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48" r:id="rId2"/>
    <p:sldId id="442" r:id="rId3"/>
    <p:sldId id="443" r:id="rId4"/>
    <p:sldId id="424" r:id="rId5"/>
    <p:sldId id="416" r:id="rId6"/>
    <p:sldId id="417" r:id="rId7"/>
    <p:sldId id="425" r:id="rId8"/>
    <p:sldId id="439" r:id="rId9"/>
    <p:sldId id="435" r:id="rId10"/>
    <p:sldId id="436" r:id="rId11"/>
    <p:sldId id="441" r:id="rId12"/>
    <p:sldId id="389" r:id="rId13"/>
    <p:sldId id="421" r:id="rId14"/>
    <p:sldId id="438" r:id="rId15"/>
    <p:sldId id="420" r:id="rId16"/>
    <p:sldId id="388" r:id="rId17"/>
    <p:sldId id="391" r:id="rId18"/>
    <p:sldId id="394" r:id="rId19"/>
    <p:sldId id="428" r:id="rId20"/>
    <p:sldId id="429" r:id="rId21"/>
    <p:sldId id="426" r:id="rId22"/>
    <p:sldId id="413" r:id="rId23"/>
    <p:sldId id="418" r:id="rId24"/>
    <p:sldId id="430" r:id="rId25"/>
    <p:sldId id="431" r:id="rId26"/>
    <p:sldId id="432" r:id="rId27"/>
    <p:sldId id="433" r:id="rId28"/>
    <p:sldId id="434" r:id="rId29"/>
    <p:sldId id="409" r:id="rId30"/>
  </p:sldIdLst>
  <p:sldSz cx="9144000" cy="6858000" type="screen4x3"/>
  <p:notesSz cx="6800850" cy="9820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CCFF"/>
    <a:srgbClr val="3399FF"/>
    <a:srgbClr val="0033CC"/>
    <a:srgbClr val="FFFF66"/>
    <a:srgbClr val="00CC00"/>
    <a:srgbClr val="FF66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06" autoAdjust="0"/>
    <p:restoredTop sz="94637" autoAdjust="0"/>
  </p:normalViewPr>
  <p:slideViewPr>
    <p:cSldViewPr snapToGrid="0" showGuides="1">
      <p:cViewPr>
        <p:scale>
          <a:sx n="91" d="100"/>
          <a:sy n="91" d="100"/>
        </p:scale>
        <p:origin x="-294" y="-72"/>
      </p:cViewPr>
      <p:guideLst>
        <p:guide orient="horz" pos="2955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-3101" y="-82"/>
      </p:cViewPr>
      <p:guideLst>
        <p:guide orient="horz" pos="3093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127748931984713E-2"/>
          <c:y val="1.751234752736857E-2"/>
          <c:w val="0.75216921019219118"/>
          <c:h val="0.8885705577693175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Companies/Institutes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</c:spPr>
          <c:invertIfNegative val="0"/>
          <c:cat>
            <c:strRef>
              <c:f>Tabelle1!$A$2:$A$8</c:f>
              <c:strCache>
                <c:ptCount val="7"/>
                <c:pt idx="0">
                  <c:v>June 2008</c:v>
                </c:pt>
                <c:pt idx="1">
                  <c:v>June 2009</c:v>
                </c:pt>
                <c:pt idx="2">
                  <c:v>Sep 10</c:v>
                </c:pt>
                <c:pt idx="3">
                  <c:v>Sep 11</c:v>
                </c:pt>
                <c:pt idx="4">
                  <c:v>Oct 12</c:v>
                </c:pt>
                <c:pt idx="5">
                  <c:v>Nov 13</c:v>
                </c:pt>
                <c:pt idx="6">
                  <c:v>July 14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80</c:v>
                </c:pt>
                <c:pt idx="1">
                  <c:v>105</c:v>
                </c:pt>
                <c:pt idx="2">
                  <c:v>138</c:v>
                </c:pt>
                <c:pt idx="3">
                  <c:v>178</c:v>
                </c:pt>
                <c:pt idx="4">
                  <c:v>225</c:v>
                </c:pt>
                <c:pt idx="5">
                  <c:v>282</c:v>
                </c:pt>
                <c:pt idx="6">
                  <c:v>302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Individual Members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</c:spPr>
          <c:invertIfNegative val="0"/>
          <c:cat>
            <c:strRef>
              <c:f>Tabelle1!$A$2:$A$8</c:f>
              <c:strCache>
                <c:ptCount val="7"/>
                <c:pt idx="0">
                  <c:v>June 2008</c:v>
                </c:pt>
                <c:pt idx="1">
                  <c:v>June 2009</c:v>
                </c:pt>
                <c:pt idx="2">
                  <c:v>Sep 10</c:v>
                </c:pt>
                <c:pt idx="3">
                  <c:v>Sep 11</c:v>
                </c:pt>
                <c:pt idx="4">
                  <c:v>Oct 12</c:v>
                </c:pt>
                <c:pt idx="5">
                  <c:v>Nov 13</c:v>
                </c:pt>
                <c:pt idx="6">
                  <c:v>July 14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180</c:v>
                </c:pt>
                <c:pt idx="1">
                  <c:v>210</c:v>
                </c:pt>
                <c:pt idx="2">
                  <c:v>255</c:v>
                </c:pt>
                <c:pt idx="3">
                  <c:v>251</c:v>
                </c:pt>
                <c:pt idx="4">
                  <c:v>270</c:v>
                </c:pt>
                <c:pt idx="5">
                  <c:v>263</c:v>
                </c:pt>
                <c:pt idx="6">
                  <c:v>234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Persons (ttl.)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</c:spPr>
          <c:invertIfNegative val="0"/>
          <c:cat>
            <c:strRef>
              <c:f>Tabelle1!$A$2:$A$8</c:f>
              <c:strCache>
                <c:ptCount val="7"/>
                <c:pt idx="0">
                  <c:v>June 2008</c:v>
                </c:pt>
                <c:pt idx="1">
                  <c:v>June 2009</c:v>
                </c:pt>
                <c:pt idx="2">
                  <c:v>Sep 10</c:v>
                </c:pt>
                <c:pt idx="3">
                  <c:v>Sep 11</c:v>
                </c:pt>
                <c:pt idx="4">
                  <c:v>Oct 12</c:v>
                </c:pt>
                <c:pt idx="5">
                  <c:v>Nov 13</c:v>
                </c:pt>
                <c:pt idx="6">
                  <c:v>July 14</c:v>
                </c:pt>
              </c:strCache>
            </c:strRef>
          </c:cat>
          <c:val>
            <c:numRef>
              <c:f>Tabelle1!$D$2:$D$8</c:f>
              <c:numCache>
                <c:formatCode>General</c:formatCode>
                <c:ptCount val="7"/>
                <c:pt idx="0">
                  <c:v>480</c:v>
                </c:pt>
                <c:pt idx="1">
                  <c:v>580</c:v>
                </c:pt>
                <c:pt idx="2">
                  <c:v>675</c:v>
                </c:pt>
                <c:pt idx="3">
                  <c:v>820</c:v>
                </c:pt>
                <c:pt idx="4">
                  <c:v>957</c:v>
                </c:pt>
                <c:pt idx="5">
                  <c:v>1100</c:v>
                </c:pt>
                <c:pt idx="6">
                  <c:v>1129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569984"/>
        <c:axId val="70571520"/>
        <c:axId val="23251584"/>
      </c:bar3DChart>
      <c:catAx>
        <c:axId val="70569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l-BE"/>
          </a:p>
        </c:txPr>
        <c:crossAx val="70571520"/>
        <c:crosses val="autoZero"/>
        <c:auto val="1"/>
        <c:lblAlgn val="ctr"/>
        <c:lblOffset val="100"/>
        <c:noMultiLvlLbl val="0"/>
      </c:catAx>
      <c:valAx>
        <c:axId val="7057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l-BE"/>
          </a:p>
        </c:txPr>
        <c:crossAx val="70569984"/>
        <c:crosses val="autoZero"/>
        <c:crossBetween val="between"/>
      </c:valAx>
      <c:serAx>
        <c:axId val="23251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l-BE"/>
          </a:p>
        </c:txPr>
        <c:crossAx val="70571520"/>
        <c:crosses val="autoZero"/>
      </c:ser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521" cy="49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0" tIns="46690" rIns="93380" bIns="46690" numCol="1" anchor="t" anchorCtr="0" compatLnSpc="1">
            <a:prstTxWarp prst="textNoShape">
              <a:avLst/>
            </a:prstTxWarp>
          </a:bodyPr>
          <a:lstStyle>
            <a:lvl1pPr defTabSz="934332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329" y="0"/>
            <a:ext cx="2947521" cy="49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0" tIns="46690" rIns="93380" bIns="46690" numCol="1" anchor="t" anchorCtr="0" compatLnSpc="1">
            <a:prstTxWarp prst="textNoShape">
              <a:avLst/>
            </a:prstTxWarp>
          </a:bodyPr>
          <a:lstStyle>
            <a:lvl1pPr algn="r" defTabSz="934332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28711"/>
            <a:ext cx="2947521" cy="49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0" tIns="46690" rIns="93380" bIns="46690" numCol="1" anchor="b" anchorCtr="0" compatLnSpc="1">
            <a:prstTxWarp prst="textNoShape">
              <a:avLst/>
            </a:prstTxWarp>
          </a:bodyPr>
          <a:lstStyle>
            <a:lvl1pPr defTabSz="934332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329" y="9328711"/>
            <a:ext cx="2947521" cy="49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0" tIns="46690" rIns="93380" bIns="46690" numCol="1" anchor="b" anchorCtr="0" compatLnSpc="1">
            <a:prstTxWarp prst="textNoShape">
              <a:avLst/>
            </a:prstTxWarp>
          </a:bodyPr>
          <a:lstStyle>
            <a:lvl1pPr algn="r" defTabSz="934332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9F58DAC-BDEE-4124-BDE1-A4705C6FF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57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7521" cy="49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0" tIns="46690" rIns="93380" bIns="46690" numCol="1" anchor="t" anchorCtr="0" compatLnSpc="1">
            <a:prstTxWarp prst="textNoShape">
              <a:avLst/>
            </a:prstTxWarp>
          </a:bodyPr>
          <a:lstStyle>
            <a:lvl1pPr defTabSz="934332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1709" y="0"/>
            <a:ext cx="2947520" cy="49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0" tIns="46690" rIns="93380" bIns="46690" numCol="1" anchor="t" anchorCtr="0" compatLnSpc="1">
            <a:prstTxWarp prst="textNoShape">
              <a:avLst/>
            </a:prstTxWarp>
          </a:bodyPr>
          <a:lstStyle>
            <a:lvl1pPr algn="r" defTabSz="934332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E8BC13A-8760-466F-AC7F-D6D96C01358F}" type="datetimeFigureOut">
              <a:rPr lang="de-DE"/>
              <a:pPr>
                <a:defRPr/>
              </a:pPr>
              <a:t>23.07.2014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736600"/>
            <a:ext cx="4910138" cy="3683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08" tIns="43754" rIns="87508" bIns="4375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0571" y="4664356"/>
            <a:ext cx="5439708" cy="441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0" tIns="46690" rIns="93380" bIns="46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1" y="9327142"/>
            <a:ext cx="2947521" cy="49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0" tIns="46690" rIns="93380" bIns="46690" numCol="1" anchor="b" anchorCtr="0" compatLnSpc="1">
            <a:prstTxWarp prst="textNoShape">
              <a:avLst/>
            </a:prstTxWarp>
          </a:bodyPr>
          <a:lstStyle>
            <a:lvl1pPr defTabSz="934332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1709" y="9327142"/>
            <a:ext cx="2947520" cy="49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0" tIns="46690" rIns="93380" bIns="46690" numCol="1" anchor="b" anchorCtr="0" compatLnSpc="1">
            <a:prstTxWarp prst="textNoShape">
              <a:avLst/>
            </a:prstTxWarp>
          </a:bodyPr>
          <a:lstStyle>
            <a:lvl1pPr algn="r" defTabSz="934332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1E3EDA2-9D05-4EB2-A2EE-8D9047A36E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101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3433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1003" indent="-273463" defTabSz="93433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851" indent="-218770" defTabSz="93433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1391" indent="-218770" defTabSz="93433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8932" indent="-218770" defTabSz="93433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6472" indent="-218770" defTabSz="9343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4013" indent="-218770" defTabSz="9343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81553" indent="-218770" defTabSz="9343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9093" indent="-218770" defTabSz="9343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FCA4B62-65F8-4106-BEA5-8641C6BC9199}" type="slidenum">
              <a:rPr lang="de-DE" sz="1200"/>
              <a:pPr>
                <a:defRPr/>
              </a:pPr>
              <a:t>1</a:t>
            </a:fld>
            <a:endParaRPr lang="de-DE" sz="1200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736600"/>
            <a:ext cx="4910138" cy="3683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90B112-E841-4601-B9CE-46246C2A22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 userDrawn="1"/>
        </p:nvSpPr>
        <p:spPr bwMode="auto">
          <a:xfrm>
            <a:off x="2085975" y="977900"/>
            <a:ext cx="64643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200">
              <a:latin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sz="1200" smtClean="0">
              <a:latin typeface="Arial" charset="0"/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de-DE" sz="12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uropean </a:t>
            </a:r>
            <a:r>
              <a:rPr lang="de-DE" sz="1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  <a:r>
              <a:rPr lang="de-DE" sz="12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ygienic </a:t>
            </a:r>
            <a:r>
              <a:rPr lang="de-DE" sz="1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de-DE" sz="12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ngineering &amp; </a:t>
            </a:r>
            <a:r>
              <a:rPr lang="de-DE" sz="1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de-DE" sz="12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esign </a:t>
            </a:r>
            <a:r>
              <a:rPr lang="de-DE" sz="1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G</a:t>
            </a:r>
            <a:r>
              <a:rPr lang="de-DE" sz="12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roup</a:t>
            </a:r>
          </a:p>
        </p:txBody>
      </p:sp>
      <p:pic>
        <p:nvPicPr>
          <p:cNvPr id="10" name="Picture 8" descr="EHEDG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2" name="Rectangle 16"/>
          <p:cNvSpPr>
            <a:spLocks noChangeArrowheads="1"/>
          </p:cNvSpPr>
          <p:nvPr userDrawn="1"/>
        </p:nvSpPr>
        <p:spPr bwMode="auto">
          <a:xfrm>
            <a:off x="163513" y="6572250"/>
            <a:ext cx="2133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800" dirty="0">
                <a:latin typeface="Arial" pitchFamily="34" charset="0"/>
              </a:rPr>
              <a:t>© </a:t>
            </a:r>
            <a:r>
              <a:rPr lang="de-DE" sz="800" dirty="0" smtClean="0">
                <a:latin typeface="Arial" pitchFamily="34" charset="0"/>
              </a:rPr>
              <a:t>2014 EHEDG/ Hein </a:t>
            </a:r>
            <a:r>
              <a:rPr lang="de-DE" sz="800" dirty="0" err="1" smtClean="0">
                <a:latin typeface="Arial" pitchFamily="34" charset="0"/>
              </a:rPr>
              <a:t>Timmerman</a:t>
            </a:r>
            <a:endParaRPr lang="de-DE" sz="800" dirty="0" smtClean="0">
              <a:latin typeface="Arial" pitchFamily="34" charset="0"/>
            </a:endParaRPr>
          </a:p>
          <a:p>
            <a:endParaRPr lang="de-DE" sz="800" dirty="0">
              <a:latin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5219700" y="6588125"/>
            <a:ext cx="37877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800" b="0" baseline="0" dirty="0" smtClean="0">
                <a:latin typeface="Albertus"/>
              </a:rPr>
              <a:t>Introduction of EHEDG, July 2014</a:t>
            </a:r>
            <a:endParaRPr lang="en-US" sz="800" b="0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49" y="6588125"/>
            <a:ext cx="611721" cy="27805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1" b="34668"/>
          <a:stretch/>
        </p:blipFill>
        <p:spPr>
          <a:xfrm>
            <a:off x="5612523" y="6567636"/>
            <a:ext cx="979625" cy="2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2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 userDrawn="1"/>
        </p:nvSpPr>
        <p:spPr bwMode="auto">
          <a:xfrm>
            <a:off x="2085975" y="977900"/>
            <a:ext cx="64643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200">
              <a:latin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sz="1200" smtClean="0">
              <a:latin typeface="Arial" charset="0"/>
              <a:cs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de-DE" sz="12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uropean </a:t>
            </a:r>
            <a:r>
              <a:rPr lang="de-DE" sz="1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  <a:r>
              <a:rPr lang="de-DE" sz="12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ygienic </a:t>
            </a:r>
            <a:r>
              <a:rPr lang="de-DE" sz="1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de-DE" sz="12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ngineering &amp; </a:t>
            </a:r>
            <a:r>
              <a:rPr lang="de-DE" sz="1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de-DE" sz="12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esign </a:t>
            </a:r>
            <a:r>
              <a:rPr lang="de-DE" sz="1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G</a:t>
            </a:r>
            <a:r>
              <a:rPr lang="de-DE" sz="12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roup</a:t>
            </a:r>
          </a:p>
        </p:txBody>
      </p:sp>
      <p:pic>
        <p:nvPicPr>
          <p:cNvPr id="8" name="Picture 8" descr="EHEDG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538" y="1774825"/>
            <a:ext cx="8642350" cy="4713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Rectangle 23"/>
          <p:cNvSpPr>
            <a:spLocks noChangeArrowheads="1"/>
          </p:cNvSpPr>
          <p:nvPr userDrawn="1"/>
        </p:nvSpPr>
        <p:spPr bwMode="auto">
          <a:xfrm>
            <a:off x="244475" y="6564313"/>
            <a:ext cx="8648700" cy="4445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15" name="Rectangle 16"/>
          <p:cNvSpPr>
            <a:spLocks noChangeArrowheads="1"/>
          </p:cNvSpPr>
          <p:nvPr userDrawn="1"/>
        </p:nvSpPr>
        <p:spPr bwMode="auto">
          <a:xfrm>
            <a:off x="163513" y="6572250"/>
            <a:ext cx="2133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800" dirty="0">
                <a:latin typeface="Arial" pitchFamily="34" charset="0"/>
              </a:rPr>
              <a:t>© </a:t>
            </a:r>
            <a:r>
              <a:rPr lang="de-DE" sz="800" dirty="0" smtClean="0">
                <a:latin typeface="Arial" pitchFamily="34" charset="0"/>
              </a:rPr>
              <a:t>2014 EHEDG</a:t>
            </a:r>
            <a:endParaRPr lang="de-DE" sz="800" dirty="0">
              <a:latin typeface="Arial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 userDrawn="1"/>
        </p:nvSpPr>
        <p:spPr bwMode="auto">
          <a:xfrm>
            <a:off x="5219700" y="6588125"/>
            <a:ext cx="37877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800" b="0" baseline="0" dirty="0" smtClean="0">
                <a:latin typeface="Albertus"/>
              </a:rPr>
              <a:t>Introduction of EHEDG, July 2014</a:t>
            </a:r>
            <a:endParaRPr lang="en-US" sz="800" b="0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49" y="6588125"/>
            <a:ext cx="611721" cy="27805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1" b="34668"/>
          <a:stretch/>
        </p:blipFill>
        <p:spPr>
          <a:xfrm>
            <a:off x="5612523" y="6567636"/>
            <a:ext cx="979625" cy="2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204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91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1488830" y="371509"/>
            <a:ext cx="75496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076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1"/>
          <p:cNvSpPr txBox="1">
            <a:spLocks noChangeArrowheads="1"/>
          </p:cNvSpPr>
          <p:nvPr userDrawn="1"/>
        </p:nvSpPr>
        <p:spPr bwMode="auto">
          <a:xfrm>
            <a:off x="2085975" y="977900"/>
            <a:ext cx="64643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>
              <a:cs typeface="Arial" charset="0"/>
            </a:endParaRPr>
          </a:p>
        </p:txBody>
      </p:sp>
      <p:sp>
        <p:nvSpPr>
          <p:cNvPr id="1028" name="Rectangle 5"/>
          <p:cNvSpPr>
            <a:spLocks noChangeArrowheads="1"/>
          </p:cNvSpPr>
          <p:nvPr userDrawn="1"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Text Box 6"/>
          <p:cNvSpPr txBox="1">
            <a:spLocks noChangeArrowheads="1"/>
          </p:cNvSpPr>
          <p:nvPr userDrawn="1"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sz="1200" smtClean="0"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de-DE" sz="12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uropean </a:t>
            </a:r>
            <a:r>
              <a:rPr lang="de-DE" sz="1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  <a:r>
              <a:rPr lang="de-DE" sz="12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ygienic </a:t>
            </a:r>
            <a:r>
              <a:rPr lang="de-DE" sz="1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de-DE" sz="12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ngineering &amp; </a:t>
            </a:r>
            <a:r>
              <a:rPr lang="de-DE" sz="1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de-DE" sz="12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esign </a:t>
            </a:r>
            <a:r>
              <a:rPr lang="de-DE" sz="1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G</a:t>
            </a:r>
            <a:r>
              <a:rPr lang="de-DE" sz="12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roup</a:t>
            </a:r>
          </a:p>
        </p:txBody>
      </p:sp>
      <p:pic>
        <p:nvPicPr>
          <p:cNvPr id="2" name="Picture 8" descr="EHEDG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3"/>
          <p:cNvSpPr>
            <a:spLocks noChangeArrowheads="1"/>
          </p:cNvSpPr>
          <p:nvPr userDrawn="1"/>
        </p:nvSpPr>
        <p:spPr bwMode="auto">
          <a:xfrm>
            <a:off x="244475" y="6519863"/>
            <a:ext cx="8648700" cy="4445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163513" y="6572250"/>
            <a:ext cx="2133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800" dirty="0">
                <a:latin typeface="Arial" pitchFamily="34" charset="0"/>
              </a:rPr>
              <a:t>© </a:t>
            </a:r>
            <a:r>
              <a:rPr lang="de-DE" sz="800" dirty="0" smtClean="0">
                <a:latin typeface="Arial" pitchFamily="34" charset="0"/>
              </a:rPr>
              <a:t>2014 EHEDG / Hein</a:t>
            </a:r>
            <a:r>
              <a:rPr lang="de-DE" sz="800" baseline="0" dirty="0" smtClean="0">
                <a:latin typeface="Arial" pitchFamily="34" charset="0"/>
              </a:rPr>
              <a:t> </a:t>
            </a:r>
            <a:r>
              <a:rPr lang="de-DE" sz="800" baseline="0" dirty="0" err="1" smtClean="0">
                <a:latin typeface="Arial" pitchFamily="34" charset="0"/>
              </a:rPr>
              <a:t>Timmerman</a:t>
            </a:r>
            <a:endParaRPr lang="de-DE" sz="800" dirty="0">
              <a:latin typeface="Arial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5219700" y="6588125"/>
            <a:ext cx="37877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800" b="0" baseline="0" dirty="0" smtClean="0">
                <a:latin typeface="Albertus"/>
              </a:rPr>
              <a:t>Introduction of EHEDG,  July 23 2014</a:t>
            </a:r>
          </a:p>
          <a:p>
            <a:pPr algn="r"/>
            <a:endParaRPr lang="en-US" sz="800" b="0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49" y="6588125"/>
            <a:ext cx="611721" cy="27805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1" b="34668"/>
          <a:stretch/>
        </p:blipFill>
        <p:spPr>
          <a:xfrm>
            <a:off x="5612523" y="6567636"/>
            <a:ext cx="979625" cy="2805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jpeg"/><Relationship Id="rId18" Type="http://schemas.openxmlformats.org/officeDocument/2006/relationships/image" Target="../media/image30.png"/><Relationship Id="rId26" Type="http://schemas.openxmlformats.org/officeDocument/2006/relationships/hyperlink" Target="http://www.novozymes.com/en/" TargetMode="External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9.png"/><Relationship Id="rId34" Type="http://schemas.openxmlformats.org/officeDocument/2006/relationships/image" Target="../media/image43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18.png"/><Relationship Id="rId25" Type="http://schemas.openxmlformats.org/officeDocument/2006/relationships/image" Target="../media/image35.jpeg"/><Relationship Id="rId33" Type="http://schemas.openxmlformats.org/officeDocument/2006/relationships/image" Target="../media/image42.jpe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11" Type="http://schemas.openxmlformats.org/officeDocument/2006/relationships/image" Target="../media/image25.wmf"/><Relationship Id="rId24" Type="http://schemas.openxmlformats.org/officeDocument/2006/relationships/image" Target="../media/image34.png"/><Relationship Id="rId32" Type="http://schemas.openxmlformats.org/officeDocument/2006/relationships/image" Target="../media/image41.jpeg"/><Relationship Id="rId5" Type="http://schemas.openxmlformats.org/officeDocument/2006/relationships/image" Target="../media/image15.jpe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28" Type="http://schemas.openxmlformats.org/officeDocument/2006/relationships/image" Target="../media/image37.jpeg"/><Relationship Id="rId10" Type="http://schemas.openxmlformats.org/officeDocument/2006/relationships/image" Target="../media/image24.png"/><Relationship Id="rId19" Type="http://schemas.openxmlformats.org/officeDocument/2006/relationships/image" Target="../media/image31.jpeg"/><Relationship Id="rId31" Type="http://schemas.openxmlformats.org/officeDocument/2006/relationships/image" Target="../media/image40.wmf"/><Relationship Id="rId4" Type="http://schemas.openxmlformats.org/officeDocument/2006/relationships/image" Target="../media/image14.png"/><Relationship Id="rId9" Type="http://schemas.openxmlformats.org/officeDocument/2006/relationships/image" Target="../media/image23.png"/><Relationship Id="rId14" Type="http://schemas.openxmlformats.org/officeDocument/2006/relationships/image" Target="../media/image28.jpeg"/><Relationship Id="rId22" Type="http://schemas.openxmlformats.org/officeDocument/2006/relationships/image" Target="../media/image32.jpeg"/><Relationship Id="rId27" Type="http://schemas.openxmlformats.org/officeDocument/2006/relationships/image" Target="../media/image36.png"/><Relationship Id="rId30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latimesblogs.latimes.com/soundboard/images/2008/04/smurf300.jpg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hyperlink" Target="http://images.google.be/imgres?imgurl=http://www.sambasalad.nl/saxofoon.jpg&amp;imgrefurl=http://www.sambasalad.nl/kleurpl-overzicht.html&amp;usg=__e4e0T3sTUyzbq_Xrd77lD6uWMJc=&amp;h=802&amp;w=700&amp;sz=30&amp;hl=nl&amp;start=3&amp;tbnid=WuEmGQ1CXXEtyM:&amp;tbnh=143&amp;tbnw=125&amp;prev=/images?q=saxofoon&amp;gbv=2&amp;hl=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nl.wikipedia.org/wiki/Afbeelding:Flag_of_Belgium.sv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3.jpeg"/><Relationship Id="rId10" Type="http://schemas.openxmlformats.org/officeDocument/2006/relationships/hyperlink" Target="http://images.google.be/imgres?imgurl=http://do69.files.wordpress.com/2008/02/duvel.jpg&amp;imgrefurl=http://do69.wordpress.com/2008/02/10/jommeke-en-den-duvel/&amp;usg=__nx3I9dw7-DWoTz9fbnODkLwnLKM=&amp;h=425&amp;w=350&amp;sz=15&amp;hl=nl&amp;start=1&amp;tbnid=2HDnTlS5VLo-PM:&amp;tbnh=126&amp;tbnw=104&amp;prev=/images?q=duvel&amp;gbv=2&amp;hl=nl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9.jpe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../../../../../Dokumente%20und%20Einstellungen/Training/Maschinenrichtlinie2006_42_EC.ppt" TargetMode="Externa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../../../../../Dokumente%20und%20Einstellungen/Training/Maschinenrichtlinie2006_42_EC.ppt" TargetMode="Externa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../../../../../Dokumente%20und%20Einstellungen/Training/Maschinenrichtlinie2006_42_EC.ppt" TargetMode="Externa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../../../../Dokumente%20und%20Einstellungen/Training/Maschinenrichtlinie2006_42_EC.ppt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../../../../Dokumente%20und%20Einstellungen/Training/Maschinenrichtlinie2006_42_EC.ppt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902672" y="5017477"/>
            <a:ext cx="7889630" cy="105787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Ensuring safe food production by providing guidance as an authority 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hygienic engineering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and design for food manufactured in or imported into Europe</a:t>
            </a:r>
            <a:endParaRPr lang="de-DE" sz="1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725" name="Rectangle 16"/>
          <p:cNvSpPr>
            <a:spLocks noChangeArrowheads="1"/>
          </p:cNvSpPr>
          <p:nvPr/>
        </p:nvSpPr>
        <p:spPr bwMode="auto">
          <a:xfrm flipV="1">
            <a:off x="395288" y="6308725"/>
            <a:ext cx="8497887" cy="7461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6" name="Rectangle 2050"/>
          <p:cNvSpPr txBox="1">
            <a:spLocks noChangeArrowheads="1"/>
          </p:cNvSpPr>
          <p:nvPr/>
        </p:nvSpPr>
        <p:spPr>
          <a:xfrm>
            <a:off x="-152400" y="1219200"/>
            <a:ext cx="9525000" cy="609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>
                <a:latin typeface="Albertus" pitchFamily="34" charset="0"/>
                <a:ea typeface="+mj-ea"/>
                <a:cs typeface="+mj-cs"/>
              </a:rPr>
              <a:t/>
            </a:r>
            <a:br>
              <a:rPr lang="en-US" sz="4000" b="1" kern="0" dirty="0">
                <a:latin typeface="Albertus" pitchFamily="34" charset="0"/>
                <a:ea typeface="+mj-ea"/>
                <a:cs typeface="+mj-cs"/>
              </a:rPr>
            </a:br>
            <a:endParaRPr lang="en-US" sz="4000" b="1" kern="0" dirty="0">
              <a:latin typeface="Albertus" pitchFamily="34" charset="0"/>
              <a:ea typeface="+mj-ea"/>
              <a:cs typeface="+mj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22" y="1020535"/>
            <a:ext cx="2858475" cy="3867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57" name="Rectangle 81"/>
          <p:cNvGrpSpPr>
            <a:grpSpLocks/>
          </p:cNvGrpSpPr>
          <p:nvPr/>
        </p:nvGrpSpPr>
        <p:grpSpPr bwMode="auto">
          <a:xfrm>
            <a:off x="539750" y="1628775"/>
            <a:ext cx="8064500" cy="4681538"/>
            <a:chOff x="250" y="933"/>
            <a:chExt cx="5372" cy="3176"/>
          </a:xfrm>
        </p:grpSpPr>
        <p:pic>
          <p:nvPicPr>
            <p:cNvPr id="70682" name="Rectangle 8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83" name="Text Box 27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/>
            </a:p>
          </p:txBody>
        </p:sp>
      </p:grp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sz="1200">
              <a:latin typeface="Arial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charset="0"/>
              </a:rPr>
              <a:t>roup</a:t>
            </a:r>
          </a:p>
        </p:txBody>
      </p:sp>
      <p:pic>
        <p:nvPicPr>
          <p:cNvPr id="70661" name="Picture 5" descr="EHEDG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3" name="Rectangle 4"/>
          <p:cNvSpPr>
            <a:spLocks noChangeArrowheads="1"/>
          </p:cNvSpPr>
          <p:nvPr/>
        </p:nvSpPr>
        <p:spPr bwMode="auto">
          <a:xfrm>
            <a:off x="1433513" y="765175"/>
            <a:ext cx="71389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charset="0"/>
              </a:rPr>
              <a:t>EHEDG Strategy Discussion </a:t>
            </a:r>
            <a:endParaRPr lang="de-DE" sz="28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5" name="Rectangle 81"/>
          <p:cNvGrpSpPr>
            <a:grpSpLocks/>
          </p:cNvGrpSpPr>
          <p:nvPr/>
        </p:nvGrpSpPr>
        <p:grpSpPr bwMode="auto">
          <a:xfrm>
            <a:off x="539750" y="1628775"/>
            <a:ext cx="8064500" cy="4681538"/>
            <a:chOff x="250" y="933"/>
            <a:chExt cx="5372" cy="3176"/>
          </a:xfrm>
        </p:grpSpPr>
        <p:pic>
          <p:nvPicPr>
            <p:cNvPr id="26" name="Rectangle 8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3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2400" dirty="0"/>
            </a:p>
          </p:txBody>
        </p:sp>
      </p:grpSp>
      <p:sp>
        <p:nvSpPr>
          <p:cNvPr id="28" name="Tijdelijke aanduiding voor inhoud 2"/>
          <p:cNvSpPr>
            <a:spLocks/>
          </p:cNvSpPr>
          <p:nvPr/>
        </p:nvSpPr>
        <p:spPr bwMode="auto">
          <a:xfrm>
            <a:off x="490422" y="1735633"/>
            <a:ext cx="8131629" cy="452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68313" lvl="1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The </a:t>
            </a:r>
            <a:r>
              <a:rPr lang="en-US" sz="1400" b="1" dirty="0" smtClean="0">
                <a:solidFill>
                  <a:srgbClr val="000099"/>
                </a:solidFill>
                <a:latin typeface="+mn-lt"/>
              </a:rPr>
              <a:t>Executive Committee 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is appointed by the Board (every 3 years). </a:t>
            </a:r>
          </a:p>
          <a:p>
            <a:pPr marL="811213" lvl="2" indent="-365125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Members: 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President, 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Vice-President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, 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Treasurer as well as the Leaders 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and 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Co-Leaders 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of each 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Sub-Committee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. </a:t>
            </a:r>
            <a:endParaRPr lang="en-US" sz="1400" dirty="0" smtClean="0">
              <a:solidFill>
                <a:srgbClr val="000099"/>
              </a:solidFill>
              <a:latin typeface="+mn-lt"/>
            </a:endParaRPr>
          </a:p>
          <a:p>
            <a:pPr marL="811213" lvl="2" indent="-365125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Main tasks: to drive implementation of EHEDG work plans and approved work </a:t>
            </a:r>
            <a:r>
              <a:rPr lang="en-US" sz="1400" dirty="0" err="1" smtClean="0">
                <a:solidFill>
                  <a:srgbClr val="000099"/>
                </a:solidFill>
                <a:latin typeface="+mn-lt"/>
              </a:rPr>
              <a:t>programmes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, de</a:t>
            </a:r>
            <a:r>
              <a:rPr lang="fr-FR" sz="1400" dirty="0" err="1" smtClean="0">
                <a:solidFill>
                  <a:srgbClr val="000099"/>
                </a:solidFill>
                <a:latin typeface="+mn-lt"/>
              </a:rPr>
              <a:t>velop</a:t>
            </a:r>
            <a:r>
              <a:rPr lang="fr-FR" sz="14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fr-FR" sz="1400" dirty="0">
                <a:solidFill>
                  <a:srgbClr val="000099"/>
                </a:solidFill>
                <a:latin typeface="+mn-lt"/>
              </a:rPr>
              <a:t>a </a:t>
            </a:r>
            <a:r>
              <a:rPr lang="fr-FR" sz="1400" dirty="0" err="1">
                <a:solidFill>
                  <a:srgbClr val="000099"/>
                </a:solidFill>
                <a:latin typeface="+mn-lt"/>
              </a:rPr>
              <a:t>strategy</a:t>
            </a:r>
            <a:r>
              <a:rPr lang="fr-FR" sz="1400" dirty="0">
                <a:solidFill>
                  <a:srgbClr val="000099"/>
                </a:solidFill>
                <a:latin typeface="+mn-lt"/>
              </a:rPr>
              <a:t> for EHEDG </a:t>
            </a:r>
            <a:r>
              <a:rPr lang="fr-FR" sz="1400" dirty="0" err="1">
                <a:solidFill>
                  <a:srgbClr val="000099"/>
                </a:solidFill>
                <a:latin typeface="+mn-lt"/>
              </a:rPr>
              <a:t>with</a:t>
            </a:r>
            <a:r>
              <a:rPr lang="fr-FR" sz="1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0099"/>
                </a:solidFill>
                <a:latin typeface="+mn-lt"/>
              </a:rPr>
              <a:t>annual</a:t>
            </a:r>
            <a:r>
              <a:rPr lang="fr-FR" sz="1400" dirty="0">
                <a:solidFill>
                  <a:srgbClr val="000099"/>
                </a:solidFill>
                <a:latin typeface="+mn-lt"/>
              </a:rPr>
              <a:t> budgets, </a:t>
            </a:r>
            <a:r>
              <a:rPr lang="fr-FR" sz="1400" dirty="0" err="1">
                <a:solidFill>
                  <a:srgbClr val="000099"/>
                </a:solidFill>
                <a:latin typeface="+mn-lt"/>
              </a:rPr>
              <a:t>fees</a:t>
            </a:r>
            <a:r>
              <a:rPr lang="fr-FR" sz="1400" dirty="0">
                <a:solidFill>
                  <a:srgbClr val="000099"/>
                </a:solidFill>
                <a:latin typeface="+mn-lt"/>
              </a:rPr>
              <a:t> and plans, </a:t>
            </a:r>
            <a:r>
              <a:rPr lang="fr-FR" sz="1400" dirty="0" err="1">
                <a:solidFill>
                  <a:srgbClr val="000099"/>
                </a:solidFill>
                <a:latin typeface="+mn-lt"/>
              </a:rPr>
              <a:t>secure</a:t>
            </a:r>
            <a:r>
              <a:rPr lang="fr-FR" sz="1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0099"/>
                </a:solidFill>
                <a:latin typeface="+mn-lt"/>
              </a:rPr>
              <a:t>approval</a:t>
            </a:r>
            <a:r>
              <a:rPr lang="fr-FR" sz="1400" dirty="0">
                <a:solidFill>
                  <a:srgbClr val="000099"/>
                </a:solidFill>
                <a:latin typeface="+mn-lt"/>
              </a:rPr>
              <a:t> by the </a:t>
            </a:r>
            <a:r>
              <a:rPr lang="fr-FR" sz="1400" dirty="0" err="1" smtClean="0">
                <a:solidFill>
                  <a:srgbClr val="000099"/>
                </a:solidFill>
                <a:latin typeface="+mn-lt"/>
              </a:rPr>
              <a:t>Board</a:t>
            </a:r>
            <a:r>
              <a:rPr lang="fr-FR" sz="1400" dirty="0" smtClean="0">
                <a:solidFill>
                  <a:srgbClr val="000099"/>
                </a:solidFill>
                <a:latin typeface="+mn-lt"/>
              </a:rPr>
              <a:t>. The </a:t>
            </a:r>
            <a:r>
              <a:rPr lang="fr-FR" sz="1400" dirty="0" err="1">
                <a:solidFill>
                  <a:srgbClr val="000099"/>
                </a:solidFill>
                <a:latin typeface="+mn-lt"/>
              </a:rPr>
              <a:t>Executive</a:t>
            </a:r>
            <a:r>
              <a:rPr lang="fr-FR" sz="1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0099"/>
                </a:solidFill>
                <a:latin typeface="+mn-lt"/>
              </a:rPr>
              <a:t>Committee</a:t>
            </a:r>
            <a:r>
              <a:rPr lang="fr-FR" sz="1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0099"/>
                </a:solidFill>
                <a:latin typeface="+mn-lt"/>
              </a:rPr>
              <a:t>regularly</a:t>
            </a:r>
            <a:r>
              <a:rPr lang="fr-FR" sz="1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0099"/>
                </a:solidFill>
                <a:latin typeface="+mn-lt"/>
              </a:rPr>
              <a:t>communicates</a:t>
            </a:r>
            <a:r>
              <a:rPr lang="fr-FR" sz="1400" dirty="0">
                <a:solidFill>
                  <a:srgbClr val="000099"/>
                </a:solidFill>
                <a:latin typeface="+mn-lt"/>
              </a:rPr>
              <a:t> important </a:t>
            </a:r>
            <a:r>
              <a:rPr lang="fr-FR" sz="1400" dirty="0" err="1">
                <a:solidFill>
                  <a:srgbClr val="000099"/>
                </a:solidFill>
                <a:latin typeface="+mn-lt"/>
              </a:rPr>
              <a:t>decisions</a:t>
            </a:r>
            <a:r>
              <a:rPr lang="fr-FR" sz="1400" dirty="0">
                <a:solidFill>
                  <a:srgbClr val="000099"/>
                </a:solidFill>
                <a:latin typeface="+mn-lt"/>
              </a:rPr>
              <a:t>, </a:t>
            </a:r>
            <a:r>
              <a:rPr lang="fr-FR" sz="1400" dirty="0" err="1">
                <a:solidFill>
                  <a:srgbClr val="000099"/>
                </a:solidFill>
                <a:latin typeface="+mn-lt"/>
              </a:rPr>
              <a:t>progress</a:t>
            </a:r>
            <a:r>
              <a:rPr lang="fr-FR" sz="1400" dirty="0">
                <a:solidFill>
                  <a:srgbClr val="000099"/>
                </a:solidFill>
                <a:latin typeface="+mn-lt"/>
              </a:rPr>
              <a:t> and </a:t>
            </a:r>
            <a:r>
              <a:rPr lang="fr-FR" sz="1400" dirty="0" err="1">
                <a:solidFill>
                  <a:srgbClr val="000099"/>
                </a:solidFill>
                <a:latin typeface="+mn-lt"/>
              </a:rPr>
              <a:t>accomplishments</a:t>
            </a:r>
            <a:r>
              <a:rPr lang="fr-FR" sz="1400" dirty="0">
                <a:solidFill>
                  <a:srgbClr val="000099"/>
                </a:solidFill>
                <a:latin typeface="+mn-lt"/>
              </a:rPr>
              <a:t> to the </a:t>
            </a:r>
            <a:r>
              <a:rPr lang="fr-FR" sz="1400" dirty="0" err="1">
                <a:solidFill>
                  <a:srgbClr val="000099"/>
                </a:solidFill>
                <a:latin typeface="+mn-lt"/>
              </a:rPr>
              <a:t>members</a:t>
            </a:r>
            <a:r>
              <a:rPr lang="fr-FR" sz="1400" dirty="0">
                <a:solidFill>
                  <a:srgbClr val="000099"/>
                </a:solidFill>
                <a:latin typeface="+mn-lt"/>
              </a:rPr>
              <a:t>. </a:t>
            </a:r>
            <a:r>
              <a:rPr lang="fr-FR" sz="1400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fr-FR" sz="1400" dirty="0" smtClean="0">
                <a:solidFill>
                  <a:srgbClr val="000099"/>
                </a:solidFill>
                <a:latin typeface="+mn-lt"/>
              </a:rPr>
            </a:br>
            <a:endParaRPr lang="en-US" sz="1400" dirty="0" smtClean="0">
              <a:solidFill>
                <a:srgbClr val="000099"/>
              </a:solidFill>
              <a:latin typeface="+mn-lt"/>
            </a:endParaRPr>
          </a:p>
          <a:p>
            <a:pPr marL="468313" lvl="1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In addition, the following </a:t>
            </a:r>
            <a:r>
              <a:rPr lang="en-US" sz="1400" b="1" dirty="0" smtClean="0">
                <a:solidFill>
                  <a:srgbClr val="000099"/>
                </a:solidFill>
                <a:latin typeface="+mn-lt"/>
              </a:rPr>
              <a:t>Sub-Committees 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are established to develop the future </a:t>
            </a:r>
            <a:r>
              <a:rPr lang="en-US" sz="1400" dirty="0" err="1" smtClean="0">
                <a:solidFill>
                  <a:srgbClr val="000099"/>
                </a:solidFill>
                <a:latin typeface="+mn-lt"/>
              </a:rPr>
              <a:t>organisational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 structure of EHEDG in the following thematic clusters:</a:t>
            </a:r>
          </a:p>
          <a:p>
            <a:pPr marL="811213" lvl="2" indent="-365125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Product Portfolio (Guidelines/Subgroups, Training, Certification)</a:t>
            </a:r>
          </a:p>
          <a:p>
            <a:pPr marL="811213" lvl="2" indent="-365125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Regional Sections</a:t>
            </a:r>
          </a:p>
          <a:p>
            <a:pPr marL="811213" lvl="2" indent="-365125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Communications &amp; Membership relations</a:t>
            </a:r>
          </a:p>
          <a:p>
            <a:pPr marL="811213" lvl="2" indent="-365125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Sub-committees consist of a 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leader, a co-leader and 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appointed members (experts in the field)</a:t>
            </a:r>
            <a:r>
              <a:rPr lang="en-US" sz="1200" dirty="0" smtClean="0">
                <a:solidFill>
                  <a:srgbClr val="000099"/>
                </a:solidFill>
                <a:latin typeface="+mn-lt"/>
              </a:rPr>
              <a:t>. 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The role of 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the Sub-Committees 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is to lead and develop the specific strategies and programs in relation to their own area of responsibility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.</a:t>
            </a:r>
          </a:p>
          <a:p>
            <a:pPr marL="811213" lvl="2" indent="-365125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47675" algn="l"/>
              </a:tabLst>
            </a:pPr>
            <a:endParaRPr lang="en-GB" sz="14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3" name="Textfeld 50"/>
          <p:cNvSpPr txBox="1">
            <a:spLocks noChangeArrowheads="1"/>
          </p:cNvSpPr>
          <p:nvPr/>
        </p:nvSpPr>
        <p:spPr bwMode="auto">
          <a:xfrm>
            <a:off x="726620" y="5756057"/>
            <a:ext cx="75029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400" b="1" dirty="0" smtClean="0">
                <a:solidFill>
                  <a:srgbClr val="FF0000"/>
                </a:solidFill>
                <a:latin typeface="Arial" pitchFamily="34" charset="0"/>
              </a:rPr>
              <a:t>	 </a:t>
            </a:r>
            <a:endParaRPr lang="de-DE" sz="14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1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74688" y="1570038"/>
            <a:ext cx="8035925" cy="4862512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CCEC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de-DE">
              <a:solidFill>
                <a:srgbClr val="000099"/>
              </a:solidFill>
              <a:cs typeface="+mn-cs"/>
            </a:endParaRPr>
          </a:p>
        </p:txBody>
      </p:sp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Arial" pitchFamily="34" charset="0"/>
            </a:endParaRP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roup</a:t>
            </a:r>
          </a:p>
        </p:txBody>
      </p:sp>
      <p:pic>
        <p:nvPicPr>
          <p:cNvPr id="32773" name="Picture 8" descr="EHED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1433513" y="765175"/>
            <a:ext cx="71389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>
                <a:solidFill>
                  <a:srgbClr val="FF0000"/>
                </a:solidFill>
                <a:latin typeface="Arial" pitchFamily="34" charset="0"/>
              </a:rPr>
              <a:t>EHEDG 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</a:rPr>
              <a:t>Membership Development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792163" y="2271713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2776" name="Rectangle 3"/>
          <p:cNvSpPr>
            <a:spLocks noChangeArrowheads="1"/>
          </p:cNvSpPr>
          <p:nvPr/>
        </p:nvSpPr>
        <p:spPr bwMode="auto">
          <a:xfrm>
            <a:off x="792163" y="2155825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32777" name="Rectangle 3"/>
          <p:cNvSpPr>
            <a:spLocks noChangeArrowheads="1"/>
          </p:cNvSpPr>
          <p:nvPr/>
        </p:nvSpPr>
        <p:spPr bwMode="auto">
          <a:xfrm>
            <a:off x="792163" y="2271713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2780" name="AutoShape 25"/>
          <p:cNvSpPr>
            <a:spLocks noChangeAspect="1" noChangeArrowheads="1" noTextEdit="1"/>
          </p:cNvSpPr>
          <p:nvPr/>
        </p:nvSpPr>
        <p:spPr bwMode="auto">
          <a:xfrm>
            <a:off x="900113" y="1668463"/>
            <a:ext cx="7632700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1" name="Rectangle 3"/>
          <p:cNvSpPr>
            <a:spLocks noChangeArrowheads="1"/>
          </p:cNvSpPr>
          <p:nvPr/>
        </p:nvSpPr>
        <p:spPr bwMode="auto">
          <a:xfrm>
            <a:off x="792163" y="2271713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rgbClr val="000099"/>
              </a:solidFill>
              <a:latin typeface="Arial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559374710"/>
              </p:ext>
            </p:extLst>
          </p:nvPr>
        </p:nvGraphicFramePr>
        <p:xfrm>
          <a:off x="792163" y="1196976"/>
          <a:ext cx="8137524" cy="486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5845174" y="5537270"/>
            <a:ext cx="2727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b="1" dirty="0" err="1" smtClean="0">
                <a:solidFill>
                  <a:srgbClr val="FF0000"/>
                </a:solidFill>
                <a:latin typeface="+mn-lt"/>
              </a:rPr>
              <a:t>July</a:t>
            </a:r>
            <a:r>
              <a:rPr lang="de-DE" sz="1000" b="1" dirty="0" smtClean="0">
                <a:solidFill>
                  <a:srgbClr val="FF0000"/>
                </a:solidFill>
                <a:latin typeface="+mn-lt"/>
              </a:rPr>
              <a:t> 2014</a:t>
            </a:r>
            <a:r>
              <a:rPr lang="de-DE" sz="1000" b="1" dirty="0" smtClean="0">
                <a:solidFill>
                  <a:srgbClr val="FF0000"/>
                </a:solidFill>
                <a:latin typeface="+mn-lt"/>
                <a:cs typeface="+mn-cs"/>
              </a:rPr>
              <a:t>:</a:t>
            </a:r>
            <a:r>
              <a:rPr lang="de-DE" sz="1000" b="1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de-DE" sz="1000" b="1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de-DE" sz="1000" b="1" dirty="0" err="1" smtClean="0">
                <a:solidFill>
                  <a:srgbClr val="FF0000"/>
                </a:solidFill>
                <a:latin typeface="+mn-lt"/>
                <a:cs typeface="+mn-cs"/>
              </a:rPr>
              <a:t>about</a:t>
            </a:r>
            <a:r>
              <a:rPr lang="de-DE" sz="1000" b="1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de-DE" sz="1000" b="1" dirty="0" smtClean="0">
                <a:solidFill>
                  <a:srgbClr val="FF0000"/>
                </a:solidFill>
                <a:latin typeface="+mn-lt"/>
              </a:rPr>
              <a:t>1,130 </a:t>
            </a:r>
            <a:r>
              <a:rPr lang="de-DE" sz="1000" b="1" dirty="0" err="1" smtClean="0">
                <a:solidFill>
                  <a:srgbClr val="FF0000"/>
                </a:solidFill>
                <a:latin typeface="+mn-lt"/>
              </a:rPr>
              <a:t>persons</a:t>
            </a:r>
            <a:r>
              <a:rPr lang="de-DE" sz="1000" b="1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endParaRPr lang="de-DE" sz="10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de-DE" sz="1000" b="1" dirty="0" smtClean="0">
                <a:solidFill>
                  <a:srgbClr val="FF0000"/>
                </a:solidFill>
                <a:latin typeface="+mn-lt"/>
                <a:cs typeface="+mn-cs"/>
              </a:rPr>
              <a:t>234 individual </a:t>
            </a:r>
            <a:r>
              <a:rPr lang="de-DE" sz="1000" b="1" dirty="0" err="1" smtClean="0">
                <a:solidFill>
                  <a:srgbClr val="FF0000"/>
                </a:solidFill>
                <a:latin typeface="+mn-lt"/>
                <a:cs typeface="+mn-cs"/>
              </a:rPr>
              <a:t>members</a:t>
            </a:r>
            <a:endParaRPr lang="de-DE" sz="10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de-DE" sz="1000" b="1" dirty="0" smtClean="0">
                <a:solidFill>
                  <a:srgbClr val="FF0000"/>
                </a:solidFill>
                <a:latin typeface="+mn-lt"/>
                <a:cs typeface="+mn-cs"/>
              </a:rPr>
              <a:t>302 </a:t>
            </a:r>
            <a:r>
              <a:rPr lang="de-DE" sz="1000" b="1" dirty="0" err="1" smtClean="0">
                <a:solidFill>
                  <a:srgbClr val="FF0000"/>
                </a:solidFill>
                <a:latin typeface="+mn-lt"/>
                <a:cs typeface="+mn-cs"/>
              </a:rPr>
              <a:t>member</a:t>
            </a:r>
            <a:r>
              <a:rPr lang="de-DE" sz="1000" b="1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de-DE" sz="1000" b="1" dirty="0" err="1" smtClean="0">
                <a:solidFill>
                  <a:srgbClr val="FF0000"/>
                </a:solidFill>
                <a:latin typeface="+mn-lt"/>
                <a:cs typeface="+mn-cs"/>
              </a:rPr>
              <a:t>companies</a:t>
            </a:r>
            <a:r>
              <a:rPr lang="de-DE" sz="1000" b="1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de-DE" sz="1000" b="1" dirty="0" err="1" smtClean="0">
                <a:solidFill>
                  <a:srgbClr val="FF0000"/>
                </a:solidFill>
                <a:latin typeface="+mn-lt"/>
                <a:cs typeface="+mn-cs"/>
              </a:rPr>
              <a:t>and</a:t>
            </a:r>
            <a:r>
              <a:rPr lang="de-DE" sz="1000" b="1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de-DE" sz="1000" b="1" dirty="0" err="1" smtClean="0">
                <a:solidFill>
                  <a:srgbClr val="FF0000"/>
                </a:solidFill>
                <a:latin typeface="+mn-lt"/>
                <a:cs typeface="+mn-cs"/>
              </a:rPr>
              <a:t>institutes</a:t>
            </a:r>
            <a:endParaRPr lang="de-DE" sz="10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0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Rectangle 81"/>
          <p:cNvGrpSpPr>
            <a:grpSpLocks/>
          </p:cNvGrpSpPr>
          <p:nvPr/>
        </p:nvGrpSpPr>
        <p:grpSpPr bwMode="auto">
          <a:xfrm>
            <a:off x="539750" y="1176338"/>
            <a:ext cx="8064500" cy="5133975"/>
            <a:chOff x="250" y="933"/>
            <a:chExt cx="5372" cy="3176"/>
          </a:xfrm>
        </p:grpSpPr>
        <p:pic>
          <p:nvPicPr>
            <p:cNvPr id="136195" name="Rectangle 8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136196" name="Text Box 4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cs typeface="+mn-cs"/>
              </a:endParaRPr>
            </a:p>
          </p:txBody>
        </p:sp>
      </p:grp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Arial" pitchFamily="34" charset="0"/>
            </a:endParaRP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roup</a:t>
            </a:r>
          </a:p>
        </p:txBody>
      </p:sp>
      <p:pic>
        <p:nvPicPr>
          <p:cNvPr id="34822" name="Picture 8" descr="EHED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1506538" y="647700"/>
            <a:ext cx="59880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>
                <a:solidFill>
                  <a:srgbClr val="FF0000"/>
                </a:solidFill>
                <a:latin typeface="Arial" pitchFamily="34" charset="0"/>
              </a:rPr>
              <a:t>EHEDG 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</a:rPr>
              <a:t>Working Groups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4824" name="Tijdelijke aanduiding voor inhoud 2"/>
          <p:cNvSpPr>
            <a:spLocks/>
          </p:cNvSpPr>
          <p:nvPr/>
        </p:nvSpPr>
        <p:spPr bwMode="auto">
          <a:xfrm>
            <a:off x="611188" y="1137793"/>
            <a:ext cx="3960812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266700" indent="-266700">
              <a:spcBef>
                <a:spcPct val="20000"/>
              </a:spcBef>
            </a:pPr>
            <a:r>
              <a:rPr lang="en-GB" b="1" dirty="0">
                <a:solidFill>
                  <a:srgbClr val="000099"/>
                </a:solidFill>
                <a:latin typeface="Arial" pitchFamily="34" charset="0"/>
              </a:rPr>
              <a:t>Active:</a:t>
            </a: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endParaRPr lang="en-GB" sz="1400" dirty="0" smtClean="0">
              <a:solidFill>
                <a:srgbClr val="000099"/>
              </a:solidFill>
              <a:latin typeface="Arial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Air </a:t>
            </a: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Handling</a:t>
            </a:r>
            <a:r>
              <a:rPr lang="en-GB" sz="1400" b="1" dirty="0">
                <a:solidFill>
                  <a:srgbClr val="FF0000"/>
                </a:solidFill>
                <a:latin typeface="Arial" pitchFamily="34" charset="0"/>
              </a:rPr>
              <a:t>*</a:t>
            </a: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Bakery Equipment</a:t>
            </a: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Building Design</a:t>
            </a:r>
            <a:r>
              <a:rPr lang="en-GB" sz="1400" dirty="0" smtClean="0">
                <a:solidFill>
                  <a:srgbClr val="FF0000"/>
                </a:solidFill>
                <a:latin typeface="Arial" pitchFamily="34" charset="0"/>
              </a:rPr>
              <a:t>**</a:t>
            </a:r>
            <a:endParaRPr lang="en-GB" sz="1400" dirty="0">
              <a:solidFill>
                <a:srgbClr val="000099"/>
              </a:solidFill>
              <a:latin typeface="Arial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Cleaning in Place</a:t>
            </a: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Cleaning </a:t>
            </a: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Validation</a:t>
            </a: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Conveyor </a:t>
            </a: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Systems</a:t>
            </a:r>
            <a:r>
              <a:rPr lang="en-GB" sz="1400" dirty="0" smtClean="0">
                <a:solidFill>
                  <a:srgbClr val="FF0000"/>
                </a:solidFill>
                <a:latin typeface="Arial" pitchFamily="34" charset="0"/>
              </a:rPr>
              <a:t>**</a:t>
            </a:r>
            <a:endParaRPr lang="en-GB" sz="1400" dirty="0">
              <a:solidFill>
                <a:srgbClr val="FF0000"/>
              </a:solidFill>
              <a:latin typeface="Arial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Dry </a:t>
            </a: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Materials Handling</a:t>
            </a:r>
            <a:endParaRPr lang="en-GB" sz="1400" dirty="0">
              <a:solidFill>
                <a:srgbClr val="000099"/>
              </a:solidFill>
              <a:latin typeface="Arial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Fish Processing</a:t>
            </a: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Food Refrigeration</a:t>
            </a:r>
            <a:r>
              <a:rPr lang="en-GB" sz="1400" b="1" dirty="0" smtClean="0">
                <a:solidFill>
                  <a:srgbClr val="FF0000"/>
                </a:solidFill>
                <a:latin typeface="Arial" pitchFamily="34" charset="0"/>
              </a:rPr>
              <a:t>*</a:t>
            </a: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 (finalization of draft 2005)</a:t>
            </a: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Heat Treatment (Update of Doc. 1 and 6)</a:t>
            </a:r>
            <a:r>
              <a:rPr lang="en-GB" sz="1400" dirty="0" smtClean="0">
                <a:solidFill>
                  <a:srgbClr val="FF0000"/>
                </a:solidFill>
                <a:latin typeface="Arial" pitchFamily="34" charset="0"/>
              </a:rPr>
              <a:t>*</a:t>
            </a: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Materials </a:t>
            </a: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of Construction in Contact with Food (update of Doc. 32)</a:t>
            </a:r>
            <a:r>
              <a:rPr lang="en-GB" sz="1400" b="1" dirty="0">
                <a:solidFill>
                  <a:srgbClr val="FF0000"/>
                </a:solidFill>
                <a:latin typeface="Arial" pitchFamily="34" charset="0"/>
              </a:rPr>
              <a:t>*</a:t>
            </a:r>
            <a:endParaRPr lang="en-GB" sz="1400" dirty="0">
              <a:solidFill>
                <a:srgbClr val="000099"/>
              </a:solidFill>
              <a:latin typeface="Arial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Mechanical </a:t>
            </a: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Seals</a:t>
            </a:r>
            <a:r>
              <a:rPr lang="en-GB" sz="1400" b="1" dirty="0">
                <a:solidFill>
                  <a:srgbClr val="FF0000"/>
                </a:solidFill>
                <a:latin typeface="Arial" pitchFamily="34" charset="0"/>
              </a:rPr>
              <a:t>*</a:t>
            </a:r>
            <a:endParaRPr lang="en-GB" sz="1400" dirty="0">
              <a:solidFill>
                <a:srgbClr val="000099"/>
              </a:solidFill>
              <a:latin typeface="Arial" pitchFamily="34" charset="0"/>
            </a:endParaRPr>
          </a:p>
          <a:p>
            <a:pPr marL="266700" indent="-266700">
              <a:spcBef>
                <a:spcPct val="20000"/>
              </a:spcBef>
            </a:pPr>
            <a:endParaRPr lang="en-GB" sz="1400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4825" name="Tijdelijke aanduiding voor inhoud 2"/>
          <p:cNvSpPr>
            <a:spLocks/>
          </p:cNvSpPr>
          <p:nvPr/>
        </p:nvSpPr>
        <p:spPr bwMode="auto">
          <a:xfrm>
            <a:off x="4538673" y="1648721"/>
            <a:ext cx="3959225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endParaRPr lang="en-GB" sz="1400" dirty="0">
              <a:solidFill>
                <a:srgbClr val="000099"/>
              </a:solidFill>
              <a:latin typeface="Arial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Open Equipment</a:t>
            </a:r>
            <a:r>
              <a:rPr lang="en-GB" sz="1400" b="1" dirty="0" smtClean="0">
                <a:solidFill>
                  <a:srgbClr val="FF0000"/>
                </a:solidFill>
                <a:latin typeface="Arial" pitchFamily="34" charset="0"/>
              </a:rPr>
              <a:t>*</a:t>
            </a:r>
            <a:endParaRPr lang="en-GB" sz="1400" dirty="0" smtClean="0">
              <a:solidFill>
                <a:srgbClr val="000099"/>
              </a:solidFill>
              <a:latin typeface="Arial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Seals</a:t>
            </a: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Tank </a:t>
            </a: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Cleaning</a:t>
            </a: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Test Methods</a:t>
            </a: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Training &amp; Education</a:t>
            </a: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Valves</a:t>
            </a:r>
            <a:r>
              <a:rPr lang="en-GB" sz="1400" b="1" dirty="0">
                <a:solidFill>
                  <a:srgbClr val="FF0000"/>
                </a:solidFill>
                <a:latin typeface="Arial" pitchFamily="34" charset="0"/>
              </a:rPr>
              <a:t>*</a:t>
            </a: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Welding</a:t>
            </a:r>
            <a:r>
              <a:rPr lang="en-GB" sz="1400" b="1" dirty="0">
                <a:solidFill>
                  <a:srgbClr val="FF0000"/>
                </a:solidFill>
                <a:latin typeface="Arial" pitchFamily="34" charset="0"/>
              </a:rPr>
              <a:t>*</a:t>
            </a:r>
            <a:br>
              <a:rPr lang="en-GB" sz="1400" b="1" dirty="0">
                <a:solidFill>
                  <a:srgbClr val="FF0000"/>
                </a:solidFill>
                <a:latin typeface="Arial" pitchFamily="34" charset="0"/>
              </a:rPr>
            </a:b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endParaRPr lang="en-GB" sz="1400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4826" name="Tijdelijke aanduiding voor inhoud 2"/>
          <p:cNvSpPr>
            <a:spLocks/>
          </p:cNvSpPr>
          <p:nvPr/>
        </p:nvSpPr>
        <p:spPr bwMode="auto">
          <a:xfrm>
            <a:off x="4525975" y="2628204"/>
            <a:ext cx="420982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266700" indent="-266700">
              <a:spcBef>
                <a:spcPct val="20000"/>
              </a:spcBef>
            </a:pPr>
            <a:endParaRPr lang="en-GB" b="1" dirty="0">
              <a:solidFill>
                <a:srgbClr val="000099"/>
              </a:solidFill>
              <a:latin typeface="Arial" pitchFamily="34" charset="0"/>
            </a:endParaRPr>
          </a:p>
          <a:p>
            <a:pPr marL="266700" indent="-266700">
              <a:spcBef>
                <a:spcPct val="20000"/>
              </a:spcBef>
            </a:pPr>
            <a:endParaRPr lang="en-GB" b="1" dirty="0">
              <a:solidFill>
                <a:srgbClr val="000099"/>
              </a:solidFill>
              <a:latin typeface="Arial" pitchFamily="34" charset="0"/>
            </a:endParaRPr>
          </a:p>
          <a:p>
            <a:pPr marL="266700" indent="-266700">
              <a:spcBef>
                <a:spcPct val="20000"/>
              </a:spcBef>
            </a:pPr>
            <a:endParaRPr lang="en-GB" sz="6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marL="266700" indent="-266700">
              <a:spcBef>
                <a:spcPct val="20000"/>
              </a:spcBef>
            </a:pPr>
            <a:endParaRPr lang="en-GB" sz="600" b="1" dirty="0">
              <a:solidFill>
                <a:srgbClr val="000099"/>
              </a:solidFill>
              <a:latin typeface="Arial" pitchFamily="34" charset="0"/>
            </a:endParaRPr>
          </a:p>
          <a:p>
            <a:pPr marL="266700" indent="-266700">
              <a:spcBef>
                <a:spcPct val="20000"/>
              </a:spcBef>
            </a:pPr>
            <a:r>
              <a:rPr lang="en-GB" b="1" dirty="0" smtClean="0">
                <a:solidFill>
                  <a:srgbClr val="000099"/>
                </a:solidFill>
                <a:latin typeface="Arial" pitchFamily="34" charset="0"/>
              </a:rPr>
              <a:t>Projected</a:t>
            </a:r>
            <a:r>
              <a:rPr lang="en-GB" b="1" dirty="0">
                <a:solidFill>
                  <a:srgbClr val="000099"/>
                </a:solidFill>
                <a:latin typeface="Arial" pitchFamily="34" charset="0"/>
              </a:rPr>
              <a:t>:</a:t>
            </a: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Membrane Filtration</a:t>
            </a:r>
          </a:p>
          <a:p>
            <a:pPr marL="266700" indent="-2667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Hygienic Equipment (i.e. brushes)</a:t>
            </a:r>
            <a:endParaRPr lang="en-GB" sz="1400" dirty="0">
              <a:solidFill>
                <a:srgbClr val="000099"/>
              </a:solidFill>
              <a:latin typeface="Arial" pitchFamily="34" charset="0"/>
            </a:endParaRPr>
          </a:p>
          <a:p>
            <a:pPr marL="266700" indent="-266700">
              <a:spcBef>
                <a:spcPct val="20000"/>
              </a:spcBef>
            </a:pPr>
            <a:endParaRPr lang="en-GB" sz="1400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4827" name="Rectangle 21"/>
          <p:cNvSpPr>
            <a:spLocks noChangeArrowheads="1"/>
          </p:cNvSpPr>
          <p:nvPr/>
        </p:nvSpPr>
        <p:spPr bwMode="auto">
          <a:xfrm>
            <a:off x="1314449" y="5513388"/>
            <a:ext cx="6515101" cy="479425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de-DE" sz="1400" b="1" dirty="0">
                <a:solidFill>
                  <a:srgbClr val="000099"/>
                </a:solidFill>
                <a:latin typeface="Arial" pitchFamily="34" charset="0"/>
              </a:rPr>
              <a:t>Today: </a:t>
            </a:r>
            <a:r>
              <a:rPr lang="de-DE" sz="1400" b="1" dirty="0" smtClean="0">
                <a:solidFill>
                  <a:srgbClr val="000099"/>
                </a:solidFill>
                <a:latin typeface="Arial" pitchFamily="34" charset="0"/>
              </a:rPr>
              <a:t>Over 400 </a:t>
            </a:r>
            <a:r>
              <a:rPr lang="de-DE" sz="1400" b="1" dirty="0" err="1">
                <a:solidFill>
                  <a:srgbClr val="000099"/>
                </a:solidFill>
                <a:latin typeface="Arial" pitchFamily="34" charset="0"/>
              </a:rPr>
              <a:t>voluntary</a:t>
            </a:r>
            <a:r>
              <a:rPr lang="de-DE" sz="1400" b="1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b="1" dirty="0" err="1">
                <a:solidFill>
                  <a:srgbClr val="000099"/>
                </a:solidFill>
                <a:latin typeface="Arial" pitchFamily="34" charset="0"/>
              </a:rPr>
              <a:t>experts</a:t>
            </a:r>
            <a:r>
              <a:rPr lang="de-DE" sz="1400" b="1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b="1" dirty="0" err="1">
                <a:solidFill>
                  <a:srgbClr val="000099"/>
                </a:solidFill>
                <a:latin typeface="Arial" pitchFamily="34" charset="0"/>
              </a:rPr>
              <a:t>actively</a:t>
            </a:r>
            <a:r>
              <a:rPr lang="de-DE" sz="1400" b="1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b="1" dirty="0" err="1">
                <a:solidFill>
                  <a:srgbClr val="000099"/>
                </a:solidFill>
                <a:latin typeface="Arial" pitchFamily="34" charset="0"/>
              </a:rPr>
              <a:t>involved</a:t>
            </a:r>
            <a:r>
              <a:rPr lang="de-DE" sz="1400" b="1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b="1" dirty="0" err="1" smtClean="0">
                <a:solidFill>
                  <a:srgbClr val="000099"/>
                </a:solidFill>
                <a:latin typeface="Arial" pitchFamily="34" charset="0"/>
              </a:rPr>
              <a:t>into</a:t>
            </a:r>
            <a:r>
              <a:rPr lang="de-DE" sz="1400" b="1" dirty="0" smtClean="0">
                <a:solidFill>
                  <a:srgbClr val="000099"/>
                </a:solidFill>
                <a:latin typeface="Arial" pitchFamily="34" charset="0"/>
              </a:rPr>
              <a:t> 19 Working Groups</a:t>
            </a:r>
            <a:endParaRPr lang="de-DE" sz="1400" b="1" dirty="0">
              <a:solidFill>
                <a:srgbClr val="000099"/>
              </a:solidFill>
              <a:latin typeface="Arial" pitchFamily="34" charset="0"/>
            </a:endParaRPr>
          </a:p>
          <a:p>
            <a:pPr algn="ctr"/>
            <a:r>
              <a:rPr lang="de-DE" sz="1400" b="1" dirty="0" smtClean="0">
                <a:solidFill>
                  <a:srgbClr val="000099"/>
                </a:solidFill>
                <a:latin typeface="Arial" pitchFamily="34" charset="0"/>
              </a:rPr>
              <a:t>42 </a:t>
            </a:r>
            <a:r>
              <a:rPr lang="de-DE" sz="1400" b="1" dirty="0" err="1">
                <a:solidFill>
                  <a:srgbClr val="000099"/>
                </a:solidFill>
                <a:latin typeface="Arial" pitchFamily="34" charset="0"/>
              </a:rPr>
              <a:t>guidelines</a:t>
            </a:r>
            <a:r>
              <a:rPr lang="de-DE" sz="1400" b="1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b="1" dirty="0" err="1">
                <a:solidFill>
                  <a:srgbClr val="000099"/>
                </a:solidFill>
                <a:latin typeface="Arial" pitchFamily="34" charset="0"/>
              </a:rPr>
              <a:t>published</a:t>
            </a:r>
            <a:r>
              <a:rPr lang="de-DE" sz="1400" b="1" dirty="0">
                <a:solidFill>
                  <a:srgbClr val="000099"/>
                </a:solidFill>
                <a:latin typeface="Arial" pitchFamily="34" charset="0"/>
              </a:rPr>
              <a:t>  -  THANK YOU !</a:t>
            </a:r>
          </a:p>
        </p:txBody>
      </p:sp>
      <p:sp>
        <p:nvSpPr>
          <p:cNvPr id="34828" name="Textfeld 50"/>
          <p:cNvSpPr txBox="1">
            <a:spLocks noChangeArrowheads="1"/>
          </p:cNvSpPr>
          <p:nvPr/>
        </p:nvSpPr>
        <p:spPr bwMode="auto">
          <a:xfrm>
            <a:off x="1816569" y="5992813"/>
            <a:ext cx="5564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sz="1400" b="1" dirty="0" err="1">
                <a:solidFill>
                  <a:srgbClr val="FF0000"/>
                </a:solidFill>
                <a:latin typeface="Arial" pitchFamily="34" charset="0"/>
              </a:rPr>
              <a:t>for</a:t>
            </a:r>
            <a:r>
              <a:rPr lang="de-DE" sz="1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latin typeface="Arial" pitchFamily="34" charset="0"/>
              </a:rPr>
              <a:t>further</a:t>
            </a:r>
            <a:r>
              <a:rPr lang="de-DE" sz="1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latin typeface="Arial" pitchFamily="34" charset="0"/>
              </a:rPr>
              <a:t>information</a:t>
            </a:r>
            <a:r>
              <a:rPr lang="de-DE" sz="1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latin typeface="Arial" pitchFamily="34" charset="0"/>
              </a:rPr>
              <a:t>see</a:t>
            </a:r>
            <a:r>
              <a:rPr lang="de-DE" sz="1400" b="1" dirty="0">
                <a:solidFill>
                  <a:srgbClr val="FF0000"/>
                </a:solidFill>
                <a:latin typeface="Arial" pitchFamily="34" charset="0"/>
              </a:rPr>
              <a:t> www.ehedg.org</a:t>
            </a:r>
          </a:p>
        </p:txBody>
      </p:sp>
      <p:sp>
        <p:nvSpPr>
          <p:cNvPr id="34829" name="Textfeld 1"/>
          <p:cNvSpPr txBox="1">
            <a:spLocks noChangeArrowheads="1"/>
          </p:cNvSpPr>
          <p:nvPr/>
        </p:nvSpPr>
        <p:spPr bwMode="auto">
          <a:xfrm>
            <a:off x="4890306" y="4866820"/>
            <a:ext cx="314166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tabLst>
                <a:tab pos="358775" algn="l"/>
              </a:tabLst>
            </a:pPr>
            <a:r>
              <a:rPr lang="en-GB" sz="13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GB" sz="1100" b="1" dirty="0" smtClean="0">
                <a:solidFill>
                  <a:srgbClr val="FF0000"/>
                </a:solidFill>
                <a:latin typeface="Arial" pitchFamily="34" charset="0"/>
              </a:rPr>
              <a:t>* =	Update </a:t>
            </a:r>
            <a:r>
              <a:rPr lang="en-GB" sz="1100" b="1" dirty="0">
                <a:solidFill>
                  <a:srgbClr val="FF0000"/>
                </a:solidFill>
                <a:latin typeface="Arial" pitchFamily="34" charset="0"/>
              </a:rPr>
              <a:t>of existing </a:t>
            </a:r>
            <a:r>
              <a:rPr lang="en-GB" sz="1100" b="1" dirty="0" smtClean="0">
                <a:solidFill>
                  <a:srgbClr val="FF0000"/>
                </a:solidFill>
                <a:latin typeface="Arial" pitchFamily="34" charset="0"/>
              </a:rPr>
              <a:t>documents</a:t>
            </a:r>
            <a:br>
              <a:rPr lang="en-GB" sz="11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GB" sz="1100" b="1" dirty="0" smtClean="0">
                <a:solidFill>
                  <a:srgbClr val="FF0000"/>
                </a:solidFill>
                <a:latin typeface="Arial" pitchFamily="34" charset="0"/>
              </a:rPr>
              <a:t>** =	Draft under final review</a:t>
            </a:r>
          </a:p>
          <a:p>
            <a:pPr eaLnBrk="1" hangingPunct="1"/>
            <a:endParaRPr lang="de-DE" sz="1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Rectangle 81"/>
          <p:cNvGrpSpPr>
            <a:grpSpLocks/>
          </p:cNvGrpSpPr>
          <p:nvPr/>
        </p:nvGrpSpPr>
        <p:grpSpPr bwMode="auto">
          <a:xfrm>
            <a:off x="539750" y="1176338"/>
            <a:ext cx="8064500" cy="5133975"/>
            <a:chOff x="250" y="933"/>
            <a:chExt cx="5372" cy="3176"/>
          </a:xfrm>
        </p:grpSpPr>
        <p:pic>
          <p:nvPicPr>
            <p:cNvPr id="136195" name="Rectangle 8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136196" name="Text Box 4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cs typeface="+mn-cs"/>
              </a:endParaRPr>
            </a:p>
          </p:txBody>
        </p:sp>
      </p:grp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Arial" pitchFamily="34" charset="0"/>
            </a:endParaRP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roup</a:t>
            </a:r>
          </a:p>
        </p:txBody>
      </p:sp>
      <p:pic>
        <p:nvPicPr>
          <p:cNvPr id="34822" name="Picture 8" descr="EHED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1506538" y="647700"/>
            <a:ext cx="59880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>
                <a:solidFill>
                  <a:srgbClr val="FF0000"/>
                </a:solidFill>
                <a:latin typeface="Arial" pitchFamily="34" charset="0"/>
              </a:rPr>
              <a:t>EHEDG 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</a:rPr>
              <a:t>Working Group Tasks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4828" name="Textfeld 50"/>
          <p:cNvSpPr txBox="1">
            <a:spLocks noChangeArrowheads="1"/>
          </p:cNvSpPr>
          <p:nvPr/>
        </p:nvSpPr>
        <p:spPr bwMode="auto">
          <a:xfrm>
            <a:off x="539750" y="5764221"/>
            <a:ext cx="80644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sz="1400" b="1" dirty="0" err="1" smtClean="0">
                <a:solidFill>
                  <a:srgbClr val="FF0000"/>
                </a:solidFill>
                <a:latin typeface="Arial" pitchFamily="34" charset="0"/>
              </a:rPr>
              <a:t>For</a:t>
            </a:r>
            <a:r>
              <a:rPr lang="de-DE" sz="14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  <a:latin typeface="Arial" pitchFamily="34" charset="0"/>
              </a:rPr>
              <a:t>activities</a:t>
            </a:r>
            <a:r>
              <a:rPr lang="de-DE" sz="14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  <a:latin typeface="Arial" pitchFamily="34" charset="0"/>
              </a:rPr>
              <a:t>and</a:t>
            </a:r>
            <a:r>
              <a:rPr lang="de-DE" sz="14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  <a:latin typeface="Arial" pitchFamily="34" charset="0"/>
              </a:rPr>
              <a:t>expertise</a:t>
            </a:r>
            <a:r>
              <a:rPr lang="de-DE" sz="14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  <a:latin typeface="Arial" pitchFamily="34" charset="0"/>
              </a:rPr>
              <a:t>required</a:t>
            </a:r>
            <a:r>
              <a:rPr lang="de-DE" sz="1400" b="1" dirty="0" smtClean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de-DE" sz="1400" b="1" dirty="0" err="1" smtClean="0">
                <a:solidFill>
                  <a:srgbClr val="FF0000"/>
                </a:solidFill>
                <a:latin typeface="Arial" pitchFamily="34" charset="0"/>
              </a:rPr>
              <a:t>see</a:t>
            </a:r>
            <a:r>
              <a:rPr lang="de-DE" sz="1400" b="1" dirty="0" smtClean="0">
                <a:solidFill>
                  <a:srgbClr val="FF0000"/>
                </a:solidFill>
                <a:latin typeface="Arial" pitchFamily="34" charset="0"/>
              </a:rPr>
              <a:t> www.ehedg.org &gt; News &gt; Working Group </a:t>
            </a:r>
            <a:r>
              <a:rPr lang="de-DE" sz="1400" b="1" dirty="0" err="1" smtClean="0">
                <a:solidFill>
                  <a:srgbClr val="FF0000"/>
                </a:solidFill>
                <a:latin typeface="Arial" pitchFamily="34" charset="0"/>
              </a:rPr>
              <a:t>Activities</a:t>
            </a:r>
            <a:endParaRPr lang="de-DE" sz="1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6" name="Tijdelijke aanduiding voor inhoud 2"/>
          <p:cNvSpPr>
            <a:spLocks/>
          </p:cNvSpPr>
          <p:nvPr/>
        </p:nvSpPr>
        <p:spPr bwMode="auto">
          <a:xfrm>
            <a:off x="644990" y="1363436"/>
            <a:ext cx="8131629" cy="485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82563" lvl="1">
              <a:spcBef>
                <a:spcPct val="20000"/>
              </a:spcBef>
              <a:buClr>
                <a:srgbClr val="FF0000"/>
              </a:buClr>
              <a:tabLst>
                <a:tab pos="447675" algn="l"/>
              </a:tabLst>
            </a:pP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The </a:t>
            </a:r>
            <a:r>
              <a:rPr lang="en-GB" sz="1600" dirty="0">
                <a:solidFill>
                  <a:srgbClr val="000099"/>
                </a:solidFill>
                <a:latin typeface="Arial" charset="0"/>
              </a:rPr>
              <a:t>EHEDG </a:t>
            </a: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Working Groups </a:t>
            </a:r>
            <a:r>
              <a:rPr lang="en-GB" sz="1600" dirty="0">
                <a:solidFill>
                  <a:srgbClr val="000099"/>
                </a:solidFill>
                <a:latin typeface="Arial" charset="0"/>
              </a:rPr>
              <a:t>meet to develop guidelines and revise existing  </a:t>
            </a: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/>
            </a:r>
            <a:br>
              <a:rPr lang="en-GB" sz="1600" dirty="0" smtClean="0">
                <a:solidFill>
                  <a:srgbClr val="000099"/>
                </a:solidFill>
                <a:latin typeface="Arial" charset="0"/>
              </a:rPr>
            </a:b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documents </a:t>
            </a:r>
            <a:r>
              <a:rPr lang="en-GB" sz="1600" dirty="0">
                <a:solidFill>
                  <a:srgbClr val="000099"/>
                </a:solidFill>
                <a:latin typeface="Arial" charset="0"/>
              </a:rPr>
              <a:t>(based on reference documents, research work and </a:t>
            </a: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development</a:t>
            </a:r>
            <a:br>
              <a:rPr lang="en-GB" sz="1600" dirty="0" smtClean="0">
                <a:solidFill>
                  <a:srgbClr val="000099"/>
                </a:solidFill>
                <a:latin typeface="Arial" charset="0"/>
              </a:rPr>
            </a:b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of own </a:t>
            </a:r>
            <a:r>
              <a:rPr lang="en-GB" sz="1600" dirty="0">
                <a:solidFill>
                  <a:srgbClr val="000099"/>
                </a:solidFill>
                <a:latin typeface="Arial" charset="0"/>
              </a:rPr>
              <a:t>test methods</a:t>
            </a: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). </a:t>
            </a:r>
            <a:endParaRPr lang="en-GB" sz="1600" dirty="0">
              <a:solidFill>
                <a:srgbClr val="000099"/>
              </a:solidFill>
              <a:latin typeface="Arial" charset="0"/>
            </a:endParaRPr>
          </a:p>
          <a:p>
            <a:pPr marL="182563" lvl="1">
              <a:spcBef>
                <a:spcPct val="20000"/>
              </a:spcBef>
              <a:buClr>
                <a:srgbClr val="FF0000"/>
              </a:buClr>
              <a:tabLst>
                <a:tab pos="447675" algn="l"/>
              </a:tabLst>
            </a:pPr>
            <a:r>
              <a:rPr lang="en-GB" sz="1600" dirty="0">
                <a:solidFill>
                  <a:srgbClr val="000099"/>
                </a:solidFill>
                <a:latin typeface="Arial" charset="0"/>
              </a:rPr>
              <a:t>The </a:t>
            </a: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Working Groups </a:t>
            </a:r>
            <a:r>
              <a:rPr lang="en-GB" sz="1600" dirty="0">
                <a:solidFill>
                  <a:srgbClr val="000099"/>
                </a:solidFill>
                <a:latin typeface="Arial" charset="0"/>
              </a:rPr>
              <a:t>highlight selected topics and describe typical problem statements, hygiene risks as well as causes of faults and defects</a:t>
            </a: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.</a:t>
            </a:r>
            <a:br>
              <a:rPr lang="en-GB" sz="1600" dirty="0" smtClean="0">
                <a:solidFill>
                  <a:srgbClr val="000099"/>
                </a:solidFill>
                <a:latin typeface="Arial" charset="0"/>
              </a:rPr>
            </a:b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 </a:t>
            </a:r>
            <a:endParaRPr lang="en-GB" sz="1600" dirty="0">
              <a:solidFill>
                <a:srgbClr val="000099"/>
              </a:solidFill>
              <a:latin typeface="Arial" charset="0"/>
            </a:endParaRPr>
          </a:p>
          <a:p>
            <a:pPr marL="182563" lvl="1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447675" algn="l"/>
              </a:tabLst>
            </a:pPr>
            <a:r>
              <a:rPr lang="en-GB" sz="1600" dirty="0">
                <a:solidFill>
                  <a:srgbClr val="000099"/>
                </a:solidFill>
                <a:latin typeface="Arial" charset="0"/>
              </a:rPr>
              <a:t>   EHEDG guidelines define likely weak points and describe problem solving; </a:t>
            </a: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/>
            </a:r>
            <a:br>
              <a:rPr lang="en-GB" sz="1600" dirty="0" smtClean="0">
                <a:solidFill>
                  <a:srgbClr val="000099"/>
                </a:solidFill>
                <a:latin typeface="Arial" charset="0"/>
              </a:rPr>
            </a:b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	they are picture-illustrated </a:t>
            </a:r>
            <a:r>
              <a:rPr lang="en-GB" sz="1600" dirty="0">
                <a:solidFill>
                  <a:srgbClr val="000099"/>
                </a:solidFill>
                <a:latin typeface="Arial" charset="0"/>
              </a:rPr>
              <a:t>and practically oriented</a:t>
            </a:r>
          </a:p>
          <a:p>
            <a:pPr marL="182563" lvl="1">
              <a:spcBef>
                <a:spcPct val="20000"/>
              </a:spcBef>
              <a:buClr>
                <a:srgbClr val="FF0000"/>
              </a:buClr>
              <a:buSzPct val="120000"/>
              <a:tabLst>
                <a:tab pos="447675" algn="l"/>
              </a:tabLst>
            </a:pPr>
            <a:r>
              <a:rPr lang="en-GB" sz="1600" dirty="0">
                <a:solidFill>
                  <a:srgbClr val="000099"/>
                </a:solidFill>
                <a:latin typeface="Arial" charset="0"/>
              </a:rPr>
              <a:t>      </a:t>
            </a:r>
            <a:r>
              <a:rPr lang="en-GB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 </a:t>
            </a:r>
            <a:r>
              <a:rPr lang="en-GB" sz="1600" dirty="0">
                <a:solidFill>
                  <a:srgbClr val="FF0000"/>
                </a:solidFill>
                <a:latin typeface="Arial" charset="0"/>
              </a:rPr>
              <a:t>Keep things simple and easy to understand! </a:t>
            </a:r>
          </a:p>
          <a:p>
            <a:pPr marL="182563" lvl="1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  <a:tabLst>
                <a:tab pos="447675" algn="l"/>
              </a:tabLst>
            </a:pPr>
            <a:r>
              <a:rPr lang="en-GB" sz="1600" dirty="0">
                <a:solidFill>
                  <a:srgbClr val="000099"/>
                </a:solidFill>
                <a:latin typeface="Arial" charset="0"/>
              </a:rPr>
              <a:t>   Where appropriate, guidelines are added by special considerations (i.e. trouble </a:t>
            </a: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/>
            </a:r>
            <a:br>
              <a:rPr lang="en-GB" sz="1600" dirty="0" smtClean="0">
                <a:solidFill>
                  <a:srgbClr val="000099"/>
                </a:solidFill>
                <a:latin typeface="Arial" charset="0"/>
              </a:rPr>
            </a:b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	shooting, traceability </a:t>
            </a:r>
            <a:r>
              <a:rPr lang="en-GB" sz="1600" dirty="0">
                <a:solidFill>
                  <a:srgbClr val="000099"/>
                </a:solidFill>
                <a:latin typeface="Arial" charset="0"/>
              </a:rPr>
              <a:t>and maintenance tasks</a:t>
            </a: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)</a:t>
            </a:r>
            <a:br>
              <a:rPr lang="en-GB" sz="1600" dirty="0" smtClean="0">
                <a:solidFill>
                  <a:srgbClr val="000099"/>
                </a:solidFill>
                <a:latin typeface="Arial" charset="0"/>
              </a:rPr>
            </a:br>
            <a:endParaRPr lang="en-GB" sz="1600" dirty="0">
              <a:solidFill>
                <a:srgbClr val="000099"/>
              </a:solidFill>
              <a:latin typeface="Arial" charset="0"/>
            </a:endParaRPr>
          </a:p>
          <a:p>
            <a:pPr marL="182563" lvl="1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  <a:tabLst>
                <a:tab pos="447675" algn="l"/>
              </a:tabLst>
            </a:pPr>
            <a:r>
              <a:rPr lang="en-GB" sz="1600" dirty="0">
                <a:solidFill>
                  <a:srgbClr val="000099"/>
                </a:solidFill>
                <a:latin typeface="Arial" charset="0"/>
              </a:rPr>
              <a:t>   EHEDG documents are harmonized with 3-A standards</a:t>
            </a:r>
          </a:p>
          <a:p>
            <a:pPr marL="182563" lvl="1">
              <a:spcBef>
                <a:spcPct val="20000"/>
              </a:spcBef>
              <a:buClr>
                <a:srgbClr val="FF0000"/>
              </a:buClr>
              <a:tabLst>
                <a:tab pos="447675" algn="l"/>
              </a:tabLst>
            </a:pPr>
            <a:r>
              <a:rPr lang="en-GB" sz="1200" dirty="0">
                <a:solidFill>
                  <a:srgbClr val="000099"/>
                </a:solidFill>
                <a:latin typeface="Arial" charset="0"/>
              </a:rPr>
              <a:t/>
            </a:r>
            <a:br>
              <a:rPr lang="en-GB" sz="1200" dirty="0">
                <a:solidFill>
                  <a:srgbClr val="000099"/>
                </a:solidFill>
                <a:latin typeface="Arial" charset="0"/>
              </a:rPr>
            </a:br>
            <a:r>
              <a:rPr lang="en-GB" sz="1600" dirty="0">
                <a:solidFill>
                  <a:srgbClr val="000099"/>
                </a:solidFill>
                <a:latin typeface="Arial" charset="0"/>
              </a:rPr>
              <a:t>Further, the EHEDG </a:t>
            </a: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Working Groups </a:t>
            </a:r>
            <a:r>
              <a:rPr lang="en-GB" sz="1600" dirty="0">
                <a:solidFill>
                  <a:srgbClr val="000099"/>
                </a:solidFill>
                <a:latin typeface="Arial" charset="0"/>
              </a:rPr>
              <a:t>provide guideline translation by experts </a:t>
            </a: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who</a:t>
            </a:r>
            <a:br>
              <a:rPr lang="en-GB" sz="1600" dirty="0" smtClean="0">
                <a:solidFill>
                  <a:srgbClr val="000099"/>
                </a:solidFill>
                <a:latin typeface="Arial" charset="0"/>
              </a:rPr>
            </a:b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are </a:t>
            </a:r>
            <a:r>
              <a:rPr lang="en-GB" sz="1600" dirty="0">
                <a:solidFill>
                  <a:srgbClr val="000099"/>
                </a:solidFill>
                <a:latin typeface="Arial" charset="0"/>
              </a:rPr>
              <a:t>native speaking experts and they publish technical </a:t>
            </a: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articles</a:t>
            </a:r>
            <a:endParaRPr lang="en-GB" sz="1600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8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Arial" pitchFamily="34" charset="0"/>
            </a:endParaRP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roup</a:t>
            </a:r>
          </a:p>
        </p:txBody>
      </p:sp>
      <p:pic>
        <p:nvPicPr>
          <p:cNvPr id="35846" name="Picture 8" descr="EHED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1433513" y="765175"/>
            <a:ext cx="71389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>
                <a:solidFill>
                  <a:srgbClr val="FF0000"/>
                </a:solidFill>
                <a:latin typeface="Arial" pitchFamily="34" charset="0"/>
              </a:rPr>
              <a:t>Regional Sections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26905" y="1341438"/>
            <a:ext cx="8077345" cy="4968875"/>
            <a:chOff x="526905" y="1341438"/>
            <a:chExt cx="8077345" cy="4968875"/>
          </a:xfrm>
        </p:grpSpPr>
        <p:grpSp>
          <p:nvGrpSpPr>
            <p:cNvPr id="35842" name="Rectangle 81"/>
            <p:cNvGrpSpPr>
              <a:grpSpLocks/>
            </p:cNvGrpSpPr>
            <p:nvPr/>
          </p:nvGrpSpPr>
          <p:grpSpPr bwMode="auto">
            <a:xfrm>
              <a:off x="539750" y="1341438"/>
              <a:ext cx="8064500" cy="4968875"/>
              <a:chOff x="250" y="933"/>
              <a:chExt cx="5372" cy="3176"/>
            </a:xfrm>
          </p:grpSpPr>
          <p:pic>
            <p:nvPicPr>
              <p:cNvPr id="136195" name="Rectangle 81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0" y="933"/>
                <a:ext cx="5372" cy="3176"/>
              </a:xfrm>
              <a:prstGeom prst="rect">
                <a:avLst/>
              </a:prstGeom>
              <a:gradFill rotWithShape="1">
                <a:gsLst>
                  <a:gs pos="0">
                    <a:srgbClr val="CCECFF"/>
                  </a:gs>
                  <a:gs pos="50000">
                    <a:schemeClr val="bg1"/>
                  </a:gs>
                  <a:gs pos="100000">
                    <a:srgbClr val="CCE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CCECFF">
                    <a:gamma/>
                    <a:shade val="60000"/>
                    <a:invGamma/>
                  </a:srgbClr>
                </a:prstShdw>
              </a:effectLst>
            </p:spPr>
          </p:pic>
          <p:sp>
            <p:nvSpPr>
              <p:cNvPr id="136196" name="Text Box 4"/>
              <p:cNvSpPr txBox="1">
                <a:spLocks noChangeArrowheads="1"/>
              </p:cNvSpPr>
              <p:nvPr/>
            </p:nvSpPr>
            <p:spPr bwMode="auto">
              <a:xfrm>
                <a:off x="249" y="935"/>
                <a:ext cx="5353" cy="3154"/>
              </a:xfrm>
              <a:prstGeom prst="rect">
                <a:avLst/>
              </a:prstGeom>
              <a:gradFill rotWithShape="1">
                <a:gsLst>
                  <a:gs pos="0">
                    <a:srgbClr val="CCECFF"/>
                  </a:gs>
                  <a:gs pos="50000">
                    <a:schemeClr val="bg1"/>
                  </a:gs>
                  <a:gs pos="100000">
                    <a:srgbClr val="CCE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CCE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de-DE" dirty="0">
                  <a:cs typeface="+mn-cs"/>
                </a:endParaRPr>
              </a:p>
            </p:txBody>
          </p:sp>
        </p:grpSp>
        <p:sp>
          <p:nvSpPr>
            <p:cNvPr id="35848" name="Rectangle 3"/>
            <p:cNvSpPr>
              <a:spLocks noChangeArrowheads="1"/>
            </p:cNvSpPr>
            <p:nvPr/>
          </p:nvSpPr>
          <p:spPr bwMode="auto">
            <a:xfrm>
              <a:off x="792163" y="2271713"/>
              <a:ext cx="586740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266700" indent="-266700">
                <a:spcBef>
                  <a:spcPct val="20000"/>
                </a:spcBef>
                <a:buClr>
                  <a:srgbClr val="FF0000"/>
                </a:buClr>
                <a:buFontTx/>
                <a:buChar char="•"/>
                <a:tabLst>
                  <a:tab pos="266700" algn="l"/>
                </a:tabLst>
              </a:pPr>
              <a:endParaRPr lang="en-GB" sz="1800">
                <a:solidFill>
                  <a:srgbClr val="000099"/>
                </a:solidFill>
                <a:latin typeface="Arial" pitchFamily="34" charset="0"/>
              </a:endParaRPr>
            </a:p>
          </p:txBody>
        </p:sp>
        <p:sp>
          <p:nvSpPr>
            <p:cNvPr id="35849" name="Rectangle 3"/>
            <p:cNvSpPr>
              <a:spLocks noChangeArrowheads="1"/>
            </p:cNvSpPr>
            <p:nvPr/>
          </p:nvSpPr>
          <p:spPr bwMode="auto">
            <a:xfrm>
              <a:off x="792163" y="2155825"/>
              <a:ext cx="586740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266700" indent="-266700" eaLnBrk="0" hangingPunct="0">
                <a:spcBef>
                  <a:spcPct val="20000"/>
                </a:spcBef>
                <a:buClr>
                  <a:srgbClr val="FF0000"/>
                </a:buClr>
                <a:buFontTx/>
                <a:buChar char="•"/>
                <a:tabLst>
                  <a:tab pos="266700" algn="l"/>
                </a:tabLst>
              </a:pPr>
              <a:endParaRPr lang="en-GB" sz="1800">
                <a:solidFill>
                  <a:srgbClr val="3333CC"/>
                </a:solidFill>
                <a:latin typeface="Arial" pitchFamily="34" charset="0"/>
              </a:endParaRPr>
            </a:p>
          </p:txBody>
        </p:sp>
        <p:sp>
          <p:nvSpPr>
            <p:cNvPr id="35850" name="Tijdelijke aanduiding voor inhoud 2"/>
            <p:cNvSpPr>
              <a:spLocks/>
            </p:cNvSpPr>
            <p:nvPr/>
          </p:nvSpPr>
          <p:spPr bwMode="auto">
            <a:xfrm>
              <a:off x="604838" y="1654175"/>
              <a:ext cx="7526791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</a:pPr>
              <a:r>
                <a:rPr lang="en-GB" sz="1600" b="1" dirty="0">
                  <a:solidFill>
                    <a:srgbClr val="000099"/>
                  </a:solidFill>
                  <a:latin typeface="Arial" pitchFamily="34" charset="0"/>
                </a:rPr>
                <a:t>EHEDG is growing world wide and has members in </a:t>
              </a:r>
              <a:r>
                <a:rPr lang="en-GB" sz="1600" b="1" dirty="0" smtClean="0">
                  <a:solidFill>
                    <a:srgbClr val="000099"/>
                  </a:solidFill>
                  <a:latin typeface="Arial" pitchFamily="34" charset="0"/>
                </a:rPr>
                <a:t>55 </a:t>
              </a:r>
              <a:r>
                <a:rPr lang="en-GB" sz="1600" b="1" dirty="0">
                  <a:solidFill>
                    <a:srgbClr val="000099"/>
                  </a:solidFill>
                  <a:latin typeface="Arial" pitchFamily="34" charset="0"/>
                </a:rPr>
                <a:t>countries today</a:t>
              </a:r>
            </a:p>
          </p:txBody>
        </p:sp>
        <p:sp>
          <p:nvSpPr>
            <p:cNvPr id="35852" name="Tijdelijke aanduiding voor inhoud 2"/>
            <p:cNvSpPr>
              <a:spLocks/>
            </p:cNvSpPr>
            <p:nvPr/>
          </p:nvSpPr>
          <p:spPr bwMode="auto">
            <a:xfrm>
              <a:off x="558800" y="2200275"/>
              <a:ext cx="424021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</a:pPr>
              <a:r>
                <a:rPr lang="en-GB" sz="1600" b="1" dirty="0">
                  <a:solidFill>
                    <a:srgbClr val="000099"/>
                  </a:solidFill>
                  <a:latin typeface="Arial" pitchFamily="34" charset="0"/>
                </a:rPr>
                <a:t>Existing Regional </a:t>
              </a:r>
              <a:r>
                <a:rPr lang="en-GB" sz="1600" b="1" dirty="0" smtClean="0">
                  <a:solidFill>
                    <a:srgbClr val="000099"/>
                  </a:solidFill>
                  <a:latin typeface="Arial" pitchFamily="34" charset="0"/>
                </a:rPr>
                <a:t>Sections (24):</a:t>
              </a:r>
              <a:endParaRPr lang="en-GB" sz="16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  <p:sp>
          <p:nvSpPr>
            <p:cNvPr id="35854" name="Textfeld 18"/>
            <p:cNvSpPr txBox="1">
              <a:spLocks noChangeArrowheads="1"/>
            </p:cNvSpPr>
            <p:nvPr/>
          </p:nvSpPr>
          <p:spPr bwMode="auto">
            <a:xfrm>
              <a:off x="1833563" y="5749925"/>
              <a:ext cx="5562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de-DE" sz="1400" b="1" dirty="0" err="1">
                  <a:solidFill>
                    <a:srgbClr val="FF0000"/>
                  </a:solidFill>
                  <a:latin typeface="Arial" pitchFamily="34" charset="0"/>
                </a:rPr>
                <a:t>for</a:t>
              </a:r>
              <a:r>
                <a:rPr lang="de-DE" sz="14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de-DE" sz="1400" b="1" dirty="0" err="1">
                  <a:solidFill>
                    <a:srgbClr val="FF0000"/>
                  </a:solidFill>
                  <a:latin typeface="Arial" pitchFamily="34" charset="0"/>
                </a:rPr>
                <a:t>further</a:t>
              </a:r>
              <a:r>
                <a:rPr lang="de-DE" sz="14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de-DE" sz="1400" b="1" dirty="0" err="1">
                  <a:solidFill>
                    <a:srgbClr val="FF0000"/>
                  </a:solidFill>
                  <a:latin typeface="Arial" pitchFamily="34" charset="0"/>
                </a:rPr>
                <a:t>information</a:t>
              </a:r>
              <a:r>
                <a:rPr lang="de-DE" sz="14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de-DE" sz="1400" b="1" dirty="0" err="1">
                  <a:solidFill>
                    <a:srgbClr val="FF0000"/>
                  </a:solidFill>
                  <a:latin typeface="Arial" pitchFamily="34" charset="0"/>
                </a:rPr>
                <a:t>see</a:t>
              </a:r>
              <a:r>
                <a:rPr lang="de-DE" sz="1400" b="1" dirty="0">
                  <a:solidFill>
                    <a:srgbClr val="FF0000"/>
                  </a:solidFill>
                  <a:latin typeface="Arial" pitchFamily="34" charset="0"/>
                </a:rPr>
                <a:t> www.ehedg.org</a:t>
              </a:r>
            </a:p>
          </p:txBody>
        </p:sp>
        <p:sp>
          <p:nvSpPr>
            <p:cNvPr id="35855" name="Tijdelijke aanduiding voor inhoud 2"/>
            <p:cNvSpPr>
              <a:spLocks/>
            </p:cNvSpPr>
            <p:nvPr/>
          </p:nvSpPr>
          <p:spPr bwMode="auto">
            <a:xfrm>
              <a:off x="2781300" y="5168900"/>
              <a:ext cx="359251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algn="ctr">
                <a:spcBef>
                  <a:spcPct val="20000"/>
                </a:spcBef>
              </a:pPr>
              <a:r>
                <a:rPr lang="en-GB" sz="1600" b="1" dirty="0">
                  <a:solidFill>
                    <a:srgbClr val="000099"/>
                  </a:solidFill>
                  <a:latin typeface="Arial" pitchFamily="34" charset="0"/>
                </a:rPr>
                <a:t>A global network!</a:t>
              </a:r>
            </a:p>
          </p:txBody>
        </p:sp>
        <p:sp>
          <p:nvSpPr>
            <p:cNvPr id="35857" name="Text Box 69"/>
            <p:cNvSpPr txBox="1">
              <a:spLocks noChangeArrowheads="1"/>
            </p:cNvSpPr>
            <p:nvPr/>
          </p:nvSpPr>
          <p:spPr bwMode="auto">
            <a:xfrm>
              <a:off x="558800" y="2530475"/>
              <a:ext cx="389731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marL="0" lvl="1" eaLnBrk="1" hangingPunct="1">
                <a:spcBef>
                  <a:spcPct val="20000"/>
                </a:spcBef>
                <a:buClr>
                  <a:srgbClr val="FF0000"/>
                </a:buClr>
              </a:pPr>
              <a:r>
                <a:rPr lang="en-GB" sz="1400" dirty="0">
                  <a:solidFill>
                    <a:srgbClr val="FF0000"/>
                  </a:solidFill>
                  <a:latin typeface="Arial" pitchFamily="34" charset="0"/>
                </a:rPr>
                <a:t>Armenia, Belgium, </a:t>
              </a:r>
              <a:r>
                <a:rPr lang="en-GB" sz="1400" dirty="0" smtClean="0">
                  <a:solidFill>
                    <a:srgbClr val="FF0000"/>
                  </a:solidFill>
                  <a:latin typeface="Arial" pitchFamily="34" charset="0"/>
                </a:rPr>
                <a:t>Croatia, </a:t>
              </a:r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</a:rPr>
                <a:t>Czech Republic, </a:t>
              </a:r>
              <a:r>
                <a:rPr lang="en-GB" sz="1400" dirty="0" smtClean="0">
                  <a:solidFill>
                    <a:srgbClr val="FF0000"/>
                  </a:solidFill>
                  <a:latin typeface="Arial" pitchFamily="34" charset="0"/>
                </a:rPr>
                <a:t>Denmark</a:t>
              </a:r>
              <a:r>
                <a:rPr lang="en-GB" sz="1400" dirty="0">
                  <a:solidFill>
                    <a:srgbClr val="FF0000"/>
                  </a:solidFill>
                  <a:latin typeface="Arial" pitchFamily="34" charset="0"/>
                </a:rPr>
                <a:t>, Germany, </a:t>
              </a:r>
              <a:r>
                <a:rPr lang="en-GB" sz="1400" dirty="0" smtClean="0">
                  <a:solidFill>
                    <a:srgbClr val="FF0000"/>
                  </a:solidFill>
                  <a:latin typeface="Arial" pitchFamily="34" charset="0"/>
                </a:rPr>
                <a:t>France, India, Italy</a:t>
              </a:r>
              <a:r>
                <a:rPr lang="en-GB" sz="1400" dirty="0">
                  <a:solidFill>
                    <a:srgbClr val="FF0000"/>
                  </a:solidFill>
                  <a:latin typeface="Arial" pitchFamily="34" charset="0"/>
                </a:rPr>
                <a:t>, Japan, Lithuania, Macedonia, Mexico, </a:t>
              </a:r>
              <a:r>
                <a:rPr lang="en-GB" sz="1400" dirty="0" smtClean="0">
                  <a:solidFill>
                    <a:srgbClr val="FF0000"/>
                  </a:solidFill>
                  <a:latin typeface="Arial" pitchFamily="34" charset="0"/>
                </a:rPr>
                <a:t>Netherlands</a:t>
              </a:r>
              <a:r>
                <a:rPr lang="en-GB" sz="1400" dirty="0">
                  <a:solidFill>
                    <a:srgbClr val="FF0000"/>
                  </a:solidFill>
                  <a:latin typeface="Arial" pitchFamily="34" charset="0"/>
                </a:rPr>
                <a:t>, </a:t>
              </a:r>
              <a:r>
                <a:rPr lang="en-GB" sz="1400" dirty="0" smtClean="0">
                  <a:solidFill>
                    <a:srgbClr val="FF0000"/>
                  </a:solidFill>
                  <a:latin typeface="Arial" pitchFamily="34" charset="0"/>
                </a:rPr>
                <a:t>Nordic (</a:t>
              </a:r>
              <a:r>
                <a:rPr lang="en-GB" sz="1400" dirty="0">
                  <a:solidFill>
                    <a:srgbClr val="FF0000"/>
                  </a:solidFill>
                  <a:latin typeface="Arial" pitchFamily="34" charset="0"/>
                </a:rPr>
                <a:t>FI, S, NO), Poland, </a:t>
              </a:r>
              <a:r>
                <a:rPr lang="en-GB" sz="1400" dirty="0" smtClean="0">
                  <a:solidFill>
                    <a:srgbClr val="FF0000"/>
                  </a:solidFill>
                  <a:latin typeface="Arial" pitchFamily="34" charset="0"/>
                </a:rPr>
                <a:t>Russia</a:t>
              </a:r>
              <a:r>
                <a:rPr lang="en-GB" sz="1400" dirty="0">
                  <a:solidFill>
                    <a:srgbClr val="FF0000"/>
                  </a:solidFill>
                  <a:latin typeface="Arial" pitchFamily="34" charset="0"/>
                </a:rPr>
                <a:t>, Serbia, Spain, Switzerland, Taiwan, </a:t>
              </a:r>
              <a:r>
                <a:rPr lang="en-GB" sz="1400" dirty="0" smtClean="0">
                  <a:solidFill>
                    <a:srgbClr val="FF0000"/>
                  </a:solidFill>
                  <a:latin typeface="Arial" pitchFamily="34" charset="0"/>
                </a:rPr>
                <a:t>Thailand</a:t>
              </a:r>
              <a:r>
                <a:rPr lang="en-GB" sz="1400" dirty="0">
                  <a:solidFill>
                    <a:srgbClr val="FF0000"/>
                  </a:solidFill>
                  <a:latin typeface="Arial" pitchFamily="34" charset="0"/>
                </a:rPr>
                <a:t>, Turkey, Ukraine</a:t>
              </a:r>
              <a:r>
                <a:rPr lang="en-GB" sz="1400" b="1" dirty="0">
                  <a:solidFill>
                    <a:schemeClr val="bg1"/>
                  </a:solidFill>
                  <a:latin typeface="Arial" pitchFamily="34" charset="0"/>
                </a:rPr>
                <a:t>, Ukraine</a:t>
              </a:r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376" y="2719884"/>
              <a:ext cx="3747407" cy="2183822"/>
            </a:xfrm>
            <a:prstGeom prst="rect">
              <a:avLst/>
            </a:prstGeom>
          </p:spPr>
        </p:pic>
        <p:sp>
          <p:nvSpPr>
            <p:cNvPr id="20" name="Tijdelijke aanduiding voor inhoud 2"/>
            <p:cNvSpPr>
              <a:spLocks/>
            </p:cNvSpPr>
            <p:nvPr/>
          </p:nvSpPr>
          <p:spPr bwMode="auto">
            <a:xfrm>
              <a:off x="526905" y="3910731"/>
              <a:ext cx="3592512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</a:pPr>
              <a:r>
                <a:rPr lang="en-GB" sz="1600" b="1" dirty="0" smtClean="0">
                  <a:solidFill>
                    <a:srgbClr val="000099"/>
                  </a:solidFill>
                  <a:latin typeface="Arial" pitchFamily="34" charset="0"/>
                </a:rPr>
                <a:t>Coming soon:</a:t>
              </a:r>
              <a:endParaRPr lang="en-GB" sz="16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  <p:sp>
          <p:nvSpPr>
            <p:cNvPr id="21" name="Text Box 69"/>
            <p:cNvSpPr txBox="1">
              <a:spLocks noChangeArrowheads="1"/>
            </p:cNvSpPr>
            <p:nvPr/>
          </p:nvSpPr>
          <p:spPr bwMode="auto">
            <a:xfrm>
              <a:off x="543213" y="4196481"/>
              <a:ext cx="38655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marL="0" lvl="1" eaLnBrk="1" hangingPunct="1">
                <a:spcBef>
                  <a:spcPct val="20000"/>
                </a:spcBef>
                <a:buClr>
                  <a:srgbClr val="FF0000"/>
                </a:buClr>
              </a:pPr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</a:rPr>
                <a:t>Brazil</a:t>
              </a:r>
              <a:r>
                <a:rPr lang="en-US" sz="1400" dirty="0">
                  <a:solidFill>
                    <a:srgbClr val="FF0000"/>
                  </a:solidFill>
                  <a:latin typeface="Arial" pitchFamily="34" charset="0"/>
                </a:rPr>
                <a:t>, China, </a:t>
              </a:r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</a:rPr>
                <a:t>U.K., Uruguay</a:t>
              </a:r>
              <a:endParaRPr lang="en-US" sz="14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6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Rectangle 81"/>
          <p:cNvGrpSpPr>
            <a:grpSpLocks/>
          </p:cNvGrpSpPr>
          <p:nvPr/>
        </p:nvGrpSpPr>
        <p:grpSpPr bwMode="auto">
          <a:xfrm>
            <a:off x="539750" y="1341438"/>
            <a:ext cx="8064500" cy="4968875"/>
            <a:chOff x="250" y="933"/>
            <a:chExt cx="5372" cy="3176"/>
          </a:xfrm>
        </p:grpSpPr>
        <p:pic>
          <p:nvPicPr>
            <p:cNvPr id="136195" name="Rectangle 8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136196" name="Text Box 4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cs typeface="+mn-cs"/>
              </a:endParaRPr>
            </a:p>
          </p:txBody>
        </p:sp>
      </p:grp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Arial" pitchFamily="34" charset="0"/>
            </a:endParaRP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roup</a:t>
            </a:r>
          </a:p>
        </p:txBody>
      </p:sp>
      <p:pic>
        <p:nvPicPr>
          <p:cNvPr id="35846" name="Picture 8" descr="EHED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1433513" y="765175"/>
            <a:ext cx="71389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</a:rPr>
              <a:t>EHEDG Regional Sections - Tasks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5848" name="Rectangle 3"/>
          <p:cNvSpPr>
            <a:spLocks noChangeArrowheads="1"/>
          </p:cNvSpPr>
          <p:nvPr/>
        </p:nvSpPr>
        <p:spPr bwMode="auto">
          <a:xfrm>
            <a:off x="792163" y="2271713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5849" name="Rectangle 3"/>
          <p:cNvSpPr>
            <a:spLocks noChangeArrowheads="1"/>
          </p:cNvSpPr>
          <p:nvPr/>
        </p:nvSpPr>
        <p:spPr bwMode="auto">
          <a:xfrm>
            <a:off x="792163" y="2155825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20" name="Tijdelijke aanduiding voor inhoud 2"/>
          <p:cNvSpPr>
            <a:spLocks/>
          </p:cNvSpPr>
          <p:nvPr/>
        </p:nvSpPr>
        <p:spPr bwMode="auto">
          <a:xfrm>
            <a:off x="431800" y="1485900"/>
            <a:ext cx="82438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endParaRPr lang="en-GB" sz="1600" dirty="0">
              <a:solidFill>
                <a:srgbClr val="000099"/>
              </a:solidFill>
              <a:latin typeface="Arial" charset="0"/>
            </a:endParaRPr>
          </a:p>
          <a:p>
            <a:pPr lvl="1">
              <a:spcBef>
                <a:spcPct val="20000"/>
              </a:spcBef>
              <a:buClr>
                <a:srgbClr val="FF0000"/>
              </a:buClr>
            </a:pPr>
            <a:r>
              <a:rPr lang="en-GB" sz="1600" b="1" dirty="0">
                <a:solidFill>
                  <a:srgbClr val="000099"/>
                </a:solidFill>
                <a:latin typeface="Arial" charset="0"/>
              </a:rPr>
              <a:t>Disseminate know-how in hygienic design </a:t>
            </a:r>
            <a:r>
              <a:rPr lang="en-GB" sz="1600" b="1" dirty="0" smtClean="0">
                <a:solidFill>
                  <a:srgbClr val="000099"/>
                </a:solidFill>
                <a:latin typeface="Arial" charset="0"/>
              </a:rPr>
              <a:t>by</a:t>
            </a:r>
            <a:br>
              <a:rPr lang="en-GB" sz="1600" b="1" dirty="0" smtClean="0">
                <a:solidFill>
                  <a:srgbClr val="000099"/>
                </a:solidFill>
                <a:latin typeface="Arial" charset="0"/>
              </a:rPr>
            </a:b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 </a:t>
            </a:r>
            <a:endParaRPr lang="en-GB" sz="1600" dirty="0">
              <a:solidFill>
                <a:srgbClr val="000099"/>
              </a:solidFill>
              <a:latin typeface="Arial" charset="0"/>
            </a:endParaRPr>
          </a:p>
          <a:p>
            <a:pPr lvl="2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GB" sz="1600" dirty="0">
                <a:solidFill>
                  <a:srgbClr val="000099"/>
                </a:solidFill>
                <a:latin typeface="Arial" charset="0"/>
              </a:rPr>
              <a:t>  Organization of seminars and workshops</a:t>
            </a:r>
          </a:p>
          <a:p>
            <a:pPr lvl="2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GB" sz="1600" dirty="0">
                <a:solidFill>
                  <a:srgbClr val="000099"/>
                </a:solidFill>
                <a:latin typeface="Arial" charset="0"/>
              </a:rPr>
              <a:t>  Organization of local training courses</a:t>
            </a:r>
          </a:p>
          <a:p>
            <a:pPr lvl="2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GB" sz="1600" dirty="0">
                <a:solidFill>
                  <a:srgbClr val="000099"/>
                </a:solidFill>
                <a:latin typeface="Arial" charset="0"/>
              </a:rPr>
              <a:t>  Organization of trade shows</a:t>
            </a:r>
            <a:br>
              <a:rPr lang="en-GB" sz="1600" dirty="0">
                <a:solidFill>
                  <a:srgbClr val="000099"/>
                </a:solidFill>
                <a:latin typeface="Arial" charset="0"/>
              </a:rPr>
            </a:br>
            <a:endParaRPr lang="en-GB" sz="1600" dirty="0">
              <a:solidFill>
                <a:srgbClr val="000099"/>
              </a:solidFill>
              <a:latin typeface="Arial" charset="0"/>
            </a:endParaRPr>
          </a:p>
          <a:p>
            <a:pPr lvl="1">
              <a:spcBef>
                <a:spcPct val="20000"/>
              </a:spcBef>
              <a:buClr>
                <a:srgbClr val="FF0000"/>
              </a:buClr>
            </a:pPr>
            <a:r>
              <a:rPr lang="en-GB" sz="1600" b="1" dirty="0">
                <a:solidFill>
                  <a:srgbClr val="000099"/>
                </a:solidFill>
                <a:latin typeface="Arial" charset="0"/>
              </a:rPr>
              <a:t>Guideline translation</a:t>
            </a:r>
          </a:p>
          <a:p>
            <a:pPr lvl="1">
              <a:spcBef>
                <a:spcPct val="20000"/>
              </a:spcBef>
              <a:buClr>
                <a:srgbClr val="FF0000"/>
              </a:buClr>
            </a:pPr>
            <a:r>
              <a:rPr lang="en-GB" sz="1600" b="1" dirty="0">
                <a:solidFill>
                  <a:srgbClr val="000099"/>
                </a:solidFill>
                <a:latin typeface="Arial" charset="0"/>
              </a:rPr>
              <a:t>Publications and articles</a:t>
            </a:r>
          </a:p>
          <a:p>
            <a:pPr lvl="1">
              <a:spcBef>
                <a:spcPct val="20000"/>
              </a:spcBef>
              <a:buClr>
                <a:srgbClr val="FF0000"/>
              </a:buClr>
            </a:pPr>
            <a:r>
              <a:rPr lang="en-GB" sz="1600" b="1" dirty="0">
                <a:solidFill>
                  <a:srgbClr val="000099"/>
                </a:solidFill>
                <a:latin typeface="Arial" charset="0"/>
              </a:rPr>
              <a:t>Activities to gain new members</a:t>
            </a:r>
          </a:p>
          <a:p>
            <a:pPr lvl="1">
              <a:spcBef>
                <a:spcPct val="20000"/>
              </a:spcBef>
              <a:buClr>
                <a:srgbClr val="FF0000"/>
              </a:buClr>
            </a:pPr>
            <a:r>
              <a:rPr lang="en-GB" sz="1600" b="1" dirty="0">
                <a:solidFill>
                  <a:srgbClr val="000099"/>
                </a:solidFill>
                <a:latin typeface="Arial" charset="0"/>
              </a:rPr>
              <a:t>Translate EHEDG website contents, publish local news on the </a:t>
            </a:r>
            <a:r>
              <a:rPr lang="en-GB" sz="1600" b="1" dirty="0" smtClean="0">
                <a:solidFill>
                  <a:srgbClr val="000099"/>
                </a:solidFill>
                <a:latin typeface="Arial" charset="0"/>
              </a:rPr>
              <a:t>web</a:t>
            </a:r>
            <a:br>
              <a:rPr lang="en-GB" sz="1600" b="1" dirty="0" smtClean="0">
                <a:solidFill>
                  <a:srgbClr val="000099"/>
                </a:solidFill>
                <a:latin typeface="Arial" charset="0"/>
              </a:rPr>
            </a:br>
            <a:r>
              <a:rPr lang="en-GB" sz="1600" b="1" dirty="0" smtClean="0">
                <a:solidFill>
                  <a:srgbClr val="000099"/>
                </a:solidFill>
                <a:latin typeface="Arial" charset="0"/>
              </a:rPr>
              <a:t>and in </a:t>
            </a:r>
            <a:r>
              <a:rPr lang="en-GB" sz="1600" b="1" dirty="0">
                <a:solidFill>
                  <a:srgbClr val="000099"/>
                </a:solidFill>
                <a:latin typeface="Arial" charset="0"/>
              </a:rPr>
              <a:t>the Newsletter</a:t>
            </a:r>
          </a:p>
          <a:p>
            <a:pPr lvl="1">
              <a:spcBef>
                <a:spcPct val="20000"/>
              </a:spcBef>
              <a:buClr>
                <a:srgbClr val="FF0000"/>
              </a:buClr>
            </a:pPr>
            <a:r>
              <a:rPr lang="en-GB" sz="1600" b="1" dirty="0" smtClean="0">
                <a:solidFill>
                  <a:srgbClr val="000099"/>
                </a:solidFill>
                <a:latin typeface="Arial" charset="0"/>
              </a:rPr>
              <a:t>Prepare and fulfil an </a:t>
            </a:r>
            <a:r>
              <a:rPr lang="en-GB" sz="1600" b="1" dirty="0">
                <a:solidFill>
                  <a:srgbClr val="000099"/>
                </a:solidFill>
                <a:latin typeface="Arial" charset="0"/>
              </a:rPr>
              <a:t>annual business </a:t>
            </a:r>
            <a:r>
              <a:rPr lang="en-GB" sz="1600" b="1" dirty="0" smtClean="0">
                <a:solidFill>
                  <a:srgbClr val="000099"/>
                </a:solidFill>
                <a:latin typeface="Arial" charset="0"/>
              </a:rPr>
              <a:t>plan</a:t>
            </a:r>
            <a:endParaRPr lang="en-GB" sz="1600" b="1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Rectangle 8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55738"/>
            <a:ext cx="8064500" cy="496887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ECFF">
                <a:gamma/>
                <a:shade val="60000"/>
                <a:invGamma/>
              </a:srgbClr>
            </a:prstShdw>
          </a:effectLst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38249" y="1458867"/>
            <a:ext cx="8035977" cy="4934456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EC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 dirty="0">
              <a:cs typeface="+mn-cs"/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Arial" pitchFamily="34" charset="0"/>
            </a:endParaRP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roup</a:t>
            </a:r>
          </a:p>
        </p:txBody>
      </p:sp>
      <p:pic>
        <p:nvPicPr>
          <p:cNvPr id="36870" name="Picture 8" descr="EHEDG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889000" y="908050"/>
            <a:ext cx="80756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>
                <a:solidFill>
                  <a:srgbClr val="FF0000"/>
                </a:solidFill>
                <a:latin typeface="Arial" pitchFamily="34" charset="0"/>
              </a:rPr>
              <a:t>EHEDG Regional Sections – YOUR Network</a:t>
            </a:r>
            <a:endParaRPr lang="de-DE" sz="2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6872" name="Text Box 5"/>
          <p:cNvSpPr txBox="1">
            <a:spLocks noChangeArrowheads="1"/>
          </p:cNvSpPr>
          <p:nvPr/>
        </p:nvSpPr>
        <p:spPr bwMode="auto">
          <a:xfrm>
            <a:off x="611188" y="1830388"/>
            <a:ext cx="3887787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800" b="1" dirty="0">
                <a:solidFill>
                  <a:srgbClr val="FF0000"/>
                </a:solidFill>
                <a:latin typeface="Arial" pitchFamily="34" charset="0"/>
              </a:rPr>
              <a:t>The „Big </a:t>
            </a:r>
            <a:r>
              <a:rPr lang="de-DE" sz="1800" b="1" dirty="0" err="1">
                <a:solidFill>
                  <a:srgbClr val="FF0000"/>
                </a:solidFill>
                <a:latin typeface="Arial" pitchFamily="34" charset="0"/>
              </a:rPr>
              <a:t>Thirty</a:t>
            </a:r>
            <a:r>
              <a:rPr lang="de-DE" sz="1800" b="1" dirty="0">
                <a:solidFill>
                  <a:srgbClr val="FF0000"/>
                </a:solidFill>
                <a:latin typeface="Arial" pitchFamily="34" charset="0"/>
              </a:rPr>
              <a:t>“:</a:t>
            </a:r>
            <a:br>
              <a:rPr lang="de-DE" sz="1800" b="1" dirty="0">
                <a:solidFill>
                  <a:srgbClr val="FF0000"/>
                </a:solidFill>
                <a:latin typeface="Arial" pitchFamily="34" charset="0"/>
              </a:rPr>
            </a:br>
            <a:endParaRPr lang="de-DE" sz="1800" b="1" dirty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/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Make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use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of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the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EHEDG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to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strengthen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your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relations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with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the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important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market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players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who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are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part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of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our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network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and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also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involve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your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subsidiaries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abroad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.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Please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recommend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us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and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let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us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know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of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your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contacts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at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site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to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get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them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connected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to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EHEDG</a:t>
            </a:r>
            <a:endParaRPr lang="de-DE" sz="1400" dirty="0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/>
            <a:endParaRPr lang="de-DE" sz="1400" dirty="0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/>
            <a:r>
              <a:rPr lang="de-DE" sz="1400" dirty="0" err="1">
                <a:solidFill>
                  <a:srgbClr val="000099"/>
                </a:solidFill>
                <a:latin typeface="Arial" pitchFamily="34" charset="0"/>
              </a:rPr>
              <a:t>We</a:t>
            </a:r>
            <a:r>
              <a:rPr lang="de-DE" sz="14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enhance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the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reputation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of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our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member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companies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and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help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them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to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become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leaders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in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hygienic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design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and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processing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.</a:t>
            </a:r>
          </a:p>
          <a:p>
            <a:pPr eaLnBrk="1" hangingPunct="1"/>
            <a:endParaRPr lang="de-DE" sz="1400" dirty="0" smtClean="0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/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We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provide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networking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on an international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level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,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opportunities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for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the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establishment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of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global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contacts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and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are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interlinking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our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 Regional </a:t>
            </a:r>
            <a:r>
              <a:rPr lang="de-DE" sz="1400" dirty="0" err="1" smtClean="0">
                <a:solidFill>
                  <a:srgbClr val="000099"/>
                </a:solidFill>
                <a:latin typeface="Arial" pitchFamily="34" charset="0"/>
              </a:rPr>
              <a:t>Sections</a:t>
            </a:r>
            <a:r>
              <a:rPr lang="de-DE" sz="1400" dirty="0" smtClean="0">
                <a:solidFill>
                  <a:srgbClr val="000099"/>
                </a:solidFill>
                <a:latin typeface="Arial" pitchFamily="34" charset="0"/>
              </a:rPr>
              <a:t>. </a:t>
            </a:r>
            <a:endParaRPr lang="de-DE" sz="1400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6874" name="Rectangle 29"/>
          <p:cNvSpPr>
            <a:spLocks noChangeArrowheads="1"/>
          </p:cNvSpPr>
          <p:nvPr/>
        </p:nvSpPr>
        <p:spPr bwMode="auto">
          <a:xfrm>
            <a:off x="4646613" y="1770459"/>
            <a:ext cx="3889375" cy="432236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6876" name="Picture 8" descr="Ecolab Logo 4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75" y="4451899"/>
            <a:ext cx="1307492" cy="25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9" descr="Diversey_Tagline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304" y="2513143"/>
            <a:ext cx="947172" cy="43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0" descr="ALPHA LAV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77" y="1606550"/>
            <a:ext cx="1305987" cy="76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1" descr="bosch-rexroth-logo_4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34" y="4690486"/>
            <a:ext cx="971968" cy="38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2" descr="GEA Logo 42 PM877_200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53" y="1888425"/>
            <a:ext cx="1002059" cy="31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4" descr="INTERROLL_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14" y="4436775"/>
            <a:ext cx="974977" cy="66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5" descr="BAADER_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50" y="5170276"/>
            <a:ext cx="1229253" cy="39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16" descr="Friesland_Campin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63" y="5157533"/>
            <a:ext cx="1045693" cy="54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17" descr="Kraf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52" y="2266518"/>
            <a:ext cx="887710" cy="4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52" y="1895986"/>
            <a:ext cx="1266868" cy="31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86" name="Object 19"/>
          <p:cNvGraphicFramePr>
            <a:graphicFrameLocks noChangeAspect="1"/>
          </p:cNvGraphicFramePr>
          <p:nvPr/>
        </p:nvGraphicFramePr>
        <p:xfrm>
          <a:off x="7230654" y="2165913"/>
          <a:ext cx="1142183" cy="30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" name="Image" r:id="rId16" imgW="8609524" imgH="2260317" progId="">
                  <p:embed/>
                </p:oleObj>
              </mc:Choice>
              <mc:Fallback>
                <p:oleObj name="Image" r:id="rId16" imgW="8609524" imgH="226031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0654" y="2165913"/>
                        <a:ext cx="1142183" cy="304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87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28" y="4742274"/>
            <a:ext cx="1280409" cy="39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8" name="Picture 21" descr="KHS_Logo_Slogan_cmyk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88" y="2720230"/>
            <a:ext cx="1472997" cy="4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89" name="Object 22"/>
          <p:cNvGraphicFramePr>
            <a:graphicFrameLocks noChangeAspect="1"/>
          </p:cNvGraphicFramePr>
          <p:nvPr/>
        </p:nvGraphicFramePr>
        <p:xfrm>
          <a:off x="6130142" y="5130955"/>
          <a:ext cx="982500" cy="405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4" name="Image" r:id="rId20" imgW="7301587" imgH="2971429" progId="">
                  <p:embed/>
                </p:oleObj>
              </mc:Choice>
              <mc:Fallback>
                <p:oleObj name="Image" r:id="rId20" imgW="7301587" imgH="2971429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142" y="5130955"/>
                        <a:ext cx="982500" cy="405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90" name="Picture 23" descr="Marel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41" y="3289068"/>
            <a:ext cx="1393873" cy="35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2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93" y="3767366"/>
            <a:ext cx="1408300" cy="2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26" descr="CEDERROTH START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75" y="3854105"/>
            <a:ext cx="1000555" cy="40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25" descr="mulitvac_Logo_rgb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52" y="4117912"/>
            <a:ext cx="1485033" cy="27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4" name="Picture 27" descr="Novozymes">
            <a:hlinkClick r:id="rId26" tooltip="Novozymes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56" y="4117912"/>
            <a:ext cx="1134724" cy="55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5" name="Rectangle 29"/>
          <p:cNvSpPr>
            <a:spLocks noChangeArrowheads="1"/>
          </p:cNvSpPr>
          <p:nvPr/>
        </p:nvSpPr>
        <p:spPr bwMode="auto">
          <a:xfrm>
            <a:off x="4646613" y="1770459"/>
            <a:ext cx="3889375" cy="432236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6896" name="Picture 37" descr="IDMC_low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37" y="5679947"/>
            <a:ext cx="869655" cy="33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7" name="Picture 38" descr="ammeraal-beltech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18" y="5628526"/>
            <a:ext cx="1014096" cy="39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8" name="Picture 39" descr="buhler_rgb_300dpi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28" y="5751915"/>
            <a:ext cx="1284923" cy="25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9" name="Picture 13" descr="UNILEVER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30" y="2845302"/>
            <a:ext cx="727303" cy="82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1" name="Picture 28" descr="CFT_ROSSI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78" y="2970471"/>
            <a:ext cx="920811" cy="68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29" y="3762076"/>
            <a:ext cx="1048212" cy="278459"/>
          </a:xfrm>
          <a:prstGeom prst="rect">
            <a:avLst/>
          </a:prstGeom>
        </p:spPr>
      </p:pic>
      <p:pic>
        <p:nvPicPr>
          <p:cNvPr id="36952" name="Picture 88" descr="T:\NuV\Allgemein\User\EHEDG\Mitglieder\Company_Institute_Members\Company_Institute_Member_Logos\SPX\SPX_tagline_RGB_300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67" y="2424166"/>
            <a:ext cx="981245" cy="33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Rectangle 81"/>
          <p:cNvGrpSpPr>
            <a:grpSpLocks/>
          </p:cNvGrpSpPr>
          <p:nvPr/>
        </p:nvGrpSpPr>
        <p:grpSpPr bwMode="auto">
          <a:xfrm>
            <a:off x="522288" y="1477963"/>
            <a:ext cx="8442325" cy="4832350"/>
            <a:chOff x="249" y="933"/>
            <a:chExt cx="5373" cy="3176"/>
          </a:xfrm>
        </p:grpSpPr>
        <p:pic>
          <p:nvPicPr>
            <p:cNvPr id="136195" name="Rectangle 8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136196" name="Text Box 4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cs typeface="+mn-cs"/>
              </a:endParaRPr>
            </a:p>
          </p:txBody>
        </p:sp>
      </p:grp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Arial" pitchFamily="34" charset="0"/>
            </a:endParaRP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roup</a:t>
            </a:r>
          </a:p>
        </p:txBody>
      </p:sp>
      <p:pic>
        <p:nvPicPr>
          <p:cNvPr id="38918" name="Picture 8" descr="EHED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4"/>
          <p:cNvSpPr>
            <a:spLocks noChangeArrowheads="1"/>
          </p:cNvSpPr>
          <p:nvPr/>
        </p:nvSpPr>
        <p:spPr bwMode="auto">
          <a:xfrm>
            <a:off x="1390650" y="700088"/>
            <a:ext cx="72961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>
                <a:solidFill>
                  <a:srgbClr val="FF0000"/>
                </a:solidFill>
                <a:latin typeface="Arial" pitchFamily="34" charset="0"/>
              </a:rPr>
              <a:t>EHEDG Education and Training</a:t>
            </a:r>
            <a:endParaRPr lang="de-DE" sz="2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8920" name="Tijdelijke aanduiding voor inhoud 2"/>
          <p:cNvSpPr>
            <a:spLocks/>
          </p:cNvSpPr>
          <p:nvPr/>
        </p:nvSpPr>
        <p:spPr bwMode="auto">
          <a:xfrm>
            <a:off x="525463" y="1441450"/>
            <a:ext cx="8315325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82563" lvl="1">
              <a:spcBef>
                <a:spcPct val="20000"/>
              </a:spcBef>
              <a:buClr>
                <a:srgbClr val="FF0000"/>
              </a:buClr>
              <a:tabLst>
                <a:tab pos="447675" algn="l"/>
              </a:tabLst>
            </a:pPr>
            <a:endParaRPr lang="en-GB" sz="1600" b="1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38921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1717675"/>
            <a:ext cx="2333625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Grafi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3117850"/>
            <a:ext cx="21066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Grafi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4430713"/>
            <a:ext cx="21050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Tijdelijke aanduiding voor inhoud 2"/>
          <p:cNvSpPr>
            <a:spLocks/>
          </p:cNvSpPr>
          <p:nvPr/>
        </p:nvSpPr>
        <p:spPr bwMode="auto">
          <a:xfrm>
            <a:off x="395288" y="1978025"/>
            <a:ext cx="676592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74625" indent="-174625" eaLnBrk="0" hangingPunct="0"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269875" algn="l"/>
              </a:tabLst>
            </a:pPr>
            <a:r>
              <a:rPr lang="en-US" sz="1400" b="1" dirty="0">
                <a:solidFill>
                  <a:srgbClr val="000099"/>
                </a:solidFill>
                <a:latin typeface="Arial" pitchFamily="34" charset="0"/>
              </a:rPr>
              <a:t>  </a:t>
            </a:r>
            <a: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  <a:t>EHEDG provides international, high-level training &amp;</a:t>
            </a:r>
            <a:b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  <a:t>	education and our training material is developed by </a:t>
            </a:r>
            <a:b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  <a:t>	recognized experts in the field</a:t>
            </a:r>
            <a:b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</a:br>
            <a:endParaRPr lang="en-US" sz="1400" dirty="0">
              <a:solidFill>
                <a:srgbClr val="000099"/>
              </a:solidFill>
              <a:latin typeface="Arial" pitchFamily="34" charset="0"/>
            </a:endParaRPr>
          </a:p>
          <a:p>
            <a:pPr marL="174625" indent="-174625" eaLnBrk="0" hangingPunct="0"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174625" algn="l"/>
              </a:tabLst>
            </a:pPr>
            <a:r>
              <a:rPr lang="en-US" sz="1400" dirty="0">
                <a:solidFill>
                  <a:srgbClr val="000099"/>
                </a:solidFill>
                <a:latin typeface="Arial" pitchFamily="34" charset="0"/>
              </a:rPr>
              <a:t>  Translation of the training material into many </a:t>
            </a:r>
            <a: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  <a:t>languages </a:t>
            </a:r>
            <a:b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  <a:t>   is </a:t>
            </a:r>
            <a:r>
              <a:rPr lang="en-US" sz="1400" dirty="0">
                <a:solidFill>
                  <a:srgbClr val="000099"/>
                </a:solidFill>
                <a:latin typeface="Arial" pitchFamily="34" charset="0"/>
              </a:rPr>
              <a:t>in progress by the </a:t>
            </a:r>
            <a: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  <a:t>regions</a:t>
            </a:r>
            <a:b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</a:br>
            <a:endParaRPr lang="en-US" sz="1400" dirty="0">
              <a:solidFill>
                <a:srgbClr val="000099"/>
              </a:solidFill>
              <a:latin typeface="Arial" pitchFamily="34" charset="0"/>
            </a:endParaRPr>
          </a:p>
          <a:p>
            <a:pPr marL="174625" indent="-174625" eaLnBrk="0" hangingPunct="0"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174625" algn="l"/>
              </a:tabLst>
            </a:pPr>
            <a:r>
              <a:rPr lang="en-US" sz="1400" dirty="0">
                <a:solidFill>
                  <a:srgbClr val="000099"/>
                </a:solidFill>
                <a:latin typeface="Arial" pitchFamily="34" charset="0"/>
              </a:rPr>
              <a:t>  The ‚International Advanced Course on Hygienic </a:t>
            </a:r>
            <a:br>
              <a:rPr lang="en-US" sz="1400" dirty="0">
                <a:solidFill>
                  <a:srgbClr val="000099"/>
                </a:solidFill>
                <a:latin typeface="Arial" pitchFamily="34" charset="0"/>
              </a:rPr>
            </a:br>
            <a:r>
              <a:rPr lang="en-US" sz="1400" dirty="0">
                <a:solidFill>
                  <a:srgbClr val="000099"/>
                </a:solidFill>
                <a:latin typeface="Arial" pitchFamily="34" charset="0"/>
              </a:rPr>
              <a:t>  Design‘ is standardized and </a:t>
            </a:r>
            <a: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  <a:t>offered in many countries</a:t>
            </a:r>
            <a:b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</a:br>
            <a:endParaRPr lang="en-US" sz="1400" dirty="0">
              <a:solidFill>
                <a:srgbClr val="000099"/>
              </a:solidFill>
              <a:latin typeface="Arial" pitchFamily="34" charset="0"/>
            </a:endParaRPr>
          </a:p>
          <a:p>
            <a:pPr marL="174625" indent="-174625" eaLnBrk="0" hangingPunct="0"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174625" algn="l"/>
              </a:tabLst>
            </a:pPr>
            <a:r>
              <a:rPr lang="en-US" sz="1400" dirty="0">
                <a:solidFill>
                  <a:srgbClr val="000099"/>
                </a:solidFill>
                <a:latin typeface="Arial" pitchFamily="34" charset="0"/>
              </a:rPr>
              <a:t>  EHEDG courses in </a:t>
            </a:r>
            <a: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  <a:t>2014: </a:t>
            </a:r>
            <a:r>
              <a:rPr lang="en-US" sz="1400" dirty="0">
                <a:solidFill>
                  <a:srgbClr val="000099"/>
                </a:solidFill>
                <a:latin typeface="Arial" pitchFamily="34" charset="0"/>
              </a:rPr>
              <a:t/>
            </a:r>
            <a:br>
              <a:rPr lang="en-US" sz="1400" dirty="0">
                <a:solidFill>
                  <a:srgbClr val="000099"/>
                </a:solidFill>
                <a:latin typeface="Arial" pitchFamily="34" charset="0"/>
              </a:rPr>
            </a:b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</a:rPr>
              <a:t>Germany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, Italy, Japan, Mexico, Netherlands,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</a:rPr>
              <a:t>USA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sz="1400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</a:rPr>
              <a:t>  Spain, Taiwan, Turkey</a:t>
            </a:r>
          </a:p>
          <a:p>
            <a:pPr marL="174625" indent="-174625" eaLnBrk="0" hangingPunct="0"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174625" algn="l"/>
              </a:tabLst>
            </a:pPr>
            <a: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  <a:t>  Attendees who have successfully passed an EHEDG </a:t>
            </a:r>
            <a:b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  <a:t>  training course exam are published on our website  </a:t>
            </a:r>
            <a:b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US" sz="1400" dirty="0" smtClean="0">
                <a:solidFill>
                  <a:srgbClr val="000099"/>
                </a:solidFill>
                <a:latin typeface="Arial" pitchFamily="34" charset="0"/>
              </a:rPr>
              <a:t>  (if agreed).</a:t>
            </a:r>
            <a:endParaRPr lang="en-US" sz="1400" b="1" dirty="0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Arial" pitchFamily="3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roup</a:t>
            </a:r>
          </a:p>
        </p:txBody>
      </p:sp>
      <p:pic>
        <p:nvPicPr>
          <p:cNvPr id="39941" name="Picture 5" descr="EHED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3"/>
          <p:cNvSpPr>
            <a:spLocks noChangeArrowheads="1"/>
          </p:cNvSpPr>
          <p:nvPr/>
        </p:nvSpPr>
        <p:spPr bwMode="auto">
          <a:xfrm>
            <a:off x="792163" y="2155825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chemeClr val="accent2"/>
              </a:solidFill>
              <a:latin typeface="Arial" pitchFamily="34" charset="0"/>
            </a:endParaRPr>
          </a:p>
        </p:txBody>
      </p:sp>
      <p:grpSp>
        <p:nvGrpSpPr>
          <p:cNvPr id="39943" name="Rectangle 81"/>
          <p:cNvGrpSpPr>
            <a:grpSpLocks/>
          </p:cNvGrpSpPr>
          <p:nvPr/>
        </p:nvGrpSpPr>
        <p:grpSpPr bwMode="auto">
          <a:xfrm>
            <a:off x="323850" y="1412875"/>
            <a:ext cx="8640763" cy="4897438"/>
            <a:chOff x="250" y="933"/>
            <a:chExt cx="5372" cy="3176"/>
          </a:xfrm>
        </p:grpSpPr>
        <p:pic>
          <p:nvPicPr>
            <p:cNvPr id="17" name="Rectangle 8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  <a:extLst/>
          </p:spPr>
        </p:pic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39944" name="Rectangle 3"/>
          <p:cNvSpPr>
            <a:spLocks noChangeArrowheads="1"/>
          </p:cNvSpPr>
          <p:nvPr/>
        </p:nvSpPr>
        <p:spPr bwMode="auto">
          <a:xfrm>
            <a:off x="792163" y="2155825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9945" name="Text Box 3"/>
          <p:cNvSpPr txBox="1">
            <a:spLocks noChangeArrowheads="1"/>
          </p:cNvSpPr>
          <p:nvPr/>
        </p:nvSpPr>
        <p:spPr bwMode="auto">
          <a:xfrm>
            <a:off x="382129" y="1737621"/>
            <a:ext cx="79025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 eaLnBrk="1" hangingPunct="1">
              <a:buClr>
                <a:srgbClr val="FF0000"/>
              </a:buClr>
              <a:buSzPct val="120000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42 </a:t>
            </a: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guidelines (many available in different languages)</a:t>
            </a:r>
            <a:br>
              <a:rPr lang="en-GB" sz="1400" dirty="0">
                <a:solidFill>
                  <a:srgbClr val="000099"/>
                </a:solidFill>
                <a:latin typeface="Arial" pitchFamily="34" charset="0"/>
              </a:rPr>
            </a:br>
            <a:endParaRPr lang="en-GB" sz="1400" dirty="0">
              <a:solidFill>
                <a:srgbClr val="000099"/>
              </a:solidFill>
              <a:latin typeface="Arial" pitchFamily="34" charset="0"/>
            </a:endParaRPr>
          </a:p>
          <a:p>
            <a:pPr marL="0" indent="0" eaLnBrk="1" hangingPunct="1">
              <a:buClr>
                <a:srgbClr val="FF0000"/>
              </a:buClr>
              <a:buSzPct val="120000"/>
            </a:pP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Extended guideline summaries available in </a:t>
            </a:r>
            <a:br>
              <a:rPr lang="en-GB" sz="1400" dirty="0">
                <a:solidFill>
                  <a:srgbClr val="000099"/>
                </a:solidFill>
                <a:latin typeface="Arial" pitchFamily="34" charset="0"/>
              </a:rPr>
            </a:br>
            <a:r>
              <a:rPr lang="en-GB" sz="1400" i="1" dirty="0">
                <a:solidFill>
                  <a:srgbClr val="000099"/>
                </a:solidFill>
                <a:latin typeface="Arial" pitchFamily="34" charset="0"/>
              </a:rPr>
              <a:t>Trends in Food Science and Technology</a:t>
            </a: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/>
            </a:r>
            <a:br>
              <a:rPr lang="en-GB" sz="1400" dirty="0">
                <a:solidFill>
                  <a:srgbClr val="000099"/>
                </a:solidFill>
                <a:latin typeface="Arial" pitchFamily="34" charset="0"/>
              </a:rPr>
            </a:br>
            <a:endParaRPr lang="en-GB" sz="1400" dirty="0">
              <a:solidFill>
                <a:srgbClr val="000099"/>
              </a:solidFill>
              <a:latin typeface="Arial" pitchFamily="34" charset="0"/>
            </a:endParaRPr>
          </a:p>
          <a:p>
            <a:pPr marL="0" indent="0" eaLnBrk="1" hangingPunct="1">
              <a:buClr>
                <a:srgbClr val="FF0000"/>
              </a:buClr>
              <a:buSzPct val="120000"/>
            </a:pP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Yearbook </a:t>
            </a: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– new issue 2015/2016 under preparation</a:t>
            </a:r>
          </a:p>
          <a:p>
            <a:pPr marL="0" indent="0" eaLnBrk="1" hangingPunct="1">
              <a:buClr>
                <a:srgbClr val="FF0000"/>
              </a:buClr>
              <a:buSzPct val="120000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Handbooks:</a:t>
            </a:r>
          </a:p>
          <a:p>
            <a:pPr marL="285750" indent="-285750" eaLnBrk="1" hangingPunct="1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GB" sz="1400" i="1" dirty="0" smtClean="0">
                <a:solidFill>
                  <a:srgbClr val="000099"/>
                </a:solidFill>
                <a:latin typeface="Arial" pitchFamily="34" charset="0"/>
              </a:rPr>
              <a:t>Hygienic Design of Food Factories</a:t>
            </a:r>
            <a:r>
              <a:rPr lang="en-GB" sz="1400" dirty="0" smtClean="0">
                <a:solidFill>
                  <a:srgbClr val="FF0000"/>
                </a:solidFill>
                <a:latin typeface="Arial" pitchFamily="34" charset="0"/>
              </a:rPr>
              <a:t>*</a:t>
            </a:r>
          </a:p>
          <a:p>
            <a:pPr marL="285750" indent="-285750" eaLnBrk="1" hangingPunct="1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GB" sz="1400" i="1" dirty="0" smtClean="0">
                <a:solidFill>
                  <a:srgbClr val="000099"/>
                </a:solidFill>
                <a:latin typeface="Arial" pitchFamily="34" charset="0"/>
              </a:rPr>
              <a:t>Hygiene </a:t>
            </a:r>
            <a:r>
              <a:rPr lang="en-GB" sz="1400" i="1" dirty="0">
                <a:solidFill>
                  <a:srgbClr val="000099"/>
                </a:solidFill>
                <a:latin typeface="Arial" pitchFamily="34" charset="0"/>
              </a:rPr>
              <a:t>in Food </a:t>
            </a:r>
            <a:r>
              <a:rPr lang="en-GB" sz="1400" i="1" dirty="0" smtClean="0">
                <a:solidFill>
                  <a:srgbClr val="000099"/>
                </a:solidFill>
                <a:latin typeface="Arial" pitchFamily="34" charset="0"/>
              </a:rPr>
              <a:t>Processing</a:t>
            </a:r>
            <a:r>
              <a:rPr lang="en-GB" sz="1400" dirty="0" smtClean="0">
                <a:solidFill>
                  <a:srgbClr val="FF0000"/>
                </a:solidFill>
                <a:latin typeface="Arial" pitchFamily="34" charset="0"/>
              </a:rPr>
              <a:t> *</a:t>
            </a:r>
            <a:r>
              <a:rPr lang="en-GB" sz="1400" i="1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</a:p>
          <a:p>
            <a:pPr marL="285750" indent="-285750" eaLnBrk="1" hangingPunct="1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GB" sz="1400" i="1" dirty="0" smtClean="0">
                <a:solidFill>
                  <a:srgbClr val="000099"/>
                </a:solidFill>
                <a:latin typeface="Arial" pitchFamily="34" charset="0"/>
              </a:rPr>
              <a:t>Handbook </a:t>
            </a:r>
            <a:r>
              <a:rPr lang="en-GB" sz="1400" i="1" dirty="0">
                <a:solidFill>
                  <a:srgbClr val="000099"/>
                </a:solidFill>
                <a:latin typeface="Arial" pitchFamily="34" charset="0"/>
              </a:rPr>
              <a:t>of Hygiene Control in the Food </a:t>
            </a:r>
            <a:r>
              <a:rPr lang="en-GB" sz="1400" i="1" dirty="0" smtClean="0">
                <a:solidFill>
                  <a:srgbClr val="000099"/>
                </a:solidFill>
                <a:latin typeface="Arial" pitchFamily="34" charset="0"/>
              </a:rPr>
              <a:t/>
            </a:r>
            <a:br>
              <a:rPr lang="en-GB" sz="1400" i="1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GB" sz="1400" i="1" dirty="0" smtClean="0">
                <a:solidFill>
                  <a:srgbClr val="000099"/>
                </a:solidFill>
                <a:latin typeface="Arial" pitchFamily="34" charset="0"/>
              </a:rPr>
              <a:t>Industry</a:t>
            </a:r>
            <a:r>
              <a:rPr lang="en-GB" sz="1400" dirty="0" smtClean="0">
                <a:solidFill>
                  <a:srgbClr val="FF0000"/>
                </a:solidFill>
                <a:latin typeface="Arial" pitchFamily="34" charset="0"/>
              </a:rPr>
              <a:t> *</a:t>
            </a:r>
          </a:p>
          <a:p>
            <a:pPr marL="0" indent="0" eaLnBrk="1" hangingPunct="1">
              <a:buClr>
                <a:srgbClr val="FF0000"/>
              </a:buClr>
              <a:buSzPct val="120000"/>
            </a:pPr>
            <a:r>
              <a:rPr lang="en-GB" sz="1400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GB" sz="1400" dirty="0" smtClean="0">
                <a:solidFill>
                  <a:srgbClr val="FF0000"/>
                </a:solidFill>
                <a:latin typeface="Arial" pitchFamily="34" charset="0"/>
              </a:rPr>
            </a:br>
            <a:endParaRPr lang="en-GB" sz="140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indent="0" eaLnBrk="1" hangingPunct="1">
              <a:buClr>
                <a:srgbClr val="FF0000"/>
              </a:buClr>
              <a:buSzPct val="120000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/>
            </a:r>
            <a:b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Articles </a:t>
            </a: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in </a:t>
            </a: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</a:rPr>
              <a:t>technical press and journals</a:t>
            </a: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: </a:t>
            </a:r>
            <a:br>
              <a:rPr lang="en-GB" sz="1400" dirty="0">
                <a:solidFill>
                  <a:srgbClr val="000099"/>
                </a:solidFill>
                <a:latin typeface="Arial" pitchFamily="34" charset="0"/>
              </a:rPr>
            </a:br>
            <a:r>
              <a:rPr lang="en-GB" sz="1400" i="1" dirty="0">
                <a:solidFill>
                  <a:srgbClr val="000099"/>
                </a:solidFill>
                <a:latin typeface="Arial" pitchFamily="34" charset="0"/>
              </a:rPr>
              <a:t>New Food</a:t>
            </a: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, </a:t>
            </a:r>
            <a:r>
              <a:rPr lang="en-GB" sz="1400" i="1" dirty="0">
                <a:solidFill>
                  <a:srgbClr val="000099"/>
                </a:solidFill>
                <a:latin typeface="Arial" pitchFamily="34" charset="0"/>
              </a:rPr>
              <a:t>Food </a:t>
            </a:r>
            <a:r>
              <a:rPr lang="en-GB" sz="1400" i="1" dirty="0" smtClean="0">
                <a:solidFill>
                  <a:srgbClr val="000099"/>
                </a:solidFill>
                <a:latin typeface="Arial" pitchFamily="34" charset="0"/>
              </a:rPr>
              <a:t>Engineering, </a:t>
            </a:r>
            <a:br>
              <a:rPr lang="en-GB" sz="1400" i="1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GB" sz="1400" i="1" dirty="0" smtClean="0">
                <a:solidFill>
                  <a:srgbClr val="000099"/>
                </a:solidFill>
                <a:latin typeface="Arial" pitchFamily="34" charset="0"/>
              </a:rPr>
              <a:t>Journal on Hygienic </a:t>
            </a:r>
            <a:r>
              <a:rPr lang="en-GB" sz="1400" i="1" dirty="0" err="1" smtClean="0">
                <a:solidFill>
                  <a:srgbClr val="000099"/>
                </a:solidFill>
                <a:latin typeface="Arial" pitchFamily="34" charset="0"/>
              </a:rPr>
              <a:t>Eingeering</a:t>
            </a:r>
            <a:r>
              <a:rPr lang="en-GB" sz="1400" i="1" dirty="0" smtClean="0">
                <a:solidFill>
                  <a:srgbClr val="000099"/>
                </a:solidFill>
                <a:latin typeface="Arial" pitchFamily="34" charset="0"/>
              </a:rPr>
              <a:t> &amp; Design</a:t>
            </a:r>
            <a:br>
              <a:rPr lang="en-GB" sz="1400" i="1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GB" sz="1400" i="1" dirty="0" smtClean="0">
                <a:solidFill>
                  <a:srgbClr val="000099"/>
                </a:solidFill>
                <a:latin typeface="Arial" pitchFamily="34" charset="0"/>
              </a:rPr>
              <a:t>and others</a:t>
            </a:r>
            <a:endParaRPr lang="en-GB" sz="1400" i="1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9947" name="Rectangle 4"/>
          <p:cNvSpPr>
            <a:spLocks noChangeArrowheads="1"/>
          </p:cNvSpPr>
          <p:nvPr/>
        </p:nvSpPr>
        <p:spPr bwMode="auto">
          <a:xfrm>
            <a:off x="1476375" y="692150"/>
            <a:ext cx="7416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>
                <a:solidFill>
                  <a:srgbClr val="FF0000"/>
                </a:solidFill>
                <a:latin typeface="Arial" pitchFamily="34" charset="0"/>
              </a:rPr>
              <a:t>EHEDG Publications</a:t>
            </a:r>
            <a:endParaRPr lang="de-DE" sz="2800" b="1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39948" name="Picture 8" descr="DOC_08_E_2004_Cover_Seite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53" y="1535966"/>
            <a:ext cx="1734165" cy="245410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63" y="2203102"/>
            <a:ext cx="2327213" cy="3289228"/>
          </a:xfrm>
          <a:prstGeom prst="rect">
            <a:avLst/>
          </a:prstGeom>
        </p:spPr>
      </p:pic>
      <p:pic>
        <p:nvPicPr>
          <p:cNvPr id="39950" name="Grafik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21" y="3568771"/>
            <a:ext cx="1715585" cy="240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1"/>
          <p:cNvSpPr txBox="1">
            <a:spLocks noChangeArrowheads="1"/>
          </p:cNvSpPr>
          <p:nvPr/>
        </p:nvSpPr>
        <p:spPr bwMode="auto">
          <a:xfrm>
            <a:off x="395288" y="4288126"/>
            <a:ext cx="37801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tabLst>
                <a:tab pos="358775" algn="l"/>
              </a:tabLst>
            </a:pPr>
            <a:r>
              <a:rPr lang="en-GB" sz="1100" b="1" dirty="0" smtClean="0">
                <a:solidFill>
                  <a:srgbClr val="FF0000"/>
                </a:solidFill>
                <a:latin typeface="Arial" pitchFamily="34" charset="0"/>
              </a:rPr>
              <a:t>EHEDG members receive a 35 % discount on above </a:t>
            </a:r>
            <a:r>
              <a:rPr lang="en-GB" sz="1100" b="1" dirty="0" err="1" smtClean="0">
                <a:solidFill>
                  <a:srgbClr val="FF0000"/>
                </a:solidFill>
                <a:latin typeface="Arial" pitchFamily="34" charset="0"/>
              </a:rPr>
              <a:t>Woodhead</a:t>
            </a:r>
            <a:r>
              <a:rPr lang="en-GB" sz="1100" b="1" dirty="0" smtClean="0">
                <a:solidFill>
                  <a:srgbClr val="FF0000"/>
                </a:solidFill>
                <a:latin typeface="Arial" pitchFamily="34" charset="0"/>
              </a:rPr>
              <a:t> publications</a:t>
            </a:r>
            <a:endParaRPr lang="de-DE" sz="1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Arial" pitchFamily="3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roup</a:t>
            </a:r>
          </a:p>
        </p:txBody>
      </p:sp>
      <p:pic>
        <p:nvPicPr>
          <p:cNvPr id="39941" name="Picture 5" descr="EHED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3"/>
          <p:cNvSpPr>
            <a:spLocks noChangeArrowheads="1"/>
          </p:cNvSpPr>
          <p:nvPr/>
        </p:nvSpPr>
        <p:spPr bwMode="auto">
          <a:xfrm>
            <a:off x="792163" y="2155825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9944" name="Rectangle 3"/>
          <p:cNvSpPr>
            <a:spLocks noChangeArrowheads="1"/>
          </p:cNvSpPr>
          <p:nvPr/>
        </p:nvSpPr>
        <p:spPr bwMode="auto">
          <a:xfrm>
            <a:off x="792163" y="2155825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9947" name="Rectangle 4"/>
          <p:cNvSpPr>
            <a:spLocks noChangeArrowheads="1"/>
          </p:cNvSpPr>
          <p:nvPr/>
        </p:nvSpPr>
        <p:spPr bwMode="auto">
          <a:xfrm>
            <a:off x="1476375" y="692150"/>
            <a:ext cx="7416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>
                <a:solidFill>
                  <a:srgbClr val="FF0000"/>
                </a:solidFill>
                <a:latin typeface="Arial" pitchFamily="34" charset="0"/>
              </a:rPr>
              <a:t>EHEDG 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</a:rPr>
              <a:t>Website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81261" y="1228254"/>
            <a:ext cx="84963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000099"/>
                </a:solidFill>
                <a:latin typeface="Arial" charset="0"/>
              </a:rPr>
              <a:t>The website</a:t>
            </a:r>
            <a:r>
              <a:rPr lang="en-GB" sz="1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1400" dirty="0" smtClean="0">
                <a:solidFill>
                  <a:srgbClr val="FF0000"/>
                </a:solidFill>
                <a:latin typeface="Arial" charset="0"/>
              </a:rPr>
              <a:t>www.ehedg.org </a:t>
            </a:r>
            <a:r>
              <a:rPr lang="en-GB" sz="1400" dirty="0" smtClean="0">
                <a:solidFill>
                  <a:srgbClr val="000099"/>
                </a:solidFill>
                <a:latin typeface="Arial" charset="0"/>
              </a:rPr>
              <a:t>is </a:t>
            </a:r>
            <a:r>
              <a:rPr lang="en-GB" sz="1400" dirty="0">
                <a:solidFill>
                  <a:srgbClr val="000099"/>
                </a:solidFill>
                <a:latin typeface="Arial" charset="0"/>
              </a:rPr>
              <a:t>the major EHEDG information and communication </a:t>
            </a:r>
            <a:r>
              <a:rPr lang="en-GB" sz="1400" dirty="0" smtClean="0">
                <a:solidFill>
                  <a:srgbClr val="000099"/>
                </a:solidFill>
                <a:latin typeface="Arial" charset="0"/>
              </a:rPr>
              <a:t>platform</a:t>
            </a:r>
            <a:endParaRPr lang="de-DE" sz="1400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62399"/>
            <a:ext cx="8284939" cy="46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uinbouwnet.be/wp-content/uploads/2012/02/witloo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62086" y="0"/>
            <a:ext cx="1765591" cy="1412473"/>
          </a:xfrm>
          <a:prstGeom prst="rect">
            <a:avLst/>
          </a:prstGeom>
          <a:noFill/>
        </p:spPr>
      </p:pic>
      <p:pic>
        <p:nvPicPr>
          <p:cNvPr id="4098" name="Picture 2" descr="http://sidoxia.files.wordpress.com/2011/12/brussels-sprout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05102" y="2995448"/>
            <a:ext cx="1896164" cy="1896164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/>
          </p:cNvSpPr>
          <p:nvPr>
            <p:ph type="body" sz="half" idx="4294967295"/>
          </p:nvPr>
        </p:nvSpPr>
        <p:spPr bwMode="auto">
          <a:xfrm>
            <a:off x="0" y="1406525"/>
            <a:ext cx="3022600" cy="4892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nl-BE" sz="1800" b="1" dirty="0" err="1" smtClean="0"/>
              <a:t>Belgium</a:t>
            </a:r>
            <a:r>
              <a:rPr lang="nl-BE" sz="1800" b="1" dirty="0" smtClean="0"/>
              <a:t>, land of beer and </a:t>
            </a:r>
            <a:r>
              <a:rPr lang="nl-BE" sz="1800" b="1" dirty="0" err="1" smtClean="0"/>
              <a:t>chocolates</a:t>
            </a:r>
            <a:r>
              <a:rPr lang="nl-BE" sz="1800" b="1" dirty="0" smtClean="0"/>
              <a:t>...</a:t>
            </a:r>
          </a:p>
          <a:p>
            <a:pPr marL="0" indent="0" eaLnBrk="1" hangingPunct="1">
              <a:buNone/>
            </a:pPr>
            <a:endParaRPr lang="nl-BE" sz="1800" b="1" dirty="0" smtClean="0"/>
          </a:p>
          <a:p>
            <a:pPr marL="0" indent="0" eaLnBrk="1" hangingPunct="1">
              <a:buNone/>
            </a:pPr>
            <a:r>
              <a:rPr lang="nl-BE" sz="1800" b="1" dirty="0" smtClean="0"/>
              <a:t>And </a:t>
            </a:r>
            <a:r>
              <a:rPr lang="nl-BE" sz="1800" b="1" dirty="0" err="1" smtClean="0"/>
              <a:t>also</a:t>
            </a:r>
            <a:endParaRPr lang="nl-BE" sz="1800" b="1" dirty="0" smtClean="0"/>
          </a:p>
          <a:p>
            <a:pPr lvl="1" eaLnBrk="1" hangingPunct="1"/>
            <a:endParaRPr lang="nl-BE" sz="1800" dirty="0" smtClean="0"/>
          </a:p>
          <a:p>
            <a:pPr lvl="1" eaLnBrk="1" hangingPunct="1">
              <a:buFont typeface="Wingdings" pitchFamily="2" charset="2"/>
              <a:buNone/>
            </a:pPr>
            <a:endParaRPr lang="nl-BE" sz="18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sz="1800" dirty="0" smtClean="0"/>
          </a:p>
        </p:txBody>
      </p:sp>
      <p:pic>
        <p:nvPicPr>
          <p:cNvPr id="6148" name="Picture 5" descr="kuifje_herg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8467" y="4765488"/>
            <a:ext cx="2126414" cy="159625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6149" name="Picture 4" descr="125px-Flag_of_Belgium">
            <a:hlinkClick r:id="rId6" tooltip="Flag of Belgium.svg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29028" y="252153"/>
            <a:ext cx="11906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Bekijk de afbeelding op ware groott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16864" y="276065"/>
            <a:ext cx="14414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duve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858314" y="290515"/>
            <a:ext cx="990600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saxofoo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719282" y="252153"/>
            <a:ext cx="11906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2" t="9330" r="7816" b="4269"/>
          <a:stretch/>
        </p:blipFill>
        <p:spPr bwMode="auto">
          <a:xfrm>
            <a:off x="3045062" y="2264075"/>
            <a:ext cx="5864845" cy="381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41" y="1975945"/>
            <a:ext cx="1623848" cy="162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84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Arial" pitchFamily="3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roup</a:t>
            </a:r>
          </a:p>
        </p:txBody>
      </p:sp>
      <p:pic>
        <p:nvPicPr>
          <p:cNvPr id="39941" name="Picture 5" descr="EHED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3"/>
          <p:cNvSpPr>
            <a:spLocks noChangeArrowheads="1"/>
          </p:cNvSpPr>
          <p:nvPr/>
        </p:nvSpPr>
        <p:spPr bwMode="auto">
          <a:xfrm>
            <a:off x="792163" y="2155825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9944" name="Rectangle 3"/>
          <p:cNvSpPr>
            <a:spLocks noChangeArrowheads="1"/>
          </p:cNvSpPr>
          <p:nvPr/>
        </p:nvSpPr>
        <p:spPr bwMode="auto">
          <a:xfrm>
            <a:off x="792163" y="2155825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9947" name="Rectangle 4"/>
          <p:cNvSpPr>
            <a:spLocks noChangeArrowheads="1"/>
          </p:cNvSpPr>
          <p:nvPr/>
        </p:nvSpPr>
        <p:spPr bwMode="auto">
          <a:xfrm>
            <a:off x="1476375" y="692150"/>
            <a:ext cx="7416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>
                <a:solidFill>
                  <a:srgbClr val="FF0000"/>
                </a:solidFill>
                <a:latin typeface="Arial" pitchFamily="34" charset="0"/>
              </a:rPr>
              <a:t>EHEDG 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</a:rPr>
              <a:t>Website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81261" y="1228254"/>
            <a:ext cx="84963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000099"/>
                </a:solidFill>
                <a:latin typeface="Arial" charset="0"/>
              </a:rPr>
              <a:t>All </a:t>
            </a:r>
            <a:r>
              <a:rPr lang="en-GB" sz="1400" dirty="0" smtClean="0">
                <a:solidFill>
                  <a:srgbClr val="000099"/>
                </a:solidFill>
                <a:latin typeface="Arial" charset="0"/>
              </a:rPr>
              <a:t>Working Group </a:t>
            </a:r>
            <a:r>
              <a:rPr lang="en-GB" sz="1400" dirty="0">
                <a:solidFill>
                  <a:srgbClr val="000099"/>
                </a:solidFill>
                <a:latin typeface="Arial" charset="0"/>
              </a:rPr>
              <a:t>information is available from the </a:t>
            </a:r>
            <a:r>
              <a:rPr lang="en-GB" sz="1400" dirty="0" smtClean="0">
                <a:solidFill>
                  <a:srgbClr val="000099"/>
                </a:solidFill>
                <a:latin typeface="Arial" charset="0"/>
              </a:rPr>
              <a:t>website back-end </a:t>
            </a:r>
            <a:r>
              <a:rPr lang="en-GB" sz="1400" dirty="0">
                <a:solidFill>
                  <a:srgbClr val="000099"/>
                </a:solidFill>
                <a:latin typeface="Arial" charset="0"/>
              </a:rPr>
              <a:t>download </a:t>
            </a:r>
            <a:r>
              <a:rPr lang="en-GB" sz="1400" dirty="0" smtClean="0">
                <a:solidFill>
                  <a:srgbClr val="000099"/>
                </a:solidFill>
                <a:latin typeface="Arial" charset="0"/>
              </a:rPr>
              <a:t>section</a:t>
            </a:r>
            <a:endParaRPr lang="de-DE" sz="1400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11" y="1536032"/>
            <a:ext cx="7686778" cy="480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579227" y="3481620"/>
            <a:ext cx="647700" cy="5048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697589" y="2601118"/>
            <a:ext cx="720725" cy="36036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Oval 28"/>
          <p:cNvSpPr>
            <a:spLocks noChangeArrowheads="1"/>
          </p:cNvSpPr>
          <p:nvPr/>
        </p:nvSpPr>
        <p:spPr bwMode="auto">
          <a:xfrm>
            <a:off x="5329468" y="1831983"/>
            <a:ext cx="720725" cy="36036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6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Arial" pitchFamily="3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roup</a:t>
            </a:r>
          </a:p>
        </p:txBody>
      </p:sp>
      <p:pic>
        <p:nvPicPr>
          <p:cNvPr id="39941" name="Picture 5" descr="EHED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3"/>
          <p:cNvSpPr>
            <a:spLocks noChangeArrowheads="1"/>
          </p:cNvSpPr>
          <p:nvPr/>
        </p:nvSpPr>
        <p:spPr bwMode="auto">
          <a:xfrm>
            <a:off x="792163" y="2155825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chemeClr val="accent2"/>
              </a:solidFill>
              <a:latin typeface="Arial" pitchFamily="34" charset="0"/>
            </a:endParaRPr>
          </a:p>
        </p:txBody>
      </p:sp>
      <p:grpSp>
        <p:nvGrpSpPr>
          <p:cNvPr id="39943" name="Rectangle 81"/>
          <p:cNvGrpSpPr>
            <a:grpSpLocks/>
          </p:cNvGrpSpPr>
          <p:nvPr/>
        </p:nvGrpSpPr>
        <p:grpSpPr bwMode="auto">
          <a:xfrm>
            <a:off x="323850" y="1412875"/>
            <a:ext cx="8640763" cy="4897438"/>
            <a:chOff x="250" y="933"/>
            <a:chExt cx="5372" cy="3176"/>
          </a:xfrm>
        </p:grpSpPr>
        <p:pic>
          <p:nvPicPr>
            <p:cNvPr id="17" name="Rectangle 8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  <a:extLst/>
          </p:spPr>
        </p:pic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39944" name="Rectangle 3"/>
          <p:cNvSpPr>
            <a:spLocks noChangeArrowheads="1"/>
          </p:cNvSpPr>
          <p:nvPr/>
        </p:nvSpPr>
        <p:spPr bwMode="auto">
          <a:xfrm>
            <a:off x="792163" y="2155825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9947" name="Rectangle 4"/>
          <p:cNvSpPr>
            <a:spLocks noChangeArrowheads="1"/>
          </p:cNvSpPr>
          <p:nvPr/>
        </p:nvSpPr>
        <p:spPr bwMode="auto">
          <a:xfrm>
            <a:off x="1476375" y="692150"/>
            <a:ext cx="7416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 err="1" smtClean="0">
                <a:solidFill>
                  <a:srgbClr val="FF0000"/>
                </a:solidFill>
                <a:latin typeface="Arial" pitchFamily="34" charset="0"/>
              </a:rPr>
              <a:t>Webshop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1903035"/>
            <a:ext cx="6807767" cy="425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79193" y="1440518"/>
            <a:ext cx="8496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000099"/>
                </a:solidFill>
                <a:latin typeface="Arial" charset="0"/>
              </a:rPr>
              <a:t>Guidelines can by purchased by non-members and </a:t>
            </a:r>
            <a:r>
              <a:rPr lang="en-GB" sz="1400" dirty="0" smtClean="0">
                <a:solidFill>
                  <a:srgbClr val="000099"/>
                </a:solidFill>
                <a:latin typeface="Arial" charset="0"/>
              </a:rPr>
              <a:t>individual members (at a 50% discount) from </a:t>
            </a:r>
            <a:r>
              <a:rPr lang="en-GB" sz="1400" dirty="0">
                <a:solidFill>
                  <a:srgbClr val="000099"/>
                </a:solidFill>
                <a:latin typeface="Arial" charset="0"/>
              </a:rPr>
              <a:t>the </a:t>
            </a:r>
            <a:r>
              <a:rPr lang="en-GB" sz="1400" dirty="0" err="1">
                <a:solidFill>
                  <a:srgbClr val="000099"/>
                </a:solidFill>
                <a:latin typeface="Arial" charset="0"/>
              </a:rPr>
              <a:t>webshop</a:t>
            </a:r>
            <a:r>
              <a:rPr lang="en-GB" sz="1400" dirty="0">
                <a:solidFill>
                  <a:srgbClr val="000099"/>
                </a:solidFill>
                <a:latin typeface="Arial" charset="0"/>
              </a:rPr>
              <a:t> which is interlinked from “Guidelines” on the EHEDG website</a:t>
            </a:r>
            <a:endParaRPr lang="de-DE" sz="14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656375" y="4608236"/>
            <a:ext cx="3316742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de-DE" sz="1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EHEDG Company </a:t>
            </a:r>
            <a:r>
              <a:rPr lang="de-DE" sz="1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and</a:t>
            </a:r>
            <a:r>
              <a:rPr lang="de-DE" sz="1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Institute Members </a:t>
            </a:r>
            <a:r>
              <a:rPr lang="de-DE" sz="1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have</a:t>
            </a:r>
            <a:r>
              <a:rPr lang="de-DE" sz="1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de-DE" sz="1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free</a:t>
            </a:r>
            <a:r>
              <a:rPr lang="de-DE" sz="1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de-DE" sz="1600" i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access</a:t>
            </a:r>
            <a:r>
              <a:rPr lang="de-DE" sz="1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de-DE" sz="1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to</a:t>
            </a:r>
            <a:r>
              <a:rPr lang="de-DE" sz="1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de-DE" sz="1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the</a:t>
            </a:r>
            <a:r>
              <a:rPr lang="de-DE" sz="1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de-DE" sz="1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guidelines</a:t>
            </a:r>
            <a:r>
              <a:rPr lang="de-DE" sz="1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de-DE" sz="1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by</a:t>
            </a:r>
            <a:r>
              <a:rPr lang="de-DE" sz="1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de-DE" sz="1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donwload</a:t>
            </a:r>
            <a:r>
              <a:rPr lang="de-DE" sz="1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de-DE" sz="1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from</a:t>
            </a:r>
            <a:r>
              <a:rPr lang="de-DE" sz="1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de-DE" sz="1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our</a:t>
            </a:r>
            <a:r>
              <a:rPr lang="de-DE" sz="1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de-DE" sz="1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website</a:t>
            </a:r>
            <a:endParaRPr lang="de-DE" sz="16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34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Rectangle 81"/>
          <p:cNvGrpSpPr>
            <a:grpSpLocks/>
          </p:cNvGrpSpPr>
          <p:nvPr/>
        </p:nvGrpSpPr>
        <p:grpSpPr bwMode="auto">
          <a:xfrm>
            <a:off x="539750" y="1371601"/>
            <a:ext cx="8064500" cy="5149850"/>
            <a:chOff x="250" y="933"/>
            <a:chExt cx="5372" cy="3176"/>
          </a:xfrm>
        </p:grpSpPr>
        <p:pic>
          <p:nvPicPr>
            <p:cNvPr id="5" name="Rectangle 8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381809" y="794543"/>
            <a:ext cx="71026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</a:rPr>
              <a:t>EHEDG Events &amp; Congresses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559170" y="1373202"/>
            <a:ext cx="7851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120000"/>
            </a:pPr>
            <a:r>
              <a:rPr lang="en-GB" sz="1600" b="1" dirty="0">
                <a:solidFill>
                  <a:srgbClr val="000099"/>
                </a:solidFill>
                <a:latin typeface="Arial" pitchFamily="34" charset="0"/>
              </a:rPr>
              <a:t>EHEDG World Congress on Hygienic Engineering &amp; Design, </a:t>
            </a:r>
            <a:br>
              <a:rPr lang="en-GB" sz="1600" b="1" dirty="0">
                <a:solidFill>
                  <a:srgbClr val="000099"/>
                </a:solidFill>
                <a:latin typeface="Arial" pitchFamily="34" charset="0"/>
              </a:rPr>
            </a:br>
            <a:r>
              <a:rPr lang="en-GB" sz="1600" b="1" dirty="0" smtClean="0">
                <a:solidFill>
                  <a:srgbClr val="000099"/>
                </a:solidFill>
                <a:latin typeface="Arial" pitchFamily="34" charset="0"/>
              </a:rPr>
              <a:t>30 - 31 </a:t>
            </a:r>
            <a:r>
              <a:rPr lang="en-GB" sz="1600" b="1" dirty="0">
                <a:solidFill>
                  <a:srgbClr val="000099"/>
                </a:solidFill>
                <a:latin typeface="Arial" pitchFamily="34" charset="0"/>
              </a:rPr>
              <a:t>October 2014 in Parma/Italy in conjunction with </a:t>
            </a:r>
            <a:r>
              <a:rPr lang="en-GB" sz="1600" b="1" dirty="0" err="1" smtClean="0">
                <a:solidFill>
                  <a:srgbClr val="000099"/>
                </a:solidFill>
                <a:latin typeface="Arial" pitchFamily="34" charset="0"/>
              </a:rPr>
              <a:t>Cibus</a:t>
            </a:r>
            <a:r>
              <a:rPr lang="en-GB" sz="1600" b="1" dirty="0" smtClean="0">
                <a:solidFill>
                  <a:srgbClr val="000099"/>
                </a:solidFill>
                <a:latin typeface="Arial" pitchFamily="34" charset="0"/>
              </a:rPr>
              <a:t> Tec – Food Pack</a:t>
            </a:r>
            <a:endParaRPr lang="en-GB" sz="1600" b="1" dirty="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13" name="Grafik 12" descr="http://ehedg.org/subgroups/7243b324974444599e3c64dd13931092fe72/Photos/Congress_Valencia_2012/004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3" y="3618659"/>
            <a:ext cx="1561959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3" y="2394525"/>
            <a:ext cx="1561959" cy="109735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7" y="4698110"/>
            <a:ext cx="1616626" cy="1152797"/>
          </a:xfrm>
          <a:prstGeom prst="rect">
            <a:avLst/>
          </a:prstGeom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2352175" y="2010817"/>
            <a:ext cx="6155011" cy="23397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Topics</a:t>
            </a:r>
            <a:endParaRPr lang="en-GB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congress will be a ‘summit’ in hygienic design and will highlight the following topics: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Hygienic design of equipment for the food, pharmaceutical and cosmetics industries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Hygienic design of food factories and utilities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New trends in cleaning &amp; disinfection, surface treatments, validation, sustainability and others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Materials in contact with the product</a:t>
            </a:r>
            <a:endParaRPr lang="en-GB" sz="1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l"/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2507297" y="4436503"/>
            <a:ext cx="6066929" cy="18722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Programme</a:t>
            </a:r>
            <a:endParaRPr lang="en-GB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 days international congress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Excellent sponsoring opportunities and exhibition area for companies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Call for articles and poster’s area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One-to-One business meetings 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Official congress dinner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Guided exhibition tour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Hygienic Study Awards Ceremony</a:t>
            </a:r>
          </a:p>
          <a:p>
            <a:pPr algn="l"/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978739" y="5420782"/>
            <a:ext cx="2658167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de-DE" sz="1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Registration open at </a:t>
            </a:r>
            <a:r>
              <a:rPr lang="de-DE" sz="1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discounted</a:t>
            </a:r>
            <a:r>
              <a:rPr lang="de-DE" sz="1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 </a:t>
            </a:r>
            <a:r>
              <a:rPr lang="de-DE" sz="1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rates</a:t>
            </a:r>
            <a:r>
              <a:rPr lang="de-DE" sz="1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de-DE" sz="1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for</a:t>
            </a:r>
            <a:r>
              <a:rPr lang="de-DE" sz="1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EHEDG </a:t>
            </a:r>
            <a:r>
              <a:rPr lang="de-DE" sz="1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members</a:t>
            </a:r>
            <a:endParaRPr lang="de-DE" sz="16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Rectangle 81"/>
          <p:cNvGrpSpPr>
            <a:grpSpLocks/>
          </p:cNvGrpSpPr>
          <p:nvPr/>
        </p:nvGrpSpPr>
        <p:grpSpPr bwMode="auto">
          <a:xfrm>
            <a:off x="539750" y="1371601"/>
            <a:ext cx="8064500" cy="5149850"/>
            <a:chOff x="250" y="933"/>
            <a:chExt cx="5372" cy="3176"/>
          </a:xfrm>
        </p:grpSpPr>
        <p:pic>
          <p:nvPicPr>
            <p:cNvPr id="5" name="Rectangle 8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71613" y="794543"/>
            <a:ext cx="82184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</a:rPr>
              <a:t>www.ehedg-congress.org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559170" y="1503826"/>
            <a:ext cx="7851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120000"/>
            </a:pPr>
            <a:r>
              <a:rPr lang="en-GB" sz="1600" dirty="0" smtClean="0">
                <a:solidFill>
                  <a:srgbClr val="000099"/>
                </a:solidFill>
                <a:latin typeface="Arial" pitchFamily="34" charset="0"/>
              </a:rPr>
              <a:t>Please visit the congress webpage for all programme details,  sponsorship opportunities and registration</a:t>
            </a:r>
            <a:endParaRPr lang="en-GB" sz="1600" dirty="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4" y="2142925"/>
            <a:ext cx="6678386" cy="42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ectangle 81"/>
          <p:cNvGrpSpPr>
            <a:grpSpLocks/>
          </p:cNvGrpSpPr>
          <p:nvPr/>
        </p:nvGrpSpPr>
        <p:grpSpPr bwMode="auto">
          <a:xfrm>
            <a:off x="539750" y="1371601"/>
            <a:ext cx="8064500" cy="5149850"/>
            <a:chOff x="250" y="933"/>
            <a:chExt cx="5372" cy="3176"/>
          </a:xfrm>
        </p:grpSpPr>
        <p:pic>
          <p:nvPicPr>
            <p:cNvPr id="19" name="Rectangle 8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71613" y="794543"/>
            <a:ext cx="82184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</a:rPr>
              <a:t>EHEDG Individual Membership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73315" y="1601325"/>
            <a:ext cx="8713787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651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651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651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651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651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endParaRPr lang="en-GB" sz="1400" b="1" dirty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70000"/>
              </a:lnSpc>
              <a:buClr>
                <a:srgbClr val="FF0000"/>
              </a:buClr>
              <a:buFontTx/>
              <a:buChar char="•"/>
            </a:pPr>
            <a:r>
              <a:rPr lang="de-DE" sz="1400" dirty="0">
                <a:solidFill>
                  <a:srgbClr val="000099"/>
                </a:solidFill>
                <a:latin typeface="Arial" charset="0"/>
              </a:rPr>
              <a:t>	50 %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discount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on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the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sales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price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of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EHEDG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guidelines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/>
            </a:r>
            <a:br>
              <a:rPr lang="de-DE" sz="1400" dirty="0">
                <a:solidFill>
                  <a:srgbClr val="000099"/>
                </a:solidFill>
                <a:latin typeface="Arial" charset="0"/>
              </a:rPr>
            </a:br>
            <a:endParaRPr lang="de-DE" sz="1400" dirty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70000"/>
              </a:lnSpc>
              <a:buClr>
                <a:srgbClr val="FF0000"/>
              </a:buClr>
              <a:buFontTx/>
              <a:buChar char="•"/>
            </a:pPr>
            <a:r>
              <a:rPr lang="de-DE" sz="1400" dirty="0">
                <a:solidFill>
                  <a:srgbClr val="000099"/>
                </a:solidFill>
                <a:latin typeface="Arial" charset="0"/>
              </a:rPr>
              <a:t>	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Complimentary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copies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of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selected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guidelines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(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for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working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party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members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being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co-authors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) </a:t>
            </a:r>
            <a:br>
              <a:rPr lang="de-DE" sz="1400" dirty="0">
                <a:solidFill>
                  <a:srgbClr val="000099"/>
                </a:solidFill>
                <a:latin typeface="Arial" charset="0"/>
              </a:rPr>
            </a:br>
            <a:endParaRPr lang="de-DE" sz="1400" dirty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70000"/>
              </a:lnSpc>
              <a:buClr>
                <a:srgbClr val="FF0000"/>
              </a:buClr>
              <a:buFontTx/>
              <a:buChar char="•"/>
            </a:pPr>
            <a:r>
              <a:rPr lang="de-DE" sz="1400" dirty="0">
                <a:solidFill>
                  <a:srgbClr val="000099"/>
                </a:solidFill>
                <a:latin typeface="Arial" charset="0"/>
              </a:rPr>
              <a:t>	Discounts on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other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selected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publications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br>
              <a:rPr lang="de-DE" sz="1400" dirty="0">
                <a:solidFill>
                  <a:srgbClr val="000099"/>
                </a:solidFill>
                <a:latin typeface="Arial" charset="0"/>
              </a:rPr>
            </a:br>
            <a:endParaRPr lang="de-DE" sz="1400" dirty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70000"/>
              </a:lnSpc>
              <a:buClr>
                <a:srgbClr val="FF0000"/>
              </a:buClr>
              <a:buFontTx/>
              <a:buChar char="•"/>
            </a:pPr>
            <a:r>
              <a:rPr lang="de-DE" sz="1400" dirty="0">
                <a:solidFill>
                  <a:srgbClr val="000099"/>
                </a:solidFill>
                <a:latin typeface="Arial" charset="0"/>
              </a:rPr>
              <a:t>	Discount on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registration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fees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to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conferences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seminars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and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training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courses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 </a:t>
            </a:r>
            <a:br>
              <a:rPr lang="de-DE" sz="1400" dirty="0">
                <a:solidFill>
                  <a:srgbClr val="000099"/>
                </a:solidFill>
                <a:latin typeface="Arial" charset="0"/>
              </a:rPr>
            </a:br>
            <a:endParaRPr lang="de-DE" sz="1400" dirty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70000"/>
              </a:lnSpc>
              <a:buClr>
                <a:srgbClr val="FF0000"/>
              </a:buClr>
              <a:buFontTx/>
              <a:buChar char="•"/>
            </a:pPr>
            <a:r>
              <a:rPr lang="de-DE" sz="1400" dirty="0">
                <a:solidFill>
                  <a:srgbClr val="000099"/>
                </a:solidFill>
                <a:latin typeface="Arial" charset="0"/>
              </a:rPr>
              <a:t>	Free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copy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of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EHEDG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reports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and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the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yearbook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br>
              <a:rPr lang="de-DE" sz="1400" dirty="0">
                <a:solidFill>
                  <a:srgbClr val="000099"/>
                </a:solidFill>
                <a:latin typeface="Arial" charset="0"/>
              </a:rPr>
            </a:br>
            <a:endParaRPr lang="de-DE" sz="1400" dirty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70000"/>
              </a:lnSpc>
              <a:buClr>
                <a:srgbClr val="FF0000"/>
              </a:buClr>
              <a:buFontTx/>
              <a:buChar char="•"/>
            </a:pPr>
            <a:r>
              <a:rPr lang="de-DE" sz="1400" dirty="0">
                <a:solidFill>
                  <a:srgbClr val="000099"/>
                </a:solidFill>
                <a:latin typeface="Arial" charset="0"/>
              </a:rPr>
              <a:t>	Networking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with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other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members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on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issues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of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common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interest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br>
              <a:rPr lang="de-DE" sz="1400" dirty="0">
                <a:solidFill>
                  <a:srgbClr val="000099"/>
                </a:solidFill>
                <a:latin typeface="Arial" charset="0"/>
              </a:rPr>
            </a:br>
            <a:endParaRPr lang="de-DE" sz="1400" dirty="0">
              <a:solidFill>
                <a:srgbClr val="000099"/>
              </a:solidFill>
              <a:latin typeface="Arial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de-DE" sz="1400" dirty="0">
                <a:solidFill>
                  <a:srgbClr val="000099"/>
                </a:solidFill>
                <a:latin typeface="Arial" charset="0"/>
              </a:rPr>
              <a:t>	All individual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members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receive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general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information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about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EHEDG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and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have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the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option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to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charset="0"/>
              </a:rPr>
              <a:t>join</a:t>
            </a:r>
            <a:r>
              <a:rPr lang="de-DE" sz="1400" dirty="0" smtClean="0">
                <a:solidFill>
                  <a:srgbClr val="000099"/>
                </a:solidFill>
                <a:latin typeface="Arial" charset="0"/>
              </a:rPr>
              <a:t/>
            </a:r>
            <a:br>
              <a:rPr lang="de-DE" sz="1400" dirty="0" smtClean="0">
                <a:solidFill>
                  <a:srgbClr val="000099"/>
                </a:solidFill>
                <a:latin typeface="Arial" charset="0"/>
              </a:rPr>
            </a:br>
            <a:r>
              <a:rPr lang="de-DE" sz="1400" dirty="0" smtClean="0">
                <a:solidFill>
                  <a:srgbClr val="000099"/>
                </a:solidFill>
                <a:latin typeface="Arial" charset="0"/>
              </a:rPr>
              <a:t>	a Regional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Section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 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and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its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activities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.</a:t>
            </a:r>
          </a:p>
          <a:p>
            <a:pPr>
              <a:lnSpc>
                <a:spcPct val="70000"/>
              </a:lnSpc>
              <a:buClr>
                <a:srgbClr val="FF0000"/>
              </a:buClr>
              <a:buFontTx/>
              <a:buChar char="•"/>
            </a:pPr>
            <a:endParaRPr lang="de-DE" sz="1400" dirty="0">
              <a:solidFill>
                <a:srgbClr val="000099"/>
              </a:solidFill>
              <a:latin typeface="Arial" charset="0"/>
            </a:endParaRPr>
          </a:p>
          <a:p>
            <a:r>
              <a:rPr lang="de-DE" sz="1400" dirty="0">
                <a:solidFill>
                  <a:srgbClr val="000099"/>
                </a:solidFill>
                <a:latin typeface="Arial" charset="0"/>
              </a:rPr>
              <a:t>Individual </a:t>
            </a:r>
            <a:r>
              <a:rPr lang="de-DE" sz="1400" b="1" dirty="0">
                <a:solidFill>
                  <a:srgbClr val="000099"/>
                </a:solidFill>
                <a:latin typeface="Arial" charset="0"/>
              </a:rPr>
              <a:t>Working Party Members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contribute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to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EHEDG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by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their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know-how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and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are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endParaRPr lang="de-DE" sz="1400" dirty="0" smtClean="0">
              <a:solidFill>
                <a:srgbClr val="000099"/>
              </a:solidFill>
              <a:latin typeface="Arial" charset="0"/>
            </a:endParaRPr>
          </a:p>
          <a:p>
            <a:r>
              <a:rPr lang="de-DE" sz="1400" dirty="0" err="1" smtClean="0">
                <a:solidFill>
                  <a:srgbClr val="000099"/>
                </a:solidFill>
                <a:latin typeface="Arial" charset="0"/>
              </a:rPr>
              <a:t>addressing</a:t>
            </a:r>
            <a:r>
              <a:rPr lang="de-DE" sz="1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themselves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to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the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task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of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developing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and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writing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up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guidelines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in a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team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of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endParaRPr lang="de-DE" sz="1400" dirty="0" smtClean="0">
              <a:solidFill>
                <a:srgbClr val="000099"/>
              </a:solidFill>
              <a:latin typeface="Arial" charset="0"/>
            </a:endParaRPr>
          </a:p>
          <a:p>
            <a:r>
              <a:rPr lang="de-DE" sz="1400" dirty="0" err="1" smtClean="0">
                <a:solidFill>
                  <a:srgbClr val="000099"/>
                </a:solidFill>
                <a:latin typeface="Arial" charset="0"/>
              </a:rPr>
              <a:t>other</a:t>
            </a:r>
            <a:r>
              <a:rPr lang="de-DE" sz="1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experts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. </a:t>
            </a:r>
            <a:br>
              <a:rPr lang="de-DE" sz="1400" dirty="0">
                <a:solidFill>
                  <a:srgbClr val="000099"/>
                </a:solidFill>
                <a:latin typeface="Arial" charset="0"/>
              </a:rPr>
            </a:br>
            <a:endParaRPr lang="de-DE" sz="1400" dirty="0">
              <a:solidFill>
                <a:srgbClr val="000099"/>
              </a:solidFill>
              <a:latin typeface="Arial" charset="0"/>
            </a:endParaRPr>
          </a:p>
          <a:p>
            <a:r>
              <a:rPr lang="de-DE" sz="1400" b="1" dirty="0" err="1">
                <a:solidFill>
                  <a:srgbClr val="000099"/>
                </a:solidFill>
                <a:latin typeface="Arial" charset="0"/>
              </a:rPr>
              <a:t>Corresponding</a:t>
            </a:r>
            <a:r>
              <a:rPr lang="de-DE" sz="1400" b="1" dirty="0">
                <a:solidFill>
                  <a:srgbClr val="000099"/>
                </a:solidFill>
                <a:latin typeface="Arial" charset="0"/>
              </a:rPr>
              <a:t> Members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receive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minutes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of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the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working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group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meetings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and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updates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on </a:t>
            </a:r>
            <a:endParaRPr lang="de-DE" sz="1400" dirty="0" smtClean="0">
              <a:solidFill>
                <a:srgbClr val="000099"/>
              </a:solidFill>
              <a:latin typeface="Arial" charset="0"/>
            </a:endParaRPr>
          </a:p>
          <a:p>
            <a:r>
              <a:rPr lang="de-DE" sz="1400" dirty="0" err="1" smtClean="0">
                <a:solidFill>
                  <a:srgbClr val="000099"/>
                </a:solidFill>
                <a:latin typeface="Arial" charset="0"/>
              </a:rPr>
              <a:t>the</a:t>
            </a:r>
            <a:r>
              <a:rPr lang="de-DE" sz="1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progress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of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their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99"/>
                </a:solidFill>
                <a:latin typeface="Arial" charset="0"/>
              </a:rPr>
              <a:t>work</a:t>
            </a:r>
            <a:r>
              <a:rPr lang="de-DE" sz="1400" dirty="0">
                <a:solidFill>
                  <a:srgbClr val="000099"/>
                </a:solidFill>
                <a:latin typeface="Arial" charset="0"/>
              </a:rPr>
              <a:t>. </a:t>
            </a:r>
            <a:endParaRPr lang="de-DE" sz="1400" dirty="0" smtClean="0">
              <a:solidFill>
                <a:srgbClr val="000099"/>
              </a:solidFill>
              <a:latin typeface="Arial" charset="0"/>
            </a:endParaRPr>
          </a:p>
          <a:p>
            <a:r>
              <a:rPr lang="en-GB" sz="1400" b="1" dirty="0" smtClean="0">
                <a:solidFill>
                  <a:srgbClr val="000099"/>
                </a:solidFill>
                <a:latin typeface="Arial" charset="0"/>
              </a:rPr>
              <a:t>Individual </a:t>
            </a:r>
            <a:r>
              <a:rPr lang="en-GB" sz="1400" b="1" dirty="0">
                <a:solidFill>
                  <a:srgbClr val="000099"/>
                </a:solidFill>
                <a:latin typeface="Arial" charset="0"/>
              </a:rPr>
              <a:t>Membership fee: 100 </a:t>
            </a:r>
            <a:r>
              <a:rPr lang="en-GB" sz="1400" b="1" dirty="0" smtClean="0">
                <a:solidFill>
                  <a:srgbClr val="000099"/>
                </a:solidFill>
                <a:latin typeface="Arial" charset="0"/>
              </a:rPr>
              <a:t>Euros </a:t>
            </a:r>
            <a:r>
              <a:rPr lang="en-GB" sz="1400" b="1" dirty="0">
                <a:solidFill>
                  <a:srgbClr val="000099"/>
                </a:solidFill>
                <a:latin typeface="Arial" charset="0"/>
              </a:rPr>
              <a:t>p.a.</a:t>
            </a:r>
            <a:endParaRPr lang="en-GB" sz="1400" dirty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70000"/>
              </a:lnSpc>
              <a:buClr>
                <a:srgbClr val="FF0000"/>
              </a:buClr>
              <a:buFontTx/>
              <a:buChar char="•"/>
            </a:pPr>
            <a:endParaRPr lang="en-GB" sz="14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8365" y="5734050"/>
            <a:ext cx="89281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FF0000"/>
                </a:solidFill>
                <a:latin typeface="Arial" charset="0"/>
              </a:rPr>
              <a:t>Online Registration:</a:t>
            </a:r>
            <a:br>
              <a:rPr lang="en-GB" sz="1800" b="1" dirty="0">
                <a:solidFill>
                  <a:srgbClr val="FF0000"/>
                </a:solidFill>
                <a:latin typeface="Arial" charset="0"/>
              </a:rPr>
            </a:br>
            <a:r>
              <a:rPr lang="en-GB" sz="1800" b="1" dirty="0">
                <a:solidFill>
                  <a:srgbClr val="FF0000"/>
                </a:solidFill>
                <a:latin typeface="Arial" charset="0"/>
              </a:rPr>
              <a:t>www.ehedg.org &gt; Membership &gt; Individual Membership</a:t>
            </a:r>
            <a:endParaRPr lang="de-DE" sz="18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ectangle 81"/>
          <p:cNvGrpSpPr>
            <a:grpSpLocks/>
          </p:cNvGrpSpPr>
          <p:nvPr/>
        </p:nvGrpSpPr>
        <p:grpSpPr bwMode="auto">
          <a:xfrm>
            <a:off x="539750" y="1371601"/>
            <a:ext cx="8064500" cy="5149850"/>
            <a:chOff x="250" y="933"/>
            <a:chExt cx="5372" cy="3176"/>
          </a:xfrm>
        </p:grpSpPr>
        <p:pic>
          <p:nvPicPr>
            <p:cNvPr id="19" name="Rectangle 8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71613" y="794543"/>
            <a:ext cx="82184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</a:rPr>
              <a:t>EHEDG Company Membership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67204" y="1616083"/>
            <a:ext cx="7633846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solidFill>
                  <a:srgbClr val="000099"/>
                </a:solidFill>
                <a:latin typeface="Arial" charset="0"/>
              </a:rPr>
              <a:t>Graduated membership fee depending on food-related turnover</a:t>
            </a:r>
            <a:br>
              <a:rPr lang="en-US" sz="1600" dirty="0">
                <a:solidFill>
                  <a:srgbClr val="000099"/>
                </a:solidFill>
                <a:latin typeface="Arial" charset="0"/>
              </a:rPr>
            </a:br>
            <a:endParaRPr lang="en-US" sz="1600" b="1" dirty="0">
              <a:solidFill>
                <a:srgbClr val="000099"/>
              </a:solidFill>
              <a:latin typeface="Arial" charset="0"/>
            </a:endParaRPr>
          </a:p>
          <a:p>
            <a:pPr>
              <a:buClr>
                <a:srgbClr val="FF0000"/>
              </a:buClr>
              <a:buSzPct val="120000"/>
              <a:buFontTx/>
              <a:buChar char="•"/>
            </a:pPr>
            <a:r>
              <a:rPr lang="en-US" sz="1600" dirty="0">
                <a:solidFill>
                  <a:srgbClr val="000099"/>
                </a:solidFill>
                <a:latin typeface="Arial" charset="0"/>
              </a:rPr>
              <a:t>Whole series of EHEDG guidelines in all languages including</a:t>
            </a:r>
            <a:br>
              <a:rPr lang="en-US" sz="1600" dirty="0">
                <a:solidFill>
                  <a:srgbClr val="000099"/>
                </a:solidFill>
                <a:latin typeface="Arial" charset="0"/>
              </a:rPr>
            </a:br>
            <a:r>
              <a:rPr lang="en-US" sz="1600" dirty="0">
                <a:solidFill>
                  <a:srgbClr val="000099"/>
                </a:solidFill>
                <a:latin typeface="Arial" charset="0"/>
              </a:rPr>
              <a:t>updates (to be downloaded from the EHEDG website) </a:t>
            </a:r>
            <a:br>
              <a:rPr lang="en-US" sz="1600" dirty="0">
                <a:solidFill>
                  <a:srgbClr val="000099"/>
                </a:solidFill>
                <a:latin typeface="Arial" charset="0"/>
              </a:rPr>
            </a:br>
            <a:r>
              <a:rPr lang="en-US" sz="1600" dirty="0">
                <a:solidFill>
                  <a:srgbClr val="000099"/>
                </a:solidFill>
                <a:latin typeface="Arial" charset="0"/>
              </a:rPr>
              <a:t>available to all staff members</a:t>
            </a:r>
          </a:p>
          <a:p>
            <a:pPr>
              <a:lnSpc>
                <a:spcPct val="120000"/>
              </a:lnSpc>
              <a:buClr>
                <a:srgbClr val="FF0000"/>
              </a:buClr>
              <a:buSzPct val="120000"/>
              <a:buFontTx/>
              <a:buChar char="•"/>
            </a:pPr>
            <a:r>
              <a:rPr lang="en-US" sz="1600" dirty="0">
                <a:solidFill>
                  <a:srgbClr val="000099"/>
                </a:solidFill>
                <a:latin typeface="Arial" charset="0"/>
              </a:rPr>
              <a:t>Contribute to </a:t>
            </a:r>
            <a:r>
              <a:rPr lang="en-US" sz="1600" dirty="0" smtClean="0">
                <a:solidFill>
                  <a:srgbClr val="000099"/>
                </a:solidFill>
                <a:latin typeface="Arial" charset="0"/>
              </a:rPr>
              <a:t>work of EHEDG Working Groups </a:t>
            </a:r>
            <a:r>
              <a:rPr lang="en-US" sz="1600" dirty="0">
                <a:solidFill>
                  <a:srgbClr val="000099"/>
                </a:solidFill>
                <a:latin typeface="Arial" charset="0"/>
              </a:rPr>
              <a:t>and co-decide on </a:t>
            </a:r>
            <a:br>
              <a:rPr lang="en-US" sz="1600" dirty="0">
                <a:solidFill>
                  <a:srgbClr val="000099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99"/>
                </a:solidFill>
                <a:latin typeface="Arial" charset="0"/>
              </a:rPr>
              <a:t>Working Group </a:t>
            </a:r>
            <a:r>
              <a:rPr lang="en-US" sz="1600" dirty="0">
                <a:solidFill>
                  <a:srgbClr val="000099"/>
                </a:solidFill>
                <a:latin typeface="Arial" charset="0"/>
              </a:rPr>
              <a:t>activities</a:t>
            </a:r>
          </a:p>
          <a:p>
            <a:pPr>
              <a:lnSpc>
                <a:spcPct val="120000"/>
              </a:lnSpc>
              <a:buClr>
                <a:srgbClr val="FF0000"/>
              </a:buClr>
              <a:buSzPct val="120000"/>
              <a:buFontTx/>
              <a:buChar char="•"/>
            </a:pPr>
            <a:r>
              <a:rPr lang="en-US" sz="1600" dirty="0">
                <a:solidFill>
                  <a:srgbClr val="000099"/>
                </a:solidFill>
                <a:latin typeface="Arial" charset="0"/>
              </a:rPr>
              <a:t>Use of the EHEDG Company Member Logo under agreed conditions</a:t>
            </a:r>
          </a:p>
          <a:p>
            <a:pPr>
              <a:lnSpc>
                <a:spcPct val="120000"/>
              </a:lnSpc>
              <a:buClr>
                <a:srgbClr val="FF0000"/>
              </a:buClr>
              <a:buSzPct val="120000"/>
              <a:buFontTx/>
              <a:buChar char="•"/>
            </a:pPr>
            <a:r>
              <a:rPr lang="en-US" sz="1600" dirty="0">
                <a:solidFill>
                  <a:srgbClr val="000099"/>
                </a:solidFill>
                <a:latin typeface="Arial" charset="0"/>
              </a:rPr>
              <a:t>One to four complimentary staff memberships</a:t>
            </a:r>
          </a:p>
          <a:p>
            <a:pPr>
              <a:lnSpc>
                <a:spcPct val="120000"/>
              </a:lnSpc>
              <a:buClr>
                <a:srgbClr val="FF0000"/>
              </a:buClr>
              <a:buSzPct val="120000"/>
              <a:buFontTx/>
              <a:buChar char="•"/>
            </a:pPr>
            <a:r>
              <a:rPr lang="de-DE" sz="1600" dirty="0">
                <a:solidFill>
                  <a:srgbClr val="000099"/>
                </a:solidFill>
                <a:latin typeface="Arial" charset="0"/>
              </a:rPr>
              <a:t>Discounts on </a:t>
            </a:r>
            <a:r>
              <a:rPr lang="de-DE" sz="1600" dirty="0" err="1">
                <a:solidFill>
                  <a:srgbClr val="000099"/>
                </a:solidFill>
                <a:latin typeface="Arial" charset="0"/>
              </a:rPr>
              <a:t>other</a:t>
            </a:r>
            <a:r>
              <a:rPr lang="de-DE" sz="16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600" dirty="0" err="1">
                <a:solidFill>
                  <a:srgbClr val="000099"/>
                </a:solidFill>
                <a:latin typeface="Arial" charset="0"/>
              </a:rPr>
              <a:t>selected</a:t>
            </a:r>
            <a:r>
              <a:rPr lang="de-DE" sz="16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600" dirty="0" err="1">
                <a:solidFill>
                  <a:srgbClr val="000099"/>
                </a:solidFill>
                <a:latin typeface="Arial" charset="0"/>
              </a:rPr>
              <a:t>publications</a:t>
            </a:r>
            <a:r>
              <a:rPr lang="de-DE" sz="16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de-DE" sz="1600" dirty="0" err="1">
                <a:solidFill>
                  <a:srgbClr val="000099"/>
                </a:solidFill>
                <a:latin typeface="Arial" charset="0"/>
              </a:rPr>
              <a:t>discounted</a:t>
            </a:r>
            <a:r>
              <a:rPr lang="de-DE" sz="16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600" dirty="0" err="1">
                <a:solidFill>
                  <a:srgbClr val="000099"/>
                </a:solidFill>
                <a:latin typeface="Arial" charset="0"/>
              </a:rPr>
              <a:t>registration</a:t>
            </a:r>
            <a:r>
              <a:rPr lang="de-DE" sz="16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600" dirty="0" err="1">
                <a:solidFill>
                  <a:srgbClr val="000099"/>
                </a:solidFill>
                <a:latin typeface="Arial" charset="0"/>
              </a:rPr>
              <a:t>fees</a:t>
            </a:r>
            <a:r>
              <a:rPr lang="de-DE" sz="16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600" dirty="0" err="1">
                <a:solidFill>
                  <a:srgbClr val="000099"/>
                </a:solidFill>
                <a:latin typeface="Arial" charset="0"/>
              </a:rPr>
              <a:t>to</a:t>
            </a:r>
            <a:r>
              <a:rPr lang="de-DE" sz="16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600" dirty="0" err="1">
                <a:solidFill>
                  <a:srgbClr val="000099"/>
                </a:solidFill>
                <a:latin typeface="Arial" charset="0"/>
              </a:rPr>
              <a:t>conferences</a:t>
            </a:r>
            <a:r>
              <a:rPr lang="de-DE" sz="16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de-DE" sz="1600" dirty="0" err="1">
                <a:solidFill>
                  <a:srgbClr val="000099"/>
                </a:solidFill>
                <a:latin typeface="Arial" charset="0"/>
              </a:rPr>
              <a:t>seminars</a:t>
            </a:r>
            <a:r>
              <a:rPr lang="de-DE" sz="16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600" dirty="0" err="1">
                <a:solidFill>
                  <a:srgbClr val="000099"/>
                </a:solidFill>
                <a:latin typeface="Arial" charset="0"/>
              </a:rPr>
              <a:t>and</a:t>
            </a:r>
            <a:r>
              <a:rPr lang="de-DE" sz="16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600" dirty="0" err="1">
                <a:solidFill>
                  <a:srgbClr val="000099"/>
                </a:solidFill>
                <a:latin typeface="Arial" charset="0"/>
              </a:rPr>
              <a:t>training</a:t>
            </a:r>
            <a:r>
              <a:rPr lang="de-DE" sz="16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600" dirty="0" err="1">
                <a:solidFill>
                  <a:srgbClr val="000099"/>
                </a:solidFill>
                <a:latin typeface="Arial" charset="0"/>
              </a:rPr>
              <a:t>courses</a:t>
            </a:r>
            <a:endParaRPr lang="de-DE" sz="1600" dirty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120000"/>
              </a:lnSpc>
              <a:buClr>
                <a:srgbClr val="FF0000"/>
              </a:buClr>
              <a:buSzPct val="120000"/>
              <a:buFontTx/>
              <a:buChar char="•"/>
            </a:pPr>
            <a:r>
              <a:rPr lang="en-US" sz="1600" dirty="0">
                <a:solidFill>
                  <a:srgbClr val="000099"/>
                </a:solidFill>
                <a:latin typeface="Arial" charset="0"/>
              </a:rPr>
              <a:t>Publication of company logo and link on the EHEDG Website and in </a:t>
            </a:r>
            <a:br>
              <a:rPr lang="en-US" sz="1600" dirty="0">
                <a:solidFill>
                  <a:srgbClr val="000099"/>
                </a:solidFill>
                <a:latin typeface="Arial" charset="0"/>
              </a:rPr>
            </a:br>
            <a:r>
              <a:rPr lang="en-US" sz="1600" dirty="0">
                <a:solidFill>
                  <a:srgbClr val="000099"/>
                </a:solidFill>
                <a:latin typeface="Arial" charset="0"/>
              </a:rPr>
              <a:t>other print media</a:t>
            </a:r>
          </a:p>
          <a:p>
            <a:pPr>
              <a:lnSpc>
                <a:spcPct val="120000"/>
              </a:lnSpc>
              <a:buClr>
                <a:srgbClr val="FF0000"/>
              </a:buClr>
              <a:buSzPct val="120000"/>
              <a:buFontTx/>
              <a:buChar char="•"/>
            </a:pPr>
            <a:r>
              <a:rPr lang="en-US" sz="1600" dirty="0">
                <a:solidFill>
                  <a:srgbClr val="000099"/>
                </a:solidFill>
                <a:latin typeface="Arial" charset="0"/>
              </a:rPr>
              <a:t>Discounted or complimentary EHEDG training toolbox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4693" y="5729288"/>
            <a:ext cx="892810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FF0000"/>
                </a:solidFill>
                <a:latin typeface="Arial" charset="0"/>
              </a:rPr>
              <a:t>Online Registration: </a:t>
            </a:r>
            <a:br>
              <a:rPr lang="en-GB" sz="1800" b="1" dirty="0">
                <a:solidFill>
                  <a:srgbClr val="FF0000"/>
                </a:solidFill>
                <a:latin typeface="Arial" charset="0"/>
              </a:rPr>
            </a:br>
            <a:r>
              <a:rPr lang="en-GB" sz="1800" b="1" dirty="0">
                <a:solidFill>
                  <a:srgbClr val="FF0000"/>
                </a:solidFill>
                <a:latin typeface="Arial" charset="0"/>
              </a:rPr>
              <a:t>www.ehedg.org &gt; Membership &gt; Company Membership</a:t>
            </a:r>
            <a:endParaRPr lang="de-DE" sz="18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17" y="1371601"/>
            <a:ext cx="1675405" cy="156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ectangle 81"/>
          <p:cNvGrpSpPr>
            <a:grpSpLocks/>
          </p:cNvGrpSpPr>
          <p:nvPr/>
        </p:nvGrpSpPr>
        <p:grpSpPr bwMode="auto">
          <a:xfrm>
            <a:off x="539750" y="1371601"/>
            <a:ext cx="8064500" cy="5149850"/>
            <a:chOff x="250" y="933"/>
            <a:chExt cx="5372" cy="3176"/>
          </a:xfrm>
        </p:grpSpPr>
        <p:pic>
          <p:nvPicPr>
            <p:cNvPr id="19" name="Rectangle 8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71613" y="794543"/>
            <a:ext cx="82184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</a:rPr>
              <a:t>EHEDG Institute Membership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934984" y="2190559"/>
            <a:ext cx="5842226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0000"/>
              </a:buClr>
              <a:buSzPct val="120000"/>
              <a:buFontTx/>
              <a:buChar char="•"/>
            </a:pPr>
            <a:endParaRPr lang="en-GB" sz="1600" dirty="0">
              <a:solidFill>
                <a:srgbClr val="000099"/>
              </a:solidFill>
              <a:latin typeface="Arial" charset="0"/>
            </a:endParaRPr>
          </a:p>
          <a:p>
            <a:pPr>
              <a:buClr>
                <a:srgbClr val="FF0000"/>
              </a:buClr>
              <a:buSzPct val="120000"/>
              <a:buFontTx/>
              <a:buChar char="•"/>
            </a:pP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Available to institutes, universities, schools, research centres and governmental authorities</a:t>
            </a:r>
          </a:p>
          <a:p>
            <a:pPr>
              <a:buClr>
                <a:srgbClr val="FF0000"/>
              </a:buClr>
              <a:buSzPct val="120000"/>
              <a:buFontTx/>
              <a:buChar char="•"/>
            </a:pPr>
            <a:endParaRPr lang="en-GB" sz="1600" dirty="0" smtClean="0">
              <a:solidFill>
                <a:srgbClr val="000099"/>
              </a:solidFill>
              <a:latin typeface="Arial" charset="0"/>
            </a:endParaRPr>
          </a:p>
          <a:p>
            <a:pPr>
              <a:buClr>
                <a:srgbClr val="FF0000"/>
              </a:buClr>
              <a:buSzPct val="120000"/>
              <a:buFontTx/>
              <a:buChar char="•"/>
            </a:pP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Same </a:t>
            </a:r>
            <a:r>
              <a:rPr lang="en-GB" sz="1600" dirty="0">
                <a:solidFill>
                  <a:srgbClr val="000099"/>
                </a:solidFill>
                <a:latin typeface="Arial" charset="0"/>
              </a:rPr>
              <a:t>benefits like company members including use of the </a:t>
            </a: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/>
            </a:r>
            <a:br>
              <a:rPr lang="en-GB" sz="1600" dirty="0" smtClean="0">
                <a:solidFill>
                  <a:srgbClr val="000099"/>
                </a:solidFill>
                <a:latin typeface="Arial" charset="0"/>
              </a:rPr>
            </a:b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“</a:t>
            </a:r>
            <a:r>
              <a:rPr lang="en-GB" sz="1600" dirty="0">
                <a:solidFill>
                  <a:srgbClr val="000099"/>
                </a:solidFill>
                <a:latin typeface="Arial" charset="0"/>
              </a:rPr>
              <a:t>Institute Member” Logo at a reduced membership contribution </a:t>
            </a: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/>
            </a:r>
            <a:br>
              <a:rPr lang="en-GB" sz="1600" dirty="0" smtClean="0">
                <a:solidFill>
                  <a:srgbClr val="000099"/>
                </a:solidFill>
                <a:latin typeface="Arial" charset="0"/>
              </a:rPr>
            </a:br>
            <a:r>
              <a:rPr lang="en-GB" sz="1600" dirty="0" smtClean="0">
                <a:solidFill>
                  <a:srgbClr val="000099"/>
                </a:solidFill>
                <a:latin typeface="Arial" charset="0"/>
              </a:rPr>
              <a:t>of </a:t>
            </a:r>
            <a:r>
              <a:rPr lang="en-GB" sz="1600" dirty="0">
                <a:solidFill>
                  <a:srgbClr val="000099"/>
                </a:solidFill>
                <a:latin typeface="Arial" charset="0"/>
              </a:rPr>
              <a:t>EUR 500 p.a. </a:t>
            </a:r>
          </a:p>
          <a:p>
            <a:pPr>
              <a:buClr>
                <a:srgbClr val="FF0000"/>
              </a:buClr>
              <a:buSzPct val="120000"/>
              <a:buFontTx/>
              <a:buChar char="•"/>
            </a:pPr>
            <a:endParaRPr lang="en-GB" sz="14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6529" y="5373688"/>
            <a:ext cx="892810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FF0000"/>
                </a:solidFill>
                <a:latin typeface="Arial" charset="0"/>
              </a:rPr>
              <a:t>Online Registration: </a:t>
            </a:r>
            <a:br>
              <a:rPr lang="en-GB" sz="1800" b="1" dirty="0">
                <a:solidFill>
                  <a:srgbClr val="FF0000"/>
                </a:solidFill>
                <a:latin typeface="Arial" charset="0"/>
              </a:rPr>
            </a:br>
            <a:r>
              <a:rPr lang="en-GB" sz="1800" b="1" dirty="0">
                <a:solidFill>
                  <a:srgbClr val="FF0000"/>
                </a:solidFill>
                <a:latin typeface="Arial" charset="0"/>
              </a:rPr>
              <a:t>www.ehedg.org &gt; Membership &gt; Institute Membership </a:t>
            </a:r>
            <a:endParaRPr lang="de-DE" sz="18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0" y="1526276"/>
            <a:ext cx="1724893" cy="15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ectangle 81"/>
          <p:cNvGrpSpPr>
            <a:grpSpLocks/>
          </p:cNvGrpSpPr>
          <p:nvPr/>
        </p:nvGrpSpPr>
        <p:grpSpPr bwMode="auto">
          <a:xfrm>
            <a:off x="539750" y="1371601"/>
            <a:ext cx="8064500" cy="5149850"/>
            <a:chOff x="250" y="933"/>
            <a:chExt cx="5372" cy="3176"/>
          </a:xfrm>
        </p:grpSpPr>
        <p:pic>
          <p:nvPicPr>
            <p:cNvPr id="19" name="Rectangle 8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71613" y="794543"/>
            <a:ext cx="82184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</a:rPr>
              <a:t>EHEDG Benefits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Tijdelijke aanduiding voor inhoud 2"/>
          <p:cNvSpPr>
            <a:spLocks/>
          </p:cNvSpPr>
          <p:nvPr/>
        </p:nvSpPr>
        <p:spPr bwMode="auto">
          <a:xfrm>
            <a:off x="684213" y="1628775"/>
            <a:ext cx="8208962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6195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EHEDG creates a central, internationally recognized source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of excellence </a:t>
            </a:r>
            <a:b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on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hygienic engineering 	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6195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We provide networking on an international level, opportunities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for the </a:t>
            </a:r>
            <a:b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establishment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of global contacts and are interlinking our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Regional Sections</a:t>
            </a:r>
            <a:endParaRPr lang="en-GB" sz="16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6195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We are a platform for an exchange of state-of-the-art know-how and</a:t>
            </a:r>
            <a:b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offer advancement in knowledge 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6195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We provide influence in setting global standards and rules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and have impact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on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/>
            </a:r>
            <a:b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regulatory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bodies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6195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We are offering a legal basis by practically demonstrating how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to follow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existing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/>
            </a:r>
            <a:b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requirements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and standards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6195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Our guidelines are referenced by international organisations and</a:t>
            </a:r>
            <a:b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provide practical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know-how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6195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Our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guidelines are created by gathering the expert know-how of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our members </a:t>
            </a:r>
            <a:b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who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are equipment manufacturers of food and packaging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machinery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as well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/>
            </a:r>
            <a:b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as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food processing companies, research institutes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and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health authorities</a:t>
            </a:r>
          </a:p>
        </p:txBody>
      </p:sp>
    </p:spTree>
    <p:extLst>
      <p:ext uri="{BB962C8B-B14F-4D97-AF65-F5344CB8AC3E}">
        <p14:creationId xmlns:p14="http://schemas.microsoft.com/office/powerpoint/2010/main" val="404084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ectangle 81"/>
          <p:cNvGrpSpPr>
            <a:grpSpLocks/>
          </p:cNvGrpSpPr>
          <p:nvPr/>
        </p:nvGrpSpPr>
        <p:grpSpPr bwMode="auto">
          <a:xfrm>
            <a:off x="539750" y="1371601"/>
            <a:ext cx="8064500" cy="5149850"/>
            <a:chOff x="250" y="933"/>
            <a:chExt cx="5372" cy="3176"/>
          </a:xfrm>
        </p:grpSpPr>
        <p:pic>
          <p:nvPicPr>
            <p:cNvPr id="19" name="Rectangle 8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00">
                <a:cs typeface="+mn-cs"/>
              </a:endParaRPr>
            </a:p>
          </p:txBody>
        </p:sp>
      </p:grp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71613" y="794543"/>
            <a:ext cx="82184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</a:rPr>
              <a:t>EHEDG Benefits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Tijdelijke aanduiding voor inhoud 2"/>
          <p:cNvSpPr>
            <a:spLocks/>
          </p:cNvSpPr>
          <p:nvPr/>
        </p:nvSpPr>
        <p:spPr bwMode="auto">
          <a:xfrm>
            <a:off x="468313" y="1844675"/>
            <a:ext cx="867568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6195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We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follow up new trends and help to share, disseminate and canalize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hygienic </a:t>
            </a:r>
            <a:b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design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know-how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6195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We extend the EHEDG mission to “environmental issues” and are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aiming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to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/>
            </a:r>
            <a:b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support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food safety and sustainability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6195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We evaluate hygienic design in relation to shelf-life 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6195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We provide international, high-level training &amp; education and our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training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material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/>
            </a:r>
            <a:b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is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developed by recognized experts in the field </a:t>
            </a:r>
            <a:endParaRPr lang="en-GB" sz="1600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61950" algn="l"/>
              </a:tabLst>
            </a:pP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We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provide equipment certification by EHEDG-accredited test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institutes </a:t>
            </a:r>
            <a:endParaRPr lang="en-GB" sz="16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6195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Our certification methods are continuously further developed and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complemented </a:t>
            </a:r>
            <a:b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by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new test methods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6195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We provide reference publications like the EHEDG Yearbook and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press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articles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/>
            </a:r>
            <a:b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in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scientific journals and trade magazines	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6195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We enhance the reputation of our member companies and help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them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to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/>
            </a:r>
            <a:b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become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leaders in hygienic design and processing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120000"/>
              <a:buFontTx/>
              <a:buChar char="•"/>
              <a:tabLst>
                <a:tab pos="361950" algn="l"/>
              </a:tabLst>
            </a:pPr>
            <a:endParaRPr lang="en-GB" sz="16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504825" y="1543050"/>
            <a:ext cx="8324850" cy="466248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CCEC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2228850" y="260350"/>
            <a:ext cx="606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>
              <a:latin typeface="Arial" pitchFamily="34" charset="0"/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roup</a:t>
            </a:r>
          </a:p>
        </p:txBody>
      </p:sp>
      <p:pic>
        <p:nvPicPr>
          <p:cNvPr id="43014" name="Picture 5" descr="EHED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3"/>
          <p:cNvSpPr>
            <a:spLocks noChangeArrowheads="1"/>
          </p:cNvSpPr>
          <p:nvPr/>
        </p:nvSpPr>
        <p:spPr bwMode="auto">
          <a:xfrm>
            <a:off x="792163" y="2155825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43017" name="Rectangle 4"/>
          <p:cNvSpPr>
            <a:spLocks noChangeArrowheads="1"/>
          </p:cNvSpPr>
          <p:nvPr/>
        </p:nvSpPr>
        <p:spPr bwMode="auto">
          <a:xfrm>
            <a:off x="1304925" y="828675"/>
            <a:ext cx="77739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b="1" dirty="0">
                <a:solidFill>
                  <a:srgbClr val="FF0000"/>
                </a:solidFill>
                <a:latin typeface="Arial" pitchFamily="34" charset="0"/>
              </a:rPr>
              <a:t>For 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</a:rPr>
              <a:t>questions or further </a:t>
            </a:r>
            <a:r>
              <a:rPr lang="en-GB" b="1" dirty="0">
                <a:solidFill>
                  <a:srgbClr val="FF0000"/>
                </a:solidFill>
                <a:latin typeface="Arial" pitchFamily="34" charset="0"/>
              </a:rPr>
              <a:t>information please contact:</a:t>
            </a:r>
            <a:endParaRPr lang="de-DE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2228280"/>
            <a:ext cx="4876800" cy="3239070"/>
          </a:xfrm>
          <a:prstGeom prst="rect">
            <a:avLst/>
          </a:prstGeom>
        </p:spPr>
      </p:pic>
      <p:sp>
        <p:nvSpPr>
          <p:cNvPr id="11" name="Tijdelijke aanduiding voor inhoud 2"/>
          <p:cNvSpPr>
            <a:spLocks/>
          </p:cNvSpPr>
          <p:nvPr/>
        </p:nvSpPr>
        <p:spPr bwMode="auto">
          <a:xfrm>
            <a:off x="5376069" y="1531938"/>
            <a:ext cx="412716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endParaRPr lang="en-GB" sz="2000" dirty="0">
              <a:solidFill>
                <a:schemeClr val="accent2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</a:pPr>
            <a:endParaRPr lang="en-GB" sz="2000" dirty="0">
              <a:solidFill>
                <a:schemeClr val="accent2"/>
              </a:solidFill>
              <a:latin typeface="Arial" pitchFamily="34" charset="0"/>
            </a:endParaRPr>
          </a:p>
          <a:p>
            <a:pPr marL="179388" lvl="1" indent="1588">
              <a:spcBef>
                <a:spcPct val="10000"/>
              </a:spcBef>
            </a:pPr>
            <a:r>
              <a:rPr lang="en-GB" sz="1600" b="1" dirty="0">
                <a:solidFill>
                  <a:srgbClr val="000099"/>
                </a:solidFill>
                <a:latin typeface="Arial" pitchFamily="34" charset="0"/>
              </a:rPr>
              <a:t>EHEDG Secretariat, c/o </a:t>
            </a:r>
            <a:r>
              <a:rPr lang="en-GB" sz="1600" b="1" dirty="0" smtClean="0">
                <a:solidFill>
                  <a:srgbClr val="000099"/>
                </a:solidFill>
                <a:latin typeface="Arial" pitchFamily="34" charset="0"/>
              </a:rPr>
              <a:t>VDMA</a:t>
            </a:r>
            <a:br>
              <a:rPr lang="en-GB" sz="1600" b="1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GB" sz="1600" b="1" dirty="0" err="1" smtClean="0">
                <a:solidFill>
                  <a:srgbClr val="000099"/>
                </a:solidFill>
                <a:latin typeface="Arial" pitchFamily="34" charset="0"/>
              </a:rPr>
              <a:t>Lyoner</a:t>
            </a:r>
            <a:r>
              <a:rPr lang="en-GB" sz="1600" b="1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n-GB" sz="1600" b="1" dirty="0" err="1">
                <a:solidFill>
                  <a:srgbClr val="000099"/>
                </a:solidFill>
                <a:latin typeface="Arial" pitchFamily="34" charset="0"/>
              </a:rPr>
              <a:t>Strasse</a:t>
            </a:r>
            <a:r>
              <a:rPr lang="en-GB" sz="1600" b="1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n-GB" sz="1600" b="1" dirty="0" smtClean="0">
                <a:solidFill>
                  <a:srgbClr val="000099"/>
                </a:solidFill>
                <a:latin typeface="Arial" pitchFamily="34" charset="0"/>
              </a:rPr>
              <a:t>18 </a:t>
            </a:r>
            <a:br>
              <a:rPr lang="en-GB" sz="1600" b="1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GB" sz="1600" b="1" dirty="0" smtClean="0">
                <a:solidFill>
                  <a:srgbClr val="000099"/>
                </a:solidFill>
                <a:latin typeface="Arial" pitchFamily="34" charset="0"/>
              </a:rPr>
              <a:t>60528 Frankfurt am Main</a:t>
            </a:r>
            <a:br>
              <a:rPr lang="en-GB" sz="1600" b="1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GB" sz="1600" b="1" dirty="0" smtClean="0">
                <a:solidFill>
                  <a:srgbClr val="000099"/>
                </a:solidFill>
                <a:latin typeface="Arial" pitchFamily="34" charset="0"/>
              </a:rPr>
              <a:t>Deutschland</a:t>
            </a:r>
            <a:endParaRPr lang="en-GB" sz="1600" b="1" dirty="0">
              <a:solidFill>
                <a:srgbClr val="000099"/>
              </a:solidFill>
              <a:latin typeface="Arial" pitchFamily="34" charset="0"/>
            </a:endParaRPr>
          </a:p>
          <a:p>
            <a:pPr marL="179388" lvl="1" indent="1588">
              <a:spcBef>
                <a:spcPct val="20000"/>
              </a:spcBef>
            </a:pPr>
            <a:endParaRPr lang="en-GB" sz="1600" dirty="0">
              <a:solidFill>
                <a:srgbClr val="000099"/>
              </a:solidFill>
              <a:latin typeface="Arial" pitchFamily="34" charset="0"/>
            </a:endParaRPr>
          </a:p>
          <a:p>
            <a:pPr marL="179388" lvl="1" indent="1588">
              <a:spcBef>
                <a:spcPct val="20000"/>
              </a:spcBef>
            </a:pPr>
            <a:r>
              <a:rPr lang="en-GB" sz="1600" dirty="0">
                <a:solidFill>
                  <a:srgbClr val="000099"/>
                </a:solidFill>
                <a:latin typeface="Arial" pitchFamily="34" charset="0"/>
              </a:rPr>
              <a:t>Susanne </a:t>
            </a:r>
            <a:r>
              <a:rPr lang="en-GB" sz="1600" dirty="0" err="1" smtClean="0">
                <a:solidFill>
                  <a:srgbClr val="000099"/>
                </a:solidFill>
                <a:latin typeface="Arial" pitchFamily="34" charset="0"/>
              </a:rPr>
              <a:t>Flenner</a:t>
            </a:r>
            <a:r>
              <a:rPr lang="en-GB" sz="1600" dirty="0" smtClean="0">
                <a:solidFill>
                  <a:srgbClr val="000099"/>
                </a:solidFill>
                <a:latin typeface="Arial" pitchFamily="34" charset="0"/>
              </a:rPr>
              <a:t> (Office Manager)</a:t>
            </a:r>
            <a:br>
              <a:rPr lang="en-GB" sz="1600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GB" sz="1600" dirty="0" smtClean="0">
                <a:solidFill>
                  <a:srgbClr val="000099"/>
                </a:solidFill>
                <a:latin typeface="Arial" pitchFamily="34" charset="0"/>
              </a:rPr>
              <a:t>Jana </a:t>
            </a:r>
            <a:r>
              <a:rPr lang="en-GB" sz="1600" dirty="0" err="1" smtClean="0">
                <a:solidFill>
                  <a:srgbClr val="000099"/>
                </a:solidFill>
                <a:latin typeface="Arial" pitchFamily="34" charset="0"/>
              </a:rPr>
              <a:t>Huth</a:t>
            </a:r>
            <a:r>
              <a:rPr lang="en-GB" sz="1600" dirty="0" smtClean="0">
                <a:solidFill>
                  <a:srgbClr val="000099"/>
                </a:solidFill>
                <a:latin typeface="Arial" pitchFamily="34" charset="0"/>
              </a:rPr>
              <a:t/>
            </a:r>
            <a:br>
              <a:rPr lang="en-GB" sz="1600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GB" sz="1600" dirty="0" smtClean="0">
                <a:solidFill>
                  <a:srgbClr val="000099"/>
                </a:solidFill>
                <a:latin typeface="Arial" pitchFamily="34" charset="0"/>
              </a:rPr>
              <a:t>Johanna </a:t>
            </a:r>
            <a:r>
              <a:rPr lang="en-GB" sz="1600" dirty="0" err="1" smtClean="0">
                <a:solidFill>
                  <a:srgbClr val="000099"/>
                </a:solidFill>
                <a:latin typeface="Arial" pitchFamily="34" charset="0"/>
              </a:rPr>
              <a:t>Todsen</a:t>
            </a:r>
            <a:endParaRPr lang="en-GB" sz="1600" dirty="0">
              <a:solidFill>
                <a:srgbClr val="000099"/>
              </a:solidFill>
              <a:latin typeface="Arial" pitchFamily="34" charset="0"/>
            </a:endParaRPr>
          </a:p>
          <a:p>
            <a:pPr marL="179388" lvl="1" indent="1588">
              <a:spcBef>
                <a:spcPct val="20000"/>
              </a:spcBef>
            </a:pPr>
            <a:r>
              <a:rPr lang="en-GB" sz="1600" dirty="0" smtClean="0">
                <a:solidFill>
                  <a:srgbClr val="000099"/>
                </a:solidFill>
                <a:latin typeface="Arial" pitchFamily="34" charset="0"/>
              </a:rPr>
              <a:t/>
            </a:r>
            <a:br>
              <a:rPr lang="en-GB" sz="1600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GB" sz="1600" dirty="0" smtClean="0">
                <a:solidFill>
                  <a:srgbClr val="000099"/>
                </a:solidFill>
                <a:latin typeface="Arial" pitchFamily="34" charset="0"/>
              </a:rPr>
              <a:t>secretariat@ehedg.org</a:t>
            </a:r>
            <a:endParaRPr lang="en-GB" sz="1600" dirty="0">
              <a:solidFill>
                <a:srgbClr val="000099"/>
              </a:solidFill>
              <a:latin typeface="Arial" pitchFamily="34" charset="0"/>
            </a:endParaRPr>
          </a:p>
          <a:p>
            <a:pPr marL="179388" lvl="1" indent="1588">
              <a:spcBef>
                <a:spcPct val="20000"/>
              </a:spcBef>
            </a:pPr>
            <a:r>
              <a:rPr lang="en-GB" sz="1600" dirty="0">
                <a:solidFill>
                  <a:srgbClr val="000099"/>
                </a:solidFill>
                <a:latin typeface="Arial" pitchFamily="34" charset="0"/>
              </a:rPr>
              <a:t>Phone: +49 69 6603 </a:t>
            </a:r>
            <a:r>
              <a:rPr lang="en-GB" sz="1600" dirty="0" smtClean="0">
                <a:solidFill>
                  <a:srgbClr val="000099"/>
                </a:solidFill>
                <a:latin typeface="Arial" pitchFamily="34" charset="0"/>
              </a:rPr>
              <a:t>1217</a:t>
            </a:r>
            <a:r>
              <a:rPr lang="en-GB" sz="2000" dirty="0">
                <a:solidFill>
                  <a:srgbClr val="000099"/>
                </a:solidFill>
                <a:latin typeface="Arial" pitchFamily="34" charset="0"/>
              </a:rPr>
              <a:t/>
            </a:r>
            <a:br>
              <a:rPr lang="en-GB" sz="2000" dirty="0">
                <a:solidFill>
                  <a:srgbClr val="000099"/>
                </a:solidFill>
                <a:latin typeface="Arial" pitchFamily="34" charset="0"/>
              </a:rPr>
            </a:b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</a:rPr>
              <a:t>www.ehedg.org </a:t>
            </a:r>
            <a:endParaRPr lang="en-GB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ectangle 81"/>
          <p:cNvGrpSpPr>
            <a:grpSpLocks/>
          </p:cNvGrpSpPr>
          <p:nvPr/>
        </p:nvGrpSpPr>
        <p:grpSpPr bwMode="auto">
          <a:xfrm>
            <a:off x="539750" y="2155825"/>
            <a:ext cx="8064500" cy="4154488"/>
            <a:chOff x="250" y="933"/>
            <a:chExt cx="5372" cy="3176"/>
          </a:xfrm>
        </p:grpSpPr>
        <p:pic>
          <p:nvPicPr>
            <p:cNvPr id="14" name="Rectangle 8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2400" dirty="0">
                <a:solidFill>
                  <a:srgbClr val="000099"/>
                </a:solidFill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roup</a:t>
            </a:r>
          </a:p>
        </p:txBody>
      </p:sp>
      <p:pic>
        <p:nvPicPr>
          <p:cNvPr id="3077" name="Picture 5" descr="EHED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792163" y="2155825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1374517" y="696698"/>
            <a:ext cx="71389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e-DE" sz="2800" b="1" dirty="0" err="1" smtClean="0">
                <a:solidFill>
                  <a:srgbClr val="FF0000"/>
                </a:solidFill>
                <a:latin typeface="Arial" pitchFamily="34" charset="0"/>
              </a:rPr>
              <a:t>Sealed</a:t>
            </a:r>
            <a:r>
              <a:rPr lang="de-DE" sz="2800" b="1" dirty="0" smtClean="0">
                <a:solidFill>
                  <a:srgbClr val="FF0000"/>
                </a:solidFill>
                <a:latin typeface="Arial" pitchFamily="34" charset="0"/>
              </a:rPr>
              <a:t> Air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80" name="Text Box 4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751344" y="2267393"/>
            <a:ext cx="7388450" cy="3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lang="en-US" sz="1600" dirty="0">
                <a:solidFill>
                  <a:srgbClr val="000099"/>
                </a:solidFill>
                <a:latin typeface="+mn-lt"/>
              </a:rPr>
              <a:t>We protect what’s important - helping people live healthier, eat better and ship products safely around the world. We strive to be the global leaders in food safety &amp; security, facility hygiene and product protection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.</a:t>
            </a:r>
          </a:p>
          <a:p>
            <a:pPr>
              <a:lnSpc>
                <a:spcPct val="105000"/>
              </a:lnSpc>
              <a:spcAft>
                <a:spcPct val="15000"/>
              </a:spcAft>
              <a:buClr>
                <a:srgbClr val="FF0000"/>
              </a:buClr>
              <a:buSzPct val="120000"/>
            </a:pPr>
            <a:endParaRPr lang="en-US" altLang="ja-JP" sz="1600" b="1" dirty="0">
              <a:solidFill>
                <a:srgbClr val="000099"/>
              </a:solidFill>
              <a:latin typeface="+mn-lt"/>
              <a:ea typeface="MS PGothic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9"/>
                </a:solidFill>
                <a:latin typeface="+mn-lt"/>
              </a:rPr>
              <a:t>Approximately 25,000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9"/>
                </a:solidFill>
                <a:latin typeface="+mn-lt"/>
              </a:rPr>
              <a:t>Net sales 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of ~ $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8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billion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9"/>
                </a:solidFill>
                <a:latin typeface="+mn-lt"/>
              </a:rPr>
              <a:t>Operations in 62 countries with distribution reaching 175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9"/>
                </a:solidFill>
                <a:latin typeface="+mn-lt"/>
              </a:rPr>
              <a:t>145 manufacturing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9"/>
                </a:solidFill>
                <a:latin typeface="+mn-lt"/>
              </a:rPr>
              <a:t>56 Labs/Research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9"/>
                </a:solidFill>
                <a:latin typeface="+mn-lt"/>
              </a:rPr>
              <a:t>More than 500 scientists and engineers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9"/>
                </a:solidFill>
                <a:latin typeface="+mn-lt"/>
              </a:rPr>
              <a:t>More than 1000 equipment and application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9"/>
                </a:solidFill>
                <a:latin typeface="+mn-lt"/>
              </a:rPr>
              <a:t>4,600 patents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9"/>
                </a:solidFill>
                <a:latin typeface="+mn-lt"/>
              </a:rPr>
              <a:t>More than 9000 trademarks</a:t>
            </a:r>
          </a:p>
          <a:p>
            <a:pPr>
              <a:lnSpc>
                <a:spcPct val="105000"/>
              </a:lnSpc>
              <a:spcAft>
                <a:spcPct val="15000"/>
              </a:spcAft>
              <a:buClr>
                <a:srgbClr val="FF0000"/>
              </a:buClr>
              <a:buSzPct val="120000"/>
            </a:pPr>
            <a:endParaRPr lang="en-GB" altLang="ja-JP" sz="1600" b="1" dirty="0" smtClean="0">
              <a:solidFill>
                <a:srgbClr val="000099"/>
              </a:solidFill>
              <a:latin typeface="+mn-lt"/>
              <a:ea typeface="MS PGothic" pitchFamily="34" charset="-128"/>
            </a:endParaRP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1663262"/>
            <a:ext cx="1724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fbeelding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17" y="1391201"/>
            <a:ext cx="1541515" cy="7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ectangle 81"/>
          <p:cNvGrpSpPr>
            <a:grpSpLocks/>
          </p:cNvGrpSpPr>
          <p:nvPr/>
        </p:nvGrpSpPr>
        <p:grpSpPr bwMode="auto">
          <a:xfrm>
            <a:off x="539750" y="1268413"/>
            <a:ext cx="8064500" cy="5041900"/>
            <a:chOff x="250" y="933"/>
            <a:chExt cx="5372" cy="3176"/>
          </a:xfrm>
        </p:grpSpPr>
        <p:pic>
          <p:nvPicPr>
            <p:cNvPr id="14" name="Rectangle 8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2400" dirty="0">
                <a:solidFill>
                  <a:srgbClr val="000099"/>
                </a:solidFill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roup</a:t>
            </a:r>
          </a:p>
        </p:txBody>
      </p:sp>
      <p:pic>
        <p:nvPicPr>
          <p:cNvPr id="3077" name="Picture 5" descr="EHED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792163" y="2155825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1374517" y="696698"/>
            <a:ext cx="71389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</a:rPr>
              <a:t>Problem Statement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80" name="Text Box 4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751344" y="2267393"/>
            <a:ext cx="7388450" cy="256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lang="en-GB" altLang="ja-JP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S PGothic" pitchFamily="34" charset="-128"/>
              </a:rPr>
              <a:t>Although manufacturers and food companies comply with standards and regulations, yearly thousands of food-born diseases happen as a result of not hygienically designed food processing equipment, process lines or plants.</a:t>
            </a:r>
            <a:br>
              <a:rPr lang="en-GB" altLang="ja-JP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S PGothic" pitchFamily="34" charset="-128"/>
              </a:rPr>
            </a:br>
            <a:endParaRPr lang="en-GB" altLang="ja-JP" sz="1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S PGothic" pitchFamily="34" charset="-128"/>
            </a:endParaRPr>
          </a:p>
          <a:p>
            <a:pPr>
              <a:lnSpc>
                <a:spcPct val="105000"/>
              </a:lnSpc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lang="en-GB" altLang="ja-JP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S PGothic" pitchFamily="34" charset="-128"/>
              </a:rPr>
              <a:t>The reason is that there are two major gaps: </a:t>
            </a:r>
          </a:p>
          <a:p>
            <a:pPr>
              <a:lnSpc>
                <a:spcPct val="105000"/>
              </a:lnSpc>
              <a:spcAft>
                <a:spcPct val="15000"/>
              </a:spcAft>
              <a:buClr>
                <a:srgbClr val="FF0000"/>
              </a:buClr>
              <a:buSzPct val="120000"/>
            </a:pPr>
            <a:endParaRPr lang="en-GB" altLang="ja-JP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S PGothic" pitchFamily="34" charset="-128"/>
            </a:endParaRPr>
          </a:p>
          <a:p>
            <a:pPr>
              <a:lnSpc>
                <a:spcPct val="105000"/>
              </a:lnSpc>
              <a:spcAft>
                <a:spcPct val="15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GB" altLang="ja-JP" sz="1600" b="1" dirty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	</a:t>
            </a:r>
            <a:r>
              <a:rPr lang="en-GB" altLang="ja-JP" sz="1600" b="1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Lack of practical guidelines</a:t>
            </a:r>
            <a:endParaRPr lang="en-GB" altLang="ja-JP" sz="16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>
              <a:lnSpc>
                <a:spcPct val="105000"/>
              </a:lnSpc>
              <a:spcAft>
                <a:spcPct val="15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GB" altLang="ja-JP" sz="1600" b="1" dirty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	</a:t>
            </a:r>
            <a:r>
              <a:rPr lang="en-GB" altLang="ja-JP" sz="1600" b="1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Lack of education</a:t>
            </a:r>
            <a:endParaRPr lang="en-GB" altLang="ja-JP" sz="16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51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angle 81"/>
          <p:cNvGrpSpPr>
            <a:grpSpLocks/>
          </p:cNvGrpSpPr>
          <p:nvPr/>
        </p:nvGrpSpPr>
        <p:grpSpPr bwMode="auto">
          <a:xfrm>
            <a:off x="539750" y="1268413"/>
            <a:ext cx="8064500" cy="5041900"/>
            <a:chOff x="250" y="933"/>
            <a:chExt cx="5372" cy="3176"/>
          </a:xfrm>
        </p:grpSpPr>
        <p:pic>
          <p:nvPicPr>
            <p:cNvPr id="11" name="Rectangle 8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2400" dirty="0">
                <a:solidFill>
                  <a:srgbClr val="000099"/>
                </a:solidFill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roup</a:t>
            </a:r>
          </a:p>
        </p:txBody>
      </p:sp>
      <p:pic>
        <p:nvPicPr>
          <p:cNvPr id="3077" name="Picture 5" descr="EHED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792163" y="2155825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1374517" y="696698"/>
            <a:ext cx="71389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>
                <a:solidFill>
                  <a:srgbClr val="FF0000"/>
                </a:solidFill>
                <a:latin typeface="Arial" pitchFamily="34" charset="0"/>
              </a:rPr>
              <a:t>What is EHEDG? </a:t>
            </a:r>
            <a:endParaRPr lang="de-DE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80" name="Text Box 4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751343" y="1802045"/>
            <a:ext cx="7721341" cy="31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lang="en-GB" altLang="ja-JP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S PGothic" pitchFamily="34" charset="-128"/>
              </a:rPr>
              <a:t>EHEDG was founded 1989 as a non-profit consortium of: </a:t>
            </a:r>
            <a:endParaRPr lang="en-GB" altLang="ja-JP" sz="1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S PGothic" pitchFamily="34" charset="-128"/>
            </a:endParaRPr>
          </a:p>
          <a:p>
            <a:pPr>
              <a:lnSpc>
                <a:spcPct val="105000"/>
              </a:lnSpc>
              <a:spcAft>
                <a:spcPct val="15000"/>
              </a:spcAft>
              <a:buClr>
                <a:srgbClr val="FF0000"/>
              </a:buClr>
              <a:buSzPct val="120000"/>
            </a:pPr>
            <a:endParaRPr lang="en-GB" altLang="ja-JP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S PGothic" pitchFamily="34" charset="-128"/>
            </a:endParaRPr>
          </a:p>
          <a:p>
            <a:pPr>
              <a:lnSpc>
                <a:spcPct val="105000"/>
              </a:lnSpc>
              <a:spcAft>
                <a:spcPct val="15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GB" altLang="ja-JP" sz="1600" b="1" dirty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	Equipment manufacturers</a:t>
            </a:r>
          </a:p>
          <a:p>
            <a:pPr>
              <a:lnSpc>
                <a:spcPct val="105000"/>
              </a:lnSpc>
              <a:spcAft>
                <a:spcPct val="15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GB" altLang="ja-JP" sz="1600" b="1" dirty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	Food industries</a:t>
            </a:r>
          </a:p>
          <a:p>
            <a:pPr>
              <a:lnSpc>
                <a:spcPct val="105000"/>
              </a:lnSpc>
              <a:spcAft>
                <a:spcPct val="15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GB" altLang="ja-JP" sz="1600" b="1" dirty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	Suppliers to the food industries</a:t>
            </a:r>
          </a:p>
          <a:p>
            <a:pPr>
              <a:lnSpc>
                <a:spcPct val="105000"/>
              </a:lnSpc>
              <a:spcAft>
                <a:spcPct val="15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GB" altLang="ja-JP" sz="1600" b="1" dirty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	Research institutes and universities</a:t>
            </a:r>
          </a:p>
          <a:p>
            <a:pPr>
              <a:lnSpc>
                <a:spcPct val="105000"/>
              </a:lnSpc>
              <a:spcAft>
                <a:spcPct val="15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GB" altLang="ja-JP" sz="1600" b="1" dirty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	Public health authorities</a:t>
            </a:r>
            <a:br>
              <a:rPr lang="en-GB" altLang="ja-JP" sz="1600" b="1" dirty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</a:br>
            <a:endParaRPr lang="en-GB" altLang="ja-JP" sz="16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>
              <a:lnSpc>
                <a:spcPct val="105000"/>
              </a:lnSpc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lang="en-GB" altLang="ja-JP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S PGothic" pitchFamily="34" charset="-128"/>
              </a:rPr>
              <a:t>Since that time, the European Hygienic Engineering &amp; Design Group is guiding the industry in hygienic design solutions by offering practical guidelines, test procedures, training and education.</a:t>
            </a:r>
            <a:endParaRPr lang="en-GB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Rectangle 81"/>
          <p:cNvGrpSpPr>
            <a:grpSpLocks/>
          </p:cNvGrpSpPr>
          <p:nvPr/>
        </p:nvGrpSpPr>
        <p:grpSpPr bwMode="auto">
          <a:xfrm>
            <a:off x="539750" y="1268413"/>
            <a:ext cx="8064500" cy="5041900"/>
            <a:chOff x="250" y="933"/>
            <a:chExt cx="5372" cy="3176"/>
          </a:xfrm>
        </p:grpSpPr>
        <p:pic>
          <p:nvPicPr>
            <p:cNvPr id="68621" name="Rectangle 8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68622" name="Text Box 14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2400" dirty="0">
                <a:solidFill>
                  <a:srgbClr val="000099"/>
                </a:solidFill>
              </a:endParaRPr>
            </a:p>
          </p:txBody>
        </p:sp>
      </p:grp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Arial" pitchFamily="34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roup</a:t>
            </a:r>
          </a:p>
        </p:txBody>
      </p:sp>
      <p:pic>
        <p:nvPicPr>
          <p:cNvPr id="4102" name="Picture 5" descr="EHED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792163" y="2155825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1476375" y="692150"/>
            <a:ext cx="71389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>
                <a:solidFill>
                  <a:srgbClr val="FF0000"/>
                </a:solidFill>
                <a:latin typeface="Arial" pitchFamily="34" charset="0"/>
              </a:rPr>
              <a:t>EHEDG tasks and objectives </a:t>
            </a:r>
            <a:endParaRPr lang="de-DE" sz="2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105" name="Text Box 4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521383" y="1815401"/>
            <a:ext cx="8011429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GB" altLang="ja-JP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S PGothic" pitchFamily="34" charset="-128"/>
              </a:rPr>
              <a:t>Fill </a:t>
            </a:r>
            <a:r>
              <a:rPr lang="en-GB" altLang="ja-JP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S PGothic" pitchFamily="34" charset="-128"/>
              </a:rPr>
              <a:t>the existing </a:t>
            </a:r>
            <a:r>
              <a:rPr lang="en-GB" altLang="ja-JP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S PGothic" pitchFamily="34" charset="-128"/>
              </a:rPr>
              <a:t>gaps by practical guidelines and education</a:t>
            </a:r>
            <a:br>
              <a:rPr lang="en-GB" altLang="ja-JP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S PGothic" pitchFamily="34" charset="-128"/>
              </a:rPr>
            </a:br>
            <a:endParaRPr lang="en-GB" altLang="ja-JP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S PGothic" pitchFamily="34" charset="-128"/>
            </a:endParaRPr>
          </a:p>
          <a:p>
            <a:pPr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GB" altLang="ja-JP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S PGothic" pitchFamily="34" charset="-128"/>
              </a:rPr>
              <a:t>Offer expertise and networking on a voluntary basis</a:t>
            </a:r>
            <a:br>
              <a:rPr lang="en-GB" altLang="ja-JP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S PGothic" pitchFamily="34" charset="-128"/>
              </a:rPr>
            </a:br>
            <a:endParaRPr lang="en-GB" altLang="ja-JP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S PGothic" pitchFamily="34" charset="-128"/>
            </a:endParaRPr>
          </a:p>
          <a:p>
            <a:pPr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Discuss and further develop hygienic design issues</a:t>
            </a:r>
            <a:b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</a:br>
            <a:endParaRPr lang="en-GB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Prepare scientific and technical guidelines on all aspects of 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state-of-the-art hygienic design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requirements in accordance 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to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EU legislation</a:t>
            </a:r>
            <a:b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</a:br>
            <a:endParaRPr lang="en-GB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Develop test methods in order to identify and eliminate 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HACCPs</a:t>
            </a:r>
            <a:b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</a:b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of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equipment used in 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food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production</a:t>
            </a:r>
            <a:b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</a:br>
            <a:endParaRPr lang="en-GB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Rectangle 81"/>
          <p:cNvGrpSpPr>
            <a:grpSpLocks/>
          </p:cNvGrpSpPr>
          <p:nvPr/>
        </p:nvGrpSpPr>
        <p:grpSpPr bwMode="auto">
          <a:xfrm>
            <a:off x="539750" y="1268413"/>
            <a:ext cx="8064500" cy="5041900"/>
            <a:chOff x="250" y="933"/>
            <a:chExt cx="5372" cy="3176"/>
          </a:xfrm>
        </p:grpSpPr>
        <p:pic>
          <p:nvPicPr>
            <p:cNvPr id="68621" name="Rectangle 8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68622" name="Text Box 14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2400" dirty="0">
                <a:solidFill>
                  <a:srgbClr val="000099"/>
                </a:solidFill>
              </a:endParaRPr>
            </a:p>
          </p:txBody>
        </p:sp>
      </p:grp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Arial" pitchFamily="34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pitchFamily="34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pitchFamily="34" charset="0"/>
              </a:rPr>
              <a:t>roup</a:t>
            </a:r>
          </a:p>
        </p:txBody>
      </p:sp>
      <p:pic>
        <p:nvPicPr>
          <p:cNvPr id="4102" name="Picture 5" descr="EHED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792163" y="2155825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66700" algn="l"/>
              </a:tabLst>
            </a:pPr>
            <a:endParaRPr lang="en-GB" sz="18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1476375" y="692150"/>
            <a:ext cx="71389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>
                <a:solidFill>
                  <a:srgbClr val="FF0000"/>
                </a:solidFill>
                <a:latin typeface="Arial" pitchFamily="34" charset="0"/>
              </a:rPr>
              <a:t>EHEDG tasks and objectives </a:t>
            </a:r>
            <a:endParaRPr lang="de-DE" sz="2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105" name="Text Box 4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521384" y="1537825"/>
            <a:ext cx="838585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</a:pPr>
            <a:endParaRPr lang="en-GB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Offer training courses, seminars and workshops on hygienic design </a:t>
            </a:r>
            <a:b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</a:br>
            <a:endParaRPr lang="en-GB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Strengthen the participation in standardisation bodies like CEN, 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</a:b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ISO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, DIN, JIS, 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3-A, NSF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etc.</a:t>
            </a:r>
            <a:b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</a:br>
            <a:endParaRPr lang="en-GB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Strengthen the cooperation with the EU (i.e.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food contact material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</a:b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directive,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traceability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and other EU-Projects)</a:t>
            </a:r>
          </a:p>
          <a:p>
            <a:pPr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</a:pP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Promote and disseminate hygienic design know-how by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</a:b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print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media, congresses,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seminars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and workshops</a:t>
            </a:r>
            <a:endParaRPr lang="en-GB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476375" y="622300"/>
            <a:ext cx="7056438" cy="69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sz="1200">
              <a:latin typeface="Arial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charset="0"/>
              </a:rPr>
              <a:t>roup</a:t>
            </a:r>
          </a:p>
        </p:txBody>
      </p:sp>
      <p:pic>
        <p:nvPicPr>
          <p:cNvPr id="70661" name="Picture 5" descr="EHED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3" name="Rectangle 4"/>
          <p:cNvSpPr>
            <a:spLocks noChangeArrowheads="1"/>
          </p:cNvSpPr>
          <p:nvPr/>
        </p:nvSpPr>
        <p:spPr bwMode="auto">
          <a:xfrm>
            <a:off x="1433513" y="765175"/>
            <a:ext cx="71389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charset="0"/>
              </a:rPr>
              <a:t>Structure of the EHEDG</a:t>
            </a:r>
            <a:endParaRPr lang="de-DE" sz="28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38249" y="1628775"/>
            <a:ext cx="8066001" cy="4681538"/>
            <a:chOff x="538249" y="1628775"/>
            <a:chExt cx="8066001" cy="4681538"/>
          </a:xfrm>
        </p:grpSpPr>
        <p:pic>
          <p:nvPicPr>
            <p:cNvPr id="26" name="Rectangle 8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9750" y="1628775"/>
              <a:ext cx="8064500" cy="4681538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538249" y="1631723"/>
              <a:ext cx="8035977" cy="4647635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2400" dirty="0"/>
            </a:p>
          </p:txBody>
        </p:sp>
      </p:grpSp>
      <p:sp>
        <p:nvSpPr>
          <p:cNvPr id="78" name="Line 22"/>
          <p:cNvSpPr>
            <a:spLocks noChangeShapeType="1"/>
          </p:cNvSpPr>
          <p:nvPr/>
        </p:nvSpPr>
        <p:spPr bwMode="auto">
          <a:xfrm>
            <a:off x="1920206" y="376555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solidFill>
                <a:srgbClr val="002060"/>
              </a:solidFill>
            </a:endParaRPr>
          </a:p>
        </p:txBody>
      </p:sp>
      <p:sp>
        <p:nvSpPr>
          <p:cNvPr id="79" name="AutoShape 32"/>
          <p:cNvSpPr>
            <a:spLocks noChangeArrowheads="1"/>
          </p:cNvSpPr>
          <p:nvPr/>
        </p:nvSpPr>
        <p:spPr bwMode="auto">
          <a:xfrm>
            <a:off x="1958306" y="1773238"/>
            <a:ext cx="1511300" cy="360362"/>
          </a:xfrm>
          <a:prstGeom prst="flowChartAlternateProcess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sv-SE" sz="1800" smtClean="0">
              <a:solidFill>
                <a:srgbClr val="002060"/>
              </a:solidFill>
            </a:endParaRP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948656" y="2205038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endParaRPr lang="en-GB" altLang="sv-SE" sz="1800">
              <a:solidFill>
                <a:srgbClr val="002060"/>
              </a:solidFill>
            </a:endParaRPr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661318" y="2205038"/>
            <a:ext cx="586740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Tx/>
              <a:buNone/>
            </a:pPr>
            <a:endParaRPr lang="en-GB" altLang="sv-SE" sz="1800">
              <a:solidFill>
                <a:srgbClr val="002060"/>
              </a:solidFill>
            </a:endParaRPr>
          </a:p>
        </p:txBody>
      </p:sp>
      <p:sp>
        <p:nvSpPr>
          <p:cNvPr id="82" name="AutoShape 11"/>
          <p:cNvSpPr>
            <a:spLocks noChangeArrowheads="1"/>
          </p:cNvSpPr>
          <p:nvPr/>
        </p:nvSpPr>
        <p:spPr bwMode="auto">
          <a:xfrm>
            <a:off x="5015831" y="2901950"/>
            <a:ext cx="1511300" cy="6477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sv-SE" sz="1800" smtClean="0">
              <a:solidFill>
                <a:srgbClr val="002060"/>
              </a:solidFill>
            </a:endParaRPr>
          </a:p>
        </p:txBody>
      </p:sp>
      <p:sp>
        <p:nvSpPr>
          <p:cNvPr id="83" name="AutoShape 12"/>
          <p:cNvSpPr>
            <a:spLocks noChangeArrowheads="1"/>
          </p:cNvSpPr>
          <p:nvPr/>
        </p:nvSpPr>
        <p:spPr bwMode="auto">
          <a:xfrm>
            <a:off x="3720430" y="4054475"/>
            <a:ext cx="2131037" cy="95885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sv-SE" sz="1800" smtClean="0">
              <a:solidFill>
                <a:srgbClr val="002060"/>
              </a:solidFill>
            </a:endParaRPr>
          </a:p>
        </p:txBody>
      </p:sp>
      <p:sp>
        <p:nvSpPr>
          <p:cNvPr id="84" name="AutoShape 13"/>
          <p:cNvSpPr>
            <a:spLocks noChangeArrowheads="1"/>
          </p:cNvSpPr>
          <p:nvPr/>
        </p:nvSpPr>
        <p:spPr bwMode="auto">
          <a:xfrm>
            <a:off x="2390106" y="2901950"/>
            <a:ext cx="1833562" cy="6477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sv-SE" sz="1800" smtClean="0">
              <a:solidFill>
                <a:srgbClr val="002060"/>
              </a:solidFill>
            </a:endParaRPr>
          </a:p>
        </p:txBody>
      </p:sp>
      <p:sp>
        <p:nvSpPr>
          <p:cNvPr id="85" name="AutoShape 14"/>
          <p:cNvSpPr>
            <a:spLocks noChangeArrowheads="1"/>
          </p:cNvSpPr>
          <p:nvPr/>
        </p:nvSpPr>
        <p:spPr bwMode="auto">
          <a:xfrm>
            <a:off x="6384256" y="4054475"/>
            <a:ext cx="2087562" cy="95885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nl-NL" altLang="sv-SE" sz="1800" smtClean="0">
              <a:solidFill>
                <a:srgbClr val="002060"/>
              </a:solidFill>
            </a:endParaRPr>
          </a:p>
        </p:txBody>
      </p:sp>
      <p:sp>
        <p:nvSpPr>
          <p:cNvPr id="86" name="AutoShape 15"/>
          <p:cNvSpPr>
            <a:spLocks noChangeArrowheads="1"/>
          </p:cNvSpPr>
          <p:nvPr/>
        </p:nvSpPr>
        <p:spPr bwMode="auto">
          <a:xfrm>
            <a:off x="805781" y="4076700"/>
            <a:ext cx="2517775" cy="95885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sv-SE" sz="1800" smtClean="0">
              <a:solidFill>
                <a:srgbClr val="002060"/>
              </a:solidFill>
            </a:endParaRPr>
          </a:p>
        </p:txBody>
      </p:sp>
      <p:sp>
        <p:nvSpPr>
          <p:cNvPr id="87" name="Text Box 16"/>
          <p:cNvSpPr txBox="1">
            <a:spLocks noChangeArrowheads="1"/>
          </p:cNvSpPr>
          <p:nvPr/>
        </p:nvSpPr>
        <p:spPr bwMode="auto">
          <a:xfrm>
            <a:off x="3756944" y="4076700"/>
            <a:ext cx="2014538" cy="915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1800" dirty="0">
                <a:solidFill>
                  <a:srgbClr val="002060"/>
                </a:solidFill>
              </a:rPr>
              <a:t>Sub Committee: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1800" dirty="0">
                <a:solidFill>
                  <a:srgbClr val="002060"/>
                </a:solidFill>
              </a:rPr>
              <a:t>Product Portfolio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1800" dirty="0">
                <a:solidFill>
                  <a:srgbClr val="002060"/>
                </a:solidFill>
              </a:rPr>
              <a:t>Chair &amp; Co-Chair</a:t>
            </a:r>
          </a:p>
        </p:txBody>
      </p:sp>
      <p:sp>
        <p:nvSpPr>
          <p:cNvPr id="88" name="Text Box 17"/>
          <p:cNvSpPr txBox="1">
            <a:spLocks noChangeArrowheads="1"/>
          </p:cNvSpPr>
          <p:nvPr/>
        </p:nvSpPr>
        <p:spPr bwMode="auto">
          <a:xfrm>
            <a:off x="693748" y="4068763"/>
            <a:ext cx="2584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1800" dirty="0">
                <a:solidFill>
                  <a:srgbClr val="002060"/>
                </a:solidFill>
              </a:rPr>
              <a:t>Sub Committee: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1800" dirty="0">
                <a:solidFill>
                  <a:srgbClr val="002060"/>
                </a:solidFill>
              </a:rPr>
              <a:t>Regional Development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1800" dirty="0">
                <a:solidFill>
                  <a:srgbClr val="002060"/>
                </a:solidFill>
              </a:rPr>
              <a:t>Chair &amp; Co-Chair</a:t>
            </a:r>
          </a:p>
        </p:txBody>
      </p:sp>
      <p:sp>
        <p:nvSpPr>
          <p:cNvPr id="89" name="Text Box 18"/>
          <p:cNvSpPr txBox="1">
            <a:spLocks noChangeArrowheads="1"/>
          </p:cNvSpPr>
          <p:nvPr/>
        </p:nvSpPr>
        <p:spPr bwMode="auto">
          <a:xfrm>
            <a:off x="6362307" y="4076700"/>
            <a:ext cx="20441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1800" dirty="0">
                <a:solidFill>
                  <a:srgbClr val="002060"/>
                </a:solidFill>
              </a:rPr>
              <a:t>Sub Committee: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1800" dirty="0">
                <a:solidFill>
                  <a:srgbClr val="002060"/>
                </a:solidFill>
              </a:rPr>
              <a:t>Communication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1800" dirty="0">
                <a:solidFill>
                  <a:srgbClr val="002060"/>
                </a:solidFill>
              </a:rPr>
              <a:t>Chair &amp; Co-Chair</a:t>
            </a:r>
          </a:p>
        </p:txBody>
      </p:sp>
      <p:sp>
        <p:nvSpPr>
          <p:cNvPr id="90" name="Line 19"/>
          <p:cNvSpPr>
            <a:spLocks noChangeShapeType="1"/>
          </p:cNvSpPr>
          <p:nvPr/>
        </p:nvSpPr>
        <p:spPr bwMode="auto">
          <a:xfrm>
            <a:off x="4657056" y="2541588"/>
            <a:ext cx="0" cy="1512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solidFill>
                <a:srgbClr val="002060"/>
              </a:solidFill>
            </a:endParaRPr>
          </a:p>
        </p:txBody>
      </p:sp>
      <p:sp>
        <p:nvSpPr>
          <p:cNvPr id="91" name="Line 20"/>
          <p:cNvSpPr>
            <a:spLocks noChangeShapeType="1"/>
          </p:cNvSpPr>
          <p:nvPr/>
        </p:nvSpPr>
        <p:spPr bwMode="auto">
          <a:xfrm>
            <a:off x="4223668" y="3190875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002060"/>
              </a:solidFill>
            </a:endParaRP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>
            <a:off x="1920206" y="3765550"/>
            <a:ext cx="5545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solidFill>
                <a:srgbClr val="002060"/>
              </a:solidFill>
            </a:endParaRPr>
          </a:p>
        </p:txBody>
      </p:sp>
      <p:sp>
        <p:nvSpPr>
          <p:cNvPr id="93" name="Line 23"/>
          <p:cNvSpPr>
            <a:spLocks noChangeShapeType="1"/>
          </p:cNvSpPr>
          <p:nvPr/>
        </p:nvSpPr>
        <p:spPr bwMode="auto">
          <a:xfrm>
            <a:off x="7465343" y="376555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solidFill>
                <a:srgbClr val="002060"/>
              </a:solidFill>
            </a:endParaRPr>
          </a:p>
        </p:txBody>
      </p:sp>
      <p:sp>
        <p:nvSpPr>
          <p:cNvPr id="94" name="Text Box 24"/>
          <p:cNvSpPr txBox="1">
            <a:spLocks noChangeArrowheads="1"/>
          </p:cNvSpPr>
          <p:nvPr/>
        </p:nvSpPr>
        <p:spPr bwMode="auto">
          <a:xfrm>
            <a:off x="2672681" y="3068638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sv-SE" sz="1800">
                <a:solidFill>
                  <a:srgbClr val="002060"/>
                </a:solidFill>
              </a:rPr>
              <a:t>Secretariat</a:t>
            </a:r>
          </a:p>
        </p:txBody>
      </p:sp>
      <p:sp>
        <p:nvSpPr>
          <p:cNvPr id="95" name="Text Box 25"/>
          <p:cNvSpPr txBox="1">
            <a:spLocks noChangeArrowheads="1"/>
          </p:cNvSpPr>
          <p:nvPr/>
        </p:nvSpPr>
        <p:spPr bwMode="auto">
          <a:xfrm>
            <a:off x="5233318" y="3046413"/>
            <a:ext cx="1236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sv-SE" sz="1800">
                <a:solidFill>
                  <a:srgbClr val="002060"/>
                </a:solidFill>
              </a:rPr>
              <a:t>Treasurer</a:t>
            </a:r>
          </a:p>
        </p:txBody>
      </p:sp>
      <p:sp>
        <p:nvSpPr>
          <p:cNvPr id="96" name="AutoShape 34"/>
          <p:cNvSpPr>
            <a:spLocks noChangeArrowheads="1"/>
          </p:cNvSpPr>
          <p:nvPr/>
        </p:nvSpPr>
        <p:spPr bwMode="auto">
          <a:xfrm>
            <a:off x="6061993" y="1846263"/>
            <a:ext cx="914400" cy="28733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sv-SE" sz="1800" smtClean="0">
              <a:solidFill>
                <a:srgbClr val="002060"/>
              </a:solidFill>
            </a:endParaRPr>
          </a:p>
        </p:txBody>
      </p:sp>
      <p:sp>
        <p:nvSpPr>
          <p:cNvPr id="97" name="Text Box 35"/>
          <p:cNvSpPr txBox="1">
            <a:spLocks noChangeArrowheads="1"/>
          </p:cNvSpPr>
          <p:nvPr/>
        </p:nvSpPr>
        <p:spPr bwMode="auto">
          <a:xfrm>
            <a:off x="6949406" y="1844675"/>
            <a:ext cx="16401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sv-SE" sz="1800">
                <a:solidFill>
                  <a:srgbClr val="002060"/>
                </a:solidFill>
              </a:rPr>
              <a:t>= Foundation</a:t>
            </a:r>
          </a:p>
        </p:txBody>
      </p:sp>
      <p:sp>
        <p:nvSpPr>
          <p:cNvPr id="98" name="AutoShape 37"/>
          <p:cNvSpPr>
            <a:spLocks noChangeArrowheads="1"/>
          </p:cNvSpPr>
          <p:nvPr/>
        </p:nvSpPr>
        <p:spPr bwMode="auto">
          <a:xfrm>
            <a:off x="623216" y="1773238"/>
            <a:ext cx="1152525" cy="1081087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sv-SE" sz="1800" smtClean="0">
              <a:solidFill>
                <a:srgbClr val="002060"/>
              </a:solidFill>
            </a:endParaRPr>
          </a:p>
        </p:txBody>
      </p:sp>
      <p:sp>
        <p:nvSpPr>
          <p:cNvPr id="99" name="Text Box 36"/>
          <p:cNvSpPr txBox="1">
            <a:spLocks noChangeArrowheads="1"/>
          </p:cNvSpPr>
          <p:nvPr/>
        </p:nvSpPr>
        <p:spPr bwMode="auto">
          <a:xfrm>
            <a:off x="581401" y="1995488"/>
            <a:ext cx="1274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sv-SE" sz="1800" dirty="0">
                <a:solidFill>
                  <a:srgbClr val="002060"/>
                </a:solidFill>
              </a:rPr>
              <a:t>General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sv-SE" sz="1800" dirty="0">
                <a:solidFill>
                  <a:srgbClr val="002060"/>
                </a:solidFill>
              </a:rPr>
              <a:t>Assembly</a:t>
            </a:r>
          </a:p>
        </p:txBody>
      </p:sp>
      <p:sp>
        <p:nvSpPr>
          <p:cNvPr id="100" name="AutoShape 10"/>
          <p:cNvSpPr>
            <a:spLocks noChangeArrowheads="1"/>
          </p:cNvSpPr>
          <p:nvPr/>
        </p:nvSpPr>
        <p:spPr bwMode="auto">
          <a:xfrm>
            <a:off x="3756943" y="2133600"/>
            <a:ext cx="1728788" cy="43021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 dirty="0">
                <a:solidFill>
                  <a:srgbClr val="002060"/>
                </a:solidFill>
              </a:rPr>
              <a:t>Vice President</a:t>
            </a:r>
          </a:p>
        </p:txBody>
      </p:sp>
      <p:sp>
        <p:nvSpPr>
          <p:cNvPr id="101" name="AutoShape 32"/>
          <p:cNvSpPr>
            <a:spLocks noChangeArrowheads="1"/>
          </p:cNvSpPr>
          <p:nvPr/>
        </p:nvSpPr>
        <p:spPr bwMode="auto">
          <a:xfrm>
            <a:off x="3756943" y="1773238"/>
            <a:ext cx="1728788" cy="360362"/>
          </a:xfrm>
          <a:prstGeom prst="flowChartAlternateProcess">
            <a:avLst/>
          </a:prstGeom>
          <a:solidFill>
            <a:srgbClr val="CCECFF"/>
          </a:soli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sv-SE" sz="1800" smtClean="0">
              <a:solidFill>
                <a:srgbClr val="002060"/>
              </a:solidFill>
            </a:endParaRPr>
          </a:p>
        </p:txBody>
      </p:sp>
      <p:sp>
        <p:nvSpPr>
          <p:cNvPr id="102" name="Text Box 33"/>
          <p:cNvSpPr txBox="1">
            <a:spLocks noChangeArrowheads="1"/>
          </p:cNvSpPr>
          <p:nvPr/>
        </p:nvSpPr>
        <p:spPr bwMode="auto">
          <a:xfrm>
            <a:off x="2254861" y="1766888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sv-SE" sz="1800">
                <a:solidFill>
                  <a:srgbClr val="002060"/>
                </a:solidFill>
              </a:rPr>
              <a:t>Board</a:t>
            </a:r>
          </a:p>
        </p:txBody>
      </p:sp>
      <p:sp>
        <p:nvSpPr>
          <p:cNvPr id="103" name="Text Box 26"/>
          <p:cNvSpPr txBox="1">
            <a:spLocks noChangeArrowheads="1"/>
          </p:cNvSpPr>
          <p:nvPr/>
        </p:nvSpPr>
        <p:spPr bwMode="auto">
          <a:xfrm>
            <a:off x="3974431" y="1773238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sv-SE" sz="1800" dirty="0">
                <a:solidFill>
                  <a:srgbClr val="002060"/>
                </a:solidFill>
              </a:rPr>
              <a:t> President</a:t>
            </a:r>
          </a:p>
        </p:txBody>
      </p:sp>
      <p:sp>
        <p:nvSpPr>
          <p:cNvPr id="104" name="AutoShape 15"/>
          <p:cNvSpPr>
            <a:spLocks noChangeArrowheads="1"/>
          </p:cNvSpPr>
          <p:nvPr/>
        </p:nvSpPr>
        <p:spPr bwMode="auto">
          <a:xfrm>
            <a:off x="3756943" y="5013325"/>
            <a:ext cx="2089150" cy="503238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sv-SE" sz="1800" dirty="0" smtClean="0">
                <a:solidFill>
                  <a:srgbClr val="002060"/>
                </a:solidFill>
              </a:rPr>
              <a:t>Members</a:t>
            </a:r>
          </a:p>
        </p:txBody>
      </p:sp>
      <p:sp>
        <p:nvSpPr>
          <p:cNvPr id="105" name="AutoShape 15"/>
          <p:cNvSpPr>
            <a:spLocks noChangeArrowheads="1"/>
          </p:cNvSpPr>
          <p:nvPr/>
        </p:nvSpPr>
        <p:spPr bwMode="auto">
          <a:xfrm>
            <a:off x="6385843" y="5013325"/>
            <a:ext cx="2124075" cy="503238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sv-SE" sz="1800" dirty="0" smtClean="0">
                <a:solidFill>
                  <a:srgbClr val="002060"/>
                </a:solidFill>
              </a:rPr>
              <a:t>Members</a:t>
            </a:r>
          </a:p>
        </p:txBody>
      </p:sp>
      <p:sp>
        <p:nvSpPr>
          <p:cNvPr id="106" name="AutoShape 15"/>
          <p:cNvSpPr>
            <a:spLocks noChangeArrowheads="1"/>
          </p:cNvSpPr>
          <p:nvPr/>
        </p:nvSpPr>
        <p:spPr bwMode="auto">
          <a:xfrm>
            <a:off x="805781" y="5013325"/>
            <a:ext cx="2501900" cy="503238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sv-SE" sz="1800" dirty="0" smtClean="0">
                <a:solidFill>
                  <a:srgbClr val="002060"/>
                </a:solidFill>
              </a:rPr>
              <a:t>Members</a:t>
            </a:r>
          </a:p>
        </p:txBody>
      </p:sp>
      <p:sp>
        <p:nvSpPr>
          <p:cNvPr id="107" name="AutoShape 38"/>
          <p:cNvSpPr>
            <a:spLocks noChangeArrowheads="1"/>
          </p:cNvSpPr>
          <p:nvPr/>
        </p:nvSpPr>
        <p:spPr bwMode="auto">
          <a:xfrm>
            <a:off x="6422356" y="5734050"/>
            <a:ext cx="2089150" cy="431800"/>
          </a:xfrm>
          <a:prstGeom prst="flowChartAlternateProcess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sv-SE" sz="1800" smtClean="0">
                <a:solidFill>
                  <a:srgbClr val="002060"/>
                </a:solidFill>
              </a:rPr>
              <a:t>Working Groups</a:t>
            </a:r>
          </a:p>
        </p:txBody>
      </p:sp>
      <p:sp>
        <p:nvSpPr>
          <p:cNvPr id="108" name="AutoShape 39"/>
          <p:cNvSpPr>
            <a:spLocks noChangeArrowheads="1"/>
          </p:cNvSpPr>
          <p:nvPr/>
        </p:nvSpPr>
        <p:spPr bwMode="auto">
          <a:xfrm>
            <a:off x="805781" y="5734050"/>
            <a:ext cx="2447925" cy="431800"/>
          </a:xfrm>
          <a:prstGeom prst="flowChartAlternateProcess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sv-SE" sz="1800" smtClean="0">
                <a:solidFill>
                  <a:srgbClr val="002060"/>
                </a:solidFill>
              </a:rPr>
              <a:t>Regional Sections</a:t>
            </a:r>
          </a:p>
        </p:txBody>
      </p:sp>
      <p:sp>
        <p:nvSpPr>
          <p:cNvPr id="109" name="AutoShape 40"/>
          <p:cNvSpPr>
            <a:spLocks noChangeArrowheads="1"/>
          </p:cNvSpPr>
          <p:nvPr/>
        </p:nvSpPr>
        <p:spPr bwMode="auto">
          <a:xfrm>
            <a:off x="3756943" y="5734050"/>
            <a:ext cx="2089150" cy="431800"/>
          </a:xfrm>
          <a:prstGeom prst="flowChartAlternateProcess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sv-SE" sz="1800" smtClean="0">
                <a:solidFill>
                  <a:srgbClr val="002060"/>
                </a:solidFill>
              </a:rPr>
              <a:t>Working Groups</a:t>
            </a:r>
          </a:p>
        </p:txBody>
      </p:sp>
      <p:sp>
        <p:nvSpPr>
          <p:cNvPr id="110" name="AutoShape 34"/>
          <p:cNvSpPr>
            <a:spLocks noChangeArrowheads="1"/>
          </p:cNvSpPr>
          <p:nvPr/>
        </p:nvSpPr>
        <p:spPr bwMode="auto">
          <a:xfrm>
            <a:off x="6061993" y="2276475"/>
            <a:ext cx="914400" cy="28733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sv-SE" sz="1800" smtClean="0">
              <a:solidFill>
                <a:srgbClr val="002060"/>
              </a:solidFill>
            </a:endParaRPr>
          </a:p>
        </p:txBody>
      </p:sp>
      <p:sp>
        <p:nvSpPr>
          <p:cNvPr id="111" name="Text Box 35"/>
          <p:cNvSpPr txBox="1">
            <a:spLocks noChangeArrowheads="1"/>
          </p:cNvSpPr>
          <p:nvPr/>
        </p:nvSpPr>
        <p:spPr bwMode="auto">
          <a:xfrm>
            <a:off x="6925593" y="2276475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sv-SE" sz="1800" dirty="0">
                <a:solidFill>
                  <a:srgbClr val="002060"/>
                </a:solidFill>
              </a:rPr>
              <a:t>= Executive</a:t>
            </a:r>
            <a:br>
              <a:rPr lang="nl-NL" altLang="sv-SE" sz="1800" dirty="0">
                <a:solidFill>
                  <a:srgbClr val="002060"/>
                </a:solidFill>
              </a:rPr>
            </a:br>
            <a:r>
              <a:rPr lang="nl-NL" altLang="sv-SE" sz="1800" dirty="0">
                <a:solidFill>
                  <a:srgbClr val="002060"/>
                </a:solidFill>
              </a:rPr>
              <a:t>   Committee</a:t>
            </a:r>
          </a:p>
        </p:txBody>
      </p:sp>
    </p:spTree>
    <p:extLst>
      <p:ext uri="{BB962C8B-B14F-4D97-AF65-F5344CB8AC3E}">
        <p14:creationId xmlns:p14="http://schemas.microsoft.com/office/powerpoint/2010/main" val="307996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57" name="Rectangle 81"/>
          <p:cNvGrpSpPr>
            <a:grpSpLocks/>
          </p:cNvGrpSpPr>
          <p:nvPr/>
        </p:nvGrpSpPr>
        <p:grpSpPr bwMode="auto">
          <a:xfrm>
            <a:off x="539750" y="1628775"/>
            <a:ext cx="8064500" cy="4681538"/>
            <a:chOff x="250" y="933"/>
            <a:chExt cx="5372" cy="3176"/>
          </a:xfrm>
        </p:grpSpPr>
        <p:pic>
          <p:nvPicPr>
            <p:cNvPr id="70682" name="Rectangle 8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83" name="Text Box 27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/>
            </a:p>
          </p:txBody>
        </p:sp>
      </p:grp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228850" y="260350"/>
            <a:ext cx="6062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sz="1200">
              <a:latin typeface="Arial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284663" y="346075"/>
            <a:ext cx="43195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de-DE" sz="1200" b="1">
                <a:solidFill>
                  <a:srgbClr val="FF0000"/>
                </a:solidFill>
                <a:latin typeface="Arial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charset="0"/>
              </a:rPr>
              <a:t>uropean </a:t>
            </a:r>
            <a:r>
              <a:rPr lang="de-DE" sz="1200" b="1">
                <a:solidFill>
                  <a:srgbClr val="FF0000"/>
                </a:solidFill>
                <a:latin typeface="Arial" charset="0"/>
              </a:rPr>
              <a:t>H</a:t>
            </a:r>
            <a:r>
              <a:rPr lang="de-DE" sz="1200" b="1">
                <a:solidFill>
                  <a:srgbClr val="0033CC"/>
                </a:solidFill>
                <a:latin typeface="Arial" charset="0"/>
              </a:rPr>
              <a:t>ygienic </a:t>
            </a:r>
            <a:r>
              <a:rPr lang="de-DE" sz="1200" b="1">
                <a:solidFill>
                  <a:srgbClr val="FF0000"/>
                </a:solidFill>
                <a:latin typeface="Arial" charset="0"/>
              </a:rPr>
              <a:t>E</a:t>
            </a:r>
            <a:r>
              <a:rPr lang="de-DE" sz="1200" b="1">
                <a:solidFill>
                  <a:srgbClr val="0033CC"/>
                </a:solidFill>
                <a:latin typeface="Arial" charset="0"/>
              </a:rPr>
              <a:t>ngineering &amp; </a:t>
            </a:r>
            <a:r>
              <a:rPr lang="de-DE" sz="1200" b="1">
                <a:solidFill>
                  <a:srgbClr val="FF0000"/>
                </a:solidFill>
                <a:latin typeface="Arial" charset="0"/>
              </a:rPr>
              <a:t>D</a:t>
            </a:r>
            <a:r>
              <a:rPr lang="de-DE" sz="1200" b="1">
                <a:solidFill>
                  <a:srgbClr val="0033CC"/>
                </a:solidFill>
                <a:latin typeface="Arial" charset="0"/>
              </a:rPr>
              <a:t>esign </a:t>
            </a:r>
            <a:r>
              <a:rPr lang="de-DE" sz="1200" b="1">
                <a:solidFill>
                  <a:srgbClr val="FF0000"/>
                </a:solidFill>
                <a:latin typeface="Arial" charset="0"/>
              </a:rPr>
              <a:t>G</a:t>
            </a:r>
            <a:r>
              <a:rPr lang="de-DE" sz="1200" b="1">
                <a:solidFill>
                  <a:srgbClr val="0033CC"/>
                </a:solidFill>
                <a:latin typeface="Arial" charset="0"/>
              </a:rPr>
              <a:t>roup</a:t>
            </a:r>
          </a:p>
        </p:txBody>
      </p:sp>
      <p:pic>
        <p:nvPicPr>
          <p:cNvPr id="70661" name="Picture 5" descr="EHEDG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00806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3" name="Rectangle 4"/>
          <p:cNvSpPr>
            <a:spLocks noChangeArrowheads="1"/>
          </p:cNvSpPr>
          <p:nvPr/>
        </p:nvSpPr>
        <p:spPr bwMode="auto">
          <a:xfrm>
            <a:off x="1433513" y="765175"/>
            <a:ext cx="71389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charset="0"/>
              </a:rPr>
              <a:t>EHEDG </a:t>
            </a:r>
            <a:r>
              <a:rPr lang="en-GB" sz="2800" b="1" dirty="0" smtClean="0">
                <a:solidFill>
                  <a:srgbClr val="FF0000"/>
                </a:solidFill>
                <a:latin typeface="Arial" charset="0"/>
              </a:rPr>
              <a:t>Strategy</a:t>
            </a:r>
            <a:endParaRPr lang="de-DE" sz="28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5" name="Rectangle 81"/>
          <p:cNvGrpSpPr>
            <a:grpSpLocks/>
          </p:cNvGrpSpPr>
          <p:nvPr/>
        </p:nvGrpSpPr>
        <p:grpSpPr bwMode="auto">
          <a:xfrm>
            <a:off x="539750" y="1628775"/>
            <a:ext cx="8064500" cy="4681538"/>
            <a:chOff x="250" y="933"/>
            <a:chExt cx="5372" cy="3176"/>
          </a:xfrm>
        </p:grpSpPr>
        <p:pic>
          <p:nvPicPr>
            <p:cNvPr id="26" name="Rectangle 8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" y="933"/>
              <a:ext cx="5372" cy="317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</p:pic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49" y="935"/>
              <a:ext cx="5353" cy="3153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2400" dirty="0"/>
            </a:p>
          </p:txBody>
        </p:sp>
      </p:grpSp>
      <p:sp>
        <p:nvSpPr>
          <p:cNvPr id="28" name="Tijdelijke aanduiding voor inhoud 2"/>
          <p:cNvSpPr>
            <a:spLocks/>
          </p:cNvSpPr>
          <p:nvPr/>
        </p:nvSpPr>
        <p:spPr bwMode="auto">
          <a:xfrm>
            <a:off x="490422" y="3247697"/>
            <a:ext cx="8131629" cy="300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82563" lvl="1">
              <a:spcBef>
                <a:spcPct val="20000"/>
              </a:spcBef>
              <a:buClr>
                <a:srgbClr val="FF0000"/>
              </a:buClr>
              <a:tabLst>
                <a:tab pos="447675" algn="l"/>
              </a:tabLst>
            </a:pP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"</a:t>
            </a:r>
            <a:r>
              <a:rPr lang="en-US" sz="1600" b="1" dirty="0">
                <a:solidFill>
                  <a:srgbClr val="000099"/>
                </a:solidFill>
                <a:latin typeface="+mn-lt"/>
              </a:rPr>
              <a:t>EHEDG enables safe food production by providing guidance as an authority </a:t>
            </a: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en-US" sz="1600" b="1" dirty="0" smtClean="0">
                <a:solidFill>
                  <a:srgbClr val="000099"/>
                </a:solidFill>
                <a:latin typeface="+mn-lt"/>
              </a:rPr>
            </a:b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on </a:t>
            </a:r>
            <a:r>
              <a:rPr lang="en-US" sz="1600" b="1" dirty="0">
                <a:solidFill>
                  <a:srgbClr val="000099"/>
                </a:solidFill>
                <a:latin typeface="+mn-lt"/>
              </a:rPr>
              <a:t>hygienic engineering and design for food manufactured in or imported into Europe" </a:t>
            </a: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(EHEDG </a:t>
            </a:r>
            <a:r>
              <a:rPr lang="en-US" sz="1600" b="1" dirty="0" err="1" smtClean="0">
                <a:solidFill>
                  <a:srgbClr val="000099"/>
                </a:solidFill>
                <a:latin typeface="+mn-lt"/>
              </a:rPr>
              <a:t>ExCo</a:t>
            </a: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, mission agreement 2012)</a:t>
            </a:r>
            <a:br>
              <a:rPr lang="en-US" sz="1600" b="1" dirty="0" smtClean="0">
                <a:solidFill>
                  <a:srgbClr val="000099"/>
                </a:solidFill>
                <a:latin typeface="+mn-lt"/>
              </a:rPr>
            </a:br>
            <a:endParaRPr lang="en-US" sz="1600" b="1" dirty="0" smtClean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52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C:\atosoft\Microsoft Office\Templates\Blank Presentation.pot</Template>
  <TotalTime>40</TotalTime>
  <Words>1030</Words>
  <Application>Microsoft Office PowerPoint</Application>
  <PresentationFormat>On-screen Show (4:3)</PresentationFormat>
  <Paragraphs>282</Paragraphs>
  <Slides>29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Blank Presentation</vt:lpstr>
      <vt:lpstr>Image</vt:lpstr>
      <vt:lpstr>Ensuring safe food production by providing guidance as an authority on hygienic engineering and design for food manufactured in or imported into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ATO-DLO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Lelieveld</dc:creator>
  <cp:lastModifiedBy>Hein Timmerman</cp:lastModifiedBy>
  <cp:revision>254</cp:revision>
  <cp:lastPrinted>2013-06-12T15:31:36Z</cp:lastPrinted>
  <dcterms:created xsi:type="dcterms:W3CDTF">2002-04-13T19:37:32Z</dcterms:created>
  <dcterms:modified xsi:type="dcterms:W3CDTF">2014-07-23T14:57:35Z</dcterms:modified>
</cp:coreProperties>
</file>