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16" r:id="rId3"/>
    <p:sldId id="291" r:id="rId4"/>
    <p:sldId id="292" r:id="rId5"/>
    <p:sldId id="260" r:id="rId6"/>
    <p:sldId id="307" r:id="rId7"/>
    <p:sldId id="261" r:id="rId8"/>
    <p:sldId id="262" r:id="rId9"/>
    <p:sldId id="289" r:id="rId10"/>
    <p:sldId id="266" r:id="rId11"/>
    <p:sldId id="297" r:id="rId12"/>
    <p:sldId id="267" r:id="rId13"/>
    <p:sldId id="312" r:id="rId14"/>
    <p:sldId id="285" r:id="rId15"/>
    <p:sldId id="294" r:id="rId16"/>
    <p:sldId id="286" r:id="rId17"/>
    <p:sldId id="296" r:id="rId18"/>
    <p:sldId id="302" r:id="rId19"/>
    <p:sldId id="301" r:id="rId20"/>
    <p:sldId id="288" r:id="rId21"/>
    <p:sldId id="300" r:id="rId22"/>
    <p:sldId id="314" r:id="rId23"/>
    <p:sldId id="310" r:id="rId24"/>
    <p:sldId id="309" r:id="rId25"/>
    <p:sldId id="313" r:id="rId26"/>
    <p:sldId id="274" r:id="rId27"/>
    <p:sldId id="318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B9DD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79391" autoAdjust="0"/>
  </p:normalViewPr>
  <p:slideViewPr>
    <p:cSldViewPr>
      <p:cViewPr>
        <p:scale>
          <a:sx n="60" d="100"/>
          <a:sy n="60" d="100"/>
        </p:scale>
        <p:origin x="-168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254C3-EC52-44E1-98B8-3F769978862D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6ED7A-FC29-4364-BF2F-E79633A84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673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452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904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1904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170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170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0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0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17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31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68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870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955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955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ED7A-FC29-4364-BF2F-E79633A84A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14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86FD-FB12-46B9-8BE3-16DFAC146FF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813-ECD7-4C44-89C8-3AA9435DD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86FD-FB12-46B9-8BE3-16DFAC146FF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813-ECD7-4C44-89C8-3AA9435DD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86FD-FB12-46B9-8BE3-16DFAC146FF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813-ECD7-4C44-89C8-3AA9435DD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86FD-FB12-46B9-8BE3-16DFAC146FF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813-ECD7-4C44-89C8-3AA9435DD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86FD-FB12-46B9-8BE3-16DFAC146FF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813-ECD7-4C44-89C8-3AA9435DD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86FD-FB12-46B9-8BE3-16DFAC146FF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813-ECD7-4C44-89C8-3AA9435DD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86FD-FB12-46B9-8BE3-16DFAC146FF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813-ECD7-4C44-89C8-3AA9435DD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86FD-FB12-46B9-8BE3-16DFAC146FF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813-ECD7-4C44-89C8-3AA9435DD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86FD-FB12-46B9-8BE3-16DFAC146FF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813-ECD7-4C44-89C8-3AA9435DD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86FD-FB12-46B9-8BE3-16DFAC146FF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813-ECD7-4C44-89C8-3AA9435DD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F86FD-FB12-46B9-8BE3-16DFAC146FF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3813-ECD7-4C44-89C8-3AA9435DD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86FD-FB12-46B9-8BE3-16DFAC146FFE}" type="datetimeFigureOut">
              <a:rPr lang="en-US" smtClean="0"/>
              <a:pPr/>
              <a:t>8/24/2014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E3813-ECD7-4C44-89C8-3AA9435DD9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4" Type="http://schemas.openxmlformats.org/officeDocument/2006/relationships/image" Target="../media/image40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45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2.png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50" y="381000"/>
            <a:ext cx="8210550" cy="1470025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Designing Protected Areas to Conserve Biodiversity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smtClean="0"/>
              <a:t>A Case Study of the Malagasy Lemurs</a:t>
            </a:r>
            <a:endParaRPr lang="en-US" sz="4000" b="1" dirty="0"/>
          </a:p>
        </p:txBody>
      </p:sp>
      <p:pic>
        <p:nvPicPr>
          <p:cNvPr id="17" name="Picture 16" descr="DSCN9169.JPG"/>
          <p:cNvPicPr>
            <a:picLocks noChangeAspect="1"/>
          </p:cNvPicPr>
          <p:nvPr/>
        </p:nvPicPr>
        <p:blipFill>
          <a:blip r:embed="rId3" cstate="print">
            <a:lum/>
          </a:blip>
          <a:srcRect t="15118" b="19521"/>
          <a:stretch>
            <a:fillRect/>
          </a:stretch>
        </p:blipFill>
        <p:spPr>
          <a:xfrm>
            <a:off x="530469" y="2209800"/>
            <a:ext cx="8083062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33400" y="6096000"/>
            <a:ext cx="8077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Heather Peacock, </a:t>
            </a:r>
            <a:r>
              <a:rPr lang="en-US" dirty="0" err="1" smtClean="0">
                <a:solidFill>
                  <a:schemeClr val="tx1"/>
                </a:solidFill>
              </a:rPr>
              <a:t>Steig</a:t>
            </a:r>
            <a:r>
              <a:rPr lang="en-US" dirty="0" smtClean="0">
                <a:solidFill>
                  <a:schemeClr val="tx1"/>
                </a:solidFill>
              </a:rPr>
              <a:t> Johnson, Darren Bender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International Conference on Biodiversity &amp; Sustainable Energy Development 2014</a:t>
            </a:r>
          </a:p>
        </p:txBody>
      </p:sp>
    </p:spTree>
  </p:cSld>
  <p:clrMapOvr>
    <a:masterClrMapping/>
  </p:clrMapOvr>
  <p:transition advTm="4091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versity_blue-red.png"/>
          <p:cNvPicPr>
            <a:picLocks noChangeAspect="1"/>
          </p:cNvPicPr>
          <p:nvPr/>
        </p:nvPicPr>
        <p:blipFill>
          <a:blip r:embed="rId3" cstate="print"/>
          <a:srcRect t="2222" b="3333"/>
          <a:stretch>
            <a:fillRect/>
          </a:stretch>
        </p:blipFill>
        <p:spPr>
          <a:xfrm>
            <a:off x="2265218" y="1219200"/>
            <a:ext cx="4613564" cy="5638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Lemur Diversity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9993" y="3790950"/>
            <a:ext cx="11144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962400"/>
            <a:ext cx="3714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856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iversity_blue-red_PAs.png"/>
          <p:cNvPicPr>
            <a:picLocks noChangeAspect="1"/>
          </p:cNvPicPr>
          <p:nvPr/>
        </p:nvPicPr>
        <p:blipFill>
          <a:blip r:embed="rId3" cstate="print"/>
          <a:srcRect t="2222" b="3333"/>
          <a:stretch>
            <a:fillRect/>
          </a:stretch>
        </p:blipFill>
        <p:spPr>
          <a:xfrm>
            <a:off x="2265219" y="1219200"/>
            <a:ext cx="4613563" cy="56387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Lemur Diversity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9993" y="3790950"/>
            <a:ext cx="11144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680" y="3619500"/>
            <a:ext cx="1219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962400"/>
            <a:ext cx="3714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24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Conservation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Algorithm systematically selects areas to be included in reserve network</a:t>
            </a:r>
          </a:p>
          <a:p>
            <a:r>
              <a:rPr lang="en-US" dirty="0" smtClean="0"/>
              <a:t>Maximizes species protection		         while minimizing area (cost)</a:t>
            </a:r>
          </a:p>
          <a:p>
            <a:r>
              <a:rPr lang="en-US" dirty="0" smtClean="0"/>
              <a:t>2 scenarios:</a:t>
            </a:r>
          </a:p>
          <a:p>
            <a:pPr lvl="1"/>
            <a:r>
              <a:rPr lang="en-US" dirty="0" smtClean="0"/>
              <a:t>Optimal network</a:t>
            </a:r>
          </a:p>
          <a:p>
            <a:pPr lvl="2"/>
            <a:r>
              <a:rPr lang="en-US" dirty="0" smtClean="0"/>
              <a:t>Ignoring existing PAs</a:t>
            </a:r>
          </a:p>
          <a:p>
            <a:pPr lvl="1"/>
            <a:r>
              <a:rPr lang="en-US" dirty="0" smtClean="0"/>
              <a:t>Where to expand current PA		      network</a:t>
            </a:r>
          </a:p>
        </p:txBody>
      </p:sp>
      <p:pic>
        <p:nvPicPr>
          <p:cNvPr id="5" name="Picture 10" descr="DSCN16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413000"/>
            <a:ext cx="3219448" cy="429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6578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Targets by Area:</a:t>
            </a:r>
          </a:p>
          <a:p>
            <a:endParaRPr lang="en-US" sz="18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sz="2400" dirty="0" smtClean="0"/>
              <a:t>Additional Targets by Status: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5113968"/>
              </p:ext>
            </p:extLst>
          </p:nvPr>
        </p:nvGraphicFramePr>
        <p:xfrm>
          <a:off x="1524000" y="1752600"/>
          <a:ext cx="6096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Range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Area (ha)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</a:rPr>
                        <a:t>Range to Include </a:t>
                      </a:r>
                      <a:endParaRPr lang="en-US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Small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88 - 446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100%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Moderately Small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446 - 1,273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Moderately Large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1,273 - 5,181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5,181 - 43,100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711804"/>
              </p:ext>
            </p:extLst>
          </p:nvPr>
        </p:nvGraphicFramePr>
        <p:xfrm>
          <a:off x="1524000" y="4114800"/>
          <a:ext cx="6096000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Status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Percent Range Added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Critically</a:t>
                      </a:r>
                      <a:r>
                        <a:rPr lang="en-US" baseline="0" dirty="0" smtClean="0"/>
                        <a:t> Endangered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+25%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Endangered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+20%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Vulnerable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+15%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Near</a:t>
                      </a:r>
                      <a:r>
                        <a:rPr lang="en-US" baseline="0" dirty="0" smtClean="0"/>
                        <a:t> Threatened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+10%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Least Concern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+0%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Deficient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+15%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454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MarxanAllAvail.png"/>
          <p:cNvPicPr>
            <a:picLocks noChangeAspect="1"/>
          </p:cNvPicPr>
          <p:nvPr/>
        </p:nvPicPr>
        <p:blipFill>
          <a:blip r:embed="rId3" cstate="print"/>
          <a:srcRect t="2222" b="3333"/>
          <a:stretch>
            <a:fillRect/>
          </a:stretch>
        </p:blipFill>
        <p:spPr>
          <a:xfrm>
            <a:off x="2265219" y="1219200"/>
            <a:ext cx="4613563" cy="5638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Optimal Network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3581400"/>
            <a:ext cx="2656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Total Area = 66,280 km</a:t>
            </a:r>
            <a:r>
              <a:rPr lang="en-US" sz="2000" baseline="30000" dirty="0" smtClean="0"/>
              <a:t>2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 b="57895"/>
          <a:stretch>
            <a:fillRect/>
          </a:stretch>
        </p:blipFill>
        <p:spPr bwMode="auto">
          <a:xfrm>
            <a:off x="1676400" y="6019800"/>
            <a:ext cx="1571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3204638"/>
      </p:ext>
    </p:extLst>
  </p:cSld>
  <p:clrMapOvr>
    <a:masterClrMapping/>
  </p:clrMapOvr>
  <p:transition advTm="2009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MarxanAllAvail_PAs.png"/>
          <p:cNvPicPr>
            <a:picLocks noChangeAspect="1"/>
          </p:cNvPicPr>
          <p:nvPr/>
        </p:nvPicPr>
        <p:blipFill>
          <a:blip r:embed="rId3" cstate="print"/>
          <a:srcRect t="2222" b="3333"/>
          <a:stretch>
            <a:fillRect/>
          </a:stretch>
        </p:blipFill>
        <p:spPr>
          <a:xfrm>
            <a:off x="2265218" y="1219200"/>
            <a:ext cx="4613564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Optimal Network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5638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Optimal area requirements for 24 </a:t>
            </a:r>
          </a:p>
          <a:p>
            <a:r>
              <a:rPr lang="en-US" i="1" dirty="0" smtClean="0"/>
              <a:t>species not met by 9-20% of range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3581400"/>
            <a:ext cx="2656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Total Area = 66,280 km</a:t>
            </a:r>
            <a:r>
              <a:rPr lang="en-US" sz="2000" baseline="30000" dirty="0" smtClean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39624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Overlap with PA network = 59.5%</a:t>
            </a:r>
            <a:endParaRPr lang="en-US" sz="20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6019800"/>
            <a:ext cx="1571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73204638"/>
      </p:ext>
    </p:extLst>
  </p:cSld>
  <p:clrMapOvr>
    <a:masterClrMapping/>
  </p:clrMapOvr>
  <p:transition advTm="446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As_green.png"/>
          <p:cNvPicPr>
            <a:picLocks noChangeAspect="1"/>
          </p:cNvPicPr>
          <p:nvPr/>
        </p:nvPicPr>
        <p:blipFill>
          <a:blip r:embed="rId3" cstate="print"/>
          <a:srcRect t="2222" b="3333"/>
          <a:stretch>
            <a:fillRect/>
          </a:stretch>
        </p:blipFill>
        <p:spPr>
          <a:xfrm>
            <a:off x="2265219" y="1219200"/>
            <a:ext cx="4613563" cy="5638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Expansion Scenario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3581400"/>
            <a:ext cx="3275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Protected Areas = 41,633 km</a:t>
            </a:r>
            <a:r>
              <a:rPr lang="en-US" sz="2000" baseline="30000" dirty="0" smtClean="0"/>
              <a:t>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b="55556"/>
          <a:stretch>
            <a:fillRect/>
          </a:stretch>
        </p:blipFill>
        <p:spPr bwMode="auto">
          <a:xfrm>
            <a:off x="5257800" y="5029200"/>
            <a:ext cx="149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10614589"/>
      </p:ext>
    </p:extLst>
  </p:cSld>
  <p:clrMapOvr>
    <a:masterClrMapping/>
  </p:clrMapOvr>
  <p:transition advTm="1129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MarxanExpn_PAs.png"/>
          <p:cNvPicPr>
            <a:picLocks noChangeAspect="1"/>
          </p:cNvPicPr>
          <p:nvPr/>
        </p:nvPicPr>
        <p:blipFill>
          <a:blip r:embed="rId3" cstate="print"/>
          <a:srcRect t="2222" b="3333"/>
          <a:stretch>
            <a:fillRect/>
          </a:stretch>
        </p:blipFill>
        <p:spPr>
          <a:xfrm>
            <a:off x="2265219" y="1219200"/>
            <a:ext cx="4613563" cy="5638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Expansion Scenario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3581400"/>
            <a:ext cx="2656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Total Area = 93,500 km</a:t>
            </a:r>
            <a:r>
              <a:rPr lang="en-US" sz="2000" baseline="30000" dirty="0" smtClean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00" y="3930789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Percent greater than PA network = 225%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5638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Optimal area requirements for 24 </a:t>
            </a:r>
          </a:p>
          <a:p>
            <a:r>
              <a:rPr lang="en-US" i="1" dirty="0" smtClean="0"/>
              <a:t>species not met by 9-20% of range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5029200"/>
            <a:ext cx="14954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10614589"/>
      </p:ext>
    </p:extLst>
  </p:cSld>
  <p:clrMapOvr>
    <a:masterClrMapping/>
  </p:clrMapOvr>
  <p:transition advTm="2194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reaStatusTargets_AllPUsAvail_ssln_ImportantArea.png"/>
          <p:cNvPicPr>
            <a:picLocks noChangeAspect="1"/>
          </p:cNvPicPr>
          <p:nvPr/>
        </p:nvPicPr>
        <p:blipFill>
          <a:blip r:embed="rId3"/>
          <a:srcRect l="17255" t="4444" r="16601" b="2222"/>
          <a:stretch>
            <a:fillRect/>
          </a:stretch>
        </p:blipFill>
        <p:spPr>
          <a:xfrm>
            <a:off x="533400" y="1219200"/>
            <a:ext cx="3087914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Important Area: Optimal Network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799" y="1752600"/>
            <a:ext cx="3207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Important Area = 43,370 km</a:t>
            </a:r>
            <a:r>
              <a:rPr lang="en-US" sz="2000" baseline="30000" dirty="0" smtClean="0"/>
              <a:t>2</a:t>
            </a:r>
          </a:p>
        </p:txBody>
      </p:sp>
      <p:pic>
        <p:nvPicPr>
          <p:cNvPr id="13" name="Picture 12" descr="AreaOnlyTargets_AllPUsAvail_ssln_ImportantAreaZoomPAs.png"/>
          <p:cNvPicPr>
            <a:picLocks noChangeAspect="1"/>
          </p:cNvPicPr>
          <p:nvPr/>
        </p:nvPicPr>
        <p:blipFill>
          <a:blip r:embed="rId4"/>
          <a:srcRect l="3645" t="11268" r="59901" b="81690"/>
          <a:stretch>
            <a:fillRect/>
          </a:stretch>
        </p:blipFill>
        <p:spPr>
          <a:xfrm>
            <a:off x="7467600" y="6477000"/>
            <a:ext cx="1524000" cy="381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3" t="14189" r="1553" b="7527"/>
          <a:stretch/>
        </p:blipFill>
        <p:spPr>
          <a:xfrm>
            <a:off x="4899405" y="2116015"/>
            <a:ext cx="4062887" cy="424809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10175"/>
            <a:ext cx="16478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325" y="5400675"/>
            <a:ext cx="1438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19200" y="1219200"/>
            <a:ext cx="2359981" cy="2286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4114799" y="2133600"/>
            <a:ext cx="3068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 70% of predicted network</a:t>
            </a:r>
            <a:endParaRPr lang="en-US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xmlns="" val="2157952620"/>
      </p:ext>
    </p:extLst>
  </p:cSld>
  <p:clrMapOvr>
    <a:masterClrMapping/>
  </p:clrMapOvr>
  <p:transition advTm="1599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reaStatusTargets_AllPUsAvail_ssln_ImportantArea.png"/>
          <p:cNvPicPr>
            <a:picLocks noChangeAspect="1"/>
          </p:cNvPicPr>
          <p:nvPr/>
        </p:nvPicPr>
        <p:blipFill>
          <a:blip r:embed="rId3"/>
          <a:srcRect l="17255" t="4444" r="16601" b="2222"/>
          <a:stretch>
            <a:fillRect/>
          </a:stretch>
        </p:blipFill>
        <p:spPr>
          <a:xfrm>
            <a:off x="533400" y="1219200"/>
            <a:ext cx="3087914" cy="5638800"/>
          </a:xfrm>
          <a:prstGeom prst="rect">
            <a:avLst/>
          </a:prstGeom>
        </p:spPr>
      </p:pic>
      <p:pic>
        <p:nvPicPr>
          <p:cNvPr id="12" name="Picture 11" descr="AreaStatusTargets_AllPUsAvail_ssln_ImportantAreaPAs.png"/>
          <p:cNvPicPr>
            <a:picLocks noChangeAspect="1"/>
          </p:cNvPicPr>
          <p:nvPr/>
        </p:nvPicPr>
        <p:blipFill>
          <a:blip r:embed="rId4"/>
          <a:srcRect l="17255" t="4444" r="16601" b="2222"/>
          <a:stretch>
            <a:fillRect/>
          </a:stretch>
        </p:blipFill>
        <p:spPr>
          <a:xfrm>
            <a:off x="533400" y="1219200"/>
            <a:ext cx="3087914" cy="56388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Important Area: Optimal Network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799" y="1752600"/>
            <a:ext cx="3207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Important Area = 43,370 km</a:t>
            </a:r>
            <a:r>
              <a:rPr lang="en-US" sz="2000" baseline="30000" dirty="0" smtClean="0"/>
              <a:t>2</a:t>
            </a:r>
          </a:p>
        </p:txBody>
      </p:sp>
      <p:pic>
        <p:nvPicPr>
          <p:cNvPr id="13" name="Picture 12" descr="AreaOnlyTargets_AllPUsAvail_ssln_ImportantAreaZoomPAs.png"/>
          <p:cNvPicPr>
            <a:picLocks noChangeAspect="1"/>
          </p:cNvPicPr>
          <p:nvPr/>
        </p:nvPicPr>
        <p:blipFill>
          <a:blip r:embed="rId5"/>
          <a:srcRect l="3645" t="11268" r="59901" b="81690"/>
          <a:stretch>
            <a:fillRect/>
          </a:stretch>
        </p:blipFill>
        <p:spPr>
          <a:xfrm>
            <a:off x="7467600" y="6477000"/>
            <a:ext cx="1524000" cy="381000"/>
          </a:xfrm>
          <a:prstGeom prst="rect">
            <a:avLst/>
          </a:prstGeom>
        </p:spPr>
      </p:pic>
      <p:pic>
        <p:nvPicPr>
          <p:cNvPr id="16" name="Picture 15" descr="AreaStatusTargets_AllPUsAvail_ssln_ImportantAreaZoom.png"/>
          <p:cNvPicPr>
            <a:picLocks noChangeAspect="1"/>
          </p:cNvPicPr>
          <p:nvPr/>
        </p:nvPicPr>
        <p:blipFill>
          <a:blip r:embed="rId6"/>
          <a:srcRect l="1408" t="21127" r="1988"/>
          <a:stretch>
            <a:fillRect/>
          </a:stretch>
        </p:blipFill>
        <p:spPr>
          <a:xfrm>
            <a:off x="4953000" y="2133600"/>
            <a:ext cx="4038600" cy="42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2133600"/>
            <a:ext cx="3885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Important Area In PAs = 17,239 km</a:t>
            </a:r>
            <a:r>
              <a:rPr lang="en-US" sz="2000" baseline="30000" dirty="0" smtClean="0"/>
              <a:t>2</a:t>
            </a:r>
          </a:p>
          <a:p>
            <a:r>
              <a:rPr lang="en-US" sz="2000" dirty="0" smtClean="0"/>
              <a:t>Overlap = 41.4%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0850" y="5772150"/>
            <a:ext cx="1219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10175"/>
            <a:ext cx="16478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325" y="5400675"/>
            <a:ext cx="1438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19200" y="1219200"/>
            <a:ext cx="2359981" cy="2286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3000808118"/>
      </p:ext>
    </p:extLst>
  </p:cSld>
  <p:clrMapOvr>
    <a:masterClrMapping/>
  </p:clrMapOvr>
  <p:transition advTm="1070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Lemurs – Madagascar’s Primates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Highly diverse: 101 recognized species</a:t>
            </a:r>
          </a:p>
          <a:p>
            <a:r>
              <a:rPr lang="en-US" dirty="0" smtClean="0"/>
              <a:t>Arboreal primates</a:t>
            </a:r>
          </a:p>
          <a:p>
            <a:r>
              <a:rPr lang="en-US" dirty="0" smtClean="0"/>
              <a:t>Range of:</a:t>
            </a:r>
          </a:p>
          <a:p>
            <a:pPr lvl="1"/>
            <a:r>
              <a:rPr lang="en-US" dirty="0" smtClean="0"/>
              <a:t>Sizes: 30 g to ~7 kg</a:t>
            </a:r>
          </a:p>
          <a:p>
            <a:pPr lvl="1"/>
            <a:r>
              <a:rPr lang="en-US" dirty="0" smtClean="0"/>
              <a:t>Activity pattern</a:t>
            </a:r>
          </a:p>
          <a:p>
            <a:pPr lvl="1"/>
            <a:r>
              <a:rPr lang="en-US" dirty="0" smtClean="0"/>
              <a:t>Foraging strategies</a:t>
            </a:r>
          </a:p>
          <a:p>
            <a:pPr lvl="1"/>
            <a:r>
              <a:rPr lang="en-US" dirty="0" smtClean="0"/>
              <a:t>Social structure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Female dominant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Umbrella species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DSCN1579.jpg"/>
          <p:cNvPicPr>
            <a:picLocks noChangeAspect="1"/>
          </p:cNvPicPr>
          <p:nvPr/>
        </p:nvPicPr>
        <p:blipFill>
          <a:blip r:embed="rId2" cstate="print"/>
          <a:srcRect t="2740" r="8219"/>
          <a:stretch>
            <a:fillRect/>
          </a:stretch>
        </p:blipFill>
        <p:spPr>
          <a:xfrm>
            <a:off x="4409226" y="2438400"/>
            <a:ext cx="4506174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reaStatusTargets_PAsLocked_ImportantArea.png"/>
          <p:cNvPicPr>
            <a:picLocks noChangeAspect="1"/>
          </p:cNvPicPr>
          <p:nvPr/>
        </p:nvPicPr>
        <p:blipFill>
          <a:blip r:embed="rId3"/>
          <a:srcRect l="15817" t="4444" r="13725" b="2222"/>
          <a:stretch>
            <a:fillRect/>
          </a:stretch>
        </p:blipFill>
        <p:spPr>
          <a:xfrm>
            <a:off x="457200" y="1219200"/>
            <a:ext cx="328930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dirty="0"/>
              <a:t>Important Area: </a:t>
            </a:r>
            <a:r>
              <a:rPr lang="en-US" dirty="0" smtClean="0"/>
              <a:t>Expansion Scenario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799" y="1752600"/>
            <a:ext cx="3207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Important Area = 83,460 km</a:t>
            </a:r>
            <a:r>
              <a:rPr lang="en-US" sz="2000" baseline="30000" dirty="0" smtClean="0"/>
              <a:t>2</a:t>
            </a:r>
          </a:p>
        </p:txBody>
      </p:sp>
      <p:pic>
        <p:nvPicPr>
          <p:cNvPr id="9" name="Picture 8" descr="AreaOnlyTargets_AllPUsAvail_ssln_ImportantAreaZoomPAs.png"/>
          <p:cNvPicPr>
            <a:picLocks noChangeAspect="1"/>
          </p:cNvPicPr>
          <p:nvPr/>
        </p:nvPicPr>
        <p:blipFill>
          <a:blip r:embed="rId4"/>
          <a:srcRect l="3645" t="11268" r="59901" b="81690"/>
          <a:stretch>
            <a:fillRect/>
          </a:stretch>
        </p:blipFill>
        <p:spPr>
          <a:xfrm>
            <a:off x="7467600" y="6477000"/>
            <a:ext cx="1524000" cy="381000"/>
          </a:xfrm>
          <a:prstGeom prst="rect">
            <a:avLst/>
          </a:prstGeom>
        </p:spPr>
      </p:pic>
      <p:pic>
        <p:nvPicPr>
          <p:cNvPr id="16" name="Picture 15" descr="AreaStatusTargets_PAsLocked_ImportantAreaZoom.png"/>
          <p:cNvPicPr>
            <a:picLocks noChangeAspect="1"/>
          </p:cNvPicPr>
          <p:nvPr/>
        </p:nvPicPr>
        <p:blipFill>
          <a:blip r:embed="rId5"/>
          <a:srcRect l="1903" t="22059" r="2941"/>
          <a:stretch>
            <a:fillRect/>
          </a:stretch>
        </p:blipFill>
        <p:spPr>
          <a:xfrm>
            <a:off x="4876800" y="2276856"/>
            <a:ext cx="3962400" cy="4200144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10175"/>
            <a:ext cx="16478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325" y="5400675"/>
            <a:ext cx="1438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19200" y="1219200"/>
            <a:ext cx="2359981" cy="2286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4114799" y="2133600"/>
            <a:ext cx="3068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 90% of predicted network</a:t>
            </a:r>
            <a:endParaRPr lang="en-US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xmlns="" val="3008256259"/>
      </p:ext>
    </p:extLst>
  </p:cSld>
  <p:clrMapOvr>
    <a:masterClrMapping/>
  </p:clrMapOvr>
  <p:transition advTm="1034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reaStatusTargets_PAsLocked_ImportantArea.png"/>
          <p:cNvPicPr>
            <a:picLocks noChangeAspect="1"/>
          </p:cNvPicPr>
          <p:nvPr/>
        </p:nvPicPr>
        <p:blipFill>
          <a:blip r:embed="rId3"/>
          <a:srcRect l="15817" t="4444" r="13725" b="2222"/>
          <a:stretch>
            <a:fillRect/>
          </a:stretch>
        </p:blipFill>
        <p:spPr>
          <a:xfrm>
            <a:off x="457200" y="1219200"/>
            <a:ext cx="3289300" cy="5638800"/>
          </a:xfrm>
          <a:prstGeom prst="rect">
            <a:avLst/>
          </a:prstGeom>
        </p:spPr>
      </p:pic>
      <p:pic>
        <p:nvPicPr>
          <p:cNvPr id="15" name="Picture 14" descr="AreaStatusTargets_PAsLocked_ImportantAreaPAs.png"/>
          <p:cNvPicPr>
            <a:picLocks noChangeAspect="1"/>
          </p:cNvPicPr>
          <p:nvPr/>
        </p:nvPicPr>
        <p:blipFill>
          <a:blip r:embed="rId4"/>
          <a:srcRect l="15817" t="4444" r="13725" b="2222"/>
          <a:stretch>
            <a:fillRect/>
          </a:stretch>
        </p:blipFill>
        <p:spPr>
          <a:xfrm>
            <a:off x="457200" y="1219200"/>
            <a:ext cx="3289300" cy="56388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/>
              <a:t>Important Area: </a:t>
            </a:r>
            <a:r>
              <a:rPr lang="en-US" dirty="0" smtClean="0"/>
              <a:t>Expansion Scenario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799" y="1752600"/>
            <a:ext cx="3207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Important Area = 83,460 km</a:t>
            </a:r>
            <a:r>
              <a:rPr lang="en-US" sz="2000" baseline="30000" dirty="0" smtClean="0"/>
              <a:t>2</a:t>
            </a:r>
          </a:p>
        </p:txBody>
      </p:sp>
      <p:pic>
        <p:nvPicPr>
          <p:cNvPr id="9" name="Picture 8" descr="AreaOnlyTargets_AllPUsAvail_ssln_ImportantAreaZoomPAs.png"/>
          <p:cNvPicPr>
            <a:picLocks noChangeAspect="1"/>
          </p:cNvPicPr>
          <p:nvPr/>
        </p:nvPicPr>
        <p:blipFill>
          <a:blip r:embed="rId5"/>
          <a:srcRect l="3645" t="11268" r="59901" b="81690"/>
          <a:stretch>
            <a:fillRect/>
          </a:stretch>
        </p:blipFill>
        <p:spPr>
          <a:xfrm>
            <a:off x="7467600" y="6477000"/>
            <a:ext cx="1524000" cy="381000"/>
          </a:xfrm>
          <a:prstGeom prst="rect">
            <a:avLst/>
          </a:prstGeom>
        </p:spPr>
      </p:pic>
      <p:pic>
        <p:nvPicPr>
          <p:cNvPr id="16" name="Picture 15" descr="AreaStatusTargets_PAsLocked_ImportantAreaZoom.png"/>
          <p:cNvPicPr>
            <a:picLocks noChangeAspect="1"/>
          </p:cNvPicPr>
          <p:nvPr/>
        </p:nvPicPr>
        <p:blipFill>
          <a:blip r:embed="rId6"/>
          <a:srcRect l="1903" t="22059" r="2941"/>
          <a:stretch>
            <a:fillRect/>
          </a:stretch>
        </p:blipFill>
        <p:spPr>
          <a:xfrm>
            <a:off x="5029200" y="2438400"/>
            <a:ext cx="3810000" cy="4038600"/>
          </a:xfrm>
          <a:prstGeom prst="rect">
            <a:avLst/>
          </a:prstGeom>
        </p:spPr>
      </p:pic>
      <p:pic>
        <p:nvPicPr>
          <p:cNvPr id="18" name="Picture 17" descr="AreaStatusTargets_PAsLocked_ImportantAreaZoomPAs.png"/>
          <p:cNvPicPr>
            <a:picLocks noChangeAspect="1"/>
          </p:cNvPicPr>
          <p:nvPr/>
        </p:nvPicPr>
        <p:blipFill>
          <a:blip r:embed="rId7"/>
          <a:srcRect l="1903" t="22059" r="2941"/>
          <a:stretch>
            <a:fillRect/>
          </a:stretch>
        </p:blipFill>
        <p:spPr>
          <a:xfrm>
            <a:off x="4876800" y="2276856"/>
            <a:ext cx="3962400" cy="4200144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114800" y="2133600"/>
            <a:ext cx="29906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Important Area In Addition</a:t>
            </a:r>
          </a:p>
          <a:p>
            <a:r>
              <a:rPr lang="en-US" sz="2000" dirty="0" smtClean="0"/>
              <a:t>To PAs = 41,826 km</a:t>
            </a:r>
            <a:r>
              <a:rPr lang="en-US" sz="2000" baseline="30000" dirty="0" smtClean="0"/>
              <a:t>2</a:t>
            </a:r>
          </a:p>
          <a:p>
            <a:r>
              <a:rPr lang="en-US" sz="2000" dirty="0" smtClean="0"/>
              <a:t>= 100% &gt; existing network</a:t>
            </a:r>
          </a:p>
          <a:p>
            <a:endParaRPr lang="en-US" sz="2000" dirty="0" smtClean="0"/>
          </a:p>
          <a:p>
            <a:r>
              <a:rPr lang="en-US" sz="2000" dirty="0" smtClean="0"/>
              <a:t>Total area required </a:t>
            </a:r>
          </a:p>
          <a:p>
            <a:r>
              <a:rPr lang="en-US" sz="2000" dirty="0" smtClean="0"/>
              <a:t>= 15% of Madagascar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0850" y="5772150"/>
            <a:ext cx="12192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10175"/>
            <a:ext cx="16478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325" y="5400675"/>
            <a:ext cx="1438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19200" y="1219200"/>
            <a:ext cx="2359981" cy="22860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3008256259"/>
      </p:ext>
    </p:extLst>
  </p:cSld>
  <p:clrMapOvr>
    <a:masterClrMapping/>
  </p:clrMapOvr>
  <p:transition advTm="1491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 iteratively selects pixels to remove that contribute the least amount of loss</a:t>
            </a:r>
          </a:p>
          <a:p>
            <a:r>
              <a:rPr lang="en-US" dirty="0" smtClean="0"/>
              <a:t>Keep removing until there are no pixels left</a:t>
            </a:r>
          </a:p>
          <a:p>
            <a:r>
              <a:rPr lang="en-US" dirty="0" smtClean="0"/>
              <a:t>Looked at top 10% area</a:t>
            </a:r>
          </a:p>
          <a:p>
            <a:pPr lvl="1"/>
            <a:r>
              <a:rPr lang="en-US" dirty="0" smtClean="0"/>
              <a:t>“Durban Vision”</a:t>
            </a:r>
          </a:p>
          <a:p>
            <a:pPr lvl="2"/>
            <a:r>
              <a:rPr lang="en-US" dirty="0" smtClean="0"/>
              <a:t>political target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/>
              <a:t>	</a:t>
            </a:r>
            <a:r>
              <a:rPr lang="en-US" sz="3600" b="1" i="1" dirty="0" smtClean="0"/>
              <a:t>	It </a:t>
            </a:r>
            <a:r>
              <a:rPr lang="en-US" sz="3600" b="1" i="1" dirty="0" err="1" smtClean="0"/>
              <a:t>it</a:t>
            </a:r>
            <a:r>
              <a:rPr lang="en-US" sz="3600" b="1" i="1" dirty="0" smtClean="0"/>
              <a:t> enough?</a:t>
            </a:r>
            <a:endParaRPr lang="en-US" b="1" i="1" dirty="0" smtClean="0"/>
          </a:p>
        </p:txBody>
      </p:sp>
      <p:pic>
        <p:nvPicPr>
          <p:cNvPr id="5" name="Picture 4" descr="DSCN8201-00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9162" t="16856" r="39291" b="20407"/>
          <a:stretch>
            <a:fillRect/>
          </a:stretch>
        </p:blipFill>
        <p:spPr>
          <a:xfrm>
            <a:off x="5196156" y="3276600"/>
            <a:ext cx="3840013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AZ_90-100_brn.png"/>
          <p:cNvPicPr>
            <a:picLocks noChangeAspect="1"/>
          </p:cNvPicPr>
          <p:nvPr/>
        </p:nvPicPr>
        <p:blipFill>
          <a:blip r:embed="rId2" cstate="print"/>
          <a:srcRect t="2222" b="3333"/>
          <a:stretch>
            <a:fillRect/>
          </a:stretch>
        </p:blipFill>
        <p:spPr>
          <a:xfrm>
            <a:off x="2265219" y="1219200"/>
            <a:ext cx="4613563" cy="5638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Priority Areas (Top 10%)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133600"/>
            <a:ext cx="4452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Priority area meets targets for 43 species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71930"/>
          <a:stretch>
            <a:fillRect/>
          </a:stretch>
        </p:blipFill>
        <p:spPr bwMode="auto">
          <a:xfrm>
            <a:off x="5410200" y="4724400"/>
            <a:ext cx="1600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</a:t>
            </a:r>
            <a:endParaRPr lang="en-US" dirty="0"/>
          </a:p>
        </p:txBody>
      </p:sp>
      <p:pic>
        <p:nvPicPr>
          <p:cNvPr id="9" name="Picture 8" descr="CAZ_90-100_brn_PAs.png"/>
          <p:cNvPicPr>
            <a:picLocks noChangeAspect="1"/>
          </p:cNvPicPr>
          <p:nvPr/>
        </p:nvPicPr>
        <p:blipFill>
          <a:blip r:embed="rId2" cstate="print"/>
          <a:srcRect t="2222" b="3333"/>
          <a:stretch>
            <a:fillRect/>
          </a:stretch>
        </p:blipFill>
        <p:spPr>
          <a:xfrm>
            <a:off x="2265218" y="1219200"/>
            <a:ext cx="4613564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Priority Areas (Top 10%)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133600"/>
            <a:ext cx="4043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Only 39% of Priority Areas within PAs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b="29825"/>
          <a:stretch>
            <a:fillRect/>
          </a:stretch>
        </p:blipFill>
        <p:spPr bwMode="auto">
          <a:xfrm>
            <a:off x="5410200" y="47244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410200" y="51054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AZ_90-100_brn_PAs_MarxanExpn.png"/>
          <p:cNvPicPr>
            <a:picLocks noChangeAspect="1"/>
          </p:cNvPicPr>
          <p:nvPr/>
        </p:nvPicPr>
        <p:blipFill>
          <a:blip r:embed="rId2" cstate="print"/>
          <a:srcRect t="2222" b="3333"/>
          <a:stretch>
            <a:fillRect/>
          </a:stretch>
        </p:blipFill>
        <p:spPr>
          <a:xfrm>
            <a:off x="2265218" y="1219200"/>
            <a:ext cx="4613564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Priority Areas (Top 10%)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133600"/>
            <a:ext cx="3084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70% of Priority Areas within</a:t>
            </a:r>
          </a:p>
          <a:p>
            <a:r>
              <a:rPr lang="en-US" sz="2000" dirty="0" smtClean="0"/>
              <a:t>Expansion Scenario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5410200" y="3352800"/>
            <a:ext cx="8382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5486400" y="1981200"/>
            <a:ext cx="83820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724400"/>
            <a:ext cx="16002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3" y="723900"/>
            <a:ext cx="428627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Key</a:t>
            </a:r>
            <a:br>
              <a:rPr lang="en-US" dirty="0" smtClean="0"/>
            </a:br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PA network meets conservation targets for:</a:t>
            </a:r>
          </a:p>
          <a:p>
            <a:pPr lvl="2"/>
            <a:r>
              <a:rPr lang="en-US" dirty="0" smtClean="0"/>
              <a:t>30 / 98 species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9 species not represented at all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22 species only represented by 1 PA</a:t>
            </a:r>
          </a:p>
          <a:p>
            <a:pPr>
              <a:buNone/>
            </a:pPr>
            <a:r>
              <a:rPr lang="en-US" sz="2800" dirty="0" smtClean="0"/>
              <a:t>Need to </a:t>
            </a:r>
            <a:r>
              <a:rPr lang="en-US" sz="2800" i="1" dirty="0" smtClean="0"/>
              <a:t>double</a:t>
            </a:r>
            <a:r>
              <a:rPr lang="en-US" sz="2800" dirty="0" smtClean="0"/>
              <a:t> the PA network to meet targets</a:t>
            </a:r>
          </a:p>
          <a:p>
            <a:pPr lvl="2"/>
            <a:r>
              <a:rPr lang="en-US" dirty="0" smtClean="0"/>
              <a:t>To cover ~15% of Madagascar</a:t>
            </a:r>
          </a:p>
          <a:p>
            <a:pPr marL="0" indent="0">
              <a:buNone/>
            </a:pPr>
            <a:r>
              <a:rPr lang="en-US" sz="2800" dirty="0" smtClean="0"/>
              <a:t>Top 10% priority area meets conservation targets for:</a:t>
            </a:r>
          </a:p>
          <a:p>
            <a:pPr lvl="2"/>
            <a:r>
              <a:rPr lang="en-US" dirty="0" smtClean="0"/>
              <a:t>43 / 98 species</a:t>
            </a:r>
          </a:p>
        </p:txBody>
      </p:sp>
      <p:pic>
        <p:nvPicPr>
          <p:cNvPr id="8" name="Picture 7" descr="DSCN9038-001.JPG"/>
          <p:cNvPicPr>
            <a:picLocks noChangeAspect="1"/>
          </p:cNvPicPr>
          <p:nvPr/>
        </p:nvPicPr>
        <p:blipFill>
          <a:blip r:embed="rId4" cstate="print"/>
          <a:srcRect l="3326" t="6652" r="21837" b="13869"/>
          <a:stretch>
            <a:fillRect/>
          </a:stretch>
        </p:blipFill>
        <p:spPr>
          <a:xfrm>
            <a:off x="6019800" y="152400"/>
            <a:ext cx="2965622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DSCN8522-001.JPG"/>
          <p:cNvPicPr>
            <a:picLocks noChangeAspect="1"/>
          </p:cNvPicPr>
          <p:nvPr/>
        </p:nvPicPr>
        <p:blipFill>
          <a:blip r:embed="rId5" cstate="print"/>
          <a:srcRect l="3326" t="8870" r="16236" b="6870"/>
          <a:stretch>
            <a:fillRect/>
          </a:stretch>
        </p:blipFill>
        <p:spPr>
          <a:xfrm>
            <a:off x="152400" y="152400"/>
            <a:ext cx="2971800" cy="2334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187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3" y="723900"/>
            <a:ext cx="428627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Key</a:t>
            </a:r>
            <a:br>
              <a:rPr lang="en-US" dirty="0" smtClean="0"/>
            </a:br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Design PAs for species specific conservation</a:t>
            </a:r>
          </a:p>
          <a:p>
            <a:r>
              <a:rPr lang="en-US" dirty="0" smtClean="0"/>
              <a:t>Use both methods for comprehensive results</a:t>
            </a:r>
          </a:p>
          <a:p>
            <a:r>
              <a:rPr lang="en-US" dirty="0" smtClean="0"/>
              <a:t>Methods applicable to other areas of conservation concern:</a:t>
            </a:r>
          </a:p>
          <a:p>
            <a:pPr lvl="1"/>
            <a:r>
              <a:rPr lang="en-US" dirty="0" smtClean="0"/>
              <a:t>Southeast Asia</a:t>
            </a:r>
          </a:p>
          <a:p>
            <a:pPr lvl="1"/>
            <a:r>
              <a:rPr lang="en-US" dirty="0" smtClean="0"/>
              <a:t>Africa</a:t>
            </a:r>
          </a:p>
          <a:p>
            <a:pPr lvl="1"/>
            <a:r>
              <a:rPr lang="en-US" dirty="0" smtClean="0"/>
              <a:t>South and Central America</a:t>
            </a:r>
          </a:p>
        </p:txBody>
      </p:sp>
      <p:pic>
        <p:nvPicPr>
          <p:cNvPr id="8" name="Picture 7" descr="DSCN9038-001.JPG"/>
          <p:cNvPicPr>
            <a:picLocks noChangeAspect="1"/>
          </p:cNvPicPr>
          <p:nvPr/>
        </p:nvPicPr>
        <p:blipFill>
          <a:blip r:embed="rId4" cstate="print"/>
          <a:srcRect l="3326" t="6652" r="21837" b="13869"/>
          <a:stretch>
            <a:fillRect/>
          </a:stretch>
        </p:blipFill>
        <p:spPr>
          <a:xfrm>
            <a:off x="6019800" y="152400"/>
            <a:ext cx="2965622" cy="236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DSCN8522-001.JPG"/>
          <p:cNvPicPr>
            <a:picLocks noChangeAspect="1"/>
          </p:cNvPicPr>
          <p:nvPr/>
        </p:nvPicPr>
        <p:blipFill>
          <a:blip r:embed="rId5" cstate="print"/>
          <a:srcRect l="3326" t="8870" r="16236" b="6870"/>
          <a:stretch>
            <a:fillRect/>
          </a:stretch>
        </p:blipFill>
        <p:spPr>
          <a:xfrm>
            <a:off x="152400" y="152400"/>
            <a:ext cx="2971800" cy="2334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187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SCN9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Thank-you!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212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Madagascar = </a:t>
            </a:r>
            <a:br>
              <a:rPr lang="en-US" smtClean="0"/>
            </a:br>
            <a:r>
              <a:rPr lang="en-US" smtClean="0"/>
              <a:t>Global Conservation Priority</a:t>
            </a:r>
            <a:endParaRPr lang="en-US" dirty="0"/>
          </a:p>
        </p:txBody>
      </p:sp>
      <p:pic>
        <p:nvPicPr>
          <p:cNvPr id="1026" name="Picture 2" descr="http://upload.wikimedia.org/wikipedia/commons/thumb/9/96/Madagascar_sat.png/220px-Madagascar_s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4663" y="1757157"/>
            <a:ext cx="2214674" cy="414748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6073" y="1797753"/>
            <a:ext cx="174939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Species Diversity</a:t>
            </a:r>
          </a:p>
          <a:p>
            <a:pPr algn="ctr"/>
            <a:r>
              <a:rPr lang="en-US" i="1" dirty="0" smtClean="0"/>
              <a:t>“Hotspot”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953000"/>
            <a:ext cx="1739643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Habitat Diversity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99364" y="1936253"/>
            <a:ext cx="1919115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Species Endemism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3505200"/>
            <a:ext cx="2443361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Higher Order Endemism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6096000"/>
            <a:ext cx="2510111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High Rates of Forest Loss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77843" y="2444084"/>
            <a:ext cx="1308357" cy="7563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rot="10800000">
            <a:off x="4724400" y="4800600"/>
            <a:ext cx="1447800" cy="337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876800" y="2305585"/>
            <a:ext cx="1159804" cy="5900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1"/>
          </p:cNvCxnSpPr>
          <p:nvPr/>
        </p:nvCxnSpPr>
        <p:spPr>
          <a:xfrm flipH="1">
            <a:off x="4954560" y="3689866"/>
            <a:ext cx="1065240" cy="1846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0"/>
          </p:cNvCxnSpPr>
          <p:nvPr/>
        </p:nvCxnSpPr>
        <p:spPr>
          <a:xfrm rot="5400000" flipH="1" flipV="1">
            <a:off x="2761128" y="4970928"/>
            <a:ext cx="914400" cy="13357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00" y="3505200"/>
            <a:ext cx="3251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101 lemur species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94% at risk of extinction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95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Protected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One of the most successful measures implemented for the conservation of biodiversity</a:t>
            </a:r>
          </a:p>
          <a:p>
            <a:endParaRPr lang="en-US" sz="1050" dirty="0" smtClean="0"/>
          </a:p>
          <a:p>
            <a:r>
              <a:rPr lang="en-US" sz="2400" dirty="0" smtClean="0"/>
              <a:t>Often selected opportunistically</a:t>
            </a:r>
          </a:p>
          <a:p>
            <a:pPr lvl="1"/>
            <a:r>
              <a:rPr lang="en-US" sz="2000" dirty="0" smtClean="0"/>
              <a:t>Undevelopable land</a:t>
            </a:r>
          </a:p>
          <a:p>
            <a:pPr lvl="1"/>
            <a:r>
              <a:rPr lang="en-US" sz="2000" dirty="0" smtClean="0"/>
              <a:t>Lower cost to acquire</a:t>
            </a:r>
          </a:p>
          <a:p>
            <a:pPr lvl="1"/>
            <a:r>
              <a:rPr lang="en-US" sz="2000" dirty="0" smtClean="0"/>
              <a:t>Not necessarily to protect species</a:t>
            </a:r>
          </a:p>
          <a:p>
            <a:pPr lvl="2"/>
            <a:r>
              <a:rPr lang="en-US" sz="1800" dirty="0" smtClean="0"/>
              <a:t>Recreational or cultural value</a:t>
            </a:r>
          </a:p>
          <a:p>
            <a:pPr lvl="2"/>
            <a:endParaRPr lang="en-US" sz="1050" dirty="0" smtClean="0"/>
          </a:p>
          <a:p>
            <a:r>
              <a:rPr lang="en-US" sz="2400" dirty="0" smtClean="0"/>
              <a:t>Varying levels of protection – </a:t>
            </a:r>
          </a:p>
          <a:p>
            <a:pPr lvl="1"/>
            <a:r>
              <a:rPr lang="en-US" sz="2000" dirty="0" smtClean="0"/>
              <a:t>IUCN categories</a:t>
            </a:r>
          </a:p>
          <a:p>
            <a:pPr lvl="1"/>
            <a:r>
              <a:rPr lang="en-US" sz="2000" dirty="0" smtClean="0"/>
              <a:t>Most with some recreational use or resource extraction</a:t>
            </a:r>
          </a:p>
        </p:txBody>
      </p:sp>
      <p:pic>
        <p:nvPicPr>
          <p:cNvPr id="6" name="Picture 5" descr="DSCN1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247900"/>
            <a:ext cx="4114800" cy="3086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7324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As_green.png"/>
          <p:cNvPicPr>
            <a:picLocks noChangeAspect="1"/>
          </p:cNvPicPr>
          <p:nvPr/>
        </p:nvPicPr>
        <p:blipFill>
          <a:blip r:embed="rId3" cstate="print"/>
          <a:srcRect t="2222" b="3333"/>
          <a:stretch>
            <a:fillRect/>
          </a:stretch>
        </p:blipFill>
        <p:spPr>
          <a:xfrm>
            <a:off x="2265219" y="1219200"/>
            <a:ext cx="4613563" cy="56387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Protected Areas of Madagascar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477000" y="4343400"/>
            <a:ext cx="26670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PAs cover 41,633 km</a:t>
            </a:r>
            <a:r>
              <a:rPr lang="en-US" sz="2000" baseline="30000" dirty="0" smtClean="0"/>
              <a:t>2</a:t>
            </a:r>
          </a:p>
          <a:p>
            <a:pPr>
              <a:buNone/>
            </a:pPr>
            <a:r>
              <a:rPr lang="en-US" sz="2000" baseline="30000" dirty="0" smtClean="0"/>
              <a:t>~</a:t>
            </a:r>
            <a:r>
              <a:rPr lang="en-US" sz="2000" dirty="0" smtClean="0"/>
              <a:t> 7-8% of Madagascar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125221" y="6611779"/>
            <a:ext cx="8851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(WDPA 2009)</a:t>
            </a:r>
            <a:endParaRPr lang="en-US" sz="1000" dirty="0"/>
          </a:p>
        </p:txBody>
      </p:sp>
    </p:spTree>
  </p:cSld>
  <p:clrMapOvr>
    <a:masterClrMapping/>
  </p:clrMapOvr>
  <p:transition advTm="4609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Systematic methods/models</a:t>
            </a:r>
          </a:p>
          <a:p>
            <a:pPr lvl="1"/>
            <a:r>
              <a:rPr lang="en-US" sz="2800" dirty="0" smtClean="0"/>
              <a:t>Select PAs to maximize biodiversity protection</a:t>
            </a:r>
          </a:p>
          <a:p>
            <a:pPr lvl="1"/>
            <a:r>
              <a:rPr lang="en-US" sz="2800" dirty="0" smtClean="0"/>
              <a:t>Consider size, shape, connectivity, location and cost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3695700"/>
            <a:ext cx="5029200" cy="2514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Determine patterns of diversity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Set conservation targets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Evaluate current reserve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Fill in the gaps to meet targets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Prioritize where to focus efforts</a:t>
            </a:r>
          </a:p>
        </p:txBody>
      </p:sp>
      <p:pic>
        <p:nvPicPr>
          <p:cNvPr id="7" name="Picture 6" descr="DSCN8286-001.JPG"/>
          <p:cNvPicPr>
            <a:picLocks noChangeAspect="1"/>
          </p:cNvPicPr>
          <p:nvPr/>
        </p:nvPicPr>
        <p:blipFill>
          <a:blip r:embed="rId2" cstate="print"/>
          <a:srcRect l="17628" t="15481" r="26161" b="2629"/>
          <a:stretch>
            <a:fillRect/>
          </a:stretch>
        </p:blipFill>
        <p:spPr>
          <a:xfrm>
            <a:off x="5791200" y="3200400"/>
            <a:ext cx="3208020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470025"/>
          </a:xfrm>
        </p:spPr>
        <p:txBody>
          <a:bodyPr/>
          <a:lstStyle/>
          <a:p>
            <a:r>
              <a:rPr lang="en-US" dirty="0" smtClean="0"/>
              <a:t>Research Goal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4648200" cy="1752600"/>
          </a:xfrm>
        </p:spPr>
        <p:txBody>
          <a:bodyPr>
            <a:normAutofit fontScale="92500"/>
          </a:bodyPr>
          <a:lstStyle/>
          <a:p>
            <a:pPr algn="l"/>
            <a:r>
              <a:rPr lang="en-US" sz="3600" i="1" dirty="0" smtClean="0">
                <a:solidFill>
                  <a:schemeClr val="tx1"/>
                </a:solidFill>
              </a:rPr>
              <a:t>Determine if PAs in Madagascar represent lemur diversity effectively</a:t>
            </a:r>
            <a:endParaRPr lang="en-US" sz="3600" i="1" dirty="0">
              <a:solidFill>
                <a:schemeClr val="tx1"/>
              </a:solidFill>
            </a:endParaRPr>
          </a:p>
        </p:txBody>
      </p:sp>
      <p:pic>
        <p:nvPicPr>
          <p:cNvPr id="10" name="Picture 9" descr="DSCN13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238500"/>
            <a:ext cx="4521200" cy="339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DSCN8736-001.JPG"/>
          <p:cNvPicPr>
            <a:picLocks noChangeAspect="1"/>
          </p:cNvPicPr>
          <p:nvPr/>
        </p:nvPicPr>
        <p:blipFill>
          <a:blip r:embed="rId4" cstate="print"/>
          <a:srcRect l="10000" t="8797" r="15926" b="11343"/>
          <a:stretch>
            <a:fillRect/>
          </a:stretch>
        </p:blipFill>
        <p:spPr>
          <a:xfrm>
            <a:off x="5257800" y="1371600"/>
            <a:ext cx="3657600" cy="525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3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pic>
        <p:nvPicPr>
          <p:cNvPr id="5" name="Picture 4" descr="DSCN9093.JPG"/>
          <p:cNvPicPr>
            <a:picLocks noChangeAspect="1"/>
          </p:cNvPicPr>
          <p:nvPr/>
        </p:nvPicPr>
        <p:blipFill>
          <a:blip r:embed="rId4" cstate="print"/>
          <a:srcRect l="16135" t="25025" r="12591" b="6553"/>
          <a:stretch>
            <a:fillRect/>
          </a:stretch>
        </p:blipFill>
        <p:spPr>
          <a:xfrm>
            <a:off x="5105400" y="3886200"/>
            <a:ext cx="3915833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What are the patterns of lemur diversity?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sz="2800" dirty="0" smtClean="0"/>
              <a:t>How much of lemur geographic ranges are protected within the existing PA network?</a:t>
            </a:r>
          </a:p>
          <a:p>
            <a:pPr marL="0" indent="0">
              <a:buNone/>
            </a:pPr>
            <a:endParaRPr lang="en-US" sz="1050" dirty="0" smtClean="0"/>
          </a:p>
          <a:p>
            <a:r>
              <a:rPr lang="en-US" sz="2800" dirty="0" smtClean="0"/>
              <a:t>Does the PA network include sufficient lemur habitat to be adequately protected?</a:t>
            </a:r>
          </a:p>
          <a:p>
            <a:endParaRPr lang="en-US" sz="1050" dirty="0" smtClean="0"/>
          </a:p>
          <a:p>
            <a:r>
              <a:rPr lang="en-US" sz="2800" dirty="0" smtClean="0"/>
              <a:t>If not, where can the PAs			                be expanded so that they do?</a:t>
            </a:r>
          </a:p>
          <a:p>
            <a:endParaRPr lang="en-US" sz="1100" dirty="0" smtClean="0"/>
          </a:p>
          <a:p>
            <a:r>
              <a:rPr lang="en-US" sz="2800" dirty="0" smtClean="0"/>
              <a:t>Where are the priority areas			 	      to conserve first?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 advTm="551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Lemur Ranges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A.laniger.png"/>
          <p:cNvPicPr>
            <a:picLocks noChangeAspect="1"/>
          </p:cNvPicPr>
          <p:nvPr/>
        </p:nvPicPr>
        <p:blipFill>
          <a:blip r:embed="rId4"/>
          <a:srcRect l="8029" r="8029"/>
          <a:stretch>
            <a:fillRect/>
          </a:stretch>
        </p:blipFill>
        <p:spPr>
          <a:xfrm>
            <a:off x="2743200" y="1219200"/>
            <a:ext cx="3657600" cy="5638800"/>
          </a:xfrm>
          <a:prstGeom prst="rect">
            <a:avLst/>
          </a:prstGeom>
        </p:spPr>
      </p:pic>
      <p:pic>
        <p:nvPicPr>
          <p:cNvPr id="41" name="Picture 40" descr="C.major.png"/>
          <p:cNvPicPr>
            <a:picLocks noChangeAspect="1"/>
          </p:cNvPicPr>
          <p:nvPr/>
        </p:nvPicPr>
        <p:blipFill>
          <a:blip r:embed="rId5"/>
          <a:srcRect l="8029" r="8029"/>
          <a:stretch>
            <a:fillRect/>
          </a:stretch>
        </p:blipFill>
        <p:spPr>
          <a:xfrm>
            <a:off x="2743200" y="1219200"/>
            <a:ext cx="3657600" cy="5638800"/>
          </a:xfrm>
          <a:prstGeom prst="rect">
            <a:avLst/>
          </a:prstGeom>
        </p:spPr>
      </p:pic>
      <p:pic>
        <p:nvPicPr>
          <p:cNvPr id="42" name="Picture 41" descr="D.madagascariensis.png"/>
          <p:cNvPicPr>
            <a:picLocks noChangeAspect="1"/>
          </p:cNvPicPr>
          <p:nvPr/>
        </p:nvPicPr>
        <p:blipFill>
          <a:blip r:embed="rId6"/>
          <a:srcRect l="8029" r="8029"/>
          <a:stretch>
            <a:fillRect/>
          </a:stretch>
        </p:blipFill>
        <p:spPr>
          <a:xfrm>
            <a:off x="2743200" y="1219200"/>
            <a:ext cx="3657600" cy="5638800"/>
          </a:xfrm>
          <a:prstGeom prst="rect">
            <a:avLst/>
          </a:prstGeom>
        </p:spPr>
      </p:pic>
      <p:pic>
        <p:nvPicPr>
          <p:cNvPr id="43" name="Picture 42" descr="E.cinereiceps.png"/>
          <p:cNvPicPr>
            <a:picLocks noChangeAspect="1"/>
          </p:cNvPicPr>
          <p:nvPr/>
        </p:nvPicPr>
        <p:blipFill>
          <a:blip r:embed="rId7"/>
          <a:srcRect l="8029" r="8029"/>
          <a:stretch>
            <a:fillRect/>
          </a:stretch>
        </p:blipFill>
        <p:spPr>
          <a:xfrm>
            <a:off x="2743200" y="1219200"/>
            <a:ext cx="3657600" cy="5638800"/>
          </a:xfrm>
          <a:prstGeom prst="rect">
            <a:avLst/>
          </a:prstGeom>
        </p:spPr>
      </p:pic>
      <p:pic>
        <p:nvPicPr>
          <p:cNvPr id="44" name="Picture 43" descr="E.fulvus.png"/>
          <p:cNvPicPr>
            <a:picLocks noChangeAspect="1"/>
          </p:cNvPicPr>
          <p:nvPr/>
        </p:nvPicPr>
        <p:blipFill>
          <a:blip r:embed="rId8"/>
          <a:srcRect l="8029" r="8029"/>
          <a:stretch>
            <a:fillRect/>
          </a:stretch>
        </p:blipFill>
        <p:spPr>
          <a:xfrm>
            <a:off x="2743200" y="1219200"/>
            <a:ext cx="3657600" cy="5638800"/>
          </a:xfrm>
          <a:prstGeom prst="rect">
            <a:avLst/>
          </a:prstGeom>
        </p:spPr>
      </p:pic>
      <p:pic>
        <p:nvPicPr>
          <p:cNvPr id="45" name="Picture 44" descr="E.rufus.png"/>
          <p:cNvPicPr>
            <a:picLocks noChangeAspect="1"/>
          </p:cNvPicPr>
          <p:nvPr/>
        </p:nvPicPr>
        <p:blipFill>
          <a:blip r:embed="rId9"/>
          <a:srcRect l="8029" r="8029"/>
          <a:stretch>
            <a:fillRect/>
          </a:stretch>
        </p:blipFill>
        <p:spPr>
          <a:xfrm>
            <a:off x="2743200" y="1219200"/>
            <a:ext cx="3657600" cy="5638800"/>
          </a:xfrm>
          <a:prstGeom prst="rect">
            <a:avLst/>
          </a:prstGeom>
        </p:spPr>
      </p:pic>
      <p:pic>
        <p:nvPicPr>
          <p:cNvPr id="46" name="Picture 45" descr="I.indri.png"/>
          <p:cNvPicPr>
            <a:picLocks noChangeAspect="1"/>
          </p:cNvPicPr>
          <p:nvPr/>
        </p:nvPicPr>
        <p:blipFill>
          <a:blip r:embed="rId10"/>
          <a:srcRect l="8029" r="8029"/>
          <a:stretch>
            <a:fillRect/>
          </a:stretch>
        </p:blipFill>
        <p:spPr>
          <a:xfrm>
            <a:off x="2743200" y="1219200"/>
            <a:ext cx="3657600" cy="5638800"/>
          </a:xfrm>
          <a:prstGeom prst="rect">
            <a:avLst/>
          </a:prstGeom>
        </p:spPr>
      </p:pic>
      <p:pic>
        <p:nvPicPr>
          <p:cNvPr id="47" name="Picture 46" descr="L.catta.png"/>
          <p:cNvPicPr>
            <a:picLocks noChangeAspect="1"/>
          </p:cNvPicPr>
          <p:nvPr/>
        </p:nvPicPr>
        <p:blipFill>
          <a:blip r:embed="rId11"/>
          <a:srcRect l="8029" r="8029"/>
          <a:stretch>
            <a:fillRect/>
          </a:stretch>
        </p:blipFill>
        <p:spPr>
          <a:xfrm>
            <a:off x="2743200" y="1219200"/>
            <a:ext cx="3657600" cy="5638800"/>
          </a:xfrm>
          <a:prstGeom prst="rect">
            <a:avLst/>
          </a:prstGeom>
        </p:spPr>
      </p:pic>
      <p:pic>
        <p:nvPicPr>
          <p:cNvPr id="48" name="Picture 47" descr="L.mustelinus.png"/>
          <p:cNvPicPr>
            <a:picLocks noChangeAspect="1"/>
          </p:cNvPicPr>
          <p:nvPr/>
        </p:nvPicPr>
        <p:blipFill>
          <a:blip r:embed="rId12"/>
          <a:srcRect l="8029" r="8029"/>
          <a:stretch>
            <a:fillRect/>
          </a:stretch>
        </p:blipFill>
        <p:spPr>
          <a:xfrm>
            <a:off x="2743200" y="1219200"/>
            <a:ext cx="3657600" cy="5638800"/>
          </a:xfrm>
          <a:prstGeom prst="rect">
            <a:avLst/>
          </a:prstGeom>
        </p:spPr>
      </p:pic>
      <p:pic>
        <p:nvPicPr>
          <p:cNvPr id="49" name="Picture 48" descr="M.murinus.png"/>
          <p:cNvPicPr>
            <a:picLocks noChangeAspect="1"/>
          </p:cNvPicPr>
          <p:nvPr/>
        </p:nvPicPr>
        <p:blipFill>
          <a:blip r:embed="rId13"/>
          <a:srcRect l="8029" r="8029"/>
          <a:stretch>
            <a:fillRect/>
          </a:stretch>
        </p:blipFill>
        <p:spPr>
          <a:xfrm>
            <a:off x="2743200" y="1219200"/>
            <a:ext cx="3657600" cy="5638800"/>
          </a:xfrm>
          <a:prstGeom prst="rect">
            <a:avLst/>
          </a:prstGeom>
        </p:spPr>
      </p:pic>
      <p:pic>
        <p:nvPicPr>
          <p:cNvPr id="50" name="Picture 49" descr="Mirza.coquereli.png"/>
          <p:cNvPicPr>
            <a:picLocks noChangeAspect="1"/>
          </p:cNvPicPr>
          <p:nvPr/>
        </p:nvPicPr>
        <p:blipFill>
          <a:blip r:embed="rId14"/>
          <a:srcRect l="8029" r="8029"/>
          <a:stretch>
            <a:fillRect/>
          </a:stretch>
        </p:blipFill>
        <p:spPr>
          <a:xfrm>
            <a:off x="2743200" y="1219200"/>
            <a:ext cx="3657600" cy="5638800"/>
          </a:xfrm>
          <a:prstGeom prst="rect">
            <a:avLst/>
          </a:prstGeom>
        </p:spPr>
      </p:pic>
      <p:pic>
        <p:nvPicPr>
          <p:cNvPr id="51" name="Picture 50" descr="P.coquereli.png"/>
          <p:cNvPicPr>
            <a:picLocks noChangeAspect="1"/>
          </p:cNvPicPr>
          <p:nvPr/>
        </p:nvPicPr>
        <p:blipFill>
          <a:blip r:embed="rId15"/>
          <a:srcRect l="8029" r="8029"/>
          <a:stretch>
            <a:fillRect/>
          </a:stretch>
        </p:blipFill>
        <p:spPr>
          <a:xfrm>
            <a:off x="2743200" y="1219200"/>
            <a:ext cx="3657600" cy="5638800"/>
          </a:xfrm>
          <a:prstGeom prst="rect">
            <a:avLst/>
          </a:prstGeom>
        </p:spPr>
      </p:pic>
      <p:pic>
        <p:nvPicPr>
          <p:cNvPr id="52" name="Picture 51" descr="P.edwardsi.png"/>
          <p:cNvPicPr>
            <a:picLocks noChangeAspect="1"/>
          </p:cNvPicPr>
          <p:nvPr/>
        </p:nvPicPr>
        <p:blipFill>
          <a:blip r:embed="rId16"/>
          <a:srcRect l="8029" r="8029"/>
          <a:stretch>
            <a:fillRect/>
          </a:stretch>
        </p:blipFill>
        <p:spPr>
          <a:xfrm>
            <a:off x="2743200" y="1219200"/>
            <a:ext cx="3657600" cy="5638800"/>
          </a:xfrm>
          <a:prstGeom prst="rect">
            <a:avLst/>
          </a:prstGeom>
        </p:spPr>
      </p:pic>
      <p:pic>
        <p:nvPicPr>
          <p:cNvPr id="53" name="Picture 52" descr="V.variegata.png"/>
          <p:cNvPicPr>
            <a:picLocks noChangeAspect="1"/>
          </p:cNvPicPr>
          <p:nvPr/>
        </p:nvPicPr>
        <p:blipFill>
          <a:blip r:embed="rId17"/>
          <a:srcRect l="8029" r="8029"/>
          <a:stretch>
            <a:fillRect/>
          </a:stretch>
        </p:blipFill>
        <p:spPr>
          <a:xfrm>
            <a:off x="2743200" y="1219200"/>
            <a:ext cx="3657600" cy="563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2956913"/>
      </p:ext>
    </p:extLst>
  </p:cSld>
  <p:clrMapOvr>
    <a:masterClrMapping/>
  </p:clrMapOvr>
  <p:transition advTm="40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9.3|7.4|2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6|1.1|8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9.1|1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9.1|19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31314</TotalTime>
  <Words>703</Words>
  <Application>Microsoft Office PowerPoint</Application>
  <PresentationFormat>On-screen Show (4:3)</PresentationFormat>
  <Paragraphs>192</Paragraphs>
  <Slides>28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Designing Protected Areas to Conserve Biodiversity: A Case Study of the Malagasy Lemurs</vt:lpstr>
      <vt:lpstr>Lemurs – Madagascar’s Primates</vt:lpstr>
      <vt:lpstr>Madagascar =  Global Conservation Priority</vt:lpstr>
      <vt:lpstr>Protected Areas</vt:lpstr>
      <vt:lpstr>Protected Areas of Madagascar</vt:lpstr>
      <vt:lpstr>Conservation Planning</vt:lpstr>
      <vt:lpstr>Research Goal</vt:lpstr>
      <vt:lpstr>Research Questions</vt:lpstr>
      <vt:lpstr>Lemur Ranges</vt:lpstr>
      <vt:lpstr>Distribution of Lemur Diversity</vt:lpstr>
      <vt:lpstr>Distribution of Lemur Diversity</vt:lpstr>
      <vt:lpstr>Conservation Planning</vt:lpstr>
      <vt:lpstr>Conservation Targets</vt:lpstr>
      <vt:lpstr>Results: Optimal Network</vt:lpstr>
      <vt:lpstr>Results: Optimal Network</vt:lpstr>
      <vt:lpstr>Results: Expansion Scenario</vt:lpstr>
      <vt:lpstr>Results: Expansion Scenario</vt:lpstr>
      <vt:lpstr>Important Area: Optimal Network</vt:lpstr>
      <vt:lpstr>Important Area: Optimal Network</vt:lpstr>
      <vt:lpstr>Important Area: Expansion Scenario</vt:lpstr>
      <vt:lpstr>Important Area: Expansion Scenario</vt:lpstr>
      <vt:lpstr>Prioritization</vt:lpstr>
      <vt:lpstr>Results: Priority Areas (Top 10%)</vt:lpstr>
      <vt:lpstr>Results: Priority Areas (Top 10%)</vt:lpstr>
      <vt:lpstr>Results: Priority Areas (Top 10%)</vt:lpstr>
      <vt:lpstr>Key Findings</vt:lpstr>
      <vt:lpstr>Key Findings</vt:lpstr>
      <vt:lpstr>Thank-you!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the Protected Areas Network in Madagascar for    Lemur Conservation</dc:title>
  <dc:creator>HEATHER</dc:creator>
  <cp:lastModifiedBy>HEATHER</cp:lastModifiedBy>
  <cp:revision>315</cp:revision>
  <dcterms:created xsi:type="dcterms:W3CDTF">2013-07-18T03:52:16Z</dcterms:created>
  <dcterms:modified xsi:type="dcterms:W3CDTF">2014-08-24T21:05:37Z</dcterms:modified>
</cp:coreProperties>
</file>