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7"/>
  </p:notesMasterIdLst>
  <p:sldIdLst>
    <p:sldId id="259" r:id="rId2"/>
    <p:sldId id="257" r:id="rId3"/>
    <p:sldId id="260" r:id="rId4"/>
    <p:sldId id="262" r:id="rId5"/>
    <p:sldId id="263" r:id="rId6"/>
    <p:sldId id="265" r:id="rId7"/>
    <p:sldId id="266" r:id="rId8"/>
    <p:sldId id="267" r:id="rId9"/>
    <p:sldId id="268" r:id="rId10"/>
    <p:sldId id="269" r:id="rId11"/>
    <p:sldId id="270" r:id="rId12"/>
    <p:sldId id="288" r:id="rId13"/>
    <p:sldId id="275" r:id="rId14"/>
    <p:sldId id="284" r:id="rId15"/>
    <p:sldId id="286" r:id="rId16"/>
    <p:sldId id="276" r:id="rId17"/>
    <p:sldId id="271" r:id="rId18"/>
    <p:sldId id="282" r:id="rId19"/>
    <p:sldId id="278" r:id="rId20"/>
    <p:sldId id="283" r:id="rId21"/>
    <p:sldId id="281" r:id="rId22"/>
    <p:sldId id="285" r:id="rId23"/>
    <p:sldId id="287" r:id="rId24"/>
    <p:sldId id="272" r:id="rId25"/>
    <p:sldId id="274"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5" d="100"/>
          <a:sy n="55" d="100"/>
        </p:scale>
        <p:origin x="-1992" y="-7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4F75819-5377-498E-8178-F2F59DEF6C2A}" type="datetimeFigureOut">
              <a:rPr lang="en-CA" smtClean="0"/>
              <a:t>10/11/2014</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1B172B4-5840-4ABA-9DA0-27C38CE284F9}" type="slidenum">
              <a:rPr lang="en-CA" smtClean="0"/>
              <a:t>‹#›</a:t>
            </a:fld>
            <a:endParaRPr lang="en-CA"/>
          </a:p>
        </p:txBody>
      </p:sp>
    </p:spTree>
    <p:extLst>
      <p:ext uri="{BB962C8B-B14F-4D97-AF65-F5344CB8AC3E}">
        <p14:creationId xmlns:p14="http://schemas.microsoft.com/office/powerpoint/2010/main" val="3717868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1</a:t>
            </a:fld>
            <a:endParaRPr lang="en-CA"/>
          </a:p>
        </p:txBody>
      </p:sp>
    </p:spTree>
    <p:extLst>
      <p:ext uri="{BB962C8B-B14F-4D97-AF65-F5344CB8AC3E}">
        <p14:creationId xmlns:p14="http://schemas.microsoft.com/office/powerpoint/2010/main" val="1983907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10</a:t>
            </a:fld>
            <a:endParaRPr lang="en-CA"/>
          </a:p>
        </p:txBody>
      </p:sp>
    </p:spTree>
    <p:extLst>
      <p:ext uri="{BB962C8B-B14F-4D97-AF65-F5344CB8AC3E}">
        <p14:creationId xmlns:p14="http://schemas.microsoft.com/office/powerpoint/2010/main" val="3718168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women spoke of needing to be re-integrated into work.</a:t>
            </a:r>
            <a:r>
              <a:rPr lang="en-CA" baseline="0" dirty="0" smtClean="0"/>
              <a:t> This was facilitated by a gradual return but they also required social support from their peers and management. This was not forthcoming.</a:t>
            </a:r>
          </a:p>
          <a:p>
            <a:endParaRPr lang="en-CA" baseline="0" dirty="0" smtClean="0"/>
          </a:p>
          <a:p>
            <a:r>
              <a:rPr lang="en-CA" baseline="0" dirty="0" smtClean="0"/>
              <a:t>Still not completely well. The literature refers to this as sickness presence. This sickness presence presents before the women leave work on sick time and it exists when they return so they are not necessarily “fixed”.</a:t>
            </a:r>
          </a:p>
          <a:p>
            <a:endParaRPr lang="en-CA" baseline="0" dirty="0" smtClean="0"/>
          </a:p>
          <a:p>
            <a:r>
              <a:rPr lang="en-CA" baseline="0" dirty="0" smtClean="0"/>
              <a:t>Doing nothing was very difficult for the women as they were already struggling with a sense of worth.</a:t>
            </a:r>
            <a:endParaRPr lang="en-CA" dirty="0"/>
          </a:p>
        </p:txBody>
      </p:sp>
      <p:sp>
        <p:nvSpPr>
          <p:cNvPr id="4" name="Slide Number Placeholder 3"/>
          <p:cNvSpPr>
            <a:spLocks noGrp="1"/>
          </p:cNvSpPr>
          <p:nvPr>
            <p:ph type="sldNum" sz="quarter" idx="10"/>
          </p:nvPr>
        </p:nvSpPr>
        <p:spPr/>
        <p:txBody>
          <a:bodyPr/>
          <a:lstStyle/>
          <a:p>
            <a:fld id="{71B172B4-5840-4ABA-9DA0-27C38CE284F9}" type="slidenum">
              <a:rPr lang="en-CA" smtClean="0"/>
              <a:t>11</a:t>
            </a:fld>
            <a:endParaRPr lang="en-CA"/>
          </a:p>
        </p:txBody>
      </p:sp>
    </p:spTree>
    <p:extLst>
      <p:ext uri="{BB962C8B-B14F-4D97-AF65-F5344CB8AC3E}">
        <p14:creationId xmlns:p14="http://schemas.microsoft.com/office/powerpoint/2010/main" val="48086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12</a:t>
            </a:fld>
            <a:endParaRPr lang="en-CA"/>
          </a:p>
        </p:txBody>
      </p:sp>
    </p:spTree>
    <p:extLst>
      <p:ext uri="{BB962C8B-B14F-4D97-AF65-F5344CB8AC3E}">
        <p14:creationId xmlns:p14="http://schemas.microsoft.com/office/powerpoint/2010/main" val="850846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13</a:t>
            </a:fld>
            <a:endParaRPr lang="en-CA"/>
          </a:p>
        </p:txBody>
      </p:sp>
    </p:spTree>
    <p:extLst>
      <p:ext uri="{BB962C8B-B14F-4D97-AF65-F5344CB8AC3E}">
        <p14:creationId xmlns:p14="http://schemas.microsoft.com/office/powerpoint/2010/main" val="4010330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14</a:t>
            </a:fld>
            <a:endParaRPr lang="en-CA"/>
          </a:p>
        </p:txBody>
      </p:sp>
    </p:spTree>
    <p:extLst>
      <p:ext uri="{BB962C8B-B14F-4D97-AF65-F5344CB8AC3E}">
        <p14:creationId xmlns:p14="http://schemas.microsoft.com/office/powerpoint/2010/main" val="3030268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15</a:t>
            </a:fld>
            <a:endParaRPr lang="en-CA"/>
          </a:p>
        </p:txBody>
      </p:sp>
    </p:spTree>
    <p:extLst>
      <p:ext uri="{BB962C8B-B14F-4D97-AF65-F5344CB8AC3E}">
        <p14:creationId xmlns:p14="http://schemas.microsoft.com/office/powerpoint/2010/main" val="80150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16</a:t>
            </a:fld>
            <a:endParaRPr lang="en-CA"/>
          </a:p>
        </p:txBody>
      </p:sp>
    </p:spTree>
    <p:extLst>
      <p:ext uri="{BB962C8B-B14F-4D97-AF65-F5344CB8AC3E}">
        <p14:creationId xmlns:p14="http://schemas.microsoft.com/office/powerpoint/2010/main" val="887436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Women</a:t>
            </a:r>
            <a:r>
              <a:rPr lang="en-CA" baseline="0" dirty="0" smtClean="0"/>
              <a:t> spoke of being in a constant battle: They battled the depression not wanting to give in to their symptoms yet immobilized by the symptoms. They </a:t>
            </a:r>
            <a:r>
              <a:rPr lang="en-CA" baseline="0" dirty="0" err="1" smtClean="0"/>
              <a:t>ballted</a:t>
            </a:r>
            <a:r>
              <a:rPr lang="en-CA" baseline="0" dirty="0" smtClean="0"/>
              <a:t> the workplace that wanted to continue to add work to their already busy agenda, that pushed them into life in the fast lane. They had to fight to receive </a:t>
            </a:r>
            <a:r>
              <a:rPr lang="en-CA" baseline="0" dirty="0" err="1" smtClean="0"/>
              <a:t>accomodation</a:t>
            </a:r>
            <a:r>
              <a:rPr lang="en-CA" baseline="0" dirty="0" smtClean="0"/>
              <a:t> in the workplace.</a:t>
            </a:r>
          </a:p>
          <a:p>
            <a:endParaRPr lang="en-CA" baseline="0" dirty="0" smtClean="0"/>
          </a:p>
          <a:p>
            <a:r>
              <a:rPr lang="en-CA" baseline="0" dirty="0" smtClean="0"/>
              <a:t>They battled the bigger institution that had policies related to sick benefits and return to work procedures. They had to wage battle to draw on benefits that they had paid into for years.</a:t>
            </a:r>
          </a:p>
          <a:p>
            <a:endParaRPr lang="en-CA" baseline="0" dirty="0" smtClean="0"/>
          </a:p>
          <a:p>
            <a:r>
              <a:rPr lang="en-CA" baseline="0" dirty="0" smtClean="0"/>
              <a:t>Women lost their jobs or were moved to different departments where they had to start anew. This was difficult when they weren’t feeling well. In cases where their jobs were lost they had couriers deliver all of their belongings out of their offices. They were too tired to fight.</a:t>
            </a:r>
            <a:endParaRPr lang="en-CA" dirty="0"/>
          </a:p>
        </p:txBody>
      </p:sp>
      <p:sp>
        <p:nvSpPr>
          <p:cNvPr id="4" name="Slide Number Placeholder 3"/>
          <p:cNvSpPr>
            <a:spLocks noGrp="1"/>
          </p:cNvSpPr>
          <p:nvPr>
            <p:ph type="sldNum" sz="quarter" idx="10"/>
          </p:nvPr>
        </p:nvSpPr>
        <p:spPr/>
        <p:txBody>
          <a:bodyPr/>
          <a:lstStyle/>
          <a:p>
            <a:fld id="{71B172B4-5840-4ABA-9DA0-27C38CE284F9}" type="slidenum">
              <a:rPr lang="en-CA" smtClean="0"/>
              <a:t>17</a:t>
            </a:fld>
            <a:endParaRPr lang="en-CA"/>
          </a:p>
        </p:txBody>
      </p:sp>
    </p:spTree>
    <p:extLst>
      <p:ext uri="{BB962C8B-B14F-4D97-AF65-F5344CB8AC3E}">
        <p14:creationId xmlns:p14="http://schemas.microsoft.com/office/powerpoint/2010/main" val="17709284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18</a:t>
            </a:fld>
            <a:endParaRPr lang="en-CA"/>
          </a:p>
        </p:txBody>
      </p:sp>
    </p:spTree>
    <p:extLst>
      <p:ext uri="{BB962C8B-B14F-4D97-AF65-F5344CB8AC3E}">
        <p14:creationId xmlns:p14="http://schemas.microsoft.com/office/powerpoint/2010/main" val="1382622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19</a:t>
            </a:fld>
            <a:endParaRPr lang="en-CA"/>
          </a:p>
        </p:txBody>
      </p:sp>
    </p:spTree>
    <p:extLst>
      <p:ext uri="{BB962C8B-B14F-4D97-AF65-F5344CB8AC3E}">
        <p14:creationId xmlns:p14="http://schemas.microsoft.com/office/powerpoint/2010/main" val="1728524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2</a:t>
            </a:fld>
            <a:endParaRPr lang="en-CA"/>
          </a:p>
        </p:txBody>
      </p:sp>
    </p:spTree>
    <p:extLst>
      <p:ext uri="{BB962C8B-B14F-4D97-AF65-F5344CB8AC3E}">
        <p14:creationId xmlns:p14="http://schemas.microsoft.com/office/powerpoint/2010/main" val="1207993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20</a:t>
            </a:fld>
            <a:endParaRPr lang="en-CA"/>
          </a:p>
        </p:txBody>
      </p:sp>
    </p:spTree>
    <p:extLst>
      <p:ext uri="{BB962C8B-B14F-4D97-AF65-F5344CB8AC3E}">
        <p14:creationId xmlns:p14="http://schemas.microsoft.com/office/powerpoint/2010/main" val="30471616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21</a:t>
            </a:fld>
            <a:endParaRPr lang="en-CA"/>
          </a:p>
        </p:txBody>
      </p:sp>
    </p:spTree>
    <p:extLst>
      <p:ext uri="{BB962C8B-B14F-4D97-AF65-F5344CB8AC3E}">
        <p14:creationId xmlns:p14="http://schemas.microsoft.com/office/powerpoint/2010/main" val="3340530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22</a:t>
            </a:fld>
            <a:endParaRPr lang="en-CA"/>
          </a:p>
        </p:txBody>
      </p:sp>
    </p:spTree>
    <p:extLst>
      <p:ext uri="{BB962C8B-B14F-4D97-AF65-F5344CB8AC3E}">
        <p14:creationId xmlns:p14="http://schemas.microsoft.com/office/powerpoint/2010/main" val="38070584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23</a:t>
            </a:fld>
            <a:endParaRPr lang="en-CA"/>
          </a:p>
        </p:txBody>
      </p:sp>
    </p:spTree>
    <p:extLst>
      <p:ext uri="{BB962C8B-B14F-4D97-AF65-F5344CB8AC3E}">
        <p14:creationId xmlns:p14="http://schemas.microsoft.com/office/powerpoint/2010/main" val="12962932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24</a:t>
            </a:fld>
            <a:endParaRPr lang="en-CA"/>
          </a:p>
        </p:txBody>
      </p:sp>
    </p:spTree>
    <p:extLst>
      <p:ext uri="{BB962C8B-B14F-4D97-AF65-F5344CB8AC3E}">
        <p14:creationId xmlns:p14="http://schemas.microsoft.com/office/powerpoint/2010/main" val="36945666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25</a:t>
            </a:fld>
            <a:endParaRPr lang="en-CA"/>
          </a:p>
        </p:txBody>
      </p:sp>
    </p:spTree>
    <p:extLst>
      <p:ext uri="{BB962C8B-B14F-4D97-AF65-F5344CB8AC3E}">
        <p14:creationId xmlns:p14="http://schemas.microsoft.com/office/powerpoint/2010/main" val="573769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3</a:t>
            </a:fld>
            <a:endParaRPr lang="en-CA"/>
          </a:p>
        </p:txBody>
      </p:sp>
    </p:spTree>
    <p:extLst>
      <p:ext uri="{BB962C8B-B14F-4D97-AF65-F5344CB8AC3E}">
        <p14:creationId xmlns:p14="http://schemas.microsoft.com/office/powerpoint/2010/main" val="1363626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4</a:t>
            </a:fld>
            <a:endParaRPr lang="en-CA"/>
          </a:p>
        </p:txBody>
      </p:sp>
    </p:spTree>
    <p:extLst>
      <p:ext uri="{BB962C8B-B14F-4D97-AF65-F5344CB8AC3E}">
        <p14:creationId xmlns:p14="http://schemas.microsoft.com/office/powerpoint/2010/main" val="885898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5</a:t>
            </a:fld>
            <a:endParaRPr lang="en-CA"/>
          </a:p>
        </p:txBody>
      </p:sp>
    </p:spTree>
    <p:extLst>
      <p:ext uri="{BB962C8B-B14F-4D97-AF65-F5344CB8AC3E}">
        <p14:creationId xmlns:p14="http://schemas.microsoft.com/office/powerpoint/2010/main" val="3754642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6</a:t>
            </a:fld>
            <a:endParaRPr lang="en-CA"/>
          </a:p>
        </p:txBody>
      </p:sp>
    </p:spTree>
    <p:extLst>
      <p:ext uri="{BB962C8B-B14F-4D97-AF65-F5344CB8AC3E}">
        <p14:creationId xmlns:p14="http://schemas.microsoft.com/office/powerpoint/2010/main" val="911075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7</a:t>
            </a:fld>
            <a:endParaRPr lang="en-CA"/>
          </a:p>
        </p:txBody>
      </p:sp>
    </p:spTree>
    <p:extLst>
      <p:ext uri="{BB962C8B-B14F-4D97-AF65-F5344CB8AC3E}">
        <p14:creationId xmlns:p14="http://schemas.microsoft.com/office/powerpoint/2010/main" val="3034751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8</a:t>
            </a:fld>
            <a:endParaRPr lang="en-CA"/>
          </a:p>
        </p:txBody>
      </p:sp>
    </p:spTree>
    <p:extLst>
      <p:ext uri="{BB962C8B-B14F-4D97-AF65-F5344CB8AC3E}">
        <p14:creationId xmlns:p14="http://schemas.microsoft.com/office/powerpoint/2010/main" val="285484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B172B4-5840-4ABA-9DA0-27C38CE284F9}" type="slidenum">
              <a:rPr lang="en-CA" smtClean="0"/>
              <a:t>9</a:t>
            </a:fld>
            <a:endParaRPr lang="en-CA"/>
          </a:p>
        </p:txBody>
      </p:sp>
    </p:spTree>
    <p:extLst>
      <p:ext uri="{BB962C8B-B14F-4D97-AF65-F5344CB8AC3E}">
        <p14:creationId xmlns:p14="http://schemas.microsoft.com/office/powerpoint/2010/main" val="2435939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43156C2-355B-4AFC-9752-DD762CF2935C}" type="datetimeFigureOut">
              <a:rPr lang="en-CA" smtClean="0"/>
              <a:t>10/11/2014</a:t>
            </a:fld>
            <a:endParaRPr lang="en-CA"/>
          </a:p>
        </p:txBody>
      </p:sp>
      <p:sp>
        <p:nvSpPr>
          <p:cNvPr id="20" name="Footer Placeholder 19"/>
          <p:cNvSpPr>
            <a:spLocks noGrp="1"/>
          </p:cNvSpPr>
          <p:nvPr>
            <p:ph type="ftr" sz="quarter" idx="11"/>
          </p:nvPr>
        </p:nvSpPr>
        <p:spPr/>
        <p:txBody>
          <a:bodyPr/>
          <a:lstStyle>
            <a:extLst/>
          </a:lstStyle>
          <a:p>
            <a:endParaRPr lang="en-CA"/>
          </a:p>
        </p:txBody>
      </p:sp>
      <p:sp>
        <p:nvSpPr>
          <p:cNvPr id="10" name="Slide Number Placeholder 9"/>
          <p:cNvSpPr>
            <a:spLocks noGrp="1"/>
          </p:cNvSpPr>
          <p:nvPr>
            <p:ph type="sldNum" sz="quarter" idx="12"/>
          </p:nvPr>
        </p:nvSpPr>
        <p:spPr/>
        <p:txBody>
          <a:bodyPr/>
          <a:lstStyle>
            <a:extLst/>
          </a:lstStyle>
          <a:p>
            <a:fld id="{F517FC5E-0367-4B82-8446-975BB65E6314}" type="slidenum">
              <a:rPr lang="en-CA" smtClean="0"/>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3156C2-355B-4AFC-9752-DD762CF2935C}" type="datetimeFigureOut">
              <a:rPr lang="en-CA" smtClean="0"/>
              <a:t>10/11/2014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F517FC5E-0367-4B82-8446-975BB65E6314}"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3156C2-355B-4AFC-9752-DD762CF2935C}" type="datetimeFigureOut">
              <a:rPr lang="en-CA" smtClean="0"/>
              <a:t>10/11/2014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F517FC5E-0367-4B82-8446-975BB65E6314}"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3156C2-355B-4AFC-9752-DD762CF2935C}" type="datetimeFigureOut">
              <a:rPr lang="en-CA" smtClean="0"/>
              <a:t>10/11/2014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F517FC5E-0367-4B82-8446-975BB65E6314}"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43156C2-355B-4AFC-9752-DD762CF2935C}" type="datetimeFigureOut">
              <a:rPr lang="en-CA" smtClean="0"/>
              <a:t>10/11/2014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F517FC5E-0367-4B82-8446-975BB65E6314}" type="slidenum">
              <a:rPr lang="en-CA" smtClean="0"/>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43156C2-355B-4AFC-9752-DD762CF2935C}" type="datetimeFigureOut">
              <a:rPr lang="en-CA" smtClean="0"/>
              <a:t>10/11/2014</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F517FC5E-0367-4B82-8446-975BB65E6314}"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43156C2-355B-4AFC-9752-DD762CF2935C}" type="datetimeFigureOut">
              <a:rPr lang="en-CA" smtClean="0"/>
              <a:t>10/11/2014</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F517FC5E-0367-4B82-8446-975BB65E6314}"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43156C2-355B-4AFC-9752-DD762CF2935C}" type="datetimeFigureOut">
              <a:rPr lang="en-CA" smtClean="0"/>
              <a:t>10/11/2014</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F517FC5E-0367-4B82-8446-975BB65E6314}"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43156C2-355B-4AFC-9752-DD762CF2935C}" type="datetimeFigureOut">
              <a:rPr lang="en-CA" smtClean="0"/>
              <a:t>10/11/2014</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F517FC5E-0367-4B82-8446-975BB65E6314}" type="slidenum">
              <a:rPr lang="en-CA" smtClean="0"/>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43156C2-355B-4AFC-9752-DD762CF2935C}" type="datetimeFigureOut">
              <a:rPr lang="en-CA" smtClean="0"/>
              <a:t>10/11/2014</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F517FC5E-0367-4B82-8446-975BB65E6314}"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43156C2-355B-4AFC-9752-DD762CF2935C}" type="datetimeFigureOut">
              <a:rPr lang="en-CA" smtClean="0"/>
              <a:t>10/11/2014</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F517FC5E-0367-4B82-8446-975BB65E6314}" type="slidenum">
              <a:rPr lang="en-CA" smtClean="0"/>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43156C2-355B-4AFC-9752-DD762CF2935C}" type="datetimeFigureOut">
              <a:rPr lang="en-CA" smtClean="0"/>
              <a:t>10/11/2014</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517FC5E-0367-4B82-8446-975BB65E6314}" type="slidenum">
              <a:rPr lang="en-CA" smtClean="0"/>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700808"/>
            <a:ext cx="7406640" cy="1472184"/>
          </a:xfrm>
        </p:spPr>
        <p:txBody>
          <a:bodyPr>
            <a:noAutofit/>
          </a:bodyPr>
          <a:lstStyle/>
          <a:p>
            <a:pPr algn="ctr"/>
            <a:r>
              <a:rPr lang="en-CA" sz="4400" dirty="0"/>
              <a:t>Returning to work after depression: Implications for women’s health</a:t>
            </a:r>
          </a:p>
        </p:txBody>
      </p:sp>
      <p:sp>
        <p:nvSpPr>
          <p:cNvPr id="3" name="Subtitle 2"/>
          <p:cNvSpPr>
            <a:spLocks noGrp="1"/>
          </p:cNvSpPr>
          <p:nvPr>
            <p:ph type="subTitle" idx="1"/>
          </p:nvPr>
        </p:nvSpPr>
        <p:spPr>
          <a:xfrm>
            <a:off x="1186934" y="4653136"/>
            <a:ext cx="5400600" cy="1752600"/>
          </a:xfrm>
        </p:spPr>
        <p:txBody>
          <a:bodyPr>
            <a:normAutofit/>
          </a:bodyPr>
          <a:lstStyle/>
          <a:p>
            <a:r>
              <a:rPr lang="en-CA" sz="2000" dirty="0"/>
              <a:t>Heather MacDonald RN PhD, Judith MacIntosh RN </a:t>
            </a:r>
            <a:r>
              <a:rPr lang="en-CA" sz="2000" dirty="0" smtClean="0"/>
              <a:t>PhD, Michelle </a:t>
            </a:r>
            <a:r>
              <a:rPr lang="en-CA" sz="2000" dirty="0"/>
              <a:t>LaFrance </a:t>
            </a:r>
            <a:r>
              <a:rPr lang="en-CA" sz="2000" dirty="0" smtClean="0"/>
              <a:t>PhD</a:t>
            </a:r>
            <a:endParaRPr lang="en-CA" sz="2000" dirty="0"/>
          </a:p>
          <a:p>
            <a:r>
              <a:rPr lang="en-CA" sz="2000" dirty="0" smtClean="0"/>
              <a:t>URF </a:t>
            </a:r>
            <a:r>
              <a:rPr lang="en-CA" sz="2000" dirty="0"/>
              <a:t>&amp; CIHR Funded</a:t>
            </a:r>
          </a:p>
          <a:p>
            <a:endParaRPr lang="en-CA" dirty="0"/>
          </a:p>
        </p:txBody>
      </p:sp>
      <p:pic>
        <p:nvPicPr>
          <p:cNvPr id="4" name="Picture 2" descr="C:\Users\Melissa Hilchey\Pictures\funny\1332283755Rb1bt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6597" y="3196578"/>
            <a:ext cx="2587403" cy="3661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192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268902"/>
          </a:xfrm>
        </p:spPr>
        <p:txBody>
          <a:bodyPr/>
          <a:lstStyle/>
          <a:p>
            <a:r>
              <a:rPr lang="en-CA" dirty="0" smtClean="0"/>
              <a:t>Experiences Being Off Work </a:t>
            </a:r>
            <a:endParaRPr lang="en-CA" dirty="0"/>
          </a:p>
        </p:txBody>
      </p:sp>
      <p:sp>
        <p:nvSpPr>
          <p:cNvPr id="3" name="Subtitle 2"/>
          <p:cNvSpPr>
            <a:spLocks noGrp="1"/>
          </p:cNvSpPr>
          <p:nvPr>
            <p:ph type="subTitle" idx="1"/>
          </p:nvPr>
        </p:nvSpPr>
        <p:spPr>
          <a:xfrm>
            <a:off x="1187624" y="2060848"/>
            <a:ext cx="7406640" cy="4171224"/>
          </a:xfrm>
        </p:spPr>
        <p:txBody>
          <a:bodyPr>
            <a:normAutofit/>
          </a:bodyPr>
          <a:lstStyle/>
          <a:p>
            <a:pPr marL="484632" indent="-457200">
              <a:lnSpc>
                <a:spcPct val="150000"/>
              </a:lnSpc>
              <a:buFont typeface="Arial" pitchFamily="34" charset="0"/>
              <a:buChar char="•"/>
            </a:pPr>
            <a:r>
              <a:rPr lang="en-CA" dirty="0" smtClean="0"/>
              <a:t>“Relief </a:t>
            </a:r>
            <a:r>
              <a:rPr lang="en-CA" dirty="0"/>
              <a:t>that I didn’t have to go out of my house”</a:t>
            </a:r>
          </a:p>
          <a:p>
            <a:pPr marL="484632" indent="-457200">
              <a:lnSpc>
                <a:spcPct val="150000"/>
              </a:lnSpc>
              <a:buFont typeface="Arial" pitchFamily="34" charset="0"/>
              <a:buChar char="•"/>
            </a:pPr>
            <a:r>
              <a:rPr lang="en-CA" dirty="0" smtClean="0"/>
              <a:t>“Didn’t </a:t>
            </a:r>
            <a:r>
              <a:rPr lang="en-CA" dirty="0"/>
              <a:t>have to put on a face”</a:t>
            </a:r>
          </a:p>
          <a:p>
            <a:pPr marL="484632" indent="-457200">
              <a:lnSpc>
                <a:spcPct val="150000"/>
              </a:lnSpc>
              <a:buFont typeface="Arial" pitchFamily="34" charset="0"/>
              <a:buChar char="•"/>
            </a:pPr>
            <a:r>
              <a:rPr lang="en-CA" dirty="0" smtClean="0"/>
              <a:t>“No </a:t>
            </a:r>
            <a:r>
              <a:rPr lang="en-CA" dirty="0"/>
              <a:t>more acting”</a:t>
            </a:r>
          </a:p>
          <a:p>
            <a:pPr marL="484632" indent="-457200">
              <a:lnSpc>
                <a:spcPct val="150000"/>
              </a:lnSpc>
              <a:buFont typeface="Arial" pitchFamily="34" charset="0"/>
              <a:buChar char="•"/>
            </a:pPr>
            <a:r>
              <a:rPr lang="en-CA" dirty="0" smtClean="0"/>
              <a:t>“Worried </a:t>
            </a:r>
            <a:r>
              <a:rPr lang="en-CA" dirty="0"/>
              <a:t>about what people </a:t>
            </a:r>
            <a:endParaRPr lang="en-CA" dirty="0" smtClean="0"/>
          </a:p>
          <a:p>
            <a:pPr>
              <a:lnSpc>
                <a:spcPct val="150000"/>
              </a:lnSpc>
            </a:pPr>
            <a:r>
              <a:rPr lang="en-CA" dirty="0"/>
              <a:t> </a:t>
            </a:r>
            <a:r>
              <a:rPr lang="en-CA" dirty="0" smtClean="0"/>
              <a:t>     would </a:t>
            </a:r>
            <a:r>
              <a:rPr lang="en-CA" dirty="0"/>
              <a:t>think”</a:t>
            </a:r>
          </a:p>
          <a:p>
            <a:pPr marL="484632" indent="-457200">
              <a:lnSpc>
                <a:spcPct val="150000"/>
              </a:lnSpc>
              <a:buFont typeface="Arial" pitchFamily="34" charset="0"/>
              <a:buChar char="•"/>
            </a:pPr>
            <a:r>
              <a:rPr lang="en-CA" dirty="0" smtClean="0"/>
              <a:t>“No </a:t>
            </a:r>
            <a:r>
              <a:rPr lang="en-CA" dirty="0"/>
              <a:t>contact from work”</a:t>
            </a:r>
          </a:p>
          <a:p>
            <a:endParaRPr lang="en-CA"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2852936"/>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0444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0"/>
            <a:ext cx="7406640" cy="1268760"/>
          </a:xfrm>
        </p:spPr>
        <p:txBody>
          <a:bodyPr>
            <a:normAutofit/>
          </a:bodyPr>
          <a:lstStyle/>
          <a:p>
            <a:r>
              <a:rPr lang="en-CA" sz="4800" dirty="0" smtClean="0"/>
              <a:t>Returning to Work</a:t>
            </a:r>
            <a:endParaRPr lang="en-CA" sz="4800" dirty="0"/>
          </a:p>
        </p:txBody>
      </p:sp>
      <p:sp>
        <p:nvSpPr>
          <p:cNvPr id="3" name="Subtitle 2"/>
          <p:cNvSpPr>
            <a:spLocks noGrp="1"/>
          </p:cNvSpPr>
          <p:nvPr>
            <p:ph type="subTitle" idx="1"/>
          </p:nvPr>
        </p:nvSpPr>
        <p:spPr>
          <a:xfrm>
            <a:off x="971600" y="1628800"/>
            <a:ext cx="7406640" cy="4968552"/>
          </a:xfrm>
        </p:spPr>
        <p:txBody>
          <a:bodyPr>
            <a:normAutofit lnSpcReduction="10000"/>
          </a:bodyPr>
          <a:lstStyle/>
          <a:p>
            <a:pPr marL="484632" indent="-457200">
              <a:lnSpc>
                <a:spcPct val="150000"/>
              </a:lnSpc>
              <a:buFont typeface="Arial" pitchFamily="34" charset="0"/>
              <a:buChar char="•"/>
            </a:pPr>
            <a:r>
              <a:rPr lang="en-CA" dirty="0" smtClean="0"/>
              <a:t>“Need </a:t>
            </a:r>
            <a:r>
              <a:rPr lang="en-CA" dirty="0"/>
              <a:t>a gradual return”</a:t>
            </a:r>
          </a:p>
          <a:p>
            <a:pPr marL="484632" indent="-457200">
              <a:lnSpc>
                <a:spcPct val="150000"/>
              </a:lnSpc>
              <a:buFont typeface="Arial" pitchFamily="34" charset="0"/>
              <a:buChar char="•"/>
            </a:pPr>
            <a:r>
              <a:rPr lang="en-CA" dirty="0" smtClean="0"/>
              <a:t>“Memory </a:t>
            </a:r>
            <a:r>
              <a:rPr lang="en-CA" dirty="0"/>
              <a:t>poor and no concentration”</a:t>
            </a:r>
          </a:p>
          <a:p>
            <a:pPr marL="484632" indent="-457200">
              <a:lnSpc>
                <a:spcPct val="150000"/>
              </a:lnSpc>
              <a:buFont typeface="Arial" pitchFamily="34" charset="0"/>
              <a:buChar char="•"/>
            </a:pPr>
            <a:r>
              <a:rPr lang="en-CA" dirty="0" smtClean="0"/>
              <a:t>“No </a:t>
            </a:r>
            <a:r>
              <a:rPr lang="en-CA" dirty="0"/>
              <a:t>support. If I had had a broken leg there would have been support.”</a:t>
            </a:r>
          </a:p>
          <a:p>
            <a:pPr marL="484632" indent="-457200">
              <a:lnSpc>
                <a:spcPct val="150000"/>
              </a:lnSpc>
              <a:buFont typeface="Arial" pitchFamily="34" charset="0"/>
              <a:buChar char="•"/>
            </a:pPr>
            <a:r>
              <a:rPr lang="en-CA" dirty="0"/>
              <a:t>“Once you’re back the work is </a:t>
            </a:r>
            <a:endParaRPr lang="en-CA" dirty="0" smtClean="0"/>
          </a:p>
          <a:p>
            <a:pPr>
              <a:lnSpc>
                <a:spcPct val="150000"/>
              </a:lnSpc>
            </a:pPr>
            <a:r>
              <a:rPr lang="en-CA" dirty="0"/>
              <a:t> </a:t>
            </a:r>
            <a:r>
              <a:rPr lang="en-CA" dirty="0" smtClean="0"/>
              <a:t>     piled </a:t>
            </a:r>
            <a:r>
              <a:rPr lang="en-CA" dirty="0"/>
              <a:t>on as if you’re </a:t>
            </a:r>
            <a:r>
              <a:rPr lang="en-CA" dirty="0" smtClean="0"/>
              <a:t>fixed”</a:t>
            </a:r>
            <a:endParaRPr lang="en-CA" dirty="0"/>
          </a:p>
          <a:p>
            <a:pPr marL="484632" indent="-457200">
              <a:lnSpc>
                <a:spcPct val="150000"/>
              </a:lnSpc>
              <a:buFont typeface="Arial" pitchFamily="34" charset="0"/>
              <a:buChar char="•"/>
            </a:pPr>
            <a:r>
              <a:rPr lang="en-CA" dirty="0"/>
              <a:t>“Was put at a desk with nothing </a:t>
            </a:r>
            <a:endParaRPr lang="en-CA" dirty="0" smtClean="0"/>
          </a:p>
          <a:p>
            <a:pPr>
              <a:lnSpc>
                <a:spcPct val="150000"/>
              </a:lnSpc>
            </a:pPr>
            <a:r>
              <a:rPr lang="en-CA" dirty="0"/>
              <a:t> </a:t>
            </a:r>
            <a:r>
              <a:rPr lang="en-CA" dirty="0" smtClean="0"/>
              <a:t>     to </a:t>
            </a:r>
            <a:r>
              <a:rPr lang="en-CA" dirty="0"/>
              <a:t>do”</a:t>
            </a:r>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9550" y="3501008"/>
            <a:ext cx="2584450" cy="3356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65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Returning to Work</a:t>
            </a:r>
            <a:endParaRPr lang="en-CA" dirty="0"/>
          </a:p>
        </p:txBody>
      </p:sp>
      <p:sp>
        <p:nvSpPr>
          <p:cNvPr id="3" name="Content Placeholder 2"/>
          <p:cNvSpPr>
            <a:spLocks noGrp="1"/>
          </p:cNvSpPr>
          <p:nvPr>
            <p:ph idx="1"/>
          </p:nvPr>
        </p:nvSpPr>
        <p:spPr/>
        <p:txBody>
          <a:bodyPr/>
          <a:lstStyle/>
          <a:p>
            <a:r>
              <a:rPr lang="en-CA" dirty="0" smtClean="0"/>
              <a:t>“I am at the end of a hallway and I don’t see anyone. I only see them if they go to the photocopier. I have nothing to do and no one to talk to. It is very strange. A broken boardroom chair that I’m sitting on and a 1960 desk. “  Interview 27</a:t>
            </a:r>
            <a:endParaRPr lang="en-CA" dirty="0"/>
          </a:p>
        </p:txBody>
      </p:sp>
    </p:spTree>
    <p:extLst>
      <p:ext uri="{BB962C8B-B14F-4D97-AF65-F5344CB8AC3E}">
        <p14:creationId xmlns:p14="http://schemas.microsoft.com/office/powerpoint/2010/main" val="249564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Barriers Returning to Work</a:t>
            </a:r>
            <a:endParaRPr lang="en-CA" dirty="0"/>
          </a:p>
        </p:txBody>
      </p:sp>
      <p:sp>
        <p:nvSpPr>
          <p:cNvPr id="3" name="Subtitle 2"/>
          <p:cNvSpPr>
            <a:spLocks noGrp="1"/>
          </p:cNvSpPr>
          <p:nvPr>
            <p:ph type="subTitle" idx="1"/>
          </p:nvPr>
        </p:nvSpPr>
        <p:spPr>
          <a:xfrm>
            <a:off x="1115616" y="2420888"/>
            <a:ext cx="7406640" cy="3528392"/>
          </a:xfrm>
        </p:spPr>
        <p:txBody>
          <a:bodyPr>
            <a:normAutofit/>
          </a:bodyPr>
          <a:lstStyle/>
          <a:p>
            <a:pPr marL="484632" indent="-457200">
              <a:lnSpc>
                <a:spcPct val="150000"/>
              </a:lnSpc>
              <a:buFont typeface="Arial" pitchFamily="34" charset="0"/>
              <a:buChar char="•"/>
            </a:pPr>
            <a:r>
              <a:rPr lang="en-CA" sz="2400" dirty="0"/>
              <a:t>Stigma and </a:t>
            </a:r>
            <a:r>
              <a:rPr lang="en-CA" sz="2400" dirty="0" smtClean="0"/>
              <a:t>discrimination</a:t>
            </a:r>
          </a:p>
          <a:p>
            <a:pPr marL="484632" indent="-457200">
              <a:lnSpc>
                <a:spcPct val="150000"/>
              </a:lnSpc>
              <a:buFont typeface="Arial" pitchFamily="34" charset="0"/>
              <a:buChar char="•"/>
            </a:pPr>
            <a:endParaRPr lang="en-CA" sz="2400" dirty="0"/>
          </a:p>
          <a:p>
            <a:pPr marL="484632" indent="-457200">
              <a:lnSpc>
                <a:spcPct val="150000"/>
              </a:lnSpc>
              <a:buFont typeface="Arial" pitchFamily="34" charset="0"/>
              <a:buChar char="•"/>
            </a:pPr>
            <a:r>
              <a:rPr lang="en-CA" sz="2400" dirty="0"/>
              <a:t>Fear of </a:t>
            </a:r>
            <a:r>
              <a:rPr lang="en-CA" sz="2400" dirty="0" smtClean="0"/>
              <a:t>self-disclosing</a:t>
            </a:r>
          </a:p>
          <a:p>
            <a:pPr marL="484632" indent="-457200">
              <a:lnSpc>
                <a:spcPct val="150000"/>
              </a:lnSpc>
              <a:buFont typeface="Arial" pitchFamily="34" charset="0"/>
              <a:buChar char="•"/>
            </a:pPr>
            <a:endParaRPr lang="en-CA" sz="2400" dirty="0"/>
          </a:p>
          <a:p>
            <a:pPr marL="484632" indent="-457200">
              <a:lnSpc>
                <a:spcPct val="150000"/>
              </a:lnSpc>
              <a:buFont typeface="Arial" pitchFamily="34" charset="0"/>
              <a:buChar char="•"/>
            </a:pPr>
            <a:r>
              <a:rPr lang="en-CA" sz="2400" dirty="0"/>
              <a:t>Concentration and memory issues</a:t>
            </a:r>
          </a:p>
          <a:p>
            <a:endParaRPr lang="en-CA" sz="2400"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0363" y="3194050"/>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0197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Stigma</a:t>
            </a:r>
            <a:endParaRPr lang="en-CA" dirty="0"/>
          </a:p>
        </p:txBody>
      </p:sp>
      <p:sp>
        <p:nvSpPr>
          <p:cNvPr id="3" name="Content Placeholder 2"/>
          <p:cNvSpPr>
            <a:spLocks noGrp="1"/>
          </p:cNvSpPr>
          <p:nvPr>
            <p:ph idx="1"/>
          </p:nvPr>
        </p:nvSpPr>
        <p:spPr>
          <a:xfrm>
            <a:off x="1259632" y="1447800"/>
            <a:ext cx="5299918" cy="4789512"/>
          </a:xfrm>
        </p:spPr>
        <p:txBody>
          <a:bodyPr>
            <a:normAutofit fontScale="92500"/>
          </a:bodyPr>
          <a:lstStyle/>
          <a:p>
            <a:r>
              <a:rPr lang="en-CA" dirty="0" smtClean="0"/>
              <a:t>“Because once you are tagged with mental illness you’re a problem to the corporation. You are either going to be laid off or fired or you are just seen as somebody that cannot handle responsibility, that’s too fragile. I cannot tell you the amount of prejudice in the workplace.” Interview 3</a:t>
            </a:r>
            <a:endParaRPr lang="en-CA"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9550" y="3215616"/>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721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Stigma</a:t>
            </a:r>
            <a:endParaRPr lang="en-CA" dirty="0"/>
          </a:p>
        </p:txBody>
      </p:sp>
      <p:sp>
        <p:nvSpPr>
          <p:cNvPr id="3" name="Content Placeholder 2"/>
          <p:cNvSpPr>
            <a:spLocks noGrp="1"/>
          </p:cNvSpPr>
          <p:nvPr>
            <p:ph idx="1"/>
          </p:nvPr>
        </p:nvSpPr>
        <p:spPr>
          <a:xfrm>
            <a:off x="755576" y="1340768"/>
            <a:ext cx="7498080" cy="4800600"/>
          </a:xfrm>
        </p:spPr>
        <p:txBody>
          <a:bodyPr/>
          <a:lstStyle/>
          <a:p>
            <a:r>
              <a:rPr lang="en-CA" dirty="0" smtClean="0"/>
              <a:t>“…one person that I told that I was off for anxiety and depression said oh yeah we’re all stressed here but we don’t get to take the summer off.” Interview 1</a:t>
            </a:r>
            <a:endParaRPr lang="en-CA"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0962" y="3284983"/>
            <a:ext cx="2513037" cy="3562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0977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188640"/>
            <a:ext cx="7406640" cy="1472184"/>
          </a:xfrm>
        </p:spPr>
        <p:txBody>
          <a:bodyPr/>
          <a:lstStyle/>
          <a:p>
            <a:r>
              <a:rPr lang="en-CA" dirty="0" smtClean="0"/>
              <a:t>Benefits of Returning to Work</a:t>
            </a:r>
            <a:endParaRPr lang="en-CA" dirty="0"/>
          </a:p>
        </p:txBody>
      </p:sp>
      <p:sp>
        <p:nvSpPr>
          <p:cNvPr id="3" name="Subtitle 2"/>
          <p:cNvSpPr>
            <a:spLocks noGrp="1"/>
          </p:cNvSpPr>
          <p:nvPr>
            <p:ph type="subTitle" idx="1"/>
          </p:nvPr>
        </p:nvSpPr>
        <p:spPr>
          <a:xfrm>
            <a:off x="1403648" y="2276872"/>
            <a:ext cx="7406640" cy="3811184"/>
          </a:xfrm>
        </p:spPr>
        <p:txBody>
          <a:bodyPr>
            <a:normAutofit/>
          </a:bodyPr>
          <a:lstStyle/>
          <a:p>
            <a:pPr marL="484632" indent="-457200">
              <a:lnSpc>
                <a:spcPct val="150000"/>
              </a:lnSpc>
              <a:buFont typeface="Arial" pitchFamily="34" charset="0"/>
              <a:buChar char="•"/>
            </a:pPr>
            <a:r>
              <a:rPr lang="en-CA" sz="2400" dirty="0" smtClean="0"/>
              <a:t>Economics</a:t>
            </a:r>
          </a:p>
          <a:p>
            <a:pPr marL="484632" indent="-457200">
              <a:lnSpc>
                <a:spcPct val="150000"/>
              </a:lnSpc>
              <a:buFont typeface="Arial" pitchFamily="34" charset="0"/>
              <a:buChar char="•"/>
            </a:pPr>
            <a:endParaRPr lang="en-CA" sz="2400" dirty="0"/>
          </a:p>
          <a:p>
            <a:pPr marL="484632" indent="-457200">
              <a:lnSpc>
                <a:spcPct val="150000"/>
              </a:lnSpc>
              <a:buFont typeface="Arial" pitchFamily="34" charset="0"/>
              <a:buChar char="•"/>
            </a:pPr>
            <a:r>
              <a:rPr lang="en-CA" sz="2400" dirty="0"/>
              <a:t>Structure helpful in </a:t>
            </a:r>
            <a:r>
              <a:rPr lang="en-CA" sz="2400" dirty="0" smtClean="0"/>
              <a:t>recovery</a:t>
            </a:r>
          </a:p>
          <a:p>
            <a:pPr marL="484632" indent="-457200">
              <a:lnSpc>
                <a:spcPct val="150000"/>
              </a:lnSpc>
              <a:buFont typeface="Arial" pitchFamily="34" charset="0"/>
              <a:buChar char="•"/>
            </a:pPr>
            <a:endParaRPr lang="en-CA" sz="2400" dirty="0"/>
          </a:p>
          <a:p>
            <a:pPr marL="484632" indent="-457200">
              <a:lnSpc>
                <a:spcPct val="150000"/>
              </a:lnSpc>
              <a:buFont typeface="Arial" pitchFamily="34" charset="0"/>
              <a:buChar char="•"/>
            </a:pPr>
            <a:r>
              <a:rPr lang="en-CA" sz="2400" dirty="0"/>
              <a:t>Combats social </a:t>
            </a:r>
            <a:r>
              <a:rPr lang="en-CA" sz="2400" dirty="0" smtClean="0"/>
              <a:t>isolation</a:t>
            </a:r>
          </a:p>
          <a:p>
            <a:pPr>
              <a:lnSpc>
                <a:spcPct val="150000"/>
              </a:lnSpc>
            </a:pPr>
            <a:endParaRPr lang="en-CA" dirty="0"/>
          </a:p>
          <a:p>
            <a:endParaRPr lang="en-CA"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9550" y="3161080"/>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30235"/>
            <a:ext cx="7812360" cy="1609150"/>
          </a:xfrm>
        </p:spPr>
        <p:txBody>
          <a:bodyPr>
            <a:normAutofit/>
          </a:bodyPr>
          <a:lstStyle/>
          <a:p>
            <a:pPr algn="ctr"/>
            <a:r>
              <a:rPr lang="en-CA" dirty="0" smtClean="0"/>
              <a:t>Reoccurring Theme “Battling Adversity” </a:t>
            </a:r>
            <a:endParaRPr lang="en-CA" dirty="0"/>
          </a:p>
        </p:txBody>
      </p:sp>
      <p:sp>
        <p:nvSpPr>
          <p:cNvPr id="3" name="Subtitle 2"/>
          <p:cNvSpPr>
            <a:spLocks noGrp="1"/>
          </p:cNvSpPr>
          <p:nvPr>
            <p:ph type="subTitle" idx="1"/>
          </p:nvPr>
        </p:nvSpPr>
        <p:spPr>
          <a:xfrm>
            <a:off x="1547664" y="1772816"/>
            <a:ext cx="6974592" cy="5445224"/>
          </a:xfrm>
        </p:spPr>
        <p:txBody>
          <a:bodyPr>
            <a:normAutofit fontScale="92500" lnSpcReduction="20000"/>
          </a:bodyPr>
          <a:lstStyle/>
          <a:p>
            <a:pPr marL="484632" indent="-457200">
              <a:lnSpc>
                <a:spcPct val="150000"/>
              </a:lnSpc>
              <a:buFont typeface="Arial" pitchFamily="34" charset="0"/>
              <a:buChar char="•"/>
            </a:pPr>
            <a:r>
              <a:rPr lang="en-CA" dirty="0" smtClean="0"/>
              <a:t>Battling Depression</a:t>
            </a:r>
          </a:p>
          <a:p>
            <a:pPr marL="484632" indent="-457200">
              <a:lnSpc>
                <a:spcPct val="150000"/>
              </a:lnSpc>
              <a:buFont typeface="Arial" pitchFamily="34" charset="0"/>
              <a:buChar char="•"/>
            </a:pPr>
            <a:r>
              <a:rPr lang="en-CA" dirty="0" smtClean="0"/>
              <a:t>Battling the Workplace</a:t>
            </a:r>
          </a:p>
          <a:p>
            <a:pPr marL="484632" indent="-457200">
              <a:lnSpc>
                <a:spcPct val="150000"/>
              </a:lnSpc>
              <a:buFont typeface="Arial" pitchFamily="34" charset="0"/>
              <a:buChar char="•"/>
            </a:pPr>
            <a:r>
              <a:rPr lang="en-CA" dirty="0" smtClean="0"/>
              <a:t>Battling the Institution</a:t>
            </a:r>
          </a:p>
          <a:p>
            <a:pPr marL="484632" indent="-457200">
              <a:lnSpc>
                <a:spcPct val="150000"/>
              </a:lnSpc>
              <a:buFont typeface="Arial" pitchFamily="34" charset="0"/>
              <a:buChar char="•"/>
            </a:pPr>
            <a:endParaRPr lang="en-CA" dirty="0"/>
          </a:p>
          <a:p>
            <a:pPr marL="484632" indent="-457200">
              <a:lnSpc>
                <a:spcPct val="150000"/>
              </a:lnSpc>
              <a:buFont typeface="Arial" pitchFamily="34" charset="0"/>
              <a:buChar char="•"/>
            </a:pPr>
            <a:r>
              <a:rPr lang="en-CA" dirty="0" smtClean="0"/>
              <a:t>Institutional Focus </a:t>
            </a:r>
          </a:p>
          <a:p>
            <a:pPr>
              <a:lnSpc>
                <a:spcPct val="150000"/>
              </a:lnSpc>
            </a:pPr>
            <a:r>
              <a:rPr lang="en-CA" dirty="0" smtClean="0"/>
              <a:t>      - institution </a:t>
            </a:r>
          </a:p>
          <a:p>
            <a:pPr>
              <a:lnSpc>
                <a:spcPct val="150000"/>
              </a:lnSpc>
            </a:pPr>
            <a:r>
              <a:rPr lang="en-CA" dirty="0"/>
              <a:t> </a:t>
            </a:r>
            <a:r>
              <a:rPr lang="en-CA" dirty="0" smtClean="0"/>
              <a:t>     - workplace</a:t>
            </a:r>
          </a:p>
          <a:p>
            <a:pPr>
              <a:lnSpc>
                <a:spcPct val="150000"/>
              </a:lnSpc>
            </a:pPr>
            <a:r>
              <a:rPr lang="en-CA" dirty="0"/>
              <a:t> </a:t>
            </a:r>
            <a:r>
              <a:rPr lang="en-CA" dirty="0" smtClean="0"/>
              <a:t>     - health care system </a:t>
            </a:r>
          </a:p>
          <a:p>
            <a:endParaRPr lang="en-CA" dirty="0" smtClean="0"/>
          </a:p>
          <a:p>
            <a:r>
              <a:rPr lang="en-CA" dirty="0" smtClean="0"/>
              <a:t>     </a:t>
            </a:r>
          </a:p>
          <a:p>
            <a:pPr marL="484632" indent="-457200">
              <a:buFont typeface="Arial" pitchFamily="34" charset="0"/>
              <a:buChar char="•"/>
            </a:pPr>
            <a:endParaRPr lang="en-CA" dirty="0"/>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3068960"/>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19238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Battling Adversity</a:t>
            </a:r>
            <a:endParaRPr lang="en-CA" dirty="0"/>
          </a:p>
        </p:txBody>
      </p:sp>
      <p:sp>
        <p:nvSpPr>
          <p:cNvPr id="3" name="Content Placeholder 2"/>
          <p:cNvSpPr>
            <a:spLocks noGrp="1"/>
          </p:cNvSpPr>
          <p:nvPr>
            <p:ph idx="1"/>
          </p:nvPr>
        </p:nvSpPr>
        <p:spPr>
          <a:xfrm>
            <a:off x="1115616" y="1447800"/>
            <a:ext cx="5376660" cy="5005536"/>
          </a:xfrm>
        </p:spPr>
        <p:txBody>
          <a:bodyPr>
            <a:normAutofit fontScale="85000" lnSpcReduction="20000"/>
          </a:bodyPr>
          <a:lstStyle/>
          <a:p>
            <a:r>
              <a:rPr lang="en-CA" dirty="0" smtClean="0"/>
              <a:t>“I was told by the insurance company that I had to return to work or my benefits would be cut off. I wasn’t ready but I went back. After my 30 day progressive return I met with HR and they told me that my corporate values differed from theirs and that they were laying me off. Then the security guard accompanied back to my office and I picked up my stuff. They gave me $25,000 dollars to shut up. I was disgusted but too weak to fight them.” Interview 7</a:t>
            </a:r>
            <a:endParaRPr lang="en-CA"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2276" y="3193373"/>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82851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Reoccurring Theme: The Active Practice of Silence</a:t>
            </a:r>
            <a:endParaRPr lang="en-CA" dirty="0"/>
          </a:p>
        </p:txBody>
      </p:sp>
      <p:sp>
        <p:nvSpPr>
          <p:cNvPr id="3" name="Content Placeholder 2"/>
          <p:cNvSpPr>
            <a:spLocks noGrp="1"/>
          </p:cNvSpPr>
          <p:nvPr>
            <p:ph idx="1"/>
          </p:nvPr>
        </p:nvSpPr>
        <p:spPr/>
        <p:txBody>
          <a:bodyPr/>
          <a:lstStyle/>
          <a:p>
            <a:r>
              <a:rPr lang="en-CA" dirty="0" smtClean="0"/>
              <a:t>Concealing their Depression</a:t>
            </a:r>
          </a:p>
          <a:p>
            <a:r>
              <a:rPr lang="en-CA" dirty="0" smtClean="0"/>
              <a:t>Strategic Disclosure</a:t>
            </a:r>
          </a:p>
          <a:p>
            <a:r>
              <a:rPr lang="en-CA" dirty="0" smtClean="0"/>
              <a:t>Secrecy within workplace</a:t>
            </a:r>
            <a:endParaRPr lang="en-CA"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3194050"/>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0590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7358" y="-13708"/>
            <a:ext cx="7406640" cy="1066444"/>
          </a:xfrm>
        </p:spPr>
        <p:txBody>
          <a:bodyPr/>
          <a:lstStyle/>
          <a:p>
            <a:r>
              <a:rPr lang="en-CA" dirty="0" smtClean="0"/>
              <a:t>Literature on Depression </a:t>
            </a:r>
            <a:endParaRPr lang="en-CA" dirty="0"/>
          </a:p>
        </p:txBody>
      </p:sp>
      <p:sp>
        <p:nvSpPr>
          <p:cNvPr id="3" name="Subtitle 2"/>
          <p:cNvSpPr>
            <a:spLocks noGrp="1"/>
          </p:cNvSpPr>
          <p:nvPr>
            <p:ph type="subTitle" idx="1"/>
          </p:nvPr>
        </p:nvSpPr>
        <p:spPr>
          <a:xfrm>
            <a:off x="1043608" y="1196752"/>
            <a:ext cx="7651576" cy="4824536"/>
          </a:xfrm>
        </p:spPr>
        <p:txBody>
          <a:bodyPr>
            <a:normAutofit fontScale="92500" lnSpcReduction="20000"/>
          </a:bodyPr>
          <a:lstStyle/>
          <a:p>
            <a:pPr marL="370332" indent="-342900">
              <a:spcAft>
                <a:spcPts val="600"/>
              </a:spcAft>
              <a:buFont typeface="Arial" pitchFamily="34" charset="0"/>
              <a:buChar char="•"/>
            </a:pPr>
            <a:r>
              <a:rPr lang="en-CA" sz="2400" dirty="0"/>
              <a:t>Urgent and complex</a:t>
            </a:r>
          </a:p>
          <a:p>
            <a:pPr marL="370332" indent="-342900">
              <a:spcAft>
                <a:spcPts val="600"/>
              </a:spcAft>
              <a:buFont typeface="Arial" pitchFamily="34" charset="0"/>
              <a:buChar char="•"/>
            </a:pPr>
            <a:r>
              <a:rPr lang="en-CA" sz="2400" dirty="0"/>
              <a:t>Leading cause of disease worldwide</a:t>
            </a:r>
          </a:p>
          <a:p>
            <a:pPr marL="370332" indent="-342900">
              <a:spcAft>
                <a:spcPts val="600"/>
              </a:spcAft>
              <a:buFont typeface="Arial" pitchFamily="34" charset="0"/>
              <a:buChar char="•"/>
            </a:pPr>
            <a:r>
              <a:rPr lang="en-CA" sz="2400" dirty="0"/>
              <a:t>70% of million Canadians with depression are working</a:t>
            </a:r>
          </a:p>
          <a:p>
            <a:pPr marL="370332" indent="-342900">
              <a:spcAft>
                <a:spcPts val="600"/>
              </a:spcAft>
              <a:buFont typeface="Arial" pitchFamily="34" charset="0"/>
              <a:buChar char="•"/>
            </a:pPr>
            <a:r>
              <a:rPr lang="en-CA" sz="2400" dirty="0"/>
              <a:t>Productivity plummets</a:t>
            </a:r>
          </a:p>
          <a:p>
            <a:pPr marL="370332" indent="-342900">
              <a:spcAft>
                <a:spcPts val="600"/>
              </a:spcAft>
              <a:buFont typeface="Arial" pitchFamily="34" charset="0"/>
              <a:buChar char="•"/>
            </a:pPr>
            <a:r>
              <a:rPr lang="en-CA" sz="2400" dirty="0"/>
              <a:t>More lost work days than any other medical </a:t>
            </a:r>
            <a:r>
              <a:rPr lang="en-CA" sz="2400" dirty="0" smtClean="0"/>
              <a:t>conditions</a:t>
            </a:r>
          </a:p>
          <a:p>
            <a:pPr marL="370332" indent="-342900">
              <a:spcAft>
                <a:spcPts val="600"/>
              </a:spcAft>
              <a:buFont typeface="Arial" pitchFamily="34" charset="0"/>
              <a:buChar char="•"/>
            </a:pPr>
            <a:r>
              <a:rPr lang="en-CA" sz="2400" dirty="0" smtClean="0"/>
              <a:t>5 to 10 times more common than </a:t>
            </a:r>
          </a:p>
          <a:p>
            <a:pPr>
              <a:spcAft>
                <a:spcPts val="600"/>
              </a:spcAft>
            </a:pPr>
            <a:r>
              <a:rPr lang="en-CA" sz="2400" dirty="0" smtClean="0"/>
              <a:t>    other diseases</a:t>
            </a:r>
          </a:p>
          <a:p>
            <a:pPr marL="370332" indent="-342900">
              <a:spcAft>
                <a:spcPts val="600"/>
              </a:spcAft>
              <a:buFont typeface="Arial" pitchFamily="34" charset="0"/>
              <a:buChar char="•"/>
            </a:pPr>
            <a:r>
              <a:rPr lang="en-CA" sz="2400" dirty="0" smtClean="0"/>
              <a:t>Length of episodes longer</a:t>
            </a:r>
          </a:p>
          <a:p>
            <a:pPr marL="370332" indent="-342900">
              <a:spcAft>
                <a:spcPts val="600"/>
              </a:spcAft>
              <a:buFont typeface="Arial" pitchFamily="34" charset="0"/>
              <a:buChar char="•"/>
            </a:pPr>
            <a:r>
              <a:rPr lang="en-CA" sz="2400" dirty="0" smtClean="0"/>
              <a:t>Depression affects more women than men</a:t>
            </a:r>
          </a:p>
          <a:p>
            <a:pPr>
              <a:spcAft>
                <a:spcPts val="600"/>
              </a:spcAft>
            </a:pPr>
            <a:r>
              <a:rPr lang="en-CA" sz="2400" dirty="0"/>
              <a:t> </a:t>
            </a:r>
            <a:r>
              <a:rPr lang="en-CA" sz="2400" dirty="0" smtClean="0"/>
              <a:t>    at a ratio of 2:1 </a:t>
            </a:r>
          </a:p>
          <a:p>
            <a:pPr marL="370332" indent="-342900">
              <a:buFont typeface="Arial" pitchFamily="34" charset="0"/>
              <a:buChar char="•"/>
            </a:pPr>
            <a:r>
              <a:rPr lang="en-CA" sz="2400" dirty="0"/>
              <a:t>May be due to multiple roles</a:t>
            </a:r>
          </a:p>
          <a:p>
            <a:pPr marL="370332" indent="-342900">
              <a:buFont typeface="Arial" pitchFamily="34" charset="0"/>
              <a:buChar char="•"/>
            </a:pPr>
            <a:endParaRPr lang="en-CA" sz="2400" dirty="0"/>
          </a:p>
          <a:p>
            <a:endParaRPr lang="en-CA"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9550" y="3194050"/>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11929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Concealing Depression</a:t>
            </a:r>
            <a:endParaRPr lang="en-CA" dirty="0"/>
          </a:p>
        </p:txBody>
      </p:sp>
      <p:sp>
        <p:nvSpPr>
          <p:cNvPr id="3" name="Content Placeholder 2"/>
          <p:cNvSpPr>
            <a:spLocks noGrp="1"/>
          </p:cNvSpPr>
          <p:nvPr>
            <p:ph idx="1"/>
          </p:nvPr>
        </p:nvSpPr>
        <p:spPr/>
        <p:txBody>
          <a:bodyPr/>
          <a:lstStyle/>
          <a:p>
            <a:r>
              <a:rPr lang="en-CA" dirty="0" smtClean="0"/>
              <a:t>“So I didn’t tell them I had a depression I just told them I had surgery, it’s easier that way.” Interview 8</a:t>
            </a:r>
            <a:endParaRPr lang="en-CA"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3123900"/>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37126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Concealing Depression</a:t>
            </a:r>
            <a:endParaRPr lang="en-CA" dirty="0"/>
          </a:p>
        </p:txBody>
      </p:sp>
      <p:sp>
        <p:nvSpPr>
          <p:cNvPr id="3" name="Content Placeholder 2"/>
          <p:cNvSpPr>
            <a:spLocks noGrp="1"/>
          </p:cNvSpPr>
          <p:nvPr>
            <p:ph idx="1"/>
          </p:nvPr>
        </p:nvSpPr>
        <p:spPr>
          <a:xfrm>
            <a:off x="1435608" y="1447800"/>
            <a:ext cx="5123942" cy="4800600"/>
          </a:xfrm>
        </p:spPr>
        <p:txBody>
          <a:bodyPr/>
          <a:lstStyle/>
          <a:p>
            <a:r>
              <a:rPr lang="en-CA" dirty="0" smtClean="0"/>
              <a:t>“I didn’t disclose. I had taken some time off and so they knew I was taking off for sick reasons, initially it was just vacation days and stuff like that and in all honesty I wasn’t getting any support.” Interview 6</a:t>
            </a:r>
            <a:endParaRPr lang="en-CA"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9550" y="3194050"/>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35827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Secrecy within Workplace</a:t>
            </a:r>
            <a:endParaRPr lang="en-CA" dirty="0"/>
          </a:p>
        </p:txBody>
      </p:sp>
      <p:sp>
        <p:nvSpPr>
          <p:cNvPr id="3" name="Content Placeholder 2"/>
          <p:cNvSpPr>
            <a:spLocks noGrp="1"/>
          </p:cNvSpPr>
          <p:nvPr>
            <p:ph idx="1"/>
          </p:nvPr>
        </p:nvSpPr>
        <p:spPr/>
        <p:txBody>
          <a:bodyPr/>
          <a:lstStyle/>
          <a:p>
            <a:r>
              <a:rPr lang="en-CA" dirty="0" smtClean="0"/>
              <a:t>“ Yeah, it’s the silence. If I had arthritis they would be saying hey you want to check out this book or that site but with depression it is so silent.” Interview 9</a:t>
            </a:r>
            <a:endParaRPr lang="en-CA"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3369829"/>
            <a:ext cx="2449989" cy="347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10088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404664"/>
            <a:ext cx="7498080" cy="1143000"/>
          </a:xfrm>
        </p:spPr>
        <p:txBody>
          <a:bodyPr/>
          <a:lstStyle/>
          <a:p>
            <a:r>
              <a:rPr lang="en-CA" dirty="0" smtClean="0"/>
              <a:t>Secrecy in Workplace</a:t>
            </a:r>
            <a:endParaRPr lang="en-CA" dirty="0"/>
          </a:p>
        </p:txBody>
      </p:sp>
      <p:sp>
        <p:nvSpPr>
          <p:cNvPr id="3" name="Content Placeholder 2"/>
          <p:cNvSpPr>
            <a:spLocks noGrp="1"/>
          </p:cNvSpPr>
          <p:nvPr>
            <p:ph idx="1"/>
          </p:nvPr>
        </p:nvSpPr>
        <p:spPr>
          <a:xfrm>
            <a:off x="1115616" y="1772816"/>
            <a:ext cx="5587950" cy="5085184"/>
          </a:xfrm>
        </p:spPr>
        <p:txBody>
          <a:bodyPr/>
          <a:lstStyle/>
          <a:p>
            <a:r>
              <a:rPr lang="en-CA" dirty="0" smtClean="0"/>
              <a:t>“ Part of my depression was a feeling of loneliness and so I’m still feeling lonely within my work environment. I’ve been back now for 3 weeks , nobody has come down to my office to see how I’m doing.” Interview1</a:t>
            </a:r>
            <a:endParaRPr lang="en-CA"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9550" y="3194050"/>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65746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359898"/>
            <a:ext cx="7579568" cy="908862"/>
          </a:xfrm>
        </p:spPr>
        <p:txBody>
          <a:bodyPr>
            <a:normAutofit/>
          </a:bodyPr>
          <a:lstStyle/>
          <a:p>
            <a:r>
              <a:rPr lang="en-CA" sz="4800" dirty="0" smtClean="0"/>
              <a:t>Where to go from here </a:t>
            </a:r>
            <a:endParaRPr lang="en-CA" sz="4800" dirty="0"/>
          </a:p>
        </p:txBody>
      </p:sp>
      <p:sp>
        <p:nvSpPr>
          <p:cNvPr id="3" name="Subtitle 2"/>
          <p:cNvSpPr>
            <a:spLocks noGrp="1"/>
          </p:cNvSpPr>
          <p:nvPr>
            <p:ph type="subTitle" idx="1"/>
          </p:nvPr>
        </p:nvSpPr>
        <p:spPr>
          <a:xfrm>
            <a:off x="1432560" y="1700808"/>
            <a:ext cx="7406640" cy="4608512"/>
          </a:xfrm>
        </p:spPr>
        <p:txBody>
          <a:bodyPr>
            <a:normAutofit/>
          </a:bodyPr>
          <a:lstStyle/>
          <a:p>
            <a:pPr marL="484632" indent="-457200">
              <a:lnSpc>
                <a:spcPct val="150000"/>
              </a:lnSpc>
              <a:buFont typeface="Arial" pitchFamily="34" charset="0"/>
              <a:buChar char="•"/>
            </a:pPr>
            <a:r>
              <a:rPr lang="en-CA" dirty="0" smtClean="0"/>
              <a:t>Continue analysis</a:t>
            </a:r>
            <a:endParaRPr lang="en-CA" dirty="0"/>
          </a:p>
          <a:p>
            <a:pPr marL="484632" indent="-457200">
              <a:lnSpc>
                <a:spcPct val="200000"/>
              </a:lnSpc>
              <a:buFont typeface="Arial" pitchFamily="34" charset="0"/>
              <a:buChar char="•"/>
            </a:pPr>
            <a:r>
              <a:rPr lang="en-CA" dirty="0"/>
              <a:t>Theoretical </a:t>
            </a:r>
            <a:r>
              <a:rPr lang="en-CA" dirty="0" smtClean="0"/>
              <a:t>sampling – HR’s, </a:t>
            </a:r>
            <a:r>
              <a:rPr lang="en-CA" dirty="0" err="1" smtClean="0"/>
              <a:t>etc</a:t>
            </a:r>
            <a:endParaRPr lang="en-CA" dirty="0"/>
          </a:p>
          <a:p>
            <a:pPr marL="484632" indent="-457200">
              <a:lnSpc>
                <a:spcPct val="200000"/>
              </a:lnSpc>
              <a:buFont typeface="Arial" pitchFamily="34" charset="0"/>
              <a:buChar char="•"/>
            </a:pPr>
            <a:r>
              <a:rPr lang="en-CA" dirty="0" smtClean="0"/>
              <a:t>Theory Development</a:t>
            </a:r>
          </a:p>
          <a:p>
            <a:pPr marL="484632" indent="-457200">
              <a:lnSpc>
                <a:spcPct val="200000"/>
              </a:lnSpc>
              <a:buFont typeface="Arial" pitchFamily="34" charset="0"/>
              <a:buChar char="•"/>
            </a:pPr>
            <a:r>
              <a:rPr lang="en-CA" dirty="0" smtClean="0"/>
              <a:t>Develop manuscripts</a:t>
            </a:r>
            <a:endParaRPr lang="en-CA" dirty="0"/>
          </a:p>
          <a:p>
            <a:pPr marL="484632" indent="-457200">
              <a:lnSpc>
                <a:spcPct val="200000"/>
              </a:lnSpc>
              <a:buFont typeface="Arial" pitchFamily="34" charset="0"/>
              <a:buChar char="•"/>
            </a:pPr>
            <a:r>
              <a:rPr lang="en-CA" dirty="0"/>
              <a:t>Apply for funding</a:t>
            </a:r>
          </a:p>
          <a:p>
            <a:endParaRPr lang="en-CA" dirty="0"/>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9550" y="3194188"/>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2223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260648"/>
            <a:ext cx="7579568" cy="1152128"/>
          </a:xfrm>
        </p:spPr>
        <p:txBody>
          <a:bodyPr>
            <a:noAutofit/>
          </a:bodyPr>
          <a:lstStyle/>
          <a:p>
            <a:r>
              <a:rPr lang="en-CA" sz="7200" dirty="0" smtClean="0"/>
              <a:t>Questions? </a:t>
            </a:r>
            <a:endParaRPr lang="en-CA" sz="72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1801982"/>
            <a:ext cx="2943225" cy="428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45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9550" y="3194050"/>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9681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9729" y="260648"/>
            <a:ext cx="6283424" cy="1224136"/>
          </a:xfrm>
        </p:spPr>
        <p:txBody>
          <a:bodyPr/>
          <a:lstStyle/>
          <a:p>
            <a:r>
              <a:rPr lang="en-CA" dirty="0" smtClean="0"/>
              <a:t>Purpose</a:t>
            </a:r>
            <a:endParaRPr lang="en-CA" dirty="0"/>
          </a:p>
        </p:txBody>
      </p:sp>
      <p:sp>
        <p:nvSpPr>
          <p:cNvPr id="3" name="Subtitle 2"/>
          <p:cNvSpPr>
            <a:spLocks noGrp="1"/>
          </p:cNvSpPr>
          <p:nvPr>
            <p:ph type="subTitle" idx="1"/>
          </p:nvPr>
        </p:nvSpPr>
        <p:spPr>
          <a:xfrm>
            <a:off x="1432285" y="1700808"/>
            <a:ext cx="5127265" cy="4459256"/>
          </a:xfrm>
        </p:spPr>
        <p:txBody>
          <a:bodyPr>
            <a:normAutofit fontScale="92500"/>
          </a:bodyPr>
          <a:lstStyle/>
          <a:p>
            <a:pPr>
              <a:lnSpc>
                <a:spcPct val="150000"/>
              </a:lnSpc>
            </a:pPr>
            <a:r>
              <a:rPr lang="en-CA" dirty="0"/>
              <a:t>The purpose of this grounded theory study is to expand our gender-based knowledge, inform policy and practice by exploring the experiences and implications of workplace re-entry for women’s health and well being following a lapse in employment due to depression. </a:t>
            </a:r>
          </a:p>
          <a:p>
            <a:endParaRPr lang="en-CA"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9550" y="2996952"/>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1843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7" y="332656"/>
            <a:ext cx="5156177" cy="1124886"/>
          </a:xfrm>
        </p:spPr>
        <p:txBody>
          <a:bodyPr>
            <a:normAutofit/>
          </a:bodyPr>
          <a:lstStyle/>
          <a:p>
            <a:r>
              <a:rPr lang="en-CA" sz="5400" dirty="0" smtClean="0"/>
              <a:t>Methodology </a:t>
            </a:r>
            <a:endParaRPr lang="en-CA" sz="5400" dirty="0"/>
          </a:p>
        </p:txBody>
      </p:sp>
      <p:sp>
        <p:nvSpPr>
          <p:cNvPr id="3" name="Subtitle 2"/>
          <p:cNvSpPr>
            <a:spLocks noGrp="1"/>
          </p:cNvSpPr>
          <p:nvPr>
            <p:ph type="subTitle" idx="1"/>
          </p:nvPr>
        </p:nvSpPr>
        <p:spPr>
          <a:xfrm>
            <a:off x="971600" y="1772816"/>
            <a:ext cx="5688631" cy="4960094"/>
          </a:xfrm>
        </p:spPr>
        <p:txBody>
          <a:bodyPr>
            <a:normAutofit/>
          </a:bodyPr>
          <a:lstStyle/>
          <a:p>
            <a:pPr marL="484632" indent="-457200">
              <a:spcBef>
                <a:spcPts val="1200"/>
              </a:spcBef>
              <a:spcAft>
                <a:spcPts val="1200"/>
              </a:spcAft>
              <a:buFont typeface="Arial" pitchFamily="34" charset="0"/>
              <a:buChar char="•"/>
            </a:pPr>
            <a:r>
              <a:rPr lang="en-CA" sz="2800" dirty="0" smtClean="0"/>
              <a:t>Qualitative Research</a:t>
            </a:r>
          </a:p>
          <a:p>
            <a:pPr marL="484632" indent="-457200">
              <a:spcBef>
                <a:spcPts val="1200"/>
              </a:spcBef>
              <a:spcAft>
                <a:spcPts val="1200"/>
              </a:spcAft>
              <a:buFont typeface="Arial" pitchFamily="34" charset="0"/>
              <a:buChar char="•"/>
            </a:pPr>
            <a:r>
              <a:rPr lang="en-CA" sz="2800" dirty="0" smtClean="0"/>
              <a:t>Grounded Theory </a:t>
            </a:r>
          </a:p>
          <a:p>
            <a:pPr marL="772668" lvl="1" indent="-342900" algn="l">
              <a:spcBef>
                <a:spcPts val="1200"/>
              </a:spcBef>
              <a:spcAft>
                <a:spcPts val="1200"/>
              </a:spcAft>
              <a:buFont typeface="Arial" pitchFamily="34" charset="0"/>
              <a:buChar char="•"/>
              <a:defRPr/>
            </a:pPr>
            <a:r>
              <a:rPr lang="en-CA" sz="2400" dirty="0"/>
              <a:t>In-depth Interviews with 40 women who have returned to work after depression</a:t>
            </a:r>
          </a:p>
          <a:p>
            <a:pPr marL="772668" lvl="1" indent="-342900" algn="l">
              <a:spcBef>
                <a:spcPts val="1200"/>
              </a:spcBef>
              <a:spcAft>
                <a:spcPts val="1200"/>
              </a:spcAft>
              <a:buFont typeface="Arial" pitchFamily="34" charset="0"/>
              <a:buChar char="•"/>
              <a:defRPr/>
            </a:pPr>
            <a:r>
              <a:rPr lang="en-CA" sz="2400" dirty="0"/>
              <a:t>Used an interview guide</a:t>
            </a:r>
          </a:p>
          <a:p>
            <a:pPr marL="772668" lvl="1" indent="-342900" algn="l">
              <a:spcBef>
                <a:spcPts val="1200"/>
              </a:spcBef>
              <a:spcAft>
                <a:spcPts val="1200"/>
              </a:spcAft>
              <a:buFont typeface="Arial" pitchFamily="34" charset="0"/>
              <a:buChar char="•"/>
              <a:defRPr/>
            </a:pPr>
            <a:r>
              <a:rPr lang="en-CA" sz="2400" dirty="0"/>
              <a:t>Conversational approach</a:t>
            </a:r>
          </a:p>
          <a:p>
            <a:pPr marL="772668" lvl="1" indent="-342900" algn="l">
              <a:spcBef>
                <a:spcPts val="1200"/>
              </a:spcBef>
              <a:spcAft>
                <a:spcPts val="1200"/>
              </a:spcAft>
              <a:buFont typeface="Arial" pitchFamily="34" charset="0"/>
              <a:buChar char="•"/>
              <a:defRPr/>
            </a:pPr>
            <a:r>
              <a:rPr lang="en-CA" sz="2400" dirty="0"/>
              <a:t>Pilot project with 10 </a:t>
            </a:r>
            <a:r>
              <a:rPr lang="en-CA" sz="2400" dirty="0" smtClean="0"/>
              <a:t>women</a:t>
            </a:r>
          </a:p>
          <a:p>
            <a:pPr marL="429768" lvl="1" algn="l">
              <a:spcBef>
                <a:spcPts val="1200"/>
              </a:spcBef>
              <a:spcAft>
                <a:spcPts val="1200"/>
              </a:spcAft>
              <a:defRPr/>
            </a:pPr>
            <a:endParaRPr lang="en-CA" sz="2400" dirty="0"/>
          </a:p>
          <a:p>
            <a:pPr marL="914400" lvl="1" indent="-457200">
              <a:buFont typeface="Arial" pitchFamily="34" charset="0"/>
              <a:buChar char="•"/>
            </a:pPr>
            <a:endParaRPr lang="en-CA"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9550" y="3068960"/>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1614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5776" y="359898"/>
            <a:ext cx="6283424" cy="764846"/>
          </a:xfrm>
        </p:spPr>
        <p:txBody>
          <a:bodyPr>
            <a:noAutofit/>
          </a:bodyPr>
          <a:lstStyle/>
          <a:p>
            <a:r>
              <a:rPr lang="en-CA" sz="4800" dirty="0" smtClean="0"/>
              <a:t>Sample </a:t>
            </a:r>
            <a:endParaRPr lang="en-CA" sz="4800" dirty="0"/>
          </a:p>
        </p:txBody>
      </p:sp>
      <p:sp>
        <p:nvSpPr>
          <p:cNvPr id="3" name="Subtitle 2"/>
          <p:cNvSpPr>
            <a:spLocks noGrp="1"/>
          </p:cNvSpPr>
          <p:nvPr>
            <p:ph type="subTitle" idx="1"/>
          </p:nvPr>
        </p:nvSpPr>
        <p:spPr>
          <a:xfrm>
            <a:off x="1187624" y="1628800"/>
            <a:ext cx="5472608" cy="4968552"/>
          </a:xfrm>
        </p:spPr>
        <p:txBody>
          <a:bodyPr>
            <a:normAutofit fontScale="92500" lnSpcReduction="20000"/>
          </a:bodyPr>
          <a:lstStyle/>
          <a:p>
            <a:pPr marL="484632" indent="-457200">
              <a:spcBef>
                <a:spcPts val="1200"/>
              </a:spcBef>
              <a:spcAft>
                <a:spcPts val="1200"/>
              </a:spcAft>
              <a:buFont typeface="Arial" pitchFamily="34" charset="0"/>
              <a:buChar char="•"/>
            </a:pPr>
            <a:r>
              <a:rPr lang="en-CA" dirty="0"/>
              <a:t>English speaking women over 19 years of age who have returned to work following depression. Age range </a:t>
            </a:r>
            <a:r>
              <a:rPr lang="en-CA" dirty="0" smtClean="0"/>
              <a:t>23 </a:t>
            </a:r>
            <a:r>
              <a:rPr lang="en-CA" dirty="0"/>
              <a:t>to 64</a:t>
            </a:r>
            <a:r>
              <a:rPr lang="en-CA" dirty="0" smtClean="0"/>
              <a:t>. Mean age 46.5</a:t>
            </a:r>
          </a:p>
          <a:p>
            <a:pPr marL="484632" indent="-457200">
              <a:spcBef>
                <a:spcPts val="1200"/>
              </a:spcBef>
              <a:spcAft>
                <a:spcPts val="1200"/>
              </a:spcAft>
              <a:buFont typeface="Arial" pitchFamily="34" charset="0"/>
              <a:buChar char="•"/>
            </a:pPr>
            <a:r>
              <a:rPr lang="en-CA" dirty="0" smtClean="0"/>
              <a:t>15 Single – 16 Married</a:t>
            </a:r>
          </a:p>
          <a:p>
            <a:pPr marL="484632" indent="-457200">
              <a:spcBef>
                <a:spcPts val="1200"/>
              </a:spcBef>
              <a:spcAft>
                <a:spcPts val="1200"/>
              </a:spcAft>
              <a:buFont typeface="Arial" pitchFamily="34" charset="0"/>
              <a:buChar char="•"/>
            </a:pPr>
            <a:r>
              <a:rPr lang="en-CA" dirty="0" smtClean="0"/>
              <a:t>One First Nation, 5 Francophone</a:t>
            </a:r>
          </a:p>
          <a:p>
            <a:pPr marL="484632" indent="-457200">
              <a:spcBef>
                <a:spcPts val="1200"/>
              </a:spcBef>
              <a:spcAft>
                <a:spcPts val="1200"/>
              </a:spcAft>
              <a:buFont typeface="Arial" pitchFamily="34" charset="0"/>
              <a:buChar char="•"/>
            </a:pPr>
            <a:r>
              <a:rPr lang="en-CA" dirty="0" smtClean="0"/>
              <a:t>Ten were mothers</a:t>
            </a:r>
            <a:endParaRPr lang="en-CA" dirty="0"/>
          </a:p>
          <a:p>
            <a:pPr marL="484632" indent="-457200">
              <a:spcBef>
                <a:spcPts val="1200"/>
              </a:spcBef>
              <a:spcAft>
                <a:spcPts val="1200"/>
              </a:spcAft>
              <a:buFont typeface="Arial" pitchFamily="34" charset="0"/>
              <a:buChar char="•"/>
            </a:pPr>
            <a:r>
              <a:rPr lang="en-CA" dirty="0"/>
              <a:t>Currently employed full-time, part-time or seasonal</a:t>
            </a:r>
          </a:p>
          <a:p>
            <a:pPr marL="484632" indent="-457200">
              <a:spcBef>
                <a:spcPts val="1200"/>
              </a:spcBef>
              <a:spcAft>
                <a:spcPts val="1200"/>
              </a:spcAft>
              <a:buFont typeface="Arial" pitchFamily="34" charset="0"/>
              <a:buChar char="•"/>
            </a:pPr>
            <a:r>
              <a:rPr lang="en-CA" dirty="0"/>
              <a:t>At least a 3 month lapse from work that was due to </a:t>
            </a:r>
            <a:r>
              <a:rPr lang="en-CA" dirty="0" smtClean="0"/>
              <a:t>depression</a:t>
            </a:r>
          </a:p>
          <a:p>
            <a:pPr marL="484632" indent="-457200">
              <a:spcBef>
                <a:spcPts val="1200"/>
              </a:spcBef>
              <a:spcAft>
                <a:spcPts val="1200"/>
              </a:spcAft>
              <a:buFont typeface="Arial" pitchFamily="34" charset="0"/>
              <a:buChar char="•"/>
            </a:pPr>
            <a:endParaRPr lang="en-CA" dirty="0"/>
          </a:p>
          <a:p>
            <a:endParaRPr lang="en-CA"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9550" y="2996952"/>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0505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1322" y="332656"/>
            <a:ext cx="6571456" cy="764846"/>
          </a:xfrm>
        </p:spPr>
        <p:txBody>
          <a:bodyPr>
            <a:noAutofit/>
          </a:bodyPr>
          <a:lstStyle/>
          <a:p>
            <a:r>
              <a:rPr lang="en-CA" sz="5400" dirty="0" smtClean="0"/>
              <a:t>Sample </a:t>
            </a:r>
            <a:endParaRPr lang="en-CA" sz="5400" dirty="0"/>
          </a:p>
        </p:txBody>
      </p:sp>
      <p:sp>
        <p:nvSpPr>
          <p:cNvPr id="3" name="Subtitle 2"/>
          <p:cNvSpPr>
            <a:spLocks noGrp="1"/>
          </p:cNvSpPr>
          <p:nvPr>
            <p:ph type="subTitle" idx="1"/>
          </p:nvPr>
        </p:nvSpPr>
        <p:spPr>
          <a:xfrm>
            <a:off x="755576" y="1412776"/>
            <a:ext cx="7939608" cy="5184576"/>
          </a:xfrm>
        </p:spPr>
        <p:txBody>
          <a:bodyPr>
            <a:normAutofit lnSpcReduction="10000"/>
          </a:bodyPr>
          <a:lstStyle/>
          <a:p>
            <a:pPr marL="484632" lvl="0" indent="-457200">
              <a:spcBef>
                <a:spcPts val="1200"/>
              </a:spcBef>
              <a:spcAft>
                <a:spcPts val="1200"/>
              </a:spcAft>
              <a:buClr>
                <a:srgbClr val="3891A7"/>
              </a:buClr>
              <a:buFont typeface="Arial" pitchFamily="34" charset="0"/>
              <a:buChar char="•"/>
            </a:pPr>
            <a:r>
              <a:rPr lang="en-CA" dirty="0">
                <a:solidFill>
                  <a:srgbClr val="4F271C">
                    <a:shade val="30000"/>
                    <a:satMod val="150000"/>
                  </a:srgbClr>
                </a:solidFill>
              </a:rPr>
              <a:t>Theoretical sampling</a:t>
            </a:r>
          </a:p>
          <a:p>
            <a:pPr marL="484632" lvl="0" indent="-457200">
              <a:spcBef>
                <a:spcPts val="1200"/>
              </a:spcBef>
              <a:spcAft>
                <a:spcPts val="1200"/>
              </a:spcAft>
              <a:buClr>
                <a:srgbClr val="3891A7"/>
              </a:buClr>
              <a:buFont typeface="Arial" pitchFamily="34" charset="0"/>
              <a:buChar char="•"/>
            </a:pPr>
            <a:r>
              <a:rPr lang="en-CA" dirty="0"/>
              <a:t>Convenience and purposive sampling techniques – posters, newspapers</a:t>
            </a:r>
          </a:p>
          <a:p>
            <a:pPr marL="484632" indent="-457200">
              <a:buFont typeface="Arial" pitchFamily="34" charset="0"/>
              <a:buChar char="•"/>
            </a:pPr>
            <a:endParaRPr lang="en-CA" dirty="0" smtClean="0"/>
          </a:p>
          <a:p>
            <a:pPr marL="484632" indent="-457200">
              <a:buFont typeface="Arial" pitchFamily="34" charset="0"/>
              <a:buChar char="•"/>
            </a:pPr>
            <a:r>
              <a:rPr lang="en-CA" dirty="0" smtClean="0"/>
              <a:t>Wanted </a:t>
            </a:r>
            <a:r>
              <a:rPr lang="en-CA" dirty="0"/>
              <a:t>a community sample rather </a:t>
            </a:r>
            <a:endParaRPr lang="en-CA" dirty="0" smtClean="0"/>
          </a:p>
          <a:p>
            <a:pPr marL="484632" indent="-457200">
              <a:buFont typeface="Arial" pitchFamily="34" charset="0"/>
              <a:buChar char="•"/>
            </a:pPr>
            <a:r>
              <a:rPr lang="en-CA" dirty="0" smtClean="0"/>
              <a:t>than </a:t>
            </a:r>
            <a:r>
              <a:rPr lang="en-CA" dirty="0"/>
              <a:t>a single </a:t>
            </a:r>
            <a:r>
              <a:rPr lang="en-CA" dirty="0" smtClean="0"/>
              <a:t>workplace</a:t>
            </a:r>
          </a:p>
          <a:p>
            <a:endParaRPr lang="en-CA" dirty="0"/>
          </a:p>
          <a:p>
            <a:pPr marL="484632" indent="-457200">
              <a:buFont typeface="Arial" pitchFamily="34" charset="0"/>
              <a:buChar char="•"/>
            </a:pPr>
            <a:r>
              <a:rPr lang="en-CA" dirty="0"/>
              <a:t>Sample included women from </a:t>
            </a:r>
            <a:endParaRPr lang="en-CA" dirty="0" smtClean="0"/>
          </a:p>
          <a:p>
            <a:r>
              <a:rPr lang="en-CA" dirty="0" smtClean="0"/>
              <a:t>     universities</a:t>
            </a:r>
            <a:r>
              <a:rPr lang="en-CA" dirty="0"/>
              <a:t>, hospitals, government </a:t>
            </a:r>
            <a:endParaRPr lang="en-CA" dirty="0" smtClean="0"/>
          </a:p>
          <a:p>
            <a:r>
              <a:rPr lang="en-CA" dirty="0" smtClean="0"/>
              <a:t>     offices</a:t>
            </a:r>
            <a:r>
              <a:rPr lang="en-CA" dirty="0"/>
              <a:t>, retail businesses, </a:t>
            </a:r>
            <a:endParaRPr lang="en-CA" dirty="0" smtClean="0"/>
          </a:p>
          <a:p>
            <a:r>
              <a:rPr lang="en-CA" dirty="0" smtClean="0"/>
              <a:t>     teachers</a:t>
            </a:r>
            <a:r>
              <a:rPr lang="en-CA" dirty="0"/>
              <a:t>, etc.</a:t>
            </a:r>
          </a:p>
          <a:p>
            <a:endParaRPr lang="en-CA"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4981" y="3356992"/>
            <a:ext cx="2469515" cy="3501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1705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908862"/>
          </a:xfrm>
        </p:spPr>
        <p:txBody>
          <a:bodyPr/>
          <a:lstStyle/>
          <a:p>
            <a:r>
              <a:rPr lang="en-CA" dirty="0" smtClean="0"/>
              <a:t>Data Collection and Analysis</a:t>
            </a:r>
            <a:endParaRPr lang="en-CA" dirty="0"/>
          </a:p>
        </p:txBody>
      </p:sp>
      <p:sp>
        <p:nvSpPr>
          <p:cNvPr id="3" name="Subtitle 2"/>
          <p:cNvSpPr>
            <a:spLocks noGrp="1"/>
          </p:cNvSpPr>
          <p:nvPr>
            <p:ph type="subTitle" idx="1"/>
          </p:nvPr>
        </p:nvSpPr>
        <p:spPr>
          <a:xfrm>
            <a:off x="1187624" y="1628800"/>
            <a:ext cx="7622664" cy="4459256"/>
          </a:xfrm>
        </p:spPr>
        <p:txBody>
          <a:bodyPr>
            <a:normAutofit/>
          </a:bodyPr>
          <a:lstStyle/>
          <a:p>
            <a:pPr marL="484632" indent="-457200">
              <a:spcAft>
                <a:spcPts val="600"/>
              </a:spcAft>
              <a:buFont typeface="Arial" pitchFamily="34" charset="0"/>
              <a:buChar char="•"/>
            </a:pPr>
            <a:r>
              <a:rPr lang="en-CA" dirty="0"/>
              <a:t>Audio recorded interviews</a:t>
            </a:r>
          </a:p>
          <a:p>
            <a:pPr marL="484632" indent="-457200">
              <a:spcAft>
                <a:spcPts val="600"/>
              </a:spcAft>
              <a:buFont typeface="Arial" pitchFamily="34" charset="0"/>
              <a:buChar char="•"/>
            </a:pPr>
            <a:r>
              <a:rPr lang="en-CA" dirty="0"/>
              <a:t>Transcribed verbatim</a:t>
            </a:r>
          </a:p>
          <a:p>
            <a:pPr marL="484632" indent="-457200">
              <a:spcAft>
                <a:spcPts val="600"/>
              </a:spcAft>
              <a:buFont typeface="Arial" pitchFamily="34" charset="0"/>
              <a:buChar char="•"/>
            </a:pPr>
            <a:r>
              <a:rPr lang="en-CA" dirty="0"/>
              <a:t>Used data analysis platform Nvivo</a:t>
            </a:r>
          </a:p>
          <a:p>
            <a:pPr marL="484632" indent="-457200">
              <a:spcAft>
                <a:spcPts val="600"/>
              </a:spcAft>
              <a:buFont typeface="Arial" pitchFamily="34" charset="0"/>
              <a:buChar char="•"/>
            </a:pPr>
            <a:r>
              <a:rPr lang="en-CA" dirty="0"/>
              <a:t>Line by line open coding</a:t>
            </a:r>
          </a:p>
          <a:p>
            <a:pPr marL="484632" indent="-457200">
              <a:spcAft>
                <a:spcPts val="600"/>
              </a:spcAft>
              <a:buFont typeface="Arial" pitchFamily="34" charset="0"/>
              <a:buChar char="•"/>
            </a:pPr>
            <a:r>
              <a:rPr lang="en-CA" dirty="0"/>
              <a:t>Constant comparison</a:t>
            </a:r>
          </a:p>
          <a:p>
            <a:pPr marL="484632" indent="-457200">
              <a:spcAft>
                <a:spcPts val="600"/>
              </a:spcAft>
              <a:buFont typeface="Arial" pitchFamily="34" charset="0"/>
              <a:buChar char="•"/>
            </a:pPr>
            <a:r>
              <a:rPr lang="en-CA" dirty="0"/>
              <a:t>Categories</a:t>
            </a:r>
          </a:p>
          <a:p>
            <a:pPr marL="484632" indent="-457200">
              <a:spcAft>
                <a:spcPts val="600"/>
              </a:spcAft>
              <a:buFont typeface="Arial" pitchFamily="34" charset="0"/>
              <a:buChar char="•"/>
            </a:pPr>
            <a:r>
              <a:rPr lang="en-CA" dirty="0"/>
              <a:t>Theoretical sampling</a:t>
            </a:r>
          </a:p>
          <a:p>
            <a:pPr marL="484632" indent="-457200">
              <a:spcAft>
                <a:spcPts val="600"/>
              </a:spcAft>
              <a:buFont typeface="Arial" pitchFamily="34" charset="0"/>
              <a:buChar char="•"/>
            </a:pPr>
            <a:r>
              <a:rPr lang="en-CA" dirty="0"/>
              <a:t>Theory development</a:t>
            </a:r>
          </a:p>
          <a:p>
            <a:endParaRPr lang="en-CA"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3194050"/>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7952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60648"/>
            <a:ext cx="8244408" cy="936104"/>
          </a:xfrm>
        </p:spPr>
        <p:txBody>
          <a:bodyPr>
            <a:normAutofit/>
          </a:bodyPr>
          <a:lstStyle/>
          <a:p>
            <a:r>
              <a:rPr lang="en-CA" dirty="0" smtClean="0"/>
              <a:t>The Depression Experience </a:t>
            </a:r>
            <a:endParaRPr lang="en-CA" dirty="0"/>
          </a:p>
        </p:txBody>
      </p:sp>
      <p:sp>
        <p:nvSpPr>
          <p:cNvPr id="3" name="Subtitle 2"/>
          <p:cNvSpPr>
            <a:spLocks noGrp="1"/>
          </p:cNvSpPr>
          <p:nvPr>
            <p:ph type="subTitle" idx="1"/>
          </p:nvPr>
        </p:nvSpPr>
        <p:spPr>
          <a:xfrm>
            <a:off x="1043608" y="1196752"/>
            <a:ext cx="7406640" cy="5517232"/>
          </a:xfrm>
        </p:spPr>
        <p:txBody>
          <a:bodyPr>
            <a:normAutofit/>
          </a:bodyPr>
          <a:lstStyle/>
          <a:p>
            <a:pPr marL="484632" indent="-457200">
              <a:lnSpc>
                <a:spcPct val="150000"/>
              </a:lnSpc>
              <a:buFont typeface="Arial" pitchFamily="34" charset="0"/>
              <a:buChar char="•"/>
            </a:pPr>
            <a:r>
              <a:rPr lang="en-CA" dirty="0" smtClean="0"/>
              <a:t>“Black Hole”</a:t>
            </a:r>
          </a:p>
          <a:p>
            <a:pPr marL="484632" indent="-457200">
              <a:lnSpc>
                <a:spcPct val="150000"/>
              </a:lnSpc>
              <a:buFont typeface="Arial" pitchFamily="34" charset="0"/>
              <a:buChar char="•"/>
            </a:pPr>
            <a:r>
              <a:rPr lang="en-CA" dirty="0" smtClean="0"/>
              <a:t>Overwhelming Fatigue and Sadness </a:t>
            </a:r>
          </a:p>
          <a:p>
            <a:pPr marL="484632" indent="-457200">
              <a:buFont typeface="Arial" pitchFamily="34" charset="0"/>
              <a:buChar char="•"/>
            </a:pPr>
            <a:r>
              <a:rPr lang="en-CA" dirty="0" smtClean="0"/>
              <a:t>Poor Memory and Inability to </a:t>
            </a:r>
          </a:p>
          <a:p>
            <a:r>
              <a:rPr lang="en-CA" dirty="0"/>
              <a:t> </a:t>
            </a:r>
            <a:r>
              <a:rPr lang="en-CA" dirty="0" smtClean="0"/>
              <a:t>    Concentrate </a:t>
            </a:r>
          </a:p>
          <a:p>
            <a:pPr marL="484632" indent="-457200">
              <a:lnSpc>
                <a:spcPct val="150000"/>
              </a:lnSpc>
              <a:buFont typeface="Arial" pitchFamily="34" charset="0"/>
              <a:buChar char="•"/>
            </a:pPr>
            <a:r>
              <a:rPr lang="en-CA" dirty="0" smtClean="0"/>
              <a:t>Changes in Eating and Personal </a:t>
            </a:r>
          </a:p>
          <a:p>
            <a:pPr>
              <a:lnSpc>
                <a:spcPct val="150000"/>
              </a:lnSpc>
            </a:pPr>
            <a:r>
              <a:rPr lang="en-CA" dirty="0"/>
              <a:t> </a:t>
            </a:r>
            <a:r>
              <a:rPr lang="en-CA" dirty="0" smtClean="0"/>
              <a:t>    Grooming </a:t>
            </a:r>
          </a:p>
          <a:p>
            <a:pPr marL="484632" indent="-457200">
              <a:lnSpc>
                <a:spcPct val="150000"/>
              </a:lnSpc>
              <a:buFont typeface="Arial" pitchFamily="34" charset="0"/>
              <a:buChar char="•"/>
            </a:pPr>
            <a:r>
              <a:rPr lang="en-CA" dirty="0" smtClean="0"/>
              <a:t>Disinterest in Normal Activities </a:t>
            </a:r>
          </a:p>
          <a:p>
            <a:pPr marL="484632" indent="-457200">
              <a:buFont typeface="Arial" pitchFamily="34" charset="0"/>
              <a:buChar char="•"/>
            </a:pPr>
            <a:endParaRPr lang="en-CA" dirty="0"/>
          </a:p>
          <a:p>
            <a:pPr marL="484632" indent="-457200">
              <a:buFont typeface="Arial" pitchFamily="34" charset="0"/>
              <a:buChar char="•"/>
            </a:pPr>
            <a:endParaRPr lang="en-CA" dirty="0" smtClean="0"/>
          </a:p>
          <a:p>
            <a:pPr marL="484632" indent="-457200">
              <a:buFont typeface="Arial" pitchFamily="34" charset="0"/>
              <a:buChar char="•"/>
            </a:pPr>
            <a:endParaRPr lang="en-CA" dirty="0"/>
          </a:p>
          <a:p>
            <a:pPr marL="484632" indent="-457200">
              <a:buFont typeface="Arial" pitchFamily="34" charset="0"/>
              <a:buChar char="•"/>
            </a:pPr>
            <a:endParaRPr lang="en-CA" dirty="0" smtClean="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9550" y="3194050"/>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2986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60648"/>
            <a:ext cx="7956376" cy="1080120"/>
          </a:xfrm>
        </p:spPr>
        <p:txBody>
          <a:bodyPr/>
          <a:lstStyle/>
          <a:p>
            <a:r>
              <a:rPr lang="en-CA" dirty="0" smtClean="0"/>
              <a:t>How Depression Affected Work </a:t>
            </a:r>
            <a:endParaRPr lang="en-CA" dirty="0"/>
          </a:p>
        </p:txBody>
      </p:sp>
      <p:sp>
        <p:nvSpPr>
          <p:cNvPr id="3" name="Subtitle 2"/>
          <p:cNvSpPr>
            <a:spLocks noGrp="1"/>
          </p:cNvSpPr>
          <p:nvPr>
            <p:ph type="subTitle" idx="1"/>
          </p:nvPr>
        </p:nvSpPr>
        <p:spPr>
          <a:xfrm>
            <a:off x="1115616" y="1124744"/>
            <a:ext cx="7406640" cy="5256584"/>
          </a:xfrm>
        </p:spPr>
        <p:txBody>
          <a:bodyPr>
            <a:normAutofit fontScale="92500" lnSpcReduction="20000"/>
          </a:bodyPr>
          <a:lstStyle/>
          <a:p>
            <a:pPr marL="484632" indent="-457200">
              <a:buFont typeface="Arial" pitchFamily="34" charset="0"/>
              <a:buChar char="•"/>
            </a:pPr>
            <a:endParaRPr lang="en-CA" dirty="0"/>
          </a:p>
          <a:p>
            <a:pPr marL="484632" indent="-457200">
              <a:lnSpc>
                <a:spcPct val="160000"/>
              </a:lnSpc>
              <a:buFont typeface="Arial" pitchFamily="34" charset="0"/>
              <a:buChar char="•"/>
            </a:pPr>
            <a:r>
              <a:rPr lang="en-CA" dirty="0" smtClean="0"/>
              <a:t>“Couldn’t </a:t>
            </a:r>
            <a:r>
              <a:rPr lang="en-CA" dirty="0"/>
              <a:t>get out of bed. Lived on the couch”</a:t>
            </a:r>
          </a:p>
          <a:p>
            <a:pPr marL="484632" indent="-457200">
              <a:lnSpc>
                <a:spcPct val="120000"/>
              </a:lnSpc>
              <a:buFont typeface="Arial" pitchFamily="34" charset="0"/>
              <a:buChar char="•"/>
            </a:pPr>
            <a:r>
              <a:rPr lang="en-CA" dirty="0" smtClean="0"/>
              <a:t>“Got </a:t>
            </a:r>
            <a:r>
              <a:rPr lang="en-CA" dirty="0"/>
              <a:t>really behind at work. Couldn’t keep up </a:t>
            </a:r>
          </a:p>
          <a:p>
            <a:pPr>
              <a:lnSpc>
                <a:spcPct val="120000"/>
              </a:lnSpc>
            </a:pPr>
            <a:r>
              <a:rPr lang="en-CA" dirty="0"/>
              <a:t>      </a:t>
            </a:r>
            <a:r>
              <a:rPr lang="en-CA" dirty="0" smtClean="0"/>
              <a:t>with </a:t>
            </a:r>
            <a:r>
              <a:rPr lang="en-CA" dirty="0"/>
              <a:t>e-mail”</a:t>
            </a:r>
          </a:p>
          <a:p>
            <a:pPr marL="484632" indent="-457200">
              <a:lnSpc>
                <a:spcPct val="160000"/>
              </a:lnSpc>
              <a:buFont typeface="Arial" pitchFamily="34" charset="0"/>
              <a:buChar char="•"/>
            </a:pPr>
            <a:r>
              <a:rPr lang="en-CA" dirty="0"/>
              <a:t>“Avoided social contact</a:t>
            </a:r>
            <a:r>
              <a:rPr lang="en-CA" dirty="0" smtClean="0"/>
              <a:t>”</a:t>
            </a:r>
          </a:p>
          <a:p>
            <a:pPr marL="484632" indent="-457200">
              <a:lnSpc>
                <a:spcPct val="160000"/>
              </a:lnSpc>
              <a:buFont typeface="Arial" pitchFamily="34" charset="0"/>
              <a:buChar char="•"/>
            </a:pPr>
            <a:r>
              <a:rPr lang="en-CA" dirty="0" smtClean="0"/>
              <a:t>“Had to put on a face”</a:t>
            </a:r>
            <a:endParaRPr lang="en-CA" dirty="0"/>
          </a:p>
          <a:p>
            <a:pPr marL="484632" indent="-457200">
              <a:lnSpc>
                <a:spcPct val="120000"/>
              </a:lnSpc>
              <a:buFont typeface="Arial" pitchFamily="34" charset="0"/>
              <a:buChar char="•"/>
            </a:pPr>
            <a:r>
              <a:rPr lang="en-CA" dirty="0" smtClean="0"/>
              <a:t>“Overwhelmed </a:t>
            </a:r>
            <a:r>
              <a:rPr lang="en-CA" dirty="0"/>
              <a:t>by the amount of </a:t>
            </a:r>
            <a:endParaRPr lang="en-CA" dirty="0" smtClean="0"/>
          </a:p>
          <a:p>
            <a:pPr>
              <a:lnSpc>
                <a:spcPct val="120000"/>
              </a:lnSpc>
            </a:pPr>
            <a:r>
              <a:rPr lang="en-CA" dirty="0"/>
              <a:t> </a:t>
            </a:r>
            <a:r>
              <a:rPr lang="en-CA" dirty="0" smtClean="0"/>
              <a:t>     work</a:t>
            </a:r>
            <a:r>
              <a:rPr lang="en-CA" dirty="0"/>
              <a:t>”</a:t>
            </a:r>
          </a:p>
          <a:p>
            <a:pPr marL="484632" indent="-457200">
              <a:lnSpc>
                <a:spcPct val="160000"/>
              </a:lnSpc>
              <a:buFont typeface="Arial" pitchFamily="34" charset="0"/>
              <a:buChar char="•"/>
            </a:pPr>
            <a:r>
              <a:rPr lang="en-CA" dirty="0" smtClean="0"/>
              <a:t>“Couldn’t </a:t>
            </a:r>
            <a:r>
              <a:rPr lang="en-CA" dirty="0"/>
              <a:t>focus”</a:t>
            </a:r>
          </a:p>
          <a:p>
            <a:pPr marL="484632" indent="-457200">
              <a:lnSpc>
                <a:spcPct val="160000"/>
              </a:lnSpc>
              <a:buFont typeface="Arial" pitchFamily="34" charset="0"/>
              <a:buChar char="•"/>
            </a:pPr>
            <a:r>
              <a:rPr lang="en-CA" dirty="0" smtClean="0"/>
              <a:t>“No </a:t>
            </a:r>
            <a:r>
              <a:rPr lang="en-CA" dirty="0"/>
              <a:t>attention </a:t>
            </a:r>
            <a:r>
              <a:rPr lang="en-CA" dirty="0" smtClean="0"/>
              <a:t>span”</a:t>
            </a:r>
            <a:endParaRPr lang="en-CA"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1038" y="2924944"/>
            <a:ext cx="25844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41397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310</TotalTime>
  <Words>1262</Words>
  <Application>Microsoft Office PowerPoint</Application>
  <PresentationFormat>On-screen Show (4:3)</PresentationFormat>
  <Paragraphs>172</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Solstice</vt:lpstr>
      <vt:lpstr>Returning to work after depression: Implications for women’s health</vt:lpstr>
      <vt:lpstr>Literature on Depression </vt:lpstr>
      <vt:lpstr>Purpose</vt:lpstr>
      <vt:lpstr>Methodology </vt:lpstr>
      <vt:lpstr>Sample </vt:lpstr>
      <vt:lpstr>Sample </vt:lpstr>
      <vt:lpstr>Data Collection and Analysis</vt:lpstr>
      <vt:lpstr>The Depression Experience </vt:lpstr>
      <vt:lpstr>How Depression Affected Work </vt:lpstr>
      <vt:lpstr>Experiences Being Off Work </vt:lpstr>
      <vt:lpstr>Returning to Work</vt:lpstr>
      <vt:lpstr>Returning to Work</vt:lpstr>
      <vt:lpstr>Barriers Returning to Work</vt:lpstr>
      <vt:lpstr>Stigma</vt:lpstr>
      <vt:lpstr>Stigma</vt:lpstr>
      <vt:lpstr>Benefits of Returning to Work</vt:lpstr>
      <vt:lpstr>Reoccurring Theme “Battling Adversity” </vt:lpstr>
      <vt:lpstr>Battling Adversity</vt:lpstr>
      <vt:lpstr>Reoccurring Theme: The Active Practice of Silence</vt:lpstr>
      <vt:lpstr>Concealing Depression</vt:lpstr>
      <vt:lpstr>Concealing Depression</vt:lpstr>
      <vt:lpstr>Secrecy within Workplace</vt:lpstr>
      <vt:lpstr>Secrecy in Workplace</vt:lpstr>
      <vt:lpstr>Where to go from here </vt:lpstr>
      <vt:lpstr>Questions?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Returning to work after depression: Implications for women’s health</dc:title>
  <dc:creator>Peer Review</dc:creator>
  <cp:lastModifiedBy>Heather MacDonald</cp:lastModifiedBy>
  <cp:revision>44</cp:revision>
  <cp:lastPrinted>2014-11-10T18:43:49Z</cp:lastPrinted>
  <dcterms:created xsi:type="dcterms:W3CDTF">2013-04-16T13:14:16Z</dcterms:created>
  <dcterms:modified xsi:type="dcterms:W3CDTF">2014-11-10T18:44:15Z</dcterms:modified>
</cp:coreProperties>
</file>