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7.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28.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29.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30.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31.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32.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handoutMasterIdLst>
    <p:handoutMasterId r:id="rId44"/>
  </p:handoutMasterIdLst>
  <p:sldIdLst>
    <p:sldId id="257" r:id="rId2"/>
    <p:sldId id="258" r:id="rId3"/>
    <p:sldId id="259" r:id="rId4"/>
    <p:sldId id="260" r:id="rId5"/>
    <p:sldId id="261" r:id="rId6"/>
    <p:sldId id="262" r:id="rId7"/>
    <p:sldId id="263" r:id="rId8"/>
    <p:sldId id="264" r:id="rId9"/>
    <p:sldId id="296" r:id="rId10"/>
    <p:sldId id="265" r:id="rId11"/>
    <p:sldId id="297"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70F"/>
    <a:srgbClr val="CC0000"/>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5294" autoAdjust="0"/>
  </p:normalViewPr>
  <p:slideViewPr>
    <p:cSldViewPr snapToGrid="0">
      <p:cViewPr varScale="1">
        <p:scale>
          <a:sx n="66" d="100"/>
          <a:sy n="66" d="100"/>
        </p:scale>
        <p:origin x="100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27885562922748"/>
          <c:y val="3.2007245792866117E-2"/>
          <c:w val="0.69992811111111108"/>
          <c:h val="0.87624993899414683"/>
        </c:manualLayout>
      </c:layout>
      <c:bar3DChart>
        <c:barDir val="col"/>
        <c:grouping val="clustered"/>
        <c:varyColors val="1"/>
        <c:ser>
          <c:idx val="0"/>
          <c:order val="0"/>
          <c:spPr>
            <a:scene3d>
              <a:camera prst="orthographicFront"/>
              <a:lightRig rig="threePt" dir="t"/>
            </a:scene3d>
            <a:sp3d prstMaterial="dkEdge"/>
          </c:spPr>
          <c:invertIfNegative val="0"/>
          <c:dPt>
            <c:idx val="0"/>
            <c:invertIfNegative val="0"/>
            <c:bubble3D val="0"/>
            <c:spPr>
              <a:solidFill>
                <a:srgbClr val="66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2"/>
            <c:invertIfNegative val="0"/>
            <c:bubble3D val="0"/>
            <c:spPr>
              <a:solidFill>
                <a:srgbClr val="4F1129"/>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3"/>
            <c:invertIfNegative val="0"/>
            <c:bubble3D val="0"/>
            <c:spPr>
              <a:solidFill>
                <a:srgbClr val="9E2251"/>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4"/>
            <c:invertIfNegative val="0"/>
            <c:bubble3D val="0"/>
            <c:spPr>
              <a:solidFill>
                <a:srgbClr val="FF338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5"/>
            <c:invertIfNegative val="0"/>
            <c:bubble3D val="0"/>
            <c:spPr>
              <a:solidFill>
                <a:srgbClr val="FF79AF"/>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6"/>
            <c:invertIfNegative val="0"/>
            <c:bubble3D val="0"/>
            <c:spPr>
              <a:solidFill>
                <a:srgbClr val="FFB7D4"/>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7"/>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8"/>
            <c:invertIfNegative val="0"/>
            <c:bubble3D val="0"/>
            <c:spPr>
              <a:solidFill>
                <a:srgbClr val="00006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9"/>
            <c:invertIfNegative val="0"/>
            <c:bubble3D val="0"/>
            <c:spPr>
              <a:solidFill>
                <a:srgbClr val="00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0"/>
            <c:invertIfNegative val="0"/>
            <c:bubble3D val="0"/>
            <c:spPr>
              <a:solidFill>
                <a:srgbClr val="0075EA"/>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1"/>
            <c:invertIfNegative val="0"/>
            <c:bubble3D val="0"/>
            <c:spPr>
              <a:solidFill>
                <a:srgbClr val="72A2D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2"/>
            <c:invertIfNegative val="0"/>
            <c:bubble3D val="0"/>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scene3d>
              <a:sp3d prstMaterial="dkEdge"/>
            </c:spPr>
          </c:dPt>
          <c:dLbls>
            <c:dLbl>
              <c:idx val="0"/>
              <c:delete val="1"/>
              <c:extLst>
                <c:ext xmlns:c15="http://schemas.microsoft.com/office/drawing/2012/chart" uri="{CE6537A1-D6FC-4f65-9D91-7224C49458BB}"/>
              </c:extLst>
            </c:dLbl>
            <c:dLbl>
              <c:idx val="2"/>
              <c:layout>
                <c:manualLayout>
                  <c:x val="9.8647913280383772E-3"/>
                  <c:y val="-1.0535794074503495E-2"/>
                </c:manualLayout>
              </c:layout>
              <c:tx>
                <c:rich>
                  <a:bodyPr/>
                  <a:lstStyle/>
                  <a:p>
                    <a:pPr>
                      <a:defRPr sz="1600">
                        <a:latin typeface="Times New Roman" panose="02020603050405020304" pitchFamily="18" charset="0"/>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a:t>
                    </a:r>
                  </a:p>
                </c:rich>
              </c:tx>
              <c:sp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4555354240328957E-3"/>
                  <c:y val="-1.2642952889404193E-2"/>
                </c:manualLayout>
              </c:layout>
              <c:tx>
                <c:rich>
                  <a:bodyPr/>
                  <a:lstStyle/>
                  <a:p>
                    <a:pPr>
                      <a:defRPr sz="1600">
                        <a:latin typeface="Times New Roman" panose="02020603050405020304" pitchFamily="18" charset="0"/>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a:t>
                    </a:r>
                  </a:p>
                </c:rich>
              </c:tx>
              <c:spPr/>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layout>
                <c:manualLayout>
                  <c:x val="7.0462795200274125E-3"/>
                  <c:y val="-1.0535794074503495E-2"/>
                </c:manualLayout>
              </c:layout>
              <c:tx>
                <c:rich>
                  <a:bodyPr/>
                  <a:lstStyle/>
                  <a:p>
                    <a:pPr>
                      <a:defRPr sz="1600">
                        <a:latin typeface="Times New Roman" panose="02020603050405020304" pitchFamily="18" charset="0"/>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a:t>
                    </a:r>
                  </a:p>
                </c:rich>
              </c:tx>
              <c:spPr/>
              <c:showLegendKey val="0"/>
              <c:showVal val="1"/>
              <c:showCatName val="0"/>
              <c:showSerName val="0"/>
              <c:showPercent val="0"/>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8"/>
              <c:layout>
                <c:manualLayout>
                  <c:x val="7.0462795200274125E-3"/>
                  <c:y val="3.3714375120394262E-2"/>
                </c:manualLayout>
              </c:layout>
              <c:tx>
                <c:rich>
                  <a:bodyPr/>
                  <a:lstStyle/>
                  <a:p>
                    <a:pPr>
                      <a:defRPr sz="1600">
                        <a:latin typeface="Times New Roman" panose="02020603050405020304" pitchFamily="18" charset="0"/>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a:t>
                    </a:r>
                  </a:p>
                  <a:p>
                    <a:pPr>
                      <a:defRPr sz="1600">
                        <a:latin typeface="Times New Roman" panose="02020603050405020304" pitchFamily="18" charset="0"/>
                        <a:cs typeface="Times New Roman" panose="02020603050405020304" pitchFamily="18" charset="0"/>
                      </a:defRPr>
                    </a:pPr>
                    <a:endParaRPr lang="en-US" sz="1600">
                      <a:latin typeface="Times New Roman" panose="02020603050405020304" pitchFamily="18" charset="0"/>
                      <a:cs typeface="Times New Roman" panose="02020603050405020304" pitchFamily="18"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9.8647913280383772E-3"/>
                  <c:y val="3.3714375120394262E-2"/>
                </c:manualLayout>
              </c:layout>
              <c:tx>
                <c:rich>
                  <a:bodyPr/>
                  <a:lstStyle/>
                  <a:p>
                    <a:pPr>
                      <a:defRPr sz="1600">
                        <a:latin typeface="Times New Roman" panose="02020603050405020304" pitchFamily="18" charset="0"/>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a:t>
                    </a:r>
                  </a:p>
                  <a:p>
                    <a:pPr>
                      <a:defRPr sz="1600">
                        <a:latin typeface="Times New Roman" panose="02020603050405020304" pitchFamily="18" charset="0"/>
                        <a:cs typeface="Times New Roman" panose="02020603050405020304" pitchFamily="18" charset="0"/>
                      </a:defRPr>
                    </a:pPr>
                    <a:endParaRPr lang="en-US" sz="1600">
                      <a:latin typeface="Times New Roman" panose="02020603050405020304" pitchFamily="18" charset="0"/>
                      <a:cs typeface="Times New Roman" panose="02020603050405020304" pitchFamily="18"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10"/>
              <c:delete val="1"/>
              <c:extLst>
                <c:ext xmlns:c15="http://schemas.microsoft.com/office/drawing/2012/chart" uri="{CE6537A1-D6FC-4f65-9D91-7224C49458BB}"/>
              </c:extLst>
            </c:dLbl>
            <c:dLbl>
              <c:idx val="11"/>
              <c:layout>
                <c:manualLayout>
                  <c:x val="9.8647913280383772E-3"/>
                  <c:y val="3.5821699853311878E-2"/>
                </c:manualLayout>
              </c:layout>
              <c:tx>
                <c:rich>
                  <a:bodyPr/>
                  <a:lstStyle/>
                  <a:p>
                    <a:pPr>
                      <a:defRPr sz="1600">
                        <a:latin typeface="Times New Roman" panose="02020603050405020304" pitchFamily="18" charset="0"/>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a:t>
                    </a:r>
                  </a:p>
                  <a:p>
                    <a:pPr>
                      <a:defRPr sz="1600">
                        <a:latin typeface="Times New Roman" panose="02020603050405020304" pitchFamily="18" charset="0"/>
                        <a:cs typeface="Times New Roman" panose="02020603050405020304" pitchFamily="18" charset="0"/>
                      </a:defRPr>
                    </a:pPr>
                    <a:endParaRPr lang="en-US" sz="1600">
                      <a:latin typeface="Times New Roman" panose="02020603050405020304" pitchFamily="18" charset="0"/>
                      <a:cs typeface="Times New Roman" panose="02020603050405020304" pitchFamily="18"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12"/>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Sheet2!$C$3:$O$3</c:f>
              <c:strCache>
                <c:ptCount val="13"/>
                <c:pt idx="0">
                  <c:v>Control</c:v>
                </c:pt>
                <c:pt idx="2">
                  <c:v>Vehicle</c:v>
                </c:pt>
                <c:pt idx="3">
                  <c:v>NDGA</c:v>
                </c:pt>
                <c:pt idx="4">
                  <c:v>NDGA &amp; Insulin</c:v>
                </c:pt>
                <c:pt idx="5">
                  <c:v>Pravastatin</c:v>
                </c:pt>
                <c:pt idx="6">
                  <c:v>Pravastatin &amp; Insulin</c:v>
                </c:pt>
                <c:pt idx="8">
                  <c:v>Vehicle</c:v>
                </c:pt>
                <c:pt idx="9">
                  <c:v>NDGA</c:v>
                </c:pt>
                <c:pt idx="10">
                  <c:v>NDGA &amp; Insulin</c:v>
                </c:pt>
                <c:pt idx="11">
                  <c:v>Pravastatin</c:v>
                </c:pt>
                <c:pt idx="12">
                  <c:v>Pravastatin &amp; Insulin</c:v>
                </c:pt>
              </c:strCache>
            </c:strRef>
          </c:cat>
          <c:val>
            <c:numRef>
              <c:f>Sheet2!$C$4:$O$4</c:f>
              <c:numCache>
                <c:formatCode>General</c:formatCode>
                <c:ptCount val="13"/>
                <c:pt idx="0">
                  <c:v>0.69299999999999995</c:v>
                </c:pt>
                <c:pt idx="2">
                  <c:v>2.2450000000000001</c:v>
                </c:pt>
                <c:pt idx="3">
                  <c:v>2.2280000000000002</c:v>
                </c:pt>
                <c:pt idx="4">
                  <c:v>0.68100000000000005</c:v>
                </c:pt>
                <c:pt idx="5">
                  <c:v>2.2759999999999998</c:v>
                </c:pt>
                <c:pt idx="6">
                  <c:v>0.68</c:v>
                </c:pt>
                <c:pt idx="8">
                  <c:v>2.5960000000000001</c:v>
                </c:pt>
                <c:pt idx="9">
                  <c:v>2.5990000000000002</c:v>
                </c:pt>
                <c:pt idx="10">
                  <c:v>0.69</c:v>
                </c:pt>
                <c:pt idx="11">
                  <c:v>2.6030000000000002</c:v>
                </c:pt>
                <c:pt idx="12">
                  <c:v>0.68600000000000005</c:v>
                </c:pt>
              </c:numCache>
            </c:numRef>
          </c:val>
          <c:shape val="cylinder"/>
        </c:ser>
        <c:dLbls>
          <c:showLegendKey val="0"/>
          <c:showVal val="0"/>
          <c:showCatName val="0"/>
          <c:showSerName val="0"/>
          <c:showPercent val="0"/>
          <c:showBubbleSize val="0"/>
        </c:dLbls>
        <c:gapWidth val="5"/>
        <c:shape val="box"/>
        <c:axId val="308268064"/>
        <c:axId val="308264144"/>
        <c:axId val="0"/>
      </c:bar3DChart>
      <c:catAx>
        <c:axId val="308268064"/>
        <c:scaling>
          <c:orientation val="minMax"/>
        </c:scaling>
        <c:delete val="1"/>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   Control                    Normoalbuminuric</a:t>
                </a:r>
                <a:r>
                  <a:rPr lang="en-US" sz="1400" baseline="0"/>
                  <a:t>                                 </a:t>
                </a:r>
                <a:r>
                  <a:rPr lang="en-US" sz="1400"/>
                  <a:t>Microalbuminuric</a:t>
                </a:r>
              </a:p>
            </c:rich>
          </c:tx>
          <c:layout>
            <c:manualLayout>
              <c:xMode val="edge"/>
              <c:yMode val="edge"/>
              <c:x val="0.11232755555555554"/>
              <c:y val="0.91247794117647063"/>
            </c:manualLayout>
          </c:layout>
          <c:overlay val="0"/>
          <c:spPr>
            <a:noFill/>
            <a:ln>
              <a:noFill/>
            </a:ln>
            <a:effectLst/>
          </c:spPr>
        </c:title>
        <c:numFmt formatCode="General" sourceLinked="1"/>
        <c:majorTickMark val="none"/>
        <c:minorTickMark val="none"/>
        <c:tickLblPos val="nextTo"/>
        <c:crossAx val="308264144"/>
        <c:crosses val="autoZero"/>
        <c:auto val="1"/>
        <c:lblAlgn val="ctr"/>
        <c:lblOffset val="100"/>
        <c:noMultiLvlLbl val="0"/>
      </c:catAx>
      <c:valAx>
        <c:axId val="308264144"/>
        <c:scaling>
          <c:orientation val="minMax"/>
        </c:scaling>
        <c:delete val="0"/>
        <c:axPos val="l"/>
        <c:majorGridlines>
          <c:spPr>
            <a:ln w="317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j-lt"/>
                    <a:ea typeface="+mn-ea"/>
                    <a:cs typeface="+mn-cs"/>
                  </a:defRPr>
                </a:pPr>
                <a:r>
                  <a:rPr lang="en-US" sz="1800">
                    <a:latin typeface="+mj-lt"/>
                  </a:rPr>
                  <a:t>Urine volume (ml/min)</a:t>
                </a:r>
              </a:p>
            </c:rich>
          </c:tx>
          <c:layout>
            <c:manualLayout>
              <c:xMode val="edge"/>
              <c:yMode val="edge"/>
              <c:x val="1.4976890528438541E-2"/>
              <c:y val="0.2358907365307588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08268064"/>
        <c:crosses val="autoZero"/>
        <c:crossBetween val="between"/>
      </c:valAx>
      <c:spPr>
        <a:noFill/>
        <a:ln>
          <a:noFill/>
        </a:ln>
        <a:effectLst/>
      </c:spPr>
    </c:plotArea>
    <c:legend>
      <c:legendPos val="r"/>
      <c:layout>
        <c:manualLayout>
          <c:xMode val="edge"/>
          <c:yMode val="edge"/>
          <c:x val="0.80555511111111122"/>
          <c:y val="0.22343660130718954"/>
          <c:w val="0.18597822222222221"/>
          <c:h val="0.553126633986928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27885562922748"/>
          <c:y val="3.2007245792866117E-2"/>
          <c:w val="0.69992811111111108"/>
          <c:h val="0.87624993899414683"/>
        </c:manualLayout>
      </c:layout>
      <c:bar3DChart>
        <c:barDir val="col"/>
        <c:grouping val="clustered"/>
        <c:varyColors val="1"/>
        <c:ser>
          <c:idx val="0"/>
          <c:order val="0"/>
          <c:spPr>
            <a:scene3d>
              <a:camera prst="orthographicFront"/>
              <a:lightRig rig="threePt" dir="t"/>
            </a:scene3d>
            <a:sp3d prstMaterial="dkEdge"/>
          </c:spPr>
          <c:invertIfNegative val="0"/>
          <c:dPt>
            <c:idx val="0"/>
            <c:invertIfNegative val="0"/>
            <c:bubble3D val="0"/>
            <c:spPr>
              <a:solidFill>
                <a:srgbClr val="66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2"/>
            <c:invertIfNegative val="0"/>
            <c:bubble3D val="0"/>
            <c:spPr>
              <a:solidFill>
                <a:srgbClr val="4F1129"/>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3"/>
            <c:invertIfNegative val="0"/>
            <c:bubble3D val="0"/>
            <c:spPr>
              <a:solidFill>
                <a:srgbClr val="9E2251"/>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4"/>
            <c:invertIfNegative val="0"/>
            <c:bubble3D val="0"/>
            <c:spPr>
              <a:solidFill>
                <a:srgbClr val="FF338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5"/>
            <c:invertIfNegative val="0"/>
            <c:bubble3D val="0"/>
            <c:spPr>
              <a:solidFill>
                <a:srgbClr val="FF79AF"/>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6"/>
            <c:invertIfNegative val="0"/>
            <c:bubble3D val="0"/>
            <c:spPr>
              <a:solidFill>
                <a:srgbClr val="FFB7D4"/>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7"/>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8"/>
            <c:invertIfNegative val="0"/>
            <c:bubble3D val="0"/>
            <c:spPr>
              <a:solidFill>
                <a:srgbClr val="00006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9"/>
            <c:invertIfNegative val="0"/>
            <c:bubble3D val="0"/>
            <c:spPr>
              <a:solidFill>
                <a:srgbClr val="00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0"/>
            <c:invertIfNegative val="0"/>
            <c:bubble3D val="0"/>
            <c:spPr>
              <a:solidFill>
                <a:srgbClr val="0075EA"/>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1"/>
            <c:invertIfNegative val="0"/>
            <c:bubble3D val="0"/>
            <c:spPr>
              <a:solidFill>
                <a:srgbClr val="72A2D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2"/>
            <c:invertIfNegative val="0"/>
            <c:bubble3D val="0"/>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scene3d>
              <a:sp3d prstMaterial="dkEdge"/>
            </c:spPr>
          </c:dPt>
          <c:dLbls>
            <c:dLbl>
              <c:idx val="0"/>
              <c:delete val="1"/>
              <c:extLst>
                <c:ext xmlns:c15="http://schemas.microsoft.com/office/drawing/2012/chart" uri="{CE6537A1-D6FC-4f65-9D91-7224C49458BB}"/>
              </c:extLst>
            </c:dLbl>
            <c:dLbl>
              <c:idx val="2"/>
              <c:layout>
                <c:manualLayout>
                  <c:x val="7.0421043537837891E-3"/>
                  <c:y val="4.2117201892289402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layout>
                <c:manualLayout>
                  <c:x val="7.0421043537837891E-3"/>
                  <c:y val="6.3175802838434103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Sheet2!$C$287:$O$287</c:f>
              <c:strCache>
                <c:ptCount val="13"/>
                <c:pt idx="0">
                  <c:v>Control</c:v>
                </c:pt>
                <c:pt idx="2">
                  <c:v>Vehicle</c:v>
                </c:pt>
                <c:pt idx="3">
                  <c:v>NDGA</c:v>
                </c:pt>
                <c:pt idx="4">
                  <c:v>NDGA &amp; Insulin</c:v>
                </c:pt>
                <c:pt idx="5">
                  <c:v>Pravastatin</c:v>
                </c:pt>
                <c:pt idx="6">
                  <c:v>Pravastatin &amp; Insulin</c:v>
                </c:pt>
                <c:pt idx="8">
                  <c:v>Vehicle</c:v>
                </c:pt>
                <c:pt idx="9">
                  <c:v>NDGA</c:v>
                </c:pt>
                <c:pt idx="10">
                  <c:v>NDGA &amp; Insulin</c:v>
                </c:pt>
                <c:pt idx="11">
                  <c:v>Pravastatin</c:v>
                </c:pt>
                <c:pt idx="12">
                  <c:v>Pravastatin &amp; Insulin</c:v>
                </c:pt>
              </c:strCache>
            </c:strRef>
          </c:cat>
          <c:val>
            <c:numRef>
              <c:f>Sheet2!$C$288:$O$288</c:f>
              <c:numCache>
                <c:formatCode>General</c:formatCode>
                <c:ptCount val="13"/>
                <c:pt idx="0">
                  <c:v>9.6750000000000007</c:v>
                </c:pt>
                <c:pt idx="2">
                  <c:v>13.938000000000001</c:v>
                </c:pt>
                <c:pt idx="3">
                  <c:v>9.4499999999999993</c:v>
                </c:pt>
                <c:pt idx="4">
                  <c:v>9.9499999999999993</c:v>
                </c:pt>
                <c:pt idx="5">
                  <c:v>9.1750000000000007</c:v>
                </c:pt>
                <c:pt idx="6">
                  <c:v>9.7750000000000004</c:v>
                </c:pt>
                <c:pt idx="8">
                  <c:v>15.363</c:v>
                </c:pt>
                <c:pt idx="9">
                  <c:v>9.5500000000000007</c:v>
                </c:pt>
                <c:pt idx="10">
                  <c:v>10.050000000000001</c:v>
                </c:pt>
                <c:pt idx="11">
                  <c:v>9.3879999999999999</c:v>
                </c:pt>
                <c:pt idx="12">
                  <c:v>9.9749999999999996</c:v>
                </c:pt>
              </c:numCache>
            </c:numRef>
          </c:val>
          <c:shape val="cylinder"/>
        </c:ser>
        <c:dLbls>
          <c:showLegendKey val="0"/>
          <c:showVal val="0"/>
          <c:showCatName val="0"/>
          <c:showSerName val="0"/>
          <c:showPercent val="0"/>
          <c:showBubbleSize val="0"/>
        </c:dLbls>
        <c:gapWidth val="5"/>
        <c:shape val="box"/>
        <c:axId val="311873016"/>
        <c:axId val="311874584"/>
        <c:axId val="0"/>
      </c:bar3DChart>
      <c:catAx>
        <c:axId val="311873016"/>
        <c:scaling>
          <c:orientation val="minMax"/>
        </c:scaling>
        <c:delete val="1"/>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   Control                    Normoalbuminuric</a:t>
                </a:r>
                <a:r>
                  <a:rPr lang="en-US" sz="1400" baseline="0"/>
                  <a:t>                                 </a:t>
                </a:r>
                <a:r>
                  <a:rPr lang="en-US" sz="1400"/>
                  <a:t>Microalbuminuric</a:t>
                </a:r>
              </a:p>
            </c:rich>
          </c:tx>
          <c:layout>
            <c:manualLayout>
              <c:xMode val="edge"/>
              <c:yMode val="edge"/>
              <c:x val="0.11232755555555554"/>
              <c:y val="0.91247794117647063"/>
            </c:manualLayout>
          </c:layout>
          <c:overlay val="0"/>
          <c:spPr>
            <a:noFill/>
            <a:ln>
              <a:noFill/>
            </a:ln>
            <a:effectLst/>
          </c:spPr>
        </c:title>
        <c:numFmt formatCode="General" sourceLinked="1"/>
        <c:majorTickMark val="none"/>
        <c:minorTickMark val="none"/>
        <c:tickLblPos val="nextTo"/>
        <c:crossAx val="311874584"/>
        <c:crosses val="autoZero"/>
        <c:auto val="1"/>
        <c:lblAlgn val="ctr"/>
        <c:lblOffset val="100"/>
        <c:noMultiLvlLbl val="0"/>
      </c:catAx>
      <c:valAx>
        <c:axId val="311874584"/>
        <c:scaling>
          <c:orientation val="minMax"/>
        </c:scaling>
        <c:delete val="0"/>
        <c:axPos val="l"/>
        <c:majorGridlines>
          <c:spPr>
            <a:ln w="317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j-lt"/>
                    <a:ea typeface="+mn-ea"/>
                    <a:cs typeface="+mn-cs"/>
                  </a:defRPr>
                </a:pPr>
                <a:r>
                  <a:rPr lang="en-US" sz="1800">
                    <a:latin typeface="+mj-lt"/>
                  </a:rPr>
                  <a:t>Plasma homocysteine (µmol/l)</a:t>
                </a:r>
              </a:p>
            </c:rich>
          </c:tx>
          <c:layout>
            <c:manualLayout>
              <c:xMode val="edge"/>
              <c:yMode val="edge"/>
              <c:x val="1.4976890528438541E-2"/>
              <c:y val="0.2358907365307588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11873016"/>
        <c:crosses val="autoZero"/>
        <c:crossBetween val="between"/>
      </c:valAx>
      <c:spPr>
        <a:noFill/>
        <a:ln>
          <a:noFill/>
        </a:ln>
        <a:effectLst/>
      </c:spPr>
    </c:plotArea>
    <c:legend>
      <c:legendPos val="r"/>
      <c:layout>
        <c:manualLayout>
          <c:xMode val="edge"/>
          <c:yMode val="edge"/>
          <c:x val="0.80555511111111122"/>
          <c:y val="0.22343660130718954"/>
          <c:w val="0.18597822222222221"/>
          <c:h val="0.553126633986928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27885562922748"/>
          <c:y val="3.2007245792866117E-2"/>
          <c:w val="0.69992811111111108"/>
          <c:h val="0.87624993899414683"/>
        </c:manualLayout>
      </c:layout>
      <c:bar3DChart>
        <c:barDir val="col"/>
        <c:grouping val="clustered"/>
        <c:varyColors val="1"/>
        <c:ser>
          <c:idx val="0"/>
          <c:order val="0"/>
          <c:spPr>
            <a:scene3d>
              <a:camera prst="orthographicFront"/>
              <a:lightRig rig="threePt" dir="t"/>
            </a:scene3d>
            <a:sp3d prstMaterial="dkEdge"/>
          </c:spPr>
          <c:invertIfNegative val="0"/>
          <c:dPt>
            <c:idx val="0"/>
            <c:invertIfNegative val="0"/>
            <c:bubble3D val="0"/>
            <c:spPr>
              <a:solidFill>
                <a:srgbClr val="66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2"/>
            <c:invertIfNegative val="0"/>
            <c:bubble3D val="0"/>
            <c:spPr>
              <a:solidFill>
                <a:srgbClr val="4F1129"/>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3"/>
            <c:invertIfNegative val="0"/>
            <c:bubble3D val="0"/>
            <c:spPr>
              <a:solidFill>
                <a:srgbClr val="9E2251"/>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4"/>
            <c:invertIfNegative val="0"/>
            <c:bubble3D val="0"/>
            <c:spPr>
              <a:solidFill>
                <a:srgbClr val="FF338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5"/>
            <c:invertIfNegative val="0"/>
            <c:bubble3D val="0"/>
            <c:spPr>
              <a:solidFill>
                <a:srgbClr val="FF79AF"/>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6"/>
            <c:invertIfNegative val="0"/>
            <c:bubble3D val="0"/>
            <c:spPr>
              <a:solidFill>
                <a:srgbClr val="FFB7D4"/>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7"/>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8"/>
            <c:invertIfNegative val="0"/>
            <c:bubble3D val="0"/>
            <c:spPr>
              <a:solidFill>
                <a:srgbClr val="00006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9"/>
            <c:invertIfNegative val="0"/>
            <c:bubble3D val="0"/>
            <c:spPr>
              <a:solidFill>
                <a:srgbClr val="00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0"/>
            <c:invertIfNegative val="0"/>
            <c:bubble3D val="0"/>
            <c:spPr>
              <a:solidFill>
                <a:srgbClr val="0075EA"/>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1"/>
            <c:invertIfNegative val="0"/>
            <c:bubble3D val="0"/>
            <c:spPr>
              <a:solidFill>
                <a:srgbClr val="72A2D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2"/>
            <c:invertIfNegative val="0"/>
            <c:bubble3D val="0"/>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scene3d>
              <a:sp3d prstMaterial="dkEdge"/>
            </c:spPr>
          </c:dPt>
          <c:dLbls>
            <c:dLbl>
              <c:idx val="0"/>
              <c:delete val="1"/>
              <c:extLst>
                <c:ext xmlns:c15="http://schemas.microsoft.com/office/drawing/2012/chart" uri="{CE6537A1-D6FC-4f65-9D91-7224C49458BB}"/>
              </c:extLst>
            </c:dLbl>
            <c:dLbl>
              <c:idx val="2"/>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4505252245405463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8589460952973051E-3"/>
                  <c:y val="2.1058600946144718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sz="1800" b="0" i="0" baseline="0">
                        <a:effectLst/>
                      </a:rPr>
                      <a:t>**</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en-US">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4505252245405463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8589460952973572E-3"/>
                  <c:y val="1.8952740851530231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sz="1800" b="0" i="0" baseline="0">
                        <a:effectLst/>
                      </a:rPr>
                      <a:t>**</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en-US">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0421043537837891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0421043537837891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7.0421043537837891E-3"/>
                  <c:y val="2.3164461040759171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sz="1800" b="0" i="0" baseline="0">
                        <a:effectLst/>
                      </a:rPr>
                      <a:t>**</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en-US">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7.0421043537837891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8.4505252245406504E-3"/>
                  <c:y val="2.5270321135373641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sz="1800" b="0" i="0" baseline="0">
                        <a:effectLst/>
                      </a:rPr>
                      <a:t>**</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en-US">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Sheet2!$C$65:$O$65</c:f>
              <c:strCache>
                <c:ptCount val="13"/>
                <c:pt idx="0">
                  <c:v>Control</c:v>
                </c:pt>
                <c:pt idx="2">
                  <c:v>Vehicle</c:v>
                </c:pt>
                <c:pt idx="3">
                  <c:v>NDGA</c:v>
                </c:pt>
                <c:pt idx="4">
                  <c:v>NDGA &amp; Insulin</c:v>
                </c:pt>
                <c:pt idx="5">
                  <c:v>Pravastatin</c:v>
                </c:pt>
                <c:pt idx="6">
                  <c:v>Pravastatin &amp; Insulin</c:v>
                </c:pt>
                <c:pt idx="8">
                  <c:v>Vehicle</c:v>
                </c:pt>
                <c:pt idx="9">
                  <c:v>NDGA</c:v>
                </c:pt>
                <c:pt idx="10">
                  <c:v>NDGA &amp; Insulin</c:v>
                </c:pt>
                <c:pt idx="11">
                  <c:v>Pravastatin</c:v>
                </c:pt>
                <c:pt idx="12">
                  <c:v>Pravastatin &amp; Insulin</c:v>
                </c:pt>
              </c:strCache>
            </c:strRef>
          </c:cat>
          <c:val>
            <c:numRef>
              <c:f>Sheet2!$C$66:$O$66</c:f>
              <c:numCache>
                <c:formatCode>General</c:formatCode>
                <c:ptCount val="13"/>
                <c:pt idx="0">
                  <c:v>96.13</c:v>
                </c:pt>
                <c:pt idx="2">
                  <c:v>56.63</c:v>
                </c:pt>
                <c:pt idx="3">
                  <c:v>63.5</c:v>
                </c:pt>
                <c:pt idx="4">
                  <c:v>81.38</c:v>
                </c:pt>
                <c:pt idx="5">
                  <c:v>67.63</c:v>
                </c:pt>
                <c:pt idx="6">
                  <c:v>81.5</c:v>
                </c:pt>
                <c:pt idx="8">
                  <c:v>45.25</c:v>
                </c:pt>
                <c:pt idx="9">
                  <c:v>55.88</c:v>
                </c:pt>
                <c:pt idx="10">
                  <c:v>70.63</c:v>
                </c:pt>
                <c:pt idx="11">
                  <c:v>61</c:v>
                </c:pt>
                <c:pt idx="12">
                  <c:v>74.13</c:v>
                </c:pt>
              </c:numCache>
            </c:numRef>
          </c:val>
          <c:shape val="cylinder"/>
        </c:ser>
        <c:dLbls>
          <c:showLegendKey val="0"/>
          <c:showVal val="0"/>
          <c:showCatName val="0"/>
          <c:showSerName val="0"/>
          <c:showPercent val="0"/>
          <c:showBubbleSize val="0"/>
        </c:dLbls>
        <c:gapWidth val="5"/>
        <c:shape val="box"/>
        <c:axId val="308264536"/>
        <c:axId val="308267280"/>
        <c:axId val="0"/>
      </c:bar3DChart>
      <c:catAx>
        <c:axId val="308264536"/>
        <c:scaling>
          <c:orientation val="minMax"/>
        </c:scaling>
        <c:delete val="1"/>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   Control                    Normoalbuminuric</a:t>
                </a:r>
                <a:r>
                  <a:rPr lang="en-US" sz="1400" baseline="0"/>
                  <a:t>                                 </a:t>
                </a:r>
                <a:r>
                  <a:rPr lang="en-US" sz="1400"/>
                  <a:t>Microalbuminuric</a:t>
                </a:r>
              </a:p>
            </c:rich>
          </c:tx>
          <c:layout>
            <c:manualLayout>
              <c:xMode val="edge"/>
              <c:yMode val="edge"/>
              <c:x val="0.11232755555555554"/>
              <c:y val="0.91247794117647063"/>
            </c:manualLayout>
          </c:layout>
          <c:overlay val="0"/>
          <c:spPr>
            <a:noFill/>
            <a:ln>
              <a:noFill/>
            </a:ln>
            <a:effectLst/>
          </c:spPr>
        </c:title>
        <c:numFmt formatCode="General" sourceLinked="1"/>
        <c:majorTickMark val="none"/>
        <c:minorTickMark val="none"/>
        <c:tickLblPos val="nextTo"/>
        <c:crossAx val="308267280"/>
        <c:crosses val="autoZero"/>
        <c:auto val="1"/>
        <c:lblAlgn val="ctr"/>
        <c:lblOffset val="100"/>
        <c:noMultiLvlLbl val="0"/>
      </c:catAx>
      <c:valAx>
        <c:axId val="308267280"/>
        <c:scaling>
          <c:orientation val="minMax"/>
        </c:scaling>
        <c:delete val="0"/>
        <c:axPos val="l"/>
        <c:majorGridlines>
          <c:spPr>
            <a:ln w="317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j-lt"/>
                    <a:ea typeface="+mn-ea"/>
                    <a:cs typeface="+mn-cs"/>
                  </a:defRPr>
                </a:pPr>
                <a:r>
                  <a:rPr lang="en-US" sz="1800">
                    <a:latin typeface="+mj-lt"/>
                  </a:rPr>
                  <a:t>Creatinine clearance (ml/min)</a:t>
                </a:r>
              </a:p>
            </c:rich>
          </c:tx>
          <c:layout>
            <c:manualLayout>
              <c:xMode val="edge"/>
              <c:yMode val="edge"/>
              <c:x val="1.4976890528438541E-2"/>
              <c:y val="0.2358907365307588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08264536"/>
        <c:crosses val="autoZero"/>
        <c:crossBetween val="between"/>
      </c:valAx>
      <c:spPr>
        <a:noFill/>
        <a:ln>
          <a:noFill/>
        </a:ln>
        <a:effectLst/>
      </c:spPr>
    </c:plotArea>
    <c:legend>
      <c:legendPos val="r"/>
      <c:layout>
        <c:manualLayout>
          <c:xMode val="edge"/>
          <c:yMode val="edge"/>
          <c:x val="0.80555511111111122"/>
          <c:y val="0.22343660130718954"/>
          <c:w val="0.18597822222222221"/>
          <c:h val="0.553126633986928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27885562922748"/>
          <c:y val="3.2007245792866117E-2"/>
          <c:w val="0.69992811111111108"/>
          <c:h val="0.87624993899414683"/>
        </c:manualLayout>
      </c:layout>
      <c:bar3DChart>
        <c:barDir val="col"/>
        <c:grouping val="clustered"/>
        <c:varyColors val="1"/>
        <c:ser>
          <c:idx val="0"/>
          <c:order val="0"/>
          <c:spPr>
            <a:scene3d>
              <a:camera prst="orthographicFront"/>
              <a:lightRig rig="threePt" dir="t"/>
            </a:scene3d>
            <a:sp3d prstMaterial="dkEdge"/>
          </c:spPr>
          <c:invertIfNegative val="0"/>
          <c:dPt>
            <c:idx val="0"/>
            <c:invertIfNegative val="0"/>
            <c:bubble3D val="0"/>
            <c:spPr>
              <a:solidFill>
                <a:srgbClr val="66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2"/>
            <c:invertIfNegative val="0"/>
            <c:bubble3D val="0"/>
            <c:spPr>
              <a:solidFill>
                <a:srgbClr val="4F1129"/>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3"/>
            <c:invertIfNegative val="0"/>
            <c:bubble3D val="0"/>
            <c:spPr>
              <a:solidFill>
                <a:srgbClr val="9E2251"/>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4"/>
            <c:invertIfNegative val="0"/>
            <c:bubble3D val="0"/>
            <c:spPr>
              <a:solidFill>
                <a:srgbClr val="FF338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5"/>
            <c:invertIfNegative val="0"/>
            <c:bubble3D val="0"/>
            <c:spPr>
              <a:solidFill>
                <a:srgbClr val="FF79AF"/>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6"/>
            <c:invertIfNegative val="0"/>
            <c:bubble3D val="0"/>
            <c:spPr>
              <a:solidFill>
                <a:srgbClr val="FFB7D4"/>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7"/>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8"/>
            <c:invertIfNegative val="0"/>
            <c:bubble3D val="0"/>
            <c:spPr>
              <a:solidFill>
                <a:srgbClr val="00006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9"/>
            <c:invertIfNegative val="0"/>
            <c:bubble3D val="0"/>
            <c:spPr>
              <a:solidFill>
                <a:srgbClr val="00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0"/>
            <c:invertIfNegative val="0"/>
            <c:bubble3D val="0"/>
            <c:spPr>
              <a:solidFill>
                <a:srgbClr val="0075EA"/>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1"/>
            <c:invertIfNegative val="0"/>
            <c:bubble3D val="0"/>
            <c:spPr>
              <a:solidFill>
                <a:srgbClr val="72A2D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2"/>
            <c:invertIfNegative val="0"/>
            <c:bubble3D val="0"/>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scene3d>
              <a:sp3d prstMaterial="dkEdge"/>
            </c:spPr>
          </c:dPt>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layout>
                <c:manualLayout>
                  <c:x val="9.8589460952973051E-3"/>
                  <c:y val="2.3164461040759171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sz="1800" b="0" i="0" baseline="0">
                        <a:effectLst/>
                      </a:rPr>
                      <a:t>**</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en-US">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0421043537837891E-3"/>
                  <c:y val="-2.1058600946144701E-3"/>
                </c:manualLayout>
              </c:layout>
              <c:tx>
                <c:rich>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0" i="0" baseline="0">
                        <a:effectLst/>
                      </a:rPr>
                      <a:t>*</a:t>
                    </a:r>
                    <a:endParaRPr lang="en-US">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8.4505252245405463E-3"/>
                  <c:y val="2.5270321135373641E-2"/>
                </c:manualLayout>
              </c:layout>
              <c:tx>
                <c:rich>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0" i="0" baseline="0">
                        <a:effectLst/>
                      </a:rPr>
                      <a:t>*</a:t>
                    </a:r>
                    <a:endParaRPr lang="en-US">
                      <a:effectLst/>
                    </a:endParaRPr>
                  </a:p>
                  <a:p>
                    <a:pPr marL="0" marR="0" indent="0" defTabSz="914400" rtl="0" eaLnBrk="1" fontAlgn="auto" latinLnBrk="0" hangingPunct="1">
                      <a:lnSpc>
                        <a:spcPct val="100000"/>
                      </a:lnSpc>
                      <a:spcBef>
                        <a:spcPts val="0"/>
                      </a:spcBef>
                      <a:spcAft>
                        <a:spcPts val="0"/>
                      </a:spcAft>
                      <a:buClrTx/>
                      <a:buSzTx/>
                      <a:buFontTx/>
                      <a:buNone/>
                      <a:tabLst/>
                      <a:defRPr/>
                    </a:pPr>
                    <a:endParaRPr lang="en-US">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5.6336834830270311E-3"/>
                  <c:y val="2.5270321135373641E-2"/>
                </c:manualLayout>
              </c:layout>
              <c:tx>
                <c:rich>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0" i="0" baseline="0">
                        <a:effectLst/>
                      </a:rPr>
                      <a:t>*</a:t>
                    </a:r>
                    <a:endParaRPr lang="en-US">
                      <a:effectLst/>
                    </a:endParaRPr>
                  </a:p>
                  <a:p>
                    <a:pPr marL="0" marR="0" indent="0" defTabSz="914400" rtl="0" eaLnBrk="1" fontAlgn="auto" latinLnBrk="0" hangingPunct="1">
                      <a:lnSpc>
                        <a:spcPct val="100000"/>
                      </a:lnSpc>
                      <a:spcBef>
                        <a:spcPts val="0"/>
                      </a:spcBef>
                      <a:spcAft>
                        <a:spcPts val="0"/>
                      </a:spcAft>
                      <a:buClrTx/>
                      <a:buSzTx/>
                      <a:buFontTx/>
                      <a:buNone/>
                      <a:tabLst/>
                      <a:defRPr/>
                    </a:pPr>
                    <a:endParaRPr lang="en-US">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9.8589460952974075E-3"/>
                  <c:y val="2.3164461040759171E-2"/>
                </c:manualLayout>
              </c:layout>
              <c:tx>
                <c:rich>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0" i="0" baseline="0">
                        <a:effectLst/>
                      </a:rPr>
                      <a:t>*</a:t>
                    </a:r>
                    <a:endParaRPr lang="en-US">
                      <a:effectLst/>
                    </a:endParaRPr>
                  </a:p>
                  <a:p>
                    <a:pPr marL="0" marR="0" indent="0" defTabSz="914400" rtl="0" eaLnBrk="1" fontAlgn="auto" latinLnBrk="0" hangingPunct="1">
                      <a:lnSpc>
                        <a:spcPct val="100000"/>
                      </a:lnSpc>
                      <a:spcBef>
                        <a:spcPts val="0"/>
                      </a:spcBef>
                      <a:spcAft>
                        <a:spcPts val="0"/>
                      </a:spcAft>
                      <a:buClrTx/>
                      <a:buSzTx/>
                      <a:buFontTx/>
                      <a:buNone/>
                      <a:tabLst/>
                      <a:defRPr/>
                    </a:pPr>
                    <a:endParaRPr lang="en-US">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Sheet2!$C$96:$O$96</c:f>
              <c:strCache>
                <c:ptCount val="13"/>
                <c:pt idx="0">
                  <c:v>Control</c:v>
                </c:pt>
                <c:pt idx="2">
                  <c:v>Vehicle</c:v>
                </c:pt>
                <c:pt idx="3">
                  <c:v>NDGA</c:v>
                </c:pt>
                <c:pt idx="4">
                  <c:v>NDGA &amp; Insulin</c:v>
                </c:pt>
                <c:pt idx="5">
                  <c:v>Pravastatin</c:v>
                </c:pt>
                <c:pt idx="6">
                  <c:v>Pravastatin &amp; Insulin</c:v>
                </c:pt>
                <c:pt idx="8">
                  <c:v>Vehicle</c:v>
                </c:pt>
                <c:pt idx="9">
                  <c:v>NDGA</c:v>
                </c:pt>
                <c:pt idx="10">
                  <c:v>NDGA &amp; Insulin</c:v>
                </c:pt>
                <c:pt idx="11">
                  <c:v>Pravastatin</c:v>
                </c:pt>
                <c:pt idx="12">
                  <c:v>Pravastatin &amp; Insulin</c:v>
                </c:pt>
              </c:strCache>
            </c:strRef>
          </c:cat>
          <c:val>
            <c:numRef>
              <c:f>Sheet2!$C$97:$O$97</c:f>
              <c:numCache>
                <c:formatCode>General</c:formatCode>
                <c:ptCount val="13"/>
                <c:pt idx="0">
                  <c:v>10.130000000000001</c:v>
                </c:pt>
                <c:pt idx="2">
                  <c:v>12.63</c:v>
                </c:pt>
                <c:pt idx="3">
                  <c:v>11.75</c:v>
                </c:pt>
                <c:pt idx="4">
                  <c:v>11.75</c:v>
                </c:pt>
                <c:pt idx="5">
                  <c:v>11.75</c:v>
                </c:pt>
                <c:pt idx="6">
                  <c:v>11.13</c:v>
                </c:pt>
                <c:pt idx="8">
                  <c:v>238.3</c:v>
                </c:pt>
                <c:pt idx="9">
                  <c:v>169.3</c:v>
                </c:pt>
                <c:pt idx="10">
                  <c:v>172.6</c:v>
                </c:pt>
                <c:pt idx="11">
                  <c:v>173.4</c:v>
                </c:pt>
                <c:pt idx="12">
                  <c:v>175.6</c:v>
                </c:pt>
              </c:numCache>
            </c:numRef>
          </c:val>
          <c:shape val="cylinder"/>
        </c:ser>
        <c:dLbls>
          <c:showLegendKey val="0"/>
          <c:showVal val="0"/>
          <c:showCatName val="0"/>
          <c:showSerName val="0"/>
          <c:showPercent val="0"/>
          <c:showBubbleSize val="0"/>
        </c:dLbls>
        <c:gapWidth val="5"/>
        <c:shape val="box"/>
        <c:axId val="223369176"/>
        <c:axId val="223369568"/>
        <c:axId val="0"/>
      </c:bar3DChart>
      <c:catAx>
        <c:axId val="223369176"/>
        <c:scaling>
          <c:orientation val="minMax"/>
        </c:scaling>
        <c:delete val="1"/>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   Control                    Normoalbuminuric</a:t>
                </a:r>
                <a:r>
                  <a:rPr lang="en-US" sz="1400" baseline="0"/>
                  <a:t>                                 </a:t>
                </a:r>
                <a:r>
                  <a:rPr lang="en-US" sz="1400"/>
                  <a:t>Microalbuminuric</a:t>
                </a:r>
              </a:p>
            </c:rich>
          </c:tx>
          <c:layout>
            <c:manualLayout>
              <c:xMode val="edge"/>
              <c:yMode val="edge"/>
              <c:x val="0.11091913213327743"/>
              <c:y val="0.91247798174401995"/>
            </c:manualLayout>
          </c:layout>
          <c:overlay val="0"/>
          <c:spPr>
            <a:noFill/>
            <a:ln>
              <a:noFill/>
            </a:ln>
            <a:effectLst/>
          </c:spPr>
        </c:title>
        <c:numFmt formatCode="General" sourceLinked="1"/>
        <c:majorTickMark val="none"/>
        <c:minorTickMark val="none"/>
        <c:tickLblPos val="nextTo"/>
        <c:crossAx val="223369568"/>
        <c:crosses val="autoZero"/>
        <c:auto val="1"/>
        <c:lblAlgn val="ctr"/>
        <c:lblOffset val="100"/>
        <c:noMultiLvlLbl val="0"/>
      </c:catAx>
      <c:valAx>
        <c:axId val="223369568"/>
        <c:scaling>
          <c:orientation val="minMax"/>
        </c:scaling>
        <c:delete val="0"/>
        <c:axPos val="l"/>
        <c:majorGridlines>
          <c:spPr>
            <a:ln w="317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j-lt"/>
                    <a:ea typeface="+mn-ea"/>
                    <a:cs typeface="+mn-cs"/>
                  </a:defRPr>
                </a:pPr>
                <a:r>
                  <a:rPr lang="en-US" sz="1800">
                    <a:latin typeface="+mj-lt"/>
                  </a:rPr>
                  <a:t>Albumin Creatinine ratio (µg/mg)</a:t>
                </a:r>
              </a:p>
            </c:rich>
          </c:tx>
          <c:layout>
            <c:manualLayout>
              <c:xMode val="edge"/>
              <c:yMode val="edge"/>
              <c:x val="1.4976890528438541E-2"/>
              <c:y val="0.2358907365307588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223369176"/>
        <c:crosses val="autoZero"/>
        <c:crossBetween val="between"/>
      </c:valAx>
      <c:spPr>
        <a:noFill/>
        <a:ln>
          <a:noFill/>
        </a:ln>
        <a:effectLst/>
      </c:spPr>
    </c:plotArea>
    <c:legend>
      <c:legendPos val="r"/>
      <c:layout>
        <c:manualLayout>
          <c:xMode val="edge"/>
          <c:yMode val="edge"/>
          <c:x val="0.80555511111111122"/>
          <c:y val="0.22343660130718954"/>
          <c:w val="0.18597822222222221"/>
          <c:h val="0.553126633986928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27885562922748"/>
          <c:y val="3.2007245792866117E-2"/>
          <c:w val="0.69992811111111108"/>
          <c:h val="0.87624993899414683"/>
        </c:manualLayout>
      </c:layout>
      <c:bar3DChart>
        <c:barDir val="col"/>
        <c:grouping val="clustered"/>
        <c:varyColors val="1"/>
        <c:ser>
          <c:idx val="0"/>
          <c:order val="0"/>
          <c:spPr>
            <a:scene3d>
              <a:camera prst="orthographicFront"/>
              <a:lightRig rig="threePt" dir="t"/>
            </a:scene3d>
            <a:sp3d prstMaterial="dkEdge"/>
          </c:spPr>
          <c:invertIfNegative val="0"/>
          <c:dPt>
            <c:idx val="0"/>
            <c:invertIfNegative val="0"/>
            <c:bubble3D val="0"/>
            <c:spPr>
              <a:solidFill>
                <a:srgbClr val="66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2"/>
            <c:invertIfNegative val="0"/>
            <c:bubble3D val="0"/>
            <c:spPr>
              <a:solidFill>
                <a:srgbClr val="4F1129"/>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3"/>
            <c:invertIfNegative val="0"/>
            <c:bubble3D val="0"/>
            <c:spPr>
              <a:solidFill>
                <a:srgbClr val="9E2251"/>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4"/>
            <c:invertIfNegative val="0"/>
            <c:bubble3D val="0"/>
            <c:spPr>
              <a:solidFill>
                <a:srgbClr val="FF338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5"/>
            <c:invertIfNegative val="0"/>
            <c:bubble3D val="0"/>
            <c:spPr>
              <a:solidFill>
                <a:srgbClr val="FF79AF"/>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6"/>
            <c:invertIfNegative val="0"/>
            <c:bubble3D val="0"/>
            <c:spPr>
              <a:solidFill>
                <a:srgbClr val="FFB7D4"/>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7"/>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8"/>
            <c:invertIfNegative val="0"/>
            <c:bubble3D val="0"/>
            <c:spPr>
              <a:solidFill>
                <a:srgbClr val="00006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9"/>
            <c:invertIfNegative val="0"/>
            <c:bubble3D val="0"/>
            <c:spPr>
              <a:solidFill>
                <a:srgbClr val="00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0"/>
            <c:invertIfNegative val="0"/>
            <c:bubble3D val="0"/>
            <c:spPr>
              <a:solidFill>
                <a:srgbClr val="0075EA"/>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1"/>
            <c:invertIfNegative val="0"/>
            <c:bubble3D val="0"/>
            <c:spPr>
              <a:solidFill>
                <a:srgbClr val="72A2D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2"/>
            <c:invertIfNegative val="0"/>
            <c:bubble3D val="0"/>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scene3d>
              <a:sp3d prstMaterial="dkEdge"/>
            </c:spPr>
          </c:dPt>
          <c:dLbls>
            <c:dLbl>
              <c:idx val="0"/>
              <c:delete val="1"/>
              <c:extLst>
                <c:ext xmlns:c15="http://schemas.microsoft.com/office/drawing/2012/chart" uri="{CE6537A1-D6FC-4f65-9D91-7224C49458BB}"/>
              </c:extLst>
            </c:dLbl>
            <c:dLbl>
              <c:idx val="2"/>
              <c:layout>
                <c:manualLayout>
                  <c:x val="8.4505252245405463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4505252245405463E-3"/>
                  <c:y val="2.1058597454297456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layout>
                <c:manualLayout>
                  <c:x val="7.0421043537837891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8"/>
              <c:layout>
                <c:manualLayout>
                  <c:x val="8.4505252245405463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4505252245405463E-3"/>
                  <c:y val="2.1058597454297456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0"/>
              <c:delete val="1"/>
              <c:extLst>
                <c:ext xmlns:c15="http://schemas.microsoft.com/office/drawing/2012/chart" uri="{CE6537A1-D6FC-4f65-9D91-7224C49458BB}"/>
              </c:extLst>
            </c:dLbl>
            <c:dLbl>
              <c:idx val="11"/>
              <c:layout>
                <c:manualLayout>
                  <c:x val="4.2252626122702731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2"/>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Sheet2!$C$128:$O$128</c:f>
              <c:strCache>
                <c:ptCount val="13"/>
                <c:pt idx="0">
                  <c:v>Control</c:v>
                </c:pt>
                <c:pt idx="2">
                  <c:v>Vehicle</c:v>
                </c:pt>
                <c:pt idx="3">
                  <c:v>NDGA</c:v>
                </c:pt>
                <c:pt idx="4">
                  <c:v>NDGA &amp; Insulin</c:v>
                </c:pt>
                <c:pt idx="5">
                  <c:v>Pravastatin</c:v>
                </c:pt>
                <c:pt idx="6">
                  <c:v>Pravastatin &amp; Insulin</c:v>
                </c:pt>
                <c:pt idx="8">
                  <c:v>Vehicle</c:v>
                </c:pt>
                <c:pt idx="9">
                  <c:v>NDGA</c:v>
                </c:pt>
                <c:pt idx="10">
                  <c:v>NDGA &amp; Insulin</c:v>
                </c:pt>
                <c:pt idx="11">
                  <c:v>Pravastatin</c:v>
                </c:pt>
                <c:pt idx="12">
                  <c:v>Pravastatin &amp; Insulin</c:v>
                </c:pt>
              </c:strCache>
            </c:strRef>
          </c:cat>
          <c:val>
            <c:numRef>
              <c:f>Sheet2!$C$129:$O$129</c:f>
              <c:numCache>
                <c:formatCode>General</c:formatCode>
                <c:ptCount val="13"/>
                <c:pt idx="0">
                  <c:v>3.9</c:v>
                </c:pt>
                <c:pt idx="2">
                  <c:v>5.33</c:v>
                </c:pt>
                <c:pt idx="3">
                  <c:v>5.33</c:v>
                </c:pt>
                <c:pt idx="4">
                  <c:v>3.98</c:v>
                </c:pt>
                <c:pt idx="5">
                  <c:v>5.33</c:v>
                </c:pt>
                <c:pt idx="6">
                  <c:v>4.03</c:v>
                </c:pt>
                <c:pt idx="8">
                  <c:v>6.08</c:v>
                </c:pt>
                <c:pt idx="9">
                  <c:v>5.88</c:v>
                </c:pt>
                <c:pt idx="10">
                  <c:v>3.95</c:v>
                </c:pt>
                <c:pt idx="11">
                  <c:v>6.01</c:v>
                </c:pt>
                <c:pt idx="12">
                  <c:v>4.01</c:v>
                </c:pt>
              </c:numCache>
            </c:numRef>
          </c:val>
          <c:shape val="cylinder"/>
        </c:ser>
        <c:dLbls>
          <c:showLegendKey val="0"/>
          <c:showVal val="0"/>
          <c:showCatName val="0"/>
          <c:showSerName val="0"/>
          <c:showPercent val="0"/>
          <c:showBubbleSize val="0"/>
        </c:dLbls>
        <c:gapWidth val="5"/>
        <c:shape val="box"/>
        <c:axId val="308266496"/>
        <c:axId val="308264928"/>
        <c:axId val="0"/>
      </c:bar3DChart>
      <c:catAx>
        <c:axId val="308266496"/>
        <c:scaling>
          <c:orientation val="minMax"/>
        </c:scaling>
        <c:delete val="1"/>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   Control                    Normoalbuminuric</a:t>
                </a:r>
                <a:r>
                  <a:rPr lang="en-US" sz="1400" baseline="0"/>
                  <a:t>                                 </a:t>
                </a:r>
                <a:r>
                  <a:rPr lang="en-US" sz="1400"/>
                  <a:t>Microalbuminuric</a:t>
                </a:r>
              </a:p>
            </c:rich>
          </c:tx>
          <c:layout>
            <c:manualLayout>
              <c:xMode val="edge"/>
              <c:yMode val="edge"/>
              <c:x val="0.11232755555555554"/>
              <c:y val="0.91247794117647063"/>
            </c:manualLayout>
          </c:layout>
          <c:overlay val="0"/>
          <c:spPr>
            <a:noFill/>
            <a:ln>
              <a:noFill/>
            </a:ln>
            <a:effectLst/>
          </c:spPr>
        </c:title>
        <c:numFmt formatCode="General" sourceLinked="1"/>
        <c:majorTickMark val="none"/>
        <c:minorTickMark val="none"/>
        <c:tickLblPos val="nextTo"/>
        <c:crossAx val="308264928"/>
        <c:crosses val="autoZero"/>
        <c:auto val="1"/>
        <c:lblAlgn val="ctr"/>
        <c:lblOffset val="100"/>
        <c:noMultiLvlLbl val="0"/>
      </c:catAx>
      <c:valAx>
        <c:axId val="308264928"/>
        <c:scaling>
          <c:orientation val="minMax"/>
        </c:scaling>
        <c:delete val="0"/>
        <c:axPos val="l"/>
        <c:majorGridlines>
          <c:spPr>
            <a:ln w="317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j-lt"/>
                    <a:ea typeface="+mn-ea"/>
                    <a:cs typeface="+mn-cs"/>
                  </a:defRPr>
                </a:pPr>
                <a:r>
                  <a:rPr lang="en-US" sz="1800">
                    <a:latin typeface="+mj-lt"/>
                  </a:rPr>
                  <a:t>HbA1c (%)</a:t>
                </a:r>
              </a:p>
            </c:rich>
          </c:tx>
          <c:layout>
            <c:manualLayout>
              <c:xMode val="edge"/>
              <c:yMode val="edge"/>
              <c:x val="1.497683702164011E-2"/>
              <c:y val="0.4254181582482298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08266496"/>
        <c:crosses val="autoZero"/>
        <c:crossBetween val="between"/>
      </c:valAx>
      <c:spPr>
        <a:noFill/>
        <a:ln>
          <a:noFill/>
        </a:ln>
        <a:effectLst/>
      </c:spPr>
    </c:plotArea>
    <c:legend>
      <c:legendPos val="r"/>
      <c:layout>
        <c:manualLayout>
          <c:xMode val="edge"/>
          <c:yMode val="edge"/>
          <c:x val="0.80555511111111122"/>
          <c:y val="0.22343660130718954"/>
          <c:w val="0.18597822222222221"/>
          <c:h val="0.553126633986928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27885562922748"/>
          <c:y val="3.2007245792866117E-2"/>
          <c:w val="0.69992811111111108"/>
          <c:h val="0.87624993899414683"/>
        </c:manualLayout>
      </c:layout>
      <c:bar3DChart>
        <c:barDir val="col"/>
        <c:grouping val="clustered"/>
        <c:varyColors val="1"/>
        <c:ser>
          <c:idx val="0"/>
          <c:order val="0"/>
          <c:spPr>
            <a:scene3d>
              <a:camera prst="orthographicFront"/>
              <a:lightRig rig="threePt" dir="t"/>
            </a:scene3d>
            <a:sp3d prstMaterial="dkEdge"/>
          </c:spPr>
          <c:invertIfNegative val="0"/>
          <c:dPt>
            <c:idx val="0"/>
            <c:invertIfNegative val="0"/>
            <c:bubble3D val="0"/>
            <c:spPr>
              <a:solidFill>
                <a:srgbClr val="66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2"/>
            <c:invertIfNegative val="0"/>
            <c:bubble3D val="0"/>
            <c:spPr>
              <a:solidFill>
                <a:srgbClr val="4F1129"/>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3"/>
            <c:invertIfNegative val="0"/>
            <c:bubble3D val="0"/>
            <c:spPr>
              <a:solidFill>
                <a:srgbClr val="9E2251"/>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4"/>
            <c:invertIfNegative val="0"/>
            <c:bubble3D val="0"/>
            <c:spPr>
              <a:solidFill>
                <a:srgbClr val="FF338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5"/>
            <c:invertIfNegative val="0"/>
            <c:bubble3D val="0"/>
            <c:spPr>
              <a:solidFill>
                <a:srgbClr val="FF79AF"/>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6"/>
            <c:invertIfNegative val="0"/>
            <c:bubble3D val="0"/>
            <c:spPr>
              <a:solidFill>
                <a:srgbClr val="FFB7D4"/>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7"/>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8"/>
            <c:invertIfNegative val="0"/>
            <c:bubble3D val="0"/>
            <c:spPr>
              <a:solidFill>
                <a:srgbClr val="00006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9"/>
            <c:invertIfNegative val="0"/>
            <c:bubble3D val="0"/>
            <c:spPr>
              <a:solidFill>
                <a:srgbClr val="00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0"/>
            <c:invertIfNegative val="0"/>
            <c:bubble3D val="0"/>
            <c:spPr>
              <a:solidFill>
                <a:srgbClr val="0075EA"/>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1"/>
            <c:invertIfNegative val="0"/>
            <c:bubble3D val="0"/>
            <c:spPr>
              <a:solidFill>
                <a:srgbClr val="72A2D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2"/>
            <c:invertIfNegative val="0"/>
            <c:bubble3D val="0"/>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scene3d>
              <a:sp3d prstMaterial="dkEdge"/>
            </c:spPr>
          </c:dPt>
          <c:dLbls>
            <c:dLbl>
              <c:idx val="0"/>
              <c:delete val="1"/>
              <c:extLst>
                <c:ext xmlns:c15="http://schemas.microsoft.com/office/drawing/2012/chart" uri="{CE6537A1-D6FC-4f65-9D91-7224C49458BB}"/>
              </c:extLst>
            </c:dLbl>
            <c:dLbl>
              <c:idx val="2"/>
              <c:layout>
                <c:manualLayout>
                  <c:x val="5.6336834830270311E-3"/>
                  <c:y val="4.2117201892289402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6336834830270311E-3"/>
                  <c:y val="2.1058600946144701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252626122702731E-3"/>
                  <c:y val="2.1058600946144701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layout>
                <c:manualLayout>
                  <c:x val="7.0421043537837891E-3"/>
                  <c:y val="2.1058600946144701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0421043537837891E-3"/>
                  <c:y val="2.1058600946144701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7.0421043537837891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Sheet2!$C$159:$O$159</c:f>
              <c:strCache>
                <c:ptCount val="13"/>
                <c:pt idx="0">
                  <c:v>Control</c:v>
                </c:pt>
                <c:pt idx="2">
                  <c:v>Vehicle</c:v>
                </c:pt>
                <c:pt idx="3">
                  <c:v>NDGA</c:v>
                </c:pt>
                <c:pt idx="4">
                  <c:v>NDGA &amp; Insulin</c:v>
                </c:pt>
                <c:pt idx="5">
                  <c:v>Pravastatin</c:v>
                </c:pt>
                <c:pt idx="6">
                  <c:v>Pravastatin &amp; Insulin</c:v>
                </c:pt>
                <c:pt idx="8">
                  <c:v>Vehicle</c:v>
                </c:pt>
                <c:pt idx="9">
                  <c:v>NDGA</c:v>
                </c:pt>
                <c:pt idx="10">
                  <c:v>NDGA &amp; Insulin</c:v>
                </c:pt>
                <c:pt idx="11">
                  <c:v>Pravastatin</c:v>
                </c:pt>
                <c:pt idx="12">
                  <c:v>Pravastatin &amp; Insulin</c:v>
                </c:pt>
              </c:strCache>
            </c:strRef>
          </c:cat>
          <c:val>
            <c:numRef>
              <c:f>Sheet2!$C$160:$O$160</c:f>
              <c:numCache>
                <c:formatCode>General</c:formatCode>
                <c:ptCount val="13"/>
                <c:pt idx="0">
                  <c:v>105.6</c:v>
                </c:pt>
                <c:pt idx="2">
                  <c:v>123.3</c:v>
                </c:pt>
                <c:pt idx="3">
                  <c:v>123.1</c:v>
                </c:pt>
                <c:pt idx="4">
                  <c:v>123.8</c:v>
                </c:pt>
                <c:pt idx="5">
                  <c:v>106.1</c:v>
                </c:pt>
                <c:pt idx="6">
                  <c:v>105.5</c:v>
                </c:pt>
                <c:pt idx="8">
                  <c:v>125</c:v>
                </c:pt>
                <c:pt idx="9">
                  <c:v>124.1</c:v>
                </c:pt>
                <c:pt idx="10">
                  <c:v>124.3</c:v>
                </c:pt>
                <c:pt idx="11">
                  <c:v>106.1</c:v>
                </c:pt>
                <c:pt idx="12">
                  <c:v>105</c:v>
                </c:pt>
              </c:numCache>
            </c:numRef>
          </c:val>
          <c:shape val="cylinder"/>
        </c:ser>
        <c:dLbls>
          <c:showLegendKey val="0"/>
          <c:showVal val="0"/>
          <c:showCatName val="0"/>
          <c:showSerName val="0"/>
          <c:showPercent val="0"/>
          <c:showBubbleSize val="0"/>
        </c:dLbls>
        <c:gapWidth val="5"/>
        <c:shape val="box"/>
        <c:axId val="308572488"/>
        <c:axId val="308570136"/>
        <c:axId val="0"/>
      </c:bar3DChart>
      <c:catAx>
        <c:axId val="308572488"/>
        <c:scaling>
          <c:orientation val="minMax"/>
        </c:scaling>
        <c:delete val="1"/>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   Control                    Normoalbuminuric</a:t>
                </a:r>
                <a:r>
                  <a:rPr lang="en-US" sz="1400" baseline="0"/>
                  <a:t>                                 </a:t>
                </a:r>
                <a:r>
                  <a:rPr lang="en-US" sz="1400"/>
                  <a:t>Microalbuminuric</a:t>
                </a:r>
              </a:p>
            </c:rich>
          </c:tx>
          <c:layout>
            <c:manualLayout>
              <c:xMode val="edge"/>
              <c:yMode val="edge"/>
              <c:x val="0.11232755555555554"/>
              <c:y val="0.91247794117647063"/>
            </c:manualLayout>
          </c:layout>
          <c:overlay val="0"/>
          <c:spPr>
            <a:noFill/>
            <a:ln>
              <a:noFill/>
            </a:ln>
            <a:effectLst/>
          </c:spPr>
        </c:title>
        <c:numFmt formatCode="General" sourceLinked="1"/>
        <c:majorTickMark val="none"/>
        <c:minorTickMark val="none"/>
        <c:tickLblPos val="nextTo"/>
        <c:crossAx val="308570136"/>
        <c:crosses val="autoZero"/>
        <c:auto val="1"/>
        <c:lblAlgn val="ctr"/>
        <c:lblOffset val="100"/>
        <c:noMultiLvlLbl val="0"/>
      </c:catAx>
      <c:valAx>
        <c:axId val="308570136"/>
        <c:scaling>
          <c:orientation val="minMax"/>
        </c:scaling>
        <c:delete val="0"/>
        <c:axPos val="l"/>
        <c:majorGridlines>
          <c:spPr>
            <a:ln w="317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j-lt"/>
                    <a:ea typeface="+mn-ea"/>
                    <a:cs typeface="+mn-cs"/>
                  </a:defRPr>
                </a:pPr>
                <a:r>
                  <a:rPr lang="en-US" sz="1800">
                    <a:latin typeface="+mj-lt"/>
                  </a:rPr>
                  <a:t>Serum triglycerides (mg/dl)</a:t>
                </a:r>
              </a:p>
            </c:rich>
          </c:tx>
          <c:layout>
            <c:manualLayout>
              <c:xMode val="edge"/>
              <c:yMode val="edge"/>
              <c:x val="1.4976890528438541E-2"/>
              <c:y val="0.2358907365307588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08572488"/>
        <c:crosses val="autoZero"/>
        <c:crossBetween val="between"/>
      </c:valAx>
      <c:spPr>
        <a:noFill/>
        <a:ln>
          <a:noFill/>
        </a:ln>
        <a:effectLst/>
      </c:spPr>
    </c:plotArea>
    <c:legend>
      <c:legendPos val="r"/>
      <c:layout>
        <c:manualLayout>
          <c:xMode val="edge"/>
          <c:yMode val="edge"/>
          <c:x val="0.80555511111111122"/>
          <c:y val="0.22343660130718954"/>
          <c:w val="0.18597822222222221"/>
          <c:h val="0.553126633986928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27885562922748"/>
          <c:y val="3.2007245792866117E-2"/>
          <c:w val="0.69992811111111108"/>
          <c:h val="0.87624993899414683"/>
        </c:manualLayout>
      </c:layout>
      <c:bar3DChart>
        <c:barDir val="col"/>
        <c:grouping val="clustered"/>
        <c:varyColors val="1"/>
        <c:ser>
          <c:idx val="0"/>
          <c:order val="0"/>
          <c:spPr>
            <a:scene3d>
              <a:camera prst="orthographicFront"/>
              <a:lightRig rig="threePt" dir="t"/>
            </a:scene3d>
            <a:sp3d prstMaterial="dkEdge"/>
          </c:spPr>
          <c:invertIfNegative val="0"/>
          <c:dPt>
            <c:idx val="0"/>
            <c:invertIfNegative val="0"/>
            <c:bubble3D val="0"/>
            <c:spPr>
              <a:solidFill>
                <a:srgbClr val="66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2"/>
            <c:invertIfNegative val="0"/>
            <c:bubble3D val="0"/>
            <c:spPr>
              <a:solidFill>
                <a:srgbClr val="4F1129"/>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3"/>
            <c:invertIfNegative val="0"/>
            <c:bubble3D val="0"/>
            <c:spPr>
              <a:solidFill>
                <a:srgbClr val="9E2251"/>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4"/>
            <c:invertIfNegative val="0"/>
            <c:bubble3D val="0"/>
            <c:spPr>
              <a:solidFill>
                <a:srgbClr val="FF338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5"/>
            <c:invertIfNegative val="0"/>
            <c:bubble3D val="0"/>
            <c:spPr>
              <a:solidFill>
                <a:srgbClr val="FF79AF"/>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6"/>
            <c:invertIfNegative val="0"/>
            <c:bubble3D val="0"/>
            <c:spPr>
              <a:solidFill>
                <a:srgbClr val="FFB7D4"/>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7"/>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8"/>
            <c:invertIfNegative val="0"/>
            <c:bubble3D val="0"/>
            <c:spPr>
              <a:solidFill>
                <a:srgbClr val="00006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9"/>
            <c:invertIfNegative val="0"/>
            <c:bubble3D val="0"/>
            <c:spPr>
              <a:solidFill>
                <a:srgbClr val="00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0"/>
            <c:invertIfNegative val="0"/>
            <c:bubble3D val="0"/>
            <c:spPr>
              <a:solidFill>
                <a:srgbClr val="0075EA"/>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1"/>
            <c:invertIfNegative val="0"/>
            <c:bubble3D val="0"/>
            <c:spPr>
              <a:solidFill>
                <a:srgbClr val="72A2D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2"/>
            <c:invertIfNegative val="0"/>
            <c:bubble3D val="0"/>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scene3d>
              <a:sp3d prstMaterial="dkEdge"/>
            </c:spPr>
          </c:dPt>
          <c:dLbls>
            <c:dLbl>
              <c:idx val="0"/>
              <c:delete val="1"/>
              <c:extLst>
                <c:ext xmlns:c15="http://schemas.microsoft.com/office/drawing/2012/chart" uri="{CE6537A1-D6FC-4f65-9D91-7224C49458BB}"/>
              </c:extLst>
            </c:dLbl>
            <c:dLbl>
              <c:idx val="2"/>
              <c:layout>
                <c:manualLayout>
                  <c:x val="7.0421043537837891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4505252245405463E-3"/>
                  <c:y val="4.2117201892289402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4505252245405463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layout>
                <c:manualLayout>
                  <c:x val="5.6336834830270311E-3"/>
                  <c:y val="4.2117201892289402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5.6336834830270311E-3"/>
                  <c:y val="6.3175802838434103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7.0421043537837891E-3"/>
                  <c:y val="4.2117201892289402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Sheet2!$C$190:$O$190</c:f>
              <c:strCache>
                <c:ptCount val="13"/>
                <c:pt idx="0">
                  <c:v>Control</c:v>
                </c:pt>
                <c:pt idx="2">
                  <c:v>Vehicle</c:v>
                </c:pt>
                <c:pt idx="3">
                  <c:v>NDGA</c:v>
                </c:pt>
                <c:pt idx="4">
                  <c:v>NDGA &amp; Insulin</c:v>
                </c:pt>
                <c:pt idx="5">
                  <c:v>Pravastatin</c:v>
                </c:pt>
                <c:pt idx="6">
                  <c:v>Pravastatin &amp; Insulin</c:v>
                </c:pt>
                <c:pt idx="8">
                  <c:v>Vehicle</c:v>
                </c:pt>
                <c:pt idx="9">
                  <c:v>NDGA</c:v>
                </c:pt>
                <c:pt idx="10">
                  <c:v>NDGA &amp; Insulin</c:v>
                </c:pt>
                <c:pt idx="11">
                  <c:v>Pravastatin</c:v>
                </c:pt>
                <c:pt idx="12">
                  <c:v>Pravastatin &amp; Insulin</c:v>
                </c:pt>
              </c:strCache>
            </c:strRef>
          </c:cat>
          <c:val>
            <c:numRef>
              <c:f>Sheet2!$C$191:$O$191</c:f>
              <c:numCache>
                <c:formatCode>General</c:formatCode>
                <c:ptCount val="13"/>
                <c:pt idx="0">
                  <c:v>207.8</c:v>
                </c:pt>
                <c:pt idx="2">
                  <c:v>259.5</c:v>
                </c:pt>
                <c:pt idx="3">
                  <c:v>260.39999999999998</c:v>
                </c:pt>
                <c:pt idx="4">
                  <c:v>261.3</c:v>
                </c:pt>
                <c:pt idx="5">
                  <c:v>212.6</c:v>
                </c:pt>
                <c:pt idx="6">
                  <c:v>210.9</c:v>
                </c:pt>
                <c:pt idx="8">
                  <c:v>260</c:v>
                </c:pt>
                <c:pt idx="9">
                  <c:v>261</c:v>
                </c:pt>
                <c:pt idx="10">
                  <c:v>262</c:v>
                </c:pt>
                <c:pt idx="11">
                  <c:v>210.6</c:v>
                </c:pt>
                <c:pt idx="12">
                  <c:v>209.4</c:v>
                </c:pt>
              </c:numCache>
            </c:numRef>
          </c:val>
          <c:shape val="cylinder"/>
        </c:ser>
        <c:dLbls>
          <c:showLegendKey val="0"/>
          <c:showVal val="0"/>
          <c:showCatName val="0"/>
          <c:showSerName val="0"/>
          <c:showPercent val="0"/>
          <c:showBubbleSize val="0"/>
        </c:dLbls>
        <c:gapWidth val="5"/>
        <c:shape val="box"/>
        <c:axId val="308571704"/>
        <c:axId val="308571312"/>
        <c:axId val="0"/>
      </c:bar3DChart>
      <c:catAx>
        <c:axId val="308571704"/>
        <c:scaling>
          <c:orientation val="minMax"/>
        </c:scaling>
        <c:delete val="1"/>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   Control                    Normoalbuminuric</a:t>
                </a:r>
                <a:r>
                  <a:rPr lang="en-US" sz="1400" baseline="0"/>
                  <a:t>                                 </a:t>
                </a:r>
                <a:r>
                  <a:rPr lang="en-US" sz="1400"/>
                  <a:t>Microalbuminuric</a:t>
                </a:r>
              </a:p>
            </c:rich>
          </c:tx>
          <c:layout>
            <c:manualLayout>
              <c:xMode val="edge"/>
              <c:yMode val="edge"/>
              <c:x val="0.11232755555555554"/>
              <c:y val="0.91247794117647063"/>
            </c:manualLayout>
          </c:layout>
          <c:overlay val="0"/>
          <c:spPr>
            <a:noFill/>
            <a:ln>
              <a:noFill/>
            </a:ln>
            <a:effectLst/>
          </c:spPr>
        </c:title>
        <c:numFmt formatCode="General" sourceLinked="1"/>
        <c:majorTickMark val="none"/>
        <c:minorTickMark val="none"/>
        <c:tickLblPos val="nextTo"/>
        <c:crossAx val="308571312"/>
        <c:crosses val="autoZero"/>
        <c:auto val="1"/>
        <c:lblAlgn val="ctr"/>
        <c:lblOffset val="100"/>
        <c:noMultiLvlLbl val="0"/>
      </c:catAx>
      <c:valAx>
        <c:axId val="308571312"/>
        <c:scaling>
          <c:orientation val="minMax"/>
        </c:scaling>
        <c:delete val="0"/>
        <c:axPos val="l"/>
        <c:majorGridlines>
          <c:spPr>
            <a:ln w="317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j-lt"/>
                    <a:ea typeface="+mn-ea"/>
                    <a:cs typeface="+mn-cs"/>
                  </a:defRPr>
                </a:pPr>
                <a:r>
                  <a:rPr lang="en-US" sz="1800">
                    <a:latin typeface="+mj-lt"/>
                  </a:rPr>
                  <a:t>Serum cholesterol (mg/dl)</a:t>
                </a:r>
              </a:p>
            </c:rich>
          </c:tx>
          <c:layout>
            <c:manualLayout>
              <c:xMode val="edge"/>
              <c:yMode val="edge"/>
              <c:x val="1.4976890528438541E-2"/>
              <c:y val="0.2358907365307588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08571704"/>
        <c:crosses val="autoZero"/>
        <c:crossBetween val="between"/>
      </c:valAx>
      <c:spPr>
        <a:noFill/>
        <a:ln>
          <a:noFill/>
        </a:ln>
        <a:effectLst/>
      </c:spPr>
    </c:plotArea>
    <c:legend>
      <c:legendPos val="r"/>
      <c:layout>
        <c:manualLayout>
          <c:xMode val="edge"/>
          <c:yMode val="edge"/>
          <c:x val="0.80555511111111122"/>
          <c:y val="0.22343660130718954"/>
          <c:w val="0.18597822222222221"/>
          <c:h val="0.553126633986928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27885562922748"/>
          <c:y val="3.2007245792866117E-2"/>
          <c:w val="0.69992811111111108"/>
          <c:h val="0.87624993899414683"/>
        </c:manualLayout>
      </c:layout>
      <c:bar3DChart>
        <c:barDir val="col"/>
        <c:grouping val="clustered"/>
        <c:varyColors val="1"/>
        <c:ser>
          <c:idx val="0"/>
          <c:order val="0"/>
          <c:spPr>
            <a:scene3d>
              <a:camera prst="orthographicFront"/>
              <a:lightRig rig="threePt" dir="t"/>
            </a:scene3d>
            <a:sp3d prstMaterial="dkEdge"/>
          </c:spPr>
          <c:invertIfNegative val="0"/>
          <c:dPt>
            <c:idx val="0"/>
            <c:invertIfNegative val="0"/>
            <c:bubble3D val="0"/>
            <c:spPr>
              <a:solidFill>
                <a:srgbClr val="66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2"/>
            <c:invertIfNegative val="0"/>
            <c:bubble3D val="0"/>
            <c:spPr>
              <a:solidFill>
                <a:srgbClr val="4F1129"/>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3"/>
            <c:invertIfNegative val="0"/>
            <c:bubble3D val="0"/>
            <c:spPr>
              <a:solidFill>
                <a:srgbClr val="9E2251"/>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4"/>
            <c:invertIfNegative val="0"/>
            <c:bubble3D val="0"/>
            <c:spPr>
              <a:solidFill>
                <a:srgbClr val="FF338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5"/>
            <c:invertIfNegative val="0"/>
            <c:bubble3D val="0"/>
            <c:spPr>
              <a:solidFill>
                <a:srgbClr val="FF79AF"/>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6"/>
            <c:invertIfNegative val="0"/>
            <c:bubble3D val="0"/>
            <c:spPr>
              <a:solidFill>
                <a:srgbClr val="FFB7D4"/>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7"/>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8"/>
            <c:invertIfNegative val="0"/>
            <c:bubble3D val="0"/>
            <c:spPr>
              <a:solidFill>
                <a:srgbClr val="00006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9"/>
            <c:invertIfNegative val="0"/>
            <c:bubble3D val="0"/>
            <c:spPr>
              <a:solidFill>
                <a:srgbClr val="00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0"/>
            <c:invertIfNegative val="0"/>
            <c:bubble3D val="0"/>
            <c:spPr>
              <a:solidFill>
                <a:srgbClr val="0075EA"/>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1"/>
            <c:invertIfNegative val="0"/>
            <c:bubble3D val="0"/>
            <c:spPr>
              <a:solidFill>
                <a:srgbClr val="72A2D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2"/>
            <c:invertIfNegative val="0"/>
            <c:bubble3D val="0"/>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scene3d>
              <a:sp3d prstMaterial="dkEdge"/>
            </c:spPr>
          </c:dPt>
          <c:dLbls>
            <c:dLbl>
              <c:idx val="0"/>
              <c:delete val="1"/>
              <c:extLst>
                <c:ext xmlns:c15="http://schemas.microsoft.com/office/drawing/2012/chart" uri="{CE6537A1-D6FC-4f65-9D91-7224C49458BB}"/>
              </c:extLst>
            </c:dLbl>
            <c:dLbl>
              <c:idx val="2"/>
              <c:layout>
                <c:manualLayout>
                  <c:x val="8.4505252245405463E-3"/>
                  <c:y val="4.2117201892289402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6336834830270311E-3"/>
                  <c:y val="2.1058600946145473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layout>
                <c:manualLayout>
                  <c:x val="7.0421043537837891E-3"/>
                  <c:y val="2.1058600946145473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8"/>
              <c:layout>
                <c:manualLayout>
                  <c:x val="1.1267366966054062E-2"/>
                  <c:y val="2.1058600946144701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sz="1800" b="0" i="0" baseline="0">
                        <a:effectLst/>
                      </a:rPr>
                      <a:t>**</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en-US">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2252626122702731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0"/>
              <c:delete val="1"/>
              <c:extLst>
                <c:ext xmlns:c15="http://schemas.microsoft.com/office/drawing/2012/chart" uri="{CE6537A1-D6FC-4f65-9D91-7224C49458BB}"/>
              </c:extLst>
            </c:dLbl>
            <c:dLbl>
              <c:idx val="11"/>
              <c:layout>
                <c:manualLayout>
                  <c:x val="8.4505252245405463E-3"/>
                  <c:y val="4.2117201892289402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2"/>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Sheet2!$C$382:$O$382</c:f>
              <c:strCache>
                <c:ptCount val="13"/>
                <c:pt idx="0">
                  <c:v>Control</c:v>
                </c:pt>
                <c:pt idx="2">
                  <c:v>Vehicle</c:v>
                </c:pt>
                <c:pt idx="3">
                  <c:v>NDGA</c:v>
                </c:pt>
                <c:pt idx="4">
                  <c:v>NDGA &amp; Insulin</c:v>
                </c:pt>
                <c:pt idx="5">
                  <c:v>Pravastatin</c:v>
                </c:pt>
                <c:pt idx="6">
                  <c:v>Pravastatin &amp; Insulin</c:v>
                </c:pt>
                <c:pt idx="8">
                  <c:v>Vehicle</c:v>
                </c:pt>
                <c:pt idx="9">
                  <c:v>NDGA</c:v>
                </c:pt>
                <c:pt idx="10">
                  <c:v>NDGA &amp; Insulin</c:v>
                </c:pt>
                <c:pt idx="11">
                  <c:v>Pravastatin</c:v>
                </c:pt>
                <c:pt idx="12">
                  <c:v>Pravastatin &amp; Insulin</c:v>
                </c:pt>
              </c:strCache>
            </c:strRef>
          </c:cat>
          <c:val>
            <c:numRef>
              <c:f>Sheet2!$C$383:$O$383</c:f>
              <c:numCache>
                <c:formatCode>General</c:formatCode>
                <c:ptCount val="13"/>
                <c:pt idx="0">
                  <c:v>13.81</c:v>
                </c:pt>
                <c:pt idx="2">
                  <c:v>30.76</c:v>
                </c:pt>
                <c:pt idx="3">
                  <c:v>20.59</c:v>
                </c:pt>
                <c:pt idx="4">
                  <c:v>14.46</c:v>
                </c:pt>
                <c:pt idx="5">
                  <c:v>20.61</c:v>
                </c:pt>
                <c:pt idx="6">
                  <c:v>14.65</c:v>
                </c:pt>
                <c:pt idx="8">
                  <c:v>53.11</c:v>
                </c:pt>
                <c:pt idx="9">
                  <c:v>30.33</c:v>
                </c:pt>
                <c:pt idx="10">
                  <c:v>15.92</c:v>
                </c:pt>
                <c:pt idx="11">
                  <c:v>30.86</c:v>
                </c:pt>
                <c:pt idx="12">
                  <c:v>16.170000000000002</c:v>
                </c:pt>
              </c:numCache>
            </c:numRef>
          </c:val>
          <c:shape val="cylinder"/>
        </c:ser>
        <c:dLbls>
          <c:showLegendKey val="0"/>
          <c:showVal val="0"/>
          <c:showCatName val="0"/>
          <c:showSerName val="0"/>
          <c:showPercent val="0"/>
          <c:showBubbleSize val="0"/>
        </c:dLbls>
        <c:gapWidth val="5"/>
        <c:shape val="box"/>
        <c:axId val="308570528"/>
        <c:axId val="308570920"/>
        <c:axId val="0"/>
      </c:bar3DChart>
      <c:catAx>
        <c:axId val="308570528"/>
        <c:scaling>
          <c:orientation val="minMax"/>
        </c:scaling>
        <c:delete val="1"/>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   Control                    Normoalbuminuric</a:t>
                </a:r>
                <a:r>
                  <a:rPr lang="en-US" sz="1400" baseline="0"/>
                  <a:t>                                 </a:t>
                </a:r>
                <a:r>
                  <a:rPr lang="en-US" sz="1400"/>
                  <a:t>Microalbuminuric</a:t>
                </a:r>
              </a:p>
            </c:rich>
          </c:tx>
          <c:layout>
            <c:manualLayout>
              <c:xMode val="edge"/>
              <c:yMode val="edge"/>
              <c:x val="0.11232755555555554"/>
              <c:y val="0.91247794117647063"/>
            </c:manualLayout>
          </c:layout>
          <c:overlay val="0"/>
          <c:spPr>
            <a:noFill/>
            <a:ln>
              <a:noFill/>
            </a:ln>
            <a:effectLst/>
          </c:spPr>
        </c:title>
        <c:numFmt formatCode="General" sourceLinked="1"/>
        <c:majorTickMark val="none"/>
        <c:minorTickMark val="none"/>
        <c:tickLblPos val="nextTo"/>
        <c:crossAx val="308570920"/>
        <c:crosses val="autoZero"/>
        <c:auto val="1"/>
        <c:lblAlgn val="ctr"/>
        <c:lblOffset val="100"/>
        <c:noMultiLvlLbl val="0"/>
      </c:catAx>
      <c:valAx>
        <c:axId val="308570920"/>
        <c:scaling>
          <c:orientation val="minMax"/>
        </c:scaling>
        <c:delete val="0"/>
        <c:axPos val="l"/>
        <c:majorGridlines>
          <c:spPr>
            <a:ln w="317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j-lt"/>
                    <a:ea typeface="+mn-ea"/>
                    <a:cs typeface="+mn-cs"/>
                  </a:defRPr>
                </a:pPr>
                <a:r>
                  <a:rPr lang="en-US" sz="1800">
                    <a:latin typeface="+mj-lt"/>
                  </a:rPr>
                  <a:t>Serum NO (µmol/l)</a:t>
                </a:r>
              </a:p>
            </c:rich>
          </c:tx>
          <c:layout>
            <c:manualLayout>
              <c:xMode val="edge"/>
              <c:yMode val="edge"/>
              <c:x val="1.497683702164011E-2"/>
              <c:y val="0.3095958722495937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08570528"/>
        <c:crosses val="autoZero"/>
        <c:crossBetween val="between"/>
      </c:valAx>
      <c:spPr>
        <a:noFill/>
        <a:ln>
          <a:noFill/>
        </a:ln>
        <a:effectLst/>
      </c:spPr>
    </c:plotArea>
    <c:legend>
      <c:legendPos val="r"/>
      <c:layout>
        <c:manualLayout>
          <c:xMode val="edge"/>
          <c:yMode val="edge"/>
          <c:x val="0.80555511111111122"/>
          <c:y val="0.22343660130718954"/>
          <c:w val="0.18597822222222221"/>
          <c:h val="0.553126633986928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27885562922748"/>
          <c:y val="3.2007245792866117E-2"/>
          <c:w val="0.69992811111111108"/>
          <c:h val="0.87624993899414683"/>
        </c:manualLayout>
      </c:layout>
      <c:bar3DChart>
        <c:barDir val="col"/>
        <c:grouping val="clustered"/>
        <c:varyColors val="1"/>
        <c:ser>
          <c:idx val="0"/>
          <c:order val="0"/>
          <c:spPr>
            <a:scene3d>
              <a:camera prst="orthographicFront"/>
              <a:lightRig rig="threePt" dir="t"/>
            </a:scene3d>
            <a:sp3d prstMaterial="dkEdge"/>
          </c:spPr>
          <c:invertIfNegative val="0"/>
          <c:dPt>
            <c:idx val="0"/>
            <c:invertIfNegative val="0"/>
            <c:bubble3D val="0"/>
            <c:spPr>
              <a:solidFill>
                <a:srgbClr val="66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2"/>
            <c:invertIfNegative val="0"/>
            <c:bubble3D val="0"/>
            <c:spPr>
              <a:solidFill>
                <a:srgbClr val="4F1129"/>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3"/>
            <c:invertIfNegative val="0"/>
            <c:bubble3D val="0"/>
            <c:spPr>
              <a:solidFill>
                <a:srgbClr val="9E2251"/>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4"/>
            <c:invertIfNegative val="0"/>
            <c:bubble3D val="0"/>
            <c:spPr>
              <a:solidFill>
                <a:srgbClr val="FF338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5"/>
            <c:invertIfNegative val="0"/>
            <c:bubble3D val="0"/>
            <c:spPr>
              <a:solidFill>
                <a:srgbClr val="FF79AF"/>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6"/>
            <c:invertIfNegative val="0"/>
            <c:bubble3D val="0"/>
            <c:spPr>
              <a:solidFill>
                <a:srgbClr val="FFB7D4"/>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7"/>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8"/>
            <c:invertIfNegative val="0"/>
            <c:bubble3D val="0"/>
            <c:spPr>
              <a:solidFill>
                <a:srgbClr val="00006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9"/>
            <c:invertIfNegative val="0"/>
            <c:bubble3D val="0"/>
            <c:spPr>
              <a:solidFill>
                <a:srgbClr val="00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0"/>
            <c:invertIfNegative val="0"/>
            <c:bubble3D val="0"/>
            <c:spPr>
              <a:solidFill>
                <a:srgbClr val="0075EA"/>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1"/>
            <c:invertIfNegative val="0"/>
            <c:bubble3D val="0"/>
            <c:spPr>
              <a:solidFill>
                <a:srgbClr val="72A2D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2"/>
            <c:invertIfNegative val="0"/>
            <c:bubble3D val="0"/>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scene3d>
              <a:sp3d prstMaterial="dkEdge"/>
            </c:spPr>
          </c:dPt>
          <c:dLbls>
            <c:dLbl>
              <c:idx val="0"/>
              <c:delete val="1"/>
              <c:extLst>
                <c:ext xmlns:c15="http://schemas.microsoft.com/office/drawing/2012/chart" uri="{CE6537A1-D6FC-4f65-9D91-7224C49458BB}"/>
              </c:extLst>
            </c:dLbl>
            <c:dLbl>
              <c:idx val="2"/>
              <c:layout>
                <c:manualLayout>
                  <c:x val="7.0421043537837891E-3"/>
                  <c:y val="0"/>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layout>
                <c:manualLayout>
                  <c:x val="1.1267366966054062E-2"/>
                  <c:y val="2.3164461040759171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sz="1800" b="0" i="0" baseline="0">
                        <a:effectLst/>
                      </a:rPr>
                      <a:t>**</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en-US">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Sheet2!$C$319:$O$319</c:f>
              <c:strCache>
                <c:ptCount val="13"/>
                <c:pt idx="0">
                  <c:v>Control</c:v>
                </c:pt>
                <c:pt idx="2">
                  <c:v>Vehicle</c:v>
                </c:pt>
                <c:pt idx="3">
                  <c:v>NDGA</c:v>
                </c:pt>
                <c:pt idx="4">
                  <c:v>NDGA &amp; Insulin</c:v>
                </c:pt>
                <c:pt idx="5">
                  <c:v>Pravastatin</c:v>
                </c:pt>
                <c:pt idx="6">
                  <c:v>Pravastatin &amp; Insulin</c:v>
                </c:pt>
                <c:pt idx="8">
                  <c:v>Vehicle</c:v>
                </c:pt>
                <c:pt idx="9">
                  <c:v>NDGA</c:v>
                </c:pt>
                <c:pt idx="10">
                  <c:v>NDGA &amp; Insulin</c:v>
                </c:pt>
                <c:pt idx="11">
                  <c:v>Pravastatin</c:v>
                </c:pt>
                <c:pt idx="12">
                  <c:v>Pravastatin &amp; Insulin</c:v>
                </c:pt>
              </c:strCache>
            </c:strRef>
          </c:cat>
          <c:val>
            <c:numRef>
              <c:f>Sheet2!$C$320:$O$320</c:f>
              <c:numCache>
                <c:formatCode>General</c:formatCode>
                <c:ptCount val="13"/>
                <c:pt idx="0">
                  <c:v>2.214</c:v>
                </c:pt>
                <c:pt idx="2">
                  <c:v>5.33</c:v>
                </c:pt>
                <c:pt idx="3">
                  <c:v>2.2930000000000001</c:v>
                </c:pt>
                <c:pt idx="4">
                  <c:v>2.4260000000000002</c:v>
                </c:pt>
                <c:pt idx="5">
                  <c:v>2.3010000000000002</c:v>
                </c:pt>
                <c:pt idx="6">
                  <c:v>2.4009999999999998</c:v>
                </c:pt>
                <c:pt idx="8">
                  <c:v>7.1539999999999999</c:v>
                </c:pt>
                <c:pt idx="9">
                  <c:v>2.3730000000000002</c:v>
                </c:pt>
                <c:pt idx="10">
                  <c:v>2.5289999999999999</c:v>
                </c:pt>
                <c:pt idx="11">
                  <c:v>2.3809999999999998</c:v>
                </c:pt>
                <c:pt idx="12">
                  <c:v>2.5</c:v>
                </c:pt>
              </c:numCache>
            </c:numRef>
          </c:val>
          <c:shape val="cylinder"/>
        </c:ser>
        <c:dLbls>
          <c:showLegendKey val="0"/>
          <c:showVal val="0"/>
          <c:showCatName val="0"/>
          <c:showSerName val="0"/>
          <c:showPercent val="0"/>
          <c:showBubbleSize val="0"/>
        </c:dLbls>
        <c:gapWidth val="5"/>
        <c:shape val="box"/>
        <c:axId val="311870272"/>
        <c:axId val="311869488"/>
        <c:axId val="0"/>
      </c:bar3DChart>
      <c:catAx>
        <c:axId val="311870272"/>
        <c:scaling>
          <c:orientation val="minMax"/>
        </c:scaling>
        <c:delete val="1"/>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   Control                    Normoalbuminuric</a:t>
                </a:r>
                <a:r>
                  <a:rPr lang="en-US" sz="1400" baseline="0"/>
                  <a:t>                                 </a:t>
                </a:r>
                <a:r>
                  <a:rPr lang="en-US" sz="1400"/>
                  <a:t>Microalbuminuric</a:t>
                </a:r>
              </a:p>
            </c:rich>
          </c:tx>
          <c:layout>
            <c:manualLayout>
              <c:xMode val="edge"/>
              <c:yMode val="edge"/>
              <c:x val="0.11232755555555554"/>
              <c:y val="0.91247794117647063"/>
            </c:manualLayout>
          </c:layout>
          <c:overlay val="0"/>
          <c:spPr>
            <a:noFill/>
            <a:ln>
              <a:noFill/>
            </a:ln>
            <a:effectLst/>
          </c:spPr>
        </c:title>
        <c:numFmt formatCode="General" sourceLinked="1"/>
        <c:majorTickMark val="none"/>
        <c:minorTickMark val="none"/>
        <c:tickLblPos val="nextTo"/>
        <c:crossAx val="311869488"/>
        <c:crosses val="autoZero"/>
        <c:auto val="1"/>
        <c:lblAlgn val="ctr"/>
        <c:lblOffset val="100"/>
        <c:noMultiLvlLbl val="0"/>
      </c:catAx>
      <c:valAx>
        <c:axId val="311869488"/>
        <c:scaling>
          <c:orientation val="minMax"/>
        </c:scaling>
        <c:delete val="0"/>
        <c:axPos val="l"/>
        <c:majorGridlines>
          <c:spPr>
            <a:ln w="317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j-lt"/>
                    <a:ea typeface="+mn-ea"/>
                    <a:cs typeface="+mn-cs"/>
                  </a:defRPr>
                </a:pPr>
                <a:r>
                  <a:rPr lang="en-US" sz="1800">
                    <a:latin typeface="+mj-lt"/>
                  </a:rPr>
                  <a:t>Serum lipid peroxide (nmol/l)</a:t>
                </a:r>
              </a:p>
            </c:rich>
          </c:tx>
          <c:layout>
            <c:manualLayout>
              <c:xMode val="edge"/>
              <c:yMode val="edge"/>
              <c:x val="1.4976890528438541E-2"/>
              <c:y val="0.2358907365307588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11870272"/>
        <c:crosses val="autoZero"/>
        <c:crossBetween val="between"/>
      </c:valAx>
      <c:spPr>
        <a:noFill/>
        <a:ln>
          <a:noFill/>
        </a:ln>
        <a:effectLst/>
      </c:spPr>
    </c:plotArea>
    <c:legend>
      <c:legendPos val="r"/>
      <c:layout>
        <c:manualLayout>
          <c:xMode val="edge"/>
          <c:yMode val="edge"/>
          <c:x val="0.80555511111111122"/>
          <c:y val="0.22343660130718954"/>
          <c:w val="0.18597822222222221"/>
          <c:h val="0.553126633986928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27885562922748"/>
          <c:y val="3.2007245792866117E-2"/>
          <c:w val="0.69992811111111108"/>
          <c:h val="0.87624993899414683"/>
        </c:manualLayout>
      </c:layout>
      <c:bar3DChart>
        <c:barDir val="col"/>
        <c:grouping val="clustered"/>
        <c:varyColors val="1"/>
        <c:ser>
          <c:idx val="0"/>
          <c:order val="0"/>
          <c:spPr>
            <a:scene3d>
              <a:camera prst="orthographicFront"/>
              <a:lightRig rig="threePt" dir="t"/>
            </a:scene3d>
            <a:sp3d prstMaterial="dkEdge"/>
          </c:spPr>
          <c:invertIfNegative val="0"/>
          <c:dPt>
            <c:idx val="0"/>
            <c:invertIfNegative val="0"/>
            <c:bubble3D val="0"/>
            <c:spPr>
              <a:solidFill>
                <a:srgbClr val="66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2"/>
            <c:invertIfNegative val="0"/>
            <c:bubble3D val="0"/>
            <c:spPr>
              <a:solidFill>
                <a:srgbClr val="4F1129"/>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3"/>
            <c:invertIfNegative val="0"/>
            <c:bubble3D val="0"/>
            <c:spPr>
              <a:solidFill>
                <a:srgbClr val="9E2251"/>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4"/>
            <c:invertIfNegative val="0"/>
            <c:bubble3D val="0"/>
            <c:spPr>
              <a:solidFill>
                <a:srgbClr val="FF338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5"/>
            <c:invertIfNegative val="0"/>
            <c:bubble3D val="0"/>
            <c:spPr>
              <a:solidFill>
                <a:srgbClr val="FF79AF"/>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6"/>
            <c:invertIfNegative val="0"/>
            <c:bubble3D val="0"/>
            <c:spPr>
              <a:solidFill>
                <a:srgbClr val="FFB7D4"/>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7"/>
            <c:invertIfNegative val="0"/>
            <c:bubble3D val="0"/>
            <c:spPr>
              <a:no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8"/>
            <c:invertIfNegative val="0"/>
            <c:bubble3D val="0"/>
            <c:spPr>
              <a:solidFill>
                <a:srgbClr val="000066"/>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9"/>
            <c:invertIfNegative val="0"/>
            <c:bubble3D val="0"/>
            <c:spPr>
              <a:solidFill>
                <a:srgbClr val="0000C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0"/>
            <c:invertIfNegative val="0"/>
            <c:bubble3D val="0"/>
            <c:spPr>
              <a:solidFill>
                <a:srgbClr val="0075EA"/>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1"/>
            <c:invertIfNegative val="0"/>
            <c:bubble3D val="0"/>
            <c:spPr>
              <a:solidFill>
                <a:srgbClr val="72A2DC"/>
              </a:solidFill>
              <a:ln>
                <a:noFill/>
              </a:ln>
              <a:effectLst>
                <a:outerShdw blurRad="40000" dist="23000" dir="5400000" rotWithShape="0">
                  <a:srgbClr val="000000">
                    <a:alpha val="35000"/>
                  </a:srgbClr>
                </a:outerShdw>
              </a:effectLst>
              <a:scene3d>
                <a:camera prst="orthographicFront"/>
                <a:lightRig rig="threePt" dir="t"/>
              </a:scene3d>
              <a:sp3d prstMaterial="dkEdge"/>
            </c:spPr>
          </c:dPt>
          <c:dPt>
            <c:idx val="12"/>
            <c:invertIfNegative val="0"/>
            <c:bubble3D val="0"/>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scene3d>
              <a:sp3d prstMaterial="dkEdge"/>
            </c:spPr>
          </c:dPt>
          <c:dLbls>
            <c:dLbl>
              <c:idx val="0"/>
              <c:delete val="1"/>
              <c:extLst>
                <c:ext xmlns:c15="http://schemas.microsoft.com/office/drawing/2012/chart" uri="{CE6537A1-D6FC-4f65-9D91-7224C49458BB}"/>
              </c:extLst>
            </c:dLbl>
            <c:dLbl>
              <c:idx val="2"/>
              <c:layout>
                <c:manualLayout>
                  <c:x val="4.2252626122702731E-3"/>
                  <c:y val="4.2117201892289402E-3"/>
                </c:manualLayout>
              </c:layout>
              <c:tx>
                <c:rich>
                  <a:bodyPr/>
                  <a:lstStyle/>
                  <a:p>
                    <a:r>
                      <a:rPr lang="en-US" sz="1800" b="0" i="0" baseline="0">
                        <a:effectLst/>
                      </a:rPr>
                      <a:t>*</a:t>
                    </a:r>
                    <a:endParaRPr lang="en-US">
                      <a:effectLs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layout>
                <c:manualLayout>
                  <c:x val="8.4505252245405463E-3"/>
                  <c:y val="2.3164461040759171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sz="1800" b="0" i="0" baseline="0">
                        <a:effectLst/>
                      </a:rPr>
                      <a:t>**</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en-US">
                      <a:effectLst/>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Sheet2!$C$351:$O$351</c:f>
              <c:strCache>
                <c:ptCount val="13"/>
                <c:pt idx="0">
                  <c:v>Control</c:v>
                </c:pt>
                <c:pt idx="2">
                  <c:v>Vehicle</c:v>
                </c:pt>
                <c:pt idx="3">
                  <c:v>NDGA</c:v>
                </c:pt>
                <c:pt idx="4">
                  <c:v>NDGA &amp; Insulin</c:v>
                </c:pt>
                <c:pt idx="5">
                  <c:v>Pravastatin</c:v>
                </c:pt>
                <c:pt idx="6">
                  <c:v>Pravastatin &amp; Insulin</c:v>
                </c:pt>
                <c:pt idx="8">
                  <c:v>Vehicle</c:v>
                </c:pt>
                <c:pt idx="9">
                  <c:v>NDGA</c:v>
                </c:pt>
                <c:pt idx="10">
                  <c:v>NDGA &amp; Insulin</c:v>
                </c:pt>
                <c:pt idx="11">
                  <c:v>Pravastatin</c:v>
                </c:pt>
                <c:pt idx="12">
                  <c:v>Pravastatin &amp; Insulin</c:v>
                </c:pt>
              </c:strCache>
            </c:strRef>
          </c:cat>
          <c:val>
            <c:numRef>
              <c:f>Sheet2!$C$352:$O$352</c:f>
              <c:numCache>
                <c:formatCode>General</c:formatCode>
                <c:ptCount val="13"/>
                <c:pt idx="0">
                  <c:v>116.1</c:v>
                </c:pt>
                <c:pt idx="2">
                  <c:v>153.5</c:v>
                </c:pt>
                <c:pt idx="3">
                  <c:v>114.6</c:v>
                </c:pt>
                <c:pt idx="4">
                  <c:v>117.1</c:v>
                </c:pt>
                <c:pt idx="5">
                  <c:v>116.3</c:v>
                </c:pt>
                <c:pt idx="6">
                  <c:v>117.8</c:v>
                </c:pt>
                <c:pt idx="8">
                  <c:v>173.3</c:v>
                </c:pt>
                <c:pt idx="9">
                  <c:v>115.6</c:v>
                </c:pt>
                <c:pt idx="10">
                  <c:v>117.5</c:v>
                </c:pt>
                <c:pt idx="11">
                  <c:v>118.5</c:v>
                </c:pt>
                <c:pt idx="12">
                  <c:v>120.5</c:v>
                </c:pt>
              </c:numCache>
            </c:numRef>
          </c:val>
          <c:shape val="cylinder"/>
        </c:ser>
        <c:dLbls>
          <c:showLegendKey val="0"/>
          <c:showVal val="0"/>
          <c:showCatName val="0"/>
          <c:showSerName val="0"/>
          <c:showPercent val="0"/>
          <c:showBubbleSize val="0"/>
        </c:dLbls>
        <c:gapWidth val="5"/>
        <c:shape val="box"/>
        <c:axId val="311869096"/>
        <c:axId val="311872624"/>
        <c:axId val="0"/>
      </c:bar3DChart>
      <c:catAx>
        <c:axId val="311869096"/>
        <c:scaling>
          <c:orientation val="minMax"/>
        </c:scaling>
        <c:delete val="1"/>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   Control                    Normoalbuminuric</a:t>
                </a:r>
                <a:r>
                  <a:rPr lang="en-US" sz="1400" baseline="0"/>
                  <a:t>                                 </a:t>
                </a:r>
                <a:r>
                  <a:rPr lang="en-US" sz="1400"/>
                  <a:t>Microalbuminuric</a:t>
                </a:r>
              </a:p>
            </c:rich>
          </c:tx>
          <c:layout>
            <c:manualLayout>
              <c:xMode val="edge"/>
              <c:yMode val="edge"/>
              <c:x val="0.11232755555555554"/>
              <c:y val="0.91247794117647063"/>
            </c:manualLayout>
          </c:layout>
          <c:overlay val="0"/>
          <c:spPr>
            <a:noFill/>
            <a:ln>
              <a:noFill/>
            </a:ln>
            <a:effectLst/>
          </c:spPr>
        </c:title>
        <c:numFmt formatCode="General" sourceLinked="1"/>
        <c:majorTickMark val="none"/>
        <c:minorTickMark val="none"/>
        <c:tickLblPos val="nextTo"/>
        <c:crossAx val="311872624"/>
        <c:crosses val="autoZero"/>
        <c:auto val="1"/>
        <c:lblAlgn val="ctr"/>
        <c:lblOffset val="100"/>
        <c:noMultiLvlLbl val="0"/>
      </c:catAx>
      <c:valAx>
        <c:axId val="311872624"/>
        <c:scaling>
          <c:orientation val="minMax"/>
        </c:scaling>
        <c:delete val="0"/>
        <c:axPos val="l"/>
        <c:majorGridlines>
          <c:spPr>
            <a:ln w="317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j-lt"/>
                    <a:ea typeface="+mn-ea"/>
                    <a:cs typeface="+mn-cs"/>
                  </a:defRPr>
                </a:pPr>
                <a:r>
                  <a:rPr lang="en-US" sz="1800">
                    <a:latin typeface="+mj-lt"/>
                  </a:rPr>
                  <a:t>Plasma VEGF (pg/ml)</a:t>
                </a:r>
              </a:p>
            </c:rich>
          </c:tx>
          <c:layout>
            <c:manualLayout>
              <c:xMode val="edge"/>
              <c:yMode val="edge"/>
              <c:x val="1.497683702164011E-2"/>
              <c:y val="0.3095958722495937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11869096"/>
        <c:crosses val="autoZero"/>
        <c:crossBetween val="between"/>
      </c:valAx>
      <c:spPr>
        <a:noFill/>
        <a:ln>
          <a:noFill/>
        </a:ln>
        <a:effectLst/>
      </c:spPr>
    </c:plotArea>
    <c:legend>
      <c:legendPos val="r"/>
      <c:layout>
        <c:manualLayout>
          <c:xMode val="edge"/>
          <c:yMode val="edge"/>
          <c:x val="0.80555511111111122"/>
          <c:y val="0.22343660130718954"/>
          <c:w val="0.18597822222222221"/>
          <c:h val="0.553126633986928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9A920D-4C74-48FE-BC54-BDBD84948205}" type="datetimeFigureOut">
              <a:rPr lang="en-US" smtClean="0"/>
              <a:t>Mon 23/6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15F222-1FC0-4D4C-9D90-5EFEFD026ED1}" type="slidenum">
              <a:rPr lang="en-US" smtClean="0"/>
              <a:t>‹#›</a:t>
            </a:fld>
            <a:endParaRPr lang="en-US"/>
          </a:p>
        </p:txBody>
      </p:sp>
    </p:spTree>
    <p:extLst>
      <p:ext uri="{BB962C8B-B14F-4D97-AF65-F5344CB8AC3E}">
        <p14:creationId xmlns:p14="http://schemas.microsoft.com/office/powerpoint/2010/main" val="765001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F7848-7AA6-4F06-A5CD-CB67392A28A7}" type="datetimeFigureOut">
              <a:rPr lang="en-US" smtClean="0"/>
              <a:t>Mon 23/6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E4AB1-FB57-47D6-AEA4-8FD5424CFF1E}" type="slidenum">
              <a:rPr lang="en-US" smtClean="0"/>
              <a:t>‹#›</a:t>
            </a:fld>
            <a:endParaRPr lang="en-US"/>
          </a:p>
        </p:txBody>
      </p:sp>
    </p:spTree>
    <p:extLst>
      <p:ext uri="{BB962C8B-B14F-4D97-AF65-F5344CB8AC3E}">
        <p14:creationId xmlns:p14="http://schemas.microsoft.com/office/powerpoint/2010/main" val="930307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1</a:t>
            </a:fld>
            <a:endParaRPr lang="en-US"/>
          </a:p>
        </p:txBody>
      </p:sp>
    </p:spTree>
    <p:extLst>
      <p:ext uri="{BB962C8B-B14F-4D97-AF65-F5344CB8AC3E}">
        <p14:creationId xmlns:p14="http://schemas.microsoft.com/office/powerpoint/2010/main" val="3460002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10</a:t>
            </a:fld>
            <a:endParaRPr lang="en-US"/>
          </a:p>
        </p:txBody>
      </p:sp>
    </p:spTree>
    <p:extLst>
      <p:ext uri="{BB962C8B-B14F-4D97-AF65-F5344CB8AC3E}">
        <p14:creationId xmlns:p14="http://schemas.microsoft.com/office/powerpoint/2010/main" val="162076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11</a:t>
            </a:fld>
            <a:endParaRPr lang="en-US"/>
          </a:p>
        </p:txBody>
      </p:sp>
    </p:spTree>
    <p:extLst>
      <p:ext uri="{BB962C8B-B14F-4D97-AF65-F5344CB8AC3E}">
        <p14:creationId xmlns:p14="http://schemas.microsoft.com/office/powerpoint/2010/main" val="161535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12</a:t>
            </a:fld>
            <a:endParaRPr lang="en-US"/>
          </a:p>
        </p:txBody>
      </p:sp>
    </p:spTree>
    <p:extLst>
      <p:ext uri="{BB962C8B-B14F-4D97-AF65-F5344CB8AC3E}">
        <p14:creationId xmlns:p14="http://schemas.microsoft.com/office/powerpoint/2010/main" val="395851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13</a:t>
            </a:fld>
            <a:endParaRPr lang="en-US"/>
          </a:p>
        </p:txBody>
      </p:sp>
    </p:spTree>
    <p:extLst>
      <p:ext uri="{BB962C8B-B14F-4D97-AF65-F5344CB8AC3E}">
        <p14:creationId xmlns:p14="http://schemas.microsoft.com/office/powerpoint/2010/main" val="309197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14</a:t>
            </a:fld>
            <a:endParaRPr lang="en-US"/>
          </a:p>
        </p:txBody>
      </p:sp>
    </p:spTree>
    <p:extLst>
      <p:ext uri="{BB962C8B-B14F-4D97-AF65-F5344CB8AC3E}">
        <p14:creationId xmlns:p14="http://schemas.microsoft.com/office/powerpoint/2010/main" val="2924375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15</a:t>
            </a:fld>
            <a:endParaRPr lang="en-US"/>
          </a:p>
        </p:txBody>
      </p:sp>
    </p:spTree>
    <p:extLst>
      <p:ext uri="{BB962C8B-B14F-4D97-AF65-F5344CB8AC3E}">
        <p14:creationId xmlns:p14="http://schemas.microsoft.com/office/powerpoint/2010/main" val="768310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16</a:t>
            </a:fld>
            <a:endParaRPr lang="en-US"/>
          </a:p>
        </p:txBody>
      </p:sp>
    </p:spTree>
    <p:extLst>
      <p:ext uri="{BB962C8B-B14F-4D97-AF65-F5344CB8AC3E}">
        <p14:creationId xmlns:p14="http://schemas.microsoft.com/office/powerpoint/2010/main" val="1199214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17</a:t>
            </a:fld>
            <a:endParaRPr lang="en-US"/>
          </a:p>
        </p:txBody>
      </p:sp>
    </p:spTree>
    <p:extLst>
      <p:ext uri="{BB962C8B-B14F-4D97-AF65-F5344CB8AC3E}">
        <p14:creationId xmlns:p14="http://schemas.microsoft.com/office/powerpoint/2010/main" val="1435203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18</a:t>
            </a:fld>
            <a:endParaRPr lang="en-US"/>
          </a:p>
        </p:txBody>
      </p:sp>
    </p:spTree>
    <p:extLst>
      <p:ext uri="{BB962C8B-B14F-4D97-AF65-F5344CB8AC3E}">
        <p14:creationId xmlns:p14="http://schemas.microsoft.com/office/powerpoint/2010/main" val="315952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19</a:t>
            </a:fld>
            <a:endParaRPr lang="en-US"/>
          </a:p>
        </p:txBody>
      </p:sp>
    </p:spTree>
    <p:extLst>
      <p:ext uri="{BB962C8B-B14F-4D97-AF65-F5344CB8AC3E}">
        <p14:creationId xmlns:p14="http://schemas.microsoft.com/office/powerpoint/2010/main" val="1201694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2</a:t>
            </a:fld>
            <a:endParaRPr lang="en-US"/>
          </a:p>
        </p:txBody>
      </p:sp>
    </p:spTree>
    <p:extLst>
      <p:ext uri="{BB962C8B-B14F-4D97-AF65-F5344CB8AC3E}">
        <p14:creationId xmlns:p14="http://schemas.microsoft.com/office/powerpoint/2010/main" val="2854962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20</a:t>
            </a:fld>
            <a:endParaRPr lang="en-US"/>
          </a:p>
        </p:txBody>
      </p:sp>
    </p:spTree>
    <p:extLst>
      <p:ext uri="{BB962C8B-B14F-4D97-AF65-F5344CB8AC3E}">
        <p14:creationId xmlns:p14="http://schemas.microsoft.com/office/powerpoint/2010/main" val="1940433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21</a:t>
            </a:fld>
            <a:endParaRPr lang="en-US"/>
          </a:p>
        </p:txBody>
      </p:sp>
    </p:spTree>
    <p:extLst>
      <p:ext uri="{BB962C8B-B14F-4D97-AF65-F5344CB8AC3E}">
        <p14:creationId xmlns:p14="http://schemas.microsoft.com/office/powerpoint/2010/main" val="3446726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22</a:t>
            </a:fld>
            <a:endParaRPr lang="en-US"/>
          </a:p>
        </p:txBody>
      </p:sp>
    </p:spTree>
    <p:extLst>
      <p:ext uri="{BB962C8B-B14F-4D97-AF65-F5344CB8AC3E}">
        <p14:creationId xmlns:p14="http://schemas.microsoft.com/office/powerpoint/2010/main" val="516206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Non treated, NDGA, and pravastatin treated </a:t>
            </a:r>
            <a:r>
              <a:rPr lang="en-US" dirty="0" err="1" smtClean="0"/>
              <a:t>normo</a:t>
            </a:r>
            <a:r>
              <a:rPr lang="en-US" dirty="0" smtClean="0"/>
              <a:t>- and </a:t>
            </a:r>
            <a:r>
              <a:rPr lang="en-US" dirty="0" err="1" smtClean="0"/>
              <a:t>microalbuminuric</a:t>
            </a:r>
            <a:r>
              <a:rPr lang="en-US" dirty="0" smtClean="0"/>
              <a:t> diabetic rats showed a significant increase in urine volume as compared to controls,</a:t>
            </a:r>
            <a:r>
              <a:rPr lang="en-US" baseline="0" dirty="0" smtClean="0"/>
              <a:t> </a:t>
            </a:r>
            <a:r>
              <a:rPr lang="en-US" dirty="0" err="1" smtClean="0"/>
              <a:t>NDGA+insulin</a:t>
            </a:r>
            <a:r>
              <a:rPr lang="en-US" dirty="0" smtClean="0"/>
              <a:t>, and </a:t>
            </a:r>
            <a:r>
              <a:rPr lang="en-US" dirty="0" err="1" smtClean="0"/>
              <a:t>pravastatin+insulin</a:t>
            </a:r>
            <a:r>
              <a:rPr lang="en-US" dirty="0" smtClean="0"/>
              <a:t> treated </a:t>
            </a:r>
            <a:r>
              <a:rPr lang="en-US" dirty="0" err="1" smtClean="0"/>
              <a:t>normo</a:t>
            </a:r>
            <a:r>
              <a:rPr lang="en-US" dirty="0" smtClean="0"/>
              <a:t>-, and </a:t>
            </a:r>
            <a:r>
              <a:rPr lang="en-US" dirty="0" err="1" smtClean="0"/>
              <a:t>microalbuminuric</a:t>
            </a:r>
            <a:r>
              <a:rPr lang="en-US" dirty="0" smtClean="0"/>
              <a:t> diabetic rats. Moreover, a significant increase was found in non treated, </a:t>
            </a:r>
            <a:r>
              <a:rPr lang="en-US" dirty="0" err="1" smtClean="0"/>
              <a:t>NDGA</a:t>
            </a:r>
            <a:r>
              <a:rPr lang="en-US" dirty="0" smtClean="0"/>
              <a:t>, and pravastatin treated </a:t>
            </a:r>
            <a:r>
              <a:rPr lang="en-US" dirty="0" err="1" smtClean="0"/>
              <a:t>microalbuminuric</a:t>
            </a:r>
            <a:r>
              <a:rPr lang="en-US" dirty="0" smtClean="0"/>
              <a:t> rats as compared to non treated, </a:t>
            </a:r>
            <a:r>
              <a:rPr lang="en-US" dirty="0" err="1" smtClean="0"/>
              <a:t>NDGA</a:t>
            </a:r>
            <a:r>
              <a:rPr lang="en-US" dirty="0" smtClean="0"/>
              <a:t>, and pravastatin</a:t>
            </a:r>
          </a:p>
          <a:p>
            <a:r>
              <a:rPr lang="en-US" dirty="0" smtClean="0"/>
              <a:t>treated </a:t>
            </a:r>
            <a:r>
              <a:rPr lang="en-US" dirty="0" err="1" smtClean="0"/>
              <a:t>normoalbuminuric</a:t>
            </a:r>
            <a:r>
              <a:rPr lang="en-US" dirty="0" smtClean="0"/>
              <a:t> rats.</a:t>
            </a:r>
          </a:p>
        </p:txBody>
      </p:sp>
      <p:sp>
        <p:nvSpPr>
          <p:cNvPr id="4" name="Slide Number Placeholder 3"/>
          <p:cNvSpPr>
            <a:spLocks noGrp="1"/>
          </p:cNvSpPr>
          <p:nvPr>
            <p:ph type="sldNum" sz="quarter" idx="10"/>
          </p:nvPr>
        </p:nvSpPr>
        <p:spPr/>
        <p:txBody>
          <a:bodyPr/>
          <a:lstStyle/>
          <a:p>
            <a:pPr>
              <a:defRPr/>
            </a:pPr>
            <a:fld id="{277EE652-4CD3-49D7-B30F-7214D1818806}" type="slidenum">
              <a:rPr lang="ar-SA"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678989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Creatinine clearance significantly decreased in all non treated, and treated </a:t>
            </a:r>
            <a:r>
              <a:rPr lang="en-US" dirty="0" err="1" smtClean="0"/>
              <a:t>normo</a:t>
            </a:r>
            <a:r>
              <a:rPr lang="en-US" dirty="0" smtClean="0"/>
              <a:t>- and </a:t>
            </a:r>
            <a:r>
              <a:rPr lang="en-US" dirty="0" err="1" smtClean="0"/>
              <a:t>microalbuminuric</a:t>
            </a:r>
            <a:r>
              <a:rPr lang="en-US" dirty="0" smtClean="0"/>
              <a:t> diabetic rats as compared with controls. Insulin treatment</a:t>
            </a:r>
            <a:r>
              <a:rPr lang="en-US" baseline="0" dirty="0" smtClean="0"/>
              <a:t> </a:t>
            </a:r>
            <a:r>
              <a:rPr lang="en-US" dirty="0" smtClean="0"/>
              <a:t>in combination with either NDGA, or pravastatin in </a:t>
            </a:r>
            <a:r>
              <a:rPr lang="en-US" dirty="0" err="1" smtClean="0"/>
              <a:t>normo</a:t>
            </a:r>
            <a:r>
              <a:rPr lang="en-US" dirty="0" smtClean="0"/>
              <a:t>- and </a:t>
            </a:r>
            <a:r>
              <a:rPr lang="en-US" dirty="0" err="1" smtClean="0"/>
              <a:t>microalbuminuric</a:t>
            </a:r>
            <a:r>
              <a:rPr lang="en-US" dirty="0" smtClean="0"/>
              <a:t> rats increased creatinine clearance as compared with treatment by NDGA or </a:t>
            </a:r>
            <a:r>
              <a:rPr lang="en-US" dirty="0" err="1" smtClean="0"/>
              <a:t>pravastatine</a:t>
            </a:r>
            <a:r>
              <a:rPr lang="en-US" dirty="0" smtClean="0"/>
              <a:t> alone both in </a:t>
            </a:r>
            <a:r>
              <a:rPr lang="en-US" dirty="0" err="1" smtClean="0"/>
              <a:t>normo</a:t>
            </a:r>
            <a:r>
              <a:rPr lang="en-US" dirty="0" smtClean="0"/>
              <a:t>- and </a:t>
            </a:r>
            <a:r>
              <a:rPr lang="en-US" dirty="0" err="1" smtClean="0"/>
              <a:t>microalbuminuric</a:t>
            </a:r>
            <a:r>
              <a:rPr lang="en-US" dirty="0" smtClean="0"/>
              <a:t> rats. While no significant changes were found between </a:t>
            </a:r>
            <a:r>
              <a:rPr lang="en-US" dirty="0" err="1" smtClean="0"/>
              <a:t>NDGA+insulin</a:t>
            </a:r>
            <a:r>
              <a:rPr lang="en-US" dirty="0" smtClean="0"/>
              <a:t> and </a:t>
            </a:r>
            <a:r>
              <a:rPr lang="en-US" dirty="0" err="1" smtClean="0"/>
              <a:t>pravastatin+insulin</a:t>
            </a:r>
            <a:r>
              <a:rPr lang="en-US" dirty="0" smtClean="0"/>
              <a:t> treated diabetic rats.</a:t>
            </a:r>
          </a:p>
        </p:txBody>
      </p:sp>
      <p:sp>
        <p:nvSpPr>
          <p:cNvPr id="4" name="Slide Number Placeholder 3"/>
          <p:cNvSpPr>
            <a:spLocks noGrp="1"/>
          </p:cNvSpPr>
          <p:nvPr>
            <p:ph type="sldNum" sz="quarter" idx="10"/>
          </p:nvPr>
        </p:nvSpPr>
        <p:spPr/>
        <p:txBody>
          <a:bodyPr/>
          <a:lstStyle/>
          <a:p>
            <a:pPr>
              <a:defRPr/>
            </a:pPr>
            <a:fld id="{277EE652-4CD3-49D7-B30F-7214D1818806}" type="slidenum">
              <a:rPr lang="ar-SA"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850228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Urinary </a:t>
            </a:r>
            <a:r>
              <a:rPr lang="en-US" dirty="0" err="1" smtClean="0"/>
              <a:t>ACR</a:t>
            </a:r>
            <a:r>
              <a:rPr lang="en-US" dirty="0" smtClean="0"/>
              <a:t> was significantly increased in all </a:t>
            </a:r>
            <a:r>
              <a:rPr lang="en-US" dirty="0" err="1" smtClean="0"/>
              <a:t>microalbuminuric</a:t>
            </a:r>
            <a:r>
              <a:rPr lang="en-US" dirty="0" smtClean="0"/>
              <a:t> rats as compared with controls and </a:t>
            </a:r>
            <a:r>
              <a:rPr lang="en-US" dirty="0" err="1" smtClean="0"/>
              <a:t>normoalbuminuric</a:t>
            </a:r>
            <a:r>
              <a:rPr lang="en-US" dirty="0" smtClean="0"/>
              <a:t> rats. Treatment of </a:t>
            </a:r>
            <a:r>
              <a:rPr lang="en-US" dirty="0" err="1" smtClean="0"/>
              <a:t>microalbuminuric</a:t>
            </a:r>
            <a:r>
              <a:rPr lang="en-US" dirty="0" smtClean="0"/>
              <a:t> rats with either NDGA, </a:t>
            </a:r>
            <a:r>
              <a:rPr lang="en-US" dirty="0" err="1" smtClean="0"/>
              <a:t>NDGA+insulin</a:t>
            </a:r>
            <a:r>
              <a:rPr lang="en-US" dirty="0" smtClean="0"/>
              <a:t>, pravastatin, or </a:t>
            </a:r>
            <a:r>
              <a:rPr lang="en-US" dirty="0" err="1" smtClean="0"/>
              <a:t>pravastatin+insulin</a:t>
            </a:r>
            <a:r>
              <a:rPr lang="en-US" dirty="0" smtClean="0"/>
              <a:t> significantly decreased urinary ACR compared with non treated </a:t>
            </a:r>
            <a:r>
              <a:rPr lang="en-US" dirty="0" err="1" smtClean="0"/>
              <a:t>microalbuminuric</a:t>
            </a:r>
            <a:r>
              <a:rPr lang="en-US" dirty="0" smtClean="0"/>
              <a:t> rats</a:t>
            </a:r>
            <a:r>
              <a:rPr lang="en-US" smtClean="0"/>
              <a:t>. Although the precise mechanism involved in the statin effect on extracellular matrix proteins at the cellular and molecular level is not known, it appears that statins lead to an increase in extracellular matrix-degrading enzymes and reduce accumulation of extracellular matrix proteins.</a:t>
            </a:r>
            <a:endParaRPr lang="en-US" dirty="0" smtClean="0"/>
          </a:p>
        </p:txBody>
      </p:sp>
      <p:sp>
        <p:nvSpPr>
          <p:cNvPr id="4" name="Slide Number Placeholder 3"/>
          <p:cNvSpPr>
            <a:spLocks noGrp="1"/>
          </p:cNvSpPr>
          <p:nvPr>
            <p:ph type="sldNum" sz="quarter" idx="10"/>
          </p:nvPr>
        </p:nvSpPr>
        <p:spPr/>
        <p:txBody>
          <a:bodyPr/>
          <a:lstStyle/>
          <a:p>
            <a:pPr>
              <a:defRPr/>
            </a:pPr>
            <a:fld id="{277EE652-4CD3-49D7-B30F-7214D1818806}" type="slidenum">
              <a:rPr lang="ar-SA"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785741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 significant increase of HbA1c was detected in non treated, NDGA, and pravastatin</a:t>
            </a:r>
            <a:r>
              <a:rPr lang="en-US" baseline="0" dirty="0" smtClean="0"/>
              <a:t> </a:t>
            </a:r>
            <a:r>
              <a:rPr lang="en-US" dirty="0" smtClean="0"/>
              <a:t>treated </a:t>
            </a:r>
            <a:r>
              <a:rPr lang="en-US" dirty="0" err="1" smtClean="0"/>
              <a:t>normo</a:t>
            </a:r>
            <a:r>
              <a:rPr lang="en-US" dirty="0" smtClean="0"/>
              <a:t>- and </a:t>
            </a:r>
            <a:r>
              <a:rPr lang="en-US" dirty="0" err="1" smtClean="0"/>
              <a:t>microalbuminuric</a:t>
            </a:r>
            <a:r>
              <a:rPr lang="en-US" dirty="0" smtClean="0"/>
              <a:t> diabetic rats as compared with controls, and those rats treated by insulin concomitantly with either NDGA or pravastatin both </a:t>
            </a:r>
            <a:r>
              <a:rPr lang="en-US" dirty="0" err="1" smtClean="0"/>
              <a:t>normo</a:t>
            </a:r>
            <a:r>
              <a:rPr lang="en-US" dirty="0" smtClean="0"/>
              <a:t>- and </a:t>
            </a:r>
            <a:r>
              <a:rPr lang="en-US" dirty="0" err="1" smtClean="0"/>
              <a:t>microalbuminuric</a:t>
            </a:r>
            <a:r>
              <a:rPr lang="en-US" dirty="0" smtClean="0"/>
              <a:t>.</a:t>
            </a:r>
          </a:p>
          <a:p>
            <a:r>
              <a:rPr lang="en-US" dirty="0" smtClean="0"/>
              <a:t>HbA1c levels increased in non treated </a:t>
            </a:r>
            <a:r>
              <a:rPr lang="en-US" dirty="0" err="1" smtClean="0"/>
              <a:t>microalbuminuric</a:t>
            </a:r>
            <a:r>
              <a:rPr lang="en-US" dirty="0" smtClean="0"/>
              <a:t> rats as compared with</a:t>
            </a:r>
            <a:r>
              <a:rPr lang="en-US" baseline="0" dirty="0" smtClean="0"/>
              <a:t> </a:t>
            </a:r>
            <a:r>
              <a:rPr lang="en-US" dirty="0" smtClean="0"/>
              <a:t>controls. Neither </a:t>
            </a:r>
            <a:r>
              <a:rPr lang="en-US" dirty="0" err="1" smtClean="0"/>
              <a:t>NDGA</a:t>
            </a:r>
            <a:r>
              <a:rPr lang="en-US" dirty="0" smtClean="0"/>
              <a:t> nor pravastatin could affect HbA1c levels, while combined </a:t>
            </a:r>
            <a:r>
              <a:rPr lang="en-US" dirty="0" err="1" smtClean="0"/>
              <a:t>insulin+NDGA</a:t>
            </a:r>
            <a:r>
              <a:rPr lang="en-US" dirty="0" smtClean="0"/>
              <a:t>, or </a:t>
            </a:r>
            <a:r>
              <a:rPr lang="en-US" dirty="0" err="1" smtClean="0"/>
              <a:t>insulin+pravastatin</a:t>
            </a:r>
            <a:r>
              <a:rPr lang="en-US" dirty="0" smtClean="0"/>
              <a:t> treatment of diabetic rats could normalize HbA1c levels.</a:t>
            </a:r>
          </a:p>
        </p:txBody>
      </p:sp>
      <p:sp>
        <p:nvSpPr>
          <p:cNvPr id="4" name="Slide Number Placeholder 3"/>
          <p:cNvSpPr>
            <a:spLocks noGrp="1"/>
          </p:cNvSpPr>
          <p:nvPr>
            <p:ph type="sldNum" sz="quarter" idx="10"/>
          </p:nvPr>
        </p:nvSpPr>
        <p:spPr/>
        <p:txBody>
          <a:bodyPr/>
          <a:lstStyle/>
          <a:p>
            <a:pPr>
              <a:defRPr/>
            </a:pPr>
            <a:fld id="{277EE652-4CD3-49D7-B30F-7214D1818806}" type="slidenum">
              <a:rPr lang="ar-SA"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08224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Dyslipidemia has been found to be an important predictor of renal function loss and progression of albuminuria. Serum triglycerides showed significant increases in </a:t>
            </a:r>
            <a:r>
              <a:rPr lang="en-US" dirty="0" err="1" smtClean="0"/>
              <a:t>normo</a:t>
            </a:r>
            <a:r>
              <a:rPr lang="en-US" dirty="0" smtClean="0"/>
              <a:t> and </a:t>
            </a:r>
            <a:r>
              <a:rPr lang="en-US" dirty="0" err="1" smtClean="0"/>
              <a:t>microalbuminuric</a:t>
            </a:r>
            <a:r>
              <a:rPr lang="en-US" dirty="0" smtClean="0"/>
              <a:t> (non treated, </a:t>
            </a:r>
            <a:r>
              <a:rPr lang="en-US" dirty="0" err="1" smtClean="0"/>
              <a:t>NDGA</a:t>
            </a:r>
            <a:r>
              <a:rPr lang="en-US" dirty="0" smtClean="0"/>
              <a:t> treated, </a:t>
            </a:r>
            <a:r>
              <a:rPr lang="en-US" dirty="0" err="1" smtClean="0"/>
              <a:t>NDGA+insulin</a:t>
            </a:r>
            <a:r>
              <a:rPr lang="en-US" dirty="0" smtClean="0"/>
              <a:t> treated) diabetic rats as compared with controls, </a:t>
            </a:r>
            <a:r>
              <a:rPr lang="en-US" dirty="0" err="1" smtClean="0"/>
              <a:t>normo</a:t>
            </a:r>
            <a:r>
              <a:rPr lang="en-US" dirty="0" smtClean="0"/>
              <a:t>-and </a:t>
            </a:r>
            <a:r>
              <a:rPr lang="en-US" dirty="0" err="1" smtClean="0"/>
              <a:t>microalbuminuric</a:t>
            </a:r>
            <a:r>
              <a:rPr lang="en-US" dirty="0" smtClean="0"/>
              <a:t> (pravastatin treated and </a:t>
            </a:r>
            <a:r>
              <a:rPr lang="en-US" dirty="0" err="1" smtClean="0"/>
              <a:t>pravastatin+insulin</a:t>
            </a:r>
            <a:r>
              <a:rPr lang="en-US" dirty="0" smtClean="0"/>
              <a:t> treated) diabetic rats with no statistical difference between </a:t>
            </a:r>
            <a:r>
              <a:rPr lang="en-US" dirty="0" err="1" smtClean="0"/>
              <a:t>normo</a:t>
            </a:r>
            <a:r>
              <a:rPr lang="en-US" dirty="0" smtClean="0"/>
              <a:t> and </a:t>
            </a:r>
            <a:r>
              <a:rPr lang="en-US" dirty="0" err="1" smtClean="0"/>
              <a:t>microalbuminuric</a:t>
            </a:r>
            <a:r>
              <a:rPr lang="en-US" dirty="0" smtClean="0"/>
              <a:t> rats.</a:t>
            </a:r>
          </a:p>
        </p:txBody>
      </p:sp>
      <p:sp>
        <p:nvSpPr>
          <p:cNvPr id="4" name="Slide Number Placeholder 3"/>
          <p:cNvSpPr>
            <a:spLocks noGrp="1"/>
          </p:cNvSpPr>
          <p:nvPr>
            <p:ph type="sldNum" sz="quarter" idx="10"/>
          </p:nvPr>
        </p:nvSpPr>
        <p:spPr/>
        <p:txBody>
          <a:bodyPr/>
          <a:lstStyle/>
          <a:p>
            <a:pPr>
              <a:defRPr/>
            </a:pPr>
            <a:fld id="{277EE652-4CD3-49D7-B30F-7214D1818806}" type="slidenum">
              <a:rPr lang="ar-SA"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770822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Serum cholesterol showed significant increases in </a:t>
            </a:r>
            <a:r>
              <a:rPr lang="en-US" dirty="0" err="1" smtClean="0"/>
              <a:t>normo</a:t>
            </a:r>
            <a:r>
              <a:rPr lang="en-US" dirty="0" smtClean="0"/>
              <a:t> and </a:t>
            </a:r>
            <a:r>
              <a:rPr lang="en-US" dirty="0" err="1" smtClean="0"/>
              <a:t>microalbuminuric</a:t>
            </a:r>
            <a:r>
              <a:rPr lang="en-US" dirty="0" smtClean="0"/>
              <a:t> (non treated, NDGA treated, </a:t>
            </a:r>
            <a:r>
              <a:rPr lang="en-US" dirty="0" err="1" smtClean="0"/>
              <a:t>NDGA+insulin</a:t>
            </a:r>
            <a:r>
              <a:rPr lang="en-US" dirty="0" smtClean="0"/>
              <a:t> treated) diabetic rats as compared with</a:t>
            </a:r>
            <a:r>
              <a:rPr lang="en-US" baseline="0" dirty="0" smtClean="0"/>
              <a:t> </a:t>
            </a:r>
            <a:r>
              <a:rPr lang="en-US" dirty="0" smtClean="0"/>
              <a:t>controls, </a:t>
            </a:r>
            <a:r>
              <a:rPr lang="en-US" dirty="0" err="1" smtClean="0"/>
              <a:t>normo</a:t>
            </a:r>
            <a:r>
              <a:rPr lang="en-US" dirty="0" smtClean="0"/>
              <a:t>-and </a:t>
            </a:r>
            <a:r>
              <a:rPr lang="en-US" dirty="0" err="1" smtClean="0"/>
              <a:t>microalbuminuric</a:t>
            </a:r>
            <a:r>
              <a:rPr lang="en-US" dirty="0" smtClean="0"/>
              <a:t> (pravastatin treated and </a:t>
            </a:r>
            <a:r>
              <a:rPr lang="en-US" dirty="0" err="1" smtClean="0"/>
              <a:t>pravastatin+insulin</a:t>
            </a:r>
            <a:r>
              <a:rPr lang="en-US" dirty="0" smtClean="0"/>
              <a:t> treated) diabetic rats with no statistical difference between </a:t>
            </a:r>
            <a:r>
              <a:rPr lang="en-US" dirty="0" err="1" smtClean="0"/>
              <a:t>normo</a:t>
            </a:r>
            <a:r>
              <a:rPr lang="en-US" dirty="0" smtClean="0"/>
              <a:t> and </a:t>
            </a:r>
            <a:r>
              <a:rPr lang="en-US" dirty="0" err="1" smtClean="0"/>
              <a:t>microalbuminuric</a:t>
            </a:r>
            <a:r>
              <a:rPr lang="en-US" dirty="0" smtClean="0"/>
              <a:t> rats.</a:t>
            </a:r>
          </a:p>
        </p:txBody>
      </p:sp>
      <p:sp>
        <p:nvSpPr>
          <p:cNvPr id="4" name="Slide Number Placeholder 3"/>
          <p:cNvSpPr>
            <a:spLocks noGrp="1"/>
          </p:cNvSpPr>
          <p:nvPr>
            <p:ph type="sldNum" sz="quarter" idx="10"/>
          </p:nvPr>
        </p:nvSpPr>
        <p:spPr/>
        <p:txBody>
          <a:bodyPr/>
          <a:lstStyle/>
          <a:p>
            <a:pPr>
              <a:defRPr/>
            </a:pPr>
            <a:fld id="{277EE652-4CD3-49D7-B30F-7214D1818806}" type="slidenum">
              <a:rPr lang="ar-SA"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089319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Enhanced generation or actions of NO have a role in the pathogenesis of preferential</a:t>
            </a:r>
            <a:r>
              <a:rPr lang="en-US" baseline="0" dirty="0" smtClean="0"/>
              <a:t> </a:t>
            </a:r>
            <a:r>
              <a:rPr lang="en-US" dirty="0" smtClean="0"/>
              <a:t>afferent arteriolar dilatation, glomerular </a:t>
            </a:r>
            <a:r>
              <a:rPr lang="en-US" dirty="0" err="1" smtClean="0"/>
              <a:t>hyperfiltration</a:t>
            </a:r>
            <a:r>
              <a:rPr lang="en-US" dirty="0" smtClean="0"/>
              <a:t> and </a:t>
            </a:r>
            <a:r>
              <a:rPr lang="en-US" dirty="0" err="1" smtClean="0"/>
              <a:t>hyperperfusion</a:t>
            </a:r>
            <a:r>
              <a:rPr lang="en-US" dirty="0" smtClean="0"/>
              <a:t>, and glomerular enlargement that occurs in the early stages of DN. The significant increase in serum NO among non treated </a:t>
            </a:r>
            <a:r>
              <a:rPr lang="en-US" dirty="0" err="1" smtClean="0"/>
              <a:t>microalbuminuric</a:t>
            </a:r>
            <a:r>
              <a:rPr lang="en-US" dirty="0" smtClean="0"/>
              <a:t> diabetic rats, compared with control rats, and non-treated </a:t>
            </a:r>
            <a:r>
              <a:rPr lang="en-US" dirty="0" err="1" smtClean="0"/>
              <a:t>normoalbuminuric</a:t>
            </a:r>
            <a:r>
              <a:rPr lang="en-US" dirty="0" smtClean="0"/>
              <a:t> rats, strongly suggested that high levels of NO might play a role in increasing albumin excretion. Thus, NO overproduction reflect tissue attempt to overcome vascular dysfunction. Hyperglycemia may be responsible for the increased NO levels in diabetic rats as evidenced by the normalized serum NO level in</a:t>
            </a:r>
          </a:p>
          <a:p>
            <a:r>
              <a:rPr lang="en-US" dirty="0" err="1" smtClean="0"/>
              <a:t>microalbuminuric</a:t>
            </a:r>
            <a:r>
              <a:rPr lang="en-US" dirty="0" smtClean="0"/>
              <a:t> rats treated with </a:t>
            </a:r>
            <a:r>
              <a:rPr lang="en-US" dirty="0" err="1" smtClean="0"/>
              <a:t>NDGA+insulin</a:t>
            </a:r>
            <a:r>
              <a:rPr lang="en-US" dirty="0" smtClean="0"/>
              <a:t> or </a:t>
            </a:r>
            <a:r>
              <a:rPr lang="en-US" dirty="0" err="1" smtClean="0"/>
              <a:t>pravastatin+insulin</a:t>
            </a:r>
            <a:r>
              <a:rPr lang="en-US" dirty="0" smtClean="0"/>
              <a:t>.</a:t>
            </a:r>
          </a:p>
        </p:txBody>
      </p:sp>
      <p:sp>
        <p:nvSpPr>
          <p:cNvPr id="4" name="Slide Number Placeholder 3"/>
          <p:cNvSpPr>
            <a:spLocks noGrp="1"/>
          </p:cNvSpPr>
          <p:nvPr>
            <p:ph type="sldNum" sz="quarter" idx="10"/>
          </p:nvPr>
        </p:nvSpPr>
        <p:spPr/>
        <p:txBody>
          <a:bodyPr/>
          <a:lstStyle/>
          <a:p>
            <a:pPr>
              <a:defRPr/>
            </a:pPr>
            <a:fld id="{277EE652-4CD3-49D7-B30F-7214D1818806}" type="slidenum">
              <a:rPr lang="ar-SA"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31691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3</a:t>
            </a:fld>
            <a:endParaRPr lang="en-US"/>
          </a:p>
        </p:txBody>
      </p:sp>
    </p:spTree>
    <p:extLst>
      <p:ext uri="{BB962C8B-B14F-4D97-AF65-F5344CB8AC3E}">
        <p14:creationId xmlns:p14="http://schemas.microsoft.com/office/powerpoint/2010/main" val="447880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Lipid peroxidation, owing to free-radical activity, plays an important role in the development of complications of diabetes. Serum lipid peroxide levels were significantly increased in non treated rats, whether </a:t>
            </a:r>
            <a:r>
              <a:rPr lang="en-US" dirty="0" err="1" smtClean="0"/>
              <a:t>normo</a:t>
            </a:r>
            <a:r>
              <a:rPr lang="en-US" dirty="0" smtClean="0"/>
              <a:t>- or </a:t>
            </a:r>
            <a:r>
              <a:rPr lang="en-US" dirty="0" err="1" smtClean="0"/>
              <a:t>microalbuminuric</a:t>
            </a:r>
            <a:r>
              <a:rPr lang="en-US" dirty="0" smtClean="0"/>
              <a:t> as compared with controls, </a:t>
            </a:r>
            <a:r>
              <a:rPr lang="en-US" dirty="0" err="1" smtClean="0"/>
              <a:t>NDGA</a:t>
            </a:r>
            <a:r>
              <a:rPr lang="en-US" dirty="0" smtClean="0"/>
              <a:t>, </a:t>
            </a:r>
            <a:r>
              <a:rPr lang="en-US" dirty="0" err="1" smtClean="0"/>
              <a:t>NDGA+insulin</a:t>
            </a:r>
            <a:r>
              <a:rPr lang="en-US" dirty="0" smtClean="0"/>
              <a:t>, pravastatin, </a:t>
            </a:r>
            <a:r>
              <a:rPr lang="en-US" dirty="0" err="1" smtClean="0"/>
              <a:t>pravastatin+insulin</a:t>
            </a:r>
            <a:r>
              <a:rPr lang="en-US" dirty="0" smtClean="0"/>
              <a:t> treated </a:t>
            </a:r>
            <a:r>
              <a:rPr lang="en-US" dirty="0" err="1" smtClean="0"/>
              <a:t>normo</a:t>
            </a:r>
            <a:r>
              <a:rPr lang="en-US" dirty="0" smtClean="0"/>
              <a:t>- and </a:t>
            </a:r>
            <a:r>
              <a:rPr lang="en-US" dirty="0" err="1" smtClean="0"/>
              <a:t>microalbuminuric</a:t>
            </a:r>
            <a:r>
              <a:rPr lang="en-US" dirty="0" smtClean="0"/>
              <a:t> rats. In the present study, not only pravastatin and </a:t>
            </a:r>
            <a:r>
              <a:rPr lang="en-US" dirty="0" err="1" smtClean="0"/>
              <a:t>pravastatin+insulin</a:t>
            </a:r>
            <a:r>
              <a:rPr lang="en-US" dirty="0" smtClean="0"/>
              <a:t> treatment of diabetic rats improved serum lipid peroxide level, but also NDGA and</a:t>
            </a:r>
            <a:r>
              <a:rPr lang="en-US" baseline="0" dirty="0" smtClean="0"/>
              <a:t> </a:t>
            </a:r>
            <a:r>
              <a:rPr lang="en-US" dirty="0" err="1" smtClean="0"/>
              <a:t>NDGA+insulin</a:t>
            </a:r>
            <a:r>
              <a:rPr lang="en-US" dirty="0" smtClean="0"/>
              <a:t> could normalize serum lipid peroxide in diabetic rats. This proves that both </a:t>
            </a:r>
            <a:r>
              <a:rPr lang="en-US" dirty="0" err="1" smtClean="0"/>
              <a:t>NDGA</a:t>
            </a:r>
            <a:r>
              <a:rPr lang="en-US" dirty="0" smtClean="0"/>
              <a:t> and statins have antioxidant properties that can improve DN.</a:t>
            </a:r>
          </a:p>
        </p:txBody>
      </p:sp>
      <p:sp>
        <p:nvSpPr>
          <p:cNvPr id="4" name="Slide Number Placeholder 3"/>
          <p:cNvSpPr>
            <a:spLocks noGrp="1"/>
          </p:cNvSpPr>
          <p:nvPr>
            <p:ph type="sldNum" sz="quarter" idx="10"/>
          </p:nvPr>
        </p:nvSpPr>
        <p:spPr/>
        <p:txBody>
          <a:bodyPr/>
          <a:lstStyle/>
          <a:p>
            <a:pPr>
              <a:defRPr/>
            </a:pPr>
            <a:fld id="{277EE652-4CD3-49D7-B30F-7214D1818806}" type="slidenum">
              <a:rPr lang="ar-SA"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1420418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field of </a:t>
            </a:r>
            <a:r>
              <a:rPr lang="en-US" dirty="0" err="1" smtClean="0"/>
              <a:t>VEGF</a:t>
            </a:r>
            <a:r>
              <a:rPr lang="en-US" dirty="0" smtClean="0"/>
              <a:t> has recently witnessed a surge of research into its role in development of DN. In the early diabetic subjects with </a:t>
            </a:r>
            <a:r>
              <a:rPr lang="en-US" dirty="0" err="1" smtClean="0"/>
              <a:t>microalbuminuria</a:t>
            </a:r>
            <a:r>
              <a:rPr lang="en-US" dirty="0" smtClean="0"/>
              <a:t>, up-regulation of </a:t>
            </a:r>
            <a:r>
              <a:rPr lang="en-US" dirty="0" err="1" smtClean="0"/>
              <a:t>VEGF</a:t>
            </a:r>
            <a:r>
              <a:rPr lang="en-US" dirty="0" smtClean="0"/>
              <a:t>, and the expression of its receptor can be markedly increased. </a:t>
            </a:r>
            <a:r>
              <a:rPr lang="en-US" dirty="0" err="1" smtClean="0"/>
              <a:t>Podocyte</a:t>
            </a:r>
            <a:r>
              <a:rPr lang="en-US" dirty="0" smtClean="0"/>
              <a:t>-derived </a:t>
            </a:r>
            <a:r>
              <a:rPr lang="en-US" dirty="0" err="1" smtClean="0"/>
              <a:t>VEGF</a:t>
            </a:r>
            <a:r>
              <a:rPr lang="en-US" dirty="0" smtClean="0"/>
              <a:t> is believed to participate in the glomerular capillary </a:t>
            </a:r>
            <a:r>
              <a:rPr lang="en-US" dirty="0" err="1" smtClean="0"/>
              <a:t>hyperpermeability</a:t>
            </a:r>
            <a:r>
              <a:rPr lang="en-US" dirty="0" smtClean="0"/>
              <a:t> of macromolecules that potentially underlies the pathogenesis of diabetic albuminuria. Elevated </a:t>
            </a:r>
            <a:r>
              <a:rPr lang="en-US" dirty="0" err="1" smtClean="0"/>
              <a:t>VEGF</a:t>
            </a:r>
            <a:r>
              <a:rPr lang="en-US" dirty="0" smtClean="0"/>
              <a:t> levels also cause renal hypertrophy, increase glomerular permeability, and </a:t>
            </a:r>
            <a:r>
              <a:rPr lang="en-US" dirty="0" err="1" smtClean="0"/>
              <a:t>GFR</a:t>
            </a:r>
            <a:r>
              <a:rPr lang="en-US" dirty="0" smtClean="0"/>
              <a:t>. Our results revealed that plasma </a:t>
            </a:r>
            <a:r>
              <a:rPr lang="en-US" dirty="0" err="1" smtClean="0"/>
              <a:t>VEGF</a:t>
            </a:r>
            <a:r>
              <a:rPr lang="en-US" dirty="0" smtClean="0"/>
              <a:t> was significantly increased in both non treated </a:t>
            </a:r>
            <a:r>
              <a:rPr lang="en-US" dirty="0" err="1" smtClean="0"/>
              <a:t>normo</a:t>
            </a:r>
            <a:r>
              <a:rPr lang="en-US" dirty="0" smtClean="0"/>
              <a:t> and </a:t>
            </a:r>
            <a:r>
              <a:rPr lang="en-US" dirty="0" err="1" smtClean="0"/>
              <a:t>microalbuminuric</a:t>
            </a:r>
            <a:r>
              <a:rPr lang="en-US" dirty="0" smtClean="0"/>
              <a:t> rats as compared with controls, </a:t>
            </a:r>
            <a:r>
              <a:rPr lang="en-US" dirty="0" err="1" smtClean="0"/>
              <a:t>NDGA</a:t>
            </a:r>
            <a:r>
              <a:rPr lang="en-US" dirty="0" smtClean="0"/>
              <a:t>, </a:t>
            </a:r>
            <a:r>
              <a:rPr lang="en-US" dirty="0" err="1" smtClean="0"/>
              <a:t>NDGA+insulin</a:t>
            </a:r>
            <a:r>
              <a:rPr lang="en-US" dirty="0" smtClean="0"/>
              <a:t>, pravastatin, </a:t>
            </a:r>
            <a:r>
              <a:rPr lang="en-US" dirty="0" err="1" smtClean="0"/>
              <a:t>pravastatin+insulin</a:t>
            </a:r>
            <a:r>
              <a:rPr lang="en-US" dirty="0" smtClean="0"/>
              <a:t> treated </a:t>
            </a:r>
            <a:r>
              <a:rPr lang="en-US" dirty="0" err="1" smtClean="0"/>
              <a:t>normo</a:t>
            </a:r>
            <a:r>
              <a:rPr lang="en-US" dirty="0" smtClean="0"/>
              <a:t>- and </a:t>
            </a:r>
            <a:r>
              <a:rPr lang="en-US" dirty="0" err="1" smtClean="0"/>
              <a:t>microalbuminuric</a:t>
            </a:r>
            <a:r>
              <a:rPr lang="en-US" dirty="0" smtClean="0"/>
              <a:t> rats. Treatment of diabetic rats with </a:t>
            </a:r>
            <a:r>
              <a:rPr lang="en-US" dirty="0" err="1" smtClean="0"/>
              <a:t>NDGA</a:t>
            </a:r>
            <a:r>
              <a:rPr lang="en-US" dirty="0" smtClean="0"/>
              <a:t> or </a:t>
            </a:r>
            <a:r>
              <a:rPr lang="en-US" dirty="0" err="1" smtClean="0"/>
              <a:t>NDGA+insulin</a:t>
            </a:r>
            <a:r>
              <a:rPr lang="en-US" dirty="0" smtClean="0"/>
              <a:t> normalized plasma </a:t>
            </a:r>
            <a:r>
              <a:rPr lang="en-US" dirty="0" err="1" smtClean="0"/>
              <a:t>VEGF</a:t>
            </a:r>
            <a:r>
              <a:rPr lang="en-US" dirty="0" smtClean="0"/>
              <a:t> level to the same extent as pravastatin or </a:t>
            </a:r>
            <a:r>
              <a:rPr lang="en-US" dirty="0" err="1" smtClean="0"/>
              <a:t>pravastatin+insulin</a:t>
            </a:r>
            <a:r>
              <a:rPr lang="en-US" dirty="0" smtClean="0"/>
              <a:t> treatment. </a:t>
            </a:r>
          </a:p>
        </p:txBody>
      </p:sp>
      <p:sp>
        <p:nvSpPr>
          <p:cNvPr id="4" name="Slide Number Placeholder 3"/>
          <p:cNvSpPr>
            <a:spLocks noGrp="1"/>
          </p:cNvSpPr>
          <p:nvPr>
            <p:ph type="sldNum" sz="quarter" idx="10"/>
          </p:nvPr>
        </p:nvSpPr>
        <p:spPr/>
        <p:txBody>
          <a:bodyPr/>
          <a:lstStyle/>
          <a:p>
            <a:pPr>
              <a:defRPr/>
            </a:pPr>
            <a:fld id="{277EE652-4CD3-49D7-B30F-7214D1818806}" type="slidenum">
              <a:rPr lang="ar-SA"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909257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err="1" smtClean="0"/>
              <a:t>Homocysteine</a:t>
            </a:r>
            <a:r>
              <a:rPr lang="en-US" sz="1200" dirty="0" smtClean="0"/>
              <a:t> is not usually present as a direct result of type 2 </a:t>
            </a:r>
            <a:r>
              <a:rPr lang="en-US" sz="1200" dirty="0" err="1" smtClean="0"/>
              <a:t>DM</a:t>
            </a:r>
            <a:r>
              <a:rPr lang="en-US" sz="1200" dirty="0" smtClean="0"/>
              <a:t> unless there is an associated development of impaired renal function. As nephropathy develops, there is an associated elevation of total </a:t>
            </a:r>
            <a:r>
              <a:rPr lang="en-US" sz="1200" dirty="0" err="1" smtClean="0"/>
              <a:t>Hcy</a:t>
            </a:r>
            <a:r>
              <a:rPr lang="en-US" sz="1200" dirty="0" smtClean="0"/>
              <a:t> associated with a decline in </a:t>
            </a:r>
            <a:r>
              <a:rPr lang="en-US" sz="1200" dirty="0" err="1" smtClean="0"/>
              <a:t>GFR</a:t>
            </a:r>
            <a:r>
              <a:rPr lang="en-US" sz="1200" dirty="0" smtClean="0"/>
              <a:t>. The precise kinetic mechanism(s) leading to the </a:t>
            </a:r>
            <a:r>
              <a:rPr lang="en-US" sz="1200" dirty="0" err="1" smtClean="0"/>
              <a:t>hyperhomocysteinemia</a:t>
            </a:r>
            <a:r>
              <a:rPr lang="en-US" sz="1200" dirty="0" smtClean="0"/>
              <a:t> of </a:t>
            </a:r>
            <a:r>
              <a:rPr lang="en-US" sz="1200" dirty="0" err="1" smtClean="0"/>
              <a:t>DN</a:t>
            </a:r>
            <a:r>
              <a:rPr lang="en-US" sz="1200" dirty="0" smtClean="0"/>
              <a:t> is unknown. It may be caused by increased production, decreased removal, or both. Treatment of diabetic rats with </a:t>
            </a:r>
            <a:r>
              <a:rPr lang="en-US" sz="1200" dirty="0" err="1" smtClean="0"/>
              <a:t>NDGA</a:t>
            </a:r>
            <a:r>
              <a:rPr lang="en-US" sz="1200" dirty="0" smtClean="0"/>
              <a:t> or </a:t>
            </a:r>
            <a:r>
              <a:rPr lang="en-US" sz="1200" dirty="0" err="1" smtClean="0"/>
              <a:t>NDGA+insulin</a:t>
            </a:r>
            <a:r>
              <a:rPr lang="en-US" sz="1200" dirty="0" smtClean="0"/>
              <a:t> normalized plasma </a:t>
            </a:r>
            <a:r>
              <a:rPr lang="en-US" sz="1200" dirty="0" err="1" smtClean="0"/>
              <a:t>homocysteine</a:t>
            </a:r>
            <a:r>
              <a:rPr lang="en-US" sz="1200" dirty="0" smtClean="0"/>
              <a:t> level to the same extent as pravastatin or </a:t>
            </a:r>
            <a:r>
              <a:rPr lang="en-US" sz="1200" dirty="0" err="1" smtClean="0"/>
              <a:t>pravastatin+insulin</a:t>
            </a:r>
            <a:r>
              <a:rPr lang="en-US" sz="1200" dirty="0" smtClean="0"/>
              <a:t> treatment. </a:t>
            </a:r>
          </a:p>
        </p:txBody>
      </p:sp>
      <p:sp>
        <p:nvSpPr>
          <p:cNvPr id="4" name="Slide Number Placeholder 3"/>
          <p:cNvSpPr>
            <a:spLocks noGrp="1"/>
          </p:cNvSpPr>
          <p:nvPr>
            <p:ph type="sldNum" sz="quarter" idx="10"/>
          </p:nvPr>
        </p:nvSpPr>
        <p:spPr/>
        <p:txBody>
          <a:bodyPr/>
          <a:lstStyle/>
          <a:p>
            <a:pPr>
              <a:defRPr/>
            </a:pPr>
            <a:fld id="{277EE652-4CD3-49D7-B30F-7214D1818806}" type="slidenum">
              <a:rPr lang="ar-SA"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783204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33</a:t>
            </a:fld>
            <a:endParaRPr lang="en-US"/>
          </a:p>
        </p:txBody>
      </p:sp>
    </p:spTree>
    <p:extLst>
      <p:ext uri="{BB962C8B-B14F-4D97-AF65-F5344CB8AC3E}">
        <p14:creationId xmlns:p14="http://schemas.microsoft.com/office/powerpoint/2010/main" val="2299742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34</a:t>
            </a:fld>
            <a:endParaRPr lang="en-US"/>
          </a:p>
        </p:txBody>
      </p:sp>
    </p:spTree>
    <p:extLst>
      <p:ext uri="{BB962C8B-B14F-4D97-AF65-F5344CB8AC3E}">
        <p14:creationId xmlns:p14="http://schemas.microsoft.com/office/powerpoint/2010/main" val="488666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35</a:t>
            </a:fld>
            <a:endParaRPr lang="en-US"/>
          </a:p>
        </p:txBody>
      </p:sp>
    </p:spTree>
    <p:extLst>
      <p:ext uri="{BB962C8B-B14F-4D97-AF65-F5344CB8AC3E}">
        <p14:creationId xmlns:p14="http://schemas.microsoft.com/office/powerpoint/2010/main" val="83436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36</a:t>
            </a:fld>
            <a:endParaRPr lang="en-US"/>
          </a:p>
        </p:txBody>
      </p:sp>
    </p:spTree>
    <p:extLst>
      <p:ext uri="{BB962C8B-B14F-4D97-AF65-F5344CB8AC3E}">
        <p14:creationId xmlns:p14="http://schemas.microsoft.com/office/powerpoint/2010/main" val="337732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E4AB1-FB57-47D6-AEA4-8FD5424CFF1E}" type="slidenum">
              <a:rPr lang="en-US" smtClean="0"/>
              <a:t>37</a:t>
            </a:fld>
            <a:endParaRPr lang="en-US"/>
          </a:p>
        </p:txBody>
      </p:sp>
    </p:spTree>
    <p:extLst>
      <p:ext uri="{BB962C8B-B14F-4D97-AF65-F5344CB8AC3E}">
        <p14:creationId xmlns:p14="http://schemas.microsoft.com/office/powerpoint/2010/main" val="3795491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38</a:t>
            </a:fld>
            <a:endParaRPr lang="en-US"/>
          </a:p>
        </p:txBody>
      </p:sp>
    </p:spTree>
    <p:extLst>
      <p:ext uri="{BB962C8B-B14F-4D97-AF65-F5344CB8AC3E}">
        <p14:creationId xmlns:p14="http://schemas.microsoft.com/office/powerpoint/2010/main" val="1818624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39</a:t>
            </a:fld>
            <a:endParaRPr lang="en-US"/>
          </a:p>
        </p:txBody>
      </p:sp>
    </p:spTree>
    <p:extLst>
      <p:ext uri="{BB962C8B-B14F-4D97-AF65-F5344CB8AC3E}">
        <p14:creationId xmlns:p14="http://schemas.microsoft.com/office/powerpoint/2010/main" val="105340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4</a:t>
            </a:fld>
            <a:endParaRPr lang="en-US"/>
          </a:p>
        </p:txBody>
      </p:sp>
    </p:spTree>
    <p:extLst>
      <p:ext uri="{BB962C8B-B14F-4D97-AF65-F5344CB8AC3E}">
        <p14:creationId xmlns:p14="http://schemas.microsoft.com/office/powerpoint/2010/main" val="2097127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40</a:t>
            </a:fld>
            <a:endParaRPr lang="en-US"/>
          </a:p>
        </p:txBody>
      </p:sp>
    </p:spTree>
    <p:extLst>
      <p:ext uri="{BB962C8B-B14F-4D97-AF65-F5344CB8AC3E}">
        <p14:creationId xmlns:p14="http://schemas.microsoft.com/office/powerpoint/2010/main" val="2237573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41</a:t>
            </a:fld>
            <a:endParaRPr lang="en-US"/>
          </a:p>
        </p:txBody>
      </p:sp>
    </p:spTree>
    <p:extLst>
      <p:ext uri="{BB962C8B-B14F-4D97-AF65-F5344CB8AC3E}">
        <p14:creationId xmlns:p14="http://schemas.microsoft.com/office/powerpoint/2010/main" val="57804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5</a:t>
            </a:fld>
            <a:endParaRPr lang="en-US"/>
          </a:p>
        </p:txBody>
      </p:sp>
    </p:spTree>
    <p:extLst>
      <p:ext uri="{BB962C8B-B14F-4D97-AF65-F5344CB8AC3E}">
        <p14:creationId xmlns:p14="http://schemas.microsoft.com/office/powerpoint/2010/main" val="309258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6</a:t>
            </a:fld>
            <a:endParaRPr lang="en-US"/>
          </a:p>
        </p:txBody>
      </p:sp>
    </p:spTree>
    <p:extLst>
      <p:ext uri="{BB962C8B-B14F-4D97-AF65-F5344CB8AC3E}">
        <p14:creationId xmlns:p14="http://schemas.microsoft.com/office/powerpoint/2010/main" val="374559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7</a:t>
            </a:fld>
            <a:endParaRPr lang="en-US"/>
          </a:p>
        </p:txBody>
      </p:sp>
    </p:spTree>
    <p:extLst>
      <p:ext uri="{BB962C8B-B14F-4D97-AF65-F5344CB8AC3E}">
        <p14:creationId xmlns:p14="http://schemas.microsoft.com/office/powerpoint/2010/main" val="276686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8</a:t>
            </a:fld>
            <a:endParaRPr lang="en-US"/>
          </a:p>
        </p:txBody>
      </p:sp>
    </p:spTree>
    <p:extLst>
      <p:ext uri="{BB962C8B-B14F-4D97-AF65-F5344CB8AC3E}">
        <p14:creationId xmlns:p14="http://schemas.microsoft.com/office/powerpoint/2010/main" val="354992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E4AB1-FB57-47D6-AEA4-8FD5424CFF1E}" type="slidenum">
              <a:rPr lang="en-US" smtClean="0"/>
              <a:t>9</a:t>
            </a:fld>
            <a:endParaRPr lang="en-US"/>
          </a:p>
        </p:txBody>
      </p:sp>
    </p:spTree>
    <p:extLst>
      <p:ext uri="{BB962C8B-B14F-4D97-AF65-F5344CB8AC3E}">
        <p14:creationId xmlns:p14="http://schemas.microsoft.com/office/powerpoint/2010/main" val="1674166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3521"/>
          <a:stretch/>
        </p:blipFill>
        <p:spPr>
          <a:xfrm>
            <a:off x="0" y="0"/>
            <a:ext cx="9144000" cy="6858000"/>
          </a:xfrm>
          <a:prstGeom prst="rect">
            <a:avLst/>
          </a:prstGeom>
        </p:spPr>
      </p:pic>
      <p:sp>
        <p:nvSpPr>
          <p:cNvPr id="2" name="Title 1"/>
          <p:cNvSpPr>
            <a:spLocks noGrp="1"/>
          </p:cNvSpPr>
          <p:nvPr>
            <p:ph type="ctrTitle" hasCustomPrompt="1"/>
          </p:nvPr>
        </p:nvSpPr>
        <p:spPr>
          <a:xfrm>
            <a:off x="421240" y="4063356"/>
            <a:ext cx="8280971" cy="934948"/>
          </a:xfrm>
        </p:spPr>
        <p:txBody>
          <a:bodyPr anchor="b"/>
          <a:lstStyle>
            <a:lvl1pPr algn="ctr">
              <a:defRPr sz="4500" b="1" cap="none" spc="0">
                <a:ln w="0">
                  <a:solidFill>
                    <a:schemeClr val="bg1"/>
                  </a:solidFill>
                </a:ln>
                <a:solidFill>
                  <a:schemeClr val="bg1"/>
                </a:solidFill>
                <a:effectLst>
                  <a:outerShdw blurRad="38100" dist="19050" dir="2700000" algn="tl" rotWithShape="0">
                    <a:schemeClr val="dk1">
                      <a:alpha val="40000"/>
                    </a:schemeClr>
                  </a:outerShdw>
                </a:effectLst>
              </a:defRPr>
            </a:lvl1pPr>
          </a:lstStyle>
          <a:p>
            <a:r>
              <a:rPr lang="en-US" dirty="0" smtClean="0"/>
              <a:t>Master title style</a:t>
            </a:r>
            <a:endParaRPr lang="en-US" dirty="0"/>
          </a:p>
        </p:txBody>
      </p:sp>
      <p:sp>
        <p:nvSpPr>
          <p:cNvPr id="3" name="Subtitle 2"/>
          <p:cNvSpPr>
            <a:spLocks noGrp="1"/>
          </p:cNvSpPr>
          <p:nvPr>
            <p:ph type="subTitle" idx="1"/>
          </p:nvPr>
        </p:nvSpPr>
        <p:spPr>
          <a:xfrm>
            <a:off x="421240" y="5100727"/>
            <a:ext cx="8280971" cy="285108"/>
          </a:xfrm>
        </p:spPr>
        <p:txBody>
          <a:bodyPr/>
          <a:lstStyle>
            <a:lvl1pPr marL="0" indent="0" algn="ctr">
              <a:buNone/>
              <a:defRPr sz="1800" b="1" cap="none" spc="0">
                <a:ln w="0">
                  <a:solidFill>
                    <a:schemeClr val="bg1"/>
                  </a:solidFill>
                </a:ln>
                <a:solidFill>
                  <a:schemeClr val="bg1"/>
                </a:solidFill>
                <a:effectLst>
                  <a:outerShdw blurRad="38100" dist="19050" dir="2700000" algn="tl" rotWithShape="0">
                    <a:schemeClr val="dk1">
                      <a:alpha val="40000"/>
                    </a:schemeClr>
                  </a:outerShdw>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8B3AFA3F-499C-47D2-B701-1B113CB7EE10}" type="slidenum">
              <a:rPr lang="ar-EG" smtClean="0">
                <a:solidFill>
                  <a:prstClr val="black">
                    <a:tint val="75000"/>
                  </a:prstClr>
                </a:solidFill>
                <a:latin typeface="Arial" pitchFamily="34" charset="0"/>
                <a:cs typeface="Arial" pitchFamily="34" charset="0"/>
              </a:rPr>
              <a:pPr>
                <a:defRPr/>
              </a:pPr>
              <a:t>‹#›</a:t>
            </a:fld>
            <a:endParaRPr lang="en-US"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29272671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8B3AFA3F-499C-47D2-B701-1B113CB7EE10}" type="slidenum">
              <a:rPr lang="ar-EG" smtClean="0">
                <a:solidFill>
                  <a:prstClr val="black">
                    <a:tint val="75000"/>
                  </a:prstClr>
                </a:solidFill>
                <a:latin typeface="Arial" pitchFamily="34" charset="0"/>
                <a:cs typeface="Arial" pitchFamily="34" charset="0"/>
              </a:rPr>
              <a:pPr>
                <a:defRPr/>
              </a:pPr>
              <a:t>‹#›</a:t>
            </a:fld>
            <a:endParaRPr lang="en-US"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3994191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8B3AFA3F-499C-47D2-B701-1B113CB7EE10}" type="slidenum">
              <a:rPr lang="ar-EG" smtClean="0">
                <a:solidFill>
                  <a:prstClr val="black">
                    <a:tint val="75000"/>
                  </a:prstClr>
                </a:solidFill>
                <a:latin typeface="Arial" pitchFamily="34" charset="0"/>
                <a:cs typeface="Arial" pitchFamily="34" charset="0"/>
              </a:rPr>
              <a:pPr>
                <a:defRPr/>
              </a:pPr>
              <a:t>‹#›</a:t>
            </a:fld>
            <a:endParaRPr lang="en-US"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36564247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8B3AFA3F-499C-47D2-B701-1B113CB7EE10}" type="slidenum">
              <a:rPr lang="ar-EG" smtClean="0">
                <a:solidFill>
                  <a:prstClr val="black">
                    <a:tint val="75000"/>
                  </a:prstClr>
                </a:solidFill>
                <a:latin typeface="Arial" pitchFamily="34" charset="0"/>
                <a:cs typeface="Arial" pitchFamily="34" charset="0"/>
              </a:rPr>
              <a:pPr>
                <a:defRPr/>
              </a:pPr>
              <a:t>‹#›</a:t>
            </a:fld>
            <a:endParaRPr lang="en-US"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6847182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3370"/>
          <a:stretch/>
        </p:blipFill>
        <p:spPr>
          <a:xfrm>
            <a:off x="0" y="0"/>
            <a:ext cx="9144000" cy="6858000"/>
          </a:xfrm>
          <a:prstGeom prst="rect">
            <a:avLst/>
          </a:prstGeom>
        </p:spPr>
      </p:pic>
      <p:sp>
        <p:nvSpPr>
          <p:cNvPr id="2" name="Title 1"/>
          <p:cNvSpPr>
            <a:spLocks noGrp="1"/>
          </p:cNvSpPr>
          <p:nvPr>
            <p:ph type="title"/>
          </p:nvPr>
        </p:nvSpPr>
        <p:spPr>
          <a:xfrm>
            <a:off x="1404724" y="36024"/>
            <a:ext cx="7184472" cy="1063312"/>
          </a:xfrm>
        </p:spPr>
        <p:txBody>
          <a:bodyPr anchor="b"/>
          <a:lstStyle>
            <a:lvl1pPr>
              <a:defRPr sz="4500">
                <a:ln w="0">
                  <a:noFill/>
                </a:ln>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04724" y="1273996"/>
            <a:ext cx="7184472" cy="4815655"/>
          </a:xfrm>
        </p:spPr>
        <p:txBody>
          <a:bodyPr/>
          <a:lstStyle>
            <a:lvl1pPr marL="0" indent="0">
              <a:buNone/>
              <a:defRPr sz="1800">
                <a:ln>
                  <a:noFill/>
                </a:ln>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8B3AFA3F-499C-47D2-B701-1B113CB7EE10}" type="slidenum">
              <a:rPr lang="ar-EG" smtClean="0">
                <a:solidFill>
                  <a:prstClr val="black">
                    <a:tint val="75000"/>
                  </a:prstClr>
                </a:solidFill>
                <a:latin typeface="Arial" pitchFamily="34" charset="0"/>
                <a:cs typeface="Arial" pitchFamily="34" charset="0"/>
              </a:rPr>
              <a:pPr>
                <a:defRPr/>
              </a:pPr>
              <a:t>‹#›</a:t>
            </a:fld>
            <a:endParaRPr lang="en-US"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29753851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8B3AFA3F-499C-47D2-B701-1B113CB7EE10}" type="slidenum">
              <a:rPr lang="ar-EG" smtClean="0">
                <a:solidFill>
                  <a:prstClr val="black">
                    <a:tint val="75000"/>
                  </a:prstClr>
                </a:solidFill>
                <a:latin typeface="Arial" pitchFamily="34" charset="0"/>
                <a:cs typeface="Arial" pitchFamily="34" charset="0"/>
              </a:rPr>
              <a:pPr>
                <a:defRPr/>
              </a:pPr>
              <a:t>‹#›</a:t>
            </a:fld>
            <a:endParaRPr lang="en-US"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34197976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a:defRPr/>
            </a:pPr>
            <a:fld id="{8B3AFA3F-499C-47D2-B701-1B113CB7EE10}" type="slidenum">
              <a:rPr lang="ar-EG" smtClean="0">
                <a:solidFill>
                  <a:prstClr val="black">
                    <a:tint val="75000"/>
                  </a:prstClr>
                </a:solidFill>
                <a:latin typeface="Arial" pitchFamily="34" charset="0"/>
                <a:cs typeface="Arial" pitchFamily="34" charset="0"/>
              </a:rPr>
              <a:pPr>
                <a:defRPr/>
              </a:pPr>
              <a:t>‹#›</a:t>
            </a:fld>
            <a:endParaRPr lang="en-US"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29991221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8B3AFA3F-499C-47D2-B701-1B113CB7EE10}" type="slidenum">
              <a:rPr lang="ar-EG" smtClean="0">
                <a:solidFill>
                  <a:prstClr val="black">
                    <a:tint val="75000"/>
                  </a:prstClr>
                </a:solidFill>
                <a:latin typeface="Arial" pitchFamily="34" charset="0"/>
                <a:cs typeface="Arial" pitchFamily="34" charset="0"/>
              </a:rPr>
              <a:pPr>
                <a:defRPr/>
              </a:pPr>
              <a:t>‹#›</a:t>
            </a:fld>
            <a:endParaRPr lang="en-US"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41677147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8B3AFA3F-499C-47D2-B701-1B113CB7EE10}" type="slidenum">
              <a:rPr lang="ar-EG" smtClean="0">
                <a:solidFill>
                  <a:prstClr val="black">
                    <a:tint val="75000"/>
                  </a:prstClr>
                </a:solidFill>
                <a:latin typeface="Arial" pitchFamily="34" charset="0"/>
                <a:cs typeface="Arial" pitchFamily="34" charset="0"/>
              </a:rPr>
              <a:pPr>
                <a:defRPr/>
              </a:pPr>
              <a:t>‹#›</a:t>
            </a:fld>
            <a:endParaRPr lang="en-US"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2454753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8B3AFA3F-499C-47D2-B701-1B113CB7EE10}" type="slidenum">
              <a:rPr lang="ar-EG" smtClean="0">
                <a:solidFill>
                  <a:prstClr val="black">
                    <a:tint val="75000"/>
                  </a:prstClr>
                </a:solidFill>
                <a:latin typeface="Arial" pitchFamily="34" charset="0"/>
                <a:cs typeface="Arial" pitchFamily="34" charset="0"/>
              </a:rPr>
              <a:pPr>
                <a:defRPr/>
              </a:pPr>
              <a:t>‹#›</a:t>
            </a:fld>
            <a:endParaRPr lang="en-US"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1602211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8B3AFA3F-499C-47D2-B701-1B113CB7EE10}" type="slidenum">
              <a:rPr lang="ar-EG" smtClean="0">
                <a:solidFill>
                  <a:prstClr val="black">
                    <a:tint val="75000"/>
                  </a:prstClr>
                </a:solidFill>
                <a:latin typeface="Arial" pitchFamily="34" charset="0"/>
                <a:cs typeface="Arial" pitchFamily="34" charset="0"/>
              </a:rPr>
              <a:pPr>
                <a:defRPr/>
              </a:pPr>
              <a:t>‹#›</a:t>
            </a:fld>
            <a:endParaRPr lang="en-US"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32677659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13"/>
          <a:stretch>
            <a:fillRect/>
          </a:stretch>
        </p:blipFill>
        <p:spPr>
          <a:xfrm>
            <a:off x="1" y="-2813"/>
            <a:ext cx="9140252" cy="6860813"/>
          </a:xfrm>
          <a:prstGeom prst="rect">
            <a:avLst/>
          </a:prstGeom>
        </p:spPr>
      </p:pic>
      <p:sp>
        <p:nvSpPr>
          <p:cNvPr id="2" name="Title Placeholder 1"/>
          <p:cNvSpPr>
            <a:spLocks noGrp="1"/>
          </p:cNvSpPr>
          <p:nvPr>
            <p:ph type="title"/>
          </p:nvPr>
        </p:nvSpPr>
        <p:spPr>
          <a:xfrm>
            <a:off x="628650" y="185692"/>
            <a:ext cx="7886700" cy="6588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407560"/>
            <a:ext cx="7886700" cy="47694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8B3AFA3F-499C-47D2-B701-1B113CB7EE10}" type="slidenum">
              <a:rPr lang="ar-EG" smtClean="0">
                <a:solidFill>
                  <a:prstClr val="black">
                    <a:tint val="75000"/>
                  </a:prstClr>
                </a:solidFill>
                <a:latin typeface="Arial" pitchFamily="34" charset="0"/>
              </a:rPr>
              <a:pPr eaLnBrk="0" fontAlgn="base" hangingPunct="0">
                <a:spcBef>
                  <a:spcPct val="0"/>
                </a:spcBef>
                <a:spcAft>
                  <a:spcPct val="0"/>
                </a:spcAft>
                <a:defRPr/>
              </a:pPr>
              <a:t>‹#›</a:t>
            </a:fld>
            <a:endParaRPr lang="en-US"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40345937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b="1" kern="1200" cap="none" spc="0">
          <a:ln w="0">
            <a:solidFill>
              <a:schemeClr val="bg1"/>
            </a:solidFill>
          </a:ln>
          <a:solidFill>
            <a:schemeClr val="bg1"/>
          </a:solidFill>
          <a:effectLst>
            <a:outerShdw blurRad="38100" dist="19050" dir="2700000" algn="tl" rotWithShape="0">
              <a:schemeClr val="dk1">
                <a:alpha val="40000"/>
              </a:schemeClr>
            </a:outerShdw>
          </a:effectLst>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D:\Downloads\443466_130869534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297488"/>
            <a:ext cx="9144000" cy="472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966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5"/>
          <p:cNvSpPr>
            <a:spLocks noGrp="1"/>
          </p:cNvSpPr>
          <p:nvPr>
            <p:ph idx="1"/>
          </p:nvPr>
        </p:nvSpPr>
        <p:spPr>
          <a:xfrm>
            <a:off x="185530" y="1232452"/>
            <a:ext cx="8640418" cy="4916556"/>
          </a:xfrm>
        </p:spPr>
        <p:txBody>
          <a:bodyPr>
            <a:noAutofit/>
          </a:bodyPr>
          <a:lstStyle/>
          <a:p>
            <a:pPr marL="265113" lvl="0" indent="-265113">
              <a:lnSpc>
                <a:spcPct val="100000"/>
              </a:lnSpc>
              <a:spcBef>
                <a:spcPts val="1200"/>
              </a:spcBef>
              <a:buFont typeface="Courier New" panose="02070309020205020404" pitchFamily="49" charset="0"/>
              <a:buChar char="o"/>
            </a:pPr>
            <a:r>
              <a:rPr lang="en-US" sz="3000" dirty="0">
                <a:solidFill>
                  <a:srgbClr val="8E070F"/>
                </a:solidFill>
                <a:latin typeface="Garamond" pitchFamily="18" charset="0"/>
              </a:rPr>
              <a:t>High glucose levels have been shown to directly increase 12/15-LO expression in cultured </a:t>
            </a:r>
            <a:r>
              <a:rPr lang="en-US" sz="3000" dirty="0" err="1">
                <a:solidFill>
                  <a:srgbClr val="8E070F"/>
                </a:solidFill>
                <a:latin typeface="Garamond" pitchFamily="18" charset="0"/>
              </a:rPr>
              <a:t>mesangial</a:t>
            </a:r>
            <a:r>
              <a:rPr lang="en-US" sz="3000" dirty="0">
                <a:solidFill>
                  <a:srgbClr val="8E070F"/>
                </a:solidFill>
                <a:latin typeface="Garamond" pitchFamily="18" charset="0"/>
              </a:rPr>
              <a:t> </a:t>
            </a:r>
            <a:r>
              <a:rPr lang="en-US" sz="3000" dirty="0" smtClean="0">
                <a:solidFill>
                  <a:srgbClr val="8E070F"/>
                </a:solidFill>
                <a:latin typeface="Garamond" pitchFamily="18" charset="0"/>
              </a:rPr>
              <a:t>cells.</a:t>
            </a:r>
          </a:p>
          <a:p>
            <a:pPr marL="265113" lvl="0" indent="-265113">
              <a:lnSpc>
                <a:spcPct val="100000"/>
              </a:lnSpc>
              <a:spcBef>
                <a:spcPts val="1200"/>
              </a:spcBef>
              <a:buFont typeface="Courier New" panose="02070309020205020404" pitchFamily="49" charset="0"/>
              <a:buChar char="o"/>
            </a:pPr>
            <a:r>
              <a:rPr lang="en-US" sz="2800" dirty="0" smtClean="0">
                <a:solidFill>
                  <a:srgbClr val="8E070F"/>
                </a:solidFill>
                <a:latin typeface="Garamond" pitchFamily="18" charset="0"/>
              </a:rPr>
              <a:t>Glomerular </a:t>
            </a:r>
            <a:r>
              <a:rPr lang="en-US" sz="2800" dirty="0">
                <a:solidFill>
                  <a:srgbClr val="8E070F"/>
                </a:solidFill>
                <a:latin typeface="Garamond" pitchFamily="18" charset="0"/>
              </a:rPr>
              <a:t>12/15-LO is found to increase in </a:t>
            </a:r>
            <a:r>
              <a:rPr lang="en-US" sz="2800" dirty="0" err="1">
                <a:solidFill>
                  <a:srgbClr val="8E070F"/>
                </a:solidFill>
                <a:latin typeface="Garamond" pitchFamily="18" charset="0"/>
              </a:rPr>
              <a:t>streptozotocin</a:t>
            </a:r>
            <a:r>
              <a:rPr lang="en-US" sz="2800" dirty="0">
                <a:solidFill>
                  <a:srgbClr val="8E070F"/>
                </a:solidFill>
                <a:latin typeface="Garamond" pitchFamily="18" charset="0"/>
              </a:rPr>
              <a:t> (STZ)-induced diabetic rats associated with an early increase in glomerular activated nuclear transcription factor cyclic-AMP-responsive binding protein, thereby implicating the 12/15-LO pathway in the pathogenesis of the expanded </a:t>
            </a:r>
            <a:r>
              <a:rPr lang="en-US" sz="2800" dirty="0" err="1">
                <a:solidFill>
                  <a:srgbClr val="8E070F"/>
                </a:solidFill>
                <a:latin typeface="Garamond" pitchFamily="18" charset="0"/>
              </a:rPr>
              <a:t>mesangial</a:t>
            </a:r>
            <a:r>
              <a:rPr lang="en-US" sz="2800" dirty="0">
                <a:solidFill>
                  <a:srgbClr val="8E070F"/>
                </a:solidFill>
                <a:latin typeface="Garamond" pitchFamily="18" charset="0"/>
              </a:rPr>
              <a:t> matrix characteristic of DN</a:t>
            </a:r>
            <a:r>
              <a:rPr lang="en-US" sz="2800" dirty="0" smtClean="0">
                <a:solidFill>
                  <a:srgbClr val="8E070F"/>
                </a:solidFill>
                <a:latin typeface="Garamond" pitchFamily="18" charset="0"/>
              </a:rPr>
              <a:t>.</a:t>
            </a:r>
            <a:endParaRPr lang="en-US" sz="2800" dirty="0">
              <a:solidFill>
                <a:srgbClr val="8E070F"/>
              </a:solidFill>
              <a:latin typeface="Garamond" pitchFamily="18" charset="0"/>
            </a:endParaRPr>
          </a:p>
        </p:txBody>
      </p:sp>
    </p:spTree>
    <p:extLst>
      <p:ext uri="{BB962C8B-B14F-4D97-AF65-F5344CB8AC3E}">
        <p14:creationId xmlns:p14="http://schemas.microsoft.com/office/powerpoint/2010/main" val="4127259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5"/>
          <p:cNvSpPr>
            <a:spLocks noGrp="1"/>
          </p:cNvSpPr>
          <p:nvPr>
            <p:ph idx="1"/>
          </p:nvPr>
        </p:nvSpPr>
        <p:spPr>
          <a:xfrm>
            <a:off x="212035" y="1749286"/>
            <a:ext cx="8494644" cy="4002157"/>
          </a:xfrm>
        </p:spPr>
        <p:txBody>
          <a:bodyPr>
            <a:noAutofit/>
          </a:bodyPr>
          <a:lstStyle/>
          <a:p>
            <a:pPr marL="265113" indent="-265113">
              <a:lnSpc>
                <a:spcPct val="100000"/>
              </a:lnSpc>
              <a:spcBef>
                <a:spcPts val="1200"/>
              </a:spcBef>
              <a:buFont typeface="Courier New" panose="02070309020205020404" pitchFamily="49" charset="0"/>
              <a:buChar char="o"/>
            </a:pPr>
            <a:r>
              <a:rPr lang="en-US" sz="3000" dirty="0" smtClean="0">
                <a:solidFill>
                  <a:srgbClr val="8E070F"/>
                </a:solidFill>
                <a:latin typeface="Garamond" pitchFamily="18" charset="0"/>
              </a:rPr>
              <a:t>Moreover, 12/15-LO </a:t>
            </a:r>
            <a:r>
              <a:rPr lang="en-US" sz="3000" dirty="0">
                <a:solidFill>
                  <a:srgbClr val="8E070F"/>
                </a:solidFill>
                <a:latin typeface="Garamond" pitchFamily="18" charset="0"/>
              </a:rPr>
              <a:t>pathway has been shown to be a critical mediator of angiotensin II-induced </a:t>
            </a:r>
            <a:r>
              <a:rPr lang="en-US" sz="3000" dirty="0" err="1">
                <a:solidFill>
                  <a:srgbClr val="8E070F"/>
                </a:solidFill>
                <a:latin typeface="Garamond" pitchFamily="18" charset="0"/>
              </a:rPr>
              <a:t>mesangial</a:t>
            </a:r>
            <a:r>
              <a:rPr lang="en-US" sz="3000" dirty="0">
                <a:solidFill>
                  <a:srgbClr val="8E070F"/>
                </a:solidFill>
                <a:latin typeface="Garamond" pitchFamily="18" charset="0"/>
              </a:rPr>
              <a:t> cell hypertrophy and extracellular matrix accumulation. </a:t>
            </a:r>
          </a:p>
          <a:p>
            <a:pPr marL="265113" indent="-265113">
              <a:lnSpc>
                <a:spcPct val="100000"/>
              </a:lnSpc>
              <a:spcBef>
                <a:spcPts val="1200"/>
              </a:spcBef>
              <a:buFont typeface="Courier New" panose="02070309020205020404" pitchFamily="49" charset="0"/>
              <a:buChar char="o"/>
            </a:pPr>
            <a:r>
              <a:rPr lang="en-US" sz="3000" dirty="0">
                <a:solidFill>
                  <a:srgbClr val="8E070F"/>
                </a:solidFill>
                <a:latin typeface="Garamond" pitchFamily="18" charset="0"/>
              </a:rPr>
              <a:t>Therefore, 12/15-LO inhibition by NDGA may be useful as a therapeutic strategy for prevention or amelioration of DN</a:t>
            </a:r>
          </a:p>
        </p:txBody>
      </p:sp>
    </p:spTree>
    <p:extLst>
      <p:ext uri="{BB962C8B-B14F-4D97-AF65-F5344CB8AC3E}">
        <p14:creationId xmlns:p14="http://schemas.microsoft.com/office/powerpoint/2010/main" val="1917434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1305" y="159027"/>
            <a:ext cx="8547652" cy="722310"/>
          </a:xfrm>
        </p:spPr>
        <p:txBody>
          <a:bodyPr>
            <a:noAutofit/>
          </a:bodyPr>
          <a:lstStyle/>
          <a:p>
            <a:r>
              <a:rPr lang="en-US" sz="5000" spc="50" dirty="0" err="1">
                <a:ln w="0"/>
                <a:effectLst>
                  <a:outerShdw blurRad="38100" dist="38100" dir="2700000" algn="tl">
                    <a:srgbClr val="000000">
                      <a:alpha val="43137"/>
                    </a:srgbClr>
                  </a:outerShdw>
                </a:effectLst>
                <a:latin typeface="Vijaya" panose="020B0604020202020204" pitchFamily="34" charset="0"/>
                <a:cs typeface="Vijaya" panose="020B0604020202020204" pitchFamily="34" charset="0"/>
              </a:rPr>
              <a:t>Nordihydroguaiaretic</a:t>
            </a:r>
            <a:r>
              <a:rPr lang="en-US" sz="5000" spc="50" dirty="0">
                <a:ln w="0"/>
                <a:effectLst>
                  <a:outerShdw blurRad="38100" dist="38100" dir="2700000" algn="tl">
                    <a:srgbClr val="000000">
                      <a:alpha val="43137"/>
                    </a:srgbClr>
                  </a:outerShdw>
                </a:effectLst>
                <a:latin typeface="Vijaya" panose="020B0604020202020204" pitchFamily="34" charset="0"/>
                <a:cs typeface="Vijaya" panose="020B0604020202020204" pitchFamily="34" charset="0"/>
              </a:rPr>
              <a:t> acid (NDGA) </a:t>
            </a:r>
            <a:endParaRPr lang="ar-SA" sz="5000" spc="50" dirty="0">
              <a:ln w="0"/>
              <a:effectLst>
                <a:outerShdw blurRad="38100" dist="38100" dir="2700000" algn="tl">
                  <a:srgbClr val="000000">
                    <a:alpha val="43137"/>
                  </a:srgbClr>
                </a:outerShdw>
              </a:effectLst>
              <a:latin typeface="Vijaya" panose="020B0604020202020204" pitchFamily="34" charset="0"/>
            </a:endParaRPr>
          </a:p>
        </p:txBody>
      </p:sp>
      <p:sp>
        <p:nvSpPr>
          <p:cNvPr id="60419" name="Rectangle 3"/>
          <p:cNvSpPr>
            <a:spLocks noGrp="1" noChangeArrowheads="1"/>
          </p:cNvSpPr>
          <p:nvPr>
            <p:ph idx="1"/>
          </p:nvPr>
        </p:nvSpPr>
        <p:spPr>
          <a:xfrm>
            <a:off x="437322" y="1683026"/>
            <a:ext cx="8239134" cy="4558748"/>
          </a:xfrm>
        </p:spPr>
        <p:txBody>
          <a:bodyPr>
            <a:noAutofit/>
          </a:bodyPr>
          <a:lstStyle/>
          <a:p>
            <a:pPr marL="357188" indent="-357188">
              <a:lnSpc>
                <a:spcPct val="100000"/>
              </a:lnSpc>
              <a:spcBef>
                <a:spcPts val="1200"/>
              </a:spcBef>
              <a:buFont typeface="Wingdings" panose="05000000000000000000" pitchFamily="2" charset="2"/>
              <a:buChar char="ü"/>
            </a:pPr>
            <a:r>
              <a:rPr lang="en-US" sz="3000" dirty="0">
                <a:solidFill>
                  <a:srgbClr val="8E070F"/>
                </a:solidFill>
                <a:latin typeface="Garamond" pitchFamily="18" charset="0"/>
              </a:rPr>
              <a:t>NDGA is a </a:t>
            </a:r>
            <a:r>
              <a:rPr lang="en-US" sz="3000" dirty="0" err="1">
                <a:solidFill>
                  <a:srgbClr val="8E070F"/>
                </a:solidFill>
                <a:latin typeface="Garamond" pitchFamily="18" charset="0"/>
              </a:rPr>
              <a:t>lignan</a:t>
            </a:r>
            <a:r>
              <a:rPr lang="en-US" sz="3000" dirty="0">
                <a:solidFill>
                  <a:srgbClr val="8E070F"/>
                </a:solidFill>
                <a:latin typeface="Garamond" pitchFamily="18" charset="0"/>
              </a:rPr>
              <a:t> found in large amounts in the “</a:t>
            </a:r>
            <a:r>
              <a:rPr lang="en-US" sz="3000" dirty="0" err="1">
                <a:solidFill>
                  <a:srgbClr val="8E070F"/>
                </a:solidFill>
                <a:latin typeface="Garamond" pitchFamily="18" charset="0"/>
              </a:rPr>
              <a:t>Larrea</a:t>
            </a:r>
            <a:r>
              <a:rPr lang="en-US" sz="3000" dirty="0">
                <a:solidFill>
                  <a:srgbClr val="8E070F"/>
                </a:solidFill>
                <a:latin typeface="Garamond" pitchFamily="18" charset="0"/>
              </a:rPr>
              <a:t> tridentate” plant. </a:t>
            </a:r>
          </a:p>
          <a:p>
            <a:pPr marL="357188" indent="-357188">
              <a:lnSpc>
                <a:spcPct val="100000"/>
              </a:lnSpc>
              <a:spcBef>
                <a:spcPts val="1200"/>
              </a:spcBef>
              <a:buFont typeface="Wingdings" panose="05000000000000000000" pitchFamily="2" charset="2"/>
              <a:buChar char="ü"/>
            </a:pPr>
            <a:r>
              <a:rPr lang="en-US" sz="3000" dirty="0">
                <a:solidFill>
                  <a:srgbClr val="8E070F"/>
                </a:solidFill>
                <a:latin typeface="Garamond" pitchFamily="18" charset="0"/>
              </a:rPr>
              <a:t>NDGA is a potent LO inhibitor that specifically inhibits the leukocyte 12/15- LO pathway.</a:t>
            </a:r>
          </a:p>
          <a:p>
            <a:pPr marL="357188" indent="-357188">
              <a:lnSpc>
                <a:spcPct val="100000"/>
              </a:lnSpc>
              <a:spcBef>
                <a:spcPts val="1200"/>
              </a:spcBef>
              <a:buFont typeface="Wingdings" panose="05000000000000000000" pitchFamily="2" charset="2"/>
              <a:buChar char="ü"/>
            </a:pPr>
            <a:r>
              <a:rPr lang="en-US" sz="3000" dirty="0">
                <a:solidFill>
                  <a:srgbClr val="8E070F"/>
                </a:solidFill>
                <a:latin typeface="Garamond" pitchFamily="18" charset="0"/>
              </a:rPr>
              <a:t>Research on this compound and its natural and synthetic derivatives has shown them to be potentially useful in the treatment of cancer, diabetes, viral, and bacterial infections.</a:t>
            </a:r>
          </a:p>
        </p:txBody>
      </p:sp>
    </p:spTree>
    <p:extLst>
      <p:ext uri="{BB962C8B-B14F-4D97-AF65-F5344CB8AC3E}">
        <p14:creationId xmlns:p14="http://schemas.microsoft.com/office/powerpoint/2010/main" val="445008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791" y="172278"/>
            <a:ext cx="8521148" cy="709058"/>
          </a:xfrm>
        </p:spPr>
        <p:txBody>
          <a:bodyPr>
            <a:noAutofit/>
          </a:bodyPr>
          <a:lstStyle/>
          <a:p>
            <a:r>
              <a:rPr lang="en-US" sz="4800" spc="50" dirty="0">
                <a:ln w="0"/>
                <a:effectLst>
                  <a:innerShdw blurRad="63500" dist="50800" dir="13500000">
                    <a:srgbClr val="000000">
                      <a:alpha val="50000"/>
                    </a:srgbClr>
                  </a:innerShdw>
                </a:effectLst>
                <a:latin typeface="Vijaya" panose="020B0604020202020204" pitchFamily="34" charset="0"/>
                <a:cs typeface="Vijaya" panose="020B0604020202020204" pitchFamily="34" charset="0"/>
              </a:rPr>
              <a:t>Three-HMG-CoA reductase inhibition</a:t>
            </a:r>
            <a:endParaRPr lang="ar-SA" sz="2800" spc="50" dirty="0">
              <a:ln w="0"/>
              <a:effectLst>
                <a:innerShdw blurRad="63500" dist="50800" dir="13500000">
                  <a:srgbClr val="000000">
                    <a:alpha val="50000"/>
                  </a:srgbClr>
                </a:innerShdw>
              </a:effectLst>
              <a:latin typeface="Vijaya" panose="020B0604020202020204" pitchFamily="34" charset="0"/>
            </a:endParaRPr>
          </a:p>
        </p:txBody>
      </p:sp>
      <p:sp>
        <p:nvSpPr>
          <p:cNvPr id="60419" name="Rectangle 3"/>
          <p:cNvSpPr>
            <a:spLocks noGrp="1" noChangeArrowheads="1"/>
          </p:cNvSpPr>
          <p:nvPr>
            <p:ph idx="1"/>
          </p:nvPr>
        </p:nvSpPr>
        <p:spPr>
          <a:xfrm>
            <a:off x="178905" y="1060173"/>
            <a:ext cx="8786190" cy="5592417"/>
          </a:xfrm>
        </p:spPr>
        <p:txBody>
          <a:bodyPr>
            <a:noAutofit/>
          </a:bodyPr>
          <a:lstStyle/>
          <a:p>
            <a:pPr>
              <a:lnSpc>
                <a:spcPct val="100000"/>
              </a:lnSpc>
              <a:spcBef>
                <a:spcPts val="800"/>
              </a:spcBef>
            </a:pPr>
            <a:r>
              <a:rPr lang="en-US" sz="2800" dirty="0">
                <a:solidFill>
                  <a:srgbClr val="8E070F"/>
                </a:solidFill>
                <a:latin typeface="Garamond" pitchFamily="18" charset="0"/>
              </a:rPr>
              <a:t>Three-</a:t>
            </a:r>
            <a:r>
              <a:rPr lang="en-US" sz="2800" dirty="0" err="1">
                <a:solidFill>
                  <a:srgbClr val="8E070F"/>
                </a:solidFill>
                <a:latin typeface="Garamond" pitchFamily="18" charset="0"/>
              </a:rPr>
              <a:t>hydroxy</a:t>
            </a:r>
            <a:r>
              <a:rPr lang="en-US" sz="2800" dirty="0">
                <a:solidFill>
                  <a:srgbClr val="8E070F"/>
                </a:solidFill>
                <a:latin typeface="Garamond" pitchFamily="18" charset="0"/>
              </a:rPr>
              <a:t> 3-methylglutaryl </a:t>
            </a:r>
            <a:r>
              <a:rPr lang="en-US" sz="2800" dirty="0" smtClean="0">
                <a:solidFill>
                  <a:srgbClr val="8E070F"/>
                </a:solidFill>
                <a:latin typeface="Garamond" pitchFamily="18" charset="0"/>
              </a:rPr>
              <a:t>Co-enzyme A </a:t>
            </a:r>
            <a:r>
              <a:rPr lang="en-US" sz="2800" dirty="0" err="1" smtClean="0">
                <a:solidFill>
                  <a:srgbClr val="8E070F"/>
                </a:solidFill>
                <a:latin typeface="Garamond" pitchFamily="18" charset="0"/>
              </a:rPr>
              <a:t>reductase</a:t>
            </a:r>
            <a:r>
              <a:rPr lang="en-US" sz="2800" dirty="0" smtClean="0">
                <a:solidFill>
                  <a:srgbClr val="8E070F"/>
                </a:solidFill>
                <a:latin typeface="Garamond" pitchFamily="18" charset="0"/>
              </a:rPr>
              <a:t> </a:t>
            </a:r>
            <a:r>
              <a:rPr lang="en-US" sz="2800" dirty="0">
                <a:solidFill>
                  <a:srgbClr val="8E070F"/>
                </a:solidFill>
                <a:latin typeface="Garamond" pitchFamily="18" charset="0"/>
              </a:rPr>
              <a:t>inhibition also has been shown to provide protection against a variety of renal diseases characterized by inflammation or enhanced cellular proliferation.</a:t>
            </a:r>
          </a:p>
          <a:p>
            <a:pPr>
              <a:lnSpc>
                <a:spcPct val="100000"/>
              </a:lnSpc>
              <a:spcBef>
                <a:spcPts val="800"/>
              </a:spcBef>
            </a:pPr>
            <a:r>
              <a:rPr lang="en-US" sz="2800" dirty="0">
                <a:solidFill>
                  <a:srgbClr val="8E070F"/>
                </a:solidFill>
                <a:latin typeface="Garamond" pitchFamily="18" charset="0"/>
              </a:rPr>
              <a:t>Many of the beneficial effects occur independently of cholesterol lowering effects because they can alter cellular proliferation/apoptosis, reduce reactive oxygen species generation, and inhibit neutrophil and macrophage recruitment. </a:t>
            </a:r>
          </a:p>
          <a:p>
            <a:pPr>
              <a:lnSpc>
                <a:spcPct val="100000"/>
              </a:lnSpc>
              <a:spcBef>
                <a:spcPts val="800"/>
              </a:spcBef>
            </a:pPr>
            <a:r>
              <a:rPr lang="en-US" sz="2800" dirty="0">
                <a:solidFill>
                  <a:srgbClr val="8E070F"/>
                </a:solidFill>
                <a:latin typeface="Garamond" pitchFamily="18" charset="0"/>
              </a:rPr>
              <a:t>More important is their action in increasing expression and activity of endothelial nitric oxide </a:t>
            </a:r>
            <a:r>
              <a:rPr lang="en-US" sz="2800" dirty="0" smtClean="0">
                <a:solidFill>
                  <a:srgbClr val="8E070F"/>
                </a:solidFill>
                <a:latin typeface="Garamond" pitchFamily="18" charset="0"/>
              </a:rPr>
              <a:t>synthase, </a:t>
            </a:r>
            <a:r>
              <a:rPr lang="en-US" sz="2800" dirty="0">
                <a:solidFill>
                  <a:srgbClr val="8E070F"/>
                </a:solidFill>
                <a:latin typeface="Garamond" pitchFamily="18" charset="0"/>
              </a:rPr>
              <a:t>even under hypoxic conditions.</a:t>
            </a:r>
          </a:p>
        </p:txBody>
      </p:sp>
    </p:spTree>
    <p:extLst>
      <p:ext uri="{BB962C8B-B14F-4D97-AF65-F5344CB8AC3E}">
        <p14:creationId xmlns:p14="http://schemas.microsoft.com/office/powerpoint/2010/main" val="3306182784"/>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744" y="4076608"/>
            <a:ext cx="8280971" cy="1290522"/>
          </a:xfrm>
        </p:spPr>
        <p:txBody>
          <a:bodyPr>
            <a:noAutofit/>
          </a:bodyPr>
          <a:lstStyle/>
          <a:p>
            <a:pPr algn="ctr"/>
            <a:r>
              <a:rPr lang="en-US" sz="7200" spc="50" dirty="0">
                <a:ln w="0"/>
                <a:solidFill>
                  <a:schemeClr val="bg2"/>
                </a:solidFill>
                <a:effectLst>
                  <a:outerShdw blurRad="38100" dist="38100" dir="2700000" algn="tl">
                    <a:srgbClr val="000000">
                      <a:alpha val="43137"/>
                    </a:srgbClr>
                  </a:outerShdw>
                </a:effectLst>
                <a:latin typeface="Shadow" pitchFamily="2" charset="0"/>
              </a:rPr>
              <a:t>AIM OF THE STUDY</a:t>
            </a:r>
          </a:p>
        </p:txBody>
      </p:sp>
    </p:spTree>
    <p:extLst>
      <p:ext uri="{BB962C8B-B14F-4D97-AF65-F5344CB8AC3E}">
        <p14:creationId xmlns:p14="http://schemas.microsoft.com/office/powerpoint/2010/main" val="109722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172278" y="1007165"/>
            <a:ext cx="8799443" cy="5579165"/>
          </a:xfrm>
        </p:spPr>
        <p:txBody>
          <a:bodyPr>
            <a:noAutofit/>
          </a:bodyPr>
          <a:lstStyle/>
          <a:p>
            <a:pPr marL="0" indent="0">
              <a:lnSpc>
                <a:spcPct val="100000"/>
              </a:lnSpc>
              <a:spcBef>
                <a:spcPts val="600"/>
              </a:spcBef>
              <a:buNone/>
              <a:defRPr/>
            </a:pPr>
            <a:r>
              <a:rPr lang="en-US" sz="2800" b="1" u="sng" dirty="0">
                <a:solidFill>
                  <a:srgbClr val="8E070F"/>
                </a:solidFill>
                <a:effectLst>
                  <a:outerShdw blurRad="38100" dist="38100" dir="2700000" algn="tl">
                    <a:srgbClr val="000000">
                      <a:alpha val="43137"/>
                    </a:srgbClr>
                  </a:outerShdw>
                </a:effectLst>
                <a:latin typeface="Garamond" pitchFamily="18" charset="0"/>
              </a:rPr>
              <a:t>In light of </a:t>
            </a:r>
            <a:r>
              <a:rPr lang="en-US" sz="2800" b="1" u="sng" dirty="0" smtClean="0">
                <a:solidFill>
                  <a:srgbClr val="8E070F"/>
                </a:solidFill>
                <a:effectLst>
                  <a:outerShdw blurRad="38100" dist="38100" dir="2700000" algn="tl">
                    <a:srgbClr val="000000">
                      <a:alpha val="43137"/>
                    </a:srgbClr>
                  </a:outerShdw>
                </a:effectLst>
                <a:latin typeface="Garamond" pitchFamily="18" charset="0"/>
              </a:rPr>
              <a:t>these findings, the </a:t>
            </a:r>
            <a:r>
              <a:rPr lang="en-US" sz="2800" b="1" u="sng" dirty="0">
                <a:solidFill>
                  <a:srgbClr val="8E070F"/>
                </a:solidFill>
                <a:effectLst>
                  <a:outerShdw blurRad="38100" dist="38100" dir="2700000" algn="tl">
                    <a:srgbClr val="000000">
                      <a:alpha val="43137"/>
                    </a:srgbClr>
                  </a:outerShdw>
                </a:effectLst>
                <a:latin typeface="Garamond" pitchFamily="18" charset="0"/>
              </a:rPr>
              <a:t>aim of this study is </a:t>
            </a:r>
            <a:r>
              <a:rPr lang="en-US" sz="2800" b="1" u="sng" dirty="0" smtClean="0">
                <a:solidFill>
                  <a:srgbClr val="8E070F"/>
                </a:solidFill>
                <a:effectLst>
                  <a:outerShdw blurRad="38100" dist="38100" dir="2700000" algn="tl">
                    <a:srgbClr val="000000">
                      <a:alpha val="43137"/>
                    </a:srgbClr>
                  </a:outerShdw>
                </a:effectLst>
                <a:latin typeface="Garamond" pitchFamily="18" charset="0"/>
              </a:rPr>
              <a:t>to:</a:t>
            </a:r>
          </a:p>
          <a:p>
            <a:pPr>
              <a:lnSpc>
                <a:spcPct val="100000"/>
              </a:lnSpc>
              <a:spcBef>
                <a:spcPts val="0"/>
              </a:spcBef>
              <a:buSzPct val="75000"/>
              <a:buFont typeface="Courier New" panose="02070309020205020404" pitchFamily="49" charset="0"/>
              <a:buChar char="o"/>
              <a:defRPr/>
            </a:pPr>
            <a:r>
              <a:rPr lang="en-US" sz="2800" dirty="0" smtClean="0">
                <a:solidFill>
                  <a:srgbClr val="8E070F"/>
                </a:solidFill>
                <a:latin typeface="Garamond" pitchFamily="18" charset="0"/>
              </a:rPr>
              <a:t>Evaluate </a:t>
            </a:r>
            <a:r>
              <a:rPr lang="en-US" sz="2800" dirty="0">
                <a:solidFill>
                  <a:srgbClr val="8E070F"/>
                </a:solidFill>
                <a:latin typeface="Garamond" pitchFamily="18" charset="0"/>
              </a:rPr>
              <a:t>the </a:t>
            </a:r>
            <a:r>
              <a:rPr lang="en-US" sz="2800" dirty="0" smtClean="0">
                <a:solidFill>
                  <a:srgbClr val="8E070F"/>
                </a:solidFill>
                <a:latin typeface="Garamond" pitchFamily="18" charset="0"/>
              </a:rPr>
              <a:t>effects of </a:t>
            </a:r>
            <a:r>
              <a:rPr lang="en-US" sz="2800" dirty="0">
                <a:solidFill>
                  <a:srgbClr val="8E070F"/>
                </a:solidFill>
                <a:latin typeface="Garamond" pitchFamily="18" charset="0"/>
              </a:rPr>
              <a:t>early STZ-induced diabetes on renal </a:t>
            </a:r>
            <a:r>
              <a:rPr lang="en-US" sz="2800" dirty="0" smtClean="0">
                <a:solidFill>
                  <a:srgbClr val="8E070F"/>
                </a:solidFill>
                <a:latin typeface="Garamond" pitchFamily="18" charset="0"/>
              </a:rPr>
              <a:t>functions.</a:t>
            </a:r>
          </a:p>
          <a:p>
            <a:pPr>
              <a:lnSpc>
                <a:spcPct val="100000"/>
              </a:lnSpc>
              <a:spcBef>
                <a:spcPts val="0"/>
              </a:spcBef>
              <a:buSzPct val="75000"/>
              <a:buFont typeface="Courier New" panose="02070309020205020404" pitchFamily="49" charset="0"/>
              <a:buChar char="o"/>
              <a:defRPr/>
            </a:pPr>
            <a:r>
              <a:rPr lang="en-US" sz="2800" dirty="0">
                <a:solidFill>
                  <a:srgbClr val="8E070F"/>
                </a:solidFill>
                <a:latin typeface="Garamond" pitchFamily="18" charset="0"/>
              </a:rPr>
              <a:t>Attenuate the diabetic renal inflammatory and vasomotor injury through supplementation with either pravastatin or NDGA, which specifically inhibits the leukocyte 12/15-LO pathway. </a:t>
            </a:r>
          </a:p>
          <a:p>
            <a:pPr>
              <a:lnSpc>
                <a:spcPct val="100000"/>
              </a:lnSpc>
              <a:spcBef>
                <a:spcPts val="0"/>
              </a:spcBef>
              <a:buSzPct val="75000"/>
              <a:buFont typeface="Courier New" panose="02070309020205020404" pitchFamily="49" charset="0"/>
              <a:buChar char="o"/>
              <a:defRPr/>
            </a:pPr>
            <a:r>
              <a:rPr lang="en-US" sz="2800" dirty="0" smtClean="0">
                <a:solidFill>
                  <a:srgbClr val="8E070F"/>
                </a:solidFill>
                <a:latin typeface="Garamond" pitchFamily="18" charset="0"/>
              </a:rPr>
              <a:t>Elucidate </a:t>
            </a:r>
            <a:r>
              <a:rPr lang="en-US" sz="2800" dirty="0">
                <a:solidFill>
                  <a:srgbClr val="8E070F"/>
                </a:solidFill>
                <a:latin typeface="Garamond" pitchFamily="18" charset="0"/>
              </a:rPr>
              <a:t>the effect of 12/15-LO inhibition </a:t>
            </a:r>
            <a:r>
              <a:rPr lang="en-US" sz="2800" dirty="0" smtClean="0">
                <a:solidFill>
                  <a:srgbClr val="8E070F"/>
                </a:solidFill>
                <a:latin typeface="Garamond" pitchFamily="18" charset="0"/>
              </a:rPr>
              <a:t>on </a:t>
            </a:r>
            <a:r>
              <a:rPr lang="en-US" sz="2800" dirty="0">
                <a:solidFill>
                  <a:srgbClr val="8E070F"/>
                </a:solidFill>
                <a:latin typeface="Garamond" pitchFamily="18" charset="0"/>
              </a:rPr>
              <a:t>key indices of DN and its relation to inflammatory mediators of renal injury (as VEGF</a:t>
            </a:r>
            <a:r>
              <a:rPr lang="en-US" sz="2800" dirty="0" smtClean="0">
                <a:solidFill>
                  <a:srgbClr val="8E070F"/>
                </a:solidFill>
                <a:latin typeface="Garamond" pitchFamily="18" charset="0"/>
              </a:rPr>
              <a:t>).</a:t>
            </a:r>
            <a:endParaRPr lang="en-US" sz="2800" dirty="0">
              <a:solidFill>
                <a:srgbClr val="8E070F"/>
              </a:solidFill>
              <a:latin typeface="Garamond" pitchFamily="18" charset="0"/>
            </a:endParaRPr>
          </a:p>
          <a:p>
            <a:pPr>
              <a:lnSpc>
                <a:spcPct val="100000"/>
              </a:lnSpc>
              <a:spcBef>
                <a:spcPts val="0"/>
              </a:spcBef>
              <a:buSzPct val="75000"/>
              <a:buFont typeface="Courier New" panose="02070309020205020404" pitchFamily="49" charset="0"/>
              <a:buChar char="o"/>
              <a:defRPr/>
            </a:pPr>
            <a:r>
              <a:rPr lang="en-US" sz="2800" dirty="0" smtClean="0">
                <a:solidFill>
                  <a:srgbClr val="8E070F"/>
                </a:solidFill>
                <a:latin typeface="Garamond" pitchFamily="18" charset="0"/>
              </a:rPr>
              <a:t>Gain insight </a:t>
            </a:r>
            <a:r>
              <a:rPr lang="en-US" sz="2800" dirty="0">
                <a:solidFill>
                  <a:srgbClr val="8E070F"/>
                </a:solidFill>
                <a:latin typeface="Garamond" pitchFamily="18" charset="0"/>
              </a:rPr>
              <a:t>into the possible beneficial effects of </a:t>
            </a:r>
            <a:r>
              <a:rPr lang="en-US" sz="2800" dirty="0" smtClean="0">
                <a:solidFill>
                  <a:srgbClr val="8E070F"/>
                </a:solidFill>
                <a:latin typeface="Garamond" pitchFamily="18" charset="0"/>
              </a:rPr>
              <a:t>pravastatin and </a:t>
            </a:r>
            <a:r>
              <a:rPr lang="en-US" sz="2800" dirty="0">
                <a:solidFill>
                  <a:srgbClr val="8E070F"/>
                </a:solidFill>
                <a:latin typeface="Garamond" pitchFamily="18" charset="0"/>
              </a:rPr>
              <a:t>NDGA in regulation of renal function, and so </a:t>
            </a:r>
            <a:r>
              <a:rPr lang="en-US" sz="2800" dirty="0" smtClean="0">
                <a:solidFill>
                  <a:srgbClr val="8E070F"/>
                </a:solidFill>
                <a:latin typeface="Garamond" pitchFamily="18" charset="0"/>
              </a:rPr>
              <a:t>their use </a:t>
            </a:r>
            <a:r>
              <a:rPr lang="en-US" sz="2800" dirty="0">
                <a:solidFill>
                  <a:srgbClr val="8E070F"/>
                </a:solidFill>
                <a:latin typeface="Garamond" pitchFamily="18" charset="0"/>
              </a:rPr>
              <a:t>as therapeutics for DN.</a:t>
            </a:r>
            <a:endParaRPr lang="en-US" sz="2800" dirty="0" smtClean="0">
              <a:solidFill>
                <a:srgbClr val="8E070F"/>
              </a:solidFill>
              <a:latin typeface="Garamond" pitchFamily="18" charset="0"/>
            </a:endParaRPr>
          </a:p>
        </p:txBody>
      </p:sp>
    </p:spTree>
    <p:extLst>
      <p:ext uri="{BB962C8B-B14F-4D97-AF65-F5344CB8AC3E}">
        <p14:creationId xmlns:p14="http://schemas.microsoft.com/office/powerpoint/2010/main" val="30139137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240" y="4068418"/>
            <a:ext cx="8523977" cy="1179444"/>
          </a:xfrm>
        </p:spPr>
        <p:txBody>
          <a:bodyPr>
            <a:noAutofit/>
          </a:bodyPr>
          <a:lstStyle/>
          <a:p>
            <a:pPr algn="ctr"/>
            <a:r>
              <a:rPr lang="en-US" sz="6000" spc="50" dirty="0">
                <a:ln w="0"/>
                <a:solidFill>
                  <a:schemeClr val="bg2"/>
                </a:solidFill>
                <a:effectLst>
                  <a:outerShdw blurRad="38100" dist="38100" dir="2700000" algn="tl">
                    <a:srgbClr val="000000">
                      <a:alpha val="43137"/>
                    </a:srgbClr>
                  </a:outerShdw>
                </a:effectLst>
                <a:latin typeface="Shadow" pitchFamily="2" charset="0"/>
              </a:rPr>
              <a:t>MATERIALS &amp; METHODS</a:t>
            </a:r>
          </a:p>
        </p:txBody>
      </p:sp>
    </p:spTree>
    <p:extLst>
      <p:ext uri="{BB962C8B-B14F-4D97-AF65-F5344CB8AC3E}">
        <p14:creationId xmlns:p14="http://schemas.microsoft.com/office/powerpoint/2010/main" val="4257625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idx="1"/>
          </p:nvPr>
        </p:nvSpPr>
        <p:spPr>
          <a:xfrm>
            <a:off x="132522" y="1205948"/>
            <a:ext cx="8615942" cy="5436032"/>
          </a:xfrm>
        </p:spPr>
        <p:txBody>
          <a:bodyPr>
            <a:normAutofit/>
          </a:bodyPr>
          <a:lstStyle/>
          <a:p>
            <a:r>
              <a:rPr lang="en-US" sz="3400" dirty="0">
                <a:solidFill>
                  <a:srgbClr val="8E070F"/>
                </a:solidFill>
                <a:latin typeface="Garamond" pitchFamily="18" charset="0"/>
              </a:rPr>
              <a:t>Eighty eight male </a:t>
            </a:r>
            <a:r>
              <a:rPr lang="en-US" sz="3400" dirty="0" err="1">
                <a:solidFill>
                  <a:srgbClr val="8E070F"/>
                </a:solidFill>
                <a:latin typeface="Garamond" pitchFamily="18" charset="0"/>
              </a:rPr>
              <a:t>Wistar</a:t>
            </a:r>
            <a:r>
              <a:rPr lang="en-US" sz="3400" dirty="0">
                <a:solidFill>
                  <a:srgbClr val="8E070F"/>
                </a:solidFill>
                <a:latin typeface="Garamond" pitchFamily="18" charset="0"/>
              </a:rPr>
              <a:t> rats were housed in a controlled environment with free access to water ad libitum. </a:t>
            </a:r>
          </a:p>
          <a:p>
            <a:r>
              <a:rPr lang="en-US" sz="3400" dirty="0">
                <a:solidFill>
                  <a:srgbClr val="8E070F"/>
                </a:solidFill>
                <a:latin typeface="Garamond" pitchFamily="18" charset="0"/>
              </a:rPr>
              <a:t>To induce diabetes, rats were injected </a:t>
            </a:r>
            <a:r>
              <a:rPr lang="en-US" sz="3400" dirty="0" smtClean="0">
                <a:solidFill>
                  <a:srgbClr val="8E070F"/>
                </a:solidFill>
                <a:latin typeface="Garamond" pitchFamily="18" charset="0"/>
              </a:rPr>
              <a:t>with </a:t>
            </a:r>
            <a:r>
              <a:rPr lang="en-US" sz="3400" dirty="0" err="1" smtClean="0">
                <a:solidFill>
                  <a:srgbClr val="8E070F"/>
                </a:solidFill>
                <a:latin typeface="Garamond" pitchFamily="18" charset="0"/>
              </a:rPr>
              <a:t>STZ</a:t>
            </a:r>
            <a:r>
              <a:rPr lang="en-US" sz="3400" dirty="0" smtClean="0">
                <a:solidFill>
                  <a:srgbClr val="8E070F"/>
                </a:solidFill>
                <a:latin typeface="Garamond" pitchFamily="18" charset="0"/>
              </a:rPr>
              <a:t> </a:t>
            </a:r>
            <a:r>
              <a:rPr lang="en-US" sz="3400" dirty="0">
                <a:solidFill>
                  <a:srgbClr val="8E070F"/>
                </a:solidFill>
                <a:latin typeface="Garamond" pitchFamily="18" charset="0"/>
              </a:rPr>
              <a:t>65 mg/kg </a:t>
            </a:r>
            <a:r>
              <a:rPr lang="en-US" sz="3400" dirty="0" err="1">
                <a:solidFill>
                  <a:srgbClr val="8E070F"/>
                </a:solidFill>
                <a:latin typeface="Garamond" pitchFamily="18" charset="0"/>
              </a:rPr>
              <a:t>intraperitonealy</a:t>
            </a:r>
            <a:r>
              <a:rPr lang="en-US" sz="3400" dirty="0">
                <a:solidFill>
                  <a:srgbClr val="8E070F"/>
                </a:solidFill>
                <a:latin typeface="Garamond" pitchFamily="18" charset="0"/>
              </a:rPr>
              <a:t>.</a:t>
            </a:r>
          </a:p>
          <a:p>
            <a:r>
              <a:rPr lang="en-US" sz="3400" dirty="0">
                <a:solidFill>
                  <a:srgbClr val="8E070F"/>
                </a:solidFill>
                <a:latin typeface="Garamond" pitchFamily="18" charset="0"/>
              </a:rPr>
              <a:t>The development of diabetes was confirmed by tail-vein blood glucose levels (glucometer) on the third day after STZ injection.</a:t>
            </a:r>
          </a:p>
          <a:p>
            <a:r>
              <a:rPr lang="en-US" sz="3400" dirty="0">
                <a:solidFill>
                  <a:srgbClr val="8E070F"/>
                </a:solidFill>
                <a:latin typeface="Garamond" pitchFamily="18" charset="0"/>
              </a:rPr>
              <a:t>Rats whose blood glucose levels were between 300-500 mg/dl were selected.</a:t>
            </a:r>
          </a:p>
        </p:txBody>
      </p:sp>
    </p:spTree>
    <p:extLst>
      <p:ext uri="{BB962C8B-B14F-4D97-AF65-F5344CB8AC3E}">
        <p14:creationId xmlns:p14="http://schemas.microsoft.com/office/powerpoint/2010/main" val="2894755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51791" y="1020417"/>
            <a:ext cx="8640418" cy="5565913"/>
          </a:xfrm>
        </p:spPr>
        <p:txBody>
          <a:bodyPr>
            <a:noAutofit/>
          </a:bodyPr>
          <a:lstStyle/>
          <a:p>
            <a:pPr marL="0" indent="0">
              <a:lnSpc>
                <a:spcPct val="100000"/>
              </a:lnSpc>
              <a:spcBef>
                <a:spcPts val="0"/>
              </a:spcBef>
              <a:buClr>
                <a:srgbClr val="000099"/>
              </a:buClr>
              <a:buNone/>
            </a:pPr>
            <a:r>
              <a:rPr lang="en-US" sz="3000" dirty="0">
                <a:solidFill>
                  <a:srgbClr val="8E070F"/>
                </a:solidFill>
                <a:latin typeface="Garamond" pitchFamily="18" charset="0"/>
              </a:rPr>
              <a:t>Urinary albumin and creatinine were </a:t>
            </a:r>
            <a:r>
              <a:rPr lang="en-US" sz="3000" dirty="0" smtClean="0">
                <a:solidFill>
                  <a:srgbClr val="8E070F"/>
                </a:solidFill>
                <a:latin typeface="Garamond" pitchFamily="18" charset="0"/>
              </a:rPr>
              <a:t>measured in </a:t>
            </a:r>
            <a:r>
              <a:rPr lang="en-US" sz="3000" dirty="0">
                <a:solidFill>
                  <a:srgbClr val="8E070F"/>
                </a:solidFill>
                <a:latin typeface="Garamond" pitchFamily="18" charset="0"/>
              </a:rPr>
              <a:t>each sample for selection of </a:t>
            </a:r>
            <a:r>
              <a:rPr lang="en-US" sz="3000" dirty="0" err="1">
                <a:solidFill>
                  <a:srgbClr val="8E070F"/>
                </a:solidFill>
                <a:latin typeface="Garamond" pitchFamily="18" charset="0"/>
              </a:rPr>
              <a:t>normoalbuminuric</a:t>
            </a:r>
            <a:r>
              <a:rPr lang="en-US" sz="3000" dirty="0">
                <a:solidFill>
                  <a:srgbClr val="8E070F"/>
                </a:solidFill>
                <a:latin typeface="Garamond" pitchFamily="18" charset="0"/>
              </a:rPr>
              <a:t> </a:t>
            </a:r>
            <a:r>
              <a:rPr lang="en-US" sz="3000" dirty="0" smtClean="0">
                <a:solidFill>
                  <a:srgbClr val="8E070F"/>
                </a:solidFill>
                <a:latin typeface="Garamond" pitchFamily="18" charset="0"/>
              </a:rPr>
              <a:t>and </a:t>
            </a:r>
            <a:r>
              <a:rPr lang="en-US" sz="3000" dirty="0" err="1" smtClean="0">
                <a:solidFill>
                  <a:srgbClr val="8E070F"/>
                </a:solidFill>
                <a:latin typeface="Garamond" pitchFamily="18" charset="0"/>
              </a:rPr>
              <a:t>microalbuminuric</a:t>
            </a:r>
            <a:r>
              <a:rPr lang="en-US" sz="3000" dirty="0" smtClean="0">
                <a:solidFill>
                  <a:srgbClr val="8E070F"/>
                </a:solidFill>
                <a:latin typeface="Garamond" pitchFamily="18" charset="0"/>
              </a:rPr>
              <a:t> </a:t>
            </a:r>
            <a:r>
              <a:rPr lang="en-US" sz="3000" dirty="0">
                <a:solidFill>
                  <a:srgbClr val="8E070F"/>
                </a:solidFill>
                <a:latin typeface="Garamond" pitchFamily="18" charset="0"/>
              </a:rPr>
              <a:t>rats that were divided according </a:t>
            </a:r>
            <a:r>
              <a:rPr lang="en-US" sz="3000" dirty="0" smtClean="0">
                <a:solidFill>
                  <a:srgbClr val="8E070F"/>
                </a:solidFill>
                <a:latin typeface="Garamond" pitchFamily="18" charset="0"/>
              </a:rPr>
              <a:t>to the </a:t>
            </a:r>
            <a:r>
              <a:rPr lang="en-US" sz="3000" dirty="0">
                <a:solidFill>
                  <a:srgbClr val="8E070F"/>
                </a:solidFill>
                <a:latin typeface="Garamond" pitchFamily="18" charset="0"/>
              </a:rPr>
              <a:t>following categories</a:t>
            </a:r>
            <a:r>
              <a:rPr lang="en-US" sz="3000" dirty="0" smtClean="0">
                <a:solidFill>
                  <a:srgbClr val="8E070F"/>
                </a:solidFill>
                <a:latin typeface="Garamond" pitchFamily="18" charset="0"/>
              </a:rPr>
              <a:t>:</a:t>
            </a:r>
          </a:p>
          <a:p>
            <a:pPr marL="265113" indent="-265113">
              <a:lnSpc>
                <a:spcPct val="100000"/>
              </a:lnSpc>
              <a:spcBef>
                <a:spcPts val="0"/>
              </a:spcBef>
              <a:buFont typeface="+mj-lt"/>
              <a:buAutoNum type="arabicPeriod"/>
            </a:pPr>
            <a:r>
              <a:rPr lang="en-US" sz="3000" dirty="0" smtClean="0">
                <a:solidFill>
                  <a:srgbClr val="8E070F"/>
                </a:solidFill>
                <a:latin typeface="Garamond" pitchFamily="18" charset="0"/>
              </a:rPr>
              <a:t>Non-diabetic </a:t>
            </a:r>
            <a:r>
              <a:rPr lang="en-US" sz="3000" dirty="0">
                <a:solidFill>
                  <a:srgbClr val="8E070F"/>
                </a:solidFill>
                <a:latin typeface="Garamond" pitchFamily="18" charset="0"/>
              </a:rPr>
              <a:t>control </a:t>
            </a:r>
            <a:r>
              <a:rPr lang="en-US" sz="3000" dirty="0" smtClean="0">
                <a:solidFill>
                  <a:srgbClr val="8E070F"/>
                </a:solidFill>
                <a:latin typeface="Garamond" pitchFamily="18" charset="0"/>
              </a:rPr>
              <a:t>rats with </a:t>
            </a:r>
            <a:r>
              <a:rPr lang="en-US" sz="3000" dirty="0">
                <a:solidFill>
                  <a:srgbClr val="8E070F"/>
                </a:solidFill>
                <a:latin typeface="Garamond" pitchFamily="18" charset="0"/>
              </a:rPr>
              <a:t>normal ACR. Those rats received neither STZ </a:t>
            </a:r>
            <a:r>
              <a:rPr lang="en-US" sz="3000" dirty="0" smtClean="0">
                <a:solidFill>
                  <a:srgbClr val="8E070F"/>
                </a:solidFill>
                <a:latin typeface="Garamond" pitchFamily="18" charset="0"/>
              </a:rPr>
              <a:t>nor any </a:t>
            </a:r>
            <a:r>
              <a:rPr lang="en-US" sz="3000" dirty="0">
                <a:solidFill>
                  <a:srgbClr val="8E070F"/>
                </a:solidFill>
                <a:latin typeface="Garamond" pitchFamily="18" charset="0"/>
              </a:rPr>
              <a:t>medication. </a:t>
            </a:r>
            <a:endParaRPr lang="en-US" sz="3000" dirty="0" smtClean="0">
              <a:solidFill>
                <a:srgbClr val="8E070F"/>
              </a:solidFill>
              <a:latin typeface="Garamond" pitchFamily="18" charset="0"/>
            </a:endParaRPr>
          </a:p>
          <a:p>
            <a:pPr marL="265113" indent="-265113">
              <a:lnSpc>
                <a:spcPct val="100000"/>
              </a:lnSpc>
              <a:spcBef>
                <a:spcPts val="0"/>
              </a:spcBef>
              <a:buFont typeface="+mj-lt"/>
              <a:buAutoNum type="arabicPeriod"/>
            </a:pPr>
            <a:r>
              <a:rPr lang="en-US" sz="3000" dirty="0" err="1" smtClean="0">
                <a:solidFill>
                  <a:srgbClr val="8E070F"/>
                </a:solidFill>
                <a:latin typeface="Garamond" pitchFamily="18" charset="0"/>
              </a:rPr>
              <a:t>Normoalbuminuric</a:t>
            </a:r>
            <a:r>
              <a:rPr lang="en-US" sz="3000" dirty="0" smtClean="0">
                <a:solidFill>
                  <a:srgbClr val="8E070F"/>
                </a:solidFill>
                <a:latin typeface="Garamond" pitchFamily="18" charset="0"/>
              </a:rPr>
              <a:t> </a:t>
            </a:r>
            <a:r>
              <a:rPr lang="en-US" sz="3000" dirty="0">
                <a:solidFill>
                  <a:srgbClr val="8E070F"/>
                </a:solidFill>
                <a:latin typeface="Garamond" pitchFamily="18" charset="0"/>
              </a:rPr>
              <a:t>diabetic </a:t>
            </a:r>
            <a:r>
              <a:rPr lang="en-US" sz="3000" dirty="0" smtClean="0">
                <a:solidFill>
                  <a:srgbClr val="8E070F"/>
                </a:solidFill>
                <a:latin typeface="Garamond" pitchFamily="18" charset="0"/>
              </a:rPr>
              <a:t>rats with </a:t>
            </a:r>
            <a:r>
              <a:rPr lang="en-US" sz="3000" dirty="0">
                <a:solidFill>
                  <a:srgbClr val="8E070F"/>
                </a:solidFill>
                <a:latin typeface="Garamond" pitchFamily="18" charset="0"/>
              </a:rPr>
              <a:t>urinary ACR &lt;30 </a:t>
            </a:r>
            <a:r>
              <a:rPr lang="el-GR" sz="3000" dirty="0">
                <a:solidFill>
                  <a:srgbClr val="8E070F"/>
                </a:solidFill>
                <a:latin typeface="Garamond" pitchFamily="18" charset="0"/>
              </a:rPr>
              <a:t>μ</a:t>
            </a:r>
            <a:r>
              <a:rPr lang="en-US" sz="3000" dirty="0">
                <a:solidFill>
                  <a:srgbClr val="8E070F"/>
                </a:solidFill>
                <a:latin typeface="Garamond" pitchFamily="18" charset="0"/>
              </a:rPr>
              <a:t>g/mg. </a:t>
            </a:r>
            <a:endParaRPr lang="en-US" sz="3000" dirty="0" smtClean="0">
              <a:solidFill>
                <a:srgbClr val="8E070F"/>
              </a:solidFill>
              <a:latin typeface="Garamond" pitchFamily="18" charset="0"/>
            </a:endParaRPr>
          </a:p>
          <a:p>
            <a:pPr marL="265113" indent="-265113">
              <a:lnSpc>
                <a:spcPct val="100000"/>
              </a:lnSpc>
              <a:spcBef>
                <a:spcPts val="0"/>
              </a:spcBef>
              <a:buFont typeface="+mj-lt"/>
              <a:buAutoNum type="arabicPeriod"/>
            </a:pPr>
            <a:r>
              <a:rPr lang="en-US" sz="3000" dirty="0" err="1" smtClean="0">
                <a:solidFill>
                  <a:srgbClr val="8E070F"/>
                </a:solidFill>
                <a:latin typeface="Garamond" pitchFamily="18" charset="0"/>
              </a:rPr>
              <a:t>Microalbuminuric</a:t>
            </a:r>
            <a:r>
              <a:rPr lang="en-US" sz="3000" dirty="0" smtClean="0">
                <a:solidFill>
                  <a:srgbClr val="8E070F"/>
                </a:solidFill>
                <a:latin typeface="Garamond" pitchFamily="18" charset="0"/>
              </a:rPr>
              <a:t> diabetic </a:t>
            </a:r>
            <a:r>
              <a:rPr lang="en-US" sz="3000" dirty="0">
                <a:solidFill>
                  <a:srgbClr val="8E070F"/>
                </a:solidFill>
                <a:latin typeface="Garamond" pitchFamily="18" charset="0"/>
              </a:rPr>
              <a:t>rats with urinary ACR in the range of </a:t>
            </a:r>
            <a:r>
              <a:rPr lang="en-US" sz="3000" dirty="0" smtClean="0">
                <a:solidFill>
                  <a:srgbClr val="8E070F"/>
                </a:solidFill>
                <a:latin typeface="Garamond" pitchFamily="18" charset="0"/>
              </a:rPr>
              <a:t>30-299 </a:t>
            </a:r>
            <a:r>
              <a:rPr lang="el-GR" sz="3000" dirty="0" smtClean="0">
                <a:solidFill>
                  <a:srgbClr val="8E070F"/>
                </a:solidFill>
                <a:latin typeface="Garamond" pitchFamily="18" charset="0"/>
              </a:rPr>
              <a:t>μ</a:t>
            </a:r>
            <a:r>
              <a:rPr lang="en-US" sz="3000" dirty="0">
                <a:solidFill>
                  <a:srgbClr val="8E070F"/>
                </a:solidFill>
                <a:latin typeface="Garamond" pitchFamily="18" charset="0"/>
              </a:rPr>
              <a:t>g/mg in at least 2 urine samples. </a:t>
            </a:r>
            <a:endParaRPr lang="en-US" sz="3000" dirty="0" smtClean="0">
              <a:solidFill>
                <a:srgbClr val="8E070F"/>
              </a:solidFill>
              <a:latin typeface="Garamond" pitchFamily="18" charset="0"/>
            </a:endParaRPr>
          </a:p>
          <a:p>
            <a:pPr marL="0" indent="0">
              <a:lnSpc>
                <a:spcPct val="100000"/>
              </a:lnSpc>
              <a:spcBef>
                <a:spcPts val="0"/>
              </a:spcBef>
              <a:buClr>
                <a:srgbClr val="000099"/>
              </a:buClr>
              <a:buNone/>
            </a:pPr>
            <a:r>
              <a:rPr lang="en-US" sz="3000" dirty="0" smtClean="0">
                <a:solidFill>
                  <a:srgbClr val="8E070F"/>
                </a:solidFill>
                <a:latin typeface="Garamond" pitchFamily="18" charset="0"/>
              </a:rPr>
              <a:t>The </a:t>
            </a:r>
            <a:r>
              <a:rPr lang="en-US" sz="3000" dirty="0" err="1" smtClean="0">
                <a:solidFill>
                  <a:srgbClr val="8E070F"/>
                </a:solidFill>
                <a:latin typeface="Garamond" pitchFamily="18" charset="0"/>
              </a:rPr>
              <a:t>microalbuminuric</a:t>
            </a:r>
            <a:r>
              <a:rPr lang="en-US" sz="3000" dirty="0" smtClean="0">
                <a:solidFill>
                  <a:srgbClr val="8E070F"/>
                </a:solidFill>
                <a:latin typeface="Garamond" pitchFamily="18" charset="0"/>
              </a:rPr>
              <a:t> group </a:t>
            </a:r>
            <a:r>
              <a:rPr lang="en-US" sz="3000" dirty="0">
                <a:solidFill>
                  <a:srgbClr val="8E070F"/>
                </a:solidFill>
                <a:latin typeface="Garamond" pitchFamily="18" charset="0"/>
              </a:rPr>
              <a:t>was defined as a </a:t>
            </a:r>
            <a:r>
              <a:rPr lang="en-US" sz="3000" dirty="0" err="1">
                <a:solidFill>
                  <a:srgbClr val="8E070F"/>
                </a:solidFill>
                <a:latin typeface="Garamond" pitchFamily="18" charset="0"/>
              </a:rPr>
              <a:t>DN</a:t>
            </a:r>
            <a:r>
              <a:rPr lang="en-US" sz="3000" dirty="0">
                <a:solidFill>
                  <a:srgbClr val="8E070F"/>
                </a:solidFill>
                <a:latin typeface="Garamond" pitchFamily="18" charset="0"/>
              </a:rPr>
              <a:t> </a:t>
            </a:r>
            <a:r>
              <a:rPr lang="en-US" sz="3000" dirty="0" smtClean="0">
                <a:solidFill>
                  <a:srgbClr val="8E070F"/>
                </a:solidFill>
                <a:latin typeface="Garamond" pitchFamily="18" charset="0"/>
              </a:rPr>
              <a:t>group.</a:t>
            </a:r>
          </a:p>
        </p:txBody>
      </p:sp>
    </p:spTree>
    <p:extLst>
      <p:ext uri="{BB962C8B-B14F-4D97-AF65-F5344CB8AC3E}">
        <p14:creationId xmlns:p14="http://schemas.microsoft.com/office/powerpoint/2010/main" val="771422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85530" y="1046922"/>
            <a:ext cx="8706679" cy="5565913"/>
          </a:xfrm>
        </p:spPr>
        <p:txBody>
          <a:bodyPr>
            <a:noAutofit/>
          </a:bodyPr>
          <a:lstStyle/>
          <a:p>
            <a:pPr marL="0" indent="0">
              <a:lnSpc>
                <a:spcPct val="100000"/>
              </a:lnSpc>
              <a:buClr>
                <a:srgbClr val="000099"/>
              </a:buClr>
              <a:buNone/>
            </a:pPr>
            <a:r>
              <a:rPr lang="en-US" sz="2800" dirty="0" smtClean="0">
                <a:solidFill>
                  <a:srgbClr val="8E070F"/>
                </a:solidFill>
                <a:latin typeface="Garamond" pitchFamily="18" charset="0"/>
              </a:rPr>
              <a:t>Male </a:t>
            </a:r>
            <a:r>
              <a:rPr lang="en-US" sz="2800" dirty="0">
                <a:solidFill>
                  <a:srgbClr val="8E070F"/>
                </a:solidFill>
                <a:latin typeface="Garamond" pitchFamily="18" charset="0"/>
              </a:rPr>
              <a:t>rats </a:t>
            </a:r>
            <a:r>
              <a:rPr lang="en-US" sz="2800" dirty="0" smtClean="0">
                <a:solidFill>
                  <a:srgbClr val="8E070F"/>
                </a:solidFill>
                <a:latin typeface="Garamond" pitchFamily="18" charset="0"/>
              </a:rPr>
              <a:t>were assigned into </a:t>
            </a:r>
            <a:r>
              <a:rPr lang="en-US" sz="2800" dirty="0">
                <a:solidFill>
                  <a:srgbClr val="8E070F"/>
                </a:solidFill>
                <a:latin typeface="Garamond" pitchFamily="18" charset="0"/>
              </a:rPr>
              <a:t>3 </a:t>
            </a:r>
            <a:r>
              <a:rPr lang="en-US" sz="2800" dirty="0" smtClean="0">
                <a:solidFill>
                  <a:srgbClr val="8E070F"/>
                </a:solidFill>
                <a:latin typeface="Garamond" pitchFamily="18" charset="0"/>
              </a:rPr>
              <a:t>groups</a:t>
            </a:r>
            <a:r>
              <a:rPr lang="en-US" sz="2800" dirty="0">
                <a:solidFill>
                  <a:srgbClr val="8E070F"/>
                </a:solidFill>
                <a:latin typeface="Garamond" pitchFamily="18" charset="0"/>
              </a:rPr>
              <a:t>: </a:t>
            </a:r>
            <a:endParaRPr lang="en-US" sz="2800" dirty="0" smtClean="0">
              <a:solidFill>
                <a:srgbClr val="8E070F"/>
              </a:solidFill>
              <a:latin typeface="Garamond" pitchFamily="18" charset="0"/>
            </a:endParaRPr>
          </a:p>
          <a:p>
            <a:pPr marL="0" indent="0">
              <a:lnSpc>
                <a:spcPct val="100000"/>
              </a:lnSpc>
              <a:buClr>
                <a:srgbClr val="000099"/>
              </a:buClr>
              <a:buNone/>
            </a:pPr>
            <a:r>
              <a:rPr lang="en-US" sz="2800" b="1" u="sng" dirty="0" smtClean="0">
                <a:solidFill>
                  <a:srgbClr val="8E070F"/>
                </a:solidFill>
                <a:effectLst>
                  <a:outerShdw blurRad="38100" dist="38100" dir="2700000" algn="tl">
                    <a:srgbClr val="000000">
                      <a:alpha val="43137"/>
                    </a:srgbClr>
                  </a:outerShdw>
                </a:effectLst>
                <a:latin typeface="Garamond" pitchFamily="18" charset="0"/>
              </a:rPr>
              <a:t>Group </a:t>
            </a:r>
            <a:r>
              <a:rPr lang="en-US" sz="2800" b="1" u="sng" dirty="0">
                <a:solidFill>
                  <a:srgbClr val="8E070F"/>
                </a:solidFill>
                <a:effectLst>
                  <a:outerShdw blurRad="38100" dist="38100" dir="2700000" algn="tl">
                    <a:srgbClr val="000000">
                      <a:alpha val="43137"/>
                    </a:srgbClr>
                  </a:outerShdw>
                </a:effectLst>
                <a:latin typeface="Garamond" pitchFamily="18" charset="0"/>
              </a:rPr>
              <a:t>I</a:t>
            </a:r>
            <a:r>
              <a:rPr lang="en-US" sz="2800" b="1" dirty="0">
                <a:solidFill>
                  <a:srgbClr val="8E070F"/>
                </a:solidFill>
                <a:effectLst>
                  <a:outerShdw blurRad="38100" dist="38100" dir="2700000" algn="tl">
                    <a:srgbClr val="000000">
                      <a:alpha val="43137"/>
                    </a:srgbClr>
                  </a:outerShdw>
                </a:effectLst>
                <a:latin typeface="Garamond" pitchFamily="18" charset="0"/>
              </a:rPr>
              <a:t>: </a:t>
            </a:r>
            <a:r>
              <a:rPr lang="en-US" sz="2800" dirty="0">
                <a:solidFill>
                  <a:srgbClr val="8E070F"/>
                </a:solidFill>
                <a:latin typeface="Garamond" pitchFamily="18" charset="0"/>
              </a:rPr>
              <a:t>included </a:t>
            </a:r>
            <a:r>
              <a:rPr lang="en-US" sz="2800" dirty="0" smtClean="0">
                <a:solidFill>
                  <a:srgbClr val="8E070F"/>
                </a:solidFill>
                <a:latin typeface="Garamond" pitchFamily="18" charset="0"/>
              </a:rPr>
              <a:t>8 control rats receiving </a:t>
            </a:r>
            <a:r>
              <a:rPr lang="en-US" sz="2800" dirty="0">
                <a:solidFill>
                  <a:srgbClr val="8E070F"/>
                </a:solidFill>
                <a:latin typeface="Garamond" pitchFamily="18" charset="0"/>
              </a:rPr>
              <a:t>vehicle. </a:t>
            </a:r>
            <a:endParaRPr lang="en-US" sz="2800" dirty="0" smtClean="0">
              <a:solidFill>
                <a:srgbClr val="8E070F"/>
              </a:solidFill>
              <a:latin typeface="Garamond" pitchFamily="18" charset="0"/>
            </a:endParaRPr>
          </a:p>
          <a:p>
            <a:pPr marL="0" indent="0">
              <a:lnSpc>
                <a:spcPct val="100000"/>
              </a:lnSpc>
              <a:buClr>
                <a:srgbClr val="000099"/>
              </a:buClr>
              <a:buNone/>
            </a:pPr>
            <a:r>
              <a:rPr lang="en-US" sz="2800" b="1" u="sng" dirty="0" smtClean="0">
                <a:solidFill>
                  <a:srgbClr val="8E070F"/>
                </a:solidFill>
                <a:effectLst>
                  <a:outerShdw blurRad="38100" dist="38100" dir="2700000" algn="tl">
                    <a:srgbClr val="000000">
                      <a:alpha val="43137"/>
                    </a:srgbClr>
                  </a:outerShdw>
                </a:effectLst>
                <a:latin typeface="Garamond" pitchFamily="18" charset="0"/>
              </a:rPr>
              <a:t>Group II</a:t>
            </a:r>
            <a:r>
              <a:rPr lang="en-US" sz="2800" b="1" dirty="0" smtClean="0">
                <a:solidFill>
                  <a:srgbClr val="8E070F"/>
                </a:solidFill>
                <a:effectLst>
                  <a:outerShdw blurRad="38100" dist="38100" dir="2700000" algn="tl">
                    <a:srgbClr val="000000">
                      <a:alpha val="43137"/>
                    </a:srgbClr>
                  </a:outerShdw>
                </a:effectLst>
                <a:latin typeface="Garamond" pitchFamily="18" charset="0"/>
              </a:rPr>
              <a:t>:</a:t>
            </a:r>
            <a:r>
              <a:rPr lang="en-US" sz="2800" dirty="0" smtClean="0">
                <a:solidFill>
                  <a:srgbClr val="8E070F"/>
                </a:solidFill>
                <a:latin typeface="Garamond" pitchFamily="18" charset="0"/>
              </a:rPr>
              <a:t> (8 rats/subgroup): included </a:t>
            </a:r>
            <a:r>
              <a:rPr lang="en-US" sz="2800" dirty="0" err="1" smtClean="0">
                <a:solidFill>
                  <a:srgbClr val="8E070F"/>
                </a:solidFill>
                <a:latin typeface="Garamond" pitchFamily="18" charset="0"/>
              </a:rPr>
              <a:t>normoalbuminuric</a:t>
            </a:r>
            <a:r>
              <a:rPr lang="en-US" sz="2800" dirty="0" smtClean="0">
                <a:solidFill>
                  <a:srgbClr val="8E070F"/>
                </a:solidFill>
                <a:latin typeface="Garamond" pitchFamily="18" charset="0"/>
              </a:rPr>
              <a:t> </a:t>
            </a:r>
            <a:r>
              <a:rPr lang="en-US" sz="2800" dirty="0">
                <a:solidFill>
                  <a:srgbClr val="8E070F"/>
                </a:solidFill>
                <a:latin typeface="Garamond" pitchFamily="18" charset="0"/>
              </a:rPr>
              <a:t>diabetic rats receiving vehicle (</a:t>
            </a:r>
            <a:r>
              <a:rPr lang="en-US" sz="2800" dirty="0" err="1">
                <a:solidFill>
                  <a:srgbClr val="8E070F"/>
                </a:solidFill>
                <a:latin typeface="Garamond" pitchFamily="18" charset="0"/>
              </a:rPr>
              <a:t>IIa</a:t>
            </a:r>
            <a:r>
              <a:rPr lang="en-US" sz="2800" dirty="0" smtClean="0">
                <a:solidFill>
                  <a:srgbClr val="8E070F"/>
                </a:solidFill>
                <a:latin typeface="Garamond" pitchFamily="18" charset="0"/>
              </a:rPr>
              <a:t>), NDGA </a:t>
            </a:r>
            <a:r>
              <a:rPr lang="en-US" sz="2800" dirty="0">
                <a:solidFill>
                  <a:srgbClr val="8E070F"/>
                </a:solidFill>
                <a:latin typeface="Garamond" pitchFamily="18" charset="0"/>
              </a:rPr>
              <a:t>(</a:t>
            </a:r>
            <a:r>
              <a:rPr lang="en-US" sz="2800" dirty="0" err="1">
                <a:solidFill>
                  <a:srgbClr val="8E070F"/>
                </a:solidFill>
                <a:latin typeface="Garamond" pitchFamily="18" charset="0"/>
              </a:rPr>
              <a:t>IIb</a:t>
            </a:r>
            <a:r>
              <a:rPr lang="en-US" sz="2800" dirty="0">
                <a:solidFill>
                  <a:srgbClr val="8E070F"/>
                </a:solidFill>
                <a:latin typeface="Garamond" pitchFamily="18" charset="0"/>
              </a:rPr>
              <a:t>), both NDGA and insulin (</a:t>
            </a:r>
            <a:r>
              <a:rPr lang="en-US" sz="2800" dirty="0" err="1">
                <a:solidFill>
                  <a:srgbClr val="8E070F"/>
                </a:solidFill>
                <a:latin typeface="Garamond" pitchFamily="18" charset="0"/>
              </a:rPr>
              <a:t>IIc</a:t>
            </a:r>
            <a:r>
              <a:rPr lang="en-US" sz="2800" dirty="0">
                <a:solidFill>
                  <a:srgbClr val="8E070F"/>
                </a:solidFill>
                <a:latin typeface="Garamond" pitchFamily="18" charset="0"/>
              </a:rPr>
              <a:t>), </a:t>
            </a:r>
            <a:r>
              <a:rPr lang="en-US" sz="2800" dirty="0" smtClean="0">
                <a:solidFill>
                  <a:srgbClr val="8E070F"/>
                </a:solidFill>
                <a:latin typeface="Garamond" pitchFamily="18" charset="0"/>
              </a:rPr>
              <a:t>pravastatin (</a:t>
            </a:r>
            <a:r>
              <a:rPr lang="en-US" sz="2800" dirty="0" err="1" smtClean="0">
                <a:solidFill>
                  <a:srgbClr val="8E070F"/>
                </a:solidFill>
                <a:latin typeface="Garamond" pitchFamily="18" charset="0"/>
              </a:rPr>
              <a:t>IId</a:t>
            </a:r>
            <a:r>
              <a:rPr lang="en-US" sz="2800" dirty="0">
                <a:solidFill>
                  <a:srgbClr val="8E070F"/>
                </a:solidFill>
                <a:latin typeface="Garamond" pitchFamily="18" charset="0"/>
              </a:rPr>
              <a:t>), or both pravastatin and insulin (</a:t>
            </a:r>
            <a:r>
              <a:rPr lang="en-US" sz="2800" dirty="0" err="1">
                <a:solidFill>
                  <a:srgbClr val="8E070F"/>
                </a:solidFill>
                <a:latin typeface="Garamond" pitchFamily="18" charset="0"/>
              </a:rPr>
              <a:t>IIe</a:t>
            </a:r>
            <a:r>
              <a:rPr lang="en-US" sz="2800" dirty="0">
                <a:solidFill>
                  <a:srgbClr val="8E070F"/>
                </a:solidFill>
                <a:latin typeface="Garamond" pitchFamily="18" charset="0"/>
              </a:rPr>
              <a:t>). </a:t>
            </a:r>
            <a:endParaRPr lang="en-US" sz="2800" dirty="0" smtClean="0">
              <a:solidFill>
                <a:srgbClr val="8E070F"/>
              </a:solidFill>
              <a:latin typeface="Garamond" pitchFamily="18" charset="0"/>
            </a:endParaRPr>
          </a:p>
          <a:p>
            <a:pPr marL="0" indent="0">
              <a:lnSpc>
                <a:spcPct val="100000"/>
              </a:lnSpc>
              <a:buClr>
                <a:srgbClr val="000099"/>
              </a:buClr>
              <a:buNone/>
            </a:pPr>
            <a:r>
              <a:rPr lang="en-US" sz="2800" b="1" u="sng" dirty="0" smtClean="0">
                <a:solidFill>
                  <a:srgbClr val="8E070F"/>
                </a:solidFill>
                <a:effectLst>
                  <a:outerShdw blurRad="38100" dist="38100" dir="2700000" algn="tl">
                    <a:srgbClr val="000000">
                      <a:alpha val="43137"/>
                    </a:srgbClr>
                  </a:outerShdw>
                </a:effectLst>
                <a:latin typeface="Garamond" pitchFamily="18" charset="0"/>
              </a:rPr>
              <a:t>Group III</a:t>
            </a:r>
            <a:r>
              <a:rPr lang="en-US" sz="2800" b="1" dirty="0" smtClean="0">
                <a:solidFill>
                  <a:srgbClr val="8E070F"/>
                </a:solidFill>
                <a:effectLst>
                  <a:outerShdw blurRad="38100" dist="38100" dir="2700000" algn="tl">
                    <a:srgbClr val="000000">
                      <a:alpha val="43137"/>
                    </a:srgbClr>
                  </a:outerShdw>
                </a:effectLst>
                <a:latin typeface="Garamond" pitchFamily="18" charset="0"/>
              </a:rPr>
              <a:t>: </a:t>
            </a:r>
            <a:r>
              <a:rPr lang="en-US" sz="2800" dirty="0" smtClean="0">
                <a:solidFill>
                  <a:srgbClr val="8E070F"/>
                </a:solidFill>
                <a:latin typeface="Garamond" pitchFamily="18" charset="0"/>
              </a:rPr>
              <a:t>(8 </a:t>
            </a:r>
            <a:r>
              <a:rPr lang="en-US" sz="2800" dirty="0">
                <a:solidFill>
                  <a:srgbClr val="8E070F"/>
                </a:solidFill>
                <a:latin typeface="Garamond" pitchFamily="18" charset="0"/>
              </a:rPr>
              <a:t>rats/subgroup): included </a:t>
            </a:r>
            <a:r>
              <a:rPr lang="en-US" sz="2800" dirty="0" err="1">
                <a:solidFill>
                  <a:srgbClr val="8E070F"/>
                </a:solidFill>
                <a:latin typeface="Garamond" pitchFamily="18" charset="0"/>
              </a:rPr>
              <a:t>microalbuminuric</a:t>
            </a:r>
            <a:r>
              <a:rPr lang="en-US" sz="2800" dirty="0">
                <a:solidFill>
                  <a:srgbClr val="8E070F"/>
                </a:solidFill>
                <a:latin typeface="Garamond" pitchFamily="18" charset="0"/>
              </a:rPr>
              <a:t> </a:t>
            </a:r>
            <a:r>
              <a:rPr lang="en-US" sz="2800" dirty="0" smtClean="0">
                <a:solidFill>
                  <a:srgbClr val="8E070F"/>
                </a:solidFill>
                <a:latin typeface="Garamond" pitchFamily="18" charset="0"/>
              </a:rPr>
              <a:t>diabetic rats </a:t>
            </a:r>
            <a:r>
              <a:rPr lang="en-US" sz="2800" dirty="0">
                <a:solidFill>
                  <a:srgbClr val="8E070F"/>
                </a:solidFill>
                <a:latin typeface="Garamond" pitchFamily="18" charset="0"/>
              </a:rPr>
              <a:t>receiving vehicle (</a:t>
            </a:r>
            <a:r>
              <a:rPr lang="en-US" sz="2800" dirty="0" err="1">
                <a:solidFill>
                  <a:srgbClr val="8E070F"/>
                </a:solidFill>
                <a:latin typeface="Garamond" pitchFamily="18" charset="0"/>
              </a:rPr>
              <a:t>IIIa</a:t>
            </a:r>
            <a:r>
              <a:rPr lang="en-US" sz="2800" dirty="0">
                <a:solidFill>
                  <a:srgbClr val="8E070F"/>
                </a:solidFill>
                <a:latin typeface="Garamond" pitchFamily="18" charset="0"/>
              </a:rPr>
              <a:t>), NDGA (</a:t>
            </a:r>
            <a:r>
              <a:rPr lang="en-US" sz="2800" dirty="0" err="1">
                <a:solidFill>
                  <a:srgbClr val="8E070F"/>
                </a:solidFill>
                <a:latin typeface="Garamond" pitchFamily="18" charset="0"/>
              </a:rPr>
              <a:t>IIIb</a:t>
            </a:r>
            <a:r>
              <a:rPr lang="en-US" sz="2800" dirty="0">
                <a:solidFill>
                  <a:srgbClr val="8E070F"/>
                </a:solidFill>
                <a:latin typeface="Garamond" pitchFamily="18" charset="0"/>
              </a:rPr>
              <a:t>), both </a:t>
            </a:r>
            <a:r>
              <a:rPr lang="en-US" sz="2800" dirty="0" smtClean="0">
                <a:solidFill>
                  <a:srgbClr val="8E070F"/>
                </a:solidFill>
                <a:latin typeface="Garamond" pitchFamily="18" charset="0"/>
              </a:rPr>
              <a:t>NDGA and </a:t>
            </a:r>
            <a:r>
              <a:rPr lang="en-US" sz="2800" dirty="0">
                <a:solidFill>
                  <a:srgbClr val="8E070F"/>
                </a:solidFill>
                <a:latin typeface="Garamond" pitchFamily="18" charset="0"/>
              </a:rPr>
              <a:t>insulin (</a:t>
            </a:r>
            <a:r>
              <a:rPr lang="en-US" sz="2800" dirty="0" err="1">
                <a:solidFill>
                  <a:srgbClr val="8E070F"/>
                </a:solidFill>
                <a:latin typeface="Garamond" pitchFamily="18" charset="0"/>
              </a:rPr>
              <a:t>IIIc</a:t>
            </a:r>
            <a:r>
              <a:rPr lang="en-US" sz="2800" dirty="0">
                <a:solidFill>
                  <a:srgbClr val="8E070F"/>
                </a:solidFill>
                <a:latin typeface="Garamond" pitchFamily="18" charset="0"/>
              </a:rPr>
              <a:t>), pravastatin (</a:t>
            </a:r>
            <a:r>
              <a:rPr lang="en-US" sz="2800" dirty="0" err="1">
                <a:solidFill>
                  <a:srgbClr val="8E070F"/>
                </a:solidFill>
                <a:latin typeface="Garamond" pitchFamily="18" charset="0"/>
              </a:rPr>
              <a:t>IIId</a:t>
            </a:r>
            <a:r>
              <a:rPr lang="en-US" sz="2800" dirty="0">
                <a:solidFill>
                  <a:srgbClr val="8E070F"/>
                </a:solidFill>
                <a:latin typeface="Garamond" pitchFamily="18" charset="0"/>
              </a:rPr>
              <a:t>), or both </a:t>
            </a:r>
            <a:r>
              <a:rPr lang="en-US" sz="2800" dirty="0" smtClean="0">
                <a:solidFill>
                  <a:srgbClr val="8E070F"/>
                </a:solidFill>
                <a:latin typeface="Garamond" pitchFamily="18" charset="0"/>
              </a:rPr>
              <a:t>pravastatin and </a:t>
            </a:r>
            <a:r>
              <a:rPr lang="en-US" sz="2800" dirty="0">
                <a:solidFill>
                  <a:srgbClr val="8E070F"/>
                </a:solidFill>
                <a:latin typeface="Garamond" pitchFamily="18" charset="0"/>
              </a:rPr>
              <a:t>insulin (</a:t>
            </a:r>
            <a:r>
              <a:rPr lang="en-US" sz="2800" dirty="0" err="1">
                <a:solidFill>
                  <a:srgbClr val="8E070F"/>
                </a:solidFill>
                <a:latin typeface="Garamond" pitchFamily="18" charset="0"/>
              </a:rPr>
              <a:t>IIIe</a:t>
            </a:r>
            <a:r>
              <a:rPr lang="en-US" sz="2800" dirty="0">
                <a:solidFill>
                  <a:srgbClr val="8E070F"/>
                </a:solidFill>
                <a:latin typeface="Garamond" pitchFamily="18" charset="0"/>
              </a:rPr>
              <a:t>). </a:t>
            </a:r>
            <a:endParaRPr lang="en-US" sz="2800" dirty="0" smtClean="0">
              <a:solidFill>
                <a:srgbClr val="8E070F"/>
              </a:solidFill>
              <a:latin typeface="Garamond" pitchFamily="18" charset="0"/>
            </a:endParaRPr>
          </a:p>
          <a:p>
            <a:pPr marL="0" indent="0">
              <a:lnSpc>
                <a:spcPct val="100000"/>
              </a:lnSpc>
              <a:buClr>
                <a:srgbClr val="000099"/>
              </a:buClr>
              <a:buNone/>
            </a:pPr>
            <a:r>
              <a:rPr lang="en-US" sz="2800" dirty="0" smtClean="0">
                <a:solidFill>
                  <a:srgbClr val="8E070F"/>
                </a:solidFill>
                <a:latin typeface="Garamond" pitchFamily="18" charset="0"/>
              </a:rPr>
              <a:t>All </a:t>
            </a:r>
            <a:r>
              <a:rPr lang="en-US" sz="2800" dirty="0">
                <a:solidFill>
                  <a:srgbClr val="8E070F"/>
                </a:solidFill>
                <a:latin typeface="Garamond" pitchFamily="18" charset="0"/>
              </a:rPr>
              <a:t>the drugs and chemicals </a:t>
            </a:r>
            <a:r>
              <a:rPr lang="en-US" sz="2800" dirty="0" smtClean="0">
                <a:solidFill>
                  <a:srgbClr val="8E070F"/>
                </a:solidFill>
                <a:latin typeface="Garamond" pitchFamily="18" charset="0"/>
              </a:rPr>
              <a:t>were supplied </a:t>
            </a:r>
            <a:r>
              <a:rPr lang="en-US" sz="2800" dirty="0">
                <a:solidFill>
                  <a:srgbClr val="8E070F"/>
                </a:solidFill>
                <a:latin typeface="Garamond" pitchFamily="18" charset="0"/>
              </a:rPr>
              <a:t>from Sigma (St. Louis, MO, USA).</a:t>
            </a:r>
            <a:endParaRPr lang="en-US" sz="2800" dirty="0" smtClean="0">
              <a:solidFill>
                <a:srgbClr val="8E070F"/>
              </a:solidFill>
              <a:latin typeface="Garamond" pitchFamily="18" charset="0"/>
            </a:endParaRPr>
          </a:p>
        </p:txBody>
      </p:sp>
    </p:spTree>
    <p:extLst>
      <p:ext uri="{BB962C8B-B14F-4D97-AF65-F5344CB8AC3E}">
        <p14:creationId xmlns:p14="http://schemas.microsoft.com/office/powerpoint/2010/main" val="26231202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972" y="3826403"/>
            <a:ext cx="8280971" cy="1853851"/>
          </a:xfrm>
        </p:spPr>
        <p:txBody>
          <a:bodyPr>
            <a:noAutofit/>
          </a:bodyPr>
          <a:lstStyle/>
          <a:p>
            <a:pPr lvl="0" algn="ctr">
              <a:spcBef>
                <a:spcPct val="20000"/>
              </a:spcBef>
            </a:pPr>
            <a:r>
              <a:rPr lang="en-US" sz="3400" i="1" spc="50" dirty="0" smtClean="0">
                <a:ln w="0"/>
                <a:solidFill>
                  <a:schemeClr val="bg2"/>
                </a:solidFill>
                <a:effectLst>
                  <a:outerShdw blurRad="38100" dist="38100" dir="2700000" algn="tl">
                    <a:srgbClr val="000000">
                      <a:alpha val="43137"/>
                    </a:srgbClr>
                  </a:outerShdw>
                </a:effectLst>
                <a:latin typeface="Monotype Corsiva" panose="03010101010201010101" pitchFamily="66" charset="0"/>
                <a:ea typeface="+mn-ea"/>
                <a:cs typeface="Times New Roman" pitchFamily="18" charset="0"/>
              </a:rPr>
              <a:t>Dr</a:t>
            </a:r>
            <a:r>
              <a:rPr lang="en-US" sz="3400" i="1" spc="50" dirty="0">
                <a:ln w="0"/>
                <a:solidFill>
                  <a:schemeClr val="bg2"/>
                </a:solidFill>
                <a:effectLst>
                  <a:outerShdw blurRad="38100" dist="38100" dir="2700000" algn="tl">
                    <a:srgbClr val="000000">
                      <a:alpha val="43137"/>
                    </a:srgbClr>
                  </a:outerShdw>
                </a:effectLst>
                <a:latin typeface="Monotype Corsiva" panose="03010101010201010101" pitchFamily="66" charset="0"/>
                <a:ea typeface="+mn-ea"/>
                <a:cs typeface="Times New Roman" pitchFamily="18" charset="0"/>
              </a:rPr>
              <a:t>. Hayam Gad</a:t>
            </a:r>
            <a:br>
              <a:rPr lang="en-US" sz="3400" i="1" spc="50" dirty="0">
                <a:ln w="0"/>
                <a:solidFill>
                  <a:schemeClr val="bg2"/>
                </a:solidFill>
                <a:effectLst>
                  <a:outerShdw blurRad="38100" dist="38100" dir="2700000" algn="tl">
                    <a:srgbClr val="000000">
                      <a:alpha val="43137"/>
                    </a:srgbClr>
                  </a:outerShdw>
                </a:effectLst>
                <a:latin typeface="Monotype Corsiva" panose="03010101010201010101" pitchFamily="66" charset="0"/>
                <a:ea typeface="+mn-ea"/>
                <a:cs typeface="Times New Roman" pitchFamily="18" charset="0"/>
              </a:rPr>
            </a:br>
            <a:r>
              <a:rPr lang="en-US" sz="3400" i="1" spc="50" dirty="0">
                <a:ln w="0"/>
                <a:solidFill>
                  <a:schemeClr val="bg2"/>
                </a:solidFill>
                <a:effectLst>
                  <a:outerShdw blurRad="38100" dist="38100" dir="2700000" algn="tl">
                    <a:srgbClr val="000000">
                      <a:alpha val="43137"/>
                    </a:srgbClr>
                  </a:outerShdw>
                </a:effectLst>
                <a:latin typeface="Monotype Corsiva" panose="03010101010201010101" pitchFamily="66" charset="0"/>
                <a:ea typeface="+mn-ea"/>
                <a:cs typeface="Times New Roman" pitchFamily="18" charset="0"/>
              </a:rPr>
              <a:t>Associate Professor of Physiology</a:t>
            </a:r>
            <a:br>
              <a:rPr lang="en-US" sz="3400" i="1" spc="50" dirty="0">
                <a:ln w="0"/>
                <a:solidFill>
                  <a:schemeClr val="bg2"/>
                </a:solidFill>
                <a:effectLst>
                  <a:outerShdw blurRad="38100" dist="38100" dir="2700000" algn="tl">
                    <a:srgbClr val="000000">
                      <a:alpha val="43137"/>
                    </a:srgbClr>
                  </a:outerShdw>
                </a:effectLst>
                <a:latin typeface="Monotype Corsiva" panose="03010101010201010101" pitchFamily="66" charset="0"/>
                <a:ea typeface="+mn-ea"/>
                <a:cs typeface="Times New Roman" pitchFamily="18" charset="0"/>
              </a:rPr>
            </a:br>
            <a:r>
              <a:rPr lang="en-US" sz="3400" i="1" spc="50" dirty="0">
                <a:ln w="0"/>
                <a:solidFill>
                  <a:schemeClr val="bg2"/>
                </a:solidFill>
                <a:effectLst>
                  <a:outerShdw blurRad="38100" dist="38100" dir="2700000" algn="tl">
                    <a:srgbClr val="000000">
                      <a:alpha val="43137"/>
                    </a:srgbClr>
                  </a:outerShdw>
                </a:effectLst>
                <a:latin typeface="Monotype Corsiva" panose="03010101010201010101" pitchFamily="66" charset="0"/>
                <a:ea typeface="+mn-ea"/>
                <a:cs typeface="Times New Roman" pitchFamily="18" charset="0"/>
              </a:rPr>
              <a:t>College of Medicine</a:t>
            </a:r>
            <a:br>
              <a:rPr lang="en-US" sz="3400" i="1" spc="50" dirty="0">
                <a:ln w="0"/>
                <a:solidFill>
                  <a:schemeClr val="bg2"/>
                </a:solidFill>
                <a:effectLst>
                  <a:outerShdw blurRad="38100" dist="38100" dir="2700000" algn="tl">
                    <a:srgbClr val="000000">
                      <a:alpha val="43137"/>
                    </a:srgbClr>
                  </a:outerShdw>
                </a:effectLst>
                <a:latin typeface="Monotype Corsiva" panose="03010101010201010101" pitchFamily="66" charset="0"/>
                <a:ea typeface="+mn-ea"/>
                <a:cs typeface="Times New Roman" pitchFamily="18" charset="0"/>
              </a:rPr>
            </a:br>
            <a:r>
              <a:rPr lang="en-US" sz="3400" i="1" spc="50" dirty="0">
                <a:ln w="0"/>
                <a:solidFill>
                  <a:schemeClr val="bg2"/>
                </a:solidFill>
                <a:effectLst>
                  <a:outerShdw blurRad="38100" dist="38100" dir="2700000" algn="tl">
                    <a:srgbClr val="000000">
                      <a:alpha val="43137"/>
                    </a:srgbClr>
                  </a:outerShdw>
                </a:effectLst>
                <a:latin typeface="Monotype Corsiva" panose="03010101010201010101" pitchFamily="66" charset="0"/>
                <a:ea typeface="+mn-ea"/>
                <a:cs typeface="Times New Roman" pitchFamily="18" charset="0"/>
              </a:rPr>
              <a:t>King Saud </a:t>
            </a:r>
            <a:r>
              <a:rPr lang="en-US" sz="3400" i="1" spc="50" dirty="0" smtClean="0">
                <a:ln w="0"/>
                <a:solidFill>
                  <a:schemeClr val="bg2"/>
                </a:solidFill>
                <a:effectLst>
                  <a:outerShdw blurRad="38100" dist="38100" dir="2700000" algn="tl">
                    <a:srgbClr val="000000">
                      <a:alpha val="43137"/>
                    </a:srgbClr>
                  </a:outerShdw>
                </a:effectLst>
                <a:latin typeface="Monotype Corsiva" panose="03010101010201010101" pitchFamily="66" charset="0"/>
                <a:ea typeface="+mn-ea"/>
                <a:cs typeface="Times New Roman" pitchFamily="18" charset="0"/>
              </a:rPr>
              <a:t>University</a:t>
            </a:r>
            <a:endParaRPr lang="en-US" sz="3400" spc="50" dirty="0">
              <a:ln w="0"/>
              <a:solidFill>
                <a:schemeClr val="bg2"/>
              </a:solidFill>
              <a:effectLst>
                <a:outerShdw blurRad="38100" dist="38100" dir="2700000" algn="tl">
                  <a:srgbClr val="000000">
                    <a:alpha val="43137"/>
                  </a:srgbClr>
                </a:outerShdw>
              </a:effectLst>
              <a:latin typeface="Monotype Corsiva" panose="03010101010201010101" pitchFamily="66" charset="0"/>
            </a:endParaRPr>
          </a:p>
        </p:txBody>
      </p:sp>
      <p:sp>
        <p:nvSpPr>
          <p:cNvPr id="3" name="Text Placeholder 2"/>
          <p:cNvSpPr>
            <a:spLocks noGrp="1"/>
          </p:cNvSpPr>
          <p:nvPr>
            <p:ph type="subTitle" idx="1"/>
          </p:nvPr>
        </p:nvSpPr>
        <p:spPr>
          <a:xfrm>
            <a:off x="431515" y="576197"/>
            <a:ext cx="8280971" cy="2743199"/>
          </a:xfrm>
        </p:spPr>
        <p:txBody>
          <a:bodyPr>
            <a:noAutofit/>
          </a:bodyPr>
          <a:lstStyle/>
          <a:p>
            <a:pPr marL="0" indent="0" algn="ctr">
              <a:buNone/>
            </a:pPr>
            <a:r>
              <a:rPr lang="en-US" sz="4800" dirty="0">
                <a:ln w="0"/>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13500000" scaled="1"/>
                  <a:tileRect/>
                </a:gradFill>
                <a:effectLst>
                  <a:outerShdw blurRad="38100" dist="25400" dir="5400000" algn="ctr" rotWithShape="0">
                    <a:srgbClr val="6E747A">
                      <a:alpha val="43000"/>
                    </a:srgbClr>
                  </a:outerShdw>
                </a:effectLst>
                <a:latin typeface="Piranesi It BT" panose="03020602040506080505" pitchFamily="66" charset="0"/>
                <a:ea typeface="+mj-ea"/>
                <a:cs typeface="David" panose="020E0502060401010101" pitchFamily="34" charset="-79"/>
              </a:rPr>
              <a:t>Effects of pravastatin or 12/15 </a:t>
            </a:r>
            <a:r>
              <a:rPr lang="en-US" sz="4800" dirty="0" err="1">
                <a:ln w="0"/>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13500000" scaled="1"/>
                  <a:tileRect/>
                </a:gradFill>
                <a:effectLst>
                  <a:outerShdw blurRad="38100" dist="25400" dir="5400000" algn="ctr" rotWithShape="0">
                    <a:srgbClr val="6E747A">
                      <a:alpha val="43000"/>
                    </a:srgbClr>
                  </a:outerShdw>
                </a:effectLst>
                <a:latin typeface="Piranesi It BT" panose="03020602040506080505" pitchFamily="66" charset="0"/>
                <a:ea typeface="+mj-ea"/>
                <a:cs typeface="David" panose="020E0502060401010101" pitchFamily="34" charset="-79"/>
              </a:rPr>
              <a:t>lipoxygenase</a:t>
            </a:r>
            <a:r>
              <a:rPr lang="en-US" sz="4800" dirty="0">
                <a:ln w="0"/>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13500000" scaled="1"/>
                  <a:tileRect/>
                </a:gradFill>
                <a:effectLst>
                  <a:outerShdw blurRad="38100" dist="25400" dir="5400000" algn="ctr" rotWithShape="0">
                    <a:srgbClr val="6E747A">
                      <a:alpha val="43000"/>
                    </a:srgbClr>
                  </a:outerShdw>
                </a:effectLst>
                <a:latin typeface="Piranesi It BT" panose="03020602040506080505" pitchFamily="66" charset="0"/>
                <a:ea typeface="+mj-ea"/>
                <a:cs typeface="David" panose="020E0502060401010101" pitchFamily="34" charset="-79"/>
              </a:rPr>
              <a:t> </a:t>
            </a:r>
            <a:r>
              <a:rPr lang="en-US" sz="4800" dirty="0" smtClean="0">
                <a:ln w="0"/>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13500000" scaled="1"/>
                  <a:tileRect/>
                </a:gradFill>
                <a:effectLst>
                  <a:outerShdw blurRad="38100" dist="25400" dir="5400000" algn="ctr" rotWithShape="0">
                    <a:srgbClr val="6E747A">
                      <a:alpha val="43000"/>
                    </a:srgbClr>
                  </a:outerShdw>
                </a:effectLst>
                <a:latin typeface="Piranesi It BT" panose="03020602040506080505" pitchFamily="66" charset="0"/>
                <a:ea typeface="+mj-ea"/>
                <a:cs typeface="David" panose="020E0502060401010101" pitchFamily="34" charset="-79"/>
              </a:rPr>
              <a:t>pathway inhibitors </a:t>
            </a:r>
            <a:r>
              <a:rPr lang="en-US" sz="4800" dirty="0">
                <a:ln w="0"/>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13500000" scaled="1"/>
                  <a:tileRect/>
                </a:gradFill>
                <a:effectLst>
                  <a:outerShdw blurRad="38100" dist="25400" dir="5400000" algn="ctr" rotWithShape="0">
                    <a:srgbClr val="6E747A">
                      <a:alpha val="43000"/>
                    </a:srgbClr>
                  </a:outerShdw>
                </a:effectLst>
                <a:latin typeface="Piranesi It BT" panose="03020602040506080505" pitchFamily="66" charset="0"/>
                <a:ea typeface="+mj-ea"/>
                <a:cs typeface="David" panose="020E0502060401010101" pitchFamily="34" charset="-79"/>
              </a:rPr>
              <a:t>on indices of diabetic nephropathy in </a:t>
            </a:r>
            <a:r>
              <a:rPr lang="en-US" sz="4800" dirty="0" smtClean="0">
                <a:ln w="0"/>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13500000" scaled="1"/>
                  <a:tileRect/>
                </a:gradFill>
                <a:effectLst>
                  <a:outerShdw blurRad="38100" dist="25400" dir="5400000" algn="ctr" rotWithShape="0">
                    <a:srgbClr val="6E747A">
                      <a:alpha val="43000"/>
                    </a:srgbClr>
                  </a:outerShdw>
                </a:effectLst>
                <a:latin typeface="Piranesi It BT" panose="03020602040506080505" pitchFamily="66" charset="0"/>
                <a:ea typeface="+mj-ea"/>
                <a:cs typeface="David" panose="020E0502060401010101" pitchFamily="34" charset="-79"/>
              </a:rPr>
              <a:t>an experimental </a:t>
            </a:r>
            <a:r>
              <a:rPr lang="en-US" sz="4800" dirty="0">
                <a:ln w="0"/>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13500000" scaled="1"/>
                  <a:tileRect/>
                </a:gradFill>
                <a:effectLst>
                  <a:outerShdw blurRad="38100" dist="25400" dir="5400000" algn="ctr" rotWithShape="0">
                    <a:srgbClr val="6E747A">
                      <a:alpha val="43000"/>
                    </a:srgbClr>
                  </a:outerShdw>
                </a:effectLst>
                <a:latin typeface="Piranesi It BT" panose="03020602040506080505" pitchFamily="66" charset="0"/>
                <a:ea typeface="+mj-ea"/>
                <a:cs typeface="David" panose="020E0502060401010101" pitchFamily="34" charset="-79"/>
              </a:rPr>
              <a:t>model of diabetic renal disease</a:t>
            </a:r>
            <a:endParaRPr lang="en-US" sz="4800" dirty="0">
              <a:ln w="0"/>
              <a:gradFill flip="none" rotWithShape="1">
                <a:gsLst>
                  <a:gs pos="0">
                    <a:srgbClr val="E60000">
                      <a:shade val="30000"/>
                      <a:satMod val="115000"/>
                    </a:srgbClr>
                  </a:gs>
                  <a:gs pos="50000">
                    <a:srgbClr val="E60000">
                      <a:shade val="67500"/>
                      <a:satMod val="115000"/>
                    </a:srgbClr>
                  </a:gs>
                  <a:gs pos="100000">
                    <a:srgbClr val="E60000">
                      <a:shade val="100000"/>
                      <a:satMod val="115000"/>
                    </a:srgbClr>
                  </a:gs>
                </a:gsLst>
                <a:lin ang="13500000" scaled="1"/>
                <a:tileRect/>
              </a:gradFill>
              <a:effectLst>
                <a:outerShdw blurRad="38100" dist="25400" dir="5400000" algn="ctr" rotWithShape="0">
                  <a:srgbClr val="6E747A">
                    <a:alpha val="43000"/>
                  </a:srgbClr>
                </a:outerShdw>
              </a:effectLst>
              <a:latin typeface="Piranesi It BT" panose="03020602040506080505" pitchFamily="66" charset="0"/>
              <a:cs typeface="David" panose="020E0502060401010101" pitchFamily="34" charset="-79"/>
            </a:endParaRPr>
          </a:p>
        </p:txBody>
      </p:sp>
    </p:spTree>
    <p:extLst>
      <p:ext uri="{BB962C8B-B14F-4D97-AF65-F5344CB8AC3E}">
        <p14:creationId xmlns:p14="http://schemas.microsoft.com/office/powerpoint/2010/main" val="18223522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16632"/>
            <a:ext cx="8229600" cy="936104"/>
          </a:xfrm>
        </p:spPr>
        <p:txBody>
          <a:bodyPr>
            <a:noAutofit/>
          </a:bodyPr>
          <a:lstStyle/>
          <a:p>
            <a:r>
              <a:rPr lang="en-US" sz="6600" spc="50" dirty="0">
                <a:ln w="0"/>
                <a:solidFill>
                  <a:schemeClr val="bg2"/>
                </a:solidFill>
                <a:effectLst>
                  <a:outerShdw blurRad="38100" dist="38100" dir="2700000" algn="tl">
                    <a:srgbClr val="000000">
                      <a:alpha val="43137"/>
                    </a:srgbClr>
                  </a:outerShdw>
                </a:effectLst>
                <a:latin typeface="Vijaya" panose="020B0604020202020204" pitchFamily="34" charset="0"/>
                <a:cs typeface="Vijaya" panose="020B0604020202020204" pitchFamily="34" charset="0"/>
              </a:rPr>
              <a:t>Drug Regimen</a:t>
            </a:r>
          </a:p>
        </p:txBody>
      </p:sp>
      <p:sp>
        <p:nvSpPr>
          <p:cNvPr id="70659" name="Rectangle 3"/>
          <p:cNvSpPr>
            <a:spLocks noGrp="1" noChangeArrowheads="1"/>
          </p:cNvSpPr>
          <p:nvPr>
            <p:ph idx="1"/>
          </p:nvPr>
        </p:nvSpPr>
        <p:spPr>
          <a:xfrm>
            <a:off x="395536" y="1196753"/>
            <a:ext cx="8403908" cy="5376326"/>
          </a:xfrm>
        </p:spPr>
        <p:txBody>
          <a:bodyPr>
            <a:normAutofit lnSpcReduction="10000"/>
          </a:bodyPr>
          <a:lstStyle/>
          <a:p>
            <a:pPr marL="357188" indent="-357188">
              <a:lnSpc>
                <a:spcPct val="100000"/>
              </a:lnSpc>
              <a:buFont typeface="Wingdings" panose="05000000000000000000" pitchFamily="2" charset="2"/>
              <a:buChar char="§"/>
            </a:pPr>
            <a:r>
              <a:rPr lang="en-US" sz="3600" dirty="0">
                <a:solidFill>
                  <a:srgbClr val="8E070F"/>
                </a:solidFill>
                <a:latin typeface="Garamond" pitchFamily="18" charset="0"/>
              </a:rPr>
              <a:t>Long acting insulin (</a:t>
            </a:r>
            <a:r>
              <a:rPr lang="en-US" sz="3600" dirty="0" err="1">
                <a:solidFill>
                  <a:srgbClr val="8E070F"/>
                </a:solidFill>
                <a:latin typeface="Garamond" pitchFamily="18" charset="0"/>
              </a:rPr>
              <a:t>ultralente</a:t>
            </a:r>
            <a:r>
              <a:rPr lang="en-US" sz="3600" dirty="0">
                <a:solidFill>
                  <a:srgbClr val="8E070F"/>
                </a:solidFill>
                <a:latin typeface="Garamond" pitchFamily="18" charset="0"/>
              </a:rPr>
              <a:t>) was administered subcutaneously at a dose of 3-4 U/day immediately after induction of diabetes and continued up to the end of the study (for 4 months).</a:t>
            </a:r>
          </a:p>
          <a:p>
            <a:pPr marL="357188" indent="-357188">
              <a:lnSpc>
                <a:spcPct val="100000"/>
              </a:lnSpc>
              <a:buFont typeface="Wingdings" panose="05000000000000000000" pitchFamily="2" charset="2"/>
              <a:buChar char="§"/>
            </a:pPr>
            <a:r>
              <a:rPr lang="en-US" sz="3600" dirty="0">
                <a:solidFill>
                  <a:srgbClr val="8E070F"/>
                </a:solidFill>
                <a:latin typeface="Garamond" pitchFamily="18" charset="0"/>
              </a:rPr>
              <a:t>NDGA was injected subcutaneously, 5 mg/kg, daily for 4 months.</a:t>
            </a:r>
          </a:p>
          <a:p>
            <a:pPr marL="357188" indent="-357188">
              <a:lnSpc>
                <a:spcPct val="100000"/>
              </a:lnSpc>
              <a:buFont typeface="Wingdings" panose="05000000000000000000" pitchFamily="2" charset="2"/>
              <a:buChar char="§"/>
            </a:pPr>
            <a:r>
              <a:rPr lang="en-US" sz="3600" dirty="0">
                <a:solidFill>
                  <a:srgbClr val="8E070F"/>
                </a:solidFill>
                <a:latin typeface="Garamond" pitchFamily="18" charset="0"/>
              </a:rPr>
              <a:t>Pravastatin was </a:t>
            </a:r>
            <a:r>
              <a:rPr lang="en-US" sz="3600" dirty="0" err="1">
                <a:solidFill>
                  <a:srgbClr val="8E070F"/>
                </a:solidFill>
                <a:latin typeface="Garamond" pitchFamily="18" charset="0"/>
              </a:rPr>
              <a:t>gavaged</a:t>
            </a:r>
            <a:r>
              <a:rPr lang="en-US" sz="3600" dirty="0">
                <a:solidFill>
                  <a:srgbClr val="8E070F"/>
                </a:solidFill>
                <a:latin typeface="Garamond" pitchFamily="18" charset="0"/>
              </a:rPr>
              <a:t> at a dose of 0.4 mg/kg in dilution of normal saline daily for 4 months</a:t>
            </a:r>
          </a:p>
        </p:txBody>
      </p:sp>
    </p:spTree>
    <p:extLst>
      <p:ext uri="{BB962C8B-B14F-4D97-AF65-F5344CB8AC3E}">
        <p14:creationId xmlns:p14="http://schemas.microsoft.com/office/powerpoint/2010/main" val="13919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1000" fill="hold"/>
                                        <p:tgtEl>
                                          <p:spTgt spid="70658"/>
                                        </p:tgtEl>
                                        <p:attrNameLst>
                                          <p:attrName>ppt_w</p:attrName>
                                        </p:attrNameLst>
                                      </p:cBhvr>
                                      <p:tavLst>
                                        <p:tav tm="0">
                                          <p:val>
                                            <p:fltVal val="0"/>
                                          </p:val>
                                        </p:tav>
                                        <p:tav tm="100000">
                                          <p:val>
                                            <p:strVal val="#ppt_w"/>
                                          </p:val>
                                        </p:tav>
                                      </p:tavLst>
                                    </p:anim>
                                    <p:anim calcmode="lin" valueType="num">
                                      <p:cBhvr>
                                        <p:cTn id="8" dur="1000" fill="hold"/>
                                        <p:tgtEl>
                                          <p:spTgt spid="70658"/>
                                        </p:tgtEl>
                                        <p:attrNameLst>
                                          <p:attrName>ppt_h</p:attrName>
                                        </p:attrNameLst>
                                      </p:cBhvr>
                                      <p:tavLst>
                                        <p:tav tm="0">
                                          <p:val>
                                            <p:fltVal val="0"/>
                                          </p:val>
                                        </p:tav>
                                        <p:tav tm="100000">
                                          <p:val>
                                            <p:strVal val="#ppt_h"/>
                                          </p:val>
                                        </p:tav>
                                      </p:tavLst>
                                    </p:anim>
                                    <p:anim calcmode="lin" valueType="num">
                                      <p:cBhvr>
                                        <p:cTn id="9" dur="1000" fill="hold"/>
                                        <p:tgtEl>
                                          <p:spTgt spid="70658"/>
                                        </p:tgtEl>
                                        <p:attrNameLst>
                                          <p:attrName>style.rotation</p:attrName>
                                        </p:attrNameLst>
                                      </p:cBhvr>
                                      <p:tavLst>
                                        <p:tav tm="0">
                                          <p:val>
                                            <p:fltVal val="90"/>
                                          </p:val>
                                        </p:tav>
                                        <p:tav tm="100000">
                                          <p:val>
                                            <p:fltVal val="0"/>
                                          </p:val>
                                        </p:tav>
                                      </p:tavLst>
                                    </p:anim>
                                    <p:animEffect transition="in" filter="fade">
                                      <p:cBhvr>
                                        <p:cTn id="10" dur="1000"/>
                                        <p:tgtEl>
                                          <p:spTgt spid="7065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0659">
                                            <p:txEl>
                                              <p:pRg st="0" end="0"/>
                                            </p:txEl>
                                          </p:spTgt>
                                        </p:tgtEl>
                                        <p:attrNameLst>
                                          <p:attrName>style.visibility</p:attrName>
                                        </p:attrNameLst>
                                      </p:cBhvr>
                                      <p:to>
                                        <p:strVal val="visible"/>
                                      </p:to>
                                    </p:set>
                                    <p:animEffect transition="in" filter="fade">
                                      <p:cBhvr>
                                        <p:cTn id="14" dur="500"/>
                                        <p:tgtEl>
                                          <p:spTgt spid="70659">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70659">
                                            <p:txEl>
                                              <p:pRg st="1" end="1"/>
                                            </p:txEl>
                                          </p:spTgt>
                                        </p:tgtEl>
                                        <p:attrNameLst>
                                          <p:attrName>style.visibility</p:attrName>
                                        </p:attrNameLst>
                                      </p:cBhvr>
                                      <p:to>
                                        <p:strVal val="visible"/>
                                      </p:to>
                                    </p:set>
                                    <p:animEffect transition="in" filter="fade">
                                      <p:cBhvr>
                                        <p:cTn id="18" dur="500"/>
                                        <p:tgtEl>
                                          <p:spTgt spid="70659">
                                            <p:txEl>
                                              <p:pRg st="1" end="1"/>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70659">
                                            <p:txEl>
                                              <p:pRg st="2" end="2"/>
                                            </p:txEl>
                                          </p:spTgt>
                                        </p:tgtEl>
                                        <p:attrNameLst>
                                          <p:attrName>style.visibility</p:attrName>
                                        </p:attrNameLst>
                                      </p:cBhvr>
                                      <p:to>
                                        <p:strVal val="visible"/>
                                      </p:to>
                                    </p:set>
                                    <p:animEffect transition="in" filter="fade">
                                      <p:cBhvr>
                                        <p:cTn id="22"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67544" y="0"/>
            <a:ext cx="8229600" cy="1196752"/>
          </a:xfrm>
        </p:spPr>
        <p:txBody>
          <a:bodyPr>
            <a:noAutofit/>
          </a:bodyPr>
          <a:lstStyle/>
          <a:p>
            <a:pPr eaLnBrk="1" hangingPunct="1"/>
            <a:r>
              <a:rPr lang="en-US" sz="6600" spc="50" dirty="0">
                <a:ln w="0"/>
                <a:solidFill>
                  <a:schemeClr val="bg2"/>
                </a:solidFill>
                <a:effectLst>
                  <a:outerShdw blurRad="38100" dist="38100" dir="2700000" algn="tl">
                    <a:srgbClr val="000000">
                      <a:alpha val="43137"/>
                    </a:srgbClr>
                  </a:outerShdw>
                </a:effectLst>
                <a:latin typeface="Vijaya" panose="020B0604020202020204" pitchFamily="34" charset="0"/>
                <a:cs typeface="Vijaya" panose="020B0604020202020204" pitchFamily="34" charset="0"/>
              </a:rPr>
              <a:t>The measured parameters</a:t>
            </a:r>
          </a:p>
        </p:txBody>
      </p:sp>
      <p:sp>
        <p:nvSpPr>
          <p:cNvPr id="71682" name="Rectangle 3"/>
          <p:cNvSpPr>
            <a:spLocks noGrp="1" noChangeArrowheads="1"/>
          </p:cNvSpPr>
          <p:nvPr>
            <p:ph idx="1"/>
          </p:nvPr>
        </p:nvSpPr>
        <p:spPr>
          <a:xfrm>
            <a:off x="251791" y="1196753"/>
            <a:ext cx="8748891" cy="5323317"/>
          </a:xfrm>
        </p:spPr>
        <p:txBody>
          <a:bodyPr>
            <a:normAutofit/>
          </a:bodyPr>
          <a:lstStyle/>
          <a:p>
            <a:pPr indent="-165096">
              <a:lnSpc>
                <a:spcPct val="100000"/>
              </a:lnSpc>
              <a:buSzPct val="85000"/>
              <a:buFont typeface="Wingdings" pitchFamily="2" charset="2"/>
              <a:buChar char=""/>
            </a:pPr>
            <a:r>
              <a:rPr lang="en-US" sz="2800" dirty="0" smtClean="0">
                <a:solidFill>
                  <a:srgbClr val="8E070F"/>
                </a:solidFill>
                <a:latin typeface="Garamond" pitchFamily="18" charset="0"/>
              </a:rPr>
              <a:t>Urine </a:t>
            </a:r>
            <a:r>
              <a:rPr lang="en-US" sz="2800" dirty="0">
                <a:solidFill>
                  <a:srgbClr val="8E070F"/>
                </a:solidFill>
                <a:latin typeface="Garamond" pitchFamily="18" charset="0"/>
              </a:rPr>
              <a:t>volume, creatinine </a:t>
            </a:r>
            <a:r>
              <a:rPr lang="en-US" sz="2800" dirty="0" smtClean="0">
                <a:solidFill>
                  <a:srgbClr val="8E070F"/>
                </a:solidFill>
                <a:latin typeface="Garamond" pitchFamily="18" charset="0"/>
              </a:rPr>
              <a:t>clearance </a:t>
            </a:r>
            <a:r>
              <a:rPr lang="en-US" sz="2800" dirty="0">
                <a:solidFill>
                  <a:srgbClr val="8E070F"/>
                </a:solidFill>
                <a:latin typeface="Garamond" pitchFamily="18" charset="0"/>
              </a:rPr>
              <a:t>and urinary </a:t>
            </a:r>
            <a:r>
              <a:rPr lang="en-US" sz="2800" dirty="0" smtClean="0">
                <a:solidFill>
                  <a:srgbClr val="8E070F"/>
                </a:solidFill>
                <a:latin typeface="Garamond" pitchFamily="18" charset="0"/>
              </a:rPr>
              <a:t>ACR were measured.</a:t>
            </a:r>
            <a:endParaRPr lang="en-US" sz="2800" dirty="0">
              <a:solidFill>
                <a:srgbClr val="8E070F"/>
              </a:solidFill>
              <a:latin typeface="Garamond" pitchFamily="18" charset="0"/>
            </a:endParaRPr>
          </a:p>
          <a:p>
            <a:pPr indent="-165096">
              <a:lnSpc>
                <a:spcPct val="100000"/>
              </a:lnSpc>
              <a:buSzPct val="85000"/>
              <a:buFont typeface="Wingdings" pitchFamily="2" charset="2"/>
              <a:buChar char=""/>
            </a:pPr>
            <a:r>
              <a:rPr lang="en-US" sz="2800" dirty="0">
                <a:solidFill>
                  <a:srgbClr val="8E070F"/>
                </a:solidFill>
                <a:latin typeface="Garamond" pitchFamily="18" charset="0"/>
              </a:rPr>
              <a:t>Blood samples were analyzed </a:t>
            </a:r>
            <a:r>
              <a:rPr lang="en-US" sz="2800" dirty="0" smtClean="0">
                <a:solidFill>
                  <a:srgbClr val="8E070F"/>
                </a:solidFill>
                <a:latin typeface="Garamond" pitchFamily="18" charset="0"/>
              </a:rPr>
              <a:t>for:</a:t>
            </a:r>
          </a:p>
          <a:p>
            <a:pPr marL="542925" indent="-265113" defTabSz="8521700">
              <a:lnSpc>
                <a:spcPct val="100000"/>
              </a:lnSpc>
              <a:buSzPct val="85000"/>
            </a:pPr>
            <a:r>
              <a:rPr lang="en-US" sz="2800" dirty="0" smtClean="0">
                <a:solidFill>
                  <a:srgbClr val="8E070F"/>
                </a:solidFill>
                <a:latin typeface="Garamond" pitchFamily="18" charset="0"/>
              </a:rPr>
              <a:t>Glycosylated hemoglobin </a:t>
            </a:r>
            <a:r>
              <a:rPr lang="en-US" sz="2800" dirty="0">
                <a:solidFill>
                  <a:srgbClr val="8E070F"/>
                </a:solidFill>
                <a:latin typeface="Garamond" pitchFamily="18" charset="0"/>
              </a:rPr>
              <a:t>(HbA1c</a:t>
            </a:r>
            <a:r>
              <a:rPr lang="en-US" sz="2800" dirty="0" smtClean="0">
                <a:solidFill>
                  <a:srgbClr val="8E070F"/>
                </a:solidFill>
                <a:latin typeface="Garamond" pitchFamily="18" charset="0"/>
              </a:rPr>
              <a:t>)</a:t>
            </a:r>
          </a:p>
          <a:p>
            <a:pPr marL="542925" indent="-265113" defTabSz="8521700">
              <a:lnSpc>
                <a:spcPct val="100000"/>
              </a:lnSpc>
              <a:buSzPct val="85000"/>
            </a:pPr>
            <a:r>
              <a:rPr lang="en-US" sz="2800" dirty="0" smtClean="0">
                <a:solidFill>
                  <a:srgbClr val="8E070F"/>
                </a:solidFill>
                <a:latin typeface="Garamond" pitchFamily="18" charset="0"/>
              </a:rPr>
              <a:t>Cholesterol &amp; triglycerides</a:t>
            </a:r>
          </a:p>
          <a:p>
            <a:pPr marL="542925" indent="-265113" defTabSz="8521700">
              <a:lnSpc>
                <a:spcPct val="100000"/>
              </a:lnSpc>
              <a:buSzPct val="85000"/>
            </a:pPr>
            <a:r>
              <a:rPr lang="en-US" sz="2800" dirty="0" smtClean="0">
                <a:solidFill>
                  <a:srgbClr val="8E070F"/>
                </a:solidFill>
                <a:latin typeface="Garamond" pitchFamily="18" charset="0"/>
              </a:rPr>
              <a:t>Total </a:t>
            </a:r>
            <a:r>
              <a:rPr lang="en-US" sz="2800" dirty="0">
                <a:solidFill>
                  <a:srgbClr val="8E070F"/>
                </a:solidFill>
                <a:latin typeface="Garamond" pitchFamily="18" charset="0"/>
              </a:rPr>
              <a:t>nitric </a:t>
            </a:r>
            <a:r>
              <a:rPr lang="en-US" sz="2800" dirty="0" smtClean="0">
                <a:solidFill>
                  <a:srgbClr val="8E070F"/>
                </a:solidFill>
                <a:latin typeface="Garamond" pitchFamily="18" charset="0"/>
              </a:rPr>
              <a:t>oxide (NO</a:t>
            </a:r>
            <a:r>
              <a:rPr lang="en-US" sz="2800" dirty="0">
                <a:solidFill>
                  <a:srgbClr val="8E070F"/>
                </a:solidFill>
                <a:latin typeface="Garamond" pitchFamily="18" charset="0"/>
              </a:rPr>
              <a:t>) products as the sum of nitrite and </a:t>
            </a:r>
            <a:r>
              <a:rPr lang="en-US" sz="2800" dirty="0" smtClean="0">
                <a:solidFill>
                  <a:srgbClr val="8E070F"/>
                </a:solidFill>
                <a:latin typeface="Garamond" pitchFamily="18" charset="0"/>
              </a:rPr>
              <a:t>nitrate</a:t>
            </a:r>
          </a:p>
          <a:p>
            <a:pPr marL="542925" indent="-265113" defTabSz="8521700">
              <a:lnSpc>
                <a:spcPct val="100000"/>
              </a:lnSpc>
              <a:buSzPct val="85000"/>
            </a:pPr>
            <a:r>
              <a:rPr lang="en-US" sz="2800" dirty="0" smtClean="0">
                <a:solidFill>
                  <a:srgbClr val="8E070F"/>
                </a:solidFill>
                <a:latin typeface="Garamond" pitchFamily="18" charset="0"/>
              </a:rPr>
              <a:t>Lipid peroxide</a:t>
            </a:r>
          </a:p>
          <a:p>
            <a:pPr marL="542925" indent="-265113" defTabSz="8521700">
              <a:lnSpc>
                <a:spcPct val="100000"/>
              </a:lnSpc>
              <a:buSzPct val="85000"/>
            </a:pPr>
            <a:r>
              <a:rPr lang="en-US" sz="2800" dirty="0" smtClean="0">
                <a:solidFill>
                  <a:srgbClr val="8E070F"/>
                </a:solidFill>
                <a:latin typeface="Garamond" pitchFamily="18" charset="0"/>
              </a:rPr>
              <a:t>Vascular endothelial growth factor (VEGF)</a:t>
            </a:r>
          </a:p>
          <a:p>
            <a:pPr marL="542925" indent="-265113" defTabSz="8521700">
              <a:lnSpc>
                <a:spcPct val="100000"/>
              </a:lnSpc>
              <a:buSzPct val="85000"/>
            </a:pPr>
            <a:r>
              <a:rPr lang="en-US" sz="2800" dirty="0" err="1" smtClean="0">
                <a:solidFill>
                  <a:srgbClr val="8E070F"/>
                </a:solidFill>
                <a:latin typeface="Garamond" pitchFamily="18" charset="0"/>
              </a:rPr>
              <a:t>Homocysteine</a:t>
            </a:r>
            <a:r>
              <a:rPr lang="en-US" sz="2800" dirty="0" smtClean="0">
                <a:solidFill>
                  <a:srgbClr val="8E070F"/>
                </a:solidFill>
                <a:latin typeface="Garamond" pitchFamily="18" charset="0"/>
              </a:rPr>
              <a:t> (</a:t>
            </a:r>
            <a:r>
              <a:rPr lang="en-US" sz="2800" dirty="0" err="1" smtClean="0">
                <a:solidFill>
                  <a:srgbClr val="8E070F"/>
                </a:solidFill>
                <a:latin typeface="Garamond" pitchFamily="18" charset="0"/>
              </a:rPr>
              <a:t>Hcy</a:t>
            </a:r>
            <a:r>
              <a:rPr lang="en-US" sz="2800" dirty="0" smtClean="0">
                <a:solidFill>
                  <a:srgbClr val="8E070F"/>
                </a:solidFill>
                <a:latin typeface="Garamond" pitchFamily="18" charset="0"/>
              </a:rPr>
              <a:t>)</a:t>
            </a:r>
          </a:p>
        </p:txBody>
      </p:sp>
    </p:spTree>
    <p:extLst>
      <p:ext uri="{BB962C8B-B14F-4D97-AF65-F5344CB8AC3E}">
        <p14:creationId xmlns:p14="http://schemas.microsoft.com/office/powerpoint/2010/main" val="1127465028"/>
      </p:ext>
    </p:extLst>
  </p:cSld>
  <p:clrMapOvr>
    <a:masterClrMapping/>
  </p:clrMapOvr>
  <mc:AlternateContent xmlns:mc="http://schemas.openxmlformats.org/markup-compatibility/2006" xmlns:p14="http://schemas.microsoft.com/office/powerpoint/2010/main">
    <mc:Choice Requires="p14">
      <p:transition spd="slow" p14:dur="1250">
        <p:randomBar/>
      </p:transition>
    </mc:Choice>
    <mc:Fallback xmlns="">
      <p:transition spd="slow">
        <p:randomBa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240" y="4002157"/>
            <a:ext cx="8280971" cy="1406965"/>
          </a:xfrm>
        </p:spPr>
        <p:txBody>
          <a:bodyPr>
            <a:noAutofit/>
          </a:bodyPr>
          <a:lstStyle/>
          <a:p>
            <a:pPr algn="ctr"/>
            <a:r>
              <a:rPr lang="en-US" sz="8800" spc="50" dirty="0">
                <a:ln w="0"/>
                <a:solidFill>
                  <a:schemeClr val="bg2"/>
                </a:solidFill>
                <a:effectLst>
                  <a:outerShdw blurRad="38100" dist="38100" dir="2700000" algn="tl">
                    <a:srgbClr val="000000">
                      <a:alpha val="43137"/>
                    </a:srgbClr>
                  </a:outerShdw>
                </a:effectLst>
                <a:latin typeface="Shadow" pitchFamily="2" charset="0"/>
              </a:rPr>
              <a:t>RESULTS</a:t>
            </a:r>
          </a:p>
        </p:txBody>
      </p:sp>
    </p:spTree>
    <p:extLst>
      <p:ext uri="{BB962C8B-B14F-4D97-AF65-F5344CB8AC3E}">
        <p14:creationId xmlns:p14="http://schemas.microsoft.com/office/powerpoint/2010/main" val="27717823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144883351"/>
              </p:ext>
            </p:extLst>
          </p:nvPr>
        </p:nvGraphicFramePr>
        <p:xfrm>
          <a:off x="0" y="600997"/>
          <a:ext cx="9144000" cy="6027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40061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631849305"/>
              </p:ext>
            </p:extLst>
          </p:nvPr>
        </p:nvGraphicFramePr>
        <p:xfrm>
          <a:off x="0" y="572633"/>
          <a:ext cx="9144000" cy="603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941395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284411711"/>
              </p:ext>
            </p:extLst>
          </p:nvPr>
        </p:nvGraphicFramePr>
        <p:xfrm>
          <a:off x="0" y="572633"/>
          <a:ext cx="9144000" cy="603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2957455"/>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940520476"/>
              </p:ext>
            </p:extLst>
          </p:nvPr>
        </p:nvGraphicFramePr>
        <p:xfrm>
          <a:off x="0" y="572633"/>
          <a:ext cx="9144000" cy="603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6988074"/>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944160092"/>
              </p:ext>
            </p:extLst>
          </p:nvPr>
        </p:nvGraphicFramePr>
        <p:xfrm>
          <a:off x="0" y="612389"/>
          <a:ext cx="9144000" cy="603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773103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323279536"/>
              </p:ext>
            </p:extLst>
          </p:nvPr>
        </p:nvGraphicFramePr>
        <p:xfrm>
          <a:off x="0" y="572633"/>
          <a:ext cx="9144000" cy="603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316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597276707"/>
              </p:ext>
            </p:extLst>
          </p:nvPr>
        </p:nvGraphicFramePr>
        <p:xfrm>
          <a:off x="0" y="585886"/>
          <a:ext cx="9144000" cy="603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595680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515" y="3950622"/>
            <a:ext cx="8280971" cy="1423044"/>
          </a:xfrm>
        </p:spPr>
        <p:txBody>
          <a:bodyPr>
            <a:noAutofit/>
          </a:bodyPr>
          <a:lstStyle/>
          <a:p>
            <a:pPr algn="ctr"/>
            <a:r>
              <a:rPr lang="en-US" sz="8000" spc="50" dirty="0" smtClean="0">
                <a:ln w="0"/>
                <a:solidFill>
                  <a:schemeClr val="bg2"/>
                </a:solidFill>
                <a:effectLst>
                  <a:outerShdw blurRad="38100" dist="38100" dir="2700000" algn="tl">
                    <a:srgbClr val="000000">
                      <a:alpha val="43137"/>
                    </a:srgbClr>
                  </a:outerShdw>
                </a:effectLst>
                <a:latin typeface="Shadow" pitchFamily="2" charset="0"/>
              </a:rPr>
              <a:t>INTRODUCTION</a:t>
            </a:r>
            <a:endParaRPr lang="en-US" sz="8000" spc="50" dirty="0">
              <a:ln w="0"/>
              <a:solidFill>
                <a:schemeClr val="bg2"/>
              </a:solidFill>
              <a:effectLst>
                <a:outerShdw blurRad="38100" dist="38100" dir="2700000" algn="tl">
                  <a:srgbClr val="000000">
                    <a:alpha val="43137"/>
                  </a:srgbClr>
                </a:outerShdw>
              </a:effectLst>
              <a:latin typeface="Shadow" pitchFamily="2" charset="0"/>
            </a:endParaRPr>
          </a:p>
        </p:txBody>
      </p:sp>
    </p:spTree>
    <p:extLst>
      <p:ext uri="{BB962C8B-B14F-4D97-AF65-F5344CB8AC3E}">
        <p14:creationId xmlns:p14="http://schemas.microsoft.com/office/powerpoint/2010/main" val="716753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486728770"/>
              </p:ext>
            </p:extLst>
          </p:nvPr>
        </p:nvGraphicFramePr>
        <p:xfrm>
          <a:off x="0" y="585885"/>
          <a:ext cx="9144000" cy="603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16267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051819"/>
              </p:ext>
            </p:extLst>
          </p:nvPr>
        </p:nvGraphicFramePr>
        <p:xfrm>
          <a:off x="0" y="585885"/>
          <a:ext cx="9144000" cy="603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686717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182059094"/>
              </p:ext>
            </p:extLst>
          </p:nvPr>
        </p:nvGraphicFramePr>
        <p:xfrm>
          <a:off x="0" y="612390"/>
          <a:ext cx="9144000" cy="603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8657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3" y="5420494"/>
            <a:ext cx="8784976" cy="830997"/>
          </a:xfrm>
          <a:prstGeom prst="rect">
            <a:avLst/>
          </a:prstGeom>
          <a:noFill/>
        </p:spPr>
        <p:txBody>
          <a:bodyPr wrap="square" rtlCol="0">
            <a:spAutoFit/>
          </a:bodyPr>
          <a:lstStyle/>
          <a:p>
            <a:pPr algn="ctr" eaLnBrk="0" fontAlgn="base" hangingPunct="0">
              <a:spcBef>
                <a:spcPct val="0"/>
              </a:spcBef>
              <a:spcAft>
                <a:spcPct val="0"/>
              </a:spcAft>
            </a:pPr>
            <a:r>
              <a:rPr lang="en-US" sz="2400" dirty="0">
                <a:solidFill>
                  <a:srgbClr val="8E070F"/>
                </a:solidFill>
                <a:latin typeface="Garamond" panose="02020404030301010803" pitchFamily="18" charset="0"/>
                <a:cs typeface="Arial" charset="0"/>
              </a:rPr>
              <a:t>Correlations between ACR and each of plasma </a:t>
            </a:r>
            <a:r>
              <a:rPr lang="en-US" sz="2400" dirty="0" err="1">
                <a:solidFill>
                  <a:srgbClr val="8E070F"/>
                </a:solidFill>
                <a:latin typeface="Garamond" panose="02020404030301010803" pitchFamily="18" charset="0"/>
                <a:cs typeface="Arial" charset="0"/>
              </a:rPr>
              <a:t>homocystine</a:t>
            </a:r>
            <a:r>
              <a:rPr lang="en-US" sz="2400" dirty="0">
                <a:solidFill>
                  <a:srgbClr val="8E070F"/>
                </a:solidFill>
                <a:latin typeface="Garamond" panose="02020404030301010803" pitchFamily="18" charset="0"/>
                <a:cs typeface="Arial" charset="0"/>
              </a:rPr>
              <a:t> and </a:t>
            </a:r>
            <a:r>
              <a:rPr lang="en-US" sz="2400" dirty="0" err="1">
                <a:solidFill>
                  <a:srgbClr val="8E070F"/>
                </a:solidFill>
                <a:latin typeface="Garamond" panose="02020404030301010803" pitchFamily="18" charset="0"/>
                <a:cs typeface="Arial" charset="0"/>
              </a:rPr>
              <a:t>thrombomodulin</a:t>
            </a:r>
            <a:r>
              <a:rPr lang="en-US" sz="2400" dirty="0">
                <a:solidFill>
                  <a:srgbClr val="8E070F"/>
                </a:solidFill>
                <a:latin typeface="Garamond" panose="02020404030301010803" pitchFamily="18" charset="0"/>
                <a:cs typeface="Arial" charset="0"/>
              </a:rPr>
              <a:t> in </a:t>
            </a:r>
            <a:r>
              <a:rPr lang="en-US" sz="2400" dirty="0" err="1">
                <a:solidFill>
                  <a:srgbClr val="8E070F"/>
                </a:solidFill>
                <a:latin typeface="Garamond" panose="02020404030301010803" pitchFamily="18" charset="0"/>
                <a:cs typeface="Arial" charset="0"/>
              </a:rPr>
              <a:t>gp</a:t>
            </a:r>
            <a:r>
              <a:rPr lang="en-US" sz="2400" dirty="0">
                <a:solidFill>
                  <a:srgbClr val="8E070F"/>
                </a:solidFill>
                <a:latin typeface="Garamond" panose="02020404030301010803" pitchFamily="18" charset="0"/>
                <a:cs typeface="Arial" charset="0"/>
              </a:rPr>
              <a:t> </a:t>
            </a:r>
            <a:r>
              <a:rPr lang="en-US" sz="2400" dirty="0" err="1">
                <a:solidFill>
                  <a:srgbClr val="8E070F"/>
                </a:solidFill>
                <a:latin typeface="Garamond" panose="02020404030301010803" pitchFamily="18" charset="0"/>
                <a:cs typeface="Arial" charset="0"/>
              </a:rPr>
              <a:t>IIIa</a:t>
            </a:r>
            <a:r>
              <a:rPr lang="en-US" sz="2400" dirty="0">
                <a:solidFill>
                  <a:srgbClr val="8E070F"/>
                </a:solidFill>
                <a:latin typeface="Garamond" panose="02020404030301010803" pitchFamily="18" charset="0"/>
                <a:cs typeface="Arial" charset="0"/>
              </a:rPr>
              <a:t> (non treated </a:t>
            </a:r>
            <a:r>
              <a:rPr lang="en-US" sz="2400" dirty="0" err="1">
                <a:solidFill>
                  <a:srgbClr val="8E070F"/>
                </a:solidFill>
                <a:latin typeface="Garamond" panose="02020404030301010803" pitchFamily="18" charset="0"/>
                <a:cs typeface="Arial" charset="0"/>
              </a:rPr>
              <a:t>microalbuminuric</a:t>
            </a:r>
            <a:r>
              <a:rPr lang="en-US" sz="2400" dirty="0">
                <a:solidFill>
                  <a:srgbClr val="8E070F"/>
                </a:solidFill>
                <a:latin typeface="Garamond" panose="02020404030301010803" pitchFamily="18" charset="0"/>
                <a:cs typeface="Arial" charset="0"/>
              </a:rPr>
              <a:t> rats)</a:t>
            </a:r>
          </a:p>
        </p:txBody>
      </p:sp>
      <p:grpSp>
        <p:nvGrpSpPr>
          <p:cNvPr id="3" name="Group 2"/>
          <p:cNvGrpSpPr/>
          <p:nvPr/>
        </p:nvGrpSpPr>
        <p:grpSpPr>
          <a:xfrm>
            <a:off x="4717774" y="1188000"/>
            <a:ext cx="4057651" cy="3954625"/>
            <a:chOff x="4717774" y="1188000"/>
            <a:chExt cx="4057651" cy="3954625"/>
          </a:xfrm>
        </p:grpSpPr>
        <p:sp>
          <p:nvSpPr>
            <p:cNvPr id="11" name="Rectangle 10"/>
            <p:cNvSpPr/>
            <p:nvPr/>
          </p:nvSpPr>
          <p:spPr>
            <a:xfrm>
              <a:off x="5814952" y="4804071"/>
              <a:ext cx="1863293"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R= 0.858, P= 0.006</a:t>
              </a:r>
              <a:r>
                <a:rPr lang="en-US" sz="1600" baseline="30000" dirty="0">
                  <a:solidFill>
                    <a:prstClr val="black"/>
                  </a:solidFill>
                  <a:latin typeface="Garamond" panose="02020404030301010803" pitchFamily="18" charset="0"/>
                  <a:cs typeface="Arial" charset="0"/>
                </a:rPr>
                <a:t>** </a:t>
              </a:r>
              <a:endParaRPr lang="en-US" sz="1600" dirty="0">
                <a:solidFill>
                  <a:prstClr val="black"/>
                </a:solidFill>
                <a:latin typeface="Garamond" panose="02020404030301010803" pitchFamily="18" charset="0"/>
                <a:cs typeface="Arial" charset="0"/>
              </a:endParaRPr>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774" y="1188000"/>
              <a:ext cx="4057651" cy="325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432000" y="1189382"/>
            <a:ext cx="4057651" cy="3953243"/>
            <a:chOff x="432000" y="1189382"/>
            <a:chExt cx="4057651" cy="3953243"/>
          </a:xfrm>
        </p:grpSpPr>
        <p:sp>
          <p:nvSpPr>
            <p:cNvPr id="4" name="Rectangle 3"/>
            <p:cNvSpPr/>
            <p:nvPr/>
          </p:nvSpPr>
          <p:spPr>
            <a:xfrm>
              <a:off x="1506955" y="4804071"/>
              <a:ext cx="1907739"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 R= 0.820, P= 0.013</a:t>
              </a:r>
              <a:r>
                <a:rPr lang="en-US" sz="1600" baseline="30000" dirty="0">
                  <a:solidFill>
                    <a:prstClr val="black"/>
                  </a:solidFill>
                  <a:latin typeface="Garamond" panose="02020404030301010803" pitchFamily="18" charset="0"/>
                  <a:cs typeface="Arial" charset="0"/>
                </a:rPr>
                <a:t>** </a:t>
              </a:r>
              <a:endParaRPr lang="en-US" sz="1600" dirty="0">
                <a:solidFill>
                  <a:prstClr val="black"/>
                </a:solidFill>
                <a:latin typeface="Garamond" panose="02020404030301010803" pitchFamily="18" charset="0"/>
                <a:cs typeface="Arial" charset="0"/>
              </a:endParaRPr>
            </a:p>
          </p:txBody>
        </p:sp>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00" y="1189382"/>
              <a:ext cx="4057651"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98403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2000" y="1188000"/>
            <a:ext cx="4086225" cy="3938554"/>
            <a:chOff x="432000" y="1188000"/>
            <a:chExt cx="4086225" cy="3938554"/>
          </a:xfrm>
        </p:grpSpPr>
        <p:sp>
          <p:nvSpPr>
            <p:cNvPr id="3" name="Rectangle 2"/>
            <p:cNvSpPr/>
            <p:nvPr/>
          </p:nvSpPr>
          <p:spPr>
            <a:xfrm>
              <a:off x="1536725" y="4788000"/>
              <a:ext cx="1876773"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R= 0.775</a:t>
              </a:r>
              <a:r>
                <a:rPr lang="en-US" sz="1600" b="1" dirty="0">
                  <a:solidFill>
                    <a:prstClr val="black"/>
                  </a:solidFill>
                  <a:latin typeface="Garamond" panose="02020404030301010803" pitchFamily="18" charset="0"/>
                  <a:cs typeface="Arial" charset="0"/>
                </a:rPr>
                <a:t>, </a:t>
              </a:r>
              <a:r>
                <a:rPr lang="en-US" sz="1600" dirty="0">
                  <a:solidFill>
                    <a:prstClr val="black"/>
                  </a:solidFill>
                  <a:latin typeface="Garamond" panose="02020404030301010803" pitchFamily="18" charset="0"/>
                  <a:cs typeface="Arial" charset="0"/>
                </a:rPr>
                <a:t>P= 0.024</a:t>
              </a:r>
              <a:r>
                <a:rPr lang="en-US" sz="1600" baseline="30000" dirty="0">
                  <a:solidFill>
                    <a:prstClr val="black"/>
                  </a:solidFill>
                  <a:latin typeface="Garamond" panose="02020404030301010803" pitchFamily="18" charset="0"/>
                  <a:cs typeface="Arial" charset="0"/>
                </a:rPr>
                <a:t>* </a:t>
              </a:r>
              <a:endParaRPr lang="en-US" sz="2400" dirty="0">
                <a:solidFill>
                  <a:prstClr val="black"/>
                </a:solidFill>
                <a:latin typeface="Garamond" panose="02020404030301010803" pitchFamily="18" charset="0"/>
                <a:cs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 y="1188000"/>
              <a:ext cx="40862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4719600" y="1188000"/>
            <a:ext cx="4086225" cy="3938554"/>
            <a:chOff x="4719600" y="1188000"/>
            <a:chExt cx="4086225" cy="3938554"/>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00" y="1188000"/>
              <a:ext cx="40862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817149" y="4788000"/>
              <a:ext cx="1891126"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R= 0.944, P= 0.000</a:t>
              </a:r>
              <a:r>
                <a:rPr lang="en-US" sz="1600" baseline="30000" dirty="0">
                  <a:solidFill>
                    <a:prstClr val="black"/>
                  </a:solidFill>
                  <a:latin typeface="Garamond" panose="02020404030301010803" pitchFamily="18" charset="0"/>
                  <a:cs typeface="Arial" charset="0"/>
                </a:rPr>
                <a:t>** </a:t>
              </a:r>
              <a:endParaRPr lang="en-US" sz="2400" dirty="0">
                <a:solidFill>
                  <a:prstClr val="black"/>
                </a:solidFill>
                <a:latin typeface="Garamond" panose="02020404030301010803" pitchFamily="18" charset="0"/>
                <a:cs typeface="Arial" charset="0"/>
              </a:endParaRPr>
            </a:p>
          </p:txBody>
        </p:sp>
      </p:grpSp>
      <p:sp>
        <p:nvSpPr>
          <p:cNvPr id="7" name="TextBox 6"/>
          <p:cNvSpPr txBox="1"/>
          <p:nvPr/>
        </p:nvSpPr>
        <p:spPr>
          <a:xfrm>
            <a:off x="179512" y="5449954"/>
            <a:ext cx="8784976" cy="830997"/>
          </a:xfrm>
          <a:prstGeom prst="rect">
            <a:avLst/>
          </a:prstGeom>
          <a:noFill/>
        </p:spPr>
        <p:txBody>
          <a:bodyPr wrap="square" rtlCol="0">
            <a:spAutoFit/>
          </a:bodyPr>
          <a:lstStyle/>
          <a:p>
            <a:pPr algn="ctr" eaLnBrk="0" fontAlgn="base" hangingPunct="0">
              <a:spcBef>
                <a:spcPct val="0"/>
              </a:spcBef>
              <a:spcAft>
                <a:spcPct val="0"/>
              </a:spcAft>
            </a:pPr>
            <a:r>
              <a:rPr lang="en-US" sz="2400" dirty="0">
                <a:solidFill>
                  <a:srgbClr val="8E070F"/>
                </a:solidFill>
                <a:latin typeface="Garamond" panose="02020404030301010803" pitchFamily="18" charset="0"/>
                <a:cs typeface="Arial" charset="0"/>
              </a:rPr>
              <a:t>Correlations between ACR and each of HbA1c and triglyceride in </a:t>
            </a:r>
            <a:r>
              <a:rPr lang="en-US" sz="2400" dirty="0" err="1">
                <a:solidFill>
                  <a:srgbClr val="8E070F"/>
                </a:solidFill>
                <a:latin typeface="Garamond" panose="02020404030301010803" pitchFamily="18" charset="0"/>
                <a:cs typeface="Arial" charset="0"/>
              </a:rPr>
              <a:t>gp</a:t>
            </a:r>
            <a:r>
              <a:rPr lang="en-US" sz="2400" dirty="0">
                <a:solidFill>
                  <a:srgbClr val="8E070F"/>
                </a:solidFill>
                <a:latin typeface="Garamond" panose="02020404030301010803" pitchFamily="18" charset="0"/>
                <a:cs typeface="Arial" charset="0"/>
              </a:rPr>
              <a:t> </a:t>
            </a:r>
            <a:r>
              <a:rPr lang="en-US" sz="2400" dirty="0" err="1">
                <a:solidFill>
                  <a:srgbClr val="8E070F"/>
                </a:solidFill>
                <a:latin typeface="Garamond" panose="02020404030301010803" pitchFamily="18" charset="0"/>
                <a:cs typeface="Arial" charset="0"/>
              </a:rPr>
              <a:t>IIIb</a:t>
            </a:r>
            <a:r>
              <a:rPr lang="en-US" sz="2400" dirty="0">
                <a:solidFill>
                  <a:srgbClr val="8E070F"/>
                </a:solidFill>
                <a:latin typeface="Garamond" panose="02020404030301010803" pitchFamily="18" charset="0"/>
                <a:cs typeface="Arial" charset="0"/>
              </a:rPr>
              <a:t> &amp; </a:t>
            </a:r>
            <a:r>
              <a:rPr lang="en-US" sz="2400" dirty="0" err="1">
                <a:solidFill>
                  <a:srgbClr val="8E070F"/>
                </a:solidFill>
                <a:latin typeface="Garamond" panose="02020404030301010803" pitchFamily="18" charset="0"/>
                <a:cs typeface="Arial" charset="0"/>
              </a:rPr>
              <a:t>IIId</a:t>
            </a:r>
            <a:r>
              <a:rPr lang="en-US" sz="2400" dirty="0">
                <a:solidFill>
                  <a:srgbClr val="8E070F"/>
                </a:solidFill>
                <a:latin typeface="Garamond" panose="02020404030301010803" pitchFamily="18" charset="0"/>
                <a:cs typeface="Arial" charset="0"/>
              </a:rPr>
              <a:t> (NDGA and pravastatin treated </a:t>
            </a:r>
            <a:r>
              <a:rPr lang="en-US" sz="2400" dirty="0" err="1">
                <a:solidFill>
                  <a:srgbClr val="8E070F"/>
                </a:solidFill>
                <a:latin typeface="Garamond" panose="02020404030301010803" pitchFamily="18" charset="0"/>
                <a:cs typeface="Arial" charset="0"/>
              </a:rPr>
              <a:t>microalbuminuric</a:t>
            </a:r>
            <a:r>
              <a:rPr lang="en-US" sz="2400" dirty="0">
                <a:solidFill>
                  <a:srgbClr val="8E070F"/>
                </a:solidFill>
                <a:latin typeface="Garamond" panose="02020404030301010803" pitchFamily="18" charset="0"/>
                <a:cs typeface="Arial" charset="0"/>
              </a:rPr>
              <a:t> rats)</a:t>
            </a:r>
          </a:p>
        </p:txBody>
      </p:sp>
    </p:spTree>
    <p:extLst>
      <p:ext uri="{BB962C8B-B14F-4D97-AF65-F5344CB8AC3E}">
        <p14:creationId xmlns:p14="http://schemas.microsoft.com/office/powerpoint/2010/main" val="154755310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2000" y="1188000"/>
            <a:ext cx="4086225" cy="3714277"/>
            <a:chOff x="432000" y="1188000"/>
            <a:chExt cx="4086225" cy="3714277"/>
          </a:xfrm>
        </p:grpSpPr>
        <p:sp>
          <p:nvSpPr>
            <p:cNvPr id="3" name="Rectangle 2"/>
            <p:cNvSpPr/>
            <p:nvPr/>
          </p:nvSpPr>
          <p:spPr>
            <a:xfrm>
              <a:off x="1534208" y="4563723"/>
              <a:ext cx="1881808"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R= 0.967, P=0.000 </a:t>
              </a:r>
              <a:r>
                <a:rPr lang="en-US" sz="1600" baseline="30000" dirty="0">
                  <a:solidFill>
                    <a:prstClr val="black"/>
                  </a:solidFill>
                  <a:latin typeface="Garamond" panose="02020404030301010803" pitchFamily="18" charset="0"/>
                  <a:cs typeface="Arial" charset="0"/>
                </a:rPr>
                <a:t>**</a:t>
              </a:r>
              <a:endParaRPr lang="en-US" sz="2400" dirty="0">
                <a:solidFill>
                  <a:prstClr val="black"/>
                </a:solidFill>
                <a:latin typeface="Garamond" panose="02020404030301010803" pitchFamily="18" charset="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 y="1188000"/>
              <a:ext cx="40862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4719600" y="1188000"/>
            <a:ext cx="4086225" cy="3709961"/>
            <a:chOff x="4719600" y="1188000"/>
            <a:chExt cx="4086225" cy="3709961"/>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00" y="1188000"/>
              <a:ext cx="40862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848312" y="4559407"/>
              <a:ext cx="1828800"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R=0.742, P=0.035</a:t>
              </a:r>
              <a:r>
                <a:rPr lang="en-US" sz="1600" baseline="30000" dirty="0">
                  <a:solidFill>
                    <a:prstClr val="black"/>
                  </a:solidFill>
                  <a:latin typeface="Garamond" panose="02020404030301010803" pitchFamily="18" charset="0"/>
                  <a:cs typeface="Arial" charset="0"/>
                </a:rPr>
                <a:t>** </a:t>
              </a:r>
              <a:endParaRPr lang="en-US" sz="2400" dirty="0">
                <a:solidFill>
                  <a:prstClr val="black"/>
                </a:solidFill>
                <a:latin typeface="Garamond" panose="02020404030301010803" pitchFamily="18" charset="0"/>
                <a:cs typeface="Arial" charset="0"/>
              </a:endParaRPr>
            </a:p>
          </p:txBody>
        </p:sp>
      </p:grpSp>
      <p:sp>
        <p:nvSpPr>
          <p:cNvPr id="7" name="TextBox 6"/>
          <p:cNvSpPr txBox="1"/>
          <p:nvPr/>
        </p:nvSpPr>
        <p:spPr>
          <a:xfrm>
            <a:off x="179512" y="5287973"/>
            <a:ext cx="8784976" cy="1200329"/>
          </a:xfrm>
          <a:prstGeom prst="rect">
            <a:avLst/>
          </a:prstGeom>
          <a:noFill/>
        </p:spPr>
        <p:txBody>
          <a:bodyPr wrap="square" rtlCol="0">
            <a:spAutoFit/>
          </a:bodyPr>
          <a:lstStyle/>
          <a:p>
            <a:pPr algn="ctr" eaLnBrk="0" fontAlgn="base" hangingPunct="0">
              <a:spcBef>
                <a:spcPct val="0"/>
              </a:spcBef>
              <a:spcAft>
                <a:spcPct val="0"/>
              </a:spcAft>
            </a:pPr>
            <a:r>
              <a:rPr lang="en-US" sz="2400" dirty="0">
                <a:solidFill>
                  <a:srgbClr val="8E070F"/>
                </a:solidFill>
                <a:latin typeface="Garamond" panose="02020404030301010803" pitchFamily="18" charset="0"/>
                <a:cs typeface="Arial" charset="0"/>
              </a:rPr>
              <a:t>Correlations between ACR and each of lipid peroxide and plasma VEGF in </a:t>
            </a:r>
            <a:r>
              <a:rPr lang="en-US" sz="2400" dirty="0" err="1">
                <a:solidFill>
                  <a:srgbClr val="8E070F"/>
                </a:solidFill>
                <a:latin typeface="Garamond" panose="02020404030301010803" pitchFamily="18" charset="0"/>
                <a:cs typeface="Arial" charset="0"/>
              </a:rPr>
              <a:t>gp</a:t>
            </a:r>
            <a:r>
              <a:rPr lang="en-US" sz="2400" dirty="0">
                <a:solidFill>
                  <a:srgbClr val="8E070F"/>
                </a:solidFill>
                <a:latin typeface="Garamond" panose="02020404030301010803" pitchFamily="18" charset="0"/>
                <a:cs typeface="Arial" charset="0"/>
              </a:rPr>
              <a:t> </a:t>
            </a:r>
            <a:r>
              <a:rPr lang="en-US" sz="2400" dirty="0" err="1">
                <a:solidFill>
                  <a:srgbClr val="8E070F"/>
                </a:solidFill>
                <a:latin typeface="Garamond" panose="02020404030301010803" pitchFamily="18" charset="0"/>
                <a:cs typeface="Arial" charset="0"/>
              </a:rPr>
              <a:t>IIIb</a:t>
            </a:r>
            <a:r>
              <a:rPr lang="en-US" sz="2400" dirty="0">
                <a:solidFill>
                  <a:srgbClr val="8E070F"/>
                </a:solidFill>
                <a:latin typeface="Garamond" panose="02020404030301010803" pitchFamily="18" charset="0"/>
                <a:cs typeface="Arial" charset="0"/>
              </a:rPr>
              <a:t> &amp; </a:t>
            </a:r>
            <a:r>
              <a:rPr lang="en-US" sz="2400" dirty="0" err="1">
                <a:solidFill>
                  <a:srgbClr val="8E070F"/>
                </a:solidFill>
                <a:latin typeface="Garamond" panose="02020404030301010803" pitchFamily="18" charset="0"/>
                <a:cs typeface="Arial" charset="0"/>
              </a:rPr>
              <a:t>IIId</a:t>
            </a:r>
            <a:r>
              <a:rPr lang="en-US" sz="2400" dirty="0">
                <a:solidFill>
                  <a:srgbClr val="8E070F"/>
                </a:solidFill>
                <a:latin typeface="Garamond" panose="02020404030301010803" pitchFamily="18" charset="0"/>
                <a:cs typeface="Arial" charset="0"/>
              </a:rPr>
              <a:t> (NDGA and pravastatin treated </a:t>
            </a:r>
            <a:r>
              <a:rPr lang="en-US" sz="2400" dirty="0" err="1">
                <a:solidFill>
                  <a:srgbClr val="8E070F"/>
                </a:solidFill>
                <a:latin typeface="Garamond" panose="02020404030301010803" pitchFamily="18" charset="0"/>
                <a:cs typeface="Arial" charset="0"/>
              </a:rPr>
              <a:t>microalbuminuric</a:t>
            </a:r>
            <a:r>
              <a:rPr lang="en-US" sz="2400" dirty="0">
                <a:solidFill>
                  <a:srgbClr val="8E070F"/>
                </a:solidFill>
                <a:latin typeface="Garamond" panose="02020404030301010803" pitchFamily="18" charset="0"/>
                <a:cs typeface="Arial" charset="0"/>
              </a:rPr>
              <a:t> rats)</a:t>
            </a:r>
          </a:p>
        </p:txBody>
      </p:sp>
    </p:spTree>
    <p:extLst>
      <p:ext uri="{BB962C8B-B14F-4D97-AF65-F5344CB8AC3E}">
        <p14:creationId xmlns:p14="http://schemas.microsoft.com/office/powerpoint/2010/main" val="306506156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719600" y="1188000"/>
            <a:ext cx="4086225" cy="3725557"/>
            <a:chOff x="4719600" y="1188000"/>
            <a:chExt cx="4086225" cy="3725557"/>
          </a:xfrm>
        </p:grpSpPr>
        <p:sp>
          <p:nvSpPr>
            <p:cNvPr id="3" name="Rectangle 2"/>
            <p:cNvSpPr/>
            <p:nvPr/>
          </p:nvSpPr>
          <p:spPr>
            <a:xfrm>
              <a:off x="5810144" y="4575003"/>
              <a:ext cx="1905135"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R= 0.908, P= 0.002</a:t>
              </a:r>
              <a:r>
                <a:rPr lang="en-US" sz="1600" baseline="30000" dirty="0">
                  <a:solidFill>
                    <a:prstClr val="black"/>
                  </a:solidFill>
                  <a:latin typeface="Garamond" panose="02020404030301010803" pitchFamily="18" charset="0"/>
                  <a:cs typeface="Arial" charset="0"/>
                </a:rPr>
                <a:t>** </a:t>
              </a:r>
              <a:endParaRPr lang="en-US" sz="2400" dirty="0">
                <a:solidFill>
                  <a:prstClr val="black"/>
                </a:solidFill>
                <a:latin typeface="Garamond" panose="02020404030301010803" pitchFamily="18" charset="0"/>
                <a:cs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00" y="1188000"/>
              <a:ext cx="40862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432000" y="1188000"/>
            <a:ext cx="4086225" cy="3725557"/>
            <a:chOff x="432000" y="1188000"/>
            <a:chExt cx="4086225" cy="3725557"/>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00" y="1188000"/>
              <a:ext cx="40862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0549" y="4575003"/>
              <a:ext cx="1909125"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ea typeface="FangSong" panose="02010609060101010101" pitchFamily="49" charset="-122"/>
                  <a:cs typeface="Arial" charset="0"/>
                </a:rPr>
                <a:t>R= 0.875, P=0.004</a:t>
              </a:r>
              <a:r>
                <a:rPr lang="en-US" sz="1600" baseline="30000" dirty="0">
                  <a:solidFill>
                    <a:prstClr val="black"/>
                  </a:solidFill>
                  <a:latin typeface="Garamond" panose="02020404030301010803" pitchFamily="18" charset="0"/>
                  <a:ea typeface="FangSong" panose="02010609060101010101" pitchFamily="49" charset="-122"/>
                  <a:cs typeface="Arial" charset="0"/>
                </a:rPr>
                <a:t>** </a:t>
              </a:r>
              <a:endParaRPr lang="en-US" sz="2400" dirty="0">
                <a:solidFill>
                  <a:prstClr val="black"/>
                </a:solidFill>
                <a:latin typeface="Garamond" panose="02020404030301010803" pitchFamily="18" charset="0"/>
                <a:ea typeface="FangSong" panose="02010609060101010101" pitchFamily="49" charset="-122"/>
                <a:cs typeface="Arial" charset="0"/>
              </a:endParaRPr>
            </a:p>
          </p:txBody>
        </p:sp>
      </p:grpSp>
      <p:sp>
        <p:nvSpPr>
          <p:cNvPr id="7" name="TextBox 6"/>
          <p:cNvSpPr txBox="1"/>
          <p:nvPr/>
        </p:nvSpPr>
        <p:spPr>
          <a:xfrm>
            <a:off x="179512" y="5287974"/>
            <a:ext cx="8784976" cy="1200329"/>
          </a:xfrm>
          <a:prstGeom prst="rect">
            <a:avLst/>
          </a:prstGeom>
          <a:noFill/>
        </p:spPr>
        <p:txBody>
          <a:bodyPr wrap="square" rtlCol="0">
            <a:spAutoFit/>
          </a:bodyPr>
          <a:lstStyle/>
          <a:p>
            <a:pPr algn="ctr" eaLnBrk="0" fontAlgn="base" hangingPunct="0">
              <a:spcBef>
                <a:spcPct val="0"/>
              </a:spcBef>
              <a:spcAft>
                <a:spcPct val="0"/>
              </a:spcAft>
            </a:pPr>
            <a:r>
              <a:rPr lang="en-US" sz="2400" dirty="0">
                <a:solidFill>
                  <a:srgbClr val="8E070F"/>
                </a:solidFill>
                <a:latin typeface="Garamond" panose="02020404030301010803" pitchFamily="18" charset="0"/>
                <a:cs typeface="Arial" charset="0"/>
              </a:rPr>
              <a:t>Correlations between ACR and each of plasma </a:t>
            </a:r>
            <a:r>
              <a:rPr lang="en-US" sz="2400" dirty="0" err="1">
                <a:solidFill>
                  <a:srgbClr val="8E070F"/>
                </a:solidFill>
                <a:latin typeface="Garamond" panose="02020404030301010803" pitchFamily="18" charset="0"/>
                <a:cs typeface="Arial" charset="0"/>
              </a:rPr>
              <a:t>Hcy</a:t>
            </a:r>
            <a:r>
              <a:rPr lang="en-US" sz="2400" dirty="0">
                <a:solidFill>
                  <a:srgbClr val="8E070F"/>
                </a:solidFill>
                <a:latin typeface="Garamond" panose="02020404030301010803" pitchFamily="18" charset="0"/>
                <a:cs typeface="Arial" charset="0"/>
              </a:rPr>
              <a:t> and </a:t>
            </a:r>
            <a:r>
              <a:rPr lang="en-US" sz="2400" dirty="0" err="1">
                <a:solidFill>
                  <a:srgbClr val="8E070F"/>
                </a:solidFill>
                <a:latin typeface="Garamond" panose="02020404030301010803" pitchFamily="18" charset="0"/>
                <a:cs typeface="Arial" charset="0"/>
              </a:rPr>
              <a:t>thrombomodulin</a:t>
            </a:r>
            <a:r>
              <a:rPr lang="en-US" sz="2400" dirty="0">
                <a:solidFill>
                  <a:srgbClr val="8E070F"/>
                </a:solidFill>
                <a:latin typeface="Garamond" panose="02020404030301010803" pitchFamily="18" charset="0"/>
                <a:cs typeface="Arial" charset="0"/>
              </a:rPr>
              <a:t> in </a:t>
            </a:r>
            <a:r>
              <a:rPr lang="en-US" sz="2400" dirty="0" err="1">
                <a:solidFill>
                  <a:srgbClr val="8E070F"/>
                </a:solidFill>
                <a:latin typeface="Garamond" panose="02020404030301010803" pitchFamily="18" charset="0"/>
                <a:cs typeface="Arial" charset="0"/>
              </a:rPr>
              <a:t>gp</a:t>
            </a:r>
            <a:r>
              <a:rPr lang="en-US" sz="2400" dirty="0">
                <a:solidFill>
                  <a:srgbClr val="8E070F"/>
                </a:solidFill>
                <a:latin typeface="Garamond" panose="02020404030301010803" pitchFamily="18" charset="0"/>
                <a:cs typeface="Arial" charset="0"/>
              </a:rPr>
              <a:t> </a:t>
            </a:r>
            <a:r>
              <a:rPr lang="en-US" sz="2400" dirty="0" err="1">
                <a:solidFill>
                  <a:srgbClr val="8E070F"/>
                </a:solidFill>
                <a:latin typeface="Garamond" panose="02020404030301010803" pitchFamily="18" charset="0"/>
                <a:cs typeface="Arial" charset="0"/>
              </a:rPr>
              <a:t>IIIb</a:t>
            </a:r>
            <a:r>
              <a:rPr lang="en-US" sz="2400" dirty="0">
                <a:solidFill>
                  <a:srgbClr val="8E070F"/>
                </a:solidFill>
                <a:latin typeface="Garamond" panose="02020404030301010803" pitchFamily="18" charset="0"/>
                <a:cs typeface="Arial" charset="0"/>
              </a:rPr>
              <a:t> &amp; </a:t>
            </a:r>
            <a:r>
              <a:rPr lang="en-US" sz="2400" dirty="0" err="1">
                <a:solidFill>
                  <a:srgbClr val="8E070F"/>
                </a:solidFill>
                <a:latin typeface="Garamond" panose="02020404030301010803" pitchFamily="18" charset="0"/>
                <a:cs typeface="Arial" charset="0"/>
              </a:rPr>
              <a:t>IIId</a:t>
            </a:r>
            <a:r>
              <a:rPr lang="en-US" sz="2400" dirty="0">
                <a:solidFill>
                  <a:srgbClr val="8E070F"/>
                </a:solidFill>
                <a:latin typeface="Garamond" panose="02020404030301010803" pitchFamily="18" charset="0"/>
                <a:cs typeface="Arial" charset="0"/>
              </a:rPr>
              <a:t> (NDGA and pravastatin treated </a:t>
            </a:r>
            <a:r>
              <a:rPr lang="en-US" sz="2400" dirty="0" err="1">
                <a:solidFill>
                  <a:srgbClr val="8E070F"/>
                </a:solidFill>
                <a:latin typeface="Garamond" panose="02020404030301010803" pitchFamily="18" charset="0"/>
                <a:cs typeface="Arial" charset="0"/>
              </a:rPr>
              <a:t>microalbuminuric</a:t>
            </a:r>
            <a:r>
              <a:rPr lang="en-US" sz="2400" dirty="0">
                <a:solidFill>
                  <a:srgbClr val="8E070F"/>
                </a:solidFill>
                <a:latin typeface="Garamond" panose="02020404030301010803" pitchFamily="18" charset="0"/>
                <a:cs typeface="Arial" charset="0"/>
              </a:rPr>
              <a:t> rats)</a:t>
            </a:r>
          </a:p>
        </p:txBody>
      </p:sp>
    </p:spTree>
    <p:extLst>
      <p:ext uri="{BB962C8B-B14F-4D97-AF65-F5344CB8AC3E}">
        <p14:creationId xmlns:p14="http://schemas.microsoft.com/office/powerpoint/2010/main" val="2433292464"/>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 y="3883132"/>
            <a:ext cx="3609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912323" y="5714141"/>
            <a:ext cx="1820034"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R= 0.901, P=0.002</a:t>
            </a:r>
            <a:r>
              <a:rPr lang="en-US" sz="1600" baseline="30000" dirty="0">
                <a:solidFill>
                  <a:prstClr val="black"/>
                </a:solidFill>
                <a:latin typeface="Garamond" panose="02020404030301010803" pitchFamily="18" charset="0"/>
                <a:cs typeface="Arial" charset="0"/>
              </a:rPr>
              <a:t>** </a:t>
            </a:r>
            <a:endParaRPr lang="en-US" sz="2400" dirty="0">
              <a:solidFill>
                <a:prstClr val="black"/>
              </a:solidFill>
              <a:latin typeface="Garamond" panose="02020404030301010803" pitchFamily="18" charset="0"/>
              <a:cs typeface="Arial" charset="0"/>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00" y="1013998"/>
            <a:ext cx="3609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000" y="1013998"/>
            <a:ext cx="3609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227443" y="4492487"/>
            <a:ext cx="4757531" cy="1938992"/>
          </a:xfrm>
          <a:prstGeom prst="rect">
            <a:avLst/>
          </a:prstGeom>
          <a:noFill/>
        </p:spPr>
        <p:txBody>
          <a:bodyPr wrap="square" rtlCol="0">
            <a:spAutoFit/>
          </a:bodyPr>
          <a:lstStyle/>
          <a:p>
            <a:pPr algn="ctr" eaLnBrk="0" fontAlgn="base" hangingPunct="0">
              <a:spcBef>
                <a:spcPct val="0"/>
              </a:spcBef>
              <a:spcAft>
                <a:spcPct val="0"/>
              </a:spcAft>
            </a:pPr>
            <a:r>
              <a:rPr lang="en-US" sz="2400" dirty="0">
                <a:solidFill>
                  <a:srgbClr val="8E070F"/>
                </a:solidFill>
                <a:latin typeface="Garamond" panose="02020404030301010803" pitchFamily="18" charset="0"/>
                <a:cs typeface="Arial" charset="0"/>
              </a:rPr>
              <a:t>Correlations between ACR and each of serum cholesterol, TG and lipid peroxide  in </a:t>
            </a:r>
            <a:r>
              <a:rPr lang="en-US" sz="2400" dirty="0" err="1">
                <a:solidFill>
                  <a:srgbClr val="8E070F"/>
                </a:solidFill>
                <a:latin typeface="Garamond" panose="02020404030301010803" pitchFamily="18" charset="0"/>
                <a:cs typeface="Arial" charset="0"/>
              </a:rPr>
              <a:t>gp</a:t>
            </a:r>
            <a:r>
              <a:rPr lang="en-US" sz="2400" dirty="0">
                <a:solidFill>
                  <a:srgbClr val="8E070F"/>
                </a:solidFill>
                <a:latin typeface="Garamond" panose="02020404030301010803" pitchFamily="18" charset="0"/>
                <a:cs typeface="Arial" charset="0"/>
              </a:rPr>
              <a:t> </a:t>
            </a:r>
            <a:r>
              <a:rPr lang="en-US" sz="2400" dirty="0" err="1">
                <a:solidFill>
                  <a:srgbClr val="8E070F"/>
                </a:solidFill>
                <a:latin typeface="Garamond" panose="02020404030301010803" pitchFamily="18" charset="0"/>
                <a:cs typeface="Arial" charset="0"/>
              </a:rPr>
              <a:t>IIIc</a:t>
            </a:r>
            <a:r>
              <a:rPr lang="en-US" sz="2400" dirty="0">
                <a:solidFill>
                  <a:srgbClr val="8E070F"/>
                </a:solidFill>
                <a:latin typeface="Garamond" panose="02020404030301010803" pitchFamily="18" charset="0"/>
                <a:cs typeface="Arial" charset="0"/>
              </a:rPr>
              <a:t> </a:t>
            </a:r>
            <a:r>
              <a:rPr lang="en-US" sz="2400" dirty="0" smtClean="0">
                <a:solidFill>
                  <a:srgbClr val="8E070F"/>
                </a:solidFill>
                <a:latin typeface="Garamond" panose="02020404030301010803" pitchFamily="18" charset="0"/>
                <a:cs typeface="Arial" charset="0"/>
              </a:rPr>
              <a:t>(</a:t>
            </a:r>
            <a:r>
              <a:rPr lang="en-US" sz="2400" dirty="0" err="1" smtClean="0">
                <a:solidFill>
                  <a:srgbClr val="8E070F"/>
                </a:solidFill>
                <a:latin typeface="Garamond" panose="02020404030301010803" pitchFamily="18" charset="0"/>
                <a:cs typeface="Arial" charset="0"/>
              </a:rPr>
              <a:t>NDGA+insulin</a:t>
            </a:r>
            <a:r>
              <a:rPr lang="en-US" sz="2400" dirty="0" smtClean="0">
                <a:solidFill>
                  <a:srgbClr val="8E070F"/>
                </a:solidFill>
                <a:latin typeface="Garamond" panose="02020404030301010803" pitchFamily="18" charset="0"/>
                <a:cs typeface="Arial" charset="0"/>
              </a:rPr>
              <a:t> </a:t>
            </a:r>
            <a:r>
              <a:rPr lang="en-US" sz="2400" dirty="0">
                <a:solidFill>
                  <a:srgbClr val="8E070F"/>
                </a:solidFill>
                <a:latin typeface="Garamond" panose="02020404030301010803" pitchFamily="18" charset="0"/>
                <a:cs typeface="Arial" charset="0"/>
              </a:rPr>
              <a:t>treated </a:t>
            </a:r>
            <a:r>
              <a:rPr lang="en-US" sz="2400" dirty="0" err="1">
                <a:solidFill>
                  <a:srgbClr val="8E070F"/>
                </a:solidFill>
                <a:latin typeface="Garamond" panose="02020404030301010803" pitchFamily="18" charset="0"/>
                <a:cs typeface="Arial" charset="0"/>
              </a:rPr>
              <a:t>microalbuminuric</a:t>
            </a:r>
            <a:r>
              <a:rPr lang="en-US" sz="2400" dirty="0">
                <a:solidFill>
                  <a:srgbClr val="8E070F"/>
                </a:solidFill>
                <a:latin typeface="Garamond" panose="02020404030301010803" pitchFamily="18" charset="0"/>
                <a:cs typeface="Arial" charset="0"/>
              </a:rPr>
              <a:t> rats)</a:t>
            </a:r>
          </a:p>
          <a:p>
            <a:pPr algn="ctr" eaLnBrk="0" fontAlgn="base" hangingPunct="0">
              <a:spcBef>
                <a:spcPct val="0"/>
              </a:spcBef>
              <a:spcAft>
                <a:spcPct val="0"/>
              </a:spcAft>
            </a:pPr>
            <a:endParaRPr lang="en-US" sz="2400" dirty="0">
              <a:solidFill>
                <a:srgbClr val="8E070F"/>
              </a:solidFill>
              <a:latin typeface="Garamond" panose="02020404030301010803" pitchFamily="18" charset="0"/>
              <a:cs typeface="Arial" charset="0"/>
            </a:endParaRPr>
          </a:p>
        </p:txBody>
      </p:sp>
      <p:sp>
        <p:nvSpPr>
          <p:cNvPr id="3" name="Rectangle 2"/>
          <p:cNvSpPr/>
          <p:nvPr/>
        </p:nvSpPr>
        <p:spPr>
          <a:xfrm>
            <a:off x="1956931" y="2817314"/>
            <a:ext cx="1813814"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R= 0.825, P=0.012</a:t>
            </a:r>
            <a:r>
              <a:rPr lang="en-US" sz="1600" baseline="30000" dirty="0">
                <a:solidFill>
                  <a:prstClr val="black"/>
                </a:solidFill>
                <a:latin typeface="Garamond" panose="02020404030301010803" pitchFamily="18" charset="0"/>
                <a:cs typeface="Arial" charset="0"/>
              </a:rPr>
              <a:t>** </a:t>
            </a:r>
            <a:endParaRPr lang="en-US" sz="1600" dirty="0">
              <a:solidFill>
                <a:prstClr val="black"/>
              </a:solidFill>
              <a:latin typeface="Garamond" panose="02020404030301010803" pitchFamily="18" charset="0"/>
              <a:cs typeface="Arial" charset="0"/>
            </a:endParaRPr>
          </a:p>
        </p:txBody>
      </p:sp>
      <p:sp>
        <p:nvSpPr>
          <p:cNvPr id="6" name="Rectangle 5"/>
          <p:cNvSpPr/>
          <p:nvPr/>
        </p:nvSpPr>
        <p:spPr>
          <a:xfrm>
            <a:off x="6301477" y="2817314"/>
            <a:ext cx="1769097"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R= 0.731, P=0.039</a:t>
            </a:r>
            <a:r>
              <a:rPr lang="en-US" sz="1600" baseline="30000" dirty="0">
                <a:solidFill>
                  <a:prstClr val="black"/>
                </a:solidFill>
                <a:latin typeface="Garamond" panose="02020404030301010803" pitchFamily="18" charset="0"/>
                <a:cs typeface="Arial" charset="0"/>
              </a:rPr>
              <a:t>* </a:t>
            </a:r>
            <a:endParaRPr lang="en-US" sz="1600" dirty="0">
              <a:solidFill>
                <a:prstClr val="black"/>
              </a:solidFill>
              <a:latin typeface="Garamond" panose="02020404030301010803" pitchFamily="18" charset="0"/>
              <a:cs typeface="Arial" charset="0"/>
            </a:endParaRPr>
          </a:p>
        </p:txBody>
      </p:sp>
    </p:spTree>
    <p:extLst>
      <p:ext uri="{BB962C8B-B14F-4D97-AF65-F5344CB8AC3E}">
        <p14:creationId xmlns:p14="http://schemas.microsoft.com/office/powerpoint/2010/main" val="863284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000" y="1038091"/>
            <a:ext cx="3609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00" y="3933691"/>
            <a:ext cx="3609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00" y="1041485"/>
            <a:ext cx="3609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9873" y="2903262"/>
            <a:ext cx="1852472"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R= 0.840, P=0.008</a:t>
            </a:r>
            <a:r>
              <a:rPr lang="en-US" sz="1600" baseline="30000" dirty="0">
                <a:solidFill>
                  <a:prstClr val="black"/>
                </a:solidFill>
                <a:latin typeface="Garamond" panose="02020404030301010803" pitchFamily="18" charset="0"/>
                <a:cs typeface="Arial" charset="0"/>
              </a:rPr>
              <a:t>** </a:t>
            </a:r>
            <a:endParaRPr lang="en-US" sz="1600" dirty="0">
              <a:solidFill>
                <a:prstClr val="black"/>
              </a:solidFill>
              <a:latin typeface="Garamond" panose="02020404030301010803" pitchFamily="18" charset="0"/>
              <a:cs typeface="Arial" charset="0"/>
            </a:endParaRPr>
          </a:p>
        </p:txBody>
      </p:sp>
      <p:sp>
        <p:nvSpPr>
          <p:cNvPr id="4" name="Rectangle 3"/>
          <p:cNvSpPr/>
          <p:nvPr/>
        </p:nvSpPr>
        <p:spPr>
          <a:xfrm>
            <a:off x="6355211" y="2903262"/>
            <a:ext cx="1794876"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R=0.890, P=0.003</a:t>
            </a:r>
            <a:r>
              <a:rPr lang="en-US" sz="1600" baseline="30000" dirty="0">
                <a:solidFill>
                  <a:prstClr val="black"/>
                </a:solidFill>
                <a:latin typeface="Garamond" panose="02020404030301010803" pitchFamily="18" charset="0"/>
                <a:cs typeface="Arial" charset="0"/>
              </a:rPr>
              <a:t>** </a:t>
            </a:r>
            <a:endParaRPr lang="en-US" sz="1600" dirty="0">
              <a:solidFill>
                <a:prstClr val="black"/>
              </a:solidFill>
              <a:latin typeface="Garamond" panose="02020404030301010803" pitchFamily="18" charset="0"/>
              <a:cs typeface="Arial" charset="0"/>
            </a:endParaRPr>
          </a:p>
        </p:txBody>
      </p:sp>
      <p:sp>
        <p:nvSpPr>
          <p:cNvPr id="5" name="Rectangle 4"/>
          <p:cNvSpPr/>
          <p:nvPr/>
        </p:nvSpPr>
        <p:spPr>
          <a:xfrm>
            <a:off x="1989873" y="5717688"/>
            <a:ext cx="1827358" cy="338554"/>
          </a:xfrm>
          <a:prstGeom prst="rect">
            <a:avLst/>
          </a:prstGeom>
        </p:spPr>
        <p:txBody>
          <a:bodyPr wrap="square">
            <a:spAutoFit/>
          </a:bodyPr>
          <a:lstStyle/>
          <a:p>
            <a:pPr eaLnBrk="0" fontAlgn="base" hangingPunct="0">
              <a:spcBef>
                <a:spcPct val="0"/>
              </a:spcBef>
              <a:spcAft>
                <a:spcPct val="0"/>
              </a:spcAft>
            </a:pPr>
            <a:r>
              <a:rPr lang="en-US" sz="1600" dirty="0">
                <a:solidFill>
                  <a:prstClr val="black"/>
                </a:solidFill>
                <a:latin typeface="Garamond" panose="02020404030301010803" pitchFamily="18" charset="0"/>
                <a:cs typeface="Arial" charset="0"/>
              </a:rPr>
              <a:t>R= 0.866, P=0.005</a:t>
            </a:r>
            <a:r>
              <a:rPr lang="en-US" sz="1600" baseline="30000" dirty="0">
                <a:solidFill>
                  <a:prstClr val="black"/>
                </a:solidFill>
                <a:latin typeface="Garamond" panose="02020404030301010803" pitchFamily="18" charset="0"/>
                <a:cs typeface="Arial" charset="0"/>
              </a:rPr>
              <a:t>** </a:t>
            </a:r>
            <a:endParaRPr lang="en-US" sz="1600" dirty="0">
              <a:solidFill>
                <a:prstClr val="black"/>
              </a:solidFill>
              <a:latin typeface="Garamond" panose="02020404030301010803" pitchFamily="18" charset="0"/>
              <a:cs typeface="Arial" charset="0"/>
            </a:endParaRPr>
          </a:p>
        </p:txBody>
      </p:sp>
      <p:sp>
        <p:nvSpPr>
          <p:cNvPr id="10" name="TextBox 9"/>
          <p:cNvSpPr txBox="1"/>
          <p:nvPr/>
        </p:nvSpPr>
        <p:spPr>
          <a:xfrm>
            <a:off x="4625010" y="4412974"/>
            <a:ext cx="4246864" cy="1938992"/>
          </a:xfrm>
          <a:prstGeom prst="rect">
            <a:avLst/>
          </a:prstGeom>
          <a:noFill/>
        </p:spPr>
        <p:txBody>
          <a:bodyPr wrap="square" rtlCol="0">
            <a:spAutoFit/>
          </a:bodyPr>
          <a:lstStyle/>
          <a:p>
            <a:pPr algn="ctr" eaLnBrk="0" fontAlgn="base" hangingPunct="0">
              <a:spcBef>
                <a:spcPct val="0"/>
              </a:spcBef>
              <a:spcAft>
                <a:spcPct val="0"/>
              </a:spcAft>
            </a:pPr>
            <a:r>
              <a:rPr lang="en-US" sz="2400" dirty="0">
                <a:solidFill>
                  <a:srgbClr val="8E070F"/>
                </a:solidFill>
                <a:latin typeface="Garamond" panose="02020404030301010803" pitchFamily="18" charset="0"/>
                <a:cs typeface="Arial" charset="0"/>
              </a:rPr>
              <a:t>Correlations between ACR and each of serum TG, lipid peroxide and </a:t>
            </a:r>
            <a:r>
              <a:rPr lang="en-US" sz="2400" dirty="0" err="1">
                <a:solidFill>
                  <a:srgbClr val="8E070F"/>
                </a:solidFill>
                <a:latin typeface="Garamond" panose="02020404030301010803" pitchFamily="18" charset="0"/>
                <a:cs typeface="Arial" charset="0"/>
              </a:rPr>
              <a:t>Homocysteine</a:t>
            </a:r>
            <a:r>
              <a:rPr lang="en-US" sz="2400" dirty="0">
                <a:solidFill>
                  <a:srgbClr val="8E070F"/>
                </a:solidFill>
                <a:latin typeface="Garamond" panose="02020404030301010803" pitchFamily="18" charset="0"/>
                <a:cs typeface="Arial" charset="0"/>
              </a:rPr>
              <a:t>  in </a:t>
            </a:r>
            <a:r>
              <a:rPr lang="en-US" sz="2400" dirty="0" err="1">
                <a:solidFill>
                  <a:srgbClr val="8E070F"/>
                </a:solidFill>
                <a:latin typeface="Garamond" panose="02020404030301010803" pitchFamily="18" charset="0"/>
                <a:cs typeface="Arial" charset="0"/>
              </a:rPr>
              <a:t>gp</a:t>
            </a:r>
            <a:r>
              <a:rPr lang="en-US" sz="2400" dirty="0">
                <a:solidFill>
                  <a:srgbClr val="8E070F"/>
                </a:solidFill>
                <a:latin typeface="Garamond" panose="02020404030301010803" pitchFamily="18" charset="0"/>
                <a:cs typeface="Arial" charset="0"/>
              </a:rPr>
              <a:t> </a:t>
            </a:r>
            <a:r>
              <a:rPr lang="en-US" sz="2400" dirty="0" err="1">
                <a:solidFill>
                  <a:srgbClr val="8E070F"/>
                </a:solidFill>
                <a:latin typeface="Garamond" panose="02020404030301010803" pitchFamily="18" charset="0"/>
                <a:cs typeface="Arial" charset="0"/>
              </a:rPr>
              <a:t>IIIe</a:t>
            </a:r>
            <a:r>
              <a:rPr lang="en-US" sz="2400" dirty="0">
                <a:solidFill>
                  <a:srgbClr val="8E070F"/>
                </a:solidFill>
                <a:latin typeface="Garamond" panose="02020404030301010803" pitchFamily="18" charset="0"/>
                <a:cs typeface="Arial" charset="0"/>
              </a:rPr>
              <a:t> (</a:t>
            </a:r>
            <a:r>
              <a:rPr lang="en-US" sz="2400" dirty="0" err="1">
                <a:solidFill>
                  <a:srgbClr val="8E070F"/>
                </a:solidFill>
                <a:latin typeface="Garamond" panose="02020404030301010803" pitchFamily="18" charset="0"/>
                <a:cs typeface="Arial" charset="0"/>
              </a:rPr>
              <a:t>pravastatin+insulin</a:t>
            </a:r>
            <a:r>
              <a:rPr lang="en-US" sz="2400" dirty="0">
                <a:solidFill>
                  <a:srgbClr val="8E070F"/>
                </a:solidFill>
                <a:latin typeface="Garamond" panose="02020404030301010803" pitchFamily="18" charset="0"/>
                <a:cs typeface="Arial" charset="0"/>
              </a:rPr>
              <a:t> treated </a:t>
            </a:r>
            <a:r>
              <a:rPr lang="en-US" sz="2400" dirty="0" err="1">
                <a:solidFill>
                  <a:srgbClr val="8E070F"/>
                </a:solidFill>
                <a:latin typeface="Garamond" panose="02020404030301010803" pitchFamily="18" charset="0"/>
                <a:cs typeface="Arial" charset="0"/>
              </a:rPr>
              <a:t>microalbuminuric</a:t>
            </a:r>
            <a:r>
              <a:rPr lang="en-US" sz="2400" dirty="0">
                <a:solidFill>
                  <a:srgbClr val="8E070F"/>
                </a:solidFill>
                <a:latin typeface="Garamond" panose="02020404030301010803" pitchFamily="18" charset="0"/>
                <a:cs typeface="Arial" charset="0"/>
              </a:rPr>
              <a:t> rats</a:t>
            </a:r>
            <a:r>
              <a:rPr lang="en-US" sz="2400" dirty="0" smtClean="0">
                <a:solidFill>
                  <a:srgbClr val="8E070F"/>
                </a:solidFill>
                <a:latin typeface="Garamond" panose="02020404030301010803" pitchFamily="18" charset="0"/>
                <a:cs typeface="Arial" charset="0"/>
              </a:rPr>
              <a:t>)</a:t>
            </a:r>
            <a:endParaRPr lang="en-US" sz="2400" dirty="0">
              <a:solidFill>
                <a:srgbClr val="8E070F"/>
              </a:solidFill>
              <a:latin typeface="Garamond" panose="02020404030301010803" pitchFamily="18" charset="0"/>
              <a:cs typeface="Arial" charset="0"/>
            </a:endParaRPr>
          </a:p>
        </p:txBody>
      </p:sp>
    </p:spTree>
    <p:extLst>
      <p:ext uri="{BB962C8B-B14F-4D97-AF65-F5344CB8AC3E}">
        <p14:creationId xmlns:p14="http://schemas.microsoft.com/office/powerpoint/2010/main" val="2945178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240" y="3988905"/>
            <a:ext cx="8280971" cy="1457738"/>
          </a:xfrm>
        </p:spPr>
        <p:txBody>
          <a:bodyPr>
            <a:noAutofit/>
          </a:bodyPr>
          <a:lstStyle/>
          <a:p>
            <a:pPr algn="ctr"/>
            <a:r>
              <a:rPr lang="en-US" sz="8000" spc="50" dirty="0">
                <a:ln w="0"/>
                <a:solidFill>
                  <a:schemeClr val="bg2"/>
                </a:solidFill>
                <a:effectLst>
                  <a:outerShdw blurRad="38100" dist="38100" dir="2700000" algn="tl">
                    <a:srgbClr val="000000">
                      <a:alpha val="43137"/>
                    </a:srgbClr>
                  </a:outerShdw>
                </a:effectLst>
                <a:latin typeface="Shadow" pitchFamily="2" charset="0"/>
                <a:cs typeface="Vijaya" panose="020B0604020202020204" pitchFamily="34" charset="0"/>
              </a:rPr>
              <a:t>CONCLUSION</a:t>
            </a:r>
          </a:p>
        </p:txBody>
      </p:sp>
    </p:spTree>
    <p:extLst>
      <p:ext uri="{BB962C8B-B14F-4D97-AF65-F5344CB8AC3E}">
        <p14:creationId xmlns:p14="http://schemas.microsoft.com/office/powerpoint/2010/main" val="1128250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251520" y="1553227"/>
            <a:ext cx="8424936" cy="4734839"/>
          </a:xfrm>
        </p:spPr>
        <p:txBody>
          <a:bodyPr>
            <a:noAutofit/>
          </a:bodyPr>
          <a:lstStyle/>
          <a:p>
            <a:pPr>
              <a:lnSpc>
                <a:spcPct val="110000"/>
              </a:lnSpc>
            </a:pPr>
            <a:r>
              <a:rPr lang="en-US" sz="3000" dirty="0" smtClean="0">
                <a:solidFill>
                  <a:srgbClr val="8E070F"/>
                </a:solidFill>
                <a:latin typeface="Garamond" pitchFamily="18" charset="0"/>
              </a:rPr>
              <a:t>DN </a:t>
            </a:r>
            <a:r>
              <a:rPr lang="en-US" sz="3000" dirty="0">
                <a:solidFill>
                  <a:srgbClr val="8E070F"/>
                </a:solidFill>
                <a:latin typeface="Garamond" pitchFamily="18" charset="0"/>
              </a:rPr>
              <a:t>is defined as </a:t>
            </a:r>
            <a:r>
              <a:rPr lang="en-US" sz="3000" dirty="0" smtClean="0">
                <a:solidFill>
                  <a:srgbClr val="8E070F"/>
                </a:solidFill>
                <a:latin typeface="Garamond" pitchFamily="18" charset="0"/>
              </a:rPr>
              <a:t>the appearance </a:t>
            </a:r>
            <a:r>
              <a:rPr lang="en-US" sz="3000" dirty="0">
                <a:solidFill>
                  <a:srgbClr val="8E070F"/>
                </a:solidFill>
                <a:latin typeface="Garamond" pitchFamily="18" charset="0"/>
              </a:rPr>
              <a:t>of persistent ‘clinical’ albuminuria </a:t>
            </a:r>
            <a:r>
              <a:rPr lang="en-US" sz="3000" dirty="0" smtClean="0">
                <a:solidFill>
                  <a:srgbClr val="8E070F"/>
                </a:solidFill>
                <a:latin typeface="Garamond" pitchFamily="18" charset="0"/>
              </a:rPr>
              <a:t>in an </a:t>
            </a:r>
            <a:r>
              <a:rPr lang="en-US" sz="3000" dirty="0">
                <a:solidFill>
                  <a:srgbClr val="8E070F"/>
                </a:solidFill>
                <a:latin typeface="Garamond" pitchFamily="18" charset="0"/>
              </a:rPr>
              <a:t>individual with diabetes for more than 5 years </a:t>
            </a:r>
            <a:r>
              <a:rPr lang="en-US" sz="3000" dirty="0" smtClean="0">
                <a:solidFill>
                  <a:srgbClr val="8E070F"/>
                </a:solidFill>
                <a:latin typeface="Garamond" pitchFamily="18" charset="0"/>
              </a:rPr>
              <a:t>and concomitant </a:t>
            </a:r>
            <a:r>
              <a:rPr lang="en-US" sz="3000" dirty="0">
                <a:solidFill>
                  <a:srgbClr val="8E070F"/>
                </a:solidFill>
                <a:latin typeface="Garamond" pitchFamily="18" charset="0"/>
              </a:rPr>
              <a:t>retinopathy, in the absence of urinary </a:t>
            </a:r>
            <a:r>
              <a:rPr lang="en-US" sz="3000" dirty="0" smtClean="0">
                <a:solidFill>
                  <a:srgbClr val="8E070F"/>
                </a:solidFill>
                <a:latin typeface="Garamond" pitchFamily="18" charset="0"/>
              </a:rPr>
              <a:t>tract infection</a:t>
            </a:r>
            <a:r>
              <a:rPr lang="en-US" sz="3000" dirty="0">
                <a:solidFill>
                  <a:srgbClr val="8E070F"/>
                </a:solidFill>
                <a:latin typeface="Garamond" pitchFamily="18" charset="0"/>
              </a:rPr>
              <a:t>, other renal diseases and heart failure. </a:t>
            </a:r>
            <a:endParaRPr lang="en-US" sz="3000" dirty="0" smtClean="0">
              <a:solidFill>
                <a:srgbClr val="8E070F"/>
              </a:solidFill>
              <a:latin typeface="Garamond" pitchFamily="18" charset="0"/>
            </a:endParaRPr>
          </a:p>
          <a:p>
            <a:pPr>
              <a:lnSpc>
                <a:spcPct val="110000"/>
              </a:lnSpc>
              <a:spcBef>
                <a:spcPts val="1200"/>
              </a:spcBef>
            </a:pPr>
            <a:r>
              <a:rPr lang="en-US" sz="3000" dirty="0" smtClean="0">
                <a:solidFill>
                  <a:srgbClr val="8E070F"/>
                </a:solidFill>
                <a:latin typeface="Garamond" pitchFamily="18" charset="0"/>
              </a:rPr>
              <a:t>People with </a:t>
            </a:r>
            <a:r>
              <a:rPr lang="en-US" sz="3000" dirty="0">
                <a:solidFill>
                  <a:srgbClr val="8E070F"/>
                </a:solidFill>
                <a:latin typeface="Garamond" pitchFamily="18" charset="0"/>
              </a:rPr>
              <a:t>both type 1 and type 2 diabetes are at risk. </a:t>
            </a:r>
            <a:endParaRPr lang="en-US" sz="3000" dirty="0" smtClean="0">
              <a:solidFill>
                <a:srgbClr val="8E070F"/>
              </a:solidFill>
              <a:latin typeface="Garamond" pitchFamily="18" charset="0"/>
            </a:endParaRPr>
          </a:p>
          <a:p>
            <a:pPr>
              <a:lnSpc>
                <a:spcPct val="110000"/>
              </a:lnSpc>
              <a:spcBef>
                <a:spcPts val="1200"/>
              </a:spcBef>
            </a:pPr>
            <a:r>
              <a:rPr lang="en-US" sz="3000" dirty="0" smtClean="0">
                <a:solidFill>
                  <a:srgbClr val="8E070F"/>
                </a:solidFill>
                <a:latin typeface="Garamond" pitchFamily="18" charset="0"/>
              </a:rPr>
              <a:t>The risk is </a:t>
            </a:r>
            <a:r>
              <a:rPr lang="en-US" sz="3000" dirty="0">
                <a:solidFill>
                  <a:srgbClr val="8E070F"/>
                </a:solidFill>
                <a:latin typeface="Garamond" pitchFamily="18" charset="0"/>
              </a:rPr>
              <a:t>higher if blood-glucose levels are poorly controlled.</a:t>
            </a:r>
          </a:p>
          <a:p>
            <a:pPr marL="0" indent="0">
              <a:lnSpc>
                <a:spcPct val="110000"/>
              </a:lnSpc>
              <a:buNone/>
            </a:pPr>
            <a:endParaRPr lang="en-US" sz="3000" dirty="0" smtClean="0">
              <a:solidFill>
                <a:srgbClr val="8E070F"/>
              </a:solidFill>
              <a:latin typeface="Garamond" pitchFamily="18" charset="0"/>
            </a:endParaRPr>
          </a:p>
        </p:txBody>
      </p:sp>
      <p:sp>
        <p:nvSpPr>
          <p:cNvPr id="2" name="TextBox 1"/>
          <p:cNvSpPr txBox="1"/>
          <p:nvPr/>
        </p:nvSpPr>
        <p:spPr>
          <a:xfrm>
            <a:off x="1312418" y="160442"/>
            <a:ext cx="6519164" cy="830997"/>
          </a:xfrm>
          <a:prstGeom prst="rect">
            <a:avLst/>
          </a:prstGeom>
          <a:noFill/>
        </p:spPr>
        <p:txBody>
          <a:bodyPr wrap="square" rtlCol="0">
            <a:spAutoFit/>
          </a:bodyPr>
          <a:lstStyle/>
          <a:p>
            <a:pPr algn="ctr" eaLnBrk="0" fontAlgn="base" hangingPunct="0">
              <a:spcBef>
                <a:spcPct val="0"/>
              </a:spcBef>
              <a:spcAft>
                <a:spcPct val="0"/>
              </a:spcAft>
            </a:pPr>
            <a:r>
              <a:rPr lang="en-US" sz="4800" b="1" dirty="0">
                <a:solidFill>
                  <a:schemeClr val="bg1"/>
                </a:solidFill>
                <a:effectLst>
                  <a:outerShdw blurRad="38100" dist="38100" dir="2700000" algn="tl">
                    <a:srgbClr val="000000">
                      <a:alpha val="43137"/>
                    </a:srgbClr>
                  </a:outerShdw>
                </a:effectLst>
                <a:latin typeface="Vijaya" panose="020B0604020202020204" pitchFamily="34" charset="0"/>
                <a:cs typeface="Vijaya" panose="020B0604020202020204" pitchFamily="34" charset="0"/>
              </a:rPr>
              <a:t>Diabetic nephropathy (DN)</a:t>
            </a:r>
          </a:p>
        </p:txBody>
      </p:sp>
    </p:spTree>
    <p:extLst>
      <p:ext uri="{BB962C8B-B14F-4D97-AF65-F5344CB8AC3E}">
        <p14:creationId xmlns:p14="http://schemas.microsoft.com/office/powerpoint/2010/main" val="313982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Effect transition="in" filter="wipe(up)">
                                      <p:cBhvr>
                                        <p:cTn id="13" dur="500"/>
                                        <p:tgtEl>
                                          <p:spTgt spid="55299">
                                            <p:txEl>
                                              <p:pRg st="0" end="0"/>
                                            </p:txEl>
                                          </p:spTgt>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wipe(up)">
                                      <p:cBhvr>
                                        <p:cTn id="17" dur="500"/>
                                        <p:tgtEl>
                                          <p:spTgt spid="55299">
                                            <p:txEl>
                                              <p:pRg st="1" end="1"/>
                                            </p:txEl>
                                          </p:spTgt>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Effect transition="in" filter="wipe(up)">
                                      <p:cBhvr>
                                        <p:cTn id="21"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31" y="1205947"/>
            <a:ext cx="8759686" cy="5274365"/>
          </a:xfrm>
        </p:spPr>
        <p:txBody>
          <a:bodyPr>
            <a:noAutofit/>
          </a:bodyPr>
          <a:lstStyle/>
          <a:p>
            <a:pPr>
              <a:lnSpc>
                <a:spcPct val="100000"/>
              </a:lnSpc>
              <a:spcBef>
                <a:spcPts val="1200"/>
              </a:spcBef>
            </a:pPr>
            <a:r>
              <a:rPr lang="en-US" sz="2400" dirty="0" smtClean="0">
                <a:solidFill>
                  <a:srgbClr val="8E070F"/>
                </a:solidFill>
                <a:latin typeface="Garamond" panose="02020404030301010803" pitchFamily="18" charset="0"/>
              </a:rPr>
              <a:t>Pravastatin </a:t>
            </a:r>
            <a:r>
              <a:rPr lang="en-US" sz="2400" dirty="0">
                <a:solidFill>
                  <a:srgbClr val="8E070F"/>
                </a:solidFill>
                <a:latin typeface="Garamond" panose="02020404030301010803" pitchFamily="18" charset="0"/>
              </a:rPr>
              <a:t>and the 12/15 </a:t>
            </a:r>
            <a:r>
              <a:rPr lang="en-US" sz="2400" dirty="0" smtClean="0">
                <a:solidFill>
                  <a:srgbClr val="8E070F"/>
                </a:solidFill>
                <a:latin typeface="Garamond" panose="02020404030301010803" pitchFamily="18" charset="0"/>
              </a:rPr>
              <a:t>LO inhibitor</a:t>
            </a:r>
            <a:r>
              <a:rPr lang="en-US" sz="2400" dirty="0">
                <a:solidFill>
                  <a:srgbClr val="8E070F"/>
                </a:solidFill>
                <a:latin typeface="Garamond" panose="02020404030301010803" pitchFamily="18" charset="0"/>
              </a:rPr>
              <a:t>, NDGA, have beneficial effects on </a:t>
            </a:r>
            <a:r>
              <a:rPr lang="en-US" sz="2400" dirty="0" smtClean="0">
                <a:solidFill>
                  <a:srgbClr val="8E070F"/>
                </a:solidFill>
                <a:latin typeface="Garamond" panose="02020404030301010803" pitchFamily="18" charset="0"/>
              </a:rPr>
              <a:t>STZ induced</a:t>
            </a:r>
            <a:r>
              <a:rPr lang="en-US" sz="2400" dirty="0">
                <a:solidFill>
                  <a:srgbClr val="8E070F"/>
                </a:solidFill>
                <a:latin typeface="Garamond" panose="02020404030301010803" pitchFamily="18" charset="0"/>
              </a:rPr>
              <a:t> </a:t>
            </a:r>
            <a:r>
              <a:rPr lang="en-US" sz="2400" dirty="0" smtClean="0">
                <a:solidFill>
                  <a:srgbClr val="8E070F"/>
                </a:solidFill>
                <a:latin typeface="Garamond" panose="02020404030301010803" pitchFamily="18" charset="0"/>
              </a:rPr>
              <a:t>DN </a:t>
            </a:r>
            <a:r>
              <a:rPr lang="en-US" sz="2400" dirty="0">
                <a:solidFill>
                  <a:srgbClr val="8E070F"/>
                </a:solidFill>
                <a:latin typeface="Garamond" panose="02020404030301010803" pitchFamily="18" charset="0"/>
              </a:rPr>
              <a:t>by improvement of renal </a:t>
            </a:r>
            <a:r>
              <a:rPr lang="en-US" sz="2400" dirty="0" smtClean="0">
                <a:solidFill>
                  <a:srgbClr val="8E070F"/>
                </a:solidFill>
                <a:latin typeface="Garamond" panose="02020404030301010803" pitchFamily="18" charset="0"/>
              </a:rPr>
              <a:t>function, decreasing </a:t>
            </a:r>
            <a:r>
              <a:rPr lang="en-US" sz="2400" dirty="0">
                <a:solidFill>
                  <a:srgbClr val="8E070F"/>
                </a:solidFill>
                <a:latin typeface="Garamond" panose="02020404030301010803" pitchFamily="18" charset="0"/>
              </a:rPr>
              <a:t>urinary ACR, and indices of DN </a:t>
            </a:r>
            <a:r>
              <a:rPr lang="en-US" sz="2400" dirty="0" smtClean="0">
                <a:solidFill>
                  <a:srgbClr val="8E070F"/>
                </a:solidFill>
                <a:latin typeface="Garamond" panose="02020404030301010803" pitchFamily="18" charset="0"/>
              </a:rPr>
              <a:t>in </a:t>
            </a:r>
            <a:r>
              <a:rPr lang="en-US" sz="2400" dirty="0" err="1" smtClean="0">
                <a:solidFill>
                  <a:srgbClr val="8E070F"/>
                </a:solidFill>
                <a:latin typeface="Garamond" panose="02020404030301010803" pitchFamily="18" charset="0"/>
              </a:rPr>
              <a:t>microalbuminuric</a:t>
            </a:r>
            <a:r>
              <a:rPr lang="en-US" sz="2400" dirty="0" smtClean="0">
                <a:solidFill>
                  <a:srgbClr val="8E070F"/>
                </a:solidFill>
                <a:latin typeface="Garamond" panose="02020404030301010803" pitchFamily="18" charset="0"/>
              </a:rPr>
              <a:t> </a:t>
            </a:r>
            <a:r>
              <a:rPr lang="en-US" sz="2400" dirty="0">
                <a:solidFill>
                  <a:srgbClr val="8E070F"/>
                </a:solidFill>
                <a:latin typeface="Garamond" panose="02020404030301010803" pitchFamily="18" charset="0"/>
              </a:rPr>
              <a:t>rats. </a:t>
            </a:r>
            <a:endParaRPr lang="en-US" sz="2400" dirty="0" smtClean="0">
              <a:solidFill>
                <a:srgbClr val="8E070F"/>
              </a:solidFill>
              <a:latin typeface="Garamond" panose="02020404030301010803" pitchFamily="18" charset="0"/>
            </a:endParaRPr>
          </a:p>
          <a:p>
            <a:pPr>
              <a:lnSpc>
                <a:spcPct val="100000"/>
              </a:lnSpc>
              <a:spcBef>
                <a:spcPts val="1200"/>
              </a:spcBef>
            </a:pPr>
            <a:r>
              <a:rPr lang="en-US" sz="2400" dirty="0">
                <a:solidFill>
                  <a:srgbClr val="8E070F"/>
                </a:solidFill>
                <a:latin typeface="Garamond" panose="02020404030301010803" pitchFamily="18" charset="0"/>
              </a:rPr>
              <a:t>A strategy of 12/15 LO inhibition with a drug regimen capable of more sustained 12/15 LO inhibition may improve albuminuria in DN.</a:t>
            </a:r>
          </a:p>
          <a:p>
            <a:pPr>
              <a:lnSpc>
                <a:spcPct val="100000"/>
              </a:lnSpc>
              <a:spcBef>
                <a:spcPts val="1200"/>
              </a:spcBef>
            </a:pPr>
            <a:r>
              <a:rPr lang="en-US" sz="2400" dirty="0" smtClean="0">
                <a:solidFill>
                  <a:srgbClr val="8E070F"/>
                </a:solidFill>
                <a:latin typeface="Garamond" panose="02020404030301010803" pitchFamily="18" charset="0"/>
              </a:rPr>
              <a:t>These </a:t>
            </a:r>
            <a:r>
              <a:rPr lang="en-US" sz="2400" dirty="0">
                <a:solidFill>
                  <a:srgbClr val="8E070F"/>
                </a:solidFill>
                <a:latin typeface="Garamond" panose="02020404030301010803" pitchFamily="18" charset="0"/>
              </a:rPr>
              <a:t>findings may </a:t>
            </a:r>
            <a:r>
              <a:rPr lang="en-US" sz="2400" dirty="0" smtClean="0">
                <a:solidFill>
                  <a:srgbClr val="8E070F"/>
                </a:solidFill>
                <a:latin typeface="Garamond" panose="02020404030301010803" pitchFamily="18" charset="0"/>
              </a:rPr>
              <a:t>provide insight </a:t>
            </a:r>
            <a:r>
              <a:rPr lang="en-US" sz="2400" dirty="0">
                <a:solidFill>
                  <a:srgbClr val="8E070F"/>
                </a:solidFill>
                <a:latin typeface="Garamond" panose="02020404030301010803" pitchFamily="18" charset="0"/>
              </a:rPr>
              <a:t>into the feasibility of clinical use of </a:t>
            </a:r>
            <a:r>
              <a:rPr lang="en-US" sz="2400" dirty="0" smtClean="0">
                <a:solidFill>
                  <a:srgbClr val="8E070F"/>
                </a:solidFill>
                <a:latin typeface="Garamond" panose="02020404030301010803" pitchFamily="18" charset="0"/>
              </a:rPr>
              <a:t>pravastatin or </a:t>
            </a:r>
            <a:r>
              <a:rPr lang="en-US" sz="2400" dirty="0">
                <a:solidFill>
                  <a:srgbClr val="8E070F"/>
                </a:solidFill>
                <a:latin typeface="Garamond" panose="02020404030301010803" pitchFamily="18" charset="0"/>
              </a:rPr>
              <a:t>12/15-LO pathway inhibitors as a </a:t>
            </a:r>
            <a:r>
              <a:rPr lang="en-US" sz="2400" dirty="0" smtClean="0">
                <a:solidFill>
                  <a:srgbClr val="8E070F"/>
                </a:solidFill>
                <a:latin typeface="Garamond" panose="02020404030301010803" pitchFamily="18" charset="0"/>
              </a:rPr>
              <a:t>complementary therapy </a:t>
            </a:r>
            <a:r>
              <a:rPr lang="en-US" sz="2400" dirty="0">
                <a:solidFill>
                  <a:srgbClr val="8E070F"/>
                </a:solidFill>
                <a:latin typeface="Garamond" panose="02020404030301010803" pitchFamily="18" charset="0"/>
              </a:rPr>
              <a:t>for the prevention/treatment of DN. </a:t>
            </a:r>
            <a:endParaRPr lang="en-US" sz="2400" dirty="0" smtClean="0">
              <a:solidFill>
                <a:srgbClr val="8E070F"/>
              </a:solidFill>
              <a:latin typeface="Garamond" panose="02020404030301010803" pitchFamily="18" charset="0"/>
            </a:endParaRPr>
          </a:p>
          <a:p>
            <a:pPr>
              <a:lnSpc>
                <a:spcPct val="100000"/>
              </a:lnSpc>
              <a:spcBef>
                <a:spcPts val="1200"/>
              </a:spcBef>
            </a:pPr>
            <a:r>
              <a:rPr lang="en-US" sz="2400" dirty="0" smtClean="0">
                <a:solidFill>
                  <a:srgbClr val="8E070F"/>
                </a:solidFill>
                <a:latin typeface="Garamond" panose="02020404030301010803" pitchFamily="18" charset="0"/>
              </a:rPr>
              <a:t>Despite</a:t>
            </a:r>
            <a:r>
              <a:rPr lang="en-US" sz="2400" dirty="0">
                <a:solidFill>
                  <a:srgbClr val="8E070F"/>
                </a:solidFill>
                <a:latin typeface="Garamond" panose="02020404030301010803" pitchFamily="18" charset="0"/>
              </a:rPr>
              <a:t> </a:t>
            </a:r>
            <a:r>
              <a:rPr lang="en-US" sz="2400" dirty="0" smtClean="0">
                <a:solidFill>
                  <a:srgbClr val="8E070F"/>
                </a:solidFill>
                <a:latin typeface="Garamond" panose="02020404030301010803" pitchFamily="18" charset="0"/>
              </a:rPr>
              <a:t>the </a:t>
            </a:r>
            <a:r>
              <a:rPr lang="en-US" sz="2400" dirty="0">
                <a:solidFill>
                  <a:srgbClr val="8E070F"/>
                </a:solidFill>
                <a:latin typeface="Garamond" panose="02020404030301010803" pitchFamily="18" charset="0"/>
              </a:rPr>
              <a:t>possible theoretic benefit, long-term, </a:t>
            </a:r>
            <a:r>
              <a:rPr lang="en-US" sz="2400" dirty="0" smtClean="0">
                <a:solidFill>
                  <a:srgbClr val="8E070F"/>
                </a:solidFill>
                <a:latin typeface="Garamond" panose="02020404030301010803" pitchFamily="18" charset="0"/>
              </a:rPr>
              <a:t>prospective clinical </a:t>
            </a:r>
            <a:r>
              <a:rPr lang="en-US" sz="2400" dirty="0">
                <a:solidFill>
                  <a:srgbClr val="8E070F"/>
                </a:solidFill>
                <a:latin typeface="Garamond" panose="02020404030301010803" pitchFamily="18" charset="0"/>
              </a:rPr>
              <a:t>trials are needed before clarifying the </a:t>
            </a:r>
            <a:r>
              <a:rPr lang="en-US" sz="2400" dirty="0" smtClean="0">
                <a:solidFill>
                  <a:srgbClr val="8E070F"/>
                </a:solidFill>
                <a:latin typeface="Garamond" panose="02020404030301010803" pitchFamily="18" charset="0"/>
              </a:rPr>
              <a:t>medical and</a:t>
            </a:r>
            <a:r>
              <a:rPr lang="en-US" sz="2400" dirty="0">
                <a:solidFill>
                  <a:srgbClr val="8E070F"/>
                </a:solidFill>
                <a:latin typeface="Garamond" panose="02020404030301010803" pitchFamily="18" charset="0"/>
              </a:rPr>
              <a:t>, perhaps, economic benefits of statins or </a:t>
            </a:r>
            <a:r>
              <a:rPr lang="en-US" sz="2400" dirty="0" smtClean="0">
                <a:solidFill>
                  <a:srgbClr val="8E070F"/>
                </a:solidFill>
                <a:latin typeface="Garamond" panose="02020404030301010803" pitchFamily="18" charset="0"/>
              </a:rPr>
              <a:t>12/15-LO inhibitors </a:t>
            </a:r>
            <a:r>
              <a:rPr lang="en-US" sz="2400" dirty="0">
                <a:solidFill>
                  <a:srgbClr val="8E070F"/>
                </a:solidFill>
                <a:latin typeface="Garamond" panose="02020404030301010803" pitchFamily="18" charset="0"/>
              </a:rPr>
              <a:t>for DN.</a:t>
            </a:r>
          </a:p>
        </p:txBody>
      </p:sp>
    </p:spTree>
    <p:extLst>
      <p:ext uri="{BB962C8B-B14F-4D97-AF65-F5344CB8AC3E}">
        <p14:creationId xmlns:p14="http://schemas.microsoft.com/office/powerpoint/2010/main" val="429294375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D:\Downloads\Thank-You-Glitters-1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4" y="381001"/>
            <a:ext cx="6476999" cy="647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358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187889" y="1002082"/>
            <a:ext cx="8680537" cy="5574081"/>
          </a:xfrm>
        </p:spPr>
        <p:txBody>
          <a:bodyPr>
            <a:noAutofit/>
          </a:bodyPr>
          <a:lstStyle/>
          <a:p>
            <a:pPr>
              <a:lnSpc>
                <a:spcPct val="110000"/>
              </a:lnSpc>
              <a:spcBef>
                <a:spcPts val="1200"/>
              </a:spcBef>
            </a:pPr>
            <a:r>
              <a:rPr lang="en-US" sz="3000" dirty="0">
                <a:solidFill>
                  <a:srgbClr val="8E070F"/>
                </a:solidFill>
                <a:latin typeface="Garamond" pitchFamily="18" charset="0"/>
              </a:rPr>
              <a:t>Significant structural changes, particularly thickening of the glomerular basement membrane and </a:t>
            </a:r>
            <a:r>
              <a:rPr lang="en-US" sz="3000" dirty="0" err="1">
                <a:solidFill>
                  <a:srgbClr val="8E070F"/>
                </a:solidFill>
                <a:latin typeface="Garamond" pitchFamily="18" charset="0"/>
              </a:rPr>
              <a:t>mesangial</a:t>
            </a:r>
            <a:r>
              <a:rPr lang="en-US" sz="3000" dirty="0">
                <a:solidFill>
                  <a:srgbClr val="8E070F"/>
                </a:solidFill>
                <a:latin typeface="Garamond" pitchFamily="18" charset="0"/>
              </a:rPr>
              <a:t> expansion occur only after several years of diabetes.</a:t>
            </a:r>
          </a:p>
          <a:p>
            <a:pPr>
              <a:lnSpc>
                <a:spcPct val="110000"/>
              </a:lnSpc>
              <a:spcBef>
                <a:spcPts val="1200"/>
              </a:spcBef>
            </a:pPr>
            <a:r>
              <a:rPr lang="en-US" sz="3000" dirty="0">
                <a:solidFill>
                  <a:srgbClr val="8E070F"/>
                </a:solidFill>
                <a:latin typeface="Garamond" pitchFamily="18" charset="0"/>
              </a:rPr>
              <a:t>At this stage, the kidney may start allowing more serum albumin than normal in the urine (</a:t>
            </a:r>
            <a:r>
              <a:rPr lang="en-US" sz="3000" dirty="0" err="1">
                <a:solidFill>
                  <a:srgbClr val="8E070F"/>
                </a:solidFill>
                <a:latin typeface="Garamond" pitchFamily="18" charset="0"/>
              </a:rPr>
              <a:t>microalbuminuria</a:t>
            </a:r>
            <a:r>
              <a:rPr lang="en-US" sz="3000" dirty="0">
                <a:solidFill>
                  <a:srgbClr val="8E070F"/>
                </a:solidFill>
                <a:latin typeface="Garamond" pitchFamily="18" charset="0"/>
              </a:rPr>
              <a:t>).</a:t>
            </a:r>
          </a:p>
          <a:p>
            <a:pPr>
              <a:lnSpc>
                <a:spcPct val="110000"/>
              </a:lnSpc>
              <a:spcBef>
                <a:spcPts val="1200"/>
              </a:spcBef>
            </a:pPr>
            <a:r>
              <a:rPr lang="en-US" sz="3000" dirty="0">
                <a:solidFill>
                  <a:srgbClr val="8E070F"/>
                </a:solidFill>
                <a:latin typeface="Garamond" pitchFamily="18" charset="0"/>
              </a:rPr>
              <a:t>As DN progresses, increasing numbers of glomeruli are destroyed by nodular </a:t>
            </a:r>
            <a:r>
              <a:rPr lang="en-US" sz="3000" dirty="0" err="1">
                <a:solidFill>
                  <a:srgbClr val="8E070F"/>
                </a:solidFill>
                <a:latin typeface="Garamond" pitchFamily="18" charset="0"/>
              </a:rPr>
              <a:t>glomerulosclerosis</a:t>
            </a:r>
            <a:r>
              <a:rPr lang="en-US" sz="3000" dirty="0">
                <a:solidFill>
                  <a:srgbClr val="8E070F"/>
                </a:solidFill>
                <a:latin typeface="Garamond" pitchFamily="18" charset="0"/>
              </a:rPr>
              <a:t>. Now the amounts of albumin being excreted in the </a:t>
            </a:r>
            <a:r>
              <a:rPr lang="en-US" sz="3000" dirty="0" smtClean="0">
                <a:solidFill>
                  <a:srgbClr val="8E070F"/>
                </a:solidFill>
                <a:latin typeface="Garamond" pitchFamily="18" charset="0"/>
              </a:rPr>
              <a:t>urine increases</a:t>
            </a:r>
            <a:r>
              <a:rPr lang="en-US" sz="3000" dirty="0">
                <a:solidFill>
                  <a:srgbClr val="8E070F"/>
                </a:solidFill>
                <a:latin typeface="Garamond" pitchFamily="18" charset="0"/>
              </a:rPr>
              <a:t>, and may be detected by ordinary urine analysis techniques. </a:t>
            </a:r>
          </a:p>
        </p:txBody>
      </p:sp>
    </p:spTree>
    <p:extLst>
      <p:ext uri="{BB962C8B-B14F-4D97-AF65-F5344CB8AC3E}">
        <p14:creationId xmlns:p14="http://schemas.microsoft.com/office/powerpoint/2010/main" val="38366085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left)">
                                      <p:cBhvr>
                                        <p:cTn id="7" dur="500"/>
                                        <p:tgtEl>
                                          <p:spTgt spid="5529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Effect transition="in" filter="wipe(left)">
                                      <p:cBhvr>
                                        <p:cTn id="11" dur="500"/>
                                        <p:tgtEl>
                                          <p:spTgt spid="55299">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animEffect transition="in" filter="wipe(left)">
                                      <p:cBhvr>
                                        <p:cTn id="15"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318051" y="1921565"/>
            <a:ext cx="8428384" cy="4373358"/>
          </a:xfrm>
        </p:spPr>
        <p:txBody>
          <a:bodyPr>
            <a:noAutofit/>
          </a:bodyPr>
          <a:lstStyle/>
          <a:p>
            <a:pPr marL="0" indent="0">
              <a:buNone/>
            </a:pPr>
            <a:r>
              <a:rPr lang="en-US" sz="3200" b="1" dirty="0" smtClean="0">
                <a:ln w="0"/>
                <a:solidFill>
                  <a:srgbClr val="8E070F"/>
                </a:solidFill>
                <a:effectLst>
                  <a:outerShdw blurRad="38100" dist="19050" dir="2700000" algn="tl" rotWithShape="0">
                    <a:schemeClr val="dk1">
                      <a:alpha val="40000"/>
                    </a:schemeClr>
                  </a:outerShdw>
                </a:effectLst>
                <a:latin typeface="Garamond" pitchFamily="18" charset="0"/>
              </a:rPr>
              <a:t>Therefore, </a:t>
            </a:r>
            <a:r>
              <a:rPr lang="en-US" sz="3200" b="1" dirty="0" err="1" smtClean="0">
                <a:ln w="0"/>
                <a:solidFill>
                  <a:srgbClr val="8E070F"/>
                </a:solidFill>
                <a:effectLst>
                  <a:outerShdw blurRad="38100" dist="19050" dir="2700000" algn="tl" rotWithShape="0">
                    <a:schemeClr val="dk1">
                      <a:alpha val="40000"/>
                    </a:schemeClr>
                  </a:outerShdw>
                </a:effectLst>
                <a:latin typeface="Garamond" pitchFamily="18" charset="0"/>
              </a:rPr>
              <a:t>DN</a:t>
            </a:r>
            <a:r>
              <a:rPr lang="en-US" sz="3200" b="1" dirty="0" smtClean="0">
                <a:ln w="0"/>
                <a:solidFill>
                  <a:srgbClr val="8E070F"/>
                </a:solidFill>
                <a:effectLst>
                  <a:outerShdw blurRad="38100" dist="19050" dir="2700000" algn="tl" rotWithShape="0">
                    <a:schemeClr val="dk1">
                      <a:alpha val="40000"/>
                    </a:schemeClr>
                  </a:outerShdw>
                </a:effectLst>
                <a:latin typeface="Garamond" pitchFamily="18" charset="0"/>
              </a:rPr>
              <a:t> is categorized into two stages:</a:t>
            </a:r>
          </a:p>
          <a:p>
            <a:pPr marL="542925" indent="-357188">
              <a:spcBef>
                <a:spcPts val="1800"/>
              </a:spcBef>
              <a:buFont typeface="+mj-lt"/>
              <a:buAutoNum type="alphaLcPeriod"/>
            </a:pPr>
            <a:r>
              <a:rPr lang="en-US" sz="3000" dirty="0" err="1" smtClean="0">
                <a:solidFill>
                  <a:srgbClr val="8E070F"/>
                </a:solidFill>
                <a:latin typeface="Garamond" pitchFamily="18" charset="0"/>
              </a:rPr>
              <a:t>Microalbuminuria</a:t>
            </a:r>
            <a:r>
              <a:rPr lang="en-US" sz="3000" dirty="0" smtClean="0">
                <a:solidFill>
                  <a:srgbClr val="8E070F"/>
                </a:solidFill>
                <a:latin typeface="Garamond" pitchFamily="18" charset="0"/>
              </a:rPr>
              <a:t>: (urinary albumin excretion [</a:t>
            </a:r>
            <a:r>
              <a:rPr lang="en-US" sz="3000" dirty="0" err="1" smtClean="0">
                <a:solidFill>
                  <a:srgbClr val="8E070F"/>
                </a:solidFill>
                <a:latin typeface="Garamond" pitchFamily="18" charset="0"/>
              </a:rPr>
              <a:t>UAE</a:t>
            </a:r>
            <a:r>
              <a:rPr lang="en-US" sz="3000" dirty="0" smtClean="0">
                <a:solidFill>
                  <a:srgbClr val="8E070F"/>
                </a:solidFill>
                <a:latin typeface="Garamond" pitchFamily="18" charset="0"/>
              </a:rPr>
              <a:t>] &gt;20 </a:t>
            </a:r>
            <a:r>
              <a:rPr lang="en-US" sz="3000" dirty="0" err="1" smtClean="0">
                <a:solidFill>
                  <a:srgbClr val="8E070F"/>
                </a:solidFill>
                <a:latin typeface="Garamond" pitchFamily="18" charset="0"/>
              </a:rPr>
              <a:t>μg</a:t>
            </a:r>
            <a:r>
              <a:rPr lang="en-US" sz="3000" dirty="0" smtClean="0">
                <a:solidFill>
                  <a:srgbClr val="8E070F"/>
                </a:solidFill>
                <a:latin typeface="Garamond" pitchFamily="18" charset="0"/>
              </a:rPr>
              <a:t>/min and ≤199 </a:t>
            </a:r>
            <a:r>
              <a:rPr lang="en-US" sz="3000" dirty="0" err="1" smtClean="0">
                <a:solidFill>
                  <a:srgbClr val="8E070F"/>
                </a:solidFill>
                <a:latin typeface="Garamond" pitchFamily="18" charset="0"/>
              </a:rPr>
              <a:t>μg</a:t>
            </a:r>
            <a:r>
              <a:rPr lang="en-US" sz="3000" dirty="0" smtClean="0">
                <a:solidFill>
                  <a:srgbClr val="8E070F"/>
                </a:solidFill>
                <a:latin typeface="Garamond" pitchFamily="18" charset="0"/>
              </a:rPr>
              <a:t>/min)</a:t>
            </a:r>
          </a:p>
          <a:p>
            <a:pPr marL="542925" indent="-357188">
              <a:spcBef>
                <a:spcPts val="2400"/>
              </a:spcBef>
              <a:buFont typeface="+mj-lt"/>
              <a:buAutoNum type="alphaLcPeriod"/>
            </a:pPr>
            <a:r>
              <a:rPr lang="en-US" sz="3000" dirty="0" err="1" smtClean="0">
                <a:solidFill>
                  <a:srgbClr val="8E070F"/>
                </a:solidFill>
                <a:latin typeface="Garamond" pitchFamily="18" charset="0"/>
              </a:rPr>
              <a:t>Macroalbuminuria</a:t>
            </a:r>
            <a:r>
              <a:rPr lang="en-US" sz="3000" dirty="0" smtClean="0">
                <a:solidFill>
                  <a:srgbClr val="8E070F"/>
                </a:solidFill>
                <a:latin typeface="Garamond" pitchFamily="18" charset="0"/>
              </a:rPr>
              <a:t>: (UAE </a:t>
            </a:r>
            <a:r>
              <a:rPr lang="en-US" sz="3000" dirty="0">
                <a:solidFill>
                  <a:srgbClr val="8E070F"/>
                </a:solidFill>
                <a:latin typeface="Garamond" pitchFamily="18" charset="0"/>
              </a:rPr>
              <a:t>≥200 </a:t>
            </a:r>
            <a:r>
              <a:rPr lang="en-US" sz="3000" dirty="0" err="1">
                <a:solidFill>
                  <a:srgbClr val="8E070F"/>
                </a:solidFill>
                <a:latin typeface="Garamond" pitchFamily="18" charset="0"/>
              </a:rPr>
              <a:t>μg</a:t>
            </a:r>
            <a:r>
              <a:rPr lang="en-US" sz="3000" dirty="0">
                <a:solidFill>
                  <a:srgbClr val="8E070F"/>
                </a:solidFill>
                <a:latin typeface="Garamond" pitchFamily="18" charset="0"/>
              </a:rPr>
              <a:t>/min).</a:t>
            </a:r>
            <a:endParaRPr lang="en-US" sz="3000" dirty="0" smtClean="0">
              <a:solidFill>
                <a:srgbClr val="8E070F"/>
              </a:solidFill>
              <a:latin typeface="Garamond" pitchFamily="18" charset="0"/>
            </a:endParaRPr>
          </a:p>
        </p:txBody>
      </p:sp>
    </p:spTree>
    <p:extLst>
      <p:ext uri="{BB962C8B-B14F-4D97-AF65-F5344CB8AC3E}">
        <p14:creationId xmlns:p14="http://schemas.microsoft.com/office/powerpoint/2010/main" val="22167244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up)">
                                      <p:cBhvr>
                                        <p:cTn id="7" dur="500"/>
                                        <p:tgtEl>
                                          <p:spTgt spid="5529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Effect transition="in" filter="wipe(up)">
                                      <p:cBhvr>
                                        <p:cTn id="11" dur="500"/>
                                        <p:tgtEl>
                                          <p:spTgt spid="55299">
                                            <p:txEl>
                                              <p:pRg st="1" end="1"/>
                                            </p:tx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5299">
                                            <p:txEl>
                                              <p:pRg st="2" end="2"/>
                                            </p:txEl>
                                          </p:spTgt>
                                        </p:tgtEl>
                                        <p:attrNameLst>
                                          <p:attrName>style.visibility</p:attrName>
                                        </p:attrNameLst>
                                      </p:cBhvr>
                                      <p:to>
                                        <p:strVal val="visible"/>
                                      </p:to>
                                    </p:set>
                                    <p:animEffect transition="in" filter="wipe(up)">
                                      <p:cBhvr>
                                        <p:cTn id="14"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251791" y="159026"/>
            <a:ext cx="8204177" cy="887896"/>
          </a:xfrm>
        </p:spPr>
        <p:txBody>
          <a:bodyPr>
            <a:normAutofit/>
          </a:bodyPr>
          <a:lstStyle/>
          <a:p>
            <a:r>
              <a:rPr lang="en-US" sz="5400" spc="50" dirty="0" err="1">
                <a:ln w="0"/>
                <a:effectLst>
                  <a:innerShdw blurRad="63500" dist="50800" dir="13500000">
                    <a:srgbClr val="000000">
                      <a:alpha val="50000"/>
                    </a:srgbClr>
                  </a:innerShdw>
                </a:effectLst>
                <a:latin typeface="Vijaya" panose="020B0604020202020204" pitchFamily="34" charset="0"/>
                <a:cs typeface="Vijaya" panose="020B0604020202020204" pitchFamily="34" charset="0"/>
              </a:rPr>
              <a:t>Lipoxygenases</a:t>
            </a:r>
            <a:r>
              <a:rPr lang="en-US" sz="5400" spc="50" dirty="0">
                <a:ln w="0"/>
                <a:effectLst>
                  <a:innerShdw blurRad="63500" dist="50800" dir="13500000">
                    <a:srgbClr val="000000">
                      <a:alpha val="50000"/>
                    </a:srgbClr>
                  </a:innerShdw>
                </a:effectLst>
                <a:latin typeface="Vijaya" panose="020B0604020202020204" pitchFamily="34" charset="0"/>
                <a:cs typeface="Vijaya" panose="020B0604020202020204" pitchFamily="34" charset="0"/>
              </a:rPr>
              <a:t> (LOs) </a:t>
            </a:r>
            <a:endParaRPr lang="ar-SA" sz="5400" spc="50" dirty="0" smtClean="0">
              <a:ln w="0"/>
              <a:effectLst>
                <a:innerShdw blurRad="63500" dist="50800" dir="13500000">
                  <a:srgbClr val="000000">
                    <a:alpha val="50000"/>
                  </a:srgbClr>
                </a:innerShdw>
              </a:effectLst>
              <a:latin typeface="Vijaya" panose="020B0604020202020204" pitchFamily="34" charset="0"/>
            </a:endParaRPr>
          </a:p>
        </p:txBody>
      </p:sp>
      <p:sp>
        <p:nvSpPr>
          <p:cNvPr id="6147" name="Content Placeholder 5"/>
          <p:cNvSpPr>
            <a:spLocks noGrp="1"/>
          </p:cNvSpPr>
          <p:nvPr>
            <p:ph idx="1"/>
          </p:nvPr>
        </p:nvSpPr>
        <p:spPr>
          <a:xfrm>
            <a:off x="251790" y="1166191"/>
            <a:ext cx="8712697" cy="5459896"/>
          </a:xfrm>
        </p:spPr>
        <p:txBody>
          <a:bodyPr>
            <a:noAutofit/>
          </a:bodyPr>
          <a:lstStyle/>
          <a:p>
            <a:pPr marL="265113" indent="-265113">
              <a:lnSpc>
                <a:spcPct val="100000"/>
              </a:lnSpc>
              <a:spcBef>
                <a:spcPts val="600"/>
              </a:spcBef>
              <a:buFont typeface="Courier New" panose="02070309020205020404" pitchFamily="49" charset="0"/>
              <a:buChar char="o"/>
            </a:pPr>
            <a:r>
              <a:rPr lang="en-US" sz="3000" dirty="0">
                <a:solidFill>
                  <a:srgbClr val="8E070F"/>
                </a:solidFill>
                <a:latin typeface="Garamond" pitchFamily="18" charset="0"/>
              </a:rPr>
              <a:t>LOs are a family of </a:t>
            </a:r>
            <a:r>
              <a:rPr lang="en-US" sz="3000" dirty="0" smtClean="0">
                <a:solidFill>
                  <a:srgbClr val="8E070F"/>
                </a:solidFill>
                <a:latin typeface="Garamond" pitchFamily="18" charset="0"/>
              </a:rPr>
              <a:t>non-</a:t>
            </a:r>
            <a:r>
              <a:rPr lang="en-US" sz="3000" dirty="0" err="1" smtClean="0">
                <a:solidFill>
                  <a:srgbClr val="8E070F"/>
                </a:solidFill>
                <a:latin typeface="Garamond" pitchFamily="18" charset="0"/>
              </a:rPr>
              <a:t>heme</a:t>
            </a:r>
            <a:r>
              <a:rPr lang="en-US" sz="3000" dirty="0" smtClean="0">
                <a:solidFill>
                  <a:srgbClr val="8E070F"/>
                </a:solidFill>
                <a:latin typeface="Garamond" pitchFamily="18" charset="0"/>
              </a:rPr>
              <a:t> </a:t>
            </a:r>
            <a:r>
              <a:rPr lang="en-US" sz="3000" dirty="0">
                <a:solidFill>
                  <a:srgbClr val="8E070F"/>
                </a:solidFill>
                <a:latin typeface="Garamond" pitchFamily="18" charset="0"/>
              </a:rPr>
              <a:t>iron containing enzymes that insert molecular O</a:t>
            </a:r>
            <a:r>
              <a:rPr lang="en-US" sz="3000" baseline="-25000" dirty="0">
                <a:solidFill>
                  <a:srgbClr val="8E070F"/>
                </a:solidFill>
                <a:latin typeface="Garamond" pitchFamily="18" charset="0"/>
              </a:rPr>
              <a:t>2</a:t>
            </a:r>
            <a:r>
              <a:rPr lang="en-US" sz="3000" dirty="0">
                <a:solidFill>
                  <a:srgbClr val="8E070F"/>
                </a:solidFill>
                <a:latin typeface="Garamond" pitchFamily="18" charset="0"/>
              </a:rPr>
              <a:t> into polyunsaturated fatty acids. </a:t>
            </a:r>
          </a:p>
          <a:p>
            <a:pPr marL="265113" indent="-265113">
              <a:lnSpc>
                <a:spcPct val="100000"/>
              </a:lnSpc>
              <a:spcBef>
                <a:spcPts val="600"/>
              </a:spcBef>
              <a:buFont typeface="Courier New" panose="02070309020205020404" pitchFamily="49" charset="0"/>
              <a:buChar char="o"/>
            </a:pPr>
            <a:r>
              <a:rPr lang="en-US" sz="3000" dirty="0">
                <a:solidFill>
                  <a:srgbClr val="8E070F"/>
                </a:solidFill>
                <a:latin typeface="Garamond" pitchFamily="18" charset="0"/>
              </a:rPr>
              <a:t>They are classified as 5-,8-,12-, and 15-LOs according to the carbon atom of </a:t>
            </a:r>
            <a:r>
              <a:rPr lang="en-US" sz="3000" dirty="0" err="1">
                <a:solidFill>
                  <a:srgbClr val="8E070F"/>
                </a:solidFill>
                <a:latin typeface="Garamond" pitchFamily="18" charset="0"/>
              </a:rPr>
              <a:t>arachidonic</a:t>
            </a:r>
            <a:r>
              <a:rPr lang="en-US" sz="3000" dirty="0">
                <a:solidFill>
                  <a:srgbClr val="8E070F"/>
                </a:solidFill>
                <a:latin typeface="Garamond" pitchFamily="18" charset="0"/>
              </a:rPr>
              <a:t> acid at which oxygen is inserted. </a:t>
            </a:r>
          </a:p>
          <a:p>
            <a:pPr marL="265113" indent="-265113">
              <a:lnSpc>
                <a:spcPct val="100000"/>
              </a:lnSpc>
              <a:spcBef>
                <a:spcPts val="600"/>
              </a:spcBef>
              <a:buFont typeface="Courier New" panose="02070309020205020404" pitchFamily="49" charset="0"/>
              <a:buChar char="o"/>
            </a:pPr>
            <a:r>
              <a:rPr lang="en-US" sz="3000" dirty="0">
                <a:solidFill>
                  <a:srgbClr val="8E070F"/>
                </a:solidFill>
                <a:latin typeface="Garamond" pitchFamily="18" charset="0"/>
              </a:rPr>
              <a:t>Three major isoforms of 12-LO are:</a:t>
            </a:r>
          </a:p>
          <a:p>
            <a:pPr marL="450850" indent="-219075">
              <a:lnSpc>
                <a:spcPct val="100000"/>
              </a:lnSpc>
              <a:spcBef>
                <a:spcPts val="0"/>
              </a:spcBef>
            </a:pPr>
            <a:r>
              <a:rPr lang="en-US" sz="3000" dirty="0">
                <a:solidFill>
                  <a:srgbClr val="8E070F"/>
                </a:solidFill>
                <a:latin typeface="Garamond" pitchFamily="18" charset="0"/>
              </a:rPr>
              <a:t>Platelet-type </a:t>
            </a:r>
          </a:p>
          <a:p>
            <a:pPr marL="450850" indent="-219075">
              <a:lnSpc>
                <a:spcPct val="100000"/>
              </a:lnSpc>
              <a:spcBef>
                <a:spcPts val="0"/>
              </a:spcBef>
            </a:pPr>
            <a:r>
              <a:rPr lang="en-US" sz="3000" dirty="0">
                <a:solidFill>
                  <a:srgbClr val="8E070F"/>
                </a:solidFill>
                <a:latin typeface="Garamond" pitchFamily="18" charset="0"/>
              </a:rPr>
              <a:t>Macrophage- or leukocyte-type </a:t>
            </a:r>
          </a:p>
          <a:p>
            <a:pPr marL="450850" indent="-219075">
              <a:lnSpc>
                <a:spcPct val="100000"/>
              </a:lnSpc>
              <a:spcBef>
                <a:spcPts val="0"/>
              </a:spcBef>
            </a:pPr>
            <a:r>
              <a:rPr lang="en-US" sz="3000" dirty="0">
                <a:solidFill>
                  <a:srgbClr val="8E070F"/>
                </a:solidFill>
                <a:latin typeface="Garamond" pitchFamily="18" charset="0"/>
              </a:rPr>
              <a:t>Epidermal-type </a:t>
            </a:r>
          </a:p>
        </p:txBody>
      </p:sp>
    </p:spTree>
    <p:extLst>
      <p:ext uri="{BB962C8B-B14F-4D97-AF65-F5344CB8AC3E}">
        <p14:creationId xmlns:p14="http://schemas.microsoft.com/office/powerpoint/2010/main" val="6224397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5"/>
          <p:cNvSpPr>
            <a:spLocks noGrp="1"/>
          </p:cNvSpPr>
          <p:nvPr>
            <p:ph idx="1"/>
          </p:nvPr>
        </p:nvSpPr>
        <p:spPr>
          <a:xfrm>
            <a:off x="185531" y="1974574"/>
            <a:ext cx="8772939" cy="4320208"/>
          </a:xfrm>
        </p:spPr>
        <p:txBody>
          <a:bodyPr>
            <a:noAutofit/>
          </a:bodyPr>
          <a:lstStyle/>
          <a:p>
            <a:pPr marL="265113" lvl="0" indent="-265113">
              <a:lnSpc>
                <a:spcPct val="100000"/>
              </a:lnSpc>
              <a:spcBef>
                <a:spcPts val="1200"/>
              </a:spcBef>
              <a:buFont typeface="Courier New" panose="02070309020205020404" pitchFamily="49" charset="0"/>
              <a:buChar char="o"/>
            </a:pPr>
            <a:r>
              <a:rPr lang="en-US" sz="3200" dirty="0">
                <a:solidFill>
                  <a:srgbClr val="8E070F"/>
                </a:solidFill>
                <a:latin typeface="Garamond" pitchFamily="18" charset="0"/>
              </a:rPr>
              <a:t>Human and rabbit 15-LOs, as well as leukocyte-type 12-LO have high homology, and are classified as 12/15 </a:t>
            </a:r>
            <a:r>
              <a:rPr lang="en-US" sz="3200" dirty="0" err="1" smtClean="0">
                <a:solidFill>
                  <a:srgbClr val="8E070F"/>
                </a:solidFill>
                <a:latin typeface="Garamond" pitchFamily="18" charset="0"/>
              </a:rPr>
              <a:t>LOs</a:t>
            </a:r>
            <a:r>
              <a:rPr lang="en-US" sz="3200" dirty="0" smtClean="0">
                <a:solidFill>
                  <a:srgbClr val="8E070F"/>
                </a:solidFill>
                <a:latin typeface="Garamond" pitchFamily="18" charset="0"/>
              </a:rPr>
              <a:t>.</a:t>
            </a:r>
          </a:p>
          <a:p>
            <a:pPr marL="265113" lvl="0" indent="-265113">
              <a:lnSpc>
                <a:spcPct val="100000"/>
              </a:lnSpc>
              <a:spcBef>
                <a:spcPts val="1200"/>
              </a:spcBef>
              <a:buFont typeface="Courier New" panose="02070309020205020404" pitchFamily="49" charset="0"/>
              <a:buChar char="o"/>
            </a:pPr>
            <a:r>
              <a:rPr lang="en-US" sz="3200" dirty="0" smtClean="0">
                <a:solidFill>
                  <a:srgbClr val="8E070F"/>
                </a:solidFill>
                <a:latin typeface="Garamond" pitchFamily="18" charset="0"/>
              </a:rPr>
              <a:t>Studies have indicated the presence of leukocyte-type 12/15-LO in various cells, including vascular smooth muscle cells, brain, and kidney.</a:t>
            </a:r>
            <a:endParaRPr lang="en-US" sz="3200" dirty="0">
              <a:solidFill>
                <a:srgbClr val="8E070F"/>
              </a:solidFill>
              <a:latin typeface="Garamond" pitchFamily="18" charset="0"/>
            </a:endParaRPr>
          </a:p>
        </p:txBody>
      </p:sp>
    </p:spTree>
    <p:extLst>
      <p:ext uri="{BB962C8B-B14F-4D97-AF65-F5344CB8AC3E}">
        <p14:creationId xmlns:p14="http://schemas.microsoft.com/office/powerpoint/2010/main" val="395780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5"/>
          <p:cNvSpPr>
            <a:spLocks noGrp="1"/>
          </p:cNvSpPr>
          <p:nvPr>
            <p:ph idx="1"/>
          </p:nvPr>
        </p:nvSpPr>
        <p:spPr>
          <a:xfrm>
            <a:off x="218661" y="1510748"/>
            <a:ext cx="8706678" cy="4982818"/>
          </a:xfrm>
        </p:spPr>
        <p:txBody>
          <a:bodyPr>
            <a:noAutofit/>
          </a:bodyPr>
          <a:lstStyle/>
          <a:p>
            <a:pPr marL="265113" indent="-265113">
              <a:lnSpc>
                <a:spcPct val="100000"/>
              </a:lnSpc>
              <a:spcBef>
                <a:spcPts val="1200"/>
              </a:spcBef>
              <a:buFont typeface="Courier New" panose="02070309020205020404" pitchFamily="49" charset="0"/>
              <a:buChar char="o"/>
            </a:pPr>
            <a:r>
              <a:rPr lang="en-US" sz="3000" dirty="0" smtClean="0">
                <a:solidFill>
                  <a:srgbClr val="8E070F"/>
                </a:solidFill>
                <a:latin typeface="Garamond" pitchFamily="18" charset="0"/>
              </a:rPr>
              <a:t>Substantial </a:t>
            </a:r>
            <a:r>
              <a:rPr lang="en-US" sz="3000" dirty="0">
                <a:solidFill>
                  <a:srgbClr val="8E070F"/>
                </a:solidFill>
                <a:latin typeface="Garamond" pitchFamily="18" charset="0"/>
              </a:rPr>
              <a:t>evidence suggests that 12/15-LO play an important role in systemic homeostasis and renal-cardiovascular pathology, through mediating growth factor effects in vascular smooth muscle cells, fibroblasts, and </a:t>
            </a:r>
            <a:r>
              <a:rPr lang="en-US" sz="3000" dirty="0" err="1">
                <a:solidFill>
                  <a:srgbClr val="8E070F"/>
                </a:solidFill>
                <a:latin typeface="Garamond" pitchFamily="18" charset="0"/>
              </a:rPr>
              <a:t>mesangial</a:t>
            </a:r>
            <a:r>
              <a:rPr lang="en-US" sz="3000" dirty="0">
                <a:solidFill>
                  <a:srgbClr val="8E070F"/>
                </a:solidFill>
                <a:latin typeface="Garamond" pitchFamily="18" charset="0"/>
              </a:rPr>
              <a:t> cells, as well as responses to vascular injury.</a:t>
            </a:r>
          </a:p>
          <a:p>
            <a:pPr marL="265113" indent="-265113">
              <a:lnSpc>
                <a:spcPct val="100000"/>
              </a:lnSpc>
              <a:spcBef>
                <a:spcPts val="1200"/>
              </a:spcBef>
              <a:buFont typeface="Courier New" panose="02070309020205020404" pitchFamily="49" charset="0"/>
              <a:buChar char="o"/>
            </a:pPr>
            <a:r>
              <a:rPr lang="en-US" sz="3000" dirty="0">
                <a:solidFill>
                  <a:srgbClr val="8E070F"/>
                </a:solidFill>
                <a:latin typeface="Garamond" pitchFamily="18" charset="0"/>
              </a:rPr>
              <a:t>Deletion of the 12/15-LO gene is associated with reduced atherosclerosis in animal models. </a:t>
            </a:r>
          </a:p>
        </p:txBody>
      </p:sp>
    </p:spTree>
    <p:extLst>
      <p:ext uri="{BB962C8B-B14F-4D97-AF65-F5344CB8AC3E}">
        <p14:creationId xmlns:p14="http://schemas.microsoft.com/office/powerpoint/2010/main" val="2854916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heme 16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168" id="{8398CB89-0666-4527-8354-A56B59CB681D}" vid="{FC23EDBE-8BB9-4F6F-A245-CBFEE7E9C4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1174</TotalTime>
  <Words>2493</Words>
  <Application>Microsoft Office PowerPoint</Application>
  <PresentationFormat>On-screen Show (4:3)</PresentationFormat>
  <Paragraphs>221</Paragraphs>
  <Slides>41</Slides>
  <Notes>41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FangSong</vt:lpstr>
      <vt:lpstr>Arial</vt:lpstr>
      <vt:lpstr>Calibri</vt:lpstr>
      <vt:lpstr>Calibri Light</vt:lpstr>
      <vt:lpstr>Courier New</vt:lpstr>
      <vt:lpstr>David</vt:lpstr>
      <vt:lpstr>Garamond</vt:lpstr>
      <vt:lpstr>Monotype Corsiva</vt:lpstr>
      <vt:lpstr>Piranesi It BT</vt:lpstr>
      <vt:lpstr>Shadow</vt:lpstr>
      <vt:lpstr>Times New Roman</vt:lpstr>
      <vt:lpstr>Vijaya</vt:lpstr>
      <vt:lpstr>Wingdings</vt:lpstr>
      <vt:lpstr>Theme 168</vt:lpstr>
      <vt:lpstr>PowerPoint Presentation</vt:lpstr>
      <vt:lpstr>Dr. Hayam Gad Associate Professor of Physiology College of Medicine King Saud University</vt:lpstr>
      <vt:lpstr>INTRODUCTION</vt:lpstr>
      <vt:lpstr>PowerPoint Presentation</vt:lpstr>
      <vt:lpstr>PowerPoint Presentation</vt:lpstr>
      <vt:lpstr>PowerPoint Presentation</vt:lpstr>
      <vt:lpstr>Lipoxygenases (LOs) </vt:lpstr>
      <vt:lpstr>PowerPoint Presentation</vt:lpstr>
      <vt:lpstr>PowerPoint Presentation</vt:lpstr>
      <vt:lpstr>PowerPoint Presentation</vt:lpstr>
      <vt:lpstr>PowerPoint Presentation</vt:lpstr>
      <vt:lpstr>Nordihydroguaiaretic acid (NDGA) </vt:lpstr>
      <vt:lpstr>Three-HMG-CoA reductase inhibition</vt:lpstr>
      <vt:lpstr>AIM OF THE STUDY</vt:lpstr>
      <vt:lpstr>PowerPoint Presentation</vt:lpstr>
      <vt:lpstr>MATERIALS &amp; METHODS</vt:lpstr>
      <vt:lpstr>PowerPoint Presentation</vt:lpstr>
      <vt:lpstr>PowerPoint Presentation</vt:lpstr>
      <vt:lpstr>PowerPoint Presentation</vt:lpstr>
      <vt:lpstr>Drug Regimen</vt:lpstr>
      <vt:lpstr>The measured parameters</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Home</cp:lastModifiedBy>
  <cp:revision>35</cp:revision>
  <dcterms:created xsi:type="dcterms:W3CDTF">2014-06-10T19:22:19Z</dcterms:created>
  <dcterms:modified xsi:type="dcterms:W3CDTF">2014-06-23T18:52:10Z</dcterms:modified>
</cp:coreProperties>
</file>