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89" r:id="rId3"/>
    <p:sldId id="288" r:id="rId4"/>
    <p:sldId id="291" r:id="rId5"/>
    <p:sldId id="292" r:id="rId6"/>
    <p:sldId id="293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4" r:id="rId16"/>
    <p:sldId id="305" r:id="rId17"/>
    <p:sldId id="310" r:id="rId18"/>
    <p:sldId id="307" r:id="rId19"/>
    <p:sldId id="308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96" autoAdjust="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2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25E94-F3B5-43D1-99E8-8588126E542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48289-F310-44F3-939D-A66025A70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569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Liver, renal, hormonal profiles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Hormonal evaluation including measurements of mid- night and morning serum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cortisol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 concentrations, morn-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 serum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dehydroepiandrosterone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 sulfate,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aldosterone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, 17-hydroxyprogesterone, testosterone and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chromogra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nin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 A, plasma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adrenocorticotropic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 hormone, and plasma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renin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EGISTs may develop from the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pluripotent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mesenchymal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stem cells, while others proposed that they may be the consequence of an extensive outgrowth of GISTs loosing their contact with the gut wall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CD117 and smooth muscle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 alpha SMA)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Patients who develop resistance to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imatinib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may be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suc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cessfully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treated with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sunitinib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a new member of tyrosine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kinase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inhibitors [26]. Most recent reports indicate that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imatinib</a:t>
            </a:r>
            <a:r>
              <a:rPr lang="en-US" sz="1200" b="0" i="0" kern="1200" baseline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may be useful even in an adjuvant setting, as its use after resection of the primary GIST increased the recurrence-free survival of seemingly tumor-free patients compared with placebo [28]. </a:t>
            </a:r>
            <a:endParaRPr lang="en-US" sz="1200" b="0" i="0" kern="120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dirty="0" smtClean="0">
                <a:latin typeface="Arial Rounded MT Bold" pitchFamily="34" charset="0"/>
              </a:rPr>
              <a:t> Mention 1 fact about its clinical behavior</a:t>
            </a:r>
            <a:endParaRPr lang="en-US" sz="1200" b="0" i="0" kern="120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Because of the high likelihood of adrenal tumors originating from the stomach, and because of the proximity of the greater curvature to the left adrenal gland, a biopsy was excised from the greater curvature of the stomach.</a:t>
            </a:r>
          </a:p>
          <a:p>
            <a:pPr algn="l" rtl="0"/>
            <a:r>
              <a:rPr lang="en-US" dirty="0" smtClean="0"/>
              <a:t> Results excluded stomach involvement, thus, reinforcing diagnosis of a primary left adrenal GIST.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GISTs are believed to be derived from interstitial cells of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Cajal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(ICC) (pacemaker cells) which are present in the muscular layer of the gastrointestinal walls [21]. ICCs express CD117 (c-kit,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transmembrane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tyrosine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kinase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receptor) and CD34 (a highly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glycosylated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cell surface antigen)</a:t>
            </a:r>
            <a:endParaRPr lang="en-US" sz="1200" b="0" i="0" kern="120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8289-F310-44F3-939D-A66025A7049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406775"/>
            <a:ext cx="8382000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Arial Rounded MT Bold" pitchFamily="34" charset="0"/>
              </a:rPr>
              <a:t>An Extremely Rare Case Report</a:t>
            </a:r>
            <a:r>
              <a:rPr lang="en-US" sz="6000" dirty="0" smtClean="0">
                <a:solidFill>
                  <a:srgbClr val="FFFF00"/>
                </a:solidFill>
                <a:latin typeface="Arial Rounded MT Bold" pitchFamily="34" charset="0"/>
              </a:rPr>
              <a:t/>
            </a:r>
            <a:br>
              <a:rPr lang="en-US" sz="6000" dirty="0" smtClean="0">
                <a:solidFill>
                  <a:srgbClr val="FFFF00"/>
                </a:solidFill>
                <a:latin typeface="Arial Rounded MT Bold" pitchFamily="34" charset="0"/>
              </a:rPr>
            </a:br>
            <a:endParaRPr lang="en-US" sz="6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00601"/>
            <a:ext cx="9144000" cy="2133599"/>
          </a:xfrm>
        </p:spPr>
        <p:txBody>
          <a:bodyPr>
            <a:normAutofit fontScale="92500" lnSpcReduction="20000"/>
          </a:bodyPr>
          <a:lstStyle/>
          <a:p>
            <a:r>
              <a:rPr lang="en-US" sz="5700" dirty="0" smtClean="0">
                <a:latin typeface="Arial Rounded MT Bold" pitchFamily="34" charset="0"/>
              </a:rPr>
              <a:t>Haya J. </a:t>
            </a:r>
            <a:r>
              <a:rPr lang="en-US" sz="5700" dirty="0" err="1" smtClean="0">
                <a:latin typeface="Arial Rounded MT Bold" pitchFamily="34" charset="0"/>
              </a:rPr>
              <a:t>Azouz</a:t>
            </a:r>
            <a:endParaRPr lang="en-US" sz="5700" dirty="0" smtClean="0">
              <a:latin typeface="Arial Rounded MT Bold" pitchFamily="34" charset="0"/>
            </a:endParaRPr>
          </a:p>
          <a:p>
            <a:r>
              <a:rPr lang="en-US" sz="3000" dirty="0" smtClean="0">
                <a:solidFill>
                  <a:srgbClr val="FFFF00"/>
                </a:solidFill>
                <a:latin typeface="Arial Rounded MT Bold" pitchFamily="34" charset="0"/>
              </a:rPr>
              <a:t>3</a:t>
            </a:r>
            <a:r>
              <a:rPr lang="en-US" sz="3000" baseline="30000" dirty="0" smtClean="0">
                <a:solidFill>
                  <a:srgbClr val="FFFF00"/>
                </a:solidFill>
                <a:latin typeface="Arial Rounded MT Bold" pitchFamily="34" charset="0"/>
              </a:rPr>
              <a:t>rd</a:t>
            </a:r>
            <a:r>
              <a:rPr lang="en-US" sz="3000" dirty="0" smtClean="0">
                <a:solidFill>
                  <a:srgbClr val="FFFF00"/>
                </a:solidFill>
                <a:latin typeface="Arial Rounded MT Bold" pitchFamily="34" charset="0"/>
              </a:rPr>
              <a:t> year medical student</a:t>
            </a:r>
          </a:p>
          <a:p>
            <a:r>
              <a:rPr lang="en-US" sz="3000" dirty="0" smtClean="0">
                <a:solidFill>
                  <a:srgbClr val="FFFF00"/>
                </a:solidFill>
                <a:latin typeface="Arial Rounded MT Bold" pitchFamily="34" charset="0"/>
              </a:rPr>
              <a:t>College of Medicine, Alfaisal University, Riyadh, Saudi Arabia </a:t>
            </a:r>
          </a:p>
          <a:p>
            <a:endParaRPr lang="en-US" sz="2000" dirty="0" smtClean="0">
              <a:latin typeface="Arial Rounded MT Bold" pitchFamily="34" charset="0"/>
            </a:endParaRPr>
          </a:p>
          <a:p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8003" y="53340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0" y="2666999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0" y="4724399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0" y="6857999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A\Downloads\965298_657199264293761_1595089013_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38" t="9888" r="11418" b="13874"/>
          <a:stretch/>
        </p:blipFill>
        <p:spPr bwMode="auto">
          <a:xfrm>
            <a:off x="2743201" y="53224"/>
            <a:ext cx="3234516" cy="2537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0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144000" y="-1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98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GIST (</a:t>
            </a:r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1/8)</a:t>
            </a:r>
            <a:endParaRPr lang="en-US" sz="60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Mesenchymal</a:t>
            </a:r>
            <a:r>
              <a:rPr lang="en-US" dirty="0" smtClean="0">
                <a:latin typeface="Arial Rounded MT Bold" pitchFamily="34" charset="0"/>
              </a:rPr>
              <a:t> tumors</a:t>
            </a:r>
          </a:p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latin typeface="Arial Rounded MT Bold" pitchFamily="34" charset="0"/>
              </a:rPr>
              <a:t>Arise </a:t>
            </a:r>
            <a:r>
              <a:rPr lang="en-US" dirty="0">
                <a:latin typeface="Arial Rounded MT Bold" pitchFamily="34" charset="0"/>
              </a:rPr>
              <a:t>from </a:t>
            </a:r>
            <a:r>
              <a:rPr lang="en-US" dirty="0">
                <a:solidFill>
                  <a:srgbClr val="FFFF00"/>
                </a:solidFill>
                <a:latin typeface="Arial Rounded MT Bold" pitchFamily="34" charset="0"/>
              </a:rPr>
              <a:t>interstitial cells of </a:t>
            </a:r>
            <a:r>
              <a:rPr lang="en-US" dirty="0" err="1">
                <a:solidFill>
                  <a:srgbClr val="FFFF00"/>
                </a:solidFill>
                <a:latin typeface="Arial Rounded MT Bold" pitchFamily="34" charset="0"/>
              </a:rPr>
              <a:t>Cajal</a:t>
            </a:r>
            <a:endParaRPr lang="en-US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c-kit</a:t>
            </a:r>
            <a:r>
              <a:rPr lang="en-US" dirty="0" smtClean="0">
                <a:latin typeface="Arial Rounded MT Bold" panose="020F0704030504030204" pitchFamily="34" charset="0"/>
              </a:rPr>
              <a:t> (90%) and </a:t>
            </a:r>
            <a:r>
              <a:rPr lang="en-US" dirty="0">
                <a:solidFill>
                  <a:srgbClr val="FFFF00"/>
                </a:solidFill>
                <a:latin typeface="Arial Rounded MT Bold" panose="020F0704030504030204" pitchFamily="34" charset="0"/>
              </a:rPr>
              <a:t>PDGFRA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mutations</a:t>
            </a:r>
          </a:p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Common</a:t>
            </a:r>
            <a:r>
              <a:rPr lang="en-US" dirty="0" smtClean="0">
                <a:latin typeface="Arial Rounded MT Bold" panose="020F0704030504030204" pitchFamily="34" charset="0"/>
              </a:rPr>
              <a:t> sites: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Stomach</a:t>
            </a:r>
            <a:r>
              <a:rPr lang="en-US" b="1" dirty="0" smtClean="0">
                <a:latin typeface="Arial Rounded MT Bold" pitchFamily="34" charset="0"/>
              </a:rPr>
              <a:t> (40-70%)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latin typeface="Arial Rounded MT Bold" pitchFamily="34" charset="0"/>
              </a:rPr>
              <a:t>Small intestine (20-40%)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latin typeface="Arial Rounded MT Bold" pitchFamily="34" charset="0"/>
              </a:rPr>
              <a:t>Esophagus, colon &amp; rectum (&lt; 10%)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9144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33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GIST (</a:t>
            </a:r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2/8)</a:t>
            </a:r>
            <a:endParaRPr lang="en-US" sz="60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Uncommon </a:t>
            </a:r>
            <a:r>
              <a:rPr lang="en-US" dirty="0" smtClean="0">
                <a:latin typeface="Arial Rounded MT Bold" pitchFamily="34" charset="0"/>
              </a:rPr>
              <a:t>sites: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Adrenal gland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 smtClean="0">
                <a:latin typeface="Arial Rounded MT Bold" pitchFamily="34" charset="0"/>
              </a:rPr>
              <a:t> Only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1</a:t>
            </a:r>
            <a:r>
              <a:rPr lang="en-US" dirty="0" smtClean="0">
                <a:latin typeface="Arial Rounded MT Bold" pitchFamily="34" charset="0"/>
              </a:rPr>
              <a:t> published “case report”</a:t>
            </a:r>
          </a:p>
          <a:p>
            <a:pPr lvl="2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 err="1" smtClean="0">
                <a:solidFill>
                  <a:srgbClr val="FFFF00"/>
                </a:solidFill>
                <a:latin typeface="Arial Rounded MT Bold" pitchFamily="34" charset="0"/>
              </a:rPr>
              <a:t>Sereg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 et al. Gastrointestinal </a:t>
            </a:r>
            <a:r>
              <a:rPr lang="en-US" dirty="0">
                <a:solidFill>
                  <a:srgbClr val="FFFF00"/>
                </a:solidFill>
                <a:latin typeface="Arial Rounded MT Bold" pitchFamily="34" charset="0"/>
              </a:rPr>
              <a:t>stromal tumor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presenting </a:t>
            </a:r>
            <a:r>
              <a:rPr lang="en-US" dirty="0">
                <a:solidFill>
                  <a:srgbClr val="FFFF00"/>
                </a:solidFill>
                <a:latin typeface="Arial Rounded MT Bold" pitchFamily="34" charset="0"/>
              </a:rPr>
              <a:t>as a hormonally inactive adrenal mass Endocrine. 2011 Feb;39(1):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1-5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9144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6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GIST (</a:t>
            </a:r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3/8)</a:t>
            </a:r>
            <a:endParaRPr lang="en-US" sz="60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70%</a:t>
            </a:r>
            <a:r>
              <a:rPr lang="en-US" dirty="0" smtClean="0">
                <a:latin typeface="Arial Rounded MT Bold" pitchFamily="34" charset="0"/>
              </a:rPr>
              <a:t> of cases are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symptomatic</a:t>
            </a:r>
          </a:p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Common</a:t>
            </a:r>
            <a:r>
              <a:rPr lang="en-US" dirty="0" smtClean="0">
                <a:latin typeface="Arial Rounded MT Bold" pitchFamily="34" charset="0"/>
              </a:rPr>
              <a:t> symptoms: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Mass effect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 smtClean="0">
                <a:latin typeface="Arial Rounded MT Bold" pitchFamily="34" charset="0"/>
              </a:rPr>
              <a:t> Abdominal </a:t>
            </a:r>
            <a:r>
              <a:rPr lang="en-US" dirty="0">
                <a:latin typeface="Arial Rounded MT Bold" pitchFamily="34" charset="0"/>
              </a:rPr>
              <a:t>pain, GI </a:t>
            </a:r>
            <a:r>
              <a:rPr lang="en-US" dirty="0" smtClean="0">
                <a:latin typeface="Arial Rounded MT Bold" pitchFamily="34" charset="0"/>
              </a:rPr>
              <a:t>bleeding, fatigue</a:t>
            </a:r>
            <a:r>
              <a:rPr lang="en-US" dirty="0">
                <a:latin typeface="Arial Rounded MT Bold" pitchFamily="34" charset="0"/>
              </a:rPr>
              <a:t>, </a:t>
            </a:r>
            <a:r>
              <a:rPr lang="en-US" dirty="0" smtClean="0">
                <a:latin typeface="Arial Rounded MT Bold" pitchFamily="34" charset="0"/>
              </a:rPr>
              <a:t>bloating, </a:t>
            </a:r>
            <a:r>
              <a:rPr lang="en-US" dirty="0">
                <a:latin typeface="Arial Rounded MT Bold" pitchFamily="34" charset="0"/>
              </a:rPr>
              <a:t>weight loss</a:t>
            </a:r>
          </a:p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latin typeface="Arial Rounded MT Bold" panose="020F0704030504030204" pitchFamily="34" charset="0"/>
              </a:rPr>
              <a:t>Radiologic modality: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latin typeface="Arial Rounded MT Bold" panose="020F0704030504030204" pitchFamily="34" charset="0"/>
              </a:rPr>
              <a:t>CT Scan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latin typeface="Arial Rounded MT Bold" panose="020F0704030504030204" pitchFamily="34" charset="0"/>
              </a:rPr>
              <a:t>PET</a:t>
            </a:r>
            <a:r>
              <a:rPr lang="en-US" b="1" dirty="0" smtClean="0">
                <a:latin typeface="Arial Rounded MT Bold" panose="020F0704030504030204" pitchFamily="34" charset="0"/>
                <a:ea typeface="Tahoma"/>
                <a:cs typeface="Tahoma"/>
              </a:rPr>
              <a:t>―CT scan: FDG-avid lesions</a:t>
            </a:r>
            <a:endParaRPr lang="en-US" b="1" dirty="0" smtClean="0"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9144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77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GIST (</a:t>
            </a:r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4/8)</a:t>
            </a:r>
            <a:endParaRPr lang="en-US" sz="60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Histopathology</a:t>
            </a:r>
            <a:r>
              <a:rPr lang="en-US" dirty="0" smtClean="0">
                <a:latin typeface="Arial Rounded MT Bold" pitchFamily="34" charset="0"/>
              </a:rPr>
              <a:t>: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Spindle cell (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70%</a:t>
            </a:r>
            <a:r>
              <a:rPr lang="en-US" dirty="0" smtClean="0">
                <a:latin typeface="Arial Rounded MT Bold" pitchFamily="34" charset="0"/>
              </a:rPr>
              <a:t>) neoplas</a:t>
            </a:r>
            <a:r>
              <a:rPr lang="en-US" dirty="0">
                <a:latin typeface="Arial Rounded MT Bold" pitchFamily="34" charset="0"/>
              </a:rPr>
              <a:t>m</a:t>
            </a:r>
            <a:endParaRPr lang="en-US" dirty="0" smtClean="0">
              <a:latin typeface="Arial Rounded MT Bold" pitchFamily="34" charset="0"/>
            </a:endParaRP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Epitheliod</a:t>
            </a:r>
            <a:r>
              <a:rPr lang="en-US" dirty="0" smtClean="0">
                <a:latin typeface="Arial Rounded MT Bold" pitchFamily="34" charset="0"/>
              </a:rPr>
              <a:t> cell (30%) neoplasm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Immunohistochemistry</a:t>
            </a:r>
            <a:r>
              <a:rPr lang="en-US" dirty="0" smtClean="0">
                <a:latin typeface="Arial Rounded MT Bold" panose="020F0704030504030204" pitchFamily="34" charset="0"/>
              </a:rPr>
              <a:t>: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95%</a:t>
            </a:r>
            <a:r>
              <a:rPr lang="en-US" dirty="0" smtClean="0">
                <a:latin typeface="Arial Rounded MT Bold" pitchFamily="34" charset="0"/>
              </a:rPr>
              <a:t> positive to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CD-117</a:t>
            </a:r>
            <a:r>
              <a:rPr lang="en-US" dirty="0" smtClean="0">
                <a:latin typeface="Arial Rounded MT Bold" pitchFamily="34" charset="0"/>
              </a:rPr>
              <a:t> (c-kit)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??%</a:t>
            </a:r>
            <a:r>
              <a:rPr lang="en-US" dirty="0" smtClean="0">
                <a:latin typeface="Arial Rounded MT Bold" pitchFamily="34" charset="0"/>
              </a:rPr>
              <a:t> positive to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CD-34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dirty="0" smtClean="0">
                <a:latin typeface="Arial Rounded MT Bold" pitchFamily="34" charset="0"/>
              </a:rPr>
              <a:t>Negative to CK, CD-31, S-100, </a:t>
            </a:r>
            <a:r>
              <a:rPr lang="en-US" dirty="0" err="1" smtClean="0">
                <a:latin typeface="Arial Rounded MT Bold" pitchFamily="34" charset="0"/>
              </a:rPr>
              <a:t>desmin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 err="1" smtClean="0">
                <a:latin typeface="Arial Rounded MT Bold" pitchFamily="34" charset="0"/>
              </a:rPr>
              <a:t>vimentin</a:t>
            </a:r>
            <a:endParaRPr lang="en-US" dirty="0" smtClean="0">
              <a:latin typeface="Arial Rounded MT Bold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endParaRPr lang="en-US" b="1" dirty="0" smtClean="0"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9144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7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GIST (</a:t>
            </a:r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5/8)</a:t>
            </a:r>
            <a:endParaRPr lang="en-US" sz="60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Management</a:t>
            </a:r>
            <a:r>
              <a:rPr lang="en-US" dirty="0" smtClean="0">
                <a:latin typeface="Arial Rounded MT Bold" pitchFamily="34" charset="0"/>
              </a:rPr>
              <a:t>: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Surgery: the gold standard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Imatinib: alternative therapy</a:t>
            </a:r>
          </a:p>
          <a:p>
            <a:pPr lvl="2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 smtClean="0">
                <a:latin typeface="Arial Rounded MT Bold" pitchFamily="34" charset="0"/>
              </a:rPr>
              <a:t> Tyrosine </a:t>
            </a:r>
            <a:r>
              <a:rPr lang="en-US" dirty="0">
                <a:latin typeface="Arial Rounded MT Bold" pitchFamily="34" charset="0"/>
              </a:rPr>
              <a:t>kinase </a:t>
            </a:r>
            <a:r>
              <a:rPr lang="en-US" dirty="0" smtClean="0">
                <a:latin typeface="Arial Rounded MT Bold" pitchFamily="34" charset="0"/>
              </a:rPr>
              <a:t>inhibitor (TKI)</a:t>
            </a:r>
          </a:p>
          <a:p>
            <a:pPr lvl="2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 smtClean="0">
                <a:latin typeface="Arial Rounded MT Bold" pitchFamily="34" charset="0"/>
              </a:rPr>
              <a:t> Decrease tumor size and recurrence rate</a:t>
            </a:r>
          </a:p>
          <a:p>
            <a:pPr lvl="2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 smtClean="0">
                <a:latin typeface="Arial Rounded MT Bold" pitchFamily="34" charset="0"/>
              </a:rPr>
              <a:t> Safe and well-tolerated</a:t>
            </a:r>
          </a:p>
          <a:p>
            <a:pPr lvl="2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Drug resistance in some patients</a:t>
            </a:r>
          </a:p>
          <a:p>
            <a:pPr lvl="2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endParaRPr lang="en-US" dirty="0" smtClean="0">
              <a:latin typeface="Arial Rounded MT Bold" pitchFamily="34" charset="0"/>
            </a:endParaRPr>
          </a:p>
          <a:p>
            <a:pPr lvl="2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endParaRPr lang="en-US" dirty="0" smtClean="0">
              <a:latin typeface="Arial Rounded MT Bold" pitchFamily="34" charset="0"/>
            </a:endParaRP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endParaRPr lang="en-US" dirty="0" smtClean="0">
              <a:latin typeface="Arial Rounded MT Bold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endParaRPr lang="en-US" b="1" dirty="0" smtClean="0"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9144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293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GIST (</a:t>
            </a:r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6/8)</a:t>
            </a:r>
            <a:endParaRPr lang="en-US" sz="60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Prognosis</a:t>
            </a:r>
            <a:r>
              <a:rPr lang="en-US" dirty="0" smtClean="0">
                <a:latin typeface="Arial Rounded MT Bold" pitchFamily="34" charset="0"/>
              </a:rPr>
              <a:t>: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 smtClean="0">
                <a:latin typeface="Arial Rounded MT Bold" pitchFamily="34" charset="0"/>
              </a:rPr>
              <a:t>tumor size and mitotic activity </a:t>
            </a:r>
            <a:r>
              <a:rPr lang="en-US" dirty="0" smtClean="0">
                <a:latin typeface="Arial Rounded MT Bold" pitchFamily="34" charset="0"/>
                <a:sym typeface="Wingdings" pitchFamily="2" charset="2"/>
              </a:rPr>
              <a:t> not applicable to EGIST</a:t>
            </a:r>
            <a:r>
              <a:rPr lang="en-US" dirty="0" smtClean="0">
                <a:latin typeface="Arial Rounded MT Bold" pitchFamily="34" charset="0"/>
              </a:rPr>
              <a:t> </a:t>
            </a:r>
            <a:endParaRPr lang="en-US" dirty="0" smtClean="0">
              <a:latin typeface="Arial Rounded MT Bold" pitchFamily="34" charset="0"/>
            </a:endParaRP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 smtClean="0">
                <a:latin typeface="Arial Rounded MT Bold" pitchFamily="34" charset="0"/>
              </a:rPr>
              <a:t>most </a:t>
            </a:r>
            <a:r>
              <a:rPr lang="en-US" dirty="0" smtClean="0">
                <a:latin typeface="Arial Rounded MT Bold" pitchFamily="34" charset="0"/>
              </a:rPr>
              <a:t>common type of </a:t>
            </a:r>
            <a:r>
              <a:rPr lang="en-US" dirty="0" err="1" smtClean="0">
                <a:latin typeface="Arial Rounded MT Bold" pitchFamily="34" charset="0"/>
              </a:rPr>
              <a:t>mesenchymal</a:t>
            </a:r>
            <a:r>
              <a:rPr lang="en-US" dirty="0" smtClean="0">
                <a:latin typeface="Arial Rounded MT Bold" pitchFamily="34" charset="0"/>
              </a:rPr>
              <a:t> tumors 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 smtClean="0">
                <a:latin typeface="Arial Rounded MT Bold" pitchFamily="34" charset="0"/>
              </a:rPr>
              <a:t>&lt;1% of tumors in GI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 smtClean="0">
                <a:latin typeface="Arial Rounded MT Bold" pitchFamily="34" charset="0"/>
              </a:rPr>
              <a:t> Encourage follow-up with patient  </a:t>
            </a:r>
          </a:p>
          <a:p>
            <a:pPr lvl="2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endParaRPr lang="en-US" dirty="0" smtClean="0">
              <a:latin typeface="Arial Rounded MT Bold" pitchFamily="34" charset="0"/>
            </a:endParaRP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endParaRPr lang="en-US" dirty="0" smtClean="0">
              <a:latin typeface="Arial Rounded MT Bold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endParaRPr lang="en-US" b="1" dirty="0" smtClean="0"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9144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546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GIST (</a:t>
            </a:r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7/8)</a:t>
            </a:r>
            <a:endParaRPr lang="en-US" sz="60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Adrenal </a:t>
            </a:r>
            <a:r>
              <a:rPr lang="en-US" dirty="0" err="1" smtClean="0">
                <a:solidFill>
                  <a:srgbClr val="FFFF00"/>
                </a:solidFill>
                <a:latin typeface="Arial Rounded MT Bold" pitchFamily="34" charset="0"/>
              </a:rPr>
              <a:t>incidentoloma</a:t>
            </a:r>
            <a:r>
              <a:rPr lang="en-US" dirty="0" smtClean="0">
                <a:latin typeface="Arial Rounded MT Bold" pitchFamily="34" charset="0"/>
              </a:rPr>
              <a:t>: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0.6 to 1.3% of all abdominal </a:t>
            </a:r>
            <a:r>
              <a:rPr lang="en-US" dirty="0" smtClean="0">
                <a:latin typeface="Arial Rounded MT Bold" panose="020F0704030504030204" pitchFamily="34" charset="0"/>
              </a:rPr>
              <a:t>CT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>
                <a:latin typeface="Arial Rounded MT Bold" pitchFamily="34" charset="0"/>
              </a:rPr>
              <a:t> P</a:t>
            </a:r>
            <a:r>
              <a:rPr lang="en-US" dirty="0" smtClean="0">
                <a:latin typeface="Arial Rounded MT Bold" pitchFamily="34" charset="0"/>
              </a:rPr>
              <a:t>ossible </a:t>
            </a:r>
            <a:r>
              <a:rPr lang="en-US" dirty="0" err="1" smtClean="0">
                <a:latin typeface="Arial Rounded MT Bold" pitchFamily="34" charset="0"/>
              </a:rPr>
              <a:t>DDx</a:t>
            </a:r>
            <a:r>
              <a:rPr lang="en-US" dirty="0" smtClean="0">
                <a:latin typeface="Arial Rounded MT Bold" pitchFamily="34" charset="0"/>
              </a:rPr>
              <a:t>:</a:t>
            </a:r>
          </a:p>
          <a:p>
            <a:pPr lvl="2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adenoma, </a:t>
            </a:r>
            <a:r>
              <a:rPr lang="en-US" sz="2800" dirty="0" err="1" smtClean="0">
                <a:latin typeface="Arial Rounded MT Bold" pitchFamily="34" charset="0"/>
              </a:rPr>
              <a:t>myelolipoma</a:t>
            </a:r>
            <a:r>
              <a:rPr lang="en-US" sz="2800" dirty="0">
                <a:latin typeface="Arial Rounded MT Bold" pitchFamily="34" charset="0"/>
              </a:rPr>
              <a:t>, cyst, lipoma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pheochromocytoma</a:t>
            </a:r>
            <a:r>
              <a:rPr lang="en-US" sz="2800" dirty="0">
                <a:latin typeface="Arial Rounded MT Bold" pitchFamily="34" charset="0"/>
              </a:rPr>
              <a:t>, adrenal cancer, metastatic cancer, hyperplasia, </a:t>
            </a:r>
            <a:r>
              <a:rPr lang="en-US" sz="2800" dirty="0" smtClean="0">
                <a:latin typeface="Arial Rounded MT Bold" pitchFamily="34" charset="0"/>
              </a:rPr>
              <a:t>TB</a:t>
            </a:r>
          </a:p>
          <a:p>
            <a:pPr lvl="2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endParaRPr lang="en-US" dirty="0" smtClean="0">
              <a:latin typeface="Arial Rounded MT Bold" pitchFamily="34" charset="0"/>
            </a:endParaRP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endParaRPr lang="en-US" dirty="0" smtClean="0">
              <a:latin typeface="Arial Rounded MT Bold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endParaRPr lang="en-US" b="1" dirty="0" smtClean="0"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9144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49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GIST </a:t>
            </a:r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(8/8)</a:t>
            </a:r>
            <a:endParaRPr lang="en-US" sz="60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Positive </a:t>
            </a:r>
            <a:r>
              <a:rPr lang="en-US" dirty="0" err="1" smtClean="0"/>
              <a:t>immunoreactivity</a:t>
            </a:r>
            <a:r>
              <a:rPr lang="en-US" dirty="0" smtClean="0"/>
              <a:t> to CD-117 and CD-34 </a:t>
            </a:r>
          </a:p>
          <a:p>
            <a:r>
              <a:rPr lang="en-US" dirty="0" smtClean="0"/>
              <a:t>Negative </a:t>
            </a:r>
            <a:r>
              <a:rPr lang="en-US" dirty="0" err="1" smtClean="0"/>
              <a:t>immunoreactivity</a:t>
            </a:r>
            <a:r>
              <a:rPr lang="en-US" dirty="0" smtClean="0"/>
              <a:t> to: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CD-31 –</a:t>
            </a:r>
            <a:r>
              <a:rPr lang="en-US" dirty="0" err="1" smtClean="0"/>
              <a:t>angioma</a:t>
            </a:r>
            <a:r>
              <a:rPr lang="en-US" dirty="0" smtClean="0"/>
              <a:t>, </a:t>
            </a:r>
            <a:r>
              <a:rPr lang="en-US" dirty="0" err="1" smtClean="0"/>
              <a:t>angiosarcmas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S-100 – melanoma, </a:t>
            </a:r>
            <a:r>
              <a:rPr lang="en-US" dirty="0" err="1" smtClean="0"/>
              <a:t>schwanoma</a:t>
            </a:r>
            <a:r>
              <a:rPr lang="en-US" dirty="0" smtClean="0"/>
              <a:t>, </a:t>
            </a:r>
            <a:r>
              <a:rPr lang="en-US" dirty="0" err="1" smtClean="0"/>
              <a:t>neurofibroma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cytokeratin</a:t>
            </a:r>
            <a:r>
              <a:rPr lang="en-US" dirty="0" smtClean="0"/>
              <a:t> – glandular epithelia tumors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desmin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vimentin</a:t>
            </a:r>
            <a:r>
              <a:rPr lang="en-US" dirty="0" smtClean="0"/>
              <a:t>– sarcomas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GI </a:t>
            </a:r>
            <a:r>
              <a:rPr lang="en-US" dirty="0" err="1" smtClean="0"/>
              <a:t>leiomyoma</a:t>
            </a:r>
            <a:r>
              <a:rPr lang="en-US" dirty="0" smtClean="0"/>
              <a:t> – </a:t>
            </a:r>
            <a:r>
              <a:rPr lang="en-US" dirty="0" err="1" smtClean="0"/>
              <a:t>Desmin</a:t>
            </a:r>
            <a:r>
              <a:rPr lang="en-US" dirty="0" smtClean="0"/>
              <a:t> 100% positive </a:t>
            </a:r>
            <a:endParaRPr lang="en-US" dirty="0" smtClean="0"/>
          </a:p>
          <a:p>
            <a:r>
              <a:rPr lang="en-US" dirty="0" err="1" smtClean="0"/>
              <a:t>Fibromatosis</a:t>
            </a:r>
            <a:r>
              <a:rPr lang="en-US" dirty="0" smtClean="0"/>
              <a:t> – CD117 and CD34 negative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ar-SA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endParaRPr lang="en-US" b="1" dirty="0" smtClean="0"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9144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49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Conclusion (1/2)</a:t>
            </a:r>
            <a:endParaRPr lang="en-US" sz="60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latin typeface="Arial Rounded MT Bold" pitchFamily="34" charset="0"/>
              </a:rPr>
              <a:t>Primary E-GIST </a:t>
            </a:r>
            <a:r>
              <a:rPr lang="en-US" dirty="0">
                <a:latin typeface="Arial Rounded MT Bold" pitchFamily="34" charset="0"/>
              </a:rPr>
              <a:t>arising </a:t>
            </a:r>
            <a:r>
              <a:rPr lang="en-US" dirty="0" smtClean="0">
                <a:latin typeface="Arial Rounded MT Bold" pitchFamily="34" charset="0"/>
              </a:rPr>
              <a:t>adrenal </a:t>
            </a:r>
            <a:r>
              <a:rPr lang="en-US" dirty="0">
                <a:latin typeface="Arial Rounded MT Bold" pitchFamily="34" charset="0"/>
              </a:rPr>
              <a:t>gland is extremely rare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 smtClean="0">
                <a:latin typeface="Arial Rounded MT Bold" pitchFamily="34" charset="0"/>
              </a:rPr>
              <a:t> Only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1</a:t>
            </a:r>
            <a:r>
              <a:rPr lang="en-US" dirty="0" smtClean="0">
                <a:latin typeface="Arial Rounded MT Bold" pitchFamily="34" charset="0"/>
              </a:rPr>
              <a:t> reported case report in literature</a:t>
            </a:r>
            <a:endParaRPr lang="en-US" dirty="0">
              <a:latin typeface="Arial Rounded MT Bold" pitchFamily="34" charset="0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latin typeface="Arial Rounded MT Bold" pitchFamily="34" charset="0"/>
              </a:rPr>
              <a:t>The </a:t>
            </a:r>
            <a:r>
              <a:rPr lang="en-US" dirty="0">
                <a:latin typeface="Arial Rounded MT Bold" pitchFamily="34" charset="0"/>
              </a:rPr>
              <a:t>proximity of the left adrenal gland to the greater curvature </a:t>
            </a:r>
            <a:r>
              <a:rPr lang="en-US" dirty="0" smtClean="0">
                <a:latin typeface="Arial Rounded MT Bold" pitchFamily="34" charset="0"/>
              </a:rPr>
              <a:t>can be misleading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endParaRPr lang="en-US" b="1" dirty="0" smtClean="0"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9144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427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Conclusion (2/2)</a:t>
            </a:r>
            <a:endParaRPr lang="en-US" sz="60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sz="4100" dirty="0">
                <a:latin typeface="Arial Rounded MT Bold" pitchFamily="34" charset="0"/>
              </a:rPr>
              <a:t>Radiological investigations </a:t>
            </a:r>
            <a:r>
              <a:rPr lang="en-US" sz="4100" dirty="0" smtClean="0">
                <a:latin typeface="Arial Rounded MT Bold" pitchFamily="34" charset="0"/>
              </a:rPr>
              <a:t>(</a:t>
            </a:r>
            <a:r>
              <a:rPr lang="en-US" sz="4100" dirty="0" smtClean="0">
                <a:solidFill>
                  <a:srgbClr val="FFFF00"/>
                </a:solidFill>
                <a:latin typeface="Arial Rounded MT Bold" pitchFamily="34" charset="0"/>
              </a:rPr>
              <a:t>PET</a:t>
            </a:r>
            <a:r>
              <a:rPr lang="en-US" sz="4100" dirty="0" smtClean="0">
                <a:solidFill>
                  <a:srgbClr val="FFFF00"/>
                </a:solidFill>
                <a:latin typeface="Arial Rounded MT Bold" panose="020F0704030504030204" pitchFamily="34" charset="0"/>
                <a:ea typeface="Tahoma"/>
                <a:cs typeface="Tahoma"/>
              </a:rPr>
              <a:t>―CT</a:t>
            </a:r>
            <a:r>
              <a:rPr lang="en-US" sz="4100" dirty="0" smtClean="0">
                <a:solidFill>
                  <a:srgbClr val="FFFF00"/>
                </a:solidFill>
                <a:latin typeface="Arial Rounded MT Bold" pitchFamily="34" charset="0"/>
              </a:rPr>
              <a:t> scan</a:t>
            </a:r>
            <a:r>
              <a:rPr lang="en-US" sz="4100" dirty="0" smtClean="0">
                <a:latin typeface="Arial Rounded MT Bold" pitchFamily="34" charset="0"/>
              </a:rPr>
              <a:t>) and immunohistochemical </a:t>
            </a:r>
            <a:r>
              <a:rPr lang="en-US" sz="4100" dirty="0">
                <a:latin typeface="Arial Rounded MT Bold" pitchFamily="34" charset="0"/>
              </a:rPr>
              <a:t>staining </a:t>
            </a:r>
            <a:r>
              <a:rPr lang="en-US" sz="4100" dirty="0" smtClean="0">
                <a:latin typeface="Arial Rounded MT Bold" pitchFamily="34" charset="0"/>
              </a:rPr>
              <a:t>(</a:t>
            </a:r>
            <a:r>
              <a:rPr lang="en-US" sz="4100" dirty="0" smtClean="0">
                <a:solidFill>
                  <a:srgbClr val="FFFF00"/>
                </a:solidFill>
                <a:latin typeface="Arial Rounded MT Bold" pitchFamily="34" charset="0"/>
              </a:rPr>
              <a:t>CD-117</a:t>
            </a:r>
            <a:r>
              <a:rPr lang="en-US" sz="4100" dirty="0" smtClean="0">
                <a:latin typeface="Arial Rounded MT Bold" pitchFamily="34" charset="0"/>
              </a:rPr>
              <a:t> and </a:t>
            </a:r>
            <a:r>
              <a:rPr lang="en-US" sz="4100" dirty="0" smtClean="0">
                <a:solidFill>
                  <a:srgbClr val="FFFF00"/>
                </a:solidFill>
                <a:latin typeface="Arial Rounded MT Bold" pitchFamily="34" charset="0"/>
              </a:rPr>
              <a:t>CD-34</a:t>
            </a:r>
            <a:r>
              <a:rPr lang="en-US" sz="4100" dirty="0" smtClean="0">
                <a:latin typeface="Arial Rounded MT Bold" pitchFamily="34" charset="0"/>
              </a:rPr>
              <a:t>) are </a:t>
            </a:r>
            <a:r>
              <a:rPr lang="en-US" sz="4100" dirty="0">
                <a:latin typeface="Arial Rounded MT Bold" pitchFamily="34" charset="0"/>
              </a:rPr>
              <a:t>essential to delineate the tumor </a:t>
            </a:r>
            <a:r>
              <a:rPr lang="en-US" sz="4100" dirty="0" smtClean="0">
                <a:latin typeface="Arial Rounded MT Bold" pitchFamily="34" charset="0"/>
              </a:rPr>
              <a:t>and confirm diagnosis</a:t>
            </a:r>
            <a:r>
              <a:rPr lang="en-US" sz="4000" dirty="0">
                <a:latin typeface="Arial Rounded MT Bold" pitchFamily="34" charset="0"/>
              </a:rPr>
              <a:t>. </a:t>
            </a:r>
          </a:p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latin typeface="Arial Rounded MT Bold" pitchFamily="34" charset="0"/>
              </a:rPr>
              <a:t>Imatinib</a:t>
            </a:r>
            <a:r>
              <a:rPr lang="en-US" sz="4000" dirty="0">
                <a:latin typeface="Arial Rounded MT Bold" pitchFamily="34" charset="0"/>
              </a:rPr>
              <a:t> therapy for GISTs </a:t>
            </a:r>
            <a:r>
              <a:rPr lang="en-US" sz="4000" dirty="0" smtClean="0">
                <a:latin typeface="Arial Rounded MT Bold" pitchFamily="34" charset="0"/>
              </a:rPr>
              <a:t>&amp; EGISTs has been shown to be promising in resolving tumor and symptoms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endParaRPr lang="en-US" b="1" dirty="0" smtClean="0"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9144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29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Case Report</a:t>
            </a:r>
            <a:endParaRPr lang="en-US" sz="60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2"/>
            <a:ext cx="8839200" cy="586739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latin typeface="Arial Rounded MT Bold" pitchFamily="34" charset="0"/>
              </a:rPr>
              <a:t>37-year-old male</a:t>
            </a:r>
          </a:p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latin typeface="Arial Rounded MT Bold" pitchFamily="34" charset="0"/>
              </a:rPr>
              <a:t>5-week </a:t>
            </a:r>
            <a:r>
              <a:rPr lang="en-US" dirty="0" err="1" smtClean="0">
                <a:latin typeface="Arial Rounded MT Bold" panose="020F0704030504030204" pitchFamily="34" charset="0"/>
              </a:rPr>
              <a:t>Hx</a:t>
            </a:r>
            <a:r>
              <a:rPr lang="en-US" dirty="0" smtClean="0">
                <a:latin typeface="Arial Rounded MT Bold" panose="020F0704030504030204" pitchFamily="34" charset="0"/>
              </a:rPr>
              <a:t> of </a:t>
            </a:r>
            <a:r>
              <a:rPr lang="en-US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left flank pain </a:t>
            </a:r>
            <a:r>
              <a:rPr lang="en-US" dirty="0" smtClean="0">
                <a:latin typeface="Arial Rounded MT Bold" panose="020F0704030504030204" pitchFamily="34" charset="0"/>
              </a:rPr>
              <a:t>&amp; early satiety </a:t>
            </a:r>
          </a:p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latin typeface="Arial Rounded MT Bold" panose="020F0704030504030204" pitchFamily="34" charset="0"/>
              </a:rPr>
              <a:t>PE: left flank </a:t>
            </a:r>
            <a:r>
              <a:rPr lang="en-US" dirty="0" smtClean="0">
                <a:latin typeface="Tahoma"/>
                <a:ea typeface="Tahoma"/>
                <a:cs typeface="Tahoma"/>
              </a:rPr>
              <a:t>―</a:t>
            </a:r>
            <a:r>
              <a:rPr lang="en-US" dirty="0" smtClean="0">
                <a:latin typeface="Arial Rounded MT Bold" pitchFamily="34" charset="0"/>
              </a:rPr>
              <a:t> moderately enlarged &amp; tender mass</a:t>
            </a:r>
          </a:p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latin typeface="Arial Rounded MT Bold" pitchFamily="34" charset="0"/>
              </a:rPr>
              <a:t>All labs normal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None/>
            </a:pPr>
            <a:endParaRPr lang="en-US" b="1" dirty="0" smtClean="0"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9144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355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Arial Rounded MT Bold" pitchFamily="34" charset="0"/>
              </a:rPr>
              <a:t>Thank You</a:t>
            </a:r>
            <a:endParaRPr lang="en-US" sz="66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990599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AA\Downloads\965298_657199264293761_1595089013_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38" t="9888" r="11418" b="13874"/>
          <a:stretch/>
        </p:blipFill>
        <p:spPr bwMode="auto">
          <a:xfrm>
            <a:off x="1185084" y="1123812"/>
            <a:ext cx="6434916" cy="5048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197025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Riyadh, Saudi Arabia</a:t>
            </a:r>
            <a:endParaRPr lang="en-US" sz="36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921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PET</a:t>
            </a:r>
            <a:r>
              <a:rPr lang="en-US" sz="6000" b="1" dirty="0">
                <a:solidFill>
                  <a:srgbClr val="FFFF00"/>
                </a:solidFill>
                <a:latin typeface="Tahoma"/>
                <a:ea typeface="Tahoma"/>
                <a:cs typeface="Tahoma"/>
              </a:rPr>
              <a:t>―</a:t>
            </a:r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CT Scan</a:t>
            </a:r>
            <a:endParaRPr lang="en-US" sz="60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8382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ntagon 5"/>
          <p:cNvSpPr/>
          <p:nvPr/>
        </p:nvSpPr>
        <p:spPr>
          <a:xfrm>
            <a:off x="76200" y="6096000"/>
            <a:ext cx="228600" cy="1524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943601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PET</a:t>
            </a:r>
            <a:r>
              <a:rPr lang="en-US" b="1" dirty="0" smtClean="0">
                <a:solidFill>
                  <a:srgbClr val="FFFF00"/>
                </a:solidFill>
                <a:latin typeface="Tahoma"/>
                <a:ea typeface="Tahoma"/>
                <a:cs typeface="Tahoma"/>
              </a:rPr>
              <a:t>―</a:t>
            </a: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CT Scan:</a:t>
            </a:r>
          </a:p>
          <a:p>
            <a:r>
              <a:rPr lang="en-US" dirty="0">
                <a:latin typeface="Arial Rounded MT Bold" pitchFamily="34" charset="0"/>
                <a:ea typeface="Tahoma" pitchFamily="34" charset="0"/>
                <a:cs typeface="Tahoma" pitchFamily="34" charset="0"/>
              </a:rPr>
              <a:t>14 x 11 cm </a:t>
            </a:r>
            <a:r>
              <a:rPr lang="en-US" dirty="0" err="1">
                <a:latin typeface="Arial Rounded MT Bold" pitchFamily="34" charset="0"/>
                <a:ea typeface="Tahoma" pitchFamily="34" charset="0"/>
                <a:cs typeface="Tahoma" pitchFamily="34" charset="0"/>
              </a:rPr>
              <a:t>hypermetabolic</a:t>
            </a:r>
            <a:r>
              <a:rPr lang="en-US" dirty="0">
                <a:latin typeface="Arial Rounded MT Bold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  <a:ea typeface="Tahoma" pitchFamily="34" charset="0"/>
                <a:cs typeface="Tahoma" pitchFamily="34" charset="0"/>
              </a:rPr>
              <a:t>FDG-avid </a:t>
            </a:r>
            <a:r>
              <a:rPr lang="en-US" dirty="0">
                <a:latin typeface="Arial Rounded MT Bold" pitchFamily="34" charset="0"/>
                <a:ea typeface="Tahoma" pitchFamily="34" charset="0"/>
                <a:cs typeface="Tahoma" pitchFamily="34" charset="0"/>
              </a:rPr>
              <a:t>mass lesion involving the left adrenal gland </a:t>
            </a:r>
            <a:r>
              <a:rPr lang="en-US" dirty="0" smtClean="0">
                <a:latin typeface="Arial Rounded MT Bold" pitchFamily="34" charset="0"/>
                <a:ea typeface="Tahoma" pitchFamily="34" charset="0"/>
                <a:cs typeface="Tahoma" pitchFamily="34" charset="0"/>
              </a:rPr>
              <a:t>&amp; dorsal </a:t>
            </a:r>
            <a:r>
              <a:rPr lang="en-US" dirty="0">
                <a:latin typeface="Arial Rounded MT Bold" pitchFamily="34" charset="0"/>
                <a:ea typeface="Tahoma" pitchFamily="34" charset="0"/>
                <a:cs typeface="Tahoma" pitchFamily="34" charset="0"/>
              </a:rPr>
              <a:t>part of the left hemi-diaphragm. </a:t>
            </a:r>
            <a:endParaRPr lang="en-US" sz="1600" dirty="0" smtClean="0"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0" y="59436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s://pod51048.outlook.com/owa/service.svc/s/GetFileAttachment?id=AAMkADY0ZjgwNTkzLTgzMmQtNGJmNi1hY2Y5LTJhMTdlZmYwZTUxOQBGAAAAAADFabVyGQRqTqnMpAf0LL%2FoBwAC4%2FtVoOuUSYFlfQTpNUDxAAEULB1GAADTI4Fc6ls7RbC0LniwVW2fAADlqvnPAAABEgAQAIbiE%2F3SkzxFpgD1MYyGF8o%3D&amp;isImagePreview=True&amp;X-OWA-CANARY=tyRn20MHhkK5uKWa9mzENm9TIEDDu9EIpjLSDvJ1AvFA_Qk3wVhIsMvXqSojOLa5o75BKBqDZ7U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od51048.outlook.com/owa/service.svc/s/GetFileAttachment?id=AAMkADY0ZjgwNTkzLTgzMmQtNGJmNi1hY2Y5LTJhMTdlZmYwZTUxOQBGAAAAAADFabVyGQRqTqnMpAf0LL%2FoBwAC4%2FtVoOuUSYFlfQTpNUDxAAEULB1GAADTI4Fc6ls7RbC0LniwVW2fAADlqvnPAAABEgAQAIbiE%2F3SkzxFpgD1MYyGF8o%3D&amp;isImagePreview=True&amp;X-OWA-CANARY=tyRn20MHhkK5uKWa9mzENm9TIEDDu9EIpjLSDvJ1AvFA_Qk3wVhIsMvXqSojOLa5o75BKBqDZ7U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04" t="21057" r="24880" b="11587"/>
          <a:stretch/>
        </p:blipFill>
        <p:spPr bwMode="auto">
          <a:xfrm>
            <a:off x="1143000" y="939348"/>
            <a:ext cx="6586760" cy="485185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131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9916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Hematoxylin &amp; Eosin </a:t>
            </a:r>
            <a:r>
              <a:rPr lang="en-US" sz="4800" b="1" dirty="0" smtClean="0">
                <a:solidFill>
                  <a:srgbClr val="FFFF00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Stain</a:t>
            </a:r>
            <a:endParaRPr lang="en-US" sz="4800" b="1" dirty="0">
              <a:solidFill>
                <a:srgbClr val="FFFF00"/>
              </a:solidFill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8382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s://pod51048.outlook.com/owa/service.svc/s/GetFileAttachment?id=AAMkADY0ZjgwNTkzLTgzMmQtNGJmNi1hY2Y5LTJhMTdlZmYwZTUxOQBGAAAAAADFabVyGQRqTqnMpAf0LL%2FoBwAC4%2FtVoOuUSYFlfQTpNUDxAAEULB1GAADTI4Fc6ls7RbC0LniwVW2fAADlqvnPAAABEgAQAIbiE%2F3SkzxFpgD1MYyGF8o%3D&amp;isImagePreview=True&amp;X-OWA-CANARY=tyRn20MHhkK5uKWa9mzENm9TIEDDu9EIpjLSDvJ1AvFA_Qk3wVhIsMvXqSojOLa5o75BKBqDZ7U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od51048.outlook.com/owa/service.svc/s/GetFileAttachment?id=AAMkADY0ZjgwNTkzLTgzMmQtNGJmNi1hY2Y5LTJhMTdlZmYwZTUxOQBGAAAAAADFabVyGQRqTqnMpAf0LL%2FoBwAC4%2FtVoOuUSYFlfQTpNUDxAAEULB1GAADTI4Fc6ls7RbC0LniwVW2fAADlqvnPAAABEgAQAIbiE%2F3SkzxFpgD1MYyGF8o%3D&amp;isImagePreview=True&amp;X-OWA-CANARY=tyRn20MHhkK5uKWa9mzENm9TIEDDu9EIpjLSDvJ1AvFA_Qk3wVhIsMvXqSojOLa5o75BKBqDZ7U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970090"/>
            <a:ext cx="8826500" cy="57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651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991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</a:rPr>
              <a:t>Immunoreactivity </a:t>
            </a:r>
            <a:r>
              <a:rPr lang="en-US" sz="4000" b="1" dirty="0">
                <a:solidFill>
                  <a:srgbClr val="FFFF00"/>
                </a:solidFill>
                <a:latin typeface="Arial Rounded MT Bold" pitchFamily="34" charset="0"/>
              </a:rPr>
              <a:t>to CD-117 (c-kit)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8382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s://pod51048.outlook.com/owa/service.svc/s/GetFileAttachment?id=AAMkADY0ZjgwNTkzLTgzMmQtNGJmNi1hY2Y5LTJhMTdlZmYwZTUxOQBGAAAAAADFabVyGQRqTqnMpAf0LL%2FoBwAC4%2FtVoOuUSYFlfQTpNUDxAAEULB1GAADTI4Fc6ls7RbC0LniwVW2fAADlqvnPAAABEgAQAIbiE%2F3SkzxFpgD1MYyGF8o%3D&amp;isImagePreview=True&amp;X-OWA-CANARY=tyRn20MHhkK5uKWa9mzENm9TIEDDu9EIpjLSDvJ1AvFA_Qk3wVhIsMvXqSojOLa5o75BKBqDZ7U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od51048.outlook.com/owa/service.svc/s/GetFileAttachment?id=AAMkADY0ZjgwNTkzLTgzMmQtNGJmNi1hY2Y5LTJhMTdlZmYwZTUxOQBGAAAAAADFabVyGQRqTqnMpAf0LL%2FoBwAC4%2FtVoOuUSYFlfQTpNUDxAAEULB1GAADTI4Fc6ls7RbC0LniwVW2fAADlqvnPAAABEgAQAIbiE%2F3SkzxFpgD1MYyGF8o%3D&amp;isImagePreview=True&amp;X-OWA-CANARY=tyRn20MHhkK5uKWa9mzENm9TIEDDu9EIpjLSDvJ1AvFA_Qk3wVhIsMvXqSojOLa5o75BKBqDZ7U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76" y="990600"/>
            <a:ext cx="886084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49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991600" cy="1143000"/>
          </a:xfrm>
        </p:spPr>
        <p:txBody>
          <a:bodyPr>
            <a:noAutofit/>
          </a:bodyPr>
          <a:lstStyle/>
          <a:p>
            <a:r>
              <a:rPr lang="en-US" sz="5300" b="1" dirty="0" smtClean="0">
                <a:solidFill>
                  <a:srgbClr val="FFFF00"/>
                </a:solidFill>
                <a:latin typeface="Arial Rounded MT Bold" pitchFamily="34" charset="0"/>
              </a:rPr>
              <a:t>Immunoreactivity </a:t>
            </a:r>
            <a:r>
              <a:rPr lang="en-US" sz="5300" b="1" dirty="0">
                <a:solidFill>
                  <a:srgbClr val="FFFF00"/>
                </a:solidFill>
                <a:latin typeface="Arial Rounded MT Bold" pitchFamily="34" charset="0"/>
              </a:rPr>
              <a:t>to CD-34 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8382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s://pod51048.outlook.com/owa/service.svc/s/GetFileAttachment?id=AAMkADY0ZjgwNTkzLTgzMmQtNGJmNi1hY2Y5LTJhMTdlZmYwZTUxOQBGAAAAAADFabVyGQRqTqnMpAf0LL%2FoBwAC4%2FtVoOuUSYFlfQTpNUDxAAEULB1GAADTI4Fc6ls7RbC0LniwVW2fAADlqvnPAAABEgAQAIbiE%2F3SkzxFpgD1MYyGF8o%3D&amp;isImagePreview=True&amp;X-OWA-CANARY=tyRn20MHhkK5uKWa9mzENm9TIEDDu9EIpjLSDvJ1AvFA_Qk3wVhIsMvXqSojOLa5o75BKBqDZ7U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od51048.outlook.com/owa/service.svc/s/GetFileAttachment?id=AAMkADY0ZjgwNTkzLTgzMmQtNGJmNi1hY2Y5LTJhMTdlZmYwZTUxOQBGAAAAAADFabVyGQRqTqnMpAf0LL%2FoBwAC4%2FtVoOuUSYFlfQTpNUDxAAEULB1GAADTI4Fc6ls7RbC0LniwVW2fAADlqvnPAAABEgAQAIbiE%2F3SkzxFpgD1MYyGF8o%3D&amp;isImagePreview=True&amp;X-OWA-CANARY=tyRn20MHhkK5uKWa9mzENm9TIEDDu9EIpjLSDvJ1AvFA_Qk3wVhIsMvXqSojOLa5o75BKBqDZ7U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990600"/>
            <a:ext cx="88328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281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Final Diagnosis</a:t>
            </a:r>
            <a:endParaRPr lang="en-US" sz="60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2"/>
            <a:ext cx="8839200" cy="586739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latin typeface="Arial Rounded MT Bold" pitchFamily="34" charset="0"/>
              </a:rPr>
              <a:t>Primary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G</a:t>
            </a:r>
            <a:r>
              <a:rPr lang="en-US" dirty="0" smtClean="0">
                <a:latin typeface="Arial Rounded MT Bold" pitchFamily="34" charset="0"/>
              </a:rPr>
              <a:t>astro-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I</a:t>
            </a:r>
            <a:r>
              <a:rPr lang="en-US" dirty="0" smtClean="0">
                <a:latin typeface="Arial Rounded MT Bold" pitchFamily="34" charset="0"/>
              </a:rPr>
              <a:t>ntestinal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S</a:t>
            </a:r>
            <a:r>
              <a:rPr lang="en-US" dirty="0" smtClean="0">
                <a:latin typeface="Arial Rounded MT Bold" pitchFamily="34" charset="0"/>
              </a:rPr>
              <a:t>tromal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T</a:t>
            </a:r>
            <a:r>
              <a:rPr lang="en-US" dirty="0" smtClean="0">
                <a:latin typeface="Arial Rounded MT Bold" pitchFamily="34" charset="0"/>
              </a:rPr>
              <a:t>umor </a:t>
            </a:r>
            <a:r>
              <a:rPr lang="en-US" dirty="0">
                <a:latin typeface="Arial Rounded MT Bold" pitchFamily="34" charset="0"/>
              </a:rPr>
              <a:t>(</a:t>
            </a:r>
            <a:r>
              <a:rPr lang="en-US" dirty="0">
                <a:solidFill>
                  <a:srgbClr val="FFFF00"/>
                </a:solidFill>
                <a:latin typeface="Arial Rounded MT Bold" pitchFamily="34" charset="0"/>
              </a:rPr>
              <a:t>GIST</a:t>
            </a:r>
            <a:r>
              <a:rPr lang="en-US" dirty="0">
                <a:latin typeface="Arial Rounded MT Bold" pitchFamily="34" charset="0"/>
              </a:rPr>
              <a:t>) of the left adrenal </a:t>
            </a:r>
            <a:r>
              <a:rPr lang="en-US" dirty="0" smtClean="0">
                <a:latin typeface="Arial Rounded MT Bold" pitchFamily="34" charset="0"/>
              </a:rPr>
              <a:t>gland</a:t>
            </a:r>
          </a:p>
          <a:p>
            <a:pPr>
              <a:lnSpc>
                <a:spcPct val="20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Surgery</a:t>
            </a:r>
            <a:r>
              <a:rPr lang="en-US" dirty="0" smtClean="0">
                <a:latin typeface="Arial Rounded MT Bold" pitchFamily="34" charset="0"/>
              </a:rPr>
              <a:t> was advised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 smtClean="0">
                <a:latin typeface="Arial Rounded MT Bold" pitchFamily="34" charset="0"/>
              </a:rPr>
              <a:t> Patient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refused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SzPct val="110000"/>
              <a:buFont typeface="Tahoma" panose="020B0604030504040204" pitchFamily="34" charset="0"/>
              <a:buChar char="―"/>
            </a:pPr>
            <a:r>
              <a:rPr lang="en-US" dirty="0" smtClean="0">
                <a:latin typeface="Arial Rounded MT Bold" pitchFamily="34" charset="0"/>
              </a:rPr>
              <a:t> Alternative treatment was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imatinib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None/>
            </a:pPr>
            <a:endParaRPr lang="en-US" b="1" dirty="0" smtClean="0"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9144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850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3-month F/U PET</a:t>
            </a:r>
            <a:r>
              <a:rPr lang="en-US" sz="6000" b="1" dirty="0" smtClean="0">
                <a:solidFill>
                  <a:srgbClr val="FFFF00"/>
                </a:solidFill>
                <a:latin typeface="Tahoma"/>
                <a:ea typeface="Tahoma"/>
                <a:cs typeface="Tahoma"/>
              </a:rPr>
              <a:t>―</a:t>
            </a:r>
            <a:r>
              <a:rPr lang="en-US" sz="6000" b="1" dirty="0" smtClean="0">
                <a:solidFill>
                  <a:srgbClr val="FFFF00"/>
                </a:solidFill>
                <a:latin typeface="Arial Rounded MT Bold" pitchFamily="34" charset="0"/>
              </a:rPr>
              <a:t>CT</a:t>
            </a:r>
            <a:endParaRPr lang="en-US" sz="60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8382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s://pod51048.outlook.com/owa/service.svc/s/GetFileAttachment?id=AAMkADY0ZjgwNTkzLTgzMmQtNGJmNi1hY2Y5LTJhMTdlZmYwZTUxOQBGAAAAAADFabVyGQRqTqnMpAf0LL%2FoBwAC4%2FtVoOuUSYFlfQTpNUDxAAEULB1GAADTI4Fc6ls7RbC0LniwVW2fAADlqvnPAAABEgAQAIbiE%2F3SkzxFpgD1MYyGF8o%3D&amp;isImagePreview=True&amp;X-OWA-CANARY=tyRn20MHhkK5uKWa9mzENm9TIEDDu9EIpjLSDvJ1AvFA_Qk3wVhIsMvXqSojOLa5o75BKBqDZ7U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https://pod51048.outlook.com/owa/service.svc/s/GetFileAttachment?id=AAMkADY0ZjgwNTkzLTgzMmQtNGJmNi1hY2Y5LTJhMTdlZmYwZTUxOQBGAAAAAADFabVyGQRqTqnMpAf0LL%2FoBwAC4%2FtVoOuUSYFlfQTpNUDxAAEULB1GAADTI4Fc6ls7RbC0LniwVW2fAADlqvnPAAABEgAQAIbiE%2F3SkzxFpgD1MYyGF8o%3D&amp;isImagePreview=True&amp;X-OWA-CANARY=tyRn20MHhkK5uKWa9mzENm9TIEDDu9EIpjLSDvJ1AvFA_Qk3wVhIsMvXqSojOLa5o75BKBqDZ7U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0355" t="10739" r="19149" b="31735"/>
          <a:stretch/>
        </p:blipFill>
        <p:spPr bwMode="auto">
          <a:xfrm>
            <a:off x="155575" y="981500"/>
            <a:ext cx="8818570" cy="56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377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solidFill>
                  <a:srgbClr val="FFFF00"/>
                </a:solidFill>
                <a:latin typeface="Arial Rounded MT Bold" pitchFamily="34" charset="0"/>
              </a:rPr>
              <a:t>PET</a:t>
            </a:r>
            <a:r>
              <a:rPr lang="en-US" sz="5600" b="1" dirty="0" smtClean="0">
                <a:solidFill>
                  <a:srgbClr val="FFFF00"/>
                </a:solidFill>
                <a:latin typeface="Tahoma"/>
                <a:ea typeface="Tahoma"/>
                <a:cs typeface="Tahoma"/>
              </a:rPr>
              <a:t>―</a:t>
            </a:r>
            <a:r>
              <a:rPr lang="en-US" sz="5600" b="1" dirty="0" smtClean="0">
                <a:solidFill>
                  <a:srgbClr val="FFFF00"/>
                </a:solidFill>
                <a:latin typeface="Arial Rounded MT Bold" pitchFamily="34" charset="0"/>
              </a:rPr>
              <a:t>CT: pre and post </a:t>
            </a:r>
            <a:r>
              <a:rPr lang="en-US" sz="5600" b="1" dirty="0" err="1" smtClean="0">
                <a:solidFill>
                  <a:srgbClr val="FFFF00"/>
                </a:solidFill>
                <a:latin typeface="Arial Rounded MT Bold" pitchFamily="34" charset="0"/>
              </a:rPr>
              <a:t>Tx</a:t>
            </a:r>
            <a:endParaRPr lang="en-US" sz="56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0" y="83820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s://pod51048.outlook.com/owa/service.svc/s/GetFileAttachment?id=AAMkADY0ZjgwNTkzLTgzMmQtNGJmNi1hY2Y5LTJhMTdlZmYwZTUxOQBGAAAAAADFabVyGQRqTqnMpAf0LL%2FoBwAC4%2FtVoOuUSYFlfQTpNUDxAAEULB1GAADTI4Fc6ls7RbC0LniwVW2fAADlqvnPAAABEgAQAIbiE%2F3SkzxFpgD1MYyGF8o%3D&amp;isImagePreview=True&amp;X-OWA-CANARY=tyRn20MHhkK5uKWa9mzENm9TIEDDu9EIpjLSDvJ1AvFA_Qk3wVhIsMvXqSojOLa5o75BKBqDZ7U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https://pod51048.outlook.com/owa/service.svc/s/GetFileAttachment?id=AAMkADY0ZjgwNTkzLTgzMmQtNGJmNi1hY2Y5LTJhMTdlZmYwZTUxOQBGAAAAAADFabVyGQRqTqnMpAf0LL%2FoBwAC4%2FtVoOuUSYFlfQTpNUDxAAEULB1GAADTI4Fc6ls7RbC0LniwVW2fAADlqvnPAAABEgAQAIbiE%2F3SkzxFpgD1MYyGF8o%3D&amp;isImagePreview=True&amp;X-OWA-CANARY=tyRn20MHhkK5uKWa9mzENm9TIEDDu9EIpjLSDvJ1AvFA_Qk3wVhIsMvXqSojOLa5o75BKBqDZ7U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0355" t="10739" r="19149" b="31735"/>
          <a:stretch/>
        </p:blipFill>
        <p:spPr bwMode="auto">
          <a:xfrm>
            <a:off x="4524260" y="990600"/>
            <a:ext cx="4561974" cy="542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04" t="21057" r="24880" b="11587"/>
          <a:stretch/>
        </p:blipFill>
        <p:spPr bwMode="auto">
          <a:xfrm>
            <a:off x="76200" y="990600"/>
            <a:ext cx="4356490" cy="542290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rot="10800000">
            <a:off x="0" y="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90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784</Words>
  <Application>Microsoft Office PowerPoint</Application>
  <PresentationFormat>On-screen Show (4:3)</PresentationFormat>
  <Paragraphs>116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An Extremely Rare Case Report </vt:lpstr>
      <vt:lpstr>Case Report</vt:lpstr>
      <vt:lpstr>PET―CT Scan</vt:lpstr>
      <vt:lpstr>Hematoxylin &amp; Eosin Stain</vt:lpstr>
      <vt:lpstr>Immunoreactivity to CD-117 (c-kit)</vt:lpstr>
      <vt:lpstr>Immunoreactivity to CD-34 </vt:lpstr>
      <vt:lpstr>Final Diagnosis</vt:lpstr>
      <vt:lpstr>3-month F/U PET―CT</vt:lpstr>
      <vt:lpstr>PET―CT: pre and post Tx</vt:lpstr>
      <vt:lpstr>GIST (1/8)</vt:lpstr>
      <vt:lpstr>GIST (2/8)</vt:lpstr>
      <vt:lpstr>GIST (3/8)</vt:lpstr>
      <vt:lpstr>GIST (4/8)</vt:lpstr>
      <vt:lpstr>GIST (5/8)</vt:lpstr>
      <vt:lpstr>GIST (6/8)</vt:lpstr>
      <vt:lpstr>GIST (7/8)</vt:lpstr>
      <vt:lpstr>GIST (8/8)</vt:lpstr>
      <vt:lpstr>Conclusion (1/2)</vt:lpstr>
      <vt:lpstr>Conclusion (2/2)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Inflammation and Elevated Blood Pressure in a Mouse Model of Reduced Beta Epithelial Sodium Channels. </dc:title>
  <dc:creator>Ahmed M. Abu-Zaid</dc:creator>
  <cp:lastModifiedBy>haya azouz</cp:lastModifiedBy>
  <cp:revision>172</cp:revision>
  <dcterms:created xsi:type="dcterms:W3CDTF">2006-08-16T00:00:00Z</dcterms:created>
  <dcterms:modified xsi:type="dcterms:W3CDTF">2014-10-27T12:54:12Z</dcterms:modified>
</cp:coreProperties>
</file>