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7" r:id="rId2"/>
    <p:sldId id="258" r:id="rId3"/>
    <p:sldId id="286" r:id="rId4"/>
    <p:sldId id="261" r:id="rId5"/>
    <p:sldId id="287" r:id="rId6"/>
    <p:sldId id="264" r:id="rId7"/>
    <p:sldId id="265" r:id="rId8"/>
    <p:sldId id="266" r:id="rId9"/>
    <p:sldId id="267" r:id="rId10"/>
    <p:sldId id="268" r:id="rId11"/>
    <p:sldId id="277" r:id="rId12"/>
    <p:sldId id="292" r:id="rId13"/>
    <p:sldId id="291" r:id="rId14"/>
    <p:sldId id="271" r:id="rId15"/>
    <p:sldId id="293" r:id="rId16"/>
    <p:sldId id="274" r:id="rId17"/>
    <p:sldId id="275" r:id="rId18"/>
    <p:sldId id="276" r:id="rId19"/>
    <p:sldId id="281" r:id="rId20"/>
    <p:sldId id="282" r:id="rId21"/>
    <p:sldId id="285" r:id="rId22"/>
    <p:sldId id="294" r:id="rId2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02D2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00" d="100"/>
          <a:sy n="100" d="100"/>
        </p:scale>
        <p:origin x="-104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printerSettings" Target="printerSettings/printerSettings1.bin"/><Relationship Id="rId25" Type="http://schemas.openxmlformats.org/officeDocument/2006/relationships/presProps" Target="presProps.xml"/><Relationship Id="rId26" Type="http://schemas.openxmlformats.org/officeDocument/2006/relationships/viewProps" Target="viewProps.xml"/><Relationship Id="rId27" Type="http://schemas.openxmlformats.org/officeDocument/2006/relationships/theme" Target="theme/theme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hzaki:Desktop:colitis%20data:colitis%20experimenal%20data:3%25DSS%20combined%20data.xls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hzaki:Desktop:St%20jude%20folders:Study:study%20data:Nlrp3%20colitis-(immunity):colitis%20data:colitis%20experimenal%20data:3%25DSS%20combined%20data.xls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hzaki:Desktop:St%20jude%20folders:Study:study%20data:Nlrp3%20colitis-(immunity):cytokine:IL18%20data.xls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33121992066773"/>
          <c:y val="0.194304658077598"/>
          <c:w val="0.733687093461143"/>
          <c:h val="0.605995565209521"/>
        </c:manualLayout>
      </c:layout>
      <c:lineChart>
        <c:grouping val="standard"/>
        <c:varyColors val="0"/>
        <c:ser>
          <c:idx val="0"/>
          <c:order val="0"/>
          <c:tx>
            <c:strRef>
              <c:f>Sheet1!$A$12</c:f>
              <c:strCache>
                <c:ptCount val="1"/>
                <c:pt idx="0">
                  <c:v>WT </c:v>
                </c:pt>
              </c:strCache>
            </c:strRef>
          </c:tx>
          <c:spPr>
            <a:ln w="12700">
              <a:solidFill>
                <a:schemeClr val="tx1"/>
              </a:solidFill>
              <a:prstDash val="solid"/>
            </a:ln>
          </c:spPr>
          <c:marker>
            <c:symbol val="diamond"/>
            <c:size val="7"/>
            <c:spPr>
              <a:solidFill>
                <a:schemeClr val="tx1"/>
              </a:solidFill>
              <a:ln>
                <a:solidFill>
                  <a:schemeClr val="tx1"/>
                </a:solidFill>
                <a:prstDash val="solid"/>
              </a:ln>
            </c:spPr>
          </c:marker>
          <c:cat>
            <c:strRef>
              <c:f>Sheet1!$B$11:$O$11</c:f>
              <c:strCache>
                <c:ptCount val="14"/>
                <c:pt idx="0">
                  <c:v>D1</c:v>
                </c:pt>
                <c:pt idx="1">
                  <c:v>D2</c:v>
                </c:pt>
                <c:pt idx="2">
                  <c:v>D3</c:v>
                </c:pt>
                <c:pt idx="3">
                  <c:v>D4</c:v>
                </c:pt>
                <c:pt idx="4">
                  <c:v>D5</c:v>
                </c:pt>
                <c:pt idx="5">
                  <c:v>D6</c:v>
                </c:pt>
                <c:pt idx="6">
                  <c:v>D7</c:v>
                </c:pt>
                <c:pt idx="7">
                  <c:v>D8</c:v>
                </c:pt>
                <c:pt idx="8">
                  <c:v>D9</c:v>
                </c:pt>
                <c:pt idx="9">
                  <c:v>D10</c:v>
                </c:pt>
                <c:pt idx="10">
                  <c:v>D11</c:v>
                </c:pt>
                <c:pt idx="11">
                  <c:v>D12</c:v>
                </c:pt>
                <c:pt idx="12">
                  <c:v>D13</c:v>
                </c:pt>
                <c:pt idx="13">
                  <c:v>D14</c:v>
                </c:pt>
              </c:strCache>
            </c:strRef>
          </c:cat>
          <c:val>
            <c:numRef>
              <c:f>Sheet1!$B$12:$O$12</c:f>
              <c:numCache>
                <c:formatCode>General</c:formatCode>
                <c:ptCount val="14"/>
                <c:pt idx="0">
                  <c:v>100.0</c:v>
                </c:pt>
                <c:pt idx="1">
                  <c:v>100.0</c:v>
                </c:pt>
                <c:pt idx="2">
                  <c:v>100.0</c:v>
                </c:pt>
                <c:pt idx="3">
                  <c:v>100.0</c:v>
                </c:pt>
                <c:pt idx="4">
                  <c:v>100.0</c:v>
                </c:pt>
                <c:pt idx="5">
                  <c:v>100.0</c:v>
                </c:pt>
                <c:pt idx="6">
                  <c:v>100.0</c:v>
                </c:pt>
                <c:pt idx="7">
                  <c:v>100.0</c:v>
                </c:pt>
                <c:pt idx="8">
                  <c:v>100.0</c:v>
                </c:pt>
                <c:pt idx="9">
                  <c:v>93.0</c:v>
                </c:pt>
                <c:pt idx="10">
                  <c:v>86.0</c:v>
                </c:pt>
                <c:pt idx="11">
                  <c:v>86.0</c:v>
                </c:pt>
                <c:pt idx="12">
                  <c:v>86.0</c:v>
                </c:pt>
                <c:pt idx="13">
                  <c:v>86.0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Sheet1!$A$13</c:f>
              <c:strCache>
                <c:ptCount val="1"/>
                <c:pt idx="0">
                  <c:v>Cryopyrin-KO</c:v>
                </c:pt>
              </c:strCache>
            </c:strRef>
          </c:tx>
          <c:spPr>
            <a:ln w="12700">
              <a:solidFill>
                <a:schemeClr val="tx1"/>
              </a:solidFill>
              <a:prstDash val="solid"/>
            </a:ln>
          </c:spPr>
          <c:marker>
            <c:symbol val="triangle"/>
            <c:size val="7"/>
            <c:spPr>
              <a:noFill/>
              <a:ln>
                <a:solidFill>
                  <a:schemeClr val="tx1"/>
                </a:solidFill>
                <a:prstDash val="solid"/>
              </a:ln>
            </c:spPr>
          </c:marker>
          <c:cat>
            <c:strRef>
              <c:f>Sheet1!$B$11:$O$11</c:f>
              <c:strCache>
                <c:ptCount val="14"/>
                <c:pt idx="0">
                  <c:v>D1</c:v>
                </c:pt>
                <c:pt idx="1">
                  <c:v>D2</c:v>
                </c:pt>
                <c:pt idx="2">
                  <c:v>D3</c:v>
                </c:pt>
                <c:pt idx="3">
                  <c:v>D4</c:v>
                </c:pt>
                <c:pt idx="4">
                  <c:v>D5</c:v>
                </c:pt>
                <c:pt idx="5">
                  <c:v>D6</c:v>
                </c:pt>
                <c:pt idx="6">
                  <c:v>D7</c:v>
                </c:pt>
                <c:pt idx="7">
                  <c:v>D8</c:v>
                </c:pt>
                <c:pt idx="8">
                  <c:v>D9</c:v>
                </c:pt>
                <c:pt idx="9">
                  <c:v>D10</c:v>
                </c:pt>
                <c:pt idx="10">
                  <c:v>D11</c:v>
                </c:pt>
                <c:pt idx="11">
                  <c:v>D12</c:v>
                </c:pt>
                <c:pt idx="12">
                  <c:v>D13</c:v>
                </c:pt>
                <c:pt idx="13">
                  <c:v>D14</c:v>
                </c:pt>
              </c:strCache>
            </c:strRef>
          </c:cat>
          <c:val>
            <c:numRef>
              <c:f>Sheet1!$B$13:$O$13</c:f>
              <c:numCache>
                <c:formatCode>General</c:formatCode>
                <c:ptCount val="14"/>
                <c:pt idx="0">
                  <c:v>100.0</c:v>
                </c:pt>
                <c:pt idx="1">
                  <c:v>100.0</c:v>
                </c:pt>
                <c:pt idx="2">
                  <c:v>100.0</c:v>
                </c:pt>
                <c:pt idx="3">
                  <c:v>100.0</c:v>
                </c:pt>
                <c:pt idx="4">
                  <c:v>100.0</c:v>
                </c:pt>
                <c:pt idx="5">
                  <c:v>92.0</c:v>
                </c:pt>
                <c:pt idx="6">
                  <c:v>92.0</c:v>
                </c:pt>
                <c:pt idx="7">
                  <c:v>75.0</c:v>
                </c:pt>
                <c:pt idx="8">
                  <c:v>50.0</c:v>
                </c:pt>
                <c:pt idx="9">
                  <c:v>33.0</c:v>
                </c:pt>
                <c:pt idx="10">
                  <c:v>16.0</c:v>
                </c:pt>
                <c:pt idx="11">
                  <c:v>16.0</c:v>
                </c:pt>
                <c:pt idx="12">
                  <c:v>8.0</c:v>
                </c:pt>
                <c:pt idx="13">
                  <c:v>8.0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-2005391816"/>
        <c:axId val="-2005048520"/>
      </c:lineChart>
      <c:catAx>
        <c:axId val="-200539181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 w="9525" cmpd="sng">
            <a:solidFill>
              <a:prstClr val="black"/>
            </a:solidFill>
            <a:prstDash val="solid"/>
          </a:ln>
        </c:spPr>
        <c:txPr>
          <a:bodyPr/>
          <a:lstStyle/>
          <a:p>
            <a:pPr>
              <a:defRPr sz="1000"/>
            </a:pPr>
            <a:endParaRPr lang="en-US"/>
          </a:p>
        </c:txPr>
        <c:crossAx val="-2005048520"/>
        <c:crosses val="autoZero"/>
        <c:auto val="1"/>
        <c:lblAlgn val="ctr"/>
        <c:lblOffset val="100"/>
        <c:noMultiLvlLbl val="0"/>
      </c:catAx>
      <c:valAx>
        <c:axId val="-2005048520"/>
        <c:scaling>
          <c:orientation val="minMax"/>
          <c:max val="100.0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ln w="9525">
            <a:solidFill>
              <a:schemeClr val="tx1"/>
            </a:solidFill>
            <a:prstDash val="solid"/>
          </a:ln>
        </c:spPr>
        <c:txPr>
          <a:bodyPr/>
          <a:lstStyle/>
          <a:p>
            <a:pPr>
              <a:defRPr sz="1000"/>
            </a:pPr>
            <a:endParaRPr lang="en-US"/>
          </a:p>
        </c:txPr>
        <c:crossAx val="-2005391816"/>
        <c:crosses val="autoZero"/>
        <c:crossBetween val="between"/>
        <c:majorUnit val="20.0"/>
      </c:valAx>
      <c:spPr>
        <a:solidFill>
          <a:srgbClr val="FFFFFF"/>
        </a:solidFill>
        <a:ln w="25400">
          <a:noFill/>
        </a:ln>
      </c:spPr>
    </c:plotArea>
    <c:legend>
      <c:legendPos val="r"/>
      <c:layout>
        <c:manualLayout>
          <c:xMode val="edge"/>
          <c:yMode val="edge"/>
          <c:x val="0.174486811472606"/>
          <c:y val="0.364119805719228"/>
          <c:w val="0.322987394348911"/>
          <c:h val="0.239851674849315"/>
        </c:manualLayout>
      </c:layout>
      <c:overlay val="0"/>
      <c:spPr>
        <a:noFill/>
        <a:ln w="25400">
          <a:noFill/>
        </a:ln>
      </c:spPr>
      <c:txPr>
        <a:bodyPr/>
        <a:lstStyle/>
        <a:p>
          <a:pPr>
            <a:defRPr sz="1200"/>
          </a:pPr>
          <a:endParaRPr lang="en-US"/>
        </a:p>
      </c:txPr>
    </c:legend>
    <c:plotVisOnly val="1"/>
    <c:dispBlanksAs val="gap"/>
    <c:showDLblsOverMax val="0"/>
  </c:chart>
  <c:spPr>
    <a:solidFill>
      <a:srgbClr val="FFFFFF"/>
    </a:solidFill>
    <a:ln w="3175">
      <a:noFill/>
      <a:prstDash val="solid"/>
    </a:ln>
  </c:spPr>
  <c:txPr>
    <a:bodyPr/>
    <a:lstStyle/>
    <a:p>
      <a:pPr>
        <a:defRPr sz="1400">
          <a:latin typeface="Arial"/>
          <a:cs typeface="Arial"/>
        </a:defRPr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plotArea>
      <c:layout>
        <c:manualLayout>
          <c:layoutTarget val="inner"/>
          <c:xMode val="edge"/>
          <c:yMode val="edge"/>
          <c:x val="0.0874468503937008"/>
          <c:y val="0.0601851851851852"/>
          <c:w val="0.839343613298338"/>
          <c:h val="0.845617526975795"/>
        </c:manualLayout>
      </c:layout>
      <c:lineChart>
        <c:grouping val="standard"/>
        <c:varyColors val="0"/>
        <c:ser>
          <c:idx val="0"/>
          <c:order val="0"/>
          <c:tx>
            <c:strRef>
              <c:f>Sheet2!$W$186</c:f>
              <c:strCache>
                <c:ptCount val="1"/>
                <c:pt idx="0">
                  <c:v>WT</c:v>
                </c:pt>
              </c:strCache>
            </c:strRef>
          </c:tx>
          <c:spPr>
            <a:ln w="22225"/>
          </c:spPr>
          <c:cat>
            <c:strRef>
              <c:f>Sheet2!$X$185:$AE$185</c:f>
              <c:strCache>
                <c:ptCount val="8"/>
                <c:pt idx="0">
                  <c:v>D0</c:v>
                </c:pt>
                <c:pt idx="1">
                  <c:v>D1</c:v>
                </c:pt>
                <c:pt idx="2">
                  <c:v>D2</c:v>
                </c:pt>
                <c:pt idx="3">
                  <c:v>D3</c:v>
                </c:pt>
                <c:pt idx="4">
                  <c:v>D4</c:v>
                </c:pt>
                <c:pt idx="5">
                  <c:v>D5</c:v>
                </c:pt>
                <c:pt idx="6">
                  <c:v>D6</c:v>
                </c:pt>
                <c:pt idx="7">
                  <c:v>D7</c:v>
                </c:pt>
              </c:strCache>
            </c:strRef>
          </c:cat>
          <c:val>
            <c:numRef>
              <c:f>Sheet2!$X$186:$AE$186</c:f>
              <c:numCache>
                <c:formatCode>General</c:formatCode>
                <c:ptCount val="8"/>
                <c:pt idx="0">
                  <c:v>100.0</c:v>
                </c:pt>
                <c:pt idx="1">
                  <c:v>102.39</c:v>
                </c:pt>
                <c:pt idx="2">
                  <c:v>101.89</c:v>
                </c:pt>
                <c:pt idx="3">
                  <c:v>101.256</c:v>
                </c:pt>
                <c:pt idx="4">
                  <c:v>101.65</c:v>
                </c:pt>
                <c:pt idx="5">
                  <c:v>100.47</c:v>
                </c:pt>
                <c:pt idx="6">
                  <c:v>97.13</c:v>
                </c:pt>
                <c:pt idx="7">
                  <c:v>93.87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Sheet2!$W$187</c:f>
              <c:strCache>
                <c:ptCount val="1"/>
                <c:pt idx="0">
                  <c:v>Nlrp3</c:v>
                </c:pt>
              </c:strCache>
            </c:strRef>
          </c:tx>
          <c:spPr>
            <a:ln w="22225"/>
          </c:spPr>
          <c:cat>
            <c:strRef>
              <c:f>Sheet2!$X$185:$AE$185</c:f>
              <c:strCache>
                <c:ptCount val="8"/>
                <c:pt idx="0">
                  <c:v>D0</c:v>
                </c:pt>
                <c:pt idx="1">
                  <c:v>D1</c:v>
                </c:pt>
                <c:pt idx="2">
                  <c:v>D2</c:v>
                </c:pt>
                <c:pt idx="3">
                  <c:v>D3</c:v>
                </c:pt>
                <c:pt idx="4">
                  <c:v>D4</c:v>
                </c:pt>
                <c:pt idx="5">
                  <c:v>D5</c:v>
                </c:pt>
                <c:pt idx="6">
                  <c:v>D6</c:v>
                </c:pt>
                <c:pt idx="7">
                  <c:v>D7</c:v>
                </c:pt>
              </c:strCache>
            </c:strRef>
          </c:cat>
          <c:val>
            <c:numRef>
              <c:f>Sheet2!$X$187:$AE$187</c:f>
              <c:numCache>
                <c:formatCode>General</c:formatCode>
                <c:ptCount val="8"/>
                <c:pt idx="0">
                  <c:v>100.0</c:v>
                </c:pt>
                <c:pt idx="1">
                  <c:v>100.0</c:v>
                </c:pt>
                <c:pt idx="2">
                  <c:v>99.66999999999998</c:v>
                </c:pt>
                <c:pt idx="3">
                  <c:v>99.75</c:v>
                </c:pt>
                <c:pt idx="4">
                  <c:v>98.34</c:v>
                </c:pt>
                <c:pt idx="5">
                  <c:v>96.91</c:v>
                </c:pt>
                <c:pt idx="6">
                  <c:v>91.66</c:v>
                </c:pt>
                <c:pt idx="7">
                  <c:v>87.62</c:v>
                </c:pt>
              </c:numCache>
            </c:numRef>
          </c:val>
          <c:smooth val="0"/>
        </c:ser>
        <c:ser>
          <c:idx val="2"/>
          <c:order val="2"/>
          <c:tx>
            <c:strRef>
              <c:f>Sheet2!$W$188</c:f>
              <c:strCache>
                <c:ptCount val="1"/>
                <c:pt idx="0">
                  <c:v>Casp1</c:v>
                </c:pt>
              </c:strCache>
            </c:strRef>
          </c:tx>
          <c:spPr>
            <a:ln w="22225"/>
          </c:spPr>
          <c:marker>
            <c:spPr>
              <a:ln w="6350"/>
            </c:spPr>
          </c:marker>
          <c:cat>
            <c:strRef>
              <c:f>Sheet2!$X$185:$AE$185</c:f>
              <c:strCache>
                <c:ptCount val="8"/>
                <c:pt idx="0">
                  <c:v>D0</c:v>
                </c:pt>
                <c:pt idx="1">
                  <c:v>D1</c:v>
                </c:pt>
                <c:pt idx="2">
                  <c:v>D2</c:v>
                </c:pt>
                <c:pt idx="3">
                  <c:v>D3</c:v>
                </c:pt>
                <c:pt idx="4">
                  <c:v>D4</c:v>
                </c:pt>
                <c:pt idx="5">
                  <c:v>D5</c:v>
                </c:pt>
                <c:pt idx="6">
                  <c:v>D6</c:v>
                </c:pt>
                <c:pt idx="7">
                  <c:v>D7</c:v>
                </c:pt>
              </c:strCache>
            </c:strRef>
          </c:cat>
          <c:val>
            <c:numRef>
              <c:f>Sheet2!$X$188:$AE$188</c:f>
              <c:numCache>
                <c:formatCode>General</c:formatCode>
                <c:ptCount val="8"/>
                <c:pt idx="0">
                  <c:v>100.0</c:v>
                </c:pt>
                <c:pt idx="1">
                  <c:v>101.26</c:v>
                </c:pt>
                <c:pt idx="2">
                  <c:v>102.44</c:v>
                </c:pt>
                <c:pt idx="3">
                  <c:v>102.97</c:v>
                </c:pt>
                <c:pt idx="4">
                  <c:v>98.87</c:v>
                </c:pt>
                <c:pt idx="5">
                  <c:v>93.57</c:v>
                </c:pt>
                <c:pt idx="6">
                  <c:v>86.6</c:v>
                </c:pt>
                <c:pt idx="7">
                  <c:v>81.36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133127208"/>
        <c:axId val="2133704008"/>
      </c:lineChart>
      <c:catAx>
        <c:axId val="2133127208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>
                <a:latin typeface="Arial"/>
                <a:cs typeface="Arial"/>
              </a:defRPr>
            </a:pPr>
            <a:endParaRPr lang="en-US"/>
          </a:p>
        </c:txPr>
        <c:crossAx val="2133704008"/>
        <c:crosses val="autoZero"/>
        <c:auto val="1"/>
        <c:lblAlgn val="ctr"/>
        <c:lblOffset val="100"/>
        <c:noMultiLvlLbl val="0"/>
      </c:catAx>
      <c:valAx>
        <c:axId val="2133704008"/>
        <c:scaling>
          <c:orientation val="minMax"/>
          <c:min val="70.0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>
                <a:latin typeface="Arial"/>
                <a:cs typeface="Arial"/>
              </a:defRPr>
            </a:pPr>
            <a:endParaRPr lang="en-US"/>
          </a:p>
        </c:txPr>
        <c:crossAx val="2133127208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126790463692038"/>
          <c:y val="0.39757217847769"/>
          <c:w val="0.275781260059488"/>
          <c:h val="0.347648032791935"/>
        </c:manualLayout>
      </c:layout>
      <c:overlay val="0"/>
    </c:legend>
    <c:plotVisOnly val="1"/>
    <c:dispBlanksAs val="gap"/>
    <c:showDLblsOverMax val="0"/>
  </c:chart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plotArea>
      <c:layout>
        <c:manualLayout>
          <c:layoutTarget val="inner"/>
          <c:xMode val="edge"/>
          <c:yMode val="edge"/>
          <c:x val="0.249929555203689"/>
          <c:y val="0.0543765030194911"/>
          <c:w val="0.682746376793372"/>
          <c:h val="0.822752293577982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chemeClr val="tx1"/>
            </a:solidFill>
            <a:ln w="12700">
              <a:solidFill>
                <a:schemeClr val="tx1"/>
              </a:solidFill>
            </a:ln>
          </c:spPr>
          <c:invertIfNegative val="0"/>
          <c:dPt>
            <c:idx val="1"/>
            <c:invertIfNegative val="0"/>
            <c:bubble3D val="0"/>
            <c:spPr>
              <a:noFill/>
              <a:ln w="12700">
                <a:solidFill>
                  <a:schemeClr val="tx1"/>
                </a:solidFill>
              </a:ln>
            </c:spPr>
          </c:dPt>
          <c:dPt>
            <c:idx val="2"/>
            <c:invertIfNegative val="0"/>
            <c:bubble3D val="0"/>
            <c:spPr>
              <a:solidFill>
                <a:schemeClr val="bg1">
                  <a:lumMod val="65000"/>
                </a:schemeClr>
              </a:solidFill>
              <a:ln w="12700">
                <a:solidFill>
                  <a:schemeClr val="tx1"/>
                </a:solidFill>
              </a:ln>
            </c:spPr>
          </c:dPt>
          <c:errBars>
            <c:errBarType val="plus"/>
            <c:errValType val="cust"/>
            <c:noEndCap val="0"/>
            <c:plus>
              <c:numRef>
                <c:f>Sheet7!$D$82:$D$84</c:f>
                <c:numCache>
                  <c:formatCode>General</c:formatCode>
                  <c:ptCount val="3"/>
                  <c:pt idx="0">
                    <c:v>595.0</c:v>
                  </c:pt>
                  <c:pt idx="1">
                    <c:v>443.0</c:v>
                  </c:pt>
                  <c:pt idx="2">
                    <c:v>102.0</c:v>
                  </c:pt>
                </c:numCache>
              </c:numRef>
            </c:plus>
            <c:spPr>
              <a:solidFill>
                <a:schemeClr val="tx1"/>
              </a:solidFill>
              <a:ln w="12700">
                <a:solidFill>
                  <a:schemeClr val="tx1"/>
                </a:solidFill>
              </a:ln>
            </c:spPr>
          </c:errBars>
          <c:cat>
            <c:strRef>
              <c:f>Sheet7!$B$82:$B$84</c:f>
              <c:strCache>
                <c:ptCount val="3"/>
                <c:pt idx="0">
                  <c:v>WT</c:v>
                </c:pt>
                <c:pt idx="1">
                  <c:v>Nlrp3</c:v>
                </c:pt>
                <c:pt idx="2">
                  <c:v>Caspase-1</c:v>
                </c:pt>
              </c:strCache>
            </c:strRef>
          </c:cat>
          <c:val>
            <c:numRef>
              <c:f>Sheet7!$C$82:$C$84</c:f>
              <c:numCache>
                <c:formatCode>General</c:formatCode>
                <c:ptCount val="3"/>
                <c:pt idx="0">
                  <c:v>3235.0</c:v>
                </c:pt>
                <c:pt idx="1">
                  <c:v>1638.0</c:v>
                </c:pt>
                <c:pt idx="2">
                  <c:v>285.0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-2003515496"/>
        <c:axId val="-2003066824"/>
      </c:barChart>
      <c:catAx>
        <c:axId val="-200351549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 rot="0" vert="horz"/>
          <a:lstStyle/>
          <a:p>
            <a:pPr>
              <a:defRPr sz="1200" b="0" i="0" u="none" strike="noStrike" baseline="0">
                <a:solidFill>
                  <a:srgbClr val="000000"/>
                </a:solidFill>
                <a:latin typeface="Arial"/>
                <a:ea typeface="Calibri"/>
                <a:cs typeface="Arial"/>
              </a:defRPr>
            </a:pPr>
            <a:endParaRPr lang="en-US"/>
          </a:p>
        </c:txPr>
        <c:crossAx val="-2003066824"/>
        <c:crosses val="autoZero"/>
        <c:auto val="1"/>
        <c:lblAlgn val="ctr"/>
        <c:lblOffset val="100"/>
        <c:noMultiLvlLbl val="0"/>
      </c:catAx>
      <c:valAx>
        <c:axId val="-2003066824"/>
        <c:scaling>
          <c:orientation val="minMax"/>
        </c:scaling>
        <c:delete val="0"/>
        <c:axPos val="l"/>
        <c:title>
          <c:tx>
            <c:rich>
              <a:bodyPr/>
              <a:lstStyle/>
              <a:p>
                <a:pPr>
                  <a:defRPr sz="1200">
                    <a:latin typeface="Arial"/>
                    <a:cs typeface="Arial"/>
                  </a:defRPr>
                </a:pPr>
                <a:r>
                  <a:rPr lang="en-US" sz="1200" dirty="0">
                    <a:latin typeface="Arial"/>
                    <a:cs typeface="Arial"/>
                  </a:rPr>
                  <a:t>IL-18 (</a:t>
                </a:r>
                <a:r>
                  <a:rPr lang="en-US" sz="1200" dirty="0" err="1">
                    <a:latin typeface="Arial"/>
                    <a:cs typeface="Arial"/>
                  </a:rPr>
                  <a:t>pg</a:t>
                </a:r>
                <a:r>
                  <a:rPr lang="en-US" sz="1200" dirty="0">
                    <a:latin typeface="Arial"/>
                    <a:cs typeface="Arial"/>
                  </a:rPr>
                  <a:t>/mg) in </a:t>
                </a:r>
                <a:r>
                  <a:rPr lang="en-US" sz="1200" dirty="0" smtClean="0">
                    <a:latin typeface="Arial"/>
                    <a:cs typeface="Arial"/>
                  </a:rPr>
                  <a:t>colon</a:t>
                </a:r>
                <a:endParaRPr lang="en-US" sz="1200" dirty="0">
                  <a:latin typeface="Arial"/>
                  <a:cs typeface="Arial"/>
                </a:endParaRP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txPr>
          <a:bodyPr rot="0" vert="horz"/>
          <a:lstStyle/>
          <a:p>
            <a:pPr>
              <a:defRPr sz="1200" b="0" i="0" u="none" strike="noStrike" baseline="0">
                <a:solidFill>
                  <a:srgbClr val="000000"/>
                </a:solidFill>
                <a:latin typeface="Arial"/>
                <a:ea typeface="Calibri"/>
                <a:cs typeface="Arial"/>
              </a:defRPr>
            </a:pPr>
            <a:endParaRPr lang="en-US"/>
          </a:p>
        </c:txPr>
        <c:crossAx val="-2003515496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0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en-US"/>
    </a:p>
  </c:txPr>
  <c:externalData r:id="rId1">
    <c:autoUpdate val="0"/>
  </c:externalData>
</c:chartSpac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33FD06-F150-5E40-AA7C-2026D5B8F0CC}" type="datetimeFigureOut">
              <a:rPr lang="en-US" smtClean="0"/>
              <a:t>9/29/15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FC3A8-A84F-8D4B-8DDA-F6E5B2B0C6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59047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33FD06-F150-5E40-AA7C-2026D5B8F0CC}" type="datetimeFigureOut">
              <a:rPr lang="en-US" smtClean="0"/>
              <a:t>9/29/15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FC3A8-A84F-8D4B-8DDA-F6E5B2B0C6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57492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33FD06-F150-5E40-AA7C-2026D5B8F0CC}" type="datetimeFigureOut">
              <a:rPr lang="en-US" smtClean="0"/>
              <a:t>9/29/15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FC3A8-A84F-8D4B-8DDA-F6E5B2B0C6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72741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33FD06-F150-5E40-AA7C-2026D5B8F0CC}" type="datetimeFigureOut">
              <a:rPr lang="en-US" smtClean="0"/>
              <a:t>9/29/15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FC3A8-A84F-8D4B-8DDA-F6E5B2B0C6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76620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33FD06-F150-5E40-AA7C-2026D5B8F0CC}" type="datetimeFigureOut">
              <a:rPr lang="en-US" smtClean="0"/>
              <a:t>9/29/15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FC3A8-A84F-8D4B-8DDA-F6E5B2B0C6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03301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33FD06-F150-5E40-AA7C-2026D5B8F0CC}" type="datetimeFigureOut">
              <a:rPr lang="en-US" smtClean="0"/>
              <a:t>9/29/15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FC3A8-A84F-8D4B-8DDA-F6E5B2B0C6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41267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33FD06-F150-5E40-AA7C-2026D5B8F0CC}" type="datetimeFigureOut">
              <a:rPr lang="en-US" smtClean="0"/>
              <a:t>9/29/15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FC3A8-A84F-8D4B-8DDA-F6E5B2B0C6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54690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33FD06-F150-5E40-AA7C-2026D5B8F0CC}" type="datetimeFigureOut">
              <a:rPr lang="en-US" smtClean="0"/>
              <a:t>9/29/15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FC3A8-A84F-8D4B-8DDA-F6E5B2B0C6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6462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33FD06-F150-5E40-AA7C-2026D5B8F0CC}" type="datetimeFigureOut">
              <a:rPr lang="en-US" smtClean="0"/>
              <a:t>9/29/15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FC3A8-A84F-8D4B-8DDA-F6E5B2B0C6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04744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33FD06-F150-5E40-AA7C-2026D5B8F0CC}" type="datetimeFigureOut">
              <a:rPr lang="en-US" smtClean="0"/>
              <a:t>9/29/15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FC3A8-A84F-8D4B-8DDA-F6E5B2B0C6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08297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33FD06-F150-5E40-AA7C-2026D5B8F0CC}" type="datetimeFigureOut">
              <a:rPr lang="en-US" smtClean="0"/>
              <a:t>9/29/15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FC3A8-A84F-8D4B-8DDA-F6E5B2B0C6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08435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33FD06-F150-5E40-AA7C-2026D5B8F0CC}" type="datetimeFigureOut">
              <a:rPr lang="en-US" smtClean="0"/>
              <a:t>9/29/15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3FC3A8-A84F-8D4B-8DDA-F6E5B2B0C6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67569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4" Type="http://schemas.openxmlformats.org/officeDocument/2006/relationships/image" Target="../media/image12.jpeg"/><Relationship Id="rId5" Type="http://schemas.microsoft.com/office/2007/relationships/hdphoto" Target="../media/hdphoto2.wdp"/><Relationship Id="rId6" Type="http://schemas.openxmlformats.org/officeDocument/2006/relationships/image" Target="../media/image13.emf"/><Relationship Id="rId7" Type="http://schemas.openxmlformats.org/officeDocument/2006/relationships/image" Target="../media/image14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emf"/><Relationship Id="rId3" Type="http://schemas.openxmlformats.org/officeDocument/2006/relationships/image" Target="../media/image16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4" Type="http://schemas.openxmlformats.org/officeDocument/2006/relationships/image" Target="../media/image18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emf"/><Relationship Id="rId3" Type="http://schemas.openxmlformats.org/officeDocument/2006/relationships/image" Target="../media/image20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4" Type="http://schemas.openxmlformats.org/officeDocument/2006/relationships/image" Target="../media/image23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em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emf"/><Relationship Id="rId3" Type="http://schemas.openxmlformats.org/officeDocument/2006/relationships/image" Target="../media/image25.em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emf"/><Relationship Id="rId3" Type="http://schemas.openxmlformats.org/officeDocument/2006/relationships/image" Target="../media/image27.em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4" Type="http://schemas.openxmlformats.org/officeDocument/2006/relationships/image" Target="../media/image31.emf"/><Relationship Id="rId5" Type="http://schemas.openxmlformats.org/officeDocument/2006/relationships/image" Target="../media/image32.emf"/><Relationship Id="rId6" Type="http://schemas.openxmlformats.org/officeDocument/2006/relationships/image" Target="../media/image33.emf"/><Relationship Id="rId7" Type="http://schemas.openxmlformats.org/officeDocument/2006/relationships/image" Target="../media/image34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4" Type="http://schemas.openxmlformats.org/officeDocument/2006/relationships/image" Target="../media/image37.emf"/><Relationship Id="rId5" Type="http://schemas.openxmlformats.org/officeDocument/2006/relationships/image" Target="../media/image38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emf"/><Relationship Id="rId3" Type="http://schemas.openxmlformats.org/officeDocument/2006/relationships/image" Target="../media/image40.em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2.xml"/><Relationship Id="rId3" Type="http://schemas.openxmlformats.org/officeDocument/2006/relationships/chart" Target="../charts/char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4" Type="http://schemas.openxmlformats.org/officeDocument/2006/relationships/image" Target="../media/image9.emf"/><Relationship Id="rId5" Type="http://schemas.openxmlformats.org/officeDocument/2006/relationships/image" Target="../media/image10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4484" y="1128751"/>
            <a:ext cx="9038156" cy="2985433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endParaRPr lang="en-US" sz="2400" b="1" dirty="0" smtClean="0">
              <a:solidFill>
                <a:srgbClr val="0000FF"/>
              </a:solidFill>
              <a:latin typeface="Arial"/>
              <a:cs typeface="Arial"/>
            </a:endParaRPr>
          </a:p>
          <a:p>
            <a:pPr algn="ctr"/>
            <a:r>
              <a:rPr lang="en-US" sz="2400" b="1" dirty="0" smtClean="0">
                <a:solidFill>
                  <a:srgbClr val="0000FF"/>
                </a:solidFill>
                <a:latin typeface="Arial"/>
                <a:cs typeface="Arial"/>
              </a:rPr>
              <a:t>The </a:t>
            </a:r>
            <a:r>
              <a:rPr lang="en-US" sz="2400" b="1" dirty="0" err="1" smtClean="0">
                <a:solidFill>
                  <a:srgbClr val="0000FF"/>
                </a:solidFill>
                <a:latin typeface="Arial"/>
                <a:cs typeface="Arial"/>
              </a:rPr>
              <a:t>Inflammasome</a:t>
            </a:r>
            <a:r>
              <a:rPr lang="en-US" sz="2400" b="1" dirty="0" smtClean="0">
                <a:solidFill>
                  <a:srgbClr val="0000FF"/>
                </a:solidFill>
                <a:latin typeface="Arial"/>
                <a:cs typeface="Arial"/>
              </a:rPr>
              <a:t>: Critical Roles in Intestinal Homeostasis </a:t>
            </a:r>
            <a:endParaRPr lang="en-US" sz="2400" b="1" dirty="0">
              <a:solidFill>
                <a:srgbClr val="0000FF"/>
              </a:solidFill>
              <a:latin typeface="Arial"/>
              <a:cs typeface="Arial"/>
            </a:endParaRPr>
          </a:p>
          <a:p>
            <a:pPr algn="ctr"/>
            <a:endParaRPr lang="en-US" sz="2400" b="1" dirty="0" smtClean="0">
              <a:solidFill>
                <a:srgbClr val="0000FF"/>
              </a:solidFill>
              <a:latin typeface="Arial"/>
              <a:cs typeface="Arial"/>
            </a:endParaRPr>
          </a:p>
          <a:p>
            <a:pPr algn="ctr"/>
            <a:endParaRPr lang="en-US" sz="2400" b="1" dirty="0">
              <a:solidFill>
                <a:srgbClr val="0000FF"/>
              </a:solidFill>
              <a:latin typeface="Arial"/>
              <a:cs typeface="Arial"/>
            </a:endParaRPr>
          </a:p>
          <a:p>
            <a:pPr algn="ctr"/>
            <a:r>
              <a:rPr lang="en-US" sz="2000" b="1" dirty="0" smtClean="0">
                <a:solidFill>
                  <a:srgbClr val="0000FF"/>
                </a:solidFill>
                <a:latin typeface="Arial"/>
                <a:cs typeface="Arial"/>
              </a:rPr>
              <a:t>Hasan Zaki, PhD</a:t>
            </a:r>
          </a:p>
          <a:p>
            <a:pPr algn="ctr"/>
            <a:r>
              <a:rPr lang="en-US" b="1" dirty="0" smtClean="0">
                <a:solidFill>
                  <a:srgbClr val="0000FF"/>
                </a:solidFill>
                <a:latin typeface="Arial"/>
                <a:cs typeface="Arial"/>
              </a:rPr>
              <a:t>Department of Pathology</a:t>
            </a:r>
          </a:p>
          <a:p>
            <a:pPr algn="ctr"/>
            <a:r>
              <a:rPr lang="en-US" b="1" dirty="0" smtClean="0">
                <a:solidFill>
                  <a:srgbClr val="0000FF"/>
                </a:solidFill>
                <a:latin typeface="Arial"/>
                <a:cs typeface="Arial"/>
              </a:rPr>
              <a:t>UT Southwestern Medical Center</a:t>
            </a:r>
            <a:endParaRPr lang="en-US" dirty="0" smtClean="0">
              <a:solidFill>
                <a:srgbClr val="0000FF"/>
              </a:solidFill>
              <a:latin typeface="Arial"/>
              <a:cs typeface="Arial"/>
            </a:endParaRPr>
          </a:p>
          <a:p>
            <a:pPr algn="ctr"/>
            <a:endParaRPr lang="en-US" dirty="0" smtClean="0">
              <a:latin typeface="Arial"/>
              <a:cs typeface="Arial"/>
            </a:endParaRPr>
          </a:p>
          <a:p>
            <a:pPr algn="ctr"/>
            <a:endParaRPr lang="en-US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904073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294259" y="3737069"/>
            <a:ext cx="6184230" cy="2391489"/>
            <a:chOff x="439479" y="1825362"/>
            <a:chExt cx="6184230" cy="2391489"/>
          </a:xfrm>
        </p:grpSpPr>
        <p:grpSp>
          <p:nvGrpSpPr>
            <p:cNvPr id="4" name="Group 3"/>
            <p:cNvGrpSpPr/>
            <p:nvPr/>
          </p:nvGrpSpPr>
          <p:grpSpPr>
            <a:xfrm>
              <a:off x="439479" y="2133139"/>
              <a:ext cx="6184230" cy="2083712"/>
              <a:chOff x="539335" y="7179285"/>
              <a:chExt cx="3930248" cy="1240815"/>
            </a:xfrm>
          </p:grpSpPr>
          <p:pic>
            <p:nvPicPr>
              <p:cNvPr id="6" name="Content Placeholder 3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rightnessContrast bright="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39335" y="7179285"/>
                <a:ext cx="1933864" cy="1240815"/>
              </a:xfrm>
              <a:prstGeom prst="rect">
                <a:avLst/>
              </a:prstGeom>
              <a:ln>
                <a:solidFill>
                  <a:srgbClr val="000000"/>
                </a:solidFill>
              </a:ln>
            </p:spPr>
          </p:pic>
          <p:pic>
            <p:nvPicPr>
              <p:cNvPr id="7" name="Picture 6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rightnessContrast bright="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35719" y="7179285"/>
                <a:ext cx="1933864" cy="1240815"/>
              </a:xfrm>
              <a:prstGeom prst="rect">
                <a:avLst/>
              </a:prstGeom>
              <a:ln>
                <a:solidFill>
                  <a:srgbClr val="000000"/>
                </a:solidFill>
              </a:ln>
            </p:spPr>
          </p:pic>
        </p:grpSp>
        <p:sp>
          <p:nvSpPr>
            <p:cNvPr id="10" name="TextBox 9"/>
            <p:cNvSpPr txBox="1"/>
            <p:nvPr/>
          </p:nvSpPr>
          <p:spPr>
            <a:xfrm>
              <a:off x="1600957" y="1825362"/>
              <a:ext cx="48086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>
                  <a:latin typeface="Arial"/>
                  <a:cs typeface="Arial"/>
                </a:rPr>
                <a:t>WT</a:t>
              </a:r>
              <a:endParaRPr lang="en-US" sz="1400" dirty="0">
                <a:latin typeface="Arial"/>
                <a:cs typeface="Arial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4797600" y="1825362"/>
              <a:ext cx="81166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>
                  <a:latin typeface="Arial"/>
                  <a:cs typeface="Arial"/>
                </a:rPr>
                <a:t>Aim2</a:t>
              </a:r>
              <a:r>
                <a:rPr lang="en-US" sz="1400" baseline="30000" dirty="0" smtClean="0">
                  <a:latin typeface="Arial"/>
                  <a:cs typeface="Arial"/>
                </a:rPr>
                <a:t>-/-</a:t>
              </a:r>
              <a:endParaRPr lang="en-US" sz="1400" baseline="30000" dirty="0">
                <a:latin typeface="Arial"/>
                <a:cs typeface="Arial"/>
              </a:endParaRPr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664091" y="56151"/>
            <a:ext cx="785761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0000FF"/>
                </a:solidFill>
                <a:latin typeface="Arial"/>
                <a:cs typeface="Arial"/>
              </a:rPr>
              <a:t>Colitis susceptibility of AIM2-deficient mice is associated with increased inflammation</a:t>
            </a:r>
            <a:endParaRPr lang="en-US" sz="2000" b="1" dirty="0">
              <a:solidFill>
                <a:srgbClr val="0000FF"/>
              </a:solidFill>
              <a:latin typeface="Arial"/>
              <a:cs typeface="Arial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1487517" y="1164222"/>
            <a:ext cx="5867172" cy="2163098"/>
            <a:chOff x="-111856" y="1834691"/>
            <a:chExt cx="6497233" cy="2678272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-111856" y="1834691"/>
              <a:ext cx="2987137" cy="2670083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408064" y="1842880"/>
              <a:ext cx="2977313" cy="2670083"/>
            </a:xfrm>
            <a:prstGeom prst="rect">
              <a:avLst/>
            </a:prstGeom>
          </p:spPr>
        </p:pic>
      </p:grpSp>
      <p:sp>
        <p:nvSpPr>
          <p:cNvPr id="5" name="TextBox 4"/>
          <p:cNvSpPr txBox="1"/>
          <p:nvPr/>
        </p:nvSpPr>
        <p:spPr>
          <a:xfrm>
            <a:off x="2776510" y="986170"/>
            <a:ext cx="59910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Arial"/>
                <a:cs typeface="Arial"/>
              </a:rPr>
              <a:t>IL-6</a:t>
            </a:r>
            <a:endParaRPr lang="en-US" sz="1400" dirty="0">
              <a:latin typeface="Arial"/>
              <a:cs typeface="Arial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923659" y="986170"/>
            <a:ext cx="59910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Arial"/>
                <a:cs typeface="Arial"/>
              </a:rPr>
              <a:t>KC</a:t>
            </a:r>
            <a:endParaRPr lang="en-US" sz="14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437344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89430" y="325254"/>
            <a:ext cx="70193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0000FF"/>
                </a:solidFill>
                <a:latin typeface="Arial"/>
                <a:cs typeface="Arial"/>
              </a:rPr>
              <a:t>AIM2 is involved in the activation of  the </a:t>
            </a:r>
            <a:r>
              <a:rPr lang="en-US" sz="2000" b="1" dirty="0" err="1" smtClean="0">
                <a:solidFill>
                  <a:srgbClr val="0000FF"/>
                </a:solidFill>
                <a:latin typeface="Arial"/>
                <a:cs typeface="Arial"/>
              </a:rPr>
              <a:t>inflammasome</a:t>
            </a:r>
            <a:endParaRPr lang="en-US" sz="2000" b="1" dirty="0">
              <a:solidFill>
                <a:srgbClr val="0000FF"/>
              </a:solidFill>
              <a:latin typeface="Arial"/>
              <a:cs typeface="Arial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4505922" y="1909441"/>
            <a:ext cx="3519387" cy="2445900"/>
            <a:chOff x="4505922" y="1909441"/>
            <a:chExt cx="3519387" cy="2445900"/>
          </a:xfrm>
        </p:grpSpPr>
        <p:pic>
          <p:nvPicPr>
            <p:cNvPr id="91" name="Picture 90"/>
            <p:cNvPicPr>
              <a:picLocks noChangeAspect="1"/>
            </p:cNvPicPr>
            <p:nvPr/>
          </p:nvPicPr>
          <p:blipFill rotWithShape="1">
            <a:blip r:embed="rId2"/>
            <a:srcRect r="6660"/>
            <a:stretch/>
          </p:blipFill>
          <p:spPr>
            <a:xfrm>
              <a:off x="4505922" y="1909441"/>
              <a:ext cx="3519387" cy="2445900"/>
            </a:xfrm>
            <a:prstGeom prst="rect">
              <a:avLst/>
            </a:prstGeom>
          </p:spPr>
        </p:pic>
        <p:sp>
          <p:nvSpPr>
            <p:cNvPr id="92" name="TextBox 91"/>
            <p:cNvSpPr txBox="1"/>
            <p:nvPr/>
          </p:nvSpPr>
          <p:spPr>
            <a:xfrm>
              <a:off x="7573204" y="3404444"/>
              <a:ext cx="418012" cy="3182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dirty="0" smtClean="0">
                  <a:latin typeface="Arial"/>
                  <a:cs typeface="Arial"/>
                </a:rPr>
                <a:t>**</a:t>
              </a:r>
              <a:endParaRPr lang="en-US" sz="800" dirty="0">
                <a:latin typeface="Arial"/>
                <a:cs typeface="Arial"/>
              </a:endParaRPr>
            </a:p>
          </p:txBody>
        </p:sp>
        <p:sp>
          <p:nvSpPr>
            <p:cNvPr id="93" name="TextBox 92"/>
            <p:cNvSpPr txBox="1"/>
            <p:nvPr/>
          </p:nvSpPr>
          <p:spPr>
            <a:xfrm>
              <a:off x="7255319" y="2473169"/>
              <a:ext cx="442731" cy="3182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dirty="0" smtClean="0">
                  <a:latin typeface="Arial"/>
                  <a:cs typeface="Arial"/>
                </a:rPr>
                <a:t>*</a:t>
              </a:r>
              <a:endParaRPr lang="en-US" sz="800" dirty="0">
                <a:latin typeface="Arial"/>
                <a:cs typeface="Arial"/>
              </a:endParaRPr>
            </a:p>
          </p:txBody>
        </p:sp>
        <p:sp>
          <p:nvSpPr>
            <p:cNvPr id="94" name="TextBox 93"/>
            <p:cNvSpPr txBox="1"/>
            <p:nvPr/>
          </p:nvSpPr>
          <p:spPr>
            <a:xfrm>
              <a:off x="6316404" y="3661170"/>
              <a:ext cx="769551" cy="3182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dirty="0" smtClean="0">
                  <a:latin typeface="Arial"/>
                  <a:cs typeface="Arial"/>
                </a:rPr>
                <a:t>**</a:t>
              </a:r>
              <a:endParaRPr lang="en-US" sz="800" dirty="0">
                <a:latin typeface="Arial"/>
                <a:cs typeface="Arial"/>
              </a:endParaRPr>
            </a:p>
          </p:txBody>
        </p:sp>
        <p:sp>
          <p:nvSpPr>
            <p:cNvPr id="95" name="TextBox 94"/>
            <p:cNvSpPr txBox="1"/>
            <p:nvPr/>
          </p:nvSpPr>
          <p:spPr>
            <a:xfrm>
              <a:off x="5967565" y="3539834"/>
              <a:ext cx="523387" cy="3182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dirty="0" smtClean="0">
                  <a:latin typeface="Arial"/>
                  <a:cs typeface="Arial"/>
                </a:rPr>
                <a:t>**</a:t>
              </a:r>
              <a:endParaRPr lang="en-US" sz="800" dirty="0">
                <a:latin typeface="Arial"/>
                <a:cs typeface="Arial"/>
              </a:endParaRP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547718" y="1972634"/>
            <a:ext cx="3226891" cy="2382707"/>
            <a:chOff x="547718" y="1972634"/>
            <a:chExt cx="3226891" cy="2382707"/>
          </a:xfrm>
        </p:grpSpPr>
        <p:pic>
          <p:nvPicPr>
            <p:cNvPr id="96" name="Picture 95"/>
            <p:cNvPicPr>
              <a:picLocks noChangeAspect="1"/>
            </p:cNvPicPr>
            <p:nvPr/>
          </p:nvPicPr>
          <p:blipFill rotWithShape="1">
            <a:blip r:embed="rId3"/>
            <a:srcRect r="8365"/>
            <a:stretch/>
          </p:blipFill>
          <p:spPr>
            <a:xfrm>
              <a:off x="547718" y="1972634"/>
              <a:ext cx="3155210" cy="2382707"/>
            </a:xfrm>
            <a:prstGeom prst="rect">
              <a:avLst/>
            </a:prstGeom>
          </p:spPr>
        </p:pic>
        <p:sp>
          <p:nvSpPr>
            <p:cNvPr id="97" name="TextBox 96"/>
            <p:cNvSpPr txBox="1"/>
            <p:nvPr/>
          </p:nvSpPr>
          <p:spPr>
            <a:xfrm>
              <a:off x="1777302" y="3699935"/>
              <a:ext cx="499287" cy="3182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dirty="0" smtClean="0">
                  <a:latin typeface="Arial"/>
                  <a:cs typeface="Arial"/>
                </a:rPr>
                <a:t>**</a:t>
              </a:r>
              <a:endParaRPr lang="en-US" sz="800" dirty="0">
                <a:latin typeface="Arial"/>
                <a:cs typeface="Arial"/>
              </a:endParaRPr>
            </a:p>
          </p:txBody>
        </p:sp>
        <p:sp>
          <p:nvSpPr>
            <p:cNvPr id="98" name="TextBox 97"/>
            <p:cNvSpPr txBox="1"/>
            <p:nvPr/>
          </p:nvSpPr>
          <p:spPr>
            <a:xfrm>
              <a:off x="2134463" y="3699935"/>
              <a:ext cx="675975" cy="3182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dirty="0" smtClean="0">
                  <a:latin typeface="Arial"/>
                  <a:cs typeface="Arial"/>
                </a:rPr>
                <a:t>**</a:t>
              </a:r>
              <a:endParaRPr lang="en-US" sz="800" dirty="0">
                <a:latin typeface="Arial"/>
                <a:cs typeface="Arial"/>
              </a:endParaRPr>
            </a:p>
          </p:txBody>
        </p:sp>
        <p:sp>
          <p:nvSpPr>
            <p:cNvPr id="99" name="TextBox 98"/>
            <p:cNvSpPr txBox="1"/>
            <p:nvPr/>
          </p:nvSpPr>
          <p:spPr>
            <a:xfrm>
              <a:off x="2933222" y="3159621"/>
              <a:ext cx="675975" cy="3114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dirty="0" smtClean="0">
                  <a:latin typeface="Arial"/>
                  <a:cs typeface="Arial"/>
                </a:rPr>
                <a:t>**</a:t>
              </a:r>
              <a:endParaRPr lang="en-US" sz="800" dirty="0">
                <a:latin typeface="Arial"/>
                <a:cs typeface="Arial"/>
              </a:endParaRPr>
            </a:p>
          </p:txBody>
        </p:sp>
        <p:sp>
          <p:nvSpPr>
            <p:cNvPr id="100" name="TextBox 99"/>
            <p:cNvSpPr txBox="1"/>
            <p:nvPr/>
          </p:nvSpPr>
          <p:spPr>
            <a:xfrm>
              <a:off x="3264617" y="3360311"/>
              <a:ext cx="509992" cy="3182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dirty="0" smtClean="0">
                  <a:latin typeface="Arial"/>
                  <a:cs typeface="Arial"/>
                </a:rPr>
                <a:t>**</a:t>
              </a:r>
              <a:endParaRPr lang="en-US" sz="800" dirty="0">
                <a:latin typeface="Arial"/>
                <a:cs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818052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378134" y="1094431"/>
            <a:ext cx="3489659" cy="3939865"/>
            <a:chOff x="454334" y="1888942"/>
            <a:chExt cx="3489659" cy="3939865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2"/>
            <a:srcRect l="52450" t="14024" r="8452" b="10398"/>
            <a:stretch>
              <a:fillRect/>
            </a:stretch>
          </p:blipFill>
          <p:spPr>
            <a:xfrm>
              <a:off x="746110" y="1888942"/>
              <a:ext cx="3197883" cy="3939865"/>
            </a:xfrm>
            <a:prstGeom prst="rect">
              <a:avLst/>
            </a:prstGeom>
          </p:spPr>
        </p:pic>
        <p:sp>
          <p:nvSpPr>
            <p:cNvPr id="8" name="Rounded Rectangle 7"/>
            <p:cNvSpPr/>
            <p:nvPr/>
          </p:nvSpPr>
          <p:spPr>
            <a:xfrm>
              <a:off x="454334" y="3929016"/>
              <a:ext cx="1181100" cy="432836"/>
            </a:xfrm>
            <a:prstGeom prst="roundRect">
              <a:avLst/>
            </a:prstGeom>
            <a:solidFill>
              <a:srgbClr val="FF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 smtClean="0">
                  <a:solidFill>
                    <a:schemeClr val="tx1"/>
                  </a:solidFill>
                </a:rPr>
                <a:t>Cytokines and </a:t>
              </a:r>
              <a:r>
                <a:rPr lang="en-US" sz="1200" dirty="0" err="1" smtClean="0">
                  <a:solidFill>
                    <a:schemeClr val="tx1"/>
                  </a:solidFill>
                </a:rPr>
                <a:t>Chemokines</a:t>
              </a:r>
              <a:endParaRPr lang="en-US" sz="1200" dirty="0">
                <a:solidFill>
                  <a:schemeClr val="tx1"/>
                </a:solidFill>
              </a:endParaRPr>
            </a:p>
          </p:txBody>
        </p:sp>
        <p:sp>
          <p:nvSpPr>
            <p:cNvPr id="9" name="Rounded Rectangle 8"/>
            <p:cNvSpPr/>
            <p:nvPr/>
          </p:nvSpPr>
          <p:spPr>
            <a:xfrm>
              <a:off x="558800" y="5252264"/>
              <a:ext cx="1397000" cy="299800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b="1" dirty="0" smtClean="0">
                  <a:solidFill>
                    <a:srgbClr val="FF0000"/>
                  </a:solidFill>
                </a:rPr>
                <a:t>Inflammation</a:t>
              </a:r>
              <a:endParaRPr lang="en-US" sz="1400" b="1" dirty="0">
                <a:solidFill>
                  <a:srgbClr val="FF0000"/>
                </a:solidFill>
              </a:endParaRPr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1905000" y="249510"/>
            <a:ext cx="543443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0000FF"/>
                </a:solidFill>
                <a:latin typeface="Arial"/>
                <a:cs typeface="Arial"/>
              </a:rPr>
              <a:t>How does AIM2 protect mice from colitis?</a:t>
            </a:r>
            <a:endParaRPr lang="en-US" sz="2000" b="1" dirty="0">
              <a:solidFill>
                <a:srgbClr val="0000FF"/>
              </a:solidFill>
              <a:latin typeface="Arial"/>
              <a:cs typeface="Arial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4478156" y="965776"/>
            <a:ext cx="2950156" cy="5076377"/>
            <a:chOff x="4478156" y="965776"/>
            <a:chExt cx="2950156" cy="5076377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3"/>
            <a:srcRect r="11355"/>
            <a:stretch/>
          </p:blipFill>
          <p:spPr>
            <a:xfrm>
              <a:off x="4478156" y="1314619"/>
              <a:ext cx="2778173" cy="2088082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4"/>
            <a:srcRect r="9069"/>
            <a:stretch/>
          </p:blipFill>
          <p:spPr>
            <a:xfrm>
              <a:off x="4525373" y="3886770"/>
              <a:ext cx="2704496" cy="2155383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5011063" y="965776"/>
              <a:ext cx="232837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Bacterial burden in colon tissue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5318483" y="3622844"/>
              <a:ext cx="210982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Bacterial burden in stool</a:t>
              </a:r>
              <a:endParaRPr lang="en-US" sz="1200" dirty="0">
                <a:latin typeface="Arial"/>
                <a:cs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881454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583776" y="1852174"/>
            <a:ext cx="7367111" cy="3254532"/>
            <a:chOff x="583776" y="2135976"/>
            <a:chExt cx="5039549" cy="1981953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83776" y="2135976"/>
              <a:ext cx="2695664" cy="1862823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825710" y="2185847"/>
              <a:ext cx="1797615" cy="1932082"/>
            </a:xfrm>
            <a:prstGeom prst="rect">
              <a:avLst/>
            </a:prstGeom>
          </p:spPr>
        </p:pic>
      </p:grpSp>
      <p:sp>
        <p:nvSpPr>
          <p:cNvPr id="7" name="TextBox 6"/>
          <p:cNvSpPr txBox="1"/>
          <p:nvPr/>
        </p:nvSpPr>
        <p:spPr>
          <a:xfrm>
            <a:off x="826838" y="249510"/>
            <a:ext cx="72629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0000FF"/>
                </a:solidFill>
                <a:latin typeface="Arial"/>
                <a:cs typeface="Arial"/>
              </a:rPr>
              <a:t>Gut </a:t>
            </a:r>
            <a:r>
              <a:rPr lang="en-US" sz="2000" b="1" dirty="0" err="1" smtClean="0">
                <a:solidFill>
                  <a:srgbClr val="0000FF"/>
                </a:solidFill>
                <a:latin typeface="Arial"/>
                <a:cs typeface="Arial"/>
              </a:rPr>
              <a:t>microbiota</a:t>
            </a:r>
            <a:r>
              <a:rPr lang="en-US" sz="2000" b="1" dirty="0" smtClean="0">
                <a:solidFill>
                  <a:srgbClr val="0000FF"/>
                </a:solidFill>
                <a:latin typeface="Arial"/>
                <a:cs typeface="Arial"/>
              </a:rPr>
              <a:t> plays an essential role in Aim2-dependent colitis susceptibility</a:t>
            </a:r>
            <a:endParaRPr lang="en-US" sz="2000" b="1" dirty="0">
              <a:solidFill>
                <a:srgbClr val="0000FF"/>
              </a:solidFill>
              <a:latin typeface="Arial"/>
              <a:cs typeface="Arial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250179" y="5318382"/>
            <a:ext cx="7071117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Arial"/>
                <a:cs typeface="Arial"/>
              </a:rPr>
              <a:t>WT and </a:t>
            </a:r>
            <a:r>
              <a:rPr lang="en-US" sz="1200" i="1" dirty="0" smtClean="0">
                <a:latin typeface="Arial"/>
                <a:cs typeface="Arial"/>
              </a:rPr>
              <a:t>Aim2</a:t>
            </a:r>
            <a:r>
              <a:rPr lang="en-US" sz="1200" i="1" baseline="30000" dirty="0" smtClean="0">
                <a:latin typeface="Arial"/>
                <a:cs typeface="Arial"/>
              </a:rPr>
              <a:t>-/-</a:t>
            </a:r>
            <a:r>
              <a:rPr lang="en-US" sz="1200" baseline="30000" dirty="0" smtClean="0">
                <a:latin typeface="Arial"/>
                <a:cs typeface="Arial"/>
              </a:rPr>
              <a:t> </a:t>
            </a:r>
            <a:r>
              <a:rPr lang="en-US" sz="1200" dirty="0" smtClean="0">
                <a:latin typeface="Arial"/>
                <a:cs typeface="Arial"/>
              </a:rPr>
              <a:t>mice were treated with antibiotics (ampicillin, neomycin, metronidazole, </a:t>
            </a:r>
            <a:r>
              <a:rPr lang="en-US" sz="1200" dirty="0" err="1" smtClean="0">
                <a:latin typeface="Arial"/>
                <a:cs typeface="Arial"/>
              </a:rPr>
              <a:t>vancomycin</a:t>
            </a:r>
            <a:r>
              <a:rPr lang="en-US" sz="1200" dirty="0" smtClean="0">
                <a:latin typeface="Arial"/>
                <a:cs typeface="Arial"/>
              </a:rPr>
              <a:t>) for 3 weeks before colitis induction.</a:t>
            </a:r>
            <a:endParaRPr lang="en-US" sz="12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97823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146068" y="250820"/>
            <a:ext cx="463107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0000FF"/>
                </a:solidFill>
                <a:latin typeface="Arial"/>
                <a:cs typeface="Arial"/>
              </a:rPr>
              <a:t>AIM2 regulates the growth of </a:t>
            </a:r>
            <a:r>
              <a:rPr lang="en-US" sz="2000" b="1" i="1" dirty="0" smtClean="0">
                <a:solidFill>
                  <a:srgbClr val="0000FF"/>
                </a:solidFill>
                <a:latin typeface="Arial"/>
                <a:cs typeface="Arial"/>
              </a:rPr>
              <a:t>E. coli </a:t>
            </a:r>
            <a:endParaRPr lang="en-US" sz="2000" b="1" i="1" dirty="0">
              <a:solidFill>
                <a:srgbClr val="0000FF"/>
              </a:solidFill>
              <a:latin typeface="Arial"/>
              <a:cs typeface="Arial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4493" y="1256732"/>
            <a:ext cx="5262654" cy="27617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4493" y="4348602"/>
            <a:ext cx="2613047" cy="251709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80900" y="4213285"/>
            <a:ext cx="2232435" cy="191591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077547" y="3953815"/>
            <a:ext cx="114481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 smtClean="0"/>
              <a:t>E. coli </a:t>
            </a:r>
            <a:r>
              <a:rPr lang="en-US" sz="1200" dirty="0" smtClean="0"/>
              <a:t>Count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9283803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55420" y="2029879"/>
            <a:ext cx="3375381" cy="265826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8312" y="2029880"/>
            <a:ext cx="3467100" cy="27178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235770" y="1620650"/>
            <a:ext cx="1316326" cy="276999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Arial"/>
                <a:cs typeface="Arial"/>
              </a:rPr>
              <a:t>Littermate study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215150" y="202893"/>
            <a:ext cx="696163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 smtClean="0">
                <a:solidFill>
                  <a:srgbClr val="0000FF"/>
                </a:solidFill>
                <a:latin typeface="Arial"/>
                <a:cs typeface="Arial"/>
              </a:rPr>
              <a:t>Microbiota</a:t>
            </a:r>
            <a:r>
              <a:rPr lang="en-US" sz="2000" b="1" dirty="0" smtClean="0">
                <a:solidFill>
                  <a:srgbClr val="0000FF"/>
                </a:solidFill>
                <a:latin typeface="Arial"/>
                <a:cs typeface="Arial"/>
              </a:rPr>
              <a:t> in </a:t>
            </a:r>
            <a:r>
              <a:rPr lang="en-US" sz="2000" b="1" i="1" dirty="0" smtClean="0">
                <a:solidFill>
                  <a:srgbClr val="0000FF"/>
                </a:solidFill>
                <a:latin typeface="Arial"/>
                <a:cs typeface="Arial"/>
              </a:rPr>
              <a:t>Aim2</a:t>
            </a:r>
            <a:r>
              <a:rPr lang="en-US" sz="2000" b="1" i="1" baseline="30000" dirty="0" smtClean="0">
                <a:solidFill>
                  <a:srgbClr val="0000FF"/>
                </a:solidFill>
                <a:latin typeface="Arial"/>
                <a:cs typeface="Arial"/>
              </a:rPr>
              <a:t>-/-</a:t>
            </a:r>
            <a:r>
              <a:rPr lang="en-US" sz="2000" b="1" dirty="0" smtClean="0">
                <a:solidFill>
                  <a:srgbClr val="0000FF"/>
                </a:solidFill>
                <a:latin typeface="Arial"/>
                <a:cs typeface="Arial"/>
              </a:rPr>
              <a:t> mice are </a:t>
            </a:r>
            <a:r>
              <a:rPr lang="en-US" sz="2000" b="1" dirty="0" err="1" smtClean="0">
                <a:solidFill>
                  <a:srgbClr val="0000FF"/>
                </a:solidFill>
                <a:latin typeface="Arial"/>
                <a:cs typeface="Arial"/>
              </a:rPr>
              <a:t>colitogenic</a:t>
            </a:r>
            <a:endParaRPr lang="en-US" sz="2000" b="1" dirty="0">
              <a:solidFill>
                <a:srgbClr val="0000FF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423812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9267" y="1651717"/>
            <a:ext cx="4313059" cy="361183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717106" y="1051806"/>
            <a:ext cx="7910231" cy="307777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latin typeface="Arial"/>
                <a:cs typeface="Arial"/>
              </a:rPr>
              <a:t>Germ-free (GF) mice were co-housed with either conventionally raised wild-type or </a:t>
            </a:r>
            <a:r>
              <a:rPr lang="en-US" sz="1400" i="1" dirty="0" smtClean="0">
                <a:latin typeface="Arial"/>
                <a:cs typeface="Arial"/>
              </a:rPr>
              <a:t>Aim2</a:t>
            </a:r>
            <a:r>
              <a:rPr lang="en-US" sz="1400" i="1" baseline="30000" dirty="0" smtClean="0">
                <a:latin typeface="Arial"/>
                <a:cs typeface="Arial"/>
              </a:rPr>
              <a:t>-/- </a:t>
            </a:r>
            <a:r>
              <a:rPr lang="en-US" sz="1400" dirty="0" smtClean="0">
                <a:latin typeface="Arial"/>
                <a:cs typeface="Arial"/>
              </a:rPr>
              <a:t>mice. </a:t>
            </a:r>
            <a:endParaRPr lang="en-US" sz="1400" dirty="0">
              <a:latin typeface="Arial"/>
              <a:cs typeface="Arial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/>
          <a:srcRect r="13107"/>
          <a:stretch/>
        </p:blipFill>
        <p:spPr>
          <a:xfrm>
            <a:off x="5465442" y="1935832"/>
            <a:ext cx="3157821" cy="29955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79267" y="95442"/>
            <a:ext cx="855203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i="1" dirty="0" smtClean="0">
                <a:solidFill>
                  <a:srgbClr val="0000FF"/>
                </a:solidFill>
                <a:latin typeface="Arial"/>
                <a:cs typeface="Arial"/>
              </a:rPr>
              <a:t>E. coli </a:t>
            </a:r>
            <a:r>
              <a:rPr lang="en-US" sz="2000" b="1" dirty="0" smtClean="0">
                <a:solidFill>
                  <a:srgbClr val="0000FF"/>
                </a:solidFill>
                <a:latin typeface="Arial"/>
                <a:cs typeface="Arial"/>
              </a:rPr>
              <a:t>is responsible for higher colitis pathogenesis in </a:t>
            </a:r>
            <a:r>
              <a:rPr lang="en-US" sz="2000" b="1" i="1" dirty="0" smtClean="0">
                <a:solidFill>
                  <a:srgbClr val="0000FF"/>
                </a:solidFill>
                <a:latin typeface="Arial"/>
                <a:cs typeface="Arial"/>
              </a:rPr>
              <a:t>Aim2</a:t>
            </a:r>
            <a:r>
              <a:rPr lang="en-US" sz="2000" b="1" i="1" baseline="30000" dirty="0" smtClean="0">
                <a:solidFill>
                  <a:srgbClr val="0000FF"/>
                </a:solidFill>
                <a:latin typeface="Arial"/>
                <a:cs typeface="Arial"/>
              </a:rPr>
              <a:t>-/-</a:t>
            </a:r>
            <a:r>
              <a:rPr lang="en-US" sz="2000" b="1" dirty="0" smtClean="0">
                <a:solidFill>
                  <a:srgbClr val="0000FF"/>
                </a:solidFill>
                <a:latin typeface="Arial"/>
                <a:cs typeface="Arial"/>
              </a:rPr>
              <a:t> mice</a:t>
            </a:r>
            <a:endParaRPr lang="en-US" sz="2000" b="1" dirty="0">
              <a:solidFill>
                <a:srgbClr val="0000FF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00359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Box 28"/>
          <p:cNvSpPr txBox="1"/>
          <p:nvPr/>
        </p:nvSpPr>
        <p:spPr>
          <a:xfrm>
            <a:off x="1966296" y="259462"/>
            <a:ext cx="568947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0000FF"/>
                </a:solidFill>
                <a:latin typeface="Arial"/>
                <a:cs typeface="Arial"/>
              </a:rPr>
              <a:t>How does AIM2 control the growth of </a:t>
            </a:r>
            <a:r>
              <a:rPr lang="en-US" sz="2000" b="1" i="1" dirty="0" smtClean="0">
                <a:solidFill>
                  <a:srgbClr val="0000FF"/>
                </a:solidFill>
                <a:latin typeface="Arial"/>
                <a:cs typeface="Arial"/>
              </a:rPr>
              <a:t>E. coli</a:t>
            </a:r>
            <a:r>
              <a:rPr lang="en-US" sz="2000" b="1" dirty="0" smtClean="0">
                <a:solidFill>
                  <a:srgbClr val="0000FF"/>
                </a:solidFill>
                <a:latin typeface="Arial"/>
                <a:cs typeface="Arial"/>
              </a:rPr>
              <a:t>?</a:t>
            </a:r>
            <a:endParaRPr lang="en-US" sz="2000" b="1" dirty="0">
              <a:solidFill>
                <a:srgbClr val="0000FF"/>
              </a:solidFill>
              <a:latin typeface="Arial"/>
              <a:cs typeface="Arial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t="6988" r="32098"/>
          <a:stretch/>
        </p:blipFill>
        <p:spPr>
          <a:xfrm>
            <a:off x="939800" y="1103666"/>
            <a:ext cx="7289800" cy="5244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01721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/>
          <p:cNvSpPr txBox="1"/>
          <p:nvPr/>
        </p:nvSpPr>
        <p:spPr>
          <a:xfrm>
            <a:off x="1015499" y="263009"/>
            <a:ext cx="661158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0000FF"/>
                </a:solidFill>
                <a:latin typeface="Arial"/>
                <a:cs typeface="Arial"/>
              </a:rPr>
              <a:t>AIM2 regulates production of anti-microbial peptides</a:t>
            </a:r>
            <a:endParaRPr lang="en-US" sz="2000" b="1" dirty="0">
              <a:solidFill>
                <a:srgbClr val="0000FF"/>
              </a:solidFill>
              <a:latin typeface="Arial"/>
              <a:cs typeface="Arial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"/>
          <a:srcRect r="6666"/>
          <a:stretch/>
        </p:blipFill>
        <p:spPr>
          <a:xfrm>
            <a:off x="233030" y="1379299"/>
            <a:ext cx="2606332" cy="205596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3"/>
          <a:srcRect r="6022"/>
          <a:stretch/>
        </p:blipFill>
        <p:spPr>
          <a:xfrm>
            <a:off x="233030" y="4292357"/>
            <a:ext cx="2567663" cy="198622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4"/>
          <a:srcRect r="6970"/>
          <a:stretch/>
        </p:blipFill>
        <p:spPr>
          <a:xfrm>
            <a:off x="3259566" y="1449321"/>
            <a:ext cx="2349546" cy="198622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5"/>
          <a:srcRect r="6980"/>
          <a:stretch/>
        </p:blipFill>
        <p:spPr>
          <a:xfrm>
            <a:off x="3227668" y="4268636"/>
            <a:ext cx="2538072" cy="201745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6"/>
          <a:srcRect r="7595"/>
          <a:stretch/>
        </p:blipFill>
        <p:spPr>
          <a:xfrm>
            <a:off x="6152430" y="4268636"/>
            <a:ext cx="2559327" cy="2021958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7"/>
          <a:srcRect r="6725"/>
          <a:stretch/>
        </p:blipFill>
        <p:spPr>
          <a:xfrm>
            <a:off x="6152430" y="1453326"/>
            <a:ext cx="2482374" cy="201956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356391" y="1194322"/>
            <a:ext cx="98404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Arial"/>
                <a:cs typeface="Arial"/>
              </a:rPr>
              <a:t>β-</a:t>
            </a:r>
            <a:r>
              <a:rPr lang="en-US" sz="1200" dirty="0" err="1" smtClean="0">
                <a:latin typeface="Arial"/>
                <a:cs typeface="Arial"/>
              </a:rPr>
              <a:t>defensin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356391" y="3991637"/>
            <a:ext cx="100452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 smtClean="0">
                <a:latin typeface="Arial"/>
                <a:cs typeface="Arial"/>
              </a:rPr>
              <a:t>Lipocalin</a:t>
            </a:r>
            <a:r>
              <a:rPr lang="en-US" sz="1200" dirty="0" smtClean="0">
                <a:latin typeface="Arial"/>
                <a:cs typeface="Arial"/>
              </a:rPr>
              <a:t> 2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234001" y="1199877"/>
            <a:ext cx="100452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Arial"/>
                <a:cs typeface="Arial"/>
              </a:rPr>
              <a:t>Reg3b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242132" y="1176327"/>
            <a:ext cx="74468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Arial"/>
                <a:cs typeface="Arial"/>
              </a:rPr>
              <a:t>Reg3g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424813" y="3991637"/>
            <a:ext cx="74468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Arial"/>
                <a:cs typeface="Arial"/>
              </a:rPr>
              <a:t>S100A8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254738" y="3991637"/>
            <a:ext cx="74468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Arial"/>
                <a:cs typeface="Arial"/>
              </a:rPr>
              <a:t>S100A9</a:t>
            </a:r>
            <a:endParaRPr lang="en-US" sz="12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443851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49923" y="4026446"/>
            <a:ext cx="2170605" cy="198405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93117" y="1504990"/>
            <a:ext cx="2127411" cy="198405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60862" y="1471448"/>
            <a:ext cx="2105808" cy="198405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32624" y="4022814"/>
            <a:ext cx="2300194" cy="1984058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804949" y="163171"/>
            <a:ext cx="78348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0000FF"/>
                </a:solidFill>
                <a:latin typeface="Arial"/>
                <a:cs typeface="Arial"/>
              </a:rPr>
              <a:t>The </a:t>
            </a:r>
            <a:r>
              <a:rPr lang="en-US" sz="2000" b="1" dirty="0" err="1" smtClean="0">
                <a:solidFill>
                  <a:srgbClr val="0000FF"/>
                </a:solidFill>
                <a:latin typeface="Arial"/>
                <a:cs typeface="Arial"/>
              </a:rPr>
              <a:t>inflammasome</a:t>
            </a:r>
            <a:r>
              <a:rPr lang="en-US" sz="2000" b="1" dirty="0" smtClean="0">
                <a:solidFill>
                  <a:srgbClr val="0000FF"/>
                </a:solidFill>
                <a:latin typeface="Arial"/>
                <a:cs typeface="Arial"/>
              </a:rPr>
              <a:t> downstream cytokines induces expression of anti-microbial peptides in intestinal epithelial cells</a:t>
            </a:r>
            <a:endParaRPr lang="en-US" sz="2000" b="1" dirty="0">
              <a:solidFill>
                <a:srgbClr val="0000FF"/>
              </a:solidFill>
              <a:latin typeface="Arial"/>
              <a:cs typeface="Arial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219195" y="1705923"/>
            <a:ext cx="3055083" cy="1783126"/>
            <a:chOff x="642250" y="1107064"/>
            <a:chExt cx="3504630" cy="1943601"/>
          </a:xfrm>
        </p:grpSpPr>
        <p:sp>
          <p:nvSpPr>
            <p:cNvPr id="12" name="Rounded Rectangle 11"/>
            <p:cNvSpPr/>
            <p:nvPr/>
          </p:nvSpPr>
          <p:spPr bwMode="auto">
            <a:xfrm>
              <a:off x="680350" y="1107064"/>
              <a:ext cx="3466530" cy="1943601"/>
            </a:xfrm>
            <a:prstGeom prst="roundRect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1" charset="0"/>
                <a:ea typeface="ＭＳ Ｐゴシック" pitchFamily="-111" charset="-128"/>
                <a:cs typeface="ＭＳ Ｐゴシック" pitchFamily="-111" charset="-128"/>
              </a:endParaRPr>
            </a:p>
          </p:txBody>
        </p:sp>
        <p:grpSp>
          <p:nvGrpSpPr>
            <p:cNvPr id="13" name="Group 89"/>
            <p:cNvGrpSpPr/>
            <p:nvPr/>
          </p:nvGrpSpPr>
          <p:grpSpPr>
            <a:xfrm>
              <a:off x="642250" y="1200260"/>
              <a:ext cx="3504630" cy="1633555"/>
              <a:chOff x="990600" y="2667000"/>
              <a:chExt cx="3774838" cy="1729192"/>
            </a:xfrm>
          </p:grpSpPr>
          <p:sp>
            <p:nvSpPr>
              <p:cNvPr id="14" name="Oval 39"/>
              <p:cNvSpPr>
                <a:spLocks noChangeArrowheads="1"/>
              </p:cNvSpPr>
              <p:nvPr/>
            </p:nvSpPr>
            <p:spPr bwMode="auto">
              <a:xfrm rot="8618825">
                <a:off x="1756988" y="3464764"/>
                <a:ext cx="195324" cy="155397"/>
              </a:xfrm>
              <a:prstGeom prst="ellipse">
                <a:avLst/>
              </a:prstGeom>
              <a:gradFill rotWithShape="0">
                <a:gsLst>
                  <a:gs pos="0">
                    <a:srgbClr val="FFFF00"/>
                  </a:gs>
                  <a:gs pos="100000">
                    <a:srgbClr val="FFFF00">
                      <a:gamma/>
                      <a:shade val="6275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1200">
                  <a:latin typeface="Arial"/>
                  <a:cs typeface="Arial"/>
                </a:endParaRPr>
              </a:p>
            </p:txBody>
          </p:sp>
          <p:grpSp>
            <p:nvGrpSpPr>
              <p:cNvPr id="15" name="Group 65"/>
              <p:cNvGrpSpPr>
                <a:grpSpLocks/>
              </p:cNvGrpSpPr>
              <p:nvPr/>
            </p:nvGrpSpPr>
            <p:grpSpPr bwMode="auto">
              <a:xfrm>
                <a:off x="1860407" y="2674481"/>
                <a:ext cx="328275" cy="808566"/>
                <a:chOff x="2817" y="825"/>
                <a:chExt cx="400" cy="973"/>
              </a:xfrm>
            </p:grpSpPr>
            <p:sp>
              <p:nvSpPr>
                <p:cNvPr id="40" name="AutoShape 37"/>
                <p:cNvSpPr>
                  <a:spLocks noChangeArrowheads="1"/>
                </p:cNvSpPr>
                <p:nvPr/>
              </p:nvSpPr>
              <p:spPr bwMode="auto">
                <a:xfrm rot="5400000" flipV="1">
                  <a:off x="2723" y="1337"/>
                  <a:ext cx="645" cy="198"/>
                </a:xfrm>
                <a:prstGeom prst="flowChartDelay">
                  <a:avLst/>
                </a:prstGeom>
                <a:gradFill rotWithShape="0">
                  <a:gsLst>
                    <a:gs pos="0">
                      <a:srgbClr val="FFFF99"/>
                    </a:gs>
                    <a:gs pos="100000">
                      <a:srgbClr val="FFFF99">
                        <a:gamma/>
                        <a:shade val="0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1200">
                    <a:latin typeface="Arial"/>
                    <a:cs typeface="Arial"/>
                  </a:endParaRPr>
                </a:p>
              </p:txBody>
            </p:sp>
            <p:sp>
              <p:nvSpPr>
                <p:cNvPr id="41" name="Oval 38"/>
                <p:cNvSpPr>
                  <a:spLocks noChangeArrowheads="1"/>
                </p:cNvSpPr>
                <p:nvPr/>
              </p:nvSpPr>
              <p:spPr bwMode="auto">
                <a:xfrm rot="9401620" flipV="1">
                  <a:off x="2826" y="1610"/>
                  <a:ext cx="238" cy="188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FFF00"/>
                    </a:gs>
                    <a:gs pos="100000">
                      <a:srgbClr val="FFFF00">
                        <a:gamma/>
                        <a:shade val="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1200">
                    <a:latin typeface="Arial"/>
                    <a:cs typeface="Arial"/>
                  </a:endParaRPr>
                </a:p>
              </p:txBody>
            </p:sp>
            <p:sp>
              <p:nvSpPr>
                <p:cNvPr id="42" name="AutoShape 40"/>
                <p:cNvSpPr>
                  <a:spLocks noChangeArrowheads="1"/>
                </p:cNvSpPr>
                <p:nvPr/>
              </p:nvSpPr>
              <p:spPr bwMode="auto">
                <a:xfrm rot="3147139" flipV="1">
                  <a:off x="2846" y="796"/>
                  <a:ext cx="341" cy="400"/>
                </a:xfrm>
                <a:custGeom>
                  <a:avLst/>
                  <a:gdLst>
                    <a:gd name="G0" fmla="+- 5400 0 0"/>
                    <a:gd name="G1" fmla="+- 11796480 0 0"/>
                    <a:gd name="G2" fmla="+- 0 0 11796480"/>
                    <a:gd name="T0" fmla="*/ 0 256 1"/>
                    <a:gd name="T1" fmla="*/ 180 256 1"/>
                    <a:gd name="G3" fmla="+- 11796480 T0 T1"/>
                    <a:gd name="T2" fmla="*/ 0 256 1"/>
                    <a:gd name="T3" fmla="*/ 90 256 1"/>
                    <a:gd name="G4" fmla="+- 11796480 T2 T3"/>
                    <a:gd name="G5" fmla="*/ G4 2 1"/>
                    <a:gd name="T4" fmla="*/ 90 256 1"/>
                    <a:gd name="T5" fmla="*/ 0 256 1"/>
                    <a:gd name="G6" fmla="+- 11796480 T4 T5"/>
                    <a:gd name="G7" fmla="*/ G6 2 1"/>
                    <a:gd name="G8" fmla="abs 11796480"/>
                    <a:gd name="T6" fmla="*/ 0 256 1"/>
                    <a:gd name="T7" fmla="*/ 90 256 1"/>
                    <a:gd name="G9" fmla="+- G8 T6 T7"/>
                    <a:gd name="G10" fmla="?: G9 G7 G5"/>
                    <a:gd name="T8" fmla="*/ 0 256 1"/>
                    <a:gd name="T9" fmla="*/ 360 256 1"/>
                    <a:gd name="G11" fmla="+- G10 T8 T9"/>
                    <a:gd name="G12" fmla="?: G10 G11 G10"/>
                    <a:gd name="T10" fmla="*/ 0 256 1"/>
                    <a:gd name="T11" fmla="*/ 360 256 1"/>
                    <a:gd name="G13" fmla="+- G12 T10 T11"/>
                    <a:gd name="G14" fmla="?: G12 G13 G12"/>
                    <a:gd name="G15" fmla="+- 0 0 G14"/>
                    <a:gd name="G16" fmla="+- 10800 0 0"/>
                    <a:gd name="G17" fmla="+- 10800 0 5400"/>
                    <a:gd name="G18" fmla="*/ 5400 1 2"/>
                    <a:gd name="G19" fmla="+- G18 5400 0"/>
                    <a:gd name="G20" fmla="cos G19 11796480"/>
                    <a:gd name="G21" fmla="sin G19 11796480"/>
                    <a:gd name="G22" fmla="+- G20 10800 0"/>
                    <a:gd name="G23" fmla="+- G21 10800 0"/>
                    <a:gd name="G24" fmla="+- 10800 0 G20"/>
                    <a:gd name="G25" fmla="+- 5400 10800 0"/>
                    <a:gd name="G26" fmla="?: G9 G17 G25"/>
                    <a:gd name="G27" fmla="?: G9 0 21600"/>
                    <a:gd name="G28" fmla="cos 10800 11796480"/>
                    <a:gd name="G29" fmla="sin 10800 11796480"/>
                    <a:gd name="G30" fmla="sin 5400 11796480"/>
                    <a:gd name="G31" fmla="+- G28 10800 0"/>
                    <a:gd name="G32" fmla="+- G29 10800 0"/>
                    <a:gd name="G33" fmla="+- G30 10800 0"/>
                    <a:gd name="G34" fmla="?: G4 0 G31"/>
                    <a:gd name="G35" fmla="?: 11796480 G34 0"/>
                    <a:gd name="G36" fmla="?: G6 G35 G31"/>
                    <a:gd name="G37" fmla="+- 21600 0 G36"/>
                    <a:gd name="G38" fmla="?: G4 0 G33"/>
                    <a:gd name="G39" fmla="?: 11796480 G38 G32"/>
                    <a:gd name="G40" fmla="?: G6 G39 0"/>
                    <a:gd name="G41" fmla="?: G4 G32 21600"/>
                    <a:gd name="G42" fmla="?: G6 G41 G33"/>
                    <a:gd name="T12" fmla="*/ 10800 w 21600"/>
                    <a:gd name="T13" fmla="*/ 0 h 21600"/>
                    <a:gd name="T14" fmla="*/ 2700 w 21600"/>
                    <a:gd name="T15" fmla="*/ 10800 h 21600"/>
                    <a:gd name="T16" fmla="*/ 10800 w 21600"/>
                    <a:gd name="T17" fmla="*/ 5400 h 21600"/>
                    <a:gd name="T18" fmla="*/ 18900 w 21600"/>
                    <a:gd name="T19" fmla="*/ 10800 h 21600"/>
                    <a:gd name="T20" fmla="*/ G36 w 21600"/>
                    <a:gd name="T21" fmla="*/ G40 h 21600"/>
                    <a:gd name="T22" fmla="*/ G37 w 21600"/>
                    <a:gd name="T23" fmla="*/ G42 h 21600"/>
                  </a:gdLst>
                  <a:ahLst/>
                  <a:cxnLst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T20" t="T21" r="T22" b="T23"/>
                  <a:pathLst>
                    <a:path w="21600" h="21600">
                      <a:moveTo>
                        <a:pt x="5400" y="10800"/>
                      </a:moveTo>
                      <a:cubicBezTo>
                        <a:pt x="5400" y="7817"/>
                        <a:pt x="7817" y="5400"/>
                        <a:pt x="10800" y="5400"/>
                      </a:cubicBezTo>
                      <a:cubicBezTo>
                        <a:pt x="13782" y="5400"/>
                        <a:pt x="16199" y="7817"/>
                        <a:pt x="16199" y="10799"/>
                      </a:cubicBezTo>
                      <a:lnTo>
                        <a:pt x="21600" y="10800"/>
                      </a:lnTo>
                      <a:cubicBezTo>
                        <a:pt x="21600" y="4835"/>
                        <a:pt x="16764" y="0"/>
                        <a:pt x="10800" y="0"/>
                      </a:cubicBezTo>
                      <a:cubicBezTo>
                        <a:pt x="4835" y="0"/>
                        <a:pt x="0" y="4835"/>
                        <a:pt x="0" y="10800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FF0000"/>
                    </a:gs>
                    <a:gs pos="100000">
                      <a:srgbClr val="FF0000">
                        <a:gamma/>
                        <a:shade val="52549"/>
                        <a:invGamma/>
                      </a:srgbClr>
                    </a:gs>
                  </a:gsLst>
                  <a:path path="rect">
                    <a:fillToRect l="50000" t="50000" r="50000" b="50000"/>
                  </a:path>
                </a:gra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1200">
                    <a:latin typeface="Arial"/>
                    <a:cs typeface="Arial"/>
                  </a:endParaRPr>
                </a:p>
              </p:txBody>
            </p:sp>
          </p:grpSp>
          <p:grpSp>
            <p:nvGrpSpPr>
              <p:cNvPr id="16" name="Group 41"/>
              <p:cNvGrpSpPr>
                <a:grpSpLocks/>
              </p:cNvGrpSpPr>
              <p:nvPr/>
            </p:nvGrpSpPr>
            <p:grpSpPr bwMode="auto">
              <a:xfrm>
                <a:off x="2090141" y="2667000"/>
                <a:ext cx="371770" cy="978089"/>
                <a:chOff x="3365" y="497"/>
                <a:chExt cx="196" cy="555"/>
              </a:xfrm>
            </p:grpSpPr>
            <p:sp>
              <p:nvSpPr>
                <p:cNvPr id="36" name="AutoShape 42"/>
                <p:cNvSpPr>
                  <a:spLocks noChangeArrowheads="1"/>
                </p:cNvSpPr>
                <p:nvPr/>
              </p:nvSpPr>
              <p:spPr bwMode="auto">
                <a:xfrm rot="-5400000" flipH="1" flipV="1">
                  <a:off x="3287" y="742"/>
                  <a:ext cx="304" cy="86"/>
                </a:xfrm>
                <a:prstGeom prst="flowChartDelay">
                  <a:avLst/>
                </a:prstGeom>
                <a:gradFill rotWithShape="0">
                  <a:gsLst>
                    <a:gs pos="0">
                      <a:srgbClr val="FFFF99"/>
                    </a:gs>
                    <a:gs pos="100000">
                      <a:srgbClr val="FFFF99">
                        <a:gamma/>
                        <a:shade val="0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1200">
                    <a:latin typeface="Arial"/>
                    <a:cs typeface="Arial"/>
                  </a:endParaRPr>
                </a:p>
              </p:txBody>
            </p:sp>
            <p:sp>
              <p:nvSpPr>
                <p:cNvPr id="37" name="Oval 36"/>
                <p:cNvSpPr>
                  <a:spLocks noChangeArrowheads="1"/>
                </p:cNvSpPr>
                <p:nvPr/>
              </p:nvSpPr>
              <p:spPr bwMode="auto">
                <a:xfrm rot="-9401620" flipH="1" flipV="1">
                  <a:off x="3431" y="867"/>
                  <a:ext cx="103" cy="89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FFF00"/>
                    </a:gs>
                    <a:gs pos="100000">
                      <a:srgbClr val="FFFF00">
                        <a:gamma/>
                        <a:shade val="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1200">
                    <a:latin typeface="Arial"/>
                    <a:cs typeface="Arial"/>
                  </a:endParaRPr>
                </a:p>
              </p:txBody>
            </p:sp>
            <p:sp>
              <p:nvSpPr>
                <p:cNvPr id="38" name="Oval 37"/>
                <p:cNvSpPr>
                  <a:spLocks noChangeArrowheads="1"/>
                </p:cNvSpPr>
                <p:nvPr/>
              </p:nvSpPr>
              <p:spPr bwMode="auto">
                <a:xfrm rot="12981175" flipH="1">
                  <a:off x="3458" y="964"/>
                  <a:ext cx="103" cy="88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FFF00"/>
                    </a:gs>
                    <a:gs pos="100000">
                      <a:srgbClr val="FFFF00">
                        <a:gamma/>
                        <a:shade val="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1200">
                    <a:latin typeface="Arial"/>
                    <a:cs typeface="Arial"/>
                  </a:endParaRPr>
                </a:p>
              </p:txBody>
            </p:sp>
            <p:sp>
              <p:nvSpPr>
                <p:cNvPr id="39" name="AutoShape 45"/>
                <p:cNvSpPr>
                  <a:spLocks noChangeArrowheads="1"/>
                </p:cNvSpPr>
                <p:nvPr/>
              </p:nvSpPr>
              <p:spPr bwMode="auto">
                <a:xfrm rot="-3147139" flipH="1" flipV="1">
                  <a:off x="3371" y="491"/>
                  <a:ext cx="161" cy="173"/>
                </a:xfrm>
                <a:custGeom>
                  <a:avLst/>
                  <a:gdLst>
                    <a:gd name="G0" fmla="+- 5400 0 0"/>
                    <a:gd name="G1" fmla="+- 11796480 0 0"/>
                    <a:gd name="G2" fmla="+- 0 0 11796480"/>
                    <a:gd name="T0" fmla="*/ 0 256 1"/>
                    <a:gd name="T1" fmla="*/ 180 256 1"/>
                    <a:gd name="G3" fmla="+- 11796480 T0 T1"/>
                    <a:gd name="T2" fmla="*/ 0 256 1"/>
                    <a:gd name="T3" fmla="*/ 90 256 1"/>
                    <a:gd name="G4" fmla="+- 11796480 T2 T3"/>
                    <a:gd name="G5" fmla="*/ G4 2 1"/>
                    <a:gd name="T4" fmla="*/ 90 256 1"/>
                    <a:gd name="T5" fmla="*/ 0 256 1"/>
                    <a:gd name="G6" fmla="+- 11796480 T4 T5"/>
                    <a:gd name="G7" fmla="*/ G6 2 1"/>
                    <a:gd name="G8" fmla="abs 11796480"/>
                    <a:gd name="T6" fmla="*/ 0 256 1"/>
                    <a:gd name="T7" fmla="*/ 90 256 1"/>
                    <a:gd name="G9" fmla="+- G8 T6 T7"/>
                    <a:gd name="G10" fmla="?: G9 G7 G5"/>
                    <a:gd name="T8" fmla="*/ 0 256 1"/>
                    <a:gd name="T9" fmla="*/ 360 256 1"/>
                    <a:gd name="G11" fmla="+- G10 T8 T9"/>
                    <a:gd name="G12" fmla="?: G10 G11 G10"/>
                    <a:gd name="T10" fmla="*/ 0 256 1"/>
                    <a:gd name="T11" fmla="*/ 360 256 1"/>
                    <a:gd name="G13" fmla="+- G12 T10 T11"/>
                    <a:gd name="G14" fmla="?: G12 G13 G12"/>
                    <a:gd name="G15" fmla="+- 0 0 G14"/>
                    <a:gd name="G16" fmla="+- 10800 0 0"/>
                    <a:gd name="G17" fmla="+- 10800 0 5400"/>
                    <a:gd name="G18" fmla="*/ 5400 1 2"/>
                    <a:gd name="G19" fmla="+- G18 5400 0"/>
                    <a:gd name="G20" fmla="cos G19 11796480"/>
                    <a:gd name="G21" fmla="sin G19 11796480"/>
                    <a:gd name="G22" fmla="+- G20 10800 0"/>
                    <a:gd name="G23" fmla="+- G21 10800 0"/>
                    <a:gd name="G24" fmla="+- 10800 0 G20"/>
                    <a:gd name="G25" fmla="+- 5400 10800 0"/>
                    <a:gd name="G26" fmla="?: G9 G17 G25"/>
                    <a:gd name="G27" fmla="?: G9 0 21600"/>
                    <a:gd name="G28" fmla="cos 10800 11796480"/>
                    <a:gd name="G29" fmla="sin 10800 11796480"/>
                    <a:gd name="G30" fmla="sin 5400 11796480"/>
                    <a:gd name="G31" fmla="+- G28 10800 0"/>
                    <a:gd name="G32" fmla="+- G29 10800 0"/>
                    <a:gd name="G33" fmla="+- G30 10800 0"/>
                    <a:gd name="G34" fmla="?: G4 0 G31"/>
                    <a:gd name="G35" fmla="?: 11796480 G34 0"/>
                    <a:gd name="G36" fmla="?: G6 G35 G31"/>
                    <a:gd name="G37" fmla="+- 21600 0 G36"/>
                    <a:gd name="G38" fmla="?: G4 0 G33"/>
                    <a:gd name="G39" fmla="?: 11796480 G38 G32"/>
                    <a:gd name="G40" fmla="?: G6 G39 0"/>
                    <a:gd name="G41" fmla="?: G4 G32 21600"/>
                    <a:gd name="G42" fmla="?: G6 G41 G33"/>
                    <a:gd name="T12" fmla="*/ 10800 w 21600"/>
                    <a:gd name="T13" fmla="*/ 0 h 21600"/>
                    <a:gd name="T14" fmla="*/ 2700 w 21600"/>
                    <a:gd name="T15" fmla="*/ 10800 h 21600"/>
                    <a:gd name="T16" fmla="*/ 10800 w 21600"/>
                    <a:gd name="T17" fmla="*/ 5400 h 21600"/>
                    <a:gd name="T18" fmla="*/ 18900 w 21600"/>
                    <a:gd name="T19" fmla="*/ 10800 h 21600"/>
                    <a:gd name="T20" fmla="*/ G36 w 21600"/>
                    <a:gd name="T21" fmla="*/ G40 h 21600"/>
                    <a:gd name="T22" fmla="*/ G37 w 21600"/>
                    <a:gd name="T23" fmla="*/ G42 h 21600"/>
                  </a:gdLst>
                  <a:ahLst/>
                  <a:cxnLst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T20" t="T21" r="T22" b="T23"/>
                  <a:pathLst>
                    <a:path w="21600" h="21600">
                      <a:moveTo>
                        <a:pt x="5400" y="10800"/>
                      </a:moveTo>
                      <a:cubicBezTo>
                        <a:pt x="5400" y="7817"/>
                        <a:pt x="7817" y="5400"/>
                        <a:pt x="10800" y="5400"/>
                      </a:cubicBezTo>
                      <a:cubicBezTo>
                        <a:pt x="13782" y="5400"/>
                        <a:pt x="16199" y="7817"/>
                        <a:pt x="16199" y="10799"/>
                      </a:cubicBezTo>
                      <a:lnTo>
                        <a:pt x="21600" y="10800"/>
                      </a:lnTo>
                      <a:cubicBezTo>
                        <a:pt x="21600" y="4835"/>
                        <a:pt x="16764" y="0"/>
                        <a:pt x="10800" y="0"/>
                      </a:cubicBezTo>
                      <a:cubicBezTo>
                        <a:pt x="4835" y="0"/>
                        <a:pt x="0" y="4835"/>
                        <a:pt x="0" y="10800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FF0000"/>
                    </a:gs>
                    <a:gs pos="100000">
                      <a:srgbClr val="FF0000">
                        <a:gamma/>
                        <a:shade val="52549"/>
                        <a:invGamma/>
                      </a:srgbClr>
                    </a:gs>
                  </a:gsLst>
                  <a:path path="rect">
                    <a:fillToRect l="50000" t="50000" r="50000" b="50000"/>
                  </a:path>
                </a:gra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1200">
                    <a:latin typeface="Arial"/>
                    <a:cs typeface="Arial"/>
                  </a:endParaRPr>
                </a:p>
              </p:txBody>
            </p:sp>
          </p:grpSp>
          <p:sp>
            <p:nvSpPr>
              <p:cNvPr id="17" name="Oval 46"/>
              <p:cNvSpPr>
                <a:spLocks noChangeArrowheads="1"/>
              </p:cNvSpPr>
              <p:nvPr/>
            </p:nvSpPr>
            <p:spPr bwMode="auto">
              <a:xfrm rot="8618825">
                <a:off x="1836595" y="3544540"/>
                <a:ext cx="194503" cy="154566"/>
              </a:xfrm>
              <a:prstGeom prst="ellipse">
                <a:avLst/>
              </a:prstGeom>
              <a:gradFill rotWithShape="0">
                <a:gsLst>
                  <a:gs pos="0">
                    <a:srgbClr val="3333FF">
                      <a:gamma/>
                      <a:tint val="0"/>
                      <a:invGamma/>
                    </a:srgbClr>
                  </a:gs>
                  <a:gs pos="100000">
                    <a:srgbClr val="3333FF"/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1200">
                  <a:latin typeface="Arial"/>
                  <a:cs typeface="Arial"/>
                </a:endParaRPr>
              </a:p>
            </p:txBody>
          </p:sp>
          <p:sp>
            <p:nvSpPr>
              <p:cNvPr id="18" name="Oval 47"/>
              <p:cNvSpPr>
                <a:spLocks noChangeArrowheads="1"/>
              </p:cNvSpPr>
              <p:nvPr/>
            </p:nvSpPr>
            <p:spPr bwMode="auto">
              <a:xfrm rot="12981175" flipH="1">
                <a:off x="2191132" y="3544540"/>
                <a:ext cx="194503" cy="154566"/>
              </a:xfrm>
              <a:prstGeom prst="ellipse">
                <a:avLst/>
              </a:prstGeom>
              <a:gradFill rotWithShape="0">
                <a:gsLst>
                  <a:gs pos="0">
                    <a:srgbClr val="3333FF">
                      <a:gamma/>
                      <a:tint val="0"/>
                      <a:invGamma/>
                    </a:srgbClr>
                  </a:gs>
                  <a:gs pos="100000">
                    <a:srgbClr val="3333FF"/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1200">
                  <a:latin typeface="Arial"/>
                  <a:cs typeface="Arial"/>
                </a:endParaRPr>
              </a:p>
            </p:txBody>
          </p:sp>
          <p:sp>
            <p:nvSpPr>
              <p:cNvPr id="19" name="Rectangle 48"/>
              <p:cNvSpPr>
                <a:spLocks noChangeArrowheads="1"/>
              </p:cNvSpPr>
              <p:nvPr/>
            </p:nvSpPr>
            <p:spPr bwMode="auto">
              <a:xfrm>
                <a:off x="2512839" y="3800482"/>
                <a:ext cx="1062687" cy="423534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kumimoji="1" lang="en-US" sz="1000" b="1" dirty="0" smtClean="0">
                    <a:latin typeface="Arial"/>
                    <a:ea typeface="ＭＳ Ｐゴシック" charset="-128"/>
                    <a:cs typeface="Arial"/>
                  </a:rPr>
                  <a:t>Active Caspase</a:t>
                </a:r>
                <a:r>
                  <a:rPr kumimoji="1" lang="en-US" sz="1000" b="1" dirty="0">
                    <a:latin typeface="Arial"/>
                    <a:ea typeface="ＭＳ Ｐゴシック" charset="-128"/>
                    <a:cs typeface="Arial"/>
                  </a:rPr>
                  <a:t>-1</a:t>
                </a:r>
                <a:r>
                  <a:rPr kumimoji="1" lang="en-US" sz="1000" b="1" dirty="0" smtClean="0">
                    <a:latin typeface="Arial"/>
                    <a:ea typeface="ＭＳ Ｐゴシック" charset="-128"/>
                    <a:cs typeface="Arial"/>
                  </a:rPr>
                  <a:t> </a:t>
                </a:r>
                <a:endParaRPr kumimoji="1" lang="en-US" sz="1000" b="1" dirty="0">
                  <a:latin typeface="Arial"/>
                  <a:ea typeface="ＭＳ Ｐゴシック" charset="-128"/>
                  <a:cs typeface="Arial"/>
                </a:endParaRPr>
              </a:p>
            </p:txBody>
          </p:sp>
          <p:sp>
            <p:nvSpPr>
              <p:cNvPr id="20" name="Text Box 53"/>
              <p:cNvSpPr txBox="1">
                <a:spLocks noChangeArrowheads="1"/>
              </p:cNvSpPr>
              <p:nvPr/>
            </p:nvSpPr>
            <p:spPr bwMode="auto">
              <a:xfrm>
                <a:off x="1143003" y="3544511"/>
                <a:ext cx="800769" cy="26063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prstTxWarp prst="textNoShape">
                  <a:avLst/>
                </a:prstTxWarp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kumimoji="1" lang="en-US" sz="1000" b="1" dirty="0">
                    <a:latin typeface="Arial"/>
                    <a:ea typeface="ＭＳ Ｐゴシック" charset="-128"/>
                    <a:cs typeface="Arial"/>
                  </a:rPr>
                  <a:t>ASC</a:t>
                </a:r>
              </a:p>
            </p:txBody>
          </p:sp>
          <p:grpSp>
            <p:nvGrpSpPr>
              <p:cNvPr id="21" name="Group 81"/>
              <p:cNvGrpSpPr>
                <a:grpSpLocks/>
              </p:cNvGrpSpPr>
              <p:nvPr/>
            </p:nvGrpSpPr>
            <p:grpSpPr bwMode="auto">
              <a:xfrm>
                <a:off x="1917843" y="3664206"/>
                <a:ext cx="192041" cy="438770"/>
                <a:chOff x="3129" y="1776"/>
                <a:chExt cx="234" cy="528"/>
              </a:xfrm>
            </p:grpSpPr>
            <p:sp>
              <p:nvSpPr>
                <p:cNvPr id="34" name="Oval 72"/>
                <p:cNvSpPr>
                  <a:spLocks noChangeArrowheads="1"/>
                </p:cNvSpPr>
                <p:nvPr/>
              </p:nvSpPr>
              <p:spPr bwMode="auto">
                <a:xfrm rot="18821664" flipH="1">
                  <a:off x="3103" y="1802"/>
                  <a:ext cx="237" cy="186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3333FF">
                        <a:gamma/>
                        <a:tint val="0"/>
                        <a:invGamma/>
                      </a:srgbClr>
                    </a:gs>
                    <a:gs pos="100000">
                      <a:srgbClr val="3333FF"/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1200">
                    <a:latin typeface="Arial"/>
                    <a:cs typeface="Arial"/>
                  </a:endParaRPr>
                </a:p>
              </p:txBody>
            </p:sp>
            <p:sp>
              <p:nvSpPr>
                <p:cNvPr id="35" name="Oval 73"/>
                <p:cNvSpPr>
                  <a:spLocks noChangeArrowheads="1"/>
                </p:cNvSpPr>
                <p:nvPr/>
              </p:nvSpPr>
              <p:spPr bwMode="auto">
                <a:xfrm>
                  <a:off x="3219" y="1920"/>
                  <a:ext cx="144" cy="384"/>
                </a:xfrm>
                <a:prstGeom prst="ellipse">
                  <a:avLst/>
                </a:prstGeom>
                <a:gradFill rotWithShape="1">
                  <a:gsLst>
                    <a:gs pos="0">
                      <a:schemeClr val="accent1">
                        <a:gamma/>
                        <a:shade val="46275"/>
                        <a:invGamma/>
                      </a:schemeClr>
                    </a:gs>
                    <a:gs pos="50000">
                      <a:schemeClr val="accent1"/>
                    </a:gs>
                    <a:gs pos="100000">
                      <a:schemeClr val="accent1">
                        <a:gamma/>
                        <a:shade val="46275"/>
                        <a:invGamma/>
                      </a:schemeClr>
                    </a:gs>
                  </a:gsLst>
                  <a:lin ang="5400000" scaled="1"/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1200">
                    <a:latin typeface="Arial"/>
                    <a:cs typeface="Arial"/>
                  </a:endParaRPr>
                </a:p>
              </p:txBody>
            </p:sp>
          </p:grpSp>
          <p:grpSp>
            <p:nvGrpSpPr>
              <p:cNvPr id="22" name="Group 80"/>
              <p:cNvGrpSpPr>
                <a:grpSpLocks/>
              </p:cNvGrpSpPr>
              <p:nvPr/>
            </p:nvGrpSpPr>
            <p:grpSpPr bwMode="auto">
              <a:xfrm>
                <a:off x="2109861" y="3666696"/>
                <a:ext cx="196963" cy="436275"/>
                <a:chOff x="3363" y="1779"/>
                <a:chExt cx="240" cy="525"/>
              </a:xfrm>
            </p:grpSpPr>
            <p:sp>
              <p:nvSpPr>
                <p:cNvPr id="32" name="Oval 74"/>
                <p:cNvSpPr>
                  <a:spLocks noChangeArrowheads="1"/>
                </p:cNvSpPr>
                <p:nvPr/>
              </p:nvSpPr>
              <p:spPr bwMode="auto">
                <a:xfrm>
                  <a:off x="3363" y="1920"/>
                  <a:ext cx="144" cy="384"/>
                </a:xfrm>
                <a:prstGeom prst="ellipse">
                  <a:avLst/>
                </a:prstGeom>
                <a:gradFill rotWithShape="1">
                  <a:gsLst>
                    <a:gs pos="0">
                      <a:schemeClr val="accent1">
                        <a:gamma/>
                        <a:shade val="46275"/>
                        <a:invGamma/>
                      </a:schemeClr>
                    </a:gs>
                    <a:gs pos="50000">
                      <a:schemeClr val="accent1"/>
                    </a:gs>
                    <a:gs pos="100000">
                      <a:schemeClr val="accent1">
                        <a:gamma/>
                        <a:shade val="46275"/>
                        <a:invGamma/>
                      </a:schemeClr>
                    </a:gs>
                  </a:gsLst>
                  <a:lin ang="5400000" scaled="1"/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1200">
                    <a:latin typeface="Arial"/>
                    <a:cs typeface="Arial"/>
                  </a:endParaRPr>
                </a:p>
              </p:txBody>
            </p:sp>
            <p:sp>
              <p:nvSpPr>
                <p:cNvPr id="33" name="Oval 75"/>
                <p:cNvSpPr>
                  <a:spLocks noChangeArrowheads="1"/>
                </p:cNvSpPr>
                <p:nvPr/>
              </p:nvSpPr>
              <p:spPr bwMode="auto">
                <a:xfrm rot="13534072" flipH="1">
                  <a:off x="3391" y="1805"/>
                  <a:ext cx="237" cy="186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3333FF">
                        <a:gamma/>
                        <a:tint val="0"/>
                        <a:invGamma/>
                      </a:srgbClr>
                    </a:gs>
                    <a:gs pos="100000">
                      <a:srgbClr val="3333FF"/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1200">
                    <a:latin typeface="Arial"/>
                    <a:cs typeface="Arial"/>
                  </a:endParaRPr>
                </a:p>
              </p:txBody>
            </p:sp>
          </p:grpSp>
          <p:sp>
            <p:nvSpPr>
              <p:cNvPr id="23" name="Text Box 76"/>
              <p:cNvSpPr txBox="1">
                <a:spLocks noChangeArrowheads="1"/>
              </p:cNvSpPr>
              <p:nvPr/>
            </p:nvSpPr>
            <p:spPr bwMode="auto">
              <a:xfrm>
                <a:off x="990600" y="3813430"/>
                <a:ext cx="1041376" cy="26063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prstTxWarp prst="textNoShape">
                  <a:avLst/>
                </a:prstTxWarp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sz="1000" b="1" dirty="0">
                    <a:latin typeface="Arial"/>
                    <a:cs typeface="Arial"/>
                  </a:rPr>
                  <a:t>Caspase-1</a:t>
                </a:r>
              </a:p>
            </p:txBody>
          </p:sp>
          <p:sp>
            <p:nvSpPr>
              <p:cNvPr id="24" name="Text Box 77"/>
              <p:cNvSpPr txBox="1">
                <a:spLocks noChangeArrowheads="1"/>
              </p:cNvSpPr>
              <p:nvPr/>
            </p:nvSpPr>
            <p:spPr bwMode="auto">
              <a:xfrm>
                <a:off x="1143003" y="2946191"/>
                <a:ext cx="857996" cy="2840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prstTxWarp prst="textNoShape">
                  <a:avLst/>
                </a:prstTxWarp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sz="1000" b="1" dirty="0" smtClean="0">
                    <a:latin typeface="Arial"/>
                    <a:cs typeface="Arial"/>
                  </a:rPr>
                  <a:t>AIM2</a:t>
                </a:r>
                <a:endParaRPr lang="en-US" sz="1000" b="1" dirty="0">
                  <a:latin typeface="Arial"/>
                  <a:cs typeface="Arial"/>
                </a:endParaRPr>
              </a:p>
            </p:txBody>
          </p:sp>
          <p:sp>
            <p:nvSpPr>
              <p:cNvPr id="25" name="Oval 84"/>
              <p:cNvSpPr>
                <a:spLocks noChangeArrowheads="1"/>
              </p:cNvSpPr>
              <p:nvPr/>
            </p:nvSpPr>
            <p:spPr bwMode="auto">
              <a:xfrm rot="16200000">
                <a:off x="2998702" y="3533882"/>
                <a:ext cx="119664" cy="315144"/>
              </a:xfrm>
              <a:prstGeom prst="ellipse">
                <a:avLst/>
              </a:prstGeom>
              <a:gradFill rotWithShape="1">
                <a:gsLst>
                  <a:gs pos="0">
                    <a:schemeClr val="accent1">
                      <a:gamma/>
                      <a:shade val="46275"/>
                      <a:invGamma/>
                    </a:schemeClr>
                  </a:gs>
                  <a:gs pos="50000">
                    <a:schemeClr val="accent1"/>
                  </a:gs>
                  <a:gs pos="100000">
                    <a:schemeClr val="accent1">
                      <a:gamma/>
                      <a:shade val="46275"/>
                      <a:invGamma/>
                    </a:schemeClr>
                  </a:gs>
                </a:gsLst>
                <a:lin ang="5400000" scaled="1"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1200">
                  <a:latin typeface="Arial"/>
                  <a:cs typeface="Arial"/>
                </a:endParaRPr>
              </a:p>
            </p:txBody>
          </p:sp>
          <p:sp>
            <p:nvSpPr>
              <p:cNvPr id="26" name="Oval 86"/>
              <p:cNvSpPr>
                <a:spLocks noChangeArrowheads="1"/>
              </p:cNvSpPr>
              <p:nvPr/>
            </p:nvSpPr>
            <p:spPr bwMode="auto">
              <a:xfrm rot="16200000">
                <a:off x="2998702" y="3400359"/>
                <a:ext cx="119664" cy="315144"/>
              </a:xfrm>
              <a:prstGeom prst="ellipse">
                <a:avLst/>
              </a:prstGeom>
              <a:gradFill rotWithShape="1">
                <a:gsLst>
                  <a:gs pos="0">
                    <a:schemeClr val="accent1">
                      <a:gamma/>
                      <a:shade val="46275"/>
                      <a:invGamma/>
                    </a:schemeClr>
                  </a:gs>
                  <a:gs pos="50000">
                    <a:schemeClr val="accent1"/>
                  </a:gs>
                  <a:gs pos="100000">
                    <a:schemeClr val="accent1">
                      <a:gamma/>
                      <a:shade val="46275"/>
                      <a:invGamma/>
                    </a:schemeClr>
                  </a:gs>
                </a:gsLst>
                <a:lin ang="5400000" scaled="1"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1200">
                  <a:latin typeface="Arial"/>
                  <a:cs typeface="Arial"/>
                </a:endParaRPr>
              </a:p>
            </p:txBody>
          </p:sp>
          <p:sp>
            <p:nvSpPr>
              <p:cNvPr id="27" name="Rectangle 54"/>
              <p:cNvSpPr>
                <a:spLocks noChangeArrowheads="1"/>
              </p:cNvSpPr>
              <p:nvPr/>
            </p:nvSpPr>
            <p:spPr bwMode="auto">
              <a:xfrm>
                <a:off x="3561847" y="2823624"/>
                <a:ext cx="1111783" cy="423535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  <a:headEnd/>
                <a:tailEnd/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square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kumimoji="1" lang="en-US" sz="1000" b="1" dirty="0" smtClean="0">
                    <a:solidFill>
                      <a:srgbClr val="FF0000"/>
                    </a:solidFill>
                    <a:latin typeface="Arial"/>
                    <a:ea typeface="ＭＳ Ｐゴシック" charset="-128"/>
                    <a:cs typeface="Arial"/>
                  </a:rPr>
                  <a:t>Pro IL</a:t>
                </a:r>
                <a:r>
                  <a:rPr kumimoji="1" lang="en-US" sz="1000" b="1" dirty="0">
                    <a:solidFill>
                      <a:srgbClr val="FF0000"/>
                    </a:solidFill>
                    <a:latin typeface="Arial"/>
                    <a:ea typeface="ＭＳ Ｐゴシック" charset="-128"/>
                    <a:cs typeface="Arial"/>
                  </a:rPr>
                  <a:t>-</a:t>
                </a:r>
                <a:r>
                  <a:rPr kumimoji="1" lang="en-US" sz="1000" b="1" dirty="0" smtClean="0">
                    <a:solidFill>
                      <a:srgbClr val="FF0000"/>
                    </a:solidFill>
                    <a:latin typeface="Arial"/>
                    <a:ea typeface="ＭＳ Ｐゴシック" charset="-128"/>
                    <a:cs typeface="Arial"/>
                  </a:rPr>
                  <a:t>1β </a:t>
                </a:r>
                <a:r>
                  <a:rPr kumimoji="1" lang="en-US" sz="1000" b="1" dirty="0">
                    <a:solidFill>
                      <a:srgbClr val="FF0000"/>
                    </a:solidFill>
                    <a:latin typeface="Arial"/>
                    <a:ea typeface="ＭＳ Ｐゴシック" charset="-128"/>
                    <a:cs typeface="Arial"/>
                  </a:rPr>
                  <a:t>&amp; IL-</a:t>
                </a:r>
                <a:r>
                  <a:rPr kumimoji="1" lang="en-US" sz="1000" b="1" dirty="0" smtClean="0">
                    <a:solidFill>
                      <a:srgbClr val="FF0000"/>
                    </a:solidFill>
                    <a:latin typeface="Arial"/>
                    <a:ea typeface="ＭＳ Ｐゴシック" charset="-128"/>
                    <a:cs typeface="Arial"/>
                  </a:rPr>
                  <a:t>18</a:t>
                </a:r>
                <a:endParaRPr kumimoji="1" lang="en-US" sz="1000" b="1" dirty="0">
                  <a:solidFill>
                    <a:srgbClr val="FF0000"/>
                  </a:solidFill>
                  <a:latin typeface="Arial"/>
                  <a:ea typeface="ＭＳ Ｐゴシック" charset="-128"/>
                  <a:cs typeface="Arial"/>
                </a:endParaRPr>
              </a:p>
            </p:txBody>
          </p:sp>
          <p:sp>
            <p:nvSpPr>
              <p:cNvPr id="28" name="Rectangle 54"/>
              <p:cNvSpPr>
                <a:spLocks noChangeArrowheads="1"/>
              </p:cNvSpPr>
              <p:nvPr/>
            </p:nvSpPr>
            <p:spPr bwMode="auto">
              <a:xfrm>
                <a:off x="3520839" y="4102976"/>
                <a:ext cx="1244599" cy="293216"/>
              </a:xfrm>
              <a:prstGeom prst="rect">
                <a:avLst/>
              </a:prstGeom>
              <a:ln>
                <a:headEnd/>
                <a:tailEnd/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square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kumimoji="1" lang="en-US" sz="1200" b="1" dirty="0" smtClean="0">
                    <a:latin typeface="Arial"/>
                    <a:ea typeface="ＭＳ Ｐゴシック" charset="-128"/>
                    <a:cs typeface="Arial"/>
                  </a:rPr>
                  <a:t>IL</a:t>
                </a:r>
                <a:r>
                  <a:rPr kumimoji="1" lang="en-US" sz="1200" b="1" dirty="0">
                    <a:latin typeface="Arial"/>
                    <a:ea typeface="ＭＳ Ｐゴシック" charset="-128"/>
                    <a:cs typeface="Arial"/>
                  </a:rPr>
                  <a:t>-</a:t>
                </a:r>
                <a:r>
                  <a:rPr kumimoji="1" lang="en-US" sz="1200" b="1" dirty="0" smtClean="0">
                    <a:latin typeface="Arial"/>
                    <a:ea typeface="ＭＳ Ｐゴシック" charset="-128"/>
                    <a:cs typeface="Arial"/>
                  </a:rPr>
                  <a:t>1β, IL</a:t>
                </a:r>
                <a:r>
                  <a:rPr kumimoji="1" lang="en-US" sz="1200" b="1" dirty="0">
                    <a:latin typeface="Arial"/>
                    <a:ea typeface="ＭＳ Ｐゴシック" charset="-128"/>
                    <a:cs typeface="Arial"/>
                  </a:rPr>
                  <a:t>-</a:t>
                </a:r>
                <a:r>
                  <a:rPr kumimoji="1" lang="en-US" sz="1200" b="1" dirty="0" smtClean="0">
                    <a:latin typeface="Arial"/>
                    <a:ea typeface="ＭＳ Ｐゴシック" charset="-128"/>
                    <a:cs typeface="Arial"/>
                  </a:rPr>
                  <a:t>18</a:t>
                </a:r>
                <a:endParaRPr kumimoji="1" lang="en-US" sz="1200" b="1" dirty="0">
                  <a:latin typeface="Arial"/>
                  <a:ea typeface="ＭＳ Ｐゴシック" charset="-128"/>
                  <a:cs typeface="Arial"/>
                </a:endParaRPr>
              </a:p>
            </p:txBody>
          </p:sp>
          <p:cxnSp>
            <p:nvCxnSpPr>
              <p:cNvPr id="29" name="Straight Arrow Connector 28"/>
              <p:cNvCxnSpPr/>
              <p:nvPr/>
            </p:nvCxnSpPr>
            <p:spPr bwMode="auto">
              <a:xfrm>
                <a:off x="2548000" y="3608610"/>
                <a:ext cx="306049" cy="1391"/>
              </a:xfrm>
              <a:prstGeom prst="straightConnector1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cxnSp>
            <p:nvCxnSpPr>
              <p:cNvPr id="30" name="Straight Arrow Connector 29"/>
              <p:cNvCxnSpPr/>
              <p:nvPr/>
            </p:nvCxnSpPr>
            <p:spPr bwMode="auto">
              <a:xfrm>
                <a:off x="3396521" y="3655307"/>
                <a:ext cx="489679" cy="1391"/>
              </a:xfrm>
              <a:prstGeom prst="straightConnector1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cxnSp>
            <p:nvCxnSpPr>
              <p:cNvPr id="31" name="Straight Arrow Connector 30"/>
              <p:cNvCxnSpPr/>
              <p:nvPr/>
            </p:nvCxnSpPr>
            <p:spPr bwMode="auto">
              <a:xfrm rot="16200000" flipH="1">
                <a:off x="3771881" y="3661889"/>
                <a:ext cx="598627" cy="1274"/>
              </a:xfrm>
              <a:prstGeom prst="straightConnector1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</p:grpSp>
      </p:grpSp>
      <p:sp>
        <p:nvSpPr>
          <p:cNvPr id="2" name="TextBox 1"/>
          <p:cNvSpPr txBox="1"/>
          <p:nvPr/>
        </p:nvSpPr>
        <p:spPr>
          <a:xfrm>
            <a:off x="342539" y="4497168"/>
            <a:ext cx="2857435" cy="646331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200" dirty="0" smtClean="0">
                <a:latin typeface="Arial"/>
                <a:cs typeface="Arial"/>
              </a:rPr>
              <a:t>Primary intestinal epithelial cells were treated with either IL-1b (10 </a:t>
            </a:r>
            <a:r>
              <a:rPr lang="en-US" sz="1200" dirty="0" err="1" smtClean="0">
                <a:latin typeface="Arial"/>
                <a:cs typeface="Arial"/>
              </a:rPr>
              <a:t>ng</a:t>
            </a:r>
            <a:r>
              <a:rPr lang="en-US" sz="1200" dirty="0" smtClean="0">
                <a:latin typeface="Arial"/>
                <a:cs typeface="Arial"/>
              </a:rPr>
              <a:t>/ml) or IL-18 (10 </a:t>
            </a:r>
            <a:r>
              <a:rPr lang="en-US" sz="1200" dirty="0" err="1" smtClean="0">
                <a:latin typeface="Arial"/>
                <a:cs typeface="Arial"/>
              </a:rPr>
              <a:t>ng</a:t>
            </a:r>
            <a:r>
              <a:rPr lang="en-US" sz="1200" dirty="0" smtClean="0">
                <a:latin typeface="Arial"/>
                <a:cs typeface="Arial"/>
              </a:rPr>
              <a:t>/ml). </a:t>
            </a:r>
            <a:endParaRPr lang="en-US" sz="12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83113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291841" y="464782"/>
            <a:ext cx="47300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00FF"/>
                </a:solidFill>
                <a:latin typeface="Arial"/>
                <a:cs typeface="Arial"/>
              </a:rPr>
              <a:t>Intestinal Homeostasis </a:t>
            </a:r>
            <a:r>
              <a:rPr lang="en-US" b="1" dirty="0" err="1" smtClean="0">
                <a:solidFill>
                  <a:srgbClr val="0000FF"/>
                </a:solidFill>
                <a:latin typeface="Arial"/>
                <a:cs typeface="Arial"/>
              </a:rPr>
              <a:t>vs</a:t>
            </a:r>
            <a:r>
              <a:rPr lang="en-US" b="1" dirty="0" smtClean="0">
                <a:solidFill>
                  <a:srgbClr val="0000FF"/>
                </a:solidFill>
                <a:latin typeface="Arial"/>
                <a:cs typeface="Arial"/>
              </a:rPr>
              <a:t> Inflammation</a:t>
            </a:r>
            <a:endParaRPr lang="en-US" b="1" dirty="0">
              <a:solidFill>
                <a:srgbClr val="0000FF"/>
              </a:solidFill>
              <a:latin typeface="Arial"/>
              <a:cs typeface="Arial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418822" y="1014952"/>
            <a:ext cx="7798652" cy="4554287"/>
            <a:chOff x="-265959" y="1001972"/>
            <a:chExt cx="7679564" cy="4437218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2"/>
            <a:srcRect l="1530" r="8707" b="13652"/>
            <a:stretch/>
          </p:blipFill>
          <p:spPr>
            <a:xfrm>
              <a:off x="-265959" y="1001972"/>
              <a:ext cx="7679564" cy="4437218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4178086" y="5063652"/>
              <a:ext cx="1266905" cy="299866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00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 smtClean="0">
                  <a:solidFill>
                    <a:srgbClr val="FF0000"/>
                  </a:solidFill>
                </a:rPr>
                <a:t>Inflammation</a:t>
              </a:r>
              <a:endParaRPr lang="en-US" sz="1400" b="1" dirty="0">
                <a:solidFill>
                  <a:srgbClr val="FF0000"/>
                </a:solidFill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1717364" y="5031512"/>
              <a:ext cx="1258785" cy="299866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00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 smtClean="0">
                  <a:solidFill>
                    <a:srgbClr val="0000FF"/>
                  </a:solidFill>
                </a:rPr>
                <a:t>Homeostasis</a:t>
              </a:r>
              <a:endParaRPr lang="en-US" sz="1400" b="1" dirty="0">
                <a:solidFill>
                  <a:srgbClr val="0000FF"/>
                </a:solidFill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3481542" y="3716996"/>
              <a:ext cx="1341684" cy="852748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00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dirty="0" smtClean="0">
                  <a:solidFill>
                    <a:srgbClr val="0000FF"/>
                  </a:solidFill>
                </a:rPr>
                <a:t>Cytokines, </a:t>
              </a:r>
              <a:r>
                <a:rPr lang="en-US" sz="1100" dirty="0" err="1" smtClean="0">
                  <a:solidFill>
                    <a:srgbClr val="0000FF"/>
                  </a:solidFill>
                </a:rPr>
                <a:t>Chemokines</a:t>
              </a:r>
              <a:r>
                <a:rPr lang="en-US" sz="1100" dirty="0" smtClean="0">
                  <a:solidFill>
                    <a:srgbClr val="0000FF"/>
                  </a:solidFill>
                </a:rPr>
                <a:t>, Inflammatory mediators</a:t>
              </a:r>
              <a:endParaRPr lang="en-US" sz="1100" dirty="0">
                <a:solidFill>
                  <a:srgbClr val="0000F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968471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96900" y="2476500"/>
            <a:ext cx="7961010" cy="3302143"/>
            <a:chOff x="1084098" y="866831"/>
            <a:chExt cx="6434728" cy="2156324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398116" y="866831"/>
              <a:ext cx="3120710" cy="2156324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84098" y="1012617"/>
              <a:ext cx="2597152" cy="1808730"/>
            </a:xfrm>
            <a:prstGeom prst="rect">
              <a:avLst/>
            </a:prstGeom>
          </p:spPr>
        </p:pic>
      </p:grpSp>
      <p:sp>
        <p:nvSpPr>
          <p:cNvPr id="6" name="TextBox 5"/>
          <p:cNvSpPr txBox="1"/>
          <p:nvPr/>
        </p:nvSpPr>
        <p:spPr>
          <a:xfrm>
            <a:off x="804949" y="163171"/>
            <a:ext cx="78348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0000FF"/>
                </a:solidFill>
                <a:latin typeface="Arial"/>
                <a:cs typeface="Arial"/>
              </a:rPr>
              <a:t>IL-18 treatment reduces colonic burden of </a:t>
            </a:r>
            <a:r>
              <a:rPr lang="en-US" sz="2000" b="1" i="1" dirty="0" smtClean="0">
                <a:solidFill>
                  <a:srgbClr val="0000FF"/>
                </a:solidFill>
                <a:latin typeface="Arial"/>
                <a:cs typeface="Arial"/>
              </a:rPr>
              <a:t>E. coli </a:t>
            </a:r>
            <a:r>
              <a:rPr lang="en-US" sz="2000" b="1" dirty="0" smtClean="0">
                <a:solidFill>
                  <a:srgbClr val="0000FF"/>
                </a:solidFill>
                <a:latin typeface="Arial"/>
                <a:cs typeface="Arial"/>
              </a:rPr>
              <a:t>and rescue </a:t>
            </a:r>
            <a:r>
              <a:rPr lang="en-US" sz="2000" b="1" i="1" dirty="0" smtClean="0">
                <a:solidFill>
                  <a:srgbClr val="0000FF"/>
                </a:solidFill>
                <a:latin typeface="Arial"/>
                <a:cs typeface="Arial"/>
              </a:rPr>
              <a:t>Aim2</a:t>
            </a:r>
            <a:r>
              <a:rPr lang="en-US" sz="2000" b="1" i="1" baseline="30000" dirty="0" smtClean="0">
                <a:solidFill>
                  <a:srgbClr val="0000FF"/>
                </a:solidFill>
                <a:latin typeface="Arial"/>
                <a:cs typeface="Arial"/>
              </a:rPr>
              <a:t>-/-</a:t>
            </a:r>
            <a:r>
              <a:rPr lang="en-US" sz="2000" b="1" dirty="0" smtClean="0">
                <a:solidFill>
                  <a:srgbClr val="0000FF"/>
                </a:solidFill>
                <a:latin typeface="Arial"/>
                <a:cs typeface="Arial"/>
              </a:rPr>
              <a:t> mice from DSS-induced colitis.</a:t>
            </a:r>
            <a:endParaRPr lang="en-US" sz="2000" b="1" dirty="0">
              <a:solidFill>
                <a:srgbClr val="0000FF"/>
              </a:solidFill>
              <a:latin typeface="Arial"/>
              <a:cs typeface="Arial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2266990" y="1543306"/>
            <a:ext cx="4282098" cy="682968"/>
            <a:chOff x="4179795" y="1345670"/>
            <a:chExt cx="4282098" cy="682968"/>
          </a:xfrm>
        </p:grpSpPr>
        <p:grpSp>
          <p:nvGrpSpPr>
            <p:cNvPr id="8" name="Group 33"/>
            <p:cNvGrpSpPr/>
            <p:nvPr/>
          </p:nvGrpSpPr>
          <p:grpSpPr>
            <a:xfrm>
              <a:off x="4179795" y="1358370"/>
              <a:ext cx="4282098" cy="670268"/>
              <a:chOff x="323043" y="1462376"/>
              <a:chExt cx="4747528" cy="779230"/>
            </a:xfrm>
          </p:grpSpPr>
          <p:sp>
            <p:nvSpPr>
              <p:cNvPr id="13" name="Line 10"/>
              <p:cNvSpPr>
                <a:spLocks noChangeShapeType="1"/>
              </p:cNvSpPr>
              <p:nvPr/>
            </p:nvSpPr>
            <p:spPr bwMode="auto">
              <a:xfrm>
                <a:off x="495039" y="1462377"/>
                <a:ext cx="0" cy="471488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 sz="1200"/>
              </a:p>
            </p:txBody>
          </p:sp>
          <p:sp>
            <p:nvSpPr>
              <p:cNvPr id="14" name="Line 12"/>
              <p:cNvSpPr>
                <a:spLocks noChangeShapeType="1"/>
              </p:cNvSpPr>
              <p:nvPr/>
            </p:nvSpPr>
            <p:spPr bwMode="auto">
              <a:xfrm>
                <a:off x="2414899" y="1462376"/>
                <a:ext cx="0" cy="45720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 sz="1200"/>
              </a:p>
            </p:txBody>
          </p:sp>
          <p:sp>
            <p:nvSpPr>
              <p:cNvPr id="15" name="Line 14"/>
              <p:cNvSpPr>
                <a:spLocks noChangeShapeType="1"/>
              </p:cNvSpPr>
              <p:nvPr/>
            </p:nvSpPr>
            <p:spPr bwMode="auto">
              <a:xfrm>
                <a:off x="4788135" y="1462377"/>
                <a:ext cx="0" cy="45720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 sz="1200"/>
              </a:p>
            </p:txBody>
          </p:sp>
          <p:sp>
            <p:nvSpPr>
              <p:cNvPr id="16" name="Text Box 17"/>
              <p:cNvSpPr txBox="1">
                <a:spLocks noChangeArrowheads="1"/>
              </p:cNvSpPr>
              <p:nvPr/>
            </p:nvSpPr>
            <p:spPr bwMode="auto">
              <a:xfrm>
                <a:off x="323043" y="1919577"/>
                <a:ext cx="533400" cy="32202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prstTxWarp prst="textNoShape">
                  <a:avLst/>
                </a:prstTxWarp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sz="1200" dirty="0"/>
                  <a:t>d0</a:t>
                </a:r>
              </a:p>
            </p:txBody>
          </p:sp>
          <p:sp>
            <p:nvSpPr>
              <p:cNvPr id="17" name="Text Box 19"/>
              <p:cNvSpPr txBox="1">
                <a:spLocks noChangeArrowheads="1"/>
              </p:cNvSpPr>
              <p:nvPr/>
            </p:nvSpPr>
            <p:spPr bwMode="auto">
              <a:xfrm>
                <a:off x="2257082" y="1890051"/>
                <a:ext cx="533400" cy="32203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prstTxWarp prst="textNoShape">
                  <a:avLst/>
                </a:prstTxWarp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sz="1200" dirty="0" smtClean="0"/>
                  <a:t>d7</a:t>
                </a:r>
                <a:endParaRPr lang="en-US" sz="1200" dirty="0"/>
              </a:p>
            </p:txBody>
          </p:sp>
          <p:sp>
            <p:nvSpPr>
              <p:cNvPr id="18" name="Text Box 21"/>
              <p:cNvSpPr txBox="1">
                <a:spLocks noChangeArrowheads="1"/>
              </p:cNvSpPr>
              <p:nvPr/>
            </p:nvSpPr>
            <p:spPr bwMode="auto">
              <a:xfrm>
                <a:off x="4537171" y="1908466"/>
                <a:ext cx="533400" cy="32202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prstTxWarp prst="textNoShape">
                  <a:avLst/>
                </a:prstTxWarp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sz="1200" dirty="0" smtClean="0"/>
                  <a:t>d14</a:t>
                </a:r>
                <a:endParaRPr lang="en-US" sz="1200" dirty="0"/>
              </a:p>
            </p:txBody>
          </p:sp>
          <p:sp>
            <p:nvSpPr>
              <p:cNvPr id="19" name="Rectangle 22"/>
              <p:cNvSpPr>
                <a:spLocks noChangeArrowheads="1"/>
              </p:cNvSpPr>
              <p:nvPr/>
            </p:nvSpPr>
            <p:spPr bwMode="auto">
              <a:xfrm>
                <a:off x="2414899" y="1465196"/>
                <a:ext cx="1782062" cy="307777"/>
              </a:xfrm>
              <a:prstGeom prst="rect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1200"/>
              </a:p>
            </p:txBody>
          </p:sp>
          <p:sp>
            <p:nvSpPr>
              <p:cNvPr id="20" name="Text Box 33"/>
              <p:cNvSpPr txBox="1">
                <a:spLocks noChangeArrowheads="1"/>
              </p:cNvSpPr>
              <p:nvPr/>
            </p:nvSpPr>
            <p:spPr bwMode="auto">
              <a:xfrm>
                <a:off x="2790481" y="1465196"/>
                <a:ext cx="997235" cy="32202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prstTxWarp prst="textNoShape">
                  <a:avLst/>
                </a:prstTxWarp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sz="1200" dirty="0" smtClean="0">
                    <a:latin typeface="Arial"/>
                    <a:cs typeface="Arial"/>
                  </a:rPr>
                  <a:t>3 %DSS </a:t>
                </a:r>
                <a:endParaRPr lang="en-US" sz="1200" dirty="0">
                  <a:latin typeface="Arial"/>
                  <a:cs typeface="Arial"/>
                </a:endParaRPr>
              </a:p>
            </p:txBody>
          </p:sp>
          <p:sp>
            <p:nvSpPr>
              <p:cNvPr id="21" name="Line 38"/>
              <p:cNvSpPr>
                <a:spLocks noChangeShapeType="1"/>
              </p:cNvSpPr>
              <p:nvPr/>
            </p:nvSpPr>
            <p:spPr bwMode="auto">
              <a:xfrm>
                <a:off x="475443" y="1462377"/>
                <a:ext cx="4312692" cy="2819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 sz="1200"/>
              </a:p>
            </p:txBody>
          </p:sp>
        </p:grpSp>
        <p:sp>
          <p:nvSpPr>
            <p:cNvPr id="9" name="Line 12"/>
            <p:cNvSpPr>
              <a:spLocks noChangeShapeType="1"/>
            </p:cNvSpPr>
            <p:nvPr/>
          </p:nvSpPr>
          <p:spPr bwMode="auto">
            <a:xfrm>
              <a:off x="7673928" y="1345670"/>
              <a:ext cx="0" cy="393268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0" name="Text Box 19"/>
            <p:cNvSpPr txBox="1">
              <a:spLocks noChangeArrowheads="1"/>
            </p:cNvSpPr>
            <p:nvPr/>
          </p:nvSpPr>
          <p:spPr bwMode="auto">
            <a:xfrm>
              <a:off x="7433374" y="1732323"/>
              <a:ext cx="481107" cy="277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200" dirty="0" smtClean="0"/>
                <a:t>d12</a:t>
              </a:r>
              <a:endParaRPr lang="en-US" sz="1200" dirty="0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4343230" y="1352961"/>
              <a:ext cx="1606974" cy="307777"/>
            </a:xfrm>
            <a:prstGeom prst="rect">
              <a:avLst/>
            </a:prstGeom>
            <a:solidFill>
              <a:srgbClr val="CCFFCC"/>
            </a:solidFill>
            <a:ln>
              <a:solidFill>
                <a:srgbClr val="4F81BD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endParaRPr lang="en-US" sz="1400" b="1" cap="all" dirty="0"/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2516904" y="1490271"/>
            <a:ext cx="165194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>
                <a:latin typeface="Arial"/>
                <a:cs typeface="Arial"/>
              </a:rPr>
              <a:t>IL-1β (0.3 </a:t>
            </a:r>
            <a:r>
              <a:rPr lang="en-US" sz="1000" dirty="0" err="1" smtClean="0">
                <a:latin typeface="Arial"/>
                <a:cs typeface="Arial"/>
              </a:rPr>
              <a:t>ng</a:t>
            </a:r>
            <a:r>
              <a:rPr lang="en-US" sz="1000" dirty="0" smtClean="0">
                <a:latin typeface="Arial"/>
                <a:cs typeface="Arial"/>
              </a:rPr>
              <a:t>/mouse)</a:t>
            </a:r>
          </a:p>
          <a:p>
            <a:r>
              <a:rPr lang="en-US" sz="1000" dirty="0" smtClean="0">
                <a:latin typeface="Arial"/>
                <a:cs typeface="Arial"/>
              </a:rPr>
              <a:t>IL-18 (0.5 </a:t>
            </a:r>
            <a:r>
              <a:rPr lang="en-US" sz="1000" dirty="0" err="1" smtClean="0">
                <a:latin typeface="Arial"/>
                <a:cs typeface="Arial"/>
              </a:rPr>
              <a:t>ng</a:t>
            </a:r>
            <a:r>
              <a:rPr lang="en-US" sz="1000" dirty="0" smtClean="0">
                <a:latin typeface="Arial"/>
                <a:cs typeface="Arial"/>
              </a:rPr>
              <a:t>/mouse)</a:t>
            </a:r>
            <a:endParaRPr lang="en-US" sz="10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051101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Freeform 99"/>
          <p:cNvSpPr/>
          <p:nvPr/>
        </p:nvSpPr>
        <p:spPr>
          <a:xfrm>
            <a:off x="2685348" y="2507789"/>
            <a:ext cx="3905883" cy="3133751"/>
          </a:xfrm>
          <a:custGeom>
            <a:avLst/>
            <a:gdLst>
              <a:gd name="connsiteX0" fmla="*/ 18957 w 1199079"/>
              <a:gd name="connsiteY0" fmla="*/ 245572 h 1645243"/>
              <a:gd name="connsiteX1" fmla="*/ 18957 w 1199079"/>
              <a:gd name="connsiteY1" fmla="*/ 1337772 h 1645243"/>
              <a:gd name="connsiteX2" fmla="*/ 213691 w 1199079"/>
              <a:gd name="connsiteY2" fmla="*/ 1617172 h 1645243"/>
              <a:gd name="connsiteX3" fmla="*/ 1001091 w 1199079"/>
              <a:gd name="connsiteY3" fmla="*/ 1608705 h 1645243"/>
              <a:gd name="connsiteX4" fmla="*/ 1187357 w 1199079"/>
              <a:gd name="connsiteY4" fmla="*/ 1380105 h 1645243"/>
              <a:gd name="connsiteX5" fmla="*/ 1170424 w 1199079"/>
              <a:gd name="connsiteY5" fmla="*/ 228639 h 1645243"/>
              <a:gd name="connsiteX6" fmla="*/ 1094224 w 1199079"/>
              <a:gd name="connsiteY6" fmla="*/ 16972 h 1645243"/>
              <a:gd name="connsiteX7" fmla="*/ 975691 w 1199079"/>
              <a:gd name="connsiteY7" fmla="*/ 364105 h 1645243"/>
              <a:gd name="connsiteX8" fmla="*/ 865624 w 1199079"/>
              <a:gd name="connsiteY8" fmla="*/ 39 h 1645243"/>
              <a:gd name="connsiteX9" fmla="*/ 764024 w 1199079"/>
              <a:gd name="connsiteY9" fmla="*/ 338705 h 1645243"/>
              <a:gd name="connsiteX10" fmla="*/ 653957 w 1199079"/>
              <a:gd name="connsiteY10" fmla="*/ 8505 h 1645243"/>
              <a:gd name="connsiteX11" fmla="*/ 535424 w 1199079"/>
              <a:gd name="connsiteY11" fmla="*/ 347172 h 1645243"/>
              <a:gd name="connsiteX12" fmla="*/ 408424 w 1199079"/>
              <a:gd name="connsiteY12" fmla="*/ 33905 h 1645243"/>
              <a:gd name="connsiteX13" fmla="*/ 289891 w 1199079"/>
              <a:gd name="connsiteY13" fmla="*/ 389505 h 1645243"/>
              <a:gd name="connsiteX14" fmla="*/ 120557 w 1199079"/>
              <a:gd name="connsiteY14" fmla="*/ 25439 h 1645243"/>
              <a:gd name="connsiteX15" fmla="*/ 18957 w 1199079"/>
              <a:gd name="connsiteY15" fmla="*/ 245572 h 16452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199079" h="1645243">
                <a:moveTo>
                  <a:pt x="18957" y="245572"/>
                </a:moveTo>
                <a:cubicBezTo>
                  <a:pt x="2024" y="464294"/>
                  <a:pt x="-13499" y="1109172"/>
                  <a:pt x="18957" y="1337772"/>
                </a:cubicBezTo>
                <a:cubicBezTo>
                  <a:pt x="51413" y="1566372"/>
                  <a:pt x="50002" y="1572017"/>
                  <a:pt x="213691" y="1617172"/>
                </a:cubicBezTo>
                <a:cubicBezTo>
                  <a:pt x="377380" y="1662328"/>
                  <a:pt x="838813" y="1648216"/>
                  <a:pt x="1001091" y="1608705"/>
                </a:cubicBezTo>
                <a:cubicBezTo>
                  <a:pt x="1163369" y="1569194"/>
                  <a:pt x="1159135" y="1610116"/>
                  <a:pt x="1187357" y="1380105"/>
                </a:cubicBezTo>
                <a:cubicBezTo>
                  <a:pt x="1215579" y="1150094"/>
                  <a:pt x="1185946" y="455828"/>
                  <a:pt x="1170424" y="228639"/>
                </a:cubicBezTo>
                <a:cubicBezTo>
                  <a:pt x="1154902" y="1450"/>
                  <a:pt x="1126680" y="-5606"/>
                  <a:pt x="1094224" y="16972"/>
                </a:cubicBezTo>
                <a:cubicBezTo>
                  <a:pt x="1061769" y="39550"/>
                  <a:pt x="1013791" y="366927"/>
                  <a:pt x="975691" y="364105"/>
                </a:cubicBezTo>
                <a:cubicBezTo>
                  <a:pt x="937591" y="361283"/>
                  <a:pt x="900902" y="4272"/>
                  <a:pt x="865624" y="39"/>
                </a:cubicBezTo>
                <a:cubicBezTo>
                  <a:pt x="830346" y="-4194"/>
                  <a:pt x="799302" y="337294"/>
                  <a:pt x="764024" y="338705"/>
                </a:cubicBezTo>
                <a:cubicBezTo>
                  <a:pt x="728746" y="340116"/>
                  <a:pt x="692057" y="7094"/>
                  <a:pt x="653957" y="8505"/>
                </a:cubicBezTo>
                <a:cubicBezTo>
                  <a:pt x="615857" y="9916"/>
                  <a:pt x="576346" y="342939"/>
                  <a:pt x="535424" y="347172"/>
                </a:cubicBezTo>
                <a:cubicBezTo>
                  <a:pt x="494502" y="351405"/>
                  <a:pt x="449346" y="26850"/>
                  <a:pt x="408424" y="33905"/>
                </a:cubicBezTo>
                <a:cubicBezTo>
                  <a:pt x="367502" y="40960"/>
                  <a:pt x="337869" y="390916"/>
                  <a:pt x="289891" y="389505"/>
                </a:cubicBezTo>
                <a:cubicBezTo>
                  <a:pt x="241913" y="388094"/>
                  <a:pt x="165713" y="48017"/>
                  <a:pt x="120557" y="25439"/>
                </a:cubicBezTo>
                <a:cubicBezTo>
                  <a:pt x="75401" y="2861"/>
                  <a:pt x="35890" y="26850"/>
                  <a:pt x="18957" y="245572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 w="12700" cmpd="sng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101" name="Rounded Rectangle 100"/>
          <p:cNvSpPr/>
          <p:nvPr/>
        </p:nvSpPr>
        <p:spPr>
          <a:xfrm rot="16200000">
            <a:off x="3239097" y="2843712"/>
            <a:ext cx="295846" cy="97322"/>
          </a:xfrm>
          <a:prstGeom prst="roundRect">
            <a:avLst/>
          </a:prstGeom>
          <a:gradFill flip="none" rotWithShape="1">
            <a:gsLst>
              <a:gs pos="0">
                <a:schemeClr val="accent2">
                  <a:lumMod val="75000"/>
                </a:schemeClr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  <a:gs pos="50000">
                <a:schemeClr val="accent1">
                  <a:tint val="100000"/>
                  <a:shade val="100000"/>
                  <a:satMod val="130000"/>
                </a:schemeClr>
              </a:gs>
            </a:gsLst>
            <a:path path="shape">
              <a:fillToRect l="50000" t="50000" r="50000" b="50000"/>
            </a:path>
            <a:tileRect/>
          </a:gradFill>
          <a:ln>
            <a:solidFill>
              <a:schemeClr val="accent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102" name="TextBox 101"/>
          <p:cNvSpPr txBox="1"/>
          <p:nvPr/>
        </p:nvSpPr>
        <p:spPr>
          <a:xfrm>
            <a:off x="4769103" y="3953856"/>
            <a:ext cx="1152899" cy="5059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Arial"/>
                <a:cs typeface="Arial"/>
              </a:rPr>
              <a:t>Pro-IL-1β, Pro-IL-18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103" name="TextBox 102"/>
          <p:cNvSpPr txBox="1"/>
          <p:nvPr/>
        </p:nvSpPr>
        <p:spPr>
          <a:xfrm>
            <a:off x="2695502" y="2836333"/>
            <a:ext cx="917245" cy="3035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Arial"/>
                <a:cs typeface="Arial"/>
              </a:rPr>
              <a:t>IL-1R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104" name="Rounded Rectangle 103"/>
          <p:cNvSpPr/>
          <p:nvPr/>
        </p:nvSpPr>
        <p:spPr>
          <a:xfrm rot="16200000" flipV="1">
            <a:off x="4080523" y="2834411"/>
            <a:ext cx="295846" cy="100904"/>
          </a:xfrm>
          <a:prstGeom prst="roundRect">
            <a:avLst/>
          </a:prstGeom>
          <a:gradFill flip="none" rotWithShape="1">
            <a:gsLst>
              <a:gs pos="0">
                <a:schemeClr val="dk1">
                  <a:tint val="100000"/>
                  <a:shade val="100000"/>
                  <a:satMod val="130000"/>
                </a:schemeClr>
              </a:gs>
              <a:gs pos="100000">
                <a:schemeClr val="dk1">
                  <a:tint val="50000"/>
                  <a:shade val="100000"/>
                  <a:satMod val="350000"/>
                </a:schemeClr>
              </a:gs>
              <a:gs pos="50000">
                <a:srgbClr val="FFFF00"/>
              </a:gs>
            </a:gsLst>
            <a:path path="shape">
              <a:fillToRect l="50000" t="50000" r="50000" b="50000"/>
            </a:path>
            <a:tileRect/>
          </a:gradFill>
          <a:effectLst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grpSp>
        <p:nvGrpSpPr>
          <p:cNvPr id="105" name="Group 104"/>
          <p:cNvGrpSpPr/>
          <p:nvPr/>
        </p:nvGrpSpPr>
        <p:grpSpPr>
          <a:xfrm>
            <a:off x="3013240" y="4634239"/>
            <a:ext cx="3166292" cy="306890"/>
            <a:chOff x="1320800" y="2455290"/>
            <a:chExt cx="957438" cy="203243"/>
          </a:xfrm>
        </p:grpSpPr>
        <p:sp>
          <p:nvSpPr>
            <p:cNvPr id="192" name="Freeform 191"/>
            <p:cNvSpPr/>
            <p:nvPr/>
          </p:nvSpPr>
          <p:spPr>
            <a:xfrm>
              <a:off x="1320800" y="2463713"/>
              <a:ext cx="957438" cy="194820"/>
            </a:xfrm>
            <a:custGeom>
              <a:avLst/>
              <a:gdLst>
                <a:gd name="connsiteX0" fmla="*/ 0 w 1363133"/>
                <a:gd name="connsiteY0" fmla="*/ 254000 h 262473"/>
                <a:gd name="connsiteX1" fmla="*/ 160867 w 1363133"/>
                <a:gd name="connsiteY1" fmla="*/ 8467 h 262473"/>
                <a:gd name="connsiteX2" fmla="*/ 330200 w 1363133"/>
                <a:gd name="connsiteY2" fmla="*/ 262467 h 262473"/>
                <a:gd name="connsiteX3" fmla="*/ 482600 w 1363133"/>
                <a:gd name="connsiteY3" fmla="*/ 16933 h 262473"/>
                <a:gd name="connsiteX4" fmla="*/ 626533 w 1363133"/>
                <a:gd name="connsiteY4" fmla="*/ 245533 h 262473"/>
                <a:gd name="connsiteX5" fmla="*/ 770467 w 1363133"/>
                <a:gd name="connsiteY5" fmla="*/ 16933 h 262473"/>
                <a:gd name="connsiteX6" fmla="*/ 914400 w 1363133"/>
                <a:gd name="connsiteY6" fmla="*/ 237067 h 262473"/>
                <a:gd name="connsiteX7" fmla="*/ 1049867 w 1363133"/>
                <a:gd name="connsiteY7" fmla="*/ 16933 h 262473"/>
                <a:gd name="connsiteX8" fmla="*/ 1219200 w 1363133"/>
                <a:gd name="connsiteY8" fmla="*/ 228600 h 262473"/>
                <a:gd name="connsiteX9" fmla="*/ 1363133 w 1363133"/>
                <a:gd name="connsiteY9" fmla="*/ 0 h 262473"/>
                <a:gd name="connsiteX10" fmla="*/ 1363133 w 1363133"/>
                <a:gd name="connsiteY10" fmla="*/ 0 h 2624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363133" h="262473">
                  <a:moveTo>
                    <a:pt x="0" y="254000"/>
                  </a:moveTo>
                  <a:cubicBezTo>
                    <a:pt x="52917" y="130528"/>
                    <a:pt x="105834" y="7056"/>
                    <a:pt x="160867" y="8467"/>
                  </a:cubicBezTo>
                  <a:cubicBezTo>
                    <a:pt x="215900" y="9878"/>
                    <a:pt x="276578" y="261056"/>
                    <a:pt x="330200" y="262467"/>
                  </a:cubicBezTo>
                  <a:cubicBezTo>
                    <a:pt x="383822" y="263878"/>
                    <a:pt x="433211" y="19755"/>
                    <a:pt x="482600" y="16933"/>
                  </a:cubicBezTo>
                  <a:cubicBezTo>
                    <a:pt x="531989" y="14111"/>
                    <a:pt x="578555" y="245533"/>
                    <a:pt x="626533" y="245533"/>
                  </a:cubicBezTo>
                  <a:cubicBezTo>
                    <a:pt x="674511" y="245533"/>
                    <a:pt x="722489" y="18344"/>
                    <a:pt x="770467" y="16933"/>
                  </a:cubicBezTo>
                  <a:cubicBezTo>
                    <a:pt x="818445" y="15522"/>
                    <a:pt x="867833" y="237067"/>
                    <a:pt x="914400" y="237067"/>
                  </a:cubicBezTo>
                  <a:cubicBezTo>
                    <a:pt x="960967" y="237067"/>
                    <a:pt x="999067" y="18344"/>
                    <a:pt x="1049867" y="16933"/>
                  </a:cubicBezTo>
                  <a:cubicBezTo>
                    <a:pt x="1100667" y="15522"/>
                    <a:pt x="1166989" y="231422"/>
                    <a:pt x="1219200" y="228600"/>
                  </a:cubicBezTo>
                  <a:cubicBezTo>
                    <a:pt x="1271411" y="225778"/>
                    <a:pt x="1363133" y="0"/>
                    <a:pt x="1363133" y="0"/>
                  </a:cubicBezTo>
                  <a:lnTo>
                    <a:pt x="1363133" y="0"/>
                  </a:lnTo>
                </a:path>
              </a:pathLst>
            </a:custGeom>
            <a:ln w="127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193" name="Freeform 192"/>
            <p:cNvSpPr/>
            <p:nvPr/>
          </p:nvSpPr>
          <p:spPr>
            <a:xfrm>
              <a:off x="1320800" y="2455290"/>
              <a:ext cx="939094" cy="203243"/>
            </a:xfrm>
            <a:custGeom>
              <a:avLst/>
              <a:gdLst>
                <a:gd name="connsiteX0" fmla="*/ 0 w 1422400"/>
                <a:gd name="connsiteY0" fmla="*/ 16977 h 321815"/>
                <a:gd name="connsiteX1" fmla="*/ 220134 w 1422400"/>
                <a:gd name="connsiteY1" fmla="*/ 321777 h 321815"/>
                <a:gd name="connsiteX2" fmla="*/ 372534 w 1422400"/>
                <a:gd name="connsiteY2" fmla="*/ 44 h 321815"/>
                <a:gd name="connsiteX3" fmla="*/ 541867 w 1422400"/>
                <a:gd name="connsiteY3" fmla="*/ 296377 h 321815"/>
                <a:gd name="connsiteX4" fmla="*/ 677334 w 1422400"/>
                <a:gd name="connsiteY4" fmla="*/ 8510 h 321815"/>
                <a:gd name="connsiteX5" fmla="*/ 838200 w 1422400"/>
                <a:gd name="connsiteY5" fmla="*/ 270977 h 321815"/>
                <a:gd name="connsiteX6" fmla="*/ 965200 w 1422400"/>
                <a:gd name="connsiteY6" fmla="*/ 16977 h 321815"/>
                <a:gd name="connsiteX7" fmla="*/ 1134534 w 1422400"/>
                <a:gd name="connsiteY7" fmla="*/ 254044 h 321815"/>
                <a:gd name="connsiteX8" fmla="*/ 1261534 w 1422400"/>
                <a:gd name="connsiteY8" fmla="*/ 8510 h 321815"/>
                <a:gd name="connsiteX9" fmla="*/ 1422400 w 1422400"/>
                <a:gd name="connsiteY9" fmla="*/ 228644 h 321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422400" h="321815">
                  <a:moveTo>
                    <a:pt x="0" y="16977"/>
                  </a:moveTo>
                  <a:cubicBezTo>
                    <a:pt x="79022" y="170788"/>
                    <a:pt x="158045" y="324599"/>
                    <a:pt x="220134" y="321777"/>
                  </a:cubicBezTo>
                  <a:cubicBezTo>
                    <a:pt x="282223" y="318955"/>
                    <a:pt x="318912" y="4277"/>
                    <a:pt x="372534" y="44"/>
                  </a:cubicBezTo>
                  <a:cubicBezTo>
                    <a:pt x="426156" y="-4189"/>
                    <a:pt x="491067" y="294966"/>
                    <a:pt x="541867" y="296377"/>
                  </a:cubicBezTo>
                  <a:cubicBezTo>
                    <a:pt x="592667" y="297788"/>
                    <a:pt x="627945" y="12743"/>
                    <a:pt x="677334" y="8510"/>
                  </a:cubicBezTo>
                  <a:cubicBezTo>
                    <a:pt x="726723" y="4277"/>
                    <a:pt x="790222" y="269566"/>
                    <a:pt x="838200" y="270977"/>
                  </a:cubicBezTo>
                  <a:cubicBezTo>
                    <a:pt x="886178" y="272388"/>
                    <a:pt x="915811" y="19799"/>
                    <a:pt x="965200" y="16977"/>
                  </a:cubicBezTo>
                  <a:cubicBezTo>
                    <a:pt x="1014589" y="14155"/>
                    <a:pt x="1085145" y="255455"/>
                    <a:pt x="1134534" y="254044"/>
                  </a:cubicBezTo>
                  <a:cubicBezTo>
                    <a:pt x="1183923" y="252633"/>
                    <a:pt x="1213556" y="12743"/>
                    <a:pt x="1261534" y="8510"/>
                  </a:cubicBezTo>
                  <a:cubicBezTo>
                    <a:pt x="1309512" y="4277"/>
                    <a:pt x="1422400" y="228644"/>
                    <a:pt x="1422400" y="228644"/>
                  </a:cubicBezTo>
                </a:path>
              </a:pathLst>
            </a:custGeom>
            <a:ln w="127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</p:grpSp>
      <p:cxnSp>
        <p:nvCxnSpPr>
          <p:cNvPr id="106" name="Straight Arrow Connector 105"/>
          <p:cNvCxnSpPr/>
          <p:nvPr/>
        </p:nvCxnSpPr>
        <p:spPr>
          <a:xfrm>
            <a:off x="3393772" y="3135115"/>
            <a:ext cx="0" cy="437595"/>
          </a:xfrm>
          <a:prstGeom prst="straightConnector1">
            <a:avLst/>
          </a:prstGeom>
          <a:ln w="12700">
            <a:solidFill>
              <a:schemeClr val="tx1"/>
            </a:solidFill>
            <a:prstDash val="dash"/>
            <a:tailEnd type="stealt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7" name="Straight Arrow Connector 106"/>
          <p:cNvCxnSpPr/>
          <p:nvPr/>
        </p:nvCxnSpPr>
        <p:spPr>
          <a:xfrm>
            <a:off x="4023367" y="4943974"/>
            <a:ext cx="0" cy="329761"/>
          </a:xfrm>
          <a:prstGeom prst="straightConnector1">
            <a:avLst/>
          </a:prstGeom>
          <a:ln w="12700" cmpd="sng">
            <a:solidFill>
              <a:srgbClr val="0000FF"/>
            </a:solidFill>
            <a:tailEnd type="stealt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8" name="TextBox 107"/>
          <p:cNvSpPr txBox="1"/>
          <p:nvPr/>
        </p:nvSpPr>
        <p:spPr>
          <a:xfrm>
            <a:off x="3062990" y="5222028"/>
            <a:ext cx="2001052" cy="3035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Arial"/>
                <a:cs typeface="Arial"/>
              </a:rPr>
              <a:t>Antimicrobial peptides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109" name="Rounded Rectangle 108"/>
          <p:cNvSpPr/>
          <p:nvPr/>
        </p:nvSpPr>
        <p:spPr>
          <a:xfrm>
            <a:off x="3236185" y="1496959"/>
            <a:ext cx="315171" cy="37822"/>
          </a:xfrm>
          <a:prstGeom prst="roundRect">
            <a:avLst/>
          </a:prstGeom>
          <a:solidFill>
            <a:srgbClr val="FF0000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110" name="Rounded Rectangle 109"/>
          <p:cNvSpPr/>
          <p:nvPr/>
        </p:nvSpPr>
        <p:spPr>
          <a:xfrm>
            <a:off x="3957502" y="1562151"/>
            <a:ext cx="310064" cy="59247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grpSp>
        <p:nvGrpSpPr>
          <p:cNvPr id="111" name="Group 110"/>
          <p:cNvGrpSpPr/>
          <p:nvPr/>
        </p:nvGrpSpPr>
        <p:grpSpPr>
          <a:xfrm>
            <a:off x="5076899" y="1383732"/>
            <a:ext cx="598323" cy="131104"/>
            <a:chOff x="3544085" y="2074334"/>
            <a:chExt cx="663848" cy="186266"/>
          </a:xfrm>
        </p:grpSpPr>
        <p:sp>
          <p:nvSpPr>
            <p:cNvPr id="187" name="Rounded Rectangle 186"/>
            <p:cNvSpPr/>
            <p:nvPr/>
          </p:nvSpPr>
          <p:spPr>
            <a:xfrm>
              <a:off x="3544085" y="2089579"/>
              <a:ext cx="357623" cy="143236"/>
            </a:xfrm>
            <a:prstGeom prst="roundRect">
              <a:avLst/>
            </a:prstGeom>
            <a:gradFill flip="none" rotWithShape="1">
              <a:gsLst>
                <a:gs pos="0">
                  <a:schemeClr val="accent4">
                    <a:lumMod val="60000"/>
                    <a:lumOff val="40000"/>
                  </a:schemeClr>
                </a:gs>
                <a:gs pos="100000">
                  <a:prstClr val="white"/>
                </a:gs>
              </a:gsLst>
              <a:lin ang="0" scaled="1"/>
              <a:tileRect/>
            </a:gra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188" name="Freeform 187"/>
            <p:cNvSpPr/>
            <p:nvPr/>
          </p:nvSpPr>
          <p:spPr>
            <a:xfrm>
              <a:off x="3903133" y="2074334"/>
              <a:ext cx="237067" cy="74250"/>
            </a:xfrm>
            <a:custGeom>
              <a:avLst/>
              <a:gdLst>
                <a:gd name="connsiteX0" fmla="*/ 0 w 237067"/>
                <a:gd name="connsiteY0" fmla="*/ 67733 h 74250"/>
                <a:gd name="connsiteX1" fmla="*/ 143934 w 237067"/>
                <a:gd name="connsiteY1" fmla="*/ 67733 h 74250"/>
                <a:gd name="connsiteX2" fmla="*/ 237067 w 237067"/>
                <a:gd name="connsiteY2" fmla="*/ 0 h 74250"/>
                <a:gd name="connsiteX3" fmla="*/ 237067 w 237067"/>
                <a:gd name="connsiteY3" fmla="*/ 0 h 74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7067" h="74250">
                  <a:moveTo>
                    <a:pt x="0" y="67733"/>
                  </a:moveTo>
                  <a:cubicBezTo>
                    <a:pt x="52211" y="73377"/>
                    <a:pt x="104423" y="79022"/>
                    <a:pt x="143934" y="67733"/>
                  </a:cubicBezTo>
                  <a:cubicBezTo>
                    <a:pt x="183445" y="56444"/>
                    <a:pt x="237067" y="0"/>
                    <a:pt x="237067" y="0"/>
                  </a:cubicBezTo>
                  <a:lnTo>
                    <a:pt x="237067" y="0"/>
                  </a:lnTo>
                </a:path>
              </a:pathLst>
            </a:custGeom>
            <a:ln w="9525" cmpd="sng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20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189" name="Freeform 188"/>
            <p:cNvSpPr/>
            <p:nvPr/>
          </p:nvSpPr>
          <p:spPr>
            <a:xfrm>
              <a:off x="3894667" y="2142066"/>
              <a:ext cx="313266" cy="26150"/>
            </a:xfrm>
            <a:custGeom>
              <a:avLst/>
              <a:gdLst>
                <a:gd name="connsiteX0" fmla="*/ 0 w 313266"/>
                <a:gd name="connsiteY0" fmla="*/ 16934 h 26150"/>
                <a:gd name="connsiteX1" fmla="*/ 118533 w 313266"/>
                <a:gd name="connsiteY1" fmla="*/ 25400 h 26150"/>
                <a:gd name="connsiteX2" fmla="*/ 211666 w 313266"/>
                <a:gd name="connsiteY2" fmla="*/ 0 h 26150"/>
                <a:gd name="connsiteX3" fmla="*/ 313266 w 313266"/>
                <a:gd name="connsiteY3" fmla="*/ 8467 h 26150"/>
                <a:gd name="connsiteX4" fmla="*/ 313266 w 313266"/>
                <a:gd name="connsiteY4" fmla="*/ 8467 h 26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13266" h="26150">
                  <a:moveTo>
                    <a:pt x="0" y="16934"/>
                  </a:moveTo>
                  <a:cubicBezTo>
                    <a:pt x="41627" y="22578"/>
                    <a:pt x="83255" y="28222"/>
                    <a:pt x="118533" y="25400"/>
                  </a:cubicBezTo>
                  <a:cubicBezTo>
                    <a:pt x="153811" y="22578"/>
                    <a:pt x="179211" y="2822"/>
                    <a:pt x="211666" y="0"/>
                  </a:cubicBezTo>
                  <a:lnTo>
                    <a:pt x="313266" y="8467"/>
                  </a:lnTo>
                  <a:lnTo>
                    <a:pt x="313266" y="8467"/>
                  </a:lnTo>
                </a:path>
              </a:pathLst>
            </a:custGeom>
            <a:ln w="9525" cmpd="sng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20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190" name="Freeform 189"/>
            <p:cNvSpPr/>
            <p:nvPr/>
          </p:nvSpPr>
          <p:spPr>
            <a:xfrm>
              <a:off x="3903133" y="2174562"/>
              <a:ext cx="287867" cy="38088"/>
            </a:xfrm>
            <a:custGeom>
              <a:avLst/>
              <a:gdLst>
                <a:gd name="connsiteX0" fmla="*/ 0 w 287867"/>
                <a:gd name="connsiteY0" fmla="*/ 9836 h 38088"/>
                <a:gd name="connsiteX1" fmla="*/ 135467 w 287867"/>
                <a:gd name="connsiteY1" fmla="*/ 1370 h 38088"/>
                <a:gd name="connsiteX2" fmla="*/ 237067 w 287867"/>
                <a:gd name="connsiteY2" fmla="*/ 35236 h 38088"/>
                <a:gd name="connsiteX3" fmla="*/ 262467 w 287867"/>
                <a:gd name="connsiteY3" fmla="*/ 35236 h 38088"/>
                <a:gd name="connsiteX4" fmla="*/ 287867 w 287867"/>
                <a:gd name="connsiteY4" fmla="*/ 26770 h 380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7867" h="38088">
                  <a:moveTo>
                    <a:pt x="0" y="9836"/>
                  </a:moveTo>
                  <a:cubicBezTo>
                    <a:pt x="47978" y="3486"/>
                    <a:pt x="95956" y="-2863"/>
                    <a:pt x="135467" y="1370"/>
                  </a:cubicBezTo>
                  <a:cubicBezTo>
                    <a:pt x="174978" y="5603"/>
                    <a:pt x="215900" y="29592"/>
                    <a:pt x="237067" y="35236"/>
                  </a:cubicBezTo>
                  <a:cubicBezTo>
                    <a:pt x="258234" y="40880"/>
                    <a:pt x="254000" y="36647"/>
                    <a:pt x="262467" y="35236"/>
                  </a:cubicBezTo>
                  <a:cubicBezTo>
                    <a:pt x="270934" y="33825"/>
                    <a:pt x="287867" y="26770"/>
                    <a:pt x="287867" y="26770"/>
                  </a:cubicBezTo>
                </a:path>
              </a:pathLst>
            </a:custGeom>
            <a:ln w="9525" cmpd="sng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20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191" name="Freeform 190"/>
            <p:cNvSpPr/>
            <p:nvPr/>
          </p:nvSpPr>
          <p:spPr>
            <a:xfrm>
              <a:off x="3911600" y="2192867"/>
              <a:ext cx="245533" cy="67733"/>
            </a:xfrm>
            <a:custGeom>
              <a:avLst/>
              <a:gdLst>
                <a:gd name="connsiteX0" fmla="*/ 0 w 245533"/>
                <a:gd name="connsiteY0" fmla="*/ 0 h 67733"/>
                <a:gd name="connsiteX1" fmla="*/ 177800 w 245533"/>
                <a:gd name="connsiteY1" fmla="*/ 25400 h 67733"/>
                <a:gd name="connsiteX2" fmla="*/ 245533 w 245533"/>
                <a:gd name="connsiteY2" fmla="*/ 67733 h 677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45533" h="67733">
                  <a:moveTo>
                    <a:pt x="0" y="0"/>
                  </a:moveTo>
                  <a:cubicBezTo>
                    <a:pt x="68439" y="7055"/>
                    <a:pt x="136878" y="14111"/>
                    <a:pt x="177800" y="25400"/>
                  </a:cubicBezTo>
                  <a:cubicBezTo>
                    <a:pt x="218722" y="36689"/>
                    <a:pt x="245533" y="67733"/>
                    <a:pt x="245533" y="67733"/>
                  </a:cubicBezTo>
                </a:path>
              </a:pathLst>
            </a:custGeom>
            <a:ln w="9525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200">
                <a:ln>
                  <a:solidFill>
                    <a:schemeClr val="tx1"/>
                  </a:solidFill>
                </a:ln>
              </a:endParaRPr>
            </a:p>
          </p:txBody>
        </p:sp>
      </p:grpSp>
      <p:sp>
        <p:nvSpPr>
          <p:cNvPr id="112" name="Rounded Rectangle 111"/>
          <p:cNvSpPr/>
          <p:nvPr/>
        </p:nvSpPr>
        <p:spPr>
          <a:xfrm>
            <a:off x="3139991" y="1703004"/>
            <a:ext cx="315171" cy="37822"/>
          </a:xfrm>
          <a:prstGeom prst="roundRect">
            <a:avLst/>
          </a:prstGeom>
          <a:solidFill>
            <a:srgbClr val="FF0000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113" name="Oval 112"/>
          <p:cNvSpPr/>
          <p:nvPr/>
        </p:nvSpPr>
        <p:spPr>
          <a:xfrm>
            <a:off x="4706016" y="1405123"/>
            <a:ext cx="107744" cy="97892"/>
          </a:xfrm>
          <a:prstGeom prst="ellipse">
            <a:avLst/>
          </a:prstGeom>
          <a:solidFill>
            <a:srgbClr val="3366FF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114" name="Oval 113"/>
          <p:cNvSpPr/>
          <p:nvPr/>
        </p:nvSpPr>
        <p:spPr>
          <a:xfrm>
            <a:off x="4342968" y="1612973"/>
            <a:ext cx="107744" cy="97892"/>
          </a:xfrm>
          <a:prstGeom prst="ellipse">
            <a:avLst/>
          </a:prstGeom>
          <a:solidFill>
            <a:srgbClr val="3366FF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115" name="Oval 114"/>
          <p:cNvSpPr/>
          <p:nvPr/>
        </p:nvSpPr>
        <p:spPr>
          <a:xfrm>
            <a:off x="4070246" y="1641152"/>
            <a:ext cx="107744" cy="97892"/>
          </a:xfrm>
          <a:prstGeom prst="ellipse">
            <a:avLst/>
          </a:prstGeom>
          <a:solidFill>
            <a:srgbClr val="CCFFCC"/>
          </a:solidFill>
          <a:ln>
            <a:solidFill>
              <a:srgbClr val="66006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116" name="Oval 115"/>
          <p:cNvSpPr/>
          <p:nvPr/>
        </p:nvSpPr>
        <p:spPr>
          <a:xfrm>
            <a:off x="3919937" y="1426521"/>
            <a:ext cx="107744" cy="97894"/>
          </a:xfrm>
          <a:prstGeom prst="ellipse">
            <a:avLst/>
          </a:prstGeom>
          <a:solidFill>
            <a:srgbClr val="CCFFCC"/>
          </a:solidFill>
          <a:ln>
            <a:solidFill>
              <a:srgbClr val="66006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117" name="Oval 116"/>
          <p:cNvSpPr/>
          <p:nvPr/>
        </p:nvSpPr>
        <p:spPr>
          <a:xfrm>
            <a:off x="4301661" y="1464265"/>
            <a:ext cx="107744" cy="97892"/>
          </a:xfrm>
          <a:prstGeom prst="ellipse">
            <a:avLst/>
          </a:prstGeom>
          <a:solidFill>
            <a:srgbClr val="CCFFCC"/>
          </a:solidFill>
          <a:ln>
            <a:solidFill>
              <a:srgbClr val="66006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118" name="Rounded Rectangle 117"/>
          <p:cNvSpPr/>
          <p:nvPr/>
        </p:nvSpPr>
        <p:spPr>
          <a:xfrm>
            <a:off x="4909008" y="1574992"/>
            <a:ext cx="310064" cy="59247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grpSp>
        <p:nvGrpSpPr>
          <p:cNvPr id="119" name="Group 118"/>
          <p:cNvGrpSpPr/>
          <p:nvPr/>
        </p:nvGrpSpPr>
        <p:grpSpPr>
          <a:xfrm>
            <a:off x="5520542" y="1592996"/>
            <a:ext cx="598323" cy="131104"/>
            <a:chOff x="3544085" y="2074334"/>
            <a:chExt cx="663848" cy="186266"/>
          </a:xfrm>
        </p:grpSpPr>
        <p:sp>
          <p:nvSpPr>
            <p:cNvPr id="182" name="Rounded Rectangle 181"/>
            <p:cNvSpPr/>
            <p:nvPr/>
          </p:nvSpPr>
          <p:spPr>
            <a:xfrm>
              <a:off x="3544085" y="2089579"/>
              <a:ext cx="357623" cy="143236"/>
            </a:xfrm>
            <a:prstGeom prst="roundRect">
              <a:avLst/>
            </a:prstGeom>
            <a:gradFill flip="none" rotWithShape="1">
              <a:gsLst>
                <a:gs pos="0">
                  <a:schemeClr val="accent4">
                    <a:lumMod val="60000"/>
                    <a:lumOff val="40000"/>
                  </a:schemeClr>
                </a:gs>
                <a:gs pos="100000">
                  <a:prstClr val="white"/>
                </a:gs>
              </a:gsLst>
              <a:lin ang="0" scaled="1"/>
              <a:tileRect/>
            </a:gra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183" name="Freeform 182"/>
            <p:cNvSpPr/>
            <p:nvPr/>
          </p:nvSpPr>
          <p:spPr>
            <a:xfrm>
              <a:off x="3903133" y="2074334"/>
              <a:ext cx="237067" cy="74250"/>
            </a:xfrm>
            <a:custGeom>
              <a:avLst/>
              <a:gdLst>
                <a:gd name="connsiteX0" fmla="*/ 0 w 237067"/>
                <a:gd name="connsiteY0" fmla="*/ 67733 h 74250"/>
                <a:gd name="connsiteX1" fmla="*/ 143934 w 237067"/>
                <a:gd name="connsiteY1" fmla="*/ 67733 h 74250"/>
                <a:gd name="connsiteX2" fmla="*/ 237067 w 237067"/>
                <a:gd name="connsiteY2" fmla="*/ 0 h 74250"/>
                <a:gd name="connsiteX3" fmla="*/ 237067 w 237067"/>
                <a:gd name="connsiteY3" fmla="*/ 0 h 74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7067" h="74250">
                  <a:moveTo>
                    <a:pt x="0" y="67733"/>
                  </a:moveTo>
                  <a:cubicBezTo>
                    <a:pt x="52211" y="73377"/>
                    <a:pt x="104423" y="79022"/>
                    <a:pt x="143934" y="67733"/>
                  </a:cubicBezTo>
                  <a:cubicBezTo>
                    <a:pt x="183445" y="56444"/>
                    <a:pt x="237067" y="0"/>
                    <a:pt x="237067" y="0"/>
                  </a:cubicBezTo>
                  <a:lnTo>
                    <a:pt x="237067" y="0"/>
                  </a:lnTo>
                </a:path>
              </a:pathLst>
            </a:custGeom>
            <a:ln w="9525" cmpd="sng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20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184" name="Freeform 183"/>
            <p:cNvSpPr/>
            <p:nvPr/>
          </p:nvSpPr>
          <p:spPr>
            <a:xfrm>
              <a:off x="3894667" y="2142066"/>
              <a:ext cx="313266" cy="26150"/>
            </a:xfrm>
            <a:custGeom>
              <a:avLst/>
              <a:gdLst>
                <a:gd name="connsiteX0" fmla="*/ 0 w 313266"/>
                <a:gd name="connsiteY0" fmla="*/ 16934 h 26150"/>
                <a:gd name="connsiteX1" fmla="*/ 118533 w 313266"/>
                <a:gd name="connsiteY1" fmla="*/ 25400 h 26150"/>
                <a:gd name="connsiteX2" fmla="*/ 211666 w 313266"/>
                <a:gd name="connsiteY2" fmla="*/ 0 h 26150"/>
                <a:gd name="connsiteX3" fmla="*/ 313266 w 313266"/>
                <a:gd name="connsiteY3" fmla="*/ 8467 h 26150"/>
                <a:gd name="connsiteX4" fmla="*/ 313266 w 313266"/>
                <a:gd name="connsiteY4" fmla="*/ 8467 h 26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13266" h="26150">
                  <a:moveTo>
                    <a:pt x="0" y="16934"/>
                  </a:moveTo>
                  <a:cubicBezTo>
                    <a:pt x="41627" y="22578"/>
                    <a:pt x="83255" y="28222"/>
                    <a:pt x="118533" y="25400"/>
                  </a:cubicBezTo>
                  <a:cubicBezTo>
                    <a:pt x="153811" y="22578"/>
                    <a:pt x="179211" y="2822"/>
                    <a:pt x="211666" y="0"/>
                  </a:cubicBezTo>
                  <a:lnTo>
                    <a:pt x="313266" y="8467"/>
                  </a:lnTo>
                  <a:lnTo>
                    <a:pt x="313266" y="8467"/>
                  </a:lnTo>
                </a:path>
              </a:pathLst>
            </a:custGeom>
            <a:ln w="9525" cmpd="sng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20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185" name="Freeform 184"/>
            <p:cNvSpPr/>
            <p:nvPr/>
          </p:nvSpPr>
          <p:spPr>
            <a:xfrm>
              <a:off x="3903133" y="2174562"/>
              <a:ext cx="287867" cy="38088"/>
            </a:xfrm>
            <a:custGeom>
              <a:avLst/>
              <a:gdLst>
                <a:gd name="connsiteX0" fmla="*/ 0 w 287867"/>
                <a:gd name="connsiteY0" fmla="*/ 9836 h 38088"/>
                <a:gd name="connsiteX1" fmla="*/ 135467 w 287867"/>
                <a:gd name="connsiteY1" fmla="*/ 1370 h 38088"/>
                <a:gd name="connsiteX2" fmla="*/ 237067 w 287867"/>
                <a:gd name="connsiteY2" fmla="*/ 35236 h 38088"/>
                <a:gd name="connsiteX3" fmla="*/ 262467 w 287867"/>
                <a:gd name="connsiteY3" fmla="*/ 35236 h 38088"/>
                <a:gd name="connsiteX4" fmla="*/ 287867 w 287867"/>
                <a:gd name="connsiteY4" fmla="*/ 26770 h 380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7867" h="38088">
                  <a:moveTo>
                    <a:pt x="0" y="9836"/>
                  </a:moveTo>
                  <a:cubicBezTo>
                    <a:pt x="47978" y="3486"/>
                    <a:pt x="95956" y="-2863"/>
                    <a:pt x="135467" y="1370"/>
                  </a:cubicBezTo>
                  <a:cubicBezTo>
                    <a:pt x="174978" y="5603"/>
                    <a:pt x="215900" y="29592"/>
                    <a:pt x="237067" y="35236"/>
                  </a:cubicBezTo>
                  <a:cubicBezTo>
                    <a:pt x="258234" y="40880"/>
                    <a:pt x="254000" y="36647"/>
                    <a:pt x="262467" y="35236"/>
                  </a:cubicBezTo>
                  <a:cubicBezTo>
                    <a:pt x="270934" y="33825"/>
                    <a:pt x="287867" y="26770"/>
                    <a:pt x="287867" y="26770"/>
                  </a:cubicBezTo>
                </a:path>
              </a:pathLst>
            </a:custGeom>
            <a:ln w="9525" cmpd="sng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20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186" name="Freeform 185"/>
            <p:cNvSpPr/>
            <p:nvPr/>
          </p:nvSpPr>
          <p:spPr>
            <a:xfrm>
              <a:off x="3911600" y="2192867"/>
              <a:ext cx="245533" cy="67733"/>
            </a:xfrm>
            <a:custGeom>
              <a:avLst/>
              <a:gdLst>
                <a:gd name="connsiteX0" fmla="*/ 0 w 245533"/>
                <a:gd name="connsiteY0" fmla="*/ 0 h 67733"/>
                <a:gd name="connsiteX1" fmla="*/ 177800 w 245533"/>
                <a:gd name="connsiteY1" fmla="*/ 25400 h 67733"/>
                <a:gd name="connsiteX2" fmla="*/ 245533 w 245533"/>
                <a:gd name="connsiteY2" fmla="*/ 67733 h 677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45533" h="67733">
                  <a:moveTo>
                    <a:pt x="0" y="0"/>
                  </a:moveTo>
                  <a:cubicBezTo>
                    <a:pt x="68439" y="7055"/>
                    <a:pt x="136878" y="14111"/>
                    <a:pt x="177800" y="25400"/>
                  </a:cubicBezTo>
                  <a:cubicBezTo>
                    <a:pt x="218722" y="36689"/>
                    <a:pt x="245533" y="67733"/>
                    <a:pt x="245533" y="67733"/>
                  </a:cubicBezTo>
                </a:path>
              </a:pathLst>
            </a:custGeom>
            <a:ln w="9525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200">
                <a:ln>
                  <a:solidFill>
                    <a:schemeClr val="tx1"/>
                  </a:solidFill>
                </a:ln>
              </a:endParaRPr>
            </a:p>
          </p:txBody>
        </p:sp>
      </p:grpSp>
      <p:grpSp>
        <p:nvGrpSpPr>
          <p:cNvPr id="120" name="Group 119"/>
          <p:cNvGrpSpPr/>
          <p:nvPr/>
        </p:nvGrpSpPr>
        <p:grpSpPr>
          <a:xfrm>
            <a:off x="3878831" y="1799507"/>
            <a:ext cx="598321" cy="131104"/>
            <a:chOff x="3544087" y="2074334"/>
            <a:chExt cx="663846" cy="186266"/>
          </a:xfrm>
          <a:effectLst/>
        </p:grpSpPr>
        <p:sp>
          <p:nvSpPr>
            <p:cNvPr id="177" name="Rounded Rectangle 176"/>
            <p:cNvSpPr/>
            <p:nvPr/>
          </p:nvSpPr>
          <p:spPr>
            <a:xfrm>
              <a:off x="3544087" y="2089582"/>
              <a:ext cx="357623" cy="143236"/>
            </a:xfrm>
            <a:prstGeom prst="roundRect">
              <a:avLst/>
            </a:prstGeom>
            <a:gradFill flip="none" rotWithShape="1">
              <a:gsLst>
                <a:gs pos="0">
                  <a:schemeClr val="accent4">
                    <a:lumMod val="60000"/>
                    <a:lumOff val="40000"/>
                  </a:schemeClr>
                </a:gs>
                <a:gs pos="100000">
                  <a:prstClr val="white"/>
                </a:gs>
              </a:gsLst>
              <a:lin ang="0" scaled="1"/>
              <a:tileRect/>
            </a:gra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178" name="Freeform 177"/>
            <p:cNvSpPr/>
            <p:nvPr/>
          </p:nvSpPr>
          <p:spPr>
            <a:xfrm>
              <a:off x="3903133" y="2074334"/>
              <a:ext cx="237067" cy="74250"/>
            </a:xfrm>
            <a:custGeom>
              <a:avLst/>
              <a:gdLst>
                <a:gd name="connsiteX0" fmla="*/ 0 w 237067"/>
                <a:gd name="connsiteY0" fmla="*/ 67733 h 74250"/>
                <a:gd name="connsiteX1" fmla="*/ 143934 w 237067"/>
                <a:gd name="connsiteY1" fmla="*/ 67733 h 74250"/>
                <a:gd name="connsiteX2" fmla="*/ 237067 w 237067"/>
                <a:gd name="connsiteY2" fmla="*/ 0 h 74250"/>
                <a:gd name="connsiteX3" fmla="*/ 237067 w 237067"/>
                <a:gd name="connsiteY3" fmla="*/ 0 h 74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7067" h="74250">
                  <a:moveTo>
                    <a:pt x="0" y="67733"/>
                  </a:moveTo>
                  <a:cubicBezTo>
                    <a:pt x="52211" y="73377"/>
                    <a:pt x="104423" y="79022"/>
                    <a:pt x="143934" y="67733"/>
                  </a:cubicBezTo>
                  <a:cubicBezTo>
                    <a:pt x="183445" y="56444"/>
                    <a:pt x="237067" y="0"/>
                    <a:pt x="237067" y="0"/>
                  </a:cubicBezTo>
                  <a:lnTo>
                    <a:pt x="237067" y="0"/>
                  </a:lnTo>
                </a:path>
              </a:pathLst>
            </a:custGeom>
            <a:ln w="9525" cmpd="sng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20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179" name="Freeform 178"/>
            <p:cNvSpPr/>
            <p:nvPr/>
          </p:nvSpPr>
          <p:spPr>
            <a:xfrm>
              <a:off x="3894667" y="2142066"/>
              <a:ext cx="313266" cy="26150"/>
            </a:xfrm>
            <a:custGeom>
              <a:avLst/>
              <a:gdLst>
                <a:gd name="connsiteX0" fmla="*/ 0 w 313266"/>
                <a:gd name="connsiteY0" fmla="*/ 16934 h 26150"/>
                <a:gd name="connsiteX1" fmla="*/ 118533 w 313266"/>
                <a:gd name="connsiteY1" fmla="*/ 25400 h 26150"/>
                <a:gd name="connsiteX2" fmla="*/ 211666 w 313266"/>
                <a:gd name="connsiteY2" fmla="*/ 0 h 26150"/>
                <a:gd name="connsiteX3" fmla="*/ 313266 w 313266"/>
                <a:gd name="connsiteY3" fmla="*/ 8467 h 26150"/>
                <a:gd name="connsiteX4" fmla="*/ 313266 w 313266"/>
                <a:gd name="connsiteY4" fmla="*/ 8467 h 26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13266" h="26150">
                  <a:moveTo>
                    <a:pt x="0" y="16934"/>
                  </a:moveTo>
                  <a:cubicBezTo>
                    <a:pt x="41627" y="22578"/>
                    <a:pt x="83255" y="28222"/>
                    <a:pt x="118533" y="25400"/>
                  </a:cubicBezTo>
                  <a:cubicBezTo>
                    <a:pt x="153811" y="22578"/>
                    <a:pt x="179211" y="2822"/>
                    <a:pt x="211666" y="0"/>
                  </a:cubicBezTo>
                  <a:lnTo>
                    <a:pt x="313266" y="8467"/>
                  </a:lnTo>
                  <a:lnTo>
                    <a:pt x="313266" y="8467"/>
                  </a:lnTo>
                </a:path>
              </a:pathLst>
            </a:custGeom>
            <a:ln w="9525" cmpd="sng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20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180" name="Freeform 179"/>
            <p:cNvSpPr/>
            <p:nvPr/>
          </p:nvSpPr>
          <p:spPr>
            <a:xfrm>
              <a:off x="3903133" y="2174562"/>
              <a:ext cx="287867" cy="38088"/>
            </a:xfrm>
            <a:custGeom>
              <a:avLst/>
              <a:gdLst>
                <a:gd name="connsiteX0" fmla="*/ 0 w 287867"/>
                <a:gd name="connsiteY0" fmla="*/ 9836 h 38088"/>
                <a:gd name="connsiteX1" fmla="*/ 135467 w 287867"/>
                <a:gd name="connsiteY1" fmla="*/ 1370 h 38088"/>
                <a:gd name="connsiteX2" fmla="*/ 237067 w 287867"/>
                <a:gd name="connsiteY2" fmla="*/ 35236 h 38088"/>
                <a:gd name="connsiteX3" fmla="*/ 262467 w 287867"/>
                <a:gd name="connsiteY3" fmla="*/ 35236 h 38088"/>
                <a:gd name="connsiteX4" fmla="*/ 287867 w 287867"/>
                <a:gd name="connsiteY4" fmla="*/ 26770 h 380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7867" h="38088">
                  <a:moveTo>
                    <a:pt x="0" y="9836"/>
                  </a:moveTo>
                  <a:cubicBezTo>
                    <a:pt x="47978" y="3486"/>
                    <a:pt x="95956" y="-2863"/>
                    <a:pt x="135467" y="1370"/>
                  </a:cubicBezTo>
                  <a:cubicBezTo>
                    <a:pt x="174978" y="5603"/>
                    <a:pt x="215900" y="29592"/>
                    <a:pt x="237067" y="35236"/>
                  </a:cubicBezTo>
                  <a:cubicBezTo>
                    <a:pt x="258234" y="40880"/>
                    <a:pt x="254000" y="36647"/>
                    <a:pt x="262467" y="35236"/>
                  </a:cubicBezTo>
                  <a:cubicBezTo>
                    <a:pt x="270934" y="33825"/>
                    <a:pt x="287867" y="26770"/>
                    <a:pt x="287867" y="26770"/>
                  </a:cubicBezTo>
                </a:path>
              </a:pathLst>
            </a:custGeom>
            <a:ln w="9525" cmpd="sng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20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181" name="Freeform 180"/>
            <p:cNvSpPr/>
            <p:nvPr/>
          </p:nvSpPr>
          <p:spPr>
            <a:xfrm>
              <a:off x="3911600" y="2192867"/>
              <a:ext cx="245533" cy="67733"/>
            </a:xfrm>
            <a:custGeom>
              <a:avLst/>
              <a:gdLst>
                <a:gd name="connsiteX0" fmla="*/ 0 w 245533"/>
                <a:gd name="connsiteY0" fmla="*/ 0 h 67733"/>
                <a:gd name="connsiteX1" fmla="*/ 177800 w 245533"/>
                <a:gd name="connsiteY1" fmla="*/ 25400 h 67733"/>
                <a:gd name="connsiteX2" fmla="*/ 245533 w 245533"/>
                <a:gd name="connsiteY2" fmla="*/ 67733 h 677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45533" h="67733">
                  <a:moveTo>
                    <a:pt x="0" y="0"/>
                  </a:moveTo>
                  <a:cubicBezTo>
                    <a:pt x="68439" y="7055"/>
                    <a:pt x="136878" y="14111"/>
                    <a:pt x="177800" y="25400"/>
                  </a:cubicBezTo>
                  <a:cubicBezTo>
                    <a:pt x="218722" y="36689"/>
                    <a:pt x="245533" y="67733"/>
                    <a:pt x="245533" y="67733"/>
                  </a:cubicBezTo>
                </a:path>
              </a:pathLst>
            </a:custGeom>
            <a:ln w="9525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200">
                <a:ln>
                  <a:solidFill>
                    <a:schemeClr val="tx1"/>
                  </a:solidFill>
                </a:ln>
              </a:endParaRPr>
            </a:p>
          </p:txBody>
        </p:sp>
      </p:grpSp>
      <p:sp>
        <p:nvSpPr>
          <p:cNvPr id="121" name="Rounded Rectangle 120"/>
          <p:cNvSpPr/>
          <p:nvPr/>
        </p:nvSpPr>
        <p:spPr>
          <a:xfrm>
            <a:off x="3642331" y="1411991"/>
            <a:ext cx="315171" cy="37822"/>
          </a:xfrm>
          <a:prstGeom prst="roundRect">
            <a:avLst/>
          </a:prstGeom>
          <a:solidFill>
            <a:srgbClr val="FF0000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/>
          </a:p>
        </p:txBody>
      </p:sp>
      <p:sp>
        <p:nvSpPr>
          <p:cNvPr id="122" name="Oval 121"/>
          <p:cNvSpPr/>
          <p:nvPr/>
        </p:nvSpPr>
        <p:spPr>
          <a:xfrm>
            <a:off x="4514462" y="1827316"/>
            <a:ext cx="107744" cy="97892"/>
          </a:xfrm>
          <a:prstGeom prst="ellipse">
            <a:avLst/>
          </a:prstGeom>
          <a:solidFill>
            <a:srgbClr val="3366FF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123" name="Oval 122"/>
          <p:cNvSpPr/>
          <p:nvPr/>
        </p:nvSpPr>
        <p:spPr>
          <a:xfrm>
            <a:off x="4695641" y="1890229"/>
            <a:ext cx="107744" cy="97892"/>
          </a:xfrm>
          <a:prstGeom prst="ellipse">
            <a:avLst/>
          </a:prstGeom>
          <a:solidFill>
            <a:srgbClr val="3366FF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124" name="Oval 123"/>
          <p:cNvSpPr/>
          <p:nvPr/>
        </p:nvSpPr>
        <p:spPr>
          <a:xfrm>
            <a:off x="5002589" y="1842921"/>
            <a:ext cx="107744" cy="97892"/>
          </a:xfrm>
          <a:prstGeom prst="ellipse">
            <a:avLst/>
          </a:prstGeom>
          <a:solidFill>
            <a:srgbClr val="CCFFCC"/>
          </a:solidFill>
          <a:ln>
            <a:solidFill>
              <a:srgbClr val="66006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125" name="Oval 124"/>
          <p:cNvSpPr/>
          <p:nvPr/>
        </p:nvSpPr>
        <p:spPr>
          <a:xfrm>
            <a:off x="4538059" y="1626206"/>
            <a:ext cx="107744" cy="97892"/>
          </a:xfrm>
          <a:prstGeom prst="ellipse">
            <a:avLst/>
          </a:prstGeom>
          <a:solidFill>
            <a:srgbClr val="CCFFCC"/>
          </a:solidFill>
          <a:ln>
            <a:solidFill>
              <a:srgbClr val="66006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126" name="Oval 125"/>
          <p:cNvSpPr/>
          <p:nvPr/>
        </p:nvSpPr>
        <p:spPr>
          <a:xfrm>
            <a:off x="4706701" y="1703004"/>
            <a:ext cx="107744" cy="97892"/>
          </a:xfrm>
          <a:prstGeom prst="ellipse">
            <a:avLst/>
          </a:prstGeom>
          <a:solidFill>
            <a:srgbClr val="CCFFCC"/>
          </a:solidFill>
          <a:ln>
            <a:solidFill>
              <a:srgbClr val="66006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cxnSp>
        <p:nvCxnSpPr>
          <p:cNvPr id="127" name="Straight Arrow Connector 126"/>
          <p:cNvCxnSpPr/>
          <p:nvPr/>
        </p:nvCxnSpPr>
        <p:spPr>
          <a:xfrm>
            <a:off x="5721438" y="4202390"/>
            <a:ext cx="909598" cy="0"/>
          </a:xfrm>
          <a:prstGeom prst="straightConnector1">
            <a:avLst/>
          </a:prstGeom>
          <a:ln w="12700" cap="flat" cmpd="sng">
            <a:solidFill>
              <a:srgbClr val="0000FF"/>
            </a:solidFill>
            <a:round/>
            <a:headEnd type="none"/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8" name="Elbow Connector 127"/>
          <p:cNvCxnSpPr/>
          <p:nvPr/>
        </p:nvCxnSpPr>
        <p:spPr>
          <a:xfrm rot="16200000" flipV="1">
            <a:off x="2190267" y="4432345"/>
            <a:ext cx="1087125" cy="774079"/>
          </a:xfrm>
          <a:prstGeom prst="bentConnector3">
            <a:avLst>
              <a:gd name="adj1" fmla="val -734"/>
            </a:avLst>
          </a:prstGeom>
          <a:ln w="12700" cmpd="sng">
            <a:solidFill>
              <a:srgbClr val="0000FF"/>
            </a:solidFill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9" name="Elbow Connector 128"/>
          <p:cNvCxnSpPr/>
          <p:nvPr/>
        </p:nvCxnSpPr>
        <p:spPr>
          <a:xfrm rot="5400000" flipH="1" flipV="1">
            <a:off x="1725074" y="2345083"/>
            <a:ext cx="1715474" cy="590516"/>
          </a:xfrm>
          <a:prstGeom prst="bentConnector2">
            <a:avLst/>
          </a:prstGeom>
          <a:ln w="12700" cmpd="sng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0" name="Straight Connector 129"/>
          <p:cNvCxnSpPr/>
          <p:nvPr/>
        </p:nvCxnSpPr>
        <p:spPr>
          <a:xfrm>
            <a:off x="2893563" y="1467163"/>
            <a:ext cx="0" cy="526323"/>
          </a:xfrm>
          <a:prstGeom prst="line">
            <a:avLst/>
          </a:prstGeom>
          <a:ln w="12700" cmpd="sng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1" name="Rounded Rectangle 130"/>
          <p:cNvSpPr/>
          <p:nvPr/>
        </p:nvSpPr>
        <p:spPr>
          <a:xfrm rot="16200000">
            <a:off x="4424416" y="2597837"/>
            <a:ext cx="328543" cy="148450"/>
          </a:xfrm>
          <a:prstGeom prst="roundRect">
            <a:avLst/>
          </a:prstGeom>
          <a:solidFill>
            <a:srgbClr val="008000"/>
          </a:solidFill>
          <a:ln>
            <a:solidFill>
              <a:srgbClr val="66006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grpSp>
        <p:nvGrpSpPr>
          <p:cNvPr id="132" name="Group 131"/>
          <p:cNvGrpSpPr/>
          <p:nvPr/>
        </p:nvGrpSpPr>
        <p:grpSpPr>
          <a:xfrm rot="19475800">
            <a:off x="5306827" y="3066942"/>
            <a:ext cx="364029" cy="73238"/>
            <a:chOff x="5531950" y="7161299"/>
            <a:chExt cx="183332" cy="42167"/>
          </a:xfrm>
        </p:grpSpPr>
        <p:sp>
          <p:nvSpPr>
            <p:cNvPr id="175" name="Freeform 174"/>
            <p:cNvSpPr/>
            <p:nvPr/>
          </p:nvSpPr>
          <p:spPr>
            <a:xfrm rot="2161226">
              <a:off x="5532466" y="7163225"/>
              <a:ext cx="182816" cy="40241"/>
            </a:xfrm>
            <a:custGeom>
              <a:avLst/>
              <a:gdLst>
                <a:gd name="connsiteX0" fmla="*/ 0 w 461434"/>
                <a:gd name="connsiteY0" fmla="*/ 101619 h 101619"/>
                <a:gd name="connsiteX1" fmla="*/ 63500 w 461434"/>
                <a:gd name="connsiteY1" fmla="*/ 8485 h 101619"/>
                <a:gd name="connsiteX2" fmla="*/ 143934 w 461434"/>
                <a:gd name="connsiteY2" fmla="*/ 84685 h 101619"/>
                <a:gd name="connsiteX3" fmla="*/ 215900 w 461434"/>
                <a:gd name="connsiteY3" fmla="*/ 4252 h 101619"/>
                <a:gd name="connsiteX4" fmla="*/ 309034 w 461434"/>
                <a:gd name="connsiteY4" fmla="*/ 84685 h 101619"/>
                <a:gd name="connsiteX5" fmla="*/ 376767 w 461434"/>
                <a:gd name="connsiteY5" fmla="*/ 19 h 101619"/>
                <a:gd name="connsiteX6" fmla="*/ 461434 w 461434"/>
                <a:gd name="connsiteY6" fmla="*/ 76219 h 101619"/>
                <a:gd name="connsiteX7" fmla="*/ 461434 w 461434"/>
                <a:gd name="connsiteY7" fmla="*/ 76219 h 1016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61434" h="101619">
                  <a:moveTo>
                    <a:pt x="0" y="101619"/>
                  </a:moveTo>
                  <a:cubicBezTo>
                    <a:pt x="19755" y="56463"/>
                    <a:pt x="39511" y="11307"/>
                    <a:pt x="63500" y="8485"/>
                  </a:cubicBezTo>
                  <a:cubicBezTo>
                    <a:pt x="87489" y="5663"/>
                    <a:pt x="118534" y="85390"/>
                    <a:pt x="143934" y="84685"/>
                  </a:cubicBezTo>
                  <a:cubicBezTo>
                    <a:pt x="169334" y="83979"/>
                    <a:pt x="188383" y="4252"/>
                    <a:pt x="215900" y="4252"/>
                  </a:cubicBezTo>
                  <a:cubicBezTo>
                    <a:pt x="243417" y="4252"/>
                    <a:pt x="282223" y="85390"/>
                    <a:pt x="309034" y="84685"/>
                  </a:cubicBezTo>
                  <a:cubicBezTo>
                    <a:pt x="335845" y="83980"/>
                    <a:pt x="351367" y="1430"/>
                    <a:pt x="376767" y="19"/>
                  </a:cubicBezTo>
                  <a:cubicBezTo>
                    <a:pt x="402167" y="-1392"/>
                    <a:pt x="461434" y="76219"/>
                    <a:pt x="461434" y="76219"/>
                  </a:cubicBezTo>
                  <a:lnTo>
                    <a:pt x="461434" y="76219"/>
                  </a:lnTo>
                </a:path>
              </a:pathLst>
            </a:custGeom>
            <a:noFill/>
            <a:ln w="12700" cmpd="sng">
              <a:solidFill>
                <a:srgbClr val="660066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176" name="Freeform 175"/>
            <p:cNvSpPr/>
            <p:nvPr/>
          </p:nvSpPr>
          <p:spPr>
            <a:xfrm rot="2161226">
              <a:off x="5531950" y="7161299"/>
              <a:ext cx="174936" cy="41969"/>
            </a:xfrm>
            <a:custGeom>
              <a:avLst/>
              <a:gdLst>
                <a:gd name="connsiteX0" fmla="*/ 0 w 469900"/>
                <a:gd name="connsiteY0" fmla="*/ 21177 h 148313"/>
                <a:gd name="connsiteX1" fmla="*/ 101600 w 469900"/>
                <a:gd name="connsiteY1" fmla="*/ 148177 h 148313"/>
                <a:gd name="connsiteX2" fmla="*/ 165100 w 469900"/>
                <a:gd name="connsiteY2" fmla="*/ 10 h 148313"/>
                <a:gd name="connsiteX3" fmla="*/ 258233 w 469900"/>
                <a:gd name="connsiteY3" fmla="*/ 139710 h 148313"/>
                <a:gd name="connsiteX4" fmla="*/ 330200 w 469900"/>
                <a:gd name="connsiteY4" fmla="*/ 10 h 148313"/>
                <a:gd name="connsiteX5" fmla="*/ 427567 w 469900"/>
                <a:gd name="connsiteY5" fmla="*/ 135477 h 148313"/>
                <a:gd name="connsiteX6" fmla="*/ 469900 w 469900"/>
                <a:gd name="connsiteY6" fmla="*/ 10 h 148313"/>
                <a:gd name="connsiteX7" fmla="*/ 469900 w 469900"/>
                <a:gd name="connsiteY7" fmla="*/ 10 h 1483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69900" h="148313">
                  <a:moveTo>
                    <a:pt x="0" y="21177"/>
                  </a:moveTo>
                  <a:cubicBezTo>
                    <a:pt x="37041" y="86441"/>
                    <a:pt x="74083" y="151705"/>
                    <a:pt x="101600" y="148177"/>
                  </a:cubicBezTo>
                  <a:cubicBezTo>
                    <a:pt x="129117" y="144649"/>
                    <a:pt x="138995" y="1421"/>
                    <a:pt x="165100" y="10"/>
                  </a:cubicBezTo>
                  <a:cubicBezTo>
                    <a:pt x="191205" y="-1401"/>
                    <a:pt x="230716" y="139710"/>
                    <a:pt x="258233" y="139710"/>
                  </a:cubicBezTo>
                  <a:cubicBezTo>
                    <a:pt x="285750" y="139710"/>
                    <a:pt x="301978" y="715"/>
                    <a:pt x="330200" y="10"/>
                  </a:cubicBezTo>
                  <a:cubicBezTo>
                    <a:pt x="358422" y="-695"/>
                    <a:pt x="404284" y="135477"/>
                    <a:pt x="427567" y="135477"/>
                  </a:cubicBezTo>
                  <a:cubicBezTo>
                    <a:pt x="450850" y="135477"/>
                    <a:pt x="469900" y="10"/>
                    <a:pt x="469900" y="10"/>
                  </a:cubicBezTo>
                  <a:lnTo>
                    <a:pt x="469900" y="10"/>
                  </a:lnTo>
                </a:path>
              </a:pathLst>
            </a:custGeom>
            <a:noFill/>
            <a:ln w="12700" cmpd="sng">
              <a:solidFill>
                <a:srgbClr val="660066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</p:grpSp>
      <p:cxnSp>
        <p:nvCxnSpPr>
          <p:cNvPr id="133" name="Straight Arrow Connector 132"/>
          <p:cNvCxnSpPr/>
          <p:nvPr/>
        </p:nvCxnSpPr>
        <p:spPr>
          <a:xfrm flipV="1">
            <a:off x="5405193" y="4360901"/>
            <a:ext cx="0" cy="301758"/>
          </a:xfrm>
          <a:prstGeom prst="straightConnector1">
            <a:avLst/>
          </a:prstGeom>
          <a:ln w="12700" cap="flat" cmpd="sng">
            <a:solidFill>
              <a:srgbClr val="0000FF"/>
            </a:solidFill>
            <a:round/>
            <a:headEnd type="none"/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4" name="Straight Arrow Connector 133"/>
          <p:cNvCxnSpPr/>
          <p:nvPr/>
        </p:nvCxnSpPr>
        <p:spPr>
          <a:xfrm>
            <a:off x="3400043" y="3646247"/>
            <a:ext cx="0" cy="437595"/>
          </a:xfrm>
          <a:prstGeom prst="straightConnector1">
            <a:avLst/>
          </a:prstGeom>
          <a:ln w="12700">
            <a:solidFill>
              <a:schemeClr val="tx1"/>
            </a:solidFill>
            <a:prstDash val="dash"/>
            <a:tailEnd type="stealt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5" name="Straight Arrow Connector 134"/>
          <p:cNvCxnSpPr/>
          <p:nvPr/>
        </p:nvCxnSpPr>
        <p:spPr>
          <a:xfrm>
            <a:off x="3405827" y="4120923"/>
            <a:ext cx="0" cy="437595"/>
          </a:xfrm>
          <a:prstGeom prst="straightConnector1">
            <a:avLst/>
          </a:prstGeom>
          <a:ln w="12700">
            <a:solidFill>
              <a:schemeClr val="tx1"/>
            </a:solidFill>
            <a:prstDash val="dash"/>
            <a:tailEnd type="stealt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6" name="Straight Arrow Connector 135"/>
          <p:cNvCxnSpPr/>
          <p:nvPr/>
        </p:nvCxnSpPr>
        <p:spPr>
          <a:xfrm>
            <a:off x="4231576" y="3135115"/>
            <a:ext cx="0" cy="437595"/>
          </a:xfrm>
          <a:prstGeom prst="straightConnector1">
            <a:avLst/>
          </a:prstGeom>
          <a:ln w="12700">
            <a:solidFill>
              <a:schemeClr val="tx1"/>
            </a:solidFill>
            <a:prstDash val="dash"/>
            <a:tailEnd type="stealt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7" name="Straight Arrow Connector 136"/>
          <p:cNvCxnSpPr/>
          <p:nvPr/>
        </p:nvCxnSpPr>
        <p:spPr>
          <a:xfrm>
            <a:off x="4217569" y="3646247"/>
            <a:ext cx="0" cy="437595"/>
          </a:xfrm>
          <a:prstGeom prst="straightConnector1">
            <a:avLst/>
          </a:prstGeom>
          <a:ln w="12700">
            <a:solidFill>
              <a:schemeClr val="tx1"/>
            </a:solidFill>
            <a:prstDash val="dash"/>
            <a:tailEnd type="stealt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8" name="Straight Arrow Connector 137"/>
          <p:cNvCxnSpPr/>
          <p:nvPr/>
        </p:nvCxnSpPr>
        <p:spPr>
          <a:xfrm>
            <a:off x="4223353" y="4120923"/>
            <a:ext cx="0" cy="437595"/>
          </a:xfrm>
          <a:prstGeom prst="straightConnector1">
            <a:avLst/>
          </a:prstGeom>
          <a:ln w="12700">
            <a:solidFill>
              <a:schemeClr val="tx1"/>
            </a:solidFill>
            <a:prstDash val="dash"/>
            <a:tailEnd type="stealt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9" name="TextBox 138"/>
          <p:cNvSpPr txBox="1"/>
          <p:nvPr/>
        </p:nvSpPr>
        <p:spPr>
          <a:xfrm>
            <a:off x="3518154" y="2924361"/>
            <a:ext cx="878694" cy="3035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Arial"/>
                <a:cs typeface="Arial"/>
              </a:rPr>
              <a:t>IL-18R</a:t>
            </a:r>
            <a:endParaRPr lang="en-US" sz="1200" dirty="0">
              <a:latin typeface="Arial"/>
              <a:cs typeface="Arial"/>
            </a:endParaRPr>
          </a:p>
        </p:txBody>
      </p:sp>
      <p:grpSp>
        <p:nvGrpSpPr>
          <p:cNvPr id="140" name="Group 139"/>
          <p:cNvGrpSpPr/>
          <p:nvPr/>
        </p:nvGrpSpPr>
        <p:grpSpPr>
          <a:xfrm>
            <a:off x="3343331" y="2297129"/>
            <a:ext cx="3798843" cy="1605818"/>
            <a:chOff x="2470453" y="4904638"/>
            <a:chExt cx="1872928" cy="956412"/>
          </a:xfrm>
        </p:grpSpPr>
        <p:cxnSp>
          <p:nvCxnSpPr>
            <p:cNvPr id="172" name="Straight Connector 171"/>
            <p:cNvCxnSpPr/>
            <p:nvPr/>
          </p:nvCxnSpPr>
          <p:spPr>
            <a:xfrm flipV="1">
              <a:off x="4318517" y="4911726"/>
              <a:ext cx="0" cy="949324"/>
            </a:xfrm>
            <a:prstGeom prst="line">
              <a:avLst/>
            </a:prstGeom>
            <a:ln w="6350" cmpd="sng">
              <a:solidFill>
                <a:srgbClr val="000000"/>
              </a:solidFill>
              <a:prstDash val="dash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3" name="Straight Connector 172"/>
            <p:cNvCxnSpPr/>
            <p:nvPr/>
          </p:nvCxnSpPr>
          <p:spPr>
            <a:xfrm flipH="1">
              <a:off x="2470453" y="4911725"/>
              <a:ext cx="1872928" cy="1"/>
            </a:xfrm>
            <a:prstGeom prst="line">
              <a:avLst/>
            </a:prstGeom>
            <a:ln w="6350" cmpd="sng">
              <a:solidFill>
                <a:srgbClr val="000000"/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4" name="Straight Connector 173"/>
            <p:cNvCxnSpPr/>
            <p:nvPr/>
          </p:nvCxnSpPr>
          <p:spPr>
            <a:xfrm flipH="1" flipV="1">
              <a:off x="2495321" y="4904638"/>
              <a:ext cx="2946" cy="190713"/>
            </a:xfrm>
            <a:prstGeom prst="line">
              <a:avLst/>
            </a:prstGeom>
            <a:ln w="6350" cmpd="sng">
              <a:solidFill>
                <a:srgbClr val="000000"/>
              </a:solidFill>
              <a:prstDash val="dash"/>
              <a:headEnd type="stealth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1" name="Group 140"/>
          <p:cNvGrpSpPr/>
          <p:nvPr/>
        </p:nvGrpSpPr>
        <p:grpSpPr>
          <a:xfrm>
            <a:off x="4264432" y="2416733"/>
            <a:ext cx="2656454" cy="1485627"/>
            <a:chOff x="2904329" y="4975874"/>
            <a:chExt cx="1329767" cy="884827"/>
          </a:xfrm>
          <a:effectLst/>
        </p:grpSpPr>
        <p:cxnSp>
          <p:nvCxnSpPr>
            <p:cNvPr id="169" name="Straight Connector 168"/>
            <p:cNvCxnSpPr/>
            <p:nvPr/>
          </p:nvCxnSpPr>
          <p:spPr>
            <a:xfrm flipH="1">
              <a:off x="2959845" y="4994275"/>
              <a:ext cx="1249180" cy="0"/>
            </a:xfrm>
            <a:prstGeom prst="line">
              <a:avLst/>
            </a:prstGeom>
            <a:ln w="6350" cmpd="sng">
              <a:solidFill>
                <a:srgbClr val="0000FF"/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0" name="Straight Connector 169"/>
            <p:cNvCxnSpPr/>
            <p:nvPr/>
          </p:nvCxnSpPr>
          <p:spPr>
            <a:xfrm flipV="1">
              <a:off x="4234096" y="4994275"/>
              <a:ext cx="0" cy="866426"/>
            </a:xfrm>
            <a:prstGeom prst="line">
              <a:avLst/>
            </a:prstGeom>
            <a:ln w="6350" cmpd="sng">
              <a:solidFill>
                <a:srgbClr val="0000FF"/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1" name="Straight Connector 170"/>
            <p:cNvCxnSpPr/>
            <p:nvPr/>
          </p:nvCxnSpPr>
          <p:spPr>
            <a:xfrm flipH="1" flipV="1">
              <a:off x="2904329" y="4975874"/>
              <a:ext cx="2946" cy="190713"/>
            </a:xfrm>
            <a:prstGeom prst="line">
              <a:avLst/>
            </a:prstGeom>
            <a:ln w="6350" cmpd="sng">
              <a:solidFill>
                <a:srgbClr val="0000FF"/>
              </a:solidFill>
              <a:prstDash val="dash"/>
              <a:headEnd type="stealth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2" name="Rounded Rectangle 141"/>
          <p:cNvSpPr/>
          <p:nvPr/>
        </p:nvSpPr>
        <p:spPr>
          <a:xfrm>
            <a:off x="1258525" y="3632529"/>
            <a:ext cx="1382904" cy="569861"/>
          </a:xfrm>
          <a:prstGeom prst="roundRect">
            <a:avLst/>
          </a:prstGeom>
          <a:gradFill flip="none" rotWithShape="1">
            <a:gsLst>
              <a:gs pos="0">
                <a:schemeClr val="tx2">
                  <a:lumMod val="60000"/>
                  <a:lumOff val="40000"/>
                </a:schemeClr>
              </a:gs>
              <a:gs pos="100000">
                <a:srgbClr val="FFFFFF"/>
              </a:gs>
            </a:gsLst>
            <a:path path="shape">
              <a:fillToRect l="50000" t="50000" r="50000" b="50000"/>
            </a:path>
            <a:tileRect/>
          </a:gra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143" name="TextBox 142"/>
          <p:cNvSpPr txBox="1"/>
          <p:nvPr/>
        </p:nvSpPr>
        <p:spPr>
          <a:xfrm>
            <a:off x="1341586" y="3605333"/>
            <a:ext cx="1706419" cy="7083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Arial"/>
                <a:cs typeface="Arial"/>
              </a:rPr>
              <a:t>Lcn2, Reg3β,</a:t>
            </a:r>
          </a:p>
          <a:p>
            <a:r>
              <a:rPr lang="en-US" sz="1200" dirty="0" smtClean="0">
                <a:latin typeface="Arial"/>
                <a:cs typeface="Arial"/>
              </a:rPr>
              <a:t>Reg3γ, S100A8, </a:t>
            </a:r>
          </a:p>
          <a:p>
            <a:r>
              <a:rPr lang="en-US" sz="1200" dirty="0" smtClean="0">
                <a:latin typeface="Arial"/>
                <a:cs typeface="Arial"/>
              </a:rPr>
              <a:t>S100A9</a:t>
            </a:r>
          </a:p>
        </p:txBody>
      </p:sp>
      <p:sp>
        <p:nvSpPr>
          <p:cNvPr id="144" name="Rounded Rectangle 143"/>
          <p:cNvSpPr/>
          <p:nvPr/>
        </p:nvSpPr>
        <p:spPr>
          <a:xfrm>
            <a:off x="4936529" y="1723737"/>
            <a:ext cx="315171" cy="37822"/>
          </a:xfrm>
          <a:prstGeom prst="roundRect">
            <a:avLst/>
          </a:prstGeom>
          <a:solidFill>
            <a:srgbClr val="FF0000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145" name="TextBox 144"/>
          <p:cNvSpPr txBox="1"/>
          <p:nvPr/>
        </p:nvSpPr>
        <p:spPr>
          <a:xfrm>
            <a:off x="2918621" y="1702207"/>
            <a:ext cx="917245" cy="3035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 smtClean="0">
                <a:latin typeface="Arial"/>
                <a:cs typeface="Arial"/>
              </a:rPr>
              <a:t>E. coli</a:t>
            </a:r>
            <a:endParaRPr lang="en-US" sz="1200" i="1" dirty="0">
              <a:latin typeface="Arial"/>
              <a:cs typeface="Arial"/>
            </a:endParaRPr>
          </a:p>
        </p:txBody>
      </p:sp>
      <p:sp>
        <p:nvSpPr>
          <p:cNvPr id="146" name="TextBox 145"/>
          <p:cNvSpPr txBox="1"/>
          <p:nvPr/>
        </p:nvSpPr>
        <p:spPr>
          <a:xfrm>
            <a:off x="5068969" y="5130849"/>
            <a:ext cx="1297921" cy="5059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Arial"/>
                <a:cs typeface="Arial"/>
              </a:rPr>
              <a:t>Cytokines, </a:t>
            </a:r>
            <a:r>
              <a:rPr lang="en-US" sz="1200" dirty="0" err="1" smtClean="0">
                <a:latin typeface="Arial"/>
                <a:cs typeface="Arial"/>
              </a:rPr>
              <a:t>Chemokines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149" name="TextBox 148"/>
          <p:cNvSpPr txBox="1"/>
          <p:nvPr/>
        </p:nvSpPr>
        <p:spPr>
          <a:xfrm>
            <a:off x="4403914" y="2797214"/>
            <a:ext cx="878694" cy="3035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Arial"/>
                <a:cs typeface="Arial"/>
              </a:rPr>
              <a:t>TLR</a:t>
            </a:r>
            <a:endParaRPr lang="en-US" sz="1200" dirty="0">
              <a:latin typeface="Arial"/>
              <a:cs typeface="Arial"/>
            </a:endParaRPr>
          </a:p>
        </p:txBody>
      </p:sp>
      <p:cxnSp>
        <p:nvCxnSpPr>
          <p:cNvPr id="150" name="Straight Connector 149"/>
          <p:cNvCxnSpPr/>
          <p:nvPr/>
        </p:nvCxnSpPr>
        <p:spPr>
          <a:xfrm flipH="1" flipV="1">
            <a:off x="4595114" y="2012262"/>
            <a:ext cx="6271" cy="503939"/>
          </a:xfrm>
          <a:prstGeom prst="line">
            <a:avLst/>
          </a:prstGeom>
          <a:ln w="12700" cmpd="sng">
            <a:solidFill>
              <a:schemeClr val="tx1"/>
            </a:solidFill>
            <a:prstDash val="dash"/>
            <a:headEnd type="stealth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1" name="Straight Arrow Connector 150"/>
          <p:cNvCxnSpPr/>
          <p:nvPr/>
        </p:nvCxnSpPr>
        <p:spPr>
          <a:xfrm>
            <a:off x="4613986" y="3001720"/>
            <a:ext cx="0" cy="437595"/>
          </a:xfrm>
          <a:prstGeom prst="straightConnector1">
            <a:avLst/>
          </a:prstGeom>
          <a:ln w="12700">
            <a:solidFill>
              <a:schemeClr val="tx1"/>
            </a:solidFill>
            <a:prstDash val="dash"/>
            <a:tailEnd type="stealt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2" name="Straight Arrow Connector 151"/>
          <p:cNvCxnSpPr/>
          <p:nvPr/>
        </p:nvCxnSpPr>
        <p:spPr>
          <a:xfrm>
            <a:off x="4599981" y="3507519"/>
            <a:ext cx="0" cy="437595"/>
          </a:xfrm>
          <a:prstGeom prst="straightConnector1">
            <a:avLst/>
          </a:prstGeom>
          <a:ln w="12700">
            <a:solidFill>
              <a:schemeClr val="tx1"/>
            </a:solidFill>
            <a:prstDash val="dash"/>
            <a:tailEnd type="stealt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3" name="Straight Arrow Connector 152"/>
          <p:cNvCxnSpPr/>
          <p:nvPr/>
        </p:nvCxnSpPr>
        <p:spPr>
          <a:xfrm>
            <a:off x="4605765" y="4046164"/>
            <a:ext cx="0" cy="437595"/>
          </a:xfrm>
          <a:prstGeom prst="straightConnector1">
            <a:avLst/>
          </a:prstGeom>
          <a:ln w="12700">
            <a:solidFill>
              <a:schemeClr val="tx1"/>
            </a:solidFill>
            <a:prstDash val="dash"/>
            <a:tailEnd type="stealt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4" name="Straight Arrow Connector 153"/>
          <p:cNvCxnSpPr/>
          <p:nvPr/>
        </p:nvCxnSpPr>
        <p:spPr>
          <a:xfrm>
            <a:off x="5636749" y="4885337"/>
            <a:ext cx="0" cy="329761"/>
          </a:xfrm>
          <a:prstGeom prst="straightConnector1">
            <a:avLst/>
          </a:prstGeom>
          <a:ln w="12700" cmpd="sng">
            <a:solidFill>
              <a:srgbClr val="0000FF"/>
            </a:solidFill>
            <a:tailEnd type="stealt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5" name="Straight Arrow Connector 154"/>
          <p:cNvCxnSpPr/>
          <p:nvPr/>
        </p:nvCxnSpPr>
        <p:spPr>
          <a:xfrm>
            <a:off x="5534326" y="3235672"/>
            <a:ext cx="7468" cy="226719"/>
          </a:xfrm>
          <a:prstGeom prst="straightConnector1">
            <a:avLst/>
          </a:prstGeom>
          <a:ln w="12700" cmpd="sng">
            <a:solidFill>
              <a:schemeClr val="tx1"/>
            </a:solidFill>
            <a:tailEnd type="stealt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6" name="Straight Arrow Connector 155"/>
          <p:cNvCxnSpPr/>
          <p:nvPr/>
        </p:nvCxnSpPr>
        <p:spPr>
          <a:xfrm>
            <a:off x="6000994" y="3958047"/>
            <a:ext cx="7468" cy="226719"/>
          </a:xfrm>
          <a:prstGeom prst="straightConnector1">
            <a:avLst/>
          </a:prstGeom>
          <a:ln w="12700" cmpd="sng">
            <a:solidFill>
              <a:schemeClr val="tx1"/>
            </a:solidFill>
            <a:tailEnd type="stealt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7" name="TextBox 156"/>
          <p:cNvSpPr txBox="1"/>
          <p:nvPr/>
        </p:nvSpPr>
        <p:spPr>
          <a:xfrm>
            <a:off x="4170970" y="1055411"/>
            <a:ext cx="1193126" cy="3035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 smtClean="0">
                <a:latin typeface="Arial"/>
                <a:cs typeface="Arial"/>
              </a:rPr>
              <a:t>Microbiota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158" name="TextBox 157"/>
          <p:cNvSpPr txBox="1"/>
          <p:nvPr/>
        </p:nvSpPr>
        <p:spPr>
          <a:xfrm rot="16200000">
            <a:off x="1184679" y="2408895"/>
            <a:ext cx="1583095" cy="46166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rgbClr val="0000FF"/>
                </a:solidFill>
                <a:latin typeface="Arial"/>
                <a:cs typeface="Arial"/>
              </a:rPr>
              <a:t>Antimicrobial host defense</a:t>
            </a:r>
            <a:endParaRPr lang="en-US" sz="1200" dirty="0">
              <a:solidFill>
                <a:srgbClr val="0000FF"/>
              </a:solidFill>
              <a:latin typeface="Arial"/>
              <a:cs typeface="Arial"/>
            </a:endParaRPr>
          </a:p>
        </p:txBody>
      </p:sp>
      <p:sp>
        <p:nvSpPr>
          <p:cNvPr id="159" name="Rounded Rectangle 158"/>
          <p:cNvSpPr/>
          <p:nvPr/>
        </p:nvSpPr>
        <p:spPr>
          <a:xfrm>
            <a:off x="6692106" y="3959313"/>
            <a:ext cx="576739" cy="465080"/>
          </a:xfrm>
          <a:prstGeom prst="roundRect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</a:schemeClr>
              </a:gs>
              <a:gs pos="100000">
                <a:srgbClr val="FFFFFF"/>
              </a:gs>
            </a:gsLst>
            <a:path path="shape">
              <a:fillToRect l="50000" t="50000" r="50000" b="50000"/>
            </a:path>
            <a:tileRect/>
          </a:gra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160" name="TextBox 159"/>
          <p:cNvSpPr txBox="1"/>
          <p:nvPr/>
        </p:nvSpPr>
        <p:spPr>
          <a:xfrm>
            <a:off x="6646022" y="3958047"/>
            <a:ext cx="786344" cy="50595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rgbClr val="000000"/>
                </a:solidFill>
                <a:latin typeface="Arial"/>
                <a:cs typeface="Arial"/>
              </a:rPr>
              <a:t>IL-1β </a:t>
            </a:r>
            <a:r>
              <a:rPr lang="en-US" sz="1200" dirty="0" smtClean="0">
                <a:solidFill>
                  <a:srgbClr val="0000FF"/>
                </a:solidFill>
                <a:latin typeface="Arial"/>
                <a:cs typeface="Arial"/>
              </a:rPr>
              <a:t>IL-18</a:t>
            </a:r>
            <a:endParaRPr lang="en-US" sz="1200" dirty="0">
              <a:solidFill>
                <a:srgbClr val="0000FF"/>
              </a:solidFill>
              <a:latin typeface="Arial"/>
              <a:cs typeface="Arial"/>
            </a:endParaRPr>
          </a:p>
        </p:txBody>
      </p:sp>
      <p:sp>
        <p:nvSpPr>
          <p:cNvPr id="161" name="TextBox 160"/>
          <p:cNvSpPr txBox="1"/>
          <p:nvPr/>
        </p:nvSpPr>
        <p:spPr>
          <a:xfrm>
            <a:off x="5394465" y="3040138"/>
            <a:ext cx="951076" cy="3035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 smtClean="0">
                <a:latin typeface="Arial"/>
                <a:cs typeface="Arial"/>
              </a:rPr>
              <a:t>dsDNA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163" name="TextBox 162"/>
          <p:cNvSpPr txBox="1"/>
          <p:nvPr/>
        </p:nvSpPr>
        <p:spPr>
          <a:xfrm>
            <a:off x="4759824" y="3507519"/>
            <a:ext cx="173922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solidFill>
                  <a:srgbClr val="FF0000"/>
                </a:solidFill>
                <a:latin typeface="Arial"/>
                <a:cs typeface="Arial"/>
              </a:rPr>
              <a:t>AIM2 </a:t>
            </a:r>
            <a:r>
              <a:rPr lang="en-US" sz="1200" dirty="0" err="1" smtClean="0">
                <a:solidFill>
                  <a:srgbClr val="FF0000"/>
                </a:solidFill>
                <a:latin typeface="Arial"/>
                <a:cs typeface="Arial"/>
              </a:rPr>
              <a:t>Inflammasome</a:t>
            </a:r>
            <a:endParaRPr lang="en-US" sz="1200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164" name="Rounded Rectangle 163"/>
          <p:cNvSpPr/>
          <p:nvPr/>
        </p:nvSpPr>
        <p:spPr>
          <a:xfrm>
            <a:off x="4481731" y="1570672"/>
            <a:ext cx="315171" cy="37822"/>
          </a:xfrm>
          <a:prstGeom prst="roundRect">
            <a:avLst/>
          </a:prstGeom>
          <a:solidFill>
            <a:srgbClr val="FF0000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165" name="Oval 164"/>
          <p:cNvSpPr/>
          <p:nvPr/>
        </p:nvSpPr>
        <p:spPr>
          <a:xfrm>
            <a:off x="3558875" y="1602323"/>
            <a:ext cx="107744" cy="97892"/>
          </a:xfrm>
          <a:prstGeom prst="ellipse">
            <a:avLst/>
          </a:prstGeom>
          <a:solidFill>
            <a:srgbClr val="3366FF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166" name="Oval 165"/>
          <p:cNvSpPr/>
          <p:nvPr/>
        </p:nvSpPr>
        <p:spPr>
          <a:xfrm>
            <a:off x="3728122" y="1710075"/>
            <a:ext cx="107744" cy="97892"/>
          </a:xfrm>
          <a:prstGeom prst="ellipse">
            <a:avLst/>
          </a:prstGeom>
          <a:solidFill>
            <a:srgbClr val="CCFFCC"/>
          </a:solidFill>
          <a:ln>
            <a:solidFill>
              <a:srgbClr val="66006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167" name="Rounded Rectangle 166"/>
          <p:cNvSpPr/>
          <p:nvPr/>
        </p:nvSpPr>
        <p:spPr>
          <a:xfrm rot="2240484">
            <a:off x="5295680" y="2720768"/>
            <a:ext cx="310064" cy="59247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cxnSp>
        <p:nvCxnSpPr>
          <p:cNvPr id="168" name="Straight Arrow Connector 167"/>
          <p:cNvCxnSpPr/>
          <p:nvPr/>
        </p:nvCxnSpPr>
        <p:spPr>
          <a:xfrm>
            <a:off x="5510846" y="2865239"/>
            <a:ext cx="7468" cy="187371"/>
          </a:xfrm>
          <a:prstGeom prst="straightConnector1">
            <a:avLst/>
          </a:prstGeom>
          <a:ln w="12700" cmpd="sng">
            <a:solidFill>
              <a:schemeClr val="tx1"/>
            </a:solidFill>
            <a:tailEnd type="stealt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244948" y="440886"/>
            <a:ext cx="27682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0000FF"/>
                </a:solidFill>
                <a:latin typeface="Arial"/>
                <a:cs typeface="Arial"/>
              </a:rPr>
              <a:t>Conclusion</a:t>
            </a:r>
            <a:endParaRPr lang="en-US" sz="2400" b="1" dirty="0">
              <a:solidFill>
                <a:srgbClr val="0000FF"/>
              </a:solidFill>
              <a:latin typeface="Arial"/>
              <a:cs typeface="Arial"/>
            </a:endParaRPr>
          </a:p>
        </p:txBody>
      </p:sp>
      <p:sp>
        <p:nvSpPr>
          <p:cNvPr id="3" name="Curved Left Arrow 2"/>
          <p:cNvSpPr/>
          <p:nvPr/>
        </p:nvSpPr>
        <p:spPr>
          <a:xfrm rot="1036447">
            <a:off x="7066695" y="4235968"/>
            <a:ext cx="611178" cy="1412226"/>
          </a:xfrm>
          <a:prstGeom prst="curved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 rot="17820530">
            <a:off x="7288866" y="4780060"/>
            <a:ext cx="1244119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0000FF"/>
                </a:solidFill>
                <a:latin typeface="Arial"/>
                <a:cs typeface="Arial"/>
              </a:rPr>
              <a:t>Proliferation</a:t>
            </a:r>
            <a:endParaRPr lang="en-US" sz="1400" dirty="0">
              <a:solidFill>
                <a:srgbClr val="0000FF"/>
              </a:solidFill>
              <a:latin typeface="Arial"/>
              <a:cs typeface="Arial"/>
            </a:endParaRPr>
          </a:p>
        </p:txBody>
      </p:sp>
      <p:sp>
        <p:nvSpPr>
          <p:cNvPr id="6" name="Explosion 1 5"/>
          <p:cNvSpPr/>
          <p:nvPr/>
        </p:nvSpPr>
        <p:spPr>
          <a:xfrm>
            <a:off x="4810640" y="5595597"/>
            <a:ext cx="1881466" cy="1011389"/>
          </a:xfrm>
          <a:prstGeom prst="irregularSeal1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4" name="TextBox 193"/>
          <p:cNvSpPr txBox="1"/>
          <p:nvPr/>
        </p:nvSpPr>
        <p:spPr>
          <a:xfrm>
            <a:off x="5101885" y="5894774"/>
            <a:ext cx="154301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rgbClr val="FF0000"/>
                </a:solidFill>
                <a:latin typeface="Arial"/>
                <a:cs typeface="Arial"/>
              </a:rPr>
              <a:t>Inflammation</a:t>
            </a:r>
            <a:endParaRPr lang="en-US" sz="1400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cxnSp>
        <p:nvCxnSpPr>
          <p:cNvPr id="195" name="Straight Arrow Connector 194"/>
          <p:cNvCxnSpPr/>
          <p:nvPr/>
        </p:nvCxnSpPr>
        <p:spPr>
          <a:xfrm>
            <a:off x="5675222" y="5595597"/>
            <a:ext cx="0" cy="247754"/>
          </a:xfrm>
          <a:prstGeom prst="straightConnector1">
            <a:avLst/>
          </a:prstGeom>
          <a:ln w="12700" cmpd="sng">
            <a:solidFill>
              <a:schemeClr val="tx1"/>
            </a:solidFill>
            <a:tailEnd type="stealt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648268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951858" y="5004955"/>
            <a:ext cx="3677984" cy="11849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lnSpc>
                <a:spcPct val="150000"/>
              </a:lnSpc>
              <a:buFont typeface="Arial"/>
              <a:buChar char="•"/>
            </a:pPr>
            <a:r>
              <a:rPr lang="en-US" sz="1200" dirty="0" smtClean="0">
                <a:latin typeface="Arial"/>
                <a:cs typeface="Arial"/>
              </a:rPr>
              <a:t>Dr. </a:t>
            </a:r>
            <a:r>
              <a:rPr lang="en-US" sz="1200" dirty="0" err="1" smtClean="0">
                <a:latin typeface="Arial"/>
                <a:cs typeface="Arial"/>
              </a:rPr>
              <a:t>Lan</a:t>
            </a:r>
            <a:r>
              <a:rPr lang="en-US" sz="1200" dirty="0" smtClean="0">
                <a:latin typeface="Arial"/>
                <a:cs typeface="Arial"/>
              </a:rPr>
              <a:t> </a:t>
            </a:r>
            <a:r>
              <a:rPr lang="en-US" sz="1200" dirty="0" err="1" smtClean="0">
                <a:latin typeface="Arial"/>
                <a:cs typeface="Arial"/>
              </a:rPr>
              <a:t>Peng</a:t>
            </a:r>
            <a:r>
              <a:rPr lang="en-US" sz="1200" dirty="0" smtClean="0">
                <a:latin typeface="Arial"/>
                <a:cs typeface="Arial"/>
              </a:rPr>
              <a:t>, Pathology, UTSW</a:t>
            </a:r>
          </a:p>
          <a:p>
            <a:pPr marL="171450" indent="-171450">
              <a:lnSpc>
                <a:spcPct val="150000"/>
              </a:lnSpc>
              <a:buFont typeface="Arial"/>
              <a:buChar char="•"/>
            </a:pPr>
            <a:r>
              <a:rPr lang="en-US" sz="1200" dirty="0" smtClean="0">
                <a:latin typeface="Arial"/>
                <a:cs typeface="Arial"/>
              </a:rPr>
              <a:t>Dr. James </a:t>
            </a:r>
            <a:r>
              <a:rPr lang="en-US" sz="1200" dirty="0" err="1" smtClean="0">
                <a:latin typeface="Arial"/>
                <a:cs typeface="Arial"/>
              </a:rPr>
              <a:t>Malter</a:t>
            </a:r>
            <a:r>
              <a:rPr lang="en-US" sz="1200" dirty="0" smtClean="0">
                <a:latin typeface="Arial"/>
                <a:cs typeface="Arial"/>
              </a:rPr>
              <a:t>, Pathology, UTSW</a:t>
            </a:r>
          </a:p>
          <a:p>
            <a:pPr marL="171450" indent="-171450">
              <a:lnSpc>
                <a:spcPct val="150000"/>
              </a:lnSpc>
              <a:buFont typeface="Arial"/>
              <a:buChar char="•"/>
            </a:pPr>
            <a:r>
              <a:rPr lang="en-US" sz="1200" dirty="0" smtClean="0">
                <a:latin typeface="Arial"/>
                <a:cs typeface="Arial"/>
              </a:rPr>
              <a:t>Dr. Lora Hooper, Immunology, UTSW</a:t>
            </a:r>
          </a:p>
          <a:p>
            <a:pPr marL="171450" indent="-171450">
              <a:lnSpc>
                <a:spcPct val="150000"/>
              </a:lnSpc>
              <a:buFont typeface="Arial"/>
              <a:buChar char="•"/>
            </a:pPr>
            <a:r>
              <a:rPr lang="en-US" sz="1200" dirty="0" smtClean="0">
                <a:latin typeface="Arial"/>
                <a:cs typeface="Arial"/>
              </a:rPr>
              <a:t>Dr. </a:t>
            </a:r>
            <a:r>
              <a:rPr lang="en-US" sz="1200" dirty="0" err="1" smtClean="0">
                <a:latin typeface="Arial"/>
                <a:cs typeface="Arial"/>
              </a:rPr>
              <a:t>Chadrashekhar</a:t>
            </a:r>
            <a:r>
              <a:rPr lang="en-US" sz="1200" dirty="0" smtClean="0">
                <a:latin typeface="Arial"/>
                <a:cs typeface="Arial"/>
              </a:rPr>
              <a:t> </a:t>
            </a:r>
            <a:r>
              <a:rPr lang="en-US" sz="1200" dirty="0" err="1" smtClean="0">
                <a:latin typeface="Arial"/>
                <a:cs typeface="Arial"/>
              </a:rPr>
              <a:t>Pasare</a:t>
            </a:r>
            <a:r>
              <a:rPr lang="en-US" sz="1200" dirty="0" smtClean="0">
                <a:latin typeface="Arial"/>
                <a:cs typeface="Arial"/>
              </a:rPr>
              <a:t>, Immunology, UTSW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345871" y="5007282"/>
            <a:ext cx="326501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1200" dirty="0" smtClean="0">
                <a:latin typeface="Arial"/>
                <a:cs typeface="Arial"/>
              </a:rPr>
              <a:t>UT Southwestern start up fund</a:t>
            </a:r>
          </a:p>
          <a:p>
            <a:pPr marL="285750" indent="-285750">
              <a:buFont typeface="Arial"/>
              <a:buChar char="•"/>
            </a:pPr>
            <a:endParaRPr lang="en-US" sz="1200" dirty="0" smtClean="0"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r>
              <a:rPr lang="en-US" sz="1200" dirty="0" err="1" smtClean="0">
                <a:latin typeface="Arial"/>
                <a:cs typeface="Arial"/>
              </a:rPr>
              <a:t>Crohn’s</a:t>
            </a:r>
            <a:r>
              <a:rPr lang="en-US" sz="1200" dirty="0" smtClean="0">
                <a:latin typeface="Arial"/>
                <a:cs typeface="Arial"/>
              </a:rPr>
              <a:t> and Colitis Foundation of America Career </a:t>
            </a:r>
            <a:r>
              <a:rPr lang="en-US" sz="1200" dirty="0">
                <a:latin typeface="Arial"/>
                <a:cs typeface="Arial"/>
              </a:rPr>
              <a:t>D</a:t>
            </a:r>
            <a:r>
              <a:rPr lang="en-US" sz="1200" dirty="0" smtClean="0">
                <a:latin typeface="Arial"/>
                <a:cs typeface="Arial"/>
              </a:rPr>
              <a:t>evelopment Award</a:t>
            </a:r>
          </a:p>
          <a:p>
            <a:pPr marL="285750" indent="-285750">
              <a:buFont typeface="Arial"/>
              <a:buChar char="•"/>
            </a:pPr>
            <a:endParaRPr lang="en-US" sz="1200" dirty="0" smtClean="0"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r>
              <a:rPr lang="en-US" sz="1200" dirty="0" smtClean="0">
                <a:latin typeface="Arial"/>
                <a:cs typeface="Arial"/>
              </a:rPr>
              <a:t>American Cancer Society new investigator award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51858" y="4625981"/>
            <a:ext cx="179109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rgbClr val="0000FF"/>
                </a:solidFill>
                <a:latin typeface="Arial"/>
                <a:cs typeface="Arial"/>
              </a:rPr>
              <a:t>Collaborators</a:t>
            </a:r>
            <a:endParaRPr lang="en-US" sz="1400" b="1" dirty="0">
              <a:solidFill>
                <a:srgbClr val="0000FF"/>
              </a:solidFill>
              <a:latin typeface="Arial"/>
              <a:cs typeface="Arial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337118" y="4565462"/>
            <a:ext cx="179109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rgbClr val="0000FF"/>
                </a:solidFill>
                <a:latin typeface="Arial"/>
                <a:cs typeface="Arial"/>
              </a:rPr>
              <a:t>Supports</a:t>
            </a:r>
            <a:endParaRPr lang="en-US" sz="1400" b="1" dirty="0">
              <a:solidFill>
                <a:srgbClr val="0000FF"/>
              </a:solidFill>
              <a:latin typeface="Arial"/>
              <a:cs typeface="Arial"/>
            </a:endParaRPr>
          </a:p>
        </p:txBody>
      </p:sp>
      <p:pic>
        <p:nvPicPr>
          <p:cNvPr id="4" name="Picture 3" descr="Best on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151" y="744919"/>
            <a:ext cx="5236017" cy="349067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076040" y="196134"/>
            <a:ext cx="26721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0000FF"/>
                </a:solidFill>
                <a:latin typeface="Arial"/>
                <a:cs typeface="Arial"/>
              </a:rPr>
              <a:t>Acknowledgement</a:t>
            </a:r>
            <a:endParaRPr lang="en-US" sz="2000" b="1" dirty="0">
              <a:solidFill>
                <a:srgbClr val="0000FF"/>
              </a:solidFill>
              <a:latin typeface="Arial"/>
              <a:cs typeface="Arial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078024" y="1223948"/>
            <a:ext cx="2768781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rgbClr val="0000FF"/>
                </a:solidFill>
                <a:latin typeface="Arial"/>
                <a:cs typeface="Arial"/>
              </a:rPr>
              <a:t>Lab Members</a:t>
            </a:r>
          </a:p>
          <a:p>
            <a:endParaRPr lang="en-US" sz="1200" dirty="0">
              <a:latin typeface="Arial"/>
              <a:cs typeface="Arial"/>
            </a:endParaRPr>
          </a:p>
          <a:p>
            <a:pPr marL="171450" indent="-171450">
              <a:buFont typeface="Arial"/>
              <a:buChar char="•"/>
            </a:pPr>
            <a:r>
              <a:rPr lang="en-US" sz="1200" dirty="0" err="1" smtClean="0">
                <a:latin typeface="Arial"/>
                <a:cs typeface="Arial"/>
              </a:rPr>
              <a:t>Shuiqing</a:t>
            </a:r>
            <a:r>
              <a:rPr lang="en-US" sz="1200" dirty="0" smtClean="0">
                <a:latin typeface="Arial"/>
                <a:cs typeface="Arial"/>
              </a:rPr>
              <a:t> Hu, Postdoctoral Fellow</a:t>
            </a:r>
          </a:p>
          <a:p>
            <a:endParaRPr lang="en-US" sz="1200" dirty="0">
              <a:latin typeface="Arial"/>
              <a:cs typeface="Arial"/>
            </a:endParaRPr>
          </a:p>
          <a:p>
            <a:pPr marL="171450" indent="-171450">
              <a:buFont typeface="Arial"/>
              <a:buChar char="•"/>
            </a:pPr>
            <a:r>
              <a:rPr lang="en-US" sz="1200" dirty="0" err="1" smtClean="0">
                <a:latin typeface="Arial"/>
                <a:cs typeface="Arial"/>
              </a:rPr>
              <a:t>Nashir</a:t>
            </a:r>
            <a:r>
              <a:rPr lang="en-US" sz="1200" dirty="0" smtClean="0">
                <a:latin typeface="Arial"/>
                <a:cs typeface="Arial"/>
              </a:rPr>
              <a:t> </a:t>
            </a:r>
            <a:r>
              <a:rPr lang="en-US" sz="1200" dirty="0" err="1" smtClean="0">
                <a:latin typeface="Arial"/>
                <a:cs typeface="Arial"/>
              </a:rPr>
              <a:t>Udden</a:t>
            </a:r>
            <a:r>
              <a:rPr lang="en-US" sz="1200" dirty="0" smtClean="0">
                <a:latin typeface="Arial"/>
                <a:cs typeface="Arial"/>
              </a:rPr>
              <a:t>, Postdoctoral Fellow</a:t>
            </a:r>
          </a:p>
          <a:p>
            <a:endParaRPr lang="en-US" sz="1200" dirty="0">
              <a:latin typeface="Arial"/>
              <a:cs typeface="Arial"/>
            </a:endParaRPr>
          </a:p>
          <a:p>
            <a:pPr marL="171450" indent="-171450">
              <a:buFont typeface="Arial"/>
              <a:buChar char="•"/>
            </a:pPr>
            <a:r>
              <a:rPr lang="en-US" sz="1200" dirty="0" err="1" smtClean="0">
                <a:latin typeface="Arial"/>
                <a:cs typeface="Arial"/>
              </a:rPr>
              <a:t>Youn</a:t>
            </a:r>
            <a:r>
              <a:rPr lang="en-US" sz="1200" dirty="0" smtClean="0">
                <a:latin typeface="Arial"/>
                <a:cs typeface="Arial"/>
              </a:rPr>
              <a:t>-tae </a:t>
            </a:r>
            <a:r>
              <a:rPr lang="en-US" sz="1200" dirty="0" err="1" smtClean="0">
                <a:latin typeface="Arial"/>
                <a:cs typeface="Arial"/>
              </a:rPr>
              <a:t>kwak</a:t>
            </a:r>
            <a:r>
              <a:rPr lang="en-US" sz="1200" dirty="0" smtClean="0">
                <a:latin typeface="Arial"/>
                <a:cs typeface="Arial"/>
              </a:rPr>
              <a:t>, Research Associate </a:t>
            </a:r>
            <a:endParaRPr lang="en-US" sz="12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08441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0087" y="1215193"/>
            <a:ext cx="7625647" cy="5072450"/>
          </a:xfrm>
          <a:prstGeom prst="rect">
            <a:avLst/>
          </a:prstGeom>
        </p:spPr>
      </p:pic>
      <p:cxnSp>
        <p:nvCxnSpPr>
          <p:cNvPr id="15" name="Elbow Connector 14"/>
          <p:cNvCxnSpPr/>
          <p:nvPr/>
        </p:nvCxnSpPr>
        <p:spPr>
          <a:xfrm>
            <a:off x="2873375" y="3651251"/>
            <a:ext cx="769938" cy="658813"/>
          </a:xfrm>
          <a:prstGeom prst="bentConnector3">
            <a:avLst/>
          </a:prstGeom>
          <a:ln w="19050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700087" y="206150"/>
            <a:ext cx="80248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00FF"/>
                </a:solidFill>
                <a:latin typeface="Arial"/>
                <a:cs typeface="Arial"/>
              </a:rPr>
              <a:t>Pathogen recognition </a:t>
            </a:r>
            <a:r>
              <a:rPr lang="en-US" b="1" dirty="0">
                <a:solidFill>
                  <a:srgbClr val="0000FF"/>
                </a:solidFill>
                <a:latin typeface="Arial"/>
                <a:cs typeface="Arial"/>
              </a:rPr>
              <a:t>r</a:t>
            </a:r>
            <a:r>
              <a:rPr lang="en-US" b="1" dirty="0" smtClean="0">
                <a:solidFill>
                  <a:srgbClr val="0000FF"/>
                </a:solidFill>
                <a:latin typeface="Arial"/>
                <a:cs typeface="Arial"/>
              </a:rPr>
              <a:t>eceptors and inflammatory signaling pathways </a:t>
            </a:r>
            <a:endParaRPr lang="en-US" b="1" dirty="0">
              <a:solidFill>
                <a:srgbClr val="0000FF"/>
              </a:solidFill>
              <a:latin typeface="Arial"/>
              <a:cs typeface="Arial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68107" y="698857"/>
            <a:ext cx="8627470" cy="6586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lnSpc>
                <a:spcPct val="60000"/>
              </a:lnSpc>
              <a:buFont typeface="Arial"/>
              <a:buChar char="•"/>
            </a:pPr>
            <a:r>
              <a:rPr lang="en-US" sz="1200" b="1" dirty="0" smtClean="0">
                <a:latin typeface="Arial"/>
                <a:cs typeface="Arial"/>
              </a:rPr>
              <a:t>Toll-like receptors (TLRs</a:t>
            </a:r>
            <a:r>
              <a:rPr lang="en-US" sz="1200" dirty="0" smtClean="0">
                <a:latin typeface="Arial"/>
                <a:cs typeface="Arial"/>
              </a:rPr>
              <a:t>) senses pathogen associated molecular patterns at cells surface and </a:t>
            </a:r>
            <a:r>
              <a:rPr lang="en-US" sz="1200" dirty="0" err="1" smtClean="0">
                <a:latin typeface="Arial"/>
                <a:cs typeface="Arial"/>
              </a:rPr>
              <a:t>endosomal</a:t>
            </a:r>
            <a:r>
              <a:rPr lang="en-US" sz="1200" dirty="0" smtClean="0">
                <a:latin typeface="Arial"/>
                <a:cs typeface="Arial"/>
              </a:rPr>
              <a:t> compartment.</a:t>
            </a:r>
          </a:p>
          <a:p>
            <a:pPr marL="171450" indent="-171450">
              <a:lnSpc>
                <a:spcPct val="60000"/>
              </a:lnSpc>
              <a:buFont typeface="Arial"/>
              <a:buChar char="•"/>
            </a:pPr>
            <a:endParaRPr lang="en-US" sz="1200" dirty="0">
              <a:latin typeface="Arial"/>
              <a:cs typeface="Arial"/>
            </a:endParaRPr>
          </a:p>
          <a:p>
            <a:pPr marL="171450" indent="-171450">
              <a:lnSpc>
                <a:spcPct val="60000"/>
              </a:lnSpc>
              <a:buFont typeface="Arial"/>
              <a:buChar char="•"/>
            </a:pPr>
            <a:r>
              <a:rPr lang="en-US" sz="1200" b="1" dirty="0" smtClean="0">
                <a:latin typeface="Arial"/>
                <a:cs typeface="Arial"/>
              </a:rPr>
              <a:t>Nod-like receptors (NLRs)</a:t>
            </a:r>
            <a:r>
              <a:rPr lang="en-US" sz="1200" dirty="0" smtClean="0">
                <a:latin typeface="Arial"/>
                <a:cs typeface="Arial"/>
              </a:rPr>
              <a:t> are cytosolic sensors for pathogen and danger associated molecular patterns.</a:t>
            </a:r>
          </a:p>
          <a:p>
            <a:pPr>
              <a:lnSpc>
                <a:spcPct val="60000"/>
              </a:lnSpc>
            </a:pPr>
            <a:endParaRPr lang="en-US" sz="1200" dirty="0" smtClean="0">
              <a:latin typeface="Arial"/>
              <a:cs typeface="Arial"/>
            </a:endParaRPr>
          </a:p>
          <a:p>
            <a:pPr>
              <a:lnSpc>
                <a:spcPct val="60000"/>
              </a:lnSpc>
            </a:pPr>
            <a:endParaRPr lang="en-US" sz="12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019549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35000" y="189468"/>
            <a:ext cx="800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000FF"/>
                </a:solidFill>
                <a:latin typeface="Arial"/>
                <a:cs typeface="Arial"/>
              </a:rPr>
              <a:t>Major </a:t>
            </a:r>
            <a:r>
              <a:rPr lang="en-US" b="1" dirty="0" err="1" smtClean="0">
                <a:solidFill>
                  <a:srgbClr val="0000FF"/>
                </a:solidFill>
                <a:latin typeface="Arial"/>
                <a:cs typeface="Arial"/>
              </a:rPr>
              <a:t>inflammasome</a:t>
            </a:r>
            <a:r>
              <a:rPr lang="en-US" b="1" dirty="0" smtClean="0">
                <a:solidFill>
                  <a:srgbClr val="0000FF"/>
                </a:solidFill>
                <a:latin typeface="Arial"/>
                <a:cs typeface="Arial"/>
              </a:rPr>
              <a:t> pathways</a:t>
            </a:r>
            <a:endParaRPr lang="en-US" b="1" dirty="0">
              <a:solidFill>
                <a:srgbClr val="0000FF"/>
              </a:solidFill>
              <a:latin typeface="Arial"/>
              <a:cs typeface="Arial"/>
            </a:endParaRPr>
          </a:p>
        </p:txBody>
      </p:sp>
      <p:grpSp>
        <p:nvGrpSpPr>
          <p:cNvPr id="26" name="Group 25"/>
          <p:cNvGrpSpPr/>
          <p:nvPr/>
        </p:nvGrpSpPr>
        <p:grpSpPr>
          <a:xfrm>
            <a:off x="755877" y="874600"/>
            <a:ext cx="7262907" cy="3839886"/>
            <a:chOff x="2895600" y="962044"/>
            <a:chExt cx="6108700" cy="4124776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895600" y="962044"/>
              <a:ext cx="6108700" cy="4124776"/>
            </a:xfrm>
            <a:prstGeom prst="rect">
              <a:avLst/>
            </a:prstGeom>
            <a:ln>
              <a:noFill/>
            </a:ln>
          </p:spPr>
        </p:pic>
        <p:sp>
          <p:nvSpPr>
            <p:cNvPr id="6" name="TextBox 5"/>
            <p:cNvSpPr txBox="1"/>
            <p:nvPr/>
          </p:nvSpPr>
          <p:spPr>
            <a:xfrm>
              <a:off x="3441700" y="2683933"/>
              <a:ext cx="1231900" cy="461665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NLRP1b </a:t>
              </a:r>
              <a:r>
                <a:rPr lang="en-US" sz="1200" dirty="0" err="1" smtClean="0">
                  <a:latin typeface="Arial"/>
                  <a:cs typeface="Arial"/>
                </a:rPr>
                <a:t>inflammasome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4711700" y="2671233"/>
              <a:ext cx="1231900" cy="461665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NLRP3 </a:t>
              </a:r>
              <a:r>
                <a:rPr lang="en-US" sz="1200" dirty="0" err="1" smtClean="0">
                  <a:latin typeface="Arial"/>
                  <a:cs typeface="Arial"/>
                </a:rPr>
                <a:t>inflammasome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6121400" y="2683933"/>
              <a:ext cx="1231900" cy="461665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NLRC4 </a:t>
              </a:r>
              <a:r>
                <a:rPr lang="en-US" sz="1200" dirty="0" err="1" smtClean="0">
                  <a:latin typeface="Arial"/>
                  <a:cs typeface="Arial"/>
                </a:rPr>
                <a:t>inflammasome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7416800" y="2662766"/>
              <a:ext cx="1231900" cy="461665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AIM2 </a:t>
              </a:r>
              <a:r>
                <a:rPr lang="en-US" sz="1200" dirty="0" err="1" smtClean="0">
                  <a:latin typeface="Arial"/>
                  <a:cs typeface="Arial"/>
                </a:rPr>
                <a:t>inflammasome</a:t>
              </a:r>
              <a:endParaRPr lang="en-US" sz="1200" dirty="0">
                <a:latin typeface="Arial"/>
                <a:cs typeface="Arial"/>
              </a:endParaRP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1779892" y="5786468"/>
            <a:ext cx="9792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Arial"/>
                <a:cs typeface="Arial"/>
              </a:rPr>
              <a:t>Pro IL-1β</a:t>
            </a:r>
          </a:p>
          <a:p>
            <a:r>
              <a:rPr lang="en-US" sz="1200" dirty="0" smtClean="0">
                <a:latin typeface="Arial"/>
                <a:cs typeface="Arial"/>
              </a:rPr>
              <a:t>Pro IL-18</a:t>
            </a:r>
            <a:endParaRPr lang="en-US" sz="1200" dirty="0">
              <a:latin typeface="Arial"/>
              <a:cs typeface="Arial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2759128" y="6017301"/>
            <a:ext cx="3241305" cy="10662"/>
          </a:xfrm>
          <a:prstGeom prst="line">
            <a:avLst/>
          </a:prstGeom>
          <a:ln w="12700" cmpd="sng">
            <a:solidFill>
              <a:schemeClr val="tx1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6000433" y="5799008"/>
            <a:ext cx="9792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rgbClr val="0000FF"/>
                </a:solidFill>
                <a:latin typeface="Arial"/>
                <a:cs typeface="Arial"/>
              </a:rPr>
              <a:t>Pro IL-1β</a:t>
            </a:r>
          </a:p>
          <a:p>
            <a:r>
              <a:rPr lang="en-US" sz="1200" dirty="0" smtClean="0">
                <a:solidFill>
                  <a:srgbClr val="0000FF"/>
                </a:solidFill>
                <a:latin typeface="Arial"/>
                <a:cs typeface="Arial"/>
              </a:rPr>
              <a:t>Pro IL-18</a:t>
            </a:r>
            <a:endParaRPr lang="en-US" sz="1200" dirty="0">
              <a:solidFill>
                <a:srgbClr val="0000FF"/>
              </a:solidFill>
              <a:latin typeface="Arial"/>
              <a:cs typeface="Arial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628428" y="5333794"/>
            <a:ext cx="141845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rgbClr val="0000FF"/>
                </a:solidFill>
                <a:latin typeface="Arial"/>
                <a:cs typeface="Arial"/>
              </a:rPr>
              <a:t>Active caspase-1</a:t>
            </a:r>
            <a:endParaRPr lang="en-US" sz="1200" dirty="0">
              <a:solidFill>
                <a:srgbClr val="0000FF"/>
              </a:solidFill>
              <a:latin typeface="Arial"/>
              <a:cs typeface="Arial"/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4283925" y="5628091"/>
            <a:ext cx="0" cy="389210"/>
          </a:xfrm>
          <a:prstGeom prst="straightConnector1">
            <a:avLst/>
          </a:prstGeom>
          <a:ln w="12700" cmpd="sng">
            <a:solidFill>
              <a:srgbClr val="00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>
            <a:off x="2191251" y="4714486"/>
            <a:ext cx="1171648" cy="401622"/>
          </a:xfrm>
          <a:prstGeom prst="straightConnector1">
            <a:avLst/>
          </a:prstGeom>
          <a:ln w="12700" cmpd="sng">
            <a:solidFill>
              <a:srgbClr val="000000"/>
            </a:solidFill>
            <a:prstDash val="dash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>
            <a:off x="3628428" y="4714486"/>
            <a:ext cx="280048" cy="347957"/>
          </a:xfrm>
          <a:prstGeom prst="straightConnector1">
            <a:avLst/>
          </a:prstGeom>
          <a:ln w="12700" cmpd="sng">
            <a:solidFill>
              <a:srgbClr val="000000"/>
            </a:solidFill>
            <a:prstDash val="dash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 flipH="1">
            <a:off x="4784723" y="4714486"/>
            <a:ext cx="387097" cy="347957"/>
          </a:xfrm>
          <a:prstGeom prst="straightConnector1">
            <a:avLst/>
          </a:prstGeom>
          <a:ln w="12700" cmpd="sng">
            <a:solidFill>
              <a:srgbClr val="000000"/>
            </a:solidFill>
            <a:prstDash val="dash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 flipH="1">
            <a:off x="5171820" y="4540507"/>
            <a:ext cx="1330981" cy="575601"/>
          </a:xfrm>
          <a:prstGeom prst="straightConnector1">
            <a:avLst/>
          </a:prstGeom>
          <a:ln w="12700" cmpd="sng">
            <a:solidFill>
              <a:srgbClr val="000000"/>
            </a:solidFill>
            <a:prstDash val="dash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Alternate Process 2"/>
          <p:cNvSpPr/>
          <p:nvPr/>
        </p:nvSpPr>
        <p:spPr>
          <a:xfrm>
            <a:off x="3908476" y="5184082"/>
            <a:ext cx="662985" cy="149712"/>
          </a:xfrm>
          <a:prstGeom prst="flowChartAlternateProcess">
            <a:avLst/>
          </a:prstGeom>
          <a:solidFill>
            <a:srgbClr val="C02D2E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59845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26"/>
          <p:cNvGrpSpPr/>
          <p:nvPr/>
        </p:nvGrpSpPr>
        <p:grpSpPr>
          <a:xfrm>
            <a:off x="710689" y="1866110"/>
            <a:ext cx="4281939" cy="2852583"/>
            <a:chOff x="3635946" y="2437655"/>
            <a:chExt cx="5529302" cy="3951224"/>
          </a:xfrm>
        </p:grpSpPr>
        <p:graphicFrame>
          <p:nvGraphicFramePr>
            <p:cNvPr id="6" name="Chart 5"/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4128976531"/>
                </p:ext>
              </p:extLst>
            </p:nvPr>
          </p:nvGraphicFramePr>
          <p:xfrm>
            <a:off x="3729648" y="2437655"/>
            <a:ext cx="5435600" cy="3783276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2"/>
            </a:graphicData>
          </a:graphic>
        </p:graphicFrame>
        <p:sp>
          <p:nvSpPr>
            <p:cNvPr id="7" name="TextBox 6"/>
            <p:cNvSpPr txBox="1">
              <a:spLocks noChangeArrowheads="1"/>
            </p:cNvSpPr>
            <p:nvPr/>
          </p:nvSpPr>
          <p:spPr bwMode="auto">
            <a:xfrm rot="16200000">
              <a:off x="2849358" y="4239934"/>
              <a:ext cx="1924001" cy="3508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r>
                <a:rPr lang="en-US" sz="1000" dirty="0">
                  <a:latin typeface="Arial"/>
                  <a:ea typeface="Arial" pitchFamily="-65" charset="0"/>
                  <a:cs typeface="Arial"/>
                </a:rPr>
                <a:t>Survival (%)</a:t>
              </a:r>
            </a:p>
          </p:txBody>
        </p:sp>
        <p:sp>
          <p:nvSpPr>
            <p:cNvPr id="8" name="TextBox 146"/>
            <p:cNvSpPr txBox="1">
              <a:spLocks noChangeArrowheads="1"/>
            </p:cNvSpPr>
            <p:nvPr/>
          </p:nvSpPr>
          <p:spPr bwMode="auto">
            <a:xfrm>
              <a:off x="4868562" y="5955887"/>
              <a:ext cx="3687864" cy="4329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r>
                <a:rPr lang="en-US" sz="1000" dirty="0">
                  <a:latin typeface="Arial"/>
                  <a:ea typeface="Arial" pitchFamily="-65" charset="0"/>
                  <a:cs typeface="Arial"/>
                </a:rPr>
                <a:t>Time after DSS-administration (days)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4470396" y="4976206"/>
              <a:ext cx="1804633" cy="458280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b="1" dirty="0" smtClean="0">
                  <a:latin typeface="Arial"/>
                  <a:cs typeface="Arial"/>
                </a:rPr>
                <a:t>4% DSS </a:t>
              </a:r>
              <a:endParaRPr lang="en-US" sz="1000" b="1" dirty="0">
                <a:latin typeface="Arial"/>
                <a:cs typeface="Arial"/>
              </a:endParaRPr>
            </a:p>
          </p:txBody>
        </p:sp>
        <p:sp>
          <p:nvSpPr>
            <p:cNvPr id="10" name="Text Box 16"/>
            <p:cNvSpPr txBox="1">
              <a:spLocks noChangeArrowheads="1"/>
            </p:cNvSpPr>
            <p:nvPr/>
          </p:nvSpPr>
          <p:spPr bwMode="auto">
            <a:xfrm>
              <a:off x="5153091" y="4291044"/>
              <a:ext cx="1326184" cy="458282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000" b="0" i="1" dirty="0" smtClean="0">
                  <a:latin typeface="Arial"/>
                  <a:ea typeface="Arial" pitchFamily="-112" charset="0"/>
                  <a:cs typeface="Arial"/>
                </a:rPr>
                <a:t>Nlrp3</a:t>
              </a:r>
              <a:r>
                <a:rPr lang="en-US" sz="1000" b="0" i="1" baseline="30000" dirty="0">
                  <a:latin typeface="Arial"/>
                  <a:ea typeface="Arial" pitchFamily="-112" charset="0"/>
                  <a:cs typeface="Arial"/>
                </a:rPr>
                <a:t>-/-</a:t>
              </a: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5710255" y="1905015"/>
            <a:ext cx="2124265" cy="2719605"/>
            <a:chOff x="5645603" y="3124215"/>
            <a:chExt cx="2124265" cy="2719605"/>
          </a:xfrm>
        </p:grpSpPr>
        <p:sp>
          <p:nvSpPr>
            <p:cNvPr id="11" name="Text Box 15"/>
            <p:cNvSpPr txBox="1">
              <a:spLocks noChangeArrowheads="1"/>
            </p:cNvSpPr>
            <p:nvPr/>
          </p:nvSpPr>
          <p:spPr bwMode="auto">
            <a:xfrm>
              <a:off x="6075388" y="3153214"/>
              <a:ext cx="1044399" cy="277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200" b="0" dirty="0">
                  <a:latin typeface="Arial"/>
                  <a:ea typeface="Arial" pitchFamily="-112" charset="0"/>
                  <a:cs typeface="Arial"/>
                </a:rPr>
                <a:t>WT</a:t>
              </a:r>
            </a:p>
          </p:txBody>
        </p:sp>
        <p:sp>
          <p:nvSpPr>
            <p:cNvPr id="12" name="Text Box 16"/>
            <p:cNvSpPr txBox="1">
              <a:spLocks noChangeArrowheads="1"/>
            </p:cNvSpPr>
            <p:nvPr/>
          </p:nvSpPr>
          <p:spPr bwMode="auto">
            <a:xfrm>
              <a:off x="6996716" y="3124215"/>
              <a:ext cx="773152" cy="277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200" b="0" dirty="0">
                  <a:latin typeface="Arial"/>
                  <a:ea typeface="Arial" pitchFamily="-112" charset="0"/>
                  <a:cs typeface="Arial"/>
                </a:rPr>
                <a:t> </a:t>
              </a:r>
              <a:r>
                <a:rPr lang="en-US" sz="1200" b="0" i="1" dirty="0">
                  <a:latin typeface="Arial"/>
                  <a:ea typeface="Arial" pitchFamily="-112" charset="0"/>
                  <a:cs typeface="Arial"/>
                </a:rPr>
                <a:t>Nlrp3</a:t>
              </a:r>
              <a:r>
                <a:rPr lang="en-US" sz="1200" b="0" i="1" baseline="30000" dirty="0">
                  <a:latin typeface="Arial"/>
                  <a:ea typeface="Arial" pitchFamily="-112" charset="0"/>
                  <a:cs typeface="Arial"/>
                </a:rPr>
                <a:t>-/-</a:t>
              </a:r>
            </a:p>
          </p:txBody>
        </p:sp>
        <p:pic>
          <p:nvPicPr>
            <p:cNvPr id="13" name="Picture 90"/>
            <p:cNvPicPr>
              <a:picLocks noChangeAspect="1"/>
            </p:cNvPicPr>
            <p:nvPr/>
          </p:nvPicPr>
          <p:blipFill>
            <a:blip r:embed="rId3">
              <a:lum bright="12000" contrast="20000"/>
            </a:blip>
            <a:srcRect/>
            <a:stretch>
              <a:fillRect/>
            </a:stretch>
          </p:blipFill>
          <p:spPr bwMode="auto">
            <a:xfrm rot="16200000">
              <a:off x="4965452" y="4114369"/>
              <a:ext cx="2409601" cy="10493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" name="Picture 91"/>
            <p:cNvPicPr>
              <a:picLocks noChangeAspect="1"/>
            </p:cNvPicPr>
            <p:nvPr/>
          </p:nvPicPr>
          <p:blipFill>
            <a:blip r:embed="rId4">
              <a:lum bright="12000" contrast="20000"/>
            </a:blip>
            <a:srcRect/>
            <a:stretch>
              <a:fillRect/>
            </a:stretch>
          </p:blipFill>
          <p:spPr bwMode="auto">
            <a:xfrm rot="16200000">
              <a:off x="6085365" y="4159339"/>
              <a:ext cx="2409602" cy="95935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5" name="TextBox 14"/>
          <p:cNvSpPr txBox="1"/>
          <p:nvPr/>
        </p:nvSpPr>
        <p:spPr>
          <a:xfrm>
            <a:off x="635000" y="189468"/>
            <a:ext cx="8001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000FF"/>
                </a:solidFill>
                <a:latin typeface="Arial"/>
                <a:cs typeface="Arial"/>
              </a:rPr>
              <a:t>The Nlrp3 </a:t>
            </a:r>
            <a:r>
              <a:rPr lang="en-US" b="1" dirty="0" err="1" smtClean="0">
                <a:solidFill>
                  <a:srgbClr val="0000FF"/>
                </a:solidFill>
                <a:latin typeface="Arial"/>
                <a:cs typeface="Arial"/>
              </a:rPr>
              <a:t>inflammasome</a:t>
            </a:r>
            <a:r>
              <a:rPr lang="en-US" b="1" dirty="0" smtClean="0">
                <a:solidFill>
                  <a:srgbClr val="0000FF"/>
                </a:solidFill>
                <a:latin typeface="Arial"/>
                <a:cs typeface="Arial"/>
              </a:rPr>
              <a:t> protects mice from dextran sodium sulfate (DSS)-induced colitis</a:t>
            </a:r>
            <a:endParaRPr lang="en-US" b="1" dirty="0">
              <a:solidFill>
                <a:srgbClr val="0000FF"/>
              </a:solidFill>
              <a:latin typeface="Arial"/>
              <a:cs typeface="Arial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854700" y="5283200"/>
            <a:ext cx="223379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Arial"/>
                <a:cs typeface="Arial"/>
              </a:rPr>
              <a:t>Zaki MH, Immunity, 2010</a:t>
            </a:r>
            <a:endParaRPr lang="en-US" sz="12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032643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4046632" y="1163087"/>
            <a:ext cx="3811932" cy="2704070"/>
            <a:chOff x="370324" y="1922928"/>
            <a:chExt cx="4089616" cy="2965518"/>
          </a:xfrm>
        </p:grpSpPr>
        <p:graphicFrame>
          <p:nvGraphicFramePr>
            <p:cNvPr id="3" name="Chart 2"/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4181864921"/>
                </p:ext>
              </p:extLst>
            </p:nvPr>
          </p:nvGraphicFramePr>
          <p:xfrm>
            <a:off x="657411" y="1922928"/>
            <a:ext cx="3802529" cy="2626659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2"/>
            </a:graphicData>
          </a:graphic>
        </p:graphicFrame>
        <p:sp>
          <p:nvSpPr>
            <p:cNvPr id="2" name="TextBox 1"/>
            <p:cNvSpPr txBox="1"/>
            <p:nvPr/>
          </p:nvSpPr>
          <p:spPr>
            <a:xfrm>
              <a:off x="1804030" y="4611447"/>
              <a:ext cx="157403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Days after DSS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 rot="16200000">
              <a:off x="-261438" y="2953494"/>
              <a:ext cx="1560702" cy="2971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latin typeface="Arial"/>
                  <a:cs typeface="Arial"/>
                </a:rPr>
                <a:t>B</a:t>
              </a:r>
              <a:r>
                <a:rPr lang="en-US" sz="1200" dirty="0" smtClean="0">
                  <a:latin typeface="Arial"/>
                  <a:cs typeface="Arial"/>
                </a:rPr>
                <a:t>ody weight (%)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1012264" y="4003495"/>
              <a:ext cx="2117911" cy="276999"/>
            </a:xfrm>
            <a:prstGeom prst="rect">
              <a:avLst/>
            </a:prstGeom>
            <a:noFill/>
            <a:ln>
              <a:solidFill>
                <a:srgbClr val="4F81BD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 smtClean="0"/>
                <a:t>3% DSS</a:t>
              </a:r>
              <a:endParaRPr lang="en-US" sz="1200" dirty="0"/>
            </a:p>
          </p:txBody>
        </p:sp>
      </p:grpSp>
      <p:grpSp>
        <p:nvGrpSpPr>
          <p:cNvPr id="54" name="Group 53"/>
          <p:cNvGrpSpPr/>
          <p:nvPr/>
        </p:nvGrpSpPr>
        <p:grpSpPr>
          <a:xfrm>
            <a:off x="3840873" y="4187159"/>
            <a:ext cx="4017691" cy="2189466"/>
            <a:chOff x="591320" y="3116102"/>
            <a:chExt cx="3016746" cy="2475713"/>
          </a:xfrm>
        </p:grpSpPr>
        <p:grpSp>
          <p:nvGrpSpPr>
            <p:cNvPr id="55" name="Group 54"/>
            <p:cNvGrpSpPr/>
            <p:nvPr/>
          </p:nvGrpSpPr>
          <p:grpSpPr>
            <a:xfrm>
              <a:off x="591320" y="3116102"/>
              <a:ext cx="2984500" cy="2404048"/>
              <a:chOff x="649830" y="3582617"/>
              <a:chExt cx="2699117" cy="2000534"/>
            </a:xfrm>
          </p:grpSpPr>
          <p:graphicFrame>
            <p:nvGraphicFramePr>
              <p:cNvPr id="58" name="Chart 57"/>
              <p:cNvGraphicFramePr>
                <a:graphicFrameLocks/>
              </p:cNvGraphicFramePr>
              <p:nvPr>
                <p:extLst>
                  <p:ext uri="{D42A27DB-BD31-4B8C-83A1-F6EECF244321}">
                    <p14:modId xmlns:p14="http://schemas.microsoft.com/office/powerpoint/2010/main" val="486950404"/>
                  </p:ext>
                </p:extLst>
              </p:nvPr>
            </p:nvGraphicFramePr>
            <p:xfrm>
              <a:off x="649830" y="3582617"/>
              <a:ext cx="2699117" cy="2000534"/>
            </p:xfrm>
            <a:graphic>
              <a:graphicData uri="http://schemas.openxmlformats.org/drawingml/2006/chart">
                <c:chart xmlns:c="http://schemas.openxmlformats.org/drawingml/2006/chart" xmlns:r="http://schemas.openxmlformats.org/officeDocument/2006/relationships" r:id="rId3"/>
              </a:graphicData>
            </a:graphic>
          </p:graphicFrame>
          <p:sp>
            <p:nvSpPr>
              <p:cNvPr id="59" name="TextBox 58"/>
              <p:cNvSpPr txBox="1"/>
              <p:nvPr/>
            </p:nvSpPr>
            <p:spPr>
              <a:xfrm>
                <a:off x="2157968" y="4433655"/>
                <a:ext cx="267126" cy="2606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 smtClean="0">
                    <a:latin typeface="Arial"/>
                    <a:cs typeface="Arial"/>
                  </a:rPr>
                  <a:t>*</a:t>
                </a:r>
                <a:endParaRPr lang="en-US" sz="1200" dirty="0">
                  <a:latin typeface="Arial"/>
                  <a:cs typeface="Arial"/>
                </a:endParaRPr>
              </a:p>
            </p:txBody>
          </p:sp>
          <p:sp>
            <p:nvSpPr>
              <p:cNvPr id="60" name="TextBox 59"/>
              <p:cNvSpPr txBox="1"/>
              <p:nvPr/>
            </p:nvSpPr>
            <p:spPr>
              <a:xfrm>
                <a:off x="2754362" y="5022282"/>
                <a:ext cx="308329" cy="2606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 smtClean="0">
                    <a:latin typeface="Arial"/>
                    <a:cs typeface="Arial"/>
                  </a:rPr>
                  <a:t>**</a:t>
                </a:r>
                <a:endParaRPr lang="en-US" sz="1200" dirty="0">
                  <a:latin typeface="Arial"/>
                  <a:cs typeface="Arial"/>
                </a:endParaRPr>
              </a:p>
            </p:txBody>
          </p:sp>
        </p:grpSp>
        <p:sp>
          <p:nvSpPr>
            <p:cNvPr id="56" name="TextBox 55"/>
            <p:cNvSpPr txBox="1"/>
            <p:nvPr/>
          </p:nvSpPr>
          <p:spPr>
            <a:xfrm>
              <a:off x="2075311" y="5254440"/>
              <a:ext cx="646275" cy="313213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Nlrp3</a:t>
              </a:r>
              <a:r>
                <a:rPr lang="en-US" sz="1200" baseline="30000" dirty="0" smtClean="0">
                  <a:latin typeface="Arial"/>
                  <a:cs typeface="Arial"/>
                </a:rPr>
                <a:t>-/-</a:t>
              </a:r>
              <a:endParaRPr lang="en-US" sz="1200" baseline="30000" dirty="0">
                <a:latin typeface="Arial"/>
                <a:cs typeface="Arial"/>
              </a:endParaRPr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2721586" y="5278602"/>
              <a:ext cx="886480" cy="313213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 Casp1</a:t>
              </a:r>
              <a:r>
                <a:rPr lang="en-US" sz="1200" baseline="30000" dirty="0" smtClean="0">
                  <a:latin typeface="Arial"/>
                  <a:cs typeface="Arial"/>
                </a:rPr>
                <a:t>-/-</a:t>
              </a:r>
              <a:endParaRPr lang="en-US" sz="1200" baseline="30000" dirty="0">
                <a:latin typeface="Arial"/>
                <a:cs typeface="Arial"/>
              </a:endParaRP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282695" y="1324922"/>
            <a:ext cx="3263279" cy="1887195"/>
            <a:chOff x="642250" y="1107064"/>
            <a:chExt cx="3504630" cy="1943601"/>
          </a:xfrm>
        </p:grpSpPr>
        <p:sp>
          <p:nvSpPr>
            <p:cNvPr id="20" name="Rounded Rectangle 19"/>
            <p:cNvSpPr/>
            <p:nvPr/>
          </p:nvSpPr>
          <p:spPr bwMode="auto">
            <a:xfrm>
              <a:off x="680350" y="1107064"/>
              <a:ext cx="3466530" cy="1943601"/>
            </a:xfrm>
            <a:prstGeom prst="roundRect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1" charset="0"/>
                <a:ea typeface="ＭＳ Ｐゴシック" pitchFamily="-111" charset="-128"/>
                <a:cs typeface="ＭＳ Ｐゴシック" pitchFamily="-111" charset="-128"/>
              </a:endParaRPr>
            </a:p>
          </p:txBody>
        </p:sp>
        <p:grpSp>
          <p:nvGrpSpPr>
            <p:cNvPr id="21" name="Group 89"/>
            <p:cNvGrpSpPr/>
            <p:nvPr/>
          </p:nvGrpSpPr>
          <p:grpSpPr>
            <a:xfrm>
              <a:off x="642250" y="1200260"/>
              <a:ext cx="3504630" cy="1633555"/>
              <a:chOff x="990600" y="2667000"/>
              <a:chExt cx="3774838" cy="1729192"/>
            </a:xfrm>
          </p:grpSpPr>
          <p:sp>
            <p:nvSpPr>
              <p:cNvPr id="25" name="Oval 39"/>
              <p:cNvSpPr>
                <a:spLocks noChangeArrowheads="1"/>
              </p:cNvSpPr>
              <p:nvPr/>
            </p:nvSpPr>
            <p:spPr bwMode="auto">
              <a:xfrm rot="8618825">
                <a:off x="1756988" y="3464764"/>
                <a:ext cx="195324" cy="155397"/>
              </a:xfrm>
              <a:prstGeom prst="ellipse">
                <a:avLst/>
              </a:prstGeom>
              <a:gradFill rotWithShape="0">
                <a:gsLst>
                  <a:gs pos="0">
                    <a:srgbClr val="FFFF00"/>
                  </a:gs>
                  <a:gs pos="100000">
                    <a:srgbClr val="FFFF00">
                      <a:gamma/>
                      <a:shade val="6275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1200">
                  <a:latin typeface="Arial"/>
                  <a:cs typeface="Arial"/>
                </a:endParaRPr>
              </a:p>
            </p:txBody>
          </p:sp>
          <p:grpSp>
            <p:nvGrpSpPr>
              <p:cNvPr id="26" name="Group 65"/>
              <p:cNvGrpSpPr>
                <a:grpSpLocks/>
              </p:cNvGrpSpPr>
              <p:nvPr/>
            </p:nvGrpSpPr>
            <p:grpSpPr bwMode="auto">
              <a:xfrm>
                <a:off x="1860407" y="2674481"/>
                <a:ext cx="328275" cy="808566"/>
                <a:chOff x="2817" y="825"/>
                <a:chExt cx="400" cy="973"/>
              </a:xfrm>
            </p:grpSpPr>
            <p:sp>
              <p:nvSpPr>
                <p:cNvPr id="51" name="AutoShape 37"/>
                <p:cNvSpPr>
                  <a:spLocks noChangeArrowheads="1"/>
                </p:cNvSpPr>
                <p:nvPr/>
              </p:nvSpPr>
              <p:spPr bwMode="auto">
                <a:xfrm rot="5400000" flipV="1">
                  <a:off x="2723" y="1337"/>
                  <a:ext cx="645" cy="198"/>
                </a:xfrm>
                <a:prstGeom prst="flowChartDelay">
                  <a:avLst/>
                </a:prstGeom>
                <a:gradFill rotWithShape="0">
                  <a:gsLst>
                    <a:gs pos="0">
                      <a:srgbClr val="FFFF99"/>
                    </a:gs>
                    <a:gs pos="100000">
                      <a:srgbClr val="FFFF99">
                        <a:gamma/>
                        <a:shade val="0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1200">
                    <a:latin typeface="Arial"/>
                    <a:cs typeface="Arial"/>
                  </a:endParaRPr>
                </a:p>
              </p:txBody>
            </p:sp>
            <p:sp>
              <p:nvSpPr>
                <p:cNvPr id="52" name="Oval 38"/>
                <p:cNvSpPr>
                  <a:spLocks noChangeArrowheads="1"/>
                </p:cNvSpPr>
                <p:nvPr/>
              </p:nvSpPr>
              <p:spPr bwMode="auto">
                <a:xfrm rot="9401620" flipV="1">
                  <a:off x="2826" y="1610"/>
                  <a:ext cx="238" cy="188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FFF00"/>
                    </a:gs>
                    <a:gs pos="100000">
                      <a:srgbClr val="FFFF00">
                        <a:gamma/>
                        <a:shade val="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1200">
                    <a:latin typeface="Arial"/>
                    <a:cs typeface="Arial"/>
                  </a:endParaRPr>
                </a:p>
              </p:txBody>
            </p:sp>
            <p:sp>
              <p:nvSpPr>
                <p:cNvPr id="53" name="AutoShape 40"/>
                <p:cNvSpPr>
                  <a:spLocks noChangeArrowheads="1"/>
                </p:cNvSpPr>
                <p:nvPr/>
              </p:nvSpPr>
              <p:spPr bwMode="auto">
                <a:xfrm rot="3147139" flipV="1">
                  <a:off x="2846" y="796"/>
                  <a:ext cx="341" cy="400"/>
                </a:xfrm>
                <a:custGeom>
                  <a:avLst/>
                  <a:gdLst>
                    <a:gd name="G0" fmla="+- 5400 0 0"/>
                    <a:gd name="G1" fmla="+- 11796480 0 0"/>
                    <a:gd name="G2" fmla="+- 0 0 11796480"/>
                    <a:gd name="T0" fmla="*/ 0 256 1"/>
                    <a:gd name="T1" fmla="*/ 180 256 1"/>
                    <a:gd name="G3" fmla="+- 11796480 T0 T1"/>
                    <a:gd name="T2" fmla="*/ 0 256 1"/>
                    <a:gd name="T3" fmla="*/ 90 256 1"/>
                    <a:gd name="G4" fmla="+- 11796480 T2 T3"/>
                    <a:gd name="G5" fmla="*/ G4 2 1"/>
                    <a:gd name="T4" fmla="*/ 90 256 1"/>
                    <a:gd name="T5" fmla="*/ 0 256 1"/>
                    <a:gd name="G6" fmla="+- 11796480 T4 T5"/>
                    <a:gd name="G7" fmla="*/ G6 2 1"/>
                    <a:gd name="G8" fmla="abs 11796480"/>
                    <a:gd name="T6" fmla="*/ 0 256 1"/>
                    <a:gd name="T7" fmla="*/ 90 256 1"/>
                    <a:gd name="G9" fmla="+- G8 T6 T7"/>
                    <a:gd name="G10" fmla="?: G9 G7 G5"/>
                    <a:gd name="T8" fmla="*/ 0 256 1"/>
                    <a:gd name="T9" fmla="*/ 360 256 1"/>
                    <a:gd name="G11" fmla="+- G10 T8 T9"/>
                    <a:gd name="G12" fmla="?: G10 G11 G10"/>
                    <a:gd name="T10" fmla="*/ 0 256 1"/>
                    <a:gd name="T11" fmla="*/ 360 256 1"/>
                    <a:gd name="G13" fmla="+- G12 T10 T11"/>
                    <a:gd name="G14" fmla="?: G12 G13 G12"/>
                    <a:gd name="G15" fmla="+- 0 0 G14"/>
                    <a:gd name="G16" fmla="+- 10800 0 0"/>
                    <a:gd name="G17" fmla="+- 10800 0 5400"/>
                    <a:gd name="G18" fmla="*/ 5400 1 2"/>
                    <a:gd name="G19" fmla="+- G18 5400 0"/>
                    <a:gd name="G20" fmla="cos G19 11796480"/>
                    <a:gd name="G21" fmla="sin G19 11796480"/>
                    <a:gd name="G22" fmla="+- G20 10800 0"/>
                    <a:gd name="G23" fmla="+- G21 10800 0"/>
                    <a:gd name="G24" fmla="+- 10800 0 G20"/>
                    <a:gd name="G25" fmla="+- 5400 10800 0"/>
                    <a:gd name="G26" fmla="?: G9 G17 G25"/>
                    <a:gd name="G27" fmla="?: G9 0 21600"/>
                    <a:gd name="G28" fmla="cos 10800 11796480"/>
                    <a:gd name="G29" fmla="sin 10800 11796480"/>
                    <a:gd name="G30" fmla="sin 5400 11796480"/>
                    <a:gd name="G31" fmla="+- G28 10800 0"/>
                    <a:gd name="G32" fmla="+- G29 10800 0"/>
                    <a:gd name="G33" fmla="+- G30 10800 0"/>
                    <a:gd name="G34" fmla="?: G4 0 G31"/>
                    <a:gd name="G35" fmla="?: 11796480 G34 0"/>
                    <a:gd name="G36" fmla="?: G6 G35 G31"/>
                    <a:gd name="G37" fmla="+- 21600 0 G36"/>
                    <a:gd name="G38" fmla="?: G4 0 G33"/>
                    <a:gd name="G39" fmla="?: 11796480 G38 G32"/>
                    <a:gd name="G40" fmla="?: G6 G39 0"/>
                    <a:gd name="G41" fmla="?: G4 G32 21600"/>
                    <a:gd name="G42" fmla="?: G6 G41 G33"/>
                    <a:gd name="T12" fmla="*/ 10800 w 21600"/>
                    <a:gd name="T13" fmla="*/ 0 h 21600"/>
                    <a:gd name="T14" fmla="*/ 2700 w 21600"/>
                    <a:gd name="T15" fmla="*/ 10800 h 21600"/>
                    <a:gd name="T16" fmla="*/ 10800 w 21600"/>
                    <a:gd name="T17" fmla="*/ 5400 h 21600"/>
                    <a:gd name="T18" fmla="*/ 18900 w 21600"/>
                    <a:gd name="T19" fmla="*/ 10800 h 21600"/>
                    <a:gd name="T20" fmla="*/ G36 w 21600"/>
                    <a:gd name="T21" fmla="*/ G40 h 21600"/>
                    <a:gd name="T22" fmla="*/ G37 w 21600"/>
                    <a:gd name="T23" fmla="*/ G42 h 21600"/>
                  </a:gdLst>
                  <a:ahLst/>
                  <a:cxnLst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T20" t="T21" r="T22" b="T23"/>
                  <a:pathLst>
                    <a:path w="21600" h="21600">
                      <a:moveTo>
                        <a:pt x="5400" y="10800"/>
                      </a:moveTo>
                      <a:cubicBezTo>
                        <a:pt x="5400" y="7817"/>
                        <a:pt x="7817" y="5400"/>
                        <a:pt x="10800" y="5400"/>
                      </a:cubicBezTo>
                      <a:cubicBezTo>
                        <a:pt x="13782" y="5400"/>
                        <a:pt x="16199" y="7817"/>
                        <a:pt x="16199" y="10799"/>
                      </a:cubicBezTo>
                      <a:lnTo>
                        <a:pt x="21600" y="10800"/>
                      </a:lnTo>
                      <a:cubicBezTo>
                        <a:pt x="21600" y="4835"/>
                        <a:pt x="16764" y="0"/>
                        <a:pt x="10800" y="0"/>
                      </a:cubicBezTo>
                      <a:cubicBezTo>
                        <a:pt x="4835" y="0"/>
                        <a:pt x="0" y="4835"/>
                        <a:pt x="0" y="10800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FF0000"/>
                    </a:gs>
                    <a:gs pos="100000">
                      <a:srgbClr val="FF0000">
                        <a:gamma/>
                        <a:shade val="52549"/>
                        <a:invGamma/>
                      </a:srgbClr>
                    </a:gs>
                  </a:gsLst>
                  <a:path path="rect">
                    <a:fillToRect l="50000" t="50000" r="50000" b="50000"/>
                  </a:path>
                </a:gra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1200">
                    <a:latin typeface="Arial"/>
                    <a:cs typeface="Arial"/>
                  </a:endParaRPr>
                </a:p>
              </p:txBody>
            </p:sp>
          </p:grpSp>
          <p:grpSp>
            <p:nvGrpSpPr>
              <p:cNvPr id="27" name="Group 41"/>
              <p:cNvGrpSpPr>
                <a:grpSpLocks/>
              </p:cNvGrpSpPr>
              <p:nvPr/>
            </p:nvGrpSpPr>
            <p:grpSpPr bwMode="auto">
              <a:xfrm>
                <a:off x="2090141" y="2667000"/>
                <a:ext cx="371770" cy="978089"/>
                <a:chOff x="3365" y="497"/>
                <a:chExt cx="196" cy="555"/>
              </a:xfrm>
            </p:grpSpPr>
            <p:sp>
              <p:nvSpPr>
                <p:cNvPr id="47" name="AutoShape 42"/>
                <p:cNvSpPr>
                  <a:spLocks noChangeArrowheads="1"/>
                </p:cNvSpPr>
                <p:nvPr/>
              </p:nvSpPr>
              <p:spPr bwMode="auto">
                <a:xfrm rot="-5400000" flipH="1" flipV="1">
                  <a:off x="3287" y="742"/>
                  <a:ext cx="304" cy="86"/>
                </a:xfrm>
                <a:prstGeom prst="flowChartDelay">
                  <a:avLst/>
                </a:prstGeom>
                <a:gradFill rotWithShape="0">
                  <a:gsLst>
                    <a:gs pos="0">
                      <a:srgbClr val="FFFF99"/>
                    </a:gs>
                    <a:gs pos="100000">
                      <a:srgbClr val="FFFF99">
                        <a:gamma/>
                        <a:shade val="0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1200">
                    <a:latin typeface="Arial"/>
                    <a:cs typeface="Arial"/>
                  </a:endParaRPr>
                </a:p>
              </p:txBody>
            </p:sp>
            <p:sp>
              <p:nvSpPr>
                <p:cNvPr id="48" name="Oval 47"/>
                <p:cNvSpPr>
                  <a:spLocks noChangeArrowheads="1"/>
                </p:cNvSpPr>
                <p:nvPr/>
              </p:nvSpPr>
              <p:spPr bwMode="auto">
                <a:xfrm rot="-9401620" flipH="1" flipV="1">
                  <a:off x="3431" y="867"/>
                  <a:ext cx="103" cy="89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FFF00"/>
                    </a:gs>
                    <a:gs pos="100000">
                      <a:srgbClr val="FFFF00">
                        <a:gamma/>
                        <a:shade val="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1200">
                    <a:latin typeface="Arial"/>
                    <a:cs typeface="Arial"/>
                  </a:endParaRPr>
                </a:p>
              </p:txBody>
            </p:sp>
            <p:sp>
              <p:nvSpPr>
                <p:cNvPr id="49" name="Oval 48"/>
                <p:cNvSpPr>
                  <a:spLocks noChangeArrowheads="1"/>
                </p:cNvSpPr>
                <p:nvPr/>
              </p:nvSpPr>
              <p:spPr bwMode="auto">
                <a:xfrm rot="12981175" flipH="1">
                  <a:off x="3458" y="964"/>
                  <a:ext cx="103" cy="88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FFF00"/>
                    </a:gs>
                    <a:gs pos="100000">
                      <a:srgbClr val="FFFF00">
                        <a:gamma/>
                        <a:shade val="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1200">
                    <a:latin typeface="Arial"/>
                    <a:cs typeface="Arial"/>
                  </a:endParaRPr>
                </a:p>
              </p:txBody>
            </p:sp>
            <p:sp>
              <p:nvSpPr>
                <p:cNvPr id="50" name="AutoShape 45"/>
                <p:cNvSpPr>
                  <a:spLocks noChangeArrowheads="1"/>
                </p:cNvSpPr>
                <p:nvPr/>
              </p:nvSpPr>
              <p:spPr bwMode="auto">
                <a:xfrm rot="-3147139" flipH="1" flipV="1">
                  <a:off x="3371" y="491"/>
                  <a:ext cx="161" cy="173"/>
                </a:xfrm>
                <a:custGeom>
                  <a:avLst/>
                  <a:gdLst>
                    <a:gd name="G0" fmla="+- 5400 0 0"/>
                    <a:gd name="G1" fmla="+- 11796480 0 0"/>
                    <a:gd name="G2" fmla="+- 0 0 11796480"/>
                    <a:gd name="T0" fmla="*/ 0 256 1"/>
                    <a:gd name="T1" fmla="*/ 180 256 1"/>
                    <a:gd name="G3" fmla="+- 11796480 T0 T1"/>
                    <a:gd name="T2" fmla="*/ 0 256 1"/>
                    <a:gd name="T3" fmla="*/ 90 256 1"/>
                    <a:gd name="G4" fmla="+- 11796480 T2 T3"/>
                    <a:gd name="G5" fmla="*/ G4 2 1"/>
                    <a:gd name="T4" fmla="*/ 90 256 1"/>
                    <a:gd name="T5" fmla="*/ 0 256 1"/>
                    <a:gd name="G6" fmla="+- 11796480 T4 T5"/>
                    <a:gd name="G7" fmla="*/ G6 2 1"/>
                    <a:gd name="G8" fmla="abs 11796480"/>
                    <a:gd name="T6" fmla="*/ 0 256 1"/>
                    <a:gd name="T7" fmla="*/ 90 256 1"/>
                    <a:gd name="G9" fmla="+- G8 T6 T7"/>
                    <a:gd name="G10" fmla="?: G9 G7 G5"/>
                    <a:gd name="T8" fmla="*/ 0 256 1"/>
                    <a:gd name="T9" fmla="*/ 360 256 1"/>
                    <a:gd name="G11" fmla="+- G10 T8 T9"/>
                    <a:gd name="G12" fmla="?: G10 G11 G10"/>
                    <a:gd name="T10" fmla="*/ 0 256 1"/>
                    <a:gd name="T11" fmla="*/ 360 256 1"/>
                    <a:gd name="G13" fmla="+- G12 T10 T11"/>
                    <a:gd name="G14" fmla="?: G12 G13 G12"/>
                    <a:gd name="G15" fmla="+- 0 0 G14"/>
                    <a:gd name="G16" fmla="+- 10800 0 0"/>
                    <a:gd name="G17" fmla="+- 10800 0 5400"/>
                    <a:gd name="G18" fmla="*/ 5400 1 2"/>
                    <a:gd name="G19" fmla="+- G18 5400 0"/>
                    <a:gd name="G20" fmla="cos G19 11796480"/>
                    <a:gd name="G21" fmla="sin G19 11796480"/>
                    <a:gd name="G22" fmla="+- G20 10800 0"/>
                    <a:gd name="G23" fmla="+- G21 10800 0"/>
                    <a:gd name="G24" fmla="+- 10800 0 G20"/>
                    <a:gd name="G25" fmla="+- 5400 10800 0"/>
                    <a:gd name="G26" fmla="?: G9 G17 G25"/>
                    <a:gd name="G27" fmla="?: G9 0 21600"/>
                    <a:gd name="G28" fmla="cos 10800 11796480"/>
                    <a:gd name="G29" fmla="sin 10800 11796480"/>
                    <a:gd name="G30" fmla="sin 5400 11796480"/>
                    <a:gd name="G31" fmla="+- G28 10800 0"/>
                    <a:gd name="G32" fmla="+- G29 10800 0"/>
                    <a:gd name="G33" fmla="+- G30 10800 0"/>
                    <a:gd name="G34" fmla="?: G4 0 G31"/>
                    <a:gd name="G35" fmla="?: 11796480 G34 0"/>
                    <a:gd name="G36" fmla="?: G6 G35 G31"/>
                    <a:gd name="G37" fmla="+- 21600 0 G36"/>
                    <a:gd name="G38" fmla="?: G4 0 G33"/>
                    <a:gd name="G39" fmla="?: 11796480 G38 G32"/>
                    <a:gd name="G40" fmla="?: G6 G39 0"/>
                    <a:gd name="G41" fmla="?: G4 G32 21600"/>
                    <a:gd name="G42" fmla="?: G6 G41 G33"/>
                    <a:gd name="T12" fmla="*/ 10800 w 21600"/>
                    <a:gd name="T13" fmla="*/ 0 h 21600"/>
                    <a:gd name="T14" fmla="*/ 2700 w 21600"/>
                    <a:gd name="T15" fmla="*/ 10800 h 21600"/>
                    <a:gd name="T16" fmla="*/ 10800 w 21600"/>
                    <a:gd name="T17" fmla="*/ 5400 h 21600"/>
                    <a:gd name="T18" fmla="*/ 18900 w 21600"/>
                    <a:gd name="T19" fmla="*/ 10800 h 21600"/>
                    <a:gd name="T20" fmla="*/ G36 w 21600"/>
                    <a:gd name="T21" fmla="*/ G40 h 21600"/>
                    <a:gd name="T22" fmla="*/ G37 w 21600"/>
                    <a:gd name="T23" fmla="*/ G42 h 21600"/>
                  </a:gdLst>
                  <a:ahLst/>
                  <a:cxnLst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T20" t="T21" r="T22" b="T23"/>
                  <a:pathLst>
                    <a:path w="21600" h="21600">
                      <a:moveTo>
                        <a:pt x="5400" y="10800"/>
                      </a:moveTo>
                      <a:cubicBezTo>
                        <a:pt x="5400" y="7817"/>
                        <a:pt x="7817" y="5400"/>
                        <a:pt x="10800" y="5400"/>
                      </a:cubicBezTo>
                      <a:cubicBezTo>
                        <a:pt x="13782" y="5400"/>
                        <a:pt x="16199" y="7817"/>
                        <a:pt x="16199" y="10799"/>
                      </a:cubicBezTo>
                      <a:lnTo>
                        <a:pt x="21600" y="10800"/>
                      </a:lnTo>
                      <a:cubicBezTo>
                        <a:pt x="21600" y="4835"/>
                        <a:pt x="16764" y="0"/>
                        <a:pt x="10800" y="0"/>
                      </a:cubicBezTo>
                      <a:cubicBezTo>
                        <a:pt x="4835" y="0"/>
                        <a:pt x="0" y="4835"/>
                        <a:pt x="0" y="10800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FF0000"/>
                    </a:gs>
                    <a:gs pos="100000">
                      <a:srgbClr val="FF0000">
                        <a:gamma/>
                        <a:shade val="52549"/>
                        <a:invGamma/>
                      </a:srgbClr>
                    </a:gs>
                  </a:gsLst>
                  <a:path path="rect">
                    <a:fillToRect l="50000" t="50000" r="50000" b="50000"/>
                  </a:path>
                </a:gra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1200">
                    <a:latin typeface="Arial"/>
                    <a:cs typeface="Arial"/>
                  </a:endParaRPr>
                </a:p>
              </p:txBody>
            </p:sp>
          </p:grpSp>
          <p:sp>
            <p:nvSpPr>
              <p:cNvPr id="28" name="Oval 46"/>
              <p:cNvSpPr>
                <a:spLocks noChangeArrowheads="1"/>
              </p:cNvSpPr>
              <p:nvPr/>
            </p:nvSpPr>
            <p:spPr bwMode="auto">
              <a:xfrm rot="8618825">
                <a:off x="1836595" y="3544540"/>
                <a:ext cx="194503" cy="154566"/>
              </a:xfrm>
              <a:prstGeom prst="ellipse">
                <a:avLst/>
              </a:prstGeom>
              <a:gradFill rotWithShape="0">
                <a:gsLst>
                  <a:gs pos="0">
                    <a:srgbClr val="3333FF">
                      <a:gamma/>
                      <a:tint val="0"/>
                      <a:invGamma/>
                    </a:srgbClr>
                  </a:gs>
                  <a:gs pos="100000">
                    <a:srgbClr val="3333FF"/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1200">
                  <a:latin typeface="Arial"/>
                  <a:cs typeface="Arial"/>
                </a:endParaRPr>
              </a:p>
            </p:txBody>
          </p:sp>
          <p:sp>
            <p:nvSpPr>
              <p:cNvPr id="29" name="Oval 47"/>
              <p:cNvSpPr>
                <a:spLocks noChangeArrowheads="1"/>
              </p:cNvSpPr>
              <p:nvPr/>
            </p:nvSpPr>
            <p:spPr bwMode="auto">
              <a:xfrm rot="12981175" flipH="1">
                <a:off x="2191132" y="3544540"/>
                <a:ext cx="194503" cy="154566"/>
              </a:xfrm>
              <a:prstGeom prst="ellipse">
                <a:avLst/>
              </a:prstGeom>
              <a:gradFill rotWithShape="0">
                <a:gsLst>
                  <a:gs pos="0">
                    <a:srgbClr val="3333FF">
                      <a:gamma/>
                      <a:tint val="0"/>
                      <a:invGamma/>
                    </a:srgbClr>
                  </a:gs>
                  <a:gs pos="100000">
                    <a:srgbClr val="3333FF"/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1200">
                  <a:latin typeface="Arial"/>
                  <a:cs typeface="Arial"/>
                </a:endParaRPr>
              </a:p>
            </p:txBody>
          </p:sp>
          <p:sp>
            <p:nvSpPr>
              <p:cNvPr id="30" name="Rectangle 48"/>
              <p:cNvSpPr>
                <a:spLocks noChangeArrowheads="1"/>
              </p:cNvSpPr>
              <p:nvPr/>
            </p:nvSpPr>
            <p:spPr bwMode="auto">
              <a:xfrm>
                <a:off x="2512839" y="3800482"/>
                <a:ext cx="1062687" cy="423534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kumimoji="1" lang="en-US" sz="1000" b="1" dirty="0" smtClean="0">
                    <a:latin typeface="Arial"/>
                    <a:ea typeface="ＭＳ Ｐゴシック" charset="-128"/>
                    <a:cs typeface="Arial"/>
                  </a:rPr>
                  <a:t>Active Caspase</a:t>
                </a:r>
                <a:r>
                  <a:rPr kumimoji="1" lang="en-US" sz="1000" b="1" dirty="0">
                    <a:latin typeface="Arial"/>
                    <a:ea typeface="ＭＳ Ｐゴシック" charset="-128"/>
                    <a:cs typeface="Arial"/>
                  </a:rPr>
                  <a:t>-1</a:t>
                </a:r>
                <a:r>
                  <a:rPr kumimoji="1" lang="en-US" sz="1000" b="1" dirty="0" smtClean="0">
                    <a:latin typeface="Arial"/>
                    <a:ea typeface="ＭＳ Ｐゴシック" charset="-128"/>
                    <a:cs typeface="Arial"/>
                  </a:rPr>
                  <a:t> </a:t>
                </a:r>
                <a:endParaRPr kumimoji="1" lang="en-US" sz="1000" b="1" dirty="0">
                  <a:latin typeface="Arial"/>
                  <a:ea typeface="ＭＳ Ｐゴシック" charset="-128"/>
                  <a:cs typeface="Arial"/>
                </a:endParaRPr>
              </a:p>
            </p:txBody>
          </p:sp>
          <p:sp>
            <p:nvSpPr>
              <p:cNvPr id="31" name="Text Box 53"/>
              <p:cNvSpPr txBox="1">
                <a:spLocks noChangeArrowheads="1"/>
              </p:cNvSpPr>
              <p:nvPr/>
            </p:nvSpPr>
            <p:spPr bwMode="auto">
              <a:xfrm>
                <a:off x="1143003" y="3544511"/>
                <a:ext cx="800769" cy="26063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prstTxWarp prst="textNoShape">
                  <a:avLst/>
                </a:prstTxWarp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kumimoji="1" lang="en-US" sz="1000" b="1" dirty="0">
                    <a:latin typeface="Arial"/>
                    <a:ea typeface="ＭＳ Ｐゴシック" charset="-128"/>
                    <a:cs typeface="Arial"/>
                  </a:rPr>
                  <a:t>ASC</a:t>
                </a:r>
              </a:p>
            </p:txBody>
          </p:sp>
          <p:grpSp>
            <p:nvGrpSpPr>
              <p:cNvPr id="32" name="Group 81"/>
              <p:cNvGrpSpPr>
                <a:grpSpLocks/>
              </p:cNvGrpSpPr>
              <p:nvPr/>
            </p:nvGrpSpPr>
            <p:grpSpPr bwMode="auto">
              <a:xfrm>
                <a:off x="1917843" y="3664206"/>
                <a:ext cx="192041" cy="438770"/>
                <a:chOff x="3129" y="1776"/>
                <a:chExt cx="234" cy="528"/>
              </a:xfrm>
            </p:grpSpPr>
            <p:sp>
              <p:nvSpPr>
                <p:cNvPr id="45" name="Oval 72"/>
                <p:cNvSpPr>
                  <a:spLocks noChangeArrowheads="1"/>
                </p:cNvSpPr>
                <p:nvPr/>
              </p:nvSpPr>
              <p:spPr bwMode="auto">
                <a:xfrm rot="18821664" flipH="1">
                  <a:off x="3103" y="1802"/>
                  <a:ext cx="237" cy="186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3333FF">
                        <a:gamma/>
                        <a:tint val="0"/>
                        <a:invGamma/>
                      </a:srgbClr>
                    </a:gs>
                    <a:gs pos="100000">
                      <a:srgbClr val="3333FF"/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1200">
                    <a:latin typeface="Arial"/>
                    <a:cs typeface="Arial"/>
                  </a:endParaRPr>
                </a:p>
              </p:txBody>
            </p:sp>
            <p:sp>
              <p:nvSpPr>
                <p:cNvPr id="46" name="Oval 73"/>
                <p:cNvSpPr>
                  <a:spLocks noChangeArrowheads="1"/>
                </p:cNvSpPr>
                <p:nvPr/>
              </p:nvSpPr>
              <p:spPr bwMode="auto">
                <a:xfrm>
                  <a:off x="3219" y="1920"/>
                  <a:ext cx="144" cy="384"/>
                </a:xfrm>
                <a:prstGeom prst="ellipse">
                  <a:avLst/>
                </a:prstGeom>
                <a:gradFill rotWithShape="1">
                  <a:gsLst>
                    <a:gs pos="0">
                      <a:schemeClr val="accent1">
                        <a:gamma/>
                        <a:shade val="46275"/>
                        <a:invGamma/>
                      </a:schemeClr>
                    </a:gs>
                    <a:gs pos="50000">
                      <a:schemeClr val="accent1"/>
                    </a:gs>
                    <a:gs pos="100000">
                      <a:schemeClr val="accent1">
                        <a:gamma/>
                        <a:shade val="46275"/>
                        <a:invGamma/>
                      </a:schemeClr>
                    </a:gs>
                  </a:gsLst>
                  <a:lin ang="5400000" scaled="1"/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1200">
                    <a:latin typeface="Arial"/>
                    <a:cs typeface="Arial"/>
                  </a:endParaRPr>
                </a:p>
              </p:txBody>
            </p:sp>
          </p:grpSp>
          <p:grpSp>
            <p:nvGrpSpPr>
              <p:cNvPr id="33" name="Group 80"/>
              <p:cNvGrpSpPr>
                <a:grpSpLocks/>
              </p:cNvGrpSpPr>
              <p:nvPr/>
            </p:nvGrpSpPr>
            <p:grpSpPr bwMode="auto">
              <a:xfrm>
                <a:off x="2109861" y="3666696"/>
                <a:ext cx="196963" cy="436275"/>
                <a:chOff x="3363" y="1779"/>
                <a:chExt cx="240" cy="525"/>
              </a:xfrm>
            </p:grpSpPr>
            <p:sp>
              <p:nvSpPr>
                <p:cNvPr id="43" name="Oval 74"/>
                <p:cNvSpPr>
                  <a:spLocks noChangeArrowheads="1"/>
                </p:cNvSpPr>
                <p:nvPr/>
              </p:nvSpPr>
              <p:spPr bwMode="auto">
                <a:xfrm>
                  <a:off x="3363" y="1920"/>
                  <a:ext cx="144" cy="384"/>
                </a:xfrm>
                <a:prstGeom prst="ellipse">
                  <a:avLst/>
                </a:prstGeom>
                <a:gradFill rotWithShape="1">
                  <a:gsLst>
                    <a:gs pos="0">
                      <a:schemeClr val="accent1">
                        <a:gamma/>
                        <a:shade val="46275"/>
                        <a:invGamma/>
                      </a:schemeClr>
                    </a:gs>
                    <a:gs pos="50000">
                      <a:schemeClr val="accent1"/>
                    </a:gs>
                    <a:gs pos="100000">
                      <a:schemeClr val="accent1">
                        <a:gamma/>
                        <a:shade val="46275"/>
                        <a:invGamma/>
                      </a:schemeClr>
                    </a:gs>
                  </a:gsLst>
                  <a:lin ang="5400000" scaled="1"/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1200">
                    <a:latin typeface="Arial"/>
                    <a:cs typeface="Arial"/>
                  </a:endParaRPr>
                </a:p>
              </p:txBody>
            </p:sp>
            <p:sp>
              <p:nvSpPr>
                <p:cNvPr id="44" name="Oval 75"/>
                <p:cNvSpPr>
                  <a:spLocks noChangeArrowheads="1"/>
                </p:cNvSpPr>
                <p:nvPr/>
              </p:nvSpPr>
              <p:spPr bwMode="auto">
                <a:xfrm rot="13534072" flipH="1">
                  <a:off x="3391" y="1805"/>
                  <a:ext cx="237" cy="186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3333FF">
                        <a:gamma/>
                        <a:tint val="0"/>
                        <a:invGamma/>
                      </a:srgbClr>
                    </a:gs>
                    <a:gs pos="100000">
                      <a:srgbClr val="3333FF"/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1200">
                    <a:latin typeface="Arial"/>
                    <a:cs typeface="Arial"/>
                  </a:endParaRPr>
                </a:p>
              </p:txBody>
            </p:sp>
          </p:grpSp>
          <p:sp>
            <p:nvSpPr>
              <p:cNvPr id="34" name="Text Box 76"/>
              <p:cNvSpPr txBox="1">
                <a:spLocks noChangeArrowheads="1"/>
              </p:cNvSpPr>
              <p:nvPr/>
            </p:nvSpPr>
            <p:spPr bwMode="auto">
              <a:xfrm>
                <a:off x="990600" y="3813430"/>
                <a:ext cx="1041376" cy="26063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prstTxWarp prst="textNoShape">
                  <a:avLst/>
                </a:prstTxWarp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sz="1000" b="1" dirty="0">
                    <a:latin typeface="Arial"/>
                    <a:cs typeface="Arial"/>
                  </a:rPr>
                  <a:t>Caspase-1</a:t>
                </a:r>
              </a:p>
            </p:txBody>
          </p:sp>
          <p:sp>
            <p:nvSpPr>
              <p:cNvPr id="35" name="Text Box 77"/>
              <p:cNvSpPr txBox="1">
                <a:spLocks noChangeArrowheads="1"/>
              </p:cNvSpPr>
              <p:nvPr/>
            </p:nvSpPr>
            <p:spPr bwMode="auto">
              <a:xfrm>
                <a:off x="1143003" y="2946191"/>
                <a:ext cx="857995" cy="26063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prstTxWarp prst="textNoShape">
                  <a:avLst/>
                </a:prstTxWarp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sz="1000" b="1" dirty="0" smtClean="0">
                    <a:latin typeface="Arial"/>
                    <a:cs typeface="Arial"/>
                  </a:rPr>
                  <a:t>NLRP3</a:t>
                </a:r>
                <a:endParaRPr lang="en-US" sz="1000" b="1" dirty="0">
                  <a:latin typeface="Arial"/>
                  <a:cs typeface="Arial"/>
                </a:endParaRPr>
              </a:p>
            </p:txBody>
          </p:sp>
          <p:sp>
            <p:nvSpPr>
              <p:cNvPr id="36" name="Oval 84"/>
              <p:cNvSpPr>
                <a:spLocks noChangeArrowheads="1"/>
              </p:cNvSpPr>
              <p:nvPr/>
            </p:nvSpPr>
            <p:spPr bwMode="auto">
              <a:xfrm rot="16200000">
                <a:off x="2998702" y="3533882"/>
                <a:ext cx="119664" cy="315144"/>
              </a:xfrm>
              <a:prstGeom prst="ellipse">
                <a:avLst/>
              </a:prstGeom>
              <a:gradFill rotWithShape="1">
                <a:gsLst>
                  <a:gs pos="0">
                    <a:schemeClr val="accent1">
                      <a:gamma/>
                      <a:shade val="46275"/>
                      <a:invGamma/>
                    </a:schemeClr>
                  </a:gs>
                  <a:gs pos="50000">
                    <a:schemeClr val="accent1"/>
                  </a:gs>
                  <a:gs pos="100000">
                    <a:schemeClr val="accent1">
                      <a:gamma/>
                      <a:shade val="46275"/>
                      <a:invGamma/>
                    </a:schemeClr>
                  </a:gs>
                </a:gsLst>
                <a:lin ang="5400000" scaled="1"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1200">
                  <a:latin typeface="Arial"/>
                  <a:cs typeface="Arial"/>
                </a:endParaRPr>
              </a:p>
            </p:txBody>
          </p:sp>
          <p:sp>
            <p:nvSpPr>
              <p:cNvPr id="37" name="Oval 86"/>
              <p:cNvSpPr>
                <a:spLocks noChangeArrowheads="1"/>
              </p:cNvSpPr>
              <p:nvPr/>
            </p:nvSpPr>
            <p:spPr bwMode="auto">
              <a:xfrm rot="16200000">
                <a:off x="2998702" y="3400359"/>
                <a:ext cx="119664" cy="315144"/>
              </a:xfrm>
              <a:prstGeom prst="ellipse">
                <a:avLst/>
              </a:prstGeom>
              <a:gradFill rotWithShape="1">
                <a:gsLst>
                  <a:gs pos="0">
                    <a:schemeClr val="accent1">
                      <a:gamma/>
                      <a:shade val="46275"/>
                      <a:invGamma/>
                    </a:schemeClr>
                  </a:gs>
                  <a:gs pos="50000">
                    <a:schemeClr val="accent1"/>
                  </a:gs>
                  <a:gs pos="100000">
                    <a:schemeClr val="accent1">
                      <a:gamma/>
                      <a:shade val="46275"/>
                      <a:invGamma/>
                    </a:schemeClr>
                  </a:gs>
                </a:gsLst>
                <a:lin ang="5400000" scaled="1"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1200">
                  <a:latin typeface="Arial"/>
                  <a:cs typeface="Arial"/>
                </a:endParaRPr>
              </a:p>
            </p:txBody>
          </p:sp>
          <p:sp>
            <p:nvSpPr>
              <p:cNvPr id="38" name="Rectangle 54"/>
              <p:cNvSpPr>
                <a:spLocks noChangeArrowheads="1"/>
              </p:cNvSpPr>
              <p:nvPr/>
            </p:nvSpPr>
            <p:spPr bwMode="auto">
              <a:xfrm>
                <a:off x="3561847" y="2823624"/>
                <a:ext cx="1111783" cy="423535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  <a:headEnd/>
                <a:tailEnd/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square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kumimoji="1" lang="en-US" sz="1000" b="1" dirty="0" smtClean="0">
                    <a:solidFill>
                      <a:srgbClr val="FF0000"/>
                    </a:solidFill>
                    <a:latin typeface="Arial"/>
                    <a:ea typeface="ＭＳ Ｐゴシック" charset="-128"/>
                    <a:cs typeface="Arial"/>
                  </a:rPr>
                  <a:t>Pro IL</a:t>
                </a:r>
                <a:r>
                  <a:rPr kumimoji="1" lang="en-US" sz="1000" b="1" dirty="0">
                    <a:solidFill>
                      <a:srgbClr val="FF0000"/>
                    </a:solidFill>
                    <a:latin typeface="Arial"/>
                    <a:ea typeface="ＭＳ Ｐゴシック" charset="-128"/>
                    <a:cs typeface="Arial"/>
                  </a:rPr>
                  <a:t>-</a:t>
                </a:r>
                <a:r>
                  <a:rPr kumimoji="1" lang="en-US" sz="1000" b="1" dirty="0" smtClean="0">
                    <a:solidFill>
                      <a:srgbClr val="FF0000"/>
                    </a:solidFill>
                    <a:latin typeface="Arial"/>
                    <a:ea typeface="ＭＳ Ｐゴシック" charset="-128"/>
                    <a:cs typeface="Arial"/>
                  </a:rPr>
                  <a:t>1β </a:t>
                </a:r>
                <a:r>
                  <a:rPr kumimoji="1" lang="en-US" sz="1000" b="1" dirty="0">
                    <a:solidFill>
                      <a:srgbClr val="FF0000"/>
                    </a:solidFill>
                    <a:latin typeface="Arial"/>
                    <a:ea typeface="ＭＳ Ｐゴシック" charset="-128"/>
                    <a:cs typeface="Arial"/>
                  </a:rPr>
                  <a:t>&amp; IL-</a:t>
                </a:r>
                <a:r>
                  <a:rPr kumimoji="1" lang="en-US" sz="1000" b="1" dirty="0" smtClean="0">
                    <a:solidFill>
                      <a:srgbClr val="FF0000"/>
                    </a:solidFill>
                    <a:latin typeface="Arial"/>
                    <a:ea typeface="ＭＳ Ｐゴシック" charset="-128"/>
                    <a:cs typeface="Arial"/>
                  </a:rPr>
                  <a:t>18</a:t>
                </a:r>
                <a:endParaRPr kumimoji="1" lang="en-US" sz="1000" b="1" dirty="0">
                  <a:solidFill>
                    <a:srgbClr val="FF0000"/>
                  </a:solidFill>
                  <a:latin typeface="Arial"/>
                  <a:ea typeface="ＭＳ Ｐゴシック" charset="-128"/>
                  <a:cs typeface="Arial"/>
                </a:endParaRPr>
              </a:p>
            </p:txBody>
          </p:sp>
          <p:sp>
            <p:nvSpPr>
              <p:cNvPr id="39" name="Rectangle 54"/>
              <p:cNvSpPr>
                <a:spLocks noChangeArrowheads="1"/>
              </p:cNvSpPr>
              <p:nvPr/>
            </p:nvSpPr>
            <p:spPr bwMode="auto">
              <a:xfrm>
                <a:off x="3520839" y="4102976"/>
                <a:ext cx="1244599" cy="293216"/>
              </a:xfrm>
              <a:prstGeom prst="rect">
                <a:avLst/>
              </a:prstGeom>
              <a:ln>
                <a:headEnd/>
                <a:tailEnd/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square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kumimoji="1" lang="en-US" sz="1200" b="1" dirty="0" smtClean="0">
                    <a:latin typeface="Arial"/>
                    <a:ea typeface="ＭＳ Ｐゴシック" charset="-128"/>
                    <a:cs typeface="Arial"/>
                  </a:rPr>
                  <a:t>IL</a:t>
                </a:r>
                <a:r>
                  <a:rPr kumimoji="1" lang="en-US" sz="1200" b="1" dirty="0">
                    <a:latin typeface="Arial"/>
                    <a:ea typeface="ＭＳ Ｐゴシック" charset="-128"/>
                    <a:cs typeface="Arial"/>
                  </a:rPr>
                  <a:t>-</a:t>
                </a:r>
                <a:r>
                  <a:rPr kumimoji="1" lang="en-US" sz="1200" b="1" dirty="0" smtClean="0">
                    <a:latin typeface="Arial"/>
                    <a:ea typeface="ＭＳ Ｐゴシック" charset="-128"/>
                    <a:cs typeface="Arial"/>
                  </a:rPr>
                  <a:t>1β, IL</a:t>
                </a:r>
                <a:r>
                  <a:rPr kumimoji="1" lang="en-US" sz="1200" b="1" dirty="0">
                    <a:latin typeface="Arial"/>
                    <a:ea typeface="ＭＳ Ｐゴシック" charset="-128"/>
                    <a:cs typeface="Arial"/>
                  </a:rPr>
                  <a:t>-</a:t>
                </a:r>
                <a:r>
                  <a:rPr kumimoji="1" lang="en-US" sz="1200" b="1" dirty="0" smtClean="0">
                    <a:latin typeface="Arial"/>
                    <a:ea typeface="ＭＳ Ｐゴシック" charset="-128"/>
                    <a:cs typeface="Arial"/>
                  </a:rPr>
                  <a:t>18</a:t>
                </a:r>
                <a:endParaRPr kumimoji="1" lang="en-US" sz="1200" b="1" dirty="0">
                  <a:latin typeface="Arial"/>
                  <a:ea typeface="ＭＳ Ｐゴシック" charset="-128"/>
                  <a:cs typeface="Arial"/>
                </a:endParaRPr>
              </a:p>
            </p:txBody>
          </p:sp>
          <p:cxnSp>
            <p:nvCxnSpPr>
              <p:cNvPr id="40" name="Straight Arrow Connector 39"/>
              <p:cNvCxnSpPr/>
              <p:nvPr/>
            </p:nvCxnSpPr>
            <p:spPr bwMode="auto">
              <a:xfrm>
                <a:off x="2548000" y="3608610"/>
                <a:ext cx="306049" cy="1391"/>
              </a:xfrm>
              <a:prstGeom prst="straightConnector1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cxnSp>
            <p:nvCxnSpPr>
              <p:cNvPr id="41" name="Straight Arrow Connector 40"/>
              <p:cNvCxnSpPr/>
              <p:nvPr/>
            </p:nvCxnSpPr>
            <p:spPr bwMode="auto">
              <a:xfrm>
                <a:off x="3396521" y="3655307"/>
                <a:ext cx="489679" cy="1391"/>
              </a:xfrm>
              <a:prstGeom prst="straightConnector1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cxnSp>
            <p:nvCxnSpPr>
              <p:cNvPr id="42" name="Straight Arrow Connector 41"/>
              <p:cNvCxnSpPr/>
              <p:nvPr/>
            </p:nvCxnSpPr>
            <p:spPr bwMode="auto">
              <a:xfrm rot="16200000" flipH="1">
                <a:off x="3771881" y="3661889"/>
                <a:ext cx="598627" cy="1274"/>
              </a:xfrm>
              <a:prstGeom prst="straightConnector1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</p:grpSp>
      </p:grpSp>
      <p:sp>
        <p:nvSpPr>
          <p:cNvPr id="61" name="TextBox 60"/>
          <p:cNvSpPr txBox="1"/>
          <p:nvPr/>
        </p:nvSpPr>
        <p:spPr>
          <a:xfrm>
            <a:off x="171824" y="189468"/>
            <a:ext cx="87704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00FF"/>
                </a:solidFill>
                <a:latin typeface="Arial"/>
                <a:cs typeface="Arial"/>
              </a:rPr>
              <a:t>M</a:t>
            </a:r>
            <a:r>
              <a:rPr lang="en-US" b="1" dirty="0" smtClean="0">
                <a:solidFill>
                  <a:srgbClr val="0000FF"/>
                </a:solidFill>
                <a:latin typeface="Arial"/>
                <a:cs typeface="Arial"/>
              </a:rPr>
              <a:t>ultiple </a:t>
            </a:r>
            <a:r>
              <a:rPr lang="en-US" b="1" dirty="0" err="1" smtClean="0">
                <a:solidFill>
                  <a:srgbClr val="0000FF"/>
                </a:solidFill>
                <a:latin typeface="Arial"/>
                <a:cs typeface="Arial"/>
              </a:rPr>
              <a:t>inflammasome</a:t>
            </a:r>
            <a:r>
              <a:rPr lang="en-US" b="1" dirty="0" smtClean="0">
                <a:solidFill>
                  <a:srgbClr val="0000FF"/>
                </a:solidFill>
                <a:latin typeface="Arial"/>
                <a:cs typeface="Arial"/>
              </a:rPr>
              <a:t> pathways maintain intestinal homeostasis</a:t>
            </a:r>
            <a:endParaRPr lang="en-US" b="1" dirty="0">
              <a:solidFill>
                <a:srgbClr val="0000FF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860714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/>
          <p:cNvGrpSpPr/>
          <p:nvPr/>
        </p:nvGrpSpPr>
        <p:grpSpPr>
          <a:xfrm>
            <a:off x="382612" y="874599"/>
            <a:ext cx="8327898" cy="5215069"/>
            <a:chOff x="2895600" y="962044"/>
            <a:chExt cx="6108700" cy="4124776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895600" y="962044"/>
              <a:ext cx="6108700" cy="4124776"/>
            </a:xfrm>
            <a:prstGeom prst="rect">
              <a:avLst/>
            </a:prstGeom>
            <a:ln>
              <a:noFill/>
            </a:ln>
          </p:spPr>
        </p:pic>
        <p:sp>
          <p:nvSpPr>
            <p:cNvPr id="6" name="TextBox 5"/>
            <p:cNvSpPr txBox="1"/>
            <p:nvPr/>
          </p:nvSpPr>
          <p:spPr>
            <a:xfrm>
              <a:off x="3441700" y="2683933"/>
              <a:ext cx="1231900" cy="461665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NLRP1b </a:t>
              </a:r>
              <a:r>
                <a:rPr lang="en-US" sz="1200" dirty="0" err="1" smtClean="0">
                  <a:latin typeface="Arial"/>
                  <a:cs typeface="Arial"/>
                </a:rPr>
                <a:t>inflammasome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4711700" y="2671233"/>
              <a:ext cx="1231900" cy="461665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NLRP3 </a:t>
              </a:r>
              <a:r>
                <a:rPr lang="en-US" sz="1200" dirty="0" err="1" smtClean="0">
                  <a:latin typeface="Arial"/>
                  <a:cs typeface="Arial"/>
                </a:rPr>
                <a:t>inflammasome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6121400" y="2683933"/>
              <a:ext cx="1231900" cy="461665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NLRC4 </a:t>
              </a:r>
              <a:r>
                <a:rPr lang="en-US" sz="1200" dirty="0" err="1" smtClean="0">
                  <a:latin typeface="Arial"/>
                  <a:cs typeface="Arial"/>
                </a:rPr>
                <a:t>inflammasome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7416800" y="2662766"/>
              <a:ext cx="1231900" cy="461665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AIM2 </a:t>
              </a:r>
              <a:r>
                <a:rPr lang="en-US" sz="1200" dirty="0" err="1" smtClean="0">
                  <a:latin typeface="Arial"/>
                  <a:cs typeface="Arial"/>
                </a:rPr>
                <a:t>inflammasome</a:t>
              </a:r>
              <a:endParaRPr lang="en-US" sz="1200" dirty="0">
                <a:latin typeface="Arial"/>
                <a:cs typeface="Arial"/>
              </a:endParaRPr>
            </a:p>
          </p:txBody>
        </p:sp>
      </p:grpSp>
      <p:sp>
        <p:nvSpPr>
          <p:cNvPr id="2" name="Oval 1"/>
          <p:cNvSpPr/>
          <p:nvPr/>
        </p:nvSpPr>
        <p:spPr>
          <a:xfrm rot="856306">
            <a:off x="6177919" y="1010525"/>
            <a:ext cx="2093774" cy="527423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70225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522482" y="419571"/>
            <a:ext cx="38450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00FF"/>
                </a:solidFill>
                <a:latin typeface="Arial"/>
                <a:cs typeface="Arial"/>
              </a:rPr>
              <a:t>Absent in Melanoma 2 (AIM2)</a:t>
            </a:r>
            <a:endParaRPr lang="en-US" b="1" dirty="0">
              <a:solidFill>
                <a:srgbClr val="0000FF"/>
              </a:solidFill>
              <a:latin typeface="Arial"/>
              <a:cs typeface="Arial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69310" y="1357592"/>
            <a:ext cx="5552966" cy="37548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1400" dirty="0" smtClean="0"/>
              <a:t>Absent in Melanoma 2 (AIM2) is a member of interferon inducible gene HIN-200 family.</a:t>
            </a:r>
          </a:p>
          <a:p>
            <a:pPr marL="285750" indent="-285750">
              <a:buFont typeface="Arial"/>
              <a:buChar char="•"/>
            </a:pPr>
            <a:endParaRPr lang="en-US" sz="1400" dirty="0"/>
          </a:p>
          <a:p>
            <a:pPr marL="285750" indent="-285750">
              <a:buFont typeface="Arial"/>
              <a:buChar char="•"/>
            </a:pPr>
            <a:r>
              <a:rPr lang="en-US" sz="1400" dirty="0" smtClean="0"/>
              <a:t>AIM2 contains an N-terminal </a:t>
            </a:r>
            <a:r>
              <a:rPr lang="en-US" sz="1400" dirty="0" err="1" smtClean="0"/>
              <a:t>Pyrin</a:t>
            </a:r>
            <a:r>
              <a:rPr lang="en-US" sz="1400" dirty="0" smtClean="0"/>
              <a:t> domain and a C-terminal HIN-200 oligonucleotide binding domain.</a:t>
            </a:r>
          </a:p>
          <a:p>
            <a:pPr marL="285750" indent="-285750">
              <a:buFont typeface="Arial"/>
              <a:buChar char="•"/>
            </a:pPr>
            <a:endParaRPr lang="en-US" sz="1400" dirty="0"/>
          </a:p>
          <a:p>
            <a:pPr marL="285750" indent="-285750">
              <a:buFont typeface="Arial"/>
              <a:buChar char="•"/>
            </a:pPr>
            <a:r>
              <a:rPr lang="en-US" sz="1400" dirty="0" smtClean="0"/>
              <a:t>AIM2 is a cytosolic sensor for </a:t>
            </a:r>
            <a:r>
              <a:rPr lang="en-US" sz="1400" dirty="0" err="1" smtClean="0"/>
              <a:t>dsDNA</a:t>
            </a:r>
            <a:r>
              <a:rPr lang="en-US" sz="1400" dirty="0" smtClean="0"/>
              <a:t>.</a:t>
            </a:r>
          </a:p>
          <a:p>
            <a:pPr marL="285750" indent="-285750">
              <a:buFont typeface="Arial"/>
              <a:buChar char="•"/>
            </a:pPr>
            <a:endParaRPr lang="en-US" sz="1400" dirty="0"/>
          </a:p>
          <a:p>
            <a:pPr marL="285750" indent="-285750">
              <a:buFont typeface="Arial"/>
              <a:buChar char="•"/>
            </a:pPr>
            <a:r>
              <a:rPr lang="en-US" sz="1400" dirty="0" smtClean="0"/>
              <a:t>Interaction of AIM2 with DNA leads to the </a:t>
            </a:r>
            <a:r>
              <a:rPr lang="en-US" sz="1400" dirty="0" err="1" smtClean="0"/>
              <a:t>inflammasome</a:t>
            </a:r>
            <a:r>
              <a:rPr lang="en-US" sz="1400" dirty="0" smtClean="0"/>
              <a:t> activation. </a:t>
            </a:r>
          </a:p>
          <a:p>
            <a:pPr marL="285750" indent="-285750">
              <a:buFont typeface="Arial"/>
              <a:buChar char="•"/>
            </a:pPr>
            <a:endParaRPr lang="en-US" sz="1400" dirty="0"/>
          </a:p>
          <a:p>
            <a:pPr marL="285750" indent="-285750">
              <a:buFont typeface="Arial"/>
              <a:buChar char="•"/>
            </a:pPr>
            <a:r>
              <a:rPr lang="en-US" sz="1400" dirty="0" smtClean="0"/>
              <a:t>Several bacteria and virus including </a:t>
            </a:r>
            <a:r>
              <a:rPr lang="en-US" sz="1400" i="1" dirty="0" smtClean="0"/>
              <a:t>Listeria </a:t>
            </a:r>
            <a:r>
              <a:rPr lang="en-US" sz="1400" i="1" dirty="0" err="1" smtClean="0"/>
              <a:t>monocytogenes</a:t>
            </a:r>
            <a:r>
              <a:rPr lang="en-US" sz="1400" dirty="0" smtClean="0"/>
              <a:t>, </a:t>
            </a:r>
            <a:r>
              <a:rPr lang="en-US" sz="1400" i="1" dirty="0" err="1" smtClean="0"/>
              <a:t>Francisella</a:t>
            </a:r>
            <a:r>
              <a:rPr lang="en-US" sz="1400" i="1" dirty="0" smtClean="0"/>
              <a:t> </a:t>
            </a:r>
            <a:r>
              <a:rPr lang="en-US" sz="1400" i="1" dirty="0" err="1" smtClean="0"/>
              <a:t>Tulerensis</a:t>
            </a:r>
            <a:r>
              <a:rPr lang="en-US" sz="1400" dirty="0" smtClean="0"/>
              <a:t>, </a:t>
            </a:r>
            <a:r>
              <a:rPr lang="en-US" sz="1400" i="1" dirty="0" smtClean="0"/>
              <a:t>Streptococcus </a:t>
            </a:r>
            <a:r>
              <a:rPr lang="en-US" sz="1400" i="1" dirty="0" err="1" smtClean="0"/>
              <a:t>pneumoniae</a:t>
            </a:r>
            <a:r>
              <a:rPr lang="en-US" sz="1400" dirty="0" smtClean="0"/>
              <a:t>, </a:t>
            </a:r>
            <a:r>
              <a:rPr lang="en-US" sz="1400" i="1" dirty="0" smtClean="0"/>
              <a:t>Staphylococcus </a:t>
            </a:r>
            <a:r>
              <a:rPr lang="en-US" sz="1400" i="1" dirty="0" err="1" smtClean="0"/>
              <a:t>aureus</a:t>
            </a:r>
            <a:r>
              <a:rPr lang="en-US" sz="1400" i="1" dirty="0"/>
              <a:t>,</a:t>
            </a:r>
            <a:r>
              <a:rPr lang="en-US" sz="1400" dirty="0" smtClean="0"/>
              <a:t> murine cytomegalovirus and </a:t>
            </a:r>
            <a:r>
              <a:rPr lang="en-US" sz="1400" dirty="0" err="1" smtClean="0"/>
              <a:t>vaccinia</a:t>
            </a:r>
            <a:r>
              <a:rPr lang="en-US" sz="1400" dirty="0" smtClean="0"/>
              <a:t> virus can activate AIM2 </a:t>
            </a:r>
            <a:r>
              <a:rPr lang="en-US" sz="1400" dirty="0" err="1" smtClean="0"/>
              <a:t>inflammasome</a:t>
            </a:r>
            <a:r>
              <a:rPr lang="en-US" sz="1400" dirty="0" smtClean="0"/>
              <a:t>.</a:t>
            </a:r>
          </a:p>
          <a:p>
            <a:pPr marL="285750" indent="-285750">
              <a:buFont typeface="Arial"/>
              <a:buChar char="•"/>
            </a:pPr>
            <a:endParaRPr lang="en-US" sz="1400" dirty="0"/>
          </a:p>
          <a:p>
            <a:endParaRPr lang="en-US" sz="1400" dirty="0"/>
          </a:p>
          <a:p>
            <a:endParaRPr lang="en-US" sz="1400" dirty="0"/>
          </a:p>
        </p:txBody>
      </p:sp>
      <p:pic>
        <p:nvPicPr>
          <p:cNvPr id="6" name="Picture 5" descr="ni.2237-F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2995" y="1305045"/>
            <a:ext cx="2065626" cy="3852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40746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537405" y="108572"/>
            <a:ext cx="800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000FF"/>
                </a:solidFill>
                <a:latin typeface="Arial"/>
                <a:cs typeface="Arial"/>
              </a:rPr>
              <a:t>Aim2-deficient mice are susceptible to DSS-induced colitis</a:t>
            </a:r>
            <a:endParaRPr lang="en-US" b="1" dirty="0">
              <a:solidFill>
                <a:srgbClr val="0000FF"/>
              </a:solidFill>
              <a:latin typeface="Arial"/>
              <a:cs typeface="Arial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666888" y="1096566"/>
            <a:ext cx="7740512" cy="5304234"/>
            <a:chOff x="666888" y="1096566"/>
            <a:chExt cx="7062965" cy="5048525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66888" y="1096566"/>
              <a:ext cx="3256572" cy="2203860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474150" y="1096566"/>
              <a:ext cx="3255703" cy="2203860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56559" y="3888617"/>
              <a:ext cx="3342374" cy="2256474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599148" y="3980029"/>
              <a:ext cx="2370322" cy="203681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833272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758</TotalTime>
  <Words>763</Words>
  <Application>Microsoft Macintosh PowerPoint</Application>
  <PresentationFormat>On-screen Show (4:3)</PresentationFormat>
  <Paragraphs>152</Paragraphs>
  <Slides>22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3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Hasan Zaki</dc:creator>
  <cp:lastModifiedBy>Hasan Zaki</cp:lastModifiedBy>
  <cp:revision>38</cp:revision>
  <dcterms:created xsi:type="dcterms:W3CDTF">2015-09-23T14:54:16Z</dcterms:created>
  <dcterms:modified xsi:type="dcterms:W3CDTF">2015-09-29T14:24:29Z</dcterms:modified>
</cp:coreProperties>
</file>