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6"/>
  </p:notesMasterIdLst>
  <p:sldIdLst>
    <p:sldId id="277" r:id="rId3"/>
    <p:sldId id="258" r:id="rId4"/>
    <p:sldId id="306" r:id="rId5"/>
    <p:sldId id="307" r:id="rId6"/>
    <p:sldId id="308" r:id="rId7"/>
    <p:sldId id="278" r:id="rId8"/>
    <p:sldId id="260" r:id="rId9"/>
    <p:sldId id="261" r:id="rId10"/>
    <p:sldId id="309" r:id="rId11"/>
    <p:sldId id="310" r:id="rId12"/>
    <p:sldId id="311" r:id="rId13"/>
    <p:sldId id="312" r:id="rId14"/>
    <p:sldId id="313" r:id="rId15"/>
    <p:sldId id="314" r:id="rId16"/>
    <p:sldId id="297" r:id="rId17"/>
    <p:sldId id="263" r:id="rId18"/>
    <p:sldId id="264" r:id="rId19"/>
    <p:sldId id="315" r:id="rId20"/>
    <p:sldId id="316" r:id="rId21"/>
    <p:sldId id="317" r:id="rId22"/>
    <p:sldId id="318" r:id="rId23"/>
    <p:sldId id="295" r:id="rId24"/>
    <p:sldId id="272" r:id="rId25"/>
  </p:sldIdLst>
  <p:sldSz cx="9144000" cy="6858000" type="screen4x3"/>
  <p:notesSz cx="6858000" cy="9144000"/>
  <p:defaultTextStyle>
    <a:defPPr>
      <a:defRPr lang="tr-TR"/>
    </a:defPPr>
    <a:lvl1pPr marL="0" algn="l" defTabSz="914400" rtl="0" eaLnBrk="1" latinLnBrk="0" hangingPunct="1">
      <a:defRPr lang="tr-TR" sz="1800" kern="1200">
        <a:solidFill>
          <a:schemeClr val="tx1"/>
        </a:solidFill>
        <a:latin typeface="+mn-lt"/>
        <a:ea typeface="+mn-ea"/>
        <a:cs typeface="+mn-cs"/>
      </a:defRPr>
    </a:lvl1pPr>
    <a:lvl2pPr marL="457200" algn="l" defTabSz="914400" rtl="0" eaLnBrk="1" latinLnBrk="0" hangingPunct="1">
      <a:defRPr lang="tr-TR" sz="1800" kern="1200">
        <a:solidFill>
          <a:schemeClr val="tx1"/>
        </a:solidFill>
        <a:latin typeface="+mn-lt"/>
        <a:ea typeface="+mn-ea"/>
        <a:cs typeface="+mn-cs"/>
      </a:defRPr>
    </a:lvl2pPr>
    <a:lvl3pPr marL="914400" algn="l" defTabSz="914400" rtl="0" eaLnBrk="1" latinLnBrk="0" hangingPunct="1">
      <a:defRPr lang="tr-TR" sz="1800" kern="1200">
        <a:solidFill>
          <a:schemeClr val="tx1"/>
        </a:solidFill>
        <a:latin typeface="+mn-lt"/>
        <a:ea typeface="+mn-ea"/>
        <a:cs typeface="+mn-cs"/>
      </a:defRPr>
    </a:lvl3pPr>
    <a:lvl4pPr marL="1371600" algn="l" defTabSz="914400" rtl="0" eaLnBrk="1" latinLnBrk="0" hangingPunct="1">
      <a:defRPr lang="tr-TR" sz="1800" kern="1200">
        <a:solidFill>
          <a:schemeClr val="tx1"/>
        </a:solidFill>
        <a:latin typeface="+mn-lt"/>
        <a:ea typeface="+mn-ea"/>
        <a:cs typeface="+mn-cs"/>
      </a:defRPr>
    </a:lvl4pPr>
    <a:lvl5pPr marL="1828800" algn="l" defTabSz="914400" rtl="0" eaLnBrk="1" latinLnBrk="0" hangingPunct="1">
      <a:defRPr lang="tr-TR" sz="1800" kern="1200">
        <a:solidFill>
          <a:schemeClr val="tx1"/>
        </a:solidFill>
        <a:latin typeface="+mn-lt"/>
        <a:ea typeface="+mn-ea"/>
        <a:cs typeface="+mn-cs"/>
      </a:defRPr>
    </a:lvl5pPr>
    <a:lvl6pPr marL="2286000" algn="l" defTabSz="914400" rtl="0" eaLnBrk="1" latinLnBrk="0" hangingPunct="1">
      <a:defRPr lang="tr-TR" sz="1800" kern="1200">
        <a:solidFill>
          <a:schemeClr val="tx1"/>
        </a:solidFill>
        <a:latin typeface="+mn-lt"/>
        <a:ea typeface="+mn-ea"/>
        <a:cs typeface="+mn-cs"/>
      </a:defRPr>
    </a:lvl6pPr>
    <a:lvl7pPr marL="2743200" algn="l" defTabSz="914400" rtl="0" eaLnBrk="1" latinLnBrk="0" hangingPunct="1">
      <a:defRPr lang="tr-TR" sz="1800" kern="1200">
        <a:solidFill>
          <a:schemeClr val="tx1"/>
        </a:solidFill>
        <a:latin typeface="+mn-lt"/>
        <a:ea typeface="+mn-ea"/>
        <a:cs typeface="+mn-cs"/>
      </a:defRPr>
    </a:lvl7pPr>
    <a:lvl8pPr marL="3200400" algn="l" defTabSz="914400" rtl="0" eaLnBrk="1" latinLnBrk="0" hangingPunct="1">
      <a:defRPr lang="tr-TR" sz="1800" kern="1200">
        <a:solidFill>
          <a:schemeClr val="tx1"/>
        </a:solidFill>
        <a:latin typeface="+mn-lt"/>
        <a:ea typeface="+mn-ea"/>
        <a:cs typeface="+mn-cs"/>
      </a:defRPr>
    </a:lvl8pPr>
    <a:lvl9pPr marL="3657600" algn="l" defTabSz="914400" rtl="0" eaLnBrk="1" latinLnBrk="0" hangingPunct="1">
      <a:defRPr lang="tr-T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Giriş" id="{CB6BBEF7-9717-4733-A929-535518E6EBF6}">
          <p14:sldIdLst>
            <p14:sldId id="277"/>
            <p14:sldId id="258"/>
            <p14:sldId id="306"/>
            <p14:sldId id="307"/>
            <p14:sldId id="308"/>
          </p14:sldIdLst>
        </p14:section>
        <p14:section name="Sununuzu Hazırlayın" id="{16378913-E5ED-4281-BAF5-F1F938CB0BED}">
          <p14:sldIdLst>
            <p14:sldId id="278"/>
            <p14:sldId id="260"/>
            <p14:sldId id="261"/>
            <p14:sldId id="309"/>
            <p14:sldId id="310"/>
            <p14:sldId id="311"/>
            <p14:sldId id="312"/>
            <p14:sldId id="313"/>
            <p14:sldId id="314"/>
            <p14:sldId id="297"/>
          </p14:sldIdLst>
        </p14:section>
        <p14:section name="Sununuzu Zenginleştirin" id="{E2D565D1-BA5E-44E6-A40E-50A644912248}">
          <p14:sldIdLst>
            <p14:sldId id="263"/>
            <p14:sldId id="264"/>
            <p14:sldId id="315"/>
            <p14:sldId id="316"/>
            <p14:sldId id="317"/>
            <p14:sldId id="318"/>
            <p14:sldId id="295"/>
          </p14:sldIdLst>
        </p14:section>
        <p14:section name="Sununuzu Dağıtın" id="{71D59651-8EFA-4415-9623-98B4C4A8699C}">
          <p14:sldIdLst>
            <p14:sldId id="272"/>
          </p14:sldIdLst>
        </p14:section>
        <p14:section name="Çok Daha Fazlası Vardır!" id="{2E16B512-814A-4DC1-A986-25475E10E0E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1"/>
    </p:ext>
    <p:ext uri="{D31A062A-798A-4329-ABDD-BBA856620510}">
      <p14:defaultImageDpi xmlns:p14="http://schemas.microsoft.com/office/powerpoint/2010/main" xmlns="" val="96"/>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62" autoAdjust="0"/>
    <p:restoredTop sz="89825" autoAdjust="0"/>
  </p:normalViewPr>
  <p:slideViewPr>
    <p:cSldViewPr>
      <p:cViewPr>
        <p:scale>
          <a:sx n="70" d="100"/>
          <a:sy n="70" d="100"/>
        </p:scale>
        <p:origin x="-1482" y="-7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tr-T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tr-TR" sz="1200"/>
            </a:lvl1pPr>
          </a:lstStyle>
          <a:p>
            <a:fld id="{00F830A1-3891-4B82-A120-081866556DA0}" type="datetimeFigureOut">
              <a:rPr/>
              <a:pPr/>
              <a:t>12/17/2009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tr-T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tr-TR" sz="1200"/>
            </a:lvl1pPr>
          </a:lstStyle>
          <a:p>
            <a:fld id="{58CC9574-A819-4FE4-99A7-1E27AD09ADC2}" type="slidenum">
              <a:rPr/>
              <a:pPr/>
              <a:t>‹#›</a:t>
            </a:fld>
            <a:endParaRPr lang="tr-TR"/>
          </a:p>
        </p:txBody>
      </p:sp>
    </p:spTree>
    <p:extLst>
      <p:ext uri="{BB962C8B-B14F-4D97-AF65-F5344CB8AC3E}">
        <p14:creationId xmlns:p14="http://schemas.microsoft.com/office/powerpoint/2010/main" xmlns="" val="546996844"/>
      </p:ext>
    </p:extLst>
  </p:cSld>
  <p:clrMap bg1="lt1" tx1="dk1" bg2="lt2" tx2="dk2" accent1="accent1" accent2="accent2" accent3="accent3" accent4="accent4" accent5="accent5" accent6="accent6" hlink="hlink" folHlink="folHlink"/>
  <p:notesStyle>
    <a:lvl1pPr marL="0" algn="l" defTabSz="914400" rtl="0" eaLnBrk="1" latinLnBrk="0" hangingPunct="1">
      <a:defRPr lang="tr-TR" sz="1200" kern="1200">
        <a:solidFill>
          <a:schemeClr val="tx1"/>
        </a:solidFill>
        <a:latin typeface="+mn-lt"/>
        <a:ea typeface="+mn-ea"/>
        <a:cs typeface="+mn-cs"/>
      </a:defRPr>
    </a:lvl1pPr>
    <a:lvl2pPr marL="457200" algn="l" defTabSz="914400" rtl="0" eaLnBrk="1" latinLnBrk="0" hangingPunct="1">
      <a:defRPr lang="tr-TR" sz="1200" kern="1200">
        <a:solidFill>
          <a:schemeClr val="tx1"/>
        </a:solidFill>
        <a:latin typeface="+mn-lt"/>
        <a:ea typeface="+mn-ea"/>
        <a:cs typeface="+mn-cs"/>
      </a:defRPr>
    </a:lvl2pPr>
    <a:lvl3pPr marL="914400" algn="l" defTabSz="914400" rtl="0" eaLnBrk="1" latinLnBrk="0" hangingPunct="1">
      <a:defRPr lang="tr-TR" sz="1200" kern="1200">
        <a:solidFill>
          <a:schemeClr val="tx1"/>
        </a:solidFill>
        <a:latin typeface="+mn-lt"/>
        <a:ea typeface="+mn-ea"/>
        <a:cs typeface="+mn-cs"/>
      </a:defRPr>
    </a:lvl3pPr>
    <a:lvl4pPr marL="1371600" algn="l" defTabSz="914400" rtl="0" eaLnBrk="1" latinLnBrk="0" hangingPunct="1">
      <a:defRPr lang="tr-TR" sz="1200" kern="1200">
        <a:solidFill>
          <a:schemeClr val="tx1"/>
        </a:solidFill>
        <a:latin typeface="+mn-lt"/>
        <a:ea typeface="+mn-ea"/>
        <a:cs typeface="+mn-cs"/>
      </a:defRPr>
    </a:lvl4pPr>
    <a:lvl5pPr marL="1828800" algn="l" defTabSz="914400" rtl="0" eaLnBrk="1" latinLnBrk="0" hangingPunct="1">
      <a:defRPr lang="tr-TR" sz="1200" kern="1200">
        <a:solidFill>
          <a:schemeClr val="tx1"/>
        </a:solidFill>
        <a:latin typeface="+mn-lt"/>
        <a:ea typeface="+mn-ea"/>
        <a:cs typeface="+mn-cs"/>
      </a:defRPr>
    </a:lvl5pPr>
    <a:lvl6pPr marL="2286000" algn="l" defTabSz="914400" rtl="0" eaLnBrk="1" latinLnBrk="0" hangingPunct="1">
      <a:defRPr lang="tr-TR" sz="1200" kern="1200">
        <a:solidFill>
          <a:schemeClr val="tx1"/>
        </a:solidFill>
        <a:latin typeface="+mn-lt"/>
        <a:ea typeface="+mn-ea"/>
        <a:cs typeface="+mn-cs"/>
      </a:defRPr>
    </a:lvl6pPr>
    <a:lvl7pPr marL="2743200" algn="l" defTabSz="914400" rtl="0" eaLnBrk="1" latinLnBrk="0" hangingPunct="1">
      <a:defRPr lang="tr-TR" sz="1200" kern="1200">
        <a:solidFill>
          <a:schemeClr val="tx1"/>
        </a:solidFill>
        <a:latin typeface="+mn-lt"/>
        <a:ea typeface="+mn-ea"/>
        <a:cs typeface="+mn-cs"/>
      </a:defRPr>
    </a:lvl7pPr>
    <a:lvl8pPr marL="3200400" algn="l" defTabSz="914400" rtl="0" eaLnBrk="1" latinLnBrk="0" hangingPunct="1">
      <a:defRPr lang="tr-TR" sz="1200" kern="1200">
        <a:solidFill>
          <a:schemeClr val="tx1"/>
        </a:solidFill>
        <a:latin typeface="+mn-lt"/>
        <a:ea typeface="+mn-ea"/>
        <a:cs typeface="+mn-cs"/>
      </a:defRPr>
    </a:lvl8pPr>
    <a:lvl9pPr marL="3657600" algn="l" defTabSz="914400" rtl="0" eaLnBrk="1" latinLnBrk="0" hangingPunct="1">
      <a:defRPr lang="tr-T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smtClean="0"/>
          </a:p>
        </p:txBody>
      </p:sp>
      <p:sp>
        <p:nvSpPr>
          <p:cNvPr id="4" name="Slide Number Placeholder 3"/>
          <p:cNvSpPr>
            <a:spLocks noGrp="1"/>
          </p:cNvSpPr>
          <p:nvPr>
            <p:ph type="sldNum" sz="quarter" idx="10"/>
          </p:nvPr>
        </p:nvSpPr>
        <p:spPr/>
        <p:txBody>
          <a:bodyPr/>
          <a:lstStyle/>
          <a:p>
            <a:fld id="{58CC9574-A819-4FE4-99A7-1E27AD09ADC2}" type="slidenum">
              <a:rPr lang="tr-TR" smtClean="0"/>
              <a:pPr/>
              <a:t>1</a:t>
            </a:fld>
            <a:endParaRPr lang="tr-T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10</a:t>
            </a:fld>
            <a:endParaRPr lang="tr-TR"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11</a:t>
            </a:fld>
            <a:endParaRPr lang="tr-TR"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12</a:t>
            </a:fld>
            <a:endParaRPr lang="tr-TR"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13</a:t>
            </a:fld>
            <a:endParaRPr lang="tr-TR"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14</a:t>
            </a:fld>
            <a:endParaRPr lang="tr-TR"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smtClean="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15</a:t>
            </a:fld>
            <a:endParaRPr lang="tr-TR"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16</a:t>
            </a:fld>
            <a:endParaRPr lang="tr-TR"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17</a:t>
            </a:fld>
            <a:endParaRPr lang="tr-TR"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18</a:t>
            </a:fld>
            <a:endParaRPr lang="tr-TR"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19</a:t>
            </a:fld>
            <a:endParaRPr lang="tr-TR"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pPr/>
              <a:t>2</a:t>
            </a:fld>
            <a:endParaRPr lang="tr-T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20</a:t>
            </a:fld>
            <a:endParaRPr lang="tr-TR"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21</a:t>
            </a:fld>
            <a:endParaRPr lang="tr-TR"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58CC9574-A819-4FE4-99A7-1E27AD09ADC2}" type="slidenum">
              <a:rPr lang="tr-TR" smtClean="0"/>
              <a:pPr/>
              <a:t>22</a:t>
            </a:fld>
            <a:endParaRPr lang="tr-T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23</a:t>
            </a:fld>
            <a:endParaRPr lang="tr-TR"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pPr/>
              <a:t>3</a:t>
            </a:fld>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pPr/>
              <a:t>4</a:t>
            </a:fld>
            <a:endParaRPr lang="tr-T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pPr/>
              <a:t>5</a:t>
            </a:fld>
            <a:endParaRPr lang="tr-T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58CC9574-A819-4FE4-99A7-1E27AD09ADC2}" type="slidenum">
              <a:rPr lang="tr-TR" smtClean="0"/>
              <a:pPr/>
              <a:t>6</a:t>
            </a:fld>
            <a:endParaRPr lang="tr-T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7</a:t>
            </a:fld>
            <a:endParaRPr lang="tr-TR"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8</a:t>
            </a:fld>
            <a:endParaRPr lang="tr-TR"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B891980-0BF3-461C-95D4-87E094E9751C}" type="slidenum">
              <a:rPr lang="tr-TR" smtClean="0">
                <a:solidFill>
                  <a:prstClr val="black"/>
                </a:solidFill>
              </a:rPr>
              <a:pPr/>
              <a:t>9</a:t>
            </a:fld>
            <a:endParaRPr lang="tr-TR"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tr-TR">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tr-TR">
                <a:solidFill>
                  <a:schemeClr val="bg1"/>
                </a:solidFill>
              </a:defRPr>
            </a:lvl1pPr>
          </a:lstStyle>
          <a:p>
            <a:fld id="{A258050E-B668-4FA7-85AD-C750C80A6E9B}" type="datetimeFigureOut">
              <a:rPr/>
              <a:pPr/>
              <a:t>12/17/2009</a:t>
            </a:fld>
            <a:endParaRPr kumimoji="0" lang="tr-TR"/>
          </a:p>
        </p:txBody>
      </p:sp>
      <p:sp>
        <p:nvSpPr>
          <p:cNvPr id="5" name="Footer Placeholder 4"/>
          <p:cNvSpPr>
            <a:spLocks noGrp="1"/>
          </p:cNvSpPr>
          <p:nvPr>
            <p:ph type="ftr" sz="quarter" idx="11"/>
          </p:nvPr>
        </p:nvSpPr>
        <p:spPr/>
        <p:txBody>
          <a:bodyPr/>
          <a:lstStyle>
            <a:lvl1pPr eaLnBrk="1" latinLnBrk="0" hangingPunct="1">
              <a:defRPr kumimoji="0" lang="tr-TR">
                <a:solidFill>
                  <a:schemeClr val="bg1"/>
                </a:solidFill>
              </a:defRPr>
            </a:lvl1pPr>
          </a:lstStyle>
          <a:p>
            <a:endParaRPr kumimoji="0" lang="tr-TR"/>
          </a:p>
        </p:txBody>
      </p:sp>
      <p:sp>
        <p:nvSpPr>
          <p:cNvPr id="6" name="Slide Number Placeholder 5"/>
          <p:cNvSpPr>
            <a:spLocks noGrp="1"/>
          </p:cNvSpPr>
          <p:nvPr>
            <p:ph type="sldNum" sz="quarter" idx="12"/>
          </p:nvPr>
        </p:nvSpPr>
        <p:spPr/>
        <p:txBody>
          <a:bodyPr/>
          <a:lstStyle>
            <a:lvl1pPr eaLnBrk="1" latinLnBrk="0" hangingPunct="1">
              <a:defRPr kumimoji="0" lang="tr-TR">
                <a:solidFill>
                  <a:schemeClr val="bg1"/>
                </a:solidFill>
              </a:defRPr>
            </a:lvl1pPr>
          </a:lstStyle>
          <a:p>
            <a:fld id="{240D5ECE-8B49-45CD-BE81-EF81920D1969}" type="slidenum">
              <a:rPr/>
              <a:pPr/>
              <a:t>‹#›</a:t>
            </a:fld>
            <a:endParaRPr kumimoji="0" lang="tr-T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tr-TR" sz="2200" kern="1200">
                <a:solidFill>
                  <a:schemeClr val="tx1">
                    <a:lumMod val="75000"/>
                    <a:lumOff val="25000"/>
                  </a:schemeClr>
                </a:solidFill>
                <a:latin typeface="Calibri" pitchFamily="34" charset="0"/>
                <a:ea typeface="+mn-ea"/>
                <a:cs typeface="+mn-cs"/>
              </a:defRPr>
            </a:lvl1pPr>
          </a:lstStyle>
          <a:p>
            <a:pPr lvl="0"/>
            <a:r>
              <a:rPr kumimoji="0" lang="tr-TR"/>
              <a:t>Ana alt başlık stilini düzenlemek için tıklatın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tr-TR"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tr-TR" smtClean="0"/>
              <a:t>Asıl başlık stili için tıklatın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çıklamalı Alt Yazılı Medy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tr-TR">
                <a:solidFill>
                  <a:schemeClr val="bg1"/>
                </a:solidFill>
              </a:defRPr>
            </a:lvl1pPr>
          </a:lstStyle>
          <a:p>
            <a:fld id="{A258050E-B668-4FA7-85AD-C750C80A6E9B}" type="datetimeFigureOut">
              <a:rPr/>
              <a:pPr/>
              <a:t>12/17/2009</a:t>
            </a:fld>
            <a:endParaRPr kumimoji="0" lang="tr-TR"/>
          </a:p>
        </p:txBody>
      </p:sp>
      <p:sp>
        <p:nvSpPr>
          <p:cNvPr id="4" name="Footer Placeholder 3"/>
          <p:cNvSpPr>
            <a:spLocks noGrp="1"/>
          </p:cNvSpPr>
          <p:nvPr>
            <p:ph type="ftr" sz="quarter" idx="11"/>
          </p:nvPr>
        </p:nvSpPr>
        <p:spPr/>
        <p:txBody>
          <a:bodyPr/>
          <a:lstStyle>
            <a:lvl1pPr eaLnBrk="1" latinLnBrk="0" hangingPunct="1">
              <a:defRPr kumimoji="0" lang="tr-TR">
                <a:solidFill>
                  <a:schemeClr val="bg1"/>
                </a:solidFill>
              </a:defRPr>
            </a:lvl1pPr>
          </a:lstStyle>
          <a:p>
            <a:endParaRPr kumimoji="0" lang="tr-TR"/>
          </a:p>
        </p:txBody>
      </p:sp>
      <p:sp>
        <p:nvSpPr>
          <p:cNvPr id="5" name="Slide Number Placeholder 4"/>
          <p:cNvSpPr>
            <a:spLocks noGrp="1"/>
          </p:cNvSpPr>
          <p:nvPr>
            <p:ph type="sldNum" sz="quarter" idx="12"/>
          </p:nvPr>
        </p:nvSpPr>
        <p:spPr/>
        <p:txBody>
          <a:bodyPr/>
          <a:lstStyle>
            <a:lvl1pPr eaLnBrk="1" latinLnBrk="0" hangingPunct="1">
              <a:defRPr kumimoji="0" lang="tr-TR">
                <a:solidFill>
                  <a:schemeClr val="bg1"/>
                </a:solidFill>
              </a:defRPr>
            </a:lvl1pPr>
          </a:lstStyle>
          <a:p>
            <a:fld id="{240D5ECE-8B49-45CD-BE81-EF81920D1969}" type="slidenum">
              <a:rPr/>
              <a:pPr/>
              <a:t>‹#›</a:t>
            </a:fld>
            <a:endParaRPr kumimoji="0" lang="tr-T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tr-TR"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tr-TR" sz="1800" b="0" i="1">
                <a:solidFill>
                  <a:schemeClr val="bg1">
                    <a:lumMod val="85000"/>
                  </a:schemeClr>
                </a:solidFill>
                <a:latin typeface="Georgia" pitchFamily="18" charset="0"/>
              </a:defRPr>
            </a:lvl1pPr>
          </a:lstStyle>
          <a:p>
            <a:pPr eaLnBrk="1" latinLnBrk="0" hangingPunct="1"/>
            <a:r>
              <a:rPr lang="tr-TR" smtClean="0"/>
              <a:t>Asıl başlık stili için tıklatın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tr-TR"/>
            </a:lvl1pPr>
          </a:lstStyle>
          <a:p>
            <a:pPr eaLnBrk="1" latinLnBrk="0" hangingPunct="1"/>
            <a:r>
              <a:rPr lang="tr-TR" smtClean="0"/>
              <a:t>Medya eklemek için simgeyi tıklatın</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tr-TR" sz="2400">
                <a:solidFill>
                  <a:schemeClr val="bg1"/>
                </a:solidFill>
              </a:defRPr>
            </a:lvl1pPr>
          </a:lstStyle>
          <a:p>
            <a:pPr lvl="0" eaLnBrk="1" latinLnBrk="0" hangingPunct="1"/>
            <a:r>
              <a:rPr lang="tr-TR" smtClean="0"/>
              <a:t>Asıl metin stillerini düzenlemek için tıklatın</a:t>
            </a:r>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Resim, Açıklamalı Alt Yazıyl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tr-TR" b="1">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tr-TR" sz="1800" b="0" i="1">
                <a:solidFill>
                  <a:schemeClr val="bg1">
                    <a:lumMod val="85000"/>
                  </a:schemeClr>
                </a:solidFill>
                <a:latin typeface="Georgia" pitchFamily="18" charset="0"/>
              </a:defRPr>
            </a:lvl1pPr>
          </a:lstStyle>
          <a:p>
            <a:pPr eaLnBrk="1" latinLnBrk="0" hangingPunct="1"/>
            <a:r>
              <a:rPr lang="tr-TR" smtClean="0"/>
              <a:t>Asıl başlık stili için tıklatın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tr-TR" sz="3200"/>
            </a:lvl1pPr>
            <a:lvl2pPr marL="457200" indent="0" eaLnBrk="1" latinLnBrk="0" hangingPunct="1">
              <a:buNone/>
              <a:defRPr kumimoji="0" lang="tr-TR" sz="2800"/>
            </a:lvl2pPr>
            <a:lvl3pPr marL="914400" indent="0" eaLnBrk="1" latinLnBrk="0" hangingPunct="1">
              <a:buNone/>
              <a:defRPr kumimoji="0" lang="tr-TR" sz="2400"/>
            </a:lvl3pPr>
            <a:lvl4pPr marL="1371600" indent="0" eaLnBrk="1" latinLnBrk="0" hangingPunct="1">
              <a:buNone/>
              <a:defRPr kumimoji="0" lang="tr-TR" sz="2000"/>
            </a:lvl4pPr>
            <a:lvl5pPr marL="1828800" indent="0" eaLnBrk="1" latinLnBrk="0" hangingPunct="1">
              <a:buNone/>
              <a:defRPr kumimoji="0" lang="tr-TR" sz="2000"/>
            </a:lvl5pPr>
            <a:lvl6pPr marL="2286000" indent="0" eaLnBrk="1" latinLnBrk="0" hangingPunct="1">
              <a:buNone/>
              <a:defRPr kumimoji="0" lang="tr-TR" sz="2000"/>
            </a:lvl6pPr>
            <a:lvl7pPr marL="2743200" indent="0" eaLnBrk="1" latinLnBrk="0" hangingPunct="1">
              <a:buNone/>
              <a:defRPr kumimoji="0" lang="tr-TR" sz="2000"/>
            </a:lvl7pPr>
            <a:lvl8pPr marL="3200400" indent="0" eaLnBrk="1" latinLnBrk="0" hangingPunct="1">
              <a:buNone/>
              <a:defRPr kumimoji="0" lang="tr-TR" sz="2000"/>
            </a:lvl8pPr>
            <a:lvl9pPr marL="3657600" indent="0" eaLnBrk="1" latinLnBrk="0" hangingPunct="1">
              <a:buNone/>
              <a:defRPr kumimoji="0" lang="tr-TR" sz="2000"/>
            </a:lvl9pPr>
          </a:lstStyle>
          <a:p>
            <a:pPr eaLnBrk="1" latinLnBrk="0" hangingPunct="1"/>
            <a:r>
              <a:rPr lang="tr-TR" smtClean="0"/>
              <a:t>Resim eklemek için simgeyi tıklatın</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tr-TR" sz="1400"/>
            </a:lvl1pPr>
            <a:lvl2pPr marL="457200" indent="0" eaLnBrk="1" latinLnBrk="0" hangingPunct="1">
              <a:buNone/>
              <a:defRPr kumimoji="0" lang="tr-TR" sz="1200"/>
            </a:lvl2pPr>
            <a:lvl3pPr marL="914400" indent="0" eaLnBrk="1" latinLnBrk="0" hangingPunct="1">
              <a:buNone/>
              <a:defRPr kumimoji="0" lang="tr-TR" sz="1000"/>
            </a:lvl3pPr>
            <a:lvl4pPr marL="1371600" indent="0" eaLnBrk="1" latinLnBrk="0" hangingPunct="1">
              <a:buNone/>
              <a:defRPr kumimoji="0" lang="tr-TR" sz="900"/>
            </a:lvl4pPr>
            <a:lvl5pPr marL="1828800" indent="0" eaLnBrk="1" latinLnBrk="0" hangingPunct="1">
              <a:buNone/>
              <a:defRPr kumimoji="0" lang="tr-TR" sz="900"/>
            </a:lvl5pPr>
            <a:lvl6pPr marL="2286000" indent="0" eaLnBrk="1" latinLnBrk="0" hangingPunct="1">
              <a:buNone/>
              <a:defRPr kumimoji="0" lang="tr-TR" sz="900"/>
            </a:lvl6pPr>
            <a:lvl7pPr marL="2743200" indent="0" eaLnBrk="1" latinLnBrk="0" hangingPunct="1">
              <a:buNone/>
              <a:defRPr kumimoji="0" lang="tr-TR" sz="900"/>
            </a:lvl7pPr>
            <a:lvl8pPr marL="3200400" indent="0" eaLnBrk="1" latinLnBrk="0" hangingPunct="1">
              <a:buNone/>
              <a:defRPr kumimoji="0" lang="tr-TR" sz="900"/>
            </a:lvl8pPr>
            <a:lvl9pPr marL="3657600" indent="0" eaLnBrk="1" latinLnBrk="0" hangingPunct="1">
              <a:buNone/>
              <a:defRPr kumimoji="0" lang="tr-TR" sz="900"/>
            </a:lvl9pPr>
          </a:lstStyle>
          <a:p>
            <a:pPr lvl="0" eaLnBrk="1" latinLnBrk="0" hangingPunct="1"/>
            <a:r>
              <a:rPr lang="tr-TR" smtClean="0"/>
              <a:t>Asıl metin stillerini düzenlemek için tıklatın</a:t>
            </a:r>
          </a:p>
        </p:txBody>
      </p:sp>
      <p:sp>
        <p:nvSpPr>
          <p:cNvPr id="5" name="Date Placeholder 4"/>
          <p:cNvSpPr>
            <a:spLocks noGrp="1"/>
          </p:cNvSpPr>
          <p:nvPr>
            <p:ph type="dt" sz="half" idx="10"/>
          </p:nvPr>
        </p:nvSpPr>
        <p:spPr/>
        <p:txBody>
          <a:bodyPr/>
          <a:lstStyle>
            <a:lvl1pPr eaLnBrk="1" latinLnBrk="0" hangingPunct="1">
              <a:defRPr kumimoji="0" lang="tr-TR">
                <a:solidFill>
                  <a:schemeClr val="bg1"/>
                </a:solidFill>
              </a:defRPr>
            </a:lvl1pPr>
          </a:lstStyle>
          <a:p>
            <a:fld id="{A258050E-B668-4FA7-85AD-C750C80A6E9B}" type="datetimeFigureOut">
              <a:rPr/>
              <a:pPr/>
              <a:t>12/17/2009</a:t>
            </a:fld>
            <a:endParaRPr kumimoji="0" lang="tr-TR"/>
          </a:p>
        </p:txBody>
      </p:sp>
      <p:sp>
        <p:nvSpPr>
          <p:cNvPr id="6" name="Footer Placeholder 5"/>
          <p:cNvSpPr>
            <a:spLocks noGrp="1"/>
          </p:cNvSpPr>
          <p:nvPr>
            <p:ph type="ftr" sz="quarter" idx="11"/>
          </p:nvPr>
        </p:nvSpPr>
        <p:spPr/>
        <p:txBody>
          <a:bodyPr/>
          <a:lstStyle>
            <a:lvl1pPr eaLnBrk="1" latinLnBrk="0" hangingPunct="1">
              <a:defRPr kumimoji="0" lang="tr-TR">
                <a:solidFill>
                  <a:schemeClr val="bg1"/>
                </a:solidFill>
              </a:defRPr>
            </a:lvl1pPr>
          </a:lstStyle>
          <a:p>
            <a:endParaRPr kumimoji="0" lang="tr-TR"/>
          </a:p>
        </p:txBody>
      </p:sp>
      <p:sp>
        <p:nvSpPr>
          <p:cNvPr id="7" name="Slide Number Placeholder 6"/>
          <p:cNvSpPr>
            <a:spLocks noGrp="1"/>
          </p:cNvSpPr>
          <p:nvPr>
            <p:ph type="sldNum" sz="quarter" idx="12"/>
          </p:nvPr>
        </p:nvSpPr>
        <p:spPr/>
        <p:txBody>
          <a:bodyPr/>
          <a:lstStyle>
            <a:lvl1pPr eaLnBrk="1" latinLnBrk="0" hangingPunct="1">
              <a:defRPr kumimoji="0" lang="tr-TR">
                <a:solidFill>
                  <a:schemeClr val="bg1"/>
                </a:solidFill>
              </a:defRPr>
            </a:lvl1pPr>
          </a:lstStyle>
          <a:p>
            <a:fld id="{240D5ECE-8B49-45CD-BE81-EF81920D1969}" type="slidenum">
              <a:rPr/>
              <a:pPr/>
              <a:t>‹#›</a:t>
            </a:fld>
            <a:endParaRPr kumimoji="0" lang="tr-T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şlık ve Dikey Meti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Date Placeholder 3"/>
          <p:cNvSpPr>
            <a:spLocks noGrp="1"/>
          </p:cNvSpPr>
          <p:nvPr>
            <p:ph type="dt" sz="half" idx="10"/>
          </p:nvPr>
        </p:nvSpPr>
        <p:spPr/>
        <p:txBody>
          <a:bodyPr/>
          <a:lstStyle/>
          <a:p>
            <a:fld id="{A258050E-B668-4FA7-85AD-C750C80A6E9B}" type="datetimeFigureOut">
              <a:rPr/>
              <a:pPr/>
              <a:t>12/17/2009</a:t>
            </a:fld>
            <a:endParaRPr kumimoji="0" lang="tr-TR"/>
          </a:p>
        </p:txBody>
      </p:sp>
      <p:sp>
        <p:nvSpPr>
          <p:cNvPr id="5" name="Footer Placeholder 4"/>
          <p:cNvSpPr>
            <a:spLocks noGrp="1"/>
          </p:cNvSpPr>
          <p:nvPr>
            <p:ph type="ftr" sz="quarter" idx="11"/>
          </p:nvPr>
        </p:nvSpPr>
        <p:spPr/>
        <p:txBody>
          <a:bodyPr/>
          <a:lstStyle/>
          <a:p>
            <a:endParaRPr kumimoji="0" lang="tr-TR"/>
          </a:p>
        </p:txBody>
      </p:sp>
      <p:sp>
        <p:nvSpPr>
          <p:cNvPr id="6" name="Slide Number Placeholder 5"/>
          <p:cNvSpPr>
            <a:spLocks noGrp="1"/>
          </p:cNvSpPr>
          <p:nvPr>
            <p:ph type="sldNum" sz="quarter" idx="12"/>
          </p:nvPr>
        </p:nvSpPr>
        <p:spPr/>
        <p:txBody>
          <a:bodyPr/>
          <a:lstStyle/>
          <a:p>
            <a:fld id="{240D5ECE-8B49-45CD-BE81-EF81920D1969}" type="slidenum">
              <a:rPr/>
              <a:pPr/>
              <a:t>‹#›</a:t>
            </a:fld>
            <a:endParaRPr kumimoji="0" lang="tr-T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tr-TR" sz="2800" b="1" kern="1200" baseline="0">
                <a:solidFill>
                  <a:schemeClr val="bg1"/>
                </a:solidFill>
                <a:latin typeface="+mn-lt"/>
                <a:ea typeface="+mn-ea"/>
                <a:cs typeface="+mn-cs"/>
              </a:defRPr>
            </a:lvl1pPr>
          </a:lstStyle>
          <a:p>
            <a:r>
              <a:rPr kumimoji="0" lang="tr-TR"/>
              <a:t>    </a:t>
            </a:r>
            <a:r>
              <a:rPr kumimoji="0" lang="tr-TR" sz="2000"/>
              <a:t>Ana başlık stilini düzenlemek için tıklatın</a:t>
            </a:r>
            <a:endParaRPr kumimoji="0" lang="tr-T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tr-TR" smtClean="0"/>
              <a:t>Asıl başlık stili için tıklatın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Date Placeholder 3"/>
          <p:cNvSpPr>
            <a:spLocks noGrp="1"/>
          </p:cNvSpPr>
          <p:nvPr>
            <p:ph type="dt" sz="half" idx="10"/>
          </p:nvPr>
        </p:nvSpPr>
        <p:spPr/>
        <p:txBody>
          <a:bodyPr/>
          <a:lstStyle>
            <a:lvl1pPr eaLnBrk="1" latinLnBrk="0" hangingPunct="1">
              <a:defRPr kumimoji="0" lang="tr-TR">
                <a:solidFill>
                  <a:schemeClr val="tx1">
                    <a:lumMod val="85000"/>
                    <a:lumOff val="15000"/>
                  </a:schemeClr>
                </a:solidFill>
              </a:defRPr>
            </a:lvl1pPr>
          </a:lstStyle>
          <a:p>
            <a:fld id="{A258050E-B668-4FA7-85AD-C750C80A6E9B}" type="datetimeFigureOut">
              <a:rPr/>
              <a:pPr/>
              <a:t>12/17/2009</a:t>
            </a:fld>
            <a:endParaRPr kumimoji="0" lang="tr-TR"/>
          </a:p>
        </p:txBody>
      </p:sp>
      <p:sp>
        <p:nvSpPr>
          <p:cNvPr id="5" name="Footer Placeholder 4"/>
          <p:cNvSpPr>
            <a:spLocks noGrp="1"/>
          </p:cNvSpPr>
          <p:nvPr>
            <p:ph type="ftr" sz="quarter" idx="11"/>
          </p:nvPr>
        </p:nvSpPr>
        <p:spPr/>
        <p:txBody>
          <a:bodyPr/>
          <a:lstStyle/>
          <a:p>
            <a:endParaRPr kumimoji="0" lang="tr-TR"/>
          </a:p>
        </p:txBody>
      </p:sp>
      <p:sp>
        <p:nvSpPr>
          <p:cNvPr id="6" name="Slide Number Placeholder 5"/>
          <p:cNvSpPr>
            <a:spLocks noGrp="1"/>
          </p:cNvSpPr>
          <p:nvPr>
            <p:ph type="sldNum" sz="quarter" idx="12"/>
          </p:nvPr>
        </p:nvSpPr>
        <p:spPr/>
        <p:txBody>
          <a:bodyPr/>
          <a:lstStyle>
            <a:lvl1pPr eaLnBrk="1" latinLnBrk="0" hangingPunct="1">
              <a:defRPr kumimoji="0" lang="tr-TR">
                <a:solidFill>
                  <a:schemeClr val="tx1">
                    <a:lumMod val="85000"/>
                    <a:lumOff val="15000"/>
                  </a:schemeClr>
                </a:solidFill>
              </a:defRPr>
            </a:lvl1pPr>
          </a:lstStyle>
          <a:p>
            <a:fld id="{240D5ECE-8B49-45CD-BE81-EF81920D1969}" type="slidenum">
              <a:rPr/>
              <a:pPr/>
              <a:t>‹#›</a:t>
            </a:fld>
            <a:endParaRPr kumimoji="0" lang="tr-T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oş">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a:pPr/>
              <a:t>12/17/2009</a:t>
            </a:fld>
            <a:endParaRPr kumimoji="0" lang="tr-TR"/>
          </a:p>
        </p:txBody>
      </p:sp>
      <p:sp>
        <p:nvSpPr>
          <p:cNvPr id="3" name="Footer Placeholder 2"/>
          <p:cNvSpPr>
            <a:spLocks noGrp="1"/>
          </p:cNvSpPr>
          <p:nvPr>
            <p:ph type="ftr" sz="quarter" idx="11"/>
          </p:nvPr>
        </p:nvSpPr>
        <p:spPr/>
        <p:txBody>
          <a:bodyPr/>
          <a:lstStyle/>
          <a:p>
            <a:endParaRPr kumimoji="0" lang="tr-TR"/>
          </a:p>
        </p:txBody>
      </p:sp>
      <p:sp>
        <p:nvSpPr>
          <p:cNvPr id="4" name="Slide Number Placeholder 3"/>
          <p:cNvSpPr>
            <a:spLocks noGrp="1"/>
          </p:cNvSpPr>
          <p:nvPr>
            <p:ph type="sldNum" sz="quarter" idx="12"/>
          </p:nvPr>
        </p:nvSpPr>
        <p:spPr/>
        <p:txBody>
          <a:bodyPr/>
          <a:lstStyle/>
          <a:p>
            <a:fld id="{73820FCD-5F4C-4989-BE05-0A8208BCBC21}" type="slidenum">
              <a:rPr/>
              <a:pPr/>
              <a:t>‹#›</a:t>
            </a:fld>
            <a:endParaRPr kumimoji="0" lang="tr-T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tr-TR" sz="3000" b="1" cap="all"/>
            </a:lvl1pPr>
          </a:lstStyle>
          <a:p>
            <a:pPr eaLnBrk="1" latinLnBrk="0" hangingPunct="1"/>
            <a:r>
              <a:rPr lang="tr-TR" smtClean="0"/>
              <a:t>Asıl başlık stili için tıklatın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tr-TR" sz="1800">
                <a:solidFill>
                  <a:schemeClr val="tx1">
                    <a:lumMod val="65000"/>
                    <a:lumOff val="35000"/>
                  </a:schemeClr>
                </a:solidFill>
              </a:defRPr>
            </a:lvl1pPr>
            <a:lvl2pPr marL="457200" indent="0" eaLnBrk="1" latinLnBrk="0" hangingPunct="1">
              <a:buNone/>
              <a:defRPr kumimoji="0" lang="tr-TR" sz="1800">
                <a:solidFill>
                  <a:schemeClr val="tx1">
                    <a:tint val="75000"/>
                  </a:schemeClr>
                </a:solidFill>
              </a:defRPr>
            </a:lvl2pPr>
            <a:lvl3pPr marL="914400" indent="0" eaLnBrk="1" latinLnBrk="0" hangingPunct="1">
              <a:buNone/>
              <a:defRPr kumimoji="0" lang="tr-TR" sz="1600">
                <a:solidFill>
                  <a:schemeClr val="tx1">
                    <a:tint val="75000"/>
                  </a:schemeClr>
                </a:solidFill>
              </a:defRPr>
            </a:lvl3pPr>
            <a:lvl4pPr marL="1371600" indent="0" eaLnBrk="1" latinLnBrk="0" hangingPunct="1">
              <a:buNone/>
              <a:defRPr kumimoji="0" lang="tr-TR" sz="1400">
                <a:solidFill>
                  <a:schemeClr val="tx1">
                    <a:tint val="75000"/>
                  </a:schemeClr>
                </a:solidFill>
              </a:defRPr>
            </a:lvl4pPr>
            <a:lvl5pPr marL="1828800" indent="0" eaLnBrk="1" latinLnBrk="0" hangingPunct="1">
              <a:buNone/>
              <a:defRPr kumimoji="0" lang="tr-TR" sz="1400">
                <a:solidFill>
                  <a:schemeClr val="tx1">
                    <a:tint val="75000"/>
                  </a:schemeClr>
                </a:solidFill>
              </a:defRPr>
            </a:lvl5pPr>
            <a:lvl6pPr marL="2286000" indent="0" eaLnBrk="1" latinLnBrk="0" hangingPunct="1">
              <a:buNone/>
              <a:defRPr kumimoji="0" lang="tr-TR" sz="1400">
                <a:solidFill>
                  <a:schemeClr val="tx1">
                    <a:tint val="75000"/>
                  </a:schemeClr>
                </a:solidFill>
              </a:defRPr>
            </a:lvl6pPr>
            <a:lvl7pPr marL="2743200" indent="0" eaLnBrk="1" latinLnBrk="0" hangingPunct="1">
              <a:buNone/>
              <a:defRPr kumimoji="0" lang="tr-TR" sz="1400">
                <a:solidFill>
                  <a:schemeClr val="tx1">
                    <a:tint val="75000"/>
                  </a:schemeClr>
                </a:solidFill>
              </a:defRPr>
            </a:lvl7pPr>
            <a:lvl8pPr marL="3200400" indent="0" eaLnBrk="1" latinLnBrk="0" hangingPunct="1">
              <a:buNone/>
              <a:defRPr kumimoji="0" lang="tr-TR" sz="1400">
                <a:solidFill>
                  <a:schemeClr val="tx1">
                    <a:tint val="75000"/>
                  </a:schemeClr>
                </a:solidFill>
              </a:defRPr>
            </a:lvl8pPr>
            <a:lvl9pPr marL="3657600" indent="0" eaLnBrk="1" latinLnBrk="0" hangingPunct="1">
              <a:buNone/>
              <a:defRPr kumimoji="0" lang="tr-TR" sz="1400">
                <a:solidFill>
                  <a:schemeClr val="tx1">
                    <a:tint val="75000"/>
                  </a:schemeClr>
                </a:solidFill>
              </a:defRPr>
            </a:lvl9pPr>
          </a:lstStyle>
          <a:p>
            <a:pPr lvl="0" eaLnBrk="1" latinLnBrk="0" hangingPunct="1"/>
            <a:r>
              <a:rPr lang="tr-TR" smtClean="0"/>
              <a:t>Asıl metin stillerini düzenlemek için tıklatın</a:t>
            </a:r>
          </a:p>
        </p:txBody>
      </p:sp>
      <p:sp>
        <p:nvSpPr>
          <p:cNvPr id="5" name="Footer Placeholder 4"/>
          <p:cNvSpPr>
            <a:spLocks noGrp="1"/>
          </p:cNvSpPr>
          <p:nvPr>
            <p:ph type="ftr" sz="quarter" idx="11"/>
          </p:nvPr>
        </p:nvSpPr>
        <p:spPr/>
        <p:txBody>
          <a:bodyPr/>
          <a:lstStyle>
            <a:lvl1pPr eaLnBrk="1" latinLnBrk="0" hangingPunct="1">
              <a:defRPr kumimoji="0" lang="tr-TR">
                <a:solidFill>
                  <a:schemeClr val="tx1">
                    <a:lumMod val="85000"/>
                    <a:lumOff val="15000"/>
                  </a:schemeClr>
                </a:solidFill>
              </a:defRPr>
            </a:lvl1pPr>
          </a:lstStyle>
          <a:p>
            <a:endParaRPr kumimoji="0" lang="tr-TR"/>
          </a:p>
        </p:txBody>
      </p:sp>
      <p:sp>
        <p:nvSpPr>
          <p:cNvPr id="6" name="Slide Number Placeholder 5"/>
          <p:cNvSpPr>
            <a:spLocks noGrp="1"/>
          </p:cNvSpPr>
          <p:nvPr>
            <p:ph type="sldNum" sz="quarter" idx="12"/>
          </p:nvPr>
        </p:nvSpPr>
        <p:spPr/>
        <p:txBody>
          <a:bodyPr/>
          <a:lstStyle>
            <a:lvl1pPr eaLnBrk="1" latinLnBrk="0" hangingPunct="1">
              <a:defRPr kumimoji="0" lang="tr-TR">
                <a:solidFill>
                  <a:schemeClr val="tx1">
                    <a:lumMod val="85000"/>
                    <a:lumOff val="15000"/>
                  </a:schemeClr>
                </a:solidFill>
              </a:defRPr>
            </a:lvl1pPr>
          </a:lstStyle>
          <a:p>
            <a:fld id="{240D5ECE-8B49-45CD-BE81-EF81920D1969}" type="slidenum">
              <a:rPr/>
              <a:pPr/>
              <a:t>‹#›</a:t>
            </a:fld>
            <a:endParaRPr kumimoji="0" lang="tr-TR"/>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tr-TR"/>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tr-TR">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tr-TR"/>
              <a:t>       </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aşlık ve İçeri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tr-TR" sz="3000" b="0">
                <a:solidFill>
                  <a:schemeClr val="tx1">
                    <a:lumMod val="85000"/>
                    <a:lumOff val="15000"/>
                  </a:schemeClr>
                </a:solidFill>
              </a:defRPr>
            </a:lvl1pPr>
          </a:lstStyle>
          <a:p>
            <a:pPr eaLnBrk="1" latinLnBrk="0" hangingPunct="1"/>
            <a:r>
              <a:rPr lang="tr-TR" smtClean="0"/>
              <a:t>Asıl başlık stili için tıklatın</a:t>
            </a:r>
            <a:endParaRPr/>
          </a:p>
        </p:txBody>
      </p:sp>
      <p:sp>
        <p:nvSpPr>
          <p:cNvPr id="3" name="Content Placeholder 2"/>
          <p:cNvSpPr>
            <a:spLocks noGrp="1"/>
          </p:cNvSpPr>
          <p:nvPr>
            <p:ph idx="1"/>
          </p:nvPr>
        </p:nvSpPr>
        <p:spPr/>
        <p:txBody>
          <a:bodyPr/>
          <a:lstStyle>
            <a:lvl1pPr eaLnBrk="1" latinLnBrk="0" hangingPunct="1">
              <a:defRPr kumimoji="0" lang="tr-TR">
                <a:solidFill>
                  <a:schemeClr val="tx1">
                    <a:lumMod val="85000"/>
                    <a:lumOff val="15000"/>
                  </a:schemeClr>
                </a:solidFill>
              </a:defRPr>
            </a:lvl1pPr>
            <a:lvl2pPr eaLnBrk="1" latinLnBrk="0" hangingPunct="1">
              <a:defRPr kumimoji="0" lang="tr-TR">
                <a:solidFill>
                  <a:schemeClr val="tx1">
                    <a:lumMod val="85000"/>
                    <a:lumOff val="15000"/>
                  </a:schemeClr>
                </a:solidFill>
              </a:defRPr>
            </a:lvl2pPr>
            <a:lvl3pPr eaLnBrk="1" latinLnBrk="0" hangingPunct="1">
              <a:defRPr kumimoji="0" lang="tr-TR">
                <a:solidFill>
                  <a:schemeClr val="tx1">
                    <a:lumMod val="85000"/>
                    <a:lumOff val="15000"/>
                  </a:schemeClr>
                </a:solidFill>
              </a:defRPr>
            </a:lvl3pPr>
            <a:lvl4pPr eaLnBrk="1" latinLnBrk="0" hangingPunct="1">
              <a:defRPr kumimoji="0" lang="tr-TR">
                <a:solidFill>
                  <a:schemeClr val="tx1">
                    <a:lumMod val="85000"/>
                    <a:lumOff val="15000"/>
                  </a:schemeClr>
                </a:solidFill>
              </a:defRPr>
            </a:lvl4pPr>
            <a:lvl5pPr eaLnBrk="1" latinLnBrk="0" hangingPunct="1">
              <a:defRPr kumimoji="0" lang="tr-TR">
                <a:solidFill>
                  <a:schemeClr val="tx1">
                    <a:lumMod val="85000"/>
                    <a:lumOff val="15000"/>
                  </a:schemeClr>
                </a:solidFill>
              </a:defRPr>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Date Placeholder 3"/>
          <p:cNvSpPr>
            <a:spLocks noGrp="1"/>
          </p:cNvSpPr>
          <p:nvPr>
            <p:ph type="dt" sz="half" idx="10"/>
          </p:nvPr>
        </p:nvSpPr>
        <p:spPr/>
        <p:txBody>
          <a:bodyPr/>
          <a:lstStyle>
            <a:lvl1pPr eaLnBrk="1" latinLnBrk="0" hangingPunct="1">
              <a:defRPr kumimoji="0" lang="tr-TR">
                <a:solidFill>
                  <a:schemeClr val="tx1">
                    <a:lumMod val="85000"/>
                    <a:lumOff val="15000"/>
                  </a:schemeClr>
                </a:solidFill>
              </a:defRPr>
            </a:lvl1pPr>
          </a:lstStyle>
          <a:p>
            <a:fld id="{A258050E-B668-4FA7-85AD-C750C80A6E9B}" type="datetimeFigureOut">
              <a:rPr/>
              <a:pPr/>
              <a:t>12/17/2009</a:t>
            </a:fld>
            <a:endParaRPr kumimoji="0" lang="tr-TR"/>
          </a:p>
        </p:txBody>
      </p:sp>
      <p:sp>
        <p:nvSpPr>
          <p:cNvPr id="5" name="Footer Placeholder 4"/>
          <p:cNvSpPr>
            <a:spLocks noGrp="1"/>
          </p:cNvSpPr>
          <p:nvPr>
            <p:ph type="ftr" sz="quarter" idx="11"/>
          </p:nvPr>
        </p:nvSpPr>
        <p:spPr/>
        <p:txBody>
          <a:bodyPr/>
          <a:lstStyle>
            <a:lvl1pPr eaLnBrk="1" latinLnBrk="0" hangingPunct="1">
              <a:defRPr kumimoji="0" lang="tr-TR">
                <a:solidFill>
                  <a:schemeClr val="tx1">
                    <a:lumMod val="85000"/>
                    <a:lumOff val="15000"/>
                  </a:schemeClr>
                </a:solidFill>
              </a:defRPr>
            </a:lvl1pPr>
          </a:lstStyle>
          <a:p>
            <a:endParaRPr kumimoji="0" lang="tr-TR"/>
          </a:p>
        </p:txBody>
      </p:sp>
      <p:sp>
        <p:nvSpPr>
          <p:cNvPr id="6" name="Slide Number Placeholder 5"/>
          <p:cNvSpPr>
            <a:spLocks noGrp="1"/>
          </p:cNvSpPr>
          <p:nvPr>
            <p:ph type="sldNum" sz="quarter" idx="12"/>
          </p:nvPr>
        </p:nvSpPr>
        <p:spPr/>
        <p:txBody>
          <a:bodyPr/>
          <a:lstStyle>
            <a:lvl1pPr eaLnBrk="1" latinLnBrk="0" hangingPunct="1">
              <a:defRPr kumimoji="0" lang="tr-TR">
                <a:solidFill>
                  <a:schemeClr val="tx1">
                    <a:lumMod val="85000"/>
                    <a:lumOff val="15000"/>
                  </a:schemeClr>
                </a:solidFill>
              </a:defRPr>
            </a:lvl1pPr>
          </a:lstStyle>
          <a:p>
            <a:fld id="{240D5ECE-8B49-45CD-BE81-EF81920D1969}" type="slidenum">
              <a:rPr/>
              <a:pPr/>
              <a:t>‹#›</a:t>
            </a:fld>
            <a:endParaRPr kumimoji="0" lang="tr-T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şlık ve İçerik: Vurg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tr-TR" smtClean="0"/>
              <a:t>Asıl başlık stili için tıklatın</a:t>
            </a:r>
            <a:endParaRPr/>
          </a:p>
        </p:txBody>
      </p:sp>
      <p:sp>
        <p:nvSpPr>
          <p:cNvPr id="3" name="Date Placeholder 2"/>
          <p:cNvSpPr>
            <a:spLocks noGrp="1"/>
          </p:cNvSpPr>
          <p:nvPr>
            <p:ph type="dt" sz="half" idx="10"/>
          </p:nvPr>
        </p:nvSpPr>
        <p:spPr/>
        <p:txBody>
          <a:bodyPr/>
          <a:lstStyle>
            <a:lvl1pPr eaLnBrk="1" latinLnBrk="0" hangingPunct="1">
              <a:defRPr kumimoji="0" lang="tr-TR">
                <a:solidFill>
                  <a:schemeClr val="tx1">
                    <a:lumMod val="85000"/>
                    <a:lumOff val="15000"/>
                  </a:schemeClr>
                </a:solidFill>
              </a:defRPr>
            </a:lvl1pPr>
          </a:lstStyle>
          <a:p>
            <a:fld id="{A258050E-B668-4FA7-85AD-C750C80A6E9B}" type="datetimeFigureOut">
              <a:rPr/>
              <a:pPr/>
              <a:t>12/17/2009</a:t>
            </a:fld>
            <a:endParaRPr kumimoji="0" lang="tr-TR"/>
          </a:p>
        </p:txBody>
      </p:sp>
      <p:sp>
        <p:nvSpPr>
          <p:cNvPr id="4" name="Footer Placeholder 3"/>
          <p:cNvSpPr>
            <a:spLocks noGrp="1"/>
          </p:cNvSpPr>
          <p:nvPr>
            <p:ph type="ftr" sz="quarter" idx="11"/>
          </p:nvPr>
        </p:nvSpPr>
        <p:spPr/>
        <p:txBody>
          <a:bodyPr/>
          <a:lstStyle>
            <a:lvl1pPr eaLnBrk="1" latinLnBrk="0" hangingPunct="1">
              <a:defRPr kumimoji="0" lang="tr-TR">
                <a:solidFill>
                  <a:schemeClr val="tx1">
                    <a:lumMod val="85000"/>
                    <a:lumOff val="15000"/>
                  </a:schemeClr>
                </a:solidFill>
              </a:defRPr>
            </a:lvl1pPr>
          </a:lstStyle>
          <a:p>
            <a:endParaRPr kumimoji="0" lang="tr-TR"/>
          </a:p>
        </p:txBody>
      </p:sp>
      <p:sp>
        <p:nvSpPr>
          <p:cNvPr id="5" name="Slide Number Placeholder 4"/>
          <p:cNvSpPr>
            <a:spLocks noGrp="1"/>
          </p:cNvSpPr>
          <p:nvPr>
            <p:ph type="sldNum" sz="quarter" idx="12"/>
          </p:nvPr>
        </p:nvSpPr>
        <p:spPr/>
        <p:txBody>
          <a:bodyPr/>
          <a:lstStyle>
            <a:lvl1pPr eaLnBrk="1" latinLnBrk="0" hangingPunct="1">
              <a:defRPr kumimoji="0" lang="tr-TR">
                <a:solidFill>
                  <a:schemeClr val="tx1">
                    <a:lumMod val="85000"/>
                    <a:lumOff val="15000"/>
                  </a:schemeClr>
                </a:solidFill>
              </a:defRPr>
            </a:lvl1pPr>
          </a:lstStyle>
          <a:p>
            <a:fld id="{240D5ECE-8B49-45CD-BE81-EF81920D1969}" type="slidenum">
              <a:rPr/>
              <a:pPr/>
              <a:t>‹#›</a:t>
            </a:fld>
            <a:endParaRPr kumimoji="0" lang="tr-TR"/>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tr-TR">
                <a:solidFill>
                  <a:schemeClr val="tx1">
                    <a:lumMod val="85000"/>
                    <a:lumOff val="15000"/>
                  </a:schemeClr>
                </a:solidFill>
              </a:defRPr>
            </a:lvl1pPr>
            <a:lvl2pPr eaLnBrk="1" latinLnBrk="0" hangingPunct="1">
              <a:defRPr kumimoji="0" lang="tr-TR">
                <a:solidFill>
                  <a:schemeClr val="tx1">
                    <a:lumMod val="85000"/>
                    <a:lumOff val="15000"/>
                  </a:schemeClr>
                </a:solidFill>
              </a:defRPr>
            </a:lvl2pPr>
            <a:lvl3pPr eaLnBrk="1" latinLnBrk="0" hangingPunct="1">
              <a:defRPr kumimoji="0" lang="tr-TR">
                <a:solidFill>
                  <a:schemeClr val="tx1">
                    <a:lumMod val="85000"/>
                    <a:lumOff val="15000"/>
                  </a:schemeClr>
                </a:solidFill>
              </a:defRPr>
            </a:lvl3pPr>
            <a:lvl4pPr eaLnBrk="1" latinLnBrk="0" hangingPunct="1">
              <a:defRPr kumimoji="0" lang="tr-TR">
                <a:solidFill>
                  <a:schemeClr val="tx1">
                    <a:lumMod val="85000"/>
                    <a:lumOff val="15000"/>
                  </a:schemeClr>
                </a:solidFill>
              </a:defRPr>
            </a:lvl4pPr>
            <a:lvl5pPr eaLnBrk="1" latinLnBrk="0" hangingPunct="1">
              <a:defRPr kumimoji="0" lang="tr-TR">
                <a:solidFill>
                  <a:schemeClr val="tx1">
                    <a:lumMod val="85000"/>
                    <a:lumOff val="15000"/>
                  </a:schemeClr>
                </a:solidFill>
              </a:defRPr>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İki İçeri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tr-TR" sz="2800">
                <a:solidFill>
                  <a:schemeClr val="bg1"/>
                </a:solidFill>
              </a:defRPr>
            </a:lvl1pPr>
          </a:lstStyle>
          <a:p>
            <a:pPr eaLnBrk="1" latinLnBrk="0" hangingPunct="1"/>
            <a:r>
              <a:rPr lang="tr-TR" smtClean="0"/>
              <a:t>Asıl başlık stili için tıklatın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tr-TR" sz="2800">
                <a:solidFill>
                  <a:schemeClr val="tx1">
                    <a:lumMod val="85000"/>
                    <a:lumOff val="15000"/>
                  </a:schemeClr>
                </a:solidFill>
              </a:defRPr>
            </a:lvl1pPr>
            <a:lvl2pPr eaLnBrk="1" latinLnBrk="0" hangingPunct="1">
              <a:defRPr kumimoji="0" lang="tr-TR" sz="2400">
                <a:solidFill>
                  <a:schemeClr val="tx1">
                    <a:lumMod val="85000"/>
                    <a:lumOff val="15000"/>
                  </a:schemeClr>
                </a:solidFill>
              </a:defRPr>
            </a:lvl2pPr>
            <a:lvl3pPr eaLnBrk="1" latinLnBrk="0" hangingPunct="1">
              <a:defRPr kumimoji="0" lang="tr-TR" sz="2000">
                <a:solidFill>
                  <a:schemeClr val="tx1">
                    <a:lumMod val="85000"/>
                    <a:lumOff val="15000"/>
                  </a:schemeClr>
                </a:solidFill>
              </a:defRPr>
            </a:lvl3pPr>
            <a:lvl4pPr eaLnBrk="1" latinLnBrk="0" hangingPunct="1">
              <a:defRPr kumimoji="0" lang="tr-TR" sz="1800">
                <a:solidFill>
                  <a:schemeClr val="tx1">
                    <a:lumMod val="85000"/>
                    <a:lumOff val="15000"/>
                  </a:schemeClr>
                </a:solidFill>
              </a:defRPr>
            </a:lvl4pPr>
            <a:lvl5pPr eaLnBrk="1" latinLnBrk="0" hangingPunct="1">
              <a:defRPr kumimoji="0" lang="tr-TR" sz="1800">
                <a:solidFill>
                  <a:schemeClr val="tx1">
                    <a:lumMod val="85000"/>
                    <a:lumOff val="15000"/>
                  </a:schemeClr>
                </a:solidFill>
              </a:defRPr>
            </a:lvl5pPr>
            <a:lvl6pPr eaLnBrk="1" latinLnBrk="0" hangingPunct="1">
              <a:defRPr kumimoji="0" lang="tr-TR" sz="1800"/>
            </a:lvl6pPr>
            <a:lvl7pPr eaLnBrk="1" latinLnBrk="0" hangingPunct="1">
              <a:defRPr kumimoji="0" lang="tr-TR" sz="1800"/>
            </a:lvl7pPr>
            <a:lvl8pPr eaLnBrk="1" latinLnBrk="0" hangingPunct="1">
              <a:defRPr kumimoji="0" lang="tr-TR" sz="1800"/>
            </a:lvl8pPr>
            <a:lvl9pPr eaLnBrk="1" latinLnBrk="0" hangingPunct="1">
              <a:defRPr kumimoji="0" lang="tr-T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tr-TR" sz="2800">
                <a:solidFill>
                  <a:schemeClr val="tx1">
                    <a:lumMod val="85000"/>
                    <a:lumOff val="15000"/>
                  </a:schemeClr>
                </a:solidFill>
              </a:defRPr>
            </a:lvl1pPr>
            <a:lvl2pPr eaLnBrk="1" latinLnBrk="0" hangingPunct="1">
              <a:defRPr kumimoji="0" lang="tr-TR" sz="2400">
                <a:solidFill>
                  <a:schemeClr val="tx1">
                    <a:lumMod val="85000"/>
                    <a:lumOff val="15000"/>
                  </a:schemeClr>
                </a:solidFill>
              </a:defRPr>
            </a:lvl2pPr>
            <a:lvl3pPr eaLnBrk="1" latinLnBrk="0" hangingPunct="1">
              <a:defRPr kumimoji="0" lang="tr-TR" sz="2000">
                <a:solidFill>
                  <a:schemeClr val="tx1">
                    <a:lumMod val="85000"/>
                    <a:lumOff val="15000"/>
                  </a:schemeClr>
                </a:solidFill>
              </a:defRPr>
            </a:lvl3pPr>
            <a:lvl4pPr eaLnBrk="1" latinLnBrk="0" hangingPunct="1">
              <a:defRPr kumimoji="0" lang="tr-TR" sz="1800">
                <a:solidFill>
                  <a:schemeClr val="tx1">
                    <a:lumMod val="85000"/>
                    <a:lumOff val="15000"/>
                  </a:schemeClr>
                </a:solidFill>
              </a:defRPr>
            </a:lvl4pPr>
            <a:lvl5pPr eaLnBrk="1" latinLnBrk="0" hangingPunct="1">
              <a:defRPr kumimoji="0" lang="tr-TR" sz="1800">
                <a:solidFill>
                  <a:schemeClr val="tx1">
                    <a:lumMod val="85000"/>
                    <a:lumOff val="15000"/>
                  </a:schemeClr>
                </a:solidFill>
              </a:defRPr>
            </a:lvl5pPr>
            <a:lvl6pPr eaLnBrk="1" latinLnBrk="0" hangingPunct="1">
              <a:defRPr kumimoji="0" lang="tr-TR" sz="1800"/>
            </a:lvl6pPr>
            <a:lvl7pPr eaLnBrk="1" latinLnBrk="0" hangingPunct="1">
              <a:defRPr kumimoji="0" lang="tr-TR" sz="1800"/>
            </a:lvl7pPr>
            <a:lvl8pPr eaLnBrk="1" latinLnBrk="0" hangingPunct="1">
              <a:defRPr kumimoji="0" lang="tr-TR" sz="1800"/>
            </a:lvl8pPr>
            <a:lvl9pPr eaLnBrk="1" latinLnBrk="0" hangingPunct="1">
              <a:defRPr kumimoji="0" lang="tr-T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5" name="Date Placeholder 4"/>
          <p:cNvSpPr>
            <a:spLocks noGrp="1"/>
          </p:cNvSpPr>
          <p:nvPr>
            <p:ph type="dt" sz="half" idx="10"/>
          </p:nvPr>
        </p:nvSpPr>
        <p:spPr/>
        <p:txBody>
          <a:bodyPr/>
          <a:lstStyle/>
          <a:p>
            <a:fld id="{A258050E-B668-4FA7-85AD-C750C80A6E9B}" type="datetimeFigureOut">
              <a:rPr/>
              <a:pPr/>
              <a:t>12/17/2009</a:t>
            </a:fld>
            <a:endParaRPr kumimoji="0" lang="tr-TR"/>
          </a:p>
        </p:txBody>
      </p:sp>
      <p:sp>
        <p:nvSpPr>
          <p:cNvPr id="6" name="Footer Placeholder 5"/>
          <p:cNvSpPr>
            <a:spLocks noGrp="1"/>
          </p:cNvSpPr>
          <p:nvPr>
            <p:ph type="ftr" sz="quarter" idx="11"/>
          </p:nvPr>
        </p:nvSpPr>
        <p:spPr/>
        <p:txBody>
          <a:bodyPr/>
          <a:lstStyle/>
          <a:p>
            <a:endParaRPr kumimoji="0" lang="tr-TR"/>
          </a:p>
        </p:txBody>
      </p:sp>
      <p:sp>
        <p:nvSpPr>
          <p:cNvPr id="7" name="Slide Number Placeholder 6"/>
          <p:cNvSpPr>
            <a:spLocks noGrp="1"/>
          </p:cNvSpPr>
          <p:nvPr>
            <p:ph type="sldNum" sz="quarter" idx="12"/>
          </p:nvPr>
        </p:nvSpPr>
        <p:spPr/>
        <p:txBody>
          <a:bodyPr/>
          <a:lstStyle/>
          <a:p>
            <a:fld id="{240D5ECE-8B49-45CD-BE81-EF81920D1969}" type="slidenum">
              <a:rPr/>
              <a:pPr/>
              <a:t>‹#›</a:t>
            </a:fld>
            <a:endParaRPr kumimoji="0" lang="tr-T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tr-TR">
                <a:solidFill>
                  <a:schemeClr val="bg1"/>
                </a:solidFill>
              </a:defRPr>
            </a:lvl1pPr>
          </a:lstStyle>
          <a:p>
            <a:fld id="{A258050E-B668-4FA7-85AD-C750C80A6E9B}" type="datetimeFigureOut">
              <a:rPr/>
              <a:pPr/>
              <a:t>12/17/2009</a:t>
            </a:fld>
            <a:endParaRPr kumimoji="0" lang="tr-TR"/>
          </a:p>
        </p:txBody>
      </p:sp>
      <p:sp>
        <p:nvSpPr>
          <p:cNvPr id="4" name="Footer Placeholder 3"/>
          <p:cNvSpPr>
            <a:spLocks noGrp="1"/>
          </p:cNvSpPr>
          <p:nvPr>
            <p:ph type="ftr" sz="quarter" idx="11"/>
          </p:nvPr>
        </p:nvSpPr>
        <p:spPr/>
        <p:txBody>
          <a:bodyPr/>
          <a:lstStyle>
            <a:lvl1pPr eaLnBrk="1" latinLnBrk="0" hangingPunct="1">
              <a:defRPr kumimoji="0" lang="tr-TR">
                <a:solidFill>
                  <a:schemeClr val="bg1"/>
                </a:solidFill>
              </a:defRPr>
            </a:lvl1pPr>
          </a:lstStyle>
          <a:p>
            <a:endParaRPr kumimoji="0" lang="tr-TR"/>
          </a:p>
        </p:txBody>
      </p:sp>
      <p:sp>
        <p:nvSpPr>
          <p:cNvPr id="5" name="Slide Number Placeholder 4"/>
          <p:cNvSpPr>
            <a:spLocks noGrp="1"/>
          </p:cNvSpPr>
          <p:nvPr>
            <p:ph type="sldNum" sz="quarter" idx="12"/>
          </p:nvPr>
        </p:nvSpPr>
        <p:spPr/>
        <p:txBody>
          <a:bodyPr/>
          <a:lstStyle>
            <a:lvl1pPr eaLnBrk="1" latinLnBrk="0" hangingPunct="1">
              <a:defRPr kumimoji="0" lang="tr-TR">
                <a:solidFill>
                  <a:schemeClr val="bg1"/>
                </a:solidFill>
              </a:defRPr>
            </a:lvl1pPr>
          </a:lstStyle>
          <a:p>
            <a:fld id="{240D5ECE-8B49-45CD-BE81-EF81920D1969}" type="slidenum">
              <a:rPr/>
              <a:pPr/>
              <a:t>‹#›</a:t>
            </a:fld>
            <a:endParaRPr kumimoji="0" lang="tr-TR"/>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tr-TR"/>
            </a:lvl1pPr>
          </a:lstStyle>
          <a:p>
            <a:pPr eaLnBrk="1" latinLnBrk="0" hangingPunct="1"/>
            <a:r>
              <a:rPr lang="tr-TR" smtClean="0"/>
              <a:t>Asıl başlık stili için tıklatın</a:t>
            </a:r>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Yalnızca Başlık: Vurg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a:pPr/>
              <a:t>12/17/2009</a:t>
            </a:fld>
            <a:endParaRPr kumimoji="0" lang="tr-TR"/>
          </a:p>
        </p:txBody>
      </p:sp>
      <p:sp>
        <p:nvSpPr>
          <p:cNvPr id="3" name="Footer Placeholder 2"/>
          <p:cNvSpPr>
            <a:spLocks noGrp="1"/>
          </p:cNvSpPr>
          <p:nvPr>
            <p:ph type="ftr" sz="quarter" idx="11"/>
          </p:nvPr>
        </p:nvSpPr>
        <p:spPr/>
        <p:txBody>
          <a:bodyPr/>
          <a:lstStyle/>
          <a:p>
            <a:endParaRPr kumimoji="0" lang="tr-TR"/>
          </a:p>
        </p:txBody>
      </p:sp>
      <p:sp>
        <p:nvSpPr>
          <p:cNvPr id="4" name="Slide Number Placeholder 3"/>
          <p:cNvSpPr>
            <a:spLocks noGrp="1"/>
          </p:cNvSpPr>
          <p:nvPr>
            <p:ph type="sldNum" sz="quarter" idx="12"/>
          </p:nvPr>
        </p:nvSpPr>
        <p:spPr/>
        <p:txBody>
          <a:bodyPr/>
          <a:lstStyle/>
          <a:p>
            <a:fld id="{240D5ECE-8B49-45CD-BE81-EF81920D1969}" type="slidenum">
              <a:rPr/>
              <a:pPr/>
              <a:t>‹#›</a:t>
            </a:fld>
            <a:endParaRPr kumimoji="0" lang="tr-TR"/>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tr-TR"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tr-TR"/>
              <a:t>Ana başlık stilini düzenlemek için tıklatın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tr-TR" sz="2800" kern="1200">
                <a:solidFill>
                  <a:srgbClr val="2E507A">
                    <a:alpha val="81000"/>
                  </a:srgbClr>
                </a:solidFill>
                <a:latin typeface="+mn-lt"/>
                <a:ea typeface="+mn-ea"/>
                <a:cs typeface="+mn-cs"/>
              </a:defRPr>
            </a:lvl1pPr>
            <a:lvl2pPr marL="457200" indent="0" eaLnBrk="1" latinLnBrk="0" hangingPunct="1">
              <a:buNone/>
              <a:defRPr kumimoji="0" lang="tr-TR" sz="2000" b="1"/>
            </a:lvl2pPr>
            <a:lvl3pPr marL="914400" indent="0" eaLnBrk="1" latinLnBrk="0" hangingPunct="1">
              <a:buNone/>
              <a:defRPr kumimoji="0" lang="tr-TR" sz="1800" b="1"/>
            </a:lvl3pPr>
            <a:lvl4pPr marL="1371600" indent="0" eaLnBrk="1" latinLnBrk="0" hangingPunct="1">
              <a:buNone/>
              <a:defRPr kumimoji="0" lang="tr-TR" sz="1600" b="1"/>
            </a:lvl4pPr>
            <a:lvl5pPr marL="1828800" indent="0" eaLnBrk="1" latinLnBrk="0" hangingPunct="1">
              <a:buNone/>
              <a:defRPr kumimoji="0" lang="tr-TR" sz="1600" b="1"/>
            </a:lvl5pPr>
            <a:lvl6pPr marL="2286000" indent="0" eaLnBrk="1" latinLnBrk="0" hangingPunct="1">
              <a:buNone/>
              <a:defRPr kumimoji="0" lang="tr-TR" sz="1600" b="1"/>
            </a:lvl6pPr>
            <a:lvl7pPr marL="2743200" indent="0" eaLnBrk="1" latinLnBrk="0" hangingPunct="1">
              <a:buNone/>
              <a:defRPr kumimoji="0" lang="tr-TR" sz="1600" b="1"/>
            </a:lvl7pPr>
            <a:lvl8pPr marL="3200400" indent="0" eaLnBrk="1" latinLnBrk="0" hangingPunct="1">
              <a:buNone/>
              <a:defRPr kumimoji="0" lang="tr-TR" sz="1600" b="1"/>
            </a:lvl8pPr>
            <a:lvl9pPr marL="3657600" indent="0" eaLnBrk="1" latinLnBrk="0" hangingPunct="1">
              <a:buNone/>
              <a:defRPr kumimoji="0" lang="tr-TR" sz="1600" b="1"/>
            </a:lvl9pPr>
          </a:lstStyle>
          <a:p>
            <a:pPr lvl="0" eaLnBrk="1" latinLnBrk="0" hangingPunct="1"/>
            <a:r>
              <a:rPr lang="tr-TR" smtClean="0"/>
              <a:t>Asıl metin stillerini düzenlemek için tıklatın</a:t>
            </a:r>
          </a:p>
        </p:txBody>
      </p:sp>
    </p:spTree>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aşlık, Metinle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tr-TR">
                <a:solidFill>
                  <a:schemeClr val="bg1"/>
                </a:solidFill>
              </a:defRPr>
            </a:lvl1pPr>
          </a:lstStyle>
          <a:p>
            <a:fld id="{A258050E-B668-4FA7-85AD-C750C80A6E9B}" type="datetimeFigureOut">
              <a:rPr/>
              <a:pPr/>
              <a:t>12/17/2009</a:t>
            </a:fld>
            <a:endParaRPr kumimoji="0" lang="tr-TR"/>
          </a:p>
        </p:txBody>
      </p:sp>
      <p:sp>
        <p:nvSpPr>
          <p:cNvPr id="4" name="Footer Placeholder 3"/>
          <p:cNvSpPr>
            <a:spLocks noGrp="1"/>
          </p:cNvSpPr>
          <p:nvPr>
            <p:ph type="ftr" sz="quarter" idx="11"/>
          </p:nvPr>
        </p:nvSpPr>
        <p:spPr/>
        <p:txBody>
          <a:bodyPr/>
          <a:lstStyle>
            <a:lvl1pPr eaLnBrk="1" latinLnBrk="0" hangingPunct="1">
              <a:defRPr kumimoji="0" lang="tr-TR">
                <a:solidFill>
                  <a:schemeClr val="bg1"/>
                </a:solidFill>
              </a:defRPr>
            </a:lvl1pPr>
          </a:lstStyle>
          <a:p>
            <a:endParaRPr kumimoji="0" lang="tr-TR"/>
          </a:p>
        </p:txBody>
      </p:sp>
      <p:sp>
        <p:nvSpPr>
          <p:cNvPr id="5" name="Slide Number Placeholder 4"/>
          <p:cNvSpPr>
            <a:spLocks noGrp="1"/>
          </p:cNvSpPr>
          <p:nvPr>
            <p:ph type="sldNum" sz="quarter" idx="12"/>
          </p:nvPr>
        </p:nvSpPr>
        <p:spPr/>
        <p:txBody>
          <a:bodyPr/>
          <a:lstStyle>
            <a:lvl1pPr eaLnBrk="1" latinLnBrk="0" hangingPunct="1">
              <a:defRPr kumimoji="0" lang="tr-TR">
                <a:solidFill>
                  <a:schemeClr val="bg1"/>
                </a:solidFill>
              </a:defRPr>
            </a:lvl1pPr>
          </a:lstStyle>
          <a:p>
            <a:fld id="{240D5ECE-8B49-45CD-BE81-EF81920D1969}" type="slidenum">
              <a:rPr/>
              <a:pPr/>
              <a:t>‹#›</a:t>
            </a:fld>
            <a:endParaRPr kumimoji="0" lang="tr-T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tr-T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tr-TR" sz="4000" kern="1200">
                <a:solidFill>
                  <a:schemeClr val="bg1"/>
                </a:solidFill>
                <a:latin typeface="+mn-lt"/>
                <a:ea typeface="+mn-ea"/>
                <a:cs typeface="+mn-cs"/>
              </a:defRPr>
            </a:lvl1pPr>
          </a:lstStyle>
          <a:p>
            <a:pPr eaLnBrk="1" latinLnBrk="0" hangingPunct="1"/>
            <a:r>
              <a:rPr lang="tr-TR" smtClean="0"/>
              <a:t>Asıl başlık stili için tıklatın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tr-TR" sz="1800" b="1" kern="1200">
                <a:solidFill>
                  <a:schemeClr val="bg1">
                    <a:lumMod val="65000"/>
                  </a:schemeClr>
                </a:solidFill>
                <a:latin typeface="Calibri" pitchFamily="34" charset="0"/>
                <a:ea typeface="+mn-ea"/>
                <a:cs typeface="+mn-cs"/>
              </a:defRPr>
            </a:lvl1pPr>
          </a:lstStyle>
          <a:p>
            <a:pPr lvl="0"/>
            <a:r>
              <a:rPr kumimoji="0" lang="tr-TR" sz="1500"/>
              <a:t>Ana alt başlık stilini düzenlemek için tıklatın</a:t>
            </a:r>
            <a:endParaRPr kumimoji="0" lang="tr-TR"/>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İçerik, Açıklamalı Alt Yazıyl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tr-TR" sz="2000" b="1"/>
            </a:lvl1pPr>
          </a:lstStyle>
          <a:p>
            <a:pPr eaLnBrk="1" latinLnBrk="0" hangingPunct="1"/>
            <a:r>
              <a:rPr lang="tr-TR" smtClean="0"/>
              <a:t>Asıl başlık stili için tıklatın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tr-TR" sz="2800">
                <a:solidFill>
                  <a:schemeClr val="bg1"/>
                </a:solidFill>
              </a:defRPr>
            </a:lvl1pPr>
            <a:lvl2pPr eaLnBrk="1" latinLnBrk="0" hangingPunct="1">
              <a:defRPr kumimoji="0" lang="tr-TR" sz="2800">
                <a:solidFill>
                  <a:schemeClr val="bg1"/>
                </a:solidFill>
              </a:defRPr>
            </a:lvl2pPr>
            <a:lvl3pPr eaLnBrk="1" latinLnBrk="0" hangingPunct="1">
              <a:defRPr kumimoji="0" lang="tr-TR" sz="2400">
                <a:solidFill>
                  <a:schemeClr val="bg1"/>
                </a:solidFill>
              </a:defRPr>
            </a:lvl3pPr>
            <a:lvl4pPr eaLnBrk="1" latinLnBrk="0" hangingPunct="1">
              <a:defRPr kumimoji="0" lang="tr-TR" sz="2000">
                <a:solidFill>
                  <a:schemeClr val="bg1"/>
                </a:solidFill>
              </a:defRPr>
            </a:lvl4pPr>
            <a:lvl5pPr eaLnBrk="1" latinLnBrk="0" hangingPunct="1">
              <a:defRPr kumimoji="0" lang="tr-TR" sz="2000">
                <a:solidFill>
                  <a:schemeClr val="bg1"/>
                </a:solidFill>
              </a:defRPr>
            </a:lvl5pPr>
            <a:lvl6pPr eaLnBrk="1" latinLnBrk="0" hangingPunct="1">
              <a:defRPr kumimoji="0" lang="tr-TR" sz="2000"/>
            </a:lvl6pPr>
            <a:lvl7pPr eaLnBrk="1" latinLnBrk="0" hangingPunct="1">
              <a:defRPr kumimoji="0" lang="tr-TR" sz="2000"/>
            </a:lvl7pPr>
            <a:lvl8pPr eaLnBrk="1" latinLnBrk="0" hangingPunct="1">
              <a:defRPr kumimoji="0" lang="tr-TR" sz="2000"/>
            </a:lvl8pPr>
            <a:lvl9pPr eaLnBrk="1" latinLnBrk="0" hangingPunct="1">
              <a:defRPr kumimoji="0" lang="tr-TR" sz="20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tr-TR" sz="1400">
                <a:solidFill>
                  <a:schemeClr val="tx1">
                    <a:lumMod val="75000"/>
                    <a:lumOff val="25000"/>
                  </a:schemeClr>
                </a:solidFill>
              </a:defRPr>
            </a:lvl1pPr>
            <a:lvl2pPr marL="457200" indent="0" eaLnBrk="1" latinLnBrk="0" hangingPunct="1">
              <a:buNone/>
              <a:defRPr kumimoji="0" lang="tr-TR" sz="1200"/>
            </a:lvl2pPr>
            <a:lvl3pPr marL="914400" indent="0" eaLnBrk="1" latinLnBrk="0" hangingPunct="1">
              <a:buNone/>
              <a:defRPr kumimoji="0" lang="tr-TR" sz="1000"/>
            </a:lvl3pPr>
            <a:lvl4pPr marL="1371600" indent="0" eaLnBrk="1" latinLnBrk="0" hangingPunct="1">
              <a:buNone/>
              <a:defRPr kumimoji="0" lang="tr-TR" sz="900"/>
            </a:lvl4pPr>
            <a:lvl5pPr marL="1828800" indent="0" eaLnBrk="1" latinLnBrk="0" hangingPunct="1">
              <a:buNone/>
              <a:defRPr kumimoji="0" lang="tr-TR" sz="900"/>
            </a:lvl5pPr>
            <a:lvl6pPr marL="2286000" indent="0" eaLnBrk="1" latinLnBrk="0" hangingPunct="1">
              <a:buNone/>
              <a:defRPr kumimoji="0" lang="tr-TR" sz="900"/>
            </a:lvl6pPr>
            <a:lvl7pPr marL="2743200" indent="0" eaLnBrk="1" latinLnBrk="0" hangingPunct="1">
              <a:buNone/>
              <a:defRPr kumimoji="0" lang="tr-TR" sz="900"/>
            </a:lvl7pPr>
            <a:lvl8pPr marL="3200400" indent="0" eaLnBrk="1" latinLnBrk="0" hangingPunct="1">
              <a:buNone/>
              <a:defRPr kumimoji="0" lang="tr-TR" sz="900"/>
            </a:lvl8pPr>
            <a:lvl9pPr marL="3657600" indent="0" eaLnBrk="1" latinLnBrk="0" hangingPunct="1">
              <a:buNone/>
              <a:defRPr kumimoji="0" lang="tr-TR" sz="900"/>
            </a:lvl9pPr>
          </a:lstStyle>
          <a:p>
            <a:pPr lvl="0" eaLnBrk="1" latinLnBrk="0" hangingPunct="1"/>
            <a:r>
              <a:rPr lang="tr-TR" smtClean="0"/>
              <a:t>Asıl metin stillerini düzenlemek için tıklatın</a:t>
            </a:r>
          </a:p>
        </p:txBody>
      </p:sp>
      <p:sp>
        <p:nvSpPr>
          <p:cNvPr id="5" name="Date Placeholder 4"/>
          <p:cNvSpPr>
            <a:spLocks noGrp="1"/>
          </p:cNvSpPr>
          <p:nvPr>
            <p:ph type="dt" sz="half" idx="10"/>
          </p:nvPr>
        </p:nvSpPr>
        <p:spPr/>
        <p:txBody>
          <a:bodyPr/>
          <a:lstStyle>
            <a:lvl1pPr eaLnBrk="1" latinLnBrk="0" hangingPunct="1">
              <a:defRPr kumimoji="0" lang="tr-TR">
                <a:solidFill>
                  <a:schemeClr val="bg1"/>
                </a:solidFill>
              </a:defRPr>
            </a:lvl1pPr>
          </a:lstStyle>
          <a:p>
            <a:fld id="{A258050E-B668-4FA7-85AD-C750C80A6E9B}" type="datetimeFigureOut">
              <a:rPr/>
              <a:pPr/>
              <a:t>12/17/2009</a:t>
            </a:fld>
            <a:endParaRPr kumimoji="0" lang="tr-TR"/>
          </a:p>
        </p:txBody>
      </p:sp>
      <p:sp>
        <p:nvSpPr>
          <p:cNvPr id="6" name="Footer Placeholder 5"/>
          <p:cNvSpPr>
            <a:spLocks noGrp="1"/>
          </p:cNvSpPr>
          <p:nvPr>
            <p:ph type="ftr" sz="quarter" idx="11"/>
          </p:nvPr>
        </p:nvSpPr>
        <p:spPr/>
        <p:txBody>
          <a:bodyPr/>
          <a:lstStyle>
            <a:lvl1pPr eaLnBrk="1" latinLnBrk="0" hangingPunct="1">
              <a:defRPr kumimoji="0" lang="tr-TR">
                <a:solidFill>
                  <a:schemeClr val="bg1"/>
                </a:solidFill>
              </a:defRPr>
            </a:lvl1pPr>
          </a:lstStyle>
          <a:p>
            <a:endParaRPr kumimoji="0" lang="tr-TR"/>
          </a:p>
        </p:txBody>
      </p:sp>
      <p:sp>
        <p:nvSpPr>
          <p:cNvPr id="7" name="Slide Number Placeholder 6"/>
          <p:cNvSpPr>
            <a:spLocks noGrp="1"/>
          </p:cNvSpPr>
          <p:nvPr>
            <p:ph type="sldNum" sz="quarter" idx="12"/>
          </p:nvPr>
        </p:nvSpPr>
        <p:spPr/>
        <p:txBody>
          <a:bodyPr/>
          <a:lstStyle>
            <a:lvl1pPr eaLnBrk="1" latinLnBrk="0" hangingPunct="1">
              <a:defRPr kumimoji="0" lang="tr-TR">
                <a:solidFill>
                  <a:schemeClr val="bg1"/>
                </a:solidFill>
              </a:defRPr>
            </a:lvl1pPr>
          </a:lstStyle>
          <a:p>
            <a:fld id="{240D5ECE-8B49-45CD-BE81-EF81920D1969}" type="slidenum">
              <a:rPr/>
              <a:pPr/>
              <a:t>‹#›</a:t>
            </a:fld>
            <a:endParaRPr kumimoji="0" lang="tr-T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tr-TR" smtClean="0"/>
              <a:t>Asıl başlık stili için tıklatın</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tr-TR" sz="1200">
                <a:solidFill>
                  <a:schemeClr val="tx1">
                    <a:tint val="75000"/>
                  </a:schemeClr>
                </a:solidFill>
              </a:defRPr>
            </a:lvl1pPr>
          </a:lstStyle>
          <a:p>
            <a:fld id="{A258050E-B668-4FA7-85AD-C750C80A6E9B}" type="datetimeFigureOut">
              <a:rPr/>
              <a:pPr/>
              <a:t>12/17/2009</a:t>
            </a:fld>
            <a:endParaRPr kumimoji="0"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tr-TR" sz="1200">
                <a:solidFill>
                  <a:schemeClr val="tx1">
                    <a:tint val="75000"/>
                  </a:schemeClr>
                </a:solidFill>
              </a:defRPr>
            </a:lvl1pPr>
          </a:lstStyle>
          <a:p>
            <a:endParaRPr kumimoji="0"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tr-TR" sz="1200">
                <a:solidFill>
                  <a:schemeClr val="tx1">
                    <a:tint val="75000"/>
                  </a:schemeClr>
                </a:solidFill>
              </a:defRPr>
            </a:lvl1pPr>
          </a:lstStyle>
          <a:p>
            <a:fld id="{240D5ECE-8B49-45CD-BE81-EF81920D1969}" type="slidenum">
              <a:rPr/>
              <a:pPr/>
              <a:t>‹#›</a:t>
            </a:fld>
            <a:endParaRPr kumimoji="0"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kumimoji="0" lang="tr-T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tr-T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tr-T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tr-T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tr-TR" sz="2000" kern="1200">
          <a:solidFill>
            <a:schemeClr val="tx1"/>
          </a:solidFill>
          <a:latin typeface="+mn-lt"/>
          <a:ea typeface="+mn-ea"/>
          <a:cs typeface="+mn-cs"/>
        </a:defRPr>
      </a:lvl9pPr>
    </p:bodyStyle>
    <p:otherStyle>
      <a:defPPr>
        <a:defRPr kumimoji="0" lang="tr-TR"/>
      </a:defPPr>
      <a:lvl1pPr marL="0" algn="l" defTabSz="914400" rtl="0" eaLnBrk="1" latinLnBrk="0" hangingPunct="1">
        <a:defRPr kumimoji="0" lang="tr-TR" sz="1800" kern="1200">
          <a:solidFill>
            <a:schemeClr val="tx1"/>
          </a:solidFill>
          <a:latin typeface="+mn-lt"/>
          <a:ea typeface="+mn-ea"/>
          <a:cs typeface="+mn-cs"/>
        </a:defRPr>
      </a:lvl1pPr>
      <a:lvl2pPr marL="457200" algn="l" defTabSz="914400" rtl="0" eaLnBrk="1" latinLnBrk="0" hangingPunct="1">
        <a:defRPr kumimoji="0" lang="tr-TR" sz="1800" kern="1200">
          <a:solidFill>
            <a:schemeClr val="tx1"/>
          </a:solidFill>
          <a:latin typeface="+mn-lt"/>
          <a:ea typeface="+mn-ea"/>
          <a:cs typeface="+mn-cs"/>
        </a:defRPr>
      </a:lvl2pPr>
      <a:lvl3pPr marL="914400" algn="l" defTabSz="914400" rtl="0" eaLnBrk="1" latinLnBrk="0" hangingPunct="1">
        <a:defRPr kumimoji="0" lang="tr-TR" sz="1800" kern="1200">
          <a:solidFill>
            <a:schemeClr val="tx1"/>
          </a:solidFill>
          <a:latin typeface="+mn-lt"/>
          <a:ea typeface="+mn-ea"/>
          <a:cs typeface="+mn-cs"/>
        </a:defRPr>
      </a:lvl3pPr>
      <a:lvl4pPr marL="1371600" algn="l" defTabSz="914400" rtl="0" eaLnBrk="1" latinLnBrk="0" hangingPunct="1">
        <a:defRPr kumimoji="0" lang="tr-TR" sz="1800" kern="1200">
          <a:solidFill>
            <a:schemeClr val="tx1"/>
          </a:solidFill>
          <a:latin typeface="+mn-lt"/>
          <a:ea typeface="+mn-ea"/>
          <a:cs typeface="+mn-cs"/>
        </a:defRPr>
      </a:lvl4pPr>
      <a:lvl5pPr marL="1828800" algn="l" defTabSz="914400" rtl="0" eaLnBrk="1" latinLnBrk="0" hangingPunct="1">
        <a:defRPr kumimoji="0" lang="tr-TR" sz="1800" kern="1200">
          <a:solidFill>
            <a:schemeClr val="tx1"/>
          </a:solidFill>
          <a:latin typeface="+mn-lt"/>
          <a:ea typeface="+mn-ea"/>
          <a:cs typeface="+mn-cs"/>
        </a:defRPr>
      </a:lvl5pPr>
      <a:lvl6pPr marL="2286000" algn="l" defTabSz="914400" rtl="0" eaLnBrk="1" latinLnBrk="0" hangingPunct="1">
        <a:defRPr kumimoji="0" lang="tr-TR" sz="1800" kern="1200">
          <a:solidFill>
            <a:schemeClr val="tx1"/>
          </a:solidFill>
          <a:latin typeface="+mn-lt"/>
          <a:ea typeface="+mn-ea"/>
          <a:cs typeface="+mn-cs"/>
        </a:defRPr>
      </a:lvl6pPr>
      <a:lvl7pPr marL="2743200" algn="l" defTabSz="914400" rtl="0" eaLnBrk="1" latinLnBrk="0" hangingPunct="1">
        <a:defRPr kumimoji="0" lang="tr-TR" sz="1800" kern="1200">
          <a:solidFill>
            <a:schemeClr val="tx1"/>
          </a:solidFill>
          <a:latin typeface="+mn-lt"/>
          <a:ea typeface="+mn-ea"/>
          <a:cs typeface="+mn-cs"/>
        </a:defRPr>
      </a:lvl7pPr>
      <a:lvl8pPr marL="3200400" algn="l" defTabSz="914400" rtl="0" eaLnBrk="1" latinLnBrk="0" hangingPunct="1">
        <a:defRPr kumimoji="0" lang="tr-TR" sz="1800" kern="1200">
          <a:solidFill>
            <a:schemeClr val="tx1"/>
          </a:solidFill>
          <a:latin typeface="+mn-lt"/>
          <a:ea typeface="+mn-ea"/>
          <a:cs typeface="+mn-cs"/>
        </a:defRPr>
      </a:lvl8pPr>
      <a:lvl9pPr marL="3657600" algn="l" defTabSz="914400" rtl="0" eaLnBrk="1" latinLnBrk="0" hangingPunct="1">
        <a:defRPr kumimoji="0" lang="tr-T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1.jpeg"/><Relationship Id="rId4" Type="http://schemas.openxmlformats.org/officeDocument/2006/relationships/image" Target="../media/image20.jpeg"/></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5.xml"/><Relationship Id="rId5" Type="http://schemas.openxmlformats.org/officeDocument/2006/relationships/image" Target="../media/image12.jpeg"/><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6.xml"/><Relationship Id="rId5" Type="http://schemas.openxmlformats.org/officeDocument/2006/relationships/image" Target="../media/image12.jpeg"/><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ags" Target="../tags/tag7.xml"/><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2.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14.xml"/><Relationship Id="rId5" Type="http://schemas.openxmlformats.org/officeDocument/2006/relationships/image" Target="../media/image25.jpe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tr-TR"/>
              <a:t>yeni özelliklerde gezinti</a:t>
            </a:r>
          </a:p>
        </p:txBody>
      </p:sp>
      <p:sp>
        <p:nvSpPr>
          <p:cNvPr id="5" name="Title 4"/>
          <p:cNvSpPr>
            <a:spLocks noGrp="1"/>
          </p:cNvSpPr>
          <p:nvPr>
            <p:ph type="title"/>
          </p:nvPr>
        </p:nvSpPr>
        <p:spPr>
          <a:xfrm>
            <a:off x="228600" y="3048000"/>
            <a:ext cx="4991472" cy="1389112"/>
          </a:xfrm>
        </p:spPr>
        <p:txBody>
          <a:bodyPr>
            <a:normAutofit fontScale="90000"/>
          </a:bodyPr>
          <a:lstStyle/>
          <a:p>
            <a:pPr algn="just"/>
            <a:r>
              <a:rPr lang="tr-TR" sz="2800" dirty="0" err="1" smtClean="0"/>
              <a:t>The</a:t>
            </a:r>
            <a:r>
              <a:rPr lang="tr-TR" sz="2800" dirty="0" smtClean="0"/>
              <a:t> </a:t>
            </a:r>
            <a:r>
              <a:rPr lang="tr-TR" sz="2800" dirty="0" err="1"/>
              <a:t>Effects</a:t>
            </a:r>
            <a:r>
              <a:rPr lang="tr-TR" sz="2800" dirty="0"/>
              <a:t> of </a:t>
            </a:r>
            <a:r>
              <a:rPr lang="tr-TR" sz="2800" dirty="0" err="1"/>
              <a:t>Different</a:t>
            </a:r>
            <a:r>
              <a:rPr lang="tr-TR" sz="2800" dirty="0"/>
              <a:t> </a:t>
            </a:r>
            <a:r>
              <a:rPr lang="tr-TR" sz="2800" dirty="0" err="1"/>
              <a:t>Light</a:t>
            </a:r>
            <a:r>
              <a:rPr lang="tr-TR" sz="2800" dirty="0"/>
              <a:t> </a:t>
            </a:r>
            <a:r>
              <a:rPr lang="tr-TR" sz="2800" dirty="0" err="1"/>
              <a:t>Sources</a:t>
            </a:r>
            <a:r>
              <a:rPr lang="tr-TR" sz="2800" dirty="0"/>
              <a:t> on </a:t>
            </a:r>
            <a:r>
              <a:rPr lang="tr-TR" sz="2800" dirty="0" err="1"/>
              <a:t>the</a:t>
            </a:r>
            <a:r>
              <a:rPr lang="tr-TR" sz="2800" dirty="0"/>
              <a:t> </a:t>
            </a:r>
            <a:r>
              <a:rPr lang="tr-TR" sz="2800" dirty="0" err="1"/>
              <a:t>Microbial</a:t>
            </a:r>
            <a:r>
              <a:rPr lang="tr-TR" sz="2800" dirty="0"/>
              <a:t> </a:t>
            </a:r>
            <a:r>
              <a:rPr lang="tr-TR" sz="2800" dirty="0" smtClean="0"/>
              <a:t>Flora</a:t>
            </a:r>
            <a:br>
              <a:rPr lang="tr-TR" sz="2800" dirty="0" smtClean="0"/>
            </a:br>
            <a:r>
              <a:rPr lang="tr-TR" sz="2800" dirty="0" smtClean="0"/>
              <a:t>of </a:t>
            </a:r>
            <a:r>
              <a:rPr lang="tr-TR" sz="2800" dirty="0" err="1" smtClean="0"/>
              <a:t>Ground</a:t>
            </a:r>
            <a:r>
              <a:rPr lang="tr-TR" sz="2800" dirty="0"/>
              <a:t> </a:t>
            </a:r>
            <a:r>
              <a:rPr lang="tr-TR" sz="2800" dirty="0" err="1" smtClean="0"/>
              <a:t>Beef</a:t>
            </a:r>
            <a:r>
              <a:rPr lang="tr-TR" sz="2800" dirty="0" smtClean="0"/>
              <a:t>	</a:t>
            </a:r>
            <a:r>
              <a:rPr lang="tr-TR" sz="2800" dirty="0"/>
              <a:t/>
            </a:r>
            <a:br>
              <a:rPr lang="tr-TR" sz="2800" dirty="0"/>
            </a:br>
            <a:r>
              <a:rPr lang="tr-TR" sz="2800" b="0" dirty="0" err="1" smtClean="0">
                <a:solidFill>
                  <a:srgbClr val="7BCF27"/>
                </a:solidFill>
                <a:latin typeface="Calibri" pitchFamily="34" charset="0"/>
              </a:rPr>
              <a:t>Res</a:t>
            </a:r>
            <a:r>
              <a:rPr lang="tr-TR" sz="2800" b="0" dirty="0" smtClean="0">
                <a:solidFill>
                  <a:srgbClr val="7BCF27"/>
                </a:solidFill>
                <a:latin typeface="Calibri" pitchFamily="34" charset="0"/>
              </a:rPr>
              <a:t>. </a:t>
            </a:r>
            <a:r>
              <a:rPr lang="tr-TR" sz="2800" b="0" dirty="0" err="1" smtClean="0">
                <a:solidFill>
                  <a:srgbClr val="7BCF27"/>
                </a:solidFill>
                <a:latin typeface="Calibri" pitchFamily="34" charset="0"/>
              </a:rPr>
              <a:t>Asst</a:t>
            </a:r>
            <a:r>
              <a:rPr lang="tr-TR" sz="2800" b="0" dirty="0" smtClean="0">
                <a:solidFill>
                  <a:srgbClr val="7BCF27"/>
                </a:solidFill>
                <a:latin typeface="Calibri" pitchFamily="34" charset="0"/>
              </a:rPr>
              <a:t>. Hasan İbrahim KOZAN</a:t>
            </a:r>
            <a:endParaRPr lang="tr-TR" sz="2800" b="0" dirty="0"/>
          </a:p>
        </p:txBody>
      </p:sp>
      <p:pic>
        <p:nvPicPr>
          <p:cNvPr id="4" name="Picture 2" descr="C:\Users\hasan\Desktop\2cccd6100e654fea4a83a385795fa203_1336238369.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6513" y="-27384"/>
            <a:ext cx="5518273" cy="2868232"/>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http://tokistar.com/ts2013/wp-content/uploads/2013/03/tl_chroma_c1.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481761" y="120650"/>
            <a:ext cx="3662239" cy="6737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www.myradiary.com/wp-content/uploads/2013/01/Parasite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4648199"/>
            <a:ext cx="5481760" cy="220980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146014" y="2450815"/>
            <a:ext cx="5486400" cy="1041969"/>
          </a:xfrm>
          <a:prstGeom prst="rect">
            <a:avLst/>
          </a:prstGeom>
          <a:noFill/>
        </p:spPr>
        <p:txBody>
          <a:bodyPr wrap="square" rtlCol="0" anchor="b" anchorCtr="0">
            <a:normAutofit lnSpcReduction="10000"/>
          </a:bodyPr>
          <a:lstStyle/>
          <a:p>
            <a:r>
              <a:rPr lang="en-US" sz="3200" b="1" dirty="0">
                <a:solidFill>
                  <a:schemeClr val="bg1"/>
                </a:solidFill>
              </a:rPr>
              <a:t>Preparation of samples and storage conditions</a:t>
            </a:r>
            <a:endParaRPr lang="tr-TR" sz="3200" dirty="0">
              <a:solidFill>
                <a:schemeClr val="bg1"/>
              </a:solidFill>
            </a:endParaRPr>
          </a:p>
        </p:txBody>
      </p:sp>
      <p:sp>
        <p:nvSpPr>
          <p:cNvPr id="3" name="Dikdörtgen 2"/>
          <p:cNvSpPr/>
          <p:nvPr/>
        </p:nvSpPr>
        <p:spPr>
          <a:xfrm>
            <a:off x="1691680" y="476672"/>
            <a:ext cx="6984776" cy="6001643"/>
          </a:xfrm>
          <a:prstGeom prst="rect">
            <a:avLst/>
          </a:prstGeom>
        </p:spPr>
        <p:txBody>
          <a:bodyPr wrap="square">
            <a:spAutoFit/>
          </a:bodyPr>
          <a:lstStyle/>
          <a:p>
            <a:pPr algn="just"/>
            <a:r>
              <a:rPr lang="en-US" sz="2400" b="1" dirty="0"/>
              <a:t>Proximate analyses and pH</a:t>
            </a:r>
            <a:endParaRPr lang="tr-TR" sz="2400" dirty="0"/>
          </a:p>
          <a:p>
            <a:pPr algn="just"/>
            <a:r>
              <a:rPr lang="en-US" sz="2400" dirty="0"/>
              <a:t>Moisture (hot air oven), protein (</a:t>
            </a:r>
            <a:r>
              <a:rPr lang="en-US" sz="2400" dirty="0" err="1"/>
              <a:t>Kjeldahl</a:t>
            </a:r>
            <a:r>
              <a:rPr lang="en-US" sz="2400" dirty="0"/>
              <a:t>, Nx6.25), ash (muffle furnace) and fat (ether-extraction) contents were determined using standard methods of the AOAC (2003). Moisture (%) was determined by drying a 5 g sample at 105 ºC to constant weight. Protein (%) was analyzed according to the </a:t>
            </a:r>
            <a:r>
              <a:rPr lang="en-US" sz="2400" dirty="0" err="1"/>
              <a:t>Kjeldahl</a:t>
            </a:r>
            <a:r>
              <a:rPr lang="en-US" sz="2400" dirty="0"/>
              <a:t> method. Factor 6.25 was used for conversion of nitrogen to crude protein. Ash content (%) was determined by </a:t>
            </a:r>
            <a:r>
              <a:rPr lang="en-US" sz="2400" dirty="0" err="1"/>
              <a:t>ashing</a:t>
            </a:r>
            <a:r>
              <a:rPr lang="en-US" sz="2400" dirty="0"/>
              <a:t> at 550 ºC for 24 h. Fat content (%) was determined by using a </a:t>
            </a:r>
            <a:r>
              <a:rPr lang="en-US" sz="2400" dirty="0" err="1"/>
              <a:t>Soxhlet</a:t>
            </a:r>
            <a:r>
              <a:rPr lang="en-US" sz="2400" dirty="0"/>
              <a:t> fat extraction apparatus. For pH determination, the sample (10 g) was homogenized in 100 mL of distilled water for 1 min using a blender (</a:t>
            </a:r>
            <a:r>
              <a:rPr lang="en-US" sz="2400" dirty="0" err="1"/>
              <a:t>Waring</a:t>
            </a:r>
            <a:r>
              <a:rPr lang="en-US" sz="2400" dirty="0"/>
              <a:t> Commercial </a:t>
            </a:r>
            <a:r>
              <a:rPr lang="en-US" sz="2400" dirty="0" err="1"/>
              <a:t>Blendor</a:t>
            </a:r>
            <a:r>
              <a:rPr lang="en-US" sz="2400" baseline="30000" dirty="0"/>
              <a:t>®</a:t>
            </a:r>
            <a:r>
              <a:rPr lang="en-US" sz="2400" baseline="-25000" dirty="0"/>
              <a:t>,</a:t>
            </a:r>
            <a:r>
              <a:rPr lang="en-US" sz="2400" dirty="0"/>
              <a:t> USA). Then, pH was measured using a pH meter (pH 315i/SET WTW, Germany) (</a:t>
            </a:r>
            <a:r>
              <a:rPr lang="en-US" sz="2400" dirty="0" err="1"/>
              <a:t>Ockerman</a:t>
            </a:r>
            <a:r>
              <a:rPr lang="en-US" sz="2400" dirty="0"/>
              <a:t> 1985).</a:t>
            </a:r>
            <a:endParaRPr lang="tr-TR" sz="2400" dirty="0"/>
          </a:p>
        </p:txBody>
      </p:sp>
    </p:spTree>
    <p:extLst>
      <p:ext uri="{BB962C8B-B14F-4D97-AF65-F5344CB8AC3E}">
        <p14:creationId xmlns:p14="http://schemas.microsoft.com/office/powerpoint/2010/main" xmlns="" val="2634755366"/>
      </p:ext>
    </p:extLst>
  </p:cSld>
  <p:clrMapOvr>
    <a:masterClrMapping/>
  </p:clrMapOvr>
  <mc:AlternateContent xmlns:mc="http://schemas.openxmlformats.org/markup-compatibility/2006">
    <mc:Choice xmlns:p14="http://schemas.microsoft.com/office/powerpoint/2010/main" xmlns="" Requires="p14">
      <p:transition spd="slow" p14:dur="200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146014" y="2450815"/>
            <a:ext cx="5486400" cy="1041969"/>
          </a:xfrm>
          <a:prstGeom prst="rect">
            <a:avLst/>
          </a:prstGeom>
          <a:noFill/>
        </p:spPr>
        <p:txBody>
          <a:bodyPr wrap="square" rtlCol="0" anchor="b" anchorCtr="0">
            <a:normAutofit lnSpcReduction="10000"/>
          </a:bodyPr>
          <a:lstStyle/>
          <a:p>
            <a:r>
              <a:rPr lang="en-US" sz="3200" b="1" dirty="0">
                <a:solidFill>
                  <a:schemeClr val="bg1"/>
                </a:solidFill>
              </a:rPr>
              <a:t>Preparation of samples and storage conditions</a:t>
            </a:r>
            <a:endParaRPr lang="tr-TR" sz="3200" dirty="0">
              <a:solidFill>
                <a:schemeClr val="bg1"/>
              </a:solidFill>
            </a:endParaRPr>
          </a:p>
        </p:txBody>
      </p:sp>
      <p:sp>
        <p:nvSpPr>
          <p:cNvPr id="3" name="Dikdörtgen 2"/>
          <p:cNvSpPr/>
          <p:nvPr/>
        </p:nvSpPr>
        <p:spPr>
          <a:xfrm>
            <a:off x="1691680" y="476672"/>
            <a:ext cx="6984776" cy="6370975"/>
          </a:xfrm>
          <a:prstGeom prst="rect">
            <a:avLst/>
          </a:prstGeom>
        </p:spPr>
        <p:txBody>
          <a:bodyPr wrap="square">
            <a:spAutoFit/>
          </a:bodyPr>
          <a:lstStyle/>
          <a:p>
            <a:r>
              <a:rPr lang="en-US" sz="2400" b="1" dirty="0" err="1"/>
              <a:t>Colour</a:t>
            </a:r>
            <a:r>
              <a:rPr lang="en-US" sz="2400" b="1" dirty="0"/>
              <a:t> measurements</a:t>
            </a:r>
            <a:endParaRPr lang="tr-TR" sz="2400" b="1" dirty="0"/>
          </a:p>
          <a:p>
            <a:pPr algn="just"/>
            <a:r>
              <a:rPr lang="en-US" sz="2400" dirty="0" err="1"/>
              <a:t>Colour</a:t>
            </a:r>
            <a:r>
              <a:rPr lang="en-US" sz="2400" dirty="0"/>
              <a:t> measurements were performed on ground beef samples at room temperature (20 ± 2 °C) using a </a:t>
            </a:r>
            <a:r>
              <a:rPr lang="en-US" sz="2400" dirty="0" err="1"/>
              <a:t>chromameter</a:t>
            </a:r>
            <a:r>
              <a:rPr lang="en-US" sz="2400" dirty="0"/>
              <a:t> CR-400 (Konica Minolta, Inc., Osaka, Japan) with illuminate D65, 2</a:t>
            </a:r>
            <a:r>
              <a:rPr lang="en-US" sz="2400" baseline="30000" dirty="0"/>
              <a:t>o</a:t>
            </a:r>
            <a:r>
              <a:rPr lang="en-US" sz="2400" dirty="0"/>
              <a:t> observer, Diffuse/O mode, 8 mm aperture of the instrument for illumination and 8 mm for measurement. The </a:t>
            </a:r>
            <a:r>
              <a:rPr lang="en-US" sz="2400" dirty="0" err="1"/>
              <a:t>chromameter</a:t>
            </a:r>
            <a:r>
              <a:rPr lang="en-US" sz="2400" dirty="0"/>
              <a:t> was standardized with a white ceramic tile [</a:t>
            </a:r>
            <a:r>
              <a:rPr lang="en-US" sz="2400" i="1" dirty="0"/>
              <a:t>L</a:t>
            </a:r>
            <a:r>
              <a:rPr lang="en-US" sz="2400" dirty="0"/>
              <a:t>* = 98.11, </a:t>
            </a:r>
            <a:r>
              <a:rPr lang="en-US" sz="2400" i="1" dirty="0"/>
              <a:t>a</a:t>
            </a:r>
            <a:r>
              <a:rPr lang="en-US" sz="2400" dirty="0"/>
              <a:t>* = −0.53 and </a:t>
            </a:r>
            <a:r>
              <a:rPr lang="en-US" sz="2400" i="1" dirty="0"/>
              <a:t>b</a:t>
            </a:r>
            <a:r>
              <a:rPr lang="en-US" sz="2400" dirty="0"/>
              <a:t>* = 2.21] before the measurements. The </a:t>
            </a:r>
            <a:r>
              <a:rPr lang="en-US" sz="2400" i="1" dirty="0"/>
              <a:t>L*, a*</a:t>
            </a:r>
            <a:r>
              <a:rPr lang="en-US" sz="2400" dirty="0"/>
              <a:t> (redness) and </a:t>
            </a:r>
            <a:r>
              <a:rPr lang="en-US" sz="2400" i="1" dirty="0"/>
              <a:t>b*</a:t>
            </a:r>
            <a:r>
              <a:rPr lang="en-US" sz="2400" dirty="0"/>
              <a:t> (yellowness) </a:t>
            </a:r>
            <a:r>
              <a:rPr lang="en-US" sz="2400" dirty="0" err="1"/>
              <a:t>colour</a:t>
            </a:r>
            <a:r>
              <a:rPr lang="en-US" sz="2400" dirty="0"/>
              <a:t> coordinates were determined according to the </a:t>
            </a:r>
            <a:r>
              <a:rPr lang="en-US" sz="2400" dirty="0" err="1"/>
              <a:t>CIELab</a:t>
            </a:r>
            <a:r>
              <a:rPr lang="en-US" sz="2400" dirty="0"/>
              <a:t> </a:t>
            </a:r>
            <a:r>
              <a:rPr lang="en-US" sz="2400" dirty="0" err="1"/>
              <a:t>colour</a:t>
            </a:r>
            <a:r>
              <a:rPr lang="en-US" sz="2400" dirty="0"/>
              <a:t> space system. The visual impression of </a:t>
            </a:r>
            <a:r>
              <a:rPr lang="en-US" sz="2400" dirty="0" err="1"/>
              <a:t>colour</a:t>
            </a:r>
            <a:r>
              <a:rPr lang="en-US" sz="2400" dirty="0"/>
              <a:t> is formed from hue-angle [</a:t>
            </a:r>
            <a:r>
              <a:rPr lang="en-US" sz="2400" i="1" dirty="0"/>
              <a:t>h </a:t>
            </a:r>
            <a:r>
              <a:rPr lang="en-US" sz="2400" dirty="0"/>
              <a:t>= tan</a:t>
            </a:r>
            <a:r>
              <a:rPr lang="en-US" sz="2400" baseline="30000" dirty="0"/>
              <a:t>−1</a:t>
            </a:r>
            <a:r>
              <a:rPr lang="en-US" sz="2400" dirty="0"/>
              <a:t>(</a:t>
            </a:r>
            <a:r>
              <a:rPr lang="en-US" sz="2400" i="1" dirty="0"/>
              <a:t>b</a:t>
            </a:r>
            <a:r>
              <a:rPr lang="en-US" sz="2400" dirty="0"/>
              <a:t>*/</a:t>
            </a:r>
            <a:r>
              <a:rPr lang="en-US" sz="2400" i="1" dirty="0"/>
              <a:t>a</a:t>
            </a:r>
            <a:r>
              <a:rPr lang="en-US" sz="2400" dirty="0"/>
              <a:t>*)] and </a:t>
            </a:r>
            <a:r>
              <a:rPr lang="en-US" sz="2400" dirty="0" err="1"/>
              <a:t>chroma</a:t>
            </a:r>
            <a:r>
              <a:rPr lang="en-US" sz="2400" dirty="0"/>
              <a:t> [</a:t>
            </a:r>
            <a:r>
              <a:rPr lang="en-US" sz="2400" i="1" dirty="0"/>
              <a:t>C* </a:t>
            </a:r>
            <a:r>
              <a:rPr lang="en-US" sz="2400" dirty="0"/>
              <a:t>= (</a:t>
            </a:r>
            <a:r>
              <a:rPr lang="en-US" sz="2400" i="1" dirty="0"/>
              <a:t>a</a:t>
            </a:r>
            <a:r>
              <a:rPr lang="en-US" sz="2400" dirty="0"/>
              <a:t>*</a:t>
            </a:r>
            <a:r>
              <a:rPr lang="en-US" sz="2400" baseline="30000" dirty="0"/>
              <a:t>2</a:t>
            </a:r>
            <a:r>
              <a:rPr lang="en-US" sz="2400" dirty="0"/>
              <a:t> + </a:t>
            </a:r>
            <a:r>
              <a:rPr lang="en-US" sz="2400" i="1" dirty="0"/>
              <a:t>b</a:t>
            </a:r>
            <a:r>
              <a:rPr lang="en-US" sz="2400" dirty="0"/>
              <a:t>*</a:t>
            </a:r>
            <a:r>
              <a:rPr lang="en-US" sz="2400" baseline="30000" dirty="0"/>
              <a:t>2</a:t>
            </a:r>
            <a:r>
              <a:rPr lang="en-US" sz="2400" dirty="0"/>
              <a:t>)</a:t>
            </a:r>
            <a:r>
              <a:rPr lang="en-US" sz="2400" baseline="30000" dirty="0"/>
              <a:t>1/2</a:t>
            </a:r>
            <a:r>
              <a:rPr lang="en-US" sz="2400" dirty="0"/>
              <a:t>]. For </a:t>
            </a:r>
            <a:r>
              <a:rPr lang="en-US" sz="2400" dirty="0" err="1"/>
              <a:t>colour</a:t>
            </a:r>
            <a:r>
              <a:rPr lang="en-US" sz="2400" dirty="0"/>
              <a:t> measurements, American Meat Science Association guidelines were followed (Hunt e</a:t>
            </a:r>
            <a:r>
              <a:rPr lang="en-US" sz="2400" i="1" dirty="0"/>
              <a:t>t al.</a:t>
            </a:r>
            <a:r>
              <a:rPr lang="en-US" sz="2400" dirty="0"/>
              <a:t> </a:t>
            </a:r>
            <a:r>
              <a:rPr lang="en-US" sz="2400" dirty="0" smtClean="0"/>
              <a:t>1991</a:t>
            </a:r>
            <a:r>
              <a:rPr lang="tr-TR" sz="2400" dirty="0"/>
              <a:t>)</a:t>
            </a:r>
            <a:endParaRPr lang="tr-TR" sz="2400" b="1" dirty="0"/>
          </a:p>
        </p:txBody>
      </p:sp>
    </p:spTree>
    <p:extLst>
      <p:ext uri="{BB962C8B-B14F-4D97-AF65-F5344CB8AC3E}">
        <p14:creationId xmlns:p14="http://schemas.microsoft.com/office/powerpoint/2010/main" xmlns="" val="2442237877"/>
      </p:ext>
    </p:extLst>
  </p:cSld>
  <p:clrMapOvr>
    <a:masterClrMapping/>
  </p:clrMapOvr>
  <mc:AlternateContent xmlns:mc="http://schemas.openxmlformats.org/markup-compatibility/2006">
    <mc:Choice xmlns:p14="http://schemas.microsoft.com/office/powerpoint/2010/main" xmlns="" Requires="p14">
      <p:transition spd="slow" p14:dur="2000">
        <p14:flip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146014" y="2450815"/>
            <a:ext cx="5486400" cy="1041969"/>
          </a:xfrm>
          <a:prstGeom prst="rect">
            <a:avLst/>
          </a:prstGeom>
          <a:noFill/>
        </p:spPr>
        <p:txBody>
          <a:bodyPr wrap="square" rtlCol="0" anchor="b" anchorCtr="0">
            <a:normAutofit lnSpcReduction="10000"/>
          </a:bodyPr>
          <a:lstStyle/>
          <a:p>
            <a:r>
              <a:rPr lang="en-US" sz="3200" b="1" dirty="0">
                <a:solidFill>
                  <a:schemeClr val="bg1"/>
                </a:solidFill>
              </a:rPr>
              <a:t>Preparation of samples and storage conditions</a:t>
            </a:r>
            <a:endParaRPr lang="tr-TR" sz="3200" dirty="0">
              <a:solidFill>
                <a:schemeClr val="bg1"/>
              </a:solidFill>
            </a:endParaRPr>
          </a:p>
        </p:txBody>
      </p:sp>
      <p:sp>
        <p:nvSpPr>
          <p:cNvPr id="3" name="Dikdörtgen 2"/>
          <p:cNvSpPr/>
          <p:nvPr/>
        </p:nvSpPr>
        <p:spPr>
          <a:xfrm>
            <a:off x="1691680" y="476672"/>
            <a:ext cx="6984776" cy="4154984"/>
          </a:xfrm>
          <a:prstGeom prst="rect">
            <a:avLst/>
          </a:prstGeom>
        </p:spPr>
        <p:txBody>
          <a:bodyPr wrap="square">
            <a:spAutoFit/>
          </a:bodyPr>
          <a:lstStyle/>
          <a:p>
            <a:pPr algn="just"/>
            <a:r>
              <a:rPr lang="en-US" sz="2400" dirty="0" smtClean="0"/>
              <a:t>The </a:t>
            </a:r>
            <a:r>
              <a:rPr lang="en-US" sz="2400" dirty="0"/>
              <a:t>average of three replicate measurements was used to calculate the hue-angle (</a:t>
            </a:r>
            <a:r>
              <a:rPr lang="en-US" sz="2400" i="1" dirty="0"/>
              <a:t>h</a:t>
            </a:r>
            <a:r>
              <a:rPr lang="en-US" sz="2400" dirty="0"/>
              <a:t>) which represents the relative position of </a:t>
            </a:r>
            <a:r>
              <a:rPr lang="en-US" sz="2400" dirty="0" err="1"/>
              <a:t>colour</a:t>
            </a:r>
            <a:r>
              <a:rPr lang="en-US" sz="2400" dirty="0"/>
              <a:t> between redness and yellowness and </a:t>
            </a:r>
            <a:r>
              <a:rPr lang="en-US" sz="2400" dirty="0" err="1"/>
              <a:t>chroma</a:t>
            </a:r>
            <a:r>
              <a:rPr lang="en-US" sz="2400" dirty="0"/>
              <a:t> (</a:t>
            </a:r>
            <a:r>
              <a:rPr lang="en-US" sz="2400" i="1" dirty="0"/>
              <a:t>C*</a:t>
            </a:r>
            <a:r>
              <a:rPr lang="en-US" sz="2400" dirty="0"/>
              <a:t>) which assesses the </a:t>
            </a:r>
            <a:r>
              <a:rPr lang="en-US" sz="2400" dirty="0" err="1"/>
              <a:t>colour</a:t>
            </a:r>
            <a:r>
              <a:rPr lang="en-US" sz="2400" dirty="0"/>
              <a:t> intensity. </a:t>
            </a:r>
            <a:r>
              <a:rPr lang="en-US" sz="2400" dirty="0" err="1"/>
              <a:t>Colour</a:t>
            </a:r>
            <a:r>
              <a:rPr lang="en-US" sz="2400" dirty="0"/>
              <a:t> stability was expressed as the rate of change (the slope of the fitted linear model) in </a:t>
            </a:r>
            <a:r>
              <a:rPr lang="en-US" sz="2400" i="1" dirty="0"/>
              <a:t>L</a:t>
            </a:r>
            <a:r>
              <a:rPr lang="en-US" sz="2400" dirty="0"/>
              <a:t>*, </a:t>
            </a:r>
            <a:r>
              <a:rPr lang="en-US" sz="2400" i="1" dirty="0"/>
              <a:t>h</a:t>
            </a:r>
            <a:r>
              <a:rPr lang="en-US" sz="2400" dirty="0"/>
              <a:t> and </a:t>
            </a:r>
            <a:r>
              <a:rPr lang="en-US" sz="2400" i="1" dirty="0"/>
              <a:t>C*</a:t>
            </a:r>
            <a:r>
              <a:rPr lang="en-US" sz="2400" dirty="0"/>
              <a:t>. </a:t>
            </a:r>
            <a:r>
              <a:rPr lang="en-US" sz="2400" dirty="0" err="1"/>
              <a:t>Colour</a:t>
            </a:r>
            <a:r>
              <a:rPr lang="en-US" sz="2400" dirty="0"/>
              <a:t> properties (</a:t>
            </a:r>
            <a:r>
              <a:rPr lang="en-US" sz="2400" i="1" dirty="0"/>
              <a:t>L*</a:t>
            </a:r>
            <a:r>
              <a:rPr lang="en-US" sz="2400" dirty="0"/>
              <a:t>, </a:t>
            </a:r>
            <a:r>
              <a:rPr lang="en-US" sz="2400" i="1" dirty="0"/>
              <a:t>a*</a:t>
            </a:r>
            <a:r>
              <a:rPr lang="en-US" sz="2400" dirty="0"/>
              <a:t> and </a:t>
            </a:r>
            <a:r>
              <a:rPr lang="en-US" sz="2400" i="1" dirty="0"/>
              <a:t>b*</a:t>
            </a:r>
            <a:r>
              <a:rPr lang="en-US" sz="2400" dirty="0"/>
              <a:t> values) of the ground beef samples were measured at 1, 2, 3 and 4 days of storage. The </a:t>
            </a:r>
            <a:r>
              <a:rPr lang="en-US" sz="2400" dirty="0" err="1"/>
              <a:t>colour</a:t>
            </a:r>
            <a:r>
              <a:rPr lang="en-US" sz="2400" dirty="0"/>
              <a:t> measurements were done for three different spots on the surface of each ground beef sample and the average taken.</a:t>
            </a:r>
            <a:endParaRPr lang="tr-TR" sz="2400" b="1" dirty="0"/>
          </a:p>
        </p:txBody>
      </p:sp>
    </p:spTree>
    <p:extLst>
      <p:ext uri="{BB962C8B-B14F-4D97-AF65-F5344CB8AC3E}">
        <p14:creationId xmlns:p14="http://schemas.microsoft.com/office/powerpoint/2010/main" xmlns="" val="1533818083"/>
      </p:ext>
    </p:extLst>
  </p:cSld>
  <p:clrMapOvr>
    <a:masterClrMapping/>
  </p:clrMapOvr>
  <mc:AlternateContent xmlns:mc="http://schemas.openxmlformats.org/markup-compatibility/2006">
    <mc:Choice xmlns:p14="http://schemas.microsoft.com/office/powerpoint/2010/main" xmlns="" Requires="p14">
      <p:transition spd="slow" p14:dur="2000">
        <p14:flip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146014" y="2450815"/>
            <a:ext cx="5486400" cy="1041969"/>
          </a:xfrm>
          <a:prstGeom prst="rect">
            <a:avLst/>
          </a:prstGeom>
          <a:noFill/>
        </p:spPr>
        <p:txBody>
          <a:bodyPr wrap="square" rtlCol="0" anchor="b" anchorCtr="0">
            <a:normAutofit lnSpcReduction="10000"/>
          </a:bodyPr>
          <a:lstStyle/>
          <a:p>
            <a:r>
              <a:rPr lang="en-US" sz="3200" b="1" dirty="0">
                <a:solidFill>
                  <a:schemeClr val="bg1"/>
                </a:solidFill>
              </a:rPr>
              <a:t>Preparation of samples and storage conditions</a:t>
            </a:r>
            <a:endParaRPr lang="tr-TR" sz="3200" dirty="0">
              <a:solidFill>
                <a:schemeClr val="bg1"/>
              </a:solidFill>
            </a:endParaRPr>
          </a:p>
        </p:txBody>
      </p:sp>
      <p:sp>
        <p:nvSpPr>
          <p:cNvPr id="3" name="Dikdörtgen 2"/>
          <p:cNvSpPr/>
          <p:nvPr/>
        </p:nvSpPr>
        <p:spPr>
          <a:xfrm>
            <a:off x="1331640" y="476672"/>
            <a:ext cx="7812360" cy="6370975"/>
          </a:xfrm>
          <a:prstGeom prst="rect">
            <a:avLst/>
          </a:prstGeom>
        </p:spPr>
        <p:txBody>
          <a:bodyPr wrap="square">
            <a:spAutoFit/>
          </a:bodyPr>
          <a:lstStyle/>
          <a:p>
            <a:r>
              <a:rPr lang="en-US" sz="2400" b="1" dirty="0"/>
              <a:t>Microbiological analysis</a:t>
            </a:r>
            <a:endParaRPr lang="tr-TR" sz="2400" b="1" dirty="0"/>
          </a:p>
          <a:p>
            <a:pPr algn="just"/>
            <a:r>
              <a:rPr lang="en-US" sz="2400" dirty="0"/>
              <a:t>At the end storage time, ground beef samples were analyzed for total aerobic </a:t>
            </a:r>
            <a:r>
              <a:rPr lang="en-US" sz="2400" dirty="0" err="1"/>
              <a:t>mesophilic</a:t>
            </a:r>
            <a:r>
              <a:rPr lang="en-US" sz="2400" dirty="0"/>
              <a:t> bacteria (TAMB) and total aerobic </a:t>
            </a:r>
            <a:r>
              <a:rPr lang="en-US" sz="2400" dirty="0" err="1"/>
              <a:t>pyscrophilic</a:t>
            </a:r>
            <a:r>
              <a:rPr lang="en-US" sz="2400" dirty="0"/>
              <a:t> bacteria (TAPB). A 10 g aliquot of each meat sample was aseptically obtained and transferred into a sterile stomacher bag. It was then homogenized with 90 mL of sterile 1.5 % peptone water in a Stomacher 400 (Mayo </a:t>
            </a:r>
            <a:r>
              <a:rPr lang="en-US" sz="2400" dirty="0" err="1"/>
              <a:t>Homogenius</a:t>
            </a:r>
            <a:r>
              <a:rPr lang="en-US" sz="2400" dirty="0"/>
              <a:t> HG 400V Stomacher, Italy) for 1.5 min. </a:t>
            </a:r>
            <a:r>
              <a:rPr lang="en-US" sz="2400" dirty="0" err="1"/>
              <a:t>Aliquotes</a:t>
            </a:r>
            <a:r>
              <a:rPr lang="en-US" sz="2400" dirty="0"/>
              <a:t> were serial diluted in peptone water and plated out following standard methodologies (Gerhardt et al., 1994). Total aerobic </a:t>
            </a:r>
            <a:r>
              <a:rPr lang="en-US" sz="2400" dirty="0" err="1"/>
              <a:t>mesophilic</a:t>
            </a:r>
            <a:r>
              <a:rPr lang="en-US" sz="2400" dirty="0"/>
              <a:t> microbial counts were determined on Plate Count Agar (PCA, Merck, Darmstadt, Germany) with plates incubated at 37 ºC for 2 days. Total aerobic </a:t>
            </a:r>
            <a:r>
              <a:rPr lang="en-US" sz="2400" dirty="0" err="1"/>
              <a:t>pyscrophilic</a:t>
            </a:r>
            <a:r>
              <a:rPr lang="en-US" sz="2400" dirty="0"/>
              <a:t> microbial counts were determined on Plate Count Agar (PCA, Merck, Darmstadt, Germany), and the plates were incubated at 7 ºC for 10 days. Microbial colonies were counted and expressed as log</a:t>
            </a:r>
            <a:r>
              <a:rPr lang="en-US" sz="2400" baseline="-25000" dirty="0"/>
              <a:t>10</a:t>
            </a:r>
            <a:r>
              <a:rPr lang="en-US" sz="2400" dirty="0"/>
              <a:t> colony forming units (</a:t>
            </a:r>
            <a:r>
              <a:rPr lang="en-US" sz="2400" dirty="0" err="1"/>
              <a:t>cfu</a:t>
            </a:r>
            <a:r>
              <a:rPr lang="en-US" sz="2400" dirty="0"/>
              <a:t>)/g beef meat. </a:t>
            </a:r>
            <a:endParaRPr lang="tr-TR" sz="2400" dirty="0"/>
          </a:p>
        </p:txBody>
      </p:sp>
    </p:spTree>
    <p:extLst>
      <p:ext uri="{BB962C8B-B14F-4D97-AF65-F5344CB8AC3E}">
        <p14:creationId xmlns:p14="http://schemas.microsoft.com/office/powerpoint/2010/main" xmlns="" val="2233259873"/>
      </p:ext>
    </p:extLst>
  </p:cSld>
  <p:clrMapOvr>
    <a:masterClrMapping/>
  </p:clrMapOvr>
  <mc:AlternateContent xmlns:mc="http://schemas.openxmlformats.org/markup-compatibility/2006">
    <mc:Choice xmlns:p14="http://schemas.microsoft.com/office/powerpoint/2010/main" xmlns="" Requires="p14">
      <p:transition spd="slow" p14:dur="2000">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146014" y="2450815"/>
            <a:ext cx="5486400" cy="1041969"/>
          </a:xfrm>
          <a:prstGeom prst="rect">
            <a:avLst/>
          </a:prstGeom>
          <a:noFill/>
        </p:spPr>
        <p:txBody>
          <a:bodyPr wrap="square" rtlCol="0" anchor="b" anchorCtr="0">
            <a:normAutofit lnSpcReduction="10000"/>
          </a:bodyPr>
          <a:lstStyle/>
          <a:p>
            <a:r>
              <a:rPr lang="en-US" sz="3200" b="1" dirty="0">
                <a:solidFill>
                  <a:schemeClr val="bg1"/>
                </a:solidFill>
              </a:rPr>
              <a:t>Preparation of samples and storage conditions</a:t>
            </a:r>
            <a:endParaRPr lang="tr-TR" sz="3200" dirty="0">
              <a:solidFill>
                <a:schemeClr val="bg1"/>
              </a:solidFill>
            </a:endParaRPr>
          </a:p>
        </p:txBody>
      </p:sp>
      <p:sp>
        <p:nvSpPr>
          <p:cNvPr id="3" name="Dikdörtgen 2"/>
          <p:cNvSpPr/>
          <p:nvPr/>
        </p:nvSpPr>
        <p:spPr>
          <a:xfrm>
            <a:off x="1331640" y="476672"/>
            <a:ext cx="7812360" cy="6370975"/>
          </a:xfrm>
          <a:prstGeom prst="rect">
            <a:avLst/>
          </a:prstGeom>
        </p:spPr>
        <p:txBody>
          <a:bodyPr wrap="square">
            <a:spAutoFit/>
          </a:bodyPr>
          <a:lstStyle/>
          <a:p>
            <a:r>
              <a:rPr lang="en-US" sz="2400" b="1" dirty="0"/>
              <a:t>Statistical analysis</a:t>
            </a:r>
            <a:endParaRPr lang="tr-TR" sz="2400" dirty="0"/>
          </a:p>
          <a:p>
            <a:pPr algn="just"/>
            <a:r>
              <a:rPr lang="en-US" sz="2400" dirty="0"/>
              <a:t>Each parameter was tested in triplicate samples with two replications. Collected data was subjected to statistical analysis using MINITAB for Windows Release 14</a:t>
            </a:r>
            <a:r>
              <a:rPr lang="en-US" sz="2400" baseline="30000" dirty="0"/>
              <a:t>®</a:t>
            </a:r>
            <a:r>
              <a:rPr lang="en-US" sz="2400" dirty="0"/>
              <a:t> (Minitab 2003). Multifactor analysis of variance (ANOVA) was used to evaluate the effect of treatments ((control-dark ambience, metal halide (MH), incandescent (INC), ultraviolet-B (UV-B), ultraviolet-C (UV-C) and fluorescent (FL) light sources)) and storage time (1, 2, 3 and 4 days) as main effects, and all their interactions. Microbiological data were transferred into logarithms of the number of colony forming units (</a:t>
            </a:r>
            <a:r>
              <a:rPr lang="en-US" sz="2400" dirty="0" err="1"/>
              <a:t>cfu</a:t>
            </a:r>
            <a:r>
              <a:rPr lang="en-US" sz="2400" dirty="0"/>
              <a:t>/g) were subjected to statistical analysis. When a significant (</a:t>
            </a:r>
            <a:r>
              <a:rPr lang="en-US" sz="2400" i="1" dirty="0"/>
              <a:t>P</a:t>
            </a:r>
            <a:r>
              <a:rPr lang="en-US" sz="2400" dirty="0"/>
              <a:t> &lt; 0.05; </a:t>
            </a:r>
            <a:r>
              <a:rPr lang="en-US" sz="2400" i="1" dirty="0"/>
              <a:t>P</a:t>
            </a:r>
            <a:r>
              <a:rPr lang="en-US" sz="2400" dirty="0"/>
              <a:t> &lt; 0.01) main effect was found, the mean values were further analyzed using Duncan’s Multiple Range Test (</a:t>
            </a:r>
            <a:r>
              <a:rPr lang="en-US" sz="2400" dirty="0" err="1"/>
              <a:t>MstatC</a:t>
            </a:r>
            <a:r>
              <a:rPr lang="en-US" sz="2400" dirty="0"/>
              <a:t>, 1986) (</a:t>
            </a:r>
            <a:r>
              <a:rPr lang="en-US" sz="2400" dirty="0" err="1"/>
              <a:t>Snedecor</a:t>
            </a:r>
            <a:r>
              <a:rPr lang="en-US" sz="2400" dirty="0"/>
              <a:t> &amp; Cochran, 1994). The results of statistical analyses are shown as mean values ± standard deviations in the tables. </a:t>
            </a:r>
            <a:endParaRPr lang="tr-TR" sz="2400" dirty="0"/>
          </a:p>
        </p:txBody>
      </p:sp>
    </p:spTree>
    <p:extLst>
      <p:ext uri="{BB962C8B-B14F-4D97-AF65-F5344CB8AC3E}">
        <p14:creationId xmlns:p14="http://schemas.microsoft.com/office/powerpoint/2010/main" xmlns="" val="3116902833"/>
      </p:ext>
    </p:extLst>
  </p:cSld>
  <p:clrMapOvr>
    <a:masterClrMapping/>
  </p:clrMapOvr>
  <mc:AlternateContent xmlns:mc="http://schemas.openxmlformats.org/markup-compatibility/2006">
    <mc:Choice xmlns:p14="http://schemas.microsoft.com/office/powerpoint/2010/main" xmlns="" Requires="p14">
      <p:transition spd="slow" p14:dur="2000">
        <p14:flip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1744" y="4149080"/>
            <a:ext cx="4953000" cy="1052736"/>
          </a:xfrm>
          <a:prstGeom prst="rect">
            <a:avLst/>
          </a:prstGeom>
          <a:noFill/>
        </p:spPr>
        <p:txBody>
          <a:bodyPr wrap="square" rtlCol="0">
            <a:normAutofit/>
          </a:bodyPr>
          <a:lstStyle/>
          <a:p>
            <a:pPr>
              <a:spcBef>
                <a:spcPts val="100"/>
              </a:spcBef>
            </a:pPr>
            <a:endParaRPr lang="tr-TR" sz="2000" dirty="0">
              <a:solidFill>
                <a:prstClr val="white"/>
              </a:solidFill>
            </a:endParaRPr>
          </a:p>
          <a:p>
            <a:endParaRPr lang="tr-TR" sz="2400" dirty="0">
              <a:solidFill>
                <a:prstClr val="black"/>
              </a:solidFill>
            </a:endParaRPr>
          </a:p>
        </p:txBody>
      </p:sp>
      <p:sp>
        <p:nvSpPr>
          <p:cNvPr id="5" name="TextBox 4"/>
          <p:cNvSpPr txBox="1"/>
          <p:nvPr/>
        </p:nvSpPr>
        <p:spPr>
          <a:xfrm>
            <a:off x="434144" y="1052736"/>
            <a:ext cx="4648200" cy="2369641"/>
          </a:xfrm>
          <a:prstGeom prst="rect">
            <a:avLst/>
          </a:prstGeom>
          <a:noFill/>
        </p:spPr>
        <p:txBody>
          <a:bodyPr wrap="square" rtlCol="0" anchor="b">
            <a:normAutofit/>
          </a:bodyPr>
          <a:lstStyle/>
          <a:p>
            <a:r>
              <a:rPr lang="tr-TR" sz="4400" b="1" dirty="0" err="1">
                <a:solidFill>
                  <a:srgbClr val="7BCF27"/>
                </a:solidFill>
              </a:rPr>
              <a:t>Results</a:t>
            </a:r>
            <a:r>
              <a:rPr lang="tr-TR" sz="4400" b="1" dirty="0">
                <a:solidFill>
                  <a:srgbClr val="7BCF27"/>
                </a:solidFill>
              </a:rPr>
              <a:t> </a:t>
            </a:r>
            <a:r>
              <a:rPr lang="tr-TR" sz="4400" b="1" dirty="0" err="1">
                <a:solidFill>
                  <a:srgbClr val="7BCF27"/>
                </a:solidFill>
              </a:rPr>
              <a:t>and</a:t>
            </a:r>
            <a:r>
              <a:rPr lang="tr-TR" sz="4400" b="1" dirty="0">
                <a:solidFill>
                  <a:srgbClr val="7BCF27"/>
                </a:solidFill>
              </a:rPr>
              <a:t> </a:t>
            </a:r>
            <a:r>
              <a:rPr lang="tr-TR" sz="4400" b="1" dirty="0" err="1">
                <a:solidFill>
                  <a:srgbClr val="7BCF27"/>
                </a:solidFill>
              </a:rPr>
              <a:t>discussion</a:t>
            </a:r>
            <a:endParaRPr lang="tr-TR" sz="4400" b="1" dirty="0">
              <a:solidFill>
                <a:srgbClr val="7BCF27"/>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5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2843808" y="1124744"/>
            <a:ext cx="6120680" cy="5016758"/>
          </a:xfrm>
          <a:prstGeom prst="rect">
            <a:avLst/>
          </a:prstGeom>
        </p:spPr>
        <p:txBody>
          <a:bodyPr wrap="square">
            <a:spAutoFit/>
          </a:bodyPr>
          <a:lstStyle/>
          <a:p>
            <a:pPr algn="just"/>
            <a:r>
              <a:rPr lang="en-US" sz="2000" b="1" dirty="0"/>
              <a:t>Biochemical composition of the </a:t>
            </a:r>
            <a:r>
              <a:rPr lang="en-US" sz="2000" b="1" dirty="0" err="1"/>
              <a:t>gorund</a:t>
            </a:r>
            <a:r>
              <a:rPr lang="en-US" sz="2000" b="1" dirty="0"/>
              <a:t> meat used through for this study was determined (AOAC, 1995) and the results were %15±2.00 protein, %52.98±4.90   moisture, %30.10±1.90 fat and %0.72±0.06 ash. </a:t>
            </a:r>
            <a:r>
              <a:rPr lang="en-US" sz="2000" b="1" dirty="0" err="1"/>
              <a:t>Ertaş</a:t>
            </a:r>
            <a:r>
              <a:rPr lang="en-US" sz="2000" b="1" dirty="0"/>
              <a:t> (1979) determined the fat content  of ground meat as %21.42 and protein rate of the ground meat as %18.39. On the other side, </a:t>
            </a:r>
            <a:r>
              <a:rPr lang="en-US" sz="2000" b="1" dirty="0" err="1"/>
              <a:t>Candoğan</a:t>
            </a:r>
            <a:r>
              <a:rPr lang="en-US" sz="2000" b="1" dirty="0"/>
              <a:t> (2009) has determined the moisture, protein, fat and ash values as %59.90±0.60, 16.84±0.17, %23.91±0.91 and %1.15±0.04 respectively in one of her study.</a:t>
            </a:r>
            <a:endParaRPr lang="tr-TR" sz="2000" dirty="0"/>
          </a:p>
          <a:p>
            <a:pPr algn="just"/>
            <a:r>
              <a:rPr lang="en-US" sz="2000" dirty="0"/>
              <a:t>In this study, protein value of the ground meat was lower than when compared with the results of </a:t>
            </a:r>
            <a:r>
              <a:rPr lang="en-US" sz="2000" dirty="0" err="1"/>
              <a:t>Ertaş</a:t>
            </a:r>
            <a:r>
              <a:rPr lang="en-US" sz="2000" dirty="0"/>
              <a:t> (1979) but it was similar with </a:t>
            </a:r>
            <a:r>
              <a:rPr lang="en-US" sz="2000" dirty="0" err="1"/>
              <a:t>Candoğan</a:t>
            </a:r>
            <a:r>
              <a:rPr lang="en-US" sz="2000" dirty="0"/>
              <a:t> (2009)’s results. On the other side, while moisture value of the </a:t>
            </a:r>
            <a:r>
              <a:rPr lang="en-US" sz="2000" dirty="0" err="1"/>
              <a:t>gorund</a:t>
            </a:r>
            <a:r>
              <a:rPr lang="en-US" sz="2000" dirty="0"/>
              <a:t> meat was lower when compared with these two studies, fat content was higher than them.</a:t>
            </a:r>
            <a:endParaRPr lang="tr-TR" sz="2000" dirty="0"/>
          </a:p>
        </p:txBody>
      </p:sp>
    </p:spTree>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xmlns="" val="3824910654"/>
              </p:ext>
            </p:extLst>
          </p:nvPr>
        </p:nvGraphicFramePr>
        <p:xfrm>
          <a:off x="431539" y="2475376"/>
          <a:ext cx="8208915" cy="3182235"/>
        </p:xfrm>
        <a:graphic>
          <a:graphicData uri="http://schemas.openxmlformats.org/drawingml/2006/table">
            <a:tbl>
              <a:tblPr firstRow="1" firstCol="1" bandRow="1">
                <a:tableStyleId>{5C22544A-7EE6-4342-B048-85BDC9FD1C3A}</a:tableStyleId>
              </a:tblPr>
              <a:tblGrid>
                <a:gridCol w="2735711"/>
                <a:gridCol w="2736602"/>
                <a:gridCol w="2736602"/>
              </a:tblGrid>
              <a:tr h="454605">
                <a:tc>
                  <a:txBody>
                    <a:bodyPr/>
                    <a:lstStyle/>
                    <a:p>
                      <a:pPr>
                        <a:lnSpc>
                          <a:spcPct val="115000"/>
                        </a:lnSpc>
                        <a:spcAft>
                          <a:spcPts val="0"/>
                        </a:spcAft>
                      </a:pPr>
                      <a:r>
                        <a:rPr lang="en-US" sz="1800" dirty="0">
                          <a:effectLst/>
                        </a:rPr>
                        <a:t>Light sources</a:t>
                      </a:r>
                      <a:endParaRPr lang="tr-TR" sz="1800" dirty="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en-US" sz="1800" dirty="0">
                          <a:effectLst/>
                        </a:rPr>
                        <a:t>TMAB</a:t>
                      </a:r>
                      <a:endParaRPr lang="tr-TR" sz="1800" dirty="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en-US" sz="1800">
                          <a:effectLst/>
                        </a:rPr>
                        <a:t>TPAB</a:t>
                      </a:r>
                      <a:endParaRPr lang="tr-TR" sz="1800">
                        <a:effectLst/>
                        <a:latin typeface="Calibri"/>
                        <a:ea typeface="Times New Roman"/>
                        <a:cs typeface="Times New Roman"/>
                      </a:endParaRPr>
                    </a:p>
                  </a:txBody>
                  <a:tcPr marL="68580" marR="68580" marT="0" marB="0"/>
                </a:tc>
              </a:tr>
              <a:tr h="454605">
                <a:tc>
                  <a:txBody>
                    <a:bodyPr/>
                    <a:lstStyle/>
                    <a:p>
                      <a:pPr algn="just">
                        <a:lnSpc>
                          <a:spcPct val="115000"/>
                        </a:lnSpc>
                        <a:spcAft>
                          <a:spcPts val="0"/>
                        </a:spcAft>
                      </a:pPr>
                      <a:r>
                        <a:rPr lang="en-US" sz="1800">
                          <a:effectLst/>
                        </a:rPr>
                        <a:t>Control</a:t>
                      </a:r>
                      <a:endParaRPr lang="tr-TR" sz="1800">
                        <a:effectLst/>
                        <a:latin typeface="Calibri"/>
                        <a:ea typeface="Times New Roman"/>
                        <a:cs typeface="Times New Roman"/>
                      </a:endParaRPr>
                    </a:p>
                  </a:txBody>
                  <a:tcPr marL="68580" marR="68580" marT="0" marB="0"/>
                </a:tc>
                <a:tc>
                  <a:txBody>
                    <a:bodyPr/>
                    <a:lstStyle/>
                    <a:p>
                      <a:pPr>
                        <a:lnSpc>
                          <a:spcPct val="115000"/>
                        </a:lnSpc>
                        <a:spcAft>
                          <a:spcPts val="0"/>
                        </a:spcAft>
                      </a:pPr>
                      <a:r>
                        <a:rPr lang="en-US" sz="1800" dirty="0">
                          <a:effectLst/>
                        </a:rPr>
                        <a:t>6.33 ± 1.08</a:t>
                      </a:r>
                      <a:endParaRPr lang="tr-TR" sz="1800" dirty="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en-US" sz="1800" dirty="0">
                          <a:effectLst/>
                        </a:rPr>
                        <a:t>5.40 ± 1.04</a:t>
                      </a:r>
                      <a:endParaRPr lang="tr-TR" sz="1800" dirty="0">
                        <a:effectLst/>
                        <a:latin typeface="Calibri"/>
                        <a:ea typeface="Times New Roman"/>
                        <a:cs typeface="Times New Roman"/>
                      </a:endParaRPr>
                    </a:p>
                  </a:txBody>
                  <a:tcPr marL="68580" marR="68580" marT="0" marB="0" anchor="ctr"/>
                </a:tc>
              </a:tr>
              <a:tr h="454605">
                <a:tc>
                  <a:txBody>
                    <a:bodyPr/>
                    <a:lstStyle/>
                    <a:p>
                      <a:pPr algn="just">
                        <a:lnSpc>
                          <a:spcPct val="115000"/>
                        </a:lnSpc>
                        <a:spcAft>
                          <a:spcPts val="0"/>
                        </a:spcAft>
                      </a:pPr>
                      <a:r>
                        <a:rPr lang="en-US" sz="1800">
                          <a:effectLst/>
                        </a:rPr>
                        <a:t>MH</a:t>
                      </a:r>
                      <a:endParaRPr lang="tr-TR" sz="1800">
                        <a:effectLst/>
                        <a:latin typeface="Calibri"/>
                        <a:ea typeface="Times New Roman"/>
                        <a:cs typeface="Times New Roman"/>
                      </a:endParaRPr>
                    </a:p>
                  </a:txBody>
                  <a:tcPr marL="68580" marR="68580" marT="0" marB="0"/>
                </a:tc>
                <a:tc>
                  <a:txBody>
                    <a:bodyPr/>
                    <a:lstStyle/>
                    <a:p>
                      <a:pPr>
                        <a:lnSpc>
                          <a:spcPct val="115000"/>
                        </a:lnSpc>
                        <a:spcAft>
                          <a:spcPts val="0"/>
                        </a:spcAft>
                      </a:pPr>
                      <a:r>
                        <a:rPr lang="en-US" sz="1800">
                          <a:effectLst/>
                        </a:rPr>
                        <a:t>7.20 ± 0.50</a:t>
                      </a:r>
                      <a:endParaRPr lang="tr-TR" sz="18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en-US" sz="1800" dirty="0">
                          <a:effectLst/>
                        </a:rPr>
                        <a:t>3.80 ± 3.80</a:t>
                      </a:r>
                      <a:endParaRPr lang="tr-TR" sz="1800" dirty="0">
                        <a:effectLst/>
                        <a:latin typeface="Calibri"/>
                        <a:ea typeface="Times New Roman"/>
                        <a:cs typeface="Times New Roman"/>
                      </a:endParaRPr>
                    </a:p>
                  </a:txBody>
                  <a:tcPr marL="68580" marR="68580" marT="0" marB="0" anchor="ctr"/>
                </a:tc>
              </a:tr>
              <a:tr h="454605">
                <a:tc>
                  <a:txBody>
                    <a:bodyPr/>
                    <a:lstStyle/>
                    <a:p>
                      <a:pPr algn="just">
                        <a:lnSpc>
                          <a:spcPct val="115000"/>
                        </a:lnSpc>
                        <a:spcAft>
                          <a:spcPts val="0"/>
                        </a:spcAft>
                      </a:pPr>
                      <a:r>
                        <a:rPr lang="en-US" sz="1800">
                          <a:effectLst/>
                        </a:rPr>
                        <a:t>INC</a:t>
                      </a:r>
                      <a:endParaRPr lang="tr-TR" sz="1800">
                        <a:effectLst/>
                        <a:latin typeface="Calibri"/>
                        <a:ea typeface="Times New Roman"/>
                        <a:cs typeface="Times New Roman"/>
                      </a:endParaRPr>
                    </a:p>
                  </a:txBody>
                  <a:tcPr marL="68580" marR="68580" marT="0" marB="0"/>
                </a:tc>
                <a:tc>
                  <a:txBody>
                    <a:bodyPr/>
                    <a:lstStyle/>
                    <a:p>
                      <a:pPr>
                        <a:lnSpc>
                          <a:spcPct val="115000"/>
                        </a:lnSpc>
                        <a:spcAft>
                          <a:spcPts val="0"/>
                        </a:spcAft>
                      </a:pPr>
                      <a:r>
                        <a:rPr lang="en-US" sz="1800">
                          <a:effectLst/>
                        </a:rPr>
                        <a:t>7.28 ± 0.91</a:t>
                      </a:r>
                      <a:endParaRPr lang="tr-TR" sz="18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en-US" sz="1800" dirty="0">
                          <a:effectLst/>
                        </a:rPr>
                        <a:t>3.02 ± 3.42</a:t>
                      </a:r>
                      <a:endParaRPr lang="tr-TR" sz="1800" dirty="0">
                        <a:effectLst/>
                        <a:latin typeface="Calibri"/>
                        <a:ea typeface="Times New Roman"/>
                        <a:cs typeface="Times New Roman"/>
                      </a:endParaRPr>
                    </a:p>
                  </a:txBody>
                  <a:tcPr marL="68580" marR="68580" marT="0" marB="0" anchor="ctr"/>
                </a:tc>
              </a:tr>
              <a:tr h="454605">
                <a:tc>
                  <a:txBody>
                    <a:bodyPr/>
                    <a:lstStyle/>
                    <a:p>
                      <a:pPr algn="just">
                        <a:lnSpc>
                          <a:spcPct val="115000"/>
                        </a:lnSpc>
                        <a:spcAft>
                          <a:spcPts val="0"/>
                        </a:spcAft>
                      </a:pPr>
                      <a:r>
                        <a:rPr lang="en-US" sz="1800" dirty="0">
                          <a:effectLst/>
                        </a:rPr>
                        <a:t>UV-B</a:t>
                      </a:r>
                      <a:endParaRPr lang="tr-TR" sz="1800" dirty="0">
                        <a:effectLst/>
                        <a:latin typeface="Calibri"/>
                        <a:ea typeface="Times New Roman"/>
                        <a:cs typeface="Times New Roman"/>
                      </a:endParaRPr>
                    </a:p>
                  </a:txBody>
                  <a:tcPr marL="68580" marR="68580" marT="0" marB="0"/>
                </a:tc>
                <a:tc>
                  <a:txBody>
                    <a:bodyPr/>
                    <a:lstStyle/>
                    <a:p>
                      <a:pPr>
                        <a:lnSpc>
                          <a:spcPct val="115000"/>
                        </a:lnSpc>
                        <a:spcAft>
                          <a:spcPts val="0"/>
                        </a:spcAft>
                      </a:pPr>
                      <a:r>
                        <a:rPr lang="en-US" sz="1800">
                          <a:effectLst/>
                        </a:rPr>
                        <a:t>6.62 ± 1.03</a:t>
                      </a:r>
                      <a:endParaRPr lang="tr-TR" sz="18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en-US" sz="1800" dirty="0">
                          <a:effectLst/>
                        </a:rPr>
                        <a:t>6.37 ± 0.94</a:t>
                      </a:r>
                      <a:endParaRPr lang="tr-TR" sz="1800" dirty="0">
                        <a:effectLst/>
                        <a:latin typeface="Calibri"/>
                        <a:ea typeface="Times New Roman"/>
                        <a:cs typeface="Times New Roman"/>
                      </a:endParaRPr>
                    </a:p>
                  </a:txBody>
                  <a:tcPr marL="68580" marR="68580" marT="0" marB="0" anchor="ctr"/>
                </a:tc>
              </a:tr>
              <a:tr h="454605">
                <a:tc>
                  <a:txBody>
                    <a:bodyPr/>
                    <a:lstStyle/>
                    <a:p>
                      <a:pPr algn="just">
                        <a:lnSpc>
                          <a:spcPct val="115000"/>
                        </a:lnSpc>
                        <a:spcAft>
                          <a:spcPts val="0"/>
                        </a:spcAft>
                      </a:pPr>
                      <a:r>
                        <a:rPr lang="en-US" sz="1800">
                          <a:effectLst/>
                        </a:rPr>
                        <a:t>UV-C</a:t>
                      </a:r>
                      <a:endParaRPr lang="tr-TR" sz="1800">
                        <a:effectLst/>
                        <a:latin typeface="Calibri"/>
                        <a:ea typeface="Times New Roman"/>
                        <a:cs typeface="Times New Roman"/>
                      </a:endParaRPr>
                    </a:p>
                  </a:txBody>
                  <a:tcPr marL="68580" marR="68580" marT="0" marB="0"/>
                </a:tc>
                <a:tc>
                  <a:txBody>
                    <a:bodyPr/>
                    <a:lstStyle/>
                    <a:p>
                      <a:pPr>
                        <a:lnSpc>
                          <a:spcPct val="115000"/>
                        </a:lnSpc>
                        <a:spcAft>
                          <a:spcPts val="0"/>
                        </a:spcAft>
                      </a:pPr>
                      <a:r>
                        <a:rPr lang="en-US" sz="1800">
                          <a:effectLst/>
                        </a:rPr>
                        <a:t>6.66 ± 1.01</a:t>
                      </a:r>
                      <a:endParaRPr lang="tr-TR" sz="18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en-US" sz="1800" dirty="0">
                          <a:effectLst/>
                        </a:rPr>
                        <a:t>7.20 ± 2.69</a:t>
                      </a:r>
                      <a:endParaRPr lang="tr-TR" sz="1800" dirty="0">
                        <a:effectLst/>
                        <a:latin typeface="Calibri"/>
                        <a:ea typeface="Times New Roman"/>
                        <a:cs typeface="Times New Roman"/>
                      </a:endParaRPr>
                    </a:p>
                  </a:txBody>
                  <a:tcPr marL="68580" marR="68580" marT="0" marB="0" anchor="ctr"/>
                </a:tc>
              </a:tr>
              <a:tr h="454605">
                <a:tc>
                  <a:txBody>
                    <a:bodyPr/>
                    <a:lstStyle/>
                    <a:p>
                      <a:pPr algn="just">
                        <a:lnSpc>
                          <a:spcPct val="115000"/>
                        </a:lnSpc>
                        <a:spcAft>
                          <a:spcPts val="0"/>
                        </a:spcAft>
                      </a:pPr>
                      <a:r>
                        <a:rPr lang="en-US" sz="1800">
                          <a:effectLst/>
                        </a:rPr>
                        <a:t>FL</a:t>
                      </a:r>
                      <a:endParaRPr lang="tr-TR" sz="1800">
                        <a:effectLst/>
                        <a:latin typeface="Calibri"/>
                        <a:ea typeface="Times New Roman"/>
                        <a:cs typeface="Times New Roman"/>
                      </a:endParaRPr>
                    </a:p>
                  </a:txBody>
                  <a:tcPr marL="68580" marR="68580" marT="0" marB="0"/>
                </a:tc>
                <a:tc>
                  <a:txBody>
                    <a:bodyPr/>
                    <a:lstStyle/>
                    <a:p>
                      <a:pPr>
                        <a:lnSpc>
                          <a:spcPct val="115000"/>
                        </a:lnSpc>
                        <a:spcAft>
                          <a:spcPts val="0"/>
                        </a:spcAft>
                      </a:pPr>
                      <a:r>
                        <a:rPr lang="en-US" sz="1800">
                          <a:effectLst/>
                        </a:rPr>
                        <a:t>6.63 ± 1.17</a:t>
                      </a:r>
                      <a:endParaRPr lang="tr-TR" sz="1800">
                        <a:effectLst/>
                        <a:latin typeface="Calibri"/>
                        <a:ea typeface="Times New Roman"/>
                        <a:cs typeface="Times New Roman"/>
                      </a:endParaRPr>
                    </a:p>
                  </a:txBody>
                  <a:tcPr marL="68580" marR="68580" marT="0" marB="0" anchor="ctr"/>
                </a:tc>
                <a:tc>
                  <a:txBody>
                    <a:bodyPr/>
                    <a:lstStyle/>
                    <a:p>
                      <a:pPr>
                        <a:lnSpc>
                          <a:spcPct val="115000"/>
                        </a:lnSpc>
                        <a:spcAft>
                          <a:spcPts val="0"/>
                        </a:spcAft>
                      </a:pPr>
                      <a:r>
                        <a:rPr lang="en-US" sz="1800" dirty="0">
                          <a:effectLst/>
                        </a:rPr>
                        <a:t>6.33 ± 1.07</a:t>
                      </a:r>
                      <a:endParaRPr lang="tr-TR" sz="1800" dirty="0">
                        <a:effectLst/>
                        <a:latin typeface="Calibri"/>
                        <a:ea typeface="Times New Roman"/>
                        <a:cs typeface="Times New Roman"/>
                      </a:endParaRPr>
                    </a:p>
                  </a:txBody>
                  <a:tcPr marL="68580" marR="68580" marT="0" marB="0" anchor="ctr"/>
                </a:tc>
              </a:tr>
            </a:tbl>
          </a:graphicData>
        </a:graphic>
      </p:graphicFrame>
      <p:sp>
        <p:nvSpPr>
          <p:cNvPr id="6" name="Rectangle 1"/>
          <p:cNvSpPr>
            <a:spLocks noChangeArrowheads="1"/>
          </p:cNvSpPr>
          <p:nvPr/>
        </p:nvSpPr>
        <p:spPr bwMode="auto">
          <a:xfrm>
            <a:off x="323529" y="993499"/>
            <a:ext cx="8424936" cy="1477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Table 3</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The results of microbiological analysis of ground beef samples of various</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800" b="0" i="0" u="none" strike="noStrike" cap="none" normalizeH="0" baseline="0" dirty="0" smtClean="0">
                <a:ln>
                  <a:noFill/>
                </a:ln>
                <a:solidFill>
                  <a:schemeClr val="tx1"/>
                </a:solidFill>
                <a:effectLst/>
                <a:latin typeface="Arial" pitchFamily="34" charset="0"/>
                <a:cs typeface="Arial" pitchFamily="34" charset="0"/>
              </a:rPr>
              <a:t>light sources at the end of storage time (log </a:t>
            </a:r>
            <a:r>
              <a:rPr kumimoji="0" lang="en-US" sz="1800" b="0" i="0" u="none" strike="noStrike" cap="none" normalizeH="0" baseline="0" dirty="0" err="1" smtClean="0">
                <a:ln>
                  <a:noFill/>
                </a:ln>
                <a:solidFill>
                  <a:schemeClr val="tx1"/>
                </a:solidFill>
                <a:effectLst/>
                <a:latin typeface="Arial" pitchFamily="34" charset="0"/>
                <a:cs typeface="Arial" pitchFamily="34" charset="0"/>
              </a:rPr>
              <a:t>cfu</a:t>
            </a:r>
            <a:r>
              <a:rPr kumimoji="0" lang="en-US" sz="1800" b="0" i="0" u="none" strike="noStrike" cap="none" normalizeH="0" baseline="0" dirty="0" smtClean="0">
                <a:ln>
                  <a:noFill/>
                </a:ln>
                <a:solidFill>
                  <a:schemeClr val="tx1"/>
                </a:solidFill>
                <a:effectLst/>
                <a:latin typeface="Arial" pitchFamily="34" charset="0"/>
                <a:cs typeface="Arial" pitchFamily="34" charset="0"/>
              </a:rPr>
              <a:t>/g).</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Mean value ± standard deviation. </a:t>
            </a:r>
            <a:r>
              <a:rPr kumimoji="0" lang="en-US" sz="1200" b="0" i="0" u="none" strike="noStrike" cap="none" normalizeH="0" baseline="0" dirty="0" smtClean="0">
                <a:ln>
                  <a:noFill/>
                </a:ln>
                <a:solidFill>
                  <a:schemeClr val="tx1"/>
                </a:solidFill>
                <a:effectLst/>
                <a:latin typeface="Times New Roman" pitchFamily="18" charset="0"/>
                <a:ea typeface="ComputerModern-Regular"/>
                <a:cs typeface="Times New Roman" pitchFamily="18" charset="0"/>
              </a:rPr>
              <a:t>TAMB, total aerobic </a:t>
            </a:r>
            <a:r>
              <a:rPr kumimoji="0" lang="en-US" sz="1200" b="0" i="0" u="none" strike="noStrike" cap="none" normalizeH="0" baseline="0" dirty="0" err="1" smtClean="0">
                <a:ln>
                  <a:noFill/>
                </a:ln>
                <a:solidFill>
                  <a:schemeClr val="tx1"/>
                </a:solidFill>
                <a:effectLst/>
                <a:latin typeface="Times New Roman" pitchFamily="18" charset="0"/>
                <a:ea typeface="ComputerModern-Regular"/>
                <a:cs typeface="Times New Roman" pitchFamily="18" charset="0"/>
              </a:rPr>
              <a:t>mesophilic</a:t>
            </a:r>
            <a:r>
              <a:rPr kumimoji="0" lang="en-US" sz="1200" b="0" i="0" u="none" strike="noStrike" cap="none" normalizeH="0" baseline="0" dirty="0" smtClean="0">
                <a:ln>
                  <a:noFill/>
                </a:ln>
                <a:solidFill>
                  <a:schemeClr val="tx1"/>
                </a:solidFill>
                <a:effectLst/>
                <a:latin typeface="Times New Roman" pitchFamily="18" charset="0"/>
                <a:ea typeface="ComputerModern-Regular"/>
                <a:cs typeface="Times New Roman" pitchFamily="18" charset="0"/>
              </a:rPr>
              <a:t> bacteria; TAPB, total aerobic </a:t>
            </a:r>
            <a:r>
              <a:rPr kumimoji="0" lang="en-US" sz="1200" b="0" i="0" u="none" strike="noStrike" cap="none" normalizeH="0" baseline="0" dirty="0" err="1" smtClean="0">
                <a:ln>
                  <a:noFill/>
                </a:ln>
                <a:solidFill>
                  <a:schemeClr val="tx1"/>
                </a:solidFill>
                <a:effectLst/>
                <a:latin typeface="Times New Roman" pitchFamily="18" charset="0"/>
                <a:ea typeface="ComputerModern-Regular"/>
                <a:cs typeface="Times New Roman" pitchFamily="18" charset="0"/>
              </a:rPr>
              <a:t>psychrotrophic</a:t>
            </a:r>
            <a:r>
              <a:rPr kumimoji="0" lang="en-US" sz="1200" b="0" i="0" u="none" strike="noStrike" cap="none" normalizeH="0" baseline="0" dirty="0" smtClean="0">
                <a:ln>
                  <a:noFill/>
                </a:ln>
                <a:solidFill>
                  <a:schemeClr val="tx1"/>
                </a:solidFill>
                <a:effectLst/>
                <a:latin typeface="Times New Roman" pitchFamily="18" charset="0"/>
                <a:ea typeface="ComputerModern-Regular"/>
                <a:cs typeface="Times New Roman" pitchFamily="18" charset="0"/>
              </a:rPr>
              <a:t> bacteria.</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Control (dark ambiance); MH: metal halide; INC: incandescent lamp; UV-B: ultraviolet light-B; UV-C: ultraviolet light-C and FL: fluorescent lamp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6" name="Rectangle 1"/>
          <p:cNvSpPr>
            <a:spLocks noChangeArrowheads="1"/>
          </p:cNvSpPr>
          <p:nvPr/>
        </p:nvSpPr>
        <p:spPr bwMode="auto">
          <a:xfrm>
            <a:off x="251520" y="1616838"/>
            <a:ext cx="8640960" cy="28623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tr-TR" dirty="0" err="1" smtClean="0"/>
              <a:t>Average</a:t>
            </a:r>
            <a:r>
              <a:rPr lang="tr-TR" dirty="0" smtClean="0"/>
              <a:t> </a:t>
            </a:r>
            <a:r>
              <a:rPr lang="tr-TR" dirty="0" err="1" smtClean="0"/>
              <a:t>results</a:t>
            </a:r>
            <a:r>
              <a:rPr lang="tr-TR" dirty="0" smtClean="0"/>
              <a:t> of </a:t>
            </a:r>
            <a:r>
              <a:rPr lang="tr-TR" dirty="0" err="1" smtClean="0"/>
              <a:t>microbiological</a:t>
            </a:r>
            <a:r>
              <a:rPr lang="tr-TR" dirty="0" smtClean="0"/>
              <a:t> </a:t>
            </a:r>
            <a:r>
              <a:rPr lang="tr-TR" dirty="0" err="1" smtClean="0"/>
              <a:t>quality</a:t>
            </a:r>
            <a:r>
              <a:rPr lang="tr-TR" dirty="0" smtClean="0"/>
              <a:t> </a:t>
            </a:r>
            <a:r>
              <a:rPr lang="tr-TR" dirty="0" err="1" smtClean="0"/>
              <a:t>values</a:t>
            </a:r>
            <a:r>
              <a:rPr lang="tr-TR" dirty="0" smtClean="0"/>
              <a:t> </a:t>
            </a:r>
            <a:r>
              <a:rPr lang="tr-TR" dirty="0" err="1" smtClean="0"/>
              <a:t>are</a:t>
            </a:r>
            <a:r>
              <a:rPr lang="tr-TR" dirty="0" smtClean="0"/>
              <a:t> </a:t>
            </a:r>
            <a:r>
              <a:rPr lang="tr-TR" dirty="0" err="1" smtClean="0"/>
              <a:t>shown</a:t>
            </a:r>
            <a:r>
              <a:rPr lang="tr-TR" dirty="0" smtClean="0"/>
              <a:t> in </a:t>
            </a:r>
            <a:r>
              <a:rPr lang="tr-TR" dirty="0" err="1" smtClean="0"/>
              <a:t>Table</a:t>
            </a:r>
            <a:r>
              <a:rPr lang="tr-TR" dirty="0" smtClean="0"/>
              <a:t> 3. </a:t>
            </a:r>
            <a:r>
              <a:rPr lang="tr-TR" dirty="0" err="1" smtClean="0"/>
              <a:t>Acoording</a:t>
            </a:r>
            <a:r>
              <a:rPr lang="tr-TR" dirty="0" smtClean="0"/>
              <a:t> </a:t>
            </a:r>
            <a:r>
              <a:rPr lang="tr-TR" dirty="0" err="1" smtClean="0"/>
              <a:t>to</a:t>
            </a:r>
            <a:r>
              <a:rPr lang="tr-TR" dirty="0" smtClean="0"/>
              <a:t> </a:t>
            </a:r>
            <a:r>
              <a:rPr lang="tr-TR" dirty="0" err="1" smtClean="0"/>
              <a:t>the</a:t>
            </a:r>
            <a:r>
              <a:rPr lang="tr-TR" dirty="0" smtClean="0"/>
              <a:t> </a:t>
            </a:r>
            <a:r>
              <a:rPr lang="tr-TR" dirty="0" err="1" smtClean="0"/>
              <a:t>this</a:t>
            </a:r>
            <a:r>
              <a:rPr lang="tr-TR" dirty="0" smtClean="0"/>
              <a:t> </a:t>
            </a:r>
            <a:r>
              <a:rPr lang="tr-TR" dirty="0" err="1" smtClean="0"/>
              <a:t>results</a:t>
            </a:r>
            <a:r>
              <a:rPr lang="tr-TR" dirty="0" smtClean="0"/>
              <a:t>, </a:t>
            </a:r>
            <a:r>
              <a:rPr lang="en-US" dirty="0" smtClean="0"/>
              <a:t>total </a:t>
            </a:r>
            <a:r>
              <a:rPr lang="en-US" dirty="0" err="1"/>
              <a:t>mesophilic</a:t>
            </a:r>
            <a:r>
              <a:rPr lang="en-US" dirty="0"/>
              <a:t> aerobic bacteria </a:t>
            </a:r>
            <a:r>
              <a:rPr lang="en-US" dirty="0" smtClean="0"/>
              <a:t>load</a:t>
            </a:r>
            <a:r>
              <a:rPr lang="tr-TR" dirty="0" smtClean="0"/>
              <a:t> of </a:t>
            </a:r>
            <a:r>
              <a:rPr lang="tr-TR" dirty="0" err="1"/>
              <a:t>minced</a:t>
            </a:r>
            <a:r>
              <a:rPr lang="tr-TR" dirty="0"/>
              <a:t> </a:t>
            </a:r>
            <a:r>
              <a:rPr lang="tr-TR" dirty="0" err="1"/>
              <a:t>meat</a:t>
            </a:r>
            <a:r>
              <a:rPr lang="tr-TR" dirty="0"/>
              <a:t> </a:t>
            </a:r>
            <a:r>
              <a:rPr lang="tr-TR" dirty="0" err="1"/>
              <a:t>samples</a:t>
            </a:r>
            <a:r>
              <a:rPr lang="tr-TR" dirty="0"/>
              <a:t> </a:t>
            </a:r>
            <a:r>
              <a:rPr lang="tr-TR" dirty="0" err="1" smtClean="0"/>
              <a:t>illuminate</a:t>
            </a:r>
            <a:r>
              <a:rPr lang="tr-TR" dirty="0" smtClean="0"/>
              <a:t> </a:t>
            </a:r>
            <a:r>
              <a:rPr lang="tr-TR" dirty="0" err="1" smtClean="0"/>
              <a:t>with</a:t>
            </a:r>
            <a:r>
              <a:rPr lang="tr-TR" dirty="0" smtClean="0"/>
              <a:t> i</a:t>
            </a:r>
            <a:r>
              <a:rPr lang="en-US" dirty="0" err="1" smtClean="0"/>
              <a:t>ncandescent</a:t>
            </a:r>
            <a:r>
              <a:rPr lang="en-US" dirty="0" smtClean="0"/>
              <a:t> </a:t>
            </a:r>
            <a:r>
              <a:rPr lang="en-US" dirty="0"/>
              <a:t>lamp and metal halide lamp</a:t>
            </a:r>
            <a:r>
              <a:rPr lang="tr-TR" dirty="0" smtClean="0"/>
              <a:t> </a:t>
            </a:r>
            <a:r>
              <a:rPr lang="tr-TR" dirty="0" err="1" smtClean="0"/>
              <a:t>was</a:t>
            </a:r>
            <a:r>
              <a:rPr lang="tr-TR" dirty="0" smtClean="0"/>
              <a:t> </a:t>
            </a:r>
            <a:r>
              <a:rPr lang="tr-TR" dirty="0" err="1" smtClean="0"/>
              <a:t>found</a:t>
            </a:r>
            <a:r>
              <a:rPr lang="tr-TR" dirty="0" smtClean="0"/>
              <a:t> </a:t>
            </a:r>
            <a:r>
              <a:rPr lang="tr-TR" dirty="0" err="1" smtClean="0"/>
              <a:t>the</a:t>
            </a:r>
            <a:r>
              <a:rPr lang="tr-TR" dirty="0" smtClean="0"/>
              <a:t> </a:t>
            </a:r>
            <a:r>
              <a:rPr lang="tr-TR" dirty="0" err="1" smtClean="0"/>
              <a:t>highest</a:t>
            </a:r>
            <a:r>
              <a:rPr lang="tr-TR" dirty="0" smtClean="0"/>
              <a:t>. </a:t>
            </a:r>
            <a:r>
              <a:rPr lang="en-US" dirty="0"/>
              <a:t>The ground beef samples stored in the dark </a:t>
            </a:r>
            <a:r>
              <a:rPr lang="en-US" dirty="0" smtClean="0"/>
              <a:t>ha</a:t>
            </a:r>
            <a:r>
              <a:rPr lang="tr-TR" dirty="0" smtClean="0"/>
              <a:t>d</a:t>
            </a:r>
            <a:r>
              <a:rPr lang="en-US" dirty="0" smtClean="0"/>
              <a:t> </a:t>
            </a:r>
            <a:r>
              <a:rPr lang="en-US" dirty="0"/>
              <a:t>the lowest TMAB load</a:t>
            </a:r>
            <a:r>
              <a:rPr lang="en-US" dirty="0" smtClean="0"/>
              <a:t>.</a:t>
            </a:r>
            <a:r>
              <a:rPr lang="tr-TR" dirty="0" smtClean="0"/>
              <a:t> </a:t>
            </a:r>
            <a:r>
              <a:rPr lang="tr-TR" dirty="0" err="1" smtClean="0"/>
              <a:t>The</a:t>
            </a:r>
            <a:r>
              <a:rPr lang="tr-TR" dirty="0" smtClean="0"/>
              <a:t> </a:t>
            </a:r>
            <a:r>
              <a:rPr lang="tr-TR" dirty="0" err="1" smtClean="0"/>
              <a:t>results</a:t>
            </a:r>
            <a:r>
              <a:rPr lang="tr-TR" dirty="0" smtClean="0"/>
              <a:t> of </a:t>
            </a:r>
            <a:r>
              <a:rPr lang="tr-TR" dirty="0" err="1" smtClean="0"/>
              <a:t>the</a:t>
            </a:r>
            <a:r>
              <a:rPr lang="tr-TR" dirty="0" smtClean="0"/>
              <a:t> TMAB </a:t>
            </a:r>
            <a:r>
              <a:rPr lang="tr-TR" dirty="0" err="1" smtClean="0"/>
              <a:t>values</a:t>
            </a:r>
            <a:r>
              <a:rPr lang="tr-TR" dirty="0" smtClean="0"/>
              <a:t> </a:t>
            </a:r>
            <a:r>
              <a:rPr lang="tr-TR" dirty="0" err="1" smtClean="0"/>
              <a:t>for</a:t>
            </a:r>
            <a:r>
              <a:rPr lang="tr-TR" dirty="0" smtClean="0"/>
              <a:t> </a:t>
            </a:r>
            <a:r>
              <a:rPr lang="en-US" dirty="0" smtClean="0"/>
              <a:t>Fluorescent</a:t>
            </a:r>
            <a:r>
              <a:rPr lang="en-US" dirty="0"/>
              <a:t>, UV-C and UV-B lamps </a:t>
            </a:r>
            <a:r>
              <a:rPr lang="tr-TR" dirty="0" err="1" smtClean="0"/>
              <a:t>were</a:t>
            </a:r>
            <a:r>
              <a:rPr lang="tr-TR" dirty="0" smtClean="0"/>
              <a:t> </a:t>
            </a:r>
            <a:r>
              <a:rPr lang="en-US" dirty="0" smtClean="0"/>
              <a:t> </a:t>
            </a:r>
            <a:r>
              <a:rPr lang="tr-TR" dirty="0" err="1" smtClean="0"/>
              <a:t>similar</a:t>
            </a:r>
            <a:r>
              <a:rPr lang="tr-TR" dirty="0" smtClean="0"/>
              <a:t> </a:t>
            </a:r>
            <a:r>
              <a:rPr lang="en-US" dirty="0" smtClean="0"/>
              <a:t>and the </a:t>
            </a:r>
            <a:r>
              <a:rPr lang="tr-TR" dirty="0" smtClean="0"/>
              <a:t>normal </a:t>
            </a:r>
            <a:r>
              <a:rPr lang="tr-TR" dirty="0" err="1" smtClean="0"/>
              <a:t>compared</a:t>
            </a:r>
            <a:r>
              <a:rPr lang="tr-TR" dirty="0" smtClean="0"/>
              <a:t> </a:t>
            </a:r>
            <a:r>
              <a:rPr lang="tr-TR" dirty="0" err="1" smtClean="0"/>
              <a:t>with</a:t>
            </a:r>
            <a:r>
              <a:rPr lang="tr-TR" dirty="0" smtClean="0"/>
              <a:t> </a:t>
            </a:r>
            <a:r>
              <a:rPr lang="tr-TR" dirty="0" err="1" smtClean="0"/>
              <a:t>the</a:t>
            </a:r>
            <a:r>
              <a:rPr lang="tr-TR" dirty="0" smtClean="0"/>
              <a:t> </a:t>
            </a:r>
            <a:r>
              <a:rPr lang="tr-TR" dirty="0" err="1" smtClean="0"/>
              <a:t>samples</a:t>
            </a:r>
            <a:r>
              <a:rPr lang="tr-TR" dirty="0" smtClean="0"/>
              <a:t> </a:t>
            </a:r>
            <a:r>
              <a:rPr lang="tr-TR" dirty="0" err="1" smtClean="0"/>
              <a:t>stored</a:t>
            </a:r>
            <a:r>
              <a:rPr lang="tr-TR" dirty="0" smtClean="0"/>
              <a:t> in </a:t>
            </a:r>
            <a:r>
              <a:rPr lang="tr-TR" dirty="0" err="1" smtClean="0"/>
              <a:t>dark</a:t>
            </a:r>
            <a:r>
              <a:rPr lang="tr-TR" dirty="0" smtClean="0"/>
              <a:t>. </a:t>
            </a:r>
            <a:r>
              <a:rPr lang="tr-TR" dirty="0" err="1" smtClean="0"/>
              <a:t>It</a:t>
            </a:r>
            <a:r>
              <a:rPr lang="tr-TR" dirty="0" smtClean="0"/>
              <a:t> has </a:t>
            </a:r>
            <a:r>
              <a:rPr lang="tr-TR" dirty="0" err="1" smtClean="0"/>
              <a:t>been</a:t>
            </a:r>
            <a:r>
              <a:rPr lang="tr-TR" dirty="0" smtClean="0"/>
              <a:t> </a:t>
            </a:r>
            <a:r>
              <a:rPr lang="tr-TR" dirty="0" err="1" smtClean="0"/>
              <a:t>observed</a:t>
            </a:r>
            <a:r>
              <a:rPr lang="tr-TR" dirty="0" smtClean="0"/>
              <a:t> </a:t>
            </a:r>
            <a:r>
              <a:rPr lang="tr-TR" dirty="0" err="1" smtClean="0"/>
              <a:t>that</a:t>
            </a:r>
            <a:r>
              <a:rPr lang="tr-TR" dirty="0" smtClean="0"/>
              <a:t> in </a:t>
            </a:r>
            <a:r>
              <a:rPr lang="tr-TR" dirty="0" err="1" smtClean="0"/>
              <a:t>one</a:t>
            </a:r>
            <a:r>
              <a:rPr lang="tr-TR" dirty="0" smtClean="0"/>
              <a:t> </a:t>
            </a:r>
            <a:r>
              <a:rPr lang="tr-TR" dirty="0" err="1" smtClean="0"/>
              <a:t>study</a:t>
            </a:r>
            <a:r>
              <a:rPr lang="tr-TR" dirty="0" smtClean="0"/>
              <a:t> of </a:t>
            </a:r>
            <a:r>
              <a:rPr lang="tr-TR" dirty="0" err="1" smtClean="0"/>
              <a:t>Candoğan</a:t>
            </a:r>
            <a:r>
              <a:rPr lang="tr-TR" dirty="0"/>
              <a:t> </a:t>
            </a:r>
            <a:r>
              <a:rPr lang="tr-TR" dirty="0" smtClean="0"/>
              <a:t>(2009)</a:t>
            </a:r>
            <a:r>
              <a:rPr lang="tr-TR" dirty="0" err="1" smtClean="0"/>
              <a:t>the</a:t>
            </a:r>
            <a:r>
              <a:rPr lang="tr-TR" dirty="0" smtClean="0"/>
              <a:t> TMAB </a:t>
            </a:r>
            <a:r>
              <a:rPr lang="tr-TR" dirty="0" err="1" smtClean="0"/>
              <a:t>value</a:t>
            </a:r>
            <a:r>
              <a:rPr lang="tr-TR" dirty="0" smtClean="0"/>
              <a:t> of </a:t>
            </a:r>
            <a:r>
              <a:rPr lang="tr-TR" dirty="0" err="1" smtClean="0"/>
              <a:t>ground</a:t>
            </a:r>
            <a:r>
              <a:rPr lang="tr-TR" dirty="0" smtClean="0"/>
              <a:t> </a:t>
            </a:r>
            <a:r>
              <a:rPr lang="tr-TR" dirty="0" err="1" smtClean="0"/>
              <a:t>beef</a:t>
            </a:r>
            <a:r>
              <a:rPr lang="tr-TR" dirty="0" smtClean="0"/>
              <a:t> </a:t>
            </a:r>
            <a:r>
              <a:rPr lang="tr-TR" dirty="0" err="1" smtClean="0"/>
              <a:t>was</a:t>
            </a:r>
            <a:r>
              <a:rPr lang="tr-TR" dirty="0" smtClean="0"/>
              <a:t> </a:t>
            </a:r>
            <a:r>
              <a:rPr lang="tr-TR" dirty="0" err="1" smtClean="0"/>
              <a:t>detected</a:t>
            </a:r>
            <a:r>
              <a:rPr lang="tr-TR" dirty="0" smtClean="0"/>
              <a:t> as </a:t>
            </a:r>
            <a:r>
              <a:rPr lang="en-US" dirty="0"/>
              <a:t>4,46 log </a:t>
            </a:r>
            <a:r>
              <a:rPr lang="tr-TR" dirty="0" err="1" smtClean="0"/>
              <a:t>cfu</a:t>
            </a:r>
            <a:r>
              <a:rPr lang="en-US" dirty="0" smtClean="0"/>
              <a:t>/g</a:t>
            </a:r>
            <a:r>
              <a:rPr lang="tr-TR" dirty="0"/>
              <a:t> </a:t>
            </a:r>
            <a:r>
              <a:rPr lang="tr-TR" dirty="0" smtClean="0"/>
              <a:t>in </a:t>
            </a:r>
            <a:r>
              <a:rPr lang="tr-TR" dirty="0" err="1" smtClean="0"/>
              <a:t>the</a:t>
            </a:r>
            <a:r>
              <a:rPr lang="tr-TR" dirty="0" smtClean="0"/>
              <a:t> </a:t>
            </a:r>
            <a:r>
              <a:rPr lang="tr-TR" dirty="0" err="1" smtClean="0"/>
              <a:t>first</a:t>
            </a:r>
            <a:r>
              <a:rPr lang="tr-TR" dirty="0" smtClean="0"/>
              <a:t> </a:t>
            </a:r>
            <a:r>
              <a:rPr lang="tr-TR" dirty="0" err="1" smtClean="0"/>
              <a:t>day</a:t>
            </a:r>
            <a:r>
              <a:rPr lang="tr-TR" dirty="0" smtClean="0"/>
              <a:t> of </a:t>
            </a:r>
            <a:r>
              <a:rPr lang="tr-TR" dirty="0" err="1" smtClean="0"/>
              <a:t>the</a:t>
            </a:r>
            <a:r>
              <a:rPr lang="tr-TR" dirty="0" smtClean="0"/>
              <a:t> </a:t>
            </a:r>
            <a:r>
              <a:rPr lang="tr-TR" dirty="0" err="1" smtClean="0"/>
              <a:t>study</a:t>
            </a:r>
            <a:r>
              <a:rPr lang="tr-TR" dirty="0" smtClean="0"/>
              <a:t> </a:t>
            </a:r>
            <a:r>
              <a:rPr lang="tr-TR" dirty="0" err="1" smtClean="0"/>
              <a:t>and</a:t>
            </a:r>
            <a:r>
              <a:rPr lang="tr-TR" dirty="0" smtClean="0"/>
              <a:t> </a:t>
            </a:r>
            <a:r>
              <a:rPr lang="en-US" dirty="0"/>
              <a:t>7,53 log </a:t>
            </a:r>
            <a:r>
              <a:rPr lang="tr-TR" dirty="0" err="1"/>
              <a:t>cfu</a:t>
            </a:r>
            <a:r>
              <a:rPr lang="en-US" dirty="0"/>
              <a:t>/g</a:t>
            </a:r>
            <a:r>
              <a:rPr lang="tr-TR" dirty="0"/>
              <a:t> </a:t>
            </a:r>
            <a:r>
              <a:rPr lang="tr-TR" dirty="0" smtClean="0"/>
              <a:t> in </a:t>
            </a:r>
            <a:r>
              <a:rPr lang="tr-TR" dirty="0" err="1" smtClean="0"/>
              <a:t>the</a:t>
            </a:r>
            <a:r>
              <a:rPr lang="tr-TR" dirty="0" smtClean="0"/>
              <a:t> </a:t>
            </a:r>
            <a:r>
              <a:rPr lang="tr-TR" dirty="0" err="1" smtClean="0"/>
              <a:t>fourth</a:t>
            </a:r>
            <a:r>
              <a:rPr lang="tr-TR" dirty="0" smtClean="0"/>
              <a:t> </a:t>
            </a:r>
            <a:r>
              <a:rPr lang="tr-TR" dirty="0" err="1" smtClean="0"/>
              <a:t>day</a:t>
            </a:r>
            <a:r>
              <a:rPr lang="tr-TR" dirty="0" smtClean="0"/>
              <a:t>. </a:t>
            </a:r>
            <a:r>
              <a:rPr lang="tr-TR" dirty="0" err="1" smtClean="0"/>
              <a:t>In</a:t>
            </a:r>
            <a:r>
              <a:rPr lang="tr-TR" dirty="0" smtClean="0"/>
              <a:t> </a:t>
            </a:r>
            <a:r>
              <a:rPr lang="tr-TR" dirty="0" err="1" smtClean="0"/>
              <a:t>our</a:t>
            </a:r>
            <a:r>
              <a:rPr lang="tr-TR" dirty="0" smtClean="0"/>
              <a:t> </a:t>
            </a:r>
            <a:r>
              <a:rPr lang="tr-TR" dirty="0" err="1" smtClean="0"/>
              <a:t>study</a:t>
            </a:r>
            <a:r>
              <a:rPr lang="tr-TR" dirty="0" smtClean="0"/>
              <a:t> </a:t>
            </a:r>
            <a:r>
              <a:rPr lang="tr-TR" dirty="0" err="1" smtClean="0"/>
              <a:t>the</a:t>
            </a:r>
            <a:r>
              <a:rPr lang="tr-TR" dirty="0" smtClean="0"/>
              <a:t> </a:t>
            </a:r>
            <a:r>
              <a:rPr lang="tr-TR" dirty="0" err="1" smtClean="0"/>
              <a:t>results</a:t>
            </a:r>
            <a:r>
              <a:rPr lang="tr-TR" dirty="0" smtClean="0"/>
              <a:t> of </a:t>
            </a:r>
            <a:r>
              <a:rPr lang="tr-TR" dirty="0" err="1" smtClean="0"/>
              <a:t>the</a:t>
            </a:r>
            <a:r>
              <a:rPr lang="tr-TR" dirty="0" smtClean="0"/>
              <a:t> </a:t>
            </a:r>
            <a:r>
              <a:rPr lang="tr-TR" dirty="0" err="1" smtClean="0"/>
              <a:t>samples</a:t>
            </a:r>
            <a:r>
              <a:rPr lang="tr-TR" dirty="0" smtClean="0"/>
              <a:t> </a:t>
            </a:r>
            <a:r>
              <a:rPr lang="tr-TR" dirty="0" err="1" smtClean="0"/>
              <a:t>were</a:t>
            </a:r>
            <a:r>
              <a:rPr lang="tr-TR" dirty="0" smtClean="0"/>
              <a:t> </a:t>
            </a:r>
            <a:r>
              <a:rPr lang="tr-TR" dirty="0" err="1" smtClean="0"/>
              <a:t>similar</a:t>
            </a:r>
            <a:r>
              <a:rPr lang="tr-TR" dirty="0" smtClean="0"/>
              <a:t> </a:t>
            </a:r>
            <a:r>
              <a:rPr lang="tr-TR" dirty="0" err="1" smtClean="0"/>
              <a:t>with</a:t>
            </a:r>
            <a:r>
              <a:rPr lang="tr-TR" dirty="0" smtClean="0"/>
              <a:t> </a:t>
            </a:r>
            <a:r>
              <a:rPr lang="tr-TR" dirty="0" err="1" smtClean="0"/>
              <a:t>this</a:t>
            </a:r>
            <a:r>
              <a:rPr lang="tr-TR" dirty="0" smtClean="0"/>
              <a:t> </a:t>
            </a:r>
            <a:r>
              <a:rPr lang="tr-TR" dirty="0" err="1" smtClean="0"/>
              <a:t>values</a:t>
            </a:r>
            <a:r>
              <a:rPr lang="tr-TR" dirty="0" smtClean="0"/>
              <a:t> but a bit </a:t>
            </a:r>
            <a:r>
              <a:rPr lang="tr-TR" dirty="0" err="1" smtClean="0"/>
              <a:t>lower</a:t>
            </a:r>
            <a:r>
              <a:rPr lang="tr-TR" dirty="0" smtClean="0"/>
              <a:t> </a:t>
            </a:r>
            <a:r>
              <a:rPr lang="tr-TR" dirty="0" err="1" smtClean="0"/>
              <a:t>than</a:t>
            </a:r>
            <a:r>
              <a:rPr lang="tr-TR" dirty="0" smtClean="0"/>
              <a:t> </a:t>
            </a:r>
            <a:r>
              <a:rPr lang="tr-TR" dirty="0" err="1" smtClean="0"/>
              <a:t>Candoğan’s</a:t>
            </a:r>
            <a:r>
              <a:rPr lang="tr-TR" dirty="0" smtClean="0"/>
              <a:t>. </a:t>
            </a:r>
            <a:r>
              <a:rPr lang="tr-TR" dirty="0" err="1" smtClean="0"/>
              <a:t>The</a:t>
            </a:r>
            <a:r>
              <a:rPr lang="tr-TR" dirty="0" smtClean="0"/>
              <a:t> </a:t>
            </a:r>
            <a:r>
              <a:rPr lang="tr-TR" dirty="0" err="1" smtClean="0"/>
              <a:t>reason</a:t>
            </a:r>
            <a:r>
              <a:rPr lang="tr-TR" dirty="0" smtClean="0"/>
              <a:t> of </a:t>
            </a:r>
            <a:r>
              <a:rPr lang="tr-TR" dirty="0" err="1" smtClean="0"/>
              <a:t>that</a:t>
            </a:r>
            <a:r>
              <a:rPr lang="tr-TR" dirty="0" smtClean="0"/>
              <a:t>  can be </a:t>
            </a:r>
            <a:r>
              <a:rPr lang="tr-TR" dirty="0" err="1" smtClean="0"/>
              <a:t>due</a:t>
            </a:r>
            <a:r>
              <a:rPr lang="tr-TR" dirty="0" smtClean="0"/>
              <a:t> </a:t>
            </a:r>
            <a:r>
              <a:rPr lang="tr-TR" dirty="0" err="1" smtClean="0"/>
              <a:t>to</a:t>
            </a:r>
            <a:r>
              <a:rPr lang="tr-TR" dirty="0" smtClean="0"/>
              <a:t> </a:t>
            </a:r>
            <a:r>
              <a:rPr lang="tr-TR" dirty="0" err="1" smtClean="0"/>
              <a:t>higher</a:t>
            </a:r>
            <a:r>
              <a:rPr lang="tr-TR" dirty="0" smtClean="0"/>
              <a:t> </a:t>
            </a:r>
            <a:r>
              <a:rPr lang="tr-TR" dirty="0" err="1" smtClean="0"/>
              <a:t>fat</a:t>
            </a:r>
            <a:r>
              <a:rPr lang="tr-TR" dirty="0" smtClean="0"/>
              <a:t> </a:t>
            </a:r>
            <a:r>
              <a:rPr lang="tr-TR" dirty="0" err="1" smtClean="0"/>
              <a:t>content</a:t>
            </a:r>
            <a:r>
              <a:rPr lang="tr-TR" dirty="0" smtClean="0"/>
              <a:t> of </a:t>
            </a:r>
            <a:r>
              <a:rPr lang="tr-TR" dirty="0" err="1" smtClean="0"/>
              <a:t>the</a:t>
            </a:r>
            <a:r>
              <a:rPr lang="tr-TR" dirty="0" smtClean="0"/>
              <a:t> </a:t>
            </a:r>
            <a:r>
              <a:rPr lang="tr-TR" dirty="0" err="1" smtClean="0"/>
              <a:t>minced</a:t>
            </a:r>
            <a:r>
              <a:rPr lang="tr-TR" dirty="0" smtClean="0"/>
              <a:t> </a:t>
            </a:r>
            <a:r>
              <a:rPr lang="tr-TR" dirty="0" err="1" smtClean="0"/>
              <a:t>meat</a:t>
            </a:r>
            <a:r>
              <a:rPr lang="tr-TR" dirty="0" smtClean="0"/>
              <a:t>.</a:t>
            </a:r>
            <a:endParaRPr lang="tr-TR" dirty="0"/>
          </a:p>
        </p:txBody>
      </p:sp>
    </p:spTree>
    <p:custDataLst>
      <p:tags r:id="rId1"/>
    </p:custDataLst>
    <p:extLst>
      <p:ext uri="{BB962C8B-B14F-4D97-AF65-F5344CB8AC3E}">
        <p14:creationId xmlns:p14="http://schemas.microsoft.com/office/powerpoint/2010/main" xmlns="" val="1190298040"/>
      </p:ext>
    </p:extLst>
  </p:cSld>
  <p:clrMapOvr>
    <a:masterClrMapping/>
  </p:clrMapOvr>
  <mc:AlternateContent xmlns:mc="http://schemas.openxmlformats.org/markup-compatibility/2006">
    <mc:Choice xmlns:p14="http://schemas.microsoft.com/office/powerpoint/2010/main" xmlns="" Requires="p14">
      <p:transition spd="slow" p14:dur="20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6" name="Rectangle 1"/>
          <p:cNvSpPr>
            <a:spLocks noChangeArrowheads="1"/>
          </p:cNvSpPr>
          <p:nvPr/>
        </p:nvSpPr>
        <p:spPr bwMode="auto">
          <a:xfrm>
            <a:off x="1106230" y="1462719"/>
            <a:ext cx="7130033" cy="2308324"/>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tr-TR" dirty="0" err="1" smtClean="0"/>
              <a:t>The</a:t>
            </a:r>
            <a:r>
              <a:rPr lang="tr-TR" dirty="0" smtClean="0"/>
              <a:t> </a:t>
            </a:r>
            <a:r>
              <a:rPr lang="tr-TR" dirty="0" err="1" smtClean="0"/>
              <a:t>reason</a:t>
            </a:r>
            <a:r>
              <a:rPr lang="tr-TR" dirty="0" smtClean="0"/>
              <a:t> of </a:t>
            </a:r>
            <a:r>
              <a:rPr lang="tr-TR" dirty="0" err="1" smtClean="0"/>
              <a:t>higher</a:t>
            </a:r>
            <a:r>
              <a:rPr lang="tr-TR" dirty="0" smtClean="0"/>
              <a:t> TMAB </a:t>
            </a:r>
            <a:r>
              <a:rPr lang="tr-TR" dirty="0" err="1" smtClean="0"/>
              <a:t>values</a:t>
            </a:r>
            <a:r>
              <a:rPr lang="tr-TR" dirty="0" smtClean="0"/>
              <a:t> of </a:t>
            </a:r>
            <a:r>
              <a:rPr lang="tr-TR" dirty="0" err="1" smtClean="0"/>
              <a:t>minced</a:t>
            </a:r>
            <a:r>
              <a:rPr lang="tr-TR" dirty="0" smtClean="0"/>
              <a:t> </a:t>
            </a:r>
            <a:r>
              <a:rPr lang="tr-TR" dirty="0" err="1"/>
              <a:t>meat</a:t>
            </a:r>
            <a:r>
              <a:rPr lang="tr-TR" dirty="0"/>
              <a:t> </a:t>
            </a:r>
            <a:r>
              <a:rPr lang="tr-TR" dirty="0" err="1"/>
              <a:t>samples</a:t>
            </a:r>
            <a:r>
              <a:rPr lang="tr-TR" dirty="0"/>
              <a:t> </a:t>
            </a:r>
            <a:r>
              <a:rPr lang="tr-TR" dirty="0" err="1" smtClean="0"/>
              <a:t>illuminated</a:t>
            </a:r>
            <a:r>
              <a:rPr lang="tr-TR" dirty="0" smtClean="0"/>
              <a:t> </a:t>
            </a:r>
            <a:r>
              <a:rPr lang="tr-TR" dirty="0" err="1" smtClean="0"/>
              <a:t>with</a:t>
            </a:r>
            <a:r>
              <a:rPr lang="tr-TR" dirty="0" smtClean="0"/>
              <a:t> </a:t>
            </a:r>
            <a:r>
              <a:rPr lang="tr-TR" dirty="0"/>
              <a:t>i</a:t>
            </a:r>
            <a:r>
              <a:rPr lang="en-US" dirty="0" err="1"/>
              <a:t>ncandescent</a:t>
            </a:r>
            <a:r>
              <a:rPr lang="en-US" dirty="0"/>
              <a:t> lamp and metal halide </a:t>
            </a:r>
            <a:r>
              <a:rPr lang="en-US" dirty="0" smtClean="0"/>
              <a:t>lamp</a:t>
            </a:r>
            <a:r>
              <a:rPr lang="tr-TR" dirty="0" smtClean="0"/>
              <a:t> </a:t>
            </a:r>
            <a:r>
              <a:rPr lang="tr-TR" dirty="0" err="1" smtClean="0"/>
              <a:t>when</a:t>
            </a:r>
            <a:r>
              <a:rPr lang="tr-TR" dirty="0" smtClean="0"/>
              <a:t> </a:t>
            </a:r>
            <a:r>
              <a:rPr lang="tr-TR" dirty="0" err="1" smtClean="0"/>
              <a:t>compared</a:t>
            </a:r>
            <a:r>
              <a:rPr lang="tr-TR" dirty="0" smtClean="0"/>
              <a:t> </a:t>
            </a:r>
            <a:r>
              <a:rPr lang="tr-TR" dirty="0" err="1" smtClean="0"/>
              <a:t>with</a:t>
            </a:r>
            <a:r>
              <a:rPr lang="tr-TR" dirty="0" smtClean="0"/>
              <a:t> </a:t>
            </a:r>
            <a:r>
              <a:rPr lang="tr-TR" dirty="0" err="1" smtClean="0"/>
              <a:t>others</a:t>
            </a:r>
            <a:r>
              <a:rPr lang="tr-TR" dirty="0" smtClean="0"/>
              <a:t> can be </a:t>
            </a:r>
            <a:r>
              <a:rPr lang="tr-TR" dirty="0" err="1" smtClean="0"/>
              <a:t>estimated</a:t>
            </a:r>
            <a:r>
              <a:rPr lang="tr-TR" dirty="0" smtClean="0"/>
              <a:t> as </a:t>
            </a:r>
            <a:r>
              <a:rPr lang="tr-TR" dirty="0" err="1" smtClean="0"/>
              <a:t>heat</a:t>
            </a:r>
            <a:r>
              <a:rPr lang="tr-TR" dirty="0" smtClean="0"/>
              <a:t>  </a:t>
            </a:r>
            <a:r>
              <a:rPr lang="tr-TR" dirty="0" err="1" smtClean="0"/>
              <a:t>from</a:t>
            </a:r>
            <a:r>
              <a:rPr lang="tr-TR" dirty="0" smtClean="0"/>
              <a:t> </a:t>
            </a:r>
            <a:r>
              <a:rPr lang="tr-TR" dirty="0" err="1" smtClean="0"/>
              <a:t>the</a:t>
            </a:r>
            <a:r>
              <a:rPr lang="tr-TR" dirty="0" smtClean="0"/>
              <a:t> </a:t>
            </a:r>
            <a:r>
              <a:rPr lang="tr-TR" dirty="0" err="1" smtClean="0"/>
              <a:t>light</a:t>
            </a:r>
            <a:r>
              <a:rPr lang="tr-TR" dirty="0" smtClean="0"/>
              <a:t> </a:t>
            </a:r>
            <a:r>
              <a:rPr lang="tr-TR" dirty="0" err="1" smtClean="0"/>
              <a:t>sources</a:t>
            </a:r>
            <a:r>
              <a:rPr lang="tr-TR" dirty="0" smtClean="0"/>
              <a:t>. On </a:t>
            </a:r>
            <a:r>
              <a:rPr lang="tr-TR" dirty="0" err="1" smtClean="0"/>
              <a:t>the</a:t>
            </a:r>
            <a:r>
              <a:rPr lang="tr-TR" dirty="0" smtClean="0"/>
              <a:t> </a:t>
            </a:r>
            <a:r>
              <a:rPr lang="tr-TR" dirty="0" err="1" smtClean="0"/>
              <a:t>other</a:t>
            </a:r>
            <a:r>
              <a:rPr lang="tr-TR" dirty="0" smtClean="0"/>
              <a:t> </a:t>
            </a:r>
            <a:r>
              <a:rPr lang="tr-TR" dirty="0" err="1" smtClean="0"/>
              <a:t>hand</a:t>
            </a:r>
            <a:r>
              <a:rPr lang="tr-TR" dirty="0" smtClean="0"/>
              <a:t>, </a:t>
            </a:r>
            <a:r>
              <a:rPr lang="tr-TR" dirty="0" err="1" smtClean="0"/>
              <a:t>that</a:t>
            </a:r>
            <a:r>
              <a:rPr lang="tr-TR" dirty="0" smtClean="0"/>
              <a:t> </a:t>
            </a:r>
            <a:r>
              <a:rPr lang="tr-TR" dirty="0" err="1" smtClean="0"/>
              <a:t>heat</a:t>
            </a:r>
            <a:r>
              <a:rPr lang="tr-TR" dirty="0" smtClean="0"/>
              <a:t> </a:t>
            </a:r>
            <a:r>
              <a:rPr lang="tr-TR" dirty="0" err="1" smtClean="0"/>
              <a:t>reduced</a:t>
            </a:r>
            <a:r>
              <a:rPr lang="tr-TR" dirty="0" smtClean="0"/>
              <a:t> </a:t>
            </a:r>
            <a:r>
              <a:rPr lang="tr-TR" dirty="0" err="1" smtClean="0"/>
              <a:t>the</a:t>
            </a:r>
            <a:r>
              <a:rPr lang="tr-TR" dirty="0" smtClean="0"/>
              <a:t> </a:t>
            </a:r>
            <a:r>
              <a:rPr lang="tr-TR" dirty="0" err="1" smtClean="0"/>
              <a:t>moisture</a:t>
            </a:r>
            <a:r>
              <a:rPr lang="tr-TR" dirty="0" smtClean="0"/>
              <a:t> </a:t>
            </a:r>
            <a:r>
              <a:rPr lang="tr-TR" dirty="0" err="1" smtClean="0"/>
              <a:t>value</a:t>
            </a:r>
            <a:r>
              <a:rPr lang="tr-TR" dirty="0" smtClean="0"/>
              <a:t> </a:t>
            </a:r>
            <a:r>
              <a:rPr lang="tr-TR" dirty="0" err="1" smtClean="0"/>
              <a:t>during</a:t>
            </a:r>
            <a:r>
              <a:rPr lang="tr-TR" dirty="0" smtClean="0"/>
              <a:t> </a:t>
            </a:r>
            <a:r>
              <a:rPr lang="tr-TR" dirty="0" err="1" smtClean="0"/>
              <a:t>storage</a:t>
            </a:r>
            <a:r>
              <a:rPr lang="tr-TR" dirty="0" smtClean="0"/>
              <a:t>. </a:t>
            </a:r>
            <a:r>
              <a:rPr lang="tr-TR" dirty="0" err="1" smtClean="0"/>
              <a:t>This</a:t>
            </a:r>
            <a:r>
              <a:rPr lang="tr-TR" dirty="0" smtClean="0"/>
              <a:t> </a:t>
            </a:r>
            <a:r>
              <a:rPr lang="tr-TR" dirty="0" err="1" smtClean="0"/>
              <a:t>reduced</a:t>
            </a:r>
            <a:r>
              <a:rPr lang="tr-TR" dirty="0" smtClean="0"/>
              <a:t> </a:t>
            </a:r>
            <a:r>
              <a:rPr lang="tr-TR" dirty="0" err="1" smtClean="0"/>
              <a:t>moisture</a:t>
            </a:r>
            <a:r>
              <a:rPr lang="tr-TR" dirty="0" smtClean="0"/>
              <a:t>  </a:t>
            </a:r>
            <a:r>
              <a:rPr lang="tr-TR" dirty="0" err="1" smtClean="0"/>
              <a:t>may</a:t>
            </a:r>
            <a:r>
              <a:rPr lang="tr-TR" dirty="0" smtClean="0"/>
              <a:t> </a:t>
            </a:r>
            <a:r>
              <a:rPr lang="tr-TR" dirty="0" err="1" smtClean="0"/>
              <a:t>inhibit</a:t>
            </a:r>
            <a:r>
              <a:rPr lang="tr-TR" dirty="0" smtClean="0"/>
              <a:t> </a:t>
            </a:r>
            <a:r>
              <a:rPr lang="tr-TR" dirty="0" err="1" smtClean="0"/>
              <a:t>the</a:t>
            </a:r>
            <a:r>
              <a:rPr lang="tr-TR" dirty="0" smtClean="0"/>
              <a:t> </a:t>
            </a:r>
            <a:r>
              <a:rPr lang="tr-TR" dirty="0" err="1" smtClean="0"/>
              <a:t>possibility</a:t>
            </a:r>
            <a:r>
              <a:rPr lang="tr-TR" dirty="0" smtClean="0"/>
              <a:t>  of </a:t>
            </a:r>
            <a:r>
              <a:rPr lang="tr-TR" dirty="0" err="1" smtClean="0"/>
              <a:t>high</a:t>
            </a:r>
            <a:r>
              <a:rPr lang="tr-TR" dirty="0" smtClean="0"/>
              <a:t>  TMAB </a:t>
            </a:r>
            <a:r>
              <a:rPr lang="tr-TR" dirty="0" err="1" smtClean="0"/>
              <a:t>value</a:t>
            </a:r>
            <a:r>
              <a:rPr lang="tr-TR" dirty="0" smtClean="0"/>
              <a:t> </a:t>
            </a:r>
            <a:r>
              <a:rPr lang="tr-TR" dirty="0" err="1" smtClean="0"/>
              <a:t>than</a:t>
            </a:r>
            <a:r>
              <a:rPr lang="tr-TR" dirty="0" smtClean="0"/>
              <a:t> </a:t>
            </a:r>
            <a:r>
              <a:rPr lang="tr-TR" dirty="0" err="1" smtClean="0"/>
              <a:t>current</a:t>
            </a:r>
            <a:r>
              <a:rPr lang="tr-TR" dirty="0" smtClean="0"/>
              <a:t> </a:t>
            </a:r>
            <a:r>
              <a:rPr lang="tr-TR" dirty="0" err="1" smtClean="0"/>
              <a:t>one</a:t>
            </a:r>
            <a:r>
              <a:rPr lang="tr-TR" dirty="0" smtClean="0"/>
              <a:t>. </a:t>
            </a:r>
          </a:p>
          <a:p>
            <a:endParaRPr lang="tr-TR" dirty="0"/>
          </a:p>
          <a:p>
            <a:endParaRPr lang="tr-TR" dirty="0"/>
          </a:p>
        </p:txBody>
      </p:sp>
    </p:spTree>
    <p:custDataLst>
      <p:tags r:id="rId1"/>
    </p:custDataLst>
    <p:extLst>
      <p:ext uri="{BB962C8B-B14F-4D97-AF65-F5344CB8AC3E}">
        <p14:creationId xmlns:p14="http://schemas.microsoft.com/office/powerpoint/2010/main" xmlns="" val="2770269820"/>
      </p:ext>
    </p:extLst>
  </p:cSld>
  <p:clrMapOvr>
    <a:masterClrMapping/>
  </p:clrMapOvr>
  <mc:AlternateContent xmlns:mc="http://schemas.openxmlformats.org/markup-compatibility/2006">
    <mc:Choice xmlns:p14="http://schemas.microsoft.com/office/powerpoint/2010/main" xmlns="" Requires="p14">
      <p:transition spd="slow" p14:dur="20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tr-TR" sz="4000" b="1" dirty="0" err="1" smtClean="0">
                <a:solidFill>
                  <a:schemeClr val="tx1">
                    <a:lumMod val="85000"/>
                    <a:lumOff val="15000"/>
                  </a:schemeClr>
                </a:solidFill>
                <a:latin typeface="+mj-lt"/>
              </a:rPr>
              <a:t>Introduction</a:t>
            </a:r>
            <a:endParaRPr lang="tr-TR"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750711" y="5805264"/>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tr-TR" sz="2000" b="1" dirty="0" smtClean="0">
                <a:solidFill>
                  <a:schemeClr val="tx1">
                    <a:lumMod val="75000"/>
                    <a:lumOff val="25000"/>
                  </a:schemeClr>
                </a:solidFill>
              </a:rPr>
              <a:t>1</a:t>
            </a:r>
            <a:endParaRPr lang="tr-TR"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solidFill>
                  <a:srgbClr val="FF6600"/>
                </a:solidFill>
              </a:rPr>
              <a:t>           </a:t>
            </a:r>
          </a:p>
        </p:txBody>
      </p:sp>
      <p:grpSp>
        <p:nvGrpSpPr>
          <p:cNvPr id="23" name="Group 22"/>
          <p:cNvGrpSpPr/>
          <p:nvPr/>
        </p:nvGrpSpPr>
        <p:grpSpPr>
          <a:xfrm>
            <a:off x="7430342" y="-265331"/>
            <a:ext cx="1610763" cy="1775137"/>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sp>
          <p:nvSpPr>
            <p:cNvPr id="15" name="TextBox 14"/>
            <p:cNvSpPr txBox="1"/>
            <p:nvPr/>
          </p:nvSpPr>
          <p:spPr>
            <a:xfrm>
              <a:off x="3933968" y="1591943"/>
              <a:ext cx="1219200" cy="2708434"/>
            </a:xfrm>
            <a:prstGeom prst="rect">
              <a:avLst/>
            </a:prstGeom>
            <a:noFill/>
          </p:spPr>
          <p:txBody>
            <a:bodyPr wrap="square" rtlCol="0">
              <a:spAutoFit/>
            </a:bodyPr>
            <a:lstStyle/>
            <a:p>
              <a:endParaRPr lang="tr-TR"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tr-TR" sz="2300" b="1" spc="60" dirty="0" err="1" smtClean="0">
                  <a:solidFill>
                    <a:schemeClr val="bg1"/>
                  </a:solidFill>
                  <a:effectLst>
                    <a:outerShdw blurRad="50800" dist="25400" dir="5400000" algn="t" rotWithShape="0">
                      <a:prstClr val="black">
                        <a:alpha val="15000"/>
                      </a:prstClr>
                    </a:outerShdw>
                  </a:effectLst>
                </a:rPr>
                <a:t>Intro</a:t>
              </a:r>
              <a:endParaRPr lang="tr-TR"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grpSp>
      <p:sp>
        <p:nvSpPr>
          <p:cNvPr id="3" name="Dikdörtgen 2"/>
          <p:cNvSpPr/>
          <p:nvPr/>
        </p:nvSpPr>
        <p:spPr>
          <a:xfrm>
            <a:off x="274018" y="1509806"/>
            <a:ext cx="8663880" cy="4708981"/>
          </a:xfrm>
          <a:prstGeom prst="rect">
            <a:avLst/>
          </a:prstGeom>
        </p:spPr>
        <p:txBody>
          <a:bodyPr wrap="square">
            <a:spAutoFit/>
          </a:bodyPr>
          <a:lstStyle/>
          <a:p>
            <a:pPr algn="just">
              <a:lnSpc>
                <a:spcPct val="150000"/>
              </a:lnSpc>
            </a:pPr>
            <a:r>
              <a:rPr lang="en-US" sz="2000" dirty="0"/>
              <a:t>Minced meat is a quite popular meat product because of its functionality and serviceableness for further products and easy prepares to consume. However, it is pretty suitable for spoilage due to extended surface area in grinding process thus, minced meat stored refrigeration temperatures has a very low shelf-life. Various studies have been developed to improve the quality and extend the shelf-life of minced meat (No et al., 2007; </a:t>
            </a:r>
            <a:r>
              <a:rPr lang="en-US" sz="2000" dirty="0" err="1"/>
              <a:t>Esmer</a:t>
            </a:r>
            <a:r>
              <a:rPr lang="en-US" sz="2000" dirty="0"/>
              <a:t> </a:t>
            </a:r>
            <a:r>
              <a:rPr lang="en-US" sz="2000" dirty="0" err="1"/>
              <a:t>Kizilirmak</a:t>
            </a:r>
            <a:r>
              <a:rPr lang="en-US" sz="2000" dirty="0"/>
              <a:t> et al., 2011; </a:t>
            </a:r>
            <a:r>
              <a:rPr lang="en-US" sz="2000" dirty="0" err="1"/>
              <a:t>Ayari</a:t>
            </a:r>
            <a:r>
              <a:rPr lang="en-US" sz="2000" dirty="0"/>
              <a:t> et al., 2012). Modified atmosphere packaging, natural or synthetic additives for  food preservation, refrigerating, ionizing  irradiation, coating, canning and pressurizing may be listed as some of the most effective methods for the shelf life extension of minced meat to control the rate of deteriorative changes (Gould, 1996).</a:t>
            </a:r>
            <a:endParaRPr lang="tr-TR" sz="2000" b="1" dirty="0"/>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cstate="print"/>
          <a:stretch>
            <a:fillRect/>
          </a:stretch>
        </p:blipFill>
        <p:spPr>
          <a:xfrm>
            <a:off x="0" y="762000"/>
            <a:ext cx="2445488" cy="2286000"/>
          </a:xfrm>
          <a:prstGeom prst="rect">
            <a:avLst/>
          </a:prstGeom>
        </p:spPr>
      </p:pic>
      <p:sp>
        <p:nvSpPr>
          <p:cNvPr id="6" name="Rectangle 1"/>
          <p:cNvSpPr>
            <a:spLocks noChangeArrowheads="1"/>
          </p:cNvSpPr>
          <p:nvPr/>
        </p:nvSpPr>
        <p:spPr bwMode="auto">
          <a:xfrm>
            <a:off x="447526" y="1731496"/>
            <a:ext cx="8064896" cy="203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endParaRPr lang="tr-TR" dirty="0" smtClean="0"/>
          </a:p>
          <a:p>
            <a:pPr algn="just"/>
            <a:r>
              <a:rPr lang="tr-TR" dirty="0" err="1"/>
              <a:t>Average</a:t>
            </a:r>
            <a:r>
              <a:rPr lang="tr-TR" dirty="0"/>
              <a:t> </a:t>
            </a:r>
            <a:r>
              <a:rPr lang="tr-TR" dirty="0" err="1"/>
              <a:t>results</a:t>
            </a:r>
            <a:r>
              <a:rPr lang="tr-TR" dirty="0"/>
              <a:t> of </a:t>
            </a:r>
            <a:r>
              <a:rPr lang="tr-TR" dirty="0" err="1"/>
              <a:t>psychrophilic</a:t>
            </a:r>
            <a:r>
              <a:rPr lang="tr-TR" dirty="0"/>
              <a:t> </a:t>
            </a:r>
            <a:r>
              <a:rPr lang="tr-TR" dirty="0" err="1"/>
              <a:t>microorganisms</a:t>
            </a:r>
            <a:r>
              <a:rPr lang="tr-TR" dirty="0"/>
              <a:t> </a:t>
            </a:r>
            <a:r>
              <a:rPr lang="tr-TR" dirty="0" err="1" smtClean="0"/>
              <a:t>values</a:t>
            </a:r>
            <a:r>
              <a:rPr lang="tr-TR" dirty="0" smtClean="0"/>
              <a:t> </a:t>
            </a:r>
            <a:r>
              <a:rPr lang="tr-TR" dirty="0" err="1"/>
              <a:t>are</a:t>
            </a:r>
            <a:r>
              <a:rPr lang="tr-TR" dirty="0"/>
              <a:t> </a:t>
            </a:r>
            <a:r>
              <a:rPr lang="tr-TR" dirty="0" err="1"/>
              <a:t>shown</a:t>
            </a:r>
            <a:r>
              <a:rPr lang="tr-TR" dirty="0"/>
              <a:t> in </a:t>
            </a:r>
            <a:r>
              <a:rPr lang="tr-TR" dirty="0" err="1"/>
              <a:t>Table</a:t>
            </a:r>
            <a:r>
              <a:rPr lang="tr-TR" dirty="0"/>
              <a:t> 3. </a:t>
            </a:r>
            <a:r>
              <a:rPr lang="tr-TR" dirty="0" err="1" smtClean="0"/>
              <a:t>Ground</a:t>
            </a:r>
            <a:r>
              <a:rPr lang="tr-TR" dirty="0" smtClean="0"/>
              <a:t> </a:t>
            </a:r>
            <a:r>
              <a:rPr lang="tr-TR" dirty="0" err="1"/>
              <a:t>beef</a:t>
            </a:r>
            <a:r>
              <a:rPr lang="tr-TR" dirty="0"/>
              <a:t> </a:t>
            </a:r>
            <a:r>
              <a:rPr lang="tr-TR" dirty="0" err="1" smtClean="0"/>
              <a:t>samples</a:t>
            </a:r>
            <a:r>
              <a:rPr lang="tr-TR" dirty="0" smtClean="0"/>
              <a:t> </a:t>
            </a:r>
            <a:r>
              <a:rPr lang="tr-TR" dirty="0" err="1" smtClean="0"/>
              <a:t>illuminated</a:t>
            </a:r>
            <a:r>
              <a:rPr lang="tr-TR" dirty="0" smtClean="0"/>
              <a:t> </a:t>
            </a:r>
            <a:r>
              <a:rPr lang="tr-TR" dirty="0" err="1" smtClean="0"/>
              <a:t>with</a:t>
            </a:r>
            <a:r>
              <a:rPr lang="tr-TR" dirty="0"/>
              <a:t> UV-C </a:t>
            </a:r>
            <a:r>
              <a:rPr lang="tr-TR" dirty="0" err="1" smtClean="0"/>
              <a:t>lamp</a:t>
            </a:r>
            <a:r>
              <a:rPr lang="tr-TR" dirty="0" smtClean="0"/>
              <a:t> had </a:t>
            </a:r>
            <a:r>
              <a:rPr lang="tr-TR" dirty="0" err="1" smtClean="0"/>
              <a:t>the</a:t>
            </a:r>
            <a:r>
              <a:rPr lang="tr-TR" dirty="0" smtClean="0"/>
              <a:t> </a:t>
            </a:r>
            <a:r>
              <a:rPr lang="tr-TR" dirty="0" err="1" smtClean="0"/>
              <a:t>highest</a:t>
            </a:r>
            <a:r>
              <a:rPr lang="tr-TR" dirty="0"/>
              <a:t> total </a:t>
            </a:r>
            <a:r>
              <a:rPr lang="tr-TR" dirty="0" err="1"/>
              <a:t>psychrophilic</a:t>
            </a:r>
            <a:r>
              <a:rPr lang="tr-TR" dirty="0"/>
              <a:t> </a:t>
            </a:r>
            <a:r>
              <a:rPr lang="tr-TR" dirty="0" err="1"/>
              <a:t>bacteria</a:t>
            </a:r>
            <a:r>
              <a:rPr lang="tr-TR" dirty="0"/>
              <a:t> </a:t>
            </a:r>
            <a:r>
              <a:rPr lang="tr-TR" dirty="0" err="1" smtClean="0"/>
              <a:t>value</a:t>
            </a:r>
            <a:r>
              <a:rPr lang="tr-TR" dirty="0" smtClean="0"/>
              <a:t>. </a:t>
            </a:r>
            <a:r>
              <a:rPr lang="en-US" dirty="0"/>
              <a:t>Ground beef samples illuminated by incandescent lamps </a:t>
            </a:r>
            <a:r>
              <a:rPr lang="en-US" dirty="0" smtClean="0"/>
              <a:t>3</a:t>
            </a:r>
            <a:r>
              <a:rPr lang="tr-TR" dirty="0" smtClean="0"/>
              <a:t>.</a:t>
            </a:r>
            <a:r>
              <a:rPr lang="en-US" dirty="0" smtClean="0"/>
              <a:t> </a:t>
            </a:r>
            <a:r>
              <a:rPr lang="en-US" dirty="0"/>
              <a:t>and </a:t>
            </a:r>
            <a:r>
              <a:rPr lang="en-US" dirty="0" smtClean="0"/>
              <a:t>4</a:t>
            </a:r>
            <a:r>
              <a:rPr lang="tr-TR" dirty="0" smtClean="0"/>
              <a:t>.</a:t>
            </a:r>
            <a:r>
              <a:rPr lang="en-US" dirty="0" smtClean="0"/>
              <a:t> </a:t>
            </a:r>
            <a:r>
              <a:rPr lang="en-US" dirty="0"/>
              <a:t>days while there is no growth, illuminated by MH 3 days greatly reduced the number of ground beef samples TPAB, </a:t>
            </a:r>
            <a:r>
              <a:rPr lang="en-US" dirty="0" smtClean="0"/>
              <a:t>4</a:t>
            </a:r>
            <a:r>
              <a:rPr lang="tr-TR" dirty="0" smtClean="0"/>
              <a:t>. </a:t>
            </a:r>
            <a:r>
              <a:rPr lang="en-US" dirty="0" smtClean="0"/>
              <a:t>days </a:t>
            </a:r>
            <a:r>
              <a:rPr lang="en-US" dirty="0"/>
              <a:t>there was no growth at all.</a:t>
            </a:r>
            <a:endParaRPr lang="tr-TR" dirty="0"/>
          </a:p>
          <a:p>
            <a:pPr algn="just"/>
            <a:r>
              <a:rPr lang="en-US" dirty="0"/>
              <a:t>	</a:t>
            </a:r>
            <a:endParaRPr lang="tr-TR" dirty="0"/>
          </a:p>
        </p:txBody>
      </p:sp>
    </p:spTree>
    <p:custDataLst>
      <p:tags r:id="rId1"/>
    </p:custDataLst>
    <p:extLst>
      <p:ext uri="{BB962C8B-B14F-4D97-AF65-F5344CB8AC3E}">
        <p14:creationId xmlns:p14="http://schemas.microsoft.com/office/powerpoint/2010/main" xmlns="" val="2681829508"/>
      </p:ext>
    </p:extLst>
  </p:cSld>
  <p:clrMapOvr>
    <a:masterClrMapping/>
  </p:clrMapOvr>
  <mc:AlternateContent xmlns:mc="http://schemas.openxmlformats.org/markup-compatibility/2006">
    <mc:Choice xmlns:p14="http://schemas.microsoft.com/office/powerpoint/2010/main" xmlns="" Requires="p14">
      <p:transition spd="slow" p14:dur="20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cstate="print"/>
          <a:stretch>
            <a:fillRect/>
          </a:stretch>
        </p:blipFill>
        <p:spPr>
          <a:xfrm>
            <a:off x="0" y="762000"/>
            <a:ext cx="2445488" cy="2286000"/>
          </a:xfrm>
          <a:prstGeom prst="rect">
            <a:avLst/>
          </a:prstGeom>
        </p:spPr>
      </p:pic>
      <p:sp>
        <p:nvSpPr>
          <p:cNvPr id="6" name="Rectangle 1"/>
          <p:cNvSpPr>
            <a:spLocks noChangeArrowheads="1"/>
          </p:cNvSpPr>
          <p:nvPr/>
        </p:nvSpPr>
        <p:spPr bwMode="auto">
          <a:xfrm>
            <a:off x="546697" y="750839"/>
            <a:ext cx="8369173" cy="23083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endParaRPr lang="tr-TR" dirty="0"/>
          </a:p>
          <a:p>
            <a:pPr algn="just"/>
            <a:r>
              <a:rPr lang="tr-TR" dirty="0" err="1" smtClean="0"/>
              <a:t>In</a:t>
            </a:r>
            <a:r>
              <a:rPr lang="tr-TR" dirty="0" smtClean="0"/>
              <a:t> </a:t>
            </a:r>
            <a:r>
              <a:rPr lang="tr-TR" dirty="0" err="1" smtClean="0"/>
              <a:t>one</a:t>
            </a:r>
            <a:r>
              <a:rPr lang="tr-TR" dirty="0" smtClean="0"/>
              <a:t> </a:t>
            </a:r>
            <a:r>
              <a:rPr lang="tr-TR" dirty="0" err="1" smtClean="0"/>
              <a:t>study</a:t>
            </a:r>
            <a:r>
              <a:rPr lang="tr-TR" dirty="0" smtClean="0"/>
              <a:t> of </a:t>
            </a:r>
            <a:r>
              <a:rPr lang="en-US" dirty="0" smtClean="0"/>
              <a:t>Martinez</a:t>
            </a:r>
            <a:r>
              <a:rPr lang="tr-TR" dirty="0" smtClean="0"/>
              <a:t> et </a:t>
            </a:r>
            <a:r>
              <a:rPr lang="tr-TR" dirty="0" err="1" smtClean="0"/>
              <a:t>all</a:t>
            </a:r>
            <a:r>
              <a:rPr lang="tr-TR" dirty="0" smtClean="0"/>
              <a:t> (2007), </a:t>
            </a:r>
            <a:r>
              <a:rPr lang="tr-TR" dirty="0" err="1" smtClean="0"/>
              <a:t>the</a:t>
            </a:r>
            <a:r>
              <a:rPr lang="tr-TR" dirty="0" smtClean="0"/>
              <a:t> </a:t>
            </a:r>
            <a:r>
              <a:rPr lang="tr-TR" dirty="0" err="1" smtClean="0"/>
              <a:t>sausage</a:t>
            </a:r>
            <a:r>
              <a:rPr lang="tr-TR" dirty="0" smtClean="0"/>
              <a:t> </a:t>
            </a:r>
            <a:r>
              <a:rPr lang="tr-TR" dirty="0" err="1" smtClean="0"/>
              <a:t>samples</a:t>
            </a:r>
            <a:r>
              <a:rPr lang="tr-TR" dirty="0" smtClean="0"/>
              <a:t> </a:t>
            </a:r>
            <a:r>
              <a:rPr lang="tr-TR" dirty="0" err="1" smtClean="0"/>
              <a:t>enriched</a:t>
            </a:r>
            <a:r>
              <a:rPr lang="tr-TR" dirty="0" smtClean="0"/>
              <a:t> </a:t>
            </a:r>
            <a:r>
              <a:rPr lang="tr-TR" dirty="0" err="1" smtClean="0"/>
              <a:t>with</a:t>
            </a:r>
            <a:r>
              <a:rPr lang="tr-TR" dirty="0" smtClean="0"/>
              <a:t> </a:t>
            </a:r>
            <a:r>
              <a:rPr lang="tr-TR" dirty="0" err="1" smtClean="0"/>
              <a:t>various</a:t>
            </a:r>
            <a:r>
              <a:rPr lang="tr-TR" dirty="0" smtClean="0"/>
              <a:t> </a:t>
            </a:r>
            <a:r>
              <a:rPr lang="tr-TR" dirty="0" err="1" smtClean="0"/>
              <a:t>antioxidants</a:t>
            </a:r>
            <a:r>
              <a:rPr lang="tr-TR" dirty="0" smtClean="0"/>
              <a:t> has </a:t>
            </a:r>
            <a:r>
              <a:rPr lang="tr-TR" dirty="0" err="1" smtClean="0"/>
              <a:t>been</a:t>
            </a:r>
            <a:r>
              <a:rPr lang="tr-TR" dirty="0" smtClean="0"/>
              <a:t> </a:t>
            </a:r>
            <a:r>
              <a:rPr lang="tr-TR" dirty="0" err="1" smtClean="0"/>
              <a:t>exposed</a:t>
            </a:r>
            <a:r>
              <a:rPr lang="tr-TR" dirty="0" smtClean="0"/>
              <a:t> </a:t>
            </a:r>
            <a:r>
              <a:rPr lang="tr-TR" dirty="0" err="1" smtClean="0"/>
              <a:t>to</a:t>
            </a:r>
            <a:r>
              <a:rPr lang="tr-TR" dirty="0" smtClean="0"/>
              <a:t> </a:t>
            </a:r>
            <a:r>
              <a:rPr lang="tr-TR" dirty="0" err="1" smtClean="0"/>
              <a:t>the</a:t>
            </a:r>
            <a:r>
              <a:rPr lang="tr-TR" dirty="0" smtClean="0"/>
              <a:t> FL, </a:t>
            </a:r>
            <a:r>
              <a:rPr lang="tr-TR" dirty="0" err="1" smtClean="0"/>
              <a:t>low</a:t>
            </a:r>
            <a:r>
              <a:rPr lang="tr-TR" dirty="0" smtClean="0"/>
              <a:t>-UV </a:t>
            </a:r>
            <a:r>
              <a:rPr lang="tr-TR" dirty="0" err="1" smtClean="0"/>
              <a:t>balanced</a:t>
            </a:r>
            <a:r>
              <a:rPr lang="tr-TR" dirty="0" smtClean="0"/>
              <a:t> </a:t>
            </a:r>
            <a:r>
              <a:rPr lang="tr-TR" dirty="0" err="1" smtClean="0"/>
              <a:t>lamp</a:t>
            </a:r>
            <a:r>
              <a:rPr lang="tr-TR" dirty="0" smtClean="0"/>
              <a:t> </a:t>
            </a:r>
            <a:r>
              <a:rPr lang="tr-TR" dirty="0" err="1" smtClean="0"/>
              <a:t>and</a:t>
            </a:r>
            <a:r>
              <a:rPr lang="tr-TR" dirty="0" smtClean="0"/>
              <a:t> a </a:t>
            </a:r>
            <a:r>
              <a:rPr lang="tr-TR" dirty="0" err="1" smtClean="0"/>
              <a:t>combine</a:t>
            </a:r>
            <a:r>
              <a:rPr lang="tr-TR" dirty="0" smtClean="0"/>
              <a:t> of FL+UV </a:t>
            </a:r>
            <a:r>
              <a:rPr lang="tr-TR" dirty="0" err="1" smtClean="0"/>
              <a:t>lamp</a:t>
            </a:r>
            <a:r>
              <a:rPr lang="tr-TR" dirty="0" smtClean="0"/>
              <a:t> </a:t>
            </a:r>
            <a:r>
              <a:rPr lang="tr-TR" dirty="0" err="1" smtClean="0"/>
              <a:t>and</a:t>
            </a:r>
            <a:r>
              <a:rPr lang="tr-TR" dirty="0" smtClean="0"/>
              <a:t> </a:t>
            </a:r>
            <a:r>
              <a:rPr lang="tr-TR" dirty="0" err="1" smtClean="0"/>
              <a:t>the</a:t>
            </a:r>
            <a:r>
              <a:rPr lang="tr-TR" dirty="0" smtClean="0"/>
              <a:t> </a:t>
            </a:r>
            <a:r>
              <a:rPr lang="tr-TR" dirty="0" err="1" smtClean="0"/>
              <a:t>results</a:t>
            </a:r>
            <a:r>
              <a:rPr lang="tr-TR" dirty="0" smtClean="0"/>
              <a:t> </a:t>
            </a:r>
            <a:r>
              <a:rPr lang="tr-TR" dirty="0" err="1" smtClean="0"/>
              <a:t>for</a:t>
            </a:r>
            <a:r>
              <a:rPr lang="tr-TR" dirty="0" smtClean="0"/>
              <a:t> </a:t>
            </a:r>
            <a:r>
              <a:rPr lang="tr-TR" dirty="0" err="1" smtClean="0"/>
              <a:t>the</a:t>
            </a:r>
            <a:r>
              <a:rPr lang="tr-TR" dirty="0"/>
              <a:t> </a:t>
            </a:r>
            <a:r>
              <a:rPr lang="tr-TR" dirty="0" smtClean="0"/>
              <a:t>Total </a:t>
            </a:r>
            <a:r>
              <a:rPr lang="tr-TR" dirty="0" err="1" smtClean="0"/>
              <a:t>Psychrophilic</a:t>
            </a:r>
            <a:r>
              <a:rPr lang="tr-TR" dirty="0" smtClean="0"/>
              <a:t> </a:t>
            </a:r>
            <a:r>
              <a:rPr lang="tr-TR" dirty="0" err="1" smtClean="0"/>
              <a:t>Aerobic</a:t>
            </a:r>
            <a:r>
              <a:rPr lang="tr-TR" dirty="0" smtClean="0"/>
              <a:t> </a:t>
            </a:r>
            <a:r>
              <a:rPr lang="tr-TR" dirty="0" err="1" smtClean="0"/>
              <a:t>Bacteria</a:t>
            </a:r>
            <a:r>
              <a:rPr lang="tr-TR" dirty="0" smtClean="0"/>
              <a:t> </a:t>
            </a:r>
            <a:r>
              <a:rPr lang="tr-TR" dirty="0" err="1" smtClean="0"/>
              <a:t>counts</a:t>
            </a:r>
            <a:r>
              <a:rPr lang="tr-TR" dirty="0" smtClean="0"/>
              <a:t> </a:t>
            </a:r>
            <a:r>
              <a:rPr lang="tr-TR" dirty="0" err="1" smtClean="0"/>
              <a:t>were</a:t>
            </a:r>
            <a:r>
              <a:rPr lang="tr-TR" dirty="0" smtClean="0"/>
              <a:t> </a:t>
            </a:r>
            <a:r>
              <a:rPr lang="tr-TR" dirty="0" err="1" smtClean="0"/>
              <a:t>the</a:t>
            </a:r>
            <a:r>
              <a:rPr lang="tr-TR" dirty="0" smtClean="0"/>
              <a:t> </a:t>
            </a:r>
            <a:r>
              <a:rPr lang="tr-TR" dirty="0" err="1" smtClean="0"/>
              <a:t>lowest</a:t>
            </a:r>
            <a:r>
              <a:rPr lang="tr-TR" dirty="0" smtClean="0"/>
              <a:t> </a:t>
            </a:r>
            <a:r>
              <a:rPr lang="tr-TR" dirty="0" err="1" smtClean="0"/>
              <a:t>while</a:t>
            </a:r>
            <a:r>
              <a:rPr lang="tr-TR" dirty="0" smtClean="0"/>
              <a:t> </a:t>
            </a:r>
            <a:r>
              <a:rPr lang="tr-TR" dirty="0" err="1" smtClean="0"/>
              <a:t>the</a:t>
            </a:r>
            <a:r>
              <a:rPr lang="tr-TR" dirty="0" smtClean="0"/>
              <a:t> </a:t>
            </a:r>
            <a:r>
              <a:rPr lang="tr-TR" dirty="0" err="1" smtClean="0"/>
              <a:t>others</a:t>
            </a:r>
            <a:r>
              <a:rPr lang="tr-TR" dirty="0" smtClean="0"/>
              <a:t> </a:t>
            </a:r>
            <a:r>
              <a:rPr lang="tr-TR" dirty="0" err="1" smtClean="0"/>
              <a:t>were</a:t>
            </a:r>
            <a:r>
              <a:rPr lang="tr-TR" dirty="0" smtClean="0"/>
              <a:t> </a:t>
            </a:r>
            <a:r>
              <a:rPr lang="tr-TR" dirty="0" err="1" smtClean="0"/>
              <a:t>similar</a:t>
            </a:r>
            <a:r>
              <a:rPr lang="tr-TR" dirty="0" smtClean="0"/>
              <a:t> </a:t>
            </a:r>
            <a:r>
              <a:rPr lang="tr-TR" dirty="0" err="1" smtClean="0"/>
              <a:t>with</a:t>
            </a:r>
            <a:r>
              <a:rPr lang="tr-TR" dirty="0" smtClean="0"/>
              <a:t> </a:t>
            </a:r>
            <a:r>
              <a:rPr lang="tr-TR" dirty="0" err="1" smtClean="0"/>
              <a:t>each</a:t>
            </a:r>
            <a:r>
              <a:rPr lang="tr-TR" dirty="0" smtClean="0"/>
              <a:t> </a:t>
            </a:r>
            <a:r>
              <a:rPr lang="tr-TR" dirty="0" err="1" smtClean="0"/>
              <a:t>other</a:t>
            </a:r>
            <a:r>
              <a:rPr lang="tr-TR" dirty="0" smtClean="0"/>
              <a:t>. </a:t>
            </a:r>
            <a:r>
              <a:rPr lang="tr-TR" dirty="0" err="1" smtClean="0"/>
              <a:t>In</a:t>
            </a:r>
            <a:r>
              <a:rPr lang="tr-TR" dirty="0" smtClean="0"/>
              <a:t> </a:t>
            </a:r>
            <a:r>
              <a:rPr lang="tr-TR" dirty="0" err="1" smtClean="0"/>
              <a:t>our</a:t>
            </a:r>
            <a:r>
              <a:rPr lang="tr-TR" dirty="0" smtClean="0"/>
              <a:t> </a:t>
            </a:r>
            <a:r>
              <a:rPr lang="tr-TR" dirty="0" err="1" smtClean="0"/>
              <a:t>study</a:t>
            </a:r>
            <a:r>
              <a:rPr lang="tr-TR" dirty="0" smtClean="0"/>
              <a:t>, </a:t>
            </a:r>
            <a:r>
              <a:rPr lang="tr-TR" dirty="0" err="1" smtClean="0"/>
              <a:t>the</a:t>
            </a:r>
            <a:r>
              <a:rPr lang="tr-TR" dirty="0" smtClean="0"/>
              <a:t> </a:t>
            </a:r>
            <a:r>
              <a:rPr lang="tr-TR" dirty="0" err="1" smtClean="0"/>
              <a:t>lowest</a:t>
            </a:r>
            <a:r>
              <a:rPr lang="tr-TR" dirty="0" smtClean="0"/>
              <a:t> </a:t>
            </a:r>
            <a:r>
              <a:rPr lang="tr-TR" dirty="0" err="1" smtClean="0"/>
              <a:t>counts</a:t>
            </a:r>
            <a:r>
              <a:rPr lang="tr-TR" dirty="0" smtClean="0"/>
              <a:t> </a:t>
            </a:r>
            <a:r>
              <a:rPr lang="tr-TR" dirty="0" err="1" smtClean="0"/>
              <a:t>were</a:t>
            </a:r>
            <a:r>
              <a:rPr lang="tr-TR" dirty="0" smtClean="0"/>
              <a:t> </a:t>
            </a:r>
            <a:r>
              <a:rPr lang="tr-TR" dirty="0" err="1" smtClean="0"/>
              <a:t>detected</a:t>
            </a:r>
            <a:r>
              <a:rPr lang="tr-TR" dirty="0" smtClean="0"/>
              <a:t> in </a:t>
            </a:r>
            <a:r>
              <a:rPr lang="tr-TR" dirty="0" err="1" smtClean="0"/>
              <a:t>the</a:t>
            </a:r>
            <a:r>
              <a:rPr lang="tr-TR" dirty="0" smtClean="0"/>
              <a:t> </a:t>
            </a:r>
            <a:r>
              <a:rPr lang="tr-TR" dirty="0" err="1" smtClean="0"/>
              <a:t>samples</a:t>
            </a:r>
            <a:r>
              <a:rPr lang="tr-TR" dirty="0" smtClean="0"/>
              <a:t> </a:t>
            </a:r>
            <a:r>
              <a:rPr lang="tr-TR" dirty="0" err="1" smtClean="0"/>
              <a:t>exposed</a:t>
            </a:r>
            <a:r>
              <a:rPr lang="tr-TR" dirty="0" smtClean="0"/>
              <a:t> </a:t>
            </a:r>
            <a:r>
              <a:rPr lang="tr-TR" dirty="0" err="1" smtClean="0"/>
              <a:t>to</a:t>
            </a:r>
            <a:r>
              <a:rPr lang="tr-TR" dirty="0" smtClean="0"/>
              <a:t> MH </a:t>
            </a:r>
            <a:r>
              <a:rPr lang="tr-TR" dirty="0" err="1" smtClean="0"/>
              <a:t>and</a:t>
            </a:r>
            <a:r>
              <a:rPr lang="tr-TR" dirty="0" smtClean="0"/>
              <a:t> </a:t>
            </a:r>
            <a:r>
              <a:rPr lang="tr-TR" dirty="0" err="1" smtClean="0"/>
              <a:t>Incandescent</a:t>
            </a:r>
            <a:r>
              <a:rPr lang="tr-TR" dirty="0" smtClean="0"/>
              <a:t> </a:t>
            </a:r>
            <a:r>
              <a:rPr lang="tr-TR" dirty="0" err="1" smtClean="0"/>
              <a:t>Lamps</a:t>
            </a:r>
            <a:r>
              <a:rPr lang="tr-TR" dirty="0" smtClean="0"/>
              <a:t>. </a:t>
            </a:r>
            <a:r>
              <a:rPr lang="tr-TR" dirty="0" err="1" smtClean="0"/>
              <a:t>The</a:t>
            </a:r>
            <a:r>
              <a:rPr lang="tr-TR" dirty="0" smtClean="0"/>
              <a:t> </a:t>
            </a:r>
            <a:r>
              <a:rPr lang="tr-TR" dirty="0" err="1" smtClean="0"/>
              <a:t>reason</a:t>
            </a:r>
            <a:r>
              <a:rPr lang="tr-TR" dirty="0" smtClean="0"/>
              <a:t> of </a:t>
            </a:r>
            <a:r>
              <a:rPr lang="tr-TR" dirty="0" err="1" smtClean="0"/>
              <a:t>that</a:t>
            </a:r>
            <a:r>
              <a:rPr lang="tr-TR" dirty="0" smtClean="0"/>
              <a:t> can be </a:t>
            </a:r>
            <a:r>
              <a:rPr lang="tr-TR" dirty="0" err="1" smtClean="0"/>
              <a:t>related</a:t>
            </a:r>
            <a:r>
              <a:rPr lang="tr-TR" dirty="0" smtClean="0"/>
              <a:t> </a:t>
            </a:r>
            <a:r>
              <a:rPr lang="tr-TR" dirty="0" err="1" smtClean="0"/>
              <a:t>with</a:t>
            </a:r>
            <a:r>
              <a:rPr lang="tr-TR" dirty="0" smtClean="0"/>
              <a:t> </a:t>
            </a:r>
            <a:r>
              <a:rPr lang="tr-TR" dirty="0" err="1" smtClean="0"/>
              <a:t>the</a:t>
            </a:r>
            <a:r>
              <a:rPr lang="tr-TR" dirty="0" smtClean="0"/>
              <a:t> </a:t>
            </a:r>
            <a:r>
              <a:rPr lang="tr-TR" dirty="0" err="1" smtClean="0"/>
              <a:t>low</a:t>
            </a:r>
            <a:r>
              <a:rPr lang="tr-TR" dirty="0" smtClean="0"/>
              <a:t> </a:t>
            </a:r>
            <a:r>
              <a:rPr lang="tr-TR" dirty="0" err="1" smtClean="0"/>
              <a:t>moisture</a:t>
            </a:r>
            <a:r>
              <a:rPr lang="tr-TR" dirty="0" smtClean="0"/>
              <a:t> </a:t>
            </a:r>
            <a:r>
              <a:rPr lang="tr-TR" dirty="0" err="1" smtClean="0"/>
              <a:t>value</a:t>
            </a:r>
            <a:r>
              <a:rPr lang="tr-TR" dirty="0" smtClean="0"/>
              <a:t> of </a:t>
            </a:r>
            <a:r>
              <a:rPr lang="tr-TR" dirty="0" err="1" smtClean="0"/>
              <a:t>the</a:t>
            </a:r>
            <a:r>
              <a:rPr lang="tr-TR" dirty="0" smtClean="0"/>
              <a:t> </a:t>
            </a:r>
            <a:r>
              <a:rPr lang="tr-TR" dirty="0" err="1" smtClean="0"/>
              <a:t>samples</a:t>
            </a:r>
            <a:r>
              <a:rPr lang="tr-TR" dirty="0" smtClean="0"/>
              <a:t>.</a:t>
            </a:r>
          </a:p>
          <a:p>
            <a:pPr algn="just"/>
            <a:endParaRPr lang="tr-TR" dirty="0"/>
          </a:p>
        </p:txBody>
      </p:sp>
    </p:spTree>
    <p:custDataLst>
      <p:tags r:id="rId1"/>
    </p:custDataLst>
    <p:extLst>
      <p:ext uri="{BB962C8B-B14F-4D97-AF65-F5344CB8AC3E}">
        <p14:creationId xmlns:p14="http://schemas.microsoft.com/office/powerpoint/2010/main" xmlns="" val="2681829508"/>
      </p:ext>
    </p:extLst>
  </p:cSld>
  <p:clrMapOvr>
    <a:masterClrMapping/>
  </p:clrMapOvr>
  <mc:AlternateContent xmlns:mc="http://schemas.openxmlformats.org/markup-compatibility/2006">
    <mc:Choice xmlns:p14="http://schemas.microsoft.com/office/powerpoint/2010/main" xmlns="" Requires="p14">
      <p:transition spd="slow" p14:dur="20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539552" y="2348880"/>
            <a:ext cx="8237786" cy="3888432"/>
          </a:xfrm>
        </p:spPr>
        <p:txBody>
          <a:bodyPr>
            <a:normAutofit lnSpcReduction="10000"/>
          </a:bodyPr>
          <a:lstStyle/>
          <a:p>
            <a:pPr lvl="0" algn="just">
              <a:spcBef>
                <a:spcPts val="0"/>
              </a:spcBef>
            </a:pPr>
            <a:r>
              <a:rPr lang="en-US" sz="2000" dirty="0" smtClean="0"/>
              <a:t>As </a:t>
            </a:r>
            <a:r>
              <a:rPr lang="en-US" sz="2000" dirty="0"/>
              <a:t>a result of our </a:t>
            </a:r>
            <a:r>
              <a:rPr lang="en-US" sz="2000" dirty="0" smtClean="0"/>
              <a:t>findings</a:t>
            </a:r>
            <a:r>
              <a:rPr lang="tr-TR" sz="2000" dirty="0" smtClean="0"/>
              <a:t> </a:t>
            </a:r>
            <a:r>
              <a:rPr lang="tr-TR" sz="2000" dirty="0" err="1" smtClean="0"/>
              <a:t>we</a:t>
            </a:r>
            <a:r>
              <a:rPr lang="tr-TR" sz="2000" dirty="0" smtClean="0"/>
              <a:t> </a:t>
            </a:r>
            <a:r>
              <a:rPr lang="tr-TR" sz="2000" dirty="0" err="1" smtClean="0"/>
              <a:t>detected</a:t>
            </a:r>
            <a:r>
              <a:rPr lang="tr-TR" sz="2000" dirty="0" smtClean="0"/>
              <a:t> </a:t>
            </a:r>
            <a:r>
              <a:rPr lang="tr-TR" sz="2000" dirty="0" err="1" smtClean="0"/>
              <a:t>that</a:t>
            </a:r>
            <a:r>
              <a:rPr lang="tr-TR" sz="2000" dirty="0" smtClean="0"/>
              <a:t> t</a:t>
            </a:r>
            <a:r>
              <a:rPr lang="en-US" sz="2000" dirty="0" smtClean="0"/>
              <a:t>he </a:t>
            </a:r>
            <a:r>
              <a:rPr lang="en-US" sz="2000" dirty="0"/>
              <a:t>highest number of bacteria was found in </a:t>
            </a:r>
            <a:r>
              <a:rPr lang="tr-TR" sz="2000" dirty="0" err="1" smtClean="0"/>
              <a:t>the</a:t>
            </a:r>
            <a:r>
              <a:rPr lang="tr-TR" sz="2000" dirty="0" smtClean="0"/>
              <a:t> </a:t>
            </a:r>
            <a:r>
              <a:rPr lang="tr-TR" sz="2000" dirty="0" err="1" smtClean="0"/>
              <a:t>samples</a:t>
            </a:r>
            <a:r>
              <a:rPr lang="tr-TR" sz="2000" dirty="0" smtClean="0"/>
              <a:t> </a:t>
            </a:r>
            <a:r>
              <a:rPr lang="tr-TR" sz="2000" dirty="0" err="1" smtClean="0"/>
              <a:t>illuminated</a:t>
            </a:r>
            <a:r>
              <a:rPr lang="tr-TR" sz="2000" dirty="0" smtClean="0"/>
              <a:t> </a:t>
            </a:r>
            <a:r>
              <a:rPr lang="tr-TR" sz="2000" dirty="0" err="1" smtClean="0"/>
              <a:t>with</a:t>
            </a:r>
            <a:r>
              <a:rPr lang="tr-TR" sz="2000" dirty="0" smtClean="0"/>
              <a:t> </a:t>
            </a:r>
            <a:r>
              <a:rPr lang="tr-TR" sz="2000" dirty="0" err="1" smtClean="0"/>
              <a:t>incandescent</a:t>
            </a:r>
            <a:r>
              <a:rPr lang="tr-TR" sz="2000" dirty="0" smtClean="0"/>
              <a:t> </a:t>
            </a:r>
            <a:r>
              <a:rPr lang="tr-TR" sz="2000" dirty="0" err="1" smtClean="0"/>
              <a:t>and</a:t>
            </a:r>
            <a:r>
              <a:rPr lang="tr-TR" sz="2000" dirty="0" smtClean="0"/>
              <a:t> metal </a:t>
            </a:r>
            <a:r>
              <a:rPr lang="tr-TR" sz="2000" dirty="0" err="1" smtClean="0"/>
              <a:t>halide</a:t>
            </a:r>
            <a:r>
              <a:rPr lang="tr-TR" sz="2000" dirty="0" smtClean="0"/>
              <a:t> </a:t>
            </a:r>
            <a:r>
              <a:rPr lang="tr-TR" sz="2000" dirty="0" err="1" smtClean="0"/>
              <a:t>lamps</a:t>
            </a:r>
            <a:r>
              <a:rPr lang="en-US" sz="2000" dirty="0" smtClean="0"/>
              <a:t>.</a:t>
            </a:r>
            <a:r>
              <a:rPr lang="tr-TR" sz="2000" dirty="0" smtClean="0"/>
              <a:t> On </a:t>
            </a:r>
            <a:r>
              <a:rPr lang="tr-TR" sz="2000" dirty="0" err="1" smtClean="0"/>
              <a:t>the</a:t>
            </a:r>
            <a:r>
              <a:rPr lang="tr-TR" sz="2000" dirty="0" smtClean="0"/>
              <a:t> </a:t>
            </a:r>
            <a:r>
              <a:rPr lang="tr-TR" sz="2000" dirty="0" err="1" smtClean="0"/>
              <a:t>other</a:t>
            </a:r>
            <a:r>
              <a:rPr lang="tr-TR" sz="2000" dirty="0" smtClean="0"/>
              <a:t> </a:t>
            </a:r>
            <a:r>
              <a:rPr lang="tr-TR" sz="2000" dirty="0" err="1" smtClean="0"/>
              <a:t>hand</a:t>
            </a:r>
            <a:r>
              <a:rPr lang="tr-TR" sz="2000" dirty="0" smtClean="0"/>
              <a:t>, </a:t>
            </a:r>
            <a:r>
              <a:rPr lang="tr-TR" sz="2000" dirty="0" err="1" smtClean="0"/>
              <a:t>the</a:t>
            </a:r>
            <a:r>
              <a:rPr lang="tr-TR" sz="2000" dirty="0" smtClean="0"/>
              <a:t> </a:t>
            </a:r>
            <a:r>
              <a:rPr lang="tr-TR" sz="2000" dirty="0" err="1" smtClean="0"/>
              <a:t>control</a:t>
            </a:r>
            <a:r>
              <a:rPr lang="tr-TR" sz="2000" dirty="0" smtClean="0"/>
              <a:t> </a:t>
            </a:r>
            <a:r>
              <a:rPr lang="tr-TR" sz="2000" dirty="0" err="1" smtClean="0"/>
              <a:t>samples</a:t>
            </a:r>
            <a:r>
              <a:rPr lang="tr-TR" sz="2000" dirty="0" smtClean="0"/>
              <a:t> </a:t>
            </a:r>
            <a:r>
              <a:rPr lang="tr-TR" sz="2000" dirty="0" err="1" smtClean="0"/>
              <a:t>which</a:t>
            </a:r>
            <a:r>
              <a:rPr lang="tr-TR" sz="2000" dirty="0" smtClean="0"/>
              <a:t> has </a:t>
            </a:r>
            <a:r>
              <a:rPr lang="tr-TR" sz="2000" dirty="0" err="1" smtClean="0"/>
              <a:t>been</a:t>
            </a:r>
            <a:r>
              <a:rPr lang="tr-TR" sz="2000" dirty="0" smtClean="0"/>
              <a:t> </a:t>
            </a:r>
            <a:r>
              <a:rPr lang="tr-TR" sz="2000" dirty="0" err="1" smtClean="0"/>
              <a:t>illuminated</a:t>
            </a:r>
            <a:r>
              <a:rPr lang="tr-TR" sz="2000" dirty="0" smtClean="0"/>
              <a:t> </a:t>
            </a:r>
            <a:r>
              <a:rPr lang="tr-TR" sz="2000" dirty="0" err="1" smtClean="0"/>
              <a:t>with</a:t>
            </a:r>
            <a:r>
              <a:rPr lang="tr-TR" sz="2000" dirty="0" smtClean="0"/>
              <a:t> </a:t>
            </a:r>
            <a:r>
              <a:rPr lang="tr-TR" sz="2000" dirty="0" err="1" smtClean="0"/>
              <a:t>no-light</a:t>
            </a:r>
            <a:r>
              <a:rPr lang="tr-TR" sz="2000" dirty="0" smtClean="0"/>
              <a:t> </a:t>
            </a:r>
            <a:r>
              <a:rPr lang="tr-TR" sz="2000" dirty="0" err="1" smtClean="0"/>
              <a:t>source</a:t>
            </a:r>
            <a:r>
              <a:rPr lang="tr-TR" sz="2000" dirty="0" smtClean="0"/>
              <a:t> as </a:t>
            </a:r>
            <a:r>
              <a:rPr lang="tr-TR" sz="2000" dirty="0" err="1" smtClean="0"/>
              <a:t>dark</a:t>
            </a:r>
            <a:r>
              <a:rPr lang="tr-TR" sz="2000" dirty="0" smtClean="0"/>
              <a:t> had </a:t>
            </a:r>
            <a:r>
              <a:rPr lang="tr-TR" sz="2000" dirty="0" err="1" smtClean="0"/>
              <a:t>lower</a:t>
            </a:r>
            <a:r>
              <a:rPr lang="tr-TR" sz="2000" dirty="0" smtClean="0"/>
              <a:t> </a:t>
            </a:r>
            <a:r>
              <a:rPr lang="tr-TR" sz="2000" dirty="0" err="1" smtClean="0"/>
              <a:t>number</a:t>
            </a:r>
            <a:r>
              <a:rPr lang="tr-TR" sz="2000" dirty="0" smtClean="0"/>
              <a:t> of </a:t>
            </a:r>
            <a:r>
              <a:rPr lang="tr-TR" sz="2000" dirty="0" err="1" smtClean="0"/>
              <a:t>bacteria</a:t>
            </a:r>
            <a:r>
              <a:rPr lang="tr-TR" sz="2000" dirty="0" smtClean="0"/>
              <a:t> </a:t>
            </a:r>
            <a:r>
              <a:rPr lang="tr-TR" sz="2000" dirty="0" err="1" smtClean="0"/>
              <a:t>than</a:t>
            </a:r>
            <a:r>
              <a:rPr lang="tr-TR" sz="2000" dirty="0" smtClean="0"/>
              <a:t> </a:t>
            </a:r>
            <a:r>
              <a:rPr lang="tr-TR" sz="2000" dirty="0" err="1" smtClean="0"/>
              <a:t>all</a:t>
            </a:r>
            <a:r>
              <a:rPr lang="tr-TR" sz="2000" dirty="0" smtClean="0"/>
              <a:t>. </a:t>
            </a:r>
            <a:r>
              <a:rPr lang="tr-TR" sz="2000" dirty="0" err="1" smtClean="0"/>
              <a:t>In</a:t>
            </a:r>
            <a:r>
              <a:rPr lang="tr-TR" sz="2000" dirty="0" smtClean="0"/>
              <a:t> </a:t>
            </a:r>
            <a:r>
              <a:rPr lang="tr-TR" sz="2000" dirty="0" err="1" smtClean="0"/>
              <a:t>this</a:t>
            </a:r>
            <a:r>
              <a:rPr lang="tr-TR" sz="2000" dirty="0" smtClean="0"/>
              <a:t> </a:t>
            </a:r>
            <a:r>
              <a:rPr lang="tr-TR" sz="2000" dirty="0" err="1" smtClean="0"/>
              <a:t>case</a:t>
            </a:r>
            <a:r>
              <a:rPr lang="tr-TR" sz="2000" dirty="0" smtClean="0"/>
              <a:t>, it </a:t>
            </a:r>
            <a:r>
              <a:rPr lang="tr-TR" sz="2000" dirty="0" err="1" smtClean="0"/>
              <a:t>clearly</a:t>
            </a:r>
            <a:r>
              <a:rPr lang="tr-TR" sz="2000" dirty="0" smtClean="0"/>
              <a:t> </a:t>
            </a:r>
            <a:r>
              <a:rPr lang="tr-TR" sz="2000" dirty="0" err="1" smtClean="0"/>
              <a:t>shows</a:t>
            </a:r>
            <a:r>
              <a:rPr lang="tr-TR" sz="2000" dirty="0" smtClean="0"/>
              <a:t> </a:t>
            </a:r>
            <a:r>
              <a:rPr lang="tr-TR" sz="2000" dirty="0" err="1" smtClean="0"/>
              <a:t>that</a:t>
            </a:r>
            <a:r>
              <a:rPr lang="tr-TR" sz="2000" dirty="0" smtClean="0"/>
              <a:t> </a:t>
            </a:r>
            <a:r>
              <a:rPr lang="tr-TR" sz="2000" dirty="0" err="1" smtClean="0"/>
              <a:t>any</a:t>
            </a:r>
            <a:r>
              <a:rPr lang="tr-TR" sz="2000" dirty="0" smtClean="0"/>
              <a:t> </a:t>
            </a:r>
            <a:r>
              <a:rPr lang="tr-TR" sz="2000" dirty="0" err="1" smtClean="0"/>
              <a:t>light</a:t>
            </a:r>
            <a:r>
              <a:rPr lang="tr-TR" sz="2000" dirty="0" smtClean="0"/>
              <a:t> </a:t>
            </a:r>
            <a:r>
              <a:rPr lang="tr-TR" sz="2000" dirty="0" err="1" smtClean="0"/>
              <a:t>source</a:t>
            </a:r>
            <a:r>
              <a:rPr lang="tr-TR" sz="2000" dirty="0" smtClean="0"/>
              <a:t> is </a:t>
            </a:r>
            <a:r>
              <a:rPr lang="en-US" sz="2000" dirty="0" err="1" smtClean="0"/>
              <a:t>encourag</a:t>
            </a:r>
            <a:r>
              <a:rPr lang="tr-TR" sz="2000" dirty="0" err="1" smtClean="0"/>
              <a:t>ing</a:t>
            </a:r>
            <a:r>
              <a:rPr lang="tr-TR" sz="2000" dirty="0" smtClean="0"/>
              <a:t> </a:t>
            </a:r>
            <a:r>
              <a:rPr lang="en-US" sz="2000" dirty="0" smtClean="0"/>
              <a:t>the </a:t>
            </a:r>
            <a:r>
              <a:rPr lang="tr-TR" sz="2000" dirty="0" err="1" smtClean="0"/>
              <a:t>bacterial</a:t>
            </a:r>
            <a:r>
              <a:rPr lang="tr-TR" sz="2000" dirty="0" smtClean="0"/>
              <a:t> </a:t>
            </a:r>
            <a:r>
              <a:rPr lang="en-US" sz="2000" dirty="0" smtClean="0"/>
              <a:t>growth</a:t>
            </a:r>
            <a:r>
              <a:rPr lang="tr-TR" sz="2000" dirty="0" smtClean="0"/>
              <a:t> </a:t>
            </a:r>
            <a:r>
              <a:rPr lang="tr-TR" sz="2000" dirty="0" err="1" smtClean="0"/>
              <a:t>and</a:t>
            </a:r>
            <a:r>
              <a:rPr lang="tr-TR" sz="2000" dirty="0" smtClean="0"/>
              <a:t> </a:t>
            </a:r>
            <a:r>
              <a:rPr lang="en-US" sz="2000" dirty="0" err="1" smtClean="0"/>
              <a:t>increas</a:t>
            </a:r>
            <a:r>
              <a:rPr lang="tr-TR" sz="2000" dirty="0" err="1" smtClean="0"/>
              <a:t>ing</a:t>
            </a:r>
            <a:r>
              <a:rPr lang="tr-TR" sz="2000" dirty="0" smtClean="0"/>
              <a:t> </a:t>
            </a:r>
            <a:r>
              <a:rPr lang="en-US" sz="2000" dirty="0" smtClean="0"/>
              <a:t>the </a:t>
            </a:r>
            <a:r>
              <a:rPr lang="en-US" sz="2000" dirty="0"/>
              <a:t>number of </a:t>
            </a:r>
            <a:r>
              <a:rPr lang="en-US" sz="2000" dirty="0" smtClean="0"/>
              <a:t>bacteria</a:t>
            </a:r>
            <a:r>
              <a:rPr lang="tr-TR" sz="2000" dirty="0" smtClean="0"/>
              <a:t>.</a:t>
            </a:r>
          </a:p>
          <a:p>
            <a:pPr lvl="0" algn="just">
              <a:spcBef>
                <a:spcPts val="0"/>
              </a:spcBef>
            </a:pPr>
            <a:r>
              <a:rPr lang="tr-TR" sz="2000" dirty="0" smtClean="0"/>
              <a:t>I can </a:t>
            </a:r>
            <a:r>
              <a:rPr lang="tr-TR" sz="2000" dirty="0" err="1" smtClean="0"/>
              <a:t>indicate</a:t>
            </a:r>
            <a:r>
              <a:rPr lang="tr-TR" sz="2000" dirty="0" smtClean="0"/>
              <a:t> </a:t>
            </a:r>
            <a:r>
              <a:rPr lang="tr-TR" sz="2000" dirty="0" err="1" smtClean="0"/>
              <a:t>that</a:t>
            </a:r>
            <a:r>
              <a:rPr lang="tr-TR" sz="2000" dirty="0" smtClean="0"/>
              <a:t>, </a:t>
            </a:r>
            <a:r>
              <a:rPr lang="tr-TR" sz="2000" dirty="0" err="1" smtClean="0"/>
              <a:t>the</a:t>
            </a:r>
            <a:r>
              <a:rPr lang="tr-TR" sz="2000" dirty="0" smtClean="0"/>
              <a:t> </a:t>
            </a:r>
            <a:r>
              <a:rPr lang="tr-TR" sz="2000" dirty="0" err="1" smtClean="0"/>
              <a:t>illumination</a:t>
            </a:r>
            <a:r>
              <a:rPr lang="tr-TR" sz="2000" dirty="0" smtClean="0"/>
              <a:t> </a:t>
            </a:r>
            <a:r>
              <a:rPr lang="tr-TR" sz="2000" dirty="0" err="1" smtClean="0"/>
              <a:t>sources</a:t>
            </a:r>
            <a:r>
              <a:rPr lang="tr-TR" sz="2000" dirty="0" smtClean="0"/>
              <a:t> </a:t>
            </a:r>
            <a:r>
              <a:rPr lang="tr-TR" sz="2000" dirty="0" err="1" smtClean="0"/>
              <a:t>to</a:t>
            </a:r>
            <a:r>
              <a:rPr lang="tr-TR" sz="2000" dirty="0" smtClean="0"/>
              <a:t> </a:t>
            </a:r>
            <a:r>
              <a:rPr lang="tr-TR" sz="2000" dirty="0" err="1" smtClean="0"/>
              <a:t>enlighten</a:t>
            </a:r>
            <a:r>
              <a:rPr lang="tr-TR" sz="2000" dirty="0" smtClean="0"/>
              <a:t> </a:t>
            </a:r>
            <a:r>
              <a:rPr lang="tr-TR" sz="2000" dirty="0" err="1" smtClean="0"/>
              <a:t>meat</a:t>
            </a:r>
            <a:r>
              <a:rPr lang="tr-TR" sz="2000" dirty="0" smtClean="0"/>
              <a:t> </a:t>
            </a:r>
            <a:r>
              <a:rPr lang="tr-TR" sz="2000" dirty="0" err="1" smtClean="0"/>
              <a:t>and</a:t>
            </a:r>
            <a:r>
              <a:rPr lang="tr-TR" sz="2000" dirty="0" smtClean="0"/>
              <a:t> </a:t>
            </a:r>
            <a:r>
              <a:rPr lang="tr-TR" sz="2000" dirty="0" err="1" smtClean="0"/>
              <a:t>meat</a:t>
            </a:r>
            <a:r>
              <a:rPr lang="tr-TR" sz="2000" dirty="0" smtClean="0"/>
              <a:t> </a:t>
            </a:r>
            <a:r>
              <a:rPr lang="tr-TR" sz="2000" dirty="0" err="1" smtClean="0"/>
              <a:t>products</a:t>
            </a:r>
            <a:r>
              <a:rPr lang="tr-TR" sz="2000" dirty="0" smtClean="0"/>
              <a:t> </a:t>
            </a:r>
            <a:r>
              <a:rPr lang="tr-TR" sz="2000" dirty="0" err="1" smtClean="0"/>
              <a:t>are</a:t>
            </a:r>
            <a:r>
              <a:rPr lang="tr-TR" sz="2000" dirty="0" smtClean="0"/>
              <a:t> </a:t>
            </a:r>
            <a:r>
              <a:rPr lang="tr-TR" sz="2000" dirty="0" err="1" smtClean="0"/>
              <a:t>very</a:t>
            </a:r>
            <a:r>
              <a:rPr lang="tr-TR" sz="2000" dirty="0" smtClean="0"/>
              <a:t> </a:t>
            </a:r>
            <a:r>
              <a:rPr lang="tr-TR" sz="2000" dirty="0" err="1" smtClean="0"/>
              <a:t>important</a:t>
            </a:r>
            <a:r>
              <a:rPr lang="tr-TR" sz="2000" dirty="0" smtClean="0"/>
              <a:t> </a:t>
            </a:r>
            <a:r>
              <a:rPr lang="tr-TR" sz="2000" dirty="0" err="1" smtClean="0"/>
              <a:t>for</a:t>
            </a:r>
            <a:r>
              <a:rPr lang="tr-TR" sz="2000" dirty="0" smtClean="0"/>
              <a:t> </a:t>
            </a:r>
            <a:r>
              <a:rPr lang="tr-TR" sz="2000" dirty="0" err="1" smtClean="0"/>
              <a:t>bacterial</a:t>
            </a:r>
            <a:r>
              <a:rPr lang="tr-TR" sz="2000" dirty="0" smtClean="0"/>
              <a:t> </a:t>
            </a:r>
            <a:r>
              <a:rPr lang="tr-TR" sz="2000" dirty="0" err="1" smtClean="0"/>
              <a:t>growth</a:t>
            </a:r>
            <a:r>
              <a:rPr lang="tr-TR" sz="2000" dirty="0" smtClean="0"/>
              <a:t> </a:t>
            </a:r>
            <a:r>
              <a:rPr lang="tr-TR" sz="2000" dirty="0" err="1" smtClean="0"/>
              <a:t>and</a:t>
            </a:r>
            <a:r>
              <a:rPr lang="tr-TR" sz="2000" dirty="0" smtClean="0"/>
              <a:t> i can </a:t>
            </a:r>
            <a:r>
              <a:rPr lang="tr-TR" sz="2000" dirty="0" err="1" smtClean="0"/>
              <a:t>recommend</a:t>
            </a:r>
            <a:r>
              <a:rPr lang="tr-TR" sz="2000" dirty="0" smtClean="0"/>
              <a:t> </a:t>
            </a:r>
            <a:r>
              <a:rPr lang="tr-TR" sz="2000" dirty="0" err="1" smtClean="0"/>
              <a:t>that</a:t>
            </a:r>
            <a:r>
              <a:rPr lang="tr-TR" sz="2000" dirty="0" smtClean="0"/>
              <a:t> </a:t>
            </a:r>
            <a:r>
              <a:rPr lang="tr-TR" sz="2000" dirty="0" err="1" smtClean="0"/>
              <a:t>using</a:t>
            </a:r>
            <a:r>
              <a:rPr lang="tr-TR" sz="2000" dirty="0" smtClean="0"/>
              <a:t> UV-C , UV-B </a:t>
            </a:r>
            <a:r>
              <a:rPr lang="tr-TR" sz="2000" dirty="0" err="1" smtClean="0"/>
              <a:t>or</a:t>
            </a:r>
            <a:r>
              <a:rPr lang="tr-TR" sz="2000" dirty="0" smtClean="0"/>
              <a:t> </a:t>
            </a:r>
            <a:r>
              <a:rPr lang="tr-TR" sz="2000" dirty="0" err="1" smtClean="0"/>
              <a:t>Fluorescent</a:t>
            </a:r>
            <a:r>
              <a:rPr lang="tr-TR" sz="2000" dirty="0" smtClean="0"/>
              <a:t> </a:t>
            </a:r>
            <a:r>
              <a:rPr lang="tr-TR" sz="2000" dirty="0" err="1" smtClean="0"/>
              <a:t>lamp</a:t>
            </a:r>
            <a:r>
              <a:rPr lang="tr-TR" sz="2000" dirty="0" smtClean="0"/>
              <a:t> in </a:t>
            </a:r>
            <a:r>
              <a:rPr lang="tr-TR" sz="2000" dirty="0" err="1" smtClean="0"/>
              <a:t>retail</a:t>
            </a:r>
            <a:r>
              <a:rPr lang="tr-TR" sz="2000" dirty="0" smtClean="0"/>
              <a:t> </a:t>
            </a:r>
            <a:r>
              <a:rPr lang="tr-TR" sz="2000" dirty="0" err="1" smtClean="0"/>
              <a:t>stores</a:t>
            </a:r>
            <a:r>
              <a:rPr lang="tr-TR" sz="2000" dirty="0" smtClean="0"/>
              <a:t> </a:t>
            </a:r>
            <a:r>
              <a:rPr lang="tr-TR" sz="2000" dirty="0" err="1" smtClean="0"/>
              <a:t>or</a:t>
            </a:r>
            <a:r>
              <a:rPr lang="tr-TR" sz="2000" dirty="0" smtClean="0"/>
              <a:t> in </a:t>
            </a:r>
            <a:r>
              <a:rPr lang="tr-TR" sz="2000" dirty="0" err="1" smtClean="0"/>
              <a:t>shopping</a:t>
            </a:r>
            <a:r>
              <a:rPr lang="tr-TR" sz="2000" dirty="0" smtClean="0"/>
              <a:t> </a:t>
            </a:r>
            <a:r>
              <a:rPr lang="tr-TR" sz="2000" dirty="0" err="1" smtClean="0"/>
              <a:t>centers</a:t>
            </a:r>
            <a:r>
              <a:rPr lang="tr-TR" sz="2000" dirty="0" smtClean="0"/>
              <a:t> </a:t>
            </a:r>
            <a:r>
              <a:rPr lang="tr-TR" sz="2000" dirty="0" err="1" smtClean="0"/>
              <a:t>instead</a:t>
            </a:r>
            <a:r>
              <a:rPr lang="tr-TR" sz="2000" dirty="0" smtClean="0"/>
              <a:t> of </a:t>
            </a:r>
            <a:r>
              <a:rPr lang="tr-TR" sz="2000" dirty="0" err="1" smtClean="0"/>
              <a:t>incandescent</a:t>
            </a:r>
            <a:r>
              <a:rPr lang="tr-TR" sz="2000" dirty="0" smtClean="0"/>
              <a:t> </a:t>
            </a:r>
            <a:r>
              <a:rPr lang="tr-TR" sz="2000" dirty="0" err="1" smtClean="0"/>
              <a:t>and</a:t>
            </a:r>
            <a:r>
              <a:rPr lang="tr-TR" sz="2000" dirty="0" smtClean="0"/>
              <a:t> metal </a:t>
            </a:r>
            <a:r>
              <a:rPr lang="tr-TR" sz="2000" dirty="0" err="1" smtClean="0"/>
              <a:t>halide</a:t>
            </a:r>
            <a:r>
              <a:rPr lang="tr-TR" sz="2000" dirty="0" smtClean="0"/>
              <a:t> </a:t>
            </a:r>
            <a:r>
              <a:rPr lang="tr-TR" sz="2000" dirty="0" err="1" smtClean="0"/>
              <a:t>lamps</a:t>
            </a:r>
            <a:r>
              <a:rPr lang="tr-TR" sz="2000" dirty="0" smtClean="0"/>
              <a:t> can </a:t>
            </a:r>
            <a:r>
              <a:rPr lang="tr-TR" sz="2000" dirty="0" err="1" smtClean="0"/>
              <a:t>reduce</a:t>
            </a:r>
            <a:r>
              <a:rPr lang="tr-TR" sz="2000" dirty="0" smtClean="0"/>
              <a:t> </a:t>
            </a:r>
            <a:r>
              <a:rPr lang="tr-TR" sz="2000" dirty="0" err="1" smtClean="0"/>
              <a:t>the</a:t>
            </a:r>
            <a:r>
              <a:rPr lang="tr-TR" sz="2000" dirty="0" smtClean="0"/>
              <a:t> total </a:t>
            </a:r>
            <a:r>
              <a:rPr lang="tr-TR" sz="2000" dirty="0" err="1" smtClean="0"/>
              <a:t>bacteria</a:t>
            </a:r>
            <a:r>
              <a:rPr lang="tr-TR" sz="2000" dirty="0" smtClean="0"/>
              <a:t> </a:t>
            </a:r>
            <a:r>
              <a:rPr lang="tr-TR" sz="2000" dirty="0" err="1" smtClean="0"/>
              <a:t>count</a:t>
            </a:r>
            <a:r>
              <a:rPr lang="tr-TR" sz="2000" dirty="0" smtClean="0"/>
              <a:t> </a:t>
            </a:r>
            <a:r>
              <a:rPr lang="tr-TR" sz="2000" dirty="0" err="1" smtClean="0"/>
              <a:t>and</a:t>
            </a:r>
            <a:r>
              <a:rPr lang="tr-TR" sz="2000" dirty="0" smtClean="0"/>
              <a:t> </a:t>
            </a:r>
            <a:r>
              <a:rPr lang="tr-TR" sz="2000" dirty="0" err="1" smtClean="0"/>
              <a:t>it’ll</a:t>
            </a:r>
            <a:r>
              <a:rPr lang="tr-TR" sz="2000" dirty="0" smtClean="0"/>
              <a:t> </a:t>
            </a:r>
            <a:r>
              <a:rPr lang="tr-TR" sz="2000" dirty="0" err="1" smtClean="0"/>
              <a:t>support</a:t>
            </a:r>
            <a:r>
              <a:rPr lang="tr-TR" sz="2000" dirty="0" smtClean="0"/>
              <a:t> </a:t>
            </a:r>
            <a:r>
              <a:rPr lang="tr-TR" sz="2000" dirty="0" err="1" smtClean="0"/>
              <a:t>to</a:t>
            </a:r>
            <a:r>
              <a:rPr lang="tr-TR" sz="2000" dirty="0" smtClean="0"/>
              <a:t> </a:t>
            </a:r>
            <a:r>
              <a:rPr lang="tr-TR" sz="2000" dirty="0" err="1" smtClean="0"/>
              <a:t>extend</a:t>
            </a:r>
            <a:r>
              <a:rPr lang="tr-TR" sz="2000" dirty="0" smtClean="0"/>
              <a:t> </a:t>
            </a:r>
            <a:r>
              <a:rPr lang="tr-TR" sz="2000" dirty="0" err="1" smtClean="0"/>
              <a:t>shelf</a:t>
            </a:r>
            <a:r>
              <a:rPr lang="tr-TR" sz="2000" dirty="0" smtClean="0"/>
              <a:t> life of </a:t>
            </a:r>
            <a:r>
              <a:rPr lang="tr-TR" sz="2000" dirty="0" err="1" smtClean="0"/>
              <a:t>the</a:t>
            </a:r>
            <a:r>
              <a:rPr lang="tr-TR" sz="2000" dirty="0" smtClean="0"/>
              <a:t> </a:t>
            </a:r>
            <a:r>
              <a:rPr lang="tr-TR" sz="2000" dirty="0" err="1" smtClean="0"/>
              <a:t>product</a:t>
            </a:r>
            <a:r>
              <a:rPr lang="tr-TR" sz="2000" dirty="0" smtClean="0"/>
              <a:t>. But f</a:t>
            </a:r>
            <a:r>
              <a:rPr lang="en-US" sz="2000" dirty="0" err="1" smtClean="0"/>
              <a:t>urther</a:t>
            </a:r>
            <a:r>
              <a:rPr lang="en-US" sz="2000" dirty="0" smtClean="0"/>
              <a:t> </a:t>
            </a:r>
            <a:r>
              <a:rPr lang="en-US" sz="2000" dirty="0"/>
              <a:t>studies are needed to</a:t>
            </a:r>
            <a:r>
              <a:rPr lang="tr-TR" sz="2000" dirty="0" smtClean="0"/>
              <a:t> </a:t>
            </a:r>
            <a:r>
              <a:rPr lang="tr-TR" sz="2000" dirty="0" err="1" smtClean="0"/>
              <a:t>understand</a:t>
            </a:r>
            <a:r>
              <a:rPr lang="tr-TR" sz="2000" dirty="0" smtClean="0"/>
              <a:t> </a:t>
            </a:r>
            <a:r>
              <a:rPr lang="tr-TR" sz="2000" dirty="0" err="1" smtClean="0"/>
              <a:t>what’s</a:t>
            </a:r>
            <a:r>
              <a:rPr lang="tr-TR" sz="2000" dirty="0" smtClean="0"/>
              <a:t> </a:t>
            </a:r>
            <a:r>
              <a:rPr lang="tr-TR" sz="2000" dirty="0" err="1" smtClean="0"/>
              <a:t>the</a:t>
            </a:r>
            <a:r>
              <a:rPr lang="tr-TR" sz="2000" dirty="0" smtClean="0"/>
              <a:t> main </a:t>
            </a:r>
            <a:r>
              <a:rPr lang="tr-TR" sz="2000" dirty="0" err="1" smtClean="0"/>
              <a:t>effect</a:t>
            </a:r>
            <a:r>
              <a:rPr lang="tr-TR" sz="2000" dirty="0" smtClean="0"/>
              <a:t> of </a:t>
            </a:r>
            <a:r>
              <a:rPr lang="tr-TR" sz="2000" dirty="0" err="1" smtClean="0"/>
              <a:t>the</a:t>
            </a:r>
            <a:r>
              <a:rPr lang="tr-TR" sz="2000" dirty="0" smtClean="0"/>
              <a:t> </a:t>
            </a:r>
            <a:r>
              <a:rPr lang="tr-TR" sz="2000" dirty="0" err="1" smtClean="0"/>
              <a:t>light</a:t>
            </a:r>
            <a:r>
              <a:rPr lang="tr-TR" sz="2000" dirty="0" smtClean="0"/>
              <a:t> on </a:t>
            </a:r>
            <a:r>
              <a:rPr lang="tr-TR" sz="2000" dirty="0" err="1" smtClean="0"/>
              <a:t>meat</a:t>
            </a:r>
            <a:r>
              <a:rPr lang="tr-TR" sz="2000" dirty="0" smtClean="0"/>
              <a:t> </a:t>
            </a:r>
            <a:r>
              <a:rPr lang="tr-TR" sz="2000" dirty="0" err="1" smtClean="0"/>
              <a:t>or</a:t>
            </a:r>
            <a:r>
              <a:rPr lang="tr-TR" sz="2000" dirty="0" smtClean="0"/>
              <a:t> how is </a:t>
            </a:r>
            <a:r>
              <a:rPr lang="tr-TR" sz="2000" dirty="0" err="1" smtClean="0"/>
              <a:t>effecting</a:t>
            </a:r>
            <a:r>
              <a:rPr lang="tr-TR" sz="2000" dirty="0" smtClean="0"/>
              <a:t> </a:t>
            </a:r>
            <a:r>
              <a:rPr lang="tr-TR" sz="2000" dirty="0" err="1" smtClean="0"/>
              <a:t>to</a:t>
            </a:r>
            <a:r>
              <a:rPr lang="tr-TR" sz="2000" dirty="0" smtClean="0"/>
              <a:t> </a:t>
            </a:r>
            <a:r>
              <a:rPr lang="tr-TR" sz="2000" dirty="0" err="1" smtClean="0"/>
              <a:t>the</a:t>
            </a:r>
            <a:r>
              <a:rPr lang="tr-TR" sz="2000" dirty="0" smtClean="0"/>
              <a:t> </a:t>
            </a:r>
            <a:r>
              <a:rPr lang="tr-TR" sz="2000" dirty="0" err="1" smtClean="0"/>
              <a:t>bacteria</a:t>
            </a:r>
            <a:r>
              <a:rPr lang="tr-TR" sz="2000" dirty="0"/>
              <a:t>.</a:t>
            </a:r>
            <a:endParaRPr lang="tr-TR" dirty="0"/>
          </a:p>
        </p:txBody>
      </p:sp>
      <p:sp>
        <p:nvSpPr>
          <p:cNvPr id="5" name="Başlık 4"/>
          <p:cNvSpPr>
            <a:spLocks noGrp="1"/>
          </p:cNvSpPr>
          <p:nvPr>
            <p:ph type="title"/>
          </p:nvPr>
        </p:nvSpPr>
        <p:spPr>
          <a:xfrm>
            <a:off x="539552" y="836712"/>
            <a:ext cx="8352928" cy="566738"/>
          </a:xfrm>
        </p:spPr>
        <p:txBody>
          <a:bodyPr>
            <a:noAutofit/>
          </a:bodyPr>
          <a:lstStyle/>
          <a:p>
            <a:r>
              <a:rPr lang="tr-TR" sz="4800" dirty="0" err="1">
                <a:solidFill>
                  <a:srgbClr val="92D050"/>
                </a:solidFill>
              </a:rPr>
              <a:t>results</a:t>
            </a:r>
            <a:r>
              <a:rPr lang="tr-TR" sz="4800" dirty="0">
                <a:solidFill>
                  <a:srgbClr val="92D050"/>
                </a:solidFill>
              </a:rPr>
              <a:t> </a:t>
            </a:r>
            <a:r>
              <a:rPr lang="tr-TR" sz="4800" dirty="0" err="1">
                <a:solidFill>
                  <a:srgbClr val="92D050"/>
                </a:solidFill>
              </a:rPr>
              <a:t>and</a:t>
            </a:r>
            <a:r>
              <a:rPr lang="tr-TR" sz="4800" dirty="0">
                <a:solidFill>
                  <a:srgbClr val="92D050"/>
                </a:solidFill>
              </a:rPr>
              <a:t> </a:t>
            </a:r>
            <a:r>
              <a:rPr lang="tr-TR" sz="4800" dirty="0" err="1">
                <a:solidFill>
                  <a:srgbClr val="92D050"/>
                </a:solidFill>
              </a:rPr>
              <a:t>recommendations</a:t>
            </a:r>
            <a:endParaRPr lang="tr-TR" sz="4800" dirty="0">
              <a:solidFill>
                <a:srgbClr val="92D05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914400" y="4800601"/>
            <a:ext cx="7743825" cy="1981200"/>
          </a:xfrm>
          <a:prstGeom prst="rect">
            <a:avLst/>
          </a:prstGeom>
          <a:noFill/>
        </p:spPr>
        <p:txBody>
          <a:bodyPr wrap="square" rtlCol="0">
            <a:normAutofit/>
          </a:bodyPr>
          <a:lstStyle/>
          <a:p>
            <a:pPr algn="r"/>
            <a:r>
              <a:rPr lang="tr-TR" dirty="0">
                <a:solidFill>
                  <a:prstClr val="black">
                    <a:lumMod val="65000"/>
                    <a:lumOff val="35000"/>
                  </a:prstClr>
                </a:solidFill>
              </a:rPr>
              <a:t>									</a:t>
            </a:r>
            <a:r>
              <a:rPr lang="tr-TR" b="1" dirty="0" err="1" smtClean="0">
                <a:solidFill>
                  <a:srgbClr val="0065B0"/>
                </a:solidFill>
              </a:rPr>
              <a:t>Research</a:t>
            </a:r>
            <a:r>
              <a:rPr lang="tr-TR" b="1" dirty="0" smtClean="0">
                <a:solidFill>
                  <a:srgbClr val="0065B0"/>
                </a:solidFill>
              </a:rPr>
              <a:t> </a:t>
            </a:r>
            <a:r>
              <a:rPr lang="tr-TR" b="1" dirty="0" err="1" smtClean="0">
                <a:solidFill>
                  <a:srgbClr val="0065B0"/>
                </a:solidFill>
              </a:rPr>
              <a:t>Assistant</a:t>
            </a:r>
            <a:r>
              <a:rPr lang="tr-TR" b="1" dirty="0" smtClean="0">
                <a:solidFill>
                  <a:srgbClr val="0065B0"/>
                </a:solidFill>
              </a:rPr>
              <a:t> </a:t>
            </a:r>
            <a:r>
              <a:rPr lang="tr-TR" b="1" dirty="0" err="1" smtClean="0">
                <a:solidFill>
                  <a:srgbClr val="0065B0"/>
                </a:solidFill>
              </a:rPr>
              <a:t>PhD</a:t>
            </a:r>
            <a:r>
              <a:rPr lang="tr-TR" dirty="0" smtClean="0">
                <a:solidFill>
                  <a:prstClr val="black">
                    <a:lumMod val="65000"/>
                    <a:lumOff val="35000"/>
                  </a:prstClr>
                </a:solidFill>
              </a:rPr>
              <a:t>. </a:t>
            </a:r>
          </a:p>
          <a:p>
            <a:pPr algn="r"/>
            <a:r>
              <a:rPr lang="tr-TR" sz="2200" b="1" dirty="0" smtClean="0">
                <a:solidFill>
                  <a:prstClr val="black">
                    <a:lumMod val="75000"/>
                    <a:lumOff val="25000"/>
                  </a:prstClr>
                </a:solidFill>
              </a:rPr>
              <a:t>Hasan İbrahim KOZAN</a:t>
            </a:r>
            <a:endParaRPr lang="tr-TR" dirty="0">
              <a:solidFill>
                <a:prstClr val="black"/>
              </a:solidFill>
            </a:endParaRPr>
          </a:p>
        </p:txBody>
      </p:sp>
      <p:sp>
        <p:nvSpPr>
          <p:cNvPr id="5" name="Title 4"/>
          <p:cNvSpPr>
            <a:spLocks noGrp="1"/>
          </p:cNvSpPr>
          <p:nvPr>
            <p:ph type="title"/>
          </p:nvPr>
        </p:nvSpPr>
        <p:spPr>
          <a:xfrm>
            <a:off x="251520" y="1772816"/>
            <a:ext cx="8686800" cy="1095600"/>
          </a:xfrm>
        </p:spPr>
        <p:txBody>
          <a:bodyPr>
            <a:noAutofit/>
          </a:bodyPr>
          <a:lstStyle/>
          <a:p>
            <a:pPr lvl="0" algn="ctr">
              <a:lnSpc>
                <a:spcPct val="80000"/>
              </a:lnSpc>
              <a:spcBef>
                <a:spcPts val="0"/>
              </a:spcBef>
            </a:pPr>
            <a:r>
              <a:rPr lang="tr-TR" sz="72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THANK YOU </a:t>
            </a:r>
            <a:br>
              <a:rPr lang="tr-TR" sz="72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r>
              <a:rPr lang="tr-TR" sz="72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FOR LISTENING ME </a:t>
            </a:r>
            <a:br>
              <a:rPr lang="tr-TR" sz="72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r>
              <a:rPr lang="tr-TR" sz="72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AND</a:t>
            </a:r>
            <a:br>
              <a:rPr lang="tr-TR" sz="72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r>
              <a:rPr lang="tr-TR" sz="72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FOR YOUR PATIENT</a:t>
            </a:r>
            <a:r>
              <a:rPr lang="tr-TR" sz="72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
            </a:r>
            <a:br>
              <a:rPr lang="tr-TR" sz="72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endParaRPr lang="tr-TR" sz="4000" dirty="0"/>
          </a:p>
        </p:txBody>
      </p:sp>
    </p:spTree>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tr-TR" sz="4000" b="1" dirty="0" err="1" smtClean="0">
                <a:solidFill>
                  <a:schemeClr val="tx1">
                    <a:lumMod val="85000"/>
                    <a:lumOff val="15000"/>
                  </a:schemeClr>
                </a:solidFill>
                <a:latin typeface="+mj-lt"/>
              </a:rPr>
              <a:t>Introduction</a:t>
            </a:r>
            <a:endParaRPr lang="tr-TR"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750711" y="5805264"/>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tr-TR" sz="2000" b="1" dirty="0" smtClean="0">
                <a:solidFill>
                  <a:schemeClr val="tx1">
                    <a:lumMod val="75000"/>
                    <a:lumOff val="25000"/>
                  </a:schemeClr>
                </a:solidFill>
              </a:rPr>
              <a:t>2</a:t>
            </a:r>
            <a:endParaRPr lang="tr-TR"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solidFill>
                  <a:srgbClr val="FF6600"/>
                </a:solidFill>
              </a:rPr>
              <a:t>           </a:t>
            </a:r>
          </a:p>
        </p:txBody>
      </p:sp>
      <p:grpSp>
        <p:nvGrpSpPr>
          <p:cNvPr id="23" name="Group 22"/>
          <p:cNvGrpSpPr/>
          <p:nvPr/>
        </p:nvGrpSpPr>
        <p:grpSpPr>
          <a:xfrm>
            <a:off x="7430342" y="-265331"/>
            <a:ext cx="1610763" cy="1775137"/>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sp>
          <p:nvSpPr>
            <p:cNvPr id="15" name="TextBox 14"/>
            <p:cNvSpPr txBox="1"/>
            <p:nvPr/>
          </p:nvSpPr>
          <p:spPr>
            <a:xfrm>
              <a:off x="3933968" y="1591943"/>
              <a:ext cx="1219200" cy="2708434"/>
            </a:xfrm>
            <a:prstGeom prst="rect">
              <a:avLst/>
            </a:prstGeom>
            <a:noFill/>
          </p:spPr>
          <p:txBody>
            <a:bodyPr wrap="square" rtlCol="0">
              <a:spAutoFit/>
            </a:bodyPr>
            <a:lstStyle/>
            <a:p>
              <a:endParaRPr lang="tr-TR"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tr-TR" sz="2300" b="1" spc="60" dirty="0" err="1" smtClean="0">
                  <a:solidFill>
                    <a:schemeClr val="bg1"/>
                  </a:solidFill>
                  <a:effectLst>
                    <a:outerShdw blurRad="50800" dist="25400" dir="5400000" algn="t" rotWithShape="0">
                      <a:prstClr val="black">
                        <a:alpha val="15000"/>
                      </a:prstClr>
                    </a:outerShdw>
                  </a:effectLst>
                </a:rPr>
                <a:t>Intro</a:t>
              </a:r>
              <a:endParaRPr lang="tr-TR"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grpSp>
      <p:sp>
        <p:nvSpPr>
          <p:cNvPr id="3" name="Dikdörtgen 2"/>
          <p:cNvSpPr/>
          <p:nvPr/>
        </p:nvSpPr>
        <p:spPr>
          <a:xfrm>
            <a:off x="274018" y="1509806"/>
            <a:ext cx="8663880" cy="2814617"/>
          </a:xfrm>
          <a:prstGeom prst="rect">
            <a:avLst/>
          </a:prstGeom>
        </p:spPr>
        <p:txBody>
          <a:bodyPr wrap="square">
            <a:spAutoFit/>
          </a:bodyPr>
          <a:lstStyle/>
          <a:p>
            <a:pPr algn="just">
              <a:lnSpc>
                <a:spcPct val="150000"/>
              </a:lnSpc>
            </a:pPr>
            <a:r>
              <a:rPr lang="en-US" sz="2000" dirty="0"/>
              <a:t>The reasons for the deteriorative changes can be examined in two parts as endogenous factors such pH-value or the degree of acidity of the meat, a</a:t>
            </a:r>
            <a:r>
              <a:rPr lang="en-US" sz="2000" baseline="-25000" dirty="0"/>
              <a:t>w</a:t>
            </a:r>
            <a:r>
              <a:rPr lang="en-US" sz="2000" dirty="0"/>
              <a:t> value or the amount of moisture available in the product, and the concentration of nutrients that influence types and growth of bacteria and exogenous factors such oxygen (from the air), microorganisms, temperature, light, packaging properties and evaporation and desiccation (Lambert et al., 1991; </a:t>
            </a:r>
            <a:r>
              <a:rPr lang="en-US" sz="2000" dirty="0" err="1"/>
              <a:t>Blixt</a:t>
            </a:r>
            <a:r>
              <a:rPr lang="en-US" sz="2000" dirty="0"/>
              <a:t> and </a:t>
            </a:r>
            <a:r>
              <a:rPr lang="en-US" sz="2000" dirty="0" err="1"/>
              <a:t>Borch</a:t>
            </a:r>
            <a:r>
              <a:rPr lang="en-US" sz="2000" dirty="0"/>
              <a:t>, 2002).</a:t>
            </a:r>
            <a:endParaRPr lang="tr-TR" sz="2000" b="1" dirty="0"/>
          </a:p>
        </p:txBody>
      </p:sp>
    </p:spTree>
    <p:custDataLst>
      <p:tags r:id="rId1"/>
    </p:custDataLst>
    <p:extLst>
      <p:ext uri="{BB962C8B-B14F-4D97-AF65-F5344CB8AC3E}">
        <p14:creationId xmlns:p14="http://schemas.microsoft.com/office/powerpoint/2010/main" xmlns="" val="24153000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tr-TR" sz="4000" b="1" dirty="0" err="1" smtClean="0">
                <a:solidFill>
                  <a:schemeClr val="tx1">
                    <a:lumMod val="85000"/>
                    <a:lumOff val="15000"/>
                  </a:schemeClr>
                </a:solidFill>
                <a:latin typeface="+mj-lt"/>
              </a:rPr>
              <a:t>Introduction</a:t>
            </a:r>
            <a:endParaRPr lang="tr-TR"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750711" y="5805264"/>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tr-TR" sz="2000" b="1" dirty="0" smtClean="0">
                <a:solidFill>
                  <a:schemeClr val="tx1">
                    <a:lumMod val="75000"/>
                    <a:lumOff val="25000"/>
                  </a:schemeClr>
                </a:solidFill>
              </a:rPr>
              <a:t>2</a:t>
            </a:r>
            <a:endParaRPr lang="tr-TR"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solidFill>
                  <a:srgbClr val="FF6600"/>
                </a:solidFill>
              </a:rPr>
              <a:t>           </a:t>
            </a:r>
          </a:p>
        </p:txBody>
      </p:sp>
      <p:grpSp>
        <p:nvGrpSpPr>
          <p:cNvPr id="23" name="Group 22"/>
          <p:cNvGrpSpPr/>
          <p:nvPr/>
        </p:nvGrpSpPr>
        <p:grpSpPr>
          <a:xfrm>
            <a:off x="7430342" y="-265331"/>
            <a:ext cx="1610763" cy="1775137"/>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sp>
          <p:nvSpPr>
            <p:cNvPr id="15" name="TextBox 14"/>
            <p:cNvSpPr txBox="1"/>
            <p:nvPr/>
          </p:nvSpPr>
          <p:spPr>
            <a:xfrm>
              <a:off x="3933968" y="1591943"/>
              <a:ext cx="1219200" cy="2708434"/>
            </a:xfrm>
            <a:prstGeom prst="rect">
              <a:avLst/>
            </a:prstGeom>
            <a:noFill/>
          </p:spPr>
          <p:txBody>
            <a:bodyPr wrap="square" rtlCol="0">
              <a:spAutoFit/>
            </a:bodyPr>
            <a:lstStyle/>
            <a:p>
              <a:endParaRPr lang="tr-TR"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tr-TR" sz="2300" b="1" spc="60" dirty="0" err="1" smtClean="0">
                  <a:solidFill>
                    <a:schemeClr val="bg1"/>
                  </a:solidFill>
                  <a:effectLst>
                    <a:outerShdw blurRad="50800" dist="25400" dir="5400000" algn="t" rotWithShape="0">
                      <a:prstClr val="black">
                        <a:alpha val="15000"/>
                      </a:prstClr>
                    </a:outerShdw>
                  </a:effectLst>
                </a:rPr>
                <a:t>Intro</a:t>
              </a:r>
              <a:endParaRPr lang="tr-TR"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grpSp>
      <p:sp>
        <p:nvSpPr>
          <p:cNvPr id="3" name="Dikdörtgen 2"/>
          <p:cNvSpPr/>
          <p:nvPr/>
        </p:nvSpPr>
        <p:spPr>
          <a:xfrm>
            <a:off x="274018" y="1509806"/>
            <a:ext cx="8663880" cy="1631216"/>
          </a:xfrm>
          <a:prstGeom prst="rect">
            <a:avLst/>
          </a:prstGeom>
        </p:spPr>
        <p:txBody>
          <a:bodyPr wrap="square">
            <a:spAutoFit/>
          </a:bodyPr>
          <a:lstStyle/>
          <a:p>
            <a:r>
              <a:rPr lang="en-US" sz="2000" dirty="0"/>
              <a:t>Light is a very important factor on the effectiveness and even on shelf life of the meat quality and on determining retail selection. It has been clearly exhibited in numerous studies that the most important effect on the decide of retail selection is the appearance of meat (</a:t>
            </a:r>
            <a:r>
              <a:rPr lang="en-US" sz="2000" dirty="0" err="1"/>
              <a:t>Dunsing</a:t>
            </a:r>
            <a:r>
              <a:rPr lang="en-US" sz="2000" dirty="0"/>
              <a:t>, 1959; Jeremiah et al., 1972; </a:t>
            </a:r>
            <a:r>
              <a:rPr lang="en-US" sz="2000" dirty="0" err="1"/>
              <a:t>Kropf</a:t>
            </a:r>
            <a:r>
              <a:rPr lang="en-US" sz="2000" dirty="0"/>
              <a:t>, 1980; Calkins et al., 1986; Van </a:t>
            </a:r>
            <a:r>
              <a:rPr lang="en-US" sz="2000" dirty="0" err="1"/>
              <a:t>Oeckel</a:t>
            </a:r>
            <a:r>
              <a:rPr lang="en-US" sz="2000" dirty="0"/>
              <a:t> et al., 1999).</a:t>
            </a:r>
            <a:endParaRPr lang="tr-TR" sz="2000" dirty="0"/>
          </a:p>
        </p:txBody>
      </p:sp>
    </p:spTree>
    <p:custDataLst>
      <p:tags r:id="rId1"/>
    </p:custDataLst>
    <p:extLst>
      <p:ext uri="{BB962C8B-B14F-4D97-AF65-F5344CB8AC3E}">
        <p14:creationId xmlns:p14="http://schemas.microsoft.com/office/powerpoint/2010/main" xmlns="" val="4309079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tr-TR" sz="4000" b="1" dirty="0" err="1" smtClean="0">
                <a:solidFill>
                  <a:schemeClr val="tx1">
                    <a:lumMod val="85000"/>
                    <a:lumOff val="15000"/>
                  </a:schemeClr>
                </a:solidFill>
                <a:latin typeface="+mj-lt"/>
              </a:rPr>
              <a:t>Introduction</a:t>
            </a:r>
            <a:endParaRPr lang="tr-TR"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750711" y="5805264"/>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tr-TR" sz="2000" b="1" dirty="0" smtClean="0">
                <a:solidFill>
                  <a:schemeClr val="tx1">
                    <a:lumMod val="75000"/>
                    <a:lumOff val="25000"/>
                  </a:schemeClr>
                </a:solidFill>
              </a:rPr>
              <a:t>2</a:t>
            </a:r>
            <a:endParaRPr lang="tr-TR"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solidFill>
                  <a:srgbClr val="FF6600"/>
                </a:solidFill>
              </a:rPr>
              <a:t>           </a:t>
            </a:r>
          </a:p>
        </p:txBody>
      </p:sp>
      <p:grpSp>
        <p:nvGrpSpPr>
          <p:cNvPr id="23" name="Group 22"/>
          <p:cNvGrpSpPr/>
          <p:nvPr/>
        </p:nvGrpSpPr>
        <p:grpSpPr>
          <a:xfrm>
            <a:off x="7430342" y="-265331"/>
            <a:ext cx="1610763" cy="1775137"/>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sp>
          <p:nvSpPr>
            <p:cNvPr id="15" name="TextBox 14"/>
            <p:cNvSpPr txBox="1"/>
            <p:nvPr/>
          </p:nvSpPr>
          <p:spPr>
            <a:xfrm>
              <a:off x="3933968" y="1591943"/>
              <a:ext cx="1219200" cy="2708434"/>
            </a:xfrm>
            <a:prstGeom prst="rect">
              <a:avLst/>
            </a:prstGeom>
            <a:noFill/>
          </p:spPr>
          <p:txBody>
            <a:bodyPr wrap="square" rtlCol="0">
              <a:spAutoFit/>
            </a:bodyPr>
            <a:lstStyle/>
            <a:p>
              <a:endParaRPr lang="tr-TR"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tr-TR" sz="2300" b="1" spc="60" dirty="0" err="1" smtClean="0">
                  <a:solidFill>
                    <a:schemeClr val="bg1"/>
                  </a:solidFill>
                  <a:effectLst>
                    <a:outerShdw blurRad="50800" dist="25400" dir="5400000" algn="t" rotWithShape="0">
                      <a:prstClr val="black">
                        <a:alpha val="15000"/>
                      </a:prstClr>
                    </a:outerShdw>
                  </a:effectLst>
                </a:rPr>
                <a:t>Intro</a:t>
              </a:r>
              <a:endParaRPr lang="tr-TR"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grpSp>
      <p:sp>
        <p:nvSpPr>
          <p:cNvPr id="3" name="Dikdörtgen 2"/>
          <p:cNvSpPr/>
          <p:nvPr/>
        </p:nvSpPr>
        <p:spPr>
          <a:xfrm>
            <a:off x="274018" y="1509806"/>
            <a:ext cx="8663880" cy="3785652"/>
          </a:xfrm>
          <a:prstGeom prst="rect">
            <a:avLst/>
          </a:prstGeom>
        </p:spPr>
        <p:txBody>
          <a:bodyPr wrap="square">
            <a:spAutoFit/>
          </a:bodyPr>
          <a:lstStyle/>
          <a:p>
            <a:pPr algn="just"/>
            <a:r>
              <a:rPr lang="en-US" sz="2000" dirty="0"/>
              <a:t>Light is a very important factor on the effectiveness and even on shelf life of the meat quality and on determining retail selection. It has been clearly exhibited in numerous studies that the most important effect on the decide of retail selection is the appearance of meat (</a:t>
            </a:r>
            <a:r>
              <a:rPr lang="en-US" sz="2000" dirty="0" err="1"/>
              <a:t>Dunsing</a:t>
            </a:r>
            <a:r>
              <a:rPr lang="en-US" sz="2000" dirty="0"/>
              <a:t>, 1959; Jeremiah et al., 1972; </a:t>
            </a:r>
            <a:r>
              <a:rPr lang="en-US" sz="2000" dirty="0" err="1"/>
              <a:t>Kropf</a:t>
            </a:r>
            <a:r>
              <a:rPr lang="en-US" sz="2000" dirty="0"/>
              <a:t>, 1980; Calkins et al., 1986; Van </a:t>
            </a:r>
            <a:r>
              <a:rPr lang="en-US" sz="2000" dirty="0" err="1"/>
              <a:t>Oeckel</a:t>
            </a:r>
            <a:r>
              <a:rPr lang="en-US" sz="2000" dirty="0"/>
              <a:t> et al., 1999</a:t>
            </a:r>
            <a:r>
              <a:rPr lang="en-US" sz="2000" dirty="0" smtClean="0"/>
              <a:t>).</a:t>
            </a:r>
            <a:endParaRPr lang="tr-TR" sz="2000" dirty="0" smtClean="0"/>
          </a:p>
          <a:p>
            <a:pPr algn="just"/>
            <a:r>
              <a:rPr lang="en-US" sz="2000" dirty="0"/>
              <a:t>It has been observed that fluorescent, metal halide and incandescent lamps are now being used in the retail stores of the meat products, especially in the cold meat part of delicatessen stores (</a:t>
            </a:r>
            <a:r>
              <a:rPr lang="en-US" sz="2000" dirty="0" err="1"/>
              <a:t>Barbut</a:t>
            </a:r>
            <a:r>
              <a:rPr lang="en-US" sz="2000" dirty="0"/>
              <a:t>, 2001). Fluorescent and metal halide lamps have more efficiency than incandescent on illumination (Bickford and Dunn, 1972) and FL lamps are more popular on using as display source due to low energy consumption. On the other side, INC lamps are one of the cheapest lamps compared to the others. </a:t>
            </a:r>
            <a:endParaRPr lang="tr-TR" sz="2000" dirty="0"/>
          </a:p>
        </p:txBody>
      </p:sp>
    </p:spTree>
    <p:custDataLst>
      <p:tags r:id="rId1"/>
    </p:custDataLst>
    <p:extLst>
      <p:ext uri="{BB962C8B-B14F-4D97-AF65-F5344CB8AC3E}">
        <p14:creationId xmlns:p14="http://schemas.microsoft.com/office/powerpoint/2010/main" xmlns="" val="40722427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t>The objective of this study was to determine </a:t>
            </a:r>
            <a:r>
              <a:rPr lang="tr-TR" sz="2800" dirty="0" err="1"/>
              <a:t>The</a:t>
            </a:r>
            <a:r>
              <a:rPr lang="tr-TR" sz="2800" dirty="0"/>
              <a:t> </a:t>
            </a:r>
            <a:r>
              <a:rPr lang="tr-TR" sz="2800" dirty="0" err="1"/>
              <a:t>Effects</a:t>
            </a:r>
            <a:r>
              <a:rPr lang="tr-TR" sz="2800" dirty="0"/>
              <a:t> of </a:t>
            </a:r>
            <a:r>
              <a:rPr lang="tr-TR" sz="2800" dirty="0" err="1"/>
              <a:t>Different</a:t>
            </a:r>
            <a:r>
              <a:rPr lang="tr-TR" sz="2800" dirty="0"/>
              <a:t> </a:t>
            </a:r>
            <a:r>
              <a:rPr lang="tr-TR" sz="2800" dirty="0" err="1"/>
              <a:t>Light</a:t>
            </a:r>
            <a:r>
              <a:rPr lang="tr-TR" sz="2800" dirty="0"/>
              <a:t> </a:t>
            </a:r>
            <a:r>
              <a:rPr lang="tr-TR" sz="2800" dirty="0" err="1"/>
              <a:t>Sources</a:t>
            </a:r>
            <a:r>
              <a:rPr lang="tr-TR" sz="2800" dirty="0"/>
              <a:t> on </a:t>
            </a:r>
            <a:r>
              <a:rPr lang="tr-TR" sz="2800" dirty="0" err="1"/>
              <a:t>the</a:t>
            </a:r>
            <a:r>
              <a:rPr lang="tr-TR" sz="2800" dirty="0"/>
              <a:t> </a:t>
            </a:r>
            <a:r>
              <a:rPr lang="tr-TR" sz="2800" dirty="0" err="1"/>
              <a:t>Microbial</a:t>
            </a:r>
            <a:r>
              <a:rPr lang="tr-TR" sz="2800" dirty="0"/>
              <a:t> Flora </a:t>
            </a:r>
            <a:r>
              <a:rPr lang="en-US" sz="2800" dirty="0" smtClean="0"/>
              <a:t>of </a:t>
            </a:r>
            <a:r>
              <a:rPr lang="en-US" sz="2800" dirty="0"/>
              <a:t>ground beef during storage at 4 ºC.</a:t>
            </a:r>
            <a:endParaRPr lang="tr-TR" sz="2800" dirty="0"/>
          </a:p>
        </p:txBody>
      </p:sp>
      <p:sp>
        <p:nvSpPr>
          <p:cNvPr id="5" name="Text Placeholder 4"/>
          <p:cNvSpPr>
            <a:spLocks noGrp="1"/>
          </p:cNvSpPr>
          <p:nvPr>
            <p:ph type="body" idx="1"/>
          </p:nvPr>
        </p:nvSpPr>
        <p:spPr/>
        <p:txBody>
          <a:bodyPr/>
          <a:lstStyle/>
          <a:p>
            <a:pPr lvl="0">
              <a:spcBef>
                <a:spcPts val="0"/>
              </a:spcBef>
            </a:pPr>
            <a:endParaRPr lang="tr-TR" sz="1700" b="1" dirty="0">
              <a:solidFill>
                <a:prstClr val="black">
                  <a:lumMod val="75000"/>
                  <a:lumOff val="25000"/>
                </a:prst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60032" y="3962400"/>
            <a:ext cx="4283968" cy="2337370"/>
          </a:xfrm>
          <a:prstGeom prst="rect">
            <a:avLst/>
          </a:prstGeom>
          <a:noFill/>
        </p:spPr>
        <p:txBody>
          <a:bodyPr wrap="square" rtlCol="0">
            <a:normAutofit/>
          </a:bodyPr>
          <a:lstStyle/>
          <a:p>
            <a:endParaRPr lang="tr-TR" dirty="0">
              <a:solidFill>
                <a:prstClr val="black">
                  <a:lumMod val="85000"/>
                  <a:lumOff val="15000"/>
                </a:prstClr>
              </a:solidFill>
            </a:endParaRPr>
          </a:p>
        </p:txBody>
      </p:sp>
      <p:sp>
        <p:nvSpPr>
          <p:cNvPr id="11" name="TextBox 10"/>
          <p:cNvSpPr txBox="1"/>
          <p:nvPr/>
        </p:nvSpPr>
        <p:spPr>
          <a:xfrm>
            <a:off x="4860032" y="1219200"/>
            <a:ext cx="4283968" cy="5638800"/>
          </a:xfrm>
          <a:prstGeom prst="rect">
            <a:avLst/>
          </a:prstGeom>
          <a:noFill/>
        </p:spPr>
        <p:txBody>
          <a:bodyPr wrap="square" rtlCol="0">
            <a:normAutofit lnSpcReduction="10000"/>
          </a:bodyPr>
          <a:lstStyle/>
          <a:p>
            <a:r>
              <a:rPr lang="en-US" sz="2000" b="1" dirty="0"/>
              <a:t>Raw materials</a:t>
            </a:r>
            <a:endParaRPr lang="tr-TR" sz="2000" b="1" dirty="0"/>
          </a:p>
          <a:p>
            <a:r>
              <a:rPr lang="en-US" sz="2000" dirty="0"/>
              <a:t> </a:t>
            </a:r>
            <a:endParaRPr lang="tr-TR" sz="2000" dirty="0"/>
          </a:p>
          <a:p>
            <a:pPr algn="just"/>
            <a:r>
              <a:rPr lang="en-US" sz="2000" dirty="0"/>
              <a:t>Beef </a:t>
            </a:r>
            <a:r>
              <a:rPr lang="tr-TR" sz="2000" dirty="0"/>
              <a:t>as </a:t>
            </a:r>
            <a:r>
              <a:rPr lang="tr-TR" sz="2000" dirty="0" err="1"/>
              <a:t>boneless</a:t>
            </a:r>
            <a:r>
              <a:rPr lang="tr-TR" sz="2000" dirty="0"/>
              <a:t> </a:t>
            </a:r>
            <a:r>
              <a:rPr lang="tr-TR" sz="2000" dirty="0" err="1"/>
              <a:t>rounds</a:t>
            </a:r>
            <a:r>
              <a:rPr lang="tr-TR" sz="2000" dirty="0"/>
              <a:t> </a:t>
            </a:r>
            <a:r>
              <a:rPr lang="en-US" sz="2000" dirty="0"/>
              <a:t>was </a:t>
            </a:r>
            <a:r>
              <a:rPr lang="tr-TR" sz="2000" dirty="0" err="1"/>
              <a:t>purchased</a:t>
            </a:r>
            <a:r>
              <a:rPr lang="en-US" sz="2000" dirty="0"/>
              <a:t> from a local supermarket in Konya, Turkey. The beef were transported to the Food Engineering Department </a:t>
            </a:r>
            <a:r>
              <a:rPr lang="tr-TR" sz="2000" dirty="0"/>
              <a:t>in </a:t>
            </a:r>
            <a:r>
              <a:rPr lang="tr-TR" sz="2000" dirty="0" err="1"/>
              <a:t>Agriculture</a:t>
            </a:r>
            <a:r>
              <a:rPr lang="tr-TR" sz="2000" dirty="0"/>
              <a:t> </a:t>
            </a:r>
            <a:r>
              <a:rPr lang="tr-TR" sz="2000" dirty="0" err="1"/>
              <a:t>Faculty</a:t>
            </a:r>
            <a:r>
              <a:rPr lang="tr-TR" sz="2000" dirty="0"/>
              <a:t> </a:t>
            </a:r>
            <a:r>
              <a:rPr lang="en-US" sz="2000" dirty="0"/>
              <a:t>of </a:t>
            </a:r>
            <a:r>
              <a:rPr lang="en-US" sz="2000" dirty="0" err="1"/>
              <a:t>Selçuk</a:t>
            </a:r>
            <a:r>
              <a:rPr lang="en-US" sz="2000" dirty="0"/>
              <a:t> University under hygienic conditions and processed immediately upon arrival. After removing visible fat and connective tissue, the beef was cut into small pieces. To make the product homogeneous, beef pieces were cut into small cubes and minced with a meat grinder (</a:t>
            </a:r>
            <a:r>
              <a:rPr lang="en-US" sz="2000" dirty="0" err="1"/>
              <a:t>Kitchenaid</a:t>
            </a:r>
            <a:r>
              <a:rPr lang="en-US" sz="2000" dirty="0"/>
              <a:t> Classic Model K45SS, USA) using 8 mm (coarse) and 3 mm (fine) plates simultaneously to obtain ground beef. The diet history and production practices of the beef were unknown. </a:t>
            </a:r>
            <a:endParaRPr lang="tr-TR" sz="2000" dirty="0"/>
          </a:p>
        </p:txBody>
      </p:sp>
      <p:sp>
        <p:nvSpPr>
          <p:cNvPr id="9" name="Title 8"/>
          <p:cNvSpPr>
            <a:spLocks noGrp="1"/>
          </p:cNvSpPr>
          <p:nvPr>
            <p:ph type="title"/>
          </p:nvPr>
        </p:nvSpPr>
        <p:spPr/>
        <p:txBody>
          <a:bodyPr/>
          <a:lstStyle/>
          <a:p>
            <a:r>
              <a:rPr lang="en-US" sz="2800" b="1" dirty="0" smtClean="0"/>
              <a:t>Materials </a:t>
            </a:r>
            <a:r>
              <a:rPr lang="en-US" sz="2800" b="1" dirty="0"/>
              <a:t>and methods</a:t>
            </a:r>
            <a:endParaRPr lang="tr-TR" sz="2800" dirty="0"/>
          </a:p>
        </p:txBody>
      </p:sp>
      <p:pic>
        <p:nvPicPr>
          <p:cNvPr id="2050" name="Picture 2" descr="http://foodswol.com/wp-content/uploads/2014/05/image_2052162.jpeg"/>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20589" y="1618491"/>
            <a:ext cx="4551412" cy="351259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1399">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146014" y="2450815"/>
            <a:ext cx="5486400" cy="1041969"/>
          </a:xfrm>
          <a:prstGeom prst="rect">
            <a:avLst/>
          </a:prstGeom>
          <a:noFill/>
        </p:spPr>
        <p:txBody>
          <a:bodyPr wrap="square" rtlCol="0" anchor="b" anchorCtr="0">
            <a:normAutofit lnSpcReduction="10000"/>
          </a:bodyPr>
          <a:lstStyle/>
          <a:p>
            <a:r>
              <a:rPr lang="en-US" sz="3200" b="1" dirty="0">
                <a:solidFill>
                  <a:schemeClr val="bg1"/>
                </a:solidFill>
              </a:rPr>
              <a:t>Preparation of samples and storage conditions</a:t>
            </a:r>
            <a:endParaRPr lang="tr-TR" sz="3200" dirty="0">
              <a:solidFill>
                <a:schemeClr val="bg1"/>
              </a:solidFill>
            </a:endParaRPr>
          </a:p>
        </p:txBody>
      </p:sp>
      <p:sp>
        <p:nvSpPr>
          <p:cNvPr id="5" name="Dikdörtgen 4"/>
          <p:cNvSpPr/>
          <p:nvPr/>
        </p:nvSpPr>
        <p:spPr>
          <a:xfrm>
            <a:off x="1547664" y="908720"/>
            <a:ext cx="7128792" cy="4801314"/>
          </a:xfrm>
          <a:prstGeom prst="rect">
            <a:avLst/>
          </a:prstGeom>
        </p:spPr>
        <p:txBody>
          <a:bodyPr wrap="square">
            <a:spAutoFit/>
          </a:bodyPr>
          <a:lstStyle/>
          <a:p>
            <a:pPr algn="just"/>
            <a:r>
              <a:rPr lang="en-US" dirty="0"/>
              <a:t>After grinding (mincing), the samples were assigned to one of the following six treatments. Ground beef meat was divided into 24 samples (6 treatments x 4 storage times) in smaller portions (about 500 g each) and transferred into </a:t>
            </a:r>
            <a:r>
              <a:rPr lang="en-US" dirty="0" err="1"/>
              <a:t>strerile</a:t>
            </a:r>
            <a:r>
              <a:rPr lang="en-US" dirty="0"/>
              <a:t> plates.</a:t>
            </a:r>
            <a:endParaRPr lang="tr-TR" dirty="0"/>
          </a:p>
          <a:p>
            <a:pPr algn="just"/>
            <a:r>
              <a:rPr lang="en-US" dirty="0"/>
              <a:t>All samples were stored in a cold-storage chamber at 4 °C simulating retail conditions at supermarket. The light exposure was performed in a cold-storage chamber at 4 °C with different light sources placed in a distance of approximately 18 cm over the shelves. Light sources included: metal halide (Philips MHN-TD 220 V, 70 W x 87 LE, Poland), incandescent (</a:t>
            </a:r>
            <a:r>
              <a:rPr lang="en-US" dirty="0" err="1"/>
              <a:t>Osram</a:t>
            </a:r>
            <a:r>
              <a:rPr lang="en-US" dirty="0"/>
              <a:t> 60W, 220 V, 60W x 15LE, Germany), ultraviolet-B (Ushio 8 W, 220 V, 283.3 mm x 16 mm, Hungary) ultraviolet-C (Philips 8 W, 220 V, 283.3 mm x 16 mm, Hungary) and fluorescent (Philips  8 W x 60 LE, 220 V, 283.3 mm x 16 mm, Hungary).</a:t>
            </a:r>
            <a:endParaRPr lang="tr-TR" dirty="0"/>
          </a:p>
          <a:p>
            <a:pPr algn="just"/>
            <a:r>
              <a:rPr lang="en-US" dirty="0"/>
              <a:t>The positions of the samples in the cabinet were rotated every 24 h to minimize light intensity differences and possible temperature variations at the surface of meat. Twenty-four samples (3 for each lot) were removed from the cabinet at 1, 2, 3, and 4 days for subsequent analysis.</a:t>
            </a:r>
            <a:endParaRPr lang="tr-TR" dirty="0"/>
          </a:p>
        </p:txBody>
      </p:sp>
    </p:spTree>
  </p:cSld>
  <p:clrMapOvr>
    <a:masterClrMapping/>
  </p:clrMapOvr>
  <mc:AlternateContent xmlns:mc="http://schemas.openxmlformats.org/markup-compatibility/2006">
    <mc:Choice xmlns:p14="http://schemas.microsoft.com/office/powerpoint/2010/main" xmlns="" Requires="p14">
      <p:transition spd="slow" p14:dur="20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146014" y="2450815"/>
            <a:ext cx="5486400" cy="1041969"/>
          </a:xfrm>
          <a:prstGeom prst="rect">
            <a:avLst/>
          </a:prstGeom>
          <a:noFill/>
        </p:spPr>
        <p:txBody>
          <a:bodyPr wrap="square" rtlCol="0" anchor="b" anchorCtr="0">
            <a:normAutofit lnSpcReduction="10000"/>
          </a:bodyPr>
          <a:lstStyle/>
          <a:p>
            <a:r>
              <a:rPr lang="en-US" sz="3200" b="1" dirty="0">
                <a:solidFill>
                  <a:schemeClr val="bg1"/>
                </a:solidFill>
              </a:rPr>
              <a:t>Preparation of samples and storage conditions</a:t>
            </a:r>
            <a:endParaRPr lang="tr-TR" sz="3200" dirty="0">
              <a:solidFill>
                <a:schemeClr val="bg1"/>
              </a:solidFill>
            </a:endParaRPr>
          </a:p>
        </p:txBody>
      </p:sp>
      <p:pic>
        <p:nvPicPr>
          <p:cNvPr id="10" name="Resim 9" descr="20120725_231103"/>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rot="5400000">
            <a:off x="849327" y="1361194"/>
            <a:ext cx="4889835" cy="36724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Resim 10" descr="20120725_231130"/>
          <p:cNvPicPr/>
          <p:nvPr/>
        </p:nvPicPr>
        <p:blipFill>
          <a:blip r:embed="rId5" cstate="email">
            <a:extLst>
              <a:ext uri="{28A0092B-C50C-407E-A947-70E740481C1C}">
                <a14:useLocalDpi xmlns:a14="http://schemas.microsoft.com/office/drawing/2010/main" xmlns="" val="0"/>
              </a:ext>
            </a:extLst>
          </a:blip>
          <a:srcRect/>
          <a:stretch>
            <a:fillRect/>
          </a:stretch>
        </p:blipFill>
        <p:spPr bwMode="auto">
          <a:xfrm>
            <a:off x="5147961" y="1700808"/>
            <a:ext cx="3996039" cy="29931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972540785"/>
      </p:ext>
    </p:extLst>
  </p:cSld>
  <p:clrMapOvr>
    <a:masterClrMapping/>
  </p:clrMapOvr>
  <mc:AlternateContent xmlns:mc="http://schemas.openxmlformats.org/markup-compatibility/2006">
    <mc:Choice xmlns:p14="http://schemas.microsoft.com/office/powerpoint/2010/main" xmlns="" Requires="p14">
      <p:transition spd="slow" p14:dur="2000">
        <p14:flip dir="r"/>
      </p:transition>
    </mc:Choice>
    <mc:Fallback>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ags/tag5.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6.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7.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8.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9.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heme/theme1.xml><?xml version="1.0" encoding="utf-8"?>
<a:theme xmlns:a="http://schemas.openxmlformats.org/drawingml/2006/main" name="TS10167455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A8D24CD-AB70-480E-A790-18E6AE0283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TS101674551</Template>
  <TotalTime>0</TotalTime>
  <Words>2322</Words>
  <Application>Microsoft Office PowerPoint</Application>
  <PresentationFormat>Ekran Gösterisi (4:3)</PresentationFormat>
  <Paragraphs>119</Paragraphs>
  <Slides>23</Slides>
  <Notes>23</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TS101674551</vt:lpstr>
      <vt:lpstr>The Effects of Different Light Sources on the Microbial Flora of Ground Beef  Res. Asst. Hasan İbrahim KOZAN</vt:lpstr>
      <vt:lpstr>Slayt 2</vt:lpstr>
      <vt:lpstr>Slayt 3</vt:lpstr>
      <vt:lpstr>Slayt 4</vt:lpstr>
      <vt:lpstr>Slayt 5</vt:lpstr>
      <vt:lpstr>The objective of this study was to determine The Effects of Different Light Sources on the Microbial Flora of ground beef during storage at 4 ºC.</vt:lpstr>
      <vt:lpstr>Materials and methods</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results and recommendations</vt:lpstr>
      <vt:lpstr>THANK YOU  FOR LISTENING ME  AND FOR YOUR PATIENT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2011-01-30T11:27:18Z</dcterms:created>
  <dcterms:modified xsi:type="dcterms:W3CDTF">2014-09-24T08:41:24Z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