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549" r:id="rId4"/>
    <p:sldId id="571" r:id="rId5"/>
    <p:sldId id="572" r:id="rId6"/>
    <p:sldId id="573" r:id="rId7"/>
    <p:sldId id="570" r:id="rId8"/>
    <p:sldId id="557" r:id="rId9"/>
    <p:sldId id="555" r:id="rId10"/>
    <p:sldId id="561" r:id="rId11"/>
    <p:sldId id="562" r:id="rId12"/>
    <p:sldId id="563" r:id="rId13"/>
    <p:sldId id="575" r:id="rId14"/>
    <p:sldId id="574" r:id="rId15"/>
    <p:sldId id="544" r:id="rId16"/>
    <p:sldId id="567" r:id="rId17"/>
    <p:sldId id="568" r:id="rId18"/>
    <p:sldId id="569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0BEF"/>
    <a:srgbClr val="0000CC"/>
    <a:srgbClr val="FF0000"/>
    <a:srgbClr val="291EB4"/>
    <a:srgbClr val="006600"/>
    <a:srgbClr val="008000"/>
    <a:srgbClr val="FF0066"/>
    <a:srgbClr val="7A4585"/>
    <a:srgbClr val="1737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98116" autoAdjust="0"/>
  </p:normalViewPr>
  <p:slideViewPr>
    <p:cSldViewPr>
      <p:cViewPr varScale="1">
        <p:scale>
          <a:sx n="113" d="100"/>
          <a:sy n="113" d="100"/>
        </p:scale>
        <p:origin x="-18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C0AB-294C-4FA2-BCA3-2C43126B4A86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EFE62-75FA-40A1-912B-DF7437981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63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4D9E-A430-4B19-A958-9F19DB6EED5C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56EBA-D178-4CC6-8AEB-B48076FBE0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096720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418378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1F5C-594D-4DF4-BC80-7DF987BDC784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A650-FFBE-4CA2-97DE-B21EE764EB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813633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207F-1B0E-4ECD-82D0-695E0FCD5979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8E9F-B5B9-4F05-9D37-EFC7475F4B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7624560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A67BF-8360-48D2-93E4-9ED3F5A85AE5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B76F-0D9A-4A75-8F6D-C6532ED90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241737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9FCF-D2E6-427A-B826-A7E5EA800710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9631-2D4F-47B3-88E5-E9C9136E63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38107277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5F1F-8517-4AA5-96F7-61C3D21D7997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3DFC-1631-4B4B-AA30-D0E03DBB80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769177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F8A6-A3C8-4162-8BD7-6986350B3CE4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7233-3B63-4AEA-AFCB-FF8F29063B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265741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BB95-F0C2-4898-9211-26F2D6F07DEE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9033-9DFB-4118-B90F-96075A6DFB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7745914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C78D-A894-4112-A8A5-E892CAB89DAA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FF49-09BF-41E6-8525-0EF8CCEDDB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3135683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74C0-CC5B-40B3-BB56-915BBEC54090}" type="datetimeFigureOut">
              <a:rPr lang="en-US" altLang="ko-KR"/>
              <a:pPr>
                <a:defRPr/>
              </a:pPr>
              <a:t>7/9/2014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A260-94B8-4897-886F-C15867D5C7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61560256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1F09-7147-4784-82F9-2F0B45AB84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10047339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52D7-497B-4846-8DA3-0C65BC91AF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45188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AEED-3C0C-4F51-B4B0-7BB290419F15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3463-87E3-42AF-A2B4-EA5D9C2A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D60A7-9C3B-4D22-A95A-EF0B43418EB9}" type="datetimeFigureOut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CB6AF-2A93-48E7-83DC-F1DBB900EB91}" type="slidenum">
              <a:rPr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1180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2884" y="9144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Basic Designing of Mechanical </a:t>
            </a:r>
          </a:p>
          <a:p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Vapor Compressor in Multi-Effect Distillation for Fresh Water Production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" y="369706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Gyeongsang</a:t>
            </a:r>
            <a:r>
              <a:rPr lang="en-US" altLang="ko-KR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 National University</a:t>
            </a:r>
          </a:p>
          <a:p>
            <a:pPr algn="r"/>
            <a:r>
              <a:rPr lang="en-US" altLang="ko-KR" dirty="0" err="1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Hanshik</a:t>
            </a:r>
            <a:r>
              <a:rPr lang="en-US" altLang="ko-KR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 Chung</a:t>
            </a:r>
            <a:endParaRPr lang="ko-KR" altLang="en-US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6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76200" y="152401"/>
            <a:ext cx="8229600" cy="381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i="1" dirty="0" smtClean="0"/>
              <a:t>	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Fluid properties      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148197"/>
              </p:ext>
            </p:extLst>
          </p:nvPr>
        </p:nvGraphicFramePr>
        <p:xfrm>
          <a:off x="4419600" y="1838900"/>
          <a:ext cx="4419600" cy="2794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96961"/>
                <a:gridCol w="1817738"/>
                <a:gridCol w="1104901"/>
              </a:tblGrid>
              <a:tr h="37060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SETTING</a:t>
                      </a:r>
                      <a:endParaRPr lang="en-US" sz="1400" b="1" i="0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TYPE</a:t>
                      </a:r>
                      <a:endParaRPr lang="en-US" sz="1400" b="1" i="0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14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Inlet</a:t>
                      </a:r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Total </a:t>
                      </a:r>
                      <a:r>
                        <a:rPr lang="en-US" sz="1400" b="1" spc="-15" dirty="0"/>
                        <a:t>pressure, </a:t>
                      </a:r>
                      <a:r>
                        <a:rPr lang="en-US" sz="1400" b="1" spc="-15" dirty="0" smtClean="0"/>
                        <a:t>total </a:t>
                      </a:r>
                      <a:r>
                        <a:rPr lang="en-US" sz="1400" b="1" spc="-15" dirty="0"/>
                        <a:t>temperature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14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Outlet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Average </a:t>
                      </a:r>
                      <a:r>
                        <a:rPr lang="en-US" sz="1400" b="1" spc="-15" dirty="0"/>
                        <a:t>static </a:t>
                      </a:r>
                      <a:r>
                        <a:rPr lang="en-US" sz="1400" b="1" spc="-15" dirty="0" smtClean="0"/>
                        <a:t>pressure</a:t>
                      </a:r>
                      <a:endParaRPr lang="en-US" sz="1400" b="1" spc="-15" dirty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Mass </a:t>
                      </a:r>
                      <a:r>
                        <a:rPr lang="en-US" sz="1400" b="1" spc="-15" dirty="0"/>
                        <a:t>flow out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14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Interface Models</a:t>
                      </a:r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Frozen </a:t>
                      </a:r>
                      <a:r>
                        <a:rPr lang="en-US" sz="1400" b="1" spc="-15" dirty="0"/>
                        <a:t>Rotor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09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Blade 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Heat transfer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adiabatic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7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Mass and</a:t>
                      </a:r>
                      <a:r>
                        <a:rPr lang="en-US" sz="1400" b="1" spc="-15" baseline="0" dirty="0" smtClean="0"/>
                        <a:t> </a:t>
                      </a:r>
                      <a:r>
                        <a:rPr lang="en-US" sz="1400" b="1" spc="-15" dirty="0" smtClean="0"/>
                        <a:t>Momentum</a:t>
                      </a:r>
                      <a:r>
                        <a:rPr lang="en-US" sz="1400" b="1" spc="-15" baseline="0" dirty="0" smtClean="0"/>
                        <a:t> 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no slip wall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7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Wall roughness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smooth </a:t>
                      </a:r>
                      <a:r>
                        <a:rPr lang="en-US" sz="1400" b="1" spc="-15" dirty="0"/>
                        <a:t>wall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1896313"/>
              </p:ext>
            </p:extLst>
          </p:nvPr>
        </p:nvGraphicFramePr>
        <p:xfrm>
          <a:off x="304800" y="1828800"/>
          <a:ext cx="3810000" cy="3429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16667"/>
                <a:gridCol w="1693333"/>
              </a:tblGrid>
              <a:tr h="48542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PROPERTY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i="0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VALUE</a:t>
                      </a:r>
                      <a:endParaRPr lang="en-US" sz="1400" b="1" i="0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542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Molar mass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18.015 </a:t>
                      </a:r>
                      <a:r>
                        <a:rPr lang="en-US" sz="1400" b="1" spc="-15" dirty="0"/>
                        <a:t>kg/</a:t>
                      </a:r>
                      <a:r>
                        <a:rPr lang="en-US" sz="1400" b="1" spc="-15" dirty="0" err="1"/>
                        <a:t>kmol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542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Critical Volume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55.95 </a:t>
                      </a:r>
                      <a:r>
                        <a:rPr lang="en-US" sz="1400" b="1" spc="-15" dirty="0"/>
                        <a:t>cm</a:t>
                      </a:r>
                      <a:r>
                        <a:rPr lang="en-US" sz="1400" b="1" spc="-15" baseline="30000" dirty="0"/>
                        <a:t>3</a:t>
                      </a:r>
                      <a:r>
                        <a:rPr lang="en-US" sz="1400" b="1" spc="-15" dirty="0"/>
                        <a:t>/mol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542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Critical Temperature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647.14 </a:t>
                      </a:r>
                      <a:r>
                        <a:rPr lang="en-US" sz="1400" b="1" spc="-15" dirty="0"/>
                        <a:t>K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406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Critical Pressure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220.64 </a:t>
                      </a:r>
                      <a:r>
                        <a:rPr lang="en-US" sz="1400" b="1" spc="-15" dirty="0"/>
                        <a:t>bar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542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Boiling temperature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64.1</a:t>
                      </a:r>
                      <a:r>
                        <a:rPr lang="en-US" sz="1400" b="1" spc="-15" baseline="30000" dirty="0" smtClean="0"/>
                        <a:t>o </a:t>
                      </a:r>
                      <a:r>
                        <a:rPr lang="en-US" sz="1400" b="1" spc="-15" dirty="0"/>
                        <a:t>C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542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err="1" smtClean="0"/>
                        <a:t>Acentric</a:t>
                      </a:r>
                      <a:r>
                        <a:rPr lang="en-US" sz="1400" b="1" spc="-15" dirty="0" smtClean="0"/>
                        <a:t> Factor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b="1" spc="-15" dirty="0" smtClean="0"/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/>
                        <a:t>0.344</a:t>
                      </a:r>
                      <a:endParaRPr lang="en-US" sz="1400" b="1" spc="-15" dirty="0">
                        <a:latin typeface="Arial" pitchFamily="34" charset="0"/>
                        <a:ea typeface="-윤명조12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304800" y="1143000"/>
            <a:ext cx="441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Properties of saturated steam.</a:t>
            </a:r>
            <a:endParaRPr lang="en-US" b="1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53000" y="1175373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Boundary conditions.</a:t>
            </a:r>
            <a:endParaRPr lang="en-US" b="1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5"/>
          <p:cNvSpPr>
            <a:spLocks noGrp="1"/>
          </p:cNvSpPr>
          <p:nvPr>
            <p:ph type="title"/>
          </p:nvPr>
        </p:nvSpPr>
        <p:spPr>
          <a:xfrm>
            <a:off x="5593" y="-2097"/>
            <a:ext cx="4642607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RESULTS AND DISCUSSION   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4671908"/>
              </p:ext>
            </p:extLst>
          </p:nvPr>
        </p:nvGraphicFramePr>
        <p:xfrm>
          <a:off x="1752600" y="838200"/>
          <a:ext cx="5638800" cy="4480663"/>
        </p:xfrm>
        <a:graphic>
          <a:graphicData uri="http://schemas.openxmlformats.org/presentationml/2006/ole">
            <p:oleObj spid="_x0000_s44061" name="SPW 10.0 Graph" r:id="rId3" imgW="4981651" imgH="3971239" progId="">
              <p:embed/>
            </p:oleObj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직사각형 20"/>
          <p:cNvSpPr/>
          <p:nvPr/>
        </p:nvSpPr>
        <p:spPr>
          <a:xfrm>
            <a:off x="1524000" y="5655677"/>
            <a:ext cx="71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Compressors performance map at various rotational speeds.</a:t>
            </a:r>
            <a:endParaRPr lang="en-US" sz="1600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4188512"/>
              </p:ext>
            </p:extLst>
          </p:nvPr>
        </p:nvGraphicFramePr>
        <p:xfrm>
          <a:off x="1600200" y="685800"/>
          <a:ext cx="5891447" cy="4661582"/>
        </p:xfrm>
        <a:graphic>
          <a:graphicData uri="http://schemas.openxmlformats.org/presentationml/2006/ole">
            <p:oleObj spid="_x0000_s45060" name="SPW 10.0 Graph" r:id="rId3" imgW="5038200" imgH="3962880" progId="">
              <p:embed/>
            </p:oleObj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600200" y="5638800"/>
            <a:ext cx="6644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 Mass flow rates and efficiencies for various Rotational speeds.</a:t>
            </a:r>
            <a:endParaRPr lang="en-US" sz="1600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9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5022911"/>
              </p:ext>
            </p:extLst>
          </p:nvPr>
        </p:nvGraphicFramePr>
        <p:xfrm>
          <a:off x="1714500" y="609600"/>
          <a:ext cx="5715000" cy="4635499"/>
        </p:xfrm>
        <a:graphic>
          <a:graphicData uri="http://schemas.openxmlformats.org/presentationml/2006/ole">
            <p:oleObj spid="_x0000_s46084" name="SPW 10.0 Graph" r:id="rId3" imgW="4926600" imgH="3971160" progId="">
              <p:embed/>
            </p:oleObj>
          </a:graphicData>
        </a:graphic>
      </p:graphicFrame>
      <p:sp>
        <p:nvSpPr>
          <p:cNvPr id="23" name="직사각형 22"/>
          <p:cNvSpPr/>
          <p:nvPr/>
        </p:nvSpPr>
        <p:spPr>
          <a:xfrm>
            <a:off x="1371600" y="5562600"/>
            <a:ext cx="731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.Temperature and discharge pressure at various rotational speeds.</a:t>
            </a:r>
            <a:endParaRPr lang="en-US" sz="1600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9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그룹 38"/>
          <p:cNvGrpSpPr/>
          <p:nvPr/>
        </p:nvGrpSpPr>
        <p:grpSpPr>
          <a:xfrm>
            <a:off x="685800" y="29842"/>
            <a:ext cx="7337613" cy="5517158"/>
            <a:chOff x="762000" y="116266"/>
            <a:chExt cx="7337613" cy="5517158"/>
          </a:xfrm>
        </p:grpSpPr>
        <p:graphicFrame>
          <p:nvGraphicFramePr>
            <p:cNvPr id="4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77033936"/>
                </p:ext>
              </p:extLst>
            </p:nvPr>
          </p:nvGraphicFramePr>
          <p:xfrm>
            <a:off x="5029200" y="116266"/>
            <a:ext cx="3070413" cy="2880000"/>
          </p:xfrm>
          <a:graphic>
            <a:graphicData uri="http://schemas.openxmlformats.org/presentationml/2006/ole">
              <p:oleObj spid="_x0000_s42018" name="SPW 10.0 Graph" r:id="rId3" imgW="5009040" imgH="4702680" progId="">
                <p:embed/>
              </p:oleObj>
            </a:graphicData>
          </a:graphic>
        </p:graphicFrame>
        <p:graphicFrame>
          <p:nvGraphicFramePr>
            <p:cNvPr id="4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51710948"/>
                </p:ext>
              </p:extLst>
            </p:nvPr>
          </p:nvGraphicFramePr>
          <p:xfrm>
            <a:off x="3429000" y="2753424"/>
            <a:ext cx="3119004" cy="2880000"/>
          </p:xfrm>
          <a:graphic>
            <a:graphicData uri="http://schemas.openxmlformats.org/presentationml/2006/ole">
              <p:oleObj spid="_x0000_s42019" name="SPW 10.0 Graph" r:id="rId4" imgW="5009040" imgH="4644000" progId="">
                <p:embed/>
              </p:oleObj>
            </a:graphicData>
          </a:graphic>
        </p:graphicFrame>
        <p:graphicFrame>
          <p:nvGraphicFramePr>
            <p:cNvPr id="4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79641255"/>
                </p:ext>
              </p:extLst>
            </p:nvPr>
          </p:nvGraphicFramePr>
          <p:xfrm>
            <a:off x="1219200" y="300932"/>
            <a:ext cx="3048750" cy="2880000"/>
          </p:xfrm>
          <a:graphic>
            <a:graphicData uri="http://schemas.openxmlformats.org/presentationml/2006/ole">
              <p:oleObj spid="_x0000_s42020" name="SPW 10.0 Graph" r:id="rId5" imgW="5009040" imgH="4740120" progId="">
                <p:embed/>
              </p:oleObj>
            </a:graphicData>
          </a:graphic>
        </p:graphicFrame>
        <p:sp>
          <p:nvSpPr>
            <p:cNvPr id="44" name="직사각형 43"/>
            <p:cNvSpPr/>
            <p:nvPr/>
          </p:nvSpPr>
          <p:spPr>
            <a:xfrm>
              <a:off x="762000" y="1120301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(a)</a:t>
              </a:r>
              <a:endParaRPr lang="en-US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610450" y="1002268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(b)</a:t>
              </a:r>
              <a:endParaRPr lang="en-US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971800" y="3515424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(c)</a:t>
              </a:r>
              <a:endParaRPr lang="en-US" dirty="0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309947" y="577334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Flow field at blade in blade passage at (a) 16.6%, (b) 50%, and (c) 83.3%</a:t>
            </a:r>
            <a:endParaRPr lang="en-US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05" t="22609" r="17116" b="17380"/>
          <a:stretch>
            <a:fillRect/>
          </a:stretch>
        </p:blipFill>
        <p:spPr bwMode="auto">
          <a:xfrm>
            <a:off x="1524000" y="228600"/>
            <a:ext cx="570594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 r="26808" b="15691"/>
          <a:stretch>
            <a:fillRect/>
          </a:stretch>
        </p:blipFill>
        <p:spPr bwMode="auto">
          <a:xfrm>
            <a:off x="1600200" y="2987400"/>
            <a:ext cx="5733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609601" y="5867400"/>
            <a:ext cx="853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Contour of static entropy and  plot of velocity vector for 4500 rpm rotational speed at low suction mass flow rate.</a:t>
            </a:r>
            <a:endParaRPr lang="en-US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6" name="Picture 1"/>
          <p:cNvPicPr>
            <a:picLocks noChangeAspect="1" noChangeArrowheads="1"/>
          </p:cNvPicPr>
          <p:nvPr/>
        </p:nvPicPr>
        <p:blipFill>
          <a:blip r:embed="rId2" cstate="print"/>
          <a:srcRect l="27638" t="14055" r="9810" b="13557"/>
          <a:stretch>
            <a:fillRect/>
          </a:stretch>
        </p:blipFill>
        <p:spPr bwMode="auto">
          <a:xfrm>
            <a:off x="731727" y="414050"/>
            <a:ext cx="387837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"/>
          <p:cNvPicPr>
            <a:picLocks noChangeAspect="1" noChangeArrowheads="1"/>
          </p:cNvPicPr>
          <p:nvPr/>
        </p:nvPicPr>
        <p:blipFill>
          <a:blip r:embed="rId3" cstate="print"/>
          <a:srcRect l="39958" t="14531" r="801" b="12607"/>
          <a:stretch>
            <a:fillRect/>
          </a:stretch>
        </p:blipFill>
        <p:spPr bwMode="auto">
          <a:xfrm>
            <a:off x="4630373" y="410302"/>
            <a:ext cx="377790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"/>
          <p:cNvPicPr>
            <a:picLocks noChangeAspect="1" noChangeArrowheads="1"/>
          </p:cNvPicPr>
          <p:nvPr/>
        </p:nvPicPr>
        <p:blipFill>
          <a:blip r:embed="rId4" cstate="print"/>
          <a:srcRect l="27536" t="15002" r="11217" b="13101"/>
          <a:stretch>
            <a:fillRect/>
          </a:stretch>
        </p:blipFill>
        <p:spPr bwMode="auto">
          <a:xfrm>
            <a:off x="762000" y="3468469"/>
            <a:ext cx="38862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"/>
          <p:cNvPicPr>
            <a:picLocks noChangeAspect="1" noChangeArrowheads="1"/>
          </p:cNvPicPr>
          <p:nvPr/>
        </p:nvPicPr>
        <p:blipFill>
          <a:blip r:embed="rId5" cstate="print"/>
          <a:srcRect l="29147" t="16676" r="21344" b="29752"/>
          <a:stretch>
            <a:fillRect/>
          </a:stretch>
        </p:blipFill>
        <p:spPr bwMode="auto">
          <a:xfrm>
            <a:off x="4698534" y="3468469"/>
            <a:ext cx="381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/>
          <p:cNvSpPr/>
          <p:nvPr/>
        </p:nvSpPr>
        <p:spPr>
          <a:xfrm>
            <a:off x="762000" y="60592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Three-dimensional flow structure in flow passage (a, b, and c) and blade loading at rotor and stator at low suction mass flow rate. </a:t>
            </a:r>
            <a:endParaRPr lang="en-US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46003" y="3048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(a)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467600" y="29718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(b)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907956" y="55626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(c)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94156" y="359306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(d)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5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487362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CONCLUSION   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내용 개체 틀 20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effects of various operating conditions on the compressor performance have been investigated. </a:t>
            </a:r>
          </a:p>
          <a:p>
            <a:pPr algn="just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At a high discharge pressure, the blockage effect was very dominant, restricting the flow rate.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 detailed flow analysis was performed in this simulation, along with an examination of secondary phenomena.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The results clearly show the flow characteristics inside the compressor under different operating conditions.</a:t>
            </a: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This simulation showed that the widest stable operating zone was located at a high rotational speed. </a:t>
            </a:r>
          </a:p>
          <a:p>
            <a:pPr algn="just">
              <a:buNone/>
            </a:pPr>
            <a:endParaRPr lang="en-US" b="1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-1129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199" y="655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CONTENTS 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1219199" y="2133600"/>
            <a:ext cx="6602413" cy="29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E3558"/>
                </a:solidFill>
                <a:latin typeface="맑은 고딕" pitchFamily="50" charset="-127"/>
                <a:ea typeface="맑은 고딕" pitchFamily="50" charset="-127"/>
              </a:rPr>
              <a:t>Background of Study</a:t>
            </a:r>
            <a:endParaRPr lang="en-US" altLang="ko-KR" sz="2400" b="1" dirty="0">
              <a:solidFill>
                <a:srgbClr val="0E3558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E355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>
                <a:solidFill>
                  <a:srgbClr val="0E3558"/>
                </a:solidFill>
                <a:latin typeface="맑은 고딕" pitchFamily="50" charset="-127"/>
                <a:ea typeface="맑은 고딕" pitchFamily="50" charset="-127"/>
              </a:rPr>
              <a:t>Introduction &amp; Objective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E3558"/>
                </a:solidFill>
                <a:latin typeface="맑은 고딕" pitchFamily="50" charset="-127"/>
                <a:ea typeface="맑은 고딕" pitchFamily="50" charset="-127"/>
              </a:rPr>
              <a:t>Results </a:t>
            </a:r>
            <a:r>
              <a:rPr lang="en-US" altLang="ko-KR" sz="2400" b="1" dirty="0">
                <a:solidFill>
                  <a:srgbClr val="0E3558"/>
                </a:solidFill>
                <a:latin typeface="맑은 고딕" pitchFamily="50" charset="-127"/>
                <a:ea typeface="맑은 고딕" pitchFamily="50" charset="-127"/>
              </a:rPr>
              <a:t>and discussion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2400" b="1" dirty="0">
                <a:solidFill>
                  <a:srgbClr val="0E3558"/>
                </a:solidFill>
                <a:latin typeface="맑은 고딕" pitchFamily="50" charset="-127"/>
                <a:ea typeface="맑은 고딕" pitchFamily="50" charset="-127"/>
              </a:rPr>
              <a:t>Conclusions</a:t>
            </a:r>
            <a:endParaRPr kumimoji="0"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60"/>
          <p:cNvSpPr txBox="1">
            <a:spLocks noChangeArrowheads="1"/>
          </p:cNvSpPr>
          <p:nvPr/>
        </p:nvSpPr>
        <p:spPr bwMode="gray">
          <a:xfrm>
            <a:off x="457200" y="446357"/>
            <a:ext cx="50226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Fresh Water Generation System ;</a:t>
            </a:r>
            <a:endParaRPr lang="ko-KR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</a:endParaRP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10573"/>
          <a:stretch>
            <a:fillRect/>
          </a:stretch>
        </p:blipFill>
        <p:spPr>
          <a:xfrm>
            <a:off x="717550" y="1295400"/>
            <a:ext cx="6708775" cy="441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한쪽 모서리가 둥근 사각형 58"/>
          <p:cNvSpPr/>
          <p:nvPr/>
        </p:nvSpPr>
        <p:spPr>
          <a:xfrm>
            <a:off x="1752600" y="5562600"/>
            <a:ext cx="1905000" cy="457200"/>
          </a:xfrm>
          <a:prstGeom prst="round1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 smtClean="0">
                <a:solidFill>
                  <a:srgbClr val="0000FF"/>
                </a:solidFill>
                <a:latin typeface="맑은 고딕"/>
              </a:rPr>
              <a:t>(</a:t>
            </a:r>
            <a:r>
              <a:rPr kumimoji="1" lang="en-US" altLang="ko-KR" sz="1600" b="1" dirty="0">
                <a:solidFill>
                  <a:srgbClr val="0000FF"/>
                </a:solidFill>
                <a:latin typeface="맑은 고딕"/>
              </a:rPr>
              <a:t>Phase-change)</a:t>
            </a:r>
            <a:endParaRPr kumimoji="1" lang="en-US" sz="2000" b="1" dirty="0">
              <a:solidFill>
                <a:srgbClr val="0000FF"/>
              </a:solidFill>
              <a:latin typeface=""/>
            </a:endParaRPr>
          </a:p>
        </p:txBody>
      </p:sp>
      <p:sp>
        <p:nvSpPr>
          <p:cNvPr id="60" name="한쪽 모서리가 둥근 사각형 59"/>
          <p:cNvSpPr/>
          <p:nvPr/>
        </p:nvSpPr>
        <p:spPr>
          <a:xfrm>
            <a:off x="4648200" y="5562600"/>
            <a:ext cx="1905000" cy="457200"/>
          </a:xfrm>
          <a:prstGeom prst="round1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dirty="0" smtClean="0">
                <a:solidFill>
                  <a:srgbClr val="0000FF"/>
                </a:solidFill>
                <a:latin typeface="맑은 고딕"/>
              </a:rPr>
              <a:t>(</a:t>
            </a:r>
            <a:r>
              <a:rPr kumimoji="1" lang="en-US" altLang="ko-KR" sz="1600" b="1" dirty="0">
                <a:solidFill>
                  <a:srgbClr val="0000FF"/>
                </a:solidFill>
                <a:latin typeface="맑은 고딕"/>
              </a:rPr>
              <a:t>Single-Phase)</a:t>
            </a:r>
            <a:endParaRPr kumimoji="1" lang="en-US" sz="2000" b="1" dirty="0">
              <a:solidFill>
                <a:srgbClr val="0000FF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049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0"/>
          <p:cNvSpPr txBox="1">
            <a:spLocks noChangeArrowheads="1"/>
          </p:cNvSpPr>
          <p:nvPr/>
        </p:nvSpPr>
        <p:spPr bwMode="gray">
          <a:xfrm>
            <a:off x="452591" y="226367"/>
            <a:ext cx="38908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Why and What is MED ? </a:t>
            </a:r>
            <a:endParaRPr lang="ko-KR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</a:endParaRPr>
          </a:p>
        </p:txBody>
      </p:sp>
      <p:pic>
        <p:nvPicPr>
          <p:cNvPr id="16389" name="그림 14" descr="세계 물 산업 동향과 향후 전망_페이지_1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8" t="14035" r="6433" b="1755"/>
          <a:stretch>
            <a:fillRect/>
          </a:stretch>
        </p:blipFill>
        <p:spPr>
          <a:xfrm>
            <a:off x="152400" y="1258888"/>
            <a:ext cx="3886200" cy="2454275"/>
          </a:xfrm>
        </p:spPr>
      </p:pic>
      <p:pic>
        <p:nvPicPr>
          <p:cNvPr id="16390" name="그림 15" descr="세계 물 산업 동향과 향후 전망_페이지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327" r="8070" b="4488"/>
          <a:stretch>
            <a:fillRect/>
          </a:stretch>
        </p:blipFill>
        <p:spPr bwMode="auto">
          <a:xfrm>
            <a:off x="152400" y="3886200"/>
            <a:ext cx="3962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한쪽 모서리가 둥근 사각형 12"/>
          <p:cNvSpPr/>
          <p:nvPr/>
        </p:nvSpPr>
        <p:spPr>
          <a:xfrm>
            <a:off x="4128782" y="1981200"/>
            <a:ext cx="3810000" cy="685800"/>
          </a:xfrm>
          <a:prstGeom prst="round1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en-US" sz="1600" b="1" dirty="0">
                <a:solidFill>
                  <a:prstClr val="white"/>
                </a:solidFill>
                <a:latin typeface=""/>
              </a:rPr>
              <a:t> MSF 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b="1" dirty="0">
                <a:solidFill>
                  <a:prstClr val="white"/>
                </a:solidFill>
                <a:latin typeface=""/>
              </a:rPr>
              <a:t> ( Multi Stage Flash Desalination )</a:t>
            </a:r>
            <a:endParaRPr kumimoji="1" lang="ko-KR" altLang="en-US" sz="1600" b="1" dirty="0">
              <a:solidFill>
                <a:prstClr val="white"/>
              </a:solidFill>
            </a:endParaRPr>
          </a:p>
        </p:txBody>
      </p:sp>
      <p:sp>
        <p:nvSpPr>
          <p:cNvPr id="14" name="한쪽 모서리가 둥근 사각형 13"/>
          <p:cNvSpPr/>
          <p:nvPr/>
        </p:nvSpPr>
        <p:spPr>
          <a:xfrm>
            <a:off x="4191000" y="4191000"/>
            <a:ext cx="4495800" cy="1600200"/>
          </a:xfrm>
          <a:prstGeom prst="round1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en-US" sz="1600" b="1" dirty="0">
                <a:solidFill>
                  <a:prstClr val="white"/>
                </a:solidFill>
                <a:latin typeface=""/>
              </a:rPr>
              <a:t>MED </a:t>
            </a:r>
            <a:endParaRPr kumimoji="1" lang="en-US" sz="1600" b="1" dirty="0" smtClean="0">
              <a:solidFill>
                <a:prstClr val="white"/>
              </a:solidFill>
              <a:latin typeface="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b="1" dirty="0" smtClean="0">
                <a:solidFill>
                  <a:prstClr val="white"/>
                </a:solidFill>
                <a:latin typeface=""/>
              </a:rPr>
              <a:t>( Multi Effect Desalination )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 b="1" dirty="0">
              <a:solidFill>
                <a:prstClr val="white"/>
              </a:solidFill>
              <a:latin typeface="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b="1" dirty="0">
                <a:solidFill>
                  <a:prstClr val="white"/>
                </a:solidFill>
                <a:latin typeface=""/>
              </a:rPr>
              <a:t>(1) MED-TVC : MED by </a:t>
            </a:r>
            <a:r>
              <a:rPr kumimoji="1" lang="en-US" sz="1050" b="1" dirty="0">
                <a:solidFill>
                  <a:prstClr val="white"/>
                </a:solidFill>
                <a:latin typeface=""/>
              </a:rPr>
              <a:t>TVC (Thermo Vapor Compressor)</a:t>
            </a:r>
            <a:endParaRPr kumimoji="1" lang="en-US" sz="1200" b="1" dirty="0">
              <a:solidFill>
                <a:prstClr val="white"/>
              </a:solidFill>
              <a:latin typeface="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b="1" dirty="0">
                <a:solidFill>
                  <a:prstClr val="white"/>
                </a:solidFill>
                <a:latin typeface=""/>
              </a:rPr>
              <a:t>(2) </a:t>
            </a:r>
            <a:r>
              <a:rPr kumimoji="1" lang="en-US" b="1" dirty="0">
                <a:solidFill>
                  <a:srgbClr val="FFFF00"/>
                </a:solidFill>
                <a:latin typeface=""/>
              </a:rPr>
              <a:t>MED-MVC : MED by MVC </a:t>
            </a:r>
            <a:endParaRPr kumimoji="1" lang="en-US" b="1" dirty="0" smtClean="0">
              <a:solidFill>
                <a:srgbClr val="FFFF00"/>
              </a:solidFill>
              <a:latin typeface="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200" b="1" dirty="0">
                <a:solidFill>
                  <a:srgbClr val="FFFF00"/>
                </a:solidFill>
                <a:latin typeface=""/>
              </a:rPr>
              <a:t> </a:t>
            </a:r>
            <a:r>
              <a:rPr kumimoji="1" lang="en-US" sz="1200" b="1" dirty="0" smtClean="0">
                <a:solidFill>
                  <a:srgbClr val="FFFF00"/>
                </a:solidFill>
                <a:latin typeface=""/>
              </a:rPr>
              <a:t>    (</a:t>
            </a:r>
            <a:r>
              <a:rPr kumimoji="1" lang="en-US" sz="1200" b="1" dirty="0">
                <a:solidFill>
                  <a:srgbClr val="FFFF00"/>
                </a:solidFill>
                <a:latin typeface=""/>
              </a:rPr>
              <a:t>Mechanical  Vapor Compressor</a:t>
            </a:r>
            <a:r>
              <a:rPr kumimoji="1" lang="en-US" sz="1000" b="1" dirty="0">
                <a:solidFill>
                  <a:prstClr val="white"/>
                </a:solidFill>
                <a:latin typeface=""/>
              </a:rPr>
              <a:t>)</a:t>
            </a:r>
            <a:endParaRPr kumimoji="1" lang="ko-KR" alt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722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0"/>
          <p:cNvSpPr txBox="1">
            <a:spLocks noChangeArrowheads="1"/>
          </p:cNvSpPr>
          <p:nvPr/>
        </p:nvSpPr>
        <p:spPr bwMode="gray">
          <a:xfrm>
            <a:off x="533400" y="201613"/>
            <a:ext cx="35973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MVC and  </a:t>
            </a:r>
            <a:r>
              <a:rPr lang="en-US" altLang="ko-K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MED </a:t>
            </a:r>
            <a:r>
              <a:rPr lang="en-US" altLang="ko-KR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System</a:t>
            </a:r>
            <a:endParaRPr lang="ko-KR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57200" y="990600"/>
            <a:ext cx="7888288" cy="5559425"/>
            <a:chOff x="457200" y="990600"/>
            <a:chExt cx="7888288" cy="5559425"/>
          </a:xfrm>
        </p:grpSpPr>
        <p:pic>
          <p:nvPicPr>
            <p:cNvPr id="175105" name="_x84513368" descr="EMB00000f602c5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990600"/>
              <a:ext cx="7888288" cy="5559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_x83691904" descr="EMB00000204bf4b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5094" b="73916"/>
            <a:stretch/>
          </p:blipFill>
          <p:spPr bwMode="auto">
            <a:xfrm>
              <a:off x="4547532" y="1447800"/>
              <a:ext cx="1463179" cy="77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모서리가 둥근 직사각형 5"/>
            <p:cNvSpPr/>
            <p:nvPr/>
          </p:nvSpPr>
          <p:spPr bwMode="auto">
            <a:xfrm>
              <a:off x="3801611" y="1524000"/>
              <a:ext cx="762000" cy="469084"/>
            </a:xfrm>
            <a:prstGeom prst="roundRect">
              <a:avLst/>
            </a:prstGeom>
            <a:solidFill>
              <a:schemeClr val="bg1"/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" name="직선 연결선 2"/>
            <p:cNvCxnSpPr/>
            <p:nvPr/>
          </p:nvCxnSpPr>
          <p:spPr>
            <a:xfrm>
              <a:off x="3801611" y="1733375"/>
              <a:ext cx="92278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타원 3"/>
            <p:cNvSpPr/>
            <p:nvPr/>
          </p:nvSpPr>
          <p:spPr>
            <a:xfrm>
              <a:off x="4401343" y="1295400"/>
              <a:ext cx="1609367" cy="966832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0512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543800" cy="232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52400" y="762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 Mechanical vapor compressor design.</a:t>
            </a:r>
            <a:endParaRPr lang="en-US" sz="2400" b="1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내용 개체 틀 6"/>
          <p:cNvSpPr>
            <a:spLocks noGrp="1"/>
          </p:cNvSpPr>
          <p:nvPr>
            <p:ph idx="1"/>
          </p:nvPr>
        </p:nvSpPr>
        <p:spPr>
          <a:xfrm>
            <a:off x="228600" y="3581400"/>
            <a:ext cx="8229600" cy="198120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Assumptions and Simulation Conditions</a:t>
            </a:r>
          </a:p>
          <a:p>
            <a:pPr marL="6858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Steady state conditions </a:t>
            </a:r>
          </a:p>
          <a:p>
            <a:pPr marL="685800" algn="just"/>
            <a:r>
              <a:rPr lang="en-US" altLang="ko-KR" sz="2000" dirty="0">
                <a:latin typeface="Arial" pitchFamily="34" charset="0"/>
                <a:cs typeface="Arial" pitchFamily="34" charset="0"/>
              </a:rPr>
              <a:t>3D periodic model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with CFD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software package (CFX 12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85800" algn="just"/>
            <a:r>
              <a:rPr lang="en-US" altLang="ko-KR" sz="2000" dirty="0">
                <a:latin typeface="Arial" pitchFamily="34" charset="0"/>
                <a:cs typeface="Arial" pitchFamily="34" charset="0"/>
              </a:rPr>
              <a:t>To reduce the computational cost, only single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passage</a:t>
            </a:r>
          </a:p>
          <a:p>
            <a:pPr marL="685800" algn="just"/>
            <a:r>
              <a:rPr lang="en-US" altLang="ko-KR" sz="2000" dirty="0">
                <a:latin typeface="Arial" pitchFamily="34" charset="0"/>
                <a:cs typeface="Arial" pitchFamily="34" charset="0"/>
              </a:rPr>
              <a:t>119,291 nodes and 613,893 elements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575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-25866" y="16079"/>
            <a:ext cx="5359866" cy="364921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NUMERICAL MODELING 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6" descr="Description: C:\Users\LABIB\Desktop\fte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7233" t="4732" r="4448" b="2544"/>
          <a:stretch>
            <a:fillRect/>
          </a:stretch>
        </p:blipFill>
        <p:spPr bwMode="auto">
          <a:xfrm>
            <a:off x="867729" y="1752600"/>
            <a:ext cx="6118870" cy="453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152400" y="533400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 3-Grid computational domain</a:t>
            </a:r>
            <a:endParaRPr lang="en-US" sz="2000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48000" y="1295400"/>
            <a:ext cx="5486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The inlet boundary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conditions;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Subsonic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inlet,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temperature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and total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turbulence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intensity : 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5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Periodic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boundary conditions were applied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lade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hub and shroud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adiabatic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walls.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228600" y="304801"/>
            <a:ext cx="8229600" cy="160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Governing Equation</a:t>
            </a:r>
            <a:endParaRPr lang="en-US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3-D Reynolds averaged compressible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Navier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-Stokes equations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SST k-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turbulence model</a:t>
            </a:r>
          </a:p>
          <a:p>
            <a:pPr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0897947"/>
              </p:ext>
            </p:extLst>
          </p:nvPr>
        </p:nvGraphicFramePr>
        <p:xfrm>
          <a:off x="838200" y="2895600"/>
          <a:ext cx="1773703" cy="692400"/>
        </p:xfrm>
        <a:graphic>
          <a:graphicData uri="http://schemas.openxmlformats.org/presentationml/2006/ole">
            <p:oleObj spid="_x0000_s12318" name="수식" r:id="rId3" imgW="1079032" imgH="431613" progId="Equation.3">
              <p:embed/>
            </p:oleObj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5103345"/>
              </p:ext>
            </p:extLst>
          </p:nvPr>
        </p:nvGraphicFramePr>
        <p:xfrm>
          <a:off x="838200" y="3581400"/>
          <a:ext cx="8181975" cy="720725"/>
        </p:xfrm>
        <a:graphic>
          <a:graphicData uri="http://schemas.openxmlformats.org/presentationml/2006/ole">
            <p:oleObj spid="_x0000_s12319" name="수식" r:id="rId4" imgW="6083300" imgH="533400" progId="Equation.3">
              <p:embed/>
            </p:oleObj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1350261"/>
              </p:ext>
            </p:extLst>
          </p:nvPr>
        </p:nvGraphicFramePr>
        <p:xfrm>
          <a:off x="914400" y="4572000"/>
          <a:ext cx="5421312" cy="720725"/>
        </p:xfrm>
        <a:graphic>
          <a:graphicData uri="http://schemas.openxmlformats.org/presentationml/2006/ole">
            <p:oleObj spid="_x0000_s12320" name="수식" r:id="rId5" imgW="4064000" imgH="444500" progId="Equation.3">
              <p:embed/>
            </p:oleObj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9834629"/>
              </p:ext>
            </p:extLst>
          </p:nvPr>
        </p:nvGraphicFramePr>
        <p:xfrm>
          <a:off x="914400" y="5486400"/>
          <a:ext cx="7489825" cy="720725"/>
        </p:xfrm>
        <a:graphic>
          <a:graphicData uri="http://schemas.openxmlformats.org/presentationml/2006/ole">
            <p:oleObj spid="_x0000_s12321" name="수식" r:id="rId6" imgW="5613400" imgH="444500" progId="Equation.3">
              <p:embed/>
            </p:oleObj>
          </a:graphicData>
        </a:graphic>
      </p:graphicFrame>
      <p:sp>
        <p:nvSpPr>
          <p:cNvPr id="5" name="직사각형 4"/>
          <p:cNvSpPr/>
          <p:nvPr/>
        </p:nvSpPr>
        <p:spPr>
          <a:xfrm>
            <a:off x="304800" y="19050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ko-KR" b="1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Mass </a:t>
            </a:r>
            <a:r>
              <a:rPr lang="en-US" altLang="ko-KR" b="1" dirty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and momentum conservation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5755820"/>
              </p:ext>
            </p:extLst>
          </p:nvPr>
        </p:nvGraphicFramePr>
        <p:xfrm>
          <a:off x="838200" y="1066800"/>
          <a:ext cx="7620000" cy="44958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68063"/>
                <a:gridCol w="3151937"/>
              </a:tblGrid>
              <a:tr h="334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Number </a:t>
                      </a:r>
                      <a:r>
                        <a:rPr lang="en-US" sz="1800" b="1" dirty="0"/>
                        <a:t>of rotor blades @ each stage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14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24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Number </a:t>
                      </a:r>
                      <a:r>
                        <a:rPr lang="en-US" sz="1800" b="1" dirty="0"/>
                        <a:t>of stator </a:t>
                      </a:r>
                      <a:r>
                        <a:rPr lang="en-US" sz="1800" b="1" dirty="0" smtClean="0"/>
                        <a:t>blades</a:t>
                      </a:r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15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Diameter </a:t>
                      </a:r>
                      <a:r>
                        <a:rPr lang="en-US" sz="1800" b="1" dirty="0"/>
                        <a:t>impeller 1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Inside </a:t>
                      </a:r>
                      <a:r>
                        <a:rPr lang="en-US" sz="1800" b="1" dirty="0"/>
                        <a:t>: 282 mm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Outside </a:t>
                      </a:r>
                      <a:r>
                        <a:rPr lang="en-US" sz="1800" b="1" dirty="0"/>
                        <a:t>: 750 mm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Diameter </a:t>
                      </a:r>
                      <a:r>
                        <a:rPr lang="en-US" sz="1800" b="1" dirty="0"/>
                        <a:t>impeller 2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Inside</a:t>
                      </a:r>
                      <a:r>
                        <a:rPr lang="en-US" sz="1800" b="1" dirty="0"/>
                        <a:t>: 298 mm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Outside </a:t>
                      </a:r>
                      <a:r>
                        <a:rPr lang="en-US" sz="1800" b="1" dirty="0"/>
                        <a:t>: 792 mm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Diameter </a:t>
                      </a:r>
                      <a:r>
                        <a:rPr lang="en-US" sz="1800" b="1" dirty="0"/>
                        <a:t>guide vane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Inside </a:t>
                      </a:r>
                      <a:r>
                        <a:rPr lang="en-US" sz="1800" b="1" dirty="0"/>
                        <a:t>: 298 mm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Outside </a:t>
                      </a:r>
                      <a:r>
                        <a:rPr lang="en-US" sz="1800" b="1" dirty="0"/>
                        <a:t>: 792 mm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Basic </a:t>
                      </a:r>
                      <a:r>
                        <a:rPr lang="en-US" sz="1800" b="1" dirty="0"/>
                        <a:t>rotating speed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3650 </a:t>
                      </a:r>
                      <a:r>
                        <a:rPr lang="en-US" sz="1800" b="1" dirty="0"/>
                        <a:t>rpm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Total </a:t>
                      </a:r>
                      <a:r>
                        <a:rPr lang="en-US" sz="1800" b="1" dirty="0"/>
                        <a:t>pressure @ inlet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24.1 </a:t>
                      </a:r>
                      <a:r>
                        <a:rPr lang="en-US" sz="1800" b="1" dirty="0" err="1"/>
                        <a:t>kPa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Specific </a:t>
                      </a:r>
                      <a:r>
                        <a:rPr lang="en-US" sz="1800" b="1" dirty="0"/>
                        <a:t>enthalpy @ inlet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2.62×10</a:t>
                      </a:r>
                      <a:r>
                        <a:rPr lang="en-US" sz="1800" b="1" baseline="30000" dirty="0" smtClean="0"/>
                        <a:t>6</a:t>
                      </a:r>
                      <a:r>
                        <a:rPr lang="en-US" sz="1800" b="1" dirty="0" smtClean="0"/>
                        <a:t>J </a:t>
                      </a:r>
                      <a:r>
                        <a:rPr lang="en-US" sz="1800" b="1" dirty="0"/>
                        <a:t>/kg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Specific </a:t>
                      </a:r>
                      <a:r>
                        <a:rPr lang="en-US" sz="1800" b="1" dirty="0"/>
                        <a:t>entropy @ inlet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7.84 </a:t>
                      </a:r>
                      <a:r>
                        <a:rPr lang="en-US" sz="1800" b="1" dirty="0"/>
                        <a:t>×10</a:t>
                      </a:r>
                      <a:r>
                        <a:rPr lang="en-US" sz="1800" b="1" baseline="30000" dirty="0"/>
                        <a:t>3</a:t>
                      </a:r>
                      <a:r>
                        <a:rPr lang="en-US" sz="1800" b="1" dirty="0"/>
                        <a:t> J /</a:t>
                      </a:r>
                      <a:r>
                        <a:rPr lang="en-US" sz="1800" b="1" dirty="0" err="1"/>
                        <a:t>kg.K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1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Static </a:t>
                      </a:r>
                      <a:r>
                        <a:rPr lang="en-US" sz="1800" b="1" dirty="0"/>
                        <a:t>temperature @ inlet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1" dirty="0" smtClean="0"/>
                    </a:p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64.1</a:t>
                      </a:r>
                      <a:r>
                        <a:rPr lang="en-US" sz="1800" b="1" baseline="30000" dirty="0" smtClean="0"/>
                        <a:t>o</a:t>
                      </a:r>
                      <a:r>
                        <a:rPr lang="en-US" sz="1800" b="1" dirty="0" smtClean="0"/>
                        <a:t>C</a:t>
                      </a:r>
                      <a:endParaRPr lang="en-US" sz="18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307032"/>
            <a:ext cx="716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B0BEF"/>
                </a:solidFill>
                <a:latin typeface="Arial" pitchFamily="34" charset="0"/>
                <a:cs typeface="Arial" pitchFamily="34" charset="0"/>
              </a:rPr>
              <a:t>Details of geometry and flow condition in inlet   </a:t>
            </a:r>
            <a:endParaRPr lang="en-US" sz="2400" b="1" dirty="0">
              <a:solidFill>
                <a:srgbClr val="1B0BE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9664</TotalTime>
  <Words>553</Words>
  <Application>Microsoft Office PowerPoint</Application>
  <PresentationFormat>화면 슬라이드 쇼(4:3)</PresentationFormat>
  <Paragraphs>197</Paragraphs>
  <Slides>18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수식</vt:lpstr>
      <vt:lpstr>SPW 10.0 Graph</vt:lpstr>
      <vt:lpstr>슬라이드 1</vt:lpstr>
      <vt:lpstr>CONTENTS </vt:lpstr>
      <vt:lpstr>슬라이드 3</vt:lpstr>
      <vt:lpstr>슬라이드 4</vt:lpstr>
      <vt:lpstr>슬라이드 5</vt:lpstr>
      <vt:lpstr>슬라이드 6</vt:lpstr>
      <vt:lpstr>NUMERICAL MODELING </vt:lpstr>
      <vt:lpstr>슬라이드 8</vt:lpstr>
      <vt:lpstr>슬라이드 9</vt:lpstr>
      <vt:lpstr>슬라이드 10</vt:lpstr>
      <vt:lpstr>RESULTS AND DISCUSSION   </vt:lpstr>
      <vt:lpstr>슬라이드 12</vt:lpstr>
      <vt:lpstr>슬라이드 13</vt:lpstr>
      <vt:lpstr>슬라이드 14</vt:lpstr>
      <vt:lpstr>슬라이드 15</vt:lpstr>
      <vt:lpstr>슬라이드 16</vt:lpstr>
      <vt:lpstr>CONCLUSION   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Munkhbayar</dc:creator>
  <cp:lastModifiedBy>Registered User</cp:lastModifiedBy>
  <cp:revision>807</cp:revision>
  <dcterms:created xsi:type="dcterms:W3CDTF">2011-04-06T07:21:01Z</dcterms:created>
  <dcterms:modified xsi:type="dcterms:W3CDTF">2014-07-08T23:57:35Z</dcterms:modified>
</cp:coreProperties>
</file>