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2" r:id="rId2"/>
    <p:sldId id="323" r:id="rId3"/>
    <p:sldId id="256" r:id="rId4"/>
    <p:sldId id="301" r:id="rId5"/>
    <p:sldId id="259" r:id="rId6"/>
    <p:sldId id="260" r:id="rId7"/>
    <p:sldId id="261" r:id="rId8"/>
    <p:sldId id="263" r:id="rId9"/>
    <p:sldId id="264" r:id="rId10"/>
    <p:sldId id="265" r:id="rId11"/>
    <p:sldId id="266" r:id="rId12"/>
    <p:sldId id="277" r:id="rId13"/>
    <p:sldId id="278" r:id="rId14"/>
    <p:sldId id="279" r:id="rId15"/>
    <p:sldId id="280" r:id="rId16"/>
    <p:sldId id="267" r:id="rId17"/>
    <p:sldId id="268" r:id="rId18"/>
    <p:sldId id="269" r:id="rId19"/>
    <p:sldId id="270" r:id="rId20"/>
    <p:sldId id="271" r:id="rId21"/>
    <p:sldId id="272" r:id="rId22"/>
    <p:sldId id="273" r:id="rId23"/>
    <p:sldId id="274" r:id="rId24"/>
    <p:sldId id="275" r:id="rId25"/>
    <p:sldId id="281" r:id="rId26"/>
    <p:sldId id="282" r:id="rId27"/>
    <p:sldId id="283" r:id="rId28"/>
    <p:sldId id="284" r:id="rId29"/>
    <p:sldId id="285" r:id="rId30"/>
    <p:sldId id="286" r:id="rId31"/>
    <p:sldId id="287" r:id="rId32"/>
    <p:sldId id="288" r:id="rId33"/>
    <p:sldId id="289" r:id="rId34"/>
    <p:sldId id="290" r:id="rId35"/>
    <p:sldId id="292" r:id="rId36"/>
    <p:sldId id="293" r:id="rId37"/>
    <p:sldId id="294" r:id="rId38"/>
    <p:sldId id="302" r:id="rId39"/>
    <p:sldId id="291" r:id="rId40"/>
    <p:sldId id="296" r:id="rId41"/>
    <p:sldId id="297" r:id="rId42"/>
    <p:sldId id="298" r:id="rId43"/>
    <p:sldId id="315" r:id="rId44"/>
    <p:sldId id="318" r:id="rId45"/>
    <p:sldId id="321" r:id="rId46"/>
    <p:sldId id="314" r:id="rId47"/>
    <p:sldId id="304" r:id="rId48"/>
    <p:sldId id="305" r:id="rId49"/>
    <p:sldId id="306" r:id="rId50"/>
    <p:sldId id="307" r:id="rId51"/>
    <p:sldId id="309" r:id="rId52"/>
    <p:sldId id="310" r:id="rId53"/>
    <p:sldId id="319" r:id="rId54"/>
    <p:sldId id="299" r:id="rId55"/>
    <p:sldId id="324"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03" autoAdjust="0"/>
    <p:restoredTop sz="94659" autoAdjust="0"/>
  </p:normalViewPr>
  <p:slideViewPr>
    <p:cSldViewPr>
      <p:cViewPr>
        <p:scale>
          <a:sx n="76" d="100"/>
          <a:sy n="76" d="100"/>
        </p:scale>
        <p:origin x="-1182"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10A7391-903B-4FF8-9021-64F6EA6174D5}" type="datetimeFigureOut">
              <a:rPr lang="en-US" smtClean="0"/>
              <a:pPr/>
              <a:t>8/11/2015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A7CF97-BCC8-476F-B7E1-0EAEFBED295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0A7391-903B-4FF8-9021-64F6EA6174D5}" type="datetimeFigureOut">
              <a:rPr lang="en-US" smtClean="0"/>
              <a:pPr/>
              <a:t>8/11/2015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A7CF97-BCC8-476F-B7E1-0EAEFBED295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0A7391-903B-4FF8-9021-64F6EA6174D5}" type="datetimeFigureOut">
              <a:rPr lang="en-US" smtClean="0"/>
              <a:pPr/>
              <a:t>8/11/2015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A7CF97-BCC8-476F-B7E1-0EAEFBED295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0A7391-903B-4FF8-9021-64F6EA6174D5}" type="datetimeFigureOut">
              <a:rPr lang="en-US" smtClean="0"/>
              <a:pPr/>
              <a:t>8/11/2015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A7CF97-BCC8-476F-B7E1-0EAEFBED295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0A7391-903B-4FF8-9021-64F6EA6174D5}" type="datetimeFigureOut">
              <a:rPr lang="en-US" smtClean="0"/>
              <a:pPr/>
              <a:t>8/11/2015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A7CF97-BCC8-476F-B7E1-0EAEFBED295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10A7391-903B-4FF8-9021-64F6EA6174D5}" type="datetimeFigureOut">
              <a:rPr lang="en-US" smtClean="0"/>
              <a:pPr/>
              <a:t>8/11/2015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A7CF97-BCC8-476F-B7E1-0EAEFBED295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10A7391-903B-4FF8-9021-64F6EA6174D5}" type="datetimeFigureOut">
              <a:rPr lang="en-US" smtClean="0"/>
              <a:pPr/>
              <a:t>8/11/2015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A7CF97-BCC8-476F-B7E1-0EAEFBED295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10A7391-903B-4FF8-9021-64F6EA6174D5}" type="datetimeFigureOut">
              <a:rPr lang="en-US" smtClean="0"/>
              <a:pPr/>
              <a:t>8/11/2015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A7CF97-BCC8-476F-B7E1-0EAEFBED295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0A7391-903B-4FF8-9021-64F6EA6174D5}" type="datetimeFigureOut">
              <a:rPr lang="en-US" smtClean="0"/>
              <a:pPr/>
              <a:t>8/11/2015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A7CF97-BCC8-476F-B7E1-0EAEFBED295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0A7391-903B-4FF8-9021-64F6EA6174D5}" type="datetimeFigureOut">
              <a:rPr lang="en-US" smtClean="0"/>
              <a:pPr/>
              <a:t>8/11/2015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A7CF97-BCC8-476F-B7E1-0EAEFBED295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0A7391-903B-4FF8-9021-64F6EA6174D5}" type="datetimeFigureOut">
              <a:rPr lang="en-US" smtClean="0"/>
              <a:pPr/>
              <a:t>8/11/2015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A7CF97-BCC8-476F-B7E1-0EAEFBED295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0A7391-903B-4FF8-9021-64F6EA6174D5}" type="datetimeFigureOut">
              <a:rPr lang="en-US" smtClean="0"/>
              <a:pPr/>
              <a:t>8/11/2015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A7CF97-BCC8-476F-B7E1-0EAEFBED295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omicsonline.org/scholarly-journals.php" TargetMode="External"/><Relationship Id="rId2" Type="http://schemas.openxmlformats.org/officeDocument/2006/relationships/hyperlink" Target="http://www.omicsonline.org/open-access-publication.php" TargetMode="External"/><Relationship Id="rId1" Type="http://schemas.openxmlformats.org/officeDocument/2006/relationships/slideLayout" Target="../slideLayouts/slideLayout2.xml"/><Relationship Id="rId4" Type="http://schemas.openxmlformats.org/officeDocument/2006/relationships/hyperlink" Target="http://www.omicsonline.org/international-scientific-conferences/"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hyperlink" Target="https://www.amerifund.cc/secure/partners/rejuvee/"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hyperlink" Target="mailto:HRLEAVYLLC@AOL.COM" TargetMode="Externa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mailto:info@rejuvee.com" TargetMode="External"/><Relationship Id="rId2" Type="http://schemas.openxmlformats.org/officeDocument/2006/relationships/hyperlink" Target="http://www.rejuvee.com/" TargetMode="External"/><Relationship Id="rId1" Type="http://schemas.openxmlformats.org/officeDocument/2006/relationships/slideLayout" Target="../slideLayouts/slideLayout9.xml"/><Relationship Id="rId5" Type="http://schemas.openxmlformats.org/officeDocument/2006/relationships/image" Target="../media/image1.png"/><Relationship Id="rId4" Type="http://schemas.openxmlformats.org/officeDocument/2006/relationships/hyperlink" Target="mailto:hrleavyllc@aol.com" TargetMode="External"/></Relationships>
</file>

<file path=ppt/slides/_rels/slide55.xml.rels><?xml version="1.0" encoding="UTF-8" standalone="yes"?>
<Relationships xmlns="http://schemas.openxmlformats.org/package/2006/relationships"><Relationship Id="rId2" Type="http://schemas.openxmlformats.org/officeDocument/2006/relationships/hyperlink" Target="http://cosmetology-trichology.conferenceseries.co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hyperlink" Target="http://www.rejuvee.co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457200"/>
            <a:ext cx="6589199" cy="601353"/>
          </a:xfrm>
        </p:spPr>
        <p:txBody>
          <a:bodyPr>
            <a:normAutofit fontScale="90000"/>
          </a:bodyPr>
          <a:lstStyle/>
          <a:p>
            <a:r>
              <a:rPr lang="en-US" dirty="0" smtClean="0"/>
              <a:t/>
            </a:r>
            <a:br>
              <a:rPr lang="en-US" dirty="0" smtClean="0"/>
            </a:br>
            <a:r>
              <a:rPr lang="en-US" b="1" dirty="0" smtClean="0"/>
              <a:t>About OMICS Group</a:t>
            </a:r>
            <a:endParaRPr lang="en-US" b="1" dirty="0"/>
          </a:p>
        </p:txBody>
      </p:sp>
      <p:sp>
        <p:nvSpPr>
          <p:cNvPr id="3" name="Content Placeholder 2"/>
          <p:cNvSpPr>
            <a:spLocks noGrp="1"/>
          </p:cNvSpPr>
          <p:nvPr>
            <p:ph idx="1"/>
          </p:nvPr>
        </p:nvSpPr>
        <p:spPr>
          <a:xfrm>
            <a:off x="613775" y="1365337"/>
            <a:ext cx="8217074" cy="4947781"/>
          </a:xfrm>
        </p:spPr>
        <p:txBody>
          <a:bodyPr>
            <a:noAutofit/>
          </a:bodyPr>
          <a:lstStyle/>
          <a:p>
            <a:pPr marL="0" indent="0" algn="just">
              <a:buNone/>
            </a:pPr>
            <a:r>
              <a:rPr lang="en-US" sz="2000" dirty="0"/>
              <a:t>OMICS Group is an amalgamation of </a:t>
            </a:r>
            <a:r>
              <a:rPr lang="en-US" sz="2000" dirty="0">
                <a:hlinkClick r:id="rId2"/>
              </a:rPr>
              <a:t>Open Access </a:t>
            </a:r>
            <a:r>
              <a:rPr lang="en-US" sz="2000" dirty="0" smtClean="0">
                <a:hlinkClick r:id="rId2"/>
              </a:rPr>
              <a:t>Publications</a:t>
            </a:r>
            <a:r>
              <a:rPr lang="en-US" sz="2000" dirty="0" smtClean="0"/>
              <a:t> </a:t>
            </a:r>
            <a:r>
              <a:rPr lang="en-US" sz="2000" dirty="0"/>
              <a:t>and worldwide international science conferences and events. Established in the year 2007 with the sole aim of making the information on Sciences and technology ‘Open Access’, OMICS Group publishes 500 online open access </a:t>
            </a:r>
            <a:r>
              <a:rPr lang="en-US" sz="2000" dirty="0">
                <a:hlinkClick r:id="rId3"/>
              </a:rPr>
              <a:t>scholarly journals </a:t>
            </a:r>
            <a:r>
              <a:rPr lang="en-US" sz="2000" dirty="0"/>
              <a:t>in all aspects </a:t>
            </a:r>
            <a:r>
              <a:rPr lang="en-US" sz="2000" dirty="0" smtClean="0"/>
              <a:t>of Science, Engineering, Management </a:t>
            </a:r>
            <a:r>
              <a:rPr lang="en-US" sz="2000" dirty="0"/>
              <a:t>and Technology </a:t>
            </a:r>
            <a:r>
              <a:rPr lang="en-US" sz="2000" dirty="0" smtClean="0"/>
              <a:t>journals. </a:t>
            </a:r>
            <a:r>
              <a:rPr lang="en-US" sz="2000" dirty="0"/>
              <a:t>OMICS Group has been instrumental in taking the knowledge on Science &amp; technology to the doorsteps of ordinary men and women. Research Scholars, Students, Libraries, Educational Institutions, Research centers and the industry are main stakeholders that benefitted greatly from this knowledge dissemination. OMICS Group also organizes 500 </a:t>
            </a:r>
            <a:r>
              <a:rPr lang="en-US" sz="2000" dirty="0">
                <a:hlinkClick r:id="rId4"/>
              </a:rPr>
              <a:t>International conferences</a:t>
            </a:r>
            <a:r>
              <a:rPr lang="en-US" sz="2000" dirty="0"/>
              <a:t> annually across the globe, where knowledge transfer takes place through debates, round table discussions, poster presentations, workshops, symposia and exhibitions.</a:t>
            </a:r>
          </a:p>
        </p:txBody>
      </p:sp>
    </p:spTree>
    <p:extLst>
      <p:ext uri="{BB962C8B-B14F-4D97-AF65-F5344CB8AC3E}">
        <p14:creationId xmlns:p14="http://schemas.microsoft.com/office/powerpoint/2010/main" val="2365247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What is RF Technology?</a:t>
            </a:r>
            <a:endParaRPr lang="en-US" dirty="0"/>
          </a:p>
        </p:txBody>
      </p:sp>
      <p:sp>
        <p:nvSpPr>
          <p:cNvPr id="3" name="Content Placeholder 2"/>
          <p:cNvSpPr>
            <a:spLocks noGrp="1"/>
          </p:cNvSpPr>
          <p:nvPr>
            <p:ph idx="1"/>
          </p:nvPr>
        </p:nvSpPr>
        <p:spPr/>
        <p:txBody>
          <a:bodyPr/>
          <a:lstStyle/>
          <a:p>
            <a:r>
              <a:rPr lang="en-US" sz="3600" dirty="0" smtClean="0"/>
              <a:t>Non-invasive methods of facial and body rejuvenation</a:t>
            </a:r>
          </a:p>
          <a:p>
            <a:r>
              <a:rPr lang="en-US" sz="3600" dirty="0" smtClean="0"/>
              <a:t>Effective ways to increase skin laxity without downtime</a:t>
            </a:r>
          </a:p>
          <a:p>
            <a:r>
              <a:rPr lang="en-US" sz="3600" dirty="0" smtClean="0"/>
              <a:t>Minimal recovery but high level of safety with aesthetic RF treatments</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Applications of RF</a:t>
            </a:r>
            <a:endParaRPr lang="en-US" dirty="0"/>
          </a:p>
        </p:txBody>
      </p:sp>
      <p:sp>
        <p:nvSpPr>
          <p:cNvPr id="3" name="Content Placeholder 2"/>
          <p:cNvSpPr>
            <a:spLocks noGrp="1"/>
          </p:cNvSpPr>
          <p:nvPr>
            <p:ph idx="1"/>
          </p:nvPr>
        </p:nvSpPr>
        <p:spPr>
          <a:xfrm>
            <a:off x="457200" y="1219200"/>
            <a:ext cx="8229600" cy="4906963"/>
          </a:xfrm>
        </p:spPr>
        <p:txBody>
          <a:bodyPr>
            <a:normAutofit/>
          </a:bodyPr>
          <a:lstStyle/>
          <a:p>
            <a:endParaRPr lang="en-US" sz="3600" b="1" dirty="0" smtClean="0"/>
          </a:p>
          <a:p>
            <a:r>
              <a:rPr lang="en-US" sz="4000" b="1" dirty="0" smtClean="0"/>
              <a:t>Ultrasound </a:t>
            </a:r>
            <a:r>
              <a:rPr lang="en-US" sz="4000" b="1" dirty="0" err="1" smtClean="0"/>
              <a:t>Cavitation</a:t>
            </a:r>
            <a:r>
              <a:rPr lang="en-US" sz="4000" b="1" dirty="0" smtClean="0"/>
              <a:t> RF</a:t>
            </a:r>
          </a:p>
          <a:p>
            <a:r>
              <a:rPr lang="en-US" sz="4000" b="1" dirty="0" smtClean="0"/>
              <a:t>Three Polar RF</a:t>
            </a:r>
          </a:p>
          <a:p>
            <a:r>
              <a:rPr lang="en-US" sz="4000" b="1" dirty="0" smtClean="0"/>
              <a:t>Q-Polar RF</a:t>
            </a:r>
          </a:p>
          <a:p>
            <a:r>
              <a:rPr lang="en-US" sz="4000" b="1" dirty="0" err="1" smtClean="0"/>
              <a:t>Mesotherapy</a:t>
            </a:r>
            <a:r>
              <a:rPr lang="en-US" sz="4000" b="1" dirty="0" smtClean="0"/>
              <a:t> RF</a:t>
            </a:r>
          </a:p>
          <a:p>
            <a:r>
              <a:rPr lang="en-US" sz="4000" b="1" dirty="0" err="1" smtClean="0"/>
              <a:t>Electrocoagulation</a:t>
            </a:r>
            <a:r>
              <a:rPr lang="en-US" sz="4000" b="1" dirty="0" smtClean="0"/>
              <a:t> RF</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305800" cy="869950"/>
          </a:xfrm>
        </p:spPr>
        <p:txBody>
          <a:bodyPr>
            <a:normAutofit/>
          </a:bodyPr>
          <a:lstStyle/>
          <a:p>
            <a:r>
              <a:rPr lang="en-US" sz="3600" dirty="0" smtClean="0"/>
              <a:t>            </a:t>
            </a:r>
            <a:r>
              <a:rPr lang="en-US" sz="4400" dirty="0" smtClean="0"/>
              <a:t>Ultrasound </a:t>
            </a:r>
            <a:r>
              <a:rPr lang="en-US" sz="4400" dirty="0" err="1" smtClean="0"/>
              <a:t>Cavitation</a:t>
            </a:r>
            <a:r>
              <a:rPr lang="en-US" sz="4400" dirty="0" smtClean="0"/>
              <a:t> RF</a:t>
            </a:r>
            <a:endParaRPr lang="en-US" sz="4400" dirty="0"/>
          </a:p>
        </p:txBody>
      </p:sp>
      <p:sp>
        <p:nvSpPr>
          <p:cNvPr id="4" name="Text Placeholder 3"/>
          <p:cNvSpPr>
            <a:spLocks noGrp="1"/>
          </p:cNvSpPr>
          <p:nvPr>
            <p:ph type="body" sz="half" idx="2"/>
          </p:nvPr>
        </p:nvSpPr>
        <p:spPr>
          <a:xfrm>
            <a:off x="457200" y="1371600"/>
            <a:ext cx="6324600" cy="5181600"/>
          </a:xfrm>
        </p:spPr>
        <p:txBody>
          <a:bodyPr>
            <a:normAutofit lnSpcReduction="10000"/>
          </a:bodyPr>
          <a:lstStyle/>
          <a:p>
            <a:r>
              <a:rPr lang="en-US" sz="2800" dirty="0" smtClean="0"/>
              <a:t>-Ultrasonic </a:t>
            </a:r>
            <a:r>
              <a:rPr lang="en-US" sz="2800" dirty="0" err="1" smtClean="0"/>
              <a:t>Cavitation</a:t>
            </a:r>
            <a:r>
              <a:rPr lang="en-US" sz="2800" dirty="0" smtClean="0"/>
              <a:t> Technology  </a:t>
            </a:r>
            <a:r>
              <a:rPr lang="en-US" sz="2800" b="1" dirty="0" smtClean="0"/>
              <a:t>concentrated sonic energy </a:t>
            </a:r>
            <a:r>
              <a:rPr lang="en-US" sz="2800" dirty="0" smtClean="0"/>
              <a:t>to localized treatment areas</a:t>
            </a:r>
          </a:p>
          <a:p>
            <a:r>
              <a:rPr lang="en-US" sz="2800" dirty="0" smtClean="0"/>
              <a:t>-</a:t>
            </a:r>
            <a:r>
              <a:rPr lang="en-US" sz="2800" b="1" dirty="0" smtClean="0"/>
              <a:t>Breakdown fat </a:t>
            </a:r>
            <a:r>
              <a:rPr lang="en-US" sz="2800" dirty="0" smtClean="0"/>
              <a:t>cell membrane</a:t>
            </a:r>
          </a:p>
          <a:p>
            <a:r>
              <a:rPr lang="en-US" sz="2800" dirty="0" smtClean="0"/>
              <a:t>-The fat is released into the </a:t>
            </a:r>
            <a:r>
              <a:rPr lang="en-US" sz="2800" b="1" dirty="0" smtClean="0"/>
              <a:t>interstitial fluid between the cells</a:t>
            </a:r>
          </a:p>
          <a:p>
            <a:r>
              <a:rPr lang="en-US" sz="2800" dirty="0" smtClean="0"/>
              <a:t>-They are </a:t>
            </a:r>
            <a:r>
              <a:rPr lang="en-US" sz="2800" dirty="0" err="1" smtClean="0"/>
              <a:t>enzymatically</a:t>
            </a:r>
            <a:r>
              <a:rPr lang="en-US" sz="2800" dirty="0" smtClean="0"/>
              <a:t> metabolized to </a:t>
            </a:r>
            <a:r>
              <a:rPr lang="en-US" sz="2800" b="1" dirty="0" smtClean="0"/>
              <a:t>glycerol and free fatty acids </a:t>
            </a:r>
          </a:p>
          <a:p>
            <a:r>
              <a:rPr lang="en-US" sz="2800" dirty="0" smtClean="0"/>
              <a:t>-Water-soluble </a:t>
            </a:r>
            <a:r>
              <a:rPr lang="en-US" sz="2800" b="1" dirty="0" smtClean="0"/>
              <a:t>glycerol travels into the circulatory system </a:t>
            </a:r>
          </a:p>
          <a:p>
            <a:r>
              <a:rPr lang="en-US" sz="2800" dirty="0" smtClean="0"/>
              <a:t>-</a:t>
            </a:r>
            <a:r>
              <a:rPr lang="en-US" sz="2800" b="1" dirty="0" smtClean="0"/>
              <a:t>Free fatty acids enter the liver</a:t>
            </a:r>
          </a:p>
          <a:p>
            <a:endParaRPr lang="en-US" dirty="0"/>
          </a:p>
        </p:txBody>
      </p:sp>
      <p:pic>
        <p:nvPicPr>
          <p:cNvPr id="5" name="Content Placeholder 4" descr="Cavitacija-patronažna-300x300.jpg"/>
          <p:cNvPicPr>
            <a:picLocks noGrp="1" noChangeAspect="1"/>
          </p:cNvPicPr>
          <p:nvPr>
            <p:ph idx="1"/>
          </p:nvPr>
        </p:nvPicPr>
        <p:blipFill>
          <a:blip r:embed="rId2" cstate="print"/>
          <a:stretch>
            <a:fillRect/>
          </a:stretch>
        </p:blipFill>
        <p:spPr>
          <a:xfrm>
            <a:off x="6781800" y="1447800"/>
            <a:ext cx="1905000" cy="1905000"/>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Ultrasound </a:t>
            </a:r>
            <a:r>
              <a:rPr lang="en-US" b="1" dirty="0" err="1" smtClean="0"/>
              <a:t>Cavitaton</a:t>
            </a:r>
            <a:r>
              <a:rPr lang="en-US" b="1" dirty="0" smtClean="0"/>
              <a:t> RF</a:t>
            </a:r>
            <a:endParaRPr lang="en-US" dirty="0"/>
          </a:p>
        </p:txBody>
      </p:sp>
      <p:sp>
        <p:nvSpPr>
          <p:cNvPr id="3" name="Text Placeholder 2"/>
          <p:cNvSpPr>
            <a:spLocks noGrp="1"/>
          </p:cNvSpPr>
          <p:nvPr>
            <p:ph type="body" idx="1"/>
          </p:nvPr>
        </p:nvSpPr>
        <p:spPr/>
        <p:txBody>
          <a:bodyPr/>
          <a:lstStyle/>
          <a:p>
            <a:r>
              <a:rPr lang="en-US" dirty="0" smtClean="0"/>
              <a:t>              Before / After</a:t>
            </a:r>
            <a:endParaRPr lang="en-US" dirty="0"/>
          </a:p>
        </p:txBody>
      </p:sp>
      <p:sp>
        <p:nvSpPr>
          <p:cNvPr id="5" name="Text Placeholder 4"/>
          <p:cNvSpPr>
            <a:spLocks noGrp="1"/>
          </p:cNvSpPr>
          <p:nvPr>
            <p:ph type="body" sz="quarter" idx="3"/>
          </p:nvPr>
        </p:nvSpPr>
        <p:spPr/>
        <p:txBody>
          <a:bodyPr/>
          <a:lstStyle/>
          <a:p>
            <a:r>
              <a:rPr lang="en-US" dirty="0" smtClean="0"/>
              <a:t>               Before / After</a:t>
            </a:r>
            <a:endParaRPr lang="en-US" dirty="0"/>
          </a:p>
        </p:txBody>
      </p:sp>
      <p:pic>
        <p:nvPicPr>
          <p:cNvPr id="7" name="Content Placeholder 13" descr="images (11).jpg"/>
          <p:cNvPicPr>
            <a:picLocks noGrp="1" noChangeAspect="1"/>
          </p:cNvPicPr>
          <p:nvPr>
            <p:ph sz="half" idx="2"/>
          </p:nvPr>
        </p:nvPicPr>
        <p:blipFill>
          <a:blip r:embed="rId2" cstate="print"/>
          <a:stretch>
            <a:fillRect/>
          </a:stretch>
        </p:blipFill>
        <p:spPr>
          <a:xfrm>
            <a:off x="533400" y="2895600"/>
            <a:ext cx="3581399" cy="2895599"/>
          </a:xfrm>
        </p:spPr>
      </p:pic>
      <p:pic>
        <p:nvPicPr>
          <p:cNvPr id="8" name="Content Placeholder 9" descr="IMG-20150204-WA0031.jpg"/>
          <p:cNvPicPr>
            <a:picLocks noGrp="1" noChangeAspect="1"/>
          </p:cNvPicPr>
          <p:nvPr>
            <p:ph sz="quarter" idx="4"/>
          </p:nvPr>
        </p:nvPicPr>
        <p:blipFill>
          <a:blip r:embed="rId3" cstate="print"/>
          <a:stretch>
            <a:fillRect/>
          </a:stretch>
        </p:blipFill>
        <p:spPr>
          <a:xfrm>
            <a:off x="4876800" y="2174874"/>
            <a:ext cx="3581400" cy="4225926"/>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Ultrasound </a:t>
            </a:r>
            <a:r>
              <a:rPr lang="en-US" b="1" dirty="0" err="1" smtClean="0"/>
              <a:t>Cavitation</a:t>
            </a:r>
            <a:r>
              <a:rPr lang="en-US" b="1" dirty="0" smtClean="0"/>
              <a:t> RF</a:t>
            </a:r>
            <a:endParaRPr lang="en-US" b="1" dirty="0"/>
          </a:p>
        </p:txBody>
      </p:sp>
      <p:sp>
        <p:nvSpPr>
          <p:cNvPr id="3" name="Text Placeholder 2"/>
          <p:cNvSpPr>
            <a:spLocks noGrp="1"/>
          </p:cNvSpPr>
          <p:nvPr>
            <p:ph type="body" idx="1"/>
          </p:nvPr>
        </p:nvSpPr>
        <p:spPr>
          <a:xfrm>
            <a:off x="457200" y="1600200"/>
            <a:ext cx="4040188" cy="574675"/>
          </a:xfrm>
        </p:spPr>
        <p:txBody>
          <a:bodyPr>
            <a:normAutofit fontScale="77500" lnSpcReduction="20000"/>
          </a:bodyPr>
          <a:lstStyle/>
          <a:p>
            <a:r>
              <a:rPr lang="en-US" dirty="0" smtClean="0"/>
              <a:t>Reduction of cellulite &amp; shaping the body</a:t>
            </a:r>
          </a:p>
          <a:p>
            <a:endParaRPr lang="en-US" dirty="0"/>
          </a:p>
        </p:txBody>
      </p:sp>
      <p:sp>
        <p:nvSpPr>
          <p:cNvPr id="5" name="Text Placeholder 4"/>
          <p:cNvSpPr>
            <a:spLocks noGrp="1"/>
          </p:cNvSpPr>
          <p:nvPr>
            <p:ph type="body" sz="quarter" idx="3"/>
          </p:nvPr>
        </p:nvSpPr>
        <p:spPr>
          <a:xfrm>
            <a:off x="4645025" y="1219200"/>
            <a:ext cx="4041775" cy="762001"/>
          </a:xfrm>
        </p:spPr>
        <p:txBody>
          <a:bodyPr>
            <a:normAutofit fontScale="92500" lnSpcReduction="10000"/>
          </a:bodyPr>
          <a:lstStyle/>
          <a:p>
            <a:r>
              <a:rPr lang="en-US" dirty="0" smtClean="0"/>
              <a:t> Shaping the body</a:t>
            </a:r>
          </a:p>
          <a:p>
            <a:r>
              <a:rPr lang="en-US" dirty="0" smtClean="0"/>
              <a:t>               Before / After Treatment</a:t>
            </a:r>
            <a:endParaRPr lang="en-US" dirty="0"/>
          </a:p>
        </p:txBody>
      </p:sp>
      <p:pic>
        <p:nvPicPr>
          <p:cNvPr id="7" name="Content Placeholder 6" descr="images (13).jpg"/>
          <p:cNvPicPr>
            <a:picLocks noGrp="1" noChangeAspect="1"/>
          </p:cNvPicPr>
          <p:nvPr>
            <p:ph sz="half" idx="2"/>
          </p:nvPr>
        </p:nvPicPr>
        <p:blipFill>
          <a:blip r:embed="rId2" cstate="print"/>
          <a:stretch>
            <a:fillRect/>
          </a:stretch>
        </p:blipFill>
        <p:spPr>
          <a:xfrm>
            <a:off x="381000" y="2743200"/>
            <a:ext cx="3810000" cy="3124200"/>
          </a:xfrm>
        </p:spPr>
      </p:pic>
      <p:pic>
        <p:nvPicPr>
          <p:cNvPr id="8" name="Content Placeholder 7" descr="i.lp.01l.bf.af.jpg"/>
          <p:cNvPicPr>
            <a:picLocks noGrp="1" noChangeAspect="1"/>
          </p:cNvPicPr>
          <p:nvPr>
            <p:ph sz="quarter" idx="4"/>
          </p:nvPr>
        </p:nvPicPr>
        <p:blipFill>
          <a:blip r:embed="rId3" cstate="print"/>
          <a:stretch>
            <a:fillRect/>
          </a:stretch>
        </p:blipFill>
        <p:spPr>
          <a:xfrm>
            <a:off x="4645025" y="2590800"/>
            <a:ext cx="4041775" cy="3428999"/>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Results</a:t>
            </a:r>
            <a:endParaRPr lang="en-US" dirty="0"/>
          </a:p>
        </p:txBody>
      </p:sp>
      <p:sp>
        <p:nvSpPr>
          <p:cNvPr id="3" name="Content Placeholder 2"/>
          <p:cNvSpPr>
            <a:spLocks noGrp="1"/>
          </p:cNvSpPr>
          <p:nvPr>
            <p:ph idx="1"/>
          </p:nvPr>
        </p:nvSpPr>
        <p:spPr/>
        <p:txBody>
          <a:bodyPr/>
          <a:lstStyle/>
          <a:p>
            <a:pPr>
              <a:buNone/>
            </a:pPr>
            <a:r>
              <a:rPr lang="en-US" b="1" dirty="0" smtClean="0"/>
              <a:t> - Non-surgical </a:t>
            </a:r>
            <a:r>
              <a:rPr lang="en-US" dirty="0" smtClean="0"/>
              <a:t>solution for local fat deposit reduction</a:t>
            </a:r>
          </a:p>
          <a:p>
            <a:pPr>
              <a:buNone/>
            </a:pPr>
            <a:r>
              <a:rPr lang="en-US" dirty="0" smtClean="0"/>
              <a:t> - The results guarantee</a:t>
            </a:r>
            <a:r>
              <a:rPr lang="en-US" b="1" dirty="0" smtClean="0"/>
              <a:t> a diameter loss of up to 2 cm in the area treated in each session</a:t>
            </a:r>
          </a:p>
          <a:p>
            <a:pPr>
              <a:buNone/>
            </a:pPr>
            <a:r>
              <a:rPr lang="en-US" b="1" dirty="0" smtClean="0"/>
              <a:t>  - Cellulite reduction and body shaping</a:t>
            </a:r>
          </a:p>
          <a:p>
            <a:pPr>
              <a:buNone/>
            </a:pPr>
            <a:r>
              <a:rPr lang="en-US" b="1" dirty="0" smtClean="0"/>
              <a:t>  - No pain</a:t>
            </a:r>
          </a:p>
          <a:p>
            <a:pPr>
              <a:buNone/>
            </a:pPr>
            <a:r>
              <a:rPr lang="en-US" b="1" dirty="0" smtClean="0"/>
              <a:t>  - No-Zero risk</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717550"/>
          </a:xfrm>
        </p:spPr>
        <p:txBody>
          <a:bodyPr>
            <a:normAutofit fontScale="90000"/>
          </a:bodyPr>
          <a:lstStyle/>
          <a:p>
            <a:r>
              <a:rPr lang="en-US" sz="3600" dirty="0" smtClean="0"/>
              <a:t>        </a:t>
            </a:r>
            <a:r>
              <a:rPr lang="en-US" sz="4900" dirty="0" smtClean="0"/>
              <a:t>3</a:t>
            </a:r>
            <a:r>
              <a:rPr lang="en-US" sz="4900" baseline="30000" dirty="0" smtClean="0"/>
              <a:t>rd</a:t>
            </a:r>
            <a:r>
              <a:rPr lang="en-US" sz="4900" dirty="0" smtClean="0"/>
              <a:t> Generation RF Technology</a:t>
            </a:r>
            <a:endParaRPr lang="en-US" sz="4900" dirty="0"/>
          </a:p>
        </p:txBody>
      </p:sp>
      <p:pic>
        <p:nvPicPr>
          <p:cNvPr id="5" name="Content Placeholder 4" descr="3POLAR-Radiofrequency-m.jpg"/>
          <p:cNvPicPr>
            <a:picLocks noGrp="1" noChangeAspect="1"/>
          </p:cNvPicPr>
          <p:nvPr>
            <p:ph idx="1"/>
          </p:nvPr>
        </p:nvPicPr>
        <p:blipFill>
          <a:blip r:embed="rId2" cstate="print"/>
          <a:stretch>
            <a:fillRect/>
          </a:stretch>
        </p:blipFill>
        <p:spPr>
          <a:xfrm>
            <a:off x="6844393" y="1447800"/>
            <a:ext cx="1551214" cy="1447800"/>
          </a:xfrm>
        </p:spPr>
      </p:pic>
      <p:sp>
        <p:nvSpPr>
          <p:cNvPr id="4" name="Text Placeholder 3"/>
          <p:cNvSpPr>
            <a:spLocks noGrp="1"/>
          </p:cNvSpPr>
          <p:nvPr>
            <p:ph type="body" sz="half" idx="2"/>
          </p:nvPr>
        </p:nvSpPr>
        <p:spPr>
          <a:xfrm>
            <a:off x="457200" y="1435100"/>
            <a:ext cx="6324600" cy="4691063"/>
          </a:xfrm>
        </p:spPr>
        <p:txBody>
          <a:bodyPr/>
          <a:lstStyle/>
          <a:p>
            <a:r>
              <a:rPr lang="en-US" sz="3600" b="1" u="sng" dirty="0" smtClean="0"/>
              <a:t>What is it?</a:t>
            </a:r>
            <a:endParaRPr lang="en-US" sz="3600" dirty="0" smtClean="0"/>
          </a:p>
          <a:p>
            <a:r>
              <a:rPr lang="en-US" sz="3600" dirty="0" smtClean="0"/>
              <a:t>-Applies three or more electrodes </a:t>
            </a:r>
          </a:p>
          <a:p>
            <a:r>
              <a:rPr lang="en-US" sz="3600" dirty="0" smtClean="0"/>
              <a:t>-High frequency electric current under the skin</a:t>
            </a:r>
          </a:p>
          <a:p>
            <a:r>
              <a:rPr lang="en-US" sz="3600" dirty="0" smtClean="0"/>
              <a:t>-Focused electric energy</a:t>
            </a:r>
          </a:p>
          <a:p>
            <a:r>
              <a:rPr lang="en-US" sz="3600" dirty="0" smtClean="0"/>
              <a:t>- Without any active cooling </a:t>
            </a: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b="1" u="sng" dirty="0" smtClean="0"/>
              <a:t>Treatments</a:t>
            </a:r>
            <a:endParaRPr lang="en-US" dirty="0"/>
          </a:p>
        </p:txBody>
      </p:sp>
      <p:sp>
        <p:nvSpPr>
          <p:cNvPr id="3" name="Content Placeholder 2"/>
          <p:cNvSpPr>
            <a:spLocks noGrp="1"/>
          </p:cNvSpPr>
          <p:nvPr>
            <p:ph idx="1"/>
          </p:nvPr>
        </p:nvSpPr>
        <p:spPr>
          <a:xfrm>
            <a:off x="457200" y="1371600"/>
            <a:ext cx="8229600" cy="4754563"/>
          </a:xfrm>
        </p:spPr>
        <p:txBody>
          <a:bodyPr>
            <a:normAutofit fontScale="92500" lnSpcReduction="10000"/>
          </a:bodyPr>
          <a:lstStyle/>
          <a:p>
            <a:r>
              <a:rPr lang="en-US" sz="3600" dirty="0" smtClean="0"/>
              <a:t>Selective heating of the fat cells increased rate of </a:t>
            </a:r>
            <a:r>
              <a:rPr lang="en-US" sz="3600" dirty="0" err="1" smtClean="0"/>
              <a:t>lipolysis</a:t>
            </a:r>
            <a:endParaRPr lang="en-US" sz="3600" dirty="0" smtClean="0"/>
          </a:p>
          <a:p>
            <a:r>
              <a:rPr lang="en-US" sz="3600" dirty="0" smtClean="0"/>
              <a:t>Metabolic processes</a:t>
            </a:r>
          </a:p>
          <a:p>
            <a:r>
              <a:rPr lang="en-US" sz="3600" dirty="0" smtClean="0"/>
              <a:t>Dermal tightening is simultaneously achieved by the heating of collagen fibers in the extra cellular matrix</a:t>
            </a:r>
          </a:p>
          <a:p>
            <a:r>
              <a:rPr lang="en-US" sz="3600" dirty="0" smtClean="0"/>
              <a:t>The tightening effect is immediately</a:t>
            </a:r>
          </a:p>
          <a:p>
            <a:r>
              <a:rPr lang="en-US" sz="3600" dirty="0" smtClean="0"/>
              <a:t>Fibroblast proliferation, as well as long-term collagen remodeling</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3</a:t>
            </a:r>
            <a:r>
              <a:rPr lang="en-US" b="1" baseline="30000" dirty="0" smtClean="0"/>
              <a:t>rd</a:t>
            </a:r>
            <a:r>
              <a:rPr lang="en-US" b="1" dirty="0" smtClean="0"/>
              <a:t> Generation RF Technology</a:t>
            </a:r>
            <a:endParaRPr lang="en-US" dirty="0"/>
          </a:p>
        </p:txBody>
      </p:sp>
      <p:sp>
        <p:nvSpPr>
          <p:cNvPr id="3" name="Text Placeholder 2"/>
          <p:cNvSpPr>
            <a:spLocks noGrp="1"/>
          </p:cNvSpPr>
          <p:nvPr>
            <p:ph type="body" idx="1"/>
          </p:nvPr>
        </p:nvSpPr>
        <p:spPr>
          <a:xfrm>
            <a:off x="457200" y="1295401"/>
            <a:ext cx="4040188" cy="533399"/>
          </a:xfrm>
        </p:spPr>
        <p:txBody>
          <a:bodyPr/>
          <a:lstStyle/>
          <a:p>
            <a:r>
              <a:rPr lang="en-US" dirty="0" smtClean="0"/>
              <a:t>               Before/After</a:t>
            </a:r>
            <a:endParaRPr lang="en-US" dirty="0"/>
          </a:p>
        </p:txBody>
      </p:sp>
      <p:sp>
        <p:nvSpPr>
          <p:cNvPr id="5" name="Text Placeholder 4"/>
          <p:cNvSpPr>
            <a:spLocks noGrp="1"/>
          </p:cNvSpPr>
          <p:nvPr>
            <p:ph type="body" sz="quarter" idx="3"/>
          </p:nvPr>
        </p:nvSpPr>
        <p:spPr>
          <a:xfrm>
            <a:off x="4645025" y="1219201"/>
            <a:ext cx="4041775" cy="457199"/>
          </a:xfrm>
        </p:spPr>
        <p:txBody>
          <a:bodyPr>
            <a:normAutofit lnSpcReduction="10000"/>
          </a:bodyPr>
          <a:lstStyle/>
          <a:p>
            <a:r>
              <a:rPr lang="en-US" dirty="0" smtClean="0"/>
              <a:t>                Before/After</a:t>
            </a:r>
            <a:endParaRPr lang="en-US" dirty="0"/>
          </a:p>
        </p:txBody>
      </p:sp>
      <p:pic>
        <p:nvPicPr>
          <p:cNvPr id="7" name="Content Placeholder 7" descr="Collage 2015-05-13 00_12_51a.jpg"/>
          <p:cNvPicPr>
            <a:picLocks noGrp="1" noChangeAspect="1"/>
          </p:cNvPicPr>
          <p:nvPr>
            <p:ph sz="half" idx="2"/>
          </p:nvPr>
        </p:nvPicPr>
        <p:blipFill>
          <a:blip r:embed="rId2" cstate="print"/>
          <a:stretch>
            <a:fillRect/>
          </a:stretch>
        </p:blipFill>
        <p:spPr>
          <a:xfrm>
            <a:off x="228600" y="1905000"/>
            <a:ext cx="4343400" cy="4267200"/>
          </a:xfrm>
        </p:spPr>
      </p:pic>
      <p:pic>
        <p:nvPicPr>
          <p:cNvPr id="8" name="Content Placeholder 11" descr="IMG-20140704-WA0025.jpg"/>
          <p:cNvPicPr>
            <a:picLocks noGrp="1" noChangeAspect="1"/>
          </p:cNvPicPr>
          <p:nvPr>
            <p:ph sz="quarter" idx="4"/>
          </p:nvPr>
        </p:nvPicPr>
        <p:blipFill>
          <a:blip r:embed="rId3" cstate="print"/>
          <a:stretch>
            <a:fillRect/>
          </a:stretch>
        </p:blipFill>
        <p:spPr>
          <a:xfrm>
            <a:off x="4690268" y="1676400"/>
            <a:ext cx="4225132" cy="4495800"/>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b="1" dirty="0" smtClean="0"/>
              <a:t>Body Contouring</a:t>
            </a:r>
            <a:endParaRPr lang="en-US" dirty="0"/>
          </a:p>
        </p:txBody>
      </p:sp>
      <p:sp>
        <p:nvSpPr>
          <p:cNvPr id="3" name="Text Placeholder 2"/>
          <p:cNvSpPr>
            <a:spLocks noGrp="1"/>
          </p:cNvSpPr>
          <p:nvPr>
            <p:ph type="body" idx="1"/>
          </p:nvPr>
        </p:nvSpPr>
        <p:spPr>
          <a:xfrm>
            <a:off x="457200" y="1295401"/>
            <a:ext cx="4040188" cy="533400"/>
          </a:xfrm>
        </p:spPr>
        <p:txBody>
          <a:bodyPr>
            <a:normAutofit/>
          </a:bodyPr>
          <a:lstStyle/>
          <a:p>
            <a:r>
              <a:rPr lang="en-US" dirty="0" smtClean="0"/>
              <a:t>       Before/After Treatments</a:t>
            </a:r>
            <a:endParaRPr lang="en-US" dirty="0"/>
          </a:p>
        </p:txBody>
      </p:sp>
      <p:sp>
        <p:nvSpPr>
          <p:cNvPr id="5" name="Text Placeholder 4"/>
          <p:cNvSpPr>
            <a:spLocks noGrp="1"/>
          </p:cNvSpPr>
          <p:nvPr>
            <p:ph type="body" sz="quarter" idx="3"/>
          </p:nvPr>
        </p:nvSpPr>
        <p:spPr>
          <a:xfrm>
            <a:off x="4645025" y="1295401"/>
            <a:ext cx="4041775" cy="533399"/>
          </a:xfrm>
        </p:spPr>
        <p:txBody>
          <a:bodyPr/>
          <a:lstStyle/>
          <a:p>
            <a:r>
              <a:rPr lang="en-US" dirty="0" smtClean="0"/>
              <a:t>          Before/After Treatments</a:t>
            </a:r>
            <a:endParaRPr lang="en-US" dirty="0"/>
          </a:p>
        </p:txBody>
      </p:sp>
      <p:pic>
        <p:nvPicPr>
          <p:cNvPr id="7" name="Content Placeholder 14" descr="Collage 2014-07-04 19_18_15.jpg2014-08-19 20_09_57.jpg"/>
          <p:cNvPicPr>
            <a:picLocks noGrp="1" noChangeAspect="1"/>
          </p:cNvPicPr>
          <p:nvPr>
            <p:ph sz="half" idx="2"/>
          </p:nvPr>
        </p:nvPicPr>
        <p:blipFill>
          <a:blip r:embed="rId2" cstate="print"/>
          <a:stretch>
            <a:fillRect/>
          </a:stretch>
        </p:blipFill>
        <p:spPr>
          <a:xfrm>
            <a:off x="304800" y="2286000"/>
            <a:ext cx="4192588" cy="3886200"/>
          </a:xfrm>
        </p:spPr>
      </p:pic>
      <p:pic>
        <p:nvPicPr>
          <p:cNvPr id="8" name="Content Placeholder 15" descr="Collage 2014-07-04 19_18_15.jpgCollage 2014-08-07 02_18_19.jpgCollage 2014-08-12 17_50_32.jpgCollage 2014-08-12 17_54_12.jpgCollage 2014-08-14 10_38_02.jpgCollage 2014-08-14 10_39_15.jpg"/>
          <p:cNvPicPr>
            <a:picLocks noGrp="1" noChangeAspect="1"/>
          </p:cNvPicPr>
          <p:nvPr>
            <p:ph sz="quarter" idx="4"/>
          </p:nvPr>
        </p:nvPicPr>
        <p:blipFill>
          <a:blip r:embed="rId3" cstate="print"/>
          <a:stretch>
            <a:fillRect/>
          </a:stretch>
        </p:blipFill>
        <p:spPr>
          <a:xfrm>
            <a:off x="4645025" y="2286000"/>
            <a:ext cx="4270375" cy="3886200"/>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6894" y="636636"/>
            <a:ext cx="6589199" cy="691123"/>
          </a:xfrm>
        </p:spPr>
        <p:txBody>
          <a:bodyPr>
            <a:normAutofit/>
          </a:bodyPr>
          <a:lstStyle/>
          <a:p>
            <a:r>
              <a:rPr lang="en-US" sz="2800" b="1" dirty="0" smtClean="0"/>
              <a:t>OMICS International Conferences</a:t>
            </a:r>
            <a:endParaRPr lang="en-US" sz="2800" b="1" dirty="0"/>
          </a:p>
        </p:txBody>
      </p:sp>
      <p:sp>
        <p:nvSpPr>
          <p:cNvPr id="3" name="Content Placeholder 2"/>
          <p:cNvSpPr>
            <a:spLocks noGrp="1"/>
          </p:cNvSpPr>
          <p:nvPr>
            <p:ph idx="1"/>
          </p:nvPr>
        </p:nvSpPr>
        <p:spPr>
          <a:xfrm>
            <a:off x="602131" y="1432142"/>
            <a:ext cx="8241244" cy="4793294"/>
          </a:xfrm>
        </p:spPr>
        <p:txBody>
          <a:bodyPr>
            <a:normAutofit fontScale="77500" lnSpcReduction="20000"/>
          </a:bodyPr>
          <a:lstStyle/>
          <a:p>
            <a:pPr marL="0" indent="0" algn="just">
              <a:buNone/>
            </a:pPr>
            <a:r>
              <a:rPr lang="en-US" dirty="0"/>
              <a:t>OMICS International is a pioneer and leading science </a:t>
            </a:r>
            <a:r>
              <a:rPr lang="en-US" dirty="0" smtClean="0"/>
              <a:t>event organizer</a:t>
            </a:r>
            <a:r>
              <a:rPr lang="en-US" dirty="0"/>
              <a:t>, which publishes around 500 open access </a:t>
            </a:r>
            <a:r>
              <a:rPr lang="en-US" dirty="0" smtClean="0"/>
              <a:t>journals and </a:t>
            </a:r>
            <a:r>
              <a:rPr lang="en-US" dirty="0"/>
              <a:t>conducts over 500 Medical, Clinical, Engineering, </a:t>
            </a:r>
            <a:r>
              <a:rPr lang="en-US" dirty="0" smtClean="0"/>
              <a:t>Life Sciences</a:t>
            </a:r>
            <a:r>
              <a:rPr lang="en-US" dirty="0"/>
              <a:t>, </a:t>
            </a:r>
            <a:r>
              <a:rPr lang="en-US" dirty="0" err="1"/>
              <a:t>Pharma</a:t>
            </a:r>
            <a:r>
              <a:rPr lang="en-US" dirty="0"/>
              <a:t> scientific conferences all over the </a:t>
            </a:r>
            <a:r>
              <a:rPr lang="en-US" dirty="0" smtClean="0"/>
              <a:t>globe annually </a:t>
            </a:r>
            <a:r>
              <a:rPr lang="en-US" dirty="0"/>
              <a:t>with the support of more than 1000 </a:t>
            </a:r>
            <a:r>
              <a:rPr lang="en-US" dirty="0" smtClean="0"/>
              <a:t>scientific associations </a:t>
            </a:r>
            <a:r>
              <a:rPr lang="en-US" dirty="0"/>
              <a:t>and 30,000 editorial board members and </a:t>
            </a:r>
            <a:r>
              <a:rPr lang="en-US" dirty="0" smtClean="0"/>
              <a:t>3.5 million </a:t>
            </a:r>
            <a:r>
              <a:rPr lang="en-US" dirty="0"/>
              <a:t>followers to its credit</a:t>
            </a:r>
            <a:r>
              <a:rPr lang="en-US" dirty="0" smtClean="0"/>
              <a:t>.</a:t>
            </a:r>
          </a:p>
          <a:p>
            <a:pPr marL="0" indent="0" algn="just">
              <a:buNone/>
            </a:pPr>
            <a:endParaRPr lang="en-US" dirty="0" smtClean="0"/>
          </a:p>
          <a:p>
            <a:pPr marL="0" indent="0" algn="just">
              <a:buNone/>
            </a:pPr>
            <a:r>
              <a:rPr lang="en-US" dirty="0" smtClean="0"/>
              <a:t>OMICS </a:t>
            </a:r>
            <a:r>
              <a:rPr lang="en-US" dirty="0"/>
              <a:t>Group has organized 500 conferences, </a:t>
            </a:r>
            <a:r>
              <a:rPr lang="en-US" dirty="0" smtClean="0"/>
              <a:t>workshops and </a:t>
            </a:r>
            <a:r>
              <a:rPr lang="en-US" dirty="0"/>
              <a:t>national symposiums across the major cities </a:t>
            </a:r>
            <a:r>
              <a:rPr lang="en-US" dirty="0" smtClean="0"/>
              <a:t>including San </a:t>
            </a:r>
            <a:r>
              <a:rPr lang="en-US" dirty="0"/>
              <a:t>Francisco, Las Vegas, San Antonio, Omaha, </a:t>
            </a:r>
            <a:r>
              <a:rPr lang="en-US" dirty="0" smtClean="0"/>
              <a:t>Orlando, Raleigh</a:t>
            </a:r>
            <a:r>
              <a:rPr lang="en-US" dirty="0"/>
              <a:t>, Santa Clara, Chicago, Philadelphia, </a:t>
            </a:r>
            <a:r>
              <a:rPr lang="en-US" dirty="0" smtClean="0"/>
              <a:t>Baltimore, United </a:t>
            </a:r>
            <a:r>
              <a:rPr lang="en-US" dirty="0"/>
              <a:t>Kingdom, Valencia, Dubai, Beijing, </a:t>
            </a:r>
            <a:r>
              <a:rPr lang="en-US" dirty="0" smtClean="0"/>
              <a:t>Hyderabad, Bengaluru </a:t>
            </a:r>
            <a:r>
              <a:rPr lang="en-US" dirty="0"/>
              <a:t>and Mumbai.</a:t>
            </a:r>
          </a:p>
        </p:txBody>
      </p:sp>
    </p:spTree>
    <p:extLst>
      <p:ext uri="{BB962C8B-B14F-4D97-AF65-F5344CB8AC3E}">
        <p14:creationId xmlns:p14="http://schemas.microsoft.com/office/powerpoint/2010/main" val="25359283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Results</a:t>
            </a:r>
            <a:endParaRPr lang="en-US" dirty="0"/>
          </a:p>
        </p:txBody>
      </p:sp>
      <p:sp>
        <p:nvSpPr>
          <p:cNvPr id="3" name="Content Placeholder 2"/>
          <p:cNvSpPr>
            <a:spLocks noGrp="1"/>
          </p:cNvSpPr>
          <p:nvPr>
            <p:ph idx="1"/>
          </p:nvPr>
        </p:nvSpPr>
        <p:spPr>
          <a:xfrm>
            <a:off x="457200" y="1447800"/>
            <a:ext cx="8229600" cy="4678363"/>
          </a:xfrm>
        </p:spPr>
        <p:txBody>
          <a:bodyPr>
            <a:normAutofit lnSpcReduction="10000"/>
          </a:bodyPr>
          <a:lstStyle/>
          <a:p>
            <a:r>
              <a:rPr lang="en-US" b="1" dirty="0" smtClean="0"/>
              <a:t>Clinical safety</a:t>
            </a:r>
            <a:r>
              <a:rPr lang="en-US" dirty="0" smtClean="0"/>
              <a:t> </a:t>
            </a:r>
          </a:p>
          <a:p>
            <a:r>
              <a:rPr lang="en-US" dirty="0" smtClean="0"/>
              <a:t>The treatments are </a:t>
            </a:r>
            <a:r>
              <a:rPr lang="en-US" b="1" dirty="0" smtClean="0"/>
              <a:t>pleasant for all skin types</a:t>
            </a:r>
            <a:endParaRPr lang="en-US" dirty="0" smtClean="0"/>
          </a:p>
          <a:p>
            <a:r>
              <a:rPr lang="en-US" dirty="0" smtClean="0"/>
              <a:t>Immediate </a:t>
            </a:r>
            <a:r>
              <a:rPr lang="en-US" b="1" dirty="0" smtClean="0"/>
              <a:t>face lifting </a:t>
            </a:r>
            <a:r>
              <a:rPr lang="en-US" dirty="0" smtClean="0"/>
              <a:t>and instant reduction of </a:t>
            </a:r>
            <a:r>
              <a:rPr lang="en-US" b="1" dirty="0" smtClean="0"/>
              <a:t>facial wrinkles </a:t>
            </a:r>
            <a:r>
              <a:rPr lang="en-US" dirty="0" smtClean="0"/>
              <a:t>and </a:t>
            </a:r>
            <a:r>
              <a:rPr lang="en-US" b="1" dirty="0" smtClean="0"/>
              <a:t>contours</a:t>
            </a:r>
            <a:r>
              <a:rPr lang="en-US" dirty="0" smtClean="0"/>
              <a:t> </a:t>
            </a:r>
          </a:p>
          <a:p>
            <a:r>
              <a:rPr lang="en-US" dirty="0" smtClean="0"/>
              <a:t>Measurements depicts reduced </a:t>
            </a:r>
            <a:r>
              <a:rPr lang="en-US" b="1" dirty="0" smtClean="0"/>
              <a:t>tummy</a:t>
            </a:r>
            <a:r>
              <a:rPr lang="en-US" dirty="0" smtClean="0"/>
              <a:t> circumference by up to </a:t>
            </a:r>
            <a:r>
              <a:rPr lang="en-US" b="1" dirty="0" smtClean="0"/>
              <a:t>9 cm</a:t>
            </a:r>
            <a:r>
              <a:rPr lang="en-US" dirty="0" smtClean="0"/>
              <a:t> </a:t>
            </a:r>
          </a:p>
          <a:p>
            <a:r>
              <a:rPr lang="en-US" dirty="0" smtClean="0"/>
              <a:t>Long terms results include </a:t>
            </a:r>
            <a:r>
              <a:rPr lang="en-US" b="1" dirty="0" smtClean="0"/>
              <a:t>cellulite, wrinkles</a:t>
            </a:r>
            <a:r>
              <a:rPr lang="en-US" dirty="0" smtClean="0"/>
              <a:t> and </a:t>
            </a:r>
            <a:r>
              <a:rPr lang="en-US" b="1" dirty="0" smtClean="0"/>
              <a:t>contours</a:t>
            </a:r>
            <a:r>
              <a:rPr lang="en-US" dirty="0" smtClean="0"/>
              <a:t> improvement</a:t>
            </a:r>
          </a:p>
          <a:p>
            <a:pPr>
              <a:buNone/>
            </a:pPr>
            <a:r>
              <a:rPr lang="en-US" dirty="0" smtClean="0"/>
              <a:t> </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793750"/>
          </a:xfrm>
        </p:spPr>
        <p:txBody>
          <a:bodyPr>
            <a:normAutofit/>
          </a:bodyPr>
          <a:lstStyle/>
          <a:p>
            <a:r>
              <a:rPr lang="en-US" sz="3600" dirty="0" smtClean="0"/>
              <a:t>              </a:t>
            </a:r>
            <a:r>
              <a:rPr lang="en-US" sz="4400" dirty="0" smtClean="0"/>
              <a:t>Q-Polar RF Technology</a:t>
            </a:r>
            <a:endParaRPr lang="en-US" sz="4400" dirty="0"/>
          </a:p>
        </p:txBody>
      </p:sp>
      <p:sp>
        <p:nvSpPr>
          <p:cNvPr id="4" name="Text Placeholder 3"/>
          <p:cNvSpPr>
            <a:spLocks noGrp="1"/>
          </p:cNvSpPr>
          <p:nvPr>
            <p:ph type="body" sz="half" idx="2"/>
          </p:nvPr>
        </p:nvSpPr>
        <p:spPr>
          <a:xfrm>
            <a:off x="457200" y="1435100"/>
            <a:ext cx="6553200" cy="4813300"/>
          </a:xfrm>
        </p:spPr>
        <p:txBody>
          <a:bodyPr>
            <a:normAutofit fontScale="92500" lnSpcReduction="20000"/>
          </a:bodyPr>
          <a:lstStyle/>
          <a:p>
            <a:r>
              <a:rPr lang="en-US" sz="3200" b="1" dirty="0" smtClean="0"/>
              <a:t>RF Q–Polar </a:t>
            </a:r>
            <a:r>
              <a:rPr lang="en-US" sz="3200" dirty="0" smtClean="0"/>
              <a:t>is based on Active's BRF Technology</a:t>
            </a:r>
          </a:p>
          <a:p>
            <a:r>
              <a:rPr lang="en-US" sz="3200" dirty="0" smtClean="0"/>
              <a:t> (Burst Repetition Frequency). </a:t>
            </a:r>
          </a:p>
          <a:p>
            <a:endParaRPr lang="en-US" sz="3200" dirty="0" smtClean="0"/>
          </a:p>
          <a:p>
            <a:r>
              <a:rPr lang="en-US" sz="3200" dirty="0" smtClean="0"/>
              <a:t>Combined with real–time</a:t>
            </a:r>
          </a:p>
          <a:p>
            <a:endParaRPr lang="en-US" sz="3200" b="1" dirty="0" smtClean="0"/>
          </a:p>
          <a:p>
            <a:r>
              <a:rPr lang="en-US" sz="3200" b="1" dirty="0" smtClean="0"/>
              <a:t>Q-Polar RF </a:t>
            </a:r>
            <a:r>
              <a:rPr lang="en-US" sz="3200" dirty="0" smtClean="0"/>
              <a:t>is designed to produce </a:t>
            </a:r>
            <a:r>
              <a:rPr lang="en-US" sz="3200" b="1" dirty="0" smtClean="0"/>
              <a:t>skin-tightening</a:t>
            </a:r>
            <a:r>
              <a:rPr lang="en-US" sz="3200" dirty="0" smtClean="0"/>
              <a:t> </a:t>
            </a:r>
          </a:p>
          <a:p>
            <a:endParaRPr lang="en-US" sz="3200" dirty="0" smtClean="0"/>
          </a:p>
          <a:p>
            <a:r>
              <a:rPr lang="en-US" sz="3200" dirty="0" smtClean="0"/>
              <a:t>Removes </a:t>
            </a:r>
            <a:r>
              <a:rPr lang="en-US" sz="3200" b="1" dirty="0" smtClean="0"/>
              <a:t>unwanted fat and toxins</a:t>
            </a:r>
            <a:r>
              <a:rPr lang="en-US" sz="3200" dirty="0" smtClean="0"/>
              <a:t> </a:t>
            </a:r>
          </a:p>
          <a:p>
            <a:endParaRPr lang="en-US" dirty="0"/>
          </a:p>
        </p:txBody>
      </p:sp>
      <p:pic>
        <p:nvPicPr>
          <p:cNvPr id="5" name="Content Placeholder 4" descr="QpolRF-300x300.jpg"/>
          <p:cNvPicPr>
            <a:picLocks noGrp="1" noChangeAspect="1"/>
          </p:cNvPicPr>
          <p:nvPr>
            <p:ph idx="1"/>
          </p:nvPr>
        </p:nvPicPr>
        <p:blipFill>
          <a:blip r:embed="rId2" cstate="print"/>
          <a:stretch>
            <a:fillRect/>
          </a:stretch>
        </p:blipFill>
        <p:spPr>
          <a:xfrm>
            <a:off x="7010400" y="1447800"/>
            <a:ext cx="1828800" cy="1905000"/>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Q-Polar RF Technology</a:t>
            </a:r>
            <a:endParaRPr lang="en-US" dirty="0"/>
          </a:p>
        </p:txBody>
      </p:sp>
      <p:sp>
        <p:nvSpPr>
          <p:cNvPr id="3" name="Text Placeholder 2"/>
          <p:cNvSpPr>
            <a:spLocks noGrp="1"/>
          </p:cNvSpPr>
          <p:nvPr>
            <p:ph type="body" idx="1"/>
          </p:nvPr>
        </p:nvSpPr>
        <p:spPr>
          <a:xfrm>
            <a:off x="457200" y="1295400"/>
            <a:ext cx="4040188" cy="914400"/>
          </a:xfrm>
        </p:spPr>
        <p:txBody>
          <a:bodyPr>
            <a:normAutofit fontScale="32500" lnSpcReduction="20000"/>
          </a:bodyPr>
          <a:lstStyle/>
          <a:p>
            <a:endParaRPr lang="en-US" dirty="0" smtClean="0"/>
          </a:p>
          <a:p>
            <a:r>
              <a:rPr lang="en-US" sz="4000" dirty="0"/>
              <a:t> </a:t>
            </a:r>
            <a:r>
              <a:rPr lang="en-US" sz="4000" dirty="0" smtClean="0"/>
              <a:t>         </a:t>
            </a:r>
            <a:r>
              <a:rPr lang="en-US" sz="7200" dirty="0" smtClean="0"/>
              <a:t>10 minutes after the first                   </a:t>
            </a:r>
          </a:p>
          <a:p>
            <a:r>
              <a:rPr lang="en-US" sz="5000" dirty="0"/>
              <a:t> </a:t>
            </a:r>
            <a:r>
              <a:rPr lang="en-US" sz="5000" dirty="0" smtClean="0"/>
              <a:t>                               </a:t>
            </a:r>
            <a:r>
              <a:rPr lang="en-US" sz="7200" dirty="0" smtClean="0"/>
              <a:t>treatment.</a:t>
            </a:r>
          </a:p>
          <a:p>
            <a:endParaRPr lang="en-US" dirty="0"/>
          </a:p>
        </p:txBody>
      </p:sp>
      <p:sp>
        <p:nvSpPr>
          <p:cNvPr id="5" name="Text Placeholder 4"/>
          <p:cNvSpPr>
            <a:spLocks noGrp="1"/>
          </p:cNvSpPr>
          <p:nvPr>
            <p:ph type="body" sz="quarter" idx="3"/>
          </p:nvPr>
        </p:nvSpPr>
        <p:spPr>
          <a:xfrm>
            <a:off x="4645025" y="1295401"/>
            <a:ext cx="4041775" cy="609600"/>
          </a:xfrm>
        </p:spPr>
        <p:txBody>
          <a:bodyPr/>
          <a:lstStyle/>
          <a:p>
            <a:r>
              <a:rPr lang="en-US" dirty="0" smtClean="0"/>
              <a:t>Before/ After First Treatment</a:t>
            </a:r>
            <a:endParaRPr lang="en-US" dirty="0"/>
          </a:p>
        </p:txBody>
      </p:sp>
      <p:pic>
        <p:nvPicPr>
          <p:cNvPr id="7" name="Content Placeholder 6" descr="posle 10 minuta razlika na levoj strani posle tretmana.jpg"/>
          <p:cNvPicPr>
            <a:picLocks noGrp="1" noChangeAspect="1"/>
          </p:cNvPicPr>
          <p:nvPr>
            <p:ph sz="half" idx="2"/>
          </p:nvPr>
        </p:nvPicPr>
        <p:blipFill>
          <a:blip r:embed="rId2" cstate="print"/>
          <a:stretch>
            <a:fillRect/>
          </a:stretch>
        </p:blipFill>
        <p:spPr>
          <a:xfrm>
            <a:off x="609600" y="2438399"/>
            <a:ext cx="3276600" cy="3810001"/>
          </a:xfrm>
        </p:spPr>
      </p:pic>
      <p:pic>
        <p:nvPicPr>
          <p:cNvPr id="8" name="Content Placeholder 9" descr="IMAG0653 right side after frist treatment Qpol RFaug a.jpg"/>
          <p:cNvPicPr>
            <a:picLocks noGrp="1" noChangeAspect="1"/>
          </p:cNvPicPr>
          <p:nvPr>
            <p:ph sz="quarter" idx="4"/>
          </p:nvPr>
        </p:nvPicPr>
        <p:blipFill>
          <a:blip r:embed="rId3" cstate="print"/>
          <a:stretch>
            <a:fillRect/>
          </a:stretch>
        </p:blipFill>
        <p:spPr>
          <a:xfrm>
            <a:off x="4645025" y="2438400"/>
            <a:ext cx="4041775" cy="3657600"/>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Body Contouring</a:t>
            </a:r>
            <a:endParaRPr lang="en-US" b="1" dirty="0"/>
          </a:p>
        </p:txBody>
      </p:sp>
      <p:sp>
        <p:nvSpPr>
          <p:cNvPr id="3" name="Text Placeholder 2"/>
          <p:cNvSpPr>
            <a:spLocks noGrp="1"/>
          </p:cNvSpPr>
          <p:nvPr>
            <p:ph type="body" idx="1"/>
          </p:nvPr>
        </p:nvSpPr>
        <p:spPr>
          <a:xfrm>
            <a:off x="457200" y="1524000"/>
            <a:ext cx="4040188" cy="914400"/>
          </a:xfrm>
        </p:spPr>
        <p:txBody>
          <a:bodyPr>
            <a:normAutofit/>
          </a:bodyPr>
          <a:lstStyle/>
          <a:p>
            <a:r>
              <a:rPr lang="en-US" dirty="0" smtClean="0"/>
              <a:t>Before /After First Treatment</a:t>
            </a:r>
          </a:p>
          <a:p>
            <a:endParaRPr lang="en-US" dirty="0"/>
          </a:p>
        </p:txBody>
      </p:sp>
      <p:sp>
        <p:nvSpPr>
          <p:cNvPr id="5" name="Text Placeholder 4"/>
          <p:cNvSpPr>
            <a:spLocks noGrp="1"/>
          </p:cNvSpPr>
          <p:nvPr>
            <p:ph type="body" sz="quarter" idx="3"/>
          </p:nvPr>
        </p:nvSpPr>
        <p:spPr>
          <a:xfrm>
            <a:off x="4645025" y="1535112"/>
            <a:ext cx="4041775" cy="903287"/>
          </a:xfrm>
        </p:spPr>
        <p:txBody>
          <a:bodyPr/>
          <a:lstStyle/>
          <a:p>
            <a:r>
              <a:rPr lang="en-US" dirty="0" smtClean="0"/>
              <a:t>Before /After First Treatment</a:t>
            </a:r>
          </a:p>
          <a:p>
            <a:endParaRPr lang="en-US" dirty="0"/>
          </a:p>
        </p:txBody>
      </p:sp>
      <p:pic>
        <p:nvPicPr>
          <p:cNvPr id="7" name="Content Placeholder 8" descr="IMAG0656 before the treatment QPolar RF Aug.jpg"/>
          <p:cNvPicPr>
            <a:picLocks noGrp="1" noChangeAspect="1"/>
          </p:cNvPicPr>
          <p:nvPr>
            <p:ph sz="half" idx="2"/>
          </p:nvPr>
        </p:nvPicPr>
        <p:blipFill>
          <a:blip r:embed="rId2" cstate="print"/>
          <a:stretch>
            <a:fillRect/>
          </a:stretch>
        </p:blipFill>
        <p:spPr>
          <a:xfrm>
            <a:off x="228600" y="2819400"/>
            <a:ext cx="4268788" cy="3200400"/>
          </a:xfrm>
        </p:spPr>
      </p:pic>
      <p:pic>
        <p:nvPicPr>
          <p:cNvPr id="8" name="Content Placeholder 11" descr="IMAG0651 after frst treatment QPolar RF aug.jpg"/>
          <p:cNvPicPr>
            <a:picLocks noGrp="1" noChangeAspect="1"/>
          </p:cNvPicPr>
          <p:nvPr>
            <p:ph sz="quarter" idx="4"/>
          </p:nvPr>
        </p:nvPicPr>
        <p:blipFill>
          <a:blip r:embed="rId3" cstate="print"/>
          <a:stretch>
            <a:fillRect/>
          </a:stretch>
        </p:blipFill>
        <p:spPr>
          <a:xfrm>
            <a:off x="4645025" y="2895600"/>
            <a:ext cx="4270375" cy="3048000"/>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Results</a:t>
            </a:r>
            <a:endParaRPr lang="en-US" dirty="0"/>
          </a:p>
        </p:txBody>
      </p:sp>
      <p:sp>
        <p:nvSpPr>
          <p:cNvPr id="3" name="Content Placeholder 2"/>
          <p:cNvSpPr>
            <a:spLocks noGrp="1"/>
          </p:cNvSpPr>
          <p:nvPr>
            <p:ph idx="1"/>
          </p:nvPr>
        </p:nvSpPr>
        <p:spPr>
          <a:xfrm>
            <a:off x="457200" y="1295400"/>
            <a:ext cx="8229600" cy="4830763"/>
          </a:xfrm>
        </p:spPr>
        <p:txBody>
          <a:bodyPr>
            <a:normAutofit fontScale="77500" lnSpcReduction="20000"/>
          </a:bodyPr>
          <a:lstStyle/>
          <a:p>
            <a:endParaRPr lang="en-US" b="1" dirty="0" smtClean="0"/>
          </a:p>
          <a:p>
            <a:r>
              <a:rPr lang="en-US" b="1" dirty="0" smtClean="0"/>
              <a:t>The treatment results are:</a:t>
            </a:r>
            <a:r>
              <a:rPr lang="en-US" dirty="0" smtClean="0"/>
              <a:t/>
            </a:r>
            <a:br>
              <a:rPr lang="en-US" dirty="0" smtClean="0"/>
            </a:br>
            <a:r>
              <a:rPr lang="en-US" dirty="0" smtClean="0"/>
              <a:t>-   Improvement of</a:t>
            </a:r>
            <a:r>
              <a:rPr lang="en-US" b="1" dirty="0" smtClean="0"/>
              <a:t> wrinkles and expression lines</a:t>
            </a:r>
            <a:r>
              <a:rPr lang="en-US" dirty="0" smtClean="0"/>
              <a:t/>
            </a:r>
            <a:br>
              <a:rPr lang="en-US" dirty="0" smtClean="0"/>
            </a:br>
            <a:r>
              <a:rPr lang="en-US" dirty="0" smtClean="0"/>
              <a:t>-                                  </a:t>
            </a:r>
            <a:r>
              <a:rPr lang="en-US" b="1" dirty="0" smtClean="0"/>
              <a:t>skin elasticity and texture</a:t>
            </a:r>
            <a:r>
              <a:rPr lang="en-US" dirty="0" smtClean="0"/>
              <a:t/>
            </a:r>
            <a:br>
              <a:rPr lang="en-US" dirty="0" smtClean="0"/>
            </a:br>
            <a:r>
              <a:rPr lang="en-US" dirty="0" smtClean="0"/>
              <a:t>-                                 </a:t>
            </a:r>
            <a:r>
              <a:rPr lang="en-US" b="1" dirty="0" smtClean="0"/>
              <a:t> tissue flaccidity </a:t>
            </a:r>
          </a:p>
          <a:p>
            <a:pPr>
              <a:buNone/>
            </a:pPr>
            <a:endParaRPr lang="en-US" dirty="0" smtClean="0"/>
          </a:p>
          <a:p>
            <a:r>
              <a:rPr lang="en-US" dirty="0" smtClean="0"/>
              <a:t>In the long run, this technique will activate fibroblasts to produce new collagen fibers</a:t>
            </a:r>
          </a:p>
          <a:p>
            <a:pPr marL="0" indent="0">
              <a:buNone/>
            </a:pPr>
            <a:endParaRPr lang="en-US" dirty="0" smtClean="0"/>
          </a:p>
          <a:p>
            <a:r>
              <a:rPr lang="en-US" b="1" dirty="0" smtClean="0"/>
              <a:t>The goal of skin tightening and rejuvenation is:</a:t>
            </a:r>
            <a:endParaRPr lang="en-US" dirty="0" smtClean="0"/>
          </a:p>
          <a:p>
            <a:pPr>
              <a:buNone/>
            </a:pPr>
            <a:r>
              <a:rPr lang="en-US" dirty="0" smtClean="0"/>
              <a:t>     -    Reshape the skin with no side effects on the Epidermis</a:t>
            </a:r>
            <a:br>
              <a:rPr lang="en-US" dirty="0" smtClean="0"/>
            </a:br>
            <a:r>
              <a:rPr lang="en-US" dirty="0" smtClean="0"/>
              <a:t>-    Selective contraction of collagen by Dermal Heat</a:t>
            </a:r>
            <a:br>
              <a:rPr lang="en-US" dirty="0" smtClean="0"/>
            </a:br>
            <a:r>
              <a:rPr lang="en-US" dirty="0" smtClean="0"/>
              <a:t>-    Enhancement of new collagen synthesis</a:t>
            </a: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382000" cy="869950"/>
          </a:xfrm>
        </p:spPr>
        <p:txBody>
          <a:bodyPr>
            <a:normAutofit/>
          </a:bodyPr>
          <a:lstStyle/>
          <a:p>
            <a:r>
              <a:rPr lang="en-US" sz="4400" dirty="0" smtClean="0"/>
              <a:t>                </a:t>
            </a:r>
            <a:r>
              <a:rPr lang="en-US" sz="4400" dirty="0" err="1" smtClean="0"/>
              <a:t>Mesotherapy</a:t>
            </a:r>
            <a:r>
              <a:rPr lang="en-US" sz="4400" dirty="0" smtClean="0"/>
              <a:t> RF</a:t>
            </a:r>
            <a:endParaRPr lang="en-US" sz="4400" dirty="0"/>
          </a:p>
        </p:txBody>
      </p:sp>
      <p:sp>
        <p:nvSpPr>
          <p:cNvPr id="4" name="Text Placeholder 3"/>
          <p:cNvSpPr>
            <a:spLocks noGrp="1"/>
          </p:cNvSpPr>
          <p:nvPr>
            <p:ph type="body" sz="half" idx="2"/>
          </p:nvPr>
        </p:nvSpPr>
        <p:spPr>
          <a:xfrm>
            <a:off x="457200" y="1435100"/>
            <a:ext cx="6629400" cy="4737100"/>
          </a:xfrm>
        </p:spPr>
        <p:txBody>
          <a:bodyPr/>
          <a:lstStyle/>
          <a:p>
            <a:r>
              <a:rPr lang="en-US" sz="3200" b="1" dirty="0" smtClean="0"/>
              <a:t>-Needle free</a:t>
            </a:r>
            <a:r>
              <a:rPr lang="en-US" sz="3200" dirty="0" smtClean="0"/>
              <a:t> -</a:t>
            </a:r>
            <a:r>
              <a:rPr lang="en-US" sz="3200" dirty="0" err="1" smtClean="0"/>
              <a:t>Mesotherapy</a:t>
            </a:r>
            <a:r>
              <a:rPr lang="en-US" sz="3200" dirty="0" smtClean="0"/>
              <a:t> RF</a:t>
            </a:r>
          </a:p>
          <a:p>
            <a:r>
              <a:rPr lang="en-US" sz="3200" dirty="0" smtClean="0"/>
              <a:t>-Without the assist of any injector</a:t>
            </a:r>
          </a:p>
          <a:p>
            <a:r>
              <a:rPr lang="en-US" sz="3200" dirty="0" smtClean="0"/>
              <a:t>-</a:t>
            </a:r>
            <a:r>
              <a:rPr lang="en-US" sz="3200" dirty="0" err="1" smtClean="0"/>
              <a:t>Mesotherapy</a:t>
            </a:r>
            <a:r>
              <a:rPr lang="en-US" sz="3200" dirty="0" smtClean="0"/>
              <a:t> RF </a:t>
            </a:r>
            <a:r>
              <a:rPr lang="en-US" sz="3200" b="1" dirty="0" smtClean="0"/>
              <a:t>transmit nutrients </a:t>
            </a:r>
            <a:r>
              <a:rPr lang="en-US" sz="3200" dirty="0" smtClean="0"/>
              <a:t>into the inner membrane through AQP </a:t>
            </a:r>
          </a:p>
          <a:p>
            <a:r>
              <a:rPr lang="en-US" sz="3200" dirty="0" smtClean="0"/>
              <a:t>-Bipolar RF energy can act on the deep dermis </a:t>
            </a:r>
          </a:p>
          <a:p>
            <a:r>
              <a:rPr lang="en-US" sz="3200" dirty="0" smtClean="0"/>
              <a:t>-</a:t>
            </a:r>
            <a:r>
              <a:rPr lang="en-US" sz="3200" b="1" dirty="0" smtClean="0"/>
              <a:t>Part of </a:t>
            </a:r>
            <a:r>
              <a:rPr lang="en-US" sz="3200" b="1" dirty="0" err="1" smtClean="0"/>
              <a:t>trichology</a:t>
            </a:r>
            <a:r>
              <a:rPr lang="en-US" sz="3200" b="1" dirty="0" smtClean="0"/>
              <a:t> treatment</a:t>
            </a:r>
          </a:p>
          <a:p>
            <a:endParaRPr lang="en-US" dirty="0" smtClean="0"/>
          </a:p>
          <a:p>
            <a:endParaRPr lang="en-US" dirty="0"/>
          </a:p>
        </p:txBody>
      </p:sp>
      <p:pic>
        <p:nvPicPr>
          <p:cNvPr id="5" name="Content Placeholder 4" descr="MESOTHERAPY-300x300.jpg"/>
          <p:cNvPicPr>
            <a:picLocks noGrp="1" noChangeAspect="1"/>
          </p:cNvPicPr>
          <p:nvPr>
            <p:ph idx="1"/>
          </p:nvPr>
        </p:nvPicPr>
        <p:blipFill>
          <a:blip r:embed="rId2" cstate="print"/>
          <a:stretch>
            <a:fillRect/>
          </a:stretch>
        </p:blipFill>
        <p:spPr>
          <a:xfrm>
            <a:off x="7086600" y="1447800"/>
            <a:ext cx="1828800" cy="1828800"/>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Mesotherapy</a:t>
            </a:r>
            <a:r>
              <a:rPr lang="en-US" b="1" dirty="0" smtClean="0"/>
              <a:t> RF</a:t>
            </a:r>
            <a:endParaRPr lang="en-US" dirty="0"/>
          </a:p>
        </p:txBody>
      </p:sp>
      <p:sp>
        <p:nvSpPr>
          <p:cNvPr id="3" name="Text Placeholder 2"/>
          <p:cNvSpPr>
            <a:spLocks noGrp="1"/>
          </p:cNvSpPr>
          <p:nvPr>
            <p:ph type="body" idx="1"/>
          </p:nvPr>
        </p:nvSpPr>
        <p:spPr>
          <a:xfrm>
            <a:off x="457200" y="1295401"/>
            <a:ext cx="4040188" cy="457199"/>
          </a:xfrm>
        </p:spPr>
        <p:txBody>
          <a:bodyPr>
            <a:normAutofit lnSpcReduction="10000"/>
          </a:bodyPr>
          <a:lstStyle/>
          <a:p>
            <a:r>
              <a:rPr lang="en-US" dirty="0" smtClean="0"/>
              <a:t>               Before/After</a:t>
            </a:r>
            <a:endParaRPr lang="en-US" dirty="0"/>
          </a:p>
        </p:txBody>
      </p:sp>
      <p:sp>
        <p:nvSpPr>
          <p:cNvPr id="5" name="Text Placeholder 4"/>
          <p:cNvSpPr>
            <a:spLocks noGrp="1"/>
          </p:cNvSpPr>
          <p:nvPr>
            <p:ph type="body" sz="quarter" idx="3"/>
          </p:nvPr>
        </p:nvSpPr>
        <p:spPr/>
        <p:txBody>
          <a:bodyPr/>
          <a:lstStyle/>
          <a:p>
            <a:r>
              <a:rPr lang="en-US" dirty="0" smtClean="0"/>
              <a:t>               Before/After</a:t>
            </a:r>
            <a:endParaRPr lang="en-US" dirty="0"/>
          </a:p>
        </p:txBody>
      </p:sp>
      <p:pic>
        <p:nvPicPr>
          <p:cNvPr id="7" name="Content Placeholder 7" descr="1-bap205-l-c-serious buttock lifting reshaping and fat_volume reduction.jpg"/>
          <p:cNvPicPr>
            <a:picLocks noGrp="1" noChangeAspect="1"/>
          </p:cNvPicPr>
          <p:nvPr>
            <p:ph sz="quarter" idx="4"/>
          </p:nvPr>
        </p:nvPicPr>
        <p:blipFill>
          <a:blip r:embed="rId2" cstate="print"/>
          <a:stretch>
            <a:fillRect/>
          </a:stretch>
        </p:blipFill>
        <p:spPr>
          <a:xfrm>
            <a:off x="5029201" y="2438400"/>
            <a:ext cx="3352800" cy="3505200"/>
          </a:xfrm>
        </p:spPr>
      </p:pic>
      <p:pic>
        <p:nvPicPr>
          <p:cNvPr id="10" name="Content Placeholder 9" descr="IMG_20140926_000823.jpg"/>
          <p:cNvPicPr>
            <a:picLocks noGrp="1" noChangeAspect="1"/>
          </p:cNvPicPr>
          <p:nvPr>
            <p:ph sz="half" idx="2"/>
          </p:nvPr>
        </p:nvPicPr>
        <p:blipFill>
          <a:blip r:embed="rId3" cstate="print"/>
          <a:stretch>
            <a:fillRect/>
          </a:stretch>
        </p:blipFill>
        <p:spPr>
          <a:xfrm>
            <a:off x="838200" y="2057400"/>
            <a:ext cx="3781462" cy="3951288"/>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Mesotherapy</a:t>
            </a:r>
            <a:r>
              <a:rPr lang="en-US" b="1" dirty="0" smtClean="0"/>
              <a:t> RF in </a:t>
            </a:r>
            <a:r>
              <a:rPr lang="en-US" b="1" dirty="0" err="1" smtClean="0"/>
              <a:t>Trichology</a:t>
            </a:r>
            <a:endParaRPr lang="en-US" b="1" dirty="0"/>
          </a:p>
        </p:txBody>
      </p:sp>
      <p:sp>
        <p:nvSpPr>
          <p:cNvPr id="3" name="Text Placeholder 2"/>
          <p:cNvSpPr>
            <a:spLocks noGrp="1"/>
          </p:cNvSpPr>
          <p:nvPr>
            <p:ph type="body" idx="1"/>
          </p:nvPr>
        </p:nvSpPr>
        <p:spPr/>
        <p:txBody>
          <a:bodyPr>
            <a:normAutofit fontScale="92500" lnSpcReduction="20000"/>
          </a:bodyPr>
          <a:lstStyle/>
          <a:p>
            <a:r>
              <a:rPr lang="en-US" dirty="0" smtClean="0"/>
              <a:t>Before/After treatment with stem cell</a:t>
            </a:r>
            <a:endParaRPr lang="en-US" dirty="0"/>
          </a:p>
        </p:txBody>
      </p:sp>
      <p:pic>
        <p:nvPicPr>
          <p:cNvPr id="7" name="Content Placeholder 6" descr="hear 1.jpg"/>
          <p:cNvPicPr>
            <a:picLocks noGrp="1" noChangeAspect="1"/>
          </p:cNvPicPr>
          <p:nvPr>
            <p:ph sz="half" idx="2"/>
          </p:nvPr>
        </p:nvPicPr>
        <p:blipFill>
          <a:blip r:embed="rId2" cstate="print"/>
          <a:stretch>
            <a:fillRect/>
          </a:stretch>
        </p:blipFill>
        <p:spPr>
          <a:xfrm>
            <a:off x="304800" y="2743200"/>
            <a:ext cx="4191000" cy="3276600"/>
          </a:xfrm>
        </p:spPr>
      </p:pic>
      <p:sp>
        <p:nvSpPr>
          <p:cNvPr id="5" name="Text Placeholder 4"/>
          <p:cNvSpPr>
            <a:spLocks noGrp="1"/>
          </p:cNvSpPr>
          <p:nvPr>
            <p:ph type="body" sz="quarter" idx="3"/>
          </p:nvPr>
        </p:nvSpPr>
        <p:spPr>
          <a:xfrm>
            <a:off x="4645025" y="1535113"/>
            <a:ext cx="4041775" cy="446087"/>
          </a:xfrm>
        </p:spPr>
        <p:txBody>
          <a:bodyPr>
            <a:normAutofit lnSpcReduction="10000"/>
          </a:bodyPr>
          <a:lstStyle/>
          <a:p>
            <a:r>
              <a:rPr lang="en-US" dirty="0" smtClean="0"/>
              <a:t>        Hair &amp; Scalp Problems</a:t>
            </a:r>
            <a:endParaRPr lang="en-US" dirty="0"/>
          </a:p>
        </p:txBody>
      </p:sp>
      <p:pic>
        <p:nvPicPr>
          <p:cNvPr id="8" name="Content Placeholder 7" descr="images.jpg"/>
          <p:cNvPicPr>
            <a:picLocks noGrp="1" noChangeAspect="1"/>
          </p:cNvPicPr>
          <p:nvPr>
            <p:ph sz="quarter" idx="4"/>
          </p:nvPr>
        </p:nvPicPr>
        <p:blipFill>
          <a:blip r:embed="rId3" cstate="print"/>
          <a:stretch>
            <a:fillRect/>
          </a:stretch>
        </p:blipFill>
        <p:spPr>
          <a:xfrm>
            <a:off x="5105400" y="2895600"/>
            <a:ext cx="3352799" cy="2895599"/>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b="1" dirty="0" smtClean="0"/>
              <a:t>Results</a:t>
            </a:r>
            <a:endParaRPr lang="en-US" dirty="0"/>
          </a:p>
        </p:txBody>
      </p:sp>
      <p:sp>
        <p:nvSpPr>
          <p:cNvPr id="3" name="Content Placeholder 2"/>
          <p:cNvSpPr>
            <a:spLocks noGrp="1"/>
          </p:cNvSpPr>
          <p:nvPr>
            <p:ph idx="1"/>
          </p:nvPr>
        </p:nvSpPr>
        <p:spPr>
          <a:xfrm>
            <a:off x="457200" y="1219200"/>
            <a:ext cx="8229600" cy="4906963"/>
          </a:xfrm>
        </p:spPr>
        <p:txBody>
          <a:bodyPr>
            <a:normAutofit/>
          </a:bodyPr>
          <a:lstStyle/>
          <a:p>
            <a:pPr>
              <a:buNone/>
            </a:pPr>
            <a:r>
              <a:rPr lang="en-US" b="1" dirty="0" smtClean="0"/>
              <a:t> All the benefits RF with those of active </a:t>
            </a:r>
            <a:r>
              <a:rPr lang="en-US" dirty="0" err="1" smtClean="0"/>
              <a:t>ingredients:Hyaluronic</a:t>
            </a:r>
            <a:r>
              <a:rPr lang="en-US" dirty="0" smtClean="0"/>
              <a:t> Acid, </a:t>
            </a:r>
            <a:r>
              <a:rPr lang="en-US" dirty="0" err="1" smtClean="0"/>
              <a:t>Centella</a:t>
            </a:r>
            <a:r>
              <a:rPr lang="en-US" dirty="0" smtClean="0"/>
              <a:t> </a:t>
            </a:r>
            <a:r>
              <a:rPr lang="en-US" dirty="0" err="1" smtClean="0"/>
              <a:t>Asiatica</a:t>
            </a:r>
            <a:r>
              <a:rPr lang="en-US" dirty="0" smtClean="0"/>
              <a:t>, </a:t>
            </a:r>
            <a:r>
              <a:rPr lang="en-US" dirty="0" err="1" smtClean="0"/>
              <a:t>Hydroxyproline</a:t>
            </a:r>
            <a:r>
              <a:rPr lang="en-US" dirty="0" smtClean="0"/>
              <a:t>, Skin Peptides, Vitamin C and many others</a:t>
            </a:r>
          </a:p>
          <a:p>
            <a:r>
              <a:rPr lang="en-US" b="1" dirty="0" err="1" smtClean="0"/>
              <a:t>Mesotechnology</a:t>
            </a:r>
            <a:r>
              <a:rPr lang="en-US" b="1" dirty="0" smtClean="0"/>
              <a:t> RF </a:t>
            </a:r>
            <a:r>
              <a:rPr lang="en-US" dirty="0" smtClean="0"/>
              <a:t>- </a:t>
            </a:r>
            <a:r>
              <a:rPr lang="en-US" b="1" dirty="0" smtClean="0"/>
              <a:t>Facial rejuvenation </a:t>
            </a:r>
          </a:p>
          <a:p>
            <a:r>
              <a:rPr lang="en-US" b="1" dirty="0" err="1" smtClean="0"/>
              <a:t>Mesotherapy</a:t>
            </a:r>
            <a:r>
              <a:rPr lang="en-US" b="1" dirty="0" smtClean="0"/>
              <a:t> RF - sculpts the body</a:t>
            </a:r>
          </a:p>
          <a:p>
            <a:pPr>
              <a:buNone/>
            </a:pPr>
            <a:r>
              <a:rPr lang="en-US" b="1" dirty="0" smtClean="0"/>
              <a:t>           -</a:t>
            </a:r>
            <a:r>
              <a:rPr lang="en-US" dirty="0" smtClean="0"/>
              <a:t>specifically attacks the causes of </a:t>
            </a:r>
            <a:r>
              <a:rPr lang="en-US" b="1" dirty="0" smtClean="0"/>
              <a:t>cellulite</a:t>
            </a:r>
          </a:p>
          <a:p>
            <a:pPr>
              <a:buNone/>
            </a:pPr>
            <a:r>
              <a:rPr lang="en-US" b="1" dirty="0" smtClean="0"/>
              <a:t>          –part of treatment in </a:t>
            </a:r>
            <a:r>
              <a:rPr lang="en-US" b="1" dirty="0" err="1" smtClean="0"/>
              <a:t>trichology</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793750"/>
          </a:xfrm>
        </p:spPr>
        <p:txBody>
          <a:bodyPr>
            <a:normAutofit/>
          </a:bodyPr>
          <a:lstStyle/>
          <a:p>
            <a:r>
              <a:rPr lang="en-US" sz="4400" dirty="0" smtClean="0"/>
              <a:t>               </a:t>
            </a:r>
            <a:r>
              <a:rPr lang="en-US" sz="4400" dirty="0" err="1" smtClean="0"/>
              <a:t>Electrocoagulation</a:t>
            </a:r>
            <a:r>
              <a:rPr lang="en-US" sz="4400" dirty="0" smtClean="0"/>
              <a:t> RF</a:t>
            </a:r>
            <a:endParaRPr lang="en-US" sz="4400" dirty="0"/>
          </a:p>
        </p:txBody>
      </p:sp>
      <p:sp>
        <p:nvSpPr>
          <p:cNvPr id="4" name="Text Placeholder 3"/>
          <p:cNvSpPr>
            <a:spLocks noGrp="1"/>
          </p:cNvSpPr>
          <p:nvPr>
            <p:ph type="body" sz="half" idx="2"/>
          </p:nvPr>
        </p:nvSpPr>
        <p:spPr>
          <a:xfrm>
            <a:off x="457200" y="1435100"/>
            <a:ext cx="6553200" cy="5041900"/>
          </a:xfrm>
        </p:spPr>
        <p:txBody>
          <a:bodyPr>
            <a:normAutofit fontScale="92500"/>
          </a:bodyPr>
          <a:lstStyle/>
          <a:p>
            <a:r>
              <a:rPr lang="en-US" sz="3200" b="1" dirty="0" smtClean="0"/>
              <a:t>RF Epilator - </a:t>
            </a:r>
            <a:r>
              <a:rPr lang="en-US" sz="3200" b="1" dirty="0" err="1" smtClean="0"/>
              <a:t>Electrocoagulation</a:t>
            </a:r>
            <a:r>
              <a:rPr lang="en-US" sz="3200" b="1" dirty="0" smtClean="0"/>
              <a:t> system </a:t>
            </a:r>
            <a:endParaRPr lang="en-US" sz="3200" dirty="0" smtClean="0"/>
          </a:p>
          <a:p>
            <a:r>
              <a:rPr lang="en-US" sz="3200" dirty="0" smtClean="0"/>
              <a:t>-A safe, non-invasive, effective treatment for embarrassing </a:t>
            </a:r>
            <a:r>
              <a:rPr lang="en-US" sz="3200" b="1" dirty="0" smtClean="0"/>
              <a:t>skin blemishes</a:t>
            </a:r>
            <a:endParaRPr lang="en-US" sz="3200" dirty="0" smtClean="0"/>
          </a:p>
          <a:p>
            <a:r>
              <a:rPr lang="en-US" sz="3200" dirty="0" smtClean="0"/>
              <a:t>-It is a means to quickly remove vascular lesions such as, cherry </a:t>
            </a:r>
            <a:r>
              <a:rPr lang="en-US" sz="3200" dirty="0" err="1" smtClean="0"/>
              <a:t>angiomas</a:t>
            </a:r>
            <a:r>
              <a:rPr lang="en-US" sz="3200" dirty="0" smtClean="0"/>
              <a:t> </a:t>
            </a:r>
          </a:p>
          <a:p>
            <a:r>
              <a:rPr lang="en-US" sz="3200" dirty="0" smtClean="0"/>
              <a:t>-Spider veins, and skin tags found on the face and body</a:t>
            </a:r>
          </a:p>
          <a:p>
            <a:r>
              <a:rPr lang="en-US" sz="3200" dirty="0" smtClean="0"/>
              <a:t>-This quick and simple treatment will not cause scarring or </a:t>
            </a:r>
            <a:r>
              <a:rPr lang="en-US" sz="3200" dirty="0" err="1" smtClean="0"/>
              <a:t>hyperpigmentation</a:t>
            </a:r>
            <a:endParaRPr lang="en-US" sz="3200" dirty="0" smtClean="0"/>
          </a:p>
          <a:p>
            <a:endParaRPr lang="en-US" dirty="0"/>
          </a:p>
        </p:txBody>
      </p:sp>
      <p:pic>
        <p:nvPicPr>
          <p:cNvPr id="5" name="Content Placeholder 4" descr="Epilator-300x300.jpg"/>
          <p:cNvPicPr>
            <a:picLocks noGrp="1" noChangeAspect="1"/>
          </p:cNvPicPr>
          <p:nvPr>
            <p:ph idx="1"/>
          </p:nvPr>
        </p:nvPicPr>
        <p:blipFill>
          <a:blip r:embed="rId2" cstate="print"/>
          <a:stretch>
            <a:fillRect/>
          </a:stretch>
        </p:blipFill>
        <p:spPr>
          <a:xfrm>
            <a:off x="7010400" y="1600200"/>
            <a:ext cx="1828800" cy="182880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1"/>
            <a:ext cx="7772400" cy="2838450"/>
          </a:xfrm>
        </p:spPr>
        <p:txBody>
          <a:bodyPr>
            <a:noAutofit/>
          </a:bodyPr>
          <a:lstStyle/>
          <a:p>
            <a:r>
              <a:rPr lang="en-US" sz="6600" b="1" dirty="0" smtClean="0"/>
              <a:t>New Generation RF Technology</a:t>
            </a:r>
            <a:endParaRPr lang="en-US" sz="6600" b="1" dirty="0"/>
          </a:p>
        </p:txBody>
      </p:sp>
      <p:sp>
        <p:nvSpPr>
          <p:cNvPr id="3" name="Subtitle 2"/>
          <p:cNvSpPr>
            <a:spLocks noGrp="1"/>
          </p:cNvSpPr>
          <p:nvPr>
            <p:ph type="subTitle" idx="1"/>
          </p:nvPr>
        </p:nvSpPr>
        <p:spPr>
          <a:xfrm>
            <a:off x="1371600" y="3886200"/>
            <a:ext cx="6400800" cy="2362200"/>
          </a:xfrm>
        </p:spPr>
        <p:txBody>
          <a:bodyPr>
            <a:normAutofit lnSpcReduction="10000"/>
          </a:bodyPr>
          <a:lstStyle/>
          <a:p>
            <a:r>
              <a:rPr lang="en-US" sz="3600" b="1" dirty="0" smtClean="0">
                <a:solidFill>
                  <a:schemeClr val="tx1"/>
                </a:solidFill>
              </a:rPr>
              <a:t>Treatments &amp; Benefits for Patients &amp; your Bottom Line</a:t>
            </a:r>
          </a:p>
          <a:p>
            <a:r>
              <a:rPr lang="en-US" sz="3600" b="1" dirty="0" smtClean="0">
                <a:solidFill>
                  <a:schemeClr val="tx1"/>
                </a:solidFill>
              </a:rPr>
              <a:t>Dr. Bojana Matovski</a:t>
            </a:r>
          </a:p>
          <a:p>
            <a:r>
              <a:rPr lang="en-US" sz="3600" b="1" dirty="0" smtClean="0">
                <a:solidFill>
                  <a:schemeClr val="tx1"/>
                </a:solidFill>
              </a:rPr>
              <a:t>Hannelore Leavy</a:t>
            </a:r>
          </a:p>
          <a:p>
            <a:endParaRPr lang="en-US" sz="3600" b="1" dirty="0" smtClean="0">
              <a:solidFill>
                <a:schemeClr val="tx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Electrocoagulation</a:t>
            </a:r>
            <a:r>
              <a:rPr lang="en-US" b="1" dirty="0" smtClean="0"/>
              <a:t> RF</a:t>
            </a:r>
            <a:endParaRPr lang="en-US" dirty="0"/>
          </a:p>
        </p:txBody>
      </p:sp>
      <p:sp>
        <p:nvSpPr>
          <p:cNvPr id="3" name="Text Placeholder 2"/>
          <p:cNvSpPr>
            <a:spLocks noGrp="1"/>
          </p:cNvSpPr>
          <p:nvPr>
            <p:ph type="body" idx="1"/>
          </p:nvPr>
        </p:nvSpPr>
        <p:spPr/>
        <p:txBody>
          <a:bodyPr/>
          <a:lstStyle/>
          <a:p>
            <a:r>
              <a:rPr lang="en-US" dirty="0" smtClean="0"/>
              <a:t>              Before/After</a:t>
            </a:r>
            <a:endParaRPr lang="en-US" dirty="0"/>
          </a:p>
        </p:txBody>
      </p:sp>
      <p:sp>
        <p:nvSpPr>
          <p:cNvPr id="5" name="Text Placeholder 4"/>
          <p:cNvSpPr>
            <a:spLocks noGrp="1"/>
          </p:cNvSpPr>
          <p:nvPr>
            <p:ph type="body" sz="quarter" idx="3"/>
          </p:nvPr>
        </p:nvSpPr>
        <p:spPr/>
        <p:txBody>
          <a:bodyPr/>
          <a:lstStyle/>
          <a:p>
            <a:r>
              <a:rPr lang="en-US" dirty="0" smtClean="0"/>
              <a:t>                   Skin tags</a:t>
            </a:r>
            <a:endParaRPr lang="en-US" dirty="0"/>
          </a:p>
        </p:txBody>
      </p:sp>
      <p:pic>
        <p:nvPicPr>
          <p:cNvPr id="7" name="Content Placeholder 6" descr="images (2).jpg"/>
          <p:cNvPicPr>
            <a:picLocks noGrp="1" noChangeAspect="1"/>
          </p:cNvPicPr>
          <p:nvPr>
            <p:ph sz="half" idx="2"/>
          </p:nvPr>
        </p:nvPicPr>
        <p:blipFill>
          <a:blip r:embed="rId2" cstate="print"/>
          <a:stretch>
            <a:fillRect/>
          </a:stretch>
        </p:blipFill>
        <p:spPr>
          <a:xfrm>
            <a:off x="381000" y="2438400"/>
            <a:ext cx="4038600" cy="3657599"/>
          </a:xfrm>
        </p:spPr>
      </p:pic>
      <p:pic>
        <p:nvPicPr>
          <p:cNvPr id="8" name="Content Placeholder 7" descr="images (13).jpg"/>
          <p:cNvPicPr>
            <a:picLocks noGrp="1" noChangeAspect="1"/>
          </p:cNvPicPr>
          <p:nvPr>
            <p:ph sz="quarter" idx="4"/>
          </p:nvPr>
        </p:nvPicPr>
        <p:blipFill>
          <a:blip r:embed="rId3" cstate="print"/>
          <a:stretch>
            <a:fillRect/>
          </a:stretch>
        </p:blipFill>
        <p:spPr>
          <a:xfrm>
            <a:off x="4953000" y="2438400"/>
            <a:ext cx="3810000" cy="3657600"/>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Results</a:t>
            </a:r>
            <a:endParaRPr lang="en-US" dirty="0"/>
          </a:p>
        </p:txBody>
      </p:sp>
      <p:sp>
        <p:nvSpPr>
          <p:cNvPr id="3" name="Content Placeholder 2"/>
          <p:cNvSpPr>
            <a:spLocks noGrp="1"/>
          </p:cNvSpPr>
          <p:nvPr>
            <p:ph idx="1"/>
          </p:nvPr>
        </p:nvSpPr>
        <p:spPr/>
        <p:txBody>
          <a:bodyPr/>
          <a:lstStyle/>
          <a:p>
            <a:r>
              <a:rPr lang="en-US" b="1" dirty="0" err="1" smtClean="0"/>
              <a:t>Electrocoagulation</a:t>
            </a:r>
            <a:r>
              <a:rPr lang="en-US" b="1" dirty="0" smtClean="0"/>
              <a:t> may be used to remove vascular blemishes such as:</a:t>
            </a:r>
            <a:endParaRPr lang="en-US" dirty="0" smtClean="0"/>
          </a:p>
          <a:p>
            <a:r>
              <a:rPr lang="en-US" b="1" dirty="0" smtClean="0"/>
              <a:t>Broken Capillaries</a:t>
            </a:r>
            <a:r>
              <a:rPr lang="en-US" dirty="0" smtClean="0"/>
              <a:t> (</a:t>
            </a:r>
            <a:r>
              <a:rPr lang="en-US" dirty="0" err="1" smtClean="0"/>
              <a:t>Telangiectasia</a:t>
            </a:r>
            <a:r>
              <a:rPr lang="en-US" dirty="0" smtClean="0"/>
              <a:t>)</a:t>
            </a:r>
          </a:p>
          <a:p>
            <a:r>
              <a:rPr lang="en-US" b="1" dirty="0" smtClean="0"/>
              <a:t>Ruby points</a:t>
            </a:r>
          </a:p>
          <a:p>
            <a:r>
              <a:rPr lang="en-US" b="1" dirty="0" smtClean="0"/>
              <a:t>Spider </a:t>
            </a:r>
            <a:r>
              <a:rPr lang="en-US" b="1" dirty="0" err="1" smtClean="0"/>
              <a:t>Angioma</a:t>
            </a:r>
            <a:endParaRPr lang="en-US" b="1" dirty="0" smtClean="0"/>
          </a:p>
          <a:p>
            <a:r>
              <a:rPr lang="en-US" b="1" dirty="0" smtClean="0"/>
              <a:t>Skin Tags</a:t>
            </a:r>
          </a:p>
          <a:p>
            <a:r>
              <a:rPr lang="en-US" b="1" dirty="0" smtClean="0"/>
              <a:t>Warts</a:t>
            </a:r>
            <a:endParaRPr lang="en-US" dirty="0" smtClean="0"/>
          </a:p>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641350"/>
          </a:xfrm>
        </p:spPr>
        <p:txBody>
          <a:bodyPr>
            <a:normAutofit fontScale="90000"/>
          </a:bodyPr>
          <a:lstStyle/>
          <a:p>
            <a:r>
              <a:rPr lang="en-US" sz="3600" dirty="0" smtClean="0"/>
              <a:t>                   </a:t>
            </a:r>
            <a:r>
              <a:rPr lang="en-US" sz="4900" dirty="0" smtClean="0"/>
              <a:t>Newest  Electrotherapy</a:t>
            </a:r>
            <a:endParaRPr lang="en-US" sz="4900" dirty="0"/>
          </a:p>
        </p:txBody>
      </p:sp>
      <p:pic>
        <p:nvPicPr>
          <p:cNvPr id="5" name="Content Placeholder 4" descr="Rejuvenator-Magicne-Ruk.jpg"/>
          <p:cNvPicPr>
            <a:picLocks noGrp="1" noChangeAspect="1"/>
          </p:cNvPicPr>
          <p:nvPr>
            <p:ph idx="1"/>
          </p:nvPr>
        </p:nvPicPr>
        <p:blipFill>
          <a:blip r:embed="rId2" cstate="print"/>
          <a:stretch>
            <a:fillRect/>
          </a:stretch>
        </p:blipFill>
        <p:spPr>
          <a:xfrm>
            <a:off x="7162800" y="990600"/>
            <a:ext cx="1752600" cy="2544417"/>
          </a:xfrm>
        </p:spPr>
      </p:pic>
      <p:sp>
        <p:nvSpPr>
          <p:cNvPr id="4" name="Text Placeholder 3"/>
          <p:cNvSpPr>
            <a:spLocks noGrp="1"/>
          </p:cNvSpPr>
          <p:nvPr>
            <p:ph type="body" sz="half" idx="2"/>
          </p:nvPr>
        </p:nvSpPr>
        <p:spPr>
          <a:xfrm>
            <a:off x="457200" y="990600"/>
            <a:ext cx="6705600" cy="5135563"/>
          </a:xfrm>
        </p:spPr>
        <p:txBody>
          <a:bodyPr>
            <a:noAutofit/>
          </a:bodyPr>
          <a:lstStyle/>
          <a:p>
            <a:r>
              <a:rPr lang="en-US" sz="3200" b="1" dirty="0" smtClean="0"/>
              <a:t>-</a:t>
            </a:r>
            <a:r>
              <a:rPr lang="en-US" sz="3200" b="1" dirty="0" err="1" smtClean="0"/>
              <a:t>Microcurrent</a:t>
            </a:r>
            <a:r>
              <a:rPr lang="en-US" sz="3200" dirty="0" smtClean="0"/>
              <a:t> - or bioelectric therapy because it encourages cell physiology and growth</a:t>
            </a:r>
          </a:p>
          <a:p>
            <a:r>
              <a:rPr lang="en-US" sz="3200" dirty="0" smtClean="0"/>
              <a:t>-Ionic exchanges across the cell membranes</a:t>
            </a:r>
          </a:p>
          <a:p>
            <a:r>
              <a:rPr lang="en-US" sz="3200" dirty="0" smtClean="0"/>
              <a:t>-function: cell-to-cell communication</a:t>
            </a:r>
          </a:p>
          <a:p>
            <a:r>
              <a:rPr lang="en-US" sz="3200" dirty="0" smtClean="0"/>
              <a:t>-nutrients from the blood</a:t>
            </a:r>
          </a:p>
          <a:p>
            <a:r>
              <a:rPr lang="en-US" sz="3200" dirty="0" smtClean="0"/>
              <a:t>-essential for healthy cell</a:t>
            </a:r>
          </a:p>
          <a:p>
            <a:r>
              <a:rPr lang="en-US" sz="3200" dirty="0" smtClean="0"/>
              <a:t>-removal of cellular waste</a:t>
            </a:r>
            <a:endParaRPr lang="en-US" sz="32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Newest Electrotherapy</a:t>
            </a:r>
            <a:endParaRPr lang="en-US" b="1" dirty="0"/>
          </a:p>
        </p:txBody>
      </p:sp>
      <p:sp>
        <p:nvSpPr>
          <p:cNvPr id="3" name="Text Placeholder 2"/>
          <p:cNvSpPr>
            <a:spLocks noGrp="1"/>
          </p:cNvSpPr>
          <p:nvPr>
            <p:ph type="body" idx="1"/>
          </p:nvPr>
        </p:nvSpPr>
        <p:spPr>
          <a:xfrm>
            <a:off x="457200" y="1535113"/>
            <a:ext cx="4040188" cy="446087"/>
          </a:xfrm>
        </p:spPr>
        <p:txBody>
          <a:bodyPr>
            <a:normAutofit lnSpcReduction="10000"/>
          </a:bodyPr>
          <a:lstStyle/>
          <a:p>
            <a:r>
              <a:rPr lang="en-US" dirty="0" smtClean="0"/>
              <a:t>             Before/After</a:t>
            </a:r>
            <a:endParaRPr lang="en-US" dirty="0"/>
          </a:p>
        </p:txBody>
      </p:sp>
      <p:pic>
        <p:nvPicPr>
          <p:cNvPr id="7" name="Content Placeholder 6" descr="silk'n-before-and-after-crow's-feet-reduced 2.jpg"/>
          <p:cNvPicPr>
            <a:picLocks noGrp="1" noChangeAspect="1"/>
          </p:cNvPicPr>
          <p:nvPr>
            <p:ph sz="half" idx="2"/>
          </p:nvPr>
        </p:nvPicPr>
        <p:blipFill>
          <a:blip r:embed="rId2" cstate="print"/>
          <a:stretch>
            <a:fillRect/>
          </a:stretch>
        </p:blipFill>
        <p:spPr>
          <a:xfrm>
            <a:off x="457200" y="2819400"/>
            <a:ext cx="4040188" cy="3352799"/>
          </a:xfrm>
        </p:spPr>
      </p:pic>
      <p:sp>
        <p:nvSpPr>
          <p:cNvPr id="5" name="Text Placeholder 4"/>
          <p:cNvSpPr>
            <a:spLocks noGrp="1"/>
          </p:cNvSpPr>
          <p:nvPr>
            <p:ph type="body" sz="quarter" idx="3"/>
          </p:nvPr>
        </p:nvSpPr>
        <p:spPr>
          <a:xfrm>
            <a:off x="5257800" y="1535113"/>
            <a:ext cx="3429000" cy="639762"/>
          </a:xfrm>
        </p:spPr>
        <p:txBody>
          <a:bodyPr>
            <a:normAutofit fontScale="92500" lnSpcReduction="20000"/>
          </a:bodyPr>
          <a:lstStyle/>
          <a:p>
            <a:r>
              <a:rPr lang="en-US" dirty="0" smtClean="0"/>
              <a:t>Electrotherapy with magic        gloves</a:t>
            </a:r>
            <a:endParaRPr lang="en-US" dirty="0"/>
          </a:p>
        </p:txBody>
      </p:sp>
      <p:pic>
        <p:nvPicPr>
          <p:cNvPr id="8" name="Content Placeholder 7" descr="download 1.jpg"/>
          <p:cNvPicPr>
            <a:picLocks noGrp="1" noChangeAspect="1"/>
          </p:cNvPicPr>
          <p:nvPr>
            <p:ph sz="quarter" idx="4"/>
          </p:nvPr>
        </p:nvPicPr>
        <p:blipFill>
          <a:blip r:embed="rId3" cstate="print"/>
          <a:stretch>
            <a:fillRect/>
          </a:stretch>
        </p:blipFill>
        <p:spPr>
          <a:xfrm>
            <a:off x="5399086" y="2819400"/>
            <a:ext cx="3211514" cy="3200400"/>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Autofit/>
          </a:bodyPr>
          <a:lstStyle/>
          <a:p>
            <a:r>
              <a:rPr lang="en-US" b="1" dirty="0" smtClean="0"/>
              <a:t>Results</a:t>
            </a:r>
            <a:endParaRPr lang="en-US" dirty="0"/>
          </a:p>
        </p:txBody>
      </p:sp>
      <p:sp>
        <p:nvSpPr>
          <p:cNvPr id="3" name="Content Placeholder 2"/>
          <p:cNvSpPr>
            <a:spLocks noGrp="1"/>
          </p:cNvSpPr>
          <p:nvPr>
            <p:ph idx="1"/>
          </p:nvPr>
        </p:nvSpPr>
        <p:spPr>
          <a:xfrm>
            <a:off x="457200" y="838200"/>
            <a:ext cx="8229600" cy="5287963"/>
          </a:xfrm>
        </p:spPr>
        <p:txBody>
          <a:bodyPr>
            <a:normAutofit fontScale="92500" lnSpcReduction="20000"/>
          </a:bodyPr>
          <a:lstStyle/>
          <a:p>
            <a:r>
              <a:rPr lang="en-US" dirty="0" smtClean="0"/>
              <a:t>Promotes cell metabolism and tissue repair</a:t>
            </a:r>
            <a:br>
              <a:rPr lang="en-US" dirty="0" smtClean="0"/>
            </a:br>
            <a:r>
              <a:rPr lang="en-US" dirty="0" smtClean="0"/>
              <a:t>   ✔ Supports circulation – blood and lymph</a:t>
            </a:r>
            <a:br>
              <a:rPr lang="en-US" dirty="0" smtClean="0"/>
            </a:br>
            <a:r>
              <a:rPr lang="en-US" dirty="0" smtClean="0"/>
              <a:t>   ✔ Reduces inflammation</a:t>
            </a:r>
            <a:br>
              <a:rPr lang="en-US" dirty="0" smtClean="0"/>
            </a:br>
            <a:r>
              <a:rPr lang="en-US" dirty="0" smtClean="0"/>
              <a:t>   ✔ Diminishes </a:t>
            </a:r>
            <a:r>
              <a:rPr lang="en-US" dirty="0" err="1" smtClean="0"/>
              <a:t>lymphedema</a:t>
            </a:r>
            <a:r>
              <a:rPr lang="en-US" dirty="0" smtClean="0"/>
              <a:t> in cancer patients</a:t>
            </a:r>
            <a:br>
              <a:rPr lang="en-US" dirty="0" smtClean="0"/>
            </a:br>
            <a:r>
              <a:rPr lang="en-US" dirty="0" smtClean="0"/>
              <a:t>    ✔ Increase natural production of collagen and </a:t>
            </a:r>
            <a:r>
              <a:rPr lang="en-US" dirty="0" err="1" smtClean="0"/>
              <a:t>elastin</a:t>
            </a:r>
            <a:r>
              <a:rPr lang="en-US" dirty="0" smtClean="0"/>
              <a:t/>
            </a:r>
            <a:br>
              <a:rPr lang="en-US" dirty="0" smtClean="0"/>
            </a:br>
            <a:r>
              <a:rPr lang="en-US" dirty="0" smtClean="0"/>
              <a:t>   ✔ Support scar repair by dispersing scar tissue and collagen remodeling</a:t>
            </a:r>
            <a:br>
              <a:rPr lang="en-US" dirty="0" smtClean="0"/>
            </a:br>
            <a:r>
              <a:rPr lang="en-US" dirty="0" smtClean="0"/>
              <a:t>   ✔ Increase protein synthesis, </a:t>
            </a:r>
            <a:r>
              <a:rPr lang="en-US" dirty="0" err="1" smtClean="0"/>
              <a:t>gluconeogenesis</a:t>
            </a:r>
            <a:r>
              <a:rPr lang="en-US" dirty="0" smtClean="0"/>
              <a:t> (GNG) and membrane transport.</a:t>
            </a:r>
            <a:br>
              <a:rPr lang="en-US" dirty="0" smtClean="0"/>
            </a:br>
            <a:r>
              <a:rPr lang="en-US" dirty="0" smtClean="0"/>
              <a:t>   ✔ Reeducate and rejuvenate muscle tissue</a:t>
            </a:r>
            <a:br>
              <a:rPr lang="en-US" dirty="0" smtClean="0"/>
            </a:br>
            <a:r>
              <a:rPr lang="en-US" dirty="0" smtClean="0"/>
              <a:t>   ✔ Supports healing of bone</a:t>
            </a:r>
            <a:br>
              <a:rPr lang="en-US" dirty="0" smtClean="0"/>
            </a:br>
            <a:r>
              <a:rPr lang="en-US" dirty="0" smtClean="0"/>
              <a:t>   ✔ Heals skin ulcerations</a:t>
            </a:r>
            <a:br>
              <a:rPr lang="en-US" dirty="0" smtClean="0"/>
            </a:br>
            <a:r>
              <a:rPr lang="en-US" dirty="0" smtClean="0"/>
              <a:t>   ✔ Used in equine medicine</a:t>
            </a:r>
          </a:p>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458200" cy="717550"/>
          </a:xfrm>
        </p:spPr>
        <p:txBody>
          <a:bodyPr>
            <a:normAutofit/>
          </a:bodyPr>
          <a:lstStyle/>
          <a:p>
            <a:r>
              <a:rPr lang="en-US" sz="3600" dirty="0" smtClean="0"/>
              <a:t>PDT –LIGHT – PHOTODYNAMIC THERAPY</a:t>
            </a:r>
            <a:endParaRPr lang="en-US" sz="3600" dirty="0"/>
          </a:p>
        </p:txBody>
      </p:sp>
      <p:pic>
        <p:nvPicPr>
          <p:cNvPr id="5" name="Content Placeholder 4" descr="Photo-DinamicTherapy-Lesa-L.jpg"/>
          <p:cNvPicPr>
            <a:picLocks noGrp="1" noChangeAspect="1"/>
          </p:cNvPicPr>
          <p:nvPr>
            <p:ph idx="1"/>
          </p:nvPr>
        </p:nvPicPr>
        <p:blipFill>
          <a:blip r:embed="rId2" cstate="print"/>
          <a:stretch>
            <a:fillRect/>
          </a:stretch>
        </p:blipFill>
        <p:spPr>
          <a:xfrm>
            <a:off x="6934200" y="1447800"/>
            <a:ext cx="2057400" cy="2020661"/>
          </a:xfrm>
        </p:spPr>
      </p:pic>
      <p:sp>
        <p:nvSpPr>
          <p:cNvPr id="4" name="Text Placeholder 3"/>
          <p:cNvSpPr>
            <a:spLocks noGrp="1"/>
          </p:cNvSpPr>
          <p:nvPr>
            <p:ph type="body" sz="half" idx="2"/>
          </p:nvPr>
        </p:nvSpPr>
        <p:spPr>
          <a:xfrm>
            <a:off x="457200" y="1435100"/>
            <a:ext cx="6553200" cy="4965700"/>
          </a:xfrm>
        </p:spPr>
        <p:txBody>
          <a:bodyPr/>
          <a:lstStyle/>
          <a:p>
            <a:r>
              <a:rPr lang="en-US" sz="3200" dirty="0" smtClean="0"/>
              <a:t>PDT is the photon-induced stimulation of</a:t>
            </a:r>
            <a:r>
              <a:rPr lang="en-US" sz="3200" b="1" dirty="0" smtClean="0"/>
              <a:t> </a:t>
            </a:r>
            <a:r>
              <a:rPr lang="en-US" sz="3200" b="1" dirty="0" err="1" smtClean="0"/>
              <a:t>porphyrin</a:t>
            </a:r>
            <a:r>
              <a:rPr lang="en-US" sz="3200" dirty="0" smtClean="0"/>
              <a:t>, compounds used in the production of </a:t>
            </a:r>
            <a:r>
              <a:rPr lang="en-US" sz="3200" b="1" dirty="0" smtClean="0"/>
              <a:t>hemoglobin</a:t>
            </a:r>
            <a:endParaRPr lang="en-US" sz="3200" dirty="0" smtClean="0"/>
          </a:p>
          <a:p>
            <a:pPr>
              <a:buFontTx/>
              <a:buChar char="-"/>
            </a:pPr>
            <a:r>
              <a:rPr lang="en-US" sz="3200" b="1" dirty="0" err="1" smtClean="0"/>
              <a:t>porphyrin</a:t>
            </a:r>
            <a:r>
              <a:rPr lang="en-US" sz="3200" b="1" dirty="0" smtClean="0"/>
              <a:t> moves into a higher energy state</a:t>
            </a:r>
            <a:r>
              <a:rPr lang="en-US" sz="3200" dirty="0" smtClean="0"/>
              <a:t>, reacts with oxygen</a:t>
            </a:r>
          </a:p>
          <a:p>
            <a:pPr>
              <a:buFontTx/>
              <a:buChar char="-"/>
            </a:pPr>
            <a:r>
              <a:rPr lang="en-US" sz="3200" dirty="0" smtClean="0"/>
              <a:t> The </a:t>
            </a:r>
            <a:r>
              <a:rPr lang="en-US" sz="3200" b="1" dirty="0" smtClean="0"/>
              <a:t>central nervous system triggers  whole-body metabolism, cellular exchange of nutrients and other products of metabolism</a:t>
            </a:r>
            <a:endParaRPr lang="en-US" sz="3200" dirty="0" smtClean="0"/>
          </a:p>
          <a:p>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smtClean="0"/>
              <a:t>PDT-LIGHT-PHOTODYNAMIC THERAPY</a:t>
            </a:r>
            <a:endParaRPr lang="en-US" b="1" dirty="0"/>
          </a:p>
        </p:txBody>
      </p:sp>
      <p:sp>
        <p:nvSpPr>
          <p:cNvPr id="3" name="Text Placeholder 2"/>
          <p:cNvSpPr>
            <a:spLocks noGrp="1"/>
          </p:cNvSpPr>
          <p:nvPr>
            <p:ph type="body" idx="1"/>
          </p:nvPr>
        </p:nvSpPr>
        <p:spPr>
          <a:xfrm>
            <a:off x="457200" y="1066801"/>
            <a:ext cx="4040188" cy="990599"/>
          </a:xfrm>
        </p:spPr>
        <p:txBody>
          <a:bodyPr>
            <a:normAutofit/>
          </a:bodyPr>
          <a:lstStyle/>
          <a:p>
            <a:r>
              <a:rPr lang="en-US" dirty="0" smtClean="0"/>
              <a:t>           FOR ACNE TREATMENT</a:t>
            </a:r>
          </a:p>
          <a:p>
            <a:r>
              <a:rPr lang="en-US" dirty="0"/>
              <a:t> </a:t>
            </a:r>
            <a:r>
              <a:rPr lang="en-US" dirty="0" smtClean="0"/>
              <a:t>                 BEFORE/AFTER</a:t>
            </a:r>
            <a:endParaRPr lang="en-US" dirty="0"/>
          </a:p>
        </p:txBody>
      </p:sp>
      <p:pic>
        <p:nvPicPr>
          <p:cNvPr id="7" name="Content Placeholder 6" descr="IMAG0094a.jpg"/>
          <p:cNvPicPr>
            <a:picLocks noGrp="1" noChangeAspect="1"/>
          </p:cNvPicPr>
          <p:nvPr>
            <p:ph sz="half" idx="2"/>
          </p:nvPr>
        </p:nvPicPr>
        <p:blipFill>
          <a:blip r:embed="rId2" cstate="print"/>
          <a:stretch>
            <a:fillRect/>
          </a:stretch>
        </p:blipFill>
        <p:spPr>
          <a:xfrm>
            <a:off x="152400" y="2590800"/>
            <a:ext cx="4343400" cy="3505200"/>
          </a:xfrm>
        </p:spPr>
      </p:pic>
      <p:sp>
        <p:nvSpPr>
          <p:cNvPr id="5" name="Text Placeholder 4"/>
          <p:cNvSpPr>
            <a:spLocks noGrp="1"/>
          </p:cNvSpPr>
          <p:nvPr>
            <p:ph type="body" sz="quarter" idx="3"/>
          </p:nvPr>
        </p:nvSpPr>
        <p:spPr>
          <a:xfrm>
            <a:off x="4645025" y="1524000"/>
            <a:ext cx="4041775" cy="381000"/>
          </a:xfrm>
        </p:spPr>
        <p:txBody>
          <a:bodyPr>
            <a:normAutofit fontScale="92500" lnSpcReduction="20000"/>
          </a:bodyPr>
          <a:lstStyle/>
          <a:p>
            <a:r>
              <a:rPr lang="en-US" dirty="0" smtClean="0"/>
              <a:t>  POST-OPERATIVE </a:t>
            </a:r>
            <a:r>
              <a:rPr lang="en-US" dirty="0"/>
              <a:t>INFECTIONS</a:t>
            </a:r>
          </a:p>
          <a:p>
            <a:endParaRPr lang="en-US" dirty="0"/>
          </a:p>
        </p:txBody>
      </p:sp>
      <p:pic>
        <p:nvPicPr>
          <p:cNvPr id="8" name="Content Placeholder 7" descr="IMAG0790.jpg"/>
          <p:cNvPicPr>
            <a:picLocks noGrp="1" noChangeAspect="1"/>
          </p:cNvPicPr>
          <p:nvPr>
            <p:ph sz="quarter" idx="4"/>
          </p:nvPr>
        </p:nvPicPr>
        <p:blipFill>
          <a:blip r:embed="rId3" cstate="print"/>
          <a:stretch>
            <a:fillRect/>
          </a:stretch>
        </p:blipFill>
        <p:spPr>
          <a:xfrm>
            <a:off x="4765493" y="2362199"/>
            <a:ext cx="3800838" cy="3763963"/>
          </a:xfr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PDT-PART OF TRICHOLOGY</a:t>
            </a:r>
            <a:endParaRPr lang="en-US" b="1" dirty="0"/>
          </a:p>
        </p:txBody>
      </p:sp>
      <p:sp>
        <p:nvSpPr>
          <p:cNvPr id="3" name="Text Placeholder 2"/>
          <p:cNvSpPr>
            <a:spLocks noGrp="1"/>
          </p:cNvSpPr>
          <p:nvPr>
            <p:ph type="body" idx="1"/>
          </p:nvPr>
        </p:nvSpPr>
        <p:spPr/>
        <p:txBody>
          <a:bodyPr/>
          <a:lstStyle/>
          <a:p>
            <a:r>
              <a:rPr lang="en-US" dirty="0" smtClean="0"/>
              <a:t>                 BEFORE</a:t>
            </a:r>
            <a:endParaRPr lang="en-US" dirty="0"/>
          </a:p>
        </p:txBody>
      </p:sp>
      <p:pic>
        <p:nvPicPr>
          <p:cNvPr id="7" name="Content Placeholder 6" descr="images.jpg"/>
          <p:cNvPicPr>
            <a:picLocks noGrp="1" noChangeAspect="1"/>
          </p:cNvPicPr>
          <p:nvPr>
            <p:ph sz="half" idx="2"/>
          </p:nvPr>
        </p:nvPicPr>
        <p:blipFill>
          <a:blip r:embed="rId2" cstate="print"/>
          <a:stretch>
            <a:fillRect/>
          </a:stretch>
        </p:blipFill>
        <p:spPr>
          <a:xfrm>
            <a:off x="609600" y="2667000"/>
            <a:ext cx="3581400" cy="3352799"/>
          </a:xfrm>
        </p:spPr>
      </p:pic>
      <p:sp>
        <p:nvSpPr>
          <p:cNvPr id="5" name="Text Placeholder 4"/>
          <p:cNvSpPr>
            <a:spLocks noGrp="1"/>
          </p:cNvSpPr>
          <p:nvPr>
            <p:ph type="body" sz="quarter" idx="3"/>
          </p:nvPr>
        </p:nvSpPr>
        <p:spPr/>
        <p:txBody>
          <a:bodyPr/>
          <a:lstStyle/>
          <a:p>
            <a:r>
              <a:rPr lang="en-US" dirty="0" smtClean="0"/>
              <a:t>                      AFTER</a:t>
            </a:r>
            <a:endParaRPr lang="en-US" dirty="0"/>
          </a:p>
        </p:txBody>
      </p:sp>
      <p:pic>
        <p:nvPicPr>
          <p:cNvPr id="8" name="Content Placeholder 7" descr="images (2).jpg"/>
          <p:cNvPicPr>
            <a:picLocks noGrp="1" noChangeAspect="1"/>
          </p:cNvPicPr>
          <p:nvPr>
            <p:ph sz="quarter" idx="4"/>
          </p:nvPr>
        </p:nvPicPr>
        <p:blipFill>
          <a:blip r:embed="rId3" cstate="print"/>
          <a:stretch>
            <a:fillRect/>
          </a:stretch>
        </p:blipFill>
        <p:spPr>
          <a:xfrm>
            <a:off x="4876800" y="2667000"/>
            <a:ext cx="3809999" cy="3352799"/>
          </a:xfr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INDICATIONS IN COSMETICS AND</a:t>
            </a:r>
            <a:br>
              <a:rPr lang="en-US" b="1" dirty="0" smtClean="0"/>
            </a:br>
            <a:r>
              <a:rPr lang="en-US" b="1" dirty="0" smtClean="0"/>
              <a:t>MEDICINE</a:t>
            </a:r>
            <a:endParaRPr lang="en-US" b="1" dirty="0"/>
          </a:p>
        </p:txBody>
      </p:sp>
      <p:sp>
        <p:nvSpPr>
          <p:cNvPr id="3" name="Content Placeholder 2"/>
          <p:cNvSpPr>
            <a:spLocks noGrp="1"/>
          </p:cNvSpPr>
          <p:nvPr>
            <p:ph sz="half" idx="1"/>
          </p:nvPr>
        </p:nvSpPr>
        <p:spPr>
          <a:xfrm>
            <a:off x="457200" y="1600200"/>
            <a:ext cx="3048000" cy="4525963"/>
          </a:xfrm>
        </p:spPr>
        <p:txBody>
          <a:bodyPr>
            <a:normAutofit/>
          </a:bodyPr>
          <a:lstStyle/>
          <a:p>
            <a:pPr>
              <a:buFontTx/>
              <a:buChar char="-"/>
            </a:pPr>
            <a:r>
              <a:rPr lang="en-US" sz="3200" b="1" dirty="0" smtClean="0"/>
              <a:t>ACNE</a:t>
            </a:r>
          </a:p>
          <a:p>
            <a:pPr>
              <a:buFontTx/>
              <a:buChar char="-"/>
            </a:pPr>
            <a:r>
              <a:rPr lang="en-US" sz="3200" b="1" dirty="0" smtClean="0"/>
              <a:t>BURNS</a:t>
            </a:r>
          </a:p>
          <a:p>
            <a:pPr>
              <a:buFontTx/>
              <a:buChar char="-"/>
            </a:pPr>
            <a:r>
              <a:rPr lang="en-US" sz="3200" b="1" dirty="0" smtClean="0"/>
              <a:t>CUTS</a:t>
            </a:r>
          </a:p>
          <a:p>
            <a:pPr>
              <a:buFontTx/>
              <a:buChar char="-"/>
            </a:pPr>
            <a:r>
              <a:rPr lang="en-US" sz="3200" b="1" dirty="0" smtClean="0"/>
              <a:t>SCRATCHES</a:t>
            </a:r>
          </a:p>
          <a:p>
            <a:pPr>
              <a:buFontTx/>
              <a:buChar char="-"/>
            </a:pPr>
            <a:r>
              <a:rPr lang="en-US" sz="3200" b="1" dirty="0" smtClean="0"/>
              <a:t>ECZEMA</a:t>
            </a:r>
          </a:p>
          <a:p>
            <a:pPr>
              <a:buFontTx/>
              <a:buChar char="-"/>
            </a:pPr>
            <a:r>
              <a:rPr lang="en-US" sz="3200" b="1" dirty="0" smtClean="0"/>
              <a:t>HERPES</a:t>
            </a:r>
          </a:p>
          <a:p>
            <a:pPr>
              <a:buFontTx/>
              <a:buChar char="-"/>
            </a:pPr>
            <a:r>
              <a:rPr lang="en-US" sz="3200" b="1" dirty="0" smtClean="0"/>
              <a:t>BRUISES</a:t>
            </a:r>
            <a:endParaRPr lang="en-US" sz="3200" dirty="0"/>
          </a:p>
        </p:txBody>
      </p:sp>
      <p:sp>
        <p:nvSpPr>
          <p:cNvPr id="4" name="Content Placeholder 3"/>
          <p:cNvSpPr>
            <a:spLocks noGrp="1"/>
          </p:cNvSpPr>
          <p:nvPr>
            <p:ph sz="half" idx="2"/>
          </p:nvPr>
        </p:nvSpPr>
        <p:spPr>
          <a:xfrm>
            <a:off x="3505200" y="1524000"/>
            <a:ext cx="5181600" cy="4602163"/>
          </a:xfrm>
        </p:spPr>
        <p:txBody>
          <a:bodyPr>
            <a:noAutofit/>
          </a:bodyPr>
          <a:lstStyle/>
          <a:p>
            <a:pPr>
              <a:buFontTx/>
              <a:buChar char="-"/>
            </a:pPr>
            <a:r>
              <a:rPr lang="en-US" sz="3200" b="1" dirty="0" smtClean="0"/>
              <a:t>POST-OPERATIVE INFECTIONS</a:t>
            </a:r>
          </a:p>
          <a:p>
            <a:pPr>
              <a:buFontTx/>
              <a:buChar char="-"/>
            </a:pPr>
            <a:r>
              <a:rPr lang="en-US" sz="3200" b="1" dirty="0" smtClean="0"/>
              <a:t>HAEMATOMAS</a:t>
            </a:r>
          </a:p>
          <a:p>
            <a:pPr>
              <a:buFontTx/>
              <a:buChar char="-"/>
            </a:pPr>
            <a:r>
              <a:rPr lang="en-US" sz="3200" b="1" dirty="0" smtClean="0"/>
              <a:t>SOFT-TISSUE SPRAINS</a:t>
            </a:r>
          </a:p>
          <a:p>
            <a:pPr>
              <a:buFontTx/>
              <a:buChar char="-"/>
            </a:pPr>
            <a:r>
              <a:rPr lang="en-US" sz="3200" b="1" dirty="0" smtClean="0"/>
              <a:t>NECK AND BACK INJURIES</a:t>
            </a:r>
          </a:p>
          <a:p>
            <a:pPr>
              <a:buFontTx/>
              <a:buChar char="-"/>
            </a:pPr>
            <a:r>
              <a:rPr lang="en-US" sz="3200" b="1" dirty="0" smtClean="0"/>
              <a:t>SMALL-BONE FRACTURES</a:t>
            </a:r>
          </a:p>
          <a:p>
            <a:pPr>
              <a:buFontTx/>
              <a:buChar char="-"/>
            </a:pPr>
            <a:r>
              <a:rPr lang="en-US" sz="3200" b="1" dirty="0" smtClean="0"/>
              <a:t>ACUTE AND CHRONIC PAIN</a:t>
            </a:r>
          </a:p>
          <a:p>
            <a:pPr>
              <a:buFontTx/>
              <a:buChar char="-"/>
            </a:pPr>
            <a:r>
              <a:rPr lang="en-US" sz="3200" b="1" dirty="0" smtClean="0"/>
              <a:t>JOINT TREATMENT</a:t>
            </a:r>
          </a:p>
          <a:p>
            <a:pPr>
              <a:buNone/>
            </a:pPr>
            <a:r>
              <a:rPr lang="en-US" sz="3200" dirty="0" smtClean="0"/>
              <a:t>-     </a:t>
            </a:r>
            <a:r>
              <a:rPr lang="en-US" sz="3200" b="1" dirty="0" smtClean="0"/>
              <a:t>TRICHOLOGY</a:t>
            </a:r>
          </a:p>
          <a:p>
            <a:endParaRPr lang="en-US" sz="32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Newest Technology</a:t>
            </a:r>
            <a:endParaRPr lang="en-US" b="1" dirty="0"/>
          </a:p>
        </p:txBody>
      </p:sp>
      <p:sp>
        <p:nvSpPr>
          <p:cNvPr id="3" name="Content Placeholder 2"/>
          <p:cNvSpPr>
            <a:spLocks noGrp="1"/>
          </p:cNvSpPr>
          <p:nvPr>
            <p:ph idx="1"/>
          </p:nvPr>
        </p:nvSpPr>
        <p:spPr/>
        <p:txBody>
          <a:bodyPr>
            <a:normAutofit lnSpcReduction="10000"/>
          </a:bodyPr>
          <a:lstStyle/>
          <a:p>
            <a:r>
              <a:rPr lang="en-US" b="1" dirty="0" smtClean="0"/>
              <a:t>Treatments should not take place during: </a:t>
            </a:r>
            <a:r>
              <a:rPr lang="en-US" dirty="0" smtClean="0"/>
              <a:t/>
            </a:r>
            <a:br>
              <a:rPr lang="en-US" dirty="0" smtClean="0"/>
            </a:br>
            <a:r>
              <a:rPr lang="en-US" dirty="0" smtClean="0"/>
              <a:t>1. Menstruation</a:t>
            </a:r>
            <a:br>
              <a:rPr lang="en-US" dirty="0" smtClean="0"/>
            </a:br>
            <a:r>
              <a:rPr lang="en-US" dirty="0" smtClean="0"/>
              <a:t>2. Pregnancy</a:t>
            </a:r>
            <a:br>
              <a:rPr lang="en-US" dirty="0" smtClean="0"/>
            </a:br>
            <a:r>
              <a:rPr lang="en-US" dirty="0" smtClean="0"/>
              <a:t>3. Breastfeeding</a:t>
            </a:r>
            <a:br>
              <a:rPr lang="en-US" dirty="0" smtClean="0"/>
            </a:br>
            <a:endParaRPr lang="en-US" dirty="0" smtClean="0"/>
          </a:p>
          <a:p>
            <a:r>
              <a:rPr lang="en-US" b="1" dirty="0" smtClean="0"/>
              <a:t>Do not give treatments to a client with: </a:t>
            </a:r>
            <a:r>
              <a:rPr lang="en-US" dirty="0" smtClean="0"/>
              <a:t/>
            </a:r>
            <a:br>
              <a:rPr lang="en-US" dirty="0" smtClean="0"/>
            </a:br>
            <a:r>
              <a:rPr lang="en-US" dirty="0" smtClean="0"/>
              <a:t>1. A malignant tumor in the body</a:t>
            </a:r>
            <a:br>
              <a:rPr lang="en-US" dirty="0" smtClean="0"/>
            </a:br>
            <a:r>
              <a:rPr lang="en-US" dirty="0" smtClean="0"/>
              <a:t>2. Pacemaker</a:t>
            </a:r>
            <a:br>
              <a:rPr lang="en-US" dirty="0" smtClean="0"/>
            </a:br>
            <a:r>
              <a:rPr lang="en-US" dirty="0" smtClean="0"/>
              <a:t>3. Metal implants of any kind</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smtClean="0"/>
              <a:t>   www.rejuvee.com</a:t>
            </a:r>
            <a:endParaRPr lang="en-US" sz="4800" dirty="0"/>
          </a:p>
        </p:txBody>
      </p:sp>
      <p:sp>
        <p:nvSpPr>
          <p:cNvPr id="4" name="Text Placeholder 3"/>
          <p:cNvSpPr>
            <a:spLocks noGrp="1"/>
          </p:cNvSpPr>
          <p:nvPr>
            <p:ph type="body" sz="half" idx="2"/>
          </p:nvPr>
        </p:nvSpPr>
        <p:spPr/>
        <p:txBody>
          <a:bodyPr/>
          <a:lstStyle/>
          <a:p>
            <a:endParaRPr lang="en-US"/>
          </a:p>
        </p:txBody>
      </p:sp>
      <p:pic>
        <p:nvPicPr>
          <p:cNvPr id="7" name="Picture Placeholder 6" descr="rejuvee-logo (2).png"/>
          <p:cNvPicPr>
            <a:picLocks noGrp="1" noChangeAspect="1"/>
          </p:cNvPicPr>
          <p:nvPr>
            <p:ph type="pic" idx="1"/>
          </p:nvPr>
        </p:nvPicPr>
        <p:blipFill>
          <a:blip r:embed="rId2" cstate="print"/>
          <a:srcRect l="2827" r="2827"/>
          <a:stretch>
            <a:fillRect/>
          </a:stretch>
        </p:blipFill>
        <p:spPr>
          <a:xfrm>
            <a:off x="2590800" y="612775"/>
            <a:ext cx="3810000" cy="3044825"/>
          </a:xfr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382000" cy="717550"/>
          </a:xfrm>
        </p:spPr>
        <p:txBody>
          <a:bodyPr>
            <a:normAutofit fontScale="90000"/>
          </a:bodyPr>
          <a:lstStyle/>
          <a:p>
            <a:r>
              <a:rPr lang="en-US" sz="3600" dirty="0" smtClean="0"/>
              <a:t>                 </a:t>
            </a:r>
            <a:r>
              <a:rPr lang="en-US" sz="4900" dirty="0" smtClean="0"/>
              <a:t>WHAT IS TRICHOLOGY?</a:t>
            </a:r>
            <a:endParaRPr lang="en-US" sz="4900" dirty="0"/>
          </a:p>
        </p:txBody>
      </p:sp>
      <p:pic>
        <p:nvPicPr>
          <p:cNvPr id="5" name="Content Placeholder 4" descr="b485dfed-562b-4f4c-a716-c94d24f11ecd_full.jpeg"/>
          <p:cNvPicPr>
            <a:picLocks noGrp="1" noChangeAspect="1"/>
          </p:cNvPicPr>
          <p:nvPr>
            <p:ph idx="1"/>
          </p:nvPr>
        </p:nvPicPr>
        <p:blipFill>
          <a:blip r:embed="rId2" cstate="print"/>
          <a:stretch>
            <a:fillRect/>
          </a:stretch>
        </p:blipFill>
        <p:spPr>
          <a:xfrm>
            <a:off x="5105400" y="1524000"/>
            <a:ext cx="3810000" cy="4854540"/>
          </a:xfrm>
        </p:spPr>
      </p:pic>
      <p:sp>
        <p:nvSpPr>
          <p:cNvPr id="4" name="Text Placeholder 3"/>
          <p:cNvSpPr>
            <a:spLocks noGrp="1"/>
          </p:cNvSpPr>
          <p:nvPr>
            <p:ph type="body" sz="half" idx="2"/>
          </p:nvPr>
        </p:nvSpPr>
        <p:spPr>
          <a:xfrm>
            <a:off x="381000" y="1435100"/>
            <a:ext cx="4876800" cy="4813300"/>
          </a:xfrm>
        </p:spPr>
        <p:txBody>
          <a:bodyPr>
            <a:normAutofit/>
          </a:bodyPr>
          <a:lstStyle/>
          <a:p>
            <a:r>
              <a:rPr lang="en-US" sz="3600" dirty="0" smtClean="0"/>
              <a:t>-Is the </a:t>
            </a:r>
            <a:r>
              <a:rPr lang="en-US" sz="3600" dirty="0" err="1" smtClean="0"/>
              <a:t>para</a:t>
            </a:r>
            <a:r>
              <a:rPr lang="en-US" sz="3600" dirty="0" smtClean="0"/>
              <a:t>-medical science of the hair, hair loss and associated scalp problems</a:t>
            </a:r>
          </a:p>
          <a:p>
            <a:r>
              <a:rPr lang="en-US" sz="3600" dirty="0" smtClean="0"/>
              <a:t>-</a:t>
            </a:r>
            <a:r>
              <a:rPr lang="en-US" sz="3600" b="1" dirty="0" err="1" smtClean="0"/>
              <a:t>Trichology</a:t>
            </a:r>
            <a:r>
              <a:rPr lang="en-US" sz="3600" b="1" dirty="0" smtClean="0"/>
              <a:t> </a:t>
            </a:r>
            <a:r>
              <a:rPr lang="en-US" sz="3600" dirty="0" smtClean="0"/>
              <a:t>is perceived as the “bridge between cosmetology and dermatology</a:t>
            </a:r>
            <a:r>
              <a:rPr lang="en-US" sz="3200" dirty="0" smtClean="0"/>
              <a:t>”</a:t>
            </a:r>
            <a:endParaRPr lang="en-US" sz="32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717550"/>
          </a:xfrm>
        </p:spPr>
        <p:txBody>
          <a:bodyPr>
            <a:normAutofit fontScale="90000"/>
          </a:bodyPr>
          <a:lstStyle/>
          <a:p>
            <a:r>
              <a:rPr lang="en-US" sz="3600" dirty="0" smtClean="0"/>
              <a:t>                   </a:t>
            </a:r>
            <a:r>
              <a:rPr lang="en-US" sz="4900" dirty="0" smtClean="0"/>
              <a:t>What is a </a:t>
            </a:r>
            <a:r>
              <a:rPr lang="en-US" sz="4900" dirty="0" err="1" smtClean="0"/>
              <a:t>trichologist</a:t>
            </a:r>
            <a:r>
              <a:rPr lang="en-US" sz="4900" dirty="0" smtClean="0"/>
              <a:t>?</a:t>
            </a:r>
            <a:endParaRPr lang="en-US" sz="4900" dirty="0"/>
          </a:p>
        </p:txBody>
      </p:sp>
      <p:pic>
        <p:nvPicPr>
          <p:cNvPr id="5" name="Content Placeholder 4" descr="treatments-for-baldness-dublin-northern-ireland-trichologist-laura-berry-11-0.jpg"/>
          <p:cNvPicPr>
            <a:picLocks noGrp="1" noChangeAspect="1"/>
          </p:cNvPicPr>
          <p:nvPr>
            <p:ph idx="1"/>
          </p:nvPr>
        </p:nvPicPr>
        <p:blipFill>
          <a:blip r:embed="rId2" cstate="print"/>
          <a:stretch>
            <a:fillRect/>
          </a:stretch>
        </p:blipFill>
        <p:spPr>
          <a:xfrm>
            <a:off x="6019800" y="1447800"/>
            <a:ext cx="2762250" cy="2400300"/>
          </a:xfrm>
        </p:spPr>
      </p:pic>
      <p:sp>
        <p:nvSpPr>
          <p:cNvPr id="4" name="Text Placeholder 3"/>
          <p:cNvSpPr>
            <a:spLocks noGrp="1"/>
          </p:cNvSpPr>
          <p:nvPr>
            <p:ph type="body" sz="half" idx="2"/>
          </p:nvPr>
        </p:nvSpPr>
        <p:spPr>
          <a:xfrm>
            <a:off x="457200" y="1435100"/>
            <a:ext cx="5943600" cy="4813300"/>
          </a:xfrm>
        </p:spPr>
        <p:txBody>
          <a:bodyPr>
            <a:normAutofit lnSpcReduction="10000"/>
          </a:bodyPr>
          <a:lstStyle/>
          <a:p>
            <a:r>
              <a:rPr lang="en-US" sz="3200" dirty="0" smtClean="0"/>
              <a:t>-Is a hair and scalp specialist</a:t>
            </a:r>
          </a:p>
          <a:p>
            <a:r>
              <a:rPr lang="en-US" sz="3200" dirty="0" smtClean="0"/>
              <a:t>-suggests individualized treatments</a:t>
            </a:r>
          </a:p>
          <a:p>
            <a:r>
              <a:rPr lang="en-US" sz="3200" dirty="0" smtClean="0"/>
              <a:t>-gives nutritional advice</a:t>
            </a:r>
          </a:p>
          <a:p>
            <a:r>
              <a:rPr lang="en-US" sz="3200" dirty="0" smtClean="0"/>
              <a:t>-recommends lifestyle changes</a:t>
            </a:r>
          </a:p>
          <a:p>
            <a:r>
              <a:rPr lang="en-US" sz="3200" dirty="0" smtClean="0"/>
              <a:t>-works with physician associated with your hair loss</a:t>
            </a:r>
          </a:p>
          <a:p>
            <a:r>
              <a:rPr lang="en-US" sz="3200" dirty="0" smtClean="0"/>
              <a:t>-advises the best treatment regimen</a:t>
            </a:r>
            <a:endParaRPr lang="en-US" sz="32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smtClean="0"/>
              <a:t>Newest Technology</a:t>
            </a:r>
            <a:br>
              <a:rPr lang="en-US" b="1" dirty="0" smtClean="0"/>
            </a:br>
            <a:r>
              <a:rPr lang="en-US" b="1" dirty="0" smtClean="0"/>
              <a:t>for hair &amp; scalp problems</a:t>
            </a:r>
            <a:endParaRPr lang="en-US" b="1" dirty="0"/>
          </a:p>
        </p:txBody>
      </p:sp>
      <p:sp>
        <p:nvSpPr>
          <p:cNvPr id="3" name="Content Placeholder 2"/>
          <p:cNvSpPr>
            <a:spLocks noGrp="1"/>
          </p:cNvSpPr>
          <p:nvPr>
            <p:ph idx="1"/>
          </p:nvPr>
        </p:nvSpPr>
        <p:spPr/>
        <p:txBody>
          <a:bodyPr/>
          <a:lstStyle/>
          <a:p>
            <a:endParaRPr lang="en-US" dirty="0" smtClean="0"/>
          </a:p>
          <a:p>
            <a:r>
              <a:rPr lang="en-US" dirty="0" smtClean="0"/>
              <a:t>Analyzing hair &amp; scalp problem</a:t>
            </a:r>
          </a:p>
          <a:p>
            <a:r>
              <a:rPr lang="en-US" dirty="0" smtClean="0"/>
              <a:t>Consultation with physician</a:t>
            </a:r>
          </a:p>
          <a:p>
            <a:r>
              <a:rPr lang="en-US" dirty="0" smtClean="0"/>
              <a:t>Regimen treatment</a:t>
            </a:r>
          </a:p>
          <a:p>
            <a:r>
              <a:rPr lang="en-US" dirty="0" smtClean="0"/>
              <a:t>PDT – Therapy</a:t>
            </a:r>
          </a:p>
          <a:p>
            <a:r>
              <a:rPr lang="en-US" dirty="0" err="1" smtClean="0"/>
              <a:t>Mesotherapy</a:t>
            </a:r>
            <a:r>
              <a:rPr lang="en-US" dirty="0" smtClean="0"/>
              <a:t> RF</a:t>
            </a:r>
          </a:p>
          <a:p>
            <a:r>
              <a:rPr lang="en-US" dirty="0" smtClean="0"/>
              <a:t>Home care</a:t>
            </a: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Questions?</a:t>
            </a:r>
            <a:endParaRPr lang="en-US" b="1"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pPr marL="0" indent="0" algn="ctr">
              <a:buNone/>
            </a:pPr>
            <a:r>
              <a:rPr lang="en-US" b="1" dirty="0" smtClean="0"/>
              <a:t>Dr. Bojana Matovski</a:t>
            </a:r>
            <a:endParaRPr lang="en-US" b="1" dirty="0"/>
          </a:p>
        </p:txBody>
      </p:sp>
      <p:pic>
        <p:nvPicPr>
          <p:cNvPr id="4" name="Picture Placeholder 4" descr="rejuvee-logo (2).png"/>
          <p:cNvPicPr>
            <a:picLocks noGrp="1" noChangeAspect="1"/>
          </p:cNvPicPr>
          <p:nvPr>
            <p:ph type="pic" idx="1"/>
          </p:nvPr>
        </p:nvPicPr>
        <p:blipFill>
          <a:blip r:embed="rId2" cstate="print"/>
          <a:srcRect l="2827" r="2827"/>
          <a:stretch>
            <a:fillRect/>
          </a:stretch>
        </p:blipFill>
        <p:spPr>
          <a:xfrm>
            <a:off x="2895600" y="1828800"/>
            <a:ext cx="3276600" cy="2438400"/>
          </a:xfrm>
        </p:spPr>
      </p:pic>
    </p:spTree>
    <p:extLst>
      <p:ext uri="{BB962C8B-B14F-4D97-AF65-F5344CB8AC3E}">
        <p14:creationId xmlns:p14="http://schemas.microsoft.com/office/powerpoint/2010/main" val="9848719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579438"/>
          </a:xfrm>
        </p:spPr>
        <p:txBody>
          <a:bodyPr>
            <a:normAutofit fontScale="90000"/>
          </a:bodyPr>
          <a:lstStyle/>
          <a:p>
            <a:r>
              <a:rPr lang="en-US" sz="4900" b="1" dirty="0">
                <a:solidFill>
                  <a:schemeClr val="accent3">
                    <a:lumMod val="75000"/>
                  </a:schemeClr>
                </a:solidFill>
              </a:rPr>
              <a:t>HR LEAVY LLC</a:t>
            </a:r>
            <a:br>
              <a:rPr lang="en-US" sz="4900" b="1" dirty="0">
                <a:solidFill>
                  <a:schemeClr val="accent3">
                    <a:lumMod val="75000"/>
                  </a:schemeClr>
                </a:solidFill>
              </a:rPr>
            </a:br>
            <a:r>
              <a:rPr lang="en-US" sz="4900" b="1" dirty="0">
                <a:solidFill>
                  <a:schemeClr val="accent3">
                    <a:lumMod val="75000"/>
                  </a:schemeClr>
                </a:solidFill>
              </a:rPr>
              <a:t>Spa &amp; Wellness Consultancy</a:t>
            </a:r>
            <a:r>
              <a:rPr lang="en-US" b="1" dirty="0"/>
              <a:t/>
            </a:r>
            <a:br>
              <a:rPr lang="en-US" b="1" dirty="0"/>
            </a:br>
            <a:endParaRPr lang="en-US" dirty="0"/>
          </a:p>
        </p:txBody>
      </p:sp>
      <p:sp>
        <p:nvSpPr>
          <p:cNvPr id="3" name="Content Placeholder 2"/>
          <p:cNvSpPr>
            <a:spLocks noGrp="1"/>
          </p:cNvSpPr>
          <p:nvPr>
            <p:ph idx="1"/>
          </p:nvPr>
        </p:nvSpPr>
        <p:spPr>
          <a:xfrm>
            <a:off x="457200" y="1981200"/>
            <a:ext cx="8229600" cy="4144963"/>
          </a:xfrm>
        </p:spPr>
        <p:txBody>
          <a:bodyPr>
            <a:normAutofit fontScale="92500" lnSpcReduction="10000"/>
          </a:bodyPr>
          <a:lstStyle/>
          <a:p>
            <a:pPr lvl="0"/>
            <a:r>
              <a:rPr lang="en-US" b="1" dirty="0" smtClean="0">
                <a:solidFill>
                  <a:schemeClr val="accent3">
                    <a:lumMod val="75000"/>
                  </a:schemeClr>
                </a:solidFill>
              </a:rPr>
              <a:t>THE </a:t>
            </a:r>
            <a:r>
              <a:rPr lang="en-US" b="1" dirty="0">
                <a:solidFill>
                  <a:schemeClr val="accent3">
                    <a:lumMod val="75000"/>
                  </a:schemeClr>
                </a:solidFill>
              </a:rPr>
              <a:t>SPA ENCYCLOPEDIA </a:t>
            </a:r>
            <a:r>
              <a:rPr lang="en-US" b="1" dirty="0"/>
              <a:t>(Co-Author)</a:t>
            </a:r>
          </a:p>
          <a:p>
            <a:pPr lvl="0"/>
            <a:r>
              <a:rPr lang="en-US" b="1" dirty="0"/>
              <a:t>Founder &amp; previous Executive Director </a:t>
            </a:r>
            <a:r>
              <a:rPr lang="en-US" sz="3000" b="1" dirty="0"/>
              <a:t>THE </a:t>
            </a:r>
            <a:r>
              <a:rPr lang="en-US" sz="3000" b="1" dirty="0">
                <a:solidFill>
                  <a:schemeClr val="accent3">
                    <a:lumMod val="75000"/>
                  </a:schemeClr>
                </a:solidFill>
              </a:rPr>
              <a:t>INTERNATIONAL MEDICAL SPA ASSOCIATION</a:t>
            </a:r>
          </a:p>
          <a:p>
            <a:pPr lvl="0"/>
            <a:r>
              <a:rPr lang="en-US" b="1" dirty="0"/>
              <a:t>Publisher – </a:t>
            </a:r>
            <a:r>
              <a:rPr lang="en-US" sz="3000" b="1" dirty="0">
                <a:solidFill>
                  <a:schemeClr val="accent3">
                    <a:lumMod val="75000"/>
                  </a:schemeClr>
                </a:solidFill>
              </a:rPr>
              <a:t>THE DAY SPA &amp; MEDICAL SPA DIRECTORY; THE DAY SPA / MEDICAL SPA BUSINESS BIBLE; EVOLUTION &amp; FUTURE OF THE Day Spa &amp; Medical Spa </a:t>
            </a:r>
            <a:r>
              <a:rPr lang="en-US" sz="3000" b="1" dirty="0" smtClean="0">
                <a:solidFill>
                  <a:schemeClr val="accent3">
                    <a:lumMod val="75000"/>
                  </a:schemeClr>
                </a:solidFill>
              </a:rPr>
              <a:t>Industries; </a:t>
            </a:r>
            <a:r>
              <a:rPr lang="en-US" sz="3000" b="1" dirty="0" smtClean="0"/>
              <a:t>dozens of articles in trade &amp; consumer publications, TV appearances on CNN + MSNBC</a:t>
            </a:r>
            <a:endParaRPr lang="en-US" sz="3000" b="1" dirty="0"/>
          </a:p>
          <a:p>
            <a:endParaRPr lang="en-US" dirty="0"/>
          </a:p>
        </p:txBody>
      </p:sp>
    </p:spTree>
    <p:extLst>
      <p:ext uri="{BB962C8B-B14F-4D97-AF65-F5344CB8AC3E}">
        <p14:creationId xmlns:p14="http://schemas.microsoft.com/office/powerpoint/2010/main" val="35505358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219200"/>
            <a:ext cx="6172200" cy="533400"/>
          </a:xfrm>
        </p:spPr>
        <p:txBody>
          <a:bodyPr>
            <a:noAutofit/>
          </a:bodyPr>
          <a:lstStyle/>
          <a:p>
            <a:r>
              <a:rPr lang="en-US" sz="4400" dirty="0" smtClean="0"/>
              <a:t>          PROFIT CENTER</a:t>
            </a:r>
            <a:endParaRPr lang="en-US" sz="4400" dirty="0"/>
          </a:p>
        </p:txBody>
      </p:sp>
      <p:pic>
        <p:nvPicPr>
          <p:cNvPr id="5" name="Picture Placeholder 4" descr="rejuvee-logo (2).png"/>
          <p:cNvPicPr>
            <a:picLocks noGrp="1" noChangeAspect="1"/>
          </p:cNvPicPr>
          <p:nvPr>
            <p:ph type="pic" idx="1"/>
          </p:nvPr>
        </p:nvPicPr>
        <p:blipFill>
          <a:blip r:embed="rId2" cstate="print"/>
          <a:srcRect l="2827" r="2827"/>
          <a:stretch>
            <a:fillRect/>
          </a:stretch>
        </p:blipFill>
        <p:spPr>
          <a:xfrm>
            <a:off x="3810000" y="0"/>
            <a:ext cx="1143000" cy="838199"/>
          </a:xfrm>
        </p:spPr>
      </p:pic>
      <p:sp>
        <p:nvSpPr>
          <p:cNvPr id="4" name="Text Placeholder 3"/>
          <p:cNvSpPr>
            <a:spLocks noGrp="1"/>
          </p:cNvSpPr>
          <p:nvPr>
            <p:ph type="body" sz="half" idx="2"/>
          </p:nvPr>
        </p:nvSpPr>
        <p:spPr>
          <a:xfrm>
            <a:off x="1219200" y="2133600"/>
            <a:ext cx="7010400" cy="4038600"/>
          </a:xfrm>
        </p:spPr>
        <p:txBody>
          <a:bodyPr/>
          <a:lstStyle/>
          <a:p>
            <a:r>
              <a:rPr lang="en-US" sz="2400" b="1" dirty="0" smtClean="0"/>
              <a:t>       INSTANT UPGRADE OF YOUR PRACTICE OR SPA </a:t>
            </a:r>
          </a:p>
          <a:p>
            <a:endParaRPr lang="en-US" sz="2400" b="1" dirty="0" smtClean="0"/>
          </a:p>
          <a:p>
            <a:r>
              <a:rPr lang="en-US" sz="2400" b="1" dirty="0" smtClean="0"/>
              <a:t>Join numerous facilities around the world to offer their clients the ultimate in advanced treatments</a:t>
            </a:r>
          </a:p>
          <a:p>
            <a:pPr marL="857250" indent="-857250" algn="ctr"/>
            <a:r>
              <a:rPr lang="en-US" sz="2400" b="1" dirty="0" smtClean="0"/>
              <a:t>RF TECHNOLOGY will increase your income over</a:t>
            </a:r>
          </a:p>
          <a:p>
            <a:pPr marL="857250" indent="-857250" algn="ctr"/>
            <a:r>
              <a:rPr lang="en-US" sz="2400" b="1" dirty="0" smtClean="0"/>
              <a:t>$100,000 per year</a:t>
            </a:r>
            <a:endParaRPr lang="en-US" sz="2400" dirty="0"/>
          </a:p>
          <a:p>
            <a:pPr marL="857250" indent="-857250" algn="ctr"/>
            <a:endParaRPr lang="en-US" sz="2400" b="1" dirty="0" smtClean="0"/>
          </a:p>
          <a:p>
            <a:pPr marL="857250" indent="-857250" algn="ctr"/>
            <a:r>
              <a:rPr lang="en-US" sz="2400" b="1" dirty="0" smtClean="0"/>
              <a:t>NO RISK or EXPENSE</a:t>
            </a:r>
            <a:endParaRPr lang="en-US" sz="2400" dirty="0" smtClean="0"/>
          </a:p>
          <a:p>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Profit Center </a:t>
            </a:r>
            <a:r>
              <a:rPr lang="en-US" b="1" dirty="0" err="1" smtClean="0"/>
              <a:t>Rejuvee</a:t>
            </a:r>
            <a:r>
              <a:rPr lang="en-US" b="1" dirty="0" smtClean="0"/>
              <a:t>™</a:t>
            </a:r>
            <a:endParaRPr lang="en-US" b="1" dirty="0"/>
          </a:p>
        </p:txBody>
      </p:sp>
      <p:sp>
        <p:nvSpPr>
          <p:cNvPr id="3" name="Content Placeholder 2"/>
          <p:cNvSpPr>
            <a:spLocks noGrp="1"/>
          </p:cNvSpPr>
          <p:nvPr>
            <p:ph idx="1"/>
          </p:nvPr>
        </p:nvSpPr>
        <p:spPr/>
        <p:txBody>
          <a:bodyPr>
            <a:normAutofit/>
          </a:bodyPr>
          <a:lstStyle/>
          <a:p>
            <a:r>
              <a:rPr lang="en-US" b="1" dirty="0" smtClean="0"/>
              <a:t>RENT </a:t>
            </a:r>
            <a:r>
              <a:rPr lang="en-US" b="1" dirty="0"/>
              <a:t>or FINANCE/LEASE TO OWN </a:t>
            </a:r>
            <a:endParaRPr lang="en-US" dirty="0"/>
          </a:p>
          <a:p>
            <a:pPr marL="0" lvl="0" indent="0">
              <a:buNone/>
            </a:pPr>
            <a:r>
              <a:rPr lang="en-US" b="1" dirty="0" smtClean="0"/>
              <a:t>	- </a:t>
            </a:r>
            <a:r>
              <a:rPr lang="en-US" sz="2800" b="1" dirty="0" smtClean="0"/>
              <a:t>No Upfront Investment</a:t>
            </a:r>
          </a:p>
          <a:p>
            <a:pPr marL="0" indent="0">
              <a:buNone/>
            </a:pPr>
            <a:r>
              <a:rPr lang="en-US" sz="2800" b="1" dirty="0" smtClean="0"/>
              <a:t> 	- Financing options through </a:t>
            </a:r>
            <a:r>
              <a:rPr lang="en-US" dirty="0" smtClean="0"/>
              <a:t>	</a:t>
            </a:r>
            <a:r>
              <a:rPr lang="en-US" sz="2400" b="1" dirty="0" smtClean="0">
                <a:hlinkClick r:id="rId2"/>
              </a:rPr>
              <a:t>https</a:t>
            </a:r>
            <a:r>
              <a:rPr lang="en-US" sz="2400" b="1" dirty="0">
                <a:hlinkClick r:id="rId2"/>
              </a:rPr>
              <a:t>://www.amerifund.cc/secure/partners/rejuvee</a:t>
            </a:r>
            <a:r>
              <a:rPr lang="en-US" sz="2400" b="1" dirty="0" smtClean="0">
                <a:hlinkClick r:id="rId2"/>
              </a:rPr>
              <a:t>/</a:t>
            </a:r>
            <a:r>
              <a:rPr lang="en-US" sz="2400" b="1" dirty="0" smtClean="0"/>
              <a:t> 	</a:t>
            </a:r>
            <a:r>
              <a:rPr lang="en-US" sz="2800" b="1" i="1" dirty="0" smtClean="0">
                <a:solidFill>
                  <a:schemeClr val="accent3">
                    <a:lumMod val="75000"/>
                  </a:schemeClr>
                </a:solidFill>
              </a:rPr>
              <a:t>You can buy your machine at the end of your 	leasing term for only 1 penny</a:t>
            </a:r>
          </a:p>
          <a:p>
            <a:pPr marL="0" indent="0">
              <a:buNone/>
            </a:pPr>
            <a:endParaRPr lang="en-US" sz="800" dirty="0" smtClean="0"/>
          </a:p>
          <a:p>
            <a:pPr>
              <a:buFont typeface="Arial" charset="0"/>
              <a:buChar char="•"/>
            </a:pPr>
            <a:r>
              <a:rPr lang="en-US" b="1" dirty="0" smtClean="0"/>
              <a:t>BUY UPFRONT</a:t>
            </a:r>
          </a:p>
          <a:p>
            <a:pPr marL="0" indent="0">
              <a:buNone/>
            </a:pPr>
            <a:endParaRPr lang="en-US" dirty="0" smtClean="0"/>
          </a:p>
          <a:p>
            <a:endParaRPr lang="en-US" dirty="0"/>
          </a:p>
        </p:txBody>
      </p:sp>
    </p:spTree>
    <p:extLst>
      <p:ext uri="{BB962C8B-B14F-4D97-AF65-F5344CB8AC3E}">
        <p14:creationId xmlns:p14="http://schemas.microsoft.com/office/powerpoint/2010/main" val="29834337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3 Polar RF with blue light </a:t>
            </a:r>
          </a:p>
        </p:txBody>
      </p:sp>
      <p:sp>
        <p:nvSpPr>
          <p:cNvPr id="3" name="Content Placeholder 2"/>
          <p:cNvSpPr>
            <a:spLocks noGrp="1"/>
          </p:cNvSpPr>
          <p:nvPr>
            <p:ph idx="1"/>
          </p:nvPr>
        </p:nvSpPr>
        <p:spPr/>
        <p:txBody>
          <a:bodyPr>
            <a:normAutofit fontScale="32500" lnSpcReduction="20000"/>
          </a:bodyPr>
          <a:lstStyle/>
          <a:p>
            <a:pPr>
              <a:buNone/>
            </a:pPr>
            <a:endParaRPr lang="en-US" sz="1600" b="1" dirty="0" smtClean="0"/>
          </a:p>
          <a:p>
            <a:pPr marL="0" indent="0">
              <a:buNone/>
            </a:pPr>
            <a:r>
              <a:rPr lang="en-US" sz="7400" b="1" u="sng" dirty="0"/>
              <a:t>RENTAL/LEASE INCOME</a:t>
            </a:r>
            <a:r>
              <a:rPr lang="en-US" sz="7400" b="1" dirty="0"/>
              <a:t>		</a:t>
            </a:r>
            <a:r>
              <a:rPr lang="en-US" sz="7400" b="1" dirty="0" smtClean="0"/>
              <a:t>YOU’RE </a:t>
            </a:r>
            <a:r>
              <a:rPr lang="en-US" sz="7400" b="1" dirty="0"/>
              <a:t>COST </a:t>
            </a:r>
            <a:endParaRPr lang="en-US" sz="7400" dirty="0"/>
          </a:p>
          <a:p>
            <a:pPr marL="0" indent="0">
              <a:buNone/>
            </a:pPr>
            <a:r>
              <a:rPr lang="en-US" sz="6800" b="1" dirty="0" smtClean="0"/>
              <a:t>$150-300 </a:t>
            </a:r>
            <a:r>
              <a:rPr lang="en-US" sz="6800" b="1" dirty="0"/>
              <a:t>per treatment </a:t>
            </a:r>
            <a:r>
              <a:rPr lang="en-US" sz="6200" b="1" dirty="0" smtClean="0"/>
              <a:t>(30-45 min.)</a:t>
            </a:r>
            <a:r>
              <a:rPr lang="en-US" sz="6200" b="1" dirty="0"/>
              <a:t> </a:t>
            </a:r>
            <a:r>
              <a:rPr lang="en-US" sz="4600" b="1" dirty="0"/>
              <a:t>	</a:t>
            </a:r>
            <a:r>
              <a:rPr lang="en-US" sz="6200" b="1" dirty="0" smtClean="0"/>
              <a:t>(</a:t>
            </a:r>
            <a:r>
              <a:rPr lang="en-US" sz="6200" b="1" dirty="0"/>
              <a:t>MONTHLY MINIMUM)</a:t>
            </a:r>
            <a:endParaRPr lang="en-US" sz="6200" dirty="0"/>
          </a:p>
          <a:p>
            <a:pPr>
              <a:buNone/>
            </a:pPr>
            <a:endParaRPr lang="en-US" sz="1600" b="1" dirty="0" smtClean="0"/>
          </a:p>
          <a:p>
            <a:pPr>
              <a:buNone/>
            </a:pPr>
            <a:endParaRPr lang="en-US" sz="1600" b="1" dirty="0" smtClean="0"/>
          </a:p>
          <a:p>
            <a:pPr marL="0" indent="0">
              <a:buNone/>
            </a:pPr>
            <a:r>
              <a:rPr lang="en-US" sz="6200" dirty="0" smtClean="0"/>
              <a:t>Tri Polar treatments provide immediate	  </a:t>
            </a:r>
            <a:r>
              <a:rPr lang="en-US" sz="6200" b="1" dirty="0" smtClean="0"/>
              <a:t>1-month-$1200- per day  </a:t>
            </a:r>
            <a:r>
              <a:rPr lang="en-US" sz="6200" b="1" dirty="0" smtClean="0">
                <a:solidFill>
                  <a:srgbClr val="FF0000"/>
                </a:solidFill>
              </a:rPr>
              <a:t>$40</a:t>
            </a:r>
            <a:endParaRPr lang="en-US" sz="6200" dirty="0" smtClean="0">
              <a:solidFill>
                <a:srgbClr val="FF0000"/>
              </a:solidFill>
            </a:endParaRPr>
          </a:p>
          <a:p>
            <a:pPr marL="0" indent="0">
              <a:buNone/>
            </a:pPr>
            <a:r>
              <a:rPr lang="en-US" sz="6200" dirty="0" smtClean="0"/>
              <a:t>visual effect and a long-term result.		  </a:t>
            </a:r>
            <a:r>
              <a:rPr lang="en-US" sz="6200" b="1" dirty="0" smtClean="0"/>
              <a:t>3-month-$ 990 </a:t>
            </a:r>
            <a:r>
              <a:rPr lang="en-US" sz="6200" dirty="0" smtClean="0"/>
              <a:t>- </a:t>
            </a:r>
            <a:r>
              <a:rPr lang="en-US" sz="6200" b="1" dirty="0" smtClean="0"/>
              <a:t>per day	 </a:t>
            </a:r>
            <a:r>
              <a:rPr lang="en-US" sz="6200" b="1" dirty="0" smtClean="0">
                <a:solidFill>
                  <a:srgbClr val="FF0000"/>
                </a:solidFill>
              </a:rPr>
              <a:t>$33</a:t>
            </a:r>
            <a:endParaRPr lang="en-US" sz="6200" dirty="0" smtClean="0">
              <a:solidFill>
                <a:srgbClr val="FF0000"/>
              </a:solidFill>
            </a:endParaRPr>
          </a:p>
          <a:p>
            <a:pPr marL="0" indent="0">
              <a:buNone/>
            </a:pPr>
            <a:r>
              <a:rPr lang="en-US" sz="6200" dirty="0" smtClean="0"/>
              <a:t>The immediate visible effects are a		  </a:t>
            </a:r>
            <a:r>
              <a:rPr lang="en-US" sz="6200" b="1" dirty="0" smtClean="0"/>
              <a:t>6-month-$890  - per day	 </a:t>
            </a:r>
            <a:r>
              <a:rPr lang="en-US" sz="6200" b="1" dirty="0" smtClean="0">
                <a:solidFill>
                  <a:srgbClr val="FF0000"/>
                </a:solidFill>
              </a:rPr>
              <a:t>$29</a:t>
            </a:r>
            <a:endParaRPr lang="en-US" sz="6200" dirty="0" smtClean="0">
              <a:solidFill>
                <a:srgbClr val="FF0000"/>
              </a:solidFill>
            </a:endParaRPr>
          </a:p>
          <a:p>
            <a:pPr marL="0" indent="0">
              <a:buNone/>
            </a:pPr>
            <a:r>
              <a:rPr lang="en-US" sz="6200" dirty="0" smtClean="0"/>
              <a:t>smoother, tightened appearance	                </a:t>
            </a:r>
            <a:r>
              <a:rPr lang="en-US" sz="6200" b="1" dirty="0" smtClean="0"/>
              <a:t>12-month-$790  </a:t>
            </a:r>
            <a:r>
              <a:rPr lang="en-US" sz="6200" dirty="0" smtClean="0"/>
              <a:t>- </a:t>
            </a:r>
            <a:r>
              <a:rPr lang="en-US" sz="6200" b="1" dirty="0" smtClean="0"/>
              <a:t>per day	</a:t>
            </a:r>
            <a:r>
              <a:rPr lang="en-US" sz="6200" b="1" dirty="0" smtClean="0">
                <a:solidFill>
                  <a:srgbClr val="FF0000"/>
                </a:solidFill>
              </a:rPr>
              <a:t> $26</a:t>
            </a:r>
          </a:p>
          <a:p>
            <a:endParaRPr lang="en-US" sz="5500" dirty="0" smtClean="0"/>
          </a:p>
          <a:p>
            <a:pPr marL="0" indent="0" algn="ctr">
              <a:buNone/>
            </a:pPr>
            <a:r>
              <a:rPr lang="en-US" sz="6800" b="1" i="1" dirty="0" smtClean="0"/>
              <a:t>Texture visible from the very 1</a:t>
            </a:r>
            <a:r>
              <a:rPr lang="en-US" sz="6800" b="1" i="1" baseline="30000" dirty="0" smtClean="0"/>
              <a:t>st</a:t>
            </a:r>
            <a:r>
              <a:rPr lang="en-US" sz="6800" b="1" i="1" dirty="0" smtClean="0"/>
              <a:t> treatment</a:t>
            </a:r>
          </a:p>
          <a:p>
            <a:pPr>
              <a:buNone/>
            </a:pPr>
            <a:endParaRPr lang="en-US" sz="6800" dirty="0" smtClean="0"/>
          </a:p>
          <a:p>
            <a:pPr>
              <a:buNone/>
            </a:pPr>
            <a:r>
              <a:rPr lang="en-US" sz="7400" b="1" u="sng" dirty="0"/>
              <a:t>BUY TO OWN</a:t>
            </a:r>
          </a:p>
          <a:p>
            <a:pPr>
              <a:buNone/>
            </a:pPr>
            <a:r>
              <a:rPr lang="en-US" sz="7400" b="1" dirty="0" smtClean="0"/>
              <a:t>3 Polar RF</a:t>
            </a:r>
            <a:r>
              <a:rPr lang="en-US" sz="7400" b="1" dirty="0"/>
              <a:t> </a:t>
            </a:r>
            <a:r>
              <a:rPr lang="en-US" sz="7400" b="1" dirty="0" smtClean="0">
                <a:solidFill>
                  <a:srgbClr val="FF0000"/>
                </a:solidFill>
              </a:rPr>
              <a:t>$4,399.00</a:t>
            </a:r>
            <a:r>
              <a:rPr lang="en-US" sz="5500" b="1" dirty="0"/>
              <a:t>			</a:t>
            </a:r>
          </a:p>
          <a:p>
            <a:pPr>
              <a:buNone/>
            </a:pPr>
            <a:r>
              <a:rPr lang="en-US" sz="6800" dirty="0"/>
              <a:t>Min. $</a:t>
            </a:r>
            <a:r>
              <a:rPr lang="en-US" sz="6800" dirty="0" smtClean="0"/>
              <a:t>150.00 </a:t>
            </a:r>
            <a:r>
              <a:rPr lang="en-US" sz="6800" dirty="0"/>
              <a:t>per treatment X 6 </a:t>
            </a:r>
            <a:r>
              <a:rPr lang="en-US" sz="6800" dirty="0" smtClean="0"/>
              <a:t>=$900.00</a:t>
            </a:r>
            <a:r>
              <a:rPr lang="en-US" sz="5500" dirty="0"/>
              <a:t>	</a:t>
            </a:r>
            <a:r>
              <a:rPr lang="en-US" sz="6800" b="1" dirty="0" smtClean="0">
                <a:solidFill>
                  <a:srgbClr val="FF0000"/>
                </a:solidFill>
              </a:rPr>
              <a:t>5-6  </a:t>
            </a:r>
            <a:r>
              <a:rPr lang="en-US" sz="6800" b="1" dirty="0">
                <a:solidFill>
                  <a:srgbClr val="FF0000"/>
                </a:solidFill>
              </a:rPr>
              <a:t>clients $</a:t>
            </a:r>
            <a:r>
              <a:rPr lang="en-US" sz="6800" b="1" dirty="0" smtClean="0">
                <a:solidFill>
                  <a:srgbClr val="FF0000"/>
                </a:solidFill>
              </a:rPr>
              <a:t>4500.00</a:t>
            </a:r>
            <a:endParaRPr lang="en-US" sz="6800" b="1" dirty="0">
              <a:solidFill>
                <a:srgbClr val="FF0000"/>
              </a:solidFill>
            </a:endParaRPr>
          </a:p>
          <a:p>
            <a:pPr>
              <a:buNone/>
            </a:pPr>
            <a:endParaRPr lang="en-US" sz="1600" dirty="0"/>
          </a:p>
          <a:p>
            <a:pPr marL="0" indent="0">
              <a:buNone/>
            </a:pP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0800000" flipV="1">
            <a:off x="461471" y="609600"/>
            <a:ext cx="8229600" cy="685800"/>
          </a:xfrm>
        </p:spPr>
        <p:txBody>
          <a:bodyPr>
            <a:normAutofit fontScale="90000"/>
          </a:bodyPr>
          <a:lstStyle/>
          <a:p>
            <a:r>
              <a:rPr lang="en-US" sz="4900" b="1" dirty="0" smtClean="0"/>
              <a:t>Ultrasound Cavitation</a:t>
            </a:r>
            <a:r>
              <a:rPr lang="en-US" b="1" dirty="0" smtClean="0"/>
              <a:t/>
            </a:r>
            <a:br>
              <a:rPr lang="en-US" b="1" dirty="0" smtClean="0"/>
            </a:br>
            <a:endParaRPr lang="en-US" dirty="0"/>
          </a:p>
        </p:txBody>
      </p:sp>
      <p:sp>
        <p:nvSpPr>
          <p:cNvPr id="3" name="Content Placeholder 2"/>
          <p:cNvSpPr>
            <a:spLocks noGrp="1"/>
          </p:cNvSpPr>
          <p:nvPr>
            <p:ph idx="1"/>
          </p:nvPr>
        </p:nvSpPr>
        <p:spPr>
          <a:xfrm>
            <a:off x="457200" y="1219201"/>
            <a:ext cx="8229600" cy="5257799"/>
          </a:xfrm>
        </p:spPr>
        <p:txBody>
          <a:bodyPr>
            <a:normAutofit fontScale="77500" lnSpcReduction="20000"/>
          </a:bodyPr>
          <a:lstStyle/>
          <a:p>
            <a:pPr>
              <a:buNone/>
            </a:pPr>
            <a:endParaRPr lang="en-US" sz="2800" dirty="0" smtClean="0"/>
          </a:p>
          <a:p>
            <a:pPr marL="0" indent="0">
              <a:buNone/>
            </a:pPr>
            <a:r>
              <a:rPr lang="en-US" sz="3100" b="1" u="sng" dirty="0" smtClean="0"/>
              <a:t>RENTAL/LEASE INCOME</a:t>
            </a:r>
            <a:r>
              <a:rPr lang="en-US" sz="2800" b="1" dirty="0" smtClean="0"/>
              <a:t>		YOU’RE COST </a:t>
            </a:r>
            <a:endParaRPr lang="en-US" sz="2800" dirty="0" smtClean="0"/>
          </a:p>
          <a:p>
            <a:pPr marL="0" indent="0">
              <a:buNone/>
            </a:pPr>
            <a:r>
              <a:rPr lang="en-US" sz="2800" b="1" dirty="0" smtClean="0"/>
              <a:t>$115-230 per treatment (</a:t>
            </a:r>
            <a:r>
              <a:rPr lang="en-US" sz="2600" b="1" dirty="0" smtClean="0"/>
              <a:t>50 min.</a:t>
            </a:r>
            <a:r>
              <a:rPr lang="en-US" sz="2800" b="1" dirty="0" smtClean="0"/>
              <a:t>) 	(</a:t>
            </a:r>
            <a:r>
              <a:rPr lang="en-US" sz="2600" b="1" dirty="0" smtClean="0"/>
              <a:t>MONTHLY MINIMUM)</a:t>
            </a:r>
            <a:endParaRPr lang="en-US" sz="2600" dirty="0" smtClean="0"/>
          </a:p>
          <a:p>
            <a:pPr marL="0" indent="0">
              <a:buNone/>
            </a:pPr>
            <a:r>
              <a:rPr lang="en-US" sz="2800" dirty="0" smtClean="0"/>
              <a:t> </a:t>
            </a:r>
          </a:p>
          <a:p>
            <a:pPr marL="0" indent="0">
              <a:buNone/>
            </a:pPr>
            <a:r>
              <a:rPr lang="en-US" sz="2800" dirty="0" smtClean="0"/>
              <a:t>The</a:t>
            </a:r>
            <a:r>
              <a:rPr lang="en-US" sz="2800" b="1" dirty="0" smtClean="0"/>
              <a:t> </a:t>
            </a:r>
            <a:r>
              <a:rPr lang="en-US" sz="2800" dirty="0" smtClean="0"/>
              <a:t>Ultrasonic Cavitation RF               	</a:t>
            </a:r>
            <a:r>
              <a:rPr lang="en-US" sz="2800" b="1" dirty="0" smtClean="0"/>
              <a:t>1-month-$929-per day 	  </a:t>
            </a:r>
            <a:r>
              <a:rPr lang="en-US" sz="2800" b="1" dirty="0" smtClean="0">
                <a:solidFill>
                  <a:srgbClr val="FF0000"/>
                </a:solidFill>
              </a:rPr>
              <a:t>$30</a:t>
            </a:r>
            <a:endParaRPr lang="en-US" sz="2800" dirty="0" smtClean="0">
              <a:solidFill>
                <a:srgbClr val="FF0000"/>
              </a:solidFill>
            </a:endParaRPr>
          </a:p>
          <a:p>
            <a:pPr marL="0" indent="0">
              <a:buNone/>
            </a:pPr>
            <a:r>
              <a:rPr lang="en-US" sz="2800" dirty="0" smtClean="0"/>
              <a:t>low-frequency </a:t>
            </a:r>
            <a:r>
              <a:rPr lang="en-US" sz="2800" dirty="0"/>
              <a:t>used for </a:t>
            </a:r>
            <a:r>
              <a:rPr lang="en-US" sz="2800" dirty="0" smtClean="0"/>
              <a:t>reducing</a:t>
            </a:r>
            <a:r>
              <a:rPr lang="en-US" sz="2800" b="1" dirty="0" smtClean="0"/>
              <a:t> </a:t>
            </a:r>
            <a:r>
              <a:rPr lang="en-US" sz="2800" b="1" dirty="0"/>
              <a:t>	</a:t>
            </a:r>
            <a:r>
              <a:rPr lang="en-US" sz="2800" b="1" dirty="0" smtClean="0"/>
              <a:t>3-month-$810-per day 	  </a:t>
            </a:r>
            <a:r>
              <a:rPr lang="en-US" sz="2800" b="1" dirty="0" smtClean="0">
                <a:solidFill>
                  <a:srgbClr val="FF0000"/>
                </a:solidFill>
              </a:rPr>
              <a:t>$27</a:t>
            </a:r>
            <a:endParaRPr lang="en-US" sz="2800" dirty="0" smtClean="0">
              <a:solidFill>
                <a:srgbClr val="FF0000"/>
              </a:solidFill>
            </a:endParaRPr>
          </a:p>
          <a:p>
            <a:pPr>
              <a:buNone/>
            </a:pPr>
            <a:r>
              <a:rPr lang="en-US" sz="2800" dirty="0" smtClean="0"/>
              <a:t>localized </a:t>
            </a:r>
            <a:r>
              <a:rPr lang="en-US" sz="2800" dirty="0"/>
              <a:t>fat and </a:t>
            </a:r>
            <a:r>
              <a:rPr lang="en-US" sz="2800" dirty="0" smtClean="0"/>
              <a:t>cellulite		</a:t>
            </a:r>
            <a:r>
              <a:rPr lang="en-US" sz="2800" b="1" dirty="0" smtClean="0"/>
              <a:t>6-month-$750</a:t>
            </a:r>
            <a:r>
              <a:rPr lang="en-US" sz="2800" dirty="0" smtClean="0"/>
              <a:t>-</a:t>
            </a:r>
            <a:r>
              <a:rPr lang="en-US" sz="2800" b="1" dirty="0" smtClean="0"/>
              <a:t>per day 	  </a:t>
            </a:r>
            <a:r>
              <a:rPr lang="en-US" sz="2800" b="1" dirty="0" smtClean="0">
                <a:solidFill>
                  <a:srgbClr val="FF0000"/>
                </a:solidFill>
              </a:rPr>
              <a:t>$25</a:t>
            </a:r>
            <a:endParaRPr lang="en-US" sz="2800" dirty="0" smtClean="0"/>
          </a:p>
          <a:p>
            <a:pPr marL="0" indent="0">
              <a:buNone/>
            </a:pPr>
            <a:r>
              <a:rPr lang="en-US" sz="2800" dirty="0" smtClean="0"/>
              <a:t>Results guarantee a diameter      	</a:t>
            </a:r>
            <a:r>
              <a:rPr lang="en-US" sz="2800" b="1" dirty="0" smtClean="0"/>
              <a:t>12-month-$700-per day  </a:t>
            </a:r>
            <a:r>
              <a:rPr lang="en-US" sz="2800" b="1" dirty="0" smtClean="0">
                <a:solidFill>
                  <a:srgbClr val="FF0000"/>
                </a:solidFill>
              </a:rPr>
              <a:t>$23</a:t>
            </a:r>
          </a:p>
          <a:p>
            <a:pPr marL="0" indent="0">
              <a:buNone/>
            </a:pPr>
            <a:endParaRPr lang="en-US" sz="1300" dirty="0" smtClean="0"/>
          </a:p>
          <a:p>
            <a:pPr marL="0" indent="0" algn="ctr">
              <a:buNone/>
            </a:pPr>
            <a:r>
              <a:rPr lang="en-US" sz="2800" b="1" i="1" dirty="0"/>
              <a:t>L</a:t>
            </a:r>
            <a:r>
              <a:rPr lang="en-US" sz="2800" b="1" i="1" dirty="0" smtClean="0"/>
              <a:t>oss of up to 2 cm in the area treated per session</a:t>
            </a:r>
          </a:p>
          <a:p>
            <a:pPr>
              <a:buNone/>
            </a:pPr>
            <a:r>
              <a:rPr lang="en-US" sz="2800" i="1" dirty="0" smtClean="0"/>
              <a:t> </a:t>
            </a:r>
            <a:endParaRPr lang="en-US" sz="2800" b="1" i="1" dirty="0" smtClean="0"/>
          </a:p>
          <a:p>
            <a:pPr>
              <a:buNone/>
            </a:pPr>
            <a:r>
              <a:rPr lang="en-US" sz="3100" b="1" u="sng" dirty="0" smtClean="0"/>
              <a:t>BUY TO OWN</a:t>
            </a:r>
          </a:p>
          <a:p>
            <a:pPr>
              <a:buNone/>
            </a:pPr>
            <a:r>
              <a:rPr lang="en-US" sz="3100" b="1" dirty="0" smtClean="0"/>
              <a:t>Ultrasound </a:t>
            </a:r>
            <a:r>
              <a:rPr lang="en-US" sz="3100" b="1" dirty="0"/>
              <a:t>Cavitation </a:t>
            </a:r>
            <a:r>
              <a:rPr lang="en-US" sz="3100" b="1" dirty="0">
                <a:solidFill>
                  <a:srgbClr val="FF0000"/>
                </a:solidFill>
              </a:rPr>
              <a:t>$3,999.00</a:t>
            </a:r>
            <a:r>
              <a:rPr lang="en-US" sz="2400" b="1" dirty="0"/>
              <a:t>			</a:t>
            </a:r>
          </a:p>
          <a:p>
            <a:pPr>
              <a:buNone/>
            </a:pPr>
            <a:r>
              <a:rPr lang="en-US" sz="2800" dirty="0"/>
              <a:t>Min. $100 per treatment X 6 = </a:t>
            </a:r>
            <a:r>
              <a:rPr lang="en-US" sz="2800" dirty="0" smtClean="0"/>
              <a:t>$600.00</a:t>
            </a:r>
            <a:r>
              <a:rPr lang="en-US" sz="2800" dirty="0"/>
              <a:t>		</a:t>
            </a:r>
            <a:r>
              <a:rPr lang="en-US" sz="2800" b="1" dirty="0">
                <a:solidFill>
                  <a:srgbClr val="FF0000"/>
                </a:solidFill>
              </a:rPr>
              <a:t>6-7  clients </a:t>
            </a:r>
            <a:r>
              <a:rPr lang="en-US" sz="2800" b="1" dirty="0" smtClean="0">
                <a:solidFill>
                  <a:srgbClr val="FF0000"/>
                </a:solidFill>
              </a:rPr>
              <a:t>$3600</a:t>
            </a:r>
            <a:endParaRPr lang="en-US" sz="2800" b="1" dirty="0">
              <a:solidFill>
                <a:srgbClr val="FF0000"/>
              </a:solidFill>
            </a:endParaRPr>
          </a:p>
          <a:p>
            <a:pPr>
              <a:buNone/>
            </a:pPr>
            <a:endParaRPr lang="en-US" sz="28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MESOTHERAPY RF</a:t>
            </a:r>
            <a:endParaRPr lang="en-US" dirty="0"/>
          </a:p>
        </p:txBody>
      </p:sp>
      <p:sp>
        <p:nvSpPr>
          <p:cNvPr id="3" name="Content Placeholder 2"/>
          <p:cNvSpPr>
            <a:spLocks noGrp="1"/>
          </p:cNvSpPr>
          <p:nvPr>
            <p:ph idx="1"/>
          </p:nvPr>
        </p:nvSpPr>
        <p:spPr>
          <a:xfrm>
            <a:off x="457200" y="1371600"/>
            <a:ext cx="8229600" cy="4754563"/>
          </a:xfrm>
        </p:spPr>
        <p:txBody>
          <a:bodyPr>
            <a:normAutofit fontScale="92500"/>
          </a:bodyPr>
          <a:lstStyle/>
          <a:p>
            <a:pPr marL="0" indent="0">
              <a:buNone/>
            </a:pPr>
            <a:r>
              <a:rPr lang="en-US" sz="2400" b="1" u="sng" dirty="0" smtClean="0"/>
              <a:t>RENTAL/LEASE </a:t>
            </a:r>
            <a:r>
              <a:rPr lang="en-US" sz="2400" b="1" u="sng" dirty="0"/>
              <a:t>INCOME</a:t>
            </a:r>
            <a:r>
              <a:rPr lang="en-US" sz="2000" b="1" dirty="0"/>
              <a:t>		</a:t>
            </a:r>
            <a:r>
              <a:rPr lang="en-US" sz="2000" b="1" dirty="0" smtClean="0"/>
              <a:t>	</a:t>
            </a:r>
            <a:r>
              <a:rPr lang="en-US" sz="2400" b="1" dirty="0" smtClean="0"/>
              <a:t>YOU’RE </a:t>
            </a:r>
            <a:r>
              <a:rPr lang="en-US" sz="2400" b="1" dirty="0"/>
              <a:t>COST </a:t>
            </a:r>
            <a:endParaRPr lang="en-US" sz="2400" dirty="0"/>
          </a:p>
          <a:p>
            <a:pPr marL="0" indent="0">
              <a:buNone/>
            </a:pPr>
            <a:r>
              <a:rPr lang="en-US" sz="2400" b="1" dirty="0"/>
              <a:t>$115-230 per treatment </a:t>
            </a:r>
            <a:r>
              <a:rPr lang="en-US" sz="2200" b="1" dirty="0" smtClean="0"/>
              <a:t>(30 </a:t>
            </a:r>
            <a:r>
              <a:rPr lang="en-US" sz="2200" b="1" dirty="0"/>
              <a:t>min.) </a:t>
            </a:r>
            <a:r>
              <a:rPr lang="en-US" sz="2000" b="1" dirty="0"/>
              <a:t>	</a:t>
            </a:r>
            <a:r>
              <a:rPr lang="en-US" sz="2200" b="1" dirty="0"/>
              <a:t>(MONTHLY MINIMUM)</a:t>
            </a:r>
            <a:endParaRPr lang="en-US" sz="2200" dirty="0"/>
          </a:p>
          <a:p>
            <a:pPr marL="0" indent="0">
              <a:buNone/>
            </a:pPr>
            <a:endParaRPr lang="en-US" sz="1100" dirty="0"/>
          </a:p>
          <a:p>
            <a:pPr marL="0" indent="0">
              <a:buNone/>
            </a:pPr>
            <a:r>
              <a:rPr lang="en-US" sz="2200" dirty="0" smtClean="0"/>
              <a:t>Results after first		      		</a:t>
            </a:r>
            <a:r>
              <a:rPr lang="en-US" sz="2200" b="1" dirty="0" smtClean="0"/>
              <a:t>1 month-$740- per day 	</a:t>
            </a:r>
            <a:r>
              <a:rPr lang="en-US" sz="2200" b="1" dirty="0" smtClean="0">
                <a:solidFill>
                  <a:srgbClr val="FF0000"/>
                </a:solidFill>
              </a:rPr>
              <a:t>$24</a:t>
            </a:r>
          </a:p>
          <a:p>
            <a:pPr marL="0" indent="0">
              <a:buNone/>
            </a:pPr>
            <a:r>
              <a:rPr lang="en-US" sz="2200" dirty="0" err="1" smtClean="0"/>
              <a:t>Meso</a:t>
            </a:r>
            <a:r>
              <a:rPr lang="en-US" sz="2200" dirty="0" smtClean="0"/>
              <a:t> Lift-RF treatment       		</a:t>
            </a:r>
            <a:r>
              <a:rPr lang="en-US" sz="2200" b="1" dirty="0" smtClean="0"/>
              <a:t>3-month-$680-per day  	</a:t>
            </a:r>
            <a:r>
              <a:rPr lang="en-US" sz="2200" b="1" dirty="0" smtClean="0">
                <a:solidFill>
                  <a:srgbClr val="FF0000"/>
                </a:solidFill>
              </a:rPr>
              <a:t>$22</a:t>
            </a:r>
          </a:p>
          <a:p>
            <a:pPr marL="0" indent="0">
              <a:buNone/>
            </a:pPr>
            <a:r>
              <a:rPr lang="en-US" sz="2200" dirty="0" err="1" smtClean="0"/>
              <a:t>Mesotherapy</a:t>
            </a:r>
            <a:r>
              <a:rPr lang="en-US" sz="2200" dirty="0" smtClean="0"/>
              <a:t>-simulators     		</a:t>
            </a:r>
            <a:r>
              <a:rPr lang="en-US" sz="2200" b="1" dirty="0" smtClean="0"/>
              <a:t>6-month-$590-per day  	</a:t>
            </a:r>
            <a:r>
              <a:rPr lang="en-US" sz="2200" b="1" dirty="0" smtClean="0">
                <a:solidFill>
                  <a:srgbClr val="FF0000"/>
                </a:solidFill>
              </a:rPr>
              <a:t>$19</a:t>
            </a:r>
          </a:p>
          <a:p>
            <a:pPr marL="0" indent="0">
              <a:buNone/>
            </a:pPr>
            <a:r>
              <a:rPr lang="en-US" sz="2200" dirty="0" smtClean="0"/>
              <a:t>improvements continue    	           		</a:t>
            </a:r>
            <a:r>
              <a:rPr lang="en-US" sz="2200" b="1" dirty="0" smtClean="0"/>
              <a:t>12-month-$550-per day   	</a:t>
            </a:r>
            <a:r>
              <a:rPr lang="en-US" sz="2200" b="1" dirty="0" smtClean="0">
                <a:solidFill>
                  <a:srgbClr val="FF0000"/>
                </a:solidFill>
              </a:rPr>
              <a:t>$18</a:t>
            </a:r>
          </a:p>
          <a:p>
            <a:pPr>
              <a:buNone/>
            </a:pPr>
            <a:r>
              <a:rPr lang="en-US" sz="2200" dirty="0" smtClean="0"/>
              <a:t>over the following months</a:t>
            </a:r>
          </a:p>
          <a:p>
            <a:pPr>
              <a:buNone/>
            </a:pPr>
            <a:endParaRPr lang="en-US" sz="2400" b="1" u="sng" dirty="0" smtClean="0"/>
          </a:p>
          <a:p>
            <a:pPr>
              <a:buNone/>
            </a:pPr>
            <a:r>
              <a:rPr lang="en-US" sz="2400" b="1" u="sng" dirty="0" smtClean="0"/>
              <a:t>BUY TO OWN</a:t>
            </a:r>
          </a:p>
          <a:p>
            <a:pPr>
              <a:buNone/>
            </a:pPr>
            <a:r>
              <a:rPr lang="en-US" sz="2400" b="1" dirty="0" err="1" smtClean="0"/>
              <a:t>Mesotherapy</a:t>
            </a:r>
            <a:r>
              <a:rPr lang="en-US" sz="2400" b="1" dirty="0" smtClean="0"/>
              <a:t> RF </a:t>
            </a:r>
            <a:r>
              <a:rPr lang="en-US" sz="2400" b="1" dirty="0" smtClean="0">
                <a:solidFill>
                  <a:srgbClr val="FF0000"/>
                </a:solidFill>
              </a:rPr>
              <a:t>$2,899.00</a:t>
            </a:r>
            <a:endParaRPr lang="en-US" sz="2400" b="1" dirty="0">
              <a:solidFill>
                <a:srgbClr val="FF0000"/>
              </a:solidFill>
            </a:endParaRPr>
          </a:p>
          <a:p>
            <a:pPr>
              <a:buNone/>
            </a:pPr>
            <a:r>
              <a:rPr lang="en-US" sz="2200" dirty="0"/>
              <a:t>Min $100.00 per treatment X 6 = $600.00		</a:t>
            </a:r>
            <a:r>
              <a:rPr lang="en-US" sz="2200" b="1" dirty="0">
                <a:solidFill>
                  <a:srgbClr val="FF0000"/>
                </a:solidFill>
              </a:rPr>
              <a:t>4–5  clients $2400</a:t>
            </a:r>
          </a:p>
          <a:p>
            <a:pPr marL="0" indent="0">
              <a:buNone/>
            </a:pP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Continuing Education</a:t>
            </a:r>
            <a:endParaRPr lang="en-US" dirty="0"/>
          </a:p>
        </p:txBody>
      </p:sp>
      <p:sp>
        <p:nvSpPr>
          <p:cNvPr id="3" name="Content Placeholder 2"/>
          <p:cNvSpPr>
            <a:spLocks noGrp="1"/>
          </p:cNvSpPr>
          <p:nvPr>
            <p:ph idx="1"/>
          </p:nvPr>
        </p:nvSpPr>
        <p:spPr/>
        <p:txBody>
          <a:bodyPr>
            <a:normAutofit fontScale="85000" lnSpcReduction="10000"/>
          </a:bodyPr>
          <a:lstStyle/>
          <a:p>
            <a:pPr marL="0" indent="0" algn="ctr">
              <a:buNone/>
            </a:pPr>
            <a:r>
              <a:rPr lang="en-US" b="1" dirty="0" smtClean="0"/>
              <a:t>Institute </a:t>
            </a:r>
            <a:r>
              <a:rPr lang="en-US" b="1" dirty="0" err="1" smtClean="0"/>
              <a:t>Rejuvee</a:t>
            </a:r>
            <a:r>
              <a:rPr lang="en-US" b="1" baseline="30000" dirty="0" smtClean="0"/>
              <a:t>™</a:t>
            </a:r>
            <a:r>
              <a:rPr lang="en-US" b="1" dirty="0" smtClean="0"/>
              <a:t> offers professionals Certification</a:t>
            </a:r>
            <a:r>
              <a:rPr lang="en-US" dirty="0" smtClean="0"/>
              <a:t> </a:t>
            </a:r>
            <a:r>
              <a:rPr lang="en-US" b="1" dirty="0" smtClean="0"/>
              <a:t>hands-on workshops </a:t>
            </a:r>
            <a:r>
              <a:rPr lang="en-US" dirty="0" smtClean="0"/>
              <a:t>&amp;</a:t>
            </a:r>
            <a:r>
              <a:rPr lang="en-US" b="1" dirty="0" smtClean="0"/>
              <a:t> on-line training</a:t>
            </a:r>
          </a:p>
          <a:p>
            <a:pPr>
              <a:buNone/>
            </a:pPr>
            <a:r>
              <a:rPr lang="en-US" b="1" dirty="0" smtClean="0"/>
              <a:t>	                 </a:t>
            </a:r>
            <a:r>
              <a:rPr lang="en-US" dirty="0" smtClean="0"/>
              <a:t>Our students become proficient in:</a:t>
            </a:r>
          </a:p>
          <a:p>
            <a:r>
              <a:rPr lang="en-US" b="1" dirty="0" smtClean="0"/>
              <a:t> Three Polar RF-I &amp; RF- II-Level</a:t>
            </a:r>
          </a:p>
          <a:p>
            <a:r>
              <a:rPr lang="en-US" b="1" dirty="0" smtClean="0"/>
              <a:t> Q-Polar RF </a:t>
            </a:r>
          </a:p>
          <a:p>
            <a:r>
              <a:rPr lang="en-US" b="1" dirty="0" smtClean="0"/>
              <a:t> PDT Light Therapy </a:t>
            </a:r>
          </a:p>
          <a:p>
            <a:r>
              <a:rPr lang="en-US" b="1" dirty="0" smtClean="0"/>
              <a:t> Ultrasound </a:t>
            </a:r>
            <a:r>
              <a:rPr lang="en-US" b="1" dirty="0" err="1" smtClean="0"/>
              <a:t>Cavitation</a:t>
            </a:r>
            <a:r>
              <a:rPr lang="en-US" b="1" dirty="0" smtClean="0"/>
              <a:t> RF </a:t>
            </a:r>
          </a:p>
          <a:p>
            <a:r>
              <a:rPr lang="en-US" b="1" dirty="0" smtClean="0"/>
              <a:t> </a:t>
            </a:r>
            <a:r>
              <a:rPr lang="en-US" b="1" dirty="0" err="1" smtClean="0"/>
              <a:t>Mesotherapy</a:t>
            </a:r>
            <a:r>
              <a:rPr lang="en-US" b="1" dirty="0" smtClean="0"/>
              <a:t> RF </a:t>
            </a:r>
          </a:p>
          <a:p>
            <a:r>
              <a:rPr lang="en-US" b="1" dirty="0" smtClean="0"/>
              <a:t> Electrotherapy </a:t>
            </a:r>
          </a:p>
          <a:p>
            <a:r>
              <a:rPr lang="en-US" b="1" dirty="0" smtClean="0"/>
              <a:t> RF </a:t>
            </a:r>
            <a:r>
              <a:rPr lang="en-US" b="1" dirty="0" err="1" smtClean="0"/>
              <a:t>Electrocoagulation</a:t>
            </a:r>
            <a:endParaRPr lang="en-US" dirty="0" smtClean="0"/>
          </a:p>
          <a:p>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Autofit/>
          </a:bodyPr>
          <a:lstStyle/>
          <a:p>
            <a:r>
              <a:rPr lang="en-US" b="1" dirty="0" smtClean="0"/>
              <a:t>PDT Light Therapy</a:t>
            </a:r>
            <a:endParaRPr lang="en-US" dirty="0"/>
          </a:p>
        </p:txBody>
      </p:sp>
      <p:sp>
        <p:nvSpPr>
          <p:cNvPr id="3" name="Content Placeholder 2"/>
          <p:cNvSpPr>
            <a:spLocks noGrp="1"/>
          </p:cNvSpPr>
          <p:nvPr>
            <p:ph idx="1"/>
          </p:nvPr>
        </p:nvSpPr>
        <p:spPr>
          <a:xfrm>
            <a:off x="457200" y="990600"/>
            <a:ext cx="8229600" cy="5135563"/>
          </a:xfrm>
        </p:spPr>
        <p:txBody>
          <a:bodyPr>
            <a:normAutofit fontScale="62500" lnSpcReduction="20000"/>
          </a:bodyPr>
          <a:lstStyle/>
          <a:p>
            <a:pPr marL="0" indent="0">
              <a:buNone/>
            </a:pPr>
            <a:r>
              <a:rPr lang="en-US" sz="3600" b="1" u="sng" dirty="0" smtClean="0"/>
              <a:t>RENTAL/LEASE </a:t>
            </a:r>
            <a:r>
              <a:rPr lang="en-US" sz="3600" b="1" u="sng" dirty="0"/>
              <a:t>INCOME</a:t>
            </a:r>
            <a:r>
              <a:rPr lang="en-US" b="1" dirty="0"/>
              <a:t>		YOU’RE COST </a:t>
            </a:r>
            <a:endParaRPr lang="en-US" dirty="0"/>
          </a:p>
          <a:p>
            <a:pPr marL="0" indent="0">
              <a:buNone/>
            </a:pPr>
            <a:r>
              <a:rPr lang="en-US" b="1" dirty="0" smtClean="0"/>
              <a:t>$70-115 </a:t>
            </a:r>
            <a:r>
              <a:rPr lang="en-US" b="1" dirty="0"/>
              <a:t>per treatment </a:t>
            </a:r>
            <a:r>
              <a:rPr lang="en-US" b="1" dirty="0" smtClean="0"/>
              <a:t>(30 </a:t>
            </a:r>
            <a:r>
              <a:rPr lang="en-US" b="1" dirty="0"/>
              <a:t>min.) 	(MONTHLY MINIMUM) </a:t>
            </a:r>
            <a:r>
              <a:rPr lang="en-US" dirty="0" smtClean="0"/>
              <a:t> </a:t>
            </a:r>
          </a:p>
          <a:p>
            <a:endParaRPr lang="en-US" dirty="0" smtClean="0"/>
          </a:p>
          <a:p>
            <a:pPr marL="0" indent="0">
              <a:buNone/>
            </a:pPr>
            <a:r>
              <a:rPr lang="en-US" sz="3500" dirty="0" smtClean="0"/>
              <a:t>PDT - face or </a:t>
            </a:r>
            <a:r>
              <a:rPr lang="en-US" sz="3500" dirty="0"/>
              <a:t>body acne </a:t>
            </a:r>
            <a:r>
              <a:rPr lang="en-US" sz="3500" dirty="0" smtClean="0"/>
              <a:t>or		</a:t>
            </a:r>
            <a:r>
              <a:rPr lang="en-US" sz="3500" b="1" dirty="0" smtClean="0"/>
              <a:t>1-month-$450-per day 	 </a:t>
            </a:r>
            <a:r>
              <a:rPr lang="en-US" sz="3500" b="1" dirty="0" smtClean="0">
                <a:solidFill>
                  <a:srgbClr val="FF0000"/>
                </a:solidFill>
              </a:rPr>
              <a:t>$15</a:t>
            </a:r>
            <a:endParaRPr lang="en-US" sz="3500" dirty="0" smtClean="0">
              <a:solidFill>
                <a:srgbClr val="FF0000"/>
              </a:solidFill>
            </a:endParaRPr>
          </a:p>
          <a:p>
            <a:pPr marL="0" indent="0">
              <a:buNone/>
            </a:pPr>
            <a:r>
              <a:rPr lang="en-US" sz="3500" dirty="0" smtClean="0"/>
              <a:t>keratosis on the hands			</a:t>
            </a:r>
            <a:r>
              <a:rPr lang="en-US" sz="3500" b="1" dirty="0" smtClean="0"/>
              <a:t>3-month-$370-per day 	 </a:t>
            </a:r>
            <a:r>
              <a:rPr lang="en-US" sz="3500" b="1" dirty="0" smtClean="0">
                <a:solidFill>
                  <a:srgbClr val="FF0000"/>
                </a:solidFill>
              </a:rPr>
              <a:t>$12</a:t>
            </a:r>
            <a:endParaRPr lang="en-US" sz="3500" dirty="0" smtClean="0">
              <a:solidFill>
                <a:srgbClr val="FF0000"/>
              </a:solidFill>
            </a:endParaRPr>
          </a:p>
          <a:p>
            <a:pPr marL="0" indent="0">
              <a:buNone/>
            </a:pPr>
            <a:r>
              <a:rPr lang="en-US" sz="3500" dirty="0" smtClean="0"/>
              <a:t>PDT-reducing pigmentation, erasing	</a:t>
            </a:r>
            <a:r>
              <a:rPr lang="en-US" sz="3500" b="1" dirty="0" smtClean="0"/>
              <a:t>6-month-$350-per day 	 </a:t>
            </a:r>
            <a:r>
              <a:rPr lang="en-US" sz="3500" b="1" dirty="0" smtClean="0">
                <a:solidFill>
                  <a:srgbClr val="FF0000"/>
                </a:solidFill>
              </a:rPr>
              <a:t>$11</a:t>
            </a:r>
            <a:endParaRPr lang="en-US" sz="3500" dirty="0" smtClean="0">
              <a:solidFill>
                <a:srgbClr val="FF0000"/>
              </a:solidFill>
            </a:endParaRPr>
          </a:p>
          <a:p>
            <a:pPr marL="0" indent="0">
              <a:buNone/>
            </a:pPr>
            <a:r>
              <a:rPr lang="en-US" sz="3500" dirty="0" smtClean="0"/>
              <a:t>broken capillaries, skin texture	             </a:t>
            </a:r>
            <a:r>
              <a:rPr lang="en-US" sz="3500" b="1" dirty="0" smtClean="0"/>
              <a:t>12-month-$320-per day   </a:t>
            </a:r>
            <a:r>
              <a:rPr lang="en-US" sz="3500" b="1" dirty="0" smtClean="0">
                <a:solidFill>
                  <a:srgbClr val="FF0000"/>
                </a:solidFill>
              </a:rPr>
              <a:t>$10</a:t>
            </a:r>
          </a:p>
          <a:p>
            <a:endParaRPr lang="en-US" sz="2200" dirty="0" smtClean="0"/>
          </a:p>
          <a:p>
            <a:pPr marL="0" indent="0" algn="ctr">
              <a:buNone/>
            </a:pPr>
            <a:r>
              <a:rPr lang="en-US" sz="3100" b="1" i="1" dirty="0" smtClean="0"/>
              <a:t>In summary, ALA selectively targets the cells that cause acne and particular skin cancers like solar keratosis, and then is activated by a LED light or laser, which selectively destroys these cells.</a:t>
            </a:r>
          </a:p>
          <a:p>
            <a:endParaRPr lang="en-US" sz="4000" dirty="0" smtClean="0"/>
          </a:p>
          <a:p>
            <a:pPr marL="0" indent="0">
              <a:buNone/>
            </a:pPr>
            <a:r>
              <a:rPr lang="en-US" sz="4000" b="1" u="sng" dirty="0"/>
              <a:t>BUY TO OWN</a:t>
            </a:r>
          </a:p>
          <a:p>
            <a:pPr>
              <a:buNone/>
            </a:pPr>
            <a:r>
              <a:rPr lang="en-US" sz="3500" b="1" dirty="0" smtClean="0"/>
              <a:t>PDT-light  </a:t>
            </a:r>
            <a:r>
              <a:rPr lang="en-US" sz="3500" b="1" dirty="0" smtClean="0">
                <a:solidFill>
                  <a:srgbClr val="FF0000"/>
                </a:solidFill>
              </a:rPr>
              <a:t>$</a:t>
            </a:r>
            <a:r>
              <a:rPr lang="en-US" sz="3500" b="1" dirty="0">
                <a:solidFill>
                  <a:srgbClr val="FF0000"/>
                </a:solidFill>
              </a:rPr>
              <a:t>1,499.00</a:t>
            </a:r>
          </a:p>
          <a:p>
            <a:pPr>
              <a:buNone/>
            </a:pPr>
            <a:r>
              <a:rPr lang="en-US" dirty="0"/>
              <a:t>Min. $70.00 per treatment X 6 = $420.00		</a:t>
            </a:r>
            <a:r>
              <a:rPr lang="en-US" b="1" dirty="0">
                <a:solidFill>
                  <a:srgbClr val="FF0000"/>
                </a:solidFill>
              </a:rPr>
              <a:t>3–4  clients $1260</a:t>
            </a:r>
          </a:p>
          <a:p>
            <a:endParaRPr lang="en-US" sz="4000" dirty="0" smtClean="0"/>
          </a:p>
          <a:p>
            <a:pPr marL="0" indent="0">
              <a:buNone/>
            </a:pP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r>
              <a:rPr lang="en-US" b="1" dirty="0" smtClean="0"/>
              <a:t>BUY UPFRONT</a:t>
            </a:r>
            <a:endParaRPr lang="en-US" b="1" dirty="0"/>
          </a:p>
        </p:txBody>
      </p:sp>
      <p:sp>
        <p:nvSpPr>
          <p:cNvPr id="3" name="Content Placeholder 2"/>
          <p:cNvSpPr>
            <a:spLocks noGrp="1"/>
          </p:cNvSpPr>
          <p:nvPr>
            <p:ph idx="1"/>
          </p:nvPr>
        </p:nvSpPr>
        <p:spPr>
          <a:xfrm>
            <a:off x="457200" y="1371600"/>
            <a:ext cx="8229600" cy="5181600"/>
          </a:xfrm>
        </p:spPr>
        <p:txBody>
          <a:bodyPr>
            <a:normAutofit/>
          </a:bodyPr>
          <a:lstStyle/>
          <a:p>
            <a:pPr>
              <a:buNone/>
            </a:pPr>
            <a:r>
              <a:rPr lang="en-US" b="1" u="sng" dirty="0" smtClean="0"/>
              <a:t>ROI Calculation</a:t>
            </a:r>
            <a:r>
              <a:rPr lang="en-US" b="1" dirty="0" smtClean="0"/>
              <a:t>				</a:t>
            </a:r>
            <a:r>
              <a:rPr lang="en-US" b="1" u="sng" dirty="0" smtClean="0"/>
              <a:t>Break even</a:t>
            </a:r>
          </a:p>
          <a:p>
            <a:pPr>
              <a:buNone/>
            </a:pPr>
            <a:endParaRPr lang="en-US" sz="1000" b="1" dirty="0" smtClean="0"/>
          </a:p>
          <a:p>
            <a:pPr>
              <a:buNone/>
            </a:pPr>
            <a:r>
              <a:rPr lang="en-US" sz="2800" b="1" dirty="0" smtClean="0"/>
              <a:t>Ultrasound Cavitation </a:t>
            </a:r>
            <a:r>
              <a:rPr lang="en-US" sz="2800" b="1" dirty="0" smtClean="0">
                <a:solidFill>
                  <a:srgbClr val="FF0000"/>
                </a:solidFill>
              </a:rPr>
              <a:t>$3,999.00</a:t>
            </a:r>
            <a:r>
              <a:rPr lang="en-US" sz="2400" b="1" dirty="0" smtClean="0"/>
              <a:t>			</a:t>
            </a:r>
          </a:p>
          <a:p>
            <a:pPr>
              <a:buNone/>
            </a:pPr>
            <a:r>
              <a:rPr lang="en-US" sz="2000" dirty="0" smtClean="0"/>
              <a:t>Min. $100 per treatment X 6 = $600.00		</a:t>
            </a:r>
            <a:r>
              <a:rPr lang="en-US" sz="2000" b="1" dirty="0" smtClean="0">
                <a:solidFill>
                  <a:srgbClr val="FF0000"/>
                </a:solidFill>
              </a:rPr>
              <a:t>6-7  clients $3600</a:t>
            </a:r>
          </a:p>
          <a:p>
            <a:pPr>
              <a:buNone/>
            </a:pPr>
            <a:endParaRPr lang="en-US" sz="1100" b="1" dirty="0" smtClean="0"/>
          </a:p>
          <a:p>
            <a:pPr>
              <a:buNone/>
            </a:pPr>
            <a:r>
              <a:rPr lang="en-US" sz="2800" b="1" dirty="0" smtClean="0"/>
              <a:t>3Polar RF                        </a:t>
            </a:r>
            <a:r>
              <a:rPr lang="en-US" sz="2800" b="1" dirty="0" smtClean="0">
                <a:solidFill>
                  <a:srgbClr val="FF0000"/>
                </a:solidFill>
              </a:rPr>
              <a:t>$4,339.00</a:t>
            </a:r>
          </a:p>
          <a:p>
            <a:pPr>
              <a:buNone/>
            </a:pPr>
            <a:r>
              <a:rPr lang="en-US" sz="2000" dirty="0" smtClean="0"/>
              <a:t>Min. $150.00 per treatment X 6 =$900.00		</a:t>
            </a:r>
            <a:r>
              <a:rPr lang="en-US" sz="2000" b="1" dirty="0" smtClean="0">
                <a:solidFill>
                  <a:srgbClr val="FF0000"/>
                </a:solidFill>
              </a:rPr>
              <a:t>5-6  clients $4500</a:t>
            </a:r>
          </a:p>
          <a:p>
            <a:pPr>
              <a:buNone/>
            </a:pPr>
            <a:endParaRPr lang="en-US" sz="1100" dirty="0" smtClean="0"/>
          </a:p>
          <a:p>
            <a:pPr>
              <a:buNone/>
            </a:pPr>
            <a:r>
              <a:rPr lang="en-US" sz="2800" b="1" dirty="0" err="1" smtClean="0"/>
              <a:t>Mesotherapy</a:t>
            </a:r>
            <a:r>
              <a:rPr lang="en-US" sz="2800" b="1" dirty="0" smtClean="0"/>
              <a:t> RF             </a:t>
            </a:r>
            <a:r>
              <a:rPr lang="en-US" sz="2800" b="1" dirty="0" smtClean="0">
                <a:solidFill>
                  <a:srgbClr val="FF0000"/>
                </a:solidFill>
              </a:rPr>
              <a:t>$2,899.00</a:t>
            </a:r>
          </a:p>
          <a:p>
            <a:pPr>
              <a:buNone/>
            </a:pPr>
            <a:r>
              <a:rPr lang="en-US" sz="2000" dirty="0" smtClean="0"/>
              <a:t>Min $100.00 per treatment X 6 = $600.00		</a:t>
            </a:r>
            <a:r>
              <a:rPr lang="en-US" sz="2000" b="1" dirty="0" smtClean="0">
                <a:solidFill>
                  <a:srgbClr val="FF0000"/>
                </a:solidFill>
              </a:rPr>
              <a:t>4–5  clients $2400</a:t>
            </a:r>
          </a:p>
          <a:p>
            <a:pPr>
              <a:buNone/>
            </a:pPr>
            <a:endParaRPr lang="en-US" sz="1000" dirty="0" smtClean="0"/>
          </a:p>
          <a:p>
            <a:pPr>
              <a:buNone/>
            </a:pPr>
            <a:r>
              <a:rPr lang="en-US" sz="2800" b="1" dirty="0" smtClean="0"/>
              <a:t>PDT-light   </a:t>
            </a:r>
            <a:r>
              <a:rPr lang="en-US" sz="2800" dirty="0" smtClean="0"/>
              <a:t>                        </a:t>
            </a:r>
            <a:r>
              <a:rPr lang="en-US" sz="2800" b="1" dirty="0" smtClean="0">
                <a:solidFill>
                  <a:srgbClr val="FF0000"/>
                </a:solidFill>
              </a:rPr>
              <a:t>$1,499.00</a:t>
            </a:r>
          </a:p>
          <a:p>
            <a:pPr>
              <a:buNone/>
            </a:pPr>
            <a:r>
              <a:rPr lang="en-US" sz="2000" dirty="0" smtClean="0"/>
              <a:t>Min. $70.00 per treatment X 6 = $420.00		</a:t>
            </a:r>
            <a:r>
              <a:rPr lang="en-US" sz="2000" b="1" dirty="0" smtClean="0">
                <a:solidFill>
                  <a:srgbClr val="FF0000"/>
                </a:solidFill>
              </a:rPr>
              <a:t>3–4  clients $1260</a:t>
            </a:r>
          </a:p>
          <a:p>
            <a:pPr>
              <a:buNone/>
            </a:pPr>
            <a:endParaRPr lang="en-US" sz="2400" b="1" dirty="0" smtClean="0"/>
          </a:p>
          <a:p>
            <a:pPr>
              <a:buNone/>
            </a:pPr>
            <a:endParaRPr lang="en-US" dirty="0" smtClean="0"/>
          </a:p>
          <a:p>
            <a:pPr>
              <a:buNone/>
            </a:pPr>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717550"/>
          </a:xfrm>
        </p:spPr>
        <p:txBody>
          <a:bodyPr>
            <a:normAutofit fontScale="90000"/>
          </a:bodyPr>
          <a:lstStyle/>
          <a:p>
            <a:r>
              <a:rPr lang="en-US" sz="4400" dirty="0" smtClean="0"/>
              <a:t>              THE SPA ENCYCLOPEDIA</a:t>
            </a:r>
            <a:endParaRPr lang="en-US" sz="4400" dirty="0"/>
          </a:p>
        </p:txBody>
      </p:sp>
      <p:pic>
        <p:nvPicPr>
          <p:cNvPr id="5" name="Content Placeholder 4" descr="Spa Encyclopedia_cover-front-sm.jpg"/>
          <p:cNvPicPr>
            <a:picLocks noGrp="1" noChangeAspect="1"/>
          </p:cNvPicPr>
          <p:nvPr>
            <p:ph idx="1"/>
          </p:nvPr>
        </p:nvPicPr>
        <p:blipFill>
          <a:blip r:embed="rId2" cstate="print"/>
          <a:stretch>
            <a:fillRect/>
          </a:stretch>
        </p:blipFill>
        <p:spPr>
          <a:xfrm>
            <a:off x="5867400" y="1371600"/>
            <a:ext cx="3124200" cy="4571999"/>
          </a:xfrm>
        </p:spPr>
      </p:pic>
      <p:sp>
        <p:nvSpPr>
          <p:cNvPr id="4" name="Text Placeholder 3"/>
          <p:cNvSpPr>
            <a:spLocks noGrp="1"/>
          </p:cNvSpPr>
          <p:nvPr>
            <p:ph type="body" sz="half" idx="2"/>
          </p:nvPr>
        </p:nvSpPr>
        <p:spPr>
          <a:xfrm>
            <a:off x="457200" y="1371600"/>
            <a:ext cx="5334000" cy="4754563"/>
          </a:xfrm>
        </p:spPr>
        <p:txBody>
          <a:bodyPr>
            <a:normAutofit fontScale="32500" lnSpcReduction="20000"/>
          </a:bodyPr>
          <a:lstStyle/>
          <a:p>
            <a:r>
              <a:rPr lang="en-US" sz="7400" b="1" dirty="0" smtClean="0"/>
              <a:t>The first &amp; only </a:t>
            </a:r>
            <a:r>
              <a:rPr lang="en-US" sz="7400" b="1" dirty="0"/>
              <a:t>book that explains over 70 spa treatments, their benefits and therapeutic powers for specific conditions</a:t>
            </a:r>
            <a:r>
              <a:rPr lang="en-US" sz="7400" b="1" dirty="0" smtClean="0"/>
              <a:t>.</a:t>
            </a:r>
          </a:p>
          <a:p>
            <a:endParaRPr lang="en-US" sz="3200" dirty="0"/>
          </a:p>
          <a:p>
            <a:pPr lvl="0"/>
            <a:r>
              <a:rPr lang="en-US" sz="4900" b="1" dirty="0" smtClean="0"/>
              <a:t>This </a:t>
            </a:r>
            <a:r>
              <a:rPr lang="en-US" sz="4900" b="1" dirty="0"/>
              <a:t>book examines the different types of spas - destination, resort, and day spas -- and explains exactly what visitors should expect from each. The role of physicians and medical specialties in a "medical spa" are included, as well as an ongoing maintenance regimes</a:t>
            </a:r>
            <a:r>
              <a:rPr lang="en-US" sz="4900" b="1" dirty="0" smtClean="0"/>
              <a:t>.</a:t>
            </a:r>
            <a:endParaRPr lang="en-US" sz="4900" b="1" dirty="0"/>
          </a:p>
          <a:p>
            <a:pPr lvl="0"/>
            <a:r>
              <a:rPr lang="en-US" sz="4900" b="1" dirty="0"/>
              <a:t>This book reveals the spa world and benefits it offers. It also helps spa technicians, owners, managers, and health care professionals as well as physicians determine how best to help their clients, guests, and patients.</a:t>
            </a:r>
          </a:p>
          <a:p>
            <a:pPr lvl="0"/>
            <a:r>
              <a:rPr lang="en-US" sz="4900" b="1" dirty="0"/>
              <a:t>16-page, illustrated reference section, explaining each treatment - what happens during each treatment, which ailment or condition it is intended for, what the benefits are, and what are the counter-indications.</a:t>
            </a:r>
          </a:p>
          <a:p>
            <a:pPr lvl="0"/>
            <a:r>
              <a:rPr lang="en-US" sz="4900" b="1" dirty="0"/>
              <a:t>An appendix cross-references each treatment by ailments/conditions for easy searches.</a:t>
            </a:r>
          </a:p>
          <a:p>
            <a:endParaRPr lang="en-US" sz="2800" b="1" dirty="0"/>
          </a:p>
          <a:p>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609601"/>
            <a:ext cx="7772400" cy="1676399"/>
          </a:xfrm>
        </p:spPr>
        <p:txBody>
          <a:bodyPr/>
          <a:lstStyle/>
          <a:p>
            <a:r>
              <a:rPr lang="en-US" b="1" dirty="0">
                <a:solidFill>
                  <a:schemeClr val="accent3">
                    <a:lumMod val="75000"/>
                  </a:schemeClr>
                </a:solidFill>
              </a:rPr>
              <a:t>HR LEAVY LLC</a:t>
            </a:r>
            <a:br>
              <a:rPr lang="en-US" b="1" dirty="0">
                <a:solidFill>
                  <a:schemeClr val="accent3">
                    <a:lumMod val="75000"/>
                  </a:schemeClr>
                </a:solidFill>
              </a:rPr>
            </a:br>
            <a:r>
              <a:rPr lang="en-US" b="1" dirty="0">
                <a:solidFill>
                  <a:schemeClr val="accent3">
                    <a:lumMod val="75000"/>
                  </a:schemeClr>
                </a:solidFill>
              </a:rPr>
              <a:t>Spa &amp; Wellness Consultancy</a:t>
            </a:r>
            <a:endParaRPr lang="en-US" dirty="0"/>
          </a:p>
        </p:txBody>
      </p:sp>
      <p:sp>
        <p:nvSpPr>
          <p:cNvPr id="7" name="Subtitle 6"/>
          <p:cNvSpPr>
            <a:spLocks noGrp="1"/>
          </p:cNvSpPr>
          <p:nvPr>
            <p:ph type="subTitle" idx="1"/>
          </p:nvPr>
        </p:nvSpPr>
        <p:spPr>
          <a:xfrm>
            <a:off x="1371600" y="2286000"/>
            <a:ext cx="6400800" cy="3352800"/>
          </a:xfrm>
        </p:spPr>
        <p:txBody>
          <a:bodyPr>
            <a:normAutofit/>
          </a:bodyPr>
          <a:lstStyle/>
          <a:p>
            <a:r>
              <a:rPr lang="en-US" b="1" dirty="0" smtClean="0">
                <a:solidFill>
                  <a:schemeClr val="tx1"/>
                </a:solidFill>
              </a:rPr>
              <a:t>Hannelore Leavy</a:t>
            </a:r>
            <a:endParaRPr lang="en-US" b="1" dirty="0">
              <a:solidFill>
                <a:schemeClr val="tx1"/>
              </a:solidFill>
            </a:endParaRPr>
          </a:p>
          <a:p>
            <a:endParaRPr lang="en-US" b="1" dirty="0" smtClean="0">
              <a:solidFill>
                <a:schemeClr val="tx1"/>
              </a:solidFill>
            </a:endParaRPr>
          </a:p>
          <a:p>
            <a:r>
              <a:rPr lang="en-US" b="1" dirty="0" smtClean="0">
                <a:solidFill>
                  <a:schemeClr val="tx1"/>
                </a:solidFill>
              </a:rPr>
              <a:t>CONTACT</a:t>
            </a:r>
            <a:r>
              <a:rPr lang="en-US" b="1" dirty="0">
                <a:solidFill>
                  <a:schemeClr val="tx1"/>
                </a:solidFill>
              </a:rPr>
              <a:t>: </a:t>
            </a:r>
            <a:endParaRPr lang="en-US" b="1" dirty="0" smtClean="0">
              <a:solidFill>
                <a:schemeClr val="tx1"/>
              </a:solidFill>
            </a:endParaRPr>
          </a:p>
          <a:p>
            <a:r>
              <a:rPr lang="en-US" b="1" u="sng" dirty="0" smtClean="0">
                <a:solidFill>
                  <a:schemeClr val="tx1"/>
                </a:solidFill>
                <a:hlinkClick r:id="rId2"/>
              </a:rPr>
              <a:t>HRLEAVYLLC@AOL.COM</a:t>
            </a:r>
            <a:r>
              <a:rPr lang="en-US" b="1" dirty="0">
                <a:solidFill>
                  <a:schemeClr val="tx1"/>
                </a:solidFill>
              </a:rPr>
              <a:t>; </a:t>
            </a:r>
            <a:endParaRPr lang="en-US" b="1" dirty="0" smtClean="0">
              <a:solidFill>
                <a:schemeClr val="tx1"/>
              </a:solidFill>
            </a:endParaRPr>
          </a:p>
          <a:p>
            <a:r>
              <a:rPr lang="en-US" b="1" dirty="0" smtClean="0">
                <a:solidFill>
                  <a:schemeClr val="tx1"/>
                </a:solidFill>
              </a:rPr>
              <a:t>201-590-8115</a:t>
            </a:r>
            <a:endParaRPr lang="en-US" b="1" dirty="0">
              <a:solidFill>
                <a:schemeClr val="tx1"/>
              </a:solidFill>
            </a:endParaRPr>
          </a:p>
          <a:p>
            <a:endParaRPr lang="en-US" dirty="0"/>
          </a:p>
        </p:txBody>
      </p:sp>
    </p:spTree>
    <p:extLst>
      <p:ext uri="{BB962C8B-B14F-4D97-AF65-F5344CB8AC3E}">
        <p14:creationId xmlns:p14="http://schemas.microsoft.com/office/powerpoint/2010/main" val="8181125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581400"/>
            <a:ext cx="7772400" cy="2971800"/>
          </a:xfrm>
        </p:spPr>
        <p:txBody>
          <a:bodyPr>
            <a:normAutofit fontScale="90000"/>
          </a:bodyPr>
          <a:lstStyle/>
          <a:p>
            <a:pPr algn="ctr"/>
            <a:r>
              <a:rPr lang="en-US" sz="4000" dirty="0" smtClean="0">
                <a:hlinkClick r:id="rId2"/>
              </a:rPr>
              <a:t>www.rejuvee.com</a:t>
            </a:r>
            <a:r>
              <a:rPr lang="en-US" sz="3200" dirty="0"/>
              <a:t/>
            </a:r>
            <a:br>
              <a:rPr lang="en-US" sz="3200" dirty="0"/>
            </a:br>
            <a:r>
              <a:rPr lang="en-US" sz="3200" dirty="0" smtClean="0"/>
              <a:t>    </a:t>
            </a:r>
            <a:br>
              <a:rPr lang="en-US" sz="3200" dirty="0" smtClean="0"/>
            </a:br>
            <a:r>
              <a:rPr lang="en-US" sz="3600" dirty="0" smtClean="0"/>
              <a:t>Questions</a:t>
            </a:r>
            <a:r>
              <a:rPr lang="en-US" sz="3600" dirty="0"/>
              <a:t>? </a:t>
            </a:r>
            <a:r>
              <a:rPr lang="en-US" sz="3100" dirty="0" smtClean="0"/>
              <a:t/>
            </a:r>
            <a:br>
              <a:rPr lang="en-US" sz="3100" dirty="0" smtClean="0"/>
            </a:br>
            <a:r>
              <a:rPr lang="en-US" dirty="0"/>
              <a:t/>
            </a:r>
            <a:br>
              <a:rPr lang="en-US" dirty="0"/>
            </a:br>
            <a:r>
              <a:rPr lang="en-US" sz="2700" dirty="0"/>
              <a:t>THANK YOU FOR YOUR ATTENTION</a:t>
            </a:r>
            <a:r>
              <a:rPr lang="en-US" dirty="0"/>
              <a:t/>
            </a:r>
            <a:br>
              <a:rPr lang="en-US" dirty="0"/>
            </a:br>
            <a:r>
              <a:rPr lang="en-US" dirty="0" smtClean="0"/>
              <a:t/>
            </a:r>
            <a:br>
              <a:rPr lang="en-US" dirty="0" smtClean="0"/>
            </a:br>
            <a:r>
              <a:rPr lang="en-US" sz="3600" dirty="0" smtClean="0"/>
              <a:t>Team </a:t>
            </a:r>
            <a:r>
              <a:rPr lang="en-US" sz="3600" dirty="0" err="1" smtClean="0"/>
              <a:t>Rejuvee</a:t>
            </a:r>
            <a:r>
              <a:rPr lang="en-US" sz="3600" dirty="0"/>
              <a:t/>
            </a:r>
            <a:br>
              <a:rPr lang="en-US" sz="3600" dirty="0"/>
            </a:br>
            <a:r>
              <a:rPr lang="en-US" sz="2700" dirty="0" smtClean="0"/>
              <a:t>Dr. Bojana </a:t>
            </a:r>
            <a:r>
              <a:rPr lang="en-US" sz="2700" dirty="0"/>
              <a:t>Matovski </a:t>
            </a:r>
            <a:r>
              <a:rPr lang="en-US" sz="2700" dirty="0" smtClean="0"/>
              <a:t>(</a:t>
            </a:r>
            <a:r>
              <a:rPr lang="en-US" sz="2700" u="sng" dirty="0" smtClean="0">
                <a:hlinkClick r:id="rId3"/>
              </a:rPr>
              <a:t>info@rejuvee.com</a:t>
            </a:r>
            <a:r>
              <a:rPr lang="en-US" sz="2700" u="sng" dirty="0" smtClean="0"/>
              <a:t>) </a:t>
            </a:r>
            <a:r>
              <a:rPr lang="en-US" sz="2700" dirty="0" smtClean="0"/>
              <a:t>; </a:t>
            </a:r>
            <a:r>
              <a:rPr lang="en-US" sz="2700" dirty="0"/>
              <a:t>201-660-0321</a:t>
            </a:r>
            <a:br>
              <a:rPr lang="en-US" sz="2700" dirty="0"/>
            </a:br>
            <a:r>
              <a:rPr lang="en-US" sz="2700" dirty="0"/>
              <a:t>Hannelore Leavy (</a:t>
            </a:r>
            <a:r>
              <a:rPr lang="en-US" sz="2700" u="sng" dirty="0">
                <a:hlinkClick r:id="rId4"/>
              </a:rPr>
              <a:t>hrleavyllc@aol.com</a:t>
            </a:r>
            <a:r>
              <a:rPr lang="en-US" sz="2700" dirty="0"/>
              <a:t>); 201-590-8115</a:t>
            </a:r>
            <a:r>
              <a:rPr lang="en-US" dirty="0"/>
              <a:t/>
            </a:r>
            <a:br>
              <a:rPr lang="en-US" dirty="0"/>
            </a:br>
            <a:endParaRPr lang="en-US" dirty="0"/>
          </a:p>
        </p:txBody>
      </p:sp>
      <p:pic>
        <p:nvPicPr>
          <p:cNvPr id="5" name="Picture Placeholder 4" descr="rejuvee-logo (2).png"/>
          <p:cNvPicPr>
            <a:picLocks noGrp="1" noChangeAspect="1"/>
          </p:cNvPicPr>
          <p:nvPr>
            <p:ph type="pic" idx="1"/>
          </p:nvPr>
        </p:nvPicPr>
        <p:blipFill>
          <a:blip r:embed="rId5" cstate="print"/>
          <a:srcRect l="2827" r="2827"/>
          <a:stretch>
            <a:fillRect/>
          </a:stretch>
        </p:blipFill>
        <p:spPr>
          <a:xfrm>
            <a:off x="3124200" y="0"/>
            <a:ext cx="2819400" cy="2133600"/>
          </a:xfr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 us meet again..</a:t>
            </a:r>
            <a:endParaRPr lang="en-US" dirty="0"/>
          </a:p>
        </p:txBody>
      </p:sp>
      <p:sp>
        <p:nvSpPr>
          <p:cNvPr id="3" name="Content Placeholder 2"/>
          <p:cNvSpPr>
            <a:spLocks noGrp="1"/>
          </p:cNvSpPr>
          <p:nvPr>
            <p:ph idx="1"/>
          </p:nvPr>
        </p:nvSpPr>
        <p:spPr>
          <a:xfrm>
            <a:off x="0" y="1600200"/>
            <a:ext cx="9144000" cy="4525963"/>
          </a:xfrm>
        </p:spPr>
        <p:txBody>
          <a:bodyPr>
            <a:normAutofit/>
          </a:bodyPr>
          <a:lstStyle/>
          <a:p>
            <a:pPr marL="0" indent="0" algn="ctr">
              <a:buNone/>
            </a:pPr>
            <a:r>
              <a:rPr lang="en-US" dirty="0"/>
              <a:t>We welcome you all to </a:t>
            </a:r>
            <a:r>
              <a:rPr lang="en-US" dirty="0" smtClean="0"/>
              <a:t>our future </a:t>
            </a:r>
            <a:r>
              <a:rPr lang="en-US" dirty="0"/>
              <a:t>conferences of </a:t>
            </a:r>
            <a:r>
              <a:rPr lang="en-US" dirty="0" smtClean="0"/>
              <a:t>OMICS International</a:t>
            </a:r>
            <a:endParaRPr lang="en-US" dirty="0"/>
          </a:p>
          <a:p>
            <a:pPr marL="0" indent="0" algn="ctr">
              <a:buNone/>
            </a:pPr>
            <a:r>
              <a:rPr lang="en-US" b="1" dirty="0" smtClean="0"/>
              <a:t>5</a:t>
            </a:r>
            <a:r>
              <a:rPr lang="en-US" b="1" baseline="30000" dirty="0" smtClean="0"/>
              <a:t>th</a:t>
            </a:r>
            <a:r>
              <a:rPr lang="en-US" b="1" dirty="0" smtClean="0"/>
              <a:t> International Conference and Expo </a:t>
            </a:r>
            <a:br>
              <a:rPr lang="en-US" b="1" dirty="0" smtClean="0"/>
            </a:br>
            <a:r>
              <a:rPr lang="en-US" b="1" dirty="0" smtClean="0"/>
              <a:t>on </a:t>
            </a:r>
          </a:p>
          <a:p>
            <a:pPr marL="0" indent="0" algn="ctr">
              <a:buNone/>
            </a:pPr>
            <a:r>
              <a:rPr lang="en-US" b="1" dirty="0" smtClean="0"/>
              <a:t>Cosmetology, Trichology &amp; Aesthetic Practices </a:t>
            </a:r>
          </a:p>
          <a:p>
            <a:pPr marL="0" indent="0" algn="ctr">
              <a:buNone/>
            </a:pPr>
            <a:r>
              <a:rPr lang="en-US" dirty="0" smtClean="0"/>
              <a:t>On</a:t>
            </a:r>
          </a:p>
          <a:p>
            <a:pPr marL="0" indent="0" algn="ctr">
              <a:buNone/>
            </a:pPr>
            <a:r>
              <a:rPr lang="en-US" dirty="0" smtClean="0"/>
              <a:t> </a:t>
            </a:r>
            <a:r>
              <a:rPr lang="en-US" b="1" dirty="0" smtClean="0"/>
              <a:t>April 25-27, 2016 </a:t>
            </a:r>
            <a:r>
              <a:rPr lang="en-US" dirty="0" smtClean="0"/>
              <a:t>at </a:t>
            </a:r>
            <a:r>
              <a:rPr lang="en-US" b="1" dirty="0" smtClean="0"/>
              <a:t>Dubai, UAE</a:t>
            </a:r>
          </a:p>
          <a:p>
            <a:pPr marL="0" indent="0" algn="ctr">
              <a:buNone/>
            </a:pPr>
            <a:r>
              <a:rPr lang="en-US" sz="2800" dirty="0" smtClean="0">
                <a:hlinkClick r:id="rId2"/>
              </a:rPr>
              <a:t>http</a:t>
            </a:r>
            <a:r>
              <a:rPr lang="en-US" sz="2800" dirty="0">
                <a:hlinkClick r:id="rId2"/>
              </a:rPr>
              <a:t>://</a:t>
            </a:r>
            <a:r>
              <a:rPr lang="en-US" sz="2800" dirty="0" smtClean="0">
                <a:hlinkClick r:id="rId2"/>
              </a:rPr>
              <a:t>cosmetology-trichology.conferenceseries.com</a:t>
            </a:r>
            <a:r>
              <a:rPr lang="en-US" dirty="0" smtClean="0">
                <a:hlinkClick r:id="rId2"/>
              </a:rPr>
              <a:t>/</a:t>
            </a:r>
            <a:endParaRPr lang="en-US" dirty="0" smtClean="0"/>
          </a:p>
          <a:p>
            <a:pPr marL="0" indent="0">
              <a:buNone/>
            </a:pPr>
            <a:endParaRPr lang="en-US" dirty="0"/>
          </a:p>
        </p:txBody>
      </p:sp>
    </p:spTree>
    <p:extLst>
      <p:ext uri="{BB962C8B-B14F-4D97-AF65-F5344CB8AC3E}">
        <p14:creationId xmlns:p14="http://schemas.microsoft.com/office/powerpoint/2010/main" val="340255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a:normAutofit fontScale="90000"/>
          </a:bodyPr>
          <a:lstStyle/>
          <a:p>
            <a:pPr algn="just"/>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4900" dirty="0" smtClean="0"/>
              <a:t>  Location:</a:t>
            </a:r>
            <a:br>
              <a:rPr lang="en-US" sz="4900" dirty="0" smtClean="0"/>
            </a:br>
            <a:r>
              <a:rPr lang="en-US" sz="4900" dirty="0" smtClean="0"/>
              <a:t>                        New York City        </a:t>
            </a:r>
            <a:endParaRPr lang="en-US" sz="4900" dirty="0"/>
          </a:p>
        </p:txBody>
      </p:sp>
      <p:pic>
        <p:nvPicPr>
          <p:cNvPr id="5" name="Content Placeholder 4" descr="DSCN0277.JPG"/>
          <p:cNvPicPr>
            <a:picLocks noGrp="1" noChangeAspect="1"/>
          </p:cNvPicPr>
          <p:nvPr>
            <p:ph idx="1"/>
          </p:nvPr>
        </p:nvPicPr>
        <p:blipFill>
          <a:blip r:embed="rId2" cstate="print"/>
          <a:stretch>
            <a:fillRect/>
          </a:stretch>
        </p:blipFill>
        <p:spPr>
          <a:xfrm>
            <a:off x="5181600" y="1600200"/>
            <a:ext cx="3733800" cy="4267200"/>
          </a:xfrm>
        </p:spPr>
      </p:pic>
      <p:sp>
        <p:nvSpPr>
          <p:cNvPr id="4" name="Text Placeholder 3"/>
          <p:cNvSpPr>
            <a:spLocks noGrp="1"/>
          </p:cNvSpPr>
          <p:nvPr>
            <p:ph type="body" sz="half" idx="2"/>
          </p:nvPr>
        </p:nvSpPr>
        <p:spPr>
          <a:xfrm>
            <a:off x="457200" y="1435100"/>
            <a:ext cx="4648200" cy="4691063"/>
          </a:xfrm>
        </p:spPr>
        <p:txBody>
          <a:bodyPr/>
          <a:lstStyle/>
          <a:p>
            <a:r>
              <a:rPr lang="en-US" sz="2800" dirty="0" smtClean="0"/>
              <a:t>The </a:t>
            </a:r>
            <a:r>
              <a:rPr lang="en-US" sz="2800" dirty="0" err="1" smtClean="0"/>
              <a:t>Rejuvee</a:t>
            </a:r>
            <a:r>
              <a:rPr lang="en-US" sz="2800" baseline="30000" dirty="0" smtClean="0"/>
              <a:t>™</a:t>
            </a:r>
            <a:r>
              <a:rPr lang="en-US" sz="2800" dirty="0" smtClean="0"/>
              <a:t> Institute offers quality training since 2012</a:t>
            </a:r>
          </a:p>
          <a:p>
            <a:r>
              <a:rPr lang="en-US" sz="2800" dirty="0" smtClean="0"/>
              <a:t>Certification for: </a:t>
            </a:r>
          </a:p>
          <a:p>
            <a:endParaRPr lang="en-US" sz="2800" b="1" dirty="0"/>
          </a:p>
          <a:p>
            <a:r>
              <a:rPr lang="en-US" sz="2800" b="1" dirty="0" smtClean="0"/>
              <a:t>Cosmetologist </a:t>
            </a:r>
          </a:p>
          <a:p>
            <a:r>
              <a:rPr lang="en-US" sz="2800" b="1" dirty="0" smtClean="0"/>
              <a:t>Estheticians</a:t>
            </a:r>
          </a:p>
          <a:p>
            <a:r>
              <a:rPr lang="en-US" sz="2800" b="1" dirty="0" smtClean="0"/>
              <a:t>Massage therapist</a:t>
            </a:r>
          </a:p>
          <a:p>
            <a:r>
              <a:rPr lang="en-US" sz="2800" b="1" dirty="0" smtClean="0"/>
              <a:t>RN’s &amp; other Medical professionals</a:t>
            </a:r>
            <a:endParaRPr lang="en-US" sz="2800" dirty="0" smtClean="0"/>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Spanish &amp; English</a:t>
            </a:r>
            <a:endParaRPr lang="en-US" b="1" dirty="0"/>
          </a:p>
        </p:txBody>
      </p:sp>
      <p:sp>
        <p:nvSpPr>
          <p:cNvPr id="3" name="Content Placeholder 2"/>
          <p:cNvSpPr>
            <a:spLocks noGrp="1"/>
          </p:cNvSpPr>
          <p:nvPr>
            <p:ph idx="1"/>
          </p:nvPr>
        </p:nvSpPr>
        <p:spPr/>
        <p:txBody>
          <a:bodyPr/>
          <a:lstStyle/>
          <a:p>
            <a:r>
              <a:rPr lang="en-US" b="1" dirty="0" smtClean="0"/>
              <a:t>RF-Technology training NOW AVAILABLE IN  SPANISH!</a:t>
            </a:r>
          </a:p>
          <a:p>
            <a:r>
              <a:rPr lang="en-US" b="1" dirty="0" smtClean="0"/>
              <a:t>For most popular classes:</a:t>
            </a:r>
            <a:endParaRPr lang="en-US" dirty="0" smtClean="0"/>
          </a:p>
          <a:p>
            <a:pPr lvl="0"/>
            <a:r>
              <a:rPr lang="en-US" b="1" dirty="0" smtClean="0"/>
              <a:t>RF – First Level &amp; RF- Second Level</a:t>
            </a:r>
            <a:endParaRPr lang="en-US" dirty="0" smtClean="0"/>
          </a:p>
          <a:p>
            <a:pPr lvl="0"/>
            <a:r>
              <a:rPr lang="en-US" b="1" dirty="0" smtClean="0"/>
              <a:t>Ultrasound </a:t>
            </a:r>
            <a:r>
              <a:rPr lang="en-US" b="1" dirty="0" err="1" smtClean="0"/>
              <a:t>Cavitation</a:t>
            </a:r>
            <a:r>
              <a:rPr lang="en-US" b="1" dirty="0" smtClean="0"/>
              <a:t> RF</a:t>
            </a:r>
            <a:endParaRPr lang="en-US" dirty="0" smtClean="0"/>
          </a:p>
          <a:p>
            <a:pPr lvl="0"/>
            <a:r>
              <a:rPr lang="en-US" b="1" dirty="0" smtClean="0"/>
              <a:t>PDT Light Therapy</a:t>
            </a:r>
            <a:endParaRPr lang="en-US" dirty="0" smtClean="0"/>
          </a:p>
          <a:p>
            <a:r>
              <a:rPr lang="en-US" b="1" dirty="0" smtClean="0">
                <a:hlinkClick r:id="rId2"/>
              </a:rPr>
              <a:t>www.rejuvee.com</a:t>
            </a:r>
            <a:r>
              <a:rPr lang="en-US" b="1" dirty="0" smtClean="0"/>
              <a:t> can be read in both languages English / Spanish</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Part of a Team</a:t>
            </a:r>
            <a:endParaRPr lang="en-US" sz="3600" b="1" dirty="0"/>
          </a:p>
        </p:txBody>
      </p:sp>
      <p:sp>
        <p:nvSpPr>
          <p:cNvPr id="3" name="Text Placeholder 2"/>
          <p:cNvSpPr>
            <a:spLocks noGrp="1"/>
          </p:cNvSpPr>
          <p:nvPr>
            <p:ph type="body" idx="1"/>
          </p:nvPr>
        </p:nvSpPr>
        <p:spPr>
          <a:xfrm>
            <a:off x="457200" y="1447800"/>
            <a:ext cx="4040188" cy="838200"/>
          </a:xfrm>
        </p:spPr>
        <p:txBody>
          <a:bodyPr>
            <a:normAutofit fontScale="32500" lnSpcReduction="20000"/>
          </a:bodyPr>
          <a:lstStyle/>
          <a:p>
            <a:endParaRPr lang="en-US" dirty="0" smtClean="0"/>
          </a:p>
          <a:p>
            <a:r>
              <a:rPr lang="en-US" sz="5500" dirty="0"/>
              <a:t> </a:t>
            </a:r>
            <a:r>
              <a:rPr lang="en-US" sz="5500" dirty="0" smtClean="0"/>
              <a:t>              Dr. </a:t>
            </a:r>
            <a:r>
              <a:rPr lang="en-US" sz="5500" dirty="0" err="1" smtClean="0"/>
              <a:t>Bojana</a:t>
            </a:r>
            <a:r>
              <a:rPr lang="en-US" sz="5500" dirty="0" smtClean="0"/>
              <a:t> </a:t>
            </a:r>
            <a:r>
              <a:rPr lang="en-US" sz="5500" dirty="0" err="1" smtClean="0"/>
              <a:t>Matovski</a:t>
            </a:r>
            <a:endParaRPr lang="en-US" sz="5500" dirty="0" smtClean="0"/>
          </a:p>
          <a:p>
            <a:r>
              <a:rPr lang="en-US" sz="5500" dirty="0" smtClean="0"/>
              <a:t>           Owner/President/Trainer</a:t>
            </a:r>
          </a:p>
          <a:p>
            <a:endParaRPr lang="en-US" dirty="0"/>
          </a:p>
        </p:txBody>
      </p:sp>
      <p:sp>
        <p:nvSpPr>
          <p:cNvPr id="5" name="Text Placeholder 4"/>
          <p:cNvSpPr>
            <a:spLocks noGrp="1"/>
          </p:cNvSpPr>
          <p:nvPr>
            <p:ph type="body" sz="quarter" idx="3"/>
          </p:nvPr>
        </p:nvSpPr>
        <p:spPr>
          <a:xfrm>
            <a:off x="4645025" y="1371600"/>
            <a:ext cx="4041775" cy="685801"/>
          </a:xfrm>
        </p:spPr>
        <p:txBody>
          <a:bodyPr>
            <a:noAutofit/>
          </a:bodyPr>
          <a:lstStyle/>
          <a:p>
            <a:r>
              <a:rPr lang="en-US" sz="1800" dirty="0" smtClean="0"/>
              <a:t>                       </a:t>
            </a:r>
            <a:r>
              <a:rPr lang="en-US" sz="1800" dirty="0" err="1" smtClean="0"/>
              <a:t>Hannelore</a:t>
            </a:r>
            <a:r>
              <a:rPr lang="en-US" sz="1800" dirty="0" smtClean="0"/>
              <a:t> </a:t>
            </a:r>
            <a:r>
              <a:rPr lang="en-US" sz="1800" dirty="0" err="1" smtClean="0"/>
              <a:t>Leavy</a:t>
            </a:r>
            <a:endParaRPr lang="en-US" sz="1800" dirty="0" smtClean="0"/>
          </a:p>
          <a:p>
            <a:r>
              <a:rPr lang="en-US" sz="1800" dirty="0" smtClean="0"/>
              <a:t>HR </a:t>
            </a:r>
            <a:r>
              <a:rPr lang="en-US" sz="1800" dirty="0" err="1" smtClean="0"/>
              <a:t>Leavy</a:t>
            </a:r>
            <a:r>
              <a:rPr lang="en-US" sz="1800" dirty="0" smtClean="0"/>
              <a:t> LLC </a:t>
            </a:r>
            <a:r>
              <a:rPr lang="en-US" sz="1800" dirty="0" err="1" smtClean="0"/>
              <a:t>SPA&amp;Wellness</a:t>
            </a:r>
            <a:r>
              <a:rPr lang="en-US" sz="1800" dirty="0" smtClean="0"/>
              <a:t> Consultancy</a:t>
            </a:r>
            <a:endParaRPr lang="en-US" sz="1800" dirty="0"/>
          </a:p>
        </p:txBody>
      </p:sp>
      <p:pic>
        <p:nvPicPr>
          <p:cNvPr id="10" name="Content Placeholder 9" descr="Keeper_3.jpg"/>
          <p:cNvPicPr>
            <a:picLocks noGrp="1" noChangeAspect="1"/>
          </p:cNvPicPr>
          <p:nvPr>
            <p:ph sz="quarter" idx="4"/>
          </p:nvPr>
        </p:nvPicPr>
        <p:blipFill>
          <a:blip r:embed="rId2" cstate="print"/>
          <a:stretch>
            <a:fillRect/>
          </a:stretch>
        </p:blipFill>
        <p:spPr>
          <a:xfrm>
            <a:off x="5184179" y="2362199"/>
            <a:ext cx="2963466" cy="3763963"/>
          </a:xfrm>
        </p:spPr>
      </p:pic>
      <p:pic>
        <p:nvPicPr>
          <p:cNvPr id="16" name="Content Placeholder 15" descr="slika.jpg"/>
          <p:cNvPicPr>
            <a:picLocks noGrp="1" noChangeAspect="1"/>
          </p:cNvPicPr>
          <p:nvPr>
            <p:ph sz="half" idx="2"/>
          </p:nvPr>
        </p:nvPicPr>
        <p:blipFill>
          <a:blip r:embed="rId3" cstate="print"/>
          <a:stretch>
            <a:fillRect/>
          </a:stretch>
        </p:blipFill>
        <p:spPr>
          <a:xfrm>
            <a:off x="791513" y="2362200"/>
            <a:ext cx="3371562" cy="3763962"/>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rmAutofit/>
          </a:bodyPr>
          <a:lstStyle/>
          <a:p>
            <a:r>
              <a:rPr lang="en-US" sz="3600" b="1" dirty="0" smtClean="0"/>
              <a:t>New Generation Technology  </a:t>
            </a:r>
            <a:endParaRPr lang="en-US" sz="3600" b="1" dirty="0"/>
          </a:p>
        </p:txBody>
      </p:sp>
      <p:pic>
        <p:nvPicPr>
          <p:cNvPr id="6" name="Content Placeholder 5" descr="Radio Frecvency technology 1.jpg"/>
          <p:cNvPicPr>
            <a:picLocks noGrp="1" noChangeAspect="1"/>
          </p:cNvPicPr>
          <p:nvPr>
            <p:ph idx="1"/>
          </p:nvPr>
        </p:nvPicPr>
        <p:blipFill>
          <a:blip r:embed="rId2" cstate="print"/>
          <a:stretch>
            <a:fillRect/>
          </a:stretch>
        </p:blipFill>
        <p:spPr>
          <a:xfrm>
            <a:off x="1447800" y="838200"/>
            <a:ext cx="6400799" cy="5638800"/>
          </a:xfr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1813</TotalTime>
  <Words>1242</Words>
  <Application>Microsoft Office PowerPoint</Application>
  <PresentationFormat>On-screen Show (4:3)</PresentationFormat>
  <Paragraphs>337</Paragraphs>
  <Slides>55</Slides>
  <Notes>0</Notes>
  <HiddenSlides>1</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Office Theme</vt:lpstr>
      <vt:lpstr> About OMICS Group</vt:lpstr>
      <vt:lpstr>OMICS International Conferences</vt:lpstr>
      <vt:lpstr>New Generation RF Technology</vt:lpstr>
      <vt:lpstr>   www.rejuvee.com</vt:lpstr>
      <vt:lpstr>Continuing Education</vt:lpstr>
      <vt:lpstr>      Location:                         New York City        </vt:lpstr>
      <vt:lpstr>Spanish &amp; English</vt:lpstr>
      <vt:lpstr>Part of a Team</vt:lpstr>
      <vt:lpstr>New Generation Technology  </vt:lpstr>
      <vt:lpstr>What is RF Technology?</vt:lpstr>
      <vt:lpstr>Applications of RF</vt:lpstr>
      <vt:lpstr>            Ultrasound Cavitation RF</vt:lpstr>
      <vt:lpstr>Ultrasound Cavitaton RF</vt:lpstr>
      <vt:lpstr>Ultrasound Cavitation RF</vt:lpstr>
      <vt:lpstr>Results</vt:lpstr>
      <vt:lpstr>        3rd Generation RF Technology</vt:lpstr>
      <vt:lpstr>Treatments</vt:lpstr>
      <vt:lpstr>3rd Generation RF Technology</vt:lpstr>
      <vt:lpstr>Body Contouring</vt:lpstr>
      <vt:lpstr>Results</vt:lpstr>
      <vt:lpstr>              Q-Polar RF Technology</vt:lpstr>
      <vt:lpstr>Q-Polar RF Technology</vt:lpstr>
      <vt:lpstr>Body Contouring</vt:lpstr>
      <vt:lpstr>Results</vt:lpstr>
      <vt:lpstr>                Mesotherapy RF</vt:lpstr>
      <vt:lpstr>Mesotherapy RF</vt:lpstr>
      <vt:lpstr>Mesotherapy RF in Trichology</vt:lpstr>
      <vt:lpstr>Results</vt:lpstr>
      <vt:lpstr>               Electrocoagulation RF</vt:lpstr>
      <vt:lpstr>Electrocoagulation RF</vt:lpstr>
      <vt:lpstr>Results</vt:lpstr>
      <vt:lpstr>                   Newest  Electrotherapy</vt:lpstr>
      <vt:lpstr>Newest Electrotherapy</vt:lpstr>
      <vt:lpstr>Results</vt:lpstr>
      <vt:lpstr>PDT –LIGHT – PHOTODYNAMIC THERAPY</vt:lpstr>
      <vt:lpstr>PDT-LIGHT-PHOTODYNAMIC THERAPY</vt:lpstr>
      <vt:lpstr>PDT-PART OF TRICHOLOGY</vt:lpstr>
      <vt:lpstr>INDICATIONS IN COSMETICS AND MEDICINE</vt:lpstr>
      <vt:lpstr>Newest Technology</vt:lpstr>
      <vt:lpstr>                 WHAT IS TRICHOLOGY?</vt:lpstr>
      <vt:lpstr>                   What is a trichologist?</vt:lpstr>
      <vt:lpstr>Newest Technology for hair &amp; scalp problems</vt:lpstr>
      <vt:lpstr>Questions?</vt:lpstr>
      <vt:lpstr>HR LEAVY LLC Spa &amp; Wellness Consultancy </vt:lpstr>
      <vt:lpstr>          PROFIT CENTER</vt:lpstr>
      <vt:lpstr>Profit Center Rejuvee™</vt:lpstr>
      <vt:lpstr>3 Polar RF with blue light </vt:lpstr>
      <vt:lpstr>Ultrasound Cavitation </vt:lpstr>
      <vt:lpstr>MESOTHERAPY RF</vt:lpstr>
      <vt:lpstr>PDT Light Therapy</vt:lpstr>
      <vt:lpstr>BUY UPFRONT</vt:lpstr>
      <vt:lpstr>              THE SPA ENCYCLOPEDIA</vt:lpstr>
      <vt:lpstr>HR LEAVY LLC Spa &amp; Wellness Consultancy</vt:lpstr>
      <vt:lpstr>www.rejuvee.com      Questions?   THANK YOU FOR YOUR ATTENTION  Team Rejuvee Dr. Bojana Matovski (info@rejuvee.com) ; 201-660-0321 Hannelore Leavy (hrleavyllc@aol.com); 201-590-8115 </vt:lpstr>
      <vt:lpstr>Let us meet again..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Generation RF Technology</dc:title>
  <dc:creator>Bojana</dc:creator>
  <cp:lastModifiedBy>Alisha Williams</cp:lastModifiedBy>
  <cp:revision>190</cp:revision>
  <dcterms:created xsi:type="dcterms:W3CDTF">2015-06-06T21:46:10Z</dcterms:created>
  <dcterms:modified xsi:type="dcterms:W3CDTF">2015-08-11T07:43:00Z</dcterms:modified>
</cp:coreProperties>
</file>