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363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364" r:id="rId11"/>
    <p:sldId id="266" r:id="rId12"/>
    <p:sldId id="293" r:id="rId13"/>
    <p:sldId id="365" r:id="rId14"/>
    <p:sldId id="377" r:id="rId15"/>
    <p:sldId id="378" r:id="rId16"/>
    <p:sldId id="379" r:id="rId17"/>
    <p:sldId id="380" r:id="rId18"/>
    <p:sldId id="381" r:id="rId19"/>
    <p:sldId id="382" r:id="rId20"/>
    <p:sldId id="376" r:id="rId21"/>
    <p:sldId id="383" r:id="rId22"/>
    <p:sldId id="384" r:id="rId23"/>
    <p:sldId id="294" r:id="rId24"/>
    <p:sldId id="385" r:id="rId25"/>
    <p:sldId id="372" r:id="rId26"/>
    <p:sldId id="373" r:id="rId27"/>
    <p:sldId id="302" r:id="rId28"/>
    <p:sldId id="304" r:id="rId29"/>
    <p:sldId id="386" r:id="rId30"/>
    <p:sldId id="387" r:id="rId31"/>
    <p:sldId id="342" r:id="rId32"/>
    <p:sldId id="344" r:id="rId33"/>
    <p:sldId id="388" r:id="rId34"/>
    <p:sldId id="389" r:id="rId35"/>
    <p:sldId id="349" r:id="rId36"/>
    <p:sldId id="390" r:id="rId37"/>
    <p:sldId id="391" r:id="rId38"/>
    <p:sldId id="392" r:id="rId39"/>
    <p:sldId id="393" r:id="rId40"/>
    <p:sldId id="326" r:id="rId41"/>
    <p:sldId id="394" r:id="rId42"/>
    <p:sldId id="395" r:id="rId43"/>
    <p:sldId id="343" r:id="rId44"/>
    <p:sldId id="396" r:id="rId45"/>
    <p:sldId id="291" r:id="rId46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0000"/>
    <a:srgbClr val="3399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67" autoAdjust="0"/>
    <p:restoredTop sz="86393" autoAdjust="0"/>
  </p:normalViewPr>
  <p:slideViewPr>
    <p:cSldViewPr>
      <p:cViewPr varScale="1">
        <p:scale>
          <a:sx n="78" d="100"/>
          <a:sy n="78" d="100"/>
        </p:scale>
        <p:origin x="-16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0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3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7CDC5BE-9811-41FB-8144-B5559525BE76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 smtClean="0"/>
              <a:t>Kliknite sem a upravte štýly predlohy textu.</a:t>
            </a:r>
          </a:p>
          <a:p>
            <a:pPr lvl="1"/>
            <a:r>
              <a:rPr lang="sk-SK" altLang="sk-SK" noProof="0" smtClean="0"/>
              <a:t>Druhá úroveň</a:t>
            </a:r>
          </a:p>
          <a:p>
            <a:pPr lvl="2"/>
            <a:r>
              <a:rPr lang="sk-SK" altLang="sk-SK" noProof="0" smtClean="0"/>
              <a:t>Tretia úroveň</a:t>
            </a:r>
          </a:p>
          <a:p>
            <a:pPr lvl="3"/>
            <a:r>
              <a:rPr lang="sk-SK" altLang="sk-SK" noProof="0" smtClean="0"/>
              <a:t>Štvrtá úroveň</a:t>
            </a:r>
          </a:p>
          <a:p>
            <a:pPr lvl="4"/>
            <a:r>
              <a:rPr lang="sk-SK" altLang="sk-SK" noProof="0" smtClean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65F6C0F7-DF30-45E1-BFAE-050AAA09B841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Zástupný symbol poznámo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k-SK" altLang="sk-SK" smtClean="0">
              <a:latin typeface="Arial" charset="0"/>
            </a:endParaRPr>
          </a:p>
        </p:txBody>
      </p:sp>
      <p:sp>
        <p:nvSpPr>
          <p:cNvPr id="63492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4B1245-9BFA-45CE-8770-235B0E004F50}" type="slidenum">
              <a:rPr lang="sk-SK" altLang="sk-SK" smtClean="0">
                <a:latin typeface="Arial" charset="0"/>
              </a:rPr>
              <a:pPr/>
              <a:t>4</a:t>
            </a:fld>
            <a:endParaRPr lang="sk-SK" altLang="sk-SK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7"/>
          <p:cNvSpPr txBox="1">
            <a:spLocks noChangeArrowheads="1"/>
          </p:cNvSpPr>
          <p:nvPr userDrawn="1"/>
        </p:nvSpPr>
        <p:spPr bwMode="auto">
          <a:xfrm>
            <a:off x="179388" y="6858000"/>
            <a:ext cx="1152525" cy="1079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sk-SK" altLang="sk-SK" smtClean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5" name="Zástupný symbol čísla snímky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61CEA-586B-4BCE-BD7E-813DB73DA131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sk-SK"/>
              <a:t>Houston 2015</a:t>
            </a:r>
            <a:endParaRPr lang="sk-SK" altLang="sk-SK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BC679-962F-43F2-B9CD-AA5B395A761B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sk-SK"/>
              <a:t>Houston 2015</a:t>
            </a:r>
            <a:endParaRPr lang="sk-SK" altLang="sk-SK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E3CFF-9802-46DB-A106-CAA9E7F861DB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sk-SK"/>
              <a:t>Houston 2015</a:t>
            </a:r>
            <a:endParaRPr lang="sk-SK" altLang="sk-SK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07CE9-81C3-4D82-86FD-A2A70396C357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ext a dva obje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sk-SK"/>
              <a:t>Houston 2015</a:t>
            </a:r>
            <a:endParaRPr lang="sk-SK" altLang="sk-SK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1260-131E-4AB6-B6BF-2CE872DD732A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obsah a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sk-SK"/>
              <a:t>Houston 2015</a:t>
            </a:r>
            <a:endParaRPr lang="sk-SK" altLang="sk-SK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08ACE-0873-4E79-A06A-3D8583CF15D5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sk-SK"/>
              <a:t>Houston 2015</a:t>
            </a:r>
            <a:endParaRPr lang="sk-SK" altLang="sk-SK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8AC61-BD4A-4BCE-A096-3C6CDBE210EE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sk-SK"/>
              <a:t>Houston 2015</a:t>
            </a:r>
            <a:endParaRPr lang="sk-SK" altLang="sk-SK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1724A-954F-439F-BD33-21FCD5D24A5E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sk-SK"/>
              <a:t>Houston 2015</a:t>
            </a:r>
            <a:endParaRPr lang="sk-SK" altLang="sk-SK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01323-1E32-4F92-94FD-4BEA7F252F76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sk-SK"/>
              <a:t>Houston 2015</a:t>
            </a:r>
            <a:endParaRPr lang="sk-SK" altLang="sk-SK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5BB9-D78F-4A21-8E5B-68D3AE087EC2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sk-SK"/>
              <a:t>Houston 2015</a:t>
            </a:r>
            <a:endParaRPr lang="sk-SK" altLang="sk-SK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0B870-1360-42D7-937A-F6D2A8C7A834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sk-SK"/>
              <a:t>Houston 2015</a:t>
            </a:r>
            <a:endParaRPr lang="sk-SK" altLang="sk-SK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4BAD6-B1F0-4D02-BC28-D49C371B04C9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sk-SK"/>
              <a:t>Houston 2015</a:t>
            </a:r>
            <a:endParaRPr lang="sk-SK" altLang="sk-SK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36D89-C951-491F-BF83-1F0284AB4C41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k-SK" altLang="sk-SK"/>
              <a:t>Houston 2015</a:t>
            </a:r>
            <a:endParaRPr lang="sk-SK" altLang="sk-SK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7A688-A949-4A21-B11F-DE8138B35357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66"/>
            </a:gs>
            <a:gs pos="50000">
              <a:srgbClr val="EAF5EF"/>
            </a:gs>
            <a:gs pos="100000">
              <a:srgbClr val="3399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dirty="0" smtClean="0"/>
              <a:t> Kliknite sem a upravte štýly predlohy textu.</a:t>
            </a:r>
          </a:p>
          <a:p>
            <a:pPr lvl="1"/>
            <a:r>
              <a:rPr lang="sk-SK" altLang="sk-SK" dirty="0" smtClean="0"/>
              <a:t>Druhá úroveň</a:t>
            </a:r>
          </a:p>
          <a:p>
            <a:pPr lvl="2"/>
            <a:r>
              <a:rPr lang="sk-SK" altLang="sk-SK" dirty="0" smtClean="0"/>
              <a:t>Tretia úroveň</a:t>
            </a:r>
          </a:p>
          <a:p>
            <a:pPr lvl="3"/>
            <a:r>
              <a:rPr lang="sk-SK" altLang="sk-SK" dirty="0" smtClean="0"/>
              <a:t>Štvrtá úroveň</a:t>
            </a:r>
          </a:p>
          <a:p>
            <a:pPr lvl="4"/>
            <a:r>
              <a:rPr lang="sk-SK" altLang="sk-SK" dirty="0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1800225" cy="3317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r>
              <a:rPr lang="sk-SK" altLang="sk-SK"/>
              <a:t>Houston 2015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93138" y="44450"/>
            <a:ext cx="44291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pPr>
              <a:defRPr/>
            </a:pPr>
            <a:fld id="{9F3F445C-F404-4831-9702-C84DBA29C182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  <p:pic>
        <p:nvPicPr>
          <p:cNvPr id="1031" name="Picture 9" descr="logokord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675688" y="6165850"/>
            <a:ext cx="4032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CC0000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CC0000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CC0000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CC0000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è"/>
        <a:defRPr sz="3000" b="1">
          <a:solidFill>
            <a:srgbClr val="0066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 2" pitchFamily="18" charset="2"/>
        <a:buChar char="E"/>
        <a:defRPr sz="28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130425"/>
            <a:ext cx="8856662" cy="1470025"/>
          </a:xfrm>
        </p:spPr>
        <p:txBody>
          <a:bodyPr/>
          <a:lstStyle/>
          <a:p>
            <a:pPr eaLnBrk="1" hangingPunct="1"/>
            <a:r>
              <a:rPr lang="en-US" altLang="sk-SK" sz="3200" smtClean="0"/>
              <a:t>Therapy with immune modulators (</a:t>
            </a:r>
            <a:r>
              <a:rPr lang="sk-SK" altLang="sk-SK" sz="3200" smtClean="0"/>
              <a:t>C</a:t>
            </a:r>
            <a:r>
              <a:rPr lang="en-US" altLang="sk-SK" sz="3200" smtClean="0"/>
              <a:t>yclosporine A) in dermatology (focusing on psoriasis, atopic eczema, allergic vasculitis, and chronic urticaria)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437063"/>
            <a:ext cx="8569325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dirty="0" err="1" smtClean="0"/>
              <a:t>Hana</a:t>
            </a:r>
            <a:r>
              <a:rPr lang="en-US" altLang="sk-SK" dirty="0" smtClean="0"/>
              <a:t> </a:t>
            </a:r>
            <a:r>
              <a:rPr lang="en-US" altLang="sk-SK" dirty="0" err="1" smtClean="0"/>
              <a:t>Zelenková</a:t>
            </a:r>
            <a:r>
              <a:rPr lang="en-US" altLang="sk-SK" dirty="0" smtClean="0"/>
              <a:t>, M.D., Ph.D.</a:t>
            </a:r>
          </a:p>
          <a:p>
            <a:pPr eaLnBrk="1" hangingPunct="1">
              <a:defRPr/>
            </a:pPr>
            <a:r>
              <a:rPr lang="en-US" altLang="sk-SK" dirty="0" smtClean="0"/>
              <a:t>Private Clinic of Dermatovenereology </a:t>
            </a:r>
          </a:p>
          <a:p>
            <a:pPr eaLnBrk="1" hangingPunct="1">
              <a:defRPr/>
            </a:pPr>
            <a:r>
              <a:rPr lang="en-US" altLang="sk-SK" dirty="0" smtClean="0"/>
              <a:t> DOST </a:t>
            </a:r>
            <a:r>
              <a:rPr lang="en-US" altLang="sk-SK" dirty="0" err="1" smtClean="0"/>
              <a:t>Svidník</a:t>
            </a:r>
            <a:r>
              <a:rPr lang="en-US" altLang="sk-SK" dirty="0" smtClean="0"/>
              <a:t>, Slovakia</a:t>
            </a:r>
          </a:p>
          <a:p>
            <a:pPr eaLnBrk="1" hangingPunct="1">
              <a:defRPr/>
            </a:pPr>
            <a:endParaRPr lang="en-US" altLang="sk-SK" dirty="0" smtClean="0"/>
          </a:p>
          <a:p>
            <a:pPr eaLnBrk="1" hangingPunct="1">
              <a:defRPr/>
            </a:pPr>
            <a:endParaRPr lang="en-US" alt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k-SK" smtClean="0"/>
              <a:t>Cyclosporine A in dermatology - therapeutic schemes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43597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Wingdings 2" pitchFamily="18" charset="2"/>
              <a:buChar char="E"/>
              <a:defRPr/>
            </a:pPr>
            <a:r>
              <a:rPr lang="en-US" altLang="sk-SK" sz="3200" dirty="0" smtClean="0"/>
              <a:t>Rapidly decreased high initial doses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Wingdings 2" pitchFamily="18" charset="2"/>
              <a:buChar char="E"/>
              <a:defRPr/>
            </a:pPr>
            <a:r>
              <a:rPr lang="en-US" altLang="sk-SK" sz="3200" dirty="0" smtClean="0">
                <a:solidFill>
                  <a:srgbClr val="FF0000"/>
                </a:solidFill>
              </a:rPr>
              <a:t>"Low dose </a:t>
            </a:r>
            <a:r>
              <a:rPr lang="en-US" altLang="sk-SK" sz="3200" dirty="0" err="1" smtClean="0">
                <a:solidFill>
                  <a:srgbClr val="FF0000"/>
                </a:solidFill>
              </a:rPr>
              <a:t>CsA</a:t>
            </a:r>
            <a:r>
              <a:rPr lang="en-US" altLang="sk-SK" sz="3200" dirty="0" smtClean="0">
                <a:solidFill>
                  <a:srgbClr val="FF0000"/>
                </a:solidFill>
              </a:rPr>
              <a:t>" </a:t>
            </a:r>
            <a:r>
              <a:rPr lang="en-US" altLang="sk-SK" sz="3200" dirty="0" smtClean="0"/>
              <a:t>– slower onset of action, and prolonged optimum dosing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Wingdings 2" pitchFamily="18" charset="2"/>
              <a:buChar char="E"/>
              <a:defRPr/>
            </a:pPr>
            <a:r>
              <a:rPr lang="en-US" altLang="sk-SK" sz="3200" dirty="0" smtClean="0"/>
              <a:t>Maintenance weekend therapy“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defRPr/>
            </a:pPr>
            <a:r>
              <a:rPr lang="en-US" altLang="sk-SK" sz="3200" dirty="0" smtClean="0">
                <a:solidFill>
                  <a:schemeClr val="accent2"/>
                </a:solidFill>
              </a:rPr>
              <a:t>In literature there are cases described of  patients with various dermatoses using maintenance doses of </a:t>
            </a:r>
            <a:r>
              <a:rPr lang="en-US" altLang="sk-SK" sz="3200" dirty="0" err="1" smtClean="0">
                <a:solidFill>
                  <a:schemeClr val="accent2"/>
                </a:solidFill>
              </a:rPr>
              <a:t>CsA</a:t>
            </a:r>
            <a:r>
              <a:rPr lang="en-US" altLang="sk-SK" sz="3200" dirty="0" smtClean="0">
                <a:solidFill>
                  <a:schemeClr val="accent2"/>
                </a:solidFill>
              </a:rPr>
              <a:t> for months or even years </a:t>
            </a:r>
            <a:endParaRPr lang="en-US" sz="3200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 smtClean="0"/>
              <a:t>Houston 2015</a:t>
            </a:r>
            <a:endParaRPr lang="sk-SK" alt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B7E99-012A-47C6-A85D-A62E1A6FD9E3}" type="slidenum">
              <a:rPr lang="sk-SK" altLang="sk-SK" smtClean="0"/>
              <a:pPr>
                <a:defRPr/>
              </a:pPr>
              <a:t>10</a:t>
            </a:fld>
            <a:endParaRPr lang="sk-SK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D9143A-3682-43D3-B224-925AC1BB34DF}" type="slidenum">
              <a:rPr lang="sk-SK" altLang="sk-SK"/>
              <a:pPr>
                <a:defRPr/>
              </a:pPr>
              <a:t>11</a:t>
            </a:fld>
            <a:endParaRPr lang="sk-SK" altLang="sk-SK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altLang="sk-SK" smtClean="0"/>
              <a:t>CsA in dermatology- therapeutic schemes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600200"/>
            <a:ext cx="8393112" cy="452596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sk-SK" dirty="0" smtClean="0">
                <a:solidFill>
                  <a:srgbClr val="FF0000"/>
                </a:solidFill>
                <a:latin typeface="Arial Black" pitchFamily="34" charset="0"/>
              </a:rPr>
              <a:t>Continuous </a:t>
            </a:r>
            <a:r>
              <a:rPr lang="en-US" altLang="sk-SK" dirty="0" smtClean="0"/>
              <a:t>and</a:t>
            </a:r>
            <a:r>
              <a:rPr lang="en-US" altLang="sk-SK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altLang="sk-SK" dirty="0" smtClean="0">
                <a:latin typeface="Arial Black" pitchFamily="34" charset="0"/>
              </a:rPr>
              <a:t>intermittent</a:t>
            </a:r>
            <a:r>
              <a:rPr lang="en-US" altLang="sk-SK" dirty="0" smtClean="0"/>
              <a:t> therapy (cyclosporine consensus 2003)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sk-SK" u="sng" dirty="0" smtClean="0"/>
              <a:t>General consensus </a:t>
            </a:r>
            <a:r>
              <a:rPr lang="en-US" altLang="sk-SK" dirty="0" smtClean="0"/>
              <a:t>about the risk  of rapid discontinuation of high </a:t>
            </a:r>
            <a:r>
              <a:rPr lang="en-US" altLang="sk-SK" dirty="0" err="1" smtClean="0"/>
              <a:t>CsA</a:t>
            </a:r>
            <a:r>
              <a:rPr lang="en-US" altLang="sk-SK" dirty="0" smtClean="0"/>
              <a:t> doses </a:t>
            </a:r>
            <a:r>
              <a:rPr lang="en-US" altLang="sk-SK" dirty="0" smtClean="0">
                <a:sym typeface="Wingdings" pitchFamily="2" charset="2"/>
              </a:rPr>
              <a:t></a:t>
            </a:r>
            <a:r>
              <a:rPr lang="en-US" altLang="sk-SK" dirty="0" smtClean="0"/>
              <a:t> which may lead to severe complications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sk-SK" dirty="0" smtClean="0"/>
              <a:t>Usage at 12-hour intervals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sk-SK" u="sng" dirty="0" smtClean="0"/>
              <a:t> 1 hour prior to administration 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sk-SK" altLang="sk-SK" dirty="0" smtClean="0"/>
              <a:t>    </a:t>
            </a:r>
            <a:r>
              <a:rPr lang="en-US" altLang="sk-SK" u="sng" dirty="0" smtClean="0"/>
              <a:t>grapefruit juice should be avoided</a:t>
            </a:r>
            <a:endParaRPr lang="en-US" altLang="sk-SK" dirty="0" smtClean="0"/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550150" y="4832350"/>
            <a:ext cx="1485900" cy="1981200"/>
          </a:xfrm>
        </p:spPr>
      </p:pic>
      <p:pic>
        <p:nvPicPr>
          <p:cNvPr id="13317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7529513" y="4941888"/>
            <a:ext cx="1435100" cy="1692275"/>
          </a:xfrm>
        </p:spPr>
      </p:pic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3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3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build="p"/>
      <p:bldP spid="13316" grpId="0" build="p"/>
      <p:bldP spid="133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42BA3A-084C-40F6-99A5-223FA7583E57}" type="slidenum">
              <a:rPr lang="sk-SK" altLang="sk-SK"/>
              <a:pPr>
                <a:defRPr/>
              </a:pPr>
              <a:t>12</a:t>
            </a:fld>
            <a:endParaRPr lang="sk-SK" altLang="sk-SK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95288" y="533400"/>
            <a:ext cx="8424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sk-SK" sz="3600" b="1">
                <a:solidFill>
                  <a:srgbClr val="CC0000"/>
                </a:solidFill>
                <a:latin typeface="Tahoma" pitchFamily="34" charset="0"/>
              </a:rPr>
              <a:t>INTERMITTENT THERAPY SCHEME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395288" y="1524000"/>
          <a:ext cx="8215312" cy="5135563"/>
        </p:xfrm>
        <a:graphic>
          <a:graphicData uri="http://schemas.openxmlformats.org/presentationml/2006/ole">
            <p:oleObj spid="_x0000_s27653" name="Fotografia programu Photo Editor" r:id="rId3" imgW="13723810" imgH="8580952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 smtClean="0"/>
              <a:t>Houston 2015</a:t>
            </a:r>
            <a:endParaRPr lang="sk-SK" alt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7A9939-8ECB-41BB-8969-B541828F099E}" type="slidenum">
              <a:rPr lang="sk-SK" altLang="sk-SK" smtClean="0"/>
              <a:pPr>
                <a:defRPr/>
              </a:pPr>
              <a:t>13</a:t>
            </a:fld>
            <a:endParaRPr lang="sk-SK" altLang="sk-SK"/>
          </a:p>
        </p:txBody>
      </p:sp>
      <p:sp>
        <p:nvSpPr>
          <p:cNvPr id="28676" name="Nadpis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sk-SK" smtClean="0"/>
              <a:t>CsA and</a:t>
            </a:r>
            <a:r>
              <a:rPr lang="sk-SK" altLang="sk-SK" smtClean="0"/>
              <a:t> </a:t>
            </a:r>
            <a:r>
              <a:rPr lang="en-US" altLang="sk-SK" smtClean="0"/>
              <a:t>Psoriasis vulgaris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idx="4294967295"/>
          </p:nvPr>
        </p:nvSpPr>
        <p:spPr>
          <a:xfrm>
            <a:off x="179388" y="1412875"/>
            <a:ext cx="8785225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in </a:t>
            </a:r>
            <a:r>
              <a:rPr lang="en-US" sz="2800" dirty="0" smtClean="0"/>
              <a:t>18 years we treated more than 660 patients</a:t>
            </a:r>
          </a:p>
          <a:p>
            <a:pPr>
              <a:defRPr/>
            </a:pPr>
            <a:r>
              <a:rPr lang="en-US" sz="2800" dirty="0" smtClean="0"/>
              <a:t> with initial doses of 3-5 mg /kg</a:t>
            </a:r>
          </a:p>
          <a:p>
            <a:pPr>
              <a:defRPr/>
            </a:pPr>
            <a:r>
              <a:rPr lang="en-US" sz="2800" dirty="0" smtClean="0"/>
              <a:t> in form of </a:t>
            </a: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continuous and intermittent therapy, with doses decreased according to condition </a:t>
            </a:r>
            <a:r>
              <a:rPr lang="en-US" sz="2800" dirty="0" smtClean="0"/>
              <a:t> </a:t>
            </a:r>
          </a:p>
          <a:p>
            <a:pPr>
              <a:defRPr/>
            </a:pPr>
            <a:r>
              <a:rPr lang="en-US" sz="2800" dirty="0" smtClean="0"/>
              <a:t> </a:t>
            </a:r>
            <a:r>
              <a:rPr lang="sk-SK" sz="2800" dirty="0" smtClean="0"/>
              <a:t>and </a:t>
            </a:r>
            <a:r>
              <a:rPr lang="en-US" sz="2800" dirty="0" smtClean="0"/>
              <a:t>at the end we switched to weekend therapy</a:t>
            </a:r>
          </a:p>
          <a:p>
            <a:pPr>
              <a:defRPr/>
            </a:pPr>
            <a:r>
              <a:rPr lang="en-US" sz="2800" dirty="0" smtClean="0"/>
              <a:t> with maximum dosing period of 3 years</a:t>
            </a:r>
          </a:p>
          <a:p>
            <a:pPr>
              <a:defRPr/>
            </a:pPr>
            <a:r>
              <a:rPr lang="en-US" sz="2800" dirty="0" smtClean="0"/>
              <a:t> 6 patients had increased blood pressure</a:t>
            </a:r>
          </a:p>
          <a:p>
            <a:pPr>
              <a:defRPr/>
            </a:pPr>
            <a:r>
              <a:rPr lang="en-US" sz="2800" dirty="0" smtClean="0"/>
              <a:t> 16 patients discontinued the therapy due to intolerance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 smtClean="0"/>
              <a:t>Houston 2015</a:t>
            </a:r>
            <a:endParaRPr lang="sk-SK" alt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5A7FCA-51D5-47DF-A09D-195A1272907F}" type="slidenum">
              <a:rPr lang="sk-SK" altLang="sk-SK" smtClean="0"/>
              <a:pPr>
                <a:defRPr/>
              </a:pPr>
              <a:t>14</a:t>
            </a:fld>
            <a:endParaRPr lang="sk-SK" altLang="sk-SK"/>
          </a:p>
        </p:txBody>
      </p:sp>
      <p:sp>
        <p:nvSpPr>
          <p:cNvPr id="29700" name="Nadpis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Clinical effect - before therapy</a:t>
            </a:r>
            <a:endParaRPr lang="sk-SK" altLang="sk-SK" smtClean="0"/>
          </a:p>
        </p:txBody>
      </p:sp>
      <p:pic>
        <p:nvPicPr>
          <p:cNvPr id="29701" name="Picture 2" descr="H:\FOTKY\Fotky 31072015\Psoriáza - SN\18Dančišin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68413"/>
            <a:ext cx="38163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3" descr="H:\FOTKY\Fotky 31072015\Psoriáza - SN\18Dančišin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300163"/>
            <a:ext cx="381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 smtClean="0"/>
              <a:t>Houston 2015</a:t>
            </a:r>
            <a:endParaRPr lang="sk-SK" alt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8AA789-B65D-4FAA-8262-45F781FB5EEE}" type="slidenum">
              <a:rPr lang="sk-SK" altLang="sk-SK" smtClean="0"/>
              <a:pPr>
                <a:defRPr/>
              </a:pPr>
              <a:t>15</a:t>
            </a:fld>
            <a:endParaRPr lang="sk-SK" altLang="sk-SK"/>
          </a:p>
        </p:txBody>
      </p:sp>
      <p:sp>
        <p:nvSpPr>
          <p:cNvPr id="30724" name="Nadpis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sk-SK" sz="3200" smtClean="0"/>
              <a:t>Clinical effect after 14 months of therapy, with 8 years in remission</a:t>
            </a:r>
            <a:br>
              <a:rPr lang="en-US" altLang="sk-SK" sz="3200" smtClean="0"/>
            </a:br>
            <a:endParaRPr lang="sk-SK" altLang="sk-SK" sz="3200" smtClean="0"/>
          </a:p>
        </p:txBody>
      </p:sp>
      <p:pic>
        <p:nvPicPr>
          <p:cNvPr id="30725" name="Picture 3" descr="H:\FOTKY\Fotky 31072015\Psoriáza - SN\18Dančišin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301750"/>
            <a:ext cx="381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4" descr="H:\FOTKY\Fotky 31072015\Psoriáza - SN\18Dančišin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3738" y="1311275"/>
            <a:ext cx="4240212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 smtClean="0"/>
              <a:t>Houston 2015</a:t>
            </a:r>
            <a:endParaRPr lang="sk-SK" alt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640502-F70A-43AB-97A6-9CF522C42DC8}" type="slidenum">
              <a:rPr lang="sk-SK" altLang="sk-SK" smtClean="0"/>
              <a:pPr>
                <a:defRPr/>
              </a:pPr>
              <a:t>16</a:t>
            </a:fld>
            <a:endParaRPr lang="sk-SK" altLang="sk-SK"/>
          </a:p>
        </p:txBody>
      </p:sp>
      <p:pic>
        <p:nvPicPr>
          <p:cNvPr id="31748" name="Picture 2" descr="H:\FOTKY\Fotky 31072015\Psoriáza - SN\ČernickáSan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341438"/>
            <a:ext cx="314325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H:\FOTKY\Fotky 31072015\Psoriáza - SN\ČernickáSand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308100"/>
            <a:ext cx="343535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Nadpis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Local finding before and after therapy</a:t>
            </a:r>
            <a:endParaRPr lang="sk-SK" altLang="sk-SK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 smtClean="0"/>
              <a:t>Houston 2015</a:t>
            </a:r>
            <a:endParaRPr lang="sk-SK" alt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964BD-989A-4FD1-868D-D16035D33A27}" type="slidenum">
              <a:rPr lang="sk-SK" altLang="sk-SK" smtClean="0"/>
              <a:pPr>
                <a:defRPr/>
              </a:pPr>
              <a:t>17</a:t>
            </a:fld>
            <a:endParaRPr lang="sk-SK" altLang="sk-SK"/>
          </a:p>
        </p:txBody>
      </p:sp>
      <p:pic>
        <p:nvPicPr>
          <p:cNvPr id="32772" name="Picture 2" descr="H:\FOTKY\Fotky 31072015\Psoriáza - SN\ČernickáSand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628775"/>
            <a:ext cx="381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H:\FOTKY\Fotky 31072015\Psoriáza - SN\ČernickáSand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606550"/>
            <a:ext cx="381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Nadpis 3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1417637"/>
          </a:xfrm>
        </p:spPr>
        <p:txBody>
          <a:bodyPr/>
          <a:lstStyle/>
          <a:p>
            <a:r>
              <a:rPr lang="en-US" altLang="sk-SK" sz="2800" smtClean="0"/>
              <a:t>Local finding after 8 months of therapy, </a:t>
            </a:r>
            <a:r>
              <a:rPr lang="sk-SK" altLang="sk-SK" sz="2800" smtClean="0"/>
              <a:t>                    </a:t>
            </a:r>
            <a:r>
              <a:rPr lang="en-US" altLang="sk-SK" sz="2800" smtClean="0"/>
              <a:t>1 year of weekend therapy, </a:t>
            </a:r>
            <a:r>
              <a:rPr lang="sk-SK" altLang="sk-SK" sz="2800" smtClean="0"/>
              <a:t>with </a:t>
            </a:r>
            <a:r>
              <a:rPr lang="en-US" altLang="sk-SK" sz="2800" smtClean="0"/>
              <a:t>6 years in remission </a:t>
            </a:r>
            <a:br>
              <a:rPr lang="en-US" altLang="sk-SK" sz="2800" smtClean="0"/>
            </a:br>
            <a:endParaRPr lang="sk-SK" altLang="sk-SK" sz="28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 smtClean="0"/>
              <a:t>Houston 2015</a:t>
            </a:r>
            <a:endParaRPr lang="sk-SK" alt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D8E3E4-7B13-4FAA-BA8A-73416F6A131A}" type="slidenum">
              <a:rPr lang="sk-SK" altLang="sk-SK" smtClean="0"/>
              <a:pPr>
                <a:defRPr/>
              </a:pPr>
              <a:t>18</a:t>
            </a:fld>
            <a:endParaRPr lang="sk-SK" altLang="sk-SK"/>
          </a:p>
        </p:txBody>
      </p:sp>
      <p:pic>
        <p:nvPicPr>
          <p:cNvPr id="33796" name="Picture 2" descr="H:\FOTKY\Fotky 31072015\Výskumné úlohy\Biologiká\Novartis GP17301\V1MaliňákováJan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412875"/>
            <a:ext cx="3741737" cy="49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 descr="H:\FOTKY\Fotky 31072015\Výskumné úlohy\Biologiká\Novartis GP17301\V5Maliňáková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412875"/>
            <a:ext cx="3729038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Nadpis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sk-SK" sz="2800" smtClean="0"/>
              <a:t>Local finding before and after 6 months of therapy, </a:t>
            </a:r>
            <a:r>
              <a:rPr lang="sk-SK" altLang="sk-SK" sz="2800" smtClean="0"/>
              <a:t>with </a:t>
            </a:r>
            <a:r>
              <a:rPr lang="en-US" altLang="sk-SK" sz="2800" smtClean="0"/>
              <a:t>3 years in remission </a:t>
            </a:r>
            <a:endParaRPr lang="sk-SK" altLang="sk-SK" sz="28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 smtClean="0"/>
              <a:t>Houston 2015</a:t>
            </a:r>
            <a:endParaRPr lang="sk-SK" alt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EBD01-5DD7-4C71-9E9F-0BC6934E29ED}" type="slidenum">
              <a:rPr lang="sk-SK" altLang="sk-SK" smtClean="0"/>
              <a:pPr>
                <a:defRPr/>
              </a:pPr>
              <a:t>19</a:t>
            </a:fld>
            <a:endParaRPr lang="sk-SK" altLang="sk-SK"/>
          </a:p>
        </p:txBody>
      </p:sp>
      <p:pic>
        <p:nvPicPr>
          <p:cNvPr id="34820" name="Picture 2" descr="H:\FOTKY\Fotky 31072015\Výskumné úlohy\Biologiká\Nové štúdie\V1Kačur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628775"/>
            <a:ext cx="36195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H:\FOTKY\Fotky 31072015\Výskumné úlohy\Biologiká\Novartis GP17301\V3Kačur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1557338"/>
            <a:ext cx="3671888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Nadpis 3"/>
          <p:cNvSpPr>
            <a:spLocks noGrp="1"/>
          </p:cNvSpPr>
          <p:nvPr>
            <p:ph type="title" idx="4294967295"/>
          </p:nvPr>
        </p:nvSpPr>
        <p:spPr>
          <a:xfrm>
            <a:off x="277813" y="274638"/>
            <a:ext cx="8686800" cy="1143000"/>
          </a:xfrm>
        </p:spPr>
        <p:txBody>
          <a:bodyPr/>
          <a:lstStyle/>
          <a:p>
            <a:r>
              <a:rPr lang="en-US" altLang="sk-SK" sz="2800" smtClean="0"/>
              <a:t>Local finding before and after 7 months of therapy, </a:t>
            </a:r>
            <a:r>
              <a:rPr lang="sk-SK" altLang="sk-SK" sz="2800" smtClean="0"/>
              <a:t>with </a:t>
            </a:r>
            <a:r>
              <a:rPr lang="en-US" altLang="sk-SK" sz="2800" smtClean="0"/>
              <a:t>5 years in remission </a:t>
            </a:r>
            <a:endParaRPr lang="sk-SK" altLang="sk-SK" sz="28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k-SK" smtClean="0"/>
              <a:t>Cyclosporine 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388" y="1489075"/>
            <a:ext cx="8785225" cy="4525963"/>
          </a:xfrm>
        </p:spPr>
        <p:txBody>
          <a:bodyPr/>
          <a:lstStyle/>
          <a:p>
            <a:pPr>
              <a:defRPr/>
            </a:pPr>
            <a:r>
              <a:rPr lang="en-US" smtClean="0"/>
              <a:t> </a:t>
            </a:r>
            <a:r>
              <a:rPr lang="en-US" sz="2800" smtClean="0">
                <a:effectLst/>
              </a:rPr>
              <a:t>Cyclosporine A is an immunosuppressant cyclic polypeptide isolated from the </a:t>
            </a:r>
            <a:r>
              <a:rPr lang="en-US" sz="2800" i="1" smtClean="0">
                <a:effectLst/>
              </a:rPr>
              <a:t>Tolypocladium inflatum</a:t>
            </a:r>
            <a:r>
              <a:rPr lang="en-US" sz="2800" smtClean="0">
                <a:effectLst/>
              </a:rPr>
              <a:t> fungus</a:t>
            </a:r>
          </a:p>
          <a:p>
            <a:pPr>
              <a:defRPr/>
            </a:pPr>
            <a:r>
              <a:rPr lang="en-US" sz="2800" smtClean="0">
                <a:effectLst/>
              </a:rPr>
              <a:t>Indications: </a:t>
            </a:r>
          </a:p>
          <a:p>
            <a:pPr lvl="1" indent="-342900">
              <a:buClr>
                <a:srgbClr val="CC0000"/>
              </a:buClr>
              <a:buFont typeface="Wingdings" pitchFamily="2" charset="2"/>
              <a:buChar char="è"/>
              <a:defRPr/>
            </a:pPr>
            <a:r>
              <a:rPr lang="en-US" sz="2400" smtClean="0">
                <a:solidFill>
                  <a:srgbClr val="006600"/>
                </a:solidFill>
                <a:effectLst/>
                <a:ea typeface="+mn-ea"/>
                <a:cs typeface="+mn-cs"/>
              </a:rPr>
              <a:t>organ transplantations (kidney, liver, heart, lungs, pancreas, skin), bone marrow transplantations, autoimmune disorders, and </a:t>
            </a:r>
          </a:p>
          <a:p>
            <a:pPr>
              <a:defRPr/>
            </a:pPr>
            <a:r>
              <a:rPr lang="en-US" sz="2800" smtClean="0">
                <a:effectLst/>
              </a:rPr>
              <a:t>selected dermatoses such as psoriasis or atopic dermatitis</a:t>
            </a:r>
            <a:endParaRPr lang="en-US" sz="280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9A99D9-1B29-4E9C-88AF-ACE571E624C1}" type="slidenum">
              <a:rPr lang="sk-SK" altLang="sk-SK" smtClean="0"/>
              <a:pPr>
                <a:defRPr/>
              </a:pPr>
              <a:t>2</a:t>
            </a:fld>
            <a:endParaRPr lang="sk-SK" altLang="sk-SK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5445125"/>
            <a:ext cx="1944687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 smtClean="0"/>
              <a:t>Houston 2015</a:t>
            </a:r>
            <a:endParaRPr lang="sk-SK" alt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D7ED56-1CA7-4773-A831-62CEE35C2A04}" type="slidenum">
              <a:rPr lang="sk-SK" altLang="sk-SK" smtClean="0"/>
              <a:pPr>
                <a:defRPr/>
              </a:pPr>
              <a:t>20</a:t>
            </a:fld>
            <a:endParaRPr lang="sk-SK" altLang="sk-SK"/>
          </a:p>
        </p:txBody>
      </p:sp>
      <p:sp>
        <p:nvSpPr>
          <p:cNvPr id="35844" name="Nadpis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sk-SK" smtClean="0"/>
              <a:t>CsA and atopic dermatitis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idx="4294967295"/>
          </p:nvPr>
        </p:nvSpPr>
        <p:spPr>
          <a:xfrm>
            <a:off x="457200" y="1357313"/>
            <a:ext cx="8229600" cy="47688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in </a:t>
            </a: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18 years we treated more than 480 patients</a:t>
            </a:r>
            <a:endParaRPr lang="en-US" sz="2800" dirty="0" smtClean="0">
              <a:effectLst/>
            </a:endParaRP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with initial doses of 3-4 mg /kg</a:t>
            </a:r>
            <a:endParaRPr lang="en-US" sz="2800" dirty="0" smtClean="0">
              <a:effectLst/>
            </a:endParaRP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in form of continuous therapy, and doses decreased according to condition  </a:t>
            </a:r>
            <a:endParaRPr lang="en-US" sz="2800" dirty="0" smtClean="0">
              <a:effectLst/>
            </a:endParaRP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at the end we switched to weekend therapy</a:t>
            </a:r>
            <a:endParaRPr lang="en-US" sz="2800" dirty="0" smtClean="0">
              <a:effectLst/>
            </a:endParaRP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with a maximum dosing period of 2 years</a:t>
            </a:r>
            <a:endParaRPr lang="en-US" sz="2800" dirty="0" smtClean="0">
              <a:effectLst/>
            </a:endParaRP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11 patients </a:t>
            </a:r>
            <a:r>
              <a:rPr lang="en-US" sz="2800" dirty="0" smtClean="0"/>
              <a:t>had increased blood pressure</a:t>
            </a:r>
          </a:p>
          <a:p>
            <a:pPr>
              <a:defRPr/>
            </a:pPr>
            <a:r>
              <a:rPr lang="en-US" sz="2800" dirty="0" smtClean="0"/>
              <a:t> 19 patients discontinued the therapy due to intolerance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 smtClean="0"/>
              <a:t>Houston 2015</a:t>
            </a:r>
            <a:endParaRPr lang="sk-SK" alt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5FA27-0044-4F9C-A71C-7AC8647D3CA0}" type="slidenum">
              <a:rPr lang="sk-SK" altLang="sk-SK" smtClean="0"/>
              <a:pPr>
                <a:defRPr/>
              </a:pPr>
              <a:t>21</a:t>
            </a:fld>
            <a:endParaRPr lang="sk-SK" altLang="sk-SK"/>
          </a:p>
        </p:txBody>
      </p:sp>
      <p:sp>
        <p:nvSpPr>
          <p:cNvPr id="36868" name="Nadpis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sk-SK" smtClean="0"/>
              <a:t>CsA therapy of atopic dermatitis after 6 months</a:t>
            </a:r>
            <a:endParaRPr lang="sk-SK" altLang="sk-SK" smtClean="0"/>
          </a:p>
        </p:txBody>
      </p:sp>
      <p:pic>
        <p:nvPicPr>
          <p:cNvPr id="36869" name="Picture 2" descr="H:\FOTKY\Fotky 31072015\dospelýatopik\V1Borovská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381125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3" descr="H:\FOTKY\Fotky 31072015\dospelýatopik\V2Borovská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5813" y="1385888"/>
            <a:ext cx="3600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 smtClean="0"/>
              <a:t>Houston 2015</a:t>
            </a:r>
            <a:endParaRPr lang="sk-SK" alt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108EE8-9A8C-42AA-9B6D-37B0B30287CF}" type="slidenum">
              <a:rPr lang="sk-SK" altLang="sk-SK" smtClean="0"/>
              <a:pPr>
                <a:defRPr/>
              </a:pPr>
              <a:t>22</a:t>
            </a:fld>
            <a:endParaRPr lang="sk-SK" altLang="sk-SK"/>
          </a:p>
        </p:txBody>
      </p:sp>
      <p:sp>
        <p:nvSpPr>
          <p:cNvPr id="37892" name="Nadpis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sk-SK" smtClean="0"/>
              <a:t>CsA therapy of atopic dermatitis after 8 months</a:t>
            </a:r>
            <a:endParaRPr lang="sk-SK" altLang="sk-SK" smtClean="0"/>
          </a:p>
        </p:txBody>
      </p:sp>
      <p:pic>
        <p:nvPicPr>
          <p:cNvPr id="37893" name="Picture 2" descr="H:\FOTKY\Fotky 31072015\dospelýatopik\Paľo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300" y="1412875"/>
            <a:ext cx="30226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3" descr="H:\FOTKY\Fotky 31072015\dospelýatopik\Paľo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412875"/>
            <a:ext cx="381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E0AFF9-5539-49EA-A856-792ABA25DA38}" type="slidenum">
              <a:rPr lang="sk-SK" altLang="sk-SK"/>
              <a:pPr>
                <a:defRPr/>
              </a:pPr>
              <a:t>23</a:t>
            </a:fld>
            <a:endParaRPr lang="sk-SK" altLang="sk-SK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bIns="91440" anchor="b"/>
          <a:lstStyle/>
          <a:p>
            <a:pPr eaLnBrk="1" hangingPunct="1"/>
            <a:r>
              <a:rPr lang="en-US" altLang="sk-SK" smtClean="0"/>
              <a:t>CsA therapy  of urticaria </a:t>
            </a:r>
            <a:r>
              <a:rPr lang="sk-SK" altLang="sk-SK" smtClean="0"/>
              <a:t>I</a:t>
            </a:r>
            <a:r>
              <a:rPr lang="en-US" altLang="sk-SK" smtClean="0"/>
              <a:t>nformation in literature </a:t>
            </a:r>
          </a:p>
        </p:txBody>
      </p:sp>
      <p:sp>
        <p:nvSpPr>
          <p:cNvPr id="43014" name="BlokTextu 5"/>
          <p:cNvSpPr txBox="1">
            <a:spLocks noChangeArrowheads="1"/>
          </p:cNvSpPr>
          <p:nvPr/>
        </p:nvSpPr>
        <p:spPr bwMode="auto">
          <a:xfrm>
            <a:off x="107950" y="1363663"/>
            <a:ext cx="8712200" cy="50228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sk-SK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Autoimmune concept</a:t>
            </a:r>
          </a:p>
          <a:p>
            <a:pPr>
              <a:defRPr/>
            </a:pPr>
            <a:r>
              <a:rPr lang="en-US" altLang="sk-SK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Presence of systemic auto-antibodies </a:t>
            </a:r>
          </a:p>
          <a:p>
            <a:pPr>
              <a:defRPr/>
            </a:pPr>
            <a:r>
              <a:rPr lang="en-US" altLang="sk-SK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Presence of anti </a:t>
            </a:r>
            <a:r>
              <a:rPr lang="en-US" altLang="sk-SK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FcRI</a:t>
            </a:r>
            <a:endParaRPr lang="en-US" altLang="sk-SK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r>
              <a:rPr lang="en-US" altLang="sk-SK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Concomitant autoimmune disease </a:t>
            </a:r>
          </a:p>
          <a:p>
            <a:pPr>
              <a:defRPr/>
            </a:pPr>
            <a:r>
              <a:rPr lang="en-US" altLang="sk-SK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(vitiligo, </a:t>
            </a:r>
            <a:r>
              <a:rPr lang="en-US" altLang="sk-SK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thyroiditis</a:t>
            </a:r>
            <a:r>
              <a:rPr lang="en-US" altLang="sk-SK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, </a:t>
            </a:r>
            <a:r>
              <a:rPr lang="en-US" altLang="sk-SK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collagenosis</a:t>
            </a:r>
            <a:r>
              <a:rPr lang="en-US" altLang="sk-SK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,...)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 typeface="Wingdings" pitchFamily="2" charset="2"/>
              <a:buAutoNum type="arabicPeriod"/>
              <a:defRPr/>
            </a:pP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Blinded placebo controlled study in 99 patients, with an  initial dose of 5 mg/kg, gradually reduced+ </a:t>
            </a:r>
            <a:r>
              <a:rPr lang="en-US" altLang="sk-SK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Cetirizine</a:t>
            </a: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or placebo, with significantly decreased urticaria severity score and </a:t>
            </a:r>
            <a:r>
              <a:rPr lang="en-US" altLang="sk-SK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DQLI</a:t>
            </a: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the </a:t>
            </a:r>
            <a:r>
              <a:rPr lang="en-US" altLang="sk-SK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CsA</a:t>
            </a: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group, acute therapy was needed in much less patients in the </a:t>
            </a:r>
            <a:r>
              <a:rPr lang="en-US" altLang="sk-SK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CsA</a:t>
            </a: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group</a:t>
            </a:r>
          </a:p>
          <a:p>
            <a:pPr>
              <a:buFontTx/>
              <a:buAutoNum type="arabicPeriod"/>
              <a:defRPr/>
            </a:pP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KV </a:t>
            </a:r>
            <a:r>
              <a:rPr lang="en-US" altLang="sk-SK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Godse</a:t>
            </a: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Indian J </a:t>
            </a:r>
            <a:r>
              <a:rPr lang="en-US" altLang="sk-SK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Dermatol</a:t>
            </a: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2008;53:101-2 - 5 patients with positive ASS test, 3 mg/kg for 12 weeks+ </a:t>
            </a:r>
            <a:r>
              <a:rPr lang="en-US" altLang="sk-SK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Cetirizine</a:t>
            </a: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altLang="sk-SK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CsA</a:t>
            </a: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is suitable also in long-term maintenance therapy</a:t>
            </a:r>
          </a:p>
          <a:p>
            <a:pPr>
              <a:buFontTx/>
              <a:buAutoNum type="arabicPeriod"/>
              <a:defRPr/>
            </a:pP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Grattan CE.: </a:t>
            </a:r>
            <a:r>
              <a:rPr lang="en-US" altLang="sk-SK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BJD</a:t>
            </a: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143, 2000, 365-72 - 30 patients with histamine resistant  </a:t>
            </a:r>
            <a:r>
              <a:rPr lang="en-US" altLang="sk-SK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CIU</a:t>
            </a: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20 patients with </a:t>
            </a:r>
            <a:r>
              <a:rPr lang="en-US" altLang="sk-SK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CsA</a:t>
            </a: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10 patients with </a:t>
            </a:r>
            <a:r>
              <a:rPr lang="en-US" altLang="sk-SK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Pb</a:t>
            </a: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 4 weeks, monitored until week 20</a:t>
            </a:r>
          </a:p>
          <a:p>
            <a:pPr>
              <a:buFontTx/>
              <a:buAutoNum type="arabicPeriod" startAt="4"/>
              <a:defRPr/>
            </a:pPr>
            <a:r>
              <a:rPr lang="en-US" altLang="sk-SK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Kessel</a:t>
            </a: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et al.: Allergy 65, 2010, 1478-82 - 120 patients treated due to severe </a:t>
            </a:r>
            <a:r>
              <a:rPr lang="en-US" altLang="sk-SK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CIU</a:t>
            </a: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with </a:t>
            </a:r>
            <a:r>
              <a:rPr lang="en-US" altLang="sk-SK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CsA</a:t>
            </a:r>
            <a:r>
              <a:rPr lang="en-US" altLang="sk-SK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3 mg/kg, 20 patients were excluded due to adverse effects, some patients were treated for  5 to 10 years</a:t>
            </a:r>
            <a:endParaRPr lang="en-US" altLang="sk-SK" dirty="0" smtClean="0">
              <a:latin typeface="Perpetua" pitchFamily="18" charset="0"/>
            </a:endParaRP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430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F5410A-DCDA-4E23-9830-22C05206397F}" type="slidenum">
              <a:rPr lang="sk-SK" altLang="sk-SK"/>
              <a:pPr>
                <a:defRPr/>
              </a:pPr>
              <a:t>24</a:t>
            </a:fld>
            <a:endParaRPr lang="sk-SK" altLang="sk-SK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188913"/>
            <a:ext cx="7793038" cy="11430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anchor="t"/>
          <a:lstStyle/>
          <a:p>
            <a:pPr eaLnBrk="1" hangingPunct="1"/>
            <a:r>
              <a:rPr lang="en-US" altLang="sk-SK" smtClean="0"/>
              <a:t>Autologous </a:t>
            </a:r>
            <a:r>
              <a:rPr lang="en-US" altLang="ja-JP" smtClean="0">
                <a:ea typeface="MS PGothic" pitchFamily="34" charset="-128"/>
              </a:rPr>
              <a:t>serum test </a:t>
            </a:r>
            <a:endParaRPr lang="en-US" altLang="sk-SK" smtClean="0"/>
          </a:p>
        </p:txBody>
      </p:sp>
      <p:pic>
        <p:nvPicPr>
          <p:cNvPr id="44035" name="Picture 3" descr="autológne sérum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0" y="4724400"/>
            <a:ext cx="3429000" cy="1905000"/>
          </a:xfrm>
        </p:spPr>
      </p:pic>
      <p:pic>
        <p:nvPicPr>
          <p:cNvPr id="44036" name="Picture 4" descr="DSC004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209800"/>
            <a:ext cx="26289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DSC004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209800"/>
            <a:ext cx="2514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 descr="DSC0049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54">
            <a:off x="228600" y="2209800"/>
            <a:ext cx="2325688" cy="35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AutoShape 7"/>
          <p:cNvSpPr>
            <a:spLocks noChangeArrowheads="1"/>
          </p:cNvSpPr>
          <p:nvPr/>
        </p:nvSpPr>
        <p:spPr bwMode="auto">
          <a:xfrm>
            <a:off x="2590800" y="3505200"/>
            <a:ext cx="457200" cy="228600"/>
          </a:xfrm>
          <a:prstGeom prst="rightArrow">
            <a:avLst>
              <a:gd name="adj1" fmla="val 50000"/>
              <a:gd name="adj2" fmla="val 54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latin typeface="Perpetua" pitchFamily="18" charset="0"/>
            </a:endParaRPr>
          </a:p>
        </p:txBody>
      </p:sp>
      <p:sp>
        <p:nvSpPr>
          <p:cNvPr id="39945" name="Rectangle 8"/>
          <p:cNvSpPr>
            <a:spLocks noChangeArrowheads="1"/>
          </p:cNvSpPr>
          <p:nvPr/>
        </p:nvSpPr>
        <p:spPr bwMode="auto">
          <a:xfrm>
            <a:off x="5961063" y="31115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cs-CZ" altLang="sk-SK" sz="2400">
              <a:latin typeface="Perpetua" pitchFamily="18" charset="0"/>
              <a:ea typeface="MS PGothic" pitchFamily="34" charset="-128"/>
            </a:endParaRPr>
          </a:p>
        </p:txBody>
      </p:sp>
      <p:sp>
        <p:nvSpPr>
          <p:cNvPr id="44041" name="AutoShape 9"/>
          <p:cNvSpPr>
            <a:spLocks noChangeArrowheads="1"/>
          </p:cNvSpPr>
          <p:nvPr/>
        </p:nvSpPr>
        <p:spPr bwMode="auto">
          <a:xfrm>
            <a:off x="5867400" y="3505200"/>
            <a:ext cx="457200" cy="228600"/>
          </a:xfrm>
          <a:prstGeom prst="rightArrow">
            <a:avLst>
              <a:gd name="adj1" fmla="val 50000"/>
              <a:gd name="adj2" fmla="val 54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latin typeface="Perpetua" pitchFamily="18" charset="0"/>
            </a:endParaRPr>
          </a:p>
        </p:txBody>
      </p:sp>
      <p:sp>
        <p:nvSpPr>
          <p:cNvPr id="39947" name="Rectangle 10"/>
          <p:cNvSpPr>
            <a:spLocks noChangeArrowheads="1"/>
          </p:cNvSpPr>
          <p:nvPr/>
        </p:nvSpPr>
        <p:spPr bwMode="auto">
          <a:xfrm>
            <a:off x="8204200" y="49164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cs-CZ" altLang="sk-SK" sz="2400">
              <a:latin typeface="Perpetua" pitchFamily="18" charset="0"/>
              <a:ea typeface="MS PGothic" pitchFamily="34" charset="-128"/>
            </a:endParaRPr>
          </a:p>
        </p:txBody>
      </p:sp>
      <p:sp>
        <p:nvSpPr>
          <p:cNvPr id="39948" name="Rectangle 11"/>
          <p:cNvSpPr>
            <a:spLocks noChangeArrowheads="1"/>
          </p:cNvSpPr>
          <p:nvPr/>
        </p:nvSpPr>
        <p:spPr bwMode="auto">
          <a:xfrm>
            <a:off x="8204200" y="49164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cs-CZ" altLang="sk-SK" sz="2400">
              <a:latin typeface="Perpetua" pitchFamily="18" charset="0"/>
              <a:ea typeface="MS PGothic" pitchFamily="34" charset="-128"/>
            </a:endParaRPr>
          </a:p>
        </p:txBody>
      </p:sp>
      <p:sp>
        <p:nvSpPr>
          <p:cNvPr id="44044" name="AutoShape 12"/>
          <p:cNvSpPr>
            <a:spLocks noChangeArrowheads="1"/>
          </p:cNvSpPr>
          <p:nvPr/>
        </p:nvSpPr>
        <p:spPr bwMode="auto">
          <a:xfrm rot="7783463">
            <a:off x="7162800" y="4953000"/>
            <a:ext cx="1257300" cy="342900"/>
          </a:xfrm>
          <a:prstGeom prst="rightArrow">
            <a:avLst>
              <a:gd name="adj1" fmla="val 50000"/>
              <a:gd name="adj2" fmla="val 846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>
              <a:latin typeface="Perpetua" pitchFamily="18" charset="0"/>
            </a:endParaRP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179388" y="5949950"/>
            <a:ext cx="3663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sz="1200">
                <a:latin typeface="Perpetua" pitchFamily="18" charset="0"/>
              </a:rPr>
              <a:t>Mečiarová P., Urbanček S.: Kongres SDS-ČDS jún 2008</a:t>
            </a:r>
            <a:endParaRPr lang="cs-CZ" altLang="sk-SK" sz="1200">
              <a:latin typeface="Perpetua" pitchFamily="18" charset="0"/>
            </a:endParaRP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0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9" grpId="0" animBg="1"/>
      <p:bldP spid="44041" grpId="0" animBg="1"/>
      <p:bldP spid="440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 smtClean="0"/>
              <a:t>Houston 2015</a:t>
            </a:r>
            <a:endParaRPr lang="sk-SK" alt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1E236-F3C6-4466-8D51-532259E28C2D}" type="slidenum">
              <a:rPr lang="sk-SK" altLang="sk-SK" smtClean="0"/>
              <a:pPr>
                <a:defRPr/>
              </a:pPr>
              <a:t>25</a:t>
            </a:fld>
            <a:endParaRPr lang="sk-SK" altLang="sk-SK"/>
          </a:p>
        </p:txBody>
      </p:sp>
      <p:sp>
        <p:nvSpPr>
          <p:cNvPr id="40964" name="Nadpis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sk-SK" sz="3200" smtClean="0"/>
              <a:t>O</a:t>
            </a:r>
            <a:r>
              <a:rPr lang="sk-SK" altLang="sk-SK" sz="3200" smtClean="0"/>
              <a:t>ur o</a:t>
            </a:r>
            <a:r>
              <a:rPr lang="en-US" altLang="sk-SK" sz="3200" smtClean="0"/>
              <a:t>wn experience with the therapy of urticaria 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idx="4294967295"/>
          </p:nvPr>
        </p:nvSpPr>
        <p:spPr>
          <a:xfrm>
            <a:off x="179388" y="1268413"/>
            <a:ext cx="8640762" cy="4525962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 In 11 years we treated 16 patients</a:t>
            </a:r>
          </a:p>
          <a:p>
            <a:pPr>
              <a:defRPr/>
            </a:pPr>
            <a:r>
              <a:rPr lang="en-US" sz="2800" dirty="0" smtClean="0"/>
              <a:t> in form of </a:t>
            </a: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continuous and intermittent therapy, with doses decreased according to condition</a:t>
            </a:r>
            <a:endParaRPr lang="en-US" sz="2800" dirty="0" smtClean="0">
              <a:effectLst/>
            </a:endParaRP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towards the end we switched to weekend therapy</a:t>
            </a:r>
            <a:endParaRPr lang="en-US" sz="2800" dirty="0" smtClean="0">
              <a:effectLst/>
            </a:endParaRP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with a maximum dosing period of 1 year</a:t>
            </a: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9 patients concluded the therapy, and have been without manifestations for 4 to 9 years</a:t>
            </a: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3 patients discontinued due to adverse effects </a:t>
            </a: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2 patients discontinued after 3 months due to non-provable effect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 smtClean="0"/>
              <a:t>Houston 2015</a:t>
            </a:r>
            <a:endParaRPr lang="sk-SK" altLang="sk-SK" dirty="0"/>
          </a:p>
        </p:txBody>
      </p:sp>
      <p:sp>
        <p:nvSpPr>
          <p:cNvPr id="3" name="Zástupný symbol čísla snímky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3C229-BC65-472D-9A40-C79664B7A2C2}" type="slidenum">
              <a:rPr lang="sk-SK" altLang="sk-SK" smtClean="0"/>
              <a:pPr>
                <a:defRPr/>
              </a:pPr>
              <a:t>26</a:t>
            </a:fld>
            <a:endParaRPr lang="sk-SK" alt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idx="4294967295"/>
          </p:nvPr>
        </p:nvSpPr>
        <p:spPr>
          <a:xfrm>
            <a:off x="179388" y="1600200"/>
            <a:ext cx="5184775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data stated in literature was not proven in the monitored group</a:t>
            </a:r>
          </a:p>
          <a:p>
            <a:pPr>
              <a:defRPr/>
            </a:pPr>
            <a:r>
              <a:rPr lang="en-US" dirty="0" smtClean="0"/>
              <a:t>Antihistamine drugs were necessary </a:t>
            </a:r>
          </a:p>
          <a:p>
            <a:pPr>
              <a:defRPr/>
            </a:pPr>
            <a:r>
              <a:rPr lang="en-US" dirty="0" smtClean="0"/>
              <a:t>In patients with chronic urticaria effects were better after biologic therapy</a:t>
            </a:r>
            <a:endParaRPr lang="en-US" dirty="0"/>
          </a:p>
        </p:txBody>
      </p:sp>
      <p:sp>
        <p:nvSpPr>
          <p:cNvPr id="41989" name="Nadpis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sk-SK" smtClean="0"/>
              <a:t>CsA therapy of urticaria </a:t>
            </a:r>
            <a:br>
              <a:rPr lang="en-US" altLang="sk-SK" smtClean="0"/>
            </a:br>
            <a:r>
              <a:rPr lang="en-US" altLang="sk-SK" smtClean="0"/>
              <a:t>Our own experience</a:t>
            </a:r>
          </a:p>
        </p:txBody>
      </p:sp>
      <p:pic>
        <p:nvPicPr>
          <p:cNvPr id="6" name="Picture 3" descr="H:\FOTKY\Fotky 31072015\urticaria\Hajtolová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2492375"/>
            <a:ext cx="343376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Šišková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1484313"/>
            <a:ext cx="3397250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EABB7-B7EF-471F-A594-44628CDFC4C3}" type="slidenum">
              <a:rPr lang="sk-SK" altLang="sk-SK"/>
              <a:pPr>
                <a:defRPr/>
              </a:pPr>
              <a:t>27</a:t>
            </a:fld>
            <a:endParaRPr lang="sk-SK" altLang="sk-SK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260350"/>
            <a:ext cx="7772400" cy="1143000"/>
          </a:xfrm>
        </p:spPr>
        <p:txBody>
          <a:bodyPr bIns="91440" anchor="b"/>
          <a:lstStyle/>
          <a:p>
            <a:pPr eaLnBrk="1" hangingPunct="1"/>
            <a:r>
              <a:rPr lang="en-US" altLang="sk-SK" smtClean="0"/>
              <a:t>SCLE therapy (</a:t>
            </a:r>
            <a:r>
              <a:rPr lang="en-US" altLang="sk-SK" sz="3200" b="1" smtClean="0"/>
              <a:t>Subacute Cutaneous Lupus Erythematosus)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341438"/>
            <a:ext cx="4681537" cy="5040312"/>
          </a:xfrm>
        </p:spPr>
        <p:txBody>
          <a:bodyPr/>
          <a:lstStyle/>
          <a:p>
            <a:pPr marL="273050" indent="-27305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sk-SK" sz="900" b="0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73050" indent="-27305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sk-SK" sz="900" b="0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73050" indent="-27305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sk-SK" sz="900" b="0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73050" indent="-273050" eaLnBrk="1" hangingPunct="1">
              <a:lnSpc>
                <a:spcPct val="105000"/>
              </a:lnSpc>
              <a:defRPr/>
            </a:pPr>
            <a:r>
              <a:rPr lang="en-US" altLang="sk-SK" sz="28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Recommended as 5</a:t>
            </a:r>
            <a:r>
              <a:rPr lang="sk-SK" altLang="sk-SK" sz="2800" b="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th</a:t>
            </a:r>
            <a:r>
              <a:rPr lang="sk-SK" altLang="sk-SK" sz="28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en-US" altLang="sk-SK" sz="2800" b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experimental line  </a:t>
            </a:r>
            <a:r>
              <a:rPr lang="en-US" altLang="sk-SK" sz="2800" dirty="0" smtClean="0">
                <a:latin typeface="Arial Black" pitchFamily="34" charset="0"/>
                <a:cs typeface="Arial" pitchFamily="34" charset="0"/>
                <a:sym typeface="Wingdings 2" pitchFamily="18" charset="2"/>
              </a:rPr>
              <a:t> </a:t>
            </a:r>
            <a:r>
              <a:rPr lang="en-US" altLang="sk-SK" sz="2800" dirty="0" smtClean="0">
                <a:solidFill>
                  <a:srgbClr val="CC0000"/>
                </a:solidFill>
                <a:latin typeface="Arial Black" pitchFamily="34" charset="0"/>
                <a:cs typeface="Arial" pitchFamily="34" charset="0"/>
              </a:rPr>
              <a:t>Cyclosporine A (proffered in </a:t>
            </a:r>
            <a:r>
              <a:rPr lang="en-US" altLang="sk-SK" sz="2800" dirty="0" err="1" smtClean="0">
                <a:solidFill>
                  <a:srgbClr val="CC0000"/>
                </a:solidFill>
                <a:latin typeface="Arial Black" pitchFamily="34" charset="0"/>
                <a:cs typeface="Arial" pitchFamily="34" charset="0"/>
              </a:rPr>
              <a:t>SLE</a:t>
            </a:r>
            <a:r>
              <a:rPr lang="en-US" altLang="sk-SK" sz="2800" dirty="0" smtClean="0">
                <a:solidFill>
                  <a:srgbClr val="CC0000"/>
                </a:solidFill>
                <a:latin typeface="Arial Black" pitchFamily="34" charset="0"/>
                <a:cs typeface="Arial" pitchFamily="34" charset="0"/>
              </a:rPr>
              <a:t> and lupus nephritides </a:t>
            </a:r>
            <a:r>
              <a:rPr lang="en-US" altLang="sk-SK" sz="2800" dirty="0" smtClean="0">
                <a:solidFill>
                  <a:schemeClr val="accent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altLang="sk-SK" sz="28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(</a:t>
            </a:r>
            <a:r>
              <a:rPr lang="en-US" altLang="sk-SK" sz="2400" b="0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Dubertret</a:t>
            </a:r>
            <a:r>
              <a:rPr lang="en-US" altLang="sk-SK" sz="2400" b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L et al.: </a:t>
            </a:r>
            <a:r>
              <a:rPr lang="en-US" altLang="sk-SK" sz="2400" b="0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Therapeutique</a:t>
            </a:r>
            <a:r>
              <a:rPr lang="en-US" altLang="sk-SK" sz="2400" b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US" altLang="sk-SK" sz="2400" b="0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dermatologique</a:t>
            </a:r>
            <a:r>
              <a:rPr lang="en-US" altLang="sk-SK" sz="2400" b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, Paris, Flammarion, 3-</a:t>
            </a:r>
            <a:r>
              <a:rPr lang="en-US" altLang="sk-SK" sz="2400" b="0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éme</a:t>
            </a:r>
            <a:r>
              <a:rPr lang="en-US" altLang="sk-SK" sz="2400" b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en-US" altLang="sk-SK" sz="2400" b="0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ed</a:t>
            </a:r>
            <a:r>
              <a:rPr lang="en-US" altLang="sk-SK" sz="2400" b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, 2002.)</a:t>
            </a:r>
          </a:p>
          <a:p>
            <a:pPr marL="273050" indent="-27305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sk-SK" sz="2400" b="0" dirty="0" smtClean="0">
              <a:solidFill>
                <a:schemeClr val="tx2"/>
              </a:solidFill>
              <a:effectLst/>
              <a:latin typeface="Times New Roman" pitchFamily="18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altLang="sk-SK" sz="2800" dirty="0" smtClean="0">
                <a:cs typeface="Arial" pitchFamily="34" charset="0"/>
              </a:rPr>
              <a:t> </a:t>
            </a:r>
          </a:p>
          <a:p>
            <a:pPr marL="273050" indent="-273050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altLang="sk-SK" sz="2800" dirty="0" smtClean="0">
              <a:cs typeface="Arial" pitchFamily="34" charset="0"/>
            </a:endParaRPr>
          </a:p>
        </p:txBody>
      </p:sp>
      <p:sp>
        <p:nvSpPr>
          <p:cNvPr id="52232" name="Oval 8"/>
          <p:cNvSpPr>
            <a:spLocks noChangeArrowheads="1"/>
          </p:cNvSpPr>
          <p:nvPr/>
        </p:nvSpPr>
        <p:spPr bwMode="auto">
          <a:xfrm>
            <a:off x="6227763" y="3068638"/>
            <a:ext cx="576262" cy="482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52233" name="Oval 9"/>
          <p:cNvSpPr>
            <a:spLocks noChangeArrowheads="1"/>
          </p:cNvSpPr>
          <p:nvPr/>
        </p:nvSpPr>
        <p:spPr bwMode="auto">
          <a:xfrm>
            <a:off x="7451725" y="3068638"/>
            <a:ext cx="576263" cy="482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sk-SK" alt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52227" grpId="0" build="p"/>
      <p:bldP spid="52232" grpId="0" animBg="1"/>
      <p:bldP spid="522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DAB266-1717-4624-A715-65125178F556}" type="slidenum">
              <a:rPr lang="sk-SK" altLang="sk-SK"/>
              <a:pPr>
                <a:defRPr/>
              </a:pPr>
              <a:t>28</a:t>
            </a:fld>
            <a:endParaRPr lang="sk-SK" altLang="sk-SK"/>
          </a:p>
        </p:txBody>
      </p:sp>
      <p:sp>
        <p:nvSpPr>
          <p:cNvPr id="19459" name="Nadpis 1"/>
          <p:cNvSpPr>
            <a:spLocks noGrp="1"/>
          </p:cNvSpPr>
          <p:nvPr>
            <p:ph type="title" idx="4294967295"/>
          </p:nvPr>
        </p:nvSpPr>
        <p:spPr/>
        <p:txBody>
          <a:bodyPr bIns="91440" anchor="b"/>
          <a:lstStyle/>
          <a:p>
            <a:pPr eaLnBrk="1" hangingPunct="1"/>
            <a:r>
              <a:rPr lang="en-US" altLang="sk-SK" smtClean="0"/>
              <a:t>Pemphigus</a:t>
            </a:r>
          </a:p>
        </p:txBody>
      </p:sp>
      <p:sp>
        <p:nvSpPr>
          <p:cNvPr id="54275" name="Zástupný symbol obsahu 2"/>
          <p:cNvSpPr>
            <a:spLocks noGrp="1"/>
          </p:cNvSpPr>
          <p:nvPr>
            <p:ph sz="quarter" idx="4294967295"/>
          </p:nvPr>
        </p:nvSpPr>
        <p:spPr>
          <a:xfrm>
            <a:off x="179388" y="1700213"/>
            <a:ext cx="8640762" cy="4103687"/>
          </a:xfrm>
          <a:solidFill>
            <a:schemeClr val="bg1"/>
          </a:solidFill>
        </p:spPr>
        <p:txBody>
          <a:bodyPr/>
          <a:lstStyle/>
          <a:p>
            <a:pPr marL="273050" indent="-273050" eaLnBrk="1" hangingPunct="1">
              <a:defRPr/>
            </a:pPr>
            <a:r>
              <a:rPr lang="en-US" altLang="sk-SK" dirty="0" smtClean="0"/>
              <a:t> there are </a:t>
            </a:r>
            <a:r>
              <a:rPr lang="sk-SK" altLang="sk-SK" dirty="0" err="1" smtClean="0"/>
              <a:t>only</a:t>
            </a:r>
            <a:r>
              <a:rPr lang="sk-SK" altLang="sk-SK" dirty="0" smtClean="0"/>
              <a:t> </a:t>
            </a:r>
            <a:r>
              <a:rPr lang="en-US" altLang="sk-SK" dirty="0" smtClean="0"/>
              <a:t>limited cohorts and cases</a:t>
            </a:r>
          </a:p>
          <a:p>
            <a:pPr marL="273050" indent="-273050" eaLnBrk="1" hangingPunct="1">
              <a:defRPr/>
            </a:pPr>
            <a:r>
              <a:rPr lang="en-US" altLang="sk-SK" dirty="0" smtClean="0"/>
              <a:t> we have experience with a significantly efficient combined therapy in 8 patients</a:t>
            </a:r>
            <a:endParaRPr lang="en-US" altLang="sk-SK" dirty="0" smtClean="0">
              <a:solidFill>
                <a:srgbClr val="FF0000"/>
              </a:solidFill>
            </a:endParaRPr>
          </a:p>
          <a:p>
            <a:pPr marL="273050" indent="-273050" eaLnBrk="1" hangingPunct="1">
              <a:buFont typeface="Wingdings" pitchFamily="2" charset="2"/>
              <a:buNone/>
              <a:defRPr/>
            </a:pPr>
            <a:r>
              <a:rPr lang="en-US" altLang="sk-SK" dirty="0" smtClean="0">
                <a:solidFill>
                  <a:srgbClr val="FF0000"/>
                </a:solidFill>
              </a:rPr>
              <a:t> Important especially </a:t>
            </a:r>
            <a:r>
              <a:rPr lang="en-US" altLang="sk-SK" dirty="0" smtClean="0">
                <a:solidFill>
                  <a:srgbClr val="FF0000"/>
                </a:solidFill>
                <a:cs typeface="Arial" pitchFamily="34" charset="0"/>
              </a:rPr>
              <a:t>in COMBINATION with CORTICOIDS, which is more comfortable </a:t>
            </a:r>
            <a:r>
              <a:rPr lang="en-US" altLang="sk-SK" dirty="0" err="1" smtClean="0">
                <a:solidFill>
                  <a:srgbClr val="FF0000"/>
                </a:solidFill>
                <a:cs typeface="Arial" pitchFamily="34" charset="0"/>
              </a:rPr>
              <a:t>forr</a:t>
            </a:r>
            <a:r>
              <a:rPr lang="en-US" altLang="sk-SK" dirty="0" smtClean="0">
                <a:solidFill>
                  <a:srgbClr val="FF0000"/>
                </a:solidFill>
                <a:cs typeface="Arial" pitchFamily="34" charset="0"/>
              </a:rPr>
              <a:t> the patient </a:t>
            </a:r>
            <a:endParaRPr lang="en-US" altLang="sk-SK" dirty="0" smtClean="0">
              <a:solidFill>
                <a:srgbClr val="FF0000"/>
              </a:solidFill>
            </a:endParaRPr>
          </a:p>
          <a:p>
            <a:pPr marL="273050" indent="-273050" eaLnBrk="1" hangingPunct="1">
              <a:defRPr/>
            </a:pPr>
            <a:endParaRPr lang="en-US" altLang="sk-SK" dirty="0" smtClean="0"/>
          </a:p>
        </p:txBody>
      </p:sp>
      <p:sp>
        <p:nvSpPr>
          <p:cNvPr id="54276" name="BlokTextu 3"/>
          <p:cNvSpPr txBox="1">
            <a:spLocks noChangeArrowheads="1"/>
          </p:cNvSpPr>
          <p:nvPr/>
        </p:nvSpPr>
        <p:spPr bwMode="auto">
          <a:xfrm>
            <a:off x="5651500" y="6381750"/>
            <a:ext cx="31591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sz="1200">
                <a:latin typeface="Perpetua" pitchFamily="18" charset="0"/>
              </a:rPr>
              <a:t>Barthelemy H et al.: JAAD 18, 1988, 1262-1266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2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54275" grpId="0" build="p" animBg="1"/>
      <p:bldP spid="5427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8EE58-2CCC-4B1F-A7ED-515DDC417DE3}" type="slidenum">
              <a:rPr lang="sk-SK" altLang="sk-SK"/>
              <a:pPr>
                <a:defRPr/>
              </a:pPr>
              <a:t>29</a:t>
            </a:fld>
            <a:endParaRPr lang="sk-SK" altLang="sk-SK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 bIns="91440" anchor="b"/>
          <a:lstStyle/>
          <a:p>
            <a:pPr eaLnBrk="1" hangingPunct="1"/>
            <a:r>
              <a:rPr lang="sk-SK" altLang="sk-SK" b="1" smtClean="0">
                <a:latin typeface="Tahoma" pitchFamily="34" charset="0"/>
              </a:rPr>
              <a:t>PEMPHIGUS VULGARIS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273050" indent="-273050" eaLnBrk="1" hangingPunct="1">
              <a:defRPr/>
            </a:pPr>
            <a:endParaRPr lang="sk-SK" altLang="sk-SK" smtClean="0"/>
          </a:p>
        </p:txBody>
      </p:sp>
      <p:pic>
        <p:nvPicPr>
          <p:cNvPr id="55300" name="Picture 4" descr="pemphigus-kapilícium1-Ri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8413"/>
            <a:ext cx="4824413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 descr="pemphigus-kapilícium1-po liečbe Cy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3306763"/>
            <a:ext cx="5076825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325F6-A215-4EB9-812D-9290B7322C0D}" type="slidenum">
              <a:rPr lang="sk-SK" altLang="sk-SK"/>
              <a:pPr>
                <a:defRPr/>
              </a:pPr>
              <a:t>3</a:t>
            </a:fld>
            <a:endParaRPr lang="sk-SK" altLang="sk-SK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k-SK" smtClean="0"/>
              <a:t>Cyclosporine A - indications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600200"/>
            <a:ext cx="8785225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800" dirty="0" smtClean="0"/>
              <a:t>First choice drug to treat selected dermatoses like psoriasis, </a:t>
            </a:r>
            <a:r>
              <a:rPr lang="sk-SK" altLang="sk-SK" sz="2800" dirty="0" smtClean="0"/>
              <a:t>or </a:t>
            </a:r>
            <a:r>
              <a:rPr lang="en-US" altLang="sk-SK" sz="2800" dirty="0" smtClean="0"/>
              <a:t>AD</a:t>
            </a:r>
          </a:p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Autoimmune disease like </a:t>
            </a:r>
            <a:r>
              <a:rPr lang="en-US" sz="2800" dirty="0" err="1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SLE</a:t>
            </a: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, </a:t>
            </a:r>
            <a:r>
              <a:rPr lang="en-US" sz="2800" dirty="0" err="1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pemphigus</a:t>
            </a: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, urticaria </a:t>
            </a:r>
            <a:endParaRPr lang="en-US" altLang="sk-SK" sz="2800" dirty="0" smtClean="0"/>
          </a:p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The indication range is constantly widening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Important note – inform your patients and other physicians that 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CsA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must not be combined with certain other drugs that might either increase or decrease its effect, and certain foodstuffs!</a:t>
            </a:r>
            <a:endParaRPr lang="en-US" sz="2800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US" altLang="sk-SK" sz="2800" dirty="0" smtClean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884E33-E82A-4554-A06A-1061635822E3}" type="slidenum">
              <a:rPr lang="sk-SK" altLang="sk-SK"/>
              <a:pPr>
                <a:defRPr/>
              </a:pPr>
              <a:t>30</a:t>
            </a:fld>
            <a:endParaRPr lang="sk-SK" altLang="sk-SK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2738" y="274638"/>
            <a:ext cx="8435975" cy="1143000"/>
          </a:xfrm>
        </p:spPr>
        <p:txBody>
          <a:bodyPr/>
          <a:lstStyle/>
          <a:p>
            <a:pPr eaLnBrk="1" hangingPunct="1"/>
            <a:r>
              <a:rPr lang="en-US" altLang="sk-SK" smtClean="0"/>
              <a:t>1997 – Urbanček, Vojtáš</a:t>
            </a:r>
            <a:r>
              <a:rPr lang="sk-SK" altLang="sk-SK" smtClean="0"/>
              <a:t> from the</a:t>
            </a:r>
            <a:r>
              <a:rPr lang="en-US" altLang="sk-SK" smtClean="0"/>
              <a:t> SR</a:t>
            </a:r>
            <a:r>
              <a:rPr lang="sk-SK" altLang="sk-SK" smtClean="0"/>
              <a:t> </a:t>
            </a:r>
            <a:r>
              <a:rPr lang="en-US" altLang="sk-SK" smtClean="0"/>
              <a:t>„Were </a:t>
            </a:r>
            <a:r>
              <a:rPr lang="sk-SK" altLang="sk-SK" smtClean="0"/>
              <a:t>among </a:t>
            </a:r>
            <a:r>
              <a:rPr lang="en-US" altLang="sk-SK" smtClean="0"/>
              <a:t>the first...!“</a:t>
            </a:r>
            <a:endParaRPr lang="sk-SK" altLang="sk-SK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73050" indent="-273050" eaLnBrk="1" hangingPunct="1">
              <a:defRPr/>
            </a:pPr>
            <a:endParaRPr lang="sk-SK" altLang="sk-SK" smtClean="0"/>
          </a:p>
        </p:txBody>
      </p:sp>
      <p:pic>
        <p:nvPicPr>
          <p:cNvPr id="56324" name="Picture 4" descr="pemfigus sydney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12875"/>
            <a:ext cx="3954463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 descr="pemfigus sydney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1916113"/>
            <a:ext cx="45720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6" descr="pemfigus sydney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3500438"/>
            <a:ext cx="4427537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589CE-C538-4516-9195-2BE6150F29F3}" type="slidenum">
              <a:rPr lang="sk-SK" altLang="sk-SK"/>
              <a:pPr>
                <a:defRPr/>
              </a:pPr>
              <a:t>31</a:t>
            </a:fld>
            <a:endParaRPr lang="sk-SK" altLang="sk-SK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k-SK" smtClean="0"/>
              <a:t>Cases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91513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800" dirty="0" err="1" smtClean="0"/>
              <a:t>Sarcoidosis</a:t>
            </a:r>
            <a:r>
              <a:rPr lang="en-US" altLang="sk-SK" sz="2800" dirty="0" smtClean="0"/>
              <a:t> - </a:t>
            </a:r>
            <a:r>
              <a:rPr lang="en-US" altLang="sk-SK" sz="2800" b="0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Badgwell</a:t>
            </a:r>
            <a:r>
              <a:rPr lang="en-US" altLang="sk-SK" sz="2800" b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and Rose.: </a:t>
            </a:r>
            <a:r>
              <a:rPr lang="en-US" altLang="sk-SK" sz="2800" b="0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AAD</a:t>
            </a:r>
            <a:r>
              <a:rPr lang="en-US" altLang="sk-SK" sz="2800" b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, 56, 2007, 69-83, controversial indication</a:t>
            </a:r>
            <a:endParaRPr lang="en-US" altLang="sk-SK" sz="2800" dirty="0" smtClean="0"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US" altLang="sk-SK" sz="2800" dirty="0" smtClean="0"/>
              <a:t>Alopecia </a:t>
            </a:r>
            <a:r>
              <a:rPr lang="en-US" altLang="sk-SK" sz="2800" dirty="0" err="1" smtClean="0"/>
              <a:t>areata</a:t>
            </a:r>
            <a:r>
              <a:rPr lang="en-US" altLang="sk-SK" sz="2800" dirty="0" smtClean="0"/>
              <a:t> - </a:t>
            </a:r>
            <a:r>
              <a:rPr lang="en-US" altLang="sk-SK" sz="2800" b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Gupta A K.: </a:t>
            </a:r>
            <a:r>
              <a:rPr lang="en-US" altLang="sk-SK" sz="2800" b="0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JAA</a:t>
            </a:r>
            <a:r>
              <a:rPr lang="en-US" altLang="sk-SK" sz="2800" b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1990;22(2 Pt 1):242-50 ; Kim BJ, </a:t>
            </a:r>
            <a:r>
              <a:rPr lang="en-US" altLang="sk-SK" sz="2800" b="0" u="sng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J </a:t>
            </a:r>
            <a:r>
              <a:rPr lang="en-US" altLang="sk-SK" sz="2800" b="0" u="sng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Dermatolog</a:t>
            </a:r>
            <a:r>
              <a:rPr lang="en-US" altLang="sk-SK" sz="2800" b="0" u="sng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Treat.</a:t>
            </a:r>
            <a:r>
              <a:rPr lang="en-US" altLang="sk-SK" sz="2800" b="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2008;19(4):216-20.</a:t>
            </a:r>
            <a:r>
              <a:rPr lang="en-US" altLang="sk-SK" sz="2800" b="0" dirty="0" smtClean="0">
                <a:solidFill>
                  <a:schemeClr val="tx1"/>
                </a:solidFill>
                <a:effectLst/>
              </a:rPr>
              <a:t> - </a:t>
            </a:r>
            <a:r>
              <a:rPr lang="en-US" altLang="sk-SK" sz="2800" dirty="0" err="1" smtClean="0"/>
              <a:t>CsA</a:t>
            </a:r>
            <a:r>
              <a:rPr lang="en-US" altLang="sk-SK" sz="2800" dirty="0" smtClean="0"/>
              <a:t> is theoretically suitable to treat AA, in practice the results are ambiguous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sk-SK" sz="2800" dirty="0" smtClean="0"/>
              <a:t>Severe lichen </a:t>
            </a:r>
            <a:r>
              <a:rPr lang="en-US" altLang="sk-SK" sz="2800" dirty="0" err="1" smtClean="0"/>
              <a:t>planus</a:t>
            </a:r>
            <a:endParaRPr lang="en-US" altLang="sk-SK" sz="2800" dirty="0" smtClean="0"/>
          </a:p>
          <a:p>
            <a:pPr eaLnBrk="1" hangingPunct="1">
              <a:defRPr/>
            </a:pPr>
            <a:endParaRPr lang="en-US" altLang="sk-SK" sz="2800" dirty="0" smtClean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  <p:pic>
        <p:nvPicPr>
          <p:cNvPr id="8" name="Picture 3" descr="G:\cya liechen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4437063"/>
            <a:ext cx="4038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0532E-23A8-4A5D-922D-757379EC4F3E}" type="slidenum">
              <a:rPr lang="sk-SK" altLang="sk-SK"/>
              <a:pPr>
                <a:defRPr/>
              </a:pPr>
              <a:t>32</a:t>
            </a:fld>
            <a:endParaRPr lang="sk-SK" altLang="sk-SK"/>
          </a:p>
        </p:txBody>
      </p:sp>
      <p:sp>
        <p:nvSpPr>
          <p:cNvPr id="23555" name="Nadpis 1"/>
          <p:cNvSpPr>
            <a:spLocks noGrp="1"/>
          </p:cNvSpPr>
          <p:nvPr>
            <p:ph type="title" idx="4294967295"/>
          </p:nvPr>
        </p:nvSpPr>
        <p:spPr/>
        <p:txBody>
          <a:bodyPr bIns="91440" anchor="b"/>
          <a:lstStyle/>
          <a:p>
            <a:pPr eaLnBrk="1" hangingPunct="1"/>
            <a:r>
              <a:rPr lang="en-US" altLang="sk-SK" smtClean="0"/>
              <a:t>Pyoderma gangrenosum</a:t>
            </a:r>
          </a:p>
        </p:txBody>
      </p:sp>
      <p:sp>
        <p:nvSpPr>
          <p:cNvPr id="105475" name="Zástupný symbol obsahu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marL="273050" indent="-273050" eaLnBrk="1" hangingPunct="1">
              <a:defRPr/>
            </a:pPr>
            <a:r>
              <a:rPr lang="en-US" altLang="sk-SK" dirty="0" smtClean="0"/>
              <a:t> </a:t>
            </a:r>
            <a:r>
              <a:rPr lang="en-US" altLang="sk-SK" dirty="0" err="1" smtClean="0"/>
              <a:t>CsA</a:t>
            </a:r>
            <a:r>
              <a:rPr lang="en-US" altLang="sk-SK" dirty="0" smtClean="0"/>
              <a:t> is used usually in combination with corticoids in corticoid resistant or  contraindicated cases</a:t>
            </a:r>
          </a:p>
          <a:p>
            <a:pPr marL="273050" indent="-273050" eaLnBrk="1" hangingPunct="1">
              <a:defRPr/>
            </a:pPr>
            <a:r>
              <a:rPr lang="en-US" altLang="sk-SK" dirty="0" smtClean="0"/>
              <a:t> corticoids spare the patient </a:t>
            </a:r>
          </a:p>
          <a:p>
            <a:pPr marL="273050" indent="-273050" eaLnBrk="1" hangingPunct="1">
              <a:defRPr/>
            </a:pPr>
            <a:r>
              <a:rPr lang="en-US" altLang="sk-SK" dirty="0" smtClean="0"/>
              <a:t> and are suitable in idiopathic forms </a:t>
            </a:r>
          </a:p>
          <a:p>
            <a:pPr marL="273050" indent="-273050" eaLnBrk="1" hangingPunct="1">
              <a:defRPr/>
            </a:pPr>
            <a:r>
              <a:rPr lang="en-US" altLang="sk-SK" dirty="0" smtClean="0"/>
              <a:t> we should rather use short term regimens (ca risk in chronic inflammatory bowel diseases after long term therapy)</a:t>
            </a:r>
          </a:p>
        </p:txBody>
      </p:sp>
      <p:sp>
        <p:nvSpPr>
          <p:cNvPr id="105476" name="BlokTextu 3"/>
          <p:cNvSpPr txBox="1">
            <a:spLocks noChangeArrowheads="1"/>
          </p:cNvSpPr>
          <p:nvPr/>
        </p:nvSpPr>
        <p:spPr bwMode="auto">
          <a:xfrm>
            <a:off x="4140200" y="5734050"/>
            <a:ext cx="454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>
                <a:latin typeface="Perpetua" pitchFamily="18" charset="0"/>
              </a:rPr>
              <a:t>Miller J.: </a:t>
            </a:r>
            <a:r>
              <a:rPr lang="de-DE" altLang="sk-SK">
                <a:latin typeface="Perpetua" pitchFamily="18" charset="0"/>
              </a:rPr>
              <a:t>J Am Acad Dermatol 2010;62:646-54</a:t>
            </a:r>
            <a:endParaRPr lang="sk-SK" altLang="sk-SK">
              <a:latin typeface="Perpetua" pitchFamily="18" charset="0"/>
            </a:endParaRP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  <p:bldP spid="105475" grpId="0" build="p"/>
      <p:bldP spid="10547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86CC1-1044-439B-B6A8-3F5DD949F360}" type="slidenum">
              <a:rPr lang="sk-SK" altLang="sk-SK"/>
              <a:pPr>
                <a:defRPr/>
              </a:pPr>
              <a:t>33</a:t>
            </a:fld>
            <a:endParaRPr lang="sk-SK" altLang="sk-SK"/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Pyoderma </a:t>
            </a:r>
            <a:r>
              <a:rPr lang="en-US" dirty="0" err="1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gangrenosum</a:t>
            </a:r>
            <a:r>
              <a:rPr lang="en-US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</a:t>
            </a:r>
            <a:br>
              <a:rPr lang="en-US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Our own experience</a:t>
            </a:r>
            <a:endParaRPr lang="cs-CZ" altLang="sk-SK" sz="32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00200"/>
            <a:ext cx="5257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Male patient aged 49 years,</a:t>
            </a:r>
            <a:endParaRPr lang="sk-SK" sz="2800" dirty="0" smtClean="0">
              <a:effectLst/>
            </a:endParaRPr>
          </a:p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without associated disease</a:t>
            </a:r>
            <a:endParaRPr lang="sk-SK" sz="2800" dirty="0" smtClean="0">
              <a:effectLst>
                <a:outerShdw blurRad="38100" dist="38100" dir="2700000" algn="tl" rotWithShape="0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Therapy: </a:t>
            </a:r>
            <a:r>
              <a:rPr lang="en-US" dirty="0" err="1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CsA</a:t>
            </a:r>
            <a:r>
              <a:rPr lang="sk-SK" dirty="0" smtClean="0">
                <a:effectLst/>
              </a:rPr>
              <a:t>, </a:t>
            </a:r>
            <a:r>
              <a:rPr lang="en-US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corticoids, with complete healing</a:t>
            </a:r>
            <a:r>
              <a:rPr lang="sk-SK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  (in 7 months)</a:t>
            </a:r>
            <a:r>
              <a:rPr lang="en-US" sz="2800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</a:t>
            </a:r>
            <a:endParaRPr lang="sk-SK" sz="2800" dirty="0" smtClean="0">
              <a:effectLst/>
            </a:endParaRPr>
          </a:p>
          <a:p>
            <a:pPr eaLnBrk="1" hangingPunct="1">
              <a:defRPr/>
            </a:pPr>
            <a:endParaRPr lang="sk-SK" altLang="sk-SK" sz="2400" dirty="0" smtClean="0"/>
          </a:p>
          <a:p>
            <a:pPr eaLnBrk="1" hangingPunct="1">
              <a:defRPr/>
            </a:pPr>
            <a:endParaRPr lang="sk-SK" altLang="sk-SK" sz="2400" dirty="0" smtClean="0"/>
          </a:p>
        </p:txBody>
      </p:sp>
      <p:pic>
        <p:nvPicPr>
          <p:cNvPr id="106500" name="Picture 4" descr="Ivanega2a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64163" y="1384300"/>
            <a:ext cx="3551237" cy="2189163"/>
          </a:xfrm>
          <a:noFill/>
        </p:spPr>
      </p:pic>
      <p:pic>
        <p:nvPicPr>
          <p:cNvPr id="106501" name="Picture 5" descr="Ivanega4a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4105275"/>
            <a:ext cx="3260725" cy="2419350"/>
          </a:xfrm>
          <a:noFill/>
        </p:spPr>
      </p:pic>
      <p:pic>
        <p:nvPicPr>
          <p:cNvPr id="106502" name="Picture 6" descr="Ivanega8"/>
          <p:cNvPicPr>
            <a:picLocks noChangeAspect="1" noChangeArrowheads="1"/>
          </p:cNvPicPr>
          <p:nvPr/>
        </p:nvPicPr>
        <p:blipFill>
          <a:blip r:embed="rId4"/>
          <a:srcRect b="18898"/>
          <a:stretch>
            <a:fillRect/>
          </a:stretch>
        </p:blipFill>
        <p:spPr bwMode="auto">
          <a:xfrm>
            <a:off x="3851275" y="3744913"/>
            <a:ext cx="4570413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10649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0844CC-80C3-49F4-8772-954F58F9ECE7}" type="slidenum">
              <a:rPr lang="sk-SK" altLang="sk-SK"/>
              <a:pPr>
                <a:defRPr/>
              </a:pPr>
              <a:t>34</a:t>
            </a:fld>
            <a:endParaRPr lang="sk-SK" altLang="sk-SK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Pyoderma </a:t>
            </a:r>
            <a:r>
              <a:rPr lang="en-US" dirty="0" err="1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gangrenosum</a:t>
            </a:r>
            <a:r>
              <a:rPr lang="en-US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</a:t>
            </a:r>
            <a:br>
              <a:rPr lang="en-US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Our own experience</a:t>
            </a:r>
            <a:r>
              <a:rPr lang="sk-SK" dirty="0" smtClean="0">
                <a:effectLst>
                  <a:outerShdw blurRad="38100" dist="38100" dir="2700000" algn="tl" rotWithShape="0">
                    <a:srgbClr val="000000"/>
                  </a:outerShdw>
                </a:effectLst>
              </a:rPr>
              <a:t> </a:t>
            </a:r>
            <a:endParaRPr lang="sk-SK" altLang="sk-SK" sz="32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sk-SK" altLang="sk-SK" sz="2800" dirty="0" smtClean="0">
              <a:solidFill>
                <a:srgbClr val="CC0000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en-US" altLang="sk-SK" sz="2800" dirty="0" smtClean="0">
              <a:solidFill>
                <a:srgbClr val="CC0000"/>
              </a:solidFill>
              <a:cs typeface="Times New Roman" pitchFamily="18" charset="0"/>
            </a:endParaRPr>
          </a:p>
        </p:txBody>
      </p:sp>
      <p:pic>
        <p:nvPicPr>
          <p:cNvPr id="107524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530350"/>
            <a:ext cx="8147050" cy="4822825"/>
          </a:xfrm>
          <a:noFill/>
        </p:spPr>
      </p:pic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75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/>
      <p:bldP spid="107523" grpId="0" build="p"/>
      <p:bldP spid="10752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7FA37-CB4E-4B4A-B1FB-5C3AC6D01CEA}" type="slidenum">
              <a:rPr lang="sk-SK" altLang="sk-SK"/>
              <a:pPr>
                <a:defRPr/>
              </a:pPr>
              <a:t>35</a:t>
            </a:fld>
            <a:endParaRPr lang="sk-SK" altLang="sk-SK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pPr eaLnBrk="1" hangingPunct="1"/>
            <a:r>
              <a:rPr lang="en-US" altLang="sk-SK" smtClean="0"/>
              <a:t>Allergic vasculitis </a:t>
            </a:r>
            <a:br>
              <a:rPr lang="en-US" altLang="sk-SK" smtClean="0"/>
            </a:br>
            <a:r>
              <a:rPr lang="en-US" altLang="sk-SK" smtClean="0"/>
              <a:t>Diagnostic bottlenecks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7625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3300" dirty="0" smtClean="0">
                <a:solidFill>
                  <a:srgbClr val="990033"/>
                </a:solidFill>
              </a:rPr>
              <a:t> scars after healed minor ulcerations have </a:t>
            </a:r>
            <a:r>
              <a:rPr lang="sk-SK" altLang="sk-SK" sz="3300" dirty="0" smtClean="0">
                <a:solidFill>
                  <a:srgbClr val="990033"/>
                </a:solidFill>
              </a:rPr>
              <a:t>a </a:t>
            </a:r>
            <a:r>
              <a:rPr lang="en-US" altLang="sk-SK" sz="3300" dirty="0" smtClean="0">
                <a:solidFill>
                  <a:srgbClr val="990033"/>
                </a:solidFill>
              </a:rPr>
              <a:t>typical shape </a:t>
            </a:r>
          </a:p>
          <a:p>
            <a:pPr eaLnBrk="1" hangingPunct="1">
              <a:defRPr/>
            </a:pPr>
            <a:r>
              <a:rPr lang="en-US" altLang="sk-SK" sz="3300" dirty="0" smtClean="0"/>
              <a:t>If you recognize it, you may determine the proper diagnosis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  <p:sp>
        <p:nvSpPr>
          <p:cNvPr id="2" name="Zástupný symbol obsahu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sk-SK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5288" y="1484313"/>
            <a:ext cx="276701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/>
      <p:bldP spid="110595" grpId="0" build="p"/>
      <p:bldP spid="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A1595B-93A0-4D9A-B8E7-75B188812E42}" type="slidenum">
              <a:rPr lang="sk-SK" altLang="sk-SK"/>
              <a:pPr>
                <a:defRPr/>
              </a:pPr>
              <a:t>36</a:t>
            </a:fld>
            <a:endParaRPr lang="sk-SK" altLang="sk-SK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856662" cy="1143000"/>
          </a:xfrm>
        </p:spPr>
        <p:txBody>
          <a:bodyPr/>
          <a:lstStyle/>
          <a:p>
            <a:pPr eaLnBrk="1" hangingPunct="1"/>
            <a:r>
              <a:rPr lang="en-US" altLang="sk-SK" smtClean="0"/>
              <a:t>Case I  - </a:t>
            </a:r>
            <a:br>
              <a:rPr lang="en-US" altLang="sk-SK" smtClean="0"/>
            </a:br>
            <a:r>
              <a:rPr lang="en-US" altLang="sk-SK" smtClean="0"/>
              <a:t>condition before CsA therapy</a:t>
            </a:r>
            <a:endParaRPr lang="sk-SK" altLang="sk-SK" smtClean="0"/>
          </a:p>
        </p:txBody>
      </p:sp>
      <p:pic>
        <p:nvPicPr>
          <p:cNvPr id="118787" name="Picture 3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628775"/>
            <a:ext cx="4638675" cy="3289300"/>
          </a:xfrm>
          <a:noFill/>
        </p:spPr>
      </p:pic>
      <p:pic>
        <p:nvPicPr>
          <p:cNvPr id="118788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38675" y="3262313"/>
            <a:ext cx="4371975" cy="3406775"/>
          </a:xfrm>
          <a:noFill/>
        </p:spPr>
      </p:pic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/>
      <p:bldP spid="118787" grpId="0"/>
      <p:bldP spid="11878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F1F31-C650-469C-89C7-DFCC46B68D5C}" type="slidenum">
              <a:rPr lang="sk-SK" altLang="sk-SK"/>
              <a:pPr>
                <a:defRPr/>
              </a:pPr>
              <a:t>37</a:t>
            </a:fld>
            <a:endParaRPr lang="sk-SK" altLang="sk-SK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150" y="274638"/>
            <a:ext cx="8780463" cy="1143000"/>
          </a:xfrm>
        </p:spPr>
        <p:txBody>
          <a:bodyPr/>
          <a:lstStyle/>
          <a:p>
            <a:pPr eaLnBrk="1" hangingPunct="1"/>
            <a:r>
              <a:rPr lang="en-US" altLang="sk-SK" sz="3200" smtClean="0"/>
              <a:t>Case I – condition after 14 days of  CsA and </a:t>
            </a:r>
            <a:r>
              <a:rPr lang="sk-SK" altLang="sk-SK" sz="3200" smtClean="0"/>
              <a:t>P</a:t>
            </a:r>
            <a:r>
              <a:rPr lang="en-US" altLang="sk-SK" sz="3200" smtClean="0"/>
              <a:t>rednisone therapy </a:t>
            </a:r>
            <a:endParaRPr lang="sk-SK" altLang="sk-SK" sz="3200" smtClean="0"/>
          </a:p>
        </p:txBody>
      </p:sp>
      <p:pic>
        <p:nvPicPr>
          <p:cNvPr id="119811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4613" y="1716088"/>
            <a:ext cx="4497387" cy="3895725"/>
          </a:xfrm>
          <a:noFill/>
        </p:spPr>
      </p:pic>
      <p:pic>
        <p:nvPicPr>
          <p:cNvPr id="119812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00513" y="3644900"/>
            <a:ext cx="5043487" cy="3132138"/>
          </a:xfrm>
          <a:noFill/>
        </p:spPr>
      </p:pic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119811" grpId="0"/>
      <p:bldP spid="1198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845F15-07BF-47E1-A7C6-7134B6A252BE}" type="slidenum">
              <a:rPr lang="sk-SK" altLang="sk-SK"/>
              <a:pPr>
                <a:defRPr/>
              </a:pPr>
              <a:t>38</a:t>
            </a:fld>
            <a:endParaRPr lang="sk-SK" altLang="sk-SK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475" y="274638"/>
            <a:ext cx="9026525" cy="1143000"/>
          </a:xfrm>
        </p:spPr>
        <p:txBody>
          <a:bodyPr/>
          <a:lstStyle/>
          <a:p>
            <a:pPr eaLnBrk="1" hangingPunct="1"/>
            <a:r>
              <a:rPr lang="en-US" altLang="sk-SK" sz="3000" smtClean="0"/>
              <a:t>Case I – during CsA and Prednisone therapy  (skipped month 12)</a:t>
            </a:r>
            <a:endParaRPr lang="sk-SK" altLang="sk-SK" sz="3000" smtClean="0"/>
          </a:p>
        </p:txBody>
      </p:sp>
      <p:pic>
        <p:nvPicPr>
          <p:cNvPr id="12185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2413" y="1412875"/>
            <a:ext cx="5445125" cy="3408363"/>
          </a:xfrm>
          <a:noFill/>
        </p:spPr>
      </p:pic>
      <p:pic>
        <p:nvPicPr>
          <p:cNvPr id="12186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 r="11884"/>
          <a:stretch>
            <a:fillRect/>
          </a:stretch>
        </p:blipFill>
        <p:spPr>
          <a:xfrm>
            <a:off x="4175125" y="2852738"/>
            <a:ext cx="4916488" cy="3975100"/>
          </a:xfrm>
          <a:noFill/>
        </p:spPr>
      </p:pic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/>
      <p:bldP spid="121859" grpId="0"/>
      <p:bldP spid="12186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čísla snímky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DDAB3-D8EC-4364-8903-3E58697F86F3}" type="slidenum">
              <a:rPr lang="sk-SK" altLang="sk-SK"/>
              <a:pPr>
                <a:defRPr/>
              </a:pPr>
              <a:t>39</a:t>
            </a:fld>
            <a:endParaRPr lang="sk-SK" altLang="sk-SK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k-SK" sz="3200" smtClean="0"/>
              <a:t>Case I – total healing </a:t>
            </a:r>
            <a:br>
              <a:rPr lang="en-US" altLang="sk-SK" sz="3200" smtClean="0"/>
            </a:br>
            <a:r>
              <a:rPr lang="en-US" altLang="sk-SK" sz="3200" smtClean="0"/>
              <a:t>after 14 moths of CsA therapy </a:t>
            </a:r>
            <a:endParaRPr lang="sk-SK" altLang="sk-SK" sz="3200" smtClean="0"/>
          </a:p>
        </p:txBody>
      </p:sp>
      <p:pic>
        <p:nvPicPr>
          <p:cNvPr id="123907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5425" y="1773238"/>
            <a:ext cx="3260725" cy="4721225"/>
          </a:xfrm>
          <a:noFill/>
        </p:spPr>
      </p:pic>
      <p:pic>
        <p:nvPicPr>
          <p:cNvPr id="123908" name="Picture 4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13138" y="1773238"/>
            <a:ext cx="2282825" cy="4681537"/>
          </a:xfrm>
          <a:noFill/>
        </p:spPr>
      </p:pic>
      <p:pic>
        <p:nvPicPr>
          <p:cNvPr id="123909" name="Picture 5" descr="Ondko58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 r="1459"/>
          <a:stretch>
            <a:fillRect/>
          </a:stretch>
        </p:blipFill>
        <p:spPr>
          <a:xfrm>
            <a:off x="5846763" y="1773238"/>
            <a:ext cx="3217862" cy="4679950"/>
          </a:xfrm>
          <a:noFill/>
        </p:spPr>
      </p:pic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/>
      <p:bldP spid="123907" grpId="0"/>
      <p:bldP spid="1239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7516F4-DB3E-4A14-BF3E-3ECBE7DE67A9}" type="slidenum">
              <a:rPr lang="sk-SK" altLang="sk-SK"/>
              <a:pPr>
                <a:defRPr/>
              </a:pPr>
              <a:t>4</a:t>
            </a:fld>
            <a:endParaRPr lang="sk-SK" altLang="sk-S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k-SK" smtClean="0"/>
              <a:t>Cyclosporine A </a:t>
            </a:r>
            <a:br>
              <a:rPr lang="en-US" altLang="sk-SK" smtClean="0"/>
            </a:br>
            <a:r>
              <a:rPr lang="en-US" altLang="sk-SK" smtClean="0"/>
              <a:t>Dosing and monitoring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628775"/>
            <a:ext cx="8353425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800" dirty="0" smtClean="0"/>
              <a:t>Oral </a:t>
            </a:r>
            <a:r>
              <a:rPr lang="en-US" altLang="sk-SK" sz="2800" dirty="0" err="1" smtClean="0"/>
              <a:t>CsA</a:t>
            </a:r>
            <a:r>
              <a:rPr lang="en-US" altLang="sk-SK" sz="2800" dirty="0" smtClean="0"/>
              <a:t> is preferred in most indications</a:t>
            </a:r>
          </a:p>
          <a:p>
            <a:pPr eaLnBrk="1" hangingPunct="1">
              <a:defRPr/>
            </a:pPr>
            <a:r>
              <a:rPr lang="en-US" altLang="sk-SK" sz="2800" dirty="0" smtClean="0"/>
              <a:t>Optimum dosing: two doses, one taken in the morning and one in the evening (suitable in patients with dermatoses)</a:t>
            </a:r>
          </a:p>
          <a:p>
            <a:pPr eaLnBrk="1" hangingPunct="1">
              <a:defRPr/>
            </a:pPr>
            <a:r>
              <a:rPr lang="en-US" altLang="sk-SK" sz="2800" u="sng" dirty="0" smtClean="0"/>
              <a:t>Transplanted patients</a:t>
            </a:r>
            <a:r>
              <a:rPr lang="en-US" altLang="sk-SK" sz="2800" dirty="0" smtClean="0"/>
              <a:t> require routine monitoring of </a:t>
            </a:r>
            <a:r>
              <a:rPr lang="en-US" altLang="sk-SK" sz="2800" dirty="0" err="1" smtClean="0"/>
              <a:t>CsA</a:t>
            </a:r>
            <a:r>
              <a:rPr lang="en-US" altLang="sk-SK" sz="2800" dirty="0" smtClean="0"/>
              <a:t> levels in blood</a:t>
            </a:r>
          </a:p>
          <a:p>
            <a:pPr eaLnBrk="1" hangingPunct="1">
              <a:defRPr/>
            </a:pPr>
            <a:r>
              <a:rPr lang="en-US" altLang="sk-SK" sz="2800" dirty="0" smtClean="0">
                <a:solidFill>
                  <a:srgbClr val="FF0000"/>
                </a:solidFill>
              </a:rPr>
              <a:t> </a:t>
            </a:r>
            <a:r>
              <a:rPr lang="sk-SK" altLang="sk-SK" sz="2800" dirty="0" smtClean="0">
                <a:solidFill>
                  <a:srgbClr val="FF0000"/>
                </a:solidFill>
              </a:rPr>
              <a:t>I</a:t>
            </a:r>
            <a:r>
              <a:rPr lang="en-US" altLang="sk-SK" sz="2800" dirty="0" smtClean="0">
                <a:solidFill>
                  <a:srgbClr val="FF0000"/>
                </a:solidFill>
              </a:rPr>
              <a:t>n non-transplanted patients </a:t>
            </a:r>
            <a:r>
              <a:rPr lang="en-US" altLang="sk-SK" sz="2800" dirty="0" err="1" smtClean="0"/>
              <a:t>CsA</a:t>
            </a:r>
            <a:r>
              <a:rPr lang="en-US" altLang="sk-SK" sz="2800" dirty="0" smtClean="0"/>
              <a:t> monitoring is only of limited importance </a:t>
            </a:r>
          </a:p>
          <a:p>
            <a:pPr eaLnBrk="1" hangingPunct="1">
              <a:defRPr/>
            </a:pPr>
            <a:endParaRPr lang="en-US" altLang="sk-SK" sz="2800" dirty="0" smtClean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791EF1-E73D-4092-81D8-F3CC342EF887}" type="slidenum">
              <a:rPr lang="sk-SK" altLang="sk-SK"/>
              <a:pPr>
                <a:defRPr/>
              </a:pPr>
              <a:t>40</a:t>
            </a:fld>
            <a:endParaRPr lang="sk-SK" altLang="sk-SK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k-SK" smtClean="0"/>
              <a:t>Dermatomyositis 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64235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sk-SK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there is only little data in literature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sk-SK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 histological examination verified dermatomyositis and </a:t>
            </a:r>
            <a:r>
              <a:rPr lang="en-US" altLang="sk-SK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Raynaud's</a:t>
            </a:r>
            <a:r>
              <a:rPr lang="en-US" altLang="sk-SK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phenomenon in our male patient aged 28 years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sk-SK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after unsuccessful therapy with </a:t>
            </a:r>
            <a:r>
              <a:rPr lang="en-US" altLang="sk-SK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Plaquenil</a:t>
            </a:r>
            <a:r>
              <a:rPr lang="en-US" altLang="sk-SK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altLang="sk-SK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Methotrexate</a:t>
            </a:r>
            <a:r>
              <a:rPr lang="en-US" altLang="sk-SK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 Prednisone, </a:t>
            </a:r>
            <a:r>
              <a:rPr lang="en-US" altLang="sk-SK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Imuran</a:t>
            </a:r>
            <a:endParaRPr lang="en-US" altLang="sk-SK" sz="2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sk-SK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we started continuous </a:t>
            </a:r>
            <a:r>
              <a:rPr lang="en-US" altLang="sk-SK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CsA</a:t>
            </a:r>
            <a:r>
              <a:rPr lang="en-US" altLang="sk-SK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therapy with the initial dose of </a:t>
            </a:r>
            <a:r>
              <a:rPr lang="en-US" altLang="sk-SK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4mg</a:t>
            </a:r>
            <a:r>
              <a:rPr lang="en-US" altLang="sk-SK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/kg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sk-SK" altLang="sk-SK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w</a:t>
            </a:r>
            <a:r>
              <a:rPr lang="en-US" altLang="sk-SK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 concluded the treatment course with 6 months of weekend therapy</a:t>
            </a:r>
            <a:endParaRPr lang="en-US" altLang="sk-SK" sz="32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AE42A-B1E4-423F-92FA-37568209A907}" type="slidenum">
              <a:rPr lang="sk-SK" altLang="sk-SK"/>
              <a:pPr>
                <a:defRPr/>
              </a:pPr>
              <a:t>41</a:t>
            </a:fld>
            <a:endParaRPr lang="sk-SK" altLang="sk-SK"/>
          </a:p>
        </p:txBody>
      </p:sp>
      <p:sp>
        <p:nvSpPr>
          <p:cNvPr id="8192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First examination</a:t>
            </a:r>
            <a:endParaRPr lang="sk-SK" altLang="sk-SK" smtClean="0"/>
          </a:p>
        </p:txBody>
      </p:sp>
      <p:pic>
        <p:nvPicPr>
          <p:cNvPr id="81924" name="Picture 4" descr="Kabač5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196975"/>
            <a:ext cx="3297237" cy="5289550"/>
          </a:xfrm>
          <a:noFill/>
        </p:spPr>
      </p:pic>
      <p:pic>
        <p:nvPicPr>
          <p:cNvPr id="81927" name="Picture 7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924300" y="2701925"/>
            <a:ext cx="5145088" cy="3140075"/>
          </a:xfrm>
          <a:noFill/>
        </p:spPr>
      </p:pic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819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8" grpId="0"/>
      <p:bldP spid="81924" grpId="0" build="p"/>
      <p:bldP spid="8192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1AB8C-DDBC-4204-8135-D4D1604BBD02}" type="slidenum">
              <a:rPr lang="sk-SK" altLang="sk-SK"/>
              <a:pPr>
                <a:defRPr/>
              </a:pPr>
              <a:t>42</a:t>
            </a:fld>
            <a:endParaRPr lang="sk-SK" altLang="sk-SK"/>
          </a:p>
        </p:txBody>
      </p:sp>
      <p:sp>
        <p:nvSpPr>
          <p:cNvPr id="85000" name="Rectangle 8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pPr eaLnBrk="1" hangingPunct="1"/>
            <a:r>
              <a:rPr lang="en-US" altLang="sk-SK" sz="3200" smtClean="0"/>
              <a:t>After 14 months </a:t>
            </a:r>
            <a:r>
              <a:rPr lang="sk-SK" altLang="sk-SK" sz="3200" smtClean="0"/>
              <a:t>of </a:t>
            </a:r>
            <a:r>
              <a:rPr lang="en-US" altLang="sk-SK" sz="3200" smtClean="0"/>
              <a:t>CsA therapy, our patient has been without any problems for 4 years</a:t>
            </a:r>
            <a:endParaRPr lang="sk-SK" altLang="sk-SK" sz="3200" smtClean="0"/>
          </a:p>
        </p:txBody>
      </p:sp>
      <p:pic>
        <p:nvPicPr>
          <p:cNvPr id="84996" name="Picture 4" descr="Kabač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7388" y="1600200"/>
            <a:ext cx="3268662" cy="4997450"/>
          </a:xfrm>
          <a:noFill/>
        </p:spPr>
      </p:pic>
      <p:pic>
        <p:nvPicPr>
          <p:cNvPr id="84999" name="Picture 7" descr="Kabač8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16450" y="1600200"/>
            <a:ext cx="3748088" cy="4997450"/>
          </a:xfrm>
          <a:noFill/>
        </p:spPr>
      </p:pic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49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49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99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99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9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/>
      <p:bldP spid="84996" grpId="0" build="p"/>
      <p:bldP spid="8499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E236C-D3CB-4D88-AD5C-BEF61D8CB288}" type="slidenum">
              <a:rPr lang="sk-SK" altLang="sk-SK"/>
              <a:pPr>
                <a:defRPr/>
              </a:pPr>
              <a:t>43</a:t>
            </a:fld>
            <a:endParaRPr lang="sk-SK" altLang="sk-SK"/>
          </a:p>
        </p:txBody>
      </p:sp>
      <p:sp>
        <p:nvSpPr>
          <p:cNvPr id="50179" name="Nadpis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777875"/>
          </a:xfrm>
        </p:spPr>
        <p:txBody>
          <a:bodyPr bIns="91440" anchor="b"/>
          <a:lstStyle/>
          <a:p>
            <a:pPr eaLnBrk="1" hangingPunct="1"/>
            <a:r>
              <a:rPr lang="en-US" altLang="sk-SK" smtClean="0"/>
              <a:t>CONCLUSION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4294967295"/>
          </p:nvPr>
        </p:nvSpPr>
        <p:spPr/>
        <p:txBody>
          <a:bodyPr>
            <a:normAutofit/>
          </a:bodyPr>
          <a:lstStyle/>
          <a:p>
            <a:pPr marL="273050" indent="-273050" eaLnBrk="1" hangingPunct="1">
              <a:defRPr/>
            </a:pPr>
            <a:r>
              <a:rPr lang="en-US" altLang="sk-SK" dirty="0" err="1" smtClean="0"/>
              <a:t>CsA</a:t>
            </a:r>
            <a:r>
              <a:rPr lang="en-US" altLang="sk-SK" dirty="0" smtClean="0"/>
              <a:t> therapy  in 1st to 3rd line requires erudition and experience. </a:t>
            </a:r>
          </a:p>
          <a:p>
            <a:pPr marL="273050" indent="-273050" eaLnBrk="1" hangingPunct="1">
              <a:defRPr/>
            </a:pPr>
            <a:r>
              <a:rPr lang="en-US" altLang="sk-SK" dirty="0" smtClean="0"/>
              <a:t>In patients with severe dermatoses </a:t>
            </a:r>
            <a:r>
              <a:rPr lang="en-US" altLang="sk-SK" dirty="0" err="1" smtClean="0"/>
              <a:t>CsA</a:t>
            </a:r>
            <a:r>
              <a:rPr lang="en-US" altLang="sk-SK" dirty="0" smtClean="0"/>
              <a:t> therapy improves not only the local finding, but also the quality of life</a:t>
            </a:r>
          </a:p>
          <a:p>
            <a:pPr marL="273050" indent="-273050" eaLnBrk="1" hangingPunct="1">
              <a:defRPr/>
            </a:pPr>
            <a:r>
              <a:rPr lang="en-US" altLang="sk-SK" dirty="0" err="1" smtClean="0"/>
              <a:t>CsA</a:t>
            </a:r>
            <a:r>
              <a:rPr lang="en-US" altLang="sk-SK" dirty="0" smtClean="0"/>
              <a:t> therapy must be administered according to the principles of </a:t>
            </a:r>
            <a:r>
              <a:rPr lang="en-US" altLang="sk-SK" dirty="0" smtClean="0">
                <a:solidFill>
                  <a:srgbClr val="FF0000"/>
                </a:solidFill>
              </a:rPr>
              <a:t>EVIDENCE BASED MEDICINE !!!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539750" y="404813"/>
            <a:ext cx="3671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GB" altLang="sk-SK" sz="4000" b="1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INVITATION</a:t>
            </a:r>
            <a:endParaRPr lang="sk-SK" altLang="sk-SK" sz="400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4515" name="Picture 3" descr="logoSSED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333375"/>
            <a:ext cx="26670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5016500" y="3497263"/>
            <a:ext cx="2455863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bIns="0" anchor="ctr">
            <a:spAutoFit/>
          </a:bodyPr>
          <a:lstStyle/>
          <a:p>
            <a:r>
              <a:rPr lang="en-GB" altLang="sk-SK" sz="1200">
                <a:cs typeface="Times New Roman" pitchFamily="18" charset="0"/>
              </a:rPr>
              <a:t>                                                     </a:t>
            </a:r>
            <a:endParaRPr lang="sk-SK" altLang="sk-SK" sz="900"/>
          </a:p>
          <a:p>
            <a:pPr eaLnBrk="0" hangingPunct="0"/>
            <a:endParaRPr lang="sk-SK" altLang="sk-SK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250825" y="3587750"/>
            <a:ext cx="8621713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sk-SK" altLang="sk-SK" sz="2600" b="1">
                <a:latin typeface="Times New Roman" pitchFamily="18" charset="0"/>
              </a:rPr>
              <a:t>16</a:t>
            </a:r>
            <a:r>
              <a:rPr lang="sk-SK" altLang="sk-SK" sz="2600" b="1" baseline="30000">
                <a:latin typeface="Times New Roman" pitchFamily="18" charset="0"/>
              </a:rPr>
              <a:t>th</a:t>
            </a:r>
            <a:r>
              <a:rPr lang="sk-SK" altLang="sk-SK" sz="2600" b="1">
                <a:latin typeface="Times New Roman" pitchFamily="18" charset="0"/>
              </a:rPr>
              <a:t> anniversary biggest Congress of the Slovak Society of Aesthetic and Cosmetic Dermatology</a:t>
            </a:r>
            <a:endParaRPr lang="sk-SK" altLang="sk-SK" sz="2600">
              <a:latin typeface="Times New Roman" pitchFamily="18" charset="0"/>
            </a:endParaRPr>
          </a:p>
          <a:p>
            <a:pPr algn="ctr"/>
            <a:r>
              <a:rPr lang="sk-SK" altLang="sk-SK" sz="2600" b="1">
                <a:latin typeface="Times New Roman" pitchFamily="18" charset="0"/>
              </a:rPr>
              <a:t>with international participation</a:t>
            </a:r>
            <a:endParaRPr lang="sk-SK" altLang="sk-SK" sz="2600">
              <a:latin typeface="Times New Roman" pitchFamily="18" charset="0"/>
            </a:endParaRPr>
          </a:p>
          <a:p>
            <a:pPr algn="ctr"/>
            <a:r>
              <a:rPr lang="sk-SK" altLang="sk-SK" sz="2600" b="1">
                <a:latin typeface="Times New Roman" pitchFamily="18" charset="0"/>
              </a:rPr>
              <a:t> </a:t>
            </a:r>
            <a:r>
              <a:rPr lang="sk-SK" altLang="sk-SK" sz="4000" b="1">
                <a:solidFill>
                  <a:srgbClr val="FF0000"/>
                </a:solidFill>
                <a:latin typeface="Arial Black" pitchFamily="34" charset="0"/>
              </a:rPr>
              <a:t>DERMAPARTY 2015</a:t>
            </a:r>
            <a:endParaRPr lang="sk-SK" altLang="sk-SK" sz="400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sk-SK" altLang="sk-SK" sz="2600" b="1">
                <a:latin typeface="Times New Roman" pitchFamily="18" charset="0"/>
              </a:rPr>
              <a:t>December 3. - 5. 2015</a:t>
            </a:r>
            <a:endParaRPr lang="sk-SK" altLang="sk-SK" sz="2600">
              <a:latin typeface="Times New Roman" pitchFamily="18" charset="0"/>
            </a:endParaRPr>
          </a:p>
          <a:p>
            <a:pPr algn="ctr"/>
            <a:r>
              <a:rPr lang="sk-SK" altLang="sk-SK" sz="2600" b="1">
                <a:latin typeface="Times New Roman" pitchFamily="18" charset="0"/>
              </a:rPr>
              <a:t>Holiday Inn  Congress Centre Žilina</a:t>
            </a:r>
            <a:endParaRPr lang="sk-SK" altLang="sk-SK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684213" y="1412875"/>
            <a:ext cx="73437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sk-SK" altLang="sk-SK" sz="2000" b="1" u="sng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Slovak Society of Aesthetic and Cosmetic Dermatology (SSACD)</a:t>
            </a:r>
          </a:p>
          <a:p>
            <a:pPr algn="ctr">
              <a:defRPr/>
            </a:pPr>
            <a:r>
              <a:rPr lang="sk-SK" altLang="sk-SK" sz="2000" b="1" u="sng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European Society for Cosmetic and Aesthetic Dermatology (ESCAD)</a:t>
            </a:r>
          </a:p>
          <a:p>
            <a:pPr algn="ctr">
              <a:defRPr/>
            </a:pPr>
            <a:r>
              <a:rPr lang="sk-SK" altLang="sk-SK" sz="2000" b="1" u="sng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International Academy of Cosmetic Dermatology (IACD)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7" grpId="0"/>
      <p:bldP spid="645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91872D-3E56-440E-AF40-E1241A22E779}" type="slidenum">
              <a:rPr lang="sk-SK" altLang="sk-SK"/>
              <a:pPr>
                <a:defRPr/>
              </a:pPr>
              <a:t>45</a:t>
            </a:fld>
            <a:endParaRPr lang="sk-SK" altLang="sk-SK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k-SK" sz="4400" smtClean="0"/>
              <a:t>Thank you for your attention!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  <p:pic>
        <p:nvPicPr>
          <p:cNvPr id="8" name="Picture 3" descr="ImageProxy (1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560513"/>
            <a:ext cx="5426075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23CD9F-E312-4888-B502-940E68AF7AE7}" type="slidenum">
              <a:rPr lang="sk-SK" altLang="sk-SK"/>
              <a:pPr>
                <a:defRPr/>
              </a:pPr>
              <a:t>5</a:t>
            </a:fld>
            <a:endParaRPr lang="sk-SK" altLang="sk-SK"/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789738" y="4652963"/>
            <a:ext cx="2354262" cy="1622425"/>
          </a:xfr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k-SK" smtClean="0"/>
              <a:t>Cyclosporine A – laboratory  screening, adverse effects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600" dirty="0" smtClean="0"/>
              <a:t>creatinine levels, liver functions, and blood pressure must be monitored</a:t>
            </a:r>
          </a:p>
          <a:p>
            <a:pPr eaLnBrk="1" hangingPunct="1">
              <a:defRPr/>
            </a:pPr>
            <a:r>
              <a:rPr lang="en-US" altLang="sk-SK" sz="2600" dirty="0" smtClean="0"/>
              <a:t>most often reported adverse effects include: hypertrichosis, tremor, weakness, disturbed kidney functions, loss of appetite, nausea, vomiting, </a:t>
            </a:r>
            <a:r>
              <a:rPr lang="sk-SK" altLang="sk-SK" sz="2600" dirty="0" smtClean="0"/>
              <a:t>and </a:t>
            </a:r>
            <a:r>
              <a:rPr lang="en-US" altLang="sk-SK" sz="2600" dirty="0" smtClean="0"/>
              <a:t>allergic skin reactions</a:t>
            </a:r>
          </a:p>
          <a:p>
            <a:pPr eaLnBrk="1" hangingPunct="1">
              <a:defRPr/>
            </a:pPr>
            <a:r>
              <a:rPr lang="en-US" altLang="sk-SK" sz="2600" dirty="0" smtClean="0">
                <a:solidFill>
                  <a:srgbClr val="0033CC"/>
                </a:solidFill>
              </a:rPr>
              <a:t>considering the potential risk of skin malignancy, it is necessary to warn </a:t>
            </a:r>
            <a:r>
              <a:rPr lang="en-US" altLang="sk-SK" sz="2600" dirty="0" err="1" smtClean="0">
                <a:solidFill>
                  <a:srgbClr val="0033CC"/>
                </a:solidFill>
              </a:rPr>
              <a:t>CsA</a:t>
            </a:r>
            <a:r>
              <a:rPr lang="en-US" altLang="sk-SK" sz="2600" dirty="0" smtClean="0">
                <a:solidFill>
                  <a:srgbClr val="0033CC"/>
                </a:solidFill>
              </a:rPr>
              <a:t> patients about </a:t>
            </a:r>
            <a:r>
              <a:rPr lang="en-US" altLang="sk-SK" sz="2600" dirty="0" smtClean="0">
                <a:solidFill>
                  <a:srgbClr val="FF0000"/>
                </a:solidFill>
              </a:rPr>
              <a:t>sun exposure</a:t>
            </a:r>
            <a:r>
              <a:rPr lang="sk-SK" altLang="sk-SK" sz="2600" dirty="0" smtClean="0">
                <a:solidFill>
                  <a:srgbClr val="FF0000"/>
                </a:solidFill>
              </a:rPr>
              <a:t>!</a:t>
            </a:r>
            <a:endParaRPr lang="en-US" altLang="sk-SK" sz="2600" dirty="0" smtClean="0">
              <a:solidFill>
                <a:schemeClr val="bg2"/>
              </a:solidFill>
            </a:endParaRP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61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  <p:bldP spid="6146" grpId="0"/>
      <p:bldP spid="614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4649E-9182-445B-8FD1-A8D89CEC81B3}" type="slidenum">
              <a:rPr lang="sk-SK" altLang="sk-SK"/>
              <a:pPr>
                <a:defRPr/>
              </a:pPr>
              <a:t>6</a:t>
            </a:fld>
            <a:endParaRPr lang="sk-SK" altLang="sk-SK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1537120">
            <a:off x="6170613" y="5624513"/>
            <a:ext cx="2457450" cy="1014412"/>
          </a:xfr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k-SK" smtClean="0"/>
              <a:t>Cyclosporine A in dermatology</a:t>
            </a:r>
            <a:endParaRPr lang="en-US" altLang="sk-SK" smtClean="0">
              <a:latin typeface="Times New Roman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1300" y="1341438"/>
            <a:ext cx="8331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sk-SK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Therapeutic indications – 3 groups: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sk-SK" u="sng" dirty="0" smtClean="0">
                <a:latin typeface="Arial Black" pitchFamily="34" charset="0"/>
              </a:rPr>
              <a:t>Group</a:t>
            </a:r>
            <a:r>
              <a:rPr lang="en-US" altLang="sk-SK" u="sng" dirty="0" smtClean="0"/>
              <a:t> I </a:t>
            </a:r>
            <a:r>
              <a:rPr lang="en-US" altLang="sk-SK" dirty="0" smtClean="0"/>
              <a:t> - dermatoses treated with maximum efficacy drugs, where </a:t>
            </a:r>
            <a:r>
              <a:rPr lang="en-US" altLang="sk-SK" dirty="0" err="1" smtClean="0"/>
              <a:t>CsA</a:t>
            </a:r>
            <a:r>
              <a:rPr lang="en-US" altLang="sk-SK" dirty="0" smtClean="0"/>
              <a:t> represents an extraordinarily effective first choice drug: </a:t>
            </a:r>
            <a:r>
              <a:rPr lang="en-US" altLang="sk-SK" dirty="0" err="1" smtClean="0">
                <a:solidFill>
                  <a:srgbClr val="FF0000"/>
                </a:solidFill>
              </a:rPr>
              <a:t>pyoderma</a:t>
            </a:r>
            <a:r>
              <a:rPr lang="en-US" altLang="sk-SK" dirty="0" smtClean="0">
                <a:solidFill>
                  <a:srgbClr val="FF0000"/>
                </a:solidFill>
              </a:rPr>
              <a:t> </a:t>
            </a:r>
            <a:r>
              <a:rPr lang="en-US" altLang="sk-SK" dirty="0" err="1" smtClean="0">
                <a:solidFill>
                  <a:srgbClr val="FF0000"/>
                </a:solidFill>
              </a:rPr>
              <a:t>gangrenosum</a:t>
            </a:r>
            <a:r>
              <a:rPr lang="en-US" altLang="sk-SK" dirty="0" smtClean="0">
                <a:solidFill>
                  <a:srgbClr val="FF0000"/>
                </a:solidFill>
              </a:rPr>
              <a:t>; </a:t>
            </a:r>
            <a:r>
              <a:rPr lang="en-US" altLang="sk-SK" dirty="0" err="1" smtClean="0">
                <a:solidFill>
                  <a:srgbClr val="FF0000"/>
                </a:solidFill>
              </a:rPr>
              <a:t>generalised</a:t>
            </a:r>
            <a:r>
              <a:rPr lang="en-US" altLang="sk-SK" dirty="0" smtClean="0">
                <a:solidFill>
                  <a:srgbClr val="FF0000"/>
                </a:solidFill>
              </a:rPr>
              <a:t>  </a:t>
            </a:r>
            <a:r>
              <a:rPr lang="en-US" altLang="sk-SK" dirty="0" err="1" smtClean="0">
                <a:solidFill>
                  <a:srgbClr val="FF0000"/>
                </a:solidFill>
              </a:rPr>
              <a:t>unmanagable</a:t>
            </a:r>
            <a:r>
              <a:rPr lang="en-US" altLang="sk-SK" dirty="0" smtClean="0">
                <a:solidFill>
                  <a:srgbClr val="FF0000"/>
                </a:solidFill>
              </a:rPr>
              <a:t> scleroderma; </a:t>
            </a:r>
            <a:r>
              <a:rPr lang="en-US" altLang="sk-SK" dirty="0" err="1" smtClean="0">
                <a:solidFill>
                  <a:srgbClr val="FF0000"/>
                </a:solidFill>
              </a:rPr>
              <a:t>morphaea</a:t>
            </a:r>
            <a:r>
              <a:rPr lang="en-US" altLang="sk-SK" dirty="0" smtClean="0">
                <a:solidFill>
                  <a:srgbClr val="FF0000"/>
                </a:solidFill>
              </a:rPr>
              <a:t>, psoriasis </a:t>
            </a:r>
            <a:r>
              <a:rPr lang="en-US" altLang="sk-SK" dirty="0" err="1" smtClean="0">
                <a:solidFill>
                  <a:srgbClr val="FF0000"/>
                </a:solidFill>
              </a:rPr>
              <a:t>generalisata</a:t>
            </a:r>
            <a:r>
              <a:rPr lang="en-US" altLang="sk-SK" dirty="0" smtClean="0">
                <a:solidFill>
                  <a:srgbClr val="FF0000"/>
                </a:solidFill>
              </a:rPr>
              <a:t> et psoriasis </a:t>
            </a:r>
            <a:r>
              <a:rPr lang="en-US" altLang="sk-SK" dirty="0" err="1" smtClean="0">
                <a:solidFill>
                  <a:srgbClr val="FF0000"/>
                </a:solidFill>
              </a:rPr>
              <a:t>arthropatica</a:t>
            </a:r>
            <a:r>
              <a:rPr lang="en-US" altLang="sk-SK" dirty="0" smtClean="0">
                <a:solidFill>
                  <a:srgbClr val="FF0000"/>
                </a:solidFill>
              </a:rPr>
              <a:t>, </a:t>
            </a:r>
            <a:r>
              <a:rPr lang="en-US" altLang="sk-SK" dirty="0" err="1" smtClean="0">
                <a:solidFill>
                  <a:srgbClr val="FF0000"/>
                </a:solidFill>
              </a:rPr>
              <a:t>acrodermatitis</a:t>
            </a:r>
            <a:r>
              <a:rPr lang="en-US" altLang="sk-SK" dirty="0" smtClean="0">
                <a:solidFill>
                  <a:srgbClr val="FF0000"/>
                </a:solidFill>
              </a:rPr>
              <a:t> continua </a:t>
            </a:r>
            <a:r>
              <a:rPr lang="en-US" altLang="sk-SK" dirty="0" err="1" smtClean="0">
                <a:solidFill>
                  <a:srgbClr val="FF0000"/>
                </a:solidFill>
              </a:rPr>
              <a:t>suppurativa</a:t>
            </a:r>
            <a:r>
              <a:rPr lang="en-US" altLang="sk-SK" dirty="0" smtClean="0">
                <a:solidFill>
                  <a:srgbClr val="FF0000"/>
                </a:solidFill>
              </a:rPr>
              <a:t>, atopic dermatitis 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p"/>
      <p:bldP spid="8194" grpId="0"/>
      <p:bldP spid="819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EFACE-EBF2-48A2-A637-DD40BF09196D}" type="slidenum">
              <a:rPr lang="sk-SK" altLang="sk-SK"/>
              <a:pPr>
                <a:defRPr/>
              </a:pPr>
              <a:t>7</a:t>
            </a:fld>
            <a:endParaRPr lang="sk-SK" altLang="sk-SK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k-SK" smtClean="0"/>
              <a:t>Cyclosporine A in dermatology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628775"/>
            <a:ext cx="8291512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u="sng" dirty="0" smtClean="0"/>
              <a:t>Group II</a:t>
            </a:r>
            <a:r>
              <a:rPr lang="en-US" altLang="sk-SK" dirty="0" smtClean="0"/>
              <a:t> - dermatoses treatable with an alternative systemic drug based on the therapist’s choice, however, with </a:t>
            </a:r>
            <a:r>
              <a:rPr lang="en-US" altLang="sk-SK" dirty="0" err="1" smtClean="0"/>
              <a:t>CsA</a:t>
            </a:r>
            <a:r>
              <a:rPr lang="en-US" altLang="sk-SK" dirty="0" smtClean="0"/>
              <a:t> </a:t>
            </a:r>
            <a:r>
              <a:rPr lang="sk-SK" altLang="sk-SK" dirty="0" err="1" smtClean="0"/>
              <a:t>as</a:t>
            </a:r>
            <a:r>
              <a:rPr lang="sk-SK" altLang="sk-SK" dirty="0" smtClean="0"/>
              <a:t> </a:t>
            </a:r>
            <a:r>
              <a:rPr lang="en-US" altLang="sk-SK" dirty="0" smtClean="0"/>
              <a:t>the best choice: </a:t>
            </a:r>
            <a:r>
              <a:rPr lang="en-US" altLang="sk-SK" dirty="0" smtClean="0">
                <a:solidFill>
                  <a:srgbClr val="FF0000"/>
                </a:solidFill>
              </a:rPr>
              <a:t>psoriasis vulgaris gravis, psoriasis </a:t>
            </a:r>
            <a:r>
              <a:rPr lang="en-US" altLang="sk-SK" dirty="0" err="1" smtClean="0">
                <a:solidFill>
                  <a:srgbClr val="FF0000"/>
                </a:solidFill>
              </a:rPr>
              <a:t>pustulosa</a:t>
            </a:r>
            <a:r>
              <a:rPr lang="en-US" altLang="sk-SK" dirty="0" smtClean="0">
                <a:solidFill>
                  <a:srgbClr val="FF0000"/>
                </a:solidFill>
              </a:rPr>
              <a:t>, </a:t>
            </a:r>
            <a:r>
              <a:rPr lang="en-US" altLang="sk-SK" dirty="0" err="1" smtClean="0">
                <a:solidFill>
                  <a:srgbClr val="FF0000"/>
                </a:solidFill>
              </a:rPr>
              <a:t>neurodermitis</a:t>
            </a:r>
            <a:r>
              <a:rPr lang="en-US" altLang="sk-SK" dirty="0" smtClean="0">
                <a:solidFill>
                  <a:srgbClr val="FF0000"/>
                </a:solidFill>
              </a:rPr>
              <a:t> gravis, </a:t>
            </a:r>
            <a:r>
              <a:rPr lang="en-US" altLang="sk-SK" dirty="0" err="1" smtClean="0">
                <a:solidFill>
                  <a:srgbClr val="FF0000"/>
                </a:solidFill>
              </a:rPr>
              <a:t>Bechcet</a:t>
            </a:r>
            <a:r>
              <a:rPr lang="en-US" altLang="sk-SK" dirty="0" smtClean="0">
                <a:solidFill>
                  <a:srgbClr val="FF0000"/>
                </a:solidFill>
              </a:rPr>
              <a:t> syndrome, actinic </a:t>
            </a:r>
            <a:r>
              <a:rPr lang="en-US" altLang="sk-SK" dirty="0" err="1" smtClean="0">
                <a:solidFill>
                  <a:srgbClr val="FF0000"/>
                </a:solidFill>
              </a:rPr>
              <a:t>reticuloid</a:t>
            </a:r>
            <a:r>
              <a:rPr lang="en-US" altLang="sk-SK" dirty="0" smtClean="0">
                <a:solidFill>
                  <a:srgbClr val="FF0000"/>
                </a:solidFill>
              </a:rPr>
              <a:t>, </a:t>
            </a:r>
            <a:r>
              <a:rPr lang="en-US" altLang="sk-SK" dirty="0" err="1" smtClean="0">
                <a:solidFill>
                  <a:srgbClr val="FF0000"/>
                </a:solidFill>
              </a:rPr>
              <a:t>bullous</a:t>
            </a:r>
            <a:r>
              <a:rPr lang="en-US" altLang="sk-SK" dirty="0" smtClean="0">
                <a:solidFill>
                  <a:srgbClr val="FF0000"/>
                </a:solidFill>
              </a:rPr>
              <a:t> dermatoses, dermatomyositis</a:t>
            </a: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862763" y="4867275"/>
            <a:ext cx="2281237" cy="1990725"/>
          </a:xfrm>
        </p:spPr>
      </p:pic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92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 build="p"/>
      <p:bldP spid="922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54368-1647-4862-BBA2-AE9BD3D325F7}" type="slidenum">
              <a:rPr lang="sk-SK" altLang="sk-SK"/>
              <a:pPr>
                <a:defRPr/>
              </a:pPr>
              <a:t>8</a:t>
            </a:fld>
            <a:endParaRPr lang="sk-SK" altLang="sk-SK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k-SK" smtClean="0"/>
              <a:t>Cyclosporine A in dermatology</a:t>
            </a:r>
            <a:endParaRPr lang="en-US" altLang="sk-SK" b="1" smtClean="0">
              <a:solidFill>
                <a:schemeClr val="tx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268413"/>
            <a:ext cx="8640762" cy="4525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2800" u="sng" dirty="0" smtClean="0"/>
              <a:t> G</a:t>
            </a:r>
            <a:r>
              <a:rPr lang="en-US" altLang="sk-SK" u="sng" dirty="0" smtClean="0"/>
              <a:t>roup III</a:t>
            </a:r>
            <a:r>
              <a:rPr lang="en-US" altLang="sk-SK" dirty="0" smtClean="0"/>
              <a:t> – other dermatoses</a:t>
            </a:r>
          </a:p>
          <a:p>
            <a:pPr eaLnBrk="1" hangingPunct="1">
              <a:defRPr/>
            </a:pPr>
            <a:r>
              <a:rPr lang="en-US" altLang="sk-SK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Individual therapy</a:t>
            </a:r>
            <a:r>
              <a:rPr lang="en-US" altLang="sk-SK" dirty="0" smtClean="0"/>
              <a:t> </a:t>
            </a:r>
            <a:r>
              <a:rPr lang="en-US" altLang="sk-SK" dirty="0" smtClean="0">
                <a:sym typeface="Wingdings" pitchFamily="2" charset="2"/>
              </a:rPr>
              <a:t></a:t>
            </a:r>
            <a:r>
              <a:rPr lang="en-US" altLang="sk-SK" dirty="0" smtClean="0"/>
              <a:t> considering the expected prognosis and potential relapses</a:t>
            </a:r>
          </a:p>
          <a:p>
            <a:pPr eaLnBrk="1" hangingPunct="1">
              <a:defRPr/>
            </a:pPr>
            <a:r>
              <a:rPr lang="en-US" altLang="sk-SK" dirty="0" smtClean="0"/>
              <a:t>Group III </a:t>
            </a:r>
            <a:r>
              <a:rPr lang="en-US" altLang="sk-SK" dirty="0" smtClean="0">
                <a:sym typeface="Wingdings" pitchFamily="2" charset="2"/>
              </a:rPr>
              <a:t></a:t>
            </a:r>
            <a:r>
              <a:rPr lang="en-US" altLang="sk-SK" dirty="0" smtClean="0"/>
              <a:t> is still widening, and is expected to become the most numerous group in the future </a:t>
            </a:r>
            <a:r>
              <a:rPr lang="en-US" altLang="sk-SK" sz="2800" dirty="0" smtClean="0"/>
              <a:t>(chronic urticaria, vitiligo)</a:t>
            </a:r>
          </a:p>
          <a:p>
            <a:pPr eaLnBrk="1" hangingPunct="1">
              <a:defRPr/>
            </a:pPr>
            <a:endParaRPr lang="en-US" altLang="sk-SK" sz="2800" dirty="0" smtClean="0">
              <a:solidFill>
                <a:schemeClr val="bg2"/>
              </a:solidFill>
            </a:endParaRP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227763" y="4827588"/>
            <a:ext cx="2160587" cy="1784350"/>
          </a:xfrm>
        </p:spPr>
      </p:pic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 build="p"/>
      <p:bldP spid="1024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2FEA63-56AE-4EA4-9B35-7BED10E5B634}" type="slidenum">
              <a:rPr lang="sk-SK" altLang="sk-SK"/>
              <a:pPr>
                <a:defRPr/>
              </a:pPr>
              <a:t>9</a:t>
            </a:fld>
            <a:endParaRPr lang="sk-SK" altLang="sk-SK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sk-SK" smtClean="0"/>
              <a:t>Cyclosporine A in dermatology </a:t>
            </a:r>
            <a:endParaRPr lang="en-US" altLang="sk-SK" smtClean="0">
              <a:solidFill>
                <a:schemeClr val="bg2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75613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sk-SK" sz="3200" dirty="0" smtClean="0"/>
              <a:t>In clinical dermatology, </a:t>
            </a:r>
            <a:r>
              <a:rPr lang="en-US" altLang="sk-SK" sz="3200" dirty="0" err="1" smtClean="0"/>
              <a:t>CsA</a:t>
            </a:r>
            <a:r>
              <a:rPr lang="en-US" altLang="sk-SK" sz="3200" dirty="0" smtClean="0"/>
              <a:t> therapy  must be used in a uniform manner </a:t>
            </a:r>
          </a:p>
          <a:p>
            <a:pPr eaLnBrk="1" hangingPunct="1">
              <a:defRPr/>
            </a:pPr>
            <a:r>
              <a:rPr lang="en-US" altLang="sk-SK" sz="3200" dirty="0" smtClean="0"/>
              <a:t>Criteria must be set to identify those patients who might benefit from </a:t>
            </a:r>
            <a:r>
              <a:rPr lang="en-US" altLang="sk-SK" sz="3200" dirty="0" err="1" smtClean="0"/>
              <a:t>CsA</a:t>
            </a:r>
            <a:r>
              <a:rPr lang="en-US" altLang="sk-SK" sz="3200" dirty="0" smtClean="0"/>
              <a:t> therapy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sk-SK" altLang="sk-SK" sz="3200" dirty="0" err="1" smtClean="0"/>
              <a:t>CsA</a:t>
            </a:r>
            <a:r>
              <a:rPr lang="sk-SK" altLang="sk-SK" sz="3200" dirty="0" smtClean="0"/>
              <a:t> t</a:t>
            </a:r>
            <a:r>
              <a:rPr lang="en-US" altLang="sk-SK" sz="3200" dirty="0" err="1" smtClean="0"/>
              <a:t>herapy</a:t>
            </a:r>
            <a:r>
              <a:rPr lang="en-US" altLang="sk-SK" sz="3200" dirty="0" smtClean="0"/>
              <a:t> must be tailor made to the patient </a:t>
            </a:r>
            <a:r>
              <a:rPr lang="sk-SK" altLang="sk-SK" sz="3200" dirty="0" smtClean="0"/>
              <a:t>to fit </a:t>
            </a:r>
            <a:r>
              <a:rPr lang="en-US" altLang="sk-SK" sz="3200" dirty="0" smtClean="0"/>
              <a:t>their current condition </a:t>
            </a:r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35600" y="5868988"/>
            <a:ext cx="2928938" cy="989012"/>
          </a:xfrm>
        </p:spPr>
      </p:pic>
      <p:sp>
        <p:nvSpPr>
          <p:cNvPr id="3" name="Zástupný symbol dátumu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sk-SK" altLang="sk-SK"/>
              <a:t>Houston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2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/>
      <p:bldP spid="12292" grpId="0" build="p"/>
    </p:bldLst>
  </p:timing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1727</Words>
  <Application>Microsoft Office PowerPoint</Application>
  <PresentationFormat>On-screen Show (4:3)</PresentationFormat>
  <Paragraphs>242</Paragraphs>
  <Slides>45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Arial Black</vt:lpstr>
      <vt:lpstr>Wingdings</vt:lpstr>
      <vt:lpstr>Wingdings 2</vt:lpstr>
      <vt:lpstr>Times New Roman</vt:lpstr>
      <vt:lpstr>Tahoma</vt:lpstr>
      <vt:lpstr>Perpetua</vt:lpstr>
      <vt:lpstr>MS PGothic</vt:lpstr>
      <vt:lpstr>Predvolený návrh</vt:lpstr>
      <vt:lpstr>Fotografia MS Photo Editor 3.0</vt:lpstr>
      <vt:lpstr>Therapy with immune modulators (Cyclosporine A) in dermatology (focusing on psoriasis, atopic eczema, allergic vasculitis, and chronic urticaria)</vt:lpstr>
      <vt:lpstr>Cyclosporine A</vt:lpstr>
      <vt:lpstr>Cyclosporine A - indications</vt:lpstr>
      <vt:lpstr>Cyclosporine A  Dosing and monitoring</vt:lpstr>
      <vt:lpstr>Cyclosporine A – laboratory  screening, adverse effects </vt:lpstr>
      <vt:lpstr>Cyclosporine A in dermatology</vt:lpstr>
      <vt:lpstr>Cyclosporine A in dermatology</vt:lpstr>
      <vt:lpstr>Cyclosporine A in dermatology</vt:lpstr>
      <vt:lpstr>Cyclosporine A in dermatology </vt:lpstr>
      <vt:lpstr>Cyclosporine A in dermatology - therapeutic schemes</vt:lpstr>
      <vt:lpstr>CsA in dermatology- therapeutic schemes</vt:lpstr>
      <vt:lpstr>Slide 12</vt:lpstr>
      <vt:lpstr>CsA and Psoriasis vulgaris</vt:lpstr>
      <vt:lpstr>Clinical effect - before therapy</vt:lpstr>
      <vt:lpstr>Clinical effect after 14 months of therapy, with 8 years in remission </vt:lpstr>
      <vt:lpstr>Local finding before and after therapy</vt:lpstr>
      <vt:lpstr>Local finding after 8 months of therapy,                     1 year of weekend therapy, with 6 years in remission  </vt:lpstr>
      <vt:lpstr>Local finding before and after 6 months of therapy, with 3 years in remission </vt:lpstr>
      <vt:lpstr>Local finding before and after 7 months of therapy, with 5 years in remission </vt:lpstr>
      <vt:lpstr>CsA and atopic dermatitis</vt:lpstr>
      <vt:lpstr>CsA therapy of atopic dermatitis after 6 months</vt:lpstr>
      <vt:lpstr>CsA therapy of atopic dermatitis after 8 months</vt:lpstr>
      <vt:lpstr>CsA therapy  of urticaria Information in literature </vt:lpstr>
      <vt:lpstr>Autologous serum test </vt:lpstr>
      <vt:lpstr>Our own experience with the therapy of urticaria </vt:lpstr>
      <vt:lpstr>CsA therapy of urticaria  Our own experience</vt:lpstr>
      <vt:lpstr>SCLE therapy (Subacute Cutaneous Lupus Erythematosus) </vt:lpstr>
      <vt:lpstr>Pemphigus</vt:lpstr>
      <vt:lpstr>PEMPHIGUS VULGARIS</vt:lpstr>
      <vt:lpstr>1997 – Urbanček, Vojtáš from the SR „Were among the first...!“</vt:lpstr>
      <vt:lpstr>Cases</vt:lpstr>
      <vt:lpstr>Pyoderma gangrenosum</vt:lpstr>
      <vt:lpstr>Pyoderma gangrenosum  Our own experience</vt:lpstr>
      <vt:lpstr>Pyoderma gangrenosum  Our own experience </vt:lpstr>
      <vt:lpstr>Allergic vasculitis  Diagnostic bottlenecks</vt:lpstr>
      <vt:lpstr>Case I  -  condition before CsA therapy</vt:lpstr>
      <vt:lpstr>Case I – condition after 14 days of  CsA and Prednisone therapy </vt:lpstr>
      <vt:lpstr>Case I – during CsA and Prednisone therapy  (skipped month 12)</vt:lpstr>
      <vt:lpstr>Case I – total healing  after 14 moths of CsA therapy </vt:lpstr>
      <vt:lpstr>Dermatomyositis </vt:lpstr>
      <vt:lpstr>First examination</vt:lpstr>
      <vt:lpstr>After 14 months of CsA therapy, our patient has been without any problems for 4 years</vt:lpstr>
      <vt:lpstr>CONCLUSION</vt:lpstr>
      <vt:lpstr>Slide 44</vt:lpstr>
      <vt:lpstr>Thank you for your attention!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Cyclosporin A ako liek II. a III. voľby v dermatológii.</dc:title>
  <dc:creator>MUDr. Hana Zelenková</dc:creator>
  <cp:lastModifiedBy>Habeeb</cp:lastModifiedBy>
  <cp:revision>64</cp:revision>
  <cp:lastPrinted>2015-09-06T15:01:25Z</cp:lastPrinted>
  <dcterms:created xsi:type="dcterms:W3CDTF">2014-11-15T13:17:57Z</dcterms:created>
  <dcterms:modified xsi:type="dcterms:W3CDTF">2015-09-25T13:58:57Z</dcterms:modified>
</cp:coreProperties>
</file>