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5"/>
  </p:notesMasterIdLst>
  <p:sldIdLst>
    <p:sldId id="263" r:id="rId2"/>
    <p:sldId id="265" r:id="rId3"/>
    <p:sldId id="266" r:id="rId4"/>
    <p:sldId id="289" r:id="rId5"/>
    <p:sldId id="269" r:id="rId6"/>
    <p:sldId id="268" r:id="rId7"/>
    <p:sldId id="270" r:id="rId8"/>
    <p:sldId id="271" r:id="rId9"/>
    <p:sldId id="291" r:id="rId10"/>
    <p:sldId id="273" r:id="rId11"/>
    <p:sldId id="275" r:id="rId12"/>
    <p:sldId id="286" r:id="rId13"/>
    <p:sldId id="292" r:id="rId14"/>
    <p:sldId id="287" r:id="rId15"/>
    <p:sldId id="274" r:id="rId16"/>
    <p:sldId id="272" r:id="rId17"/>
    <p:sldId id="276" r:id="rId18"/>
    <p:sldId id="285" r:id="rId19"/>
    <p:sldId id="277" r:id="rId20"/>
    <p:sldId id="278" r:id="rId21"/>
    <p:sldId id="279" r:id="rId22"/>
    <p:sldId id="280" r:id="rId23"/>
    <p:sldId id="290" r:id="rId24"/>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3C6977E-C925-4D61-A317-F0A100F3ED66}" type="datetimeFigureOut">
              <a:rPr lang="ar-EG" smtClean="0"/>
              <a:t>23/09/1436</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74DC907-78BD-4210-B8B3-5F618305A1CE}" type="slidenum">
              <a:rPr lang="ar-EG" smtClean="0"/>
              <a:t>‹#›</a:t>
            </a:fld>
            <a:endParaRPr lang="ar-EG"/>
          </a:p>
        </p:txBody>
      </p:sp>
    </p:spTree>
    <p:extLst>
      <p:ext uri="{BB962C8B-B14F-4D97-AF65-F5344CB8AC3E}">
        <p14:creationId xmlns:p14="http://schemas.microsoft.com/office/powerpoint/2010/main" val="426199762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dirty="0"/>
          </a:p>
        </p:txBody>
      </p:sp>
      <p:sp>
        <p:nvSpPr>
          <p:cNvPr id="4" name="Slide Number Placeholder 3"/>
          <p:cNvSpPr>
            <a:spLocks noGrp="1"/>
          </p:cNvSpPr>
          <p:nvPr>
            <p:ph type="sldNum" sz="quarter" idx="10"/>
          </p:nvPr>
        </p:nvSpPr>
        <p:spPr/>
        <p:txBody>
          <a:bodyPr/>
          <a:lstStyle/>
          <a:p>
            <a:fld id="{E74DC907-78BD-4210-B8B3-5F618305A1CE}" type="slidenum">
              <a:rPr lang="ar-EG" smtClean="0"/>
              <a:t>2</a:t>
            </a:fld>
            <a:endParaRPr lang="ar-EG"/>
          </a:p>
        </p:txBody>
      </p:sp>
    </p:spTree>
    <p:extLst>
      <p:ext uri="{BB962C8B-B14F-4D97-AF65-F5344CB8AC3E}">
        <p14:creationId xmlns:p14="http://schemas.microsoft.com/office/powerpoint/2010/main" val="2004451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dirty="0"/>
          </a:p>
        </p:txBody>
      </p:sp>
      <p:sp>
        <p:nvSpPr>
          <p:cNvPr id="4" name="Slide Number Placeholder 3"/>
          <p:cNvSpPr>
            <a:spLocks noGrp="1"/>
          </p:cNvSpPr>
          <p:nvPr>
            <p:ph type="sldNum" sz="quarter" idx="10"/>
          </p:nvPr>
        </p:nvSpPr>
        <p:spPr/>
        <p:txBody>
          <a:bodyPr/>
          <a:lstStyle/>
          <a:p>
            <a:fld id="{E74DC907-78BD-4210-B8B3-5F618305A1CE}" type="slidenum">
              <a:rPr lang="ar-EG" smtClean="0"/>
              <a:t>17</a:t>
            </a:fld>
            <a:endParaRPr lang="ar-EG"/>
          </a:p>
        </p:txBody>
      </p:sp>
    </p:spTree>
    <p:extLst>
      <p:ext uri="{BB962C8B-B14F-4D97-AF65-F5344CB8AC3E}">
        <p14:creationId xmlns:p14="http://schemas.microsoft.com/office/powerpoint/2010/main" val="1710911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otocol</a:t>
            </a:r>
            <a:endParaRPr lang="ar-EG" dirty="0"/>
          </a:p>
        </p:txBody>
      </p:sp>
      <p:sp>
        <p:nvSpPr>
          <p:cNvPr id="4" name="Slide Number Placeholder 3"/>
          <p:cNvSpPr>
            <a:spLocks noGrp="1"/>
          </p:cNvSpPr>
          <p:nvPr>
            <p:ph type="sldNum" sz="quarter" idx="10"/>
          </p:nvPr>
        </p:nvSpPr>
        <p:spPr/>
        <p:txBody>
          <a:bodyPr/>
          <a:lstStyle/>
          <a:p>
            <a:fld id="{E74DC907-78BD-4210-B8B3-5F618305A1CE}" type="slidenum">
              <a:rPr lang="ar-EG" smtClean="0"/>
              <a:t>18</a:t>
            </a:fld>
            <a:endParaRPr lang="ar-EG"/>
          </a:p>
        </p:txBody>
      </p:sp>
    </p:spTree>
    <p:extLst>
      <p:ext uri="{BB962C8B-B14F-4D97-AF65-F5344CB8AC3E}">
        <p14:creationId xmlns:p14="http://schemas.microsoft.com/office/powerpoint/2010/main" val="752228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4BE18B06-F075-47D4-B391-59794C1DF484}" type="datetimeFigureOut">
              <a:rPr lang="ar-EG" smtClean="0"/>
              <a:t>23/09/1436</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3259798-3211-4CFB-A451-9AD8414AFF34}" type="slidenum">
              <a:rPr lang="ar-EG" smtClean="0"/>
              <a:t>‹#›</a:t>
            </a:fld>
            <a:endParaRPr lang="ar-EG"/>
          </a:p>
        </p:txBody>
      </p:sp>
    </p:spTree>
    <p:extLst>
      <p:ext uri="{BB962C8B-B14F-4D97-AF65-F5344CB8AC3E}">
        <p14:creationId xmlns:p14="http://schemas.microsoft.com/office/powerpoint/2010/main" val="943850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4BE18B06-F075-47D4-B391-59794C1DF484}" type="datetimeFigureOut">
              <a:rPr lang="ar-EG" smtClean="0"/>
              <a:t>23/09/1436</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3259798-3211-4CFB-A451-9AD8414AFF34}" type="slidenum">
              <a:rPr lang="ar-EG" smtClean="0"/>
              <a:t>‹#›</a:t>
            </a:fld>
            <a:endParaRPr lang="ar-EG"/>
          </a:p>
        </p:txBody>
      </p:sp>
    </p:spTree>
    <p:extLst>
      <p:ext uri="{BB962C8B-B14F-4D97-AF65-F5344CB8AC3E}">
        <p14:creationId xmlns:p14="http://schemas.microsoft.com/office/powerpoint/2010/main" val="3694980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4BE18B06-F075-47D4-B391-59794C1DF484}" type="datetimeFigureOut">
              <a:rPr lang="ar-EG" smtClean="0"/>
              <a:t>23/09/1436</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3259798-3211-4CFB-A451-9AD8414AFF34}" type="slidenum">
              <a:rPr lang="ar-EG" smtClean="0"/>
              <a:t>‹#›</a:t>
            </a:fld>
            <a:endParaRPr lang="ar-EG"/>
          </a:p>
        </p:txBody>
      </p:sp>
    </p:spTree>
    <p:extLst>
      <p:ext uri="{BB962C8B-B14F-4D97-AF65-F5344CB8AC3E}">
        <p14:creationId xmlns:p14="http://schemas.microsoft.com/office/powerpoint/2010/main" val="169173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4BE18B06-F075-47D4-B391-59794C1DF484}" type="datetimeFigureOut">
              <a:rPr lang="ar-EG" smtClean="0"/>
              <a:t>23/09/1436</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3259798-3211-4CFB-A451-9AD8414AFF34}" type="slidenum">
              <a:rPr lang="ar-EG" smtClean="0"/>
              <a:t>‹#›</a:t>
            </a:fld>
            <a:endParaRPr lang="ar-EG"/>
          </a:p>
        </p:txBody>
      </p:sp>
    </p:spTree>
    <p:extLst>
      <p:ext uri="{BB962C8B-B14F-4D97-AF65-F5344CB8AC3E}">
        <p14:creationId xmlns:p14="http://schemas.microsoft.com/office/powerpoint/2010/main" val="2398861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E18B06-F075-47D4-B391-59794C1DF484}" type="datetimeFigureOut">
              <a:rPr lang="ar-EG" smtClean="0"/>
              <a:t>23/09/1436</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3259798-3211-4CFB-A451-9AD8414AFF34}" type="slidenum">
              <a:rPr lang="ar-EG" smtClean="0"/>
              <a:t>‹#›</a:t>
            </a:fld>
            <a:endParaRPr lang="ar-EG"/>
          </a:p>
        </p:txBody>
      </p:sp>
    </p:spTree>
    <p:extLst>
      <p:ext uri="{BB962C8B-B14F-4D97-AF65-F5344CB8AC3E}">
        <p14:creationId xmlns:p14="http://schemas.microsoft.com/office/powerpoint/2010/main" val="3513788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4BE18B06-F075-47D4-B391-59794C1DF484}" type="datetimeFigureOut">
              <a:rPr lang="ar-EG" smtClean="0"/>
              <a:t>23/09/1436</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3259798-3211-4CFB-A451-9AD8414AFF34}" type="slidenum">
              <a:rPr lang="ar-EG" smtClean="0"/>
              <a:t>‹#›</a:t>
            </a:fld>
            <a:endParaRPr lang="ar-EG"/>
          </a:p>
        </p:txBody>
      </p:sp>
    </p:spTree>
    <p:extLst>
      <p:ext uri="{BB962C8B-B14F-4D97-AF65-F5344CB8AC3E}">
        <p14:creationId xmlns:p14="http://schemas.microsoft.com/office/powerpoint/2010/main" val="1739666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4BE18B06-F075-47D4-B391-59794C1DF484}" type="datetimeFigureOut">
              <a:rPr lang="ar-EG" smtClean="0"/>
              <a:t>23/09/1436</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53259798-3211-4CFB-A451-9AD8414AFF34}" type="slidenum">
              <a:rPr lang="ar-EG" smtClean="0"/>
              <a:t>‹#›</a:t>
            </a:fld>
            <a:endParaRPr lang="ar-EG"/>
          </a:p>
        </p:txBody>
      </p:sp>
    </p:spTree>
    <p:extLst>
      <p:ext uri="{BB962C8B-B14F-4D97-AF65-F5344CB8AC3E}">
        <p14:creationId xmlns:p14="http://schemas.microsoft.com/office/powerpoint/2010/main" val="3499391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4BE18B06-F075-47D4-B391-59794C1DF484}" type="datetimeFigureOut">
              <a:rPr lang="ar-EG" smtClean="0"/>
              <a:t>23/09/1436</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53259798-3211-4CFB-A451-9AD8414AFF34}" type="slidenum">
              <a:rPr lang="ar-EG" smtClean="0"/>
              <a:t>‹#›</a:t>
            </a:fld>
            <a:endParaRPr lang="ar-EG"/>
          </a:p>
        </p:txBody>
      </p:sp>
    </p:spTree>
    <p:extLst>
      <p:ext uri="{BB962C8B-B14F-4D97-AF65-F5344CB8AC3E}">
        <p14:creationId xmlns:p14="http://schemas.microsoft.com/office/powerpoint/2010/main" val="1595724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E18B06-F075-47D4-B391-59794C1DF484}" type="datetimeFigureOut">
              <a:rPr lang="ar-EG" smtClean="0"/>
              <a:t>23/09/1436</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53259798-3211-4CFB-A451-9AD8414AFF34}" type="slidenum">
              <a:rPr lang="ar-EG" smtClean="0"/>
              <a:t>‹#›</a:t>
            </a:fld>
            <a:endParaRPr lang="ar-EG"/>
          </a:p>
        </p:txBody>
      </p:sp>
    </p:spTree>
    <p:extLst>
      <p:ext uri="{BB962C8B-B14F-4D97-AF65-F5344CB8AC3E}">
        <p14:creationId xmlns:p14="http://schemas.microsoft.com/office/powerpoint/2010/main" val="3973547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E18B06-F075-47D4-B391-59794C1DF484}" type="datetimeFigureOut">
              <a:rPr lang="ar-EG" smtClean="0"/>
              <a:t>23/09/1436</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3259798-3211-4CFB-A451-9AD8414AFF34}" type="slidenum">
              <a:rPr lang="ar-EG" smtClean="0"/>
              <a:t>‹#›</a:t>
            </a:fld>
            <a:endParaRPr lang="ar-EG"/>
          </a:p>
        </p:txBody>
      </p:sp>
    </p:spTree>
    <p:extLst>
      <p:ext uri="{BB962C8B-B14F-4D97-AF65-F5344CB8AC3E}">
        <p14:creationId xmlns:p14="http://schemas.microsoft.com/office/powerpoint/2010/main" val="3734741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E18B06-F075-47D4-B391-59794C1DF484}" type="datetimeFigureOut">
              <a:rPr lang="ar-EG" smtClean="0"/>
              <a:t>23/09/1436</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3259798-3211-4CFB-A451-9AD8414AFF34}" type="slidenum">
              <a:rPr lang="ar-EG" smtClean="0"/>
              <a:t>‹#›</a:t>
            </a:fld>
            <a:endParaRPr lang="ar-EG"/>
          </a:p>
        </p:txBody>
      </p:sp>
    </p:spTree>
    <p:extLst>
      <p:ext uri="{BB962C8B-B14F-4D97-AF65-F5344CB8AC3E}">
        <p14:creationId xmlns:p14="http://schemas.microsoft.com/office/powerpoint/2010/main" val="2949422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BE18B06-F075-47D4-B391-59794C1DF484}" type="datetimeFigureOut">
              <a:rPr lang="ar-EG" smtClean="0"/>
              <a:t>23/09/1436</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3259798-3211-4CFB-A451-9AD8414AFF34}" type="slidenum">
              <a:rPr lang="ar-EG" smtClean="0"/>
              <a:t>‹#›</a:t>
            </a:fld>
            <a:endParaRPr lang="ar-EG"/>
          </a:p>
        </p:txBody>
      </p:sp>
    </p:spTree>
    <p:extLst>
      <p:ext uri="{BB962C8B-B14F-4D97-AF65-F5344CB8AC3E}">
        <p14:creationId xmlns:p14="http://schemas.microsoft.com/office/powerpoint/2010/main" val="451833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7" Type="http://schemas.microsoft.com/office/2007/relationships/hdphoto" Target="../media/hdphoto4.wdp"/><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8.jpeg"/><Relationship Id="rId5" Type="http://schemas.microsoft.com/office/2007/relationships/hdphoto" Target="../media/hdphoto3.wdp"/><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179512" y="2420888"/>
            <a:ext cx="8820472" cy="14040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05600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algn="l" rtl="0"/>
            <a:r>
              <a:rPr lang="en-US" dirty="0">
                <a:latin typeface="Times New Roman" panose="02020603050405020304" pitchFamily="18" charset="0"/>
                <a:cs typeface="Times New Roman" panose="02020603050405020304" pitchFamily="18" charset="0"/>
              </a:rPr>
              <a:t>Aerobic endurance is important for </a:t>
            </a:r>
            <a:r>
              <a:rPr lang="en-US" dirty="0" smtClean="0">
                <a:latin typeface="Times New Roman" panose="02020603050405020304" pitchFamily="18" charset="0"/>
                <a:cs typeface="Times New Roman" panose="02020603050405020304" pitchFamily="18" charset="0"/>
              </a:rPr>
              <a:t>Football  </a:t>
            </a:r>
            <a:r>
              <a:rPr lang="en-US" dirty="0">
                <a:latin typeface="Times New Roman" panose="02020603050405020304" pitchFamily="18" charset="0"/>
                <a:cs typeface="Times New Roman" panose="02020603050405020304" pitchFamily="18" charset="0"/>
              </a:rPr>
              <a:t>players  because of them covering between;10 and 12 km during a match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It has also been suggested that 98% of total energy used by players during a game is derived from aerobic metabolism </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algn="l" rtl="0"/>
            <a:r>
              <a:rPr lang="en-US" dirty="0" smtClean="0">
                <a:latin typeface="Times New Roman" panose="02020603050405020304" pitchFamily="18" charset="0"/>
                <a:cs typeface="Times New Roman" panose="02020603050405020304" pitchFamily="18" charset="0"/>
              </a:rPr>
              <a:t>While </a:t>
            </a:r>
            <a:r>
              <a:rPr lang="en-US" dirty="0">
                <a:latin typeface="Times New Roman" panose="02020603050405020304" pitchFamily="18" charset="0"/>
                <a:cs typeface="Times New Roman" panose="02020603050405020304" pitchFamily="18" charset="0"/>
              </a:rPr>
              <a:t>we find that </a:t>
            </a:r>
            <a:r>
              <a:rPr lang="en-US" dirty="0" smtClean="0">
                <a:latin typeface="Times New Roman" panose="02020603050405020304" pitchFamily="18" charset="0"/>
                <a:cs typeface="Times New Roman" panose="02020603050405020304" pitchFamily="18" charset="0"/>
              </a:rPr>
              <a:t> Handball players </a:t>
            </a:r>
            <a:r>
              <a:rPr lang="en-US" dirty="0">
                <a:latin typeface="Times New Roman" panose="02020603050405020304" pitchFamily="18" charset="0"/>
                <a:cs typeface="Times New Roman" panose="02020603050405020304" pitchFamily="18" charset="0"/>
              </a:rPr>
              <a:t>cut between (6-7 km) during the game while the distance traveled in the transition between defense and attack and vice reach (3-5 km). </a:t>
            </a:r>
          </a:p>
          <a:p>
            <a:endParaRPr lang="ar-EG" dirty="0"/>
          </a:p>
        </p:txBody>
      </p:sp>
    </p:spTree>
    <p:extLst>
      <p:ext uri="{BB962C8B-B14F-4D97-AF65-F5344CB8AC3E}">
        <p14:creationId xmlns:p14="http://schemas.microsoft.com/office/powerpoint/2010/main" val="31828179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92500" lnSpcReduction="20000"/>
          </a:bodyPr>
          <a:lstStyle/>
          <a:p>
            <a:pPr algn="l" rtl="0"/>
            <a:r>
              <a:rPr lang="en-US" dirty="0">
                <a:latin typeface="Times New Roman" panose="02020603050405020304" pitchFamily="18" charset="0"/>
                <a:cs typeface="Times New Roman" panose="02020603050405020304" pitchFamily="18" charset="0"/>
              </a:rPr>
              <a:t>The development  level of performance through the upgrading  programs and loads of training affect a range of biological agents, including Provisions of the physiological and morphological factors but the physiological factors come in the forefront of those effects on the level of physical performance and therefore the skill and tactical, as this is closely linked to the training loads experienced by player</a:t>
            </a:r>
            <a:r>
              <a:rPr lang="en-US" dirty="0" smtClean="0">
                <a:latin typeface="Times New Roman" panose="02020603050405020304" pitchFamily="18" charset="0"/>
                <a:cs typeface="Times New Roman" panose="02020603050405020304" pitchFamily="18" charset="0"/>
              </a:rPr>
              <a:t>.</a:t>
            </a:r>
          </a:p>
          <a:p>
            <a:pPr algn="l" rtl="0"/>
            <a:r>
              <a:rPr lang="en-US" dirty="0">
                <a:latin typeface="Times New Roman" panose="02020603050405020304" pitchFamily="18" charset="0"/>
                <a:cs typeface="Times New Roman" panose="02020603050405020304" pitchFamily="18" charset="0"/>
              </a:rPr>
              <a:t>All of this requires physiological responses of the musculature and the league and respiratory devices, and the ability of the player to the oxygen consumption and speed the occurrence of fatigue and restore rates of hospitalization.</a:t>
            </a:r>
          </a:p>
          <a:p>
            <a:pPr marL="0" indent="0" algn="l" rtl="0">
              <a:buNone/>
            </a:pPr>
            <a:endParaRPr lang="en-US" dirty="0"/>
          </a:p>
          <a:p>
            <a:endParaRPr lang="ar-EG" dirty="0"/>
          </a:p>
        </p:txBody>
      </p:sp>
    </p:spTree>
    <p:extLst>
      <p:ext uri="{BB962C8B-B14F-4D97-AF65-F5344CB8AC3E}">
        <p14:creationId xmlns:p14="http://schemas.microsoft.com/office/powerpoint/2010/main" val="951811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490066"/>
          </a:xfrm>
        </p:spPr>
        <p:txBody>
          <a:bodyPr>
            <a:normAutofit fontScale="90000"/>
          </a:bodyPr>
          <a:lstStyle/>
          <a:p>
            <a:pPr rtl="0"/>
            <a:r>
              <a:rPr lang="en-US" sz="2800" b="1" dirty="0">
                <a:latin typeface="Times New Roman" panose="02020603050405020304" pitchFamily="18" charset="0"/>
                <a:cs typeface="Times New Roman" panose="02020603050405020304" pitchFamily="18" charset="0"/>
              </a:rPr>
              <a:t>The study </a:t>
            </a:r>
            <a:r>
              <a:rPr lang="en-US" sz="2800" b="1" dirty="0" smtClean="0">
                <a:latin typeface="Times New Roman" panose="02020603050405020304" pitchFamily="18" charset="0"/>
                <a:cs typeface="Times New Roman" panose="02020603050405020304" pitchFamily="18" charset="0"/>
              </a:rPr>
              <a:t>terms</a:t>
            </a:r>
            <a:endParaRPr lang="ar-EG"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67544" y="764704"/>
            <a:ext cx="8229600" cy="5832648"/>
          </a:xfrm>
        </p:spPr>
        <p:txBody>
          <a:bodyPr>
            <a:normAutofit/>
          </a:bodyPr>
          <a:lstStyle/>
          <a:p>
            <a:pPr marL="0" indent="0" algn="l" rtl="0">
              <a:buNone/>
            </a:pP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Wave  (R)</a:t>
            </a:r>
          </a:p>
          <a:p>
            <a:pPr marL="0" indent="0" algn="l" rtl="0">
              <a:buNone/>
            </a:pPr>
            <a:r>
              <a:rPr lang="en-US" sz="2000" dirty="0">
                <a:latin typeface="Times New Roman" panose="02020603050405020304" pitchFamily="18" charset="0"/>
                <a:cs typeface="Times New Roman" panose="02020603050405020304" pitchFamily="18" charset="0"/>
              </a:rPr>
              <a:t>It is the peak of the demise of the polarization in the vehicle (RQS) in the heart scheme before the contraction (0.01) second. </a:t>
            </a:r>
          </a:p>
          <a:p>
            <a:pPr marL="0" indent="0" algn="l" rtl="0">
              <a:buNone/>
            </a:pPr>
            <a:r>
              <a:rPr lang="en-US" sz="2000" b="1" dirty="0">
                <a:latin typeface="Times New Roman" panose="02020603050405020304" pitchFamily="18" charset="0"/>
                <a:cs typeface="Times New Roman" panose="02020603050405020304" pitchFamily="18" charset="0"/>
              </a:rPr>
              <a:t>* Distribution of distances (R-R):</a:t>
            </a:r>
          </a:p>
          <a:p>
            <a:pPr marL="0" indent="0" algn="l" rtl="0">
              <a:buNone/>
            </a:pPr>
            <a:r>
              <a:rPr lang="en-US" sz="2000" dirty="0">
                <a:latin typeface="Times New Roman" panose="02020603050405020304" pitchFamily="18" charset="0"/>
                <a:cs typeface="Times New Roman" panose="02020603050405020304" pitchFamily="18" charset="0"/>
              </a:rPr>
              <a:t>Phase (RR) reflect the temporal distance between the two waves in a row, a period in which the occurrence of heart muscle contraction and used within the Heart scheme to </a:t>
            </a:r>
            <a:r>
              <a:rPr lang="en-US" sz="2000" dirty="0" smtClean="0">
                <a:latin typeface="Times New Roman" panose="02020603050405020304" pitchFamily="18" charset="0"/>
                <a:cs typeface="Times New Roman" panose="02020603050405020304" pitchFamily="18" charset="0"/>
              </a:rPr>
              <a:t>calculate the </a:t>
            </a:r>
            <a:r>
              <a:rPr lang="en-US" sz="2000" i="1" u="sng" dirty="0">
                <a:latin typeface="Times New Roman" panose="02020603050405020304" pitchFamily="18" charset="0"/>
                <a:cs typeface="Times New Roman" panose="02020603050405020304" pitchFamily="18" charset="0"/>
              </a:rPr>
              <a:t>heart rate variability </a:t>
            </a:r>
            <a:r>
              <a:rPr lang="en-US" sz="2000" b="1" dirty="0">
                <a:latin typeface="Times New Roman" panose="02020603050405020304" pitchFamily="18" charset="0"/>
                <a:cs typeface="Times New Roman" panose="02020603050405020304" pitchFamily="18" charset="0"/>
              </a:rPr>
              <a:t>(HRV) </a:t>
            </a:r>
            <a:endParaRPr lang="en-US" sz="2000" b="1" dirty="0" smtClean="0">
              <a:latin typeface="Times New Roman" panose="02020603050405020304" pitchFamily="18" charset="0"/>
              <a:cs typeface="Times New Roman" panose="02020603050405020304" pitchFamily="18" charset="0"/>
            </a:endParaRPr>
          </a:p>
          <a:p>
            <a:pPr marL="0" indent="0" algn="l" rtl="0">
              <a:buNone/>
            </a:pPr>
            <a:r>
              <a:rPr lang="en-US" sz="2000" dirty="0" smtClean="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Overall capacity of the low and high frequencies </a:t>
            </a:r>
            <a:r>
              <a:rPr lang="en-US" sz="2000" dirty="0">
                <a:latin typeface="Times New Roman" panose="02020603050405020304" pitchFamily="18" charset="0"/>
                <a:cs typeface="Times New Roman" panose="02020603050405020304" pitchFamily="18" charset="0"/>
              </a:rPr>
              <a:t>(Total Power)</a:t>
            </a:r>
          </a:p>
          <a:p>
            <a:pPr marL="0" indent="0" algn="l" rtl="0">
              <a:buNone/>
            </a:pPr>
            <a:r>
              <a:rPr lang="en-US" sz="2000" dirty="0">
                <a:latin typeface="Times New Roman" panose="02020603050405020304" pitchFamily="18" charset="0"/>
                <a:cs typeface="Times New Roman" panose="02020603050405020304" pitchFamily="18" charset="0"/>
              </a:rPr>
              <a:t>Refers to the total energy expended from the catalyst and the inhibitor of neural activity of the heart through the body change </a:t>
            </a:r>
            <a:r>
              <a:rPr lang="en-US" sz="2000" dirty="0" smtClean="0">
                <a:latin typeface="Times New Roman" panose="02020603050405020304" pitchFamily="18" charset="0"/>
                <a:cs typeface="Times New Roman" panose="02020603050405020304" pitchFamily="18" charset="0"/>
              </a:rPr>
              <a:t>modes.</a:t>
            </a:r>
            <a:endParaRPr lang="en-US" sz="2000" dirty="0">
              <a:latin typeface="Times New Roman" panose="02020603050405020304" pitchFamily="18" charset="0"/>
              <a:cs typeface="Times New Roman" panose="02020603050405020304" pitchFamily="18" charset="0"/>
            </a:endParaRPr>
          </a:p>
          <a:p>
            <a:pPr marL="0" indent="0" algn="l" rtl="0">
              <a:buNone/>
            </a:pP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Combined ability of the nervous system of the heart (Cumulative Power)</a:t>
            </a:r>
          </a:p>
          <a:p>
            <a:pPr marL="0" indent="0" algn="l" rtl="0">
              <a:buNone/>
            </a:pPr>
            <a:r>
              <a:rPr lang="en-US" sz="2000" dirty="0">
                <a:latin typeface="Times New Roman" panose="02020603050405020304" pitchFamily="18" charset="0"/>
                <a:cs typeface="Times New Roman" panose="02020603050405020304" pitchFamily="18" charset="0"/>
              </a:rPr>
              <a:t>It refers to the energy expended from the nervous system of the heart to reach the steady state of change and the conditions of activity of the body while working. </a:t>
            </a:r>
          </a:p>
        </p:txBody>
      </p:sp>
    </p:spTree>
    <p:extLst>
      <p:ext uri="{BB962C8B-B14F-4D97-AF65-F5344CB8AC3E}">
        <p14:creationId xmlns:p14="http://schemas.microsoft.com/office/powerpoint/2010/main" val="33879469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marL="0" indent="0" algn="l" rtl="0">
              <a:buNone/>
            </a:pPr>
            <a:r>
              <a:rPr lang="en-US" b="1" dirty="0">
                <a:latin typeface="Times New Roman" panose="02020603050405020304" pitchFamily="18" charset="0"/>
                <a:cs typeface="Times New Roman" panose="02020603050405020304" pitchFamily="18" charset="0"/>
              </a:rPr>
              <a:t>* CVr-r rate</a:t>
            </a:r>
          </a:p>
          <a:p>
            <a:pPr marL="0" indent="0" algn="l" rtl="0">
              <a:buNone/>
            </a:pPr>
            <a:r>
              <a:rPr lang="en-US" dirty="0">
                <a:latin typeface="Times New Roman" panose="02020603050405020304" pitchFamily="18" charset="0"/>
                <a:cs typeface="Times New Roman" panose="02020603050405020304" pitchFamily="18" charset="0"/>
              </a:rPr>
              <a:t>The differences between the distances rate (R_R) </a:t>
            </a:r>
          </a:p>
          <a:p>
            <a:pPr marL="0" indent="0" algn="l" rtl="0">
              <a:buNone/>
            </a:pPr>
            <a:r>
              <a:rPr lang="en-US" b="1" dirty="0">
                <a:latin typeface="Times New Roman" panose="02020603050405020304" pitchFamily="18" charset="0"/>
                <a:cs typeface="Times New Roman" panose="02020603050405020304" pitchFamily="18" charset="0"/>
              </a:rPr>
              <a:t>* Measure MV</a:t>
            </a:r>
          </a:p>
          <a:p>
            <a:pPr marL="0" indent="0" algn="l" rtl="0">
              <a:buNone/>
            </a:pPr>
            <a:r>
              <a:rPr lang="en-US" dirty="0">
                <a:latin typeface="Times New Roman" panose="02020603050405020304" pitchFamily="18" charset="0"/>
                <a:cs typeface="Times New Roman" panose="02020603050405020304" pitchFamily="18" charset="0"/>
              </a:rPr>
              <a:t>Average measure distances between bands (RR)</a:t>
            </a:r>
          </a:p>
          <a:p>
            <a:pPr marL="0" indent="0" algn="l" rtl="0">
              <a:buNone/>
            </a:pPr>
            <a:r>
              <a:rPr lang="en-US" b="1" dirty="0">
                <a:latin typeface="Times New Roman" panose="02020603050405020304" pitchFamily="18" charset="0"/>
                <a:cs typeface="Times New Roman" panose="02020603050405020304" pitchFamily="18" charset="0"/>
              </a:rPr>
              <a:t>* Measure I.E</a:t>
            </a:r>
          </a:p>
          <a:p>
            <a:pPr marL="0" indent="0" algn="l" rtl="0">
              <a:buNone/>
            </a:pPr>
            <a:r>
              <a:rPr lang="en-US" dirty="0">
                <a:latin typeface="Times New Roman" panose="02020603050405020304" pitchFamily="18" charset="0"/>
                <a:cs typeface="Times New Roman" panose="02020603050405020304" pitchFamily="18" charset="0"/>
              </a:rPr>
              <a:t>The difference between heart rate during inhalation and exhalation</a:t>
            </a:r>
          </a:p>
          <a:p>
            <a:pPr marL="0" indent="0" algn="l" rtl="0">
              <a:buNone/>
            </a:pPr>
            <a:r>
              <a:rPr lang="en-US" b="1" dirty="0">
                <a:latin typeface="Times New Roman" panose="02020603050405020304" pitchFamily="18" charset="0"/>
                <a:cs typeface="Times New Roman" panose="02020603050405020304" pitchFamily="18" charset="0"/>
              </a:rPr>
              <a:t>* Measure% I / E</a:t>
            </a:r>
          </a:p>
          <a:p>
            <a:pPr marL="0" indent="0" algn="l" rtl="0">
              <a:buNone/>
            </a:pPr>
            <a:r>
              <a:rPr lang="en-US" dirty="0">
                <a:latin typeface="Times New Roman" panose="02020603050405020304" pitchFamily="18" charset="0"/>
                <a:cs typeface="Times New Roman" panose="02020603050405020304" pitchFamily="18" charset="0"/>
              </a:rPr>
              <a:t>The rate of change in a heartbeat during inhalation and exhalation%</a:t>
            </a:r>
          </a:p>
          <a:p>
            <a:pPr marL="0" indent="0" algn="l" rtl="0">
              <a:buNone/>
            </a:pPr>
            <a:endParaRPr lang="en-US" sz="2800" dirty="0">
              <a:latin typeface="Times New Roman" panose="02020603050405020304" pitchFamily="18" charset="0"/>
              <a:cs typeface="Times New Roman" panose="02020603050405020304" pitchFamily="18" charset="0"/>
            </a:endParaRPr>
          </a:p>
          <a:p>
            <a:endParaRPr lang="ar-EG" dirty="0"/>
          </a:p>
        </p:txBody>
      </p:sp>
    </p:spTree>
    <p:extLst>
      <p:ext uri="{BB962C8B-B14F-4D97-AF65-F5344CB8AC3E}">
        <p14:creationId xmlns:p14="http://schemas.microsoft.com/office/powerpoint/2010/main" val="2105837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336704"/>
          </a:xfrm>
        </p:spPr>
        <p:txBody>
          <a:bodyPr>
            <a:normAutofit fontScale="70000" lnSpcReduction="20000"/>
          </a:bodyPr>
          <a:lstStyle/>
          <a:p>
            <a:pPr marL="0" indent="0" algn="l" rtl="0">
              <a:buNone/>
            </a:pPr>
            <a:r>
              <a:rPr lang="en-US" b="1" dirty="0">
                <a:latin typeface="Times New Roman" panose="02020603050405020304" pitchFamily="18" charset="0"/>
                <a:cs typeface="Times New Roman" panose="02020603050405020304" pitchFamily="18" charset="0"/>
              </a:rPr>
              <a:t>Vital capacity (VC) </a:t>
            </a:r>
          </a:p>
          <a:p>
            <a:pPr marL="0" indent="0" algn="l" rtl="0">
              <a:buNone/>
            </a:pPr>
            <a:r>
              <a:rPr lang="en-US" dirty="0">
                <a:latin typeface="Times New Roman" panose="02020603050405020304" pitchFamily="18" charset="0"/>
                <a:cs typeface="Times New Roman" panose="02020603050405020304" pitchFamily="18" charset="0"/>
              </a:rPr>
              <a:t>It is equal to the sum inspiratory reserve volume of air in addition to the normal inspiratory and expiratory reserve capacity and this is the largest volume of air that a person can get it out after taking maximum inspiration and usually amounting to 4600 ml and can be up to 6.7 liters with tall. </a:t>
            </a:r>
          </a:p>
          <a:p>
            <a:pPr marL="0" indent="0" algn="l" rtl="0">
              <a:buNone/>
            </a:pPr>
            <a:r>
              <a:rPr lang="en-US" b="1" dirty="0">
                <a:latin typeface="Times New Roman" panose="02020603050405020304" pitchFamily="18" charset="0"/>
                <a:cs typeface="Times New Roman" panose="02020603050405020304" pitchFamily="18" charset="0"/>
              </a:rPr>
              <a:t>* Inspiratory capacity  (IC)</a:t>
            </a:r>
          </a:p>
          <a:p>
            <a:pPr marL="0" indent="0" algn="l" rtl="0">
              <a:buNone/>
            </a:pPr>
            <a:r>
              <a:rPr lang="en-US" dirty="0">
                <a:latin typeface="Times New Roman" panose="02020603050405020304" pitchFamily="18" charset="0"/>
                <a:cs typeface="Times New Roman" panose="02020603050405020304" pitchFamily="18" charset="0"/>
              </a:rPr>
              <a:t>It is equal to the normal respiratory volume of air in addition to the air inspiratory reserve (about 3500 ml), a capacity that can be used by a person in the ordinary course of events. </a:t>
            </a:r>
          </a:p>
          <a:p>
            <a:pPr marL="0" indent="0" algn="l" rtl="0">
              <a:buNone/>
            </a:pP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Tidal </a:t>
            </a:r>
            <a:r>
              <a:rPr lang="en-US" b="1" dirty="0" smtClean="0">
                <a:latin typeface="Times New Roman" panose="02020603050405020304" pitchFamily="18" charset="0"/>
                <a:cs typeface="Times New Roman" panose="02020603050405020304" pitchFamily="18" charset="0"/>
              </a:rPr>
              <a:t>Volume </a:t>
            </a:r>
            <a:r>
              <a:rPr lang="en-US" b="1" dirty="0">
                <a:latin typeface="Times New Roman" panose="02020603050405020304" pitchFamily="18" charset="0"/>
                <a:cs typeface="Times New Roman" panose="02020603050405020304" pitchFamily="18" charset="0"/>
              </a:rPr>
              <a:t>(TV) </a:t>
            </a:r>
          </a:p>
          <a:p>
            <a:pPr marL="0" indent="0" algn="l" rtl="0">
              <a:buNone/>
            </a:pPr>
            <a:r>
              <a:rPr lang="en-US" dirty="0">
                <a:latin typeface="Times New Roman" panose="02020603050405020304" pitchFamily="18" charset="0"/>
                <a:cs typeface="Times New Roman" panose="02020603050405020304" pitchFamily="18" charset="0"/>
              </a:rPr>
              <a:t> Is the volume of air inhale or exhale in a time ranging from 350 to 800 million liters and increases during physical activity to around the liter to two liters (1.2 liters) at the expense of reserve inspiratory volume more than a reserve exhale .</a:t>
            </a:r>
          </a:p>
          <a:p>
            <a:pPr marL="0" indent="0" algn="l" rtl="0">
              <a:buNone/>
            </a:pPr>
            <a:r>
              <a:rPr lang="en-US"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Expiratory </a:t>
            </a:r>
            <a:r>
              <a:rPr lang="en-US" b="1" dirty="0">
                <a:latin typeface="Times New Roman" panose="02020603050405020304" pitchFamily="18" charset="0"/>
                <a:cs typeface="Times New Roman" panose="02020603050405020304" pitchFamily="18" charset="0"/>
              </a:rPr>
              <a:t>Reserve </a:t>
            </a:r>
            <a:r>
              <a:rPr lang="en-US" b="1" dirty="0" smtClean="0">
                <a:latin typeface="Times New Roman" panose="02020603050405020304" pitchFamily="18" charset="0"/>
                <a:cs typeface="Times New Roman" panose="02020603050405020304" pitchFamily="18" charset="0"/>
              </a:rPr>
              <a:t>Volume </a:t>
            </a:r>
            <a:r>
              <a:rPr lang="en-US" b="1" dirty="0">
                <a:latin typeface="Times New Roman" panose="02020603050405020304" pitchFamily="18" charset="0"/>
                <a:cs typeface="Times New Roman" panose="02020603050405020304" pitchFamily="18" charset="0"/>
              </a:rPr>
              <a:t>(ERV) </a:t>
            </a:r>
          </a:p>
          <a:p>
            <a:pPr marL="0" indent="0" algn="l" rtl="0">
              <a:buNone/>
            </a:pPr>
            <a:r>
              <a:rPr lang="en-US" dirty="0">
                <a:latin typeface="Times New Roman" panose="02020603050405020304" pitchFamily="18" charset="0"/>
                <a:cs typeface="Times New Roman" panose="02020603050405020304" pitchFamily="18" charset="0"/>
              </a:rPr>
              <a:t>Is the volume of air that can get him out in addition to the normal air volume of air exhaled size and usually has a size of 1 100 ml. </a:t>
            </a:r>
          </a:p>
          <a:p>
            <a:pPr marL="0" indent="0" algn="l" rtl="0">
              <a:buNone/>
            </a:pPr>
            <a:r>
              <a:rPr lang="en-US"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Inspiratory </a:t>
            </a:r>
            <a:r>
              <a:rPr lang="en-US" b="1" dirty="0">
                <a:latin typeface="Times New Roman" panose="02020603050405020304" pitchFamily="18" charset="0"/>
                <a:cs typeface="Times New Roman" panose="02020603050405020304" pitchFamily="18" charset="0"/>
              </a:rPr>
              <a:t>Reserve </a:t>
            </a:r>
            <a:r>
              <a:rPr lang="en-US" b="1" dirty="0" smtClean="0">
                <a:latin typeface="Times New Roman" panose="02020603050405020304" pitchFamily="18" charset="0"/>
                <a:cs typeface="Times New Roman" panose="02020603050405020304" pitchFamily="18" charset="0"/>
              </a:rPr>
              <a:t>Volume </a:t>
            </a:r>
            <a:r>
              <a:rPr lang="en-US" b="1" dirty="0">
                <a:latin typeface="Times New Roman" panose="02020603050405020304" pitchFamily="18" charset="0"/>
                <a:cs typeface="Times New Roman" panose="02020603050405020304" pitchFamily="18" charset="0"/>
              </a:rPr>
              <a:t>(IRV) </a:t>
            </a:r>
          </a:p>
          <a:p>
            <a:pPr marL="0" indent="0" algn="l" rtl="0">
              <a:buNone/>
            </a:pPr>
            <a:r>
              <a:rPr lang="en-US" dirty="0">
                <a:latin typeface="Times New Roman" panose="02020603050405020304" pitchFamily="18" charset="0"/>
                <a:cs typeface="Times New Roman" panose="02020603050405020304" pitchFamily="18" charset="0"/>
              </a:rPr>
              <a:t>Is the volume of air that can be inhaled as well as the size of the normal air inspiration and eluting usually about 3,000 million liters. </a:t>
            </a:r>
          </a:p>
          <a:p>
            <a:pPr marL="0" indent="0" algn="l" rtl="0">
              <a:buNone/>
            </a:pPr>
            <a:endParaRPr lang="en-US" dirty="0">
              <a:latin typeface="Times New Roman" panose="02020603050405020304" pitchFamily="18" charset="0"/>
              <a:cs typeface="Times New Roman" panose="02020603050405020304" pitchFamily="18" charset="0"/>
            </a:endParaRPr>
          </a:p>
          <a:p>
            <a:endParaRPr lang="ar-EG" dirty="0"/>
          </a:p>
        </p:txBody>
      </p:sp>
    </p:spTree>
    <p:extLst>
      <p:ext uri="{BB962C8B-B14F-4D97-AF65-F5344CB8AC3E}">
        <p14:creationId xmlns:p14="http://schemas.microsoft.com/office/powerpoint/2010/main" val="1051242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anose="02020603050405020304" pitchFamily="18" charset="0"/>
                <a:cs typeface="Times New Roman" panose="02020603050405020304" pitchFamily="18" charset="0"/>
              </a:rPr>
              <a:t>Importance of the </a:t>
            </a:r>
            <a:r>
              <a:rPr lang="en-US" dirty="0" smtClean="0">
                <a:latin typeface="Times New Roman" panose="02020603050405020304" pitchFamily="18" charset="0"/>
                <a:cs typeface="Times New Roman" panose="02020603050405020304" pitchFamily="18" charset="0"/>
              </a:rPr>
              <a:t>study:</a:t>
            </a:r>
            <a:endParaRPr lang="ar-E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rtl="0"/>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current study is one of the scientific research attempts to study the functions of the lungs and the rate of change </a:t>
            </a:r>
            <a:r>
              <a:rPr lang="en-US" i="1" u="sng" dirty="0">
                <a:latin typeface="Times New Roman" panose="02020603050405020304" pitchFamily="18" charset="0"/>
                <a:cs typeface="Times New Roman" panose="02020603050405020304" pitchFamily="18" charset="0"/>
              </a:rPr>
              <a:t>heart rate variability </a:t>
            </a:r>
            <a:r>
              <a:rPr lang="en-US" b="1" dirty="0">
                <a:latin typeface="Times New Roman" panose="02020603050405020304" pitchFamily="18" charset="0"/>
                <a:cs typeface="Times New Roman" panose="02020603050405020304" pitchFamily="18" charset="0"/>
              </a:rPr>
              <a:t>(HRV) </a:t>
            </a:r>
            <a:r>
              <a:rPr lang="en-US" dirty="0" smtClean="0">
                <a:latin typeface="Times New Roman" panose="02020603050405020304" pitchFamily="18" charset="0"/>
                <a:cs typeface="Times New Roman" panose="02020603050405020304" pitchFamily="18" charset="0"/>
              </a:rPr>
              <a:t>of </a:t>
            </a:r>
            <a:r>
              <a:rPr lang="en-US" dirty="0">
                <a:latin typeface="Times New Roman" panose="02020603050405020304" pitchFamily="18" charset="0"/>
                <a:cs typeface="Times New Roman" panose="02020603050405020304" pitchFamily="18" charset="0"/>
              </a:rPr>
              <a:t>a sample of the elite players in Egyptian football, handball and learn about the impact of different technical requirements between football players and handball players.</a:t>
            </a:r>
          </a:p>
        </p:txBody>
      </p:sp>
    </p:spTree>
    <p:extLst>
      <p:ext uri="{BB962C8B-B14F-4D97-AF65-F5344CB8AC3E}">
        <p14:creationId xmlns:p14="http://schemas.microsoft.com/office/powerpoint/2010/main" val="26333673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marL="0" indent="0" algn="l" rtl="0">
              <a:buNone/>
            </a:pPr>
            <a:r>
              <a:rPr lang="en-US" b="1" i="1" u="sng" dirty="0" smtClean="0">
                <a:latin typeface="Times New Roman" panose="02020603050405020304" pitchFamily="18" charset="0"/>
                <a:cs typeface="Times New Roman" panose="02020603050405020304" pitchFamily="18" charset="0"/>
              </a:rPr>
              <a:t>Aim </a:t>
            </a:r>
            <a:r>
              <a:rPr lang="en-US" b="1" i="1" u="sng" dirty="0">
                <a:latin typeface="Times New Roman" panose="02020603050405020304" pitchFamily="18" charset="0"/>
                <a:cs typeface="Times New Roman" panose="02020603050405020304" pitchFamily="18" charset="0"/>
              </a:rPr>
              <a:t>of the study</a:t>
            </a:r>
            <a:r>
              <a:rPr lang="en-US" dirty="0">
                <a:latin typeface="Times New Roman" panose="02020603050405020304" pitchFamily="18" charset="0"/>
                <a:cs typeface="Times New Roman" panose="02020603050405020304" pitchFamily="18" charset="0"/>
              </a:rPr>
              <a:t>:</a:t>
            </a:r>
          </a:p>
          <a:p>
            <a:pPr algn="l" rtl="0"/>
            <a:r>
              <a:rPr lang="en-US" dirty="0">
                <a:latin typeface="Times New Roman" panose="02020603050405020304" pitchFamily="18" charset="0"/>
                <a:cs typeface="Times New Roman" panose="02020603050405020304" pitchFamily="18" charset="0"/>
              </a:rPr>
              <a:t>Identification of lung function and the rate of change in </a:t>
            </a:r>
            <a:r>
              <a:rPr lang="en-US" i="1" u="sng" dirty="0">
                <a:latin typeface="Times New Roman" panose="02020603050405020304" pitchFamily="18" charset="0"/>
                <a:cs typeface="Times New Roman" panose="02020603050405020304" pitchFamily="18" charset="0"/>
              </a:rPr>
              <a:t>heart rate </a:t>
            </a:r>
            <a:r>
              <a:rPr lang="en-US" i="1" u="sng" dirty="0" smtClean="0">
                <a:latin typeface="Times New Roman" panose="02020603050405020304" pitchFamily="18" charset="0"/>
                <a:cs typeface="Times New Roman" panose="02020603050405020304" pitchFamily="18" charset="0"/>
              </a:rPr>
              <a:t>variability </a:t>
            </a:r>
            <a:r>
              <a:rPr lang="en-US" b="1" dirty="0" smtClean="0">
                <a:latin typeface="Times New Roman" panose="02020603050405020304" pitchFamily="18" charset="0"/>
                <a:cs typeface="Times New Roman" panose="02020603050405020304" pitchFamily="18" charset="0"/>
              </a:rPr>
              <a:t>(HRV</a:t>
            </a:r>
            <a:r>
              <a:rPr lang="en-US" b="1"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compared to the elite players in Egyptian football and handball.</a:t>
            </a:r>
          </a:p>
          <a:p>
            <a:pPr marL="0" indent="0" algn="l" rtl="0">
              <a:buNone/>
            </a:pPr>
            <a:r>
              <a:rPr lang="en-US" b="1" i="1" u="sng" dirty="0">
                <a:latin typeface="Times New Roman" panose="02020603050405020304" pitchFamily="18" charset="0"/>
                <a:cs typeface="Times New Roman" panose="02020603050405020304" pitchFamily="18" charset="0"/>
              </a:rPr>
              <a:t>Question of the study</a:t>
            </a:r>
            <a:r>
              <a:rPr lang="en-US" dirty="0">
                <a:latin typeface="Times New Roman" panose="02020603050405020304" pitchFamily="18" charset="0"/>
                <a:cs typeface="Times New Roman" panose="02020603050405020304" pitchFamily="18" charset="0"/>
              </a:rPr>
              <a:t>:</a:t>
            </a:r>
          </a:p>
          <a:p>
            <a:pPr algn="l" rtl="0"/>
            <a:r>
              <a:rPr lang="en-US" dirty="0">
                <a:latin typeface="Times New Roman" panose="02020603050405020304" pitchFamily="18" charset="0"/>
                <a:cs typeface="Times New Roman" panose="02020603050405020304" pitchFamily="18" charset="0"/>
              </a:rPr>
              <a:t>Do the different technical requirements of the duties between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the Egyptian elite players in football and handball affect </a:t>
            </a:r>
            <a:r>
              <a:rPr lang="en-US" dirty="0" smtClean="0">
                <a:latin typeface="Times New Roman" panose="02020603050405020304" pitchFamily="18" charset="0"/>
                <a:cs typeface="Times New Roman" panose="02020603050405020304" pitchFamily="18" charset="0"/>
              </a:rPr>
              <a:t>In lung </a:t>
            </a:r>
            <a:r>
              <a:rPr lang="en-US" dirty="0">
                <a:latin typeface="Times New Roman" panose="02020603050405020304" pitchFamily="18" charset="0"/>
                <a:cs typeface="Times New Roman" panose="02020603050405020304" pitchFamily="18" charset="0"/>
              </a:rPr>
              <a:t>function and </a:t>
            </a:r>
            <a:r>
              <a:rPr lang="en-US" i="1" u="sng" dirty="0">
                <a:latin typeface="Times New Roman" panose="02020603050405020304" pitchFamily="18" charset="0"/>
                <a:cs typeface="Times New Roman" panose="02020603050405020304" pitchFamily="18" charset="0"/>
              </a:rPr>
              <a:t>heart rate variability </a:t>
            </a:r>
            <a:r>
              <a:rPr lang="en-US" b="1" dirty="0">
                <a:latin typeface="Times New Roman" panose="02020603050405020304" pitchFamily="18" charset="0"/>
                <a:cs typeface="Times New Roman" panose="02020603050405020304" pitchFamily="18" charset="0"/>
              </a:rPr>
              <a:t>(HRV</a:t>
            </a:r>
            <a:r>
              <a:rPr lang="en-US" b="1"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endParaRPr lang="ar-EG" dirty="0"/>
          </a:p>
        </p:txBody>
      </p:sp>
    </p:spTree>
    <p:extLst>
      <p:ext uri="{BB962C8B-B14F-4D97-AF65-F5344CB8AC3E}">
        <p14:creationId xmlns:p14="http://schemas.microsoft.com/office/powerpoint/2010/main" val="5563840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latin typeface="Times New Roman" panose="02020603050405020304" pitchFamily="18" charset="0"/>
                <a:cs typeface="Times New Roman" panose="02020603050405020304" pitchFamily="18" charset="0"/>
              </a:rPr>
              <a:t>The study procedures</a:t>
            </a:r>
            <a:r>
              <a:rPr lang="en-US" i="1" dirty="0" smtClean="0">
                <a:latin typeface="Times New Roman" panose="02020603050405020304" pitchFamily="18" charset="0"/>
                <a:cs typeface="Times New Roman" panose="02020603050405020304" pitchFamily="18" charset="0"/>
              </a:rPr>
              <a:t>:</a:t>
            </a:r>
            <a:endParaRPr lang="ar-EG"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l" rtl="0">
              <a:buNone/>
            </a:pPr>
            <a:r>
              <a:rPr lang="en-US" b="1" i="1" u="sng" dirty="0" smtClean="0">
                <a:latin typeface="Times New Roman" panose="02020603050405020304" pitchFamily="18" charset="0"/>
                <a:cs typeface="Times New Roman" panose="02020603050405020304" pitchFamily="18" charset="0"/>
              </a:rPr>
              <a:t>The </a:t>
            </a:r>
            <a:r>
              <a:rPr lang="en-US" b="1" i="1" u="sng" dirty="0">
                <a:latin typeface="Times New Roman" panose="02020603050405020304" pitchFamily="18" charset="0"/>
                <a:cs typeface="Times New Roman" panose="02020603050405020304" pitchFamily="18" charset="0"/>
              </a:rPr>
              <a:t>curriculum:</a:t>
            </a:r>
          </a:p>
          <a:p>
            <a:pPr marL="0" indent="0" algn="l" rtl="0">
              <a:buNone/>
            </a:pPr>
            <a:r>
              <a:rPr lang="en-US" dirty="0" smtClean="0">
                <a:latin typeface="Times New Roman" panose="02020603050405020304" pitchFamily="18" charset="0"/>
                <a:cs typeface="Times New Roman" panose="02020603050405020304" pitchFamily="18" charset="0"/>
              </a:rPr>
              <a:t>The researcher used the descriptive approach to </a:t>
            </a:r>
            <a:r>
              <a:rPr lang="en-US" dirty="0" smtClean="0"/>
              <a:t>suitability</a:t>
            </a:r>
            <a:r>
              <a:rPr lang="en-US" dirty="0" smtClean="0">
                <a:latin typeface="Times New Roman" panose="02020603050405020304" pitchFamily="18" charset="0"/>
                <a:cs typeface="Times New Roman" panose="02020603050405020304" pitchFamily="18" charset="0"/>
              </a:rPr>
              <a:t> with the nature of the study.</a:t>
            </a:r>
          </a:p>
          <a:p>
            <a:pPr marL="0" indent="0" algn="l" rtl="0">
              <a:buNone/>
            </a:pPr>
            <a:r>
              <a:rPr lang="en-US" b="1" i="1" u="sng" dirty="0" smtClean="0">
                <a:latin typeface="Times New Roman" panose="02020603050405020304" pitchFamily="18" charset="0"/>
                <a:cs typeface="Times New Roman" panose="02020603050405020304" pitchFamily="18" charset="0"/>
              </a:rPr>
              <a:t>The </a:t>
            </a:r>
            <a:r>
              <a:rPr lang="en-US" b="1" i="1" u="sng" dirty="0"/>
              <a:t>Subjects</a:t>
            </a:r>
            <a:r>
              <a:rPr lang="en-US" b="1" i="1" u="sng" dirty="0" smtClean="0">
                <a:latin typeface="Times New Roman" panose="02020603050405020304" pitchFamily="18" charset="0"/>
                <a:cs typeface="Times New Roman" panose="02020603050405020304" pitchFamily="18" charset="0"/>
              </a:rPr>
              <a:t> :</a:t>
            </a:r>
            <a:endParaRPr lang="en-US" b="1" i="1" u="sng" dirty="0">
              <a:latin typeface="Times New Roman" panose="02020603050405020304" pitchFamily="18" charset="0"/>
              <a:cs typeface="Times New Roman" panose="02020603050405020304" pitchFamily="18" charset="0"/>
            </a:endParaRPr>
          </a:p>
          <a:p>
            <a:pPr marL="0" indent="0" algn="l" rtl="0">
              <a:buNone/>
            </a:pPr>
            <a:r>
              <a:rPr lang="en-US" dirty="0">
                <a:latin typeface="Times New Roman" panose="02020603050405020304" pitchFamily="18" charset="0"/>
                <a:cs typeface="Times New Roman" panose="02020603050405020304" pitchFamily="18" charset="0"/>
              </a:rPr>
              <a:t>The study sample was chosen intentional way to number </a:t>
            </a:r>
            <a:r>
              <a:rPr lang="en-US" dirty="0" smtClean="0">
                <a:latin typeface="Times New Roman" panose="02020603050405020304" pitchFamily="18" charset="0"/>
                <a:cs typeface="Times New Roman" panose="02020603050405020304" pitchFamily="18" charset="0"/>
              </a:rPr>
              <a:t> (40) </a:t>
            </a:r>
            <a:r>
              <a:rPr lang="en-US" dirty="0">
                <a:latin typeface="Times New Roman" panose="02020603050405020304" pitchFamily="18" charset="0"/>
                <a:cs typeface="Times New Roman" panose="02020603050405020304" pitchFamily="18" charset="0"/>
              </a:rPr>
              <a:t>player of the national team players for the  football team handball (20) player for each team.</a:t>
            </a:r>
          </a:p>
        </p:txBody>
      </p:sp>
    </p:spTree>
    <p:extLst>
      <p:ext uri="{BB962C8B-B14F-4D97-AF65-F5344CB8AC3E}">
        <p14:creationId xmlns:p14="http://schemas.microsoft.com/office/powerpoint/2010/main" val="14893164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r>
              <a:rPr lang="en-US" sz="2400" b="1" dirty="0" smtClean="0">
                <a:latin typeface="Times New Roman" panose="02020603050405020304" pitchFamily="18" charset="0"/>
                <a:cs typeface="Times New Roman" panose="02020603050405020304" pitchFamily="18" charset="0"/>
              </a:rPr>
              <a:t>Measuring protocol</a:t>
            </a:r>
            <a:endParaRPr lang="ar-EG"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l" rtl="0"/>
            <a:r>
              <a:rPr lang="en-US" dirty="0" smtClean="0"/>
              <a:t>Participants were measured in two basic measures :</a:t>
            </a:r>
          </a:p>
          <a:p>
            <a:pPr algn="l" rtl="0"/>
            <a:r>
              <a:rPr lang="en-US" dirty="0" smtClean="0"/>
              <a:t>1- </a:t>
            </a:r>
            <a:r>
              <a:rPr lang="en-US" dirty="0">
                <a:latin typeface="Times New Roman" panose="02020603050405020304" pitchFamily="18" charset="0"/>
                <a:cs typeface="Times New Roman" panose="02020603050405020304" pitchFamily="18" charset="0"/>
              </a:rPr>
              <a:t>rate of change in </a:t>
            </a:r>
            <a:r>
              <a:rPr lang="en-US" i="1" u="sng" dirty="0">
                <a:latin typeface="Times New Roman" panose="02020603050405020304" pitchFamily="18" charset="0"/>
                <a:cs typeface="Times New Roman" panose="02020603050405020304" pitchFamily="18" charset="0"/>
              </a:rPr>
              <a:t>heart rate variability </a:t>
            </a:r>
            <a:r>
              <a:rPr lang="en-US" dirty="0">
                <a:latin typeface="Times New Roman" panose="02020603050405020304" pitchFamily="18" charset="0"/>
                <a:cs typeface="Times New Roman" panose="02020603050405020304" pitchFamily="18" charset="0"/>
              </a:rPr>
              <a:t>(HRV</a:t>
            </a:r>
            <a:r>
              <a:rPr lang="en-US" dirty="0" smtClean="0">
                <a:latin typeface="Times New Roman" panose="02020603050405020304" pitchFamily="18" charset="0"/>
                <a:cs typeface="Times New Roman" panose="02020603050405020304" pitchFamily="18" charset="0"/>
              </a:rPr>
              <a:t>) using  </a:t>
            </a:r>
            <a:r>
              <a:rPr lang="en-US" dirty="0"/>
              <a:t>TF4 </a:t>
            </a:r>
            <a:r>
              <a:rPr lang="en-US" dirty="0" smtClean="0"/>
              <a:t>device.</a:t>
            </a:r>
          </a:p>
          <a:p>
            <a:pPr algn="l" rtl="0"/>
            <a:r>
              <a:rPr lang="en-US" b="1" dirty="0" smtClean="0">
                <a:latin typeface="Times New Roman" panose="02020603050405020304" pitchFamily="18" charset="0"/>
                <a:cs typeface="Times New Roman" panose="02020603050405020304" pitchFamily="18" charset="0"/>
              </a:rPr>
              <a:t>2- </a:t>
            </a:r>
            <a:r>
              <a:rPr lang="en-US" dirty="0">
                <a:latin typeface="Times New Roman" panose="02020603050405020304" pitchFamily="18" charset="0"/>
                <a:cs typeface="Times New Roman" panose="02020603050405020304" pitchFamily="18" charset="0"/>
              </a:rPr>
              <a:t>lung function  using  </a:t>
            </a:r>
            <a:r>
              <a:rPr lang="en-US" dirty="0" smtClean="0">
                <a:latin typeface="Times New Roman" panose="02020603050405020304" pitchFamily="18" charset="0"/>
                <a:cs typeface="Times New Roman" panose="02020603050405020304" pitchFamily="18" charset="0"/>
              </a:rPr>
              <a:t>electronic Spirometr </a:t>
            </a:r>
            <a:r>
              <a:rPr lang="en-US" dirty="0" smtClean="0"/>
              <a:t>device.</a:t>
            </a:r>
            <a:endParaRPr lang="ar-EG" dirty="0"/>
          </a:p>
        </p:txBody>
      </p:sp>
    </p:spTree>
    <p:extLst>
      <p:ext uri="{BB962C8B-B14F-4D97-AF65-F5344CB8AC3E}">
        <p14:creationId xmlns:p14="http://schemas.microsoft.com/office/powerpoint/2010/main" val="37514817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720080"/>
          </a:xfrm>
        </p:spPr>
        <p:txBody>
          <a:bodyPr>
            <a:normAutofit fontScale="90000"/>
          </a:bodyPr>
          <a:lstStyle/>
          <a:p>
            <a:r>
              <a:rPr lang="en-US" dirty="0" smtClean="0"/>
              <a:t>The Results</a:t>
            </a:r>
            <a:r>
              <a:rPr lang="ar-EG" dirty="0" smtClean="0"/>
              <a:t/>
            </a:r>
            <a:br>
              <a:rPr lang="ar-EG" dirty="0" smtClean="0"/>
            </a:br>
            <a:r>
              <a:rPr lang="en-US" sz="1800" dirty="0" smtClean="0">
                <a:latin typeface="Times New Roman" panose="02020603050405020304" pitchFamily="18" charset="0"/>
                <a:cs typeface="Times New Roman" panose="02020603050405020304" pitchFamily="18" charset="0"/>
              </a:rPr>
              <a:t>Table ( 1)</a:t>
            </a:r>
            <a:endParaRPr lang="ar-EG" sz="1800"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38804288"/>
              </p:ext>
            </p:extLst>
          </p:nvPr>
        </p:nvGraphicFramePr>
        <p:xfrm>
          <a:off x="1403648" y="1124744"/>
          <a:ext cx="7051368" cy="4869201"/>
        </p:xfrm>
        <a:graphic>
          <a:graphicData uri="http://schemas.openxmlformats.org/drawingml/2006/table">
            <a:tbl>
              <a:tblPr rtl="1" firstRow="1" firstCol="1" bandRow="1">
                <a:tableStyleId>{5C22544A-7EE6-4342-B048-85BDC9FD1C3A}</a:tableStyleId>
              </a:tblPr>
              <a:tblGrid>
                <a:gridCol w="1956680"/>
                <a:gridCol w="786672"/>
                <a:gridCol w="968214"/>
                <a:gridCol w="1170170"/>
                <a:gridCol w="1330366"/>
                <a:gridCol w="839266"/>
              </a:tblGrid>
              <a:tr h="133732">
                <a:tc rowSpan="2" gridSpan="2">
                  <a:txBody>
                    <a:bodyPr/>
                    <a:lstStyle/>
                    <a:p>
                      <a:pPr algn="ctr" rtl="1">
                        <a:lnSpc>
                          <a:spcPct val="150000"/>
                        </a:lnSpc>
                        <a:spcAft>
                          <a:spcPts val="0"/>
                        </a:spcAft>
                      </a:pPr>
                      <a:r>
                        <a:rPr lang="ar-EG" sz="900" dirty="0" smtClean="0">
                          <a:effectLst/>
                          <a:latin typeface="Times New Roman" panose="02020603050405020304" pitchFamily="18" charset="0"/>
                          <a:cs typeface="Times New Roman" panose="02020603050405020304" pitchFamily="18" charset="0"/>
                        </a:rPr>
                        <a:t> المتغيرات</a:t>
                      </a:r>
                    </a:p>
                    <a:p>
                      <a:pPr algn="ctr" rtl="1">
                        <a:lnSpc>
                          <a:spcPct val="150000"/>
                        </a:lnSpc>
                        <a:spcAft>
                          <a:spcPts val="0"/>
                        </a:spcAft>
                      </a:pPr>
                      <a:r>
                        <a:rPr lang="en-US" sz="1400" b="1" kern="1200" dirty="0" smtClean="0">
                          <a:solidFill>
                            <a:schemeClr val="lt1"/>
                          </a:solidFill>
                          <a:effectLst/>
                          <a:latin typeface="Times New Roman" panose="02020603050405020304" pitchFamily="18" charset="0"/>
                          <a:ea typeface="+mn-ea"/>
                          <a:cs typeface="Times New Roman" panose="02020603050405020304" pitchFamily="18" charset="0"/>
                        </a:rPr>
                        <a:t>Variables</a:t>
                      </a:r>
                      <a:endParaRPr lang="en-US" sz="1400" dirty="0">
                        <a:effectLst/>
                        <a:latin typeface="Times New Roman" panose="02020603050405020304" pitchFamily="18" charset="0"/>
                        <a:ea typeface="Times New Roman"/>
                        <a:cs typeface="Times New Roman" panose="02020603050405020304" pitchFamily="18" charset="0"/>
                      </a:endParaRPr>
                    </a:p>
                  </a:txBody>
                  <a:tcPr marL="60616" marR="60616" marT="0" marB="0"/>
                </a:tc>
                <a:tc rowSpan="2" hMerge="1">
                  <a:txBody>
                    <a:bodyPr/>
                    <a:lstStyle/>
                    <a:p>
                      <a:pPr rtl="1"/>
                      <a:endParaRPr lang="ar-EG"/>
                    </a:p>
                  </a:txBody>
                  <a:tcPr/>
                </a:tc>
                <a:tc rowSpan="2">
                  <a:txBody>
                    <a:bodyPr/>
                    <a:lstStyle/>
                    <a:p>
                      <a:pPr algn="ctr" rtl="1">
                        <a:lnSpc>
                          <a:spcPct val="150000"/>
                        </a:lnSpc>
                        <a:spcAft>
                          <a:spcPts val="0"/>
                        </a:spcAft>
                      </a:pPr>
                      <a:r>
                        <a:rPr lang="ar-EG" sz="900" dirty="0" smtClean="0">
                          <a:effectLst/>
                          <a:latin typeface="Times New Roman" panose="02020603050405020304" pitchFamily="18" charset="0"/>
                          <a:cs typeface="Times New Roman" panose="02020603050405020304" pitchFamily="18" charset="0"/>
                        </a:rPr>
                        <a:t>المتوسطات</a:t>
                      </a:r>
                      <a:endParaRPr lang="en-US" sz="900" dirty="0" smtClean="0">
                        <a:effectLst/>
                        <a:latin typeface="Times New Roman" panose="02020603050405020304" pitchFamily="18" charset="0"/>
                        <a:cs typeface="Times New Roman" panose="02020603050405020304" pitchFamily="18" charset="0"/>
                      </a:endParaRPr>
                    </a:p>
                    <a:p>
                      <a:pPr algn="ctr" rtl="1">
                        <a:lnSpc>
                          <a:spcPct val="150000"/>
                        </a:lnSpc>
                        <a:spcAft>
                          <a:spcPts val="0"/>
                        </a:spcAft>
                      </a:pPr>
                      <a:r>
                        <a:rPr lang="en-US" sz="1200" b="1" kern="1200" dirty="0" smtClean="0">
                          <a:solidFill>
                            <a:schemeClr val="lt1"/>
                          </a:solidFill>
                          <a:effectLst/>
                          <a:latin typeface="Times New Roman" panose="02020603050405020304" pitchFamily="18" charset="0"/>
                          <a:ea typeface="+mn-ea"/>
                          <a:cs typeface="Times New Roman" panose="02020603050405020304" pitchFamily="18" charset="0"/>
                        </a:rPr>
                        <a:t>Mean</a:t>
                      </a:r>
                      <a:endParaRPr lang="en-US" sz="1200" dirty="0">
                        <a:effectLst/>
                        <a:latin typeface="Times New Roman" panose="02020603050405020304" pitchFamily="18" charset="0"/>
                        <a:ea typeface="Times New Roman"/>
                        <a:cs typeface="Times New Roman" panose="02020603050405020304" pitchFamily="18" charset="0"/>
                      </a:endParaRPr>
                    </a:p>
                  </a:txBody>
                  <a:tcPr marL="60616" marR="60616" marT="0" marB="0"/>
                </a:tc>
                <a:tc gridSpan="2">
                  <a:txBody>
                    <a:bodyPr/>
                    <a:lstStyle/>
                    <a:p>
                      <a:pPr algn="ctr" rtl="1">
                        <a:lnSpc>
                          <a:spcPct val="150000"/>
                        </a:lnSpc>
                        <a:spcAft>
                          <a:spcPts val="0"/>
                        </a:spcAft>
                      </a:pPr>
                      <a:r>
                        <a:rPr lang="en-US" sz="1200" b="1" kern="1200" dirty="0" smtClean="0">
                          <a:solidFill>
                            <a:schemeClr val="lt1"/>
                          </a:solidFill>
                          <a:effectLst/>
                          <a:latin typeface="Times New Roman" panose="02020603050405020304" pitchFamily="18" charset="0"/>
                          <a:ea typeface="+mn-ea"/>
                          <a:cs typeface="Times New Roman" panose="02020603050405020304" pitchFamily="18" charset="0"/>
                        </a:rPr>
                        <a:t>Differences between the groups</a:t>
                      </a:r>
                      <a:endParaRPr lang="en-US" sz="1200" dirty="0">
                        <a:effectLst/>
                        <a:latin typeface="Times New Roman" panose="02020603050405020304" pitchFamily="18" charset="0"/>
                        <a:ea typeface="Times New Roman"/>
                        <a:cs typeface="Times New Roman" panose="02020603050405020304" pitchFamily="18" charset="0"/>
                      </a:endParaRPr>
                    </a:p>
                  </a:txBody>
                  <a:tcPr marL="60616" marR="60616" marT="0" marB="0"/>
                </a:tc>
                <a:tc hMerge="1">
                  <a:txBody>
                    <a:bodyPr/>
                    <a:lstStyle/>
                    <a:p>
                      <a:pPr rtl="1"/>
                      <a:endParaRPr lang="ar-EG"/>
                    </a:p>
                  </a:txBody>
                  <a:tcPr/>
                </a:tc>
                <a:tc rowSpan="2">
                  <a:txBody>
                    <a:bodyPr/>
                    <a:lstStyle/>
                    <a:p>
                      <a:pPr algn="ctr" rtl="1">
                        <a:lnSpc>
                          <a:spcPct val="150000"/>
                        </a:lnSpc>
                        <a:spcAft>
                          <a:spcPts val="0"/>
                        </a:spcAft>
                      </a:pPr>
                      <a:r>
                        <a:rPr lang="ar-EG" sz="900" dirty="0">
                          <a:effectLst/>
                          <a:latin typeface="Times New Roman" panose="02020603050405020304" pitchFamily="18" charset="0"/>
                          <a:cs typeface="Times New Roman" panose="02020603050405020304" pitchFamily="18" charset="0"/>
                        </a:rPr>
                        <a:t> </a:t>
                      </a:r>
                      <a:endParaRPr lang="en-US" sz="1100" dirty="0">
                        <a:effectLst/>
                        <a:latin typeface="Times New Roman" panose="02020603050405020304" pitchFamily="18" charset="0"/>
                        <a:ea typeface="Times New Roman"/>
                        <a:cs typeface="Times New Roman" panose="02020603050405020304" pitchFamily="18" charset="0"/>
                      </a:endParaRPr>
                    </a:p>
                    <a:p>
                      <a:pPr algn="ctr" rtl="1">
                        <a:lnSpc>
                          <a:spcPct val="115000"/>
                        </a:lnSpc>
                        <a:spcAft>
                          <a:spcPts val="0"/>
                        </a:spcAft>
                      </a:pPr>
                      <a:r>
                        <a:rPr lang="en-US" sz="900" kern="1200" dirty="0" smtClean="0">
                          <a:solidFill>
                            <a:schemeClr val="dk1"/>
                          </a:solidFill>
                          <a:effectLst/>
                          <a:latin typeface="Times New Roman" panose="02020603050405020304" pitchFamily="18" charset="0"/>
                          <a:ea typeface="+mn-ea"/>
                          <a:cs typeface="Times New Roman" panose="02020603050405020304" pitchFamily="18" charset="0"/>
                        </a:rPr>
                        <a:t>T value </a:t>
                      </a:r>
                      <a:endParaRPr lang="en-US" sz="900" dirty="0">
                        <a:effectLst/>
                        <a:latin typeface="Times New Roman" panose="02020603050405020304" pitchFamily="18" charset="0"/>
                        <a:ea typeface="Times New Roman"/>
                        <a:cs typeface="Times New Roman" panose="02020603050405020304" pitchFamily="18" charset="0"/>
                      </a:endParaRPr>
                    </a:p>
                  </a:txBody>
                  <a:tcPr marL="60616" marR="60616" marT="0" marB="0"/>
                </a:tc>
              </a:tr>
              <a:tr h="298316">
                <a:tc gridSpan="2" vMerge="1">
                  <a:txBody>
                    <a:bodyPr/>
                    <a:lstStyle/>
                    <a:p>
                      <a:pPr rtl="1"/>
                      <a:endParaRPr lang="ar-EG"/>
                    </a:p>
                  </a:txBody>
                  <a:tcPr/>
                </a:tc>
                <a:tc hMerge="1" vMerge="1">
                  <a:txBody>
                    <a:bodyPr/>
                    <a:lstStyle/>
                    <a:p>
                      <a:pPr rtl="1"/>
                      <a:endParaRPr lang="ar-EG"/>
                    </a:p>
                  </a:txBody>
                  <a:tcPr/>
                </a:tc>
                <a:tc vMerge="1">
                  <a:txBody>
                    <a:bodyPr/>
                    <a:lstStyle/>
                    <a:p>
                      <a:pPr rtl="1"/>
                      <a:endParaRPr lang="ar-EG"/>
                    </a:p>
                  </a:txBody>
                  <a:tcPr/>
                </a:tc>
                <a:tc>
                  <a:txBody>
                    <a:bodyPr/>
                    <a:lstStyle/>
                    <a:p>
                      <a:pPr algn="ctr" rtl="1">
                        <a:lnSpc>
                          <a:spcPct val="150000"/>
                        </a:lnSpc>
                        <a:spcAft>
                          <a:spcPts val="0"/>
                        </a:spcAft>
                      </a:pPr>
                      <a:r>
                        <a:rPr lang="en-US" sz="1200" kern="1200" dirty="0" smtClean="0">
                          <a:solidFill>
                            <a:schemeClr val="dk1"/>
                          </a:solidFill>
                          <a:effectLst/>
                          <a:latin typeface="Times New Roman" panose="02020603050405020304" pitchFamily="18" charset="0"/>
                          <a:ea typeface="+mn-ea"/>
                          <a:cs typeface="Times New Roman" panose="02020603050405020304" pitchFamily="18" charset="0"/>
                        </a:rPr>
                        <a:t>Mean</a:t>
                      </a:r>
                      <a:r>
                        <a:rPr lang="en-US" sz="120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200" kern="1200" dirty="0" smtClean="0">
                          <a:solidFill>
                            <a:schemeClr val="dk1"/>
                          </a:solidFill>
                          <a:effectLst/>
                          <a:latin typeface="Times New Roman" panose="02020603050405020304" pitchFamily="18" charset="0"/>
                          <a:ea typeface="+mn-ea"/>
                          <a:cs typeface="Times New Roman" panose="02020603050405020304" pitchFamily="18" charset="0"/>
                        </a:rPr>
                        <a:t>difference</a:t>
                      </a:r>
                      <a:endParaRPr lang="en-US" sz="1200" dirty="0">
                        <a:effectLst/>
                        <a:latin typeface="Times New Roman" panose="02020603050405020304" pitchFamily="18" charset="0"/>
                        <a:ea typeface="Times New Roman"/>
                        <a:cs typeface="Times New Roman" panose="02020603050405020304" pitchFamily="18" charset="0"/>
                      </a:endParaRPr>
                    </a:p>
                  </a:txBody>
                  <a:tcPr marL="60616" marR="60616" marT="0" marB="0"/>
                </a:tc>
                <a:tc>
                  <a:txBody>
                    <a:bodyPr/>
                    <a:lstStyle/>
                    <a:p>
                      <a:pPr algn="ctr" rtl="1">
                        <a:lnSpc>
                          <a:spcPct val="150000"/>
                        </a:lnSpc>
                        <a:spcAft>
                          <a:spcPts val="0"/>
                        </a:spcAft>
                      </a:pPr>
                      <a:r>
                        <a:rPr lang="en-US" sz="1200" kern="1200" dirty="0" smtClean="0">
                          <a:solidFill>
                            <a:schemeClr val="dk1"/>
                          </a:solidFill>
                          <a:effectLst/>
                          <a:latin typeface="Times New Roman" panose="02020603050405020304" pitchFamily="18" charset="0"/>
                          <a:ea typeface="+mn-ea"/>
                          <a:cs typeface="Times New Roman" panose="02020603050405020304" pitchFamily="18" charset="0"/>
                        </a:rPr>
                        <a:t>Standard deviation</a:t>
                      </a:r>
                      <a:endParaRPr lang="en-US" sz="1200" dirty="0">
                        <a:effectLst/>
                        <a:latin typeface="Times New Roman" panose="02020603050405020304" pitchFamily="18" charset="0"/>
                        <a:ea typeface="Times New Roman"/>
                        <a:cs typeface="Times New Roman" panose="02020603050405020304" pitchFamily="18" charset="0"/>
                      </a:endParaRPr>
                    </a:p>
                  </a:txBody>
                  <a:tcPr marL="60616" marR="60616" marT="0" marB="0"/>
                </a:tc>
                <a:tc vMerge="1">
                  <a:txBody>
                    <a:bodyPr/>
                    <a:lstStyle/>
                    <a:p>
                      <a:pPr algn="ctr" rtl="1">
                        <a:lnSpc>
                          <a:spcPct val="115000"/>
                        </a:lnSpc>
                        <a:spcAft>
                          <a:spcPts val="0"/>
                        </a:spcAft>
                      </a:pPr>
                      <a:endParaRPr lang="en-US" sz="900" dirty="0">
                        <a:effectLst/>
                        <a:latin typeface="Times New Roman" panose="02020603050405020304" pitchFamily="18" charset="0"/>
                        <a:ea typeface="Times New Roman"/>
                        <a:cs typeface="Times New Roman" panose="02020603050405020304" pitchFamily="18" charset="0"/>
                      </a:endParaRPr>
                    </a:p>
                  </a:txBody>
                  <a:tcPr marL="60616" marR="60616" marT="0" marB="0"/>
                </a:tc>
              </a:tr>
              <a:tr h="202052">
                <a:tc rowSpan="2">
                  <a:txBody>
                    <a:bodyPr/>
                    <a:lstStyle/>
                    <a:p>
                      <a:pPr algn="ctr" rtl="1">
                        <a:lnSpc>
                          <a:spcPct val="150000"/>
                        </a:lnSpc>
                        <a:spcAft>
                          <a:spcPts val="0"/>
                        </a:spcAft>
                      </a:pPr>
                      <a:r>
                        <a:rPr lang="ar-EG" sz="1000" b="1" kern="1200" dirty="0" smtClean="0">
                          <a:solidFill>
                            <a:schemeClr val="lt1"/>
                          </a:solidFill>
                          <a:effectLst/>
                          <a:latin typeface="Times New Roman" panose="02020603050405020304" pitchFamily="18" charset="0"/>
                          <a:ea typeface="+mn-ea"/>
                          <a:cs typeface="Times New Roman" panose="02020603050405020304" pitchFamily="18" charset="0"/>
                        </a:rPr>
                        <a:t>الطول ( سم )</a:t>
                      </a:r>
                    </a:p>
                    <a:p>
                      <a:pPr algn="ctr" rtl="1">
                        <a:lnSpc>
                          <a:spcPct val="150000"/>
                        </a:lnSpc>
                        <a:spcAft>
                          <a:spcPts val="0"/>
                        </a:spcAft>
                      </a:pPr>
                      <a:r>
                        <a:rPr lang="en-US" sz="1000" b="1" kern="1200" dirty="0" smtClean="0">
                          <a:solidFill>
                            <a:schemeClr val="lt1"/>
                          </a:solidFill>
                          <a:effectLst/>
                          <a:latin typeface="Times New Roman" panose="02020603050405020304" pitchFamily="18" charset="0"/>
                          <a:ea typeface="+mn-ea"/>
                          <a:cs typeface="Times New Roman" panose="02020603050405020304" pitchFamily="18" charset="0"/>
                        </a:rPr>
                        <a:t>cm</a:t>
                      </a:r>
                      <a:r>
                        <a:rPr lang="ar-EG" sz="1000" b="1" kern="1200" dirty="0" smtClean="0">
                          <a:solidFill>
                            <a:schemeClr val="lt1"/>
                          </a:solidFill>
                          <a:effectLst/>
                          <a:latin typeface="Times New Roman" panose="02020603050405020304" pitchFamily="18" charset="0"/>
                          <a:ea typeface="+mn-ea"/>
                          <a:cs typeface="Times New Roman" panose="02020603050405020304" pitchFamily="18" charset="0"/>
                        </a:rPr>
                        <a:t> </a:t>
                      </a:r>
                      <a:r>
                        <a:rPr lang="en-US" sz="1000" b="1" kern="1200" dirty="0" smtClean="0">
                          <a:solidFill>
                            <a:schemeClr val="lt1"/>
                          </a:solidFill>
                          <a:effectLst/>
                          <a:latin typeface="Times New Roman" panose="02020603050405020304" pitchFamily="18" charset="0"/>
                          <a:ea typeface="+mn-ea"/>
                          <a:cs typeface="Times New Roman" panose="02020603050405020304" pitchFamily="18" charset="0"/>
                        </a:rPr>
                        <a:t> Length </a:t>
                      </a:r>
                      <a:r>
                        <a:rPr lang="ar-EG" sz="1000" dirty="0" smtClean="0">
                          <a:effectLst/>
                          <a:latin typeface="Times New Roman" panose="02020603050405020304" pitchFamily="18" charset="0"/>
                          <a:cs typeface="Times New Roman" panose="02020603050405020304" pitchFamily="18" charset="0"/>
                        </a:rPr>
                        <a:t> </a:t>
                      </a:r>
                      <a:endParaRPr lang="en-US" sz="1000" dirty="0" smtClean="0">
                        <a:effectLst/>
                        <a:latin typeface="Times New Roman" panose="02020603050405020304" pitchFamily="18" charset="0"/>
                        <a:cs typeface="Times New Roman" panose="02020603050405020304" pitchFamily="18" charset="0"/>
                      </a:endParaRPr>
                    </a:p>
                    <a:p>
                      <a:pPr algn="ctr" rtl="1">
                        <a:lnSpc>
                          <a:spcPct val="150000"/>
                        </a:lnSpc>
                        <a:spcAft>
                          <a:spcPts val="0"/>
                        </a:spcAft>
                      </a:pPr>
                      <a:endParaRPr lang="en-US" sz="1000" dirty="0">
                        <a:effectLst/>
                        <a:latin typeface="Times New Roman" panose="02020603050405020304" pitchFamily="18" charset="0"/>
                        <a:ea typeface="Times New Roman"/>
                        <a:cs typeface="Times New Roman" panose="02020603050405020304" pitchFamily="18" charset="0"/>
                      </a:endParaRPr>
                    </a:p>
                  </a:txBody>
                  <a:tcPr marL="60616" marR="60616" marT="0" marB="0"/>
                </a:tc>
                <a:tc>
                  <a:txBody>
                    <a:bodyPr/>
                    <a:lstStyle/>
                    <a:p>
                      <a:pPr algn="ctr" rtl="1">
                        <a:lnSpc>
                          <a:spcPct val="150000"/>
                        </a:lnSpc>
                        <a:spcAft>
                          <a:spcPts val="0"/>
                        </a:spcAft>
                      </a:pPr>
                      <a:r>
                        <a:rPr lang="en-US" sz="1050" b="1" dirty="0" smtClean="0">
                          <a:effectLst/>
                          <a:latin typeface="Times New Roman" panose="02020603050405020304" pitchFamily="18" charset="0"/>
                          <a:cs typeface="Times New Roman" panose="02020603050405020304" pitchFamily="18" charset="0"/>
                        </a:rPr>
                        <a:t>Football</a:t>
                      </a:r>
                      <a:endParaRPr lang="en-US" sz="1050" b="1" dirty="0">
                        <a:effectLst/>
                        <a:latin typeface="Times New Roman" panose="02020603050405020304" pitchFamily="18" charset="0"/>
                        <a:ea typeface="Times New Roman"/>
                        <a:cs typeface="Times New Roman" panose="02020603050405020304" pitchFamily="18" charset="0"/>
                      </a:endParaRPr>
                    </a:p>
                  </a:txBody>
                  <a:tcPr marL="60616" marR="60616" marT="0" marB="0"/>
                </a:tc>
                <a:tc>
                  <a:txBody>
                    <a:bodyPr/>
                    <a:lstStyle/>
                    <a:p>
                      <a:pPr marL="38100" marR="38100" algn="ctr" rtl="0">
                        <a:lnSpc>
                          <a:spcPct val="150000"/>
                        </a:lnSpc>
                        <a:spcAft>
                          <a:spcPts val="0"/>
                        </a:spcAft>
                      </a:pPr>
                      <a:r>
                        <a:rPr lang="en-US" sz="900" b="1" dirty="0">
                          <a:effectLst/>
                          <a:latin typeface="Times New Roman" panose="02020603050405020304" pitchFamily="18" charset="0"/>
                          <a:cs typeface="Times New Roman" panose="02020603050405020304" pitchFamily="18" charset="0"/>
                        </a:rPr>
                        <a:t>184.95000</a:t>
                      </a:r>
                      <a:endParaRPr lang="en-US" sz="900" b="1" dirty="0">
                        <a:effectLst/>
                        <a:latin typeface="Times New Roman" panose="02020603050405020304" pitchFamily="18" charset="0"/>
                        <a:ea typeface="Times New Roman"/>
                        <a:cs typeface="Times New Roman" panose="02020603050405020304" pitchFamily="18" charset="0"/>
                      </a:endParaRPr>
                    </a:p>
                  </a:txBody>
                  <a:tcPr marL="60616" marR="60616" marT="0" marB="0" anchor="ctr"/>
                </a:tc>
                <a:tc rowSpan="2">
                  <a:txBody>
                    <a:bodyPr/>
                    <a:lstStyle/>
                    <a:p>
                      <a:pPr marL="38100" marR="38100" algn="ctr" rtl="0">
                        <a:lnSpc>
                          <a:spcPct val="150000"/>
                        </a:lnSpc>
                        <a:spcAft>
                          <a:spcPts val="0"/>
                        </a:spcAft>
                      </a:pPr>
                      <a:r>
                        <a:rPr lang="en-US" sz="900" b="1">
                          <a:effectLst/>
                          <a:latin typeface="Times New Roman" panose="02020603050405020304" pitchFamily="18" charset="0"/>
                          <a:cs typeface="Times New Roman" panose="02020603050405020304" pitchFamily="18" charset="0"/>
                        </a:rPr>
                        <a:t>5.250000</a:t>
                      </a:r>
                      <a:endParaRPr lang="en-US" sz="900" b="1">
                        <a:effectLst/>
                        <a:latin typeface="Times New Roman" panose="02020603050405020304" pitchFamily="18" charset="0"/>
                        <a:ea typeface="Times New Roman"/>
                        <a:cs typeface="Times New Roman" panose="02020603050405020304" pitchFamily="18" charset="0"/>
                      </a:endParaRPr>
                    </a:p>
                  </a:txBody>
                  <a:tcPr marL="60616" marR="60616" marT="0" marB="0" anchor="ctr"/>
                </a:tc>
                <a:tc rowSpan="2">
                  <a:txBody>
                    <a:bodyPr/>
                    <a:lstStyle/>
                    <a:p>
                      <a:pPr algn="ctr" rtl="1">
                        <a:lnSpc>
                          <a:spcPct val="150000"/>
                        </a:lnSpc>
                        <a:spcAft>
                          <a:spcPts val="0"/>
                        </a:spcAft>
                      </a:pPr>
                      <a:r>
                        <a:rPr lang="ar-EG" sz="900" b="1">
                          <a:effectLst/>
                          <a:latin typeface="Times New Roman" panose="02020603050405020304" pitchFamily="18" charset="0"/>
                          <a:cs typeface="Times New Roman" panose="02020603050405020304" pitchFamily="18" charset="0"/>
                        </a:rPr>
                        <a:t> </a:t>
                      </a:r>
                      <a:endParaRPr lang="en-US" sz="900" b="1">
                        <a:effectLst/>
                        <a:latin typeface="Times New Roman" panose="02020603050405020304" pitchFamily="18" charset="0"/>
                        <a:cs typeface="Times New Roman" panose="02020603050405020304" pitchFamily="18" charset="0"/>
                      </a:endParaRPr>
                    </a:p>
                    <a:p>
                      <a:pPr algn="ctr" rtl="1">
                        <a:lnSpc>
                          <a:spcPct val="150000"/>
                        </a:lnSpc>
                        <a:spcAft>
                          <a:spcPts val="0"/>
                        </a:spcAft>
                      </a:pPr>
                      <a:r>
                        <a:rPr lang="en-US" sz="900" b="1">
                          <a:effectLst/>
                          <a:latin typeface="Times New Roman" panose="02020603050405020304" pitchFamily="18" charset="0"/>
                          <a:cs typeface="Times New Roman" panose="02020603050405020304" pitchFamily="18" charset="0"/>
                        </a:rPr>
                        <a:t>7.040298</a:t>
                      </a:r>
                    </a:p>
                    <a:p>
                      <a:pPr algn="ctr" rtl="1">
                        <a:lnSpc>
                          <a:spcPct val="150000"/>
                        </a:lnSpc>
                        <a:spcAft>
                          <a:spcPts val="0"/>
                        </a:spcAft>
                      </a:pPr>
                      <a:r>
                        <a:rPr lang="ar-EG" sz="900" b="1">
                          <a:effectLst/>
                          <a:latin typeface="Times New Roman" panose="02020603050405020304" pitchFamily="18" charset="0"/>
                          <a:cs typeface="Times New Roman" panose="02020603050405020304" pitchFamily="18" charset="0"/>
                        </a:rPr>
                        <a:t> </a:t>
                      </a:r>
                      <a:endParaRPr lang="en-US" sz="900" b="1">
                        <a:effectLst/>
                        <a:latin typeface="Times New Roman" panose="02020603050405020304" pitchFamily="18" charset="0"/>
                        <a:ea typeface="Times New Roman"/>
                        <a:cs typeface="Times New Roman" panose="02020603050405020304" pitchFamily="18" charset="0"/>
                      </a:endParaRPr>
                    </a:p>
                  </a:txBody>
                  <a:tcPr marL="60616" marR="60616" marT="0" marB="0"/>
                </a:tc>
                <a:tc rowSpan="2">
                  <a:txBody>
                    <a:bodyPr/>
                    <a:lstStyle/>
                    <a:p>
                      <a:pPr algn="ctr" rtl="1">
                        <a:lnSpc>
                          <a:spcPct val="150000"/>
                        </a:lnSpc>
                        <a:spcAft>
                          <a:spcPts val="0"/>
                        </a:spcAft>
                      </a:pPr>
                      <a:r>
                        <a:rPr lang="ar-EG" sz="900" b="1">
                          <a:effectLst/>
                          <a:latin typeface="Times New Roman" panose="02020603050405020304" pitchFamily="18" charset="0"/>
                          <a:cs typeface="Times New Roman" panose="02020603050405020304" pitchFamily="18" charset="0"/>
                        </a:rPr>
                        <a:t> </a:t>
                      </a:r>
                      <a:endParaRPr lang="en-US" sz="900" b="1">
                        <a:effectLst/>
                        <a:latin typeface="Times New Roman" panose="02020603050405020304" pitchFamily="18" charset="0"/>
                        <a:cs typeface="Times New Roman" panose="02020603050405020304" pitchFamily="18" charset="0"/>
                      </a:endParaRPr>
                    </a:p>
                    <a:p>
                      <a:pPr algn="ctr" rtl="1">
                        <a:lnSpc>
                          <a:spcPct val="150000"/>
                        </a:lnSpc>
                        <a:spcAft>
                          <a:spcPts val="0"/>
                        </a:spcAft>
                      </a:pPr>
                      <a:r>
                        <a:rPr lang="en-US" sz="900" b="1">
                          <a:effectLst/>
                          <a:latin typeface="Times New Roman" panose="02020603050405020304" pitchFamily="18" charset="0"/>
                          <a:cs typeface="Times New Roman" panose="02020603050405020304" pitchFamily="18" charset="0"/>
                        </a:rPr>
                        <a:t>3.335</a:t>
                      </a:r>
                      <a:r>
                        <a:rPr lang="ar-EG" sz="900" b="1">
                          <a:effectLst/>
                          <a:latin typeface="Times New Roman" panose="02020603050405020304" pitchFamily="18" charset="0"/>
                          <a:cs typeface="Times New Roman" panose="02020603050405020304" pitchFamily="18" charset="0"/>
                        </a:rPr>
                        <a:t>*</a:t>
                      </a:r>
                      <a:endParaRPr lang="en-US" sz="900" b="1">
                        <a:effectLst/>
                        <a:latin typeface="Times New Roman" panose="02020603050405020304" pitchFamily="18" charset="0"/>
                        <a:ea typeface="Times New Roman"/>
                        <a:cs typeface="Times New Roman" panose="02020603050405020304" pitchFamily="18" charset="0"/>
                      </a:endParaRPr>
                    </a:p>
                  </a:txBody>
                  <a:tcPr marL="60616" marR="60616" marT="0" marB="0"/>
                </a:tc>
              </a:tr>
              <a:tr h="292791">
                <a:tc vMerge="1">
                  <a:txBody>
                    <a:bodyPr/>
                    <a:lstStyle/>
                    <a:p>
                      <a:pPr rtl="1"/>
                      <a:endParaRPr lang="ar-EG"/>
                    </a:p>
                  </a:txBody>
                  <a:tcPr/>
                </a:tc>
                <a:tc>
                  <a:txBody>
                    <a:bodyPr/>
                    <a:lstStyle/>
                    <a:p>
                      <a:pPr algn="ctr" rtl="1">
                        <a:lnSpc>
                          <a:spcPct val="150000"/>
                        </a:lnSpc>
                        <a:spcAft>
                          <a:spcPts val="0"/>
                        </a:spcAft>
                      </a:pPr>
                      <a:r>
                        <a:rPr lang="en-US" sz="1050" b="1" dirty="0" smtClean="0">
                          <a:effectLst/>
                          <a:latin typeface="Times New Roman" panose="02020603050405020304" pitchFamily="18" charset="0"/>
                          <a:ea typeface="+mn-ea"/>
                          <a:cs typeface="Times New Roman" panose="02020603050405020304" pitchFamily="18" charset="0"/>
                        </a:rPr>
                        <a:t>Handball</a:t>
                      </a:r>
                    </a:p>
                  </a:txBody>
                  <a:tcPr marL="60616" marR="60616" marT="0" marB="0"/>
                </a:tc>
                <a:tc>
                  <a:txBody>
                    <a:bodyPr/>
                    <a:lstStyle/>
                    <a:p>
                      <a:pPr marL="38100" marR="38100" algn="ctr" rtl="0">
                        <a:lnSpc>
                          <a:spcPct val="150000"/>
                        </a:lnSpc>
                        <a:spcAft>
                          <a:spcPts val="0"/>
                        </a:spcAft>
                      </a:pPr>
                      <a:r>
                        <a:rPr lang="en-US" sz="900" b="1" dirty="0">
                          <a:effectLst/>
                          <a:latin typeface="Times New Roman" panose="02020603050405020304" pitchFamily="18" charset="0"/>
                          <a:cs typeface="Times New Roman" panose="02020603050405020304" pitchFamily="18" charset="0"/>
                        </a:rPr>
                        <a:t>190.20000</a:t>
                      </a:r>
                      <a:endParaRPr lang="en-US" sz="900" b="1" dirty="0">
                        <a:effectLst/>
                        <a:latin typeface="Times New Roman" panose="02020603050405020304" pitchFamily="18" charset="0"/>
                        <a:ea typeface="Times New Roman"/>
                        <a:cs typeface="Times New Roman" panose="02020603050405020304" pitchFamily="18" charset="0"/>
                      </a:endParaRPr>
                    </a:p>
                  </a:txBody>
                  <a:tcPr marL="60616" marR="60616" marT="0" marB="0" anchor="ctr"/>
                </a:tc>
                <a:tc vMerge="1">
                  <a:txBody>
                    <a:bodyPr/>
                    <a:lstStyle/>
                    <a:p>
                      <a:pPr rtl="1"/>
                      <a:endParaRPr lang="ar-EG"/>
                    </a:p>
                  </a:txBody>
                  <a:tcPr/>
                </a:tc>
                <a:tc vMerge="1">
                  <a:txBody>
                    <a:bodyPr/>
                    <a:lstStyle/>
                    <a:p>
                      <a:pPr rtl="1"/>
                      <a:endParaRPr lang="ar-EG"/>
                    </a:p>
                  </a:txBody>
                  <a:tcPr/>
                </a:tc>
                <a:tc vMerge="1">
                  <a:txBody>
                    <a:bodyPr/>
                    <a:lstStyle/>
                    <a:p>
                      <a:pPr rtl="1"/>
                      <a:endParaRPr lang="ar-EG"/>
                    </a:p>
                  </a:txBody>
                  <a:tcPr/>
                </a:tc>
              </a:tr>
              <a:tr h="202052">
                <a:tc rowSpan="2">
                  <a:txBody>
                    <a:bodyPr/>
                    <a:lstStyle/>
                    <a:p>
                      <a:pPr algn="ctr" rtl="0">
                        <a:lnSpc>
                          <a:spcPct val="150000"/>
                        </a:lnSpc>
                        <a:spcAft>
                          <a:spcPts val="0"/>
                        </a:spcAft>
                      </a:pPr>
                      <a:r>
                        <a:rPr lang="ar-EG" sz="1000" b="1" kern="1200" dirty="0" smtClean="0">
                          <a:solidFill>
                            <a:schemeClr val="lt1"/>
                          </a:solidFill>
                          <a:effectLst/>
                          <a:latin typeface="Times New Roman" panose="02020603050405020304" pitchFamily="18" charset="0"/>
                          <a:ea typeface="+mn-ea"/>
                          <a:cs typeface="Times New Roman" panose="02020603050405020304" pitchFamily="18" charset="0"/>
                        </a:rPr>
                        <a:t>الوزن</a:t>
                      </a:r>
                      <a:r>
                        <a:rPr lang="ar-EG" sz="1000" b="1" kern="1200" baseline="0" dirty="0" smtClean="0">
                          <a:solidFill>
                            <a:schemeClr val="lt1"/>
                          </a:solidFill>
                          <a:effectLst/>
                          <a:latin typeface="Times New Roman" panose="02020603050405020304" pitchFamily="18" charset="0"/>
                          <a:ea typeface="+mn-ea"/>
                          <a:cs typeface="Times New Roman" panose="02020603050405020304" pitchFamily="18" charset="0"/>
                        </a:rPr>
                        <a:t> ( كجم )</a:t>
                      </a:r>
                      <a:endParaRPr lang="en-US" sz="1000" b="1" kern="1200" dirty="0" smtClean="0">
                        <a:solidFill>
                          <a:schemeClr val="lt1"/>
                        </a:solidFill>
                        <a:effectLst/>
                        <a:latin typeface="Times New Roman" panose="02020603050405020304" pitchFamily="18" charset="0"/>
                        <a:ea typeface="+mn-ea"/>
                        <a:cs typeface="Times New Roman" panose="02020603050405020304" pitchFamily="18" charset="0"/>
                      </a:endParaRPr>
                    </a:p>
                    <a:p>
                      <a:pPr algn="ctr" rtl="0">
                        <a:lnSpc>
                          <a:spcPct val="150000"/>
                        </a:lnSpc>
                        <a:spcAft>
                          <a:spcPts val="0"/>
                        </a:spcAft>
                      </a:pPr>
                      <a:r>
                        <a:rPr lang="ar-EG" sz="1000" b="1" kern="1200" dirty="0" smtClean="0">
                          <a:solidFill>
                            <a:schemeClr val="lt1"/>
                          </a:solidFill>
                          <a:effectLst/>
                          <a:latin typeface="Times New Roman" panose="02020603050405020304" pitchFamily="18" charset="0"/>
                          <a:ea typeface="+mn-ea"/>
                          <a:cs typeface="Times New Roman" panose="02020603050405020304" pitchFamily="18" charset="0"/>
                        </a:rPr>
                        <a:t> </a:t>
                      </a:r>
                      <a:r>
                        <a:rPr lang="en-US" sz="1000" b="1" kern="1200" dirty="0" smtClean="0">
                          <a:solidFill>
                            <a:schemeClr val="lt1"/>
                          </a:solidFill>
                          <a:effectLst/>
                          <a:latin typeface="Times New Roman" panose="02020603050405020304" pitchFamily="18" charset="0"/>
                          <a:ea typeface="+mn-ea"/>
                          <a:cs typeface="Times New Roman" panose="02020603050405020304" pitchFamily="18" charset="0"/>
                        </a:rPr>
                        <a:t>Weight</a:t>
                      </a:r>
                      <a:r>
                        <a:rPr lang="ar-EG" sz="1000" b="1" kern="1200" dirty="0" smtClean="0">
                          <a:solidFill>
                            <a:schemeClr val="lt1"/>
                          </a:solidFill>
                          <a:effectLst/>
                          <a:latin typeface="Times New Roman" panose="02020603050405020304" pitchFamily="18" charset="0"/>
                          <a:ea typeface="+mn-ea"/>
                          <a:cs typeface="Times New Roman" panose="02020603050405020304" pitchFamily="18" charset="0"/>
                        </a:rPr>
                        <a:t> </a:t>
                      </a:r>
                      <a:r>
                        <a:rPr lang="en-US" sz="1000" b="1" kern="1200" dirty="0" smtClean="0">
                          <a:solidFill>
                            <a:schemeClr val="lt1"/>
                          </a:solidFill>
                          <a:effectLst/>
                          <a:latin typeface="Times New Roman" panose="02020603050405020304" pitchFamily="18" charset="0"/>
                          <a:ea typeface="+mn-ea"/>
                          <a:cs typeface="Times New Roman" panose="02020603050405020304" pitchFamily="18" charset="0"/>
                        </a:rPr>
                        <a:t>k</a:t>
                      </a:r>
                      <a:endParaRPr lang="en-US" sz="1000" dirty="0">
                        <a:effectLst/>
                        <a:latin typeface="Times New Roman" panose="02020603050405020304" pitchFamily="18" charset="0"/>
                        <a:ea typeface="Times New Roman"/>
                        <a:cs typeface="Times New Roman" panose="02020603050405020304" pitchFamily="18" charset="0"/>
                      </a:endParaRPr>
                    </a:p>
                  </a:txBody>
                  <a:tcPr marL="60616" marR="60616" marT="0" marB="0"/>
                </a:tc>
                <a:tc>
                  <a:txBody>
                    <a:bodyPr/>
                    <a:lstStyle/>
                    <a:p>
                      <a:pPr algn="ctr" rtl="1">
                        <a:lnSpc>
                          <a:spcPct val="150000"/>
                        </a:lnSpc>
                        <a:spcAft>
                          <a:spcPts val="0"/>
                        </a:spcAft>
                      </a:pPr>
                      <a:r>
                        <a:rPr lang="en-US" sz="1050" b="1" dirty="0" err="1" smtClean="0">
                          <a:effectLst/>
                          <a:latin typeface="Times New Roman" panose="02020603050405020304" pitchFamily="18" charset="0"/>
                          <a:cs typeface="Times New Roman" panose="02020603050405020304" pitchFamily="18" charset="0"/>
                        </a:rPr>
                        <a:t>FootBall</a:t>
                      </a:r>
                      <a:endParaRPr lang="en-US" sz="1050" b="1" dirty="0">
                        <a:effectLst/>
                        <a:latin typeface="Times New Roman" panose="02020603050405020304" pitchFamily="18" charset="0"/>
                        <a:ea typeface="Times New Roman"/>
                        <a:cs typeface="Times New Roman" panose="02020603050405020304" pitchFamily="18" charset="0"/>
                      </a:endParaRPr>
                    </a:p>
                  </a:txBody>
                  <a:tcPr marL="60616" marR="60616" marT="0" marB="0"/>
                </a:tc>
                <a:tc>
                  <a:txBody>
                    <a:bodyPr/>
                    <a:lstStyle/>
                    <a:p>
                      <a:pPr marL="38100" marR="38100" algn="ctr" rtl="0">
                        <a:lnSpc>
                          <a:spcPct val="150000"/>
                        </a:lnSpc>
                        <a:spcAft>
                          <a:spcPts val="0"/>
                        </a:spcAft>
                      </a:pPr>
                      <a:r>
                        <a:rPr lang="en-US" sz="900" b="1" dirty="0">
                          <a:effectLst/>
                          <a:latin typeface="Times New Roman" panose="02020603050405020304" pitchFamily="18" charset="0"/>
                          <a:cs typeface="Times New Roman" panose="02020603050405020304" pitchFamily="18" charset="0"/>
                        </a:rPr>
                        <a:t>87.48550</a:t>
                      </a:r>
                      <a:endParaRPr lang="en-US" sz="900" b="1" dirty="0">
                        <a:effectLst/>
                        <a:latin typeface="Times New Roman" panose="02020603050405020304" pitchFamily="18" charset="0"/>
                        <a:ea typeface="Times New Roman"/>
                        <a:cs typeface="Times New Roman" panose="02020603050405020304" pitchFamily="18" charset="0"/>
                      </a:endParaRPr>
                    </a:p>
                  </a:txBody>
                  <a:tcPr marL="60616" marR="60616" marT="0" marB="0" anchor="ctr"/>
                </a:tc>
                <a:tc rowSpan="2">
                  <a:txBody>
                    <a:bodyPr/>
                    <a:lstStyle/>
                    <a:p>
                      <a:pPr marL="38100" marR="38100" algn="ctr" rtl="0">
                        <a:lnSpc>
                          <a:spcPct val="150000"/>
                        </a:lnSpc>
                        <a:spcAft>
                          <a:spcPts val="0"/>
                        </a:spcAft>
                      </a:pPr>
                      <a:r>
                        <a:rPr lang="en-US" sz="900" b="1">
                          <a:effectLst/>
                          <a:latin typeface="Times New Roman" panose="02020603050405020304" pitchFamily="18" charset="0"/>
                          <a:cs typeface="Times New Roman" panose="02020603050405020304" pitchFamily="18" charset="0"/>
                        </a:rPr>
                        <a:t>1.584500</a:t>
                      </a:r>
                      <a:endParaRPr lang="en-US" sz="900" b="1">
                        <a:effectLst/>
                        <a:latin typeface="Times New Roman" panose="02020603050405020304" pitchFamily="18" charset="0"/>
                        <a:ea typeface="Times New Roman"/>
                        <a:cs typeface="Times New Roman" panose="02020603050405020304" pitchFamily="18" charset="0"/>
                      </a:endParaRPr>
                    </a:p>
                  </a:txBody>
                  <a:tcPr marL="60616" marR="60616" marT="0" marB="0" anchor="ctr"/>
                </a:tc>
                <a:tc rowSpan="2">
                  <a:txBody>
                    <a:bodyPr/>
                    <a:lstStyle/>
                    <a:p>
                      <a:pPr algn="ctr" rtl="1">
                        <a:lnSpc>
                          <a:spcPct val="150000"/>
                        </a:lnSpc>
                        <a:spcAft>
                          <a:spcPts val="0"/>
                        </a:spcAft>
                      </a:pPr>
                      <a:r>
                        <a:rPr lang="ar-EG" sz="900" b="1">
                          <a:effectLst/>
                          <a:latin typeface="Times New Roman" panose="02020603050405020304" pitchFamily="18" charset="0"/>
                          <a:cs typeface="Times New Roman" panose="02020603050405020304" pitchFamily="18" charset="0"/>
                        </a:rPr>
                        <a:t> </a:t>
                      </a:r>
                      <a:endParaRPr lang="en-US" sz="900" b="1">
                        <a:effectLst/>
                        <a:latin typeface="Times New Roman" panose="02020603050405020304" pitchFamily="18" charset="0"/>
                        <a:cs typeface="Times New Roman" panose="02020603050405020304" pitchFamily="18" charset="0"/>
                      </a:endParaRPr>
                    </a:p>
                    <a:p>
                      <a:pPr algn="ctr" rtl="1">
                        <a:lnSpc>
                          <a:spcPct val="150000"/>
                        </a:lnSpc>
                        <a:spcAft>
                          <a:spcPts val="0"/>
                        </a:spcAft>
                      </a:pPr>
                      <a:r>
                        <a:rPr lang="en-US" sz="900" b="1">
                          <a:effectLst/>
                          <a:latin typeface="Times New Roman" panose="02020603050405020304" pitchFamily="18" charset="0"/>
                          <a:cs typeface="Times New Roman" panose="02020603050405020304" pitchFamily="18" charset="0"/>
                        </a:rPr>
                        <a:t>3.505343</a:t>
                      </a:r>
                      <a:endParaRPr lang="en-US" sz="900" b="1">
                        <a:effectLst/>
                        <a:latin typeface="Times New Roman" panose="02020603050405020304" pitchFamily="18" charset="0"/>
                        <a:ea typeface="Times New Roman"/>
                        <a:cs typeface="Times New Roman" panose="02020603050405020304" pitchFamily="18" charset="0"/>
                      </a:endParaRPr>
                    </a:p>
                  </a:txBody>
                  <a:tcPr marL="60616" marR="60616" marT="0" marB="0"/>
                </a:tc>
                <a:tc rowSpan="2">
                  <a:txBody>
                    <a:bodyPr/>
                    <a:lstStyle/>
                    <a:p>
                      <a:pPr algn="ctr" rtl="1">
                        <a:lnSpc>
                          <a:spcPct val="150000"/>
                        </a:lnSpc>
                        <a:spcAft>
                          <a:spcPts val="0"/>
                        </a:spcAft>
                      </a:pPr>
                      <a:r>
                        <a:rPr lang="en-US" sz="900" b="1">
                          <a:effectLst/>
                          <a:latin typeface="Times New Roman" panose="02020603050405020304" pitchFamily="18" charset="0"/>
                          <a:cs typeface="Times New Roman" panose="02020603050405020304" pitchFamily="18" charset="0"/>
                        </a:rPr>
                        <a:t> </a:t>
                      </a:r>
                    </a:p>
                    <a:p>
                      <a:pPr algn="ctr" rtl="1">
                        <a:lnSpc>
                          <a:spcPct val="150000"/>
                        </a:lnSpc>
                        <a:spcAft>
                          <a:spcPts val="0"/>
                        </a:spcAft>
                      </a:pPr>
                      <a:r>
                        <a:rPr lang="en-US" sz="900" b="1">
                          <a:effectLst/>
                          <a:latin typeface="Times New Roman" panose="02020603050405020304" pitchFamily="18" charset="0"/>
                          <a:cs typeface="Times New Roman" panose="02020603050405020304" pitchFamily="18" charset="0"/>
                        </a:rPr>
                        <a:t>2.022</a:t>
                      </a:r>
                      <a:r>
                        <a:rPr lang="ar-EG" sz="900" b="1">
                          <a:effectLst/>
                          <a:latin typeface="Times New Roman" panose="02020603050405020304" pitchFamily="18" charset="0"/>
                          <a:cs typeface="Times New Roman" panose="02020603050405020304" pitchFamily="18" charset="0"/>
                        </a:rPr>
                        <a:t>*</a:t>
                      </a:r>
                      <a:endParaRPr lang="en-US" sz="900" b="1">
                        <a:effectLst/>
                        <a:latin typeface="Times New Roman" panose="02020603050405020304" pitchFamily="18" charset="0"/>
                        <a:ea typeface="Times New Roman"/>
                        <a:cs typeface="Times New Roman" panose="02020603050405020304" pitchFamily="18" charset="0"/>
                      </a:endParaRPr>
                    </a:p>
                  </a:txBody>
                  <a:tcPr marL="60616" marR="60616" marT="0" marB="0"/>
                </a:tc>
              </a:tr>
              <a:tr h="221920">
                <a:tc vMerge="1">
                  <a:txBody>
                    <a:bodyPr/>
                    <a:lstStyle/>
                    <a:p>
                      <a:pPr rtl="1"/>
                      <a:endParaRPr lang="ar-EG"/>
                    </a:p>
                  </a:txBody>
                  <a:tcPr/>
                </a:tc>
                <a:tc>
                  <a:txBody>
                    <a:bodyPr/>
                    <a:lstStyle/>
                    <a:p>
                      <a:pPr algn="ctr" rtl="1">
                        <a:lnSpc>
                          <a:spcPct val="150000"/>
                        </a:lnSpc>
                        <a:spcAft>
                          <a:spcPts val="0"/>
                        </a:spcAft>
                      </a:pPr>
                      <a:r>
                        <a:rPr lang="en-US" sz="1050" b="1" dirty="0" smtClean="0">
                          <a:effectLst/>
                          <a:latin typeface="Times New Roman" panose="02020603050405020304" pitchFamily="18" charset="0"/>
                          <a:ea typeface="+mn-ea"/>
                          <a:cs typeface="Times New Roman" panose="02020603050405020304" pitchFamily="18" charset="0"/>
                        </a:rPr>
                        <a:t>Handball</a:t>
                      </a:r>
                      <a:endParaRPr lang="en-US" sz="1050" b="1" dirty="0">
                        <a:effectLst/>
                        <a:latin typeface="Times New Roman" panose="02020603050405020304" pitchFamily="18" charset="0"/>
                        <a:ea typeface="Times New Roman"/>
                        <a:cs typeface="Times New Roman" panose="02020603050405020304" pitchFamily="18" charset="0"/>
                      </a:endParaRPr>
                    </a:p>
                  </a:txBody>
                  <a:tcPr marL="60616" marR="60616" marT="0" marB="0"/>
                </a:tc>
                <a:tc>
                  <a:txBody>
                    <a:bodyPr/>
                    <a:lstStyle/>
                    <a:p>
                      <a:pPr marL="38100" marR="38100" algn="ctr" rtl="0">
                        <a:lnSpc>
                          <a:spcPct val="150000"/>
                        </a:lnSpc>
                        <a:spcAft>
                          <a:spcPts val="0"/>
                        </a:spcAft>
                      </a:pPr>
                      <a:r>
                        <a:rPr lang="en-US" sz="900" b="1" dirty="0">
                          <a:effectLst/>
                          <a:latin typeface="Times New Roman" panose="02020603050405020304" pitchFamily="18" charset="0"/>
                          <a:cs typeface="Times New Roman" panose="02020603050405020304" pitchFamily="18" charset="0"/>
                        </a:rPr>
                        <a:t>89.07000</a:t>
                      </a:r>
                      <a:endParaRPr lang="en-US" sz="900" b="1" dirty="0">
                        <a:effectLst/>
                        <a:latin typeface="Times New Roman" panose="02020603050405020304" pitchFamily="18" charset="0"/>
                        <a:ea typeface="Times New Roman"/>
                        <a:cs typeface="Times New Roman" panose="02020603050405020304" pitchFamily="18" charset="0"/>
                      </a:endParaRPr>
                    </a:p>
                  </a:txBody>
                  <a:tcPr marL="60616" marR="60616" marT="0" marB="0" anchor="ctr"/>
                </a:tc>
                <a:tc vMerge="1">
                  <a:txBody>
                    <a:bodyPr/>
                    <a:lstStyle/>
                    <a:p>
                      <a:pPr rtl="1"/>
                      <a:endParaRPr lang="ar-EG"/>
                    </a:p>
                  </a:txBody>
                  <a:tcPr/>
                </a:tc>
                <a:tc vMerge="1">
                  <a:txBody>
                    <a:bodyPr/>
                    <a:lstStyle/>
                    <a:p>
                      <a:pPr rtl="1"/>
                      <a:endParaRPr lang="ar-EG"/>
                    </a:p>
                  </a:txBody>
                  <a:tcPr/>
                </a:tc>
                <a:tc vMerge="1">
                  <a:txBody>
                    <a:bodyPr/>
                    <a:lstStyle/>
                    <a:p>
                      <a:pPr rtl="1"/>
                      <a:endParaRPr lang="ar-EG"/>
                    </a:p>
                  </a:txBody>
                  <a:tcPr/>
                </a:tc>
              </a:tr>
              <a:tr h="202052">
                <a:tc rowSpan="2">
                  <a:txBody>
                    <a:bodyPr/>
                    <a:lstStyle/>
                    <a:p>
                      <a:pPr algn="ctr" rtl="0"/>
                      <a:r>
                        <a:rPr lang="ar-EG" sz="1000" dirty="0" smtClean="0">
                          <a:latin typeface="Times New Roman" panose="02020603050405020304" pitchFamily="18" charset="0"/>
                          <a:cs typeface="Times New Roman" panose="02020603050405020304" pitchFamily="18" charset="0"/>
                        </a:rPr>
                        <a:t>السعة الحيوية ( لتر )</a:t>
                      </a:r>
                      <a:endParaRPr lang="en-US" sz="1000" dirty="0" smtClean="0">
                        <a:latin typeface="Times New Roman" panose="02020603050405020304" pitchFamily="18" charset="0"/>
                        <a:cs typeface="Times New Roman" panose="02020603050405020304" pitchFamily="18" charset="0"/>
                      </a:endParaRPr>
                    </a:p>
                    <a:p>
                      <a:pPr algn="ctr" rtl="0"/>
                      <a:r>
                        <a:rPr lang="en-US" sz="1000" dirty="0" smtClean="0">
                          <a:latin typeface="Times New Roman" panose="02020603050405020304" pitchFamily="18" charset="0"/>
                          <a:cs typeface="Times New Roman" panose="02020603050405020304" pitchFamily="18" charset="0"/>
                        </a:rPr>
                        <a:t>Vital capacity (VC)</a:t>
                      </a:r>
                      <a:endParaRPr lang="en-US" sz="1000" dirty="0">
                        <a:latin typeface="Times New Roman" panose="02020603050405020304" pitchFamily="18" charset="0"/>
                        <a:cs typeface="Times New Roman" panose="02020603050405020304" pitchFamily="18" charset="0"/>
                      </a:endParaRPr>
                    </a:p>
                  </a:txBody>
                  <a:tcPr marL="60616" marR="60616" marT="0" marB="0"/>
                </a:tc>
                <a:tc>
                  <a:txBody>
                    <a:bodyPr/>
                    <a:lstStyle/>
                    <a:p>
                      <a:pPr algn="ctr" rtl="1">
                        <a:lnSpc>
                          <a:spcPct val="150000"/>
                        </a:lnSpc>
                        <a:spcAft>
                          <a:spcPts val="0"/>
                        </a:spcAft>
                      </a:pPr>
                      <a:r>
                        <a:rPr lang="en-US" sz="1050" b="1" dirty="0" err="1" smtClean="0">
                          <a:effectLst/>
                          <a:latin typeface="Times New Roman" panose="02020603050405020304" pitchFamily="18" charset="0"/>
                          <a:cs typeface="Times New Roman" panose="02020603050405020304" pitchFamily="18" charset="0"/>
                        </a:rPr>
                        <a:t>FootBall</a:t>
                      </a:r>
                      <a:endParaRPr lang="en-US" sz="1050" b="1" dirty="0">
                        <a:effectLst/>
                        <a:latin typeface="Times New Roman" panose="02020603050405020304" pitchFamily="18" charset="0"/>
                        <a:ea typeface="Times New Roman"/>
                        <a:cs typeface="Times New Roman" panose="02020603050405020304" pitchFamily="18" charset="0"/>
                      </a:endParaRPr>
                    </a:p>
                  </a:txBody>
                  <a:tcPr marL="60616" marR="60616" marT="0" marB="0"/>
                </a:tc>
                <a:tc>
                  <a:txBody>
                    <a:bodyPr/>
                    <a:lstStyle/>
                    <a:p>
                      <a:pPr marL="38100" marR="38100" algn="ctr" rtl="0">
                        <a:lnSpc>
                          <a:spcPct val="150000"/>
                        </a:lnSpc>
                        <a:spcAft>
                          <a:spcPts val="0"/>
                        </a:spcAft>
                      </a:pPr>
                      <a:r>
                        <a:rPr lang="en-US" sz="900" b="1" dirty="0">
                          <a:effectLst/>
                          <a:latin typeface="Times New Roman" panose="02020603050405020304" pitchFamily="18" charset="0"/>
                          <a:cs typeface="Times New Roman" panose="02020603050405020304" pitchFamily="18" charset="0"/>
                        </a:rPr>
                        <a:t>4.96825</a:t>
                      </a:r>
                      <a:endParaRPr lang="en-US" sz="900" b="1" dirty="0">
                        <a:effectLst/>
                        <a:latin typeface="Times New Roman" panose="02020603050405020304" pitchFamily="18" charset="0"/>
                        <a:ea typeface="Times New Roman"/>
                        <a:cs typeface="Times New Roman" panose="02020603050405020304" pitchFamily="18" charset="0"/>
                      </a:endParaRPr>
                    </a:p>
                  </a:txBody>
                  <a:tcPr marL="60616" marR="60616" marT="0" marB="0" anchor="ctr"/>
                </a:tc>
                <a:tc rowSpan="2">
                  <a:txBody>
                    <a:bodyPr/>
                    <a:lstStyle/>
                    <a:p>
                      <a:pPr marL="38100" marR="38100" algn="ctr" rtl="0">
                        <a:lnSpc>
                          <a:spcPct val="150000"/>
                        </a:lnSpc>
                        <a:spcAft>
                          <a:spcPts val="0"/>
                        </a:spcAft>
                      </a:pPr>
                      <a:r>
                        <a:rPr lang="en-US" sz="900" b="1">
                          <a:effectLst/>
                          <a:latin typeface="Times New Roman" panose="02020603050405020304" pitchFamily="18" charset="0"/>
                          <a:cs typeface="Times New Roman" panose="02020603050405020304" pitchFamily="18" charset="0"/>
                        </a:rPr>
                        <a:t>.329450</a:t>
                      </a:r>
                      <a:endParaRPr lang="en-US" sz="900" b="1">
                        <a:effectLst/>
                        <a:latin typeface="Times New Roman" panose="02020603050405020304" pitchFamily="18" charset="0"/>
                        <a:ea typeface="Times New Roman"/>
                        <a:cs typeface="Times New Roman" panose="02020603050405020304" pitchFamily="18" charset="0"/>
                      </a:endParaRPr>
                    </a:p>
                  </a:txBody>
                  <a:tcPr marL="60616" marR="60616" marT="0" marB="0" anchor="ctr"/>
                </a:tc>
                <a:tc rowSpan="2">
                  <a:txBody>
                    <a:bodyPr/>
                    <a:lstStyle/>
                    <a:p>
                      <a:pPr algn="ctr" rtl="1">
                        <a:lnSpc>
                          <a:spcPct val="150000"/>
                        </a:lnSpc>
                        <a:spcAft>
                          <a:spcPts val="0"/>
                        </a:spcAft>
                      </a:pPr>
                      <a:r>
                        <a:rPr lang="ar-EG" sz="900" b="1">
                          <a:effectLst/>
                          <a:latin typeface="Times New Roman" panose="02020603050405020304" pitchFamily="18" charset="0"/>
                          <a:cs typeface="Times New Roman" panose="02020603050405020304" pitchFamily="18" charset="0"/>
                        </a:rPr>
                        <a:t> </a:t>
                      </a:r>
                      <a:endParaRPr lang="en-US" sz="900" b="1">
                        <a:effectLst/>
                        <a:latin typeface="Times New Roman" panose="02020603050405020304" pitchFamily="18" charset="0"/>
                        <a:cs typeface="Times New Roman" panose="02020603050405020304" pitchFamily="18" charset="0"/>
                      </a:endParaRPr>
                    </a:p>
                    <a:p>
                      <a:pPr algn="ctr" rtl="1">
                        <a:lnSpc>
                          <a:spcPct val="150000"/>
                        </a:lnSpc>
                        <a:spcAft>
                          <a:spcPts val="0"/>
                        </a:spcAft>
                      </a:pPr>
                      <a:r>
                        <a:rPr lang="en-US" sz="900" b="1">
                          <a:effectLst/>
                          <a:latin typeface="Times New Roman" panose="02020603050405020304" pitchFamily="18" charset="0"/>
                          <a:cs typeface="Times New Roman" panose="02020603050405020304" pitchFamily="18" charset="0"/>
                        </a:rPr>
                        <a:t>.270250</a:t>
                      </a:r>
                    </a:p>
                    <a:p>
                      <a:pPr algn="ctr" rtl="1">
                        <a:lnSpc>
                          <a:spcPct val="150000"/>
                        </a:lnSpc>
                        <a:spcAft>
                          <a:spcPts val="0"/>
                        </a:spcAft>
                      </a:pPr>
                      <a:r>
                        <a:rPr lang="en-US" sz="900" b="1">
                          <a:effectLst/>
                          <a:latin typeface="Times New Roman" panose="02020603050405020304" pitchFamily="18" charset="0"/>
                          <a:cs typeface="Times New Roman" panose="02020603050405020304" pitchFamily="18" charset="0"/>
                        </a:rPr>
                        <a:t> </a:t>
                      </a:r>
                      <a:endParaRPr lang="en-US" sz="900" b="1">
                        <a:effectLst/>
                        <a:latin typeface="Times New Roman" panose="02020603050405020304" pitchFamily="18" charset="0"/>
                        <a:ea typeface="Times New Roman"/>
                        <a:cs typeface="Times New Roman" panose="02020603050405020304" pitchFamily="18" charset="0"/>
                      </a:endParaRPr>
                    </a:p>
                  </a:txBody>
                  <a:tcPr marL="60616" marR="60616" marT="0" marB="0"/>
                </a:tc>
                <a:tc rowSpan="2">
                  <a:txBody>
                    <a:bodyPr/>
                    <a:lstStyle/>
                    <a:p>
                      <a:pPr algn="ctr" rtl="1">
                        <a:lnSpc>
                          <a:spcPct val="150000"/>
                        </a:lnSpc>
                        <a:spcAft>
                          <a:spcPts val="0"/>
                        </a:spcAft>
                      </a:pPr>
                      <a:r>
                        <a:rPr lang="en-US" sz="900" b="1">
                          <a:effectLst/>
                          <a:latin typeface="Times New Roman" panose="02020603050405020304" pitchFamily="18" charset="0"/>
                          <a:cs typeface="Times New Roman" panose="02020603050405020304" pitchFamily="18" charset="0"/>
                        </a:rPr>
                        <a:t> </a:t>
                      </a:r>
                    </a:p>
                    <a:p>
                      <a:pPr algn="ctr" rtl="1">
                        <a:lnSpc>
                          <a:spcPct val="150000"/>
                        </a:lnSpc>
                        <a:spcAft>
                          <a:spcPts val="0"/>
                        </a:spcAft>
                      </a:pPr>
                      <a:r>
                        <a:rPr lang="en-US" sz="900" b="1">
                          <a:effectLst/>
                          <a:latin typeface="Times New Roman" panose="02020603050405020304" pitchFamily="18" charset="0"/>
                          <a:cs typeface="Times New Roman" panose="02020603050405020304" pitchFamily="18" charset="0"/>
                        </a:rPr>
                        <a:t>5.452</a:t>
                      </a:r>
                      <a:r>
                        <a:rPr lang="ar-EG" sz="900" b="1">
                          <a:effectLst/>
                          <a:latin typeface="Times New Roman" panose="02020603050405020304" pitchFamily="18" charset="0"/>
                          <a:cs typeface="Times New Roman" panose="02020603050405020304" pitchFamily="18" charset="0"/>
                        </a:rPr>
                        <a:t>*</a:t>
                      </a:r>
                      <a:endParaRPr lang="en-US" sz="900" b="1">
                        <a:effectLst/>
                        <a:latin typeface="Times New Roman" panose="02020603050405020304" pitchFamily="18" charset="0"/>
                        <a:ea typeface="Times New Roman"/>
                        <a:cs typeface="Times New Roman" panose="02020603050405020304" pitchFamily="18" charset="0"/>
                      </a:endParaRPr>
                    </a:p>
                  </a:txBody>
                  <a:tcPr marL="60616" marR="60616" marT="0" marB="0"/>
                </a:tc>
              </a:tr>
              <a:tr h="317615">
                <a:tc vMerge="1">
                  <a:txBody>
                    <a:bodyPr/>
                    <a:lstStyle/>
                    <a:p>
                      <a:pPr rtl="1"/>
                      <a:endParaRPr lang="ar-EG"/>
                    </a:p>
                  </a:txBody>
                  <a:tcPr/>
                </a:tc>
                <a:tc>
                  <a:txBody>
                    <a:bodyPr/>
                    <a:lstStyle/>
                    <a:p>
                      <a:pPr algn="ctr" rtl="1">
                        <a:lnSpc>
                          <a:spcPct val="150000"/>
                        </a:lnSpc>
                        <a:spcAft>
                          <a:spcPts val="0"/>
                        </a:spcAft>
                      </a:pPr>
                      <a:r>
                        <a:rPr lang="en-US" sz="1050" b="1" dirty="0" smtClean="0">
                          <a:effectLst/>
                          <a:latin typeface="Times New Roman" panose="02020603050405020304" pitchFamily="18" charset="0"/>
                          <a:ea typeface="+mn-ea"/>
                          <a:cs typeface="Times New Roman" panose="02020603050405020304" pitchFamily="18" charset="0"/>
                        </a:rPr>
                        <a:t>Handball</a:t>
                      </a:r>
                      <a:endParaRPr lang="en-US" sz="1050" b="1" dirty="0">
                        <a:effectLst/>
                        <a:latin typeface="Times New Roman" panose="02020603050405020304" pitchFamily="18" charset="0"/>
                        <a:ea typeface="Times New Roman"/>
                        <a:cs typeface="Times New Roman" panose="02020603050405020304" pitchFamily="18" charset="0"/>
                      </a:endParaRPr>
                    </a:p>
                  </a:txBody>
                  <a:tcPr marL="60616" marR="60616" marT="0" marB="0"/>
                </a:tc>
                <a:tc>
                  <a:txBody>
                    <a:bodyPr/>
                    <a:lstStyle/>
                    <a:p>
                      <a:pPr marL="38100" marR="38100" algn="ctr" rtl="0">
                        <a:lnSpc>
                          <a:spcPct val="150000"/>
                        </a:lnSpc>
                        <a:spcAft>
                          <a:spcPts val="0"/>
                        </a:spcAft>
                      </a:pPr>
                      <a:r>
                        <a:rPr lang="en-US" sz="900" b="1" dirty="0">
                          <a:effectLst/>
                          <a:latin typeface="Times New Roman" panose="02020603050405020304" pitchFamily="18" charset="0"/>
                          <a:cs typeface="Times New Roman" panose="02020603050405020304" pitchFamily="18" charset="0"/>
                        </a:rPr>
                        <a:t>5.29770</a:t>
                      </a:r>
                      <a:endParaRPr lang="en-US" sz="900" b="1" dirty="0">
                        <a:effectLst/>
                        <a:latin typeface="Times New Roman" panose="02020603050405020304" pitchFamily="18" charset="0"/>
                        <a:ea typeface="Times New Roman"/>
                        <a:cs typeface="Times New Roman" panose="02020603050405020304" pitchFamily="18" charset="0"/>
                      </a:endParaRPr>
                    </a:p>
                  </a:txBody>
                  <a:tcPr marL="60616" marR="60616" marT="0" marB="0" anchor="ctr"/>
                </a:tc>
                <a:tc vMerge="1">
                  <a:txBody>
                    <a:bodyPr/>
                    <a:lstStyle/>
                    <a:p>
                      <a:pPr rtl="1"/>
                      <a:endParaRPr lang="ar-EG"/>
                    </a:p>
                  </a:txBody>
                  <a:tcPr/>
                </a:tc>
                <a:tc vMerge="1">
                  <a:txBody>
                    <a:bodyPr/>
                    <a:lstStyle/>
                    <a:p>
                      <a:pPr rtl="1"/>
                      <a:endParaRPr lang="ar-EG"/>
                    </a:p>
                  </a:txBody>
                  <a:tcPr/>
                </a:tc>
                <a:tc vMerge="1">
                  <a:txBody>
                    <a:bodyPr/>
                    <a:lstStyle/>
                    <a:p>
                      <a:pPr rtl="1"/>
                      <a:endParaRPr lang="ar-EG"/>
                    </a:p>
                  </a:txBody>
                  <a:tcPr/>
                </a:tc>
              </a:tr>
              <a:tr h="202052">
                <a:tc rowSpan="2">
                  <a:txBody>
                    <a:bodyPr/>
                    <a:lstStyle/>
                    <a:p>
                      <a:pPr algn="ctr" rtl="1">
                        <a:lnSpc>
                          <a:spcPct val="150000"/>
                        </a:lnSpc>
                        <a:spcAft>
                          <a:spcPts val="0"/>
                        </a:spcAft>
                      </a:pPr>
                      <a:r>
                        <a:rPr lang="ar-QA" sz="1000" dirty="0">
                          <a:effectLst/>
                          <a:latin typeface="Times New Roman" panose="02020603050405020304" pitchFamily="18" charset="0"/>
                          <a:cs typeface="Times New Roman" panose="02020603050405020304" pitchFamily="18" charset="0"/>
                        </a:rPr>
                        <a:t>أحتياطى هواء </a:t>
                      </a:r>
                      <a:r>
                        <a:rPr lang="ar-QA" sz="1000" dirty="0" smtClean="0">
                          <a:effectLst/>
                          <a:latin typeface="Times New Roman" panose="02020603050405020304" pitchFamily="18" charset="0"/>
                          <a:cs typeface="Times New Roman" panose="02020603050405020304" pitchFamily="18" charset="0"/>
                        </a:rPr>
                        <a:t>الزفير</a:t>
                      </a:r>
                      <a:r>
                        <a:rPr lang="ar-EG" sz="1000" dirty="0" smtClean="0">
                          <a:effectLst/>
                          <a:latin typeface="Times New Roman" panose="02020603050405020304" pitchFamily="18" charset="0"/>
                          <a:cs typeface="Times New Roman" panose="02020603050405020304" pitchFamily="18" charset="0"/>
                        </a:rPr>
                        <a:t> لتر</a:t>
                      </a:r>
                      <a:endParaRPr lang="en-US" sz="1000" dirty="0">
                        <a:effectLst/>
                        <a:latin typeface="Times New Roman" panose="02020603050405020304" pitchFamily="18" charset="0"/>
                        <a:cs typeface="Times New Roman" panose="02020603050405020304" pitchFamily="18" charset="0"/>
                      </a:endParaRPr>
                    </a:p>
                    <a:p>
                      <a:pPr algn="ctr" rtl="1">
                        <a:lnSpc>
                          <a:spcPct val="150000"/>
                        </a:lnSpc>
                        <a:spcAft>
                          <a:spcPts val="0"/>
                        </a:spcAft>
                      </a:pPr>
                      <a:r>
                        <a:rPr lang="en-US" sz="1000" b="1" kern="1200" dirty="0" smtClean="0">
                          <a:solidFill>
                            <a:schemeClr val="lt1"/>
                          </a:solidFill>
                          <a:effectLst/>
                          <a:latin typeface="Times New Roman" panose="02020603050405020304" pitchFamily="18" charset="0"/>
                          <a:ea typeface="+mn-ea"/>
                          <a:cs typeface="Times New Roman" panose="02020603050405020304" pitchFamily="18" charset="0"/>
                        </a:rPr>
                        <a:t>Air inspiration IRV</a:t>
                      </a:r>
                      <a:endParaRPr lang="en-US" sz="1000" dirty="0">
                        <a:effectLst/>
                        <a:latin typeface="Times New Roman" panose="02020603050405020304" pitchFamily="18" charset="0"/>
                        <a:ea typeface="Times New Roman"/>
                        <a:cs typeface="Times New Roman" panose="02020603050405020304" pitchFamily="18" charset="0"/>
                      </a:endParaRPr>
                    </a:p>
                  </a:txBody>
                  <a:tcPr marL="60616" marR="60616" marT="0" marB="0"/>
                </a:tc>
                <a:tc>
                  <a:txBody>
                    <a:bodyPr/>
                    <a:lstStyle/>
                    <a:p>
                      <a:pPr algn="ctr" rtl="1">
                        <a:lnSpc>
                          <a:spcPct val="150000"/>
                        </a:lnSpc>
                        <a:spcAft>
                          <a:spcPts val="0"/>
                        </a:spcAft>
                      </a:pPr>
                      <a:r>
                        <a:rPr lang="en-US" sz="1050" b="1" dirty="0" err="1" smtClean="0">
                          <a:effectLst/>
                          <a:latin typeface="Times New Roman" panose="02020603050405020304" pitchFamily="18" charset="0"/>
                          <a:cs typeface="Times New Roman" panose="02020603050405020304" pitchFamily="18" charset="0"/>
                        </a:rPr>
                        <a:t>FootBall</a:t>
                      </a:r>
                      <a:endParaRPr lang="en-US" sz="1050" b="1" dirty="0">
                        <a:effectLst/>
                        <a:latin typeface="Times New Roman" panose="02020603050405020304" pitchFamily="18" charset="0"/>
                        <a:ea typeface="Times New Roman"/>
                        <a:cs typeface="Times New Roman" panose="02020603050405020304" pitchFamily="18" charset="0"/>
                      </a:endParaRPr>
                    </a:p>
                  </a:txBody>
                  <a:tcPr marL="60616" marR="60616" marT="0" marB="0"/>
                </a:tc>
                <a:tc>
                  <a:txBody>
                    <a:bodyPr/>
                    <a:lstStyle/>
                    <a:p>
                      <a:pPr marL="38100" marR="38100" algn="ctr" rtl="0">
                        <a:lnSpc>
                          <a:spcPct val="150000"/>
                        </a:lnSpc>
                        <a:spcAft>
                          <a:spcPts val="0"/>
                        </a:spcAft>
                      </a:pPr>
                      <a:r>
                        <a:rPr lang="en-US" sz="900" b="1" dirty="0">
                          <a:effectLst/>
                          <a:latin typeface="Times New Roman" panose="02020603050405020304" pitchFamily="18" charset="0"/>
                          <a:cs typeface="Times New Roman" panose="02020603050405020304" pitchFamily="18" charset="0"/>
                        </a:rPr>
                        <a:t>1.82735</a:t>
                      </a:r>
                      <a:endParaRPr lang="en-US" sz="900" b="1" dirty="0">
                        <a:effectLst/>
                        <a:latin typeface="Times New Roman" panose="02020603050405020304" pitchFamily="18" charset="0"/>
                        <a:ea typeface="Times New Roman"/>
                        <a:cs typeface="Times New Roman" panose="02020603050405020304" pitchFamily="18" charset="0"/>
                      </a:endParaRPr>
                    </a:p>
                  </a:txBody>
                  <a:tcPr marL="60616" marR="60616" marT="0" marB="0" anchor="ctr"/>
                </a:tc>
                <a:tc rowSpan="2">
                  <a:txBody>
                    <a:bodyPr/>
                    <a:lstStyle/>
                    <a:p>
                      <a:pPr marL="38100" marR="38100" algn="ctr" rtl="0">
                        <a:lnSpc>
                          <a:spcPct val="150000"/>
                        </a:lnSpc>
                        <a:spcAft>
                          <a:spcPts val="0"/>
                        </a:spcAft>
                      </a:pPr>
                      <a:r>
                        <a:rPr lang="en-US" sz="900" b="1">
                          <a:effectLst/>
                          <a:latin typeface="Times New Roman" panose="02020603050405020304" pitchFamily="18" charset="0"/>
                          <a:cs typeface="Times New Roman" panose="02020603050405020304" pitchFamily="18" charset="0"/>
                        </a:rPr>
                        <a:t>.550250</a:t>
                      </a:r>
                      <a:endParaRPr lang="en-US" sz="900" b="1">
                        <a:effectLst/>
                        <a:latin typeface="Times New Roman" panose="02020603050405020304" pitchFamily="18" charset="0"/>
                        <a:ea typeface="Times New Roman"/>
                        <a:cs typeface="Times New Roman" panose="02020603050405020304" pitchFamily="18" charset="0"/>
                      </a:endParaRPr>
                    </a:p>
                  </a:txBody>
                  <a:tcPr marL="60616" marR="60616" marT="0" marB="0" anchor="ctr"/>
                </a:tc>
                <a:tc rowSpan="2">
                  <a:txBody>
                    <a:bodyPr/>
                    <a:lstStyle/>
                    <a:p>
                      <a:pPr algn="ctr" rtl="1">
                        <a:lnSpc>
                          <a:spcPct val="150000"/>
                        </a:lnSpc>
                        <a:spcAft>
                          <a:spcPts val="0"/>
                        </a:spcAft>
                      </a:pPr>
                      <a:r>
                        <a:rPr lang="ar-EG" sz="900" b="1">
                          <a:effectLst/>
                          <a:latin typeface="Times New Roman" panose="02020603050405020304" pitchFamily="18" charset="0"/>
                          <a:cs typeface="Times New Roman" panose="02020603050405020304" pitchFamily="18" charset="0"/>
                        </a:rPr>
                        <a:t> </a:t>
                      </a:r>
                      <a:endParaRPr lang="en-US" sz="900" b="1">
                        <a:effectLst/>
                        <a:latin typeface="Times New Roman" panose="02020603050405020304" pitchFamily="18" charset="0"/>
                        <a:cs typeface="Times New Roman" panose="02020603050405020304" pitchFamily="18" charset="0"/>
                      </a:endParaRPr>
                    </a:p>
                    <a:p>
                      <a:pPr algn="ctr" rtl="1">
                        <a:lnSpc>
                          <a:spcPct val="150000"/>
                        </a:lnSpc>
                        <a:spcAft>
                          <a:spcPts val="0"/>
                        </a:spcAft>
                      </a:pPr>
                      <a:r>
                        <a:rPr lang="en-US" sz="900" b="1">
                          <a:effectLst/>
                          <a:latin typeface="Times New Roman" panose="02020603050405020304" pitchFamily="18" charset="0"/>
                          <a:cs typeface="Times New Roman" panose="02020603050405020304" pitchFamily="18" charset="0"/>
                        </a:rPr>
                        <a:t>.206997</a:t>
                      </a:r>
                      <a:endParaRPr lang="en-US" sz="900" b="1">
                        <a:effectLst/>
                        <a:latin typeface="Times New Roman" panose="02020603050405020304" pitchFamily="18" charset="0"/>
                        <a:ea typeface="Times New Roman"/>
                        <a:cs typeface="Times New Roman" panose="02020603050405020304" pitchFamily="18" charset="0"/>
                      </a:endParaRPr>
                    </a:p>
                  </a:txBody>
                  <a:tcPr marL="60616" marR="60616" marT="0" marB="0"/>
                </a:tc>
                <a:tc rowSpan="2">
                  <a:txBody>
                    <a:bodyPr/>
                    <a:lstStyle/>
                    <a:p>
                      <a:pPr algn="ctr" rtl="1">
                        <a:lnSpc>
                          <a:spcPct val="150000"/>
                        </a:lnSpc>
                        <a:spcAft>
                          <a:spcPts val="0"/>
                        </a:spcAft>
                      </a:pPr>
                      <a:r>
                        <a:rPr lang="en-US" sz="900" b="1">
                          <a:effectLst/>
                          <a:latin typeface="Times New Roman" panose="02020603050405020304" pitchFamily="18" charset="0"/>
                          <a:cs typeface="Times New Roman" panose="02020603050405020304" pitchFamily="18" charset="0"/>
                        </a:rPr>
                        <a:t> </a:t>
                      </a:r>
                    </a:p>
                    <a:p>
                      <a:pPr algn="ctr" rtl="1">
                        <a:lnSpc>
                          <a:spcPct val="150000"/>
                        </a:lnSpc>
                        <a:spcAft>
                          <a:spcPts val="0"/>
                        </a:spcAft>
                      </a:pPr>
                      <a:r>
                        <a:rPr lang="en-US" sz="900" b="1">
                          <a:effectLst/>
                          <a:latin typeface="Times New Roman" panose="02020603050405020304" pitchFamily="18" charset="0"/>
                          <a:cs typeface="Times New Roman" panose="02020603050405020304" pitchFamily="18" charset="0"/>
                        </a:rPr>
                        <a:t>4.789</a:t>
                      </a:r>
                      <a:r>
                        <a:rPr lang="ar-EG" sz="900" b="1">
                          <a:effectLst/>
                          <a:latin typeface="Times New Roman" panose="02020603050405020304" pitchFamily="18" charset="0"/>
                          <a:cs typeface="Times New Roman" panose="02020603050405020304" pitchFamily="18" charset="0"/>
                        </a:rPr>
                        <a:t>*</a:t>
                      </a:r>
                      <a:endParaRPr lang="en-US" sz="900" b="1">
                        <a:effectLst/>
                        <a:latin typeface="Times New Roman" panose="02020603050405020304" pitchFamily="18" charset="0"/>
                        <a:ea typeface="Times New Roman"/>
                        <a:cs typeface="Times New Roman" panose="02020603050405020304" pitchFamily="18" charset="0"/>
                      </a:endParaRPr>
                    </a:p>
                  </a:txBody>
                  <a:tcPr marL="60616" marR="60616" marT="0" marB="0"/>
                </a:tc>
              </a:tr>
              <a:tr h="262667">
                <a:tc vMerge="1">
                  <a:txBody>
                    <a:bodyPr/>
                    <a:lstStyle/>
                    <a:p>
                      <a:pPr rtl="1"/>
                      <a:endParaRPr lang="ar-EG"/>
                    </a:p>
                  </a:txBody>
                  <a:tcPr/>
                </a:tc>
                <a:tc>
                  <a:txBody>
                    <a:bodyPr/>
                    <a:lstStyle/>
                    <a:p>
                      <a:pPr algn="ctr" rtl="1">
                        <a:lnSpc>
                          <a:spcPct val="150000"/>
                        </a:lnSpc>
                        <a:spcAft>
                          <a:spcPts val="0"/>
                        </a:spcAft>
                      </a:pPr>
                      <a:r>
                        <a:rPr lang="en-US" sz="1050" b="1" dirty="0" smtClean="0">
                          <a:effectLst/>
                          <a:latin typeface="Times New Roman" panose="02020603050405020304" pitchFamily="18" charset="0"/>
                          <a:ea typeface="+mn-ea"/>
                          <a:cs typeface="Times New Roman" panose="02020603050405020304" pitchFamily="18" charset="0"/>
                        </a:rPr>
                        <a:t>Handball</a:t>
                      </a:r>
                      <a:endParaRPr lang="en-US" sz="1050" b="1" dirty="0">
                        <a:effectLst/>
                        <a:latin typeface="Times New Roman" panose="02020603050405020304" pitchFamily="18" charset="0"/>
                        <a:ea typeface="Times New Roman"/>
                        <a:cs typeface="Times New Roman" panose="02020603050405020304" pitchFamily="18" charset="0"/>
                      </a:endParaRPr>
                    </a:p>
                  </a:txBody>
                  <a:tcPr marL="60616" marR="60616" marT="0" marB="0"/>
                </a:tc>
                <a:tc>
                  <a:txBody>
                    <a:bodyPr/>
                    <a:lstStyle/>
                    <a:p>
                      <a:pPr marL="38100" marR="38100" algn="ctr" rtl="0">
                        <a:lnSpc>
                          <a:spcPct val="150000"/>
                        </a:lnSpc>
                        <a:spcAft>
                          <a:spcPts val="0"/>
                        </a:spcAft>
                      </a:pPr>
                      <a:r>
                        <a:rPr lang="en-US" sz="900" b="1" dirty="0">
                          <a:effectLst/>
                          <a:latin typeface="Times New Roman" panose="02020603050405020304" pitchFamily="18" charset="0"/>
                          <a:cs typeface="Times New Roman" panose="02020603050405020304" pitchFamily="18" charset="0"/>
                        </a:rPr>
                        <a:t>2.04900</a:t>
                      </a:r>
                      <a:endParaRPr lang="en-US" sz="900" b="1" dirty="0">
                        <a:effectLst/>
                        <a:latin typeface="Times New Roman" panose="02020603050405020304" pitchFamily="18" charset="0"/>
                        <a:ea typeface="Times New Roman"/>
                        <a:cs typeface="Times New Roman" panose="02020603050405020304" pitchFamily="18" charset="0"/>
                      </a:endParaRPr>
                    </a:p>
                  </a:txBody>
                  <a:tcPr marL="60616" marR="60616" marT="0" marB="0" anchor="ctr"/>
                </a:tc>
                <a:tc vMerge="1">
                  <a:txBody>
                    <a:bodyPr/>
                    <a:lstStyle/>
                    <a:p>
                      <a:pPr rtl="1"/>
                      <a:endParaRPr lang="ar-EG"/>
                    </a:p>
                  </a:txBody>
                  <a:tcPr/>
                </a:tc>
                <a:tc vMerge="1">
                  <a:txBody>
                    <a:bodyPr/>
                    <a:lstStyle/>
                    <a:p>
                      <a:pPr rtl="1"/>
                      <a:endParaRPr lang="ar-EG"/>
                    </a:p>
                  </a:txBody>
                  <a:tcPr/>
                </a:tc>
                <a:tc vMerge="1">
                  <a:txBody>
                    <a:bodyPr/>
                    <a:lstStyle/>
                    <a:p>
                      <a:pPr rtl="1"/>
                      <a:endParaRPr lang="ar-EG"/>
                    </a:p>
                  </a:txBody>
                  <a:tcPr/>
                </a:tc>
              </a:tr>
              <a:tr h="202052">
                <a:tc rowSpan="2">
                  <a:txBody>
                    <a:bodyPr/>
                    <a:lstStyle/>
                    <a:p>
                      <a:pPr algn="ctr" rtl="1">
                        <a:lnSpc>
                          <a:spcPct val="150000"/>
                        </a:lnSpc>
                        <a:spcAft>
                          <a:spcPts val="0"/>
                        </a:spcAft>
                      </a:pPr>
                      <a:r>
                        <a:rPr lang="ar-QA" sz="1000" dirty="0">
                          <a:effectLst/>
                          <a:latin typeface="Times New Roman" panose="02020603050405020304" pitchFamily="18" charset="0"/>
                          <a:cs typeface="Times New Roman" panose="02020603050405020304" pitchFamily="18" charset="0"/>
                        </a:rPr>
                        <a:t>أحتياطى هواء الشهيق</a:t>
                      </a:r>
                      <a:endParaRPr lang="en-US" sz="1000" dirty="0">
                        <a:effectLst/>
                        <a:latin typeface="Times New Roman" panose="02020603050405020304" pitchFamily="18" charset="0"/>
                        <a:cs typeface="Times New Roman" panose="02020603050405020304" pitchFamily="18" charset="0"/>
                      </a:endParaRPr>
                    </a:p>
                    <a:p>
                      <a:pPr algn="ctr" rtl="1">
                        <a:lnSpc>
                          <a:spcPct val="150000"/>
                        </a:lnSpc>
                        <a:spcAft>
                          <a:spcPts val="0"/>
                        </a:spcAft>
                      </a:pPr>
                      <a:r>
                        <a:rPr lang="en-US" sz="1000" b="1" kern="1200" dirty="0" smtClean="0">
                          <a:solidFill>
                            <a:schemeClr val="lt1"/>
                          </a:solidFill>
                          <a:effectLst/>
                          <a:latin typeface="Times New Roman" panose="02020603050405020304" pitchFamily="18" charset="0"/>
                          <a:ea typeface="+mn-ea"/>
                          <a:cs typeface="Times New Roman" panose="02020603050405020304" pitchFamily="18" charset="0"/>
                        </a:rPr>
                        <a:t>• reserves exhaled air ERV</a:t>
                      </a:r>
                      <a:r>
                        <a:rPr lang="en-US" sz="1000" dirty="0" smtClean="0">
                          <a:effectLst/>
                          <a:latin typeface="Times New Roman" panose="02020603050405020304" pitchFamily="18" charset="0"/>
                          <a:cs typeface="Times New Roman" panose="02020603050405020304" pitchFamily="18" charset="0"/>
                        </a:rPr>
                        <a:t>RV</a:t>
                      </a:r>
                      <a:r>
                        <a:rPr lang="ar-QA" sz="1000" dirty="0" smtClean="0">
                          <a:effectLst/>
                          <a:latin typeface="Times New Roman" panose="02020603050405020304" pitchFamily="18" charset="0"/>
                          <a:cs typeface="Times New Roman" panose="02020603050405020304" pitchFamily="18" charset="0"/>
                        </a:rPr>
                        <a:t> )</a:t>
                      </a:r>
                      <a:endParaRPr lang="en-US" sz="1000" dirty="0">
                        <a:effectLst/>
                        <a:latin typeface="Times New Roman" panose="02020603050405020304" pitchFamily="18" charset="0"/>
                        <a:ea typeface="Times New Roman"/>
                        <a:cs typeface="Times New Roman" panose="02020603050405020304" pitchFamily="18" charset="0"/>
                      </a:endParaRPr>
                    </a:p>
                  </a:txBody>
                  <a:tcPr marL="60616" marR="60616" marT="0" marB="0"/>
                </a:tc>
                <a:tc>
                  <a:txBody>
                    <a:bodyPr/>
                    <a:lstStyle/>
                    <a:p>
                      <a:pPr algn="ctr" rtl="1">
                        <a:lnSpc>
                          <a:spcPct val="150000"/>
                        </a:lnSpc>
                        <a:spcAft>
                          <a:spcPts val="0"/>
                        </a:spcAft>
                      </a:pPr>
                      <a:r>
                        <a:rPr lang="en-US" sz="1050" b="1" dirty="0" err="1" smtClean="0">
                          <a:effectLst/>
                          <a:latin typeface="Times New Roman" panose="02020603050405020304" pitchFamily="18" charset="0"/>
                          <a:cs typeface="Times New Roman" panose="02020603050405020304" pitchFamily="18" charset="0"/>
                        </a:rPr>
                        <a:t>FootBall</a:t>
                      </a:r>
                      <a:endParaRPr lang="en-US" sz="1050" b="1" dirty="0">
                        <a:effectLst/>
                        <a:latin typeface="Times New Roman" panose="02020603050405020304" pitchFamily="18" charset="0"/>
                        <a:ea typeface="Times New Roman"/>
                        <a:cs typeface="Times New Roman" panose="02020603050405020304" pitchFamily="18" charset="0"/>
                      </a:endParaRPr>
                    </a:p>
                  </a:txBody>
                  <a:tcPr marL="60616" marR="60616" marT="0" marB="0"/>
                </a:tc>
                <a:tc>
                  <a:txBody>
                    <a:bodyPr/>
                    <a:lstStyle/>
                    <a:p>
                      <a:pPr marL="38100" marR="38100" algn="ctr" rtl="0">
                        <a:lnSpc>
                          <a:spcPct val="150000"/>
                        </a:lnSpc>
                        <a:spcAft>
                          <a:spcPts val="0"/>
                        </a:spcAft>
                      </a:pPr>
                      <a:r>
                        <a:rPr lang="en-US" sz="900" b="1" dirty="0">
                          <a:effectLst/>
                          <a:latin typeface="Times New Roman" panose="02020603050405020304" pitchFamily="18" charset="0"/>
                          <a:cs typeface="Times New Roman" panose="02020603050405020304" pitchFamily="18" charset="0"/>
                        </a:rPr>
                        <a:t>3.06760</a:t>
                      </a:r>
                      <a:endParaRPr lang="en-US" sz="900" b="1" dirty="0">
                        <a:effectLst/>
                        <a:latin typeface="Times New Roman" panose="02020603050405020304" pitchFamily="18" charset="0"/>
                        <a:ea typeface="Times New Roman"/>
                        <a:cs typeface="Times New Roman" panose="02020603050405020304" pitchFamily="18" charset="0"/>
                      </a:endParaRPr>
                    </a:p>
                  </a:txBody>
                  <a:tcPr marL="60616" marR="60616" marT="0" marB="0" anchor="ctr"/>
                </a:tc>
                <a:tc rowSpan="2">
                  <a:txBody>
                    <a:bodyPr/>
                    <a:lstStyle/>
                    <a:p>
                      <a:pPr marL="38100" marR="38100" algn="ctr" rtl="0">
                        <a:lnSpc>
                          <a:spcPct val="150000"/>
                        </a:lnSpc>
                        <a:spcAft>
                          <a:spcPts val="0"/>
                        </a:spcAft>
                      </a:pPr>
                      <a:r>
                        <a:rPr lang="en-US" sz="900" b="1">
                          <a:effectLst/>
                          <a:latin typeface="Times New Roman" panose="02020603050405020304" pitchFamily="18" charset="0"/>
                          <a:cs typeface="Times New Roman" panose="02020603050405020304" pitchFamily="18" charset="0"/>
                        </a:rPr>
                        <a:t>.495400</a:t>
                      </a:r>
                      <a:endParaRPr lang="en-US" sz="900" b="1">
                        <a:effectLst/>
                        <a:latin typeface="Times New Roman" panose="02020603050405020304" pitchFamily="18" charset="0"/>
                        <a:ea typeface="Times New Roman"/>
                        <a:cs typeface="Times New Roman" panose="02020603050405020304" pitchFamily="18" charset="0"/>
                      </a:endParaRPr>
                    </a:p>
                  </a:txBody>
                  <a:tcPr marL="60616" marR="60616" marT="0" marB="0" anchor="ctr"/>
                </a:tc>
                <a:tc rowSpan="2">
                  <a:txBody>
                    <a:bodyPr/>
                    <a:lstStyle/>
                    <a:p>
                      <a:pPr algn="ctr" rtl="1">
                        <a:lnSpc>
                          <a:spcPct val="150000"/>
                        </a:lnSpc>
                        <a:spcAft>
                          <a:spcPts val="0"/>
                        </a:spcAft>
                      </a:pPr>
                      <a:r>
                        <a:rPr lang="ar-EG" sz="900" b="1">
                          <a:effectLst/>
                          <a:latin typeface="Times New Roman" panose="02020603050405020304" pitchFamily="18" charset="0"/>
                          <a:cs typeface="Times New Roman" panose="02020603050405020304" pitchFamily="18" charset="0"/>
                        </a:rPr>
                        <a:t> </a:t>
                      </a:r>
                      <a:endParaRPr lang="en-US" sz="900" b="1">
                        <a:effectLst/>
                        <a:latin typeface="Times New Roman" panose="02020603050405020304" pitchFamily="18" charset="0"/>
                        <a:cs typeface="Times New Roman" panose="02020603050405020304" pitchFamily="18" charset="0"/>
                      </a:endParaRPr>
                    </a:p>
                    <a:p>
                      <a:pPr algn="ctr" rtl="1">
                        <a:lnSpc>
                          <a:spcPct val="150000"/>
                        </a:lnSpc>
                        <a:spcAft>
                          <a:spcPts val="0"/>
                        </a:spcAft>
                      </a:pPr>
                      <a:r>
                        <a:rPr lang="en-US" sz="900" b="1">
                          <a:effectLst/>
                          <a:latin typeface="Times New Roman" panose="02020603050405020304" pitchFamily="18" charset="0"/>
                          <a:cs typeface="Times New Roman" panose="02020603050405020304" pitchFamily="18" charset="0"/>
                        </a:rPr>
                        <a:t>.166277</a:t>
                      </a:r>
                      <a:endParaRPr lang="en-US" sz="900" b="1">
                        <a:effectLst/>
                        <a:latin typeface="Times New Roman" panose="02020603050405020304" pitchFamily="18" charset="0"/>
                        <a:ea typeface="Times New Roman"/>
                        <a:cs typeface="Times New Roman" panose="02020603050405020304" pitchFamily="18" charset="0"/>
                      </a:endParaRPr>
                    </a:p>
                  </a:txBody>
                  <a:tcPr marL="60616" marR="60616" marT="0" marB="0"/>
                </a:tc>
                <a:tc rowSpan="2">
                  <a:txBody>
                    <a:bodyPr/>
                    <a:lstStyle/>
                    <a:p>
                      <a:pPr algn="ctr" rtl="1">
                        <a:lnSpc>
                          <a:spcPct val="150000"/>
                        </a:lnSpc>
                        <a:spcAft>
                          <a:spcPts val="0"/>
                        </a:spcAft>
                      </a:pPr>
                      <a:r>
                        <a:rPr lang="ar-EG" sz="900" b="1">
                          <a:effectLst/>
                          <a:latin typeface="Times New Roman" panose="02020603050405020304" pitchFamily="18" charset="0"/>
                          <a:cs typeface="Times New Roman" panose="02020603050405020304" pitchFamily="18" charset="0"/>
                        </a:rPr>
                        <a:t> </a:t>
                      </a:r>
                      <a:endParaRPr lang="en-US" sz="900" b="1">
                        <a:effectLst/>
                        <a:latin typeface="Times New Roman" panose="02020603050405020304" pitchFamily="18" charset="0"/>
                        <a:cs typeface="Times New Roman" panose="02020603050405020304" pitchFamily="18" charset="0"/>
                      </a:endParaRPr>
                    </a:p>
                    <a:p>
                      <a:pPr algn="ctr" rtl="1">
                        <a:lnSpc>
                          <a:spcPct val="150000"/>
                        </a:lnSpc>
                        <a:spcAft>
                          <a:spcPts val="0"/>
                        </a:spcAft>
                      </a:pPr>
                      <a:r>
                        <a:rPr lang="en-US" sz="900" b="1">
                          <a:effectLst/>
                          <a:latin typeface="Times New Roman" panose="02020603050405020304" pitchFamily="18" charset="0"/>
                          <a:cs typeface="Times New Roman" panose="02020603050405020304" pitchFamily="18" charset="0"/>
                        </a:rPr>
                        <a:t>13.324</a:t>
                      </a:r>
                      <a:r>
                        <a:rPr lang="ar-EG" sz="900" b="1">
                          <a:effectLst/>
                          <a:latin typeface="Times New Roman" panose="02020603050405020304" pitchFamily="18" charset="0"/>
                          <a:cs typeface="Times New Roman" panose="02020603050405020304" pitchFamily="18" charset="0"/>
                        </a:rPr>
                        <a:t>*</a:t>
                      </a:r>
                      <a:endParaRPr lang="en-US" sz="900" b="1">
                        <a:effectLst/>
                        <a:latin typeface="Times New Roman" panose="02020603050405020304" pitchFamily="18" charset="0"/>
                        <a:ea typeface="Times New Roman"/>
                        <a:cs typeface="Times New Roman" panose="02020603050405020304" pitchFamily="18" charset="0"/>
                      </a:endParaRPr>
                    </a:p>
                  </a:txBody>
                  <a:tcPr marL="60616" marR="60616" marT="0" marB="0"/>
                </a:tc>
              </a:tr>
              <a:tr h="262667">
                <a:tc vMerge="1">
                  <a:txBody>
                    <a:bodyPr/>
                    <a:lstStyle/>
                    <a:p>
                      <a:pPr rtl="1"/>
                      <a:endParaRPr lang="ar-EG"/>
                    </a:p>
                  </a:txBody>
                  <a:tcPr/>
                </a:tc>
                <a:tc>
                  <a:txBody>
                    <a:bodyPr/>
                    <a:lstStyle/>
                    <a:p>
                      <a:pPr algn="ctr" rtl="1">
                        <a:lnSpc>
                          <a:spcPct val="150000"/>
                        </a:lnSpc>
                        <a:spcAft>
                          <a:spcPts val="0"/>
                        </a:spcAft>
                      </a:pPr>
                      <a:r>
                        <a:rPr lang="en-US" sz="1050" b="1" dirty="0" smtClean="0">
                          <a:effectLst/>
                          <a:latin typeface="Times New Roman" panose="02020603050405020304" pitchFamily="18" charset="0"/>
                          <a:ea typeface="+mn-ea"/>
                          <a:cs typeface="Times New Roman" panose="02020603050405020304" pitchFamily="18" charset="0"/>
                        </a:rPr>
                        <a:t>Handball</a:t>
                      </a:r>
                      <a:endParaRPr lang="en-US" sz="1050" b="1" dirty="0">
                        <a:effectLst/>
                        <a:latin typeface="Times New Roman" panose="02020603050405020304" pitchFamily="18" charset="0"/>
                        <a:ea typeface="Times New Roman"/>
                        <a:cs typeface="Times New Roman" panose="02020603050405020304" pitchFamily="18" charset="0"/>
                      </a:endParaRPr>
                    </a:p>
                  </a:txBody>
                  <a:tcPr marL="60616" marR="60616" marT="0" marB="0"/>
                </a:tc>
                <a:tc>
                  <a:txBody>
                    <a:bodyPr/>
                    <a:lstStyle/>
                    <a:p>
                      <a:pPr marL="38100" marR="38100" algn="ctr" rtl="0">
                        <a:lnSpc>
                          <a:spcPct val="150000"/>
                        </a:lnSpc>
                        <a:spcAft>
                          <a:spcPts val="0"/>
                        </a:spcAft>
                      </a:pPr>
                      <a:r>
                        <a:rPr lang="en-US" sz="900" b="1" dirty="0">
                          <a:effectLst/>
                          <a:latin typeface="Times New Roman" panose="02020603050405020304" pitchFamily="18" charset="0"/>
                          <a:cs typeface="Times New Roman" panose="02020603050405020304" pitchFamily="18" charset="0"/>
                        </a:rPr>
                        <a:t>3.56300</a:t>
                      </a:r>
                      <a:endParaRPr lang="en-US" sz="900" b="1" dirty="0">
                        <a:effectLst/>
                        <a:latin typeface="Times New Roman" panose="02020603050405020304" pitchFamily="18" charset="0"/>
                        <a:ea typeface="Times New Roman"/>
                        <a:cs typeface="Times New Roman" panose="02020603050405020304" pitchFamily="18" charset="0"/>
                      </a:endParaRPr>
                    </a:p>
                  </a:txBody>
                  <a:tcPr marL="60616" marR="60616" marT="0" marB="0" anchor="ctr"/>
                </a:tc>
                <a:tc vMerge="1">
                  <a:txBody>
                    <a:bodyPr/>
                    <a:lstStyle/>
                    <a:p>
                      <a:pPr rtl="1"/>
                      <a:endParaRPr lang="ar-EG"/>
                    </a:p>
                  </a:txBody>
                  <a:tcPr/>
                </a:tc>
                <a:tc vMerge="1">
                  <a:txBody>
                    <a:bodyPr/>
                    <a:lstStyle/>
                    <a:p>
                      <a:pPr rtl="1"/>
                      <a:endParaRPr lang="ar-EG"/>
                    </a:p>
                  </a:txBody>
                  <a:tcPr/>
                </a:tc>
                <a:tc vMerge="1">
                  <a:txBody>
                    <a:bodyPr/>
                    <a:lstStyle/>
                    <a:p>
                      <a:pPr rtl="1"/>
                      <a:endParaRPr lang="ar-EG"/>
                    </a:p>
                  </a:txBody>
                  <a:tcPr/>
                </a:tc>
              </a:tr>
              <a:tr h="202052">
                <a:tc rowSpan="2">
                  <a:txBody>
                    <a:bodyPr/>
                    <a:lstStyle/>
                    <a:p>
                      <a:pPr algn="ctr" rtl="1">
                        <a:lnSpc>
                          <a:spcPct val="150000"/>
                        </a:lnSpc>
                        <a:spcAft>
                          <a:spcPts val="0"/>
                        </a:spcAft>
                      </a:pPr>
                      <a:r>
                        <a:rPr lang="ar-QA" sz="1000" dirty="0">
                          <a:effectLst/>
                          <a:latin typeface="Times New Roman" panose="02020603050405020304" pitchFamily="18" charset="0"/>
                          <a:cs typeface="Times New Roman" panose="02020603050405020304" pitchFamily="18" charset="0"/>
                        </a:rPr>
                        <a:t>الحجم الطبيعي </a:t>
                      </a:r>
                      <a:r>
                        <a:rPr lang="ar-QA" sz="1000" dirty="0" smtClean="0">
                          <a:effectLst/>
                          <a:latin typeface="Times New Roman" panose="02020603050405020304" pitchFamily="18" charset="0"/>
                          <a:cs typeface="Times New Roman" panose="02020603050405020304" pitchFamily="18" charset="0"/>
                        </a:rPr>
                        <a:t>للتنفس</a:t>
                      </a:r>
                      <a:endParaRPr lang="ar-EG" sz="1000" dirty="0" smtClean="0">
                        <a:effectLst/>
                        <a:latin typeface="Times New Roman" panose="02020603050405020304" pitchFamily="18" charset="0"/>
                        <a:cs typeface="Times New Roman" panose="02020603050405020304" pitchFamily="18" charset="0"/>
                      </a:endParaRPr>
                    </a:p>
                    <a:p>
                      <a:pPr algn="ctr" rtl="1">
                        <a:lnSpc>
                          <a:spcPct val="150000"/>
                        </a:lnSpc>
                        <a:spcAft>
                          <a:spcPts val="0"/>
                        </a:spcAft>
                      </a:pPr>
                      <a:r>
                        <a:rPr lang="en-US" sz="1000" b="1" kern="1200" dirty="0" smtClean="0">
                          <a:solidFill>
                            <a:schemeClr val="lt1"/>
                          </a:solidFill>
                          <a:effectLst/>
                          <a:latin typeface="Times New Roman" panose="02020603050405020304" pitchFamily="18" charset="0"/>
                          <a:ea typeface="+mn-ea"/>
                          <a:cs typeface="Times New Roman" panose="02020603050405020304" pitchFamily="18" charset="0"/>
                        </a:rPr>
                        <a:t>Tidal Volume</a:t>
                      </a:r>
                      <a:r>
                        <a:rPr lang="ar-QA" sz="1000" dirty="0" smtClean="0">
                          <a:effectLst/>
                          <a:latin typeface="Times New Roman" panose="02020603050405020304" pitchFamily="18" charset="0"/>
                          <a:cs typeface="Times New Roman" panose="02020603050405020304" pitchFamily="18" charset="0"/>
                        </a:rPr>
                        <a:t> </a:t>
                      </a:r>
                      <a:r>
                        <a:rPr lang="ar-QA" sz="1000" dirty="0">
                          <a:effectLst/>
                          <a:latin typeface="Times New Roman" panose="02020603050405020304" pitchFamily="18" charset="0"/>
                          <a:cs typeface="Times New Roman" panose="02020603050405020304" pitchFamily="18" charset="0"/>
                        </a:rPr>
                        <a:t>(</a:t>
                      </a:r>
                      <a:r>
                        <a:rPr lang="en-US" sz="1000" dirty="0">
                          <a:effectLst/>
                          <a:latin typeface="Times New Roman" panose="02020603050405020304" pitchFamily="18" charset="0"/>
                          <a:cs typeface="Times New Roman" panose="02020603050405020304" pitchFamily="18" charset="0"/>
                        </a:rPr>
                        <a:t>TV</a:t>
                      </a:r>
                      <a:r>
                        <a:rPr lang="ar-QA" sz="1000" dirty="0">
                          <a:effectLst/>
                          <a:latin typeface="Times New Roman" panose="02020603050405020304" pitchFamily="18" charset="0"/>
                          <a:cs typeface="Times New Roman" panose="02020603050405020304" pitchFamily="18" charset="0"/>
                        </a:rPr>
                        <a:t>)</a:t>
                      </a:r>
                      <a:endParaRPr lang="en-US" sz="1000" dirty="0">
                        <a:effectLst/>
                        <a:latin typeface="Times New Roman" panose="02020603050405020304" pitchFamily="18" charset="0"/>
                        <a:ea typeface="Times New Roman"/>
                        <a:cs typeface="Times New Roman" panose="02020603050405020304" pitchFamily="18" charset="0"/>
                      </a:endParaRPr>
                    </a:p>
                  </a:txBody>
                  <a:tcPr marL="60616" marR="60616" marT="0" marB="0"/>
                </a:tc>
                <a:tc>
                  <a:txBody>
                    <a:bodyPr/>
                    <a:lstStyle/>
                    <a:p>
                      <a:pPr algn="ctr" rtl="1">
                        <a:lnSpc>
                          <a:spcPct val="150000"/>
                        </a:lnSpc>
                        <a:spcAft>
                          <a:spcPts val="0"/>
                        </a:spcAft>
                      </a:pPr>
                      <a:r>
                        <a:rPr lang="en-US" sz="1050" b="1" dirty="0" err="1" smtClean="0">
                          <a:effectLst/>
                          <a:latin typeface="Times New Roman" panose="02020603050405020304" pitchFamily="18" charset="0"/>
                          <a:cs typeface="Times New Roman" panose="02020603050405020304" pitchFamily="18" charset="0"/>
                        </a:rPr>
                        <a:t>FootBall</a:t>
                      </a:r>
                      <a:endParaRPr lang="en-US" sz="1050" b="1" dirty="0">
                        <a:effectLst/>
                        <a:latin typeface="Times New Roman" panose="02020603050405020304" pitchFamily="18" charset="0"/>
                        <a:ea typeface="Times New Roman"/>
                        <a:cs typeface="Times New Roman" panose="02020603050405020304" pitchFamily="18" charset="0"/>
                      </a:endParaRPr>
                    </a:p>
                  </a:txBody>
                  <a:tcPr marL="60616" marR="60616" marT="0" marB="0"/>
                </a:tc>
                <a:tc>
                  <a:txBody>
                    <a:bodyPr/>
                    <a:lstStyle/>
                    <a:p>
                      <a:pPr marL="38100" marR="38100" algn="ctr" rtl="0">
                        <a:lnSpc>
                          <a:spcPct val="150000"/>
                        </a:lnSpc>
                        <a:spcAft>
                          <a:spcPts val="0"/>
                        </a:spcAft>
                      </a:pPr>
                      <a:r>
                        <a:rPr lang="en-US" sz="900" b="1" dirty="0">
                          <a:effectLst/>
                          <a:latin typeface="Times New Roman" panose="02020603050405020304" pitchFamily="18" charset="0"/>
                          <a:cs typeface="Times New Roman" panose="02020603050405020304" pitchFamily="18" charset="0"/>
                        </a:rPr>
                        <a:t>.75445</a:t>
                      </a:r>
                      <a:endParaRPr lang="en-US" sz="900" b="1" dirty="0">
                        <a:effectLst/>
                        <a:latin typeface="Times New Roman" panose="02020603050405020304" pitchFamily="18" charset="0"/>
                        <a:ea typeface="Times New Roman"/>
                        <a:cs typeface="Times New Roman" panose="02020603050405020304" pitchFamily="18" charset="0"/>
                      </a:endParaRPr>
                    </a:p>
                  </a:txBody>
                  <a:tcPr marL="60616" marR="60616" marT="0" marB="0" anchor="ctr"/>
                </a:tc>
                <a:tc rowSpan="2">
                  <a:txBody>
                    <a:bodyPr/>
                    <a:lstStyle/>
                    <a:p>
                      <a:pPr marL="38100" marR="38100" algn="ctr" rtl="0">
                        <a:lnSpc>
                          <a:spcPct val="150000"/>
                        </a:lnSpc>
                        <a:spcAft>
                          <a:spcPts val="0"/>
                        </a:spcAft>
                      </a:pPr>
                      <a:r>
                        <a:rPr lang="en-US" sz="900" b="1">
                          <a:effectLst/>
                          <a:latin typeface="Times New Roman" panose="02020603050405020304" pitchFamily="18" charset="0"/>
                          <a:cs typeface="Times New Roman" panose="02020603050405020304" pitchFamily="18" charset="0"/>
                        </a:rPr>
                        <a:t>.176100</a:t>
                      </a:r>
                      <a:endParaRPr lang="en-US" sz="900" b="1">
                        <a:effectLst/>
                        <a:latin typeface="Times New Roman" panose="02020603050405020304" pitchFamily="18" charset="0"/>
                        <a:ea typeface="Times New Roman"/>
                        <a:cs typeface="Times New Roman" panose="02020603050405020304" pitchFamily="18" charset="0"/>
                      </a:endParaRPr>
                    </a:p>
                  </a:txBody>
                  <a:tcPr marL="60616" marR="60616" marT="0" marB="0" anchor="ctr"/>
                </a:tc>
                <a:tc rowSpan="2">
                  <a:txBody>
                    <a:bodyPr/>
                    <a:lstStyle/>
                    <a:p>
                      <a:pPr algn="ctr" rtl="1">
                        <a:lnSpc>
                          <a:spcPct val="150000"/>
                        </a:lnSpc>
                        <a:spcAft>
                          <a:spcPts val="0"/>
                        </a:spcAft>
                      </a:pPr>
                      <a:r>
                        <a:rPr lang="ar-EG" sz="900" b="1">
                          <a:effectLst/>
                          <a:latin typeface="Times New Roman" panose="02020603050405020304" pitchFamily="18" charset="0"/>
                          <a:cs typeface="Times New Roman" panose="02020603050405020304" pitchFamily="18" charset="0"/>
                        </a:rPr>
                        <a:t> </a:t>
                      </a:r>
                      <a:endParaRPr lang="en-US" sz="900" b="1">
                        <a:effectLst/>
                        <a:latin typeface="Times New Roman" panose="02020603050405020304" pitchFamily="18" charset="0"/>
                        <a:cs typeface="Times New Roman" panose="02020603050405020304" pitchFamily="18" charset="0"/>
                      </a:endParaRPr>
                    </a:p>
                    <a:p>
                      <a:pPr algn="ctr" rtl="1">
                        <a:lnSpc>
                          <a:spcPct val="150000"/>
                        </a:lnSpc>
                        <a:spcAft>
                          <a:spcPts val="0"/>
                        </a:spcAft>
                      </a:pPr>
                      <a:r>
                        <a:rPr lang="en-US" sz="900" b="1">
                          <a:effectLst/>
                          <a:latin typeface="Times New Roman" panose="02020603050405020304" pitchFamily="18" charset="0"/>
                          <a:cs typeface="Times New Roman" panose="02020603050405020304" pitchFamily="18" charset="0"/>
                        </a:rPr>
                        <a:t>.136907</a:t>
                      </a:r>
                      <a:endParaRPr lang="en-US" sz="900" b="1">
                        <a:effectLst/>
                        <a:latin typeface="Times New Roman" panose="02020603050405020304" pitchFamily="18" charset="0"/>
                        <a:ea typeface="Times New Roman"/>
                        <a:cs typeface="Times New Roman" panose="02020603050405020304" pitchFamily="18" charset="0"/>
                      </a:endParaRPr>
                    </a:p>
                  </a:txBody>
                  <a:tcPr marL="60616" marR="60616" marT="0" marB="0"/>
                </a:tc>
                <a:tc rowSpan="2">
                  <a:txBody>
                    <a:bodyPr/>
                    <a:lstStyle/>
                    <a:p>
                      <a:pPr algn="ctr" rtl="1">
                        <a:lnSpc>
                          <a:spcPct val="150000"/>
                        </a:lnSpc>
                        <a:spcAft>
                          <a:spcPts val="0"/>
                        </a:spcAft>
                      </a:pPr>
                      <a:r>
                        <a:rPr lang="en-US" sz="900" b="1">
                          <a:effectLst/>
                          <a:latin typeface="Times New Roman" panose="02020603050405020304" pitchFamily="18" charset="0"/>
                          <a:cs typeface="Times New Roman" panose="02020603050405020304" pitchFamily="18" charset="0"/>
                        </a:rPr>
                        <a:t> </a:t>
                      </a:r>
                    </a:p>
                    <a:p>
                      <a:pPr algn="ctr" rtl="1">
                        <a:lnSpc>
                          <a:spcPct val="150000"/>
                        </a:lnSpc>
                        <a:spcAft>
                          <a:spcPts val="0"/>
                        </a:spcAft>
                      </a:pPr>
                      <a:r>
                        <a:rPr lang="en-US" sz="900" b="1">
                          <a:effectLst/>
                          <a:latin typeface="Times New Roman" panose="02020603050405020304" pitchFamily="18" charset="0"/>
                          <a:cs typeface="Times New Roman" panose="02020603050405020304" pitchFamily="18" charset="0"/>
                        </a:rPr>
                        <a:t>5.752</a:t>
                      </a:r>
                      <a:r>
                        <a:rPr lang="ar-EG" sz="900" b="1">
                          <a:effectLst/>
                          <a:latin typeface="Times New Roman" panose="02020603050405020304" pitchFamily="18" charset="0"/>
                          <a:cs typeface="Times New Roman" panose="02020603050405020304" pitchFamily="18" charset="0"/>
                        </a:rPr>
                        <a:t>*</a:t>
                      </a:r>
                      <a:endParaRPr lang="en-US" sz="900" b="1">
                        <a:effectLst/>
                        <a:latin typeface="Times New Roman" panose="02020603050405020304" pitchFamily="18" charset="0"/>
                        <a:ea typeface="Times New Roman"/>
                        <a:cs typeface="Times New Roman" panose="02020603050405020304" pitchFamily="18" charset="0"/>
                      </a:endParaRPr>
                    </a:p>
                  </a:txBody>
                  <a:tcPr marL="60616" marR="60616" marT="0" marB="0"/>
                </a:tc>
              </a:tr>
              <a:tr h="262667">
                <a:tc vMerge="1">
                  <a:txBody>
                    <a:bodyPr/>
                    <a:lstStyle/>
                    <a:p>
                      <a:pPr rtl="1"/>
                      <a:endParaRPr lang="ar-EG"/>
                    </a:p>
                  </a:txBody>
                  <a:tcPr/>
                </a:tc>
                <a:tc>
                  <a:txBody>
                    <a:bodyPr/>
                    <a:lstStyle/>
                    <a:p>
                      <a:pPr algn="ctr" rtl="1">
                        <a:lnSpc>
                          <a:spcPct val="150000"/>
                        </a:lnSpc>
                        <a:spcAft>
                          <a:spcPts val="0"/>
                        </a:spcAft>
                      </a:pPr>
                      <a:r>
                        <a:rPr lang="en-US" sz="1050" b="1" dirty="0" smtClean="0">
                          <a:effectLst/>
                          <a:latin typeface="Times New Roman" panose="02020603050405020304" pitchFamily="18" charset="0"/>
                          <a:ea typeface="+mn-ea"/>
                          <a:cs typeface="Times New Roman" panose="02020603050405020304" pitchFamily="18" charset="0"/>
                        </a:rPr>
                        <a:t>Handball</a:t>
                      </a:r>
                      <a:endParaRPr lang="en-US" sz="1050" b="1" dirty="0">
                        <a:effectLst/>
                        <a:latin typeface="Times New Roman" panose="02020603050405020304" pitchFamily="18" charset="0"/>
                        <a:ea typeface="Times New Roman"/>
                        <a:cs typeface="Times New Roman" panose="02020603050405020304" pitchFamily="18" charset="0"/>
                      </a:endParaRPr>
                    </a:p>
                  </a:txBody>
                  <a:tcPr marL="60616" marR="60616" marT="0" marB="0"/>
                </a:tc>
                <a:tc>
                  <a:txBody>
                    <a:bodyPr/>
                    <a:lstStyle/>
                    <a:p>
                      <a:pPr marL="38100" marR="38100" algn="ctr" rtl="0">
                        <a:lnSpc>
                          <a:spcPct val="150000"/>
                        </a:lnSpc>
                        <a:spcAft>
                          <a:spcPts val="0"/>
                        </a:spcAft>
                      </a:pPr>
                      <a:r>
                        <a:rPr lang="en-US" sz="900" b="1" dirty="0">
                          <a:effectLst/>
                          <a:latin typeface="Times New Roman" panose="02020603050405020304" pitchFamily="18" charset="0"/>
                          <a:cs typeface="Times New Roman" panose="02020603050405020304" pitchFamily="18" charset="0"/>
                        </a:rPr>
                        <a:t>.93055</a:t>
                      </a:r>
                      <a:endParaRPr lang="en-US" sz="900" b="1" dirty="0">
                        <a:effectLst/>
                        <a:latin typeface="Times New Roman" panose="02020603050405020304" pitchFamily="18" charset="0"/>
                        <a:ea typeface="Times New Roman"/>
                        <a:cs typeface="Times New Roman" panose="02020603050405020304" pitchFamily="18" charset="0"/>
                      </a:endParaRPr>
                    </a:p>
                  </a:txBody>
                  <a:tcPr marL="60616" marR="60616" marT="0" marB="0" anchor="ctr"/>
                </a:tc>
                <a:tc vMerge="1">
                  <a:txBody>
                    <a:bodyPr/>
                    <a:lstStyle/>
                    <a:p>
                      <a:pPr rtl="1"/>
                      <a:endParaRPr lang="ar-EG"/>
                    </a:p>
                  </a:txBody>
                  <a:tcPr/>
                </a:tc>
                <a:tc vMerge="1">
                  <a:txBody>
                    <a:bodyPr/>
                    <a:lstStyle/>
                    <a:p>
                      <a:pPr rtl="1"/>
                      <a:endParaRPr lang="ar-EG"/>
                    </a:p>
                  </a:txBody>
                  <a:tcPr/>
                </a:tc>
                <a:tc vMerge="1">
                  <a:txBody>
                    <a:bodyPr/>
                    <a:lstStyle/>
                    <a:p>
                      <a:pPr rtl="1"/>
                      <a:endParaRPr lang="ar-EG"/>
                    </a:p>
                  </a:txBody>
                  <a:tcPr/>
                </a:tc>
              </a:tr>
              <a:tr h="202052">
                <a:tc rowSpan="2">
                  <a:txBody>
                    <a:bodyPr/>
                    <a:lstStyle/>
                    <a:p>
                      <a:pPr algn="ctr" rtl="1">
                        <a:lnSpc>
                          <a:spcPct val="150000"/>
                        </a:lnSpc>
                        <a:spcAft>
                          <a:spcPts val="0"/>
                        </a:spcAft>
                      </a:pPr>
                      <a:r>
                        <a:rPr lang="ar-QA" sz="1000" dirty="0">
                          <a:effectLst/>
                          <a:latin typeface="Times New Roman" panose="02020603050405020304" pitchFamily="18" charset="0"/>
                          <a:cs typeface="Times New Roman" panose="02020603050405020304" pitchFamily="18" charset="0"/>
                        </a:rPr>
                        <a:t>سعه الشهيق (</a:t>
                      </a:r>
                      <a:r>
                        <a:rPr lang="en-US" sz="1000" dirty="0">
                          <a:effectLst/>
                          <a:latin typeface="Times New Roman" panose="02020603050405020304" pitchFamily="18" charset="0"/>
                          <a:cs typeface="Times New Roman" panose="02020603050405020304" pitchFamily="18" charset="0"/>
                        </a:rPr>
                        <a:t>IC</a:t>
                      </a:r>
                      <a:r>
                        <a:rPr lang="ar-QA" sz="1000" dirty="0">
                          <a:effectLst/>
                          <a:latin typeface="Times New Roman" panose="02020603050405020304" pitchFamily="18" charset="0"/>
                          <a:cs typeface="Times New Roman" panose="02020603050405020304" pitchFamily="18" charset="0"/>
                        </a:rPr>
                        <a:t> )</a:t>
                      </a:r>
                      <a:endParaRPr lang="en-US" sz="1000" dirty="0">
                        <a:effectLst/>
                        <a:latin typeface="Times New Roman" panose="02020603050405020304" pitchFamily="18" charset="0"/>
                        <a:cs typeface="Times New Roman" panose="02020603050405020304" pitchFamily="18" charset="0"/>
                      </a:endParaRPr>
                    </a:p>
                    <a:p>
                      <a:pPr algn="ctr" rtl="1">
                        <a:lnSpc>
                          <a:spcPct val="150000"/>
                        </a:lnSpc>
                        <a:spcAft>
                          <a:spcPts val="0"/>
                        </a:spcAft>
                      </a:pPr>
                      <a:r>
                        <a:rPr lang="en-US" sz="1000" b="1" kern="1200" dirty="0" smtClean="0">
                          <a:solidFill>
                            <a:schemeClr val="lt1"/>
                          </a:solidFill>
                          <a:effectLst/>
                          <a:latin typeface="Times New Roman" panose="02020603050405020304" pitchFamily="18" charset="0"/>
                          <a:ea typeface="+mn-ea"/>
                          <a:cs typeface="Times New Roman" panose="02020603050405020304" pitchFamily="18" charset="0"/>
                        </a:rPr>
                        <a:t>Inspiratory capacity (IC)</a:t>
                      </a:r>
                      <a:r>
                        <a:rPr lang="ar-QA" sz="1000" dirty="0">
                          <a:effectLst/>
                          <a:latin typeface="Times New Roman" panose="02020603050405020304" pitchFamily="18" charset="0"/>
                          <a:cs typeface="Times New Roman" panose="02020603050405020304" pitchFamily="18" charset="0"/>
                        </a:rPr>
                        <a:t> </a:t>
                      </a:r>
                      <a:endParaRPr lang="en-US" sz="1000" dirty="0">
                        <a:effectLst/>
                        <a:latin typeface="Times New Roman" panose="02020603050405020304" pitchFamily="18" charset="0"/>
                        <a:ea typeface="Times New Roman"/>
                        <a:cs typeface="Times New Roman" panose="02020603050405020304" pitchFamily="18" charset="0"/>
                      </a:endParaRPr>
                    </a:p>
                  </a:txBody>
                  <a:tcPr marL="60616" marR="60616" marT="0" marB="0"/>
                </a:tc>
                <a:tc>
                  <a:txBody>
                    <a:bodyPr/>
                    <a:lstStyle/>
                    <a:p>
                      <a:pPr algn="ctr" rtl="1">
                        <a:lnSpc>
                          <a:spcPct val="150000"/>
                        </a:lnSpc>
                        <a:spcAft>
                          <a:spcPts val="0"/>
                        </a:spcAft>
                      </a:pPr>
                      <a:r>
                        <a:rPr lang="en-US" sz="1050" b="1" dirty="0" err="1" smtClean="0">
                          <a:effectLst/>
                          <a:latin typeface="Times New Roman" panose="02020603050405020304" pitchFamily="18" charset="0"/>
                          <a:cs typeface="Times New Roman" panose="02020603050405020304" pitchFamily="18" charset="0"/>
                        </a:rPr>
                        <a:t>FootBall</a:t>
                      </a:r>
                      <a:endParaRPr lang="en-US" sz="1050" b="1" dirty="0">
                        <a:effectLst/>
                        <a:latin typeface="Times New Roman" panose="02020603050405020304" pitchFamily="18" charset="0"/>
                        <a:ea typeface="Times New Roman"/>
                        <a:cs typeface="Times New Roman" panose="02020603050405020304" pitchFamily="18" charset="0"/>
                      </a:endParaRPr>
                    </a:p>
                  </a:txBody>
                  <a:tcPr marL="60616" marR="60616" marT="0" marB="0"/>
                </a:tc>
                <a:tc>
                  <a:txBody>
                    <a:bodyPr/>
                    <a:lstStyle/>
                    <a:p>
                      <a:pPr marL="38100" marR="38100" algn="ctr" rtl="0">
                        <a:lnSpc>
                          <a:spcPct val="150000"/>
                        </a:lnSpc>
                        <a:spcAft>
                          <a:spcPts val="0"/>
                        </a:spcAft>
                      </a:pPr>
                      <a:r>
                        <a:rPr lang="en-US" sz="900" b="1" dirty="0">
                          <a:effectLst/>
                          <a:latin typeface="Times New Roman" panose="02020603050405020304" pitchFamily="18" charset="0"/>
                          <a:cs typeface="Times New Roman" panose="02020603050405020304" pitchFamily="18" charset="0"/>
                        </a:rPr>
                        <a:t>3.87920</a:t>
                      </a:r>
                      <a:endParaRPr lang="en-US" sz="900" b="1" dirty="0">
                        <a:effectLst/>
                        <a:latin typeface="Times New Roman" panose="02020603050405020304" pitchFamily="18" charset="0"/>
                        <a:ea typeface="Times New Roman"/>
                        <a:cs typeface="Times New Roman" panose="02020603050405020304" pitchFamily="18" charset="0"/>
                      </a:endParaRPr>
                    </a:p>
                  </a:txBody>
                  <a:tcPr marL="60616" marR="60616" marT="0" marB="0" anchor="ctr"/>
                </a:tc>
                <a:tc rowSpan="2">
                  <a:txBody>
                    <a:bodyPr/>
                    <a:lstStyle/>
                    <a:p>
                      <a:pPr marL="38100" marR="38100" algn="ctr" rtl="0">
                        <a:lnSpc>
                          <a:spcPct val="150000"/>
                        </a:lnSpc>
                        <a:spcAft>
                          <a:spcPts val="0"/>
                        </a:spcAft>
                      </a:pPr>
                      <a:r>
                        <a:rPr lang="en-US" sz="900" b="1" dirty="0">
                          <a:effectLst/>
                          <a:latin typeface="Times New Roman" panose="02020603050405020304" pitchFamily="18" charset="0"/>
                          <a:cs typeface="Times New Roman" panose="02020603050405020304" pitchFamily="18" charset="0"/>
                        </a:rPr>
                        <a:t>.550250</a:t>
                      </a:r>
                      <a:endParaRPr lang="en-US" sz="900" b="1" dirty="0">
                        <a:effectLst/>
                        <a:latin typeface="Times New Roman" panose="02020603050405020304" pitchFamily="18" charset="0"/>
                        <a:ea typeface="Times New Roman"/>
                        <a:cs typeface="Times New Roman" panose="02020603050405020304" pitchFamily="18" charset="0"/>
                      </a:endParaRPr>
                    </a:p>
                  </a:txBody>
                  <a:tcPr marL="60616" marR="60616" marT="0" marB="0" anchor="ctr"/>
                </a:tc>
                <a:tc rowSpan="2">
                  <a:txBody>
                    <a:bodyPr/>
                    <a:lstStyle/>
                    <a:p>
                      <a:pPr algn="ctr" rtl="1">
                        <a:lnSpc>
                          <a:spcPct val="150000"/>
                        </a:lnSpc>
                        <a:spcAft>
                          <a:spcPts val="0"/>
                        </a:spcAft>
                      </a:pPr>
                      <a:r>
                        <a:rPr lang="ar-EG" sz="900" b="1" dirty="0">
                          <a:effectLst/>
                          <a:latin typeface="Times New Roman" panose="02020603050405020304" pitchFamily="18" charset="0"/>
                          <a:cs typeface="Times New Roman" panose="02020603050405020304" pitchFamily="18" charset="0"/>
                        </a:rPr>
                        <a:t> </a:t>
                      </a:r>
                      <a:endParaRPr lang="en-US" sz="900" b="1" dirty="0">
                        <a:effectLst/>
                        <a:latin typeface="Times New Roman" panose="02020603050405020304" pitchFamily="18" charset="0"/>
                        <a:cs typeface="Times New Roman" panose="02020603050405020304" pitchFamily="18" charset="0"/>
                      </a:endParaRPr>
                    </a:p>
                    <a:p>
                      <a:pPr algn="ctr" rtl="1">
                        <a:lnSpc>
                          <a:spcPct val="150000"/>
                        </a:lnSpc>
                        <a:spcAft>
                          <a:spcPts val="0"/>
                        </a:spcAft>
                      </a:pPr>
                      <a:r>
                        <a:rPr lang="en-US" sz="900" b="1" dirty="0">
                          <a:effectLst/>
                          <a:latin typeface="Times New Roman" panose="02020603050405020304" pitchFamily="18" charset="0"/>
                          <a:cs typeface="Times New Roman" panose="02020603050405020304" pitchFamily="18" charset="0"/>
                        </a:rPr>
                        <a:t>.411668</a:t>
                      </a:r>
                      <a:endParaRPr lang="en-US" sz="900" b="1" dirty="0">
                        <a:effectLst/>
                        <a:latin typeface="Times New Roman" panose="02020603050405020304" pitchFamily="18" charset="0"/>
                        <a:ea typeface="Times New Roman"/>
                        <a:cs typeface="Times New Roman" panose="02020603050405020304" pitchFamily="18" charset="0"/>
                      </a:endParaRPr>
                    </a:p>
                  </a:txBody>
                  <a:tcPr marL="60616" marR="60616" marT="0" marB="0"/>
                </a:tc>
                <a:tc rowSpan="2">
                  <a:txBody>
                    <a:bodyPr/>
                    <a:lstStyle/>
                    <a:p>
                      <a:pPr algn="ctr" rtl="1">
                        <a:lnSpc>
                          <a:spcPct val="150000"/>
                        </a:lnSpc>
                        <a:spcAft>
                          <a:spcPts val="0"/>
                        </a:spcAft>
                      </a:pPr>
                      <a:r>
                        <a:rPr lang="en-US" sz="900" b="1" dirty="0">
                          <a:effectLst/>
                          <a:latin typeface="Times New Roman" panose="02020603050405020304" pitchFamily="18" charset="0"/>
                          <a:cs typeface="Times New Roman" panose="02020603050405020304" pitchFamily="18" charset="0"/>
                        </a:rPr>
                        <a:t> </a:t>
                      </a:r>
                    </a:p>
                    <a:p>
                      <a:pPr algn="ctr" rtl="1">
                        <a:lnSpc>
                          <a:spcPct val="150000"/>
                        </a:lnSpc>
                        <a:spcAft>
                          <a:spcPts val="0"/>
                        </a:spcAft>
                      </a:pPr>
                      <a:r>
                        <a:rPr lang="en-US" sz="900" b="1" dirty="0">
                          <a:effectLst/>
                          <a:latin typeface="Times New Roman" panose="02020603050405020304" pitchFamily="18" charset="0"/>
                          <a:cs typeface="Times New Roman" panose="02020603050405020304" pitchFamily="18" charset="0"/>
                        </a:rPr>
                        <a:t>5.978</a:t>
                      </a:r>
                      <a:r>
                        <a:rPr lang="ar-EG" sz="900" b="1" dirty="0">
                          <a:effectLst/>
                          <a:latin typeface="Times New Roman" panose="02020603050405020304" pitchFamily="18" charset="0"/>
                          <a:cs typeface="Times New Roman" panose="02020603050405020304" pitchFamily="18" charset="0"/>
                        </a:rPr>
                        <a:t>*</a:t>
                      </a:r>
                      <a:endParaRPr lang="en-US" sz="900" b="1" dirty="0">
                        <a:effectLst/>
                        <a:latin typeface="Times New Roman" panose="02020603050405020304" pitchFamily="18" charset="0"/>
                        <a:ea typeface="Times New Roman"/>
                        <a:cs typeface="Times New Roman" panose="02020603050405020304" pitchFamily="18" charset="0"/>
                      </a:endParaRPr>
                    </a:p>
                  </a:txBody>
                  <a:tcPr marL="60616" marR="60616" marT="0" marB="0"/>
                </a:tc>
              </a:tr>
              <a:tr h="262667">
                <a:tc vMerge="1">
                  <a:txBody>
                    <a:bodyPr/>
                    <a:lstStyle/>
                    <a:p>
                      <a:pPr rtl="1"/>
                      <a:endParaRPr lang="ar-EG"/>
                    </a:p>
                  </a:txBody>
                  <a:tcPr/>
                </a:tc>
                <a:tc>
                  <a:txBody>
                    <a:bodyPr/>
                    <a:lstStyle/>
                    <a:p>
                      <a:pPr algn="ctr" rtl="1">
                        <a:lnSpc>
                          <a:spcPct val="150000"/>
                        </a:lnSpc>
                        <a:spcAft>
                          <a:spcPts val="0"/>
                        </a:spcAft>
                      </a:pPr>
                      <a:r>
                        <a:rPr lang="en-US" sz="1050" b="1" dirty="0" smtClean="0">
                          <a:effectLst/>
                          <a:latin typeface="Times New Roman" panose="02020603050405020304" pitchFamily="18" charset="0"/>
                          <a:ea typeface="+mn-ea"/>
                          <a:cs typeface="Times New Roman" panose="02020603050405020304" pitchFamily="18" charset="0"/>
                        </a:rPr>
                        <a:t>Handball</a:t>
                      </a:r>
                      <a:endParaRPr lang="en-US" sz="1050" b="1" dirty="0">
                        <a:effectLst/>
                        <a:latin typeface="Times New Roman" panose="02020603050405020304" pitchFamily="18" charset="0"/>
                        <a:ea typeface="Times New Roman"/>
                        <a:cs typeface="Times New Roman" panose="02020603050405020304" pitchFamily="18" charset="0"/>
                      </a:endParaRPr>
                    </a:p>
                  </a:txBody>
                  <a:tcPr marL="60616" marR="60616" marT="0" marB="0"/>
                </a:tc>
                <a:tc>
                  <a:txBody>
                    <a:bodyPr/>
                    <a:lstStyle/>
                    <a:p>
                      <a:pPr marL="38100" marR="38100" algn="ctr" rtl="0">
                        <a:lnSpc>
                          <a:spcPct val="150000"/>
                        </a:lnSpc>
                        <a:spcAft>
                          <a:spcPts val="0"/>
                        </a:spcAft>
                      </a:pPr>
                      <a:r>
                        <a:rPr lang="en-US" sz="900" b="1" dirty="0">
                          <a:effectLst/>
                          <a:latin typeface="Times New Roman" panose="02020603050405020304" pitchFamily="18" charset="0"/>
                          <a:cs typeface="Times New Roman" panose="02020603050405020304" pitchFamily="18" charset="0"/>
                        </a:rPr>
                        <a:t>4.42945</a:t>
                      </a:r>
                      <a:endParaRPr lang="en-US" sz="900" b="1" dirty="0">
                        <a:effectLst/>
                        <a:latin typeface="Times New Roman" panose="02020603050405020304" pitchFamily="18" charset="0"/>
                        <a:ea typeface="Times New Roman"/>
                        <a:cs typeface="Times New Roman" panose="02020603050405020304" pitchFamily="18" charset="0"/>
                      </a:endParaRPr>
                    </a:p>
                  </a:txBody>
                  <a:tcPr marL="60616" marR="60616" marT="0" marB="0" anchor="ctr"/>
                </a:tc>
                <a:tc vMerge="1">
                  <a:txBody>
                    <a:bodyPr/>
                    <a:lstStyle/>
                    <a:p>
                      <a:pPr rtl="1"/>
                      <a:endParaRPr lang="ar-EG"/>
                    </a:p>
                  </a:txBody>
                  <a:tcPr/>
                </a:tc>
                <a:tc vMerge="1">
                  <a:txBody>
                    <a:bodyPr/>
                    <a:lstStyle/>
                    <a:p>
                      <a:pPr rtl="1"/>
                      <a:endParaRPr lang="ar-EG"/>
                    </a:p>
                  </a:txBody>
                  <a:tcPr/>
                </a:tc>
                <a:tc vMerge="1">
                  <a:txBody>
                    <a:bodyPr/>
                    <a:lstStyle/>
                    <a:p>
                      <a:pPr rtl="1"/>
                      <a:endParaRPr lang="ar-EG"/>
                    </a:p>
                  </a:txBody>
                  <a:tcPr/>
                </a:tc>
              </a:tr>
              <a:tr h="202052">
                <a:tc rowSpan="2">
                  <a:txBody>
                    <a:bodyPr/>
                    <a:lstStyle/>
                    <a:p>
                      <a:pPr algn="ctr" rtl="1">
                        <a:lnSpc>
                          <a:spcPct val="150000"/>
                        </a:lnSpc>
                        <a:spcAft>
                          <a:spcPts val="0"/>
                        </a:spcAft>
                      </a:pPr>
                      <a:r>
                        <a:rPr lang="ar-QA" sz="1000" dirty="0">
                          <a:effectLst/>
                          <a:latin typeface="Times New Roman" panose="02020603050405020304" pitchFamily="18" charset="0"/>
                          <a:cs typeface="Times New Roman" panose="02020603050405020304" pitchFamily="18" charset="0"/>
                        </a:rPr>
                        <a:t>السعة الحيوية </a:t>
                      </a:r>
                      <a:r>
                        <a:rPr lang="ar-QA" sz="1000" dirty="0" smtClean="0">
                          <a:effectLst/>
                          <a:latin typeface="Times New Roman" panose="02020603050405020304" pitchFamily="18" charset="0"/>
                          <a:cs typeface="Times New Roman" panose="02020603050405020304" pitchFamily="18" charset="0"/>
                        </a:rPr>
                        <a:t>القصوى</a:t>
                      </a:r>
                      <a:r>
                        <a:rPr lang="en-US" sz="1000" dirty="0" smtClean="0">
                          <a:effectLst/>
                          <a:latin typeface="Times New Roman" panose="02020603050405020304" pitchFamily="18" charset="0"/>
                          <a:cs typeface="Times New Roman" panose="02020603050405020304" pitchFamily="18" charset="0"/>
                        </a:rPr>
                        <a:t> </a:t>
                      </a:r>
                      <a:r>
                        <a:rPr lang="ar-EG" sz="1000" baseline="0" dirty="0" smtClean="0">
                          <a:effectLst/>
                          <a:latin typeface="Times New Roman" panose="02020603050405020304" pitchFamily="18" charset="0"/>
                          <a:cs typeface="Times New Roman" panose="02020603050405020304" pitchFamily="18" charset="0"/>
                        </a:rPr>
                        <a:t> لتر</a:t>
                      </a:r>
                      <a:endParaRPr lang="en-US" sz="1000" dirty="0" smtClean="0">
                        <a:effectLst/>
                        <a:latin typeface="Times New Roman" panose="02020603050405020304" pitchFamily="18" charset="0"/>
                        <a:cs typeface="Times New Roman" panose="02020603050405020304" pitchFamily="18" charset="0"/>
                      </a:endParaRPr>
                    </a:p>
                    <a:p>
                      <a:pPr algn="ctr" rtl="1">
                        <a:lnSpc>
                          <a:spcPct val="150000"/>
                        </a:lnSpc>
                        <a:spcAft>
                          <a:spcPts val="0"/>
                        </a:spcAft>
                      </a:pPr>
                      <a:r>
                        <a:rPr lang="ar-QA" sz="1000" dirty="0" smtClean="0">
                          <a:effectLst/>
                          <a:latin typeface="Times New Roman" panose="02020603050405020304" pitchFamily="18" charset="0"/>
                          <a:cs typeface="Times New Roman" panose="02020603050405020304" pitchFamily="18" charset="0"/>
                        </a:rPr>
                        <a:t> </a:t>
                      </a:r>
                      <a:r>
                        <a:rPr lang="ar-QA" sz="1000" dirty="0">
                          <a:effectLst/>
                          <a:latin typeface="Times New Roman" panose="02020603050405020304" pitchFamily="18" charset="0"/>
                          <a:cs typeface="Times New Roman" panose="02020603050405020304" pitchFamily="18" charset="0"/>
                        </a:rPr>
                        <a:t>(</a:t>
                      </a:r>
                      <a:r>
                        <a:rPr lang="en-US" sz="1000" dirty="0">
                          <a:effectLst/>
                          <a:latin typeface="Times New Roman" panose="02020603050405020304" pitchFamily="18" charset="0"/>
                          <a:cs typeface="Times New Roman" panose="02020603050405020304" pitchFamily="18" charset="0"/>
                        </a:rPr>
                        <a:t>FVC</a:t>
                      </a:r>
                      <a:r>
                        <a:rPr lang="ar-QA" sz="1000" dirty="0" smtClean="0">
                          <a:effectLst/>
                          <a:latin typeface="Times New Roman" panose="02020603050405020304" pitchFamily="18" charset="0"/>
                          <a:cs typeface="Times New Roman" panose="02020603050405020304" pitchFamily="18" charset="0"/>
                        </a:rPr>
                        <a:t>)</a:t>
                      </a:r>
                      <a:r>
                        <a:rPr lang="en-US" sz="1000" dirty="0" smtClean="0">
                          <a:effectLst/>
                          <a:latin typeface="Times New Roman" panose="02020603050405020304" pitchFamily="18" charset="0"/>
                          <a:cs typeface="Times New Roman" panose="02020603050405020304" pitchFamily="18" charset="0"/>
                        </a:rPr>
                        <a:t> </a:t>
                      </a:r>
                      <a:r>
                        <a:rPr lang="en-US" sz="1000" dirty="0" smtClean="0">
                          <a:latin typeface="Times New Roman" panose="02020603050405020304" pitchFamily="18" charset="0"/>
                          <a:cs typeface="Times New Roman" panose="02020603050405020304" pitchFamily="18" charset="0"/>
                        </a:rPr>
                        <a:t> Force Vital capacity</a:t>
                      </a:r>
                      <a:endParaRPr lang="en-US" sz="1000" dirty="0">
                        <a:effectLst/>
                        <a:latin typeface="Times New Roman" panose="02020603050405020304" pitchFamily="18" charset="0"/>
                        <a:ea typeface="Times New Roman"/>
                        <a:cs typeface="Times New Roman" panose="02020603050405020304" pitchFamily="18" charset="0"/>
                      </a:endParaRPr>
                    </a:p>
                  </a:txBody>
                  <a:tcPr marL="60616" marR="60616" marT="0" marB="0"/>
                </a:tc>
                <a:tc>
                  <a:txBody>
                    <a:bodyPr/>
                    <a:lstStyle/>
                    <a:p>
                      <a:pPr algn="ctr" rtl="1">
                        <a:lnSpc>
                          <a:spcPct val="150000"/>
                        </a:lnSpc>
                        <a:spcAft>
                          <a:spcPts val="0"/>
                        </a:spcAft>
                      </a:pPr>
                      <a:r>
                        <a:rPr lang="en-US" sz="1050" b="1" dirty="0" err="1" smtClean="0">
                          <a:effectLst/>
                          <a:latin typeface="Times New Roman" panose="02020603050405020304" pitchFamily="18" charset="0"/>
                          <a:cs typeface="Times New Roman" panose="02020603050405020304" pitchFamily="18" charset="0"/>
                        </a:rPr>
                        <a:t>FootBall</a:t>
                      </a:r>
                      <a:endParaRPr lang="en-US" sz="1050" b="1" dirty="0">
                        <a:effectLst/>
                        <a:latin typeface="Times New Roman" panose="02020603050405020304" pitchFamily="18" charset="0"/>
                        <a:ea typeface="Times New Roman"/>
                        <a:cs typeface="Times New Roman" panose="02020603050405020304" pitchFamily="18" charset="0"/>
                      </a:endParaRPr>
                    </a:p>
                  </a:txBody>
                  <a:tcPr marL="60616" marR="60616" marT="0" marB="0"/>
                </a:tc>
                <a:tc>
                  <a:txBody>
                    <a:bodyPr/>
                    <a:lstStyle/>
                    <a:p>
                      <a:pPr marL="38100" marR="38100" algn="ctr" rtl="0">
                        <a:lnSpc>
                          <a:spcPct val="150000"/>
                        </a:lnSpc>
                        <a:spcAft>
                          <a:spcPts val="0"/>
                        </a:spcAft>
                      </a:pPr>
                      <a:r>
                        <a:rPr lang="en-US" sz="900" b="1">
                          <a:effectLst/>
                          <a:latin typeface="Times New Roman" panose="02020603050405020304" pitchFamily="18" charset="0"/>
                          <a:cs typeface="Times New Roman" panose="02020603050405020304" pitchFamily="18" charset="0"/>
                        </a:rPr>
                        <a:t>4.78885</a:t>
                      </a:r>
                      <a:endParaRPr lang="en-US" sz="900" b="1">
                        <a:effectLst/>
                        <a:latin typeface="Times New Roman" panose="02020603050405020304" pitchFamily="18" charset="0"/>
                        <a:ea typeface="Times New Roman"/>
                        <a:cs typeface="Times New Roman" panose="02020603050405020304" pitchFamily="18" charset="0"/>
                      </a:endParaRPr>
                    </a:p>
                  </a:txBody>
                  <a:tcPr marL="60616" marR="60616" marT="0" marB="0" anchor="ctr"/>
                </a:tc>
                <a:tc rowSpan="2">
                  <a:txBody>
                    <a:bodyPr/>
                    <a:lstStyle/>
                    <a:p>
                      <a:pPr marL="38100" marR="38100" algn="ctr" rtl="0">
                        <a:lnSpc>
                          <a:spcPct val="150000"/>
                        </a:lnSpc>
                        <a:spcAft>
                          <a:spcPts val="0"/>
                        </a:spcAft>
                      </a:pPr>
                      <a:r>
                        <a:rPr lang="en-US" sz="900" b="1" dirty="0">
                          <a:effectLst/>
                          <a:latin typeface="Times New Roman" panose="02020603050405020304" pitchFamily="18" charset="0"/>
                          <a:cs typeface="Times New Roman" panose="02020603050405020304" pitchFamily="18" charset="0"/>
                        </a:rPr>
                        <a:t>.511400</a:t>
                      </a:r>
                      <a:endParaRPr lang="en-US" sz="900" b="1" dirty="0">
                        <a:effectLst/>
                        <a:latin typeface="Times New Roman" panose="02020603050405020304" pitchFamily="18" charset="0"/>
                        <a:ea typeface="Times New Roman"/>
                        <a:cs typeface="Times New Roman" panose="02020603050405020304" pitchFamily="18" charset="0"/>
                      </a:endParaRPr>
                    </a:p>
                  </a:txBody>
                  <a:tcPr marL="60616" marR="60616" marT="0" marB="0" anchor="ctr"/>
                </a:tc>
                <a:tc rowSpan="2">
                  <a:txBody>
                    <a:bodyPr/>
                    <a:lstStyle/>
                    <a:p>
                      <a:pPr algn="ctr" rtl="1">
                        <a:lnSpc>
                          <a:spcPct val="150000"/>
                        </a:lnSpc>
                        <a:spcAft>
                          <a:spcPts val="0"/>
                        </a:spcAft>
                      </a:pPr>
                      <a:r>
                        <a:rPr lang="ar-EG" sz="900" b="1">
                          <a:effectLst/>
                          <a:latin typeface="Times New Roman" panose="02020603050405020304" pitchFamily="18" charset="0"/>
                          <a:cs typeface="Times New Roman" panose="02020603050405020304" pitchFamily="18" charset="0"/>
                        </a:rPr>
                        <a:t> </a:t>
                      </a:r>
                      <a:endParaRPr lang="en-US" sz="900" b="1">
                        <a:effectLst/>
                        <a:latin typeface="Times New Roman" panose="02020603050405020304" pitchFamily="18" charset="0"/>
                        <a:cs typeface="Times New Roman" panose="02020603050405020304" pitchFamily="18" charset="0"/>
                      </a:endParaRPr>
                    </a:p>
                    <a:p>
                      <a:pPr algn="ctr" rtl="1">
                        <a:lnSpc>
                          <a:spcPct val="150000"/>
                        </a:lnSpc>
                        <a:spcAft>
                          <a:spcPts val="0"/>
                        </a:spcAft>
                      </a:pPr>
                      <a:r>
                        <a:rPr lang="en-US" sz="900" b="1">
                          <a:effectLst/>
                          <a:latin typeface="Times New Roman" panose="02020603050405020304" pitchFamily="18" charset="0"/>
                          <a:cs typeface="Times New Roman" panose="02020603050405020304" pitchFamily="18" charset="0"/>
                        </a:rPr>
                        <a:t>.331990</a:t>
                      </a:r>
                      <a:endParaRPr lang="en-US" sz="900" b="1">
                        <a:effectLst/>
                        <a:latin typeface="Times New Roman" panose="02020603050405020304" pitchFamily="18" charset="0"/>
                        <a:ea typeface="Times New Roman"/>
                        <a:cs typeface="Times New Roman" panose="02020603050405020304" pitchFamily="18" charset="0"/>
                      </a:endParaRPr>
                    </a:p>
                  </a:txBody>
                  <a:tcPr marL="60616" marR="60616" marT="0" marB="0"/>
                </a:tc>
                <a:tc rowSpan="2">
                  <a:txBody>
                    <a:bodyPr/>
                    <a:lstStyle/>
                    <a:p>
                      <a:pPr algn="ctr" rtl="1">
                        <a:lnSpc>
                          <a:spcPct val="150000"/>
                        </a:lnSpc>
                        <a:spcAft>
                          <a:spcPts val="0"/>
                        </a:spcAft>
                      </a:pPr>
                      <a:r>
                        <a:rPr lang="en-US" sz="900" b="1">
                          <a:effectLst/>
                          <a:latin typeface="Times New Roman" panose="02020603050405020304" pitchFamily="18" charset="0"/>
                          <a:cs typeface="Times New Roman" panose="02020603050405020304" pitchFamily="18" charset="0"/>
                        </a:rPr>
                        <a:t> </a:t>
                      </a:r>
                    </a:p>
                    <a:p>
                      <a:pPr algn="ctr" rtl="1">
                        <a:lnSpc>
                          <a:spcPct val="150000"/>
                        </a:lnSpc>
                        <a:spcAft>
                          <a:spcPts val="0"/>
                        </a:spcAft>
                      </a:pPr>
                      <a:r>
                        <a:rPr lang="en-US" sz="900" b="1">
                          <a:effectLst/>
                          <a:latin typeface="Times New Roman" panose="02020603050405020304" pitchFamily="18" charset="0"/>
                          <a:cs typeface="Times New Roman" panose="02020603050405020304" pitchFamily="18" charset="0"/>
                        </a:rPr>
                        <a:t>6.889</a:t>
                      </a:r>
                      <a:r>
                        <a:rPr lang="ar-EG" sz="900" b="1">
                          <a:effectLst/>
                          <a:latin typeface="Times New Roman" panose="02020603050405020304" pitchFamily="18" charset="0"/>
                          <a:cs typeface="Times New Roman" panose="02020603050405020304" pitchFamily="18" charset="0"/>
                        </a:rPr>
                        <a:t>*</a:t>
                      </a:r>
                      <a:endParaRPr lang="en-US" sz="900" b="1">
                        <a:effectLst/>
                        <a:latin typeface="Times New Roman" panose="02020603050405020304" pitchFamily="18" charset="0"/>
                        <a:ea typeface="Times New Roman"/>
                        <a:cs typeface="Times New Roman" panose="02020603050405020304" pitchFamily="18" charset="0"/>
                      </a:endParaRPr>
                    </a:p>
                  </a:txBody>
                  <a:tcPr marL="60616" marR="60616" marT="0" marB="0"/>
                </a:tc>
              </a:tr>
              <a:tr h="262667">
                <a:tc vMerge="1">
                  <a:txBody>
                    <a:bodyPr/>
                    <a:lstStyle/>
                    <a:p>
                      <a:pPr rtl="1"/>
                      <a:endParaRPr lang="ar-EG"/>
                    </a:p>
                  </a:txBody>
                  <a:tcPr/>
                </a:tc>
                <a:tc>
                  <a:txBody>
                    <a:bodyPr/>
                    <a:lstStyle/>
                    <a:p>
                      <a:pPr algn="ctr" rtl="1">
                        <a:lnSpc>
                          <a:spcPct val="150000"/>
                        </a:lnSpc>
                        <a:spcAft>
                          <a:spcPts val="0"/>
                        </a:spcAft>
                      </a:pPr>
                      <a:r>
                        <a:rPr lang="en-US" sz="900" dirty="0" smtClean="0">
                          <a:effectLst/>
                          <a:latin typeface="Times New Roman" panose="02020603050405020304" pitchFamily="18" charset="0"/>
                          <a:ea typeface="+mn-ea"/>
                          <a:cs typeface="Times New Roman" panose="02020603050405020304" pitchFamily="18" charset="0"/>
                        </a:rPr>
                        <a:t>Handball</a:t>
                      </a:r>
                      <a:endParaRPr lang="en-US" sz="1100" dirty="0">
                        <a:effectLst/>
                        <a:latin typeface="Times New Roman" panose="02020603050405020304" pitchFamily="18" charset="0"/>
                        <a:ea typeface="Times New Roman"/>
                        <a:cs typeface="Times New Roman" panose="02020603050405020304" pitchFamily="18" charset="0"/>
                      </a:endParaRPr>
                    </a:p>
                  </a:txBody>
                  <a:tcPr marL="60616" marR="60616" marT="0" marB="0"/>
                </a:tc>
                <a:tc>
                  <a:txBody>
                    <a:bodyPr/>
                    <a:lstStyle/>
                    <a:p>
                      <a:pPr marL="38100" marR="38100" algn="ctr" rtl="0">
                        <a:lnSpc>
                          <a:spcPct val="150000"/>
                        </a:lnSpc>
                        <a:spcAft>
                          <a:spcPts val="0"/>
                        </a:spcAft>
                      </a:pPr>
                      <a:r>
                        <a:rPr lang="en-US" sz="900" b="1" dirty="0">
                          <a:effectLst/>
                          <a:latin typeface="Times New Roman" panose="02020603050405020304" pitchFamily="18" charset="0"/>
                          <a:cs typeface="Times New Roman" panose="02020603050405020304" pitchFamily="18" charset="0"/>
                        </a:rPr>
                        <a:t>5.30025</a:t>
                      </a:r>
                      <a:endParaRPr lang="en-US" sz="900" b="1" dirty="0">
                        <a:effectLst/>
                        <a:latin typeface="Times New Roman" panose="02020603050405020304" pitchFamily="18" charset="0"/>
                        <a:ea typeface="Times New Roman"/>
                        <a:cs typeface="Times New Roman" panose="02020603050405020304" pitchFamily="18" charset="0"/>
                      </a:endParaRPr>
                    </a:p>
                  </a:txBody>
                  <a:tcPr marL="60616" marR="60616" marT="0" marB="0" anchor="ctr"/>
                </a:tc>
                <a:tc vMerge="1">
                  <a:txBody>
                    <a:bodyPr/>
                    <a:lstStyle/>
                    <a:p>
                      <a:pPr rtl="1"/>
                      <a:endParaRPr lang="ar-EG"/>
                    </a:p>
                  </a:txBody>
                  <a:tcPr/>
                </a:tc>
                <a:tc vMerge="1">
                  <a:txBody>
                    <a:bodyPr/>
                    <a:lstStyle/>
                    <a:p>
                      <a:pPr rtl="1"/>
                      <a:endParaRPr lang="ar-EG"/>
                    </a:p>
                  </a:txBody>
                  <a:tcPr/>
                </a:tc>
                <a:tc vMerge="1">
                  <a:txBody>
                    <a:bodyPr/>
                    <a:lstStyle/>
                    <a:p>
                      <a:pPr rtl="1"/>
                      <a:endParaRPr lang="ar-EG"/>
                    </a:p>
                  </a:txBody>
                  <a:tcPr/>
                </a:tc>
              </a:tr>
            </a:tbl>
          </a:graphicData>
        </a:graphic>
      </p:graphicFrame>
    </p:spTree>
    <p:extLst>
      <p:ext uri="{BB962C8B-B14F-4D97-AF65-F5344CB8AC3E}">
        <p14:creationId xmlns:p14="http://schemas.microsoft.com/office/powerpoint/2010/main" val="35586836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276872"/>
            <a:ext cx="7631732" cy="2016223"/>
          </a:xfrm>
        </p:spPr>
        <p:txBody>
          <a:bodyPr>
            <a:noAutofit/>
          </a:bodyPr>
          <a:lstStyle/>
          <a:p>
            <a:r>
              <a:rPr lang="en-US" sz="36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comparative study between players of  football and handball in Egyptian national team </a:t>
            </a:r>
            <a:r>
              <a:rPr lang="en-US" sz="36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a:t>
            </a:r>
            <a:r>
              <a:rPr lang="en-US" sz="36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Heart </a:t>
            </a:r>
            <a:r>
              <a:rPr lang="en-US" sz="36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Rate Variability(HRV</a:t>
            </a:r>
            <a:r>
              <a:rPr lang="en-US" sz="36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ar-EG" sz="36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395536" y="5157192"/>
            <a:ext cx="8352928" cy="1440160"/>
          </a:xfrm>
        </p:spPr>
        <p:txBody>
          <a:bodyPr>
            <a:normAutofit fontScale="70000" lnSpcReduction="20000"/>
          </a:bodyPr>
          <a:lstStyle/>
          <a:p>
            <a:pPr rtl="0"/>
            <a:r>
              <a:rPr lang="en-US" sz="5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Professor, </a:t>
            </a:r>
            <a:r>
              <a:rPr lang="en-US" sz="49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DR.Hamdy </a:t>
            </a:r>
            <a:r>
              <a:rPr lang="en-US" sz="49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Abdou Asem</a:t>
            </a:r>
          </a:p>
          <a:p>
            <a:r>
              <a:rPr lang="en-US" sz="3400" b="1" i="1" dirty="0" smtClean="0">
                <a:latin typeface="Times New Roman" panose="02020603050405020304" pitchFamily="18" charset="0"/>
                <a:cs typeface="Times New Roman" panose="02020603050405020304" pitchFamily="18" charset="0"/>
              </a:rPr>
              <a:t>Chairman </a:t>
            </a:r>
            <a:r>
              <a:rPr lang="en-US" sz="3400" b="1" i="1" dirty="0">
                <a:latin typeface="Times New Roman" panose="02020603050405020304" pitchFamily="18" charset="0"/>
                <a:cs typeface="Times New Roman" panose="02020603050405020304" pitchFamily="18" charset="0"/>
              </a:rPr>
              <a:t>of Sports Health Sciences Department </a:t>
            </a:r>
            <a:r>
              <a:rPr lang="en-US" sz="3400" b="1" i="1" dirty="0" smtClean="0">
                <a:latin typeface="Times New Roman" panose="02020603050405020304" pitchFamily="18" charset="0"/>
                <a:cs typeface="Times New Roman" panose="02020603050405020304" pitchFamily="18" charset="0"/>
              </a:rPr>
              <a:t> </a:t>
            </a:r>
          </a:p>
          <a:p>
            <a:r>
              <a:rPr lang="en-US" sz="3400" b="1" i="1" dirty="0" smtClean="0">
                <a:latin typeface="Times New Roman" panose="02020603050405020304" pitchFamily="18" charset="0"/>
                <a:cs typeface="Times New Roman" panose="02020603050405020304" pitchFamily="18" charset="0"/>
              </a:rPr>
              <a:t>Physical </a:t>
            </a:r>
            <a:r>
              <a:rPr lang="en-US" sz="3400" b="1" i="1" dirty="0">
                <a:latin typeface="Times New Roman" panose="02020603050405020304" pitchFamily="18" charset="0"/>
                <a:cs typeface="Times New Roman" panose="02020603050405020304" pitchFamily="18" charset="0"/>
              </a:rPr>
              <a:t>Education College Sadat City University EGYPT</a:t>
            </a:r>
          </a:p>
          <a:p>
            <a:endParaRPr lang="en-US" dirty="0"/>
          </a:p>
        </p:txBody>
      </p:sp>
      <p:pic>
        <p:nvPicPr>
          <p:cNvPr id="4" name="Picture 2"/>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0" y="-1"/>
            <a:ext cx="9144000" cy="14555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descr="C:\Users\Hamdy Asem\Pictures\PHYSIOLOGY\608px-SinusRhythmLabels_svg.png"/>
          <p:cNvPicPr>
            <a:picLocks noChangeAspect="1" noChangeArrowheads="1"/>
          </p:cNvPicPr>
          <p:nvPr/>
        </p:nvPicPr>
        <p:blipFill>
          <a:blip r:embed="rId5" cstate="print">
            <a:extLst>
              <a:ext uri="{BEBA8EAE-BF5A-486C-A8C5-ECC9F3942E4B}">
                <a14:imgProps xmlns:a14="http://schemas.microsoft.com/office/drawing/2010/main">
                  <a14:imgLayer r:embed="rId6">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10142" y="1052736"/>
            <a:ext cx="1537522" cy="151729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Hamdy Asem\Pictures\PHYSIOLOGY\608px-SinusRhythmLabels_svg.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452320" y="3717032"/>
            <a:ext cx="1512168" cy="14922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09634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dirty="0" smtClean="0">
                <a:latin typeface="Times New Roman" panose="02020603050405020304" pitchFamily="18" charset="0"/>
                <a:cs typeface="Times New Roman" panose="02020603050405020304" pitchFamily="18" charset="0"/>
              </a:rPr>
              <a:t>Table ( 2)</a:t>
            </a:r>
            <a:endParaRPr lang="ar-EG" sz="1400"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02129125"/>
              </p:ext>
            </p:extLst>
          </p:nvPr>
        </p:nvGraphicFramePr>
        <p:xfrm>
          <a:off x="467544" y="1268760"/>
          <a:ext cx="8054062" cy="3397285"/>
        </p:xfrm>
        <a:graphic>
          <a:graphicData uri="http://schemas.openxmlformats.org/drawingml/2006/table">
            <a:tbl>
              <a:tblPr rtl="1" firstRow="1" firstCol="1" bandRow="1">
                <a:tableStyleId>{5C22544A-7EE6-4342-B048-85BDC9FD1C3A}</a:tableStyleId>
              </a:tblPr>
              <a:tblGrid>
                <a:gridCol w="2728830"/>
                <a:gridCol w="935226"/>
                <a:gridCol w="1276936"/>
                <a:gridCol w="1003860"/>
                <a:gridCol w="1165770"/>
                <a:gridCol w="943440"/>
              </a:tblGrid>
              <a:tr h="169461">
                <a:tc rowSpan="2" gridSpan="2">
                  <a:txBody>
                    <a:bodyPr/>
                    <a:lstStyle/>
                    <a:p>
                      <a:pPr algn="ctr" rtl="1">
                        <a:lnSpc>
                          <a:spcPct val="115000"/>
                        </a:lnSpc>
                        <a:spcAft>
                          <a:spcPts val="0"/>
                        </a:spcAft>
                      </a:pPr>
                      <a:r>
                        <a:rPr lang="ar-EG" sz="1000" dirty="0" smtClean="0">
                          <a:effectLst/>
                        </a:rPr>
                        <a:t>المتغير</a:t>
                      </a:r>
                      <a:endParaRPr lang="en-US" sz="1000" dirty="0" smtClean="0">
                        <a:effectLst/>
                      </a:endParaRPr>
                    </a:p>
                    <a:p>
                      <a:pPr marL="0" marR="0" indent="0" algn="ctr" defTabSz="914400" rtl="1" eaLnBrk="1" fontAlgn="auto" latinLnBrk="0" hangingPunct="1">
                        <a:lnSpc>
                          <a:spcPct val="115000"/>
                        </a:lnSpc>
                        <a:spcBef>
                          <a:spcPts val="0"/>
                        </a:spcBef>
                        <a:spcAft>
                          <a:spcPts val="0"/>
                        </a:spcAft>
                        <a:buClrTx/>
                        <a:buSzTx/>
                        <a:buFontTx/>
                        <a:buNone/>
                        <a:tabLst/>
                        <a:defRPr/>
                      </a:pPr>
                      <a:r>
                        <a:rPr lang="en-US" sz="1200" b="1" kern="1200" dirty="0" smtClean="0">
                          <a:solidFill>
                            <a:schemeClr val="lt1"/>
                          </a:solidFill>
                          <a:effectLst/>
                          <a:latin typeface="+mn-lt"/>
                          <a:ea typeface="+mn-ea"/>
                          <a:cs typeface="+mn-cs"/>
                        </a:rPr>
                        <a:t>Variables</a:t>
                      </a:r>
                      <a:endParaRPr lang="en-US" sz="1200" b="1" kern="1200" dirty="0" smtClean="0">
                        <a:solidFill>
                          <a:schemeClr val="lt1"/>
                        </a:solidFill>
                        <a:effectLst/>
                        <a:latin typeface="Times New Roman"/>
                        <a:ea typeface="Times New Roman"/>
                        <a:cs typeface="+mn-cs"/>
                      </a:endParaRPr>
                    </a:p>
                  </a:txBody>
                  <a:tcPr marL="68580" marR="68580" marT="0" marB="0"/>
                </a:tc>
                <a:tc rowSpan="2" hMerge="1">
                  <a:txBody>
                    <a:bodyPr/>
                    <a:lstStyle/>
                    <a:p>
                      <a:pPr rtl="1"/>
                      <a:endParaRPr lang="ar-EG"/>
                    </a:p>
                  </a:txBody>
                  <a:tcPr/>
                </a:tc>
                <a:tc rowSpan="2">
                  <a:txBody>
                    <a:bodyPr/>
                    <a:lstStyle/>
                    <a:p>
                      <a:pPr algn="ctr" rtl="1">
                        <a:lnSpc>
                          <a:spcPct val="115000"/>
                        </a:lnSpc>
                        <a:spcAft>
                          <a:spcPts val="0"/>
                        </a:spcAft>
                      </a:pPr>
                      <a:r>
                        <a:rPr lang="ar-EG" sz="1000" dirty="0" smtClean="0">
                          <a:effectLst/>
                        </a:rPr>
                        <a:t>المتوسطات</a:t>
                      </a:r>
                      <a:endParaRPr lang="en-US" sz="1000" dirty="0" smtClean="0">
                        <a:effectLst/>
                      </a:endParaRPr>
                    </a:p>
                    <a:p>
                      <a:pPr marL="0" marR="0" indent="0" algn="ctr" defTabSz="914400" rtl="1" eaLnBrk="1" fontAlgn="auto" latinLnBrk="0" hangingPunct="1">
                        <a:lnSpc>
                          <a:spcPct val="115000"/>
                        </a:lnSpc>
                        <a:spcBef>
                          <a:spcPts val="0"/>
                        </a:spcBef>
                        <a:spcAft>
                          <a:spcPts val="0"/>
                        </a:spcAft>
                        <a:buClrTx/>
                        <a:buSzTx/>
                        <a:buFontTx/>
                        <a:buNone/>
                        <a:tabLst/>
                        <a:defRPr/>
                      </a:pPr>
                      <a:r>
                        <a:rPr lang="en-US" sz="1200" b="1" kern="1200" dirty="0" smtClean="0">
                          <a:solidFill>
                            <a:schemeClr val="lt1"/>
                          </a:solidFill>
                          <a:effectLst/>
                          <a:latin typeface="Times New Roman" panose="02020603050405020304" pitchFamily="18" charset="0"/>
                          <a:ea typeface="+mn-ea"/>
                          <a:cs typeface="Times New Roman" panose="02020603050405020304" pitchFamily="18" charset="0"/>
                        </a:rPr>
                        <a:t>Mean</a:t>
                      </a:r>
                      <a:endParaRPr lang="en-US" sz="1200" dirty="0" smtClean="0">
                        <a:effectLst/>
                        <a:latin typeface="Times New Roman" panose="02020603050405020304" pitchFamily="18" charset="0"/>
                        <a:ea typeface="Times New Roman"/>
                        <a:cs typeface="Times New Roman" panose="02020603050405020304" pitchFamily="18" charset="0"/>
                      </a:endParaRPr>
                    </a:p>
                  </a:txBody>
                  <a:tcPr marL="68580" marR="68580" marT="0" marB="0"/>
                </a:tc>
                <a:tc gridSpan="2">
                  <a:txBody>
                    <a:bodyPr/>
                    <a:lstStyle/>
                    <a:p>
                      <a:pPr algn="ctr" rtl="1">
                        <a:lnSpc>
                          <a:spcPct val="150000"/>
                        </a:lnSpc>
                        <a:spcAft>
                          <a:spcPts val="0"/>
                        </a:spcAft>
                      </a:pPr>
                      <a:r>
                        <a:rPr lang="en-US" sz="1000" b="1" kern="1200" dirty="0" smtClean="0">
                          <a:solidFill>
                            <a:schemeClr val="lt1"/>
                          </a:solidFill>
                          <a:effectLst/>
                          <a:latin typeface="+mn-lt"/>
                          <a:ea typeface="+mn-ea"/>
                          <a:cs typeface="+mn-cs"/>
                        </a:rPr>
                        <a:t>Differences between the groups</a:t>
                      </a:r>
                      <a:endParaRPr lang="en-US" sz="1000" b="1" kern="1200" dirty="0">
                        <a:solidFill>
                          <a:schemeClr val="lt1"/>
                        </a:solidFill>
                        <a:effectLst/>
                        <a:latin typeface="Times New Roman"/>
                        <a:ea typeface="Times New Roman"/>
                        <a:cs typeface="+mn-cs"/>
                      </a:endParaRPr>
                    </a:p>
                  </a:txBody>
                  <a:tcPr marL="68580" marR="68580" marT="0" marB="0"/>
                </a:tc>
                <a:tc hMerge="1">
                  <a:txBody>
                    <a:bodyPr/>
                    <a:lstStyle/>
                    <a:p>
                      <a:pPr rtl="1"/>
                      <a:endParaRPr lang="ar-EG"/>
                    </a:p>
                  </a:txBody>
                  <a:tcPr/>
                </a:tc>
                <a:tc rowSpan="2">
                  <a:txBody>
                    <a:bodyPr/>
                    <a:lstStyle/>
                    <a:p>
                      <a:pPr algn="ctr" rtl="1">
                        <a:lnSpc>
                          <a:spcPct val="115000"/>
                        </a:lnSpc>
                        <a:spcAft>
                          <a:spcPts val="0"/>
                        </a:spcAft>
                      </a:pPr>
                      <a:r>
                        <a:rPr lang="ar-EG" sz="1000" dirty="0">
                          <a:effectLst/>
                        </a:rPr>
                        <a:t> </a:t>
                      </a:r>
                      <a:endParaRPr lang="en-US" sz="1200" dirty="0">
                        <a:effectLst/>
                        <a:latin typeface="Times New Roman"/>
                        <a:ea typeface="Times New Roman"/>
                      </a:endParaRPr>
                    </a:p>
                    <a:p>
                      <a:pPr algn="ctr" rtl="1">
                        <a:lnSpc>
                          <a:spcPct val="115000"/>
                        </a:lnSpc>
                        <a:spcAft>
                          <a:spcPts val="0"/>
                        </a:spcAft>
                      </a:pPr>
                      <a:r>
                        <a:rPr lang="en-US" sz="1400" kern="1200" dirty="0" smtClean="0">
                          <a:solidFill>
                            <a:schemeClr val="dk1"/>
                          </a:solidFill>
                          <a:effectLst/>
                          <a:latin typeface="Times New Roman" panose="02020603050405020304" pitchFamily="18" charset="0"/>
                          <a:ea typeface="+mn-ea"/>
                          <a:cs typeface="Times New Roman" panose="02020603050405020304" pitchFamily="18" charset="0"/>
                        </a:rPr>
                        <a:t>T value </a:t>
                      </a:r>
                      <a:endParaRPr lang="en-US" sz="1400"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169461">
                <a:tc gridSpan="2" vMerge="1">
                  <a:txBody>
                    <a:bodyPr/>
                    <a:lstStyle/>
                    <a:p>
                      <a:pPr rtl="1"/>
                      <a:endParaRPr lang="ar-EG"/>
                    </a:p>
                  </a:txBody>
                  <a:tcPr/>
                </a:tc>
                <a:tc hMerge="1" vMerge="1">
                  <a:txBody>
                    <a:bodyPr/>
                    <a:lstStyle/>
                    <a:p>
                      <a:pPr rtl="1"/>
                      <a:endParaRPr lang="ar-EG"/>
                    </a:p>
                  </a:txBody>
                  <a:tcPr/>
                </a:tc>
                <a:tc vMerge="1">
                  <a:txBody>
                    <a:bodyPr/>
                    <a:lstStyle/>
                    <a:p>
                      <a:pPr rtl="1"/>
                      <a:endParaRPr lang="ar-EG"/>
                    </a:p>
                  </a:txBody>
                  <a:tcPr/>
                </a:tc>
                <a:tc>
                  <a:txBody>
                    <a:bodyPr/>
                    <a:lstStyle/>
                    <a:p>
                      <a:pPr algn="ctr" rtl="1">
                        <a:lnSpc>
                          <a:spcPct val="150000"/>
                        </a:lnSpc>
                        <a:spcAft>
                          <a:spcPts val="0"/>
                        </a:spcAft>
                      </a:pPr>
                      <a:r>
                        <a:rPr lang="en-US" sz="1000" kern="1200" dirty="0" smtClean="0">
                          <a:solidFill>
                            <a:schemeClr val="dk1"/>
                          </a:solidFill>
                          <a:effectLst/>
                          <a:latin typeface="Times New Roman" panose="02020603050405020304" pitchFamily="18" charset="0"/>
                          <a:ea typeface="+mn-ea"/>
                          <a:cs typeface="Times New Roman" panose="02020603050405020304" pitchFamily="18" charset="0"/>
                        </a:rPr>
                        <a:t>Mean</a:t>
                      </a:r>
                      <a:r>
                        <a:rPr lang="en-US" sz="100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000" kern="1200" dirty="0" smtClean="0">
                          <a:solidFill>
                            <a:schemeClr val="dk1"/>
                          </a:solidFill>
                          <a:effectLst/>
                          <a:latin typeface="Times New Roman" panose="02020603050405020304" pitchFamily="18" charset="0"/>
                          <a:ea typeface="+mn-ea"/>
                          <a:cs typeface="Times New Roman" panose="02020603050405020304" pitchFamily="18" charset="0"/>
                        </a:rPr>
                        <a:t>difference</a:t>
                      </a:r>
                      <a:endParaRPr lang="en-US" sz="1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rtl="1">
                        <a:lnSpc>
                          <a:spcPct val="150000"/>
                        </a:lnSpc>
                        <a:spcAft>
                          <a:spcPts val="0"/>
                        </a:spcAft>
                      </a:pPr>
                      <a:r>
                        <a:rPr lang="en-US" sz="1000" kern="1200" dirty="0" smtClean="0">
                          <a:solidFill>
                            <a:schemeClr val="dk1"/>
                          </a:solidFill>
                          <a:effectLst/>
                          <a:latin typeface="Times New Roman" panose="02020603050405020304" pitchFamily="18" charset="0"/>
                          <a:ea typeface="+mn-ea"/>
                          <a:cs typeface="Times New Roman" panose="02020603050405020304" pitchFamily="18" charset="0"/>
                        </a:rPr>
                        <a:t>Standard deviation</a:t>
                      </a:r>
                      <a:endParaRPr lang="en-US" sz="1000" dirty="0">
                        <a:effectLst/>
                        <a:latin typeface="Times New Roman" panose="02020603050405020304" pitchFamily="18" charset="0"/>
                        <a:ea typeface="Times New Roman"/>
                        <a:cs typeface="Times New Roman" panose="02020603050405020304" pitchFamily="18" charset="0"/>
                      </a:endParaRPr>
                    </a:p>
                  </a:txBody>
                  <a:tcPr marL="68580" marR="68580" marT="0" marB="0"/>
                </a:tc>
                <a:tc vMerge="1">
                  <a:txBody>
                    <a:bodyPr/>
                    <a:lstStyle/>
                    <a:p>
                      <a:pPr algn="ctr" rtl="1">
                        <a:lnSpc>
                          <a:spcPct val="115000"/>
                        </a:lnSpc>
                        <a:spcAft>
                          <a:spcPts val="0"/>
                        </a:spcAft>
                      </a:pPr>
                      <a:endParaRPr lang="en-US" sz="1400"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169461">
                <a:tc rowSpan="2">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ar-QA" sz="1000" dirty="0" smtClean="0">
                          <a:effectLst/>
                        </a:rPr>
                        <a:t>القدرة المجمعة للجهاز العصبي للقلب</a:t>
                      </a:r>
                      <a:r>
                        <a:rPr lang="en-US" sz="1000" dirty="0" smtClean="0">
                          <a:effectLst/>
                        </a:rPr>
                        <a:t> </a:t>
                      </a:r>
                    </a:p>
                    <a:p>
                      <a:pPr marL="0" marR="0" indent="0" algn="ctr" defTabSz="914400" rtl="0" eaLnBrk="1" fontAlgn="auto" latinLnBrk="0" hangingPunct="1">
                        <a:lnSpc>
                          <a:spcPct val="115000"/>
                        </a:lnSpc>
                        <a:spcBef>
                          <a:spcPts val="0"/>
                        </a:spcBef>
                        <a:spcAft>
                          <a:spcPts val="0"/>
                        </a:spcAft>
                        <a:buClrTx/>
                        <a:buSzTx/>
                        <a:buFontTx/>
                        <a:buNone/>
                        <a:tabLst/>
                        <a:defRPr/>
                      </a:pPr>
                      <a:r>
                        <a:rPr lang="en-US" sz="1200" dirty="0" smtClean="0">
                          <a:effectLst/>
                        </a:rPr>
                        <a:t>Cumulative Power   ( ms</a:t>
                      </a:r>
                      <a:r>
                        <a:rPr lang="en-US" sz="1200" baseline="30000" dirty="0" smtClean="0">
                          <a:effectLst/>
                        </a:rPr>
                        <a:t>2 </a:t>
                      </a:r>
                      <a:r>
                        <a:rPr lang="en-US" sz="1200" baseline="0" dirty="0" smtClean="0">
                          <a:effectLst/>
                        </a:rPr>
                        <a:t> </a:t>
                      </a:r>
                      <a:r>
                        <a:rPr lang="en-US" sz="1200" baseline="30000" dirty="0" smtClean="0">
                          <a:effectLst/>
                        </a:rPr>
                        <a:t> ) </a:t>
                      </a:r>
                      <a:endParaRPr lang="en-US" sz="1200" dirty="0">
                        <a:effectLst/>
                        <a:latin typeface="Times New Roman"/>
                        <a:ea typeface="Times New Roman"/>
                      </a:endParaRPr>
                    </a:p>
                  </a:txBody>
                  <a:tcPr marL="68580" marR="68580" marT="0" marB="0"/>
                </a:tc>
                <a:tc>
                  <a:txBody>
                    <a:bodyPr/>
                    <a:lstStyle/>
                    <a:p>
                      <a:pPr algn="ctr" rtl="1">
                        <a:lnSpc>
                          <a:spcPct val="150000"/>
                        </a:lnSpc>
                        <a:spcAft>
                          <a:spcPts val="0"/>
                        </a:spcAft>
                      </a:pPr>
                      <a:r>
                        <a:rPr lang="en-US" sz="1000" b="1" dirty="0" err="1" smtClean="0">
                          <a:effectLst/>
                          <a:latin typeface="Times New Roman" panose="02020603050405020304" pitchFamily="18" charset="0"/>
                          <a:cs typeface="Times New Roman" panose="02020603050405020304" pitchFamily="18" charset="0"/>
                        </a:rPr>
                        <a:t>FootBall</a:t>
                      </a:r>
                      <a:endParaRPr lang="en-US" sz="1200" b="1"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38100" marR="38100" algn="ctr" rtl="0">
                        <a:lnSpc>
                          <a:spcPct val="115000"/>
                        </a:lnSpc>
                        <a:spcAft>
                          <a:spcPts val="0"/>
                        </a:spcAft>
                      </a:pPr>
                      <a:r>
                        <a:rPr lang="en-US" sz="1050" b="1" dirty="0">
                          <a:effectLst/>
                          <a:latin typeface="Times New Roman" panose="02020603050405020304" pitchFamily="18" charset="0"/>
                          <a:cs typeface="Times New Roman" panose="02020603050405020304" pitchFamily="18" charset="0"/>
                        </a:rPr>
                        <a:t>20554.218250</a:t>
                      </a:r>
                      <a:endParaRPr lang="en-US" sz="105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rowSpan="2">
                  <a:txBody>
                    <a:bodyPr/>
                    <a:lstStyle/>
                    <a:p>
                      <a:pPr marL="38100" marR="38100" algn="r" rtl="0">
                        <a:lnSpc>
                          <a:spcPct val="115000"/>
                        </a:lnSpc>
                        <a:spcAft>
                          <a:spcPts val="0"/>
                        </a:spcAft>
                      </a:pPr>
                      <a:r>
                        <a:rPr lang="en-US" sz="1050" b="1">
                          <a:effectLst/>
                          <a:latin typeface="Times New Roman" panose="02020603050405020304" pitchFamily="18" charset="0"/>
                          <a:cs typeface="Times New Roman" panose="02020603050405020304" pitchFamily="18" charset="0"/>
                        </a:rPr>
                        <a:t>14119.120150</a:t>
                      </a:r>
                      <a:endParaRPr lang="en-US" sz="1050" b="1">
                        <a:effectLst/>
                        <a:latin typeface="Times New Roman" panose="02020603050405020304" pitchFamily="18" charset="0"/>
                        <a:ea typeface="Times New Roman"/>
                        <a:cs typeface="Times New Roman" panose="02020603050405020304" pitchFamily="18" charset="0"/>
                      </a:endParaRPr>
                    </a:p>
                  </a:txBody>
                  <a:tcPr marL="68580" marR="68580" marT="0" marB="0" anchor="ctr"/>
                </a:tc>
                <a:tc rowSpan="2">
                  <a:txBody>
                    <a:bodyPr/>
                    <a:lstStyle/>
                    <a:p>
                      <a:pPr marL="38100" marR="38100" algn="r" rtl="0">
                        <a:lnSpc>
                          <a:spcPct val="115000"/>
                        </a:lnSpc>
                        <a:spcAft>
                          <a:spcPts val="0"/>
                        </a:spcAft>
                      </a:pPr>
                      <a:r>
                        <a:rPr lang="en-US" sz="1050" b="1">
                          <a:effectLst/>
                          <a:latin typeface="Times New Roman" panose="02020603050405020304" pitchFamily="18" charset="0"/>
                          <a:cs typeface="Times New Roman" panose="02020603050405020304" pitchFamily="18" charset="0"/>
                        </a:rPr>
                        <a:t>10865.161399</a:t>
                      </a:r>
                      <a:endParaRPr lang="en-US" sz="1050" b="1">
                        <a:effectLst/>
                        <a:latin typeface="Times New Roman" panose="02020603050405020304" pitchFamily="18" charset="0"/>
                        <a:ea typeface="Times New Roman"/>
                        <a:cs typeface="Times New Roman" panose="02020603050405020304" pitchFamily="18" charset="0"/>
                      </a:endParaRPr>
                    </a:p>
                  </a:txBody>
                  <a:tcPr marL="68580" marR="68580" marT="0" marB="0" anchor="ctr"/>
                </a:tc>
                <a:tc rowSpan="2">
                  <a:txBody>
                    <a:bodyPr/>
                    <a:lstStyle/>
                    <a:p>
                      <a:pPr algn="ctr" rtl="1">
                        <a:lnSpc>
                          <a:spcPct val="115000"/>
                        </a:lnSpc>
                        <a:spcAft>
                          <a:spcPts val="0"/>
                        </a:spcAft>
                      </a:pPr>
                      <a:r>
                        <a:rPr lang="ar-SA" sz="1050" b="1" dirty="0">
                          <a:effectLst/>
                          <a:latin typeface="Times New Roman" panose="02020603050405020304" pitchFamily="18" charset="0"/>
                          <a:cs typeface="Times New Roman" panose="02020603050405020304" pitchFamily="18" charset="0"/>
                        </a:rPr>
                        <a:t> </a:t>
                      </a:r>
                      <a:endParaRPr lang="en-US" sz="1050" b="1" dirty="0">
                        <a:effectLst/>
                        <a:latin typeface="Times New Roman" panose="02020603050405020304" pitchFamily="18" charset="0"/>
                        <a:cs typeface="Times New Roman" panose="02020603050405020304" pitchFamily="18" charset="0"/>
                      </a:endParaRPr>
                    </a:p>
                    <a:p>
                      <a:pPr algn="ctr" rtl="1">
                        <a:lnSpc>
                          <a:spcPct val="115000"/>
                        </a:lnSpc>
                        <a:spcAft>
                          <a:spcPts val="0"/>
                        </a:spcAft>
                      </a:pPr>
                      <a:r>
                        <a:rPr lang="en-US" sz="1050" b="1" dirty="0">
                          <a:effectLst/>
                          <a:latin typeface="Times New Roman" panose="02020603050405020304" pitchFamily="18" charset="0"/>
                          <a:cs typeface="Times New Roman" panose="02020603050405020304" pitchFamily="18" charset="0"/>
                        </a:rPr>
                        <a:t>-5.811-</a:t>
                      </a:r>
                      <a:r>
                        <a:rPr lang="ar-EG" sz="1050" b="1" dirty="0">
                          <a:effectLst/>
                          <a:latin typeface="Times New Roman" panose="02020603050405020304" pitchFamily="18" charset="0"/>
                          <a:cs typeface="Times New Roman" panose="02020603050405020304" pitchFamily="18" charset="0"/>
                        </a:rPr>
                        <a:t>*</a:t>
                      </a:r>
                      <a:endParaRPr lang="en-US" sz="1050" b="1"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233812">
                <a:tc vMerge="1">
                  <a:txBody>
                    <a:bodyPr/>
                    <a:lstStyle/>
                    <a:p>
                      <a:pPr rtl="1"/>
                      <a:endParaRPr lang="ar-EG"/>
                    </a:p>
                  </a:txBody>
                  <a:tcPr/>
                </a:tc>
                <a:tc>
                  <a:txBody>
                    <a:bodyPr/>
                    <a:lstStyle/>
                    <a:p>
                      <a:pPr algn="ctr" rtl="1">
                        <a:lnSpc>
                          <a:spcPct val="150000"/>
                        </a:lnSpc>
                        <a:spcAft>
                          <a:spcPts val="0"/>
                        </a:spcAft>
                      </a:pPr>
                      <a:r>
                        <a:rPr lang="en-US" sz="1000" b="1" dirty="0" smtClean="0">
                          <a:effectLst/>
                          <a:latin typeface="Times New Roman" panose="02020603050405020304" pitchFamily="18" charset="0"/>
                          <a:ea typeface="+mn-ea"/>
                          <a:cs typeface="Times New Roman" panose="02020603050405020304" pitchFamily="18" charset="0"/>
                        </a:rPr>
                        <a:t>Handball</a:t>
                      </a:r>
                      <a:endParaRPr lang="en-US" sz="1200" b="1"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38100" marR="38100" algn="ctr" rtl="0">
                        <a:lnSpc>
                          <a:spcPct val="115000"/>
                        </a:lnSpc>
                        <a:spcAft>
                          <a:spcPts val="0"/>
                        </a:spcAft>
                      </a:pPr>
                      <a:r>
                        <a:rPr lang="en-US" sz="1050" b="1" dirty="0">
                          <a:effectLst/>
                          <a:latin typeface="Times New Roman" panose="02020603050405020304" pitchFamily="18" charset="0"/>
                          <a:cs typeface="Times New Roman" panose="02020603050405020304" pitchFamily="18" charset="0"/>
                        </a:rPr>
                        <a:t>6435.098100</a:t>
                      </a:r>
                      <a:endParaRPr lang="en-US" sz="105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vMerge="1">
                  <a:txBody>
                    <a:bodyPr/>
                    <a:lstStyle/>
                    <a:p>
                      <a:pPr rtl="1"/>
                      <a:endParaRPr lang="ar-EG"/>
                    </a:p>
                  </a:txBody>
                  <a:tcPr/>
                </a:tc>
                <a:tc vMerge="1">
                  <a:txBody>
                    <a:bodyPr/>
                    <a:lstStyle/>
                    <a:p>
                      <a:pPr rtl="1"/>
                      <a:endParaRPr lang="ar-EG"/>
                    </a:p>
                  </a:txBody>
                  <a:tcPr/>
                </a:tc>
                <a:tc vMerge="1">
                  <a:txBody>
                    <a:bodyPr/>
                    <a:lstStyle/>
                    <a:p>
                      <a:pPr rtl="1"/>
                      <a:endParaRPr lang="ar-EG"/>
                    </a:p>
                  </a:txBody>
                  <a:tcPr/>
                </a:tc>
              </a:tr>
              <a:tr h="169461">
                <a:tc rowSpan="2">
                  <a:txBody>
                    <a:bodyPr/>
                    <a:lstStyle/>
                    <a:p>
                      <a:pPr algn="ctr" rtl="1">
                        <a:lnSpc>
                          <a:spcPct val="115000"/>
                        </a:lnSpc>
                        <a:spcAft>
                          <a:spcPts val="0"/>
                        </a:spcAft>
                      </a:pPr>
                      <a:r>
                        <a:rPr lang="ar-QA" sz="1000" dirty="0">
                          <a:effectLst/>
                        </a:rPr>
                        <a:t>القدرة الكلية للذبذبات المنخفضة والمرتفعة</a:t>
                      </a:r>
                      <a:endParaRPr lang="en-US" sz="1200" dirty="0">
                        <a:effectLst/>
                      </a:endParaRPr>
                    </a:p>
                    <a:p>
                      <a:pPr algn="ctr" rtl="1">
                        <a:lnSpc>
                          <a:spcPct val="115000"/>
                        </a:lnSpc>
                        <a:spcAft>
                          <a:spcPts val="0"/>
                        </a:spcAft>
                      </a:pPr>
                      <a:r>
                        <a:rPr lang="ar-QA" sz="1000" dirty="0" smtClean="0">
                          <a:effectLst/>
                        </a:rPr>
                        <a:t>(</a:t>
                      </a:r>
                      <a:r>
                        <a:rPr lang="en-US" sz="1000" dirty="0">
                          <a:effectLst/>
                        </a:rPr>
                        <a:t>ms</a:t>
                      </a:r>
                      <a:r>
                        <a:rPr lang="en-US" sz="1000" baseline="30000" dirty="0">
                          <a:effectLst/>
                        </a:rPr>
                        <a:t>2</a:t>
                      </a:r>
                      <a:r>
                        <a:rPr lang="ar-QA" sz="1000" dirty="0" smtClean="0">
                          <a:effectLst/>
                        </a:rPr>
                        <a:t>)</a:t>
                      </a:r>
                      <a:r>
                        <a:rPr lang="en-US" sz="1000" dirty="0" smtClean="0">
                          <a:effectLst/>
                        </a:rPr>
                        <a:t> </a:t>
                      </a:r>
                      <a:r>
                        <a:rPr lang="en-US" sz="1200" dirty="0" smtClean="0">
                          <a:effectLst/>
                        </a:rPr>
                        <a:t>Total Power   </a:t>
                      </a:r>
                      <a:endParaRPr lang="en-US" sz="1200" dirty="0">
                        <a:effectLst/>
                        <a:latin typeface="Times New Roman"/>
                        <a:ea typeface="Times New Roman"/>
                      </a:endParaRPr>
                    </a:p>
                  </a:txBody>
                  <a:tcPr marL="68580" marR="68580" marT="0" marB="0"/>
                </a:tc>
                <a:tc>
                  <a:txBody>
                    <a:bodyPr/>
                    <a:lstStyle/>
                    <a:p>
                      <a:pPr algn="ctr" rtl="1">
                        <a:lnSpc>
                          <a:spcPct val="150000"/>
                        </a:lnSpc>
                        <a:spcAft>
                          <a:spcPts val="0"/>
                        </a:spcAft>
                      </a:pPr>
                      <a:r>
                        <a:rPr lang="en-US" sz="1000" b="1" dirty="0" err="1" smtClean="0">
                          <a:effectLst/>
                          <a:latin typeface="Times New Roman" panose="02020603050405020304" pitchFamily="18" charset="0"/>
                          <a:cs typeface="Times New Roman" panose="02020603050405020304" pitchFamily="18" charset="0"/>
                        </a:rPr>
                        <a:t>FootBall</a:t>
                      </a:r>
                      <a:endParaRPr lang="en-US" sz="1200" b="1"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38100" marR="38100" algn="ctr" rtl="0">
                        <a:lnSpc>
                          <a:spcPct val="115000"/>
                        </a:lnSpc>
                        <a:spcAft>
                          <a:spcPts val="0"/>
                        </a:spcAft>
                      </a:pPr>
                      <a:r>
                        <a:rPr lang="en-US" sz="1050" b="1" dirty="0">
                          <a:effectLst/>
                          <a:latin typeface="Times New Roman" panose="02020603050405020304" pitchFamily="18" charset="0"/>
                          <a:cs typeface="Times New Roman" panose="02020603050405020304" pitchFamily="18" charset="0"/>
                        </a:rPr>
                        <a:t>3958.907750</a:t>
                      </a:r>
                      <a:endParaRPr lang="en-US" sz="105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rowSpan="2">
                  <a:txBody>
                    <a:bodyPr/>
                    <a:lstStyle/>
                    <a:p>
                      <a:pPr marL="38100" marR="38100" algn="r" rtl="0">
                        <a:lnSpc>
                          <a:spcPct val="115000"/>
                        </a:lnSpc>
                        <a:spcAft>
                          <a:spcPts val="0"/>
                        </a:spcAft>
                      </a:pPr>
                      <a:r>
                        <a:rPr lang="en-US" sz="1050" b="1">
                          <a:effectLst/>
                          <a:latin typeface="Times New Roman" panose="02020603050405020304" pitchFamily="18" charset="0"/>
                          <a:cs typeface="Times New Roman" panose="02020603050405020304" pitchFamily="18" charset="0"/>
                        </a:rPr>
                        <a:t>1497.1200450</a:t>
                      </a:r>
                      <a:endParaRPr lang="en-US" sz="1050" b="1">
                        <a:effectLst/>
                        <a:latin typeface="Times New Roman" panose="02020603050405020304" pitchFamily="18" charset="0"/>
                        <a:ea typeface="Times New Roman"/>
                        <a:cs typeface="Times New Roman" panose="02020603050405020304" pitchFamily="18" charset="0"/>
                      </a:endParaRPr>
                    </a:p>
                  </a:txBody>
                  <a:tcPr marL="68580" marR="68580" marT="0" marB="0" anchor="ctr"/>
                </a:tc>
                <a:tc rowSpan="2">
                  <a:txBody>
                    <a:bodyPr/>
                    <a:lstStyle/>
                    <a:p>
                      <a:pPr marL="38100" marR="38100" algn="r" rtl="0">
                        <a:lnSpc>
                          <a:spcPct val="115000"/>
                        </a:lnSpc>
                        <a:spcAft>
                          <a:spcPts val="0"/>
                        </a:spcAft>
                      </a:pPr>
                      <a:r>
                        <a:rPr lang="en-US" sz="1050" b="1">
                          <a:effectLst/>
                          <a:latin typeface="Times New Roman" panose="02020603050405020304" pitchFamily="18" charset="0"/>
                          <a:cs typeface="Times New Roman" panose="02020603050405020304" pitchFamily="18" charset="0"/>
                        </a:rPr>
                        <a:t>466.5144048</a:t>
                      </a:r>
                      <a:endParaRPr lang="en-US" sz="1050" b="1">
                        <a:effectLst/>
                        <a:latin typeface="Times New Roman" panose="02020603050405020304" pitchFamily="18" charset="0"/>
                        <a:ea typeface="Times New Roman"/>
                        <a:cs typeface="Times New Roman" panose="02020603050405020304" pitchFamily="18" charset="0"/>
                      </a:endParaRPr>
                    </a:p>
                  </a:txBody>
                  <a:tcPr marL="68580" marR="68580" marT="0" marB="0" anchor="ctr"/>
                </a:tc>
                <a:tc rowSpan="2">
                  <a:txBody>
                    <a:bodyPr/>
                    <a:lstStyle/>
                    <a:p>
                      <a:pPr algn="ctr" rtl="1">
                        <a:lnSpc>
                          <a:spcPct val="115000"/>
                        </a:lnSpc>
                        <a:spcAft>
                          <a:spcPts val="0"/>
                        </a:spcAft>
                      </a:pPr>
                      <a:r>
                        <a:rPr lang="ar-EG" sz="1050" b="1" dirty="0">
                          <a:effectLst/>
                          <a:latin typeface="Times New Roman" panose="02020603050405020304" pitchFamily="18" charset="0"/>
                          <a:cs typeface="Times New Roman" panose="02020603050405020304" pitchFamily="18" charset="0"/>
                        </a:rPr>
                        <a:t> </a:t>
                      </a:r>
                      <a:endParaRPr lang="en-US" sz="1050" b="1" dirty="0">
                        <a:effectLst/>
                        <a:latin typeface="Times New Roman" panose="02020603050405020304" pitchFamily="18" charset="0"/>
                        <a:cs typeface="Times New Roman" panose="02020603050405020304" pitchFamily="18" charset="0"/>
                      </a:endParaRPr>
                    </a:p>
                    <a:p>
                      <a:pPr algn="ctr" rtl="1">
                        <a:lnSpc>
                          <a:spcPct val="115000"/>
                        </a:lnSpc>
                        <a:spcAft>
                          <a:spcPts val="0"/>
                        </a:spcAft>
                      </a:pPr>
                      <a:r>
                        <a:rPr lang="en-US" sz="1050" b="1" dirty="0">
                          <a:effectLst/>
                          <a:latin typeface="Times New Roman" panose="02020603050405020304" pitchFamily="18" charset="0"/>
                          <a:cs typeface="Times New Roman" panose="02020603050405020304" pitchFamily="18" charset="0"/>
                        </a:rPr>
                        <a:t>-14.352</a:t>
                      </a:r>
                      <a:r>
                        <a:rPr lang="ar-EG" sz="1050" b="1" dirty="0">
                          <a:effectLst/>
                          <a:latin typeface="Times New Roman" panose="02020603050405020304" pitchFamily="18" charset="0"/>
                          <a:cs typeface="Times New Roman" panose="02020603050405020304" pitchFamily="18" charset="0"/>
                        </a:rPr>
                        <a:t>*</a:t>
                      </a:r>
                      <a:endParaRPr lang="en-US" sz="1050" b="1"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301005">
                <a:tc vMerge="1">
                  <a:txBody>
                    <a:bodyPr/>
                    <a:lstStyle/>
                    <a:p>
                      <a:pPr rtl="1"/>
                      <a:endParaRPr lang="ar-EG"/>
                    </a:p>
                  </a:txBody>
                  <a:tcPr/>
                </a:tc>
                <a:tc>
                  <a:txBody>
                    <a:bodyPr/>
                    <a:lstStyle/>
                    <a:p>
                      <a:pPr algn="ctr" rtl="1">
                        <a:lnSpc>
                          <a:spcPct val="150000"/>
                        </a:lnSpc>
                        <a:spcAft>
                          <a:spcPts val="0"/>
                        </a:spcAft>
                      </a:pPr>
                      <a:r>
                        <a:rPr lang="en-US" sz="1000" b="1" dirty="0" smtClean="0">
                          <a:effectLst/>
                          <a:latin typeface="Times New Roman" panose="02020603050405020304" pitchFamily="18" charset="0"/>
                          <a:ea typeface="+mn-ea"/>
                          <a:cs typeface="Times New Roman" panose="02020603050405020304" pitchFamily="18" charset="0"/>
                        </a:rPr>
                        <a:t>Handball</a:t>
                      </a:r>
                      <a:endParaRPr lang="en-US" sz="1200" b="1"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38100" marR="38100" algn="ctr" rtl="0">
                        <a:lnSpc>
                          <a:spcPct val="115000"/>
                        </a:lnSpc>
                        <a:spcAft>
                          <a:spcPts val="0"/>
                        </a:spcAft>
                      </a:pPr>
                      <a:r>
                        <a:rPr lang="en-US" sz="1050" b="1" dirty="0">
                          <a:effectLst/>
                          <a:latin typeface="Times New Roman" panose="02020603050405020304" pitchFamily="18" charset="0"/>
                          <a:cs typeface="Times New Roman" panose="02020603050405020304" pitchFamily="18" charset="0"/>
                        </a:rPr>
                        <a:t>2461.787705</a:t>
                      </a:r>
                      <a:endParaRPr lang="en-US" sz="105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vMerge="1">
                  <a:txBody>
                    <a:bodyPr/>
                    <a:lstStyle/>
                    <a:p>
                      <a:pPr rtl="1"/>
                      <a:endParaRPr lang="ar-EG"/>
                    </a:p>
                  </a:txBody>
                  <a:tcPr/>
                </a:tc>
                <a:tc vMerge="1">
                  <a:txBody>
                    <a:bodyPr/>
                    <a:lstStyle/>
                    <a:p>
                      <a:pPr rtl="1"/>
                      <a:endParaRPr lang="ar-EG"/>
                    </a:p>
                  </a:txBody>
                  <a:tcPr/>
                </a:tc>
                <a:tc vMerge="1">
                  <a:txBody>
                    <a:bodyPr/>
                    <a:lstStyle/>
                    <a:p>
                      <a:pPr rtl="1"/>
                      <a:endParaRPr lang="ar-EG"/>
                    </a:p>
                  </a:txBody>
                  <a:tcPr/>
                </a:tc>
              </a:tr>
              <a:tr h="169461">
                <a:tc rowSpan="2">
                  <a:txBody>
                    <a:bodyPr/>
                    <a:lstStyle/>
                    <a:p>
                      <a:pPr algn="ctr" rtl="1">
                        <a:lnSpc>
                          <a:spcPct val="115000"/>
                        </a:lnSpc>
                        <a:spcAft>
                          <a:spcPts val="0"/>
                        </a:spcAft>
                      </a:pPr>
                      <a:r>
                        <a:rPr lang="ar-QA" sz="1000">
                          <a:effectLst/>
                        </a:rPr>
                        <a:t>متوسط قياس المسافات بين الموجات</a:t>
                      </a:r>
                      <a:endParaRPr lang="en-US" sz="1200">
                        <a:effectLst/>
                      </a:endParaRPr>
                    </a:p>
                    <a:p>
                      <a:pPr algn="ctr" rtl="1">
                        <a:lnSpc>
                          <a:spcPct val="115000"/>
                        </a:lnSpc>
                        <a:spcAft>
                          <a:spcPts val="0"/>
                        </a:spcAft>
                      </a:pPr>
                      <a:r>
                        <a:rPr lang="ar-QA" sz="1000">
                          <a:effectLst/>
                        </a:rPr>
                        <a:t>(</a:t>
                      </a:r>
                      <a:r>
                        <a:rPr lang="en-US" sz="1000">
                          <a:effectLst/>
                        </a:rPr>
                        <a:t>R-R</a:t>
                      </a:r>
                      <a:r>
                        <a:rPr lang="ar-QA" sz="1000">
                          <a:effectLst/>
                        </a:rPr>
                        <a:t> )  </a:t>
                      </a:r>
                      <a:r>
                        <a:rPr lang="en-US" sz="1000">
                          <a:effectLst/>
                        </a:rPr>
                        <a:t>MV</a:t>
                      </a:r>
                      <a:endParaRPr lang="en-US" sz="1200">
                        <a:effectLst/>
                        <a:latin typeface="Times New Roman"/>
                        <a:ea typeface="Times New Roman"/>
                      </a:endParaRPr>
                    </a:p>
                  </a:txBody>
                  <a:tcPr marL="68580" marR="68580" marT="0" marB="0"/>
                </a:tc>
                <a:tc>
                  <a:txBody>
                    <a:bodyPr/>
                    <a:lstStyle/>
                    <a:p>
                      <a:pPr algn="ctr" rtl="1">
                        <a:lnSpc>
                          <a:spcPct val="150000"/>
                        </a:lnSpc>
                        <a:spcAft>
                          <a:spcPts val="0"/>
                        </a:spcAft>
                      </a:pPr>
                      <a:r>
                        <a:rPr lang="en-US" sz="1000" b="1" dirty="0" err="1" smtClean="0">
                          <a:effectLst/>
                          <a:latin typeface="Times New Roman" panose="02020603050405020304" pitchFamily="18" charset="0"/>
                          <a:cs typeface="Times New Roman" panose="02020603050405020304" pitchFamily="18" charset="0"/>
                        </a:rPr>
                        <a:t>FootBall</a:t>
                      </a:r>
                      <a:endParaRPr lang="en-US" sz="1200" b="1"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38100" marR="38100" algn="ctr" rtl="0">
                        <a:lnSpc>
                          <a:spcPct val="115000"/>
                        </a:lnSpc>
                        <a:spcAft>
                          <a:spcPts val="0"/>
                        </a:spcAft>
                      </a:pPr>
                      <a:r>
                        <a:rPr lang="en-US" sz="1050" b="1" dirty="0">
                          <a:effectLst/>
                          <a:latin typeface="Times New Roman" panose="02020603050405020304" pitchFamily="18" charset="0"/>
                          <a:cs typeface="Times New Roman" panose="02020603050405020304" pitchFamily="18" charset="0"/>
                        </a:rPr>
                        <a:t>801.235000</a:t>
                      </a:r>
                      <a:endParaRPr lang="en-US" sz="105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rowSpan="2">
                  <a:txBody>
                    <a:bodyPr/>
                    <a:lstStyle/>
                    <a:p>
                      <a:pPr marL="38100" marR="38100" algn="r" rtl="0">
                        <a:lnSpc>
                          <a:spcPct val="115000"/>
                        </a:lnSpc>
                        <a:spcAft>
                          <a:spcPts val="0"/>
                        </a:spcAft>
                      </a:pPr>
                      <a:r>
                        <a:rPr lang="en-US" sz="1050" b="1">
                          <a:effectLst/>
                          <a:latin typeface="Times New Roman" panose="02020603050405020304" pitchFamily="18" charset="0"/>
                          <a:cs typeface="Times New Roman" panose="02020603050405020304" pitchFamily="18" charset="0"/>
                        </a:rPr>
                        <a:t>-84.9898400</a:t>
                      </a:r>
                      <a:endParaRPr lang="en-US" sz="1050" b="1">
                        <a:effectLst/>
                        <a:latin typeface="Times New Roman" panose="02020603050405020304" pitchFamily="18" charset="0"/>
                        <a:ea typeface="Times New Roman"/>
                        <a:cs typeface="Times New Roman" panose="02020603050405020304" pitchFamily="18" charset="0"/>
                      </a:endParaRPr>
                    </a:p>
                  </a:txBody>
                  <a:tcPr marL="68580" marR="68580" marT="0" marB="0" anchor="ctr"/>
                </a:tc>
                <a:tc rowSpan="2">
                  <a:txBody>
                    <a:bodyPr/>
                    <a:lstStyle/>
                    <a:p>
                      <a:pPr marL="38100" marR="38100" algn="r" rtl="0">
                        <a:lnSpc>
                          <a:spcPct val="115000"/>
                        </a:lnSpc>
                        <a:spcAft>
                          <a:spcPts val="0"/>
                        </a:spcAft>
                      </a:pPr>
                      <a:r>
                        <a:rPr lang="en-US" sz="1050" b="1">
                          <a:effectLst/>
                          <a:latin typeface="Times New Roman" panose="02020603050405020304" pitchFamily="18" charset="0"/>
                          <a:cs typeface="Times New Roman" panose="02020603050405020304" pitchFamily="18" charset="0"/>
                        </a:rPr>
                        <a:t>54.4386553</a:t>
                      </a:r>
                      <a:endParaRPr lang="en-US" sz="1050" b="1">
                        <a:effectLst/>
                        <a:latin typeface="Times New Roman" panose="02020603050405020304" pitchFamily="18" charset="0"/>
                        <a:ea typeface="Times New Roman"/>
                        <a:cs typeface="Times New Roman" panose="02020603050405020304" pitchFamily="18" charset="0"/>
                      </a:endParaRPr>
                    </a:p>
                  </a:txBody>
                  <a:tcPr marL="68580" marR="68580" marT="0" marB="0" anchor="ctr"/>
                </a:tc>
                <a:tc rowSpan="2">
                  <a:txBody>
                    <a:bodyPr/>
                    <a:lstStyle/>
                    <a:p>
                      <a:pPr algn="ctr" rtl="1">
                        <a:lnSpc>
                          <a:spcPct val="115000"/>
                        </a:lnSpc>
                        <a:spcAft>
                          <a:spcPts val="0"/>
                        </a:spcAft>
                      </a:pPr>
                      <a:r>
                        <a:rPr lang="ar-EG" sz="1050" b="1" dirty="0">
                          <a:effectLst/>
                          <a:latin typeface="Times New Roman" panose="02020603050405020304" pitchFamily="18" charset="0"/>
                          <a:cs typeface="Times New Roman" panose="02020603050405020304" pitchFamily="18" charset="0"/>
                        </a:rPr>
                        <a:t> </a:t>
                      </a:r>
                      <a:endParaRPr lang="en-US" sz="1050" b="1" dirty="0">
                        <a:effectLst/>
                        <a:latin typeface="Times New Roman" panose="02020603050405020304" pitchFamily="18" charset="0"/>
                        <a:cs typeface="Times New Roman" panose="02020603050405020304" pitchFamily="18" charset="0"/>
                      </a:endParaRPr>
                    </a:p>
                    <a:p>
                      <a:pPr algn="ctr" rtl="1">
                        <a:lnSpc>
                          <a:spcPct val="115000"/>
                        </a:lnSpc>
                        <a:spcAft>
                          <a:spcPts val="0"/>
                        </a:spcAft>
                      </a:pPr>
                      <a:r>
                        <a:rPr lang="en-US" sz="1050" b="1" dirty="0">
                          <a:effectLst/>
                          <a:latin typeface="Times New Roman" panose="02020603050405020304" pitchFamily="18" charset="0"/>
                          <a:cs typeface="Times New Roman" panose="02020603050405020304" pitchFamily="18" charset="0"/>
                        </a:rPr>
                        <a:t>-6.982</a:t>
                      </a:r>
                      <a:r>
                        <a:rPr lang="ar-EG" sz="1050" b="1" dirty="0">
                          <a:effectLst/>
                          <a:latin typeface="Times New Roman" panose="02020603050405020304" pitchFamily="18" charset="0"/>
                          <a:cs typeface="Times New Roman" panose="02020603050405020304" pitchFamily="18" charset="0"/>
                        </a:rPr>
                        <a:t>*</a:t>
                      </a:r>
                      <a:endParaRPr lang="en-US" sz="1050" b="1"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233812">
                <a:tc vMerge="1">
                  <a:txBody>
                    <a:bodyPr/>
                    <a:lstStyle/>
                    <a:p>
                      <a:pPr rtl="1"/>
                      <a:endParaRPr lang="ar-EG"/>
                    </a:p>
                  </a:txBody>
                  <a:tcPr/>
                </a:tc>
                <a:tc>
                  <a:txBody>
                    <a:bodyPr/>
                    <a:lstStyle/>
                    <a:p>
                      <a:pPr algn="ctr" rtl="1">
                        <a:lnSpc>
                          <a:spcPct val="150000"/>
                        </a:lnSpc>
                        <a:spcAft>
                          <a:spcPts val="0"/>
                        </a:spcAft>
                      </a:pPr>
                      <a:r>
                        <a:rPr lang="en-US" sz="1000" b="1" dirty="0" smtClean="0">
                          <a:effectLst/>
                          <a:latin typeface="Times New Roman" panose="02020603050405020304" pitchFamily="18" charset="0"/>
                          <a:ea typeface="+mn-ea"/>
                          <a:cs typeface="Times New Roman" panose="02020603050405020304" pitchFamily="18" charset="0"/>
                        </a:rPr>
                        <a:t>Handball</a:t>
                      </a:r>
                      <a:endParaRPr lang="en-US" sz="1200" b="1"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38100" marR="38100" algn="ctr" rtl="0">
                        <a:lnSpc>
                          <a:spcPct val="115000"/>
                        </a:lnSpc>
                        <a:spcAft>
                          <a:spcPts val="0"/>
                        </a:spcAft>
                      </a:pPr>
                      <a:r>
                        <a:rPr lang="en-US" sz="1050" b="1" dirty="0">
                          <a:effectLst/>
                          <a:latin typeface="Times New Roman" panose="02020603050405020304" pitchFamily="18" charset="0"/>
                          <a:cs typeface="Times New Roman" panose="02020603050405020304" pitchFamily="18" charset="0"/>
                        </a:rPr>
                        <a:t>716.245160</a:t>
                      </a:r>
                      <a:endParaRPr lang="en-US" sz="105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vMerge="1">
                  <a:txBody>
                    <a:bodyPr/>
                    <a:lstStyle/>
                    <a:p>
                      <a:pPr rtl="1"/>
                      <a:endParaRPr lang="ar-EG"/>
                    </a:p>
                  </a:txBody>
                  <a:tcPr/>
                </a:tc>
                <a:tc vMerge="1">
                  <a:txBody>
                    <a:bodyPr/>
                    <a:lstStyle/>
                    <a:p>
                      <a:pPr rtl="1"/>
                      <a:endParaRPr lang="ar-EG"/>
                    </a:p>
                  </a:txBody>
                  <a:tcPr/>
                </a:tc>
                <a:tc vMerge="1">
                  <a:txBody>
                    <a:bodyPr/>
                    <a:lstStyle/>
                    <a:p>
                      <a:pPr rtl="1"/>
                      <a:endParaRPr lang="ar-EG"/>
                    </a:p>
                  </a:txBody>
                  <a:tcPr/>
                </a:tc>
              </a:tr>
              <a:tr h="169461">
                <a:tc rowSpan="2">
                  <a:txBody>
                    <a:bodyPr/>
                    <a:lstStyle/>
                    <a:p>
                      <a:pPr algn="ctr" rtl="1">
                        <a:lnSpc>
                          <a:spcPct val="115000"/>
                        </a:lnSpc>
                        <a:spcAft>
                          <a:spcPts val="0"/>
                        </a:spcAft>
                      </a:pPr>
                      <a:r>
                        <a:rPr lang="ar-QA" sz="1000">
                          <a:effectLst/>
                        </a:rPr>
                        <a:t>معدل الفروق بين مسافات</a:t>
                      </a:r>
                      <a:endParaRPr lang="en-US" sz="1200">
                        <a:effectLst/>
                      </a:endParaRPr>
                    </a:p>
                    <a:p>
                      <a:pPr algn="ctr" rtl="1">
                        <a:lnSpc>
                          <a:spcPct val="115000"/>
                        </a:lnSpc>
                        <a:spcAft>
                          <a:spcPts val="0"/>
                        </a:spcAft>
                      </a:pPr>
                      <a:r>
                        <a:rPr lang="ar-QA" sz="1000">
                          <a:effectLst/>
                        </a:rPr>
                        <a:t>( </a:t>
                      </a:r>
                      <a:r>
                        <a:rPr lang="en-US" sz="1000">
                          <a:effectLst/>
                        </a:rPr>
                        <a:t>R</a:t>
                      </a:r>
                      <a:r>
                        <a:rPr lang="ar-QA" sz="1000">
                          <a:effectLst/>
                        </a:rPr>
                        <a:t>-</a:t>
                      </a:r>
                      <a:r>
                        <a:rPr lang="en-US" sz="1000">
                          <a:effectLst/>
                        </a:rPr>
                        <a:t>R</a:t>
                      </a:r>
                      <a:r>
                        <a:rPr lang="ar-QA" sz="1000">
                          <a:effectLst/>
                        </a:rPr>
                        <a:t> ) </a:t>
                      </a:r>
                      <a:r>
                        <a:rPr lang="en-US" sz="1000">
                          <a:effectLst/>
                        </a:rPr>
                        <a:t>CV r-r</a:t>
                      </a:r>
                      <a:endParaRPr lang="en-US" sz="1200">
                        <a:effectLst/>
                        <a:latin typeface="Times New Roman"/>
                        <a:ea typeface="Times New Roman"/>
                      </a:endParaRPr>
                    </a:p>
                  </a:txBody>
                  <a:tcPr marL="68580" marR="68580" marT="0" marB="0"/>
                </a:tc>
                <a:tc>
                  <a:txBody>
                    <a:bodyPr/>
                    <a:lstStyle/>
                    <a:p>
                      <a:pPr algn="ctr" rtl="1">
                        <a:lnSpc>
                          <a:spcPct val="150000"/>
                        </a:lnSpc>
                        <a:spcAft>
                          <a:spcPts val="0"/>
                        </a:spcAft>
                      </a:pPr>
                      <a:r>
                        <a:rPr lang="en-US" sz="1000" b="1" dirty="0" err="1" smtClean="0">
                          <a:effectLst/>
                          <a:latin typeface="Times New Roman" panose="02020603050405020304" pitchFamily="18" charset="0"/>
                          <a:cs typeface="Times New Roman" panose="02020603050405020304" pitchFamily="18" charset="0"/>
                        </a:rPr>
                        <a:t>FootBall</a:t>
                      </a:r>
                      <a:endParaRPr lang="en-US" sz="1200" b="1"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38100" marR="38100" algn="ctr" rtl="0">
                        <a:lnSpc>
                          <a:spcPct val="115000"/>
                        </a:lnSpc>
                        <a:spcAft>
                          <a:spcPts val="0"/>
                        </a:spcAft>
                      </a:pPr>
                      <a:r>
                        <a:rPr lang="en-US" sz="1050" b="1" dirty="0">
                          <a:effectLst/>
                          <a:latin typeface="Times New Roman" panose="02020603050405020304" pitchFamily="18" charset="0"/>
                          <a:cs typeface="Times New Roman" panose="02020603050405020304" pitchFamily="18" charset="0"/>
                        </a:rPr>
                        <a:t>12.674495</a:t>
                      </a:r>
                      <a:endParaRPr lang="en-US" sz="105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rowSpan="2">
                  <a:txBody>
                    <a:bodyPr/>
                    <a:lstStyle/>
                    <a:p>
                      <a:pPr marL="38100" marR="38100" algn="r" rtl="0">
                        <a:lnSpc>
                          <a:spcPct val="115000"/>
                        </a:lnSpc>
                        <a:spcAft>
                          <a:spcPts val="0"/>
                        </a:spcAft>
                      </a:pPr>
                      <a:r>
                        <a:rPr lang="en-US" sz="1050" b="1">
                          <a:effectLst/>
                          <a:latin typeface="Times New Roman" panose="02020603050405020304" pitchFamily="18" charset="0"/>
                          <a:cs typeface="Times New Roman" panose="02020603050405020304" pitchFamily="18" charset="0"/>
                        </a:rPr>
                        <a:t>-1.0538400</a:t>
                      </a:r>
                      <a:endParaRPr lang="en-US" sz="1050" b="1">
                        <a:effectLst/>
                        <a:latin typeface="Times New Roman" panose="02020603050405020304" pitchFamily="18" charset="0"/>
                        <a:ea typeface="Times New Roman"/>
                        <a:cs typeface="Times New Roman" panose="02020603050405020304" pitchFamily="18" charset="0"/>
                      </a:endParaRPr>
                    </a:p>
                  </a:txBody>
                  <a:tcPr marL="68580" marR="68580" marT="0" marB="0" anchor="ctr"/>
                </a:tc>
                <a:tc rowSpan="2">
                  <a:txBody>
                    <a:bodyPr/>
                    <a:lstStyle/>
                    <a:p>
                      <a:pPr marL="38100" marR="38100" algn="r" rtl="0">
                        <a:lnSpc>
                          <a:spcPct val="115000"/>
                        </a:lnSpc>
                        <a:spcAft>
                          <a:spcPts val="0"/>
                        </a:spcAft>
                      </a:pPr>
                      <a:r>
                        <a:rPr lang="en-US" sz="1050" b="1">
                          <a:effectLst/>
                          <a:latin typeface="Times New Roman" panose="02020603050405020304" pitchFamily="18" charset="0"/>
                          <a:cs typeface="Times New Roman" panose="02020603050405020304" pitchFamily="18" charset="0"/>
                        </a:rPr>
                        <a:t>1.0543258</a:t>
                      </a:r>
                      <a:endParaRPr lang="en-US" sz="1050" b="1">
                        <a:effectLst/>
                        <a:latin typeface="Times New Roman" panose="02020603050405020304" pitchFamily="18" charset="0"/>
                        <a:ea typeface="Times New Roman"/>
                        <a:cs typeface="Times New Roman" panose="02020603050405020304" pitchFamily="18" charset="0"/>
                      </a:endParaRPr>
                    </a:p>
                  </a:txBody>
                  <a:tcPr marL="68580" marR="68580" marT="0" marB="0" anchor="ctr"/>
                </a:tc>
                <a:tc rowSpan="2">
                  <a:txBody>
                    <a:bodyPr/>
                    <a:lstStyle/>
                    <a:p>
                      <a:pPr algn="ctr" rtl="1">
                        <a:lnSpc>
                          <a:spcPct val="115000"/>
                        </a:lnSpc>
                        <a:spcAft>
                          <a:spcPts val="0"/>
                        </a:spcAft>
                      </a:pPr>
                      <a:r>
                        <a:rPr lang="ar-EG" sz="1050" b="1" dirty="0">
                          <a:effectLst/>
                          <a:latin typeface="Times New Roman" panose="02020603050405020304" pitchFamily="18" charset="0"/>
                          <a:cs typeface="Times New Roman" panose="02020603050405020304" pitchFamily="18" charset="0"/>
                        </a:rPr>
                        <a:t> </a:t>
                      </a:r>
                      <a:endParaRPr lang="en-US" sz="1050" b="1" dirty="0">
                        <a:effectLst/>
                        <a:latin typeface="Times New Roman" panose="02020603050405020304" pitchFamily="18" charset="0"/>
                        <a:cs typeface="Times New Roman" panose="02020603050405020304" pitchFamily="18" charset="0"/>
                      </a:endParaRPr>
                    </a:p>
                    <a:p>
                      <a:pPr algn="ctr" rtl="1">
                        <a:lnSpc>
                          <a:spcPct val="115000"/>
                        </a:lnSpc>
                        <a:spcAft>
                          <a:spcPts val="0"/>
                        </a:spcAft>
                      </a:pPr>
                      <a:r>
                        <a:rPr lang="en-US" sz="1050" b="1" dirty="0">
                          <a:effectLst/>
                          <a:latin typeface="Times New Roman" panose="02020603050405020304" pitchFamily="18" charset="0"/>
                          <a:cs typeface="Times New Roman" panose="02020603050405020304" pitchFamily="18" charset="0"/>
                        </a:rPr>
                        <a:t>-4.470</a:t>
                      </a:r>
                      <a:r>
                        <a:rPr lang="ar-EG" sz="1050" b="1" dirty="0">
                          <a:effectLst/>
                          <a:latin typeface="Times New Roman" panose="02020603050405020304" pitchFamily="18" charset="0"/>
                          <a:cs typeface="Times New Roman" panose="02020603050405020304" pitchFamily="18" charset="0"/>
                        </a:rPr>
                        <a:t>*</a:t>
                      </a:r>
                      <a:endParaRPr lang="en-US" sz="1050" b="1"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233812">
                <a:tc vMerge="1">
                  <a:txBody>
                    <a:bodyPr/>
                    <a:lstStyle/>
                    <a:p>
                      <a:pPr rtl="1"/>
                      <a:endParaRPr lang="ar-EG"/>
                    </a:p>
                  </a:txBody>
                  <a:tcPr/>
                </a:tc>
                <a:tc>
                  <a:txBody>
                    <a:bodyPr/>
                    <a:lstStyle/>
                    <a:p>
                      <a:pPr algn="ctr" rtl="1">
                        <a:lnSpc>
                          <a:spcPct val="150000"/>
                        </a:lnSpc>
                        <a:spcAft>
                          <a:spcPts val="0"/>
                        </a:spcAft>
                      </a:pPr>
                      <a:r>
                        <a:rPr lang="en-US" sz="1000" b="1" dirty="0" smtClean="0">
                          <a:effectLst/>
                          <a:latin typeface="Times New Roman" panose="02020603050405020304" pitchFamily="18" charset="0"/>
                          <a:ea typeface="+mn-ea"/>
                          <a:cs typeface="Times New Roman" panose="02020603050405020304" pitchFamily="18" charset="0"/>
                        </a:rPr>
                        <a:t>Handball</a:t>
                      </a:r>
                      <a:endParaRPr lang="en-US" sz="1200" b="1"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38100" marR="38100" algn="ctr" rtl="0">
                        <a:lnSpc>
                          <a:spcPct val="115000"/>
                        </a:lnSpc>
                        <a:spcAft>
                          <a:spcPts val="0"/>
                        </a:spcAft>
                      </a:pPr>
                      <a:r>
                        <a:rPr lang="en-US" sz="1050" b="1" dirty="0">
                          <a:effectLst/>
                          <a:latin typeface="Times New Roman" panose="02020603050405020304" pitchFamily="18" charset="0"/>
                          <a:cs typeface="Times New Roman" panose="02020603050405020304" pitchFamily="18" charset="0"/>
                        </a:rPr>
                        <a:t>11.620655</a:t>
                      </a:r>
                      <a:endParaRPr lang="en-US" sz="105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vMerge="1">
                  <a:txBody>
                    <a:bodyPr/>
                    <a:lstStyle/>
                    <a:p>
                      <a:pPr rtl="1"/>
                      <a:endParaRPr lang="ar-EG"/>
                    </a:p>
                  </a:txBody>
                  <a:tcPr/>
                </a:tc>
                <a:tc vMerge="1">
                  <a:txBody>
                    <a:bodyPr/>
                    <a:lstStyle/>
                    <a:p>
                      <a:pPr rtl="1"/>
                      <a:endParaRPr lang="ar-EG"/>
                    </a:p>
                  </a:txBody>
                  <a:tcPr/>
                </a:tc>
                <a:tc vMerge="1">
                  <a:txBody>
                    <a:bodyPr/>
                    <a:lstStyle/>
                    <a:p>
                      <a:pPr rtl="1"/>
                      <a:endParaRPr lang="ar-EG"/>
                    </a:p>
                  </a:txBody>
                  <a:tcPr/>
                </a:tc>
              </a:tr>
              <a:tr h="169461">
                <a:tc rowSpan="2">
                  <a:txBody>
                    <a:bodyPr/>
                    <a:lstStyle/>
                    <a:p>
                      <a:pPr algn="ctr" rtl="1">
                        <a:lnSpc>
                          <a:spcPct val="115000"/>
                        </a:lnSpc>
                        <a:spcAft>
                          <a:spcPts val="0"/>
                        </a:spcAft>
                      </a:pPr>
                      <a:r>
                        <a:rPr lang="ar-QA" sz="1000" dirty="0">
                          <a:effectLst/>
                        </a:rPr>
                        <a:t>الفرق بين ضربات القلب أثناء الشهيق </a:t>
                      </a:r>
                      <a:r>
                        <a:rPr lang="ar-QA" sz="1000" dirty="0" smtClean="0">
                          <a:effectLst/>
                        </a:rPr>
                        <a:t>والزفير</a:t>
                      </a:r>
                      <a:endParaRPr lang="en-US" sz="1000" dirty="0" smtClean="0">
                        <a:effectLst/>
                      </a:endParaRPr>
                    </a:p>
                    <a:p>
                      <a:pPr algn="ctr" rtl="1">
                        <a:lnSpc>
                          <a:spcPct val="115000"/>
                        </a:lnSpc>
                        <a:spcAft>
                          <a:spcPts val="0"/>
                        </a:spcAft>
                      </a:pPr>
                      <a:r>
                        <a:rPr lang="en-US" sz="1000" dirty="0" smtClean="0">
                          <a:effectLst/>
                        </a:rPr>
                        <a:t> I.E</a:t>
                      </a:r>
                    </a:p>
                    <a:p>
                      <a:pPr algn="ctr" rtl="1">
                        <a:lnSpc>
                          <a:spcPct val="115000"/>
                        </a:lnSpc>
                        <a:spcAft>
                          <a:spcPts val="0"/>
                        </a:spcAft>
                      </a:pPr>
                      <a:endParaRPr lang="en-US" sz="1200" dirty="0">
                        <a:effectLst/>
                        <a:latin typeface="Times New Roman"/>
                        <a:ea typeface="Times New Roman"/>
                      </a:endParaRPr>
                    </a:p>
                  </a:txBody>
                  <a:tcPr marL="68580" marR="68580" marT="0" marB="0"/>
                </a:tc>
                <a:tc>
                  <a:txBody>
                    <a:bodyPr/>
                    <a:lstStyle/>
                    <a:p>
                      <a:pPr algn="ctr" rtl="1">
                        <a:lnSpc>
                          <a:spcPct val="150000"/>
                        </a:lnSpc>
                        <a:spcAft>
                          <a:spcPts val="0"/>
                        </a:spcAft>
                      </a:pPr>
                      <a:r>
                        <a:rPr lang="en-US" sz="1000" b="1" dirty="0" err="1" smtClean="0">
                          <a:effectLst/>
                          <a:latin typeface="Times New Roman" panose="02020603050405020304" pitchFamily="18" charset="0"/>
                          <a:cs typeface="Times New Roman" panose="02020603050405020304" pitchFamily="18" charset="0"/>
                        </a:rPr>
                        <a:t>FootBall</a:t>
                      </a:r>
                      <a:endParaRPr lang="en-US" sz="1200" b="1"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38100" marR="38100" algn="ctr" rtl="0">
                        <a:lnSpc>
                          <a:spcPct val="115000"/>
                        </a:lnSpc>
                        <a:spcAft>
                          <a:spcPts val="0"/>
                        </a:spcAft>
                      </a:pPr>
                      <a:r>
                        <a:rPr lang="en-US" sz="1050" b="1" dirty="0">
                          <a:effectLst/>
                          <a:latin typeface="Times New Roman" panose="02020603050405020304" pitchFamily="18" charset="0"/>
                          <a:cs typeface="Times New Roman" panose="02020603050405020304" pitchFamily="18" charset="0"/>
                        </a:rPr>
                        <a:t>24.314650</a:t>
                      </a:r>
                      <a:endParaRPr lang="en-US" sz="105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rowSpan="2">
                  <a:txBody>
                    <a:bodyPr/>
                    <a:lstStyle/>
                    <a:p>
                      <a:pPr marL="38100" marR="38100" algn="r" rtl="0">
                        <a:lnSpc>
                          <a:spcPct val="115000"/>
                        </a:lnSpc>
                        <a:spcAft>
                          <a:spcPts val="0"/>
                        </a:spcAft>
                      </a:pPr>
                      <a:r>
                        <a:rPr lang="en-US" sz="1050" b="1">
                          <a:effectLst/>
                          <a:latin typeface="Times New Roman" panose="02020603050405020304" pitchFamily="18" charset="0"/>
                          <a:cs typeface="Times New Roman" panose="02020603050405020304" pitchFamily="18" charset="0"/>
                        </a:rPr>
                        <a:t>3.7615550</a:t>
                      </a:r>
                      <a:endParaRPr lang="en-US" sz="1050" b="1">
                        <a:effectLst/>
                        <a:latin typeface="Times New Roman" panose="02020603050405020304" pitchFamily="18" charset="0"/>
                        <a:ea typeface="Times New Roman"/>
                        <a:cs typeface="Times New Roman" panose="02020603050405020304" pitchFamily="18" charset="0"/>
                      </a:endParaRPr>
                    </a:p>
                  </a:txBody>
                  <a:tcPr marL="68580" marR="68580" marT="0" marB="0" anchor="ctr"/>
                </a:tc>
                <a:tc rowSpan="2">
                  <a:txBody>
                    <a:bodyPr/>
                    <a:lstStyle/>
                    <a:p>
                      <a:pPr marL="38100" marR="38100" algn="r" rtl="0">
                        <a:lnSpc>
                          <a:spcPct val="115000"/>
                        </a:lnSpc>
                        <a:spcAft>
                          <a:spcPts val="0"/>
                        </a:spcAft>
                      </a:pPr>
                      <a:r>
                        <a:rPr lang="en-US" sz="1050" b="1">
                          <a:effectLst/>
                          <a:latin typeface="Times New Roman" panose="02020603050405020304" pitchFamily="18" charset="0"/>
                          <a:cs typeface="Times New Roman" panose="02020603050405020304" pitchFamily="18" charset="0"/>
                        </a:rPr>
                        <a:t>2.4080204</a:t>
                      </a:r>
                      <a:endParaRPr lang="en-US" sz="1050" b="1">
                        <a:effectLst/>
                        <a:latin typeface="Times New Roman" panose="02020603050405020304" pitchFamily="18" charset="0"/>
                        <a:ea typeface="Times New Roman"/>
                        <a:cs typeface="Times New Roman" panose="02020603050405020304" pitchFamily="18" charset="0"/>
                      </a:endParaRPr>
                    </a:p>
                  </a:txBody>
                  <a:tcPr marL="68580" marR="68580" marT="0" marB="0" anchor="ctr"/>
                </a:tc>
                <a:tc rowSpan="2">
                  <a:txBody>
                    <a:bodyPr/>
                    <a:lstStyle/>
                    <a:p>
                      <a:pPr algn="ctr" rtl="1">
                        <a:lnSpc>
                          <a:spcPct val="115000"/>
                        </a:lnSpc>
                        <a:spcAft>
                          <a:spcPts val="0"/>
                        </a:spcAft>
                      </a:pPr>
                      <a:r>
                        <a:rPr lang="ar-EG" sz="1050" b="1" dirty="0">
                          <a:effectLst/>
                          <a:latin typeface="Times New Roman" panose="02020603050405020304" pitchFamily="18" charset="0"/>
                          <a:cs typeface="Times New Roman" panose="02020603050405020304" pitchFamily="18" charset="0"/>
                        </a:rPr>
                        <a:t> </a:t>
                      </a:r>
                      <a:endParaRPr lang="en-US" sz="1050" b="1" dirty="0">
                        <a:effectLst/>
                        <a:latin typeface="Times New Roman" panose="02020603050405020304" pitchFamily="18" charset="0"/>
                        <a:cs typeface="Times New Roman" panose="02020603050405020304" pitchFamily="18" charset="0"/>
                      </a:endParaRPr>
                    </a:p>
                    <a:p>
                      <a:pPr algn="ctr" rtl="1">
                        <a:lnSpc>
                          <a:spcPct val="115000"/>
                        </a:lnSpc>
                        <a:spcAft>
                          <a:spcPts val="0"/>
                        </a:spcAft>
                      </a:pPr>
                      <a:r>
                        <a:rPr lang="en-US" sz="1050" b="1" dirty="0">
                          <a:effectLst/>
                          <a:latin typeface="Times New Roman" panose="02020603050405020304" pitchFamily="18" charset="0"/>
                          <a:cs typeface="Times New Roman" panose="02020603050405020304" pitchFamily="18" charset="0"/>
                        </a:rPr>
                        <a:t>6.986</a:t>
                      </a:r>
                      <a:r>
                        <a:rPr lang="ar-EG" sz="1050" b="1" dirty="0">
                          <a:effectLst/>
                          <a:latin typeface="Times New Roman" panose="02020603050405020304" pitchFamily="18" charset="0"/>
                          <a:cs typeface="Times New Roman" panose="02020603050405020304" pitchFamily="18" charset="0"/>
                        </a:rPr>
                        <a:t>*</a:t>
                      </a:r>
                      <a:endParaRPr lang="en-US" sz="1050" b="1"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233812">
                <a:tc vMerge="1">
                  <a:txBody>
                    <a:bodyPr/>
                    <a:lstStyle/>
                    <a:p>
                      <a:pPr rtl="1"/>
                      <a:endParaRPr lang="ar-EG"/>
                    </a:p>
                  </a:txBody>
                  <a:tcPr/>
                </a:tc>
                <a:tc>
                  <a:txBody>
                    <a:bodyPr/>
                    <a:lstStyle/>
                    <a:p>
                      <a:pPr algn="ctr" rtl="1">
                        <a:lnSpc>
                          <a:spcPct val="150000"/>
                        </a:lnSpc>
                        <a:spcAft>
                          <a:spcPts val="0"/>
                        </a:spcAft>
                      </a:pPr>
                      <a:r>
                        <a:rPr lang="en-US" sz="1000" b="1" dirty="0" smtClean="0">
                          <a:effectLst/>
                          <a:latin typeface="Times New Roman" panose="02020603050405020304" pitchFamily="18" charset="0"/>
                          <a:ea typeface="+mn-ea"/>
                          <a:cs typeface="Times New Roman" panose="02020603050405020304" pitchFamily="18" charset="0"/>
                        </a:rPr>
                        <a:t>Handball</a:t>
                      </a:r>
                      <a:endParaRPr lang="en-US" sz="1200" b="1"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38100" marR="38100" algn="ctr" rtl="0">
                        <a:lnSpc>
                          <a:spcPct val="115000"/>
                        </a:lnSpc>
                        <a:spcAft>
                          <a:spcPts val="0"/>
                        </a:spcAft>
                      </a:pPr>
                      <a:r>
                        <a:rPr lang="en-US" sz="1050" b="1" dirty="0">
                          <a:effectLst/>
                          <a:latin typeface="Times New Roman" panose="02020603050405020304" pitchFamily="18" charset="0"/>
                          <a:cs typeface="Times New Roman" panose="02020603050405020304" pitchFamily="18" charset="0"/>
                        </a:rPr>
                        <a:t>28.076205</a:t>
                      </a:r>
                      <a:endParaRPr lang="en-US" sz="105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vMerge="1">
                  <a:txBody>
                    <a:bodyPr/>
                    <a:lstStyle/>
                    <a:p>
                      <a:pPr rtl="1"/>
                      <a:endParaRPr lang="ar-EG"/>
                    </a:p>
                  </a:txBody>
                  <a:tcPr/>
                </a:tc>
                <a:tc vMerge="1">
                  <a:txBody>
                    <a:bodyPr/>
                    <a:lstStyle/>
                    <a:p>
                      <a:pPr rtl="1"/>
                      <a:endParaRPr lang="ar-EG"/>
                    </a:p>
                  </a:txBody>
                  <a:tcPr/>
                </a:tc>
                <a:tc vMerge="1">
                  <a:txBody>
                    <a:bodyPr/>
                    <a:lstStyle/>
                    <a:p>
                      <a:pPr rtl="1"/>
                      <a:endParaRPr lang="ar-EG"/>
                    </a:p>
                  </a:txBody>
                  <a:tcPr/>
                </a:tc>
              </a:tr>
              <a:tr h="169461">
                <a:tc rowSpan="2">
                  <a:txBody>
                    <a:bodyPr/>
                    <a:lstStyle/>
                    <a:p>
                      <a:pPr algn="ctr" rtl="1">
                        <a:lnSpc>
                          <a:spcPct val="115000"/>
                        </a:lnSpc>
                        <a:spcAft>
                          <a:spcPts val="0"/>
                        </a:spcAft>
                      </a:pPr>
                      <a:r>
                        <a:rPr lang="ar-SA" sz="1000" dirty="0">
                          <a:effectLst/>
                        </a:rPr>
                        <a:t>معدل التغير </a:t>
                      </a:r>
                      <a:r>
                        <a:rPr lang="ar-SA" sz="1000" dirty="0" err="1">
                          <a:effectLst/>
                        </a:rPr>
                        <a:t>فى</a:t>
                      </a:r>
                      <a:r>
                        <a:rPr lang="ar-SA" sz="1000" dirty="0">
                          <a:effectLst/>
                        </a:rPr>
                        <a:t> ضربات القلب أثناء الشهيق </a:t>
                      </a:r>
                      <a:r>
                        <a:rPr lang="ar-SA" sz="1000" dirty="0" smtClean="0">
                          <a:effectLst/>
                        </a:rPr>
                        <a:t>والزفير</a:t>
                      </a:r>
                      <a:endParaRPr lang="en-US" sz="1000" dirty="0" smtClean="0">
                        <a:effectLst/>
                      </a:endParaRPr>
                    </a:p>
                    <a:p>
                      <a:pPr algn="ctr" rtl="1">
                        <a:lnSpc>
                          <a:spcPct val="115000"/>
                        </a:lnSpc>
                        <a:spcAft>
                          <a:spcPts val="0"/>
                        </a:spcAft>
                      </a:pPr>
                      <a:r>
                        <a:rPr lang="ar-SA" sz="1000" dirty="0" smtClean="0">
                          <a:effectLst/>
                        </a:rPr>
                        <a:t>  %</a:t>
                      </a:r>
                      <a:r>
                        <a:rPr lang="en-US" sz="1000" dirty="0" smtClean="0">
                          <a:effectLst/>
                        </a:rPr>
                        <a:t>   I/E</a:t>
                      </a:r>
                      <a:endParaRPr lang="en-US" sz="1200" dirty="0">
                        <a:effectLst/>
                        <a:latin typeface="Times New Roman"/>
                        <a:ea typeface="Times New Roman"/>
                      </a:endParaRPr>
                    </a:p>
                  </a:txBody>
                  <a:tcPr marL="68580" marR="68580" marT="0" marB="0"/>
                </a:tc>
                <a:tc>
                  <a:txBody>
                    <a:bodyPr/>
                    <a:lstStyle/>
                    <a:p>
                      <a:pPr algn="ctr" rtl="1">
                        <a:lnSpc>
                          <a:spcPct val="150000"/>
                        </a:lnSpc>
                        <a:spcAft>
                          <a:spcPts val="0"/>
                        </a:spcAft>
                      </a:pPr>
                      <a:r>
                        <a:rPr lang="en-US" sz="1000" b="1" dirty="0" err="1" smtClean="0">
                          <a:effectLst/>
                          <a:latin typeface="Times New Roman" panose="02020603050405020304" pitchFamily="18" charset="0"/>
                          <a:cs typeface="Times New Roman" panose="02020603050405020304" pitchFamily="18" charset="0"/>
                        </a:rPr>
                        <a:t>FootBall</a:t>
                      </a:r>
                      <a:endParaRPr lang="en-US" sz="1200" b="1"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38100" marR="38100" algn="ctr" rtl="0">
                        <a:lnSpc>
                          <a:spcPct val="115000"/>
                        </a:lnSpc>
                        <a:spcAft>
                          <a:spcPts val="0"/>
                        </a:spcAft>
                      </a:pPr>
                      <a:r>
                        <a:rPr lang="en-US" sz="1050" b="1" dirty="0">
                          <a:effectLst/>
                          <a:latin typeface="Times New Roman" panose="02020603050405020304" pitchFamily="18" charset="0"/>
                          <a:cs typeface="Times New Roman" panose="02020603050405020304" pitchFamily="18" charset="0"/>
                        </a:rPr>
                        <a:t>1.615650</a:t>
                      </a:r>
                      <a:endParaRPr lang="en-US" sz="105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rowSpan="2">
                  <a:txBody>
                    <a:bodyPr/>
                    <a:lstStyle/>
                    <a:p>
                      <a:pPr marL="38100" marR="38100" algn="r" rtl="0">
                        <a:lnSpc>
                          <a:spcPct val="115000"/>
                        </a:lnSpc>
                        <a:spcAft>
                          <a:spcPts val="0"/>
                        </a:spcAft>
                      </a:pPr>
                      <a:r>
                        <a:rPr lang="en-US" sz="1050" b="1">
                          <a:effectLst/>
                          <a:latin typeface="Times New Roman" panose="02020603050405020304" pitchFamily="18" charset="0"/>
                          <a:cs typeface="Times New Roman" panose="02020603050405020304" pitchFamily="18" charset="0"/>
                        </a:rPr>
                        <a:t>.0184500</a:t>
                      </a:r>
                      <a:endParaRPr lang="en-US" sz="1050" b="1">
                        <a:effectLst/>
                        <a:latin typeface="Times New Roman" panose="02020603050405020304" pitchFamily="18" charset="0"/>
                        <a:ea typeface="Times New Roman"/>
                        <a:cs typeface="Times New Roman" panose="02020603050405020304" pitchFamily="18" charset="0"/>
                      </a:endParaRPr>
                    </a:p>
                  </a:txBody>
                  <a:tcPr marL="68580" marR="68580" marT="0" marB="0" anchor="ctr"/>
                </a:tc>
                <a:tc rowSpan="2">
                  <a:txBody>
                    <a:bodyPr/>
                    <a:lstStyle/>
                    <a:p>
                      <a:pPr marL="38100" marR="38100" algn="r" rtl="0">
                        <a:lnSpc>
                          <a:spcPct val="115000"/>
                        </a:lnSpc>
                        <a:spcAft>
                          <a:spcPts val="0"/>
                        </a:spcAft>
                      </a:pPr>
                      <a:r>
                        <a:rPr lang="en-US" sz="1050" b="1">
                          <a:effectLst/>
                          <a:latin typeface="Times New Roman" panose="02020603050405020304" pitchFamily="18" charset="0"/>
                          <a:cs typeface="Times New Roman" panose="02020603050405020304" pitchFamily="18" charset="0"/>
                        </a:rPr>
                        <a:t>.0470794</a:t>
                      </a:r>
                      <a:endParaRPr lang="en-US" sz="1050" b="1">
                        <a:effectLst/>
                        <a:latin typeface="Times New Roman" panose="02020603050405020304" pitchFamily="18" charset="0"/>
                        <a:ea typeface="Times New Roman"/>
                        <a:cs typeface="Times New Roman" panose="02020603050405020304" pitchFamily="18" charset="0"/>
                      </a:endParaRPr>
                    </a:p>
                  </a:txBody>
                  <a:tcPr marL="68580" marR="68580" marT="0" marB="0" anchor="ctr"/>
                </a:tc>
                <a:tc rowSpan="2">
                  <a:txBody>
                    <a:bodyPr/>
                    <a:lstStyle/>
                    <a:p>
                      <a:pPr algn="ctr" rtl="1">
                        <a:lnSpc>
                          <a:spcPct val="115000"/>
                        </a:lnSpc>
                        <a:spcAft>
                          <a:spcPts val="0"/>
                        </a:spcAft>
                      </a:pPr>
                      <a:r>
                        <a:rPr lang="ar-EG" sz="1050" b="1" dirty="0">
                          <a:effectLst/>
                          <a:latin typeface="Times New Roman" panose="02020603050405020304" pitchFamily="18" charset="0"/>
                          <a:cs typeface="Times New Roman" panose="02020603050405020304" pitchFamily="18" charset="0"/>
                        </a:rPr>
                        <a:t> </a:t>
                      </a:r>
                      <a:endParaRPr lang="en-US" sz="1050" b="1" dirty="0">
                        <a:effectLst/>
                        <a:latin typeface="Times New Roman" panose="02020603050405020304" pitchFamily="18" charset="0"/>
                        <a:cs typeface="Times New Roman" panose="02020603050405020304" pitchFamily="18" charset="0"/>
                      </a:endParaRPr>
                    </a:p>
                    <a:p>
                      <a:pPr algn="ctr" rtl="1">
                        <a:lnSpc>
                          <a:spcPct val="115000"/>
                        </a:lnSpc>
                        <a:spcAft>
                          <a:spcPts val="0"/>
                        </a:spcAft>
                      </a:pPr>
                      <a:r>
                        <a:rPr lang="en-US" sz="1050" b="1" dirty="0">
                          <a:effectLst/>
                          <a:latin typeface="Times New Roman" panose="02020603050405020304" pitchFamily="18" charset="0"/>
                          <a:cs typeface="Times New Roman" panose="02020603050405020304" pitchFamily="18" charset="0"/>
                        </a:rPr>
                        <a:t>1.753</a:t>
                      </a:r>
                      <a:r>
                        <a:rPr lang="ar-EG" sz="1050" b="1" dirty="0">
                          <a:effectLst/>
                          <a:latin typeface="Times New Roman" panose="02020603050405020304" pitchFamily="18" charset="0"/>
                          <a:cs typeface="Times New Roman" panose="02020603050405020304" pitchFamily="18" charset="0"/>
                        </a:rPr>
                        <a:t>*</a:t>
                      </a:r>
                      <a:endParaRPr lang="en-US" sz="1050" b="1"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233812">
                <a:tc vMerge="1">
                  <a:txBody>
                    <a:bodyPr/>
                    <a:lstStyle/>
                    <a:p>
                      <a:pPr rtl="1"/>
                      <a:endParaRPr lang="ar-EG"/>
                    </a:p>
                  </a:txBody>
                  <a:tcPr/>
                </a:tc>
                <a:tc>
                  <a:txBody>
                    <a:bodyPr/>
                    <a:lstStyle/>
                    <a:p>
                      <a:pPr algn="ctr" rtl="1">
                        <a:lnSpc>
                          <a:spcPct val="150000"/>
                        </a:lnSpc>
                        <a:spcAft>
                          <a:spcPts val="0"/>
                        </a:spcAft>
                      </a:pPr>
                      <a:r>
                        <a:rPr lang="en-US" sz="1000" b="1" dirty="0" smtClean="0">
                          <a:effectLst/>
                          <a:latin typeface="Times New Roman" panose="02020603050405020304" pitchFamily="18" charset="0"/>
                          <a:ea typeface="+mn-ea"/>
                          <a:cs typeface="Times New Roman" panose="02020603050405020304" pitchFamily="18" charset="0"/>
                        </a:rPr>
                        <a:t>Handball</a:t>
                      </a:r>
                      <a:endParaRPr lang="en-US" sz="1200" b="1"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38100" marR="38100" algn="ctr" rtl="0">
                        <a:lnSpc>
                          <a:spcPct val="115000"/>
                        </a:lnSpc>
                        <a:spcAft>
                          <a:spcPts val="0"/>
                        </a:spcAft>
                      </a:pPr>
                      <a:r>
                        <a:rPr lang="en-US" sz="1050" b="1" dirty="0">
                          <a:effectLst/>
                          <a:latin typeface="Times New Roman" panose="02020603050405020304" pitchFamily="18" charset="0"/>
                          <a:cs typeface="Times New Roman" panose="02020603050405020304" pitchFamily="18" charset="0"/>
                        </a:rPr>
                        <a:t>1.634100</a:t>
                      </a:r>
                      <a:endParaRPr lang="en-US" sz="105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vMerge="1">
                  <a:txBody>
                    <a:bodyPr/>
                    <a:lstStyle/>
                    <a:p>
                      <a:pPr rtl="1"/>
                      <a:endParaRPr lang="ar-EG"/>
                    </a:p>
                  </a:txBody>
                  <a:tcPr/>
                </a:tc>
                <a:tc vMerge="1">
                  <a:txBody>
                    <a:bodyPr/>
                    <a:lstStyle/>
                    <a:p>
                      <a:pPr rtl="1"/>
                      <a:endParaRPr lang="ar-EG"/>
                    </a:p>
                  </a:txBody>
                  <a:tcPr/>
                </a:tc>
                <a:tc vMerge="1">
                  <a:txBody>
                    <a:bodyPr/>
                    <a:lstStyle/>
                    <a:p>
                      <a:pPr rtl="1"/>
                      <a:endParaRPr lang="ar-EG"/>
                    </a:p>
                  </a:txBody>
                  <a:tcPr/>
                </a:tc>
              </a:tr>
            </a:tbl>
          </a:graphicData>
        </a:graphic>
      </p:graphicFrame>
    </p:spTree>
    <p:extLst>
      <p:ext uri="{BB962C8B-B14F-4D97-AF65-F5344CB8AC3E}">
        <p14:creationId xmlns:p14="http://schemas.microsoft.com/office/powerpoint/2010/main" val="34890692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The study concluded the following results</a:t>
            </a:r>
            <a:endParaRPr lang="ar-EG"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0000" lnSpcReduction="20000"/>
          </a:bodyPr>
          <a:lstStyle/>
          <a:p>
            <a:pPr marL="0" indent="0" algn="l" rtl="0">
              <a:buNone/>
            </a:pPr>
            <a:r>
              <a:rPr lang="en-US" dirty="0">
                <a:latin typeface="Times New Roman" panose="02020603050405020304" pitchFamily="18" charset="0"/>
                <a:cs typeface="Times New Roman" panose="02020603050405020304" pitchFamily="18" charset="0"/>
              </a:rPr>
              <a:t>1-Results of lung function represented by the (VC=vital capacity- FVC=Force Vital capacity  </a:t>
            </a:r>
            <a:r>
              <a:rPr lang="ar-QA"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in favor of the Handball players.</a:t>
            </a:r>
          </a:p>
          <a:p>
            <a:pPr marL="0" indent="0" algn="l" rtl="0">
              <a:buNone/>
            </a:pPr>
            <a:r>
              <a:rPr lang="en-US" dirty="0">
                <a:latin typeface="Times New Roman" panose="02020603050405020304" pitchFamily="18" charset="0"/>
                <a:cs typeface="Times New Roman" panose="02020603050405020304" pitchFamily="18" charset="0"/>
              </a:rPr>
              <a:t>2-Results of lung function represented by the (VC=vital capacity- FVC=Force Vital capacity </a:t>
            </a:r>
            <a:r>
              <a:rPr lang="ar-QA"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in favor of the Handball players.</a:t>
            </a:r>
          </a:p>
          <a:p>
            <a:pPr marL="0" indent="0" algn="l" rtl="0">
              <a:buNone/>
            </a:pPr>
            <a:r>
              <a:rPr lang="en-US" dirty="0">
                <a:latin typeface="Times New Roman" panose="02020603050405020304" pitchFamily="18" charset="0"/>
                <a:cs typeface="Times New Roman" panose="02020603050405020304" pitchFamily="18" charset="0"/>
              </a:rPr>
              <a:t>3- Heart Rate Variability (HRV) for the Handball players Superiority</a:t>
            </a:r>
          </a:p>
          <a:p>
            <a:pPr marL="0" indent="0" algn="l" rtl="0">
              <a:buNone/>
            </a:pPr>
            <a:r>
              <a:rPr lang="en-US" dirty="0">
                <a:latin typeface="Times New Roman" panose="02020603050405020304" pitchFamily="18" charset="0"/>
                <a:cs typeface="Times New Roman" panose="02020603050405020304" pitchFamily="18" charset="0"/>
              </a:rPr>
              <a:t> Compared with the Football (I / E -MV) </a:t>
            </a:r>
          </a:p>
          <a:p>
            <a:pPr marL="0" indent="0" algn="l" rtl="0">
              <a:buNone/>
            </a:pPr>
            <a:r>
              <a:rPr lang="en-US" dirty="0">
                <a:latin typeface="Times New Roman" panose="02020603050405020304" pitchFamily="18" charset="0"/>
                <a:cs typeface="Times New Roman" panose="02020603050405020304" pitchFamily="18" charset="0"/>
              </a:rPr>
              <a:t>4-Handball players in the rear with their length Heavier home better low rate in heart rate represented by the shortage of (MV: Average R-R interval) and ratio ( I-E: Difference Inspirium and Expirium heart rate) </a:t>
            </a:r>
          </a:p>
          <a:p>
            <a:pPr marL="0" indent="0" algn="l" rtl="0">
              <a:buNone/>
            </a:pPr>
            <a:r>
              <a:rPr lang="en-US" dirty="0">
                <a:latin typeface="Times New Roman" panose="02020603050405020304" pitchFamily="18" charset="0"/>
                <a:cs typeface="Times New Roman" panose="02020603050405020304" pitchFamily="18" charset="0"/>
              </a:rPr>
              <a:t>5-Index overall Total Power in favor of the Football  players. </a:t>
            </a:r>
          </a:p>
          <a:p>
            <a:pPr marL="0" indent="0" algn="l" rtl="0">
              <a:buNone/>
            </a:pPr>
            <a:r>
              <a:rPr lang="en-US" dirty="0">
                <a:latin typeface="Times New Roman" panose="02020603050405020304" pitchFamily="18" charset="0"/>
                <a:cs typeface="Times New Roman" panose="02020603050405020304" pitchFamily="18" charset="0"/>
              </a:rPr>
              <a:t>6-Capacity index Cumulative Power in favor of the Football players. </a:t>
            </a:r>
          </a:p>
        </p:txBody>
      </p:sp>
    </p:spTree>
    <p:extLst>
      <p:ext uri="{BB962C8B-B14F-4D97-AF65-F5344CB8AC3E}">
        <p14:creationId xmlns:p14="http://schemas.microsoft.com/office/powerpoint/2010/main" val="19027837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5" descr="Narrow vertical"/>
          <p:cNvSpPr>
            <a:spLocks noGrp="1" noChangeArrowheads="1" noChangeShapeType="1" noTextEdit="1"/>
          </p:cNvSpPr>
          <p:nvPr>
            <p:ph idx="1"/>
          </p:nvPr>
        </p:nvSpPr>
        <p:spPr bwMode="auto">
          <a:xfrm rot="1192600">
            <a:off x="274472" y="1491318"/>
            <a:ext cx="8727378" cy="2299090"/>
          </a:xfrm>
          <a:prstGeom prst="rect">
            <a:avLst/>
          </a:prstGeom>
        </p:spPr>
        <p:txBody>
          <a:bodyPr wrap="none" fromWordArt="1">
            <a:prstTxWarp prst="textCurveUp">
              <a:avLst>
                <a:gd name="adj" fmla="val 40356"/>
              </a:avLst>
            </a:prstTxWarp>
          </a:bodyPr>
          <a:lstStyle/>
          <a:p>
            <a:pPr algn="ctr"/>
            <a:r>
              <a:rPr lang="en-US" sz="3600" kern="10" dirty="0">
                <a:ln w="12700">
                  <a:solidFill>
                    <a:srgbClr val="000000"/>
                  </a:solidFill>
                  <a:round/>
                  <a:headEnd/>
                  <a:tailEnd/>
                </a:ln>
                <a:pattFill prst="dashHorz">
                  <a:fgClr>
                    <a:srgbClr val="808080"/>
                  </a:fgClr>
                  <a:bgClr>
                    <a:srgbClr val="FFFF00"/>
                  </a:bgClr>
                </a:pattFill>
                <a:effectLst>
                  <a:outerShdw dist="45791" dir="2021404" algn="ctr" rotWithShape="0">
                    <a:srgbClr val="808080">
                      <a:alpha val="79999"/>
                    </a:srgbClr>
                  </a:outerShdw>
                </a:effectLst>
                <a:latin typeface="Arial Black"/>
              </a:rPr>
              <a:t>THANK YOU</a:t>
            </a:r>
            <a:endParaRPr lang="ar-EG" sz="3600" kern="10" dirty="0">
              <a:ln w="12700">
                <a:solidFill>
                  <a:srgbClr val="000000"/>
                </a:solidFill>
                <a:round/>
                <a:headEnd/>
                <a:tailEnd/>
              </a:ln>
              <a:pattFill prst="dashHorz">
                <a:fgClr>
                  <a:srgbClr val="808080"/>
                </a:fgClr>
                <a:bgClr>
                  <a:srgbClr val="FFFF00"/>
                </a:bgClr>
              </a:pattFill>
              <a:effectLst>
                <a:outerShdw dist="45791" dir="2021404" algn="ctr" rotWithShape="0">
                  <a:srgbClr val="808080">
                    <a:alpha val="79999"/>
                  </a:srgbClr>
                </a:outerShdw>
              </a:effectLst>
              <a:latin typeface="Arial Black"/>
            </a:endParaRPr>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4006167"/>
            <a:ext cx="3491880" cy="28670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rot="1161112">
            <a:off x="209364" y="3789395"/>
            <a:ext cx="8201694" cy="646331"/>
          </a:xfrm>
          <a:prstGeom prst="rect">
            <a:avLst/>
          </a:prstGeom>
        </p:spPr>
        <p:txBody>
          <a:bodyPr wrap="square">
            <a:spAutoFit/>
          </a:bodyPr>
          <a:lstStyle/>
          <a:p>
            <a:pPr algn="ctr" rtl="0"/>
            <a:r>
              <a:rPr lang="en-US" sz="36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DR.Hamdy </a:t>
            </a:r>
            <a:r>
              <a:rPr lang="en-US" sz="36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Abdou Asem</a:t>
            </a:r>
          </a:p>
        </p:txBody>
      </p:sp>
      <p:pic>
        <p:nvPicPr>
          <p:cNvPr id="1026" name="Picture 2" descr="C:\Users\Hamdy Asem\Pictures\PHYSIOLOGY\608px-SinusRhythmLabels_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91881" y="93786"/>
            <a:ext cx="1902063" cy="187703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Hamdy Asem\Pictures\PHYSIOLOGY\608px-SinusRhythmLabels_svg.png"/>
          <p:cNvPicPr>
            <a:picLocks noChangeAspect="1" noChangeArrowheads="1"/>
          </p:cNvPicPr>
          <p:nvPr/>
        </p:nvPicPr>
        <p:blipFill>
          <a:blip r:embed="rId4" cstate="print">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7092280" y="4797152"/>
            <a:ext cx="1902063" cy="187703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Hamdy Asem\Pictures\PHYSIOLOGY\385152_10150478913632860_698512859_8346414_1617542431_n.jpg"/>
          <p:cNvPicPr>
            <a:picLocks noChangeAspect="1" noChangeArrowheads="1"/>
          </p:cNvPicPr>
          <p:nvPr/>
        </p:nvPicPr>
        <p:blipFill>
          <a:blip r:embed="rId6" cstate="print">
            <a:extLst>
              <a:ext uri="{BEBA8EAE-BF5A-486C-A8C5-ECC9F3942E4B}">
                <a14:imgProps xmlns:a14="http://schemas.microsoft.com/office/drawing/2010/main">
                  <a14:imgLayer r:embed="rId7">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6300192" y="-1"/>
            <a:ext cx="2786311" cy="2600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83466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224136"/>
          </a:xfrm>
        </p:spPr>
        <p:txBody>
          <a:bodyPr>
            <a:normAutofit fontScale="90000"/>
          </a:bodyPr>
          <a:lstStyle/>
          <a:p>
            <a:r>
              <a:rPr lang="en-US" sz="2700" dirty="0"/>
              <a:t>Methods of measuring heart rate </a:t>
            </a:r>
            <a:r>
              <a:rPr lang="en-US" sz="2700" dirty="0">
                <a:latin typeface="Times New Roman" panose="02020603050405020304" pitchFamily="18" charset="0"/>
                <a:cs typeface="Times New Roman" panose="02020603050405020304" pitchFamily="18" charset="0"/>
              </a:rPr>
              <a:t>variability can be subdivided into time domain and frequency domain measurements</a:t>
            </a:r>
            <a:r>
              <a:rPr lang="en-US" sz="2700" dirty="0" smtClean="0">
                <a:latin typeface="Times New Roman" panose="02020603050405020304" pitchFamily="18" charset="0"/>
                <a:cs typeface="Times New Roman" panose="02020603050405020304" pitchFamily="18" charset="0"/>
              </a:rPr>
              <a:t>.</a:t>
            </a:r>
            <a:endParaRPr lang="ar-EG"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1720" y="1268760"/>
            <a:ext cx="5002677" cy="3884432"/>
          </a:xfrm>
        </p:spPr>
      </p:pic>
      <p:sp>
        <p:nvSpPr>
          <p:cNvPr id="5" name="Rectangle 4"/>
          <p:cNvSpPr/>
          <p:nvPr/>
        </p:nvSpPr>
        <p:spPr>
          <a:xfrm>
            <a:off x="827584" y="5517232"/>
            <a:ext cx="7704856" cy="646331"/>
          </a:xfrm>
          <a:prstGeom prst="rect">
            <a:avLst/>
          </a:prstGeom>
        </p:spPr>
        <p:txBody>
          <a:bodyPr wrap="square">
            <a:spAutoFit/>
          </a:bodyPr>
          <a:lstStyle/>
          <a:p>
            <a:pPr algn="ctr"/>
            <a:r>
              <a:rPr lang="en-US" dirty="0">
                <a:latin typeface="Times New Roman" panose="02020603050405020304" pitchFamily="18" charset="0"/>
                <a:cs typeface="Times New Roman" panose="02020603050405020304" pitchFamily="18" charset="0"/>
              </a:rPr>
              <a:t>Overview of HRV analysis methods from an ECG recording, where NN are the normal-to-normal intervals between adjacent QRS complexes</a:t>
            </a:r>
            <a:endParaRPr lang="ar-E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150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792088"/>
          </a:xfrm>
        </p:spPr>
        <p:txBody>
          <a:bodyPr>
            <a:normAutofit/>
          </a:bodyPr>
          <a:lstStyle/>
          <a:p>
            <a:r>
              <a:rPr lang="en-US" sz="4000" i="1" dirty="0">
                <a:latin typeface="Times New Roman" panose="02020603050405020304" pitchFamily="18" charset="0"/>
                <a:cs typeface="Times New Roman" panose="02020603050405020304" pitchFamily="18" charset="0"/>
              </a:rPr>
              <a:t>Introduction</a:t>
            </a:r>
            <a:endParaRPr lang="ar-EG" sz="4000"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67544" y="1556792"/>
            <a:ext cx="8229600" cy="4752528"/>
          </a:xfrm>
        </p:spPr>
        <p:txBody>
          <a:bodyPr>
            <a:noAutofit/>
          </a:bodyPr>
          <a:lstStyle/>
          <a:p>
            <a:pPr algn="just" rtl="0"/>
            <a:r>
              <a:rPr lang="en-US" sz="2600" dirty="0">
                <a:latin typeface="Times New Roman" panose="02020603050405020304" pitchFamily="18" charset="0"/>
                <a:cs typeface="Times New Roman" panose="02020603050405020304" pitchFamily="18" charset="0"/>
              </a:rPr>
              <a:t>Heart rate variability (HRV) has been verified as a noninvasive indicator of the autonomic nervous system for both normal people and heart patients (</a:t>
            </a:r>
            <a:r>
              <a:rPr lang="en-US" sz="2600" dirty="0" err="1">
                <a:latin typeface="Times New Roman" panose="02020603050405020304" pitchFamily="18" charset="0"/>
                <a:cs typeface="Times New Roman" panose="02020603050405020304" pitchFamily="18" charset="0"/>
              </a:rPr>
              <a:t>Kardelen</a:t>
            </a:r>
            <a:r>
              <a:rPr lang="en-US" sz="2600" dirty="0">
                <a:latin typeface="Times New Roman" panose="02020603050405020304" pitchFamily="18" charset="0"/>
                <a:cs typeface="Times New Roman" panose="02020603050405020304" pitchFamily="18" charset="0"/>
              </a:rPr>
              <a:t> et al. 2006; </a:t>
            </a:r>
            <a:r>
              <a:rPr lang="en-US" sz="2600" dirty="0" err="1">
                <a:latin typeface="Times New Roman" panose="02020603050405020304" pitchFamily="18" charset="0"/>
                <a:cs typeface="Times New Roman" panose="02020603050405020304" pitchFamily="18" charset="0"/>
              </a:rPr>
              <a:t>Malliani</a:t>
            </a:r>
            <a:r>
              <a:rPr lang="en-US" sz="2600" dirty="0">
                <a:latin typeface="Times New Roman" panose="02020603050405020304" pitchFamily="18" charset="0"/>
                <a:cs typeface="Times New Roman" panose="02020603050405020304" pitchFamily="18" charset="0"/>
              </a:rPr>
              <a:t> et al. 1991; </a:t>
            </a:r>
            <a:r>
              <a:rPr lang="en-US" sz="2600" dirty="0" err="1">
                <a:latin typeface="Times New Roman" panose="02020603050405020304" pitchFamily="18" charset="0"/>
                <a:cs typeface="Times New Roman" panose="02020603050405020304" pitchFamily="18" charset="0"/>
              </a:rPr>
              <a:t>Stejskal</a:t>
            </a:r>
            <a:r>
              <a:rPr lang="en-US" sz="2600" dirty="0">
                <a:latin typeface="Times New Roman" panose="02020603050405020304" pitchFamily="18" charset="0"/>
                <a:cs typeface="Times New Roman" panose="02020603050405020304" pitchFamily="18" charset="0"/>
              </a:rPr>
              <a:t> et al. 2001</a:t>
            </a:r>
            <a:r>
              <a:rPr lang="en-US" sz="2600" dirty="0" smtClean="0">
                <a:latin typeface="Times New Roman" panose="02020603050405020304" pitchFamily="18" charset="0"/>
                <a:cs typeface="Times New Roman" panose="02020603050405020304" pitchFamily="18" charset="0"/>
              </a:rPr>
              <a:t>)</a:t>
            </a:r>
          </a:p>
          <a:p>
            <a:pPr algn="just" rtl="0"/>
            <a:r>
              <a:rPr lang="en-US" sz="2600" dirty="0">
                <a:latin typeface="Times New Roman" panose="02020603050405020304" pitchFamily="18" charset="0"/>
                <a:cs typeface="Times New Roman" panose="02020603050405020304" pitchFamily="18" charset="0"/>
              </a:rPr>
              <a:t>Decreases and increases in vagal-derived indices of HRV have been suggested to indicate negative and positive </a:t>
            </a:r>
            <a:r>
              <a:rPr lang="en-US" sz="2600" dirty="0" smtClean="0">
                <a:latin typeface="Times New Roman" panose="02020603050405020304" pitchFamily="18" charset="0"/>
                <a:cs typeface="Times New Roman" panose="02020603050405020304" pitchFamily="18" charset="0"/>
              </a:rPr>
              <a:t>adaptations</a:t>
            </a:r>
            <a:r>
              <a:rPr lang="en-US" sz="2600" dirty="0">
                <a:latin typeface="Times New Roman" panose="02020603050405020304" pitchFamily="18" charset="0"/>
                <a:cs typeface="Times New Roman" panose="02020603050405020304" pitchFamily="18" charset="0"/>
              </a:rPr>
              <a:t>.</a:t>
            </a:r>
            <a:endParaRPr lang="en-US" sz="2600" dirty="0" smtClean="0">
              <a:latin typeface="Times New Roman" panose="02020603050405020304" pitchFamily="18" charset="0"/>
              <a:cs typeface="Times New Roman" panose="02020603050405020304" pitchFamily="18" charset="0"/>
            </a:endParaRPr>
          </a:p>
          <a:p>
            <a:pPr algn="just" rtl="0"/>
            <a:r>
              <a:rPr lang="en-US" sz="2600" dirty="0" smtClean="0">
                <a:latin typeface="Times New Roman" panose="02020603050405020304" pitchFamily="18" charset="0"/>
                <a:cs typeface="Times New Roman" panose="02020603050405020304" pitchFamily="18" charset="0"/>
              </a:rPr>
              <a:t>Measures </a:t>
            </a:r>
            <a:r>
              <a:rPr lang="en-US" sz="2600" dirty="0">
                <a:latin typeface="Times New Roman" panose="02020603050405020304" pitchFamily="18" charset="0"/>
                <a:cs typeface="Times New Roman" panose="02020603050405020304" pitchFamily="18" charset="0"/>
              </a:rPr>
              <a:t>of an athlete’s heart rate variability </a:t>
            </a:r>
            <a:r>
              <a:rPr lang="en-US" sz="2600" b="1" dirty="0">
                <a:latin typeface="Times New Roman" panose="02020603050405020304" pitchFamily="18" charset="0"/>
                <a:cs typeface="Times New Roman" panose="02020603050405020304" pitchFamily="18" charset="0"/>
              </a:rPr>
              <a:t>(HRV) </a:t>
            </a:r>
            <a:r>
              <a:rPr lang="en-US" sz="2600" dirty="0">
                <a:latin typeface="Times New Roman" panose="02020603050405020304" pitchFamily="18" charset="0"/>
                <a:cs typeface="Times New Roman" panose="02020603050405020304" pitchFamily="18" charset="0"/>
              </a:rPr>
              <a:t>have shown potential to be of use in the prescription of training. However, little data exists on elite athletes who are regularly exposed to high training </a:t>
            </a:r>
            <a:r>
              <a:rPr lang="en-US" sz="2600" dirty="0" smtClean="0">
                <a:latin typeface="Times New Roman" panose="02020603050405020304" pitchFamily="18" charset="0"/>
                <a:cs typeface="Times New Roman" panose="02020603050405020304" pitchFamily="18" charset="0"/>
              </a:rPr>
              <a:t>loads</a:t>
            </a:r>
          </a:p>
        </p:txBody>
      </p:sp>
    </p:spTree>
    <p:extLst>
      <p:ext uri="{BB962C8B-B14F-4D97-AF65-F5344CB8AC3E}">
        <p14:creationId xmlns:p14="http://schemas.microsoft.com/office/powerpoint/2010/main" val="16171816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04656"/>
          </a:xfrm>
        </p:spPr>
        <p:txBody>
          <a:bodyPr>
            <a:normAutofit fontScale="92500" lnSpcReduction="10000"/>
          </a:bodyPr>
          <a:lstStyle/>
          <a:p>
            <a:pPr algn="just" rtl="0"/>
            <a:r>
              <a:rPr lang="en-US" dirty="0">
                <a:latin typeface="Times New Roman" panose="02020603050405020304" pitchFamily="18" charset="0"/>
                <a:cs typeface="Times New Roman" panose="02020603050405020304" pitchFamily="18" charset="0"/>
              </a:rPr>
              <a:t>Training programs of elite athletes typically consist of periods of high training loads with limited periods of rest and recovery </a:t>
            </a:r>
            <a:r>
              <a:rPr lang="en-US" i="1" u="sng" dirty="0">
                <a:latin typeface="Times New Roman" panose="02020603050405020304" pitchFamily="18" charset="0"/>
                <a:cs typeface="Times New Roman" panose="02020603050405020304" pitchFamily="18" charset="0"/>
              </a:rPr>
              <a:t>(</a:t>
            </a:r>
            <a:r>
              <a:rPr lang="en-US" i="1" u="sng" dirty="0" err="1">
                <a:latin typeface="Times New Roman" panose="02020603050405020304" pitchFamily="18" charset="0"/>
                <a:cs typeface="Times New Roman" panose="02020603050405020304" pitchFamily="18" charset="0"/>
              </a:rPr>
              <a:t>Fiskerstrand</a:t>
            </a:r>
            <a:r>
              <a:rPr lang="en-US" i="1" u="sng" dirty="0">
                <a:latin typeface="Times New Roman" panose="02020603050405020304" pitchFamily="18" charset="0"/>
                <a:cs typeface="Times New Roman" panose="02020603050405020304" pitchFamily="18" charset="0"/>
              </a:rPr>
              <a:t> and Seiler 2004; </a:t>
            </a:r>
            <a:r>
              <a:rPr lang="en-US" i="1" u="sng" dirty="0" err="1">
                <a:latin typeface="Times New Roman" panose="02020603050405020304" pitchFamily="18" charset="0"/>
                <a:cs typeface="Times New Roman" panose="02020603050405020304" pitchFamily="18" charset="0"/>
              </a:rPr>
              <a:t>Laursen</a:t>
            </a:r>
            <a:r>
              <a:rPr lang="en-US" i="1" u="sng" dirty="0">
                <a:latin typeface="Times New Roman" panose="02020603050405020304" pitchFamily="18" charset="0"/>
                <a:cs typeface="Times New Roman" panose="02020603050405020304" pitchFamily="18" charset="0"/>
              </a:rPr>
              <a:t> 2010; Seiler 2010). </a:t>
            </a:r>
            <a:r>
              <a:rPr lang="en-US" dirty="0">
                <a:latin typeface="Times New Roman" panose="02020603050405020304" pitchFamily="18" charset="0"/>
                <a:cs typeface="Times New Roman" panose="02020603050405020304" pitchFamily="18" charset="0"/>
              </a:rPr>
              <a:t>Knowing when to recover and for how long to do so in elite athletes can therefore be difficult. </a:t>
            </a:r>
            <a:r>
              <a:rPr lang="en-US" b="1" u="sng" dirty="0">
                <a:latin typeface="Times New Roman" panose="02020603050405020304" pitchFamily="18" charset="0"/>
                <a:cs typeface="Times New Roman" panose="02020603050405020304" pitchFamily="18" charset="0"/>
              </a:rPr>
              <a:t>Overreaching</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(OR</a:t>
            </a:r>
            <a:r>
              <a:rPr lang="en-US" dirty="0">
                <a:latin typeface="Times New Roman" panose="02020603050405020304" pitchFamily="18" charset="0"/>
                <a:cs typeface="Times New Roman" panose="02020603050405020304" pitchFamily="18" charset="0"/>
              </a:rPr>
              <a:t>) , </a:t>
            </a:r>
            <a:r>
              <a:rPr lang="en-US" b="1" u="sng" dirty="0">
                <a:latin typeface="Times New Roman" panose="02020603050405020304" pitchFamily="18" charset="0"/>
                <a:cs typeface="Times New Roman" panose="02020603050405020304" pitchFamily="18" charset="0"/>
              </a:rPr>
              <a:t>non-functional</a:t>
            </a:r>
            <a:r>
              <a:rPr lang="en-US" b="1" i="1" u="sng" dirty="0">
                <a:latin typeface="Times New Roman" panose="02020603050405020304" pitchFamily="18" charset="0"/>
                <a:cs typeface="Times New Roman" panose="02020603050405020304" pitchFamily="18" charset="0"/>
              </a:rPr>
              <a:t> </a:t>
            </a:r>
            <a:r>
              <a:rPr lang="en-US" b="1" u="sng" dirty="0">
                <a:latin typeface="Times New Roman" panose="02020603050405020304" pitchFamily="18" charset="0"/>
                <a:cs typeface="Times New Roman" panose="02020603050405020304" pitchFamily="18" charset="0"/>
              </a:rPr>
              <a:t>over-reaching</a:t>
            </a:r>
            <a:r>
              <a:rPr lang="en-US" b="1" i="1" u="sng"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(NFOR</a:t>
            </a:r>
            <a:r>
              <a:rPr lang="en-US" dirty="0">
                <a:latin typeface="Times New Roman" panose="02020603050405020304" pitchFamily="18" charset="0"/>
                <a:cs typeface="Times New Roman" panose="02020603050405020304" pitchFamily="18" charset="0"/>
              </a:rPr>
              <a:t>) and </a:t>
            </a:r>
            <a:r>
              <a:rPr lang="en-US" b="1" u="sng" dirty="0">
                <a:latin typeface="Times New Roman" panose="02020603050405020304" pitchFamily="18" charset="0"/>
                <a:cs typeface="Times New Roman" panose="02020603050405020304" pitchFamily="18" charset="0"/>
              </a:rPr>
              <a:t>over-training</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OT</a:t>
            </a:r>
            <a:r>
              <a:rPr lang="en-US" dirty="0">
                <a:latin typeface="Times New Roman" panose="02020603050405020304" pitchFamily="18" charset="0"/>
                <a:cs typeface="Times New Roman" panose="02020603050405020304" pitchFamily="18" charset="0"/>
              </a:rPr>
              <a:t>) are terms often used to describe a stress regeneration imbalance, with negative outcomes, such as </a:t>
            </a:r>
            <a:r>
              <a:rPr lang="en-US" i="1" dirty="0">
                <a:latin typeface="Times New Roman" panose="02020603050405020304" pitchFamily="18" charset="0"/>
                <a:cs typeface="Times New Roman" panose="02020603050405020304" pitchFamily="18" charset="0"/>
              </a:rPr>
              <a:t>hormonal changes </a:t>
            </a:r>
            <a:r>
              <a:rPr lang="en-US" i="1" u="sng" dirty="0">
                <a:latin typeface="Times New Roman" panose="02020603050405020304" pitchFamily="18" charset="0"/>
                <a:cs typeface="Times New Roman" panose="02020603050405020304" pitchFamily="18" charset="0"/>
              </a:rPr>
              <a:t>(</a:t>
            </a:r>
            <a:r>
              <a:rPr lang="en-US" i="1" u="sng" dirty="0" err="1">
                <a:latin typeface="Times New Roman" panose="02020603050405020304" pitchFamily="18" charset="0"/>
                <a:cs typeface="Times New Roman" panose="02020603050405020304" pitchFamily="18" charset="0"/>
              </a:rPr>
              <a:t>Meeusen</a:t>
            </a:r>
            <a:r>
              <a:rPr lang="en-US" i="1" u="sng" dirty="0">
                <a:latin typeface="Times New Roman" panose="02020603050405020304" pitchFamily="18" charset="0"/>
                <a:cs typeface="Times New Roman" panose="02020603050405020304" pitchFamily="18" charset="0"/>
              </a:rPr>
              <a:t> et al. 2004),</a:t>
            </a:r>
            <a:r>
              <a:rPr lang="en-US" dirty="0">
                <a:latin typeface="Times New Roman" panose="02020603050405020304" pitchFamily="18" charset="0"/>
                <a:cs typeface="Times New Roman" panose="02020603050405020304" pitchFamily="18" charset="0"/>
              </a:rPr>
              <a:t> disturbed sleep, increased levels of fatigue and reductions in performance commonly reported </a:t>
            </a:r>
            <a:r>
              <a:rPr lang="en-US" i="1" u="sng" dirty="0">
                <a:latin typeface="Times New Roman" panose="02020603050405020304" pitchFamily="18" charset="0"/>
                <a:cs typeface="Times New Roman" panose="02020603050405020304" pitchFamily="18" charset="0"/>
              </a:rPr>
              <a:t>(</a:t>
            </a:r>
            <a:r>
              <a:rPr lang="en-US" i="1" u="sng" dirty="0" err="1">
                <a:latin typeface="Times New Roman" panose="02020603050405020304" pitchFamily="18" charset="0"/>
                <a:cs typeface="Times New Roman" panose="02020603050405020304" pitchFamily="18" charset="0"/>
              </a:rPr>
              <a:t>Meeusen</a:t>
            </a:r>
            <a:r>
              <a:rPr lang="en-US" i="1" u="sng" dirty="0">
                <a:latin typeface="Times New Roman" panose="02020603050405020304" pitchFamily="18" charset="0"/>
                <a:cs typeface="Times New Roman" panose="02020603050405020304" pitchFamily="18" charset="0"/>
              </a:rPr>
              <a:t> et al. 2006). </a:t>
            </a:r>
            <a:endParaRPr lang="ar-EG" i="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3608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a:bodyPr>
          <a:lstStyle/>
          <a:p>
            <a:pPr algn="just" rtl="0"/>
            <a:r>
              <a:rPr lang="en-US" dirty="0">
                <a:latin typeface="Times New Roman" panose="02020603050405020304" pitchFamily="18" charset="0"/>
                <a:cs typeface="Times New Roman" panose="02020603050405020304" pitchFamily="18" charset="0"/>
              </a:rPr>
              <a:t>While </a:t>
            </a:r>
            <a:r>
              <a:rPr lang="en-US" dirty="0" smtClean="0">
                <a:latin typeface="Times New Roman" panose="02020603050405020304" pitchFamily="18" charset="0"/>
                <a:cs typeface="Times New Roman" panose="02020603050405020304" pitchFamily="18" charset="0"/>
              </a:rPr>
              <a:t>short-term </a:t>
            </a:r>
            <a:r>
              <a:rPr lang="en-US" b="1" dirty="0">
                <a:latin typeface="Times New Roman" panose="02020603050405020304" pitchFamily="18" charset="0"/>
                <a:cs typeface="Times New Roman" panose="02020603050405020304" pitchFamily="18" charset="0"/>
              </a:rPr>
              <a:t>OR</a:t>
            </a:r>
            <a:r>
              <a:rPr lang="en-US" dirty="0">
                <a:latin typeface="Times New Roman" panose="02020603050405020304" pitchFamily="18" charset="0"/>
                <a:cs typeface="Times New Roman" panose="02020603050405020304" pitchFamily="18" charset="0"/>
              </a:rPr>
              <a:t> is typically an important component of the elite training cycle, prolonged </a:t>
            </a:r>
            <a:r>
              <a:rPr lang="en-US" b="1" dirty="0">
                <a:latin typeface="Times New Roman" panose="02020603050405020304" pitchFamily="18" charset="0"/>
                <a:cs typeface="Times New Roman" panose="02020603050405020304" pitchFamily="18" charset="0"/>
              </a:rPr>
              <a:t>OR</a:t>
            </a:r>
            <a:r>
              <a:rPr lang="en-US" dirty="0">
                <a:latin typeface="Times New Roman" panose="02020603050405020304" pitchFamily="18" charset="0"/>
                <a:cs typeface="Times New Roman" panose="02020603050405020304" pitchFamily="18" charset="0"/>
              </a:rPr>
              <a:t> pushes an athlete into </a:t>
            </a:r>
            <a:r>
              <a:rPr lang="en-US" b="1" dirty="0">
                <a:latin typeface="Times New Roman" panose="02020603050405020304" pitchFamily="18" charset="0"/>
                <a:cs typeface="Times New Roman" panose="02020603050405020304" pitchFamily="18" charset="0"/>
              </a:rPr>
              <a:t>NFOR</a:t>
            </a:r>
            <a:r>
              <a:rPr lang="en-US" dirty="0">
                <a:latin typeface="Times New Roman" panose="02020603050405020304" pitchFamily="18" charset="0"/>
                <a:cs typeface="Times New Roman" panose="02020603050405020304" pitchFamily="18" charset="0"/>
              </a:rPr>
              <a:t> or </a:t>
            </a:r>
            <a:r>
              <a:rPr lang="en-US" b="1" dirty="0">
                <a:latin typeface="Times New Roman" panose="02020603050405020304" pitchFamily="18" charset="0"/>
                <a:cs typeface="Times New Roman" panose="02020603050405020304" pitchFamily="18" charset="0"/>
              </a:rPr>
              <a:t>OT</a:t>
            </a:r>
            <a:r>
              <a:rPr lang="en-US" dirty="0">
                <a:latin typeface="Times New Roman" panose="02020603050405020304" pitchFamily="18" charset="0"/>
                <a:cs typeface="Times New Roman" panose="02020603050405020304" pitchFamily="18" charset="0"/>
              </a:rPr>
              <a:t>, which results in performance impairment and possible negative health consequences </a:t>
            </a:r>
            <a:r>
              <a:rPr lang="en-US" dirty="0" smtClean="0">
                <a:latin typeface="Times New Roman" panose="02020603050405020304" pitchFamily="18" charset="0"/>
                <a:cs typeface="Times New Roman" panose="02020603050405020304" pitchFamily="18" charset="0"/>
              </a:rPr>
              <a:t>However</a:t>
            </a:r>
            <a:r>
              <a:rPr lang="en-US" dirty="0">
                <a:latin typeface="Times New Roman" panose="02020603050405020304" pitchFamily="18" charset="0"/>
                <a:cs typeface="Times New Roman" panose="02020603050405020304" pitchFamily="18" charset="0"/>
              </a:rPr>
              <a:t>, where the point of transition between </a:t>
            </a:r>
            <a:r>
              <a:rPr lang="en-US" b="1" dirty="0">
                <a:latin typeface="Times New Roman" panose="02020603050405020304" pitchFamily="18" charset="0"/>
                <a:cs typeface="Times New Roman" panose="02020603050405020304" pitchFamily="18" charset="0"/>
              </a:rPr>
              <a:t>OR</a:t>
            </a:r>
            <a:r>
              <a:rPr lang="en-US" dirty="0">
                <a:latin typeface="Times New Roman" panose="02020603050405020304" pitchFamily="18" charset="0"/>
                <a:cs typeface="Times New Roman" panose="02020603050405020304" pitchFamily="18" charset="0"/>
              </a:rPr>
              <a:t> and </a:t>
            </a:r>
            <a:r>
              <a:rPr lang="en-US" b="1" dirty="0">
                <a:latin typeface="Times New Roman" panose="02020603050405020304" pitchFamily="18" charset="0"/>
                <a:cs typeface="Times New Roman" panose="02020603050405020304" pitchFamily="18" charset="0"/>
              </a:rPr>
              <a:t>NFOR/OT</a:t>
            </a:r>
            <a:r>
              <a:rPr lang="en-US" dirty="0">
                <a:latin typeface="Times New Roman" panose="02020603050405020304" pitchFamily="18" charset="0"/>
                <a:cs typeface="Times New Roman" panose="02020603050405020304" pitchFamily="18" charset="0"/>
              </a:rPr>
              <a:t> has been unsuccessfully sought by researchers and practitioners for decades </a:t>
            </a:r>
            <a:r>
              <a:rPr lang="en-US" i="1" u="sng" dirty="0">
                <a:latin typeface="Times New Roman" panose="02020603050405020304" pitchFamily="18" charset="0"/>
                <a:cs typeface="Times New Roman" panose="02020603050405020304" pitchFamily="18" charset="0"/>
              </a:rPr>
              <a:t>(Barron et al. 1985; Morgan et al. 1987).</a:t>
            </a:r>
          </a:p>
          <a:p>
            <a:pPr algn="l" rtl="0"/>
            <a:endParaRPr lang="ar-E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45869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lnSpcReduction="10000"/>
          </a:bodyPr>
          <a:lstStyle/>
          <a:p>
            <a:pPr algn="just" rtl="0"/>
            <a:r>
              <a:rPr lang="en-US" dirty="0">
                <a:latin typeface="Times New Roman" panose="02020603050405020304" pitchFamily="18" charset="0"/>
                <a:cs typeface="Times New Roman" panose="02020603050405020304" pitchFamily="18" charset="0"/>
              </a:rPr>
              <a:t>One of the difficulties faced by practitioners attempting to solve this problem is that the symptoms of </a:t>
            </a:r>
            <a:r>
              <a:rPr lang="en-US" b="1" dirty="0">
                <a:latin typeface="Times New Roman" panose="02020603050405020304" pitchFamily="18" charset="0"/>
                <a:cs typeface="Times New Roman" panose="02020603050405020304" pitchFamily="18" charset="0"/>
              </a:rPr>
              <a:t>OR</a:t>
            </a:r>
            <a:r>
              <a:rPr lang="en-US" dirty="0">
                <a:latin typeface="Times New Roman" panose="02020603050405020304" pitchFamily="18" charset="0"/>
                <a:cs typeface="Times New Roman" panose="02020603050405020304" pitchFamily="18" charset="0"/>
              </a:rPr>
              <a:t> and </a:t>
            </a:r>
            <a:r>
              <a:rPr lang="en-US" b="1" dirty="0">
                <a:latin typeface="Times New Roman" panose="02020603050405020304" pitchFamily="18" charset="0"/>
                <a:cs typeface="Times New Roman" panose="02020603050405020304" pitchFamily="18" charset="0"/>
              </a:rPr>
              <a:t>NFOR</a:t>
            </a:r>
            <a:r>
              <a:rPr lang="en-US" dirty="0">
                <a:latin typeface="Times New Roman" panose="02020603050405020304" pitchFamily="18" charset="0"/>
                <a:cs typeface="Times New Roman" panose="02020603050405020304" pitchFamily="18" charset="0"/>
              </a:rPr>
              <a:t> are similar, and not necessarily more severe </a:t>
            </a:r>
            <a:r>
              <a:rPr lang="en-US" dirty="0" smtClean="0">
                <a:latin typeface="Times New Roman" panose="02020603050405020304" pitchFamily="18" charset="0"/>
                <a:cs typeface="Times New Roman" panose="02020603050405020304" pitchFamily="18" charset="0"/>
              </a:rPr>
              <a:t>than for </a:t>
            </a:r>
            <a:r>
              <a:rPr lang="en-US" b="1" dirty="0">
                <a:latin typeface="Times New Roman" panose="02020603050405020304" pitchFamily="18" charset="0"/>
                <a:cs typeface="Times New Roman" panose="02020603050405020304" pitchFamily="18" charset="0"/>
              </a:rPr>
              <a:t>OR</a:t>
            </a:r>
            <a:r>
              <a:rPr lang="en-US" dirty="0">
                <a:latin typeface="Times New Roman" panose="02020603050405020304" pitchFamily="18" charset="0"/>
                <a:cs typeface="Times New Roman" panose="02020603050405020304" pitchFamily="18" charset="0"/>
              </a:rPr>
              <a:t> </a:t>
            </a:r>
            <a:r>
              <a:rPr lang="en-US" i="1" u="sng" dirty="0">
                <a:latin typeface="Times New Roman" panose="02020603050405020304" pitchFamily="18" charset="0"/>
                <a:cs typeface="Times New Roman" panose="02020603050405020304" pitchFamily="18" charset="0"/>
              </a:rPr>
              <a:t>(</a:t>
            </a:r>
            <a:r>
              <a:rPr lang="en-US" i="1" u="sng" dirty="0" err="1">
                <a:latin typeface="Times New Roman" panose="02020603050405020304" pitchFamily="18" charset="0"/>
                <a:cs typeface="Times New Roman" panose="02020603050405020304" pitchFamily="18" charset="0"/>
              </a:rPr>
              <a:t>Halson</a:t>
            </a:r>
            <a:r>
              <a:rPr lang="en-US" i="1" u="sng" dirty="0">
                <a:latin typeface="Times New Roman" panose="02020603050405020304" pitchFamily="18" charset="0"/>
                <a:cs typeface="Times New Roman" panose="02020603050405020304" pitchFamily="18" charset="0"/>
              </a:rPr>
              <a:t> and </a:t>
            </a:r>
            <a:r>
              <a:rPr lang="en-US" i="1" u="sng" dirty="0" err="1">
                <a:latin typeface="Times New Roman" panose="02020603050405020304" pitchFamily="18" charset="0"/>
                <a:cs typeface="Times New Roman" panose="02020603050405020304" pitchFamily="18" charset="0"/>
              </a:rPr>
              <a:t>Jeukendrup</a:t>
            </a:r>
            <a:r>
              <a:rPr lang="en-US" i="1" u="sng" dirty="0">
                <a:latin typeface="Times New Roman" panose="02020603050405020304" pitchFamily="18" charset="0"/>
                <a:cs typeface="Times New Roman" panose="02020603050405020304" pitchFamily="18" charset="0"/>
              </a:rPr>
              <a:t> 2004). </a:t>
            </a:r>
            <a:r>
              <a:rPr lang="en-US" dirty="0">
                <a:latin typeface="Times New Roman" panose="02020603050405020304" pitchFamily="18" charset="0"/>
                <a:cs typeface="Times New Roman" panose="02020603050405020304" pitchFamily="18" charset="0"/>
              </a:rPr>
              <a:t>For example </a:t>
            </a:r>
            <a:r>
              <a:rPr lang="en-US" dirty="0" smtClean="0">
                <a:latin typeface="Times New Roman" panose="02020603050405020304" pitchFamily="18" charset="0"/>
                <a:cs typeface="Times New Roman" panose="02020603050405020304" pitchFamily="18" charset="0"/>
              </a:rPr>
              <a:t>(</a:t>
            </a:r>
            <a:r>
              <a:rPr lang="en-US" i="1" u="sng" dirty="0" err="1" smtClean="0">
                <a:latin typeface="Times New Roman" panose="02020603050405020304" pitchFamily="18" charset="0"/>
                <a:cs typeface="Times New Roman" panose="02020603050405020304" pitchFamily="18" charset="0"/>
              </a:rPr>
              <a:t>Rowbottom</a:t>
            </a:r>
            <a:r>
              <a:rPr lang="en-US" i="1" u="sng" dirty="0" smtClean="0">
                <a:latin typeface="Times New Roman" panose="02020603050405020304" pitchFamily="18" charset="0"/>
                <a:cs typeface="Times New Roman" panose="02020603050405020304" pitchFamily="18" charset="0"/>
              </a:rPr>
              <a:t> </a:t>
            </a:r>
            <a:r>
              <a:rPr lang="en-US" i="1" u="sng" dirty="0">
                <a:latin typeface="Times New Roman" panose="02020603050405020304" pitchFamily="18" charset="0"/>
                <a:cs typeface="Times New Roman" panose="02020603050405020304" pitchFamily="18" charset="0"/>
              </a:rPr>
              <a:t>et al. </a:t>
            </a:r>
            <a:r>
              <a:rPr lang="en-US" i="1" u="sng" dirty="0" smtClean="0">
                <a:latin typeface="Times New Roman" panose="02020603050405020304" pitchFamily="18" charset="0"/>
                <a:cs typeface="Times New Roman" panose="02020603050405020304" pitchFamily="18" charset="0"/>
              </a:rPr>
              <a:t>1995</a:t>
            </a:r>
            <a:r>
              <a:rPr lang="en-US" i="1" u="sng"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showed that, with the exception of glutamine, resting </a:t>
            </a:r>
            <a:r>
              <a:rPr lang="en-US" dirty="0" smtClean="0">
                <a:latin typeface="Times New Roman" panose="02020603050405020304" pitchFamily="18" charset="0"/>
                <a:cs typeface="Times New Roman" panose="02020603050405020304" pitchFamily="18" charset="0"/>
              </a:rPr>
              <a:t>hematological, </a:t>
            </a:r>
            <a:r>
              <a:rPr lang="en-US" dirty="0">
                <a:latin typeface="Times New Roman" panose="02020603050405020304" pitchFamily="18" charset="0"/>
                <a:cs typeface="Times New Roman" panose="02020603050405020304" pitchFamily="18" charset="0"/>
              </a:rPr>
              <a:t>biochemical </a:t>
            </a:r>
            <a:r>
              <a:rPr lang="en-US" dirty="0" smtClean="0">
                <a:latin typeface="Times New Roman" panose="02020603050405020304" pitchFamily="18" charset="0"/>
                <a:cs typeface="Times New Roman" panose="02020603050405020304" pitchFamily="18" charset="0"/>
              </a:rPr>
              <a:t>and immunological </a:t>
            </a:r>
            <a:r>
              <a:rPr lang="en-US" dirty="0">
                <a:latin typeface="Times New Roman" panose="02020603050405020304" pitchFamily="18" charset="0"/>
                <a:cs typeface="Times New Roman" panose="02020603050405020304" pitchFamily="18" charset="0"/>
              </a:rPr>
              <a:t>measures in ten </a:t>
            </a:r>
            <a:r>
              <a:rPr lang="en-US" dirty="0" err="1">
                <a:latin typeface="Times New Roman" panose="02020603050405020304" pitchFamily="18" charset="0"/>
                <a:cs typeface="Times New Roman" panose="02020603050405020304" pitchFamily="18" charset="0"/>
              </a:rPr>
              <a:t>overtrained</a:t>
            </a:r>
            <a:r>
              <a:rPr lang="en-US" dirty="0">
                <a:latin typeface="Times New Roman" panose="02020603050405020304" pitchFamily="18" charset="0"/>
                <a:cs typeface="Times New Roman" panose="02020603050405020304" pitchFamily="18" charset="0"/>
              </a:rPr>
              <a:t> athletes were identical to age-matched controls. As such, detecting early signs of </a:t>
            </a:r>
            <a:r>
              <a:rPr lang="en-US" b="1" dirty="0">
                <a:latin typeface="Times New Roman" panose="02020603050405020304" pitchFamily="18" charset="0"/>
                <a:cs typeface="Times New Roman" panose="02020603050405020304" pitchFamily="18" charset="0"/>
              </a:rPr>
              <a:t>NFOR</a:t>
            </a:r>
            <a:r>
              <a:rPr lang="en-US" dirty="0">
                <a:latin typeface="Times New Roman" panose="02020603050405020304" pitchFamily="18" charset="0"/>
                <a:cs typeface="Times New Roman" panose="02020603050405020304" pitchFamily="18" charset="0"/>
              </a:rPr>
              <a:t> may be difficult </a:t>
            </a:r>
            <a:r>
              <a:rPr lang="en-US" i="1" u="sng" dirty="0">
                <a:latin typeface="Times New Roman" panose="02020603050405020304" pitchFamily="18" charset="0"/>
                <a:cs typeface="Times New Roman" panose="02020603050405020304" pitchFamily="18" charset="0"/>
              </a:rPr>
              <a:t>(</a:t>
            </a:r>
            <a:r>
              <a:rPr lang="en-US" i="1" u="sng" dirty="0" err="1">
                <a:latin typeface="Times New Roman" panose="02020603050405020304" pitchFamily="18" charset="0"/>
                <a:cs typeface="Times New Roman" panose="02020603050405020304" pitchFamily="18" charset="0"/>
              </a:rPr>
              <a:t>Halson</a:t>
            </a:r>
            <a:r>
              <a:rPr lang="en-US" i="1" u="sng" dirty="0">
                <a:latin typeface="Times New Roman" panose="02020603050405020304" pitchFamily="18" charset="0"/>
                <a:cs typeface="Times New Roman" panose="02020603050405020304" pitchFamily="18" charset="0"/>
              </a:rPr>
              <a:t> and </a:t>
            </a:r>
            <a:r>
              <a:rPr lang="en-US" i="1" u="sng" dirty="0" err="1">
                <a:latin typeface="Times New Roman" panose="02020603050405020304" pitchFamily="18" charset="0"/>
                <a:cs typeface="Times New Roman" panose="02020603050405020304" pitchFamily="18" charset="0"/>
              </a:rPr>
              <a:t>Jeukendrup</a:t>
            </a:r>
            <a:r>
              <a:rPr lang="en-US" i="1" u="sng" dirty="0">
                <a:latin typeface="Times New Roman" panose="02020603050405020304" pitchFamily="18" charset="0"/>
                <a:cs typeface="Times New Roman" panose="02020603050405020304" pitchFamily="18" charset="0"/>
              </a:rPr>
              <a:t> 2004).</a:t>
            </a:r>
          </a:p>
          <a:p>
            <a:pPr algn="l" rtl="0"/>
            <a:endParaRPr lang="ar-EG" dirty="0"/>
          </a:p>
        </p:txBody>
      </p:sp>
    </p:spTree>
    <p:extLst>
      <p:ext uri="{BB962C8B-B14F-4D97-AF65-F5344CB8AC3E}">
        <p14:creationId xmlns:p14="http://schemas.microsoft.com/office/powerpoint/2010/main" val="9290549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85000" lnSpcReduction="10000"/>
          </a:bodyPr>
          <a:lstStyle/>
          <a:p>
            <a:pPr algn="just" rtl="0"/>
            <a:r>
              <a:rPr lang="en-US" dirty="0">
                <a:latin typeface="Times New Roman" panose="02020603050405020304" pitchFamily="18" charset="0"/>
                <a:cs typeface="Times New Roman" panose="02020603050405020304" pitchFamily="18" charset="0"/>
              </a:rPr>
              <a:t>Indeed, the current consensus is that no sound objective tool has been </a:t>
            </a:r>
            <a:r>
              <a:rPr lang="en-US" dirty="0" err="1">
                <a:latin typeface="Times New Roman" panose="02020603050405020304" pitchFamily="18" charset="0"/>
                <a:cs typeface="Times New Roman" panose="02020603050405020304" pitchFamily="18" charset="0"/>
              </a:rPr>
              <a:t>indentified</a:t>
            </a:r>
            <a:r>
              <a:rPr lang="en-US" dirty="0">
                <a:latin typeface="Times New Roman" panose="02020603050405020304" pitchFamily="18" charset="0"/>
                <a:cs typeface="Times New Roman" panose="02020603050405020304" pitchFamily="18" charset="0"/>
              </a:rPr>
              <a:t> which can detect the early signs of </a:t>
            </a:r>
            <a:r>
              <a:rPr lang="en-US" b="1" dirty="0">
                <a:latin typeface="Times New Roman" panose="02020603050405020304" pitchFamily="18" charset="0"/>
                <a:cs typeface="Times New Roman" panose="02020603050405020304" pitchFamily="18" charset="0"/>
              </a:rPr>
              <a:t>NFOR</a:t>
            </a:r>
            <a:r>
              <a:rPr lang="en-US" dirty="0">
                <a:latin typeface="Times New Roman" panose="02020603050405020304" pitchFamily="18" charset="0"/>
                <a:cs typeface="Times New Roman" panose="02020603050405020304" pitchFamily="18" charset="0"/>
              </a:rPr>
              <a:t> </a:t>
            </a:r>
            <a:r>
              <a:rPr lang="en-US" i="1" u="sng" dirty="0">
                <a:latin typeface="Times New Roman" panose="02020603050405020304" pitchFamily="18" charset="0"/>
                <a:cs typeface="Times New Roman" panose="02020603050405020304" pitchFamily="18" charset="0"/>
              </a:rPr>
              <a:t>(</a:t>
            </a:r>
            <a:r>
              <a:rPr lang="en-US" i="1" u="sng" dirty="0" err="1">
                <a:latin typeface="Times New Roman" panose="02020603050405020304" pitchFamily="18" charset="0"/>
                <a:cs typeface="Times New Roman" panose="02020603050405020304" pitchFamily="18" charset="0"/>
              </a:rPr>
              <a:t>Halson</a:t>
            </a:r>
            <a:r>
              <a:rPr lang="en-US" i="1" u="sng" dirty="0">
                <a:latin typeface="Times New Roman" panose="02020603050405020304" pitchFamily="18" charset="0"/>
                <a:cs typeface="Times New Roman" panose="02020603050405020304" pitchFamily="18" charset="0"/>
              </a:rPr>
              <a:t> and </a:t>
            </a:r>
            <a:r>
              <a:rPr lang="en-US" i="1" u="sng" dirty="0" err="1">
                <a:latin typeface="Times New Roman" panose="02020603050405020304" pitchFamily="18" charset="0"/>
                <a:cs typeface="Times New Roman" panose="02020603050405020304" pitchFamily="18" charset="0"/>
              </a:rPr>
              <a:t>Jeukendrup</a:t>
            </a:r>
            <a:r>
              <a:rPr lang="en-US" i="1" u="sng" dirty="0">
                <a:latin typeface="Times New Roman" panose="02020603050405020304" pitchFamily="18" charset="0"/>
                <a:cs typeface="Times New Roman" panose="02020603050405020304" pitchFamily="18" charset="0"/>
              </a:rPr>
              <a:t> 2004).</a:t>
            </a:r>
          </a:p>
          <a:p>
            <a:pPr algn="just" rtl="0"/>
            <a:r>
              <a:rPr lang="en-US" dirty="0">
                <a:latin typeface="Times New Roman" panose="02020603050405020304" pitchFamily="18" charset="0"/>
                <a:cs typeface="Times New Roman" panose="02020603050405020304" pitchFamily="18" charset="0"/>
              </a:rPr>
              <a:t>Conventionally, an individual’s change in resting heart rate has been used by sport practitioners as a practical method to detect early signs of </a:t>
            </a:r>
            <a:r>
              <a:rPr lang="en-US" b="1" dirty="0">
                <a:latin typeface="Times New Roman" panose="02020603050405020304" pitchFamily="18" charset="0"/>
                <a:cs typeface="Times New Roman" panose="02020603050405020304" pitchFamily="18" charset="0"/>
              </a:rPr>
              <a:t>NFOR</a:t>
            </a:r>
            <a:r>
              <a:rPr lang="en-US" dirty="0">
                <a:latin typeface="Times New Roman" panose="02020603050405020304" pitchFamily="18" charset="0"/>
                <a:cs typeface="Times New Roman" panose="02020603050405020304" pitchFamily="18" charset="0"/>
              </a:rPr>
              <a:t> and central </a:t>
            </a:r>
            <a:r>
              <a:rPr lang="en-US" dirty="0" smtClean="0">
                <a:latin typeface="Times New Roman" panose="02020603050405020304" pitchFamily="18" charset="0"/>
                <a:cs typeface="Times New Roman" panose="02020603050405020304" pitchFamily="18" charset="0"/>
              </a:rPr>
              <a:t>nervous system </a:t>
            </a:r>
            <a:r>
              <a:rPr lang="en-US" dirty="0">
                <a:latin typeface="Times New Roman" panose="02020603050405020304" pitchFamily="18" charset="0"/>
                <a:cs typeface="Times New Roman" panose="02020603050405020304" pitchFamily="18" charset="0"/>
              </a:rPr>
              <a:t>fatigue </a:t>
            </a:r>
            <a:r>
              <a:rPr lang="en-US" i="1" u="sng" dirty="0">
                <a:latin typeface="Times New Roman" panose="02020603050405020304" pitchFamily="18" charset="0"/>
                <a:cs typeface="Times New Roman" panose="02020603050405020304" pitchFamily="18" charset="0"/>
              </a:rPr>
              <a:t>(</a:t>
            </a:r>
            <a:r>
              <a:rPr lang="en-US" i="1" u="sng" dirty="0" err="1">
                <a:latin typeface="Times New Roman" panose="02020603050405020304" pitchFamily="18" charset="0"/>
                <a:cs typeface="Times New Roman" panose="02020603050405020304" pitchFamily="18" charset="0"/>
              </a:rPr>
              <a:t>Halson</a:t>
            </a:r>
            <a:r>
              <a:rPr lang="en-US" i="1" u="sng" dirty="0">
                <a:latin typeface="Times New Roman" panose="02020603050405020304" pitchFamily="18" charset="0"/>
                <a:cs typeface="Times New Roman" panose="02020603050405020304" pitchFamily="18" charset="0"/>
              </a:rPr>
              <a:t> et al. 2002; Lehmann et al. 1992; </a:t>
            </a:r>
            <a:r>
              <a:rPr lang="en-US" i="1" u="sng" dirty="0" err="1">
                <a:latin typeface="Times New Roman" panose="02020603050405020304" pitchFamily="18" charset="0"/>
                <a:cs typeface="Times New Roman" panose="02020603050405020304" pitchFamily="18" charset="0"/>
              </a:rPr>
              <a:t>Dressendorfer</a:t>
            </a:r>
            <a:r>
              <a:rPr lang="en-US" i="1" u="sng" dirty="0">
                <a:latin typeface="Times New Roman" panose="02020603050405020304" pitchFamily="18" charset="0"/>
                <a:cs typeface="Times New Roman" panose="02020603050405020304" pitchFamily="18" charset="0"/>
              </a:rPr>
              <a:t> et al. 1985).</a:t>
            </a:r>
          </a:p>
          <a:p>
            <a:pPr algn="just" rtl="0"/>
            <a:r>
              <a:rPr lang="en-US" dirty="0">
                <a:latin typeface="Times New Roman" panose="02020603050405020304" pitchFamily="18" charset="0"/>
                <a:cs typeface="Times New Roman" panose="02020603050405020304" pitchFamily="18" charset="0"/>
              </a:rPr>
              <a:t>However, with advancements in technology, the beat-to-beat variation in resting pulse rates, or </a:t>
            </a:r>
            <a:r>
              <a:rPr lang="en-US" i="1" u="sng" dirty="0">
                <a:latin typeface="Times New Roman" panose="02020603050405020304" pitchFamily="18" charset="0"/>
                <a:cs typeface="Times New Roman" panose="02020603050405020304" pitchFamily="18" charset="0"/>
              </a:rPr>
              <a:t>heart rate variability </a:t>
            </a:r>
            <a:r>
              <a:rPr lang="en-US" b="1" dirty="0">
                <a:latin typeface="Times New Roman" panose="02020603050405020304" pitchFamily="18" charset="0"/>
                <a:cs typeface="Times New Roman" panose="02020603050405020304" pitchFamily="18" charset="0"/>
              </a:rPr>
              <a:t>(HRV) </a:t>
            </a:r>
            <a:r>
              <a:rPr lang="en-US" i="1" u="sng" dirty="0">
                <a:latin typeface="Times New Roman" panose="02020603050405020304" pitchFamily="18" charset="0"/>
                <a:cs typeface="Times New Roman" panose="02020603050405020304" pitchFamily="18" charset="0"/>
              </a:rPr>
              <a:t>(</a:t>
            </a:r>
            <a:r>
              <a:rPr lang="en-US" i="1" u="sng" dirty="0" err="1">
                <a:latin typeface="Times New Roman" panose="02020603050405020304" pitchFamily="18" charset="0"/>
                <a:cs typeface="Times New Roman" panose="02020603050405020304" pitchFamily="18" charset="0"/>
              </a:rPr>
              <a:t>TaskForce</a:t>
            </a:r>
            <a:r>
              <a:rPr lang="en-US" i="1" u="sng" dirty="0">
                <a:latin typeface="Times New Roman" panose="02020603050405020304" pitchFamily="18" charset="0"/>
                <a:cs typeface="Times New Roman" panose="02020603050405020304" pitchFamily="18" charset="0"/>
              </a:rPr>
              <a:t> 1996), </a:t>
            </a:r>
            <a:r>
              <a:rPr lang="en-US" dirty="0">
                <a:latin typeface="Times New Roman" panose="02020603050405020304" pitchFamily="18" charset="0"/>
                <a:cs typeface="Times New Roman" panose="02020603050405020304" pitchFamily="18" charset="0"/>
              </a:rPr>
              <a:t>can now be easily assessed and provide an indication of autonomic nervous system (ANS) status </a:t>
            </a:r>
            <a:r>
              <a:rPr lang="en-US" i="1" u="sng" dirty="0">
                <a:latin typeface="Times New Roman" panose="02020603050405020304" pitchFamily="18" charset="0"/>
                <a:cs typeface="Times New Roman" panose="02020603050405020304" pitchFamily="18" charset="0"/>
              </a:rPr>
              <a:t>(Lehmann et al. 1998), </a:t>
            </a:r>
            <a:r>
              <a:rPr lang="en-US" dirty="0">
                <a:latin typeface="Times New Roman" panose="02020603050405020304" pitchFamily="18" charset="0"/>
                <a:cs typeface="Times New Roman" panose="02020603050405020304" pitchFamily="18" charset="0"/>
              </a:rPr>
              <a:t>and has become more popular over recent times. </a:t>
            </a:r>
          </a:p>
          <a:p>
            <a:pPr algn="l" rtl="0"/>
            <a:endParaRPr lang="ar-EG" dirty="0"/>
          </a:p>
        </p:txBody>
      </p:sp>
    </p:spTree>
    <p:extLst>
      <p:ext uri="{BB962C8B-B14F-4D97-AF65-F5344CB8AC3E}">
        <p14:creationId xmlns:p14="http://schemas.microsoft.com/office/powerpoint/2010/main" val="37994464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lnSpcReduction="10000"/>
          </a:bodyPr>
          <a:lstStyle/>
          <a:p>
            <a:pPr algn="just" rtl="0"/>
            <a:r>
              <a:rPr lang="en-US" dirty="0">
                <a:latin typeface="Times New Roman" panose="02020603050405020304" pitchFamily="18" charset="0"/>
                <a:cs typeface="Times New Roman" panose="02020603050405020304" pitchFamily="18" charset="0"/>
              </a:rPr>
              <a:t>It has been proposed that an altered ANS status may coincide with a number of hormonal changes often observed during </a:t>
            </a:r>
            <a:r>
              <a:rPr lang="en-US" b="1" dirty="0">
                <a:latin typeface="Times New Roman" panose="02020603050405020304" pitchFamily="18" charset="0"/>
                <a:cs typeface="Times New Roman" panose="02020603050405020304" pitchFamily="18" charset="0"/>
              </a:rPr>
              <a:t>OT</a:t>
            </a:r>
            <a:r>
              <a:rPr lang="en-US" dirty="0">
                <a:latin typeface="Times New Roman" panose="02020603050405020304" pitchFamily="18" charset="0"/>
                <a:cs typeface="Times New Roman" panose="02020603050405020304" pitchFamily="18" charset="0"/>
              </a:rPr>
              <a:t> and </a:t>
            </a:r>
            <a:r>
              <a:rPr lang="en-US" b="1" dirty="0">
                <a:latin typeface="Times New Roman" panose="02020603050405020304" pitchFamily="18" charset="0"/>
                <a:cs typeface="Times New Roman" panose="02020603050405020304" pitchFamily="18" charset="0"/>
              </a:rPr>
              <a:t>NFOR</a:t>
            </a:r>
            <a:r>
              <a:rPr lang="en-US" dirty="0">
                <a:latin typeface="Times New Roman" panose="02020603050405020304" pitchFamily="18" charset="0"/>
                <a:cs typeface="Times New Roman" panose="02020603050405020304" pitchFamily="18" charset="0"/>
              </a:rPr>
              <a:t> </a:t>
            </a:r>
            <a:r>
              <a:rPr lang="en-US" i="1" u="sng" dirty="0">
                <a:latin typeface="Times New Roman" panose="02020603050405020304" pitchFamily="18" charset="0"/>
                <a:cs typeface="Times New Roman" panose="02020603050405020304" pitchFamily="18" charset="0"/>
              </a:rPr>
              <a:t>(</a:t>
            </a:r>
            <a:r>
              <a:rPr lang="en-US" i="1" u="sng" dirty="0" err="1">
                <a:latin typeface="Times New Roman" panose="02020603050405020304" pitchFamily="18" charset="0"/>
                <a:cs typeface="Times New Roman" panose="02020603050405020304" pitchFamily="18" charset="0"/>
              </a:rPr>
              <a:t>Kuipers</a:t>
            </a:r>
            <a:r>
              <a:rPr lang="en-US" i="1" u="sng" dirty="0">
                <a:latin typeface="Times New Roman" panose="02020603050405020304" pitchFamily="18" charset="0"/>
                <a:cs typeface="Times New Roman" panose="02020603050405020304" pitchFamily="18" charset="0"/>
              </a:rPr>
              <a:t> 1998). </a:t>
            </a:r>
            <a:r>
              <a:rPr lang="en-US" dirty="0">
                <a:latin typeface="Times New Roman" panose="02020603050405020304" pitchFamily="18" charset="0"/>
                <a:cs typeface="Times New Roman" panose="02020603050405020304" pitchFamily="18" charset="0"/>
              </a:rPr>
              <a:t>As such, for more than a decade, </a:t>
            </a:r>
            <a:r>
              <a:rPr lang="en-US" b="1" i="1" u="sng" dirty="0">
                <a:latin typeface="Times New Roman" panose="02020603050405020304" pitchFamily="18" charset="0"/>
                <a:cs typeface="Times New Roman" panose="02020603050405020304" pitchFamily="18" charset="0"/>
              </a:rPr>
              <a:t>HRV</a:t>
            </a:r>
            <a:r>
              <a:rPr lang="en-US" i="1" u="sng" dirty="0">
                <a:latin typeface="Times New Roman" panose="02020603050405020304" pitchFamily="18" charset="0"/>
                <a:cs typeface="Times New Roman" panose="02020603050405020304" pitchFamily="18" charset="0"/>
              </a:rPr>
              <a:t> has been suggested to be a practical </a:t>
            </a:r>
            <a:r>
              <a:rPr lang="en-US" i="1" u="sng" dirty="0" smtClean="0">
                <a:latin typeface="Times New Roman" panose="02020603050405020304" pitchFamily="18" charset="0"/>
                <a:cs typeface="Times New Roman" panose="02020603050405020304" pitchFamily="18" charset="0"/>
              </a:rPr>
              <a:t>non-invasive </a:t>
            </a:r>
            <a:r>
              <a:rPr lang="en-US" dirty="0" smtClean="0">
                <a:latin typeface="Times New Roman" panose="02020603050405020304" pitchFamily="18" charset="0"/>
                <a:cs typeface="Times New Roman" panose="02020603050405020304" pitchFamily="18" charset="0"/>
              </a:rPr>
              <a:t>method </a:t>
            </a:r>
            <a:r>
              <a:rPr lang="en-US" dirty="0">
                <a:latin typeface="Times New Roman" panose="02020603050405020304" pitchFamily="18" charset="0"/>
                <a:cs typeface="Times New Roman" panose="02020603050405020304" pitchFamily="18" charset="0"/>
              </a:rPr>
              <a:t>of assessing cardiac ANS status, and possibly </a:t>
            </a:r>
            <a:r>
              <a:rPr lang="en-US" b="1" dirty="0">
                <a:latin typeface="Times New Roman" panose="02020603050405020304" pitchFamily="18" charset="0"/>
                <a:cs typeface="Times New Roman" panose="02020603050405020304" pitchFamily="18" charset="0"/>
              </a:rPr>
              <a:t>NFOR/OT</a:t>
            </a:r>
            <a:r>
              <a:rPr lang="en-US" dirty="0">
                <a:latin typeface="Times New Roman" panose="02020603050405020304" pitchFamily="18" charset="0"/>
                <a:cs typeface="Times New Roman" panose="02020603050405020304" pitchFamily="18" charset="0"/>
              </a:rPr>
              <a:t> </a:t>
            </a:r>
            <a:r>
              <a:rPr lang="en-US" i="1" u="sng" dirty="0">
                <a:latin typeface="Times New Roman" panose="02020603050405020304" pitchFamily="18" charset="0"/>
                <a:cs typeface="Times New Roman" panose="02020603050405020304" pitchFamily="18" charset="0"/>
              </a:rPr>
              <a:t>(</a:t>
            </a:r>
            <a:r>
              <a:rPr lang="en-US" i="1" u="sng" dirty="0" err="1">
                <a:latin typeface="Times New Roman" panose="02020603050405020304" pitchFamily="18" charset="0"/>
                <a:cs typeface="Times New Roman" panose="02020603050405020304" pitchFamily="18" charset="0"/>
              </a:rPr>
              <a:t>Uusitalo</a:t>
            </a:r>
            <a:r>
              <a:rPr lang="en-US" i="1" u="sng" dirty="0">
                <a:latin typeface="Times New Roman" panose="02020603050405020304" pitchFamily="18" charset="0"/>
                <a:cs typeface="Times New Roman" panose="02020603050405020304" pitchFamily="18" charset="0"/>
              </a:rPr>
              <a:t> et al. 1998). </a:t>
            </a:r>
            <a:r>
              <a:rPr lang="en-US" dirty="0">
                <a:latin typeface="Times New Roman" panose="02020603050405020304" pitchFamily="18" charset="0"/>
                <a:cs typeface="Times New Roman" panose="02020603050405020304" pitchFamily="18" charset="0"/>
              </a:rPr>
              <a:t>This has further lead researchers to suggest that </a:t>
            </a:r>
            <a:r>
              <a:rPr lang="en-US" b="1" dirty="0">
                <a:latin typeface="Times New Roman" panose="02020603050405020304" pitchFamily="18" charset="0"/>
                <a:cs typeface="Times New Roman" panose="02020603050405020304" pitchFamily="18" charset="0"/>
              </a:rPr>
              <a:t>HRV</a:t>
            </a:r>
            <a:r>
              <a:rPr lang="en-US" dirty="0">
                <a:latin typeface="Times New Roman" panose="02020603050405020304" pitchFamily="18" charset="0"/>
                <a:cs typeface="Times New Roman" panose="02020603050405020304" pitchFamily="18" charset="0"/>
              </a:rPr>
              <a:t> may be used to guide </a:t>
            </a:r>
            <a:r>
              <a:rPr lang="en-US" dirty="0" smtClean="0">
                <a:latin typeface="Times New Roman" panose="02020603050405020304" pitchFamily="18" charset="0"/>
                <a:cs typeface="Times New Roman" panose="02020603050405020304" pitchFamily="18" charset="0"/>
              </a:rPr>
              <a:t>the training </a:t>
            </a:r>
            <a:r>
              <a:rPr lang="en-US" dirty="0">
                <a:latin typeface="Times New Roman" panose="02020603050405020304" pitchFamily="18" charset="0"/>
                <a:cs typeface="Times New Roman" panose="02020603050405020304" pitchFamily="18" charset="0"/>
              </a:rPr>
              <a:t>of elite athletes on a day-to-day basis </a:t>
            </a:r>
            <a:r>
              <a:rPr lang="en-US" i="1" u="sng" dirty="0">
                <a:latin typeface="Times New Roman" panose="02020603050405020304" pitchFamily="18" charset="0"/>
                <a:cs typeface="Times New Roman" panose="02020603050405020304" pitchFamily="18" charset="0"/>
              </a:rPr>
              <a:t>(</a:t>
            </a:r>
            <a:r>
              <a:rPr lang="en-US" i="1" u="sng" dirty="0" err="1">
                <a:latin typeface="Times New Roman" panose="02020603050405020304" pitchFamily="18" charset="0"/>
                <a:cs typeface="Times New Roman" panose="02020603050405020304" pitchFamily="18" charset="0"/>
              </a:rPr>
              <a:t>Hautala</a:t>
            </a:r>
            <a:r>
              <a:rPr lang="en-US" i="1" u="sng" dirty="0">
                <a:latin typeface="Times New Roman" panose="02020603050405020304" pitchFamily="18" charset="0"/>
                <a:cs typeface="Times New Roman" panose="02020603050405020304" pitchFamily="18" charset="0"/>
              </a:rPr>
              <a:t> et al. 2009; </a:t>
            </a:r>
            <a:r>
              <a:rPr lang="en-US" i="1" u="sng" dirty="0" err="1">
                <a:latin typeface="Times New Roman" panose="02020603050405020304" pitchFamily="18" charset="0"/>
                <a:cs typeface="Times New Roman" panose="02020603050405020304" pitchFamily="18" charset="0"/>
              </a:rPr>
              <a:t>Kiviniemi</a:t>
            </a:r>
            <a:r>
              <a:rPr lang="en-US" i="1" u="sng" dirty="0">
                <a:latin typeface="Times New Roman" panose="02020603050405020304" pitchFamily="18" charset="0"/>
                <a:cs typeface="Times New Roman" panose="02020603050405020304" pitchFamily="18" charset="0"/>
              </a:rPr>
              <a:t> et al. 2007, 2009).</a:t>
            </a:r>
          </a:p>
          <a:p>
            <a:pPr algn="l" rtl="0"/>
            <a:endParaRPr lang="ar-EG" dirty="0"/>
          </a:p>
        </p:txBody>
      </p:sp>
    </p:spTree>
    <p:extLst>
      <p:ext uri="{BB962C8B-B14F-4D97-AF65-F5344CB8AC3E}">
        <p14:creationId xmlns:p14="http://schemas.microsoft.com/office/powerpoint/2010/main" val="33794037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76664"/>
          </a:xfrm>
        </p:spPr>
        <p:txBody>
          <a:bodyPr/>
          <a:lstStyle/>
          <a:p>
            <a:pPr algn="just" rtl="0"/>
            <a:r>
              <a:rPr lang="en-US" dirty="0">
                <a:latin typeface="Times New Roman" panose="02020603050405020304" pitchFamily="18" charset="0"/>
                <a:cs typeface="Times New Roman" panose="02020603050405020304" pitchFamily="18" charset="0"/>
              </a:rPr>
              <a:t>The cardiovascular system is mostly controlled by autonomic regulation through the activity of sympathetic and parasympathetic pathways of the autonomic nervous system. Analysis of HRV permits insight in this </a:t>
            </a:r>
            <a:r>
              <a:rPr lang="en-US" dirty="0" smtClean="0">
                <a:latin typeface="Times New Roman" panose="02020603050405020304" pitchFamily="18" charset="0"/>
                <a:cs typeface="Times New Roman" panose="02020603050405020304" pitchFamily="18" charset="0"/>
              </a:rPr>
              <a:t>control mechanism</a:t>
            </a:r>
            <a:r>
              <a:rPr lang="en-US" dirty="0">
                <a:latin typeface="Times New Roman" panose="02020603050405020304" pitchFamily="18" charset="0"/>
                <a:cs typeface="Times New Roman" panose="02020603050405020304" pitchFamily="18" charset="0"/>
              </a:rPr>
              <a:t>. It can easily be determined from ECG recordings, resulting in time series (RR-intervals) that are usually </a:t>
            </a:r>
            <a:r>
              <a:rPr lang="en-US" dirty="0" smtClean="0">
                <a:latin typeface="Times New Roman" panose="02020603050405020304" pitchFamily="18" charset="0"/>
                <a:cs typeface="Times New Roman" panose="02020603050405020304" pitchFamily="18" charset="0"/>
              </a:rPr>
              <a:t>analyzed </a:t>
            </a:r>
            <a:r>
              <a:rPr lang="en-US" dirty="0">
                <a:latin typeface="Times New Roman" panose="02020603050405020304" pitchFamily="18" charset="0"/>
                <a:cs typeface="Times New Roman" panose="02020603050405020304" pitchFamily="18" charset="0"/>
              </a:rPr>
              <a:t>in  time and frequency domains. </a:t>
            </a:r>
          </a:p>
          <a:p>
            <a:endParaRPr lang="ar-EG" dirty="0"/>
          </a:p>
        </p:txBody>
      </p:sp>
    </p:spTree>
    <p:extLst>
      <p:ext uri="{BB962C8B-B14F-4D97-AF65-F5344CB8AC3E}">
        <p14:creationId xmlns:p14="http://schemas.microsoft.com/office/powerpoint/2010/main" val="10325867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563</TotalTime>
  <Words>1844</Words>
  <Application>Microsoft Office PowerPoint</Application>
  <PresentationFormat>On-screen Show (4:3)</PresentationFormat>
  <Paragraphs>248</Paragraphs>
  <Slides>23</Slides>
  <Notes>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"A comparative study between players of  football and handball in Egyptian national team in Heart Rate Variability(HRV)."</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study terms</vt:lpstr>
      <vt:lpstr>PowerPoint Presentation</vt:lpstr>
      <vt:lpstr>PowerPoint Presentation</vt:lpstr>
      <vt:lpstr>Importance of the study:</vt:lpstr>
      <vt:lpstr>PowerPoint Presentation</vt:lpstr>
      <vt:lpstr>The study procedures:</vt:lpstr>
      <vt:lpstr>Measuring protocol</vt:lpstr>
      <vt:lpstr>The Results Table ( 1)</vt:lpstr>
      <vt:lpstr>Table ( 2)</vt:lpstr>
      <vt:lpstr>The study concluded the following results</vt:lpstr>
      <vt:lpstr>PowerPoint Presentation</vt:lpstr>
      <vt:lpstr>Methods of measuring heart rate variability can be subdivided into time domain and frequency domain measurements.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comparative study between players of  football and handball in Egyptian national team in  Heart Rate Variability(HRV)."</dc:title>
  <dc:creator>Hamdy Asem</dc:creator>
  <cp:lastModifiedBy>Hamdy Asem</cp:lastModifiedBy>
  <cp:revision>58</cp:revision>
  <dcterms:created xsi:type="dcterms:W3CDTF">2015-06-25T12:14:32Z</dcterms:created>
  <dcterms:modified xsi:type="dcterms:W3CDTF">2015-07-09T11:01:50Z</dcterms:modified>
</cp:coreProperties>
</file>