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handoutMasterIdLst>
    <p:handoutMasterId r:id="rId34"/>
  </p:handoutMasterIdLst>
  <p:sldIdLst>
    <p:sldId id="256" r:id="rId2"/>
    <p:sldId id="261" r:id="rId3"/>
    <p:sldId id="258" r:id="rId4"/>
    <p:sldId id="266" r:id="rId5"/>
    <p:sldId id="259" r:id="rId6"/>
    <p:sldId id="257" r:id="rId7"/>
    <p:sldId id="260" r:id="rId8"/>
    <p:sldId id="267" r:id="rId9"/>
    <p:sldId id="279" r:id="rId10"/>
    <p:sldId id="268" r:id="rId11"/>
    <p:sldId id="274" r:id="rId12"/>
    <p:sldId id="275" r:id="rId13"/>
    <p:sldId id="276" r:id="rId14"/>
    <p:sldId id="277" r:id="rId15"/>
    <p:sldId id="269" r:id="rId16"/>
    <p:sldId id="270" r:id="rId17"/>
    <p:sldId id="262" r:id="rId18"/>
    <p:sldId id="263" r:id="rId19"/>
    <p:sldId id="264" r:id="rId20"/>
    <p:sldId id="280" r:id="rId21"/>
    <p:sldId id="271" r:id="rId22"/>
    <p:sldId id="281" r:id="rId23"/>
    <p:sldId id="282" r:id="rId24"/>
    <p:sldId id="283" r:id="rId25"/>
    <p:sldId id="284" r:id="rId26"/>
    <p:sldId id="285" r:id="rId27"/>
    <p:sldId id="272" r:id="rId28"/>
    <p:sldId id="273" r:id="rId29"/>
    <p:sldId id="286" r:id="rId30"/>
    <p:sldId id="265" r:id="rId31"/>
    <p:sldId id="278"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4" d="100"/>
          <a:sy n="44" d="100"/>
        </p:scale>
        <p:origin x="-126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5960EA69-38D1-4B23-932D-FFD1CDE6A4BB}" type="datetimeFigureOut">
              <a:rPr lang="ar-SA" smtClean="0"/>
              <a:pPr/>
              <a:t>30/11/1435</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66F21E58-BAFD-48B0-BC4F-D816542635F9}" type="slidenum">
              <a:rPr lang="ar-SA" smtClean="0"/>
              <a:pPr/>
              <a:t>‹#›</a:t>
            </a:fld>
            <a:endParaRPr lang="ar-S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67F8326-2559-44C2-B62A-346E91E3E17F}" type="datetimeFigureOut">
              <a:rPr lang="ar-SA" smtClean="0"/>
              <a:pPr/>
              <a:t>30/11/1435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AABD3A5-C4BB-4B4F-910E-A7DFCD32F459}"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EAABD3A5-C4BB-4B4F-910E-A7DFCD32F459}" type="slidenum">
              <a:rPr lang="ar-SA" smtClean="0"/>
              <a:pPr/>
              <a:t>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4E9021B-78A2-4C12-9AE9-6D90937E2D53}" type="datetimeFigureOut">
              <a:rPr lang="ar-SA" smtClean="0"/>
              <a:pPr/>
              <a:t>30/11/1435</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C969668-F0AB-4325-805A-C33BE5E8AC39}"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E9021B-78A2-4C12-9AE9-6D90937E2D53}" type="datetimeFigureOut">
              <a:rPr lang="ar-SA" smtClean="0"/>
              <a:pPr/>
              <a:t>30/11/1435</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EC969668-F0AB-4325-805A-C33BE5E8AC3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E9021B-78A2-4C12-9AE9-6D90937E2D53}" type="datetimeFigureOut">
              <a:rPr lang="ar-SA" smtClean="0"/>
              <a:pPr/>
              <a:t>30/11/1435</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EC969668-F0AB-4325-805A-C33BE5E8AC39}"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E9021B-78A2-4C12-9AE9-6D90937E2D53}" type="datetimeFigureOut">
              <a:rPr lang="ar-SA" smtClean="0"/>
              <a:pPr/>
              <a:t>30/11/1435</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EC969668-F0AB-4325-805A-C33BE5E8AC39}" type="slidenum">
              <a:rPr lang="ar-SA" smtClean="0"/>
              <a:pPr/>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4E9021B-78A2-4C12-9AE9-6D90937E2D53}" type="datetimeFigureOut">
              <a:rPr lang="ar-SA" smtClean="0"/>
              <a:pPr/>
              <a:t>30/11/1435</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EC969668-F0AB-4325-805A-C33BE5E8AC39}"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E9021B-78A2-4C12-9AE9-6D90937E2D53}" type="datetimeFigureOut">
              <a:rPr lang="ar-SA" smtClean="0"/>
              <a:pPr/>
              <a:t>30/11/1435</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EC969668-F0AB-4325-805A-C33BE5E8AC39}" type="slidenum">
              <a:rPr lang="ar-SA" smtClean="0"/>
              <a:pPr/>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E9021B-78A2-4C12-9AE9-6D90937E2D53}" type="datetimeFigureOut">
              <a:rPr lang="ar-SA" smtClean="0"/>
              <a:pPr/>
              <a:t>30/11/1435</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EC969668-F0AB-4325-805A-C33BE5E8AC39}"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4E9021B-78A2-4C12-9AE9-6D90937E2D53}" type="datetimeFigureOut">
              <a:rPr lang="ar-SA" smtClean="0"/>
              <a:pPr/>
              <a:t>30/11/1435</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EC969668-F0AB-4325-805A-C33BE5E8AC39}" type="slidenum">
              <a:rPr lang="ar-SA" smtClean="0"/>
              <a:pPr/>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4E9021B-78A2-4C12-9AE9-6D90937E2D53}" type="datetimeFigureOut">
              <a:rPr lang="ar-SA" smtClean="0"/>
              <a:pPr/>
              <a:t>30/11/1435</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EC969668-F0AB-4325-805A-C33BE5E8AC3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4E9021B-78A2-4C12-9AE9-6D90937E2D53}" type="datetimeFigureOut">
              <a:rPr lang="ar-SA" smtClean="0"/>
              <a:pPr/>
              <a:t>30/11/1435</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EC969668-F0AB-4325-805A-C33BE5E8AC39}"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4E9021B-78A2-4C12-9AE9-6D90937E2D53}" type="datetimeFigureOut">
              <a:rPr lang="ar-SA" smtClean="0"/>
              <a:pPr/>
              <a:t>30/11/1435</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C969668-F0AB-4325-805A-C33BE5E8AC39}"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4E9021B-78A2-4C12-9AE9-6D90937E2D53}" type="datetimeFigureOut">
              <a:rPr lang="ar-SA" smtClean="0"/>
              <a:pPr/>
              <a:t>30/11/1435</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C969668-F0AB-4325-805A-C33BE5E8AC3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moh.gov.sa/en/HealthAwareness/Campaigns/hashash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nof.org/sites/default/file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moh.gov.sa/en/HealthAwareness/Campaigns/hashash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284985"/>
            <a:ext cx="7772400" cy="1526326"/>
          </a:xfrm>
        </p:spPr>
        <p:txBody>
          <a:bodyPr>
            <a:normAutofit fontScale="77500" lnSpcReduction="20000"/>
          </a:bodyPr>
          <a:lstStyle/>
          <a:p>
            <a:pPr algn="ctr" rtl="0"/>
            <a:endParaRPr lang="en-US" b="1" dirty="0" smtClean="0">
              <a:latin typeface="Times New Roman" pitchFamily="18" charset="0"/>
              <a:cs typeface="Times New Roman" pitchFamily="18" charset="0"/>
            </a:endParaRPr>
          </a:p>
          <a:p>
            <a:pPr algn="ctr" rtl="0"/>
            <a:r>
              <a:rPr lang="en-US" b="1" dirty="0" smtClean="0">
                <a:solidFill>
                  <a:schemeClr val="tx1"/>
                </a:solidFill>
                <a:latin typeface="Times New Roman" pitchFamily="18" charset="0"/>
                <a:cs typeface="Times New Roman" pitchFamily="18" charset="0"/>
              </a:rPr>
              <a:t>Dr. </a:t>
            </a:r>
            <a:r>
              <a:rPr lang="en-US" b="1" dirty="0" err="1" smtClean="0">
                <a:solidFill>
                  <a:schemeClr val="tx1"/>
                </a:solidFill>
                <a:latin typeface="Times New Roman" pitchFamily="18" charset="0"/>
                <a:cs typeface="Times New Roman" pitchFamily="18" charset="0"/>
              </a:rPr>
              <a:t>Hala</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Hazam</a:t>
            </a:r>
            <a:r>
              <a:rPr lang="en-US" b="1" dirty="0" smtClean="0">
                <a:solidFill>
                  <a:schemeClr val="tx1"/>
                </a:solidFill>
                <a:latin typeface="Times New Roman" pitchFamily="18" charset="0"/>
                <a:cs typeface="Times New Roman" pitchFamily="18" charset="0"/>
              </a:rPr>
              <a:t> Al-</a:t>
            </a:r>
            <a:r>
              <a:rPr lang="en-US" b="1" dirty="0" err="1" smtClean="0">
                <a:solidFill>
                  <a:schemeClr val="tx1"/>
                </a:solidFill>
                <a:latin typeface="Times New Roman" pitchFamily="18" charset="0"/>
                <a:cs typeface="Times New Roman" pitchFamily="18" charset="0"/>
              </a:rPr>
              <a:t>Otaibi</a:t>
            </a:r>
            <a:endParaRPr lang="en-US" b="1" dirty="0" smtClean="0">
              <a:solidFill>
                <a:schemeClr val="tx1"/>
              </a:solidFill>
              <a:latin typeface="Times New Roman" pitchFamily="18" charset="0"/>
              <a:cs typeface="Times New Roman" pitchFamily="18" charset="0"/>
            </a:endParaRPr>
          </a:p>
          <a:p>
            <a:pPr algn="ctr" rtl="0"/>
            <a:r>
              <a:rPr lang="en-US" dirty="0" smtClean="0">
                <a:solidFill>
                  <a:schemeClr val="tx1"/>
                </a:solidFill>
                <a:latin typeface="Times New Roman" pitchFamily="18" charset="0"/>
                <a:cs typeface="Times New Roman" pitchFamily="18" charset="0"/>
              </a:rPr>
              <a:t>Department of Food Sciences and Nutrition, Community Nutrition</a:t>
            </a:r>
          </a:p>
          <a:p>
            <a:pPr algn="ctr" rtl="0"/>
            <a:r>
              <a:rPr lang="en-US" dirty="0" smtClean="0">
                <a:solidFill>
                  <a:schemeClr val="tx1"/>
                </a:solidFill>
                <a:latin typeface="Times New Roman" pitchFamily="18" charset="0"/>
                <a:cs typeface="Times New Roman" pitchFamily="18" charset="0"/>
              </a:rPr>
              <a:t>College of Agriculture and Food Science, King Faisal University</a:t>
            </a:r>
          </a:p>
          <a:p>
            <a:pPr algn="l" rtl="0"/>
            <a:endParaRPr lang="ar-SA" dirty="0">
              <a:solidFill>
                <a:schemeClr val="tx1"/>
              </a:solidFill>
            </a:endParaRPr>
          </a:p>
        </p:txBody>
      </p:sp>
      <p:sp>
        <p:nvSpPr>
          <p:cNvPr id="2" name="Title 1"/>
          <p:cNvSpPr>
            <a:spLocks noGrp="1"/>
          </p:cNvSpPr>
          <p:nvPr>
            <p:ph type="ctrTitle"/>
          </p:nvPr>
        </p:nvSpPr>
        <p:spPr>
          <a:xfrm>
            <a:off x="683568" y="1052736"/>
            <a:ext cx="7772400" cy="2889666"/>
          </a:xfrm>
        </p:spPr>
        <p:txBody>
          <a:bodyPr>
            <a:normAutofit fontScale="90000"/>
          </a:bodyPr>
          <a:lstStyle/>
          <a:p>
            <a:pPr algn="ctr" rtl="0"/>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4400" dirty="0" smtClean="0">
                <a:solidFill>
                  <a:schemeClr val="tx1"/>
                </a:solidFill>
                <a:effectLst/>
                <a:latin typeface="Times New Roman" pitchFamily="18" charset="0"/>
                <a:cs typeface="Times New Roman" pitchFamily="18" charset="0"/>
              </a:rPr>
              <a:t>The Relationship Between Osteoporosis Knowledge, Beliefs, and Dietary Calcium Intake among Saudi Adults</a:t>
            </a:r>
            <a:r>
              <a:rPr lang="en-US" dirty="0" smtClean="0">
                <a:solidFill>
                  <a:schemeClr val="tx1"/>
                </a:solidFill>
              </a:rPr>
              <a:t/>
            </a:r>
            <a:br>
              <a:rPr lang="en-US" dirty="0" smtClean="0">
                <a:solidFill>
                  <a:schemeClr val="tx1"/>
                </a:solidFill>
              </a:rPr>
            </a:br>
            <a:endParaRPr lang="ar-SA"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72008"/>
          </a:xfrm>
        </p:spPr>
        <p:txBody>
          <a:bodyPr>
            <a:normAutofit fontScale="92500" lnSpcReduction="10000"/>
          </a:bodyPr>
          <a:lstStyle/>
          <a:p>
            <a:pPr algn="l" rtl="0"/>
            <a:r>
              <a:rPr lang="en-US" b="1" dirty="0" smtClean="0">
                <a:solidFill>
                  <a:srgbClr val="C00000"/>
                </a:solidFill>
                <a:latin typeface="Times New Roman" pitchFamily="18" charset="0"/>
                <a:cs typeface="Times New Roman" pitchFamily="18" charset="0"/>
              </a:rPr>
              <a:t>The web-based questionnaire was included:</a:t>
            </a:r>
          </a:p>
          <a:p>
            <a:pPr algn="l" rtl="0">
              <a:buNone/>
            </a:pPr>
            <a:endParaRPr lang="en-US" i="1" dirty="0" smtClean="0">
              <a:solidFill>
                <a:srgbClr val="C00000"/>
              </a:solidFill>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Demographic and socioeconomic information.</a:t>
            </a:r>
          </a:p>
          <a:p>
            <a:pPr algn="l" rtl="0">
              <a:buNone/>
            </a:pPr>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Anthropometric measurements:-  Height, weight.</a:t>
            </a:r>
          </a:p>
          <a:p>
            <a:pPr algn="l" rtl="0">
              <a:buNone/>
            </a:pPr>
            <a:endParaRPr lang="en-GB" dirty="0" smtClean="0">
              <a:latin typeface="Times New Roman" pitchFamily="18" charset="0"/>
              <a:cs typeface="Times New Roman" pitchFamily="18" charset="0"/>
            </a:endParaRPr>
          </a:p>
          <a:p>
            <a:pPr algn="l" rtl="0"/>
            <a:r>
              <a:rPr lang="en-US" sz="2800" dirty="0" smtClean="0">
                <a:latin typeface="Times New Roman" pitchFamily="18" charset="0"/>
                <a:ea typeface="Calibri"/>
                <a:cs typeface="Times New Roman" pitchFamily="18" charset="0"/>
              </a:rPr>
              <a:t>Exercises habits  30 minutes/day (less than three times/week, more than three times/week) .</a:t>
            </a:r>
          </a:p>
          <a:p>
            <a:pPr algn="l" rtl="0">
              <a:buNone/>
            </a:pPr>
            <a:endParaRPr lang="en-US" sz="2800" dirty="0" smtClean="0">
              <a:latin typeface="Times New Roman" pitchFamily="18" charset="0"/>
              <a:ea typeface="Calibri"/>
              <a:cs typeface="Times New Roman" pitchFamily="18" charset="0"/>
            </a:endParaRPr>
          </a:p>
          <a:p>
            <a:pPr algn="l" rtl="0"/>
            <a:r>
              <a:rPr lang="en-US" sz="2800" dirty="0" smtClean="0">
                <a:latin typeface="Times New Roman" pitchFamily="18" charset="0"/>
                <a:ea typeface="Calibri"/>
                <a:cs typeface="Times New Roman" pitchFamily="18" charset="0"/>
              </a:rPr>
              <a:t>Smoking  habits (yes, no). </a:t>
            </a:r>
          </a:p>
          <a:p>
            <a:pPr algn="l" rtl="0">
              <a:buNone/>
            </a:pPr>
            <a:endParaRPr lang="en-US" sz="2800" dirty="0" smtClean="0">
              <a:latin typeface="Times New Roman" pitchFamily="18" charset="0"/>
              <a:ea typeface="Calibri"/>
              <a:cs typeface="Times New Roman" pitchFamily="18" charset="0"/>
            </a:endParaRPr>
          </a:p>
          <a:p>
            <a:pPr algn="l" rtl="0"/>
            <a:r>
              <a:rPr lang="en-US" sz="2800" dirty="0" smtClean="0">
                <a:latin typeface="Times New Roman" pitchFamily="18" charset="0"/>
                <a:ea typeface="Calibri"/>
                <a:cs typeface="Times New Roman" pitchFamily="18" charset="0"/>
              </a:rPr>
              <a:t>Family history of osteoporosis (yes, no).</a:t>
            </a:r>
          </a:p>
          <a:p>
            <a:pPr algn="l" rtl="0"/>
            <a:endParaRPr lang="en-GB" dirty="0" smtClean="0">
              <a:latin typeface="Times New Roman" pitchFamily="18" charset="0"/>
              <a:cs typeface="Times New Roman" pitchFamily="18" charset="0"/>
            </a:endParaRPr>
          </a:p>
          <a:p>
            <a:pPr algn="l" rtl="0"/>
            <a:endParaRPr lang="ar-SA" dirty="0"/>
          </a:p>
        </p:txBody>
      </p:sp>
      <p:sp>
        <p:nvSpPr>
          <p:cNvPr id="3" name="Title 2"/>
          <p:cNvSpPr>
            <a:spLocks noGrp="1"/>
          </p:cNvSpPr>
          <p:nvPr>
            <p:ph type="title"/>
          </p:nvPr>
        </p:nvSpPr>
        <p:spPr>
          <a:xfrm>
            <a:off x="0" y="0"/>
            <a:ext cx="9144000" cy="1143000"/>
          </a:xfrm>
          <a:solidFill>
            <a:schemeClr val="bg2">
              <a:lumMod val="50000"/>
            </a:schemeClr>
          </a:solidFill>
        </p:spPr>
        <p:txBody>
          <a:bodyPr/>
          <a:lstStyle/>
          <a:p>
            <a:r>
              <a:rPr lang="en-US" dirty="0" smtClean="0">
                <a:solidFill>
                  <a:schemeClr val="tx1"/>
                </a:solidFill>
                <a:effectLst/>
                <a:latin typeface="Times New Roman" pitchFamily="18" charset="0"/>
                <a:cs typeface="Times New Roman" pitchFamily="18" charset="0"/>
              </a:rPr>
              <a:t>Measurement</a:t>
            </a:r>
            <a:endParaRPr lang="ar-SA" dirty="0">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76672"/>
            <a:ext cx="8229600" cy="6048672"/>
          </a:xfrm>
        </p:spPr>
        <p:txBody>
          <a:bodyPr>
            <a:normAutofit lnSpcReduction="10000"/>
          </a:bodyPr>
          <a:lstStyle/>
          <a:p>
            <a:pPr algn="l" rtl="0"/>
            <a:r>
              <a:rPr lang="en-US" b="1" dirty="0" smtClean="0">
                <a:latin typeface="Times New Roman" pitchFamily="18" charset="0"/>
                <a:cs typeface="Times New Roman" pitchFamily="18" charset="0"/>
              </a:rPr>
              <a:t>Osteoporosis Health Belief Scale (OHBS).</a:t>
            </a:r>
          </a:p>
          <a:p>
            <a:pPr algn="l" rtl="0">
              <a:buNone/>
            </a:pPr>
            <a:endParaRPr lang="en-US" b="1"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The OHBS developed by Kim </a:t>
            </a:r>
            <a:r>
              <a:rPr lang="en-US" dirty="0" err="1" smtClean="0">
                <a:latin typeface="Times New Roman" pitchFamily="18" charset="0"/>
                <a:cs typeface="Times New Roman" pitchFamily="18" charset="0"/>
              </a:rPr>
              <a:t>etal</a:t>
            </a:r>
            <a:r>
              <a:rPr lang="en-US" dirty="0" smtClean="0">
                <a:latin typeface="Times New Roman" pitchFamily="18" charset="0"/>
                <a:cs typeface="Times New Roman" pitchFamily="18" charset="0"/>
              </a:rPr>
              <a:t>, (1991) is a 42-item instrument consisting of seven subscales addressing health beliefs.</a:t>
            </a:r>
          </a:p>
          <a:p>
            <a:pPr algn="l" rtl="0">
              <a:buNone/>
            </a:pPr>
            <a:endParaRPr lang="en-US" dirty="0" smtClean="0">
              <a:latin typeface="Times New Roman" pitchFamily="18" charset="0"/>
              <a:cs typeface="Times New Roman" pitchFamily="18" charset="0"/>
            </a:endParaRPr>
          </a:p>
          <a:p>
            <a:pPr algn="l" rtl="0"/>
            <a:r>
              <a:rPr lang="en-US" b="1" dirty="0" smtClean="0">
                <a:solidFill>
                  <a:srgbClr val="C00000"/>
                </a:solidFill>
                <a:latin typeface="Times New Roman" pitchFamily="18" charset="0"/>
                <a:cs typeface="Times New Roman" pitchFamily="18" charset="0"/>
              </a:rPr>
              <a:t>The subscales address:</a:t>
            </a:r>
          </a:p>
          <a:p>
            <a:pPr marL="624078" indent="-514350" algn="l" rtl="0">
              <a:buFont typeface="+mj-lt"/>
              <a:buAutoNum type="arabicPeriod"/>
            </a:pPr>
            <a:r>
              <a:rPr lang="en-US" dirty="0" smtClean="0">
                <a:latin typeface="Times New Roman" pitchFamily="18" charset="0"/>
                <a:cs typeface="Times New Roman" pitchFamily="18" charset="0"/>
              </a:rPr>
              <a:t>Susceptibility.</a:t>
            </a:r>
          </a:p>
          <a:p>
            <a:pPr marL="624078" indent="-514350" algn="l" rtl="0">
              <a:buFont typeface="+mj-lt"/>
              <a:buAutoNum type="arabicPeriod"/>
            </a:pPr>
            <a:r>
              <a:rPr lang="en-US" dirty="0" smtClean="0">
                <a:latin typeface="Times New Roman" pitchFamily="18" charset="0"/>
                <a:cs typeface="Times New Roman" pitchFamily="18" charset="0"/>
              </a:rPr>
              <a:t>Severity. </a:t>
            </a:r>
          </a:p>
          <a:p>
            <a:pPr marL="624078" indent="-514350" algn="l" rtl="0">
              <a:buFont typeface="+mj-lt"/>
              <a:buAutoNum type="arabicPeriod"/>
            </a:pPr>
            <a:r>
              <a:rPr lang="en-US" dirty="0" smtClean="0">
                <a:latin typeface="Times New Roman" pitchFamily="18" charset="0"/>
                <a:cs typeface="Times New Roman" pitchFamily="18" charset="0"/>
              </a:rPr>
              <a:t>Benefits to exercise.</a:t>
            </a:r>
          </a:p>
          <a:p>
            <a:pPr marL="624078" indent="-514350" algn="l" rtl="0">
              <a:buFont typeface="+mj-lt"/>
              <a:buAutoNum type="arabicPeriod"/>
            </a:pPr>
            <a:r>
              <a:rPr lang="en-US" dirty="0" smtClean="0">
                <a:latin typeface="Times New Roman" pitchFamily="18" charset="0"/>
                <a:cs typeface="Times New Roman" pitchFamily="18" charset="0"/>
              </a:rPr>
              <a:t>Benefits to calcium intake. </a:t>
            </a:r>
          </a:p>
          <a:p>
            <a:pPr marL="624078" indent="-514350" algn="l" rtl="0">
              <a:buFont typeface="+mj-lt"/>
              <a:buAutoNum type="arabicPeriod"/>
            </a:pPr>
            <a:r>
              <a:rPr lang="en-US" dirty="0" smtClean="0">
                <a:latin typeface="Times New Roman" pitchFamily="18" charset="0"/>
                <a:cs typeface="Times New Roman" pitchFamily="18" charset="0"/>
              </a:rPr>
              <a:t>Barriers to exercise, </a:t>
            </a:r>
          </a:p>
          <a:p>
            <a:pPr marL="624078" indent="-514350" algn="l" rtl="0">
              <a:buFont typeface="+mj-lt"/>
              <a:buAutoNum type="arabicPeriod"/>
            </a:pPr>
            <a:r>
              <a:rPr lang="en-US" dirty="0" smtClean="0">
                <a:latin typeface="Times New Roman" pitchFamily="18" charset="0"/>
                <a:cs typeface="Times New Roman" pitchFamily="18" charset="0"/>
              </a:rPr>
              <a:t>Barriers to calcium intake, </a:t>
            </a:r>
          </a:p>
          <a:p>
            <a:pPr marL="624078" indent="-514350" algn="l" rtl="0">
              <a:buFont typeface="+mj-lt"/>
              <a:buAutoNum type="arabicPeriod"/>
            </a:pPr>
            <a:r>
              <a:rPr lang="en-US" dirty="0" smtClean="0">
                <a:latin typeface="Times New Roman" pitchFamily="18" charset="0"/>
                <a:cs typeface="Times New Roman" pitchFamily="18" charset="0"/>
              </a:rPr>
              <a:t>Health motivation. </a:t>
            </a:r>
          </a:p>
          <a:p>
            <a:pPr algn="l" rtl="0"/>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832648"/>
          </a:xfrm>
        </p:spPr>
        <p:txBody>
          <a:bodyPr>
            <a:normAutofit/>
          </a:bodyPr>
          <a:lstStyle/>
          <a:p>
            <a:pPr algn="l" rtl="0"/>
            <a:r>
              <a:rPr lang="en-US" dirty="0" smtClean="0">
                <a:latin typeface="Times New Roman" pitchFamily="18" charset="0"/>
                <a:cs typeface="Times New Roman" pitchFamily="18" charset="0"/>
              </a:rPr>
              <a:t>Each item was rated using a5 point </a:t>
            </a:r>
            <a:r>
              <a:rPr lang="en-US" dirty="0" err="1" smtClean="0">
                <a:latin typeface="Times New Roman" pitchFamily="18" charset="0"/>
                <a:cs typeface="Times New Roman" pitchFamily="18" charset="0"/>
              </a:rPr>
              <a:t>Likert</a:t>
            </a:r>
            <a:r>
              <a:rPr lang="en-US" dirty="0" smtClean="0">
                <a:latin typeface="Times New Roman" pitchFamily="18" charset="0"/>
                <a:cs typeface="Times New Roman" pitchFamily="18" charset="0"/>
              </a:rPr>
              <a:t> scale:</a:t>
            </a:r>
          </a:p>
          <a:p>
            <a:pPr algn="l" rtl="0">
              <a:buNone/>
            </a:pPr>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1 = strongly disagree.</a:t>
            </a:r>
          </a:p>
          <a:p>
            <a:pPr algn="l" rtl="0"/>
            <a:r>
              <a:rPr lang="en-US" dirty="0" smtClean="0">
                <a:latin typeface="Times New Roman" pitchFamily="18" charset="0"/>
                <a:cs typeface="Times New Roman" pitchFamily="18" charset="0"/>
              </a:rPr>
              <a:t> 2 = disagree.</a:t>
            </a:r>
          </a:p>
          <a:p>
            <a:pPr algn="l" rtl="0"/>
            <a:r>
              <a:rPr lang="en-US" dirty="0" smtClean="0">
                <a:latin typeface="Times New Roman" pitchFamily="18" charset="0"/>
                <a:cs typeface="Times New Roman" pitchFamily="18" charset="0"/>
              </a:rPr>
              <a:t> 3 = neutral. </a:t>
            </a:r>
          </a:p>
          <a:p>
            <a:pPr algn="l" rtl="0"/>
            <a:r>
              <a:rPr lang="en-US" dirty="0" smtClean="0">
                <a:latin typeface="Times New Roman" pitchFamily="18" charset="0"/>
                <a:cs typeface="Times New Roman" pitchFamily="18" charset="0"/>
              </a:rPr>
              <a:t>4 = agree.</a:t>
            </a:r>
          </a:p>
          <a:p>
            <a:pPr algn="l" rtl="0"/>
            <a:r>
              <a:rPr lang="en-US" dirty="0" smtClean="0">
                <a:latin typeface="Times New Roman" pitchFamily="18" charset="0"/>
                <a:cs typeface="Times New Roman" pitchFamily="18" charset="0"/>
              </a:rPr>
              <a:t>5 = strongly agree.</a:t>
            </a:r>
          </a:p>
          <a:p>
            <a:pPr algn="l" rtl="0"/>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Possible range of 42 to 210 for the total health belief score.</a:t>
            </a:r>
          </a:p>
          <a:p>
            <a:pPr algn="l" rtl="0"/>
            <a:r>
              <a:rPr lang="en-US" dirty="0" smtClean="0">
                <a:latin typeface="Times New Roman" pitchFamily="18" charset="0"/>
                <a:cs typeface="Times New Roman" pitchFamily="18" charset="0"/>
              </a:rPr>
              <a:t>A possible range of 6 to 30 for each subscale score.</a:t>
            </a:r>
            <a:endParaRPr lang="ar-SA" b="1" dirty="0" smtClean="0">
              <a:latin typeface="Times New Roman" pitchFamily="18" charset="0"/>
              <a:cs typeface="Times New Roman" pitchFamily="18" charset="0"/>
            </a:endParaRPr>
          </a:p>
          <a:p>
            <a:pPr algn="l" rtl="0"/>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32656"/>
            <a:ext cx="8229600" cy="6192688"/>
          </a:xfrm>
        </p:spPr>
        <p:txBody>
          <a:bodyPr>
            <a:normAutofit/>
          </a:bodyPr>
          <a:lstStyle/>
          <a:p>
            <a:pPr algn="l" rtl="0"/>
            <a:r>
              <a:rPr lang="en-US" b="1" dirty="0" smtClean="0">
                <a:latin typeface="Times New Roman" pitchFamily="18" charset="0"/>
                <a:cs typeface="Times New Roman" pitchFamily="18" charset="0"/>
              </a:rPr>
              <a:t>Osteoporosis Knowledge Assessment Test (OKAT)</a:t>
            </a:r>
          </a:p>
          <a:p>
            <a:pPr algn="l" rtl="0">
              <a:buNone/>
            </a:pPr>
            <a:endParaRPr lang="en-US" b="1"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The OKAT was developed by </a:t>
            </a:r>
            <a:r>
              <a:rPr lang="en-US" dirty="0" err="1" smtClean="0">
                <a:latin typeface="Times New Roman" pitchFamily="18" charset="0"/>
                <a:cs typeface="Times New Roman" pitchFamily="18" charset="0"/>
              </a:rPr>
              <a:t>Winzwnberg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etal</a:t>
            </a:r>
            <a:r>
              <a:rPr lang="en-US" dirty="0" smtClean="0">
                <a:latin typeface="Times New Roman" pitchFamily="18" charset="0"/>
                <a:cs typeface="Times New Roman" pitchFamily="18" charset="0"/>
              </a:rPr>
              <a:t>. (2003). It is a 20-item question with statements that can answered with true, false, I don't know.</a:t>
            </a:r>
          </a:p>
          <a:p>
            <a:pPr algn="l" rtl="0"/>
            <a:r>
              <a:rPr lang="en-US" b="1" dirty="0" smtClean="0">
                <a:solidFill>
                  <a:srgbClr val="C00000"/>
                </a:solidFill>
                <a:latin typeface="Times New Roman" pitchFamily="18" charset="0"/>
                <a:cs typeface="Times New Roman" pitchFamily="18" charset="0"/>
              </a:rPr>
              <a:t>The instrument consisting of 4 subscales addressing:</a:t>
            </a:r>
          </a:p>
          <a:p>
            <a:pPr algn="l" rtl="0">
              <a:buNone/>
            </a:pPr>
            <a:endParaRPr lang="en-US" dirty="0" smtClean="0">
              <a:latin typeface="Times New Roman" pitchFamily="18" charset="0"/>
              <a:cs typeface="Times New Roman" pitchFamily="18" charset="0"/>
            </a:endParaRPr>
          </a:p>
          <a:p>
            <a:pPr marL="624078" indent="-514350" algn="l" rtl="0">
              <a:buFont typeface="+mj-lt"/>
              <a:buAutoNum type="arabicPeriod"/>
            </a:pPr>
            <a:r>
              <a:rPr lang="en-US" dirty="0" smtClean="0">
                <a:latin typeface="Times New Roman" pitchFamily="18" charset="0"/>
                <a:cs typeface="Times New Roman" pitchFamily="18" charset="0"/>
              </a:rPr>
              <a:t>Understanding (symptoms and risk of fracture) </a:t>
            </a:r>
            <a:r>
              <a:rPr lang="en-US" b="1" dirty="0" smtClean="0">
                <a:latin typeface="Times New Roman" pitchFamily="18" charset="0"/>
                <a:cs typeface="Times New Roman" pitchFamily="18" charset="0"/>
              </a:rPr>
              <a:t>5</a:t>
            </a:r>
            <a:r>
              <a:rPr lang="en-US" dirty="0" smtClean="0">
                <a:latin typeface="Times New Roman" pitchFamily="18" charset="0"/>
                <a:cs typeface="Times New Roman" pitchFamily="18" charset="0"/>
              </a:rPr>
              <a:t> items.</a:t>
            </a:r>
          </a:p>
          <a:p>
            <a:pPr marL="624078" indent="-514350" algn="l" rtl="0">
              <a:buFont typeface="+mj-lt"/>
              <a:buAutoNum type="arabicPeriod"/>
            </a:pPr>
            <a:r>
              <a:rPr lang="en-US" dirty="0" smtClean="0">
                <a:latin typeface="Times New Roman" pitchFamily="18" charset="0"/>
                <a:cs typeface="Times New Roman" pitchFamily="18" charset="0"/>
              </a:rPr>
              <a:t>Knowledge risk factors of osteoporosis </a:t>
            </a:r>
            <a:r>
              <a:rPr lang="en-US" b="1" dirty="0" smtClean="0">
                <a:latin typeface="Times New Roman" pitchFamily="18" charset="0"/>
                <a:cs typeface="Times New Roman" pitchFamily="18" charset="0"/>
              </a:rPr>
              <a:t>7</a:t>
            </a:r>
            <a:r>
              <a:rPr lang="en-US" dirty="0" smtClean="0">
                <a:latin typeface="Times New Roman" pitchFamily="18" charset="0"/>
                <a:cs typeface="Times New Roman" pitchFamily="18" charset="0"/>
              </a:rPr>
              <a:t> items.</a:t>
            </a:r>
          </a:p>
          <a:p>
            <a:pPr marL="624078" indent="-514350" algn="l" rtl="0">
              <a:buFont typeface="+mj-lt"/>
              <a:buAutoNum type="arabicPeriod"/>
            </a:pPr>
            <a:r>
              <a:rPr lang="en-US" dirty="0" smtClean="0">
                <a:latin typeface="Times New Roman" pitchFamily="18" charset="0"/>
                <a:cs typeface="Times New Roman" pitchFamily="18" charset="0"/>
              </a:rPr>
              <a:t>Knowledge of prevention factors as physical activity and diet relating to osteoporosis </a:t>
            </a:r>
            <a:r>
              <a:rPr lang="en-US" b="1"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items.</a:t>
            </a:r>
          </a:p>
          <a:p>
            <a:pPr marL="624078" indent="-514350" algn="l" rtl="0">
              <a:buFont typeface="+mj-lt"/>
              <a:buAutoNum type="arabicPeriod"/>
            </a:pPr>
            <a:r>
              <a:rPr lang="en-US" dirty="0" smtClean="0">
                <a:latin typeface="Times New Roman" pitchFamily="18" charset="0"/>
                <a:cs typeface="Times New Roman" pitchFamily="18" charset="0"/>
              </a:rPr>
              <a:t>Treatment availability </a:t>
            </a:r>
            <a:r>
              <a:rPr lang="en-US" b="1"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items.</a:t>
            </a:r>
          </a:p>
          <a:p>
            <a:pPr marL="624078" indent="-514350" algn="l" rtl="0">
              <a:buFont typeface="+mj-lt"/>
              <a:buAutoNum type="arabicPeriod"/>
            </a:pPr>
            <a:endParaRPr lang="en-US" dirty="0" smtClean="0">
              <a:latin typeface="Times New Roman" pitchFamily="18" charset="0"/>
              <a:cs typeface="Times New Roman" pitchFamily="18" charset="0"/>
            </a:endParaRPr>
          </a:p>
          <a:p>
            <a:pPr algn="l" rtl="0"/>
            <a:endParaRPr lang="en-US" dirty="0" smtClean="0">
              <a:latin typeface="Times New Roman" pitchFamily="18" charset="0"/>
              <a:cs typeface="Times New Roman" pitchFamily="18" charset="0"/>
            </a:endParaRPr>
          </a:p>
          <a:p>
            <a:pPr algn="l" rtl="0"/>
            <a:endParaRPr lang="en-US" dirty="0" smtClean="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5256584"/>
          </a:xfrm>
        </p:spPr>
        <p:txBody>
          <a:bodyPr>
            <a:normAutofit/>
          </a:bodyPr>
          <a:lstStyle/>
          <a:p>
            <a:pPr algn="l" rtl="0"/>
            <a:r>
              <a:rPr lang="en-US" b="1" dirty="0" smtClean="0">
                <a:latin typeface="Times New Roman" pitchFamily="18" charset="0"/>
                <a:cs typeface="Times New Roman" pitchFamily="18" charset="0"/>
              </a:rPr>
              <a:t>Food Frequency Questionnaire related to calcium rich foods intake include </a:t>
            </a:r>
            <a:r>
              <a:rPr lang="en-US" b="1" u="sng" dirty="0" smtClean="0">
                <a:latin typeface="Times New Roman" pitchFamily="18" charset="0"/>
                <a:cs typeface="Times New Roman" pitchFamily="18" charset="0"/>
              </a:rPr>
              <a:t>30</a:t>
            </a:r>
            <a:r>
              <a:rPr lang="en-US" b="1" dirty="0" smtClean="0">
                <a:latin typeface="Times New Roman" pitchFamily="18" charset="0"/>
                <a:cs typeface="Times New Roman" pitchFamily="18" charset="0"/>
              </a:rPr>
              <a:t> items based on MOH.</a:t>
            </a:r>
          </a:p>
          <a:p>
            <a:pPr algn="l" rtl="0">
              <a:buNone/>
            </a:pP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Each </a:t>
            </a:r>
            <a:r>
              <a:rPr lang="en-US" i="1" dirty="0" smtClean="0">
                <a:latin typeface="Times New Roman" pitchFamily="18" charset="0"/>
                <a:cs typeface="Times New Roman" pitchFamily="18" charset="0"/>
              </a:rPr>
              <a:t>item is rated as:</a:t>
            </a:r>
          </a:p>
          <a:p>
            <a:pPr algn="l" rtl="0"/>
            <a:r>
              <a:rPr lang="en-US" dirty="0" smtClean="0">
                <a:latin typeface="Times New Roman" pitchFamily="18" charset="0"/>
                <a:cs typeface="Times New Roman" pitchFamily="18" charset="0"/>
              </a:rPr>
              <a:t>never or rarely. </a:t>
            </a:r>
          </a:p>
          <a:p>
            <a:pPr algn="l" rtl="0"/>
            <a:r>
              <a:rPr lang="en-US" dirty="0" smtClean="0">
                <a:latin typeface="Times New Roman" pitchFamily="18" charset="0"/>
                <a:cs typeface="Times New Roman" pitchFamily="18" charset="0"/>
              </a:rPr>
              <a:t>one times per week.</a:t>
            </a:r>
          </a:p>
          <a:p>
            <a:pPr algn="l" rtl="0"/>
            <a:r>
              <a:rPr lang="en-US" dirty="0" smtClean="0">
                <a:latin typeface="Times New Roman" pitchFamily="18" charset="0"/>
                <a:cs typeface="Times New Roman" pitchFamily="18" charset="0"/>
              </a:rPr>
              <a:t>2-3per week.</a:t>
            </a:r>
          </a:p>
          <a:p>
            <a:pPr algn="l" rtl="0"/>
            <a:r>
              <a:rPr lang="en-US" dirty="0" smtClean="0">
                <a:latin typeface="Times New Roman" pitchFamily="18" charset="0"/>
                <a:cs typeface="Times New Roman" pitchFamily="18" charset="0"/>
              </a:rPr>
              <a:t>4-5 per week. </a:t>
            </a:r>
          </a:p>
          <a:p>
            <a:pPr algn="l" rtl="0"/>
            <a:r>
              <a:rPr lang="en-US" dirty="0" smtClean="0">
                <a:latin typeface="Times New Roman" pitchFamily="18" charset="0"/>
                <a:cs typeface="Times New Roman" pitchFamily="18" charset="0"/>
              </a:rPr>
              <a:t>Every day.</a:t>
            </a:r>
          </a:p>
          <a:p>
            <a:pPr algn="l" rtl="0"/>
            <a:endParaRPr lang="en-US" dirty="0" smtClean="0">
              <a:latin typeface="Times New Roman" pitchFamily="18" charset="0"/>
              <a:cs typeface="Times New Roman" pitchFamily="18" charset="0"/>
            </a:endParaRPr>
          </a:p>
          <a:p>
            <a:pPr algn="l" rtl="0">
              <a:buNone/>
            </a:pPr>
            <a:endParaRPr lang="en-US" dirty="0" smtClean="0">
              <a:latin typeface="Times New Roman" pitchFamily="18" charset="0"/>
              <a:cs typeface="Times New Roman" pitchFamily="18" charset="0"/>
            </a:endParaRPr>
          </a:p>
          <a:p>
            <a:pPr algn="l" rtl="0"/>
            <a:endParaRPr lang="en-US" dirty="0" smtClean="0"/>
          </a:p>
          <a:p>
            <a:pPr algn="l" rtl="0"/>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latin typeface="Times New Roman" pitchFamily="18" charset="0"/>
                <a:cs typeface="Times New Roman" pitchFamily="18" charset="0"/>
              </a:rPr>
              <a:t>Frequency, mean and standard deviation. </a:t>
            </a:r>
          </a:p>
          <a:p>
            <a:pPr algn="l" rtl="0"/>
            <a:r>
              <a:rPr lang="en-US" dirty="0" smtClean="0">
                <a:latin typeface="Times New Roman" pitchFamily="18" charset="0"/>
                <a:cs typeface="Times New Roman" pitchFamily="18" charset="0"/>
              </a:rPr>
              <a:t>Chi-square test. </a:t>
            </a:r>
          </a:p>
          <a:p>
            <a:pPr algn="l" rtl="0"/>
            <a:r>
              <a:rPr lang="en-US" dirty="0" smtClean="0">
                <a:latin typeface="Times New Roman" pitchFamily="18" charset="0"/>
                <a:cs typeface="Times New Roman" pitchFamily="18" charset="0"/>
              </a:rPr>
              <a:t>The independent T-test. </a:t>
            </a:r>
          </a:p>
          <a:p>
            <a:pPr algn="l" rtl="0"/>
            <a:r>
              <a:rPr lang="en-US" dirty="0" smtClean="0">
                <a:latin typeface="Times New Roman" pitchFamily="18" charset="0"/>
                <a:cs typeface="Times New Roman" pitchFamily="18" charset="0"/>
              </a:rPr>
              <a:t>Pearson's correlation coefficient.</a:t>
            </a:r>
          </a:p>
          <a:p>
            <a:pPr algn="l" rtl="0"/>
            <a:r>
              <a:rPr lang="en-US" dirty="0" smtClean="0">
                <a:latin typeface="Times New Roman" pitchFamily="18" charset="0"/>
                <a:cs typeface="Times New Roman" pitchFamily="18" charset="0"/>
              </a:rPr>
              <a:t>The significance level was set at 0.05.</a:t>
            </a:r>
          </a:p>
          <a:p>
            <a:pPr algn="l" rtl="0"/>
            <a:r>
              <a:rPr lang="en-US" dirty="0" smtClean="0">
                <a:latin typeface="Times New Roman" pitchFamily="18" charset="0"/>
                <a:cs typeface="Times New Roman" pitchFamily="18" charset="0"/>
              </a:rPr>
              <a:t>SPSS 19.0 .</a:t>
            </a:r>
          </a:p>
          <a:p>
            <a:pPr algn="l" rtl="0"/>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The overall reliability of the instrument based on </a:t>
            </a:r>
            <a:r>
              <a:rPr lang="en-US" dirty="0" err="1" smtClean="0">
                <a:latin typeface="Times New Roman" pitchFamily="18" charset="0"/>
                <a:cs typeface="Times New Roman" pitchFamily="18" charset="0"/>
              </a:rPr>
              <a:t>Cronbach's</a:t>
            </a:r>
            <a:r>
              <a:rPr lang="en-US" dirty="0" smtClean="0">
                <a:latin typeface="Times New Roman" pitchFamily="18" charset="0"/>
                <a:cs typeface="Times New Roman" pitchFamily="18" charset="0"/>
              </a:rPr>
              <a:t> alpha was 0.87.</a:t>
            </a:r>
            <a:endParaRPr lang="ar-SA" dirty="0" smtClean="0">
              <a:latin typeface="Times New Roman" pitchFamily="18" charset="0"/>
              <a:cs typeface="Times New Roman" pitchFamily="18" charset="0"/>
            </a:endParaRPr>
          </a:p>
          <a:p>
            <a:pPr algn="l" rtl="0"/>
            <a:endParaRPr lang="ar-SA" dirty="0"/>
          </a:p>
        </p:txBody>
      </p:sp>
      <p:sp>
        <p:nvSpPr>
          <p:cNvPr id="3" name="Title 2"/>
          <p:cNvSpPr>
            <a:spLocks noGrp="1"/>
          </p:cNvSpPr>
          <p:nvPr>
            <p:ph type="title"/>
          </p:nvPr>
        </p:nvSpPr>
        <p:spPr>
          <a:xfrm>
            <a:off x="0" y="0"/>
            <a:ext cx="9144000" cy="1143000"/>
          </a:xfrm>
          <a:solidFill>
            <a:schemeClr val="bg2">
              <a:lumMod val="50000"/>
            </a:schemeClr>
          </a:solidFill>
        </p:spPr>
        <p:txBody>
          <a:bodyPr/>
          <a:lstStyle/>
          <a:p>
            <a:r>
              <a:rPr lang="en-GB" dirty="0" smtClean="0">
                <a:solidFill>
                  <a:schemeClr val="tx1"/>
                </a:solidFill>
                <a:effectLst/>
                <a:latin typeface="Times New Roman" pitchFamily="18" charset="0"/>
                <a:cs typeface="Times New Roman" pitchFamily="18" charset="0"/>
              </a:rPr>
              <a:t>Statistical Analysis</a:t>
            </a:r>
            <a:endParaRPr lang="ar-SA" dirty="0">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2492896"/>
            <a:ext cx="8229600" cy="1143000"/>
          </a:xfrm>
          <a:solidFill>
            <a:schemeClr val="bg2">
              <a:lumMod val="50000"/>
            </a:schemeClr>
          </a:solidFill>
        </p:spPr>
        <p:txBody>
          <a:bodyPr>
            <a:normAutofit/>
          </a:bodyPr>
          <a:lstStyle/>
          <a:p>
            <a:pPr algn="ctr"/>
            <a:r>
              <a:rPr lang="en-US" sz="6000" dirty="0" smtClean="0">
                <a:solidFill>
                  <a:schemeClr val="tx1"/>
                </a:solidFill>
                <a:effectLst/>
                <a:latin typeface="Times New Roman" pitchFamily="18" charset="0"/>
                <a:cs typeface="Times New Roman" pitchFamily="18" charset="0"/>
              </a:rPr>
              <a:t>Results</a:t>
            </a:r>
            <a:endParaRPr lang="ar-SA" sz="6000" dirty="0">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43000"/>
          </a:xfrm>
        </p:spPr>
        <p:txBody>
          <a:bodyPr>
            <a:noAutofit/>
          </a:bodyPr>
          <a:lstStyle/>
          <a:p>
            <a:r>
              <a:rPr lang="en-US" sz="2800" dirty="0" smtClean="0">
                <a:effectLst/>
              </a:rPr>
              <a:t/>
            </a:r>
            <a:br>
              <a:rPr lang="en-US" sz="2800" dirty="0" smtClean="0">
                <a:effectLst/>
              </a:rPr>
            </a:br>
            <a:r>
              <a:rPr lang="en-US" sz="3200" dirty="0" smtClean="0">
                <a:solidFill>
                  <a:schemeClr val="tx1"/>
                </a:solidFill>
                <a:effectLst/>
                <a:latin typeface="Times New Roman" pitchFamily="18" charset="0"/>
                <a:cs typeface="Times New Roman" pitchFamily="18" charset="0"/>
              </a:rPr>
              <a:t>Table 1: Demographics characteristic of subjects.  </a:t>
            </a:r>
            <a:r>
              <a:rPr lang="en-US" sz="2800" dirty="0" smtClean="0">
                <a:effectLst/>
                <a:latin typeface="Times New Roman" pitchFamily="18" charset="0"/>
                <a:cs typeface="Times New Roman" pitchFamily="18" charset="0"/>
              </a:rPr>
              <a:t/>
            </a:r>
            <a:br>
              <a:rPr lang="en-US" sz="2800" dirty="0" smtClean="0">
                <a:effectLst/>
                <a:latin typeface="Times New Roman" pitchFamily="18" charset="0"/>
                <a:cs typeface="Times New Roman" pitchFamily="18" charset="0"/>
              </a:rPr>
            </a:br>
            <a:endParaRPr lang="ar-SA" sz="2800" dirty="0">
              <a:effectLst/>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539551" y="1124746"/>
          <a:ext cx="8208913" cy="5324150"/>
        </p:xfrm>
        <a:graphic>
          <a:graphicData uri="http://schemas.openxmlformats.org/drawingml/2006/table">
            <a:tbl>
              <a:tblPr/>
              <a:tblGrid>
                <a:gridCol w="3201686"/>
                <a:gridCol w="1789892"/>
                <a:gridCol w="1790863"/>
                <a:gridCol w="1426472"/>
              </a:tblGrid>
              <a:tr h="276662">
                <a:tc>
                  <a:txBody>
                    <a:bodyPr/>
                    <a:lstStyle/>
                    <a:p>
                      <a:pPr algn="ctr" rtl="0">
                        <a:lnSpc>
                          <a:spcPct val="115000"/>
                        </a:lnSpc>
                        <a:spcAft>
                          <a:spcPts val="0"/>
                        </a:spcAft>
                      </a:pPr>
                      <a:r>
                        <a:rPr lang="en-US" sz="1600" b="1" dirty="0">
                          <a:latin typeface="Times New Roman" pitchFamily="18" charset="0"/>
                          <a:ea typeface="Calibri"/>
                          <a:cs typeface="Times New Roman" pitchFamily="18" charset="0"/>
                        </a:rPr>
                        <a:t>Variable </a:t>
                      </a: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rtl="0">
                        <a:lnSpc>
                          <a:spcPct val="115000"/>
                        </a:lnSpc>
                        <a:spcAft>
                          <a:spcPts val="0"/>
                        </a:spcAft>
                      </a:pPr>
                      <a:r>
                        <a:rPr lang="en-US" sz="1600" b="1" dirty="0">
                          <a:latin typeface="Times New Roman" pitchFamily="18" charset="0"/>
                          <a:ea typeface="Calibri"/>
                          <a:cs typeface="Times New Roman" pitchFamily="18" charset="0"/>
                        </a:rPr>
                        <a:t>Male </a:t>
                      </a:r>
                      <a:r>
                        <a:rPr lang="en-US" sz="1600" b="1" dirty="0" smtClean="0">
                          <a:latin typeface="Times New Roman" pitchFamily="18" charset="0"/>
                          <a:ea typeface="Calibri"/>
                          <a:cs typeface="Times New Roman" pitchFamily="18" charset="0"/>
                        </a:rPr>
                        <a:t> (</a:t>
                      </a:r>
                      <a:r>
                        <a:rPr kumimoji="0" lang="en-US" sz="1600" b="1" kern="1200" dirty="0" smtClean="0">
                          <a:solidFill>
                            <a:schemeClr val="tx1"/>
                          </a:solidFill>
                          <a:latin typeface="Times New Roman" pitchFamily="18" charset="0"/>
                          <a:ea typeface="+mn-ea"/>
                          <a:cs typeface="Times New Roman" pitchFamily="18" charset="0"/>
                        </a:rPr>
                        <a:t>285)</a:t>
                      </a:r>
                      <a:endParaRPr lang="en-US" sz="1600" b="1" dirty="0">
                        <a:latin typeface="Times New Roman" pitchFamily="18" charset="0"/>
                        <a:ea typeface="Calibri"/>
                        <a:cs typeface="Times New Roman" pitchFamily="18" charset="0"/>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rtl="0">
                        <a:lnSpc>
                          <a:spcPct val="115000"/>
                        </a:lnSpc>
                        <a:spcAft>
                          <a:spcPts val="0"/>
                        </a:spcAft>
                      </a:pPr>
                      <a:r>
                        <a:rPr lang="en-US" sz="1600" b="1" dirty="0">
                          <a:latin typeface="Times New Roman" pitchFamily="18" charset="0"/>
                          <a:ea typeface="Calibri"/>
                          <a:cs typeface="Times New Roman" pitchFamily="18" charset="0"/>
                        </a:rPr>
                        <a:t>Female </a:t>
                      </a:r>
                      <a:r>
                        <a:rPr lang="en-US" sz="1600" b="1" dirty="0" smtClean="0">
                          <a:latin typeface="Times New Roman" pitchFamily="18" charset="0"/>
                          <a:ea typeface="Calibri"/>
                          <a:cs typeface="Times New Roman" pitchFamily="18" charset="0"/>
                        </a:rPr>
                        <a:t> (</a:t>
                      </a:r>
                      <a:r>
                        <a:rPr kumimoji="0" lang="en-US" sz="1600" b="1" kern="1200" dirty="0" smtClean="0">
                          <a:solidFill>
                            <a:schemeClr val="tx1"/>
                          </a:solidFill>
                          <a:latin typeface="Times New Roman" pitchFamily="18" charset="0"/>
                          <a:ea typeface="+mn-ea"/>
                          <a:cs typeface="Times New Roman" pitchFamily="18" charset="0"/>
                        </a:rPr>
                        <a:t>287)</a:t>
                      </a:r>
                      <a:endParaRPr lang="en-US" sz="1600" b="1" dirty="0">
                        <a:latin typeface="Times New Roman" pitchFamily="18" charset="0"/>
                        <a:ea typeface="Calibri"/>
                        <a:cs typeface="Times New Roman" pitchFamily="18" charset="0"/>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rtl="0">
                        <a:lnSpc>
                          <a:spcPct val="115000"/>
                        </a:lnSpc>
                        <a:spcAft>
                          <a:spcPts val="0"/>
                        </a:spcAft>
                      </a:pPr>
                      <a:r>
                        <a:rPr lang="en-US" sz="1600" b="1" dirty="0">
                          <a:latin typeface="Times New Roman" pitchFamily="18" charset="0"/>
                          <a:ea typeface="Calibri"/>
                          <a:cs typeface="Times New Roman" pitchFamily="18" charset="0"/>
                        </a:rPr>
                        <a:t>P</a:t>
                      </a: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r>
              <a:tr h="553325">
                <a:tc>
                  <a:txBody>
                    <a:bodyPr/>
                    <a:lstStyle/>
                    <a:p>
                      <a:pPr algn="l" rtl="0">
                        <a:lnSpc>
                          <a:spcPct val="115000"/>
                        </a:lnSpc>
                        <a:spcAft>
                          <a:spcPts val="0"/>
                        </a:spcAft>
                      </a:pPr>
                      <a:r>
                        <a:rPr lang="en-US" sz="1600" dirty="0">
                          <a:latin typeface="Times New Roman"/>
                          <a:ea typeface="Calibri"/>
                          <a:cs typeface="Arial"/>
                        </a:rPr>
                        <a:t>Age </a:t>
                      </a:r>
                      <a:endParaRPr lang="en-US" sz="1600" dirty="0">
                        <a:latin typeface="Calibri"/>
                        <a:ea typeface="Calibri"/>
                        <a:cs typeface="Arial"/>
                      </a:endParaRPr>
                    </a:p>
                    <a:p>
                      <a:pPr algn="l" rtl="0">
                        <a:lnSpc>
                          <a:spcPct val="115000"/>
                        </a:lnSpc>
                        <a:spcAft>
                          <a:spcPts val="0"/>
                        </a:spcAft>
                      </a:pPr>
                      <a:r>
                        <a:rPr lang="en-US" sz="1600" dirty="0">
                          <a:latin typeface="Times New Roman"/>
                          <a:ea typeface="Calibri"/>
                          <a:cs typeface="Arial"/>
                        </a:rPr>
                        <a:t>Mean (</a:t>
                      </a:r>
                      <a:r>
                        <a:rPr lang="en-US" sz="1600" dirty="0" err="1">
                          <a:latin typeface="Times New Roman"/>
                          <a:ea typeface="Calibri"/>
                          <a:cs typeface="Arial"/>
                        </a:rPr>
                        <a:t>s.d</a:t>
                      </a:r>
                      <a:r>
                        <a:rPr lang="en-US" sz="1600" dirty="0">
                          <a:latin typeface="Times New Roman"/>
                          <a:ea typeface="Calibri"/>
                          <a:cs typeface="Arial"/>
                        </a:rPr>
                        <a:t>)</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33.84</a:t>
                      </a:r>
                      <a:r>
                        <a:rPr lang="en-US" sz="1600" u="sng" dirty="0">
                          <a:latin typeface="Times New Roman"/>
                          <a:ea typeface="Calibri"/>
                          <a:cs typeface="Arial"/>
                        </a:rPr>
                        <a:t>+</a:t>
                      </a:r>
                      <a:r>
                        <a:rPr lang="en-US" sz="1600" dirty="0">
                          <a:latin typeface="Times New Roman"/>
                          <a:ea typeface="Calibri"/>
                          <a:cs typeface="Arial"/>
                        </a:rPr>
                        <a:t>9.8</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32.51</a:t>
                      </a:r>
                      <a:r>
                        <a:rPr lang="en-US" sz="1600" u="sng" dirty="0">
                          <a:latin typeface="Times New Roman"/>
                          <a:ea typeface="Calibri"/>
                          <a:cs typeface="Arial"/>
                        </a:rPr>
                        <a:t>+</a:t>
                      </a:r>
                      <a:r>
                        <a:rPr lang="en-US" sz="1600" dirty="0">
                          <a:latin typeface="Times New Roman"/>
                          <a:ea typeface="Calibri"/>
                          <a:cs typeface="Arial"/>
                        </a:rPr>
                        <a:t>8.1</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0.00**</a:t>
                      </a:r>
                      <a:endParaRPr lang="en-US" sz="160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662">
                <a:tc gridSpan="4">
                  <a:txBody>
                    <a:bodyPr/>
                    <a:lstStyle/>
                    <a:p>
                      <a:pPr algn="l" rtl="0">
                        <a:lnSpc>
                          <a:spcPct val="115000"/>
                        </a:lnSpc>
                        <a:spcAft>
                          <a:spcPts val="0"/>
                        </a:spcAft>
                      </a:pPr>
                      <a:r>
                        <a:rPr lang="en-US" sz="1600" i="1" dirty="0">
                          <a:latin typeface="Times New Roman"/>
                          <a:ea typeface="Calibri"/>
                          <a:cs typeface="Arial"/>
                        </a:rPr>
                        <a:t>Education level </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gn="l" rtl="0">
                        <a:lnSpc>
                          <a:spcPct val="115000"/>
                        </a:lnSpc>
                        <a:spcAft>
                          <a:spcPts val="0"/>
                        </a:spcAft>
                      </a:pPr>
                      <a:endParaRPr lang="en-US" sz="1800" dirty="0">
                        <a:latin typeface="Times New Roman"/>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gn="l" rtl="0">
                        <a:lnSpc>
                          <a:spcPct val="115000"/>
                        </a:lnSpc>
                        <a:spcAft>
                          <a:spcPts val="0"/>
                        </a:spcAft>
                      </a:pPr>
                      <a:endParaRPr lang="en-US" sz="1800" dirty="0">
                        <a:latin typeface="Times New Roman"/>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gn="l" rtl="0">
                        <a:lnSpc>
                          <a:spcPct val="115000"/>
                        </a:lnSpc>
                        <a:spcAft>
                          <a:spcPts val="0"/>
                        </a:spcAft>
                      </a:pPr>
                      <a:endParaRPr lang="en-US" sz="1800" dirty="0">
                        <a:latin typeface="Times New Roman"/>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276662">
                <a:tc>
                  <a:txBody>
                    <a:bodyPr/>
                    <a:lstStyle/>
                    <a:p>
                      <a:pPr algn="l" rtl="0">
                        <a:lnSpc>
                          <a:spcPct val="115000"/>
                        </a:lnSpc>
                        <a:spcAft>
                          <a:spcPts val="0"/>
                        </a:spcAft>
                      </a:pPr>
                      <a:r>
                        <a:rPr lang="en-US" sz="1600" dirty="0">
                          <a:latin typeface="Times New Roman"/>
                          <a:ea typeface="Calibri"/>
                          <a:cs typeface="Arial"/>
                        </a:rPr>
                        <a:t>Secondary and lower </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125 (43.8%)</a:t>
                      </a:r>
                      <a:endParaRPr lang="en-US" sz="160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71(24.6%)</a:t>
                      </a:r>
                      <a:endParaRPr lang="en-US" sz="160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a:lnSpc>
                          <a:spcPct val="115000"/>
                        </a:lnSpc>
                        <a:spcAft>
                          <a:spcPts val="0"/>
                        </a:spcAft>
                      </a:pPr>
                      <a:r>
                        <a:rPr lang="en-US" sz="1600" dirty="0">
                          <a:latin typeface="Times New Roman"/>
                          <a:ea typeface="Calibri"/>
                          <a:cs typeface="Arial"/>
                        </a:rPr>
                        <a:t>0.00**</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662">
                <a:tc>
                  <a:txBody>
                    <a:bodyPr/>
                    <a:lstStyle/>
                    <a:p>
                      <a:pPr algn="l" rtl="0">
                        <a:lnSpc>
                          <a:spcPct val="115000"/>
                        </a:lnSpc>
                        <a:spcAft>
                          <a:spcPts val="0"/>
                        </a:spcAft>
                      </a:pPr>
                      <a:r>
                        <a:rPr lang="en-US" sz="1600" dirty="0">
                          <a:latin typeface="Times New Roman"/>
                          <a:ea typeface="Calibri"/>
                          <a:cs typeface="Arial"/>
                        </a:rPr>
                        <a:t>University and higher</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160 (56.2%)</a:t>
                      </a:r>
                      <a:endParaRPr lang="en-US" sz="160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216 (75.4%)</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r>
              <a:tr h="276662">
                <a:tc gridSpan="4">
                  <a:txBody>
                    <a:bodyPr/>
                    <a:lstStyle/>
                    <a:p>
                      <a:pPr algn="l" rtl="0">
                        <a:lnSpc>
                          <a:spcPct val="115000"/>
                        </a:lnSpc>
                        <a:spcAft>
                          <a:spcPts val="0"/>
                        </a:spcAft>
                      </a:pPr>
                      <a:r>
                        <a:rPr lang="en-US" sz="1600" i="1" dirty="0">
                          <a:latin typeface="Times New Roman"/>
                          <a:ea typeface="Calibri"/>
                          <a:cs typeface="Arial"/>
                        </a:rPr>
                        <a:t>Employment status</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gn="l" rtl="0">
                        <a:lnSpc>
                          <a:spcPct val="115000"/>
                        </a:lnSpc>
                        <a:spcAft>
                          <a:spcPts val="0"/>
                        </a:spcAft>
                      </a:pPr>
                      <a:endParaRPr lang="en-US" sz="1800" dirty="0">
                        <a:latin typeface="Times New Roman"/>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gn="l" rtl="0">
                        <a:lnSpc>
                          <a:spcPct val="115000"/>
                        </a:lnSpc>
                        <a:spcAft>
                          <a:spcPts val="0"/>
                        </a:spcAft>
                      </a:pPr>
                      <a:endParaRPr lang="en-US" sz="1800" dirty="0">
                        <a:latin typeface="Times New Roman"/>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gn="l" rtl="0">
                        <a:lnSpc>
                          <a:spcPct val="115000"/>
                        </a:lnSpc>
                        <a:spcAft>
                          <a:spcPts val="0"/>
                        </a:spcAft>
                      </a:pPr>
                      <a:endParaRPr lang="en-US" sz="1800" dirty="0">
                        <a:latin typeface="Times New Roman"/>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276662">
                <a:tc>
                  <a:txBody>
                    <a:bodyPr/>
                    <a:lstStyle/>
                    <a:p>
                      <a:pPr algn="l" rtl="0">
                        <a:lnSpc>
                          <a:spcPct val="115000"/>
                        </a:lnSpc>
                        <a:spcAft>
                          <a:spcPts val="0"/>
                        </a:spcAft>
                      </a:pPr>
                      <a:r>
                        <a:rPr lang="en-US" sz="1600" dirty="0">
                          <a:latin typeface="Times New Roman"/>
                          <a:ea typeface="Calibri"/>
                          <a:cs typeface="Arial"/>
                        </a:rPr>
                        <a:t>Employed</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224 (78.9%)</a:t>
                      </a:r>
                      <a:endParaRPr lang="en-US" sz="160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213 (74.3%)</a:t>
                      </a:r>
                      <a:endParaRPr lang="en-US" sz="160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a:lnSpc>
                          <a:spcPct val="115000"/>
                        </a:lnSpc>
                        <a:spcAft>
                          <a:spcPts val="0"/>
                        </a:spcAft>
                      </a:pPr>
                      <a:r>
                        <a:rPr lang="en-US" sz="1600" dirty="0">
                          <a:latin typeface="Times New Roman"/>
                          <a:ea typeface="Calibri"/>
                          <a:cs typeface="Arial"/>
                        </a:rPr>
                        <a:t>0.00**</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662">
                <a:tc>
                  <a:txBody>
                    <a:bodyPr/>
                    <a:lstStyle/>
                    <a:p>
                      <a:pPr algn="l" rtl="0">
                        <a:lnSpc>
                          <a:spcPct val="115000"/>
                        </a:lnSpc>
                        <a:spcAft>
                          <a:spcPts val="0"/>
                        </a:spcAft>
                      </a:pPr>
                      <a:r>
                        <a:rPr lang="en-US" sz="1600" dirty="0">
                          <a:latin typeface="Times New Roman"/>
                          <a:ea typeface="Calibri"/>
                          <a:cs typeface="Arial"/>
                        </a:rPr>
                        <a:t> Not employed</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39 (21.1%)</a:t>
                      </a:r>
                      <a:endParaRPr lang="en-US" sz="160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74 (25.7%)</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r>
              <a:tr h="276662">
                <a:tc gridSpan="4">
                  <a:txBody>
                    <a:bodyPr/>
                    <a:lstStyle/>
                    <a:p>
                      <a:pPr algn="l" rtl="0">
                        <a:lnSpc>
                          <a:spcPct val="115000"/>
                        </a:lnSpc>
                        <a:spcAft>
                          <a:spcPts val="0"/>
                        </a:spcAft>
                      </a:pPr>
                      <a:r>
                        <a:rPr lang="en-US" sz="1600" i="1" dirty="0">
                          <a:latin typeface="Times New Roman"/>
                          <a:ea typeface="Calibri"/>
                          <a:cs typeface="Arial"/>
                        </a:rPr>
                        <a:t>Marital status</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gn="l" rtl="0">
                        <a:lnSpc>
                          <a:spcPct val="115000"/>
                        </a:lnSpc>
                        <a:spcAft>
                          <a:spcPts val="0"/>
                        </a:spcAft>
                      </a:pPr>
                      <a:endParaRPr lang="en-US" sz="1800" dirty="0">
                        <a:latin typeface="Times New Roman"/>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gn="l" rtl="0">
                        <a:lnSpc>
                          <a:spcPct val="115000"/>
                        </a:lnSpc>
                        <a:spcAft>
                          <a:spcPts val="0"/>
                        </a:spcAft>
                      </a:pPr>
                      <a:endParaRPr lang="en-US" sz="1800" dirty="0">
                        <a:latin typeface="Times New Roman"/>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gn="l" rtl="0">
                        <a:lnSpc>
                          <a:spcPct val="115000"/>
                        </a:lnSpc>
                        <a:spcAft>
                          <a:spcPts val="0"/>
                        </a:spcAft>
                      </a:pPr>
                      <a:endParaRPr lang="en-US" sz="1800" dirty="0">
                        <a:latin typeface="Times New Roman"/>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276662">
                <a:tc>
                  <a:txBody>
                    <a:bodyPr/>
                    <a:lstStyle/>
                    <a:p>
                      <a:pPr algn="l" rtl="0">
                        <a:lnSpc>
                          <a:spcPct val="115000"/>
                        </a:lnSpc>
                        <a:spcAft>
                          <a:spcPts val="0"/>
                        </a:spcAft>
                      </a:pPr>
                      <a:r>
                        <a:rPr lang="en-US" sz="1600" dirty="0">
                          <a:latin typeface="Times New Roman"/>
                          <a:ea typeface="Calibri"/>
                          <a:cs typeface="Arial"/>
                        </a:rPr>
                        <a:t>Single </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103 (36.2%)</a:t>
                      </a:r>
                      <a:endParaRPr lang="en-US" sz="160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112 (39%)</a:t>
                      </a:r>
                      <a:endParaRPr lang="en-US" sz="160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a:lnSpc>
                          <a:spcPct val="115000"/>
                        </a:lnSpc>
                        <a:spcAft>
                          <a:spcPts val="0"/>
                        </a:spcAft>
                      </a:pPr>
                      <a:r>
                        <a:rPr lang="en-US" sz="1600" dirty="0">
                          <a:latin typeface="Times New Roman"/>
                          <a:ea typeface="Calibri"/>
                          <a:cs typeface="Arial"/>
                        </a:rPr>
                        <a:t>0.57</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662">
                <a:tc>
                  <a:txBody>
                    <a:bodyPr/>
                    <a:lstStyle/>
                    <a:p>
                      <a:pPr algn="l" rtl="0">
                        <a:lnSpc>
                          <a:spcPct val="115000"/>
                        </a:lnSpc>
                        <a:spcAft>
                          <a:spcPts val="0"/>
                        </a:spcAft>
                      </a:pPr>
                      <a:r>
                        <a:rPr lang="en-US" sz="1600" dirty="0">
                          <a:latin typeface="Times New Roman"/>
                          <a:ea typeface="Calibri"/>
                          <a:cs typeface="Arial"/>
                        </a:rPr>
                        <a:t>Married </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182 (63.8%)</a:t>
                      </a:r>
                      <a:endParaRPr lang="en-US" sz="160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175 (61%)</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r>
              <a:tr h="276662">
                <a:tc gridSpan="4">
                  <a:txBody>
                    <a:bodyPr/>
                    <a:lstStyle/>
                    <a:p>
                      <a:pPr algn="l" rtl="0">
                        <a:lnSpc>
                          <a:spcPct val="115000"/>
                        </a:lnSpc>
                        <a:spcAft>
                          <a:spcPts val="0"/>
                        </a:spcAft>
                      </a:pPr>
                      <a:r>
                        <a:rPr lang="en-US" sz="1600" i="1" dirty="0">
                          <a:latin typeface="Times New Roman"/>
                          <a:ea typeface="Calibri"/>
                          <a:cs typeface="Arial"/>
                        </a:rPr>
                        <a:t>Family history</a:t>
                      </a:r>
                      <a:r>
                        <a:rPr lang="en-US" sz="1600" dirty="0">
                          <a:latin typeface="TimesNewRomanPSMT"/>
                          <a:ea typeface="Calibri"/>
                          <a:cs typeface="TimesNewRomanPSMT"/>
                        </a:rPr>
                        <a:t> </a:t>
                      </a:r>
                      <a:r>
                        <a:rPr lang="en-US" sz="1600" dirty="0">
                          <a:latin typeface="Times New Roman"/>
                          <a:ea typeface="Calibri"/>
                          <a:cs typeface="Arial"/>
                        </a:rPr>
                        <a:t>of osteoporosis</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gn="l" rtl="0">
                        <a:lnSpc>
                          <a:spcPct val="115000"/>
                        </a:lnSpc>
                        <a:spcAft>
                          <a:spcPts val="0"/>
                        </a:spcAft>
                      </a:pPr>
                      <a:endParaRPr lang="en-US" sz="1800" dirty="0">
                        <a:latin typeface="Times New Roman"/>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gn="l" rtl="0">
                        <a:lnSpc>
                          <a:spcPct val="115000"/>
                        </a:lnSpc>
                        <a:spcAft>
                          <a:spcPts val="0"/>
                        </a:spcAft>
                      </a:pPr>
                      <a:endParaRPr lang="en-US" sz="1800" dirty="0">
                        <a:latin typeface="Times New Roman"/>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gn="l" rtl="0">
                        <a:lnSpc>
                          <a:spcPct val="115000"/>
                        </a:lnSpc>
                        <a:spcAft>
                          <a:spcPts val="0"/>
                        </a:spcAft>
                      </a:pPr>
                      <a:endParaRPr lang="en-US" sz="1800" dirty="0">
                        <a:latin typeface="Times New Roman"/>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276662">
                <a:tc>
                  <a:txBody>
                    <a:bodyPr/>
                    <a:lstStyle/>
                    <a:p>
                      <a:pPr algn="l" rtl="0">
                        <a:lnSpc>
                          <a:spcPct val="115000"/>
                        </a:lnSpc>
                        <a:spcAft>
                          <a:spcPts val="0"/>
                        </a:spcAft>
                      </a:pPr>
                      <a:r>
                        <a:rPr lang="en-US" sz="1600" dirty="0">
                          <a:latin typeface="Times New Roman"/>
                          <a:ea typeface="Calibri"/>
                          <a:cs typeface="Arial"/>
                        </a:rPr>
                        <a:t>yes</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74 (39.5%)</a:t>
                      </a:r>
                      <a:endParaRPr lang="en-US" sz="160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100 (34.8%)</a:t>
                      </a:r>
                      <a:endParaRPr lang="en-US" sz="160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a:lnSpc>
                          <a:spcPct val="115000"/>
                        </a:lnSpc>
                        <a:spcAft>
                          <a:spcPts val="0"/>
                        </a:spcAft>
                      </a:pPr>
                      <a:r>
                        <a:rPr lang="en-US" sz="1600" dirty="0">
                          <a:latin typeface="Times New Roman"/>
                          <a:ea typeface="Calibri"/>
                          <a:cs typeface="Arial"/>
                        </a:rPr>
                        <a:t>0.06</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662">
                <a:tc>
                  <a:txBody>
                    <a:bodyPr/>
                    <a:lstStyle/>
                    <a:p>
                      <a:pPr algn="l" rtl="0">
                        <a:lnSpc>
                          <a:spcPct val="115000"/>
                        </a:lnSpc>
                        <a:spcAft>
                          <a:spcPts val="0"/>
                        </a:spcAft>
                      </a:pPr>
                      <a:r>
                        <a:rPr lang="en-US" sz="1600">
                          <a:latin typeface="Times New Roman"/>
                          <a:ea typeface="Calibri"/>
                          <a:cs typeface="Arial"/>
                        </a:rPr>
                        <a:t>No </a:t>
                      </a:r>
                      <a:endParaRPr lang="en-US" sz="160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212 (74.1%)</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187 (65.2%)</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r>
              <a:tr h="276662">
                <a:tc gridSpan="4">
                  <a:txBody>
                    <a:bodyPr/>
                    <a:lstStyle/>
                    <a:p>
                      <a:pPr algn="l" rtl="0">
                        <a:lnSpc>
                          <a:spcPct val="115000"/>
                        </a:lnSpc>
                        <a:spcAft>
                          <a:spcPts val="0"/>
                        </a:spcAft>
                      </a:pPr>
                      <a:r>
                        <a:rPr lang="en-US" sz="1600" i="1" dirty="0">
                          <a:latin typeface="Times New Roman"/>
                          <a:ea typeface="Calibri"/>
                          <a:cs typeface="Arial"/>
                        </a:rPr>
                        <a:t>Income (Saudi Real)</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gn="l" rtl="0">
                        <a:lnSpc>
                          <a:spcPct val="115000"/>
                        </a:lnSpc>
                        <a:spcAft>
                          <a:spcPts val="0"/>
                        </a:spcAft>
                      </a:pPr>
                      <a:endParaRPr lang="en-US" sz="1800" dirty="0">
                        <a:latin typeface="Times New Roman"/>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gn="l" rtl="0">
                        <a:lnSpc>
                          <a:spcPct val="115000"/>
                        </a:lnSpc>
                        <a:spcAft>
                          <a:spcPts val="0"/>
                        </a:spcAft>
                      </a:pPr>
                      <a:endParaRPr lang="en-US" sz="1800" dirty="0">
                        <a:latin typeface="Times New Roman"/>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gn="l" rtl="0">
                        <a:lnSpc>
                          <a:spcPct val="115000"/>
                        </a:lnSpc>
                        <a:spcAft>
                          <a:spcPts val="0"/>
                        </a:spcAft>
                      </a:pPr>
                      <a:endParaRPr lang="en-US" sz="1800" dirty="0">
                        <a:latin typeface="Times New Roman"/>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276662">
                <a:tc>
                  <a:txBody>
                    <a:bodyPr/>
                    <a:lstStyle/>
                    <a:p>
                      <a:pPr algn="l" rtl="0">
                        <a:lnSpc>
                          <a:spcPct val="115000"/>
                        </a:lnSpc>
                        <a:spcAft>
                          <a:spcPts val="0"/>
                        </a:spcAft>
                      </a:pPr>
                      <a:r>
                        <a:rPr lang="en-US" sz="1600" u="sng">
                          <a:latin typeface="Times New Roman"/>
                          <a:ea typeface="Calibri"/>
                          <a:cs typeface="Arial"/>
                        </a:rPr>
                        <a:t>&lt;</a:t>
                      </a:r>
                      <a:r>
                        <a:rPr lang="en-US" sz="1600">
                          <a:latin typeface="Times New Roman"/>
                          <a:ea typeface="Calibri"/>
                          <a:cs typeface="Arial"/>
                        </a:rPr>
                        <a:t>5000</a:t>
                      </a:r>
                      <a:endParaRPr lang="en-US" sz="160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124 (43.8%)</a:t>
                      </a:r>
                      <a:endParaRPr lang="en-US" sz="160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184 (64.2%)</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a:lnSpc>
                          <a:spcPct val="115000"/>
                        </a:lnSpc>
                        <a:spcAft>
                          <a:spcPts val="0"/>
                        </a:spcAft>
                      </a:pPr>
                      <a:r>
                        <a:rPr lang="en-US" sz="1600" dirty="0">
                          <a:latin typeface="Times New Roman"/>
                          <a:ea typeface="Calibri"/>
                          <a:cs typeface="Arial"/>
                        </a:rPr>
                        <a:t>0.00**</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662">
                <a:tc>
                  <a:txBody>
                    <a:bodyPr/>
                    <a:lstStyle/>
                    <a:p>
                      <a:pPr algn="l" rtl="0">
                        <a:lnSpc>
                          <a:spcPct val="115000"/>
                        </a:lnSpc>
                        <a:spcAft>
                          <a:spcPts val="0"/>
                        </a:spcAft>
                      </a:pPr>
                      <a:r>
                        <a:rPr lang="en-US" sz="1600">
                          <a:latin typeface="Times New Roman"/>
                          <a:ea typeface="Calibri"/>
                          <a:cs typeface="Arial"/>
                        </a:rPr>
                        <a:t>&gt;5000</a:t>
                      </a:r>
                      <a:endParaRPr lang="en-US" sz="160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161 (56.2%)</a:t>
                      </a:r>
                      <a:endParaRPr lang="en-US" sz="160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103 (35.8%)</a:t>
                      </a:r>
                      <a:endParaRPr lang="en-US" sz="1600" dirty="0">
                        <a:latin typeface="Calibri"/>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r>
              <a:tr h="276662">
                <a:tc gridSpan="4">
                  <a:txBody>
                    <a:bodyPr/>
                    <a:lstStyle/>
                    <a:p>
                      <a:pPr algn="l" rtl="0">
                        <a:lnSpc>
                          <a:spcPct val="115000"/>
                        </a:lnSpc>
                        <a:spcAft>
                          <a:spcPts val="0"/>
                        </a:spcAft>
                      </a:pPr>
                      <a:r>
                        <a:rPr lang="en-US" sz="900" dirty="0">
                          <a:solidFill>
                            <a:srgbClr val="000000"/>
                          </a:solidFill>
                          <a:latin typeface="Times New Roman"/>
                          <a:ea typeface="Calibri"/>
                          <a:cs typeface="Times"/>
                        </a:rPr>
                        <a:t>*</a:t>
                      </a:r>
                      <a:r>
                        <a:rPr lang="en-US" sz="1100" b="1" dirty="0">
                          <a:solidFill>
                            <a:srgbClr val="000000"/>
                          </a:solidFill>
                          <a:latin typeface="Times New Roman"/>
                          <a:ea typeface="Calibri"/>
                          <a:cs typeface="Times"/>
                        </a:rPr>
                        <a:t>P&lt;0.05, **P&lt;0.001</a:t>
                      </a:r>
                      <a:endParaRPr lang="en-US" sz="11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rtl="0">
                        <a:lnSpc>
                          <a:spcPct val="115000"/>
                        </a:lnSpc>
                        <a:spcAft>
                          <a:spcPts val="0"/>
                        </a:spcAft>
                      </a:pPr>
                      <a:endParaRPr lang="en-US" sz="1200" dirty="0">
                        <a:latin typeface="Times New Roman"/>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rtl="0">
                        <a:lnSpc>
                          <a:spcPct val="115000"/>
                        </a:lnSpc>
                        <a:spcAft>
                          <a:spcPts val="0"/>
                        </a:spcAft>
                      </a:pPr>
                      <a:endParaRPr lang="en-US" sz="1200" dirty="0">
                        <a:latin typeface="Times New Roman"/>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rtl="0">
                        <a:lnSpc>
                          <a:spcPct val="115000"/>
                        </a:lnSpc>
                        <a:spcAft>
                          <a:spcPts val="0"/>
                        </a:spcAft>
                      </a:pPr>
                      <a:endParaRPr lang="en-US" sz="1200" dirty="0">
                        <a:latin typeface="Times New Roman"/>
                        <a:ea typeface="Calibri"/>
                        <a:cs typeface="Arial"/>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43000"/>
          </a:xfrm>
        </p:spPr>
        <p:txBody>
          <a:bodyPr>
            <a:normAutofit fontScale="90000"/>
          </a:bodyPr>
          <a:lstStyle/>
          <a:p>
            <a:r>
              <a:rPr lang="en-US" sz="3600" dirty="0" smtClean="0">
                <a:effectLst/>
                <a:latin typeface="Times New Roman" pitchFamily="18" charset="0"/>
                <a:cs typeface="Times New Roman" pitchFamily="18" charset="0"/>
              </a:rPr>
              <a:t/>
            </a:r>
            <a:br>
              <a:rPr lang="en-US" sz="3600" dirty="0" smtClean="0">
                <a:effectLst/>
                <a:latin typeface="Times New Roman" pitchFamily="18" charset="0"/>
                <a:cs typeface="Times New Roman" pitchFamily="18" charset="0"/>
              </a:rPr>
            </a:br>
            <a:r>
              <a:rPr lang="en-US" sz="3600" dirty="0" smtClean="0">
                <a:solidFill>
                  <a:schemeClr val="tx1"/>
                </a:solidFill>
                <a:effectLst/>
                <a:latin typeface="Times New Roman" pitchFamily="18" charset="0"/>
                <a:cs typeface="Times New Roman" pitchFamily="18" charset="0"/>
              </a:rPr>
              <a:t>Table 2: Anthropometric indicators and lifestyle habits of subjects.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ar-SA"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827584" y="1412780"/>
          <a:ext cx="7560840" cy="4608507"/>
        </p:xfrm>
        <a:graphic>
          <a:graphicData uri="http://schemas.openxmlformats.org/drawingml/2006/table">
            <a:tbl>
              <a:tblPr/>
              <a:tblGrid>
                <a:gridCol w="2863040"/>
                <a:gridCol w="1635136"/>
                <a:gridCol w="1634248"/>
                <a:gridCol w="1428416"/>
              </a:tblGrid>
              <a:tr h="335164">
                <a:tc>
                  <a:txBody>
                    <a:bodyPr/>
                    <a:lstStyle/>
                    <a:p>
                      <a:pPr algn="ctr" rtl="0">
                        <a:lnSpc>
                          <a:spcPct val="115000"/>
                        </a:lnSpc>
                        <a:spcAft>
                          <a:spcPts val="0"/>
                        </a:spcAft>
                      </a:pPr>
                      <a:r>
                        <a:rPr lang="en-US" sz="1600" dirty="0">
                          <a:latin typeface="Times New Roman" pitchFamily="18" charset="0"/>
                          <a:ea typeface="Calibri"/>
                          <a:cs typeface="Times New Roman" pitchFamily="18" charset="0"/>
                        </a:rPr>
                        <a:t>Variable </a:t>
                      </a: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rtl="0">
                        <a:lnSpc>
                          <a:spcPct val="115000"/>
                        </a:lnSpc>
                        <a:spcAft>
                          <a:spcPts val="0"/>
                        </a:spcAft>
                      </a:pPr>
                      <a:r>
                        <a:rPr lang="en-US" sz="1600" dirty="0">
                          <a:latin typeface="Times New Roman" pitchFamily="18" charset="0"/>
                          <a:ea typeface="Calibri"/>
                          <a:cs typeface="Times New Roman" pitchFamily="18" charset="0"/>
                        </a:rPr>
                        <a:t>Male </a:t>
                      </a:r>
                      <a:r>
                        <a:rPr lang="en-US" sz="1600" dirty="0" smtClean="0">
                          <a:latin typeface="Times New Roman" pitchFamily="18" charset="0"/>
                          <a:ea typeface="Calibri"/>
                          <a:cs typeface="Times New Roman" pitchFamily="18" charset="0"/>
                        </a:rPr>
                        <a:t> (</a:t>
                      </a:r>
                      <a:r>
                        <a:rPr kumimoji="0" lang="en-US" sz="1600" kern="1200" dirty="0" smtClean="0">
                          <a:solidFill>
                            <a:schemeClr val="tx1"/>
                          </a:solidFill>
                          <a:latin typeface="Times New Roman" pitchFamily="18" charset="0"/>
                          <a:ea typeface="+mn-ea"/>
                          <a:cs typeface="Times New Roman" pitchFamily="18" charset="0"/>
                        </a:rPr>
                        <a:t>285)</a:t>
                      </a:r>
                      <a:endParaRPr lang="en-US" sz="1600" dirty="0">
                        <a:latin typeface="Times New Roman" pitchFamily="18" charset="0"/>
                        <a:ea typeface="Calibri"/>
                        <a:cs typeface="Times New Roman" pitchFamily="18" charset="0"/>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rtl="0">
                        <a:lnSpc>
                          <a:spcPct val="115000"/>
                        </a:lnSpc>
                        <a:spcAft>
                          <a:spcPts val="0"/>
                        </a:spcAft>
                      </a:pPr>
                      <a:r>
                        <a:rPr lang="en-US" sz="1600" dirty="0">
                          <a:latin typeface="Times New Roman" pitchFamily="18" charset="0"/>
                          <a:ea typeface="Calibri"/>
                          <a:cs typeface="Times New Roman" pitchFamily="18" charset="0"/>
                        </a:rPr>
                        <a:t>Female </a:t>
                      </a:r>
                      <a:r>
                        <a:rPr lang="en-US" sz="1600" dirty="0" smtClean="0">
                          <a:latin typeface="Times New Roman" pitchFamily="18" charset="0"/>
                          <a:ea typeface="Calibri"/>
                          <a:cs typeface="Times New Roman" pitchFamily="18" charset="0"/>
                        </a:rPr>
                        <a:t> (</a:t>
                      </a:r>
                      <a:r>
                        <a:rPr kumimoji="0" lang="en-US" sz="1600" kern="1200" dirty="0" smtClean="0">
                          <a:solidFill>
                            <a:schemeClr val="tx1"/>
                          </a:solidFill>
                          <a:latin typeface="Times New Roman" pitchFamily="18" charset="0"/>
                          <a:ea typeface="+mn-ea"/>
                          <a:cs typeface="Times New Roman" pitchFamily="18" charset="0"/>
                        </a:rPr>
                        <a:t>287)</a:t>
                      </a:r>
                      <a:endParaRPr lang="en-US" sz="1600" dirty="0">
                        <a:latin typeface="Times New Roman" pitchFamily="18" charset="0"/>
                        <a:ea typeface="Calibri"/>
                        <a:cs typeface="Times New Roman" pitchFamily="18" charset="0"/>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dirty="0" smtClean="0">
                          <a:latin typeface="Times New Roman" pitchFamily="18" charset="0"/>
                          <a:ea typeface="Calibri"/>
                          <a:cs typeface="Times New Roman" pitchFamily="18" charset="0"/>
                        </a:rPr>
                        <a:t>P </a:t>
                      </a:r>
                      <a:endParaRPr lang="en-US" sz="1600" dirty="0">
                        <a:latin typeface="Times New Roman" pitchFamily="18" charset="0"/>
                        <a:ea typeface="Calibri"/>
                        <a:cs typeface="Times New Roman" pitchFamily="18" charset="0"/>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r>
              <a:tr h="335164">
                <a:tc>
                  <a:txBody>
                    <a:bodyPr/>
                    <a:lstStyle/>
                    <a:p>
                      <a:pPr algn="l" rtl="0">
                        <a:lnSpc>
                          <a:spcPct val="115000"/>
                        </a:lnSpc>
                        <a:spcAft>
                          <a:spcPts val="0"/>
                        </a:spcAft>
                      </a:pPr>
                      <a:r>
                        <a:rPr lang="en-US" sz="1600" dirty="0">
                          <a:latin typeface="Times New Roman"/>
                          <a:ea typeface="Calibri"/>
                          <a:cs typeface="Arial"/>
                        </a:rPr>
                        <a:t>BMI (kg/m2), Mean (</a:t>
                      </a:r>
                      <a:r>
                        <a:rPr lang="en-US" sz="1600" dirty="0" err="1">
                          <a:latin typeface="Times New Roman"/>
                          <a:ea typeface="Calibri"/>
                          <a:cs typeface="Arial"/>
                        </a:rPr>
                        <a:t>s.d</a:t>
                      </a:r>
                      <a:r>
                        <a:rPr lang="en-US" sz="1600" dirty="0">
                          <a:latin typeface="Times New Roman"/>
                          <a:ea typeface="Calibri"/>
                          <a:cs typeface="Arial"/>
                        </a:rPr>
                        <a:t>)</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24.8</a:t>
                      </a:r>
                      <a:r>
                        <a:rPr lang="en-US" sz="1600" u="sng" dirty="0">
                          <a:latin typeface="Times New Roman"/>
                          <a:ea typeface="Calibri"/>
                          <a:cs typeface="Arial"/>
                        </a:rPr>
                        <a:t>+</a:t>
                      </a:r>
                      <a:r>
                        <a:rPr lang="en-US" sz="1600" dirty="0">
                          <a:latin typeface="Times New Roman"/>
                          <a:ea typeface="Calibri"/>
                          <a:cs typeface="Arial"/>
                        </a:rPr>
                        <a:t>4.5</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23.6</a:t>
                      </a:r>
                      <a:r>
                        <a:rPr lang="en-US" sz="1600" u="sng" dirty="0">
                          <a:latin typeface="Times New Roman"/>
                          <a:ea typeface="Calibri"/>
                          <a:cs typeface="Arial"/>
                        </a:rPr>
                        <a:t>+</a:t>
                      </a:r>
                      <a:r>
                        <a:rPr lang="en-US" sz="1600" dirty="0">
                          <a:latin typeface="Times New Roman"/>
                          <a:ea typeface="Calibri"/>
                          <a:cs typeface="Arial"/>
                        </a:rPr>
                        <a:t>5.3</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0.018*</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164">
                <a:tc>
                  <a:txBody>
                    <a:bodyPr/>
                    <a:lstStyle/>
                    <a:p>
                      <a:pPr algn="l" rtl="0">
                        <a:lnSpc>
                          <a:spcPct val="115000"/>
                        </a:lnSpc>
                        <a:spcAft>
                          <a:spcPts val="0"/>
                        </a:spcAft>
                      </a:pPr>
                      <a:r>
                        <a:rPr lang="en-US" sz="1600">
                          <a:latin typeface="Times New Roman"/>
                          <a:ea typeface="Calibri"/>
                          <a:cs typeface="Arial"/>
                        </a:rPr>
                        <a:t>&lt; 18.5</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15 (4.9%)</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39 (14.4%)</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rtl="0">
                        <a:lnSpc>
                          <a:spcPct val="115000"/>
                        </a:lnSpc>
                        <a:spcAft>
                          <a:spcPts val="0"/>
                        </a:spcAft>
                      </a:pPr>
                      <a:r>
                        <a:rPr lang="en-US" sz="1600">
                          <a:latin typeface="Times New Roman"/>
                          <a:ea typeface="Calibri"/>
                          <a:cs typeface="Arial"/>
                        </a:rPr>
                        <a:t>0.00**</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164">
                <a:tc>
                  <a:txBody>
                    <a:bodyPr/>
                    <a:lstStyle/>
                    <a:p>
                      <a:pPr algn="l" rtl="0">
                        <a:lnSpc>
                          <a:spcPct val="115000"/>
                        </a:lnSpc>
                        <a:spcAft>
                          <a:spcPts val="0"/>
                        </a:spcAft>
                      </a:pPr>
                      <a:r>
                        <a:rPr lang="en-US" sz="1600">
                          <a:latin typeface="Times New Roman"/>
                          <a:ea typeface="Calibri"/>
                          <a:cs typeface="Arial"/>
                        </a:rPr>
                        <a:t>18.5 - 24.9</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153 (47.6%)</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162 (56.7%)</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r>
              <a:tr h="335164">
                <a:tc>
                  <a:txBody>
                    <a:bodyPr/>
                    <a:lstStyle/>
                    <a:p>
                      <a:pPr algn="l" rtl="0">
                        <a:lnSpc>
                          <a:spcPct val="115000"/>
                        </a:lnSpc>
                        <a:spcAft>
                          <a:spcPts val="0"/>
                        </a:spcAft>
                      </a:pPr>
                      <a:r>
                        <a:rPr lang="en-US" sz="1600">
                          <a:latin typeface="Times New Roman"/>
                          <a:ea typeface="Calibri"/>
                          <a:cs typeface="Arial"/>
                        </a:rPr>
                        <a:t>25 – 29.9</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153 (47.6%)</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86 (29.9%)</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r>
              <a:tr h="335164">
                <a:tc gridSpan="4">
                  <a:txBody>
                    <a:bodyPr/>
                    <a:lstStyle/>
                    <a:p>
                      <a:pPr algn="l" rtl="0">
                        <a:lnSpc>
                          <a:spcPct val="115000"/>
                        </a:lnSpc>
                        <a:spcAft>
                          <a:spcPts val="0"/>
                        </a:spcAft>
                      </a:pPr>
                      <a:r>
                        <a:rPr lang="en-US" sz="1600" i="1" dirty="0">
                          <a:latin typeface="Times New Roman"/>
                          <a:ea typeface="Calibri"/>
                          <a:cs typeface="Arial"/>
                        </a:rPr>
                        <a:t>Exercises</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35164">
                <a:tc>
                  <a:txBody>
                    <a:bodyPr/>
                    <a:lstStyle/>
                    <a:p>
                      <a:pPr algn="l" rtl="0">
                        <a:lnSpc>
                          <a:spcPct val="115000"/>
                        </a:lnSpc>
                        <a:spcAft>
                          <a:spcPts val="0"/>
                        </a:spcAft>
                      </a:pPr>
                      <a:r>
                        <a:rPr lang="en-US" sz="1600" dirty="0">
                          <a:latin typeface="Times New Roman"/>
                          <a:ea typeface="Calibri"/>
                          <a:cs typeface="Arial"/>
                        </a:rPr>
                        <a:t>&lt;3 </a:t>
                      </a:r>
                      <a:r>
                        <a:rPr lang="en-US" sz="1600" dirty="0" smtClean="0">
                          <a:latin typeface="Times New Roman"/>
                          <a:ea typeface="Calibri"/>
                          <a:cs typeface="Arial"/>
                        </a:rPr>
                        <a:t>times/week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148 (51.9%)</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126 (67.4%)</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a:lnSpc>
                          <a:spcPct val="115000"/>
                        </a:lnSpc>
                        <a:spcAft>
                          <a:spcPts val="0"/>
                        </a:spcAft>
                      </a:pPr>
                      <a:r>
                        <a:rPr lang="en-US" sz="1600" dirty="0">
                          <a:latin typeface="Times New Roman"/>
                          <a:ea typeface="Calibri"/>
                          <a:cs typeface="Arial"/>
                        </a:rPr>
                        <a:t>0.003*</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164">
                <a:tc>
                  <a:txBody>
                    <a:bodyPr/>
                    <a:lstStyle/>
                    <a:p>
                      <a:pPr algn="l" rtl="0">
                        <a:lnSpc>
                          <a:spcPct val="115000"/>
                        </a:lnSpc>
                        <a:spcAft>
                          <a:spcPts val="0"/>
                        </a:spcAft>
                      </a:pPr>
                      <a:r>
                        <a:rPr lang="en-US" sz="1600" u="sng">
                          <a:latin typeface="Times New Roman"/>
                          <a:ea typeface="Calibri"/>
                          <a:cs typeface="Arial"/>
                        </a:rPr>
                        <a:t>&gt;</a:t>
                      </a:r>
                      <a:r>
                        <a:rPr lang="en-US" sz="1600">
                          <a:latin typeface="Times New Roman"/>
                          <a:ea typeface="Calibri"/>
                          <a:cs typeface="Arial"/>
                        </a:rPr>
                        <a:t>3 times/week</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137 (48.1%)</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161 (32.6%)</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r>
              <a:tr h="335164">
                <a:tc gridSpan="4">
                  <a:txBody>
                    <a:bodyPr/>
                    <a:lstStyle/>
                    <a:p>
                      <a:pPr algn="l" rtl="0">
                        <a:lnSpc>
                          <a:spcPct val="115000"/>
                        </a:lnSpc>
                        <a:spcAft>
                          <a:spcPts val="0"/>
                        </a:spcAft>
                      </a:pPr>
                      <a:r>
                        <a:rPr lang="en-US" sz="1600" dirty="0">
                          <a:latin typeface="Times New Roman"/>
                          <a:ea typeface="Calibri"/>
                          <a:cs typeface="Arial"/>
                        </a:rPr>
                        <a:t>Smoking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35164">
                <a:tc>
                  <a:txBody>
                    <a:bodyPr/>
                    <a:lstStyle/>
                    <a:p>
                      <a:pPr algn="l" rtl="0">
                        <a:lnSpc>
                          <a:spcPct val="115000"/>
                        </a:lnSpc>
                        <a:spcAft>
                          <a:spcPts val="0"/>
                        </a:spcAft>
                      </a:pPr>
                      <a:r>
                        <a:rPr lang="en-US" sz="1600">
                          <a:latin typeface="Times New Roman"/>
                          <a:ea typeface="Calibri"/>
                          <a:cs typeface="Arial"/>
                        </a:rPr>
                        <a:t>yes</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104 (36.8%)</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13 (4.3%)</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a:lnSpc>
                          <a:spcPct val="115000"/>
                        </a:lnSpc>
                        <a:spcAft>
                          <a:spcPts val="0"/>
                        </a:spcAft>
                      </a:pPr>
                      <a:r>
                        <a:rPr lang="en-US" sz="1600" dirty="0">
                          <a:latin typeface="Times New Roman"/>
                          <a:ea typeface="Calibri"/>
                          <a:cs typeface="Arial"/>
                        </a:rPr>
                        <a:t>0.00**</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164">
                <a:tc>
                  <a:txBody>
                    <a:bodyPr/>
                    <a:lstStyle/>
                    <a:p>
                      <a:pPr algn="l" rtl="0">
                        <a:lnSpc>
                          <a:spcPct val="115000"/>
                        </a:lnSpc>
                        <a:spcAft>
                          <a:spcPts val="0"/>
                        </a:spcAft>
                      </a:pPr>
                      <a:r>
                        <a:rPr lang="en-US" sz="1600" dirty="0">
                          <a:latin typeface="Times New Roman"/>
                          <a:ea typeface="Calibri"/>
                          <a:cs typeface="Arial"/>
                        </a:rPr>
                        <a:t>No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181 (63.2%)</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274 (95.7%)</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r>
              <a:tr h="670329">
                <a:tc>
                  <a:txBody>
                    <a:bodyPr/>
                    <a:lstStyle/>
                    <a:p>
                      <a:pPr algn="l" rtl="0">
                        <a:lnSpc>
                          <a:spcPct val="115000"/>
                        </a:lnSpc>
                        <a:spcAft>
                          <a:spcPts val="0"/>
                        </a:spcAft>
                      </a:pPr>
                      <a:r>
                        <a:rPr lang="en-US" sz="1600" dirty="0">
                          <a:latin typeface="Times New Roman"/>
                          <a:ea typeface="Calibri"/>
                          <a:cs typeface="Arial"/>
                        </a:rPr>
                        <a:t>Calcium rich </a:t>
                      </a:r>
                      <a:r>
                        <a:rPr lang="en-US" sz="1600" dirty="0" smtClean="0">
                          <a:latin typeface="Times New Roman"/>
                          <a:ea typeface="Calibri"/>
                          <a:cs typeface="Arial"/>
                        </a:rPr>
                        <a:t>foods intake</a:t>
                      </a:r>
                      <a:endParaRPr lang="en-US" sz="1600" dirty="0">
                        <a:latin typeface="Calibri"/>
                        <a:ea typeface="Calibri"/>
                        <a:cs typeface="Arial"/>
                      </a:endParaRPr>
                    </a:p>
                    <a:p>
                      <a:pPr algn="l" rtl="0">
                        <a:lnSpc>
                          <a:spcPct val="115000"/>
                        </a:lnSpc>
                        <a:spcAft>
                          <a:spcPts val="0"/>
                        </a:spcAft>
                      </a:pPr>
                      <a:r>
                        <a:rPr lang="en-US" sz="1600" dirty="0">
                          <a:latin typeface="Times New Roman"/>
                          <a:ea typeface="Calibri"/>
                          <a:cs typeface="Arial"/>
                        </a:rPr>
                        <a:t>Serving /day</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smtClean="0">
                          <a:latin typeface="Times New Roman"/>
                          <a:ea typeface="Calibri"/>
                          <a:cs typeface="Arial"/>
                        </a:rPr>
                        <a:t>1.8</a:t>
                      </a:r>
                      <a:r>
                        <a:rPr lang="en-US" sz="1600" u="sng" dirty="0" smtClean="0">
                          <a:latin typeface="Times New Roman"/>
                          <a:ea typeface="Calibri"/>
                          <a:cs typeface="Arial"/>
                        </a:rPr>
                        <a:t>+</a:t>
                      </a:r>
                      <a:r>
                        <a:rPr lang="en-US" sz="1600" dirty="0" smtClean="0">
                          <a:latin typeface="Times New Roman"/>
                          <a:ea typeface="Calibri"/>
                          <a:cs typeface="Arial"/>
                        </a:rPr>
                        <a:t>0.04</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2.8</a:t>
                      </a:r>
                      <a:r>
                        <a:rPr lang="en-US" sz="1600" u="sng">
                          <a:latin typeface="Times New Roman"/>
                          <a:ea typeface="Calibri"/>
                          <a:cs typeface="Arial"/>
                        </a:rPr>
                        <a:t>+</a:t>
                      </a:r>
                      <a:r>
                        <a:rPr lang="en-US" sz="1600">
                          <a:latin typeface="Times New Roman"/>
                          <a:ea typeface="Calibri"/>
                          <a:cs typeface="Arial"/>
                        </a:rPr>
                        <a:t>0.04</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0.00**</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374">
                <a:tc gridSpan="4">
                  <a:txBody>
                    <a:bodyPr/>
                    <a:lstStyle/>
                    <a:p>
                      <a:pPr algn="l" rtl="0">
                        <a:lnSpc>
                          <a:spcPct val="115000"/>
                        </a:lnSpc>
                        <a:spcAft>
                          <a:spcPts val="0"/>
                        </a:spcAft>
                      </a:pPr>
                      <a:r>
                        <a:rPr lang="en-US" sz="900" b="1" dirty="0">
                          <a:solidFill>
                            <a:srgbClr val="000000"/>
                          </a:solidFill>
                          <a:latin typeface="Times New Roman"/>
                          <a:ea typeface="Calibri"/>
                          <a:cs typeface="Times"/>
                        </a:rPr>
                        <a:t>*</a:t>
                      </a:r>
                      <a:r>
                        <a:rPr lang="en-US" sz="1100" b="1" dirty="0">
                          <a:solidFill>
                            <a:srgbClr val="000000"/>
                          </a:solidFill>
                          <a:latin typeface="Times New Roman"/>
                          <a:ea typeface="Calibri"/>
                          <a:cs typeface="Times"/>
                        </a:rPr>
                        <a:t>P&lt;0.05, **P&lt;0.001</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43000"/>
          </a:xfrm>
        </p:spPr>
        <p:txBody>
          <a:bodyPr>
            <a:normAutofit fontScale="90000"/>
          </a:bodyPr>
          <a:lstStyle/>
          <a:p>
            <a:pPr rtl="0"/>
            <a:r>
              <a:rPr lang="en-US" sz="3600" dirty="0" smtClean="0"/>
              <a:t/>
            </a:r>
            <a:br>
              <a:rPr lang="en-US" sz="3600" dirty="0" smtClean="0"/>
            </a:br>
            <a:r>
              <a:rPr lang="en-US" sz="3600" dirty="0" smtClean="0"/>
              <a:t/>
            </a:r>
            <a:br>
              <a:rPr lang="en-US" sz="3600" dirty="0" smtClean="0"/>
            </a:br>
            <a:r>
              <a:rPr lang="en-US" sz="3600" dirty="0" smtClean="0">
                <a:solidFill>
                  <a:schemeClr val="tx1"/>
                </a:solidFill>
                <a:effectLst/>
                <a:latin typeface="Times New Roman" pitchFamily="18" charset="0"/>
                <a:cs typeface="Times New Roman" pitchFamily="18" charset="0"/>
              </a:rPr>
              <a:t>Table 3:  Mean scores on the OHBM subscales and OKAT among the study subjects</a:t>
            </a:r>
            <a:r>
              <a:rPr lang="en-US" dirty="0" smtClean="0"/>
              <a:t/>
            </a:r>
            <a:br>
              <a:rPr lang="en-US" dirty="0" smtClean="0"/>
            </a:br>
            <a:endParaRPr lang="ar-SA" dirty="0"/>
          </a:p>
        </p:txBody>
      </p:sp>
      <p:graphicFrame>
        <p:nvGraphicFramePr>
          <p:cNvPr id="4" name="Table 3"/>
          <p:cNvGraphicFramePr>
            <a:graphicFrameLocks noGrp="1"/>
          </p:cNvGraphicFramePr>
          <p:nvPr/>
        </p:nvGraphicFramePr>
        <p:xfrm>
          <a:off x="395536" y="1484784"/>
          <a:ext cx="8280920" cy="4968553"/>
        </p:xfrm>
        <a:graphic>
          <a:graphicData uri="http://schemas.openxmlformats.org/drawingml/2006/table">
            <a:tbl>
              <a:tblPr/>
              <a:tblGrid>
                <a:gridCol w="4248472"/>
                <a:gridCol w="1368152"/>
                <a:gridCol w="1363283"/>
                <a:gridCol w="1301013"/>
              </a:tblGrid>
              <a:tr h="462191">
                <a:tc>
                  <a:txBody>
                    <a:bodyPr/>
                    <a:lstStyle/>
                    <a:p>
                      <a:pPr algn="ctr" rtl="0">
                        <a:lnSpc>
                          <a:spcPct val="115000"/>
                        </a:lnSpc>
                        <a:spcAft>
                          <a:spcPts val="0"/>
                        </a:spcAft>
                      </a:pPr>
                      <a:r>
                        <a:rPr lang="en-US" sz="1600" dirty="0">
                          <a:latin typeface="Times New Roman" pitchFamily="18" charset="0"/>
                          <a:ea typeface="Calibri"/>
                          <a:cs typeface="Times New Roman" pitchFamily="18" charset="0"/>
                        </a:rPr>
                        <a:t>Variable </a:t>
                      </a: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rtl="0">
                        <a:lnSpc>
                          <a:spcPct val="115000"/>
                        </a:lnSpc>
                        <a:spcAft>
                          <a:spcPts val="0"/>
                        </a:spcAft>
                      </a:pPr>
                      <a:r>
                        <a:rPr lang="en-US" sz="1600" dirty="0">
                          <a:latin typeface="Times New Roman" pitchFamily="18" charset="0"/>
                          <a:ea typeface="Calibri"/>
                          <a:cs typeface="Times New Roman" pitchFamily="18" charset="0"/>
                        </a:rPr>
                        <a:t>Male </a:t>
                      </a:r>
                      <a:r>
                        <a:rPr lang="en-US" sz="1600" dirty="0" smtClean="0">
                          <a:latin typeface="Times New Roman" pitchFamily="18" charset="0"/>
                          <a:ea typeface="Calibri"/>
                          <a:cs typeface="Times New Roman" pitchFamily="18" charset="0"/>
                        </a:rPr>
                        <a:t> (</a:t>
                      </a:r>
                      <a:r>
                        <a:rPr kumimoji="0" lang="en-US" sz="1600" kern="1200" dirty="0" smtClean="0">
                          <a:solidFill>
                            <a:schemeClr val="tx1"/>
                          </a:solidFill>
                          <a:latin typeface="Times New Roman" pitchFamily="18" charset="0"/>
                          <a:ea typeface="+mn-ea"/>
                          <a:cs typeface="Times New Roman" pitchFamily="18" charset="0"/>
                        </a:rPr>
                        <a:t>285)</a:t>
                      </a:r>
                      <a:endParaRPr lang="en-US" sz="1600" dirty="0">
                        <a:latin typeface="Times New Roman" pitchFamily="18" charset="0"/>
                        <a:ea typeface="Calibri"/>
                        <a:cs typeface="Times New Roman" pitchFamily="18" charset="0"/>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rtl="0">
                        <a:lnSpc>
                          <a:spcPct val="115000"/>
                        </a:lnSpc>
                        <a:spcAft>
                          <a:spcPts val="0"/>
                        </a:spcAft>
                      </a:pPr>
                      <a:r>
                        <a:rPr lang="en-US" sz="1600" dirty="0">
                          <a:latin typeface="Times New Roman" pitchFamily="18" charset="0"/>
                          <a:ea typeface="Calibri"/>
                          <a:cs typeface="Times New Roman" pitchFamily="18" charset="0"/>
                        </a:rPr>
                        <a:t>Female </a:t>
                      </a:r>
                      <a:r>
                        <a:rPr lang="en-US" sz="1600" dirty="0" smtClean="0">
                          <a:latin typeface="Times New Roman" pitchFamily="18" charset="0"/>
                          <a:ea typeface="Calibri"/>
                          <a:cs typeface="Times New Roman" pitchFamily="18" charset="0"/>
                        </a:rPr>
                        <a:t> (</a:t>
                      </a:r>
                      <a:r>
                        <a:rPr kumimoji="0" lang="en-US" sz="1600" kern="1200" dirty="0" smtClean="0">
                          <a:solidFill>
                            <a:schemeClr val="tx1"/>
                          </a:solidFill>
                          <a:latin typeface="Times New Roman" pitchFamily="18" charset="0"/>
                          <a:ea typeface="+mn-ea"/>
                          <a:cs typeface="Times New Roman" pitchFamily="18" charset="0"/>
                        </a:rPr>
                        <a:t>287)</a:t>
                      </a:r>
                      <a:endParaRPr lang="en-US" sz="1600" dirty="0">
                        <a:latin typeface="Times New Roman" pitchFamily="18" charset="0"/>
                        <a:ea typeface="Calibri"/>
                        <a:cs typeface="Times New Roman" pitchFamily="18" charset="0"/>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a:txBody>
                    <a:bodyPr/>
                    <a:lstStyle/>
                    <a:p>
                      <a:pPr algn="ctr" rtl="0">
                        <a:lnSpc>
                          <a:spcPct val="115000"/>
                        </a:lnSpc>
                        <a:spcAft>
                          <a:spcPts val="0"/>
                        </a:spcAft>
                      </a:pPr>
                      <a:r>
                        <a:rPr lang="en-US" sz="1600" dirty="0" smtClean="0">
                          <a:latin typeface="Times New Roman" pitchFamily="18" charset="0"/>
                          <a:ea typeface="Calibri"/>
                          <a:cs typeface="Times New Roman" pitchFamily="18" charset="0"/>
                        </a:rPr>
                        <a:t>P</a:t>
                      </a:r>
                      <a:endParaRPr lang="en-US" sz="1600" dirty="0">
                        <a:latin typeface="Times New Roman" pitchFamily="18" charset="0"/>
                        <a:ea typeface="Calibri"/>
                        <a:cs typeface="Times New Roman" pitchFamily="18" charset="0"/>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r>
              <a:tr h="462191">
                <a:tc>
                  <a:txBody>
                    <a:bodyPr/>
                    <a:lstStyle/>
                    <a:p>
                      <a:pPr algn="l" rtl="0">
                        <a:lnSpc>
                          <a:spcPct val="115000"/>
                        </a:lnSpc>
                        <a:spcAft>
                          <a:spcPts val="0"/>
                        </a:spcAft>
                      </a:pPr>
                      <a:r>
                        <a:rPr lang="en-US" sz="1600" dirty="0">
                          <a:latin typeface="Times New Roman"/>
                          <a:ea typeface="Calibri"/>
                          <a:cs typeface="Arial"/>
                        </a:rPr>
                        <a:t>Knowledge ( </a:t>
                      </a:r>
                      <a:r>
                        <a:rPr lang="en-US" sz="1600" dirty="0" smtClean="0">
                          <a:latin typeface="Times New Roman"/>
                          <a:ea typeface="Calibri"/>
                          <a:cs typeface="Arial"/>
                        </a:rPr>
                        <a:t>20 </a:t>
                      </a:r>
                      <a:r>
                        <a:rPr lang="en-US" sz="1600" dirty="0">
                          <a:latin typeface="Times New Roman"/>
                          <a:ea typeface="Calibri"/>
                          <a:cs typeface="Arial"/>
                        </a:rPr>
                        <a:t>items)</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8.7+2.6</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9.4+2.7</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a:latin typeface="Times New Roman"/>
                          <a:ea typeface="Calibri"/>
                          <a:cs typeface="Arial"/>
                        </a:rPr>
                        <a:t>0.011*</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191">
                <a:tc>
                  <a:txBody>
                    <a:bodyPr/>
                    <a:lstStyle/>
                    <a:p>
                      <a:pPr algn="l" rtl="0">
                        <a:lnSpc>
                          <a:spcPct val="115000"/>
                        </a:lnSpc>
                        <a:spcAft>
                          <a:spcPts val="0"/>
                        </a:spcAft>
                      </a:pPr>
                      <a:r>
                        <a:rPr lang="en-US" sz="1600" dirty="0">
                          <a:latin typeface="Times New Roman"/>
                          <a:ea typeface="Calibri"/>
                          <a:cs typeface="Arial"/>
                        </a:rPr>
                        <a:t>Perceived Susceptibility (Q1 - 6)</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16.5</a:t>
                      </a:r>
                      <a:r>
                        <a:rPr lang="en-US" sz="1600" u="sng" dirty="0">
                          <a:latin typeface="Times New Roman"/>
                          <a:ea typeface="Calibri"/>
                          <a:cs typeface="Arial"/>
                        </a:rPr>
                        <a:t>+</a:t>
                      </a:r>
                      <a:r>
                        <a:rPr lang="en-US" sz="1600" dirty="0">
                          <a:latin typeface="Times New Roman"/>
                          <a:ea typeface="Calibri"/>
                          <a:cs typeface="Arial"/>
                        </a:rPr>
                        <a:t>4.9</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17.7</a:t>
                      </a:r>
                      <a:r>
                        <a:rPr lang="en-US" sz="1600" u="sng" dirty="0">
                          <a:latin typeface="Times New Roman"/>
                          <a:ea typeface="Calibri"/>
                          <a:cs typeface="Arial"/>
                        </a:rPr>
                        <a:t>+</a:t>
                      </a:r>
                      <a:r>
                        <a:rPr lang="en-US" sz="1600" dirty="0">
                          <a:latin typeface="Times New Roman"/>
                          <a:ea typeface="Calibri"/>
                          <a:cs typeface="Arial"/>
                        </a:rPr>
                        <a:t>5.1</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0.02*</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191">
                <a:tc>
                  <a:txBody>
                    <a:bodyPr/>
                    <a:lstStyle/>
                    <a:p>
                      <a:pPr algn="l" rtl="0">
                        <a:lnSpc>
                          <a:spcPct val="115000"/>
                        </a:lnSpc>
                        <a:spcAft>
                          <a:spcPts val="0"/>
                        </a:spcAft>
                      </a:pPr>
                      <a:r>
                        <a:rPr lang="en-US" sz="1600" dirty="0">
                          <a:latin typeface="Times New Roman"/>
                          <a:ea typeface="Calibri"/>
                          <a:cs typeface="Arial"/>
                        </a:rPr>
                        <a:t>Perceived Severity (Q7 - 12)</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14.5</a:t>
                      </a:r>
                      <a:r>
                        <a:rPr lang="en-US" sz="1600" u="sng" dirty="0">
                          <a:latin typeface="Times New Roman"/>
                          <a:ea typeface="Calibri"/>
                          <a:cs typeface="Arial"/>
                        </a:rPr>
                        <a:t>+</a:t>
                      </a:r>
                      <a:r>
                        <a:rPr lang="en-US" sz="1600" dirty="0">
                          <a:latin typeface="Times New Roman"/>
                          <a:ea typeface="Calibri"/>
                          <a:cs typeface="Arial"/>
                        </a:rPr>
                        <a:t>4.9</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15.8</a:t>
                      </a:r>
                      <a:r>
                        <a:rPr lang="en-US" sz="1600" u="sng" dirty="0">
                          <a:latin typeface="Times New Roman"/>
                          <a:ea typeface="Calibri"/>
                          <a:cs typeface="Arial"/>
                        </a:rPr>
                        <a:t>+</a:t>
                      </a:r>
                      <a:r>
                        <a:rPr lang="en-US" sz="1600" dirty="0">
                          <a:latin typeface="Times New Roman"/>
                          <a:ea typeface="Calibri"/>
                          <a:cs typeface="Arial"/>
                        </a:rPr>
                        <a:t>4.9</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0.008</a:t>
                      </a:r>
                      <a:r>
                        <a:rPr lang="en-US" sz="1600" dirty="0" smtClean="0">
                          <a:latin typeface="Times New Roman"/>
                          <a:ea typeface="Calibri"/>
                          <a:cs typeface="Arial"/>
                        </a:rPr>
                        <a:t>*</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191">
                <a:tc>
                  <a:txBody>
                    <a:bodyPr/>
                    <a:lstStyle/>
                    <a:p>
                      <a:pPr algn="l" rtl="0">
                        <a:lnSpc>
                          <a:spcPct val="115000"/>
                        </a:lnSpc>
                        <a:spcAft>
                          <a:spcPts val="0"/>
                        </a:spcAft>
                      </a:pPr>
                      <a:r>
                        <a:rPr lang="en-US" sz="1600" dirty="0">
                          <a:latin typeface="Times New Roman"/>
                          <a:ea typeface="Calibri"/>
                          <a:cs typeface="Arial"/>
                        </a:rPr>
                        <a:t>Perceived Benefits of exercises (Q13-18)</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22.03</a:t>
                      </a:r>
                      <a:r>
                        <a:rPr lang="en-US" sz="1600" u="sng" dirty="0">
                          <a:latin typeface="Times New Roman"/>
                          <a:ea typeface="Calibri"/>
                          <a:cs typeface="Arial"/>
                        </a:rPr>
                        <a:t>+</a:t>
                      </a:r>
                      <a:r>
                        <a:rPr lang="en-US" sz="1600" dirty="0">
                          <a:latin typeface="Times New Roman"/>
                          <a:ea typeface="Calibri"/>
                          <a:cs typeface="Arial"/>
                        </a:rPr>
                        <a:t>5.01</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21.5</a:t>
                      </a:r>
                      <a:r>
                        <a:rPr lang="en-US" sz="1600" u="sng" dirty="0">
                          <a:latin typeface="Times New Roman"/>
                          <a:ea typeface="Calibri"/>
                          <a:cs typeface="Arial"/>
                        </a:rPr>
                        <a:t>+</a:t>
                      </a:r>
                      <a:r>
                        <a:rPr lang="en-US" sz="1600" dirty="0">
                          <a:latin typeface="Times New Roman"/>
                          <a:ea typeface="Calibri"/>
                          <a:cs typeface="Arial"/>
                        </a:rPr>
                        <a:t>4.2</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0.35</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191">
                <a:tc>
                  <a:txBody>
                    <a:bodyPr/>
                    <a:lstStyle/>
                    <a:p>
                      <a:pPr algn="l" rtl="0">
                        <a:lnSpc>
                          <a:spcPct val="115000"/>
                        </a:lnSpc>
                        <a:spcAft>
                          <a:spcPts val="0"/>
                        </a:spcAft>
                      </a:pPr>
                      <a:r>
                        <a:rPr lang="en-US" sz="1600" dirty="0">
                          <a:latin typeface="Times New Roman"/>
                          <a:ea typeface="Calibri"/>
                          <a:cs typeface="Arial"/>
                        </a:rPr>
                        <a:t>Perceived Benefits of calcium </a:t>
                      </a:r>
                      <a:r>
                        <a:rPr lang="en-US" sz="1600" dirty="0" smtClean="0">
                          <a:latin typeface="Times New Roman"/>
                          <a:ea typeface="Calibri"/>
                          <a:cs typeface="Arial"/>
                        </a:rPr>
                        <a:t> intake </a:t>
                      </a:r>
                      <a:r>
                        <a:rPr lang="en-US" sz="1600" dirty="0">
                          <a:latin typeface="Times New Roman"/>
                          <a:ea typeface="Calibri"/>
                          <a:cs typeface="Arial"/>
                        </a:rPr>
                        <a:t>(Q19-24)</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22.5</a:t>
                      </a:r>
                      <a:r>
                        <a:rPr lang="en-US" sz="1600" u="sng" dirty="0">
                          <a:latin typeface="Times New Roman"/>
                          <a:ea typeface="Calibri"/>
                          <a:cs typeface="Arial"/>
                        </a:rPr>
                        <a:t>+</a:t>
                      </a:r>
                      <a:r>
                        <a:rPr lang="en-US" sz="1600" dirty="0">
                          <a:latin typeface="Times New Roman"/>
                          <a:ea typeface="Calibri"/>
                          <a:cs typeface="Arial"/>
                        </a:rPr>
                        <a:t>4.6</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22.4</a:t>
                      </a:r>
                      <a:r>
                        <a:rPr lang="en-US" sz="1600" u="sng" dirty="0">
                          <a:latin typeface="Times New Roman"/>
                          <a:ea typeface="Calibri"/>
                          <a:cs typeface="Arial"/>
                        </a:rPr>
                        <a:t>+</a:t>
                      </a:r>
                      <a:r>
                        <a:rPr lang="en-US" sz="1600" dirty="0">
                          <a:latin typeface="Times New Roman"/>
                          <a:ea typeface="Calibri"/>
                          <a:cs typeface="Arial"/>
                        </a:rPr>
                        <a:t>4.1</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0.77</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191">
                <a:tc>
                  <a:txBody>
                    <a:bodyPr/>
                    <a:lstStyle/>
                    <a:p>
                      <a:pPr algn="l" rtl="0">
                        <a:lnSpc>
                          <a:spcPct val="115000"/>
                        </a:lnSpc>
                        <a:spcAft>
                          <a:spcPts val="0"/>
                        </a:spcAft>
                      </a:pPr>
                      <a:r>
                        <a:rPr lang="en-US" sz="1600">
                          <a:latin typeface="Times New Roman"/>
                          <a:ea typeface="Calibri"/>
                          <a:cs typeface="Arial"/>
                        </a:rPr>
                        <a:t>Perceived Barriers of exercises (Q25-30)</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15.7</a:t>
                      </a:r>
                      <a:r>
                        <a:rPr lang="en-US" sz="1600" u="sng" dirty="0">
                          <a:latin typeface="Times New Roman"/>
                          <a:ea typeface="Calibri"/>
                          <a:cs typeface="Arial"/>
                        </a:rPr>
                        <a:t>+</a:t>
                      </a:r>
                      <a:r>
                        <a:rPr lang="en-US" sz="1600" dirty="0">
                          <a:latin typeface="Times New Roman"/>
                          <a:ea typeface="Calibri"/>
                          <a:cs typeface="Arial"/>
                        </a:rPr>
                        <a:t>4.5</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16.9</a:t>
                      </a:r>
                      <a:r>
                        <a:rPr lang="en-US" sz="1600" u="sng" dirty="0">
                          <a:latin typeface="Times New Roman"/>
                          <a:ea typeface="Calibri"/>
                          <a:cs typeface="Arial"/>
                        </a:rPr>
                        <a:t>+</a:t>
                      </a:r>
                      <a:r>
                        <a:rPr lang="en-US" sz="1600" dirty="0">
                          <a:latin typeface="Times New Roman"/>
                          <a:ea typeface="Calibri"/>
                          <a:cs typeface="Arial"/>
                        </a:rPr>
                        <a:t>4.1</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0.009</a:t>
                      </a:r>
                      <a:r>
                        <a:rPr lang="en-US" sz="1600" dirty="0" smtClean="0">
                          <a:latin typeface="Times New Roman"/>
                          <a:ea typeface="Calibri"/>
                          <a:cs typeface="Arial"/>
                        </a:rPr>
                        <a:t>*</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191">
                <a:tc>
                  <a:txBody>
                    <a:bodyPr/>
                    <a:lstStyle/>
                    <a:p>
                      <a:pPr algn="l" rtl="0">
                        <a:lnSpc>
                          <a:spcPct val="115000"/>
                        </a:lnSpc>
                        <a:spcAft>
                          <a:spcPts val="0"/>
                        </a:spcAft>
                      </a:pPr>
                      <a:r>
                        <a:rPr lang="en-US" sz="1600">
                          <a:latin typeface="Times New Roman"/>
                          <a:ea typeface="Calibri"/>
                          <a:cs typeface="Arial"/>
                        </a:rPr>
                        <a:t>Perceived Barriers of calcium intake (Q31-36)</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16.3</a:t>
                      </a:r>
                      <a:r>
                        <a:rPr lang="en-US" sz="1600" u="sng" dirty="0">
                          <a:latin typeface="Times New Roman"/>
                          <a:ea typeface="Calibri"/>
                          <a:cs typeface="Arial"/>
                        </a:rPr>
                        <a:t>+</a:t>
                      </a:r>
                      <a:r>
                        <a:rPr lang="en-US" sz="1600" dirty="0">
                          <a:latin typeface="Times New Roman"/>
                          <a:ea typeface="Calibri"/>
                          <a:cs typeface="Arial"/>
                        </a:rPr>
                        <a:t>4.1</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16.5</a:t>
                      </a:r>
                      <a:r>
                        <a:rPr lang="en-US" sz="1600" u="sng" dirty="0">
                          <a:latin typeface="Times New Roman"/>
                          <a:ea typeface="Calibri"/>
                          <a:cs typeface="Arial"/>
                        </a:rPr>
                        <a:t>+</a:t>
                      </a:r>
                      <a:r>
                        <a:rPr lang="en-US" sz="1600" dirty="0">
                          <a:latin typeface="Times New Roman"/>
                          <a:ea typeface="Calibri"/>
                          <a:cs typeface="Arial"/>
                        </a:rPr>
                        <a:t>3.3</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0.62</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191">
                <a:tc>
                  <a:txBody>
                    <a:bodyPr/>
                    <a:lstStyle/>
                    <a:p>
                      <a:pPr algn="l" rtl="0">
                        <a:lnSpc>
                          <a:spcPct val="115000"/>
                        </a:lnSpc>
                        <a:spcAft>
                          <a:spcPts val="0"/>
                        </a:spcAft>
                      </a:pPr>
                      <a:r>
                        <a:rPr lang="en-US" sz="1600">
                          <a:latin typeface="Times New Roman"/>
                          <a:ea typeface="Calibri"/>
                          <a:cs typeface="Arial"/>
                        </a:rPr>
                        <a:t>Motivation(Q37-42)</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21.1</a:t>
                      </a:r>
                      <a:r>
                        <a:rPr lang="en-US" sz="1600" u="sng" dirty="0">
                          <a:latin typeface="Times New Roman"/>
                          <a:ea typeface="Calibri"/>
                          <a:cs typeface="Arial"/>
                        </a:rPr>
                        <a:t>+</a:t>
                      </a:r>
                      <a:r>
                        <a:rPr lang="en-US" sz="1600" dirty="0">
                          <a:latin typeface="Times New Roman"/>
                          <a:ea typeface="Calibri"/>
                          <a:cs typeface="Arial"/>
                        </a:rPr>
                        <a:t>5</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20.8</a:t>
                      </a:r>
                      <a:r>
                        <a:rPr lang="en-US" sz="1600" u="sng" dirty="0">
                          <a:latin typeface="Times New Roman"/>
                          <a:ea typeface="Calibri"/>
                          <a:cs typeface="Arial"/>
                        </a:rPr>
                        <a:t>+</a:t>
                      </a:r>
                      <a:r>
                        <a:rPr lang="en-US" sz="1600" dirty="0">
                          <a:latin typeface="Times New Roman"/>
                          <a:ea typeface="Calibri"/>
                          <a:cs typeface="Arial"/>
                        </a:rPr>
                        <a:t>4.5</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0.55</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191">
                <a:tc>
                  <a:txBody>
                    <a:bodyPr/>
                    <a:lstStyle/>
                    <a:p>
                      <a:pPr algn="l" rtl="0">
                        <a:lnSpc>
                          <a:spcPct val="115000"/>
                        </a:lnSpc>
                        <a:spcAft>
                          <a:spcPts val="0"/>
                        </a:spcAft>
                      </a:pPr>
                      <a:r>
                        <a:rPr lang="en-US" sz="1600" dirty="0" smtClean="0">
                          <a:solidFill>
                            <a:schemeClr val="tx1"/>
                          </a:solidFill>
                          <a:effectLst/>
                          <a:latin typeface="Times New Roman" pitchFamily="18" charset="0"/>
                          <a:cs typeface="Times New Roman" pitchFamily="18" charset="0"/>
                        </a:rPr>
                        <a:t>OHBM </a:t>
                      </a:r>
                      <a:r>
                        <a:rPr lang="en-US" sz="1600" dirty="0" smtClean="0">
                          <a:latin typeface="Times New Roman"/>
                          <a:ea typeface="Calibri"/>
                          <a:cs typeface="Arial"/>
                        </a:rPr>
                        <a:t>items </a:t>
                      </a:r>
                      <a:r>
                        <a:rPr lang="en-US" sz="1600" dirty="0">
                          <a:latin typeface="Times New Roman"/>
                          <a:ea typeface="Calibri"/>
                          <a:cs typeface="Arial"/>
                        </a:rPr>
                        <a:t>(Q1-42)</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128.9</a:t>
                      </a:r>
                      <a:r>
                        <a:rPr lang="en-US" sz="1600" u="sng" dirty="0">
                          <a:latin typeface="Times New Roman"/>
                          <a:ea typeface="Calibri"/>
                          <a:cs typeface="Arial"/>
                        </a:rPr>
                        <a:t>+</a:t>
                      </a:r>
                      <a:r>
                        <a:rPr lang="en-US" sz="1600" dirty="0">
                          <a:latin typeface="Times New Roman"/>
                          <a:ea typeface="Calibri"/>
                          <a:cs typeface="Arial"/>
                        </a:rPr>
                        <a:t>17.08</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132.06</a:t>
                      </a:r>
                      <a:r>
                        <a:rPr lang="en-US" sz="1600" u="sng" dirty="0">
                          <a:latin typeface="Times New Roman"/>
                          <a:ea typeface="Calibri"/>
                          <a:cs typeface="Arial"/>
                        </a:rPr>
                        <a:t>+</a:t>
                      </a:r>
                      <a:r>
                        <a:rPr lang="en-US" sz="1600" dirty="0">
                          <a:latin typeface="Times New Roman"/>
                          <a:ea typeface="Calibri"/>
                          <a:cs typeface="Arial"/>
                        </a:rPr>
                        <a:t>13.9</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600" dirty="0">
                          <a:latin typeface="Times New Roman"/>
                          <a:ea typeface="Calibri"/>
                          <a:cs typeface="Arial"/>
                        </a:rPr>
                        <a:t>0.056</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643">
                <a:tc gridSpan="4">
                  <a:txBody>
                    <a:bodyPr/>
                    <a:lstStyle/>
                    <a:p>
                      <a:pPr algn="l" rtl="0">
                        <a:lnSpc>
                          <a:spcPct val="115000"/>
                        </a:lnSpc>
                        <a:spcAft>
                          <a:spcPts val="0"/>
                        </a:spcAft>
                      </a:pPr>
                      <a:r>
                        <a:rPr lang="en-US" sz="900" b="1" dirty="0">
                          <a:solidFill>
                            <a:srgbClr val="000000"/>
                          </a:solidFill>
                          <a:latin typeface="Times New Roman"/>
                          <a:ea typeface="Calibri"/>
                          <a:cs typeface="Times"/>
                        </a:rPr>
                        <a:t>*P&lt;0.05</a:t>
                      </a:r>
                      <a:r>
                        <a:rPr lang="en-US" sz="900" b="1" dirty="0" smtClean="0">
                          <a:solidFill>
                            <a:srgbClr val="000000"/>
                          </a:solidFill>
                          <a:latin typeface="Times New Roman"/>
                          <a:ea typeface="Calibri"/>
                          <a:cs typeface="Times"/>
                        </a:rPr>
                        <a:t>,</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908720"/>
            <a:ext cx="8229600" cy="5184576"/>
          </a:xfrm>
        </p:spPr>
        <p:txBody>
          <a:bodyPr>
            <a:normAutofit/>
          </a:bodyPr>
          <a:lstStyle/>
          <a:p>
            <a:pPr algn="l" rtl="0"/>
            <a:r>
              <a:rPr lang="en-US" dirty="0" smtClean="0">
                <a:latin typeface="Times New Roman" pitchFamily="18" charset="0"/>
                <a:cs typeface="Times New Roman" pitchFamily="18" charset="0"/>
              </a:rPr>
              <a:t>Osteoporosis is a disease characterized by decreased bone density and loss of bone micro architecture quality which in turn lead to an increased risk of fracture. (WHO,2003)</a:t>
            </a:r>
          </a:p>
          <a:p>
            <a:pPr algn="l" rtl="0">
              <a:buNone/>
            </a:pPr>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It was also reported as the fourth main enemy of the human after heart failure, stroke and cancer,  and the most common cause of fractures in the world (WHO,2003).</a:t>
            </a:r>
            <a:endParaRPr lang="en-US" dirty="0" smtClean="0">
              <a:solidFill>
                <a:srgbClr val="FF0000"/>
              </a:solidFill>
              <a:latin typeface="Times New Roman" pitchFamily="18" charset="0"/>
              <a:cs typeface="Times New Roman" pitchFamily="18" charset="0"/>
            </a:endParaRPr>
          </a:p>
          <a:p>
            <a:pPr algn="l" rtl="0">
              <a:buNone/>
            </a:pPr>
            <a:r>
              <a:rPr lang="en-US" dirty="0" smtClean="0">
                <a:latin typeface="Times New Roman" pitchFamily="18" charset="0"/>
                <a:cs typeface="Times New Roman" pitchFamily="18" charset="0"/>
              </a:rPr>
              <a:t> </a:t>
            </a:r>
          </a:p>
          <a:p>
            <a:pPr algn="l" rtl="0"/>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latin typeface="Times New Roman" pitchFamily="18" charset="0"/>
                <a:cs typeface="Times New Roman" pitchFamily="18" charset="0"/>
              </a:rPr>
              <a:t>Results showed a direct relationship between calcium intake and </a:t>
            </a:r>
          </a:p>
          <a:p>
            <a:pPr algn="l" rtl="0"/>
            <a:r>
              <a:rPr lang="en-US" dirty="0" smtClean="0">
                <a:latin typeface="Times New Roman" pitchFamily="18" charset="0"/>
                <a:cs typeface="Times New Roman" pitchFamily="18" charset="0"/>
              </a:rPr>
              <a:t>perceived susceptibility (r=0.161, p=0.05).</a:t>
            </a:r>
          </a:p>
          <a:p>
            <a:pPr algn="l" rtl="0"/>
            <a:r>
              <a:rPr lang="en-US" dirty="0" smtClean="0">
                <a:latin typeface="Times New Roman" pitchFamily="18" charset="0"/>
                <a:cs typeface="Times New Roman" pitchFamily="18" charset="0"/>
              </a:rPr>
              <a:t>perceived severity (r=0.192, p=0.01).</a:t>
            </a:r>
          </a:p>
          <a:p>
            <a:pPr algn="l" rtl="0">
              <a:buNone/>
            </a:pPr>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But it has a significant inverse relationship with perceived barriers to exercise  (r=-0.184, p=0.05).</a:t>
            </a:r>
            <a:endParaRPr lang="ar-SA"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3600" dirty="0" smtClean="0">
                <a:solidFill>
                  <a:srgbClr val="C00000"/>
                </a:solidFill>
                <a:effectLst/>
                <a:latin typeface="Times New Roman" pitchFamily="18" charset="0"/>
                <a:cs typeface="Times New Roman" pitchFamily="18" charset="0"/>
              </a:rPr>
              <a:t>Only among women </a:t>
            </a:r>
            <a:endParaRPr lang="ar-SA" sz="3600" dirty="0">
              <a:solidFill>
                <a:srgbClr val="C0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72008"/>
          </a:xfrm>
        </p:spPr>
        <p:txBody>
          <a:bodyPr>
            <a:normAutofit fontScale="85000" lnSpcReduction="20000"/>
          </a:bodyPr>
          <a:lstStyle/>
          <a:p>
            <a:pPr algn="l" rtl="0"/>
            <a:r>
              <a:rPr lang="en-US" sz="3000" dirty="0" smtClean="0">
                <a:latin typeface="Times New Roman" pitchFamily="18" charset="0"/>
                <a:cs typeface="Times New Roman" pitchFamily="18" charset="0"/>
              </a:rPr>
              <a:t>The total osteoporosis knowledge score was lower than expected in this group of well-educated subjects.</a:t>
            </a:r>
          </a:p>
          <a:p>
            <a:pPr algn="l" rtl="0"/>
            <a:endParaRPr lang="en-US" sz="3000" dirty="0" smtClean="0">
              <a:latin typeface="Times New Roman" pitchFamily="18" charset="0"/>
              <a:cs typeface="Times New Roman" pitchFamily="18" charset="0"/>
            </a:endParaRPr>
          </a:p>
          <a:p>
            <a:pPr algn="l" rtl="0"/>
            <a:r>
              <a:rPr lang="en-US" sz="3000" dirty="0" smtClean="0">
                <a:latin typeface="Times New Roman" pitchFamily="18" charset="0"/>
                <a:cs typeface="Times New Roman" pitchFamily="18" charset="0"/>
              </a:rPr>
              <a:t>Studies utilizing the OKAT or similar instruments and have similar mine aged (30- 40) have also reported poor to moderate levels of knowledge (Edmonds etal,2012; </a:t>
            </a:r>
            <a:r>
              <a:rPr lang="en-US" sz="3000" dirty="0" err="1" smtClean="0">
                <a:latin typeface="Times New Roman" pitchFamily="18" charset="0"/>
                <a:cs typeface="Times New Roman" pitchFamily="18" charset="0"/>
              </a:rPr>
              <a:t>Barzanji</a:t>
            </a:r>
            <a:r>
              <a:rPr lang="en-US" sz="3000" dirty="0" smtClean="0">
                <a:latin typeface="Times New Roman" pitchFamily="18" charset="0"/>
                <a:cs typeface="Times New Roman" pitchFamily="18" charset="0"/>
              </a:rPr>
              <a:t> etal,2013; </a:t>
            </a:r>
            <a:r>
              <a:rPr lang="en-US" sz="3000" dirty="0" err="1" smtClean="0">
                <a:latin typeface="Times New Roman" pitchFamily="18" charset="0"/>
                <a:cs typeface="Times New Roman" pitchFamily="18" charset="0"/>
              </a:rPr>
              <a:t>Jeihooni</a:t>
            </a:r>
            <a:r>
              <a:rPr lang="en-US" sz="3000" dirty="0" smtClean="0">
                <a:latin typeface="Times New Roman" pitchFamily="18" charset="0"/>
                <a:cs typeface="Times New Roman" pitchFamily="18" charset="0"/>
              </a:rPr>
              <a:t> etal,2014).</a:t>
            </a:r>
          </a:p>
          <a:p>
            <a:pPr algn="l" rtl="0"/>
            <a:endParaRPr lang="en-US" sz="3000" dirty="0" smtClean="0">
              <a:latin typeface="Times New Roman" pitchFamily="18" charset="0"/>
              <a:cs typeface="Times New Roman" pitchFamily="18" charset="0"/>
            </a:endParaRPr>
          </a:p>
          <a:p>
            <a:pPr algn="l" rtl="0"/>
            <a:r>
              <a:rPr lang="en-US" sz="3000" dirty="0" smtClean="0">
                <a:latin typeface="Times New Roman" pitchFamily="18" charset="0"/>
                <a:cs typeface="Times New Roman" pitchFamily="18" charset="0"/>
              </a:rPr>
              <a:t> Usually younger subjects not aware about osteoporosis as 50s and above  (Johnson etal,2008). </a:t>
            </a:r>
          </a:p>
          <a:p>
            <a:pPr algn="l" rtl="0"/>
            <a:endParaRPr lang="en-US" sz="3000" dirty="0" smtClean="0">
              <a:latin typeface="Times New Roman" pitchFamily="18" charset="0"/>
              <a:cs typeface="Times New Roman" pitchFamily="18" charset="0"/>
            </a:endParaRPr>
          </a:p>
          <a:p>
            <a:pPr algn="ctr" rtl="0">
              <a:buNone/>
            </a:pPr>
            <a:r>
              <a:rPr lang="en-US" sz="3000" b="1" dirty="0" smtClean="0">
                <a:solidFill>
                  <a:srgbClr val="C00000"/>
                </a:solidFill>
                <a:latin typeface="Times New Roman" pitchFamily="18" charset="0"/>
                <a:cs typeface="Times New Roman" pitchFamily="18" charset="0"/>
                <a:hlinkClick r:id="rId2"/>
              </a:rPr>
              <a:t>National Osteoporosis Awareness Campaign</a:t>
            </a:r>
            <a:endParaRPr lang="en-US" sz="3000" b="1" dirty="0" smtClean="0">
              <a:solidFill>
                <a:srgbClr val="C00000"/>
              </a:solidFill>
              <a:latin typeface="Times New Roman" pitchFamily="18" charset="0"/>
              <a:cs typeface="Times New Roman" pitchFamily="18" charset="0"/>
            </a:endParaRPr>
          </a:p>
          <a:p>
            <a:pPr algn="ctr" rtl="0">
              <a:buNone/>
            </a:pPr>
            <a:r>
              <a:rPr lang="en-US" sz="3000" b="1" u="sng" dirty="0" smtClean="0">
                <a:solidFill>
                  <a:srgbClr val="C00000"/>
                </a:solidFill>
                <a:latin typeface="Times New Roman" pitchFamily="18" charset="0"/>
                <a:cs typeface="Times New Roman" pitchFamily="18" charset="0"/>
              </a:rPr>
              <a:t>2006, 2012</a:t>
            </a:r>
            <a:endParaRPr lang="en-US" sz="3000" u="sng" dirty="0" smtClean="0">
              <a:solidFill>
                <a:srgbClr val="C00000"/>
              </a:solidFill>
              <a:latin typeface="Times New Roman" pitchFamily="18" charset="0"/>
              <a:cs typeface="Times New Roman" pitchFamily="18" charset="0"/>
            </a:endParaRPr>
          </a:p>
          <a:p>
            <a:pPr algn="l" rtl="0">
              <a:buNone/>
            </a:pPr>
            <a:endParaRPr lang="en-US" dirty="0" smtClean="0">
              <a:latin typeface="Times New Roman" pitchFamily="18" charset="0"/>
              <a:cs typeface="Times New Roman" pitchFamily="18" charset="0"/>
            </a:endParaRPr>
          </a:p>
          <a:p>
            <a:pPr algn="l" rtl="0">
              <a:buNone/>
            </a:pPr>
            <a:endParaRPr lang="ar-SA" dirty="0">
              <a:latin typeface="Times New Roman" pitchFamily="18" charset="0"/>
              <a:cs typeface="Times New Roman" pitchFamily="18" charset="0"/>
            </a:endParaRPr>
          </a:p>
        </p:txBody>
      </p:sp>
      <p:sp>
        <p:nvSpPr>
          <p:cNvPr id="3" name="Title 2"/>
          <p:cNvSpPr>
            <a:spLocks noGrp="1"/>
          </p:cNvSpPr>
          <p:nvPr>
            <p:ph type="title"/>
          </p:nvPr>
        </p:nvSpPr>
        <p:spPr>
          <a:xfrm>
            <a:off x="0" y="0"/>
            <a:ext cx="9144000" cy="1143000"/>
          </a:xfrm>
          <a:solidFill>
            <a:schemeClr val="bg2">
              <a:lumMod val="50000"/>
            </a:schemeClr>
          </a:solidFill>
        </p:spPr>
        <p:txBody>
          <a:bodyPr/>
          <a:lstStyle/>
          <a:p>
            <a:r>
              <a:rPr lang="en-US" dirty="0" smtClean="0">
                <a:solidFill>
                  <a:schemeClr val="tx1"/>
                </a:solidFill>
                <a:effectLst/>
                <a:latin typeface="Times New Roman" pitchFamily="18" charset="0"/>
                <a:cs typeface="Times New Roman" pitchFamily="18" charset="0"/>
              </a:rPr>
              <a:t>Discussion</a:t>
            </a:r>
            <a:endParaRPr lang="ar-SA" dirty="0">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435280" cy="5386603"/>
          </a:xfrm>
        </p:spPr>
        <p:txBody>
          <a:bodyPr>
            <a:noAutofit/>
          </a:bodyPr>
          <a:lstStyle/>
          <a:p>
            <a:pPr algn="l" rtl="0"/>
            <a:r>
              <a:rPr lang="en-US" sz="2800" dirty="0" smtClean="0">
                <a:latin typeface="Times New Roman" pitchFamily="18" charset="0"/>
                <a:cs typeface="Times New Roman" pitchFamily="18" charset="0"/>
              </a:rPr>
              <a:t>Female are perceived to be more </a:t>
            </a:r>
            <a:r>
              <a:rPr lang="en-US" sz="2800" dirty="0" smtClean="0">
                <a:latin typeface="Times New Roman" pitchFamily="18" charset="0"/>
                <a:ea typeface="Calibri"/>
                <a:cs typeface="Times New Roman" pitchFamily="18" charset="0"/>
              </a:rPr>
              <a:t>susceptibility and </a:t>
            </a:r>
            <a:r>
              <a:rPr lang="en-US" sz="2800" dirty="0" smtClean="0">
                <a:latin typeface="Times New Roman"/>
                <a:ea typeface="Calibri"/>
                <a:cs typeface="Arial"/>
              </a:rPr>
              <a:t>severity </a:t>
            </a:r>
            <a:r>
              <a:rPr lang="en-US" sz="2800" dirty="0" smtClean="0">
                <a:latin typeface="Times New Roman" pitchFamily="18" charset="0"/>
                <a:ea typeface="Calibri"/>
                <a:cs typeface="Times New Roman" pitchFamily="18" charset="0"/>
              </a:rPr>
              <a:t>toward osteoporosis than male with significant difference between them, that could be du to misperception that osteoporosis is a disease effects only female.</a:t>
            </a:r>
          </a:p>
          <a:p>
            <a:pPr algn="l" rtl="0">
              <a:buNone/>
            </a:pPr>
            <a:endParaRPr lang="en-US" sz="2800" dirty="0" smtClean="0">
              <a:latin typeface="Times New Roman" pitchFamily="18" charset="0"/>
              <a:ea typeface="Calibri"/>
              <a:cs typeface="Times New Roman" pitchFamily="18" charset="0"/>
            </a:endParaRPr>
          </a:p>
          <a:p>
            <a:pPr algn="l" rtl="0"/>
            <a:r>
              <a:rPr lang="en-US" sz="2800" dirty="0" smtClean="0">
                <a:latin typeface="Times New Roman" pitchFamily="18" charset="0"/>
                <a:cs typeface="Times New Roman" pitchFamily="18" charset="0"/>
              </a:rPr>
              <a:t>According to the HBM, they will not take preventative measures to ward off the disease, in other words;</a:t>
            </a:r>
          </a:p>
          <a:p>
            <a:pPr algn="l" rtl="0"/>
            <a:endParaRPr lang="en-US" sz="2800" dirty="0" smtClean="0">
              <a:latin typeface="Times New Roman" pitchFamily="18" charset="0"/>
              <a:cs typeface="Times New Roman" pitchFamily="18" charset="0"/>
            </a:endParaRPr>
          </a:p>
          <a:p>
            <a:pPr algn="ctr" rtl="0"/>
            <a:r>
              <a:rPr lang="en-US" sz="2800" b="1" dirty="0" smtClean="0">
                <a:solidFill>
                  <a:srgbClr val="C00000"/>
                </a:solidFill>
                <a:latin typeface="Times New Roman" pitchFamily="18" charset="0"/>
                <a:cs typeface="Times New Roman" pitchFamily="18" charset="0"/>
              </a:rPr>
              <a:t>They did not believe that osteoporosis would significantly affect their lives</a:t>
            </a:r>
            <a:r>
              <a:rPr lang="en-US" sz="2800" b="1" dirty="0" smtClean="0">
                <a:latin typeface="Times New Roman" pitchFamily="18" charset="0"/>
                <a:cs typeface="Times New Roman" pitchFamily="18" charset="0"/>
              </a:rPr>
              <a:t>.</a:t>
            </a:r>
            <a:endParaRPr lang="en-US" sz="2800" b="1" dirty="0" smtClean="0">
              <a:latin typeface="Times New Roman" pitchFamily="18" charset="0"/>
              <a:ea typeface="Calibri"/>
              <a:cs typeface="Times New Roman" pitchFamily="18" charset="0"/>
            </a:endParaRPr>
          </a:p>
          <a:p>
            <a:pPr algn="l" rtl="0"/>
            <a:endParaRPr lang="en-US" sz="2800" dirty="0" smtClean="0">
              <a:latin typeface="Times New Roman" pitchFamily="18" charset="0"/>
              <a:ea typeface="Calibri"/>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76672"/>
            <a:ext cx="8229600" cy="5904656"/>
          </a:xfrm>
        </p:spPr>
        <p:txBody>
          <a:bodyPr>
            <a:normAutofit/>
          </a:bodyPr>
          <a:lstStyle/>
          <a:p>
            <a:pPr algn="l" rtl="0"/>
            <a:endParaRPr lang="en-US" sz="2800" dirty="0" smtClean="0">
              <a:latin typeface="Times New Roman" pitchFamily="18" charset="0"/>
              <a:cs typeface="Times New Roman" pitchFamily="18" charset="0"/>
            </a:endParaRPr>
          </a:p>
          <a:p>
            <a:pPr algn="l" rtl="0"/>
            <a:r>
              <a:rPr lang="en-US" sz="2800" dirty="0" smtClean="0">
                <a:latin typeface="Times New Roman" pitchFamily="18" charset="0"/>
                <a:cs typeface="Times New Roman" pitchFamily="18" charset="0"/>
              </a:rPr>
              <a:t>The study subjects had positive views (benefits) of both </a:t>
            </a:r>
            <a:r>
              <a:rPr lang="en-US" sz="2800" dirty="0" smtClean="0">
                <a:latin typeface="Times New Roman"/>
                <a:ea typeface="Calibri"/>
                <a:cs typeface="Arial"/>
              </a:rPr>
              <a:t>exercises </a:t>
            </a:r>
            <a:r>
              <a:rPr lang="en-US" sz="2800" dirty="0" smtClean="0">
                <a:latin typeface="Times New Roman" pitchFamily="18" charset="0"/>
                <a:cs typeface="Times New Roman" pitchFamily="18" charset="0"/>
              </a:rPr>
              <a:t>and calcium intake, while they reported few barriers for calcium intake .</a:t>
            </a:r>
          </a:p>
          <a:p>
            <a:pPr algn="l" rtl="0"/>
            <a:endParaRPr lang="en-US" sz="2800" dirty="0" smtClean="0">
              <a:latin typeface="Times New Roman" pitchFamily="18" charset="0"/>
              <a:cs typeface="Times New Roman" pitchFamily="18" charset="0"/>
            </a:endParaRPr>
          </a:p>
          <a:p>
            <a:pPr algn="l" rtl="0"/>
            <a:r>
              <a:rPr lang="en-US" sz="2800" dirty="0" smtClean="0">
                <a:latin typeface="Times New Roman" pitchFamily="18" charset="0"/>
                <a:cs typeface="Times New Roman" pitchFamily="18" charset="0"/>
              </a:rPr>
              <a:t>They consumed adequate amounts of calcium rich foods almost 2 servings for male and about 3 servings for female.</a:t>
            </a:r>
          </a:p>
          <a:p>
            <a:pPr algn="l" rtl="0"/>
            <a:endParaRPr lang="en-US" sz="2800" dirty="0" smtClean="0">
              <a:latin typeface="Times New Roman" pitchFamily="18" charset="0"/>
              <a:cs typeface="Times New Roman" pitchFamily="18" charset="0"/>
            </a:endParaRPr>
          </a:p>
          <a:p>
            <a:pPr algn="l" rtl="0"/>
            <a:endParaRPr lang="en-US" sz="2800" dirty="0" smtClean="0">
              <a:latin typeface="Times New Roman" pitchFamily="18" charset="0"/>
              <a:cs typeface="Times New Roman" pitchFamily="18" charset="0"/>
            </a:endParaRPr>
          </a:p>
          <a:p>
            <a:pPr algn="l" rtl="0"/>
            <a:endParaRPr lang="en-US" dirty="0" smtClean="0">
              <a:latin typeface="Times New Roman" pitchFamily="18" charset="0"/>
              <a:cs typeface="Times New Roman" pitchFamily="18" charset="0"/>
            </a:endParaRPr>
          </a:p>
          <a:p>
            <a:pPr algn="l" rtl="0"/>
            <a:endParaRPr lang="ar-S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4954555"/>
          </a:xfrm>
        </p:spPr>
        <p:txBody>
          <a:bodyPr>
            <a:normAutofit/>
          </a:bodyPr>
          <a:lstStyle/>
          <a:p>
            <a:pPr algn="l" rtl="0"/>
            <a:r>
              <a:rPr lang="en-US" sz="2800" dirty="0" smtClean="0">
                <a:latin typeface="Times New Roman" pitchFamily="18" charset="0"/>
                <a:cs typeface="Times New Roman" pitchFamily="18" charset="0"/>
              </a:rPr>
              <a:t>Barrier of </a:t>
            </a:r>
            <a:r>
              <a:rPr lang="en-US" sz="2800" dirty="0" smtClean="0">
                <a:latin typeface="Times New Roman"/>
                <a:ea typeface="Calibri"/>
                <a:cs typeface="Arial"/>
              </a:rPr>
              <a:t>exercises among women was high, only 32.3% exercises more than 90 minutes in a week</a:t>
            </a:r>
            <a:r>
              <a:rPr lang="en-US" sz="2800" dirty="0" smtClean="0">
                <a:latin typeface="Times New Roman" pitchFamily="18" charset="0"/>
                <a:cs typeface="Times New Roman" pitchFamily="18" charset="0"/>
              </a:rPr>
              <a:t>.</a:t>
            </a:r>
          </a:p>
          <a:p>
            <a:pPr algn="l" rtl="0"/>
            <a:endParaRPr lang="en-US" sz="2800" dirty="0" smtClean="0">
              <a:latin typeface="Times New Roman" pitchFamily="18" charset="0"/>
              <a:cs typeface="Times New Roman" pitchFamily="18" charset="0"/>
            </a:endParaRPr>
          </a:p>
          <a:p>
            <a:pPr algn="l" rtl="0"/>
            <a:r>
              <a:rPr lang="en-US" sz="2800" dirty="0" smtClean="0">
                <a:latin typeface="Times New Roman" pitchFamily="18" charset="0"/>
                <a:cs typeface="Times New Roman" pitchFamily="18" charset="0"/>
              </a:rPr>
              <a:t>In Saudi Arabia, as many Middle East countries, females have lower participation in any physical </a:t>
            </a:r>
            <a:r>
              <a:rPr lang="en-US" sz="2800" smtClean="0">
                <a:latin typeface="Times New Roman" pitchFamily="18" charset="0"/>
                <a:cs typeface="Times New Roman" pitchFamily="18" charset="0"/>
              </a:rPr>
              <a:t>activity </a:t>
            </a:r>
            <a:endParaRPr lang="en-US" sz="2800" dirty="0" smtClean="0">
              <a:latin typeface="Times New Roman" pitchFamily="18" charset="0"/>
              <a:cs typeface="Times New Roman" pitchFamily="18" charset="0"/>
            </a:endParaRPr>
          </a:p>
          <a:p>
            <a:pPr algn="l" rtl="0">
              <a:buNone/>
            </a:pPr>
            <a:endParaRPr lang="en-US" sz="2800" dirty="0" smtClean="0">
              <a:latin typeface="Times New Roman" pitchFamily="18" charset="0"/>
              <a:cs typeface="Times New Roman" pitchFamily="18" charset="0"/>
            </a:endParaRPr>
          </a:p>
          <a:p>
            <a:pPr algn="l" rtl="0"/>
            <a:r>
              <a:rPr lang="en-US" sz="2800" dirty="0" smtClean="0">
                <a:latin typeface="Times New Roman" pitchFamily="18" charset="0"/>
                <a:cs typeface="Times New Roman" pitchFamily="18" charset="0"/>
              </a:rPr>
              <a:t>Traditional role of homemaker if they are married, and helping other women in their family if they are not married (mother, sister, grandmother, etc.).</a:t>
            </a:r>
          </a:p>
          <a:p>
            <a:pPr algn="l" rtl="0"/>
            <a:endParaRPr lang="ar-S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268760"/>
            <a:ext cx="8229600" cy="4968552"/>
          </a:xfrm>
        </p:spPr>
        <p:txBody>
          <a:bodyPr>
            <a:normAutofit/>
          </a:bodyPr>
          <a:lstStyle/>
          <a:p>
            <a:pPr algn="l" rtl="0"/>
            <a:r>
              <a:rPr lang="en-US" dirty="0" smtClean="0">
                <a:latin typeface="Times New Roman" pitchFamily="18" charset="0"/>
                <a:cs typeface="Times New Roman" pitchFamily="18" charset="0"/>
              </a:rPr>
              <a:t>Literature review by </a:t>
            </a:r>
            <a:r>
              <a:rPr lang="en-US" dirty="0" err="1" smtClean="0">
                <a:latin typeface="Times New Roman" pitchFamily="18" charset="0"/>
                <a:cs typeface="Times New Roman" pitchFamily="18" charset="0"/>
              </a:rPr>
              <a:t>Mcleod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etal</a:t>
            </a:r>
            <a:r>
              <a:rPr lang="en-US" dirty="0" smtClean="0">
                <a:latin typeface="Times New Roman" pitchFamily="18" charset="0"/>
                <a:cs typeface="Times New Roman" pitchFamily="18" charset="0"/>
              </a:rPr>
              <a:t>,(2011) introduces motivation as an effective and important factors that improves behavior to prevent osteoporosis.</a:t>
            </a:r>
          </a:p>
          <a:p>
            <a:pPr algn="l" rtl="0"/>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The subjects had a high level of health motivation to prevent osteoporosis. </a:t>
            </a:r>
          </a:p>
          <a:p>
            <a:pPr algn="l" rtl="0"/>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That can helped them to create change and maintain appropriate behavior (</a:t>
            </a:r>
            <a:r>
              <a:rPr lang="en-US" sz="2800" dirty="0" smtClean="0">
                <a:latin typeface="Times New Roman" pitchFamily="18" charset="0"/>
                <a:cs typeface="Times New Roman" pitchFamily="18" charset="0"/>
              </a:rPr>
              <a:t>Edmonds etal,2012)</a:t>
            </a:r>
            <a:r>
              <a:rPr lang="en-US" dirty="0" smtClean="0">
                <a:latin typeface="Times New Roman" pitchFamily="18" charset="0"/>
                <a:cs typeface="Times New Roman" pitchFamily="18" charset="0"/>
              </a:rPr>
              <a:t>.</a:t>
            </a:r>
            <a:endParaRPr lang="ar-SA" dirty="0" smtClean="0">
              <a:latin typeface="Times New Roman" pitchFamily="18" charset="0"/>
              <a:cs typeface="Times New Roman" pitchFamily="18" charset="0"/>
            </a:endParaRPr>
          </a:p>
          <a:p>
            <a:pPr algn="l" rtl="0"/>
            <a:endParaRPr lang="en-US" dirty="0" smtClean="0">
              <a:latin typeface="Times New Roman" pitchFamily="18" charset="0"/>
              <a:cs typeface="Times New Roman" pitchFamily="18" charset="0"/>
            </a:endParaRPr>
          </a:p>
          <a:p>
            <a:pPr algn="l" rtl="0"/>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908720"/>
            <a:ext cx="8229600" cy="5040560"/>
          </a:xfrm>
        </p:spPr>
        <p:txBody>
          <a:bodyPr>
            <a:normAutofit/>
          </a:bodyPr>
          <a:lstStyle/>
          <a:p>
            <a:pPr algn="l" rtl="0"/>
            <a:r>
              <a:rPr lang="en-US" sz="2800" dirty="0" smtClean="0">
                <a:latin typeface="Times New Roman" pitchFamily="18" charset="0"/>
                <a:cs typeface="Times New Roman" pitchFamily="18" charset="0"/>
              </a:rPr>
              <a:t>Calcium intake had a significant relationship with the female perceived susceptibility and</a:t>
            </a:r>
            <a:r>
              <a:rPr lang="en-US" sz="2800" dirty="0" smtClean="0">
                <a:latin typeface="Times New Roman"/>
                <a:ea typeface="Calibri"/>
                <a:cs typeface="Arial"/>
              </a:rPr>
              <a:t> severity</a:t>
            </a:r>
            <a:r>
              <a:rPr lang="en-US" sz="2800" dirty="0" smtClean="0">
                <a:latin typeface="Times New Roman" pitchFamily="18" charset="0"/>
                <a:cs typeface="Times New Roman" pitchFamily="18" charset="0"/>
              </a:rPr>
              <a:t>. They felt susceptible to osteoporosis.</a:t>
            </a:r>
          </a:p>
          <a:p>
            <a:pPr algn="l" rtl="0">
              <a:buNone/>
            </a:pPr>
            <a:endParaRPr lang="en-US" sz="2800" dirty="0" smtClean="0">
              <a:latin typeface="Times New Roman" pitchFamily="18" charset="0"/>
              <a:cs typeface="Times New Roman" pitchFamily="18" charset="0"/>
            </a:endParaRPr>
          </a:p>
          <a:p>
            <a:pPr algn="l" rtl="0"/>
            <a:r>
              <a:rPr lang="en-US" sz="2800" dirty="0" smtClean="0">
                <a:latin typeface="Times New Roman" pitchFamily="18" charset="0"/>
                <a:cs typeface="Times New Roman" pitchFamily="18" charset="0"/>
              </a:rPr>
              <a:t>In this study, there was an inverse association between calcium intake and perceived barriers of exercise.</a:t>
            </a:r>
          </a:p>
          <a:p>
            <a:pPr algn="l" rtl="0"/>
            <a:endParaRPr lang="en-US" sz="2800" dirty="0" smtClean="0">
              <a:latin typeface="Times New Roman" pitchFamily="18" charset="0"/>
              <a:cs typeface="Times New Roman" pitchFamily="18" charset="0"/>
            </a:endParaRPr>
          </a:p>
          <a:p>
            <a:pPr algn="l" rtl="0"/>
            <a:r>
              <a:rPr lang="en-US" sz="2800" dirty="0" smtClean="0">
                <a:latin typeface="Times New Roman" pitchFamily="18" charset="0"/>
                <a:cs typeface="Times New Roman" pitchFamily="18" charset="0"/>
              </a:rPr>
              <a:t>That could be they  believe consume more rich calcium foods there is no need to be active. </a:t>
            </a:r>
            <a:endParaRPr lang="ar-SA"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l" rtl="0"/>
            <a:r>
              <a:rPr lang="en-US" dirty="0" smtClean="0">
                <a:latin typeface="Times New Roman" pitchFamily="18" charset="0"/>
                <a:cs typeface="Times New Roman" pitchFamily="18" charset="0"/>
              </a:rPr>
              <a:t>The subjects in this study were not representative all Saudi adults aged 20–55 years.</a:t>
            </a:r>
          </a:p>
          <a:p>
            <a:pPr algn="l" rtl="0">
              <a:buNone/>
            </a:pPr>
            <a:r>
              <a:rPr lang="en-US" dirty="0" smtClean="0">
                <a:latin typeface="Times New Roman" pitchFamily="18" charset="0"/>
                <a:cs typeface="Times New Roman" pitchFamily="18" charset="0"/>
              </a:rPr>
              <a:t> </a:t>
            </a:r>
          </a:p>
          <a:p>
            <a:pPr algn="l" rtl="0"/>
            <a:r>
              <a:rPr lang="en-US" dirty="0" smtClean="0">
                <a:latin typeface="Times New Roman" pitchFamily="18" charset="0"/>
                <a:cs typeface="Times New Roman" pitchFamily="18" charset="0"/>
              </a:rPr>
              <a:t>This was a sample of adults who reported high levels of education.</a:t>
            </a:r>
          </a:p>
          <a:p>
            <a:pPr algn="l" rtl="0">
              <a:buNone/>
            </a:pPr>
            <a:r>
              <a:rPr lang="en-US" dirty="0" smtClean="0">
                <a:latin typeface="Times New Roman" pitchFamily="18" charset="0"/>
                <a:cs typeface="Times New Roman" pitchFamily="18" charset="0"/>
              </a:rPr>
              <a:t> </a:t>
            </a:r>
          </a:p>
          <a:p>
            <a:pPr algn="l" rtl="0"/>
            <a:r>
              <a:rPr lang="en-US" dirty="0" smtClean="0">
                <a:latin typeface="Times New Roman" pitchFamily="18" charset="0"/>
                <a:cs typeface="Times New Roman" pitchFamily="18" charset="0"/>
              </a:rPr>
              <a:t>Recruitment was self-selecting.</a:t>
            </a:r>
          </a:p>
          <a:p>
            <a:pPr algn="l" rtl="0">
              <a:buNone/>
            </a:pPr>
            <a:r>
              <a:rPr lang="en-US" dirty="0" smtClean="0">
                <a:latin typeface="Times New Roman" pitchFamily="18" charset="0"/>
                <a:cs typeface="Times New Roman" pitchFamily="18" charset="0"/>
              </a:rPr>
              <a:t> </a:t>
            </a:r>
          </a:p>
          <a:p>
            <a:pPr algn="l" rtl="0"/>
            <a:r>
              <a:rPr lang="en-US" dirty="0" smtClean="0">
                <a:latin typeface="Times New Roman" pitchFamily="18" charset="0"/>
                <a:cs typeface="Times New Roman" pitchFamily="18" charset="0"/>
              </a:rPr>
              <a:t>The number of subjects who were invited to participate and the number of subjects who declined to participate were not ascertained. (Response Rate)</a:t>
            </a:r>
          </a:p>
          <a:p>
            <a:pPr algn="l" rtl="0"/>
            <a:endParaRPr lang="en-US" dirty="0" smtClean="0"/>
          </a:p>
          <a:p>
            <a:pPr algn="l" rtl="0"/>
            <a:endParaRPr lang="ar-SA" dirty="0"/>
          </a:p>
        </p:txBody>
      </p:sp>
      <p:sp>
        <p:nvSpPr>
          <p:cNvPr id="3" name="Title 2"/>
          <p:cNvSpPr>
            <a:spLocks noGrp="1"/>
          </p:cNvSpPr>
          <p:nvPr>
            <p:ph type="title"/>
          </p:nvPr>
        </p:nvSpPr>
        <p:spPr>
          <a:xfrm>
            <a:off x="0" y="0"/>
            <a:ext cx="9144000" cy="1143000"/>
          </a:xfrm>
          <a:solidFill>
            <a:schemeClr val="bg2">
              <a:lumMod val="50000"/>
            </a:schemeClr>
          </a:solidFill>
        </p:spPr>
        <p:txBody>
          <a:bodyPr/>
          <a:lstStyle/>
          <a:p>
            <a:r>
              <a:rPr lang="en-US" dirty="0" smtClean="0">
                <a:solidFill>
                  <a:schemeClr val="tx1"/>
                </a:solidFill>
                <a:effectLst/>
                <a:latin typeface="Times New Roman" pitchFamily="18" charset="0"/>
                <a:cs typeface="Times New Roman" pitchFamily="18" charset="0"/>
              </a:rPr>
              <a:t>limitations</a:t>
            </a:r>
            <a:endParaRPr lang="ar-SA" dirty="0">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00000"/>
          </a:xfrm>
        </p:spPr>
        <p:txBody>
          <a:bodyPr>
            <a:normAutofit fontScale="92500" lnSpcReduction="10000"/>
          </a:bodyPr>
          <a:lstStyle/>
          <a:p>
            <a:pPr algn="l" rtl="0"/>
            <a:r>
              <a:rPr lang="en-US" sz="2800" dirty="0" smtClean="0">
                <a:latin typeface="Times New Roman" pitchFamily="18" charset="0"/>
                <a:cs typeface="Times New Roman" pitchFamily="18" charset="0"/>
              </a:rPr>
              <a:t>This study reveals lack of knowledge about osteoporosis prevention.</a:t>
            </a:r>
          </a:p>
          <a:p>
            <a:pPr algn="l" rtl="0"/>
            <a:endParaRPr lang="en-US" sz="2800" dirty="0" smtClean="0">
              <a:latin typeface="Times New Roman" pitchFamily="18" charset="0"/>
              <a:cs typeface="Times New Roman" pitchFamily="18" charset="0"/>
            </a:endParaRPr>
          </a:p>
          <a:p>
            <a:pPr algn="l" rtl="0"/>
            <a:r>
              <a:rPr lang="en-US" sz="2800" dirty="0" smtClean="0">
                <a:latin typeface="Times New Roman" pitchFamily="18" charset="0"/>
                <a:cs typeface="Times New Roman" pitchFamily="18" charset="0"/>
              </a:rPr>
              <a:t>Majority of subjects not physically active especially female.</a:t>
            </a:r>
          </a:p>
          <a:p>
            <a:pPr algn="l" rtl="0">
              <a:buNone/>
            </a:pPr>
            <a:endParaRPr lang="en-US" sz="2800" dirty="0" smtClean="0">
              <a:latin typeface="Times New Roman" pitchFamily="18" charset="0"/>
              <a:cs typeface="Times New Roman" pitchFamily="18" charset="0"/>
            </a:endParaRPr>
          </a:p>
          <a:p>
            <a:pPr algn="l" rtl="0"/>
            <a:r>
              <a:rPr lang="en-US" sz="2800" dirty="0" smtClean="0">
                <a:latin typeface="Times New Roman" pitchFamily="18" charset="0"/>
                <a:cs typeface="Times New Roman" pitchFamily="18" charset="0"/>
              </a:rPr>
              <a:t>Revealed important relationship between </a:t>
            </a:r>
            <a:r>
              <a:rPr lang="en-US" sz="2800" dirty="0" smtClean="0">
                <a:latin typeface="Times New Roman" pitchFamily="18" charset="0"/>
                <a:ea typeface="Calibri"/>
                <a:cs typeface="Times New Roman" pitchFamily="18" charset="0"/>
              </a:rPr>
              <a:t>susceptibility and severity toward osteoporosis among women</a:t>
            </a:r>
            <a:r>
              <a:rPr lang="en-US" sz="2800" dirty="0" smtClean="0">
                <a:latin typeface="Times New Roman" pitchFamily="18" charset="0"/>
                <a:cs typeface="Times New Roman" pitchFamily="18" charset="0"/>
              </a:rPr>
              <a:t>.</a:t>
            </a:r>
          </a:p>
          <a:p>
            <a:pPr algn="l" rtl="0">
              <a:buNone/>
            </a:pPr>
            <a:endParaRPr lang="en-US" sz="2800" dirty="0" smtClean="0">
              <a:latin typeface="Times New Roman" pitchFamily="18" charset="0"/>
              <a:cs typeface="Times New Roman" pitchFamily="18" charset="0"/>
            </a:endParaRPr>
          </a:p>
          <a:p>
            <a:pPr algn="l" rtl="0"/>
            <a:r>
              <a:rPr lang="en-US" sz="2800" dirty="0" smtClean="0">
                <a:latin typeface="Times New Roman" pitchFamily="18" charset="0"/>
                <a:cs typeface="Times New Roman" pitchFamily="18" charset="0"/>
              </a:rPr>
              <a:t>Without knowledge, behavior change is not informed, and individuals must be aware of osteoporosis before they can be expected to take preventive steps.</a:t>
            </a:r>
          </a:p>
          <a:p>
            <a:pPr algn="l" rtl="0"/>
            <a:endParaRPr lang="en-US" sz="2800" dirty="0" smtClean="0">
              <a:latin typeface="Times New Roman" pitchFamily="18" charset="0"/>
              <a:cs typeface="Times New Roman" pitchFamily="18" charset="0"/>
            </a:endParaRPr>
          </a:p>
          <a:p>
            <a:pPr algn="l" rtl="0"/>
            <a:endParaRPr lang="en-US" sz="2800" dirty="0" smtClean="0">
              <a:latin typeface="Times New Roman" pitchFamily="18" charset="0"/>
              <a:cs typeface="Times New Roman" pitchFamily="18" charset="0"/>
            </a:endParaRPr>
          </a:p>
          <a:p>
            <a:pPr algn="l" rtl="0"/>
            <a:endParaRPr lang="en-US" sz="2800" dirty="0" smtClean="0">
              <a:latin typeface="Times New Roman" pitchFamily="18" charset="0"/>
              <a:cs typeface="Times New Roman" pitchFamily="18" charset="0"/>
            </a:endParaRPr>
          </a:p>
          <a:p>
            <a:pPr algn="l" rtl="0"/>
            <a:endParaRPr lang="ar-SA" dirty="0"/>
          </a:p>
        </p:txBody>
      </p:sp>
      <p:sp>
        <p:nvSpPr>
          <p:cNvPr id="3" name="Title 2"/>
          <p:cNvSpPr>
            <a:spLocks noGrp="1"/>
          </p:cNvSpPr>
          <p:nvPr>
            <p:ph type="title"/>
          </p:nvPr>
        </p:nvSpPr>
        <p:spPr>
          <a:xfrm>
            <a:off x="0" y="0"/>
            <a:ext cx="9144000" cy="1143000"/>
          </a:xfrm>
          <a:solidFill>
            <a:schemeClr val="bg2">
              <a:lumMod val="50000"/>
            </a:schemeClr>
          </a:solidFill>
        </p:spPr>
        <p:txBody>
          <a:bodyPr/>
          <a:lstStyle/>
          <a:p>
            <a:r>
              <a:rPr lang="en-US" dirty="0" smtClean="0">
                <a:solidFill>
                  <a:schemeClr val="tx1"/>
                </a:solidFill>
                <a:effectLst/>
                <a:latin typeface="Times New Roman" pitchFamily="18" charset="0"/>
                <a:cs typeface="Times New Roman" pitchFamily="18" charset="0"/>
              </a:rPr>
              <a:t>Conclusion</a:t>
            </a:r>
            <a:endParaRPr lang="ar-SA" dirty="0">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596" y="2214554"/>
            <a:ext cx="8229600" cy="1143000"/>
          </a:xfrm>
          <a:solidFill>
            <a:schemeClr val="bg2">
              <a:lumMod val="50000"/>
            </a:schemeClr>
          </a:solidFill>
        </p:spPr>
        <p:txBody>
          <a:bodyPr/>
          <a:lstStyle/>
          <a:p>
            <a:pPr algn="ctr"/>
            <a:r>
              <a:rPr lang="en-US" dirty="0" smtClean="0">
                <a:effectLst/>
                <a:latin typeface="Times New Roman" pitchFamily="18" charset="0"/>
                <a:cs typeface="Times New Roman" pitchFamily="18" charset="0"/>
              </a:rPr>
              <a:t>Thank you</a:t>
            </a:r>
            <a:endParaRPr lang="ar-SA" dirty="0">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616624"/>
          </a:xfrm>
        </p:spPr>
        <p:txBody>
          <a:bodyPr>
            <a:normAutofit/>
          </a:bodyPr>
          <a:lstStyle/>
          <a:p>
            <a:pPr algn="l" rtl="0">
              <a:buNone/>
            </a:pPr>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The present population in Saudi Arabia is estimated to be 25.7 million, of this 10% (2.5 million) is 50 years of age or over and 2% (450 000) is 70 or over. </a:t>
            </a:r>
          </a:p>
          <a:p>
            <a:pPr algn="l" rtl="0">
              <a:buNone/>
            </a:pPr>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By 2050, it is estimated that 31% (12.3 million) of the population will be 50 or over and 8% (3.2 million) will be 70 or over while the total population will increase to 40 million.</a:t>
            </a:r>
            <a:endParaRPr lang="ar-SA" dirty="0" smtClean="0">
              <a:latin typeface="Times New Roman" pitchFamily="18" charset="0"/>
              <a:cs typeface="Times New Roman" pitchFamily="18" charset="0"/>
            </a:endParaRPr>
          </a:p>
          <a:p>
            <a:pPr algn="l" rtl="0"/>
            <a:endParaRPr lang="en-US" dirty="0" smtClean="0">
              <a:latin typeface="Times New Roman" pitchFamily="18" charset="0"/>
              <a:cs typeface="Times New Roman" pitchFamily="18" charset="0"/>
            </a:endParaRPr>
          </a:p>
          <a:p>
            <a:pPr algn="l" rtl="0">
              <a:buNone/>
            </a:pPr>
            <a:r>
              <a:rPr lang="en-US" dirty="0" smtClean="0">
                <a:latin typeface="Times New Roman" pitchFamily="18" charset="0"/>
                <a:cs typeface="Times New Roman" pitchFamily="18" charset="0"/>
              </a:rPr>
              <a:t> </a:t>
            </a:r>
          </a:p>
        </p:txBody>
      </p:sp>
      <p:sp>
        <p:nvSpPr>
          <p:cNvPr id="2" name="Title 1"/>
          <p:cNvSpPr>
            <a:spLocks noGrp="1"/>
          </p:cNvSpPr>
          <p:nvPr>
            <p:ph type="title"/>
          </p:nvPr>
        </p:nvSpPr>
        <p:spPr>
          <a:xfrm>
            <a:off x="0" y="0"/>
            <a:ext cx="9144000" cy="1143000"/>
          </a:xfrm>
          <a:solidFill>
            <a:schemeClr val="bg2">
              <a:lumMod val="50000"/>
            </a:schemeClr>
          </a:solidFill>
          <a:ln>
            <a:solidFill>
              <a:schemeClr val="accent1"/>
            </a:solidFill>
          </a:ln>
        </p:spPr>
        <p:txBody>
          <a:bodyPr/>
          <a:lstStyle/>
          <a:p>
            <a:pPr rtl="0"/>
            <a:r>
              <a:rPr lang="en-US" dirty="0" smtClean="0">
                <a:solidFill>
                  <a:schemeClr val="tx1"/>
                </a:solidFill>
                <a:effectLst/>
                <a:latin typeface="Times New Roman" pitchFamily="18" charset="0"/>
                <a:cs typeface="Times New Roman" pitchFamily="18" charset="0"/>
              </a:rPr>
              <a:t>Magnitude of the Problem</a:t>
            </a:r>
            <a:endParaRPr lang="ar-SA" dirty="0">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l" rtl="0"/>
            <a:r>
              <a:rPr lang="en-US" sz="2000" dirty="0" smtClean="0">
                <a:latin typeface="Times New Roman" pitchFamily="18" charset="0"/>
                <a:cs typeface="Times New Roman" pitchFamily="18" charset="0"/>
              </a:rPr>
              <a:t>World Health Organization (2003) The burden of musculoskeletal  conditions at the start of the new millennium, WHO Technical Report Series 919, World Health </a:t>
            </a:r>
            <a:r>
              <a:rPr lang="en-US" sz="2000" dirty="0" err="1" smtClean="0">
                <a:latin typeface="Times New Roman" pitchFamily="18" charset="0"/>
                <a:cs typeface="Times New Roman" pitchFamily="18" charset="0"/>
              </a:rPr>
              <a:t>Organization,Geneva</a:t>
            </a:r>
            <a:r>
              <a:rPr lang="en-US" sz="2000" dirty="0" smtClean="0">
                <a:latin typeface="Times New Roman" pitchFamily="18" charset="0"/>
                <a:cs typeface="Times New Roman" pitchFamily="18" charset="0"/>
              </a:rPr>
              <a:t>.</a:t>
            </a:r>
          </a:p>
          <a:p>
            <a:pPr algn="l" rtl="0"/>
            <a:r>
              <a:rPr lang="en-US" sz="2000" dirty="0" smtClean="0">
                <a:latin typeface="Times New Roman" pitchFamily="18" charset="0"/>
                <a:cs typeface="Times New Roman" pitchFamily="18" charset="0"/>
              </a:rPr>
              <a:t>National Osteoporosis Foundation (2008) National Osteoporosis Foundation—Osteoporosis facts. http://www.nof.org/osteoporosis/diseasefacts.htm#cost</a:t>
            </a:r>
            <a:endParaRPr lang="en-US" sz="1900" dirty="0" smtClean="0">
              <a:latin typeface="Times New Roman" pitchFamily="18" charset="0"/>
              <a:cs typeface="Times New Roman" pitchFamily="18" charset="0"/>
            </a:endParaRPr>
          </a:p>
          <a:p>
            <a:pPr algn="l" rtl="0"/>
            <a:r>
              <a:rPr lang="en-US" sz="1900" dirty="0" smtClean="0">
                <a:latin typeface="Times New Roman" pitchFamily="18" charset="0"/>
                <a:cs typeface="Times New Roman" pitchFamily="18" charset="0"/>
              </a:rPr>
              <a:t>Mir Sadat-Ali, Ibrahim M. Al-</a:t>
            </a:r>
            <a:r>
              <a:rPr lang="en-US" sz="1900" dirty="0" err="1" smtClean="0">
                <a:latin typeface="Times New Roman" pitchFamily="18" charset="0"/>
                <a:cs typeface="Times New Roman" pitchFamily="18" charset="0"/>
              </a:rPr>
              <a:t>Habdan</a:t>
            </a:r>
            <a:r>
              <a:rPr lang="en-US" sz="1900" dirty="0" smtClean="0">
                <a:latin typeface="Times New Roman" pitchFamily="18" charset="0"/>
                <a:cs typeface="Times New Roman" pitchFamily="18" charset="0"/>
              </a:rPr>
              <a:t>, Haifa A Al-</a:t>
            </a:r>
            <a:r>
              <a:rPr lang="en-US" sz="1900" dirty="0" err="1" smtClean="0">
                <a:latin typeface="Times New Roman" pitchFamily="18" charset="0"/>
                <a:cs typeface="Times New Roman" pitchFamily="18" charset="0"/>
              </a:rPr>
              <a:t>Turki</a:t>
            </a:r>
            <a:r>
              <a:rPr lang="en-US" sz="1900" dirty="0" smtClean="0">
                <a:latin typeface="Times New Roman" pitchFamily="18" charset="0"/>
                <a:cs typeface="Times New Roman" pitchFamily="18" charset="0"/>
              </a:rPr>
              <a:t>, Mohammed </a:t>
            </a:r>
            <a:r>
              <a:rPr lang="en-US" sz="1900" dirty="0" err="1" smtClean="0">
                <a:latin typeface="Times New Roman" pitchFamily="18" charset="0"/>
                <a:cs typeface="Times New Roman" pitchFamily="18" charset="0"/>
              </a:rPr>
              <a:t>Quamar</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Azama</a:t>
            </a:r>
            <a:r>
              <a:rPr lang="en-US" sz="1900" dirty="0" smtClean="0">
                <a:latin typeface="Times New Roman" pitchFamily="18" charset="0"/>
                <a:cs typeface="Times New Roman" pitchFamily="18" charset="0"/>
              </a:rPr>
              <a:t>. An epidemiological analysis of the incidence of osteoporosis and osteoporosis-related fractures among the Saudi Arabian population. Ann Saudi Med 2012; 32(6): 637-641</a:t>
            </a:r>
          </a:p>
          <a:p>
            <a:pPr algn="l" rtl="0"/>
            <a:r>
              <a:rPr lang="en-US" sz="1900" dirty="0" smtClean="0">
                <a:latin typeface="Times New Roman" pitchFamily="18" charset="0"/>
                <a:cs typeface="Times New Roman" pitchFamily="18" charset="0"/>
              </a:rPr>
              <a:t>Sarah, L. and M.D. Morgan, 2001. Calcium and vitamin D in osteoporosis. Rheumatic Disease Clinics of North America, 27: 101-30.</a:t>
            </a:r>
          </a:p>
          <a:p>
            <a:pPr algn="l" rtl="0"/>
            <a:r>
              <a:rPr lang="en-US" sz="1900" dirty="0" smtClean="0">
                <a:latin typeface="Times New Roman" pitchFamily="18" charset="0"/>
                <a:cs typeface="Times New Roman" pitchFamily="18" charset="0"/>
              </a:rPr>
              <a:t>National Osteoporosis Foundation: Clinician’s Guide to prevention and treatment of osteoporosis. Washington, DC: National Osteoporosis Foundation; 2010. Accessed at </a:t>
            </a:r>
            <a:r>
              <a:rPr lang="en-US" sz="1900" u="sng" dirty="0" smtClean="0">
                <a:latin typeface="Times New Roman" pitchFamily="18" charset="0"/>
                <a:cs typeface="Times New Roman" pitchFamily="18" charset="0"/>
                <a:hlinkClick r:id="rId2"/>
              </a:rPr>
              <a:t>www.nof.org/sites/default/files/</a:t>
            </a:r>
            <a:r>
              <a:rPr lang="en-US" sz="1900" u="sng" dirty="0" smtClean="0">
                <a:latin typeface="Times New Roman" pitchFamily="18" charset="0"/>
                <a:cs typeface="Times New Roman" pitchFamily="18" charset="0"/>
              </a:rPr>
              <a:t>./NOF_ClinicianGuide2009_v7.pdf.  </a:t>
            </a:r>
          </a:p>
          <a:p>
            <a:pPr algn="l" rtl="0"/>
            <a:r>
              <a:rPr lang="en-US" sz="1900" dirty="0" smtClean="0">
                <a:latin typeface="Times New Roman" pitchFamily="18" charset="0"/>
                <a:cs typeface="Times New Roman" pitchFamily="18" charset="0"/>
              </a:rPr>
              <a:t>Kim KK, Horan ML, </a:t>
            </a:r>
            <a:r>
              <a:rPr lang="en-US" sz="1900" dirty="0" err="1" smtClean="0">
                <a:latin typeface="Times New Roman" pitchFamily="18" charset="0"/>
                <a:cs typeface="Times New Roman" pitchFamily="18" charset="0"/>
              </a:rPr>
              <a:t>Gendler</a:t>
            </a:r>
            <a:r>
              <a:rPr lang="en-US" sz="1900" dirty="0" smtClean="0">
                <a:latin typeface="Times New Roman" pitchFamily="18" charset="0"/>
                <a:cs typeface="Times New Roman" pitchFamily="18" charset="0"/>
              </a:rPr>
              <a:t> P, Patel MK: Development and evaluation of the osteoporosis health belief scale. Res </a:t>
            </a:r>
            <a:r>
              <a:rPr lang="en-US" sz="1900" dirty="0" err="1" smtClean="0">
                <a:latin typeface="Times New Roman" pitchFamily="18" charset="0"/>
                <a:cs typeface="Times New Roman" pitchFamily="18" charset="0"/>
              </a:rPr>
              <a:t>Nurs</a:t>
            </a:r>
            <a:r>
              <a:rPr lang="en-US" sz="1900" dirty="0" smtClean="0">
                <a:latin typeface="Times New Roman" pitchFamily="18" charset="0"/>
                <a:cs typeface="Times New Roman" pitchFamily="18" charset="0"/>
              </a:rPr>
              <a:t> Health 1991, 14:155–163.</a:t>
            </a:r>
          </a:p>
          <a:p>
            <a:pPr algn="l" rtl="0"/>
            <a:endParaRPr lang="en-US" u="sng" dirty="0" smtClean="0">
              <a:latin typeface="Times New Roman" pitchFamily="18" charset="0"/>
              <a:cs typeface="Times New Roman" pitchFamily="18" charset="0"/>
            </a:endParaRPr>
          </a:p>
          <a:p>
            <a:pPr algn="l" rtl="0"/>
            <a:endParaRPr lang="en-US" dirty="0" smtClean="0">
              <a:latin typeface="Times New Roman" pitchFamily="18" charset="0"/>
              <a:cs typeface="Times New Roman" pitchFamily="18" charset="0"/>
            </a:endParaRPr>
          </a:p>
          <a:p>
            <a:pPr algn="l" rtl="0"/>
            <a:endParaRPr lang="ar-SA" dirty="0"/>
          </a:p>
        </p:txBody>
      </p:sp>
      <p:sp>
        <p:nvSpPr>
          <p:cNvPr id="3" name="Title 2"/>
          <p:cNvSpPr>
            <a:spLocks noGrp="1"/>
          </p:cNvSpPr>
          <p:nvPr>
            <p:ph type="title"/>
          </p:nvPr>
        </p:nvSpPr>
        <p:spPr>
          <a:xfrm>
            <a:off x="0" y="0"/>
            <a:ext cx="9144000" cy="1143000"/>
          </a:xfrm>
          <a:solidFill>
            <a:schemeClr val="bg2">
              <a:lumMod val="50000"/>
            </a:schemeClr>
          </a:solidFill>
        </p:spPr>
        <p:txBody>
          <a:bodyPr/>
          <a:lstStyle/>
          <a:p>
            <a:r>
              <a:rPr lang="en-US" dirty="0" smtClean="0">
                <a:solidFill>
                  <a:schemeClr val="tx1">
                    <a:lumMod val="95000"/>
                    <a:lumOff val="5000"/>
                  </a:schemeClr>
                </a:solidFill>
                <a:effectLst/>
                <a:latin typeface="Times New Roman" pitchFamily="18" charset="0"/>
                <a:cs typeface="Times New Roman" pitchFamily="18" charset="0"/>
              </a:rPr>
              <a:t>Reference</a:t>
            </a:r>
            <a:endParaRPr lang="ar-SA" dirty="0">
              <a:solidFill>
                <a:schemeClr val="tx1">
                  <a:lumMod val="95000"/>
                  <a:lumOff val="5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l" rtl="0"/>
            <a:r>
              <a:rPr lang="en-US" sz="1800" dirty="0" err="1" smtClean="0">
                <a:latin typeface="Times New Roman" pitchFamily="18" charset="0"/>
                <a:cs typeface="Times New Roman" pitchFamily="18" charset="0"/>
              </a:rPr>
              <a:t>Winzenberg</a:t>
            </a:r>
            <a:r>
              <a:rPr lang="en-US" sz="1800" dirty="0" smtClean="0">
                <a:latin typeface="Times New Roman" pitchFamily="18" charset="0"/>
                <a:cs typeface="Times New Roman" pitchFamily="18" charset="0"/>
              </a:rPr>
              <a:t> TM, Oldenburg B, </a:t>
            </a:r>
            <a:r>
              <a:rPr lang="en-US" sz="1800" dirty="0" err="1" smtClean="0">
                <a:latin typeface="Times New Roman" pitchFamily="18" charset="0"/>
                <a:cs typeface="Times New Roman" pitchFamily="18" charset="0"/>
              </a:rPr>
              <a:t>Frendin</a:t>
            </a:r>
            <a:r>
              <a:rPr lang="en-US" sz="1800" dirty="0" smtClean="0">
                <a:latin typeface="Times New Roman" pitchFamily="18" charset="0"/>
                <a:cs typeface="Times New Roman" pitchFamily="18" charset="0"/>
              </a:rPr>
              <a:t> S, Jones G: The design of a valid and reliable questionnaire to measure osteoporosis knowledge in women: the osteoporosis knowledge assessment tool (OKAT). BMC </a:t>
            </a:r>
            <a:r>
              <a:rPr lang="en-US" sz="1800" dirty="0" err="1" smtClean="0">
                <a:latin typeface="Times New Roman" pitchFamily="18" charset="0"/>
                <a:cs typeface="Times New Roman" pitchFamily="18" charset="0"/>
              </a:rPr>
              <a:t>Musculoskelet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Disord</a:t>
            </a:r>
            <a:r>
              <a:rPr lang="en-US" sz="1800" dirty="0" smtClean="0">
                <a:latin typeface="Times New Roman" pitchFamily="18" charset="0"/>
                <a:cs typeface="Times New Roman" pitchFamily="18" charset="0"/>
              </a:rPr>
              <a:t> 2003, 4:17.</a:t>
            </a:r>
          </a:p>
          <a:p>
            <a:pPr algn="l" rtl="0"/>
            <a:r>
              <a:rPr lang="en-US" sz="1800" dirty="0" err="1" smtClean="0">
                <a:latin typeface="Times New Roman" pitchFamily="18" charset="0"/>
                <a:cs typeface="Times New Roman" pitchFamily="18" charset="0"/>
              </a:rPr>
              <a:t>Sizer</a:t>
            </a:r>
            <a:r>
              <a:rPr lang="en-US" sz="1800" dirty="0" smtClean="0">
                <a:latin typeface="Times New Roman" pitchFamily="18" charset="0"/>
                <a:cs typeface="Times New Roman" pitchFamily="18" charset="0"/>
              </a:rPr>
              <a:t>, F. and Whitney, E. (2008) Nutrition: Concepts and controversies. 11th Edition, Thompson-Wadsworth, Belmont.</a:t>
            </a:r>
          </a:p>
          <a:p>
            <a:pPr lvl="0" algn="l" rtl="0"/>
            <a:r>
              <a:rPr lang="en-US" sz="1800" dirty="0" smtClean="0">
                <a:latin typeface="Times New Roman" pitchFamily="18" charset="0"/>
                <a:cs typeface="Times New Roman" pitchFamily="18" charset="0"/>
              </a:rPr>
              <a:t>Ministry of Health. </a:t>
            </a:r>
            <a:r>
              <a:rPr lang="en-US" sz="1800" dirty="0" smtClean="0">
                <a:latin typeface="Times New Roman" pitchFamily="18" charset="0"/>
                <a:cs typeface="Times New Roman" pitchFamily="18" charset="0"/>
                <a:hlinkClick r:id="rId2"/>
              </a:rPr>
              <a:t>National Osteoporosis Awareness Campaign </a:t>
            </a:r>
            <a:r>
              <a:rPr lang="en-US" sz="1800" dirty="0" smtClean="0">
                <a:latin typeface="Times New Roman" pitchFamily="18" charset="0"/>
                <a:cs typeface="Times New Roman" pitchFamily="18" charset="0"/>
              </a:rPr>
              <a:t>http://www.moh.gov.sa/en/HealthAwareness/Campaigns/hashasha/Pages/010.aspx </a:t>
            </a:r>
          </a:p>
          <a:p>
            <a:pPr lvl="0" algn="l" rtl="0"/>
            <a:r>
              <a:rPr lang="en-US" sz="1800" dirty="0" err="1" smtClean="0">
                <a:latin typeface="Times New Roman" pitchFamily="18" charset="0"/>
                <a:cs typeface="Times New Roman" pitchFamily="18" charset="0"/>
              </a:rPr>
              <a:t>Edmonds,E</a:t>
            </a:r>
            <a:r>
              <a:rPr lang="en-US" sz="1800" dirty="0" smtClean="0">
                <a:latin typeface="Times New Roman" pitchFamily="18" charset="0"/>
                <a:cs typeface="Times New Roman" pitchFamily="18" charset="0"/>
              </a:rPr>
              <a:t>, Lori, W. Turner and L. Stuart, 2012 </a:t>
            </a:r>
            <a:r>
              <a:rPr lang="en-US" sz="1800" dirty="0" err="1" smtClean="0">
                <a:latin typeface="Times New Roman" pitchFamily="18" charset="0"/>
                <a:cs typeface="Times New Roman" pitchFamily="18" charset="0"/>
              </a:rPr>
              <a:t>Usdan</a:t>
            </a:r>
            <a:r>
              <a:rPr lang="en-US" sz="1800" dirty="0" smtClean="0">
                <a:latin typeface="Times New Roman" pitchFamily="18" charset="0"/>
                <a:cs typeface="Times New Roman" pitchFamily="18" charset="0"/>
              </a:rPr>
              <a:t>, Osteoporosis knowledge, beliefs and calcium intake of college students: Utilization of the health belief model. Open Journal of Preventive Medicine </a:t>
            </a:r>
            <a:r>
              <a:rPr lang="ar-SA" sz="18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a:t>
            </a:r>
            <a:r>
              <a:rPr lang="ar-SA" sz="1800" dirty="0" smtClean="0">
                <a:latin typeface="Times New Roman" pitchFamily="18" charset="0"/>
                <a:cs typeface="Times New Roman" pitchFamily="18" charset="0"/>
              </a:rPr>
              <a:t>(1): 27-34.</a:t>
            </a:r>
            <a:endParaRPr lang="en-US" sz="1800" dirty="0" smtClean="0">
              <a:latin typeface="Times New Roman" pitchFamily="18" charset="0"/>
              <a:cs typeface="Times New Roman" pitchFamily="18" charset="0"/>
            </a:endParaRPr>
          </a:p>
          <a:p>
            <a:pPr algn="l" rtl="0"/>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836712"/>
            <a:ext cx="8229600" cy="4525963"/>
          </a:xfrm>
        </p:spPr>
        <p:txBody>
          <a:bodyPr>
            <a:normAutofit/>
          </a:bodyPr>
          <a:lstStyle/>
          <a:p>
            <a:pPr algn="l" rtl="0"/>
            <a:r>
              <a:rPr lang="en-US" dirty="0" smtClean="0">
                <a:latin typeface="Times New Roman" pitchFamily="18" charset="0"/>
                <a:cs typeface="Times New Roman" pitchFamily="18" charset="0"/>
              </a:rPr>
              <a:t>A systematic review for 36 local published articles by Mir Sadat et al (2012)  indicate that the prevalence of low bone mass (osteoporosis and </a:t>
            </a:r>
            <a:r>
              <a:rPr lang="en-US" dirty="0" err="1" smtClean="0">
                <a:latin typeface="Times New Roman" pitchFamily="18" charset="0"/>
                <a:cs typeface="Times New Roman" pitchFamily="18" charset="0"/>
              </a:rPr>
              <a:t>osteopenia</a:t>
            </a:r>
            <a:r>
              <a:rPr lang="en-US" dirty="0" smtClean="0">
                <a:latin typeface="Times New Roman" pitchFamily="18" charset="0"/>
                <a:cs typeface="Times New Roman" pitchFamily="18" charset="0"/>
              </a:rPr>
              <a:t>) in Saudi Arabia is 70.5% in men and women with an average age of 56 years.</a:t>
            </a:r>
          </a:p>
          <a:p>
            <a:pPr algn="l" rtl="0"/>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The prevalence of osteoporosis among women </a:t>
            </a:r>
            <a:r>
              <a:rPr lang="en-US" b="1" dirty="0" smtClean="0">
                <a:latin typeface="Times New Roman" pitchFamily="18" charset="0"/>
                <a:cs typeface="Times New Roman" pitchFamily="18" charset="0"/>
              </a:rPr>
              <a:t>34%</a:t>
            </a:r>
            <a:r>
              <a:rPr lang="en-US" dirty="0" smtClean="0">
                <a:latin typeface="Times New Roman" pitchFamily="18" charset="0"/>
                <a:cs typeface="Times New Roman" pitchFamily="18" charset="0"/>
              </a:rPr>
              <a:t> and in men </a:t>
            </a:r>
            <a:r>
              <a:rPr lang="en-US" b="1" dirty="0" smtClean="0">
                <a:latin typeface="Times New Roman" pitchFamily="18" charset="0"/>
                <a:cs typeface="Times New Roman" pitchFamily="18" charset="0"/>
              </a:rPr>
              <a:t>30.7%.</a:t>
            </a:r>
          </a:p>
          <a:p>
            <a:pPr algn="l" rtl="0"/>
            <a:endParaRPr lang="en-US" dirty="0" smtClean="0">
              <a:latin typeface="Times New Roman" pitchFamily="18" charset="0"/>
              <a:cs typeface="Times New Roman" pitchFamily="18" charset="0"/>
            </a:endParaRPr>
          </a:p>
          <a:p>
            <a:pPr algn="l" rtl="0"/>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229600" cy="4900000"/>
          </a:xfrm>
        </p:spPr>
        <p:txBody>
          <a:bodyPr/>
          <a:lstStyle/>
          <a:p>
            <a:endParaRPr lang="ar-SA" dirty="0" smtClean="0"/>
          </a:p>
          <a:p>
            <a:pPr algn="l" rtl="0"/>
            <a:r>
              <a:rPr lang="en-US" dirty="0" smtClean="0">
                <a:latin typeface="Times New Roman" pitchFamily="18" charset="0"/>
                <a:cs typeface="Times New Roman" pitchFamily="18" charset="0"/>
              </a:rPr>
              <a:t>Osteoporosis on increase‏ due to the changes in lifestyle and diet habits of Saudis to be more westernized.</a:t>
            </a:r>
          </a:p>
          <a:p>
            <a:pPr algn="l" rtl="0"/>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It is preventable disease when we identifying factors affecting diet and lifestyle behavior change, then we can make changes easier to maintain bone mass and strength in young people and adults. </a:t>
            </a:r>
          </a:p>
          <a:p>
            <a:pPr algn="l" rtl="0"/>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Also awareness about the disease can helps in prevention.</a:t>
            </a:r>
          </a:p>
          <a:p>
            <a:pPr algn="l" rtl="0">
              <a:buNone/>
            </a:pPr>
            <a:endParaRPr lang="en-US" dirty="0" smtClean="0">
              <a:latin typeface="Times New Roman" pitchFamily="18" charset="0"/>
              <a:cs typeface="Times New Roman" pitchFamily="18" charset="0"/>
            </a:endParaRPr>
          </a:p>
          <a:p>
            <a:pPr algn="l" rtl="0"/>
            <a:endParaRPr lang="en-US" dirty="0" smtClean="0">
              <a:latin typeface="Times New Roman" pitchFamily="18" charset="0"/>
              <a:cs typeface="Times New Roman" pitchFamily="18" charset="0"/>
            </a:endParaRPr>
          </a:p>
          <a:p>
            <a:pPr algn="l" rtl="0"/>
            <a:endParaRPr lang="ar-S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229600" cy="4824536"/>
          </a:xfrm>
        </p:spPr>
        <p:txBody>
          <a:bodyPr>
            <a:normAutofit lnSpcReduction="10000"/>
          </a:bodyPr>
          <a:lstStyle/>
          <a:p>
            <a:pPr algn="l" rtl="0"/>
            <a:r>
              <a:rPr lang="en-US" sz="2800" dirty="0" smtClean="0">
                <a:latin typeface="Times New Roman" pitchFamily="18" charset="0"/>
                <a:cs typeface="Times New Roman" pitchFamily="18" charset="0"/>
              </a:rPr>
              <a:t>Using theories and models helps researchers to understand the dietary and life style behavior of people. One of the more popular models effective in health education and promotion is the Health Belief Model (HBM).</a:t>
            </a:r>
          </a:p>
          <a:p>
            <a:pPr algn="l" rtl="0"/>
            <a:endParaRPr lang="en-US" sz="2800" dirty="0" smtClean="0">
              <a:latin typeface="Times New Roman" pitchFamily="18" charset="0"/>
              <a:cs typeface="Times New Roman" pitchFamily="18" charset="0"/>
            </a:endParaRPr>
          </a:p>
          <a:p>
            <a:pPr algn="l" rtl="0"/>
            <a:r>
              <a:rPr lang="en-US" sz="2800" dirty="0" smtClean="0">
                <a:latin typeface="Times New Roman" pitchFamily="18" charset="0"/>
                <a:cs typeface="Times New Roman" pitchFamily="18" charset="0"/>
              </a:rPr>
              <a:t>Based on HBM, people change their behavior when they understand that the disease is serious otherwise they might not turn to healthy behaviors.</a:t>
            </a:r>
          </a:p>
          <a:p>
            <a:pPr algn="l" rtl="0">
              <a:buNone/>
            </a:pPr>
            <a:r>
              <a:rPr lang="en-US" sz="2800" dirty="0" smtClean="0">
                <a:latin typeface="Times New Roman" pitchFamily="18" charset="0"/>
                <a:cs typeface="Times New Roman" pitchFamily="18" charset="0"/>
              </a:rPr>
              <a:t>   (Edmonds etal,2012; </a:t>
            </a:r>
            <a:r>
              <a:rPr lang="en-US" sz="2800" dirty="0" err="1" smtClean="0">
                <a:latin typeface="Times New Roman" pitchFamily="18" charset="0"/>
                <a:cs typeface="Times New Roman" pitchFamily="18" charset="0"/>
              </a:rPr>
              <a:t>Barzanji</a:t>
            </a:r>
            <a:r>
              <a:rPr lang="en-US" sz="2800" dirty="0" smtClean="0">
                <a:latin typeface="Times New Roman" pitchFamily="18" charset="0"/>
                <a:cs typeface="Times New Roman" pitchFamily="18" charset="0"/>
              </a:rPr>
              <a:t> etal,2013; </a:t>
            </a:r>
            <a:r>
              <a:rPr lang="en-US" sz="2800" dirty="0" err="1" smtClean="0">
                <a:latin typeface="Times New Roman" pitchFamily="18" charset="0"/>
                <a:cs typeface="Times New Roman" pitchFamily="18" charset="0"/>
              </a:rPr>
              <a:t>Jeihooni</a:t>
            </a:r>
            <a:r>
              <a:rPr lang="en-US" sz="2800" dirty="0" smtClean="0">
                <a:latin typeface="Times New Roman" pitchFamily="18" charset="0"/>
                <a:cs typeface="Times New Roman" pitchFamily="18" charset="0"/>
              </a:rPr>
              <a:t> etal,2014).</a:t>
            </a:r>
          </a:p>
          <a:p>
            <a:pPr algn="l" rtl="0"/>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smtClean="0">
                <a:latin typeface="Times New Roman" pitchFamily="18" charset="0"/>
                <a:cs typeface="Times New Roman" pitchFamily="18" charset="0"/>
              </a:rPr>
              <a:t>The present study aimed to determine osteoporosis knowledge, health believes and calcium intake among Saudi adults.</a:t>
            </a:r>
          </a:p>
          <a:p>
            <a:pPr algn="l" rtl="0">
              <a:buNone/>
            </a:pPr>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To assess the HBM constructs and their relationship to calcium intake.</a:t>
            </a:r>
            <a:endParaRPr lang="en-US" dirty="0">
              <a:latin typeface="Times New Roman" pitchFamily="18" charset="0"/>
              <a:cs typeface="Times New Roman" pitchFamily="18" charset="0"/>
            </a:endParaRPr>
          </a:p>
        </p:txBody>
      </p:sp>
      <p:sp>
        <p:nvSpPr>
          <p:cNvPr id="2" name="Title 1"/>
          <p:cNvSpPr>
            <a:spLocks noGrp="1"/>
          </p:cNvSpPr>
          <p:nvPr>
            <p:ph type="title"/>
          </p:nvPr>
        </p:nvSpPr>
        <p:spPr>
          <a:xfrm>
            <a:off x="0" y="0"/>
            <a:ext cx="9144000" cy="1143000"/>
          </a:xfrm>
          <a:solidFill>
            <a:schemeClr val="bg2">
              <a:lumMod val="50000"/>
            </a:schemeClr>
          </a:solidFill>
        </p:spPr>
        <p:txBody>
          <a:bodyPr/>
          <a:lstStyle/>
          <a:p>
            <a:r>
              <a:rPr lang="en-US" dirty="0" smtClean="0">
                <a:solidFill>
                  <a:schemeClr val="tx1"/>
                </a:solidFill>
                <a:effectLst/>
                <a:latin typeface="Times New Roman" pitchFamily="18" charset="0"/>
                <a:cs typeface="Times New Roman" pitchFamily="18" charset="0"/>
              </a:rPr>
              <a:t>Study objectives </a:t>
            </a:r>
            <a:endParaRPr lang="ar-SA" dirty="0">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24744"/>
            <a:ext cx="8229600" cy="5256584"/>
          </a:xfrm>
        </p:spPr>
        <p:txBody>
          <a:bodyPr>
            <a:normAutofit/>
          </a:bodyPr>
          <a:lstStyle/>
          <a:p>
            <a:pPr algn="l" rtl="0"/>
            <a:r>
              <a:rPr lang="en-US" b="1" dirty="0" smtClean="0">
                <a:solidFill>
                  <a:srgbClr val="C00000"/>
                </a:solidFill>
                <a:latin typeface="Times New Roman" pitchFamily="18" charset="0"/>
                <a:cs typeface="Times New Roman" pitchFamily="18" charset="0"/>
              </a:rPr>
              <a:t>Study design</a:t>
            </a:r>
          </a:p>
          <a:p>
            <a:pPr algn="l" rtl="0"/>
            <a:r>
              <a:rPr lang="en-US" dirty="0" smtClean="0">
                <a:latin typeface="Times New Roman" pitchFamily="18" charset="0"/>
                <a:cs typeface="Times New Roman" pitchFamily="18" charset="0"/>
              </a:rPr>
              <a:t>A descriptive web-based survey. </a:t>
            </a:r>
          </a:p>
          <a:p>
            <a:pPr algn="l" rtl="0">
              <a:lnSpc>
                <a:spcPct val="90000"/>
              </a:lnSpc>
              <a:buNone/>
            </a:pPr>
            <a:endParaRPr lang="en-US" dirty="0" smtClean="0">
              <a:latin typeface="Times New Roman" pitchFamily="18" charset="0"/>
              <a:cs typeface="Times New Roman" pitchFamily="18" charset="0"/>
            </a:endParaRPr>
          </a:p>
          <a:p>
            <a:pPr algn="l" rtl="0"/>
            <a:r>
              <a:rPr lang="en-US" b="1" dirty="0" smtClean="0">
                <a:solidFill>
                  <a:srgbClr val="C00000"/>
                </a:solidFill>
                <a:latin typeface="Times New Roman" pitchFamily="18" charset="0"/>
                <a:cs typeface="Times New Roman" pitchFamily="18" charset="0"/>
              </a:rPr>
              <a:t>Study population</a:t>
            </a:r>
          </a:p>
          <a:p>
            <a:pPr algn="l" rtl="0"/>
            <a:r>
              <a:rPr lang="en-US" dirty="0" smtClean="0">
                <a:latin typeface="Times New Roman" pitchFamily="18" charset="0"/>
                <a:cs typeface="Times New Roman" pitchFamily="18" charset="0"/>
              </a:rPr>
              <a:t>Subjects were invited to participate in a web-based survey by email letter. </a:t>
            </a:r>
          </a:p>
          <a:p>
            <a:pPr algn="l" rtl="0"/>
            <a:r>
              <a:rPr lang="en-US" dirty="0" smtClean="0">
                <a:latin typeface="Times New Roman" pitchFamily="18" charset="0"/>
                <a:cs typeface="Times New Roman" pitchFamily="18" charset="0"/>
              </a:rPr>
              <a:t>The letter was sent to an initial group of 46 adults known to the researcher, inviting them to:  </a:t>
            </a:r>
          </a:p>
          <a:p>
            <a:pPr marL="624078" indent="-514350" algn="l" rtl="0">
              <a:buFont typeface="+mj-lt"/>
              <a:buAutoNum type="arabicPeriod"/>
            </a:pPr>
            <a:r>
              <a:rPr lang="en-US" dirty="0" smtClean="0">
                <a:latin typeface="Times New Roman" pitchFamily="18" charset="0"/>
                <a:cs typeface="Times New Roman" pitchFamily="18" charset="0"/>
              </a:rPr>
              <a:t>Participate in the study.</a:t>
            </a:r>
          </a:p>
          <a:p>
            <a:pPr marL="624078" indent="-514350" algn="l" rtl="0">
              <a:buFont typeface="+mj-lt"/>
              <a:buAutoNum type="arabicPeriod"/>
            </a:pPr>
            <a:r>
              <a:rPr lang="en-US" dirty="0" smtClean="0">
                <a:latin typeface="Times New Roman" pitchFamily="18" charset="0"/>
                <a:cs typeface="Times New Roman" pitchFamily="18" charset="0"/>
              </a:rPr>
              <a:t>Send the letter this to any other adults who fulfilled the criteria. </a:t>
            </a:r>
          </a:p>
          <a:p>
            <a:pPr algn="l" rtl="0"/>
            <a:endParaRPr lang="ar-SA" dirty="0" smtClean="0"/>
          </a:p>
          <a:p>
            <a:pPr algn="l" rtl="0"/>
            <a:endParaRPr lang="ar-SA" dirty="0"/>
          </a:p>
        </p:txBody>
      </p:sp>
      <p:sp>
        <p:nvSpPr>
          <p:cNvPr id="3" name="Title 2"/>
          <p:cNvSpPr>
            <a:spLocks noGrp="1"/>
          </p:cNvSpPr>
          <p:nvPr>
            <p:ph type="title"/>
          </p:nvPr>
        </p:nvSpPr>
        <p:spPr>
          <a:xfrm>
            <a:off x="0" y="0"/>
            <a:ext cx="9144000" cy="1143000"/>
          </a:xfrm>
          <a:solidFill>
            <a:schemeClr val="bg2">
              <a:lumMod val="50000"/>
            </a:schemeClr>
          </a:solidFill>
        </p:spPr>
        <p:txBody>
          <a:bodyPr/>
          <a:lstStyle/>
          <a:p>
            <a:r>
              <a:rPr lang="en-US" dirty="0" smtClean="0">
                <a:solidFill>
                  <a:schemeClr val="tx1"/>
                </a:solidFill>
                <a:effectLst/>
                <a:latin typeface="Times New Roman" pitchFamily="18" charset="0"/>
                <a:cs typeface="Times New Roman" pitchFamily="18" charset="0"/>
              </a:rPr>
              <a:t>Methods</a:t>
            </a:r>
            <a:endParaRPr lang="ar-SA" dirty="0">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b="1" dirty="0" smtClean="0">
                <a:solidFill>
                  <a:srgbClr val="C00000"/>
                </a:solidFill>
                <a:latin typeface="Times New Roman" pitchFamily="18" charset="0"/>
                <a:cs typeface="Times New Roman" pitchFamily="18" charset="0"/>
              </a:rPr>
              <a:t>The eligibility recruitment to participate in this study</a:t>
            </a:r>
          </a:p>
          <a:p>
            <a:pPr algn="l" rtl="0"/>
            <a:r>
              <a:rPr lang="en-US" dirty="0" smtClean="0">
                <a:latin typeface="Times New Roman" pitchFamily="18" charset="0"/>
                <a:cs typeface="Times New Roman" pitchFamily="18" charset="0"/>
              </a:rPr>
              <a:t>Saudi.</a:t>
            </a:r>
          </a:p>
          <a:p>
            <a:pPr algn="l" rtl="0"/>
            <a:r>
              <a:rPr lang="en-US" dirty="0" smtClean="0">
                <a:latin typeface="Times New Roman" pitchFamily="18" charset="0"/>
                <a:cs typeface="Times New Roman" pitchFamily="18" charset="0"/>
              </a:rPr>
              <a:t>Aged 20-60 years.</a:t>
            </a:r>
          </a:p>
          <a:p>
            <a:pPr algn="l" rtl="0"/>
            <a:r>
              <a:rPr lang="en-US" dirty="0" smtClean="0">
                <a:latin typeface="Times New Roman" pitchFamily="18" charset="0"/>
                <a:cs typeface="Times New Roman" pitchFamily="18" charset="0"/>
              </a:rPr>
              <a:t>Disease free.</a:t>
            </a:r>
          </a:p>
          <a:p>
            <a:pPr algn="l" rtl="0"/>
            <a:r>
              <a:rPr lang="en-US" dirty="0" smtClean="0">
                <a:latin typeface="Times New Roman" pitchFamily="18" charset="0"/>
                <a:cs typeface="Times New Roman" pitchFamily="18" charset="0"/>
              </a:rPr>
              <a:t>Not pregnant.</a:t>
            </a:r>
            <a:endParaRPr lang="ar-S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787</TotalTime>
  <Words>1980</Words>
  <Application>Microsoft Office PowerPoint</Application>
  <PresentationFormat>On-screen Show (4:3)</PresentationFormat>
  <Paragraphs>318</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Concourse</vt:lpstr>
      <vt:lpstr>     The Relationship Between Osteoporosis Knowledge, Beliefs, and Dietary Calcium Intake among Saudi Adults </vt:lpstr>
      <vt:lpstr>Slide 2</vt:lpstr>
      <vt:lpstr>Magnitude of the Problem</vt:lpstr>
      <vt:lpstr>Slide 4</vt:lpstr>
      <vt:lpstr>Slide 5</vt:lpstr>
      <vt:lpstr>Slide 6</vt:lpstr>
      <vt:lpstr>Study objectives </vt:lpstr>
      <vt:lpstr>Methods</vt:lpstr>
      <vt:lpstr>Slide 9</vt:lpstr>
      <vt:lpstr>Measurement</vt:lpstr>
      <vt:lpstr>Slide 11</vt:lpstr>
      <vt:lpstr>Slide 12</vt:lpstr>
      <vt:lpstr>Slide 13</vt:lpstr>
      <vt:lpstr>Slide 14</vt:lpstr>
      <vt:lpstr>Statistical Analysis</vt:lpstr>
      <vt:lpstr>Results</vt:lpstr>
      <vt:lpstr> Table 1: Demographics characteristic of subjects.   </vt:lpstr>
      <vt:lpstr> Table 2: Anthropometric indicators and lifestyle habits of subjects.   </vt:lpstr>
      <vt:lpstr>  Table 3:  Mean scores on the OHBM subscales and OKAT among the study subjects </vt:lpstr>
      <vt:lpstr>Only among women </vt:lpstr>
      <vt:lpstr>Discussion</vt:lpstr>
      <vt:lpstr>Slide 22</vt:lpstr>
      <vt:lpstr>Slide 23</vt:lpstr>
      <vt:lpstr>Slide 24</vt:lpstr>
      <vt:lpstr>Slide 25</vt:lpstr>
      <vt:lpstr>Slide 26</vt:lpstr>
      <vt:lpstr>limitations</vt:lpstr>
      <vt:lpstr>Conclusion</vt:lpstr>
      <vt:lpstr>Thank you</vt:lpstr>
      <vt:lpstr>Reference</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Relationship Between Osteoporosis Knowledge, Beliefs, and Dietary Calcium Intake among Saudi Adults</dc:title>
  <dc:creator>Dr.Hala</dc:creator>
  <cp:lastModifiedBy>Yahya Ghazwani</cp:lastModifiedBy>
  <cp:revision>117</cp:revision>
  <dcterms:created xsi:type="dcterms:W3CDTF">2014-09-13T17:24:41Z</dcterms:created>
  <dcterms:modified xsi:type="dcterms:W3CDTF">2014-09-24T11:22:25Z</dcterms:modified>
</cp:coreProperties>
</file>