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746"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053859B-70D8-4797-A962-874F5201CDEE}" type="datetimeFigureOut">
              <a:rPr lang="tr-TR" smtClean="0"/>
              <a:t>20.11.2014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157630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53859B-70D8-4797-A962-874F5201CDEE}" type="datetimeFigureOut">
              <a:rPr lang="tr-TR" smtClean="0"/>
              <a:t>20.11.2014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4034091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53859B-70D8-4797-A962-874F5201CDEE}" type="datetimeFigureOut">
              <a:rPr lang="tr-TR" smtClean="0"/>
              <a:t>20.11.2014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221018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53859B-70D8-4797-A962-874F5201CDEE}" type="datetimeFigureOut">
              <a:rPr lang="tr-TR" smtClean="0"/>
              <a:t>20.11.2014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254182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053859B-70D8-4797-A962-874F5201CDEE}" type="datetimeFigureOut">
              <a:rPr lang="tr-TR" smtClean="0"/>
              <a:t>20.11.2014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362602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53859B-70D8-4797-A962-874F5201CDEE}" type="datetimeFigureOut">
              <a:rPr lang="tr-TR" smtClean="0"/>
              <a:t>20.11.2014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138631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53859B-70D8-4797-A962-874F5201CDEE}" type="datetimeFigureOut">
              <a:rPr lang="tr-TR" smtClean="0"/>
              <a:t>20.11.2014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212914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53859B-70D8-4797-A962-874F5201CDEE}" type="datetimeFigureOut">
              <a:rPr lang="tr-TR" smtClean="0"/>
              <a:t>20.11.2014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382300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53859B-70D8-4797-A962-874F5201CDEE}" type="datetimeFigureOut">
              <a:rPr lang="tr-TR" smtClean="0"/>
              <a:t>20.11.2014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165407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53859B-70D8-4797-A962-874F5201CDEE}" type="datetimeFigureOut">
              <a:rPr lang="tr-TR" smtClean="0"/>
              <a:t>20.11.2014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68655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53859B-70D8-4797-A962-874F5201CDEE}" type="datetimeFigureOut">
              <a:rPr lang="tr-TR" smtClean="0"/>
              <a:t>20.11.2014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3AA8AE-B1F8-416E-9820-C36A641E4FA9}" type="slidenum">
              <a:rPr lang="tr-TR" smtClean="0"/>
              <a:t>‹#›</a:t>
            </a:fld>
            <a:endParaRPr lang="tr-TR"/>
          </a:p>
        </p:txBody>
      </p:sp>
    </p:spTree>
    <p:extLst>
      <p:ext uri="{BB962C8B-B14F-4D97-AF65-F5344CB8AC3E}">
        <p14:creationId xmlns:p14="http://schemas.microsoft.com/office/powerpoint/2010/main" val="371107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3000">
              <a:srgbClr val="D4DEFF"/>
            </a:gs>
            <a:gs pos="78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3859B-70D8-4797-A962-874F5201CDEE}" type="datetimeFigureOut">
              <a:rPr lang="tr-TR" smtClean="0"/>
              <a:t>20.11.2014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A8AE-B1F8-416E-9820-C36A641E4FA9}" type="slidenum">
              <a:rPr lang="tr-TR" smtClean="0"/>
              <a:t>‹#›</a:t>
            </a:fld>
            <a:endParaRPr lang="tr-TR"/>
          </a:p>
        </p:txBody>
      </p:sp>
    </p:spTree>
    <p:extLst>
      <p:ext uri="{BB962C8B-B14F-4D97-AF65-F5344CB8AC3E}">
        <p14:creationId xmlns:p14="http://schemas.microsoft.com/office/powerpoint/2010/main" val="185202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1.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772816"/>
            <a:ext cx="8496944" cy="1728192"/>
          </a:xfrm>
        </p:spPr>
        <p:txBody>
          <a:bodyPr>
            <a:noAutofit/>
          </a:bodyPr>
          <a:lstStyle/>
          <a:p>
            <a:r>
              <a:rPr lang="tr-TR" sz="3600" b="1" dirty="0" smtClean="0">
                <a:solidFill>
                  <a:schemeClr val="accent2">
                    <a:lumMod val="50000"/>
                  </a:schemeClr>
                </a:solidFill>
                <a:latin typeface="AR DARLING" pitchFamily="2" charset="0"/>
              </a:rPr>
              <a:t>UNILATERAL SUDDEN SENSORINEURAL HEARING LOSS AFTER GENERAL ANESTHESIA</a:t>
            </a:r>
            <a:endParaRPr lang="tr-TR" sz="3600" b="1" dirty="0">
              <a:solidFill>
                <a:schemeClr val="accent2">
                  <a:lumMod val="50000"/>
                </a:schemeClr>
              </a:solidFill>
              <a:latin typeface="AR DARLING" pitchFamily="2" charset="0"/>
            </a:endParaRPr>
          </a:p>
        </p:txBody>
      </p:sp>
      <p:sp>
        <p:nvSpPr>
          <p:cNvPr id="3" name="Alt Başlık 2"/>
          <p:cNvSpPr>
            <a:spLocks noGrp="1"/>
          </p:cNvSpPr>
          <p:nvPr>
            <p:ph type="subTitle" idx="1"/>
          </p:nvPr>
        </p:nvSpPr>
        <p:spPr/>
        <p:txBody>
          <a:bodyPr>
            <a:normAutofit fontScale="85000" lnSpcReduction="20000"/>
          </a:bodyPr>
          <a:lstStyle/>
          <a:p>
            <a:r>
              <a:rPr lang="tr-TR" b="1" dirty="0" smtClean="0">
                <a:solidFill>
                  <a:schemeClr val="accent2">
                    <a:lumMod val="75000"/>
                  </a:schemeClr>
                </a:solidFill>
              </a:rPr>
              <a:t>Hakan </a:t>
            </a:r>
            <a:r>
              <a:rPr lang="tr-TR" b="1" dirty="0" err="1" smtClean="0">
                <a:solidFill>
                  <a:schemeClr val="accent2">
                    <a:lumMod val="75000"/>
                  </a:schemeClr>
                </a:solidFill>
              </a:rPr>
              <a:t>Emirkadi</a:t>
            </a:r>
            <a:r>
              <a:rPr lang="tr-TR" b="1" dirty="0" smtClean="0">
                <a:solidFill>
                  <a:schemeClr val="accent2">
                    <a:lumMod val="75000"/>
                  </a:schemeClr>
                </a:solidFill>
              </a:rPr>
              <a:t>, MD</a:t>
            </a:r>
          </a:p>
          <a:p>
            <a:r>
              <a:rPr lang="tr-TR" b="1" dirty="0" err="1" smtClean="0">
                <a:solidFill>
                  <a:schemeClr val="accent2">
                    <a:lumMod val="75000"/>
                  </a:schemeClr>
                </a:solidFill>
              </a:rPr>
              <a:t>Department</a:t>
            </a:r>
            <a:r>
              <a:rPr lang="tr-TR" b="1" dirty="0" smtClean="0">
                <a:solidFill>
                  <a:schemeClr val="accent2">
                    <a:lumMod val="75000"/>
                  </a:schemeClr>
                </a:solidFill>
              </a:rPr>
              <a:t> of </a:t>
            </a:r>
            <a:r>
              <a:rPr lang="tr-TR" b="1" dirty="0" err="1" smtClean="0">
                <a:solidFill>
                  <a:schemeClr val="accent2">
                    <a:lumMod val="75000"/>
                  </a:schemeClr>
                </a:solidFill>
              </a:rPr>
              <a:t>Anesthesiology</a:t>
            </a:r>
            <a:endParaRPr lang="tr-TR" b="1" dirty="0" smtClean="0">
              <a:solidFill>
                <a:schemeClr val="accent2">
                  <a:lumMod val="75000"/>
                </a:schemeClr>
              </a:solidFill>
            </a:endParaRPr>
          </a:p>
          <a:p>
            <a:r>
              <a:rPr lang="tr-TR" b="1" dirty="0" err="1" smtClean="0">
                <a:solidFill>
                  <a:schemeClr val="accent2">
                    <a:lumMod val="75000"/>
                  </a:schemeClr>
                </a:solidFill>
              </a:rPr>
              <a:t>Golcuk</a:t>
            </a:r>
            <a:r>
              <a:rPr lang="tr-TR" b="1" dirty="0" smtClean="0">
                <a:solidFill>
                  <a:schemeClr val="accent2">
                    <a:lumMod val="75000"/>
                  </a:schemeClr>
                </a:solidFill>
              </a:rPr>
              <a:t> </a:t>
            </a:r>
            <a:r>
              <a:rPr lang="tr-TR" b="1" dirty="0" err="1" smtClean="0">
                <a:solidFill>
                  <a:schemeClr val="accent2">
                    <a:lumMod val="75000"/>
                  </a:schemeClr>
                </a:solidFill>
              </a:rPr>
              <a:t>Military</a:t>
            </a:r>
            <a:r>
              <a:rPr lang="tr-TR" b="1" dirty="0" smtClean="0">
                <a:solidFill>
                  <a:schemeClr val="accent2">
                    <a:lumMod val="75000"/>
                  </a:schemeClr>
                </a:solidFill>
              </a:rPr>
              <a:t> </a:t>
            </a:r>
            <a:r>
              <a:rPr lang="tr-TR" b="1" dirty="0" err="1" smtClean="0">
                <a:solidFill>
                  <a:schemeClr val="accent2">
                    <a:lumMod val="75000"/>
                  </a:schemeClr>
                </a:solidFill>
              </a:rPr>
              <a:t>Hospital</a:t>
            </a:r>
            <a:endParaRPr lang="tr-TR" b="1" dirty="0" smtClean="0">
              <a:solidFill>
                <a:schemeClr val="accent2">
                  <a:lumMod val="75000"/>
                </a:schemeClr>
              </a:solidFill>
            </a:endParaRPr>
          </a:p>
          <a:p>
            <a:r>
              <a:rPr lang="tr-TR" b="1" dirty="0" smtClean="0">
                <a:solidFill>
                  <a:schemeClr val="accent2">
                    <a:lumMod val="75000"/>
                  </a:schemeClr>
                </a:solidFill>
              </a:rPr>
              <a:t>Kocaeli / TURKEY</a:t>
            </a:r>
            <a:endParaRPr lang="tr-TR" b="1" dirty="0">
              <a:solidFill>
                <a:schemeClr val="accent2">
                  <a:lumMod val="75000"/>
                </a:schemeClr>
              </a:solidFill>
            </a:endParaRPr>
          </a:p>
        </p:txBody>
      </p:sp>
    </p:spTree>
    <p:extLst>
      <p:ext uri="{BB962C8B-B14F-4D97-AF65-F5344CB8AC3E}">
        <p14:creationId xmlns:p14="http://schemas.microsoft.com/office/powerpoint/2010/main" val="553581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70074"/>
            <a:ext cx="8229600" cy="4525963"/>
          </a:xfrm>
        </p:spPr>
        <p:txBody>
          <a:bodyPr>
            <a:normAutofit/>
          </a:bodyPr>
          <a:lstStyle/>
          <a:p>
            <a:pPr>
              <a:lnSpc>
                <a:spcPct val="150000"/>
              </a:lnSpc>
              <a:buClr>
                <a:schemeClr val="accent2">
                  <a:lumMod val="75000"/>
                </a:schemeClr>
              </a:buClr>
              <a:buFont typeface="Wingdings" pitchFamily="2" charset="2"/>
              <a:buChar char="v"/>
            </a:pPr>
            <a:r>
              <a:rPr lang="en-US" sz="2800" dirty="0" smtClean="0">
                <a:solidFill>
                  <a:schemeClr val="accent6">
                    <a:lumMod val="50000"/>
                  </a:schemeClr>
                </a:solidFill>
                <a:latin typeface="Comic Sans MS" pitchFamily="66" charset="0"/>
              </a:rPr>
              <a:t>Nasal surgery</a:t>
            </a:r>
            <a:r>
              <a:rPr lang="tr-TR" sz="2800" dirty="0" smtClean="0">
                <a:solidFill>
                  <a:schemeClr val="accent6">
                    <a:lumMod val="50000"/>
                  </a:schemeClr>
                </a:solidFill>
                <a:latin typeface="Comic Sans MS" pitchFamily="66" charset="0"/>
              </a:rPr>
              <a:t>: </a:t>
            </a:r>
            <a:r>
              <a:rPr lang="en-US" sz="2800" dirty="0" smtClean="0">
                <a:solidFill>
                  <a:schemeClr val="accent6">
                    <a:lumMod val="50000"/>
                  </a:schemeClr>
                </a:solidFill>
                <a:latin typeface="Comic Sans MS" pitchFamily="66" charset="0"/>
              </a:rPr>
              <a:t>ENT surgeon</a:t>
            </a:r>
            <a:r>
              <a:rPr lang="tr-TR" sz="2800" dirty="0" smtClean="0">
                <a:solidFill>
                  <a:schemeClr val="accent6">
                    <a:lumMod val="50000"/>
                  </a:schemeClr>
                </a:solidFill>
                <a:latin typeface="Comic Sans MS" pitchFamily="66" charset="0"/>
              </a:rPr>
              <a:t> ; B</a:t>
            </a:r>
            <a:r>
              <a:rPr lang="en-US" sz="2800" dirty="0" err="1" smtClean="0">
                <a:solidFill>
                  <a:schemeClr val="accent6">
                    <a:lumMod val="50000"/>
                  </a:schemeClr>
                </a:solidFill>
                <a:latin typeface="Comic Sans MS" pitchFamily="66" charset="0"/>
              </a:rPr>
              <a:t>reast</a:t>
            </a:r>
            <a:r>
              <a:rPr lang="en-US" sz="2800" dirty="0" smtClean="0">
                <a:solidFill>
                  <a:schemeClr val="accent6">
                    <a:lumMod val="50000"/>
                  </a:schemeClr>
                </a:solidFill>
                <a:latin typeface="Comic Sans MS" pitchFamily="66" charset="0"/>
              </a:rPr>
              <a:t> reduction</a:t>
            </a:r>
            <a:r>
              <a:rPr lang="tr-TR" sz="2800" dirty="0" smtClean="0">
                <a:solidFill>
                  <a:schemeClr val="accent6">
                    <a:lumMod val="50000"/>
                  </a:schemeClr>
                </a:solidFill>
                <a:latin typeface="Comic Sans MS" pitchFamily="66" charset="0"/>
              </a:rPr>
              <a:t>: P</a:t>
            </a:r>
            <a:r>
              <a:rPr lang="en-US" sz="2800" dirty="0" err="1" smtClean="0">
                <a:solidFill>
                  <a:schemeClr val="accent6">
                    <a:lumMod val="50000"/>
                  </a:schemeClr>
                </a:solidFill>
                <a:latin typeface="Comic Sans MS" pitchFamily="66" charset="0"/>
              </a:rPr>
              <a:t>lastic</a:t>
            </a:r>
            <a:r>
              <a:rPr lang="en-US" sz="2800" dirty="0" smtClean="0">
                <a:solidFill>
                  <a:schemeClr val="accent6">
                    <a:lumMod val="50000"/>
                  </a:schemeClr>
                </a:solidFill>
                <a:latin typeface="Comic Sans MS" pitchFamily="66" charset="0"/>
              </a:rPr>
              <a:t> surgeons.</a:t>
            </a:r>
            <a:endParaRPr lang="tr-TR" sz="2800" dirty="0" smtClean="0">
              <a:solidFill>
                <a:schemeClr val="accent6">
                  <a:lumMod val="50000"/>
                </a:schemeClr>
              </a:solidFill>
              <a:latin typeface="Comic Sans MS" pitchFamily="66" charset="0"/>
            </a:endParaRPr>
          </a:p>
          <a:p>
            <a:pPr>
              <a:lnSpc>
                <a:spcPct val="150000"/>
              </a:lnSpc>
              <a:buClr>
                <a:schemeClr val="accent2">
                  <a:lumMod val="75000"/>
                </a:schemeClr>
              </a:buClr>
              <a:buFont typeface="Wingdings" pitchFamily="2" charset="2"/>
              <a:buChar char="v"/>
            </a:pPr>
            <a:endParaRPr lang="tr-TR" dirty="0" smtClean="0">
              <a:solidFill>
                <a:schemeClr val="accent6">
                  <a:lumMod val="50000"/>
                </a:schemeClr>
              </a:solidFill>
              <a:latin typeface="Comic Sans MS" pitchFamily="66" charset="0"/>
            </a:endParaRPr>
          </a:p>
          <a:p>
            <a:pPr>
              <a:lnSpc>
                <a:spcPct val="150000"/>
              </a:lnSpc>
              <a:buClr>
                <a:schemeClr val="accent2">
                  <a:lumMod val="75000"/>
                </a:schemeClr>
              </a:buClr>
              <a:buFont typeface="Wingdings" pitchFamily="2" charset="2"/>
              <a:buChar char="v"/>
            </a:pPr>
            <a:r>
              <a:rPr lang="tr-TR" sz="2800" dirty="0">
                <a:solidFill>
                  <a:srgbClr val="00B050"/>
                </a:solidFill>
                <a:latin typeface="Comic Sans MS" pitchFamily="66" charset="0"/>
              </a:rPr>
              <a:t>D</a:t>
            </a:r>
            <a:r>
              <a:rPr lang="en-US" sz="2800" dirty="0" err="1">
                <a:solidFill>
                  <a:srgbClr val="00B050"/>
                </a:solidFill>
                <a:latin typeface="Comic Sans MS" pitchFamily="66" charset="0"/>
              </a:rPr>
              <a:t>examethasone</a:t>
            </a:r>
            <a:r>
              <a:rPr lang="en-US" sz="2800" dirty="0">
                <a:solidFill>
                  <a:srgbClr val="00B050"/>
                </a:solidFill>
                <a:latin typeface="Comic Sans MS" pitchFamily="66" charset="0"/>
              </a:rPr>
              <a:t> 4 mg</a:t>
            </a:r>
            <a:endParaRPr lang="tr-TR" sz="2800" dirty="0">
              <a:solidFill>
                <a:srgbClr val="00B050"/>
              </a:solidFill>
              <a:latin typeface="Comic Sans MS" pitchFamily="66" charset="0"/>
            </a:endParaRPr>
          </a:p>
          <a:p>
            <a:pPr>
              <a:lnSpc>
                <a:spcPct val="150000"/>
              </a:lnSpc>
              <a:buClr>
                <a:schemeClr val="accent2">
                  <a:lumMod val="75000"/>
                </a:schemeClr>
              </a:buClr>
              <a:buFont typeface="Wingdings" pitchFamily="2" charset="2"/>
              <a:buChar char="v"/>
            </a:pPr>
            <a:r>
              <a:rPr lang="tr-TR" sz="2800" dirty="0">
                <a:solidFill>
                  <a:srgbClr val="00B050"/>
                </a:solidFill>
                <a:latin typeface="Comic Sans MS" pitchFamily="66" charset="0"/>
              </a:rPr>
              <a:t>M</a:t>
            </a:r>
            <a:r>
              <a:rPr lang="en-US" sz="2800" dirty="0" err="1">
                <a:solidFill>
                  <a:srgbClr val="00B050"/>
                </a:solidFill>
                <a:latin typeface="Comic Sans MS" pitchFamily="66" charset="0"/>
              </a:rPr>
              <a:t>etoclopramide</a:t>
            </a:r>
            <a:r>
              <a:rPr lang="en-US" sz="2800" dirty="0">
                <a:solidFill>
                  <a:srgbClr val="00B050"/>
                </a:solidFill>
                <a:latin typeface="Comic Sans MS" pitchFamily="66" charset="0"/>
              </a:rPr>
              <a:t> HCL 10mg</a:t>
            </a:r>
            <a:endParaRPr lang="tr-TR" sz="2800" dirty="0">
              <a:solidFill>
                <a:srgbClr val="00B050"/>
              </a:solidFill>
              <a:latin typeface="Comic Sans MS" pitchFamily="66" charset="0"/>
            </a:endParaRPr>
          </a:p>
          <a:p>
            <a:pPr>
              <a:lnSpc>
                <a:spcPct val="150000"/>
              </a:lnSpc>
              <a:buClr>
                <a:schemeClr val="accent2">
                  <a:lumMod val="75000"/>
                </a:schemeClr>
              </a:buClr>
              <a:buFont typeface="Wingdings" pitchFamily="2" charset="2"/>
              <a:buChar char="v"/>
            </a:pPr>
            <a:r>
              <a:rPr lang="tr-TR" sz="2800" dirty="0">
                <a:solidFill>
                  <a:srgbClr val="00B050"/>
                </a:solidFill>
                <a:latin typeface="Comic Sans MS" pitchFamily="66" charset="0"/>
              </a:rPr>
              <a:t>C</a:t>
            </a:r>
            <a:r>
              <a:rPr lang="en-US" sz="2800" dirty="0" err="1">
                <a:solidFill>
                  <a:srgbClr val="00B050"/>
                </a:solidFill>
                <a:latin typeface="Comic Sans MS" pitchFamily="66" charset="0"/>
              </a:rPr>
              <a:t>efazoline</a:t>
            </a:r>
            <a:r>
              <a:rPr lang="en-US" sz="2800" dirty="0">
                <a:solidFill>
                  <a:srgbClr val="00B050"/>
                </a:solidFill>
                <a:latin typeface="Comic Sans MS" pitchFamily="66" charset="0"/>
              </a:rPr>
              <a:t> sodium </a:t>
            </a:r>
            <a:r>
              <a:rPr lang="en-US" sz="2800" dirty="0" smtClean="0">
                <a:solidFill>
                  <a:srgbClr val="00B050"/>
                </a:solidFill>
                <a:latin typeface="Comic Sans MS" pitchFamily="66" charset="0"/>
              </a:rPr>
              <a:t>1gr</a:t>
            </a:r>
            <a:endParaRPr lang="tr-TR" dirty="0" smtClean="0">
              <a:solidFill>
                <a:schemeClr val="accent6">
                  <a:lumMod val="50000"/>
                </a:schemeClr>
              </a:solidFill>
              <a:latin typeface="Comic Sans MS" pitchFamily="66" charset="0"/>
            </a:endParaRPr>
          </a:p>
        </p:txBody>
      </p:sp>
      <p:pic>
        <p:nvPicPr>
          <p:cNvPr id="4"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a:prstGeom prst="rect">
            <a:avLst/>
          </a:prstGeom>
        </p:spPr>
      </p:pic>
      <p:sp>
        <p:nvSpPr>
          <p:cNvPr id="5"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ANESTHESIA</a:t>
            </a:r>
            <a:endParaRPr lang="tr-TR" sz="2400" dirty="0">
              <a:solidFill>
                <a:schemeClr val="accent2">
                  <a:lumMod val="60000"/>
                  <a:lumOff val="40000"/>
                </a:schemeClr>
              </a:solidFill>
              <a:latin typeface="Comic Sans MS" pitchFamily="66" charset="0"/>
            </a:endParaRPr>
          </a:p>
        </p:txBody>
      </p:sp>
      <p:sp>
        <p:nvSpPr>
          <p:cNvPr id="7" name="Sağ Ayraç 6"/>
          <p:cNvSpPr/>
          <p:nvPr/>
        </p:nvSpPr>
        <p:spPr>
          <a:xfrm>
            <a:off x="4860032" y="3933056"/>
            <a:ext cx="1080120" cy="2088232"/>
          </a:xfrm>
          <a:prstGeom prst="rightBrace">
            <a:avLst>
              <a:gd name="adj1" fmla="val 9616"/>
              <a:gd name="adj2" fmla="val 50000"/>
            </a:avLst>
          </a:prstGeom>
          <a:ln w="41275">
            <a:solidFill>
              <a:srgbClr val="00B050"/>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Metin kutusu 7"/>
          <p:cNvSpPr txBox="1"/>
          <p:nvPr/>
        </p:nvSpPr>
        <p:spPr>
          <a:xfrm>
            <a:off x="6228184" y="4077072"/>
            <a:ext cx="2376264" cy="1754326"/>
          </a:xfrm>
          <a:prstGeom prst="rect">
            <a:avLst/>
          </a:prstGeom>
          <a:noFill/>
        </p:spPr>
        <p:txBody>
          <a:bodyPr wrap="square" rtlCol="0">
            <a:spAutoFit/>
          </a:bodyPr>
          <a:lstStyle/>
          <a:p>
            <a:pPr>
              <a:lnSpc>
                <a:spcPct val="150000"/>
              </a:lnSpc>
              <a:buClr>
                <a:schemeClr val="accent2">
                  <a:lumMod val="75000"/>
                </a:schemeClr>
              </a:buClr>
            </a:pPr>
            <a:r>
              <a:rPr lang="en-US" sz="2400" dirty="0" err="1">
                <a:solidFill>
                  <a:srgbClr val="FF0000"/>
                </a:solidFill>
              </a:rPr>
              <a:t>perioperatively</a:t>
            </a:r>
            <a:r>
              <a:rPr lang="en-US" sz="2400" dirty="0">
                <a:solidFill>
                  <a:srgbClr val="FF0000"/>
                </a:solidFill>
              </a:rPr>
              <a:t> </a:t>
            </a:r>
            <a:r>
              <a:rPr lang="en-US" sz="2400" dirty="0" smtClean="0">
                <a:solidFill>
                  <a:srgbClr val="FF0000"/>
                </a:solidFill>
              </a:rPr>
              <a:t> </a:t>
            </a:r>
            <a:r>
              <a:rPr lang="en-US" sz="2400" dirty="0">
                <a:solidFill>
                  <a:srgbClr val="FF0000"/>
                </a:solidFill>
              </a:rPr>
              <a:t>advised by the </a:t>
            </a:r>
            <a:r>
              <a:rPr lang="en-US" sz="2400" dirty="0" smtClean="0">
                <a:solidFill>
                  <a:srgbClr val="FF0000"/>
                </a:solidFill>
              </a:rPr>
              <a:t>anesthesiologist</a:t>
            </a:r>
            <a:r>
              <a:rPr lang="en-US" dirty="0" smtClean="0">
                <a:solidFill>
                  <a:schemeClr val="accent6">
                    <a:lumMod val="50000"/>
                  </a:schemeClr>
                </a:solidFill>
                <a:latin typeface="Comic Sans MS" pitchFamily="66" charset="0"/>
              </a:rPr>
              <a:t> </a:t>
            </a:r>
            <a:endParaRPr lang="tr-TR" dirty="0" smtClean="0">
              <a:solidFill>
                <a:schemeClr val="accent6">
                  <a:lumMod val="50000"/>
                </a:schemeClr>
              </a:solidFill>
              <a:latin typeface="Comic Sans MS" pitchFamily="66" charset="0"/>
            </a:endParaRPr>
          </a:p>
        </p:txBody>
      </p:sp>
    </p:spTree>
    <p:extLst>
      <p:ext uri="{BB962C8B-B14F-4D97-AF65-F5344CB8AC3E}">
        <p14:creationId xmlns:p14="http://schemas.microsoft.com/office/powerpoint/2010/main" val="3001800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50000"/>
              </a:lnSpc>
              <a:buClr>
                <a:schemeClr val="accent2">
                  <a:lumMod val="75000"/>
                </a:schemeClr>
              </a:buClr>
              <a:buFont typeface="Wingdings" pitchFamily="2" charset="2"/>
              <a:buChar char="v"/>
            </a:pPr>
            <a:r>
              <a:rPr lang="en-US" dirty="0" smtClean="0">
                <a:solidFill>
                  <a:schemeClr val="accent6">
                    <a:lumMod val="50000"/>
                  </a:schemeClr>
                </a:solidFill>
                <a:latin typeface="Comic Sans MS" pitchFamily="66" charset="0"/>
              </a:rPr>
              <a:t>On the third hour of the surgery, </a:t>
            </a:r>
            <a:r>
              <a:rPr lang="en-US" dirty="0">
                <a:solidFill>
                  <a:srgbClr val="00B050"/>
                </a:solidFill>
                <a:latin typeface="Comic Sans MS" pitchFamily="66" charset="0"/>
              </a:rPr>
              <a:t>Gentamicin 100mg </a:t>
            </a:r>
            <a:r>
              <a:rPr lang="tr-TR" dirty="0" smtClean="0">
                <a:solidFill>
                  <a:srgbClr val="00B050"/>
                </a:solidFill>
                <a:latin typeface="Comic Sans MS" pitchFamily="66" charset="0"/>
              </a:rPr>
              <a:t>I.V.: </a:t>
            </a:r>
            <a:r>
              <a:rPr lang="en-US" dirty="0" smtClean="0">
                <a:solidFill>
                  <a:schemeClr val="accent6">
                    <a:lumMod val="50000"/>
                  </a:schemeClr>
                </a:solidFill>
                <a:latin typeface="Comic Sans MS" pitchFamily="66" charset="0"/>
              </a:rPr>
              <a:t>as a routine of plastic surgery. </a:t>
            </a:r>
            <a:endParaRPr lang="tr-TR" dirty="0" smtClean="0">
              <a:solidFill>
                <a:schemeClr val="accent6">
                  <a:lumMod val="50000"/>
                </a:schemeClr>
              </a:solidFill>
              <a:latin typeface="Comic Sans MS" pitchFamily="66" charset="0"/>
            </a:endParaRPr>
          </a:p>
          <a:p>
            <a:pPr>
              <a:lnSpc>
                <a:spcPct val="150000"/>
              </a:lnSpc>
              <a:buClr>
                <a:schemeClr val="accent2">
                  <a:lumMod val="75000"/>
                </a:schemeClr>
              </a:buClr>
              <a:buFont typeface="Wingdings" pitchFamily="2" charset="2"/>
              <a:buChar char="v"/>
            </a:pPr>
            <a:r>
              <a:rPr lang="en-US" dirty="0" smtClean="0">
                <a:solidFill>
                  <a:schemeClr val="accent6">
                    <a:lumMod val="50000"/>
                  </a:schemeClr>
                </a:solidFill>
                <a:latin typeface="Comic Sans MS" pitchFamily="66" charset="0"/>
              </a:rPr>
              <a:t>Total operative time was approximately </a:t>
            </a:r>
            <a:r>
              <a:rPr lang="en-US" dirty="0" smtClean="0">
                <a:solidFill>
                  <a:srgbClr val="FF0000"/>
                </a:solidFill>
                <a:latin typeface="Comic Sans MS" pitchFamily="66" charset="0"/>
              </a:rPr>
              <a:t>five hours</a:t>
            </a:r>
            <a:endParaRPr lang="tr-TR" dirty="0" smtClean="0">
              <a:solidFill>
                <a:srgbClr val="FF0000"/>
              </a:solidFill>
            </a:endParaRPr>
          </a:p>
          <a:p>
            <a:endParaRPr lang="tr-TR" dirty="0"/>
          </a:p>
        </p:txBody>
      </p:sp>
      <p:pic>
        <p:nvPicPr>
          <p:cNvPr id="4"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a:prstGeom prst="rect">
            <a:avLst/>
          </a:prstGeom>
        </p:spPr>
      </p:pic>
      <p:sp>
        <p:nvSpPr>
          <p:cNvPr id="5"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ANESTHESIA</a:t>
            </a:r>
            <a:endParaRPr lang="tr-TR" sz="2400" dirty="0">
              <a:solidFill>
                <a:schemeClr val="accent2">
                  <a:lumMod val="60000"/>
                  <a:lumOff val="40000"/>
                </a:schemeClr>
              </a:solidFill>
              <a:latin typeface="Comic Sans MS" pitchFamily="66" charset="0"/>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4653136"/>
            <a:ext cx="2438400" cy="1828800"/>
          </a:xfrm>
          <a:prstGeom prst="rect">
            <a:avLst/>
          </a:prstGeom>
        </p:spPr>
      </p:pic>
    </p:spTree>
    <p:extLst>
      <p:ext uri="{BB962C8B-B14F-4D97-AF65-F5344CB8AC3E}">
        <p14:creationId xmlns:p14="http://schemas.microsoft.com/office/powerpoint/2010/main" val="27503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539552" y="1772816"/>
            <a:ext cx="8064896" cy="3293209"/>
          </a:xfrm>
          <a:prstGeom prst="rect">
            <a:avLst/>
          </a:prstGeom>
          <a:noFill/>
        </p:spPr>
        <p:txBody>
          <a:bodyPr wrap="square" rtlCol="0">
            <a:spAutoFit/>
          </a:bodyPr>
          <a:lstStyle/>
          <a:p>
            <a:endParaRPr lang="tr-TR" dirty="0" smtClean="0"/>
          </a:p>
          <a:p>
            <a:r>
              <a:rPr lang="en-US" sz="3200" dirty="0" smtClean="0">
                <a:solidFill>
                  <a:schemeClr val="accent6">
                    <a:lumMod val="50000"/>
                  </a:schemeClr>
                </a:solidFill>
                <a:latin typeface="Comic Sans MS" pitchFamily="66" charset="0"/>
              </a:rPr>
              <a:t>Postoperatively</a:t>
            </a:r>
            <a:r>
              <a:rPr lang="tr-TR" sz="3200" dirty="0" smtClean="0">
                <a:solidFill>
                  <a:schemeClr val="accent6">
                    <a:lumMod val="50000"/>
                  </a:schemeClr>
                </a:solidFill>
                <a:latin typeface="Comic Sans MS" pitchFamily="66" charset="0"/>
              </a:rPr>
              <a:t>:</a:t>
            </a:r>
            <a:r>
              <a:rPr lang="en-US" sz="3200" dirty="0" smtClean="0">
                <a:solidFill>
                  <a:schemeClr val="accent6">
                    <a:lumMod val="50000"/>
                  </a:schemeClr>
                </a:solidFill>
                <a:latin typeface="Comic Sans MS" pitchFamily="66" charset="0"/>
              </a:rPr>
              <a:t> </a:t>
            </a:r>
            <a:endParaRPr lang="tr-TR" sz="3200" dirty="0">
              <a:solidFill>
                <a:schemeClr val="accent6">
                  <a:lumMod val="50000"/>
                </a:schemeClr>
              </a:solidFill>
              <a:latin typeface="Comic Sans MS" pitchFamily="66" charset="0"/>
            </a:endParaRPr>
          </a:p>
          <a:p>
            <a:r>
              <a:rPr lang="tr-TR" dirty="0" smtClean="0"/>
              <a:t>	</a:t>
            </a:r>
            <a:r>
              <a:rPr lang="en-US" sz="2800" dirty="0" err="1">
                <a:solidFill>
                  <a:srgbClr val="00B050"/>
                </a:solidFill>
                <a:latin typeface="Comic Sans MS" pitchFamily="66" charset="0"/>
              </a:rPr>
              <a:t>sefazoline</a:t>
            </a:r>
            <a:r>
              <a:rPr lang="en-US" sz="2800" dirty="0">
                <a:solidFill>
                  <a:srgbClr val="00B050"/>
                </a:solidFill>
                <a:latin typeface="Comic Sans MS" pitchFamily="66" charset="0"/>
              </a:rPr>
              <a:t> sodium </a:t>
            </a:r>
            <a:r>
              <a:rPr lang="tr-TR" sz="2800" dirty="0">
                <a:solidFill>
                  <a:srgbClr val="00B050"/>
                </a:solidFill>
                <a:latin typeface="Comic Sans MS" pitchFamily="66" charset="0"/>
              </a:rPr>
              <a:t>I.V. </a:t>
            </a:r>
            <a:r>
              <a:rPr lang="en-US" sz="2800" dirty="0">
                <a:solidFill>
                  <a:srgbClr val="00B050"/>
                </a:solidFill>
                <a:latin typeface="Comic Sans MS" pitchFamily="66" charset="0"/>
              </a:rPr>
              <a:t>3g/day </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a:t>
            </a:r>
            <a:r>
              <a:rPr lang="en-US" sz="2800" dirty="0" err="1">
                <a:solidFill>
                  <a:srgbClr val="00B050"/>
                </a:solidFill>
                <a:latin typeface="Comic Sans MS" pitchFamily="66" charset="0"/>
              </a:rPr>
              <a:t>paracetamol</a:t>
            </a:r>
            <a:r>
              <a:rPr lang="en-US" sz="2800" dirty="0">
                <a:solidFill>
                  <a:srgbClr val="00B050"/>
                </a:solidFill>
                <a:latin typeface="Comic Sans MS" pitchFamily="66" charset="0"/>
              </a:rPr>
              <a:t> 1500 mg/day</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a:t>
            </a:r>
            <a:r>
              <a:rPr lang="en-US" sz="2800" dirty="0" err="1">
                <a:solidFill>
                  <a:srgbClr val="00B050"/>
                </a:solidFill>
                <a:latin typeface="Comic Sans MS" pitchFamily="66" charset="0"/>
              </a:rPr>
              <a:t>xylometazoline</a:t>
            </a:r>
            <a:r>
              <a:rPr lang="en-US" sz="2800" dirty="0">
                <a:solidFill>
                  <a:srgbClr val="00B050"/>
                </a:solidFill>
                <a:latin typeface="Comic Sans MS" pitchFamily="66" charset="0"/>
              </a:rPr>
              <a:t> spray</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a:t>
            </a:r>
            <a:r>
              <a:rPr lang="en-US" sz="2800" dirty="0" err="1">
                <a:solidFill>
                  <a:srgbClr val="00B050"/>
                </a:solidFill>
                <a:latin typeface="Comic Sans MS" pitchFamily="66" charset="0"/>
              </a:rPr>
              <a:t>pethidine</a:t>
            </a:r>
            <a:r>
              <a:rPr lang="en-US" sz="2800" dirty="0">
                <a:solidFill>
                  <a:srgbClr val="00B050"/>
                </a:solidFill>
                <a:latin typeface="Comic Sans MS" pitchFamily="66" charset="0"/>
              </a:rPr>
              <a:t> HCL</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a:t>
            </a:r>
            <a:r>
              <a:rPr lang="en-US" sz="2800" dirty="0">
                <a:solidFill>
                  <a:srgbClr val="00B050"/>
                </a:solidFill>
                <a:latin typeface="Comic Sans MS" pitchFamily="66" charset="0"/>
              </a:rPr>
              <a:t>pantoprazole HCL</a:t>
            </a:r>
            <a:r>
              <a:rPr lang="tr-TR" sz="2800" dirty="0">
                <a:solidFill>
                  <a:srgbClr val="00B050"/>
                </a:solidFill>
                <a:latin typeface="Comic Sans MS" pitchFamily="66" charset="0"/>
              </a:rPr>
              <a:t> I.V.</a:t>
            </a:r>
            <a:r>
              <a:rPr lang="en-US" sz="2800" dirty="0">
                <a:solidFill>
                  <a:srgbClr val="00B050"/>
                </a:solidFill>
                <a:latin typeface="Comic Sans MS" pitchFamily="66" charset="0"/>
              </a:rPr>
              <a:t> 80mg/day  </a:t>
            </a:r>
            <a:endParaRPr lang="tr-TR" sz="2800" dirty="0">
              <a:solidFill>
                <a:srgbClr val="00B050"/>
              </a:solidFill>
              <a:latin typeface="Comic Sans MS" pitchFamily="66" charset="0"/>
            </a:endParaRPr>
          </a:p>
          <a:p>
            <a:endParaRPr lang="tr-TR" dirty="0"/>
          </a:p>
        </p:txBody>
      </p:sp>
      <p:pic>
        <p:nvPicPr>
          <p:cNvPr id="6"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a:prstGeom prst="rect">
            <a:avLst/>
          </a:prstGeom>
        </p:spPr>
      </p:pic>
      <p:sp>
        <p:nvSpPr>
          <p:cNvPr id="7"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ANESTHESIA</a:t>
            </a:r>
            <a:endParaRPr lang="tr-TR" sz="2400" dirty="0">
              <a:solidFill>
                <a:schemeClr val="accent2">
                  <a:lumMod val="60000"/>
                  <a:lumOff val="40000"/>
                </a:schemeClr>
              </a:solidFill>
              <a:latin typeface="Comic Sans MS" pitchFamily="66" charset="0"/>
            </a:endParaRPr>
          </a:p>
        </p:txBody>
      </p:sp>
    </p:spTree>
    <p:extLst>
      <p:ext uri="{BB962C8B-B14F-4D97-AF65-F5344CB8AC3E}">
        <p14:creationId xmlns:p14="http://schemas.microsoft.com/office/powerpoint/2010/main" val="1406666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52" y="188640"/>
            <a:ext cx="2002174" cy="1368152"/>
          </a:xfrm>
          <a:prstGeom prst="rect">
            <a:avLst/>
          </a:prstGeom>
        </p:spPr>
      </p:pic>
      <p:sp>
        <p:nvSpPr>
          <p:cNvPr id="5"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t>
            </a:r>
            <a:r>
              <a:rPr lang="tr-TR" sz="2400" dirty="0" err="1" smtClean="0">
                <a:solidFill>
                  <a:schemeClr val="accent2">
                    <a:lumMod val="75000"/>
                  </a:schemeClr>
                </a:solidFill>
                <a:latin typeface="Comic Sans MS" pitchFamily="66" charset="0"/>
              </a:rPr>
              <a:t>Postoperative</a:t>
            </a:r>
            <a:endParaRPr lang="tr-TR" sz="2400" dirty="0">
              <a:solidFill>
                <a:schemeClr val="accent2">
                  <a:lumMod val="60000"/>
                  <a:lumOff val="40000"/>
                </a:schemeClr>
              </a:solidFill>
              <a:latin typeface="Comic Sans MS" pitchFamily="66" charset="0"/>
            </a:endParaRPr>
          </a:p>
        </p:txBody>
      </p:sp>
      <p:sp>
        <p:nvSpPr>
          <p:cNvPr id="6" name="Metin kutusu 5"/>
          <p:cNvSpPr txBox="1"/>
          <p:nvPr/>
        </p:nvSpPr>
        <p:spPr>
          <a:xfrm>
            <a:off x="35496" y="1988840"/>
            <a:ext cx="5904656" cy="2062103"/>
          </a:xfrm>
          <a:prstGeom prst="rect">
            <a:avLst/>
          </a:prstGeom>
          <a:noFill/>
        </p:spPr>
        <p:txBody>
          <a:bodyPr wrap="square" rtlCol="0">
            <a:spAutoFit/>
          </a:bodyPr>
          <a:lstStyle/>
          <a:p>
            <a:r>
              <a:rPr lang="tr-TR" sz="3200" dirty="0" err="1" smtClean="0">
                <a:solidFill>
                  <a:schemeClr val="accent6">
                    <a:lumMod val="50000"/>
                  </a:schemeClr>
                </a:solidFill>
                <a:latin typeface="Comic Sans MS" pitchFamily="66" charset="0"/>
              </a:rPr>
              <a:t>Postoperative</a:t>
            </a:r>
            <a:r>
              <a:rPr lang="tr-TR" sz="3200" dirty="0" smtClean="0">
                <a:solidFill>
                  <a:schemeClr val="accent6">
                    <a:lumMod val="50000"/>
                  </a:schemeClr>
                </a:solidFill>
                <a:latin typeface="Comic Sans MS" pitchFamily="66" charset="0"/>
              </a:rPr>
              <a:t> </a:t>
            </a:r>
            <a:r>
              <a:rPr lang="tr-TR" sz="3200" dirty="0" smtClean="0">
                <a:solidFill>
                  <a:srgbClr val="92D050"/>
                </a:solidFill>
                <a:latin typeface="Comic Sans MS" pitchFamily="66" charset="0"/>
              </a:rPr>
              <a:t>1st </a:t>
            </a:r>
            <a:r>
              <a:rPr lang="tr-TR" sz="3200" dirty="0" err="1">
                <a:solidFill>
                  <a:srgbClr val="92D050"/>
                </a:solidFill>
                <a:latin typeface="Comic Sans MS" pitchFamily="66" charset="0"/>
              </a:rPr>
              <a:t>day</a:t>
            </a:r>
            <a:r>
              <a:rPr lang="tr-TR" sz="3200" dirty="0">
                <a:solidFill>
                  <a:srgbClr val="92D050"/>
                </a:solidFill>
                <a:latin typeface="Comic Sans MS" pitchFamily="66" charset="0"/>
              </a:rPr>
              <a:t>: </a:t>
            </a:r>
            <a:endParaRPr lang="tr-TR" sz="3200" dirty="0" smtClean="0">
              <a:solidFill>
                <a:srgbClr val="92D050"/>
              </a:solidFill>
              <a:latin typeface="Comic Sans MS" pitchFamily="66" charset="0"/>
            </a:endParaRPr>
          </a:p>
          <a:p>
            <a:pPr marL="914400" lvl="1" indent="-457200">
              <a:buClr>
                <a:srgbClr val="92D050"/>
              </a:buClr>
              <a:buFont typeface="Wingdings" pitchFamily="2" charset="2"/>
              <a:buChar char="Ø"/>
            </a:pPr>
            <a:r>
              <a:rPr lang="tr-TR" sz="2400" dirty="0" smtClean="0">
                <a:solidFill>
                  <a:schemeClr val="accent6">
                    <a:lumMod val="50000"/>
                  </a:schemeClr>
                </a:solidFill>
                <a:latin typeface="Comic Sans MS" pitchFamily="66" charset="0"/>
              </a:rPr>
              <a:t>T</a:t>
            </a:r>
            <a:r>
              <a:rPr lang="en-US" sz="2400" dirty="0" err="1" smtClean="0">
                <a:solidFill>
                  <a:schemeClr val="accent6">
                    <a:lumMod val="50000"/>
                  </a:schemeClr>
                </a:solidFill>
                <a:latin typeface="Comic Sans MS" pitchFamily="66" charset="0"/>
              </a:rPr>
              <a:t>innitus</a:t>
            </a:r>
            <a:r>
              <a:rPr lang="tr-TR" sz="2400" dirty="0" smtClean="0">
                <a:solidFill>
                  <a:schemeClr val="accent6">
                    <a:lumMod val="50000"/>
                  </a:schemeClr>
                </a:solidFill>
                <a:latin typeface="Comic Sans MS" pitchFamily="66" charset="0"/>
              </a:rPr>
              <a:t> </a:t>
            </a:r>
            <a:r>
              <a:rPr lang="tr-TR" sz="2400" dirty="0">
                <a:solidFill>
                  <a:schemeClr val="accent6">
                    <a:lumMod val="50000"/>
                  </a:schemeClr>
                </a:solidFill>
                <a:latin typeface="Comic Sans MS" pitchFamily="66" charset="0"/>
              </a:rPr>
              <a:t>+  Right h</a:t>
            </a:r>
            <a:r>
              <a:rPr lang="en-US" sz="2400" dirty="0">
                <a:solidFill>
                  <a:schemeClr val="accent6">
                    <a:lumMod val="50000"/>
                  </a:schemeClr>
                </a:solidFill>
                <a:latin typeface="Comic Sans MS" pitchFamily="66" charset="0"/>
              </a:rPr>
              <a:t>earing loss</a:t>
            </a:r>
            <a:endParaRPr lang="tr-TR" sz="2400" dirty="0">
              <a:solidFill>
                <a:schemeClr val="accent6">
                  <a:lumMod val="50000"/>
                </a:schemeClr>
              </a:solidFill>
              <a:latin typeface="Comic Sans MS" pitchFamily="66" charset="0"/>
            </a:endParaRPr>
          </a:p>
          <a:p>
            <a:pPr marL="800100" lvl="1" indent="-342900">
              <a:buClr>
                <a:srgbClr val="92D050"/>
              </a:buClr>
              <a:buFont typeface="Wingdings" pitchFamily="2" charset="2"/>
              <a:buChar char="Ø"/>
            </a:pPr>
            <a:r>
              <a:rPr lang="en-US" sz="2400" dirty="0" smtClean="0">
                <a:solidFill>
                  <a:schemeClr val="accent6">
                    <a:lumMod val="50000"/>
                  </a:schemeClr>
                </a:solidFill>
                <a:latin typeface="Comic Sans MS" pitchFamily="66" charset="0"/>
              </a:rPr>
              <a:t>Physical </a:t>
            </a:r>
            <a:r>
              <a:rPr lang="en-US" sz="2400" dirty="0">
                <a:solidFill>
                  <a:schemeClr val="accent6">
                    <a:lumMod val="50000"/>
                  </a:schemeClr>
                </a:solidFill>
                <a:latin typeface="Comic Sans MS" pitchFamily="66" charset="0"/>
              </a:rPr>
              <a:t>examination w</a:t>
            </a:r>
            <a:r>
              <a:rPr lang="tr-TR" sz="2400" dirty="0">
                <a:solidFill>
                  <a:schemeClr val="accent6">
                    <a:lumMod val="50000"/>
                  </a:schemeClr>
                </a:solidFill>
                <a:latin typeface="Comic Sans MS" pitchFamily="66" charset="0"/>
              </a:rPr>
              <a:t>as</a:t>
            </a:r>
            <a:r>
              <a:rPr lang="en-US" sz="2400" dirty="0">
                <a:solidFill>
                  <a:schemeClr val="accent6">
                    <a:lumMod val="50000"/>
                  </a:schemeClr>
                </a:solidFill>
                <a:latin typeface="Comic Sans MS" pitchFamily="66" charset="0"/>
              </a:rPr>
              <a:t> normal. </a:t>
            </a:r>
            <a:endParaRPr lang="tr-TR" sz="2400" dirty="0">
              <a:solidFill>
                <a:schemeClr val="accent6">
                  <a:lumMod val="50000"/>
                </a:schemeClr>
              </a:solidFill>
              <a:latin typeface="Comic Sans MS" pitchFamily="66" charset="0"/>
            </a:endParaRPr>
          </a:p>
          <a:p>
            <a:pPr marL="800100" lvl="1" indent="-342900">
              <a:buClr>
                <a:srgbClr val="92D050"/>
              </a:buClr>
              <a:buFont typeface="Wingdings" pitchFamily="2" charset="2"/>
              <a:buChar char="Ø"/>
            </a:pPr>
            <a:r>
              <a:rPr lang="en-US" sz="2400" dirty="0" smtClean="0">
                <a:solidFill>
                  <a:schemeClr val="accent6">
                    <a:lumMod val="50000"/>
                  </a:schemeClr>
                </a:solidFill>
                <a:latin typeface="Comic Sans MS" pitchFamily="66" charset="0"/>
              </a:rPr>
              <a:t>Audio</a:t>
            </a:r>
            <a:r>
              <a:rPr lang="tr-TR" sz="2400" dirty="0">
                <a:solidFill>
                  <a:schemeClr val="accent6">
                    <a:lumMod val="50000"/>
                  </a:schemeClr>
                </a:solidFill>
                <a:latin typeface="Comic Sans MS" pitchFamily="66" charset="0"/>
              </a:rPr>
              <a:t>gram: Right </a:t>
            </a:r>
            <a:r>
              <a:rPr lang="en-US" sz="2400" dirty="0" err="1">
                <a:solidFill>
                  <a:schemeClr val="accent6">
                    <a:lumMod val="50000"/>
                  </a:schemeClr>
                </a:solidFill>
                <a:latin typeface="Comic Sans MS" pitchFamily="66" charset="0"/>
              </a:rPr>
              <a:t>sensorineural</a:t>
            </a:r>
            <a:r>
              <a:rPr lang="en-US" sz="2400" dirty="0">
                <a:solidFill>
                  <a:schemeClr val="accent6">
                    <a:lumMod val="50000"/>
                  </a:schemeClr>
                </a:solidFill>
                <a:latin typeface="Comic Sans MS" pitchFamily="66" charset="0"/>
              </a:rPr>
              <a:t> </a:t>
            </a:r>
            <a:endParaRPr lang="tr-TR" sz="2400" dirty="0">
              <a:solidFill>
                <a:schemeClr val="accent6">
                  <a:lumMod val="50000"/>
                </a:schemeClr>
              </a:solidFill>
              <a:latin typeface="Comic Sans MS" pitchFamily="66" charset="0"/>
            </a:endParaRPr>
          </a:p>
          <a:p>
            <a:pPr lvl="1">
              <a:buClr>
                <a:srgbClr val="92D050"/>
              </a:buClr>
            </a:pPr>
            <a:r>
              <a:rPr lang="en-US" sz="2400" dirty="0" smtClean="0">
                <a:solidFill>
                  <a:schemeClr val="accent6">
                    <a:lumMod val="50000"/>
                  </a:schemeClr>
                </a:solidFill>
                <a:latin typeface="Comic Sans MS" pitchFamily="66" charset="0"/>
              </a:rPr>
              <a:t>hearing </a:t>
            </a:r>
            <a:r>
              <a:rPr lang="en-US" sz="2400" dirty="0">
                <a:solidFill>
                  <a:schemeClr val="accent6">
                    <a:lumMod val="50000"/>
                  </a:schemeClr>
                </a:solidFill>
                <a:latin typeface="Comic Sans MS" pitchFamily="66" charset="0"/>
              </a:rPr>
              <a:t>loss </a:t>
            </a:r>
            <a:r>
              <a:rPr lang="tr-TR" sz="2400" dirty="0" smtClean="0">
                <a:solidFill>
                  <a:schemeClr val="accent6">
                    <a:lumMod val="50000"/>
                  </a:schemeClr>
                </a:solidFill>
                <a:latin typeface="Comic Sans MS" pitchFamily="66" charset="0"/>
              </a:rPr>
              <a:t>(</a:t>
            </a:r>
            <a:r>
              <a:rPr lang="en-US" sz="2400" dirty="0" err="1" smtClean="0">
                <a:solidFill>
                  <a:schemeClr val="accent6">
                    <a:lumMod val="50000"/>
                  </a:schemeClr>
                </a:solidFill>
                <a:latin typeface="Comic Sans MS" pitchFamily="66" charset="0"/>
              </a:rPr>
              <a:t>av</a:t>
            </a:r>
            <a:r>
              <a:rPr lang="tr-TR" sz="2400" dirty="0" err="1" smtClean="0">
                <a:solidFill>
                  <a:schemeClr val="accent6">
                    <a:lumMod val="50000"/>
                  </a:schemeClr>
                </a:solidFill>
                <a:latin typeface="Comic Sans MS" pitchFamily="66" charset="0"/>
              </a:rPr>
              <a:t>erage</a:t>
            </a:r>
            <a:r>
              <a:rPr lang="en-US" sz="2400" dirty="0" smtClean="0">
                <a:solidFill>
                  <a:schemeClr val="accent6">
                    <a:lumMod val="50000"/>
                  </a:schemeClr>
                </a:solidFill>
                <a:latin typeface="Comic Sans MS" pitchFamily="66" charset="0"/>
              </a:rPr>
              <a:t> 101 dB</a:t>
            </a:r>
            <a:r>
              <a:rPr lang="tr-TR" sz="2400" dirty="0" smtClean="0">
                <a:solidFill>
                  <a:schemeClr val="accent6">
                    <a:lumMod val="50000"/>
                  </a:schemeClr>
                </a:solidFill>
                <a:latin typeface="Comic Sans MS" pitchFamily="66" charset="0"/>
              </a:rPr>
              <a:t> )</a:t>
            </a:r>
            <a:endParaRPr lang="tr-TR" sz="2400" dirty="0">
              <a:solidFill>
                <a:schemeClr val="accent6">
                  <a:lumMod val="5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2276872"/>
            <a:ext cx="3257870" cy="3528392"/>
          </a:xfrm>
          <a:prstGeom prst="rect">
            <a:avLst/>
          </a:prstGeom>
        </p:spPr>
      </p:pic>
    </p:spTree>
    <p:extLst>
      <p:ext uri="{BB962C8B-B14F-4D97-AF65-F5344CB8AC3E}">
        <p14:creationId xmlns:p14="http://schemas.microsoft.com/office/powerpoint/2010/main" val="222318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1916832"/>
            <a:ext cx="8208912" cy="2308324"/>
          </a:xfrm>
          <a:prstGeom prst="rect">
            <a:avLst/>
          </a:prstGeom>
          <a:noFill/>
        </p:spPr>
        <p:txBody>
          <a:bodyPr wrap="square" rtlCol="0">
            <a:spAutoFit/>
          </a:bodyPr>
          <a:lstStyle/>
          <a:p>
            <a:r>
              <a:rPr lang="en-US" sz="3200" dirty="0">
                <a:solidFill>
                  <a:schemeClr val="accent6">
                    <a:lumMod val="50000"/>
                  </a:schemeClr>
                </a:solidFill>
                <a:latin typeface="Comic Sans MS" pitchFamily="66" charset="0"/>
              </a:rPr>
              <a:t>Diagnostic </a:t>
            </a:r>
            <a:r>
              <a:rPr lang="en-US" sz="3200" dirty="0" smtClean="0">
                <a:solidFill>
                  <a:schemeClr val="accent6">
                    <a:lumMod val="50000"/>
                  </a:schemeClr>
                </a:solidFill>
                <a:latin typeface="Comic Sans MS" pitchFamily="66" charset="0"/>
              </a:rPr>
              <a:t>work-up</a:t>
            </a:r>
            <a:r>
              <a:rPr lang="tr-TR" sz="3200" dirty="0" smtClean="0">
                <a:solidFill>
                  <a:schemeClr val="accent6">
                    <a:lumMod val="50000"/>
                  </a:schemeClr>
                </a:solidFill>
                <a:latin typeface="Comic Sans MS" pitchFamily="66" charset="0"/>
              </a:rPr>
              <a:t>:</a:t>
            </a:r>
            <a:r>
              <a:rPr lang="en-US" sz="3200" dirty="0" smtClean="0">
                <a:solidFill>
                  <a:schemeClr val="accent6">
                    <a:lumMod val="50000"/>
                  </a:schemeClr>
                </a:solidFill>
                <a:latin typeface="Comic Sans MS" pitchFamily="66" charset="0"/>
              </a:rPr>
              <a:t> </a:t>
            </a:r>
            <a:endParaRPr lang="tr-TR" sz="3200" dirty="0">
              <a:solidFill>
                <a:schemeClr val="accent6">
                  <a:lumMod val="50000"/>
                </a:schemeClr>
              </a:solidFill>
              <a:latin typeface="Comic Sans MS" pitchFamily="66" charset="0"/>
            </a:endParaRPr>
          </a:p>
          <a:p>
            <a:r>
              <a:rPr lang="tr-TR" dirty="0" smtClean="0"/>
              <a:t>	</a:t>
            </a:r>
            <a:r>
              <a:rPr lang="tr-TR" sz="2800" dirty="0">
                <a:solidFill>
                  <a:srgbClr val="00B050"/>
                </a:solidFill>
                <a:latin typeface="Comic Sans MS" pitchFamily="66" charset="0"/>
              </a:rPr>
              <a:t>N</a:t>
            </a:r>
            <a:r>
              <a:rPr lang="en-US" sz="2800" dirty="0" err="1">
                <a:solidFill>
                  <a:srgbClr val="00B050"/>
                </a:solidFill>
                <a:latin typeface="Comic Sans MS" pitchFamily="66" charset="0"/>
              </a:rPr>
              <a:t>eurological</a:t>
            </a:r>
            <a:r>
              <a:rPr lang="en-US" sz="2800" dirty="0">
                <a:solidFill>
                  <a:srgbClr val="00B050"/>
                </a:solidFill>
                <a:latin typeface="Comic Sans MS" pitchFamily="66" charset="0"/>
              </a:rPr>
              <a:t> consultation</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L</a:t>
            </a:r>
            <a:r>
              <a:rPr lang="en-US" sz="2800" dirty="0" err="1">
                <a:solidFill>
                  <a:srgbClr val="00B050"/>
                </a:solidFill>
                <a:latin typeface="Comic Sans MS" pitchFamily="66" charset="0"/>
              </a:rPr>
              <a:t>ab</a:t>
            </a:r>
            <a:r>
              <a:rPr lang="en-US" sz="2800" dirty="0">
                <a:solidFill>
                  <a:srgbClr val="00B050"/>
                </a:solidFill>
                <a:latin typeface="Comic Sans MS" pitchFamily="66" charset="0"/>
              </a:rPr>
              <a:t> tests</a:t>
            </a:r>
            <a:endParaRPr lang="tr-TR" sz="2800" dirty="0">
              <a:solidFill>
                <a:srgbClr val="00B050"/>
              </a:solidFill>
              <a:latin typeface="Comic Sans MS" pitchFamily="66" charset="0"/>
            </a:endParaRPr>
          </a:p>
          <a:p>
            <a:r>
              <a:rPr lang="tr-TR" sz="2800" dirty="0">
                <a:solidFill>
                  <a:srgbClr val="00B050"/>
                </a:solidFill>
                <a:latin typeface="Comic Sans MS" pitchFamily="66" charset="0"/>
              </a:rPr>
              <a:t>		</a:t>
            </a:r>
            <a:r>
              <a:rPr lang="en-US" sz="2000" dirty="0">
                <a:solidFill>
                  <a:srgbClr val="FF0000"/>
                </a:solidFill>
                <a:latin typeface="Comic Sans MS" pitchFamily="66" charset="0"/>
              </a:rPr>
              <a:t>CBC, </a:t>
            </a:r>
            <a:r>
              <a:rPr lang="en-US" sz="2000" dirty="0" err="1">
                <a:solidFill>
                  <a:srgbClr val="FF0000"/>
                </a:solidFill>
                <a:latin typeface="Comic Sans MS" pitchFamily="66" charset="0"/>
              </a:rPr>
              <a:t>creatinine</a:t>
            </a:r>
            <a:r>
              <a:rPr lang="en-US" sz="2000" dirty="0">
                <a:solidFill>
                  <a:srgbClr val="FF0000"/>
                </a:solidFill>
                <a:latin typeface="Comic Sans MS" pitchFamily="66" charset="0"/>
              </a:rPr>
              <a:t>, BUN, CRP, B12, folic acid</a:t>
            </a:r>
            <a:endParaRPr lang="tr-TR" sz="2000" dirty="0">
              <a:solidFill>
                <a:srgbClr val="FF0000"/>
              </a:solidFill>
              <a:latin typeface="Comic Sans MS" pitchFamily="66" charset="0"/>
            </a:endParaRPr>
          </a:p>
          <a:p>
            <a:r>
              <a:rPr lang="tr-TR" sz="2400" dirty="0">
                <a:solidFill>
                  <a:srgbClr val="FF0000"/>
                </a:solidFill>
              </a:rPr>
              <a:t>	</a:t>
            </a:r>
            <a:r>
              <a:rPr lang="tr-TR" sz="2800" dirty="0">
                <a:solidFill>
                  <a:srgbClr val="00B050"/>
                </a:solidFill>
                <a:latin typeface="Comic Sans MS" pitchFamily="66" charset="0"/>
              </a:rPr>
              <a:t>C</a:t>
            </a:r>
            <a:r>
              <a:rPr lang="en-US" sz="2800" dirty="0" err="1">
                <a:solidFill>
                  <a:srgbClr val="00B050"/>
                </a:solidFill>
                <a:latin typeface="Comic Sans MS" pitchFamily="66" charset="0"/>
              </a:rPr>
              <a:t>ranial</a:t>
            </a:r>
            <a:r>
              <a:rPr lang="en-US" sz="2800" dirty="0">
                <a:solidFill>
                  <a:srgbClr val="00B050"/>
                </a:solidFill>
                <a:latin typeface="Comic Sans MS" pitchFamily="66" charset="0"/>
              </a:rPr>
              <a:t> MRI</a:t>
            </a:r>
            <a:endParaRPr lang="tr-TR" sz="2800" dirty="0">
              <a:solidFill>
                <a:srgbClr val="00B050"/>
              </a:solidFill>
              <a:latin typeface="Comic Sans MS" pitchFamily="66" charset="0"/>
            </a:endParaRPr>
          </a:p>
        </p:txBody>
      </p:sp>
      <p:pic>
        <p:nvPicPr>
          <p:cNvPr id="5"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52" y="188640"/>
            <a:ext cx="2002174" cy="1368152"/>
          </a:xfrm>
          <a:prstGeom prst="rect">
            <a:avLst/>
          </a:prstGeom>
        </p:spPr>
      </p:pic>
      <p:sp>
        <p:nvSpPr>
          <p:cNvPr id="6" name="Başlık 1"/>
          <p:cNvSpPr txBox="1">
            <a:spLocks/>
          </p:cNvSpPr>
          <p:nvPr/>
        </p:nvSpPr>
        <p:spPr>
          <a:xfrm>
            <a:off x="2555776" y="301216"/>
            <a:ext cx="561662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t>
            </a:r>
            <a:r>
              <a:rPr lang="tr-TR" sz="2400" dirty="0" err="1" smtClean="0">
                <a:solidFill>
                  <a:schemeClr val="accent2">
                    <a:lumMod val="75000"/>
                  </a:schemeClr>
                </a:solidFill>
                <a:latin typeface="Comic Sans MS" pitchFamily="66" charset="0"/>
              </a:rPr>
              <a:t>Postoperative</a:t>
            </a:r>
            <a:r>
              <a:rPr lang="tr-TR" sz="2400" dirty="0" smtClean="0">
                <a:solidFill>
                  <a:schemeClr val="accent2">
                    <a:lumMod val="75000"/>
                  </a:schemeClr>
                </a:solidFill>
                <a:latin typeface="Comic Sans MS" pitchFamily="66" charset="0"/>
              </a:rPr>
              <a:t> </a:t>
            </a:r>
            <a:r>
              <a:rPr lang="tr-TR" sz="2400" dirty="0" err="1" smtClean="0">
                <a:solidFill>
                  <a:schemeClr val="accent2">
                    <a:lumMod val="75000"/>
                  </a:schemeClr>
                </a:solidFill>
                <a:latin typeface="Comic Sans MS" pitchFamily="66" charset="0"/>
              </a:rPr>
              <a:t>work-up</a:t>
            </a:r>
            <a:endParaRPr lang="tr-TR" sz="2400" dirty="0">
              <a:solidFill>
                <a:schemeClr val="accent2">
                  <a:lumMod val="60000"/>
                  <a:lumOff val="40000"/>
                </a:schemeClr>
              </a:solidFill>
              <a:latin typeface="Comic Sans MS" pitchFamily="66" charset="0"/>
            </a:endParaRPr>
          </a:p>
        </p:txBody>
      </p:sp>
      <p:sp>
        <p:nvSpPr>
          <p:cNvPr id="9" name="Sola Bükülü Ok 8"/>
          <p:cNvSpPr/>
          <p:nvPr/>
        </p:nvSpPr>
        <p:spPr>
          <a:xfrm>
            <a:off x="7308304" y="3070994"/>
            <a:ext cx="864096" cy="1870174"/>
          </a:xfrm>
          <a:prstGeom prst="curvedLef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rgbClr val="FF0000"/>
              </a:solidFill>
            </a:endParaRPr>
          </a:p>
        </p:txBody>
      </p:sp>
      <p:sp>
        <p:nvSpPr>
          <p:cNvPr id="11" name="Metin kutusu 10"/>
          <p:cNvSpPr txBox="1"/>
          <p:nvPr/>
        </p:nvSpPr>
        <p:spPr>
          <a:xfrm>
            <a:off x="4860032" y="4438853"/>
            <a:ext cx="2952328" cy="646331"/>
          </a:xfrm>
          <a:prstGeom prst="rect">
            <a:avLst/>
          </a:prstGeom>
          <a:noFill/>
        </p:spPr>
        <p:txBody>
          <a:bodyPr wrap="square" rtlCol="0">
            <a:spAutoFit/>
          </a:bodyPr>
          <a:lstStyle/>
          <a:p>
            <a:r>
              <a:rPr lang="tr-TR" sz="3600" dirty="0" smtClean="0">
                <a:solidFill>
                  <a:srgbClr val="FF0000"/>
                </a:solidFill>
              </a:rPr>
              <a:t>NORMAL !!!</a:t>
            </a:r>
            <a:endParaRPr lang="tr-TR" sz="3600" dirty="0">
              <a:solidFill>
                <a:srgbClr val="FF0000"/>
              </a:solidFill>
            </a:endParaRPr>
          </a:p>
        </p:txBody>
      </p:sp>
    </p:spTree>
    <p:extLst>
      <p:ext uri="{BB962C8B-B14F-4D97-AF65-F5344CB8AC3E}">
        <p14:creationId xmlns:p14="http://schemas.microsoft.com/office/powerpoint/2010/main" val="884519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0017" y="1947941"/>
            <a:ext cx="8568952" cy="4062651"/>
          </a:xfrm>
          <a:prstGeom prst="rect">
            <a:avLst/>
          </a:prstGeom>
          <a:noFill/>
        </p:spPr>
        <p:txBody>
          <a:bodyPr wrap="square" rtlCol="0">
            <a:spAutoFit/>
          </a:bodyPr>
          <a:lstStyle/>
          <a:p>
            <a:pPr>
              <a:lnSpc>
                <a:spcPct val="150000"/>
              </a:lnSpc>
            </a:pPr>
            <a:r>
              <a:rPr lang="en-US" sz="2000" dirty="0" err="1" smtClean="0">
                <a:solidFill>
                  <a:srgbClr val="00B050"/>
                </a:solidFill>
                <a:latin typeface="Comic Sans MS" pitchFamily="66" charset="0"/>
              </a:rPr>
              <a:t>Pentoxifylline</a:t>
            </a:r>
            <a:r>
              <a:rPr lang="en-US" sz="2000" dirty="0" smtClean="0">
                <a:solidFill>
                  <a:srgbClr val="00B050"/>
                </a:solidFill>
                <a:latin typeface="Comic Sans MS" pitchFamily="66" charset="0"/>
              </a:rPr>
              <a:t> 600mg </a:t>
            </a:r>
            <a:r>
              <a:rPr lang="en-US" sz="2000" dirty="0" err="1" smtClean="0">
                <a:solidFill>
                  <a:srgbClr val="00B050"/>
                </a:solidFill>
                <a:latin typeface="Comic Sans MS" pitchFamily="66" charset="0"/>
              </a:rPr>
              <a:t>b.i.d</a:t>
            </a:r>
            <a:r>
              <a:rPr lang="en-US" sz="2000" dirty="0" smtClean="0">
                <a:solidFill>
                  <a:srgbClr val="00B050"/>
                </a:solidFill>
                <a:latin typeface="Comic Sans MS" pitchFamily="66" charset="0"/>
              </a:rPr>
              <a:t> </a:t>
            </a:r>
            <a:r>
              <a:rPr lang="tr-TR" sz="2000" dirty="0" smtClean="0">
                <a:solidFill>
                  <a:srgbClr val="00B050"/>
                </a:solidFill>
                <a:latin typeface="Comic Sans MS" pitchFamily="66" charset="0"/>
              </a:rPr>
              <a:t>+</a:t>
            </a:r>
            <a:r>
              <a:rPr lang="en-US" sz="2000" dirty="0" smtClean="0">
                <a:solidFill>
                  <a:srgbClr val="00B050"/>
                </a:solidFill>
                <a:latin typeface="Comic Sans MS" pitchFamily="66" charset="0"/>
              </a:rPr>
              <a:t> </a:t>
            </a:r>
            <a:r>
              <a:rPr lang="en-US" sz="2000" dirty="0" err="1" smtClean="0">
                <a:solidFill>
                  <a:srgbClr val="00B050"/>
                </a:solidFill>
                <a:latin typeface="Comic Sans MS" pitchFamily="66" charset="0"/>
              </a:rPr>
              <a:t>Pentoxifylline</a:t>
            </a:r>
            <a:r>
              <a:rPr lang="en-US" sz="2000" dirty="0" smtClean="0">
                <a:solidFill>
                  <a:srgbClr val="00B050"/>
                </a:solidFill>
                <a:latin typeface="Comic Sans MS" pitchFamily="66" charset="0"/>
              </a:rPr>
              <a:t> 100mg I.V</a:t>
            </a:r>
            <a:r>
              <a:rPr lang="en-US" sz="2000" dirty="0" smtClean="0">
                <a:solidFill>
                  <a:srgbClr val="C00000"/>
                </a:solidFill>
                <a:latin typeface="Comic Sans MS" pitchFamily="66" charset="0"/>
              </a:rPr>
              <a:t>. in one hour</a:t>
            </a:r>
            <a:endParaRPr lang="tr-TR" sz="2000" dirty="0" smtClean="0">
              <a:solidFill>
                <a:srgbClr val="C00000"/>
              </a:solidFill>
              <a:latin typeface="Comic Sans MS" pitchFamily="66" charset="0"/>
            </a:endParaRPr>
          </a:p>
          <a:p>
            <a:pPr>
              <a:lnSpc>
                <a:spcPct val="150000"/>
              </a:lnSpc>
            </a:pPr>
            <a:r>
              <a:rPr lang="tr-TR" sz="2000" dirty="0">
                <a:solidFill>
                  <a:srgbClr val="00B050"/>
                </a:solidFill>
                <a:latin typeface="Comic Sans MS" pitchFamily="66" charset="0"/>
              </a:rPr>
              <a:t>D</a:t>
            </a:r>
            <a:r>
              <a:rPr lang="en-US" sz="2000" dirty="0" err="1">
                <a:solidFill>
                  <a:srgbClr val="00B050"/>
                </a:solidFill>
                <a:latin typeface="Comic Sans MS" pitchFamily="66" charset="0"/>
              </a:rPr>
              <a:t>extrane</a:t>
            </a:r>
            <a:r>
              <a:rPr lang="en-US" sz="2000" dirty="0">
                <a:solidFill>
                  <a:srgbClr val="00B050"/>
                </a:solidFill>
                <a:latin typeface="Comic Sans MS" pitchFamily="66" charset="0"/>
              </a:rPr>
              <a:t> in isotonic </a:t>
            </a:r>
            <a:r>
              <a:rPr lang="en-US" sz="2000" dirty="0" err="1">
                <a:solidFill>
                  <a:srgbClr val="00B050"/>
                </a:solidFill>
                <a:latin typeface="Comic Sans MS" pitchFamily="66" charset="0"/>
              </a:rPr>
              <a:t>NaCl</a:t>
            </a:r>
            <a:r>
              <a:rPr lang="en-US" sz="2000" dirty="0">
                <a:solidFill>
                  <a:srgbClr val="00B050"/>
                </a:solidFill>
                <a:latin typeface="Comic Sans MS" pitchFamily="66" charset="0"/>
              </a:rPr>
              <a:t> solution 500cc IV</a:t>
            </a:r>
            <a:r>
              <a:rPr lang="en-US" sz="2000" dirty="0" smtClean="0">
                <a:latin typeface="Comic Sans MS" pitchFamily="66" charset="0"/>
              </a:rPr>
              <a:t> </a:t>
            </a:r>
            <a:r>
              <a:rPr lang="en-US" sz="2000" dirty="0">
                <a:solidFill>
                  <a:srgbClr val="C00000"/>
                </a:solidFill>
                <a:latin typeface="Comic Sans MS" pitchFamily="66" charset="0"/>
              </a:rPr>
              <a:t>in six hours</a:t>
            </a:r>
            <a:endParaRPr lang="tr-TR" sz="2000" dirty="0">
              <a:solidFill>
                <a:srgbClr val="C00000"/>
              </a:solidFill>
              <a:latin typeface="Comic Sans MS" pitchFamily="66" charset="0"/>
            </a:endParaRPr>
          </a:p>
          <a:p>
            <a:pPr>
              <a:lnSpc>
                <a:spcPct val="150000"/>
              </a:lnSpc>
            </a:pPr>
            <a:r>
              <a:rPr lang="en-US" sz="2000" dirty="0">
                <a:solidFill>
                  <a:srgbClr val="00B050"/>
                </a:solidFill>
                <a:latin typeface="Comic Sans MS" pitchFamily="66" charset="0"/>
              </a:rPr>
              <a:t>Methylprednisolone sodium succinate 80mg IV</a:t>
            </a:r>
            <a:endParaRPr lang="tr-TR" sz="2000" dirty="0">
              <a:solidFill>
                <a:srgbClr val="00B050"/>
              </a:solidFill>
              <a:latin typeface="Comic Sans MS" pitchFamily="66" charset="0"/>
            </a:endParaRPr>
          </a:p>
          <a:p>
            <a:pPr>
              <a:lnSpc>
                <a:spcPct val="150000"/>
              </a:lnSpc>
            </a:pPr>
            <a:endParaRPr lang="tr-TR" sz="2000" dirty="0" smtClean="0">
              <a:solidFill>
                <a:schemeClr val="accent2">
                  <a:lumMod val="75000"/>
                </a:schemeClr>
              </a:solidFill>
              <a:latin typeface="Comic Sans MS" pitchFamily="66" charset="0"/>
              <a:ea typeface="+mj-ea"/>
              <a:cs typeface="+mj-cs"/>
            </a:endParaRPr>
          </a:p>
          <a:p>
            <a:pPr>
              <a:lnSpc>
                <a:spcPct val="150000"/>
              </a:lnSpc>
            </a:pPr>
            <a:r>
              <a:rPr lang="en-US" sz="2000" dirty="0" smtClean="0">
                <a:solidFill>
                  <a:schemeClr val="accent2">
                    <a:lumMod val="75000"/>
                  </a:schemeClr>
                </a:solidFill>
                <a:latin typeface="Comic Sans MS" pitchFamily="66" charset="0"/>
                <a:ea typeface="+mj-ea"/>
                <a:cs typeface="+mj-cs"/>
              </a:rPr>
              <a:t>Acetylsalicylic </a:t>
            </a:r>
            <a:r>
              <a:rPr lang="en-US" sz="2000" dirty="0">
                <a:solidFill>
                  <a:schemeClr val="accent2">
                    <a:lumMod val="75000"/>
                  </a:schemeClr>
                </a:solidFill>
                <a:latin typeface="Comic Sans MS" pitchFamily="66" charset="0"/>
                <a:ea typeface="+mj-ea"/>
                <a:cs typeface="+mj-cs"/>
              </a:rPr>
              <a:t>acid 100mg </a:t>
            </a:r>
            <a:r>
              <a:rPr lang="en-US" sz="2000" dirty="0" err="1">
                <a:solidFill>
                  <a:schemeClr val="accent2">
                    <a:lumMod val="75000"/>
                  </a:schemeClr>
                </a:solidFill>
                <a:latin typeface="Comic Sans MS" pitchFamily="66" charset="0"/>
                <a:ea typeface="+mj-ea"/>
                <a:cs typeface="+mj-cs"/>
              </a:rPr>
              <a:t>p.o.</a:t>
            </a:r>
            <a:endParaRPr lang="tr-TR" sz="2000" dirty="0">
              <a:solidFill>
                <a:schemeClr val="accent2">
                  <a:lumMod val="75000"/>
                </a:schemeClr>
              </a:solidFill>
              <a:latin typeface="Comic Sans MS" pitchFamily="66" charset="0"/>
              <a:ea typeface="+mj-ea"/>
              <a:cs typeface="+mj-cs"/>
            </a:endParaRPr>
          </a:p>
          <a:p>
            <a:pPr>
              <a:lnSpc>
                <a:spcPct val="150000"/>
              </a:lnSpc>
            </a:pPr>
            <a:r>
              <a:rPr lang="tr-TR" sz="2000" dirty="0">
                <a:solidFill>
                  <a:schemeClr val="accent2">
                    <a:lumMod val="75000"/>
                  </a:schemeClr>
                </a:solidFill>
                <a:latin typeface="Comic Sans MS" pitchFamily="66" charset="0"/>
                <a:ea typeface="+mj-ea"/>
                <a:cs typeface="+mj-cs"/>
              </a:rPr>
              <a:t>A</a:t>
            </a:r>
            <a:r>
              <a:rPr lang="en-US" sz="2000" dirty="0" err="1">
                <a:solidFill>
                  <a:schemeClr val="accent2">
                    <a:lumMod val="75000"/>
                  </a:schemeClr>
                </a:solidFill>
                <a:latin typeface="Comic Sans MS" pitchFamily="66" charset="0"/>
                <a:ea typeface="+mj-ea"/>
                <a:cs typeface="+mj-cs"/>
              </a:rPr>
              <a:t>cyclovir</a:t>
            </a:r>
            <a:r>
              <a:rPr lang="en-US" sz="2000" dirty="0">
                <a:solidFill>
                  <a:schemeClr val="accent2">
                    <a:lumMod val="75000"/>
                  </a:schemeClr>
                </a:solidFill>
                <a:latin typeface="Comic Sans MS" pitchFamily="66" charset="0"/>
                <a:ea typeface="+mj-ea"/>
                <a:cs typeface="+mj-cs"/>
              </a:rPr>
              <a:t> 250mg </a:t>
            </a:r>
            <a:r>
              <a:rPr lang="en-US" sz="2000" dirty="0" err="1">
                <a:solidFill>
                  <a:schemeClr val="accent2">
                    <a:lumMod val="75000"/>
                  </a:schemeClr>
                </a:solidFill>
                <a:latin typeface="Comic Sans MS" pitchFamily="66" charset="0"/>
                <a:ea typeface="+mj-ea"/>
                <a:cs typeface="+mj-cs"/>
              </a:rPr>
              <a:t>q.i.d</a:t>
            </a:r>
            <a:r>
              <a:rPr lang="en-US" sz="2000" dirty="0">
                <a:solidFill>
                  <a:schemeClr val="accent2">
                    <a:lumMod val="75000"/>
                  </a:schemeClr>
                </a:solidFill>
                <a:latin typeface="Comic Sans MS" pitchFamily="66" charset="0"/>
                <a:ea typeface="+mj-ea"/>
                <a:cs typeface="+mj-cs"/>
              </a:rPr>
              <a:t> IV</a:t>
            </a:r>
            <a:endParaRPr lang="tr-TR" sz="2000" dirty="0">
              <a:solidFill>
                <a:schemeClr val="accent2">
                  <a:lumMod val="75000"/>
                </a:schemeClr>
              </a:solidFill>
              <a:latin typeface="Comic Sans MS" pitchFamily="66" charset="0"/>
              <a:ea typeface="+mj-ea"/>
              <a:cs typeface="+mj-cs"/>
            </a:endParaRPr>
          </a:p>
          <a:p>
            <a:pPr>
              <a:lnSpc>
                <a:spcPct val="150000"/>
              </a:lnSpc>
            </a:pPr>
            <a:r>
              <a:rPr lang="en-US" sz="2000" dirty="0">
                <a:solidFill>
                  <a:schemeClr val="accent2">
                    <a:lumMod val="75000"/>
                  </a:schemeClr>
                </a:solidFill>
                <a:latin typeface="Comic Sans MS" pitchFamily="66" charset="0"/>
                <a:ea typeface="+mj-ea"/>
                <a:cs typeface="+mj-cs"/>
              </a:rPr>
              <a:t>Vitamin E 200IU</a:t>
            </a:r>
            <a:endParaRPr lang="tr-TR" sz="2000" dirty="0">
              <a:solidFill>
                <a:schemeClr val="accent2">
                  <a:lumMod val="75000"/>
                </a:schemeClr>
              </a:solidFill>
              <a:latin typeface="Comic Sans MS" pitchFamily="66" charset="0"/>
              <a:ea typeface="+mj-ea"/>
              <a:cs typeface="+mj-cs"/>
            </a:endParaRPr>
          </a:p>
          <a:p>
            <a:pPr>
              <a:lnSpc>
                <a:spcPct val="150000"/>
              </a:lnSpc>
            </a:pPr>
            <a:r>
              <a:rPr lang="en-US" sz="2000" dirty="0">
                <a:solidFill>
                  <a:schemeClr val="accent2">
                    <a:lumMod val="75000"/>
                  </a:schemeClr>
                </a:solidFill>
                <a:latin typeface="Comic Sans MS" pitchFamily="66" charset="0"/>
                <a:ea typeface="+mj-ea"/>
                <a:cs typeface="+mj-cs"/>
              </a:rPr>
              <a:t>Vitamin B1, B6, B12 complex 250mg </a:t>
            </a:r>
            <a:r>
              <a:rPr lang="en-US" sz="2000" dirty="0" err="1">
                <a:solidFill>
                  <a:schemeClr val="accent2">
                    <a:lumMod val="75000"/>
                  </a:schemeClr>
                </a:solidFill>
                <a:latin typeface="Comic Sans MS" pitchFamily="66" charset="0"/>
                <a:ea typeface="+mj-ea"/>
                <a:cs typeface="+mj-cs"/>
              </a:rPr>
              <a:t>b.i.d</a:t>
            </a:r>
            <a:r>
              <a:rPr lang="en-US" sz="2000" dirty="0">
                <a:solidFill>
                  <a:schemeClr val="accent2">
                    <a:lumMod val="75000"/>
                  </a:schemeClr>
                </a:solidFill>
                <a:latin typeface="Comic Sans MS" pitchFamily="66" charset="0"/>
                <a:ea typeface="+mj-ea"/>
                <a:cs typeface="+mj-cs"/>
              </a:rPr>
              <a:t>. </a:t>
            </a:r>
            <a:endParaRPr lang="tr-TR" sz="2000" dirty="0">
              <a:solidFill>
                <a:schemeClr val="accent2">
                  <a:lumMod val="75000"/>
                </a:schemeClr>
              </a:solidFill>
              <a:latin typeface="Comic Sans MS" pitchFamily="66" charset="0"/>
              <a:ea typeface="+mj-ea"/>
              <a:cs typeface="+mj-cs"/>
            </a:endParaRPr>
          </a:p>
          <a:p>
            <a:endParaRPr lang="tr-TR" dirty="0"/>
          </a:p>
        </p:txBody>
      </p:sp>
      <p:pic>
        <p:nvPicPr>
          <p:cNvPr id="5"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52" y="188640"/>
            <a:ext cx="2002174" cy="1368152"/>
          </a:xfrm>
          <a:prstGeom prst="rect">
            <a:avLst/>
          </a:prstGeom>
        </p:spPr>
      </p:pic>
      <p:sp>
        <p:nvSpPr>
          <p:cNvPr id="6" name="Başlık 1"/>
          <p:cNvSpPr txBox="1">
            <a:spLocks/>
          </p:cNvSpPr>
          <p:nvPr/>
        </p:nvSpPr>
        <p:spPr>
          <a:xfrm>
            <a:off x="2555776" y="301216"/>
            <a:ext cx="561662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t>
            </a:r>
            <a:r>
              <a:rPr lang="tr-TR" sz="2400" dirty="0" err="1" smtClean="0">
                <a:solidFill>
                  <a:schemeClr val="accent2">
                    <a:lumMod val="75000"/>
                  </a:schemeClr>
                </a:solidFill>
                <a:latin typeface="Comic Sans MS" pitchFamily="66" charset="0"/>
              </a:rPr>
              <a:t>Treatment</a:t>
            </a:r>
            <a:endParaRPr lang="tr-TR" sz="2400" dirty="0">
              <a:solidFill>
                <a:schemeClr val="accent2">
                  <a:lumMod val="60000"/>
                  <a:lumOff val="4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3789040"/>
            <a:ext cx="2905234" cy="1933301"/>
          </a:xfrm>
          <a:prstGeom prst="rect">
            <a:avLst/>
          </a:prstGeom>
        </p:spPr>
      </p:pic>
    </p:spTree>
    <p:extLst>
      <p:ext uri="{BB962C8B-B14F-4D97-AF65-F5344CB8AC3E}">
        <p14:creationId xmlns:p14="http://schemas.microsoft.com/office/powerpoint/2010/main" val="1003989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556792"/>
            <a:ext cx="8280920" cy="3293209"/>
          </a:xfrm>
          <a:prstGeom prst="rect">
            <a:avLst/>
          </a:prstGeom>
          <a:noFill/>
        </p:spPr>
        <p:txBody>
          <a:bodyPr wrap="square" rtlCol="0">
            <a:spAutoFit/>
          </a:bodyPr>
          <a:lstStyle/>
          <a:p>
            <a:r>
              <a:rPr lang="tr-TR" dirty="0" err="1" smtClean="0">
                <a:solidFill>
                  <a:schemeClr val="accent6">
                    <a:lumMod val="50000"/>
                  </a:schemeClr>
                </a:solidFill>
                <a:latin typeface="Comic Sans MS" pitchFamily="66" charset="0"/>
              </a:rPr>
              <a:t>Postoperative</a:t>
            </a:r>
            <a:r>
              <a:rPr lang="tr-TR" dirty="0" smtClean="0">
                <a:solidFill>
                  <a:schemeClr val="accent6">
                    <a:lumMod val="50000"/>
                  </a:schemeClr>
                </a:solidFill>
                <a:latin typeface="Comic Sans MS" pitchFamily="66" charset="0"/>
              </a:rPr>
              <a:t> </a:t>
            </a:r>
            <a:r>
              <a:rPr lang="tr-TR" dirty="0" smtClean="0">
                <a:solidFill>
                  <a:srgbClr val="92D050"/>
                </a:solidFill>
                <a:latin typeface="Comic Sans MS" pitchFamily="66" charset="0"/>
              </a:rPr>
              <a:t>2nd </a:t>
            </a:r>
            <a:r>
              <a:rPr lang="tr-TR" dirty="0" err="1" smtClean="0">
                <a:solidFill>
                  <a:srgbClr val="92D050"/>
                </a:solidFill>
                <a:latin typeface="Comic Sans MS" pitchFamily="66" charset="0"/>
              </a:rPr>
              <a:t>day</a:t>
            </a:r>
            <a:r>
              <a:rPr lang="tr-TR" dirty="0" smtClean="0">
                <a:solidFill>
                  <a:srgbClr val="92D050"/>
                </a:solidFill>
                <a:latin typeface="Comic Sans MS" pitchFamily="66" charset="0"/>
              </a:rPr>
              <a:t>: </a:t>
            </a:r>
          </a:p>
          <a:p>
            <a:endParaRPr lang="tr-TR" dirty="0" smtClean="0"/>
          </a:p>
          <a:p>
            <a:r>
              <a:rPr lang="en-US" sz="2000" dirty="0">
                <a:solidFill>
                  <a:srgbClr val="00B050"/>
                </a:solidFill>
                <a:latin typeface="Comic Sans MS" pitchFamily="66" charset="0"/>
              </a:rPr>
              <a:t>Hyperbaric O2 treatment was started on the postoperative second day and continued for 20 </a:t>
            </a:r>
            <a:r>
              <a:rPr lang="en-US" sz="2000" dirty="0" smtClean="0">
                <a:solidFill>
                  <a:srgbClr val="00B050"/>
                </a:solidFill>
                <a:latin typeface="Comic Sans MS" pitchFamily="66" charset="0"/>
              </a:rPr>
              <a:t>sessions</a:t>
            </a:r>
            <a:endParaRPr lang="tr-TR" sz="2000" dirty="0" smtClean="0">
              <a:solidFill>
                <a:srgbClr val="00B050"/>
              </a:solidFill>
              <a:latin typeface="Comic Sans MS" pitchFamily="66" charset="0"/>
            </a:endParaRPr>
          </a:p>
          <a:p>
            <a:endParaRPr lang="tr-TR" sz="2000" dirty="0">
              <a:solidFill>
                <a:srgbClr val="00B050"/>
              </a:solidFill>
              <a:latin typeface="Comic Sans MS" pitchFamily="66" charset="0"/>
            </a:endParaRPr>
          </a:p>
          <a:p>
            <a:r>
              <a:rPr lang="en-US" dirty="0">
                <a:solidFill>
                  <a:schemeClr val="accent6">
                    <a:lumMod val="50000"/>
                  </a:schemeClr>
                </a:solidFill>
                <a:latin typeface="Comic Sans MS" pitchFamily="66" charset="0"/>
              </a:rPr>
              <a:t>Hearing level was monitored with serial audiograms </a:t>
            </a:r>
            <a:endParaRPr lang="tr-TR" dirty="0">
              <a:solidFill>
                <a:schemeClr val="accent6">
                  <a:lumMod val="50000"/>
                </a:schemeClr>
              </a:solidFill>
              <a:latin typeface="Comic Sans MS" pitchFamily="66" charset="0"/>
            </a:endParaRPr>
          </a:p>
          <a:p>
            <a:r>
              <a:rPr lang="tr-TR" dirty="0">
                <a:solidFill>
                  <a:schemeClr val="accent6">
                    <a:lumMod val="50000"/>
                  </a:schemeClr>
                </a:solidFill>
                <a:latin typeface="Comic Sans MS" pitchFamily="66" charset="0"/>
              </a:rPr>
              <a:t>	</a:t>
            </a:r>
            <a:r>
              <a:rPr lang="en-US" dirty="0">
                <a:solidFill>
                  <a:schemeClr val="accent6">
                    <a:lumMod val="50000"/>
                  </a:schemeClr>
                </a:solidFill>
                <a:latin typeface="Comic Sans MS" pitchFamily="66" charset="0"/>
              </a:rPr>
              <a:t>on postoperative 3rd, 6th, 8th,13th and 24th </a:t>
            </a:r>
            <a:r>
              <a:rPr lang="en-US" dirty="0" smtClean="0">
                <a:solidFill>
                  <a:schemeClr val="accent6">
                    <a:lumMod val="50000"/>
                  </a:schemeClr>
                </a:solidFill>
                <a:latin typeface="Comic Sans MS" pitchFamily="66" charset="0"/>
              </a:rPr>
              <a:t>days</a:t>
            </a:r>
            <a:endParaRPr lang="tr-TR" dirty="0">
              <a:solidFill>
                <a:schemeClr val="accent6">
                  <a:lumMod val="50000"/>
                </a:schemeClr>
              </a:solidFill>
              <a:latin typeface="Comic Sans MS" pitchFamily="66" charset="0"/>
            </a:endParaRPr>
          </a:p>
          <a:p>
            <a:endParaRPr lang="tr-TR" dirty="0"/>
          </a:p>
          <a:p>
            <a:r>
              <a:rPr lang="en-US" sz="2000" dirty="0">
                <a:solidFill>
                  <a:srgbClr val="00B050"/>
                </a:solidFill>
                <a:latin typeface="Comic Sans MS" pitchFamily="66" charset="0"/>
              </a:rPr>
              <a:t>On postoperative third day pure tone air and bone conduction average in the right ear was </a:t>
            </a:r>
            <a:r>
              <a:rPr lang="en-US" sz="2000" dirty="0">
                <a:solidFill>
                  <a:srgbClr val="C00000"/>
                </a:solidFill>
                <a:latin typeface="Comic Sans MS" pitchFamily="66" charset="0"/>
              </a:rPr>
              <a:t>78dB and 63dB </a:t>
            </a:r>
            <a:r>
              <a:rPr lang="en-US" sz="2000" dirty="0" smtClean="0">
                <a:solidFill>
                  <a:srgbClr val="00B050"/>
                </a:solidFill>
                <a:latin typeface="Comic Sans MS" pitchFamily="66" charset="0"/>
              </a:rPr>
              <a:t>respectively</a:t>
            </a:r>
            <a:endParaRPr lang="tr-TR" sz="2000" dirty="0">
              <a:solidFill>
                <a:srgbClr val="00B050"/>
              </a:solidFill>
              <a:latin typeface="Comic Sans MS" pitchFamily="66" charset="0"/>
            </a:endParaRPr>
          </a:p>
          <a:p>
            <a:endParaRPr lang="tr-TR" dirty="0"/>
          </a:p>
        </p:txBody>
      </p:sp>
      <p:pic>
        <p:nvPicPr>
          <p:cNvPr id="5"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52" y="188640"/>
            <a:ext cx="2002174" cy="1368152"/>
          </a:xfrm>
          <a:prstGeom prst="rect">
            <a:avLst/>
          </a:prstGeom>
        </p:spPr>
      </p:pic>
      <p:sp>
        <p:nvSpPr>
          <p:cNvPr id="6"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t>
            </a:r>
            <a:r>
              <a:rPr lang="tr-TR" sz="2400" dirty="0" err="1" smtClean="0">
                <a:solidFill>
                  <a:schemeClr val="accent2">
                    <a:lumMod val="75000"/>
                  </a:schemeClr>
                </a:solidFill>
                <a:latin typeface="Comic Sans MS" pitchFamily="66" charset="0"/>
              </a:rPr>
              <a:t>Postoperative</a:t>
            </a:r>
            <a:endParaRPr lang="tr-TR" sz="2400" dirty="0">
              <a:solidFill>
                <a:schemeClr val="accent2">
                  <a:lumMod val="60000"/>
                  <a:lumOff val="4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4696544"/>
            <a:ext cx="2505075" cy="1828800"/>
          </a:xfrm>
          <a:prstGeom prst="rect">
            <a:avLst/>
          </a:prstGeom>
        </p:spPr>
      </p:pic>
    </p:spTree>
    <p:extLst>
      <p:ext uri="{BB962C8B-B14F-4D97-AF65-F5344CB8AC3E}">
        <p14:creationId xmlns:p14="http://schemas.microsoft.com/office/powerpoint/2010/main" val="916360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691858"/>
            <a:ext cx="8352928" cy="3046988"/>
          </a:xfrm>
          <a:prstGeom prst="rect">
            <a:avLst/>
          </a:prstGeom>
          <a:noFill/>
        </p:spPr>
        <p:txBody>
          <a:bodyPr wrap="square" rtlCol="0">
            <a:spAutoFit/>
          </a:bodyPr>
          <a:lstStyle/>
          <a:p>
            <a:pPr marL="342900" indent="-342900">
              <a:lnSpc>
                <a:spcPct val="200000"/>
              </a:lnSpc>
              <a:buClr>
                <a:srgbClr val="00B050"/>
              </a:buClr>
              <a:buFont typeface="Wingdings" pitchFamily="2" charset="2"/>
              <a:buChar char="Ø"/>
            </a:pPr>
            <a:r>
              <a:rPr lang="tr-TR" sz="2400" dirty="0">
                <a:solidFill>
                  <a:schemeClr val="accent6">
                    <a:lumMod val="50000"/>
                  </a:schemeClr>
                </a:solidFill>
                <a:latin typeface="Comic Sans MS" pitchFamily="66" charset="0"/>
              </a:rPr>
              <a:t>D</a:t>
            </a:r>
            <a:r>
              <a:rPr lang="en-US" sz="2400" dirty="0" err="1">
                <a:solidFill>
                  <a:schemeClr val="accent6">
                    <a:lumMod val="50000"/>
                  </a:schemeClr>
                </a:solidFill>
                <a:latin typeface="Comic Sans MS" pitchFamily="66" charset="0"/>
              </a:rPr>
              <a:t>ischarged</a:t>
            </a:r>
            <a:r>
              <a:rPr lang="en-US" sz="2400" dirty="0">
                <a:solidFill>
                  <a:schemeClr val="accent6">
                    <a:lumMod val="50000"/>
                  </a:schemeClr>
                </a:solidFill>
                <a:latin typeface="Comic Sans MS" pitchFamily="66" charset="0"/>
              </a:rPr>
              <a:t> on the postoperative sixth day</a:t>
            </a:r>
            <a:endParaRPr lang="tr-TR" sz="2400" dirty="0">
              <a:solidFill>
                <a:schemeClr val="accent6">
                  <a:lumMod val="50000"/>
                </a:schemeClr>
              </a:solidFill>
              <a:latin typeface="Comic Sans MS" pitchFamily="66" charset="0"/>
            </a:endParaRPr>
          </a:p>
          <a:p>
            <a:pPr marL="342900" indent="-342900">
              <a:lnSpc>
                <a:spcPct val="200000"/>
              </a:lnSpc>
              <a:buClr>
                <a:srgbClr val="00B050"/>
              </a:buClr>
              <a:buFont typeface="Wingdings" pitchFamily="2" charset="2"/>
              <a:buChar char="Ø"/>
            </a:pPr>
            <a:r>
              <a:rPr lang="en-US" sz="2400" dirty="0" smtClean="0">
                <a:solidFill>
                  <a:schemeClr val="accent6">
                    <a:lumMod val="50000"/>
                  </a:schemeClr>
                </a:solidFill>
                <a:latin typeface="Comic Sans MS" pitchFamily="66" charset="0"/>
              </a:rPr>
              <a:t>During </a:t>
            </a:r>
            <a:r>
              <a:rPr lang="en-US" sz="2400" dirty="0">
                <a:solidFill>
                  <a:schemeClr val="accent6">
                    <a:lumMod val="50000"/>
                  </a:schemeClr>
                </a:solidFill>
                <a:latin typeface="Comic Sans MS" pitchFamily="66" charset="0"/>
              </a:rPr>
              <a:t>the six month follow-up, the air and the bone conduction averages recovered to </a:t>
            </a:r>
            <a:r>
              <a:rPr lang="en-US" sz="2400" dirty="0">
                <a:solidFill>
                  <a:srgbClr val="C00000"/>
                </a:solidFill>
                <a:latin typeface="Comic Sans MS" pitchFamily="66" charset="0"/>
              </a:rPr>
              <a:t>58dB and 50dB </a:t>
            </a:r>
            <a:r>
              <a:rPr lang="en-US" sz="2400" dirty="0">
                <a:solidFill>
                  <a:schemeClr val="accent6">
                    <a:lumMod val="50000"/>
                  </a:schemeClr>
                </a:solidFill>
                <a:latin typeface="Comic Sans MS" pitchFamily="66" charset="0"/>
              </a:rPr>
              <a:t>in lower frequencies</a:t>
            </a:r>
            <a:endParaRPr lang="tr-TR" sz="2400" dirty="0">
              <a:solidFill>
                <a:schemeClr val="accent6">
                  <a:lumMod val="50000"/>
                </a:schemeClr>
              </a:solidFill>
              <a:latin typeface="Comic Sans MS" pitchFamily="66" charset="0"/>
            </a:endParaRPr>
          </a:p>
        </p:txBody>
      </p:sp>
      <p:pic>
        <p:nvPicPr>
          <p:cNvPr id="5"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52" y="188640"/>
            <a:ext cx="2002174" cy="1368152"/>
          </a:xfrm>
          <a:prstGeom prst="rect">
            <a:avLst/>
          </a:prstGeom>
        </p:spPr>
      </p:pic>
      <p:sp>
        <p:nvSpPr>
          <p:cNvPr id="6" name="Başlık 1"/>
          <p:cNvSpPr txBox="1">
            <a:spLocks/>
          </p:cNvSpPr>
          <p:nvPr/>
        </p:nvSpPr>
        <p:spPr>
          <a:xfrm>
            <a:off x="2555776"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2400" dirty="0" smtClean="0">
                <a:solidFill>
                  <a:schemeClr val="accent2">
                    <a:lumMod val="75000"/>
                  </a:schemeClr>
                </a:solidFill>
                <a:latin typeface="Comic Sans MS" pitchFamily="66" charset="0"/>
              </a:rPr>
              <a:t>Case Report- </a:t>
            </a:r>
            <a:r>
              <a:rPr lang="tr-TR" sz="2400" dirty="0" err="1" smtClean="0">
                <a:solidFill>
                  <a:schemeClr val="accent2">
                    <a:lumMod val="75000"/>
                  </a:schemeClr>
                </a:solidFill>
                <a:latin typeface="Comic Sans MS" pitchFamily="66" charset="0"/>
              </a:rPr>
              <a:t>Postoperative</a:t>
            </a:r>
            <a:endParaRPr lang="tr-TR" sz="2400" dirty="0">
              <a:solidFill>
                <a:schemeClr val="accent2">
                  <a:lumMod val="60000"/>
                  <a:lumOff val="4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4077072"/>
            <a:ext cx="3015476" cy="2365250"/>
          </a:xfrm>
          <a:prstGeom prst="rect">
            <a:avLst/>
          </a:prstGeom>
        </p:spPr>
      </p:pic>
    </p:spTree>
    <p:extLst>
      <p:ext uri="{BB962C8B-B14F-4D97-AF65-F5344CB8AC3E}">
        <p14:creationId xmlns:p14="http://schemas.microsoft.com/office/powerpoint/2010/main" val="2124325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76264" cy="1581296"/>
          </a:xfrm>
          <a:prstGeom prst="rect">
            <a:avLst/>
          </a:prstGeom>
        </p:spPr>
      </p:pic>
      <p:sp>
        <p:nvSpPr>
          <p:cNvPr id="5" name="Başlık 1"/>
          <p:cNvSpPr txBox="1">
            <a:spLocks/>
          </p:cNvSpPr>
          <p:nvPr/>
        </p:nvSpPr>
        <p:spPr>
          <a:xfrm>
            <a:off x="3131840"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dirty="0" err="1" smtClean="0">
                <a:solidFill>
                  <a:schemeClr val="accent2">
                    <a:lumMod val="75000"/>
                  </a:schemeClr>
                </a:solidFill>
                <a:latin typeface="Comic Sans MS" pitchFamily="66" charset="0"/>
              </a:rPr>
              <a:t>Discussion</a:t>
            </a:r>
            <a:endParaRPr lang="tr-TR" sz="3200" dirty="0">
              <a:solidFill>
                <a:schemeClr val="accent2">
                  <a:lumMod val="60000"/>
                  <a:lumOff val="40000"/>
                </a:schemeClr>
              </a:solidFill>
              <a:latin typeface="Comic Sans MS" pitchFamily="66" charset="0"/>
            </a:endParaRPr>
          </a:p>
        </p:txBody>
      </p:sp>
      <p:sp>
        <p:nvSpPr>
          <p:cNvPr id="6" name="Metin kutusu 5"/>
          <p:cNvSpPr txBox="1"/>
          <p:nvPr/>
        </p:nvSpPr>
        <p:spPr>
          <a:xfrm>
            <a:off x="323528" y="2132856"/>
            <a:ext cx="8352928" cy="1631216"/>
          </a:xfrm>
          <a:prstGeom prst="rect">
            <a:avLst/>
          </a:prstGeom>
          <a:noFill/>
        </p:spPr>
        <p:txBody>
          <a:bodyPr wrap="square" rtlCol="0">
            <a:spAutoFit/>
          </a:bodyPr>
          <a:lstStyle/>
          <a:p>
            <a:pPr algn="just"/>
            <a:r>
              <a:rPr lang="en-US" sz="2000" dirty="0">
                <a:solidFill>
                  <a:schemeClr val="accent6">
                    <a:lumMod val="50000"/>
                  </a:schemeClr>
                </a:solidFill>
                <a:latin typeface="Comic Sans MS" pitchFamily="66" charset="0"/>
              </a:rPr>
              <a:t>SSHL after non-</a:t>
            </a:r>
            <a:r>
              <a:rPr lang="en-US" sz="2000" dirty="0" err="1">
                <a:solidFill>
                  <a:schemeClr val="accent6">
                    <a:lumMod val="50000"/>
                  </a:schemeClr>
                </a:solidFill>
                <a:latin typeface="Comic Sans MS" pitchFamily="66" charset="0"/>
              </a:rPr>
              <a:t>otologic</a:t>
            </a:r>
            <a:r>
              <a:rPr lang="en-US" sz="2000" dirty="0">
                <a:solidFill>
                  <a:schemeClr val="accent6">
                    <a:lumMod val="50000"/>
                  </a:schemeClr>
                </a:solidFill>
                <a:latin typeface="Comic Sans MS" pitchFamily="66" charset="0"/>
              </a:rPr>
              <a:t> surgery is a rare entity and is mostly reported in association with cardiac bypass surgery. </a:t>
            </a:r>
            <a:r>
              <a:rPr lang="en-US" sz="2000" dirty="0" err="1">
                <a:solidFill>
                  <a:schemeClr val="accent6">
                    <a:lumMod val="50000"/>
                  </a:schemeClr>
                </a:solidFill>
                <a:latin typeface="Comic Sans MS" pitchFamily="66" charset="0"/>
              </a:rPr>
              <a:t>Microemboli</a:t>
            </a:r>
            <a:r>
              <a:rPr lang="en-US" sz="2000" dirty="0">
                <a:solidFill>
                  <a:schemeClr val="accent6">
                    <a:lumMod val="50000"/>
                  </a:schemeClr>
                </a:solidFill>
                <a:latin typeface="Comic Sans MS" pitchFamily="66" charset="0"/>
              </a:rPr>
              <a:t> occluding internal auditory artery is the proposed underlying mechanism of SSHL associated with cardiac surgery.</a:t>
            </a:r>
            <a:r>
              <a:rPr lang="tr-TR" sz="2000" baseline="30000" dirty="0">
                <a:solidFill>
                  <a:schemeClr val="accent6">
                    <a:lumMod val="50000"/>
                  </a:schemeClr>
                </a:solidFill>
                <a:latin typeface="Comic Sans MS" pitchFamily="66" charset="0"/>
              </a:rPr>
              <a:t>4</a:t>
            </a:r>
            <a:r>
              <a:rPr lang="en-US" sz="2000" dirty="0">
                <a:solidFill>
                  <a:schemeClr val="accent6">
                    <a:lumMod val="50000"/>
                  </a:schemeClr>
                </a:solidFill>
                <a:latin typeface="Comic Sans MS" pitchFamily="66" charset="0"/>
              </a:rPr>
              <a:t> </a:t>
            </a:r>
            <a:endParaRPr lang="tr-TR" sz="2000" dirty="0" smtClean="0">
              <a:solidFill>
                <a:schemeClr val="accent6">
                  <a:lumMod val="50000"/>
                </a:schemeClr>
              </a:solidFill>
              <a:latin typeface="Comic Sans MS" pitchFamily="66" charset="0"/>
            </a:endParaRPr>
          </a:p>
          <a:p>
            <a:pPr algn="just"/>
            <a:endParaRPr lang="tr-TR" sz="2000" dirty="0">
              <a:solidFill>
                <a:schemeClr val="accent6">
                  <a:lumMod val="50000"/>
                </a:schemeClr>
              </a:solidFill>
              <a:latin typeface="Comic Sans MS" pitchFamily="66" charset="0"/>
            </a:endParaRPr>
          </a:p>
        </p:txBody>
      </p:sp>
      <p:sp>
        <p:nvSpPr>
          <p:cNvPr id="7" name="Metin kutusu 6"/>
          <p:cNvSpPr txBox="1"/>
          <p:nvPr/>
        </p:nvSpPr>
        <p:spPr>
          <a:xfrm>
            <a:off x="107504" y="6381328"/>
            <a:ext cx="8856984" cy="461665"/>
          </a:xfrm>
          <a:prstGeom prst="rect">
            <a:avLst/>
          </a:prstGeom>
          <a:noFill/>
        </p:spPr>
        <p:txBody>
          <a:bodyPr wrap="square" rtlCol="0">
            <a:spAutoFit/>
          </a:bodyPr>
          <a:lstStyle/>
          <a:p>
            <a:r>
              <a:rPr lang="tr-TR" sz="1200" i="1" baseline="30000" dirty="0" smtClean="0">
                <a:solidFill>
                  <a:schemeClr val="accent3">
                    <a:lumMod val="75000"/>
                  </a:schemeClr>
                </a:solidFill>
              </a:rPr>
              <a:t>4</a:t>
            </a:r>
            <a:r>
              <a:rPr lang="tr-TR" sz="1200" i="1" dirty="0" smtClean="0">
                <a:solidFill>
                  <a:schemeClr val="accent3">
                    <a:lumMod val="75000"/>
                  </a:schemeClr>
                </a:solidFill>
              </a:rPr>
              <a:t> </a:t>
            </a:r>
            <a:r>
              <a:rPr lang="en-US" sz="1200" i="1" dirty="0" err="1">
                <a:solidFill>
                  <a:schemeClr val="accent3">
                    <a:lumMod val="75000"/>
                  </a:schemeClr>
                </a:solidFill>
              </a:rPr>
              <a:t>Walsted</a:t>
            </a:r>
            <a:r>
              <a:rPr lang="en-US" sz="1200" i="1" dirty="0">
                <a:solidFill>
                  <a:schemeClr val="accent3">
                    <a:lumMod val="75000"/>
                  </a:schemeClr>
                </a:solidFill>
              </a:rPr>
              <a:t> A, </a:t>
            </a:r>
            <a:r>
              <a:rPr lang="en-US" sz="1200" i="1" dirty="0" err="1">
                <a:solidFill>
                  <a:schemeClr val="accent3">
                    <a:lumMod val="75000"/>
                  </a:schemeClr>
                </a:solidFill>
              </a:rPr>
              <a:t>Andreassen</a:t>
            </a:r>
            <a:r>
              <a:rPr lang="en-US" sz="1200" i="1" dirty="0">
                <a:solidFill>
                  <a:schemeClr val="accent3">
                    <a:lumMod val="75000"/>
                  </a:schemeClr>
                </a:solidFill>
              </a:rPr>
              <a:t> UK, </a:t>
            </a:r>
            <a:r>
              <a:rPr lang="en-US" sz="1200" i="1" dirty="0" err="1">
                <a:solidFill>
                  <a:schemeClr val="accent3">
                    <a:lumMod val="75000"/>
                  </a:schemeClr>
                </a:solidFill>
              </a:rPr>
              <a:t>Berhelsen</a:t>
            </a:r>
            <a:r>
              <a:rPr lang="en-US" sz="1200" i="1" dirty="0">
                <a:solidFill>
                  <a:schemeClr val="accent3">
                    <a:lumMod val="75000"/>
                  </a:schemeClr>
                </a:solidFill>
              </a:rPr>
              <a:t> PG, </a:t>
            </a:r>
            <a:r>
              <a:rPr lang="en-US" sz="1200" i="1" dirty="0" err="1">
                <a:solidFill>
                  <a:schemeClr val="accent3">
                    <a:lumMod val="75000"/>
                  </a:schemeClr>
                </a:solidFill>
              </a:rPr>
              <a:t>Olesen</a:t>
            </a:r>
            <a:r>
              <a:rPr lang="en-US" sz="1200" i="1" dirty="0">
                <a:solidFill>
                  <a:schemeClr val="accent3">
                    <a:lumMod val="75000"/>
                  </a:schemeClr>
                </a:solidFill>
              </a:rPr>
              <a:t> A. Hearing Loss after cardiopulmonary bypass surgery. </a:t>
            </a:r>
            <a:r>
              <a:rPr lang="en-US" sz="1200" i="1" dirty="0" err="1">
                <a:solidFill>
                  <a:schemeClr val="accent3">
                    <a:lumMod val="75000"/>
                  </a:schemeClr>
                </a:solidFill>
              </a:rPr>
              <a:t>Eur</a:t>
            </a:r>
            <a:r>
              <a:rPr lang="en-US" sz="1200" i="1" dirty="0">
                <a:solidFill>
                  <a:schemeClr val="accent3">
                    <a:lumMod val="75000"/>
                  </a:schemeClr>
                </a:solidFill>
              </a:rPr>
              <a:t> Arch </a:t>
            </a:r>
            <a:r>
              <a:rPr lang="en-US" sz="1200" i="1" dirty="0" err="1">
                <a:solidFill>
                  <a:schemeClr val="accent3">
                    <a:lumMod val="75000"/>
                  </a:schemeClr>
                </a:solidFill>
              </a:rPr>
              <a:t>Otorhinolaryngol</a:t>
            </a:r>
            <a:r>
              <a:rPr lang="en-US" sz="1200" i="1" dirty="0">
                <a:solidFill>
                  <a:schemeClr val="accent3">
                    <a:lumMod val="75000"/>
                  </a:schemeClr>
                </a:solidFill>
              </a:rPr>
              <a:t> (2000) 257 :124–127 </a:t>
            </a:r>
            <a:endParaRPr lang="tr-TR" sz="1200" i="1" dirty="0">
              <a:solidFill>
                <a:schemeClr val="accent3">
                  <a:lumMod val="75000"/>
                </a:schemeClr>
              </a:solidFill>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8304" y="3491506"/>
            <a:ext cx="3659946" cy="2457774"/>
          </a:xfrm>
          <a:prstGeom prst="rect">
            <a:avLst/>
          </a:prstGeom>
        </p:spPr>
      </p:pic>
    </p:spTree>
    <p:extLst>
      <p:ext uri="{BB962C8B-B14F-4D97-AF65-F5344CB8AC3E}">
        <p14:creationId xmlns:p14="http://schemas.microsoft.com/office/powerpoint/2010/main" val="1194695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40191" y="1916832"/>
            <a:ext cx="8208912" cy="1323439"/>
          </a:xfrm>
          <a:prstGeom prst="rect">
            <a:avLst/>
          </a:prstGeom>
          <a:noFill/>
        </p:spPr>
        <p:txBody>
          <a:bodyPr wrap="square" rtlCol="0">
            <a:spAutoFit/>
          </a:bodyPr>
          <a:lstStyle/>
          <a:p>
            <a:pPr algn="just"/>
            <a:r>
              <a:rPr lang="en-US" sz="2000" dirty="0">
                <a:solidFill>
                  <a:schemeClr val="accent6">
                    <a:lumMod val="50000"/>
                  </a:schemeClr>
                </a:solidFill>
                <a:latin typeface="Comic Sans MS" pitchFamily="66" charset="0"/>
              </a:rPr>
              <a:t>Nitrous oxide administration during the general anesthesia may cause rapid increase in the middle ear pressure up to 450 mm/Hg. This relatively high middle ear pressure may cause cochlear membrane breaks and perilymph </a:t>
            </a:r>
            <a:r>
              <a:rPr lang="en-US" sz="2000" dirty="0" smtClean="0">
                <a:solidFill>
                  <a:schemeClr val="accent6">
                    <a:lumMod val="50000"/>
                  </a:schemeClr>
                </a:solidFill>
                <a:latin typeface="Comic Sans MS" pitchFamily="66" charset="0"/>
              </a:rPr>
              <a:t>fistula</a:t>
            </a:r>
            <a:r>
              <a:rPr lang="tr-TR" sz="2000" dirty="0" smtClean="0">
                <a:solidFill>
                  <a:schemeClr val="accent6">
                    <a:lumMod val="50000"/>
                  </a:schemeClr>
                </a:solidFill>
                <a:latin typeface="Comic Sans MS" pitchFamily="66" charset="0"/>
              </a:rPr>
              <a:t>.</a:t>
            </a:r>
            <a:r>
              <a:rPr lang="tr-TR" sz="2000" baseline="30000" dirty="0" smtClean="0">
                <a:solidFill>
                  <a:schemeClr val="accent6">
                    <a:lumMod val="50000"/>
                  </a:schemeClr>
                </a:solidFill>
                <a:latin typeface="Comic Sans MS" pitchFamily="66" charset="0"/>
              </a:rPr>
              <a:t>5,6</a:t>
            </a:r>
            <a:endParaRPr lang="tr-TR" sz="2000" baseline="30000" dirty="0">
              <a:solidFill>
                <a:schemeClr val="accent6">
                  <a:lumMod val="50000"/>
                </a:schemeClr>
              </a:solidFill>
              <a:latin typeface="Comic Sans MS" pitchFamily="66"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76264" cy="1581296"/>
          </a:xfrm>
          <a:prstGeom prst="rect">
            <a:avLst/>
          </a:prstGeom>
        </p:spPr>
      </p:pic>
      <p:sp>
        <p:nvSpPr>
          <p:cNvPr id="6" name="Başlık 1"/>
          <p:cNvSpPr txBox="1">
            <a:spLocks/>
          </p:cNvSpPr>
          <p:nvPr/>
        </p:nvSpPr>
        <p:spPr>
          <a:xfrm>
            <a:off x="3131840"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dirty="0" err="1" smtClean="0">
                <a:solidFill>
                  <a:schemeClr val="accent2">
                    <a:lumMod val="75000"/>
                  </a:schemeClr>
                </a:solidFill>
                <a:latin typeface="Comic Sans MS" pitchFamily="66" charset="0"/>
              </a:rPr>
              <a:t>Discussion</a:t>
            </a:r>
            <a:endParaRPr lang="tr-TR" sz="3200" dirty="0">
              <a:solidFill>
                <a:schemeClr val="accent2">
                  <a:lumMod val="60000"/>
                  <a:lumOff val="40000"/>
                </a:schemeClr>
              </a:solidFill>
              <a:latin typeface="Comic Sans MS" pitchFamily="66" charset="0"/>
            </a:endParaRPr>
          </a:p>
        </p:txBody>
      </p:sp>
      <p:sp>
        <p:nvSpPr>
          <p:cNvPr id="7" name="Metin kutusu 6"/>
          <p:cNvSpPr txBox="1"/>
          <p:nvPr/>
        </p:nvSpPr>
        <p:spPr>
          <a:xfrm>
            <a:off x="107504" y="6021288"/>
            <a:ext cx="8856984" cy="830997"/>
          </a:xfrm>
          <a:prstGeom prst="rect">
            <a:avLst/>
          </a:prstGeom>
          <a:noFill/>
        </p:spPr>
        <p:txBody>
          <a:bodyPr wrap="square" rtlCol="0">
            <a:spAutoFit/>
          </a:bodyPr>
          <a:lstStyle/>
          <a:p>
            <a:r>
              <a:rPr lang="tr-TR" sz="1200" i="1" baseline="30000" dirty="0" smtClean="0">
                <a:solidFill>
                  <a:schemeClr val="accent3">
                    <a:lumMod val="75000"/>
                  </a:schemeClr>
                </a:solidFill>
              </a:rPr>
              <a:t>5</a:t>
            </a:r>
            <a:r>
              <a:rPr lang="tr-TR" sz="1200" i="1" dirty="0" smtClean="0">
                <a:solidFill>
                  <a:schemeClr val="accent3">
                    <a:lumMod val="75000"/>
                  </a:schemeClr>
                </a:solidFill>
              </a:rPr>
              <a:t> </a:t>
            </a:r>
            <a:r>
              <a:rPr lang="en-US" sz="1200" i="1" dirty="0">
                <a:solidFill>
                  <a:schemeClr val="accent3">
                    <a:lumMod val="75000"/>
                  </a:schemeClr>
                </a:solidFill>
              </a:rPr>
              <a:t>Evan KE, </a:t>
            </a:r>
            <a:r>
              <a:rPr lang="en-US" sz="1200" i="1" dirty="0" err="1">
                <a:solidFill>
                  <a:schemeClr val="accent3">
                    <a:lumMod val="75000"/>
                  </a:schemeClr>
                </a:solidFill>
              </a:rPr>
              <a:t>Tavill</a:t>
            </a:r>
            <a:r>
              <a:rPr lang="en-US" sz="1200" i="1" dirty="0">
                <a:solidFill>
                  <a:schemeClr val="accent3">
                    <a:lumMod val="75000"/>
                  </a:schemeClr>
                </a:solidFill>
              </a:rPr>
              <a:t> MA, Goldberg AN, Silverstein H. Sudden </a:t>
            </a:r>
            <a:r>
              <a:rPr lang="en-US" sz="1200" i="1" dirty="0" err="1">
                <a:solidFill>
                  <a:schemeClr val="accent3">
                    <a:lumMod val="75000"/>
                  </a:schemeClr>
                </a:solidFill>
              </a:rPr>
              <a:t>sensorineural</a:t>
            </a:r>
            <a:r>
              <a:rPr lang="en-US" sz="1200" i="1" dirty="0">
                <a:solidFill>
                  <a:schemeClr val="accent3">
                    <a:lumMod val="75000"/>
                  </a:schemeClr>
                </a:solidFill>
              </a:rPr>
              <a:t> hearing loss after general anesthesia for </a:t>
            </a:r>
            <a:r>
              <a:rPr lang="en-US" sz="1200" i="1" dirty="0" err="1">
                <a:solidFill>
                  <a:schemeClr val="accent3">
                    <a:lumMod val="75000"/>
                  </a:schemeClr>
                </a:solidFill>
              </a:rPr>
              <a:t>nonotologic</a:t>
            </a:r>
            <a:r>
              <a:rPr lang="en-US" sz="1200" i="1" dirty="0">
                <a:solidFill>
                  <a:schemeClr val="accent3">
                    <a:lumMod val="75000"/>
                  </a:schemeClr>
                </a:solidFill>
              </a:rPr>
              <a:t> surgery. Laryngoscope 1997 Jun; 107(6):747-52</a:t>
            </a:r>
            <a:r>
              <a:rPr lang="en-US" sz="1200" i="1" dirty="0" smtClean="0">
                <a:solidFill>
                  <a:schemeClr val="accent3">
                    <a:lumMod val="75000"/>
                  </a:schemeClr>
                </a:solidFill>
              </a:rPr>
              <a:t>.</a:t>
            </a:r>
            <a:endParaRPr lang="tr-TR" sz="1200" i="1" dirty="0" smtClean="0">
              <a:solidFill>
                <a:schemeClr val="accent3">
                  <a:lumMod val="75000"/>
                </a:schemeClr>
              </a:solidFill>
            </a:endParaRPr>
          </a:p>
          <a:p>
            <a:r>
              <a:rPr lang="tr-TR" sz="1200" i="1" baseline="30000" dirty="0" smtClean="0">
                <a:solidFill>
                  <a:schemeClr val="accent3">
                    <a:lumMod val="75000"/>
                  </a:schemeClr>
                </a:solidFill>
              </a:rPr>
              <a:t>6</a:t>
            </a:r>
            <a:r>
              <a:rPr lang="en-US" sz="1200" i="1" dirty="0">
                <a:solidFill>
                  <a:schemeClr val="accent3">
                    <a:lumMod val="75000"/>
                  </a:schemeClr>
                </a:solidFill>
              </a:rPr>
              <a:t>Segal S, Man A, </a:t>
            </a:r>
            <a:r>
              <a:rPr lang="en-US" sz="1200" i="1" dirty="0" err="1">
                <a:solidFill>
                  <a:schemeClr val="accent3">
                    <a:lumMod val="75000"/>
                  </a:schemeClr>
                </a:solidFill>
              </a:rPr>
              <a:t>Winerman</a:t>
            </a:r>
            <a:r>
              <a:rPr lang="en-US" sz="1200" i="1" dirty="0">
                <a:solidFill>
                  <a:schemeClr val="accent3">
                    <a:lumMod val="75000"/>
                  </a:schemeClr>
                </a:solidFill>
              </a:rPr>
              <a:t> I. Labyrinthine membrane rupture caused by elevated </a:t>
            </a:r>
            <a:r>
              <a:rPr lang="en-US" sz="1200" i="1" dirty="0" err="1">
                <a:solidFill>
                  <a:schemeClr val="accent3">
                    <a:lumMod val="75000"/>
                  </a:schemeClr>
                </a:solidFill>
              </a:rPr>
              <a:t>intratympanic</a:t>
            </a:r>
            <a:r>
              <a:rPr lang="en-US" sz="1200" i="1" dirty="0">
                <a:solidFill>
                  <a:schemeClr val="accent3">
                    <a:lumMod val="75000"/>
                  </a:schemeClr>
                </a:solidFill>
              </a:rPr>
              <a:t> pressure during general anesthesia. Am </a:t>
            </a:r>
            <a:r>
              <a:rPr lang="en-US" sz="1200" i="1" dirty="0" err="1">
                <a:solidFill>
                  <a:schemeClr val="accent3">
                    <a:lumMod val="75000"/>
                  </a:schemeClr>
                </a:solidFill>
              </a:rPr>
              <a:t>JOtol</a:t>
            </a:r>
            <a:r>
              <a:rPr lang="en-US" sz="1200" i="1" dirty="0">
                <a:solidFill>
                  <a:schemeClr val="accent3">
                    <a:lumMod val="75000"/>
                  </a:schemeClr>
                </a:solidFill>
              </a:rPr>
              <a:t> 1984;5(4):308-10. </a:t>
            </a:r>
            <a:endParaRPr lang="tr-TR" sz="1200" i="1" dirty="0">
              <a:solidFill>
                <a:schemeClr val="accent3">
                  <a:lumMod val="75000"/>
                </a:schemeClr>
              </a:solidFill>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9" y="3376433"/>
            <a:ext cx="2298575" cy="2082552"/>
          </a:xfrm>
          <a:prstGeom prst="rect">
            <a:avLst/>
          </a:prstGeom>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3572" y="3374542"/>
            <a:ext cx="2343150" cy="2082552"/>
          </a:xfrm>
          <a:prstGeom prst="rect">
            <a:avLst/>
          </a:prstGeom>
        </p:spPr>
      </p:pic>
    </p:spTree>
    <p:extLst>
      <p:ext uri="{BB962C8B-B14F-4D97-AF65-F5344CB8AC3E}">
        <p14:creationId xmlns:p14="http://schemas.microsoft.com/office/powerpoint/2010/main" val="2229634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88" y="116633"/>
            <a:ext cx="1735800" cy="1735800"/>
          </a:xfrm>
        </p:spPr>
      </p:pic>
      <p:sp>
        <p:nvSpPr>
          <p:cNvPr id="2" name="Başlık 1"/>
          <p:cNvSpPr>
            <a:spLocks noGrp="1"/>
          </p:cNvSpPr>
          <p:nvPr>
            <p:ph type="title"/>
          </p:nvPr>
        </p:nvSpPr>
        <p:spPr>
          <a:xfrm>
            <a:off x="1835696" y="341784"/>
            <a:ext cx="7416824" cy="1143000"/>
          </a:xfrm>
        </p:spPr>
        <p:txBody>
          <a:bodyPr>
            <a:normAutofit/>
          </a:bodyPr>
          <a:lstStyle/>
          <a:p>
            <a:pPr algn="l"/>
            <a:r>
              <a:rPr lang="tr-TR" sz="2400" dirty="0" smtClean="0">
                <a:solidFill>
                  <a:schemeClr val="accent2">
                    <a:lumMod val="75000"/>
                  </a:schemeClr>
                </a:solidFill>
                <a:latin typeface="Comic Sans MS" pitchFamily="66" charset="0"/>
              </a:rPr>
              <a:t>Background-</a:t>
            </a:r>
            <a:r>
              <a:rPr lang="tr-TR" sz="2400" dirty="0" err="1" smtClean="0">
                <a:solidFill>
                  <a:schemeClr val="accent2">
                    <a:lumMod val="60000"/>
                    <a:lumOff val="40000"/>
                  </a:schemeClr>
                </a:solidFill>
                <a:latin typeface="Comic Sans MS" pitchFamily="66" charset="0"/>
              </a:rPr>
              <a:t>Sudden</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Sensorineural</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Hearing</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Loss</a:t>
            </a:r>
            <a:endParaRPr lang="tr-TR" sz="2400" dirty="0">
              <a:solidFill>
                <a:schemeClr val="accent2">
                  <a:lumMod val="60000"/>
                  <a:lumOff val="40000"/>
                </a:schemeClr>
              </a:solidFill>
              <a:latin typeface="Comic Sans MS" pitchFamily="66" charset="0"/>
            </a:endParaRPr>
          </a:p>
        </p:txBody>
      </p:sp>
      <p:sp>
        <p:nvSpPr>
          <p:cNvPr id="5" name="Metin kutusu 4"/>
          <p:cNvSpPr txBox="1"/>
          <p:nvPr/>
        </p:nvSpPr>
        <p:spPr>
          <a:xfrm>
            <a:off x="251520" y="2206605"/>
            <a:ext cx="8712968" cy="1015663"/>
          </a:xfrm>
          <a:prstGeom prst="rect">
            <a:avLst/>
          </a:prstGeom>
          <a:noFill/>
        </p:spPr>
        <p:txBody>
          <a:bodyPr wrap="square" rtlCol="0">
            <a:spAutoFit/>
          </a:bodyPr>
          <a:lstStyle/>
          <a:p>
            <a:pPr algn="just"/>
            <a:r>
              <a:rPr lang="tr-TR" sz="2000" dirty="0" smtClean="0">
                <a:solidFill>
                  <a:schemeClr val="accent6">
                    <a:lumMod val="50000"/>
                  </a:schemeClr>
                </a:solidFill>
                <a:latin typeface="Comic Sans MS" pitchFamily="66" charset="0"/>
              </a:rPr>
              <a:t>30 </a:t>
            </a:r>
            <a:r>
              <a:rPr lang="tr-TR" sz="2000" dirty="0" err="1" smtClean="0">
                <a:solidFill>
                  <a:schemeClr val="accent6">
                    <a:lumMod val="50000"/>
                  </a:schemeClr>
                </a:solidFill>
                <a:latin typeface="Comic Sans MS" pitchFamily="66" charset="0"/>
              </a:rPr>
              <a:t>dB</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or</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more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loss</a:t>
            </a:r>
            <a:r>
              <a:rPr lang="tr-TR" sz="2000" dirty="0" smtClean="0">
                <a:solidFill>
                  <a:schemeClr val="accent6">
                    <a:lumMod val="50000"/>
                  </a:schemeClr>
                </a:solidFill>
                <a:latin typeface="Comic Sans MS" pitchFamily="66" charset="0"/>
              </a:rPr>
              <a:t> of at </a:t>
            </a:r>
            <a:r>
              <a:rPr lang="tr-TR" sz="2000" dirty="0" err="1" smtClean="0">
                <a:solidFill>
                  <a:schemeClr val="accent6">
                    <a:lumMod val="50000"/>
                  </a:schemeClr>
                </a:solidFill>
                <a:latin typeface="Comic Sans MS" pitchFamily="66" charset="0"/>
              </a:rPr>
              <a:t>least</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three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consequent</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audiometric</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frequencies</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occured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within</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the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last</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three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days</a:t>
            </a:r>
            <a:r>
              <a:rPr lang="tr-TR" sz="2000" dirty="0" smtClean="0">
                <a:solidFill>
                  <a:schemeClr val="accent6">
                    <a:lumMod val="50000"/>
                  </a:schemeClr>
                </a:solidFill>
                <a:latin typeface="Comic Sans MS" pitchFamily="66" charset="0"/>
              </a:rPr>
              <a:t>.</a:t>
            </a:r>
          </a:p>
          <a:p>
            <a:pPr algn="just"/>
            <a:r>
              <a:rPr lang="tr-TR" sz="2000" dirty="0" smtClean="0">
                <a:solidFill>
                  <a:schemeClr val="accent6">
                    <a:lumMod val="50000"/>
                  </a:schemeClr>
                </a:solidFill>
                <a:latin typeface="Comic Sans MS" pitchFamily="66" charset="0"/>
              </a:rPr>
              <a:t>15.000 </a:t>
            </a:r>
            <a:r>
              <a:rPr lang="tr-TR" sz="2000" dirty="0" err="1" smtClean="0">
                <a:solidFill>
                  <a:schemeClr val="accent6">
                    <a:lumMod val="50000"/>
                  </a:schemeClr>
                </a:solidFill>
                <a:latin typeface="Comic Sans MS" pitchFamily="66" charset="0"/>
              </a:rPr>
              <a:t>new</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cases</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are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reported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annually</a:t>
            </a:r>
            <a:r>
              <a:rPr lang="tr-TR" sz="2000" dirty="0" smtClean="0">
                <a:solidFill>
                  <a:schemeClr val="accent6">
                    <a:lumMod val="50000"/>
                  </a:schemeClr>
                </a:solidFill>
                <a:latin typeface="Comic Sans MS" pitchFamily="66" charset="0"/>
              </a:rPr>
              <a:t> worldwide.</a:t>
            </a:r>
            <a:r>
              <a:rPr lang="tr-TR" sz="2000" baseline="30000" dirty="0" smtClean="0">
                <a:solidFill>
                  <a:schemeClr val="accent6">
                    <a:lumMod val="50000"/>
                  </a:schemeClr>
                </a:solidFill>
                <a:latin typeface="Comic Sans MS" pitchFamily="66" charset="0"/>
              </a:rPr>
              <a:t>1</a:t>
            </a:r>
            <a:endParaRPr lang="tr-TR" sz="2000" baseline="30000" dirty="0">
              <a:solidFill>
                <a:schemeClr val="accent6">
                  <a:lumMod val="50000"/>
                </a:schemeClr>
              </a:solidFill>
              <a:latin typeface="Comic Sans MS" pitchFamily="66"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9058"/>
          <a:stretch/>
        </p:blipFill>
        <p:spPr bwMode="auto">
          <a:xfrm>
            <a:off x="6012160" y="3244164"/>
            <a:ext cx="2743828"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etin kutusu 5"/>
          <p:cNvSpPr txBox="1"/>
          <p:nvPr/>
        </p:nvSpPr>
        <p:spPr>
          <a:xfrm>
            <a:off x="107504" y="6381328"/>
            <a:ext cx="8856984" cy="276999"/>
          </a:xfrm>
          <a:prstGeom prst="rect">
            <a:avLst/>
          </a:prstGeom>
          <a:noFill/>
        </p:spPr>
        <p:txBody>
          <a:bodyPr wrap="square" rtlCol="0">
            <a:spAutoFit/>
          </a:bodyPr>
          <a:lstStyle/>
          <a:p>
            <a:r>
              <a:rPr lang="tr-TR" sz="1200" i="1" baseline="30000" dirty="0" smtClean="0">
                <a:solidFill>
                  <a:schemeClr val="accent3">
                    <a:lumMod val="75000"/>
                  </a:schemeClr>
                </a:solidFill>
              </a:rPr>
              <a:t>1</a:t>
            </a:r>
            <a:r>
              <a:rPr lang="tr-TR" sz="1200" i="1" dirty="0" smtClean="0">
                <a:solidFill>
                  <a:schemeClr val="accent3">
                    <a:lumMod val="75000"/>
                  </a:schemeClr>
                </a:solidFill>
              </a:rPr>
              <a:t> </a:t>
            </a:r>
            <a:r>
              <a:rPr lang="tr-TR" sz="1200" i="1" dirty="0" err="1" smtClean="0">
                <a:solidFill>
                  <a:schemeClr val="accent3">
                    <a:lumMod val="75000"/>
                  </a:schemeClr>
                </a:solidFill>
              </a:rPr>
              <a:t>Hughes</a:t>
            </a:r>
            <a:r>
              <a:rPr lang="tr-TR" sz="1200" i="1" dirty="0" smtClean="0">
                <a:solidFill>
                  <a:schemeClr val="accent3">
                    <a:lumMod val="75000"/>
                  </a:schemeClr>
                </a:solidFill>
              </a:rPr>
              <a:t> GB, </a:t>
            </a:r>
            <a:r>
              <a:rPr lang="tr-TR" sz="1200" i="1" dirty="0" err="1" smtClean="0">
                <a:solidFill>
                  <a:schemeClr val="accent3">
                    <a:lumMod val="75000"/>
                  </a:schemeClr>
                </a:solidFill>
              </a:rPr>
              <a:t>Freedman</a:t>
            </a:r>
            <a:r>
              <a:rPr lang="tr-TR" sz="1200" i="1" dirty="0" smtClean="0">
                <a:solidFill>
                  <a:schemeClr val="accent3">
                    <a:lumMod val="75000"/>
                  </a:schemeClr>
                </a:solidFill>
              </a:rPr>
              <a:t> MA, </a:t>
            </a:r>
            <a:r>
              <a:rPr lang="tr-TR" sz="1200" i="1" dirty="0" err="1" smtClean="0">
                <a:solidFill>
                  <a:schemeClr val="accent3">
                    <a:lumMod val="75000"/>
                  </a:schemeClr>
                </a:solidFill>
              </a:rPr>
              <a:t>Hamerkamp</a:t>
            </a:r>
            <a:r>
              <a:rPr lang="tr-TR" sz="1200" i="1" dirty="0" smtClean="0">
                <a:solidFill>
                  <a:schemeClr val="accent3">
                    <a:lumMod val="75000"/>
                  </a:schemeClr>
                </a:solidFill>
              </a:rPr>
              <a:t> TJ et al: </a:t>
            </a:r>
            <a:r>
              <a:rPr lang="tr-TR" sz="1200" i="1" dirty="0" err="1" smtClean="0">
                <a:solidFill>
                  <a:schemeClr val="accent3">
                    <a:lumMod val="75000"/>
                  </a:schemeClr>
                </a:solidFill>
              </a:rPr>
              <a:t>Sudden</a:t>
            </a:r>
            <a:r>
              <a:rPr lang="tr-TR" sz="1200" i="1" dirty="0" smtClean="0">
                <a:solidFill>
                  <a:schemeClr val="accent3">
                    <a:lumMod val="75000"/>
                  </a:schemeClr>
                </a:solidFill>
              </a:rPr>
              <a:t> </a:t>
            </a:r>
            <a:r>
              <a:rPr lang="tr-TR" sz="1200" i="1" dirty="0" err="1" smtClean="0">
                <a:solidFill>
                  <a:schemeClr val="accent3">
                    <a:lumMod val="75000"/>
                  </a:schemeClr>
                </a:solidFill>
              </a:rPr>
              <a:t>Sensorineural</a:t>
            </a:r>
            <a:r>
              <a:rPr lang="tr-TR" sz="1200" i="1" dirty="0" smtClean="0">
                <a:solidFill>
                  <a:schemeClr val="accent3">
                    <a:lumMod val="75000"/>
                  </a:schemeClr>
                </a:solidFill>
              </a:rPr>
              <a:t> </a:t>
            </a:r>
            <a:r>
              <a:rPr lang="tr-TR" sz="1200" i="1" dirty="0" err="1" smtClean="0">
                <a:solidFill>
                  <a:schemeClr val="accent3">
                    <a:lumMod val="75000"/>
                  </a:schemeClr>
                </a:solidFill>
              </a:rPr>
              <a:t>Hearing</a:t>
            </a:r>
            <a:r>
              <a:rPr lang="tr-TR" sz="1200" i="1" dirty="0" smtClean="0">
                <a:solidFill>
                  <a:schemeClr val="accent3">
                    <a:lumMod val="75000"/>
                  </a:schemeClr>
                </a:solidFill>
              </a:rPr>
              <a:t> </a:t>
            </a:r>
            <a:r>
              <a:rPr lang="tr-TR" sz="1200" i="1" dirty="0" err="1" smtClean="0">
                <a:solidFill>
                  <a:schemeClr val="accent3">
                    <a:lumMod val="75000"/>
                  </a:schemeClr>
                </a:solidFill>
              </a:rPr>
              <a:t>Loss</a:t>
            </a:r>
            <a:r>
              <a:rPr lang="tr-TR" sz="1200" i="1" dirty="0" smtClean="0">
                <a:solidFill>
                  <a:schemeClr val="accent3">
                    <a:lumMod val="75000"/>
                  </a:schemeClr>
                </a:solidFill>
              </a:rPr>
              <a:t>. </a:t>
            </a:r>
            <a:r>
              <a:rPr lang="tr-TR" sz="1200" i="1" dirty="0" err="1" smtClean="0">
                <a:solidFill>
                  <a:schemeClr val="accent3">
                    <a:lumMod val="75000"/>
                  </a:schemeClr>
                </a:solidFill>
              </a:rPr>
              <a:t>Otolaryngol</a:t>
            </a:r>
            <a:r>
              <a:rPr lang="tr-TR" sz="1200" i="1" dirty="0" smtClean="0">
                <a:solidFill>
                  <a:schemeClr val="accent3">
                    <a:lumMod val="75000"/>
                  </a:schemeClr>
                </a:solidFill>
              </a:rPr>
              <a:t> </a:t>
            </a:r>
            <a:r>
              <a:rPr lang="tr-TR" sz="1200" i="1" dirty="0" err="1" smtClean="0">
                <a:solidFill>
                  <a:schemeClr val="accent3">
                    <a:lumMod val="75000"/>
                  </a:schemeClr>
                </a:solidFill>
              </a:rPr>
              <a:t>Clin</a:t>
            </a:r>
            <a:r>
              <a:rPr lang="tr-TR" sz="1200" i="1" dirty="0" smtClean="0">
                <a:solidFill>
                  <a:schemeClr val="accent3">
                    <a:lumMod val="75000"/>
                  </a:schemeClr>
                </a:solidFill>
              </a:rPr>
              <a:t> North Am 29: 393-405</a:t>
            </a:r>
            <a:endParaRPr lang="tr-TR" sz="1200" i="1" dirty="0">
              <a:solidFill>
                <a:schemeClr val="accent3">
                  <a:lumMod val="75000"/>
                </a:schemeClr>
              </a:solidFill>
            </a:endParaRPr>
          </a:p>
        </p:txBody>
      </p:sp>
    </p:spTree>
    <p:extLst>
      <p:ext uri="{BB962C8B-B14F-4D97-AF65-F5344CB8AC3E}">
        <p14:creationId xmlns:p14="http://schemas.microsoft.com/office/powerpoint/2010/main" val="1387078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916832"/>
            <a:ext cx="8352928" cy="2862322"/>
          </a:xfrm>
          <a:prstGeom prst="rect">
            <a:avLst/>
          </a:prstGeom>
          <a:noFill/>
        </p:spPr>
        <p:txBody>
          <a:bodyPr wrap="square" rtlCol="0">
            <a:spAutoFit/>
          </a:bodyPr>
          <a:lstStyle/>
          <a:p>
            <a:pPr algn="just"/>
            <a:r>
              <a:rPr lang="en-US" sz="2000" dirty="0">
                <a:solidFill>
                  <a:schemeClr val="accent6">
                    <a:lumMod val="50000"/>
                  </a:schemeClr>
                </a:solidFill>
                <a:latin typeface="Comic Sans MS" pitchFamily="66" charset="0"/>
              </a:rPr>
              <a:t>In our case, perioperative administration of single dose gentamicin reminded us ototoxicity. But after detailed evaluation of clinical signs and occurrence pattern we decided that aminoglycoside ototoxicity is debatable to be the final diagnosis.  Aminoglycoside ototoxicity is irreversible and auditory toxicity occurs as a result of the accumulation of aminoglycosides in the perilymph of the inner ear with subsequent damage of the sensory cells of the organ of </a:t>
            </a:r>
            <a:r>
              <a:rPr lang="en-US" sz="2000" dirty="0" err="1">
                <a:solidFill>
                  <a:schemeClr val="accent6">
                    <a:lumMod val="50000"/>
                  </a:schemeClr>
                </a:solidFill>
                <a:latin typeface="Comic Sans MS" pitchFamily="66" charset="0"/>
              </a:rPr>
              <a:t>Corti</a:t>
            </a:r>
            <a:r>
              <a:rPr lang="en-US" sz="2000" dirty="0">
                <a:solidFill>
                  <a:schemeClr val="accent6">
                    <a:lumMod val="50000"/>
                  </a:schemeClr>
                </a:solidFill>
                <a:latin typeface="Comic Sans MS" pitchFamily="66" charset="0"/>
              </a:rPr>
              <a:t>. Cochlear damage is usually permanent since cochlear hair cells do not regenerate.</a:t>
            </a:r>
            <a:endParaRPr lang="tr-TR" sz="2000" dirty="0">
              <a:solidFill>
                <a:schemeClr val="accent6">
                  <a:lumMod val="50000"/>
                </a:schemeClr>
              </a:solidFill>
              <a:latin typeface="Comic Sans MS" pitchFamily="66"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76264" cy="1581296"/>
          </a:xfrm>
          <a:prstGeom prst="rect">
            <a:avLst/>
          </a:prstGeom>
        </p:spPr>
      </p:pic>
      <p:sp>
        <p:nvSpPr>
          <p:cNvPr id="6" name="Başlık 1"/>
          <p:cNvSpPr txBox="1">
            <a:spLocks/>
          </p:cNvSpPr>
          <p:nvPr/>
        </p:nvSpPr>
        <p:spPr>
          <a:xfrm>
            <a:off x="3131840" y="301216"/>
            <a:ext cx="5256584"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200" dirty="0" err="1" smtClean="0">
                <a:solidFill>
                  <a:schemeClr val="accent2">
                    <a:lumMod val="75000"/>
                  </a:schemeClr>
                </a:solidFill>
                <a:latin typeface="Comic Sans MS" pitchFamily="66" charset="0"/>
              </a:rPr>
              <a:t>Discussion</a:t>
            </a:r>
            <a:endParaRPr lang="tr-TR" sz="3200" dirty="0">
              <a:solidFill>
                <a:schemeClr val="accent2">
                  <a:lumMod val="60000"/>
                  <a:lumOff val="4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4636494"/>
            <a:ext cx="2145727" cy="1894345"/>
          </a:xfrm>
          <a:prstGeom prst="rect">
            <a:avLst/>
          </a:prstGeom>
        </p:spPr>
      </p:pic>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45449" y="4638842"/>
            <a:ext cx="3403015" cy="1894345"/>
          </a:xfrm>
          <a:prstGeom prst="rect">
            <a:avLst/>
          </a:prstGeom>
        </p:spPr>
      </p:pic>
    </p:spTree>
    <p:extLst>
      <p:ext uri="{BB962C8B-B14F-4D97-AF65-F5344CB8AC3E}">
        <p14:creationId xmlns:p14="http://schemas.microsoft.com/office/powerpoint/2010/main" val="2204061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2033553"/>
            <a:ext cx="8496944" cy="2246769"/>
          </a:xfrm>
          <a:prstGeom prst="rect">
            <a:avLst/>
          </a:prstGeom>
          <a:noFill/>
        </p:spPr>
        <p:txBody>
          <a:bodyPr wrap="square" rtlCol="0">
            <a:spAutoFit/>
          </a:bodyPr>
          <a:lstStyle/>
          <a:p>
            <a:r>
              <a:rPr lang="en-US" sz="2000" dirty="0">
                <a:solidFill>
                  <a:schemeClr val="accent6">
                    <a:lumMod val="50000"/>
                  </a:schemeClr>
                </a:solidFill>
                <a:latin typeface="Comic Sans MS" pitchFamily="66" charset="0"/>
              </a:rPr>
              <a:t>In this case there are </a:t>
            </a:r>
            <a:r>
              <a:rPr lang="tr-TR" sz="2000" dirty="0" err="1" smtClean="0">
                <a:solidFill>
                  <a:schemeClr val="accent6">
                    <a:lumMod val="50000"/>
                  </a:schemeClr>
                </a:solidFill>
                <a:latin typeface="Comic Sans MS" pitchFamily="66" charset="0"/>
              </a:rPr>
              <a:t>some</a:t>
            </a:r>
            <a:r>
              <a:rPr lang="en-US" sz="2000" dirty="0" smtClean="0">
                <a:solidFill>
                  <a:schemeClr val="accent6">
                    <a:lumMod val="50000"/>
                  </a:schemeClr>
                </a:solidFill>
                <a:latin typeface="Comic Sans MS" pitchFamily="66" charset="0"/>
              </a:rPr>
              <a:t> </a:t>
            </a:r>
            <a:r>
              <a:rPr lang="en-US" sz="2000" dirty="0">
                <a:solidFill>
                  <a:schemeClr val="accent6">
                    <a:lumMod val="50000"/>
                  </a:schemeClr>
                </a:solidFill>
                <a:latin typeface="Comic Sans MS" pitchFamily="66" charset="0"/>
              </a:rPr>
              <a:t>points of </a:t>
            </a:r>
            <a:r>
              <a:rPr lang="en-US" sz="2000" dirty="0" smtClean="0">
                <a:solidFill>
                  <a:schemeClr val="accent6">
                    <a:lumMod val="50000"/>
                  </a:schemeClr>
                </a:solidFill>
                <a:latin typeface="Comic Sans MS" pitchFamily="66" charset="0"/>
              </a:rPr>
              <a:t>interest</a:t>
            </a:r>
            <a:r>
              <a:rPr lang="tr-TR" sz="2000" dirty="0" smtClean="0">
                <a:solidFill>
                  <a:schemeClr val="accent6">
                    <a:lumMod val="50000"/>
                  </a:schemeClr>
                </a:solidFill>
                <a:latin typeface="Comic Sans MS" pitchFamily="66" charset="0"/>
              </a:rPr>
              <a:t>:</a:t>
            </a:r>
            <a:r>
              <a:rPr lang="en-US" sz="2000" dirty="0" smtClean="0">
                <a:solidFill>
                  <a:schemeClr val="accent6">
                    <a:lumMod val="50000"/>
                  </a:schemeClr>
                </a:solidFill>
                <a:latin typeface="Comic Sans MS" pitchFamily="66" charset="0"/>
              </a:rPr>
              <a:t> </a:t>
            </a:r>
            <a:endParaRPr lang="tr-TR" sz="2000" dirty="0" smtClean="0">
              <a:solidFill>
                <a:schemeClr val="accent6">
                  <a:lumMod val="50000"/>
                </a:schemeClr>
              </a:solidFill>
              <a:latin typeface="Comic Sans MS" pitchFamily="66" charset="0"/>
            </a:endParaRPr>
          </a:p>
          <a:p>
            <a:endParaRPr lang="tr-TR" sz="2000" dirty="0">
              <a:solidFill>
                <a:schemeClr val="accent6">
                  <a:lumMod val="50000"/>
                </a:schemeClr>
              </a:solidFill>
              <a:latin typeface="Comic Sans MS" pitchFamily="66" charset="0"/>
            </a:endParaRPr>
          </a:p>
          <a:p>
            <a:pPr algn="just"/>
            <a:r>
              <a:rPr lang="en-US" sz="2000" dirty="0" smtClean="0">
                <a:solidFill>
                  <a:schemeClr val="accent6">
                    <a:lumMod val="50000"/>
                  </a:schemeClr>
                </a:solidFill>
                <a:latin typeface="Comic Sans MS" pitchFamily="66" charset="0"/>
              </a:rPr>
              <a:t>If </a:t>
            </a:r>
            <a:r>
              <a:rPr lang="en-US" sz="2000" dirty="0">
                <a:solidFill>
                  <a:schemeClr val="accent6">
                    <a:lumMod val="50000"/>
                  </a:schemeClr>
                </a:solidFill>
                <a:latin typeface="Comic Sans MS" pitchFamily="66" charset="0"/>
              </a:rPr>
              <a:t>the hearing loss is due to ototoxicity, even </a:t>
            </a:r>
            <a:r>
              <a:rPr lang="en-US" sz="2000" dirty="0">
                <a:solidFill>
                  <a:srgbClr val="00B050"/>
                </a:solidFill>
                <a:latin typeface="Comic Sans MS" pitchFamily="66" charset="0"/>
              </a:rPr>
              <a:t>minor doses of aminoglycosides must be </a:t>
            </a:r>
            <a:r>
              <a:rPr lang="en-US" sz="2000" dirty="0" smtClean="0">
                <a:solidFill>
                  <a:srgbClr val="00B050"/>
                </a:solidFill>
                <a:latin typeface="Comic Sans MS" pitchFamily="66" charset="0"/>
              </a:rPr>
              <a:t>avoided</a:t>
            </a:r>
            <a:endParaRPr lang="tr-TR" sz="2000" dirty="0">
              <a:solidFill>
                <a:schemeClr val="accent6">
                  <a:lumMod val="50000"/>
                </a:schemeClr>
              </a:solidFill>
              <a:latin typeface="Comic Sans MS" pitchFamily="66" charset="0"/>
            </a:endParaRPr>
          </a:p>
          <a:p>
            <a:pPr algn="just"/>
            <a:endParaRPr lang="tr-TR" sz="2000" dirty="0" smtClean="0">
              <a:solidFill>
                <a:schemeClr val="accent6">
                  <a:lumMod val="50000"/>
                </a:schemeClr>
              </a:solidFill>
              <a:latin typeface="Comic Sans MS" pitchFamily="66" charset="0"/>
            </a:endParaRPr>
          </a:p>
          <a:p>
            <a:pPr algn="just"/>
            <a:r>
              <a:rPr lang="en-US" sz="2000" i="1" dirty="0" smtClean="0">
                <a:solidFill>
                  <a:schemeClr val="accent6">
                    <a:lumMod val="50000"/>
                  </a:schemeClr>
                </a:solidFill>
                <a:latin typeface="Comic Sans MS" pitchFamily="66" charset="0"/>
              </a:rPr>
              <a:t>We </a:t>
            </a:r>
            <a:r>
              <a:rPr lang="en-US" sz="2000" i="1" dirty="0">
                <a:solidFill>
                  <a:schemeClr val="accent6">
                    <a:lumMod val="50000"/>
                  </a:schemeClr>
                </a:solidFill>
                <a:latin typeface="Comic Sans MS" pitchFamily="66" charset="0"/>
              </a:rPr>
              <a:t>managed this case as postoperative SSHL </a:t>
            </a:r>
            <a:r>
              <a:rPr lang="en-US" sz="2000" dirty="0">
                <a:solidFill>
                  <a:schemeClr val="accent6">
                    <a:lumMod val="50000"/>
                  </a:schemeClr>
                </a:solidFill>
                <a:latin typeface="Comic Sans MS" pitchFamily="66" charset="0"/>
              </a:rPr>
              <a:t>since characteristic features of aminoglycoside ototoxicity were missing</a:t>
            </a:r>
            <a:endParaRPr lang="tr-TR" sz="2000" dirty="0">
              <a:solidFill>
                <a:schemeClr val="accent6">
                  <a:lumMod val="50000"/>
                </a:schemeClr>
              </a:solidFill>
              <a:latin typeface="Comic Sans MS" pitchFamily="66"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531" y="116632"/>
            <a:ext cx="1953197" cy="1463012"/>
          </a:xfrm>
          <a:prstGeom prst="rect">
            <a:avLst/>
          </a:prstGeom>
        </p:spPr>
      </p:pic>
    </p:spTree>
    <p:extLst>
      <p:ext uri="{BB962C8B-B14F-4D97-AF65-F5344CB8AC3E}">
        <p14:creationId xmlns:p14="http://schemas.microsoft.com/office/powerpoint/2010/main" val="1579206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260648"/>
            <a:ext cx="5544616" cy="1440160"/>
          </a:xfrm>
          <a:prstGeom prst="rect">
            <a:avLst/>
          </a:prstGeom>
        </p:spPr>
      </p:pic>
      <p:sp>
        <p:nvSpPr>
          <p:cNvPr id="5" name="Metin kutusu 4"/>
          <p:cNvSpPr txBox="1"/>
          <p:nvPr/>
        </p:nvSpPr>
        <p:spPr>
          <a:xfrm>
            <a:off x="971600" y="2204864"/>
            <a:ext cx="7416824" cy="1631216"/>
          </a:xfrm>
          <a:prstGeom prst="rect">
            <a:avLst/>
          </a:prstGeom>
          <a:noFill/>
        </p:spPr>
        <p:txBody>
          <a:bodyPr wrap="square" rtlCol="0">
            <a:spAutoFit/>
          </a:bodyPr>
          <a:lstStyle/>
          <a:p>
            <a:pPr algn="just"/>
            <a:r>
              <a:rPr lang="en-US" sz="2000" dirty="0">
                <a:solidFill>
                  <a:schemeClr val="accent6">
                    <a:lumMod val="50000"/>
                  </a:schemeClr>
                </a:solidFill>
                <a:latin typeface="Comic Sans MS" pitchFamily="66" charset="0"/>
              </a:rPr>
              <a:t>Although improvement in hearing level was </a:t>
            </a:r>
            <a:r>
              <a:rPr lang="en-US" sz="2000" dirty="0">
                <a:solidFill>
                  <a:srgbClr val="C00000"/>
                </a:solidFill>
                <a:latin typeface="Comic Sans MS" pitchFamily="66" charset="0"/>
              </a:rPr>
              <a:t>not satisfactory </a:t>
            </a:r>
            <a:r>
              <a:rPr lang="en-US" sz="2000" dirty="0">
                <a:solidFill>
                  <a:schemeClr val="accent6">
                    <a:lumMod val="50000"/>
                  </a:schemeClr>
                </a:solidFill>
                <a:latin typeface="Comic Sans MS" pitchFamily="66" charset="0"/>
              </a:rPr>
              <a:t>in our case, we believe that </a:t>
            </a:r>
            <a:r>
              <a:rPr lang="en-US" sz="2000" dirty="0">
                <a:solidFill>
                  <a:srgbClr val="00B050"/>
                </a:solidFill>
                <a:latin typeface="Comic Sans MS" pitchFamily="66" charset="0"/>
              </a:rPr>
              <a:t>early detection and prompt evaluation</a:t>
            </a:r>
            <a:r>
              <a:rPr lang="en-US" sz="2000" dirty="0">
                <a:solidFill>
                  <a:schemeClr val="accent6">
                    <a:lumMod val="50000"/>
                  </a:schemeClr>
                </a:solidFill>
                <a:latin typeface="Comic Sans MS" pitchFamily="66" charset="0"/>
              </a:rPr>
              <a:t> of hearing loss may improve outcome despite the uncertainty in the etiology, the management and the </a:t>
            </a:r>
            <a:r>
              <a:rPr lang="en-US" sz="2000" dirty="0" smtClean="0">
                <a:solidFill>
                  <a:schemeClr val="accent6">
                    <a:lumMod val="50000"/>
                  </a:schemeClr>
                </a:solidFill>
                <a:latin typeface="Comic Sans MS" pitchFamily="66" charset="0"/>
              </a:rPr>
              <a:t>prognosis</a:t>
            </a:r>
            <a:endParaRPr lang="tr-TR" sz="2000" dirty="0">
              <a:solidFill>
                <a:schemeClr val="accent6">
                  <a:lumMod val="50000"/>
                </a:schemeClr>
              </a:solidFill>
              <a:latin typeface="Comic Sans MS" pitchFamily="66" charset="0"/>
            </a:endParaRP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7600" y="4005064"/>
            <a:ext cx="3699563" cy="1764407"/>
          </a:xfrm>
          <a:prstGeom prst="rect">
            <a:avLst/>
          </a:prstGeom>
        </p:spPr>
      </p:pic>
    </p:spTree>
    <p:extLst>
      <p:ext uri="{BB962C8B-B14F-4D97-AF65-F5344CB8AC3E}">
        <p14:creationId xmlns:p14="http://schemas.microsoft.com/office/powerpoint/2010/main" val="3937228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907704" y="332656"/>
            <a:ext cx="7416824" cy="1143000"/>
          </a:xfrm>
        </p:spPr>
        <p:txBody>
          <a:bodyPr>
            <a:normAutofit/>
          </a:bodyPr>
          <a:lstStyle/>
          <a:p>
            <a:pPr algn="l"/>
            <a:r>
              <a:rPr lang="tr-TR" sz="2400" dirty="0" smtClean="0">
                <a:solidFill>
                  <a:schemeClr val="accent2">
                    <a:lumMod val="75000"/>
                  </a:schemeClr>
                </a:solidFill>
                <a:latin typeface="Comic Sans MS" pitchFamily="66" charset="0"/>
              </a:rPr>
              <a:t>Background-</a:t>
            </a:r>
            <a:r>
              <a:rPr lang="tr-TR" sz="2400" dirty="0" err="1" smtClean="0">
                <a:solidFill>
                  <a:schemeClr val="accent2">
                    <a:lumMod val="60000"/>
                    <a:lumOff val="40000"/>
                  </a:schemeClr>
                </a:solidFill>
                <a:latin typeface="Comic Sans MS" pitchFamily="66" charset="0"/>
              </a:rPr>
              <a:t>Sudden</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Sensorineural</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Hearing</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Loss</a:t>
            </a:r>
            <a:endParaRPr lang="tr-TR" sz="2400" dirty="0">
              <a:solidFill>
                <a:schemeClr val="accent2">
                  <a:lumMod val="60000"/>
                  <a:lumOff val="40000"/>
                </a:schemeClr>
              </a:solidFill>
              <a:latin typeface="Comic Sans MS" pitchFamily="66"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1584176" cy="1296144"/>
          </a:xfrm>
          <a:prstGeom prst="rect">
            <a:avLst/>
          </a:prstGeom>
        </p:spPr>
      </p:pic>
      <p:sp>
        <p:nvSpPr>
          <p:cNvPr id="6" name="Metin kutusu 5"/>
          <p:cNvSpPr txBox="1"/>
          <p:nvPr/>
        </p:nvSpPr>
        <p:spPr>
          <a:xfrm>
            <a:off x="683568" y="2177569"/>
            <a:ext cx="8424936" cy="1323439"/>
          </a:xfrm>
          <a:prstGeom prst="rect">
            <a:avLst/>
          </a:prstGeom>
          <a:noFill/>
        </p:spPr>
        <p:txBody>
          <a:bodyPr wrap="square" rtlCol="0">
            <a:spAutoFit/>
          </a:bodyPr>
          <a:lstStyle/>
          <a:p>
            <a:pPr marL="342900" indent="-342900">
              <a:buClr>
                <a:srgbClr val="92D050"/>
              </a:buClr>
              <a:buFont typeface="Wingdings" pitchFamily="2" charset="2"/>
              <a:buChar char="ü"/>
            </a:pPr>
            <a:r>
              <a:rPr lang="tr-TR" sz="2000" dirty="0" err="1">
                <a:solidFill>
                  <a:schemeClr val="accent6">
                    <a:lumMod val="50000"/>
                  </a:schemeClr>
                </a:solidFill>
                <a:latin typeface="Comic Sans MS" pitchFamily="66" charset="0"/>
              </a:rPr>
              <a:t>Incidence</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increases</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with</a:t>
            </a:r>
            <a:r>
              <a:rPr lang="tr-TR" sz="2000" dirty="0">
                <a:solidFill>
                  <a:schemeClr val="accent6">
                    <a:lumMod val="50000"/>
                  </a:schemeClr>
                </a:solidFill>
                <a:latin typeface="Comic Sans MS" pitchFamily="66" charset="0"/>
              </a:rPr>
              <a:t> </a:t>
            </a:r>
            <a:r>
              <a:rPr lang="tr-TR" sz="2000" dirty="0" smtClean="0">
                <a:solidFill>
                  <a:schemeClr val="accent6">
                    <a:lumMod val="50000"/>
                  </a:schemeClr>
                </a:solidFill>
                <a:latin typeface="Comic Sans MS" pitchFamily="66" charset="0"/>
              </a:rPr>
              <a:t>age</a:t>
            </a:r>
            <a:r>
              <a:rPr lang="tr-TR" sz="2000" baseline="30000" dirty="0" smtClean="0">
                <a:solidFill>
                  <a:schemeClr val="accent6">
                    <a:lumMod val="50000"/>
                  </a:schemeClr>
                </a:solidFill>
                <a:latin typeface="Comic Sans MS" pitchFamily="66" charset="0"/>
              </a:rPr>
              <a:t>2</a:t>
            </a:r>
            <a:endParaRPr lang="tr-TR" sz="2000" baseline="30000" dirty="0">
              <a:solidFill>
                <a:schemeClr val="accent6">
                  <a:lumMod val="50000"/>
                </a:schemeClr>
              </a:solidFill>
              <a:latin typeface="Comic Sans MS" pitchFamily="66" charset="0"/>
            </a:endParaRPr>
          </a:p>
          <a:p>
            <a:pPr marL="342900" indent="-342900">
              <a:buClr>
                <a:srgbClr val="92D050"/>
              </a:buClr>
              <a:buFont typeface="Wingdings" pitchFamily="2" charset="2"/>
              <a:buChar char="ü"/>
            </a:pPr>
            <a:r>
              <a:rPr lang="tr-TR" sz="2000" dirty="0">
                <a:solidFill>
                  <a:schemeClr val="accent6">
                    <a:lumMod val="50000"/>
                  </a:schemeClr>
                </a:solidFill>
                <a:latin typeface="Comic Sans MS" pitchFamily="66" charset="0"/>
              </a:rPr>
              <a:t>No </a:t>
            </a:r>
            <a:r>
              <a:rPr lang="tr-TR" sz="2000" dirty="0" err="1">
                <a:solidFill>
                  <a:schemeClr val="accent6">
                    <a:lumMod val="50000"/>
                  </a:schemeClr>
                </a:solidFill>
                <a:latin typeface="Comic Sans MS" pitchFamily="66" charset="0"/>
              </a:rPr>
              <a:t>consistence</a:t>
            </a:r>
            <a:r>
              <a:rPr lang="tr-TR" sz="2000" dirty="0">
                <a:solidFill>
                  <a:schemeClr val="accent6">
                    <a:lumMod val="50000"/>
                  </a:schemeClr>
                </a:solidFill>
                <a:latin typeface="Comic Sans MS" pitchFamily="66" charset="0"/>
              </a:rPr>
              <a:t> of </a:t>
            </a:r>
            <a:r>
              <a:rPr lang="tr-TR" sz="2000" dirty="0" err="1">
                <a:solidFill>
                  <a:schemeClr val="accent6">
                    <a:lumMod val="50000"/>
                  </a:schemeClr>
                </a:solidFill>
                <a:latin typeface="Comic Sans MS" pitchFamily="66" charset="0"/>
              </a:rPr>
              <a:t>sexual</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predominance</a:t>
            </a:r>
            <a:endParaRPr lang="tr-TR" sz="2000" dirty="0">
              <a:solidFill>
                <a:schemeClr val="accent6">
                  <a:lumMod val="50000"/>
                </a:schemeClr>
              </a:solidFill>
              <a:latin typeface="Comic Sans MS" pitchFamily="66" charset="0"/>
            </a:endParaRPr>
          </a:p>
          <a:p>
            <a:pPr marL="342900" indent="-342900">
              <a:buClr>
                <a:srgbClr val="92D050"/>
              </a:buClr>
              <a:buFont typeface="Wingdings" pitchFamily="2" charset="2"/>
              <a:buChar char="ü"/>
            </a:pPr>
            <a:r>
              <a:rPr lang="tr-TR" sz="2000" dirty="0">
                <a:solidFill>
                  <a:schemeClr val="accent6">
                    <a:lumMod val="50000"/>
                  </a:schemeClr>
                </a:solidFill>
                <a:latin typeface="Comic Sans MS" pitchFamily="66" charset="0"/>
              </a:rPr>
              <a:t>No </a:t>
            </a:r>
            <a:r>
              <a:rPr lang="tr-TR" sz="2000" dirty="0" err="1">
                <a:solidFill>
                  <a:schemeClr val="accent6">
                    <a:lumMod val="50000"/>
                  </a:schemeClr>
                </a:solidFill>
                <a:latin typeface="Comic Sans MS" pitchFamily="66" charset="0"/>
              </a:rPr>
              <a:t>seasonal</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variation</a:t>
            </a:r>
            <a:endParaRPr lang="tr-TR" sz="2000" dirty="0">
              <a:solidFill>
                <a:schemeClr val="accent6">
                  <a:lumMod val="50000"/>
                </a:schemeClr>
              </a:solidFill>
              <a:latin typeface="Comic Sans MS" pitchFamily="66" charset="0"/>
            </a:endParaRPr>
          </a:p>
          <a:p>
            <a:pPr marL="342900" indent="-342900">
              <a:buClr>
                <a:srgbClr val="92D050"/>
              </a:buClr>
              <a:buFont typeface="Wingdings" pitchFamily="2" charset="2"/>
              <a:buChar char="ü"/>
            </a:pPr>
            <a:r>
              <a:rPr lang="tr-TR" sz="2000" dirty="0">
                <a:solidFill>
                  <a:schemeClr val="accent6">
                    <a:lumMod val="50000"/>
                  </a:schemeClr>
                </a:solidFill>
                <a:latin typeface="Comic Sans MS" pitchFamily="66" charset="0"/>
              </a:rPr>
              <a:t>No </a:t>
            </a:r>
            <a:r>
              <a:rPr lang="tr-TR" sz="2000" dirty="0" err="1">
                <a:solidFill>
                  <a:schemeClr val="accent6">
                    <a:lumMod val="50000"/>
                  </a:schemeClr>
                </a:solidFill>
                <a:latin typeface="Comic Sans MS" pitchFamily="66" charset="0"/>
              </a:rPr>
              <a:t>geographical</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distribution</a:t>
            </a:r>
            <a:endParaRPr lang="tr-TR" sz="2000" dirty="0">
              <a:solidFill>
                <a:schemeClr val="accent6">
                  <a:lumMod val="50000"/>
                </a:schemeClr>
              </a:solidFill>
              <a:latin typeface="Comic Sans MS" pitchFamily="66" charset="0"/>
            </a:endParaRPr>
          </a:p>
        </p:txBody>
      </p:sp>
      <p:sp>
        <p:nvSpPr>
          <p:cNvPr id="7" name="AutoShape 2" descr="data:image/jpeg;base64,/9j/4AAQSkZJRgABAQAAAQABAAD/2wCEAAkGBxQTEhUUExQWFhUXFxgbFxcYGBcYGhcYFxcaGBcXFBcYHCggGBolHBcYITEhJSkrLi4uFx8zODMsNygtLisBCgoKDg0OGxAQGiwlICQsLCwsLCwsLCwsLCwsLCwsLCwsLCwsLCwsLCwsLCwsLCwsLCwsLCw3KywsLCssKys3LP/AABEIAL0BCgMBIgACEQEDEQH/xAAcAAACAgMBAQAAAAAAAAAAAAAEBQMGAQIHAAj/xAA7EAABAwIEAwYFAgUEAgMAAAABAAIRAwQFEiExQVFhBnGBkaGxEyLB0fAHMhQjQlLxYnKi4RWCY7LS/8QAGAEAAwEBAAAAAAAAAAAAAAAAAQIDBAD/xAAiEQACAgMBAQEAAwEBAAAAAAAAAQIRAyExEkEiEzJRcWH/2gAMAwEAAhEDEQA/AOUkrC8QvOKBQ1IXitmrBC441lYBW+RYXHGi8t2tXqjYXHGkrZjC4wBKxutVwDx0U7i0tAaDm1klwII4QI0jXjqoA2Snn/hctE15ZlBADXZw4zxA20XBSA8OzAgh0SRprBgyM3CJXSOy+K0y2q1xcyrMtExALQIywBvI8lnDMEtKNo19f56lRoOunwmbgNaDuSO+Fz29u4rOLDEk7a6HvSvY60dgtO1Yb8rgAYBMaB3MxsfJNv8Ay9tXAbVYx0jfSY6GJXGaV87Jo7MNNCCIPMT9FvaYs9mmscuR6FQfpFVGLOxUMDtIzNaG8iC7XXbeJSHGMLoajQ9CB7hVuwx6oQW5pB/NVo66eSZ1CWMwvGxVi+C0s3yNy+JjyQttasbqB7xPcir25M67JTcXMHQp6kxvzEdsYN5/OqNtTpuT0k+nJVT+P5H7Lc4h1PhKk8Mhv5IlxrSRBBEcIn88kuddOZtHjHn+BLLbGHf3lN6OKNgZwHd4+6VproVTWjendmp+5oHQOGvkp7jDgG53NMcIgz3qVtzSe3RjQeYa70ISy7uMmrQeo3B80j6EXVrZpJHP7/ZQ3Nl/K55R9dfTXwRZuH1QTkEcxI9zlCEovOYgyefceHorK0I0mJX0SJ30UMKx3tqMjdQCdfDY+yT1rSHRpET+HitEZpmaeNoDIWCFPXpxpxULmpybRG4LRSLSQiALyE68PRE07dvFwHPkh5haZidyuHQeyypkw2s1vRwMeYlQm3gEnU9PLlqoba3c8w1pJ304dSeCPr2LmtzA5uBy6hvl7zC4IE2g48PPh9kfZ4NnE52jy075I9EJTvC3cNMbEhpPrwW1G+1JLQfQeSDCqGTuz5GvxGgeI+i0fgpOgex3TjohnYk6PlIDeIytMeiw65qHXcdwbHkhsbR66wwN/qynk5rgD3FAfD12n86Jubpw0Jc6eBk++6l/hGwHAx0/zxRs7xfACwtWtOZwkcpjzI2CMuMUzPZlAyMcDkEDUCdghblpM7qO1si7WQOXXuC6vp3/AIg25xpxZBM5pzd/NV95kqe5bBIQ5RJyZJTqEbEhHWVaTrr4JaFNTeWmeKDVnRdMsTb8NIHLjsSO7irBY3zXN3BJ8T5QqE+tPH/PRT2V85n7THdz5qaxIv8AzWdPf2d+PSEZX6cIDm+nmCqbi/Z2rSJBG3CNxzCzgXaarTcIdx1Pj69ysVXHRWbP9XEGYdzjl3aobgd/Y5zWolmmq1phWPG7PP8AO0ECNQIEdwjVIKNOHGU6kpK0TlFp0G2eVgzu1P8ASOvVEUbjNq/9o6eyXVSSQeHLl+fRam5jUcJjv+6VxsdSoeuvWxrof7d3dCeXcvU35z04/wCUmt6rhBgE6EkgHU8NeKYNrve7M5xMeQ5AcvBRljSKxyNjc2hd8gIAbvrx48EHVtcureuyzb1SYAnVPH2jSyDJkT3dB5eihbRakxJTuQRleNI0nhpzW1K2aCDAnrqI5Qobu1gdOH1HmpXMdxR9VwHm+irFbcFznDi4mJ2kzy6pVVbCs7qZjQlJry3LTqIB2MAcYWrFlT0ZcuKti1RZO7zUlZkFQq5mC6hUYXnLwK4IW+/flyjRu0DSe+Nz3rArFrQDPMQY3EbqGrAJA2H+FtS1K4Y9lJgc+aIZa5oA81uxg5ax/lTNrZWpJN/CsYr6SU7JrNz3DiobiqACABvHj0UTqpLgTz/6UwpBzgOXDlznqglXQ2uRNbZ5jX85L1SpyKmr0CR/pEwOfVGYZhOZklc8iSGUXwV0qhP7tvzdeqVhsNkViGGPpuggoL4R5J1JMVprQNcCe9CuTK4packuIRIyVMwFLGi9Sbqtsq4CRFKy2YlZFM/VTPo6D83XWFIwzTbYpnSDmARqPbh+d6ioW8xpum9pQkEFZ8uVI04sdkVO73DvFLKrBmMaBNby048Y1S40+CGNpq0Gaf0hqPzTHAGPdAjUoxwyqFjFZaIS2EWdPUCdJ1TS2p6jTf7oe1oCJTW2Cy5shqxQCadLWAI+wT2zs88Dh05+PFR4fRYYJ0E+w4qx2Ra4Zh8pEnw5HnMKWOF7ZWcq4Ir/AAWKTidwSW6cOqjuMIlogQ6NP9WmoKu1SgHMM6SII5GUPdWrS1pHLTbhoqPGiays5aa7c+UyBxn1nkmYsNHfKDlEwQCC3jofdZ7YWIa8VQ2M2jtOPE+IWLLFfhMaXfNDSw8JGbQn81hL5Sphcm9FMxukyc1OYJMg8DwA6fZK8oVg7TUmhzsp0zSBya75h7keCQrdB2jBNbPErLTotSsBMKbhTU4BlQSp37T3fnouCgqhWE/ncpa7Pp6gj3Hqg6PFF3NSG98j2I9cyR9Kp62Dk6z+bI/DWSdOfol9N6bYQcryOoj0j3S5ODY9sdstQYHWPOPzxTns9bj4O37XA+2iCpHUkd4CsfY2mC12g1hZYdNGR6JcVwltRgcRG0lVbE8EFFzg4aES13fwP38F0ejT/lvB1iI8ws9ocH+LSA3MaKzjZBZKOE31P5iISytSVtxWw+G5wI1SGuzXxVou0DJD6DUqWnkihb7rei0T4+yyamsJZNjRikQfw/zHwhF0bXQ85OqKawaabn7qUQGs759lCeRvhSONILscO0OnUekx6o22tQ1zQRw26HT7re3eCBHAEn1C9eXEERwj2++vis73tlv+E99hwBMbQI8lV7+jlKuv8aHU+5mvpp7qrX1YOB5q2JKLEbtbK5cDVZo0p/PZTVKekrNJ0QtMnrRn87DKGggo6meSXggx/wBp7hlvn0308liyI1QJ7OrI10A2+wVs7PAteHGTy468fVVelanN8vWCrNhVfJDHAzz0RxJ3sGR2tD7GqwZTc7Xb21+ilsLUm3YHj5iwE+Op94QL7d1y9oiKQILj/dH9IHI8VafhCIWhbdmdulRRe1mGZrd8bgZx3t3/AOMrl11XJEcJXesQtQWwNRrPHTiuD41YmjWfTMy15jTdv9JB7oXKOzvWhbjVWcp5tCUwjr90nyQStBUjPkdyMwsLIKyU4phScIWgUrGGVwUbUjuFpUenbcKil8Q6TtzPd06pKaaVNMeUWkb0jxR9tVh3TN7bJcTAhEWjCShJaGg2mW2xeXAmdmqydlq5aR/tA84KqeHVIaRzCuGAFgaCTBGX0ACx4/7GvJ/UtNu8/CeeJcAPNWSnTneIAVSw/E6TjlLgNfOVaqF0yNDK0GRo5v29wyH5gNCdfFc5vbeN13zHW03sIfyXGu1FDKToYmAeB7imWmUi7VMQMELEcVuGwFgIhoKp1DoFrUrawoGvM/KpqFq5x1U3CK2x/TfBxhVeRHTZT4u6XNayP2tnv2SltmRtPJO8Ks/naXOGhG/GNfcrP5V6K3q2PWYf8OhDuIB75Gv08lU8RsTTfB4iQeYXVXUW1KREaR9FR+0TGue1jZOUanhPf4Kk15WhIStlMqKFrVNWYfm6KLIco6qi4I+hloI1OyZYbegTrE6dd9fZIwCdI04pngdJoqh1T9oUpR3bHUvhcrcvcz+WwxGhjcdAg6GMmjUBqUZcDufSFYaHaFjKeaJMaNAkwOiSXnaylWyfGsnBj5y1ARm0OWWgdd09a0yae6aL1gGMMrMzN+U8QnTam/cuVXd3/CVGig4ljxMHfpqrt2RxD41N0n5426rozvQs4Ur+B2NYjkZ8ozVHaNbzJ5Bce/UKzdRrMDnAvczM4CdJcRHorr2ixutQIFJoa9wGVxaXudJILW8GHj6LlnaLEKtWqTWfneAGl3duPAkjwVY7ZN2lYoroaeikqFRSqETK2XisIgMBMcMYJ+fYevTp3oBqKoyuY8OjPEbpzwBr4Ex3DghqdppPFS0myQmlCkNFFvzpGpQ9bYnoYYXGToE7tLVrRAH51RtKhKMp2B3OynJykPFRgSYdZNOrh4BWK1rMaIp0nPPHK2Y8UkrVgwBtNpc/fRaXlOsGMc4uLZOam1zmNjgHOGs76p4R/wAJzf8ApJVrMe9xZLHA6tIjXuVr7M3Be0a696rVn2edkc8tywBld/eCJg8ZH1TjsW4sdDtigkzp1Wg3tZdZG6vpt5ZyfmPIAAkrkvaXGnV3taTo3gNBO2y6n23whz3BzSdYzjm0GRw4HlyXG7un/OfP958NdvBOluxL0bimYUjaBKOtqKb2tuCIhReR3SNHhJbFVnZDc/4U1vcZnBtNs+g7ydgE4bhJgTMfm69bdmHgzScR3fZCMbdyOclxAVDEXPDmfDojKSC0BzqkBs5w7l15om9a5rabm6g/1DY9/XorHhfZt+7tDrJgT3TE81HjlI5sn9MDzE6qko3wnGWx5hVfPanLvA6d6ovaG/qUy9oJaWnZrBlLY0Od2s5uEJt2bxM0qha4/KSiO3GFZqL6jJiJ07wT4QjBpglFpnM7apOjj5plQt2u4pI9F2V5lO6GWL6g45rjLNb4FpmBEJeyllrEP/8AUagRzPROcPxyGnXh4kmAnLcMp1mw8Q4NB6jMYBPPWTCjSaHunszhmDO/cS0tcBqANuUckczsrRZMah0SO4zodwj8MsnUmhrm7AQ4GQY0nmJ3TltMZdRHeqRWqJuW7Kh2msWktgQWjV3QDb6oHszipp1j/bsn3aB2joHh6KiXFYUyIImUk15dorj/AEqZ1SvSp1YJAcN/HmFw7tfZfBu67IgB5Lf9rvmHofRdQ7J4mHtg8IH+FUP1bsy25ZUyw19MCebmkg+MFqvjd7IZI1o5/WCghEVFAQrGZk1vTLnABPrehQaIeB1PFLsDI+JB5FEfw0SDwn0UZu3RqxR/N0R3NrTn+WdOqHayFo5+ugUtMyVRaQjpvgVZu4JjSqQUnJg6IynVKnNWWxyrRZ8OqiRKuFoGubB4rm1ndQVasJvp4pYP4DJH6i20MJpu0yj6+aaW+DtHPz+iX4Zc6BWS0fmTWSYsv7QZIA0Crc/DfOyvtekCNlzPtLXzVjSaYI390G9Bhtl2tKoqsE6kD0XH/wBRML+DelzR8tQB3jx/OqvvZfETSdlqEOP5ukX6vMn4FQDQ5h9R7IxYaplMpVoATC0ukiDtETb1oKjOH+GmMi9YXiPNWrDiwwRuuaWdzBCumBXWgTQlZPJjot1aocsAR9lXsYtg1jnO75TqhWBCp36hYgQ1tMAwTJP0Tt0rEjHZV21w+oY4FXfs3d/GaaThOkLmouhTOgzE8lbuxF9VNUOawwN9NPPZRg6Zee0ULHLT4NerS/seR4cPRLi9P+21bNe1z/qjyaAq64rUY5BVrVdII4aq3YfiTzrJ1ievHyVTw86wrBT0j8/OCy5nTNOHaOiYHizsozGYjx6p9b1c+657gFYnun13V9sRDC7kE8JWhckaZVu3eLhhFFn7nCXHkOAB5qkVbmiBDv3dN/RX7EMOp1nnMPmPFC0OxNKoYkgdEsoNytjKajGiudnMXyVBk5jfRNP1cvXVKVt8uhznN1AAA8j6K72vZuhRpZWMEgfuIBd5nUKk/qYZt6H+8/8A1VMa8uiWSXpWctcFAiqwQquZWT29TK4EbhWSA9ucagj5ungqv1RWH35pn/TxCTJC+FsWTzp8Jri1LdtZ2XqYA30KOdVbUEs0PJCVQ4mCgm+Mq4pO0eIlTNCgpu1IlTosMSamU2w65iEkCKtqkKMl9Kx3o6Lg15MK44dWXL8IudleMKuZhUTtGecaZcWPkLn+M9kXmrUqtqD5zIBB00jeVbqVzyQOK4k2mJe4NHVCST6LByT0KcA7F0acF+ZzjE/MQPRLv1ha0UKIGn8yB0Aa5O7ftTROUZoJMAnQaKm/qvf53UGToAX+eg+q6NfBmpX+ihwpWBRxC3aUJF4jC1Vr7PuPgqvZKy4MeEqMF+h5v8l2oVQBqhbxjXD5gCgKj3huYAkATpyGgH1Veve0FTb4RA6wrtpdIJNvRYrbBKDnTkanjWNptgAAa7adVUMFvrh/7WgjcZYJ9U0xO+qtoVH1QG5abiOpiPcrlT4Fxa6cixW4+JVqP/ucT5lL3qV7lE4qtGeQRYn5grDSMju2+qq7HwnuH3Ow7lmzx+mjBL4XPs3R1ESrRil3kys5wXHk2dPv4KvdlKwnXfROu0hpue2k46uAJ/2hukxwn2QhqI09yEF7izW1D84iQR1hE2/a4Nd8jSdpnTxgA8PZD32A0SQWtyjiQdZ2G+ia4RalkAvaRHFoB8xuuqbeho/x1sKZ2pdVbFOmQSP3Gco8wJVT/VKtDbanxhzj6AfVXqnatkOmfCBzXIe3WLi4unkftZ8jeoaTJ8SSqwi72yOWUKqJW65QqmquQ89VYyMLY35VBlRYp7IfgUwzRG15GxRtGo4tnMJ26oEqa2OqDR0WG2zYkohRtC3a1TZqiqRuHKSi5aBi3a1TdFENrC4gjVW/CMS21XPmPhNsOvYIhJF+Qzj6R1S0rzrKCuLGm92Z4zmf6tf8JXh1+SICs2G0A7dVdGZNxYJb27Bp8NoaOgXK+2GICtdPc3VrYY3lDZ28SV1Lt3cChZVXMMEjKDxlxj2K4ixy5IdScnbJMq3assUmRTciyQVaPTqwrwVXaUgprbXAU+Md7Rdby8AotaDw1VduLQv1BgrwuQYEym1iwcFbUjOriRYJa1qbswEddR7IL9QcVc2mKLiMz9SBwaDInvPsrxYv01hcm/USpN7U6Bo/4j7p4qtAnJ9Ky8rQheBlZITkDzVLaV8rlAvM/cg1YU6ei+9msQ+doB1PoOqY4xefFr55hsQ0zrDRHqSVz2ndljpYY0TJmPSWyNAFmlilxGqGSLds6PhhLgASCeH/AGE+sLVpXPcGx8NcHHb2Vyw3EBJg6bjx1808JWLOIT2vqGnZViwwQzQjhrB8YJXB6pXTP1D7UMFE27CC95+eDOVo1g9SQuW1KitEzzZFUKj8V5xXpTkRpy8UG5uiOaz5J/OqFcwx4o2VkiAcVtS3Xit6LVwiGDFtKwwLDmlSZrXCRlVE03oCFNSBSTiNGQdklbtoHccNSeQ6rays3PIAVmxvCPg2DmtH8yoWjqQDMeilFWUlJIVYZijqcTsrRh3a1oPzHRc/warDY9PdFX1nPzN1kHTZNF7piSipK6HPbTtW26aKNMy0OzOPcCAB5yqbkgoilblpOYQjBap5yoEMdoCpiETTK2dbFZbSKhJploqjbItTTPBTNplH2+GOLS4/K0bn6Dqpq/gzr6LKVRwO6bWmLEbqC2YNZE/h+ywACCI/ymUn0V0WMdrmUqeoJI2EbrneKXTq9R9R5+Z5kx7eATy5ZLO8QlVK01V4ZNbIyx3wTlq84p6+xBCVXFsW+G/3TxyqRGeJxBiFrEqQsWRTKpZOiLKpaVEnREW9qXToiXxSEvGpEtbzG09Akc/iKRx/Wai0yNzPfDfU9w5oJ+LVNQ17mt5Tr4wobu7dUMu8BwHchwmjH6yc5/Inn1SSSVqSvOCwnJGFlYXlxxZqlvppsJ8SUDdUogeJ8f8Ar3TRgzQG6geveiLfCiSSdSVH3RuljsrhtyUXZ2k+CtFHCxyUlTCD+5mjhw4HoV3tsRQimIG2plbfwqs9nah+kEOG7TuPuOqM/wDCdEtSZT3FFMbZSmVjhJMaKyMwAzoCrLhOEgASEvlvoHlS4BdmcByw4juQ36lUnCiwtkQ8GeRGyv8Ab0g0bIDtFYNq0XMI3CNapElL9Wzi+GuFa4ZAy5tXRtI/cYTm5sYkt1iZ8PdbPwQW9QVWmWhpMci4R9EhGKODvHefyCkavRdP6PKGHyMw24zwKMpYSCAdAkVh2iLH66g6H/Cs2G4zSPD86KkYqtiyk/hA7BZUDez7idNVcrZ4cA4cUTTaFzhFiLLIrdh2eIiR6ITH7iKwot0awAnvPPwKvHxQAuW1K/xa1Wp/c53kCQPRqTJSVIeDcnbIi7XuPutamjieYUdJ06cyR48FKGyYPCVnLmoZoeRUDKOvFH0N44QjcOtw6eYOncmUGwekha+jAlQXNhnB58FaxhwiDsdO780UtjhWmongeY7+iKxtOwuaaOaVrSOhmCp6dt0nRXDFcIEk8Bv/ANLXCMJEgmSOX0lFylwVRj0z2W7OCoZcJYIJ69FY+1fZdl5SLWtDatIA0j0O7D0MHu0TzC7UNa0AR0TAMiqP9THf8SI9yqxXkhOXpnzVcWpaS1wIIMEcQRoQg3MXVP1XwDI9tywQHnLU/wBwHyu8QCPBc1r01pi7RmkgQrUhbOWiIhq4L2VeKxC44fWGJvpbEEciJCt2B4/QqENqj4RPE/tPjw8VQQpGu0XeUyqkztbcKkAjbmNl7+AAOq5v2b7W17Uw0h9M703yR/6/2nuXVreuK1JlTLlzgGJmJ6wFNqg2Buwpj4P7XjZ43H3HRNMNoEgioBnbvH9Q4OaOXA8j4LSg2EVVoZ27lrh+1w3B+3RKGwtloEVSpAcEv7P4ia1MucAC1xaY2McQOHdqm7XTwQA9GwIUVxEbKcDRaPKADmfaGmS99PkaY7wcxXNcWaWVHNjY8d11HtpU+G6tViS3Lpzg8VynFL91aq6o+JO4Agcvouxx/VlpT/NABeQZTTCL6HDlKWVRCzRdBC0IgpUzsfZS9DpYTvqPqrIaRC5jgd0WupuG4c1degFTkqZQWMaTK55cUchcNtXepP3XUmUxJVDx+gM9Tp/+oWfLwth6V23pzm6H22IRDYn88/JCVaxa+R+RovVakbcvz3UIvZeSMuqZTrtz70fYXeV4PDj3Hkk1S4J3UtgZkctlpWOtkrtUdKtKAc0EQQUR/Dw4EeP5zQHYi7NQOpu2ZBB75Vnr24ITMmmJMYwsVGyNDOsce8LXDMMDYjU81YrZsthZ+CAdEtKw+tUYp0415LS4d/Oonn8QebZ+iIIlB4po6gf/AJfdrgiJ1if9SSz+ArZv9OX/AHZhC4PWXQ/1axN5qso/0NGbvcdNe4e65rWerQ4SmQPUZWVqSnJGCvLBK9K44//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732" y="3501008"/>
            <a:ext cx="3312368" cy="2353524"/>
          </a:xfrm>
          <a:prstGeom prst="rect">
            <a:avLst/>
          </a:prstGeom>
        </p:spPr>
      </p:pic>
      <p:sp>
        <p:nvSpPr>
          <p:cNvPr id="9" name="Metin kutusu 8"/>
          <p:cNvSpPr txBox="1"/>
          <p:nvPr/>
        </p:nvSpPr>
        <p:spPr>
          <a:xfrm>
            <a:off x="107504" y="6381328"/>
            <a:ext cx="8856984" cy="461665"/>
          </a:xfrm>
          <a:prstGeom prst="rect">
            <a:avLst/>
          </a:prstGeom>
          <a:noFill/>
        </p:spPr>
        <p:txBody>
          <a:bodyPr wrap="square" rtlCol="0">
            <a:spAutoFit/>
          </a:bodyPr>
          <a:lstStyle/>
          <a:p>
            <a:r>
              <a:rPr lang="tr-TR" sz="1200" i="1" baseline="30000" dirty="0" smtClean="0">
                <a:solidFill>
                  <a:schemeClr val="accent3">
                    <a:lumMod val="75000"/>
                  </a:schemeClr>
                </a:solidFill>
              </a:rPr>
              <a:t>2</a:t>
            </a:r>
            <a:r>
              <a:rPr lang="tr-TR" sz="1200" i="1" dirty="0" smtClean="0">
                <a:solidFill>
                  <a:schemeClr val="accent3">
                    <a:lumMod val="75000"/>
                  </a:schemeClr>
                </a:solidFill>
              </a:rPr>
              <a:t> </a:t>
            </a:r>
            <a:r>
              <a:rPr lang="tr-TR" sz="1200" i="1" dirty="0" err="1" smtClean="0">
                <a:solidFill>
                  <a:schemeClr val="accent3">
                    <a:lumMod val="75000"/>
                  </a:schemeClr>
                </a:solidFill>
              </a:rPr>
              <a:t>Delleyn</a:t>
            </a:r>
            <a:r>
              <a:rPr lang="tr-TR" sz="1200" i="1" dirty="0" smtClean="0">
                <a:solidFill>
                  <a:schemeClr val="accent3">
                    <a:lumMod val="75000"/>
                  </a:schemeClr>
                </a:solidFill>
              </a:rPr>
              <a:t> A (1944):  </a:t>
            </a:r>
            <a:r>
              <a:rPr lang="tr-TR" sz="1200" i="1" dirty="0" err="1" smtClean="0">
                <a:solidFill>
                  <a:schemeClr val="accent3">
                    <a:lumMod val="75000"/>
                  </a:schemeClr>
                </a:solidFill>
              </a:rPr>
              <a:t>Sudden</a:t>
            </a:r>
            <a:r>
              <a:rPr lang="tr-TR" sz="1200" i="1" dirty="0" smtClean="0">
                <a:solidFill>
                  <a:schemeClr val="accent3">
                    <a:lumMod val="75000"/>
                  </a:schemeClr>
                </a:solidFill>
              </a:rPr>
              <a:t> </a:t>
            </a:r>
            <a:r>
              <a:rPr lang="tr-TR" sz="1200" i="1" dirty="0" err="1" smtClean="0">
                <a:solidFill>
                  <a:schemeClr val="accent3">
                    <a:lumMod val="75000"/>
                  </a:schemeClr>
                </a:solidFill>
              </a:rPr>
              <a:t>complete</a:t>
            </a:r>
            <a:r>
              <a:rPr lang="tr-TR" sz="1200" i="1" dirty="0" smtClean="0">
                <a:solidFill>
                  <a:schemeClr val="accent3">
                    <a:lumMod val="75000"/>
                  </a:schemeClr>
                </a:solidFill>
              </a:rPr>
              <a:t> </a:t>
            </a:r>
            <a:r>
              <a:rPr lang="tr-TR" sz="1200" i="1" dirty="0" err="1" smtClean="0">
                <a:solidFill>
                  <a:schemeClr val="accent3">
                    <a:lumMod val="75000"/>
                  </a:schemeClr>
                </a:solidFill>
              </a:rPr>
              <a:t>or</a:t>
            </a:r>
            <a:r>
              <a:rPr lang="tr-TR" sz="1200" i="1" dirty="0" smtClean="0">
                <a:solidFill>
                  <a:schemeClr val="accent3">
                    <a:lumMod val="75000"/>
                  </a:schemeClr>
                </a:solidFill>
              </a:rPr>
              <a:t> </a:t>
            </a:r>
            <a:r>
              <a:rPr lang="tr-TR" sz="1200" i="1" dirty="0" err="1" smtClean="0">
                <a:solidFill>
                  <a:schemeClr val="accent3">
                    <a:lumMod val="75000"/>
                  </a:schemeClr>
                </a:solidFill>
              </a:rPr>
              <a:t>partial</a:t>
            </a:r>
            <a:r>
              <a:rPr lang="tr-TR" sz="1200" i="1" dirty="0" smtClean="0">
                <a:solidFill>
                  <a:schemeClr val="accent3">
                    <a:lumMod val="75000"/>
                  </a:schemeClr>
                </a:solidFill>
              </a:rPr>
              <a:t> </a:t>
            </a:r>
            <a:r>
              <a:rPr lang="tr-TR" sz="1200" i="1" dirty="0" err="1" smtClean="0">
                <a:solidFill>
                  <a:schemeClr val="accent3">
                    <a:lumMod val="75000"/>
                  </a:schemeClr>
                </a:solidFill>
              </a:rPr>
              <a:t>loss</a:t>
            </a:r>
            <a:r>
              <a:rPr lang="tr-TR" sz="1200" i="1" dirty="0" smtClean="0">
                <a:solidFill>
                  <a:schemeClr val="accent3">
                    <a:lumMod val="75000"/>
                  </a:schemeClr>
                </a:solidFill>
              </a:rPr>
              <a:t> of </a:t>
            </a:r>
            <a:r>
              <a:rPr lang="tr-TR" sz="1200" i="1" dirty="0" err="1" smtClean="0">
                <a:solidFill>
                  <a:schemeClr val="accent3">
                    <a:lumMod val="75000"/>
                  </a:schemeClr>
                </a:solidFill>
              </a:rPr>
              <a:t>function</a:t>
            </a:r>
            <a:r>
              <a:rPr lang="tr-TR" sz="1200" i="1" dirty="0" smtClean="0">
                <a:solidFill>
                  <a:schemeClr val="accent3">
                    <a:lumMod val="75000"/>
                  </a:schemeClr>
                </a:solidFill>
              </a:rPr>
              <a:t> of  </a:t>
            </a:r>
            <a:r>
              <a:rPr lang="tr-TR" sz="1200" i="1" dirty="0" err="1" smtClean="0">
                <a:solidFill>
                  <a:schemeClr val="accent3">
                    <a:lumMod val="75000"/>
                  </a:schemeClr>
                </a:solidFill>
              </a:rPr>
              <a:t>the</a:t>
            </a:r>
            <a:r>
              <a:rPr lang="tr-TR" sz="1200" i="1" dirty="0" smtClean="0">
                <a:solidFill>
                  <a:schemeClr val="accent3">
                    <a:lumMod val="75000"/>
                  </a:schemeClr>
                </a:solidFill>
              </a:rPr>
              <a:t> </a:t>
            </a:r>
            <a:r>
              <a:rPr lang="tr-TR" sz="1200" i="1" dirty="0" err="1" smtClean="0">
                <a:solidFill>
                  <a:schemeClr val="accent3">
                    <a:lumMod val="75000"/>
                  </a:schemeClr>
                </a:solidFill>
              </a:rPr>
              <a:t>octavus</a:t>
            </a:r>
            <a:r>
              <a:rPr lang="tr-TR" sz="1200" i="1" dirty="0" smtClean="0">
                <a:solidFill>
                  <a:schemeClr val="accent3">
                    <a:lumMod val="75000"/>
                  </a:schemeClr>
                </a:solidFill>
              </a:rPr>
              <a:t> </a:t>
            </a:r>
            <a:r>
              <a:rPr lang="tr-TR" sz="1200" i="1" dirty="0" err="1" smtClean="0">
                <a:solidFill>
                  <a:schemeClr val="accent3">
                    <a:lumMod val="75000"/>
                  </a:schemeClr>
                </a:solidFill>
              </a:rPr>
              <a:t>system</a:t>
            </a:r>
            <a:r>
              <a:rPr lang="tr-TR" sz="1200" i="1" dirty="0" smtClean="0">
                <a:solidFill>
                  <a:schemeClr val="accent3">
                    <a:lumMod val="75000"/>
                  </a:schemeClr>
                </a:solidFill>
              </a:rPr>
              <a:t> in </a:t>
            </a:r>
            <a:r>
              <a:rPr lang="tr-TR" sz="1200" i="1" dirty="0" err="1" smtClean="0">
                <a:solidFill>
                  <a:schemeClr val="accent3">
                    <a:lumMod val="75000"/>
                  </a:schemeClr>
                </a:solidFill>
              </a:rPr>
              <a:t>apparently</a:t>
            </a:r>
            <a:r>
              <a:rPr lang="tr-TR" sz="1200" i="1" dirty="0" smtClean="0">
                <a:solidFill>
                  <a:schemeClr val="accent3">
                    <a:lumMod val="75000"/>
                  </a:schemeClr>
                </a:solidFill>
              </a:rPr>
              <a:t> normal </a:t>
            </a:r>
            <a:r>
              <a:rPr lang="tr-TR" sz="1200" i="1" dirty="0" err="1" smtClean="0">
                <a:solidFill>
                  <a:schemeClr val="accent3">
                    <a:lumMod val="75000"/>
                  </a:schemeClr>
                </a:solidFill>
              </a:rPr>
              <a:t>persons</a:t>
            </a:r>
            <a:r>
              <a:rPr lang="tr-TR" sz="1200" i="1" dirty="0" smtClean="0">
                <a:solidFill>
                  <a:schemeClr val="accent3">
                    <a:lumMod val="75000"/>
                  </a:schemeClr>
                </a:solidFill>
              </a:rPr>
              <a:t>. </a:t>
            </a:r>
            <a:r>
              <a:rPr lang="tr-TR" sz="1200" i="1" dirty="0" err="1" smtClean="0">
                <a:solidFill>
                  <a:schemeClr val="accent3">
                    <a:lumMod val="75000"/>
                  </a:schemeClr>
                </a:solidFill>
              </a:rPr>
              <a:t>Acta</a:t>
            </a:r>
            <a:r>
              <a:rPr lang="tr-TR" sz="1200" i="1" dirty="0" smtClean="0">
                <a:solidFill>
                  <a:schemeClr val="accent3">
                    <a:lumMod val="75000"/>
                  </a:schemeClr>
                </a:solidFill>
              </a:rPr>
              <a:t> </a:t>
            </a:r>
            <a:r>
              <a:rPr lang="tr-TR" sz="1200" i="1" dirty="0" err="1" smtClean="0">
                <a:solidFill>
                  <a:schemeClr val="accent3">
                    <a:lumMod val="75000"/>
                  </a:schemeClr>
                </a:solidFill>
              </a:rPr>
              <a:t>Otolaryngol</a:t>
            </a:r>
            <a:r>
              <a:rPr lang="tr-TR" sz="1200" i="1" dirty="0" smtClean="0">
                <a:solidFill>
                  <a:schemeClr val="accent3">
                    <a:lumMod val="75000"/>
                  </a:schemeClr>
                </a:solidFill>
              </a:rPr>
              <a:t> (</a:t>
            </a:r>
            <a:r>
              <a:rPr lang="tr-TR" sz="1200" i="1" dirty="0" err="1" smtClean="0">
                <a:solidFill>
                  <a:schemeClr val="accent3">
                    <a:lumMod val="75000"/>
                  </a:schemeClr>
                </a:solidFill>
              </a:rPr>
              <a:t>stoch</a:t>
            </a:r>
            <a:r>
              <a:rPr lang="tr-TR" sz="1200" i="1" dirty="0" smtClean="0">
                <a:solidFill>
                  <a:schemeClr val="accent3">
                    <a:lumMod val="75000"/>
                  </a:schemeClr>
                </a:solidFill>
              </a:rPr>
              <a:t>) 32: 407-429</a:t>
            </a:r>
            <a:endParaRPr lang="tr-TR" sz="1200" i="1" dirty="0">
              <a:solidFill>
                <a:schemeClr val="accent3">
                  <a:lumMod val="75000"/>
                </a:schemeClr>
              </a:solidFill>
            </a:endParaRPr>
          </a:p>
        </p:txBody>
      </p:sp>
    </p:spTree>
    <p:extLst>
      <p:ext uri="{BB962C8B-B14F-4D97-AF65-F5344CB8AC3E}">
        <p14:creationId xmlns:p14="http://schemas.microsoft.com/office/powerpoint/2010/main" val="2393611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16632"/>
            <a:ext cx="1835695" cy="1440159"/>
          </a:xfrm>
        </p:spPr>
      </p:pic>
      <p:sp>
        <p:nvSpPr>
          <p:cNvPr id="5" name="Başlık 1"/>
          <p:cNvSpPr>
            <a:spLocks noGrp="1"/>
          </p:cNvSpPr>
          <p:nvPr>
            <p:ph type="title"/>
          </p:nvPr>
        </p:nvSpPr>
        <p:spPr>
          <a:xfrm>
            <a:off x="1907704" y="332656"/>
            <a:ext cx="7416824" cy="1143000"/>
          </a:xfrm>
        </p:spPr>
        <p:txBody>
          <a:bodyPr>
            <a:normAutofit/>
          </a:bodyPr>
          <a:lstStyle/>
          <a:p>
            <a:pPr algn="l"/>
            <a:r>
              <a:rPr lang="tr-TR" sz="2400" dirty="0" smtClean="0">
                <a:solidFill>
                  <a:schemeClr val="accent2">
                    <a:lumMod val="75000"/>
                  </a:schemeClr>
                </a:solidFill>
                <a:latin typeface="Comic Sans MS" pitchFamily="66" charset="0"/>
              </a:rPr>
              <a:t>Background-</a:t>
            </a:r>
            <a:r>
              <a:rPr lang="tr-TR" sz="2400" dirty="0" err="1" smtClean="0">
                <a:solidFill>
                  <a:schemeClr val="accent2">
                    <a:lumMod val="60000"/>
                    <a:lumOff val="40000"/>
                  </a:schemeClr>
                </a:solidFill>
                <a:latin typeface="Comic Sans MS" pitchFamily="66" charset="0"/>
              </a:rPr>
              <a:t>Sudden</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Sensorineural</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Hearing</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Loss</a:t>
            </a:r>
            <a:endParaRPr lang="tr-TR" sz="2400" dirty="0">
              <a:solidFill>
                <a:schemeClr val="accent2">
                  <a:lumMod val="60000"/>
                  <a:lumOff val="40000"/>
                </a:schemeClr>
              </a:solidFill>
              <a:latin typeface="Comic Sans MS" pitchFamily="66" charset="0"/>
            </a:endParaRPr>
          </a:p>
        </p:txBody>
      </p:sp>
      <p:sp>
        <p:nvSpPr>
          <p:cNvPr id="7" name="Metin kutusu 6"/>
          <p:cNvSpPr txBox="1"/>
          <p:nvPr/>
        </p:nvSpPr>
        <p:spPr>
          <a:xfrm>
            <a:off x="683568" y="1916832"/>
            <a:ext cx="7560840" cy="2554545"/>
          </a:xfrm>
          <a:prstGeom prst="rect">
            <a:avLst/>
          </a:prstGeom>
          <a:noFill/>
        </p:spPr>
        <p:txBody>
          <a:bodyPr wrap="square" rtlCol="0">
            <a:spAutoFit/>
          </a:bodyPr>
          <a:lstStyle/>
          <a:p>
            <a:pPr algn="just"/>
            <a:r>
              <a:rPr lang="tr-TR" sz="2000" dirty="0" err="1">
                <a:solidFill>
                  <a:schemeClr val="accent6">
                    <a:lumMod val="50000"/>
                  </a:schemeClr>
                </a:solidFill>
                <a:latin typeface="Comic Sans MS" pitchFamily="66" charset="0"/>
              </a:rPr>
              <a:t>Possible</a:t>
            </a:r>
            <a:r>
              <a:rPr lang="tr-TR" sz="2000" dirty="0">
                <a:solidFill>
                  <a:schemeClr val="accent6">
                    <a:lumMod val="50000"/>
                  </a:schemeClr>
                </a:solidFill>
                <a:latin typeface="Comic Sans MS" pitchFamily="66" charset="0"/>
              </a:rPr>
              <a:t> </a:t>
            </a:r>
            <a:r>
              <a:rPr lang="tr-TR" sz="2000" dirty="0" err="1">
                <a:solidFill>
                  <a:schemeClr val="accent6">
                    <a:lumMod val="50000"/>
                  </a:schemeClr>
                </a:solidFill>
                <a:latin typeface="Comic Sans MS" pitchFamily="66" charset="0"/>
              </a:rPr>
              <a:t>causes</a:t>
            </a:r>
            <a:r>
              <a:rPr lang="tr-TR" sz="2000" dirty="0">
                <a:solidFill>
                  <a:schemeClr val="accent6">
                    <a:lumMod val="50000"/>
                  </a:schemeClr>
                </a:solidFill>
                <a:latin typeface="Comic Sans MS" pitchFamily="66" charset="0"/>
              </a:rPr>
              <a:t> </a:t>
            </a:r>
            <a:r>
              <a:rPr lang="tr-TR" sz="2000" dirty="0" smtClean="0">
                <a:solidFill>
                  <a:schemeClr val="accent6">
                    <a:lumMod val="50000"/>
                  </a:schemeClr>
                </a:solidFill>
                <a:latin typeface="Comic Sans MS" pitchFamily="66" charset="0"/>
              </a:rPr>
              <a:t>are:</a:t>
            </a:r>
            <a:r>
              <a:rPr lang="tr-TR" sz="2000" baseline="30000" dirty="0" smtClean="0">
                <a:solidFill>
                  <a:schemeClr val="accent6">
                    <a:lumMod val="50000"/>
                  </a:schemeClr>
                </a:solidFill>
                <a:latin typeface="Comic Sans MS" pitchFamily="66" charset="0"/>
              </a:rPr>
              <a:t>3</a:t>
            </a:r>
          </a:p>
          <a:p>
            <a:pPr marL="1257300" lvl="2" indent="-3429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viral</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infection</a:t>
            </a:r>
            <a:endParaRPr lang="tr-TR" sz="2000" dirty="0" smtClean="0">
              <a:solidFill>
                <a:schemeClr val="accent3">
                  <a:lumMod val="75000"/>
                </a:schemeClr>
              </a:solidFill>
              <a:latin typeface="Comic Sans MS" pitchFamily="66" charset="0"/>
              <a:sym typeface="Wingdings" pitchFamily="2" charset="2"/>
            </a:endParaRPr>
          </a:p>
          <a:p>
            <a:pPr marL="1828800" lvl="3" indent="-4572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vascular</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compromise</a:t>
            </a:r>
            <a:endParaRPr lang="tr-TR" sz="2000" dirty="0" smtClean="0">
              <a:solidFill>
                <a:schemeClr val="accent3">
                  <a:lumMod val="75000"/>
                </a:schemeClr>
              </a:solidFill>
              <a:latin typeface="Comic Sans MS" pitchFamily="66" charset="0"/>
              <a:sym typeface="Wingdings" pitchFamily="2" charset="2"/>
            </a:endParaRPr>
          </a:p>
          <a:p>
            <a:pPr marL="2286000" lvl="4" indent="-4572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disruption</a:t>
            </a:r>
            <a:r>
              <a:rPr lang="tr-TR" sz="2000" dirty="0" smtClean="0">
                <a:solidFill>
                  <a:schemeClr val="accent3">
                    <a:lumMod val="75000"/>
                  </a:schemeClr>
                </a:solidFill>
                <a:latin typeface="Comic Sans MS" pitchFamily="66" charset="0"/>
                <a:sym typeface="Wingdings" pitchFamily="2" charset="2"/>
              </a:rPr>
              <a:t> of </a:t>
            </a:r>
            <a:r>
              <a:rPr lang="tr-TR" sz="2000" dirty="0" err="1" smtClean="0">
                <a:solidFill>
                  <a:schemeClr val="accent3">
                    <a:lumMod val="75000"/>
                  </a:schemeClr>
                </a:solidFill>
                <a:latin typeface="Comic Sans MS" pitchFamily="66" charset="0"/>
                <a:sym typeface="Wingdings" pitchFamily="2" charset="2"/>
              </a:rPr>
              <a:t>cochlear</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membrane</a:t>
            </a:r>
            <a:endParaRPr lang="tr-TR" sz="2000" dirty="0" smtClean="0">
              <a:solidFill>
                <a:schemeClr val="accent3">
                  <a:lumMod val="75000"/>
                </a:schemeClr>
              </a:solidFill>
              <a:latin typeface="Comic Sans MS" pitchFamily="66" charset="0"/>
              <a:sym typeface="Wingdings" pitchFamily="2" charset="2"/>
            </a:endParaRPr>
          </a:p>
          <a:p>
            <a:pPr marL="2743200" lvl="5" indent="-4572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immunologic</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diseases</a:t>
            </a:r>
            <a:endParaRPr lang="tr-TR" sz="2000" dirty="0" smtClean="0">
              <a:solidFill>
                <a:schemeClr val="accent3">
                  <a:lumMod val="75000"/>
                </a:schemeClr>
              </a:solidFill>
              <a:latin typeface="Comic Sans MS" pitchFamily="66" charset="0"/>
              <a:sym typeface="Wingdings" pitchFamily="2" charset="2"/>
            </a:endParaRPr>
          </a:p>
          <a:p>
            <a:pPr marL="3200400" lvl="6" indent="-4572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otological</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tumors</a:t>
            </a:r>
            <a:r>
              <a:rPr lang="tr-TR" sz="2000" dirty="0">
                <a:solidFill>
                  <a:schemeClr val="accent3">
                    <a:lumMod val="75000"/>
                  </a:schemeClr>
                </a:solidFill>
              </a:rPr>
              <a:t>	</a:t>
            </a:r>
          </a:p>
          <a:p>
            <a:pPr>
              <a:buClr>
                <a:srgbClr val="92D050"/>
              </a:buClr>
            </a:pPr>
            <a:r>
              <a:rPr lang="tr-TR" sz="2000" dirty="0" err="1" smtClean="0">
                <a:solidFill>
                  <a:schemeClr val="accent6">
                    <a:lumMod val="50000"/>
                  </a:schemeClr>
                </a:solidFill>
                <a:latin typeface="Comic Sans MS" pitchFamily="66" charset="0"/>
              </a:rPr>
              <a:t>Only</a:t>
            </a:r>
            <a:r>
              <a:rPr lang="tr-TR" sz="2000" dirty="0" smtClean="0">
                <a:solidFill>
                  <a:schemeClr val="accent6">
                    <a:lumMod val="50000"/>
                  </a:schemeClr>
                </a:solidFill>
                <a:latin typeface="Comic Sans MS" pitchFamily="66" charset="0"/>
              </a:rPr>
              <a:t> in 10% of </a:t>
            </a:r>
            <a:r>
              <a:rPr lang="tr-TR" sz="2000" dirty="0" err="1" smtClean="0">
                <a:solidFill>
                  <a:schemeClr val="accent6">
                    <a:lumMod val="50000"/>
                  </a:schemeClr>
                </a:solidFill>
                <a:latin typeface="Comic Sans MS" pitchFamily="66" charset="0"/>
              </a:rPr>
              <a:t>cases</a:t>
            </a:r>
            <a:r>
              <a:rPr lang="tr-TR" sz="2000" dirty="0" smtClean="0">
                <a:solidFill>
                  <a:schemeClr val="accent6">
                    <a:lumMod val="50000"/>
                  </a:schemeClr>
                </a:solidFill>
                <a:latin typeface="Comic Sans MS" pitchFamily="66" charset="0"/>
              </a:rPr>
              <a:t> of SSHI </a:t>
            </a:r>
            <a:r>
              <a:rPr lang="tr-TR" sz="2000" dirty="0" err="1" smtClean="0">
                <a:solidFill>
                  <a:schemeClr val="accent6">
                    <a:lumMod val="50000"/>
                  </a:schemeClr>
                </a:solidFill>
                <a:latin typeface="Comic Sans MS" pitchFamily="66" charset="0"/>
              </a:rPr>
              <a:t>the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causes</a:t>
            </a:r>
            <a:r>
              <a:rPr lang="tr-TR" sz="2000" dirty="0" smtClean="0">
                <a:solidFill>
                  <a:schemeClr val="accent6">
                    <a:lumMod val="50000"/>
                  </a:schemeClr>
                </a:solidFill>
                <a:latin typeface="Comic Sans MS" pitchFamily="66" charset="0"/>
              </a:rPr>
              <a:t> can be </a:t>
            </a:r>
            <a:r>
              <a:rPr lang="tr-TR" sz="2000" dirty="0" err="1" smtClean="0">
                <a:solidFill>
                  <a:schemeClr val="accent6">
                    <a:lumMod val="50000"/>
                  </a:schemeClr>
                </a:solidFill>
                <a:latin typeface="Comic Sans MS" pitchFamily="66" charset="0"/>
              </a:rPr>
              <a:t>identified</a:t>
            </a:r>
            <a:endParaRPr lang="tr-TR" sz="2000" baseline="30000" dirty="0" smtClean="0">
              <a:solidFill>
                <a:schemeClr val="accent6">
                  <a:lumMod val="50000"/>
                </a:schemeClr>
              </a:solidFill>
              <a:latin typeface="Comic Sans MS" pitchFamily="66" charset="0"/>
            </a:endParaRPr>
          </a:p>
          <a:p>
            <a:pPr marL="3200400" lvl="6" indent="-457200">
              <a:buClr>
                <a:srgbClr val="92D050"/>
              </a:buClr>
              <a:buFont typeface="Wingdings" pitchFamily="2" charset="2"/>
              <a:buChar char="ü"/>
            </a:pPr>
            <a:endParaRPr lang="tr-TR" sz="2000" dirty="0">
              <a:solidFill>
                <a:schemeClr val="accent3">
                  <a:lumMod val="75000"/>
                </a:schemeClr>
              </a:solidFill>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4221088"/>
            <a:ext cx="2654009" cy="2016224"/>
          </a:xfrm>
          <a:prstGeom prst="rect">
            <a:avLst/>
          </a:prstGeom>
        </p:spPr>
      </p:pic>
      <p:sp>
        <p:nvSpPr>
          <p:cNvPr id="9" name="Metin kutusu 8"/>
          <p:cNvSpPr txBox="1"/>
          <p:nvPr/>
        </p:nvSpPr>
        <p:spPr>
          <a:xfrm>
            <a:off x="107504" y="6381328"/>
            <a:ext cx="8856984" cy="276999"/>
          </a:xfrm>
          <a:prstGeom prst="rect">
            <a:avLst/>
          </a:prstGeom>
          <a:noFill/>
        </p:spPr>
        <p:txBody>
          <a:bodyPr wrap="square" rtlCol="0">
            <a:spAutoFit/>
          </a:bodyPr>
          <a:lstStyle/>
          <a:p>
            <a:r>
              <a:rPr lang="tr-TR" sz="1200" i="1" baseline="30000" dirty="0" smtClean="0">
                <a:solidFill>
                  <a:schemeClr val="accent3">
                    <a:lumMod val="75000"/>
                  </a:schemeClr>
                </a:solidFill>
              </a:rPr>
              <a:t>3</a:t>
            </a:r>
            <a:r>
              <a:rPr lang="tr-TR" sz="1200" i="1" dirty="0" smtClean="0">
                <a:solidFill>
                  <a:schemeClr val="accent3">
                    <a:lumMod val="75000"/>
                  </a:schemeClr>
                </a:solidFill>
              </a:rPr>
              <a:t> </a:t>
            </a:r>
            <a:r>
              <a:rPr lang="tr-TR" sz="1200" i="1" dirty="0" err="1" smtClean="0">
                <a:solidFill>
                  <a:schemeClr val="accent3">
                    <a:lumMod val="75000"/>
                  </a:schemeClr>
                </a:solidFill>
              </a:rPr>
              <a:t>Anderson</a:t>
            </a:r>
            <a:r>
              <a:rPr lang="tr-TR" sz="1200" i="1" dirty="0" smtClean="0">
                <a:solidFill>
                  <a:schemeClr val="accent3">
                    <a:lumMod val="75000"/>
                  </a:schemeClr>
                </a:solidFill>
              </a:rPr>
              <a:t> RG, </a:t>
            </a:r>
            <a:r>
              <a:rPr lang="tr-TR" sz="1200" i="1" dirty="0" err="1" smtClean="0">
                <a:solidFill>
                  <a:schemeClr val="accent3">
                    <a:lumMod val="75000"/>
                  </a:schemeClr>
                </a:solidFill>
              </a:rPr>
              <a:t>Meyerhoff</a:t>
            </a:r>
            <a:r>
              <a:rPr lang="tr-TR" sz="1200" i="1" dirty="0" smtClean="0">
                <a:solidFill>
                  <a:schemeClr val="accent3">
                    <a:lumMod val="75000"/>
                  </a:schemeClr>
                </a:solidFill>
              </a:rPr>
              <a:t> WL (1983):  </a:t>
            </a:r>
            <a:r>
              <a:rPr lang="tr-TR" sz="1200" i="1" dirty="0" err="1" smtClean="0">
                <a:solidFill>
                  <a:schemeClr val="accent3">
                    <a:lumMod val="75000"/>
                  </a:schemeClr>
                </a:solidFill>
              </a:rPr>
              <a:t>Sudden</a:t>
            </a:r>
            <a:r>
              <a:rPr lang="tr-TR" sz="1200" i="1" dirty="0" smtClean="0">
                <a:solidFill>
                  <a:schemeClr val="accent3">
                    <a:lumMod val="75000"/>
                  </a:schemeClr>
                </a:solidFill>
              </a:rPr>
              <a:t> </a:t>
            </a:r>
            <a:r>
              <a:rPr lang="tr-TR" sz="1200" i="1" dirty="0" err="1" smtClean="0">
                <a:solidFill>
                  <a:schemeClr val="accent3">
                    <a:lumMod val="75000"/>
                  </a:schemeClr>
                </a:solidFill>
              </a:rPr>
              <a:t>Sensorineural</a:t>
            </a:r>
            <a:r>
              <a:rPr lang="tr-TR" sz="1200" i="1" dirty="0" smtClean="0">
                <a:solidFill>
                  <a:schemeClr val="accent3">
                    <a:lumMod val="75000"/>
                  </a:schemeClr>
                </a:solidFill>
              </a:rPr>
              <a:t> </a:t>
            </a:r>
            <a:r>
              <a:rPr lang="tr-TR" sz="1200" i="1" dirty="0" err="1" smtClean="0">
                <a:solidFill>
                  <a:schemeClr val="accent3">
                    <a:lumMod val="75000"/>
                  </a:schemeClr>
                </a:solidFill>
              </a:rPr>
              <a:t>Hearing</a:t>
            </a:r>
            <a:r>
              <a:rPr lang="tr-TR" sz="1200" i="1" dirty="0" smtClean="0">
                <a:solidFill>
                  <a:schemeClr val="accent3">
                    <a:lumMod val="75000"/>
                  </a:schemeClr>
                </a:solidFill>
              </a:rPr>
              <a:t> </a:t>
            </a:r>
            <a:r>
              <a:rPr lang="tr-TR" sz="1200" i="1" dirty="0" err="1" smtClean="0">
                <a:solidFill>
                  <a:schemeClr val="accent3">
                    <a:lumMod val="75000"/>
                  </a:schemeClr>
                </a:solidFill>
              </a:rPr>
              <a:t>Loss</a:t>
            </a:r>
            <a:r>
              <a:rPr lang="tr-TR" sz="1200" i="1" dirty="0" smtClean="0">
                <a:solidFill>
                  <a:schemeClr val="accent3">
                    <a:lumMod val="75000"/>
                  </a:schemeClr>
                </a:solidFill>
              </a:rPr>
              <a:t>. </a:t>
            </a:r>
            <a:r>
              <a:rPr lang="tr-TR" sz="1200" i="1" dirty="0" err="1" smtClean="0">
                <a:solidFill>
                  <a:schemeClr val="accent3">
                    <a:lumMod val="75000"/>
                  </a:schemeClr>
                </a:solidFill>
              </a:rPr>
              <a:t>Otolaryngol</a:t>
            </a:r>
            <a:r>
              <a:rPr lang="tr-TR" sz="1200" i="1" dirty="0" smtClean="0">
                <a:solidFill>
                  <a:schemeClr val="accent3">
                    <a:lumMod val="75000"/>
                  </a:schemeClr>
                </a:solidFill>
              </a:rPr>
              <a:t> </a:t>
            </a:r>
            <a:r>
              <a:rPr lang="tr-TR" sz="1200" i="1" dirty="0" err="1" smtClean="0">
                <a:solidFill>
                  <a:schemeClr val="accent3">
                    <a:lumMod val="75000"/>
                  </a:schemeClr>
                </a:solidFill>
              </a:rPr>
              <a:t>Clin</a:t>
            </a:r>
            <a:r>
              <a:rPr lang="tr-TR" sz="1200" i="1" dirty="0" smtClean="0">
                <a:solidFill>
                  <a:schemeClr val="accent3">
                    <a:lumMod val="75000"/>
                  </a:schemeClr>
                </a:solidFill>
              </a:rPr>
              <a:t> North Am 16: 189-194</a:t>
            </a:r>
            <a:endParaRPr lang="tr-TR" sz="1200" i="1" dirty="0">
              <a:solidFill>
                <a:schemeClr val="accent3">
                  <a:lumMod val="75000"/>
                </a:schemeClr>
              </a:solidFill>
            </a:endParaRPr>
          </a:p>
        </p:txBody>
      </p:sp>
    </p:spTree>
    <p:extLst>
      <p:ext uri="{BB962C8B-B14F-4D97-AF65-F5344CB8AC3E}">
        <p14:creationId xmlns:p14="http://schemas.microsoft.com/office/powerpoint/2010/main" val="210901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907704" y="332656"/>
            <a:ext cx="7416824" cy="1143000"/>
          </a:xfrm>
        </p:spPr>
        <p:txBody>
          <a:bodyPr>
            <a:normAutofit/>
          </a:bodyPr>
          <a:lstStyle/>
          <a:p>
            <a:pPr algn="l"/>
            <a:r>
              <a:rPr lang="tr-TR" sz="2400" dirty="0" smtClean="0">
                <a:solidFill>
                  <a:schemeClr val="accent2">
                    <a:lumMod val="75000"/>
                  </a:schemeClr>
                </a:solidFill>
                <a:latin typeface="Comic Sans MS" pitchFamily="66" charset="0"/>
              </a:rPr>
              <a:t>Background-</a:t>
            </a:r>
            <a:r>
              <a:rPr lang="tr-TR" sz="2400" dirty="0" err="1" smtClean="0">
                <a:solidFill>
                  <a:schemeClr val="accent2">
                    <a:lumMod val="60000"/>
                    <a:lumOff val="40000"/>
                  </a:schemeClr>
                </a:solidFill>
                <a:latin typeface="Comic Sans MS" pitchFamily="66" charset="0"/>
              </a:rPr>
              <a:t>Sudden</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Sensorineural</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Hearing</a:t>
            </a:r>
            <a:r>
              <a:rPr lang="tr-TR" sz="2400" dirty="0" smtClean="0">
                <a:solidFill>
                  <a:schemeClr val="accent2">
                    <a:lumMod val="60000"/>
                    <a:lumOff val="40000"/>
                  </a:schemeClr>
                </a:solidFill>
                <a:latin typeface="Comic Sans MS" pitchFamily="66" charset="0"/>
              </a:rPr>
              <a:t> </a:t>
            </a:r>
            <a:r>
              <a:rPr lang="tr-TR" sz="2400" dirty="0" err="1" smtClean="0">
                <a:solidFill>
                  <a:schemeClr val="accent2">
                    <a:lumMod val="60000"/>
                    <a:lumOff val="40000"/>
                  </a:schemeClr>
                </a:solidFill>
                <a:latin typeface="Comic Sans MS" pitchFamily="66" charset="0"/>
              </a:rPr>
              <a:t>Loss</a:t>
            </a:r>
            <a:endParaRPr lang="tr-TR" sz="2400" dirty="0">
              <a:solidFill>
                <a:schemeClr val="accent2">
                  <a:lumMod val="60000"/>
                  <a:lumOff val="40000"/>
                </a:schemeClr>
              </a:solidFill>
              <a:latin typeface="Comic Sans MS" pitchFamily="66"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7985"/>
            <a:ext cx="1688888" cy="1587301"/>
          </a:xfrm>
          <a:prstGeom prst="rect">
            <a:avLst/>
          </a:prstGeom>
        </p:spPr>
      </p:pic>
      <p:sp>
        <p:nvSpPr>
          <p:cNvPr id="6" name="Metin kutusu 5"/>
          <p:cNvSpPr txBox="1"/>
          <p:nvPr/>
        </p:nvSpPr>
        <p:spPr>
          <a:xfrm>
            <a:off x="683568" y="1916832"/>
            <a:ext cx="7560840" cy="3170099"/>
          </a:xfrm>
          <a:prstGeom prst="rect">
            <a:avLst/>
          </a:prstGeom>
          <a:noFill/>
        </p:spPr>
        <p:txBody>
          <a:bodyPr wrap="square" rtlCol="0">
            <a:spAutoFit/>
          </a:bodyPr>
          <a:lstStyle/>
          <a:p>
            <a:pPr algn="just"/>
            <a:r>
              <a:rPr lang="tr-TR" sz="2000" dirty="0" err="1" smtClean="0">
                <a:solidFill>
                  <a:schemeClr val="accent6">
                    <a:lumMod val="50000"/>
                  </a:schemeClr>
                </a:solidFill>
                <a:latin typeface="Comic Sans MS" pitchFamily="66" charset="0"/>
              </a:rPr>
              <a:t>Infections</a:t>
            </a:r>
            <a:r>
              <a:rPr lang="tr-TR" sz="2000" dirty="0" smtClean="0">
                <a:solidFill>
                  <a:schemeClr val="accent6">
                    <a:lumMod val="50000"/>
                  </a:schemeClr>
                </a:solidFill>
                <a:latin typeface="Comic Sans MS" pitchFamily="66" charset="0"/>
              </a:rPr>
              <a:t>:</a:t>
            </a:r>
            <a:endParaRPr lang="tr-TR" sz="2000" baseline="30000" dirty="0" smtClean="0">
              <a:solidFill>
                <a:schemeClr val="accent6">
                  <a:lumMod val="50000"/>
                </a:schemeClr>
              </a:solidFill>
              <a:latin typeface="Comic Sans MS" pitchFamily="66" charset="0"/>
            </a:endParaRPr>
          </a:p>
          <a:p>
            <a:pPr marL="1257300" lvl="2" indent="-342900">
              <a:buClr>
                <a:srgbClr val="92D050"/>
              </a:buClr>
              <a:buFont typeface="Wingdings" pitchFamily="2" charset="2"/>
              <a:buChar char="ü"/>
            </a:pPr>
            <a:r>
              <a:rPr lang="tr-TR" sz="2000" dirty="0" err="1">
                <a:solidFill>
                  <a:schemeClr val="accent3">
                    <a:lumMod val="75000"/>
                  </a:schemeClr>
                </a:solidFill>
                <a:latin typeface="Comic Sans MS" pitchFamily="66" charset="0"/>
                <a:sym typeface="Wingdings" pitchFamily="2" charset="2"/>
              </a:rPr>
              <a:t>I</a:t>
            </a:r>
            <a:r>
              <a:rPr lang="tr-TR" sz="2000" dirty="0" err="1" smtClean="0">
                <a:solidFill>
                  <a:schemeClr val="accent3">
                    <a:lumMod val="75000"/>
                  </a:schemeClr>
                </a:solidFill>
                <a:latin typeface="Comic Sans MS" pitchFamily="66" charset="0"/>
                <a:sym typeface="Wingdings" pitchFamily="2" charset="2"/>
              </a:rPr>
              <a:t>nflammatory</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process</a:t>
            </a:r>
            <a:r>
              <a:rPr lang="tr-TR" sz="2000" dirty="0" smtClean="0">
                <a:solidFill>
                  <a:schemeClr val="accent3">
                    <a:lumMod val="75000"/>
                  </a:schemeClr>
                </a:solidFill>
                <a:latin typeface="Comic Sans MS" pitchFamily="66" charset="0"/>
                <a:sym typeface="Wingdings" pitchFamily="2" charset="2"/>
              </a:rPr>
              <a:t> of </a:t>
            </a:r>
            <a:r>
              <a:rPr lang="tr-TR" sz="2000" dirty="0" err="1" smtClean="0">
                <a:solidFill>
                  <a:schemeClr val="accent3">
                    <a:lumMod val="75000"/>
                  </a:schemeClr>
                </a:solidFill>
                <a:latin typeface="Comic Sans MS" pitchFamily="66" charset="0"/>
                <a:sym typeface="Wingdings" pitchFamily="2" charset="2"/>
              </a:rPr>
              <a:t>the</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inner</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ear-Viral</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causes</a:t>
            </a:r>
            <a:endParaRPr lang="tr-TR" sz="2000" dirty="0" smtClean="0">
              <a:solidFill>
                <a:schemeClr val="accent3">
                  <a:lumMod val="75000"/>
                </a:schemeClr>
              </a:solidFill>
              <a:latin typeface="Comic Sans MS" pitchFamily="66" charset="0"/>
              <a:sym typeface="Wingdings" pitchFamily="2" charset="2"/>
            </a:endParaRPr>
          </a:p>
          <a:p>
            <a:pPr marL="1828800" lvl="3" indent="-457200">
              <a:buClr>
                <a:srgbClr val="92D050"/>
              </a:buClr>
              <a:buFont typeface="Wingdings" pitchFamily="2" charset="2"/>
              <a:buChar char="ü"/>
            </a:pPr>
            <a:r>
              <a:rPr lang="tr-TR" sz="2000" dirty="0" smtClean="0">
                <a:solidFill>
                  <a:schemeClr val="accent3">
                    <a:lumMod val="75000"/>
                  </a:schemeClr>
                </a:solidFill>
                <a:latin typeface="Comic Sans MS" pitchFamily="66" charset="0"/>
                <a:sym typeface="Wingdings" pitchFamily="2" charset="2"/>
              </a:rPr>
              <a:t>70% </a:t>
            </a:r>
            <a:r>
              <a:rPr lang="tr-TR" sz="2000" dirty="0" err="1" smtClean="0">
                <a:solidFill>
                  <a:schemeClr val="accent3">
                    <a:lumMod val="75000"/>
                  </a:schemeClr>
                </a:solidFill>
                <a:latin typeface="Comic Sans MS" pitchFamily="66" charset="0"/>
                <a:sym typeface="Wingdings" pitchFamily="2" charset="2"/>
              </a:rPr>
              <a:t>herpes</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simplex</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virus</a:t>
            </a:r>
            <a:r>
              <a:rPr lang="tr-TR" sz="2000" dirty="0">
                <a:solidFill>
                  <a:schemeClr val="accent3">
                    <a:lumMod val="75000"/>
                  </a:schemeClr>
                </a:solidFill>
              </a:rPr>
              <a:t>	</a:t>
            </a:r>
          </a:p>
          <a:p>
            <a:pPr>
              <a:buClr>
                <a:srgbClr val="92D050"/>
              </a:buClr>
            </a:pPr>
            <a:r>
              <a:rPr lang="tr-TR" sz="2000" dirty="0" err="1" smtClean="0">
                <a:solidFill>
                  <a:schemeClr val="accent6">
                    <a:lumMod val="50000"/>
                  </a:schemeClr>
                </a:solidFill>
                <a:latin typeface="Comic Sans MS" pitchFamily="66" charset="0"/>
              </a:rPr>
              <a:t>Vascular</a:t>
            </a:r>
            <a:r>
              <a:rPr lang="tr-TR" sz="2000" dirty="0" smtClean="0">
                <a:solidFill>
                  <a:schemeClr val="accent6">
                    <a:lumMod val="50000"/>
                  </a:schemeClr>
                </a:solidFill>
                <a:latin typeface="Comic Sans MS" pitchFamily="66" charset="0"/>
              </a:rPr>
              <a:t>:</a:t>
            </a:r>
          </a:p>
          <a:p>
            <a:pPr marL="1257300" lvl="2" indent="-342900">
              <a:buClr>
                <a:srgbClr val="92D050"/>
              </a:buClr>
              <a:buFont typeface="Wingdings" pitchFamily="2" charset="2"/>
              <a:buChar char="ü"/>
            </a:pPr>
            <a:r>
              <a:rPr lang="tr-TR" sz="2000" dirty="0" err="1" smtClean="0">
                <a:solidFill>
                  <a:schemeClr val="accent3">
                    <a:lumMod val="75000"/>
                  </a:schemeClr>
                </a:solidFill>
                <a:latin typeface="Comic Sans MS" pitchFamily="66" charset="0"/>
              </a:rPr>
              <a:t>Intolerance</a:t>
            </a:r>
            <a:r>
              <a:rPr lang="tr-TR" sz="2000" dirty="0" smtClean="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to</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hypoxia</a:t>
            </a:r>
            <a:r>
              <a:rPr lang="tr-TR" sz="2000" dirty="0">
                <a:solidFill>
                  <a:schemeClr val="accent3">
                    <a:lumMod val="75000"/>
                  </a:schemeClr>
                </a:solidFill>
                <a:latin typeface="Comic Sans MS" pitchFamily="66" charset="0"/>
              </a:rPr>
              <a:t> </a:t>
            </a:r>
            <a:r>
              <a:rPr lang="tr-TR" sz="2000" dirty="0">
                <a:solidFill>
                  <a:schemeClr val="accent3">
                    <a:lumMod val="75000"/>
                  </a:schemeClr>
                </a:solidFill>
                <a:latin typeface="Comic Sans MS" pitchFamily="66" charset="0"/>
                <a:sym typeface="Wingdings" pitchFamily="2" charset="2"/>
              </a:rPr>
              <a:t> </a:t>
            </a:r>
            <a:r>
              <a:rPr lang="tr-TR" sz="2000" dirty="0" err="1">
                <a:solidFill>
                  <a:schemeClr val="accent3">
                    <a:lumMod val="75000"/>
                  </a:schemeClr>
                </a:solidFill>
                <a:latin typeface="Comic Sans MS" pitchFamily="66" charset="0"/>
              </a:rPr>
              <a:t>after</a:t>
            </a:r>
            <a:r>
              <a:rPr lang="tr-TR" sz="2000" dirty="0">
                <a:solidFill>
                  <a:schemeClr val="accent3">
                    <a:lumMod val="75000"/>
                  </a:schemeClr>
                </a:solidFill>
                <a:latin typeface="Comic Sans MS" pitchFamily="66" charset="0"/>
              </a:rPr>
              <a:t> 30 </a:t>
            </a:r>
            <a:r>
              <a:rPr lang="tr-TR" sz="2000" dirty="0" err="1">
                <a:solidFill>
                  <a:schemeClr val="accent3">
                    <a:lumMod val="75000"/>
                  </a:schemeClr>
                </a:solidFill>
                <a:latin typeface="Comic Sans MS" pitchFamily="66" charset="0"/>
              </a:rPr>
              <a:t>mins</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Permanent</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damage</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occurs</a:t>
            </a:r>
            <a:endParaRPr lang="tr-TR" sz="2000" dirty="0">
              <a:solidFill>
                <a:schemeClr val="accent3">
                  <a:lumMod val="75000"/>
                </a:schemeClr>
              </a:solidFill>
              <a:latin typeface="Comic Sans MS" pitchFamily="66" charset="0"/>
            </a:endParaRPr>
          </a:p>
          <a:p>
            <a:pPr>
              <a:buClr>
                <a:srgbClr val="92D050"/>
              </a:buClr>
            </a:pPr>
            <a:endParaRPr lang="tr-TR" sz="2000" dirty="0" smtClean="0">
              <a:solidFill>
                <a:schemeClr val="accent6">
                  <a:lumMod val="50000"/>
                </a:schemeClr>
              </a:solidFill>
              <a:latin typeface="Comic Sans MS" pitchFamily="66" charset="0"/>
            </a:endParaRPr>
          </a:p>
          <a:p>
            <a:pPr>
              <a:buClr>
                <a:srgbClr val="92D050"/>
              </a:buClr>
            </a:pPr>
            <a:r>
              <a:rPr lang="tr-TR" sz="2000" dirty="0" err="1" smtClean="0">
                <a:solidFill>
                  <a:schemeClr val="accent6">
                    <a:lumMod val="50000"/>
                  </a:schemeClr>
                </a:solidFill>
                <a:latin typeface="Comic Sans MS" pitchFamily="66" charset="0"/>
              </a:rPr>
              <a:t>Membrane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Rupture</a:t>
            </a:r>
            <a:r>
              <a:rPr lang="tr-TR" sz="2000" dirty="0" smtClean="0">
                <a:solidFill>
                  <a:schemeClr val="accent6">
                    <a:lumMod val="50000"/>
                  </a:schemeClr>
                </a:solidFill>
                <a:latin typeface="Comic Sans MS" pitchFamily="66" charset="0"/>
              </a:rPr>
              <a:t>:</a:t>
            </a:r>
          </a:p>
          <a:p>
            <a:pPr marL="1257300" lvl="2" indent="-342900">
              <a:buClr>
                <a:srgbClr val="92D050"/>
              </a:buClr>
              <a:buFont typeface="Wingdings" pitchFamily="2" charset="2"/>
              <a:buChar char="ü"/>
            </a:pPr>
            <a:r>
              <a:rPr lang="tr-TR" sz="2000" dirty="0" err="1" smtClean="0">
                <a:solidFill>
                  <a:schemeClr val="accent3">
                    <a:lumMod val="75000"/>
                  </a:schemeClr>
                </a:solidFill>
                <a:latin typeface="Comic Sans MS" pitchFamily="66" charset="0"/>
              </a:rPr>
              <a:t>Rupture</a:t>
            </a:r>
            <a:r>
              <a:rPr lang="tr-TR" sz="2000" dirty="0" smtClean="0">
                <a:solidFill>
                  <a:schemeClr val="accent3">
                    <a:lumMod val="75000"/>
                  </a:schemeClr>
                </a:solidFill>
                <a:latin typeface="Comic Sans MS" pitchFamily="66" charset="0"/>
              </a:rPr>
              <a:t> </a:t>
            </a:r>
            <a:r>
              <a:rPr lang="tr-TR" sz="2000" dirty="0">
                <a:solidFill>
                  <a:schemeClr val="accent3">
                    <a:lumMod val="75000"/>
                  </a:schemeClr>
                </a:solidFill>
                <a:latin typeface="Comic Sans MS" pitchFamily="66" charset="0"/>
              </a:rPr>
              <a:t>of </a:t>
            </a:r>
            <a:r>
              <a:rPr lang="tr-TR" sz="2000" dirty="0" err="1">
                <a:solidFill>
                  <a:schemeClr val="accent3">
                    <a:lumMod val="75000"/>
                  </a:schemeClr>
                </a:solidFill>
                <a:latin typeface="Comic Sans MS" pitchFamily="66" charset="0"/>
              </a:rPr>
              <a:t>the</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Reisner’s</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membrane</a:t>
            </a:r>
            <a:endParaRPr lang="tr-TR" sz="2000" dirty="0">
              <a:solidFill>
                <a:schemeClr val="accent3">
                  <a:lumMod val="75000"/>
                </a:schemeClr>
              </a:solidFill>
              <a:latin typeface="Comic Sans MS" pitchFamily="66" charset="0"/>
            </a:endParaRPr>
          </a:p>
          <a:p>
            <a:pPr marL="3200400" lvl="6" indent="-457200">
              <a:buClr>
                <a:srgbClr val="92D050"/>
              </a:buClr>
              <a:buFont typeface="Wingdings" pitchFamily="2" charset="2"/>
              <a:buChar char="ü"/>
            </a:pPr>
            <a:endParaRPr lang="tr-TR" sz="2000" dirty="0">
              <a:solidFill>
                <a:schemeClr val="accent3">
                  <a:lumMod val="75000"/>
                </a:schemeClr>
              </a:solidFill>
            </a:endParaRPr>
          </a:p>
        </p:txBody>
      </p:sp>
    </p:spTree>
    <p:extLst>
      <p:ext uri="{BB962C8B-B14F-4D97-AF65-F5344CB8AC3E}">
        <p14:creationId xmlns:p14="http://schemas.microsoft.com/office/powerpoint/2010/main" val="1663980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2195736" y="332656"/>
            <a:ext cx="6768752" cy="1143000"/>
          </a:xfrm>
        </p:spPr>
        <p:txBody>
          <a:bodyPr>
            <a:normAutofit/>
          </a:bodyPr>
          <a:lstStyle/>
          <a:p>
            <a:pPr algn="l"/>
            <a:r>
              <a:rPr lang="tr-TR" sz="2400" dirty="0" smtClean="0">
                <a:solidFill>
                  <a:schemeClr val="accent2">
                    <a:lumMod val="75000"/>
                  </a:schemeClr>
                </a:solidFill>
                <a:latin typeface="Comic Sans MS" pitchFamily="66" charset="0"/>
              </a:rPr>
              <a:t>Background- </a:t>
            </a:r>
            <a:r>
              <a:rPr lang="tr-TR" sz="2400" dirty="0" err="1" smtClean="0">
                <a:solidFill>
                  <a:schemeClr val="accent2">
                    <a:lumMod val="60000"/>
                    <a:lumOff val="40000"/>
                  </a:schemeClr>
                </a:solidFill>
                <a:latin typeface="Comic Sans MS" pitchFamily="66" charset="0"/>
              </a:rPr>
              <a:t>Diagnosis</a:t>
            </a:r>
            <a:r>
              <a:rPr lang="tr-TR" sz="2400" dirty="0" smtClean="0">
                <a:solidFill>
                  <a:schemeClr val="accent2">
                    <a:lumMod val="60000"/>
                    <a:lumOff val="40000"/>
                  </a:schemeClr>
                </a:solidFill>
                <a:latin typeface="Comic Sans MS" pitchFamily="66" charset="0"/>
              </a:rPr>
              <a:t> </a:t>
            </a:r>
            <a:endParaRPr lang="tr-TR" sz="2400" dirty="0">
              <a:solidFill>
                <a:schemeClr val="accent2">
                  <a:lumMod val="60000"/>
                  <a:lumOff val="40000"/>
                </a:schemeClr>
              </a:solidFill>
              <a:latin typeface="Comic Sans MS" pitchFamily="66" charset="0"/>
            </a:endParaRPr>
          </a:p>
        </p:txBody>
      </p:sp>
      <p:sp>
        <p:nvSpPr>
          <p:cNvPr id="5" name="AutoShape 2" descr="data:image/jpeg;base64,/9j/4AAQSkZJRgABAQAAAQABAAD/2wCEAAkGBxQTEhUUEhIWFRIXFBQXFRgXFRUWFBcXFRQXFhcUFRgYHCggGBwlHBQUITEiJSorLi4uFx8zODMsNygtLiwBCgoKDg0OGhAQGywkICQsLCwsLCwsLCwsLCwsLCwsLCwsLCwsLCwsLCwsLCwsLCwsLCwsLCwsLCwsLCwsLCwsLP/AABEIALQA8AMBEQACEQEDEQH/xAAcAAEAAgMBAQEAAAAAAAAAAAAABQYDBAcBAgj/xABEEAABAwICBgcGBAMFCQEAAAABAAIDBBEFIQYSMUFRcQcTIjJhgZFCUqGxwdEjYnKSFFOCM0ODouEVNGNzo7LS8PEX/8QAGwEBAAIDAQEAAAAAAAAAAAAAAAEDAgQFBgf/xAAwEQACAgEEAQMCBgICAwEAAAAAAQIDEQQFITESEzJBIlEGFBVCcZFhgSOhM1NiFv/aAAwDAQACEQMRAD8A7ggCAIAgCAIAgCAIAgCAIAgCAIAgCAIAgCAIAgCAIAgCAIAgCAIAgCAIAgCAIAgCAIAgCAIAgCAIRkISLoBdAEAQBBkIAgCAIAgCAIAgCAIAgCAIAgCAIAgCAIAgCAIAhB8l4G1Hj5JUWR1Tj1Mzvzxg8NYE/BYOcV8mzDSXz9sGR02m9G3+8Lv0scVX+YgbUdp1T/aazukCm3NkP9P3Kh6mKLlseofbR8f/AKFB/Ll9G/dR+aiZ/oN/3X/Z9N6QabeyUf0g/IqfzMDF7FqV9jOzTqkO1zhzY5T+YgUvaNUvg3oNKKV+ydg5nV+azVsWa89BqIdwZJw1DHZtc1w8CD8ln5RZqyrlH3RaMt1JieoAgCAIAgCAIAgCAIAgCAIAgCAIAmAsny51tuxRklLPRVsX06p4uzGTM/gzu+bjl6KmzUQidXS7Nffy/pRU6/Tqqk7mrEPy9p3q77LWeqk+juU7FRX73kgKuqklzlke/wDU4kemxUSnKXbOjXp6q+IRSMAj8FhguTwZA1TgeR7qeCEZY1VOSUfWoSoDZ5ayYIyeEIngjJ5H2TdpLTxBsfULJSZjKMZcNEvR6TVUXdmcRwf2x8c/irFdNfJp3bXprFxHBY8O6Qzsnh/qjN/Vp+hKvjq89o5V+wNLNUv7LdheNQ1A/CkDjvGxw5jctiNkZdHDu0t1PviSF1bg10eqAEAQBAEAQBAEAQBAEAQBARWP43FSR9ZKfBrR3nu91oVdliijZ0uls1U/CByrHdJJ6zJ51It0TSbf1n2uWxaFl0pHs9FtdOm57f3ItosqP5Ok8vs+gEyYN4Pp7g0XcQB4/RDH+CJq8ea3Jjb+J+ynDIbS7MuGVTpjm+w8x/22+azwVysS6PvH3iJvYa0niW3+ZKyUSn1pZKya952kegt8FPgZq5m3Q1AJzaD8FHizL1Wb9VUlouxzmnhrEj0Kx8SPVMFLpG69pACOOw/BT4D1kWaiZ1rdaPtZXLQe1bjq7fRPB/AlfGLxLg+VjgtjLPKPmyxJbPphIIIJBGwg2I5FTnHQklKOJLKLZgOnMkdm1PbZ7477be97y2atS/3Hn9bskJfXTw/sdFpapkjQ9jg5pFwRsW8pKXKPNWVyrl4yWGZlJgEAQBAEAQBAEAQBAEB8vKA4XpPipnq3vkdk3sxtALgxnjYZOdkT5Ll2zcpHvNrohTQsds0m1MfvjzyVeDe8zK2Vp2Pb+4I0R5GQvaBcuFuYRIh8lSxXEnSOvsHsjgFZFIrss8eERhcs0ac5P5ZvYTiPVu2E/pF1l6eSqeohHtm/iUks47MEnPVsPmpVLNV7lSvnJojAqn+Q74fdT6LKv1WrJ9swupYbmB/wU+iyyO61M8rJ3Ws6N7T4tKxdTRbHXVS6ZFtcCsWXxthL5OraLxNdA0OF7WtxB4g7QeSJ8GN/JGaR1xjlt3sr39oDg8+1z2jxVcjc0ePHDEMgc0OGwqk2pLB9FCMniAmdF9IHUj8zeBx7Y93/AIjR4bxvV9Fzi8HM3HQR1EG4+5HXmPBAIzBzHJdJHjGsPDPpSQEAQBAEAQBACgPEB451ggIusq7b1jLoldnAq6Q9fJYkAOzsSD3Wrmy4Z7mieIRwY/4h3vv9brHBsKTfwHVJ3m/MA/RMDLNPryTIMrdW7Y0brKcBzfSNKgw+Sd2rGL8TuCvjWzlarVqr+S74PoGzbL2zwOTfRbSrSPPW6+y146Llh+jUbO6wDkArMI1HJsl4sFbwQxwZxg7eCEo+XYO3ghGEak+BtO0ISV/FNDYX31o28wLH4KHFMshbOLymQbcMqKT+xeJI/wCW/bb8rvuqp056N6rc5ReJ8ldxetL3OcQWmwu07QtKcWuz0ejtjasxZJ4XEWxtBVODq2G2QmCtI+bJgk8cMk65Jh2dM6O8SMlHGCb6hfH5McQPgAupTLMTxO7VKvVSwW1WnNCAIAgCAIAgIzSCqMUWuGudqkXDRc24oCnzadDVIhcOs3BzmhvmSEBqQdI0wNpoY7e8HOA/c0OHrZAbsWltLUHU6zUk3NJBB/S4GxUMZa6KTjmg9QZXPhlaWuN7EHLK23yVEqcnWp3adcUsEM/RKtHssd52WH5dm0t8X7ka7sDrBtgvycCoenZat5qfwfFPgVW5xAp3guaW3NrC+8p+XaLJ7xVjg6Vo3ov1LA22YGeW071txXiuTzd9ztm5Mt9Jh1tyJ5KkScdLZSDO2BAffVIDx0SAwPiQGnUQICv4w6NnfeG+B73kBmVjKxRNinS23PEEUPEY2SSBwbYDZfaeYWjbd59HqNs256V+Unz9gtc6zeRZCTyyA1cQqRG0nfuHiofRZBZ5Ln0ZSatGzxdI71efsulp/YeK3mzy1TR0Ollurzkm0gCAIAgCAjNIsR6iEvABcXNYwHYXyODW38Lm/kgOa1GET1/41VVPZASeqjZbWc2+T3X7Lb7bWJQG5R4FDCLRNm5maQE/tIQCbDnC5jBBO0ue99+euT8EBrUWCguLp4mOOWqQO0CDfWB3KGQywyYq1j2hwte5OqLNe0d429lzcj4g+CglE+KFp3LIMyf7JbwQGaPDWjcgNhlKAgMzWAID6QHl0BinqWMGs97WjiSAPisXJLszjXKfEVkga3TOlZskMh/IL/HYqnfBG9VtWpn+3H8kDW6fuNxFAAOL3XP7W7PVVS1a6R069h+Zy/ogazSKplvrSlo4MAaPhn8Vru6bOjTtunq/bkiiPX4nmq8v5N7CXR6AhJ6gCErLNKtxBrPzO4A/MqMFijnsrFdWF5uT9uQWSRMpqK8TrWhcJZTxN/I0nzufqunXHCSPn+ts9S+TLzQOVhqkogCAIAgCAq2mxJib+SaJ55B4BPoUBr4PTAsa33Rq/ty+VkBOw4eOCAzmhHBAatTh4tsUMhlL0ogDTHw13/GGT7fBQSmW7AJy6JhO0sYT5tCyJZOAIQeoAgCA8QFD0w01Mchp6a2u3+0k2hhOxrRvdbPPYtS7UeL8Ud/bdoV0fVt6+EUeokdI7WkcXu4uOsfjsWnKbl2elrqrqj4wR4FjgzyfQCYMeT0hTgdHuqhGcmKWqY3vPaPC+fohl4tmrPioA7LCfE9kfdDJQx2QlZjLnZXsODch67VlgycoxIx8pKnxK3ZkkdHsKNRMG27DSC//AMfNW1QbeTk7lrI1VtLs7VhdPay6HR4/vkslGxASCAIAgCAICCx2nDmuDu6QQeRFigIaLEWwmN8r2hsp1Xk9kMluGgHcA4i1/EIC4wPyQGW6AwVTwASdm87AFDBx7SjSWOeoc2J4cyKKUAg9mSaSzLMO/VBOz3lbGqyccxXBi5YZ0fR4dkeAA9BZVIzZYVJAQBAeOdZARmNYmIYZJfcjc7zAyHqsJvCyXUV+pYofc4hhhJbrON3vJc48S43J+JXJcvJ5PofioJQXSRuAKDFn0AsiD6CEEbjGJGKwbtNzfghaksGtRVDJM5HOd4E/+hSkVueOjalq4mDsMAU4MHNlarq5zztyUpBs1LrPD+DByS7JfBNH5ag5AtZvcfora6W+zk6zdK614w5Z1XR/AmQtDWiw+JPErcjFRPMW2SueZMttHSqWYEtAywQGVAEAQBAEBp4hBrNKA5B0g1dTAGtifaIuc57S1rgXC2qCHAixzuN9gu7s2novco2LL+DXvlKKyjbwGOqkDZ6Gv6uN/adTyNDo2Ot2mMz7DQb5WXK1VEqLXCRbCXlHKJh78dOQqKQDj1Zv8lrZz0ZmtimjE9TY11bI+MDOKIdWxxHvWNz6JnAxk53pREw18UELAxsZhja0ZAWfrn6L1Wgiq9vlN/JrTeZ4R3rAG9keS8tnJsk2gCA8cbIDSqahAUjpFr7UUov3tVv7nBU3v6TqbRX5apf4KPQt7DeQXLSPbT5bNgBSyvP3PVJjk+rKUCtaUntDkoj2WuX/ABkLTVWorsfY0vNLtmYTPlyY1zuQJWSrbNazcKa+2SdBojUS2uBGPHM+gVsdOzm3b1BexZLngmgkbLF93u8dnor41pHJt1913DfBdaHCwLWFlYahNU1JZRgJY6JCKKykGZAEAQBAEAQHhCAqGmeAdaw25jmraLnRYrI9mMo+S8WcqwrGHYdMdZutE4jrI72N/fjPH5r1llNe6VZi/qNOPlUzq2D6UUM7Q5lREMsw5wY4eBDivM37ffU8OLNv1I/ch9MNPKSmYRFIyaa1msYbgHcXuGQAW3o9qtuaclhIxlakuDnPR3hclVVGpkzAJN/ee45uC3d41cIQVFfRjVHnyZ+gMOp9VoXm0Xs3VIPCUBrzyICDxfEGRML5HtYwb3GwvwHEqyqqdrxBZIbS7OQab6ZxTtMUYszWBL3XudXMAMGYHMjku1DYk1/zywWaXcJaezyrWSAGkErQCLOaNzo3MvyKshsm3WfRGfJ0Xvmsi/Jx4J7B8ZZOMhqvG1t/kuDumy2aP6o8x+529v3evVcSWJEpZcM6vPyEyMpETX4eJ5msJsNUnLwsraIpywzS3W+VOmTiTuGaIwt9gE+Oa6PpqJ46eosm8tlpocGaNjQPJZJ4Km2+yZp8OHBCESEFHbcmAb8VOAgM4bZAfSAIAgCAIAgCAIDxzb7VD54HyVLSfQaCradZtjxG1X03zp9jIlFSOQaW9Gj6ON8omDmNBNnN7XIFeg0O7XW2quSyUzgoox6C6GsrnPc9xDGPDdUW7VgDt81nvWvsqsVcejGmCayzu+A4HFTsDY2gALyzbbyzZyiQqcQii/tJWM/U9rfmVmq5y6RHBEVOm+Hs71ZD5PB+S2Y7fqZ9QZj6kSGrelTDWbJ3PP5I3n6WV8No1T7jj+SPViU7HumcZilpyPzzOF/JjfqVv1bJFc3TX+jB3N8JFbjwPEcTeJah5jZufIDex2iOPLLZwurLdxo0q8KI/wCzFQb9xtY7onTU8FmNL3Akl7j2narCbZd0X3DgvP6zXWW9yOvttSdnJraKYdNVvdGyctija0yOcxrhZ2xoF8ybG3JaUKpY8uTravVwoXilkumG6ExRuvFTgm/fkcXO56oIaOQXTs3C+yr0pPKPOeS8/OHDLXTaOsI/Eij8gQfUFc/0o/Y2/wA9qF+5lb0h0caP93ncx25j9UsceGsRdp53Crlpk+jpabepR4sSZVMCa7+Ma1xdrdW/WD7Xa4OsW5eIVdUHCx5Nvc9TG/TJrrJ0ahi2Lc5+TyqRNU0QQkkIYkBtsagPtAEAQBAEAQBCAhIUZB5dSDWq8RiiF5ZWMHFz2t+ZWUapy6RDaRUca6U8PgB1ZTO/3Yhf/McgujTs+ps7WF/krdsUcg0s03qcUeImRajL3bGwlxuPakdYXtyAXZpp0+3rOfKTK5Zs7JjB9KocJg6uMCoqCSXEG0TXHi72uQ9Vrfpl2rsdtj8UZep4rCK9iundbVu1X1XVs91juqjA4XbmfVdGGn0mnWIQ8n9zDlmjBh1MT+LXxtJ4QSyn1yB9VnLVah+ysjwXyycw/RrDX5HE3OPARsh+DiVo26vXx/YZqMCy0mgWHAAkSyji6XI/sAXKt3TU5xLgtUIlhw3C6Snzgpo2O97V1nfuOYWjPVXT4kyXFdm1UVZO1UcmS6KppE0yARg2cQfGwLS0uPgsZwlNGzpL1VNtnuiLhQvmLyf4aTqQZCOyyRodbrCBk1wdt8F066VfQox9y+DX1Goc5+Ui+02JDVBbYt3OaQ5vkRktGcZQeJFalk8mxXb2xnsGQtlbbvWGDIrGO1LbF8rxHGL3LsudhtJ8ArK6bLGkiMohNG43T1EteMo3uewNI7Ya0MaHn0N+au1lahbFL4NuGozR6bOhUI2LWNZdEzThASEQQGdAEAQBAEAQBQwR+N4xDSxmWeQRsG87zwaNpPgFdTRZdLxgssxlLxOU4502G5bSU4A2CSZ23xDBs8yu/VsKXN08f4KXa30VWfpGxSc/hzP/AMGIAcrm6ven22j3cmPlNmq+nxeo7xqnD80r2j0Bso/UNBV7IInwm/kzUvRtXyG7mMbfaXEuKwnv8f2QCpfyyx4b0QkZ1E5I2kNAaPMk7LLn3bvfd9K4/gzVaRT9JMahj1oKFojgGTnjJ8xGV77Q3gN67Wh0EaI+rfzIrlPPRXKDD5Z3asTC7juA5lZavXQj/wCR/wCiYwyXTCOjiZ47coZ4NbrH1JXHlvco8VRM1UvknI+iRp/v5L8gqf1fUPky9OJpYh0SygXinv4Ob9ir6t8ti/qRHoor4oK3D3Z6zG+8zNnm05Lp1a3R6teNkcMqlXOPKLvo7pe2VzYp2tZIe44H8N54W9g+C5uu2f0l6lTyjKu7y4ZbJIRa5yGd87WttJXBbWMl6i2+Ch0c3WySvGYMhDf0NADfhn5rYuj4KDXyiZRabTMuK4vJRtOoATK1zHNdm0tAzy455KlOUWpRY77Kbg9YyF7j+LGbXBjeWeoGR9F0FuNrWJpS/kwcUbbNJJtYE1c+rcX7QvbbuYo/UK//AFR/7MfA+sSqoJpmu1ZDGLXdJI6SUg7SC7JvILCW4Wv6VwifBHWMPgZHG1sYswAao8Ntz48Vp+TWfkyaWcmxo3MHOnjH91KAPAPYH28iSrLI4Sf3QjyWmBiqMjejCA+0AQBAEAQBAYayobGxz3mzWguJ4AC5KyjFzfivkN4PzRpHi8+L1g1RYG4iae7HGd58TYE+Q3L1yUNt03/0zU5nI6Zoh0XwRgOlb1j7C5d9l5q/W3XNuTNpRwdApcFhjFmsA5ABahJuNp2jcEB69oAQlM550t4yIqJ0bXASTERgXsS0n8Qjjl811tmoVt6k1wim6XjE4vgOAOqpjtEbTmeN9jQuxuuu9J+K7KaY5R2bR7R1kbQGtAA3fdeTnNzeWbaWEW2loQBsWIN1sAQHpjCA0K+gY8EOaCCjeegcV6StGBTkSx5R3s4cLnIhel2bWym3RP5Ne6GeSRi0hdNhbyT+JYxOO8kEAnzHzXC3Sr0LZR+Dq7RX6l6JHRTDX9S58bNd0Yb10VwC9oHZljccmuAuCD3hvyTTXwurVU/7KtyplVe5Lo3p4qSuZqRzN65t7Nd2JATuLHfTgot01lfDWV9zVjLKOcYng743lr2kO33BWu+OzLg1BQE5Bt+QJUZTBK4ZgD3EBwLGe0TkLBSk/gfyWfGNMY4R1cP4kgFgB3W2FruPkt6jRyl9VnETFzNbovxR4rXNc7W65r3PPF7TrNNvUcitXU6hWWpLpcI6kNG1o3N/c7NC5YM5mTciQkyIAgCAIAgCApHS1VFmHzBpzcwN/cQCuhtcVLUxT+5hY8RKB0OUDS+WQ2vdreQAv8yuh+InL1kn0U6blM7lC2zfJefeWbCMijBIupBXtMNKIKGLXmd2iDqMBGu8jc3gPFbWl0dmpn4xX+zGUlFH5zxbGZq+qM0mdh3W92NgNw1v33r1FTp0U41f2a0k5ouXRtK3XfA7vXD2cHAjtW+C0t+0rb9ZDTzx9LOvUEQsvMm38kmxqkGSyA+HqPLDIbwa0xU9krk570svaKJ99riGt/UT9gV0tpTlqE18FdrSjyctwGr1YJfd65p8hYFYb7JTueDpbLLxtTOjmvhlhPVTNZKYy11nAa7CLEH3SuNGbr5idq/TOyTjJZRz7GYtaVxewZm4BzI5FblO42R9rORqNothylkkuvDYgGTzC3smQSN/6jTbyK3I6+MvfCLOfPTyh7kzQOJSt2TO8msH0WT1VHfpopcH8E0Xw/w+vI6WSUjJpk1WC/gxoJ8ysJa9JfTFIsjprJ9JlY1OADR4DVaudqddKz3PJ3dDs1k2pT6LH0eEfx8dtzZDf+m31WpU25HV3WMa9L4RO20z1v8AR41dElC9CTYQBAEAQBAEBX9McL6+BzeI/wDitotdU1NfBhNZWDhNJjUuGVLixticnsdcNeATax3HavZ2Ro3KpZeGjTj51s6LhvTPSFv4sM0bt9g2RvkRY+oXGn+Hb0/oaaNhXrHJsVHTNRAdiOeQ8AwN+LnKI/h7UvtpEu+JVcd6ZKl4IggZANznu6x/MCwA+K3qvw/VX9V8s/wVvUt8RRTqHBKzEZTI8vcXd6SS9yOA8FOp3SjTQ9OhL/QjFyfJ0nB9CW0zMhc7ydpK8tddO2flJmyljgpulGDPpXCWEODGnWaW96I7x4tXqtt3KrU1ejf2adlUlLKLFox0tMsG1jCHfzI+013i5m0Hlda+p/D8n9dDyi2Nr+ToWG6ZUUw7FXFyLg0/5lxLNDqan9US1TiSzcVhIuJo7f8AMZb5qh02Z9rJ84mnWaR0sffqYR/iN+hVsNLdP2wY84lPxzpToogREXTv3Bg1W+b3fQLfp2XUWcz+lFUrV8HJdJdJajEZRdoDW31GNvqtvtPifFdXxp0Fbw8tmGHMmKLAjHTEEbrn6ryeqm7G5nU0FiruTMscUbKV5YO04WcTmdmzkuVKTfB7WHLyQNO7MAk25rHxNpSwSk9PCG3u8HmLfJSm0VOuE3zE1WVUbT3NbmbfQrLyZi9LV8RRYKF9O6PXMRB4a1/oFg22Yem4vjBWMQq+scSBYDZ/qpUC9SkixdHERNQ9+5rLX8XH/QrZ08ecnC3y7FSgdioits8sS8KkG4gCAIAgCAIDwhAV3H9DqaqFpGA+SsrtnW8xeCGk+ykVXQvF7Ez2jhe/zW/DeNSljJW6ov4MUHQpHftzvPoFMt41L6eAqkWXB+i+jhN9QOPE5n4rTt1V1vvk2ZqKRbqbDY2CzWgBa5OD7mpA4ISV/E8BvmEXDyhk5/jnR/G4lwjLHcY8vPVtZdLT7tqKPnK+xhKpSKpV6ASC+rID+qMg+ZB+i69f4kWPriUujHTNB2hM/Fno77K7/wDRVY9g9F/czQaEzn3ByYT9lVL8SRS+mBPoNk1RdHb3HtkkctUeg+651+93We3gyjQolwwfQqOIDs+gXJnbOfvZdhLolanCRa1lgFwc80hwGWHXMY1o3bW7x4hatlOeUdvQbp4fRb/ZT2nVPC24rXksdnpKroT9r4M01RcLDg2Mr4MJchjlm4KyzNXemMk5iuWYaGjfM4NjF779wVsK2zn6rX1Url5Or6I4F1EYG0nNx4lbsIeB5HU6mV8ssu9JDZZmuSsLEBsIAgCAIAgCAIAgChgIgFICAIAUBifCDtCAwPw1h3IDF/siPgPRAfQwtg3JwDI2iA3IRg8dTISa01KgI6qw0HcpXBCyys4robDLm5gvxG1VygpFsLZ1+1lbqujkew9wWPoxN2G53wXDNdvRy6+cp9FHoose8XtElRdHkY7xLuexT6SRrz3C+axktmG6PsjFmtAViSRpttvMnknKaituREElDBZSDbaLID1AEAQBAEAQBAEAQBAEAQBAEAQBAEAQBAEB8lqA+HwhAYH0yAxfwSA8/gQgPoUaAzMpkBmZEAgPuyA9QBAEAQBAEAQBAEAQBAEAQBAEAQBAEAQBAEAQBAEAQBAEAQBAEAQBAEAQBAE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4" descr="data:image/jpeg;base64,/9j/4AAQSkZJRgABAQAAAQABAAD/2wCEAAkGBxQTEhUUEhIWFRIXFBQXFRgXFRUWFBcXFRQXFhcUFRgYHCggGBwlHBQUITEiJSorLi4uFx8zODMsNygtLiwBCgoKDg0OGhAQGywkICQsLCwsLCwsLCwsLCwsLCwsLCwsLCwsLCwsLCwsLCwsLCwsLCwsLCwsLCwsLCwsLCwsLP/AABEIALQA8AMBEQACEQEDEQH/xAAcAAEAAgMBAQEAAAAAAAAAAAAABQYDBAcBAgj/xABEEAABAwICBgcGBAMFCQEAAAABAAIDBBEFIQYSMUFRcQcTIjJhgZFCUqGxwdEjYnKSFFOCM0ODouEVNGNzo7LS8PEX/8QAGwEBAAIDAQEAAAAAAAAAAAAAAAEDAgQFBgf/xAAwEQACAgEEAQMCBgICAwEAAAAAAQIDEQQFITESEzJBIlEGFBVCcZFhgSOhM1NiFv/aAAwDAQACEQMRAD8A7ggCAIAgCAIAgCAIAgCAIAgCAIAgCAIAgCAIAgCAIAgCAIAgCAIAgCAIAgCAIAgCAIAgCAIAgCAIRkISLoBdAEAQBBkIAgCAIAgCAIAgCAIAgCAIAgCAIAgCAIAgCAIAhB8l4G1Hj5JUWR1Tj1Mzvzxg8NYE/BYOcV8mzDSXz9sGR02m9G3+8Lv0scVX+YgbUdp1T/aazukCm3NkP9P3Kh6mKLlseofbR8f/AKFB/Ll9G/dR+aiZ/oN/3X/Z9N6QabeyUf0g/IqfzMDF7FqV9jOzTqkO1zhzY5T+YgUvaNUvg3oNKKV+ydg5nV+azVsWa89BqIdwZJw1DHZtc1w8CD8ln5RZqyrlH3RaMt1JieoAgCAIAgCAIAgCAIAgCAIAgCAIAmAsny51tuxRklLPRVsX06p4uzGTM/gzu+bjl6KmzUQidXS7Nffy/pRU6/Tqqk7mrEPy9p3q77LWeqk+juU7FRX73kgKuqklzlke/wDU4kemxUSnKXbOjXp6q+IRSMAj8FhguTwZA1TgeR7qeCEZY1VOSUfWoSoDZ5ayYIyeEIngjJ5H2TdpLTxBsfULJSZjKMZcNEvR6TVUXdmcRwf2x8c/irFdNfJp3bXprFxHBY8O6Qzsnh/qjN/Vp+hKvjq89o5V+wNLNUv7LdheNQ1A/CkDjvGxw5jctiNkZdHDu0t1PviSF1bg10eqAEAQBAEAQBAEAQBAEAQBARWP43FSR9ZKfBrR3nu91oVdliijZ0uls1U/CByrHdJJ6zJ51It0TSbf1n2uWxaFl0pHs9FtdOm57f3ItosqP5Ok8vs+gEyYN4Pp7g0XcQB4/RDH+CJq8ea3Jjb+J+ynDIbS7MuGVTpjm+w8x/22+azwVysS6PvH3iJvYa0niW3+ZKyUSn1pZKya952kegt8FPgZq5m3Q1AJzaD8FHizL1Wb9VUlouxzmnhrEj0Kx8SPVMFLpG69pACOOw/BT4D1kWaiZ1rdaPtZXLQe1bjq7fRPB/AlfGLxLg+VjgtjLPKPmyxJbPphIIIJBGwg2I5FTnHQklKOJLKLZgOnMkdm1PbZ7477be97y2atS/3Hn9bskJfXTw/sdFpapkjQ9jg5pFwRsW8pKXKPNWVyrl4yWGZlJgEAQBAEAQBAEAQBAEB8vKA4XpPipnq3vkdk3sxtALgxnjYZOdkT5Ll2zcpHvNrohTQsds0m1MfvjzyVeDe8zK2Vp2Pb+4I0R5GQvaBcuFuYRIh8lSxXEnSOvsHsjgFZFIrss8eERhcs0ac5P5ZvYTiPVu2E/pF1l6eSqeohHtm/iUks47MEnPVsPmpVLNV7lSvnJojAqn+Q74fdT6LKv1WrJ9swupYbmB/wU+iyyO61M8rJ3Ws6N7T4tKxdTRbHXVS6ZFtcCsWXxthL5OraLxNdA0OF7WtxB4g7QeSJ8GN/JGaR1xjlt3sr39oDg8+1z2jxVcjc0ePHDEMgc0OGwqk2pLB9FCMniAmdF9IHUj8zeBx7Y93/AIjR4bxvV9Fzi8HM3HQR1EG4+5HXmPBAIzBzHJdJHjGsPDPpSQEAQBAEAQBACgPEB451ggIusq7b1jLoldnAq6Q9fJYkAOzsSD3Wrmy4Z7mieIRwY/4h3vv9brHBsKTfwHVJ3m/MA/RMDLNPryTIMrdW7Y0brKcBzfSNKgw+Sd2rGL8TuCvjWzlarVqr+S74PoGzbL2zwOTfRbSrSPPW6+y146Llh+jUbO6wDkArMI1HJsl4sFbwQxwZxg7eCEo+XYO3ghGEak+BtO0ISV/FNDYX31o28wLH4KHFMshbOLymQbcMqKT+xeJI/wCW/bb8rvuqp056N6rc5ReJ8ldxetL3OcQWmwu07QtKcWuz0ejtjasxZJ4XEWxtBVODq2G2QmCtI+bJgk8cMk65Jh2dM6O8SMlHGCb6hfH5McQPgAupTLMTxO7VKvVSwW1WnNCAIAgCAIAgIzSCqMUWuGudqkXDRc24oCnzadDVIhcOs3BzmhvmSEBqQdI0wNpoY7e8HOA/c0OHrZAbsWltLUHU6zUk3NJBB/S4GxUMZa6KTjmg9QZXPhlaWuN7EHLK23yVEqcnWp3adcUsEM/RKtHssd52WH5dm0t8X7ka7sDrBtgvycCoenZat5qfwfFPgVW5xAp3guaW3NrC+8p+XaLJ7xVjg6Vo3ov1LA22YGeW071txXiuTzd9ztm5Mt9Jh1tyJ5KkScdLZSDO2BAffVIDx0SAwPiQGnUQICv4w6NnfeG+B73kBmVjKxRNinS23PEEUPEY2SSBwbYDZfaeYWjbd59HqNs256V+Unz9gtc6zeRZCTyyA1cQqRG0nfuHiofRZBZ5Ln0ZSatGzxdI71efsulp/YeK3mzy1TR0Ollurzkm0gCAIAgCAjNIsR6iEvABcXNYwHYXyODW38Lm/kgOa1GET1/41VVPZASeqjZbWc2+T3X7Lb7bWJQG5R4FDCLRNm5maQE/tIQCbDnC5jBBO0ue99+euT8EBrUWCguLp4mOOWqQO0CDfWB3KGQywyYq1j2hwte5OqLNe0d429lzcj4g+CglE+KFp3LIMyf7JbwQGaPDWjcgNhlKAgMzWAID6QHl0BinqWMGs97WjiSAPisXJLszjXKfEVkga3TOlZskMh/IL/HYqnfBG9VtWpn+3H8kDW6fuNxFAAOL3XP7W7PVVS1a6R069h+Zy/ogazSKplvrSlo4MAaPhn8Vru6bOjTtunq/bkiiPX4nmq8v5N7CXR6AhJ6gCErLNKtxBrPzO4A/MqMFijnsrFdWF5uT9uQWSRMpqK8TrWhcJZTxN/I0nzufqunXHCSPn+ts9S+TLzQOVhqkogCAIAgCAq2mxJib+SaJ55B4BPoUBr4PTAsa33Rq/ty+VkBOw4eOCAzmhHBAatTh4tsUMhlL0ogDTHw13/GGT7fBQSmW7AJy6JhO0sYT5tCyJZOAIQeoAgCA8QFD0w01Mchp6a2u3+0k2hhOxrRvdbPPYtS7UeL8Ud/bdoV0fVt6+EUeokdI7WkcXu4uOsfjsWnKbl2elrqrqj4wR4FjgzyfQCYMeT0hTgdHuqhGcmKWqY3vPaPC+fohl4tmrPioA7LCfE9kfdDJQx2QlZjLnZXsODch67VlgycoxIx8pKnxK3ZkkdHsKNRMG27DSC//AMfNW1QbeTk7lrI1VtLs7VhdPay6HR4/vkslGxASCAIAgCAICCx2nDmuDu6QQeRFigIaLEWwmN8r2hsp1Xk9kMluGgHcA4i1/EIC4wPyQGW6AwVTwASdm87AFDBx7SjSWOeoc2J4cyKKUAg9mSaSzLMO/VBOz3lbGqyccxXBi5YZ0fR4dkeAA9BZVIzZYVJAQBAeOdZARmNYmIYZJfcjc7zAyHqsJvCyXUV+pYofc4hhhJbrON3vJc48S43J+JXJcvJ5PofioJQXSRuAKDFn0AsiD6CEEbjGJGKwbtNzfghaksGtRVDJM5HOd4E/+hSkVueOjalq4mDsMAU4MHNlarq5zztyUpBs1LrPD+DByS7JfBNH5ag5AtZvcfora6W+zk6zdK614w5Z1XR/AmQtDWiw+JPErcjFRPMW2SueZMttHSqWYEtAywQGVAEAQBAEBp4hBrNKA5B0g1dTAGtifaIuc57S1rgXC2qCHAixzuN9gu7s2novco2LL+DXvlKKyjbwGOqkDZ6Gv6uN/adTyNDo2Ot2mMz7DQb5WXK1VEqLXCRbCXlHKJh78dOQqKQDj1Zv8lrZz0ZmtimjE9TY11bI+MDOKIdWxxHvWNz6JnAxk53pREw18UELAxsZhja0ZAWfrn6L1Wgiq9vlN/JrTeZ4R3rAG9keS8tnJsk2gCA8cbIDSqahAUjpFr7UUov3tVv7nBU3v6TqbRX5apf4KPQt7DeQXLSPbT5bNgBSyvP3PVJjk+rKUCtaUntDkoj2WuX/ABkLTVWorsfY0vNLtmYTPlyY1zuQJWSrbNazcKa+2SdBojUS2uBGPHM+gVsdOzm3b1BexZLngmgkbLF93u8dnor41pHJt1913DfBdaHCwLWFlYahNU1JZRgJY6JCKKykGZAEAQBAEAQHhCAqGmeAdaw25jmraLnRYrI9mMo+S8WcqwrGHYdMdZutE4jrI72N/fjPH5r1llNe6VZi/qNOPlUzq2D6UUM7Q5lREMsw5wY4eBDivM37ffU8OLNv1I/ch9MNPKSmYRFIyaa1msYbgHcXuGQAW3o9qtuaclhIxlakuDnPR3hclVVGpkzAJN/ee45uC3d41cIQVFfRjVHnyZ+gMOp9VoXm0Xs3VIPCUBrzyICDxfEGRML5HtYwb3GwvwHEqyqqdrxBZIbS7OQab6ZxTtMUYszWBL3XudXMAMGYHMjku1DYk1/zywWaXcJaezyrWSAGkErQCLOaNzo3MvyKshsm3WfRGfJ0Xvmsi/Jx4J7B8ZZOMhqvG1t/kuDumy2aP6o8x+529v3evVcSWJEpZcM6vPyEyMpETX4eJ5msJsNUnLwsraIpywzS3W+VOmTiTuGaIwt9gE+Oa6PpqJ46eosm8tlpocGaNjQPJZJ4Km2+yZp8OHBCESEFHbcmAb8VOAgM4bZAfSAIAgCAIAgCAIDxzb7VD54HyVLSfQaCradZtjxG1X03zp9jIlFSOQaW9Gj6ON8omDmNBNnN7XIFeg0O7XW2quSyUzgoox6C6GsrnPc9xDGPDdUW7VgDt81nvWvsqsVcejGmCayzu+A4HFTsDY2gALyzbbyzZyiQqcQii/tJWM/U9rfmVmq5y6RHBEVOm+Hs71ZD5PB+S2Y7fqZ9QZj6kSGrelTDWbJ3PP5I3n6WV8No1T7jj+SPViU7HumcZilpyPzzOF/JjfqVv1bJFc3TX+jB3N8JFbjwPEcTeJah5jZufIDex2iOPLLZwurLdxo0q8KI/wCzFQb9xtY7onTU8FmNL3Akl7j2narCbZd0X3DgvP6zXWW9yOvttSdnJraKYdNVvdGyctija0yOcxrhZ2xoF8ybG3JaUKpY8uTravVwoXilkumG6ExRuvFTgm/fkcXO56oIaOQXTs3C+yr0pPKPOeS8/OHDLXTaOsI/Eij8gQfUFc/0o/Y2/wA9qF+5lb0h0caP93ncx25j9UsceGsRdp53Crlpk+jpabepR4sSZVMCa7+Ma1xdrdW/WD7Xa4OsW5eIVdUHCx5Nvc9TG/TJrrJ0ahi2Lc5+TyqRNU0QQkkIYkBtsagPtAEAQBAEAQBCAhIUZB5dSDWq8RiiF5ZWMHFz2t+ZWUapy6RDaRUca6U8PgB1ZTO/3Yhf/McgujTs+ps7WF/krdsUcg0s03qcUeImRajL3bGwlxuPakdYXtyAXZpp0+3rOfKTK5Zs7JjB9KocJg6uMCoqCSXEG0TXHi72uQ9Vrfpl2rsdtj8UZep4rCK9iundbVu1X1XVs91juqjA4XbmfVdGGn0mnWIQ8n9zDlmjBh1MT+LXxtJ4QSyn1yB9VnLVah+ysjwXyycw/RrDX5HE3OPARsh+DiVo26vXx/YZqMCy0mgWHAAkSyji6XI/sAXKt3TU5xLgtUIlhw3C6Snzgpo2O97V1nfuOYWjPVXT4kyXFdm1UVZO1UcmS6KppE0yARg2cQfGwLS0uPgsZwlNGzpL1VNtnuiLhQvmLyf4aTqQZCOyyRodbrCBk1wdt8F066VfQox9y+DX1Goc5+Ui+02JDVBbYt3OaQ5vkRktGcZQeJFalk8mxXb2xnsGQtlbbvWGDIrGO1LbF8rxHGL3LsudhtJ8ArK6bLGkiMohNG43T1EteMo3uewNI7Ya0MaHn0N+au1lahbFL4NuGozR6bOhUI2LWNZdEzThASEQQGdAEAQBAEAQBQwR+N4xDSxmWeQRsG87zwaNpPgFdTRZdLxgssxlLxOU4502G5bSU4A2CSZ23xDBs8yu/VsKXN08f4KXa30VWfpGxSc/hzP/AMGIAcrm6ven22j3cmPlNmq+nxeo7xqnD80r2j0Bso/UNBV7IInwm/kzUvRtXyG7mMbfaXEuKwnv8f2QCpfyyx4b0QkZ1E5I2kNAaPMk7LLn3bvfd9K4/gzVaRT9JMahj1oKFojgGTnjJ8xGV77Q3gN67Wh0EaI+rfzIrlPPRXKDD5Z3asTC7juA5lZavXQj/wCR/wCiYwyXTCOjiZ47coZ4NbrH1JXHlvco8VRM1UvknI+iRp/v5L8gqf1fUPky9OJpYh0SygXinv4Ob9ir6t8ti/qRHoor4oK3D3Z6zG+8zNnm05Lp1a3R6teNkcMqlXOPKLvo7pe2VzYp2tZIe44H8N54W9g+C5uu2f0l6lTyjKu7y4ZbJIRa5yGd87WttJXBbWMl6i2+Ch0c3WySvGYMhDf0NADfhn5rYuj4KDXyiZRabTMuK4vJRtOoATK1zHNdm0tAzy455KlOUWpRY77Kbg9YyF7j+LGbXBjeWeoGR9F0FuNrWJpS/kwcUbbNJJtYE1c+rcX7QvbbuYo/UK//AFR/7MfA+sSqoJpmu1ZDGLXdJI6SUg7SC7JvILCW4Wv6VwifBHWMPgZHG1sYswAao8Ntz48Vp+TWfkyaWcmxo3MHOnjH91KAPAPYH28iSrLI4Sf3QjyWmBiqMjejCA+0AQBAEAQBAYayobGxz3mzWguJ4AC5KyjFzfivkN4PzRpHi8+L1g1RYG4iae7HGd58TYE+Q3L1yUNt03/0zU5nI6Zoh0XwRgOlb1j7C5d9l5q/W3XNuTNpRwdApcFhjFmsA5ABahJuNp2jcEB69oAQlM550t4yIqJ0bXASTERgXsS0n8Qjjl811tmoVt6k1wim6XjE4vgOAOqpjtEbTmeN9jQuxuuu9J+K7KaY5R2bR7R1kbQGtAA3fdeTnNzeWbaWEW2loQBsWIN1sAQHpjCA0K+gY8EOaCCjeegcV6StGBTkSx5R3s4cLnIhel2bWym3RP5Ne6GeSRi0hdNhbyT+JYxOO8kEAnzHzXC3Sr0LZR+Dq7RX6l6JHRTDX9S58bNd0Yb10VwC9oHZljccmuAuCD3hvyTTXwurVU/7KtyplVe5Lo3p4qSuZqRzN65t7Nd2JATuLHfTgot01lfDWV9zVjLKOcYng743lr2kO33BWu+OzLg1BQE5Bt+QJUZTBK4ZgD3EBwLGe0TkLBSk/gfyWfGNMY4R1cP4kgFgB3W2FruPkt6jRyl9VnETFzNbovxR4rXNc7W65r3PPF7TrNNvUcitXU6hWWpLpcI6kNG1o3N/c7NC5YM5mTciQkyIAgCAIAgCApHS1VFmHzBpzcwN/cQCuhtcVLUxT+5hY8RKB0OUDS+WQ2vdreQAv8yuh+InL1kn0U6blM7lC2zfJefeWbCMijBIupBXtMNKIKGLXmd2iDqMBGu8jc3gPFbWl0dmpn4xX+zGUlFH5zxbGZq+qM0mdh3W92NgNw1v33r1FTp0U41f2a0k5ouXRtK3XfA7vXD2cHAjtW+C0t+0rb9ZDTzx9LOvUEQsvMm38kmxqkGSyA+HqPLDIbwa0xU9krk570svaKJ99riGt/UT9gV0tpTlqE18FdrSjyctwGr1YJfd65p8hYFYb7JTueDpbLLxtTOjmvhlhPVTNZKYy11nAa7CLEH3SuNGbr5idq/TOyTjJZRz7GYtaVxewZm4BzI5FblO42R9rORqNothylkkuvDYgGTzC3smQSN/6jTbyK3I6+MvfCLOfPTyh7kzQOJSt2TO8msH0WT1VHfpopcH8E0Xw/w+vI6WSUjJpk1WC/gxoJ8ysJa9JfTFIsjprJ9JlY1OADR4DVaudqddKz3PJ3dDs1k2pT6LH0eEfx8dtzZDf+m31WpU25HV3WMa9L4RO20z1v8AR41dElC9CTYQBAEAQBAEBX9McL6+BzeI/wDitotdU1NfBhNZWDhNJjUuGVLixticnsdcNeATax3HavZ2Ro3KpZeGjTj51s6LhvTPSFv4sM0bt9g2RvkRY+oXGn+Hb0/oaaNhXrHJsVHTNRAdiOeQ8AwN+LnKI/h7UvtpEu+JVcd6ZKl4IggZANznu6x/MCwA+K3qvw/VX9V8s/wVvUt8RRTqHBKzEZTI8vcXd6SS9yOA8FOp3SjTQ9OhL/QjFyfJ0nB9CW0zMhc7ydpK8tddO2flJmyljgpulGDPpXCWEODGnWaW96I7x4tXqtt3KrU1ejf2adlUlLKLFox0tMsG1jCHfzI+013i5m0Hlda+p/D8n9dDyi2Nr+ToWG6ZUUw7FXFyLg0/5lxLNDqan9US1TiSzcVhIuJo7f8AMZb5qh02Z9rJ84mnWaR0sffqYR/iN+hVsNLdP2wY84lPxzpToogREXTv3Bg1W+b3fQLfp2XUWcz+lFUrV8HJdJdJajEZRdoDW31GNvqtvtPifFdXxp0Fbw8tmGHMmKLAjHTEEbrn6ryeqm7G5nU0FiruTMscUbKV5YO04WcTmdmzkuVKTfB7WHLyQNO7MAk25rHxNpSwSk9PCG3u8HmLfJSm0VOuE3zE1WVUbT3NbmbfQrLyZi9LV8RRYKF9O6PXMRB4a1/oFg22Yem4vjBWMQq+scSBYDZ/qpUC9SkixdHERNQ9+5rLX8XH/QrZ08ecnC3y7FSgdioits8sS8KkG4gCAIAgCAIDwhAV3H9DqaqFpGA+SsrtnW8xeCGk+ykVXQvF7Ez2jhe/zW/DeNSljJW6ov4MUHQpHftzvPoFMt41L6eAqkWXB+i+jhN9QOPE5n4rTt1V1vvk2ZqKRbqbDY2CzWgBa5OD7mpA4ISV/E8BvmEXDyhk5/jnR/G4lwjLHcY8vPVtZdLT7tqKPnK+xhKpSKpV6ASC+rID+qMg+ZB+i69f4kWPriUujHTNB2hM/Fno77K7/wDRVY9g9F/czQaEzn3ByYT9lVL8SRS+mBPoNk1RdHb3HtkkctUeg+651+93We3gyjQolwwfQqOIDs+gXJnbOfvZdhLolanCRa1lgFwc80hwGWHXMY1o3bW7x4hatlOeUdvQbp4fRb/ZT2nVPC24rXksdnpKroT9r4M01RcLDg2Mr4MJchjlm4KyzNXemMk5iuWYaGjfM4NjF779wVsK2zn6rX1Url5Or6I4F1EYG0nNx4lbsIeB5HU6mV8ssu9JDZZmuSsLEBsIAgCAIAgCAIAgChgIgFICAIAUBifCDtCAwPw1h3IDF/siPgPRAfQwtg3JwDI2iA3IRg8dTISa01KgI6qw0HcpXBCyys4robDLm5gvxG1VygpFsLZ1+1lbqujkew9wWPoxN2G53wXDNdvRy6+cp9FHoose8XtElRdHkY7xLuexT6SRrz3C+axktmG6PsjFmtAViSRpttvMnknKaituREElDBZSDbaLID1AEAQBAEAQBAEAQBAEAQBAEAQBAEAQBAEB8lqA+HwhAYH0yAxfwSA8/gQgPoUaAzMpkBmZEAgPuyA9QBAEAQBAEAQBAEAQBAEAQBAEAQBAEAQBAEAQBAEAQBAEAQBAEAQBAEAQBAE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75" y="128258"/>
            <a:ext cx="1824137" cy="1714500"/>
          </a:xfrm>
          <a:prstGeom prst="rect">
            <a:avLst/>
          </a:prstGeom>
        </p:spPr>
      </p:pic>
      <p:sp>
        <p:nvSpPr>
          <p:cNvPr id="8" name="Metin kutusu 7"/>
          <p:cNvSpPr txBox="1"/>
          <p:nvPr/>
        </p:nvSpPr>
        <p:spPr>
          <a:xfrm>
            <a:off x="683568" y="1916832"/>
            <a:ext cx="7560840" cy="3477875"/>
          </a:xfrm>
          <a:prstGeom prst="rect">
            <a:avLst/>
          </a:prstGeom>
          <a:noFill/>
        </p:spPr>
        <p:txBody>
          <a:bodyPr wrap="square" rtlCol="0">
            <a:spAutoFit/>
          </a:bodyPr>
          <a:lstStyle/>
          <a:p>
            <a:pPr algn="just"/>
            <a:r>
              <a:rPr lang="tr-TR" sz="2000" dirty="0" smtClean="0">
                <a:solidFill>
                  <a:schemeClr val="accent6">
                    <a:lumMod val="50000"/>
                  </a:schemeClr>
                </a:solidFill>
                <a:latin typeface="Comic Sans MS" pitchFamily="66" charset="0"/>
              </a:rPr>
              <a:t>1. </a:t>
            </a:r>
            <a:r>
              <a:rPr lang="tr-TR" sz="2000" dirty="0" err="1" smtClean="0">
                <a:solidFill>
                  <a:schemeClr val="accent6">
                    <a:lumMod val="50000"/>
                  </a:schemeClr>
                </a:solidFill>
                <a:latin typeface="Comic Sans MS" pitchFamily="66" charset="0"/>
              </a:rPr>
              <a:t>Discover</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and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avoid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potential</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ototoxic</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drugs</a:t>
            </a:r>
            <a:r>
              <a:rPr lang="tr-TR" sz="2000" dirty="0" smtClean="0">
                <a:solidFill>
                  <a:schemeClr val="accent6">
                    <a:lumMod val="50000"/>
                  </a:schemeClr>
                </a:solidFill>
                <a:latin typeface="Comic Sans MS" pitchFamily="66" charset="0"/>
              </a:rPr>
              <a:t>:</a:t>
            </a:r>
            <a:endParaRPr lang="tr-TR" sz="2000" baseline="30000" dirty="0" smtClean="0">
              <a:solidFill>
                <a:schemeClr val="accent6">
                  <a:lumMod val="50000"/>
                </a:schemeClr>
              </a:solidFill>
              <a:latin typeface="Comic Sans MS" pitchFamily="66" charset="0"/>
            </a:endParaRPr>
          </a:p>
          <a:p>
            <a:pPr marL="1257300" lvl="2" indent="-342900">
              <a:buClr>
                <a:srgbClr val="92D050"/>
              </a:buClr>
              <a:buFont typeface="Wingdings" pitchFamily="2" charset="2"/>
              <a:buChar char="ü"/>
            </a:pPr>
            <a:r>
              <a:rPr lang="tr-TR" sz="2000" dirty="0" err="1" smtClean="0">
                <a:solidFill>
                  <a:schemeClr val="accent3">
                    <a:lumMod val="75000"/>
                  </a:schemeClr>
                </a:solidFill>
                <a:latin typeface="Comic Sans MS" pitchFamily="66" charset="0"/>
                <a:sym typeface="Wingdings" pitchFamily="2" charset="2"/>
              </a:rPr>
              <a:t>Streptomycin</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Acetyl</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salicilates</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Gentamycin</a:t>
            </a:r>
            <a:r>
              <a:rPr lang="tr-TR" sz="2000" dirty="0" smtClean="0">
                <a:solidFill>
                  <a:schemeClr val="accent3">
                    <a:lumMod val="75000"/>
                  </a:schemeClr>
                </a:solidFill>
                <a:latin typeface="Comic Sans MS" pitchFamily="66" charset="0"/>
                <a:sym typeface="Wingdings" pitchFamily="2" charset="2"/>
              </a:rPr>
              <a:t>, </a:t>
            </a:r>
            <a:r>
              <a:rPr lang="tr-TR" sz="2000" dirty="0" err="1" smtClean="0">
                <a:solidFill>
                  <a:schemeClr val="accent3">
                    <a:lumMod val="75000"/>
                  </a:schemeClr>
                </a:solidFill>
                <a:latin typeface="Comic Sans MS" pitchFamily="66" charset="0"/>
                <a:sym typeface="Wingdings" pitchFamily="2" charset="2"/>
              </a:rPr>
              <a:t>etc</a:t>
            </a:r>
            <a:endParaRPr lang="tr-TR" sz="2000" dirty="0" smtClean="0">
              <a:solidFill>
                <a:schemeClr val="accent3">
                  <a:lumMod val="75000"/>
                </a:schemeClr>
              </a:solidFill>
              <a:latin typeface="Comic Sans MS" pitchFamily="66" charset="0"/>
              <a:sym typeface="Wingdings" pitchFamily="2" charset="2"/>
            </a:endParaRPr>
          </a:p>
          <a:p>
            <a:pPr lvl="3">
              <a:buClr>
                <a:srgbClr val="92D050"/>
              </a:buClr>
            </a:pPr>
            <a:r>
              <a:rPr lang="tr-TR" sz="2000" dirty="0">
                <a:solidFill>
                  <a:schemeClr val="accent3">
                    <a:lumMod val="75000"/>
                  </a:schemeClr>
                </a:solidFill>
              </a:rPr>
              <a:t>	</a:t>
            </a:r>
          </a:p>
          <a:p>
            <a:pPr>
              <a:buClr>
                <a:srgbClr val="92D050"/>
              </a:buClr>
            </a:pPr>
            <a:r>
              <a:rPr lang="tr-TR" sz="2000" dirty="0" smtClean="0">
                <a:solidFill>
                  <a:schemeClr val="accent6">
                    <a:lumMod val="50000"/>
                  </a:schemeClr>
                </a:solidFill>
                <a:latin typeface="Comic Sans MS" pitchFamily="66" charset="0"/>
              </a:rPr>
              <a:t>2. Control </a:t>
            </a:r>
            <a:r>
              <a:rPr lang="tr-TR" sz="2000" dirty="0" err="1" smtClean="0">
                <a:solidFill>
                  <a:schemeClr val="accent6">
                    <a:lumMod val="50000"/>
                  </a:schemeClr>
                </a:solidFill>
                <a:latin typeface="Comic Sans MS" pitchFamily="66" charset="0"/>
              </a:rPr>
              <a:t>co-morbid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metabolic</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diseases</a:t>
            </a:r>
            <a:r>
              <a:rPr lang="tr-TR" sz="2000" dirty="0" smtClean="0">
                <a:solidFill>
                  <a:schemeClr val="accent6">
                    <a:lumMod val="50000"/>
                  </a:schemeClr>
                </a:solidFill>
                <a:latin typeface="Comic Sans MS" pitchFamily="66" charset="0"/>
              </a:rPr>
              <a:t>:</a:t>
            </a:r>
          </a:p>
          <a:p>
            <a:pPr marL="1257300" lvl="2" indent="-342900">
              <a:buClr>
                <a:srgbClr val="92D050"/>
              </a:buClr>
              <a:buFont typeface="Wingdings" pitchFamily="2" charset="2"/>
              <a:buChar char="ü"/>
            </a:pPr>
            <a:r>
              <a:rPr lang="tr-TR" sz="2000" dirty="0" smtClean="0">
                <a:solidFill>
                  <a:schemeClr val="accent3">
                    <a:lumMod val="75000"/>
                  </a:schemeClr>
                </a:solidFill>
                <a:latin typeface="Comic Sans MS" pitchFamily="66" charset="0"/>
              </a:rPr>
              <a:t>DM, CVS </a:t>
            </a:r>
            <a:r>
              <a:rPr lang="tr-TR" sz="2000" dirty="0" err="1" smtClean="0">
                <a:solidFill>
                  <a:schemeClr val="accent3">
                    <a:lumMod val="75000"/>
                  </a:schemeClr>
                </a:solidFill>
                <a:latin typeface="Comic Sans MS" pitchFamily="66" charset="0"/>
              </a:rPr>
              <a:t>diseases</a:t>
            </a:r>
            <a:r>
              <a:rPr lang="tr-TR" sz="2000" dirty="0" smtClean="0">
                <a:solidFill>
                  <a:schemeClr val="accent3">
                    <a:lumMod val="75000"/>
                  </a:schemeClr>
                </a:solidFill>
                <a:latin typeface="Comic Sans MS" pitchFamily="66" charset="0"/>
              </a:rPr>
              <a:t>, </a:t>
            </a:r>
            <a:r>
              <a:rPr lang="tr-TR" sz="2000" dirty="0" err="1" smtClean="0">
                <a:solidFill>
                  <a:schemeClr val="accent3">
                    <a:lumMod val="75000"/>
                  </a:schemeClr>
                </a:solidFill>
                <a:latin typeface="Comic Sans MS" pitchFamily="66" charset="0"/>
              </a:rPr>
              <a:t>etc</a:t>
            </a:r>
            <a:endParaRPr lang="tr-TR" sz="2000" dirty="0" smtClean="0">
              <a:solidFill>
                <a:schemeClr val="accent6">
                  <a:lumMod val="50000"/>
                </a:schemeClr>
              </a:solidFill>
              <a:latin typeface="Comic Sans MS" pitchFamily="66" charset="0"/>
            </a:endParaRPr>
          </a:p>
          <a:p>
            <a:pPr>
              <a:buClr>
                <a:srgbClr val="92D050"/>
              </a:buClr>
            </a:pPr>
            <a:r>
              <a:rPr lang="tr-TR" sz="2000" dirty="0" smtClean="0">
                <a:solidFill>
                  <a:schemeClr val="accent6">
                    <a:lumMod val="50000"/>
                  </a:schemeClr>
                </a:solidFill>
                <a:latin typeface="Comic Sans MS" pitchFamily="66" charset="0"/>
              </a:rPr>
              <a:t>3. </a:t>
            </a:r>
            <a:r>
              <a:rPr lang="tr-TR" sz="2000" dirty="0" err="1" smtClean="0">
                <a:solidFill>
                  <a:schemeClr val="accent6">
                    <a:lumMod val="50000"/>
                  </a:schemeClr>
                </a:solidFill>
                <a:latin typeface="Comic Sans MS" pitchFamily="66" charset="0"/>
              </a:rPr>
              <a:t>Detailed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audiometry</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must</a:t>
            </a:r>
            <a:r>
              <a:rPr lang="tr-TR" sz="2000" dirty="0" smtClean="0">
                <a:solidFill>
                  <a:schemeClr val="accent6">
                    <a:lumMod val="50000"/>
                  </a:schemeClr>
                </a:solidFill>
                <a:latin typeface="Comic Sans MS" pitchFamily="66" charset="0"/>
              </a:rPr>
              <a:t> be </a:t>
            </a:r>
            <a:r>
              <a:rPr lang="tr-TR" sz="2000" dirty="0" err="1" smtClean="0">
                <a:solidFill>
                  <a:schemeClr val="accent6">
                    <a:lumMod val="50000"/>
                  </a:schemeClr>
                </a:solidFill>
                <a:latin typeface="Comic Sans MS" pitchFamily="66" charset="0"/>
              </a:rPr>
              <a:t>performed</a:t>
            </a:r>
            <a:r>
              <a:rPr lang="tr-TR" sz="2000" dirty="0" smtClean="0">
                <a:solidFill>
                  <a:schemeClr val="accent6">
                    <a:lumMod val="50000"/>
                  </a:schemeClr>
                </a:solidFill>
                <a:latin typeface="Comic Sans MS" pitchFamily="66" charset="0"/>
              </a:rPr>
              <a:t> in </a:t>
            </a:r>
            <a:r>
              <a:rPr lang="tr-TR" sz="2000" dirty="0" err="1" smtClean="0">
                <a:solidFill>
                  <a:schemeClr val="accent6">
                    <a:lumMod val="50000"/>
                  </a:schemeClr>
                </a:solidFill>
                <a:latin typeface="Comic Sans MS" pitchFamily="66" charset="0"/>
              </a:rPr>
              <a:t>all</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patients</a:t>
            </a:r>
            <a:endParaRPr lang="tr-TR" sz="2000" dirty="0">
              <a:solidFill>
                <a:schemeClr val="accent6">
                  <a:lumMod val="50000"/>
                </a:schemeClr>
              </a:solidFill>
              <a:latin typeface="Comic Sans MS" pitchFamily="66" charset="0"/>
            </a:endParaRPr>
          </a:p>
          <a:p>
            <a:pPr>
              <a:buClr>
                <a:srgbClr val="92D050"/>
              </a:buClr>
            </a:pPr>
            <a:r>
              <a:rPr lang="tr-TR" sz="2000" dirty="0" smtClean="0">
                <a:solidFill>
                  <a:schemeClr val="accent6">
                    <a:lumMod val="50000"/>
                  </a:schemeClr>
                </a:solidFill>
                <a:latin typeface="Comic Sans MS" pitchFamily="66" charset="0"/>
              </a:rPr>
              <a:t>4. </a:t>
            </a:r>
            <a:r>
              <a:rPr lang="tr-TR" sz="2000" dirty="0" err="1" smtClean="0">
                <a:solidFill>
                  <a:schemeClr val="accent6">
                    <a:lumMod val="50000"/>
                  </a:schemeClr>
                </a:solidFill>
                <a:latin typeface="Comic Sans MS" pitchFamily="66" charset="0"/>
              </a:rPr>
              <a:t>Routine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blood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tests</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must</a:t>
            </a:r>
            <a:r>
              <a:rPr lang="tr-TR" sz="2000" dirty="0" smtClean="0">
                <a:solidFill>
                  <a:schemeClr val="accent6">
                    <a:lumMod val="50000"/>
                  </a:schemeClr>
                </a:solidFill>
                <a:latin typeface="Comic Sans MS" pitchFamily="66" charset="0"/>
              </a:rPr>
              <a:t> be </a:t>
            </a:r>
            <a:r>
              <a:rPr lang="tr-TR" sz="2000" dirty="0" err="1" smtClean="0">
                <a:solidFill>
                  <a:schemeClr val="accent6">
                    <a:lumMod val="50000"/>
                  </a:schemeClr>
                </a:solidFill>
                <a:latin typeface="Comic Sans MS" pitchFamily="66" charset="0"/>
              </a:rPr>
              <a:t>performed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to</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rule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out</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systemic</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and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metabolic</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diseases</a:t>
            </a:r>
            <a:r>
              <a:rPr lang="tr-TR" sz="2000" dirty="0" smtClean="0">
                <a:solidFill>
                  <a:schemeClr val="accent6">
                    <a:lumMod val="50000"/>
                  </a:schemeClr>
                </a:solidFill>
                <a:latin typeface="Comic Sans MS" pitchFamily="66" charset="0"/>
              </a:rPr>
              <a:t> </a:t>
            </a:r>
          </a:p>
          <a:p>
            <a:pPr>
              <a:buClr>
                <a:srgbClr val="92D050"/>
              </a:buClr>
            </a:pPr>
            <a:r>
              <a:rPr lang="tr-TR" sz="2000" dirty="0" smtClean="0">
                <a:solidFill>
                  <a:schemeClr val="accent6">
                    <a:lumMod val="50000"/>
                  </a:schemeClr>
                </a:solidFill>
                <a:latin typeface="Comic Sans MS" pitchFamily="66" charset="0"/>
              </a:rPr>
              <a:t>5. MR </a:t>
            </a:r>
            <a:r>
              <a:rPr lang="tr-TR" sz="2000" dirty="0" err="1" smtClean="0">
                <a:solidFill>
                  <a:schemeClr val="accent6">
                    <a:lumMod val="50000"/>
                  </a:schemeClr>
                </a:solidFill>
                <a:latin typeface="Comic Sans MS" pitchFamily="66" charset="0"/>
              </a:rPr>
              <a:t>scans</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if</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needed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to</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rule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out</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cerebellopontine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angle</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tumors</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and</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neurological</a:t>
            </a:r>
            <a:r>
              <a:rPr lang="tr-TR" sz="2000" dirty="0" smtClean="0">
                <a:solidFill>
                  <a:schemeClr val="accent6">
                    <a:lumMod val="50000"/>
                  </a:schemeClr>
                </a:solidFill>
                <a:latin typeface="Comic Sans MS" pitchFamily="66" charset="0"/>
              </a:rPr>
              <a:t> </a:t>
            </a:r>
            <a:r>
              <a:rPr lang="tr-TR" sz="2000" dirty="0" err="1" smtClean="0">
                <a:solidFill>
                  <a:schemeClr val="accent6">
                    <a:lumMod val="50000"/>
                  </a:schemeClr>
                </a:solidFill>
                <a:latin typeface="Comic Sans MS" pitchFamily="66" charset="0"/>
              </a:rPr>
              <a:t>lesions</a:t>
            </a:r>
            <a:endParaRPr lang="tr-TR" sz="2000" dirty="0" smtClean="0">
              <a:solidFill>
                <a:schemeClr val="accent6">
                  <a:lumMod val="50000"/>
                </a:schemeClr>
              </a:solidFill>
              <a:latin typeface="Comic Sans MS" pitchFamily="66" charset="0"/>
            </a:endParaRPr>
          </a:p>
          <a:p>
            <a:pPr marL="3200400" lvl="6" indent="-457200">
              <a:buClr>
                <a:srgbClr val="92D050"/>
              </a:buClr>
              <a:buFont typeface="Wingdings" pitchFamily="2" charset="2"/>
              <a:buChar char="ü"/>
            </a:pPr>
            <a:endParaRPr lang="tr-TR" sz="2000" dirty="0">
              <a:solidFill>
                <a:schemeClr val="accent3">
                  <a:lumMod val="75000"/>
                </a:schemeClr>
              </a:solidFill>
            </a:endParaRPr>
          </a:p>
        </p:txBody>
      </p:sp>
      <p:pic>
        <p:nvPicPr>
          <p:cNvPr id="9" name="Resi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0781" y="4810516"/>
            <a:ext cx="1855093" cy="1855093"/>
          </a:xfrm>
          <a:prstGeom prst="rect">
            <a:avLst/>
          </a:prstGeom>
        </p:spPr>
      </p:pic>
    </p:spTree>
    <p:extLst>
      <p:ext uri="{BB962C8B-B14F-4D97-AF65-F5344CB8AC3E}">
        <p14:creationId xmlns:p14="http://schemas.microsoft.com/office/powerpoint/2010/main" val="407711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p:spPr>
      </p:pic>
      <p:sp>
        <p:nvSpPr>
          <p:cNvPr id="4" name="Başlık 1"/>
          <p:cNvSpPr>
            <a:spLocks noGrp="1"/>
          </p:cNvSpPr>
          <p:nvPr>
            <p:ph type="title"/>
          </p:nvPr>
        </p:nvSpPr>
        <p:spPr>
          <a:xfrm>
            <a:off x="2627784" y="332656"/>
            <a:ext cx="5256584" cy="1143000"/>
          </a:xfrm>
        </p:spPr>
        <p:txBody>
          <a:bodyPr>
            <a:normAutofit/>
          </a:bodyPr>
          <a:lstStyle/>
          <a:p>
            <a:pPr algn="l"/>
            <a:r>
              <a:rPr lang="tr-TR" sz="2400" dirty="0" smtClean="0">
                <a:solidFill>
                  <a:schemeClr val="accent2">
                    <a:lumMod val="75000"/>
                  </a:schemeClr>
                </a:solidFill>
                <a:latin typeface="Comic Sans MS" pitchFamily="66" charset="0"/>
              </a:rPr>
              <a:t>Case Report</a:t>
            </a:r>
            <a:endParaRPr lang="tr-TR" sz="2400" dirty="0">
              <a:solidFill>
                <a:schemeClr val="accent2">
                  <a:lumMod val="60000"/>
                  <a:lumOff val="40000"/>
                </a:schemeClr>
              </a:solidFill>
              <a:latin typeface="Comic Sans MS" pitchFamily="66" charset="0"/>
            </a:endParaRPr>
          </a:p>
        </p:txBody>
      </p:sp>
      <p:sp>
        <p:nvSpPr>
          <p:cNvPr id="6" name="Metin kutusu 5"/>
          <p:cNvSpPr txBox="1"/>
          <p:nvPr/>
        </p:nvSpPr>
        <p:spPr>
          <a:xfrm>
            <a:off x="395536" y="1862822"/>
            <a:ext cx="8424936" cy="3477875"/>
          </a:xfrm>
          <a:prstGeom prst="rect">
            <a:avLst/>
          </a:prstGeom>
          <a:noFill/>
        </p:spPr>
        <p:txBody>
          <a:bodyPr wrap="square" rtlCol="0">
            <a:spAutoFit/>
          </a:bodyPr>
          <a:lstStyle/>
          <a:p>
            <a:pPr marL="342900" indent="-342900">
              <a:buClr>
                <a:schemeClr val="accent2">
                  <a:lumMod val="75000"/>
                </a:schemeClr>
              </a:buClr>
              <a:buFont typeface="Wingdings" pitchFamily="2" charset="2"/>
              <a:buChar char="v"/>
            </a:pPr>
            <a:r>
              <a:rPr lang="en-US" sz="2000" dirty="0">
                <a:solidFill>
                  <a:schemeClr val="accent6">
                    <a:lumMod val="50000"/>
                  </a:schemeClr>
                </a:solidFill>
                <a:latin typeface="Comic Sans MS" pitchFamily="66" charset="0"/>
              </a:rPr>
              <a:t>36 year-old female </a:t>
            </a:r>
            <a:endParaRPr lang="tr-TR" sz="2000" dirty="0">
              <a:solidFill>
                <a:schemeClr val="accent6">
                  <a:lumMod val="50000"/>
                </a:schemeClr>
              </a:solidFill>
              <a:latin typeface="Comic Sans MS" pitchFamily="66" charset="0"/>
            </a:endParaRPr>
          </a:p>
          <a:p>
            <a:pPr marL="1714500" lvl="3" indent="-342900">
              <a:buClr>
                <a:srgbClr val="92D050"/>
              </a:buClr>
              <a:buFont typeface="Wingdings" pitchFamily="2" charset="2"/>
              <a:buChar char="Ø"/>
            </a:pPr>
            <a:r>
              <a:rPr lang="en-US" sz="2000" dirty="0" err="1" smtClean="0">
                <a:solidFill>
                  <a:schemeClr val="accent3">
                    <a:lumMod val="75000"/>
                  </a:schemeClr>
                </a:solidFill>
                <a:latin typeface="Comic Sans MS" pitchFamily="66" charset="0"/>
              </a:rPr>
              <a:t>septal</a:t>
            </a:r>
            <a:r>
              <a:rPr lang="en-US" sz="2000" dirty="0" smtClean="0">
                <a:solidFill>
                  <a:schemeClr val="accent3">
                    <a:lumMod val="75000"/>
                  </a:schemeClr>
                </a:solidFill>
                <a:latin typeface="Comic Sans MS" pitchFamily="66" charset="0"/>
              </a:rPr>
              <a:t> </a:t>
            </a:r>
            <a:r>
              <a:rPr lang="en-US" sz="2000" dirty="0">
                <a:solidFill>
                  <a:schemeClr val="accent3">
                    <a:lumMod val="75000"/>
                  </a:schemeClr>
                </a:solidFill>
                <a:latin typeface="Comic Sans MS" pitchFamily="66" charset="0"/>
              </a:rPr>
              <a:t>deviation</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and</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external</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nasal</a:t>
            </a:r>
            <a:r>
              <a:rPr lang="tr-TR" sz="2000" dirty="0">
                <a:solidFill>
                  <a:schemeClr val="accent3">
                    <a:lumMod val="75000"/>
                  </a:schemeClr>
                </a:solidFill>
                <a:latin typeface="Comic Sans MS" pitchFamily="66" charset="0"/>
              </a:rPr>
              <a:t> </a:t>
            </a:r>
            <a:r>
              <a:rPr lang="tr-TR" sz="2000" dirty="0" err="1">
                <a:solidFill>
                  <a:schemeClr val="accent3">
                    <a:lumMod val="75000"/>
                  </a:schemeClr>
                </a:solidFill>
                <a:latin typeface="Comic Sans MS" pitchFamily="66" charset="0"/>
              </a:rPr>
              <a:t>deformity</a:t>
            </a:r>
            <a:endParaRPr lang="tr-TR" sz="2000" dirty="0">
              <a:solidFill>
                <a:schemeClr val="accent3">
                  <a:lumMod val="75000"/>
                </a:schemeClr>
              </a:solidFill>
              <a:latin typeface="Comic Sans MS" pitchFamily="66" charset="0"/>
            </a:endParaRPr>
          </a:p>
          <a:p>
            <a:pPr marL="1714500" lvl="3" indent="-342900">
              <a:buClr>
                <a:srgbClr val="92D050"/>
              </a:buClr>
              <a:buFont typeface="Wingdings" pitchFamily="2" charset="2"/>
              <a:buChar char="Ø"/>
            </a:pPr>
            <a:r>
              <a:rPr lang="en-US" sz="2000" dirty="0" smtClean="0">
                <a:solidFill>
                  <a:schemeClr val="accent3">
                    <a:lumMod val="75000"/>
                  </a:schemeClr>
                </a:solidFill>
                <a:latin typeface="Comic Sans MS" pitchFamily="66" charset="0"/>
              </a:rPr>
              <a:t>breast </a:t>
            </a:r>
            <a:r>
              <a:rPr lang="en-US" sz="2000" dirty="0" err="1">
                <a:solidFill>
                  <a:schemeClr val="accent3">
                    <a:lumMod val="75000"/>
                  </a:schemeClr>
                </a:solidFill>
                <a:latin typeface="Comic Sans MS" pitchFamily="66" charset="0"/>
              </a:rPr>
              <a:t>deformit</a:t>
            </a:r>
            <a:r>
              <a:rPr lang="tr-TR" sz="2000" dirty="0">
                <a:solidFill>
                  <a:schemeClr val="accent3">
                    <a:lumMod val="75000"/>
                  </a:schemeClr>
                </a:solidFill>
                <a:latin typeface="Comic Sans MS" pitchFamily="66" charset="0"/>
              </a:rPr>
              <a:t>y</a:t>
            </a:r>
            <a:r>
              <a:rPr lang="en-US" sz="2000" dirty="0">
                <a:solidFill>
                  <a:schemeClr val="accent3">
                    <a:lumMod val="75000"/>
                  </a:schemeClr>
                </a:solidFill>
                <a:latin typeface="Comic Sans MS" pitchFamily="66" charset="0"/>
              </a:rPr>
              <a:t> </a:t>
            </a:r>
            <a:endParaRPr lang="tr-TR" sz="2000" dirty="0">
              <a:solidFill>
                <a:schemeClr val="accent3">
                  <a:lumMod val="75000"/>
                </a:schemeClr>
              </a:solidFill>
              <a:latin typeface="Comic Sans MS" pitchFamily="66" charset="0"/>
            </a:endParaRPr>
          </a:p>
          <a:p>
            <a:pPr marL="342900" indent="-342900">
              <a:buClr>
                <a:schemeClr val="accent2">
                  <a:lumMod val="75000"/>
                </a:schemeClr>
              </a:buClr>
              <a:buFont typeface="Wingdings" pitchFamily="2" charset="2"/>
              <a:buChar char="v"/>
            </a:pPr>
            <a:r>
              <a:rPr lang="en-US" sz="2000" dirty="0">
                <a:solidFill>
                  <a:schemeClr val="accent6">
                    <a:lumMod val="50000"/>
                  </a:schemeClr>
                </a:solidFill>
                <a:latin typeface="Comic Sans MS" pitchFamily="66" charset="0"/>
              </a:rPr>
              <a:t>Medical history </a:t>
            </a:r>
            <a:endParaRPr lang="tr-TR" sz="2000" dirty="0">
              <a:solidFill>
                <a:schemeClr val="accent6">
                  <a:lumMod val="50000"/>
                </a:schemeClr>
              </a:solidFill>
              <a:latin typeface="Comic Sans MS" pitchFamily="66" charset="0"/>
            </a:endParaRPr>
          </a:p>
          <a:p>
            <a:pPr marL="1714500" lvl="3" indent="-342900">
              <a:buClr>
                <a:srgbClr val="92D050"/>
              </a:buClr>
              <a:buFont typeface="Wingdings" pitchFamily="2" charset="2"/>
              <a:buChar char="Ø"/>
            </a:pPr>
            <a:r>
              <a:rPr lang="en-US" sz="2000" dirty="0" err="1" smtClean="0">
                <a:solidFill>
                  <a:schemeClr val="accent3">
                    <a:lumMod val="75000"/>
                  </a:schemeClr>
                </a:solidFill>
                <a:latin typeface="Comic Sans MS" pitchFamily="66" charset="0"/>
              </a:rPr>
              <a:t>lipoma</a:t>
            </a:r>
            <a:r>
              <a:rPr lang="en-US" sz="2000" dirty="0" smtClean="0">
                <a:solidFill>
                  <a:schemeClr val="accent3">
                    <a:lumMod val="75000"/>
                  </a:schemeClr>
                </a:solidFill>
                <a:latin typeface="Comic Sans MS" pitchFamily="66" charset="0"/>
              </a:rPr>
              <a:t> </a:t>
            </a:r>
            <a:r>
              <a:rPr lang="en-US" sz="2000" dirty="0">
                <a:solidFill>
                  <a:schemeClr val="accent3">
                    <a:lumMod val="75000"/>
                  </a:schemeClr>
                </a:solidFill>
                <a:latin typeface="Comic Sans MS" pitchFamily="66" charset="0"/>
              </a:rPr>
              <a:t>excision </a:t>
            </a:r>
            <a:r>
              <a:rPr lang="tr-TR" sz="2000" dirty="0">
                <a:solidFill>
                  <a:schemeClr val="accent3">
                    <a:lumMod val="75000"/>
                  </a:schemeClr>
                </a:solidFill>
                <a:latin typeface="Comic Sans MS" pitchFamily="66" charset="0"/>
              </a:rPr>
              <a:t>(</a:t>
            </a:r>
            <a:r>
              <a:rPr lang="en-US" sz="2000" dirty="0">
                <a:solidFill>
                  <a:schemeClr val="accent3">
                    <a:lumMod val="75000"/>
                  </a:schemeClr>
                </a:solidFill>
                <a:latin typeface="Comic Sans MS" pitchFamily="66" charset="0"/>
              </a:rPr>
              <a:t>shoulder</a:t>
            </a:r>
            <a:r>
              <a:rPr lang="tr-TR" sz="2000" dirty="0">
                <a:solidFill>
                  <a:schemeClr val="accent3">
                    <a:lumMod val="75000"/>
                  </a:schemeClr>
                </a:solidFill>
                <a:latin typeface="Comic Sans MS" pitchFamily="66" charset="0"/>
              </a:rPr>
              <a:t>, </a:t>
            </a:r>
            <a:r>
              <a:rPr lang="en-US" sz="2000" dirty="0">
                <a:solidFill>
                  <a:schemeClr val="accent3">
                    <a:lumMod val="75000"/>
                  </a:schemeClr>
                </a:solidFill>
                <a:latin typeface="Comic Sans MS" pitchFamily="66" charset="0"/>
              </a:rPr>
              <a:t>general anesthesia</a:t>
            </a:r>
            <a:r>
              <a:rPr lang="tr-TR" sz="2000" dirty="0">
                <a:solidFill>
                  <a:schemeClr val="accent3">
                    <a:lumMod val="75000"/>
                  </a:schemeClr>
                </a:solidFill>
                <a:latin typeface="Comic Sans MS" pitchFamily="66" charset="0"/>
              </a:rPr>
              <a:t>,</a:t>
            </a:r>
            <a:r>
              <a:rPr lang="en-US" sz="2000" dirty="0">
                <a:solidFill>
                  <a:schemeClr val="accent3">
                    <a:lumMod val="75000"/>
                  </a:schemeClr>
                </a:solidFill>
                <a:latin typeface="Comic Sans MS" pitchFamily="66" charset="0"/>
              </a:rPr>
              <a:t> one year ago</a:t>
            </a:r>
            <a:r>
              <a:rPr lang="tr-TR" sz="2000" dirty="0">
                <a:solidFill>
                  <a:schemeClr val="accent3">
                    <a:lumMod val="75000"/>
                  </a:schemeClr>
                </a:solidFill>
                <a:latin typeface="Comic Sans MS" pitchFamily="66" charset="0"/>
              </a:rPr>
              <a:t>)</a:t>
            </a:r>
          </a:p>
          <a:p>
            <a:pPr marL="342900" indent="-342900">
              <a:buClr>
                <a:schemeClr val="accent2">
                  <a:lumMod val="75000"/>
                </a:schemeClr>
              </a:buClr>
              <a:buFont typeface="Wingdings" pitchFamily="2" charset="2"/>
              <a:buChar char="v"/>
            </a:pPr>
            <a:r>
              <a:rPr lang="tr-TR" sz="2000" dirty="0">
                <a:solidFill>
                  <a:schemeClr val="accent6">
                    <a:lumMod val="50000"/>
                  </a:schemeClr>
                </a:solidFill>
                <a:latin typeface="Comic Sans MS" pitchFamily="66" charset="0"/>
              </a:rPr>
              <a:t>N</a:t>
            </a:r>
            <a:r>
              <a:rPr lang="en-US" sz="2000" dirty="0">
                <a:solidFill>
                  <a:schemeClr val="accent6">
                    <a:lumMod val="50000"/>
                  </a:schemeClr>
                </a:solidFill>
                <a:latin typeface="Comic Sans MS" pitchFamily="66" charset="0"/>
              </a:rPr>
              <a:t>o known </a:t>
            </a:r>
            <a:r>
              <a:rPr lang="en-US" sz="2000" dirty="0" err="1">
                <a:solidFill>
                  <a:schemeClr val="accent6">
                    <a:lumMod val="50000"/>
                  </a:schemeClr>
                </a:solidFill>
                <a:latin typeface="Comic Sans MS" pitchFamily="66" charset="0"/>
              </a:rPr>
              <a:t>allerg</a:t>
            </a:r>
            <a:r>
              <a:rPr lang="tr-TR" sz="2000" dirty="0">
                <a:solidFill>
                  <a:schemeClr val="accent6">
                    <a:lumMod val="50000"/>
                  </a:schemeClr>
                </a:solidFill>
                <a:latin typeface="Comic Sans MS" pitchFamily="66" charset="0"/>
              </a:rPr>
              <a:t>y</a:t>
            </a:r>
          </a:p>
          <a:p>
            <a:pPr marL="342900" indent="-342900">
              <a:buClr>
                <a:schemeClr val="accent2">
                  <a:lumMod val="75000"/>
                </a:schemeClr>
              </a:buClr>
              <a:buFont typeface="Wingdings" pitchFamily="2" charset="2"/>
              <a:buChar char="v"/>
            </a:pPr>
            <a:r>
              <a:rPr lang="tr-TR" sz="2000" dirty="0">
                <a:solidFill>
                  <a:schemeClr val="accent6">
                    <a:lumMod val="50000"/>
                  </a:schemeClr>
                </a:solidFill>
                <a:latin typeface="Comic Sans MS" pitchFamily="66" charset="0"/>
              </a:rPr>
              <a:t>H</a:t>
            </a:r>
            <a:r>
              <a:rPr lang="en-US" sz="2000" dirty="0" err="1">
                <a:solidFill>
                  <a:schemeClr val="accent6">
                    <a:lumMod val="50000"/>
                  </a:schemeClr>
                </a:solidFill>
                <a:latin typeface="Comic Sans MS" pitchFamily="66" charset="0"/>
              </a:rPr>
              <a:t>eavy</a:t>
            </a:r>
            <a:r>
              <a:rPr lang="en-US" sz="2000" dirty="0">
                <a:solidFill>
                  <a:schemeClr val="accent6">
                    <a:lumMod val="50000"/>
                  </a:schemeClr>
                </a:solidFill>
                <a:latin typeface="Comic Sans MS" pitchFamily="66" charset="0"/>
              </a:rPr>
              <a:t> smoker </a:t>
            </a:r>
            <a:endParaRPr lang="tr-TR" sz="2000" dirty="0">
              <a:solidFill>
                <a:schemeClr val="accent6">
                  <a:lumMod val="50000"/>
                </a:schemeClr>
              </a:solidFill>
              <a:latin typeface="Comic Sans MS" pitchFamily="66" charset="0"/>
            </a:endParaRPr>
          </a:p>
          <a:p>
            <a:pPr marL="342900" indent="-342900">
              <a:buClr>
                <a:schemeClr val="accent2">
                  <a:lumMod val="75000"/>
                </a:schemeClr>
              </a:buClr>
              <a:buFont typeface="Wingdings" pitchFamily="2" charset="2"/>
              <a:buChar char="v"/>
            </a:pPr>
            <a:r>
              <a:rPr lang="tr-TR" sz="2000" dirty="0">
                <a:solidFill>
                  <a:schemeClr val="accent6">
                    <a:lumMod val="50000"/>
                  </a:schemeClr>
                </a:solidFill>
                <a:latin typeface="Comic Sans MS" pitchFamily="66" charset="0"/>
              </a:rPr>
              <a:t>N</a:t>
            </a:r>
            <a:r>
              <a:rPr lang="en-US" sz="2000" dirty="0" err="1">
                <a:solidFill>
                  <a:schemeClr val="accent6">
                    <a:lumMod val="50000"/>
                  </a:schemeClr>
                </a:solidFill>
                <a:latin typeface="Comic Sans MS" pitchFamily="66" charset="0"/>
              </a:rPr>
              <a:t>ot</a:t>
            </a:r>
            <a:r>
              <a:rPr lang="en-US" sz="2000" dirty="0">
                <a:solidFill>
                  <a:schemeClr val="accent6">
                    <a:lumMod val="50000"/>
                  </a:schemeClr>
                </a:solidFill>
                <a:latin typeface="Comic Sans MS" pitchFamily="66" charset="0"/>
              </a:rPr>
              <a:t> receiving any kind of </a:t>
            </a:r>
            <a:r>
              <a:rPr lang="en-US" sz="2000" dirty="0" smtClean="0">
                <a:solidFill>
                  <a:schemeClr val="accent6">
                    <a:lumMod val="50000"/>
                  </a:schemeClr>
                </a:solidFill>
                <a:latin typeface="Comic Sans MS" pitchFamily="66" charset="0"/>
              </a:rPr>
              <a:t>medication</a:t>
            </a:r>
            <a:endParaRPr lang="tr-TR" sz="2000" dirty="0" smtClean="0">
              <a:solidFill>
                <a:schemeClr val="accent6">
                  <a:lumMod val="50000"/>
                </a:schemeClr>
              </a:solidFill>
              <a:latin typeface="Comic Sans MS" pitchFamily="66" charset="0"/>
            </a:endParaRPr>
          </a:p>
          <a:p>
            <a:pPr>
              <a:buClr>
                <a:schemeClr val="accent2">
                  <a:lumMod val="75000"/>
                </a:schemeClr>
              </a:buClr>
            </a:pPr>
            <a:endParaRPr lang="tr-TR" sz="2000" dirty="0">
              <a:solidFill>
                <a:schemeClr val="accent6">
                  <a:lumMod val="50000"/>
                </a:schemeClr>
              </a:solidFill>
              <a:latin typeface="Comic Sans MS" pitchFamily="66" charset="0"/>
            </a:endParaRPr>
          </a:p>
          <a:p>
            <a:endParaRPr lang="tr-TR" sz="2000" dirty="0">
              <a:solidFill>
                <a:schemeClr val="accent6">
                  <a:lumMod val="50000"/>
                </a:schemeClr>
              </a:solidFill>
              <a:latin typeface="Comic Sans MS" pitchFamily="66" charset="0"/>
            </a:endParaRPr>
          </a:p>
        </p:txBody>
      </p:sp>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541" y="3864446"/>
            <a:ext cx="2047875" cy="2228850"/>
          </a:xfrm>
          <a:prstGeom prst="rect">
            <a:avLst/>
          </a:prstGeom>
        </p:spPr>
      </p:pic>
    </p:spTree>
    <p:extLst>
      <p:ext uri="{BB962C8B-B14F-4D97-AF65-F5344CB8AC3E}">
        <p14:creationId xmlns:p14="http://schemas.microsoft.com/office/powerpoint/2010/main" val="2118860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a:prstGeom prst="rect">
            <a:avLst/>
          </a:prstGeom>
        </p:spPr>
      </p:pic>
      <p:sp>
        <p:nvSpPr>
          <p:cNvPr id="5" name="Başlık 1"/>
          <p:cNvSpPr>
            <a:spLocks noGrp="1"/>
          </p:cNvSpPr>
          <p:nvPr>
            <p:ph type="title"/>
          </p:nvPr>
        </p:nvSpPr>
        <p:spPr>
          <a:xfrm>
            <a:off x="2627784" y="332656"/>
            <a:ext cx="5256584" cy="1143000"/>
          </a:xfrm>
        </p:spPr>
        <p:txBody>
          <a:bodyPr>
            <a:normAutofit/>
          </a:bodyPr>
          <a:lstStyle/>
          <a:p>
            <a:pPr algn="l"/>
            <a:r>
              <a:rPr lang="tr-TR" sz="2400" dirty="0" smtClean="0">
                <a:solidFill>
                  <a:schemeClr val="accent2">
                    <a:lumMod val="75000"/>
                  </a:schemeClr>
                </a:solidFill>
                <a:latin typeface="Comic Sans MS" pitchFamily="66" charset="0"/>
              </a:rPr>
              <a:t>Case Report</a:t>
            </a:r>
            <a:endParaRPr lang="tr-TR" sz="2400" dirty="0">
              <a:solidFill>
                <a:schemeClr val="accent2">
                  <a:lumMod val="60000"/>
                  <a:lumOff val="40000"/>
                </a:schemeClr>
              </a:solidFill>
              <a:latin typeface="Comic Sans MS" pitchFamily="66" charset="0"/>
            </a:endParaRPr>
          </a:p>
        </p:txBody>
      </p:sp>
      <p:sp>
        <p:nvSpPr>
          <p:cNvPr id="7" name="Dikdörtgen 6"/>
          <p:cNvSpPr/>
          <p:nvPr/>
        </p:nvSpPr>
        <p:spPr>
          <a:xfrm>
            <a:off x="467544" y="1812880"/>
            <a:ext cx="7920880" cy="3416320"/>
          </a:xfrm>
          <a:prstGeom prst="rect">
            <a:avLst/>
          </a:prstGeom>
        </p:spPr>
        <p:txBody>
          <a:bodyPr wrap="square">
            <a:spAutoFit/>
          </a:bodyPr>
          <a:lstStyle/>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preoperative evaluation</a:t>
            </a:r>
            <a:endParaRPr lang="tr-TR" sz="2400" dirty="0">
              <a:solidFill>
                <a:schemeClr val="accent6">
                  <a:lumMod val="50000"/>
                </a:schemeClr>
              </a:solidFill>
              <a:latin typeface="Comic Sans MS" pitchFamily="66" charset="0"/>
            </a:endParaRPr>
          </a:p>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systemic examination</a:t>
            </a:r>
            <a:endParaRPr lang="tr-TR" sz="2400" dirty="0">
              <a:solidFill>
                <a:schemeClr val="accent6">
                  <a:lumMod val="50000"/>
                </a:schemeClr>
              </a:solidFill>
              <a:latin typeface="Comic Sans MS" pitchFamily="66" charset="0"/>
            </a:endParaRPr>
          </a:p>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Lab</a:t>
            </a:r>
            <a:r>
              <a:rPr lang="tr-TR" sz="2400" dirty="0">
                <a:solidFill>
                  <a:schemeClr val="accent6">
                    <a:lumMod val="50000"/>
                  </a:schemeClr>
                </a:solidFill>
                <a:latin typeface="Comic Sans MS" pitchFamily="66" charset="0"/>
              </a:rPr>
              <a:t> </a:t>
            </a:r>
            <a:r>
              <a:rPr lang="tr-TR" sz="2400" dirty="0" err="1">
                <a:solidFill>
                  <a:schemeClr val="accent6">
                    <a:lumMod val="50000"/>
                  </a:schemeClr>
                </a:solidFill>
                <a:latin typeface="Comic Sans MS" pitchFamily="66" charset="0"/>
              </a:rPr>
              <a:t>tests</a:t>
            </a:r>
            <a:endParaRPr lang="tr-TR" sz="2400" dirty="0">
              <a:solidFill>
                <a:schemeClr val="accent6">
                  <a:lumMod val="50000"/>
                </a:schemeClr>
              </a:solidFill>
              <a:latin typeface="Comic Sans MS" pitchFamily="66" charset="0"/>
            </a:endParaRPr>
          </a:p>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ECG</a:t>
            </a:r>
            <a:endParaRPr lang="tr-TR" sz="2400" dirty="0">
              <a:solidFill>
                <a:schemeClr val="accent6">
                  <a:lumMod val="50000"/>
                </a:schemeClr>
              </a:solidFill>
              <a:latin typeface="Comic Sans MS" pitchFamily="66" charset="0"/>
            </a:endParaRPr>
          </a:p>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chest </a:t>
            </a:r>
            <a:r>
              <a:rPr lang="tr-TR" sz="2400" dirty="0">
                <a:solidFill>
                  <a:schemeClr val="accent6">
                    <a:lumMod val="50000"/>
                  </a:schemeClr>
                </a:solidFill>
                <a:latin typeface="Comic Sans MS" pitchFamily="66" charset="0"/>
              </a:rPr>
              <a:t>x-ray</a:t>
            </a:r>
          </a:p>
          <a:p>
            <a:pPr marL="342900" indent="-342900">
              <a:lnSpc>
                <a:spcPct val="150000"/>
              </a:lnSpc>
              <a:buClr>
                <a:schemeClr val="accent2">
                  <a:lumMod val="75000"/>
                </a:schemeClr>
              </a:buClr>
              <a:buFont typeface="Wingdings" pitchFamily="2" charset="2"/>
              <a:buChar char="v"/>
            </a:pPr>
            <a:r>
              <a:rPr lang="en-US" sz="2400" dirty="0">
                <a:solidFill>
                  <a:schemeClr val="accent6">
                    <a:lumMod val="50000"/>
                  </a:schemeClr>
                </a:solidFill>
                <a:latin typeface="Comic Sans MS" pitchFamily="66" charset="0"/>
              </a:rPr>
              <a:t>blood tests were </a:t>
            </a:r>
            <a:r>
              <a:rPr lang="en-US" sz="2400" dirty="0" smtClean="0">
                <a:solidFill>
                  <a:schemeClr val="accent6">
                    <a:lumMod val="50000"/>
                  </a:schemeClr>
                </a:solidFill>
                <a:latin typeface="Comic Sans MS" pitchFamily="66" charset="0"/>
              </a:rPr>
              <a:t>normal</a:t>
            </a:r>
            <a:endParaRPr lang="tr-TR" sz="2400" dirty="0">
              <a:solidFill>
                <a:schemeClr val="accent6">
                  <a:lumMod val="50000"/>
                </a:schemeClr>
              </a:solidFill>
              <a:latin typeface="Comic Sans MS" pitchFamily="66" charset="0"/>
            </a:endParaRPr>
          </a:p>
        </p:txBody>
      </p:sp>
      <p:sp>
        <p:nvSpPr>
          <p:cNvPr id="8" name="Sağ Ayraç 7"/>
          <p:cNvSpPr/>
          <p:nvPr/>
        </p:nvSpPr>
        <p:spPr>
          <a:xfrm>
            <a:off x="4067944" y="1881918"/>
            <a:ext cx="1080120" cy="3347282"/>
          </a:xfrm>
          <a:prstGeom prst="rightBrace">
            <a:avLst/>
          </a:prstGeom>
          <a:ln w="41275">
            <a:solidFill>
              <a:srgbClr val="00B050"/>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Metin kutusu 8"/>
          <p:cNvSpPr txBox="1"/>
          <p:nvPr/>
        </p:nvSpPr>
        <p:spPr>
          <a:xfrm>
            <a:off x="5508104" y="3276273"/>
            <a:ext cx="2952328" cy="584775"/>
          </a:xfrm>
          <a:prstGeom prst="rect">
            <a:avLst/>
          </a:prstGeom>
          <a:noFill/>
        </p:spPr>
        <p:txBody>
          <a:bodyPr wrap="square" rtlCol="0">
            <a:spAutoFit/>
          </a:bodyPr>
          <a:lstStyle/>
          <a:p>
            <a:r>
              <a:rPr lang="tr-TR" sz="3200" dirty="0" smtClean="0">
                <a:solidFill>
                  <a:srgbClr val="FF0000"/>
                </a:solidFill>
              </a:rPr>
              <a:t>NORMAL !!!</a:t>
            </a:r>
            <a:endParaRPr lang="tr-TR" sz="3200" dirty="0">
              <a:solidFill>
                <a:srgbClr val="FF0000"/>
              </a:solidFill>
            </a:endParaRPr>
          </a:p>
        </p:txBody>
      </p:sp>
    </p:spTree>
    <p:extLst>
      <p:ext uri="{BB962C8B-B14F-4D97-AF65-F5344CB8AC3E}">
        <p14:creationId xmlns:p14="http://schemas.microsoft.com/office/powerpoint/2010/main" val="1453470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2002174" cy="1368152"/>
          </a:xfrm>
          <a:prstGeom prst="rect">
            <a:avLst/>
          </a:prstGeom>
        </p:spPr>
      </p:pic>
      <p:sp>
        <p:nvSpPr>
          <p:cNvPr id="5" name="Başlık 1"/>
          <p:cNvSpPr>
            <a:spLocks noGrp="1"/>
          </p:cNvSpPr>
          <p:nvPr>
            <p:ph type="title"/>
          </p:nvPr>
        </p:nvSpPr>
        <p:spPr>
          <a:xfrm>
            <a:off x="2627784" y="332656"/>
            <a:ext cx="5256584" cy="1143000"/>
          </a:xfrm>
        </p:spPr>
        <p:txBody>
          <a:bodyPr>
            <a:normAutofit/>
          </a:bodyPr>
          <a:lstStyle/>
          <a:p>
            <a:pPr algn="l"/>
            <a:r>
              <a:rPr lang="tr-TR" sz="2400" dirty="0" smtClean="0">
                <a:solidFill>
                  <a:schemeClr val="accent2">
                    <a:lumMod val="75000"/>
                  </a:schemeClr>
                </a:solidFill>
                <a:latin typeface="Comic Sans MS" pitchFamily="66" charset="0"/>
              </a:rPr>
              <a:t>Case Report- ANESTHESIA</a:t>
            </a:r>
            <a:endParaRPr lang="tr-TR" sz="2400" dirty="0">
              <a:solidFill>
                <a:schemeClr val="accent2">
                  <a:lumMod val="60000"/>
                  <a:lumOff val="40000"/>
                </a:schemeClr>
              </a:solidFill>
              <a:latin typeface="Comic Sans MS" pitchFamily="66" charset="0"/>
            </a:endParaRPr>
          </a:p>
        </p:txBody>
      </p:sp>
      <p:sp>
        <p:nvSpPr>
          <p:cNvPr id="7" name="Metin kutusu 6"/>
          <p:cNvSpPr txBox="1"/>
          <p:nvPr/>
        </p:nvSpPr>
        <p:spPr>
          <a:xfrm>
            <a:off x="395536" y="1916831"/>
            <a:ext cx="8136904" cy="3046988"/>
          </a:xfrm>
          <a:prstGeom prst="rect">
            <a:avLst/>
          </a:prstGeom>
          <a:noFill/>
        </p:spPr>
        <p:txBody>
          <a:bodyPr wrap="square" rtlCol="0">
            <a:spAutoFit/>
          </a:bodyPr>
          <a:lstStyle/>
          <a:p>
            <a:pPr marL="342900" indent="-342900">
              <a:lnSpc>
                <a:spcPct val="200000"/>
              </a:lnSpc>
              <a:buClr>
                <a:schemeClr val="accent2">
                  <a:lumMod val="75000"/>
                </a:schemeClr>
              </a:buClr>
              <a:buFont typeface="Wingdings" pitchFamily="2" charset="2"/>
              <a:buChar char="v"/>
            </a:pPr>
            <a:r>
              <a:rPr lang="en-US" sz="2400" u="sng" dirty="0">
                <a:solidFill>
                  <a:schemeClr val="accent6">
                    <a:lumMod val="50000"/>
                  </a:schemeClr>
                </a:solidFill>
                <a:uFill>
                  <a:solidFill>
                    <a:schemeClr val="accent3">
                      <a:lumMod val="50000"/>
                    </a:schemeClr>
                  </a:solidFill>
                </a:uFill>
                <a:latin typeface="Comic Sans MS" pitchFamily="66" charset="0"/>
              </a:rPr>
              <a:t>Premedication</a:t>
            </a:r>
            <a:r>
              <a:rPr lang="tr-TR" sz="2400" dirty="0">
                <a:solidFill>
                  <a:schemeClr val="accent6">
                    <a:lumMod val="50000"/>
                  </a:schemeClr>
                </a:solidFill>
                <a:uFill>
                  <a:solidFill>
                    <a:schemeClr val="accent3">
                      <a:lumMod val="50000"/>
                    </a:schemeClr>
                  </a:solidFill>
                </a:uFill>
                <a:latin typeface="Comic Sans MS" pitchFamily="66" charset="0"/>
              </a:rPr>
              <a:t>:</a:t>
            </a:r>
            <a:r>
              <a:rPr lang="tr-TR" sz="2400" dirty="0">
                <a:solidFill>
                  <a:schemeClr val="accent6">
                    <a:lumMod val="50000"/>
                  </a:schemeClr>
                </a:solidFill>
                <a:latin typeface="Comic Sans MS" pitchFamily="66" charset="0"/>
              </a:rPr>
              <a:t> </a:t>
            </a:r>
            <a:r>
              <a:rPr lang="en-US" sz="2400" dirty="0">
                <a:solidFill>
                  <a:schemeClr val="accent6">
                    <a:lumMod val="50000"/>
                  </a:schemeClr>
                </a:solidFill>
                <a:latin typeface="Comic Sans MS" pitchFamily="66" charset="0"/>
              </a:rPr>
              <a:t> </a:t>
            </a:r>
            <a:r>
              <a:rPr lang="tr-TR" sz="2400" dirty="0">
                <a:solidFill>
                  <a:srgbClr val="00B050"/>
                </a:solidFill>
                <a:latin typeface="Comic Sans MS" pitchFamily="66" charset="0"/>
              </a:rPr>
              <a:t>M</a:t>
            </a:r>
            <a:r>
              <a:rPr lang="en-US" sz="2400" dirty="0" err="1">
                <a:solidFill>
                  <a:srgbClr val="00B050"/>
                </a:solidFill>
                <a:latin typeface="Comic Sans MS" pitchFamily="66" charset="0"/>
              </a:rPr>
              <a:t>idazolam</a:t>
            </a:r>
            <a:r>
              <a:rPr lang="en-US" sz="2400" dirty="0">
                <a:solidFill>
                  <a:srgbClr val="00B050"/>
                </a:solidFill>
                <a:latin typeface="Comic Sans MS" pitchFamily="66" charset="0"/>
              </a:rPr>
              <a:t> 1.5 mg </a:t>
            </a:r>
            <a:r>
              <a:rPr lang="tr-TR" sz="2400" dirty="0" smtClean="0">
                <a:solidFill>
                  <a:srgbClr val="00B050"/>
                </a:solidFill>
                <a:latin typeface="Comic Sans MS" pitchFamily="66" charset="0"/>
              </a:rPr>
              <a:t>I.V</a:t>
            </a:r>
            <a:endParaRPr lang="tr-TR" sz="2400" dirty="0">
              <a:solidFill>
                <a:schemeClr val="accent6">
                  <a:lumMod val="50000"/>
                </a:schemeClr>
              </a:solidFill>
              <a:latin typeface="Comic Sans MS" pitchFamily="66" charset="0"/>
            </a:endParaRPr>
          </a:p>
          <a:p>
            <a:pPr marL="342900" indent="-342900">
              <a:lnSpc>
                <a:spcPct val="200000"/>
              </a:lnSpc>
              <a:buClr>
                <a:schemeClr val="accent2">
                  <a:lumMod val="75000"/>
                </a:schemeClr>
              </a:buClr>
              <a:buFont typeface="Wingdings" pitchFamily="2" charset="2"/>
              <a:buChar char="v"/>
            </a:pPr>
            <a:r>
              <a:rPr lang="tr-TR" sz="2400" u="sng" dirty="0">
                <a:solidFill>
                  <a:schemeClr val="accent6">
                    <a:lumMod val="50000"/>
                  </a:schemeClr>
                </a:solidFill>
                <a:uFill>
                  <a:solidFill>
                    <a:schemeClr val="accent3">
                      <a:lumMod val="50000"/>
                    </a:schemeClr>
                  </a:solidFill>
                </a:uFill>
                <a:latin typeface="Comic Sans MS" pitchFamily="66" charset="0"/>
              </a:rPr>
              <a:t>I</a:t>
            </a:r>
            <a:r>
              <a:rPr lang="en-US" sz="2400" u="sng" dirty="0" err="1">
                <a:solidFill>
                  <a:schemeClr val="accent6">
                    <a:lumMod val="50000"/>
                  </a:schemeClr>
                </a:solidFill>
                <a:uFill>
                  <a:solidFill>
                    <a:schemeClr val="accent3">
                      <a:lumMod val="50000"/>
                    </a:schemeClr>
                  </a:solidFill>
                </a:uFill>
                <a:latin typeface="Comic Sans MS" pitchFamily="66" charset="0"/>
              </a:rPr>
              <a:t>nduction</a:t>
            </a:r>
            <a:r>
              <a:rPr lang="tr-TR" sz="2400" dirty="0">
                <a:solidFill>
                  <a:schemeClr val="accent6">
                    <a:lumMod val="50000"/>
                  </a:schemeClr>
                </a:solidFill>
                <a:latin typeface="Comic Sans MS" pitchFamily="66" charset="0"/>
              </a:rPr>
              <a:t>: </a:t>
            </a:r>
            <a:r>
              <a:rPr lang="en-US" sz="2400" dirty="0">
                <a:solidFill>
                  <a:srgbClr val="00B050"/>
                </a:solidFill>
                <a:latin typeface="Comic Sans MS" pitchFamily="66" charset="0"/>
              </a:rPr>
              <a:t>Nitrous oxide, oxygen and </a:t>
            </a:r>
            <a:r>
              <a:rPr lang="en-US" sz="2400" dirty="0" err="1" smtClean="0">
                <a:solidFill>
                  <a:srgbClr val="00B050"/>
                </a:solidFill>
                <a:latin typeface="Comic Sans MS" pitchFamily="66" charset="0"/>
              </a:rPr>
              <a:t>remifentan</a:t>
            </a:r>
            <a:r>
              <a:rPr lang="tr-TR" sz="2400" dirty="0" smtClean="0">
                <a:solidFill>
                  <a:srgbClr val="00B050"/>
                </a:solidFill>
                <a:latin typeface="Comic Sans MS" pitchFamily="66" charset="0"/>
              </a:rPr>
              <a:t>y</a:t>
            </a:r>
            <a:r>
              <a:rPr lang="en-US" sz="2400" dirty="0" smtClean="0">
                <a:solidFill>
                  <a:srgbClr val="00B050"/>
                </a:solidFill>
                <a:latin typeface="Comic Sans MS" pitchFamily="66" charset="0"/>
              </a:rPr>
              <a:t>l</a:t>
            </a:r>
            <a:r>
              <a:rPr lang="en-US" sz="2400" dirty="0" smtClean="0">
                <a:solidFill>
                  <a:schemeClr val="accent6">
                    <a:lumMod val="50000"/>
                  </a:schemeClr>
                </a:solidFill>
                <a:latin typeface="Comic Sans MS" pitchFamily="66" charset="0"/>
              </a:rPr>
              <a:t> </a:t>
            </a:r>
            <a:endParaRPr lang="tr-TR" sz="2400" dirty="0">
              <a:solidFill>
                <a:schemeClr val="accent6">
                  <a:lumMod val="50000"/>
                </a:schemeClr>
              </a:solidFill>
              <a:latin typeface="Comic Sans MS" pitchFamily="66" charset="0"/>
            </a:endParaRPr>
          </a:p>
          <a:p>
            <a:pPr marL="342900" indent="-342900">
              <a:lnSpc>
                <a:spcPct val="200000"/>
              </a:lnSpc>
              <a:buClr>
                <a:schemeClr val="accent2">
                  <a:lumMod val="75000"/>
                </a:schemeClr>
              </a:buClr>
              <a:buFont typeface="Wingdings" pitchFamily="2" charset="2"/>
              <a:buChar char="v"/>
            </a:pPr>
            <a:r>
              <a:rPr lang="tr-TR" sz="2400" u="sng" dirty="0">
                <a:solidFill>
                  <a:schemeClr val="accent6">
                    <a:lumMod val="50000"/>
                  </a:schemeClr>
                </a:solidFill>
                <a:uFill>
                  <a:solidFill>
                    <a:schemeClr val="accent3">
                      <a:lumMod val="50000"/>
                    </a:schemeClr>
                  </a:solidFill>
                </a:uFill>
                <a:latin typeface="Comic Sans MS" pitchFamily="66" charset="0"/>
              </a:rPr>
              <a:t>M</a:t>
            </a:r>
            <a:r>
              <a:rPr lang="en-US" sz="2400" u="sng" dirty="0" err="1">
                <a:solidFill>
                  <a:schemeClr val="accent6">
                    <a:lumMod val="50000"/>
                  </a:schemeClr>
                </a:solidFill>
                <a:uFill>
                  <a:solidFill>
                    <a:schemeClr val="accent3">
                      <a:lumMod val="50000"/>
                    </a:schemeClr>
                  </a:solidFill>
                </a:uFill>
                <a:latin typeface="Comic Sans MS" pitchFamily="66" charset="0"/>
              </a:rPr>
              <a:t>aintenance</a:t>
            </a:r>
            <a:r>
              <a:rPr lang="tr-TR" sz="2400" dirty="0">
                <a:solidFill>
                  <a:schemeClr val="accent6">
                    <a:lumMod val="50000"/>
                  </a:schemeClr>
                </a:solidFill>
                <a:latin typeface="Comic Sans MS" pitchFamily="66" charset="0"/>
              </a:rPr>
              <a:t>: </a:t>
            </a:r>
            <a:r>
              <a:rPr lang="en-US" sz="2400" dirty="0">
                <a:solidFill>
                  <a:schemeClr val="accent6">
                    <a:lumMod val="50000"/>
                  </a:schemeClr>
                </a:solidFill>
                <a:latin typeface="Comic Sans MS" pitchFamily="66" charset="0"/>
              </a:rPr>
              <a:t> </a:t>
            </a:r>
            <a:r>
              <a:rPr lang="tr-TR" sz="2400" dirty="0">
                <a:solidFill>
                  <a:srgbClr val="00B050"/>
                </a:solidFill>
                <a:latin typeface="Comic Sans MS" pitchFamily="66" charset="0"/>
              </a:rPr>
              <a:t>I</a:t>
            </a:r>
            <a:r>
              <a:rPr lang="en-US" sz="2400" dirty="0" err="1">
                <a:solidFill>
                  <a:srgbClr val="00B050"/>
                </a:solidFill>
                <a:latin typeface="Comic Sans MS" pitchFamily="66" charset="0"/>
              </a:rPr>
              <a:t>soflurane</a:t>
            </a:r>
            <a:r>
              <a:rPr lang="en-US" sz="2400" dirty="0">
                <a:solidFill>
                  <a:srgbClr val="00B050"/>
                </a:solidFill>
                <a:latin typeface="Comic Sans MS" pitchFamily="66" charset="0"/>
              </a:rPr>
              <a:t> and </a:t>
            </a:r>
            <a:r>
              <a:rPr lang="en-US" sz="2400" dirty="0" err="1">
                <a:solidFill>
                  <a:srgbClr val="00B050"/>
                </a:solidFill>
                <a:latin typeface="Comic Sans MS" pitchFamily="66" charset="0"/>
              </a:rPr>
              <a:t>vecuronium</a:t>
            </a:r>
            <a:r>
              <a:rPr lang="en-US" sz="2400" dirty="0">
                <a:solidFill>
                  <a:srgbClr val="00B050"/>
                </a:solidFill>
                <a:latin typeface="Comic Sans MS" pitchFamily="66" charset="0"/>
              </a:rPr>
              <a:t> </a:t>
            </a:r>
            <a:r>
              <a:rPr lang="en-US" sz="2400" dirty="0" smtClean="0">
                <a:solidFill>
                  <a:srgbClr val="00B050"/>
                </a:solidFill>
                <a:latin typeface="Comic Sans MS" pitchFamily="66" charset="0"/>
              </a:rPr>
              <a:t>bromide</a:t>
            </a:r>
            <a:r>
              <a:rPr lang="en-US" sz="2400" dirty="0" smtClean="0">
                <a:solidFill>
                  <a:schemeClr val="accent6">
                    <a:lumMod val="50000"/>
                  </a:schemeClr>
                </a:solidFill>
                <a:latin typeface="Comic Sans MS" pitchFamily="66" charset="0"/>
              </a:rPr>
              <a:t> </a:t>
            </a:r>
            <a:endParaRPr lang="tr-TR" sz="2400" dirty="0">
              <a:solidFill>
                <a:schemeClr val="accent6">
                  <a:lumMod val="50000"/>
                </a:schemeClr>
              </a:solidFill>
              <a:latin typeface="Comic Sans MS" pitchFamily="66" charset="0"/>
            </a:endParaRPr>
          </a:p>
          <a:p>
            <a:pPr>
              <a:lnSpc>
                <a:spcPct val="200000"/>
              </a:lnSpc>
              <a:buClr>
                <a:schemeClr val="accent2">
                  <a:lumMod val="75000"/>
                </a:schemeClr>
              </a:buClr>
            </a:pPr>
            <a:r>
              <a:rPr lang="en-US" sz="2400" dirty="0">
                <a:solidFill>
                  <a:schemeClr val="accent6">
                    <a:lumMod val="50000"/>
                  </a:schemeClr>
                </a:solidFill>
                <a:latin typeface="Comic Sans MS" pitchFamily="66" charset="0"/>
              </a:rPr>
              <a:t> </a:t>
            </a:r>
            <a:endParaRPr lang="tr-TR" sz="2400" dirty="0">
              <a:solidFill>
                <a:schemeClr val="accent6">
                  <a:lumMod val="50000"/>
                </a:schemeClr>
              </a:solidFill>
              <a:latin typeface="Comic Sans MS" pitchFamily="66" charset="0"/>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4581128"/>
            <a:ext cx="1512168" cy="1620180"/>
          </a:xfrm>
          <a:prstGeom prst="rect">
            <a:avLst/>
          </a:prstGeom>
        </p:spPr>
      </p:pic>
    </p:spTree>
    <p:extLst>
      <p:ext uri="{BB962C8B-B14F-4D97-AF65-F5344CB8AC3E}">
        <p14:creationId xmlns:p14="http://schemas.microsoft.com/office/powerpoint/2010/main" val="388426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844</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Ofis Teması</vt:lpstr>
      <vt:lpstr>UNILATERAL SUDDEN SENSORINEURAL HEARING LOSS AFTER GENERAL ANESTHESIA</vt:lpstr>
      <vt:lpstr>Background-Sudden Sensorineural Hearing Loss</vt:lpstr>
      <vt:lpstr>Background-Sudden Sensorineural Hearing Loss</vt:lpstr>
      <vt:lpstr>Background-Sudden Sensorineural Hearing Loss</vt:lpstr>
      <vt:lpstr>Background-Sudden Sensorineural Hearing Loss</vt:lpstr>
      <vt:lpstr>Background- Diagnosis </vt:lpstr>
      <vt:lpstr>Case Report</vt:lpstr>
      <vt:lpstr>Case Report</vt:lpstr>
      <vt:lpstr>Case Report- ANESTHESIA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RUMELA BASU</cp:lastModifiedBy>
  <cp:revision>20</cp:revision>
  <dcterms:created xsi:type="dcterms:W3CDTF">2014-11-10T14:53:55Z</dcterms:created>
  <dcterms:modified xsi:type="dcterms:W3CDTF">2014-11-20T15:09:24Z</dcterms:modified>
</cp:coreProperties>
</file>