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4"/>
  </p:notesMasterIdLst>
  <p:sldIdLst>
    <p:sldId id="257" r:id="rId3"/>
    <p:sldId id="256" r:id="rId4"/>
    <p:sldId id="264" r:id="rId5"/>
    <p:sldId id="283" r:id="rId6"/>
    <p:sldId id="284" r:id="rId7"/>
    <p:sldId id="271" r:id="rId8"/>
    <p:sldId id="269" r:id="rId9"/>
    <p:sldId id="272" r:id="rId10"/>
    <p:sldId id="273" r:id="rId11"/>
    <p:sldId id="274" r:id="rId12"/>
    <p:sldId id="275" r:id="rId13"/>
    <p:sldId id="276" r:id="rId14"/>
    <p:sldId id="277" r:id="rId15"/>
    <p:sldId id="278" r:id="rId16"/>
    <p:sldId id="279" r:id="rId17"/>
    <p:sldId id="280" r:id="rId18"/>
    <p:sldId id="282" r:id="rId19"/>
    <p:sldId id="285" r:id="rId20"/>
    <p:sldId id="281" r:id="rId21"/>
    <p:sldId id="286" r:id="rId22"/>
    <p:sldId id="265"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6600"/>
    <a:srgbClr val="4EE2F6"/>
    <a:srgbClr val="FF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60"/>
  </p:normalViewPr>
  <p:slideViewPr>
    <p:cSldViewPr>
      <p:cViewPr varScale="1">
        <p:scale>
          <a:sx n="71" d="100"/>
          <a:sy n="71" d="100"/>
        </p:scale>
        <p:origin x="11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84EF9-E2EB-4B71-8035-19285594533B}"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334D94BC-5D57-4023-90E3-A4519137D3C9}">
      <dgm:prSet phldrT="[Text]"/>
      <dgm:spPr/>
      <dgm:t>
        <a:bodyPr/>
        <a:lstStyle/>
        <a:p>
          <a:r>
            <a:rPr lang="en-US" dirty="0" smtClean="0"/>
            <a:t>Waste water </a:t>
          </a:r>
          <a:endParaRPr lang="en-US" dirty="0"/>
        </a:p>
      </dgm:t>
    </dgm:pt>
    <dgm:pt modelId="{B00A75CA-20AF-4B13-99BB-0E0733FDCB2B}" type="parTrans" cxnId="{8BC5ACB5-64F9-48C5-AF02-BDBB2B4256B6}">
      <dgm:prSet/>
      <dgm:spPr/>
      <dgm:t>
        <a:bodyPr/>
        <a:lstStyle/>
        <a:p>
          <a:endParaRPr lang="en-US"/>
        </a:p>
      </dgm:t>
    </dgm:pt>
    <dgm:pt modelId="{A89CAE2B-8B1E-41A0-94D0-5BAA28F6C2EE}" type="sibTrans" cxnId="{8BC5ACB5-64F9-48C5-AF02-BDBB2B4256B6}">
      <dgm:prSet/>
      <dgm:spPr/>
      <dgm:t>
        <a:bodyPr/>
        <a:lstStyle/>
        <a:p>
          <a:endParaRPr lang="en-US"/>
        </a:p>
      </dgm:t>
    </dgm:pt>
    <dgm:pt modelId="{148D12C7-23C4-4FF6-BAA3-7BFCF9BB398C}">
      <dgm:prSet phldrT="[Text]"/>
      <dgm:spPr/>
      <dgm:t>
        <a:bodyPr/>
        <a:lstStyle/>
        <a:p>
          <a:r>
            <a:rPr lang="en-US" dirty="0" smtClean="0"/>
            <a:t>marine currents </a:t>
          </a:r>
          <a:endParaRPr lang="en-US" dirty="0"/>
        </a:p>
      </dgm:t>
    </dgm:pt>
    <dgm:pt modelId="{E8FB7728-5A45-4A98-9D47-D0FB31B3F4A3}" type="parTrans" cxnId="{D4086B47-1422-41ED-A366-290D0EE38B39}">
      <dgm:prSet/>
      <dgm:spPr/>
      <dgm:t>
        <a:bodyPr/>
        <a:lstStyle/>
        <a:p>
          <a:endParaRPr lang="en-US"/>
        </a:p>
      </dgm:t>
    </dgm:pt>
    <dgm:pt modelId="{2173F02D-A86C-4B2D-B94A-24DF0C04E6AA}" type="sibTrans" cxnId="{D4086B47-1422-41ED-A366-290D0EE38B39}">
      <dgm:prSet/>
      <dgm:spPr/>
      <dgm:t>
        <a:bodyPr/>
        <a:lstStyle/>
        <a:p>
          <a:endParaRPr lang="en-US"/>
        </a:p>
      </dgm:t>
    </dgm:pt>
    <dgm:pt modelId="{D9A71D32-5E99-4FEC-9885-E3532C732A25}">
      <dgm:prSet phldrT="[Text]"/>
      <dgm:spPr/>
      <dgm:t>
        <a:bodyPr/>
        <a:lstStyle/>
        <a:p>
          <a:r>
            <a:rPr lang="en-US" dirty="0" smtClean="0"/>
            <a:t>suitable winds</a:t>
          </a:r>
          <a:endParaRPr lang="en-US" dirty="0"/>
        </a:p>
      </dgm:t>
    </dgm:pt>
    <dgm:pt modelId="{148ECA6E-0B23-4737-A3D4-9E76917A98B0}" type="parTrans" cxnId="{D2A03A37-A94A-4518-954F-6C06392C2A1E}">
      <dgm:prSet/>
      <dgm:spPr/>
      <dgm:t>
        <a:bodyPr/>
        <a:lstStyle/>
        <a:p>
          <a:endParaRPr lang="en-US"/>
        </a:p>
      </dgm:t>
    </dgm:pt>
    <dgm:pt modelId="{4981EFB6-B5B3-4184-981F-6A9A62FD4A99}" type="sibTrans" cxnId="{D2A03A37-A94A-4518-954F-6C06392C2A1E}">
      <dgm:prSet/>
      <dgm:spPr/>
      <dgm:t>
        <a:bodyPr/>
        <a:lstStyle/>
        <a:p>
          <a:endParaRPr lang="en-US"/>
        </a:p>
      </dgm:t>
    </dgm:pt>
    <dgm:pt modelId="{672773AA-1734-4999-AE9F-51745DC52693}">
      <dgm:prSet/>
      <dgm:spPr/>
      <dgm:t>
        <a:bodyPr/>
        <a:lstStyle/>
        <a:p>
          <a:r>
            <a:rPr lang="en-US" smtClean="0"/>
            <a:t>dust</a:t>
          </a:r>
          <a:endParaRPr lang="en-US" dirty="0"/>
        </a:p>
      </dgm:t>
    </dgm:pt>
    <dgm:pt modelId="{DEA98331-1DF1-4C79-8B71-4F0494A4DA82}" type="parTrans" cxnId="{1F8B3A56-F839-48E3-BEBF-F1485640BB8A}">
      <dgm:prSet/>
      <dgm:spPr/>
      <dgm:t>
        <a:bodyPr/>
        <a:lstStyle/>
        <a:p>
          <a:endParaRPr lang="en-US"/>
        </a:p>
      </dgm:t>
    </dgm:pt>
    <dgm:pt modelId="{C3D9BB1D-6EDE-46B4-81A2-0883C7788CCC}" type="sibTrans" cxnId="{1F8B3A56-F839-48E3-BEBF-F1485640BB8A}">
      <dgm:prSet/>
      <dgm:spPr/>
      <dgm:t>
        <a:bodyPr/>
        <a:lstStyle/>
        <a:p>
          <a:endParaRPr lang="en-US"/>
        </a:p>
      </dgm:t>
    </dgm:pt>
    <dgm:pt modelId="{29970131-CA81-4CF2-B68E-AE172F399536}">
      <dgm:prSet/>
      <dgm:spPr/>
      <dgm:t>
        <a:bodyPr/>
        <a:lstStyle/>
        <a:p>
          <a:r>
            <a:rPr lang="en-US" smtClean="0"/>
            <a:t>ship’s ballast water</a:t>
          </a:r>
          <a:endParaRPr lang="en-US"/>
        </a:p>
      </dgm:t>
    </dgm:pt>
    <dgm:pt modelId="{F00FBCCD-B851-4465-B061-D0CA79183347}" type="parTrans" cxnId="{3DA8D02A-9B21-4180-BCFE-CD4B69774157}">
      <dgm:prSet/>
      <dgm:spPr/>
      <dgm:t>
        <a:bodyPr/>
        <a:lstStyle/>
        <a:p>
          <a:endParaRPr lang="en-US"/>
        </a:p>
      </dgm:t>
    </dgm:pt>
    <dgm:pt modelId="{0CEE8CA9-4094-4900-8228-7ABED3351C5C}" type="sibTrans" cxnId="{3DA8D02A-9B21-4180-BCFE-CD4B69774157}">
      <dgm:prSet/>
      <dgm:spPr/>
      <dgm:t>
        <a:bodyPr/>
        <a:lstStyle/>
        <a:p>
          <a:endParaRPr lang="en-US"/>
        </a:p>
      </dgm:t>
    </dgm:pt>
    <dgm:pt modelId="{7CB9801B-4EDB-478A-AB5D-3CC7B55C003A}">
      <dgm:prSet/>
      <dgm:spPr/>
      <dgm:t>
        <a:bodyPr/>
        <a:lstStyle/>
        <a:p>
          <a:r>
            <a:rPr lang="en-US" dirty="0" smtClean="0"/>
            <a:t>appropriate temperature and salinity </a:t>
          </a:r>
          <a:endParaRPr lang="en-US" dirty="0"/>
        </a:p>
      </dgm:t>
    </dgm:pt>
    <dgm:pt modelId="{75DFDD8B-EDB6-4C52-A511-360B05F6626A}" type="parTrans" cxnId="{B212F0DB-D27B-4AD8-B141-D2D974CCB83E}">
      <dgm:prSet/>
      <dgm:spPr/>
      <dgm:t>
        <a:bodyPr/>
        <a:lstStyle/>
        <a:p>
          <a:endParaRPr lang="en-US"/>
        </a:p>
      </dgm:t>
    </dgm:pt>
    <dgm:pt modelId="{6A789984-EAD1-4234-8F00-314A1FD469D1}" type="sibTrans" cxnId="{B212F0DB-D27B-4AD8-B141-D2D974CCB83E}">
      <dgm:prSet/>
      <dgm:spPr/>
      <dgm:t>
        <a:bodyPr/>
        <a:lstStyle/>
        <a:p>
          <a:endParaRPr lang="en-US"/>
        </a:p>
      </dgm:t>
    </dgm:pt>
    <dgm:pt modelId="{284EA15C-F0A3-4B91-8444-6B8E91F23F7A}">
      <dgm:prSet/>
      <dgm:spPr/>
      <dgm:t>
        <a:bodyPr/>
        <a:lstStyle/>
        <a:p>
          <a:r>
            <a:rPr lang="en-US" smtClean="0"/>
            <a:t>Global warming</a:t>
          </a:r>
          <a:endParaRPr lang="en-US" dirty="0"/>
        </a:p>
      </dgm:t>
    </dgm:pt>
    <dgm:pt modelId="{EEB14070-701D-4E41-993B-AB8C8D40AF64}" type="parTrans" cxnId="{2FBCC4FA-7AF1-4445-B253-A7783FD0EE73}">
      <dgm:prSet/>
      <dgm:spPr/>
      <dgm:t>
        <a:bodyPr/>
        <a:lstStyle/>
        <a:p>
          <a:endParaRPr lang="en-US"/>
        </a:p>
      </dgm:t>
    </dgm:pt>
    <dgm:pt modelId="{21C1AE4D-5341-405B-8D13-44C312551DD4}" type="sibTrans" cxnId="{2FBCC4FA-7AF1-4445-B253-A7783FD0EE73}">
      <dgm:prSet/>
      <dgm:spPr/>
      <dgm:t>
        <a:bodyPr/>
        <a:lstStyle/>
        <a:p>
          <a:endParaRPr lang="en-US"/>
        </a:p>
      </dgm:t>
    </dgm:pt>
    <dgm:pt modelId="{F4C63249-F920-4885-BE9C-DACE188C59DF}">
      <dgm:prSet/>
      <dgm:spPr/>
      <dgm:t>
        <a:bodyPr/>
        <a:lstStyle/>
        <a:p>
          <a:endParaRPr lang="en-US"/>
        </a:p>
      </dgm:t>
    </dgm:pt>
    <dgm:pt modelId="{FF74CFB0-AF06-492A-BBFB-AE5570F2C226}" type="parTrans" cxnId="{7EB56019-F2DA-45E9-9B9C-1F1A5B10665A}">
      <dgm:prSet/>
      <dgm:spPr/>
      <dgm:t>
        <a:bodyPr/>
        <a:lstStyle/>
        <a:p>
          <a:endParaRPr lang="en-US"/>
        </a:p>
      </dgm:t>
    </dgm:pt>
    <dgm:pt modelId="{C17BCBCE-6779-426E-BAAB-5F8279AB91E9}" type="sibTrans" cxnId="{7EB56019-F2DA-45E9-9B9C-1F1A5B10665A}">
      <dgm:prSet/>
      <dgm:spPr/>
      <dgm:t>
        <a:bodyPr/>
        <a:lstStyle/>
        <a:p>
          <a:endParaRPr lang="en-US"/>
        </a:p>
      </dgm:t>
    </dgm:pt>
    <dgm:pt modelId="{F5B660CA-3017-43D1-8CD6-66781CFC1FAA}" type="pres">
      <dgm:prSet presAssocID="{86F84EF9-E2EB-4B71-8035-19285594533B}" presName="Name0" presStyleCnt="0">
        <dgm:presLayoutVars>
          <dgm:chMax val="7"/>
          <dgm:chPref val="7"/>
          <dgm:dir/>
        </dgm:presLayoutVars>
      </dgm:prSet>
      <dgm:spPr/>
      <dgm:t>
        <a:bodyPr/>
        <a:lstStyle/>
        <a:p>
          <a:endParaRPr lang="en-US"/>
        </a:p>
      </dgm:t>
    </dgm:pt>
    <dgm:pt modelId="{42012A80-7754-43A4-92BD-DA80438D3E30}" type="pres">
      <dgm:prSet presAssocID="{86F84EF9-E2EB-4B71-8035-19285594533B}" presName="Name1" presStyleCnt="0"/>
      <dgm:spPr/>
    </dgm:pt>
    <dgm:pt modelId="{D3FA643D-578F-4933-A4F1-FDAC48D53BC2}" type="pres">
      <dgm:prSet presAssocID="{86F84EF9-E2EB-4B71-8035-19285594533B}" presName="cycle" presStyleCnt="0"/>
      <dgm:spPr/>
    </dgm:pt>
    <dgm:pt modelId="{6DB86814-2F5E-48CB-97C8-123B5C96C6A1}" type="pres">
      <dgm:prSet presAssocID="{86F84EF9-E2EB-4B71-8035-19285594533B}" presName="srcNode" presStyleLbl="node1" presStyleIdx="0" presStyleCnt="7"/>
      <dgm:spPr/>
    </dgm:pt>
    <dgm:pt modelId="{62037DBC-3C23-4342-95F4-DC3A4D529D20}" type="pres">
      <dgm:prSet presAssocID="{86F84EF9-E2EB-4B71-8035-19285594533B}" presName="conn" presStyleLbl="parChTrans1D2" presStyleIdx="0" presStyleCnt="1"/>
      <dgm:spPr/>
      <dgm:t>
        <a:bodyPr/>
        <a:lstStyle/>
        <a:p>
          <a:endParaRPr lang="en-US"/>
        </a:p>
      </dgm:t>
    </dgm:pt>
    <dgm:pt modelId="{BFA42926-7CE0-400F-BC14-86673D084687}" type="pres">
      <dgm:prSet presAssocID="{86F84EF9-E2EB-4B71-8035-19285594533B}" presName="extraNode" presStyleLbl="node1" presStyleIdx="0" presStyleCnt="7"/>
      <dgm:spPr/>
    </dgm:pt>
    <dgm:pt modelId="{F9DED86E-03B5-4EAA-937D-5EF894CF760C}" type="pres">
      <dgm:prSet presAssocID="{86F84EF9-E2EB-4B71-8035-19285594533B}" presName="dstNode" presStyleLbl="node1" presStyleIdx="0" presStyleCnt="7"/>
      <dgm:spPr/>
    </dgm:pt>
    <dgm:pt modelId="{32E1B7A2-725D-4586-BFF6-95D91A70BBAB}" type="pres">
      <dgm:prSet presAssocID="{334D94BC-5D57-4023-90E3-A4519137D3C9}" presName="text_1" presStyleLbl="node1" presStyleIdx="0" presStyleCnt="7">
        <dgm:presLayoutVars>
          <dgm:bulletEnabled val="1"/>
        </dgm:presLayoutVars>
      </dgm:prSet>
      <dgm:spPr/>
      <dgm:t>
        <a:bodyPr/>
        <a:lstStyle/>
        <a:p>
          <a:endParaRPr lang="en-US"/>
        </a:p>
      </dgm:t>
    </dgm:pt>
    <dgm:pt modelId="{508F85CA-12FD-48B2-88E8-12334B0746D4}" type="pres">
      <dgm:prSet presAssocID="{334D94BC-5D57-4023-90E3-A4519137D3C9}" presName="accent_1" presStyleCnt="0"/>
      <dgm:spPr/>
    </dgm:pt>
    <dgm:pt modelId="{B3FCF55D-54B3-4DC7-B39A-7E7F7B5D866F}" type="pres">
      <dgm:prSet presAssocID="{334D94BC-5D57-4023-90E3-A4519137D3C9}" presName="accentRepeatNode" presStyleLbl="solidFgAcc1" presStyleIdx="0" presStyleCnt="7"/>
      <dgm:spPr/>
    </dgm:pt>
    <dgm:pt modelId="{89D5988C-D48B-4207-BF65-3F10B62F71C6}" type="pres">
      <dgm:prSet presAssocID="{672773AA-1734-4999-AE9F-51745DC52693}" presName="text_2" presStyleLbl="node1" presStyleIdx="1" presStyleCnt="7">
        <dgm:presLayoutVars>
          <dgm:bulletEnabled val="1"/>
        </dgm:presLayoutVars>
      </dgm:prSet>
      <dgm:spPr/>
      <dgm:t>
        <a:bodyPr/>
        <a:lstStyle/>
        <a:p>
          <a:endParaRPr lang="en-US"/>
        </a:p>
      </dgm:t>
    </dgm:pt>
    <dgm:pt modelId="{99692F37-1065-4D88-82CE-42B82408D872}" type="pres">
      <dgm:prSet presAssocID="{672773AA-1734-4999-AE9F-51745DC52693}" presName="accent_2" presStyleCnt="0"/>
      <dgm:spPr/>
    </dgm:pt>
    <dgm:pt modelId="{B06D2154-8CEF-4712-918D-45594BD70D6F}" type="pres">
      <dgm:prSet presAssocID="{672773AA-1734-4999-AE9F-51745DC52693}" presName="accentRepeatNode" presStyleLbl="solidFgAcc1" presStyleIdx="1" presStyleCnt="7"/>
      <dgm:spPr/>
    </dgm:pt>
    <dgm:pt modelId="{E333AAA4-FB25-4A24-B90D-1E690A6C85A8}" type="pres">
      <dgm:prSet presAssocID="{D9A71D32-5E99-4FEC-9885-E3532C732A25}" presName="text_3" presStyleLbl="node1" presStyleIdx="2" presStyleCnt="7">
        <dgm:presLayoutVars>
          <dgm:bulletEnabled val="1"/>
        </dgm:presLayoutVars>
      </dgm:prSet>
      <dgm:spPr/>
      <dgm:t>
        <a:bodyPr/>
        <a:lstStyle/>
        <a:p>
          <a:endParaRPr lang="en-US"/>
        </a:p>
      </dgm:t>
    </dgm:pt>
    <dgm:pt modelId="{074262A3-1F41-4448-BE78-4DBFB1BE784C}" type="pres">
      <dgm:prSet presAssocID="{D9A71D32-5E99-4FEC-9885-E3532C732A25}" presName="accent_3" presStyleCnt="0"/>
      <dgm:spPr/>
    </dgm:pt>
    <dgm:pt modelId="{4B120B02-719E-48BD-B268-C26DB3B5DB1F}" type="pres">
      <dgm:prSet presAssocID="{D9A71D32-5E99-4FEC-9885-E3532C732A25}" presName="accentRepeatNode" presStyleLbl="solidFgAcc1" presStyleIdx="2" presStyleCnt="7"/>
      <dgm:spPr/>
    </dgm:pt>
    <dgm:pt modelId="{63549D08-42B0-46DB-870A-1850E28241FC}" type="pres">
      <dgm:prSet presAssocID="{29970131-CA81-4CF2-B68E-AE172F399536}" presName="text_4" presStyleLbl="node1" presStyleIdx="3" presStyleCnt="7">
        <dgm:presLayoutVars>
          <dgm:bulletEnabled val="1"/>
        </dgm:presLayoutVars>
      </dgm:prSet>
      <dgm:spPr/>
      <dgm:t>
        <a:bodyPr/>
        <a:lstStyle/>
        <a:p>
          <a:endParaRPr lang="en-US"/>
        </a:p>
      </dgm:t>
    </dgm:pt>
    <dgm:pt modelId="{2E527EA6-80FB-4727-BE1F-C75A9B15AADB}" type="pres">
      <dgm:prSet presAssocID="{29970131-CA81-4CF2-B68E-AE172F399536}" presName="accent_4" presStyleCnt="0"/>
      <dgm:spPr/>
    </dgm:pt>
    <dgm:pt modelId="{2171EAA1-6245-41A0-96DE-A60E15F16D0C}" type="pres">
      <dgm:prSet presAssocID="{29970131-CA81-4CF2-B68E-AE172F399536}" presName="accentRepeatNode" presStyleLbl="solidFgAcc1" presStyleIdx="3" presStyleCnt="7"/>
      <dgm:spPr/>
    </dgm:pt>
    <dgm:pt modelId="{D1F7F7A1-D361-4478-A032-5E96DBA541EF}" type="pres">
      <dgm:prSet presAssocID="{284EA15C-F0A3-4B91-8444-6B8E91F23F7A}" presName="text_5" presStyleLbl="node1" presStyleIdx="4" presStyleCnt="7">
        <dgm:presLayoutVars>
          <dgm:bulletEnabled val="1"/>
        </dgm:presLayoutVars>
      </dgm:prSet>
      <dgm:spPr/>
      <dgm:t>
        <a:bodyPr/>
        <a:lstStyle/>
        <a:p>
          <a:endParaRPr lang="en-US"/>
        </a:p>
      </dgm:t>
    </dgm:pt>
    <dgm:pt modelId="{2CBF93DD-ADC9-4550-9CA3-477A0BBA848D}" type="pres">
      <dgm:prSet presAssocID="{284EA15C-F0A3-4B91-8444-6B8E91F23F7A}" presName="accent_5" presStyleCnt="0"/>
      <dgm:spPr/>
    </dgm:pt>
    <dgm:pt modelId="{61E22709-D32F-4486-B4CD-5F3415313185}" type="pres">
      <dgm:prSet presAssocID="{284EA15C-F0A3-4B91-8444-6B8E91F23F7A}" presName="accentRepeatNode" presStyleLbl="solidFgAcc1" presStyleIdx="4" presStyleCnt="7"/>
      <dgm:spPr/>
    </dgm:pt>
    <dgm:pt modelId="{186DD69D-1FAB-46A0-BE13-8F8B57FE77BC}" type="pres">
      <dgm:prSet presAssocID="{148D12C7-23C4-4FF6-BAA3-7BFCF9BB398C}" presName="text_6" presStyleLbl="node1" presStyleIdx="5" presStyleCnt="7">
        <dgm:presLayoutVars>
          <dgm:bulletEnabled val="1"/>
        </dgm:presLayoutVars>
      </dgm:prSet>
      <dgm:spPr/>
      <dgm:t>
        <a:bodyPr/>
        <a:lstStyle/>
        <a:p>
          <a:endParaRPr lang="en-US"/>
        </a:p>
      </dgm:t>
    </dgm:pt>
    <dgm:pt modelId="{FC7AC057-3409-405E-ACCD-16B3A0FC1952}" type="pres">
      <dgm:prSet presAssocID="{148D12C7-23C4-4FF6-BAA3-7BFCF9BB398C}" presName="accent_6" presStyleCnt="0"/>
      <dgm:spPr/>
    </dgm:pt>
    <dgm:pt modelId="{1DE85B15-45B7-45BC-A6A8-9F864B2DA3D5}" type="pres">
      <dgm:prSet presAssocID="{148D12C7-23C4-4FF6-BAA3-7BFCF9BB398C}" presName="accentRepeatNode" presStyleLbl="solidFgAcc1" presStyleIdx="5" presStyleCnt="7"/>
      <dgm:spPr/>
    </dgm:pt>
    <dgm:pt modelId="{796CB89B-AE39-46F2-A787-28F4C5B6EF7B}" type="pres">
      <dgm:prSet presAssocID="{7CB9801B-4EDB-478A-AB5D-3CC7B55C003A}" presName="text_7" presStyleLbl="node1" presStyleIdx="6" presStyleCnt="7">
        <dgm:presLayoutVars>
          <dgm:bulletEnabled val="1"/>
        </dgm:presLayoutVars>
      </dgm:prSet>
      <dgm:spPr/>
      <dgm:t>
        <a:bodyPr/>
        <a:lstStyle/>
        <a:p>
          <a:endParaRPr lang="en-US"/>
        </a:p>
      </dgm:t>
    </dgm:pt>
    <dgm:pt modelId="{F928096E-6A81-49EC-9532-2F2B41BC5A50}" type="pres">
      <dgm:prSet presAssocID="{7CB9801B-4EDB-478A-AB5D-3CC7B55C003A}" presName="accent_7" presStyleCnt="0"/>
      <dgm:spPr/>
    </dgm:pt>
    <dgm:pt modelId="{A7C5A730-13E9-44E0-AFFC-AFCF8F864DFB}" type="pres">
      <dgm:prSet presAssocID="{7CB9801B-4EDB-478A-AB5D-3CC7B55C003A}" presName="accentRepeatNode" presStyleLbl="solidFgAcc1" presStyleIdx="6" presStyleCnt="7"/>
      <dgm:spPr/>
    </dgm:pt>
  </dgm:ptLst>
  <dgm:cxnLst>
    <dgm:cxn modelId="{7EB56019-F2DA-45E9-9B9C-1F1A5B10665A}" srcId="{86F84EF9-E2EB-4B71-8035-19285594533B}" destId="{F4C63249-F920-4885-BE9C-DACE188C59DF}" srcOrd="7" destOrd="0" parTransId="{FF74CFB0-AF06-492A-BBFB-AE5570F2C226}" sibTransId="{C17BCBCE-6779-426E-BAAB-5F8279AB91E9}"/>
    <dgm:cxn modelId="{8A1A6C85-5A8D-4DC4-AEBB-36727673B093}" type="presOf" srcId="{284EA15C-F0A3-4B91-8444-6B8E91F23F7A}" destId="{D1F7F7A1-D361-4478-A032-5E96DBA541EF}" srcOrd="0" destOrd="0" presId="urn:microsoft.com/office/officeart/2008/layout/VerticalCurvedList"/>
    <dgm:cxn modelId="{FA272A86-AF23-4A56-8650-B8364C936122}" type="presOf" srcId="{334D94BC-5D57-4023-90E3-A4519137D3C9}" destId="{32E1B7A2-725D-4586-BFF6-95D91A70BBAB}" srcOrd="0" destOrd="0" presId="urn:microsoft.com/office/officeart/2008/layout/VerticalCurvedList"/>
    <dgm:cxn modelId="{D2A03A37-A94A-4518-954F-6C06392C2A1E}" srcId="{86F84EF9-E2EB-4B71-8035-19285594533B}" destId="{D9A71D32-5E99-4FEC-9885-E3532C732A25}" srcOrd="2" destOrd="0" parTransId="{148ECA6E-0B23-4737-A3D4-9E76917A98B0}" sibTransId="{4981EFB6-B5B3-4184-981F-6A9A62FD4A99}"/>
    <dgm:cxn modelId="{8B5C4F43-E07D-4912-BAE7-0623A8C8A267}" type="presOf" srcId="{A89CAE2B-8B1E-41A0-94D0-5BAA28F6C2EE}" destId="{62037DBC-3C23-4342-95F4-DC3A4D529D20}" srcOrd="0" destOrd="0" presId="urn:microsoft.com/office/officeart/2008/layout/VerticalCurvedList"/>
    <dgm:cxn modelId="{75D04D59-161B-4C72-A917-71A90C40ADF9}" type="presOf" srcId="{148D12C7-23C4-4FF6-BAA3-7BFCF9BB398C}" destId="{186DD69D-1FAB-46A0-BE13-8F8B57FE77BC}" srcOrd="0" destOrd="0" presId="urn:microsoft.com/office/officeart/2008/layout/VerticalCurvedList"/>
    <dgm:cxn modelId="{F1159AE6-E68F-4EA0-BE07-7A60A2658CE6}" type="presOf" srcId="{7CB9801B-4EDB-478A-AB5D-3CC7B55C003A}" destId="{796CB89B-AE39-46F2-A787-28F4C5B6EF7B}" srcOrd="0" destOrd="0" presId="urn:microsoft.com/office/officeart/2008/layout/VerticalCurvedList"/>
    <dgm:cxn modelId="{BFDEF143-D0B3-4418-A226-191948EADC6C}" type="presOf" srcId="{672773AA-1734-4999-AE9F-51745DC52693}" destId="{89D5988C-D48B-4207-BF65-3F10B62F71C6}" srcOrd="0" destOrd="0" presId="urn:microsoft.com/office/officeart/2008/layout/VerticalCurvedList"/>
    <dgm:cxn modelId="{D4086B47-1422-41ED-A366-290D0EE38B39}" srcId="{86F84EF9-E2EB-4B71-8035-19285594533B}" destId="{148D12C7-23C4-4FF6-BAA3-7BFCF9BB398C}" srcOrd="5" destOrd="0" parTransId="{E8FB7728-5A45-4A98-9D47-D0FB31B3F4A3}" sibTransId="{2173F02D-A86C-4B2D-B94A-24DF0C04E6AA}"/>
    <dgm:cxn modelId="{EE47C411-9265-460B-9F0E-CCBB2E89EC28}" type="presOf" srcId="{29970131-CA81-4CF2-B68E-AE172F399536}" destId="{63549D08-42B0-46DB-870A-1850E28241FC}" srcOrd="0" destOrd="0" presId="urn:microsoft.com/office/officeart/2008/layout/VerticalCurvedList"/>
    <dgm:cxn modelId="{D196E343-2F31-4567-AFD8-9E9201A20C71}" type="presOf" srcId="{D9A71D32-5E99-4FEC-9885-E3532C732A25}" destId="{E333AAA4-FB25-4A24-B90D-1E690A6C85A8}" srcOrd="0" destOrd="0" presId="urn:microsoft.com/office/officeart/2008/layout/VerticalCurvedList"/>
    <dgm:cxn modelId="{3DA8D02A-9B21-4180-BCFE-CD4B69774157}" srcId="{86F84EF9-E2EB-4B71-8035-19285594533B}" destId="{29970131-CA81-4CF2-B68E-AE172F399536}" srcOrd="3" destOrd="0" parTransId="{F00FBCCD-B851-4465-B061-D0CA79183347}" sibTransId="{0CEE8CA9-4094-4900-8228-7ABED3351C5C}"/>
    <dgm:cxn modelId="{FB5E3C0C-492D-44BF-BB8D-985CFAAD8F26}" type="presOf" srcId="{86F84EF9-E2EB-4B71-8035-19285594533B}" destId="{F5B660CA-3017-43D1-8CD6-66781CFC1FAA}" srcOrd="0" destOrd="0" presId="urn:microsoft.com/office/officeart/2008/layout/VerticalCurvedList"/>
    <dgm:cxn modelId="{1F8B3A56-F839-48E3-BEBF-F1485640BB8A}" srcId="{86F84EF9-E2EB-4B71-8035-19285594533B}" destId="{672773AA-1734-4999-AE9F-51745DC52693}" srcOrd="1" destOrd="0" parTransId="{DEA98331-1DF1-4C79-8B71-4F0494A4DA82}" sibTransId="{C3D9BB1D-6EDE-46B4-81A2-0883C7788CCC}"/>
    <dgm:cxn modelId="{2FBCC4FA-7AF1-4445-B253-A7783FD0EE73}" srcId="{86F84EF9-E2EB-4B71-8035-19285594533B}" destId="{284EA15C-F0A3-4B91-8444-6B8E91F23F7A}" srcOrd="4" destOrd="0" parTransId="{EEB14070-701D-4E41-993B-AB8C8D40AF64}" sibTransId="{21C1AE4D-5341-405B-8D13-44C312551DD4}"/>
    <dgm:cxn modelId="{8BC5ACB5-64F9-48C5-AF02-BDBB2B4256B6}" srcId="{86F84EF9-E2EB-4B71-8035-19285594533B}" destId="{334D94BC-5D57-4023-90E3-A4519137D3C9}" srcOrd="0" destOrd="0" parTransId="{B00A75CA-20AF-4B13-99BB-0E0733FDCB2B}" sibTransId="{A89CAE2B-8B1E-41A0-94D0-5BAA28F6C2EE}"/>
    <dgm:cxn modelId="{B212F0DB-D27B-4AD8-B141-D2D974CCB83E}" srcId="{86F84EF9-E2EB-4B71-8035-19285594533B}" destId="{7CB9801B-4EDB-478A-AB5D-3CC7B55C003A}" srcOrd="6" destOrd="0" parTransId="{75DFDD8B-EDB6-4C52-A511-360B05F6626A}" sibTransId="{6A789984-EAD1-4234-8F00-314A1FD469D1}"/>
    <dgm:cxn modelId="{C4898D47-0E21-44B2-9FF0-75184155A294}" type="presParOf" srcId="{F5B660CA-3017-43D1-8CD6-66781CFC1FAA}" destId="{42012A80-7754-43A4-92BD-DA80438D3E30}" srcOrd="0" destOrd="0" presId="urn:microsoft.com/office/officeart/2008/layout/VerticalCurvedList"/>
    <dgm:cxn modelId="{D0B2A50B-3F05-4B0E-B96A-471D0F3CC431}" type="presParOf" srcId="{42012A80-7754-43A4-92BD-DA80438D3E30}" destId="{D3FA643D-578F-4933-A4F1-FDAC48D53BC2}" srcOrd="0" destOrd="0" presId="urn:microsoft.com/office/officeart/2008/layout/VerticalCurvedList"/>
    <dgm:cxn modelId="{98F50D17-D4AA-4BB6-89A6-9B6E673B4B13}" type="presParOf" srcId="{D3FA643D-578F-4933-A4F1-FDAC48D53BC2}" destId="{6DB86814-2F5E-48CB-97C8-123B5C96C6A1}" srcOrd="0" destOrd="0" presId="urn:microsoft.com/office/officeart/2008/layout/VerticalCurvedList"/>
    <dgm:cxn modelId="{24789290-4E35-4A54-A01D-02DE6E85E879}" type="presParOf" srcId="{D3FA643D-578F-4933-A4F1-FDAC48D53BC2}" destId="{62037DBC-3C23-4342-95F4-DC3A4D529D20}" srcOrd="1" destOrd="0" presId="urn:microsoft.com/office/officeart/2008/layout/VerticalCurvedList"/>
    <dgm:cxn modelId="{E6AB356F-4A00-4FB1-8D4A-75640CB9E3B3}" type="presParOf" srcId="{D3FA643D-578F-4933-A4F1-FDAC48D53BC2}" destId="{BFA42926-7CE0-400F-BC14-86673D084687}" srcOrd="2" destOrd="0" presId="urn:microsoft.com/office/officeart/2008/layout/VerticalCurvedList"/>
    <dgm:cxn modelId="{A22D23C6-58D3-4903-B958-8E1E7212EF28}" type="presParOf" srcId="{D3FA643D-578F-4933-A4F1-FDAC48D53BC2}" destId="{F9DED86E-03B5-4EAA-937D-5EF894CF760C}" srcOrd="3" destOrd="0" presId="urn:microsoft.com/office/officeart/2008/layout/VerticalCurvedList"/>
    <dgm:cxn modelId="{94ED1DD7-04DE-4B03-8622-BDA49A6793B3}" type="presParOf" srcId="{42012A80-7754-43A4-92BD-DA80438D3E30}" destId="{32E1B7A2-725D-4586-BFF6-95D91A70BBAB}" srcOrd="1" destOrd="0" presId="urn:microsoft.com/office/officeart/2008/layout/VerticalCurvedList"/>
    <dgm:cxn modelId="{4E6C8DD0-E879-4A59-8065-5412D1BF8DA5}" type="presParOf" srcId="{42012A80-7754-43A4-92BD-DA80438D3E30}" destId="{508F85CA-12FD-48B2-88E8-12334B0746D4}" srcOrd="2" destOrd="0" presId="urn:microsoft.com/office/officeart/2008/layout/VerticalCurvedList"/>
    <dgm:cxn modelId="{08439938-30ED-40CF-AD6E-670D3D7660FE}" type="presParOf" srcId="{508F85CA-12FD-48B2-88E8-12334B0746D4}" destId="{B3FCF55D-54B3-4DC7-B39A-7E7F7B5D866F}" srcOrd="0" destOrd="0" presId="urn:microsoft.com/office/officeart/2008/layout/VerticalCurvedList"/>
    <dgm:cxn modelId="{7E27E3D4-BE06-466B-9CDD-9BB4F75491F9}" type="presParOf" srcId="{42012A80-7754-43A4-92BD-DA80438D3E30}" destId="{89D5988C-D48B-4207-BF65-3F10B62F71C6}" srcOrd="3" destOrd="0" presId="urn:microsoft.com/office/officeart/2008/layout/VerticalCurvedList"/>
    <dgm:cxn modelId="{113D3CB7-BD30-4345-907B-F5B595DE42AA}" type="presParOf" srcId="{42012A80-7754-43A4-92BD-DA80438D3E30}" destId="{99692F37-1065-4D88-82CE-42B82408D872}" srcOrd="4" destOrd="0" presId="urn:microsoft.com/office/officeart/2008/layout/VerticalCurvedList"/>
    <dgm:cxn modelId="{E4962EC7-E715-4316-93A8-FB75A252C6B1}" type="presParOf" srcId="{99692F37-1065-4D88-82CE-42B82408D872}" destId="{B06D2154-8CEF-4712-918D-45594BD70D6F}" srcOrd="0" destOrd="0" presId="urn:microsoft.com/office/officeart/2008/layout/VerticalCurvedList"/>
    <dgm:cxn modelId="{F659A2D6-C807-44B2-A193-59E1E3612F2A}" type="presParOf" srcId="{42012A80-7754-43A4-92BD-DA80438D3E30}" destId="{E333AAA4-FB25-4A24-B90D-1E690A6C85A8}" srcOrd="5" destOrd="0" presId="urn:microsoft.com/office/officeart/2008/layout/VerticalCurvedList"/>
    <dgm:cxn modelId="{61C468F0-0E79-4CDF-BAB4-C769DA8F7A7C}" type="presParOf" srcId="{42012A80-7754-43A4-92BD-DA80438D3E30}" destId="{074262A3-1F41-4448-BE78-4DBFB1BE784C}" srcOrd="6" destOrd="0" presId="urn:microsoft.com/office/officeart/2008/layout/VerticalCurvedList"/>
    <dgm:cxn modelId="{250CD69C-C937-4EB0-81E5-61EF9CEB5ABE}" type="presParOf" srcId="{074262A3-1F41-4448-BE78-4DBFB1BE784C}" destId="{4B120B02-719E-48BD-B268-C26DB3B5DB1F}" srcOrd="0" destOrd="0" presId="urn:microsoft.com/office/officeart/2008/layout/VerticalCurvedList"/>
    <dgm:cxn modelId="{86A218E7-F7A1-41D2-B7D4-AA23E0294A4B}" type="presParOf" srcId="{42012A80-7754-43A4-92BD-DA80438D3E30}" destId="{63549D08-42B0-46DB-870A-1850E28241FC}" srcOrd="7" destOrd="0" presId="urn:microsoft.com/office/officeart/2008/layout/VerticalCurvedList"/>
    <dgm:cxn modelId="{0673B547-3756-46D4-BD84-FD1DCC35DB41}" type="presParOf" srcId="{42012A80-7754-43A4-92BD-DA80438D3E30}" destId="{2E527EA6-80FB-4727-BE1F-C75A9B15AADB}" srcOrd="8" destOrd="0" presId="urn:microsoft.com/office/officeart/2008/layout/VerticalCurvedList"/>
    <dgm:cxn modelId="{BE398C8C-43BB-4378-A643-6BAEB4093C2E}" type="presParOf" srcId="{2E527EA6-80FB-4727-BE1F-C75A9B15AADB}" destId="{2171EAA1-6245-41A0-96DE-A60E15F16D0C}" srcOrd="0" destOrd="0" presId="urn:microsoft.com/office/officeart/2008/layout/VerticalCurvedList"/>
    <dgm:cxn modelId="{52FE113A-9954-4B59-9CC2-8C224D0F09CA}" type="presParOf" srcId="{42012A80-7754-43A4-92BD-DA80438D3E30}" destId="{D1F7F7A1-D361-4478-A032-5E96DBA541EF}" srcOrd="9" destOrd="0" presId="urn:microsoft.com/office/officeart/2008/layout/VerticalCurvedList"/>
    <dgm:cxn modelId="{8853323E-B30D-4F3A-A001-15B77820D12F}" type="presParOf" srcId="{42012A80-7754-43A4-92BD-DA80438D3E30}" destId="{2CBF93DD-ADC9-4550-9CA3-477A0BBA848D}" srcOrd="10" destOrd="0" presId="urn:microsoft.com/office/officeart/2008/layout/VerticalCurvedList"/>
    <dgm:cxn modelId="{4FA83C77-3ACD-4F4A-85B6-FDA998257FA2}" type="presParOf" srcId="{2CBF93DD-ADC9-4550-9CA3-477A0BBA848D}" destId="{61E22709-D32F-4486-B4CD-5F3415313185}" srcOrd="0" destOrd="0" presId="urn:microsoft.com/office/officeart/2008/layout/VerticalCurvedList"/>
    <dgm:cxn modelId="{71CDA6D4-5850-4974-B18A-50C4ED0592EE}" type="presParOf" srcId="{42012A80-7754-43A4-92BD-DA80438D3E30}" destId="{186DD69D-1FAB-46A0-BE13-8F8B57FE77BC}" srcOrd="11" destOrd="0" presId="urn:microsoft.com/office/officeart/2008/layout/VerticalCurvedList"/>
    <dgm:cxn modelId="{311B43E6-EB29-4CF5-9CF9-5FBFDF1A9BF1}" type="presParOf" srcId="{42012A80-7754-43A4-92BD-DA80438D3E30}" destId="{FC7AC057-3409-405E-ACCD-16B3A0FC1952}" srcOrd="12" destOrd="0" presId="urn:microsoft.com/office/officeart/2008/layout/VerticalCurvedList"/>
    <dgm:cxn modelId="{B70E36DE-21A4-4766-A42A-21B4E24332A7}" type="presParOf" srcId="{FC7AC057-3409-405E-ACCD-16B3A0FC1952}" destId="{1DE85B15-45B7-45BC-A6A8-9F864B2DA3D5}" srcOrd="0" destOrd="0" presId="urn:microsoft.com/office/officeart/2008/layout/VerticalCurvedList"/>
    <dgm:cxn modelId="{A97BC3D0-640C-4F3B-924F-B1ECB835D550}" type="presParOf" srcId="{42012A80-7754-43A4-92BD-DA80438D3E30}" destId="{796CB89B-AE39-46F2-A787-28F4C5B6EF7B}" srcOrd="13" destOrd="0" presId="urn:microsoft.com/office/officeart/2008/layout/VerticalCurvedList"/>
    <dgm:cxn modelId="{4FE373EC-C0D2-40AE-A38F-523BC62C2B76}" type="presParOf" srcId="{42012A80-7754-43A4-92BD-DA80438D3E30}" destId="{F928096E-6A81-49EC-9532-2F2B41BC5A50}" srcOrd="14" destOrd="0" presId="urn:microsoft.com/office/officeart/2008/layout/VerticalCurvedList"/>
    <dgm:cxn modelId="{F6522296-9F48-4D01-9496-0F38C0C9991F}" type="presParOf" srcId="{F928096E-6A81-49EC-9532-2F2B41BC5A50}" destId="{A7C5A730-13E9-44E0-AFFC-AFCF8F864D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A69BD-B382-47EB-8D10-ABECF3569652}" type="doc">
      <dgm:prSet loTypeId="urn:microsoft.com/office/officeart/2005/8/layout/target3" loCatId="relationship" qsTypeId="urn:microsoft.com/office/officeart/2005/8/quickstyle/3d1" qsCatId="3D" csTypeId="urn:microsoft.com/office/officeart/2005/8/colors/colorful2" csCatId="colorful" phldr="1"/>
      <dgm:spPr/>
      <dgm:t>
        <a:bodyPr/>
        <a:lstStyle/>
        <a:p>
          <a:endParaRPr lang="en-US"/>
        </a:p>
      </dgm:t>
    </dgm:pt>
    <dgm:pt modelId="{D2C00187-9F9B-40F2-AE3B-6A909E249347}">
      <dgm:prSet custT="1"/>
      <dgm:spPr/>
      <dgm:t>
        <a:bodyPr/>
        <a:lstStyle/>
        <a:p>
          <a:pPr algn="ctr" rtl="0"/>
          <a:r>
            <a:rPr lang="en-US" sz="1700" dirty="0" smtClean="0"/>
            <a:t>Published articles on the red tide are very low in Iran and the types and species of HABs have been considered mostly. These articles have identified 38 toxic samples on algal blooms of the Persian Gulf, which 18 of them to "types" and others to "species" have been studied [11]. </a:t>
          </a:r>
          <a:endParaRPr lang="en-US" sz="1700" dirty="0"/>
        </a:p>
      </dgm:t>
    </dgm:pt>
    <dgm:pt modelId="{E51FBF2D-BE4C-4F39-ACE0-C1F9A814F1DF}" type="parTrans" cxnId="{7EEA6867-A22A-43D7-8A7D-AD49E56A2823}">
      <dgm:prSet/>
      <dgm:spPr/>
      <dgm:t>
        <a:bodyPr/>
        <a:lstStyle/>
        <a:p>
          <a:endParaRPr lang="en-US"/>
        </a:p>
      </dgm:t>
    </dgm:pt>
    <dgm:pt modelId="{33100897-CD8D-4D7B-BBBA-2EFB28598614}" type="sibTrans" cxnId="{7EEA6867-A22A-43D7-8A7D-AD49E56A2823}">
      <dgm:prSet/>
      <dgm:spPr/>
      <dgm:t>
        <a:bodyPr/>
        <a:lstStyle/>
        <a:p>
          <a:endParaRPr lang="en-US"/>
        </a:p>
      </dgm:t>
    </dgm:pt>
    <dgm:pt modelId="{5838AF6E-77A9-4ADD-A2B0-0E2C12F1D47E}">
      <dgm:prSet custT="1"/>
      <dgm:spPr/>
      <dgm:t>
        <a:bodyPr/>
        <a:lstStyle/>
        <a:p>
          <a:pPr rtl="0"/>
          <a:r>
            <a:rPr lang="en-US" sz="1800" dirty="0" smtClean="0"/>
            <a:t>According to official reports filed by IOC, 3480 cases of red tide have been recorded in the world from 1987 to 2012.</a:t>
          </a:r>
          <a:endParaRPr lang="en-US" sz="1800" dirty="0"/>
        </a:p>
      </dgm:t>
    </dgm:pt>
    <dgm:pt modelId="{3C834027-A979-4E6D-BF50-9EE83644EE5A}" type="parTrans" cxnId="{AB186AF4-50E2-4C6B-9154-84957DC3CD84}">
      <dgm:prSet/>
      <dgm:spPr/>
      <dgm:t>
        <a:bodyPr/>
        <a:lstStyle/>
        <a:p>
          <a:endParaRPr lang="en-US"/>
        </a:p>
      </dgm:t>
    </dgm:pt>
    <dgm:pt modelId="{0999DD42-5406-4E33-B5AE-16D814E6706D}" type="sibTrans" cxnId="{AB186AF4-50E2-4C6B-9154-84957DC3CD84}">
      <dgm:prSet/>
      <dgm:spPr/>
      <dgm:t>
        <a:bodyPr/>
        <a:lstStyle/>
        <a:p>
          <a:endParaRPr lang="en-US"/>
        </a:p>
      </dgm:t>
    </dgm:pt>
    <dgm:pt modelId="{1115147C-B041-45EF-B407-A83F5ED60FAA}">
      <dgm:prSet custT="1"/>
      <dgm:spPr/>
      <dgm:t>
        <a:bodyPr/>
        <a:lstStyle/>
        <a:p>
          <a:pPr algn="ctr" rtl="0"/>
          <a:r>
            <a:rPr lang="en-US" sz="1600" dirty="0" smtClean="0"/>
            <a:t>These reports, registered in different parts of the world, based on which several papers have been published containing information in the fields of red tide appearance reasons, start and end time, number of samples, the concentration of micro-organisms and the type of published toxins etc. which are used to draw distributed diagrams and examine the overall trend.</a:t>
          </a:r>
          <a:endParaRPr lang="en-US" sz="1600" dirty="0"/>
        </a:p>
      </dgm:t>
    </dgm:pt>
    <dgm:pt modelId="{943BFFD6-DF46-4A3C-B7E8-B54A55E4CDFB}" type="parTrans" cxnId="{9AD83F0F-7E66-4D49-8C0E-98F880C01B5D}">
      <dgm:prSet/>
      <dgm:spPr/>
      <dgm:t>
        <a:bodyPr/>
        <a:lstStyle/>
        <a:p>
          <a:endParaRPr lang="en-US"/>
        </a:p>
      </dgm:t>
    </dgm:pt>
    <dgm:pt modelId="{D6486323-691B-4364-83F8-42B52D87434A}" type="sibTrans" cxnId="{9AD83F0F-7E66-4D49-8C0E-98F880C01B5D}">
      <dgm:prSet/>
      <dgm:spPr/>
      <dgm:t>
        <a:bodyPr/>
        <a:lstStyle/>
        <a:p>
          <a:endParaRPr lang="en-US"/>
        </a:p>
      </dgm:t>
    </dgm:pt>
    <dgm:pt modelId="{1C90BFA5-11B1-4973-9A08-C0A42091E4D0}">
      <dgm:prSet custT="1"/>
      <dgm:spPr/>
      <dgm:t>
        <a:bodyPr/>
        <a:lstStyle/>
        <a:p>
          <a:pPr rtl="0"/>
          <a:r>
            <a:rPr lang="en-US" sz="2000" dirty="0" smtClean="0"/>
            <a:t>These reports and related articles, were examined in terms of the cited factors, so that the results are as below.</a:t>
          </a:r>
          <a:endParaRPr lang="en-US" sz="2000" dirty="0"/>
        </a:p>
      </dgm:t>
    </dgm:pt>
    <dgm:pt modelId="{3F27E1D2-8ACB-470E-8980-1BE9424D3FA6}" type="parTrans" cxnId="{2F5DE4A8-D98D-48D6-9024-BDAA309087C7}">
      <dgm:prSet/>
      <dgm:spPr/>
      <dgm:t>
        <a:bodyPr/>
        <a:lstStyle/>
        <a:p>
          <a:endParaRPr lang="en-US"/>
        </a:p>
      </dgm:t>
    </dgm:pt>
    <dgm:pt modelId="{845C31EE-A871-4707-87CC-9A78730893D6}" type="sibTrans" cxnId="{2F5DE4A8-D98D-48D6-9024-BDAA309087C7}">
      <dgm:prSet/>
      <dgm:spPr/>
      <dgm:t>
        <a:bodyPr/>
        <a:lstStyle/>
        <a:p>
          <a:endParaRPr lang="en-US"/>
        </a:p>
      </dgm:t>
    </dgm:pt>
    <dgm:pt modelId="{2999BC25-E2DF-470B-B2B3-106492CA1965}" type="pres">
      <dgm:prSet presAssocID="{047A69BD-B382-47EB-8D10-ABECF3569652}" presName="Name0" presStyleCnt="0">
        <dgm:presLayoutVars>
          <dgm:chMax val="7"/>
          <dgm:dir/>
          <dgm:animLvl val="lvl"/>
          <dgm:resizeHandles val="exact"/>
        </dgm:presLayoutVars>
      </dgm:prSet>
      <dgm:spPr/>
      <dgm:t>
        <a:bodyPr/>
        <a:lstStyle/>
        <a:p>
          <a:endParaRPr lang="en-US"/>
        </a:p>
      </dgm:t>
    </dgm:pt>
    <dgm:pt modelId="{47AD3B60-3802-4A75-9891-6049DCEAB555}" type="pres">
      <dgm:prSet presAssocID="{D2C00187-9F9B-40F2-AE3B-6A909E249347}" presName="circle1" presStyleLbl="node1" presStyleIdx="0" presStyleCnt="4"/>
      <dgm:spPr/>
    </dgm:pt>
    <dgm:pt modelId="{1C81EAC7-78EE-49BA-A479-36FAF6054E8E}" type="pres">
      <dgm:prSet presAssocID="{D2C00187-9F9B-40F2-AE3B-6A909E249347}" presName="space" presStyleCnt="0"/>
      <dgm:spPr/>
    </dgm:pt>
    <dgm:pt modelId="{57555512-F138-4425-8457-B9C37A8A103A}" type="pres">
      <dgm:prSet presAssocID="{D2C00187-9F9B-40F2-AE3B-6A909E249347}" presName="rect1" presStyleLbl="alignAcc1" presStyleIdx="0" presStyleCnt="4"/>
      <dgm:spPr/>
      <dgm:t>
        <a:bodyPr/>
        <a:lstStyle/>
        <a:p>
          <a:endParaRPr lang="en-US"/>
        </a:p>
      </dgm:t>
    </dgm:pt>
    <dgm:pt modelId="{B8F68B47-8A9D-48E2-A5FC-C05C749A234C}" type="pres">
      <dgm:prSet presAssocID="{5838AF6E-77A9-4ADD-A2B0-0E2C12F1D47E}" presName="vertSpace2" presStyleLbl="node1" presStyleIdx="0" presStyleCnt="4"/>
      <dgm:spPr/>
    </dgm:pt>
    <dgm:pt modelId="{AABAD09F-560F-46C1-89E7-9C9181B88837}" type="pres">
      <dgm:prSet presAssocID="{5838AF6E-77A9-4ADD-A2B0-0E2C12F1D47E}" presName="circle2" presStyleLbl="node1" presStyleIdx="1" presStyleCnt="4"/>
      <dgm:spPr/>
    </dgm:pt>
    <dgm:pt modelId="{B2485377-DB02-4374-A980-E2E02E41326A}" type="pres">
      <dgm:prSet presAssocID="{5838AF6E-77A9-4ADD-A2B0-0E2C12F1D47E}" presName="rect2" presStyleLbl="alignAcc1" presStyleIdx="1" presStyleCnt="4"/>
      <dgm:spPr/>
      <dgm:t>
        <a:bodyPr/>
        <a:lstStyle/>
        <a:p>
          <a:endParaRPr lang="en-US"/>
        </a:p>
      </dgm:t>
    </dgm:pt>
    <dgm:pt modelId="{961427BA-8E38-4C26-9FC5-CA56AC4220A1}" type="pres">
      <dgm:prSet presAssocID="{1115147C-B041-45EF-B407-A83F5ED60FAA}" presName="vertSpace3" presStyleLbl="node1" presStyleIdx="1" presStyleCnt="4"/>
      <dgm:spPr/>
    </dgm:pt>
    <dgm:pt modelId="{F731246B-F61D-43F4-A678-4BDD9C8E8644}" type="pres">
      <dgm:prSet presAssocID="{1115147C-B041-45EF-B407-A83F5ED60FAA}" presName="circle3" presStyleLbl="node1" presStyleIdx="2" presStyleCnt="4"/>
      <dgm:spPr/>
    </dgm:pt>
    <dgm:pt modelId="{5D82CE0A-74B1-47B3-94BF-FDEE8DF57C68}" type="pres">
      <dgm:prSet presAssocID="{1115147C-B041-45EF-B407-A83F5ED60FAA}" presName="rect3" presStyleLbl="alignAcc1" presStyleIdx="2" presStyleCnt="4"/>
      <dgm:spPr/>
      <dgm:t>
        <a:bodyPr/>
        <a:lstStyle/>
        <a:p>
          <a:endParaRPr lang="en-US"/>
        </a:p>
      </dgm:t>
    </dgm:pt>
    <dgm:pt modelId="{CCA86E61-DEA4-4A4E-8DA7-959B0DFEFFEB}" type="pres">
      <dgm:prSet presAssocID="{1C90BFA5-11B1-4973-9A08-C0A42091E4D0}" presName="vertSpace4" presStyleLbl="node1" presStyleIdx="2" presStyleCnt="4"/>
      <dgm:spPr/>
    </dgm:pt>
    <dgm:pt modelId="{D9F3D1FA-FD8F-43CA-957C-F6588E27A2F3}" type="pres">
      <dgm:prSet presAssocID="{1C90BFA5-11B1-4973-9A08-C0A42091E4D0}" presName="circle4" presStyleLbl="node1" presStyleIdx="3" presStyleCnt="4"/>
      <dgm:spPr/>
    </dgm:pt>
    <dgm:pt modelId="{4FD7684C-59A7-4080-936B-89E113AC7104}" type="pres">
      <dgm:prSet presAssocID="{1C90BFA5-11B1-4973-9A08-C0A42091E4D0}" presName="rect4" presStyleLbl="alignAcc1" presStyleIdx="3" presStyleCnt="4"/>
      <dgm:spPr/>
      <dgm:t>
        <a:bodyPr/>
        <a:lstStyle/>
        <a:p>
          <a:endParaRPr lang="en-US"/>
        </a:p>
      </dgm:t>
    </dgm:pt>
    <dgm:pt modelId="{A64C38E8-E716-4FFB-8339-5F24A00D4204}" type="pres">
      <dgm:prSet presAssocID="{D2C00187-9F9B-40F2-AE3B-6A909E249347}" presName="rect1ParTxNoCh" presStyleLbl="alignAcc1" presStyleIdx="3" presStyleCnt="4">
        <dgm:presLayoutVars>
          <dgm:chMax val="1"/>
          <dgm:bulletEnabled val="1"/>
        </dgm:presLayoutVars>
      </dgm:prSet>
      <dgm:spPr/>
      <dgm:t>
        <a:bodyPr/>
        <a:lstStyle/>
        <a:p>
          <a:endParaRPr lang="en-US"/>
        </a:p>
      </dgm:t>
    </dgm:pt>
    <dgm:pt modelId="{EA747311-E263-4F53-A702-585272DD8093}" type="pres">
      <dgm:prSet presAssocID="{5838AF6E-77A9-4ADD-A2B0-0E2C12F1D47E}" presName="rect2ParTxNoCh" presStyleLbl="alignAcc1" presStyleIdx="3" presStyleCnt="4">
        <dgm:presLayoutVars>
          <dgm:chMax val="1"/>
          <dgm:bulletEnabled val="1"/>
        </dgm:presLayoutVars>
      </dgm:prSet>
      <dgm:spPr/>
      <dgm:t>
        <a:bodyPr/>
        <a:lstStyle/>
        <a:p>
          <a:endParaRPr lang="en-US"/>
        </a:p>
      </dgm:t>
    </dgm:pt>
    <dgm:pt modelId="{982F9757-63ED-414F-9EE3-693CC0D044B2}" type="pres">
      <dgm:prSet presAssocID="{1115147C-B041-45EF-B407-A83F5ED60FAA}" presName="rect3ParTxNoCh" presStyleLbl="alignAcc1" presStyleIdx="3" presStyleCnt="4">
        <dgm:presLayoutVars>
          <dgm:chMax val="1"/>
          <dgm:bulletEnabled val="1"/>
        </dgm:presLayoutVars>
      </dgm:prSet>
      <dgm:spPr/>
      <dgm:t>
        <a:bodyPr/>
        <a:lstStyle/>
        <a:p>
          <a:endParaRPr lang="en-US"/>
        </a:p>
      </dgm:t>
    </dgm:pt>
    <dgm:pt modelId="{98E7F48B-CBF8-4209-B4AC-C22A1D22F157}" type="pres">
      <dgm:prSet presAssocID="{1C90BFA5-11B1-4973-9A08-C0A42091E4D0}" presName="rect4ParTxNoCh" presStyleLbl="alignAcc1" presStyleIdx="3" presStyleCnt="4">
        <dgm:presLayoutVars>
          <dgm:chMax val="1"/>
          <dgm:bulletEnabled val="1"/>
        </dgm:presLayoutVars>
      </dgm:prSet>
      <dgm:spPr/>
      <dgm:t>
        <a:bodyPr/>
        <a:lstStyle/>
        <a:p>
          <a:endParaRPr lang="en-US"/>
        </a:p>
      </dgm:t>
    </dgm:pt>
  </dgm:ptLst>
  <dgm:cxnLst>
    <dgm:cxn modelId="{2F637E3D-D3D0-4A58-B19F-3E1E09C324C9}" type="presOf" srcId="{047A69BD-B382-47EB-8D10-ABECF3569652}" destId="{2999BC25-E2DF-470B-B2B3-106492CA1965}" srcOrd="0" destOrd="0" presId="urn:microsoft.com/office/officeart/2005/8/layout/target3"/>
    <dgm:cxn modelId="{166E885F-0AB1-4B63-8C86-9A5487315945}" type="presOf" srcId="{5838AF6E-77A9-4ADD-A2B0-0E2C12F1D47E}" destId="{B2485377-DB02-4374-A980-E2E02E41326A}" srcOrd="0" destOrd="0" presId="urn:microsoft.com/office/officeart/2005/8/layout/target3"/>
    <dgm:cxn modelId="{54ADBCEA-78E5-42F3-884A-879647F4A9F9}" type="presOf" srcId="{1C90BFA5-11B1-4973-9A08-C0A42091E4D0}" destId="{98E7F48B-CBF8-4209-B4AC-C22A1D22F157}" srcOrd="1" destOrd="0" presId="urn:microsoft.com/office/officeart/2005/8/layout/target3"/>
    <dgm:cxn modelId="{AB186AF4-50E2-4C6B-9154-84957DC3CD84}" srcId="{047A69BD-B382-47EB-8D10-ABECF3569652}" destId="{5838AF6E-77A9-4ADD-A2B0-0E2C12F1D47E}" srcOrd="1" destOrd="0" parTransId="{3C834027-A979-4E6D-BF50-9EE83644EE5A}" sibTransId="{0999DD42-5406-4E33-B5AE-16D814E6706D}"/>
    <dgm:cxn modelId="{2F5DE4A8-D98D-48D6-9024-BDAA309087C7}" srcId="{047A69BD-B382-47EB-8D10-ABECF3569652}" destId="{1C90BFA5-11B1-4973-9A08-C0A42091E4D0}" srcOrd="3" destOrd="0" parTransId="{3F27E1D2-8ACB-470E-8980-1BE9424D3FA6}" sibTransId="{845C31EE-A871-4707-87CC-9A78730893D6}"/>
    <dgm:cxn modelId="{903D32C9-3106-4F22-8D9E-C2B04B1F1622}" type="presOf" srcId="{1115147C-B041-45EF-B407-A83F5ED60FAA}" destId="{5D82CE0A-74B1-47B3-94BF-FDEE8DF57C68}" srcOrd="0" destOrd="0" presId="urn:microsoft.com/office/officeart/2005/8/layout/target3"/>
    <dgm:cxn modelId="{015668C0-75D0-4467-8F95-58B6D0088E78}" type="presOf" srcId="{5838AF6E-77A9-4ADD-A2B0-0E2C12F1D47E}" destId="{EA747311-E263-4F53-A702-585272DD8093}" srcOrd="1" destOrd="0" presId="urn:microsoft.com/office/officeart/2005/8/layout/target3"/>
    <dgm:cxn modelId="{7F333957-71A4-4B19-8546-BE9F3D1FCB90}" type="presOf" srcId="{1C90BFA5-11B1-4973-9A08-C0A42091E4D0}" destId="{4FD7684C-59A7-4080-936B-89E113AC7104}" srcOrd="0" destOrd="0" presId="urn:microsoft.com/office/officeart/2005/8/layout/target3"/>
    <dgm:cxn modelId="{79150131-8BD4-4B4B-AE47-3BE05DD9287A}" type="presOf" srcId="{D2C00187-9F9B-40F2-AE3B-6A909E249347}" destId="{57555512-F138-4425-8457-B9C37A8A103A}" srcOrd="0" destOrd="0" presId="urn:microsoft.com/office/officeart/2005/8/layout/target3"/>
    <dgm:cxn modelId="{F5C2295D-58D2-44BE-A993-5D3F9B53ABDE}" type="presOf" srcId="{D2C00187-9F9B-40F2-AE3B-6A909E249347}" destId="{A64C38E8-E716-4FFB-8339-5F24A00D4204}" srcOrd="1" destOrd="0" presId="urn:microsoft.com/office/officeart/2005/8/layout/target3"/>
    <dgm:cxn modelId="{D197B021-5263-49FD-9131-11C46906BDC2}" type="presOf" srcId="{1115147C-B041-45EF-B407-A83F5ED60FAA}" destId="{982F9757-63ED-414F-9EE3-693CC0D044B2}" srcOrd="1" destOrd="0" presId="urn:microsoft.com/office/officeart/2005/8/layout/target3"/>
    <dgm:cxn modelId="{9AD83F0F-7E66-4D49-8C0E-98F880C01B5D}" srcId="{047A69BD-B382-47EB-8D10-ABECF3569652}" destId="{1115147C-B041-45EF-B407-A83F5ED60FAA}" srcOrd="2" destOrd="0" parTransId="{943BFFD6-DF46-4A3C-B7E8-B54A55E4CDFB}" sibTransId="{D6486323-691B-4364-83F8-42B52D87434A}"/>
    <dgm:cxn modelId="{7EEA6867-A22A-43D7-8A7D-AD49E56A2823}" srcId="{047A69BD-B382-47EB-8D10-ABECF3569652}" destId="{D2C00187-9F9B-40F2-AE3B-6A909E249347}" srcOrd="0" destOrd="0" parTransId="{E51FBF2D-BE4C-4F39-ACE0-C1F9A814F1DF}" sibTransId="{33100897-CD8D-4D7B-BBBA-2EFB28598614}"/>
    <dgm:cxn modelId="{EE6FB8A5-39AA-4C60-9C03-BE2290B3E9D0}" type="presParOf" srcId="{2999BC25-E2DF-470B-B2B3-106492CA1965}" destId="{47AD3B60-3802-4A75-9891-6049DCEAB555}" srcOrd="0" destOrd="0" presId="urn:microsoft.com/office/officeart/2005/8/layout/target3"/>
    <dgm:cxn modelId="{253FD492-7B98-4871-B7A6-14794625B62C}" type="presParOf" srcId="{2999BC25-E2DF-470B-B2B3-106492CA1965}" destId="{1C81EAC7-78EE-49BA-A479-36FAF6054E8E}" srcOrd="1" destOrd="0" presId="urn:microsoft.com/office/officeart/2005/8/layout/target3"/>
    <dgm:cxn modelId="{1EDFFD41-76F3-463D-B422-9E2DF3B92C57}" type="presParOf" srcId="{2999BC25-E2DF-470B-B2B3-106492CA1965}" destId="{57555512-F138-4425-8457-B9C37A8A103A}" srcOrd="2" destOrd="0" presId="urn:microsoft.com/office/officeart/2005/8/layout/target3"/>
    <dgm:cxn modelId="{7A060C0C-14AC-4974-8EF1-AE720EF28CFF}" type="presParOf" srcId="{2999BC25-E2DF-470B-B2B3-106492CA1965}" destId="{B8F68B47-8A9D-48E2-A5FC-C05C749A234C}" srcOrd="3" destOrd="0" presId="urn:microsoft.com/office/officeart/2005/8/layout/target3"/>
    <dgm:cxn modelId="{96E94C5C-9B44-4C24-8D7D-BCB5FFAACC79}" type="presParOf" srcId="{2999BC25-E2DF-470B-B2B3-106492CA1965}" destId="{AABAD09F-560F-46C1-89E7-9C9181B88837}" srcOrd="4" destOrd="0" presId="urn:microsoft.com/office/officeart/2005/8/layout/target3"/>
    <dgm:cxn modelId="{4018F4B8-84F8-4990-A4CE-59158AB97216}" type="presParOf" srcId="{2999BC25-E2DF-470B-B2B3-106492CA1965}" destId="{B2485377-DB02-4374-A980-E2E02E41326A}" srcOrd="5" destOrd="0" presId="urn:microsoft.com/office/officeart/2005/8/layout/target3"/>
    <dgm:cxn modelId="{05BD1718-EB9A-4BF5-911C-267F79737AC8}" type="presParOf" srcId="{2999BC25-E2DF-470B-B2B3-106492CA1965}" destId="{961427BA-8E38-4C26-9FC5-CA56AC4220A1}" srcOrd="6" destOrd="0" presId="urn:microsoft.com/office/officeart/2005/8/layout/target3"/>
    <dgm:cxn modelId="{91C2EEE2-79EA-4496-9CBE-E468AD89F6A3}" type="presParOf" srcId="{2999BC25-E2DF-470B-B2B3-106492CA1965}" destId="{F731246B-F61D-43F4-A678-4BDD9C8E8644}" srcOrd="7" destOrd="0" presId="urn:microsoft.com/office/officeart/2005/8/layout/target3"/>
    <dgm:cxn modelId="{E6CD5AA2-87F5-48AF-A410-5B21402F355B}" type="presParOf" srcId="{2999BC25-E2DF-470B-B2B3-106492CA1965}" destId="{5D82CE0A-74B1-47B3-94BF-FDEE8DF57C68}" srcOrd="8" destOrd="0" presId="urn:microsoft.com/office/officeart/2005/8/layout/target3"/>
    <dgm:cxn modelId="{AE68192D-DBCB-459F-B790-B9CB205AEE63}" type="presParOf" srcId="{2999BC25-E2DF-470B-B2B3-106492CA1965}" destId="{CCA86E61-DEA4-4A4E-8DA7-959B0DFEFFEB}" srcOrd="9" destOrd="0" presId="urn:microsoft.com/office/officeart/2005/8/layout/target3"/>
    <dgm:cxn modelId="{0F81C7C6-994C-429D-90B4-3AFB4CF85EC1}" type="presParOf" srcId="{2999BC25-E2DF-470B-B2B3-106492CA1965}" destId="{D9F3D1FA-FD8F-43CA-957C-F6588E27A2F3}" srcOrd="10" destOrd="0" presId="urn:microsoft.com/office/officeart/2005/8/layout/target3"/>
    <dgm:cxn modelId="{6B477E7C-6B54-41E2-B1D4-B1F11CAD9338}" type="presParOf" srcId="{2999BC25-E2DF-470B-B2B3-106492CA1965}" destId="{4FD7684C-59A7-4080-936B-89E113AC7104}" srcOrd="11" destOrd="0" presId="urn:microsoft.com/office/officeart/2005/8/layout/target3"/>
    <dgm:cxn modelId="{4FA85617-1F62-40C9-B650-CB3F370347A8}" type="presParOf" srcId="{2999BC25-E2DF-470B-B2B3-106492CA1965}" destId="{A64C38E8-E716-4FFB-8339-5F24A00D4204}" srcOrd="12" destOrd="0" presId="urn:microsoft.com/office/officeart/2005/8/layout/target3"/>
    <dgm:cxn modelId="{B3B14F16-8524-4283-B06A-114A1E601576}" type="presParOf" srcId="{2999BC25-E2DF-470B-B2B3-106492CA1965}" destId="{EA747311-E263-4F53-A702-585272DD8093}" srcOrd="13" destOrd="0" presId="urn:microsoft.com/office/officeart/2005/8/layout/target3"/>
    <dgm:cxn modelId="{ED1A133A-7AC8-4566-90C3-F622504C0185}" type="presParOf" srcId="{2999BC25-E2DF-470B-B2B3-106492CA1965}" destId="{982F9757-63ED-414F-9EE3-693CC0D044B2}" srcOrd="14" destOrd="0" presId="urn:microsoft.com/office/officeart/2005/8/layout/target3"/>
    <dgm:cxn modelId="{69FA3C68-1329-4D6A-B83E-A88D93BBBF82}" type="presParOf" srcId="{2999BC25-E2DF-470B-B2B3-106492CA1965}" destId="{98E7F48B-CBF8-4209-B4AC-C22A1D22F157}"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316291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a:t>
            </a:r>
            <a:r>
              <a:rPr lang="en-US" baseline="0" dirty="0" smtClean="0"/>
              <a:t> c</a:t>
            </a:r>
            <a:r>
              <a:rPr lang="en-US" dirty="0" smtClean="0"/>
              <a:t>ourse details </a:t>
            </a:r>
            <a:r>
              <a:rPr lang="en-US" baseline="0" dirty="0" smtClean="0"/>
              <a:t>and/or books/materials needed for a class/project.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20179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a:t>
            </a:r>
            <a:r>
              <a:rPr lang="en-US" baseline="0" dirty="0" smtClean="0"/>
              <a:t> slide for courses, classes, lectures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6460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schedule design for optional periods of time/objectives.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7234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372280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3398518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2">
                <a:shade val="45000"/>
                <a:satMod val="135000"/>
              </a:schemeClr>
              <a:prstClr val="white"/>
            </a:duotone>
          </a:blip>
          <a:srcRect/>
          <a:stretch>
            <a:fillRect l="-9000" r="-5000" b="1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7/23/2014 9:36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7/23/2014 9:36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7/23/2014 9:36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7/23/2014 9:36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7/23/2014 9:36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7/23/2014 9:36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7/23/2014 9:36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7/23/2014 9:36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7/23/2014 9:36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7/23/2014 9:36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7/23/2014 9:36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7/23/2014 9:36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Information</a:t>
            </a:r>
            <a:endParaRPr lang="en-US" dirty="0"/>
          </a:p>
        </p:txBody>
      </p:sp>
      <p:sp>
        <p:nvSpPr>
          <p:cNvPr id="3" name="Rectangle 2"/>
          <p:cNvSpPr>
            <a:spLocks noGrp="1"/>
          </p:cNvSpPr>
          <p:nvPr>
            <p:ph sz="quarter" idx="1"/>
          </p:nvPr>
        </p:nvSpPr>
        <p:spPr>
          <a:xfrm>
            <a:off x="609600" y="1752600"/>
            <a:ext cx="3886200" cy="4572000"/>
          </a:xfrm>
          <a:ln w="19050" cmpd="dbl">
            <a:solidFill>
              <a:schemeClr val="accent2">
                <a:lumMod val="75000"/>
              </a:schemeClr>
            </a:solidFill>
          </a:ln>
        </p:spPr>
        <p:txBody>
          <a:bodyPr>
            <a:normAutofit/>
          </a:bodyPr>
          <a:lstStyle/>
          <a:p>
            <a:pPr>
              <a:buFont typeface="Wingdings" pitchFamily="2" charset="2"/>
              <a:buChar char="Ø"/>
            </a:pPr>
            <a:r>
              <a:rPr lang="en-US" dirty="0" smtClean="0"/>
              <a:t>Class</a:t>
            </a:r>
          </a:p>
          <a:p>
            <a:pPr>
              <a:buFont typeface="Wingdings" pitchFamily="2" charset="2"/>
              <a:buChar char="Ø"/>
            </a:pPr>
            <a:r>
              <a:rPr lang="en-US" dirty="0" smtClean="0"/>
              <a:t>Location</a:t>
            </a:r>
          </a:p>
          <a:p>
            <a:pPr>
              <a:buFont typeface="Wingdings" pitchFamily="2" charset="2"/>
              <a:buChar char="Ø"/>
            </a:pPr>
            <a:r>
              <a:rPr lang="en-US" dirty="0" smtClean="0"/>
              <a:t>Schedule</a:t>
            </a:r>
          </a:p>
          <a:p>
            <a:pPr lvl="1">
              <a:buFont typeface="Wingdings" pitchFamily="2" charset="2"/>
              <a:buChar char="Ø"/>
            </a:pPr>
            <a:r>
              <a:rPr lang="en-US" dirty="0" smtClean="0"/>
              <a:t>M-W-F</a:t>
            </a:r>
          </a:p>
          <a:p>
            <a:pPr lvl="1">
              <a:buFont typeface="Wingdings" pitchFamily="2" charset="2"/>
              <a:buChar char="Ø"/>
            </a:pPr>
            <a:r>
              <a:rPr lang="en-US" dirty="0" smtClean="0"/>
              <a:t>Lab Tues-Thurs</a:t>
            </a:r>
          </a:p>
          <a:p>
            <a:pPr>
              <a:buFont typeface="Wingdings" pitchFamily="2" charset="2"/>
              <a:buChar char="Ø"/>
            </a:pPr>
            <a:r>
              <a:rPr lang="en-US" dirty="0" smtClean="0"/>
              <a:t>Office</a:t>
            </a:r>
          </a:p>
          <a:p>
            <a:pPr>
              <a:buFont typeface="Wingdings" pitchFamily="2" charset="2"/>
              <a:buChar char="Ø"/>
            </a:pPr>
            <a:r>
              <a:rPr lang="en-US" dirty="0" smtClean="0"/>
              <a:t>Phone</a:t>
            </a:r>
          </a:p>
          <a:p>
            <a:pPr>
              <a:buFont typeface="Wingdings" pitchFamily="2" charset="2"/>
              <a:buChar char="Ø"/>
            </a:pPr>
            <a:r>
              <a:rPr lang="en-US" dirty="0" smtClean="0"/>
              <a:t>Email</a:t>
            </a:r>
          </a:p>
          <a:p>
            <a:pPr>
              <a:buFont typeface="Wingdings" pitchFamily="2" charset="2"/>
              <a:buChar char="Ø"/>
            </a:pPr>
            <a:endParaRPr lang="en-US" dirty="0" smtClean="0"/>
          </a:p>
        </p:txBody>
      </p:sp>
      <p:sp>
        <p:nvSpPr>
          <p:cNvPr id="9" name="Content Placeholder 8"/>
          <p:cNvSpPr>
            <a:spLocks noGrp="1"/>
          </p:cNvSpPr>
          <p:nvPr>
            <p:ph sz="quarter" idx="2"/>
          </p:nvPr>
        </p:nvSpPr>
        <p:spPr>
          <a:xfrm>
            <a:off x="4844901" y="1752600"/>
            <a:ext cx="3886200" cy="4572000"/>
          </a:xfrm>
          <a:ln w="12700" cmpd="dbl">
            <a:solidFill>
              <a:schemeClr val="accent2">
                <a:lumMod val="75000"/>
              </a:schemeClr>
            </a:solidFill>
          </a:ln>
        </p:spPr>
        <p:txBody>
          <a:bodyPr>
            <a:normAutofit/>
          </a:bodyPr>
          <a:lstStyle/>
          <a:p>
            <a:pPr>
              <a:buFont typeface="Wingdings" pitchFamily="2" charset="2"/>
              <a:buChar char="Ø"/>
            </a:pPr>
            <a:r>
              <a:rPr lang="en-US" dirty="0" smtClean="0"/>
              <a:t>Book(s)</a:t>
            </a:r>
          </a:p>
          <a:p>
            <a:pPr lvl="1">
              <a:buFont typeface="Wingdings" pitchFamily="2" charset="2"/>
              <a:buChar char="Ø"/>
            </a:pPr>
            <a:r>
              <a:rPr lang="en-US" dirty="0" smtClean="0"/>
              <a:t>Required Text</a:t>
            </a:r>
          </a:p>
          <a:p>
            <a:pPr lvl="1">
              <a:buFont typeface="Wingdings" pitchFamily="2" charset="2"/>
              <a:buChar char="Ø"/>
            </a:pPr>
            <a:r>
              <a:rPr lang="en-US" dirty="0" smtClean="0"/>
              <a:t>Additional</a:t>
            </a:r>
          </a:p>
          <a:p>
            <a:pPr>
              <a:buFont typeface="Wingdings" pitchFamily="2" charset="2"/>
              <a:buChar char="Ø"/>
            </a:pPr>
            <a:r>
              <a:rPr lang="en-US" dirty="0" smtClean="0"/>
              <a:t>Materials</a:t>
            </a:r>
          </a:p>
          <a:p>
            <a:pPr lvl="1">
              <a:buFont typeface="Wingdings" pitchFamily="2" charset="2"/>
              <a:buChar char="Ø"/>
            </a:pPr>
            <a:r>
              <a:rPr lang="en-US" dirty="0" smtClean="0"/>
              <a:t>Item 1</a:t>
            </a:r>
          </a:p>
          <a:p>
            <a:pPr lvl="1">
              <a:buFont typeface="Wingdings" pitchFamily="2" charset="2"/>
              <a:buChar char="Ø"/>
            </a:pPr>
            <a:r>
              <a:rPr lang="en-US" dirty="0" smtClean="0"/>
              <a:t>Item 2</a:t>
            </a:r>
          </a:p>
          <a:p>
            <a:pPr lvl="1">
              <a:buFont typeface="Wingdings" pitchFamily="2" charset="2"/>
              <a:buChar char="Ø"/>
            </a:pPr>
            <a:r>
              <a:rPr lang="en-US" dirty="0" smtClean="0"/>
              <a:t>Item 3</a:t>
            </a:r>
          </a:p>
          <a:p>
            <a:endParaRPr lang="en-US"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609600" y="4267200"/>
            <a:ext cx="8373036" cy="1200329"/>
          </a:xfrm>
          <a:prstGeom prst="rect">
            <a:avLst/>
          </a:prstGeom>
          <a:noFill/>
        </p:spPr>
        <p:txBody>
          <a:bodyPr wrap="square" rtlCol="0">
            <a:spAutoFit/>
            <a:scene3d>
              <a:camera prst="obliqueTopLeft"/>
              <a:lightRig rig="soft" dir="t">
                <a:rot lat="0" lon="0" rev="15600000"/>
              </a:lightRig>
            </a:scene3d>
            <a:sp3d extrusionH="57150" prstMaterial="softEdge">
              <a:bevelT w="25400" h="38100"/>
            </a:sp3d>
          </a:bodyPr>
          <a:lstStyle/>
          <a:p>
            <a:r>
              <a:rPr lang="en-US" sz="2400" b="1" dirty="0">
                <a:ln/>
                <a:solidFill>
                  <a:srgbClr val="FFFF00"/>
                </a:solidFill>
                <a:effectLst>
                  <a:outerShdw blurRad="63500" sx="102000" sy="102000" algn="ctr" rotWithShape="0">
                    <a:prstClr val="black">
                      <a:alpha val="40000"/>
                    </a:prstClr>
                  </a:outerShdw>
                </a:effectLst>
                <a:latin typeface="Book Antiqua" panose="02040602050305030304" pitchFamily="18" charset="0"/>
                <a:ea typeface="SimSun-ExtB" panose="02010609060101010101" pitchFamily="49" charset="-122"/>
              </a:rPr>
              <a:t>Investigation of the physical parameters that cause to formation or expansion of Harmful Algae Bloom (HAB) and comparing worldwide records with the Persian </a:t>
            </a:r>
            <a:r>
              <a:rPr lang="en-US" sz="2400" b="1" dirty="0" smtClean="0">
                <a:ln/>
                <a:solidFill>
                  <a:srgbClr val="FFFF00"/>
                </a:solidFill>
                <a:effectLst>
                  <a:outerShdw blurRad="63500" sx="102000" sy="102000" algn="ctr" rotWithShape="0">
                    <a:prstClr val="black">
                      <a:alpha val="40000"/>
                    </a:prstClr>
                  </a:outerShdw>
                </a:effectLst>
                <a:latin typeface="Book Antiqua" panose="02040602050305030304" pitchFamily="18" charset="0"/>
                <a:ea typeface="SimSun-ExtB" panose="02010609060101010101" pitchFamily="49" charset="-122"/>
              </a:rPr>
              <a:t>Gulf</a:t>
            </a:r>
            <a:endParaRPr lang="en-US" sz="2400" b="1" dirty="0">
              <a:ln/>
              <a:solidFill>
                <a:srgbClr val="FFFF00"/>
              </a:solidFill>
              <a:effectLst>
                <a:outerShdw blurRad="63500" sx="102000" sy="102000" algn="ctr" rotWithShape="0">
                  <a:prstClr val="black">
                    <a:alpha val="40000"/>
                  </a:prstClr>
                </a:outerShdw>
              </a:effectLst>
              <a:latin typeface="Book Antiqua" panose="02040602050305030304" pitchFamily="18" charset="0"/>
              <a:ea typeface="SimSun-ExtB" panose="02010609060101010101" pitchFamily="49" charset="-122"/>
            </a:endParaRPr>
          </a:p>
        </p:txBody>
      </p:sp>
      <p:sp>
        <p:nvSpPr>
          <p:cNvPr id="7" name="Rectangle 6"/>
          <p:cNvSpPr/>
          <p:nvPr/>
        </p:nvSpPr>
        <p:spPr>
          <a:xfrm>
            <a:off x="3588185" y="5743820"/>
            <a:ext cx="6190129" cy="672877"/>
          </a:xfrm>
          <a:prstGeom prst="rect">
            <a:avLst/>
          </a:prstGeom>
        </p:spPr>
        <p:txBody>
          <a:bodyPr wrap="square">
            <a:spAutoFit/>
            <a:scene3d>
              <a:camera prst="orthographicFront"/>
              <a:lightRig rig="threePt" dir="t"/>
            </a:scene3d>
            <a:sp3d extrusionH="57150">
              <a:bevelT w="57150" h="38100" prst="artDeco"/>
            </a:sp3d>
          </a:bodyPr>
          <a:lstStyle/>
          <a:p>
            <a:pPr algn="ctr" rtl="1">
              <a:lnSpc>
                <a:spcPts val="1800"/>
              </a:lnSpc>
              <a:spcAft>
                <a:spcPts val="800"/>
              </a:spcAft>
            </a:pPr>
            <a:r>
              <a:rPr lang="en-US" sz="2400" i="1" dirty="0" smtClean="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rPr>
              <a:t>Dr. Mahmood Akhyani</a:t>
            </a:r>
            <a:endParaRPr lang="en-US" sz="2400" i="1" dirty="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endParaRPr>
          </a:p>
          <a:p>
            <a:pPr algn="ctr" rtl="1">
              <a:lnSpc>
                <a:spcPts val="1800"/>
              </a:lnSpc>
              <a:spcAft>
                <a:spcPts val="800"/>
              </a:spcAft>
            </a:pPr>
            <a:r>
              <a:rPr lang="en-US" sz="2400" i="1" dirty="0" smtClean="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rPr>
              <a:t> </a:t>
            </a:r>
            <a:r>
              <a:rPr lang="en-US" sz="2400" i="1" dirty="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rPr>
              <a:t>Hadis </a:t>
            </a:r>
            <a:r>
              <a:rPr lang="en-US" sz="2400" i="1" dirty="0" err="1" smtClean="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rPr>
              <a:t>Hosseinzadehnaseri</a:t>
            </a:r>
            <a:r>
              <a:rPr lang="en-US" sz="2400" i="1" dirty="0" smtClean="0">
                <a:solidFill>
                  <a:srgbClr val="4EE2F6"/>
                </a:solidFill>
                <a:effectLst>
                  <a:outerShdw blurRad="38100" dist="38100" dir="2700000" algn="tl">
                    <a:srgbClr val="000000">
                      <a:alpha val="43137"/>
                    </a:srgbClr>
                  </a:outerShdw>
                </a:effectLst>
                <a:latin typeface="NPIOuj" panose="02000503000000020004" pitchFamily="2" charset="0"/>
                <a:ea typeface="Times New Roman" panose="02020603050405020304" pitchFamily="18" charset="0"/>
                <a:cs typeface="Arial" panose="020B0604020202020204" pitchFamily="34" charset="0"/>
              </a:rPr>
              <a:t> </a:t>
            </a:r>
            <a:endParaRPr lang="en-US" sz="3200" i="1" dirty="0">
              <a:solidFill>
                <a:srgbClr val="4EE2F6"/>
              </a:solidFill>
              <a:effectLst>
                <a:outerShdw blurRad="38100" dist="38100" dir="2700000" algn="tl">
                  <a:srgbClr val="000000">
                    <a:alpha val="43137"/>
                  </a:srgbClr>
                </a:outerShdw>
              </a:effectLst>
              <a:latin typeface="NPIOuj" panose="02000503000000020004" pitchFamily="2"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623332"/>
            <a:ext cx="8153400" cy="4724400"/>
          </a:xfrm>
        </p:spPr>
        <p:txBody>
          <a:bodyPr>
            <a:noAutofit/>
          </a:bodyPr>
          <a:lstStyle/>
          <a:p>
            <a:pPr algn="just"/>
            <a:r>
              <a:rPr lang="en-US" sz="1700" dirty="0" smtClean="0"/>
              <a:t>Windstorms </a:t>
            </a:r>
            <a:r>
              <a:rPr lang="en-US" sz="1700" dirty="0"/>
              <a:t>can transfer the iron-containing dust to surface </a:t>
            </a:r>
            <a:r>
              <a:rPr lang="en-US" sz="1700" dirty="0" smtClean="0"/>
              <a:t>water. combination </a:t>
            </a:r>
            <a:r>
              <a:rPr lang="en-US" sz="1700" dirty="0"/>
              <a:t>of iron-containing dust into the water is necessary to stimulate essential nitrogen for growth of toxic algal [15</a:t>
            </a:r>
            <a:r>
              <a:rPr lang="en-US" sz="1700" dirty="0" smtClean="0"/>
              <a:t>].</a:t>
            </a:r>
          </a:p>
          <a:p>
            <a:pPr algn="just"/>
            <a:r>
              <a:rPr lang="en-US" sz="1700" dirty="0" smtClean="0"/>
              <a:t>This Figure, </a:t>
            </a:r>
            <a:r>
              <a:rPr lang="en-US" sz="1700" dirty="0"/>
              <a:t>showing the satellite images of dust storms in winter over the Sea of Oman and the Persian Gulf in upper part, indicate that the Persian Gulf and Sea of Oman have great potential in the field of creation or development of red tide, regarding to the current dust as sources of </a:t>
            </a:r>
            <a:r>
              <a:rPr lang="en-US" sz="1700" dirty="0" smtClean="0"/>
              <a:t>Iron. </a:t>
            </a:r>
            <a:r>
              <a:rPr lang="en-US" sz="1700" dirty="0"/>
              <a:t>On below part of the shape, the wind patterns </a:t>
            </a:r>
            <a:r>
              <a:rPr lang="en-US" sz="1700" dirty="0" smtClean="0"/>
              <a:t>drawn </a:t>
            </a:r>
            <a:r>
              <a:rPr lang="en-US" sz="1700" dirty="0"/>
              <a:t>in mid-August (summer monsoon) and mid-February (winter monsoon) are seen which are comparable with pictures of above storms.</a:t>
            </a:r>
          </a:p>
        </p:txBody>
      </p:sp>
      <p:grpSp>
        <p:nvGrpSpPr>
          <p:cNvPr id="4" name="Group 3"/>
          <p:cNvGrpSpPr/>
          <p:nvPr/>
        </p:nvGrpSpPr>
        <p:grpSpPr>
          <a:xfrm>
            <a:off x="612648" y="76200"/>
            <a:ext cx="4035552" cy="547132"/>
            <a:chOff x="575148" y="722010"/>
            <a:chExt cx="3723093" cy="361005"/>
          </a:xfrm>
          <a:scene3d>
            <a:camera prst="orthographicFront">
              <a:rot lat="0" lon="0" rev="0"/>
            </a:camera>
            <a:lightRig rig="contrasting" dir="t">
              <a:rot lat="0" lon="0" rev="1200000"/>
            </a:lightRig>
          </a:scene3d>
        </p:grpSpPr>
        <p:sp>
          <p:nvSpPr>
            <p:cNvPr id="5" name="Rectangle 4"/>
            <p:cNvSpPr/>
            <p:nvPr/>
          </p:nvSpPr>
          <p:spPr>
            <a:xfrm>
              <a:off x="575148" y="722010"/>
              <a:ext cx="3723093" cy="36100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6" name="Rectangle 5"/>
            <p:cNvSpPr/>
            <p:nvPr/>
          </p:nvSpPr>
          <p:spPr>
            <a:xfrm>
              <a:off x="575148" y="722010"/>
              <a:ext cx="3723093" cy="361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6548" tIns="43180" rIns="43180" bIns="43180" numCol="1" spcCol="1270" anchor="ctr" anchorCtr="0">
              <a:noAutofit/>
            </a:bodyPr>
            <a:lstStyle/>
            <a:p>
              <a:pPr lvl="0" algn="l" defTabSz="755650">
                <a:lnSpc>
                  <a:spcPct val="90000"/>
                </a:lnSpc>
                <a:spcBef>
                  <a:spcPct val="0"/>
                </a:spcBef>
                <a:spcAft>
                  <a:spcPct val="35000"/>
                </a:spcAft>
              </a:pPr>
              <a:r>
                <a:rPr lang="en-US" sz="2800" i="1" dirty="0">
                  <a:solidFill>
                    <a:srgbClr val="FF9999"/>
                  </a:solidFill>
                  <a:latin typeface="Forte" panose="03060902040502070203" pitchFamily="66" charset="0"/>
                </a:rPr>
                <a:t>D</a:t>
              </a:r>
              <a:r>
                <a:rPr lang="en-US" sz="2800" i="1" kern="1200" dirty="0" smtClean="0">
                  <a:solidFill>
                    <a:srgbClr val="FF9999"/>
                  </a:solidFill>
                  <a:latin typeface="Forte" panose="03060902040502070203" pitchFamily="66" charset="0"/>
                </a:rPr>
                <a:t>ust</a:t>
              </a:r>
              <a:endParaRPr lang="en-US" sz="2800" i="1" kern="1200" dirty="0">
                <a:solidFill>
                  <a:srgbClr val="FF9999"/>
                </a:solidFill>
                <a:latin typeface="Forte" panose="03060902040502070203" pitchFamily="66" charset="0"/>
              </a:endParaRPr>
            </a:p>
          </p:txBody>
        </p:sp>
      </p:gr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12648" y="3124200"/>
            <a:ext cx="8378952" cy="3104515"/>
          </a:xfrm>
          <a:prstGeom prst="rect">
            <a:avLst/>
          </a:prstGeom>
          <a:noFill/>
          <a:ln>
            <a:noFill/>
          </a:ln>
        </p:spPr>
      </p:pic>
      <p:sp>
        <p:nvSpPr>
          <p:cNvPr id="8" name="Rectangle 7"/>
          <p:cNvSpPr/>
          <p:nvPr/>
        </p:nvSpPr>
        <p:spPr>
          <a:xfrm>
            <a:off x="612648" y="6242447"/>
            <a:ext cx="8153400" cy="615553"/>
          </a:xfrm>
          <a:prstGeom prst="rect">
            <a:avLst/>
          </a:prstGeom>
        </p:spPr>
        <p:txBody>
          <a:bodyPr wrap="square">
            <a:spAutoFit/>
          </a:bodyPr>
          <a:lstStyle/>
          <a:p>
            <a:pPr algn="ctr"/>
            <a:r>
              <a:rPr lang="en-US" sz="1700" i="1" dirty="0">
                <a:solidFill>
                  <a:schemeClr val="accent1"/>
                </a:solidFill>
                <a:ea typeface="Calibri" panose="020F0502020204030204" pitchFamily="34" charset="0"/>
                <a:cs typeface="Arial" panose="020B0604020202020204" pitchFamily="34" charset="0"/>
              </a:rPr>
              <a:t>Satellite Images of dust caused by storm over the Sea of Oman (November 2004) and the Persian Gulf (July) (top) and an example of Monson wind pattern (bottom)</a:t>
            </a:r>
            <a:endParaRPr lang="en-US" sz="1700" i="1" dirty="0">
              <a:solidFill>
                <a:schemeClr val="accent1"/>
              </a:solidFill>
            </a:endParaRPr>
          </a:p>
        </p:txBody>
      </p:sp>
    </p:spTree>
    <p:extLst>
      <p:ext uri="{BB962C8B-B14F-4D97-AF65-F5344CB8AC3E}">
        <p14:creationId xmlns:p14="http://schemas.microsoft.com/office/powerpoint/2010/main" val="448064126"/>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914400"/>
            <a:ext cx="8153400" cy="5181600"/>
          </a:xfrm>
        </p:spPr>
        <p:txBody>
          <a:bodyPr>
            <a:normAutofit fontScale="92500" lnSpcReduction="20000"/>
          </a:bodyPr>
          <a:lstStyle/>
          <a:p>
            <a:pPr algn="just"/>
            <a:r>
              <a:rPr lang="en-US" dirty="0"/>
              <a:t>Winds blow from different directions, cause to transfer the water mass from one point to another one. In a way that, the cold, or rather rich water, controls the algal blooms during </a:t>
            </a:r>
            <a:r>
              <a:rPr lang="en-US" dirty="0" smtClean="0"/>
              <a:t>upwelling [16</a:t>
            </a:r>
            <a:r>
              <a:rPr lang="en-US" dirty="0"/>
              <a:t>]. The upwelling water flow increases the algal blooms rapidly. Entering cold and rich water into the warm water-containing areas and the presence of algal cause sudden growth and increasing of algal blooms. Restarting the upwelling winds, the algal blooms are expanded more and more due to the cold and rich water </a:t>
            </a:r>
            <a:r>
              <a:rPr lang="en-US" dirty="0" smtClean="0"/>
              <a:t>entrance.</a:t>
            </a:r>
          </a:p>
          <a:p>
            <a:pPr algn="just"/>
            <a:r>
              <a:rPr lang="en-US" dirty="0" smtClean="0"/>
              <a:t>HAB </a:t>
            </a:r>
            <a:r>
              <a:rPr lang="en-US" dirty="0"/>
              <a:t>progress may also occur under the influence of wind on the boundary surface [17]. The wind also influences the characteristics of the mixed layer and circulation pattern of the continent plateau </a:t>
            </a:r>
            <a:r>
              <a:rPr lang="en-US" dirty="0" smtClean="0"/>
              <a:t>waters.</a:t>
            </a:r>
          </a:p>
        </p:txBody>
      </p:sp>
      <p:grpSp>
        <p:nvGrpSpPr>
          <p:cNvPr id="4" name="Group 3"/>
          <p:cNvGrpSpPr/>
          <p:nvPr/>
        </p:nvGrpSpPr>
        <p:grpSpPr>
          <a:xfrm>
            <a:off x="612648" y="152400"/>
            <a:ext cx="3730752" cy="533400"/>
            <a:chOff x="710937" y="1263449"/>
            <a:chExt cx="3587305" cy="361005"/>
          </a:xfrm>
          <a:scene3d>
            <a:camera prst="orthographicFront">
              <a:rot lat="0" lon="0" rev="0"/>
            </a:camera>
            <a:lightRig rig="contrasting" dir="t">
              <a:rot lat="0" lon="0" rev="1200000"/>
            </a:lightRig>
          </a:scene3d>
        </p:grpSpPr>
        <p:sp>
          <p:nvSpPr>
            <p:cNvPr id="5" name="Rectangle 4"/>
            <p:cNvSpPr/>
            <p:nvPr/>
          </p:nvSpPr>
          <p:spPr>
            <a:xfrm>
              <a:off x="710937" y="1263449"/>
              <a:ext cx="3587305" cy="36100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2700796"/>
                <a:satOff val="1000"/>
                <a:lumOff val="3058"/>
                <a:alphaOff val="0"/>
              </a:schemeClr>
            </a:fillRef>
            <a:effectRef idx="2">
              <a:schemeClr val="accent2">
                <a:hueOff val="2700796"/>
                <a:satOff val="1000"/>
                <a:lumOff val="3058"/>
                <a:alphaOff val="0"/>
              </a:schemeClr>
            </a:effectRef>
            <a:fontRef idx="minor">
              <a:schemeClr val="lt1"/>
            </a:fontRef>
          </p:style>
        </p:sp>
        <p:sp>
          <p:nvSpPr>
            <p:cNvPr id="6" name="Rectangle 5"/>
            <p:cNvSpPr/>
            <p:nvPr/>
          </p:nvSpPr>
          <p:spPr>
            <a:xfrm>
              <a:off x="710937" y="1263449"/>
              <a:ext cx="3587305" cy="361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6548" tIns="43180" rIns="43180" bIns="43180" numCol="1" spcCol="1270" anchor="ctr" anchorCtr="0">
              <a:noAutofit/>
            </a:bodyPr>
            <a:lstStyle/>
            <a:p>
              <a:pPr lvl="0" algn="l" defTabSz="755650">
                <a:lnSpc>
                  <a:spcPct val="90000"/>
                </a:lnSpc>
                <a:spcBef>
                  <a:spcPct val="0"/>
                </a:spcBef>
                <a:spcAft>
                  <a:spcPct val="35000"/>
                </a:spcAft>
              </a:pPr>
              <a:r>
                <a:rPr lang="en-US" sz="2800" i="1" kern="1200" dirty="0" smtClean="0">
                  <a:solidFill>
                    <a:srgbClr val="4EE2F6"/>
                  </a:solidFill>
                  <a:latin typeface="Forte" panose="03060902040502070203" pitchFamily="66" charset="0"/>
                </a:rPr>
                <a:t>Suitable Winds</a:t>
              </a:r>
              <a:endParaRPr lang="en-US" sz="2800" i="1" kern="1200" dirty="0">
                <a:solidFill>
                  <a:srgbClr val="4EE2F6"/>
                </a:solidFill>
                <a:latin typeface="Forte" panose="03060902040502070203" pitchFamily="66" charset="0"/>
              </a:endParaRPr>
            </a:p>
          </p:txBody>
        </p:sp>
      </p:grpSp>
    </p:spTree>
    <p:extLst>
      <p:ext uri="{BB962C8B-B14F-4D97-AF65-F5344CB8AC3E}">
        <p14:creationId xmlns:p14="http://schemas.microsoft.com/office/powerpoint/2010/main" val="4177044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42557"/>
            <a:ext cx="8915400" cy="2372043"/>
          </a:xfrm>
        </p:spPr>
        <p:txBody>
          <a:bodyPr>
            <a:normAutofit fontScale="77500" lnSpcReduction="20000"/>
          </a:bodyPr>
          <a:lstStyle/>
          <a:p>
            <a:pPr algn="just"/>
            <a:r>
              <a:rPr lang="en-US" sz="2400" dirty="0"/>
              <a:t>In Iran's southern waters, the domestic winds of the Saudi Arabia desert or the seasonal monsoon wind are the probable sources of dust transmission. The direction of monsoon wind changes in summer and winter, and upwelling areas have been identified near the </a:t>
            </a:r>
            <a:r>
              <a:rPr lang="en-US" sz="2400" dirty="0" err="1"/>
              <a:t>Jask</a:t>
            </a:r>
            <a:r>
              <a:rPr lang="en-US" sz="2400" dirty="0"/>
              <a:t>, where was one of the starting points of Red tide in 2008 in Persian Gulf [18</a:t>
            </a:r>
            <a:r>
              <a:rPr lang="en-US" sz="2400" dirty="0" smtClean="0"/>
              <a:t>]</a:t>
            </a:r>
            <a:endParaRPr lang="en-US" sz="2400" dirty="0" smtClean="0"/>
          </a:p>
          <a:p>
            <a:pPr algn="just"/>
            <a:r>
              <a:rPr lang="en-US" sz="2400" dirty="0" smtClean="0"/>
              <a:t>In this Figure, </a:t>
            </a:r>
            <a:r>
              <a:rPr lang="en-US" sz="2400" dirty="0"/>
              <a:t>an example of the surface flow produced by numerical simulation and pattern obtained by Reynolds is shown [</a:t>
            </a:r>
            <a:r>
              <a:rPr lang="en-US" sz="2400" dirty="0" smtClean="0"/>
              <a:t>19]. </a:t>
            </a:r>
            <a:r>
              <a:rPr lang="en-US" sz="2400" dirty="0"/>
              <a:t>Comparing these images with </a:t>
            </a:r>
            <a:r>
              <a:rPr lang="en-US" sz="2400" dirty="0" smtClean="0"/>
              <a:t>below Figure showing </a:t>
            </a:r>
            <a:r>
              <a:rPr lang="en-US" sz="2400" dirty="0"/>
              <a:t>the data from satellite associated with the red tide in early and late 2008 results in reliable role of upwelling and surface flowing in creating and publishing the phenomenon in the region.</a:t>
            </a:r>
          </a:p>
          <a:p>
            <a:pPr algn="just"/>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200" y="4614644"/>
            <a:ext cx="8915399" cy="1817132"/>
          </a:xfrm>
          <a:prstGeom prst="rect">
            <a:avLst/>
          </a:prstGeom>
          <a:noFill/>
          <a:ln>
            <a:noFill/>
          </a:ln>
        </p:spPr>
      </p:pic>
      <p:sp>
        <p:nvSpPr>
          <p:cNvPr id="5" name="Rectangle 4"/>
          <p:cNvSpPr/>
          <p:nvPr/>
        </p:nvSpPr>
        <p:spPr>
          <a:xfrm>
            <a:off x="412826" y="6431776"/>
            <a:ext cx="8135021" cy="353943"/>
          </a:xfrm>
          <a:prstGeom prst="rect">
            <a:avLst/>
          </a:prstGeom>
        </p:spPr>
        <p:txBody>
          <a:bodyPr wrap="square">
            <a:spAutoFit/>
          </a:bodyPr>
          <a:lstStyle/>
          <a:p>
            <a:pPr algn="ctr"/>
            <a:r>
              <a:rPr lang="en-US" sz="1700" i="1" dirty="0">
                <a:solidFill>
                  <a:schemeClr val="accent1"/>
                </a:solidFill>
                <a:ea typeface="Calibri" panose="020F0502020204030204" pitchFamily="34" charset="0"/>
                <a:cs typeface="Arial" panose="020B0604020202020204" pitchFamily="34" charset="0"/>
              </a:rPr>
              <a:t>Analysis of satellite images of the red tide publication in 2008. [19]</a:t>
            </a:r>
            <a:endParaRPr lang="en-US" sz="1700" i="1" dirty="0">
              <a:solidFill>
                <a:schemeClr val="accent1"/>
              </a:solidFill>
            </a:endParaRPr>
          </a:p>
        </p:txBody>
      </p:sp>
      <p:pic>
        <p:nvPicPr>
          <p:cNvPr id="6" name="Picture 5"/>
          <p:cNvPicPr>
            <a:picLocks noChangeAspect="1"/>
          </p:cNvPicPr>
          <p:nvPr/>
        </p:nvPicPr>
        <p:blipFill>
          <a:blip r:embed="rId3"/>
          <a:stretch>
            <a:fillRect/>
          </a:stretch>
        </p:blipFill>
        <p:spPr>
          <a:xfrm>
            <a:off x="76201" y="2514600"/>
            <a:ext cx="8915398" cy="1707376"/>
          </a:xfrm>
          <a:prstGeom prst="rect">
            <a:avLst/>
          </a:prstGeom>
        </p:spPr>
      </p:pic>
      <p:sp>
        <p:nvSpPr>
          <p:cNvPr id="7" name="TextBox 6"/>
          <p:cNvSpPr txBox="1"/>
          <p:nvPr/>
        </p:nvSpPr>
        <p:spPr>
          <a:xfrm>
            <a:off x="0" y="4249033"/>
            <a:ext cx="9524999" cy="338554"/>
          </a:xfrm>
          <a:prstGeom prst="rect">
            <a:avLst/>
          </a:prstGeom>
          <a:noFill/>
        </p:spPr>
        <p:txBody>
          <a:bodyPr wrap="square" rtlCol="0">
            <a:spAutoFit/>
          </a:bodyPr>
          <a:lstStyle/>
          <a:p>
            <a:r>
              <a:rPr lang="en-US" sz="1600" i="1" dirty="0" smtClean="0">
                <a:solidFill>
                  <a:srgbClr val="7030A0"/>
                </a:solidFill>
              </a:rPr>
              <a:t>Example of output of the surface flow model in Persian gulf and sea of </a:t>
            </a:r>
            <a:r>
              <a:rPr lang="en-US" sz="1600" i="1" dirty="0" err="1" smtClean="0">
                <a:solidFill>
                  <a:srgbClr val="7030A0"/>
                </a:solidFill>
              </a:rPr>
              <a:t>oman</a:t>
            </a:r>
            <a:r>
              <a:rPr lang="en-US" sz="1600" i="1" dirty="0" smtClean="0">
                <a:solidFill>
                  <a:srgbClr val="7030A0"/>
                </a:solidFill>
              </a:rPr>
              <a:t> and pattern obtained by Reynolds [18]</a:t>
            </a:r>
            <a:endParaRPr lang="en-US" sz="1600" i="1" dirty="0">
              <a:solidFill>
                <a:srgbClr val="7030A0"/>
              </a:solidFill>
            </a:endParaRPr>
          </a:p>
        </p:txBody>
      </p:sp>
    </p:spTree>
    <p:extLst>
      <p:ext uri="{BB962C8B-B14F-4D97-AF65-F5344CB8AC3E}">
        <p14:creationId xmlns:p14="http://schemas.microsoft.com/office/powerpoint/2010/main" val="36061932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537448" cy="4495800"/>
          </a:xfrm>
        </p:spPr>
        <p:txBody>
          <a:bodyPr>
            <a:normAutofit/>
          </a:bodyPr>
          <a:lstStyle/>
          <a:p>
            <a:pPr algn="just"/>
            <a:r>
              <a:rPr lang="en-US" sz="2800" dirty="0"/>
              <a:t>It is also likely that algal masses are transformed through the ships to different regions [8]. Data shows that approximately 57% of the world's oil reserves and 45 % of world's natural gas exist in the Persian Gulf and Sea of Oman, and more than 30 % of the world's demands for these resources are exported trough gigantic floats [20] and they are subsequently prone to be infected through the ships. </a:t>
            </a:r>
          </a:p>
        </p:txBody>
      </p:sp>
      <p:grpSp>
        <p:nvGrpSpPr>
          <p:cNvPr id="7" name="Group 6"/>
          <p:cNvGrpSpPr/>
          <p:nvPr/>
        </p:nvGrpSpPr>
        <p:grpSpPr>
          <a:xfrm>
            <a:off x="228600" y="181080"/>
            <a:ext cx="3883152" cy="685800"/>
            <a:chOff x="727396" y="1558686"/>
            <a:chExt cx="3570846" cy="311627"/>
          </a:xfrm>
          <a:scene3d>
            <a:camera prst="orthographicFront">
              <a:rot lat="0" lon="0" rev="0"/>
            </a:camera>
            <a:lightRig rig="contrasting" dir="t">
              <a:rot lat="0" lon="0" rev="1200000"/>
            </a:lightRig>
          </a:scene3d>
        </p:grpSpPr>
        <p:sp>
          <p:nvSpPr>
            <p:cNvPr id="8" name="Rectangle 7"/>
            <p:cNvSpPr/>
            <p:nvPr/>
          </p:nvSpPr>
          <p:spPr>
            <a:xfrm>
              <a:off x="727396" y="1558686"/>
              <a:ext cx="3570846" cy="31162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3375995"/>
                <a:satOff val="1250"/>
                <a:lumOff val="3823"/>
                <a:alphaOff val="0"/>
              </a:schemeClr>
            </a:fillRef>
            <a:effectRef idx="2">
              <a:schemeClr val="accent2">
                <a:hueOff val="3375995"/>
                <a:satOff val="1250"/>
                <a:lumOff val="3823"/>
                <a:alphaOff val="0"/>
              </a:schemeClr>
            </a:effectRef>
            <a:fontRef idx="minor">
              <a:schemeClr val="lt1"/>
            </a:fontRef>
          </p:style>
        </p:sp>
        <p:sp>
          <p:nvSpPr>
            <p:cNvPr id="9" name="Rectangle 8"/>
            <p:cNvSpPr/>
            <p:nvPr/>
          </p:nvSpPr>
          <p:spPr>
            <a:xfrm>
              <a:off x="727396" y="1558686"/>
              <a:ext cx="3570846" cy="3116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354" tIns="43180" rIns="43180" bIns="43180" numCol="1" spcCol="1270" anchor="ctr" anchorCtr="0">
              <a:noAutofit/>
            </a:bodyPr>
            <a:lstStyle/>
            <a:p>
              <a:pPr lvl="0" algn="l" defTabSz="755650">
                <a:lnSpc>
                  <a:spcPct val="90000"/>
                </a:lnSpc>
                <a:spcBef>
                  <a:spcPct val="0"/>
                </a:spcBef>
                <a:spcAft>
                  <a:spcPct val="35000"/>
                </a:spcAft>
              </a:pPr>
              <a:r>
                <a:rPr lang="en-US" sz="2800" i="1" kern="1200" dirty="0" smtClean="0">
                  <a:solidFill>
                    <a:srgbClr val="99FF99"/>
                  </a:solidFill>
                  <a:latin typeface="Forte" panose="03060902040502070203" pitchFamily="66" charset="0"/>
                </a:rPr>
                <a:t>Ship’s Ballast Water</a:t>
              </a:r>
              <a:endParaRPr lang="en-US" sz="2800" i="1" kern="1200" dirty="0">
                <a:solidFill>
                  <a:srgbClr val="99FF99"/>
                </a:solidFill>
                <a:latin typeface="Forte" panose="03060902040502070203" pitchFamily="66"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717116"/>
            <a:ext cx="4495800" cy="2112203"/>
          </a:xfrm>
          <a:prstGeom prst="ellipse">
            <a:avLst/>
          </a:prstGeom>
          <a:ln>
            <a:noFill/>
          </a:ln>
          <a:effectLst>
            <a:softEdge rad="112500"/>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9271"/>
          <a:stretch/>
        </p:blipFill>
        <p:spPr>
          <a:xfrm>
            <a:off x="5334000" y="133559"/>
            <a:ext cx="3557847" cy="1466642"/>
          </a:xfrm>
          <a:prstGeom prst="rect">
            <a:avLst/>
          </a:prstGeom>
          <a:ln>
            <a:noFill/>
          </a:ln>
          <a:effectLst>
            <a:softEdge rad="112500"/>
          </a:effectLst>
        </p:spPr>
      </p:pic>
    </p:spTree>
    <p:extLst>
      <p:ext uri="{BB962C8B-B14F-4D97-AF65-F5344CB8AC3E}">
        <p14:creationId xmlns:p14="http://schemas.microsoft.com/office/powerpoint/2010/main" val="57157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143000"/>
            <a:ext cx="8153400" cy="4953000"/>
          </a:xfrm>
        </p:spPr>
        <p:txBody>
          <a:bodyPr>
            <a:normAutofit/>
          </a:bodyPr>
          <a:lstStyle/>
          <a:p>
            <a:pPr algn="just"/>
            <a:r>
              <a:rPr lang="en-US" sz="1800" dirty="0" smtClean="0"/>
              <a:t>The algal </a:t>
            </a:r>
            <a:r>
              <a:rPr lang="en-US" sz="1800" dirty="0"/>
              <a:t>blooms phenomenon may occur due to natural mechanisms such as climate change one of which is climate warming. Analysis of satellite data shows that the surface temperature of Iran's southern waters is genteelly increasing as seen in </a:t>
            </a:r>
            <a:r>
              <a:rPr lang="en-US" sz="1800" dirty="0" smtClean="0"/>
              <a:t>this Figure [21</a:t>
            </a:r>
            <a:r>
              <a:rPr lang="en-US" sz="1800" dirty="0"/>
              <a:t>]. Although, based on detailed studies, there is algal blooms in areas where the water pollution - as a factor- is not seen. Organisms that are the main cause of the algal blooms have been existed, thousands or even millions of years ago on the planet chancing to disperse through climate change, the earth's layer movement, and the other world's changes</a:t>
            </a:r>
            <a:r>
              <a:rPr lang="en-US" sz="1800" dirty="0" smtClean="0"/>
              <a:t>.</a:t>
            </a: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2648" y="3581400"/>
            <a:ext cx="8153400" cy="2743200"/>
          </a:xfrm>
          <a:prstGeom prst="rect">
            <a:avLst/>
          </a:prstGeom>
          <a:noFill/>
          <a:ln>
            <a:noFill/>
          </a:ln>
        </p:spPr>
      </p:pic>
      <p:sp>
        <p:nvSpPr>
          <p:cNvPr id="5" name="Rectangle 4"/>
          <p:cNvSpPr/>
          <p:nvPr/>
        </p:nvSpPr>
        <p:spPr>
          <a:xfrm>
            <a:off x="612648" y="6360459"/>
            <a:ext cx="8153400" cy="369332"/>
          </a:xfrm>
          <a:prstGeom prst="rect">
            <a:avLst/>
          </a:prstGeom>
        </p:spPr>
        <p:txBody>
          <a:bodyPr wrap="square">
            <a:spAutoFit/>
          </a:bodyPr>
          <a:lstStyle/>
          <a:p>
            <a:pPr algn="ctr"/>
            <a:r>
              <a:rPr lang="en-US" i="1" dirty="0">
                <a:solidFill>
                  <a:srgbClr val="00B050"/>
                </a:solidFill>
                <a:ea typeface="Calibri" panose="020F0502020204030204" pitchFamily="34" charset="0"/>
                <a:cs typeface="Arial" panose="020B0604020202020204" pitchFamily="34" charset="0"/>
              </a:rPr>
              <a:t>Average surface temperature in the Arabian Sea and the Persian Gulf [20].</a:t>
            </a:r>
            <a:endParaRPr lang="en-US" i="1" dirty="0">
              <a:solidFill>
                <a:srgbClr val="00B050"/>
              </a:solidFill>
            </a:endParaRPr>
          </a:p>
        </p:txBody>
      </p:sp>
      <p:grpSp>
        <p:nvGrpSpPr>
          <p:cNvPr id="6" name="Group 5"/>
          <p:cNvGrpSpPr/>
          <p:nvPr/>
        </p:nvGrpSpPr>
        <p:grpSpPr>
          <a:xfrm>
            <a:off x="608166" y="152400"/>
            <a:ext cx="3811434" cy="685800"/>
            <a:chOff x="678018" y="2026401"/>
            <a:chExt cx="3620223" cy="311627"/>
          </a:xfrm>
          <a:scene3d>
            <a:camera prst="orthographicFront">
              <a:rot lat="0" lon="0" rev="0"/>
            </a:camera>
            <a:lightRig rig="contrasting" dir="t">
              <a:rot lat="0" lon="0" rev="1200000"/>
            </a:lightRig>
          </a:scene3d>
        </p:grpSpPr>
        <p:sp>
          <p:nvSpPr>
            <p:cNvPr id="7" name="Rectangle 6"/>
            <p:cNvSpPr/>
            <p:nvPr/>
          </p:nvSpPr>
          <p:spPr>
            <a:xfrm>
              <a:off x="678018" y="2026401"/>
              <a:ext cx="3620223" cy="31162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4501327"/>
                <a:satOff val="1667"/>
                <a:lumOff val="5097"/>
                <a:alphaOff val="0"/>
              </a:schemeClr>
            </a:fillRef>
            <a:effectRef idx="2">
              <a:schemeClr val="accent2">
                <a:hueOff val="4501327"/>
                <a:satOff val="1667"/>
                <a:lumOff val="5097"/>
                <a:alphaOff val="0"/>
              </a:schemeClr>
            </a:effectRef>
            <a:fontRef idx="minor">
              <a:schemeClr val="lt1"/>
            </a:fontRef>
          </p:style>
        </p:sp>
        <p:sp>
          <p:nvSpPr>
            <p:cNvPr id="8" name="Rectangle 7"/>
            <p:cNvSpPr/>
            <p:nvPr/>
          </p:nvSpPr>
          <p:spPr>
            <a:xfrm>
              <a:off x="678018" y="2026401"/>
              <a:ext cx="3620223" cy="3116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354" tIns="43180" rIns="43180" bIns="43180" numCol="1" spcCol="1270" anchor="ctr" anchorCtr="0">
              <a:noAutofit/>
            </a:bodyPr>
            <a:lstStyle/>
            <a:p>
              <a:pPr lvl="0" defTabSz="755650">
                <a:lnSpc>
                  <a:spcPct val="90000"/>
                </a:lnSpc>
                <a:spcBef>
                  <a:spcPct val="0"/>
                </a:spcBef>
                <a:spcAft>
                  <a:spcPct val="35000"/>
                </a:spcAft>
              </a:pPr>
              <a:r>
                <a:rPr lang="en-US" sz="2800" i="1" kern="1200" dirty="0" smtClean="0">
                  <a:solidFill>
                    <a:srgbClr val="FFFF00"/>
                  </a:solidFill>
                  <a:latin typeface="Forte" panose="03060902040502070203" pitchFamily="66" charset="0"/>
                </a:rPr>
                <a:t>Global Warming</a:t>
              </a:r>
              <a:endParaRPr lang="en-US" sz="2800" i="1" kern="1200" dirty="0">
                <a:solidFill>
                  <a:srgbClr val="FFFF00"/>
                </a:solidFill>
                <a:latin typeface="Forte" panose="03060902040502070203" pitchFamily="66" charset="0"/>
              </a:endParaRPr>
            </a:p>
          </p:txBody>
        </p:sp>
      </p:grpSp>
    </p:spTree>
    <p:extLst>
      <p:ext uri="{BB962C8B-B14F-4D97-AF65-F5344CB8AC3E}">
        <p14:creationId xmlns:p14="http://schemas.microsoft.com/office/powerpoint/2010/main" val="6758412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algn="just"/>
            <a:r>
              <a:rPr lang="en-US" dirty="0"/>
              <a:t>Natural events and transmission through offshore flow can be mentioned as reason of the other expansions. For example, the expansion of NSP toxins in North Carolina in USA indicates that 1,500 km Florida algal masses was brought into the area by the Gulf Stream. There is approximately 750 km the development of this phenomenon along with input surface-water flow of the Indian Ocean to The Persian Gulf, from SIRIC port of Oman to the center of the Persian Gulf –</a:t>
            </a:r>
            <a:r>
              <a:rPr lang="en-US" dirty="0" err="1"/>
              <a:t>Bushehr</a:t>
            </a:r>
            <a:r>
              <a:rPr lang="en-US" dirty="0"/>
              <a:t>- [12</a:t>
            </a:r>
            <a:r>
              <a:rPr lang="en-US" dirty="0" smtClean="0"/>
              <a:t>].</a:t>
            </a:r>
          </a:p>
          <a:p>
            <a:pPr algn="just"/>
            <a:r>
              <a:rPr lang="en-US" dirty="0" smtClean="0"/>
              <a:t>The </a:t>
            </a:r>
            <a:r>
              <a:rPr lang="en-US" dirty="0"/>
              <a:t>deep water of continent plateau usually provides a mosaic bed to transmit the deep stable water, which may contain the HAB Configuration </a:t>
            </a:r>
            <a:r>
              <a:rPr lang="en-US" dirty="0" smtClean="0"/>
              <a:t>changes. Orientation of </a:t>
            </a:r>
            <a:r>
              <a:rPr lang="en-US" dirty="0"/>
              <a:t>coastal waters and seabed topography play significant role in determination of structure manner, the dispersal, and stability of HAB in water [8].</a:t>
            </a:r>
          </a:p>
          <a:p>
            <a:pPr algn="just"/>
            <a:endParaRPr lang="en-US" dirty="0"/>
          </a:p>
        </p:txBody>
      </p:sp>
      <p:grpSp>
        <p:nvGrpSpPr>
          <p:cNvPr id="7" name="Group 6"/>
          <p:cNvGrpSpPr/>
          <p:nvPr/>
        </p:nvGrpSpPr>
        <p:grpSpPr>
          <a:xfrm>
            <a:off x="612648" y="152400"/>
            <a:ext cx="3774871" cy="609600"/>
            <a:chOff x="523370" y="2493774"/>
            <a:chExt cx="3774871" cy="311627"/>
          </a:xfrm>
          <a:scene3d>
            <a:camera prst="orthographicFront">
              <a:rot lat="0" lon="0" rev="0"/>
            </a:camera>
            <a:lightRig rig="contrasting" dir="t">
              <a:rot lat="0" lon="0" rev="1200000"/>
            </a:lightRig>
          </a:scene3d>
        </p:grpSpPr>
        <p:sp>
          <p:nvSpPr>
            <p:cNvPr id="8" name="Rectangle 7"/>
            <p:cNvSpPr/>
            <p:nvPr/>
          </p:nvSpPr>
          <p:spPr>
            <a:xfrm>
              <a:off x="523370" y="2493774"/>
              <a:ext cx="3774871" cy="31162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5626658"/>
                <a:satOff val="2084"/>
                <a:lumOff val="6372"/>
                <a:alphaOff val="0"/>
              </a:schemeClr>
            </a:fillRef>
            <a:effectRef idx="2">
              <a:schemeClr val="accent2">
                <a:hueOff val="5626658"/>
                <a:satOff val="2084"/>
                <a:lumOff val="6372"/>
                <a:alphaOff val="0"/>
              </a:schemeClr>
            </a:effectRef>
            <a:fontRef idx="minor">
              <a:schemeClr val="lt1"/>
            </a:fontRef>
          </p:style>
        </p:sp>
        <p:sp>
          <p:nvSpPr>
            <p:cNvPr id="9" name="Rectangle 8"/>
            <p:cNvSpPr/>
            <p:nvPr/>
          </p:nvSpPr>
          <p:spPr>
            <a:xfrm>
              <a:off x="523370" y="2493774"/>
              <a:ext cx="3774871" cy="3116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354" tIns="43180" rIns="43180" bIns="43180" numCol="1" spcCol="1270" anchor="ctr" anchorCtr="0">
              <a:noAutofit/>
            </a:bodyPr>
            <a:lstStyle/>
            <a:p>
              <a:pPr lvl="0" algn="l" defTabSz="755650">
                <a:lnSpc>
                  <a:spcPct val="90000"/>
                </a:lnSpc>
                <a:spcBef>
                  <a:spcPct val="0"/>
                </a:spcBef>
                <a:spcAft>
                  <a:spcPct val="35000"/>
                </a:spcAft>
              </a:pPr>
              <a:r>
                <a:rPr lang="en-US" sz="2800" kern="1200" dirty="0" smtClean="0">
                  <a:solidFill>
                    <a:schemeClr val="accent3">
                      <a:lumMod val="20000"/>
                      <a:lumOff val="80000"/>
                    </a:schemeClr>
                  </a:solidFill>
                  <a:latin typeface="Forte" panose="03060902040502070203" pitchFamily="66" charset="0"/>
                </a:rPr>
                <a:t>Marine Currents </a:t>
              </a:r>
              <a:endParaRPr lang="en-US" sz="2800" kern="1200" dirty="0">
                <a:solidFill>
                  <a:schemeClr val="accent3">
                    <a:lumMod val="20000"/>
                    <a:lumOff val="80000"/>
                  </a:schemeClr>
                </a:solidFill>
                <a:latin typeface="Forte" panose="03060902040502070203" pitchFamily="66" charset="0"/>
              </a:endParaRPr>
            </a:p>
          </p:txBody>
        </p:sp>
      </p:grpSp>
    </p:spTree>
    <p:extLst>
      <p:ext uri="{BB962C8B-B14F-4D97-AF65-F5344CB8AC3E}">
        <p14:creationId xmlns:p14="http://schemas.microsoft.com/office/powerpoint/2010/main" val="4111596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143000"/>
            <a:ext cx="8153400" cy="4131860"/>
          </a:xfrm>
        </p:spPr>
        <p:txBody>
          <a:bodyPr>
            <a:normAutofit/>
          </a:bodyPr>
          <a:lstStyle/>
          <a:p>
            <a:pPr algn="just"/>
            <a:r>
              <a:rPr lang="en-US" sz="1800" dirty="0"/>
              <a:t>Monthly distribution of the occurrence of red tide in the world depicted in </a:t>
            </a:r>
            <a:r>
              <a:rPr lang="en-US" sz="1800" dirty="0" smtClean="0"/>
              <a:t>this Figure, </a:t>
            </a:r>
            <a:r>
              <a:rPr lang="en-US" sz="1800" dirty="0"/>
              <a:t>shows that the algal mass usually occurs in the summer when the water temperature is between 20 to 25 ° C and water salinity is 20 to 30 </a:t>
            </a:r>
            <a:r>
              <a:rPr lang="en-US" sz="1800" dirty="0" err="1" smtClean="0"/>
              <a:t>ppt</a:t>
            </a:r>
            <a:r>
              <a:rPr lang="en-US" sz="1800" dirty="0" smtClean="0"/>
              <a:t> [22</a:t>
            </a:r>
            <a:r>
              <a:rPr lang="en-US" sz="1800" dirty="0"/>
              <a:t>]. The recorded events from November to March relates to the southern hemisphere's summer. The relevant Organisms achieve the fastest growing at temperatures above 20 ° C and salinity more than 20 </a:t>
            </a:r>
            <a:r>
              <a:rPr lang="en-US" sz="1800" dirty="0" smtClean="0"/>
              <a:t>ppt. </a:t>
            </a:r>
          </a:p>
          <a:p>
            <a:pPr algn="just"/>
            <a:r>
              <a:rPr lang="en-US" sz="1800" dirty="0" smtClean="0"/>
              <a:t>Water </a:t>
            </a:r>
            <a:r>
              <a:rPr lang="en-US" sz="1800" dirty="0"/>
              <a:t>temperature in Iran has been 22.27 to 23.25 °c during this phenomenon. </a:t>
            </a:r>
          </a:p>
        </p:txBody>
      </p:sp>
      <p:sp>
        <p:nvSpPr>
          <p:cNvPr id="5" name="Rectangle 4"/>
          <p:cNvSpPr/>
          <p:nvPr/>
        </p:nvSpPr>
        <p:spPr>
          <a:xfrm>
            <a:off x="612648" y="6065292"/>
            <a:ext cx="8153400" cy="615553"/>
          </a:xfrm>
          <a:prstGeom prst="rect">
            <a:avLst/>
          </a:prstGeom>
        </p:spPr>
        <p:txBody>
          <a:bodyPr wrap="square">
            <a:spAutoFit/>
          </a:bodyPr>
          <a:lstStyle/>
          <a:p>
            <a:pPr algn="ctr"/>
            <a:r>
              <a:rPr lang="en-US" sz="1700" i="1" dirty="0" smtClean="0">
                <a:solidFill>
                  <a:srgbClr val="00B050"/>
                </a:solidFill>
                <a:ea typeface="Calibri" panose="020F0502020204030204" pitchFamily="34" charset="0"/>
                <a:cs typeface="Arial" panose="020B0604020202020204" pitchFamily="34" charset="0"/>
              </a:rPr>
              <a:t>The number </a:t>
            </a:r>
            <a:r>
              <a:rPr lang="en-US" sz="1700" i="1" dirty="0">
                <a:solidFill>
                  <a:srgbClr val="00B050"/>
                </a:solidFill>
                <a:ea typeface="Calibri" panose="020F0502020204030204" pitchFamily="34" charset="0"/>
                <a:cs typeface="Arial" panose="020B0604020202020204" pitchFamily="34" charset="0"/>
              </a:rPr>
              <a:t>of recorded HAB in the world, per month, in 2012 and the occurrence percent in 2008, according to IOC report</a:t>
            </a:r>
            <a:endParaRPr lang="en-US" sz="1700" i="1" dirty="0">
              <a:solidFill>
                <a:srgbClr val="00B050"/>
              </a:solidFill>
            </a:endParaRPr>
          </a:p>
        </p:txBody>
      </p:sp>
      <p:grpSp>
        <p:nvGrpSpPr>
          <p:cNvPr id="9" name="Group 8"/>
          <p:cNvGrpSpPr/>
          <p:nvPr/>
        </p:nvGrpSpPr>
        <p:grpSpPr>
          <a:xfrm>
            <a:off x="612648" y="181033"/>
            <a:ext cx="6321552" cy="692827"/>
            <a:chOff x="241164" y="2961490"/>
            <a:chExt cx="4057078" cy="311627"/>
          </a:xfrm>
          <a:scene3d>
            <a:camera prst="orthographicFront">
              <a:rot lat="0" lon="0" rev="0"/>
            </a:camera>
            <a:lightRig rig="contrasting" dir="t">
              <a:rot lat="0" lon="0" rev="1200000"/>
            </a:lightRig>
          </a:scene3d>
        </p:grpSpPr>
        <p:sp>
          <p:nvSpPr>
            <p:cNvPr id="10" name="Rectangle 9"/>
            <p:cNvSpPr/>
            <p:nvPr/>
          </p:nvSpPr>
          <p:spPr>
            <a:xfrm>
              <a:off x="241164" y="2961490"/>
              <a:ext cx="4057078" cy="31162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sp>
        <p:sp>
          <p:nvSpPr>
            <p:cNvPr id="11" name="Rectangle 10"/>
            <p:cNvSpPr/>
            <p:nvPr/>
          </p:nvSpPr>
          <p:spPr>
            <a:xfrm>
              <a:off x="241164" y="2961490"/>
              <a:ext cx="4057078" cy="3116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354" tIns="43180" rIns="43180" bIns="43180" numCol="1" spcCol="1270" anchor="ctr" anchorCtr="0">
              <a:noAutofit/>
            </a:bodyPr>
            <a:lstStyle/>
            <a:p>
              <a:pPr lvl="0" algn="l" defTabSz="755650">
                <a:lnSpc>
                  <a:spcPct val="90000"/>
                </a:lnSpc>
                <a:spcBef>
                  <a:spcPct val="0"/>
                </a:spcBef>
                <a:spcAft>
                  <a:spcPct val="35000"/>
                </a:spcAft>
              </a:pPr>
              <a:r>
                <a:rPr lang="en-US" sz="2800" kern="1200" dirty="0" smtClean="0">
                  <a:latin typeface="Forte" panose="03060902040502070203" pitchFamily="66" charset="0"/>
                </a:rPr>
                <a:t>Appropriate Temperature and Salinity </a:t>
              </a:r>
              <a:endParaRPr lang="en-US" sz="2800" kern="1200" dirty="0">
                <a:latin typeface="Forte" panose="03060902040502070203" pitchFamily="66" charset="0"/>
              </a:endParaRPr>
            </a:p>
          </p:txBody>
        </p:sp>
      </p:grpSp>
      <p:pic>
        <p:nvPicPr>
          <p:cNvPr id="6" name="Picture 5"/>
          <p:cNvPicPr>
            <a:picLocks noChangeAspect="1"/>
          </p:cNvPicPr>
          <p:nvPr/>
        </p:nvPicPr>
        <p:blipFill>
          <a:blip r:embed="rId2"/>
          <a:stretch>
            <a:fillRect/>
          </a:stretch>
        </p:blipFill>
        <p:spPr>
          <a:xfrm>
            <a:off x="681966" y="3398293"/>
            <a:ext cx="8084082" cy="2666999"/>
          </a:xfrm>
          <a:prstGeom prst="rect">
            <a:avLst/>
          </a:prstGeom>
        </p:spPr>
      </p:pic>
    </p:spTree>
    <p:extLst>
      <p:ext uri="{BB962C8B-B14F-4D97-AF65-F5344CB8AC3E}">
        <p14:creationId xmlns:p14="http://schemas.microsoft.com/office/powerpoint/2010/main" val="334753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60141" y="1600200"/>
            <a:ext cx="6400800" cy="4419600"/>
          </a:xfrm>
        </p:spPr>
        <p:txBody>
          <a:bodyPr>
            <a:normAutofit/>
          </a:bodyPr>
          <a:lstStyle/>
          <a:p>
            <a:pPr algn="just"/>
            <a:r>
              <a:rPr lang="en-US" sz="2400" dirty="0" smtClean="0"/>
              <a:t>in </a:t>
            </a:r>
            <a:r>
              <a:rPr lang="en-US" sz="2400" dirty="0"/>
              <a:t>1793 and 2005 in </a:t>
            </a:r>
            <a:r>
              <a:rPr lang="en-US" sz="2400" dirty="0" smtClean="0"/>
              <a:t>Canada</a:t>
            </a:r>
          </a:p>
          <a:p>
            <a:pPr algn="just"/>
            <a:r>
              <a:rPr lang="en-US" sz="2400" dirty="0" smtClean="0"/>
              <a:t>in </a:t>
            </a:r>
            <a:r>
              <a:rPr lang="en-US" sz="2400" dirty="0"/>
              <a:t>1850 and 2012 on the Florida </a:t>
            </a:r>
            <a:r>
              <a:rPr lang="en-US" sz="2400" dirty="0" smtClean="0"/>
              <a:t>coast</a:t>
            </a:r>
          </a:p>
          <a:p>
            <a:pPr algn="just"/>
            <a:r>
              <a:rPr lang="en-US" sz="2400" dirty="0" smtClean="0"/>
              <a:t>in </a:t>
            </a:r>
            <a:r>
              <a:rPr lang="en-US" sz="2400" dirty="0"/>
              <a:t>1972 in </a:t>
            </a:r>
            <a:r>
              <a:rPr lang="en-US" sz="2400" dirty="0" smtClean="0"/>
              <a:t>England</a:t>
            </a:r>
          </a:p>
          <a:p>
            <a:pPr algn="just"/>
            <a:r>
              <a:rPr lang="en-US" sz="2400" dirty="0" smtClean="0"/>
              <a:t>in </a:t>
            </a:r>
            <a:r>
              <a:rPr lang="en-US" sz="2400" dirty="0"/>
              <a:t>1976 on the Malaysian </a:t>
            </a:r>
            <a:r>
              <a:rPr lang="en-US" sz="2400" dirty="0" smtClean="0"/>
              <a:t>coasts</a:t>
            </a:r>
          </a:p>
          <a:p>
            <a:pPr algn="just"/>
            <a:r>
              <a:rPr lang="en-US" sz="2400" dirty="0" smtClean="0"/>
              <a:t>in 2011 in </a:t>
            </a:r>
            <a:r>
              <a:rPr lang="en-US" sz="2400" dirty="0"/>
              <a:t>the Gulf of Mexico</a:t>
            </a:r>
            <a:r>
              <a:rPr lang="en-US" sz="2400" dirty="0" smtClean="0"/>
              <a:t>.</a:t>
            </a:r>
            <a:endParaRPr lang="en-US" sz="2400" dirty="0"/>
          </a:p>
        </p:txBody>
      </p:sp>
      <p:sp>
        <p:nvSpPr>
          <p:cNvPr id="5" name="Rectangle 4"/>
          <p:cNvSpPr/>
          <p:nvPr/>
        </p:nvSpPr>
        <p:spPr>
          <a:xfrm>
            <a:off x="685800" y="228600"/>
            <a:ext cx="8077200" cy="954107"/>
          </a:xfrm>
          <a:prstGeom prst="rect">
            <a:avLst/>
          </a:prstGeom>
        </p:spPr>
        <p:txBody>
          <a:bodyPr wrap="square">
            <a:spAutoFit/>
          </a:bodyPr>
          <a:lstStyle/>
          <a:p>
            <a:r>
              <a:rPr lang="en-US" sz="2800" i="1" dirty="0" smtClean="0">
                <a:solidFill>
                  <a:srgbClr val="006600"/>
                </a:solidFill>
              </a:rPr>
              <a:t>Some Of The Most Important Cases Of Harmful Algal Blooms Can Mention As Follows:</a:t>
            </a:r>
            <a:endParaRPr lang="en-US" sz="2800" i="1" dirty="0">
              <a:solidFill>
                <a:srgbClr val="0066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07224"/>
            <a:ext cx="4267200" cy="2164976"/>
          </a:xfrm>
          <a:prstGeom prst="rect">
            <a:avLst/>
          </a:prstGeom>
          <a:ln>
            <a:noFill/>
          </a:ln>
          <a:effectLst>
            <a:glow rad="63500">
              <a:schemeClr val="accent6">
                <a:satMod val="175000"/>
                <a:alpha val="40000"/>
              </a:schemeClr>
            </a:glow>
            <a:outerShdw blurRad="190500" algn="tl" rotWithShape="0">
              <a:srgbClr val="000000">
                <a:alpha val="70000"/>
              </a:srgbClr>
            </a:outerShdw>
            <a:reflection blurRad="6350" stA="52000" endA="300" endPos="3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007224"/>
            <a:ext cx="4191000" cy="2133600"/>
          </a:xfrm>
          <a:prstGeom prst="rect">
            <a:avLst/>
          </a:prstGeom>
          <a:ln>
            <a:noFill/>
          </a:ln>
          <a:effectLst>
            <a:glow rad="63500">
              <a:schemeClr val="accent6">
                <a:satMod val="175000"/>
                <a:alpha val="40000"/>
              </a:schemeClr>
            </a:glow>
            <a:outerShdw blurRad="190500" algn="tl" rotWithShape="0">
              <a:srgbClr val="000000">
                <a:alpha val="70000"/>
              </a:srgbClr>
            </a:outerShdw>
            <a:reflection blurRad="6350" stA="52000" endA="300" endPos="35000" dir="5400000" sy="-100000" algn="bl" rotWithShape="0"/>
          </a:effectLst>
        </p:spPr>
      </p:pic>
    </p:spTree>
    <p:extLst>
      <p:ext uri="{BB962C8B-B14F-4D97-AF65-F5344CB8AC3E}">
        <p14:creationId xmlns:p14="http://schemas.microsoft.com/office/powerpoint/2010/main" val="403015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09335" y="2260801"/>
            <a:ext cx="6534665" cy="4591021"/>
          </a:xfrm>
          <a:prstGeom prst="rect">
            <a:avLst/>
          </a:prstGeom>
        </p:spPr>
      </p:pic>
      <p:sp>
        <p:nvSpPr>
          <p:cNvPr id="8" name="Rectangle 7"/>
          <p:cNvSpPr/>
          <p:nvPr/>
        </p:nvSpPr>
        <p:spPr>
          <a:xfrm>
            <a:off x="2609335" y="2260801"/>
            <a:ext cx="6534665" cy="1244399"/>
          </a:xfrm>
          <a:prstGeom prst="rect">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2590800" y="1670222"/>
            <a:ext cx="6400800" cy="5181600"/>
          </a:xfrm>
        </p:spPr>
        <p:txBody>
          <a:bodyPr>
            <a:normAutofit fontScale="85000" lnSpcReduction="10000"/>
          </a:bodyPr>
          <a:lstStyle/>
          <a:p>
            <a:r>
              <a:rPr lang="en-US" sz="2400" dirty="0"/>
              <a:t>Historical reports on the occurrence and </a:t>
            </a:r>
            <a:r>
              <a:rPr lang="en-US" sz="2400" dirty="0" smtClean="0"/>
              <a:t>frequency </a:t>
            </a:r>
            <a:r>
              <a:rPr lang="en-US" sz="2400" dirty="0"/>
              <a:t>of HABs in the Persian Gulf and Gulf of Oman are scarce</a:t>
            </a:r>
          </a:p>
          <a:p>
            <a:r>
              <a:rPr lang="en-US" sz="2400" dirty="0">
                <a:solidFill>
                  <a:srgbClr val="99FF99"/>
                </a:solidFill>
              </a:rPr>
              <a:t>Several taxa of potentially toxic phytoplankton have been documented in the Persian Gulf and nearby coastal waters, as have red </a:t>
            </a:r>
            <a:r>
              <a:rPr lang="en-US" sz="2400" dirty="0" smtClean="0">
                <a:solidFill>
                  <a:srgbClr val="99FF99"/>
                </a:solidFill>
              </a:rPr>
              <a:t>tides resulting </a:t>
            </a:r>
            <a:r>
              <a:rPr lang="en-US" sz="2400" dirty="0">
                <a:solidFill>
                  <a:srgbClr val="99FF99"/>
                </a:solidFill>
              </a:rPr>
              <a:t>in significant fish kills and aquaculture </a:t>
            </a:r>
            <a:r>
              <a:rPr lang="en-US" sz="2400" dirty="0" smtClean="0">
                <a:solidFill>
                  <a:srgbClr val="99FF99"/>
                </a:solidFill>
              </a:rPr>
              <a:t>losses</a:t>
            </a:r>
          </a:p>
          <a:p>
            <a:r>
              <a:rPr lang="en-US" sz="2400" dirty="0" smtClean="0">
                <a:solidFill>
                  <a:srgbClr val="FFFF00"/>
                </a:solidFill>
              </a:rPr>
              <a:t>HABs, In </a:t>
            </a:r>
            <a:r>
              <a:rPr lang="en-US" sz="2400" dirty="0">
                <a:solidFill>
                  <a:srgbClr val="FFFF00"/>
                </a:solidFill>
              </a:rPr>
              <a:t>1999 </a:t>
            </a:r>
            <a:r>
              <a:rPr lang="en-US" sz="2400" dirty="0" smtClean="0">
                <a:solidFill>
                  <a:srgbClr val="FFFF00"/>
                </a:solidFill>
              </a:rPr>
              <a:t>cause a </a:t>
            </a:r>
            <a:r>
              <a:rPr lang="en-US" sz="2400" dirty="0">
                <a:solidFill>
                  <a:srgbClr val="FFFF00"/>
                </a:solidFill>
              </a:rPr>
              <a:t>major fish kill occurred </a:t>
            </a:r>
            <a:r>
              <a:rPr lang="en-US" sz="2400" dirty="0">
                <a:solidFill>
                  <a:srgbClr val="002060"/>
                </a:solidFill>
              </a:rPr>
              <a:t>in Iranian </a:t>
            </a:r>
            <a:r>
              <a:rPr lang="en-US" sz="2400" dirty="0">
                <a:solidFill>
                  <a:srgbClr val="FFFF00"/>
                </a:solidFill>
              </a:rPr>
              <a:t>coastal </a:t>
            </a:r>
            <a:r>
              <a:rPr lang="en-US" sz="2400" dirty="0" smtClean="0">
                <a:solidFill>
                  <a:srgbClr val="FFFF00"/>
                </a:solidFill>
              </a:rPr>
              <a:t>waters, which </a:t>
            </a:r>
            <a:r>
              <a:rPr lang="en-US" sz="2400" dirty="0">
                <a:solidFill>
                  <a:srgbClr val="FFFF00"/>
                </a:solidFill>
              </a:rPr>
              <a:t>was immediately followed by fish kills in Kuwait </a:t>
            </a:r>
            <a:r>
              <a:rPr lang="en-US" sz="2400" dirty="0" smtClean="0">
                <a:solidFill>
                  <a:srgbClr val="FFFF00"/>
                </a:solidFill>
              </a:rPr>
              <a:t>Bay</a:t>
            </a:r>
          </a:p>
          <a:p>
            <a:r>
              <a:rPr lang="en-US" sz="2400" dirty="0">
                <a:solidFill>
                  <a:srgbClr val="FFFF00"/>
                </a:solidFill>
              </a:rPr>
              <a:t>A review of HAB occurrences in </a:t>
            </a:r>
            <a:r>
              <a:rPr lang="en-US" sz="2400" dirty="0" smtClean="0">
                <a:solidFill>
                  <a:srgbClr val="FFFF00"/>
                </a:solidFill>
              </a:rPr>
              <a:t>the coastal </a:t>
            </a:r>
            <a:r>
              <a:rPr lang="en-US" sz="2400" dirty="0">
                <a:solidFill>
                  <a:srgbClr val="FFFF00"/>
                </a:solidFill>
              </a:rPr>
              <a:t>waters of Oman between 1976 and 2004 showed that </a:t>
            </a:r>
            <a:r>
              <a:rPr lang="en-US" sz="2400" dirty="0" smtClean="0">
                <a:solidFill>
                  <a:srgbClr val="FFFF00"/>
                </a:solidFill>
              </a:rPr>
              <a:t>about 66 </a:t>
            </a:r>
            <a:r>
              <a:rPr lang="en-US" sz="2400" dirty="0">
                <a:solidFill>
                  <a:srgbClr val="FFFF00"/>
                </a:solidFill>
              </a:rPr>
              <a:t>red tide events have been recorded, 25 of which resulted </a:t>
            </a:r>
            <a:r>
              <a:rPr lang="en-US" sz="2400" dirty="0" smtClean="0">
                <a:solidFill>
                  <a:srgbClr val="FFFF00"/>
                </a:solidFill>
              </a:rPr>
              <a:t>in mass </a:t>
            </a:r>
            <a:r>
              <a:rPr lang="en-US" sz="2400" dirty="0">
                <a:solidFill>
                  <a:srgbClr val="FFFF00"/>
                </a:solidFill>
              </a:rPr>
              <a:t>mortality of fish and marine </a:t>
            </a:r>
            <a:r>
              <a:rPr lang="en-US" sz="2400" dirty="0" smtClean="0">
                <a:solidFill>
                  <a:srgbClr val="FFFF00"/>
                </a:solidFill>
              </a:rPr>
              <a:t>organisms</a:t>
            </a:r>
          </a:p>
          <a:p>
            <a:r>
              <a:rPr lang="en-US" sz="2400" dirty="0" smtClean="0">
                <a:solidFill>
                  <a:srgbClr val="FFFF00"/>
                </a:solidFill>
              </a:rPr>
              <a:t>2008–2009 bloom suspected to originate </a:t>
            </a:r>
            <a:r>
              <a:rPr lang="en-US" sz="2400" dirty="0">
                <a:solidFill>
                  <a:srgbClr val="FFFF00"/>
                </a:solidFill>
              </a:rPr>
              <a:t>in the Gulf of Oman </a:t>
            </a:r>
            <a:r>
              <a:rPr lang="en-US" sz="2400" dirty="0" smtClean="0">
                <a:solidFill>
                  <a:srgbClr val="FFFF00"/>
                </a:solidFill>
              </a:rPr>
              <a:t>and was subsequently transported </a:t>
            </a:r>
            <a:r>
              <a:rPr lang="en-US" sz="2400" dirty="0">
                <a:solidFill>
                  <a:srgbClr val="FFFF00"/>
                </a:solidFill>
              </a:rPr>
              <a:t>into the </a:t>
            </a:r>
            <a:r>
              <a:rPr lang="en-US" sz="2400" dirty="0" smtClean="0">
                <a:solidFill>
                  <a:srgbClr val="FFFF00"/>
                </a:solidFill>
              </a:rPr>
              <a:t>Persian </a:t>
            </a:r>
            <a:r>
              <a:rPr lang="en-US" sz="2400" dirty="0">
                <a:solidFill>
                  <a:srgbClr val="FFFF00"/>
                </a:solidFill>
              </a:rPr>
              <a:t>Gulf though the Strait of </a:t>
            </a:r>
            <a:r>
              <a:rPr lang="en-US" sz="2400" dirty="0" smtClean="0">
                <a:solidFill>
                  <a:srgbClr val="FFFF00"/>
                </a:solidFill>
              </a:rPr>
              <a:t>Hormuz by currents</a:t>
            </a:r>
            <a:endParaRPr lang="en-US" sz="2400" dirty="0">
              <a:solidFill>
                <a:srgbClr val="FFFF00"/>
              </a:solidFill>
            </a:endParaRPr>
          </a:p>
        </p:txBody>
      </p:sp>
      <p:sp>
        <p:nvSpPr>
          <p:cNvPr id="5" name="Rectangle 4"/>
          <p:cNvSpPr/>
          <p:nvPr/>
        </p:nvSpPr>
        <p:spPr>
          <a:xfrm>
            <a:off x="457200" y="228600"/>
            <a:ext cx="8305800" cy="954107"/>
          </a:xfrm>
          <a:prstGeom prst="rect">
            <a:avLst/>
          </a:prstGeom>
        </p:spPr>
        <p:txBody>
          <a:bodyPr wrap="square">
            <a:spAutoFit/>
          </a:bodyPr>
          <a:lstStyle/>
          <a:p>
            <a:r>
              <a:rPr lang="en-US" sz="2800" i="1" dirty="0" smtClean="0">
                <a:solidFill>
                  <a:srgbClr val="006600"/>
                </a:solidFill>
              </a:rPr>
              <a:t>Harmful Algal Blooms </a:t>
            </a:r>
          </a:p>
          <a:p>
            <a:r>
              <a:rPr lang="en-US" sz="2800" i="1" dirty="0" smtClean="0">
                <a:solidFill>
                  <a:srgbClr val="006600"/>
                </a:solidFill>
              </a:rPr>
              <a:t>in the Persian Gulf and the Gulf of Oman:</a:t>
            </a:r>
            <a:endParaRPr lang="en-US" sz="2800" i="1" dirty="0">
              <a:solidFill>
                <a:srgbClr val="006600"/>
              </a:solidFill>
            </a:endParaRPr>
          </a:p>
        </p:txBody>
      </p:sp>
      <p:pic>
        <p:nvPicPr>
          <p:cNvPr id="4" name="Picture 3"/>
          <p:cNvPicPr>
            <a:picLocks noChangeAspect="1"/>
          </p:cNvPicPr>
          <p:nvPr/>
        </p:nvPicPr>
        <p:blipFill>
          <a:blip r:embed="rId3"/>
          <a:stretch>
            <a:fillRect/>
          </a:stretch>
        </p:blipFill>
        <p:spPr>
          <a:xfrm>
            <a:off x="50800" y="5175422"/>
            <a:ext cx="2540000" cy="1676400"/>
          </a:xfrm>
          <a:prstGeom prst="rect">
            <a:avLst/>
          </a:prstGeom>
        </p:spPr>
      </p:pic>
      <p:pic>
        <p:nvPicPr>
          <p:cNvPr id="9" name="Picture 8"/>
          <p:cNvPicPr>
            <a:picLocks noChangeAspect="1"/>
          </p:cNvPicPr>
          <p:nvPr/>
        </p:nvPicPr>
        <p:blipFill>
          <a:blip r:embed="rId4"/>
          <a:stretch>
            <a:fillRect/>
          </a:stretch>
        </p:blipFill>
        <p:spPr>
          <a:xfrm>
            <a:off x="26946" y="3733800"/>
            <a:ext cx="2572321" cy="1407755"/>
          </a:xfrm>
          <a:prstGeom prst="rect">
            <a:avLst/>
          </a:prstGeom>
        </p:spPr>
      </p:pic>
    </p:spTree>
    <p:extLst>
      <p:ext uri="{BB962C8B-B14F-4D97-AF65-F5344CB8AC3E}">
        <p14:creationId xmlns:p14="http://schemas.microsoft.com/office/powerpoint/2010/main" val="36769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1"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effectLst>
                  <a:outerShdw blurRad="38100" dist="38100" dir="2700000" algn="tl">
                    <a:srgbClr val="000000">
                      <a:alpha val="43137"/>
                    </a:srgbClr>
                  </a:outerShdw>
                </a:effectLst>
              </a:rPr>
              <a:t>Conclusion</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600200"/>
            <a:ext cx="8153400" cy="5181600"/>
          </a:xfrm>
        </p:spPr>
        <p:txBody>
          <a:bodyPr>
            <a:noAutofit/>
          </a:bodyPr>
          <a:lstStyle/>
          <a:p>
            <a:pPr algn="just"/>
            <a:r>
              <a:rPr lang="en-US" sz="1500" dirty="0" smtClean="0"/>
              <a:t>According </a:t>
            </a:r>
            <a:r>
              <a:rPr lang="en-US" sz="1500" dirty="0"/>
              <a:t>to the above contents, the red tide in countries around the world like Iran has happened in the summer. Water temperature and salinity play a reliable role in any algal blooms that any type of algal reach the maximum rate of cell division in particular range of temperature - </a:t>
            </a:r>
            <a:r>
              <a:rPr lang="en-US" sz="1500" dirty="0" smtClean="0"/>
              <a:t>salinity.</a:t>
            </a:r>
          </a:p>
          <a:p>
            <a:pPr algn="just"/>
            <a:r>
              <a:rPr lang="en-US" sz="1500" dirty="0" smtClean="0"/>
              <a:t>Wastewater </a:t>
            </a:r>
            <a:r>
              <a:rPr lang="en-US" sz="1500" dirty="0"/>
              <a:t>and other unnatural running waters provide the required food sources of the red tide algal. In order to prevent the hazard of red tide, detailed controlling should be done over this factor, especially in summer. In Iran </a:t>
            </a:r>
            <a:r>
              <a:rPr lang="en-US" sz="1500" dirty="0" err="1"/>
              <a:t>Bushehr</a:t>
            </a:r>
            <a:r>
              <a:rPr lang="en-US" sz="1500" dirty="0"/>
              <a:t> and </a:t>
            </a:r>
            <a:r>
              <a:rPr lang="en-US" sz="1500" dirty="0" smtClean="0"/>
              <a:t>Bandar-Abbas are </a:t>
            </a:r>
            <a:r>
              <a:rPr lang="en-US" sz="1500" dirty="0"/>
              <a:t>the most pollutant places due to municipal and industrial waste and international vessels traffic.</a:t>
            </a:r>
          </a:p>
          <a:p>
            <a:pPr algn="just"/>
            <a:r>
              <a:rPr lang="en-US" sz="1500" dirty="0"/>
              <a:t>The wind and marine currents are the most important emission factors of red tide. The surface water mass of the Indian Ocean enters through the Strait of Hormuz along the northern coasts of the Persian Gulf and progresses to </a:t>
            </a:r>
            <a:r>
              <a:rPr lang="en-US" sz="1500" dirty="0" err="1"/>
              <a:t>Bushehr</a:t>
            </a:r>
            <a:r>
              <a:rPr lang="en-US" sz="1500" dirty="0"/>
              <a:t> region. The overcoming wind pattern in the Persian Gulf is along with the red tide blooms in the North West.</a:t>
            </a:r>
          </a:p>
          <a:p>
            <a:pPr algn="just"/>
            <a:r>
              <a:rPr lang="en-US" sz="1500" dirty="0"/>
              <a:t>Given the trend of earth warming, the evidence of which was mentioned with the analysis of the temperature of Iran's southern waters, each of the algal blooms phenomena occurring in different parts of the Persian Gulf continually, and have the prone to be a </a:t>
            </a:r>
            <a:r>
              <a:rPr lang="en-US" sz="1500" dirty="0" smtClean="0"/>
              <a:t>crisis.</a:t>
            </a:r>
          </a:p>
          <a:p>
            <a:pPr algn="just"/>
            <a:r>
              <a:rPr lang="en-US" sz="1500" dirty="0" smtClean="0"/>
              <a:t>Obviously</a:t>
            </a:r>
            <a:r>
              <a:rPr lang="en-US" sz="1500" dirty="0"/>
              <a:t>, the only way to prevent this hazard is controlling and reducing pollution of input water caused by human activities. On the other side, according to the above contents, in order to optimal management of red tide disaster, studying and simulation of the pattern of sea currents, wind and high accuracy waves are necessary to more exact identify the publication velocity and orientation. In addition, sensitivity testing of the red tide algal should be taken place via the environmental ultra-measurement of temperature - salinity etc. which is being done in the world.</a:t>
            </a:r>
          </a:p>
        </p:txBody>
      </p:sp>
    </p:spTree>
    <p:extLst>
      <p:ext uri="{BB962C8B-B14F-4D97-AF65-F5344CB8AC3E}">
        <p14:creationId xmlns:p14="http://schemas.microsoft.com/office/powerpoint/2010/main" val="3876615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228600" y="685800"/>
            <a:ext cx="4572000" cy="4572000"/>
          </a:xfrm>
        </p:spPr>
        <p:txBody>
          <a:bodyPr>
            <a:noAutofit/>
          </a:bodyPr>
          <a:lstStyle/>
          <a:p>
            <a:pPr algn="ctr"/>
            <a:r>
              <a:rPr lang="en-US" sz="2200" dirty="0">
                <a:solidFill>
                  <a:schemeClr val="accent1">
                    <a:lumMod val="75000"/>
                  </a:schemeClr>
                </a:solidFill>
              </a:rPr>
              <a:t>Effects and problems caused by harmful algal blooms at different scales on various parts of human life and the environment are considerable. There are several reasons for the occurrence of this </a:t>
            </a:r>
            <a:r>
              <a:rPr lang="en-US" sz="2200" dirty="0" smtClean="0">
                <a:solidFill>
                  <a:schemeClr val="accent1">
                    <a:lumMod val="75000"/>
                  </a:schemeClr>
                </a:solidFill>
              </a:rPr>
              <a:t>phenomenon.</a:t>
            </a:r>
          </a:p>
          <a:p>
            <a:pPr algn="ctr"/>
            <a:r>
              <a:rPr lang="en-US" sz="2200" dirty="0" smtClean="0">
                <a:solidFill>
                  <a:schemeClr val="accent1">
                    <a:lumMod val="75000"/>
                  </a:schemeClr>
                </a:solidFill>
              </a:rPr>
              <a:t>in </a:t>
            </a:r>
            <a:r>
              <a:rPr lang="en-US" sz="2200" dirty="0">
                <a:solidFill>
                  <a:schemeClr val="accent1">
                    <a:lumMod val="75000"/>
                  </a:schemeClr>
                </a:solidFill>
              </a:rPr>
              <a:t>this article, data related to the red tide has been collected in different parts of the world and has been compared with the case of this phenomenon in 2008 in Iran. </a:t>
            </a:r>
            <a:endParaRPr lang="en-US" sz="2200" dirty="0" smtClean="0">
              <a:solidFill>
                <a:schemeClr val="accent1">
                  <a:lumMod val="75000"/>
                </a:schemeClr>
              </a:solidFill>
            </a:endParaRPr>
          </a:p>
          <a:p>
            <a:pPr algn="ctr"/>
            <a:r>
              <a:rPr lang="en-US" sz="2200" dirty="0" smtClean="0">
                <a:solidFill>
                  <a:schemeClr val="accent1">
                    <a:lumMod val="75000"/>
                  </a:schemeClr>
                </a:solidFill>
              </a:rPr>
              <a:t>Iran's </a:t>
            </a:r>
            <a:r>
              <a:rPr lang="en-US" sz="2200" dirty="0">
                <a:solidFill>
                  <a:schemeClr val="accent1">
                    <a:lumMod val="75000"/>
                  </a:schemeClr>
                </a:solidFill>
              </a:rPr>
              <a:t>southern waters are very prone to red tide crises due to all kinds of factors causing the creation and development of harmful algal blooms, </a:t>
            </a:r>
            <a:r>
              <a:rPr lang="en-US" sz="2200" dirty="0" smtClean="0">
                <a:solidFill>
                  <a:schemeClr val="accent1">
                    <a:lumMod val="75000"/>
                  </a:schemeClr>
                </a:solidFill>
              </a:rPr>
              <a:t>including:</a:t>
            </a:r>
          </a:p>
        </p:txBody>
      </p:sp>
      <p:graphicFrame>
        <p:nvGraphicFramePr>
          <p:cNvPr id="6" name="Diagram 5"/>
          <p:cNvGraphicFramePr/>
          <p:nvPr>
            <p:extLst>
              <p:ext uri="{D42A27DB-BD31-4B8C-83A1-F6EECF244321}">
                <p14:modId xmlns:p14="http://schemas.microsoft.com/office/powerpoint/2010/main" val="2744187464"/>
              </p:ext>
            </p:extLst>
          </p:nvPr>
        </p:nvGraphicFramePr>
        <p:xfrm>
          <a:off x="4495800" y="3124200"/>
          <a:ext cx="4343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62037DBC-3C23-4342-95F4-DC3A4D529D20}"/>
                                            </p:graphicEl>
                                          </p:spTgt>
                                        </p:tgtEl>
                                        <p:attrNameLst>
                                          <p:attrName>style.visibility</p:attrName>
                                        </p:attrNameLst>
                                      </p:cBhvr>
                                      <p:to>
                                        <p:strVal val="visible"/>
                                      </p:to>
                                    </p:set>
                                    <p:anim calcmode="lin" valueType="num">
                                      <p:cBhvr additive="base">
                                        <p:cTn id="7" dur="500" fill="hold"/>
                                        <p:tgtEl>
                                          <p:spTgt spid="6">
                                            <p:graphicEl>
                                              <a:dgm id="{62037DBC-3C23-4342-95F4-DC3A4D529D2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2037DBC-3C23-4342-95F4-DC3A4D529D2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B3FCF55D-54B3-4DC7-B39A-7E7F7B5D866F}"/>
                                            </p:graphicEl>
                                          </p:spTgt>
                                        </p:tgtEl>
                                        <p:attrNameLst>
                                          <p:attrName>style.visibility</p:attrName>
                                        </p:attrNameLst>
                                      </p:cBhvr>
                                      <p:to>
                                        <p:strVal val="visible"/>
                                      </p:to>
                                    </p:set>
                                    <p:anim calcmode="lin" valueType="num">
                                      <p:cBhvr additive="base">
                                        <p:cTn id="11" dur="500" fill="hold"/>
                                        <p:tgtEl>
                                          <p:spTgt spid="6">
                                            <p:graphicEl>
                                              <a:dgm id="{B3FCF55D-54B3-4DC7-B39A-7E7F7B5D866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B3FCF55D-54B3-4DC7-B39A-7E7F7B5D866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32E1B7A2-725D-4586-BFF6-95D91A70BBAB}"/>
                                            </p:graphicEl>
                                          </p:spTgt>
                                        </p:tgtEl>
                                        <p:attrNameLst>
                                          <p:attrName>style.visibility</p:attrName>
                                        </p:attrNameLst>
                                      </p:cBhvr>
                                      <p:to>
                                        <p:strVal val="visible"/>
                                      </p:to>
                                    </p:set>
                                    <p:anim calcmode="lin" valueType="num">
                                      <p:cBhvr additive="base">
                                        <p:cTn id="15" dur="500" fill="hold"/>
                                        <p:tgtEl>
                                          <p:spTgt spid="6">
                                            <p:graphicEl>
                                              <a:dgm id="{32E1B7A2-725D-4586-BFF6-95D91A70BBA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32E1B7A2-725D-4586-BFF6-95D91A70BBA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B06D2154-8CEF-4712-918D-45594BD70D6F}"/>
                                            </p:graphicEl>
                                          </p:spTgt>
                                        </p:tgtEl>
                                        <p:attrNameLst>
                                          <p:attrName>style.visibility</p:attrName>
                                        </p:attrNameLst>
                                      </p:cBhvr>
                                      <p:to>
                                        <p:strVal val="visible"/>
                                      </p:to>
                                    </p:set>
                                    <p:anim calcmode="lin" valueType="num">
                                      <p:cBhvr additive="base">
                                        <p:cTn id="21" dur="500" fill="hold"/>
                                        <p:tgtEl>
                                          <p:spTgt spid="6">
                                            <p:graphicEl>
                                              <a:dgm id="{B06D2154-8CEF-4712-918D-45594BD70D6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B06D2154-8CEF-4712-918D-45594BD70D6F}"/>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89D5988C-D48B-4207-BF65-3F10B62F71C6}"/>
                                            </p:graphicEl>
                                          </p:spTgt>
                                        </p:tgtEl>
                                        <p:attrNameLst>
                                          <p:attrName>style.visibility</p:attrName>
                                        </p:attrNameLst>
                                      </p:cBhvr>
                                      <p:to>
                                        <p:strVal val="visible"/>
                                      </p:to>
                                    </p:set>
                                    <p:anim calcmode="lin" valueType="num">
                                      <p:cBhvr additive="base">
                                        <p:cTn id="25" dur="500" fill="hold"/>
                                        <p:tgtEl>
                                          <p:spTgt spid="6">
                                            <p:graphicEl>
                                              <a:dgm id="{89D5988C-D48B-4207-BF65-3F10B62F71C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89D5988C-D48B-4207-BF65-3F10B62F71C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4B120B02-719E-48BD-B268-C26DB3B5DB1F}"/>
                                            </p:graphicEl>
                                          </p:spTgt>
                                        </p:tgtEl>
                                        <p:attrNameLst>
                                          <p:attrName>style.visibility</p:attrName>
                                        </p:attrNameLst>
                                      </p:cBhvr>
                                      <p:to>
                                        <p:strVal val="visible"/>
                                      </p:to>
                                    </p:set>
                                    <p:anim calcmode="lin" valueType="num">
                                      <p:cBhvr additive="base">
                                        <p:cTn id="31" dur="500" fill="hold"/>
                                        <p:tgtEl>
                                          <p:spTgt spid="6">
                                            <p:graphicEl>
                                              <a:dgm id="{4B120B02-719E-48BD-B268-C26DB3B5DB1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4B120B02-719E-48BD-B268-C26DB3B5DB1F}"/>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E333AAA4-FB25-4A24-B90D-1E690A6C85A8}"/>
                                            </p:graphicEl>
                                          </p:spTgt>
                                        </p:tgtEl>
                                        <p:attrNameLst>
                                          <p:attrName>style.visibility</p:attrName>
                                        </p:attrNameLst>
                                      </p:cBhvr>
                                      <p:to>
                                        <p:strVal val="visible"/>
                                      </p:to>
                                    </p:set>
                                    <p:anim calcmode="lin" valueType="num">
                                      <p:cBhvr additive="base">
                                        <p:cTn id="35" dur="500" fill="hold"/>
                                        <p:tgtEl>
                                          <p:spTgt spid="6">
                                            <p:graphicEl>
                                              <a:dgm id="{E333AAA4-FB25-4A24-B90D-1E690A6C85A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E333AAA4-FB25-4A24-B90D-1E690A6C85A8}"/>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graphicEl>
                                              <a:dgm id="{2171EAA1-6245-41A0-96DE-A60E15F16D0C}"/>
                                            </p:graphicEl>
                                          </p:spTgt>
                                        </p:tgtEl>
                                        <p:attrNameLst>
                                          <p:attrName>style.visibility</p:attrName>
                                        </p:attrNameLst>
                                      </p:cBhvr>
                                      <p:to>
                                        <p:strVal val="visible"/>
                                      </p:to>
                                    </p:set>
                                    <p:anim calcmode="lin" valueType="num">
                                      <p:cBhvr additive="base">
                                        <p:cTn id="41" dur="500" fill="hold"/>
                                        <p:tgtEl>
                                          <p:spTgt spid="6">
                                            <p:graphicEl>
                                              <a:dgm id="{2171EAA1-6245-41A0-96DE-A60E15F16D0C}"/>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2171EAA1-6245-41A0-96DE-A60E15F16D0C}"/>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graphicEl>
                                              <a:dgm id="{63549D08-42B0-46DB-870A-1850E28241FC}"/>
                                            </p:graphicEl>
                                          </p:spTgt>
                                        </p:tgtEl>
                                        <p:attrNameLst>
                                          <p:attrName>style.visibility</p:attrName>
                                        </p:attrNameLst>
                                      </p:cBhvr>
                                      <p:to>
                                        <p:strVal val="visible"/>
                                      </p:to>
                                    </p:set>
                                    <p:anim calcmode="lin" valueType="num">
                                      <p:cBhvr additive="base">
                                        <p:cTn id="45" dur="500" fill="hold"/>
                                        <p:tgtEl>
                                          <p:spTgt spid="6">
                                            <p:graphicEl>
                                              <a:dgm id="{63549D08-42B0-46DB-870A-1850E28241FC}"/>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graphicEl>
                                              <a:dgm id="{63549D08-42B0-46DB-870A-1850E28241FC}"/>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graphicEl>
                                              <a:dgm id="{61E22709-D32F-4486-B4CD-5F3415313185}"/>
                                            </p:graphicEl>
                                          </p:spTgt>
                                        </p:tgtEl>
                                        <p:attrNameLst>
                                          <p:attrName>style.visibility</p:attrName>
                                        </p:attrNameLst>
                                      </p:cBhvr>
                                      <p:to>
                                        <p:strVal val="visible"/>
                                      </p:to>
                                    </p:set>
                                    <p:anim calcmode="lin" valueType="num">
                                      <p:cBhvr additive="base">
                                        <p:cTn id="51" dur="500" fill="hold"/>
                                        <p:tgtEl>
                                          <p:spTgt spid="6">
                                            <p:graphicEl>
                                              <a:dgm id="{61E22709-D32F-4486-B4CD-5F3415313185}"/>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graphicEl>
                                              <a:dgm id="{61E22709-D32F-4486-B4CD-5F3415313185}"/>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graphicEl>
                                              <a:dgm id="{D1F7F7A1-D361-4478-A032-5E96DBA541EF}"/>
                                            </p:graphicEl>
                                          </p:spTgt>
                                        </p:tgtEl>
                                        <p:attrNameLst>
                                          <p:attrName>style.visibility</p:attrName>
                                        </p:attrNameLst>
                                      </p:cBhvr>
                                      <p:to>
                                        <p:strVal val="visible"/>
                                      </p:to>
                                    </p:set>
                                    <p:anim calcmode="lin" valueType="num">
                                      <p:cBhvr additive="base">
                                        <p:cTn id="55" dur="500" fill="hold"/>
                                        <p:tgtEl>
                                          <p:spTgt spid="6">
                                            <p:graphicEl>
                                              <a:dgm id="{D1F7F7A1-D361-4478-A032-5E96DBA541EF}"/>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graphicEl>
                                              <a:dgm id="{D1F7F7A1-D361-4478-A032-5E96DBA541EF}"/>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graphicEl>
                                              <a:dgm id="{1DE85B15-45B7-45BC-A6A8-9F864B2DA3D5}"/>
                                            </p:graphicEl>
                                          </p:spTgt>
                                        </p:tgtEl>
                                        <p:attrNameLst>
                                          <p:attrName>style.visibility</p:attrName>
                                        </p:attrNameLst>
                                      </p:cBhvr>
                                      <p:to>
                                        <p:strVal val="visible"/>
                                      </p:to>
                                    </p:set>
                                    <p:anim calcmode="lin" valueType="num">
                                      <p:cBhvr additive="base">
                                        <p:cTn id="61" dur="500" fill="hold"/>
                                        <p:tgtEl>
                                          <p:spTgt spid="6">
                                            <p:graphicEl>
                                              <a:dgm id="{1DE85B15-45B7-45BC-A6A8-9F864B2DA3D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graphicEl>
                                              <a:dgm id="{1DE85B15-45B7-45BC-A6A8-9F864B2DA3D5}"/>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graphicEl>
                                              <a:dgm id="{186DD69D-1FAB-46A0-BE13-8F8B57FE77BC}"/>
                                            </p:graphicEl>
                                          </p:spTgt>
                                        </p:tgtEl>
                                        <p:attrNameLst>
                                          <p:attrName>style.visibility</p:attrName>
                                        </p:attrNameLst>
                                      </p:cBhvr>
                                      <p:to>
                                        <p:strVal val="visible"/>
                                      </p:to>
                                    </p:set>
                                    <p:anim calcmode="lin" valueType="num">
                                      <p:cBhvr additive="base">
                                        <p:cTn id="65" dur="500" fill="hold"/>
                                        <p:tgtEl>
                                          <p:spTgt spid="6">
                                            <p:graphicEl>
                                              <a:dgm id="{186DD69D-1FAB-46A0-BE13-8F8B57FE77BC}"/>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graphicEl>
                                              <a:dgm id="{186DD69D-1FAB-46A0-BE13-8F8B57FE77BC}"/>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graphicEl>
                                              <a:dgm id="{A7C5A730-13E9-44E0-AFFC-AFCF8F864DFB}"/>
                                            </p:graphicEl>
                                          </p:spTgt>
                                        </p:tgtEl>
                                        <p:attrNameLst>
                                          <p:attrName>style.visibility</p:attrName>
                                        </p:attrNameLst>
                                      </p:cBhvr>
                                      <p:to>
                                        <p:strVal val="visible"/>
                                      </p:to>
                                    </p:set>
                                    <p:anim calcmode="lin" valueType="num">
                                      <p:cBhvr additive="base">
                                        <p:cTn id="71" dur="500" fill="hold"/>
                                        <p:tgtEl>
                                          <p:spTgt spid="6">
                                            <p:graphicEl>
                                              <a:dgm id="{A7C5A730-13E9-44E0-AFFC-AFCF8F864DFB}"/>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graphicEl>
                                              <a:dgm id="{A7C5A730-13E9-44E0-AFFC-AFCF8F864DFB}"/>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graphicEl>
                                              <a:dgm id="{796CB89B-AE39-46F2-A787-28F4C5B6EF7B}"/>
                                            </p:graphicEl>
                                          </p:spTgt>
                                        </p:tgtEl>
                                        <p:attrNameLst>
                                          <p:attrName>style.visibility</p:attrName>
                                        </p:attrNameLst>
                                      </p:cBhvr>
                                      <p:to>
                                        <p:strVal val="visible"/>
                                      </p:to>
                                    </p:set>
                                    <p:anim calcmode="lin" valueType="num">
                                      <p:cBhvr additive="base">
                                        <p:cTn id="75" dur="500" fill="hold"/>
                                        <p:tgtEl>
                                          <p:spTgt spid="6">
                                            <p:graphicEl>
                                              <a:dgm id="{796CB89B-AE39-46F2-A787-28F4C5B6EF7B}"/>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graphicEl>
                                              <a:dgm id="{796CB89B-AE39-46F2-A787-28F4C5B6EF7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19808"/>
            <a:ext cx="9144000" cy="6123709"/>
          </a:xfrm>
          <a:prstGeom prst="rect">
            <a:avLst/>
          </a:prstGeom>
        </p:spPr>
      </p:pic>
      <p:sp>
        <p:nvSpPr>
          <p:cNvPr id="2" name="Title 1"/>
          <p:cNvSpPr>
            <a:spLocks noGrp="1"/>
          </p:cNvSpPr>
          <p:nvPr>
            <p:ph type="title"/>
          </p:nvPr>
        </p:nvSpPr>
        <p:spPr>
          <a:xfrm>
            <a:off x="152400" y="1245531"/>
            <a:ext cx="4343400" cy="990600"/>
          </a:xfrm>
        </p:spPr>
        <p:txBody>
          <a:bodyPr>
            <a:normAutofit fontScale="90000"/>
          </a:bodyPr>
          <a:lstStyle/>
          <a:p>
            <a:r>
              <a:rPr lang="en-US" b="1" dirty="0" smtClean="0">
                <a:ln w="6600">
                  <a:solidFill>
                    <a:srgbClr val="FFFF00"/>
                  </a:solidFill>
                  <a:prstDash val="solid"/>
                </a:ln>
                <a:solidFill>
                  <a:srgbClr val="00B050"/>
                </a:solidFill>
                <a:effectLst>
                  <a:outerShdw dist="38100" dir="2700000" algn="tl" rotWithShape="0">
                    <a:schemeClr val="accent2"/>
                  </a:outerShdw>
                </a:effectLst>
              </a:rPr>
              <a:t>Thank you all</a:t>
            </a:r>
            <a:br>
              <a:rPr lang="en-US" b="1" dirty="0" smtClean="0">
                <a:ln w="6600">
                  <a:solidFill>
                    <a:srgbClr val="FFFF00"/>
                  </a:solidFill>
                  <a:prstDash val="solid"/>
                </a:ln>
                <a:solidFill>
                  <a:srgbClr val="00B050"/>
                </a:solidFill>
                <a:effectLst>
                  <a:outerShdw dist="38100" dir="2700000" algn="tl" rotWithShape="0">
                    <a:schemeClr val="accent2"/>
                  </a:outerShdw>
                </a:effectLst>
              </a:rPr>
            </a:br>
            <a:r>
              <a:rPr lang="en-US" b="1" dirty="0" smtClean="0">
                <a:ln w="6600">
                  <a:solidFill>
                    <a:srgbClr val="FFFF00"/>
                  </a:solidFill>
                  <a:prstDash val="solid"/>
                </a:ln>
                <a:solidFill>
                  <a:srgbClr val="00B050"/>
                </a:solidFill>
                <a:effectLst>
                  <a:outerShdw dist="38100" dir="2700000" algn="tl" rotWithShape="0">
                    <a:schemeClr val="accent2"/>
                  </a:outerShdw>
                </a:effectLst>
              </a:rPr>
              <a:t>for your attention</a:t>
            </a:r>
            <a:endParaRPr lang="en-US" b="1" dirty="0">
              <a:ln w="6600">
                <a:solidFill>
                  <a:srgbClr val="FFFF00"/>
                </a:solidFill>
                <a:prstDash val="solid"/>
              </a:ln>
              <a:solidFill>
                <a:srgbClr val="00B050"/>
              </a:solidFill>
              <a:effectLst>
                <a:outerShdw dist="38100" dir="2700000" algn="tl" rotWithShape="0">
                  <a:schemeClr val="accent2"/>
                </a:outerShdw>
              </a:effectLst>
            </a:endParaRPr>
          </a:p>
        </p:txBody>
      </p:sp>
      <p:pic>
        <p:nvPicPr>
          <p:cNvPr id="4" name="Content Placeholder 3"/>
          <p:cNvPicPr>
            <a:picLocks noGrp="1" noChangeAspect="1"/>
          </p:cNvPicPr>
          <p:nvPr>
            <p:ph sz="quarter" idx="1"/>
          </p:nvPr>
        </p:nvPicPr>
        <p:blipFill>
          <a:blip r:embed="rId3"/>
          <a:stretch>
            <a:fillRect/>
          </a:stretch>
        </p:blipFill>
        <p:spPr>
          <a:xfrm>
            <a:off x="4495800" y="0"/>
            <a:ext cx="4648200" cy="3481663"/>
          </a:xfrm>
          <a:prstGeom prst="rect">
            <a:avLst/>
          </a:prstGeom>
        </p:spPr>
      </p:pic>
      <p:pic>
        <p:nvPicPr>
          <p:cNvPr id="6" name="Picture 5"/>
          <p:cNvPicPr>
            <a:picLocks noChangeAspect="1"/>
          </p:cNvPicPr>
          <p:nvPr/>
        </p:nvPicPr>
        <p:blipFill>
          <a:blip r:embed="rId4"/>
          <a:stretch>
            <a:fillRect/>
          </a:stretch>
        </p:blipFill>
        <p:spPr>
          <a:xfrm>
            <a:off x="8467" y="4648200"/>
            <a:ext cx="3449743" cy="2209800"/>
          </a:xfrm>
          <a:prstGeom prst="rect">
            <a:avLst/>
          </a:prstGeom>
        </p:spPr>
      </p:pic>
    </p:spTree>
    <p:extLst>
      <p:ext uri="{BB962C8B-B14F-4D97-AF65-F5344CB8AC3E}">
        <p14:creationId xmlns:p14="http://schemas.microsoft.com/office/powerpoint/2010/main" val="1952296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effectLst>
                  <a:outerShdw blurRad="38100" dist="38100" dir="2700000" algn="tl">
                    <a:srgbClr val="000000">
                      <a:alpha val="43137"/>
                    </a:srgbClr>
                  </a:outerShdw>
                </a:effectLst>
              </a:rPr>
              <a:t>References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32546" y="1600200"/>
            <a:ext cx="6477000" cy="4419600"/>
          </a:xfrm>
        </p:spPr>
        <p:txBody>
          <a:bodyPr>
            <a:noAutofit/>
          </a:bodyPr>
          <a:lstStyle/>
          <a:p>
            <a:r>
              <a:rPr lang="en-US" sz="1000" dirty="0" smtClean="0"/>
              <a:t>[</a:t>
            </a:r>
            <a:r>
              <a:rPr lang="en-US" sz="1000" dirty="0"/>
              <a:t>1] </a:t>
            </a:r>
            <a:r>
              <a:rPr lang="en-US" sz="1000" dirty="0" err="1"/>
              <a:t>Hallegraeff</a:t>
            </a:r>
            <a:r>
              <a:rPr lang="en-US" sz="1000" dirty="0"/>
              <a:t>, G.M., “Harmful algal blooms: a global overview,” In Manual of Marine </a:t>
            </a:r>
            <a:r>
              <a:rPr lang="en-US" sz="1000" dirty="0" err="1"/>
              <a:t>Microalgal</a:t>
            </a:r>
            <a:r>
              <a:rPr lang="en-US" sz="1000" dirty="0"/>
              <a:t>. (</a:t>
            </a:r>
            <a:r>
              <a:rPr lang="en-US" sz="1000" dirty="0" err="1"/>
              <a:t>Hallegraeff</a:t>
            </a:r>
            <a:r>
              <a:rPr lang="en-US" sz="1000" dirty="0"/>
              <a:t>, G.M., Anderson, D.M. and </a:t>
            </a:r>
            <a:r>
              <a:rPr lang="en-US" sz="1000" dirty="0" err="1"/>
              <a:t>Cembella</a:t>
            </a:r>
            <a:r>
              <a:rPr lang="en-US" sz="1000" dirty="0"/>
              <a:t>, A., Eds.) pp. 1-22 Paris, UNESCO. 1995.</a:t>
            </a:r>
          </a:p>
          <a:p>
            <a:r>
              <a:rPr lang="en-US" sz="1000" dirty="0"/>
              <a:t>[2] MOORE, R.E.,” Toxins from blue-green algal,” J. Bioscience, Vol. 27, PP. 797-802. 1977.</a:t>
            </a:r>
          </a:p>
          <a:p>
            <a:r>
              <a:rPr lang="en-US" sz="1000" dirty="0"/>
              <a:t>[3] Anderson, D.M. turning back the harmful red tide. 1997.</a:t>
            </a:r>
          </a:p>
          <a:p>
            <a:r>
              <a:rPr lang="en-US" sz="1000" dirty="0"/>
              <a:t>[4] Kim, H., “</a:t>
            </a:r>
            <a:r>
              <a:rPr lang="en-US" sz="1000" dirty="0" err="1"/>
              <a:t>Cochlodinium</a:t>
            </a:r>
            <a:r>
              <a:rPr lang="en-US" sz="1000" dirty="0"/>
              <a:t> </a:t>
            </a:r>
            <a:r>
              <a:rPr lang="en-US" sz="1000" dirty="0" err="1"/>
              <a:t>polykrikoides</a:t>
            </a:r>
            <a:r>
              <a:rPr lang="en-US" sz="1000" dirty="0"/>
              <a:t> blooms in Korean coastal waters and their mitigation,” 8th International Conference on Harmful Algal, June 1997, pp. 227–228. 1998.</a:t>
            </a:r>
          </a:p>
          <a:p>
            <a:r>
              <a:rPr lang="en-US" sz="1000" dirty="0"/>
              <a:t>[5] Anderson, D.M., P.M. Gilbert, and Burkholder, J.M., “Harmful algal blooms and Eutrophication: Nutrient sources, composition, and consequences,” J. Estuaries, Vol. 25(4b), PP.562-584, 2002.</a:t>
            </a:r>
          </a:p>
          <a:p>
            <a:r>
              <a:rPr lang="en-US" sz="1000" dirty="0"/>
              <a:t>[6] Remy M., Thomas, A.C., and Hurst, J., "Relationships between satellite-measured thermal features and </a:t>
            </a:r>
            <a:r>
              <a:rPr lang="en-US" sz="1000" dirty="0" err="1"/>
              <a:t>Alexandrium</a:t>
            </a:r>
            <a:r>
              <a:rPr lang="en-US" sz="1000" dirty="0"/>
              <a:t>-imposed toxicity in the Gulf of Maine," J. Deep Sea Research Part II: Topical Studies in Oceanography Vol. 52(19–21), PP. 2656-2673, 2005.</a:t>
            </a:r>
          </a:p>
          <a:p>
            <a:r>
              <a:rPr lang="en-US" sz="1000" dirty="0"/>
              <a:t>[7] National Office for Marine Bio toxins and Harmful Algal Blooms. 1999.</a:t>
            </a:r>
          </a:p>
          <a:p>
            <a:r>
              <a:rPr lang="en-US" sz="1000" dirty="0"/>
              <a:t>[8] </a:t>
            </a:r>
            <a:r>
              <a:rPr lang="en-US" sz="1000" dirty="0" err="1"/>
              <a:t>Boesch</a:t>
            </a:r>
            <a:r>
              <a:rPr lang="en-US" sz="1000" dirty="0"/>
              <a:t>, D.F., Anderson, D.M., Horner, R.A., Shumway, S.E., Tester, P.A. and Whit ledge, T.E., “Harmful Algal Blooms in Coastal Waters: Options for Prevention, Control and Mitigation,” Science for Solutions. NOAA Coastal Ocean Program. 2010.</a:t>
            </a:r>
          </a:p>
          <a:p>
            <a:r>
              <a:rPr lang="en-US" sz="1000" dirty="0"/>
              <a:t>[9] </a:t>
            </a:r>
            <a:r>
              <a:rPr lang="en-US" sz="1000" dirty="0" err="1"/>
              <a:t>Heil</a:t>
            </a:r>
            <a:r>
              <a:rPr lang="en-US" sz="1000" dirty="0"/>
              <a:t>, C.A., </a:t>
            </a:r>
            <a:r>
              <a:rPr lang="en-US" sz="1000" dirty="0" err="1"/>
              <a:t>Glibert</a:t>
            </a:r>
            <a:r>
              <a:rPr lang="en-US" sz="1000" dirty="0"/>
              <a:t>, P.M., Al-</a:t>
            </a:r>
            <a:r>
              <a:rPr lang="en-US" sz="1000" dirty="0" err="1"/>
              <a:t>Sarawl</a:t>
            </a:r>
            <a:r>
              <a:rPr lang="en-US" sz="1000" dirty="0"/>
              <a:t>, M.A., </a:t>
            </a:r>
            <a:r>
              <a:rPr lang="en-US" sz="1000" dirty="0" err="1"/>
              <a:t>Faraj</a:t>
            </a:r>
            <a:r>
              <a:rPr lang="en-US" sz="1000" dirty="0"/>
              <a:t>, M., </a:t>
            </a:r>
            <a:r>
              <a:rPr lang="en-US" sz="1000" dirty="0" err="1"/>
              <a:t>Behbehani</a:t>
            </a:r>
            <a:r>
              <a:rPr lang="en-US" sz="1000" dirty="0"/>
              <a:t>, M., Husain, M., “First record of a fish-killing </a:t>
            </a:r>
            <a:r>
              <a:rPr lang="en-US" sz="1000" dirty="0" err="1"/>
              <a:t>Gymnodinium</a:t>
            </a:r>
            <a:r>
              <a:rPr lang="en-US" sz="1000" dirty="0"/>
              <a:t> </a:t>
            </a:r>
            <a:r>
              <a:rPr lang="en-US" sz="1000" dirty="0" err="1"/>
              <a:t>sp</a:t>
            </a:r>
            <a:r>
              <a:rPr lang="en-US" sz="1000" dirty="0"/>
              <a:t> bloom in Kuwait Bay, Arabian Sea: chronology and potential causes,” J. Mar. Ecol. </a:t>
            </a:r>
            <a:r>
              <a:rPr lang="en-US" sz="1000" dirty="0" err="1"/>
              <a:t>Prog</a:t>
            </a:r>
            <a:r>
              <a:rPr lang="en-US" sz="1000" dirty="0"/>
              <a:t>. Ser. 214, PP. 15–23, 2001.</a:t>
            </a:r>
          </a:p>
          <a:p>
            <a:r>
              <a:rPr lang="en-US" sz="1000" dirty="0"/>
              <a:t>[10] AL-HASAN, R.H., ALI, A.M. and RADWAN, S.S., “Lipids, and their constituent fatty acids, of </a:t>
            </a:r>
            <a:r>
              <a:rPr lang="en-US" sz="1000" dirty="0" err="1"/>
              <a:t>Phaeocystis</a:t>
            </a:r>
            <a:r>
              <a:rPr lang="en-US" sz="1000" dirty="0"/>
              <a:t> sp. from the Arabian Gulf,” J. Marine Biology, Vol. 105, pp. 9–14, 1990</a:t>
            </a:r>
            <a:r>
              <a:rPr lang="en-US" sz="1000" dirty="0" smtClean="0"/>
              <a:t>.</a:t>
            </a:r>
            <a:endParaRPr lang="en-US" sz="1000" dirty="0"/>
          </a:p>
          <a:p>
            <a:r>
              <a:rPr lang="en-US" sz="1000" dirty="0"/>
              <a:t>[11] </a:t>
            </a:r>
            <a:r>
              <a:rPr lang="en-US" sz="1000" dirty="0" err="1"/>
              <a:t>Rezai</a:t>
            </a:r>
            <a:r>
              <a:rPr lang="en-US" sz="1000" dirty="0"/>
              <a:t>, H., “Blooms of phytoplankton along the northeastern coast of the Persian Gulf,” In Iranian Fisheries Research and Training Organization Report, Vol. 1, pp. 1–55. 1995.</a:t>
            </a:r>
          </a:p>
          <a:p>
            <a:r>
              <a:rPr lang="en-US" sz="1000" dirty="0"/>
              <a:t>[12] </a:t>
            </a:r>
            <a:r>
              <a:rPr lang="en-US" sz="1000" dirty="0" err="1"/>
              <a:t>Rezai</a:t>
            </a:r>
            <a:r>
              <a:rPr lang="en-US" sz="1000" dirty="0"/>
              <a:t>, H., and </a:t>
            </a:r>
            <a:r>
              <a:rPr lang="en-US" sz="1000" dirty="0" err="1"/>
              <a:t>Sanjani</a:t>
            </a:r>
            <a:r>
              <a:rPr lang="en-US" sz="1000" dirty="0"/>
              <a:t>, S., “Red tide detection in the </a:t>
            </a:r>
            <a:r>
              <a:rPr lang="en-US" sz="1000" dirty="0" err="1"/>
              <a:t>Hormuzgan</a:t>
            </a:r>
            <a:r>
              <a:rPr lang="en-US" sz="1000" dirty="0"/>
              <a:t> coastal waters,” In Iranian National Center for Oceanography Report, Vol. 20, pp. 1–20. 2009.</a:t>
            </a:r>
          </a:p>
          <a:p>
            <a:r>
              <a:rPr lang="en-US" sz="1000" dirty="0"/>
              <a:t>[13] Anderson, D.M. “The Ecology and Oceanography of Harmful Algal Blooms: Multidisciplinary Approach to Research and Management,” Woods Hole Oceanographic Institute, MA USA, UNESCO, Paris, 2005</a:t>
            </a:r>
            <a:r>
              <a:rPr lang="en-US" sz="1000" dirty="0" smtClean="0"/>
              <a:t>.</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b="1" i="1" dirty="0" smtClean="0">
                <a:effectLst>
                  <a:outerShdw blurRad="38100" dist="38100" dir="2700000" algn="tl">
                    <a:srgbClr val="000000">
                      <a:alpha val="43137"/>
                    </a:srgbClr>
                  </a:outerShdw>
                </a:effectLst>
              </a:rPr>
              <a:t>Introduction</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8610600" cy="5029200"/>
          </a:xfrm>
        </p:spPr>
        <p:txBody>
          <a:bodyPr>
            <a:noAutofit/>
          </a:bodyPr>
          <a:lstStyle/>
          <a:p>
            <a:pPr algn="just"/>
            <a:r>
              <a:rPr lang="en-US" sz="1700" dirty="0" smtClean="0"/>
              <a:t>The </a:t>
            </a:r>
            <a:r>
              <a:rPr lang="en-US" sz="1700" dirty="0"/>
              <a:t>phenomenon occurs in sea water or fresh water, and builds up algal in the water column rapidly</a:t>
            </a:r>
            <a:r>
              <a:rPr lang="en-US" sz="1700" dirty="0" smtClean="0"/>
              <a:t>. </a:t>
            </a:r>
            <a:r>
              <a:rPr lang="en-US" sz="1700" dirty="0"/>
              <a:t>This phenomenon is called the red tide, why seawater appears reddish to brown because of the proliferation of alga and the microscopic red pigments-containing phytoplankton </a:t>
            </a:r>
            <a:r>
              <a:rPr lang="en-US" sz="1700" dirty="0" smtClean="0"/>
              <a:t>cells. </a:t>
            </a:r>
          </a:p>
          <a:p>
            <a:pPr algn="just"/>
            <a:r>
              <a:rPr lang="en-US" sz="1700" dirty="0" smtClean="0"/>
              <a:t>The bloom </a:t>
            </a:r>
            <a:r>
              <a:rPr lang="en-US" sz="1700" dirty="0"/>
              <a:t>is also accompanied by toxins production and dispersal of </a:t>
            </a:r>
            <a:r>
              <a:rPr lang="en-US" sz="1700" dirty="0" smtClean="0"/>
              <a:t>strong stench. </a:t>
            </a:r>
            <a:r>
              <a:rPr lang="en-US" sz="1700" dirty="0"/>
              <a:t>Although there are some masses of certain types of low cell density, not changing in watercolor, but still damaging due to the toxins produced by the algal</a:t>
            </a:r>
            <a:r>
              <a:rPr lang="en-US" sz="1700" dirty="0" smtClean="0"/>
              <a:t>. </a:t>
            </a:r>
            <a:r>
              <a:rPr lang="en-US" sz="1700" dirty="0"/>
              <a:t>The entered toxin can hurt the fishes, humans and other creatures. Syndromes made in fishes through harmful algal are including paralyzing (PSP), diarrhea (DSP), neurotoxin (nerve disorder or NSP), amnesia (ASP), and asthma (AZP). Human contact with poisoning fishes causes CFP disease [13</a:t>
            </a:r>
            <a:r>
              <a:rPr lang="en-US" sz="1700" dirty="0" smtClean="0"/>
              <a:t>].</a:t>
            </a:r>
          </a:p>
          <a:p>
            <a:pPr algn="just"/>
            <a:r>
              <a:rPr lang="en-US" sz="1700" dirty="0" smtClean="0"/>
              <a:t>Term </a:t>
            </a:r>
            <a:r>
              <a:rPr lang="en-US" sz="1700" dirty="0"/>
              <a:t>of harmful algal can be devoted to many species of algal, but HAB share a unique feature that is toxic. These algal have an especial physical structure influencing on the food chain and causing death of other creatures. The rapid growth of the HAB is of other characteristics</a:t>
            </a:r>
            <a:r>
              <a:rPr lang="en-US" sz="1700" dirty="0" smtClean="0"/>
              <a:t>. </a:t>
            </a:r>
          </a:p>
          <a:p>
            <a:pPr algn="just"/>
            <a:r>
              <a:rPr lang="en-US" sz="1700" dirty="0"/>
              <a:t>1 million phytoplankton algal cells on per liter of seawater, accompanying with the production of environmental toxins is considered algal blooms. </a:t>
            </a:r>
            <a:r>
              <a:rPr lang="en-US" sz="1700" dirty="0" err="1"/>
              <a:t>Rezai</a:t>
            </a:r>
            <a:r>
              <a:rPr lang="en-US" sz="1700" dirty="0"/>
              <a:t> and </a:t>
            </a:r>
            <a:r>
              <a:rPr lang="en-US" sz="1700" dirty="0" err="1"/>
              <a:t>Senejani</a:t>
            </a:r>
            <a:r>
              <a:rPr lang="en-US" sz="1700" dirty="0"/>
              <a:t> [12] have reported 2 to 8 million microorganisms in some areas contaminated by red tide in </a:t>
            </a:r>
            <a:r>
              <a:rPr lang="en-US" sz="1700" dirty="0" smtClean="0"/>
              <a:t>2008 in Iran’s southern waters. </a:t>
            </a:r>
          </a:p>
        </p:txBody>
      </p:sp>
      <p:pic>
        <p:nvPicPr>
          <p:cNvPr id="4" name="Picture 4" descr="hand_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0" y="22412"/>
            <a:ext cx="3810000" cy="243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noctilu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35224" y="228600"/>
            <a:ext cx="3200400" cy="24594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9" descr="fishk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24" y="1600200"/>
            <a:ext cx="3313176" cy="2477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effectLst>
                  <a:outerShdw blurRad="38100" dist="38100" dir="2700000" algn="tl">
                    <a:srgbClr val="000000">
                      <a:alpha val="43137"/>
                    </a:srgbClr>
                  </a:outerShdw>
                </a:effectLst>
              </a:rPr>
              <a:t>Materials and </a:t>
            </a:r>
            <a:r>
              <a:rPr lang="en-US" b="1" i="1" dirty="0" smtClean="0">
                <a:effectLst>
                  <a:outerShdw blurRad="38100" dist="38100" dir="2700000" algn="tl">
                    <a:srgbClr val="000000">
                      <a:alpha val="43137"/>
                    </a:srgbClr>
                  </a:outerShdw>
                </a:effectLst>
              </a:rPr>
              <a:t>Methods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600200"/>
            <a:ext cx="8153400" cy="5105400"/>
          </a:xfrm>
        </p:spPr>
        <p:txBody>
          <a:bodyPr>
            <a:normAutofit fontScale="77500" lnSpcReduction="20000"/>
          </a:bodyPr>
          <a:lstStyle/>
          <a:p>
            <a:pPr algn="just">
              <a:buFont typeface="Wingdings" panose="05000000000000000000" pitchFamily="2" charset="2"/>
              <a:buChar char="q"/>
            </a:pPr>
            <a:r>
              <a:rPr lang="en-US" dirty="0" smtClean="0"/>
              <a:t>In order to scientific prevention or controlling this phenomenon, studying the relevant records in the world and getting more information about the influencing factors is necessary.</a:t>
            </a:r>
          </a:p>
          <a:p>
            <a:pPr algn="just">
              <a:buFont typeface="Wingdings" panose="05000000000000000000" pitchFamily="2" charset="2"/>
              <a:buChar char="q"/>
            </a:pPr>
            <a:r>
              <a:rPr lang="en-US" dirty="0" smtClean="0"/>
              <a:t>This </a:t>
            </a:r>
            <a:r>
              <a:rPr lang="en-US" dirty="0"/>
              <a:t>phenomenon can be reviewed in terms of biological, bioenvironmental and physical</a:t>
            </a:r>
            <a:r>
              <a:rPr lang="en-US" dirty="0" smtClean="0"/>
              <a:t>.</a:t>
            </a:r>
          </a:p>
          <a:p>
            <a:pPr algn="just"/>
            <a:r>
              <a:rPr lang="en-US" dirty="0" smtClean="0"/>
              <a:t>In this paper, we have collected data, including distribution and characteristics of various types of the phenomenon throughout the world using published articles and available scientific reports and have compared their revolution processes.</a:t>
            </a:r>
          </a:p>
          <a:p>
            <a:pPr algn="just"/>
            <a:r>
              <a:rPr lang="en-US" dirty="0" smtClean="0"/>
              <a:t>On the other side, the monthly and annual frequency of the red tide’s occurrence was examined that can be applied to investigate the effects of the environmental and climatic changes on this phenomenon.</a:t>
            </a:r>
          </a:p>
          <a:p>
            <a:pPr algn="just"/>
            <a:r>
              <a:rPr lang="en-US" dirty="0" smtClean="0"/>
              <a:t>The wind data, temperature satellite data, and salinity data have been used in the Persian gulf and sea of Oman.</a:t>
            </a:r>
          </a:p>
        </p:txBody>
      </p:sp>
    </p:spTree>
    <p:extLst>
      <p:ext uri="{BB962C8B-B14F-4D97-AF65-F5344CB8AC3E}">
        <p14:creationId xmlns:p14="http://schemas.microsoft.com/office/powerpoint/2010/main" val="16100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019800" cy="533400"/>
          </a:xfrm>
        </p:spPr>
        <p:txBody>
          <a:bodyPr>
            <a:noAutofit/>
          </a:bodyPr>
          <a:lstStyle/>
          <a:p>
            <a:r>
              <a:rPr lang="en-US" sz="3600" b="1" i="1" dirty="0" smtClean="0">
                <a:effectLst>
                  <a:outerShdw blurRad="38100" dist="38100" dir="2700000" algn="tl">
                    <a:srgbClr val="000000">
                      <a:alpha val="43137"/>
                    </a:srgbClr>
                  </a:outerShdw>
                </a:effectLst>
              </a:rPr>
              <a:t>Data Collection and Analysis</a:t>
            </a:r>
            <a:endParaRPr lang="en-US" sz="3600" i="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9993758"/>
              </p:ext>
            </p:extLst>
          </p:nvPr>
        </p:nvGraphicFramePr>
        <p:xfrm>
          <a:off x="152400" y="1219200"/>
          <a:ext cx="8991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4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graphicEl>
                                              <a:dgm id="{47AD3B60-3802-4A75-9891-6049DCEAB555}"/>
                                            </p:graphicEl>
                                          </p:spTgt>
                                        </p:tgtEl>
                                        <p:attrNameLst>
                                          <p:attrName>style.visibility</p:attrName>
                                        </p:attrNameLst>
                                      </p:cBhvr>
                                      <p:to>
                                        <p:strVal val="visible"/>
                                      </p:to>
                                    </p:set>
                                    <p:animEffect transition="in" filter="wheel(1)">
                                      <p:cBhvr>
                                        <p:cTn id="7" dur="2000"/>
                                        <p:tgtEl>
                                          <p:spTgt spid="4">
                                            <p:graphicEl>
                                              <a:dgm id="{47AD3B60-3802-4A75-9891-6049DCEAB555}"/>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57555512-F138-4425-8457-B9C37A8A103A}"/>
                                            </p:graphicEl>
                                          </p:spTgt>
                                        </p:tgtEl>
                                        <p:attrNameLst>
                                          <p:attrName>style.visibility</p:attrName>
                                        </p:attrNameLst>
                                      </p:cBhvr>
                                      <p:to>
                                        <p:strVal val="visible"/>
                                      </p:to>
                                    </p:set>
                                    <p:animEffect transition="in" filter="wheel(1)">
                                      <p:cBhvr>
                                        <p:cTn id="10" dur="2000"/>
                                        <p:tgtEl>
                                          <p:spTgt spid="4">
                                            <p:graphicEl>
                                              <a:dgm id="{57555512-F138-4425-8457-B9C37A8A103A}"/>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AABAD09F-560F-46C1-89E7-9C9181B88837}"/>
                                            </p:graphicEl>
                                          </p:spTgt>
                                        </p:tgtEl>
                                        <p:attrNameLst>
                                          <p:attrName>style.visibility</p:attrName>
                                        </p:attrNameLst>
                                      </p:cBhvr>
                                      <p:to>
                                        <p:strVal val="visible"/>
                                      </p:to>
                                    </p:set>
                                    <p:animEffect transition="in" filter="wheel(1)">
                                      <p:cBhvr>
                                        <p:cTn id="13" dur="2000"/>
                                        <p:tgtEl>
                                          <p:spTgt spid="4">
                                            <p:graphicEl>
                                              <a:dgm id="{AABAD09F-560F-46C1-89E7-9C9181B88837}"/>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B2485377-DB02-4374-A980-E2E02E41326A}"/>
                                            </p:graphicEl>
                                          </p:spTgt>
                                        </p:tgtEl>
                                        <p:attrNameLst>
                                          <p:attrName>style.visibility</p:attrName>
                                        </p:attrNameLst>
                                      </p:cBhvr>
                                      <p:to>
                                        <p:strVal val="visible"/>
                                      </p:to>
                                    </p:set>
                                    <p:animEffect transition="in" filter="wheel(1)">
                                      <p:cBhvr>
                                        <p:cTn id="16" dur="2000"/>
                                        <p:tgtEl>
                                          <p:spTgt spid="4">
                                            <p:graphicEl>
                                              <a:dgm id="{B2485377-DB02-4374-A980-E2E02E41326A}"/>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graphicEl>
                                              <a:dgm id="{F731246B-F61D-43F4-A678-4BDD9C8E8644}"/>
                                            </p:graphicEl>
                                          </p:spTgt>
                                        </p:tgtEl>
                                        <p:attrNameLst>
                                          <p:attrName>style.visibility</p:attrName>
                                        </p:attrNameLst>
                                      </p:cBhvr>
                                      <p:to>
                                        <p:strVal val="visible"/>
                                      </p:to>
                                    </p:set>
                                    <p:animEffect transition="in" filter="wheel(1)">
                                      <p:cBhvr>
                                        <p:cTn id="19" dur="2000"/>
                                        <p:tgtEl>
                                          <p:spTgt spid="4">
                                            <p:graphicEl>
                                              <a:dgm id="{F731246B-F61D-43F4-A678-4BDD9C8E8644}"/>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
                                            <p:graphicEl>
                                              <a:dgm id="{5D82CE0A-74B1-47B3-94BF-FDEE8DF57C68}"/>
                                            </p:graphicEl>
                                          </p:spTgt>
                                        </p:tgtEl>
                                        <p:attrNameLst>
                                          <p:attrName>style.visibility</p:attrName>
                                        </p:attrNameLst>
                                      </p:cBhvr>
                                      <p:to>
                                        <p:strVal val="visible"/>
                                      </p:to>
                                    </p:set>
                                    <p:animEffect transition="in" filter="wheel(1)">
                                      <p:cBhvr>
                                        <p:cTn id="22" dur="2000"/>
                                        <p:tgtEl>
                                          <p:spTgt spid="4">
                                            <p:graphicEl>
                                              <a:dgm id="{5D82CE0A-74B1-47B3-94BF-FDEE8DF57C68}"/>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
                                            <p:graphicEl>
                                              <a:dgm id="{D9F3D1FA-FD8F-43CA-957C-F6588E27A2F3}"/>
                                            </p:graphicEl>
                                          </p:spTgt>
                                        </p:tgtEl>
                                        <p:attrNameLst>
                                          <p:attrName>style.visibility</p:attrName>
                                        </p:attrNameLst>
                                      </p:cBhvr>
                                      <p:to>
                                        <p:strVal val="visible"/>
                                      </p:to>
                                    </p:set>
                                    <p:animEffect transition="in" filter="wheel(1)">
                                      <p:cBhvr>
                                        <p:cTn id="25" dur="2000"/>
                                        <p:tgtEl>
                                          <p:spTgt spid="4">
                                            <p:graphicEl>
                                              <a:dgm id="{D9F3D1FA-FD8F-43CA-957C-F6588E27A2F3}"/>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4FD7684C-59A7-4080-936B-89E113AC7104}"/>
                                            </p:graphicEl>
                                          </p:spTgt>
                                        </p:tgtEl>
                                        <p:attrNameLst>
                                          <p:attrName>style.visibility</p:attrName>
                                        </p:attrNameLst>
                                      </p:cBhvr>
                                      <p:to>
                                        <p:strVal val="visible"/>
                                      </p:to>
                                    </p:set>
                                    <p:animEffect transition="in" filter="wheel(1)">
                                      <p:cBhvr>
                                        <p:cTn id="28" dur="2000"/>
                                        <p:tgtEl>
                                          <p:spTgt spid="4">
                                            <p:graphicEl>
                                              <a:dgm id="{4FD7684C-59A7-4080-936B-89E113AC71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Results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534761"/>
            <a:ext cx="8153400" cy="4495800"/>
          </a:xfrm>
        </p:spPr>
        <p:txBody>
          <a:bodyPr>
            <a:normAutofit/>
          </a:bodyPr>
          <a:lstStyle/>
          <a:p>
            <a:pPr algn="just"/>
            <a:r>
              <a:rPr lang="en-US" sz="1800" dirty="0"/>
              <a:t>Based on data gathered from 1987 to 2012, the annual curve of red tide </a:t>
            </a:r>
            <a:r>
              <a:rPr lang="en-US" sz="1800" dirty="0" smtClean="0"/>
              <a:t>occurrence was </a:t>
            </a:r>
            <a:r>
              <a:rPr lang="en-US" sz="1800" dirty="0"/>
              <a:t>drawn indicating: </a:t>
            </a:r>
            <a:r>
              <a:rPr lang="en-US" sz="1800" dirty="0" smtClean="0"/>
              <a:t>the </a:t>
            </a:r>
            <a:r>
              <a:rPr lang="en-US" sz="1800" dirty="0"/>
              <a:t>highest incidence of this phenomenon was in 2001, 2000, 2005. In 2001, the mortality of 2,500 tons fishes was reported in the Gulf of Kuwait with 850 square kilometers [9]. The annual distribution curve of HAB, demonstrates an ascending general trend to the occurrence of this phenomenon.</a:t>
            </a:r>
          </a:p>
        </p:txBody>
      </p:sp>
      <p:pic>
        <p:nvPicPr>
          <p:cNvPr id="4" name="Picture 3"/>
          <p:cNvPicPr/>
          <p:nvPr/>
        </p:nvPicPr>
        <p:blipFill rotWithShape="1">
          <a:blip r:embed="rId2">
            <a:extLst>
              <a:ext uri="{28A0092B-C50C-407E-A947-70E740481C1C}">
                <a14:useLocalDpi xmlns:a14="http://schemas.microsoft.com/office/drawing/2010/main" val="0"/>
              </a:ext>
            </a:extLst>
          </a:blip>
          <a:srcRect l="5001" b="7123"/>
          <a:stretch/>
        </p:blipFill>
        <p:spPr bwMode="auto">
          <a:xfrm>
            <a:off x="573786" y="3168134"/>
            <a:ext cx="8074152" cy="31242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12648" y="6292334"/>
            <a:ext cx="7996428" cy="369332"/>
          </a:xfrm>
          <a:prstGeom prst="rect">
            <a:avLst/>
          </a:prstGeom>
        </p:spPr>
        <p:txBody>
          <a:bodyPr wrap="square">
            <a:spAutoFit/>
          </a:bodyPr>
          <a:lstStyle/>
          <a:p>
            <a:pPr algn="ctr"/>
            <a:r>
              <a:rPr lang="en-US" i="1" dirty="0">
                <a:solidFill>
                  <a:schemeClr val="accent1"/>
                </a:solidFill>
                <a:ea typeface="Calibri" panose="020F0502020204030204" pitchFamily="34" charset="0"/>
                <a:cs typeface="Arial" panose="020B0604020202020204" pitchFamily="34" charset="0"/>
              </a:rPr>
              <a:t>The number of HAB recorded annually, based on the IOC report</a:t>
            </a:r>
            <a:endParaRPr lang="en-US" i="1" dirty="0">
              <a:solidFill>
                <a:schemeClr val="accent1"/>
              </a:solidFill>
            </a:endParaRPr>
          </a:p>
        </p:txBody>
      </p:sp>
    </p:spTree>
    <p:extLst>
      <p:ext uri="{BB962C8B-B14F-4D97-AF65-F5344CB8AC3E}">
        <p14:creationId xmlns:p14="http://schemas.microsoft.com/office/powerpoint/2010/main" val="273654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sz="quarter" idx="1"/>
          </p:nvPr>
        </p:nvSpPr>
        <p:spPr>
          <a:xfrm>
            <a:off x="612648" y="152400"/>
            <a:ext cx="8153400" cy="5943600"/>
          </a:xfrm>
        </p:spPr>
        <p:txBody>
          <a:bodyPr>
            <a:normAutofit/>
          </a:bodyPr>
          <a:lstStyle/>
          <a:p>
            <a:pPr algn="just">
              <a:buFont typeface="Wingdings" pitchFamily="2" charset="2"/>
              <a:buChar char="Ø"/>
            </a:pPr>
            <a:r>
              <a:rPr lang="en-US" sz="2000" dirty="0" smtClean="0"/>
              <a:t>This Figure demonstrates </a:t>
            </a:r>
            <a:r>
              <a:rPr lang="en-US" sz="2000" dirty="0"/>
              <a:t>the universal distribution of related reports of the fish deaths and human disease</a:t>
            </a:r>
            <a:r>
              <a:rPr lang="en-US" sz="2000" dirty="0" smtClean="0"/>
              <a:t>.</a:t>
            </a:r>
          </a:p>
          <a:p>
            <a:pPr algn="just">
              <a:buFont typeface="Wingdings" pitchFamily="2" charset="2"/>
              <a:buChar char="Ø"/>
            </a:pPr>
            <a:r>
              <a:rPr lang="en-US" sz="2000" dirty="0" smtClean="0"/>
              <a:t>Long-term </a:t>
            </a:r>
            <a:r>
              <a:rPr lang="en-US" sz="2000" dirty="0"/>
              <a:t>presence of algal mass causes a reduction of transparency and inputting light in the depth thus destroys the rich </a:t>
            </a:r>
            <a:r>
              <a:rPr lang="en-US" sz="2000"/>
              <a:t>green </a:t>
            </a:r>
            <a:r>
              <a:rPr lang="en-US" sz="2000" smtClean="0"/>
              <a:t>seabed. </a:t>
            </a:r>
            <a:r>
              <a:rPr lang="en-US" sz="2000" dirty="0"/>
              <a:t>HAB in Iran's waters causes death of marine animals through producing nerve toxin (NSP). The algal also have eliminated fish, </a:t>
            </a:r>
            <a:r>
              <a:rPr lang="en-US" sz="2000" dirty="0" err="1"/>
              <a:t>zeoplanktons</a:t>
            </a:r>
            <a:r>
              <a:rPr lang="en-US" sz="2000" dirty="0"/>
              <a:t>, and invertebrates by consuming dissolved oxygen in water [12].</a:t>
            </a:r>
            <a:endParaRPr lang="en-US" sz="2000" dirty="0" smtClean="0"/>
          </a:p>
        </p:txBody>
      </p:sp>
      <p:pic>
        <p:nvPicPr>
          <p:cNvPr id="5" name="Picture 4" descr="K:\CFP_725_47588.jpg"/>
          <p:cNvPicPr/>
          <p:nvPr/>
        </p:nvPicPr>
        <p:blipFill>
          <a:blip r:embed="rId3">
            <a:extLst>
              <a:ext uri="{28A0092B-C50C-407E-A947-70E740481C1C}">
                <a14:useLocalDpi xmlns:a14="http://schemas.microsoft.com/office/drawing/2010/main" val="0"/>
              </a:ext>
            </a:extLst>
          </a:blip>
          <a:srcRect/>
          <a:stretch>
            <a:fillRect/>
          </a:stretch>
        </p:blipFill>
        <p:spPr bwMode="auto">
          <a:xfrm>
            <a:off x="612648" y="2691235"/>
            <a:ext cx="3957077" cy="3226994"/>
          </a:xfrm>
          <a:prstGeom prst="rect">
            <a:avLst/>
          </a:prstGeom>
          <a:noFill/>
          <a:ln w="9525">
            <a:solidFill>
              <a:schemeClr val="bg1"/>
            </a:solidFill>
          </a:ln>
        </p:spPr>
      </p:pic>
      <p:pic>
        <p:nvPicPr>
          <p:cNvPr id="6" name="Picture 5" descr="C:\Users\Hadis\AppData\Local\Temp\Rar$DIa0.742\fishkills_2012.jpg"/>
          <p:cNvPicPr/>
          <p:nvPr/>
        </p:nvPicPr>
        <p:blipFill>
          <a:blip r:embed="rId4">
            <a:extLst>
              <a:ext uri="{28A0092B-C50C-407E-A947-70E740481C1C}">
                <a14:useLocalDpi xmlns:a14="http://schemas.microsoft.com/office/drawing/2010/main" val="0"/>
              </a:ext>
            </a:extLst>
          </a:blip>
          <a:srcRect/>
          <a:stretch>
            <a:fillRect/>
          </a:stretch>
        </p:blipFill>
        <p:spPr bwMode="auto">
          <a:xfrm>
            <a:off x="4584511" y="2691235"/>
            <a:ext cx="4196323" cy="3226994"/>
          </a:xfrm>
          <a:prstGeom prst="rect">
            <a:avLst/>
          </a:prstGeom>
          <a:noFill/>
          <a:ln w="3175">
            <a:solidFill>
              <a:schemeClr val="bg1"/>
            </a:solidFill>
          </a:ln>
        </p:spPr>
      </p:pic>
      <p:sp>
        <p:nvSpPr>
          <p:cNvPr id="7" name="Rectangle 6"/>
          <p:cNvSpPr/>
          <p:nvPr/>
        </p:nvSpPr>
        <p:spPr>
          <a:xfrm>
            <a:off x="608098" y="6094863"/>
            <a:ext cx="8155675" cy="584775"/>
          </a:xfrm>
          <a:prstGeom prst="rect">
            <a:avLst/>
          </a:prstGeom>
        </p:spPr>
        <p:txBody>
          <a:bodyPr wrap="square">
            <a:spAutoFit/>
          </a:bodyPr>
          <a:lstStyle/>
          <a:p>
            <a:pPr algn="ctr"/>
            <a:r>
              <a:rPr lang="en-US" sz="1600" i="1" dirty="0">
                <a:solidFill>
                  <a:schemeClr val="accent1"/>
                </a:solidFill>
                <a:ea typeface="Calibri" panose="020F0502020204030204" pitchFamily="34" charset="0"/>
                <a:cs typeface="Arial" panose="020B0604020202020204" pitchFamily="34" charset="0"/>
              </a:rPr>
              <a:t> Death of marine organisms until 2012 (right) [25] and CFP disease in humans (left) due to algal blooms phenomena [13]</a:t>
            </a:r>
            <a:endParaRPr lang="en-US" sz="1600" i="1"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153400" cy="4343400"/>
          </a:xfrm>
        </p:spPr>
        <p:txBody>
          <a:bodyPr/>
          <a:lstStyle/>
          <a:p>
            <a:pPr marL="0" indent="0" algn="just">
              <a:buNone/>
            </a:pPr>
            <a:r>
              <a:rPr lang="en-US" dirty="0" smtClean="0"/>
              <a:t>This Figure shows </a:t>
            </a:r>
            <a:r>
              <a:rPr lang="en-US" dirty="0"/>
              <a:t>the global rise of this phenomenon and the confirmed presence of PSP toxins in fish. </a:t>
            </a:r>
          </a:p>
        </p:txBody>
      </p:sp>
      <p:pic>
        <p:nvPicPr>
          <p:cNvPr id="4" name="Picture 3" descr="C:\Users\Hadis\AppData\Local\Temp\Rar$DIa0.231\nihms131195f3.jpg"/>
          <p:cNvPicPr/>
          <p:nvPr/>
        </p:nvPicPr>
        <p:blipFill rotWithShape="1">
          <a:blip r:embed="rId2" cstate="print">
            <a:extLst>
              <a:ext uri="{28A0092B-C50C-407E-A947-70E740481C1C}">
                <a14:useLocalDpi xmlns:a14="http://schemas.microsoft.com/office/drawing/2010/main" val="0"/>
              </a:ext>
            </a:extLst>
          </a:blip>
          <a:srcRect t="3464" b="49254"/>
          <a:stretch/>
        </p:blipFill>
        <p:spPr bwMode="auto">
          <a:xfrm>
            <a:off x="533400" y="1905000"/>
            <a:ext cx="4038599" cy="39731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C:\Users\Hadis\AppData\Local\Temp\Rar$DIa0.231\nihms131195f3.jpg"/>
          <p:cNvPicPr/>
          <p:nvPr/>
        </p:nvPicPr>
        <p:blipFill rotWithShape="1">
          <a:blip r:embed="rId3" cstate="print">
            <a:extLst>
              <a:ext uri="{28A0092B-C50C-407E-A947-70E740481C1C}">
                <a14:useLocalDpi xmlns:a14="http://schemas.microsoft.com/office/drawing/2010/main" val="0"/>
              </a:ext>
            </a:extLst>
          </a:blip>
          <a:srcRect l="4658" t="52025" r="1699" b="1476"/>
          <a:stretch/>
        </p:blipFill>
        <p:spPr bwMode="auto">
          <a:xfrm>
            <a:off x="4572000" y="1905000"/>
            <a:ext cx="4114800" cy="39731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Rectangle 6"/>
          <p:cNvSpPr/>
          <p:nvPr/>
        </p:nvSpPr>
        <p:spPr>
          <a:xfrm>
            <a:off x="705802" y="5994400"/>
            <a:ext cx="7980998" cy="369332"/>
          </a:xfrm>
          <a:prstGeom prst="rect">
            <a:avLst/>
          </a:prstGeom>
        </p:spPr>
        <p:txBody>
          <a:bodyPr wrap="square">
            <a:spAutoFit/>
          </a:bodyPr>
          <a:lstStyle/>
          <a:p>
            <a:pPr algn="ctr"/>
            <a:r>
              <a:rPr lang="en-US" i="1" dirty="0">
                <a:solidFill>
                  <a:schemeClr val="accent1"/>
                </a:solidFill>
                <a:ea typeface="Calibri" panose="020F0502020204030204" pitchFamily="34" charset="0"/>
                <a:cs typeface="Arial" panose="020B0604020202020204" pitchFamily="34" charset="0"/>
              </a:rPr>
              <a:t>The process of growing Harmful algal blooms from 1970 to 2005 [13</a:t>
            </a:r>
            <a:r>
              <a:rPr lang="en-US" i="1" dirty="0" smtClean="0">
                <a:solidFill>
                  <a:schemeClr val="accent1"/>
                </a:solidFill>
                <a:ea typeface="Calibri" panose="020F0502020204030204" pitchFamily="34" charset="0"/>
                <a:cs typeface="Arial" panose="020B0604020202020204" pitchFamily="34" charset="0"/>
              </a:rPr>
              <a:t>] </a:t>
            </a:r>
            <a:endParaRPr lang="en-US" i="1" dirty="0">
              <a:solidFill>
                <a:schemeClr val="accent1"/>
              </a:solidFill>
            </a:endParaRPr>
          </a:p>
        </p:txBody>
      </p:sp>
    </p:spTree>
    <p:extLst>
      <p:ext uri="{BB962C8B-B14F-4D97-AF65-F5344CB8AC3E}">
        <p14:creationId xmlns:p14="http://schemas.microsoft.com/office/powerpoint/2010/main" val="233355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2579526"/>
            <a:ext cx="8153400" cy="4267200"/>
          </a:xfrm>
        </p:spPr>
        <p:txBody>
          <a:bodyPr>
            <a:noAutofit/>
          </a:bodyPr>
          <a:lstStyle/>
          <a:p>
            <a:pPr marL="0" indent="0" algn="just">
              <a:buNone/>
            </a:pPr>
            <a:r>
              <a:rPr lang="en-US" sz="2200" dirty="0"/>
              <a:t>Human activities may cause an area's water richer. In the past decades, the coastal waters have received the sheer large and growing size of industrial and agricultural effluents and domestic sewage in various ways. In many coastal areas around the cities, the entrances have changed the size and composition of the pool water so that can cause the broader and more diverse algal blooms. Therefore, domestic, industrial, and agricultural waters are full of such materials as nitrates and phosphates, which provide a rich platform and increase </a:t>
            </a:r>
            <a:r>
              <a:rPr lang="en-US" sz="2200" dirty="0" smtClean="0"/>
              <a:t>phytoplankton. In </a:t>
            </a:r>
            <a:r>
              <a:rPr lang="en-US" sz="2200" dirty="0"/>
              <a:t>the Persian Gulf and Sea of Oman, there is enormous potential to appear red tide due to the entrance of cities and factory effluents, the oil industry etc. The presence of Iron in surface water controls the spread of algal development.</a:t>
            </a:r>
          </a:p>
        </p:txBody>
      </p:sp>
      <p:sp>
        <p:nvSpPr>
          <p:cNvPr id="4" name="Rectangle 3"/>
          <p:cNvSpPr/>
          <p:nvPr/>
        </p:nvSpPr>
        <p:spPr>
          <a:xfrm>
            <a:off x="152400" y="56059"/>
            <a:ext cx="6248400" cy="1708160"/>
          </a:xfrm>
          <a:prstGeom prst="rect">
            <a:avLst/>
          </a:prstGeom>
        </p:spPr>
        <p:txBody>
          <a:bodyPr wrap="square">
            <a:spAutoFit/>
          </a:bodyPr>
          <a:lstStyle/>
          <a:p>
            <a:pPr algn="ctr"/>
            <a:r>
              <a:rPr lang="en-US" sz="2100" dirty="0">
                <a:solidFill>
                  <a:schemeClr val="accent6"/>
                </a:solidFill>
                <a:latin typeface="+mj-lt"/>
                <a:ea typeface="Times New Roman" panose="02020603050405020304" pitchFamily="18" charset="0"/>
              </a:rPr>
              <a:t>The published articles stating that there is not any agreement on the exact cause of spreading this phenomenon. </a:t>
            </a:r>
            <a:r>
              <a:rPr lang="en-US" sz="2100" dirty="0">
                <a:solidFill>
                  <a:schemeClr val="accent6"/>
                </a:solidFill>
                <a:ea typeface="Times New Roman" panose="02020603050405020304" pitchFamily="18" charset="0"/>
              </a:rPr>
              <a:t>The first hypothesis says that human activities and water pollution in some areas are the main reason behind this phenomenon. </a:t>
            </a:r>
            <a:endParaRPr lang="en-US" sz="2100" dirty="0">
              <a:solidFill>
                <a:schemeClr val="accent6"/>
              </a:solidFill>
            </a:endParaRPr>
          </a:p>
        </p:txBody>
      </p:sp>
      <p:grpSp>
        <p:nvGrpSpPr>
          <p:cNvPr id="6" name="Group 5"/>
          <p:cNvGrpSpPr/>
          <p:nvPr/>
        </p:nvGrpSpPr>
        <p:grpSpPr>
          <a:xfrm>
            <a:off x="304800" y="1904932"/>
            <a:ext cx="3959352" cy="540398"/>
            <a:chOff x="278197" y="180571"/>
            <a:chExt cx="4020045" cy="361005"/>
          </a:xfrm>
          <a:scene3d>
            <a:camera prst="orthographicFront">
              <a:rot lat="0" lon="0" rev="0"/>
            </a:camera>
            <a:lightRig rig="contrasting" dir="t">
              <a:rot lat="0" lon="0" rev="1200000"/>
            </a:lightRig>
          </a:scene3d>
        </p:grpSpPr>
        <p:sp>
          <p:nvSpPr>
            <p:cNvPr id="7" name="Rectangle 6"/>
            <p:cNvSpPr/>
            <p:nvPr/>
          </p:nvSpPr>
          <p:spPr>
            <a:xfrm>
              <a:off x="278197" y="180571"/>
              <a:ext cx="4020045" cy="36100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ectangle 7"/>
            <p:cNvSpPr/>
            <p:nvPr/>
          </p:nvSpPr>
          <p:spPr>
            <a:xfrm>
              <a:off x="278197" y="180571"/>
              <a:ext cx="4020045" cy="361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6548" tIns="43180" rIns="43180" bIns="43180" numCol="1" spcCol="1270" anchor="ctr" anchorCtr="0">
              <a:noAutofit/>
            </a:bodyPr>
            <a:lstStyle/>
            <a:p>
              <a:pPr lvl="0" algn="l" defTabSz="755650">
                <a:lnSpc>
                  <a:spcPct val="90000"/>
                </a:lnSpc>
                <a:spcBef>
                  <a:spcPct val="0"/>
                </a:spcBef>
                <a:spcAft>
                  <a:spcPct val="35000"/>
                </a:spcAft>
              </a:pPr>
              <a:r>
                <a:rPr lang="en-US" sz="2800" i="1" kern="1200" dirty="0" smtClean="0">
                  <a:solidFill>
                    <a:srgbClr val="FFCC99"/>
                  </a:solidFill>
                  <a:latin typeface="Forte" panose="03060902040502070203" pitchFamily="66" charset="0"/>
                </a:rPr>
                <a:t>Waste Water </a:t>
              </a:r>
              <a:endParaRPr lang="en-US" sz="2800" i="1" kern="1200" dirty="0">
                <a:solidFill>
                  <a:srgbClr val="FFCC99"/>
                </a:solidFill>
                <a:latin typeface="Forte" panose="03060902040502070203" pitchFamily="66"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1" y="425391"/>
            <a:ext cx="2632516" cy="1847850"/>
          </a:xfrm>
          <a:prstGeom prst="round2DiagRect">
            <a:avLst>
              <a:gd name="adj1" fmla="val 16667"/>
              <a:gd name="adj2" fmla="val 0"/>
            </a:avLst>
          </a:prstGeom>
          <a:ln w="3175" cap="sq">
            <a:solidFill>
              <a:schemeClr val="accent6"/>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74612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for college course (globe design)</Template>
  <TotalTime>0</TotalTime>
  <Words>2881</Words>
  <Application>Microsoft Office PowerPoint</Application>
  <PresentationFormat>On-screen Show (4:3)</PresentationFormat>
  <Paragraphs>123</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SimSun-ExtB</vt:lpstr>
      <vt:lpstr>Arial</vt:lpstr>
      <vt:lpstr>Book Antiqua</vt:lpstr>
      <vt:lpstr>Calibri</vt:lpstr>
      <vt:lpstr>Forte</vt:lpstr>
      <vt:lpstr>NPIOuj</vt:lpstr>
      <vt:lpstr>Times New Roman</vt:lpstr>
      <vt:lpstr>Tw Cen MT</vt:lpstr>
      <vt:lpstr>Wingdings</vt:lpstr>
      <vt:lpstr>Wingdings 2</vt:lpstr>
      <vt:lpstr>Student presentation</vt:lpstr>
      <vt:lpstr>Information</vt:lpstr>
      <vt:lpstr>PowerPoint Presentation</vt:lpstr>
      <vt:lpstr>Introduction</vt:lpstr>
      <vt:lpstr>Materials and Methods</vt:lpstr>
      <vt:lpstr>Data Collection and Analysis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 all for your attention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2014-06-23T05:37:50Z</dcterms:created>
  <dcterms:modified xsi:type="dcterms:W3CDTF">2014-07-23T17:14:50Z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