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6" r:id="rId5"/>
    <p:sldId id="258" r:id="rId6"/>
    <p:sldId id="259" r:id="rId7"/>
    <p:sldId id="260" r:id="rId8"/>
    <p:sldId id="264" r:id="rId9"/>
    <p:sldId id="265" r:id="rId10"/>
    <p:sldId id="263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ola\Desktop\HADEEL%20INSTITUDE%20SPSS\DATA22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ola\Desktop\Thesis\Hadeel%20Graphs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/>
            </a:pPr>
            <a:r>
              <a:rPr lang="en-US" i="1"/>
              <a:t>L.donovani</a:t>
            </a:r>
            <a:r>
              <a:rPr lang="en-US"/>
              <a:t> ag stimulation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Sheet1!$A$36</c:f>
              <c:strCache>
                <c:ptCount val="1"/>
                <c:pt idx="0">
                  <c:v>VL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1120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957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108</a:t>
                    </a:r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127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Sheet1!$B$35:$E$35</c:f>
              <c:strCache>
                <c:ptCount val="4"/>
                <c:pt idx="0">
                  <c:v>IFN-G</c:v>
                </c:pt>
                <c:pt idx="1">
                  <c:v>TNF-A</c:v>
                </c:pt>
                <c:pt idx="2">
                  <c:v>IL10</c:v>
                </c:pt>
                <c:pt idx="3">
                  <c:v>1L15</c:v>
                </c:pt>
              </c:strCache>
            </c:strRef>
          </c:cat>
          <c:val>
            <c:numRef>
              <c:f>Sheet1!$B$36:$E$36</c:f>
              <c:numCache>
                <c:formatCode>####.0000</c:formatCode>
                <c:ptCount val="4"/>
                <c:pt idx="0">
                  <c:v>1120</c:v>
                </c:pt>
                <c:pt idx="1">
                  <c:v>957</c:v>
                </c:pt>
                <c:pt idx="2">
                  <c:v>108</c:v>
                </c:pt>
                <c:pt idx="3">
                  <c:v>127</c:v>
                </c:pt>
              </c:numCache>
            </c:numRef>
          </c:val>
        </c:ser>
        <c:ser>
          <c:idx val="1"/>
          <c:order val="1"/>
          <c:tx>
            <c:strRef>
              <c:f>Sheet1!$A$37</c:f>
              <c:strCache>
                <c:ptCount val="1"/>
                <c:pt idx="0">
                  <c:v>TB</c:v>
                </c:pt>
              </c:strCache>
            </c:strRef>
          </c:tx>
          <c:dLbls>
            <c:dLbl>
              <c:idx val="0"/>
              <c:layout>
                <c:manualLayout>
                  <c:x val="8.3333333333333419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349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1.388888888888890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409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1163</a:t>
                    </a:r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69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Sheet1!$B$35:$E$35</c:f>
              <c:strCache>
                <c:ptCount val="4"/>
                <c:pt idx="0">
                  <c:v>IFN-G</c:v>
                </c:pt>
                <c:pt idx="1">
                  <c:v>TNF-A</c:v>
                </c:pt>
                <c:pt idx="2">
                  <c:v>IL10</c:v>
                </c:pt>
                <c:pt idx="3">
                  <c:v>1L15</c:v>
                </c:pt>
              </c:strCache>
            </c:strRef>
          </c:cat>
          <c:val>
            <c:numRef>
              <c:f>Sheet1!$B$37:$E$37</c:f>
              <c:numCache>
                <c:formatCode>####.0000</c:formatCode>
                <c:ptCount val="4"/>
                <c:pt idx="0">
                  <c:v>349</c:v>
                </c:pt>
                <c:pt idx="1">
                  <c:v>409</c:v>
                </c:pt>
                <c:pt idx="2">
                  <c:v>1163</c:v>
                </c:pt>
                <c:pt idx="3">
                  <c:v>69</c:v>
                </c:pt>
              </c:numCache>
            </c:numRef>
          </c:val>
        </c:ser>
        <c:ser>
          <c:idx val="2"/>
          <c:order val="2"/>
          <c:tx>
            <c:strRef>
              <c:f>Sheet1!$A$38</c:f>
              <c:strCache>
                <c:ptCount val="1"/>
                <c:pt idx="0">
                  <c:v>CONTROL</c:v>
                </c:pt>
              </c:strCache>
            </c:strRef>
          </c:tx>
          <c:dLbls>
            <c:dLbl>
              <c:idx val="0"/>
              <c:layout>
                <c:manualLayout>
                  <c:x val="1.66666666666666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146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67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8.3333333333333419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310</a:t>
                    </a:r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196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Sheet1!$B$35:$E$35</c:f>
              <c:strCache>
                <c:ptCount val="4"/>
                <c:pt idx="0">
                  <c:v>IFN-G</c:v>
                </c:pt>
                <c:pt idx="1">
                  <c:v>TNF-A</c:v>
                </c:pt>
                <c:pt idx="2">
                  <c:v>IL10</c:v>
                </c:pt>
                <c:pt idx="3">
                  <c:v>1L15</c:v>
                </c:pt>
              </c:strCache>
            </c:strRef>
          </c:cat>
          <c:val>
            <c:numRef>
              <c:f>Sheet1!$B$38:$E$38</c:f>
              <c:numCache>
                <c:formatCode>####.0000</c:formatCode>
                <c:ptCount val="4"/>
                <c:pt idx="0">
                  <c:v>146</c:v>
                </c:pt>
                <c:pt idx="1">
                  <c:v>67</c:v>
                </c:pt>
                <c:pt idx="2">
                  <c:v>310</c:v>
                </c:pt>
                <c:pt idx="3">
                  <c:v>196</c:v>
                </c:pt>
              </c:numCache>
            </c:numRef>
          </c:val>
        </c:ser>
        <c:dLbls>
          <c:showVal val="1"/>
        </c:dLbls>
        <c:shape val="cylinder"/>
        <c:axId val="60854272"/>
        <c:axId val="60855808"/>
        <c:axId val="0"/>
      </c:bar3DChart>
      <c:catAx>
        <c:axId val="60854272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60855808"/>
        <c:crosses val="autoZero"/>
        <c:auto val="1"/>
        <c:lblAlgn val="ctr"/>
        <c:lblOffset val="100"/>
      </c:catAx>
      <c:valAx>
        <c:axId val="60855808"/>
        <c:scaling>
          <c:orientation val="minMax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6085427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/>
            </a:pPr>
            <a:r>
              <a:rPr lang="en-US"/>
              <a:t>BCG STIMULATION</a:t>
            </a:r>
          </a:p>
        </c:rich>
      </c:tx>
    </c:title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[DATA22.xls]Sheet1!$A$41</c:f>
              <c:strCache>
                <c:ptCount val="1"/>
                <c:pt idx="0">
                  <c:v>VL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726</a:t>
                    </a:r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886</a:t>
                    </a:r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231</a:t>
                    </a:r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149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[DATA22.xls]Sheet1!$B$40:$E$40</c:f>
              <c:strCache>
                <c:ptCount val="4"/>
                <c:pt idx="0">
                  <c:v>IFN-G</c:v>
                </c:pt>
                <c:pt idx="1">
                  <c:v>TNF-A</c:v>
                </c:pt>
                <c:pt idx="2">
                  <c:v>IL10</c:v>
                </c:pt>
                <c:pt idx="3">
                  <c:v>1L15</c:v>
                </c:pt>
              </c:strCache>
            </c:strRef>
          </c:cat>
          <c:val>
            <c:numRef>
              <c:f>[DATA22.xls]Sheet1!$B$41:$E$41</c:f>
              <c:numCache>
                <c:formatCode>####.0000</c:formatCode>
                <c:ptCount val="4"/>
                <c:pt idx="0">
                  <c:v>726.71749999999986</c:v>
                </c:pt>
                <c:pt idx="1">
                  <c:v>886.71250000000009</c:v>
                </c:pt>
                <c:pt idx="2">
                  <c:v>231.46625000000003</c:v>
                </c:pt>
                <c:pt idx="3">
                  <c:v>149.04541666666665</c:v>
                </c:pt>
              </c:numCache>
            </c:numRef>
          </c:val>
        </c:ser>
        <c:ser>
          <c:idx val="1"/>
          <c:order val="1"/>
          <c:tx>
            <c:strRef>
              <c:f>[DATA22.xls]Sheet1!$A$42</c:f>
              <c:strCache>
                <c:ptCount val="1"/>
                <c:pt idx="0">
                  <c:v>TB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86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1.068376068376069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359</a:t>
                    </a:r>
                  </a:p>
                </c:rich>
              </c:tx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1205</a:t>
                    </a:r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76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[DATA22.xls]Sheet1!$B$40:$E$40</c:f>
              <c:strCache>
                <c:ptCount val="4"/>
                <c:pt idx="0">
                  <c:v>IFN-G</c:v>
                </c:pt>
                <c:pt idx="1">
                  <c:v>TNF-A</c:v>
                </c:pt>
                <c:pt idx="2">
                  <c:v>IL10</c:v>
                </c:pt>
                <c:pt idx="3">
                  <c:v>1L15</c:v>
                </c:pt>
              </c:strCache>
            </c:strRef>
          </c:cat>
          <c:val>
            <c:numRef>
              <c:f>[DATA22.xls]Sheet1!$B$42:$E$42</c:f>
              <c:numCache>
                <c:formatCode>####.0000</c:formatCode>
                <c:ptCount val="4"/>
                <c:pt idx="0">
                  <c:v>86.720000000000013</c:v>
                </c:pt>
                <c:pt idx="1">
                  <c:v>359.4553333333335</c:v>
                </c:pt>
                <c:pt idx="2">
                  <c:v>1205.1979999999996</c:v>
                </c:pt>
                <c:pt idx="3">
                  <c:v>76.769766666666698</c:v>
                </c:pt>
              </c:numCache>
            </c:numRef>
          </c:val>
        </c:ser>
        <c:ser>
          <c:idx val="2"/>
          <c:order val="2"/>
          <c:tx>
            <c:strRef>
              <c:f>[DATA22.xls]Sheet1!$A$43</c:f>
              <c:strCache>
                <c:ptCount val="1"/>
                <c:pt idx="0">
                  <c:v>CONTROL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60</a:t>
                    </a:r>
                  </a:p>
                </c:rich>
              </c:tx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82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1.495726495726495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596</a:t>
                    </a:r>
                  </a:p>
                </c:rich>
              </c:tx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159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showVal val="1"/>
          </c:dLbls>
          <c:cat>
            <c:strRef>
              <c:f>[DATA22.xls]Sheet1!$B$40:$E$40</c:f>
              <c:strCache>
                <c:ptCount val="4"/>
                <c:pt idx="0">
                  <c:v>IFN-G</c:v>
                </c:pt>
                <c:pt idx="1">
                  <c:v>TNF-A</c:v>
                </c:pt>
                <c:pt idx="2">
                  <c:v>IL10</c:v>
                </c:pt>
                <c:pt idx="3">
                  <c:v>1L15</c:v>
                </c:pt>
              </c:strCache>
            </c:strRef>
          </c:cat>
          <c:val>
            <c:numRef>
              <c:f>[DATA22.xls]Sheet1!$B$43:$E$43</c:f>
              <c:numCache>
                <c:formatCode>####.0000</c:formatCode>
                <c:ptCount val="4"/>
                <c:pt idx="0">
                  <c:v>60.253555556000002</c:v>
                </c:pt>
                <c:pt idx="1">
                  <c:v>82.324865713999941</c:v>
                </c:pt>
                <c:pt idx="2">
                  <c:v>596.62030500000003</c:v>
                </c:pt>
                <c:pt idx="3">
                  <c:v>159.86340000000001</c:v>
                </c:pt>
              </c:numCache>
            </c:numRef>
          </c:val>
        </c:ser>
        <c:dLbls>
          <c:showVal val="1"/>
        </c:dLbls>
        <c:shape val="cylinder"/>
        <c:axId val="60973824"/>
        <c:axId val="60975360"/>
        <c:axId val="0"/>
      </c:bar3DChart>
      <c:catAx>
        <c:axId val="609738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60975360"/>
        <c:crosses val="autoZero"/>
        <c:auto val="1"/>
        <c:lblAlgn val="ctr"/>
        <c:lblOffset val="100"/>
      </c:catAx>
      <c:valAx>
        <c:axId val="60975360"/>
        <c:scaling>
          <c:orientation val="minMax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6097382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</c:chart>
  <c:txPr>
    <a:bodyPr/>
    <a:lstStyle/>
    <a:p>
      <a:pPr>
        <a:defRPr b="1"/>
      </a:pPr>
      <a:endParaRPr lang="en-US"/>
    </a:p>
  </c:txPr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D617-2BC7-4490-9195-BE4BA371205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EFBD-60B7-439D-9A72-D3157ACEA5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D617-2BC7-4490-9195-BE4BA371205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EFBD-60B7-439D-9A72-D3157ACEA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D617-2BC7-4490-9195-BE4BA371205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EFBD-60B7-439D-9A72-D3157ACEA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D617-2BC7-4490-9195-BE4BA371205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EFBD-60B7-439D-9A72-D3157ACEA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D617-2BC7-4490-9195-BE4BA371205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EFBD-60B7-439D-9A72-D3157ACEA5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D617-2BC7-4490-9195-BE4BA371205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EFBD-60B7-439D-9A72-D3157ACEA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D617-2BC7-4490-9195-BE4BA371205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EFBD-60B7-439D-9A72-D3157ACEA5A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D617-2BC7-4490-9195-BE4BA371205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EFBD-60B7-439D-9A72-D3157ACEA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D617-2BC7-4490-9195-BE4BA371205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EFBD-60B7-439D-9A72-D3157ACEA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D617-2BC7-4490-9195-BE4BA371205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EFBD-60B7-439D-9A72-D3157ACEA5A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3D617-2BC7-4490-9195-BE4BA371205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EEFBD-60B7-439D-9A72-D3157ACEA5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2353D617-2BC7-4490-9195-BE4BA3712059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880EEFBD-60B7-439D-9A72-D3157ACEA5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51816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+mn-lt"/>
              </a:rPr>
              <a:t>In-vitro Analysis of cytokines responses of visceral leishmaniasis and pulmonary tuberculosis patients to homologous and heterologous antigen stimulation</a:t>
            </a:r>
            <a:br>
              <a:rPr lang="en-US" sz="3200" b="1" dirty="0" smtClean="0">
                <a:solidFill>
                  <a:schemeClr val="tx1"/>
                </a:solidFill>
                <a:latin typeface="+mn-lt"/>
              </a:rPr>
            </a:br>
            <a:r>
              <a:rPr lang="en-US" sz="3200" dirty="0">
                <a:latin typeface="+mn-lt"/>
              </a:rPr>
              <a:t/>
            </a:r>
            <a:br>
              <a:rPr lang="en-US" sz="3200" dirty="0">
                <a:latin typeface="+mn-lt"/>
              </a:rPr>
            </a:br>
            <a:r>
              <a:rPr lang="en-US" sz="3200" dirty="0" smtClean="0">
                <a:latin typeface="+mn-lt"/>
              </a:rPr>
              <a:t/>
            </a:r>
            <a:br>
              <a:rPr lang="en-US" sz="3200" dirty="0" smtClean="0">
                <a:latin typeface="+mn-lt"/>
              </a:rPr>
            </a:br>
            <a:r>
              <a:rPr lang="en-US" sz="3200" dirty="0" smtClean="0">
                <a:latin typeface="+mn-lt"/>
              </a:rPr>
              <a:t/>
            </a:r>
            <a:br>
              <a:rPr lang="en-US" sz="3200" dirty="0" smtClean="0">
                <a:latin typeface="+mn-lt"/>
              </a:rPr>
            </a:br>
            <a:r>
              <a:rPr lang="en-US" sz="3200" dirty="0">
                <a:latin typeface="+mn-lt"/>
              </a:rPr>
              <a:t/>
            </a:r>
            <a:br>
              <a:rPr lang="en-US" sz="3200" dirty="0">
                <a:latin typeface="+mn-lt"/>
              </a:rPr>
            </a:br>
            <a:r>
              <a:rPr lang="en-US" sz="3200" dirty="0" smtClean="0">
                <a:latin typeface="+mn-lt"/>
              </a:rPr>
              <a:t/>
            </a:r>
            <a:br>
              <a:rPr lang="en-US" sz="3200" dirty="0" smtClean="0">
                <a:latin typeface="+mn-lt"/>
              </a:rPr>
            </a:br>
            <a:r>
              <a:rPr lang="en-US" sz="1200" i="1" dirty="0" smtClean="0">
                <a:latin typeface="+mn-lt"/>
              </a:rPr>
              <a:t>presented by</a:t>
            </a:r>
            <a:r>
              <a:rPr lang="en-US" sz="3200" dirty="0" smtClean="0">
                <a:latin typeface="+mn-lt"/>
              </a:rPr>
              <a:t/>
            </a:r>
            <a:br>
              <a:rPr lang="en-US" sz="3200" dirty="0" smtClean="0">
                <a:latin typeface="+mn-lt"/>
              </a:rPr>
            </a:br>
            <a:r>
              <a:rPr lang="en-US" sz="3200" b="1" dirty="0" smtClean="0">
                <a:latin typeface="+mn-lt"/>
              </a:rPr>
              <a:t>Dr </a:t>
            </a:r>
            <a:r>
              <a:rPr lang="en-US" sz="3200" b="1" dirty="0" err="1" smtClean="0">
                <a:latin typeface="+mn-lt"/>
              </a:rPr>
              <a:t>Hadeel</a:t>
            </a:r>
            <a:r>
              <a:rPr lang="en-US" sz="3200" b="1" dirty="0" smtClean="0">
                <a:latin typeface="+mn-lt"/>
              </a:rPr>
              <a:t> F. Gad</a:t>
            </a:r>
            <a:br>
              <a:rPr lang="en-US" sz="3200" b="1" dirty="0" smtClean="0">
                <a:latin typeface="+mn-lt"/>
              </a:rPr>
            </a:br>
            <a:endParaRPr lang="en-US" sz="3200" b="1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6026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    Th-2 cytokine IL-10 was significantly produced by whole blood of TB patients following BCG stimulation. Both VL and TB patients produced significant concentration of IL-15 when stimulated with homologous and heterologous antigens.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4226157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     VL </a:t>
            </a:r>
            <a:r>
              <a:rPr lang="en-US" b="1" dirty="0"/>
              <a:t>and pulmonary TB patients responded effecticiently to homologous antigen stimulation. While VL patients mounted protective immune response (TH1), TB patients mounted TH2 response. </a:t>
            </a:r>
          </a:p>
        </p:txBody>
      </p:sp>
    </p:spTree>
    <p:extLst>
      <p:ext uri="{BB962C8B-B14F-4D97-AF65-F5344CB8AC3E}">
        <p14:creationId xmlns="" xmlns:p14="http://schemas.microsoft.com/office/powerpoint/2010/main" val="115581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       Leishmania </a:t>
            </a:r>
            <a:r>
              <a:rPr lang="en-US" b="1" dirty="0"/>
              <a:t>and Mycobacterium TB share many similarities in their pathogenesis and both pathogens are macrophage parasites. </a:t>
            </a:r>
            <a:r>
              <a:rPr lang="en-US" b="1" dirty="0" smtClean="0"/>
              <a:t>Furthermore, </a:t>
            </a:r>
            <a:r>
              <a:rPr lang="en-US" b="1" dirty="0"/>
              <a:t>co-infection by the two pathogens is not uncommon in clinical practice in East Africa and in other parts of the world (Sati 1942; el-Safi et al. 1995; Khalil et al. 1998, </a:t>
            </a:r>
            <a:r>
              <a:rPr lang="en-US" b="1" dirty="0" err="1"/>
              <a:t>Bryceson</a:t>
            </a:r>
            <a:r>
              <a:rPr lang="en-US" b="1" dirty="0"/>
              <a:t> et al. </a:t>
            </a:r>
            <a:r>
              <a:rPr lang="en-US" b="1" dirty="0" smtClean="0"/>
              <a:t>1985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474935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 </a:t>
            </a:r>
            <a:r>
              <a:rPr lang="en-US" b="1" dirty="0" smtClean="0"/>
              <a:t>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     Little is known about the immunological responses of Visceral Leishmaniasis and pulmonary Tb patients to homologous and heterologous antigen stimulation. </a:t>
            </a:r>
          </a:p>
          <a:p>
            <a:pPr marL="0" indent="0">
              <a:lnSpc>
                <a:spcPct val="150000"/>
              </a:lnSpc>
              <a:buNone/>
            </a:pP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2057297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Visceral </a:t>
            </a:r>
            <a:r>
              <a:rPr lang="en-US" dirty="0" err="1" smtClean="0"/>
              <a:t>Leishmaniasis</a:t>
            </a:r>
            <a:r>
              <a:rPr lang="en-US" dirty="0" smtClean="0"/>
              <a:t>, also noun as </a:t>
            </a:r>
            <a:r>
              <a:rPr lang="en-US" dirty="0" err="1" smtClean="0"/>
              <a:t>kala-azarm</a:t>
            </a:r>
            <a:r>
              <a:rPr lang="en-US" dirty="0" smtClean="0"/>
              <a:t> is usually an </a:t>
            </a:r>
            <a:r>
              <a:rPr lang="en-US" dirty="0" err="1" smtClean="0"/>
              <a:t>inidious</a:t>
            </a:r>
            <a:r>
              <a:rPr lang="en-US" dirty="0" smtClean="0"/>
              <a:t> chromic disease among the inhabitants of endemic areas.</a:t>
            </a:r>
          </a:p>
          <a:p>
            <a:pPr>
              <a:buNone/>
            </a:pPr>
            <a:r>
              <a:rPr lang="en-US" dirty="0" smtClean="0"/>
              <a:t>        Tuberculosis is known as a major cause of morbidity and mortality worldwide.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117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       The </a:t>
            </a:r>
            <a:r>
              <a:rPr lang="en-US" b="1" dirty="0"/>
              <a:t>present study was carried out to analyze in-vitro </a:t>
            </a:r>
            <a:endParaRPr lang="en-US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Th-1 </a:t>
            </a:r>
            <a:r>
              <a:rPr lang="en-US" b="1" dirty="0"/>
              <a:t>and Th-2 cytokines responses of visceral leishmaniasis (VL) and pulmonary tuberculosis (TB) patients to homologous and heterologous antigens stimulates 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2562870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     </a:t>
            </a:r>
            <a:r>
              <a:rPr lang="en-US" b="1" dirty="0"/>
              <a:t>The cytokine profiles of confirmed VL patients, pulmonary TB patients and healthy individuals were compared after stimulation with live </a:t>
            </a:r>
            <a:r>
              <a:rPr lang="en-US" b="1" i="1" dirty="0"/>
              <a:t>Leishmania </a:t>
            </a:r>
            <a:r>
              <a:rPr lang="en-US" b="1" dirty="0"/>
              <a:t>promastigotes and BCG. </a:t>
            </a:r>
            <a:r>
              <a:rPr lang="en-US" b="1" dirty="0" smtClean="0"/>
              <a:t>       Th-1 </a:t>
            </a:r>
            <a:r>
              <a:rPr lang="en-US" b="1" dirty="0"/>
              <a:t>(IFN-γ and TNF-α), Th-2 (IL-10) and inflammatory cytokine IL-15 were measured in the supernatants of stimulated whole blood samples </a:t>
            </a:r>
            <a:r>
              <a:rPr lang="en-US" b="1" dirty="0" smtClean="0"/>
              <a:t>by ELISA</a:t>
            </a:r>
            <a:r>
              <a:rPr lang="en-US" b="1" dirty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1445136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     </a:t>
            </a:r>
            <a:r>
              <a:rPr lang="en-US" b="1" dirty="0"/>
              <a:t>The concentration of Th-1 cytokines (IFN-γ and TNF-α) were significantly higher in the supernatants of stimulated whole blood of VL patients compared with TB patients mainly when stimulated by homologous </a:t>
            </a:r>
            <a:r>
              <a:rPr lang="en-US" b="1" i="1" dirty="0"/>
              <a:t>L.donovani </a:t>
            </a:r>
            <a:r>
              <a:rPr lang="en-US" b="1" dirty="0"/>
              <a:t>antigen. </a:t>
            </a:r>
          </a:p>
        </p:txBody>
      </p:sp>
    </p:spTree>
    <p:extLst>
      <p:ext uri="{BB962C8B-B14F-4D97-AF65-F5344CB8AC3E}">
        <p14:creationId xmlns="" xmlns:p14="http://schemas.microsoft.com/office/powerpoint/2010/main" val="93438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>
                <a:latin typeface="+mn-lt"/>
              </a:rPr>
              <a:t>Cytokines profiles of visceral </a:t>
            </a:r>
            <a:r>
              <a:rPr lang="en-US" sz="2000" b="1" dirty="0" err="1" smtClean="0">
                <a:latin typeface="+mn-lt"/>
              </a:rPr>
              <a:t>leishmaniasis</a:t>
            </a:r>
            <a:r>
              <a:rPr lang="en-US" sz="2000" b="1" dirty="0" smtClean="0">
                <a:latin typeface="+mn-lt"/>
              </a:rPr>
              <a:t>, pulmonary tuberculosis and healthy controls whole blood samples stimulated with live </a:t>
            </a:r>
            <a:r>
              <a:rPr lang="en-US" sz="2000" b="1" dirty="0" err="1" smtClean="0">
                <a:latin typeface="+mn-lt"/>
              </a:rPr>
              <a:t>L.donovani</a:t>
            </a:r>
            <a:r>
              <a:rPr lang="en-US" sz="2000" b="1" dirty="0" smtClean="0">
                <a:latin typeface="+mn-lt"/>
              </a:rPr>
              <a:t> </a:t>
            </a:r>
            <a:r>
              <a:rPr lang="en-US" sz="2000" b="1" dirty="0" err="1" smtClean="0">
                <a:latin typeface="+mn-lt"/>
              </a:rPr>
              <a:t>promastigotes</a:t>
            </a:r>
            <a:r>
              <a:rPr lang="en-US" sz="2000" b="1" dirty="0" smtClean="0">
                <a:latin typeface="+mn-lt"/>
              </a:rPr>
              <a:t>. </a:t>
            </a:r>
            <a:r>
              <a:rPr lang="ar-SA" sz="2000" b="1" dirty="0" smtClean="0">
                <a:latin typeface="+mn-lt"/>
              </a:rPr>
              <a:t/>
            </a:r>
            <a:br>
              <a:rPr lang="ar-SA" sz="2000" b="1" dirty="0" smtClean="0">
                <a:latin typeface="+mn-lt"/>
              </a:rPr>
            </a:br>
            <a:endParaRPr lang="ar-SA" sz="2000" b="1" dirty="0">
              <a:latin typeface="+mn-lt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Chart 5"/>
          <p:cNvGraphicFramePr/>
          <p:nvPr/>
        </p:nvGraphicFramePr>
        <p:xfrm>
          <a:off x="1143000" y="685800"/>
          <a:ext cx="657189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b="1" dirty="0" smtClean="0">
                <a:latin typeface="+mn-lt"/>
              </a:rPr>
              <a:t>Stimulation of VL, TB and healthy controls samples with BCG resulted in significant production of IFN-γ and TNF-α by VL samples while induced a significant IL-10 production by TB patients’ samples. No significant IL-15 was produced by either VL, TB or healthy controls samples.</a:t>
            </a:r>
            <a:endParaRPr lang="ar-SA" sz="1800" b="1" dirty="0">
              <a:latin typeface="+mn-lt"/>
            </a:endParaRPr>
          </a:p>
        </p:txBody>
      </p:sp>
      <p:graphicFrame>
        <p:nvGraphicFramePr>
          <p:cNvPr id="4" name="Chart 6"/>
          <p:cNvGraphicFramePr>
            <a:graphicFrameLocks noGrp="1"/>
          </p:cNvGraphicFramePr>
          <p:nvPr>
            <p:ph idx="1"/>
          </p:nvPr>
        </p:nvGraphicFramePr>
        <p:xfrm>
          <a:off x="762000" y="685800"/>
          <a:ext cx="7543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2580</TotalTime>
  <Words>424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NewsPrint</vt:lpstr>
      <vt:lpstr>In-vitro Analysis of cytokines responses of visceral leishmaniasis and pulmonary tuberculosis patients to homologous and heterologous antigen stimulation      presented by Dr Hadeel F. Gad </vt:lpstr>
      <vt:lpstr>Slide 2</vt:lpstr>
      <vt:lpstr>Slide 3</vt:lpstr>
      <vt:lpstr>Slide 4</vt:lpstr>
      <vt:lpstr>Slide 5</vt:lpstr>
      <vt:lpstr>Slide 6</vt:lpstr>
      <vt:lpstr>Slide 7</vt:lpstr>
      <vt:lpstr>Cytokines profiles of visceral leishmaniasis, pulmonary tuberculosis and healthy controls whole blood samples stimulated with live L.donovani promastigotes.  </vt:lpstr>
      <vt:lpstr>Stimulation of VL, TB and healthy controls samples with BCG resulted in significant production of IFN-γ and TNF-α by VL samples while induced a significant IL-10 production by TB patients’ samples. No significant IL-15 was produced by either VL, TB or healthy controls samples.</vt:lpstr>
      <vt:lpstr>Slide 10</vt:lpstr>
      <vt:lpstr>Slide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In-vitro Analysis of cytokines responses of visceral leishmaniasis and pulmonary tuberculosis patients to homologous and heterologous antigen stimulation   presented by Dr Hadeel F. Gad</dc:title>
  <dc:creator>Lola</dc:creator>
  <cp:lastModifiedBy>Nivedita-Pc</cp:lastModifiedBy>
  <cp:revision>8</cp:revision>
  <dcterms:created xsi:type="dcterms:W3CDTF">2003-09-17T19:13:57Z</dcterms:created>
  <dcterms:modified xsi:type="dcterms:W3CDTF">2015-10-05T17:53:55Z</dcterms:modified>
</cp:coreProperties>
</file>