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6" r:id="rId2"/>
  </p:sldMasterIdLst>
  <p:sldIdLst>
    <p:sldId id="282" r:id="rId3"/>
    <p:sldId id="283" r:id="rId4"/>
    <p:sldId id="256" r:id="rId5"/>
    <p:sldId id="271" r:id="rId6"/>
    <p:sldId id="269" r:id="rId7"/>
    <p:sldId id="272" r:id="rId8"/>
    <p:sldId id="273" r:id="rId9"/>
    <p:sldId id="274" r:id="rId10"/>
    <p:sldId id="275" r:id="rId11"/>
    <p:sldId id="276" r:id="rId12"/>
    <p:sldId id="258" r:id="rId13"/>
    <p:sldId id="277" r:id="rId14"/>
    <p:sldId id="278" r:id="rId15"/>
    <p:sldId id="279" r:id="rId16"/>
    <p:sldId id="270" r:id="rId17"/>
    <p:sldId id="280" r:id="rId18"/>
    <p:sldId id="281" r:id="rId19"/>
  </p:sldIdLst>
  <p:sldSz cx="9144000" cy="6858000" type="screen4x3"/>
  <p:notesSz cx="6742113" cy="9872663"/>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74" autoAdjust="0"/>
    <p:restoredTop sz="94711" autoAdjust="0"/>
  </p:normalViewPr>
  <p:slideViewPr>
    <p:cSldViewPr>
      <p:cViewPr>
        <p:scale>
          <a:sx n="70" d="100"/>
          <a:sy n="70" d="100"/>
        </p:scale>
        <p:origin x="-173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t>10/14/2015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9DE6EB8-52AB-45EA-A660-3E1EBFA7298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Line 1026"/>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1" lang="en-US" sz="2800">
              <a:solidFill>
                <a:srgbClr val="FFFFFF"/>
              </a:solidFill>
              <a:latin typeface="Times New Roman" pitchFamily="18" charset="0"/>
              <a:ea typeface="ＭＳ Ｐゴシック" pitchFamily="34" charset="-128"/>
            </a:endParaRPr>
          </a:p>
        </p:txBody>
      </p:sp>
      <p:sp>
        <p:nvSpPr>
          <p:cNvPr id="5" name="Arc 1027"/>
          <p:cNvSpPr>
            <a:spLocks/>
          </p:cNvSpPr>
          <p:nvPr/>
        </p:nvSpPr>
        <p:spPr bwMode="auto">
          <a:xfrm>
            <a:off x="0" y="842963"/>
            <a:ext cx="2897188" cy="6015037"/>
          </a:xfrm>
          <a:custGeom>
            <a:avLst/>
            <a:gdLst>
              <a:gd name="T0" fmla="*/ 0 w 21600"/>
              <a:gd name="T1" fmla="*/ 0 h 21600"/>
              <a:gd name="T2" fmla="*/ 388597144 w 21600"/>
              <a:gd name="T3" fmla="*/ 1675031024 h 21600"/>
              <a:gd name="T4" fmla="*/ 0 w 21600"/>
              <a:gd name="T5" fmla="*/ 167503102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eaLnBrk="0" fontAlgn="base" hangingPunct="0">
              <a:spcBef>
                <a:spcPct val="0"/>
              </a:spcBef>
              <a:spcAft>
                <a:spcPct val="0"/>
              </a:spcAft>
            </a:pPr>
            <a:endParaRPr kumimoji="1" lang="en-US" sz="2800">
              <a:solidFill>
                <a:srgbClr val="FFFFFF"/>
              </a:solidFill>
              <a:latin typeface="Times New Roman" pitchFamily="18" charset="0"/>
              <a:ea typeface="ＭＳ Ｐゴシック" pitchFamily="34" charset="-128"/>
            </a:endParaRPr>
          </a:p>
        </p:txBody>
      </p:sp>
      <p:sp>
        <p:nvSpPr>
          <p:cNvPr id="22532" name="Rectangle 1028"/>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ja-JP" altLang="en-US"/>
              <a:t>マスタ タイトルの</a:t>
            </a:r>
            <a:br>
              <a:rPr lang="ja-JP" altLang="en-US"/>
            </a:br>
            <a:r>
              <a:rPr lang="ja-JP" altLang="en-US"/>
              <a:t>書式設定</a:t>
            </a:r>
          </a:p>
        </p:txBody>
      </p:sp>
      <p:sp>
        <p:nvSpPr>
          <p:cNvPr id="22533" name="Rectangle 1029"/>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ja-JP" altLang="en-US"/>
              <a:t>マスタ サブタイトルの書式設定</a:t>
            </a:r>
          </a:p>
        </p:txBody>
      </p:sp>
      <p:sp>
        <p:nvSpPr>
          <p:cNvPr id="6" name="Rectangle 1030"/>
          <p:cNvSpPr>
            <a:spLocks noGrp="1" noChangeArrowheads="1"/>
          </p:cNvSpPr>
          <p:nvPr>
            <p:ph type="dt" sz="quarter" idx="10"/>
          </p:nvPr>
        </p:nvSpPr>
        <p:spPr/>
        <p:txBody>
          <a:bodyPr/>
          <a:lstStyle>
            <a:lvl1pPr>
              <a:defRPr smtClean="0"/>
            </a:lvl1pPr>
          </a:lstStyle>
          <a:p>
            <a:pPr>
              <a:defRPr/>
            </a:pPr>
            <a:fld id="{6C173D50-E166-4435-9EEB-2B6ED71E984F}" type="datetime1">
              <a:rPr lang="ja-JP" altLang="en-US">
                <a:solidFill>
                  <a:srgbClr val="FFFFFF"/>
                </a:solidFill>
              </a:rPr>
              <a:pPr>
                <a:defRPr/>
              </a:pPr>
              <a:t>2015/10/14</a:t>
            </a:fld>
            <a:endParaRPr lang="en-US" altLang="ja-JP">
              <a:solidFill>
                <a:srgbClr val="FFFFFF"/>
              </a:solidFill>
            </a:endParaRPr>
          </a:p>
        </p:txBody>
      </p:sp>
      <p:sp>
        <p:nvSpPr>
          <p:cNvPr id="7" name="Rectangle 1031"/>
          <p:cNvSpPr>
            <a:spLocks noGrp="1" noChangeArrowheads="1"/>
          </p:cNvSpPr>
          <p:nvPr>
            <p:ph type="ftr" sz="quarter" idx="11"/>
          </p:nvPr>
        </p:nvSpPr>
        <p:spPr/>
        <p:txBody>
          <a:bodyPr/>
          <a:lstStyle>
            <a:lvl1pPr>
              <a:defRPr smtClean="0"/>
            </a:lvl1pPr>
          </a:lstStyle>
          <a:p>
            <a:pPr>
              <a:defRPr/>
            </a:pPr>
            <a:endParaRPr lang="en-US" altLang="ja-JP">
              <a:solidFill>
                <a:srgbClr val="FFFFFF"/>
              </a:solidFill>
            </a:endParaRPr>
          </a:p>
        </p:txBody>
      </p:sp>
      <p:sp>
        <p:nvSpPr>
          <p:cNvPr id="8" name="Rectangle 1032"/>
          <p:cNvSpPr>
            <a:spLocks noGrp="1" noChangeArrowheads="1"/>
          </p:cNvSpPr>
          <p:nvPr>
            <p:ph type="sldNum" sz="quarter" idx="12"/>
          </p:nvPr>
        </p:nvSpPr>
        <p:spPr/>
        <p:txBody>
          <a:bodyPr/>
          <a:lstStyle>
            <a:lvl1pPr>
              <a:defRPr smtClean="0"/>
            </a:lvl1pPr>
          </a:lstStyle>
          <a:p>
            <a:pPr>
              <a:defRPr/>
            </a:pPr>
            <a:fld id="{289DF824-A5D4-44F2-9082-6B9BFA81D393}"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204682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C6EEC934-A16F-4FF9-B542-D26E38E44E81}" type="datetime1">
              <a:rPr lang="ja-JP" altLang="en-US">
                <a:solidFill>
                  <a:srgbClr val="FFFFFF"/>
                </a:solidFill>
              </a:rPr>
              <a:pPr>
                <a:defRPr/>
              </a:pPr>
              <a:t>2015/10/14</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9B1D514-AB0E-42F7-B6FE-C87590C6F6F6}"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009686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C25EBCC-11C8-4A9D-84C2-FFB6C014B292}" type="datetime1">
              <a:rPr lang="ja-JP" altLang="en-US">
                <a:solidFill>
                  <a:srgbClr val="FFFFFF"/>
                </a:solidFill>
              </a:rPr>
              <a:pPr>
                <a:defRPr/>
              </a:pPr>
              <a:t>2015/10/14</a:t>
            </a:fld>
            <a:endParaRPr lang="en-US" altLang="ja-JP">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DDA1997-3A31-41A4-94A7-EBF038C4C810}"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741543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8C37AD21-3DE5-47DB-BECF-A7AE85457FA1}" type="datetime1">
              <a:rPr lang="ja-JP" altLang="en-US">
                <a:solidFill>
                  <a:srgbClr val="FFFFFF"/>
                </a:solidFill>
              </a:rPr>
              <a:pPr>
                <a:defRPr/>
              </a:pPr>
              <a:t>2015/10/14</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692266B-F93A-4A7D-B1C0-5E189B42743E}"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920944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t>10/14/2015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t>10/14/2015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t>10/14/2015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t>10/14/2015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D0D0D">
            <a:alpha val="0"/>
          </a:srgb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ja-JP" altLang="en-US" smtClean="0"/>
              <a:t>マスタ タイトルの</a:t>
            </a:r>
            <a:br>
              <a:rPr lang="ja-JP" altLang="en-US" smtClean="0"/>
            </a:br>
            <a:r>
              <a:rPr lang="ja-JP" altLang="en-US" smtClean="0"/>
              <a:t>書式設定</a:t>
            </a:r>
          </a:p>
        </p:txBody>
      </p:sp>
      <p:sp>
        <p:nvSpPr>
          <p:cNvPr id="1027"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endParaRPr lang="ja-JP" altLang="ja-JP" smtClean="0"/>
          </a:p>
          <a:p>
            <a:pPr lvl="3"/>
            <a:r>
              <a:rPr lang="ja-JP" altLang="en-US" smtClean="0"/>
              <a:t>第 </a:t>
            </a:r>
            <a:r>
              <a:rPr lang="en-US" altLang="ja-JP" smtClean="0"/>
              <a:t>4 </a:t>
            </a:r>
            <a:r>
              <a:rPr lang="ja-JP" altLang="en-US" smtClean="0"/>
              <a:t>レベル</a:t>
            </a:r>
            <a:endParaRPr lang="ja-JP" altLang="ja-JP" smtClean="0"/>
          </a:p>
          <a:p>
            <a:pPr lvl="4"/>
            <a:r>
              <a:rPr lang="ja-JP" altLang="en-US" smtClean="0"/>
              <a:t>第 </a:t>
            </a:r>
            <a:r>
              <a:rPr lang="en-US" altLang="ja-JP" smtClean="0"/>
              <a:t>5 </a:t>
            </a:r>
            <a:r>
              <a:rPr lang="ja-JP" altLang="en-US" smtClean="0"/>
              <a:t>レベル</a:t>
            </a:r>
            <a:endParaRPr lang="ja-JP" altLang="ja-JP" smtClean="0"/>
          </a:p>
        </p:txBody>
      </p:sp>
      <p:sp>
        <p:nvSpPr>
          <p:cNvPr id="8" name="Rectangle 5"/>
          <p:cNvSpPr>
            <a:spLocks noGrp="1" noChangeArrowheads="1"/>
          </p:cNvSpPr>
          <p:nvPr>
            <p:ph type="dt" sz="half" idx="2"/>
          </p:nvPr>
        </p:nvSpPr>
        <p:spPr bwMode="auto">
          <a:xfrm>
            <a:off x="3048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smtClean="0"/>
            </a:lvl1pPr>
          </a:lstStyle>
          <a:p>
            <a:pPr fontAlgn="base">
              <a:spcBef>
                <a:spcPct val="0"/>
              </a:spcBef>
              <a:spcAft>
                <a:spcPct val="0"/>
              </a:spcAft>
              <a:defRPr/>
            </a:pPr>
            <a:fld id="{660B9A97-EAE3-4393-9844-3EC263B28109}" type="datetime1">
              <a:rPr kumimoji="1" lang="ja-JP" altLang="en-US">
                <a:solidFill>
                  <a:srgbClr val="FFFFFF"/>
                </a:solidFill>
                <a:latin typeface="Times New Roman" pitchFamily="18" charset="0"/>
                <a:ea typeface="ＭＳ Ｐゴシック" pitchFamily="34" charset="-128"/>
              </a:rPr>
              <a:pPr fontAlgn="base">
                <a:spcBef>
                  <a:spcPct val="0"/>
                </a:spcBef>
                <a:spcAft>
                  <a:spcPct val="0"/>
                </a:spcAft>
                <a:defRPr/>
              </a:pPr>
              <a:t>2015/10/14</a:t>
            </a:fld>
            <a:endParaRPr kumimoji="1" lang="en-US" altLang="ja-JP">
              <a:solidFill>
                <a:srgbClr val="FFFFFF"/>
              </a:solidFill>
              <a:latin typeface="Times New Roman" pitchFamily="18" charset="0"/>
              <a:ea typeface="ＭＳ Ｐゴシック" pitchFamily="34" charset="-128"/>
            </a:endParaRPr>
          </a:p>
        </p:txBody>
      </p:sp>
      <p:sp>
        <p:nvSpPr>
          <p:cNvPr id="9" name="Rectangle 6"/>
          <p:cNvSpPr>
            <a:spLocks noGrp="1" noChangeArrowheads="1"/>
          </p:cNvSpPr>
          <p:nvPr>
            <p:ph type="ftr" sz="quarter" idx="3"/>
          </p:nvPr>
        </p:nvSpPr>
        <p:spPr bwMode="auto">
          <a:xfrm>
            <a:off x="3581400" y="62484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smtClean="0"/>
            </a:lvl1pPr>
          </a:lstStyle>
          <a:p>
            <a:pPr fontAlgn="base">
              <a:spcBef>
                <a:spcPct val="0"/>
              </a:spcBef>
              <a:spcAft>
                <a:spcPct val="0"/>
              </a:spcAft>
              <a:defRPr/>
            </a:pPr>
            <a:endParaRPr kumimoji="1" lang="en-US" altLang="ja-JP">
              <a:solidFill>
                <a:srgbClr val="FFFFFF"/>
              </a:solidFill>
              <a:latin typeface="Times New Roman" pitchFamily="18" charset="0"/>
              <a:ea typeface="ＭＳ Ｐゴシック" pitchFamily="34" charset="-128"/>
            </a:endParaRPr>
          </a:p>
        </p:txBody>
      </p:sp>
      <p:sp>
        <p:nvSpPr>
          <p:cNvPr id="10" name="Rectangle 7"/>
          <p:cNvSpPr>
            <a:spLocks noGrp="1" noChangeArrowheads="1"/>
          </p:cNvSpPr>
          <p:nvPr>
            <p:ph type="sldNum" sz="quarter" idx="4"/>
          </p:nvPr>
        </p:nvSpPr>
        <p:spPr bwMode="auto">
          <a:xfrm>
            <a:off x="70104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eaLnBrk="1" hangingPunct="1">
              <a:defRPr sz="1400" smtClean="0"/>
            </a:lvl1pPr>
          </a:lstStyle>
          <a:p>
            <a:pPr fontAlgn="base">
              <a:spcBef>
                <a:spcPct val="0"/>
              </a:spcBef>
              <a:spcAft>
                <a:spcPct val="0"/>
              </a:spcAft>
              <a:defRPr/>
            </a:pPr>
            <a:fld id="{B8230C9D-D6AA-4A10-B604-F50816F95B66}" type="slidenum">
              <a:rPr kumimoji="1" lang="en-US" altLang="ja-JP">
                <a:solidFill>
                  <a:srgbClr val="FFFFFF"/>
                </a:solidFill>
                <a:latin typeface="Times New Roman" pitchFamily="18" charset="0"/>
                <a:ea typeface="ＭＳ Ｐゴシック" pitchFamily="34" charset="-128"/>
              </a:rPr>
              <a:pPr fontAlgn="base">
                <a:spcBef>
                  <a:spcPct val="0"/>
                </a:spcBef>
                <a:spcAft>
                  <a:spcPct val="0"/>
                </a:spcAft>
                <a:defRPr/>
              </a:pPr>
              <a:t>‹#›</a:t>
            </a:fld>
            <a:endParaRPr kumimoji="1" lang="en-US" altLang="ja-JP">
              <a:solidFill>
                <a:srgbClr val="FFFFFF"/>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4286143208"/>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p:txStyles>
    <p:titleStyle>
      <a:lvl1pPr algn="l" rtl="0" eaLnBrk="0" fontAlgn="base" hangingPunct="0">
        <a:lnSpc>
          <a:spcPct val="70000"/>
        </a:lnSpc>
        <a:spcBef>
          <a:spcPct val="0"/>
        </a:spcBef>
        <a:spcAft>
          <a:spcPct val="0"/>
        </a:spcAft>
        <a:defRPr kumimoji="1" sz="4800" b="1">
          <a:solidFill>
            <a:schemeClr val="tx2"/>
          </a:solidFill>
          <a:latin typeface="Arial" pitchFamily="34" charset="0"/>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2pPr>
      <a:lvl3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3pPr>
      <a:lvl4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4pPr>
      <a:lvl5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5pPr>
      <a:lvl6pPr marL="4572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6pPr>
      <a:lvl7pPr marL="9144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7pPr>
      <a:lvl8pPr marL="13716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8pPr>
      <a:lvl9pPr marL="18288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kumimoji="1" sz="28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kumimoji="1" sz="2600">
          <a:solidFill>
            <a:schemeClr val="tx1"/>
          </a:solidFill>
          <a:latin typeface="Arial" pitchFamily="34" charset="0"/>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kumimoji="1" sz="2400">
          <a:solidFill>
            <a:schemeClr val="tx1"/>
          </a:solidFill>
          <a:latin typeface="Arial" pitchFamily="34" charset="0"/>
          <a:ea typeface="+mn-ea"/>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Arial" pitchFamily="34" charset="0"/>
          <a:ea typeface="+mn-ea"/>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Arial" pitchFamily="34" charset="0"/>
          <a:ea typeface="+mn-ea"/>
        </a:defRPr>
      </a:lvl5pPr>
      <a:lvl6pPr marL="25146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13.xml"/><Relationship Id="rId5" Type="http://schemas.openxmlformats.org/officeDocument/2006/relationships/image" Target="../media/image2.jpeg"/><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mailto:e.gobina@rgu.ac.uk"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25"/>
            <a:ext cx="8382000" cy="1143000"/>
          </a:xfrm>
          <a:solidFill>
            <a:schemeClr val="tx2"/>
          </a:solidFill>
          <a:ln w="3175"/>
        </p:spPr>
        <p:txBody>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457200" y="1600200"/>
            <a:ext cx="8382000" cy="4530725"/>
          </a:xfrm>
          <a:solidFill>
            <a:schemeClr val="tx2"/>
          </a:solidFill>
          <a:ln>
            <a:solidFill>
              <a:schemeClr val="accent1"/>
            </a:solidFill>
          </a:ln>
        </p:spPr>
        <p:txBody>
          <a:bodyPr>
            <a:normAutofit lnSpcReduction="10000"/>
          </a:bodyPr>
          <a:lstStyle/>
          <a:p>
            <a:pPr algn="just" eaLnBrk="1" hangingPunct="1">
              <a:buFont typeface="Arial" charset="0"/>
              <a:buNone/>
              <a:defRPr/>
            </a:pPr>
            <a:r>
              <a:rPr lang="en-US" sz="2000" dirty="0" smtClean="0">
                <a:solidFill>
                  <a:schemeClr val="bg2">
                    <a:lumMod val="75000"/>
                  </a:schemeClr>
                </a:solidFill>
                <a:latin typeface="+mj-lt"/>
              </a:rPr>
              <a:t>      </a:t>
            </a:r>
            <a:r>
              <a:rPr lang="en-US" sz="2000" b="1" dirty="0" smtClean="0">
                <a:solidFill>
                  <a:schemeClr val="bg2">
                    <a:lumMod val="75000"/>
                  </a:schemeClr>
                </a:solidFill>
                <a:latin typeface="+mj-lt"/>
              </a:rPr>
              <a:t>OMICS Group International is an amalgamation of </a:t>
            </a:r>
            <a:r>
              <a:rPr lang="en-US" sz="2000" b="1" dirty="0" smtClean="0">
                <a:solidFill>
                  <a:schemeClr val="bg2">
                    <a:lumMod val="75000"/>
                  </a:schemeClr>
                </a:solidFill>
                <a:latin typeface="+mj-lt"/>
                <a:hlinkClick r:id="rId2" tooltip="Open Access publications"/>
              </a:rPr>
              <a:t>Open Access publications</a:t>
            </a:r>
            <a:r>
              <a:rPr lang="en-US" sz="2000" b="1" dirty="0" smtClean="0">
                <a:solidFill>
                  <a:schemeClr val="bg2">
                    <a:lumMod val="75000"/>
                  </a:schemeClr>
                </a:solidFill>
                <a:latin typeface="+mj-lt"/>
              </a:rPr>
              <a:t> and worldwide international science conferences and events. Established in the year 2007 with the sole aim of making the information on Sciences and technology ‘Open Access’, OMICS Group publishes 400 online open access </a:t>
            </a:r>
            <a:r>
              <a:rPr lang="en-US" sz="2000" b="1" dirty="0" smtClean="0">
                <a:solidFill>
                  <a:schemeClr val="bg2">
                    <a:lumMod val="75000"/>
                  </a:schemeClr>
                </a:solidFill>
                <a:latin typeface="+mj-lt"/>
                <a:hlinkClick r:id="rId3" tooltip="scholarly journals"/>
              </a:rPr>
              <a:t>scholarly journals</a:t>
            </a:r>
            <a:r>
              <a:rPr lang="en-US" sz="2000" b="1" dirty="0" smtClean="0">
                <a:solidFill>
                  <a:schemeClr val="bg2">
                    <a:lumMod val="75000"/>
                  </a:schemeClr>
                </a:solidFill>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b="1" dirty="0" smtClean="0">
                <a:solidFill>
                  <a:schemeClr val="bg2">
                    <a:lumMod val="75000"/>
                  </a:schemeClr>
                </a:solidFill>
                <a:latin typeface="+mj-lt"/>
                <a:hlinkClick r:id="rId4" tooltip="International conferences"/>
              </a:rPr>
              <a:t>International conferences</a:t>
            </a:r>
            <a:r>
              <a:rPr lang="en-US" sz="2000" b="1" dirty="0" smtClean="0">
                <a:solidFill>
                  <a:schemeClr val="bg2">
                    <a:lumMod val="75000"/>
                  </a:schemeClr>
                </a:solidFill>
                <a:latin typeface="+mj-lt"/>
              </a:rPr>
              <a:t> annually across the globe, where knowledge transfer takes place through debates, round table discussions, poster presentations, workshops, symposia and exhibitions</a:t>
            </a:r>
            <a:r>
              <a:rPr lang="en-US" sz="1800" b="1" dirty="0" smtClean="0">
                <a:solidFill>
                  <a:schemeClr val="bg2">
                    <a:lumMod val="75000"/>
                  </a:schemeClr>
                </a:solidFill>
                <a:latin typeface="+mj-lt"/>
              </a:rPr>
              <a:t>.</a:t>
            </a:r>
            <a:endParaRPr lang="en-US" sz="1800" b="1" dirty="0">
              <a:solidFill>
                <a:schemeClr val="bg2">
                  <a:lumMod val="75000"/>
                </a:schemeClr>
              </a:solidFill>
              <a:latin typeface="+mj-lt"/>
            </a:endParaRPr>
          </a:p>
        </p:txBody>
      </p:sp>
      <p:pic>
        <p:nvPicPr>
          <p:cNvPr id="307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15125" y="0"/>
            <a:ext cx="2428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7974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33056"/>
            <a:ext cx="8229600" cy="2391544"/>
          </a:xfrm>
        </p:spPr>
        <p:txBody>
          <a:bodyPr>
            <a:normAutofit fontScale="85000" lnSpcReduction="10000"/>
          </a:bodyPr>
          <a:lstStyle/>
          <a:p>
            <a:pPr algn="just">
              <a:buFont typeface="Wingdings" pitchFamily="2" charset="2"/>
              <a:buChar char="v"/>
            </a:pPr>
            <a:r>
              <a:rPr lang="en-GB" sz="1800" dirty="0" smtClean="0"/>
              <a:t>The type of membrane material, pore size and nature of the components to be separated determines the type of transport mechanism through the membrane. A membrane can separate components using a combination of flow mechanisms.</a:t>
            </a:r>
          </a:p>
          <a:p>
            <a:pPr algn="just">
              <a:buFont typeface="Wingdings" pitchFamily="2" charset="2"/>
              <a:buChar char="v"/>
            </a:pPr>
            <a:r>
              <a:rPr lang="en-GB" sz="1800" dirty="0" err="1" smtClean="0"/>
              <a:t>Poiseuille’s</a:t>
            </a:r>
            <a:r>
              <a:rPr lang="en-GB" sz="1800" dirty="0" smtClean="0"/>
              <a:t> flow separate gases based on their viscosities. </a:t>
            </a:r>
          </a:p>
          <a:p>
            <a:pPr algn="just">
              <a:buFont typeface="Wingdings" pitchFamily="2" charset="2"/>
              <a:buChar char="v"/>
            </a:pPr>
            <a:r>
              <a:rPr lang="en-GB" sz="1800" dirty="0" smtClean="0"/>
              <a:t>Knudsen flow is dependent to the molecular mas of the gas components.</a:t>
            </a:r>
          </a:p>
          <a:p>
            <a:pPr algn="just">
              <a:buFont typeface="Wingdings" pitchFamily="2" charset="2"/>
              <a:buChar char="v"/>
            </a:pPr>
            <a:r>
              <a:rPr lang="en-GB" sz="1800" dirty="0" smtClean="0"/>
              <a:t>Surface flow involves the adsorption of a component on the surface of the membrane.</a:t>
            </a:r>
          </a:p>
          <a:p>
            <a:pPr algn="just">
              <a:buFont typeface="Wingdings" pitchFamily="2" charset="2"/>
              <a:buChar char="v"/>
            </a:pPr>
            <a:r>
              <a:rPr lang="en-GB" sz="1800" dirty="0" smtClean="0"/>
              <a:t>Different gases have different condensation pressures, hence capillary condensation  uses this difference to separate gases.  </a:t>
            </a:r>
          </a:p>
          <a:p>
            <a:pPr algn="just">
              <a:buFont typeface="Wingdings" pitchFamily="2" charset="2"/>
              <a:buChar char="v"/>
            </a:pPr>
            <a:r>
              <a:rPr lang="en-GB" sz="1800" dirty="0" smtClean="0"/>
              <a:t>Various gases have different kinetic diameters hence molecular sieving is possible when the pore size of the membrane support is in the nano scale.</a:t>
            </a:r>
            <a:endParaRPr lang="en-GB" sz="1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836712"/>
            <a:ext cx="6120680" cy="263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55576" y="3512041"/>
            <a:ext cx="4536504" cy="276999"/>
          </a:xfrm>
          <a:prstGeom prst="rect">
            <a:avLst/>
          </a:prstGeom>
          <a:noFill/>
        </p:spPr>
        <p:txBody>
          <a:bodyPr wrap="square" rtlCol="0">
            <a:spAutoFit/>
          </a:bodyPr>
          <a:lstStyle/>
          <a:p>
            <a:pPr lvl="0"/>
            <a:r>
              <a:rPr lang="en-GB" sz="1200" dirty="0">
                <a:solidFill>
                  <a:prstClr val="black"/>
                </a:solidFill>
              </a:rPr>
              <a:t>Fig. 9: Mechanism of gas transport through a membrane</a:t>
            </a:r>
          </a:p>
        </p:txBody>
      </p:sp>
      <p:sp>
        <p:nvSpPr>
          <p:cNvPr id="2" name="Rectangle 1"/>
          <p:cNvSpPr/>
          <p:nvPr/>
        </p:nvSpPr>
        <p:spPr>
          <a:xfrm>
            <a:off x="2839628" y="-17377"/>
            <a:ext cx="3388556" cy="523220"/>
          </a:xfrm>
          <a:prstGeom prst="rect">
            <a:avLst/>
          </a:prstGeom>
        </p:spPr>
        <p:txBody>
          <a:bodyPr wrap="none">
            <a:spAutoFit/>
          </a:bodyPr>
          <a:lstStyle/>
          <a:p>
            <a:r>
              <a:rPr lang="en-GB" sz="2800" dirty="0">
                <a:solidFill>
                  <a:srgbClr val="C00000"/>
                </a:solidFill>
              </a:rPr>
              <a:t>GAS SEPARATIONS</a:t>
            </a:r>
            <a:r>
              <a:rPr lang="en-GB" sz="2800" dirty="0"/>
              <a:t> </a:t>
            </a:r>
          </a:p>
        </p:txBody>
      </p:sp>
    </p:spTree>
    <p:extLst>
      <p:ext uri="{BB962C8B-B14F-4D97-AF65-F5344CB8AC3E}">
        <p14:creationId xmlns:p14="http://schemas.microsoft.com/office/powerpoint/2010/main" val="2945704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908720"/>
            <a:ext cx="8579296" cy="4837739"/>
          </a:xfrm>
        </p:spPr>
        <p:txBody>
          <a:bodyPr/>
          <a:lstStyle/>
          <a:p>
            <a:pPr marL="0" lvl="0" indent="0">
              <a:buNone/>
            </a:pPr>
            <a:endParaRPr lang="en-GB" sz="2000" dirty="0">
              <a:solidFill>
                <a:prstClr val="black"/>
              </a:solidFill>
              <a:latin typeface="Verdana"/>
              <a:ea typeface="Times New Roman"/>
              <a:cs typeface="Arial"/>
            </a:endParaRPr>
          </a:p>
          <a:p>
            <a:endParaRPr lang="en-GB" dirty="0"/>
          </a:p>
        </p:txBody>
      </p:sp>
      <p:sp>
        <p:nvSpPr>
          <p:cNvPr id="5" name="Rectangle 4"/>
          <p:cNvSpPr/>
          <p:nvPr/>
        </p:nvSpPr>
        <p:spPr>
          <a:xfrm>
            <a:off x="318862" y="908720"/>
            <a:ext cx="4896544" cy="12241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CH</a:t>
            </a:r>
            <a:r>
              <a:rPr lang="en-GB" sz="2800" baseline="-25000" dirty="0" smtClean="0"/>
              <a:t>4</a:t>
            </a:r>
            <a:r>
              <a:rPr lang="en-GB" sz="2800" dirty="0" smtClean="0"/>
              <a:t>, C</a:t>
            </a:r>
            <a:r>
              <a:rPr lang="en-GB" sz="2800" baseline="-25000" dirty="0" smtClean="0"/>
              <a:t>3</a:t>
            </a:r>
            <a:r>
              <a:rPr lang="en-GB" sz="2800" dirty="0" smtClean="0"/>
              <a:t>H</a:t>
            </a:r>
            <a:r>
              <a:rPr lang="en-GB" sz="2800" baseline="-25000" dirty="0" smtClean="0"/>
              <a:t>8</a:t>
            </a:r>
            <a:r>
              <a:rPr lang="en-GB" sz="2800" dirty="0" smtClean="0"/>
              <a:t>, C</a:t>
            </a:r>
            <a:r>
              <a:rPr lang="en-GB" sz="2800" baseline="-25000" dirty="0" smtClean="0"/>
              <a:t>4</a:t>
            </a:r>
            <a:r>
              <a:rPr lang="en-GB" sz="2800" dirty="0" smtClean="0"/>
              <a:t>H</a:t>
            </a:r>
            <a:r>
              <a:rPr lang="en-GB" sz="2800" baseline="-25000" dirty="0" smtClean="0"/>
              <a:t>10</a:t>
            </a:r>
            <a:r>
              <a:rPr lang="en-GB" sz="2800" dirty="0" smtClean="0"/>
              <a:t>, N</a:t>
            </a:r>
            <a:r>
              <a:rPr lang="en-GB" sz="2800" baseline="-25000" dirty="0" smtClean="0"/>
              <a:t>2</a:t>
            </a:r>
            <a:r>
              <a:rPr lang="en-GB" sz="2800" dirty="0" smtClean="0"/>
              <a:t>, O</a:t>
            </a:r>
            <a:r>
              <a:rPr lang="en-GB" sz="2800" baseline="-25000" dirty="0" smtClean="0"/>
              <a:t>2</a:t>
            </a:r>
            <a:r>
              <a:rPr lang="en-GB" sz="2800" dirty="0" smtClean="0"/>
              <a:t>, CO</a:t>
            </a:r>
            <a:r>
              <a:rPr lang="en-GB" sz="2800" baseline="-25000" dirty="0" smtClean="0"/>
              <a:t>2</a:t>
            </a:r>
            <a:r>
              <a:rPr lang="en-GB" sz="2800" dirty="0" smtClean="0"/>
              <a:t>, He</a:t>
            </a:r>
            <a:r>
              <a:rPr lang="en-GB" dirty="0" smtClean="0"/>
              <a:t> </a:t>
            </a:r>
          </a:p>
          <a:p>
            <a:pPr algn="ctr"/>
            <a:r>
              <a:rPr lang="en-GB" sz="2800" dirty="0" smtClean="0">
                <a:solidFill>
                  <a:schemeClr val="bg1"/>
                </a:solidFill>
              </a:rPr>
              <a:t>separations</a:t>
            </a:r>
            <a:endParaRPr lang="en-GB" sz="2800" dirty="0">
              <a:solidFill>
                <a:schemeClr val="bg1"/>
              </a:solidFill>
            </a:endParaRPr>
          </a:p>
        </p:txBody>
      </p:sp>
      <p:sp>
        <p:nvSpPr>
          <p:cNvPr id="8" name="Down Arrow 7"/>
          <p:cNvSpPr/>
          <p:nvPr/>
        </p:nvSpPr>
        <p:spPr>
          <a:xfrm>
            <a:off x="318862" y="2150273"/>
            <a:ext cx="288032" cy="864096"/>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Down Arrow 8"/>
          <p:cNvSpPr/>
          <p:nvPr/>
        </p:nvSpPr>
        <p:spPr>
          <a:xfrm>
            <a:off x="2807804" y="2150273"/>
            <a:ext cx="288032" cy="1296145"/>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Down Arrow 9"/>
          <p:cNvSpPr/>
          <p:nvPr/>
        </p:nvSpPr>
        <p:spPr>
          <a:xfrm>
            <a:off x="4790863" y="2151314"/>
            <a:ext cx="288032" cy="648071"/>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TextBox 10"/>
          <p:cNvSpPr txBox="1"/>
          <p:nvPr/>
        </p:nvSpPr>
        <p:spPr>
          <a:xfrm>
            <a:off x="30830" y="3057923"/>
            <a:ext cx="2736304" cy="369332"/>
          </a:xfrm>
          <a:prstGeom prst="rect">
            <a:avLst/>
          </a:prstGeom>
          <a:noFill/>
        </p:spPr>
        <p:txBody>
          <a:bodyPr wrap="square" rtlCol="0">
            <a:spAutoFit/>
          </a:bodyPr>
          <a:lstStyle/>
          <a:p>
            <a:r>
              <a:rPr lang="en-GB" dirty="0" smtClean="0"/>
              <a:t>Silica on alumina support</a:t>
            </a:r>
            <a:endParaRPr lang="en-GB" dirty="0"/>
          </a:p>
        </p:txBody>
      </p:sp>
      <p:sp>
        <p:nvSpPr>
          <p:cNvPr id="13" name="TextBox 12"/>
          <p:cNvSpPr txBox="1"/>
          <p:nvPr/>
        </p:nvSpPr>
        <p:spPr>
          <a:xfrm>
            <a:off x="1457704" y="3465301"/>
            <a:ext cx="3384376" cy="369332"/>
          </a:xfrm>
          <a:prstGeom prst="rect">
            <a:avLst/>
          </a:prstGeom>
          <a:noFill/>
        </p:spPr>
        <p:txBody>
          <a:bodyPr wrap="square" rtlCol="0">
            <a:spAutoFit/>
          </a:bodyPr>
          <a:lstStyle/>
          <a:p>
            <a:r>
              <a:rPr lang="en-GB" dirty="0" smtClean="0"/>
              <a:t>Zeolite on alumina support</a:t>
            </a:r>
            <a:endParaRPr lang="en-GB" dirty="0"/>
          </a:p>
        </p:txBody>
      </p:sp>
      <p:sp>
        <p:nvSpPr>
          <p:cNvPr id="14" name="TextBox 13"/>
          <p:cNvSpPr txBox="1"/>
          <p:nvPr/>
        </p:nvSpPr>
        <p:spPr>
          <a:xfrm>
            <a:off x="3659255" y="2734757"/>
            <a:ext cx="3456384" cy="646331"/>
          </a:xfrm>
          <a:prstGeom prst="rect">
            <a:avLst/>
          </a:prstGeom>
          <a:noFill/>
        </p:spPr>
        <p:txBody>
          <a:bodyPr wrap="square" rtlCol="0">
            <a:spAutoFit/>
          </a:bodyPr>
          <a:lstStyle/>
          <a:p>
            <a:r>
              <a:rPr lang="en-GB" dirty="0" smtClean="0"/>
              <a:t>Zeolite incorporated with polymer on alumina support</a:t>
            </a:r>
            <a:endParaRPr lang="en-GB" dirty="0"/>
          </a:p>
        </p:txBody>
      </p:sp>
      <p:sp>
        <p:nvSpPr>
          <p:cNvPr id="2" name="TextBox 1"/>
          <p:cNvSpPr txBox="1"/>
          <p:nvPr/>
        </p:nvSpPr>
        <p:spPr>
          <a:xfrm>
            <a:off x="2468605" y="0"/>
            <a:ext cx="4932548" cy="523220"/>
          </a:xfrm>
          <a:prstGeom prst="rect">
            <a:avLst/>
          </a:prstGeom>
          <a:noFill/>
        </p:spPr>
        <p:txBody>
          <a:bodyPr wrap="square" rtlCol="0">
            <a:spAutoFit/>
          </a:bodyPr>
          <a:lstStyle/>
          <a:p>
            <a:r>
              <a:rPr lang="en-GB" sz="2800" dirty="0" smtClean="0">
                <a:solidFill>
                  <a:srgbClr val="C00000"/>
                </a:solidFill>
              </a:rPr>
              <a:t>AIM AND OBJECTIVES</a:t>
            </a:r>
            <a:endParaRPr lang="en-GB" sz="2800" dirty="0">
              <a:solidFill>
                <a:srgbClr val="C00000"/>
              </a:solidFill>
            </a:endParaRPr>
          </a:p>
        </p:txBody>
      </p:sp>
      <p:sp>
        <p:nvSpPr>
          <p:cNvPr id="4" name="TextBox 3"/>
          <p:cNvSpPr txBox="1"/>
          <p:nvPr/>
        </p:nvSpPr>
        <p:spPr>
          <a:xfrm>
            <a:off x="462878" y="4149080"/>
            <a:ext cx="5117234" cy="2031325"/>
          </a:xfrm>
          <a:prstGeom prst="rect">
            <a:avLst/>
          </a:prstGeom>
          <a:noFill/>
        </p:spPr>
        <p:txBody>
          <a:bodyPr wrap="square" rtlCol="0">
            <a:spAutoFit/>
          </a:bodyPr>
          <a:lstStyle/>
          <a:p>
            <a:pPr marL="285750" indent="-285750">
              <a:buFont typeface="Wingdings" pitchFamily="2" charset="2"/>
              <a:buChar char="v"/>
            </a:pPr>
            <a:r>
              <a:rPr lang="en-GB" dirty="0" smtClean="0"/>
              <a:t>Prepare and characterise a silica and zeolite membrane on an alumina support </a:t>
            </a:r>
          </a:p>
          <a:p>
            <a:pPr marL="285750" indent="-285750">
              <a:buFont typeface="Wingdings" pitchFamily="2" charset="2"/>
              <a:buChar char="v"/>
            </a:pPr>
            <a:r>
              <a:rPr lang="en-GB" dirty="0" smtClean="0"/>
              <a:t>Determine the flux of methane </a:t>
            </a:r>
            <a:r>
              <a:rPr lang="en-GB" dirty="0">
                <a:solidFill>
                  <a:prstClr val="black"/>
                </a:solidFill>
              </a:rPr>
              <a:t>and</a:t>
            </a:r>
            <a:r>
              <a:rPr lang="en-GB" dirty="0" smtClean="0"/>
              <a:t> CO2, through the prepared membranes</a:t>
            </a:r>
          </a:p>
          <a:p>
            <a:pPr marL="285750" indent="-285750">
              <a:buFont typeface="Wingdings" pitchFamily="2" charset="2"/>
              <a:buChar char="v"/>
            </a:pPr>
            <a:r>
              <a:rPr lang="en-GB" dirty="0" smtClean="0"/>
              <a:t>Determine the separation factors of the gases through the membrane in relation to methane</a:t>
            </a:r>
          </a:p>
          <a:p>
            <a:pPr marL="285750" indent="-285750">
              <a:buFont typeface="Wingdings" pitchFamily="2" charset="2"/>
              <a:buChar char="v"/>
            </a:pPr>
            <a:endParaRPr lang="en-GB" dirty="0"/>
          </a:p>
        </p:txBody>
      </p:sp>
    </p:spTree>
    <p:extLst>
      <p:ext uri="{BB962C8B-B14F-4D97-AF65-F5344CB8AC3E}">
        <p14:creationId xmlns:p14="http://schemas.microsoft.com/office/powerpoint/2010/main" val="1298802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0941" y="14469"/>
            <a:ext cx="8229600" cy="492664"/>
          </a:xfrm>
        </p:spPr>
        <p:txBody>
          <a:bodyPr>
            <a:normAutofit/>
          </a:bodyPr>
          <a:lstStyle/>
          <a:p>
            <a:r>
              <a:rPr lang="en-GB" sz="2800" dirty="0" smtClean="0">
                <a:solidFill>
                  <a:srgbClr val="C00000"/>
                </a:solidFill>
              </a:rPr>
              <a:t>EXPERIMENTAL RIG</a:t>
            </a:r>
            <a:endParaRPr lang="en-GB" sz="2800" dirty="0">
              <a:solidFill>
                <a:srgbClr val="C00000"/>
              </a:solidFill>
            </a:endParaRPr>
          </a:p>
        </p:txBody>
      </p:sp>
      <p:sp>
        <p:nvSpPr>
          <p:cNvPr id="3" name="Content Placeholder 2"/>
          <p:cNvSpPr>
            <a:spLocks noGrp="1"/>
          </p:cNvSpPr>
          <p:nvPr>
            <p:ph idx="1"/>
          </p:nvPr>
        </p:nvSpPr>
        <p:spPr>
          <a:xfrm>
            <a:off x="179512" y="989247"/>
            <a:ext cx="5560707" cy="2124236"/>
          </a:xfrm>
        </p:spPr>
        <p:txBody>
          <a:bodyPr>
            <a:normAutofit/>
          </a:bodyPr>
          <a:lstStyle/>
          <a:p>
            <a:pPr algn="just"/>
            <a:r>
              <a:rPr lang="en-GB" sz="1800" dirty="0" smtClean="0"/>
              <a:t>Zeolite membrane was fabricated using the dip-coating method (Fig. 10)</a:t>
            </a:r>
          </a:p>
          <a:p>
            <a:pPr lvl="0" algn="just">
              <a:buClr>
                <a:srgbClr val="0BD0D9"/>
              </a:buClr>
            </a:pPr>
            <a:r>
              <a:rPr lang="en-GB" sz="1800" dirty="0">
                <a:solidFill>
                  <a:prstClr val="black"/>
                </a:solidFill>
              </a:rPr>
              <a:t>Characterisation was done by carrying out nitrogen adsorption-desorption measurements using the Quantachrome gas analyser (Fig. 12) </a:t>
            </a:r>
            <a:r>
              <a:rPr lang="en-GB" sz="1800" dirty="0" smtClean="0"/>
              <a:t> </a:t>
            </a:r>
          </a:p>
          <a:p>
            <a:pPr algn="just"/>
            <a:r>
              <a:rPr lang="en-GB" sz="1800" dirty="0" smtClean="0"/>
              <a:t>Permeation tests were carried out using a membrane reactor (Fig. 11).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0219" y="980728"/>
            <a:ext cx="3429000"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356993"/>
            <a:ext cx="3888432"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flipV="1">
            <a:off x="1259632" y="4509121"/>
            <a:ext cx="648072" cy="14401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a:off x="1331640" y="5301208"/>
            <a:ext cx="648072" cy="14401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8"/>
          <p:cNvSpPr/>
          <p:nvPr/>
        </p:nvSpPr>
        <p:spPr>
          <a:xfrm>
            <a:off x="3131840" y="4077072"/>
            <a:ext cx="103177" cy="72008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907704" y="4442629"/>
            <a:ext cx="936104"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200" dirty="0">
                <a:solidFill>
                  <a:prstClr val="white"/>
                </a:solidFill>
              </a:rPr>
              <a:t>Sample cell</a:t>
            </a:r>
          </a:p>
        </p:txBody>
      </p:sp>
      <p:sp>
        <p:nvSpPr>
          <p:cNvPr id="12" name="Rectangle 11"/>
          <p:cNvSpPr/>
          <p:nvPr/>
        </p:nvSpPr>
        <p:spPr>
          <a:xfrm>
            <a:off x="2550941" y="4797152"/>
            <a:ext cx="1517003" cy="214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200" dirty="0">
                <a:solidFill>
                  <a:prstClr val="white"/>
                </a:solidFill>
              </a:rPr>
              <a:t>Out gasser chamber</a:t>
            </a:r>
          </a:p>
        </p:txBody>
      </p:sp>
      <p:sp>
        <p:nvSpPr>
          <p:cNvPr id="13" name="Rectangle 12"/>
          <p:cNvSpPr/>
          <p:nvPr/>
        </p:nvSpPr>
        <p:spPr>
          <a:xfrm>
            <a:off x="2015716" y="5234716"/>
            <a:ext cx="165618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200" dirty="0">
                <a:solidFill>
                  <a:prstClr val="white"/>
                </a:solidFill>
              </a:rPr>
              <a:t>Liquid nitrogen </a:t>
            </a:r>
            <a:r>
              <a:rPr lang="en-GB" sz="1200" dirty="0" err="1">
                <a:solidFill>
                  <a:prstClr val="white"/>
                </a:solidFill>
              </a:rPr>
              <a:t>dewar</a:t>
            </a:r>
            <a:endParaRPr lang="en-GB" sz="1200" dirty="0">
              <a:solidFill>
                <a:prstClr val="white"/>
              </a:solidFill>
            </a:endParaRPr>
          </a:p>
        </p:txBody>
      </p:sp>
      <p:sp>
        <p:nvSpPr>
          <p:cNvPr id="15" name="Right Arrow 14"/>
          <p:cNvSpPr/>
          <p:nvPr/>
        </p:nvSpPr>
        <p:spPr>
          <a:xfrm>
            <a:off x="7454719" y="1705946"/>
            <a:ext cx="573665" cy="14401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8028384" y="1499962"/>
            <a:ext cx="936104" cy="776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8028384" y="1499962"/>
            <a:ext cx="936104" cy="830997"/>
          </a:xfrm>
          <a:prstGeom prst="rect">
            <a:avLst/>
          </a:prstGeom>
          <a:noFill/>
        </p:spPr>
        <p:txBody>
          <a:bodyPr wrap="square" rtlCol="0">
            <a:spAutoFit/>
          </a:bodyPr>
          <a:lstStyle/>
          <a:p>
            <a:r>
              <a:rPr lang="en-GB" sz="1200" dirty="0" smtClean="0">
                <a:solidFill>
                  <a:schemeClr val="bg1"/>
                </a:solidFill>
              </a:rPr>
              <a:t>Zeolite crystals on alumina support</a:t>
            </a:r>
            <a:r>
              <a:rPr lang="en-GB" sz="1200" dirty="0" smtClean="0"/>
              <a:t> </a:t>
            </a:r>
            <a:endParaRPr lang="en-GB" sz="1200" dirty="0"/>
          </a:p>
        </p:txBody>
      </p:sp>
      <p:sp>
        <p:nvSpPr>
          <p:cNvPr id="18" name="Right Arrow 17"/>
          <p:cNvSpPr/>
          <p:nvPr/>
        </p:nvSpPr>
        <p:spPr>
          <a:xfrm>
            <a:off x="7454719" y="2708920"/>
            <a:ext cx="501657" cy="14401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7956376" y="2492896"/>
            <a:ext cx="832803"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7956376" y="2492896"/>
            <a:ext cx="936104" cy="461665"/>
          </a:xfrm>
          <a:prstGeom prst="rect">
            <a:avLst/>
          </a:prstGeom>
          <a:noFill/>
        </p:spPr>
        <p:txBody>
          <a:bodyPr wrap="square" rtlCol="0">
            <a:spAutoFit/>
          </a:bodyPr>
          <a:lstStyle/>
          <a:p>
            <a:r>
              <a:rPr lang="en-GB" sz="1200" dirty="0" smtClean="0">
                <a:solidFill>
                  <a:schemeClr val="bg1"/>
                </a:solidFill>
              </a:rPr>
              <a:t>Dip-coating gel</a:t>
            </a:r>
            <a:endParaRPr lang="en-GB" sz="1200" dirty="0">
              <a:solidFill>
                <a:schemeClr val="bg1"/>
              </a:solidFill>
            </a:endParaRPr>
          </a:p>
        </p:txBody>
      </p:sp>
      <p:sp>
        <p:nvSpPr>
          <p:cNvPr id="21" name="TextBox 20"/>
          <p:cNvSpPr txBox="1"/>
          <p:nvPr/>
        </p:nvSpPr>
        <p:spPr>
          <a:xfrm>
            <a:off x="5868144" y="3212976"/>
            <a:ext cx="2921035" cy="276999"/>
          </a:xfrm>
          <a:prstGeom prst="rect">
            <a:avLst/>
          </a:prstGeom>
          <a:noFill/>
        </p:spPr>
        <p:txBody>
          <a:bodyPr wrap="square" rtlCol="0">
            <a:spAutoFit/>
          </a:bodyPr>
          <a:lstStyle/>
          <a:p>
            <a:r>
              <a:rPr lang="en-GB" sz="1200" dirty="0" smtClean="0"/>
              <a:t>Fig. 10: Zeolite membrane preparation</a:t>
            </a:r>
            <a:endParaRPr lang="en-GB" sz="1200" dirty="0"/>
          </a:p>
        </p:txBody>
      </p:sp>
      <p:sp>
        <p:nvSpPr>
          <p:cNvPr id="22" name="TextBox 21"/>
          <p:cNvSpPr txBox="1"/>
          <p:nvPr/>
        </p:nvSpPr>
        <p:spPr>
          <a:xfrm>
            <a:off x="503548" y="6381329"/>
            <a:ext cx="3240360" cy="276999"/>
          </a:xfrm>
          <a:prstGeom prst="rect">
            <a:avLst/>
          </a:prstGeom>
          <a:noFill/>
        </p:spPr>
        <p:txBody>
          <a:bodyPr wrap="square" rtlCol="0">
            <a:spAutoFit/>
          </a:bodyPr>
          <a:lstStyle/>
          <a:p>
            <a:r>
              <a:rPr lang="en-GB" sz="1200" dirty="0" smtClean="0"/>
              <a:t>Fig. 11: Quantachrome gas analyser</a:t>
            </a:r>
            <a:endParaRPr lang="en-GB" sz="1200" dirty="0"/>
          </a:p>
        </p:txBody>
      </p:sp>
      <p:sp>
        <p:nvSpPr>
          <p:cNvPr id="23" name="TextBox 22"/>
          <p:cNvSpPr txBox="1"/>
          <p:nvPr/>
        </p:nvSpPr>
        <p:spPr>
          <a:xfrm>
            <a:off x="5985250" y="6529098"/>
            <a:ext cx="2197443" cy="261610"/>
          </a:xfrm>
          <a:prstGeom prst="rect">
            <a:avLst/>
          </a:prstGeom>
          <a:noFill/>
        </p:spPr>
        <p:txBody>
          <a:bodyPr wrap="square" rtlCol="0">
            <a:spAutoFit/>
          </a:bodyPr>
          <a:lstStyle/>
          <a:p>
            <a:r>
              <a:rPr lang="en-GB" sz="1100" dirty="0" smtClean="0"/>
              <a:t>Fig . 12: Permeation setup</a:t>
            </a:r>
            <a:endParaRPr lang="en-GB" sz="1100"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489974"/>
            <a:ext cx="3744834" cy="3029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4211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99392"/>
            <a:ext cx="8229600" cy="564672"/>
          </a:xfrm>
        </p:spPr>
        <p:txBody>
          <a:bodyPr>
            <a:normAutofit/>
          </a:bodyPr>
          <a:lstStyle/>
          <a:p>
            <a:r>
              <a:rPr lang="en-GB" sz="2800" dirty="0" smtClean="0">
                <a:solidFill>
                  <a:srgbClr val="C00000"/>
                </a:solidFill>
              </a:rPr>
              <a:t>RESULTS AND DISCUSSION</a:t>
            </a:r>
            <a:endParaRPr lang="en-GB" sz="2800" dirty="0">
              <a:solidFill>
                <a:srgbClr val="C00000"/>
              </a:solidFill>
            </a:endParaRPr>
          </a:p>
        </p:txBody>
      </p:sp>
      <p:sp>
        <p:nvSpPr>
          <p:cNvPr id="3" name="Content Placeholder 2"/>
          <p:cNvSpPr>
            <a:spLocks noGrp="1"/>
          </p:cNvSpPr>
          <p:nvPr>
            <p:ph idx="1"/>
          </p:nvPr>
        </p:nvSpPr>
        <p:spPr>
          <a:xfrm>
            <a:off x="107504" y="5716708"/>
            <a:ext cx="8229600" cy="1312692"/>
          </a:xfrm>
        </p:spPr>
        <p:txBody>
          <a:bodyPr>
            <a:normAutofit fontScale="47500" lnSpcReduction="20000"/>
          </a:bodyPr>
          <a:lstStyle/>
          <a:p>
            <a:r>
              <a:rPr lang="en-GB" sz="2800" dirty="0">
                <a:ea typeface="Times New Roman"/>
                <a:cs typeface="Arial"/>
              </a:rPr>
              <a:t>The molar flux of </a:t>
            </a:r>
            <a:r>
              <a:rPr lang="en-GB" sz="2800" dirty="0" smtClean="0">
                <a:ea typeface="Times New Roman"/>
                <a:cs typeface="Arial"/>
              </a:rPr>
              <a:t>both </a:t>
            </a:r>
            <a:r>
              <a:rPr lang="en-GB" sz="2800" dirty="0">
                <a:ea typeface="Times New Roman"/>
                <a:cs typeface="Arial"/>
              </a:rPr>
              <a:t>gases increased linearly with increase in pressure </a:t>
            </a:r>
            <a:endParaRPr lang="en-GB" sz="2800" dirty="0" smtClean="0">
              <a:ea typeface="Times New Roman"/>
              <a:cs typeface="Arial"/>
            </a:endParaRPr>
          </a:p>
          <a:p>
            <a:r>
              <a:rPr lang="en-GB" sz="2800" dirty="0" smtClean="0">
                <a:ea typeface="Times New Roman"/>
                <a:cs typeface="Arial"/>
              </a:rPr>
              <a:t>This </a:t>
            </a:r>
            <a:r>
              <a:rPr lang="en-GB" sz="2800" dirty="0">
                <a:ea typeface="Times New Roman"/>
                <a:cs typeface="Arial"/>
              </a:rPr>
              <a:t>is in agreement with </a:t>
            </a:r>
            <a:r>
              <a:rPr lang="en-GB" sz="2800" dirty="0" smtClean="0">
                <a:ea typeface="Times New Roman"/>
                <a:cs typeface="Arial"/>
              </a:rPr>
              <a:t>literature</a:t>
            </a:r>
          </a:p>
          <a:p>
            <a:r>
              <a:rPr lang="en-GB" sz="2800" dirty="0" smtClean="0">
                <a:ea typeface="Times New Roman"/>
                <a:cs typeface="Arial"/>
              </a:rPr>
              <a:t>At pressures above 6x10</a:t>
            </a:r>
            <a:r>
              <a:rPr lang="en-GB" sz="2800" baseline="30000" dirty="0" smtClean="0">
                <a:ea typeface="Times New Roman"/>
                <a:cs typeface="Arial"/>
              </a:rPr>
              <a:t>5</a:t>
            </a:r>
            <a:r>
              <a:rPr lang="en-GB" sz="2800" dirty="0" smtClean="0">
                <a:ea typeface="Times New Roman"/>
                <a:cs typeface="Arial"/>
              </a:rPr>
              <a:t> </a:t>
            </a:r>
            <a:r>
              <a:rPr lang="en-GB" sz="2800" dirty="0">
                <a:ea typeface="Times New Roman"/>
                <a:cs typeface="Arial"/>
              </a:rPr>
              <a:t>Pa </a:t>
            </a:r>
            <a:r>
              <a:rPr lang="en-GB" sz="2800" dirty="0" smtClean="0">
                <a:ea typeface="Times New Roman"/>
                <a:cs typeface="Arial"/>
              </a:rPr>
              <a:t>the slope remained </a:t>
            </a:r>
            <a:r>
              <a:rPr lang="en-GB" sz="2800" dirty="0">
                <a:ea typeface="Times New Roman"/>
                <a:cs typeface="Arial"/>
              </a:rPr>
              <a:t>constant and hence this could indicate the contribution due to viscous flow </a:t>
            </a:r>
            <a:r>
              <a:rPr lang="en-GB" sz="2800" dirty="0" smtClean="0">
                <a:ea typeface="Times New Roman"/>
                <a:cs typeface="Arial"/>
              </a:rPr>
              <a:t>(previous work) </a:t>
            </a:r>
            <a:r>
              <a:rPr lang="en-GB" sz="2800" dirty="0">
                <a:ea typeface="Times New Roman"/>
                <a:cs typeface="Arial"/>
              </a:rPr>
              <a:t>being prevalent for the silica membrane at a higher </a:t>
            </a:r>
            <a:r>
              <a:rPr lang="en-GB" sz="2800" dirty="0" smtClean="0">
                <a:ea typeface="Times New Roman"/>
                <a:cs typeface="Arial"/>
              </a:rPr>
              <a:t>pressure</a:t>
            </a:r>
          </a:p>
          <a:p>
            <a:r>
              <a:rPr lang="en-GB" sz="2800" dirty="0">
                <a:ea typeface="Times New Roman"/>
                <a:cs typeface="Arial"/>
              </a:rPr>
              <a:t>The molar fluxes are linear functions of the pressure drop across the zeolite membrane</a:t>
            </a:r>
            <a:endParaRPr lang="en-GB" sz="2800" dirty="0" smtClean="0">
              <a:ea typeface="Times New Roman"/>
              <a:cs typeface="Arial"/>
            </a:endParaRPr>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3888432"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836712"/>
            <a:ext cx="3888432"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339752" y="3084037"/>
            <a:ext cx="6408712" cy="276999"/>
          </a:xfrm>
          <a:prstGeom prst="rect">
            <a:avLst/>
          </a:prstGeom>
          <a:noFill/>
        </p:spPr>
        <p:txBody>
          <a:bodyPr wrap="square" rtlCol="0">
            <a:spAutoFit/>
          </a:bodyPr>
          <a:lstStyle/>
          <a:p>
            <a:r>
              <a:rPr lang="en-GB" sz="1200" dirty="0" smtClean="0"/>
              <a:t>Fig. 13: Flux of CH4 and CO2 through a silica membrane</a:t>
            </a:r>
            <a:endParaRPr lang="en-GB" sz="1200"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361036"/>
            <a:ext cx="3888432" cy="1940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5" y="3361035"/>
            <a:ext cx="3888432" cy="207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339752" y="5439709"/>
            <a:ext cx="5256584" cy="276999"/>
          </a:xfrm>
          <a:prstGeom prst="rect">
            <a:avLst/>
          </a:prstGeom>
          <a:noFill/>
        </p:spPr>
        <p:txBody>
          <a:bodyPr wrap="square" rtlCol="0">
            <a:spAutoFit/>
          </a:bodyPr>
          <a:lstStyle/>
          <a:p>
            <a:r>
              <a:rPr lang="en-GB" sz="1200" dirty="0" smtClean="0"/>
              <a:t>Fig. 14: Flux of CH4 and CO2 through a zeolite membrane</a:t>
            </a:r>
            <a:endParaRPr lang="en-GB" sz="1200" dirty="0"/>
          </a:p>
        </p:txBody>
      </p:sp>
    </p:spTree>
    <p:extLst>
      <p:ext uri="{BB962C8B-B14F-4D97-AF65-F5344CB8AC3E}">
        <p14:creationId xmlns:p14="http://schemas.microsoft.com/office/powerpoint/2010/main" val="2899903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188640"/>
            <a:ext cx="8229600" cy="348648"/>
          </a:xfrm>
        </p:spPr>
        <p:txBody>
          <a:bodyPr>
            <a:normAutofit fontScale="90000"/>
          </a:bodyPr>
          <a:lstStyle/>
          <a:p>
            <a:r>
              <a:rPr lang="en-GB" sz="2800" dirty="0">
                <a:solidFill>
                  <a:srgbClr val="C00000"/>
                </a:solidFill>
              </a:rPr>
              <a:t>RESULTS AND DISCUSSION</a:t>
            </a:r>
            <a:endParaRPr lang="en-GB" dirty="0"/>
          </a:p>
        </p:txBody>
      </p:sp>
      <p:sp>
        <p:nvSpPr>
          <p:cNvPr id="3" name="Content Placeholder 2"/>
          <p:cNvSpPr>
            <a:spLocks noGrp="1"/>
          </p:cNvSpPr>
          <p:nvPr>
            <p:ph idx="1"/>
          </p:nvPr>
        </p:nvSpPr>
        <p:spPr>
          <a:xfrm>
            <a:off x="683027" y="3933056"/>
            <a:ext cx="8229600" cy="2160240"/>
          </a:xfrm>
        </p:spPr>
        <p:txBody>
          <a:bodyPr>
            <a:normAutofit fontScale="77500" lnSpcReduction="20000"/>
          </a:bodyPr>
          <a:lstStyle/>
          <a:p>
            <a:r>
              <a:rPr lang="en-GB" sz="2400" dirty="0" smtClean="0"/>
              <a:t>CH4/CO2 selectivity decreases with increasing operating temperature in the silica membrane </a:t>
            </a:r>
          </a:p>
          <a:p>
            <a:r>
              <a:rPr lang="en-GB" sz="2400" dirty="0"/>
              <a:t>CH</a:t>
            </a:r>
            <a:r>
              <a:rPr lang="en-GB" sz="2400" baseline="-25000" dirty="0"/>
              <a:t>4</a:t>
            </a:r>
            <a:r>
              <a:rPr lang="en-GB" sz="2400" dirty="0"/>
              <a:t>/CO</a:t>
            </a:r>
            <a:r>
              <a:rPr lang="en-GB" sz="2400" baseline="-25000" dirty="0"/>
              <a:t>2</a:t>
            </a:r>
            <a:r>
              <a:rPr lang="en-GB" sz="2400" dirty="0"/>
              <a:t> </a:t>
            </a:r>
            <a:r>
              <a:rPr lang="en-GB" sz="2400" dirty="0" smtClean="0"/>
              <a:t>obtained from the zeolite membrane is much higher than that of the silica membrane. The selectivity also increases with increase in temperature</a:t>
            </a:r>
          </a:p>
          <a:p>
            <a:r>
              <a:rPr lang="en-GB" sz="2400" dirty="0" smtClean="0"/>
              <a:t>At a higher temperature of about 500K the selectivity of the membrane to CH4 over CO2 falls to its room temperature value in the case of zeolite membrane.</a:t>
            </a:r>
            <a:r>
              <a:rPr lang="en-GB" dirty="0" smtClean="0"/>
              <a:t>  </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692696"/>
            <a:ext cx="3744416" cy="233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1339071" y="1086096"/>
            <a:ext cx="640641" cy="6147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79712" y="1700808"/>
            <a:ext cx="1728192" cy="504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692696"/>
            <a:ext cx="4032448" cy="2294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p:nvPr/>
        </p:nvCxnSpPr>
        <p:spPr>
          <a:xfrm flipV="1">
            <a:off x="6228184" y="908720"/>
            <a:ext cx="936104" cy="1440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7320" y="2986779"/>
            <a:ext cx="3600400" cy="553998"/>
          </a:xfrm>
          <a:prstGeom prst="rect">
            <a:avLst/>
          </a:prstGeom>
          <a:noFill/>
        </p:spPr>
        <p:txBody>
          <a:bodyPr wrap="square" rtlCol="0">
            <a:spAutoFit/>
          </a:bodyPr>
          <a:lstStyle/>
          <a:p>
            <a:r>
              <a:rPr lang="en-GB" sz="1200" dirty="0" smtClean="0"/>
              <a:t>Fig. 15: Effect of temperature on CH4/CO2 selectivity of silica membrane</a:t>
            </a:r>
            <a:r>
              <a:rPr lang="en-GB" dirty="0" smtClean="0"/>
              <a:t> </a:t>
            </a:r>
            <a:endParaRPr lang="en-GB" dirty="0"/>
          </a:p>
        </p:txBody>
      </p:sp>
      <p:sp>
        <p:nvSpPr>
          <p:cNvPr id="18" name="Rectangle 17"/>
          <p:cNvSpPr/>
          <p:nvPr/>
        </p:nvSpPr>
        <p:spPr>
          <a:xfrm>
            <a:off x="4716016" y="2979595"/>
            <a:ext cx="3600400" cy="553998"/>
          </a:xfrm>
          <a:prstGeom prst="rect">
            <a:avLst/>
          </a:prstGeom>
        </p:spPr>
        <p:txBody>
          <a:bodyPr wrap="square">
            <a:spAutoFit/>
          </a:bodyPr>
          <a:lstStyle/>
          <a:p>
            <a:pPr lvl="0"/>
            <a:r>
              <a:rPr lang="en-GB" sz="1200" dirty="0">
                <a:solidFill>
                  <a:prstClr val="black"/>
                </a:solidFill>
              </a:rPr>
              <a:t>Fig. </a:t>
            </a:r>
            <a:r>
              <a:rPr lang="en-GB" sz="1200" dirty="0" smtClean="0">
                <a:solidFill>
                  <a:prstClr val="black"/>
                </a:solidFill>
              </a:rPr>
              <a:t>16: </a:t>
            </a:r>
            <a:r>
              <a:rPr lang="en-GB" sz="1200" dirty="0">
                <a:solidFill>
                  <a:prstClr val="black"/>
                </a:solidFill>
              </a:rPr>
              <a:t>Effect of temperature on </a:t>
            </a:r>
            <a:r>
              <a:rPr lang="en-GB" sz="1200" dirty="0" smtClean="0">
                <a:solidFill>
                  <a:prstClr val="black"/>
                </a:solidFill>
              </a:rPr>
              <a:t>CH4/CO2 </a:t>
            </a:r>
            <a:r>
              <a:rPr lang="en-GB" sz="1200" dirty="0">
                <a:solidFill>
                  <a:prstClr val="black"/>
                </a:solidFill>
              </a:rPr>
              <a:t>selectivity of </a:t>
            </a:r>
            <a:r>
              <a:rPr lang="en-GB" sz="1200" dirty="0" smtClean="0">
                <a:solidFill>
                  <a:prstClr val="black"/>
                </a:solidFill>
              </a:rPr>
              <a:t>zeolite </a:t>
            </a:r>
            <a:r>
              <a:rPr lang="en-GB" sz="1200" dirty="0">
                <a:solidFill>
                  <a:prstClr val="black"/>
                </a:solidFill>
              </a:rPr>
              <a:t>membrane</a:t>
            </a:r>
            <a:r>
              <a:rPr lang="en-GB" dirty="0">
                <a:solidFill>
                  <a:prstClr val="black"/>
                </a:solidFill>
              </a:rPr>
              <a:t> </a:t>
            </a:r>
          </a:p>
        </p:txBody>
      </p:sp>
    </p:spTree>
    <p:extLst>
      <p:ext uri="{BB962C8B-B14F-4D97-AF65-F5344CB8AC3E}">
        <p14:creationId xmlns:p14="http://schemas.microsoft.com/office/powerpoint/2010/main" val="4105946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6399" y="5877272"/>
            <a:ext cx="8229600" cy="1080120"/>
          </a:xfrm>
        </p:spPr>
        <p:txBody>
          <a:bodyPr>
            <a:normAutofit fontScale="70000" lnSpcReduction="20000"/>
          </a:bodyPr>
          <a:lstStyle/>
          <a:p>
            <a:r>
              <a:rPr lang="en-GB" dirty="0"/>
              <a:t>The hysteresis isotherms in </a:t>
            </a:r>
            <a:r>
              <a:rPr lang="en-GB" dirty="0" smtClean="0"/>
              <a:t>Fig. 17 </a:t>
            </a:r>
            <a:r>
              <a:rPr lang="en-GB" dirty="0"/>
              <a:t>implies </a:t>
            </a:r>
            <a:r>
              <a:rPr lang="en-GB" dirty="0" smtClean="0"/>
              <a:t>that both membranes are </a:t>
            </a:r>
            <a:r>
              <a:rPr lang="en-GB" dirty="0" err="1"/>
              <a:t>mesoporous</a:t>
            </a:r>
            <a:r>
              <a:rPr lang="en-GB" dirty="0"/>
              <a:t> and could undergo capillary condensation during hysteresis. </a:t>
            </a:r>
            <a:endParaRPr lang="en-GB" dirty="0" smtClean="0"/>
          </a:p>
          <a:p>
            <a:r>
              <a:rPr lang="en-GB" dirty="0" smtClean="0"/>
              <a:t>Table 1 </a:t>
            </a:r>
            <a:r>
              <a:rPr lang="en-GB" dirty="0"/>
              <a:t>shows the desorption summary of </a:t>
            </a:r>
            <a:r>
              <a:rPr lang="en-GB" dirty="0" smtClean="0"/>
              <a:t>both membrane </a:t>
            </a:r>
            <a:r>
              <a:rPr lang="en-GB" dirty="0"/>
              <a:t>membrane.</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99" y="420669"/>
            <a:ext cx="4453695" cy="3008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61875"/>
            <a:ext cx="4199359" cy="3008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3861048"/>
            <a:ext cx="4199358" cy="1413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099" y="3861048"/>
            <a:ext cx="4536504" cy="15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198436" y="3478757"/>
            <a:ext cx="5544616" cy="276999"/>
          </a:xfrm>
          <a:prstGeom prst="rect">
            <a:avLst/>
          </a:prstGeom>
          <a:noFill/>
        </p:spPr>
        <p:txBody>
          <a:bodyPr wrap="square" rtlCol="0">
            <a:spAutoFit/>
          </a:bodyPr>
          <a:lstStyle/>
          <a:p>
            <a:r>
              <a:rPr lang="en-GB" sz="1200" dirty="0" smtClean="0"/>
              <a:t>Fig. 17: Isotherm of silica (a) and zeolite (b) membranes </a:t>
            </a:r>
            <a:endParaRPr lang="en-GB" sz="1200" dirty="0"/>
          </a:p>
        </p:txBody>
      </p:sp>
      <p:sp>
        <p:nvSpPr>
          <p:cNvPr id="6" name="TextBox 5"/>
          <p:cNvSpPr txBox="1"/>
          <p:nvPr/>
        </p:nvSpPr>
        <p:spPr>
          <a:xfrm>
            <a:off x="1542263" y="5410267"/>
            <a:ext cx="6120680" cy="276999"/>
          </a:xfrm>
          <a:prstGeom prst="rect">
            <a:avLst/>
          </a:prstGeom>
          <a:noFill/>
        </p:spPr>
        <p:txBody>
          <a:bodyPr wrap="square" rtlCol="0">
            <a:spAutoFit/>
          </a:bodyPr>
          <a:lstStyle/>
          <a:p>
            <a:r>
              <a:rPr lang="en-GB" sz="1200" dirty="0" smtClean="0"/>
              <a:t>Table 1: Desorption summary of (a) silica membrane and (b) zeolite membrane</a:t>
            </a:r>
            <a:endParaRPr lang="en-GB" sz="1200" dirty="0"/>
          </a:p>
        </p:txBody>
      </p:sp>
      <p:sp>
        <p:nvSpPr>
          <p:cNvPr id="7" name="TextBox 6"/>
          <p:cNvSpPr txBox="1"/>
          <p:nvPr/>
        </p:nvSpPr>
        <p:spPr>
          <a:xfrm>
            <a:off x="1835696" y="5143614"/>
            <a:ext cx="725481" cy="261610"/>
          </a:xfrm>
          <a:prstGeom prst="rect">
            <a:avLst/>
          </a:prstGeom>
          <a:noFill/>
        </p:spPr>
        <p:txBody>
          <a:bodyPr wrap="square" rtlCol="0">
            <a:spAutoFit/>
          </a:bodyPr>
          <a:lstStyle/>
          <a:p>
            <a:r>
              <a:rPr lang="en-GB" sz="1100" dirty="0" smtClean="0"/>
              <a:t>(a)</a:t>
            </a:r>
            <a:endParaRPr lang="en-GB" sz="1100" dirty="0"/>
          </a:p>
        </p:txBody>
      </p:sp>
      <p:sp>
        <p:nvSpPr>
          <p:cNvPr id="8" name="Rectangle 7"/>
          <p:cNvSpPr/>
          <p:nvPr/>
        </p:nvSpPr>
        <p:spPr>
          <a:xfrm>
            <a:off x="6955715" y="5061855"/>
            <a:ext cx="365806" cy="261610"/>
          </a:xfrm>
          <a:prstGeom prst="rect">
            <a:avLst/>
          </a:prstGeom>
        </p:spPr>
        <p:txBody>
          <a:bodyPr wrap="none">
            <a:spAutoFit/>
          </a:bodyPr>
          <a:lstStyle/>
          <a:p>
            <a:r>
              <a:rPr lang="en-GB" sz="1100" dirty="0" smtClean="0"/>
              <a:t>(b)</a:t>
            </a:r>
            <a:endParaRPr lang="en-GB" sz="1100" dirty="0"/>
          </a:p>
        </p:txBody>
      </p:sp>
      <p:sp>
        <p:nvSpPr>
          <p:cNvPr id="4" name="TextBox 3"/>
          <p:cNvSpPr txBox="1"/>
          <p:nvPr/>
        </p:nvSpPr>
        <p:spPr>
          <a:xfrm>
            <a:off x="755576" y="748137"/>
            <a:ext cx="432048" cy="246221"/>
          </a:xfrm>
          <a:prstGeom prst="rect">
            <a:avLst/>
          </a:prstGeom>
          <a:noFill/>
        </p:spPr>
        <p:txBody>
          <a:bodyPr wrap="square" rtlCol="0">
            <a:spAutoFit/>
          </a:bodyPr>
          <a:lstStyle/>
          <a:p>
            <a:r>
              <a:rPr lang="en-GB" sz="1000" b="1" dirty="0" smtClean="0"/>
              <a:t>(a)</a:t>
            </a:r>
            <a:endParaRPr lang="en-GB" sz="1000" b="1" dirty="0"/>
          </a:p>
        </p:txBody>
      </p:sp>
      <p:sp>
        <p:nvSpPr>
          <p:cNvPr id="9" name="Rectangle 8"/>
          <p:cNvSpPr/>
          <p:nvPr/>
        </p:nvSpPr>
        <p:spPr>
          <a:xfrm>
            <a:off x="5508104" y="936562"/>
            <a:ext cx="362600" cy="246221"/>
          </a:xfrm>
          <a:prstGeom prst="rect">
            <a:avLst/>
          </a:prstGeom>
        </p:spPr>
        <p:txBody>
          <a:bodyPr wrap="none">
            <a:spAutoFit/>
          </a:bodyPr>
          <a:lstStyle/>
          <a:p>
            <a:pPr lvl="0"/>
            <a:r>
              <a:rPr lang="en-GB" sz="1000" b="1" dirty="0" smtClean="0">
                <a:solidFill>
                  <a:prstClr val="black"/>
                </a:solidFill>
              </a:rPr>
              <a:t>(b)</a:t>
            </a:r>
            <a:endParaRPr lang="en-GB" sz="1000" b="1" dirty="0">
              <a:solidFill>
                <a:prstClr val="black"/>
              </a:solidFill>
            </a:endParaRPr>
          </a:p>
        </p:txBody>
      </p:sp>
    </p:spTree>
    <p:extLst>
      <p:ext uri="{BB962C8B-B14F-4D97-AF65-F5344CB8AC3E}">
        <p14:creationId xmlns:p14="http://schemas.microsoft.com/office/powerpoint/2010/main" val="144270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0" y="-571500"/>
            <a:ext cx="8229600" cy="1143000"/>
          </a:xfrm>
        </p:spPr>
        <p:txBody>
          <a:bodyPr>
            <a:normAutofit/>
          </a:bodyPr>
          <a:lstStyle/>
          <a:p>
            <a:r>
              <a:rPr lang="en-GB" sz="2800" dirty="0" smtClean="0">
                <a:solidFill>
                  <a:srgbClr val="C00000"/>
                </a:solidFill>
              </a:rPr>
              <a:t>CONCLUSION</a:t>
            </a:r>
            <a:endParaRPr lang="en-GB" sz="2800" dirty="0">
              <a:solidFill>
                <a:srgbClr val="C00000"/>
              </a:solidFill>
            </a:endParaRPr>
          </a:p>
        </p:txBody>
      </p:sp>
      <p:sp>
        <p:nvSpPr>
          <p:cNvPr id="3" name="Content Placeholder 2"/>
          <p:cNvSpPr>
            <a:spLocks noGrp="1"/>
          </p:cNvSpPr>
          <p:nvPr>
            <p:ph idx="1"/>
          </p:nvPr>
        </p:nvSpPr>
        <p:spPr>
          <a:xfrm>
            <a:off x="467544" y="548680"/>
            <a:ext cx="8229600" cy="5199856"/>
          </a:xfrm>
        </p:spPr>
        <p:txBody>
          <a:bodyPr/>
          <a:lstStyle/>
          <a:p>
            <a:r>
              <a:rPr lang="en-GB" dirty="0"/>
              <a:t>The results obtained have shown that it is possible to use a </a:t>
            </a:r>
            <a:r>
              <a:rPr lang="en-GB" dirty="0" err="1"/>
              <a:t>mesoporous</a:t>
            </a:r>
            <a:r>
              <a:rPr lang="en-GB" dirty="0"/>
              <a:t> membrane to selectively remove carbon dioxide from methane to produce pipeline quality natural gas. </a:t>
            </a:r>
            <a:r>
              <a:rPr lang="en-GB" dirty="0" smtClean="0"/>
              <a:t>The zeolite membrane has given better separation factor than the silica membrane.</a:t>
            </a:r>
          </a:p>
          <a:p>
            <a:pPr marL="0" indent="0">
              <a:buNone/>
            </a:pPr>
            <a:r>
              <a:rPr lang="en-GB" dirty="0" smtClean="0">
                <a:solidFill>
                  <a:srgbClr val="C00000"/>
                </a:solidFill>
              </a:rPr>
              <a:t> 			FUTURE WORK</a:t>
            </a:r>
          </a:p>
          <a:p>
            <a:r>
              <a:rPr lang="en-GB" dirty="0" smtClean="0"/>
              <a:t>There </a:t>
            </a:r>
            <a:r>
              <a:rPr lang="en-GB" dirty="0"/>
              <a:t>is a need for further study of the transport mechanism of methane through </a:t>
            </a:r>
            <a:r>
              <a:rPr lang="en-GB" dirty="0" smtClean="0"/>
              <a:t>the zeolite </a:t>
            </a:r>
            <a:r>
              <a:rPr lang="en-GB" dirty="0"/>
              <a:t>membrane since this is essential for the separation of other hydrocarbons that could be present as impurities.</a:t>
            </a:r>
          </a:p>
          <a:p>
            <a:endParaRPr lang="en-GB" dirty="0"/>
          </a:p>
        </p:txBody>
      </p:sp>
    </p:spTree>
    <p:extLst>
      <p:ext uri="{BB962C8B-B14F-4D97-AF65-F5344CB8AC3E}">
        <p14:creationId xmlns:p14="http://schemas.microsoft.com/office/powerpoint/2010/main" val="2632002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1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5017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58175" cy="1143000"/>
          </a:xfrm>
          <a:solidFill>
            <a:schemeClr val="tx2"/>
          </a:solidFill>
        </p:spPr>
        <p:txBody>
          <a:bodyPr>
            <a:normAutofit/>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457200" y="1571625"/>
            <a:ext cx="8229600" cy="4483100"/>
          </a:xfrm>
          <a:solidFill>
            <a:schemeClr val="tx2"/>
          </a:solidFill>
          <a:ln>
            <a:solidFill>
              <a:schemeClr val="accent1"/>
            </a:solidFill>
          </a:ln>
        </p:spPr>
        <p:txBody>
          <a:bodyPr>
            <a:normAutofit/>
          </a:bodyPr>
          <a:lstStyle/>
          <a:p>
            <a:pPr eaLnBrk="1" hangingPunct="1">
              <a:buFont typeface="Arial" charset="0"/>
              <a:buNone/>
              <a:defRPr/>
            </a:pPr>
            <a:r>
              <a:rPr lang="en-US" sz="2000" b="1" dirty="0" smtClean="0">
                <a:solidFill>
                  <a:schemeClr val="bg2">
                    <a:lumMod val="50000"/>
                  </a:schemeClr>
                </a:solidFill>
                <a:latin typeface="+mj-lt"/>
              </a:rPr>
              <a:t>     </a:t>
            </a:r>
            <a:r>
              <a:rPr lang="en-US" sz="2000" b="1" dirty="0">
                <a:solidFill>
                  <a:schemeClr val="bg2">
                    <a:lumMod val="50000"/>
                  </a:schemeClr>
                </a:solidFill>
              </a:rPr>
              <a:t>OMICS Group International is a pioneer and leading science event organizer, which publishes around 400 open access journals and conducts over 300 Medical, Clinical, Engineering, Life Sciences, Pharma scientific conferences all over the globe annually with the support of more than 1000 scientific associations and 30,000 editorial board members and 3.5 million followers to its credit.</a:t>
            </a:r>
            <a:br>
              <a:rPr lang="en-US" sz="2000" b="1" dirty="0">
                <a:solidFill>
                  <a:schemeClr val="bg2">
                    <a:lumMod val="50000"/>
                  </a:schemeClr>
                </a:solidFill>
              </a:rPr>
            </a:br>
            <a:endParaRPr lang="en-US" sz="2000" b="1" dirty="0">
              <a:solidFill>
                <a:schemeClr val="bg2">
                  <a:lumMod val="50000"/>
                </a:schemeClr>
              </a:solidFill>
            </a:endParaRPr>
          </a:p>
          <a:p>
            <a:pPr algn="just" eaLnBrk="1" hangingPunct="1">
              <a:buFont typeface="Arial" charset="0"/>
              <a:buNone/>
              <a:defRPr/>
            </a:pPr>
            <a:r>
              <a:rPr lang="en-US" sz="2000" b="1" dirty="0">
                <a:solidFill>
                  <a:schemeClr val="bg2">
                    <a:lumMod val="50000"/>
                  </a:schemeClr>
                </a:solidFill>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pPr eaLnBrk="1" hangingPunct="1">
              <a:defRPr/>
            </a:pPr>
            <a:endParaRPr lang="en-US" b="1" dirty="0">
              <a:solidFill>
                <a:schemeClr val="bg2">
                  <a:lumMod val="50000"/>
                </a:schemeClr>
              </a:solidFill>
            </a:endParaRPr>
          </a:p>
        </p:txBody>
      </p:sp>
      <p:pic>
        <p:nvPicPr>
          <p:cNvPr id="41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0"/>
            <a:ext cx="213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2463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988841"/>
            <a:ext cx="7772400" cy="3456384"/>
          </a:xfrm>
        </p:spPr>
        <p:txBody>
          <a:bodyPr>
            <a:normAutofit/>
          </a:bodyPr>
          <a:lstStyle/>
          <a:p>
            <a:pPr lvl="0" defTabSz="914400">
              <a:spcBef>
                <a:spcPts val="0"/>
              </a:spcBef>
            </a:pPr>
            <a:r>
              <a:rPr lang="en-GB" sz="1800" dirty="0" smtClean="0">
                <a:solidFill>
                  <a:srgbClr val="292934"/>
                </a:solidFill>
                <a:ea typeface="+mn-ea"/>
                <a:cs typeface="+mn-cs"/>
              </a:rPr>
              <a:t> </a:t>
            </a:r>
            <a:r>
              <a:rPr lang="en-GB" sz="1800" dirty="0">
                <a:solidFill>
                  <a:srgbClr val="292934"/>
                </a:solidFill>
                <a:ea typeface="+mn-ea"/>
                <a:cs typeface="+mn-cs"/>
              </a:rPr>
              <a:t/>
            </a:r>
            <a:br>
              <a:rPr lang="en-GB" sz="1800" dirty="0">
                <a:solidFill>
                  <a:srgbClr val="292934"/>
                </a:solidFill>
                <a:ea typeface="+mn-ea"/>
                <a:cs typeface="+mn-cs"/>
              </a:rPr>
            </a:br>
            <a:r>
              <a:rPr lang="en-GB" sz="1800" dirty="0" smtClean="0">
                <a:solidFill>
                  <a:srgbClr val="292934"/>
                </a:solidFill>
                <a:ea typeface="+mn-ea"/>
                <a:cs typeface="+mn-cs"/>
              </a:rPr>
              <a:t/>
            </a:r>
            <a:br>
              <a:rPr lang="en-GB" sz="1800" dirty="0" smtClean="0">
                <a:solidFill>
                  <a:srgbClr val="292934"/>
                </a:solidFill>
                <a:ea typeface="+mn-ea"/>
                <a:cs typeface="+mn-cs"/>
              </a:rPr>
            </a:br>
            <a:r>
              <a:rPr lang="en-GB" sz="1800" dirty="0">
                <a:solidFill>
                  <a:srgbClr val="292934"/>
                </a:solidFill>
                <a:ea typeface="+mn-ea"/>
                <a:cs typeface="+mn-cs"/>
              </a:rPr>
              <a:t/>
            </a:r>
            <a:br>
              <a:rPr lang="en-GB" sz="1800" dirty="0">
                <a:solidFill>
                  <a:srgbClr val="292934"/>
                </a:solidFill>
                <a:ea typeface="+mn-ea"/>
                <a:cs typeface="+mn-cs"/>
              </a:rPr>
            </a:br>
            <a:r>
              <a:rPr lang="en-GB" sz="1800" dirty="0" smtClean="0">
                <a:solidFill>
                  <a:srgbClr val="292934"/>
                </a:solidFill>
                <a:ea typeface="+mn-ea"/>
                <a:cs typeface="+mn-cs"/>
              </a:rPr>
              <a:t/>
            </a:r>
            <a:br>
              <a:rPr lang="en-GB" sz="1800" dirty="0" smtClean="0">
                <a:solidFill>
                  <a:srgbClr val="292934"/>
                </a:solidFill>
                <a:ea typeface="+mn-ea"/>
                <a:cs typeface="+mn-cs"/>
              </a:rPr>
            </a:br>
            <a:r>
              <a:rPr lang="pt-PT" sz="1000" i="1" dirty="0">
                <a:solidFill>
                  <a:srgbClr val="FFFFFF"/>
                </a:solidFill>
                <a:latin typeface="Times New Roman" pitchFamily="18" charset="0"/>
                <a:ea typeface="+mn-ea"/>
                <a:cs typeface="Times New Roman" pitchFamily="18" charset="0"/>
              </a:rPr>
              <a:t/>
            </a:r>
            <a:br>
              <a:rPr lang="pt-PT" sz="1000" i="1" dirty="0">
                <a:solidFill>
                  <a:srgbClr val="FFFFFF"/>
                </a:solidFill>
                <a:latin typeface="Times New Roman" pitchFamily="18" charset="0"/>
                <a:ea typeface="+mn-ea"/>
                <a:cs typeface="Times New Roman" pitchFamily="18" charset="0"/>
              </a:rPr>
            </a:br>
            <a:r>
              <a:rPr lang="pt-PT" sz="1000" i="1" dirty="0">
                <a:solidFill>
                  <a:srgbClr val="FFFFFF"/>
                </a:solidFill>
                <a:latin typeface="Times New Roman" pitchFamily="18" charset="0"/>
                <a:ea typeface="+mn-ea"/>
                <a:cs typeface="Times New Roman" pitchFamily="18" charset="0"/>
              </a:rPr>
              <a:t/>
            </a:r>
            <a:br>
              <a:rPr lang="pt-PT" sz="1000" i="1" dirty="0">
                <a:solidFill>
                  <a:srgbClr val="FFFFFF"/>
                </a:solidFill>
                <a:latin typeface="Times New Roman" pitchFamily="18" charset="0"/>
                <a:ea typeface="+mn-ea"/>
                <a:cs typeface="Times New Roman" pitchFamily="18" charset="0"/>
              </a:rPr>
            </a:b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906934252"/>
              </p:ext>
            </p:extLst>
          </p:nvPr>
        </p:nvGraphicFramePr>
        <p:xfrm>
          <a:off x="827584" y="1844824"/>
          <a:ext cx="7848872" cy="1700530"/>
        </p:xfrm>
        <a:graphic>
          <a:graphicData uri="http://schemas.openxmlformats.org/drawingml/2006/table">
            <a:tbl>
              <a:tblPr/>
              <a:tblGrid>
                <a:gridCol w="7848872"/>
              </a:tblGrid>
              <a:tr h="1425178">
                <a:tc>
                  <a:txBody>
                    <a:bodyPr/>
                    <a:lstStyle/>
                    <a:p>
                      <a:pPr algn="ctr">
                        <a:spcAft>
                          <a:spcPts val="0"/>
                        </a:spcAft>
                      </a:pPr>
                      <a:r>
                        <a:rPr lang="en-US" sz="3200" kern="1400" dirty="0" smtClean="0">
                          <a:solidFill>
                            <a:schemeClr val="tx1"/>
                          </a:solidFill>
                          <a:effectLst/>
                          <a:latin typeface="Times New Roman"/>
                          <a:ea typeface="Times New Roman"/>
                        </a:rPr>
                        <a:t>The study of the selectivity of</a:t>
                      </a:r>
                      <a:r>
                        <a:rPr lang="en-US" sz="3200" kern="1400" baseline="0" dirty="0" smtClean="0">
                          <a:solidFill>
                            <a:schemeClr val="tx1"/>
                          </a:solidFill>
                          <a:effectLst/>
                          <a:latin typeface="Times New Roman"/>
                          <a:ea typeface="Times New Roman"/>
                        </a:rPr>
                        <a:t> methane over carbon dioxide and inert gases using composite inorganic membranes</a:t>
                      </a:r>
                      <a:endParaRPr lang="en-US" sz="3200" kern="1400" dirty="0" smtClean="0">
                        <a:solidFill>
                          <a:schemeClr val="tx1"/>
                        </a:solidFill>
                        <a:effectLst/>
                        <a:latin typeface="Times New Roman"/>
                        <a:ea typeface="Times New Roman"/>
                      </a:endParaRPr>
                    </a:p>
                  </a:txBody>
                  <a:tcPr marL="118745" marR="118745" marT="118745" marB="118745">
                    <a:lnL>
                      <a:noFill/>
                    </a:lnL>
                    <a:lnR>
                      <a:noFill/>
                    </a:lnR>
                    <a:lnT>
                      <a:noFill/>
                    </a:lnT>
                    <a:lnB>
                      <a:noFill/>
                    </a:lnB>
                  </a:tcPr>
                </a:tc>
              </a:tr>
            </a:tbl>
          </a:graphicData>
        </a:graphic>
      </p:graphicFrame>
      <p:sp>
        <p:nvSpPr>
          <p:cNvPr id="7" name="Rectangle 2"/>
          <p:cNvSpPr>
            <a:spLocks noChangeArrowheads="1"/>
          </p:cNvSpPr>
          <p:nvPr/>
        </p:nvSpPr>
        <p:spPr bwMode="auto">
          <a:xfrm>
            <a:off x="1543050" y="3702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Arial" pitchFamily="34" charset="0"/>
              </a:rPr>
              <a:t/>
            </a:r>
            <a:br>
              <a:rPr kumimoji="0" lang="en-GB" sz="1800" b="0" i="0" u="none" strike="noStrike" cap="none" normalizeH="0" baseline="0" smtClean="0">
                <a:ln>
                  <a:noFill/>
                </a:ln>
                <a:solidFill>
                  <a:schemeClr val="tx1"/>
                </a:solidFill>
                <a:effectLst/>
                <a:latin typeface="Arial" pitchFamily="34" charset="0"/>
                <a:cs typeface="Arial" pitchFamily="34" charset="0"/>
              </a:rPr>
            </a:b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36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63688" y="3789040"/>
            <a:ext cx="5956061" cy="830997"/>
          </a:xfrm>
          <a:prstGeom prst="rect">
            <a:avLst/>
          </a:prstGeom>
          <a:noFill/>
        </p:spPr>
        <p:txBody>
          <a:bodyPr wrap="square" rtlCol="0">
            <a:spAutoFit/>
          </a:bodyPr>
          <a:lstStyle/>
          <a:p>
            <a:pPr algn="ctr"/>
            <a:r>
              <a:rPr lang="en-GB" sz="1200" dirty="0" err="1">
                <a:solidFill>
                  <a:srgbClr val="FFFFFF"/>
                </a:solidFill>
                <a:latin typeface="Times New Roman" pitchFamily="18" charset="0"/>
                <a:ea typeface="+mj-ea"/>
                <a:cs typeface="Times New Roman" pitchFamily="18" charset="0"/>
              </a:rPr>
              <a:t>Habiba</a:t>
            </a:r>
            <a:r>
              <a:rPr lang="en-GB" sz="1200" dirty="0">
                <a:solidFill>
                  <a:srgbClr val="FFFFFF"/>
                </a:solidFill>
                <a:latin typeface="Times New Roman" pitchFamily="18" charset="0"/>
                <a:ea typeface="+mj-ea"/>
                <a:cs typeface="Times New Roman" pitchFamily="18" charset="0"/>
              </a:rPr>
              <a:t> </a:t>
            </a:r>
            <a:r>
              <a:rPr lang="en-GB" sz="1200" dirty="0" err="1">
                <a:solidFill>
                  <a:srgbClr val="FFFFFF"/>
                </a:solidFill>
                <a:latin typeface="Times New Roman" pitchFamily="18" charset="0"/>
                <a:ea typeface="+mj-ea"/>
                <a:cs typeface="Times New Roman" pitchFamily="18" charset="0"/>
              </a:rPr>
              <a:t>shehu</a:t>
            </a:r>
            <a:r>
              <a:rPr lang="en-GB" sz="1200" dirty="0">
                <a:solidFill>
                  <a:srgbClr val="FFFFFF"/>
                </a:solidFill>
                <a:latin typeface="Times New Roman" pitchFamily="18" charset="0"/>
                <a:ea typeface="+mj-ea"/>
                <a:cs typeface="Times New Roman" pitchFamily="18" charset="0"/>
              </a:rPr>
              <a:t> </a:t>
            </a:r>
            <a:r>
              <a:rPr lang="en-GB" sz="1200" dirty="0" smtClean="0">
                <a:solidFill>
                  <a:srgbClr val="FFFFFF"/>
                </a:solidFill>
                <a:latin typeface="Times New Roman" pitchFamily="18" charset="0"/>
                <a:ea typeface="+mj-ea"/>
                <a:cs typeface="Times New Roman" pitchFamily="18" charset="0"/>
              </a:rPr>
              <a:t> </a:t>
            </a:r>
            <a:r>
              <a:rPr lang="en-GB" sz="1200" dirty="0">
                <a:solidFill>
                  <a:srgbClr val="FFFFFF"/>
                </a:solidFill>
                <a:latin typeface="Times New Roman" pitchFamily="18" charset="0"/>
                <a:ea typeface="+mj-ea"/>
                <a:cs typeface="Times New Roman" pitchFamily="18" charset="0"/>
              </a:rPr>
              <a:t>and Edward </a:t>
            </a:r>
            <a:r>
              <a:rPr lang="en-GB" sz="1200" dirty="0" err="1">
                <a:solidFill>
                  <a:srgbClr val="FFFFFF"/>
                </a:solidFill>
                <a:latin typeface="Times New Roman" pitchFamily="18" charset="0"/>
                <a:ea typeface="+mj-ea"/>
                <a:cs typeface="Times New Roman" pitchFamily="18" charset="0"/>
              </a:rPr>
              <a:t>Gobina</a:t>
            </a:r>
            <a:r>
              <a:rPr lang="pt-PT" sz="1200" i="1" dirty="0">
                <a:solidFill>
                  <a:srgbClr val="FFFFFF"/>
                </a:solidFill>
                <a:latin typeface="Times New Roman" pitchFamily="18" charset="0"/>
                <a:ea typeface="+mj-ea"/>
                <a:cs typeface="Times New Roman" pitchFamily="18" charset="0"/>
              </a:rPr>
              <a:t/>
            </a:r>
            <a:br>
              <a:rPr lang="pt-PT" sz="1200" i="1" dirty="0">
                <a:solidFill>
                  <a:srgbClr val="FFFFFF"/>
                </a:solidFill>
                <a:latin typeface="Times New Roman" pitchFamily="18" charset="0"/>
                <a:ea typeface="+mj-ea"/>
                <a:cs typeface="Times New Roman" pitchFamily="18" charset="0"/>
              </a:rPr>
            </a:br>
            <a:r>
              <a:rPr lang="pt-PT" sz="1200" i="1" dirty="0">
                <a:solidFill>
                  <a:srgbClr val="FFFFFF"/>
                </a:solidFill>
                <a:latin typeface="Times New Roman" pitchFamily="18" charset="0"/>
                <a:ea typeface="+mj-ea"/>
                <a:cs typeface="Times New Roman" pitchFamily="18" charset="0"/>
              </a:rPr>
              <a:t>Centre for Process Integration and Membrane Technology, (CPIMT), </a:t>
            </a:r>
            <a:r>
              <a:rPr lang="en-GB" sz="1200" dirty="0">
                <a:solidFill>
                  <a:srgbClr val="FFFFFF"/>
                </a:solidFill>
                <a:latin typeface="Times New Roman" pitchFamily="18" charset="0"/>
                <a:ea typeface="+mj-ea"/>
                <a:cs typeface="Times New Roman" pitchFamily="18" charset="0"/>
              </a:rPr>
              <a:t/>
            </a:r>
            <a:br>
              <a:rPr lang="en-GB" sz="1200" dirty="0">
                <a:solidFill>
                  <a:srgbClr val="FFFFFF"/>
                </a:solidFill>
                <a:latin typeface="Times New Roman" pitchFamily="18" charset="0"/>
                <a:ea typeface="+mj-ea"/>
                <a:cs typeface="Times New Roman" pitchFamily="18" charset="0"/>
              </a:rPr>
            </a:br>
            <a:r>
              <a:rPr lang="pt-PT" sz="1200" i="1" dirty="0">
                <a:solidFill>
                  <a:srgbClr val="FFFFFF"/>
                </a:solidFill>
                <a:latin typeface="Times New Roman" pitchFamily="18" charset="0"/>
                <a:ea typeface="+mj-ea"/>
                <a:cs typeface="Times New Roman" pitchFamily="18" charset="0"/>
              </a:rPr>
              <a:t>School of Engineering, The Robert Gordon University, Aberdeen, AB10 7GJ. United Kingdom</a:t>
            </a:r>
            <a:br>
              <a:rPr lang="pt-PT" sz="1200" i="1" dirty="0">
                <a:solidFill>
                  <a:srgbClr val="FFFFFF"/>
                </a:solidFill>
                <a:latin typeface="Times New Roman" pitchFamily="18" charset="0"/>
                <a:ea typeface="+mj-ea"/>
                <a:cs typeface="Times New Roman" pitchFamily="18" charset="0"/>
              </a:rPr>
            </a:br>
            <a:r>
              <a:rPr lang="pt-PT" sz="1200" i="1" dirty="0">
                <a:solidFill>
                  <a:srgbClr val="FFFFFF"/>
                </a:solidFill>
                <a:latin typeface="Times New Roman" pitchFamily="18" charset="0"/>
                <a:ea typeface="+mj-ea"/>
                <a:cs typeface="Times New Roman" pitchFamily="18" charset="0"/>
                <a:hlinkClick r:id="rId3"/>
              </a:rPr>
              <a:t>h.shehu@rgu.ac.uk, e.gobina@rgu.ac.uk</a:t>
            </a:r>
            <a:r>
              <a:rPr lang="pt-PT" sz="1200" i="1" dirty="0">
                <a:solidFill>
                  <a:srgbClr val="FFFFFF"/>
                </a:solidFill>
                <a:latin typeface="Times New Roman" pitchFamily="18" charset="0"/>
                <a:ea typeface="+mj-ea"/>
                <a:cs typeface="Times New Roman" pitchFamily="18" charset="0"/>
              </a:rPr>
              <a:t>  Tel ; +44(0)1224262309, +44 (</a:t>
            </a:r>
            <a:r>
              <a:rPr lang="pt-PT" sz="1200" i="1" dirty="0" smtClean="0">
                <a:solidFill>
                  <a:srgbClr val="FFFFFF"/>
                </a:solidFill>
                <a:latin typeface="Times New Roman" pitchFamily="18" charset="0"/>
                <a:ea typeface="+mj-ea"/>
                <a:cs typeface="Times New Roman" pitchFamily="18" charset="0"/>
              </a:rPr>
              <a:t>0)1224262348</a:t>
            </a:r>
            <a:endParaRPr lang="en-GB" sz="12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742" y="5157192"/>
            <a:ext cx="3168352" cy="1306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51520" y="5173960"/>
            <a:ext cx="4968552" cy="923330"/>
          </a:xfrm>
          <a:prstGeom prst="rect">
            <a:avLst/>
          </a:prstGeom>
        </p:spPr>
        <p:txBody>
          <a:bodyPr wrap="square">
            <a:spAutoFit/>
          </a:bodyPr>
          <a:lstStyle/>
          <a:p>
            <a:pPr algn="ctr"/>
            <a:r>
              <a:rPr lang="en-GB" dirty="0">
                <a:latin typeface="Times New Roman" pitchFamily="18" charset="0"/>
                <a:cs typeface="Times New Roman" pitchFamily="18" charset="0"/>
              </a:rPr>
              <a:t>3rd International Conference and Exhibition on Mechanical &amp; Aerospace Engineering October 05-07, 2015 San Francisco, USA </a:t>
            </a:r>
          </a:p>
        </p:txBody>
      </p:sp>
    </p:spTree>
    <p:extLst>
      <p:ext uri="{BB962C8B-B14F-4D97-AF65-F5344CB8AC3E}">
        <p14:creationId xmlns:p14="http://schemas.microsoft.com/office/powerpoint/2010/main" val="1906663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864" y="-3178"/>
            <a:ext cx="8229600" cy="1143000"/>
          </a:xfrm>
        </p:spPr>
        <p:txBody>
          <a:bodyPr>
            <a:normAutofit/>
          </a:bodyPr>
          <a:lstStyle/>
          <a:p>
            <a:r>
              <a:rPr lang="en-GB" sz="3600" dirty="0" smtClean="0">
                <a:solidFill>
                  <a:srgbClr val="C00000"/>
                </a:solidFill>
              </a:rPr>
              <a:t>OUTLINE</a:t>
            </a:r>
            <a:endParaRPr lang="en-GB" sz="3600" dirty="0">
              <a:solidFill>
                <a:srgbClr val="C00000"/>
              </a:solidFill>
            </a:endParaRPr>
          </a:p>
        </p:txBody>
      </p:sp>
      <p:sp>
        <p:nvSpPr>
          <p:cNvPr id="3" name="Content Placeholder 2"/>
          <p:cNvSpPr>
            <a:spLocks noGrp="1"/>
          </p:cNvSpPr>
          <p:nvPr>
            <p:ph idx="1"/>
          </p:nvPr>
        </p:nvSpPr>
        <p:spPr>
          <a:xfrm>
            <a:off x="457200" y="1628800"/>
            <a:ext cx="8229600" cy="4695800"/>
          </a:xfrm>
        </p:spPr>
        <p:txBody>
          <a:bodyPr>
            <a:normAutofit lnSpcReduction="10000"/>
          </a:bodyPr>
          <a:lstStyle/>
          <a:p>
            <a:r>
              <a:rPr lang="en-GB" dirty="0" smtClean="0"/>
              <a:t>Introduction</a:t>
            </a:r>
          </a:p>
          <a:p>
            <a:r>
              <a:rPr lang="en-GB" dirty="0" smtClean="0"/>
              <a:t>Greenhouse gases</a:t>
            </a:r>
          </a:p>
          <a:p>
            <a:r>
              <a:rPr lang="en-GB" dirty="0" smtClean="0"/>
              <a:t>Membrane materials</a:t>
            </a:r>
          </a:p>
          <a:p>
            <a:pPr lvl="0">
              <a:buClr>
                <a:srgbClr val="0BD0D9"/>
              </a:buClr>
            </a:pPr>
            <a:r>
              <a:rPr lang="en-GB" dirty="0">
                <a:solidFill>
                  <a:prstClr val="black"/>
                </a:solidFill>
              </a:rPr>
              <a:t>Aim and </a:t>
            </a:r>
            <a:r>
              <a:rPr lang="en-GB" dirty="0" smtClean="0">
                <a:solidFill>
                  <a:prstClr val="black"/>
                </a:solidFill>
              </a:rPr>
              <a:t>Objectives</a:t>
            </a:r>
            <a:endParaRPr lang="en-GB" dirty="0" smtClean="0"/>
          </a:p>
          <a:p>
            <a:r>
              <a:rPr lang="en-GB" dirty="0" smtClean="0"/>
              <a:t>Gas separations</a:t>
            </a:r>
          </a:p>
          <a:p>
            <a:r>
              <a:rPr lang="en-GB" dirty="0" smtClean="0"/>
              <a:t>Experimental Rig</a:t>
            </a:r>
          </a:p>
          <a:p>
            <a:r>
              <a:rPr lang="en-GB" dirty="0" smtClean="0"/>
              <a:t>Results and Discussion</a:t>
            </a:r>
          </a:p>
          <a:p>
            <a:r>
              <a:rPr lang="en-GB" dirty="0" smtClean="0"/>
              <a:t>Conclusion</a:t>
            </a:r>
          </a:p>
          <a:p>
            <a:r>
              <a:rPr lang="en-GB" dirty="0" smtClean="0"/>
              <a:t>Further work</a:t>
            </a:r>
          </a:p>
          <a:p>
            <a:r>
              <a:rPr lang="en-GB" dirty="0" smtClean="0"/>
              <a:t>Q &amp; A</a:t>
            </a:r>
          </a:p>
          <a:p>
            <a:endParaRPr lang="en-GB" dirty="0"/>
          </a:p>
        </p:txBody>
      </p:sp>
    </p:spTree>
    <p:extLst>
      <p:ext uri="{BB962C8B-B14F-4D97-AF65-F5344CB8AC3E}">
        <p14:creationId xmlns:p14="http://schemas.microsoft.com/office/powerpoint/2010/main" val="2699203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052736"/>
            <a:ext cx="3059832" cy="2378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11760" y="0"/>
            <a:ext cx="7180010" cy="523220"/>
          </a:xfrm>
          <a:prstGeom prst="rect">
            <a:avLst/>
          </a:prstGeom>
          <a:noFill/>
        </p:spPr>
        <p:txBody>
          <a:bodyPr wrap="square" rtlCol="0">
            <a:spAutoFit/>
          </a:bodyPr>
          <a:lstStyle/>
          <a:p>
            <a:r>
              <a:rPr lang="en-GB" sz="2800" dirty="0" smtClean="0">
                <a:solidFill>
                  <a:srgbClr val="C00000"/>
                </a:solidFill>
              </a:rPr>
              <a:t>INTRODUCTION </a:t>
            </a:r>
            <a:endParaRPr lang="en-GB" sz="2800" dirty="0">
              <a:solidFill>
                <a:srgbClr val="C00000"/>
              </a:solidFill>
            </a:endParaRPr>
          </a:p>
        </p:txBody>
      </p:sp>
      <p:sp>
        <p:nvSpPr>
          <p:cNvPr id="6" name="TextBox 5"/>
          <p:cNvSpPr txBox="1"/>
          <p:nvPr/>
        </p:nvSpPr>
        <p:spPr>
          <a:xfrm>
            <a:off x="3347864" y="1102066"/>
            <a:ext cx="4824536" cy="2585323"/>
          </a:xfrm>
          <a:prstGeom prst="rect">
            <a:avLst/>
          </a:prstGeom>
          <a:noFill/>
        </p:spPr>
        <p:txBody>
          <a:bodyPr wrap="square" rtlCol="0">
            <a:spAutoFit/>
          </a:bodyPr>
          <a:lstStyle/>
          <a:p>
            <a:pPr marL="285750" indent="-285750" algn="just">
              <a:buFont typeface="Wingdings" pitchFamily="2" charset="2"/>
              <a:buChar char="v"/>
            </a:pPr>
            <a:r>
              <a:rPr lang="en-GB" dirty="0" smtClean="0"/>
              <a:t>Gaseous hydrocarbons that are prevalent under increased pressure include solution gases in oil reservoirs.</a:t>
            </a:r>
          </a:p>
          <a:p>
            <a:pPr marL="285750" indent="-285750" algn="just">
              <a:buFont typeface="Wingdings" pitchFamily="2" charset="2"/>
              <a:buChar char="v"/>
            </a:pPr>
            <a:r>
              <a:rPr lang="en-GB" dirty="0" smtClean="0"/>
              <a:t>These gases are usually conserved but in some cases they are flared (Fig. 1).</a:t>
            </a:r>
          </a:p>
          <a:p>
            <a:pPr marL="285750" indent="-285750" algn="just">
              <a:buFont typeface="Wingdings" pitchFamily="2" charset="2"/>
              <a:buChar char="v"/>
            </a:pPr>
            <a:r>
              <a:rPr lang="en-GB" dirty="0" smtClean="0"/>
              <a:t>The main gas in Natural gas is methane.</a:t>
            </a:r>
          </a:p>
          <a:p>
            <a:pPr marL="285750" indent="-285750" algn="just">
              <a:buFont typeface="Wingdings" pitchFamily="2" charset="2"/>
              <a:buChar char="v"/>
            </a:pPr>
            <a:r>
              <a:rPr lang="en-GB" dirty="0" smtClean="0"/>
              <a:t>Flaring brings about the emissions of carbon dioxide which is one of the main gases responsible for global warming. </a:t>
            </a:r>
            <a:endParaRPr lang="en-GB" dirty="0"/>
          </a:p>
        </p:txBody>
      </p:sp>
      <p:sp>
        <p:nvSpPr>
          <p:cNvPr id="7" name="TextBox 6"/>
          <p:cNvSpPr txBox="1"/>
          <p:nvPr/>
        </p:nvSpPr>
        <p:spPr>
          <a:xfrm>
            <a:off x="251520" y="3535366"/>
            <a:ext cx="2376264" cy="276999"/>
          </a:xfrm>
          <a:prstGeom prst="rect">
            <a:avLst/>
          </a:prstGeom>
          <a:noFill/>
        </p:spPr>
        <p:txBody>
          <a:bodyPr wrap="square" rtlCol="0">
            <a:spAutoFit/>
          </a:bodyPr>
          <a:lstStyle/>
          <a:p>
            <a:r>
              <a:rPr lang="en-GB" sz="1200" dirty="0" smtClean="0"/>
              <a:t>Fig. 1: Natural gas flaring</a:t>
            </a:r>
            <a:endParaRPr lang="en-GB" sz="1200" dirty="0"/>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78" y="3812365"/>
            <a:ext cx="4183090" cy="2589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00878" y="6497319"/>
            <a:ext cx="5472608" cy="276999"/>
          </a:xfrm>
          <a:prstGeom prst="rect">
            <a:avLst/>
          </a:prstGeom>
          <a:noFill/>
        </p:spPr>
        <p:txBody>
          <a:bodyPr wrap="square" rtlCol="0">
            <a:spAutoFit/>
          </a:bodyPr>
          <a:lstStyle/>
          <a:p>
            <a:r>
              <a:rPr lang="en-GB" sz="1200" dirty="0" smtClean="0"/>
              <a:t>Fig. 2: Cumulative CO2 emissions, 1751 – 2012 (courtesy Hansen, J., et al. (2013)</a:t>
            </a:r>
            <a:endParaRPr lang="en-GB" sz="1200" dirty="0"/>
          </a:p>
        </p:txBody>
      </p:sp>
      <p:sp>
        <p:nvSpPr>
          <p:cNvPr id="9" name="TextBox 8"/>
          <p:cNvSpPr txBox="1"/>
          <p:nvPr/>
        </p:nvSpPr>
        <p:spPr>
          <a:xfrm>
            <a:off x="4644008" y="3812365"/>
            <a:ext cx="4248472" cy="2031325"/>
          </a:xfrm>
          <a:prstGeom prst="rect">
            <a:avLst/>
          </a:prstGeom>
          <a:noFill/>
        </p:spPr>
        <p:txBody>
          <a:bodyPr wrap="square" rtlCol="0">
            <a:spAutoFit/>
          </a:bodyPr>
          <a:lstStyle/>
          <a:p>
            <a:pPr marL="285750" indent="-285750" algn="just">
              <a:buFont typeface="Wingdings" pitchFamily="2" charset="2"/>
              <a:buChar char="v"/>
            </a:pPr>
            <a:r>
              <a:rPr lang="en-GB" dirty="0" smtClean="0"/>
              <a:t>Greenhouse gases that include carbon dioxide, methane and other non-methane hydrocarbons are responsible for global warming</a:t>
            </a:r>
          </a:p>
          <a:p>
            <a:pPr marL="285750" indent="-285750" algn="just">
              <a:buFont typeface="Wingdings" pitchFamily="2" charset="2"/>
              <a:buChar char="v"/>
            </a:pPr>
            <a:r>
              <a:rPr lang="en-GB" dirty="0" smtClean="0"/>
              <a:t>The distribution of emissions world wide (Fig. 2) shows USA to be the main contributor</a:t>
            </a:r>
            <a:endParaRPr lang="en-GB" dirty="0"/>
          </a:p>
        </p:txBody>
      </p:sp>
      <p:sp>
        <p:nvSpPr>
          <p:cNvPr id="3" name="TextBox 2"/>
          <p:cNvSpPr txBox="1"/>
          <p:nvPr/>
        </p:nvSpPr>
        <p:spPr>
          <a:xfrm>
            <a:off x="251520" y="574426"/>
            <a:ext cx="3931062" cy="523220"/>
          </a:xfrm>
          <a:prstGeom prst="rect">
            <a:avLst/>
          </a:prstGeom>
          <a:noFill/>
        </p:spPr>
        <p:txBody>
          <a:bodyPr wrap="square" rtlCol="0">
            <a:spAutoFit/>
          </a:bodyPr>
          <a:lstStyle/>
          <a:p>
            <a:r>
              <a:rPr lang="en-GB" sz="2800" dirty="0">
                <a:solidFill>
                  <a:srgbClr val="C00000"/>
                </a:solidFill>
              </a:rPr>
              <a:t> </a:t>
            </a:r>
            <a:r>
              <a:rPr lang="en-GB" dirty="0">
                <a:solidFill>
                  <a:srgbClr val="C00000"/>
                </a:solidFill>
              </a:rPr>
              <a:t>GREENHOUSE GASES</a:t>
            </a:r>
            <a:endParaRPr lang="en-GB" dirty="0"/>
          </a:p>
        </p:txBody>
      </p:sp>
    </p:spTree>
    <p:extLst>
      <p:ext uri="{BB962C8B-B14F-4D97-AF65-F5344CB8AC3E}">
        <p14:creationId xmlns:p14="http://schemas.microsoft.com/office/powerpoint/2010/main" val="1019926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9992" y="908719"/>
            <a:ext cx="4644008" cy="3029853"/>
          </a:xfrm>
        </p:spPr>
        <p:txBody>
          <a:bodyPr>
            <a:normAutofit/>
          </a:bodyPr>
          <a:lstStyle/>
          <a:p>
            <a:pPr>
              <a:buFont typeface="Wingdings" pitchFamily="2" charset="2"/>
              <a:buChar char="v"/>
            </a:pPr>
            <a:r>
              <a:rPr lang="en-GB" sz="1800" dirty="0" smtClean="0"/>
              <a:t>Different sectors that contribute to the emission of green house gases in 2010 are presented in Fig. 3.</a:t>
            </a:r>
          </a:p>
          <a:p>
            <a:pPr>
              <a:buFont typeface="Wingdings" pitchFamily="2" charset="2"/>
              <a:buChar char="v"/>
            </a:pPr>
            <a:r>
              <a:rPr lang="en-GB" sz="1800" dirty="0" smtClean="0"/>
              <a:t>The highest contributors are industry, Agriculture, Forestry and </a:t>
            </a:r>
            <a:r>
              <a:rPr lang="en-GB" sz="1800" dirty="0"/>
              <a:t>O</a:t>
            </a:r>
            <a:r>
              <a:rPr lang="en-GB" sz="1800" dirty="0" smtClean="0"/>
              <a:t>ther Land Use (AFOLU), electricity and heat production.</a:t>
            </a:r>
          </a:p>
          <a:p>
            <a:pPr>
              <a:buFont typeface="Wingdings" pitchFamily="2" charset="2"/>
              <a:buChar char="v"/>
            </a:pPr>
            <a:r>
              <a:rPr lang="en-GB" sz="1800" dirty="0" smtClean="0"/>
              <a:t>There are regulations in place in many countries for the emissions of these gases into the atmosphere.  </a:t>
            </a:r>
            <a:endParaRPr lang="en-GB"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80728"/>
            <a:ext cx="3926779" cy="2782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3800073"/>
            <a:ext cx="4608512" cy="276999"/>
          </a:xfrm>
          <a:prstGeom prst="rect">
            <a:avLst/>
          </a:prstGeom>
          <a:noFill/>
        </p:spPr>
        <p:txBody>
          <a:bodyPr wrap="square" rtlCol="0">
            <a:spAutoFit/>
          </a:bodyPr>
          <a:lstStyle/>
          <a:p>
            <a:r>
              <a:rPr lang="en-GB" sz="1200" dirty="0" smtClean="0"/>
              <a:t>Fig. 3: Annual world greenhouse gas emissions by sector, 2010 </a:t>
            </a:r>
            <a:endParaRPr lang="en-GB" sz="1200" dirty="0"/>
          </a:p>
        </p:txBody>
      </p:sp>
      <p:sp>
        <p:nvSpPr>
          <p:cNvPr id="5" name="TextBox 4"/>
          <p:cNvSpPr txBox="1"/>
          <p:nvPr/>
        </p:nvSpPr>
        <p:spPr>
          <a:xfrm>
            <a:off x="1187624" y="4221088"/>
            <a:ext cx="6408712" cy="369332"/>
          </a:xfrm>
          <a:prstGeom prst="rect">
            <a:avLst/>
          </a:prstGeom>
          <a:noFill/>
        </p:spPr>
        <p:txBody>
          <a:bodyPr wrap="square" rtlCol="0">
            <a:spAutoFit/>
          </a:bodyPr>
          <a:lstStyle/>
          <a:p>
            <a:endParaRPr lang="en-GB" dirty="0"/>
          </a:p>
        </p:txBody>
      </p:sp>
      <p:sp>
        <p:nvSpPr>
          <p:cNvPr id="6" name="TextBox 5"/>
          <p:cNvSpPr txBox="1"/>
          <p:nvPr/>
        </p:nvSpPr>
        <p:spPr>
          <a:xfrm>
            <a:off x="251520" y="4405754"/>
            <a:ext cx="8208912" cy="2308324"/>
          </a:xfrm>
          <a:prstGeom prst="rect">
            <a:avLst/>
          </a:prstGeom>
          <a:noFill/>
        </p:spPr>
        <p:txBody>
          <a:bodyPr wrap="square" rtlCol="0">
            <a:spAutoFit/>
          </a:bodyPr>
          <a:lstStyle/>
          <a:p>
            <a:pPr marL="285750" indent="-285750">
              <a:buFont typeface="Wingdings" pitchFamily="2" charset="2"/>
              <a:buChar char="v"/>
            </a:pPr>
            <a:r>
              <a:rPr lang="en-GB" dirty="0" smtClean="0"/>
              <a:t>Focussing on natural gas as it is an important fuel gas that can be used for power generation as well as a raw material in petrochemical industries. </a:t>
            </a:r>
          </a:p>
          <a:p>
            <a:pPr marL="285750" indent="-285750">
              <a:buFont typeface="Wingdings" pitchFamily="2" charset="2"/>
              <a:buChar char="v"/>
            </a:pPr>
            <a:r>
              <a:rPr lang="en-GB" dirty="0" smtClean="0"/>
              <a:t>There are various measure in place for the treatment of natural gas and its transportation to pipelines as well storage facilities.</a:t>
            </a:r>
          </a:p>
          <a:p>
            <a:pPr marL="285750" indent="-285750">
              <a:buFont typeface="Wingdings" pitchFamily="2" charset="2"/>
              <a:buChar char="v"/>
            </a:pPr>
            <a:r>
              <a:rPr lang="en-GB" dirty="0" smtClean="0"/>
              <a:t>Membrane Technology has only about 5% of the market for processing natural gas in the United States. </a:t>
            </a:r>
          </a:p>
          <a:p>
            <a:pPr marL="285750" indent="-285750">
              <a:buFont typeface="Wingdings" pitchFamily="2" charset="2"/>
              <a:buChar char="v"/>
            </a:pPr>
            <a:r>
              <a:rPr lang="en-GB" dirty="0" smtClean="0"/>
              <a:t>This percentage is expected to rise as better carbon dioxide selective membranes are developed.   </a:t>
            </a:r>
            <a:endParaRPr lang="en-GB" dirty="0"/>
          </a:p>
        </p:txBody>
      </p:sp>
    </p:spTree>
    <p:extLst>
      <p:ext uri="{BB962C8B-B14F-4D97-AF65-F5344CB8AC3E}">
        <p14:creationId xmlns:p14="http://schemas.microsoft.com/office/powerpoint/2010/main" val="3237421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0"/>
            <a:ext cx="7499176" cy="564672"/>
          </a:xfrm>
        </p:spPr>
        <p:txBody>
          <a:bodyPr>
            <a:normAutofit/>
          </a:bodyPr>
          <a:lstStyle/>
          <a:p>
            <a:r>
              <a:rPr lang="en-GB" sz="2800" dirty="0" smtClean="0">
                <a:solidFill>
                  <a:srgbClr val="C00000"/>
                </a:solidFill>
              </a:rPr>
              <a:t>INTRODUCTION </a:t>
            </a:r>
            <a:endParaRPr lang="en-GB" sz="2800" dirty="0"/>
          </a:p>
        </p:txBody>
      </p:sp>
      <p:sp>
        <p:nvSpPr>
          <p:cNvPr id="3" name="Content Placeholder 2"/>
          <p:cNvSpPr>
            <a:spLocks noGrp="1"/>
          </p:cNvSpPr>
          <p:nvPr>
            <p:ph idx="1"/>
          </p:nvPr>
        </p:nvSpPr>
        <p:spPr>
          <a:xfrm>
            <a:off x="457200" y="4221088"/>
            <a:ext cx="8229600" cy="2103512"/>
          </a:xfrm>
        </p:spPr>
        <p:txBody>
          <a:bodyPr>
            <a:normAutofit/>
          </a:bodyPr>
          <a:lstStyle/>
          <a:p>
            <a:pPr marL="0" indent="0" algn="just">
              <a:buNone/>
            </a:pPr>
            <a:r>
              <a:rPr lang="en-GB" sz="1800" dirty="0" smtClean="0"/>
              <a:t>The choice of membrane material is dependent on the application of the membrane. The basic support used in this work is alumina support that is macro-porous with a large pore size of </a:t>
            </a:r>
            <a:r>
              <a:rPr lang="en-GB" sz="1800" dirty="0"/>
              <a:t>6</a:t>
            </a:r>
            <a:r>
              <a:rPr lang="en-GB" sz="1800" dirty="0" smtClean="0"/>
              <a:t>000 nm. It has an intermediary layer consisting of titanium oxide. The outer layer can be modified with various components such as metals, silica, zeolites or it can be mixed matrix and contain a mixture of polymer incorporated in the </a:t>
            </a:r>
            <a:r>
              <a:rPr lang="en-GB" sz="1800" dirty="0" err="1" smtClean="0"/>
              <a:t>zeolitic</a:t>
            </a:r>
            <a:r>
              <a:rPr lang="en-GB" sz="1800" dirty="0" smtClean="0"/>
              <a:t> pores.    </a:t>
            </a:r>
            <a:endParaRPr lang="en-GB" sz="1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52736"/>
            <a:ext cx="4367681"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3602830"/>
            <a:ext cx="4367681" cy="461665"/>
          </a:xfrm>
          <a:prstGeom prst="rect">
            <a:avLst/>
          </a:prstGeom>
          <a:noFill/>
        </p:spPr>
        <p:txBody>
          <a:bodyPr wrap="square" rtlCol="0">
            <a:spAutoFit/>
          </a:bodyPr>
          <a:lstStyle/>
          <a:p>
            <a:r>
              <a:rPr lang="en-GB" sz="1200" dirty="0" smtClean="0"/>
              <a:t>Fig. 4: Schematic representation of </a:t>
            </a:r>
            <a:r>
              <a:rPr lang="en-GB" sz="1200" dirty="0" err="1" smtClean="0"/>
              <a:t>titania</a:t>
            </a:r>
            <a:r>
              <a:rPr lang="en-GB" sz="1200" dirty="0" smtClean="0"/>
              <a:t>-alumina membrane cross-section</a:t>
            </a:r>
            <a:endParaRPr lang="en-GB" sz="12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052736"/>
            <a:ext cx="4104456"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28084" y="3602830"/>
            <a:ext cx="2880320" cy="276999"/>
          </a:xfrm>
          <a:prstGeom prst="rect">
            <a:avLst/>
          </a:prstGeom>
          <a:noFill/>
        </p:spPr>
        <p:txBody>
          <a:bodyPr wrap="square" rtlCol="0">
            <a:spAutoFit/>
          </a:bodyPr>
          <a:lstStyle/>
          <a:p>
            <a:r>
              <a:rPr lang="en-GB" sz="1200" dirty="0" smtClean="0"/>
              <a:t>Fig. 5: Basic zeolite structure </a:t>
            </a:r>
            <a:endParaRPr lang="en-GB" sz="1200" dirty="0"/>
          </a:p>
        </p:txBody>
      </p:sp>
      <p:sp>
        <p:nvSpPr>
          <p:cNvPr id="6" name="TextBox 5"/>
          <p:cNvSpPr txBox="1"/>
          <p:nvPr/>
        </p:nvSpPr>
        <p:spPr>
          <a:xfrm>
            <a:off x="455208" y="620688"/>
            <a:ext cx="4008848" cy="369332"/>
          </a:xfrm>
          <a:prstGeom prst="rect">
            <a:avLst/>
          </a:prstGeom>
          <a:noFill/>
        </p:spPr>
        <p:txBody>
          <a:bodyPr wrap="square" rtlCol="0">
            <a:spAutoFit/>
          </a:bodyPr>
          <a:lstStyle/>
          <a:p>
            <a:r>
              <a:rPr lang="en-GB" dirty="0">
                <a:solidFill>
                  <a:srgbClr val="C00000"/>
                </a:solidFill>
                <a:latin typeface="Calibri"/>
                <a:ea typeface="+mj-ea"/>
                <a:cs typeface="+mj-cs"/>
              </a:rPr>
              <a:t>MEMBRANE MATERIALS</a:t>
            </a:r>
            <a:endParaRPr lang="en-GB" dirty="0"/>
          </a:p>
        </p:txBody>
      </p:sp>
    </p:spTree>
    <p:extLst>
      <p:ext uri="{BB962C8B-B14F-4D97-AF65-F5344CB8AC3E}">
        <p14:creationId xmlns:p14="http://schemas.microsoft.com/office/powerpoint/2010/main" val="4210329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789040"/>
            <a:ext cx="8507288" cy="2967608"/>
          </a:xfrm>
        </p:spPr>
        <p:txBody>
          <a:bodyPr>
            <a:normAutofit/>
          </a:bodyPr>
          <a:lstStyle/>
          <a:p>
            <a:pPr algn="just">
              <a:buFont typeface="Wingdings" pitchFamily="2" charset="2"/>
              <a:buChar char="v"/>
            </a:pPr>
            <a:r>
              <a:rPr lang="en-GB" sz="1800" dirty="0" smtClean="0"/>
              <a:t>There are different procedures that can be used for the modification of a membrane support. The dip-coating process (Fig. 6) was used in this work and it involves the preparation of a </a:t>
            </a:r>
            <a:r>
              <a:rPr lang="en-GB" sz="1800" dirty="0" err="1" smtClean="0"/>
              <a:t>nano</a:t>
            </a:r>
            <a:r>
              <a:rPr lang="en-GB" sz="1800" dirty="0"/>
              <a:t>-</a:t>
            </a:r>
            <a:r>
              <a:rPr lang="en-GB" sz="1800" dirty="0" smtClean="0"/>
              <a:t>particulate suspension and immersing the membrane into the suspension for a period of time. </a:t>
            </a:r>
            <a:endParaRPr lang="en-GB" sz="1800" dirty="0"/>
          </a:p>
          <a:p>
            <a:pPr algn="just">
              <a:buFont typeface="Wingdings" pitchFamily="2" charset="2"/>
              <a:buChar char="v"/>
            </a:pPr>
            <a:r>
              <a:rPr lang="en-GB" sz="1800" dirty="0" smtClean="0"/>
              <a:t>Chemical vapour deposition (Fig. 7) is used for high quality modification of membranes. The nano-particle thin film is deposited as a vapour on the membrane support. This is a future methodology to be used in my research work.</a:t>
            </a:r>
            <a:endParaRPr lang="en-GB" sz="1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46" y="851747"/>
            <a:ext cx="4900194" cy="2383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1520" y="3212664"/>
            <a:ext cx="3456384" cy="276999"/>
          </a:xfrm>
          <a:prstGeom prst="rect">
            <a:avLst/>
          </a:prstGeom>
          <a:noFill/>
        </p:spPr>
        <p:txBody>
          <a:bodyPr wrap="square" rtlCol="0">
            <a:spAutoFit/>
          </a:bodyPr>
          <a:lstStyle/>
          <a:p>
            <a:r>
              <a:rPr lang="en-GB" sz="1200" dirty="0" smtClean="0"/>
              <a:t>Fig. 6: Dip coating process</a:t>
            </a:r>
            <a:endParaRPr lang="en-GB" sz="1200" dirty="0"/>
          </a:p>
        </p:txBody>
      </p:sp>
      <p:sp>
        <p:nvSpPr>
          <p:cNvPr id="5" name="TextBox 4"/>
          <p:cNvSpPr txBox="1"/>
          <p:nvPr/>
        </p:nvSpPr>
        <p:spPr>
          <a:xfrm>
            <a:off x="6014653" y="3074165"/>
            <a:ext cx="2520280" cy="461665"/>
          </a:xfrm>
          <a:prstGeom prst="rect">
            <a:avLst/>
          </a:prstGeom>
          <a:noFill/>
        </p:spPr>
        <p:txBody>
          <a:bodyPr wrap="square" rtlCol="0">
            <a:spAutoFit/>
          </a:bodyPr>
          <a:lstStyle/>
          <a:p>
            <a:r>
              <a:rPr lang="en-GB" sz="1200" dirty="0" smtClean="0"/>
              <a:t>Fig. 7: Chemical vapour deposition process</a:t>
            </a:r>
            <a:endParaRPr lang="en-GB" sz="1200"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690396"/>
            <a:ext cx="3559857" cy="2383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410330" y="0"/>
            <a:ext cx="4900476" cy="523220"/>
          </a:xfrm>
          <a:prstGeom prst="rect">
            <a:avLst/>
          </a:prstGeom>
          <a:noFill/>
        </p:spPr>
        <p:txBody>
          <a:bodyPr wrap="square" rtlCol="0">
            <a:spAutoFit/>
          </a:bodyPr>
          <a:lstStyle/>
          <a:p>
            <a:r>
              <a:rPr lang="en-GB" sz="2800" dirty="0" smtClean="0">
                <a:solidFill>
                  <a:srgbClr val="C00000"/>
                </a:solidFill>
              </a:rPr>
              <a:t>MEMBRANE PREPARATION</a:t>
            </a:r>
            <a:endParaRPr lang="en-GB" sz="2800" dirty="0">
              <a:solidFill>
                <a:srgbClr val="C00000"/>
              </a:solidFill>
            </a:endParaRPr>
          </a:p>
        </p:txBody>
      </p:sp>
    </p:spTree>
    <p:extLst>
      <p:ext uri="{BB962C8B-B14F-4D97-AF65-F5344CB8AC3E}">
        <p14:creationId xmlns:p14="http://schemas.microsoft.com/office/powerpoint/2010/main" val="1509665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8668" y="-171400"/>
            <a:ext cx="8085584" cy="708688"/>
          </a:xfrm>
        </p:spPr>
        <p:txBody>
          <a:bodyPr>
            <a:normAutofit/>
          </a:bodyPr>
          <a:lstStyle/>
          <a:p>
            <a:r>
              <a:rPr lang="en-GB" sz="2800" dirty="0" smtClean="0">
                <a:solidFill>
                  <a:srgbClr val="C00000"/>
                </a:solidFill>
              </a:rPr>
              <a:t>GAS SEPARATIONS</a:t>
            </a:r>
            <a:r>
              <a:rPr lang="en-GB" sz="2800" dirty="0" smtClean="0"/>
              <a:t> </a:t>
            </a:r>
            <a:endParaRPr lang="en-GB" sz="2800" dirty="0"/>
          </a:p>
        </p:txBody>
      </p:sp>
      <p:sp>
        <p:nvSpPr>
          <p:cNvPr id="3" name="Content Placeholder 2"/>
          <p:cNvSpPr>
            <a:spLocks noGrp="1"/>
          </p:cNvSpPr>
          <p:nvPr>
            <p:ph idx="1"/>
          </p:nvPr>
        </p:nvSpPr>
        <p:spPr>
          <a:xfrm>
            <a:off x="385192" y="3727517"/>
            <a:ext cx="8229600" cy="2620134"/>
          </a:xfrm>
        </p:spPr>
        <p:txBody>
          <a:bodyPr>
            <a:noAutofit/>
          </a:bodyPr>
          <a:lstStyle/>
          <a:p>
            <a:pPr algn="just">
              <a:buFont typeface="Wingdings" pitchFamily="2" charset="2"/>
              <a:buChar char="v"/>
            </a:pPr>
            <a:r>
              <a:rPr lang="en-GB" sz="1600" dirty="0" smtClean="0"/>
              <a:t>Gas flow through a membrane can be a pressure driven process. The feed gases are fed into the membrane, the gases that don’t go through the membrane are called the retentate and the gases that go through the membrane are referred to as the permeate (Fig. 8). </a:t>
            </a:r>
          </a:p>
          <a:p>
            <a:pPr algn="just">
              <a:buFont typeface="Wingdings" pitchFamily="2" charset="2"/>
              <a:buChar char="v"/>
            </a:pPr>
            <a:r>
              <a:rPr lang="en-GB" sz="1600" dirty="0" smtClean="0"/>
              <a:t>The flux (J) of a gas is the amount passing per unit time and per unit of membrane surface area. Flux has an impact on the economic feasibility on the use of membrane technology since high flux for a low membrane surface area reduces the capital costs of operation.</a:t>
            </a:r>
          </a:p>
          <a:p>
            <a:pPr algn="just">
              <a:buFont typeface="Wingdings" pitchFamily="2" charset="2"/>
              <a:buChar char="v"/>
            </a:pPr>
            <a:r>
              <a:rPr lang="en-GB" sz="1600" dirty="0" smtClean="0"/>
              <a:t>Selectivity is the partitioning of a component into permeate and feed. This gives an idea of how a particular component moves through the membrane in relation to another component. Selectivity strongly determines the technical feasibility of a membrane separation process. </a:t>
            </a:r>
            <a:endParaRPr lang="en-GB" sz="16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24744"/>
            <a:ext cx="4320480" cy="2464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23528" y="3589018"/>
            <a:ext cx="2880320" cy="276999"/>
          </a:xfrm>
          <a:prstGeom prst="rect">
            <a:avLst/>
          </a:prstGeom>
          <a:noFill/>
        </p:spPr>
        <p:txBody>
          <a:bodyPr wrap="square" rtlCol="0">
            <a:spAutoFit/>
          </a:bodyPr>
          <a:lstStyle/>
          <a:p>
            <a:r>
              <a:rPr lang="en-GB" sz="1200" dirty="0" smtClean="0"/>
              <a:t>Fig. 8: Gas flow through a membrane</a:t>
            </a:r>
            <a:endParaRPr lang="en-GB" sz="1200" dirty="0"/>
          </a:p>
        </p:txBody>
      </p:sp>
      <p:sp>
        <p:nvSpPr>
          <p:cNvPr id="6" name="TextBox 5"/>
          <p:cNvSpPr txBox="1"/>
          <p:nvPr/>
        </p:nvSpPr>
        <p:spPr>
          <a:xfrm>
            <a:off x="4918920" y="3589018"/>
            <a:ext cx="4225080" cy="276999"/>
          </a:xfrm>
          <a:prstGeom prst="rect">
            <a:avLst/>
          </a:prstGeom>
          <a:noFill/>
        </p:spPr>
        <p:txBody>
          <a:bodyPr wrap="square" rtlCol="0">
            <a:spAutoFit/>
          </a:bodyPr>
          <a:lstStyle/>
          <a:p>
            <a:r>
              <a:rPr lang="en-GB" sz="1200" dirty="0" smtClean="0"/>
              <a:t>Fig. 9: Membrane process</a:t>
            </a:r>
            <a:endParaRPr lang="en-GB" sz="1200" dirty="0"/>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3894" y="1057018"/>
            <a:ext cx="4248473" cy="25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229469" y="2383397"/>
            <a:ext cx="288032" cy="1543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186062" y="2356881"/>
            <a:ext cx="612068" cy="230832"/>
          </a:xfrm>
          <a:prstGeom prst="rect">
            <a:avLst/>
          </a:prstGeom>
          <a:noFill/>
        </p:spPr>
        <p:txBody>
          <a:bodyPr wrap="square" rtlCol="0">
            <a:spAutoFit/>
          </a:bodyPr>
          <a:lstStyle/>
          <a:p>
            <a:r>
              <a:rPr lang="en-GB" sz="900" b="1" dirty="0" smtClean="0"/>
              <a:t>CO</a:t>
            </a:r>
            <a:endParaRPr lang="en-GB" sz="900" b="1" dirty="0"/>
          </a:p>
        </p:txBody>
      </p:sp>
    </p:spTree>
    <p:extLst>
      <p:ext uri="{BB962C8B-B14F-4D97-AF65-F5344CB8AC3E}">
        <p14:creationId xmlns:p14="http://schemas.microsoft.com/office/powerpoint/2010/main" val="20070970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3_一般">
  <a:themeElements>
    <a:clrScheme name="一般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13_一般">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dirty="0" err="1" smtClean="0"/>
        </a:defPPr>
      </a:lstStyle>
    </a:txDef>
  </a:objectDefaults>
  <a:extraClrSchemeLst>
    <a:extraClrScheme>
      <a:clrScheme name="一般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一般 2">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一般 3">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Flow</Template>
  <TotalTime>2495</TotalTime>
  <Words>1350</Words>
  <Application>Microsoft Office PowerPoint</Application>
  <PresentationFormat>On-screen Show (4:3)</PresentationFormat>
  <Paragraphs>110</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Flow</vt:lpstr>
      <vt:lpstr>13_一般</vt:lpstr>
      <vt:lpstr>About OMICS Group</vt:lpstr>
      <vt:lpstr>About OMICS Group Conferences</vt:lpstr>
      <vt:lpstr>       </vt:lpstr>
      <vt:lpstr>OUTLINE</vt:lpstr>
      <vt:lpstr>PowerPoint Presentation</vt:lpstr>
      <vt:lpstr>PowerPoint Presentation</vt:lpstr>
      <vt:lpstr>INTRODUCTION </vt:lpstr>
      <vt:lpstr>PowerPoint Presentation</vt:lpstr>
      <vt:lpstr>GAS SEPARATIONS </vt:lpstr>
      <vt:lpstr>PowerPoint Presentation</vt:lpstr>
      <vt:lpstr>PowerPoint Presentation</vt:lpstr>
      <vt:lpstr>EXPERIMENTAL RIG</vt:lpstr>
      <vt:lpstr>RESULTS AND DISCUSSION</vt:lpstr>
      <vt:lpstr>RESULTS AND DISCUSSION</vt:lpstr>
      <vt:lpstr>PowerPoint Presentation</vt:lpstr>
      <vt:lpstr>CONCLUSION</vt:lpstr>
      <vt:lpstr>PowerPoint Presentation</vt:lpstr>
    </vt:vector>
  </TitlesOfParts>
  <Company>Robert Gordon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Characterisation of  Composite Mesoporous Membranes using Nitrogen Isothermal Measurements  Habiba shehu and Edward Gobina IDEAS Research Institute Centre for Process Integration and Membrane Technology, (CPIMT),  School of Engineering, The Robert Gordon University, Aberdeen, AB10 7GJ. United Kingdom h.shehu@rgu.ac.uk, e.gobina@rgu.ac.uk  Tel ; +44(0)1224262309, +44 (0)1224263106</dc:title>
  <dc:creator>HABIBA SHEHU (1210172)</dc:creator>
  <cp:lastModifiedBy>valentina</cp:lastModifiedBy>
  <cp:revision>73</cp:revision>
  <cp:lastPrinted>2015-09-11T13:28:39Z</cp:lastPrinted>
  <dcterms:created xsi:type="dcterms:W3CDTF">2014-11-25T14:09:43Z</dcterms:created>
  <dcterms:modified xsi:type="dcterms:W3CDTF">2015-10-14T09:28:59Z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F9410E8C-DE9C-4622-B68D-B2133FCCCDF0</vt:lpwstr>
  </property>
  <property fmtid="{D5CDD505-2E9C-101B-9397-08002B2CF9AE}" pid="3" name="ArticulatePath">
    <vt:lpwstr>Characterisation of  Composite Mesoporous Membranes using Nitrogen Isothermal</vt:lpwstr>
  </property>
</Properties>
</file>