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9" r:id="rId3"/>
    <p:sldId id="306" r:id="rId4"/>
    <p:sldId id="260" r:id="rId5"/>
    <p:sldId id="322" r:id="rId6"/>
    <p:sldId id="347" r:id="rId7"/>
    <p:sldId id="341" r:id="rId8"/>
    <p:sldId id="261" r:id="rId9"/>
    <p:sldId id="307" r:id="rId10"/>
    <p:sldId id="262" r:id="rId11"/>
    <p:sldId id="263" r:id="rId12"/>
    <p:sldId id="264" r:id="rId13"/>
    <p:sldId id="308" r:id="rId14"/>
    <p:sldId id="265" r:id="rId15"/>
    <p:sldId id="270" r:id="rId16"/>
    <p:sldId id="266" r:id="rId17"/>
    <p:sldId id="267" r:id="rId18"/>
    <p:sldId id="309" r:id="rId19"/>
    <p:sldId id="274" r:id="rId20"/>
    <p:sldId id="323" r:id="rId21"/>
    <p:sldId id="326" r:id="rId22"/>
    <p:sldId id="342" r:id="rId23"/>
    <p:sldId id="310" r:id="rId24"/>
    <p:sldId id="269" r:id="rId25"/>
    <p:sldId id="311" r:id="rId26"/>
    <p:sldId id="319" r:id="rId27"/>
    <p:sldId id="324" r:id="rId28"/>
    <p:sldId id="278" r:id="rId29"/>
    <p:sldId id="313" r:id="rId30"/>
    <p:sldId id="281" r:id="rId31"/>
    <p:sldId id="321" r:id="rId32"/>
    <p:sldId id="284" r:id="rId33"/>
    <p:sldId id="285" r:id="rId34"/>
    <p:sldId id="286" r:id="rId35"/>
    <p:sldId id="287" r:id="rId36"/>
    <p:sldId id="314" r:id="rId37"/>
    <p:sldId id="288" r:id="rId38"/>
    <p:sldId id="289" r:id="rId39"/>
    <p:sldId id="343" r:id="rId40"/>
    <p:sldId id="330" r:id="rId41"/>
    <p:sldId id="331" r:id="rId42"/>
    <p:sldId id="344" r:id="rId43"/>
    <p:sldId id="294" r:id="rId44"/>
    <p:sldId id="295" r:id="rId45"/>
    <p:sldId id="332" r:id="rId46"/>
    <p:sldId id="333" r:id="rId47"/>
    <p:sldId id="345" r:id="rId48"/>
    <p:sldId id="346" r:id="rId49"/>
    <p:sldId id="340" r:id="rId50"/>
    <p:sldId id="338" r:id="rId51"/>
    <p:sldId id="317" r:id="rId52"/>
    <p:sldId id="325" r:id="rId53"/>
    <p:sldId id="320" r:id="rId54"/>
    <p:sldId id="327" r:id="rId55"/>
    <p:sldId id="31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0AC0"/>
    <a:srgbClr val="0070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D984D-C4B0-45E5-8D5E-DBE87B848319}" type="datetimeFigureOut">
              <a:rPr lang="en-US" smtClean="0"/>
              <a:pPr/>
              <a:t>9/10/2015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95588-4312-4C1A-AE0D-6C7E80A7391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7143C5-1B1A-4D51-BC89-26E39E55823C}" type="slidenum">
              <a:rPr lang="en-US">
                <a:solidFill>
                  <a:srgbClr val="0000FF"/>
                </a:solidFill>
              </a:rPr>
              <a:pPr/>
              <a:t>2</a:t>
            </a:fld>
            <a:endParaRPr lang="en-US" dirty="0">
              <a:solidFill>
                <a:srgbClr val="0000FF"/>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GB" b="1" dirty="0" smtClean="0"/>
          </a:p>
        </p:txBody>
      </p:sp>
    </p:spTree>
    <p:extLst>
      <p:ext uri="{BB962C8B-B14F-4D97-AF65-F5344CB8AC3E}">
        <p14:creationId xmlns="" xmlns:p14="http://schemas.microsoft.com/office/powerpoint/2010/main" val="320209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5400B9E-C8DF-4DA3-A800-396FDFC7D9DA}" type="datetimeFigureOut">
              <a:rPr lang="en-US" smtClean="0"/>
              <a:pPr/>
              <a:t>9/10/2015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5400B9E-C8DF-4DA3-A800-396FDFC7D9DA}" type="datetimeFigureOut">
              <a:rPr lang="en-US" smtClean="0"/>
              <a:pPr/>
              <a:t>9/10/2015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5400B9E-C8DF-4DA3-A800-396FDFC7D9DA}" type="datetimeFigureOut">
              <a:rPr lang="en-US" smtClean="0"/>
              <a:pPr/>
              <a:t>9/10/2015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ption 01">
    <p:spTree>
      <p:nvGrpSpPr>
        <p:cNvPr id="1" name=""/>
        <p:cNvGrpSpPr/>
        <p:nvPr/>
      </p:nvGrpSpPr>
      <p:grpSpPr>
        <a:xfrm>
          <a:off x="0" y="0"/>
          <a:ext cx="0" cy="0"/>
          <a:chOff x="0" y="0"/>
          <a:chExt cx="0" cy="0"/>
        </a:xfrm>
      </p:grpSpPr>
      <p:pic>
        <p:nvPicPr>
          <p:cNvPr id="13" name="Picture 10" descr="PPT FRONT PAGE copy"/>
          <p:cNvPicPr>
            <a:picLocks noChangeAspect="1" noChangeArrowheads="1"/>
          </p:cNvPicPr>
          <p:nvPr userDrawn="1"/>
        </p:nvPicPr>
        <p:blipFill>
          <a:blip r:embed="rId2" cstate="print"/>
          <a:srcRect/>
          <a:stretch>
            <a:fillRect/>
          </a:stretch>
        </p:blipFill>
        <p:spPr bwMode="auto">
          <a:xfrm>
            <a:off x="0" y="0"/>
            <a:ext cx="9146939" cy="6858000"/>
          </a:xfrm>
          <a:prstGeom prst="rect">
            <a:avLst/>
          </a:prstGeom>
          <a:noFill/>
        </p:spPr>
      </p:pic>
      <p:pic>
        <p:nvPicPr>
          <p:cNvPr id="4" name="Picture 3" descr="Crest.png"/>
          <p:cNvPicPr>
            <a:picLocks noChangeAspect="1"/>
          </p:cNvPicPr>
          <p:nvPr userDrawn="1"/>
        </p:nvPicPr>
        <p:blipFill>
          <a:blip r:embed="rId3" cstate="print"/>
          <a:srcRect l="47507" t="33333" r="41658" b="45556"/>
          <a:stretch>
            <a:fillRect/>
          </a:stretch>
        </p:blipFill>
        <p:spPr>
          <a:xfrm>
            <a:off x="8001000" y="228600"/>
            <a:ext cx="886326" cy="1295400"/>
          </a:xfrm>
          <a:prstGeom prst="rect">
            <a:avLst/>
          </a:prstGeom>
        </p:spPr>
      </p:pic>
    </p:spTree>
    <p:extLst>
      <p:ext uri="{BB962C8B-B14F-4D97-AF65-F5344CB8AC3E}">
        <p14:creationId xmlns="" xmlns:p14="http://schemas.microsoft.com/office/powerpoint/2010/main" val="169132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Paragraph Text">
    <p:spTree>
      <p:nvGrpSpPr>
        <p:cNvPr id="1" name=""/>
        <p:cNvGrpSpPr/>
        <p:nvPr/>
      </p:nvGrpSpPr>
      <p:grpSpPr>
        <a:xfrm>
          <a:off x="0" y="0"/>
          <a:ext cx="0" cy="0"/>
          <a:chOff x="0" y="0"/>
          <a:chExt cx="0" cy="0"/>
        </a:xfrm>
      </p:grpSpPr>
      <p:sp>
        <p:nvSpPr>
          <p:cNvPr id="9" name="Rectangle 4"/>
          <p:cNvSpPr>
            <a:spLocks noChangeArrowheads="1"/>
          </p:cNvSpPr>
          <p:nvPr/>
        </p:nvSpPr>
        <p:spPr bwMode="auto">
          <a:xfrm>
            <a:off x="-1" y="0"/>
            <a:ext cx="400590" cy="6858000"/>
          </a:xfrm>
          <a:prstGeom prst="rect">
            <a:avLst/>
          </a:prstGeom>
          <a:solidFill>
            <a:srgbClr val="064892"/>
          </a:solidFill>
          <a:ln w="9525">
            <a:noFill/>
            <a:miter lim="800000"/>
            <a:headEnd/>
            <a:tailEnd/>
          </a:ln>
          <a:effectLst/>
        </p:spPr>
        <p:txBody>
          <a:bodyPr wrap="none" anchor="ctr"/>
          <a:lstStyle/>
          <a:p>
            <a:endParaRPr lang="en-US"/>
          </a:p>
        </p:txBody>
      </p:sp>
      <p:pic>
        <p:nvPicPr>
          <p:cNvPr id="10" name="Picture 9" descr="MANIPAL-HOSPTIAL-BLUE"/>
          <p:cNvPicPr>
            <a:picLocks noChangeAspect="1" noChangeArrowheads="1"/>
          </p:cNvPicPr>
          <p:nvPr/>
        </p:nvPicPr>
        <p:blipFill>
          <a:blip r:embed="rId2" cstate="print"/>
          <a:srcRect/>
          <a:stretch>
            <a:fillRect/>
          </a:stretch>
        </p:blipFill>
        <p:spPr bwMode="auto">
          <a:xfrm>
            <a:off x="6659379" y="6209370"/>
            <a:ext cx="2280793" cy="572430"/>
          </a:xfrm>
          <a:prstGeom prst="rect">
            <a:avLst/>
          </a:prstGeom>
          <a:noFill/>
        </p:spPr>
      </p:pic>
      <p:pic>
        <p:nvPicPr>
          <p:cNvPr id="12" name="Picture 11" descr="button"/>
          <p:cNvPicPr>
            <a:picLocks noChangeAspect="1" noChangeArrowheads="1"/>
          </p:cNvPicPr>
          <p:nvPr/>
        </p:nvPicPr>
        <p:blipFill>
          <a:blip r:embed="rId3" cstate="print"/>
          <a:srcRect/>
          <a:stretch>
            <a:fillRect/>
          </a:stretch>
        </p:blipFill>
        <p:spPr bwMode="auto">
          <a:xfrm>
            <a:off x="8088780" y="181884"/>
            <a:ext cx="839118" cy="888215"/>
          </a:xfrm>
          <a:prstGeom prst="rect">
            <a:avLst/>
          </a:prstGeom>
          <a:noFill/>
        </p:spPr>
      </p:pic>
    </p:spTree>
    <p:extLst>
      <p:ext uri="{BB962C8B-B14F-4D97-AF65-F5344CB8AC3E}">
        <p14:creationId xmlns="" xmlns:p14="http://schemas.microsoft.com/office/powerpoint/2010/main" val="3882668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5400B9E-C8DF-4DA3-A800-396FDFC7D9DA}" type="datetimeFigureOut">
              <a:rPr lang="en-US" smtClean="0"/>
              <a:pPr/>
              <a:t>9/10/2015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00B9E-C8DF-4DA3-A800-396FDFC7D9DA}" type="datetimeFigureOut">
              <a:rPr lang="en-US" smtClean="0"/>
              <a:pPr/>
              <a:t>9/10/2015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5400B9E-C8DF-4DA3-A800-396FDFC7D9DA}" type="datetimeFigureOut">
              <a:rPr lang="en-US" smtClean="0"/>
              <a:pPr/>
              <a:t>9/10/2015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5400B9E-C8DF-4DA3-A800-396FDFC7D9DA}" type="datetimeFigureOut">
              <a:rPr lang="en-US" smtClean="0"/>
              <a:pPr/>
              <a:t>9/10/2015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5400B9E-C8DF-4DA3-A800-396FDFC7D9DA}" type="datetimeFigureOut">
              <a:rPr lang="en-US" smtClean="0"/>
              <a:pPr/>
              <a:t>9/10/2015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00B9E-C8DF-4DA3-A800-396FDFC7D9DA}" type="datetimeFigureOut">
              <a:rPr lang="en-US" smtClean="0"/>
              <a:pPr/>
              <a:t>9/10/2015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00B9E-C8DF-4DA3-A800-396FDFC7D9DA}" type="datetimeFigureOut">
              <a:rPr lang="en-US" smtClean="0"/>
              <a:pPr/>
              <a:t>9/10/2015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00B9E-C8DF-4DA3-A800-396FDFC7D9DA}" type="datetimeFigureOut">
              <a:rPr lang="en-US" smtClean="0"/>
              <a:pPr/>
              <a:t>9/10/2015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40F7BA-EEE8-478E-9705-F2480DAC2F0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00B9E-C8DF-4DA3-A800-396FDFC7D9DA}" type="datetimeFigureOut">
              <a:rPr lang="en-US" smtClean="0"/>
              <a:pPr/>
              <a:t>9/10/2015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0F7BA-EEE8-478E-9705-F2480DAC2F0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cforum.com/content/13/3/211/figure/F1"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06" y="531666"/>
            <a:ext cx="8072494" cy="1754326"/>
          </a:xfrm>
          <a:prstGeom prst="rect">
            <a:avLst/>
          </a:prstGeom>
        </p:spPr>
        <p:txBody>
          <a:bodyPr wrap="square">
            <a:spAutoFit/>
          </a:bodyPr>
          <a:lstStyle/>
          <a:p>
            <a:pPr algn="ctr"/>
            <a:r>
              <a:rPr lang="en-US" sz="5400" dirty="0" smtClean="0">
                <a:solidFill>
                  <a:srgbClr val="FFFF00"/>
                </a:solidFill>
                <a:latin typeface="Times New Roman" pitchFamily="18" charset="0"/>
                <a:cs typeface="Times New Roman" pitchFamily="18" charset="0"/>
              </a:rPr>
              <a:t>Renal Replacement therapy in the ICU </a:t>
            </a:r>
            <a:endParaRPr lang="en-US" sz="5400" dirty="0">
              <a:solidFill>
                <a:srgbClr val="FFFF00"/>
              </a:solidFill>
              <a:latin typeface="Times New Roman" pitchFamily="18" charset="0"/>
              <a:cs typeface="Times New Roman" pitchFamily="18" charset="0"/>
            </a:endParaRPr>
          </a:p>
        </p:txBody>
      </p:sp>
      <p:sp>
        <p:nvSpPr>
          <p:cNvPr id="7" name="Rectangle 6"/>
          <p:cNvSpPr/>
          <p:nvPr/>
        </p:nvSpPr>
        <p:spPr>
          <a:xfrm>
            <a:off x="-1714544" y="4706147"/>
            <a:ext cx="8145193" cy="1938992"/>
          </a:xfrm>
          <a:prstGeom prst="rect">
            <a:avLst/>
          </a:prstGeom>
        </p:spPr>
        <p:txBody>
          <a:bodyPr wrap="square">
            <a:spAutoFit/>
          </a:bodyPr>
          <a:lstStyle/>
          <a:p>
            <a:pPr lvl="4" algn="just"/>
            <a:r>
              <a:rPr lang="en-US" sz="2400" b="0" dirty="0">
                <a:solidFill>
                  <a:schemeClr val="accent5">
                    <a:lumMod val="20000"/>
                    <a:lumOff val="80000"/>
                  </a:schemeClr>
                </a:solidFill>
                <a:latin typeface="Times New Roman" pitchFamily="18" charset="0"/>
                <a:cs typeface="Times New Roman" pitchFamily="18" charset="0"/>
              </a:rPr>
              <a:t>Dr. H. Sudarshan Ballal. M.D.FRCP</a:t>
            </a:r>
          </a:p>
          <a:p>
            <a:pPr lvl="4" algn="just"/>
            <a:r>
              <a:rPr lang="en-US" sz="2400" b="0" dirty="0">
                <a:solidFill>
                  <a:schemeClr val="accent5">
                    <a:lumMod val="20000"/>
                    <a:lumOff val="80000"/>
                  </a:schemeClr>
                </a:solidFill>
                <a:latin typeface="Times New Roman" pitchFamily="18" charset="0"/>
                <a:cs typeface="Times New Roman" pitchFamily="18" charset="0"/>
              </a:rPr>
              <a:t>Chairman – Medical Advisory Board &amp;</a:t>
            </a:r>
          </a:p>
          <a:p>
            <a:pPr lvl="4" algn="just"/>
            <a:r>
              <a:rPr lang="en-US" sz="2400" b="0" dirty="0">
                <a:solidFill>
                  <a:schemeClr val="accent5">
                    <a:lumMod val="20000"/>
                    <a:lumOff val="80000"/>
                  </a:schemeClr>
                </a:solidFill>
                <a:latin typeface="Times New Roman" pitchFamily="18" charset="0"/>
                <a:cs typeface="Times New Roman" pitchFamily="18" charset="0"/>
              </a:rPr>
              <a:t>Medical Director</a:t>
            </a:r>
          </a:p>
          <a:p>
            <a:pPr lvl="4" algn="just"/>
            <a:r>
              <a:rPr lang="en-US" sz="2400" b="0" dirty="0">
                <a:solidFill>
                  <a:schemeClr val="accent5">
                    <a:lumMod val="20000"/>
                    <a:lumOff val="80000"/>
                  </a:schemeClr>
                </a:solidFill>
                <a:latin typeface="Times New Roman" pitchFamily="18" charset="0"/>
                <a:cs typeface="Times New Roman" pitchFamily="18" charset="0"/>
              </a:rPr>
              <a:t>Manipal Health Enterprises Pvt Ltd</a:t>
            </a:r>
          </a:p>
          <a:p>
            <a:pPr lvl="4" algn="just"/>
            <a:r>
              <a:rPr lang="en-US" sz="2400" b="0" dirty="0">
                <a:solidFill>
                  <a:schemeClr val="accent5">
                    <a:lumMod val="20000"/>
                    <a:lumOff val="80000"/>
                  </a:schemeClr>
                </a:solidFill>
                <a:latin typeface="Times New Roman" pitchFamily="18" charset="0"/>
                <a:cs typeface="Times New Roman" pitchFamily="18" charset="0"/>
              </a:rPr>
              <a:t>Manipal Hospitals, Bangalore</a:t>
            </a:r>
          </a:p>
        </p:txBody>
      </p:sp>
      <p:pic>
        <p:nvPicPr>
          <p:cNvPr id="8" name="Picture 2" descr="ICU Liver Transplant"/>
          <p:cNvPicPr>
            <a:picLocks noChangeAspect="1" noChangeArrowheads="1"/>
          </p:cNvPicPr>
          <p:nvPr/>
        </p:nvPicPr>
        <p:blipFill>
          <a:blip r:embed="rId2"/>
          <a:srcRect/>
          <a:stretch>
            <a:fillRect/>
          </a:stretch>
        </p:blipFill>
        <p:spPr bwMode="auto">
          <a:xfrm>
            <a:off x="5214943" y="2357430"/>
            <a:ext cx="3929089" cy="4500594"/>
          </a:xfrm>
          <a:prstGeom prst="rect">
            <a:avLst/>
          </a:prstGeom>
          <a:noFill/>
        </p:spPr>
      </p:pic>
    </p:spTree>
    <p:extLst>
      <p:ext uri="{BB962C8B-B14F-4D97-AF65-F5344CB8AC3E}">
        <p14:creationId xmlns="" xmlns:p14="http://schemas.microsoft.com/office/powerpoint/2010/main" val="2900606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42910" y="1352568"/>
            <a:ext cx="7772400" cy="4648200"/>
          </a:xfrm>
          <a:prstGeom prst="rect">
            <a:avLst/>
          </a:prstGeom>
          <a:noFill/>
          <a:ln/>
        </p:spPr>
        <p:txBody>
          <a:bodyPr lIns="92075" tIns="46038" rIns="92075" bIns="46038"/>
          <a:lstStyle/>
          <a:p>
            <a:pPr marL="342900" marR="0" lvl="0" indent="-342900" algn="l" defTabSz="914400" rtl="0" eaLnBrk="1" fontAlgn="auto" latinLnBrk="0" hangingPunct="1">
              <a:lnSpc>
                <a:spcPct val="100000"/>
              </a:lnSpc>
              <a:spcBef>
                <a:spcPct val="20000"/>
              </a:spcBef>
              <a:spcAft>
                <a:spcPct val="55000"/>
              </a:spcAft>
              <a:buClrTx/>
              <a:buSzTx/>
              <a:buFont typeface="Arial" pitchFamily="34" charset="0"/>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Movement of </a:t>
            </a:r>
            <a:r>
              <a:rPr kumimoji="0" lang="en-US" sz="2900" b="1" i="0" u="sng" strike="noStrike" kern="1200" cap="none" spc="0" normalizeH="0" baseline="0" noProof="0" dirty="0" smtClean="0">
                <a:ln>
                  <a:noFill/>
                </a:ln>
                <a:solidFill>
                  <a:schemeClr val="tx1"/>
                </a:solidFill>
                <a:effectLst/>
                <a:uLnTx/>
                <a:uFillTx/>
                <a:latin typeface="+mn-lt"/>
                <a:ea typeface="+mn-ea"/>
                <a:cs typeface="+mn-cs"/>
              </a:rPr>
              <a:t>Solutes</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from an area of </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higher </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concentration to an area of </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lower</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concentration</a:t>
            </a:r>
          </a:p>
          <a:p>
            <a:pPr marL="342900" marR="0" lvl="0" indent="-342900" algn="l" defTabSz="914400" rtl="0" eaLnBrk="1" fontAlgn="auto" latinLnBrk="0" hangingPunct="1">
              <a:lnSpc>
                <a:spcPct val="100000"/>
              </a:lnSpc>
              <a:spcBef>
                <a:spcPct val="20000"/>
              </a:spcBef>
              <a:spcAft>
                <a:spcPct val="55000"/>
              </a:spcAft>
              <a:buClrTx/>
              <a:buSzTx/>
              <a:buFont typeface="Arial" pitchFamily="34" charset="0"/>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Dialysis uses a semi permeable membrane for selected diffusion</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txBox="1">
            <a:spLocks noChangeArrowheads="1"/>
          </p:cNvSpPr>
          <p:nvPr/>
        </p:nvSpPr>
        <p:spPr>
          <a:xfrm>
            <a:off x="300062" y="357166"/>
            <a:ext cx="7772400" cy="685800"/>
          </a:xfrm>
          <a:prstGeom prst="rect">
            <a:avLst/>
          </a:prstGeom>
          <a:noFill/>
          <a:ln/>
        </p:spPr>
        <p:txBody>
          <a:bodyPr lIns="92075" tIns="46038" rIns="92075" bIns="46038"/>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310AC0"/>
                </a:solidFill>
                <a:effectLst/>
                <a:uLnTx/>
                <a:uFillTx/>
                <a:latin typeface="+mj-lt"/>
                <a:ea typeface="+mj-ea"/>
                <a:cs typeface="+mj-cs"/>
              </a:rPr>
              <a:t>Diffusion</a:t>
            </a:r>
            <a:endParaRPr kumimoji="0" lang="en-US" sz="4400" b="1" i="0" u="none" strike="noStrike" kern="1200" cap="none" spc="0" normalizeH="0" baseline="0" noProof="0" dirty="0">
              <a:ln>
                <a:noFill/>
              </a:ln>
              <a:solidFill>
                <a:srgbClr val="310AC0"/>
              </a:solidFill>
              <a:effectLst/>
              <a:uLnTx/>
              <a:uFillTx/>
              <a:latin typeface="+mj-lt"/>
              <a:ea typeface="+mj-ea"/>
              <a:cs typeface="+mj-cs"/>
            </a:endParaRPr>
          </a:p>
        </p:txBody>
      </p:sp>
      <p:sp>
        <p:nvSpPr>
          <p:cNvPr id="5" name="Rectangle 4"/>
          <p:cNvSpPr>
            <a:spLocks noChangeArrowheads="1"/>
          </p:cNvSpPr>
          <p:nvPr/>
        </p:nvSpPr>
        <p:spPr bwMode="auto">
          <a:xfrm>
            <a:off x="933470" y="5572140"/>
            <a:ext cx="6496050" cy="822325"/>
          </a:xfrm>
          <a:prstGeom prst="rect">
            <a:avLst/>
          </a:prstGeom>
          <a:noFill/>
          <a:ln w="9525">
            <a:noFill/>
            <a:miter lim="800000"/>
            <a:headEnd/>
            <a:tailEnd/>
          </a:ln>
          <a:effectLst/>
        </p:spPr>
        <p:txBody>
          <a:bodyPr wrap="none" lIns="92075" tIns="46038" rIns="92075" bIns="46038">
            <a:spAutoFit/>
          </a:bodyPr>
          <a:lstStyle/>
          <a:p>
            <a:r>
              <a:rPr lang="en-US" sz="2400" b="1" u="sng" dirty="0">
                <a:latin typeface="Helvetica" pitchFamily="34" charset="0"/>
              </a:rPr>
              <a:t>Diffusion</a:t>
            </a:r>
            <a:r>
              <a:rPr lang="en-US" sz="2400" b="1" dirty="0">
                <a:latin typeface="Helvetica" pitchFamily="34" charset="0"/>
              </a:rPr>
              <a:t>: The movement of solutes from a </a:t>
            </a:r>
          </a:p>
          <a:p>
            <a:r>
              <a:rPr lang="en-US" sz="2400" b="1" dirty="0">
                <a:latin typeface="Helvetica" pitchFamily="34" charset="0"/>
              </a:rPr>
              <a:t>higher to a lower solute concentration area.</a:t>
            </a:r>
          </a:p>
        </p:txBody>
      </p:sp>
      <p:grpSp>
        <p:nvGrpSpPr>
          <p:cNvPr id="6" name="Group 86"/>
          <p:cNvGrpSpPr>
            <a:grpSpLocks/>
          </p:cNvGrpSpPr>
          <p:nvPr/>
        </p:nvGrpSpPr>
        <p:grpSpPr bwMode="auto">
          <a:xfrm>
            <a:off x="1022350" y="3429000"/>
            <a:ext cx="1901825" cy="1968500"/>
            <a:chOff x="644" y="1452"/>
            <a:chExt cx="1198" cy="1240"/>
          </a:xfrm>
        </p:grpSpPr>
        <p:grpSp>
          <p:nvGrpSpPr>
            <p:cNvPr id="7" name="Group 87"/>
            <p:cNvGrpSpPr>
              <a:grpSpLocks/>
            </p:cNvGrpSpPr>
            <p:nvPr/>
          </p:nvGrpSpPr>
          <p:grpSpPr bwMode="auto">
            <a:xfrm>
              <a:off x="790" y="1787"/>
              <a:ext cx="864" cy="798"/>
              <a:chOff x="790" y="1787"/>
              <a:chExt cx="864" cy="798"/>
            </a:xfrm>
          </p:grpSpPr>
          <p:sp>
            <p:nvSpPr>
              <p:cNvPr id="44" name="Rectangle 88"/>
              <p:cNvSpPr>
                <a:spLocks noChangeArrowheads="1"/>
              </p:cNvSpPr>
              <p:nvPr/>
            </p:nvSpPr>
            <p:spPr bwMode="auto">
              <a:xfrm>
                <a:off x="790" y="1787"/>
                <a:ext cx="435" cy="743"/>
              </a:xfrm>
              <a:prstGeom prst="rect">
                <a:avLst/>
              </a:prstGeom>
              <a:solidFill>
                <a:schemeClr val="accent1"/>
              </a:solidFill>
              <a:ln w="9525">
                <a:noFill/>
                <a:miter lim="800000"/>
                <a:headEnd/>
                <a:tailEnd/>
              </a:ln>
              <a:effectLst/>
            </p:spPr>
            <p:txBody>
              <a:bodyPr wrap="none" anchor="ctr"/>
              <a:lstStyle/>
              <a:p>
                <a:endParaRPr lang="en-US"/>
              </a:p>
            </p:txBody>
          </p:sp>
          <p:sp>
            <p:nvSpPr>
              <p:cNvPr id="45" name="Rectangle 89"/>
              <p:cNvSpPr>
                <a:spLocks noChangeArrowheads="1"/>
              </p:cNvSpPr>
              <p:nvPr/>
            </p:nvSpPr>
            <p:spPr bwMode="auto">
              <a:xfrm>
                <a:off x="841" y="2531"/>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46" name="Oval 90"/>
              <p:cNvSpPr>
                <a:spLocks noChangeArrowheads="1"/>
              </p:cNvSpPr>
              <p:nvPr/>
            </p:nvSpPr>
            <p:spPr bwMode="auto">
              <a:xfrm>
                <a:off x="790" y="2498"/>
                <a:ext cx="86" cy="81"/>
              </a:xfrm>
              <a:prstGeom prst="ellipse">
                <a:avLst/>
              </a:prstGeom>
              <a:solidFill>
                <a:schemeClr val="accent1"/>
              </a:solidFill>
              <a:ln w="9525">
                <a:noFill/>
                <a:round/>
                <a:headEnd/>
                <a:tailEnd/>
              </a:ln>
              <a:effectLst/>
            </p:spPr>
            <p:txBody>
              <a:bodyPr wrap="none" anchor="ctr"/>
              <a:lstStyle/>
              <a:p>
                <a:endParaRPr lang="en-US"/>
              </a:p>
            </p:txBody>
          </p:sp>
          <p:sp>
            <p:nvSpPr>
              <p:cNvPr id="47" name="Rectangle 91"/>
              <p:cNvSpPr>
                <a:spLocks noChangeArrowheads="1"/>
              </p:cNvSpPr>
              <p:nvPr/>
            </p:nvSpPr>
            <p:spPr bwMode="auto">
              <a:xfrm>
                <a:off x="1219" y="1792"/>
                <a:ext cx="435" cy="746"/>
              </a:xfrm>
              <a:prstGeom prst="rect">
                <a:avLst/>
              </a:prstGeom>
              <a:solidFill>
                <a:schemeClr val="accent1"/>
              </a:solidFill>
              <a:ln w="9525">
                <a:noFill/>
                <a:miter lim="800000"/>
                <a:headEnd/>
                <a:tailEnd/>
              </a:ln>
              <a:effectLst/>
            </p:spPr>
            <p:txBody>
              <a:bodyPr wrap="none" anchor="ctr"/>
              <a:lstStyle/>
              <a:p>
                <a:endParaRPr lang="en-US"/>
              </a:p>
            </p:txBody>
          </p:sp>
          <p:sp>
            <p:nvSpPr>
              <p:cNvPr id="48" name="Rectangle 92"/>
              <p:cNvSpPr>
                <a:spLocks noChangeArrowheads="1"/>
              </p:cNvSpPr>
              <p:nvPr/>
            </p:nvSpPr>
            <p:spPr bwMode="auto">
              <a:xfrm>
                <a:off x="1218" y="2534"/>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49" name="Oval 93"/>
              <p:cNvSpPr>
                <a:spLocks noChangeArrowheads="1"/>
              </p:cNvSpPr>
              <p:nvPr/>
            </p:nvSpPr>
            <p:spPr bwMode="auto">
              <a:xfrm>
                <a:off x="1568" y="2501"/>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8" name="Line 94"/>
            <p:cNvSpPr>
              <a:spLocks noChangeShapeType="1"/>
            </p:cNvSpPr>
            <p:nvPr/>
          </p:nvSpPr>
          <p:spPr bwMode="auto">
            <a:xfrm>
              <a:off x="1221" y="1787"/>
              <a:ext cx="442" cy="0"/>
            </a:xfrm>
            <a:prstGeom prst="line">
              <a:avLst/>
            </a:prstGeom>
            <a:noFill/>
            <a:ln w="25400">
              <a:solidFill>
                <a:schemeClr val="tx1"/>
              </a:solidFill>
              <a:round/>
              <a:headEnd type="none" w="sm" len="sm"/>
              <a:tailEnd type="none" w="sm" len="sm"/>
            </a:ln>
            <a:effectLst/>
          </p:spPr>
          <p:txBody>
            <a:bodyPr/>
            <a:lstStyle/>
            <a:p>
              <a:endParaRPr lang="en-US"/>
            </a:p>
          </p:txBody>
        </p:sp>
        <p:grpSp>
          <p:nvGrpSpPr>
            <p:cNvPr id="9" name="Group 95"/>
            <p:cNvGrpSpPr>
              <a:grpSpLocks/>
            </p:cNvGrpSpPr>
            <p:nvPr/>
          </p:nvGrpSpPr>
          <p:grpSpPr bwMode="auto">
            <a:xfrm>
              <a:off x="793" y="1452"/>
              <a:ext cx="257" cy="1115"/>
              <a:chOff x="793" y="1452"/>
              <a:chExt cx="257" cy="1115"/>
            </a:xfrm>
          </p:grpSpPr>
          <p:sp>
            <p:nvSpPr>
              <p:cNvPr id="12" name="Oval 96"/>
              <p:cNvSpPr>
                <a:spLocks noChangeArrowheads="1"/>
              </p:cNvSpPr>
              <p:nvPr/>
            </p:nvSpPr>
            <p:spPr bwMode="auto">
              <a:xfrm>
                <a:off x="859" y="1865"/>
                <a:ext cx="29" cy="33"/>
              </a:xfrm>
              <a:prstGeom prst="ellipse">
                <a:avLst/>
              </a:prstGeom>
              <a:solidFill>
                <a:schemeClr val="tx1"/>
              </a:solidFill>
              <a:ln w="9525">
                <a:noFill/>
                <a:round/>
                <a:headEnd/>
                <a:tailEnd/>
              </a:ln>
              <a:effectLst/>
            </p:spPr>
            <p:txBody>
              <a:bodyPr wrap="none" anchor="ctr"/>
              <a:lstStyle/>
              <a:p>
                <a:endParaRPr lang="en-US"/>
              </a:p>
            </p:txBody>
          </p:sp>
          <p:sp>
            <p:nvSpPr>
              <p:cNvPr id="13" name="Oval 97"/>
              <p:cNvSpPr>
                <a:spLocks noChangeArrowheads="1"/>
              </p:cNvSpPr>
              <p:nvPr/>
            </p:nvSpPr>
            <p:spPr bwMode="auto">
              <a:xfrm>
                <a:off x="793" y="1952"/>
                <a:ext cx="29" cy="33"/>
              </a:xfrm>
              <a:prstGeom prst="ellipse">
                <a:avLst/>
              </a:prstGeom>
              <a:solidFill>
                <a:schemeClr val="tx1"/>
              </a:solidFill>
              <a:ln w="9525">
                <a:noFill/>
                <a:round/>
                <a:headEnd/>
                <a:tailEnd/>
              </a:ln>
              <a:effectLst/>
            </p:spPr>
            <p:txBody>
              <a:bodyPr wrap="none" anchor="ctr"/>
              <a:lstStyle/>
              <a:p>
                <a:endParaRPr lang="en-US"/>
              </a:p>
            </p:txBody>
          </p:sp>
          <p:sp>
            <p:nvSpPr>
              <p:cNvPr id="14" name="Oval 98"/>
              <p:cNvSpPr>
                <a:spLocks noChangeArrowheads="1"/>
              </p:cNvSpPr>
              <p:nvPr/>
            </p:nvSpPr>
            <p:spPr bwMode="auto">
              <a:xfrm>
                <a:off x="898" y="1676"/>
                <a:ext cx="29" cy="33"/>
              </a:xfrm>
              <a:prstGeom prst="ellipse">
                <a:avLst/>
              </a:prstGeom>
              <a:solidFill>
                <a:schemeClr val="tx1"/>
              </a:solidFill>
              <a:ln w="9525">
                <a:noFill/>
                <a:round/>
                <a:headEnd/>
                <a:tailEnd/>
              </a:ln>
              <a:effectLst/>
            </p:spPr>
            <p:txBody>
              <a:bodyPr wrap="none" anchor="ctr"/>
              <a:lstStyle/>
              <a:p>
                <a:endParaRPr lang="en-US"/>
              </a:p>
            </p:txBody>
          </p:sp>
          <p:sp>
            <p:nvSpPr>
              <p:cNvPr id="15" name="Oval 99"/>
              <p:cNvSpPr>
                <a:spLocks noChangeArrowheads="1"/>
              </p:cNvSpPr>
              <p:nvPr/>
            </p:nvSpPr>
            <p:spPr bwMode="auto">
              <a:xfrm>
                <a:off x="808" y="2468"/>
                <a:ext cx="29" cy="33"/>
              </a:xfrm>
              <a:prstGeom prst="ellipse">
                <a:avLst/>
              </a:prstGeom>
              <a:solidFill>
                <a:schemeClr val="tx1"/>
              </a:solidFill>
              <a:ln w="9525">
                <a:noFill/>
                <a:round/>
                <a:headEnd/>
                <a:tailEnd/>
              </a:ln>
              <a:effectLst/>
            </p:spPr>
            <p:txBody>
              <a:bodyPr wrap="none" anchor="ctr"/>
              <a:lstStyle/>
              <a:p>
                <a:endParaRPr lang="en-US"/>
              </a:p>
            </p:txBody>
          </p:sp>
          <p:sp>
            <p:nvSpPr>
              <p:cNvPr id="16" name="Oval 100"/>
              <p:cNvSpPr>
                <a:spLocks noChangeArrowheads="1"/>
              </p:cNvSpPr>
              <p:nvPr/>
            </p:nvSpPr>
            <p:spPr bwMode="auto">
              <a:xfrm>
                <a:off x="850" y="2018"/>
                <a:ext cx="29" cy="33"/>
              </a:xfrm>
              <a:prstGeom prst="ellipse">
                <a:avLst/>
              </a:prstGeom>
              <a:solidFill>
                <a:schemeClr val="tx1"/>
              </a:solidFill>
              <a:ln w="9525">
                <a:noFill/>
                <a:round/>
                <a:headEnd/>
                <a:tailEnd/>
              </a:ln>
              <a:effectLst/>
            </p:spPr>
            <p:txBody>
              <a:bodyPr wrap="none" anchor="ctr"/>
              <a:lstStyle/>
              <a:p>
                <a:endParaRPr lang="en-US"/>
              </a:p>
            </p:txBody>
          </p:sp>
          <p:sp>
            <p:nvSpPr>
              <p:cNvPr id="17" name="Oval 101"/>
              <p:cNvSpPr>
                <a:spLocks noChangeArrowheads="1"/>
              </p:cNvSpPr>
              <p:nvPr/>
            </p:nvSpPr>
            <p:spPr bwMode="auto">
              <a:xfrm>
                <a:off x="1003" y="2276"/>
                <a:ext cx="29" cy="33"/>
              </a:xfrm>
              <a:prstGeom prst="ellipse">
                <a:avLst/>
              </a:prstGeom>
              <a:solidFill>
                <a:schemeClr val="tx1"/>
              </a:solidFill>
              <a:ln w="9525">
                <a:noFill/>
                <a:round/>
                <a:headEnd/>
                <a:tailEnd/>
              </a:ln>
              <a:effectLst/>
            </p:spPr>
            <p:txBody>
              <a:bodyPr wrap="none" anchor="ctr"/>
              <a:lstStyle/>
              <a:p>
                <a:endParaRPr lang="en-US"/>
              </a:p>
            </p:txBody>
          </p:sp>
          <p:sp>
            <p:nvSpPr>
              <p:cNvPr id="18" name="Oval 102"/>
              <p:cNvSpPr>
                <a:spLocks noChangeArrowheads="1"/>
              </p:cNvSpPr>
              <p:nvPr/>
            </p:nvSpPr>
            <p:spPr bwMode="auto">
              <a:xfrm>
                <a:off x="997" y="2192"/>
                <a:ext cx="29" cy="33"/>
              </a:xfrm>
              <a:prstGeom prst="ellipse">
                <a:avLst/>
              </a:prstGeom>
              <a:solidFill>
                <a:schemeClr val="tx1"/>
              </a:solidFill>
              <a:ln w="9525">
                <a:noFill/>
                <a:round/>
                <a:headEnd/>
                <a:tailEnd/>
              </a:ln>
              <a:effectLst/>
            </p:spPr>
            <p:txBody>
              <a:bodyPr wrap="none" anchor="ctr"/>
              <a:lstStyle/>
              <a:p>
                <a:endParaRPr lang="en-US"/>
              </a:p>
            </p:txBody>
          </p:sp>
          <p:sp>
            <p:nvSpPr>
              <p:cNvPr id="19" name="Oval 103"/>
              <p:cNvSpPr>
                <a:spLocks noChangeArrowheads="1"/>
              </p:cNvSpPr>
              <p:nvPr/>
            </p:nvSpPr>
            <p:spPr bwMode="auto">
              <a:xfrm>
                <a:off x="1000" y="2120"/>
                <a:ext cx="29" cy="33"/>
              </a:xfrm>
              <a:prstGeom prst="ellipse">
                <a:avLst/>
              </a:prstGeom>
              <a:solidFill>
                <a:schemeClr val="tx1"/>
              </a:solidFill>
              <a:ln w="9525">
                <a:noFill/>
                <a:round/>
                <a:headEnd/>
                <a:tailEnd/>
              </a:ln>
              <a:effectLst/>
            </p:spPr>
            <p:txBody>
              <a:bodyPr wrap="none" anchor="ctr"/>
              <a:lstStyle/>
              <a:p>
                <a:endParaRPr lang="en-US"/>
              </a:p>
            </p:txBody>
          </p:sp>
          <p:sp>
            <p:nvSpPr>
              <p:cNvPr id="20" name="Oval 104"/>
              <p:cNvSpPr>
                <a:spLocks noChangeArrowheads="1"/>
              </p:cNvSpPr>
              <p:nvPr/>
            </p:nvSpPr>
            <p:spPr bwMode="auto">
              <a:xfrm>
                <a:off x="802" y="2312"/>
                <a:ext cx="29" cy="33"/>
              </a:xfrm>
              <a:prstGeom prst="ellipse">
                <a:avLst/>
              </a:prstGeom>
              <a:solidFill>
                <a:schemeClr val="tx1"/>
              </a:solidFill>
              <a:ln w="9525">
                <a:noFill/>
                <a:round/>
                <a:headEnd/>
                <a:tailEnd/>
              </a:ln>
              <a:effectLst/>
            </p:spPr>
            <p:txBody>
              <a:bodyPr wrap="none" anchor="ctr"/>
              <a:lstStyle/>
              <a:p>
                <a:endParaRPr lang="en-US"/>
              </a:p>
            </p:txBody>
          </p:sp>
          <p:sp>
            <p:nvSpPr>
              <p:cNvPr id="21" name="Oval 105"/>
              <p:cNvSpPr>
                <a:spLocks noChangeArrowheads="1"/>
              </p:cNvSpPr>
              <p:nvPr/>
            </p:nvSpPr>
            <p:spPr bwMode="auto">
              <a:xfrm>
                <a:off x="844" y="2522"/>
                <a:ext cx="29" cy="33"/>
              </a:xfrm>
              <a:prstGeom prst="ellipse">
                <a:avLst/>
              </a:prstGeom>
              <a:solidFill>
                <a:schemeClr val="tx1"/>
              </a:solidFill>
              <a:ln w="9525">
                <a:noFill/>
                <a:round/>
                <a:headEnd/>
                <a:tailEnd/>
              </a:ln>
              <a:effectLst/>
            </p:spPr>
            <p:txBody>
              <a:bodyPr wrap="none" anchor="ctr"/>
              <a:lstStyle/>
              <a:p>
                <a:endParaRPr lang="en-US"/>
              </a:p>
            </p:txBody>
          </p:sp>
          <p:sp>
            <p:nvSpPr>
              <p:cNvPr id="22" name="Oval 106"/>
              <p:cNvSpPr>
                <a:spLocks noChangeArrowheads="1"/>
              </p:cNvSpPr>
              <p:nvPr/>
            </p:nvSpPr>
            <p:spPr bwMode="auto">
              <a:xfrm>
                <a:off x="997" y="1958"/>
                <a:ext cx="29" cy="33"/>
              </a:xfrm>
              <a:prstGeom prst="ellipse">
                <a:avLst/>
              </a:prstGeom>
              <a:solidFill>
                <a:schemeClr val="tx1"/>
              </a:solidFill>
              <a:ln w="9525">
                <a:noFill/>
                <a:round/>
                <a:headEnd/>
                <a:tailEnd/>
              </a:ln>
              <a:effectLst/>
            </p:spPr>
            <p:txBody>
              <a:bodyPr wrap="none" anchor="ctr"/>
              <a:lstStyle/>
              <a:p>
                <a:endParaRPr lang="en-US"/>
              </a:p>
            </p:txBody>
          </p:sp>
          <p:sp>
            <p:nvSpPr>
              <p:cNvPr id="23" name="Oval 107"/>
              <p:cNvSpPr>
                <a:spLocks noChangeArrowheads="1"/>
              </p:cNvSpPr>
              <p:nvPr/>
            </p:nvSpPr>
            <p:spPr bwMode="auto">
              <a:xfrm>
                <a:off x="925" y="2399"/>
                <a:ext cx="29" cy="33"/>
              </a:xfrm>
              <a:prstGeom prst="ellipse">
                <a:avLst/>
              </a:prstGeom>
              <a:solidFill>
                <a:schemeClr val="tx1"/>
              </a:solidFill>
              <a:ln w="9525">
                <a:noFill/>
                <a:round/>
                <a:headEnd/>
                <a:tailEnd/>
              </a:ln>
              <a:effectLst/>
            </p:spPr>
            <p:txBody>
              <a:bodyPr wrap="none" anchor="ctr"/>
              <a:lstStyle/>
              <a:p>
                <a:endParaRPr lang="en-US"/>
              </a:p>
            </p:txBody>
          </p:sp>
          <p:sp>
            <p:nvSpPr>
              <p:cNvPr id="24" name="Oval 108"/>
              <p:cNvSpPr>
                <a:spLocks noChangeArrowheads="1"/>
              </p:cNvSpPr>
              <p:nvPr/>
            </p:nvSpPr>
            <p:spPr bwMode="auto">
              <a:xfrm>
                <a:off x="883" y="2132"/>
                <a:ext cx="29" cy="33"/>
              </a:xfrm>
              <a:prstGeom prst="ellipse">
                <a:avLst/>
              </a:prstGeom>
              <a:solidFill>
                <a:schemeClr val="tx1"/>
              </a:solidFill>
              <a:ln w="9525">
                <a:noFill/>
                <a:round/>
                <a:headEnd/>
                <a:tailEnd/>
              </a:ln>
              <a:effectLst/>
            </p:spPr>
            <p:txBody>
              <a:bodyPr wrap="none" anchor="ctr"/>
              <a:lstStyle/>
              <a:p>
                <a:endParaRPr lang="en-US"/>
              </a:p>
            </p:txBody>
          </p:sp>
          <p:sp>
            <p:nvSpPr>
              <p:cNvPr id="25" name="Oval 109"/>
              <p:cNvSpPr>
                <a:spLocks noChangeArrowheads="1"/>
              </p:cNvSpPr>
              <p:nvPr/>
            </p:nvSpPr>
            <p:spPr bwMode="auto">
              <a:xfrm>
                <a:off x="850" y="2267"/>
                <a:ext cx="29" cy="33"/>
              </a:xfrm>
              <a:prstGeom prst="ellipse">
                <a:avLst/>
              </a:prstGeom>
              <a:solidFill>
                <a:schemeClr val="tx1"/>
              </a:solidFill>
              <a:ln w="9525">
                <a:noFill/>
                <a:round/>
                <a:headEnd/>
                <a:tailEnd/>
              </a:ln>
              <a:effectLst/>
            </p:spPr>
            <p:txBody>
              <a:bodyPr wrap="none" anchor="ctr"/>
              <a:lstStyle/>
              <a:p>
                <a:endParaRPr lang="en-US"/>
              </a:p>
            </p:txBody>
          </p:sp>
          <p:sp>
            <p:nvSpPr>
              <p:cNvPr id="26" name="Oval 110"/>
              <p:cNvSpPr>
                <a:spLocks noChangeArrowheads="1"/>
              </p:cNvSpPr>
              <p:nvPr/>
            </p:nvSpPr>
            <p:spPr bwMode="auto">
              <a:xfrm>
                <a:off x="988" y="1820"/>
                <a:ext cx="29" cy="33"/>
              </a:xfrm>
              <a:prstGeom prst="ellipse">
                <a:avLst/>
              </a:prstGeom>
              <a:solidFill>
                <a:schemeClr val="tx1"/>
              </a:solidFill>
              <a:ln w="9525">
                <a:noFill/>
                <a:round/>
                <a:headEnd/>
                <a:tailEnd/>
              </a:ln>
              <a:effectLst/>
            </p:spPr>
            <p:txBody>
              <a:bodyPr wrap="none" anchor="ctr"/>
              <a:lstStyle/>
              <a:p>
                <a:endParaRPr lang="en-US"/>
              </a:p>
            </p:txBody>
          </p:sp>
          <p:sp>
            <p:nvSpPr>
              <p:cNvPr id="27" name="Oval 111"/>
              <p:cNvSpPr>
                <a:spLocks noChangeArrowheads="1"/>
              </p:cNvSpPr>
              <p:nvPr/>
            </p:nvSpPr>
            <p:spPr bwMode="auto">
              <a:xfrm>
                <a:off x="1021" y="2495"/>
                <a:ext cx="29" cy="33"/>
              </a:xfrm>
              <a:prstGeom prst="ellipse">
                <a:avLst/>
              </a:prstGeom>
              <a:solidFill>
                <a:schemeClr val="tx1"/>
              </a:solidFill>
              <a:ln w="9525">
                <a:noFill/>
                <a:round/>
                <a:headEnd/>
                <a:tailEnd/>
              </a:ln>
              <a:effectLst/>
            </p:spPr>
            <p:txBody>
              <a:bodyPr wrap="none" anchor="ctr"/>
              <a:lstStyle/>
              <a:p>
                <a:endParaRPr lang="en-US"/>
              </a:p>
            </p:txBody>
          </p:sp>
          <p:sp>
            <p:nvSpPr>
              <p:cNvPr id="28" name="Oval 112"/>
              <p:cNvSpPr>
                <a:spLocks noChangeArrowheads="1"/>
              </p:cNvSpPr>
              <p:nvPr/>
            </p:nvSpPr>
            <p:spPr bwMode="auto">
              <a:xfrm>
                <a:off x="895" y="2030"/>
                <a:ext cx="29" cy="33"/>
              </a:xfrm>
              <a:prstGeom prst="ellipse">
                <a:avLst/>
              </a:prstGeom>
              <a:solidFill>
                <a:schemeClr val="tx1"/>
              </a:solidFill>
              <a:ln w="9525">
                <a:noFill/>
                <a:round/>
                <a:headEnd/>
                <a:tailEnd/>
              </a:ln>
              <a:effectLst/>
            </p:spPr>
            <p:txBody>
              <a:bodyPr wrap="none" anchor="ctr"/>
              <a:lstStyle/>
              <a:p>
                <a:endParaRPr lang="en-US"/>
              </a:p>
            </p:txBody>
          </p:sp>
          <p:sp>
            <p:nvSpPr>
              <p:cNvPr id="29" name="Oval 113"/>
              <p:cNvSpPr>
                <a:spLocks noChangeArrowheads="1"/>
              </p:cNvSpPr>
              <p:nvPr/>
            </p:nvSpPr>
            <p:spPr bwMode="auto">
              <a:xfrm>
                <a:off x="829" y="1556"/>
                <a:ext cx="29" cy="33"/>
              </a:xfrm>
              <a:prstGeom prst="ellipse">
                <a:avLst/>
              </a:prstGeom>
              <a:solidFill>
                <a:schemeClr val="tx1"/>
              </a:solidFill>
              <a:ln w="9525">
                <a:noFill/>
                <a:round/>
                <a:headEnd/>
                <a:tailEnd/>
              </a:ln>
              <a:effectLst/>
            </p:spPr>
            <p:txBody>
              <a:bodyPr wrap="none" anchor="ctr"/>
              <a:lstStyle/>
              <a:p>
                <a:endParaRPr lang="en-US"/>
              </a:p>
            </p:txBody>
          </p:sp>
          <p:sp>
            <p:nvSpPr>
              <p:cNvPr id="30" name="Oval 114"/>
              <p:cNvSpPr>
                <a:spLocks noChangeArrowheads="1"/>
              </p:cNvSpPr>
              <p:nvPr/>
            </p:nvSpPr>
            <p:spPr bwMode="auto">
              <a:xfrm>
                <a:off x="850" y="1712"/>
                <a:ext cx="29" cy="33"/>
              </a:xfrm>
              <a:prstGeom prst="ellipse">
                <a:avLst/>
              </a:prstGeom>
              <a:solidFill>
                <a:schemeClr val="tx1"/>
              </a:solidFill>
              <a:ln w="9525">
                <a:noFill/>
                <a:round/>
                <a:headEnd/>
                <a:tailEnd/>
              </a:ln>
              <a:effectLst/>
            </p:spPr>
            <p:txBody>
              <a:bodyPr wrap="none" anchor="ctr"/>
              <a:lstStyle/>
              <a:p>
                <a:endParaRPr lang="en-US"/>
              </a:p>
            </p:txBody>
          </p:sp>
          <p:sp>
            <p:nvSpPr>
              <p:cNvPr id="31" name="Oval 115"/>
              <p:cNvSpPr>
                <a:spLocks noChangeArrowheads="1"/>
              </p:cNvSpPr>
              <p:nvPr/>
            </p:nvSpPr>
            <p:spPr bwMode="auto">
              <a:xfrm>
                <a:off x="922" y="2174"/>
                <a:ext cx="29" cy="33"/>
              </a:xfrm>
              <a:prstGeom prst="ellipse">
                <a:avLst/>
              </a:prstGeom>
              <a:solidFill>
                <a:schemeClr val="tx1"/>
              </a:solidFill>
              <a:ln w="9525">
                <a:noFill/>
                <a:round/>
                <a:headEnd/>
                <a:tailEnd/>
              </a:ln>
              <a:effectLst/>
            </p:spPr>
            <p:txBody>
              <a:bodyPr wrap="none" anchor="ctr"/>
              <a:lstStyle/>
              <a:p>
                <a:endParaRPr lang="en-US"/>
              </a:p>
            </p:txBody>
          </p:sp>
          <p:sp>
            <p:nvSpPr>
              <p:cNvPr id="32" name="Oval 116"/>
              <p:cNvSpPr>
                <a:spLocks noChangeArrowheads="1"/>
              </p:cNvSpPr>
              <p:nvPr/>
            </p:nvSpPr>
            <p:spPr bwMode="auto">
              <a:xfrm>
                <a:off x="928" y="2501"/>
                <a:ext cx="29" cy="33"/>
              </a:xfrm>
              <a:prstGeom prst="ellipse">
                <a:avLst/>
              </a:prstGeom>
              <a:solidFill>
                <a:schemeClr val="tx1"/>
              </a:solidFill>
              <a:ln w="9525">
                <a:noFill/>
                <a:round/>
                <a:headEnd/>
                <a:tailEnd/>
              </a:ln>
              <a:effectLst/>
            </p:spPr>
            <p:txBody>
              <a:bodyPr wrap="none" anchor="ctr"/>
              <a:lstStyle/>
              <a:p>
                <a:endParaRPr lang="en-US"/>
              </a:p>
            </p:txBody>
          </p:sp>
          <p:sp>
            <p:nvSpPr>
              <p:cNvPr id="33" name="Oval 117"/>
              <p:cNvSpPr>
                <a:spLocks noChangeArrowheads="1"/>
              </p:cNvSpPr>
              <p:nvPr/>
            </p:nvSpPr>
            <p:spPr bwMode="auto">
              <a:xfrm>
                <a:off x="925" y="1874"/>
                <a:ext cx="29" cy="33"/>
              </a:xfrm>
              <a:prstGeom prst="ellipse">
                <a:avLst/>
              </a:prstGeom>
              <a:solidFill>
                <a:schemeClr val="tx1"/>
              </a:solidFill>
              <a:ln w="9525">
                <a:noFill/>
                <a:round/>
                <a:headEnd/>
                <a:tailEnd/>
              </a:ln>
              <a:effectLst/>
            </p:spPr>
            <p:txBody>
              <a:bodyPr wrap="none" anchor="ctr"/>
              <a:lstStyle/>
              <a:p>
                <a:endParaRPr lang="en-US"/>
              </a:p>
            </p:txBody>
          </p:sp>
          <p:sp>
            <p:nvSpPr>
              <p:cNvPr id="34" name="Oval 118"/>
              <p:cNvSpPr>
                <a:spLocks noChangeArrowheads="1"/>
              </p:cNvSpPr>
              <p:nvPr/>
            </p:nvSpPr>
            <p:spPr bwMode="auto">
              <a:xfrm>
                <a:off x="880" y="2216"/>
                <a:ext cx="29" cy="33"/>
              </a:xfrm>
              <a:prstGeom prst="ellipse">
                <a:avLst/>
              </a:prstGeom>
              <a:solidFill>
                <a:schemeClr val="tx1"/>
              </a:solidFill>
              <a:ln w="9525">
                <a:noFill/>
                <a:round/>
                <a:headEnd/>
                <a:tailEnd/>
              </a:ln>
              <a:effectLst/>
            </p:spPr>
            <p:txBody>
              <a:bodyPr wrap="none" anchor="ctr"/>
              <a:lstStyle/>
              <a:p>
                <a:endParaRPr lang="en-US"/>
              </a:p>
            </p:txBody>
          </p:sp>
          <p:sp>
            <p:nvSpPr>
              <p:cNvPr id="35" name="Oval 119"/>
              <p:cNvSpPr>
                <a:spLocks noChangeArrowheads="1"/>
              </p:cNvSpPr>
              <p:nvPr/>
            </p:nvSpPr>
            <p:spPr bwMode="auto">
              <a:xfrm>
                <a:off x="820" y="2162"/>
                <a:ext cx="29" cy="33"/>
              </a:xfrm>
              <a:prstGeom prst="ellipse">
                <a:avLst/>
              </a:prstGeom>
              <a:solidFill>
                <a:schemeClr val="tx1"/>
              </a:solidFill>
              <a:ln w="9525">
                <a:noFill/>
                <a:round/>
                <a:headEnd/>
                <a:tailEnd/>
              </a:ln>
              <a:effectLst/>
            </p:spPr>
            <p:txBody>
              <a:bodyPr wrap="none" anchor="ctr"/>
              <a:lstStyle/>
              <a:p>
                <a:endParaRPr lang="en-US"/>
              </a:p>
            </p:txBody>
          </p:sp>
          <p:sp>
            <p:nvSpPr>
              <p:cNvPr id="36" name="Oval 120"/>
              <p:cNvSpPr>
                <a:spLocks noChangeArrowheads="1"/>
              </p:cNvSpPr>
              <p:nvPr/>
            </p:nvSpPr>
            <p:spPr bwMode="auto">
              <a:xfrm>
                <a:off x="1003" y="2435"/>
                <a:ext cx="29" cy="33"/>
              </a:xfrm>
              <a:prstGeom prst="ellipse">
                <a:avLst/>
              </a:prstGeom>
              <a:solidFill>
                <a:schemeClr val="tx1"/>
              </a:solidFill>
              <a:ln w="9525">
                <a:noFill/>
                <a:round/>
                <a:headEnd/>
                <a:tailEnd/>
              </a:ln>
              <a:effectLst/>
            </p:spPr>
            <p:txBody>
              <a:bodyPr wrap="none" anchor="ctr"/>
              <a:lstStyle/>
              <a:p>
                <a:endParaRPr lang="en-US"/>
              </a:p>
            </p:txBody>
          </p:sp>
          <p:sp>
            <p:nvSpPr>
              <p:cNvPr id="37" name="Oval 121"/>
              <p:cNvSpPr>
                <a:spLocks noChangeArrowheads="1"/>
              </p:cNvSpPr>
              <p:nvPr/>
            </p:nvSpPr>
            <p:spPr bwMode="auto">
              <a:xfrm>
                <a:off x="841" y="2390"/>
                <a:ext cx="29" cy="33"/>
              </a:xfrm>
              <a:prstGeom prst="ellipse">
                <a:avLst/>
              </a:prstGeom>
              <a:solidFill>
                <a:schemeClr val="tx1"/>
              </a:solidFill>
              <a:ln w="9525">
                <a:noFill/>
                <a:round/>
                <a:headEnd/>
                <a:tailEnd/>
              </a:ln>
              <a:effectLst/>
            </p:spPr>
            <p:txBody>
              <a:bodyPr wrap="none" anchor="ctr"/>
              <a:lstStyle/>
              <a:p>
                <a:endParaRPr lang="en-US"/>
              </a:p>
            </p:txBody>
          </p:sp>
          <p:sp>
            <p:nvSpPr>
              <p:cNvPr id="38" name="Oval 122"/>
              <p:cNvSpPr>
                <a:spLocks noChangeArrowheads="1"/>
              </p:cNvSpPr>
              <p:nvPr/>
            </p:nvSpPr>
            <p:spPr bwMode="auto">
              <a:xfrm>
                <a:off x="940" y="2336"/>
                <a:ext cx="29" cy="33"/>
              </a:xfrm>
              <a:prstGeom prst="ellipse">
                <a:avLst/>
              </a:prstGeom>
              <a:solidFill>
                <a:schemeClr val="tx1"/>
              </a:solidFill>
              <a:ln w="9525">
                <a:noFill/>
                <a:round/>
                <a:headEnd/>
                <a:tailEnd/>
              </a:ln>
              <a:effectLst/>
            </p:spPr>
            <p:txBody>
              <a:bodyPr wrap="none" anchor="ctr"/>
              <a:lstStyle/>
              <a:p>
                <a:endParaRPr lang="en-US"/>
              </a:p>
            </p:txBody>
          </p:sp>
          <p:sp>
            <p:nvSpPr>
              <p:cNvPr id="39" name="Oval 123"/>
              <p:cNvSpPr>
                <a:spLocks noChangeArrowheads="1"/>
              </p:cNvSpPr>
              <p:nvPr/>
            </p:nvSpPr>
            <p:spPr bwMode="auto">
              <a:xfrm>
                <a:off x="943" y="1733"/>
                <a:ext cx="29" cy="33"/>
              </a:xfrm>
              <a:prstGeom prst="ellipse">
                <a:avLst/>
              </a:prstGeom>
              <a:solidFill>
                <a:schemeClr val="tx1"/>
              </a:solidFill>
              <a:ln w="9525">
                <a:noFill/>
                <a:round/>
                <a:headEnd/>
                <a:tailEnd/>
              </a:ln>
              <a:effectLst/>
            </p:spPr>
            <p:txBody>
              <a:bodyPr wrap="none" anchor="ctr"/>
              <a:lstStyle/>
              <a:p>
                <a:endParaRPr lang="en-US"/>
              </a:p>
            </p:txBody>
          </p:sp>
          <p:sp>
            <p:nvSpPr>
              <p:cNvPr id="40" name="Oval 124"/>
              <p:cNvSpPr>
                <a:spLocks noChangeArrowheads="1"/>
              </p:cNvSpPr>
              <p:nvPr/>
            </p:nvSpPr>
            <p:spPr bwMode="auto">
              <a:xfrm>
                <a:off x="835" y="1613"/>
                <a:ext cx="29" cy="33"/>
              </a:xfrm>
              <a:prstGeom prst="ellipse">
                <a:avLst/>
              </a:prstGeom>
              <a:solidFill>
                <a:schemeClr val="tx1"/>
              </a:solidFill>
              <a:ln w="9525">
                <a:noFill/>
                <a:round/>
                <a:headEnd/>
                <a:tailEnd/>
              </a:ln>
              <a:effectLst/>
            </p:spPr>
            <p:txBody>
              <a:bodyPr wrap="none" anchor="ctr"/>
              <a:lstStyle/>
              <a:p>
                <a:endParaRPr lang="en-US"/>
              </a:p>
            </p:txBody>
          </p:sp>
          <p:sp>
            <p:nvSpPr>
              <p:cNvPr id="41" name="Oval 125"/>
              <p:cNvSpPr>
                <a:spLocks noChangeArrowheads="1"/>
              </p:cNvSpPr>
              <p:nvPr/>
            </p:nvSpPr>
            <p:spPr bwMode="auto">
              <a:xfrm>
                <a:off x="796" y="1832"/>
                <a:ext cx="29" cy="33"/>
              </a:xfrm>
              <a:prstGeom prst="ellipse">
                <a:avLst/>
              </a:prstGeom>
              <a:solidFill>
                <a:schemeClr val="tx1"/>
              </a:solidFill>
              <a:ln w="9525">
                <a:noFill/>
                <a:round/>
                <a:headEnd/>
                <a:tailEnd/>
              </a:ln>
              <a:effectLst/>
            </p:spPr>
            <p:txBody>
              <a:bodyPr wrap="none" anchor="ctr"/>
              <a:lstStyle/>
              <a:p>
                <a:endParaRPr lang="en-US"/>
              </a:p>
            </p:txBody>
          </p:sp>
          <p:sp>
            <p:nvSpPr>
              <p:cNvPr id="42" name="Oval 126"/>
              <p:cNvSpPr>
                <a:spLocks noChangeArrowheads="1"/>
              </p:cNvSpPr>
              <p:nvPr/>
            </p:nvSpPr>
            <p:spPr bwMode="auto">
              <a:xfrm>
                <a:off x="961" y="2534"/>
                <a:ext cx="29" cy="33"/>
              </a:xfrm>
              <a:prstGeom prst="ellipse">
                <a:avLst/>
              </a:prstGeom>
              <a:solidFill>
                <a:schemeClr val="tx1"/>
              </a:solidFill>
              <a:ln w="9525">
                <a:noFill/>
                <a:round/>
                <a:headEnd/>
                <a:tailEnd/>
              </a:ln>
              <a:effectLst/>
            </p:spPr>
            <p:txBody>
              <a:bodyPr wrap="none" anchor="ctr"/>
              <a:lstStyle/>
              <a:p>
                <a:endParaRPr lang="en-US"/>
              </a:p>
            </p:txBody>
          </p:sp>
          <p:sp>
            <p:nvSpPr>
              <p:cNvPr id="43" name="Oval 127"/>
              <p:cNvSpPr>
                <a:spLocks noChangeArrowheads="1"/>
              </p:cNvSpPr>
              <p:nvPr/>
            </p:nvSpPr>
            <p:spPr bwMode="auto">
              <a:xfrm>
                <a:off x="802" y="1452"/>
                <a:ext cx="29" cy="33"/>
              </a:xfrm>
              <a:prstGeom prst="ellipse">
                <a:avLst/>
              </a:prstGeom>
              <a:solidFill>
                <a:schemeClr val="tx1"/>
              </a:solidFill>
              <a:ln w="9525">
                <a:noFill/>
                <a:round/>
                <a:headEnd/>
                <a:tailEnd/>
              </a:ln>
              <a:effectLst/>
            </p:spPr>
            <p:txBody>
              <a:bodyPr wrap="none" anchor="ctr"/>
              <a:lstStyle/>
              <a:p>
                <a:endParaRPr lang="en-US"/>
              </a:p>
            </p:txBody>
          </p:sp>
        </p:grpSp>
        <p:sp>
          <p:nvSpPr>
            <p:cNvPr id="10" name="Line 128"/>
            <p:cNvSpPr>
              <a:spLocks noChangeShapeType="1"/>
            </p:cNvSpPr>
            <p:nvPr/>
          </p:nvSpPr>
          <p:spPr bwMode="auto">
            <a:xfrm flipH="1">
              <a:off x="789" y="1787"/>
              <a:ext cx="451" cy="0"/>
            </a:xfrm>
            <a:prstGeom prst="line">
              <a:avLst/>
            </a:prstGeom>
            <a:noFill/>
            <a:ln w="25400">
              <a:solidFill>
                <a:schemeClr val="tx1"/>
              </a:solidFill>
              <a:round/>
              <a:headEnd type="none" w="sm" len="sm"/>
              <a:tailEnd type="none" w="sm" len="sm"/>
            </a:ln>
            <a:effectLst/>
          </p:spPr>
          <p:txBody>
            <a:bodyPr/>
            <a:lstStyle/>
            <a:p>
              <a:endParaRPr lang="en-US"/>
            </a:p>
          </p:txBody>
        </p:sp>
        <p:pic>
          <p:nvPicPr>
            <p:cNvPr id="11" name="Picture 129"/>
            <p:cNvPicPr>
              <a:picLocks noChangeArrowheads="1"/>
            </p:cNvPicPr>
            <p:nvPr/>
          </p:nvPicPr>
          <p:blipFill>
            <a:blip r:embed="rId2" cstate="print"/>
            <a:srcRect/>
            <a:stretch>
              <a:fillRect/>
            </a:stretch>
          </p:blipFill>
          <p:spPr bwMode="auto">
            <a:xfrm>
              <a:off x="644" y="1466"/>
              <a:ext cx="1198" cy="1226"/>
            </a:xfrm>
            <a:prstGeom prst="rect">
              <a:avLst/>
            </a:prstGeom>
            <a:noFill/>
            <a:ln w="9525">
              <a:noFill/>
              <a:miter lim="800000"/>
              <a:headEnd/>
              <a:tailEnd/>
            </a:ln>
            <a:effectLst/>
          </p:spPr>
        </p:pic>
      </p:grpSp>
      <p:grpSp>
        <p:nvGrpSpPr>
          <p:cNvPr id="50" name="Group 7"/>
          <p:cNvGrpSpPr>
            <a:grpSpLocks/>
          </p:cNvGrpSpPr>
          <p:nvPr/>
        </p:nvGrpSpPr>
        <p:grpSpPr bwMode="auto">
          <a:xfrm>
            <a:off x="3727450" y="3451225"/>
            <a:ext cx="1901825" cy="1946275"/>
            <a:chOff x="2348" y="1466"/>
            <a:chExt cx="1198" cy="1226"/>
          </a:xfrm>
        </p:grpSpPr>
        <p:grpSp>
          <p:nvGrpSpPr>
            <p:cNvPr id="51" name="Group 8"/>
            <p:cNvGrpSpPr>
              <a:grpSpLocks/>
            </p:cNvGrpSpPr>
            <p:nvPr/>
          </p:nvGrpSpPr>
          <p:grpSpPr bwMode="auto">
            <a:xfrm>
              <a:off x="2494" y="1787"/>
              <a:ext cx="864" cy="798"/>
              <a:chOff x="2494" y="1787"/>
              <a:chExt cx="864" cy="798"/>
            </a:xfrm>
          </p:grpSpPr>
          <p:sp>
            <p:nvSpPr>
              <p:cNvPr id="79" name="Rectangle 9"/>
              <p:cNvSpPr>
                <a:spLocks noChangeArrowheads="1"/>
              </p:cNvSpPr>
              <p:nvPr/>
            </p:nvSpPr>
            <p:spPr bwMode="auto">
              <a:xfrm>
                <a:off x="2494" y="1787"/>
                <a:ext cx="435" cy="743"/>
              </a:xfrm>
              <a:prstGeom prst="rect">
                <a:avLst/>
              </a:prstGeom>
              <a:solidFill>
                <a:schemeClr val="accent1"/>
              </a:solidFill>
              <a:ln w="9525">
                <a:noFill/>
                <a:miter lim="800000"/>
                <a:headEnd/>
                <a:tailEnd/>
              </a:ln>
              <a:effectLst/>
            </p:spPr>
            <p:txBody>
              <a:bodyPr wrap="none" anchor="ctr"/>
              <a:lstStyle/>
              <a:p>
                <a:endParaRPr lang="en-US"/>
              </a:p>
            </p:txBody>
          </p:sp>
          <p:sp>
            <p:nvSpPr>
              <p:cNvPr id="80" name="Rectangle 10"/>
              <p:cNvSpPr>
                <a:spLocks noChangeArrowheads="1"/>
              </p:cNvSpPr>
              <p:nvPr/>
            </p:nvSpPr>
            <p:spPr bwMode="auto">
              <a:xfrm>
                <a:off x="2545" y="2531"/>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81" name="Oval 11"/>
              <p:cNvSpPr>
                <a:spLocks noChangeArrowheads="1"/>
              </p:cNvSpPr>
              <p:nvPr/>
            </p:nvSpPr>
            <p:spPr bwMode="auto">
              <a:xfrm>
                <a:off x="2494" y="2498"/>
                <a:ext cx="86" cy="81"/>
              </a:xfrm>
              <a:prstGeom prst="ellipse">
                <a:avLst/>
              </a:prstGeom>
              <a:solidFill>
                <a:schemeClr val="accent1"/>
              </a:solidFill>
              <a:ln w="9525">
                <a:noFill/>
                <a:round/>
                <a:headEnd/>
                <a:tailEnd/>
              </a:ln>
              <a:effectLst/>
            </p:spPr>
            <p:txBody>
              <a:bodyPr wrap="none" anchor="ctr"/>
              <a:lstStyle/>
              <a:p>
                <a:endParaRPr lang="en-US"/>
              </a:p>
            </p:txBody>
          </p:sp>
          <p:sp>
            <p:nvSpPr>
              <p:cNvPr id="82" name="Rectangle 12"/>
              <p:cNvSpPr>
                <a:spLocks noChangeArrowheads="1"/>
              </p:cNvSpPr>
              <p:nvPr/>
            </p:nvSpPr>
            <p:spPr bwMode="auto">
              <a:xfrm>
                <a:off x="2923" y="1792"/>
                <a:ext cx="435" cy="746"/>
              </a:xfrm>
              <a:prstGeom prst="rect">
                <a:avLst/>
              </a:prstGeom>
              <a:solidFill>
                <a:schemeClr val="accent1"/>
              </a:solidFill>
              <a:ln w="9525">
                <a:noFill/>
                <a:miter lim="800000"/>
                <a:headEnd/>
                <a:tailEnd/>
              </a:ln>
              <a:effectLst/>
            </p:spPr>
            <p:txBody>
              <a:bodyPr wrap="none" anchor="ctr"/>
              <a:lstStyle/>
              <a:p>
                <a:endParaRPr lang="en-US"/>
              </a:p>
            </p:txBody>
          </p:sp>
          <p:sp>
            <p:nvSpPr>
              <p:cNvPr id="83" name="Rectangle 13"/>
              <p:cNvSpPr>
                <a:spLocks noChangeArrowheads="1"/>
              </p:cNvSpPr>
              <p:nvPr/>
            </p:nvSpPr>
            <p:spPr bwMode="auto">
              <a:xfrm>
                <a:off x="2922" y="2534"/>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84" name="Oval 14"/>
              <p:cNvSpPr>
                <a:spLocks noChangeArrowheads="1"/>
              </p:cNvSpPr>
              <p:nvPr/>
            </p:nvSpPr>
            <p:spPr bwMode="auto">
              <a:xfrm>
                <a:off x="3272" y="2501"/>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52" name="Line 15"/>
            <p:cNvSpPr>
              <a:spLocks noChangeShapeType="1"/>
            </p:cNvSpPr>
            <p:nvPr/>
          </p:nvSpPr>
          <p:spPr bwMode="auto">
            <a:xfrm>
              <a:off x="2925" y="1787"/>
              <a:ext cx="442" cy="0"/>
            </a:xfrm>
            <a:prstGeom prst="line">
              <a:avLst/>
            </a:prstGeom>
            <a:noFill/>
            <a:ln w="25400">
              <a:solidFill>
                <a:schemeClr val="tx1"/>
              </a:solidFill>
              <a:round/>
              <a:headEnd type="none" w="sm" len="sm"/>
              <a:tailEnd type="none" w="sm" len="sm"/>
            </a:ln>
            <a:effectLst/>
          </p:spPr>
          <p:txBody>
            <a:bodyPr/>
            <a:lstStyle/>
            <a:p>
              <a:endParaRPr lang="en-US"/>
            </a:p>
          </p:txBody>
        </p:sp>
        <p:grpSp>
          <p:nvGrpSpPr>
            <p:cNvPr id="53" name="Group 16"/>
            <p:cNvGrpSpPr>
              <a:grpSpLocks/>
            </p:cNvGrpSpPr>
            <p:nvPr/>
          </p:nvGrpSpPr>
          <p:grpSpPr bwMode="auto">
            <a:xfrm>
              <a:off x="2548" y="1820"/>
              <a:ext cx="692" cy="741"/>
              <a:chOff x="2548" y="1820"/>
              <a:chExt cx="692" cy="741"/>
            </a:xfrm>
          </p:grpSpPr>
          <p:sp>
            <p:nvSpPr>
              <p:cNvPr id="56" name="Oval 17"/>
              <p:cNvSpPr>
                <a:spLocks noChangeArrowheads="1"/>
              </p:cNvSpPr>
              <p:nvPr/>
            </p:nvSpPr>
            <p:spPr bwMode="auto">
              <a:xfrm>
                <a:off x="2845" y="2048"/>
                <a:ext cx="29" cy="33"/>
              </a:xfrm>
              <a:prstGeom prst="ellipse">
                <a:avLst/>
              </a:prstGeom>
              <a:solidFill>
                <a:schemeClr val="tx1"/>
              </a:solidFill>
              <a:ln w="9525">
                <a:noFill/>
                <a:round/>
                <a:headEnd/>
                <a:tailEnd/>
              </a:ln>
              <a:effectLst/>
            </p:spPr>
            <p:txBody>
              <a:bodyPr wrap="none" anchor="ctr"/>
              <a:lstStyle/>
              <a:p>
                <a:endParaRPr lang="en-US"/>
              </a:p>
            </p:txBody>
          </p:sp>
          <p:sp>
            <p:nvSpPr>
              <p:cNvPr id="57" name="Oval 18"/>
              <p:cNvSpPr>
                <a:spLocks noChangeArrowheads="1"/>
              </p:cNvSpPr>
              <p:nvPr/>
            </p:nvSpPr>
            <p:spPr bwMode="auto">
              <a:xfrm>
                <a:off x="2842" y="1868"/>
                <a:ext cx="29" cy="33"/>
              </a:xfrm>
              <a:prstGeom prst="ellipse">
                <a:avLst/>
              </a:prstGeom>
              <a:solidFill>
                <a:schemeClr val="tx1"/>
              </a:solidFill>
              <a:ln w="9525">
                <a:noFill/>
                <a:round/>
                <a:headEnd/>
                <a:tailEnd/>
              </a:ln>
              <a:effectLst/>
            </p:spPr>
            <p:txBody>
              <a:bodyPr wrap="none" anchor="ctr"/>
              <a:lstStyle/>
              <a:p>
                <a:endParaRPr lang="en-US"/>
              </a:p>
            </p:txBody>
          </p:sp>
          <p:sp>
            <p:nvSpPr>
              <p:cNvPr id="58" name="Oval 19"/>
              <p:cNvSpPr>
                <a:spLocks noChangeArrowheads="1"/>
              </p:cNvSpPr>
              <p:nvPr/>
            </p:nvSpPr>
            <p:spPr bwMode="auto">
              <a:xfrm>
                <a:off x="2848" y="2504"/>
                <a:ext cx="29" cy="33"/>
              </a:xfrm>
              <a:prstGeom prst="ellipse">
                <a:avLst/>
              </a:prstGeom>
              <a:solidFill>
                <a:schemeClr val="tx1"/>
              </a:solidFill>
              <a:ln w="9525">
                <a:noFill/>
                <a:round/>
                <a:headEnd/>
                <a:tailEnd/>
              </a:ln>
              <a:effectLst/>
            </p:spPr>
            <p:txBody>
              <a:bodyPr wrap="none" anchor="ctr"/>
              <a:lstStyle/>
              <a:p>
                <a:endParaRPr lang="en-US"/>
              </a:p>
            </p:txBody>
          </p:sp>
          <p:sp>
            <p:nvSpPr>
              <p:cNvPr id="59" name="Oval 20"/>
              <p:cNvSpPr>
                <a:spLocks noChangeArrowheads="1"/>
              </p:cNvSpPr>
              <p:nvPr/>
            </p:nvSpPr>
            <p:spPr bwMode="auto">
              <a:xfrm>
                <a:off x="2554" y="2018"/>
                <a:ext cx="29" cy="33"/>
              </a:xfrm>
              <a:prstGeom prst="ellipse">
                <a:avLst/>
              </a:prstGeom>
              <a:solidFill>
                <a:schemeClr val="tx1"/>
              </a:solidFill>
              <a:ln w="9525">
                <a:noFill/>
                <a:round/>
                <a:headEnd/>
                <a:tailEnd/>
              </a:ln>
              <a:effectLst/>
            </p:spPr>
            <p:txBody>
              <a:bodyPr wrap="none" anchor="ctr"/>
              <a:lstStyle/>
              <a:p>
                <a:endParaRPr lang="en-US"/>
              </a:p>
            </p:txBody>
          </p:sp>
          <p:sp>
            <p:nvSpPr>
              <p:cNvPr id="60" name="Oval 21"/>
              <p:cNvSpPr>
                <a:spLocks noChangeArrowheads="1"/>
              </p:cNvSpPr>
              <p:nvPr/>
            </p:nvSpPr>
            <p:spPr bwMode="auto">
              <a:xfrm>
                <a:off x="2707" y="2276"/>
                <a:ext cx="29" cy="33"/>
              </a:xfrm>
              <a:prstGeom prst="ellipse">
                <a:avLst/>
              </a:prstGeom>
              <a:solidFill>
                <a:schemeClr val="tx1"/>
              </a:solidFill>
              <a:ln w="9525">
                <a:noFill/>
                <a:round/>
                <a:headEnd/>
                <a:tailEnd/>
              </a:ln>
              <a:effectLst/>
            </p:spPr>
            <p:txBody>
              <a:bodyPr wrap="none" anchor="ctr"/>
              <a:lstStyle/>
              <a:p>
                <a:endParaRPr lang="en-US"/>
              </a:p>
            </p:txBody>
          </p:sp>
          <p:sp>
            <p:nvSpPr>
              <p:cNvPr id="61" name="Oval 22"/>
              <p:cNvSpPr>
                <a:spLocks noChangeArrowheads="1"/>
              </p:cNvSpPr>
              <p:nvPr/>
            </p:nvSpPr>
            <p:spPr bwMode="auto">
              <a:xfrm>
                <a:off x="2833" y="2192"/>
                <a:ext cx="29" cy="33"/>
              </a:xfrm>
              <a:prstGeom prst="ellipse">
                <a:avLst/>
              </a:prstGeom>
              <a:solidFill>
                <a:schemeClr val="tx1"/>
              </a:solidFill>
              <a:ln w="9525">
                <a:noFill/>
                <a:round/>
                <a:headEnd/>
                <a:tailEnd/>
              </a:ln>
              <a:effectLst/>
            </p:spPr>
            <p:txBody>
              <a:bodyPr wrap="none" anchor="ctr"/>
              <a:lstStyle/>
              <a:p>
                <a:endParaRPr lang="en-US"/>
              </a:p>
            </p:txBody>
          </p:sp>
          <p:sp>
            <p:nvSpPr>
              <p:cNvPr id="62" name="Oval 23"/>
              <p:cNvSpPr>
                <a:spLocks noChangeArrowheads="1"/>
              </p:cNvSpPr>
              <p:nvPr/>
            </p:nvSpPr>
            <p:spPr bwMode="auto">
              <a:xfrm>
                <a:off x="2704" y="2120"/>
                <a:ext cx="29" cy="33"/>
              </a:xfrm>
              <a:prstGeom prst="ellipse">
                <a:avLst/>
              </a:prstGeom>
              <a:solidFill>
                <a:schemeClr val="tx1"/>
              </a:solidFill>
              <a:ln w="9525">
                <a:noFill/>
                <a:round/>
                <a:headEnd/>
                <a:tailEnd/>
              </a:ln>
              <a:effectLst/>
            </p:spPr>
            <p:txBody>
              <a:bodyPr wrap="none" anchor="ctr"/>
              <a:lstStyle/>
              <a:p>
                <a:endParaRPr lang="en-US"/>
              </a:p>
            </p:txBody>
          </p:sp>
          <p:sp>
            <p:nvSpPr>
              <p:cNvPr id="63" name="Oval 24"/>
              <p:cNvSpPr>
                <a:spLocks noChangeArrowheads="1"/>
              </p:cNvSpPr>
              <p:nvPr/>
            </p:nvSpPr>
            <p:spPr bwMode="auto">
              <a:xfrm>
                <a:off x="2830" y="2342"/>
                <a:ext cx="29" cy="33"/>
              </a:xfrm>
              <a:prstGeom prst="ellipse">
                <a:avLst/>
              </a:prstGeom>
              <a:solidFill>
                <a:schemeClr val="tx1"/>
              </a:solidFill>
              <a:ln w="9525">
                <a:noFill/>
                <a:round/>
                <a:headEnd/>
                <a:tailEnd/>
              </a:ln>
              <a:effectLst/>
            </p:spPr>
            <p:txBody>
              <a:bodyPr wrap="none" anchor="ctr"/>
              <a:lstStyle/>
              <a:p>
                <a:endParaRPr lang="en-US"/>
              </a:p>
            </p:txBody>
          </p:sp>
          <p:sp>
            <p:nvSpPr>
              <p:cNvPr id="64" name="Oval 25"/>
              <p:cNvSpPr>
                <a:spLocks noChangeArrowheads="1"/>
              </p:cNvSpPr>
              <p:nvPr/>
            </p:nvSpPr>
            <p:spPr bwMode="auto">
              <a:xfrm>
                <a:off x="2548" y="2522"/>
                <a:ext cx="29" cy="33"/>
              </a:xfrm>
              <a:prstGeom prst="ellipse">
                <a:avLst/>
              </a:prstGeom>
              <a:solidFill>
                <a:schemeClr val="tx1"/>
              </a:solidFill>
              <a:ln w="9525">
                <a:noFill/>
                <a:round/>
                <a:headEnd/>
                <a:tailEnd/>
              </a:ln>
              <a:effectLst/>
            </p:spPr>
            <p:txBody>
              <a:bodyPr wrap="none" anchor="ctr"/>
              <a:lstStyle/>
              <a:p>
                <a:endParaRPr lang="en-US"/>
              </a:p>
            </p:txBody>
          </p:sp>
          <p:sp>
            <p:nvSpPr>
              <p:cNvPr id="65" name="Oval 26"/>
              <p:cNvSpPr>
                <a:spLocks noChangeArrowheads="1"/>
              </p:cNvSpPr>
              <p:nvPr/>
            </p:nvSpPr>
            <p:spPr bwMode="auto">
              <a:xfrm>
                <a:off x="2701" y="1958"/>
                <a:ext cx="29" cy="33"/>
              </a:xfrm>
              <a:prstGeom prst="ellipse">
                <a:avLst/>
              </a:prstGeom>
              <a:solidFill>
                <a:schemeClr val="tx1"/>
              </a:solidFill>
              <a:ln w="9525">
                <a:noFill/>
                <a:round/>
                <a:headEnd/>
                <a:tailEnd/>
              </a:ln>
              <a:effectLst/>
            </p:spPr>
            <p:txBody>
              <a:bodyPr wrap="none" anchor="ctr"/>
              <a:lstStyle/>
              <a:p>
                <a:endParaRPr lang="en-US"/>
              </a:p>
            </p:txBody>
          </p:sp>
          <p:sp>
            <p:nvSpPr>
              <p:cNvPr id="66" name="Oval 27"/>
              <p:cNvSpPr>
                <a:spLocks noChangeArrowheads="1"/>
              </p:cNvSpPr>
              <p:nvPr/>
            </p:nvSpPr>
            <p:spPr bwMode="auto">
              <a:xfrm>
                <a:off x="2629" y="2399"/>
                <a:ext cx="29" cy="33"/>
              </a:xfrm>
              <a:prstGeom prst="ellipse">
                <a:avLst/>
              </a:prstGeom>
              <a:solidFill>
                <a:schemeClr val="tx1"/>
              </a:solidFill>
              <a:ln w="9525">
                <a:noFill/>
                <a:round/>
                <a:headEnd/>
                <a:tailEnd/>
              </a:ln>
              <a:effectLst/>
            </p:spPr>
            <p:txBody>
              <a:bodyPr wrap="none" anchor="ctr"/>
              <a:lstStyle/>
              <a:p>
                <a:endParaRPr lang="en-US"/>
              </a:p>
            </p:txBody>
          </p:sp>
          <p:sp>
            <p:nvSpPr>
              <p:cNvPr id="67" name="Oval 28"/>
              <p:cNvSpPr>
                <a:spLocks noChangeArrowheads="1"/>
              </p:cNvSpPr>
              <p:nvPr/>
            </p:nvSpPr>
            <p:spPr bwMode="auto">
              <a:xfrm>
                <a:off x="2587" y="2132"/>
                <a:ext cx="29" cy="33"/>
              </a:xfrm>
              <a:prstGeom prst="ellipse">
                <a:avLst/>
              </a:prstGeom>
              <a:solidFill>
                <a:schemeClr val="tx1"/>
              </a:solidFill>
              <a:ln w="9525">
                <a:noFill/>
                <a:round/>
                <a:headEnd/>
                <a:tailEnd/>
              </a:ln>
              <a:effectLst/>
            </p:spPr>
            <p:txBody>
              <a:bodyPr wrap="none" anchor="ctr"/>
              <a:lstStyle/>
              <a:p>
                <a:endParaRPr lang="en-US"/>
              </a:p>
            </p:txBody>
          </p:sp>
          <p:sp>
            <p:nvSpPr>
              <p:cNvPr id="68" name="Oval 29"/>
              <p:cNvSpPr>
                <a:spLocks noChangeArrowheads="1"/>
              </p:cNvSpPr>
              <p:nvPr/>
            </p:nvSpPr>
            <p:spPr bwMode="auto">
              <a:xfrm>
                <a:off x="2554" y="2267"/>
                <a:ext cx="29" cy="33"/>
              </a:xfrm>
              <a:prstGeom prst="ellipse">
                <a:avLst/>
              </a:prstGeom>
              <a:solidFill>
                <a:schemeClr val="tx1"/>
              </a:solidFill>
              <a:ln w="9525">
                <a:noFill/>
                <a:round/>
                <a:headEnd/>
                <a:tailEnd/>
              </a:ln>
              <a:effectLst/>
            </p:spPr>
            <p:txBody>
              <a:bodyPr wrap="none" anchor="ctr"/>
              <a:lstStyle/>
              <a:p>
                <a:endParaRPr lang="en-US"/>
              </a:p>
            </p:txBody>
          </p:sp>
          <p:sp>
            <p:nvSpPr>
              <p:cNvPr id="69" name="Oval 30"/>
              <p:cNvSpPr>
                <a:spLocks noChangeArrowheads="1"/>
              </p:cNvSpPr>
              <p:nvPr/>
            </p:nvSpPr>
            <p:spPr bwMode="auto">
              <a:xfrm>
                <a:off x="2692" y="1820"/>
                <a:ext cx="29" cy="33"/>
              </a:xfrm>
              <a:prstGeom prst="ellipse">
                <a:avLst/>
              </a:prstGeom>
              <a:solidFill>
                <a:schemeClr val="tx1"/>
              </a:solidFill>
              <a:ln w="9525">
                <a:noFill/>
                <a:round/>
                <a:headEnd/>
                <a:tailEnd/>
              </a:ln>
              <a:effectLst/>
            </p:spPr>
            <p:txBody>
              <a:bodyPr wrap="none" anchor="ctr"/>
              <a:lstStyle/>
              <a:p>
                <a:endParaRPr lang="en-US"/>
              </a:p>
            </p:txBody>
          </p:sp>
          <p:sp>
            <p:nvSpPr>
              <p:cNvPr id="70" name="Oval 31"/>
              <p:cNvSpPr>
                <a:spLocks noChangeArrowheads="1"/>
              </p:cNvSpPr>
              <p:nvPr/>
            </p:nvSpPr>
            <p:spPr bwMode="auto">
              <a:xfrm>
                <a:off x="2725" y="2495"/>
                <a:ext cx="29" cy="33"/>
              </a:xfrm>
              <a:prstGeom prst="ellipse">
                <a:avLst/>
              </a:prstGeom>
              <a:solidFill>
                <a:schemeClr val="tx1"/>
              </a:solidFill>
              <a:ln w="9525">
                <a:noFill/>
                <a:round/>
                <a:headEnd/>
                <a:tailEnd/>
              </a:ln>
              <a:effectLst/>
            </p:spPr>
            <p:txBody>
              <a:bodyPr wrap="none" anchor="ctr"/>
              <a:lstStyle/>
              <a:p>
                <a:endParaRPr lang="en-US"/>
              </a:p>
            </p:txBody>
          </p:sp>
          <p:sp>
            <p:nvSpPr>
              <p:cNvPr id="71" name="Oval 32"/>
              <p:cNvSpPr>
                <a:spLocks noChangeArrowheads="1"/>
              </p:cNvSpPr>
              <p:nvPr/>
            </p:nvSpPr>
            <p:spPr bwMode="auto">
              <a:xfrm>
                <a:off x="3211" y="2528"/>
                <a:ext cx="29" cy="33"/>
              </a:xfrm>
              <a:prstGeom prst="ellipse">
                <a:avLst/>
              </a:prstGeom>
              <a:solidFill>
                <a:schemeClr val="tx1"/>
              </a:solidFill>
              <a:ln w="9525">
                <a:noFill/>
                <a:round/>
                <a:headEnd/>
                <a:tailEnd/>
              </a:ln>
              <a:effectLst/>
            </p:spPr>
            <p:txBody>
              <a:bodyPr wrap="none" anchor="ctr"/>
              <a:lstStyle/>
              <a:p>
                <a:endParaRPr lang="en-US"/>
              </a:p>
            </p:txBody>
          </p:sp>
          <p:sp>
            <p:nvSpPr>
              <p:cNvPr id="72" name="Oval 33"/>
              <p:cNvSpPr>
                <a:spLocks noChangeArrowheads="1"/>
              </p:cNvSpPr>
              <p:nvPr/>
            </p:nvSpPr>
            <p:spPr bwMode="auto">
              <a:xfrm>
                <a:off x="2998" y="2114"/>
                <a:ext cx="29" cy="33"/>
              </a:xfrm>
              <a:prstGeom prst="ellipse">
                <a:avLst/>
              </a:prstGeom>
              <a:solidFill>
                <a:schemeClr val="tx1"/>
              </a:solidFill>
              <a:ln w="9525">
                <a:noFill/>
                <a:round/>
                <a:headEnd/>
                <a:tailEnd/>
              </a:ln>
              <a:effectLst/>
            </p:spPr>
            <p:txBody>
              <a:bodyPr wrap="none" anchor="ctr"/>
              <a:lstStyle/>
              <a:p>
                <a:endParaRPr lang="en-US"/>
              </a:p>
            </p:txBody>
          </p:sp>
          <p:sp>
            <p:nvSpPr>
              <p:cNvPr id="73" name="Oval 34"/>
              <p:cNvSpPr>
                <a:spLocks noChangeArrowheads="1"/>
              </p:cNvSpPr>
              <p:nvPr/>
            </p:nvSpPr>
            <p:spPr bwMode="auto">
              <a:xfrm>
                <a:off x="3136" y="2429"/>
                <a:ext cx="29" cy="33"/>
              </a:xfrm>
              <a:prstGeom prst="ellipse">
                <a:avLst/>
              </a:prstGeom>
              <a:solidFill>
                <a:schemeClr val="tx1"/>
              </a:solidFill>
              <a:ln w="9525">
                <a:noFill/>
                <a:round/>
                <a:headEnd/>
                <a:tailEnd/>
              </a:ln>
              <a:effectLst/>
            </p:spPr>
            <p:txBody>
              <a:bodyPr wrap="none" anchor="ctr"/>
              <a:lstStyle/>
              <a:p>
                <a:endParaRPr lang="en-US"/>
              </a:p>
            </p:txBody>
          </p:sp>
          <p:sp>
            <p:nvSpPr>
              <p:cNvPr id="74" name="Oval 35"/>
              <p:cNvSpPr>
                <a:spLocks noChangeArrowheads="1"/>
              </p:cNvSpPr>
              <p:nvPr/>
            </p:nvSpPr>
            <p:spPr bwMode="auto">
              <a:xfrm>
                <a:off x="3148" y="2216"/>
                <a:ext cx="29" cy="33"/>
              </a:xfrm>
              <a:prstGeom prst="ellipse">
                <a:avLst/>
              </a:prstGeom>
              <a:solidFill>
                <a:schemeClr val="tx1"/>
              </a:solidFill>
              <a:ln w="9525">
                <a:noFill/>
                <a:round/>
                <a:headEnd/>
                <a:tailEnd/>
              </a:ln>
              <a:effectLst/>
            </p:spPr>
            <p:txBody>
              <a:bodyPr wrap="none" anchor="ctr"/>
              <a:lstStyle/>
              <a:p>
                <a:endParaRPr lang="en-US"/>
              </a:p>
            </p:txBody>
          </p:sp>
          <p:sp>
            <p:nvSpPr>
              <p:cNvPr id="75" name="Oval 36"/>
              <p:cNvSpPr>
                <a:spLocks noChangeArrowheads="1"/>
              </p:cNvSpPr>
              <p:nvPr/>
            </p:nvSpPr>
            <p:spPr bwMode="auto">
              <a:xfrm>
                <a:off x="3031" y="2339"/>
                <a:ext cx="29" cy="33"/>
              </a:xfrm>
              <a:prstGeom prst="ellipse">
                <a:avLst/>
              </a:prstGeom>
              <a:solidFill>
                <a:schemeClr val="tx1"/>
              </a:solidFill>
              <a:ln w="9525">
                <a:noFill/>
                <a:round/>
                <a:headEnd/>
                <a:tailEnd/>
              </a:ln>
              <a:effectLst/>
            </p:spPr>
            <p:txBody>
              <a:bodyPr wrap="none" anchor="ctr"/>
              <a:lstStyle/>
              <a:p>
                <a:endParaRPr lang="en-US"/>
              </a:p>
            </p:txBody>
          </p:sp>
          <p:sp>
            <p:nvSpPr>
              <p:cNvPr id="76" name="Oval 37"/>
              <p:cNvSpPr>
                <a:spLocks noChangeArrowheads="1"/>
              </p:cNvSpPr>
              <p:nvPr/>
            </p:nvSpPr>
            <p:spPr bwMode="auto">
              <a:xfrm>
                <a:off x="3004" y="2516"/>
                <a:ext cx="29" cy="33"/>
              </a:xfrm>
              <a:prstGeom prst="ellipse">
                <a:avLst/>
              </a:prstGeom>
              <a:solidFill>
                <a:schemeClr val="tx1"/>
              </a:solidFill>
              <a:ln w="9525">
                <a:noFill/>
                <a:round/>
                <a:headEnd/>
                <a:tailEnd/>
              </a:ln>
              <a:effectLst/>
            </p:spPr>
            <p:txBody>
              <a:bodyPr wrap="none" anchor="ctr"/>
              <a:lstStyle/>
              <a:p>
                <a:endParaRPr lang="en-US"/>
              </a:p>
            </p:txBody>
          </p:sp>
          <p:sp>
            <p:nvSpPr>
              <p:cNvPr id="77" name="Oval 38"/>
              <p:cNvSpPr>
                <a:spLocks noChangeArrowheads="1"/>
              </p:cNvSpPr>
              <p:nvPr/>
            </p:nvSpPr>
            <p:spPr bwMode="auto">
              <a:xfrm>
                <a:off x="2938" y="1964"/>
                <a:ext cx="29" cy="33"/>
              </a:xfrm>
              <a:prstGeom prst="ellipse">
                <a:avLst/>
              </a:prstGeom>
              <a:solidFill>
                <a:schemeClr val="tx1"/>
              </a:solidFill>
              <a:ln w="9525">
                <a:noFill/>
                <a:round/>
                <a:headEnd/>
                <a:tailEnd/>
              </a:ln>
              <a:effectLst/>
            </p:spPr>
            <p:txBody>
              <a:bodyPr wrap="none" anchor="ctr"/>
              <a:lstStyle/>
              <a:p>
                <a:endParaRPr lang="en-US"/>
              </a:p>
            </p:txBody>
          </p:sp>
          <p:sp>
            <p:nvSpPr>
              <p:cNvPr id="78" name="Oval 39"/>
              <p:cNvSpPr>
                <a:spLocks noChangeArrowheads="1"/>
              </p:cNvSpPr>
              <p:nvPr/>
            </p:nvSpPr>
            <p:spPr bwMode="auto">
              <a:xfrm>
                <a:off x="2578" y="1877"/>
                <a:ext cx="29" cy="33"/>
              </a:xfrm>
              <a:prstGeom prst="ellipse">
                <a:avLst/>
              </a:prstGeom>
              <a:solidFill>
                <a:schemeClr val="tx1"/>
              </a:solidFill>
              <a:ln w="9525">
                <a:noFill/>
                <a:round/>
                <a:headEnd/>
                <a:tailEnd/>
              </a:ln>
              <a:effectLst/>
            </p:spPr>
            <p:txBody>
              <a:bodyPr wrap="none" anchor="ctr"/>
              <a:lstStyle/>
              <a:p>
                <a:endParaRPr lang="en-US"/>
              </a:p>
            </p:txBody>
          </p:sp>
        </p:grpSp>
        <p:sp>
          <p:nvSpPr>
            <p:cNvPr id="54" name="Line 40"/>
            <p:cNvSpPr>
              <a:spLocks noChangeShapeType="1"/>
            </p:cNvSpPr>
            <p:nvPr/>
          </p:nvSpPr>
          <p:spPr bwMode="auto">
            <a:xfrm flipH="1">
              <a:off x="2493" y="1787"/>
              <a:ext cx="451" cy="0"/>
            </a:xfrm>
            <a:prstGeom prst="line">
              <a:avLst/>
            </a:prstGeom>
            <a:noFill/>
            <a:ln w="25400">
              <a:solidFill>
                <a:schemeClr val="tx1"/>
              </a:solidFill>
              <a:round/>
              <a:headEnd type="none" w="sm" len="sm"/>
              <a:tailEnd type="none" w="sm" len="sm"/>
            </a:ln>
            <a:effectLst/>
          </p:spPr>
          <p:txBody>
            <a:bodyPr/>
            <a:lstStyle/>
            <a:p>
              <a:endParaRPr lang="en-US"/>
            </a:p>
          </p:txBody>
        </p:sp>
        <p:pic>
          <p:nvPicPr>
            <p:cNvPr id="55" name="Picture 41"/>
            <p:cNvPicPr>
              <a:picLocks noChangeArrowheads="1"/>
            </p:cNvPicPr>
            <p:nvPr/>
          </p:nvPicPr>
          <p:blipFill>
            <a:blip r:embed="rId3" cstate="print"/>
            <a:srcRect/>
            <a:stretch>
              <a:fillRect/>
            </a:stretch>
          </p:blipFill>
          <p:spPr bwMode="auto">
            <a:xfrm>
              <a:off x="2348" y="1466"/>
              <a:ext cx="1198" cy="1226"/>
            </a:xfrm>
            <a:prstGeom prst="rect">
              <a:avLst/>
            </a:prstGeom>
            <a:noFill/>
            <a:ln w="9525">
              <a:noFill/>
              <a:miter lim="800000"/>
              <a:headEnd/>
              <a:tailEnd/>
            </a:ln>
            <a:effectLst/>
          </p:spPr>
        </p:pic>
      </p:grpSp>
      <p:grpSp>
        <p:nvGrpSpPr>
          <p:cNvPr id="85" name="Group 42"/>
          <p:cNvGrpSpPr>
            <a:grpSpLocks/>
          </p:cNvGrpSpPr>
          <p:nvPr/>
        </p:nvGrpSpPr>
        <p:grpSpPr bwMode="auto">
          <a:xfrm>
            <a:off x="6289675" y="3451225"/>
            <a:ext cx="1901825" cy="1946275"/>
            <a:chOff x="3962" y="1466"/>
            <a:chExt cx="1198" cy="1226"/>
          </a:xfrm>
        </p:grpSpPr>
        <p:grpSp>
          <p:nvGrpSpPr>
            <p:cNvPr id="86" name="Group 43"/>
            <p:cNvGrpSpPr>
              <a:grpSpLocks/>
            </p:cNvGrpSpPr>
            <p:nvPr/>
          </p:nvGrpSpPr>
          <p:grpSpPr bwMode="auto">
            <a:xfrm>
              <a:off x="4105" y="1792"/>
              <a:ext cx="867" cy="793"/>
              <a:chOff x="4105" y="1792"/>
              <a:chExt cx="867" cy="793"/>
            </a:xfrm>
          </p:grpSpPr>
          <p:sp>
            <p:nvSpPr>
              <p:cNvPr id="123" name="Rectangle 44"/>
              <p:cNvSpPr>
                <a:spLocks noChangeArrowheads="1"/>
              </p:cNvSpPr>
              <p:nvPr/>
            </p:nvSpPr>
            <p:spPr bwMode="auto">
              <a:xfrm>
                <a:off x="4105" y="1793"/>
                <a:ext cx="435" cy="743"/>
              </a:xfrm>
              <a:prstGeom prst="rect">
                <a:avLst/>
              </a:prstGeom>
              <a:solidFill>
                <a:schemeClr val="accent1"/>
              </a:solidFill>
              <a:ln w="9525">
                <a:noFill/>
                <a:miter lim="800000"/>
                <a:headEnd/>
                <a:tailEnd/>
              </a:ln>
              <a:effectLst/>
            </p:spPr>
            <p:txBody>
              <a:bodyPr wrap="none" anchor="ctr"/>
              <a:lstStyle/>
              <a:p>
                <a:endParaRPr lang="en-US"/>
              </a:p>
            </p:txBody>
          </p:sp>
          <p:sp>
            <p:nvSpPr>
              <p:cNvPr id="124" name="Rectangle 45"/>
              <p:cNvSpPr>
                <a:spLocks noChangeArrowheads="1"/>
              </p:cNvSpPr>
              <p:nvPr/>
            </p:nvSpPr>
            <p:spPr bwMode="auto">
              <a:xfrm>
                <a:off x="4159" y="2531"/>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125" name="Oval 46"/>
              <p:cNvSpPr>
                <a:spLocks noChangeArrowheads="1"/>
              </p:cNvSpPr>
              <p:nvPr/>
            </p:nvSpPr>
            <p:spPr bwMode="auto">
              <a:xfrm>
                <a:off x="4108" y="2498"/>
                <a:ext cx="86" cy="81"/>
              </a:xfrm>
              <a:prstGeom prst="ellipse">
                <a:avLst/>
              </a:prstGeom>
              <a:solidFill>
                <a:schemeClr val="accent1"/>
              </a:solidFill>
              <a:ln w="9525">
                <a:noFill/>
                <a:round/>
                <a:headEnd/>
                <a:tailEnd/>
              </a:ln>
              <a:effectLst/>
            </p:spPr>
            <p:txBody>
              <a:bodyPr wrap="none" anchor="ctr"/>
              <a:lstStyle/>
              <a:p>
                <a:endParaRPr lang="en-US"/>
              </a:p>
            </p:txBody>
          </p:sp>
          <p:sp>
            <p:nvSpPr>
              <p:cNvPr id="126" name="Rectangle 47"/>
              <p:cNvSpPr>
                <a:spLocks noChangeArrowheads="1"/>
              </p:cNvSpPr>
              <p:nvPr/>
            </p:nvSpPr>
            <p:spPr bwMode="auto">
              <a:xfrm>
                <a:off x="4537" y="1792"/>
                <a:ext cx="435" cy="746"/>
              </a:xfrm>
              <a:prstGeom prst="rect">
                <a:avLst/>
              </a:prstGeom>
              <a:solidFill>
                <a:schemeClr val="accent1"/>
              </a:solidFill>
              <a:ln w="9525">
                <a:noFill/>
                <a:miter lim="800000"/>
                <a:headEnd/>
                <a:tailEnd/>
              </a:ln>
              <a:effectLst/>
            </p:spPr>
            <p:txBody>
              <a:bodyPr wrap="none" anchor="ctr"/>
              <a:lstStyle/>
              <a:p>
                <a:endParaRPr lang="en-US"/>
              </a:p>
            </p:txBody>
          </p:sp>
          <p:sp>
            <p:nvSpPr>
              <p:cNvPr id="127" name="Rectangle 48"/>
              <p:cNvSpPr>
                <a:spLocks noChangeArrowheads="1"/>
              </p:cNvSpPr>
              <p:nvPr/>
            </p:nvSpPr>
            <p:spPr bwMode="auto">
              <a:xfrm>
                <a:off x="4536" y="2534"/>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128" name="Oval 49"/>
              <p:cNvSpPr>
                <a:spLocks noChangeArrowheads="1"/>
              </p:cNvSpPr>
              <p:nvPr/>
            </p:nvSpPr>
            <p:spPr bwMode="auto">
              <a:xfrm>
                <a:off x="4886" y="2501"/>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87" name="Line 50"/>
            <p:cNvSpPr>
              <a:spLocks noChangeShapeType="1"/>
            </p:cNvSpPr>
            <p:nvPr/>
          </p:nvSpPr>
          <p:spPr bwMode="auto">
            <a:xfrm>
              <a:off x="4539" y="1787"/>
              <a:ext cx="442" cy="0"/>
            </a:xfrm>
            <a:prstGeom prst="line">
              <a:avLst/>
            </a:prstGeom>
            <a:noFill/>
            <a:ln w="25400">
              <a:solidFill>
                <a:schemeClr val="tx1"/>
              </a:solidFill>
              <a:round/>
              <a:headEnd type="none" w="sm" len="sm"/>
              <a:tailEnd type="none" w="sm" len="sm"/>
            </a:ln>
            <a:effectLst/>
          </p:spPr>
          <p:txBody>
            <a:bodyPr/>
            <a:lstStyle/>
            <a:p>
              <a:endParaRPr lang="en-US"/>
            </a:p>
          </p:txBody>
        </p:sp>
        <p:grpSp>
          <p:nvGrpSpPr>
            <p:cNvPr id="88" name="Group 51"/>
            <p:cNvGrpSpPr>
              <a:grpSpLocks/>
            </p:cNvGrpSpPr>
            <p:nvPr/>
          </p:nvGrpSpPr>
          <p:grpSpPr bwMode="auto">
            <a:xfrm>
              <a:off x="4162" y="1820"/>
              <a:ext cx="770" cy="741"/>
              <a:chOff x="4162" y="1820"/>
              <a:chExt cx="770" cy="741"/>
            </a:xfrm>
          </p:grpSpPr>
          <p:sp>
            <p:nvSpPr>
              <p:cNvPr id="91" name="Oval 52"/>
              <p:cNvSpPr>
                <a:spLocks noChangeArrowheads="1"/>
              </p:cNvSpPr>
              <p:nvPr/>
            </p:nvSpPr>
            <p:spPr bwMode="auto">
              <a:xfrm>
                <a:off x="4177" y="1865"/>
                <a:ext cx="29" cy="33"/>
              </a:xfrm>
              <a:prstGeom prst="ellipse">
                <a:avLst/>
              </a:prstGeom>
              <a:solidFill>
                <a:schemeClr val="tx1"/>
              </a:solidFill>
              <a:ln w="9525">
                <a:noFill/>
                <a:round/>
                <a:headEnd/>
                <a:tailEnd/>
              </a:ln>
              <a:effectLst/>
            </p:spPr>
            <p:txBody>
              <a:bodyPr wrap="none" anchor="ctr"/>
              <a:lstStyle/>
              <a:p>
                <a:endParaRPr lang="en-US"/>
              </a:p>
            </p:txBody>
          </p:sp>
          <p:sp>
            <p:nvSpPr>
              <p:cNvPr id="92" name="Oval 53"/>
              <p:cNvSpPr>
                <a:spLocks noChangeArrowheads="1"/>
              </p:cNvSpPr>
              <p:nvPr/>
            </p:nvSpPr>
            <p:spPr bwMode="auto">
              <a:xfrm>
                <a:off x="4459" y="2048"/>
                <a:ext cx="29" cy="33"/>
              </a:xfrm>
              <a:prstGeom prst="ellipse">
                <a:avLst/>
              </a:prstGeom>
              <a:solidFill>
                <a:schemeClr val="tx1"/>
              </a:solidFill>
              <a:ln w="9525">
                <a:noFill/>
                <a:round/>
                <a:headEnd/>
                <a:tailEnd/>
              </a:ln>
              <a:effectLst/>
            </p:spPr>
            <p:txBody>
              <a:bodyPr wrap="none" anchor="ctr"/>
              <a:lstStyle/>
              <a:p>
                <a:endParaRPr lang="en-US"/>
              </a:p>
            </p:txBody>
          </p:sp>
          <p:sp>
            <p:nvSpPr>
              <p:cNvPr id="93" name="Oval 54"/>
              <p:cNvSpPr>
                <a:spLocks noChangeArrowheads="1"/>
              </p:cNvSpPr>
              <p:nvPr/>
            </p:nvSpPr>
            <p:spPr bwMode="auto">
              <a:xfrm>
                <a:off x="4456" y="1868"/>
                <a:ext cx="29" cy="33"/>
              </a:xfrm>
              <a:prstGeom prst="ellipse">
                <a:avLst/>
              </a:prstGeom>
              <a:solidFill>
                <a:schemeClr val="tx1"/>
              </a:solidFill>
              <a:ln w="9525">
                <a:noFill/>
                <a:round/>
                <a:headEnd/>
                <a:tailEnd/>
              </a:ln>
              <a:effectLst/>
            </p:spPr>
            <p:txBody>
              <a:bodyPr wrap="none" anchor="ctr"/>
              <a:lstStyle/>
              <a:p>
                <a:endParaRPr lang="en-US"/>
              </a:p>
            </p:txBody>
          </p:sp>
          <p:sp>
            <p:nvSpPr>
              <p:cNvPr id="94" name="Oval 55"/>
              <p:cNvSpPr>
                <a:spLocks noChangeArrowheads="1"/>
              </p:cNvSpPr>
              <p:nvPr/>
            </p:nvSpPr>
            <p:spPr bwMode="auto">
              <a:xfrm>
                <a:off x="4462" y="2504"/>
                <a:ext cx="29" cy="33"/>
              </a:xfrm>
              <a:prstGeom prst="ellipse">
                <a:avLst/>
              </a:prstGeom>
              <a:solidFill>
                <a:schemeClr val="tx1"/>
              </a:solidFill>
              <a:ln w="9525">
                <a:noFill/>
                <a:round/>
                <a:headEnd/>
                <a:tailEnd/>
              </a:ln>
              <a:effectLst/>
            </p:spPr>
            <p:txBody>
              <a:bodyPr wrap="none" anchor="ctr"/>
              <a:lstStyle/>
              <a:p>
                <a:endParaRPr lang="en-US"/>
              </a:p>
            </p:txBody>
          </p:sp>
          <p:sp>
            <p:nvSpPr>
              <p:cNvPr id="95" name="Oval 56"/>
              <p:cNvSpPr>
                <a:spLocks noChangeArrowheads="1"/>
              </p:cNvSpPr>
              <p:nvPr/>
            </p:nvSpPr>
            <p:spPr bwMode="auto">
              <a:xfrm>
                <a:off x="4168" y="2018"/>
                <a:ext cx="29" cy="33"/>
              </a:xfrm>
              <a:prstGeom prst="ellipse">
                <a:avLst/>
              </a:prstGeom>
              <a:solidFill>
                <a:schemeClr val="tx1"/>
              </a:solidFill>
              <a:ln w="9525">
                <a:noFill/>
                <a:round/>
                <a:headEnd/>
                <a:tailEnd/>
              </a:ln>
              <a:effectLst/>
            </p:spPr>
            <p:txBody>
              <a:bodyPr wrap="none" anchor="ctr"/>
              <a:lstStyle/>
              <a:p>
                <a:endParaRPr lang="en-US"/>
              </a:p>
            </p:txBody>
          </p:sp>
          <p:sp>
            <p:nvSpPr>
              <p:cNvPr id="96" name="Oval 57"/>
              <p:cNvSpPr>
                <a:spLocks noChangeArrowheads="1"/>
              </p:cNvSpPr>
              <p:nvPr/>
            </p:nvSpPr>
            <p:spPr bwMode="auto">
              <a:xfrm>
                <a:off x="4321" y="2276"/>
                <a:ext cx="29" cy="33"/>
              </a:xfrm>
              <a:prstGeom prst="ellipse">
                <a:avLst/>
              </a:prstGeom>
              <a:solidFill>
                <a:schemeClr val="tx1"/>
              </a:solidFill>
              <a:ln w="9525">
                <a:noFill/>
                <a:round/>
                <a:headEnd/>
                <a:tailEnd/>
              </a:ln>
              <a:effectLst/>
            </p:spPr>
            <p:txBody>
              <a:bodyPr wrap="none" anchor="ctr"/>
              <a:lstStyle/>
              <a:p>
                <a:endParaRPr lang="en-US"/>
              </a:p>
            </p:txBody>
          </p:sp>
          <p:sp>
            <p:nvSpPr>
              <p:cNvPr id="97" name="Oval 58"/>
              <p:cNvSpPr>
                <a:spLocks noChangeArrowheads="1"/>
              </p:cNvSpPr>
              <p:nvPr/>
            </p:nvSpPr>
            <p:spPr bwMode="auto">
              <a:xfrm>
                <a:off x="4447" y="2192"/>
                <a:ext cx="29" cy="33"/>
              </a:xfrm>
              <a:prstGeom prst="ellipse">
                <a:avLst/>
              </a:prstGeom>
              <a:solidFill>
                <a:schemeClr val="tx1"/>
              </a:solidFill>
              <a:ln w="9525">
                <a:noFill/>
                <a:round/>
                <a:headEnd/>
                <a:tailEnd/>
              </a:ln>
              <a:effectLst/>
            </p:spPr>
            <p:txBody>
              <a:bodyPr wrap="none" anchor="ctr"/>
              <a:lstStyle/>
              <a:p>
                <a:endParaRPr lang="en-US"/>
              </a:p>
            </p:txBody>
          </p:sp>
          <p:sp>
            <p:nvSpPr>
              <p:cNvPr id="98" name="Oval 59"/>
              <p:cNvSpPr>
                <a:spLocks noChangeArrowheads="1"/>
              </p:cNvSpPr>
              <p:nvPr/>
            </p:nvSpPr>
            <p:spPr bwMode="auto">
              <a:xfrm>
                <a:off x="4318" y="2120"/>
                <a:ext cx="29" cy="33"/>
              </a:xfrm>
              <a:prstGeom prst="ellipse">
                <a:avLst/>
              </a:prstGeom>
              <a:solidFill>
                <a:schemeClr val="tx1"/>
              </a:solidFill>
              <a:ln w="9525">
                <a:noFill/>
                <a:round/>
                <a:headEnd/>
                <a:tailEnd/>
              </a:ln>
              <a:effectLst/>
            </p:spPr>
            <p:txBody>
              <a:bodyPr wrap="none" anchor="ctr"/>
              <a:lstStyle/>
              <a:p>
                <a:endParaRPr lang="en-US"/>
              </a:p>
            </p:txBody>
          </p:sp>
          <p:sp>
            <p:nvSpPr>
              <p:cNvPr id="99" name="Oval 60"/>
              <p:cNvSpPr>
                <a:spLocks noChangeArrowheads="1"/>
              </p:cNvSpPr>
              <p:nvPr/>
            </p:nvSpPr>
            <p:spPr bwMode="auto">
              <a:xfrm>
                <a:off x="4444" y="2342"/>
                <a:ext cx="29" cy="33"/>
              </a:xfrm>
              <a:prstGeom prst="ellipse">
                <a:avLst/>
              </a:prstGeom>
              <a:solidFill>
                <a:schemeClr val="tx1"/>
              </a:solidFill>
              <a:ln w="9525">
                <a:noFill/>
                <a:round/>
                <a:headEnd/>
                <a:tailEnd/>
              </a:ln>
              <a:effectLst/>
            </p:spPr>
            <p:txBody>
              <a:bodyPr wrap="none" anchor="ctr"/>
              <a:lstStyle/>
              <a:p>
                <a:endParaRPr lang="en-US"/>
              </a:p>
            </p:txBody>
          </p:sp>
          <p:sp>
            <p:nvSpPr>
              <p:cNvPr id="100" name="Oval 61"/>
              <p:cNvSpPr>
                <a:spLocks noChangeArrowheads="1"/>
              </p:cNvSpPr>
              <p:nvPr/>
            </p:nvSpPr>
            <p:spPr bwMode="auto">
              <a:xfrm>
                <a:off x="4162" y="2522"/>
                <a:ext cx="29" cy="33"/>
              </a:xfrm>
              <a:prstGeom prst="ellipse">
                <a:avLst/>
              </a:prstGeom>
              <a:solidFill>
                <a:schemeClr val="tx1"/>
              </a:solidFill>
              <a:ln w="9525">
                <a:noFill/>
                <a:round/>
                <a:headEnd/>
                <a:tailEnd/>
              </a:ln>
              <a:effectLst/>
            </p:spPr>
            <p:txBody>
              <a:bodyPr wrap="none" anchor="ctr"/>
              <a:lstStyle/>
              <a:p>
                <a:endParaRPr lang="en-US"/>
              </a:p>
            </p:txBody>
          </p:sp>
          <p:sp>
            <p:nvSpPr>
              <p:cNvPr id="101" name="Oval 62"/>
              <p:cNvSpPr>
                <a:spLocks noChangeArrowheads="1"/>
              </p:cNvSpPr>
              <p:nvPr/>
            </p:nvSpPr>
            <p:spPr bwMode="auto">
              <a:xfrm>
                <a:off x="4315" y="1958"/>
                <a:ext cx="29" cy="33"/>
              </a:xfrm>
              <a:prstGeom prst="ellipse">
                <a:avLst/>
              </a:prstGeom>
              <a:solidFill>
                <a:schemeClr val="tx1"/>
              </a:solidFill>
              <a:ln w="9525">
                <a:noFill/>
                <a:round/>
                <a:headEnd/>
                <a:tailEnd/>
              </a:ln>
              <a:effectLst/>
            </p:spPr>
            <p:txBody>
              <a:bodyPr wrap="none" anchor="ctr"/>
              <a:lstStyle/>
              <a:p>
                <a:endParaRPr lang="en-US"/>
              </a:p>
            </p:txBody>
          </p:sp>
          <p:sp>
            <p:nvSpPr>
              <p:cNvPr id="102" name="Oval 63"/>
              <p:cNvSpPr>
                <a:spLocks noChangeArrowheads="1"/>
              </p:cNvSpPr>
              <p:nvPr/>
            </p:nvSpPr>
            <p:spPr bwMode="auto">
              <a:xfrm>
                <a:off x="4243" y="2399"/>
                <a:ext cx="29" cy="33"/>
              </a:xfrm>
              <a:prstGeom prst="ellipse">
                <a:avLst/>
              </a:prstGeom>
              <a:solidFill>
                <a:schemeClr val="tx1"/>
              </a:solidFill>
              <a:ln w="9525">
                <a:noFill/>
                <a:round/>
                <a:headEnd/>
                <a:tailEnd/>
              </a:ln>
              <a:effectLst/>
            </p:spPr>
            <p:txBody>
              <a:bodyPr wrap="none" anchor="ctr"/>
              <a:lstStyle/>
              <a:p>
                <a:endParaRPr lang="en-US"/>
              </a:p>
            </p:txBody>
          </p:sp>
          <p:sp>
            <p:nvSpPr>
              <p:cNvPr id="103" name="Oval 64"/>
              <p:cNvSpPr>
                <a:spLocks noChangeArrowheads="1"/>
              </p:cNvSpPr>
              <p:nvPr/>
            </p:nvSpPr>
            <p:spPr bwMode="auto">
              <a:xfrm>
                <a:off x="4201" y="2132"/>
                <a:ext cx="29" cy="33"/>
              </a:xfrm>
              <a:prstGeom prst="ellipse">
                <a:avLst/>
              </a:prstGeom>
              <a:solidFill>
                <a:schemeClr val="tx1"/>
              </a:solidFill>
              <a:ln w="9525">
                <a:noFill/>
                <a:round/>
                <a:headEnd/>
                <a:tailEnd/>
              </a:ln>
              <a:effectLst/>
            </p:spPr>
            <p:txBody>
              <a:bodyPr wrap="none" anchor="ctr"/>
              <a:lstStyle/>
              <a:p>
                <a:endParaRPr lang="en-US"/>
              </a:p>
            </p:txBody>
          </p:sp>
          <p:sp>
            <p:nvSpPr>
              <p:cNvPr id="104" name="Oval 65"/>
              <p:cNvSpPr>
                <a:spLocks noChangeArrowheads="1"/>
              </p:cNvSpPr>
              <p:nvPr/>
            </p:nvSpPr>
            <p:spPr bwMode="auto">
              <a:xfrm>
                <a:off x="4168" y="2267"/>
                <a:ext cx="29" cy="33"/>
              </a:xfrm>
              <a:prstGeom prst="ellipse">
                <a:avLst/>
              </a:prstGeom>
              <a:solidFill>
                <a:schemeClr val="tx1"/>
              </a:solidFill>
              <a:ln w="9525">
                <a:noFill/>
                <a:round/>
                <a:headEnd/>
                <a:tailEnd/>
              </a:ln>
              <a:effectLst/>
            </p:spPr>
            <p:txBody>
              <a:bodyPr wrap="none" anchor="ctr"/>
              <a:lstStyle/>
              <a:p>
                <a:endParaRPr lang="en-US"/>
              </a:p>
            </p:txBody>
          </p:sp>
          <p:sp>
            <p:nvSpPr>
              <p:cNvPr id="105" name="Oval 66"/>
              <p:cNvSpPr>
                <a:spLocks noChangeArrowheads="1"/>
              </p:cNvSpPr>
              <p:nvPr/>
            </p:nvSpPr>
            <p:spPr bwMode="auto">
              <a:xfrm>
                <a:off x="4306" y="1820"/>
                <a:ext cx="29" cy="33"/>
              </a:xfrm>
              <a:prstGeom prst="ellipse">
                <a:avLst/>
              </a:prstGeom>
              <a:solidFill>
                <a:schemeClr val="tx1"/>
              </a:solidFill>
              <a:ln w="9525">
                <a:noFill/>
                <a:round/>
                <a:headEnd/>
                <a:tailEnd/>
              </a:ln>
              <a:effectLst/>
            </p:spPr>
            <p:txBody>
              <a:bodyPr wrap="none" anchor="ctr"/>
              <a:lstStyle/>
              <a:p>
                <a:endParaRPr lang="en-US"/>
              </a:p>
            </p:txBody>
          </p:sp>
          <p:sp>
            <p:nvSpPr>
              <p:cNvPr id="106" name="Oval 67"/>
              <p:cNvSpPr>
                <a:spLocks noChangeArrowheads="1"/>
              </p:cNvSpPr>
              <p:nvPr/>
            </p:nvSpPr>
            <p:spPr bwMode="auto">
              <a:xfrm>
                <a:off x="4339" y="2495"/>
                <a:ext cx="29" cy="33"/>
              </a:xfrm>
              <a:prstGeom prst="ellipse">
                <a:avLst/>
              </a:prstGeom>
              <a:solidFill>
                <a:schemeClr val="tx1"/>
              </a:solidFill>
              <a:ln w="9525">
                <a:noFill/>
                <a:round/>
                <a:headEnd/>
                <a:tailEnd/>
              </a:ln>
              <a:effectLst/>
            </p:spPr>
            <p:txBody>
              <a:bodyPr wrap="none" anchor="ctr"/>
              <a:lstStyle/>
              <a:p>
                <a:endParaRPr lang="en-US"/>
              </a:p>
            </p:txBody>
          </p:sp>
          <p:sp>
            <p:nvSpPr>
              <p:cNvPr id="107" name="Oval 68"/>
              <p:cNvSpPr>
                <a:spLocks noChangeArrowheads="1"/>
              </p:cNvSpPr>
              <p:nvPr/>
            </p:nvSpPr>
            <p:spPr bwMode="auto">
              <a:xfrm>
                <a:off x="4621" y="1961"/>
                <a:ext cx="29" cy="33"/>
              </a:xfrm>
              <a:prstGeom prst="ellipse">
                <a:avLst/>
              </a:prstGeom>
              <a:solidFill>
                <a:schemeClr val="tx1"/>
              </a:solidFill>
              <a:ln w="9525">
                <a:noFill/>
                <a:round/>
                <a:headEnd/>
                <a:tailEnd/>
              </a:ln>
              <a:effectLst/>
            </p:spPr>
            <p:txBody>
              <a:bodyPr wrap="none" anchor="ctr"/>
              <a:lstStyle/>
              <a:p>
                <a:endParaRPr lang="en-US"/>
              </a:p>
            </p:txBody>
          </p:sp>
          <p:sp>
            <p:nvSpPr>
              <p:cNvPr id="108" name="Oval 69"/>
              <p:cNvSpPr>
                <a:spLocks noChangeArrowheads="1"/>
              </p:cNvSpPr>
              <p:nvPr/>
            </p:nvSpPr>
            <p:spPr bwMode="auto">
              <a:xfrm>
                <a:off x="4903" y="2144"/>
                <a:ext cx="29" cy="33"/>
              </a:xfrm>
              <a:prstGeom prst="ellipse">
                <a:avLst/>
              </a:prstGeom>
              <a:solidFill>
                <a:schemeClr val="tx1"/>
              </a:solidFill>
              <a:ln w="9525">
                <a:noFill/>
                <a:round/>
                <a:headEnd/>
                <a:tailEnd/>
              </a:ln>
              <a:effectLst/>
            </p:spPr>
            <p:txBody>
              <a:bodyPr wrap="none" anchor="ctr"/>
              <a:lstStyle/>
              <a:p>
                <a:endParaRPr lang="en-US"/>
              </a:p>
            </p:txBody>
          </p:sp>
          <p:sp>
            <p:nvSpPr>
              <p:cNvPr id="109" name="Oval 70"/>
              <p:cNvSpPr>
                <a:spLocks noChangeArrowheads="1"/>
              </p:cNvSpPr>
              <p:nvPr/>
            </p:nvSpPr>
            <p:spPr bwMode="auto">
              <a:xfrm>
                <a:off x="4900" y="1964"/>
                <a:ext cx="29" cy="33"/>
              </a:xfrm>
              <a:prstGeom prst="ellipse">
                <a:avLst/>
              </a:prstGeom>
              <a:solidFill>
                <a:schemeClr val="tx1"/>
              </a:solidFill>
              <a:ln w="9525">
                <a:noFill/>
                <a:round/>
                <a:headEnd/>
                <a:tailEnd/>
              </a:ln>
              <a:effectLst/>
            </p:spPr>
            <p:txBody>
              <a:bodyPr wrap="none" anchor="ctr"/>
              <a:lstStyle/>
              <a:p>
                <a:endParaRPr lang="en-US"/>
              </a:p>
            </p:txBody>
          </p:sp>
          <p:sp>
            <p:nvSpPr>
              <p:cNvPr id="110" name="Oval 71"/>
              <p:cNvSpPr>
                <a:spLocks noChangeArrowheads="1"/>
              </p:cNvSpPr>
              <p:nvPr/>
            </p:nvSpPr>
            <p:spPr bwMode="auto">
              <a:xfrm>
                <a:off x="4825" y="2528"/>
                <a:ext cx="29" cy="33"/>
              </a:xfrm>
              <a:prstGeom prst="ellipse">
                <a:avLst/>
              </a:prstGeom>
              <a:solidFill>
                <a:schemeClr val="tx1"/>
              </a:solidFill>
              <a:ln w="9525">
                <a:noFill/>
                <a:round/>
                <a:headEnd/>
                <a:tailEnd/>
              </a:ln>
              <a:effectLst/>
            </p:spPr>
            <p:txBody>
              <a:bodyPr wrap="none" anchor="ctr"/>
              <a:lstStyle/>
              <a:p>
                <a:endParaRPr lang="en-US"/>
              </a:p>
            </p:txBody>
          </p:sp>
          <p:sp>
            <p:nvSpPr>
              <p:cNvPr id="111" name="Oval 72"/>
              <p:cNvSpPr>
                <a:spLocks noChangeArrowheads="1"/>
              </p:cNvSpPr>
              <p:nvPr/>
            </p:nvSpPr>
            <p:spPr bwMode="auto">
              <a:xfrm>
                <a:off x="4612" y="2114"/>
                <a:ext cx="29" cy="33"/>
              </a:xfrm>
              <a:prstGeom prst="ellipse">
                <a:avLst/>
              </a:prstGeom>
              <a:solidFill>
                <a:schemeClr val="tx1"/>
              </a:solidFill>
              <a:ln w="9525">
                <a:noFill/>
                <a:round/>
                <a:headEnd/>
                <a:tailEnd/>
              </a:ln>
              <a:effectLst/>
            </p:spPr>
            <p:txBody>
              <a:bodyPr wrap="none" anchor="ctr"/>
              <a:lstStyle/>
              <a:p>
                <a:endParaRPr lang="en-US"/>
              </a:p>
            </p:txBody>
          </p:sp>
          <p:sp>
            <p:nvSpPr>
              <p:cNvPr id="112" name="Oval 73"/>
              <p:cNvSpPr>
                <a:spLocks noChangeArrowheads="1"/>
              </p:cNvSpPr>
              <p:nvPr/>
            </p:nvSpPr>
            <p:spPr bwMode="auto">
              <a:xfrm>
                <a:off x="4750" y="2429"/>
                <a:ext cx="29" cy="33"/>
              </a:xfrm>
              <a:prstGeom prst="ellipse">
                <a:avLst/>
              </a:prstGeom>
              <a:solidFill>
                <a:schemeClr val="tx1"/>
              </a:solidFill>
              <a:ln w="9525">
                <a:noFill/>
                <a:round/>
                <a:headEnd/>
                <a:tailEnd/>
              </a:ln>
              <a:effectLst/>
            </p:spPr>
            <p:txBody>
              <a:bodyPr wrap="none" anchor="ctr"/>
              <a:lstStyle/>
              <a:p>
                <a:endParaRPr lang="en-US"/>
              </a:p>
            </p:txBody>
          </p:sp>
          <p:sp>
            <p:nvSpPr>
              <p:cNvPr id="113" name="Oval 74"/>
              <p:cNvSpPr>
                <a:spLocks noChangeArrowheads="1"/>
              </p:cNvSpPr>
              <p:nvPr/>
            </p:nvSpPr>
            <p:spPr bwMode="auto">
              <a:xfrm>
                <a:off x="4891" y="2288"/>
                <a:ext cx="29" cy="33"/>
              </a:xfrm>
              <a:prstGeom prst="ellipse">
                <a:avLst/>
              </a:prstGeom>
              <a:solidFill>
                <a:schemeClr val="tx1"/>
              </a:solidFill>
              <a:ln w="9525">
                <a:noFill/>
                <a:round/>
                <a:headEnd/>
                <a:tailEnd/>
              </a:ln>
              <a:effectLst/>
            </p:spPr>
            <p:txBody>
              <a:bodyPr wrap="none" anchor="ctr"/>
              <a:lstStyle/>
              <a:p>
                <a:endParaRPr lang="en-US"/>
              </a:p>
            </p:txBody>
          </p:sp>
          <p:sp>
            <p:nvSpPr>
              <p:cNvPr id="114" name="Oval 75"/>
              <p:cNvSpPr>
                <a:spLocks noChangeArrowheads="1"/>
              </p:cNvSpPr>
              <p:nvPr/>
            </p:nvSpPr>
            <p:spPr bwMode="auto">
              <a:xfrm>
                <a:off x="4762" y="2216"/>
                <a:ext cx="29" cy="33"/>
              </a:xfrm>
              <a:prstGeom prst="ellipse">
                <a:avLst/>
              </a:prstGeom>
              <a:solidFill>
                <a:schemeClr val="tx1"/>
              </a:solidFill>
              <a:ln w="9525">
                <a:noFill/>
                <a:round/>
                <a:headEnd/>
                <a:tailEnd/>
              </a:ln>
              <a:effectLst/>
            </p:spPr>
            <p:txBody>
              <a:bodyPr wrap="none" anchor="ctr"/>
              <a:lstStyle/>
              <a:p>
                <a:endParaRPr lang="en-US"/>
              </a:p>
            </p:txBody>
          </p:sp>
          <p:sp>
            <p:nvSpPr>
              <p:cNvPr id="115" name="Oval 76"/>
              <p:cNvSpPr>
                <a:spLocks noChangeArrowheads="1"/>
              </p:cNvSpPr>
              <p:nvPr/>
            </p:nvSpPr>
            <p:spPr bwMode="auto">
              <a:xfrm>
                <a:off x="4888" y="2438"/>
                <a:ext cx="29" cy="33"/>
              </a:xfrm>
              <a:prstGeom prst="ellipse">
                <a:avLst/>
              </a:prstGeom>
              <a:solidFill>
                <a:schemeClr val="tx1"/>
              </a:solidFill>
              <a:ln w="9525">
                <a:noFill/>
                <a:round/>
                <a:headEnd/>
                <a:tailEnd/>
              </a:ln>
              <a:effectLst/>
            </p:spPr>
            <p:txBody>
              <a:bodyPr wrap="none" anchor="ctr"/>
              <a:lstStyle/>
              <a:p>
                <a:endParaRPr lang="en-US"/>
              </a:p>
            </p:txBody>
          </p:sp>
          <p:sp>
            <p:nvSpPr>
              <p:cNvPr id="116" name="Oval 77"/>
              <p:cNvSpPr>
                <a:spLocks noChangeArrowheads="1"/>
              </p:cNvSpPr>
              <p:nvPr/>
            </p:nvSpPr>
            <p:spPr bwMode="auto">
              <a:xfrm>
                <a:off x="4621" y="2255"/>
                <a:ext cx="29" cy="33"/>
              </a:xfrm>
              <a:prstGeom prst="ellipse">
                <a:avLst/>
              </a:prstGeom>
              <a:solidFill>
                <a:schemeClr val="tx1"/>
              </a:solidFill>
              <a:ln w="9525">
                <a:noFill/>
                <a:round/>
                <a:headEnd/>
                <a:tailEnd/>
              </a:ln>
              <a:effectLst/>
            </p:spPr>
            <p:txBody>
              <a:bodyPr wrap="none" anchor="ctr"/>
              <a:lstStyle/>
              <a:p>
                <a:endParaRPr lang="en-US"/>
              </a:p>
            </p:txBody>
          </p:sp>
          <p:sp>
            <p:nvSpPr>
              <p:cNvPr id="117" name="Oval 78"/>
              <p:cNvSpPr>
                <a:spLocks noChangeArrowheads="1"/>
              </p:cNvSpPr>
              <p:nvPr/>
            </p:nvSpPr>
            <p:spPr bwMode="auto">
              <a:xfrm>
                <a:off x="4759" y="2054"/>
                <a:ext cx="29" cy="33"/>
              </a:xfrm>
              <a:prstGeom prst="ellipse">
                <a:avLst/>
              </a:prstGeom>
              <a:solidFill>
                <a:schemeClr val="tx1"/>
              </a:solidFill>
              <a:ln w="9525">
                <a:noFill/>
                <a:round/>
                <a:headEnd/>
                <a:tailEnd/>
              </a:ln>
              <a:effectLst/>
            </p:spPr>
            <p:txBody>
              <a:bodyPr wrap="none" anchor="ctr"/>
              <a:lstStyle/>
              <a:p>
                <a:endParaRPr lang="en-US"/>
              </a:p>
            </p:txBody>
          </p:sp>
          <p:sp>
            <p:nvSpPr>
              <p:cNvPr id="118" name="Oval 79"/>
              <p:cNvSpPr>
                <a:spLocks noChangeArrowheads="1"/>
              </p:cNvSpPr>
              <p:nvPr/>
            </p:nvSpPr>
            <p:spPr bwMode="auto">
              <a:xfrm>
                <a:off x="4618" y="2516"/>
                <a:ext cx="29" cy="33"/>
              </a:xfrm>
              <a:prstGeom prst="ellipse">
                <a:avLst/>
              </a:prstGeom>
              <a:solidFill>
                <a:schemeClr val="tx1"/>
              </a:solidFill>
              <a:ln w="9525">
                <a:noFill/>
                <a:round/>
                <a:headEnd/>
                <a:tailEnd/>
              </a:ln>
              <a:effectLst/>
            </p:spPr>
            <p:txBody>
              <a:bodyPr wrap="none" anchor="ctr"/>
              <a:lstStyle/>
              <a:p>
                <a:endParaRPr lang="en-US"/>
              </a:p>
            </p:txBody>
          </p:sp>
          <p:sp>
            <p:nvSpPr>
              <p:cNvPr id="119" name="Oval 80"/>
              <p:cNvSpPr>
                <a:spLocks noChangeArrowheads="1"/>
              </p:cNvSpPr>
              <p:nvPr/>
            </p:nvSpPr>
            <p:spPr bwMode="auto">
              <a:xfrm>
                <a:off x="4621" y="1823"/>
                <a:ext cx="29" cy="33"/>
              </a:xfrm>
              <a:prstGeom prst="ellipse">
                <a:avLst/>
              </a:prstGeom>
              <a:solidFill>
                <a:schemeClr val="tx1"/>
              </a:solidFill>
              <a:ln w="9525">
                <a:noFill/>
                <a:round/>
                <a:headEnd/>
                <a:tailEnd/>
              </a:ln>
              <a:effectLst/>
            </p:spPr>
            <p:txBody>
              <a:bodyPr wrap="none" anchor="ctr"/>
              <a:lstStyle/>
              <a:p>
                <a:endParaRPr lang="en-US"/>
              </a:p>
            </p:txBody>
          </p:sp>
          <p:sp>
            <p:nvSpPr>
              <p:cNvPr id="120" name="Oval 81"/>
              <p:cNvSpPr>
                <a:spLocks noChangeArrowheads="1"/>
              </p:cNvSpPr>
              <p:nvPr/>
            </p:nvSpPr>
            <p:spPr bwMode="auto">
              <a:xfrm>
                <a:off x="4867" y="1829"/>
                <a:ext cx="29" cy="33"/>
              </a:xfrm>
              <a:prstGeom prst="ellipse">
                <a:avLst/>
              </a:prstGeom>
              <a:solidFill>
                <a:schemeClr val="tx1"/>
              </a:solidFill>
              <a:ln w="9525">
                <a:noFill/>
                <a:round/>
                <a:headEnd/>
                <a:tailEnd/>
              </a:ln>
              <a:effectLst/>
            </p:spPr>
            <p:txBody>
              <a:bodyPr wrap="none" anchor="ctr"/>
              <a:lstStyle/>
              <a:p>
                <a:endParaRPr lang="en-US"/>
              </a:p>
            </p:txBody>
          </p:sp>
          <p:sp>
            <p:nvSpPr>
              <p:cNvPr id="121" name="Oval 82"/>
              <p:cNvSpPr>
                <a:spLocks noChangeArrowheads="1"/>
              </p:cNvSpPr>
              <p:nvPr/>
            </p:nvSpPr>
            <p:spPr bwMode="auto">
              <a:xfrm>
                <a:off x="4750" y="1916"/>
                <a:ext cx="29" cy="33"/>
              </a:xfrm>
              <a:prstGeom prst="ellipse">
                <a:avLst/>
              </a:prstGeom>
              <a:solidFill>
                <a:schemeClr val="tx1"/>
              </a:solidFill>
              <a:ln w="9525">
                <a:noFill/>
                <a:round/>
                <a:headEnd/>
                <a:tailEnd/>
              </a:ln>
              <a:effectLst/>
            </p:spPr>
            <p:txBody>
              <a:bodyPr wrap="none" anchor="ctr"/>
              <a:lstStyle/>
              <a:p>
                <a:endParaRPr lang="en-US"/>
              </a:p>
            </p:txBody>
          </p:sp>
          <p:sp>
            <p:nvSpPr>
              <p:cNvPr id="122" name="Oval 83"/>
              <p:cNvSpPr>
                <a:spLocks noChangeArrowheads="1"/>
              </p:cNvSpPr>
              <p:nvPr/>
            </p:nvSpPr>
            <p:spPr bwMode="auto">
              <a:xfrm>
                <a:off x="4615" y="2378"/>
                <a:ext cx="29" cy="33"/>
              </a:xfrm>
              <a:prstGeom prst="ellipse">
                <a:avLst/>
              </a:prstGeom>
              <a:solidFill>
                <a:schemeClr val="tx1"/>
              </a:solidFill>
              <a:ln w="9525">
                <a:noFill/>
                <a:round/>
                <a:headEnd/>
                <a:tailEnd/>
              </a:ln>
              <a:effectLst/>
            </p:spPr>
            <p:txBody>
              <a:bodyPr wrap="none" anchor="ctr"/>
              <a:lstStyle/>
              <a:p>
                <a:endParaRPr lang="en-US"/>
              </a:p>
            </p:txBody>
          </p:sp>
        </p:grpSp>
        <p:sp>
          <p:nvSpPr>
            <p:cNvPr id="89" name="Line 84"/>
            <p:cNvSpPr>
              <a:spLocks noChangeShapeType="1"/>
            </p:cNvSpPr>
            <p:nvPr/>
          </p:nvSpPr>
          <p:spPr bwMode="auto">
            <a:xfrm flipH="1">
              <a:off x="4107" y="1787"/>
              <a:ext cx="451" cy="0"/>
            </a:xfrm>
            <a:prstGeom prst="line">
              <a:avLst/>
            </a:prstGeom>
            <a:noFill/>
            <a:ln w="25400">
              <a:solidFill>
                <a:schemeClr val="tx1"/>
              </a:solidFill>
              <a:round/>
              <a:headEnd type="none" w="sm" len="sm"/>
              <a:tailEnd type="none" w="sm" len="sm"/>
            </a:ln>
            <a:effectLst/>
          </p:spPr>
          <p:txBody>
            <a:bodyPr/>
            <a:lstStyle/>
            <a:p>
              <a:endParaRPr lang="en-US"/>
            </a:p>
          </p:txBody>
        </p:sp>
        <p:pic>
          <p:nvPicPr>
            <p:cNvPr id="90" name="Picture 85"/>
            <p:cNvPicPr>
              <a:picLocks noChangeArrowheads="1"/>
            </p:cNvPicPr>
            <p:nvPr/>
          </p:nvPicPr>
          <p:blipFill>
            <a:blip r:embed="rId4" cstate="print"/>
            <a:srcRect/>
            <a:stretch>
              <a:fillRect/>
            </a:stretch>
          </p:blipFill>
          <p:spPr bwMode="auto">
            <a:xfrm>
              <a:off x="3962" y="1466"/>
              <a:ext cx="1198" cy="1226"/>
            </a:xfrm>
            <a:prstGeom prst="rect">
              <a:avLst/>
            </a:prstGeom>
            <a:noFill/>
            <a:ln w="9525">
              <a:noFill/>
              <a:miter lim="800000"/>
              <a:headEnd/>
              <a:tailEnd/>
            </a:ln>
            <a:effectLst/>
          </p:spPr>
        </p:pic>
      </p:grpSp>
      <p:sp>
        <p:nvSpPr>
          <p:cNvPr id="129" name="AutoShape 5"/>
          <p:cNvSpPr>
            <a:spLocks noChangeArrowheads="1"/>
          </p:cNvSpPr>
          <p:nvPr/>
        </p:nvSpPr>
        <p:spPr bwMode="auto">
          <a:xfrm>
            <a:off x="3132138" y="4284663"/>
            <a:ext cx="377825" cy="230187"/>
          </a:xfrm>
          <a:prstGeom prst="rightArrow">
            <a:avLst>
              <a:gd name="adj1" fmla="val 75009"/>
              <a:gd name="adj2" fmla="val 82138"/>
            </a:avLst>
          </a:prstGeom>
          <a:solidFill>
            <a:schemeClr val="tx1"/>
          </a:solidFill>
          <a:ln w="12700">
            <a:solidFill>
              <a:schemeClr val="tx1"/>
            </a:solidFill>
            <a:miter lim="800000"/>
            <a:headEnd/>
            <a:tailEnd/>
          </a:ln>
          <a:effectLst/>
        </p:spPr>
        <p:txBody>
          <a:bodyPr wrap="none" anchor="ctr"/>
          <a:lstStyle/>
          <a:p>
            <a:endParaRPr lang="en-US"/>
          </a:p>
        </p:txBody>
      </p:sp>
      <p:sp>
        <p:nvSpPr>
          <p:cNvPr id="130" name="AutoShape 5"/>
          <p:cNvSpPr>
            <a:spLocks noChangeArrowheads="1"/>
          </p:cNvSpPr>
          <p:nvPr/>
        </p:nvSpPr>
        <p:spPr bwMode="auto">
          <a:xfrm>
            <a:off x="5694373" y="4286256"/>
            <a:ext cx="377825" cy="230187"/>
          </a:xfrm>
          <a:prstGeom prst="rightArrow">
            <a:avLst>
              <a:gd name="adj1" fmla="val 75009"/>
              <a:gd name="adj2" fmla="val 82138"/>
            </a:avLst>
          </a:prstGeom>
          <a:solidFill>
            <a:schemeClr val="tx1"/>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81000"/>
            <a:ext cx="7772400" cy="685800"/>
          </a:xfrm>
          <a:prstGeom prst="rect">
            <a:avLst/>
          </a:prstGeom>
          <a:noFill/>
          <a:ln/>
        </p:spPr>
        <p:txBody>
          <a:bodyPr lIns="92075" tIns="46038" rIns="92075" bIns="46038"/>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310AC0"/>
                </a:solidFill>
                <a:effectLst/>
                <a:uLnTx/>
                <a:uFillTx/>
                <a:latin typeface="+mj-lt"/>
                <a:ea typeface="+mj-ea"/>
                <a:cs typeface="+mj-cs"/>
              </a:rPr>
              <a:t>Ultrafiltration</a:t>
            </a:r>
            <a:endParaRPr kumimoji="0" lang="en-US" sz="4400" b="1" i="0" u="none" strike="noStrike" kern="1200" cap="none" spc="0" normalizeH="0" baseline="0" noProof="0" dirty="0">
              <a:ln>
                <a:noFill/>
              </a:ln>
              <a:solidFill>
                <a:srgbClr val="310AC0"/>
              </a:solidFill>
              <a:effectLst/>
              <a:uLnTx/>
              <a:uFillTx/>
              <a:latin typeface="+mj-lt"/>
              <a:ea typeface="+mj-ea"/>
              <a:cs typeface="+mj-cs"/>
            </a:endParaRPr>
          </a:p>
        </p:txBody>
      </p:sp>
      <p:sp>
        <p:nvSpPr>
          <p:cNvPr id="3" name="Rectangle 3"/>
          <p:cNvSpPr txBox="1">
            <a:spLocks noChangeArrowheads="1"/>
          </p:cNvSpPr>
          <p:nvPr/>
        </p:nvSpPr>
        <p:spPr>
          <a:xfrm>
            <a:off x="1066800" y="1219200"/>
            <a:ext cx="7772400" cy="4648200"/>
          </a:xfrm>
          <a:prstGeom prst="rect">
            <a:avLst/>
          </a:prstGeom>
          <a:noFill/>
          <a:ln/>
        </p:spPr>
        <p:txBody>
          <a:bodyPr lIns="92075" tIns="46038" rIns="92075" bIns="46038"/>
          <a:lstStyle/>
          <a:p>
            <a:pPr marL="342900" marR="0" lvl="0" indent="-342900" algn="l" defTabSz="914400" rtl="0" eaLnBrk="1" fontAlgn="auto" latinLnBrk="0" hangingPunct="1">
              <a:lnSpc>
                <a:spcPct val="100000"/>
              </a:lnSpc>
              <a:spcBef>
                <a:spcPct val="20000"/>
              </a:spcBef>
              <a:spcAft>
                <a:spcPct val="50000"/>
              </a:spcAft>
              <a:buClrTx/>
              <a:buSzTx/>
              <a:buFont typeface="Arial" pitchFamily="34" charset="0"/>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Movement of </a:t>
            </a:r>
            <a:r>
              <a:rPr kumimoji="0" lang="en-US" sz="2900" b="1" i="0" u="sng" strike="noStrike" kern="1200" cap="none" spc="0" normalizeH="0" baseline="0" noProof="0" dirty="0" smtClean="0">
                <a:ln>
                  <a:noFill/>
                </a:ln>
                <a:solidFill>
                  <a:schemeClr val="tx1"/>
                </a:solidFill>
                <a:effectLst/>
                <a:uLnTx/>
                <a:uFillTx/>
                <a:latin typeface="+mn-lt"/>
                <a:ea typeface="+mn-ea"/>
                <a:cs typeface="+mn-cs"/>
              </a:rPr>
              <a:t>FLUIDS</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through a membrane caused by pressure gradient</a:t>
            </a:r>
          </a:p>
          <a:p>
            <a:pPr marL="342900" marR="0" lvl="0" indent="-342900" algn="l" defTabSz="914400" rtl="0" eaLnBrk="1" fontAlgn="auto" latinLnBrk="0" hangingPunct="1">
              <a:lnSpc>
                <a:spcPct val="100000"/>
              </a:lnSpc>
              <a:spcBef>
                <a:spcPct val="20000"/>
              </a:spcBef>
              <a:spcAft>
                <a:spcPct val="50000"/>
              </a:spcAft>
              <a:buClrTx/>
              <a:buSzTx/>
              <a:buFont typeface="Arial" pitchFamily="34" charset="0"/>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Positive, negative and osmotic pressure from non-permeable solutes</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25"/>
          <p:cNvGrpSpPr>
            <a:grpSpLocks/>
          </p:cNvGrpSpPr>
          <p:nvPr/>
        </p:nvGrpSpPr>
        <p:grpSpPr bwMode="auto">
          <a:xfrm>
            <a:off x="2152650" y="3414713"/>
            <a:ext cx="1901825" cy="1946275"/>
            <a:chOff x="1356" y="1372"/>
            <a:chExt cx="1198" cy="1226"/>
          </a:xfrm>
        </p:grpSpPr>
        <p:sp>
          <p:nvSpPr>
            <p:cNvPr id="5" name="Line 26"/>
            <p:cNvSpPr>
              <a:spLocks noChangeShapeType="1"/>
            </p:cNvSpPr>
            <p:nvPr/>
          </p:nvSpPr>
          <p:spPr bwMode="auto">
            <a:xfrm>
              <a:off x="1946" y="1794"/>
              <a:ext cx="0" cy="700"/>
            </a:xfrm>
            <a:prstGeom prst="line">
              <a:avLst/>
            </a:prstGeom>
            <a:noFill/>
            <a:ln w="25400">
              <a:solidFill>
                <a:schemeClr val="tx1"/>
              </a:solidFill>
              <a:prstDash val="dash"/>
              <a:round/>
              <a:headEnd type="none" w="sm" len="sm"/>
              <a:tailEnd type="none" w="sm" len="sm"/>
            </a:ln>
            <a:effectLst/>
          </p:spPr>
          <p:txBody>
            <a:bodyPr/>
            <a:lstStyle/>
            <a:p>
              <a:endParaRPr lang="en-US"/>
            </a:p>
          </p:txBody>
        </p:sp>
        <p:sp>
          <p:nvSpPr>
            <p:cNvPr id="6" name="Line 27"/>
            <p:cNvSpPr>
              <a:spLocks noChangeShapeType="1"/>
            </p:cNvSpPr>
            <p:nvPr/>
          </p:nvSpPr>
          <p:spPr bwMode="auto">
            <a:xfrm flipH="1">
              <a:off x="1501" y="1999"/>
              <a:ext cx="451" cy="0"/>
            </a:xfrm>
            <a:prstGeom prst="line">
              <a:avLst/>
            </a:prstGeom>
            <a:noFill/>
            <a:ln w="25400">
              <a:solidFill>
                <a:schemeClr val="tx1"/>
              </a:solidFill>
              <a:round/>
              <a:headEnd type="none" w="sm" len="sm"/>
              <a:tailEnd type="none" w="sm" len="sm"/>
            </a:ln>
            <a:effectLst/>
          </p:spPr>
          <p:txBody>
            <a:bodyPr/>
            <a:lstStyle/>
            <a:p>
              <a:endParaRPr lang="en-US"/>
            </a:p>
          </p:txBody>
        </p:sp>
        <p:grpSp>
          <p:nvGrpSpPr>
            <p:cNvPr id="7" name="Group 28"/>
            <p:cNvGrpSpPr>
              <a:grpSpLocks/>
            </p:cNvGrpSpPr>
            <p:nvPr/>
          </p:nvGrpSpPr>
          <p:grpSpPr bwMode="auto">
            <a:xfrm>
              <a:off x="1502" y="1654"/>
              <a:ext cx="864" cy="837"/>
              <a:chOff x="1502" y="1654"/>
              <a:chExt cx="864" cy="837"/>
            </a:xfrm>
          </p:grpSpPr>
          <p:sp>
            <p:nvSpPr>
              <p:cNvPr id="16" name="Rectangle 29"/>
              <p:cNvSpPr>
                <a:spLocks noChangeArrowheads="1"/>
              </p:cNvSpPr>
              <p:nvPr/>
            </p:nvSpPr>
            <p:spPr bwMode="auto">
              <a:xfrm>
                <a:off x="1502" y="2005"/>
                <a:ext cx="435" cy="431"/>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0"/>
              <p:cNvSpPr>
                <a:spLocks noChangeArrowheads="1"/>
              </p:cNvSpPr>
              <p:nvPr/>
            </p:nvSpPr>
            <p:spPr bwMode="auto">
              <a:xfrm>
                <a:off x="1553" y="2437"/>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18" name="Oval 31"/>
              <p:cNvSpPr>
                <a:spLocks noChangeArrowheads="1"/>
              </p:cNvSpPr>
              <p:nvPr/>
            </p:nvSpPr>
            <p:spPr bwMode="auto">
              <a:xfrm>
                <a:off x="1502" y="2404"/>
                <a:ext cx="86" cy="81"/>
              </a:xfrm>
              <a:prstGeom prst="ellipse">
                <a:avLst/>
              </a:prstGeom>
              <a:solidFill>
                <a:schemeClr val="accent1"/>
              </a:solidFill>
              <a:ln w="9525">
                <a:noFill/>
                <a:round/>
                <a:headEnd/>
                <a:tailEnd/>
              </a:ln>
              <a:effectLst/>
            </p:spPr>
            <p:txBody>
              <a:bodyPr wrap="none" anchor="ctr"/>
              <a:lstStyle/>
              <a:p>
                <a:endParaRPr lang="en-US"/>
              </a:p>
            </p:txBody>
          </p:sp>
          <p:sp>
            <p:nvSpPr>
              <p:cNvPr id="19" name="Rectangle 32"/>
              <p:cNvSpPr>
                <a:spLocks noChangeArrowheads="1"/>
              </p:cNvSpPr>
              <p:nvPr/>
            </p:nvSpPr>
            <p:spPr bwMode="auto">
              <a:xfrm>
                <a:off x="1931" y="1654"/>
                <a:ext cx="435" cy="785"/>
              </a:xfrm>
              <a:prstGeom prst="rect">
                <a:avLst/>
              </a:prstGeom>
              <a:solidFill>
                <a:schemeClr val="accent1"/>
              </a:solidFill>
              <a:ln w="9525">
                <a:noFill/>
                <a:miter lim="800000"/>
                <a:headEnd/>
                <a:tailEnd/>
              </a:ln>
              <a:effectLst/>
            </p:spPr>
            <p:txBody>
              <a:bodyPr wrap="none" anchor="ctr"/>
              <a:lstStyle/>
              <a:p>
                <a:endParaRPr lang="en-US"/>
              </a:p>
            </p:txBody>
          </p:sp>
          <p:sp>
            <p:nvSpPr>
              <p:cNvPr id="20" name="Rectangle 33"/>
              <p:cNvSpPr>
                <a:spLocks noChangeArrowheads="1"/>
              </p:cNvSpPr>
              <p:nvPr/>
            </p:nvSpPr>
            <p:spPr bwMode="auto">
              <a:xfrm>
                <a:off x="1930" y="2440"/>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21" name="Oval 34"/>
              <p:cNvSpPr>
                <a:spLocks noChangeArrowheads="1"/>
              </p:cNvSpPr>
              <p:nvPr/>
            </p:nvSpPr>
            <p:spPr bwMode="auto">
              <a:xfrm>
                <a:off x="2280" y="2407"/>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8" name="Line 35"/>
            <p:cNvSpPr>
              <a:spLocks noChangeShapeType="1"/>
            </p:cNvSpPr>
            <p:nvPr/>
          </p:nvSpPr>
          <p:spPr bwMode="auto">
            <a:xfrm>
              <a:off x="1931" y="1641"/>
              <a:ext cx="0" cy="856"/>
            </a:xfrm>
            <a:prstGeom prst="line">
              <a:avLst/>
            </a:prstGeom>
            <a:noFill/>
            <a:ln w="25400">
              <a:solidFill>
                <a:schemeClr val="tx1"/>
              </a:solidFill>
              <a:prstDash val="dash"/>
              <a:round/>
              <a:headEnd type="none" w="sm" len="sm"/>
              <a:tailEnd type="none" w="sm" len="sm"/>
            </a:ln>
            <a:effectLst/>
          </p:spPr>
          <p:txBody>
            <a:bodyPr/>
            <a:lstStyle/>
            <a:p>
              <a:endParaRPr lang="en-US"/>
            </a:p>
          </p:txBody>
        </p:sp>
        <p:sp>
          <p:nvSpPr>
            <p:cNvPr id="9" name="Line 36"/>
            <p:cNvSpPr>
              <a:spLocks noChangeShapeType="1"/>
            </p:cNvSpPr>
            <p:nvPr/>
          </p:nvSpPr>
          <p:spPr bwMode="auto">
            <a:xfrm>
              <a:off x="1933" y="1645"/>
              <a:ext cx="442" cy="0"/>
            </a:xfrm>
            <a:prstGeom prst="line">
              <a:avLst/>
            </a:prstGeom>
            <a:noFill/>
            <a:ln w="25400">
              <a:solidFill>
                <a:schemeClr val="tx1"/>
              </a:solidFill>
              <a:round/>
              <a:headEnd type="none" w="sm" len="sm"/>
              <a:tailEnd type="none" w="sm" len="sm"/>
            </a:ln>
            <a:effectLst/>
          </p:spPr>
          <p:txBody>
            <a:bodyPr/>
            <a:lstStyle/>
            <a:p>
              <a:endParaRPr lang="en-US"/>
            </a:p>
          </p:txBody>
        </p:sp>
        <p:sp>
          <p:nvSpPr>
            <p:cNvPr id="10" name="Line 37"/>
            <p:cNvSpPr>
              <a:spLocks noChangeShapeType="1"/>
            </p:cNvSpPr>
            <p:nvPr/>
          </p:nvSpPr>
          <p:spPr bwMode="auto">
            <a:xfrm flipV="1">
              <a:off x="1931" y="1420"/>
              <a:ext cx="0" cy="217"/>
            </a:xfrm>
            <a:prstGeom prst="line">
              <a:avLst/>
            </a:prstGeom>
            <a:noFill/>
            <a:ln w="25400">
              <a:solidFill>
                <a:schemeClr val="tx1"/>
              </a:solidFill>
              <a:round/>
              <a:headEnd type="none" w="sm" len="sm"/>
              <a:tailEnd type="none" w="sm" len="sm"/>
            </a:ln>
            <a:effectLst/>
          </p:spPr>
          <p:txBody>
            <a:bodyPr/>
            <a:lstStyle/>
            <a:p>
              <a:endParaRPr lang="en-US"/>
            </a:p>
          </p:txBody>
        </p:sp>
        <p:sp>
          <p:nvSpPr>
            <p:cNvPr id="11" name="Line 38"/>
            <p:cNvSpPr>
              <a:spLocks noChangeShapeType="1"/>
            </p:cNvSpPr>
            <p:nvPr/>
          </p:nvSpPr>
          <p:spPr bwMode="auto">
            <a:xfrm>
              <a:off x="1828" y="2236"/>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12" name="Line 39"/>
            <p:cNvSpPr>
              <a:spLocks noChangeShapeType="1"/>
            </p:cNvSpPr>
            <p:nvPr/>
          </p:nvSpPr>
          <p:spPr bwMode="auto">
            <a:xfrm>
              <a:off x="1828" y="2392"/>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13" name="Line 40"/>
            <p:cNvSpPr>
              <a:spLocks noChangeShapeType="1"/>
            </p:cNvSpPr>
            <p:nvPr/>
          </p:nvSpPr>
          <p:spPr bwMode="auto">
            <a:xfrm>
              <a:off x="1828" y="2071"/>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14" name="AutoShape 41"/>
            <p:cNvSpPr>
              <a:spLocks noChangeArrowheads="1"/>
            </p:cNvSpPr>
            <p:nvPr/>
          </p:nvSpPr>
          <p:spPr bwMode="auto">
            <a:xfrm>
              <a:off x="1564" y="1788"/>
              <a:ext cx="296" cy="176"/>
            </a:xfrm>
            <a:prstGeom prst="downArrow">
              <a:avLst>
                <a:gd name="adj1" fmla="val 50000"/>
                <a:gd name="adj2" fmla="val 50042"/>
              </a:avLst>
            </a:prstGeom>
            <a:solidFill>
              <a:srgbClr val="FFC000"/>
            </a:solidFill>
            <a:ln w="25400">
              <a:solidFill>
                <a:schemeClr val="tx1"/>
              </a:solidFill>
              <a:miter lim="800000"/>
              <a:headEnd/>
              <a:tailEnd/>
            </a:ln>
            <a:effectLst/>
          </p:spPr>
          <p:txBody>
            <a:bodyPr vert="eaVert" wrap="none" anchor="ctr"/>
            <a:lstStyle/>
            <a:p>
              <a:endParaRPr lang="en-US"/>
            </a:p>
          </p:txBody>
        </p:sp>
        <p:pic>
          <p:nvPicPr>
            <p:cNvPr id="15" name="Picture 42"/>
            <p:cNvPicPr>
              <a:picLocks noChangeArrowheads="1"/>
            </p:cNvPicPr>
            <p:nvPr/>
          </p:nvPicPr>
          <p:blipFill>
            <a:blip r:embed="rId2" cstate="print"/>
            <a:srcRect/>
            <a:stretch>
              <a:fillRect/>
            </a:stretch>
          </p:blipFill>
          <p:spPr bwMode="auto">
            <a:xfrm>
              <a:off x="1356" y="1372"/>
              <a:ext cx="1198" cy="1226"/>
            </a:xfrm>
            <a:prstGeom prst="rect">
              <a:avLst/>
            </a:prstGeom>
            <a:noFill/>
            <a:ln w="9525">
              <a:noFill/>
              <a:miter lim="800000"/>
              <a:headEnd/>
              <a:tailEnd/>
            </a:ln>
            <a:effectLst/>
          </p:spPr>
        </p:pic>
      </p:grpSp>
      <p:grpSp>
        <p:nvGrpSpPr>
          <p:cNvPr id="22" name="Group 7"/>
          <p:cNvGrpSpPr>
            <a:grpSpLocks/>
          </p:cNvGrpSpPr>
          <p:nvPr/>
        </p:nvGrpSpPr>
        <p:grpSpPr bwMode="auto">
          <a:xfrm>
            <a:off x="4905375" y="3414713"/>
            <a:ext cx="1901825" cy="1946275"/>
            <a:chOff x="3090" y="1372"/>
            <a:chExt cx="1198" cy="1226"/>
          </a:xfrm>
        </p:grpSpPr>
        <p:sp>
          <p:nvSpPr>
            <p:cNvPr id="23" name="Line 8"/>
            <p:cNvSpPr>
              <a:spLocks noChangeShapeType="1"/>
            </p:cNvSpPr>
            <p:nvPr/>
          </p:nvSpPr>
          <p:spPr bwMode="auto">
            <a:xfrm>
              <a:off x="3677" y="1707"/>
              <a:ext cx="0" cy="787"/>
            </a:xfrm>
            <a:prstGeom prst="line">
              <a:avLst/>
            </a:prstGeom>
            <a:noFill/>
            <a:ln w="25400">
              <a:solidFill>
                <a:schemeClr val="tx1"/>
              </a:solidFill>
              <a:prstDash val="dash"/>
              <a:round/>
              <a:headEnd type="none" w="sm" len="sm"/>
              <a:tailEnd type="none" w="sm" len="sm"/>
            </a:ln>
            <a:effectLst/>
          </p:spPr>
          <p:txBody>
            <a:bodyPr/>
            <a:lstStyle/>
            <a:p>
              <a:endParaRPr lang="en-US"/>
            </a:p>
          </p:txBody>
        </p:sp>
        <p:sp>
          <p:nvSpPr>
            <p:cNvPr id="24" name="Line 9"/>
            <p:cNvSpPr>
              <a:spLocks noChangeShapeType="1"/>
            </p:cNvSpPr>
            <p:nvPr/>
          </p:nvSpPr>
          <p:spPr bwMode="auto">
            <a:xfrm flipH="1">
              <a:off x="3232" y="1996"/>
              <a:ext cx="451" cy="0"/>
            </a:xfrm>
            <a:prstGeom prst="line">
              <a:avLst/>
            </a:prstGeom>
            <a:noFill/>
            <a:ln w="25400">
              <a:solidFill>
                <a:schemeClr val="tx1"/>
              </a:solidFill>
              <a:round/>
              <a:headEnd type="none" w="sm" len="sm"/>
              <a:tailEnd type="none" w="sm" len="sm"/>
            </a:ln>
            <a:effectLst/>
          </p:spPr>
          <p:txBody>
            <a:bodyPr/>
            <a:lstStyle/>
            <a:p>
              <a:endParaRPr lang="en-US"/>
            </a:p>
          </p:txBody>
        </p:sp>
        <p:grpSp>
          <p:nvGrpSpPr>
            <p:cNvPr id="25" name="Group 10"/>
            <p:cNvGrpSpPr>
              <a:grpSpLocks/>
            </p:cNvGrpSpPr>
            <p:nvPr/>
          </p:nvGrpSpPr>
          <p:grpSpPr bwMode="auto">
            <a:xfrm>
              <a:off x="3233" y="1645"/>
              <a:ext cx="864" cy="846"/>
              <a:chOff x="3233" y="1645"/>
              <a:chExt cx="864" cy="846"/>
            </a:xfrm>
          </p:grpSpPr>
          <p:sp>
            <p:nvSpPr>
              <p:cNvPr id="34" name="Rectangle 11"/>
              <p:cNvSpPr>
                <a:spLocks noChangeArrowheads="1"/>
              </p:cNvSpPr>
              <p:nvPr/>
            </p:nvSpPr>
            <p:spPr bwMode="auto">
              <a:xfrm>
                <a:off x="3233" y="1996"/>
                <a:ext cx="435" cy="440"/>
              </a:xfrm>
              <a:prstGeom prst="rect">
                <a:avLst/>
              </a:prstGeom>
              <a:solidFill>
                <a:schemeClr val="accent1"/>
              </a:solidFill>
              <a:ln w="9525">
                <a:noFill/>
                <a:miter lim="800000"/>
                <a:headEnd/>
                <a:tailEnd/>
              </a:ln>
              <a:effectLst/>
            </p:spPr>
            <p:txBody>
              <a:bodyPr wrap="none" anchor="ctr"/>
              <a:lstStyle/>
              <a:p>
                <a:endParaRPr lang="en-US"/>
              </a:p>
            </p:txBody>
          </p:sp>
          <p:sp>
            <p:nvSpPr>
              <p:cNvPr id="35" name="Rectangle 12"/>
              <p:cNvSpPr>
                <a:spLocks noChangeArrowheads="1"/>
              </p:cNvSpPr>
              <p:nvPr/>
            </p:nvSpPr>
            <p:spPr bwMode="auto">
              <a:xfrm>
                <a:off x="3284" y="2437"/>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36" name="Oval 13"/>
              <p:cNvSpPr>
                <a:spLocks noChangeArrowheads="1"/>
              </p:cNvSpPr>
              <p:nvPr/>
            </p:nvSpPr>
            <p:spPr bwMode="auto">
              <a:xfrm>
                <a:off x="3233" y="2404"/>
                <a:ext cx="86" cy="81"/>
              </a:xfrm>
              <a:prstGeom prst="ellipse">
                <a:avLst/>
              </a:prstGeom>
              <a:solidFill>
                <a:schemeClr val="accent1"/>
              </a:solidFill>
              <a:ln w="9525">
                <a:noFill/>
                <a:round/>
                <a:headEnd/>
                <a:tailEnd/>
              </a:ln>
              <a:effectLst/>
            </p:spPr>
            <p:txBody>
              <a:bodyPr wrap="none" anchor="ctr"/>
              <a:lstStyle/>
              <a:p>
                <a:endParaRPr lang="en-US"/>
              </a:p>
            </p:txBody>
          </p:sp>
          <p:sp>
            <p:nvSpPr>
              <p:cNvPr id="37" name="Rectangle 14"/>
              <p:cNvSpPr>
                <a:spLocks noChangeArrowheads="1"/>
              </p:cNvSpPr>
              <p:nvPr/>
            </p:nvSpPr>
            <p:spPr bwMode="auto">
              <a:xfrm>
                <a:off x="3662" y="1645"/>
                <a:ext cx="435" cy="794"/>
              </a:xfrm>
              <a:prstGeom prst="rect">
                <a:avLst/>
              </a:prstGeom>
              <a:solidFill>
                <a:schemeClr val="accent1"/>
              </a:solidFill>
              <a:ln w="9525">
                <a:noFill/>
                <a:miter lim="800000"/>
                <a:headEnd/>
                <a:tailEnd/>
              </a:ln>
              <a:effectLst/>
            </p:spPr>
            <p:txBody>
              <a:bodyPr wrap="none" anchor="ctr"/>
              <a:lstStyle/>
              <a:p>
                <a:endParaRPr lang="en-US"/>
              </a:p>
            </p:txBody>
          </p:sp>
          <p:sp>
            <p:nvSpPr>
              <p:cNvPr id="38" name="Rectangle 15"/>
              <p:cNvSpPr>
                <a:spLocks noChangeArrowheads="1"/>
              </p:cNvSpPr>
              <p:nvPr/>
            </p:nvSpPr>
            <p:spPr bwMode="auto">
              <a:xfrm>
                <a:off x="3669" y="2440"/>
                <a:ext cx="377" cy="51"/>
              </a:xfrm>
              <a:prstGeom prst="rect">
                <a:avLst/>
              </a:prstGeom>
              <a:solidFill>
                <a:schemeClr val="accent1"/>
              </a:solidFill>
              <a:ln w="9525">
                <a:noFill/>
                <a:miter lim="800000"/>
                <a:headEnd/>
                <a:tailEnd/>
              </a:ln>
              <a:effectLst/>
            </p:spPr>
            <p:txBody>
              <a:bodyPr wrap="none" anchor="ctr"/>
              <a:lstStyle/>
              <a:p>
                <a:endParaRPr lang="en-US"/>
              </a:p>
            </p:txBody>
          </p:sp>
          <p:sp>
            <p:nvSpPr>
              <p:cNvPr id="39" name="Oval 16"/>
              <p:cNvSpPr>
                <a:spLocks noChangeArrowheads="1"/>
              </p:cNvSpPr>
              <p:nvPr/>
            </p:nvSpPr>
            <p:spPr bwMode="auto">
              <a:xfrm>
                <a:off x="4011" y="2407"/>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26" name="Line 17"/>
            <p:cNvSpPr>
              <a:spLocks noChangeShapeType="1"/>
            </p:cNvSpPr>
            <p:nvPr/>
          </p:nvSpPr>
          <p:spPr bwMode="auto">
            <a:xfrm>
              <a:off x="3662" y="1641"/>
              <a:ext cx="0" cy="856"/>
            </a:xfrm>
            <a:prstGeom prst="line">
              <a:avLst/>
            </a:prstGeom>
            <a:noFill/>
            <a:ln w="25400">
              <a:solidFill>
                <a:schemeClr val="tx1"/>
              </a:solidFill>
              <a:prstDash val="dash"/>
              <a:round/>
              <a:headEnd type="none" w="sm" len="sm"/>
              <a:tailEnd type="none" w="sm" len="sm"/>
            </a:ln>
            <a:effectLst/>
          </p:spPr>
          <p:txBody>
            <a:bodyPr/>
            <a:lstStyle/>
            <a:p>
              <a:endParaRPr lang="en-US"/>
            </a:p>
          </p:txBody>
        </p:sp>
        <p:sp>
          <p:nvSpPr>
            <p:cNvPr id="27" name="Line 18"/>
            <p:cNvSpPr>
              <a:spLocks noChangeShapeType="1"/>
            </p:cNvSpPr>
            <p:nvPr/>
          </p:nvSpPr>
          <p:spPr bwMode="auto">
            <a:xfrm flipV="1">
              <a:off x="3662" y="1420"/>
              <a:ext cx="0" cy="217"/>
            </a:xfrm>
            <a:prstGeom prst="line">
              <a:avLst/>
            </a:prstGeom>
            <a:noFill/>
            <a:ln w="25400">
              <a:solidFill>
                <a:schemeClr val="tx1"/>
              </a:solidFill>
              <a:round/>
              <a:headEnd type="none" w="sm" len="sm"/>
              <a:tailEnd type="none" w="sm" len="sm"/>
            </a:ln>
            <a:effectLst/>
          </p:spPr>
          <p:txBody>
            <a:bodyPr/>
            <a:lstStyle/>
            <a:p>
              <a:endParaRPr lang="en-US"/>
            </a:p>
          </p:txBody>
        </p:sp>
        <p:sp>
          <p:nvSpPr>
            <p:cNvPr id="28" name="Line 19"/>
            <p:cNvSpPr>
              <a:spLocks noChangeShapeType="1"/>
            </p:cNvSpPr>
            <p:nvPr/>
          </p:nvSpPr>
          <p:spPr bwMode="auto">
            <a:xfrm>
              <a:off x="3658" y="1645"/>
              <a:ext cx="451" cy="0"/>
            </a:xfrm>
            <a:prstGeom prst="line">
              <a:avLst/>
            </a:prstGeom>
            <a:noFill/>
            <a:ln w="25400">
              <a:solidFill>
                <a:schemeClr val="tx1"/>
              </a:solidFill>
              <a:round/>
              <a:headEnd type="none" w="sm" len="sm"/>
              <a:tailEnd type="none" w="sm" len="sm"/>
            </a:ln>
            <a:effectLst/>
          </p:spPr>
          <p:txBody>
            <a:bodyPr/>
            <a:lstStyle/>
            <a:p>
              <a:endParaRPr lang="en-US"/>
            </a:p>
          </p:txBody>
        </p:sp>
        <p:sp>
          <p:nvSpPr>
            <p:cNvPr id="29" name="AutoShape 20"/>
            <p:cNvSpPr>
              <a:spLocks noChangeArrowheads="1"/>
            </p:cNvSpPr>
            <p:nvPr/>
          </p:nvSpPr>
          <p:spPr bwMode="auto">
            <a:xfrm>
              <a:off x="3736" y="1434"/>
              <a:ext cx="296" cy="176"/>
            </a:xfrm>
            <a:prstGeom prst="upArrow">
              <a:avLst>
                <a:gd name="adj1" fmla="val 50000"/>
                <a:gd name="adj2" fmla="val 49958"/>
              </a:avLst>
            </a:prstGeom>
            <a:solidFill>
              <a:srgbClr val="FFC000"/>
            </a:solidFill>
            <a:ln w="25400">
              <a:solidFill>
                <a:schemeClr val="tx1"/>
              </a:solidFill>
              <a:miter lim="800000"/>
              <a:headEnd/>
              <a:tailEnd/>
            </a:ln>
            <a:effectLst/>
          </p:spPr>
          <p:txBody>
            <a:bodyPr vert="eaVert" wrap="none" anchor="ctr"/>
            <a:lstStyle/>
            <a:p>
              <a:endParaRPr lang="en-US"/>
            </a:p>
          </p:txBody>
        </p:sp>
        <p:sp>
          <p:nvSpPr>
            <p:cNvPr id="30" name="Line 21"/>
            <p:cNvSpPr>
              <a:spLocks noChangeShapeType="1"/>
            </p:cNvSpPr>
            <p:nvPr/>
          </p:nvSpPr>
          <p:spPr bwMode="auto">
            <a:xfrm>
              <a:off x="3544" y="2236"/>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31" name="Line 22"/>
            <p:cNvSpPr>
              <a:spLocks noChangeShapeType="1"/>
            </p:cNvSpPr>
            <p:nvPr/>
          </p:nvSpPr>
          <p:spPr bwMode="auto">
            <a:xfrm>
              <a:off x="3544" y="2392"/>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32" name="Line 23"/>
            <p:cNvSpPr>
              <a:spLocks noChangeShapeType="1"/>
            </p:cNvSpPr>
            <p:nvPr/>
          </p:nvSpPr>
          <p:spPr bwMode="auto">
            <a:xfrm>
              <a:off x="3544" y="2071"/>
              <a:ext cx="310" cy="0"/>
            </a:xfrm>
            <a:prstGeom prst="line">
              <a:avLst/>
            </a:prstGeom>
            <a:noFill/>
            <a:ln w="12700">
              <a:solidFill>
                <a:schemeClr val="tx1"/>
              </a:solidFill>
              <a:round/>
              <a:headEnd type="none" w="sm" len="sm"/>
              <a:tailEnd type="stealth" w="med" len="lg"/>
            </a:ln>
            <a:effectLst/>
          </p:spPr>
          <p:txBody>
            <a:bodyPr/>
            <a:lstStyle/>
            <a:p>
              <a:endParaRPr lang="en-US"/>
            </a:p>
          </p:txBody>
        </p:sp>
        <p:pic>
          <p:nvPicPr>
            <p:cNvPr id="33" name="Picture 24"/>
            <p:cNvPicPr>
              <a:picLocks noChangeArrowheads="1"/>
            </p:cNvPicPr>
            <p:nvPr/>
          </p:nvPicPr>
          <p:blipFill>
            <a:blip r:embed="rId3" cstate="print"/>
            <a:srcRect/>
            <a:stretch>
              <a:fillRect/>
            </a:stretch>
          </p:blipFill>
          <p:spPr bwMode="auto">
            <a:xfrm>
              <a:off x="3090" y="1372"/>
              <a:ext cx="1198" cy="1226"/>
            </a:xfrm>
            <a:prstGeom prst="rect">
              <a:avLst/>
            </a:prstGeom>
            <a:noFill/>
            <a:ln w="9525">
              <a:noFill/>
              <a:miter lim="800000"/>
              <a:headEnd/>
              <a:tailEnd/>
            </a:ln>
            <a:effectLst/>
          </p:spPr>
        </p:pic>
      </p:grpSp>
      <p:sp>
        <p:nvSpPr>
          <p:cNvPr id="40" name="Rectangle 6"/>
          <p:cNvSpPr>
            <a:spLocks noChangeArrowheads="1"/>
          </p:cNvSpPr>
          <p:nvPr/>
        </p:nvSpPr>
        <p:spPr bwMode="auto">
          <a:xfrm>
            <a:off x="1428728" y="5638800"/>
            <a:ext cx="7286676" cy="708528"/>
          </a:xfrm>
          <a:prstGeom prst="rect">
            <a:avLst/>
          </a:prstGeom>
          <a:noFill/>
          <a:ln w="9525">
            <a:noFill/>
            <a:miter lim="800000"/>
            <a:headEnd/>
            <a:tailEnd/>
          </a:ln>
          <a:effectLst/>
        </p:spPr>
        <p:txBody>
          <a:bodyPr wrap="square" lIns="92075" tIns="46038" rIns="92075" bIns="46038">
            <a:spAutoFit/>
          </a:bodyPr>
          <a:lstStyle/>
          <a:p>
            <a:r>
              <a:rPr lang="en-US" sz="2000" b="1" u="sng" dirty="0" err="1">
                <a:latin typeface="Helvetica" pitchFamily="34" charset="0"/>
              </a:rPr>
              <a:t>Ultrafiltration</a:t>
            </a:r>
            <a:r>
              <a:rPr lang="en-US" sz="2000" b="1" dirty="0">
                <a:latin typeface="Helvetica" pitchFamily="34" charset="0"/>
              </a:rPr>
              <a:t>: The movement of fluid through </a:t>
            </a:r>
          </a:p>
          <a:p>
            <a:r>
              <a:rPr lang="en-US" sz="2000" b="1" dirty="0">
                <a:latin typeface="Helvetica" pitchFamily="34" charset="0"/>
              </a:rPr>
              <a:t>a membrane caused by a pressure gradient.</a:t>
            </a:r>
          </a:p>
        </p:txBody>
      </p:sp>
      <p:sp>
        <p:nvSpPr>
          <p:cNvPr id="41" name="Rectangle 4"/>
          <p:cNvSpPr>
            <a:spLocks noChangeArrowheads="1"/>
          </p:cNvSpPr>
          <p:nvPr/>
        </p:nvSpPr>
        <p:spPr bwMode="auto">
          <a:xfrm>
            <a:off x="2184400" y="5257800"/>
            <a:ext cx="1866900" cy="336550"/>
          </a:xfrm>
          <a:prstGeom prst="rect">
            <a:avLst/>
          </a:prstGeom>
          <a:noFill/>
          <a:ln w="9525">
            <a:noFill/>
            <a:miter lim="800000"/>
            <a:headEnd/>
            <a:tailEnd/>
          </a:ln>
          <a:effectLst/>
        </p:spPr>
        <p:txBody>
          <a:bodyPr wrap="none" lIns="92075" tIns="46038" rIns="92075" bIns="46038">
            <a:spAutoFit/>
          </a:bodyPr>
          <a:lstStyle/>
          <a:p>
            <a:r>
              <a:rPr lang="en-US" sz="1600" b="1" dirty="0">
                <a:latin typeface="Helvetica" pitchFamily="34" charset="0"/>
              </a:rPr>
              <a:t>positive pressure</a:t>
            </a:r>
          </a:p>
        </p:txBody>
      </p:sp>
      <p:sp>
        <p:nvSpPr>
          <p:cNvPr id="42" name="Rectangle 5"/>
          <p:cNvSpPr>
            <a:spLocks noChangeArrowheads="1"/>
          </p:cNvSpPr>
          <p:nvPr/>
        </p:nvSpPr>
        <p:spPr bwMode="auto">
          <a:xfrm>
            <a:off x="4875213" y="5257800"/>
            <a:ext cx="1922462" cy="336550"/>
          </a:xfrm>
          <a:prstGeom prst="rect">
            <a:avLst/>
          </a:prstGeom>
          <a:noFill/>
          <a:ln w="9525">
            <a:noFill/>
            <a:miter lim="800000"/>
            <a:headEnd/>
            <a:tailEnd/>
          </a:ln>
          <a:effectLst/>
        </p:spPr>
        <p:txBody>
          <a:bodyPr wrap="none" lIns="92075" tIns="46038" rIns="92075" bIns="46038">
            <a:spAutoFit/>
          </a:bodyPr>
          <a:lstStyle/>
          <a:p>
            <a:pPr algn="ctr"/>
            <a:r>
              <a:rPr lang="en-US" sz="1600" b="1" dirty="0">
                <a:latin typeface="Helvetica" pitchFamily="34" charset="0"/>
              </a:rPr>
              <a:t>negative pressure</a:t>
            </a:r>
          </a:p>
        </p:txBody>
      </p:sp>
      <p:sp>
        <p:nvSpPr>
          <p:cNvPr id="43" name="AutoShape 5"/>
          <p:cNvSpPr>
            <a:spLocks noChangeArrowheads="1"/>
          </p:cNvSpPr>
          <p:nvPr/>
        </p:nvSpPr>
        <p:spPr bwMode="auto">
          <a:xfrm>
            <a:off x="4286248" y="4357694"/>
            <a:ext cx="377825" cy="230188"/>
          </a:xfrm>
          <a:prstGeom prst="rightArrow">
            <a:avLst>
              <a:gd name="adj1" fmla="val 75009"/>
              <a:gd name="adj2" fmla="val 82137"/>
            </a:avLst>
          </a:prstGeom>
          <a:solidFill>
            <a:schemeClr val="tx1"/>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81000"/>
            <a:ext cx="7772400" cy="685800"/>
          </a:xfrm>
          <a:prstGeom prst="rect">
            <a:avLst/>
          </a:prstGeom>
          <a:noFill/>
          <a:ln/>
        </p:spPr>
        <p:txBody>
          <a:bodyPr lIns="92075" tIns="46038" rIns="92075" bIns="46038"/>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310AC0"/>
                </a:solidFill>
                <a:effectLst/>
                <a:uLnTx/>
                <a:uFillTx/>
                <a:latin typeface="+mj-lt"/>
                <a:ea typeface="+mj-ea"/>
                <a:cs typeface="+mj-cs"/>
              </a:rPr>
              <a:t>Convection</a:t>
            </a:r>
            <a:endParaRPr kumimoji="0" lang="en-US" sz="4400" b="1" i="0" u="none" strike="noStrike" kern="1200" cap="none" spc="0" normalizeH="0" baseline="0" noProof="0" dirty="0">
              <a:ln>
                <a:noFill/>
              </a:ln>
              <a:solidFill>
                <a:srgbClr val="310AC0"/>
              </a:solidFill>
              <a:effectLst/>
              <a:uLnTx/>
              <a:uFillTx/>
              <a:latin typeface="+mj-lt"/>
              <a:ea typeface="+mj-ea"/>
              <a:cs typeface="+mj-cs"/>
            </a:endParaRPr>
          </a:p>
        </p:txBody>
      </p:sp>
      <p:sp>
        <p:nvSpPr>
          <p:cNvPr id="3" name="Rectangle 3"/>
          <p:cNvSpPr txBox="1">
            <a:spLocks noChangeArrowheads="1"/>
          </p:cNvSpPr>
          <p:nvPr/>
        </p:nvSpPr>
        <p:spPr>
          <a:xfrm>
            <a:off x="1066800" y="1219200"/>
            <a:ext cx="7772400" cy="4648200"/>
          </a:xfrm>
          <a:prstGeom prst="rect">
            <a:avLst/>
          </a:prstGeom>
          <a:noFill/>
          <a:ln/>
        </p:spPr>
        <p:txBody>
          <a:bodyPr lIns="92075" tIns="46038" rIns="92075" bIns="46038"/>
          <a:lstStyle/>
          <a:p>
            <a:pPr marL="342900" marR="0" lvl="0" indent="-342900" algn="l" defTabSz="914400" rtl="0" eaLnBrk="1" fontAlgn="auto" latinLnBrk="0" hangingPunct="1">
              <a:lnSpc>
                <a:spcPct val="105000"/>
              </a:lnSpc>
              <a:spcBef>
                <a:spcPct val="45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Movement of </a:t>
            </a:r>
            <a:r>
              <a:rPr kumimoji="0" lang="en-US" sz="3200" b="1" i="0" u="sng" strike="noStrike" kern="1200" cap="none" spc="0" normalizeH="0" baseline="0" noProof="0" smtClean="0">
                <a:ln>
                  <a:noFill/>
                </a:ln>
                <a:solidFill>
                  <a:schemeClr val="tx1"/>
                </a:solidFill>
                <a:effectLst/>
                <a:uLnTx/>
                <a:uFillTx/>
                <a:latin typeface="+mn-lt"/>
                <a:ea typeface="+mn-ea"/>
                <a:cs typeface="+mn-cs"/>
              </a:rPr>
              <a:t>SOLUTES</a:t>
            </a:r>
            <a:r>
              <a:rPr kumimoji="0" lang="en-US" sz="3200" b="0" i="0" u="none" strike="noStrike" kern="1200" cap="none" spc="0" normalizeH="0" baseline="0" noProof="0" smtClean="0">
                <a:ln>
                  <a:noFill/>
                </a:ln>
                <a:solidFill>
                  <a:schemeClr val="tx1"/>
                </a:solidFill>
                <a:effectLst/>
                <a:uLnTx/>
                <a:uFillTx/>
                <a:latin typeface="+mn-lt"/>
                <a:ea typeface="+mn-ea"/>
                <a:cs typeface="+mn-cs"/>
              </a:rPr>
              <a:t> with a water flow, “solvent drag”.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6"/>
          <p:cNvGrpSpPr>
            <a:grpSpLocks/>
          </p:cNvGrpSpPr>
          <p:nvPr/>
        </p:nvGrpSpPr>
        <p:grpSpPr bwMode="auto">
          <a:xfrm>
            <a:off x="2282825" y="2457450"/>
            <a:ext cx="1901825" cy="1946275"/>
            <a:chOff x="1438" y="1548"/>
            <a:chExt cx="1198" cy="1226"/>
          </a:xfrm>
        </p:grpSpPr>
        <p:sp>
          <p:nvSpPr>
            <p:cNvPr id="5" name="Line 7"/>
            <p:cNvSpPr>
              <a:spLocks noChangeShapeType="1"/>
            </p:cNvSpPr>
            <p:nvPr/>
          </p:nvSpPr>
          <p:spPr bwMode="auto">
            <a:xfrm>
              <a:off x="2028" y="1970"/>
              <a:ext cx="0" cy="700"/>
            </a:xfrm>
            <a:prstGeom prst="line">
              <a:avLst/>
            </a:prstGeom>
            <a:noFill/>
            <a:ln w="25400">
              <a:solidFill>
                <a:schemeClr val="tx1"/>
              </a:solidFill>
              <a:prstDash val="dash"/>
              <a:round/>
              <a:headEnd type="none" w="sm" len="sm"/>
              <a:tailEnd type="none" w="sm" len="sm"/>
            </a:ln>
            <a:effectLst/>
          </p:spPr>
          <p:txBody>
            <a:bodyPr/>
            <a:lstStyle/>
            <a:p>
              <a:endParaRPr lang="en-US"/>
            </a:p>
          </p:txBody>
        </p:sp>
        <p:grpSp>
          <p:nvGrpSpPr>
            <p:cNvPr id="6" name="Group 8"/>
            <p:cNvGrpSpPr>
              <a:grpSpLocks/>
            </p:cNvGrpSpPr>
            <p:nvPr/>
          </p:nvGrpSpPr>
          <p:grpSpPr bwMode="auto">
            <a:xfrm>
              <a:off x="1584" y="1869"/>
              <a:ext cx="864" cy="798"/>
              <a:chOff x="1584" y="1869"/>
              <a:chExt cx="864" cy="798"/>
            </a:xfrm>
          </p:grpSpPr>
          <p:sp>
            <p:nvSpPr>
              <p:cNvPr id="33" name="Rectangle 9"/>
              <p:cNvSpPr>
                <a:spLocks noChangeArrowheads="1"/>
              </p:cNvSpPr>
              <p:nvPr/>
            </p:nvSpPr>
            <p:spPr bwMode="auto">
              <a:xfrm>
                <a:off x="1584" y="1869"/>
                <a:ext cx="435" cy="743"/>
              </a:xfrm>
              <a:prstGeom prst="rect">
                <a:avLst/>
              </a:prstGeom>
              <a:solidFill>
                <a:schemeClr val="accent1"/>
              </a:solidFill>
              <a:ln w="9525">
                <a:noFill/>
                <a:miter lim="800000"/>
                <a:headEnd/>
                <a:tailEnd/>
              </a:ln>
              <a:effectLst/>
            </p:spPr>
            <p:txBody>
              <a:bodyPr wrap="none" anchor="ctr"/>
              <a:lstStyle/>
              <a:p>
                <a:endParaRPr lang="en-US"/>
              </a:p>
            </p:txBody>
          </p:sp>
          <p:sp>
            <p:nvSpPr>
              <p:cNvPr id="34" name="Rectangle 10"/>
              <p:cNvSpPr>
                <a:spLocks noChangeArrowheads="1"/>
              </p:cNvSpPr>
              <p:nvPr/>
            </p:nvSpPr>
            <p:spPr bwMode="auto">
              <a:xfrm>
                <a:off x="1635" y="2613"/>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35" name="Oval 11"/>
              <p:cNvSpPr>
                <a:spLocks noChangeArrowheads="1"/>
              </p:cNvSpPr>
              <p:nvPr/>
            </p:nvSpPr>
            <p:spPr bwMode="auto">
              <a:xfrm>
                <a:off x="1584" y="2580"/>
                <a:ext cx="86" cy="81"/>
              </a:xfrm>
              <a:prstGeom prst="ellipse">
                <a:avLst/>
              </a:prstGeom>
              <a:solidFill>
                <a:schemeClr val="accent1"/>
              </a:solidFill>
              <a:ln w="9525">
                <a:noFill/>
                <a:round/>
                <a:headEnd/>
                <a:tailEnd/>
              </a:ln>
              <a:effectLst/>
            </p:spPr>
            <p:txBody>
              <a:bodyPr wrap="none" anchor="ctr"/>
              <a:lstStyle/>
              <a:p>
                <a:endParaRPr lang="en-US"/>
              </a:p>
            </p:txBody>
          </p:sp>
          <p:sp>
            <p:nvSpPr>
              <p:cNvPr id="36" name="Rectangle 12"/>
              <p:cNvSpPr>
                <a:spLocks noChangeArrowheads="1"/>
              </p:cNvSpPr>
              <p:nvPr/>
            </p:nvSpPr>
            <p:spPr bwMode="auto">
              <a:xfrm>
                <a:off x="2013" y="1869"/>
                <a:ext cx="435" cy="746"/>
              </a:xfrm>
              <a:prstGeom prst="rect">
                <a:avLst/>
              </a:prstGeom>
              <a:solidFill>
                <a:schemeClr val="accent1"/>
              </a:solidFill>
              <a:ln w="9525">
                <a:noFill/>
                <a:miter lim="800000"/>
                <a:headEnd/>
                <a:tailEnd/>
              </a:ln>
              <a:effectLst/>
            </p:spPr>
            <p:txBody>
              <a:bodyPr wrap="none" anchor="ctr"/>
              <a:lstStyle/>
              <a:p>
                <a:endParaRPr lang="en-US"/>
              </a:p>
            </p:txBody>
          </p:sp>
          <p:sp>
            <p:nvSpPr>
              <p:cNvPr id="37" name="Rectangle 13"/>
              <p:cNvSpPr>
                <a:spLocks noChangeArrowheads="1"/>
              </p:cNvSpPr>
              <p:nvPr/>
            </p:nvSpPr>
            <p:spPr bwMode="auto">
              <a:xfrm>
                <a:off x="2012" y="2616"/>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38" name="Oval 14"/>
              <p:cNvSpPr>
                <a:spLocks noChangeArrowheads="1"/>
              </p:cNvSpPr>
              <p:nvPr/>
            </p:nvSpPr>
            <p:spPr bwMode="auto">
              <a:xfrm>
                <a:off x="2362" y="2583"/>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7" name="Line 15"/>
            <p:cNvSpPr>
              <a:spLocks noChangeShapeType="1"/>
            </p:cNvSpPr>
            <p:nvPr/>
          </p:nvSpPr>
          <p:spPr bwMode="auto">
            <a:xfrm>
              <a:off x="2013" y="1886"/>
              <a:ext cx="0" cy="787"/>
            </a:xfrm>
            <a:prstGeom prst="line">
              <a:avLst/>
            </a:prstGeom>
            <a:noFill/>
            <a:ln w="25400">
              <a:solidFill>
                <a:schemeClr val="tx1"/>
              </a:solidFill>
              <a:prstDash val="dash"/>
              <a:round/>
              <a:headEnd type="none" w="sm" len="sm"/>
              <a:tailEnd type="none" w="sm" len="sm"/>
            </a:ln>
            <a:effectLst/>
          </p:spPr>
          <p:txBody>
            <a:bodyPr/>
            <a:lstStyle/>
            <a:p>
              <a:endParaRPr lang="en-US"/>
            </a:p>
          </p:txBody>
        </p:sp>
        <p:sp>
          <p:nvSpPr>
            <p:cNvPr id="8" name="Line 16"/>
            <p:cNvSpPr>
              <a:spLocks noChangeShapeType="1"/>
            </p:cNvSpPr>
            <p:nvPr/>
          </p:nvSpPr>
          <p:spPr bwMode="auto">
            <a:xfrm>
              <a:off x="2015" y="1869"/>
              <a:ext cx="442" cy="0"/>
            </a:xfrm>
            <a:prstGeom prst="line">
              <a:avLst/>
            </a:prstGeom>
            <a:noFill/>
            <a:ln w="25400">
              <a:solidFill>
                <a:schemeClr val="tx1"/>
              </a:solidFill>
              <a:round/>
              <a:headEnd type="none" w="sm" len="sm"/>
              <a:tailEnd type="none" w="sm" len="sm"/>
            </a:ln>
            <a:effectLst/>
          </p:spPr>
          <p:txBody>
            <a:bodyPr/>
            <a:lstStyle/>
            <a:p>
              <a:endParaRPr lang="en-US"/>
            </a:p>
          </p:txBody>
        </p:sp>
        <p:sp>
          <p:nvSpPr>
            <p:cNvPr id="9" name="Line 17"/>
            <p:cNvSpPr>
              <a:spLocks noChangeShapeType="1"/>
            </p:cNvSpPr>
            <p:nvPr/>
          </p:nvSpPr>
          <p:spPr bwMode="auto">
            <a:xfrm flipV="1">
              <a:off x="2013" y="1596"/>
              <a:ext cx="0" cy="283"/>
            </a:xfrm>
            <a:prstGeom prst="line">
              <a:avLst/>
            </a:prstGeom>
            <a:noFill/>
            <a:ln w="25400">
              <a:solidFill>
                <a:schemeClr val="tx1"/>
              </a:solidFill>
              <a:round/>
              <a:headEnd type="none" w="sm" len="sm"/>
              <a:tailEnd type="none" w="sm" len="sm"/>
            </a:ln>
            <a:effectLst/>
          </p:spPr>
          <p:txBody>
            <a:bodyPr/>
            <a:lstStyle/>
            <a:p>
              <a:endParaRPr lang="en-US"/>
            </a:p>
          </p:txBody>
        </p:sp>
        <p:grpSp>
          <p:nvGrpSpPr>
            <p:cNvPr id="10" name="Group 18"/>
            <p:cNvGrpSpPr>
              <a:grpSpLocks/>
            </p:cNvGrpSpPr>
            <p:nvPr/>
          </p:nvGrpSpPr>
          <p:grpSpPr bwMode="auto">
            <a:xfrm>
              <a:off x="1638" y="1902"/>
              <a:ext cx="554" cy="735"/>
              <a:chOff x="1638" y="1902"/>
              <a:chExt cx="554" cy="735"/>
            </a:xfrm>
          </p:grpSpPr>
          <p:sp>
            <p:nvSpPr>
              <p:cNvPr id="13" name="Oval 19"/>
              <p:cNvSpPr>
                <a:spLocks noChangeArrowheads="1"/>
              </p:cNvSpPr>
              <p:nvPr/>
            </p:nvSpPr>
            <p:spPr bwMode="auto">
              <a:xfrm>
                <a:off x="1653" y="1947"/>
                <a:ext cx="29" cy="33"/>
              </a:xfrm>
              <a:prstGeom prst="ellipse">
                <a:avLst/>
              </a:prstGeom>
              <a:solidFill>
                <a:schemeClr val="tx1"/>
              </a:solidFill>
              <a:ln w="9525">
                <a:noFill/>
                <a:round/>
                <a:headEnd/>
                <a:tailEnd/>
              </a:ln>
              <a:effectLst/>
            </p:spPr>
            <p:txBody>
              <a:bodyPr wrap="none" anchor="ctr"/>
              <a:lstStyle/>
              <a:p>
                <a:endParaRPr lang="en-US"/>
              </a:p>
            </p:txBody>
          </p:sp>
          <p:sp>
            <p:nvSpPr>
              <p:cNvPr id="14" name="Oval 20"/>
              <p:cNvSpPr>
                <a:spLocks noChangeArrowheads="1"/>
              </p:cNvSpPr>
              <p:nvPr/>
            </p:nvSpPr>
            <p:spPr bwMode="auto">
              <a:xfrm>
                <a:off x="1935" y="2130"/>
                <a:ext cx="29" cy="33"/>
              </a:xfrm>
              <a:prstGeom prst="ellipse">
                <a:avLst/>
              </a:prstGeom>
              <a:solidFill>
                <a:schemeClr val="tx1"/>
              </a:solidFill>
              <a:ln w="9525">
                <a:noFill/>
                <a:round/>
                <a:headEnd/>
                <a:tailEnd/>
              </a:ln>
              <a:effectLst/>
            </p:spPr>
            <p:txBody>
              <a:bodyPr wrap="none" anchor="ctr"/>
              <a:lstStyle/>
              <a:p>
                <a:endParaRPr lang="en-US"/>
              </a:p>
            </p:txBody>
          </p:sp>
          <p:sp>
            <p:nvSpPr>
              <p:cNvPr id="15" name="Oval 21"/>
              <p:cNvSpPr>
                <a:spLocks noChangeArrowheads="1"/>
              </p:cNvSpPr>
              <p:nvPr/>
            </p:nvSpPr>
            <p:spPr bwMode="auto">
              <a:xfrm>
                <a:off x="1932" y="1950"/>
                <a:ext cx="29" cy="33"/>
              </a:xfrm>
              <a:prstGeom prst="ellipse">
                <a:avLst/>
              </a:prstGeom>
              <a:solidFill>
                <a:schemeClr val="tx1"/>
              </a:solidFill>
              <a:ln w="9525">
                <a:noFill/>
                <a:round/>
                <a:headEnd/>
                <a:tailEnd/>
              </a:ln>
              <a:effectLst/>
            </p:spPr>
            <p:txBody>
              <a:bodyPr wrap="none" anchor="ctr"/>
              <a:lstStyle/>
              <a:p>
                <a:endParaRPr lang="en-US"/>
              </a:p>
            </p:txBody>
          </p:sp>
          <p:sp>
            <p:nvSpPr>
              <p:cNvPr id="16" name="Oval 22"/>
              <p:cNvSpPr>
                <a:spLocks noChangeArrowheads="1"/>
              </p:cNvSpPr>
              <p:nvPr/>
            </p:nvSpPr>
            <p:spPr bwMode="auto">
              <a:xfrm>
                <a:off x="1938" y="2586"/>
                <a:ext cx="29" cy="33"/>
              </a:xfrm>
              <a:prstGeom prst="ellipse">
                <a:avLst/>
              </a:prstGeom>
              <a:solidFill>
                <a:schemeClr val="tx1"/>
              </a:solidFill>
              <a:ln w="9525">
                <a:noFill/>
                <a:round/>
                <a:headEnd/>
                <a:tailEnd/>
              </a:ln>
              <a:effectLst/>
            </p:spPr>
            <p:txBody>
              <a:bodyPr wrap="none" anchor="ctr"/>
              <a:lstStyle/>
              <a:p>
                <a:endParaRPr lang="en-US"/>
              </a:p>
            </p:txBody>
          </p:sp>
          <p:sp>
            <p:nvSpPr>
              <p:cNvPr id="17" name="Oval 23"/>
              <p:cNvSpPr>
                <a:spLocks noChangeArrowheads="1"/>
              </p:cNvSpPr>
              <p:nvPr/>
            </p:nvSpPr>
            <p:spPr bwMode="auto">
              <a:xfrm>
                <a:off x="1644" y="2100"/>
                <a:ext cx="29" cy="33"/>
              </a:xfrm>
              <a:prstGeom prst="ellipse">
                <a:avLst/>
              </a:prstGeom>
              <a:solidFill>
                <a:schemeClr val="tx1"/>
              </a:solidFill>
              <a:ln w="9525">
                <a:noFill/>
                <a:round/>
                <a:headEnd/>
                <a:tailEnd/>
              </a:ln>
              <a:effectLst/>
            </p:spPr>
            <p:txBody>
              <a:bodyPr wrap="none" anchor="ctr"/>
              <a:lstStyle/>
              <a:p>
                <a:endParaRPr lang="en-US"/>
              </a:p>
            </p:txBody>
          </p:sp>
          <p:sp>
            <p:nvSpPr>
              <p:cNvPr id="18" name="Oval 24"/>
              <p:cNvSpPr>
                <a:spLocks noChangeArrowheads="1"/>
              </p:cNvSpPr>
              <p:nvPr/>
            </p:nvSpPr>
            <p:spPr bwMode="auto">
              <a:xfrm>
                <a:off x="1797" y="2358"/>
                <a:ext cx="29" cy="33"/>
              </a:xfrm>
              <a:prstGeom prst="ellipse">
                <a:avLst/>
              </a:prstGeom>
              <a:solidFill>
                <a:schemeClr val="tx1"/>
              </a:solidFill>
              <a:ln w="9525">
                <a:noFill/>
                <a:round/>
                <a:headEnd/>
                <a:tailEnd/>
              </a:ln>
              <a:effectLst/>
            </p:spPr>
            <p:txBody>
              <a:bodyPr wrap="none" anchor="ctr"/>
              <a:lstStyle/>
              <a:p>
                <a:endParaRPr lang="en-US"/>
              </a:p>
            </p:txBody>
          </p:sp>
          <p:sp>
            <p:nvSpPr>
              <p:cNvPr id="19" name="Oval 25"/>
              <p:cNvSpPr>
                <a:spLocks noChangeArrowheads="1"/>
              </p:cNvSpPr>
              <p:nvPr/>
            </p:nvSpPr>
            <p:spPr bwMode="auto">
              <a:xfrm>
                <a:off x="1923" y="2274"/>
                <a:ext cx="29" cy="33"/>
              </a:xfrm>
              <a:prstGeom prst="ellipse">
                <a:avLst/>
              </a:prstGeom>
              <a:solidFill>
                <a:schemeClr val="tx1"/>
              </a:solidFill>
              <a:ln w="9525">
                <a:noFill/>
                <a:round/>
                <a:headEnd/>
                <a:tailEnd/>
              </a:ln>
              <a:effectLst/>
            </p:spPr>
            <p:txBody>
              <a:bodyPr wrap="none" anchor="ctr"/>
              <a:lstStyle/>
              <a:p>
                <a:endParaRPr lang="en-US"/>
              </a:p>
            </p:txBody>
          </p:sp>
          <p:sp>
            <p:nvSpPr>
              <p:cNvPr id="20" name="Oval 26"/>
              <p:cNvSpPr>
                <a:spLocks noChangeArrowheads="1"/>
              </p:cNvSpPr>
              <p:nvPr/>
            </p:nvSpPr>
            <p:spPr bwMode="auto">
              <a:xfrm>
                <a:off x="1794" y="2202"/>
                <a:ext cx="29" cy="33"/>
              </a:xfrm>
              <a:prstGeom prst="ellipse">
                <a:avLst/>
              </a:prstGeom>
              <a:solidFill>
                <a:schemeClr val="tx1"/>
              </a:solidFill>
              <a:ln w="9525">
                <a:noFill/>
                <a:round/>
                <a:headEnd/>
                <a:tailEnd/>
              </a:ln>
              <a:effectLst/>
            </p:spPr>
            <p:txBody>
              <a:bodyPr wrap="none" anchor="ctr"/>
              <a:lstStyle/>
              <a:p>
                <a:endParaRPr lang="en-US"/>
              </a:p>
            </p:txBody>
          </p:sp>
          <p:sp>
            <p:nvSpPr>
              <p:cNvPr id="21" name="Oval 27"/>
              <p:cNvSpPr>
                <a:spLocks noChangeArrowheads="1"/>
              </p:cNvSpPr>
              <p:nvPr/>
            </p:nvSpPr>
            <p:spPr bwMode="auto">
              <a:xfrm>
                <a:off x="1920" y="2424"/>
                <a:ext cx="29" cy="33"/>
              </a:xfrm>
              <a:prstGeom prst="ellipse">
                <a:avLst/>
              </a:prstGeom>
              <a:solidFill>
                <a:schemeClr val="tx1"/>
              </a:solidFill>
              <a:ln w="9525">
                <a:noFill/>
                <a:round/>
                <a:headEnd/>
                <a:tailEnd/>
              </a:ln>
              <a:effectLst/>
            </p:spPr>
            <p:txBody>
              <a:bodyPr wrap="none" anchor="ctr"/>
              <a:lstStyle/>
              <a:p>
                <a:endParaRPr lang="en-US"/>
              </a:p>
            </p:txBody>
          </p:sp>
          <p:sp>
            <p:nvSpPr>
              <p:cNvPr id="22" name="Oval 28"/>
              <p:cNvSpPr>
                <a:spLocks noChangeArrowheads="1"/>
              </p:cNvSpPr>
              <p:nvPr/>
            </p:nvSpPr>
            <p:spPr bwMode="auto">
              <a:xfrm>
                <a:off x="1638" y="2604"/>
                <a:ext cx="29" cy="33"/>
              </a:xfrm>
              <a:prstGeom prst="ellipse">
                <a:avLst/>
              </a:prstGeom>
              <a:solidFill>
                <a:schemeClr val="tx1"/>
              </a:solidFill>
              <a:ln w="9525">
                <a:noFill/>
                <a:round/>
                <a:headEnd/>
                <a:tailEnd/>
              </a:ln>
              <a:effectLst/>
            </p:spPr>
            <p:txBody>
              <a:bodyPr wrap="none" anchor="ctr"/>
              <a:lstStyle/>
              <a:p>
                <a:endParaRPr lang="en-US"/>
              </a:p>
            </p:txBody>
          </p:sp>
          <p:sp>
            <p:nvSpPr>
              <p:cNvPr id="23" name="Oval 29"/>
              <p:cNvSpPr>
                <a:spLocks noChangeArrowheads="1"/>
              </p:cNvSpPr>
              <p:nvPr/>
            </p:nvSpPr>
            <p:spPr bwMode="auto">
              <a:xfrm>
                <a:off x="1791" y="2040"/>
                <a:ext cx="29" cy="33"/>
              </a:xfrm>
              <a:prstGeom prst="ellipse">
                <a:avLst/>
              </a:prstGeom>
              <a:solidFill>
                <a:schemeClr val="tx1"/>
              </a:solidFill>
              <a:ln w="9525">
                <a:noFill/>
                <a:round/>
                <a:headEnd/>
                <a:tailEnd/>
              </a:ln>
              <a:effectLst/>
            </p:spPr>
            <p:txBody>
              <a:bodyPr wrap="none" anchor="ctr"/>
              <a:lstStyle/>
              <a:p>
                <a:endParaRPr lang="en-US"/>
              </a:p>
            </p:txBody>
          </p:sp>
          <p:sp>
            <p:nvSpPr>
              <p:cNvPr id="24" name="Oval 30"/>
              <p:cNvSpPr>
                <a:spLocks noChangeArrowheads="1"/>
              </p:cNvSpPr>
              <p:nvPr/>
            </p:nvSpPr>
            <p:spPr bwMode="auto">
              <a:xfrm>
                <a:off x="1719" y="2481"/>
                <a:ext cx="29" cy="33"/>
              </a:xfrm>
              <a:prstGeom prst="ellipse">
                <a:avLst/>
              </a:prstGeom>
              <a:solidFill>
                <a:schemeClr val="tx1"/>
              </a:solidFill>
              <a:ln w="9525">
                <a:noFill/>
                <a:round/>
                <a:headEnd/>
                <a:tailEnd/>
              </a:ln>
              <a:effectLst/>
            </p:spPr>
            <p:txBody>
              <a:bodyPr wrap="none" anchor="ctr"/>
              <a:lstStyle/>
              <a:p>
                <a:endParaRPr lang="en-US"/>
              </a:p>
            </p:txBody>
          </p:sp>
          <p:sp>
            <p:nvSpPr>
              <p:cNvPr id="25" name="Oval 31"/>
              <p:cNvSpPr>
                <a:spLocks noChangeArrowheads="1"/>
              </p:cNvSpPr>
              <p:nvPr/>
            </p:nvSpPr>
            <p:spPr bwMode="auto">
              <a:xfrm>
                <a:off x="1677" y="2214"/>
                <a:ext cx="29" cy="33"/>
              </a:xfrm>
              <a:prstGeom prst="ellipse">
                <a:avLst/>
              </a:prstGeom>
              <a:solidFill>
                <a:schemeClr val="tx1"/>
              </a:solidFill>
              <a:ln w="9525">
                <a:noFill/>
                <a:round/>
                <a:headEnd/>
                <a:tailEnd/>
              </a:ln>
              <a:effectLst/>
            </p:spPr>
            <p:txBody>
              <a:bodyPr wrap="none" anchor="ctr"/>
              <a:lstStyle/>
              <a:p>
                <a:endParaRPr lang="en-US"/>
              </a:p>
            </p:txBody>
          </p:sp>
          <p:sp>
            <p:nvSpPr>
              <p:cNvPr id="26" name="Oval 32"/>
              <p:cNvSpPr>
                <a:spLocks noChangeArrowheads="1"/>
              </p:cNvSpPr>
              <p:nvPr/>
            </p:nvSpPr>
            <p:spPr bwMode="auto">
              <a:xfrm>
                <a:off x="1644" y="2349"/>
                <a:ext cx="29" cy="33"/>
              </a:xfrm>
              <a:prstGeom prst="ellipse">
                <a:avLst/>
              </a:prstGeom>
              <a:solidFill>
                <a:schemeClr val="tx1"/>
              </a:solidFill>
              <a:ln w="9525">
                <a:noFill/>
                <a:round/>
                <a:headEnd/>
                <a:tailEnd/>
              </a:ln>
              <a:effectLst/>
            </p:spPr>
            <p:txBody>
              <a:bodyPr wrap="none" anchor="ctr"/>
              <a:lstStyle/>
              <a:p>
                <a:endParaRPr lang="en-US"/>
              </a:p>
            </p:txBody>
          </p:sp>
          <p:sp>
            <p:nvSpPr>
              <p:cNvPr id="27" name="Oval 33"/>
              <p:cNvSpPr>
                <a:spLocks noChangeArrowheads="1"/>
              </p:cNvSpPr>
              <p:nvPr/>
            </p:nvSpPr>
            <p:spPr bwMode="auto">
              <a:xfrm>
                <a:off x="1782" y="1902"/>
                <a:ext cx="29" cy="33"/>
              </a:xfrm>
              <a:prstGeom prst="ellipse">
                <a:avLst/>
              </a:prstGeom>
              <a:solidFill>
                <a:schemeClr val="tx1"/>
              </a:solidFill>
              <a:ln w="9525">
                <a:noFill/>
                <a:round/>
                <a:headEnd/>
                <a:tailEnd/>
              </a:ln>
              <a:effectLst/>
            </p:spPr>
            <p:txBody>
              <a:bodyPr wrap="none" anchor="ctr"/>
              <a:lstStyle/>
              <a:p>
                <a:endParaRPr lang="en-US"/>
              </a:p>
            </p:txBody>
          </p:sp>
          <p:sp>
            <p:nvSpPr>
              <p:cNvPr id="28" name="Oval 34"/>
              <p:cNvSpPr>
                <a:spLocks noChangeArrowheads="1"/>
              </p:cNvSpPr>
              <p:nvPr/>
            </p:nvSpPr>
            <p:spPr bwMode="auto">
              <a:xfrm>
                <a:off x="1815" y="2577"/>
                <a:ext cx="29" cy="33"/>
              </a:xfrm>
              <a:prstGeom prst="ellipse">
                <a:avLst/>
              </a:prstGeom>
              <a:solidFill>
                <a:schemeClr val="tx1"/>
              </a:solidFill>
              <a:ln w="9525">
                <a:noFill/>
                <a:round/>
                <a:headEnd/>
                <a:tailEnd/>
              </a:ln>
              <a:effectLst/>
            </p:spPr>
            <p:txBody>
              <a:bodyPr wrap="none" anchor="ctr"/>
              <a:lstStyle/>
              <a:p>
                <a:endParaRPr lang="en-US"/>
              </a:p>
            </p:txBody>
          </p:sp>
          <p:sp>
            <p:nvSpPr>
              <p:cNvPr id="29" name="Oval 35"/>
              <p:cNvSpPr>
                <a:spLocks noChangeArrowheads="1"/>
              </p:cNvSpPr>
              <p:nvPr/>
            </p:nvSpPr>
            <p:spPr bwMode="auto">
              <a:xfrm>
                <a:off x="2031" y="2226"/>
                <a:ext cx="29" cy="33"/>
              </a:xfrm>
              <a:prstGeom prst="ellipse">
                <a:avLst/>
              </a:prstGeom>
              <a:solidFill>
                <a:schemeClr val="tx1"/>
              </a:solidFill>
              <a:ln w="9525">
                <a:noFill/>
                <a:round/>
                <a:headEnd/>
                <a:tailEnd/>
              </a:ln>
              <a:effectLst/>
            </p:spPr>
            <p:txBody>
              <a:bodyPr wrap="none" anchor="ctr"/>
              <a:lstStyle/>
              <a:p>
                <a:endParaRPr lang="en-US"/>
              </a:p>
            </p:txBody>
          </p:sp>
          <p:sp>
            <p:nvSpPr>
              <p:cNvPr id="30" name="Oval 36"/>
              <p:cNvSpPr>
                <a:spLocks noChangeArrowheads="1"/>
              </p:cNvSpPr>
              <p:nvPr/>
            </p:nvSpPr>
            <p:spPr bwMode="auto">
              <a:xfrm>
                <a:off x="2063" y="2442"/>
                <a:ext cx="29" cy="33"/>
              </a:xfrm>
              <a:prstGeom prst="ellipse">
                <a:avLst/>
              </a:prstGeom>
              <a:solidFill>
                <a:schemeClr val="tx1"/>
              </a:solidFill>
              <a:ln w="9525">
                <a:noFill/>
                <a:round/>
                <a:headEnd/>
                <a:tailEnd/>
              </a:ln>
              <a:effectLst/>
            </p:spPr>
            <p:txBody>
              <a:bodyPr wrap="none" anchor="ctr"/>
              <a:lstStyle/>
              <a:p>
                <a:endParaRPr lang="en-US"/>
              </a:p>
            </p:txBody>
          </p:sp>
          <p:sp>
            <p:nvSpPr>
              <p:cNvPr id="31" name="Oval 37"/>
              <p:cNvSpPr>
                <a:spLocks noChangeArrowheads="1"/>
              </p:cNvSpPr>
              <p:nvPr/>
            </p:nvSpPr>
            <p:spPr bwMode="auto">
              <a:xfrm>
                <a:off x="2163" y="2006"/>
                <a:ext cx="29" cy="33"/>
              </a:xfrm>
              <a:prstGeom prst="ellipse">
                <a:avLst/>
              </a:prstGeom>
              <a:solidFill>
                <a:schemeClr val="tx1"/>
              </a:solidFill>
              <a:ln w="9525">
                <a:noFill/>
                <a:round/>
                <a:headEnd/>
                <a:tailEnd/>
              </a:ln>
              <a:effectLst/>
            </p:spPr>
            <p:txBody>
              <a:bodyPr wrap="none" anchor="ctr"/>
              <a:lstStyle/>
              <a:p>
                <a:endParaRPr lang="en-US"/>
              </a:p>
            </p:txBody>
          </p:sp>
          <p:sp>
            <p:nvSpPr>
              <p:cNvPr id="32" name="Oval 38"/>
              <p:cNvSpPr>
                <a:spLocks noChangeArrowheads="1"/>
              </p:cNvSpPr>
              <p:nvPr/>
            </p:nvSpPr>
            <p:spPr bwMode="auto">
              <a:xfrm>
                <a:off x="2111" y="2154"/>
                <a:ext cx="29" cy="33"/>
              </a:xfrm>
              <a:prstGeom prst="ellipse">
                <a:avLst/>
              </a:prstGeom>
              <a:solidFill>
                <a:schemeClr val="tx1"/>
              </a:solidFill>
              <a:ln w="9525">
                <a:noFill/>
                <a:round/>
                <a:headEnd/>
                <a:tailEnd/>
              </a:ln>
              <a:effectLst/>
            </p:spPr>
            <p:txBody>
              <a:bodyPr wrap="none" anchor="ctr"/>
              <a:lstStyle/>
              <a:p>
                <a:endParaRPr lang="en-US"/>
              </a:p>
            </p:txBody>
          </p:sp>
        </p:grpSp>
        <p:sp>
          <p:nvSpPr>
            <p:cNvPr id="11" name="Line 39"/>
            <p:cNvSpPr>
              <a:spLocks noChangeShapeType="1"/>
            </p:cNvSpPr>
            <p:nvPr/>
          </p:nvSpPr>
          <p:spPr bwMode="auto">
            <a:xfrm flipH="1">
              <a:off x="1583" y="1869"/>
              <a:ext cx="451" cy="0"/>
            </a:xfrm>
            <a:prstGeom prst="line">
              <a:avLst/>
            </a:prstGeom>
            <a:noFill/>
            <a:ln w="25400">
              <a:solidFill>
                <a:schemeClr val="tx1"/>
              </a:solidFill>
              <a:round/>
              <a:headEnd type="none" w="sm" len="sm"/>
              <a:tailEnd type="none" w="sm" len="sm"/>
            </a:ln>
            <a:effectLst/>
          </p:spPr>
          <p:txBody>
            <a:bodyPr/>
            <a:lstStyle/>
            <a:p>
              <a:endParaRPr lang="en-US"/>
            </a:p>
          </p:txBody>
        </p:sp>
        <p:pic>
          <p:nvPicPr>
            <p:cNvPr id="12" name="Picture 40"/>
            <p:cNvPicPr>
              <a:picLocks noChangeArrowheads="1"/>
            </p:cNvPicPr>
            <p:nvPr/>
          </p:nvPicPr>
          <p:blipFill>
            <a:blip r:embed="rId2" cstate="print"/>
            <a:srcRect/>
            <a:stretch>
              <a:fillRect/>
            </a:stretch>
          </p:blipFill>
          <p:spPr bwMode="auto">
            <a:xfrm>
              <a:off x="1438" y="1548"/>
              <a:ext cx="1198" cy="1226"/>
            </a:xfrm>
            <a:prstGeom prst="rect">
              <a:avLst/>
            </a:prstGeom>
            <a:noFill/>
            <a:ln w="9525">
              <a:noFill/>
              <a:miter lim="800000"/>
              <a:headEnd/>
              <a:tailEnd/>
            </a:ln>
            <a:effectLst/>
          </p:spPr>
        </p:pic>
      </p:grpSp>
      <p:grpSp>
        <p:nvGrpSpPr>
          <p:cNvPr id="39" name="Group 41"/>
          <p:cNvGrpSpPr>
            <a:grpSpLocks/>
          </p:cNvGrpSpPr>
          <p:nvPr/>
        </p:nvGrpSpPr>
        <p:grpSpPr bwMode="auto">
          <a:xfrm>
            <a:off x="5016500" y="2457450"/>
            <a:ext cx="1901825" cy="1946275"/>
            <a:chOff x="3160" y="1548"/>
            <a:chExt cx="1198" cy="1226"/>
          </a:xfrm>
        </p:grpSpPr>
        <p:grpSp>
          <p:nvGrpSpPr>
            <p:cNvPr id="40" name="Group 42"/>
            <p:cNvGrpSpPr>
              <a:grpSpLocks/>
            </p:cNvGrpSpPr>
            <p:nvPr/>
          </p:nvGrpSpPr>
          <p:grpSpPr bwMode="auto">
            <a:xfrm>
              <a:off x="3303" y="1767"/>
              <a:ext cx="867" cy="900"/>
              <a:chOff x="3303" y="1767"/>
              <a:chExt cx="867" cy="900"/>
            </a:xfrm>
          </p:grpSpPr>
          <p:sp>
            <p:nvSpPr>
              <p:cNvPr id="79" name="Rectangle 43"/>
              <p:cNvSpPr>
                <a:spLocks noChangeArrowheads="1"/>
              </p:cNvSpPr>
              <p:nvPr/>
            </p:nvSpPr>
            <p:spPr bwMode="auto">
              <a:xfrm>
                <a:off x="3303" y="2172"/>
                <a:ext cx="435" cy="440"/>
              </a:xfrm>
              <a:prstGeom prst="rect">
                <a:avLst/>
              </a:prstGeom>
              <a:solidFill>
                <a:schemeClr val="accent1"/>
              </a:solidFill>
              <a:ln w="9525">
                <a:noFill/>
                <a:miter lim="800000"/>
                <a:headEnd/>
                <a:tailEnd/>
              </a:ln>
              <a:effectLst/>
            </p:spPr>
            <p:txBody>
              <a:bodyPr wrap="none" anchor="ctr"/>
              <a:lstStyle/>
              <a:p>
                <a:endParaRPr lang="en-US"/>
              </a:p>
            </p:txBody>
          </p:sp>
          <p:sp>
            <p:nvSpPr>
              <p:cNvPr id="80" name="Rectangle 44"/>
              <p:cNvSpPr>
                <a:spLocks noChangeArrowheads="1"/>
              </p:cNvSpPr>
              <p:nvPr/>
            </p:nvSpPr>
            <p:spPr bwMode="auto">
              <a:xfrm>
                <a:off x="3354" y="2613"/>
                <a:ext cx="385" cy="51"/>
              </a:xfrm>
              <a:prstGeom prst="rect">
                <a:avLst/>
              </a:prstGeom>
              <a:solidFill>
                <a:schemeClr val="accent1"/>
              </a:solidFill>
              <a:ln w="9525">
                <a:noFill/>
                <a:miter lim="800000"/>
                <a:headEnd/>
                <a:tailEnd/>
              </a:ln>
              <a:effectLst/>
            </p:spPr>
            <p:txBody>
              <a:bodyPr wrap="none" anchor="ctr"/>
              <a:lstStyle/>
              <a:p>
                <a:endParaRPr lang="en-US"/>
              </a:p>
            </p:txBody>
          </p:sp>
          <p:sp>
            <p:nvSpPr>
              <p:cNvPr id="81" name="Oval 45"/>
              <p:cNvSpPr>
                <a:spLocks noChangeArrowheads="1"/>
              </p:cNvSpPr>
              <p:nvPr/>
            </p:nvSpPr>
            <p:spPr bwMode="auto">
              <a:xfrm>
                <a:off x="3303" y="2580"/>
                <a:ext cx="86" cy="81"/>
              </a:xfrm>
              <a:prstGeom prst="ellipse">
                <a:avLst/>
              </a:prstGeom>
              <a:solidFill>
                <a:schemeClr val="accent1"/>
              </a:solidFill>
              <a:ln w="9525">
                <a:noFill/>
                <a:round/>
                <a:headEnd/>
                <a:tailEnd/>
              </a:ln>
              <a:effectLst/>
            </p:spPr>
            <p:txBody>
              <a:bodyPr wrap="none" anchor="ctr"/>
              <a:lstStyle/>
              <a:p>
                <a:endParaRPr lang="en-US"/>
              </a:p>
            </p:txBody>
          </p:sp>
          <p:sp>
            <p:nvSpPr>
              <p:cNvPr id="82" name="Rectangle 46"/>
              <p:cNvSpPr>
                <a:spLocks noChangeArrowheads="1"/>
              </p:cNvSpPr>
              <p:nvPr/>
            </p:nvSpPr>
            <p:spPr bwMode="auto">
              <a:xfrm>
                <a:off x="3738" y="1767"/>
                <a:ext cx="432" cy="848"/>
              </a:xfrm>
              <a:prstGeom prst="rect">
                <a:avLst/>
              </a:prstGeom>
              <a:solidFill>
                <a:schemeClr val="accent1"/>
              </a:solidFill>
              <a:ln w="9525">
                <a:noFill/>
                <a:miter lim="800000"/>
                <a:headEnd/>
                <a:tailEnd/>
              </a:ln>
              <a:effectLst/>
            </p:spPr>
            <p:txBody>
              <a:bodyPr wrap="none" anchor="ctr"/>
              <a:lstStyle/>
              <a:p>
                <a:endParaRPr lang="en-US"/>
              </a:p>
            </p:txBody>
          </p:sp>
          <p:sp>
            <p:nvSpPr>
              <p:cNvPr id="83" name="Rectangle 47"/>
              <p:cNvSpPr>
                <a:spLocks noChangeArrowheads="1"/>
              </p:cNvSpPr>
              <p:nvPr/>
            </p:nvSpPr>
            <p:spPr bwMode="auto">
              <a:xfrm>
                <a:off x="3737" y="2616"/>
                <a:ext cx="382" cy="51"/>
              </a:xfrm>
              <a:prstGeom prst="rect">
                <a:avLst/>
              </a:prstGeom>
              <a:solidFill>
                <a:schemeClr val="accent1"/>
              </a:solidFill>
              <a:ln w="9525">
                <a:noFill/>
                <a:miter lim="800000"/>
                <a:headEnd/>
                <a:tailEnd/>
              </a:ln>
              <a:effectLst/>
            </p:spPr>
            <p:txBody>
              <a:bodyPr wrap="none" anchor="ctr"/>
              <a:lstStyle/>
              <a:p>
                <a:endParaRPr lang="en-US"/>
              </a:p>
            </p:txBody>
          </p:sp>
          <p:sp>
            <p:nvSpPr>
              <p:cNvPr id="84" name="Oval 48"/>
              <p:cNvSpPr>
                <a:spLocks noChangeArrowheads="1"/>
              </p:cNvSpPr>
              <p:nvPr/>
            </p:nvSpPr>
            <p:spPr bwMode="auto">
              <a:xfrm>
                <a:off x="4084" y="2583"/>
                <a:ext cx="86" cy="81"/>
              </a:xfrm>
              <a:prstGeom prst="ellipse">
                <a:avLst/>
              </a:prstGeom>
              <a:solidFill>
                <a:schemeClr val="accent1"/>
              </a:solidFill>
              <a:ln w="9525">
                <a:noFill/>
                <a:round/>
                <a:headEnd/>
                <a:tailEnd/>
              </a:ln>
              <a:effectLst/>
            </p:spPr>
            <p:txBody>
              <a:bodyPr wrap="none" anchor="ctr"/>
              <a:lstStyle/>
              <a:p>
                <a:endParaRPr lang="en-US"/>
              </a:p>
            </p:txBody>
          </p:sp>
        </p:grpSp>
        <p:sp>
          <p:nvSpPr>
            <p:cNvPr id="41" name="Line 49"/>
            <p:cNvSpPr>
              <a:spLocks noChangeShapeType="1"/>
            </p:cNvSpPr>
            <p:nvPr/>
          </p:nvSpPr>
          <p:spPr bwMode="auto">
            <a:xfrm>
              <a:off x="3734" y="1767"/>
              <a:ext cx="451" cy="0"/>
            </a:xfrm>
            <a:prstGeom prst="line">
              <a:avLst/>
            </a:prstGeom>
            <a:noFill/>
            <a:ln w="25400">
              <a:solidFill>
                <a:schemeClr val="tx1"/>
              </a:solidFill>
              <a:round/>
              <a:headEnd type="none" w="sm" len="sm"/>
              <a:tailEnd type="none" w="sm" len="sm"/>
            </a:ln>
            <a:effectLst/>
          </p:spPr>
          <p:txBody>
            <a:bodyPr/>
            <a:lstStyle/>
            <a:p>
              <a:endParaRPr lang="en-US"/>
            </a:p>
          </p:txBody>
        </p:sp>
        <p:sp>
          <p:nvSpPr>
            <p:cNvPr id="42" name="Line 50"/>
            <p:cNvSpPr>
              <a:spLocks noChangeShapeType="1"/>
            </p:cNvSpPr>
            <p:nvPr/>
          </p:nvSpPr>
          <p:spPr bwMode="auto">
            <a:xfrm>
              <a:off x="3738" y="1769"/>
              <a:ext cx="0" cy="901"/>
            </a:xfrm>
            <a:prstGeom prst="line">
              <a:avLst/>
            </a:prstGeom>
            <a:noFill/>
            <a:ln w="25400">
              <a:solidFill>
                <a:schemeClr val="tx1"/>
              </a:solidFill>
              <a:prstDash val="dash"/>
              <a:round/>
              <a:headEnd type="none" w="sm" len="sm"/>
              <a:tailEnd type="none" w="sm" len="sm"/>
            </a:ln>
            <a:effectLst/>
          </p:spPr>
          <p:txBody>
            <a:bodyPr/>
            <a:lstStyle/>
            <a:p>
              <a:endParaRPr lang="en-US"/>
            </a:p>
          </p:txBody>
        </p:sp>
        <p:sp>
          <p:nvSpPr>
            <p:cNvPr id="43" name="Line 51"/>
            <p:cNvSpPr>
              <a:spLocks noChangeShapeType="1"/>
            </p:cNvSpPr>
            <p:nvPr/>
          </p:nvSpPr>
          <p:spPr bwMode="auto">
            <a:xfrm flipV="1">
              <a:off x="3738" y="1593"/>
              <a:ext cx="0" cy="172"/>
            </a:xfrm>
            <a:prstGeom prst="line">
              <a:avLst/>
            </a:prstGeom>
            <a:noFill/>
            <a:ln w="25400">
              <a:solidFill>
                <a:schemeClr val="tx1"/>
              </a:solidFill>
              <a:round/>
              <a:headEnd type="none" w="sm" len="sm"/>
              <a:tailEnd type="none" w="sm" len="sm"/>
            </a:ln>
            <a:effectLst/>
          </p:spPr>
          <p:txBody>
            <a:bodyPr/>
            <a:lstStyle/>
            <a:p>
              <a:endParaRPr lang="en-US"/>
            </a:p>
          </p:txBody>
        </p:sp>
        <p:sp>
          <p:nvSpPr>
            <p:cNvPr id="44" name="AutoShape 52"/>
            <p:cNvSpPr>
              <a:spLocks noChangeArrowheads="1"/>
            </p:cNvSpPr>
            <p:nvPr/>
          </p:nvSpPr>
          <p:spPr bwMode="auto">
            <a:xfrm>
              <a:off x="3806" y="1562"/>
              <a:ext cx="296" cy="176"/>
            </a:xfrm>
            <a:prstGeom prst="upArrow">
              <a:avLst>
                <a:gd name="adj1" fmla="val 50000"/>
                <a:gd name="adj2" fmla="val 49958"/>
              </a:avLst>
            </a:prstGeom>
            <a:solidFill>
              <a:srgbClr val="FFC000"/>
            </a:solidFill>
            <a:ln w="25400">
              <a:solidFill>
                <a:schemeClr val="tx1"/>
              </a:solidFill>
              <a:miter lim="800000"/>
              <a:headEnd/>
              <a:tailEnd/>
            </a:ln>
            <a:effectLst/>
          </p:spPr>
          <p:txBody>
            <a:bodyPr vert="eaVert" wrap="none" anchor="ctr"/>
            <a:lstStyle/>
            <a:p>
              <a:endParaRPr lang="en-US"/>
            </a:p>
          </p:txBody>
        </p:sp>
        <p:sp>
          <p:nvSpPr>
            <p:cNvPr id="45" name="Line 53"/>
            <p:cNvSpPr>
              <a:spLocks noChangeShapeType="1"/>
            </p:cNvSpPr>
            <p:nvPr/>
          </p:nvSpPr>
          <p:spPr bwMode="auto">
            <a:xfrm>
              <a:off x="3617" y="2412"/>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46" name="Line 54"/>
            <p:cNvSpPr>
              <a:spLocks noChangeShapeType="1"/>
            </p:cNvSpPr>
            <p:nvPr/>
          </p:nvSpPr>
          <p:spPr bwMode="auto">
            <a:xfrm>
              <a:off x="3617" y="2568"/>
              <a:ext cx="310" cy="0"/>
            </a:xfrm>
            <a:prstGeom prst="line">
              <a:avLst/>
            </a:prstGeom>
            <a:noFill/>
            <a:ln w="12700">
              <a:solidFill>
                <a:schemeClr val="tx1"/>
              </a:solidFill>
              <a:round/>
              <a:headEnd type="none" w="sm" len="sm"/>
              <a:tailEnd type="stealth" w="med" len="lg"/>
            </a:ln>
            <a:effectLst/>
          </p:spPr>
          <p:txBody>
            <a:bodyPr/>
            <a:lstStyle/>
            <a:p>
              <a:endParaRPr lang="en-US"/>
            </a:p>
          </p:txBody>
        </p:sp>
        <p:sp>
          <p:nvSpPr>
            <p:cNvPr id="47" name="Line 55"/>
            <p:cNvSpPr>
              <a:spLocks noChangeShapeType="1"/>
            </p:cNvSpPr>
            <p:nvPr/>
          </p:nvSpPr>
          <p:spPr bwMode="auto">
            <a:xfrm>
              <a:off x="3617" y="2247"/>
              <a:ext cx="310" cy="0"/>
            </a:xfrm>
            <a:prstGeom prst="line">
              <a:avLst/>
            </a:prstGeom>
            <a:noFill/>
            <a:ln w="12700">
              <a:solidFill>
                <a:schemeClr val="tx1"/>
              </a:solidFill>
              <a:round/>
              <a:headEnd type="none" w="sm" len="sm"/>
              <a:tailEnd type="stealth" w="med" len="lg"/>
            </a:ln>
            <a:effectLst/>
          </p:spPr>
          <p:txBody>
            <a:bodyPr/>
            <a:lstStyle/>
            <a:p>
              <a:endParaRPr lang="en-US"/>
            </a:p>
          </p:txBody>
        </p:sp>
        <p:grpSp>
          <p:nvGrpSpPr>
            <p:cNvPr id="48" name="Group 56"/>
            <p:cNvGrpSpPr>
              <a:grpSpLocks/>
            </p:cNvGrpSpPr>
            <p:nvPr/>
          </p:nvGrpSpPr>
          <p:grpSpPr bwMode="auto">
            <a:xfrm>
              <a:off x="3360" y="1809"/>
              <a:ext cx="767" cy="828"/>
              <a:chOff x="3360" y="1809"/>
              <a:chExt cx="767" cy="828"/>
            </a:xfrm>
          </p:grpSpPr>
          <p:sp>
            <p:nvSpPr>
              <p:cNvPr id="51" name="Oval 57"/>
              <p:cNvSpPr>
                <a:spLocks noChangeArrowheads="1"/>
              </p:cNvSpPr>
              <p:nvPr/>
            </p:nvSpPr>
            <p:spPr bwMode="auto">
              <a:xfrm>
                <a:off x="3811" y="2389"/>
                <a:ext cx="21" cy="25"/>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52" name="Oval 58"/>
              <p:cNvSpPr>
                <a:spLocks noChangeArrowheads="1"/>
              </p:cNvSpPr>
              <p:nvPr/>
            </p:nvSpPr>
            <p:spPr bwMode="auto">
              <a:xfrm>
                <a:off x="3817" y="2389"/>
                <a:ext cx="21" cy="25"/>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53" name="Oval 59"/>
              <p:cNvSpPr>
                <a:spLocks noChangeArrowheads="1"/>
              </p:cNvSpPr>
              <p:nvPr/>
            </p:nvSpPr>
            <p:spPr bwMode="auto">
              <a:xfrm>
                <a:off x="3813" y="1947"/>
                <a:ext cx="29" cy="33"/>
              </a:xfrm>
              <a:prstGeom prst="ellipse">
                <a:avLst/>
              </a:prstGeom>
              <a:solidFill>
                <a:schemeClr val="tx1"/>
              </a:solidFill>
              <a:ln w="9525">
                <a:noFill/>
                <a:round/>
                <a:headEnd/>
                <a:tailEnd/>
              </a:ln>
              <a:effectLst/>
            </p:spPr>
            <p:txBody>
              <a:bodyPr wrap="none" anchor="ctr"/>
              <a:lstStyle/>
              <a:p>
                <a:endParaRPr lang="en-US"/>
              </a:p>
            </p:txBody>
          </p:sp>
          <p:sp>
            <p:nvSpPr>
              <p:cNvPr id="54" name="Oval 60"/>
              <p:cNvSpPr>
                <a:spLocks noChangeArrowheads="1"/>
              </p:cNvSpPr>
              <p:nvPr/>
            </p:nvSpPr>
            <p:spPr bwMode="auto">
              <a:xfrm>
                <a:off x="4095" y="2130"/>
                <a:ext cx="29" cy="33"/>
              </a:xfrm>
              <a:prstGeom prst="ellipse">
                <a:avLst/>
              </a:prstGeom>
              <a:solidFill>
                <a:schemeClr val="tx1"/>
              </a:solidFill>
              <a:ln w="9525">
                <a:noFill/>
                <a:round/>
                <a:headEnd/>
                <a:tailEnd/>
              </a:ln>
              <a:effectLst/>
            </p:spPr>
            <p:txBody>
              <a:bodyPr wrap="none" anchor="ctr"/>
              <a:lstStyle/>
              <a:p>
                <a:endParaRPr lang="en-US"/>
              </a:p>
            </p:txBody>
          </p:sp>
          <p:sp>
            <p:nvSpPr>
              <p:cNvPr id="55" name="Oval 61"/>
              <p:cNvSpPr>
                <a:spLocks noChangeArrowheads="1"/>
              </p:cNvSpPr>
              <p:nvPr/>
            </p:nvSpPr>
            <p:spPr bwMode="auto">
              <a:xfrm>
                <a:off x="4092" y="1950"/>
                <a:ext cx="29" cy="33"/>
              </a:xfrm>
              <a:prstGeom prst="ellipse">
                <a:avLst/>
              </a:prstGeom>
              <a:solidFill>
                <a:schemeClr val="tx1"/>
              </a:solidFill>
              <a:ln w="9525">
                <a:noFill/>
                <a:round/>
                <a:headEnd/>
                <a:tailEnd/>
              </a:ln>
              <a:effectLst/>
            </p:spPr>
            <p:txBody>
              <a:bodyPr wrap="none" anchor="ctr"/>
              <a:lstStyle/>
              <a:p>
                <a:endParaRPr lang="en-US"/>
              </a:p>
            </p:txBody>
          </p:sp>
          <p:sp>
            <p:nvSpPr>
              <p:cNvPr id="56" name="Oval 62"/>
              <p:cNvSpPr>
                <a:spLocks noChangeArrowheads="1"/>
              </p:cNvSpPr>
              <p:nvPr/>
            </p:nvSpPr>
            <p:spPr bwMode="auto">
              <a:xfrm>
                <a:off x="4098" y="2586"/>
                <a:ext cx="29" cy="33"/>
              </a:xfrm>
              <a:prstGeom prst="ellipse">
                <a:avLst/>
              </a:prstGeom>
              <a:solidFill>
                <a:schemeClr val="tx1"/>
              </a:solidFill>
              <a:ln w="9525">
                <a:noFill/>
                <a:round/>
                <a:headEnd/>
                <a:tailEnd/>
              </a:ln>
              <a:effectLst/>
            </p:spPr>
            <p:txBody>
              <a:bodyPr wrap="none" anchor="ctr"/>
              <a:lstStyle/>
              <a:p>
                <a:endParaRPr lang="en-US"/>
              </a:p>
            </p:txBody>
          </p:sp>
          <p:sp>
            <p:nvSpPr>
              <p:cNvPr id="57" name="Oval 63"/>
              <p:cNvSpPr>
                <a:spLocks noChangeArrowheads="1"/>
              </p:cNvSpPr>
              <p:nvPr/>
            </p:nvSpPr>
            <p:spPr bwMode="auto">
              <a:xfrm>
                <a:off x="3804" y="2100"/>
                <a:ext cx="29" cy="33"/>
              </a:xfrm>
              <a:prstGeom prst="ellipse">
                <a:avLst/>
              </a:prstGeom>
              <a:solidFill>
                <a:schemeClr val="tx1"/>
              </a:solidFill>
              <a:ln w="9525">
                <a:noFill/>
                <a:round/>
                <a:headEnd/>
                <a:tailEnd/>
              </a:ln>
              <a:effectLst/>
            </p:spPr>
            <p:txBody>
              <a:bodyPr wrap="none" anchor="ctr"/>
              <a:lstStyle/>
              <a:p>
                <a:endParaRPr lang="en-US"/>
              </a:p>
            </p:txBody>
          </p:sp>
          <p:sp>
            <p:nvSpPr>
              <p:cNvPr id="58" name="Oval 64"/>
              <p:cNvSpPr>
                <a:spLocks noChangeArrowheads="1"/>
              </p:cNvSpPr>
              <p:nvPr/>
            </p:nvSpPr>
            <p:spPr bwMode="auto">
              <a:xfrm>
                <a:off x="3957" y="2358"/>
                <a:ext cx="29" cy="33"/>
              </a:xfrm>
              <a:prstGeom prst="ellipse">
                <a:avLst/>
              </a:prstGeom>
              <a:solidFill>
                <a:schemeClr val="tx1"/>
              </a:solidFill>
              <a:ln w="9525">
                <a:noFill/>
                <a:round/>
                <a:headEnd/>
                <a:tailEnd/>
              </a:ln>
              <a:effectLst/>
            </p:spPr>
            <p:txBody>
              <a:bodyPr wrap="none" anchor="ctr"/>
              <a:lstStyle/>
              <a:p>
                <a:endParaRPr lang="en-US"/>
              </a:p>
            </p:txBody>
          </p:sp>
          <p:sp>
            <p:nvSpPr>
              <p:cNvPr id="59" name="Oval 65"/>
              <p:cNvSpPr>
                <a:spLocks noChangeArrowheads="1"/>
              </p:cNvSpPr>
              <p:nvPr/>
            </p:nvSpPr>
            <p:spPr bwMode="auto">
              <a:xfrm>
                <a:off x="4083" y="2274"/>
                <a:ext cx="29" cy="33"/>
              </a:xfrm>
              <a:prstGeom prst="ellipse">
                <a:avLst/>
              </a:prstGeom>
              <a:solidFill>
                <a:schemeClr val="tx1"/>
              </a:solidFill>
              <a:ln w="9525">
                <a:noFill/>
                <a:round/>
                <a:headEnd/>
                <a:tailEnd/>
              </a:ln>
              <a:effectLst/>
            </p:spPr>
            <p:txBody>
              <a:bodyPr wrap="none" anchor="ctr"/>
              <a:lstStyle/>
              <a:p>
                <a:endParaRPr lang="en-US"/>
              </a:p>
            </p:txBody>
          </p:sp>
          <p:sp>
            <p:nvSpPr>
              <p:cNvPr id="60" name="Oval 66"/>
              <p:cNvSpPr>
                <a:spLocks noChangeArrowheads="1"/>
              </p:cNvSpPr>
              <p:nvPr/>
            </p:nvSpPr>
            <p:spPr bwMode="auto">
              <a:xfrm>
                <a:off x="3954" y="2202"/>
                <a:ext cx="29" cy="33"/>
              </a:xfrm>
              <a:prstGeom prst="ellipse">
                <a:avLst/>
              </a:prstGeom>
              <a:solidFill>
                <a:schemeClr val="tx1"/>
              </a:solidFill>
              <a:ln w="9525">
                <a:noFill/>
                <a:round/>
                <a:headEnd/>
                <a:tailEnd/>
              </a:ln>
              <a:effectLst/>
            </p:spPr>
            <p:txBody>
              <a:bodyPr wrap="none" anchor="ctr"/>
              <a:lstStyle/>
              <a:p>
                <a:endParaRPr lang="en-US"/>
              </a:p>
            </p:txBody>
          </p:sp>
          <p:sp>
            <p:nvSpPr>
              <p:cNvPr id="61" name="Oval 67"/>
              <p:cNvSpPr>
                <a:spLocks noChangeArrowheads="1"/>
              </p:cNvSpPr>
              <p:nvPr/>
            </p:nvSpPr>
            <p:spPr bwMode="auto">
              <a:xfrm>
                <a:off x="4080" y="2424"/>
                <a:ext cx="29" cy="33"/>
              </a:xfrm>
              <a:prstGeom prst="ellipse">
                <a:avLst/>
              </a:prstGeom>
              <a:solidFill>
                <a:schemeClr val="tx1"/>
              </a:solidFill>
              <a:ln w="9525">
                <a:noFill/>
                <a:round/>
                <a:headEnd/>
                <a:tailEnd/>
              </a:ln>
              <a:effectLst/>
            </p:spPr>
            <p:txBody>
              <a:bodyPr wrap="none" anchor="ctr"/>
              <a:lstStyle/>
              <a:p>
                <a:endParaRPr lang="en-US"/>
              </a:p>
            </p:txBody>
          </p:sp>
          <p:sp>
            <p:nvSpPr>
              <p:cNvPr id="62" name="Oval 68"/>
              <p:cNvSpPr>
                <a:spLocks noChangeArrowheads="1"/>
              </p:cNvSpPr>
              <p:nvPr/>
            </p:nvSpPr>
            <p:spPr bwMode="auto">
              <a:xfrm>
                <a:off x="3798" y="2604"/>
                <a:ext cx="29" cy="33"/>
              </a:xfrm>
              <a:prstGeom prst="ellipse">
                <a:avLst/>
              </a:prstGeom>
              <a:solidFill>
                <a:schemeClr val="tx1"/>
              </a:solidFill>
              <a:ln w="9525">
                <a:noFill/>
                <a:round/>
                <a:headEnd/>
                <a:tailEnd/>
              </a:ln>
              <a:effectLst/>
            </p:spPr>
            <p:txBody>
              <a:bodyPr wrap="none" anchor="ctr"/>
              <a:lstStyle/>
              <a:p>
                <a:endParaRPr lang="en-US"/>
              </a:p>
            </p:txBody>
          </p:sp>
          <p:sp>
            <p:nvSpPr>
              <p:cNvPr id="63" name="Oval 69"/>
              <p:cNvSpPr>
                <a:spLocks noChangeArrowheads="1"/>
              </p:cNvSpPr>
              <p:nvPr/>
            </p:nvSpPr>
            <p:spPr bwMode="auto">
              <a:xfrm>
                <a:off x="3951" y="2040"/>
                <a:ext cx="29" cy="33"/>
              </a:xfrm>
              <a:prstGeom prst="ellipse">
                <a:avLst/>
              </a:prstGeom>
              <a:solidFill>
                <a:schemeClr val="tx1"/>
              </a:solidFill>
              <a:ln w="9525">
                <a:noFill/>
                <a:round/>
                <a:headEnd/>
                <a:tailEnd/>
              </a:ln>
              <a:effectLst/>
            </p:spPr>
            <p:txBody>
              <a:bodyPr wrap="none" anchor="ctr"/>
              <a:lstStyle/>
              <a:p>
                <a:endParaRPr lang="en-US"/>
              </a:p>
            </p:txBody>
          </p:sp>
          <p:sp>
            <p:nvSpPr>
              <p:cNvPr id="64" name="Oval 70"/>
              <p:cNvSpPr>
                <a:spLocks noChangeArrowheads="1"/>
              </p:cNvSpPr>
              <p:nvPr/>
            </p:nvSpPr>
            <p:spPr bwMode="auto">
              <a:xfrm>
                <a:off x="3879" y="2481"/>
                <a:ext cx="29" cy="33"/>
              </a:xfrm>
              <a:prstGeom prst="ellipse">
                <a:avLst/>
              </a:prstGeom>
              <a:solidFill>
                <a:schemeClr val="tx1"/>
              </a:solidFill>
              <a:ln w="9525">
                <a:noFill/>
                <a:round/>
                <a:headEnd/>
                <a:tailEnd/>
              </a:ln>
              <a:effectLst/>
            </p:spPr>
            <p:txBody>
              <a:bodyPr wrap="none" anchor="ctr"/>
              <a:lstStyle/>
              <a:p>
                <a:endParaRPr lang="en-US"/>
              </a:p>
            </p:txBody>
          </p:sp>
          <p:sp>
            <p:nvSpPr>
              <p:cNvPr id="65" name="Oval 71"/>
              <p:cNvSpPr>
                <a:spLocks noChangeArrowheads="1"/>
              </p:cNvSpPr>
              <p:nvPr/>
            </p:nvSpPr>
            <p:spPr bwMode="auto">
              <a:xfrm>
                <a:off x="3813" y="1809"/>
                <a:ext cx="29" cy="33"/>
              </a:xfrm>
              <a:prstGeom prst="ellipse">
                <a:avLst/>
              </a:prstGeom>
              <a:solidFill>
                <a:schemeClr val="tx1"/>
              </a:solidFill>
              <a:ln w="9525">
                <a:noFill/>
                <a:round/>
                <a:headEnd/>
                <a:tailEnd/>
              </a:ln>
              <a:effectLst/>
            </p:spPr>
            <p:txBody>
              <a:bodyPr wrap="none" anchor="ctr"/>
              <a:lstStyle/>
              <a:p>
                <a:endParaRPr lang="en-US"/>
              </a:p>
            </p:txBody>
          </p:sp>
          <p:sp>
            <p:nvSpPr>
              <p:cNvPr id="66" name="Oval 72"/>
              <p:cNvSpPr>
                <a:spLocks noChangeArrowheads="1"/>
              </p:cNvSpPr>
              <p:nvPr/>
            </p:nvSpPr>
            <p:spPr bwMode="auto">
              <a:xfrm>
                <a:off x="4059" y="1815"/>
                <a:ext cx="29" cy="33"/>
              </a:xfrm>
              <a:prstGeom prst="ellipse">
                <a:avLst/>
              </a:prstGeom>
              <a:solidFill>
                <a:schemeClr val="tx1"/>
              </a:solidFill>
              <a:ln w="9525">
                <a:noFill/>
                <a:round/>
                <a:headEnd/>
                <a:tailEnd/>
              </a:ln>
              <a:effectLst/>
            </p:spPr>
            <p:txBody>
              <a:bodyPr wrap="none" anchor="ctr"/>
              <a:lstStyle/>
              <a:p>
                <a:endParaRPr lang="en-US"/>
              </a:p>
            </p:txBody>
          </p:sp>
          <p:sp>
            <p:nvSpPr>
              <p:cNvPr id="67" name="Oval 73"/>
              <p:cNvSpPr>
                <a:spLocks noChangeArrowheads="1"/>
              </p:cNvSpPr>
              <p:nvPr/>
            </p:nvSpPr>
            <p:spPr bwMode="auto">
              <a:xfrm>
                <a:off x="3942" y="1902"/>
                <a:ext cx="29" cy="33"/>
              </a:xfrm>
              <a:prstGeom prst="ellipse">
                <a:avLst/>
              </a:prstGeom>
              <a:solidFill>
                <a:schemeClr val="tx1"/>
              </a:solidFill>
              <a:ln w="9525">
                <a:noFill/>
                <a:round/>
                <a:headEnd/>
                <a:tailEnd/>
              </a:ln>
              <a:effectLst/>
            </p:spPr>
            <p:txBody>
              <a:bodyPr wrap="none" anchor="ctr"/>
              <a:lstStyle/>
              <a:p>
                <a:endParaRPr lang="en-US"/>
              </a:p>
            </p:txBody>
          </p:sp>
          <p:sp>
            <p:nvSpPr>
              <p:cNvPr id="68" name="Oval 74"/>
              <p:cNvSpPr>
                <a:spLocks noChangeArrowheads="1"/>
              </p:cNvSpPr>
              <p:nvPr/>
            </p:nvSpPr>
            <p:spPr bwMode="auto">
              <a:xfrm>
                <a:off x="3975" y="2577"/>
                <a:ext cx="29" cy="33"/>
              </a:xfrm>
              <a:prstGeom prst="ellipse">
                <a:avLst/>
              </a:prstGeom>
              <a:solidFill>
                <a:schemeClr val="tx1"/>
              </a:solidFill>
              <a:ln w="9525">
                <a:noFill/>
                <a:round/>
                <a:headEnd/>
                <a:tailEnd/>
              </a:ln>
              <a:effectLst/>
            </p:spPr>
            <p:txBody>
              <a:bodyPr wrap="none" anchor="ctr"/>
              <a:lstStyle/>
              <a:p>
                <a:endParaRPr lang="en-US"/>
              </a:p>
            </p:txBody>
          </p:sp>
          <p:sp>
            <p:nvSpPr>
              <p:cNvPr id="69" name="Oval 75"/>
              <p:cNvSpPr>
                <a:spLocks noChangeArrowheads="1"/>
              </p:cNvSpPr>
              <p:nvPr/>
            </p:nvSpPr>
            <p:spPr bwMode="auto">
              <a:xfrm>
                <a:off x="3360" y="2214"/>
                <a:ext cx="29" cy="33"/>
              </a:xfrm>
              <a:prstGeom prst="ellipse">
                <a:avLst/>
              </a:prstGeom>
              <a:solidFill>
                <a:schemeClr val="tx1"/>
              </a:solidFill>
              <a:ln w="9525">
                <a:noFill/>
                <a:round/>
                <a:headEnd/>
                <a:tailEnd/>
              </a:ln>
              <a:effectLst/>
            </p:spPr>
            <p:txBody>
              <a:bodyPr wrap="none" anchor="ctr"/>
              <a:lstStyle/>
              <a:p>
                <a:endParaRPr lang="en-US"/>
              </a:p>
            </p:txBody>
          </p:sp>
          <p:sp>
            <p:nvSpPr>
              <p:cNvPr id="70" name="Oval 76"/>
              <p:cNvSpPr>
                <a:spLocks noChangeArrowheads="1"/>
              </p:cNvSpPr>
              <p:nvPr/>
            </p:nvSpPr>
            <p:spPr bwMode="auto">
              <a:xfrm>
                <a:off x="3660" y="2553"/>
                <a:ext cx="29" cy="33"/>
              </a:xfrm>
              <a:prstGeom prst="ellipse">
                <a:avLst/>
              </a:prstGeom>
              <a:solidFill>
                <a:schemeClr val="tx1"/>
              </a:solidFill>
              <a:ln w="9525">
                <a:noFill/>
                <a:round/>
                <a:headEnd/>
                <a:tailEnd/>
              </a:ln>
              <a:effectLst/>
            </p:spPr>
            <p:txBody>
              <a:bodyPr wrap="none" anchor="ctr"/>
              <a:lstStyle/>
              <a:p>
                <a:endParaRPr lang="en-US"/>
              </a:p>
            </p:txBody>
          </p:sp>
          <p:sp>
            <p:nvSpPr>
              <p:cNvPr id="71" name="Oval 77"/>
              <p:cNvSpPr>
                <a:spLocks noChangeArrowheads="1"/>
              </p:cNvSpPr>
              <p:nvPr/>
            </p:nvSpPr>
            <p:spPr bwMode="auto">
              <a:xfrm>
                <a:off x="3519" y="2325"/>
                <a:ext cx="29" cy="33"/>
              </a:xfrm>
              <a:prstGeom prst="ellipse">
                <a:avLst/>
              </a:prstGeom>
              <a:solidFill>
                <a:schemeClr val="tx1"/>
              </a:solidFill>
              <a:ln w="9525">
                <a:noFill/>
                <a:round/>
                <a:headEnd/>
                <a:tailEnd/>
              </a:ln>
              <a:effectLst/>
            </p:spPr>
            <p:txBody>
              <a:bodyPr wrap="none" anchor="ctr"/>
              <a:lstStyle/>
              <a:p>
                <a:endParaRPr lang="en-US"/>
              </a:p>
            </p:txBody>
          </p:sp>
          <p:sp>
            <p:nvSpPr>
              <p:cNvPr id="72" name="Oval 78"/>
              <p:cNvSpPr>
                <a:spLocks noChangeArrowheads="1"/>
              </p:cNvSpPr>
              <p:nvPr/>
            </p:nvSpPr>
            <p:spPr bwMode="auto">
              <a:xfrm>
                <a:off x="3645" y="2241"/>
                <a:ext cx="29" cy="33"/>
              </a:xfrm>
              <a:prstGeom prst="ellipse">
                <a:avLst/>
              </a:prstGeom>
              <a:solidFill>
                <a:schemeClr val="tx1"/>
              </a:solidFill>
              <a:ln w="9525">
                <a:noFill/>
                <a:round/>
                <a:headEnd/>
                <a:tailEnd/>
              </a:ln>
              <a:effectLst/>
            </p:spPr>
            <p:txBody>
              <a:bodyPr wrap="none" anchor="ctr"/>
              <a:lstStyle/>
              <a:p>
                <a:endParaRPr lang="en-US"/>
              </a:p>
            </p:txBody>
          </p:sp>
          <p:sp>
            <p:nvSpPr>
              <p:cNvPr id="73" name="Oval 79"/>
              <p:cNvSpPr>
                <a:spLocks noChangeArrowheads="1"/>
              </p:cNvSpPr>
              <p:nvPr/>
            </p:nvSpPr>
            <p:spPr bwMode="auto">
              <a:xfrm>
                <a:off x="3360" y="2364"/>
                <a:ext cx="29" cy="33"/>
              </a:xfrm>
              <a:prstGeom prst="ellipse">
                <a:avLst/>
              </a:prstGeom>
              <a:solidFill>
                <a:schemeClr val="tx1"/>
              </a:solidFill>
              <a:ln w="9525">
                <a:noFill/>
                <a:round/>
                <a:headEnd/>
                <a:tailEnd/>
              </a:ln>
              <a:effectLst/>
            </p:spPr>
            <p:txBody>
              <a:bodyPr wrap="none" anchor="ctr"/>
              <a:lstStyle/>
              <a:p>
                <a:endParaRPr lang="en-US"/>
              </a:p>
            </p:txBody>
          </p:sp>
          <p:sp>
            <p:nvSpPr>
              <p:cNvPr id="74" name="Oval 80"/>
              <p:cNvSpPr>
                <a:spLocks noChangeArrowheads="1"/>
              </p:cNvSpPr>
              <p:nvPr/>
            </p:nvSpPr>
            <p:spPr bwMode="auto">
              <a:xfrm>
                <a:off x="3642" y="2391"/>
                <a:ext cx="29" cy="33"/>
              </a:xfrm>
              <a:prstGeom prst="ellipse">
                <a:avLst/>
              </a:prstGeom>
              <a:solidFill>
                <a:schemeClr val="tx1"/>
              </a:solidFill>
              <a:ln w="9525">
                <a:noFill/>
                <a:round/>
                <a:headEnd/>
                <a:tailEnd/>
              </a:ln>
              <a:effectLst/>
            </p:spPr>
            <p:txBody>
              <a:bodyPr wrap="none" anchor="ctr"/>
              <a:lstStyle/>
              <a:p>
                <a:endParaRPr lang="en-US"/>
              </a:p>
            </p:txBody>
          </p:sp>
          <p:sp>
            <p:nvSpPr>
              <p:cNvPr id="75" name="Oval 81"/>
              <p:cNvSpPr>
                <a:spLocks noChangeArrowheads="1"/>
              </p:cNvSpPr>
              <p:nvPr/>
            </p:nvSpPr>
            <p:spPr bwMode="auto">
              <a:xfrm>
                <a:off x="3360" y="2571"/>
                <a:ext cx="29" cy="33"/>
              </a:xfrm>
              <a:prstGeom prst="ellipse">
                <a:avLst/>
              </a:prstGeom>
              <a:solidFill>
                <a:schemeClr val="tx1"/>
              </a:solidFill>
              <a:ln w="9525">
                <a:noFill/>
                <a:round/>
                <a:headEnd/>
                <a:tailEnd/>
              </a:ln>
              <a:effectLst/>
            </p:spPr>
            <p:txBody>
              <a:bodyPr wrap="none" anchor="ctr"/>
              <a:lstStyle/>
              <a:p>
                <a:endParaRPr lang="en-US"/>
              </a:p>
            </p:txBody>
          </p:sp>
          <p:sp>
            <p:nvSpPr>
              <p:cNvPr id="76" name="Oval 82"/>
              <p:cNvSpPr>
                <a:spLocks noChangeArrowheads="1"/>
              </p:cNvSpPr>
              <p:nvPr/>
            </p:nvSpPr>
            <p:spPr bwMode="auto">
              <a:xfrm>
                <a:off x="3441" y="2448"/>
                <a:ext cx="29" cy="33"/>
              </a:xfrm>
              <a:prstGeom prst="ellipse">
                <a:avLst/>
              </a:prstGeom>
              <a:solidFill>
                <a:schemeClr val="tx1"/>
              </a:solidFill>
              <a:ln w="9525">
                <a:noFill/>
                <a:round/>
                <a:headEnd/>
                <a:tailEnd/>
              </a:ln>
              <a:effectLst/>
            </p:spPr>
            <p:txBody>
              <a:bodyPr wrap="none" anchor="ctr"/>
              <a:lstStyle/>
              <a:p>
                <a:endParaRPr lang="en-US"/>
              </a:p>
            </p:txBody>
          </p:sp>
          <p:sp>
            <p:nvSpPr>
              <p:cNvPr id="77" name="Oval 83"/>
              <p:cNvSpPr>
                <a:spLocks noChangeArrowheads="1"/>
              </p:cNvSpPr>
              <p:nvPr/>
            </p:nvSpPr>
            <p:spPr bwMode="auto">
              <a:xfrm>
                <a:off x="3507" y="2214"/>
                <a:ext cx="29" cy="33"/>
              </a:xfrm>
              <a:prstGeom prst="ellipse">
                <a:avLst/>
              </a:prstGeom>
              <a:solidFill>
                <a:schemeClr val="tx1"/>
              </a:solidFill>
              <a:ln w="9525">
                <a:noFill/>
                <a:round/>
                <a:headEnd/>
                <a:tailEnd/>
              </a:ln>
              <a:effectLst/>
            </p:spPr>
            <p:txBody>
              <a:bodyPr wrap="none" anchor="ctr"/>
              <a:lstStyle/>
              <a:p>
                <a:endParaRPr lang="en-US"/>
              </a:p>
            </p:txBody>
          </p:sp>
          <p:sp>
            <p:nvSpPr>
              <p:cNvPr id="78" name="Oval 84"/>
              <p:cNvSpPr>
                <a:spLocks noChangeArrowheads="1"/>
              </p:cNvSpPr>
              <p:nvPr/>
            </p:nvSpPr>
            <p:spPr bwMode="auto">
              <a:xfrm>
                <a:off x="3537" y="2544"/>
                <a:ext cx="29" cy="33"/>
              </a:xfrm>
              <a:prstGeom prst="ellipse">
                <a:avLst/>
              </a:prstGeom>
              <a:solidFill>
                <a:schemeClr val="tx1"/>
              </a:solidFill>
              <a:ln w="9525">
                <a:noFill/>
                <a:round/>
                <a:headEnd/>
                <a:tailEnd/>
              </a:ln>
              <a:effectLst/>
            </p:spPr>
            <p:txBody>
              <a:bodyPr wrap="none" anchor="ctr"/>
              <a:lstStyle/>
              <a:p>
                <a:endParaRPr lang="en-US"/>
              </a:p>
            </p:txBody>
          </p:sp>
        </p:grpSp>
        <p:sp>
          <p:nvSpPr>
            <p:cNvPr id="49" name="Line 85"/>
            <p:cNvSpPr>
              <a:spLocks noChangeShapeType="1"/>
            </p:cNvSpPr>
            <p:nvPr/>
          </p:nvSpPr>
          <p:spPr bwMode="auto">
            <a:xfrm flipH="1">
              <a:off x="3296" y="2172"/>
              <a:ext cx="442" cy="0"/>
            </a:xfrm>
            <a:prstGeom prst="line">
              <a:avLst/>
            </a:prstGeom>
            <a:noFill/>
            <a:ln w="25400">
              <a:solidFill>
                <a:schemeClr val="tx1"/>
              </a:solidFill>
              <a:round/>
              <a:headEnd type="none" w="sm" len="sm"/>
              <a:tailEnd type="none" w="sm" len="sm"/>
            </a:ln>
            <a:effectLst/>
          </p:spPr>
          <p:txBody>
            <a:bodyPr/>
            <a:lstStyle/>
            <a:p>
              <a:endParaRPr lang="en-US"/>
            </a:p>
          </p:txBody>
        </p:sp>
        <p:pic>
          <p:nvPicPr>
            <p:cNvPr id="50" name="Picture 86"/>
            <p:cNvPicPr>
              <a:picLocks noChangeArrowheads="1"/>
            </p:cNvPicPr>
            <p:nvPr/>
          </p:nvPicPr>
          <p:blipFill>
            <a:blip r:embed="rId3" cstate="print"/>
            <a:srcRect/>
            <a:stretch>
              <a:fillRect/>
            </a:stretch>
          </p:blipFill>
          <p:spPr bwMode="auto">
            <a:xfrm>
              <a:off x="3160" y="1548"/>
              <a:ext cx="1198" cy="1226"/>
            </a:xfrm>
            <a:prstGeom prst="rect">
              <a:avLst/>
            </a:prstGeom>
            <a:noFill/>
            <a:ln w="9525">
              <a:noFill/>
              <a:miter lim="800000"/>
              <a:headEnd/>
              <a:tailEnd/>
            </a:ln>
            <a:effectLst/>
          </p:spPr>
        </p:pic>
      </p:grpSp>
      <p:sp>
        <p:nvSpPr>
          <p:cNvPr id="85" name="Rectangle 4"/>
          <p:cNvSpPr>
            <a:spLocks noChangeArrowheads="1"/>
          </p:cNvSpPr>
          <p:nvPr/>
        </p:nvSpPr>
        <p:spPr bwMode="auto">
          <a:xfrm>
            <a:off x="1357290" y="4648168"/>
            <a:ext cx="6643734" cy="923972"/>
          </a:xfrm>
          <a:prstGeom prst="rect">
            <a:avLst/>
          </a:prstGeom>
          <a:noFill/>
          <a:ln w="9525">
            <a:noFill/>
            <a:miter lim="800000"/>
            <a:headEnd/>
            <a:tailEnd/>
          </a:ln>
          <a:effectLst/>
        </p:spPr>
        <p:txBody>
          <a:bodyPr wrap="square" lIns="92075" tIns="46038" rIns="92075" bIns="46038">
            <a:spAutoFit/>
          </a:bodyPr>
          <a:lstStyle/>
          <a:p>
            <a:r>
              <a:rPr lang="en-US" b="1" u="sng" dirty="0">
                <a:latin typeface="Arial" charset="0"/>
              </a:rPr>
              <a:t>Convection</a:t>
            </a:r>
            <a:r>
              <a:rPr lang="en-US" b="1" dirty="0">
                <a:latin typeface="Arial" charset="0"/>
              </a:rPr>
              <a:t>: The movement of solutes with a water-flow,</a:t>
            </a:r>
            <a:br>
              <a:rPr lang="en-US" b="1" dirty="0">
                <a:latin typeface="Arial" charset="0"/>
              </a:rPr>
            </a:br>
            <a:r>
              <a:rPr lang="en-US" b="1" dirty="0">
                <a:latin typeface="Arial" charset="0"/>
              </a:rPr>
              <a:t>“solvent drag”, e.g., the movement of </a:t>
            </a:r>
            <a:r>
              <a:rPr lang="en-US" b="1" dirty="0" smtClean="0">
                <a:latin typeface="Arial" charset="0"/>
              </a:rPr>
              <a:t>membrane-permeable solutes </a:t>
            </a:r>
            <a:r>
              <a:rPr lang="en-US" b="1" dirty="0">
                <a:latin typeface="Arial" charset="0"/>
              </a:rPr>
              <a:t>with </a:t>
            </a:r>
            <a:r>
              <a:rPr lang="en-US" b="1" dirty="0" err="1">
                <a:latin typeface="Arial" charset="0"/>
              </a:rPr>
              <a:t>ultrafiltered</a:t>
            </a:r>
            <a:r>
              <a:rPr lang="en-US" b="1" dirty="0">
                <a:latin typeface="Arial" charset="0"/>
              </a:rPr>
              <a:t> water.</a:t>
            </a:r>
          </a:p>
        </p:txBody>
      </p:sp>
      <p:sp>
        <p:nvSpPr>
          <p:cNvPr id="86" name="AutoShape 5"/>
          <p:cNvSpPr>
            <a:spLocks noChangeArrowheads="1"/>
          </p:cNvSpPr>
          <p:nvPr/>
        </p:nvSpPr>
        <p:spPr bwMode="auto">
          <a:xfrm>
            <a:off x="4383088" y="3457575"/>
            <a:ext cx="377825" cy="230188"/>
          </a:xfrm>
          <a:prstGeom prst="rightArrow">
            <a:avLst>
              <a:gd name="adj1" fmla="val 75009"/>
              <a:gd name="adj2" fmla="val 82137"/>
            </a:avLst>
          </a:prstGeom>
          <a:solidFill>
            <a:schemeClr val="tx1"/>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2577108"/>
            <a:ext cx="5643602" cy="923330"/>
          </a:xfrm>
          <a:prstGeom prst="rect">
            <a:avLst/>
          </a:prstGeom>
        </p:spPr>
        <p:txBody>
          <a:bodyPr wrap="square">
            <a:spAutoFit/>
          </a:bodyPr>
          <a:lstStyle/>
          <a:p>
            <a:pPr marL="342900" lvl="0" indent="-342900">
              <a:lnSpc>
                <a:spcPct val="90000"/>
              </a:lnSpc>
              <a:spcBef>
                <a:spcPct val="20000"/>
              </a:spcBef>
              <a:defRPr/>
            </a:pPr>
            <a:r>
              <a:rPr lang="en-US" sz="6000" b="1" dirty="0" smtClean="0">
                <a:solidFill>
                  <a:srgbClr val="C00000"/>
                </a:solidFill>
              </a:rPr>
              <a:t>Modes of RRT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492" y="428604"/>
            <a:ext cx="3571706" cy="701731"/>
          </a:xfrm>
          <a:prstGeom prst="rect">
            <a:avLst/>
          </a:prstGeom>
        </p:spPr>
        <p:txBody>
          <a:bodyPr wrap="square">
            <a:spAutoFit/>
          </a:bodyPr>
          <a:lstStyle/>
          <a:p>
            <a:pPr marL="342900" lvl="0" indent="-342900">
              <a:lnSpc>
                <a:spcPct val="90000"/>
              </a:lnSpc>
              <a:spcBef>
                <a:spcPct val="20000"/>
              </a:spcBef>
              <a:defRPr/>
            </a:pPr>
            <a:r>
              <a:rPr lang="en-US" sz="4400" b="1" dirty="0" smtClean="0">
                <a:solidFill>
                  <a:srgbClr val="310AC0"/>
                </a:solidFill>
              </a:rPr>
              <a:t>Modes of RRT</a:t>
            </a:r>
          </a:p>
        </p:txBody>
      </p:sp>
      <p:sp>
        <p:nvSpPr>
          <p:cNvPr id="6" name="Rectangle 3"/>
          <p:cNvSpPr txBox="1">
            <a:spLocks noChangeArrowheads="1"/>
          </p:cNvSpPr>
          <p:nvPr/>
        </p:nvSpPr>
        <p:spPr>
          <a:xfrm>
            <a:off x="714348" y="1428736"/>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Intermittent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hemodialysis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(IHD)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Continuous renal replacement therapy (CRRT)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Peritoneal dialysis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Hybrid therapies, like SLED , Renal</a:t>
            </a:r>
            <a:r>
              <a:rPr kumimoji="0" lang="en-US" sz="2800" b="0" i="0" u="none" strike="noStrike" kern="1200" cap="none" spc="0" normalizeH="0" noProof="0" dirty="0" smtClean="0">
                <a:ln>
                  <a:noFill/>
                </a:ln>
                <a:solidFill>
                  <a:schemeClr val="tx1"/>
                </a:solidFill>
                <a:effectLst/>
                <a:uLnTx/>
                <a:uFillTx/>
                <a:latin typeface="+mn-lt"/>
                <a:ea typeface="+mn-ea"/>
                <a:cs typeface="+mn-cs"/>
              </a:rPr>
              <a:t> tubule Assist device ( RAD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310AC0"/>
                </a:solidFill>
                <a:effectLst/>
                <a:uLnTx/>
                <a:uFillTx/>
                <a:latin typeface="+mj-lt"/>
                <a:ea typeface="+mj-ea"/>
                <a:cs typeface="+mj-cs"/>
              </a:rPr>
              <a:t>Intermittent </a:t>
            </a:r>
            <a:r>
              <a:rPr kumimoji="0" lang="en-US" sz="4000" b="1" i="0" u="none" strike="noStrike" kern="1200" cap="none" spc="0" normalizeH="0" baseline="0" noProof="0" dirty="0" err="1" smtClean="0">
                <a:ln>
                  <a:noFill/>
                </a:ln>
                <a:solidFill>
                  <a:srgbClr val="310AC0"/>
                </a:solidFill>
                <a:effectLst/>
                <a:uLnTx/>
                <a:uFillTx/>
                <a:latin typeface="+mj-lt"/>
                <a:ea typeface="+mj-ea"/>
                <a:cs typeface="+mj-cs"/>
              </a:rPr>
              <a:t>hemodialysis</a:t>
            </a:r>
            <a:r>
              <a:rPr kumimoji="0" lang="en-US" sz="4000" b="1" i="0" u="none" strike="noStrike" kern="1200" cap="none" spc="0" normalizeH="0" baseline="0" noProof="0" dirty="0" smtClean="0">
                <a:ln>
                  <a:noFill/>
                </a:ln>
                <a:solidFill>
                  <a:srgbClr val="310AC0"/>
                </a:solidFill>
                <a:effectLst/>
                <a:uLnTx/>
                <a:uFillTx/>
                <a:latin typeface="+mj-lt"/>
                <a:ea typeface="+mj-ea"/>
                <a:cs typeface="+mj-cs"/>
              </a:rPr>
              <a:t> (IHD)</a:t>
            </a:r>
          </a:p>
        </p:txBody>
      </p:sp>
      <p:sp>
        <p:nvSpPr>
          <p:cNvPr id="3" name="Rectangle 3"/>
          <p:cNvSpPr txBox="1">
            <a:spLocks noChangeArrowheads="1"/>
          </p:cNvSpPr>
          <p:nvPr/>
        </p:nvSpPr>
        <p:spPr>
          <a:xfrm>
            <a:off x="457200" y="1600200"/>
            <a:ext cx="8229600" cy="453072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Oldest and most common technique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Primarily diffusive treatment: blood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dialysate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are circulated in countercurrent manner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Also some fluid removal by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ultrafiltration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due to pressure driving through circuit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Best for removal of small molecules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T</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ypically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performed 4 hours 3x/wk or daily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1472" y="500042"/>
            <a:ext cx="8267728" cy="5367358"/>
          </a:xfrm>
          <a:prstGeom prst="rect">
            <a:avLst/>
          </a:prstGeom>
          <a:noFill/>
          <a:ln/>
        </p:spPr>
        <p:txBody>
          <a:bodyPr lIns="92075" tIns="46038" rIns="92075" bIns="46038"/>
          <a:lstStyle/>
          <a:p>
            <a:pPr marL="0" marR="0" lvl="0" indent="0" algn="l" defTabSz="914400" rtl="0" eaLnBrk="1" fontAlgn="auto" latinLnBrk="0" hangingPunct="1">
              <a:lnSpc>
                <a:spcPct val="100000"/>
              </a:lnSpc>
              <a:spcBef>
                <a:spcPct val="20000"/>
              </a:spcBef>
              <a:spcAft>
                <a:spcPct val="40000"/>
              </a:spcAft>
              <a:buClrTx/>
              <a:buSzTx/>
              <a:buFontTx/>
              <a:buNone/>
              <a:tabLst/>
              <a:defRPr/>
            </a:pPr>
            <a:r>
              <a:rPr kumimoji="0" lang="en-US" sz="4400" b="1" i="0" u="sng" strike="noStrike" kern="1200" cap="none" spc="0" normalizeH="0" baseline="0" noProof="0" dirty="0" smtClean="0">
                <a:ln>
                  <a:noFill/>
                </a:ln>
                <a:solidFill>
                  <a:srgbClr val="310AC0"/>
                </a:solidFill>
                <a:effectLst/>
                <a:uLnTx/>
                <a:uFillTx/>
                <a:latin typeface="+mj-lt"/>
                <a:ea typeface="+mn-ea"/>
                <a:cs typeface="+mn-cs"/>
              </a:rPr>
              <a:t>C</a:t>
            </a:r>
            <a:r>
              <a:rPr kumimoji="0" lang="en-US" sz="3200" b="1" i="0" u="none" strike="noStrike" kern="1200" cap="none" spc="0" normalizeH="0" baseline="0" noProof="0" dirty="0" smtClean="0">
                <a:ln>
                  <a:noFill/>
                </a:ln>
                <a:solidFill>
                  <a:srgbClr val="310AC0"/>
                </a:solidFill>
                <a:effectLst/>
                <a:uLnTx/>
                <a:uFillTx/>
                <a:latin typeface="+mj-lt"/>
                <a:ea typeface="+mn-ea"/>
                <a:cs typeface="+mn-cs"/>
              </a:rPr>
              <a:t>ontinuous </a:t>
            </a:r>
            <a:r>
              <a:rPr kumimoji="0" lang="en-US" sz="4400" b="1" i="0" u="sng" strike="noStrike" kern="1200" cap="none" spc="0" normalizeH="0" baseline="0" noProof="0" dirty="0" smtClean="0">
                <a:ln>
                  <a:noFill/>
                </a:ln>
                <a:solidFill>
                  <a:srgbClr val="310AC0"/>
                </a:solidFill>
                <a:effectLst/>
                <a:uLnTx/>
                <a:uFillTx/>
                <a:latin typeface="+mj-lt"/>
                <a:ea typeface="+mn-ea"/>
                <a:cs typeface="+mn-cs"/>
              </a:rPr>
              <a:t>R</a:t>
            </a:r>
            <a:r>
              <a:rPr kumimoji="0" lang="en-US" sz="3200" b="1" i="0" u="none" strike="noStrike" kern="1200" cap="none" spc="0" normalizeH="0" baseline="0" noProof="0" dirty="0" smtClean="0">
                <a:ln>
                  <a:noFill/>
                </a:ln>
                <a:solidFill>
                  <a:srgbClr val="310AC0"/>
                </a:solidFill>
                <a:effectLst/>
                <a:uLnTx/>
                <a:uFillTx/>
                <a:latin typeface="+mj-lt"/>
                <a:ea typeface="+mn-ea"/>
                <a:cs typeface="+mn-cs"/>
              </a:rPr>
              <a:t>enal </a:t>
            </a:r>
            <a:r>
              <a:rPr kumimoji="0" lang="en-US" sz="4400" b="1" i="0" u="sng" strike="noStrike" kern="1200" cap="none" spc="0" normalizeH="0" baseline="0" noProof="0" dirty="0" smtClean="0">
                <a:ln>
                  <a:noFill/>
                </a:ln>
                <a:solidFill>
                  <a:srgbClr val="310AC0"/>
                </a:solidFill>
                <a:effectLst/>
                <a:uLnTx/>
                <a:uFillTx/>
                <a:latin typeface="+mj-lt"/>
                <a:ea typeface="+mn-ea"/>
                <a:cs typeface="+mn-cs"/>
              </a:rPr>
              <a:t>R</a:t>
            </a:r>
            <a:r>
              <a:rPr kumimoji="0" lang="en-US" sz="3200" b="1" i="0" u="none" strike="noStrike" kern="1200" cap="none" spc="0" normalizeH="0" baseline="0" noProof="0" dirty="0" smtClean="0">
                <a:ln>
                  <a:noFill/>
                </a:ln>
                <a:solidFill>
                  <a:srgbClr val="310AC0"/>
                </a:solidFill>
                <a:effectLst/>
                <a:uLnTx/>
                <a:uFillTx/>
                <a:latin typeface="+mj-lt"/>
                <a:ea typeface="+mn-ea"/>
                <a:cs typeface="+mn-cs"/>
              </a:rPr>
              <a:t>eplacement </a:t>
            </a:r>
            <a:r>
              <a:rPr kumimoji="0" lang="en-US" sz="4400" b="1" i="0" u="sng" strike="noStrike" kern="1200" cap="none" spc="0" normalizeH="0" baseline="0" noProof="0" dirty="0" smtClean="0">
                <a:ln>
                  <a:noFill/>
                </a:ln>
                <a:solidFill>
                  <a:srgbClr val="310AC0"/>
                </a:solidFill>
                <a:effectLst/>
                <a:uLnTx/>
                <a:uFillTx/>
                <a:latin typeface="+mj-lt"/>
                <a:ea typeface="+mn-ea"/>
                <a:cs typeface="+mn-cs"/>
              </a:rPr>
              <a:t>T</a:t>
            </a:r>
            <a:r>
              <a:rPr kumimoji="0" lang="en-US" sz="3200" b="1" i="0" u="none" strike="noStrike" kern="1200" cap="none" spc="0" normalizeH="0" baseline="0" noProof="0" dirty="0" smtClean="0">
                <a:ln>
                  <a:noFill/>
                </a:ln>
                <a:solidFill>
                  <a:srgbClr val="310AC0"/>
                </a:solidFill>
                <a:effectLst/>
                <a:uLnTx/>
                <a:uFillTx/>
                <a:latin typeface="+mj-lt"/>
                <a:ea typeface="+mn-ea"/>
                <a:cs typeface="+mn-cs"/>
              </a:rPr>
              <a:t>herapy</a:t>
            </a:r>
          </a:p>
          <a:p>
            <a:pPr marL="0" marR="0" lvl="0" indent="0" algn="l" defTabSz="914400" rtl="0" eaLnBrk="1" fontAlgn="auto" latinLnBrk="0" hangingPunct="1">
              <a:lnSpc>
                <a:spcPct val="100000"/>
              </a:lnSpc>
              <a:spcBef>
                <a:spcPct val="20000"/>
              </a:spcBef>
              <a:spcAft>
                <a:spcPct val="4000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ct val="4000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Defined 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“Any extracorporeal blood purification therapy intended to substitute for impaired renal function over an extended period of time and applied for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or aimed at being applied for 24 hours /day.”</a:t>
            </a: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lang="en-US" sz="1600" dirty="0" smtClean="0"/>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Bellomo</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R.,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Ronco</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 Mehta R,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Nomenclature for Continuous Renal</a:t>
            </a:r>
          </a:p>
          <a:p>
            <a:pPr marL="285750" indent="-285750">
              <a:spcBef>
                <a:spcPct val="20000"/>
              </a:spcBef>
            </a:pPr>
            <a:r>
              <a:rPr kumimoji="0" lang="en-US" sz="1600" b="0" i="1" u="none" strike="noStrike" kern="1200" cap="none" spc="0" normalizeH="0" baseline="0" noProof="0" dirty="0" smtClean="0">
                <a:ln>
                  <a:noFill/>
                </a:ln>
                <a:solidFill>
                  <a:schemeClr val="tx1"/>
                </a:solidFill>
                <a:effectLst/>
                <a:uLnTx/>
                <a:uFillTx/>
                <a:latin typeface="+mn-lt"/>
                <a:ea typeface="+mn-ea"/>
                <a:cs typeface="+mn-cs"/>
              </a:rPr>
              <a:t>Replacement Therapies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AJKD,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Vol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28, No. 5,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Suppl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3, November 1996</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57158" y="381000"/>
            <a:ext cx="8053414"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310AC0"/>
                </a:solidFill>
                <a:effectLst/>
                <a:uLnTx/>
                <a:uFillTx/>
                <a:latin typeface="+mj-lt"/>
                <a:ea typeface="+mj-ea"/>
                <a:cs typeface="+mj-cs"/>
              </a:rPr>
              <a:t>Introduction to CRRT </a:t>
            </a:r>
            <a:endParaRPr kumimoji="0" lang="en-US" sz="4400" b="1" i="0" u="none" strike="noStrike" kern="1200" cap="none" spc="0" normalizeH="0" baseline="0" noProof="0" dirty="0">
              <a:ln>
                <a:noFill/>
              </a:ln>
              <a:solidFill>
                <a:srgbClr val="310AC0"/>
              </a:solidFill>
              <a:effectLst/>
              <a:uLnTx/>
              <a:uFillTx/>
              <a:latin typeface="+mj-lt"/>
              <a:ea typeface="+mj-ea"/>
              <a:cs typeface="+mj-cs"/>
            </a:endParaRPr>
          </a:p>
        </p:txBody>
      </p:sp>
      <p:sp>
        <p:nvSpPr>
          <p:cNvPr id="3" name="Rectangle 9"/>
          <p:cNvSpPr txBox="1">
            <a:spLocks noChangeArrowheads="1"/>
          </p:cNvSpPr>
          <p:nvPr/>
        </p:nvSpPr>
        <p:spPr>
          <a:xfrm>
            <a:off x="642910" y="1643050"/>
            <a:ext cx="3810000" cy="4286280"/>
          </a:xfrm>
          <a:prstGeom prst="rect">
            <a:avLst/>
          </a:prstGeom>
          <a:ln>
            <a:solidFill>
              <a:schemeClr val="tx1"/>
            </a:solidFill>
          </a:ln>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Group of words</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Continuous</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Renal</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Replacement</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Therapy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10"/>
          <p:cNvSpPr txBox="1">
            <a:spLocks noChangeArrowheads="1"/>
          </p:cNvSpPr>
          <p:nvPr/>
        </p:nvSpPr>
        <p:spPr>
          <a:xfrm>
            <a:off x="4643438" y="1643050"/>
            <a:ext cx="3714776" cy="4286280"/>
          </a:xfrm>
          <a:prstGeom prst="rect">
            <a:avLst/>
          </a:prstGeom>
          <a:ln>
            <a:solidFill>
              <a:schemeClr val="tx1"/>
            </a:solidFill>
          </a:ln>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Describes a group of Therapies</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SCUF</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CVVH</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CVVHD</a:t>
            </a:r>
          </a:p>
          <a:p>
            <a:pPr marL="742950" marR="0" lvl="1" indent="-285750" algn="l" defTabSz="914400" rtl="0" eaLnBrk="1" fontAlgn="auto" latinLnBrk="0" hangingPunct="1">
              <a:lnSpc>
                <a:spcPct val="125000"/>
              </a:lnSpc>
              <a:spcBef>
                <a:spcPct val="5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CVVHDF</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9"/>
          <p:cNvSpPr txBox="1">
            <a:spLocks noChangeArrowheads="1"/>
          </p:cNvSpPr>
          <p:nvPr/>
        </p:nvSpPr>
        <p:spPr>
          <a:xfrm>
            <a:off x="428596" y="71414"/>
            <a:ext cx="7772400" cy="685800"/>
          </a:xfrm>
          <a:prstGeom prst="rect">
            <a:avLst/>
          </a:prstGeom>
          <a:noFill/>
          <a:ln/>
        </p:spPr>
        <p:txBody>
          <a:bodyPr lIns="92075" tIns="46038" rIns="92075" bIns="46038"/>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310AC0"/>
                </a:solidFill>
                <a:effectLst/>
                <a:uLnTx/>
                <a:uFillTx/>
                <a:latin typeface="+mj-lt"/>
                <a:ea typeface="+mj-ea"/>
                <a:cs typeface="+mj-cs"/>
              </a:rPr>
              <a:t>Summary</a:t>
            </a:r>
            <a:endParaRPr kumimoji="0" lang="en-US" sz="4400" b="1" i="0" u="none" strike="noStrike" kern="1200" cap="none" spc="0" normalizeH="0" baseline="0" noProof="0" dirty="0">
              <a:ln>
                <a:noFill/>
              </a:ln>
              <a:solidFill>
                <a:srgbClr val="310AC0"/>
              </a:solidFill>
              <a:effectLst/>
              <a:uLnTx/>
              <a:uFillTx/>
              <a:latin typeface="+mj-lt"/>
              <a:ea typeface="+mj-ea"/>
              <a:cs typeface="+mj-cs"/>
            </a:endParaRPr>
          </a:p>
        </p:txBody>
      </p:sp>
      <p:grpSp>
        <p:nvGrpSpPr>
          <p:cNvPr id="3" name="Group 2"/>
          <p:cNvGrpSpPr>
            <a:grpSpLocks/>
          </p:cNvGrpSpPr>
          <p:nvPr/>
        </p:nvGrpSpPr>
        <p:grpSpPr bwMode="auto">
          <a:xfrm>
            <a:off x="857224" y="1071546"/>
            <a:ext cx="2286016" cy="2143140"/>
            <a:chOff x="240" y="1439"/>
            <a:chExt cx="992" cy="1285"/>
          </a:xfrm>
        </p:grpSpPr>
        <p:sp>
          <p:nvSpPr>
            <p:cNvPr id="4" name="Rectangle 3"/>
            <p:cNvSpPr>
              <a:spLocks noChangeArrowheads="1"/>
            </p:cNvSpPr>
            <p:nvPr/>
          </p:nvSpPr>
          <p:spPr bwMode="auto">
            <a:xfrm>
              <a:off x="801" y="1439"/>
              <a:ext cx="392" cy="152"/>
            </a:xfrm>
            <a:prstGeom prst="rect">
              <a:avLst/>
            </a:prstGeom>
            <a:noFill/>
            <a:ln w="9525">
              <a:noFill/>
              <a:miter lim="800000"/>
              <a:headEnd/>
              <a:tailEnd/>
            </a:ln>
            <a:effectLst/>
          </p:spPr>
          <p:txBody>
            <a:bodyPr wrap="none" lIns="90488" tIns="44450" rIns="90488" bIns="44450">
              <a:spAutoFit/>
            </a:bodyPr>
            <a:lstStyle/>
            <a:p>
              <a:r>
                <a:rPr lang="en-US" sz="1000" b="1">
                  <a:solidFill>
                    <a:srgbClr val="FF0033"/>
                  </a:solidFill>
                  <a:effectLst>
                    <a:outerShdw blurRad="38100" dist="38100" dir="2700000" algn="tl">
                      <a:srgbClr val="000000"/>
                    </a:outerShdw>
                  </a:effectLst>
                  <a:latin typeface="Arial" charset="0"/>
                </a:rPr>
                <a:t>Access</a:t>
              </a:r>
            </a:p>
          </p:txBody>
        </p:sp>
        <p:sp>
          <p:nvSpPr>
            <p:cNvPr id="5" name="Rectangle 4"/>
            <p:cNvSpPr>
              <a:spLocks noChangeArrowheads="1"/>
            </p:cNvSpPr>
            <p:nvPr/>
          </p:nvSpPr>
          <p:spPr bwMode="auto">
            <a:xfrm>
              <a:off x="860" y="1591"/>
              <a:ext cx="372" cy="152"/>
            </a:xfrm>
            <a:prstGeom prst="rect">
              <a:avLst/>
            </a:prstGeom>
            <a:noFill/>
            <a:ln w="9525">
              <a:noFill/>
              <a:miter lim="800000"/>
              <a:headEnd/>
              <a:tailEnd/>
            </a:ln>
            <a:effectLst/>
          </p:spPr>
          <p:txBody>
            <a:bodyPr wrap="none" lIns="90488" tIns="44450" rIns="90488" bIns="44450">
              <a:spAutoFit/>
            </a:bodyPr>
            <a:lstStyle/>
            <a:p>
              <a:r>
                <a:rPr lang="en-US" sz="1000" b="1">
                  <a:solidFill>
                    <a:schemeClr val="accent1"/>
                  </a:solidFill>
                  <a:effectLst>
                    <a:outerShdw blurRad="38100" dist="38100" dir="2700000" algn="tl">
                      <a:srgbClr val="000000"/>
                    </a:outerShdw>
                  </a:effectLst>
                  <a:latin typeface="Arial" charset="0"/>
                </a:rPr>
                <a:t>Return</a:t>
              </a:r>
            </a:p>
          </p:txBody>
        </p:sp>
        <p:sp>
          <p:nvSpPr>
            <p:cNvPr id="6" name="Rectangle 5"/>
            <p:cNvSpPr>
              <a:spLocks noChangeArrowheads="1"/>
            </p:cNvSpPr>
            <p:nvPr/>
          </p:nvSpPr>
          <p:spPr bwMode="auto">
            <a:xfrm>
              <a:off x="462" y="2572"/>
              <a:ext cx="412" cy="152"/>
            </a:xfrm>
            <a:prstGeom prst="rect">
              <a:avLst/>
            </a:prstGeom>
            <a:noFill/>
            <a:ln w="9525">
              <a:noFill/>
              <a:miter lim="800000"/>
              <a:headEnd/>
              <a:tailEnd/>
            </a:ln>
            <a:effectLst/>
          </p:spPr>
          <p:txBody>
            <a:bodyPr wrap="none" lIns="90488" tIns="44450" rIns="90488" bIns="44450">
              <a:spAutoFit/>
            </a:bodyPr>
            <a:lstStyle/>
            <a:p>
              <a:r>
                <a:rPr lang="en-US" sz="1000" b="1">
                  <a:solidFill>
                    <a:srgbClr val="FFFF00"/>
                  </a:solidFill>
                  <a:effectLst>
                    <a:outerShdw blurRad="38100" dist="38100" dir="2700000" algn="tl">
                      <a:srgbClr val="000000"/>
                    </a:outerShdw>
                  </a:effectLst>
                  <a:latin typeface="Arial" charset="0"/>
                </a:rPr>
                <a:t>Effluent</a:t>
              </a:r>
            </a:p>
          </p:txBody>
        </p:sp>
        <p:sp>
          <p:nvSpPr>
            <p:cNvPr id="7" name="Freeform 6"/>
            <p:cNvSpPr>
              <a:spLocks/>
            </p:cNvSpPr>
            <p:nvPr/>
          </p:nvSpPr>
          <p:spPr bwMode="auto">
            <a:xfrm>
              <a:off x="363" y="1885"/>
              <a:ext cx="64" cy="1"/>
            </a:xfrm>
            <a:custGeom>
              <a:avLst/>
              <a:gdLst/>
              <a:ahLst/>
              <a:cxnLst>
                <a:cxn ang="0">
                  <a:pos x="63" y="0"/>
                </a:cxn>
                <a:cxn ang="0">
                  <a:pos x="62" y="0"/>
                </a:cxn>
                <a:cxn ang="0">
                  <a:pos x="61" y="0"/>
                </a:cxn>
                <a:cxn ang="0">
                  <a:pos x="59" y="0"/>
                </a:cxn>
                <a:cxn ang="0">
                  <a:pos x="57" y="0"/>
                </a:cxn>
                <a:cxn ang="0">
                  <a:pos x="54" y="0"/>
                </a:cxn>
                <a:cxn ang="0">
                  <a:pos x="51" y="0"/>
                </a:cxn>
                <a:cxn ang="0">
                  <a:pos x="47" y="0"/>
                </a:cxn>
                <a:cxn ang="0">
                  <a:pos x="43" y="0"/>
                </a:cxn>
                <a:cxn ang="0">
                  <a:pos x="38" y="0"/>
                </a:cxn>
                <a:cxn ang="0">
                  <a:pos x="34" y="0"/>
                </a:cxn>
                <a:cxn ang="0">
                  <a:pos x="29" y="0"/>
                </a:cxn>
                <a:cxn ang="0">
                  <a:pos x="23" y="0"/>
                </a:cxn>
                <a:cxn ang="0">
                  <a:pos x="18" y="0"/>
                </a:cxn>
                <a:cxn ang="0">
                  <a:pos x="11" y="0"/>
                </a:cxn>
                <a:cxn ang="0">
                  <a:pos x="6" y="0"/>
                </a:cxn>
                <a:cxn ang="0">
                  <a:pos x="0" y="0"/>
                </a:cxn>
              </a:cxnLst>
              <a:rect l="0" t="0" r="r" b="b"/>
              <a:pathLst>
                <a:path w="64" h="1">
                  <a:moveTo>
                    <a:pt x="63" y="0"/>
                  </a:moveTo>
                  <a:lnTo>
                    <a:pt x="62" y="0"/>
                  </a:lnTo>
                  <a:lnTo>
                    <a:pt x="61" y="0"/>
                  </a:lnTo>
                  <a:lnTo>
                    <a:pt x="59" y="0"/>
                  </a:lnTo>
                  <a:lnTo>
                    <a:pt x="57" y="0"/>
                  </a:lnTo>
                  <a:lnTo>
                    <a:pt x="54" y="0"/>
                  </a:lnTo>
                  <a:lnTo>
                    <a:pt x="51" y="0"/>
                  </a:lnTo>
                  <a:lnTo>
                    <a:pt x="47" y="0"/>
                  </a:lnTo>
                  <a:lnTo>
                    <a:pt x="43" y="0"/>
                  </a:lnTo>
                  <a:lnTo>
                    <a:pt x="38" y="0"/>
                  </a:lnTo>
                  <a:lnTo>
                    <a:pt x="34" y="0"/>
                  </a:lnTo>
                  <a:lnTo>
                    <a:pt x="29" y="0"/>
                  </a:lnTo>
                  <a:lnTo>
                    <a:pt x="23" y="0"/>
                  </a:lnTo>
                  <a:lnTo>
                    <a:pt x="18" y="0"/>
                  </a:lnTo>
                  <a:lnTo>
                    <a:pt x="11" y="0"/>
                  </a:lnTo>
                  <a:lnTo>
                    <a:pt x="6" y="0"/>
                  </a:lnTo>
                  <a:lnTo>
                    <a:pt x="0" y="0"/>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8" name="Line 7"/>
            <p:cNvSpPr>
              <a:spLocks noChangeShapeType="1"/>
            </p:cNvSpPr>
            <p:nvPr/>
          </p:nvSpPr>
          <p:spPr bwMode="auto">
            <a:xfrm>
              <a:off x="425" y="1883"/>
              <a:ext cx="0" cy="7"/>
            </a:xfrm>
            <a:prstGeom prst="line">
              <a:avLst/>
            </a:prstGeom>
            <a:noFill/>
            <a:ln w="9525">
              <a:noFill/>
              <a:round/>
              <a:headEnd type="none" w="sm" len="sm"/>
              <a:tailEnd type="none" w="sm" len="sm"/>
            </a:ln>
            <a:effectLst/>
          </p:spPr>
          <p:txBody>
            <a:bodyPr/>
            <a:lstStyle/>
            <a:p>
              <a:endParaRPr lang="en-US"/>
            </a:p>
          </p:txBody>
        </p:sp>
        <p:sp>
          <p:nvSpPr>
            <p:cNvPr id="9" name="Line 8"/>
            <p:cNvSpPr>
              <a:spLocks noChangeShapeType="1"/>
            </p:cNvSpPr>
            <p:nvPr/>
          </p:nvSpPr>
          <p:spPr bwMode="auto">
            <a:xfrm flipV="1">
              <a:off x="363" y="1880"/>
              <a:ext cx="0" cy="7"/>
            </a:xfrm>
            <a:prstGeom prst="line">
              <a:avLst/>
            </a:prstGeom>
            <a:noFill/>
            <a:ln w="9525">
              <a:noFill/>
              <a:round/>
              <a:headEnd type="none" w="sm" len="sm"/>
              <a:tailEnd type="none" w="sm" len="sm"/>
            </a:ln>
            <a:effectLst/>
          </p:spPr>
          <p:txBody>
            <a:bodyPr/>
            <a:lstStyle/>
            <a:p>
              <a:endParaRPr lang="en-US"/>
            </a:p>
          </p:txBody>
        </p:sp>
        <p:sp>
          <p:nvSpPr>
            <p:cNvPr id="10" name="Freeform 9"/>
            <p:cNvSpPr>
              <a:spLocks/>
            </p:cNvSpPr>
            <p:nvPr/>
          </p:nvSpPr>
          <p:spPr bwMode="auto">
            <a:xfrm>
              <a:off x="335" y="1885"/>
              <a:ext cx="30" cy="27"/>
            </a:xfrm>
            <a:custGeom>
              <a:avLst/>
              <a:gdLst/>
              <a:ahLst/>
              <a:cxnLst>
                <a:cxn ang="0">
                  <a:pos x="29" y="0"/>
                </a:cxn>
                <a:cxn ang="0">
                  <a:pos x="23" y="0"/>
                </a:cxn>
                <a:cxn ang="0">
                  <a:pos x="18" y="1"/>
                </a:cxn>
                <a:cxn ang="0">
                  <a:pos x="14" y="2"/>
                </a:cxn>
                <a:cxn ang="0">
                  <a:pos x="11" y="4"/>
                </a:cxn>
                <a:cxn ang="0">
                  <a:pos x="8" y="5"/>
                </a:cxn>
                <a:cxn ang="0">
                  <a:pos x="6" y="8"/>
                </a:cxn>
                <a:cxn ang="0">
                  <a:pos x="4" y="10"/>
                </a:cxn>
                <a:cxn ang="0">
                  <a:pos x="2" y="13"/>
                </a:cxn>
                <a:cxn ang="0">
                  <a:pos x="2" y="15"/>
                </a:cxn>
                <a:cxn ang="0">
                  <a:pos x="0" y="17"/>
                </a:cxn>
                <a:cxn ang="0">
                  <a:pos x="0" y="20"/>
                </a:cxn>
                <a:cxn ang="0">
                  <a:pos x="0" y="21"/>
                </a:cxn>
                <a:cxn ang="0">
                  <a:pos x="0" y="23"/>
                </a:cxn>
                <a:cxn ang="0">
                  <a:pos x="0" y="24"/>
                </a:cxn>
                <a:cxn ang="0">
                  <a:pos x="0" y="26"/>
                </a:cxn>
              </a:cxnLst>
              <a:rect l="0" t="0" r="r" b="b"/>
              <a:pathLst>
                <a:path w="30" h="27">
                  <a:moveTo>
                    <a:pt x="29" y="0"/>
                  </a:moveTo>
                  <a:lnTo>
                    <a:pt x="23" y="0"/>
                  </a:lnTo>
                  <a:lnTo>
                    <a:pt x="18" y="1"/>
                  </a:lnTo>
                  <a:lnTo>
                    <a:pt x="14" y="2"/>
                  </a:lnTo>
                  <a:lnTo>
                    <a:pt x="11" y="4"/>
                  </a:lnTo>
                  <a:lnTo>
                    <a:pt x="8" y="5"/>
                  </a:lnTo>
                  <a:lnTo>
                    <a:pt x="6" y="8"/>
                  </a:lnTo>
                  <a:lnTo>
                    <a:pt x="4" y="10"/>
                  </a:lnTo>
                  <a:lnTo>
                    <a:pt x="2" y="13"/>
                  </a:lnTo>
                  <a:lnTo>
                    <a:pt x="2" y="15"/>
                  </a:lnTo>
                  <a:lnTo>
                    <a:pt x="0" y="17"/>
                  </a:lnTo>
                  <a:lnTo>
                    <a:pt x="0" y="20"/>
                  </a:lnTo>
                  <a:lnTo>
                    <a:pt x="0" y="21"/>
                  </a:lnTo>
                  <a:lnTo>
                    <a:pt x="0" y="23"/>
                  </a:lnTo>
                  <a:lnTo>
                    <a:pt x="0" y="24"/>
                  </a:lnTo>
                  <a:lnTo>
                    <a:pt x="0" y="26"/>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1" name="Line 10"/>
            <p:cNvSpPr>
              <a:spLocks noChangeShapeType="1"/>
            </p:cNvSpPr>
            <p:nvPr/>
          </p:nvSpPr>
          <p:spPr bwMode="auto">
            <a:xfrm>
              <a:off x="363" y="1883"/>
              <a:ext cx="0" cy="7"/>
            </a:xfrm>
            <a:prstGeom prst="line">
              <a:avLst/>
            </a:prstGeom>
            <a:noFill/>
            <a:ln w="9525">
              <a:noFill/>
              <a:round/>
              <a:headEnd type="none" w="sm" len="sm"/>
              <a:tailEnd type="none" w="sm" len="sm"/>
            </a:ln>
            <a:effectLst/>
          </p:spPr>
          <p:txBody>
            <a:bodyPr/>
            <a:lstStyle/>
            <a:p>
              <a:endParaRPr lang="en-US"/>
            </a:p>
          </p:txBody>
        </p:sp>
        <p:sp>
          <p:nvSpPr>
            <p:cNvPr id="12" name="Line 11"/>
            <p:cNvSpPr>
              <a:spLocks noChangeShapeType="1"/>
            </p:cNvSpPr>
            <p:nvPr/>
          </p:nvSpPr>
          <p:spPr bwMode="auto">
            <a:xfrm flipH="1">
              <a:off x="333" y="1911"/>
              <a:ext cx="7" cy="0"/>
            </a:xfrm>
            <a:prstGeom prst="line">
              <a:avLst/>
            </a:prstGeom>
            <a:noFill/>
            <a:ln w="9525">
              <a:noFill/>
              <a:round/>
              <a:headEnd type="none" w="sm" len="sm"/>
              <a:tailEnd type="none" w="sm" len="sm"/>
            </a:ln>
            <a:effectLst/>
          </p:spPr>
          <p:txBody>
            <a:bodyPr/>
            <a:lstStyle/>
            <a:p>
              <a:endParaRPr lang="en-US"/>
            </a:p>
          </p:txBody>
        </p:sp>
        <p:sp>
          <p:nvSpPr>
            <p:cNvPr id="13" name="Freeform 12"/>
            <p:cNvSpPr>
              <a:spLocks/>
            </p:cNvSpPr>
            <p:nvPr/>
          </p:nvSpPr>
          <p:spPr bwMode="auto">
            <a:xfrm>
              <a:off x="335" y="1911"/>
              <a:ext cx="57" cy="392"/>
            </a:xfrm>
            <a:custGeom>
              <a:avLst/>
              <a:gdLst/>
              <a:ahLst/>
              <a:cxnLst>
                <a:cxn ang="0">
                  <a:pos x="0" y="0"/>
                </a:cxn>
                <a:cxn ang="0">
                  <a:pos x="0" y="389"/>
                </a:cxn>
                <a:cxn ang="0">
                  <a:pos x="1" y="391"/>
                </a:cxn>
                <a:cxn ang="0">
                  <a:pos x="56" y="391"/>
                </a:cxn>
              </a:cxnLst>
              <a:rect l="0" t="0" r="r" b="b"/>
              <a:pathLst>
                <a:path w="57" h="392">
                  <a:moveTo>
                    <a:pt x="0" y="0"/>
                  </a:moveTo>
                  <a:lnTo>
                    <a:pt x="0" y="389"/>
                  </a:lnTo>
                  <a:lnTo>
                    <a:pt x="1" y="391"/>
                  </a:lnTo>
                  <a:lnTo>
                    <a:pt x="56" y="39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4" name="Freeform 13"/>
            <p:cNvSpPr>
              <a:spLocks/>
            </p:cNvSpPr>
            <p:nvPr/>
          </p:nvSpPr>
          <p:spPr bwMode="auto">
            <a:xfrm>
              <a:off x="390" y="2301"/>
              <a:ext cx="37" cy="38"/>
            </a:xfrm>
            <a:custGeom>
              <a:avLst/>
              <a:gdLst/>
              <a:ahLst/>
              <a:cxnLst>
                <a:cxn ang="0">
                  <a:pos x="0" y="0"/>
                </a:cxn>
                <a:cxn ang="0">
                  <a:pos x="2" y="0"/>
                </a:cxn>
                <a:cxn ang="0">
                  <a:pos x="5" y="0"/>
                </a:cxn>
                <a:cxn ang="0">
                  <a:pos x="9" y="1"/>
                </a:cxn>
                <a:cxn ang="0">
                  <a:pos x="11" y="2"/>
                </a:cxn>
                <a:cxn ang="0">
                  <a:pos x="15" y="5"/>
                </a:cxn>
                <a:cxn ang="0">
                  <a:pos x="18" y="6"/>
                </a:cxn>
                <a:cxn ang="0">
                  <a:pos x="20" y="8"/>
                </a:cxn>
                <a:cxn ang="0">
                  <a:pos x="23" y="10"/>
                </a:cxn>
                <a:cxn ang="0">
                  <a:pos x="25" y="13"/>
                </a:cxn>
                <a:cxn ang="0">
                  <a:pos x="28" y="16"/>
                </a:cxn>
                <a:cxn ang="0">
                  <a:pos x="30" y="19"/>
                </a:cxn>
                <a:cxn ang="0">
                  <a:pos x="31" y="21"/>
                </a:cxn>
                <a:cxn ang="0">
                  <a:pos x="34" y="26"/>
                </a:cxn>
                <a:cxn ang="0">
                  <a:pos x="34" y="29"/>
                </a:cxn>
                <a:cxn ang="0">
                  <a:pos x="35" y="32"/>
                </a:cxn>
                <a:cxn ang="0">
                  <a:pos x="36" y="37"/>
                </a:cxn>
              </a:cxnLst>
              <a:rect l="0" t="0" r="r" b="b"/>
              <a:pathLst>
                <a:path w="37" h="38">
                  <a:moveTo>
                    <a:pt x="0" y="0"/>
                  </a:moveTo>
                  <a:lnTo>
                    <a:pt x="2" y="0"/>
                  </a:lnTo>
                  <a:lnTo>
                    <a:pt x="5" y="0"/>
                  </a:lnTo>
                  <a:lnTo>
                    <a:pt x="9" y="1"/>
                  </a:lnTo>
                  <a:lnTo>
                    <a:pt x="11" y="2"/>
                  </a:lnTo>
                  <a:lnTo>
                    <a:pt x="15" y="5"/>
                  </a:lnTo>
                  <a:lnTo>
                    <a:pt x="18" y="6"/>
                  </a:lnTo>
                  <a:lnTo>
                    <a:pt x="20" y="8"/>
                  </a:lnTo>
                  <a:lnTo>
                    <a:pt x="23" y="10"/>
                  </a:lnTo>
                  <a:lnTo>
                    <a:pt x="25" y="13"/>
                  </a:lnTo>
                  <a:lnTo>
                    <a:pt x="28" y="16"/>
                  </a:lnTo>
                  <a:lnTo>
                    <a:pt x="30" y="19"/>
                  </a:lnTo>
                  <a:lnTo>
                    <a:pt x="31" y="21"/>
                  </a:lnTo>
                  <a:lnTo>
                    <a:pt x="34" y="26"/>
                  </a:lnTo>
                  <a:lnTo>
                    <a:pt x="34" y="29"/>
                  </a:lnTo>
                  <a:lnTo>
                    <a:pt x="35" y="32"/>
                  </a:lnTo>
                  <a:lnTo>
                    <a:pt x="36" y="37"/>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5" name="Line 14"/>
            <p:cNvSpPr>
              <a:spLocks noChangeShapeType="1"/>
            </p:cNvSpPr>
            <p:nvPr/>
          </p:nvSpPr>
          <p:spPr bwMode="auto">
            <a:xfrm flipV="1">
              <a:off x="390" y="2297"/>
              <a:ext cx="0" cy="7"/>
            </a:xfrm>
            <a:prstGeom prst="line">
              <a:avLst/>
            </a:prstGeom>
            <a:noFill/>
            <a:ln w="9525">
              <a:noFill/>
              <a:round/>
              <a:headEnd type="none" w="sm" len="sm"/>
              <a:tailEnd type="none" w="sm" len="sm"/>
            </a:ln>
            <a:effectLst/>
          </p:spPr>
          <p:txBody>
            <a:bodyPr/>
            <a:lstStyle/>
            <a:p>
              <a:endParaRPr lang="en-US"/>
            </a:p>
          </p:txBody>
        </p:sp>
        <p:sp>
          <p:nvSpPr>
            <p:cNvPr id="16" name="Line 15"/>
            <p:cNvSpPr>
              <a:spLocks noChangeShapeType="1"/>
            </p:cNvSpPr>
            <p:nvPr/>
          </p:nvSpPr>
          <p:spPr bwMode="auto">
            <a:xfrm flipH="1">
              <a:off x="423" y="2338"/>
              <a:ext cx="7" cy="0"/>
            </a:xfrm>
            <a:prstGeom prst="line">
              <a:avLst/>
            </a:prstGeom>
            <a:noFill/>
            <a:ln w="9525">
              <a:noFill/>
              <a:round/>
              <a:headEnd type="none" w="sm" len="sm"/>
              <a:tailEnd type="none" w="sm" len="sm"/>
            </a:ln>
            <a:effectLst/>
          </p:spPr>
          <p:txBody>
            <a:bodyPr/>
            <a:lstStyle/>
            <a:p>
              <a:endParaRPr lang="en-US"/>
            </a:p>
          </p:txBody>
        </p:sp>
        <p:sp>
          <p:nvSpPr>
            <p:cNvPr id="17" name="Freeform 16"/>
            <p:cNvSpPr>
              <a:spLocks/>
            </p:cNvSpPr>
            <p:nvPr/>
          </p:nvSpPr>
          <p:spPr bwMode="auto">
            <a:xfrm>
              <a:off x="390" y="2338"/>
              <a:ext cx="37" cy="39"/>
            </a:xfrm>
            <a:custGeom>
              <a:avLst/>
              <a:gdLst/>
              <a:ahLst/>
              <a:cxnLst>
                <a:cxn ang="0">
                  <a:pos x="36" y="0"/>
                </a:cxn>
                <a:cxn ang="0">
                  <a:pos x="35" y="3"/>
                </a:cxn>
                <a:cxn ang="0">
                  <a:pos x="35" y="7"/>
                </a:cxn>
                <a:cxn ang="0">
                  <a:pos x="34" y="11"/>
                </a:cxn>
                <a:cxn ang="0">
                  <a:pos x="32" y="14"/>
                </a:cxn>
                <a:cxn ang="0">
                  <a:pos x="31" y="18"/>
                </a:cxn>
                <a:cxn ang="0">
                  <a:pos x="29" y="21"/>
                </a:cxn>
                <a:cxn ang="0">
                  <a:pos x="27" y="24"/>
                </a:cxn>
                <a:cxn ang="0">
                  <a:pos x="25" y="26"/>
                </a:cxn>
                <a:cxn ang="0">
                  <a:pos x="22" y="29"/>
                </a:cxn>
                <a:cxn ang="0">
                  <a:pos x="20" y="31"/>
                </a:cxn>
                <a:cxn ang="0">
                  <a:pos x="17" y="33"/>
                </a:cxn>
                <a:cxn ang="0">
                  <a:pos x="13" y="34"/>
                </a:cxn>
                <a:cxn ang="0">
                  <a:pos x="10" y="35"/>
                </a:cxn>
                <a:cxn ang="0">
                  <a:pos x="7" y="36"/>
                </a:cxn>
                <a:cxn ang="0">
                  <a:pos x="4" y="36"/>
                </a:cxn>
                <a:cxn ang="0">
                  <a:pos x="0" y="38"/>
                </a:cxn>
              </a:cxnLst>
              <a:rect l="0" t="0" r="r" b="b"/>
              <a:pathLst>
                <a:path w="37" h="39">
                  <a:moveTo>
                    <a:pt x="36" y="0"/>
                  </a:moveTo>
                  <a:lnTo>
                    <a:pt x="35" y="3"/>
                  </a:lnTo>
                  <a:lnTo>
                    <a:pt x="35" y="7"/>
                  </a:lnTo>
                  <a:lnTo>
                    <a:pt x="34" y="11"/>
                  </a:lnTo>
                  <a:lnTo>
                    <a:pt x="32" y="14"/>
                  </a:lnTo>
                  <a:lnTo>
                    <a:pt x="31" y="18"/>
                  </a:lnTo>
                  <a:lnTo>
                    <a:pt x="29" y="21"/>
                  </a:lnTo>
                  <a:lnTo>
                    <a:pt x="27" y="24"/>
                  </a:lnTo>
                  <a:lnTo>
                    <a:pt x="25" y="26"/>
                  </a:lnTo>
                  <a:lnTo>
                    <a:pt x="22" y="29"/>
                  </a:lnTo>
                  <a:lnTo>
                    <a:pt x="20" y="31"/>
                  </a:lnTo>
                  <a:lnTo>
                    <a:pt x="17" y="33"/>
                  </a:lnTo>
                  <a:lnTo>
                    <a:pt x="13" y="34"/>
                  </a:lnTo>
                  <a:lnTo>
                    <a:pt x="10" y="35"/>
                  </a:lnTo>
                  <a:lnTo>
                    <a:pt x="7" y="36"/>
                  </a:lnTo>
                  <a:lnTo>
                    <a:pt x="4" y="36"/>
                  </a:lnTo>
                  <a:lnTo>
                    <a:pt x="0" y="38"/>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8" name="Line 17"/>
            <p:cNvSpPr>
              <a:spLocks noChangeShapeType="1"/>
            </p:cNvSpPr>
            <p:nvPr/>
          </p:nvSpPr>
          <p:spPr bwMode="auto">
            <a:xfrm>
              <a:off x="423" y="2338"/>
              <a:ext cx="7" cy="0"/>
            </a:xfrm>
            <a:prstGeom prst="line">
              <a:avLst/>
            </a:prstGeom>
            <a:noFill/>
            <a:ln w="9525">
              <a:noFill/>
              <a:round/>
              <a:headEnd type="none" w="sm" len="sm"/>
              <a:tailEnd type="none" w="sm" len="sm"/>
            </a:ln>
            <a:effectLst/>
          </p:spPr>
          <p:txBody>
            <a:bodyPr/>
            <a:lstStyle/>
            <a:p>
              <a:endParaRPr lang="en-US"/>
            </a:p>
          </p:txBody>
        </p:sp>
        <p:sp>
          <p:nvSpPr>
            <p:cNvPr id="19" name="Line 18"/>
            <p:cNvSpPr>
              <a:spLocks noChangeShapeType="1"/>
            </p:cNvSpPr>
            <p:nvPr/>
          </p:nvSpPr>
          <p:spPr bwMode="auto">
            <a:xfrm flipV="1">
              <a:off x="390" y="2370"/>
              <a:ext cx="0" cy="7"/>
            </a:xfrm>
            <a:prstGeom prst="line">
              <a:avLst/>
            </a:prstGeom>
            <a:noFill/>
            <a:ln w="9525">
              <a:noFill/>
              <a:round/>
              <a:headEnd type="none" w="sm" len="sm"/>
              <a:tailEnd type="none" w="sm" len="sm"/>
            </a:ln>
            <a:effectLst/>
          </p:spPr>
          <p:txBody>
            <a:bodyPr/>
            <a:lstStyle/>
            <a:p>
              <a:endParaRPr lang="en-US"/>
            </a:p>
          </p:txBody>
        </p:sp>
        <p:sp>
          <p:nvSpPr>
            <p:cNvPr id="20" name="Freeform 19"/>
            <p:cNvSpPr>
              <a:spLocks/>
            </p:cNvSpPr>
            <p:nvPr/>
          </p:nvSpPr>
          <p:spPr bwMode="auto">
            <a:xfrm>
              <a:off x="335" y="2375"/>
              <a:ext cx="57" cy="105"/>
            </a:xfrm>
            <a:custGeom>
              <a:avLst/>
              <a:gdLst/>
              <a:ahLst/>
              <a:cxnLst>
                <a:cxn ang="0">
                  <a:pos x="56" y="0"/>
                </a:cxn>
                <a:cxn ang="0">
                  <a:pos x="1" y="0"/>
                </a:cxn>
                <a:cxn ang="0">
                  <a:pos x="0" y="0"/>
                </a:cxn>
                <a:cxn ang="0">
                  <a:pos x="0" y="104"/>
                </a:cxn>
              </a:cxnLst>
              <a:rect l="0" t="0" r="r" b="b"/>
              <a:pathLst>
                <a:path w="57" h="105">
                  <a:moveTo>
                    <a:pt x="56" y="0"/>
                  </a:moveTo>
                  <a:lnTo>
                    <a:pt x="1" y="0"/>
                  </a:lnTo>
                  <a:lnTo>
                    <a:pt x="0" y="0"/>
                  </a:lnTo>
                  <a:lnTo>
                    <a:pt x="0" y="104"/>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1" name="Freeform 20"/>
            <p:cNvSpPr>
              <a:spLocks/>
            </p:cNvSpPr>
            <p:nvPr/>
          </p:nvSpPr>
          <p:spPr bwMode="auto">
            <a:xfrm>
              <a:off x="240" y="2586"/>
              <a:ext cx="190" cy="88"/>
            </a:xfrm>
            <a:custGeom>
              <a:avLst/>
              <a:gdLst/>
              <a:ahLst/>
              <a:cxnLst>
                <a:cxn ang="0">
                  <a:pos x="189" y="66"/>
                </a:cxn>
                <a:cxn ang="0">
                  <a:pos x="187" y="72"/>
                </a:cxn>
                <a:cxn ang="0">
                  <a:pos x="183" y="78"/>
                </a:cxn>
                <a:cxn ang="0">
                  <a:pos x="179" y="82"/>
                </a:cxn>
                <a:cxn ang="0">
                  <a:pos x="173" y="85"/>
                </a:cxn>
                <a:cxn ang="0">
                  <a:pos x="166" y="87"/>
                </a:cxn>
                <a:cxn ang="0">
                  <a:pos x="18" y="85"/>
                </a:cxn>
                <a:cxn ang="0">
                  <a:pos x="11" y="83"/>
                </a:cxn>
                <a:cxn ang="0">
                  <a:pos x="6" y="80"/>
                </a:cxn>
                <a:cxn ang="0">
                  <a:pos x="2" y="74"/>
                </a:cxn>
                <a:cxn ang="0">
                  <a:pos x="0" y="68"/>
                </a:cxn>
                <a:cxn ang="0">
                  <a:pos x="0" y="8"/>
                </a:cxn>
                <a:cxn ang="0">
                  <a:pos x="3" y="10"/>
                </a:cxn>
                <a:cxn ang="0">
                  <a:pos x="7" y="12"/>
                </a:cxn>
                <a:cxn ang="0">
                  <a:pos x="11" y="14"/>
                </a:cxn>
                <a:cxn ang="0">
                  <a:pos x="16" y="14"/>
                </a:cxn>
                <a:cxn ang="0">
                  <a:pos x="20" y="14"/>
                </a:cxn>
                <a:cxn ang="0">
                  <a:pos x="24" y="10"/>
                </a:cxn>
                <a:cxn ang="0">
                  <a:pos x="28" y="7"/>
                </a:cxn>
                <a:cxn ang="0">
                  <a:pos x="31" y="4"/>
                </a:cxn>
                <a:cxn ang="0">
                  <a:pos x="36" y="2"/>
                </a:cxn>
                <a:cxn ang="0">
                  <a:pos x="41" y="3"/>
                </a:cxn>
                <a:cxn ang="0">
                  <a:pos x="45" y="5"/>
                </a:cxn>
                <a:cxn ang="0">
                  <a:pos x="49" y="8"/>
                </a:cxn>
                <a:cxn ang="0">
                  <a:pos x="53" y="11"/>
                </a:cxn>
                <a:cxn ang="0">
                  <a:pos x="58" y="13"/>
                </a:cxn>
                <a:cxn ang="0">
                  <a:pos x="65" y="13"/>
                </a:cxn>
                <a:cxn ang="0">
                  <a:pos x="69" y="10"/>
                </a:cxn>
                <a:cxn ang="0">
                  <a:pos x="73" y="7"/>
                </a:cxn>
                <a:cxn ang="0">
                  <a:pos x="76" y="3"/>
                </a:cxn>
                <a:cxn ang="0">
                  <a:pos x="81" y="0"/>
                </a:cxn>
                <a:cxn ang="0">
                  <a:pos x="85" y="0"/>
                </a:cxn>
                <a:cxn ang="0">
                  <a:pos x="86" y="3"/>
                </a:cxn>
                <a:cxn ang="0">
                  <a:pos x="90" y="8"/>
                </a:cxn>
                <a:cxn ang="0">
                  <a:pos x="95" y="12"/>
                </a:cxn>
                <a:cxn ang="0">
                  <a:pos x="101" y="14"/>
                </a:cxn>
                <a:cxn ang="0">
                  <a:pos x="105" y="15"/>
                </a:cxn>
                <a:cxn ang="0">
                  <a:pos x="109" y="14"/>
                </a:cxn>
                <a:cxn ang="0">
                  <a:pos x="112" y="10"/>
                </a:cxn>
                <a:cxn ang="0">
                  <a:pos x="113" y="6"/>
                </a:cxn>
                <a:cxn ang="0">
                  <a:pos x="118" y="2"/>
                </a:cxn>
                <a:cxn ang="0">
                  <a:pos x="123" y="1"/>
                </a:cxn>
                <a:cxn ang="0">
                  <a:pos x="127" y="2"/>
                </a:cxn>
                <a:cxn ang="0">
                  <a:pos x="130" y="5"/>
                </a:cxn>
                <a:cxn ang="0">
                  <a:pos x="132" y="9"/>
                </a:cxn>
                <a:cxn ang="0">
                  <a:pos x="135" y="12"/>
                </a:cxn>
                <a:cxn ang="0">
                  <a:pos x="141" y="14"/>
                </a:cxn>
                <a:cxn ang="0">
                  <a:pos x="148" y="14"/>
                </a:cxn>
                <a:cxn ang="0">
                  <a:pos x="154" y="11"/>
                </a:cxn>
                <a:cxn ang="0">
                  <a:pos x="158" y="8"/>
                </a:cxn>
                <a:cxn ang="0">
                  <a:pos x="161" y="4"/>
                </a:cxn>
                <a:cxn ang="0">
                  <a:pos x="164" y="2"/>
                </a:cxn>
                <a:cxn ang="0">
                  <a:pos x="168" y="2"/>
                </a:cxn>
                <a:cxn ang="0">
                  <a:pos x="173" y="3"/>
                </a:cxn>
                <a:cxn ang="0">
                  <a:pos x="178" y="6"/>
                </a:cxn>
                <a:cxn ang="0">
                  <a:pos x="183" y="8"/>
                </a:cxn>
                <a:cxn ang="0">
                  <a:pos x="187" y="8"/>
                </a:cxn>
              </a:cxnLst>
              <a:rect l="0" t="0" r="r" b="b"/>
              <a:pathLst>
                <a:path w="190" h="88">
                  <a:moveTo>
                    <a:pt x="189" y="8"/>
                  </a:moveTo>
                  <a:lnTo>
                    <a:pt x="189" y="64"/>
                  </a:lnTo>
                  <a:lnTo>
                    <a:pt x="189" y="66"/>
                  </a:lnTo>
                  <a:lnTo>
                    <a:pt x="188" y="68"/>
                  </a:lnTo>
                  <a:lnTo>
                    <a:pt x="188" y="70"/>
                  </a:lnTo>
                  <a:lnTo>
                    <a:pt x="187" y="72"/>
                  </a:lnTo>
                  <a:lnTo>
                    <a:pt x="186" y="74"/>
                  </a:lnTo>
                  <a:lnTo>
                    <a:pt x="185" y="76"/>
                  </a:lnTo>
                  <a:lnTo>
                    <a:pt x="183" y="78"/>
                  </a:lnTo>
                  <a:lnTo>
                    <a:pt x="182" y="80"/>
                  </a:lnTo>
                  <a:lnTo>
                    <a:pt x="181" y="81"/>
                  </a:lnTo>
                  <a:lnTo>
                    <a:pt x="179" y="82"/>
                  </a:lnTo>
                  <a:lnTo>
                    <a:pt x="177" y="83"/>
                  </a:lnTo>
                  <a:lnTo>
                    <a:pt x="175" y="85"/>
                  </a:lnTo>
                  <a:lnTo>
                    <a:pt x="173" y="85"/>
                  </a:lnTo>
                  <a:lnTo>
                    <a:pt x="170" y="85"/>
                  </a:lnTo>
                  <a:lnTo>
                    <a:pt x="168" y="87"/>
                  </a:lnTo>
                  <a:lnTo>
                    <a:pt x="166" y="87"/>
                  </a:lnTo>
                  <a:lnTo>
                    <a:pt x="22" y="87"/>
                  </a:lnTo>
                  <a:lnTo>
                    <a:pt x="20" y="87"/>
                  </a:lnTo>
                  <a:lnTo>
                    <a:pt x="18" y="85"/>
                  </a:lnTo>
                  <a:lnTo>
                    <a:pt x="15" y="85"/>
                  </a:lnTo>
                  <a:lnTo>
                    <a:pt x="14" y="85"/>
                  </a:lnTo>
                  <a:lnTo>
                    <a:pt x="11" y="83"/>
                  </a:lnTo>
                  <a:lnTo>
                    <a:pt x="9" y="82"/>
                  </a:lnTo>
                  <a:lnTo>
                    <a:pt x="7" y="81"/>
                  </a:lnTo>
                  <a:lnTo>
                    <a:pt x="6" y="80"/>
                  </a:lnTo>
                  <a:lnTo>
                    <a:pt x="5" y="78"/>
                  </a:lnTo>
                  <a:lnTo>
                    <a:pt x="3" y="76"/>
                  </a:lnTo>
                  <a:lnTo>
                    <a:pt x="2" y="74"/>
                  </a:lnTo>
                  <a:lnTo>
                    <a:pt x="2" y="72"/>
                  </a:lnTo>
                  <a:lnTo>
                    <a:pt x="0" y="70"/>
                  </a:lnTo>
                  <a:lnTo>
                    <a:pt x="0" y="68"/>
                  </a:lnTo>
                  <a:lnTo>
                    <a:pt x="0" y="66"/>
                  </a:lnTo>
                  <a:lnTo>
                    <a:pt x="0" y="64"/>
                  </a:lnTo>
                  <a:lnTo>
                    <a:pt x="0" y="8"/>
                  </a:lnTo>
                  <a:lnTo>
                    <a:pt x="1" y="8"/>
                  </a:lnTo>
                  <a:lnTo>
                    <a:pt x="2" y="9"/>
                  </a:lnTo>
                  <a:lnTo>
                    <a:pt x="3" y="10"/>
                  </a:lnTo>
                  <a:lnTo>
                    <a:pt x="5" y="11"/>
                  </a:lnTo>
                  <a:lnTo>
                    <a:pt x="6" y="11"/>
                  </a:lnTo>
                  <a:lnTo>
                    <a:pt x="7" y="12"/>
                  </a:lnTo>
                  <a:lnTo>
                    <a:pt x="8" y="13"/>
                  </a:lnTo>
                  <a:lnTo>
                    <a:pt x="10" y="14"/>
                  </a:lnTo>
                  <a:lnTo>
                    <a:pt x="11" y="14"/>
                  </a:lnTo>
                  <a:lnTo>
                    <a:pt x="13" y="14"/>
                  </a:lnTo>
                  <a:lnTo>
                    <a:pt x="14" y="14"/>
                  </a:lnTo>
                  <a:lnTo>
                    <a:pt x="16" y="14"/>
                  </a:lnTo>
                  <a:lnTo>
                    <a:pt x="17" y="14"/>
                  </a:lnTo>
                  <a:lnTo>
                    <a:pt x="19" y="14"/>
                  </a:lnTo>
                  <a:lnTo>
                    <a:pt x="20" y="14"/>
                  </a:lnTo>
                  <a:lnTo>
                    <a:pt x="21" y="13"/>
                  </a:lnTo>
                  <a:lnTo>
                    <a:pt x="23" y="11"/>
                  </a:lnTo>
                  <a:lnTo>
                    <a:pt x="24" y="10"/>
                  </a:lnTo>
                  <a:lnTo>
                    <a:pt x="25" y="10"/>
                  </a:lnTo>
                  <a:lnTo>
                    <a:pt x="26" y="8"/>
                  </a:lnTo>
                  <a:lnTo>
                    <a:pt x="28" y="7"/>
                  </a:lnTo>
                  <a:lnTo>
                    <a:pt x="28" y="6"/>
                  </a:lnTo>
                  <a:lnTo>
                    <a:pt x="30" y="5"/>
                  </a:lnTo>
                  <a:lnTo>
                    <a:pt x="31" y="4"/>
                  </a:lnTo>
                  <a:lnTo>
                    <a:pt x="33" y="3"/>
                  </a:lnTo>
                  <a:lnTo>
                    <a:pt x="35" y="3"/>
                  </a:lnTo>
                  <a:lnTo>
                    <a:pt x="36" y="2"/>
                  </a:lnTo>
                  <a:lnTo>
                    <a:pt x="38" y="2"/>
                  </a:lnTo>
                  <a:lnTo>
                    <a:pt x="40" y="2"/>
                  </a:lnTo>
                  <a:lnTo>
                    <a:pt x="41" y="3"/>
                  </a:lnTo>
                  <a:lnTo>
                    <a:pt x="43" y="3"/>
                  </a:lnTo>
                  <a:lnTo>
                    <a:pt x="44" y="4"/>
                  </a:lnTo>
                  <a:lnTo>
                    <a:pt x="45" y="5"/>
                  </a:lnTo>
                  <a:lnTo>
                    <a:pt x="46" y="6"/>
                  </a:lnTo>
                  <a:lnTo>
                    <a:pt x="47" y="7"/>
                  </a:lnTo>
                  <a:lnTo>
                    <a:pt x="49" y="8"/>
                  </a:lnTo>
                  <a:lnTo>
                    <a:pt x="50" y="10"/>
                  </a:lnTo>
                  <a:lnTo>
                    <a:pt x="51" y="11"/>
                  </a:lnTo>
                  <a:lnTo>
                    <a:pt x="53" y="11"/>
                  </a:lnTo>
                  <a:lnTo>
                    <a:pt x="55" y="12"/>
                  </a:lnTo>
                  <a:lnTo>
                    <a:pt x="56" y="13"/>
                  </a:lnTo>
                  <a:lnTo>
                    <a:pt x="58" y="13"/>
                  </a:lnTo>
                  <a:lnTo>
                    <a:pt x="61" y="14"/>
                  </a:lnTo>
                  <a:lnTo>
                    <a:pt x="62" y="13"/>
                  </a:lnTo>
                  <a:lnTo>
                    <a:pt x="65" y="13"/>
                  </a:lnTo>
                  <a:lnTo>
                    <a:pt x="66" y="12"/>
                  </a:lnTo>
                  <a:lnTo>
                    <a:pt x="68" y="11"/>
                  </a:lnTo>
                  <a:lnTo>
                    <a:pt x="69" y="10"/>
                  </a:lnTo>
                  <a:lnTo>
                    <a:pt x="70" y="9"/>
                  </a:lnTo>
                  <a:lnTo>
                    <a:pt x="71" y="8"/>
                  </a:lnTo>
                  <a:lnTo>
                    <a:pt x="73" y="7"/>
                  </a:lnTo>
                  <a:lnTo>
                    <a:pt x="74" y="5"/>
                  </a:lnTo>
                  <a:lnTo>
                    <a:pt x="75" y="4"/>
                  </a:lnTo>
                  <a:lnTo>
                    <a:pt x="76" y="3"/>
                  </a:lnTo>
                  <a:lnTo>
                    <a:pt x="77" y="2"/>
                  </a:lnTo>
                  <a:lnTo>
                    <a:pt x="79" y="1"/>
                  </a:lnTo>
                  <a:lnTo>
                    <a:pt x="81" y="0"/>
                  </a:lnTo>
                  <a:lnTo>
                    <a:pt x="82" y="0"/>
                  </a:lnTo>
                  <a:lnTo>
                    <a:pt x="84" y="0"/>
                  </a:lnTo>
                  <a:lnTo>
                    <a:pt x="85" y="0"/>
                  </a:lnTo>
                  <a:lnTo>
                    <a:pt x="85" y="2"/>
                  </a:lnTo>
                  <a:lnTo>
                    <a:pt x="86" y="2"/>
                  </a:lnTo>
                  <a:lnTo>
                    <a:pt x="86" y="3"/>
                  </a:lnTo>
                  <a:lnTo>
                    <a:pt x="88" y="5"/>
                  </a:lnTo>
                  <a:lnTo>
                    <a:pt x="89" y="7"/>
                  </a:lnTo>
                  <a:lnTo>
                    <a:pt x="90" y="8"/>
                  </a:lnTo>
                  <a:lnTo>
                    <a:pt x="92" y="9"/>
                  </a:lnTo>
                  <a:lnTo>
                    <a:pt x="93" y="11"/>
                  </a:lnTo>
                  <a:lnTo>
                    <a:pt x="95" y="12"/>
                  </a:lnTo>
                  <a:lnTo>
                    <a:pt x="97" y="14"/>
                  </a:lnTo>
                  <a:lnTo>
                    <a:pt x="98" y="14"/>
                  </a:lnTo>
                  <a:lnTo>
                    <a:pt x="101" y="14"/>
                  </a:lnTo>
                  <a:lnTo>
                    <a:pt x="102" y="15"/>
                  </a:lnTo>
                  <a:lnTo>
                    <a:pt x="104" y="16"/>
                  </a:lnTo>
                  <a:lnTo>
                    <a:pt x="105" y="15"/>
                  </a:lnTo>
                  <a:lnTo>
                    <a:pt x="106" y="14"/>
                  </a:lnTo>
                  <a:lnTo>
                    <a:pt x="108" y="14"/>
                  </a:lnTo>
                  <a:lnTo>
                    <a:pt x="109" y="14"/>
                  </a:lnTo>
                  <a:lnTo>
                    <a:pt x="110" y="12"/>
                  </a:lnTo>
                  <a:lnTo>
                    <a:pt x="111" y="11"/>
                  </a:lnTo>
                  <a:lnTo>
                    <a:pt x="112" y="10"/>
                  </a:lnTo>
                  <a:lnTo>
                    <a:pt x="112" y="8"/>
                  </a:lnTo>
                  <a:lnTo>
                    <a:pt x="113" y="7"/>
                  </a:lnTo>
                  <a:lnTo>
                    <a:pt x="113" y="6"/>
                  </a:lnTo>
                  <a:lnTo>
                    <a:pt x="115" y="5"/>
                  </a:lnTo>
                  <a:lnTo>
                    <a:pt x="116" y="3"/>
                  </a:lnTo>
                  <a:lnTo>
                    <a:pt x="118" y="2"/>
                  </a:lnTo>
                  <a:lnTo>
                    <a:pt x="119" y="2"/>
                  </a:lnTo>
                  <a:lnTo>
                    <a:pt x="120" y="1"/>
                  </a:lnTo>
                  <a:lnTo>
                    <a:pt x="123" y="1"/>
                  </a:lnTo>
                  <a:lnTo>
                    <a:pt x="124" y="1"/>
                  </a:lnTo>
                  <a:lnTo>
                    <a:pt x="126" y="2"/>
                  </a:lnTo>
                  <a:lnTo>
                    <a:pt x="127" y="2"/>
                  </a:lnTo>
                  <a:lnTo>
                    <a:pt x="128" y="3"/>
                  </a:lnTo>
                  <a:lnTo>
                    <a:pt x="129" y="4"/>
                  </a:lnTo>
                  <a:lnTo>
                    <a:pt x="130" y="5"/>
                  </a:lnTo>
                  <a:lnTo>
                    <a:pt x="131" y="7"/>
                  </a:lnTo>
                  <a:lnTo>
                    <a:pt x="131" y="8"/>
                  </a:lnTo>
                  <a:lnTo>
                    <a:pt x="132" y="9"/>
                  </a:lnTo>
                  <a:lnTo>
                    <a:pt x="133" y="10"/>
                  </a:lnTo>
                  <a:lnTo>
                    <a:pt x="133" y="11"/>
                  </a:lnTo>
                  <a:lnTo>
                    <a:pt x="135" y="12"/>
                  </a:lnTo>
                  <a:lnTo>
                    <a:pt x="137" y="14"/>
                  </a:lnTo>
                  <a:lnTo>
                    <a:pt x="139" y="14"/>
                  </a:lnTo>
                  <a:lnTo>
                    <a:pt x="141" y="14"/>
                  </a:lnTo>
                  <a:lnTo>
                    <a:pt x="144" y="14"/>
                  </a:lnTo>
                  <a:lnTo>
                    <a:pt x="146" y="14"/>
                  </a:lnTo>
                  <a:lnTo>
                    <a:pt x="148" y="14"/>
                  </a:lnTo>
                  <a:lnTo>
                    <a:pt x="151" y="14"/>
                  </a:lnTo>
                  <a:lnTo>
                    <a:pt x="153" y="12"/>
                  </a:lnTo>
                  <a:lnTo>
                    <a:pt x="154" y="11"/>
                  </a:lnTo>
                  <a:lnTo>
                    <a:pt x="155" y="10"/>
                  </a:lnTo>
                  <a:lnTo>
                    <a:pt x="156" y="9"/>
                  </a:lnTo>
                  <a:lnTo>
                    <a:pt x="158" y="8"/>
                  </a:lnTo>
                  <a:lnTo>
                    <a:pt x="158" y="7"/>
                  </a:lnTo>
                  <a:lnTo>
                    <a:pt x="160" y="5"/>
                  </a:lnTo>
                  <a:lnTo>
                    <a:pt x="161" y="4"/>
                  </a:lnTo>
                  <a:lnTo>
                    <a:pt x="161" y="3"/>
                  </a:lnTo>
                  <a:lnTo>
                    <a:pt x="162" y="2"/>
                  </a:lnTo>
                  <a:lnTo>
                    <a:pt x="164" y="2"/>
                  </a:lnTo>
                  <a:lnTo>
                    <a:pt x="165" y="1"/>
                  </a:lnTo>
                  <a:lnTo>
                    <a:pt x="167" y="1"/>
                  </a:lnTo>
                  <a:lnTo>
                    <a:pt x="168" y="2"/>
                  </a:lnTo>
                  <a:lnTo>
                    <a:pt x="169" y="2"/>
                  </a:lnTo>
                  <a:lnTo>
                    <a:pt x="171" y="3"/>
                  </a:lnTo>
                  <a:lnTo>
                    <a:pt x="173" y="3"/>
                  </a:lnTo>
                  <a:lnTo>
                    <a:pt x="174" y="5"/>
                  </a:lnTo>
                  <a:lnTo>
                    <a:pt x="176" y="5"/>
                  </a:lnTo>
                  <a:lnTo>
                    <a:pt x="178" y="6"/>
                  </a:lnTo>
                  <a:lnTo>
                    <a:pt x="179" y="7"/>
                  </a:lnTo>
                  <a:lnTo>
                    <a:pt x="181" y="7"/>
                  </a:lnTo>
                  <a:lnTo>
                    <a:pt x="183" y="8"/>
                  </a:lnTo>
                  <a:lnTo>
                    <a:pt x="184" y="8"/>
                  </a:lnTo>
                  <a:lnTo>
                    <a:pt x="186" y="8"/>
                  </a:lnTo>
                  <a:lnTo>
                    <a:pt x="187" y="8"/>
                  </a:lnTo>
                  <a:lnTo>
                    <a:pt x="189" y="8"/>
                  </a:lnTo>
                </a:path>
              </a:pathLst>
            </a:custGeom>
            <a:solidFill>
              <a:srgbClr val="FFE90F"/>
            </a:solidFill>
            <a:ln w="9525" cap="rnd">
              <a:noFill/>
              <a:round/>
              <a:headEnd type="none" w="sm" len="sm"/>
              <a:tailEnd type="none" w="sm" len="sm"/>
            </a:ln>
            <a:effectLst/>
          </p:spPr>
          <p:txBody>
            <a:bodyPr/>
            <a:lstStyle/>
            <a:p>
              <a:endParaRPr lang="en-US"/>
            </a:p>
          </p:txBody>
        </p:sp>
        <p:sp>
          <p:nvSpPr>
            <p:cNvPr id="22" name="Freeform 21"/>
            <p:cNvSpPr>
              <a:spLocks/>
            </p:cNvSpPr>
            <p:nvPr/>
          </p:nvSpPr>
          <p:spPr bwMode="auto">
            <a:xfrm>
              <a:off x="484" y="1788"/>
              <a:ext cx="20" cy="17"/>
            </a:xfrm>
            <a:custGeom>
              <a:avLst/>
              <a:gdLst/>
              <a:ahLst/>
              <a:cxnLst>
                <a:cxn ang="0">
                  <a:pos x="19" y="16"/>
                </a:cxn>
                <a:cxn ang="0">
                  <a:pos x="19" y="10"/>
                </a:cxn>
                <a:cxn ang="0">
                  <a:pos x="18" y="8"/>
                </a:cxn>
                <a:cxn ang="0">
                  <a:pos x="17" y="8"/>
                </a:cxn>
                <a:cxn ang="0">
                  <a:pos x="17" y="5"/>
                </a:cxn>
                <a:cxn ang="0">
                  <a:pos x="15" y="5"/>
                </a:cxn>
                <a:cxn ang="0">
                  <a:pos x="14" y="5"/>
                </a:cxn>
                <a:cxn ang="0">
                  <a:pos x="13" y="2"/>
                </a:cxn>
                <a:cxn ang="0">
                  <a:pos x="12" y="2"/>
                </a:cxn>
                <a:cxn ang="0">
                  <a:pos x="10" y="2"/>
                </a:cxn>
                <a:cxn ang="0">
                  <a:pos x="9" y="0"/>
                </a:cxn>
                <a:cxn ang="0">
                  <a:pos x="8" y="0"/>
                </a:cxn>
                <a:cxn ang="0">
                  <a:pos x="6" y="0"/>
                </a:cxn>
                <a:cxn ang="0">
                  <a:pos x="4" y="0"/>
                </a:cxn>
                <a:cxn ang="0">
                  <a:pos x="2" y="0"/>
                </a:cxn>
                <a:cxn ang="0">
                  <a:pos x="0" y="0"/>
                </a:cxn>
              </a:cxnLst>
              <a:rect l="0" t="0" r="r" b="b"/>
              <a:pathLst>
                <a:path w="20" h="17">
                  <a:moveTo>
                    <a:pt x="19" y="16"/>
                  </a:moveTo>
                  <a:lnTo>
                    <a:pt x="19" y="10"/>
                  </a:lnTo>
                  <a:lnTo>
                    <a:pt x="18" y="8"/>
                  </a:lnTo>
                  <a:lnTo>
                    <a:pt x="17" y="8"/>
                  </a:lnTo>
                  <a:lnTo>
                    <a:pt x="17" y="5"/>
                  </a:lnTo>
                  <a:lnTo>
                    <a:pt x="15" y="5"/>
                  </a:lnTo>
                  <a:lnTo>
                    <a:pt x="14" y="5"/>
                  </a:lnTo>
                  <a:lnTo>
                    <a:pt x="13" y="2"/>
                  </a:lnTo>
                  <a:lnTo>
                    <a:pt x="12" y="2"/>
                  </a:lnTo>
                  <a:lnTo>
                    <a:pt x="10" y="2"/>
                  </a:lnTo>
                  <a:lnTo>
                    <a:pt x="9" y="0"/>
                  </a:lnTo>
                  <a:lnTo>
                    <a:pt x="8" y="0"/>
                  </a:lnTo>
                  <a:lnTo>
                    <a:pt x="6" y="0"/>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 name="Line 22"/>
            <p:cNvSpPr>
              <a:spLocks noChangeShapeType="1"/>
            </p:cNvSpPr>
            <p:nvPr/>
          </p:nvSpPr>
          <p:spPr bwMode="auto">
            <a:xfrm flipH="1">
              <a:off x="503" y="1791"/>
              <a:ext cx="1" cy="0"/>
            </a:xfrm>
            <a:prstGeom prst="line">
              <a:avLst/>
            </a:prstGeom>
            <a:noFill/>
            <a:ln w="9525">
              <a:noFill/>
              <a:round/>
              <a:headEnd type="none" w="sm" len="sm"/>
              <a:tailEnd type="none" w="sm" len="sm"/>
            </a:ln>
            <a:effectLst/>
          </p:spPr>
          <p:txBody>
            <a:bodyPr/>
            <a:lstStyle/>
            <a:p>
              <a:endParaRPr lang="en-US"/>
            </a:p>
          </p:txBody>
        </p:sp>
        <p:sp>
          <p:nvSpPr>
            <p:cNvPr id="24" name="Line 23"/>
            <p:cNvSpPr>
              <a:spLocks noChangeShapeType="1"/>
            </p:cNvSpPr>
            <p:nvPr/>
          </p:nvSpPr>
          <p:spPr bwMode="auto">
            <a:xfrm>
              <a:off x="485" y="1788"/>
              <a:ext cx="15" cy="0"/>
            </a:xfrm>
            <a:prstGeom prst="line">
              <a:avLst/>
            </a:prstGeom>
            <a:noFill/>
            <a:ln w="9525">
              <a:noFill/>
              <a:round/>
              <a:headEnd type="none" w="sm" len="sm"/>
              <a:tailEnd type="none" w="sm" len="sm"/>
            </a:ln>
            <a:effectLst/>
          </p:spPr>
          <p:txBody>
            <a:bodyPr/>
            <a:lstStyle/>
            <a:p>
              <a:endParaRPr lang="en-US"/>
            </a:p>
          </p:txBody>
        </p:sp>
        <p:sp>
          <p:nvSpPr>
            <p:cNvPr id="25" name="Freeform 24"/>
            <p:cNvSpPr>
              <a:spLocks/>
            </p:cNvSpPr>
            <p:nvPr/>
          </p:nvSpPr>
          <p:spPr bwMode="auto">
            <a:xfrm>
              <a:off x="463" y="1788"/>
              <a:ext cx="22" cy="17"/>
            </a:xfrm>
            <a:custGeom>
              <a:avLst/>
              <a:gdLst/>
              <a:ahLst/>
              <a:cxnLst>
                <a:cxn ang="0">
                  <a:pos x="21" y="0"/>
                </a:cxn>
                <a:cxn ang="0">
                  <a:pos x="19" y="0"/>
                </a:cxn>
                <a:cxn ang="0">
                  <a:pos x="16" y="0"/>
                </a:cxn>
                <a:cxn ang="0">
                  <a:pos x="14" y="0"/>
                </a:cxn>
                <a:cxn ang="0">
                  <a:pos x="12" y="0"/>
                </a:cxn>
                <a:cxn ang="0">
                  <a:pos x="10" y="0"/>
                </a:cxn>
                <a:cxn ang="0">
                  <a:pos x="9" y="2"/>
                </a:cxn>
                <a:cxn ang="0">
                  <a:pos x="7" y="2"/>
                </a:cxn>
                <a:cxn ang="0">
                  <a:pos x="6" y="2"/>
                </a:cxn>
                <a:cxn ang="0">
                  <a:pos x="5" y="5"/>
                </a:cxn>
                <a:cxn ang="0">
                  <a:pos x="4" y="5"/>
                </a:cxn>
                <a:cxn ang="0">
                  <a:pos x="2" y="5"/>
                </a:cxn>
                <a:cxn ang="0">
                  <a:pos x="2" y="8"/>
                </a:cxn>
                <a:cxn ang="0">
                  <a:pos x="1" y="8"/>
                </a:cxn>
                <a:cxn ang="0">
                  <a:pos x="0" y="10"/>
                </a:cxn>
                <a:cxn ang="0">
                  <a:pos x="0" y="16"/>
                </a:cxn>
              </a:cxnLst>
              <a:rect l="0" t="0" r="r" b="b"/>
              <a:pathLst>
                <a:path w="22" h="17">
                  <a:moveTo>
                    <a:pt x="21" y="0"/>
                  </a:moveTo>
                  <a:lnTo>
                    <a:pt x="19" y="0"/>
                  </a:lnTo>
                  <a:lnTo>
                    <a:pt x="16" y="0"/>
                  </a:lnTo>
                  <a:lnTo>
                    <a:pt x="14" y="0"/>
                  </a:lnTo>
                  <a:lnTo>
                    <a:pt x="12" y="0"/>
                  </a:lnTo>
                  <a:lnTo>
                    <a:pt x="10" y="0"/>
                  </a:lnTo>
                  <a:lnTo>
                    <a:pt x="9" y="2"/>
                  </a:lnTo>
                  <a:lnTo>
                    <a:pt x="7" y="2"/>
                  </a:lnTo>
                  <a:lnTo>
                    <a:pt x="6" y="2"/>
                  </a:lnTo>
                  <a:lnTo>
                    <a:pt x="5" y="5"/>
                  </a:lnTo>
                  <a:lnTo>
                    <a:pt x="4" y="5"/>
                  </a:lnTo>
                  <a:lnTo>
                    <a:pt x="2" y="5"/>
                  </a:lnTo>
                  <a:lnTo>
                    <a:pt x="2" y="8"/>
                  </a:lnTo>
                  <a:lnTo>
                    <a:pt x="1" y="8"/>
                  </a:lnTo>
                  <a:lnTo>
                    <a:pt x="0" y="10"/>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 name="Line 25"/>
            <p:cNvSpPr>
              <a:spLocks noChangeShapeType="1"/>
            </p:cNvSpPr>
            <p:nvPr/>
          </p:nvSpPr>
          <p:spPr bwMode="auto">
            <a:xfrm>
              <a:off x="484" y="1789"/>
              <a:ext cx="0" cy="1"/>
            </a:xfrm>
            <a:prstGeom prst="line">
              <a:avLst/>
            </a:prstGeom>
            <a:noFill/>
            <a:ln w="9525">
              <a:noFill/>
              <a:round/>
              <a:headEnd type="none" w="sm" len="sm"/>
              <a:tailEnd type="none" w="sm" len="sm"/>
            </a:ln>
            <a:effectLst/>
          </p:spPr>
          <p:txBody>
            <a:bodyPr/>
            <a:lstStyle/>
            <a:p>
              <a:endParaRPr lang="en-US"/>
            </a:p>
          </p:txBody>
        </p:sp>
        <p:sp>
          <p:nvSpPr>
            <p:cNvPr id="27" name="Line 26"/>
            <p:cNvSpPr>
              <a:spLocks noChangeShapeType="1"/>
            </p:cNvSpPr>
            <p:nvPr/>
          </p:nvSpPr>
          <p:spPr bwMode="auto">
            <a:xfrm flipH="1">
              <a:off x="463" y="1791"/>
              <a:ext cx="1" cy="0"/>
            </a:xfrm>
            <a:prstGeom prst="line">
              <a:avLst/>
            </a:prstGeom>
            <a:noFill/>
            <a:ln w="9525">
              <a:noFill/>
              <a:round/>
              <a:headEnd type="none" w="sm" len="sm"/>
              <a:tailEnd type="none" w="sm" len="sm"/>
            </a:ln>
            <a:effectLst/>
          </p:spPr>
          <p:txBody>
            <a:bodyPr/>
            <a:lstStyle/>
            <a:p>
              <a:endParaRPr lang="en-US"/>
            </a:p>
          </p:txBody>
        </p:sp>
        <p:sp>
          <p:nvSpPr>
            <p:cNvPr id="28" name="Line 27"/>
            <p:cNvSpPr>
              <a:spLocks noChangeShapeType="1"/>
            </p:cNvSpPr>
            <p:nvPr/>
          </p:nvSpPr>
          <p:spPr bwMode="auto">
            <a:xfrm flipV="1">
              <a:off x="492" y="1755"/>
              <a:ext cx="0" cy="32"/>
            </a:xfrm>
            <a:prstGeom prst="line">
              <a:avLst/>
            </a:prstGeom>
            <a:noFill/>
            <a:ln w="12700">
              <a:solidFill>
                <a:srgbClr val="000000"/>
              </a:solidFill>
              <a:round/>
              <a:headEnd type="none" w="sm" len="sm"/>
              <a:tailEnd type="none" w="sm" len="sm"/>
            </a:ln>
            <a:effectLst/>
          </p:spPr>
          <p:txBody>
            <a:bodyPr/>
            <a:lstStyle/>
            <a:p>
              <a:endParaRPr lang="en-US"/>
            </a:p>
          </p:txBody>
        </p:sp>
        <p:sp>
          <p:nvSpPr>
            <p:cNvPr id="29" name="Freeform 28"/>
            <p:cNvSpPr>
              <a:spLocks/>
            </p:cNvSpPr>
            <p:nvPr/>
          </p:nvSpPr>
          <p:spPr bwMode="auto">
            <a:xfrm>
              <a:off x="484" y="1751"/>
              <a:ext cx="15" cy="17"/>
            </a:xfrm>
            <a:custGeom>
              <a:avLst/>
              <a:gdLst/>
              <a:ahLst/>
              <a:cxnLst>
                <a:cxn ang="0">
                  <a:pos x="14" y="16"/>
                </a:cxn>
                <a:cxn ang="0">
                  <a:pos x="12" y="10"/>
                </a:cxn>
                <a:cxn ang="0">
                  <a:pos x="12" y="8"/>
                </a:cxn>
                <a:cxn ang="0">
                  <a:pos x="12" y="5"/>
                </a:cxn>
                <a:cxn ang="0">
                  <a:pos x="10" y="2"/>
                </a:cxn>
                <a:cxn ang="0">
                  <a:pos x="8" y="2"/>
                </a:cxn>
                <a:cxn ang="0">
                  <a:pos x="6" y="0"/>
                </a:cxn>
                <a:cxn ang="0">
                  <a:pos x="4" y="0"/>
                </a:cxn>
                <a:cxn ang="0">
                  <a:pos x="2" y="0"/>
                </a:cxn>
                <a:cxn ang="0">
                  <a:pos x="0" y="0"/>
                </a:cxn>
              </a:cxnLst>
              <a:rect l="0" t="0" r="r" b="b"/>
              <a:pathLst>
                <a:path w="15" h="17">
                  <a:moveTo>
                    <a:pt x="14" y="16"/>
                  </a:moveTo>
                  <a:lnTo>
                    <a:pt x="12" y="10"/>
                  </a:lnTo>
                  <a:lnTo>
                    <a:pt x="12" y="8"/>
                  </a:lnTo>
                  <a:lnTo>
                    <a:pt x="12" y="5"/>
                  </a:lnTo>
                  <a:lnTo>
                    <a:pt x="10" y="2"/>
                  </a:lnTo>
                  <a:lnTo>
                    <a:pt x="8" y="2"/>
                  </a:lnTo>
                  <a:lnTo>
                    <a:pt x="6" y="0"/>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0" name="Line 29"/>
            <p:cNvSpPr>
              <a:spLocks noChangeShapeType="1"/>
            </p:cNvSpPr>
            <p:nvPr/>
          </p:nvSpPr>
          <p:spPr bwMode="auto">
            <a:xfrm>
              <a:off x="493" y="1756"/>
              <a:ext cx="15" cy="0"/>
            </a:xfrm>
            <a:prstGeom prst="line">
              <a:avLst/>
            </a:prstGeom>
            <a:noFill/>
            <a:ln w="9525">
              <a:noFill/>
              <a:round/>
              <a:headEnd type="none" w="sm" len="sm"/>
              <a:tailEnd type="none" w="sm" len="sm"/>
            </a:ln>
            <a:effectLst/>
          </p:spPr>
          <p:txBody>
            <a:bodyPr/>
            <a:lstStyle/>
            <a:p>
              <a:endParaRPr lang="en-US"/>
            </a:p>
          </p:txBody>
        </p:sp>
        <p:sp>
          <p:nvSpPr>
            <p:cNvPr id="31" name="Line 30"/>
            <p:cNvSpPr>
              <a:spLocks noChangeShapeType="1"/>
            </p:cNvSpPr>
            <p:nvPr/>
          </p:nvSpPr>
          <p:spPr bwMode="auto">
            <a:xfrm>
              <a:off x="485" y="1751"/>
              <a:ext cx="15" cy="0"/>
            </a:xfrm>
            <a:prstGeom prst="line">
              <a:avLst/>
            </a:prstGeom>
            <a:noFill/>
            <a:ln w="9525">
              <a:noFill/>
              <a:round/>
              <a:headEnd type="none" w="sm" len="sm"/>
              <a:tailEnd type="none" w="sm" len="sm"/>
            </a:ln>
            <a:effectLst/>
          </p:spPr>
          <p:txBody>
            <a:bodyPr/>
            <a:lstStyle/>
            <a:p>
              <a:endParaRPr lang="en-US"/>
            </a:p>
          </p:txBody>
        </p:sp>
        <p:sp>
          <p:nvSpPr>
            <p:cNvPr id="32" name="Line 31"/>
            <p:cNvSpPr>
              <a:spLocks noChangeShapeType="1"/>
            </p:cNvSpPr>
            <p:nvPr/>
          </p:nvSpPr>
          <p:spPr bwMode="auto">
            <a:xfrm flipH="1">
              <a:off x="484" y="1751"/>
              <a:ext cx="2" cy="0"/>
            </a:xfrm>
            <a:prstGeom prst="line">
              <a:avLst/>
            </a:prstGeom>
            <a:noFill/>
            <a:ln w="12700">
              <a:solidFill>
                <a:srgbClr val="000000"/>
              </a:solidFill>
              <a:round/>
              <a:headEnd type="none" w="sm" len="sm"/>
              <a:tailEnd type="none" w="sm" len="sm"/>
            </a:ln>
            <a:effectLst/>
          </p:spPr>
          <p:txBody>
            <a:bodyPr/>
            <a:lstStyle/>
            <a:p>
              <a:endParaRPr lang="en-US"/>
            </a:p>
          </p:txBody>
        </p:sp>
        <p:sp>
          <p:nvSpPr>
            <p:cNvPr id="33" name="Freeform 32"/>
            <p:cNvSpPr>
              <a:spLocks/>
            </p:cNvSpPr>
            <p:nvPr/>
          </p:nvSpPr>
          <p:spPr bwMode="auto">
            <a:xfrm>
              <a:off x="475" y="1751"/>
              <a:ext cx="15" cy="17"/>
            </a:xfrm>
            <a:custGeom>
              <a:avLst/>
              <a:gdLst/>
              <a:ahLst/>
              <a:cxnLst>
                <a:cxn ang="0">
                  <a:pos x="14" y="0"/>
                </a:cxn>
                <a:cxn ang="0">
                  <a:pos x="12" y="0"/>
                </a:cxn>
                <a:cxn ang="0">
                  <a:pos x="10" y="0"/>
                </a:cxn>
                <a:cxn ang="0">
                  <a:pos x="8" y="0"/>
                </a:cxn>
                <a:cxn ang="0">
                  <a:pos x="6" y="2"/>
                </a:cxn>
                <a:cxn ang="0">
                  <a:pos x="4" y="2"/>
                </a:cxn>
                <a:cxn ang="0">
                  <a:pos x="2" y="2"/>
                </a:cxn>
                <a:cxn ang="0">
                  <a:pos x="2" y="5"/>
                </a:cxn>
                <a:cxn ang="0">
                  <a:pos x="0" y="5"/>
                </a:cxn>
                <a:cxn ang="0">
                  <a:pos x="0" y="8"/>
                </a:cxn>
                <a:cxn ang="0">
                  <a:pos x="0" y="10"/>
                </a:cxn>
                <a:cxn ang="0">
                  <a:pos x="0" y="16"/>
                </a:cxn>
              </a:cxnLst>
              <a:rect l="0" t="0" r="r" b="b"/>
              <a:pathLst>
                <a:path w="15" h="17">
                  <a:moveTo>
                    <a:pt x="14" y="0"/>
                  </a:moveTo>
                  <a:lnTo>
                    <a:pt x="12" y="0"/>
                  </a:lnTo>
                  <a:lnTo>
                    <a:pt x="10" y="0"/>
                  </a:lnTo>
                  <a:lnTo>
                    <a:pt x="8" y="0"/>
                  </a:lnTo>
                  <a:lnTo>
                    <a:pt x="6" y="2"/>
                  </a:lnTo>
                  <a:lnTo>
                    <a:pt x="4" y="2"/>
                  </a:lnTo>
                  <a:lnTo>
                    <a:pt x="2" y="2"/>
                  </a:lnTo>
                  <a:lnTo>
                    <a:pt x="2" y="5"/>
                  </a:lnTo>
                  <a:lnTo>
                    <a:pt x="0" y="5"/>
                  </a:lnTo>
                  <a:lnTo>
                    <a:pt x="0" y="8"/>
                  </a:lnTo>
                  <a:lnTo>
                    <a:pt x="0" y="10"/>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4" name="Line 33"/>
            <p:cNvSpPr>
              <a:spLocks noChangeShapeType="1"/>
            </p:cNvSpPr>
            <p:nvPr/>
          </p:nvSpPr>
          <p:spPr bwMode="auto">
            <a:xfrm>
              <a:off x="482" y="1752"/>
              <a:ext cx="0" cy="1"/>
            </a:xfrm>
            <a:prstGeom prst="line">
              <a:avLst/>
            </a:prstGeom>
            <a:noFill/>
            <a:ln w="9525">
              <a:noFill/>
              <a:round/>
              <a:headEnd type="none" w="sm" len="sm"/>
              <a:tailEnd type="none" w="sm" len="sm"/>
            </a:ln>
            <a:effectLst/>
          </p:spPr>
          <p:txBody>
            <a:bodyPr/>
            <a:lstStyle/>
            <a:p>
              <a:endParaRPr lang="en-US"/>
            </a:p>
          </p:txBody>
        </p:sp>
        <p:sp>
          <p:nvSpPr>
            <p:cNvPr id="35" name="Line 34"/>
            <p:cNvSpPr>
              <a:spLocks noChangeShapeType="1"/>
            </p:cNvSpPr>
            <p:nvPr/>
          </p:nvSpPr>
          <p:spPr bwMode="auto">
            <a:xfrm flipH="1">
              <a:off x="476" y="1756"/>
              <a:ext cx="1" cy="0"/>
            </a:xfrm>
            <a:prstGeom prst="line">
              <a:avLst/>
            </a:prstGeom>
            <a:noFill/>
            <a:ln w="9525">
              <a:noFill/>
              <a:round/>
              <a:headEnd type="none" w="sm" len="sm"/>
              <a:tailEnd type="none" w="sm" len="sm"/>
            </a:ln>
            <a:effectLst/>
          </p:spPr>
          <p:txBody>
            <a:bodyPr/>
            <a:lstStyle/>
            <a:p>
              <a:endParaRPr lang="en-US"/>
            </a:p>
          </p:txBody>
        </p:sp>
        <p:sp>
          <p:nvSpPr>
            <p:cNvPr id="36" name="Line 35"/>
            <p:cNvSpPr>
              <a:spLocks noChangeShapeType="1"/>
            </p:cNvSpPr>
            <p:nvPr/>
          </p:nvSpPr>
          <p:spPr bwMode="auto">
            <a:xfrm>
              <a:off x="475" y="1760"/>
              <a:ext cx="0" cy="26"/>
            </a:xfrm>
            <a:prstGeom prst="line">
              <a:avLst/>
            </a:prstGeom>
            <a:noFill/>
            <a:ln w="12700">
              <a:solidFill>
                <a:srgbClr val="000000"/>
              </a:solidFill>
              <a:round/>
              <a:headEnd type="none" w="sm" len="sm"/>
              <a:tailEnd type="none" w="sm" len="sm"/>
            </a:ln>
            <a:effectLst/>
          </p:spPr>
          <p:txBody>
            <a:bodyPr/>
            <a:lstStyle/>
            <a:p>
              <a:endParaRPr lang="en-US"/>
            </a:p>
          </p:txBody>
        </p:sp>
        <p:sp>
          <p:nvSpPr>
            <p:cNvPr id="37" name="Line 36"/>
            <p:cNvSpPr>
              <a:spLocks noChangeShapeType="1"/>
            </p:cNvSpPr>
            <p:nvPr/>
          </p:nvSpPr>
          <p:spPr bwMode="auto">
            <a:xfrm>
              <a:off x="463" y="1796"/>
              <a:ext cx="0" cy="31"/>
            </a:xfrm>
            <a:prstGeom prst="line">
              <a:avLst/>
            </a:prstGeom>
            <a:noFill/>
            <a:ln w="12700">
              <a:solidFill>
                <a:srgbClr val="000000"/>
              </a:solidFill>
              <a:round/>
              <a:headEnd type="none" w="sm" len="sm"/>
              <a:tailEnd type="none" w="sm" len="sm"/>
            </a:ln>
            <a:effectLst/>
          </p:spPr>
          <p:txBody>
            <a:bodyPr/>
            <a:lstStyle/>
            <a:p>
              <a:endParaRPr lang="en-US"/>
            </a:p>
          </p:txBody>
        </p:sp>
        <p:sp>
          <p:nvSpPr>
            <p:cNvPr id="38" name="Freeform 37"/>
            <p:cNvSpPr>
              <a:spLocks/>
            </p:cNvSpPr>
            <p:nvPr/>
          </p:nvSpPr>
          <p:spPr bwMode="auto">
            <a:xfrm>
              <a:off x="463" y="1828"/>
              <a:ext cx="22" cy="17"/>
            </a:xfrm>
            <a:custGeom>
              <a:avLst/>
              <a:gdLst/>
              <a:ahLst/>
              <a:cxnLst>
                <a:cxn ang="0">
                  <a:pos x="0" y="0"/>
                </a:cxn>
                <a:cxn ang="0">
                  <a:pos x="0" y="0"/>
                </a:cxn>
                <a:cxn ang="0">
                  <a:pos x="0" y="2"/>
                </a:cxn>
                <a:cxn ang="0">
                  <a:pos x="1" y="4"/>
                </a:cxn>
                <a:cxn ang="0">
                  <a:pos x="2" y="6"/>
                </a:cxn>
                <a:cxn ang="0">
                  <a:pos x="3" y="6"/>
                </a:cxn>
                <a:cxn ang="0">
                  <a:pos x="4" y="6"/>
                </a:cxn>
                <a:cxn ang="0">
                  <a:pos x="5" y="9"/>
                </a:cxn>
                <a:cxn ang="0">
                  <a:pos x="7" y="11"/>
                </a:cxn>
                <a:cxn ang="0">
                  <a:pos x="9" y="11"/>
                </a:cxn>
                <a:cxn ang="0">
                  <a:pos x="11" y="11"/>
                </a:cxn>
                <a:cxn ang="0">
                  <a:pos x="14" y="11"/>
                </a:cxn>
                <a:cxn ang="0">
                  <a:pos x="16" y="16"/>
                </a:cxn>
                <a:cxn ang="0">
                  <a:pos x="21" y="16"/>
                </a:cxn>
              </a:cxnLst>
              <a:rect l="0" t="0" r="r" b="b"/>
              <a:pathLst>
                <a:path w="22" h="17">
                  <a:moveTo>
                    <a:pt x="0" y="0"/>
                  </a:moveTo>
                  <a:lnTo>
                    <a:pt x="0" y="0"/>
                  </a:lnTo>
                  <a:lnTo>
                    <a:pt x="0" y="2"/>
                  </a:lnTo>
                  <a:lnTo>
                    <a:pt x="1" y="4"/>
                  </a:lnTo>
                  <a:lnTo>
                    <a:pt x="2" y="6"/>
                  </a:lnTo>
                  <a:lnTo>
                    <a:pt x="3" y="6"/>
                  </a:lnTo>
                  <a:lnTo>
                    <a:pt x="4" y="6"/>
                  </a:lnTo>
                  <a:lnTo>
                    <a:pt x="5" y="9"/>
                  </a:lnTo>
                  <a:lnTo>
                    <a:pt x="7" y="11"/>
                  </a:lnTo>
                  <a:lnTo>
                    <a:pt x="9" y="11"/>
                  </a:lnTo>
                  <a:lnTo>
                    <a:pt x="11" y="11"/>
                  </a:lnTo>
                  <a:lnTo>
                    <a:pt x="14" y="11"/>
                  </a:lnTo>
                  <a:lnTo>
                    <a:pt x="16" y="16"/>
                  </a:lnTo>
                  <a:lnTo>
                    <a:pt x="2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 name="Line 38"/>
            <p:cNvSpPr>
              <a:spLocks noChangeShapeType="1"/>
            </p:cNvSpPr>
            <p:nvPr/>
          </p:nvSpPr>
          <p:spPr bwMode="auto">
            <a:xfrm>
              <a:off x="463" y="1828"/>
              <a:ext cx="1" cy="0"/>
            </a:xfrm>
            <a:prstGeom prst="line">
              <a:avLst/>
            </a:prstGeom>
            <a:noFill/>
            <a:ln w="9525">
              <a:noFill/>
              <a:round/>
              <a:headEnd type="none" w="sm" len="sm"/>
              <a:tailEnd type="none" w="sm" len="sm"/>
            </a:ln>
            <a:effectLst/>
          </p:spPr>
          <p:txBody>
            <a:bodyPr/>
            <a:lstStyle/>
            <a:p>
              <a:endParaRPr lang="en-US"/>
            </a:p>
          </p:txBody>
        </p:sp>
        <p:sp>
          <p:nvSpPr>
            <p:cNvPr id="40" name="Line 39"/>
            <p:cNvSpPr>
              <a:spLocks noChangeShapeType="1"/>
            </p:cNvSpPr>
            <p:nvPr/>
          </p:nvSpPr>
          <p:spPr bwMode="auto">
            <a:xfrm>
              <a:off x="484" y="1835"/>
              <a:ext cx="0" cy="1"/>
            </a:xfrm>
            <a:prstGeom prst="line">
              <a:avLst/>
            </a:prstGeom>
            <a:noFill/>
            <a:ln w="9525">
              <a:noFill/>
              <a:round/>
              <a:headEnd type="none" w="sm" len="sm"/>
              <a:tailEnd type="none" w="sm" len="sm"/>
            </a:ln>
            <a:effectLst/>
          </p:spPr>
          <p:txBody>
            <a:bodyPr/>
            <a:lstStyle/>
            <a:p>
              <a:endParaRPr lang="en-US"/>
            </a:p>
          </p:txBody>
        </p:sp>
        <p:sp>
          <p:nvSpPr>
            <p:cNvPr id="41" name="Freeform 40"/>
            <p:cNvSpPr>
              <a:spLocks/>
            </p:cNvSpPr>
            <p:nvPr/>
          </p:nvSpPr>
          <p:spPr bwMode="auto">
            <a:xfrm>
              <a:off x="484" y="1829"/>
              <a:ext cx="21" cy="17"/>
            </a:xfrm>
            <a:custGeom>
              <a:avLst/>
              <a:gdLst/>
              <a:ahLst/>
              <a:cxnLst>
                <a:cxn ang="0">
                  <a:pos x="0" y="16"/>
                </a:cxn>
                <a:cxn ang="0">
                  <a:pos x="3" y="16"/>
                </a:cxn>
                <a:cxn ang="0">
                  <a:pos x="6" y="10"/>
                </a:cxn>
                <a:cxn ang="0">
                  <a:pos x="8" y="10"/>
                </a:cxn>
                <a:cxn ang="0">
                  <a:pos x="10" y="10"/>
                </a:cxn>
                <a:cxn ang="0">
                  <a:pos x="12" y="10"/>
                </a:cxn>
                <a:cxn ang="0">
                  <a:pos x="14" y="10"/>
                </a:cxn>
                <a:cxn ang="0">
                  <a:pos x="15" y="8"/>
                </a:cxn>
                <a:cxn ang="0">
                  <a:pos x="16" y="8"/>
                </a:cxn>
                <a:cxn ang="0">
                  <a:pos x="17" y="5"/>
                </a:cxn>
                <a:cxn ang="0">
                  <a:pos x="18" y="5"/>
                </a:cxn>
                <a:cxn ang="0">
                  <a:pos x="18" y="2"/>
                </a:cxn>
                <a:cxn ang="0">
                  <a:pos x="19" y="2"/>
                </a:cxn>
                <a:cxn ang="0">
                  <a:pos x="19" y="0"/>
                </a:cxn>
                <a:cxn ang="0">
                  <a:pos x="20" y="0"/>
                </a:cxn>
              </a:cxnLst>
              <a:rect l="0" t="0" r="r" b="b"/>
              <a:pathLst>
                <a:path w="21" h="17">
                  <a:moveTo>
                    <a:pt x="0" y="16"/>
                  </a:moveTo>
                  <a:lnTo>
                    <a:pt x="3" y="16"/>
                  </a:lnTo>
                  <a:lnTo>
                    <a:pt x="6" y="10"/>
                  </a:lnTo>
                  <a:lnTo>
                    <a:pt x="8" y="10"/>
                  </a:lnTo>
                  <a:lnTo>
                    <a:pt x="10" y="10"/>
                  </a:lnTo>
                  <a:lnTo>
                    <a:pt x="12" y="10"/>
                  </a:lnTo>
                  <a:lnTo>
                    <a:pt x="14" y="10"/>
                  </a:lnTo>
                  <a:lnTo>
                    <a:pt x="15" y="8"/>
                  </a:lnTo>
                  <a:lnTo>
                    <a:pt x="16" y="8"/>
                  </a:lnTo>
                  <a:lnTo>
                    <a:pt x="17" y="5"/>
                  </a:lnTo>
                  <a:lnTo>
                    <a:pt x="18" y="5"/>
                  </a:lnTo>
                  <a:lnTo>
                    <a:pt x="18" y="2"/>
                  </a:lnTo>
                  <a:lnTo>
                    <a:pt x="19" y="2"/>
                  </a:lnTo>
                  <a:lnTo>
                    <a:pt x="19" y="0"/>
                  </a:lnTo>
                  <a:lnTo>
                    <a:pt x="2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2" name="Line 41"/>
            <p:cNvSpPr>
              <a:spLocks noChangeShapeType="1"/>
            </p:cNvSpPr>
            <p:nvPr/>
          </p:nvSpPr>
          <p:spPr bwMode="auto">
            <a:xfrm>
              <a:off x="484" y="1833"/>
              <a:ext cx="0" cy="0"/>
            </a:xfrm>
            <a:prstGeom prst="line">
              <a:avLst/>
            </a:prstGeom>
            <a:noFill/>
            <a:ln w="9525">
              <a:noFill/>
              <a:round/>
              <a:headEnd type="none" w="sm" len="sm"/>
              <a:tailEnd type="none" w="sm" len="sm"/>
            </a:ln>
            <a:effectLst/>
          </p:spPr>
          <p:txBody>
            <a:bodyPr/>
            <a:lstStyle/>
            <a:p>
              <a:endParaRPr lang="en-US"/>
            </a:p>
          </p:txBody>
        </p:sp>
        <p:sp>
          <p:nvSpPr>
            <p:cNvPr id="43" name="Line 42"/>
            <p:cNvSpPr>
              <a:spLocks noChangeShapeType="1"/>
            </p:cNvSpPr>
            <p:nvPr/>
          </p:nvSpPr>
          <p:spPr bwMode="auto">
            <a:xfrm>
              <a:off x="504" y="1830"/>
              <a:ext cx="1" cy="0"/>
            </a:xfrm>
            <a:prstGeom prst="line">
              <a:avLst/>
            </a:prstGeom>
            <a:noFill/>
            <a:ln w="9525">
              <a:noFill/>
              <a:round/>
              <a:headEnd type="none" w="sm" len="sm"/>
              <a:tailEnd type="none" w="sm" len="sm"/>
            </a:ln>
            <a:effectLst/>
          </p:spPr>
          <p:txBody>
            <a:bodyPr/>
            <a:lstStyle/>
            <a:p>
              <a:endParaRPr lang="en-US"/>
            </a:p>
          </p:txBody>
        </p:sp>
        <p:sp>
          <p:nvSpPr>
            <p:cNvPr id="44" name="Line 43"/>
            <p:cNvSpPr>
              <a:spLocks noChangeShapeType="1"/>
            </p:cNvSpPr>
            <p:nvPr/>
          </p:nvSpPr>
          <p:spPr bwMode="auto">
            <a:xfrm>
              <a:off x="503" y="1796"/>
              <a:ext cx="1" cy="31"/>
            </a:xfrm>
            <a:prstGeom prst="line">
              <a:avLst/>
            </a:prstGeom>
            <a:noFill/>
            <a:ln w="12700">
              <a:solidFill>
                <a:srgbClr val="000000"/>
              </a:solidFill>
              <a:round/>
              <a:headEnd type="none" w="sm" len="sm"/>
              <a:tailEnd type="none" w="sm" len="sm"/>
            </a:ln>
            <a:effectLst/>
          </p:spPr>
          <p:txBody>
            <a:bodyPr/>
            <a:lstStyle/>
            <a:p>
              <a:endParaRPr lang="en-US"/>
            </a:p>
          </p:txBody>
        </p:sp>
        <p:sp>
          <p:nvSpPr>
            <p:cNvPr id="45" name="Freeform 44"/>
            <p:cNvSpPr>
              <a:spLocks/>
            </p:cNvSpPr>
            <p:nvPr/>
          </p:nvSpPr>
          <p:spPr bwMode="auto">
            <a:xfrm>
              <a:off x="427" y="1820"/>
              <a:ext cx="37" cy="17"/>
            </a:xfrm>
            <a:custGeom>
              <a:avLst/>
              <a:gdLst/>
              <a:ahLst/>
              <a:cxnLst>
                <a:cxn ang="0">
                  <a:pos x="36" y="0"/>
                </a:cxn>
                <a:cxn ang="0">
                  <a:pos x="31" y="0"/>
                </a:cxn>
                <a:cxn ang="0">
                  <a:pos x="28" y="0"/>
                </a:cxn>
                <a:cxn ang="0">
                  <a:pos x="24" y="0"/>
                </a:cxn>
                <a:cxn ang="0">
                  <a:pos x="21" y="1"/>
                </a:cxn>
                <a:cxn ang="0">
                  <a:pos x="18" y="2"/>
                </a:cxn>
                <a:cxn ang="0">
                  <a:pos x="15" y="2"/>
                </a:cxn>
                <a:cxn ang="0">
                  <a:pos x="12" y="4"/>
                </a:cxn>
                <a:cxn ang="0">
                  <a:pos x="10" y="5"/>
                </a:cxn>
                <a:cxn ang="0">
                  <a:pos x="7" y="5"/>
                </a:cxn>
                <a:cxn ang="0">
                  <a:pos x="5" y="7"/>
                </a:cxn>
                <a:cxn ang="0">
                  <a:pos x="4" y="10"/>
                </a:cxn>
                <a:cxn ang="0">
                  <a:pos x="2" y="10"/>
                </a:cxn>
                <a:cxn ang="0">
                  <a:pos x="1" y="11"/>
                </a:cxn>
                <a:cxn ang="0">
                  <a:pos x="0" y="13"/>
                </a:cxn>
                <a:cxn ang="0">
                  <a:pos x="0" y="16"/>
                </a:cxn>
              </a:cxnLst>
              <a:rect l="0" t="0" r="r" b="b"/>
              <a:pathLst>
                <a:path w="37" h="17">
                  <a:moveTo>
                    <a:pt x="36" y="0"/>
                  </a:moveTo>
                  <a:lnTo>
                    <a:pt x="31" y="0"/>
                  </a:lnTo>
                  <a:lnTo>
                    <a:pt x="28" y="0"/>
                  </a:lnTo>
                  <a:lnTo>
                    <a:pt x="24" y="0"/>
                  </a:lnTo>
                  <a:lnTo>
                    <a:pt x="21" y="1"/>
                  </a:lnTo>
                  <a:lnTo>
                    <a:pt x="18" y="2"/>
                  </a:lnTo>
                  <a:lnTo>
                    <a:pt x="15" y="2"/>
                  </a:lnTo>
                  <a:lnTo>
                    <a:pt x="12" y="4"/>
                  </a:lnTo>
                  <a:lnTo>
                    <a:pt x="10" y="5"/>
                  </a:lnTo>
                  <a:lnTo>
                    <a:pt x="7" y="5"/>
                  </a:lnTo>
                  <a:lnTo>
                    <a:pt x="5" y="7"/>
                  </a:lnTo>
                  <a:lnTo>
                    <a:pt x="4" y="10"/>
                  </a:lnTo>
                  <a:lnTo>
                    <a:pt x="2" y="10"/>
                  </a:lnTo>
                  <a:lnTo>
                    <a:pt x="1" y="11"/>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6" name="Line 45"/>
            <p:cNvSpPr>
              <a:spLocks noChangeShapeType="1"/>
            </p:cNvSpPr>
            <p:nvPr/>
          </p:nvSpPr>
          <p:spPr bwMode="auto">
            <a:xfrm>
              <a:off x="463" y="1820"/>
              <a:ext cx="15" cy="0"/>
            </a:xfrm>
            <a:prstGeom prst="line">
              <a:avLst/>
            </a:prstGeom>
            <a:noFill/>
            <a:ln w="9525">
              <a:noFill/>
              <a:round/>
              <a:headEnd type="none" w="sm" len="sm"/>
              <a:tailEnd type="none" w="sm" len="sm"/>
            </a:ln>
            <a:effectLst/>
          </p:spPr>
          <p:txBody>
            <a:bodyPr/>
            <a:lstStyle/>
            <a:p>
              <a:endParaRPr lang="en-US"/>
            </a:p>
          </p:txBody>
        </p:sp>
        <p:sp>
          <p:nvSpPr>
            <p:cNvPr id="47" name="Line 46"/>
            <p:cNvSpPr>
              <a:spLocks noChangeShapeType="1"/>
            </p:cNvSpPr>
            <p:nvPr/>
          </p:nvSpPr>
          <p:spPr bwMode="auto">
            <a:xfrm flipH="1">
              <a:off x="427" y="1830"/>
              <a:ext cx="1" cy="0"/>
            </a:xfrm>
            <a:prstGeom prst="line">
              <a:avLst/>
            </a:prstGeom>
            <a:noFill/>
            <a:ln w="9525">
              <a:noFill/>
              <a:round/>
              <a:headEnd type="none" w="sm" len="sm"/>
              <a:tailEnd type="none" w="sm" len="sm"/>
            </a:ln>
            <a:effectLst/>
          </p:spPr>
          <p:txBody>
            <a:bodyPr/>
            <a:lstStyle/>
            <a:p>
              <a:endParaRPr lang="en-US"/>
            </a:p>
          </p:txBody>
        </p:sp>
        <p:sp>
          <p:nvSpPr>
            <p:cNvPr id="48" name="Freeform 47"/>
            <p:cNvSpPr>
              <a:spLocks/>
            </p:cNvSpPr>
            <p:nvPr/>
          </p:nvSpPr>
          <p:spPr bwMode="auto">
            <a:xfrm>
              <a:off x="427" y="1830"/>
              <a:ext cx="58" cy="17"/>
            </a:xfrm>
            <a:custGeom>
              <a:avLst/>
              <a:gdLst/>
              <a:ahLst/>
              <a:cxnLst>
                <a:cxn ang="0">
                  <a:pos x="0" y="0"/>
                </a:cxn>
                <a:cxn ang="0">
                  <a:pos x="0" y="1"/>
                </a:cxn>
                <a:cxn ang="0">
                  <a:pos x="1" y="2"/>
                </a:cxn>
                <a:cxn ang="0">
                  <a:pos x="2" y="4"/>
                </a:cxn>
                <a:cxn ang="0">
                  <a:pos x="4" y="5"/>
                </a:cxn>
                <a:cxn ang="0">
                  <a:pos x="6" y="8"/>
                </a:cxn>
                <a:cxn ang="0">
                  <a:pos x="10" y="8"/>
                </a:cxn>
                <a:cxn ang="0">
                  <a:pos x="13" y="9"/>
                </a:cxn>
                <a:cxn ang="0">
                  <a:pos x="16" y="10"/>
                </a:cxn>
                <a:cxn ang="0">
                  <a:pos x="20" y="12"/>
                </a:cxn>
                <a:cxn ang="0">
                  <a:pos x="25" y="12"/>
                </a:cxn>
                <a:cxn ang="0">
                  <a:pos x="29" y="13"/>
                </a:cxn>
                <a:cxn ang="0">
                  <a:pos x="34" y="13"/>
                </a:cxn>
                <a:cxn ang="0">
                  <a:pos x="39" y="13"/>
                </a:cxn>
                <a:cxn ang="0">
                  <a:pos x="45" y="16"/>
                </a:cxn>
                <a:cxn ang="0">
                  <a:pos x="51" y="16"/>
                </a:cxn>
                <a:cxn ang="0">
                  <a:pos x="57" y="16"/>
                </a:cxn>
              </a:cxnLst>
              <a:rect l="0" t="0" r="r" b="b"/>
              <a:pathLst>
                <a:path w="58" h="17">
                  <a:moveTo>
                    <a:pt x="0" y="0"/>
                  </a:moveTo>
                  <a:lnTo>
                    <a:pt x="0" y="1"/>
                  </a:lnTo>
                  <a:lnTo>
                    <a:pt x="1" y="2"/>
                  </a:lnTo>
                  <a:lnTo>
                    <a:pt x="2" y="4"/>
                  </a:lnTo>
                  <a:lnTo>
                    <a:pt x="4" y="5"/>
                  </a:lnTo>
                  <a:lnTo>
                    <a:pt x="6" y="8"/>
                  </a:lnTo>
                  <a:lnTo>
                    <a:pt x="10" y="8"/>
                  </a:lnTo>
                  <a:lnTo>
                    <a:pt x="13" y="9"/>
                  </a:lnTo>
                  <a:lnTo>
                    <a:pt x="16" y="10"/>
                  </a:lnTo>
                  <a:lnTo>
                    <a:pt x="20" y="12"/>
                  </a:lnTo>
                  <a:lnTo>
                    <a:pt x="25" y="12"/>
                  </a:lnTo>
                  <a:lnTo>
                    <a:pt x="29" y="13"/>
                  </a:lnTo>
                  <a:lnTo>
                    <a:pt x="34" y="13"/>
                  </a:lnTo>
                  <a:lnTo>
                    <a:pt x="39" y="13"/>
                  </a:lnTo>
                  <a:lnTo>
                    <a:pt x="45" y="16"/>
                  </a:lnTo>
                  <a:lnTo>
                    <a:pt x="51" y="16"/>
                  </a:lnTo>
                  <a:lnTo>
                    <a:pt x="5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9" name="Line 48"/>
            <p:cNvSpPr>
              <a:spLocks noChangeShapeType="1"/>
            </p:cNvSpPr>
            <p:nvPr/>
          </p:nvSpPr>
          <p:spPr bwMode="auto">
            <a:xfrm>
              <a:off x="427" y="1830"/>
              <a:ext cx="1" cy="0"/>
            </a:xfrm>
            <a:prstGeom prst="line">
              <a:avLst/>
            </a:prstGeom>
            <a:noFill/>
            <a:ln w="9525">
              <a:noFill/>
              <a:round/>
              <a:headEnd type="none" w="sm" len="sm"/>
              <a:tailEnd type="none" w="sm" len="sm"/>
            </a:ln>
            <a:effectLst/>
          </p:spPr>
          <p:txBody>
            <a:bodyPr/>
            <a:lstStyle/>
            <a:p>
              <a:endParaRPr lang="en-US"/>
            </a:p>
          </p:txBody>
        </p:sp>
        <p:sp>
          <p:nvSpPr>
            <p:cNvPr id="50" name="Line 49"/>
            <p:cNvSpPr>
              <a:spLocks noChangeShapeType="1"/>
            </p:cNvSpPr>
            <p:nvPr/>
          </p:nvSpPr>
          <p:spPr bwMode="auto">
            <a:xfrm>
              <a:off x="484" y="1842"/>
              <a:ext cx="0" cy="1"/>
            </a:xfrm>
            <a:prstGeom prst="line">
              <a:avLst/>
            </a:prstGeom>
            <a:noFill/>
            <a:ln w="9525">
              <a:noFill/>
              <a:round/>
              <a:headEnd type="none" w="sm" len="sm"/>
              <a:tailEnd type="none" w="sm" len="sm"/>
            </a:ln>
            <a:effectLst/>
          </p:spPr>
          <p:txBody>
            <a:bodyPr/>
            <a:lstStyle/>
            <a:p>
              <a:endParaRPr lang="en-US"/>
            </a:p>
          </p:txBody>
        </p:sp>
        <p:sp>
          <p:nvSpPr>
            <p:cNvPr id="51" name="Freeform 50"/>
            <p:cNvSpPr>
              <a:spLocks/>
            </p:cNvSpPr>
            <p:nvPr/>
          </p:nvSpPr>
          <p:spPr bwMode="auto">
            <a:xfrm>
              <a:off x="484" y="1830"/>
              <a:ext cx="58" cy="17"/>
            </a:xfrm>
            <a:custGeom>
              <a:avLst/>
              <a:gdLst/>
              <a:ahLst/>
              <a:cxnLst>
                <a:cxn ang="0">
                  <a:pos x="0" y="16"/>
                </a:cxn>
                <a:cxn ang="0">
                  <a:pos x="5" y="16"/>
                </a:cxn>
                <a:cxn ang="0">
                  <a:pos x="11" y="16"/>
                </a:cxn>
                <a:cxn ang="0">
                  <a:pos x="16" y="13"/>
                </a:cxn>
                <a:cxn ang="0">
                  <a:pos x="22" y="13"/>
                </a:cxn>
                <a:cxn ang="0">
                  <a:pos x="27" y="13"/>
                </a:cxn>
                <a:cxn ang="0">
                  <a:pos x="32" y="12"/>
                </a:cxn>
                <a:cxn ang="0">
                  <a:pos x="36" y="12"/>
                </a:cxn>
                <a:cxn ang="0">
                  <a:pos x="40" y="10"/>
                </a:cxn>
                <a:cxn ang="0">
                  <a:pos x="43" y="9"/>
                </a:cxn>
                <a:cxn ang="0">
                  <a:pos x="46" y="8"/>
                </a:cxn>
                <a:cxn ang="0">
                  <a:pos x="50" y="8"/>
                </a:cxn>
                <a:cxn ang="0">
                  <a:pos x="52" y="5"/>
                </a:cxn>
                <a:cxn ang="0">
                  <a:pos x="54" y="4"/>
                </a:cxn>
                <a:cxn ang="0">
                  <a:pos x="55" y="2"/>
                </a:cxn>
                <a:cxn ang="0">
                  <a:pos x="57" y="1"/>
                </a:cxn>
                <a:cxn ang="0">
                  <a:pos x="57" y="0"/>
                </a:cxn>
              </a:cxnLst>
              <a:rect l="0" t="0" r="r" b="b"/>
              <a:pathLst>
                <a:path w="58" h="17">
                  <a:moveTo>
                    <a:pt x="0" y="16"/>
                  </a:moveTo>
                  <a:lnTo>
                    <a:pt x="5" y="16"/>
                  </a:lnTo>
                  <a:lnTo>
                    <a:pt x="11" y="16"/>
                  </a:lnTo>
                  <a:lnTo>
                    <a:pt x="16" y="13"/>
                  </a:lnTo>
                  <a:lnTo>
                    <a:pt x="22" y="13"/>
                  </a:lnTo>
                  <a:lnTo>
                    <a:pt x="27" y="13"/>
                  </a:lnTo>
                  <a:lnTo>
                    <a:pt x="32" y="12"/>
                  </a:lnTo>
                  <a:lnTo>
                    <a:pt x="36" y="12"/>
                  </a:lnTo>
                  <a:lnTo>
                    <a:pt x="40" y="10"/>
                  </a:lnTo>
                  <a:lnTo>
                    <a:pt x="43" y="9"/>
                  </a:lnTo>
                  <a:lnTo>
                    <a:pt x="46" y="8"/>
                  </a:lnTo>
                  <a:lnTo>
                    <a:pt x="50" y="8"/>
                  </a:lnTo>
                  <a:lnTo>
                    <a:pt x="52" y="5"/>
                  </a:lnTo>
                  <a:lnTo>
                    <a:pt x="54" y="4"/>
                  </a:lnTo>
                  <a:lnTo>
                    <a:pt x="55" y="2"/>
                  </a:lnTo>
                  <a:lnTo>
                    <a:pt x="57" y="1"/>
                  </a:lnTo>
                  <a:lnTo>
                    <a:pt x="5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2" name="Line 51"/>
            <p:cNvSpPr>
              <a:spLocks noChangeShapeType="1"/>
            </p:cNvSpPr>
            <p:nvPr/>
          </p:nvSpPr>
          <p:spPr bwMode="auto">
            <a:xfrm>
              <a:off x="484" y="1841"/>
              <a:ext cx="0" cy="0"/>
            </a:xfrm>
            <a:prstGeom prst="line">
              <a:avLst/>
            </a:prstGeom>
            <a:noFill/>
            <a:ln w="9525">
              <a:noFill/>
              <a:round/>
              <a:headEnd type="none" w="sm" len="sm"/>
              <a:tailEnd type="none" w="sm" len="sm"/>
            </a:ln>
            <a:effectLst/>
          </p:spPr>
          <p:txBody>
            <a:bodyPr/>
            <a:lstStyle/>
            <a:p>
              <a:endParaRPr lang="en-US"/>
            </a:p>
          </p:txBody>
        </p:sp>
        <p:sp>
          <p:nvSpPr>
            <p:cNvPr id="53" name="Line 52"/>
            <p:cNvSpPr>
              <a:spLocks noChangeShapeType="1"/>
            </p:cNvSpPr>
            <p:nvPr/>
          </p:nvSpPr>
          <p:spPr bwMode="auto">
            <a:xfrm>
              <a:off x="541" y="1830"/>
              <a:ext cx="1" cy="0"/>
            </a:xfrm>
            <a:prstGeom prst="line">
              <a:avLst/>
            </a:prstGeom>
            <a:noFill/>
            <a:ln w="9525">
              <a:noFill/>
              <a:round/>
              <a:headEnd type="none" w="sm" len="sm"/>
              <a:tailEnd type="none" w="sm" len="sm"/>
            </a:ln>
            <a:effectLst/>
          </p:spPr>
          <p:txBody>
            <a:bodyPr/>
            <a:lstStyle/>
            <a:p>
              <a:endParaRPr lang="en-US"/>
            </a:p>
          </p:txBody>
        </p:sp>
        <p:sp>
          <p:nvSpPr>
            <p:cNvPr id="54" name="Freeform 53"/>
            <p:cNvSpPr>
              <a:spLocks/>
            </p:cNvSpPr>
            <p:nvPr/>
          </p:nvSpPr>
          <p:spPr bwMode="auto">
            <a:xfrm>
              <a:off x="504" y="1819"/>
              <a:ext cx="38" cy="17"/>
            </a:xfrm>
            <a:custGeom>
              <a:avLst/>
              <a:gdLst/>
              <a:ahLst/>
              <a:cxnLst>
                <a:cxn ang="0">
                  <a:pos x="37" y="16"/>
                </a:cxn>
                <a:cxn ang="0">
                  <a:pos x="37" y="13"/>
                </a:cxn>
                <a:cxn ang="0">
                  <a:pos x="36" y="12"/>
                </a:cxn>
                <a:cxn ang="0">
                  <a:pos x="35" y="12"/>
                </a:cxn>
                <a:cxn ang="0">
                  <a:pos x="34" y="10"/>
                </a:cxn>
                <a:cxn ang="0">
                  <a:pos x="32" y="9"/>
                </a:cxn>
                <a:cxn ang="0">
                  <a:pos x="31" y="8"/>
                </a:cxn>
                <a:cxn ang="0">
                  <a:pos x="29" y="6"/>
                </a:cxn>
                <a:cxn ang="0">
                  <a:pos x="26" y="6"/>
                </a:cxn>
                <a:cxn ang="0">
                  <a:pos x="24" y="5"/>
                </a:cxn>
                <a:cxn ang="0">
                  <a:pos x="21" y="4"/>
                </a:cxn>
                <a:cxn ang="0">
                  <a:pos x="18" y="2"/>
                </a:cxn>
                <a:cxn ang="0">
                  <a:pos x="15" y="2"/>
                </a:cxn>
                <a:cxn ang="0">
                  <a:pos x="12" y="1"/>
                </a:cxn>
                <a:cxn ang="0">
                  <a:pos x="8" y="1"/>
                </a:cxn>
                <a:cxn ang="0">
                  <a:pos x="4" y="0"/>
                </a:cxn>
                <a:cxn ang="0">
                  <a:pos x="0" y="0"/>
                </a:cxn>
              </a:cxnLst>
              <a:rect l="0" t="0" r="r" b="b"/>
              <a:pathLst>
                <a:path w="38" h="17">
                  <a:moveTo>
                    <a:pt x="37" y="16"/>
                  </a:moveTo>
                  <a:lnTo>
                    <a:pt x="37" y="13"/>
                  </a:lnTo>
                  <a:lnTo>
                    <a:pt x="36" y="12"/>
                  </a:lnTo>
                  <a:lnTo>
                    <a:pt x="35" y="12"/>
                  </a:lnTo>
                  <a:lnTo>
                    <a:pt x="34" y="10"/>
                  </a:lnTo>
                  <a:lnTo>
                    <a:pt x="32" y="9"/>
                  </a:lnTo>
                  <a:lnTo>
                    <a:pt x="31" y="8"/>
                  </a:lnTo>
                  <a:lnTo>
                    <a:pt x="29" y="6"/>
                  </a:lnTo>
                  <a:lnTo>
                    <a:pt x="26" y="6"/>
                  </a:lnTo>
                  <a:lnTo>
                    <a:pt x="24" y="5"/>
                  </a:lnTo>
                  <a:lnTo>
                    <a:pt x="21" y="4"/>
                  </a:lnTo>
                  <a:lnTo>
                    <a:pt x="18" y="2"/>
                  </a:lnTo>
                  <a:lnTo>
                    <a:pt x="15" y="2"/>
                  </a:lnTo>
                  <a:lnTo>
                    <a:pt x="12" y="1"/>
                  </a:lnTo>
                  <a:lnTo>
                    <a:pt x="8" y="1"/>
                  </a:lnTo>
                  <a:lnTo>
                    <a:pt x="4"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5" name="Line 54"/>
            <p:cNvSpPr>
              <a:spLocks noChangeShapeType="1"/>
            </p:cNvSpPr>
            <p:nvPr/>
          </p:nvSpPr>
          <p:spPr bwMode="auto">
            <a:xfrm flipH="1">
              <a:off x="541" y="1830"/>
              <a:ext cx="1" cy="0"/>
            </a:xfrm>
            <a:prstGeom prst="line">
              <a:avLst/>
            </a:prstGeom>
            <a:noFill/>
            <a:ln w="9525">
              <a:noFill/>
              <a:round/>
              <a:headEnd type="none" w="sm" len="sm"/>
              <a:tailEnd type="none" w="sm" len="sm"/>
            </a:ln>
            <a:effectLst/>
          </p:spPr>
          <p:txBody>
            <a:bodyPr/>
            <a:lstStyle/>
            <a:p>
              <a:endParaRPr lang="en-US"/>
            </a:p>
          </p:txBody>
        </p:sp>
        <p:sp>
          <p:nvSpPr>
            <p:cNvPr id="56" name="Line 55"/>
            <p:cNvSpPr>
              <a:spLocks noChangeShapeType="1"/>
            </p:cNvSpPr>
            <p:nvPr/>
          </p:nvSpPr>
          <p:spPr bwMode="auto">
            <a:xfrm>
              <a:off x="506" y="1819"/>
              <a:ext cx="15" cy="0"/>
            </a:xfrm>
            <a:prstGeom prst="line">
              <a:avLst/>
            </a:prstGeom>
            <a:noFill/>
            <a:ln w="9525">
              <a:noFill/>
              <a:round/>
              <a:headEnd type="none" w="sm" len="sm"/>
              <a:tailEnd type="none" w="sm" len="sm"/>
            </a:ln>
            <a:effectLst/>
          </p:spPr>
          <p:txBody>
            <a:bodyPr/>
            <a:lstStyle/>
            <a:p>
              <a:endParaRPr lang="en-US"/>
            </a:p>
          </p:txBody>
        </p:sp>
        <p:sp>
          <p:nvSpPr>
            <p:cNvPr id="57" name="Line 56"/>
            <p:cNvSpPr>
              <a:spLocks noChangeShapeType="1"/>
            </p:cNvSpPr>
            <p:nvPr/>
          </p:nvSpPr>
          <p:spPr bwMode="auto">
            <a:xfrm flipH="1">
              <a:off x="427" y="1835"/>
              <a:ext cx="1" cy="6"/>
            </a:xfrm>
            <a:prstGeom prst="line">
              <a:avLst/>
            </a:prstGeom>
            <a:noFill/>
            <a:ln w="12700">
              <a:solidFill>
                <a:srgbClr val="000000"/>
              </a:solidFill>
              <a:round/>
              <a:headEnd type="none" w="sm" len="sm"/>
              <a:tailEnd type="none" w="sm" len="sm"/>
            </a:ln>
            <a:effectLst/>
          </p:spPr>
          <p:txBody>
            <a:bodyPr/>
            <a:lstStyle/>
            <a:p>
              <a:endParaRPr lang="en-US"/>
            </a:p>
          </p:txBody>
        </p:sp>
        <p:sp>
          <p:nvSpPr>
            <p:cNvPr id="58" name="Freeform 57"/>
            <p:cNvSpPr>
              <a:spLocks/>
            </p:cNvSpPr>
            <p:nvPr/>
          </p:nvSpPr>
          <p:spPr bwMode="auto">
            <a:xfrm>
              <a:off x="425" y="1843"/>
              <a:ext cx="61" cy="17"/>
            </a:xfrm>
            <a:custGeom>
              <a:avLst/>
              <a:gdLst/>
              <a:ahLst/>
              <a:cxnLst>
                <a:cxn ang="0">
                  <a:pos x="0" y="0"/>
                </a:cxn>
                <a:cxn ang="0">
                  <a:pos x="0" y="1"/>
                </a:cxn>
                <a:cxn ang="0">
                  <a:pos x="0" y="2"/>
                </a:cxn>
                <a:cxn ang="0">
                  <a:pos x="2" y="4"/>
                </a:cxn>
                <a:cxn ang="0">
                  <a:pos x="4" y="6"/>
                </a:cxn>
                <a:cxn ang="0">
                  <a:pos x="7" y="6"/>
                </a:cxn>
                <a:cxn ang="0">
                  <a:pos x="10" y="9"/>
                </a:cxn>
                <a:cxn ang="0">
                  <a:pos x="13" y="9"/>
                </a:cxn>
                <a:cxn ang="0">
                  <a:pos x="17" y="10"/>
                </a:cxn>
                <a:cxn ang="0">
                  <a:pos x="21" y="12"/>
                </a:cxn>
                <a:cxn ang="0">
                  <a:pos x="25" y="13"/>
                </a:cxn>
                <a:cxn ang="0">
                  <a:pos x="30" y="13"/>
                </a:cxn>
                <a:cxn ang="0">
                  <a:pos x="36" y="13"/>
                </a:cxn>
                <a:cxn ang="0">
                  <a:pos x="42" y="13"/>
                </a:cxn>
                <a:cxn ang="0">
                  <a:pos x="47" y="16"/>
                </a:cxn>
                <a:cxn ang="0">
                  <a:pos x="53" y="16"/>
                </a:cxn>
                <a:cxn ang="0">
                  <a:pos x="60" y="16"/>
                </a:cxn>
              </a:cxnLst>
              <a:rect l="0" t="0" r="r" b="b"/>
              <a:pathLst>
                <a:path w="61" h="17">
                  <a:moveTo>
                    <a:pt x="0" y="0"/>
                  </a:moveTo>
                  <a:lnTo>
                    <a:pt x="0" y="1"/>
                  </a:lnTo>
                  <a:lnTo>
                    <a:pt x="0" y="2"/>
                  </a:lnTo>
                  <a:lnTo>
                    <a:pt x="2" y="4"/>
                  </a:lnTo>
                  <a:lnTo>
                    <a:pt x="4" y="6"/>
                  </a:lnTo>
                  <a:lnTo>
                    <a:pt x="7" y="6"/>
                  </a:lnTo>
                  <a:lnTo>
                    <a:pt x="10" y="9"/>
                  </a:lnTo>
                  <a:lnTo>
                    <a:pt x="13" y="9"/>
                  </a:lnTo>
                  <a:lnTo>
                    <a:pt x="17" y="10"/>
                  </a:lnTo>
                  <a:lnTo>
                    <a:pt x="21" y="12"/>
                  </a:lnTo>
                  <a:lnTo>
                    <a:pt x="25" y="13"/>
                  </a:lnTo>
                  <a:lnTo>
                    <a:pt x="30" y="13"/>
                  </a:lnTo>
                  <a:lnTo>
                    <a:pt x="36" y="13"/>
                  </a:lnTo>
                  <a:lnTo>
                    <a:pt x="42" y="13"/>
                  </a:lnTo>
                  <a:lnTo>
                    <a:pt x="47" y="16"/>
                  </a:lnTo>
                  <a:lnTo>
                    <a:pt x="53" y="16"/>
                  </a:lnTo>
                  <a:lnTo>
                    <a:pt x="6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9" name="Line 58"/>
            <p:cNvSpPr>
              <a:spLocks noChangeShapeType="1"/>
            </p:cNvSpPr>
            <p:nvPr/>
          </p:nvSpPr>
          <p:spPr bwMode="auto">
            <a:xfrm>
              <a:off x="425" y="1843"/>
              <a:ext cx="1" cy="0"/>
            </a:xfrm>
            <a:prstGeom prst="line">
              <a:avLst/>
            </a:prstGeom>
            <a:noFill/>
            <a:ln w="9525">
              <a:noFill/>
              <a:round/>
              <a:headEnd type="none" w="sm" len="sm"/>
              <a:tailEnd type="none" w="sm" len="sm"/>
            </a:ln>
            <a:effectLst/>
          </p:spPr>
          <p:txBody>
            <a:bodyPr/>
            <a:lstStyle/>
            <a:p>
              <a:endParaRPr lang="en-US"/>
            </a:p>
          </p:txBody>
        </p:sp>
        <p:sp>
          <p:nvSpPr>
            <p:cNvPr id="60" name="Line 59"/>
            <p:cNvSpPr>
              <a:spLocks noChangeShapeType="1"/>
            </p:cNvSpPr>
            <p:nvPr/>
          </p:nvSpPr>
          <p:spPr bwMode="auto">
            <a:xfrm>
              <a:off x="484" y="1855"/>
              <a:ext cx="0" cy="1"/>
            </a:xfrm>
            <a:prstGeom prst="line">
              <a:avLst/>
            </a:prstGeom>
            <a:noFill/>
            <a:ln w="9525">
              <a:noFill/>
              <a:round/>
              <a:headEnd type="none" w="sm" len="sm"/>
              <a:tailEnd type="none" w="sm" len="sm"/>
            </a:ln>
            <a:effectLst/>
          </p:spPr>
          <p:txBody>
            <a:bodyPr/>
            <a:lstStyle/>
            <a:p>
              <a:endParaRPr lang="en-US"/>
            </a:p>
          </p:txBody>
        </p:sp>
        <p:sp>
          <p:nvSpPr>
            <p:cNvPr id="61" name="Freeform 60"/>
            <p:cNvSpPr>
              <a:spLocks/>
            </p:cNvSpPr>
            <p:nvPr/>
          </p:nvSpPr>
          <p:spPr bwMode="auto">
            <a:xfrm>
              <a:off x="484" y="1843"/>
              <a:ext cx="61" cy="17"/>
            </a:xfrm>
            <a:custGeom>
              <a:avLst/>
              <a:gdLst/>
              <a:ahLst/>
              <a:cxnLst>
                <a:cxn ang="0">
                  <a:pos x="0" y="16"/>
                </a:cxn>
                <a:cxn ang="0">
                  <a:pos x="6" y="16"/>
                </a:cxn>
                <a:cxn ang="0">
                  <a:pos x="12" y="16"/>
                </a:cxn>
                <a:cxn ang="0">
                  <a:pos x="17" y="13"/>
                </a:cxn>
                <a:cxn ang="0">
                  <a:pos x="23" y="13"/>
                </a:cxn>
                <a:cxn ang="0">
                  <a:pos x="28" y="13"/>
                </a:cxn>
                <a:cxn ang="0">
                  <a:pos x="33" y="13"/>
                </a:cxn>
                <a:cxn ang="0">
                  <a:pos x="38" y="12"/>
                </a:cxn>
                <a:cxn ang="0">
                  <a:pos x="42" y="10"/>
                </a:cxn>
                <a:cxn ang="0">
                  <a:pos x="46" y="9"/>
                </a:cxn>
                <a:cxn ang="0">
                  <a:pos x="49" y="9"/>
                </a:cxn>
                <a:cxn ang="0">
                  <a:pos x="52" y="6"/>
                </a:cxn>
                <a:cxn ang="0">
                  <a:pos x="55" y="6"/>
                </a:cxn>
                <a:cxn ang="0">
                  <a:pos x="57" y="4"/>
                </a:cxn>
                <a:cxn ang="0">
                  <a:pos x="58" y="2"/>
                </a:cxn>
                <a:cxn ang="0">
                  <a:pos x="60" y="1"/>
                </a:cxn>
                <a:cxn ang="0">
                  <a:pos x="60" y="0"/>
                </a:cxn>
              </a:cxnLst>
              <a:rect l="0" t="0" r="r" b="b"/>
              <a:pathLst>
                <a:path w="61" h="17">
                  <a:moveTo>
                    <a:pt x="0" y="16"/>
                  </a:moveTo>
                  <a:lnTo>
                    <a:pt x="6" y="16"/>
                  </a:lnTo>
                  <a:lnTo>
                    <a:pt x="12" y="16"/>
                  </a:lnTo>
                  <a:lnTo>
                    <a:pt x="17" y="13"/>
                  </a:lnTo>
                  <a:lnTo>
                    <a:pt x="23" y="13"/>
                  </a:lnTo>
                  <a:lnTo>
                    <a:pt x="28" y="13"/>
                  </a:lnTo>
                  <a:lnTo>
                    <a:pt x="33" y="13"/>
                  </a:lnTo>
                  <a:lnTo>
                    <a:pt x="38" y="12"/>
                  </a:lnTo>
                  <a:lnTo>
                    <a:pt x="42" y="10"/>
                  </a:lnTo>
                  <a:lnTo>
                    <a:pt x="46" y="9"/>
                  </a:lnTo>
                  <a:lnTo>
                    <a:pt x="49" y="9"/>
                  </a:lnTo>
                  <a:lnTo>
                    <a:pt x="52" y="6"/>
                  </a:lnTo>
                  <a:lnTo>
                    <a:pt x="55" y="6"/>
                  </a:lnTo>
                  <a:lnTo>
                    <a:pt x="57" y="4"/>
                  </a:lnTo>
                  <a:lnTo>
                    <a:pt x="58" y="2"/>
                  </a:lnTo>
                  <a:lnTo>
                    <a:pt x="60" y="1"/>
                  </a:lnTo>
                  <a:lnTo>
                    <a:pt x="6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2" name="Line 61"/>
            <p:cNvSpPr>
              <a:spLocks noChangeShapeType="1"/>
            </p:cNvSpPr>
            <p:nvPr/>
          </p:nvSpPr>
          <p:spPr bwMode="auto">
            <a:xfrm>
              <a:off x="484" y="1853"/>
              <a:ext cx="0" cy="0"/>
            </a:xfrm>
            <a:prstGeom prst="line">
              <a:avLst/>
            </a:prstGeom>
            <a:noFill/>
            <a:ln w="9525">
              <a:noFill/>
              <a:round/>
              <a:headEnd type="none" w="sm" len="sm"/>
              <a:tailEnd type="none" w="sm" len="sm"/>
            </a:ln>
            <a:effectLst/>
          </p:spPr>
          <p:txBody>
            <a:bodyPr/>
            <a:lstStyle/>
            <a:p>
              <a:endParaRPr lang="en-US"/>
            </a:p>
          </p:txBody>
        </p:sp>
        <p:sp>
          <p:nvSpPr>
            <p:cNvPr id="63" name="Line 62"/>
            <p:cNvSpPr>
              <a:spLocks noChangeShapeType="1"/>
            </p:cNvSpPr>
            <p:nvPr/>
          </p:nvSpPr>
          <p:spPr bwMode="auto">
            <a:xfrm>
              <a:off x="545" y="1843"/>
              <a:ext cx="1" cy="0"/>
            </a:xfrm>
            <a:prstGeom prst="line">
              <a:avLst/>
            </a:prstGeom>
            <a:noFill/>
            <a:ln w="9525">
              <a:noFill/>
              <a:round/>
              <a:headEnd type="none" w="sm" len="sm"/>
              <a:tailEnd type="none" w="sm" len="sm"/>
            </a:ln>
            <a:effectLst/>
          </p:spPr>
          <p:txBody>
            <a:bodyPr/>
            <a:lstStyle/>
            <a:p>
              <a:endParaRPr lang="en-US"/>
            </a:p>
          </p:txBody>
        </p:sp>
        <p:sp>
          <p:nvSpPr>
            <p:cNvPr id="64" name="Line 63"/>
            <p:cNvSpPr>
              <a:spLocks noChangeShapeType="1"/>
            </p:cNvSpPr>
            <p:nvPr/>
          </p:nvSpPr>
          <p:spPr bwMode="auto">
            <a:xfrm flipH="1" flipV="1">
              <a:off x="540" y="1830"/>
              <a:ext cx="3" cy="13"/>
            </a:xfrm>
            <a:prstGeom prst="line">
              <a:avLst/>
            </a:prstGeom>
            <a:noFill/>
            <a:ln w="12700">
              <a:solidFill>
                <a:srgbClr val="000000"/>
              </a:solidFill>
              <a:round/>
              <a:headEnd type="none" w="sm" len="sm"/>
              <a:tailEnd type="none" w="sm" len="sm"/>
            </a:ln>
            <a:effectLst/>
          </p:spPr>
          <p:txBody>
            <a:bodyPr/>
            <a:lstStyle/>
            <a:p>
              <a:endParaRPr lang="en-US"/>
            </a:p>
          </p:txBody>
        </p:sp>
        <p:sp>
          <p:nvSpPr>
            <p:cNvPr id="65" name="Line 64"/>
            <p:cNvSpPr>
              <a:spLocks noChangeShapeType="1"/>
            </p:cNvSpPr>
            <p:nvPr/>
          </p:nvSpPr>
          <p:spPr bwMode="auto">
            <a:xfrm>
              <a:off x="546" y="1848"/>
              <a:ext cx="1" cy="8"/>
            </a:xfrm>
            <a:prstGeom prst="line">
              <a:avLst/>
            </a:prstGeom>
            <a:noFill/>
            <a:ln w="12700">
              <a:solidFill>
                <a:srgbClr val="000000"/>
              </a:solidFill>
              <a:round/>
              <a:headEnd type="none" w="sm" len="sm"/>
              <a:tailEnd type="none" w="sm" len="sm"/>
            </a:ln>
            <a:effectLst/>
          </p:spPr>
          <p:txBody>
            <a:bodyPr/>
            <a:lstStyle/>
            <a:p>
              <a:endParaRPr lang="en-US"/>
            </a:p>
          </p:txBody>
        </p:sp>
        <p:sp>
          <p:nvSpPr>
            <p:cNvPr id="66" name="Freeform 65"/>
            <p:cNvSpPr>
              <a:spLocks/>
            </p:cNvSpPr>
            <p:nvPr/>
          </p:nvSpPr>
          <p:spPr bwMode="auto">
            <a:xfrm>
              <a:off x="484" y="1858"/>
              <a:ext cx="64" cy="17"/>
            </a:xfrm>
            <a:custGeom>
              <a:avLst/>
              <a:gdLst/>
              <a:ahLst/>
              <a:cxnLst>
                <a:cxn ang="0">
                  <a:pos x="63" y="0"/>
                </a:cxn>
                <a:cxn ang="0">
                  <a:pos x="62" y="0"/>
                </a:cxn>
                <a:cxn ang="0">
                  <a:pos x="61" y="2"/>
                </a:cxn>
                <a:cxn ang="0">
                  <a:pos x="59" y="4"/>
                </a:cxn>
                <a:cxn ang="0">
                  <a:pos x="57" y="5"/>
                </a:cxn>
                <a:cxn ang="0">
                  <a:pos x="55" y="6"/>
                </a:cxn>
                <a:cxn ang="0">
                  <a:pos x="51" y="8"/>
                </a:cxn>
                <a:cxn ang="0">
                  <a:pos x="48" y="9"/>
                </a:cxn>
                <a:cxn ang="0">
                  <a:pos x="44" y="10"/>
                </a:cxn>
                <a:cxn ang="0">
                  <a:pos x="39" y="12"/>
                </a:cxn>
                <a:cxn ang="0">
                  <a:pos x="34" y="12"/>
                </a:cxn>
                <a:cxn ang="0">
                  <a:pos x="30" y="13"/>
                </a:cxn>
                <a:cxn ang="0">
                  <a:pos x="24" y="13"/>
                </a:cxn>
                <a:cxn ang="0">
                  <a:pos x="18" y="13"/>
                </a:cxn>
                <a:cxn ang="0">
                  <a:pos x="13" y="16"/>
                </a:cxn>
                <a:cxn ang="0">
                  <a:pos x="7" y="16"/>
                </a:cxn>
                <a:cxn ang="0">
                  <a:pos x="0" y="16"/>
                </a:cxn>
              </a:cxnLst>
              <a:rect l="0" t="0" r="r" b="b"/>
              <a:pathLst>
                <a:path w="64" h="17">
                  <a:moveTo>
                    <a:pt x="63" y="0"/>
                  </a:moveTo>
                  <a:lnTo>
                    <a:pt x="62" y="0"/>
                  </a:lnTo>
                  <a:lnTo>
                    <a:pt x="61" y="2"/>
                  </a:lnTo>
                  <a:lnTo>
                    <a:pt x="59" y="4"/>
                  </a:lnTo>
                  <a:lnTo>
                    <a:pt x="57" y="5"/>
                  </a:lnTo>
                  <a:lnTo>
                    <a:pt x="55" y="6"/>
                  </a:lnTo>
                  <a:lnTo>
                    <a:pt x="51" y="8"/>
                  </a:lnTo>
                  <a:lnTo>
                    <a:pt x="48" y="9"/>
                  </a:lnTo>
                  <a:lnTo>
                    <a:pt x="44" y="10"/>
                  </a:lnTo>
                  <a:lnTo>
                    <a:pt x="39" y="12"/>
                  </a:lnTo>
                  <a:lnTo>
                    <a:pt x="34" y="12"/>
                  </a:lnTo>
                  <a:lnTo>
                    <a:pt x="30" y="13"/>
                  </a:lnTo>
                  <a:lnTo>
                    <a:pt x="24" y="13"/>
                  </a:lnTo>
                  <a:lnTo>
                    <a:pt x="18" y="13"/>
                  </a:lnTo>
                  <a:lnTo>
                    <a:pt x="13" y="16"/>
                  </a:lnTo>
                  <a:lnTo>
                    <a:pt x="7"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7" name="Line 66"/>
            <p:cNvSpPr>
              <a:spLocks noChangeShapeType="1"/>
            </p:cNvSpPr>
            <p:nvPr/>
          </p:nvSpPr>
          <p:spPr bwMode="auto">
            <a:xfrm>
              <a:off x="548" y="1858"/>
              <a:ext cx="15" cy="0"/>
            </a:xfrm>
            <a:prstGeom prst="line">
              <a:avLst/>
            </a:prstGeom>
            <a:noFill/>
            <a:ln w="25400">
              <a:solidFill>
                <a:schemeClr val="tx1"/>
              </a:solidFill>
              <a:round/>
              <a:headEnd type="none" w="sm" len="sm"/>
              <a:tailEnd type="none" w="sm" len="sm"/>
            </a:ln>
            <a:effectLst/>
          </p:spPr>
          <p:txBody>
            <a:bodyPr/>
            <a:lstStyle/>
            <a:p>
              <a:endParaRPr lang="en-US"/>
            </a:p>
          </p:txBody>
        </p:sp>
        <p:sp>
          <p:nvSpPr>
            <p:cNvPr id="68" name="Line 67"/>
            <p:cNvSpPr>
              <a:spLocks noChangeShapeType="1"/>
            </p:cNvSpPr>
            <p:nvPr/>
          </p:nvSpPr>
          <p:spPr bwMode="auto">
            <a:xfrm>
              <a:off x="485" y="1869"/>
              <a:ext cx="15" cy="0"/>
            </a:xfrm>
            <a:prstGeom prst="line">
              <a:avLst/>
            </a:prstGeom>
            <a:noFill/>
            <a:ln w="9525">
              <a:noFill/>
              <a:round/>
              <a:headEnd type="none" w="sm" len="sm"/>
              <a:tailEnd type="none" w="sm" len="sm"/>
            </a:ln>
            <a:effectLst/>
          </p:spPr>
          <p:txBody>
            <a:bodyPr/>
            <a:lstStyle/>
            <a:p>
              <a:endParaRPr lang="en-US"/>
            </a:p>
          </p:txBody>
        </p:sp>
        <p:sp>
          <p:nvSpPr>
            <p:cNvPr id="69" name="Freeform 68"/>
            <p:cNvSpPr>
              <a:spLocks/>
            </p:cNvSpPr>
            <p:nvPr/>
          </p:nvSpPr>
          <p:spPr bwMode="auto">
            <a:xfrm>
              <a:off x="423" y="1858"/>
              <a:ext cx="63" cy="17"/>
            </a:xfrm>
            <a:custGeom>
              <a:avLst/>
              <a:gdLst/>
              <a:ahLst/>
              <a:cxnLst>
                <a:cxn ang="0">
                  <a:pos x="62" y="16"/>
                </a:cxn>
                <a:cxn ang="0">
                  <a:pos x="55" y="16"/>
                </a:cxn>
                <a:cxn ang="0">
                  <a:pos x="49" y="16"/>
                </a:cxn>
                <a:cxn ang="0">
                  <a:pos x="43" y="13"/>
                </a:cxn>
                <a:cxn ang="0">
                  <a:pos x="38" y="13"/>
                </a:cxn>
                <a:cxn ang="0">
                  <a:pos x="32" y="13"/>
                </a:cxn>
                <a:cxn ang="0">
                  <a:pos x="27" y="12"/>
                </a:cxn>
                <a:cxn ang="0">
                  <a:pos x="22" y="12"/>
                </a:cxn>
                <a:cxn ang="0">
                  <a:pos x="17" y="10"/>
                </a:cxn>
                <a:cxn ang="0">
                  <a:pos x="14" y="9"/>
                </a:cxn>
                <a:cxn ang="0">
                  <a:pos x="10" y="8"/>
                </a:cxn>
                <a:cxn ang="0">
                  <a:pos x="7" y="6"/>
                </a:cxn>
                <a:cxn ang="0">
                  <a:pos x="5" y="5"/>
                </a:cxn>
                <a:cxn ang="0">
                  <a:pos x="2" y="4"/>
                </a:cxn>
                <a:cxn ang="0">
                  <a:pos x="1" y="2"/>
                </a:cxn>
                <a:cxn ang="0">
                  <a:pos x="0" y="0"/>
                </a:cxn>
              </a:cxnLst>
              <a:rect l="0" t="0" r="r" b="b"/>
              <a:pathLst>
                <a:path w="63" h="17">
                  <a:moveTo>
                    <a:pt x="62" y="16"/>
                  </a:moveTo>
                  <a:lnTo>
                    <a:pt x="55" y="16"/>
                  </a:lnTo>
                  <a:lnTo>
                    <a:pt x="49" y="16"/>
                  </a:lnTo>
                  <a:lnTo>
                    <a:pt x="43" y="13"/>
                  </a:lnTo>
                  <a:lnTo>
                    <a:pt x="38" y="13"/>
                  </a:lnTo>
                  <a:lnTo>
                    <a:pt x="32" y="13"/>
                  </a:lnTo>
                  <a:lnTo>
                    <a:pt x="27" y="12"/>
                  </a:lnTo>
                  <a:lnTo>
                    <a:pt x="22" y="12"/>
                  </a:lnTo>
                  <a:lnTo>
                    <a:pt x="17" y="10"/>
                  </a:lnTo>
                  <a:lnTo>
                    <a:pt x="14" y="9"/>
                  </a:lnTo>
                  <a:lnTo>
                    <a:pt x="10" y="8"/>
                  </a:lnTo>
                  <a:lnTo>
                    <a:pt x="7" y="6"/>
                  </a:lnTo>
                  <a:lnTo>
                    <a:pt x="5" y="5"/>
                  </a:lnTo>
                  <a:lnTo>
                    <a:pt x="2" y="4"/>
                  </a:lnTo>
                  <a:lnTo>
                    <a:pt x="1"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0" name="Line 69"/>
            <p:cNvSpPr>
              <a:spLocks noChangeShapeType="1"/>
            </p:cNvSpPr>
            <p:nvPr/>
          </p:nvSpPr>
          <p:spPr bwMode="auto">
            <a:xfrm>
              <a:off x="484" y="1869"/>
              <a:ext cx="0" cy="1"/>
            </a:xfrm>
            <a:prstGeom prst="line">
              <a:avLst/>
            </a:prstGeom>
            <a:noFill/>
            <a:ln w="9525">
              <a:noFill/>
              <a:round/>
              <a:headEnd type="none" w="sm" len="sm"/>
              <a:tailEnd type="none" w="sm" len="sm"/>
            </a:ln>
            <a:effectLst/>
          </p:spPr>
          <p:txBody>
            <a:bodyPr/>
            <a:lstStyle/>
            <a:p>
              <a:endParaRPr lang="en-US"/>
            </a:p>
          </p:txBody>
        </p:sp>
        <p:sp>
          <p:nvSpPr>
            <p:cNvPr id="71" name="Line 70"/>
            <p:cNvSpPr>
              <a:spLocks noChangeShapeType="1"/>
            </p:cNvSpPr>
            <p:nvPr/>
          </p:nvSpPr>
          <p:spPr bwMode="auto">
            <a:xfrm>
              <a:off x="423" y="1858"/>
              <a:ext cx="1" cy="0"/>
            </a:xfrm>
            <a:prstGeom prst="line">
              <a:avLst/>
            </a:prstGeom>
            <a:noFill/>
            <a:ln w="9525">
              <a:noFill/>
              <a:round/>
              <a:headEnd type="none" w="sm" len="sm"/>
              <a:tailEnd type="none" w="sm" len="sm"/>
            </a:ln>
            <a:effectLst/>
          </p:spPr>
          <p:txBody>
            <a:bodyPr/>
            <a:lstStyle/>
            <a:p>
              <a:endParaRPr lang="en-US"/>
            </a:p>
          </p:txBody>
        </p:sp>
        <p:sp>
          <p:nvSpPr>
            <p:cNvPr id="72" name="Line 71"/>
            <p:cNvSpPr>
              <a:spLocks noChangeShapeType="1"/>
            </p:cNvSpPr>
            <p:nvPr/>
          </p:nvSpPr>
          <p:spPr bwMode="auto">
            <a:xfrm flipV="1">
              <a:off x="424" y="1843"/>
              <a:ext cx="0" cy="15"/>
            </a:xfrm>
            <a:prstGeom prst="line">
              <a:avLst/>
            </a:prstGeom>
            <a:noFill/>
            <a:ln w="12700">
              <a:solidFill>
                <a:srgbClr val="000000"/>
              </a:solidFill>
              <a:round/>
              <a:headEnd type="none" w="sm" len="sm"/>
              <a:tailEnd type="none" w="sm" len="sm"/>
            </a:ln>
            <a:effectLst/>
          </p:spPr>
          <p:txBody>
            <a:bodyPr/>
            <a:lstStyle/>
            <a:p>
              <a:endParaRPr lang="en-US"/>
            </a:p>
          </p:txBody>
        </p:sp>
        <p:sp>
          <p:nvSpPr>
            <p:cNvPr id="73" name="Freeform 72"/>
            <p:cNvSpPr>
              <a:spLocks/>
            </p:cNvSpPr>
            <p:nvPr/>
          </p:nvSpPr>
          <p:spPr bwMode="auto">
            <a:xfrm>
              <a:off x="537" y="1864"/>
              <a:ext cx="17" cy="25"/>
            </a:xfrm>
            <a:custGeom>
              <a:avLst/>
              <a:gdLst/>
              <a:ahLst/>
              <a:cxnLst>
                <a:cxn ang="0">
                  <a:pos x="16" y="0"/>
                </a:cxn>
                <a:cxn ang="0">
                  <a:pos x="16" y="0"/>
                </a:cxn>
                <a:cxn ang="0">
                  <a:pos x="16" y="2"/>
                </a:cxn>
                <a:cxn ang="0">
                  <a:pos x="16" y="3"/>
                </a:cxn>
                <a:cxn ang="0">
                  <a:pos x="16" y="4"/>
                </a:cxn>
                <a:cxn ang="0">
                  <a:pos x="16" y="6"/>
                </a:cxn>
                <a:cxn ang="0">
                  <a:pos x="16" y="8"/>
                </a:cxn>
                <a:cxn ang="0">
                  <a:pos x="16" y="10"/>
                </a:cxn>
                <a:cxn ang="0">
                  <a:pos x="0" y="12"/>
                </a:cxn>
                <a:cxn ang="0">
                  <a:pos x="0" y="14"/>
                </a:cxn>
                <a:cxn ang="0">
                  <a:pos x="0" y="16"/>
                </a:cxn>
                <a:cxn ang="0">
                  <a:pos x="0" y="17"/>
                </a:cxn>
                <a:cxn ang="0">
                  <a:pos x="0" y="19"/>
                </a:cxn>
                <a:cxn ang="0">
                  <a:pos x="0" y="21"/>
                </a:cxn>
                <a:cxn ang="0">
                  <a:pos x="0" y="22"/>
                </a:cxn>
                <a:cxn ang="0">
                  <a:pos x="0" y="24"/>
                </a:cxn>
              </a:cxnLst>
              <a:rect l="0" t="0" r="r" b="b"/>
              <a:pathLst>
                <a:path w="17" h="25">
                  <a:moveTo>
                    <a:pt x="16" y="0"/>
                  </a:moveTo>
                  <a:lnTo>
                    <a:pt x="16" y="0"/>
                  </a:lnTo>
                  <a:lnTo>
                    <a:pt x="16" y="2"/>
                  </a:lnTo>
                  <a:lnTo>
                    <a:pt x="16" y="3"/>
                  </a:lnTo>
                  <a:lnTo>
                    <a:pt x="16" y="4"/>
                  </a:lnTo>
                  <a:lnTo>
                    <a:pt x="16" y="6"/>
                  </a:lnTo>
                  <a:lnTo>
                    <a:pt x="16" y="8"/>
                  </a:lnTo>
                  <a:lnTo>
                    <a:pt x="16" y="10"/>
                  </a:lnTo>
                  <a:lnTo>
                    <a:pt x="0" y="12"/>
                  </a:lnTo>
                  <a:lnTo>
                    <a:pt x="0" y="14"/>
                  </a:lnTo>
                  <a:lnTo>
                    <a:pt x="0" y="16"/>
                  </a:lnTo>
                  <a:lnTo>
                    <a:pt x="0" y="17"/>
                  </a:lnTo>
                  <a:lnTo>
                    <a:pt x="0" y="19"/>
                  </a:lnTo>
                  <a:lnTo>
                    <a:pt x="0" y="21"/>
                  </a:lnTo>
                  <a:lnTo>
                    <a:pt x="0" y="22"/>
                  </a:lnTo>
                  <a:lnTo>
                    <a:pt x="0"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4" name="Line 73"/>
            <p:cNvSpPr>
              <a:spLocks noChangeShapeType="1"/>
            </p:cNvSpPr>
            <p:nvPr/>
          </p:nvSpPr>
          <p:spPr bwMode="auto">
            <a:xfrm>
              <a:off x="538" y="1864"/>
              <a:ext cx="1" cy="0"/>
            </a:xfrm>
            <a:prstGeom prst="line">
              <a:avLst/>
            </a:prstGeom>
            <a:noFill/>
            <a:ln w="9525">
              <a:noFill/>
              <a:round/>
              <a:headEnd type="none" w="sm" len="sm"/>
              <a:tailEnd type="none" w="sm" len="sm"/>
            </a:ln>
            <a:effectLst/>
          </p:spPr>
          <p:txBody>
            <a:bodyPr/>
            <a:lstStyle/>
            <a:p>
              <a:endParaRPr lang="en-US"/>
            </a:p>
          </p:txBody>
        </p:sp>
        <p:sp>
          <p:nvSpPr>
            <p:cNvPr id="75" name="Line 74"/>
            <p:cNvSpPr>
              <a:spLocks noChangeShapeType="1"/>
            </p:cNvSpPr>
            <p:nvPr/>
          </p:nvSpPr>
          <p:spPr bwMode="auto">
            <a:xfrm flipH="1">
              <a:off x="537" y="1888"/>
              <a:ext cx="1" cy="0"/>
            </a:xfrm>
            <a:prstGeom prst="line">
              <a:avLst/>
            </a:prstGeom>
            <a:noFill/>
            <a:ln w="9525">
              <a:noFill/>
              <a:round/>
              <a:headEnd type="none" w="sm" len="sm"/>
              <a:tailEnd type="none" w="sm" len="sm"/>
            </a:ln>
            <a:effectLst/>
          </p:spPr>
          <p:txBody>
            <a:bodyPr/>
            <a:lstStyle/>
            <a:p>
              <a:endParaRPr lang="en-US"/>
            </a:p>
          </p:txBody>
        </p:sp>
        <p:sp>
          <p:nvSpPr>
            <p:cNvPr id="76" name="Freeform 75"/>
            <p:cNvSpPr>
              <a:spLocks/>
            </p:cNvSpPr>
            <p:nvPr/>
          </p:nvSpPr>
          <p:spPr bwMode="auto">
            <a:xfrm>
              <a:off x="523" y="1888"/>
              <a:ext cx="17" cy="34"/>
            </a:xfrm>
            <a:custGeom>
              <a:avLst/>
              <a:gdLst/>
              <a:ahLst/>
              <a:cxnLst>
                <a:cxn ang="0">
                  <a:pos x="16" y="0"/>
                </a:cxn>
                <a:cxn ang="0">
                  <a:pos x="16" y="2"/>
                </a:cxn>
                <a:cxn ang="0">
                  <a:pos x="14" y="5"/>
                </a:cxn>
                <a:cxn ang="0">
                  <a:pos x="13" y="7"/>
                </a:cxn>
                <a:cxn ang="0">
                  <a:pos x="13" y="9"/>
                </a:cxn>
                <a:cxn ang="0">
                  <a:pos x="11" y="10"/>
                </a:cxn>
                <a:cxn ang="0">
                  <a:pos x="10" y="12"/>
                </a:cxn>
                <a:cxn ang="0">
                  <a:pos x="9" y="13"/>
                </a:cxn>
                <a:cxn ang="0">
                  <a:pos x="8" y="14"/>
                </a:cxn>
                <a:cxn ang="0">
                  <a:pos x="5" y="16"/>
                </a:cxn>
                <a:cxn ang="0">
                  <a:pos x="4" y="17"/>
                </a:cxn>
                <a:cxn ang="0">
                  <a:pos x="3" y="19"/>
                </a:cxn>
                <a:cxn ang="0">
                  <a:pos x="2" y="21"/>
                </a:cxn>
                <a:cxn ang="0">
                  <a:pos x="1" y="23"/>
                </a:cxn>
                <a:cxn ang="0">
                  <a:pos x="0" y="26"/>
                </a:cxn>
                <a:cxn ang="0">
                  <a:pos x="0" y="29"/>
                </a:cxn>
                <a:cxn ang="0">
                  <a:pos x="0" y="33"/>
                </a:cxn>
              </a:cxnLst>
              <a:rect l="0" t="0" r="r" b="b"/>
              <a:pathLst>
                <a:path w="17" h="34">
                  <a:moveTo>
                    <a:pt x="16" y="0"/>
                  </a:moveTo>
                  <a:lnTo>
                    <a:pt x="16" y="2"/>
                  </a:lnTo>
                  <a:lnTo>
                    <a:pt x="14" y="5"/>
                  </a:lnTo>
                  <a:lnTo>
                    <a:pt x="13" y="7"/>
                  </a:lnTo>
                  <a:lnTo>
                    <a:pt x="13" y="9"/>
                  </a:lnTo>
                  <a:lnTo>
                    <a:pt x="11" y="10"/>
                  </a:lnTo>
                  <a:lnTo>
                    <a:pt x="10" y="12"/>
                  </a:lnTo>
                  <a:lnTo>
                    <a:pt x="9" y="13"/>
                  </a:lnTo>
                  <a:lnTo>
                    <a:pt x="8" y="14"/>
                  </a:lnTo>
                  <a:lnTo>
                    <a:pt x="5" y="16"/>
                  </a:lnTo>
                  <a:lnTo>
                    <a:pt x="4" y="17"/>
                  </a:lnTo>
                  <a:lnTo>
                    <a:pt x="3" y="19"/>
                  </a:lnTo>
                  <a:lnTo>
                    <a:pt x="2" y="21"/>
                  </a:lnTo>
                  <a:lnTo>
                    <a:pt x="1" y="23"/>
                  </a:lnTo>
                  <a:lnTo>
                    <a:pt x="0" y="26"/>
                  </a:lnTo>
                  <a:lnTo>
                    <a:pt x="0" y="29"/>
                  </a:lnTo>
                  <a:lnTo>
                    <a:pt x="0" y="3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7" name="Line 76"/>
            <p:cNvSpPr>
              <a:spLocks noChangeShapeType="1"/>
            </p:cNvSpPr>
            <p:nvPr/>
          </p:nvSpPr>
          <p:spPr bwMode="auto">
            <a:xfrm>
              <a:off x="537" y="1888"/>
              <a:ext cx="1" cy="0"/>
            </a:xfrm>
            <a:prstGeom prst="line">
              <a:avLst/>
            </a:prstGeom>
            <a:noFill/>
            <a:ln w="9525">
              <a:noFill/>
              <a:round/>
              <a:headEnd type="none" w="sm" len="sm"/>
              <a:tailEnd type="none" w="sm" len="sm"/>
            </a:ln>
            <a:effectLst/>
          </p:spPr>
          <p:txBody>
            <a:bodyPr/>
            <a:lstStyle/>
            <a:p>
              <a:endParaRPr lang="en-US"/>
            </a:p>
          </p:txBody>
        </p:sp>
        <p:sp>
          <p:nvSpPr>
            <p:cNvPr id="78" name="Line 77"/>
            <p:cNvSpPr>
              <a:spLocks noChangeShapeType="1"/>
            </p:cNvSpPr>
            <p:nvPr/>
          </p:nvSpPr>
          <p:spPr bwMode="auto">
            <a:xfrm flipH="1">
              <a:off x="524" y="1920"/>
              <a:ext cx="1" cy="0"/>
            </a:xfrm>
            <a:prstGeom prst="line">
              <a:avLst/>
            </a:prstGeom>
            <a:noFill/>
            <a:ln w="9525">
              <a:noFill/>
              <a:round/>
              <a:headEnd type="none" w="sm" len="sm"/>
              <a:tailEnd type="none" w="sm" len="sm"/>
            </a:ln>
            <a:effectLst/>
          </p:spPr>
          <p:txBody>
            <a:bodyPr/>
            <a:lstStyle/>
            <a:p>
              <a:endParaRPr lang="en-US"/>
            </a:p>
          </p:txBody>
        </p:sp>
        <p:sp>
          <p:nvSpPr>
            <p:cNvPr id="79" name="Freeform 78"/>
            <p:cNvSpPr>
              <a:spLocks/>
            </p:cNvSpPr>
            <p:nvPr/>
          </p:nvSpPr>
          <p:spPr bwMode="auto">
            <a:xfrm>
              <a:off x="523" y="1920"/>
              <a:ext cx="1" cy="202"/>
            </a:xfrm>
            <a:custGeom>
              <a:avLst/>
              <a:gdLst/>
              <a:ahLst/>
              <a:cxnLst>
                <a:cxn ang="0">
                  <a:pos x="0" y="0"/>
                </a:cxn>
                <a:cxn ang="0">
                  <a:pos x="0" y="5"/>
                </a:cxn>
                <a:cxn ang="0">
                  <a:pos x="0" y="13"/>
                </a:cxn>
                <a:cxn ang="0">
                  <a:pos x="0" y="24"/>
                </a:cxn>
                <a:cxn ang="0">
                  <a:pos x="0" y="37"/>
                </a:cxn>
                <a:cxn ang="0">
                  <a:pos x="0" y="52"/>
                </a:cxn>
                <a:cxn ang="0">
                  <a:pos x="0" y="68"/>
                </a:cxn>
                <a:cxn ang="0">
                  <a:pos x="0" y="86"/>
                </a:cxn>
                <a:cxn ang="0">
                  <a:pos x="0" y="103"/>
                </a:cxn>
                <a:cxn ang="0">
                  <a:pos x="0" y="120"/>
                </a:cxn>
                <a:cxn ang="0">
                  <a:pos x="0" y="138"/>
                </a:cxn>
                <a:cxn ang="0">
                  <a:pos x="0" y="153"/>
                </a:cxn>
                <a:cxn ang="0">
                  <a:pos x="0" y="167"/>
                </a:cxn>
                <a:cxn ang="0">
                  <a:pos x="0" y="180"/>
                </a:cxn>
                <a:cxn ang="0">
                  <a:pos x="0" y="190"/>
                </a:cxn>
                <a:cxn ang="0">
                  <a:pos x="0" y="196"/>
                </a:cxn>
                <a:cxn ang="0">
                  <a:pos x="0" y="201"/>
                </a:cxn>
              </a:cxnLst>
              <a:rect l="0" t="0" r="r" b="b"/>
              <a:pathLst>
                <a:path w="1" h="202">
                  <a:moveTo>
                    <a:pt x="0" y="0"/>
                  </a:moveTo>
                  <a:lnTo>
                    <a:pt x="0" y="5"/>
                  </a:lnTo>
                  <a:lnTo>
                    <a:pt x="0" y="13"/>
                  </a:lnTo>
                  <a:lnTo>
                    <a:pt x="0" y="24"/>
                  </a:lnTo>
                  <a:lnTo>
                    <a:pt x="0" y="37"/>
                  </a:lnTo>
                  <a:lnTo>
                    <a:pt x="0" y="52"/>
                  </a:lnTo>
                  <a:lnTo>
                    <a:pt x="0" y="68"/>
                  </a:lnTo>
                  <a:lnTo>
                    <a:pt x="0" y="86"/>
                  </a:lnTo>
                  <a:lnTo>
                    <a:pt x="0" y="103"/>
                  </a:lnTo>
                  <a:lnTo>
                    <a:pt x="0" y="120"/>
                  </a:lnTo>
                  <a:lnTo>
                    <a:pt x="0" y="138"/>
                  </a:lnTo>
                  <a:lnTo>
                    <a:pt x="0" y="153"/>
                  </a:lnTo>
                  <a:lnTo>
                    <a:pt x="0" y="167"/>
                  </a:lnTo>
                  <a:lnTo>
                    <a:pt x="0" y="180"/>
                  </a:lnTo>
                  <a:lnTo>
                    <a:pt x="0" y="190"/>
                  </a:lnTo>
                  <a:lnTo>
                    <a:pt x="0" y="196"/>
                  </a:lnTo>
                  <a:lnTo>
                    <a:pt x="0" y="20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0" name="Line 79"/>
            <p:cNvSpPr>
              <a:spLocks noChangeShapeType="1"/>
            </p:cNvSpPr>
            <p:nvPr/>
          </p:nvSpPr>
          <p:spPr bwMode="auto">
            <a:xfrm>
              <a:off x="524" y="1920"/>
              <a:ext cx="1" cy="0"/>
            </a:xfrm>
            <a:prstGeom prst="line">
              <a:avLst/>
            </a:prstGeom>
            <a:noFill/>
            <a:ln w="9525">
              <a:noFill/>
              <a:round/>
              <a:headEnd type="none" w="sm" len="sm"/>
              <a:tailEnd type="none" w="sm" len="sm"/>
            </a:ln>
            <a:effectLst/>
          </p:spPr>
          <p:txBody>
            <a:bodyPr/>
            <a:lstStyle/>
            <a:p>
              <a:endParaRPr lang="en-US"/>
            </a:p>
          </p:txBody>
        </p:sp>
        <p:sp>
          <p:nvSpPr>
            <p:cNvPr id="81" name="Line 80"/>
            <p:cNvSpPr>
              <a:spLocks noChangeShapeType="1"/>
            </p:cNvSpPr>
            <p:nvPr/>
          </p:nvSpPr>
          <p:spPr bwMode="auto">
            <a:xfrm flipH="1">
              <a:off x="524" y="2120"/>
              <a:ext cx="1" cy="0"/>
            </a:xfrm>
            <a:prstGeom prst="line">
              <a:avLst/>
            </a:prstGeom>
            <a:noFill/>
            <a:ln w="9525">
              <a:noFill/>
              <a:round/>
              <a:headEnd type="none" w="sm" len="sm"/>
              <a:tailEnd type="none" w="sm" len="sm"/>
            </a:ln>
            <a:effectLst/>
          </p:spPr>
          <p:txBody>
            <a:bodyPr/>
            <a:lstStyle/>
            <a:p>
              <a:endParaRPr lang="en-US"/>
            </a:p>
          </p:txBody>
        </p:sp>
        <p:sp>
          <p:nvSpPr>
            <p:cNvPr id="82" name="Freeform 81"/>
            <p:cNvSpPr>
              <a:spLocks/>
            </p:cNvSpPr>
            <p:nvPr/>
          </p:nvSpPr>
          <p:spPr bwMode="auto">
            <a:xfrm>
              <a:off x="523" y="2120"/>
              <a:ext cx="17" cy="25"/>
            </a:xfrm>
            <a:custGeom>
              <a:avLst/>
              <a:gdLst/>
              <a:ahLst/>
              <a:cxnLst>
                <a:cxn ang="0">
                  <a:pos x="0" y="0"/>
                </a:cxn>
                <a:cxn ang="0">
                  <a:pos x="0" y="1"/>
                </a:cxn>
                <a:cxn ang="0">
                  <a:pos x="0" y="2"/>
                </a:cxn>
                <a:cxn ang="0">
                  <a:pos x="1" y="4"/>
                </a:cxn>
                <a:cxn ang="0">
                  <a:pos x="2" y="5"/>
                </a:cxn>
                <a:cxn ang="0">
                  <a:pos x="4" y="7"/>
                </a:cxn>
                <a:cxn ang="0">
                  <a:pos x="5" y="7"/>
                </a:cxn>
                <a:cxn ang="0">
                  <a:pos x="5" y="9"/>
                </a:cxn>
                <a:cxn ang="0">
                  <a:pos x="7" y="9"/>
                </a:cxn>
                <a:cxn ang="0">
                  <a:pos x="9" y="11"/>
                </a:cxn>
                <a:cxn ang="0">
                  <a:pos x="10" y="12"/>
                </a:cxn>
                <a:cxn ang="0">
                  <a:pos x="11" y="14"/>
                </a:cxn>
                <a:cxn ang="0">
                  <a:pos x="12" y="15"/>
                </a:cxn>
                <a:cxn ang="0">
                  <a:pos x="13" y="17"/>
                </a:cxn>
                <a:cxn ang="0">
                  <a:pos x="14" y="19"/>
                </a:cxn>
                <a:cxn ang="0">
                  <a:pos x="16" y="21"/>
                </a:cxn>
                <a:cxn ang="0">
                  <a:pos x="16" y="24"/>
                </a:cxn>
              </a:cxnLst>
              <a:rect l="0" t="0" r="r" b="b"/>
              <a:pathLst>
                <a:path w="17" h="25">
                  <a:moveTo>
                    <a:pt x="0" y="0"/>
                  </a:moveTo>
                  <a:lnTo>
                    <a:pt x="0" y="1"/>
                  </a:lnTo>
                  <a:lnTo>
                    <a:pt x="0" y="2"/>
                  </a:lnTo>
                  <a:lnTo>
                    <a:pt x="1" y="4"/>
                  </a:lnTo>
                  <a:lnTo>
                    <a:pt x="2" y="5"/>
                  </a:lnTo>
                  <a:lnTo>
                    <a:pt x="4" y="7"/>
                  </a:lnTo>
                  <a:lnTo>
                    <a:pt x="5" y="7"/>
                  </a:lnTo>
                  <a:lnTo>
                    <a:pt x="5" y="9"/>
                  </a:lnTo>
                  <a:lnTo>
                    <a:pt x="7" y="9"/>
                  </a:lnTo>
                  <a:lnTo>
                    <a:pt x="9" y="11"/>
                  </a:lnTo>
                  <a:lnTo>
                    <a:pt x="10" y="12"/>
                  </a:lnTo>
                  <a:lnTo>
                    <a:pt x="11" y="14"/>
                  </a:lnTo>
                  <a:lnTo>
                    <a:pt x="12" y="15"/>
                  </a:lnTo>
                  <a:lnTo>
                    <a:pt x="13" y="17"/>
                  </a:lnTo>
                  <a:lnTo>
                    <a:pt x="14" y="19"/>
                  </a:lnTo>
                  <a:lnTo>
                    <a:pt x="16" y="21"/>
                  </a:lnTo>
                  <a:lnTo>
                    <a:pt x="16"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3" name="Line 82"/>
            <p:cNvSpPr>
              <a:spLocks noChangeShapeType="1"/>
            </p:cNvSpPr>
            <p:nvPr/>
          </p:nvSpPr>
          <p:spPr bwMode="auto">
            <a:xfrm>
              <a:off x="524" y="2120"/>
              <a:ext cx="1" cy="0"/>
            </a:xfrm>
            <a:prstGeom prst="line">
              <a:avLst/>
            </a:prstGeom>
            <a:noFill/>
            <a:ln w="9525">
              <a:noFill/>
              <a:round/>
              <a:headEnd type="none" w="sm" len="sm"/>
              <a:tailEnd type="none" w="sm" len="sm"/>
            </a:ln>
            <a:effectLst/>
          </p:spPr>
          <p:txBody>
            <a:bodyPr/>
            <a:lstStyle/>
            <a:p>
              <a:endParaRPr lang="en-US"/>
            </a:p>
          </p:txBody>
        </p:sp>
        <p:sp>
          <p:nvSpPr>
            <p:cNvPr id="84" name="Line 83"/>
            <p:cNvSpPr>
              <a:spLocks noChangeShapeType="1"/>
            </p:cNvSpPr>
            <p:nvPr/>
          </p:nvSpPr>
          <p:spPr bwMode="auto">
            <a:xfrm flipH="1">
              <a:off x="538" y="2144"/>
              <a:ext cx="1" cy="0"/>
            </a:xfrm>
            <a:prstGeom prst="line">
              <a:avLst/>
            </a:prstGeom>
            <a:noFill/>
            <a:ln w="9525">
              <a:noFill/>
              <a:round/>
              <a:headEnd type="none" w="sm" len="sm"/>
              <a:tailEnd type="none" w="sm" len="sm"/>
            </a:ln>
            <a:effectLst/>
          </p:spPr>
          <p:txBody>
            <a:bodyPr/>
            <a:lstStyle/>
            <a:p>
              <a:endParaRPr lang="en-US"/>
            </a:p>
          </p:txBody>
        </p:sp>
        <p:sp>
          <p:nvSpPr>
            <p:cNvPr id="85" name="Freeform 84"/>
            <p:cNvSpPr>
              <a:spLocks/>
            </p:cNvSpPr>
            <p:nvPr/>
          </p:nvSpPr>
          <p:spPr bwMode="auto">
            <a:xfrm>
              <a:off x="538" y="2144"/>
              <a:ext cx="1" cy="29"/>
            </a:xfrm>
            <a:custGeom>
              <a:avLst/>
              <a:gdLst/>
              <a:ahLst/>
              <a:cxnLst>
                <a:cxn ang="0">
                  <a:pos x="0" y="0"/>
                </a:cxn>
                <a:cxn ang="0">
                  <a:pos x="0" y="2"/>
                </a:cxn>
                <a:cxn ang="0">
                  <a:pos x="0" y="5"/>
                </a:cxn>
                <a:cxn ang="0">
                  <a:pos x="0" y="7"/>
                </a:cxn>
                <a:cxn ang="0">
                  <a:pos x="0" y="10"/>
                </a:cxn>
                <a:cxn ang="0">
                  <a:pos x="0" y="12"/>
                </a:cxn>
                <a:cxn ang="0">
                  <a:pos x="0" y="15"/>
                </a:cxn>
                <a:cxn ang="0">
                  <a:pos x="0" y="17"/>
                </a:cxn>
                <a:cxn ang="0">
                  <a:pos x="0" y="19"/>
                </a:cxn>
                <a:cxn ang="0">
                  <a:pos x="0" y="21"/>
                </a:cxn>
                <a:cxn ang="0">
                  <a:pos x="0" y="22"/>
                </a:cxn>
                <a:cxn ang="0">
                  <a:pos x="0" y="24"/>
                </a:cxn>
                <a:cxn ang="0">
                  <a:pos x="0" y="25"/>
                </a:cxn>
                <a:cxn ang="0">
                  <a:pos x="0" y="26"/>
                </a:cxn>
                <a:cxn ang="0">
                  <a:pos x="0" y="27"/>
                </a:cxn>
                <a:cxn ang="0">
                  <a:pos x="0" y="28"/>
                </a:cxn>
              </a:cxnLst>
              <a:rect l="0" t="0" r="r" b="b"/>
              <a:pathLst>
                <a:path w="1" h="29">
                  <a:moveTo>
                    <a:pt x="0" y="0"/>
                  </a:moveTo>
                  <a:lnTo>
                    <a:pt x="0" y="2"/>
                  </a:lnTo>
                  <a:lnTo>
                    <a:pt x="0" y="5"/>
                  </a:lnTo>
                  <a:lnTo>
                    <a:pt x="0" y="7"/>
                  </a:lnTo>
                  <a:lnTo>
                    <a:pt x="0" y="10"/>
                  </a:lnTo>
                  <a:lnTo>
                    <a:pt x="0" y="12"/>
                  </a:lnTo>
                  <a:lnTo>
                    <a:pt x="0" y="15"/>
                  </a:lnTo>
                  <a:lnTo>
                    <a:pt x="0" y="17"/>
                  </a:lnTo>
                  <a:lnTo>
                    <a:pt x="0" y="19"/>
                  </a:lnTo>
                  <a:lnTo>
                    <a:pt x="0" y="21"/>
                  </a:lnTo>
                  <a:lnTo>
                    <a:pt x="0" y="22"/>
                  </a:lnTo>
                  <a:lnTo>
                    <a:pt x="0" y="24"/>
                  </a:lnTo>
                  <a:lnTo>
                    <a:pt x="0" y="25"/>
                  </a:lnTo>
                  <a:lnTo>
                    <a:pt x="0" y="26"/>
                  </a:lnTo>
                  <a:lnTo>
                    <a:pt x="0" y="27"/>
                  </a:lnTo>
                  <a:lnTo>
                    <a:pt x="0" y="2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6" name="Line 85"/>
            <p:cNvSpPr>
              <a:spLocks noChangeShapeType="1"/>
            </p:cNvSpPr>
            <p:nvPr/>
          </p:nvSpPr>
          <p:spPr bwMode="auto">
            <a:xfrm>
              <a:off x="538" y="2144"/>
              <a:ext cx="1" cy="0"/>
            </a:xfrm>
            <a:prstGeom prst="line">
              <a:avLst/>
            </a:prstGeom>
            <a:noFill/>
            <a:ln w="9525">
              <a:noFill/>
              <a:round/>
              <a:headEnd type="none" w="sm" len="sm"/>
              <a:tailEnd type="none" w="sm" len="sm"/>
            </a:ln>
            <a:effectLst/>
          </p:spPr>
          <p:txBody>
            <a:bodyPr/>
            <a:lstStyle/>
            <a:p>
              <a:endParaRPr lang="en-US"/>
            </a:p>
          </p:txBody>
        </p:sp>
        <p:sp>
          <p:nvSpPr>
            <p:cNvPr id="87" name="Line 86"/>
            <p:cNvSpPr>
              <a:spLocks noChangeShapeType="1"/>
            </p:cNvSpPr>
            <p:nvPr/>
          </p:nvSpPr>
          <p:spPr bwMode="auto">
            <a:xfrm flipH="1">
              <a:off x="538" y="2172"/>
              <a:ext cx="1" cy="0"/>
            </a:xfrm>
            <a:prstGeom prst="line">
              <a:avLst/>
            </a:prstGeom>
            <a:noFill/>
            <a:ln w="9525">
              <a:noFill/>
              <a:round/>
              <a:headEnd type="none" w="sm" len="sm"/>
              <a:tailEnd type="none" w="sm" len="sm"/>
            </a:ln>
            <a:effectLst/>
          </p:spPr>
          <p:txBody>
            <a:bodyPr/>
            <a:lstStyle/>
            <a:p>
              <a:endParaRPr lang="en-US"/>
            </a:p>
          </p:txBody>
        </p:sp>
        <p:sp>
          <p:nvSpPr>
            <p:cNvPr id="88" name="Freeform 87"/>
            <p:cNvSpPr>
              <a:spLocks/>
            </p:cNvSpPr>
            <p:nvPr/>
          </p:nvSpPr>
          <p:spPr bwMode="auto">
            <a:xfrm>
              <a:off x="430" y="1863"/>
              <a:ext cx="17" cy="26"/>
            </a:xfrm>
            <a:custGeom>
              <a:avLst/>
              <a:gdLst/>
              <a:ahLst/>
              <a:cxnLst>
                <a:cxn ang="0">
                  <a:pos x="0" y="0"/>
                </a:cxn>
                <a:cxn ang="0">
                  <a:pos x="0" y="0"/>
                </a:cxn>
                <a:cxn ang="0">
                  <a:pos x="0" y="2"/>
                </a:cxn>
                <a:cxn ang="0">
                  <a:pos x="0" y="3"/>
                </a:cxn>
                <a:cxn ang="0">
                  <a:pos x="16" y="4"/>
                </a:cxn>
                <a:cxn ang="0">
                  <a:pos x="16" y="7"/>
                </a:cxn>
                <a:cxn ang="0">
                  <a:pos x="16" y="8"/>
                </a:cxn>
                <a:cxn ang="0">
                  <a:pos x="16" y="10"/>
                </a:cxn>
                <a:cxn ang="0">
                  <a:pos x="16" y="12"/>
                </a:cxn>
                <a:cxn ang="0">
                  <a:pos x="16" y="14"/>
                </a:cxn>
                <a:cxn ang="0">
                  <a:pos x="16" y="16"/>
                </a:cxn>
                <a:cxn ang="0">
                  <a:pos x="16" y="18"/>
                </a:cxn>
                <a:cxn ang="0">
                  <a:pos x="16" y="20"/>
                </a:cxn>
                <a:cxn ang="0">
                  <a:pos x="16" y="22"/>
                </a:cxn>
                <a:cxn ang="0">
                  <a:pos x="16" y="23"/>
                </a:cxn>
                <a:cxn ang="0">
                  <a:pos x="16" y="25"/>
                </a:cxn>
              </a:cxnLst>
              <a:rect l="0" t="0" r="r" b="b"/>
              <a:pathLst>
                <a:path w="17" h="26">
                  <a:moveTo>
                    <a:pt x="0" y="0"/>
                  </a:moveTo>
                  <a:lnTo>
                    <a:pt x="0" y="0"/>
                  </a:lnTo>
                  <a:lnTo>
                    <a:pt x="0" y="2"/>
                  </a:lnTo>
                  <a:lnTo>
                    <a:pt x="0" y="3"/>
                  </a:lnTo>
                  <a:lnTo>
                    <a:pt x="16" y="4"/>
                  </a:lnTo>
                  <a:lnTo>
                    <a:pt x="16" y="7"/>
                  </a:lnTo>
                  <a:lnTo>
                    <a:pt x="16" y="8"/>
                  </a:lnTo>
                  <a:lnTo>
                    <a:pt x="16" y="10"/>
                  </a:lnTo>
                  <a:lnTo>
                    <a:pt x="16" y="12"/>
                  </a:lnTo>
                  <a:lnTo>
                    <a:pt x="16" y="14"/>
                  </a:lnTo>
                  <a:lnTo>
                    <a:pt x="16" y="16"/>
                  </a:lnTo>
                  <a:lnTo>
                    <a:pt x="16" y="18"/>
                  </a:lnTo>
                  <a:lnTo>
                    <a:pt x="16" y="20"/>
                  </a:lnTo>
                  <a:lnTo>
                    <a:pt x="16" y="22"/>
                  </a:lnTo>
                  <a:lnTo>
                    <a:pt x="16" y="23"/>
                  </a:lnTo>
                  <a:lnTo>
                    <a:pt x="16"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9" name="Line 88"/>
            <p:cNvSpPr>
              <a:spLocks noChangeShapeType="1"/>
            </p:cNvSpPr>
            <p:nvPr/>
          </p:nvSpPr>
          <p:spPr bwMode="auto">
            <a:xfrm>
              <a:off x="432" y="1863"/>
              <a:ext cx="15" cy="0"/>
            </a:xfrm>
            <a:prstGeom prst="line">
              <a:avLst/>
            </a:prstGeom>
            <a:noFill/>
            <a:ln w="9525">
              <a:noFill/>
              <a:round/>
              <a:headEnd type="none" w="sm" len="sm"/>
              <a:tailEnd type="none" w="sm" len="sm"/>
            </a:ln>
            <a:effectLst/>
          </p:spPr>
          <p:txBody>
            <a:bodyPr/>
            <a:lstStyle/>
            <a:p>
              <a:endParaRPr lang="en-US"/>
            </a:p>
          </p:txBody>
        </p:sp>
        <p:sp>
          <p:nvSpPr>
            <p:cNvPr id="90" name="Line 89"/>
            <p:cNvSpPr>
              <a:spLocks noChangeShapeType="1"/>
            </p:cNvSpPr>
            <p:nvPr/>
          </p:nvSpPr>
          <p:spPr bwMode="auto">
            <a:xfrm flipH="1">
              <a:off x="431" y="1887"/>
              <a:ext cx="1" cy="0"/>
            </a:xfrm>
            <a:prstGeom prst="line">
              <a:avLst/>
            </a:prstGeom>
            <a:noFill/>
            <a:ln w="9525">
              <a:noFill/>
              <a:round/>
              <a:headEnd type="none" w="sm" len="sm"/>
              <a:tailEnd type="none" w="sm" len="sm"/>
            </a:ln>
            <a:effectLst/>
          </p:spPr>
          <p:txBody>
            <a:bodyPr/>
            <a:lstStyle/>
            <a:p>
              <a:endParaRPr lang="en-US"/>
            </a:p>
          </p:txBody>
        </p:sp>
        <p:sp>
          <p:nvSpPr>
            <p:cNvPr id="91" name="Freeform 90"/>
            <p:cNvSpPr>
              <a:spLocks/>
            </p:cNvSpPr>
            <p:nvPr/>
          </p:nvSpPr>
          <p:spPr bwMode="auto">
            <a:xfrm>
              <a:off x="430" y="1887"/>
              <a:ext cx="17" cy="34"/>
            </a:xfrm>
            <a:custGeom>
              <a:avLst/>
              <a:gdLst/>
              <a:ahLst/>
              <a:cxnLst>
                <a:cxn ang="0">
                  <a:pos x="0" y="0"/>
                </a:cxn>
                <a:cxn ang="0">
                  <a:pos x="0" y="2"/>
                </a:cxn>
                <a:cxn ang="0">
                  <a:pos x="0" y="4"/>
                </a:cxn>
                <a:cxn ang="0">
                  <a:pos x="1" y="7"/>
                </a:cxn>
                <a:cxn ang="0">
                  <a:pos x="2" y="9"/>
                </a:cxn>
                <a:cxn ang="0">
                  <a:pos x="3" y="10"/>
                </a:cxn>
                <a:cxn ang="0">
                  <a:pos x="4" y="11"/>
                </a:cxn>
                <a:cxn ang="0">
                  <a:pos x="6" y="12"/>
                </a:cxn>
                <a:cxn ang="0">
                  <a:pos x="7" y="14"/>
                </a:cxn>
                <a:cxn ang="0">
                  <a:pos x="8" y="15"/>
                </a:cxn>
                <a:cxn ang="0">
                  <a:pos x="10" y="17"/>
                </a:cxn>
                <a:cxn ang="0">
                  <a:pos x="11" y="19"/>
                </a:cxn>
                <a:cxn ang="0">
                  <a:pos x="12" y="21"/>
                </a:cxn>
                <a:cxn ang="0">
                  <a:pos x="13" y="23"/>
                </a:cxn>
                <a:cxn ang="0">
                  <a:pos x="14" y="25"/>
                </a:cxn>
                <a:cxn ang="0">
                  <a:pos x="16" y="28"/>
                </a:cxn>
                <a:cxn ang="0">
                  <a:pos x="16" y="33"/>
                </a:cxn>
              </a:cxnLst>
              <a:rect l="0" t="0" r="r" b="b"/>
              <a:pathLst>
                <a:path w="17" h="34">
                  <a:moveTo>
                    <a:pt x="0" y="0"/>
                  </a:moveTo>
                  <a:lnTo>
                    <a:pt x="0" y="2"/>
                  </a:lnTo>
                  <a:lnTo>
                    <a:pt x="0" y="4"/>
                  </a:lnTo>
                  <a:lnTo>
                    <a:pt x="1" y="7"/>
                  </a:lnTo>
                  <a:lnTo>
                    <a:pt x="2" y="9"/>
                  </a:lnTo>
                  <a:lnTo>
                    <a:pt x="3" y="10"/>
                  </a:lnTo>
                  <a:lnTo>
                    <a:pt x="4" y="11"/>
                  </a:lnTo>
                  <a:lnTo>
                    <a:pt x="6" y="12"/>
                  </a:lnTo>
                  <a:lnTo>
                    <a:pt x="7" y="14"/>
                  </a:lnTo>
                  <a:lnTo>
                    <a:pt x="8" y="15"/>
                  </a:lnTo>
                  <a:lnTo>
                    <a:pt x="10" y="17"/>
                  </a:lnTo>
                  <a:lnTo>
                    <a:pt x="11" y="19"/>
                  </a:lnTo>
                  <a:lnTo>
                    <a:pt x="12" y="21"/>
                  </a:lnTo>
                  <a:lnTo>
                    <a:pt x="13" y="23"/>
                  </a:lnTo>
                  <a:lnTo>
                    <a:pt x="14" y="25"/>
                  </a:lnTo>
                  <a:lnTo>
                    <a:pt x="16" y="28"/>
                  </a:lnTo>
                  <a:lnTo>
                    <a:pt x="16" y="3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2" name="Line 91"/>
            <p:cNvSpPr>
              <a:spLocks noChangeShapeType="1"/>
            </p:cNvSpPr>
            <p:nvPr/>
          </p:nvSpPr>
          <p:spPr bwMode="auto">
            <a:xfrm>
              <a:off x="431" y="1887"/>
              <a:ext cx="1" cy="0"/>
            </a:xfrm>
            <a:prstGeom prst="line">
              <a:avLst/>
            </a:prstGeom>
            <a:noFill/>
            <a:ln w="9525">
              <a:noFill/>
              <a:round/>
              <a:headEnd type="none" w="sm" len="sm"/>
              <a:tailEnd type="none" w="sm" len="sm"/>
            </a:ln>
            <a:effectLst/>
          </p:spPr>
          <p:txBody>
            <a:bodyPr/>
            <a:lstStyle/>
            <a:p>
              <a:endParaRPr lang="en-US"/>
            </a:p>
          </p:txBody>
        </p:sp>
        <p:sp>
          <p:nvSpPr>
            <p:cNvPr id="93" name="Line 92"/>
            <p:cNvSpPr>
              <a:spLocks noChangeShapeType="1"/>
            </p:cNvSpPr>
            <p:nvPr/>
          </p:nvSpPr>
          <p:spPr bwMode="auto">
            <a:xfrm flipH="1">
              <a:off x="444" y="1920"/>
              <a:ext cx="1" cy="0"/>
            </a:xfrm>
            <a:prstGeom prst="line">
              <a:avLst/>
            </a:prstGeom>
            <a:noFill/>
            <a:ln w="9525">
              <a:noFill/>
              <a:round/>
              <a:headEnd type="none" w="sm" len="sm"/>
              <a:tailEnd type="none" w="sm" len="sm"/>
            </a:ln>
            <a:effectLst/>
          </p:spPr>
          <p:txBody>
            <a:bodyPr/>
            <a:lstStyle/>
            <a:p>
              <a:endParaRPr lang="en-US"/>
            </a:p>
          </p:txBody>
        </p:sp>
        <p:sp>
          <p:nvSpPr>
            <p:cNvPr id="94" name="Freeform 93"/>
            <p:cNvSpPr>
              <a:spLocks/>
            </p:cNvSpPr>
            <p:nvPr/>
          </p:nvSpPr>
          <p:spPr bwMode="auto">
            <a:xfrm>
              <a:off x="444" y="1920"/>
              <a:ext cx="1" cy="200"/>
            </a:xfrm>
            <a:custGeom>
              <a:avLst/>
              <a:gdLst/>
              <a:ahLst/>
              <a:cxnLst>
                <a:cxn ang="0">
                  <a:pos x="0" y="0"/>
                </a:cxn>
                <a:cxn ang="0">
                  <a:pos x="0" y="4"/>
                </a:cxn>
                <a:cxn ang="0">
                  <a:pos x="0" y="12"/>
                </a:cxn>
                <a:cxn ang="0">
                  <a:pos x="0" y="23"/>
                </a:cxn>
                <a:cxn ang="0">
                  <a:pos x="0" y="36"/>
                </a:cxn>
                <a:cxn ang="0">
                  <a:pos x="0" y="51"/>
                </a:cxn>
                <a:cxn ang="0">
                  <a:pos x="0" y="67"/>
                </a:cxn>
                <a:cxn ang="0">
                  <a:pos x="0" y="84"/>
                </a:cxn>
                <a:cxn ang="0">
                  <a:pos x="0" y="102"/>
                </a:cxn>
                <a:cxn ang="0">
                  <a:pos x="0" y="119"/>
                </a:cxn>
                <a:cxn ang="0">
                  <a:pos x="0" y="136"/>
                </a:cxn>
                <a:cxn ang="0">
                  <a:pos x="0" y="151"/>
                </a:cxn>
                <a:cxn ang="0">
                  <a:pos x="0" y="165"/>
                </a:cxn>
                <a:cxn ang="0">
                  <a:pos x="0" y="178"/>
                </a:cxn>
                <a:cxn ang="0">
                  <a:pos x="0" y="188"/>
                </a:cxn>
                <a:cxn ang="0">
                  <a:pos x="0" y="194"/>
                </a:cxn>
                <a:cxn ang="0">
                  <a:pos x="0" y="199"/>
                </a:cxn>
              </a:cxnLst>
              <a:rect l="0" t="0" r="r" b="b"/>
              <a:pathLst>
                <a:path w="1" h="200">
                  <a:moveTo>
                    <a:pt x="0" y="0"/>
                  </a:moveTo>
                  <a:lnTo>
                    <a:pt x="0" y="4"/>
                  </a:lnTo>
                  <a:lnTo>
                    <a:pt x="0" y="12"/>
                  </a:lnTo>
                  <a:lnTo>
                    <a:pt x="0" y="23"/>
                  </a:lnTo>
                  <a:lnTo>
                    <a:pt x="0" y="36"/>
                  </a:lnTo>
                  <a:lnTo>
                    <a:pt x="0" y="51"/>
                  </a:lnTo>
                  <a:lnTo>
                    <a:pt x="0" y="67"/>
                  </a:lnTo>
                  <a:lnTo>
                    <a:pt x="0" y="84"/>
                  </a:lnTo>
                  <a:lnTo>
                    <a:pt x="0" y="102"/>
                  </a:lnTo>
                  <a:lnTo>
                    <a:pt x="0" y="119"/>
                  </a:lnTo>
                  <a:lnTo>
                    <a:pt x="0" y="136"/>
                  </a:lnTo>
                  <a:lnTo>
                    <a:pt x="0" y="151"/>
                  </a:lnTo>
                  <a:lnTo>
                    <a:pt x="0" y="165"/>
                  </a:lnTo>
                  <a:lnTo>
                    <a:pt x="0" y="178"/>
                  </a:lnTo>
                  <a:lnTo>
                    <a:pt x="0" y="188"/>
                  </a:lnTo>
                  <a:lnTo>
                    <a:pt x="0" y="194"/>
                  </a:lnTo>
                  <a:lnTo>
                    <a:pt x="0" y="19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5" name="Line 94"/>
            <p:cNvSpPr>
              <a:spLocks noChangeShapeType="1"/>
            </p:cNvSpPr>
            <p:nvPr/>
          </p:nvSpPr>
          <p:spPr bwMode="auto">
            <a:xfrm>
              <a:off x="444" y="1920"/>
              <a:ext cx="1" cy="0"/>
            </a:xfrm>
            <a:prstGeom prst="line">
              <a:avLst/>
            </a:prstGeom>
            <a:noFill/>
            <a:ln w="9525">
              <a:noFill/>
              <a:round/>
              <a:headEnd type="none" w="sm" len="sm"/>
              <a:tailEnd type="none" w="sm" len="sm"/>
            </a:ln>
            <a:effectLst/>
          </p:spPr>
          <p:txBody>
            <a:bodyPr/>
            <a:lstStyle/>
            <a:p>
              <a:endParaRPr lang="en-US"/>
            </a:p>
          </p:txBody>
        </p:sp>
        <p:sp>
          <p:nvSpPr>
            <p:cNvPr id="96" name="Line 95"/>
            <p:cNvSpPr>
              <a:spLocks noChangeShapeType="1"/>
            </p:cNvSpPr>
            <p:nvPr/>
          </p:nvSpPr>
          <p:spPr bwMode="auto">
            <a:xfrm flipH="1">
              <a:off x="444" y="2119"/>
              <a:ext cx="1" cy="0"/>
            </a:xfrm>
            <a:prstGeom prst="line">
              <a:avLst/>
            </a:prstGeom>
            <a:noFill/>
            <a:ln w="9525">
              <a:noFill/>
              <a:round/>
              <a:headEnd type="none" w="sm" len="sm"/>
              <a:tailEnd type="none" w="sm" len="sm"/>
            </a:ln>
            <a:effectLst/>
          </p:spPr>
          <p:txBody>
            <a:bodyPr/>
            <a:lstStyle/>
            <a:p>
              <a:endParaRPr lang="en-US"/>
            </a:p>
          </p:txBody>
        </p:sp>
        <p:sp>
          <p:nvSpPr>
            <p:cNvPr id="97" name="Freeform 96"/>
            <p:cNvSpPr>
              <a:spLocks/>
            </p:cNvSpPr>
            <p:nvPr/>
          </p:nvSpPr>
          <p:spPr bwMode="auto">
            <a:xfrm>
              <a:off x="430" y="2119"/>
              <a:ext cx="17" cy="26"/>
            </a:xfrm>
            <a:custGeom>
              <a:avLst/>
              <a:gdLst/>
              <a:ahLst/>
              <a:cxnLst>
                <a:cxn ang="0">
                  <a:pos x="16" y="0"/>
                </a:cxn>
                <a:cxn ang="0">
                  <a:pos x="16" y="1"/>
                </a:cxn>
                <a:cxn ang="0">
                  <a:pos x="14" y="3"/>
                </a:cxn>
                <a:cxn ang="0">
                  <a:pos x="13" y="4"/>
                </a:cxn>
                <a:cxn ang="0">
                  <a:pos x="12" y="5"/>
                </a:cxn>
                <a:cxn ang="0">
                  <a:pos x="11" y="7"/>
                </a:cxn>
                <a:cxn ang="0">
                  <a:pos x="10" y="7"/>
                </a:cxn>
                <a:cxn ang="0">
                  <a:pos x="8" y="9"/>
                </a:cxn>
                <a:cxn ang="0">
                  <a:pos x="7" y="10"/>
                </a:cxn>
                <a:cxn ang="0">
                  <a:pos x="6" y="12"/>
                </a:cxn>
                <a:cxn ang="0">
                  <a:pos x="4" y="13"/>
                </a:cxn>
                <a:cxn ang="0">
                  <a:pos x="3" y="14"/>
                </a:cxn>
                <a:cxn ang="0">
                  <a:pos x="2" y="16"/>
                </a:cxn>
                <a:cxn ang="0">
                  <a:pos x="1" y="18"/>
                </a:cxn>
                <a:cxn ang="0">
                  <a:pos x="0" y="20"/>
                </a:cxn>
                <a:cxn ang="0">
                  <a:pos x="0" y="22"/>
                </a:cxn>
                <a:cxn ang="0">
                  <a:pos x="0" y="25"/>
                </a:cxn>
              </a:cxnLst>
              <a:rect l="0" t="0" r="r" b="b"/>
              <a:pathLst>
                <a:path w="17" h="26">
                  <a:moveTo>
                    <a:pt x="16" y="0"/>
                  </a:moveTo>
                  <a:lnTo>
                    <a:pt x="16" y="1"/>
                  </a:lnTo>
                  <a:lnTo>
                    <a:pt x="14" y="3"/>
                  </a:lnTo>
                  <a:lnTo>
                    <a:pt x="13" y="4"/>
                  </a:lnTo>
                  <a:lnTo>
                    <a:pt x="12" y="5"/>
                  </a:lnTo>
                  <a:lnTo>
                    <a:pt x="11" y="7"/>
                  </a:lnTo>
                  <a:lnTo>
                    <a:pt x="10" y="7"/>
                  </a:lnTo>
                  <a:lnTo>
                    <a:pt x="8" y="9"/>
                  </a:lnTo>
                  <a:lnTo>
                    <a:pt x="7" y="10"/>
                  </a:lnTo>
                  <a:lnTo>
                    <a:pt x="6" y="12"/>
                  </a:lnTo>
                  <a:lnTo>
                    <a:pt x="4" y="13"/>
                  </a:lnTo>
                  <a:lnTo>
                    <a:pt x="3" y="14"/>
                  </a:lnTo>
                  <a:lnTo>
                    <a:pt x="2" y="16"/>
                  </a:lnTo>
                  <a:lnTo>
                    <a:pt x="1" y="18"/>
                  </a:lnTo>
                  <a:lnTo>
                    <a:pt x="0" y="20"/>
                  </a:lnTo>
                  <a:lnTo>
                    <a:pt x="0" y="22"/>
                  </a:lnTo>
                  <a:lnTo>
                    <a:pt x="0"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8" name="Line 97"/>
            <p:cNvSpPr>
              <a:spLocks noChangeShapeType="1"/>
            </p:cNvSpPr>
            <p:nvPr/>
          </p:nvSpPr>
          <p:spPr bwMode="auto">
            <a:xfrm>
              <a:off x="444" y="2119"/>
              <a:ext cx="1" cy="0"/>
            </a:xfrm>
            <a:prstGeom prst="line">
              <a:avLst/>
            </a:prstGeom>
            <a:noFill/>
            <a:ln w="9525">
              <a:noFill/>
              <a:round/>
              <a:headEnd type="none" w="sm" len="sm"/>
              <a:tailEnd type="none" w="sm" len="sm"/>
            </a:ln>
            <a:effectLst/>
          </p:spPr>
          <p:txBody>
            <a:bodyPr/>
            <a:lstStyle/>
            <a:p>
              <a:endParaRPr lang="en-US"/>
            </a:p>
          </p:txBody>
        </p:sp>
        <p:sp>
          <p:nvSpPr>
            <p:cNvPr id="99" name="Line 98"/>
            <p:cNvSpPr>
              <a:spLocks noChangeShapeType="1"/>
            </p:cNvSpPr>
            <p:nvPr/>
          </p:nvSpPr>
          <p:spPr bwMode="auto">
            <a:xfrm flipH="1">
              <a:off x="431" y="2144"/>
              <a:ext cx="1" cy="0"/>
            </a:xfrm>
            <a:prstGeom prst="line">
              <a:avLst/>
            </a:prstGeom>
            <a:noFill/>
            <a:ln w="9525">
              <a:noFill/>
              <a:round/>
              <a:headEnd type="none" w="sm" len="sm"/>
              <a:tailEnd type="none" w="sm" len="sm"/>
            </a:ln>
            <a:effectLst/>
          </p:spPr>
          <p:txBody>
            <a:bodyPr/>
            <a:lstStyle/>
            <a:p>
              <a:endParaRPr lang="en-US"/>
            </a:p>
          </p:txBody>
        </p:sp>
        <p:sp>
          <p:nvSpPr>
            <p:cNvPr id="100" name="Freeform 99"/>
            <p:cNvSpPr>
              <a:spLocks/>
            </p:cNvSpPr>
            <p:nvPr/>
          </p:nvSpPr>
          <p:spPr bwMode="auto">
            <a:xfrm>
              <a:off x="430" y="2144"/>
              <a:ext cx="1" cy="24"/>
            </a:xfrm>
            <a:custGeom>
              <a:avLst/>
              <a:gdLst/>
              <a:ahLst/>
              <a:cxnLst>
                <a:cxn ang="0">
                  <a:pos x="0" y="0"/>
                </a:cxn>
                <a:cxn ang="0">
                  <a:pos x="0" y="2"/>
                </a:cxn>
                <a:cxn ang="0">
                  <a:pos x="0" y="5"/>
                </a:cxn>
                <a:cxn ang="0">
                  <a:pos x="0" y="7"/>
                </a:cxn>
                <a:cxn ang="0">
                  <a:pos x="0" y="9"/>
                </a:cxn>
                <a:cxn ang="0">
                  <a:pos x="0" y="11"/>
                </a:cxn>
                <a:cxn ang="0">
                  <a:pos x="0" y="14"/>
                </a:cxn>
                <a:cxn ang="0">
                  <a:pos x="0" y="15"/>
                </a:cxn>
                <a:cxn ang="0">
                  <a:pos x="0" y="17"/>
                </a:cxn>
                <a:cxn ang="0">
                  <a:pos x="0" y="18"/>
                </a:cxn>
                <a:cxn ang="0">
                  <a:pos x="0" y="19"/>
                </a:cxn>
                <a:cxn ang="0">
                  <a:pos x="0" y="20"/>
                </a:cxn>
                <a:cxn ang="0">
                  <a:pos x="0" y="21"/>
                </a:cxn>
                <a:cxn ang="0">
                  <a:pos x="0" y="23"/>
                </a:cxn>
              </a:cxnLst>
              <a:rect l="0" t="0" r="r" b="b"/>
              <a:pathLst>
                <a:path w="1" h="24">
                  <a:moveTo>
                    <a:pt x="0" y="0"/>
                  </a:moveTo>
                  <a:lnTo>
                    <a:pt x="0" y="2"/>
                  </a:lnTo>
                  <a:lnTo>
                    <a:pt x="0" y="5"/>
                  </a:lnTo>
                  <a:lnTo>
                    <a:pt x="0" y="7"/>
                  </a:lnTo>
                  <a:lnTo>
                    <a:pt x="0" y="9"/>
                  </a:lnTo>
                  <a:lnTo>
                    <a:pt x="0" y="11"/>
                  </a:lnTo>
                  <a:lnTo>
                    <a:pt x="0" y="14"/>
                  </a:lnTo>
                  <a:lnTo>
                    <a:pt x="0" y="15"/>
                  </a:lnTo>
                  <a:lnTo>
                    <a:pt x="0" y="17"/>
                  </a:lnTo>
                  <a:lnTo>
                    <a:pt x="0" y="18"/>
                  </a:lnTo>
                  <a:lnTo>
                    <a:pt x="0" y="19"/>
                  </a:lnTo>
                  <a:lnTo>
                    <a:pt x="0" y="20"/>
                  </a:lnTo>
                  <a:lnTo>
                    <a:pt x="0" y="21"/>
                  </a:lnTo>
                  <a:lnTo>
                    <a:pt x="0" y="2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1" name="Line 100"/>
            <p:cNvSpPr>
              <a:spLocks noChangeShapeType="1"/>
            </p:cNvSpPr>
            <p:nvPr/>
          </p:nvSpPr>
          <p:spPr bwMode="auto">
            <a:xfrm>
              <a:off x="431" y="2144"/>
              <a:ext cx="1" cy="0"/>
            </a:xfrm>
            <a:prstGeom prst="line">
              <a:avLst/>
            </a:prstGeom>
            <a:noFill/>
            <a:ln w="9525">
              <a:noFill/>
              <a:round/>
              <a:headEnd type="none" w="sm" len="sm"/>
              <a:tailEnd type="none" w="sm" len="sm"/>
            </a:ln>
            <a:effectLst/>
          </p:spPr>
          <p:txBody>
            <a:bodyPr/>
            <a:lstStyle/>
            <a:p>
              <a:endParaRPr lang="en-US"/>
            </a:p>
          </p:txBody>
        </p:sp>
        <p:sp>
          <p:nvSpPr>
            <p:cNvPr id="102" name="Line 101"/>
            <p:cNvSpPr>
              <a:spLocks noChangeShapeType="1"/>
            </p:cNvSpPr>
            <p:nvPr/>
          </p:nvSpPr>
          <p:spPr bwMode="auto">
            <a:xfrm flipH="1">
              <a:off x="431" y="2166"/>
              <a:ext cx="1" cy="0"/>
            </a:xfrm>
            <a:prstGeom prst="line">
              <a:avLst/>
            </a:prstGeom>
            <a:noFill/>
            <a:ln w="9525">
              <a:noFill/>
              <a:round/>
              <a:headEnd type="none" w="sm" len="sm"/>
              <a:tailEnd type="none" w="sm" len="sm"/>
            </a:ln>
            <a:effectLst/>
          </p:spPr>
          <p:txBody>
            <a:bodyPr/>
            <a:lstStyle/>
            <a:p>
              <a:endParaRPr lang="en-US"/>
            </a:p>
          </p:txBody>
        </p:sp>
        <p:sp>
          <p:nvSpPr>
            <p:cNvPr id="103" name="Freeform 102"/>
            <p:cNvSpPr>
              <a:spLocks/>
            </p:cNvSpPr>
            <p:nvPr/>
          </p:nvSpPr>
          <p:spPr bwMode="auto">
            <a:xfrm>
              <a:off x="430" y="2166"/>
              <a:ext cx="55" cy="17"/>
            </a:xfrm>
            <a:custGeom>
              <a:avLst/>
              <a:gdLst/>
              <a:ahLst/>
              <a:cxnLst>
                <a:cxn ang="0">
                  <a:pos x="0" y="0"/>
                </a:cxn>
                <a:cxn ang="0">
                  <a:pos x="0" y="1"/>
                </a:cxn>
                <a:cxn ang="0">
                  <a:pos x="0" y="2"/>
                </a:cxn>
                <a:cxn ang="0">
                  <a:pos x="2" y="4"/>
                </a:cxn>
                <a:cxn ang="0">
                  <a:pos x="4" y="5"/>
                </a:cxn>
                <a:cxn ang="0">
                  <a:pos x="6" y="6"/>
                </a:cxn>
                <a:cxn ang="0">
                  <a:pos x="8" y="7"/>
                </a:cxn>
                <a:cxn ang="0">
                  <a:pos x="12" y="9"/>
                </a:cxn>
                <a:cxn ang="0">
                  <a:pos x="15" y="9"/>
                </a:cxn>
                <a:cxn ang="0">
                  <a:pos x="19" y="10"/>
                </a:cxn>
                <a:cxn ang="0">
                  <a:pos x="23" y="11"/>
                </a:cxn>
                <a:cxn ang="0">
                  <a:pos x="27" y="12"/>
                </a:cxn>
                <a:cxn ang="0">
                  <a:pos x="32" y="13"/>
                </a:cxn>
                <a:cxn ang="0">
                  <a:pos x="37" y="13"/>
                </a:cxn>
                <a:cxn ang="0">
                  <a:pos x="42" y="13"/>
                </a:cxn>
                <a:cxn ang="0">
                  <a:pos x="48" y="16"/>
                </a:cxn>
                <a:cxn ang="0">
                  <a:pos x="54" y="16"/>
                </a:cxn>
              </a:cxnLst>
              <a:rect l="0" t="0" r="r" b="b"/>
              <a:pathLst>
                <a:path w="55" h="17">
                  <a:moveTo>
                    <a:pt x="0" y="0"/>
                  </a:moveTo>
                  <a:lnTo>
                    <a:pt x="0" y="1"/>
                  </a:lnTo>
                  <a:lnTo>
                    <a:pt x="0" y="2"/>
                  </a:lnTo>
                  <a:lnTo>
                    <a:pt x="2" y="4"/>
                  </a:lnTo>
                  <a:lnTo>
                    <a:pt x="4" y="5"/>
                  </a:lnTo>
                  <a:lnTo>
                    <a:pt x="6" y="6"/>
                  </a:lnTo>
                  <a:lnTo>
                    <a:pt x="8" y="7"/>
                  </a:lnTo>
                  <a:lnTo>
                    <a:pt x="12" y="9"/>
                  </a:lnTo>
                  <a:lnTo>
                    <a:pt x="15" y="9"/>
                  </a:lnTo>
                  <a:lnTo>
                    <a:pt x="19" y="10"/>
                  </a:lnTo>
                  <a:lnTo>
                    <a:pt x="23" y="11"/>
                  </a:lnTo>
                  <a:lnTo>
                    <a:pt x="27" y="12"/>
                  </a:lnTo>
                  <a:lnTo>
                    <a:pt x="32" y="13"/>
                  </a:lnTo>
                  <a:lnTo>
                    <a:pt x="37" y="13"/>
                  </a:lnTo>
                  <a:lnTo>
                    <a:pt x="42" y="13"/>
                  </a:lnTo>
                  <a:lnTo>
                    <a:pt x="48" y="16"/>
                  </a:lnTo>
                  <a:lnTo>
                    <a:pt x="54"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4" name="Line 103"/>
            <p:cNvSpPr>
              <a:spLocks noChangeShapeType="1"/>
            </p:cNvSpPr>
            <p:nvPr/>
          </p:nvSpPr>
          <p:spPr bwMode="auto">
            <a:xfrm>
              <a:off x="431" y="2166"/>
              <a:ext cx="1" cy="0"/>
            </a:xfrm>
            <a:prstGeom prst="line">
              <a:avLst/>
            </a:prstGeom>
            <a:noFill/>
            <a:ln w="9525">
              <a:noFill/>
              <a:round/>
              <a:headEnd type="none" w="sm" len="sm"/>
              <a:tailEnd type="none" w="sm" len="sm"/>
            </a:ln>
            <a:effectLst/>
          </p:spPr>
          <p:txBody>
            <a:bodyPr/>
            <a:lstStyle/>
            <a:p>
              <a:endParaRPr lang="en-US"/>
            </a:p>
          </p:txBody>
        </p:sp>
        <p:sp>
          <p:nvSpPr>
            <p:cNvPr id="105" name="Line 104"/>
            <p:cNvSpPr>
              <a:spLocks noChangeShapeType="1"/>
            </p:cNvSpPr>
            <p:nvPr/>
          </p:nvSpPr>
          <p:spPr bwMode="auto">
            <a:xfrm>
              <a:off x="484" y="2181"/>
              <a:ext cx="0" cy="1"/>
            </a:xfrm>
            <a:prstGeom prst="line">
              <a:avLst/>
            </a:prstGeom>
            <a:noFill/>
            <a:ln w="9525">
              <a:noFill/>
              <a:round/>
              <a:headEnd type="none" w="sm" len="sm"/>
              <a:tailEnd type="none" w="sm" len="sm"/>
            </a:ln>
            <a:effectLst/>
          </p:spPr>
          <p:txBody>
            <a:bodyPr/>
            <a:lstStyle/>
            <a:p>
              <a:endParaRPr lang="en-US"/>
            </a:p>
          </p:txBody>
        </p:sp>
        <p:sp>
          <p:nvSpPr>
            <p:cNvPr id="106" name="Freeform 105"/>
            <p:cNvSpPr>
              <a:spLocks/>
            </p:cNvSpPr>
            <p:nvPr/>
          </p:nvSpPr>
          <p:spPr bwMode="auto">
            <a:xfrm>
              <a:off x="484" y="2170"/>
              <a:ext cx="55" cy="17"/>
            </a:xfrm>
            <a:custGeom>
              <a:avLst/>
              <a:gdLst/>
              <a:ahLst/>
              <a:cxnLst>
                <a:cxn ang="0">
                  <a:pos x="0" y="13"/>
                </a:cxn>
                <a:cxn ang="0">
                  <a:pos x="5" y="16"/>
                </a:cxn>
                <a:cxn ang="0">
                  <a:pos x="10" y="16"/>
                </a:cxn>
                <a:cxn ang="0">
                  <a:pos x="15" y="13"/>
                </a:cxn>
                <a:cxn ang="0">
                  <a:pos x="20" y="13"/>
                </a:cxn>
                <a:cxn ang="0">
                  <a:pos x="25" y="13"/>
                </a:cxn>
                <a:cxn ang="0">
                  <a:pos x="29" y="13"/>
                </a:cxn>
                <a:cxn ang="0">
                  <a:pos x="34" y="13"/>
                </a:cxn>
                <a:cxn ang="0">
                  <a:pos x="37" y="10"/>
                </a:cxn>
                <a:cxn ang="0">
                  <a:pos x="41" y="10"/>
                </a:cxn>
                <a:cxn ang="0">
                  <a:pos x="44" y="8"/>
                </a:cxn>
                <a:cxn ang="0">
                  <a:pos x="47" y="8"/>
                </a:cxn>
                <a:cxn ang="0">
                  <a:pos x="48" y="6"/>
                </a:cxn>
                <a:cxn ang="0">
                  <a:pos x="50" y="5"/>
                </a:cxn>
                <a:cxn ang="0">
                  <a:pos x="52" y="2"/>
                </a:cxn>
                <a:cxn ang="0">
                  <a:pos x="53" y="1"/>
                </a:cxn>
                <a:cxn ang="0">
                  <a:pos x="54" y="0"/>
                </a:cxn>
              </a:cxnLst>
              <a:rect l="0" t="0" r="r" b="b"/>
              <a:pathLst>
                <a:path w="55" h="17">
                  <a:moveTo>
                    <a:pt x="0" y="13"/>
                  </a:moveTo>
                  <a:lnTo>
                    <a:pt x="5" y="16"/>
                  </a:lnTo>
                  <a:lnTo>
                    <a:pt x="10" y="16"/>
                  </a:lnTo>
                  <a:lnTo>
                    <a:pt x="15" y="13"/>
                  </a:lnTo>
                  <a:lnTo>
                    <a:pt x="20" y="13"/>
                  </a:lnTo>
                  <a:lnTo>
                    <a:pt x="25" y="13"/>
                  </a:lnTo>
                  <a:lnTo>
                    <a:pt x="29" y="13"/>
                  </a:lnTo>
                  <a:lnTo>
                    <a:pt x="34" y="13"/>
                  </a:lnTo>
                  <a:lnTo>
                    <a:pt x="37" y="10"/>
                  </a:lnTo>
                  <a:lnTo>
                    <a:pt x="41" y="10"/>
                  </a:lnTo>
                  <a:lnTo>
                    <a:pt x="44" y="8"/>
                  </a:lnTo>
                  <a:lnTo>
                    <a:pt x="47" y="8"/>
                  </a:lnTo>
                  <a:lnTo>
                    <a:pt x="48" y="6"/>
                  </a:lnTo>
                  <a:lnTo>
                    <a:pt x="50" y="5"/>
                  </a:lnTo>
                  <a:lnTo>
                    <a:pt x="52" y="2"/>
                  </a:lnTo>
                  <a:lnTo>
                    <a:pt x="53" y="1"/>
                  </a:lnTo>
                  <a:lnTo>
                    <a:pt x="5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7" name="Line 106"/>
            <p:cNvSpPr>
              <a:spLocks noChangeShapeType="1"/>
            </p:cNvSpPr>
            <p:nvPr/>
          </p:nvSpPr>
          <p:spPr bwMode="auto">
            <a:xfrm>
              <a:off x="485" y="2180"/>
              <a:ext cx="15" cy="0"/>
            </a:xfrm>
            <a:prstGeom prst="line">
              <a:avLst/>
            </a:prstGeom>
            <a:noFill/>
            <a:ln w="9525">
              <a:noFill/>
              <a:round/>
              <a:headEnd type="none" w="sm" len="sm"/>
              <a:tailEnd type="none" w="sm" len="sm"/>
            </a:ln>
            <a:effectLst/>
          </p:spPr>
          <p:txBody>
            <a:bodyPr/>
            <a:lstStyle/>
            <a:p>
              <a:endParaRPr lang="en-US"/>
            </a:p>
          </p:txBody>
        </p:sp>
        <p:sp>
          <p:nvSpPr>
            <p:cNvPr id="108" name="Line 107"/>
            <p:cNvSpPr>
              <a:spLocks noChangeShapeType="1"/>
            </p:cNvSpPr>
            <p:nvPr/>
          </p:nvSpPr>
          <p:spPr bwMode="auto">
            <a:xfrm>
              <a:off x="538" y="2170"/>
              <a:ext cx="1" cy="0"/>
            </a:xfrm>
            <a:prstGeom prst="line">
              <a:avLst/>
            </a:prstGeom>
            <a:noFill/>
            <a:ln w="9525">
              <a:noFill/>
              <a:round/>
              <a:headEnd type="none" w="sm" len="sm"/>
              <a:tailEnd type="none" w="sm" len="sm"/>
            </a:ln>
            <a:effectLst/>
          </p:spPr>
          <p:txBody>
            <a:bodyPr/>
            <a:lstStyle/>
            <a:p>
              <a:endParaRPr lang="en-US"/>
            </a:p>
          </p:txBody>
        </p:sp>
        <p:sp>
          <p:nvSpPr>
            <p:cNvPr id="109" name="Freeform 108"/>
            <p:cNvSpPr>
              <a:spLocks/>
            </p:cNvSpPr>
            <p:nvPr/>
          </p:nvSpPr>
          <p:spPr bwMode="auto">
            <a:xfrm>
              <a:off x="424" y="2164"/>
              <a:ext cx="17" cy="17"/>
            </a:xfrm>
            <a:custGeom>
              <a:avLst/>
              <a:gdLst/>
              <a:ahLst/>
              <a:cxnLst>
                <a:cxn ang="0">
                  <a:pos x="16" y="0"/>
                </a:cxn>
                <a:cxn ang="0">
                  <a:pos x="13" y="0"/>
                </a:cxn>
                <a:cxn ang="0">
                  <a:pos x="9" y="0"/>
                </a:cxn>
                <a:cxn ang="0">
                  <a:pos x="9" y="2"/>
                </a:cxn>
                <a:cxn ang="0">
                  <a:pos x="6" y="2"/>
                </a:cxn>
                <a:cxn ang="0">
                  <a:pos x="4" y="2"/>
                </a:cxn>
                <a:cxn ang="0">
                  <a:pos x="4" y="4"/>
                </a:cxn>
                <a:cxn ang="0">
                  <a:pos x="4" y="6"/>
                </a:cxn>
                <a:cxn ang="0">
                  <a:pos x="2" y="6"/>
                </a:cxn>
                <a:cxn ang="0">
                  <a:pos x="0" y="9"/>
                </a:cxn>
                <a:cxn ang="0">
                  <a:pos x="0" y="11"/>
                </a:cxn>
                <a:cxn ang="0">
                  <a:pos x="0" y="13"/>
                </a:cxn>
                <a:cxn ang="0">
                  <a:pos x="0" y="16"/>
                </a:cxn>
              </a:cxnLst>
              <a:rect l="0" t="0" r="r" b="b"/>
              <a:pathLst>
                <a:path w="17" h="17">
                  <a:moveTo>
                    <a:pt x="16" y="0"/>
                  </a:moveTo>
                  <a:lnTo>
                    <a:pt x="13" y="0"/>
                  </a:lnTo>
                  <a:lnTo>
                    <a:pt x="9" y="0"/>
                  </a:lnTo>
                  <a:lnTo>
                    <a:pt x="9" y="2"/>
                  </a:lnTo>
                  <a:lnTo>
                    <a:pt x="6" y="2"/>
                  </a:lnTo>
                  <a:lnTo>
                    <a:pt x="4" y="2"/>
                  </a:lnTo>
                  <a:lnTo>
                    <a:pt x="4" y="4"/>
                  </a:lnTo>
                  <a:lnTo>
                    <a:pt x="4" y="6"/>
                  </a:lnTo>
                  <a:lnTo>
                    <a:pt x="2" y="6"/>
                  </a:lnTo>
                  <a:lnTo>
                    <a:pt x="0" y="9"/>
                  </a:lnTo>
                  <a:lnTo>
                    <a:pt x="0" y="11"/>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0" name="Line 109"/>
            <p:cNvSpPr>
              <a:spLocks noChangeShapeType="1"/>
            </p:cNvSpPr>
            <p:nvPr/>
          </p:nvSpPr>
          <p:spPr bwMode="auto">
            <a:xfrm>
              <a:off x="430" y="2164"/>
              <a:ext cx="0" cy="1"/>
            </a:xfrm>
            <a:prstGeom prst="line">
              <a:avLst/>
            </a:prstGeom>
            <a:noFill/>
            <a:ln w="9525">
              <a:noFill/>
              <a:round/>
              <a:headEnd type="none" w="sm" len="sm"/>
              <a:tailEnd type="none" w="sm" len="sm"/>
            </a:ln>
            <a:effectLst/>
          </p:spPr>
          <p:txBody>
            <a:bodyPr/>
            <a:lstStyle/>
            <a:p>
              <a:endParaRPr lang="en-US"/>
            </a:p>
          </p:txBody>
        </p:sp>
        <p:sp>
          <p:nvSpPr>
            <p:cNvPr id="111" name="Line 110"/>
            <p:cNvSpPr>
              <a:spLocks noChangeShapeType="1"/>
            </p:cNvSpPr>
            <p:nvPr/>
          </p:nvSpPr>
          <p:spPr bwMode="auto">
            <a:xfrm flipH="1">
              <a:off x="424" y="2170"/>
              <a:ext cx="1" cy="0"/>
            </a:xfrm>
            <a:prstGeom prst="line">
              <a:avLst/>
            </a:prstGeom>
            <a:noFill/>
            <a:ln w="9525">
              <a:noFill/>
              <a:round/>
              <a:headEnd type="none" w="sm" len="sm"/>
              <a:tailEnd type="none" w="sm" len="sm"/>
            </a:ln>
            <a:effectLst/>
          </p:spPr>
          <p:txBody>
            <a:bodyPr/>
            <a:lstStyle/>
            <a:p>
              <a:endParaRPr lang="en-US"/>
            </a:p>
          </p:txBody>
        </p:sp>
        <p:sp>
          <p:nvSpPr>
            <p:cNvPr id="112" name="Freeform 111"/>
            <p:cNvSpPr>
              <a:spLocks/>
            </p:cNvSpPr>
            <p:nvPr/>
          </p:nvSpPr>
          <p:spPr bwMode="auto">
            <a:xfrm>
              <a:off x="424" y="2170"/>
              <a:ext cx="62" cy="18"/>
            </a:xfrm>
            <a:custGeom>
              <a:avLst/>
              <a:gdLst/>
              <a:ahLst/>
              <a:cxnLst>
                <a:cxn ang="0">
                  <a:pos x="0" y="0"/>
                </a:cxn>
                <a:cxn ang="0">
                  <a:pos x="0" y="2"/>
                </a:cxn>
                <a:cxn ang="0">
                  <a:pos x="1" y="3"/>
                </a:cxn>
                <a:cxn ang="0">
                  <a:pos x="2" y="5"/>
                </a:cxn>
                <a:cxn ang="0">
                  <a:pos x="4" y="7"/>
                </a:cxn>
                <a:cxn ang="0">
                  <a:pos x="7" y="8"/>
                </a:cxn>
                <a:cxn ang="0">
                  <a:pos x="10" y="9"/>
                </a:cxn>
                <a:cxn ang="0">
                  <a:pos x="13" y="11"/>
                </a:cxn>
                <a:cxn ang="0">
                  <a:pos x="17" y="12"/>
                </a:cxn>
                <a:cxn ang="0">
                  <a:pos x="21" y="13"/>
                </a:cxn>
                <a:cxn ang="0">
                  <a:pos x="27" y="14"/>
                </a:cxn>
                <a:cxn ang="0">
                  <a:pos x="32" y="14"/>
                </a:cxn>
                <a:cxn ang="0">
                  <a:pos x="37" y="15"/>
                </a:cxn>
                <a:cxn ang="0">
                  <a:pos x="43" y="15"/>
                </a:cxn>
                <a:cxn ang="0">
                  <a:pos x="48" y="17"/>
                </a:cxn>
                <a:cxn ang="0">
                  <a:pos x="54" y="17"/>
                </a:cxn>
                <a:cxn ang="0">
                  <a:pos x="61" y="17"/>
                </a:cxn>
              </a:cxnLst>
              <a:rect l="0" t="0" r="r" b="b"/>
              <a:pathLst>
                <a:path w="62" h="18">
                  <a:moveTo>
                    <a:pt x="0" y="0"/>
                  </a:moveTo>
                  <a:lnTo>
                    <a:pt x="0" y="2"/>
                  </a:lnTo>
                  <a:lnTo>
                    <a:pt x="1" y="3"/>
                  </a:lnTo>
                  <a:lnTo>
                    <a:pt x="2" y="5"/>
                  </a:lnTo>
                  <a:lnTo>
                    <a:pt x="4" y="7"/>
                  </a:lnTo>
                  <a:lnTo>
                    <a:pt x="7" y="8"/>
                  </a:lnTo>
                  <a:lnTo>
                    <a:pt x="10" y="9"/>
                  </a:lnTo>
                  <a:lnTo>
                    <a:pt x="13" y="11"/>
                  </a:lnTo>
                  <a:lnTo>
                    <a:pt x="17" y="12"/>
                  </a:lnTo>
                  <a:lnTo>
                    <a:pt x="21" y="13"/>
                  </a:lnTo>
                  <a:lnTo>
                    <a:pt x="27" y="14"/>
                  </a:lnTo>
                  <a:lnTo>
                    <a:pt x="32" y="14"/>
                  </a:lnTo>
                  <a:lnTo>
                    <a:pt x="37" y="15"/>
                  </a:lnTo>
                  <a:lnTo>
                    <a:pt x="43" y="15"/>
                  </a:lnTo>
                  <a:lnTo>
                    <a:pt x="48" y="17"/>
                  </a:lnTo>
                  <a:lnTo>
                    <a:pt x="54" y="17"/>
                  </a:lnTo>
                  <a:lnTo>
                    <a:pt x="61" y="1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3" name="Line 112"/>
            <p:cNvSpPr>
              <a:spLocks noChangeShapeType="1"/>
            </p:cNvSpPr>
            <p:nvPr/>
          </p:nvSpPr>
          <p:spPr bwMode="auto">
            <a:xfrm>
              <a:off x="424" y="2170"/>
              <a:ext cx="1" cy="0"/>
            </a:xfrm>
            <a:prstGeom prst="line">
              <a:avLst/>
            </a:prstGeom>
            <a:noFill/>
            <a:ln w="9525">
              <a:noFill/>
              <a:round/>
              <a:headEnd type="none" w="sm" len="sm"/>
              <a:tailEnd type="none" w="sm" len="sm"/>
            </a:ln>
            <a:effectLst/>
          </p:spPr>
          <p:txBody>
            <a:bodyPr/>
            <a:lstStyle/>
            <a:p>
              <a:endParaRPr lang="en-US"/>
            </a:p>
          </p:txBody>
        </p:sp>
        <p:sp>
          <p:nvSpPr>
            <p:cNvPr id="114" name="Line 113"/>
            <p:cNvSpPr>
              <a:spLocks noChangeShapeType="1"/>
            </p:cNvSpPr>
            <p:nvPr/>
          </p:nvSpPr>
          <p:spPr bwMode="auto">
            <a:xfrm>
              <a:off x="484" y="2187"/>
              <a:ext cx="0" cy="1"/>
            </a:xfrm>
            <a:prstGeom prst="line">
              <a:avLst/>
            </a:prstGeom>
            <a:noFill/>
            <a:ln w="9525">
              <a:noFill/>
              <a:round/>
              <a:headEnd type="none" w="sm" len="sm"/>
              <a:tailEnd type="none" w="sm" len="sm"/>
            </a:ln>
            <a:effectLst/>
          </p:spPr>
          <p:txBody>
            <a:bodyPr/>
            <a:lstStyle/>
            <a:p>
              <a:endParaRPr lang="en-US"/>
            </a:p>
          </p:txBody>
        </p:sp>
        <p:sp>
          <p:nvSpPr>
            <p:cNvPr id="115" name="Freeform 114"/>
            <p:cNvSpPr>
              <a:spLocks/>
            </p:cNvSpPr>
            <p:nvPr/>
          </p:nvSpPr>
          <p:spPr bwMode="auto">
            <a:xfrm>
              <a:off x="484" y="2170"/>
              <a:ext cx="63" cy="18"/>
            </a:xfrm>
            <a:custGeom>
              <a:avLst/>
              <a:gdLst/>
              <a:ahLst/>
              <a:cxnLst>
                <a:cxn ang="0">
                  <a:pos x="0" y="17"/>
                </a:cxn>
                <a:cxn ang="0">
                  <a:pos x="7" y="17"/>
                </a:cxn>
                <a:cxn ang="0">
                  <a:pos x="12" y="17"/>
                </a:cxn>
                <a:cxn ang="0">
                  <a:pos x="18" y="15"/>
                </a:cxn>
                <a:cxn ang="0">
                  <a:pos x="23" y="15"/>
                </a:cxn>
                <a:cxn ang="0">
                  <a:pos x="30" y="14"/>
                </a:cxn>
                <a:cxn ang="0">
                  <a:pos x="34" y="14"/>
                </a:cxn>
                <a:cxn ang="0">
                  <a:pos x="39" y="13"/>
                </a:cxn>
                <a:cxn ang="0">
                  <a:pos x="44" y="12"/>
                </a:cxn>
                <a:cxn ang="0">
                  <a:pos x="47" y="11"/>
                </a:cxn>
                <a:cxn ang="0">
                  <a:pos x="51" y="9"/>
                </a:cxn>
                <a:cxn ang="0">
                  <a:pos x="54" y="8"/>
                </a:cxn>
                <a:cxn ang="0">
                  <a:pos x="56" y="7"/>
                </a:cxn>
                <a:cxn ang="0">
                  <a:pos x="58" y="5"/>
                </a:cxn>
                <a:cxn ang="0">
                  <a:pos x="60" y="3"/>
                </a:cxn>
                <a:cxn ang="0">
                  <a:pos x="61" y="2"/>
                </a:cxn>
                <a:cxn ang="0">
                  <a:pos x="62" y="0"/>
                </a:cxn>
              </a:cxnLst>
              <a:rect l="0" t="0" r="r" b="b"/>
              <a:pathLst>
                <a:path w="63" h="18">
                  <a:moveTo>
                    <a:pt x="0" y="17"/>
                  </a:moveTo>
                  <a:lnTo>
                    <a:pt x="7" y="17"/>
                  </a:lnTo>
                  <a:lnTo>
                    <a:pt x="12" y="17"/>
                  </a:lnTo>
                  <a:lnTo>
                    <a:pt x="18" y="15"/>
                  </a:lnTo>
                  <a:lnTo>
                    <a:pt x="23" y="15"/>
                  </a:lnTo>
                  <a:lnTo>
                    <a:pt x="30" y="14"/>
                  </a:lnTo>
                  <a:lnTo>
                    <a:pt x="34" y="14"/>
                  </a:lnTo>
                  <a:lnTo>
                    <a:pt x="39" y="13"/>
                  </a:lnTo>
                  <a:lnTo>
                    <a:pt x="44" y="12"/>
                  </a:lnTo>
                  <a:lnTo>
                    <a:pt x="47" y="11"/>
                  </a:lnTo>
                  <a:lnTo>
                    <a:pt x="51" y="9"/>
                  </a:lnTo>
                  <a:lnTo>
                    <a:pt x="54" y="8"/>
                  </a:lnTo>
                  <a:lnTo>
                    <a:pt x="56" y="7"/>
                  </a:lnTo>
                  <a:lnTo>
                    <a:pt x="58" y="5"/>
                  </a:lnTo>
                  <a:lnTo>
                    <a:pt x="60" y="3"/>
                  </a:lnTo>
                  <a:lnTo>
                    <a:pt x="61" y="2"/>
                  </a:lnTo>
                  <a:lnTo>
                    <a:pt x="6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6" name="Line 115"/>
            <p:cNvSpPr>
              <a:spLocks noChangeShapeType="1"/>
            </p:cNvSpPr>
            <p:nvPr/>
          </p:nvSpPr>
          <p:spPr bwMode="auto">
            <a:xfrm>
              <a:off x="485" y="2186"/>
              <a:ext cx="15" cy="0"/>
            </a:xfrm>
            <a:prstGeom prst="line">
              <a:avLst/>
            </a:prstGeom>
            <a:noFill/>
            <a:ln w="9525">
              <a:noFill/>
              <a:round/>
              <a:headEnd type="none" w="sm" len="sm"/>
              <a:tailEnd type="none" w="sm" len="sm"/>
            </a:ln>
            <a:effectLst/>
          </p:spPr>
          <p:txBody>
            <a:bodyPr/>
            <a:lstStyle/>
            <a:p>
              <a:endParaRPr lang="en-US"/>
            </a:p>
          </p:txBody>
        </p:sp>
        <p:sp>
          <p:nvSpPr>
            <p:cNvPr id="117" name="Line 116"/>
            <p:cNvSpPr>
              <a:spLocks noChangeShapeType="1"/>
            </p:cNvSpPr>
            <p:nvPr/>
          </p:nvSpPr>
          <p:spPr bwMode="auto">
            <a:xfrm>
              <a:off x="546" y="2170"/>
              <a:ext cx="1" cy="0"/>
            </a:xfrm>
            <a:prstGeom prst="line">
              <a:avLst/>
            </a:prstGeom>
            <a:noFill/>
            <a:ln w="9525">
              <a:noFill/>
              <a:round/>
              <a:headEnd type="none" w="sm" len="sm"/>
              <a:tailEnd type="none" w="sm" len="sm"/>
            </a:ln>
            <a:effectLst/>
          </p:spPr>
          <p:txBody>
            <a:bodyPr/>
            <a:lstStyle/>
            <a:p>
              <a:endParaRPr lang="en-US"/>
            </a:p>
          </p:txBody>
        </p:sp>
        <p:sp>
          <p:nvSpPr>
            <p:cNvPr id="118" name="Freeform 117"/>
            <p:cNvSpPr>
              <a:spLocks/>
            </p:cNvSpPr>
            <p:nvPr/>
          </p:nvSpPr>
          <p:spPr bwMode="auto">
            <a:xfrm>
              <a:off x="538" y="2164"/>
              <a:ext cx="17" cy="17"/>
            </a:xfrm>
            <a:custGeom>
              <a:avLst/>
              <a:gdLst/>
              <a:ahLst/>
              <a:cxnLst>
                <a:cxn ang="0">
                  <a:pos x="16" y="16"/>
                </a:cxn>
                <a:cxn ang="0">
                  <a:pos x="16" y="13"/>
                </a:cxn>
                <a:cxn ang="0">
                  <a:pos x="16" y="11"/>
                </a:cxn>
                <a:cxn ang="0">
                  <a:pos x="14" y="11"/>
                </a:cxn>
                <a:cxn ang="0">
                  <a:pos x="14" y="9"/>
                </a:cxn>
                <a:cxn ang="0">
                  <a:pos x="12" y="6"/>
                </a:cxn>
                <a:cxn ang="0">
                  <a:pos x="10" y="6"/>
                </a:cxn>
                <a:cxn ang="0">
                  <a:pos x="10" y="4"/>
                </a:cxn>
                <a:cxn ang="0">
                  <a:pos x="8" y="4"/>
                </a:cxn>
                <a:cxn ang="0">
                  <a:pos x="8" y="2"/>
                </a:cxn>
                <a:cxn ang="0">
                  <a:pos x="6" y="2"/>
                </a:cxn>
                <a:cxn ang="0">
                  <a:pos x="4" y="2"/>
                </a:cxn>
                <a:cxn ang="0">
                  <a:pos x="4" y="0"/>
                </a:cxn>
                <a:cxn ang="0">
                  <a:pos x="2" y="0"/>
                </a:cxn>
                <a:cxn ang="0">
                  <a:pos x="0" y="0"/>
                </a:cxn>
              </a:cxnLst>
              <a:rect l="0" t="0" r="r" b="b"/>
              <a:pathLst>
                <a:path w="17" h="17">
                  <a:moveTo>
                    <a:pt x="16" y="16"/>
                  </a:moveTo>
                  <a:lnTo>
                    <a:pt x="16" y="13"/>
                  </a:lnTo>
                  <a:lnTo>
                    <a:pt x="16" y="11"/>
                  </a:lnTo>
                  <a:lnTo>
                    <a:pt x="14" y="11"/>
                  </a:lnTo>
                  <a:lnTo>
                    <a:pt x="14" y="9"/>
                  </a:lnTo>
                  <a:lnTo>
                    <a:pt x="12" y="6"/>
                  </a:lnTo>
                  <a:lnTo>
                    <a:pt x="10" y="6"/>
                  </a:lnTo>
                  <a:lnTo>
                    <a:pt x="10" y="4"/>
                  </a:lnTo>
                  <a:lnTo>
                    <a:pt x="8" y="4"/>
                  </a:lnTo>
                  <a:lnTo>
                    <a:pt x="8" y="2"/>
                  </a:lnTo>
                  <a:lnTo>
                    <a:pt x="6" y="2"/>
                  </a:lnTo>
                  <a:lnTo>
                    <a:pt x="4" y="2"/>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9" name="Line 118"/>
            <p:cNvSpPr>
              <a:spLocks noChangeShapeType="1"/>
            </p:cNvSpPr>
            <p:nvPr/>
          </p:nvSpPr>
          <p:spPr bwMode="auto">
            <a:xfrm flipH="1">
              <a:off x="546" y="2170"/>
              <a:ext cx="1" cy="0"/>
            </a:xfrm>
            <a:prstGeom prst="line">
              <a:avLst/>
            </a:prstGeom>
            <a:noFill/>
            <a:ln w="9525">
              <a:noFill/>
              <a:round/>
              <a:headEnd type="none" w="sm" len="sm"/>
              <a:tailEnd type="none" w="sm" len="sm"/>
            </a:ln>
            <a:effectLst/>
          </p:spPr>
          <p:txBody>
            <a:bodyPr/>
            <a:lstStyle/>
            <a:p>
              <a:endParaRPr lang="en-US"/>
            </a:p>
          </p:txBody>
        </p:sp>
        <p:sp>
          <p:nvSpPr>
            <p:cNvPr id="120" name="Line 119"/>
            <p:cNvSpPr>
              <a:spLocks noChangeShapeType="1"/>
            </p:cNvSpPr>
            <p:nvPr/>
          </p:nvSpPr>
          <p:spPr bwMode="auto">
            <a:xfrm>
              <a:off x="538" y="2163"/>
              <a:ext cx="0" cy="0"/>
            </a:xfrm>
            <a:prstGeom prst="line">
              <a:avLst/>
            </a:prstGeom>
            <a:noFill/>
            <a:ln w="9525">
              <a:noFill/>
              <a:round/>
              <a:headEnd type="none" w="sm" len="sm"/>
              <a:tailEnd type="none" w="sm" len="sm"/>
            </a:ln>
            <a:effectLst/>
          </p:spPr>
          <p:txBody>
            <a:bodyPr/>
            <a:lstStyle/>
            <a:p>
              <a:endParaRPr lang="en-US"/>
            </a:p>
          </p:txBody>
        </p:sp>
        <p:sp>
          <p:nvSpPr>
            <p:cNvPr id="121" name="Freeform 120"/>
            <p:cNvSpPr>
              <a:spLocks/>
            </p:cNvSpPr>
            <p:nvPr/>
          </p:nvSpPr>
          <p:spPr bwMode="auto">
            <a:xfrm>
              <a:off x="424" y="2195"/>
              <a:ext cx="63" cy="17"/>
            </a:xfrm>
            <a:custGeom>
              <a:avLst/>
              <a:gdLst/>
              <a:ahLst/>
              <a:cxnLst>
                <a:cxn ang="0">
                  <a:pos x="0" y="0"/>
                </a:cxn>
                <a:cxn ang="0">
                  <a:pos x="2" y="2"/>
                </a:cxn>
                <a:cxn ang="0">
                  <a:pos x="4" y="4"/>
                </a:cxn>
                <a:cxn ang="0">
                  <a:pos x="7" y="6"/>
                </a:cxn>
                <a:cxn ang="0">
                  <a:pos x="10" y="7"/>
                </a:cxn>
                <a:cxn ang="0">
                  <a:pos x="13" y="9"/>
                </a:cxn>
                <a:cxn ang="0">
                  <a:pos x="16" y="10"/>
                </a:cxn>
                <a:cxn ang="0">
                  <a:pos x="20" y="11"/>
                </a:cxn>
                <a:cxn ang="0">
                  <a:pos x="23" y="12"/>
                </a:cxn>
                <a:cxn ang="0">
                  <a:pos x="28" y="13"/>
                </a:cxn>
                <a:cxn ang="0">
                  <a:pos x="32" y="13"/>
                </a:cxn>
                <a:cxn ang="0">
                  <a:pos x="36" y="13"/>
                </a:cxn>
                <a:cxn ang="0">
                  <a:pos x="41" y="13"/>
                </a:cxn>
                <a:cxn ang="0">
                  <a:pos x="46" y="16"/>
                </a:cxn>
                <a:cxn ang="0">
                  <a:pos x="51" y="16"/>
                </a:cxn>
                <a:cxn ang="0">
                  <a:pos x="56" y="16"/>
                </a:cxn>
                <a:cxn ang="0">
                  <a:pos x="62" y="16"/>
                </a:cxn>
              </a:cxnLst>
              <a:rect l="0" t="0" r="r" b="b"/>
              <a:pathLst>
                <a:path w="63" h="17">
                  <a:moveTo>
                    <a:pt x="0" y="0"/>
                  </a:moveTo>
                  <a:lnTo>
                    <a:pt x="2" y="2"/>
                  </a:lnTo>
                  <a:lnTo>
                    <a:pt x="4" y="4"/>
                  </a:lnTo>
                  <a:lnTo>
                    <a:pt x="7" y="6"/>
                  </a:lnTo>
                  <a:lnTo>
                    <a:pt x="10" y="7"/>
                  </a:lnTo>
                  <a:lnTo>
                    <a:pt x="13" y="9"/>
                  </a:lnTo>
                  <a:lnTo>
                    <a:pt x="16" y="10"/>
                  </a:lnTo>
                  <a:lnTo>
                    <a:pt x="20" y="11"/>
                  </a:lnTo>
                  <a:lnTo>
                    <a:pt x="23" y="12"/>
                  </a:lnTo>
                  <a:lnTo>
                    <a:pt x="28" y="13"/>
                  </a:lnTo>
                  <a:lnTo>
                    <a:pt x="32" y="13"/>
                  </a:lnTo>
                  <a:lnTo>
                    <a:pt x="36" y="13"/>
                  </a:lnTo>
                  <a:lnTo>
                    <a:pt x="41" y="13"/>
                  </a:lnTo>
                  <a:lnTo>
                    <a:pt x="46" y="16"/>
                  </a:lnTo>
                  <a:lnTo>
                    <a:pt x="51" y="16"/>
                  </a:lnTo>
                  <a:lnTo>
                    <a:pt x="56" y="16"/>
                  </a:lnTo>
                  <a:lnTo>
                    <a:pt x="6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2" name="Line 121"/>
            <p:cNvSpPr>
              <a:spLocks noChangeShapeType="1"/>
            </p:cNvSpPr>
            <p:nvPr/>
          </p:nvSpPr>
          <p:spPr bwMode="auto">
            <a:xfrm>
              <a:off x="425" y="2195"/>
              <a:ext cx="15" cy="0"/>
            </a:xfrm>
            <a:prstGeom prst="line">
              <a:avLst/>
            </a:prstGeom>
            <a:noFill/>
            <a:ln w="9525">
              <a:noFill/>
              <a:round/>
              <a:headEnd type="none" w="sm" len="sm"/>
              <a:tailEnd type="none" w="sm" len="sm"/>
            </a:ln>
            <a:effectLst/>
          </p:spPr>
          <p:txBody>
            <a:bodyPr/>
            <a:lstStyle/>
            <a:p>
              <a:endParaRPr lang="en-US"/>
            </a:p>
          </p:txBody>
        </p:sp>
        <p:sp>
          <p:nvSpPr>
            <p:cNvPr id="123" name="Line 122"/>
            <p:cNvSpPr>
              <a:spLocks noChangeShapeType="1"/>
            </p:cNvSpPr>
            <p:nvPr/>
          </p:nvSpPr>
          <p:spPr bwMode="auto">
            <a:xfrm>
              <a:off x="486" y="2210"/>
              <a:ext cx="15" cy="0"/>
            </a:xfrm>
            <a:prstGeom prst="line">
              <a:avLst/>
            </a:prstGeom>
            <a:noFill/>
            <a:ln w="9525">
              <a:noFill/>
              <a:round/>
              <a:headEnd type="none" w="sm" len="sm"/>
              <a:tailEnd type="none" w="sm" len="sm"/>
            </a:ln>
            <a:effectLst/>
          </p:spPr>
          <p:txBody>
            <a:bodyPr/>
            <a:lstStyle/>
            <a:p>
              <a:endParaRPr lang="en-US"/>
            </a:p>
          </p:txBody>
        </p:sp>
        <p:sp>
          <p:nvSpPr>
            <p:cNvPr id="124" name="Freeform 123"/>
            <p:cNvSpPr>
              <a:spLocks/>
            </p:cNvSpPr>
            <p:nvPr/>
          </p:nvSpPr>
          <p:spPr bwMode="auto">
            <a:xfrm>
              <a:off x="485" y="2196"/>
              <a:ext cx="62" cy="17"/>
            </a:xfrm>
            <a:custGeom>
              <a:avLst/>
              <a:gdLst/>
              <a:ahLst/>
              <a:cxnLst>
                <a:cxn ang="0">
                  <a:pos x="0" y="16"/>
                </a:cxn>
                <a:cxn ang="0">
                  <a:pos x="5" y="16"/>
                </a:cxn>
                <a:cxn ang="0">
                  <a:pos x="11" y="16"/>
                </a:cxn>
                <a:cxn ang="0">
                  <a:pos x="16" y="13"/>
                </a:cxn>
                <a:cxn ang="0">
                  <a:pos x="22" y="13"/>
                </a:cxn>
                <a:cxn ang="0">
                  <a:pos x="26" y="13"/>
                </a:cxn>
                <a:cxn ang="0">
                  <a:pos x="31" y="13"/>
                </a:cxn>
                <a:cxn ang="0">
                  <a:pos x="36" y="11"/>
                </a:cxn>
                <a:cxn ang="0">
                  <a:pos x="40" y="10"/>
                </a:cxn>
                <a:cxn ang="0">
                  <a:pos x="44" y="10"/>
                </a:cxn>
                <a:cxn ang="0">
                  <a:pos x="47" y="8"/>
                </a:cxn>
                <a:cxn ang="0">
                  <a:pos x="50" y="6"/>
                </a:cxn>
                <a:cxn ang="0">
                  <a:pos x="53" y="5"/>
                </a:cxn>
                <a:cxn ang="0">
                  <a:pos x="56" y="4"/>
                </a:cxn>
                <a:cxn ang="0">
                  <a:pos x="58" y="2"/>
                </a:cxn>
                <a:cxn ang="0">
                  <a:pos x="59" y="1"/>
                </a:cxn>
                <a:cxn ang="0">
                  <a:pos x="61" y="0"/>
                </a:cxn>
              </a:cxnLst>
              <a:rect l="0" t="0" r="r" b="b"/>
              <a:pathLst>
                <a:path w="62" h="17">
                  <a:moveTo>
                    <a:pt x="0" y="16"/>
                  </a:moveTo>
                  <a:lnTo>
                    <a:pt x="5" y="16"/>
                  </a:lnTo>
                  <a:lnTo>
                    <a:pt x="11" y="16"/>
                  </a:lnTo>
                  <a:lnTo>
                    <a:pt x="16" y="13"/>
                  </a:lnTo>
                  <a:lnTo>
                    <a:pt x="22" y="13"/>
                  </a:lnTo>
                  <a:lnTo>
                    <a:pt x="26" y="13"/>
                  </a:lnTo>
                  <a:lnTo>
                    <a:pt x="31" y="13"/>
                  </a:lnTo>
                  <a:lnTo>
                    <a:pt x="36" y="11"/>
                  </a:lnTo>
                  <a:lnTo>
                    <a:pt x="40" y="10"/>
                  </a:lnTo>
                  <a:lnTo>
                    <a:pt x="44" y="10"/>
                  </a:lnTo>
                  <a:lnTo>
                    <a:pt x="47" y="8"/>
                  </a:lnTo>
                  <a:lnTo>
                    <a:pt x="50" y="6"/>
                  </a:lnTo>
                  <a:lnTo>
                    <a:pt x="53" y="5"/>
                  </a:lnTo>
                  <a:lnTo>
                    <a:pt x="56" y="4"/>
                  </a:lnTo>
                  <a:lnTo>
                    <a:pt x="58" y="2"/>
                  </a:lnTo>
                  <a:lnTo>
                    <a:pt x="59" y="1"/>
                  </a:lnTo>
                  <a:lnTo>
                    <a:pt x="6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5" name="Line 124"/>
            <p:cNvSpPr>
              <a:spLocks noChangeShapeType="1"/>
            </p:cNvSpPr>
            <p:nvPr/>
          </p:nvSpPr>
          <p:spPr bwMode="auto">
            <a:xfrm>
              <a:off x="486" y="2209"/>
              <a:ext cx="15" cy="0"/>
            </a:xfrm>
            <a:prstGeom prst="line">
              <a:avLst/>
            </a:prstGeom>
            <a:noFill/>
            <a:ln w="9525">
              <a:noFill/>
              <a:round/>
              <a:headEnd type="none" w="sm" len="sm"/>
              <a:tailEnd type="none" w="sm" len="sm"/>
            </a:ln>
            <a:effectLst/>
          </p:spPr>
          <p:txBody>
            <a:bodyPr/>
            <a:lstStyle/>
            <a:p>
              <a:endParaRPr lang="en-US"/>
            </a:p>
          </p:txBody>
        </p:sp>
        <p:sp>
          <p:nvSpPr>
            <p:cNvPr id="126" name="Line 125"/>
            <p:cNvSpPr>
              <a:spLocks noChangeShapeType="1"/>
            </p:cNvSpPr>
            <p:nvPr/>
          </p:nvSpPr>
          <p:spPr bwMode="auto">
            <a:xfrm>
              <a:off x="546" y="2196"/>
              <a:ext cx="1" cy="1"/>
            </a:xfrm>
            <a:prstGeom prst="line">
              <a:avLst/>
            </a:prstGeom>
            <a:noFill/>
            <a:ln w="9525">
              <a:noFill/>
              <a:round/>
              <a:headEnd type="none" w="sm" len="sm"/>
              <a:tailEnd type="none" w="sm" len="sm"/>
            </a:ln>
            <a:effectLst/>
          </p:spPr>
          <p:txBody>
            <a:bodyPr/>
            <a:lstStyle/>
            <a:p>
              <a:endParaRPr lang="en-US"/>
            </a:p>
          </p:txBody>
        </p:sp>
        <p:sp>
          <p:nvSpPr>
            <p:cNvPr id="127" name="Line 126"/>
            <p:cNvSpPr>
              <a:spLocks noChangeShapeType="1"/>
            </p:cNvSpPr>
            <p:nvPr/>
          </p:nvSpPr>
          <p:spPr bwMode="auto">
            <a:xfrm flipV="1">
              <a:off x="546" y="2171"/>
              <a:ext cx="0" cy="24"/>
            </a:xfrm>
            <a:prstGeom prst="line">
              <a:avLst/>
            </a:prstGeom>
            <a:noFill/>
            <a:ln w="12700">
              <a:solidFill>
                <a:srgbClr val="000000"/>
              </a:solidFill>
              <a:round/>
              <a:headEnd type="none" w="sm" len="sm"/>
              <a:tailEnd type="none" w="sm" len="sm"/>
            </a:ln>
            <a:effectLst/>
          </p:spPr>
          <p:txBody>
            <a:bodyPr/>
            <a:lstStyle/>
            <a:p>
              <a:endParaRPr lang="en-US"/>
            </a:p>
          </p:txBody>
        </p:sp>
        <p:sp>
          <p:nvSpPr>
            <p:cNvPr id="128" name="Line 127"/>
            <p:cNvSpPr>
              <a:spLocks noChangeShapeType="1"/>
            </p:cNvSpPr>
            <p:nvPr/>
          </p:nvSpPr>
          <p:spPr bwMode="auto">
            <a:xfrm>
              <a:off x="426" y="2203"/>
              <a:ext cx="0" cy="3"/>
            </a:xfrm>
            <a:prstGeom prst="line">
              <a:avLst/>
            </a:prstGeom>
            <a:noFill/>
            <a:ln w="12700">
              <a:solidFill>
                <a:srgbClr val="000000"/>
              </a:solidFill>
              <a:round/>
              <a:headEnd type="none" w="sm" len="sm"/>
              <a:tailEnd type="none" w="sm" len="sm"/>
            </a:ln>
            <a:effectLst/>
          </p:spPr>
          <p:txBody>
            <a:bodyPr/>
            <a:lstStyle/>
            <a:p>
              <a:endParaRPr lang="en-US"/>
            </a:p>
          </p:txBody>
        </p:sp>
        <p:sp>
          <p:nvSpPr>
            <p:cNvPr id="129" name="Freeform 128"/>
            <p:cNvSpPr>
              <a:spLocks/>
            </p:cNvSpPr>
            <p:nvPr/>
          </p:nvSpPr>
          <p:spPr bwMode="auto">
            <a:xfrm>
              <a:off x="426" y="2207"/>
              <a:ext cx="61" cy="17"/>
            </a:xfrm>
            <a:custGeom>
              <a:avLst/>
              <a:gdLst/>
              <a:ahLst/>
              <a:cxnLst>
                <a:cxn ang="0">
                  <a:pos x="0" y="0"/>
                </a:cxn>
                <a:cxn ang="0">
                  <a:pos x="1" y="1"/>
                </a:cxn>
                <a:cxn ang="0">
                  <a:pos x="3" y="3"/>
                </a:cxn>
                <a:cxn ang="0">
                  <a:pos x="5" y="4"/>
                </a:cxn>
                <a:cxn ang="0">
                  <a:pos x="8" y="6"/>
                </a:cxn>
                <a:cxn ang="0">
                  <a:pos x="11" y="7"/>
                </a:cxn>
                <a:cxn ang="0">
                  <a:pos x="14" y="8"/>
                </a:cxn>
                <a:cxn ang="0">
                  <a:pos x="18" y="9"/>
                </a:cxn>
                <a:cxn ang="0">
                  <a:pos x="22" y="11"/>
                </a:cxn>
                <a:cxn ang="0">
                  <a:pos x="26" y="12"/>
                </a:cxn>
                <a:cxn ang="0">
                  <a:pos x="30" y="12"/>
                </a:cxn>
                <a:cxn ang="0">
                  <a:pos x="35" y="13"/>
                </a:cxn>
                <a:cxn ang="0">
                  <a:pos x="39" y="13"/>
                </a:cxn>
                <a:cxn ang="0">
                  <a:pos x="44" y="13"/>
                </a:cxn>
                <a:cxn ang="0">
                  <a:pos x="49" y="16"/>
                </a:cxn>
                <a:cxn ang="0">
                  <a:pos x="54" y="16"/>
                </a:cxn>
                <a:cxn ang="0">
                  <a:pos x="60" y="16"/>
                </a:cxn>
              </a:cxnLst>
              <a:rect l="0" t="0" r="r" b="b"/>
              <a:pathLst>
                <a:path w="61" h="17">
                  <a:moveTo>
                    <a:pt x="0" y="0"/>
                  </a:moveTo>
                  <a:lnTo>
                    <a:pt x="1" y="1"/>
                  </a:lnTo>
                  <a:lnTo>
                    <a:pt x="3" y="3"/>
                  </a:lnTo>
                  <a:lnTo>
                    <a:pt x="5" y="4"/>
                  </a:lnTo>
                  <a:lnTo>
                    <a:pt x="8" y="6"/>
                  </a:lnTo>
                  <a:lnTo>
                    <a:pt x="11" y="7"/>
                  </a:lnTo>
                  <a:lnTo>
                    <a:pt x="14" y="8"/>
                  </a:lnTo>
                  <a:lnTo>
                    <a:pt x="18" y="9"/>
                  </a:lnTo>
                  <a:lnTo>
                    <a:pt x="22" y="11"/>
                  </a:lnTo>
                  <a:lnTo>
                    <a:pt x="26" y="12"/>
                  </a:lnTo>
                  <a:lnTo>
                    <a:pt x="30" y="12"/>
                  </a:lnTo>
                  <a:lnTo>
                    <a:pt x="35" y="13"/>
                  </a:lnTo>
                  <a:lnTo>
                    <a:pt x="39" y="13"/>
                  </a:lnTo>
                  <a:lnTo>
                    <a:pt x="44" y="13"/>
                  </a:lnTo>
                  <a:lnTo>
                    <a:pt x="49" y="16"/>
                  </a:lnTo>
                  <a:lnTo>
                    <a:pt x="54" y="16"/>
                  </a:lnTo>
                  <a:lnTo>
                    <a:pt x="6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30" name="Line 129"/>
            <p:cNvSpPr>
              <a:spLocks noChangeShapeType="1"/>
            </p:cNvSpPr>
            <p:nvPr/>
          </p:nvSpPr>
          <p:spPr bwMode="auto">
            <a:xfrm>
              <a:off x="427" y="2208"/>
              <a:ext cx="15" cy="0"/>
            </a:xfrm>
            <a:prstGeom prst="line">
              <a:avLst/>
            </a:prstGeom>
            <a:noFill/>
            <a:ln w="9525">
              <a:noFill/>
              <a:round/>
              <a:headEnd type="none" w="sm" len="sm"/>
              <a:tailEnd type="none" w="sm" len="sm"/>
            </a:ln>
            <a:effectLst/>
          </p:spPr>
          <p:txBody>
            <a:bodyPr/>
            <a:lstStyle/>
            <a:p>
              <a:endParaRPr lang="en-US"/>
            </a:p>
          </p:txBody>
        </p:sp>
        <p:sp>
          <p:nvSpPr>
            <p:cNvPr id="131" name="Line 130"/>
            <p:cNvSpPr>
              <a:spLocks noChangeShapeType="1"/>
            </p:cNvSpPr>
            <p:nvPr/>
          </p:nvSpPr>
          <p:spPr bwMode="auto">
            <a:xfrm>
              <a:off x="485" y="2220"/>
              <a:ext cx="0" cy="1"/>
            </a:xfrm>
            <a:prstGeom prst="line">
              <a:avLst/>
            </a:prstGeom>
            <a:noFill/>
            <a:ln w="9525">
              <a:noFill/>
              <a:round/>
              <a:headEnd type="none" w="sm" len="sm"/>
              <a:tailEnd type="none" w="sm" len="sm"/>
            </a:ln>
            <a:effectLst/>
          </p:spPr>
          <p:txBody>
            <a:bodyPr/>
            <a:lstStyle/>
            <a:p>
              <a:endParaRPr lang="en-US"/>
            </a:p>
          </p:txBody>
        </p:sp>
        <p:sp>
          <p:nvSpPr>
            <p:cNvPr id="132" name="Freeform 131"/>
            <p:cNvSpPr>
              <a:spLocks/>
            </p:cNvSpPr>
            <p:nvPr/>
          </p:nvSpPr>
          <p:spPr bwMode="auto">
            <a:xfrm>
              <a:off x="485" y="2205"/>
              <a:ext cx="60" cy="17"/>
            </a:xfrm>
            <a:custGeom>
              <a:avLst/>
              <a:gdLst/>
              <a:ahLst/>
              <a:cxnLst>
                <a:cxn ang="0">
                  <a:pos x="0" y="16"/>
                </a:cxn>
                <a:cxn ang="0">
                  <a:pos x="6" y="16"/>
                </a:cxn>
                <a:cxn ang="0">
                  <a:pos x="11" y="16"/>
                </a:cxn>
                <a:cxn ang="0">
                  <a:pos x="16" y="13"/>
                </a:cxn>
                <a:cxn ang="0">
                  <a:pos x="21" y="13"/>
                </a:cxn>
                <a:cxn ang="0">
                  <a:pos x="26" y="13"/>
                </a:cxn>
                <a:cxn ang="0">
                  <a:pos x="31" y="12"/>
                </a:cxn>
                <a:cxn ang="0">
                  <a:pos x="35" y="11"/>
                </a:cxn>
                <a:cxn ang="0">
                  <a:pos x="39" y="10"/>
                </a:cxn>
                <a:cxn ang="0">
                  <a:pos x="43" y="9"/>
                </a:cxn>
                <a:cxn ang="0">
                  <a:pos x="46" y="8"/>
                </a:cxn>
                <a:cxn ang="0">
                  <a:pos x="49" y="7"/>
                </a:cxn>
                <a:cxn ang="0">
                  <a:pos x="52" y="5"/>
                </a:cxn>
                <a:cxn ang="0">
                  <a:pos x="54" y="4"/>
                </a:cxn>
                <a:cxn ang="0">
                  <a:pos x="56" y="2"/>
                </a:cxn>
                <a:cxn ang="0">
                  <a:pos x="57" y="1"/>
                </a:cxn>
                <a:cxn ang="0">
                  <a:pos x="59" y="0"/>
                </a:cxn>
              </a:cxnLst>
              <a:rect l="0" t="0" r="r" b="b"/>
              <a:pathLst>
                <a:path w="60" h="17">
                  <a:moveTo>
                    <a:pt x="0" y="16"/>
                  </a:moveTo>
                  <a:lnTo>
                    <a:pt x="6" y="16"/>
                  </a:lnTo>
                  <a:lnTo>
                    <a:pt x="11" y="16"/>
                  </a:lnTo>
                  <a:lnTo>
                    <a:pt x="16" y="13"/>
                  </a:lnTo>
                  <a:lnTo>
                    <a:pt x="21" y="13"/>
                  </a:lnTo>
                  <a:lnTo>
                    <a:pt x="26" y="13"/>
                  </a:lnTo>
                  <a:lnTo>
                    <a:pt x="31" y="12"/>
                  </a:lnTo>
                  <a:lnTo>
                    <a:pt x="35" y="11"/>
                  </a:lnTo>
                  <a:lnTo>
                    <a:pt x="39" y="10"/>
                  </a:lnTo>
                  <a:lnTo>
                    <a:pt x="43" y="9"/>
                  </a:lnTo>
                  <a:lnTo>
                    <a:pt x="46" y="8"/>
                  </a:lnTo>
                  <a:lnTo>
                    <a:pt x="49" y="7"/>
                  </a:lnTo>
                  <a:lnTo>
                    <a:pt x="52" y="5"/>
                  </a:lnTo>
                  <a:lnTo>
                    <a:pt x="54" y="4"/>
                  </a:lnTo>
                  <a:lnTo>
                    <a:pt x="56" y="2"/>
                  </a:lnTo>
                  <a:lnTo>
                    <a:pt x="57" y="1"/>
                  </a:lnTo>
                  <a:lnTo>
                    <a:pt x="5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33" name="Line 132"/>
            <p:cNvSpPr>
              <a:spLocks noChangeShapeType="1"/>
            </p:cNvSpPr>
            <p:nvPr/>
          </p:nvSpPr>
          <p:spPr bwMode="auto">
            <a:xfrm>
              <a:off x="486" y="2219"/>
              <a:ext cx="15" cy="0"/>
            </a:xfrm>
            <a:prstGeom prst="line">
              <a:avLst/>
            </a:prstGeom>
            <a:noFill/>
            <a:ln w="9525">
              <a:noFill/>
              <a:round/>
              <a:headEnd type="none" w="sm" len="sm"/>
              <a:tailEnd type="none" w="sm" len="sm"/>
            </a:ln>
            <a:effectLst/>
          </p:spPr>
          <p:txBody>
            <a:bodyPr/>
            <a:lstStyle/>
            <a:p>
              <a:endParaRPr lang="en-US"/>
            </a:p>
          </p:txBody>
        </p:sp>
        <p:sp>
          <p:nvSpPr>
            <p:cNvPr id="134" name="Line 133"/>
            <p:cNvSpPr>
              <a:spLocks noChangeShapeType="1"/>
            </p:cNvSpPr>
            <p:nvPr/>
          </p:nvSpPr>
          <p:spPr bwMode="auto">
            <a:xfrm>
              <a:off x="545" y="2205"/>
              <a:ext cx="1" cy="0"/>
            </a:xfrm>
            <a:prstGeom prst="line">
              <a:avLst/>
            </a:prstGeom>
            <a:noFill/>
            <a:ln w="9525">
              <a:noFill/>
              <a:round/>
              <a:headEnd type="none" w="sm" len="sm"/>
              <a:tailEnd type="none" w="sm" len="sm"/>
            </a:ln>
            <a:effectLst/>
          </p:spPr>
          <p:txBody>
            <a:bodyPr/>
            <a:lstStyle/>
            <a:p>
              <a:endParaRPr lang="en-US"/>
            </a:p>
          </p:txBody>
        </p:sp>
        <p:sp>
          <p:nvSpPr>
            <p:cNvPr id="135" name="Line 134"/>
            <p:cNvSpPr>
              <a:spLocks noChangeShapeType="1"/>
            </p:cNvSpPr>
            <p:nvPr/>
          </p:nvSpPr>
          <p:spPr bwMode="auto">
            <a:xfrm flipV="1">
              <a:off x="544" y="2196"/>
              <a:ext cx="0" cy="8"/>
            </a:xfrm>
            <a:prstGeom prst="line">
              <a:avLst/>
            </a:prstGeom>
            <a:noFill/>
            <a:ln w="12700">
              <a:solidFill>
                <a:srgbClr val="000000"/>
              </a:solidFill>
              <a:round/>
              <a:headEnd type="none" w="sm" len="sm"/>
              <a:tailEnd type="none" w="sm" len="sm"/>
            </a:ln>
            <a:effectLst/>
          </p:spPr>
          <p:txBody>
            <a:bodyPr/>
            <a:lstStyle/>
            <a:p>
              <a:endParaRPr lang="en-US"/>
            </a:p>
          </p:txBody>
        </p:sp>
        <p:sp>
          <p:nvSpPr>
            <p:cNvPr id="136" name="Line 135"/>
            <p:cNvSpPr>
              <a:spLocks noChangeShapeType="1"/>
            </p:cNvSpPr>
            <p:nvPr/>
          </p:nvSpPr>
          <p:spPr bwMode="auto">
            <a:xfrm>
              <a:off x="424" y="2175"/>
              <a:ext cx="0" cy="19"/>
            </a:xfrm>
            <a:prstGeom prst="line">
              <a:avLst/>
            </a:prstGeom>
            <a:noFill/>
            <a:ln w="12700">
              <a:solidFill>
                <a:srgbClr val="000000"/>
              </a:solidFill>
              <a:round/>
              <a:headEnd type="none" w="sm" len="sm"/>
              <a:tailEnd type="none" w="sm" len="sm"/>
            </a:ln>
            <a:effectLst/>
          </p:spPr>
          <p:txBody>
            <a:bodyPr/>
            <a:lstStyle/>
            <a:p>
              <a:endParaRPr lang="en-US"/>
            </a:p>
          </p:txBody>
        </p:sp>
        <p:sp>
          <p:nvSpPr>
            <p:cNvPr id="137" name="Freeform 136"/>
            <p:cNvSpPr>
              <a:spLocks/>
            </p:cNvSpPr>
            <p:nvPr/>
          </p:nvSpPr>
          <p:spPr bwMode="auto">
            <a:xfrm>
              <a:off x="444" y="2121"/>
              <a:ext cx="43" cy="17"/>
            </a:xfrm>
            <a:custGeom>
              <a:avLst/>
              <a:gdLst/>
              <a:ahLst/>
              <a:cxnLst>
                <a:cxn ang="0">
                  <a:pos x="0" y="0"/>
                </a:cxn>
                <a:cxn ang="0">
                  <a:pos x="0" y="0"/>
                </a:cxn>
                <a:cxn ang="0">
                  <a:pos x="0" y="1"/>
                </a:cxn>
                <a:cxn ang="0">
                  <a:pos x="0" y="2"/>
                </a:cxn>
                <a:cxn ang="0">
                  <a:pos x="1" y="2"/>
                </a:cxn>
                <a:cxn ang="0">
                  <a:pos x="2" y="4"/>
                </a:cxn>
                <a:cxn ang="0">
                  <a:pos x="4" y="6"/>
                </a:cxn>
                <a:cxn ang="0">
                  <a:pos x="5" y="7"/>
                </a:cxn>
                <a:cxn ang="0">
                  <a:pos x="7" y="8"/>
                </a:cxn>
                <a:cxn ang="0">
                  <a:pos x="9" y="11"/>
                </a:cxn>
                <a:cxn ang="0">
                  <a:pos x="12" y="11"/>
                </a:cxn>
                <a:cxn ang="0">
                  <a:pos x="17" y="13"/>
                </a:cxn>
                <a:cxn ang="0">
                  <a:pos x="22" y="13"/>
                </a:cxn>
                <a:cxn ang="0">
                  <a:pos x="27" y="14"/>
                </a:cxn>
                <a:cxn ang="0">
                  <a:pos x="34" y="16"/>
                </a:cxn>
                <a:cxn ang="0">
                  <a:pos x="42" y="16"/>
                </a:cxn>
              </a:cxnLst>
              <a:rect l="0" t="0" r="r" b="b"/>
              <a:pathLst>
                <a:path w="43" h="17">
                  <a:moveTo>
                    <a:pt x="0" y="0"/>
                  </a:moveTo>
                  <a:lnTo>
                    <a:pt x="0" y="0"/>
                  </a:lnTo>
                  <a:lnTo>
                    <a:pt x="0" y="1"/>
                  </a:lnTo>
                  <a:lnTo>
                    <a:pt x="0" y="2"/>
                  </a:lnTo>
                  <a:lnTo>
                    <a:pt x="1" y="2"/>
                  </a:lnTo>
                  <a:lnTo>
                    <a:pt x="2" y="4"/>
                  </a:lnTo>
                  <a:lnTo>
                    <a:pt x="4" y="6"/>
                  </a:lnTo>
                  <a:lnTo>
                    <a:pt x="5" y="7"/>
                  </a:lnTo>
                  <a:lnTo>
                    <a:pt x="7" y="8"/>
                  </a:lnTo>
                  <a:lnTo>
                    <a:pt x="9" y="11"/>
                  </a:lnTo>
                  <a:lnTo>
                    <a:pt x="12" y="11"/>
                  </a:lnTo>
                  <a:lnTo>
                    <a:pt x="17" y="13"/>
                  </a:lnTo>
                  <a:lnTo>
                    <a:pt x="22" y="13"/>
                  </a:lnTo>
                  <a:lnTo>
                    <a:pt x="27" y="14"/>
                  </a:lnTo>
                  <a:lnTo>
                    <a:pt x="34" y="16"/>
                  </a:lnTo>
                  <a:lnTo>
                    <a:pt x="4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38" name="Line 137"/>
            <p:cNvSpPr>
              <a:spLocks noChangeShapeType="1"/>
            </p:cNvSpPr>
            <p:nvPr/>
          </p:nvSpPr>
          <p:spPr bwMode="auto">
            <a:xfrm>
              <a:off x="446" y="2121"/>
              <a:ext cx="15" cy="0"/>
            </a:xfrm>
            <a:prstGeom prst="line">
              <a:avLst/>
            </a:prstGeom>
            <a:noFill/>
            <a:ln w="9525">
              <a:noFill/>
              <a:round/>
              <a:headEnd type="none" w="sm" len="sm"/>
              <a:tailEnd type="none" w="sm" len="sm"/>
            </a:ln>
            <a:effectLst/>
          </p:spPr>
          <p:txBody>
            <a:bodyPr/>
            <a:lstStyle/>
            <a:p>
              <a:endParaRPr lang="en-US"/>
            </a:p>
          </p:txBody>
        </p:sp>
        <p:sp>
          <p:nvSpPr>
            <p:cNvPr id="139" name="Line 138"/>
            <p:cNvSpPr>
              <a:spLocks noChangeShapeType="1"/>
            </p:cNvSpPr>
            <p:nvPr/>
          </p:nvSpPr>
          <p:spPr bwMode="auto">
            <a:xfrm>
              <a:off x="486" y="2134"/>
              <a:ext cx="0" cy="1"/>
            </a:xfrm>
            <a:prstGeom prst="line">
              <a:avLst/>
            </a:prstGeom>
            <a:noFill/>
            <a:ln w="9525">
              <a:noFill/>
              <a:round/>
              <a:headEnd type="none" w="sm" len="sm"/>
              <a:tailEnd type="none" w="sm" len="sm"/>
            </a:ln>
            <a:effectLst/>
          </p:spPr>
          <p:txBody>
            <a:bodyPr/>
            <a:lstStyle/>
            <a:p>
              <a:endParaRPr lang="en-US"/>
            </a:p>
          </p:txBody>
        </p:sp>
        <p:sp>
          <p:nvSpPr>
            <p:cNvPr id="140" name="Freeform 139"/>
            <p:cNvSpPr>
              <a:spLocks/>
            </p:cNvSpPr>
            <p:nvPr/>
          </p:nvSpPr>
          <p:spPr bwMode="auto">
            <a:xfrm>
              <a:off x="486" y="2121"/>
              <a:ext cx="39" cy="17"/>
            </a:xfrm>
            <a:custGeom>
              <a:avLst/>
              <a:gdLst/>
              <a:ahLst/>
              <a:cxnLst>
                <a:cxn ang="0">
                  <a:pos x="0" y="16"/>
                </a:cxn>
                <a:cxn ang="0">
                  <a:pos x="4" y="16"/>
                </a:cxn>
                <a:cxn ang="0">
                  <a:pos x="7" y="16"/>
                </a:cxn>
                <a:cxn ang="0">
                  <a:pos x="10" y="16"/>
                </a:cxn>
                <a:cxn ang="0">
                  <a:pos x="14" y="13"/>
                </a:cxn>
                <a:cxn ang="0">
                  <a:pos x="17" y="13"/>
                </a:cxn>
                <a:cxn ang="0">
                  <a:pos x="20" y="12"/>
                </a:cxn>
                <a:cxn ang="0">
                  <a:pos x="23" y="12"/>
                </a:cxn>
                <a:cxn ang="0">
                  <a:pos x="25" y="11"/>
                </a:cxn>
                <a:cxn ang="0">
                  <a:pos x="28" y="9"/>
                </a:cxn>
                <a:cxn ang="0">
                  <a:pos x="30" y="8"/>
                </a:cxn>
                <a:cxn ang="0">
                  <a:pos x="32" y="7"/>
                </a:cxn>
                <a:cxn ang="0">
                  <a:pos x="34" y="6"/>
                </a:cxn>
                <a:cxn ang="0">
                  <a:pos x="36" y="4"/>
                </a:cxn>
                <a:cxn ang="0">
                  <a:pos x="37" y="3"/>
                </a:cxn>
                <a:cxn ang="0">
                  <a:pos x="38" y="1"/>
                </a:cxn>
                <a:cxn ang="0">
                  <a:pos x="38" y="0"/>
                </a:cxn>
              </a:cxnLst>
              <a:rect l="0" t="0" r="r" b="b"/>
              <a:pathLst>
                <a:path w="39" h="17">
                  <a:moveTo>
                    <a:pt x="0" y="16"/>
                  </a:moveTo>
                  <a:lnTo>
                    <a:pt x="4" y="16"/>
                  </a:lnTo>
                  <a:lnTo>
                    <a:pt x="7" y="16"/>
                  </a:lnTo>
                  <a:lnTo>
                    <a:pt x="10" y="16"/>
                  </a:lnTo>
                  <a:lnTo>
                    <a:pt x="14" y="13"/>
                  </a:lnTo>
                  <a:lnTo>
                    <a:pt x="17" y="13"/>
                  </a:lnTo>
                  <a:lnTo>
                    <a:pt x="20" y="12"/>
                  </a:lnTo>
                  <a:lnTo>
                    <a:pt x="23" y="12"/>
                  </a:lnTo>
                  <a:lnTo>
                    <a:pt x="25" y="11"/>
                  </a:lnTo>
                  <a:lnTo>
                    <a:pt x="28" y="9"/>
                  </a:lnTo>
                  <a:lnTo>
                    <a:pt x="30" y="8"/>
                  </a:lnTo>
                  <a:lnTo>
                    <a:pt x="32" y="7"/>
                  </a:lnTo>
                  <a:lnTo>
                    <a:pt x="34" y="6"/>
                  </a:lnTo>
                  <a:lnTo>
                    <a:pt x="36" y="4"/>
                  </a:lnTo>
                  <a:lnTo>
                    <a:pt x="37" y="3"/>
                  </a:lnTo>
                  <a:lnTo>
                    <a:pt x="38" y="1"/>
                  </a:lnTo>
                  <a:lnTo>
                    <a:pt x="3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41" name="Line 140"/>
            <p:cNvSpPr>
              <a:spLocks noChangeShapeType="1"/>
            </p:cNvSpPr>
            <p:nvPr/>
          </p:nvSpPr>
          <p:spPr bwMode="auto">
            <a:xfrm>
              <a:off x="487" y="2133"/>
              <a:ext cx="15" cy="0"/>
            </a:xfrm>
            <a:prstGeom prst="line">
              <a:avLst/>
            </a:prstGeom>
            <a:noFill/>
            <a:ln w="9525">
              <a:noFill/>
              <a:round/>
              <a:headEnd type="none" w="sm" len="sm"/>
              <a:tailEnd type="none" w="sm" len="sm"/>
            </a:ln>
            <a:effectLst/>
          </p:spPr>
          <p:txBody>
            <a:bodyPr/>
            <a:lstStyle/>
            <a:p>
              <a:endParaRPr lang="en-US"/>
            </a:p>
          </p:txBody>
        </p:sp>
        <p:sp>
          <p:nvSpPr>
            <p:cNvPr id="142" name="Line 141"/>
            <p:cNvSpPr>
              <a:spLocks noChangeShapeType="1"/>
            </p:cNvSpPr>
            <p:nvPr/>
          </p:nvSpPr>
          <p:spPr bwMode="auto">
            <a:xfrm>
              <a:off x="524" y="2121"/>
              <a:ext cx="1" cy="0"/>
            </a:xfrm>
            <a:prstGeom prst="line">
              <a:avLst/>
            </a:prstGeom>
            <a:noFill/>
            <a:ln w="9525">
              <a:noFill/>
              <a:round/>
              <a:headEnd type="none" w="sm" len="sm"/>
              <a:tailEnd type="none" w="sm" len="sm"/>
            </a:ln>
            <a:effectLst/>
          </p:spPr>
          <p:txBody>
            <a:bodyPr/>
            <a:lstStyle/>
            <a:p>
              <a:endParaRPr lang="en-US"/>
            </a:p>
          </p:txBody>
        </p:sp>
        <p:sp>
          <p:nvSpPr>
            <p:cNvPr id="143" name="Line 142"/>
            <p:cNvSpPr>
              <a:spLocks noChangeShapeType="1"/>
            </p:cNvSpPr>
            <p:nvPr/>
          </p:nvSpPr>
          <p:spPr bwMode="auto">
            <a:xfrm>
              <a:off x="467" y="2224"/>
              <a:ext cx="0" cy="20"/>
            </a:xfrm>
            <a:prstGeom prst="line">
              <a:avLst/>
            </a:prstGeom>
            <a:noFill/>
            <a:ln w="12700">
              <a:solidFill>
                <a:srgbClr val="000000"/>
              </a:solidFill>
              <a:round/>
              <a:headEnd type="none" w="sm" len="sm"/>
              <a:tailEnd type="none" w="sm" len="sm"/>
            </a:ln>
            <a:effectLst/>
          </p:spPr>
          <p:txBody>
            <a:bodyPr/>
            <a:lstStyle/>
            <a:p>
              <a:endParaRPr lang="en-US"/>
            </a:p>
          </p:txBody>
        </p:sp>
        <p:sp>
          <p:nvSpPr>
            <p:cNvPr id="144" name="Freeform 143"/>
            <p:cNvSpPr>
              <a:spLocks/>
            </p:cNvSpPr>
            <p:nvPr/>
          </p:nvSpPr>
          <p:spPr bwMode="auto">
            <a:xfrm>
              <a:off x="467" y="2246"/>
              <a:ext cx="17" cy="17"/>
            </a:xfrm>
            <a:custGeom>
              <a:avLst/>
              <a:gdLst/>
              <a:ahLst/>
              <a:cxnLst>
                <a:cxn ang="0">
                  <a:pos x="0" y="0"/>
                </a:cxn>
                <a:cxn ang="0">
                  <a:pos x="0" y="0"/>
                </a:cxn>
                <a:cxn ang="0">
                  <a:pos x="0" y="2"/>
                </a:cxn>
                <a:cxn ang="0">
                  <a:pos x="0" y="5"/>
                </a:cxn>
                <a:cxn ang="0">
                  <a:pos x="2" y="5"/>
                </a:cxn>
                <a:cxn ang="0">
                  <a:pos x="4" y="8"/>
                </a:cxn>
                <a:cxn ang="0">
                  <a:pos x="6" y="10"/>
                </a:cxn>
                <a:cxn ang="0">
                  <a:pos x="8" y="10"/>
                </a:cxn>
                <a:cxn ang="0">
                  <a:pos x="10" y="10"/>
                </a:cxn>
                <a:cxn ang="0">
                  <a:pos x="16" y="16"/>
                </a:cxn>
              </a:cxnLst>
              <a:rect l="0" t="0" r="r" b="b"/>
              <a:pathLst>
                <a:path w="17" h="17">
                  <a:moveTo>
                    <a:pt x="0" y="0"/>
                  </a:moveTo>
                  <a:lnTo>
                    <a:pt x="0" y="0"/>
                  </a:lnTo>
                  <a:lnTo>
                    <a:pt x="0" y="2"/>
                  </a:lnTo>
                  <a:lnTo>
                    <a:pt x="0" y="5"/>
                  </a:lnTo>
                  <a:lnTo>
                    <a:pt x="2" y="5"/>
                  </a:lnTo>
                  <a:lnTo>
                    <a:pt x="4" y="8"/>
                  </a:lnTo>
                  <a:lnTo>
                    <a:pt x="6" y="10"/>
                  </a:lnTo>
                  <a:lnTo>
                    <a:pt x="8" y="10"/>
                  </a:lnTo>
                  <a:lnTo>
                    <a:pt x="10" y="10"/>
                  </a:lnTo>
                  <a:lnTo>
                    <a:pt x="16"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45" name="Line 144"/>
            <p:cNvSpPr>
              <a:spLocks noChangeShapeType="1"/>
            </p:cNvSpPr>
            <p:nvPr/>
          </p:nvSpPr>
          <p:spPr bwMode="auto">
            <a:xfrm>
              <a:off x="467" y="2246"/>
              <a:ext cx="1" cy="0"/>
            </a:xfrm>
            <a:prstGeom prst="line">
              <a:avLst/>
            </a:prstGeom>
            <a:noFill/>
            <a:ln w="9525">
              <a:noFill/>
              <a:round/>
              <a:headEnd type="none" w="sm" len="sm"/>
              <a:tailEnd type="none" w="sm" len="sm"/>
            </a:ln>
            <a:effectLst/>
          </p:spPr>
          <p:txBody>
            <a:bodyPr/>
            <a:lstStyle/>
            <a:p>
              <a:endParaRPr lang="en-US"/>
            </a:p>
          </p:txBody>
        </p:sp>
        <p:sp>
          <p:nvSpPr>
            <p:cNvPr id="146" name="Line 145"/>
            <p:cNvSpPr>
              <a:spLocks noChangeShapeType="1"/>
            </p:cNvSpPr>
            <p:nvPr/>
          </p:nvSpPr>
          <p:spPr bwMode="auto">
            <a:xfrm>
              <a:off x="474" y="2252"/>
              <a:ext cx="0" cy="1"/>
            </a:xfrm>
            <a:prstGeom prst="line">
              <a:avLst/>
            </a:prstGeom>
            <a:noFill/>
            <a:ln w="9525">
              <a:noFill/>
              <a:round/>
              <a:headEnd type="none" w="sm" len="sm"/>
              <a:tailEnd type="none" w="sm" len="sm"/>
            </a:ln>
            <a:effectLst/>
          </p:spPr>
          <p:txBody>
            <a:bodyPr/>
            <a:lstStyle/>
            <a:p>
              <a:endParaRPr lang="en-US"/>
            </a:p>
          </p:txBody>
        </p:sp>
        <p:sp>
          <p:nvSpPr>
            <p:cNvPr id="147" name="Freeform 146"/>
            <p:cNvSpPr>
              <a:spLocks/>
            </p:cNvSpPr>
            <p:nvPr/>
          </p:nvSpPr>
          <p:spPr bwMode="auto">
            <a:xfrm>
              <a:off x="474" y="2252"/>
              <a:ext cx="23" cy="17"/>
            </a:xfrm>
            <a:custGeom>
              <a:avLst/>
              <a:gdLst/>
              <a:ahLst/>
              <a:cxnLst>
                <a:cxn ang="0">
                  <a:pos x="0" y="0"/>
                </a:cxn>
                <a:cxn ang="0">
                  <a:pos x="1" y="0"/>
                </a:cxn>
                <a:cxn ang="0">
                  <a:pos x="2" y="0"/>
                </a:cxn>
                <a:cxn ang="0">
                  <a:pos x="4" y="6"/>
                </a:cxn>
                <a:cxn ang="0">
                  <a:pos x="5" y="6"/>
                </a:cxn>
                <a:cxn ang="0">
                  <a:pos x="7" y="6"/>
                </a:cxn>
                <a:cxn ang="0">
                  <a:pos x="9" y="6"/>
                </a:cxn>
                <a:cxn ang="0">
                  <a:pos x="10" y="6"/>
                </a:cxn>
                <a:cxn ang="0">
                  <a:pos x="12" y="16"/>
                </a:cxn>
                <a:cxn ang="0">
                  <a:pos x="13" y="16"/>
                </a:cxn>
                <a:cxn ang="0">
                  <a:pos x="15" y="16"/>
                </a:cxn>
                <a:cxn ang="0">
                  <a:pos x="16" y="16"/>
                </a:cxn>
                <a:cxn ang="0">
                  <a:pos x="17" y="16"/>
                </a:cxn>
                <a:cxn ang="0">
                  <a:pos x="19" y="6"/>
                </a:cxn>
                <a:cxn ang="0">
                  <a:pos x="20" y="6"/>
                </a:cxn>
                <a:cxn ang="0">
                  <a:pos x="21" y="6"/>
                </a:cxn>
                <a:cxn ang="0">
                  <a:pos x="22" y="6"/>
                </a:cxn>
              </a:cxnLst>
              <a:rect l="0" t="0" r="r" b="b"/>
              <a:pathLst>
                <a:path w="23" h="17">
                  <a:moveTo>
                    <a:pt x="0" y="0"/>
                  </a:moveTo>
                  <a:lnTo>
                    <a:pt x="1" y="0"/>
                  </a:lnTo>
                  <a:lnTo>
                    <a:pt x="2" y="0"/>
                  </a:lnTo>
                  <a:lnTo>
                    <a:pt x="4" y="6"/>
                  </a:lnTo>
                  <a:lnTo>
                    <a:pt x="5" y="6"/>
                  </a:lnTo>
                  <a:lnTo>
                    <a:pt x="7" y="6"/>
                  </a:lnTo>
                  <a:lnTo>
                    <a:pt x="9" y="6"/>
                  </a:lnTo>
                  <a:lnTo>
                    <a:pt x="10" y="6"/>
                  </a:lnTo>
                  <a:lnTo>
                    <a:pt x="12" y="16"/>
                  </a:lnTo>
                  <a:lnTo>
                    <a:pt x="13" y="16"/>
                  </a:lnTo>
                  <a:lnTo>
                    <a:pt x="15" y="16"/>
                  </a:lnTo>
                  <a:lnTo>
                    <a:pt x="16" y="16"/>
                  </a:lnTo>
                  <a:lnTo>
                    <a:pt x="17" y="16"/>
                  </a:lnTo>
                  <a:lnTo>
                    <a:pt x="19" y="6"/>
                  </a:lnTo>
                  <a:lnTo>
                    <a:pt x="20" y="6"/>
                  </a:lnTo>
                  <a:lnTo>
                    <a:pt x="21" y="6"/>
                  </a:lnTo>
                  <a:lnTo>
                    <a:pt x="22" y="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48" name="Line 147"/>
            <p:cNvSpPr>
              <a:spLocks noChangeShapeType="1"/>
            </p:cNvSpPr>
            <p:nvPr/>
          </p:nvSpPr>
          <p:spPr bwMode="auto">
            <a:xfrm>
              <a:off x="475" y="2252"/>
              <a:ext cx="15" cy="0"/>
            </a:xfrm>
            <a:prstGeom prst="line">
              <a:avLst/>
            </a:prstGeom>
            <a:noFill/>
            <a:ln w="9525">
              <a:noFill/>
              <a:round/>
              <a:headEnd type="none" w="sm" len="sm"/>
              <a:tailEnd type="none" w="sm" len="sm"/>
            </a:ln>
            <a:effectLst/>
          </p:spPr>
          <p:txBody>
            <a:bodyPr/>
            <a:lstStyle/>
            <a:p>
              <a:endParaRPr lang="en-US"/>
            </a:p>
          </p:txBody>
        </p:sp>
        <p:sp>
          <p:nvSpPr>
            <p:cNvPr id="149" name="Line 148"/>
            <p:cNvSpPr>
              <a:spLocks noChangeShapeType="1"/>
            </p:cNvSpPr>
            <p:nvPr/>
          </p:nvSpPr>
          <p:spPr bwMode="auto">
            <a:xfrm>
              <a:off x="496" y="2253"/>
              <a:ext cx="1" cy="1"/>
            </a:xfrm>
            <a:prstGeom prst="line">
              <a:avLst/>
            </a:prstGeom>
            <a:noFill/>
            <a:ln w="9525">
              <a:noFill/>
              <a:round/>
              <a:headEnd type="none" w="sm" len="sm"/>
              <a:tailEnd type="none" w="sm" len="sm"/>
            </a:ln>
            <a:effectLst/>
          </p:spPr>
          <p:txBody>
            <a:bodyPr/>
            <a:lstStyle/>
            <a:p>
              <a:endParaRPr lang="en-US"/>
            </a:p>
          </p:txBody>
        </p:sp>
        <p:sp>
          <p:nvSpPr>
            <p:cNvPr id="150" name="Freeform 149"/>
            <p:cNvSpPr>
              <a:spLocks/>
            </p:cNvSpPr>
            <p:nvPr/>
          </p:nvSpPr>
          <p:spPr bwMode="auto">
            <a:xfrm>
              <a:off x="496" y="2247"/>
              <a:ext cx="17" cy="17"/>
            </a:xfrm>
            <a:custGeom>
              <a:avLst/>
              <a:gdLst/>
              <a:ahLst/>
              <a:cxnLst>
                <a:cxn ang="0">
                  <a:pos x="0" y="16"/>
                </a:cxn>
                <a:cxn ang="0">
                  <a:pos x="0" y="16"/>
                </a:cxn>
                <a:cxn ang="0">
                  <a:pos x="2" y="10"/>
                </a:cxn>
                <a:cxn ang="0">
                  <a:pos x="4" y="10"/>
                </a:cxn>
                <a:cxn ang="0">
                  <a:pos x="6" y="10"/>
                </a:cxn>
                <a:cxn ang="0">
                  <a:pos x="8" y="10"/>
                </a:cxn>
                <a:cxn ang="0">
                  <a:pos x="8" y="8"/>
                </a:cxn>
                <a:cxn ang="0">
                  <a:pos x="10" y="8"/>
                </a:cxn>
                <a:cxn ang="0">
                  <a:pos x="12" y="8"/>
                </a:cxn>
                <a:cxn ang="0">
                  <a:pos x="12" y="5"/>
                </a:cxn>
                <a:cxn ang="0">
                  <a:pos x="14" y="2"/>
                </a:cxn>
                <a:cxn ang="0">
                  <a:pos x="16" y="0"/>
                </a:cxn>
              </a:cxnLst>
              <a:rect l="0" t="0" r="r" b="b"/>
              <a:pathLst>
                <a:path w="17" h="17">
                  <a:moveTo>
                    <a:pt x="0" y="16"/>
                  </a:moveTo>
                  <a:lnTo>
                    <a:pt x="0" y="16"/>
                  </a:lnTo>
                  <a:lnTo>
                    <a:pt x="2" y="10"/>
                  </a:lnTo>
                  <a:lnTo>
                    <a:pt x="4" y="10"/>
                  </a:lnTo>
                  <a:lnTo>
                    <a:pt x="6" y="10"/>
                  </a:lnTo>
                  <a:lnTo>
                    <a:pt x="8" y="10"/>
                  </a:lnTo>
                  <a:lnTo>
                    <a:pt x="8" y="8"/>
                  </a:lnTo>
                  <a:lnTo>
                    <a:pt x="10" y="8"/>
                  </a:lnTo>
                  <a:lnTo>
                    <a:pt x="12" y="8"/>
                  </a:lnTo>
                  <a:lnTo>
                    <a:pt x="12" y="5"/>
                  </a:lnTo>
                  <a:lnTo>
                    <a:pt x="14"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1" name="Line 150"/>
            <p:cNvSpPr>
              <a:spLocks noChangeShapeType="1"/>
            </p:cNvSpPr>
            <p:nvPr/>
          </p:nvSpPr>
          <p:spPr bwMode="auto">
            <a:xfrm>
              <a:off x="497" y="2251"/>
              <a:ext cx="15" cy="0"/>
            </a:xfrm>
            <a:prstGeom prst="line">
              <a:avLst/>
            </a:prstGeom>
            <a:noFill/>
            <a:ln w="9525">
              <a:noFill/>
              <a:round/>
              <a:headEnd type="none" w="sm" len="sm"/>
              <a:tailEnd type="none" w="sm" len="sm"/>
            </a:ln>
            <a:effectLst/>
          </p:spPr>
          <p:txBody>
            <a:bodyPr/>
            <a:lstStyle/>
            <a:p>
              <a:endParaRPr lang="en-US"/>
            </a:p>
          </p:txBody>
        </p:sp>
        <p:sp>
          <p:nvSpPr>
            <p:cNvPr id="152" name="Line 151"/>
            <p:cNvSpPr>
              <a:spLocks noChangeShapeType="1"/>
            </p:cNvSpPr>
            <p:nvPr/>
          </p:nvSpPr>
          <p:spPr bwMode="auto">
            <a:xfrm>
              <a:off x="504" y="2247"/>
              <a:ext cx="1" cy="0"/>
            </a:xfrm>
            <a:prstGeom prst="line">
              <a:avLst/>
            </a:prstGeom>
            <a:noFill/>
            <a:ln w="9525">
              <a:noFill/>
              <a:round/>
              <a:headEnd type="none" w="sm" len="sm"/>
              <a:tailEnd type="none" w="sm" len="sm"/>
            </a:ln>
            <a:effectLst/>
          </p:spPr>
          <p:txBody>
            <a:bodyPr/>
            <a:lstStyle/>
            <a:p>
              <a:endParaRPr lang="en-US"/>
            </a:p>
          </p:txBody>
        </p:sp>
        <p:sp>
          <p:nvSpPr>
            <p:cNvPr id="153" name="Freeform 152"/>
            <p:cNvSpPr>
              <a:spLocks/>
            </p:cNvSpPr>
            <p:nvPr/>
          </p:nvSpPr>
          <p:spPr bwMode="auto">
            <a:xfrm>
              <a:off x="504" y="2219"/>
              <a:ext cx="1" cy="29"/>
            </a:xfrm>
            <a:custGeom>
              <a:avLst/>
              <a:gdLst/>
              <a:ahLst/>
              <a:cxnLst>
                <a:cxn ang="0">
                  <a:pos x="0" y="28"/>
                </a:cxn>
                <a:cxn ang="0">
                  <a:pos x="0" y="26"/>
                </a:cxn>
                <a:cxn ang="0">
                  <a:pos x="0" y="23"/>
                </a:cxn>
                <a:cxn ang="0">
                  <a:pos x="0" y="22"/>
                </a:cxn>
                <a:cxn ang="0">
                  <a:pos x="0" y="20"/>
                </a:cxn>
                <a:cxn ang="0">
                  <a:pos x="0" y="17"/>
                </a:cxn>
                <a:cxn ang="0">
                  <a:pos x="0" y="15"/>
                </a:cxn>
                <a:cxn ang="0">
                  <a:pos x="0" y="13"/>
                </a:cxn>
                <a:cxn ang="0">
                  <a:pos x="0" y="10"/>
                </a:cxn>
                <a:cxn ang="0">
                  <a:pos x="0" y="8"/>
                </a:cxn>
                <a:cxn ang="0">
                  <a:pos x="0" y="5"/>
                </a:cxn>
                <a:cxn ang="0">
                  <a:pos x="0" y="4"/>
                </a:cxn>
                <a:cxn ang="0">
                  <a:pos x="0" y="2"/>
                </a:cxn>
                <a:cxn ang="0">
                  <a:pos x="0" y="1"/>
                </a:cxn>
                <a:cxn ang="0">
                  <a:pos x="0" y="0"/>
                </a:cxn>
              </a:cxnLst>
              <a:rect l="0" t="0" r="r" b="b"/>
              <a:pathLst>
                <a:path w="1" h="29">
                  <a:moveTo>
                    <a:pt x="0" y="28"/>
                  </a:moveTo>
                  <a:lnTo>
                    <a:pt x="0" y="26"/>
                  </a:lnTo>
                  <a:lnTo>
                    <a:pt x="0" y="23"/>
                  </a:lnTo>
                  <a:lnTo>
                    <a:pt x="0" y="22"/>
                  </a:lnTo>
                  <a:lnTo>
                    <a:pt x="0" y="20"/>
                  </a:lnTo>
                  <a:lnTo>
                    <a:pt x="0" y="17"/>
                  </a:lnTo>
                  <a:lnTo>
                    <a:pt x="0" y="15"/>
                  </a:lnTo>
                  <a:lnTo>
                    <a:pt x="0" y="13"/>
                  </a:lnTo>
                  <a:lnTo>
                    <a:pt x="0" y="10"/>
                  </a:lnTo>
                  <a:lnTo>
                    <a:pt x="0" y="8"/>
                  </a:lnTo>
                  <a:lnTo>
                    <a:pt x="0" y="5"/>
                  </a:lnTo>
                  <a:lnTo>
                    <a:pt x="0" y="4"/>
                  </a:lnTo>
                  <a:lnTo>
                    <a:pt x="0" y="2"/>
                  </a:lnTo>
                  <a:lnTo>
                    <a:pt x="0" y="1"/>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4" name="Line 153"/>
            <p:cNvSpPr>
              <a:spLocks noChangeShapeType="1"/>
            </p:cNvSpPr>
            <p:nvPr/>
          </p:nvSpPr>
          <p:spPr bwMode="auto">
            <a:xfrm flipH="1">
              <a:off x="504" y="2247"/>
              <a:ext cx="1" cy="0"/>
            </a:xfrm>
            <a:prstGeom prst="line">
              <a:avLst/>
            </a:prstGeom>
            <a:noFill/>
            <a:ln w="9525">
              <a:noFill/>
              <a:round/>
              <a:headEnd type="none" w="sm" len="sm"/>
              <a:tailEnd type="none" w="sm" len="sm"/>
            </a:ln>
            <a:effectLst/>
          </p:spPr>
          <p:txBody>
            <a:bodyPr/>
            <a:lstStyle/>
            <a:p>
              <a:endParaRPr lang="en-US"/>
            </a:p>
          </p:txBody>
        </p:sp>
        <p:sp>
          <p:nvSpPr>
            <p:cNvPr id="155" name="Line 154"/>
            <p:cNvSpPr>
              <a:spLocks noChangeShapeType="1"/>
            </p:cNvSpPr>
            <p:nvPr/>
          </p:nvSpPr>
          <p:spPr bwMode="auto">
            <a:xfrm>
              <a:off x="504" y="2219"/>
              <a:ext cx="1" cy="0"/>
            </a:xfrm>
            <a:prstGeom prst="line">
              <a:avLst/>
            </a:prstGeom>
            <a:noFill/>
            <a:ln w="9525">
              <a:noFill/>
              <a:round/>
              <a:headEnd type="none" w="sm" len="sm"/>
              <a:tailEnd type="none" w="sm" len="sm"/>
            </a:ln>
            <a:effectLst/>
          </p:spPr>
          <p:txBody>
            <a:bodyPr/>
            <a:lstStyle/>
            <a:p>
              <a:endParaRPr lang="en-US"/>
            </a:p>
          </p:txBody>
        </p:sp>
        <p:sp>
          <p:nvSpPr>
            <p:cNvPr id="156" name="Line 155"/>
            <p:cNvSpPr>
              <a:spLocks noChangeShapeType="1"/>
            </p:cNvSpPr>
            <p:nvPr/>
          </p:nvSpPr>
          <p:spPr bwMode="auto">
            <a:xfrm>
              <a:off x="475" y="2256"/>
              <a:ext cx="0" cy="1"/>
            </a:xfrm>
            <a:prstGeom prst="line">
              <a:avLst/>
            </a:prstGeom>
            <a:noFill/>
            <a:ln w="12700">
              <a:solidFill>
                <a:srgbClr val="000000"/>
              </a:solidFill>
              <a:round/>
              <a:headEnd type="none" w="sm" len="sm"/>
              <a:tailEnd type="none" w="sm" len="sm"/>
            </a:ln>
            <a:effectLst/>
          </p:spPr>
          <p:txBody>
            <a:bodyPr/>
            <a:lstStyle/>
            <a:p>
              <a:endParaRPr lang="en-US"/>
            </a:p>
          </p:txBody>
        </p:sp>
        <p:sp>
          <p:nvSpPr>
            <p:cNvPr id="157" name="Freeform 156"/>
            <p:cNvSpPr>
              <a:spLocks/>
            </p:cNvSpPr>
            <p:nvPr/>
          </p:nvSpPr>
          <p:spPr bwMode="auto">
            <a:xfrm>
              <a:off x="475" y="2259"/>
              <a:ext cx="17" cy="17"/>
            </a:xfrm>
            <a:custGeom>
              <a:avLst/>
              <a:gdLst/>
              <a:ahLst/>
              <a:cxnLst>
                <a:cxn ang="0">
                  <a:pos x="0" y="0"/>
                </a:cxn>
                <a:cxn ang="0">
                  <a:pos x="0" y="0"/>
                </a:cxn>
                <a:cxn ang="0">
                  <a:pos x="0" y="3"/>
                </a:cxn>
                <a:cxn ang="0">
                  <a:pos x="4" y="3"/>
                </a:cxn>
                <a:cxn ang="0">
                  <a:pos x="4" y="6"/>
                </a:cxn>
                <a:cxn ang="0">
                  <a:pos x="9" y="9"/>
                </a:cxn>
                <a:cxn ang="0">
                  <a:pos x="11" y="9"/>
                </a:cxn>
                <a:cxn ang="0">
                  <a:pos x="16" y="9"/>
                </a:cxn>
                <a:cxn ang="0">
                  <a:pos x="16" y="16"/>
                </a:cxn>
              </a:cxnLst>
              <a:rect l="0" t="0" r="r" b="b"/>
              <a:pathLst>
                <a:path w="17" h="17">
                  <a:moveTo>
                    <a:pt x="0" y="0"/>
                  </a:moveTo>
                  <a:lnTo>
                    <a:pt x="0" y="0"/>
                  </a:lnTo>
                  <a:lnTo>
                    <a:pt x="0" y="3"/>
                  </a:lnTo>
                  <a:lnTo>
                    <a:pt x="4" y="3"/>
                  </a:lnTo>
                  <a:lnTo>
                    <a:pt x="4" y="6"/>
                  </a:lnTo>
                  <a:lnTo>
                    <a:pt x="9" y="9"/>
                  </a:lnTo>
                  <a:lnTo>
                    <a:pt x="11" y="9"/>
                  </a:lnTo>
                  <a:lnTo>
                    <a:pt x="16" y="9"/>
                  </a:lnTo>
                  <a:lnTo>
                    <a:pt x="16"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8" name="Line 157"/>
            <p:cNvSpPr>
              <a:spLocks noChangeShapeType="1"/>
            </p:cNvSpPr>
            <p:nvPr/>
          </p:nvSpPr>
          <p:spPr bwMode="auto">
            <a:xfrm>
              <a:off x="476" y="2259"/>
              <a:ext cx="1" cy="0"/>
            </a:xfrm>
            <a:prstGeom prst="line">
              <a:avLst/>
            </a:prstGeom>
            <a:noFill/>
            <a:ln w="9525">
              <a:noFill/>
              <a:round/>
              <a:headEnd type="none" w="sm" len="sm"/>
              <a:tailEnd type="none" w="sm" len="sm"/>
            </a:ln>
            <a:effectLst/>
          </p:spPr>
          <p:txBody>
            <a:bodyPr/>
            <a:lstStyle/>
            <a:p>
              <a:endParaRPr lang="en-US"/>
            </a:p>
          </p:txBody>
        </p:sp>
        <p:sp>
          <p:nvSpPr>
            <p:cNvPr id="159" name="Line 158"/>
            <p:cNvSpPr>
              <a:spLocks noChangeShapeType="1"/>
            </p:cNvSpPr>
            <p:nvPr/>
          </p:nvSpPr>
          <p:spPr bwMode="auto">
            <a:xfrm>
              <a:off x="479" y="2262"/>
              <a:ext cx="15" cy="0"/>
            </a:xfrm>
            <a:prstGeom prst="line">
              <a:avLst/>
            </a:prstGeom>
            <a:noFill/>
            <a:ln w="9525">
              <a:noFill/>
              <a:round/>
              <a:headEnd type="none" w="sm" len="sm"/>
              <a:tailEnd type="none" w="sm" len="sm"/>
            </a:ln>
            <a:effectLst/>
          </p:spPr>
          <p:txBody>
            <a:bodyPr/>
            <a:lstStyle/>
            <a:p>
              <a:endParaRPr lang="en-US"/>
            </a:p>
          </p:txBody>
        </p:sp>
        <p:sp>
          <p:nvSpPr>
            <p:cNvPr id="160" name="Freeform 159"/>
            <p:cNvSpPr>
              <a:spLocks/>
            </p:cNvSpPr>
            <p:nvPr/>
          </p:nvSpPr>
          <p:spPr bwMode="auto">
            <a:xfrm>
              <a:off x="478" y="2262"/>
              <a:ext cx="17" cy="17"/>
            </a:xfrm>
            <a:custGeom>
              <a:avLst/>
              <a:gdLst/>
              <a:ahLst/>
              <a:cxnLst>
                <a:cxn ang="0">
                  <a:pos x="0" y="0"/>
                </a:cxn>
                <a:cxn ang="0">
                  <a:pos x="0" y="0"/>
                </a:cxn>
                <a:cxn ang="0">
                  <a:pos x="1" y="0"/>
                </a:cxn>
                <a:cxn ang="0">
                  <a:pos x="2" y="0"/>
                </a:cxn>
                <a:cxn ang="0">
                  <a:pos x="3" y="0"/>
                </a:cxn>
                <a:cxn ang="0">
                  <a:pos x="4" y="16"/>
                </a:cxn>
                <a:cxn ang="0">
                  <a:pos x="5" y="16"/>
                </a:cxn>
                <a:cxn ang="0">
                  <a:pos x="7" y="16"/>
                </a:cxn>
                <a:cxn ang="0">
                  <a:pos x="8" y="16"/>
                </a:cxn>
                <a:cxn ang="0">
                  <a:pos x="9" y="16"/>
                </a:cxn>
                <a:cxn ang="0">
                  <a:pos x="10" y="16"/>
                </a:cxn>
                <a:cxn ang="0">
                  <a:pos x="11" y="16"/>
                </a:cxn>
                <a:cxn ang="0">
                  <a:pos x="12" y="16"/>
                </a:cxn>
                <a:cxn ang="0">
                  <a:pos x="14" y="16"/>
                </a:cxn>
                <a:cxn ang="0">
                  <a:pos x="14" y="0"/>
                </a:cxn>
                <a:cxn ang="0">
                  <a:pos x="15" y="0"/>
                </a:cxn>
                <a:cxn ang="0">
                  <a:pos x="16" y="0"/>
                </a:cxn>
              </a:cxnLst>
              <a:rect l="0" t="0" r="r" b="b"/>
              <a:pathLst>
                <a:path w="17" h="17">
                  <a:moveTo>
                    <a:pt x="0" y="0"/>
                  </a:moveTo>
                  <a:lnTo>
                    <a:pt x="0" y="0"/>
                  </a:lnTo>
                  <a:lnTo>
                    <a:pt x="1" y="0"/>
                  </a:lnTo>
                  <a:lnTo>
                    <a:pt x="2" y="0"/>
                  </a:lnTo>
                  <a:lnTo>
                    <a:pt x="3" y="0"/>
                  </a:lnTo>
                  <a:lnTo>
                    <a:pt x="4" y="16"/>
                  </a:lnTo>
                  <a:lnTo>
                    <a:pt x="5" y="16"/>
                  </a:lnTo>
                  <a:lnTo>
                    <a:pt x="7" y="16"/>
                  </a:lnTo>
                  <a:lnTo>
                    <a:pt x="8" y="16"/>
                  </a:lnTo>
                  <a:lnTo>
                    <a:pt x="9" y="16"/>
                  </a:lnTo>
                  <a:lnTo>
                    <a:pt x="10" y="16"/>
                  </a:lnTo>
                  <a:lnTo>
                    <a:pt x="11" y="16"/>
                  </a:lnTo>
                  <a:lnTo>
                    <a:pt x="12" y="16"/>
                  </a:lnTo>
                  <a:lnTo>
                    <a:pt x="14" y="16"/>
                  </a:lnTo>
                  <a:lnTo>
                    <a:pt x="14" y="0"/>
                  </a:lnTo>
                  <a:lnTo>
                    <a:pt x="15"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61" name="Line 160"/>
            <p:cNvSpPr>
              <a:spLocks noChangeShapeType="1"/>
            </p:cNvSpPr>
            <p:nvPr/>
          </p:nvSpPr>
          <p:spPr bwMode="auto">
            <a:xfrm>
              <a:off x="479" y="2260"/>
              <a:ext cx="15" cy="0"/>
            </a:xfrm>
            <a:prstGeom prst="line">
              <a:avLst/>
            </a:prstGeom>
            <a:noFill/>
            <a:ln w="9525">
              <a:noFill/>
              <a:round/>
              <a:headEnd type="none" w="sm" len="sm"/>
              <a:tailEnd type="none" w="sm" len="sm"/>
            </a:ln>
            <a:effectLst/>
          </p:spPr>
          <p:txBody>
            <a:bodyPr/>
            <a:lstStyle/>
            <a:p>
              <a:endParaRPr lang="en-US"/>
            </a:p>
          </p:txBody>
        </p:sp>
        <p:sp>
          <p:nvSpPr>
            <p:cNvPr id="162" name="Line 161"/>
            <p:cNvSpPr>
              <a:spLocks noChangeShapeType="1"/>
            </p:cNvSpPr>
            <p:nvPr/>
          </p:nvSpPr>
          <p:spPr bwMode="auto">
            <a:xfrm>
              <a:off x="493" y="2262"/>
              <a:ext cx="1" cy="1"/>
            </a:xfrm>
            <a:prstGeom prst="line">
              <a:avLst/>
            </a:prstGeom>
            <a:noFill/>
            <a:ln w="9525">
              <a:noFill/>
              <a:round/>
              <a:headEnd type="none" w="sm" len="sm"/>
              <a:tailEnd type="none" w="sm" len="sm"/>
            </a:ln>
            <a:effectLst/>
          </p:spPr>
          <p:txBody>
            <a:bodyPr/>
            <a:lstStyle/>
            <a:p>
              <a:endParaRPr lang="en-US"/>
            </a:p>
          </p:txBody>
        </p:sp>
        <p:sp>
          <p:nvSpPr>
            <p:cNvPr id="163" name="Freeform 162"/>
            <p:cNvSpPr>
              <a:spLocks/>
            </p:cNvSpPr>
            <p:nvPr/>
          </p:nvSpPr>
          <p:spPr bwMode="auto">
            <a:xfrm>
              <a:off x="493" y="2259"/>
              <a:ext cx="17" cy="17"/>
            </a:xfrm>
            <a:custGeom>
              <a:avLst/>
              <a:gdLst/>
              <a:ahLst/>
              <a:cxnLst>
                <a:cxn ang="0">
                  <a:pos x="0" y="16"/>
                </a:cxn>
                <a:cxn ang="0">
                  <a:pos x="4" y="16"/>
                </a:cxn>
                <a:cxn ang="0">
                  <a:pos x="6" y="16"/>
                </a:cxn>
                <a:cxn ang="0">
                  <a:pos x="6" y="10"/>
                </a:cxn>
                <a:cxn ang="0">
                  <a:pos x="13" y="10"/>
                </a:cxn>
                <a:cxn ang="0">
                  <a:pos x="16" y="10"/>
                </a:cxn>
                <a:cxn ang="0">
                  <a:pos x="16" y="8"/>
                </a:cxn>
                <a:cxn ang="0">
                  <a:pos x="16" y="2"/>
                </a:cxn>
                <a:cxn ang="0">
                  <a:pos x="16" y="0"/>
                </a:cxn>
              </a:cxnLst>
              <a:rect l="0" t="0" r="r" b="b"/>
              <a:pathLst>
                <a:path w="17" h="17">
                  <a:moveTo>
                    <a:pt x="0" y="16"/>
                  </a:moveTo>
                  <a:lnTo>
                    <a:pt x="4" y="16"/>
                  </a:lnTo>
                  <a:lnTo>
                    <a:pt x="6" y="16"/>
                  </a:lnTo>
                  <a:lnTo>
                    <a:pt x="6" y="10"/>
                  </a:lnTo>
                  <a:lnTo>
                    <a:pt x="13" y="10"/>
                  </a:lnTo>
                  <a:lnTo>
                    <a:pt x="16" y="10"/>
                  </a:lnTo>
                  <a:lnTo>
                    <a:pt x="16" y="8"/>
                  </a:lnTo>
                  <a:lnTo>
                    <a:pt x="16"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64" name="Line 163"/>
            <p:cNvSpPr>
              <a:spLocks noChangeShapeType="1"/>
            </p:cNvSpPr>
            <p:nvPr/>
          </p:nvSpPr>
          <p:spPr bwMode="auto">
            <a:xfrm>
              <a:off x="493" y="2261"/>
              <a:ext cx="0" cy="0"/>
            </a:xfrm>
            <a:prstGeom prst="line">
              <a:avLst/>
            </a:prstGeom>
            <a:noFill/>
            <a:ln w="9525">
              <a:noFill/>
              <a:round/>
              <a:headEnd type="none" w="sm" len="sm"/>
              <a:tailEnd type="none" w="sm" len="sm"/>
            </a:ln>
            <a:effectLst/>
          </p:spPr>
          <p:txBody>
            <a:bodyPr/>
            <a:lstStyle/>
            <a:p>
              <a:endParaRPr lang="en-US"/>
            </a:p>
          </p:txBody>
        </p:sp>
        <p:sp>
          <p:nvSpPr>
            <p:cNvPr id="165" name="Line 164"/>
            <p:cNvSpPr>
              <a:spLocks noChangeShapeType="1"/>
            </p:cNvSpPr>
            <p:nvPr/>
          </p:nvSpPr>
          <p:spPr bwMode="auto">
            <a:xfrm>
              <a:off x="496" y="2259"/>
              <a:ext cx="1" cy="0"/>
            </a:xfrm>
            <a:prstGeom prst="line">
              <a:avLst/>
            </a:prstGeom>
            <a:noFill/>
            <a:ln w="9525">
              <a:noFill/>
              <a:round/>
              <a:headEnd type="none" w="sm" len="sm"/>
              <a:tailEnd type="none" w="sm" len="sm"/>
            </a:ln>
            <a:effectLst/>
          </p:spPr>
          <p:txBody>
            <a:bodyPr/>
            <a:lstStyle/>
            <a:p>
              <a:endParaRPr lang="en-US"/>
            </a:p>
          </p:txBody>
        </p:sp>
        <p:sp>
          <p:nvSpPr>
            <p:cNvPr id="166" name="Freeform 165"/>
            <p:cNvSpPr>
              <a:spLocks/>
            </p:cNvSpPr>
            <p:nvPr/>
          </p:nvSpPr>
          <p:spPr bwMode="auto">
            <a:xfrm>
              <a:off x="496" y="2252"/>
              <a:ext cx="1" cy="17"/>
            </a:xfrm>
            <a:custGeom>
              <a:avLst/>
              <a:gdLst/>
              <a:ahLst/>
              <a:cxnLst>
                <a:cxn ang="0">
                  <a:pos x="0" y="16"/>
                </a:cxn>
                <a:cxn ang="0">
                  <a:pos x="0" y="12"/>
                </a:cxn>
                <a:cxn ang="0">
                  <a:pos x="0" y="10"/>
                </a:cxn>
                <a:cxn ang="0">
                  <a:pos x="0" y="8"/>
                </a:cxn>
                <a:cxn ang="0">
                  <a:pos x="0" y="6"/>
                </a:cxn>
                <a:cxn ang="0">
                  <a:pos x="0" y="4"/>
                </a:cxn>
                <a:cxn ang="0">
                  <a:pos x="0" y="2"/>
                </a:cxn>
                <a:cxn ang="0">
                  <a:pos x="0" y="0"/>
                </a:cxn>
              </a:cxnLst>
              <a:rect l="0" t="0" r="r" b="b"/>
              <a:pathLst>
                <a:path w="1" h="17">
                  <a:moveTo>
                    <a:pt x="0" y="16"/>
                  </a:moveTo>
                  <a:lnTo>
                    <a:pt x="0" y="12"/>
                  </a:lnTo>
                  <a:lnTo>
                    <a:pt x="0" y="10"/>
                  </a:lnTo>
                  <a:lnTo>
                    <a:pt x="0" y="8"/>
                  </a:lnTo>
                  <a:lnTo>
                    <a:pt x="0" y="6"/>
                  </a:lnTo>
                  <a:lnTo>
                    <a:pt x="0"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67" name="Line 166"/>
            <p:cNvSpPr>
              <a:spLocks noChangeShapeType="1"/>
            </p:cNvSpPr>
            <p:nvPr/>
          </p:nvSpPr>
          <p:spPr bwMode="auto">
            <a:xfrm flipH="1">
              <a:off x="496" y="2259"/>
              <a:ext cx="1" cy="0"/>
            </a:xfrm>
            <a:prstGeom prst="line">
              <a:avLst/>
            </a:prstGeom>
            <a:noFill/>
            <a:ln w="9525">
              <a:noFill/>
              <a:round/>
              <a:headEnd type="none" w="sm" len="sm"/>
              <a:tailEnd type="none" w="sm" len="sm"/>
            </a:ln>
            <a:effectLst/>
          </p:spPr>
          <p:txBody>
            <a:bodyPr/>
            <a:lstStyle/>
            <a:p>
              <a:endParaRPr lang="en-US"/>
            </a:p>
          </p:txBody>
        </p:sp>
        <p:sp>
          <p:nvSpPr>
            <p:cNvPr id="168" name="Line 167"/>
            <p:cNvSpPr>
              <a:spLocks noChangeShapeType="1"/>
            </p:cNvSpPr>
            <p:nvPr/>
          </p:nvSpPr>
          <p:spPr bwMode="auto">
            <a:xfrm>
              <a:off x="496" y="2252"/>
              <a:ext cx="1" cy="0"/>
            </a:xfrm>
            <a:prstGeom prst="line">
              <a:avLst/>
            </a:prstGeom>
            <a:noFill/>
            <a:ln w="9525">
              <a:noFill/>
              <a:round/>
              <a:headEnd type="none" w="sm" len="sm"/>
              <a:tailEnd type="none" w="sm" len="sm"/>
            </a:ln>
            <a:effectLst/>
          </p:spPr>
          <p:txBody>
            <a:bodyPr/>
            <a:lstStyle/>
            <a:p>
              <a:endParaRPr lang="en-US"/>
            </a:p>
          </p:txBody>
        </p:sp>
        <p:sp>
          <p:nvSpPr>
            <p:cNvPr id="169" name="Freeform 168"/>
            <p:cNvSpPr>
              <a:spLocks/>
            </p:cNvSpPr>
            <p:nvPr/>
          </p:nvSpPr>
          <p:spPr bwMode="auto">
            <a:xfrm>
              <a:off x="472" y="2222"/>
              <a:ext cx="29" cy="17"/>
            </a:xfrm>
            <a:custGeom>
              <a:avLst/>
              <a:gdLst/>
              <a:ahLst/>
              <a:cxnLst>
                <a:cxn ang="0">
                  <a:pos x="0" y="16"/>
                </a:cxn>
                <a:cxn ang="0">
                  <a:pos x="0" y="16"/>
                </a:cxn>
                <a:cxn ang="0">
                  <a:pos x="1" y="14"/>
                </a:cxn>
                <a:cxn ang="0">
                  <a:pos x="2" y="14"/>
                </a:cxn>
                <a:cxn ang="0">
                  <a:pos x="4" y="12"/>
                </a:cxn>
                <a:cxn ang="0">
                  <a:pos x="6" y="10"/>
                </a:cxn>
                <a:cxn ang="0">
                  <a:pos x="8" y="10"/>
                </a:cxn>
                <a:cxn ang="0">
                  <a:pos x="10" y="8"/>
                </a:cxn>
                <a:cxn ang="0">
                  <a:pos x="13" y="8"/>
                </a:cxn>
                <a:cxn ang="0">
                  <a:pos x="15" y="6"/>
                </a:cxn>
                <a:cxn ang="0">
                  <a:pos x="17" y="4"/>
                </a:cxn>
                <a:cxn ang="0">
                  <a:pos x="20" y="2"/>
                </a:cxn>
                <a:cxn ang="0">
                  <a:pos x="21" y="0"/>
                </a:cxn>
                <a:cxn ang="0">
                  <a:pos x="23" y="0"/>
                </a:cxn>
                <a:cxn ang="0">
                  <a:pos x="26" y="0"/>
                </a:cxn>
                <a:cxn ang="0">
                  <a:pos x="27" y="0"/>
                </a:cxn>
                <a:cxn ang="0">
                  <a:pos x="28" y="0"/>
                </a:cxn>
              </a:cxnLst>
              <a:rect l="0" t="0" r="r" b="b"/>
              <a:pathLst>
                <a:path w="29" h="17">
                  <a:moveTo>
                    <a:pt x="0" y="16"/>
                  </a:moveTo>
                  <a:lnTo>
                    <a:pt x="0" y="16"/>
                  </a:lnTo>
                  <a:lnTo>
                    <a:pt x="1" y="14"/>
                  </a:lnTo>
                  <a:lnTo>
                    <a:pt x="2" y="14"/>
                  </a:lnTo>
                  <a:lnTo>
                    <a:pt x="4" y="12"/>
                  </a:lnTo>
                  <a:lnTo>
                    <a:pt x="6" y="10"/>
                  </a:lnTo>
                  <a:lnTo>
                    <a:pt x="8" y="10"/>
                  </a:lnTo>
                  <a:lnTo>
                    <a:pt x="10" y="8"/>
                  </a:lnTo>
                  <a:lnTo>
                    <a:pt x="13" y="8"/>
                  </a:lnTo>
                  <a:lnTo>
                    <a:pt x="15" y="6"/>
                  </a:lnTo>
                  <a:lnTo>
                    <a:pt x="17" y="4"/>
                  </a:lnTo>
                  <a:lnTo>
                    <a:pt x="20" y="2"/>
                  </a:lnTo>
                  <a:lnTo>
                    <a:pt x="21" y="0"/>
                  </a:lnTo>
                  <a:lnTo>
                    <a:pt x="23" y="0"/>
                  </a:lnTo>
                  <a:lnTo>
                    <a:pt x="26" y="0"/>
                  </a:lnTo>
                  <a:lnTo>
                    <a:pt x="27" y="0"/>
                  </a:lnTo>
                  <a:lnTo>
                    <a:pt x="2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70" name="Line 169"/>
            <p:cNvSpPr>
              <a:spLocks noChangeShapeType="1"/>
            </p:cNvSpPr>
            <p:nvPr/>
          </p:nvSpPr>
          <p:spPr bwMode="auto">
            <a:xfrm>
              <a:off x="473" y="2229"/>
              <a:ext cx="0" cy="0"/>
            </a:xfrm>
            <a:prstGeom prst="line">
              <a:avLst/>
            </a:prstGeom>
            <a:noFill/>
            <a:ln w="9525">
              <a:noFill/>
              <a:round/>
              <a:headEnd type="none" w="sm" len="sm"/>
              <a:tailEnd type="none" w="sm" len="sm"/>
            </a:ln>
            <a:effectLst/>
          </p:spPr>
          <p:txBody>
            <a:bodyPr/>
            <a:lstStyle/>
            <a:p>
              <a:endParaRPr lang="en-US"/>
            </a:p>
          </p:txBody>
        </p:sp>
        <p:sp>
          <p:nvSpPr>
            <p:cNvPr id="171" name="Line 170"/>
            <p:cNvSpPr>
              <a:spLocks noChangeShapeType="1"/>
            </p:cNvSpPr>
            <p:nvPr/>
          </p:nvSpPr>
          <p:spPr bwMode="auto">
            <a:xfrm>
              <a:off x="499" y="2222"/>
              <a:ext cx="0" cy="1"/>
            </a:xfrm>
            <a:prstGeom prst="line">
              <a:avLst/>
            </a:prstGeom>
            <a:noFill/>
            <a:ln w="9525">
              <a:noFill/>
              <a:round/>
              <a:headEnd type="none" w="sm" len="sm"/>
              <a:tailEnd type="none" w="sm" len="sm"/>
            </a:ln>
            <a:effectLst/>
          </p:spPr>
          <p:txBody>
            <a:bodyPr/>
            <a:lstStyle/>
            <a:p>
              <a:endParaRPr lang="en-US"/>
            </a:p>
          </p:txBody>
        </p:sp>
        <p:sp>
          <p:nvSpPr>
            <p:cNvPr id="172" name="Freeform 171"/>
            <p:cNvSpPr>
              <a:spLocks/>
            </p:cNvSpPr>
            <p:nvPr/>
          </p:nvSpPr>
          <p:spPr bwMode="auto">
            <a:xfrm>
              <a:off x="473" y="2226"/>
              <a:ext cx="28" cy="17"/>
            </a:xfrm>
            <a:custGeom>
              <a:avLst/>
              <a:gdLst/>
              <a:ahLst/>
              <a:cxnLst>
                <a:cxn ang="0">
                  <a:pos x="0" y="16"/>
                </a:cxn>
                <a:cxn ang="0">
                  <a:pos x="0" y="16"/>
                </a:cxn>
                <a:cxn ang="0">
                  <a:pos x="1" y="12"/>
                </a:cxn>
                <a:cxn ang="0">
                  <a:pos x="2" y="12"/>
                </a:cxn>
                <a:cxn ang="0">
                  <a:pos x="4" y="12"/>
                </a:cxn>
                <a:cxn ang="0">
                  <a:pos x="5" y="12"/>
                </a:cxn>
                <a:cxn ang="0">
                  <a:pos x="8" y="10"/>
                </a:cxn>
                <a:cxn ang="0">
                  <a:pos x="9" y="8"/>
                </a:cxn>
                <a:cxn ang="0">
                  <a:pos x="12" y="8"/>
                </a:cxn>
                <a:cxn ang="0">
                  <a:pos x="14" y="6"/>
                </a:cxn>
                <a:cxn ang="0">
                  <a:pos x="17" y="4"/>
                </a:cxn>
                <a:cxn ang="0">
                  <a:pos x="19" y="4"/>
                </a:cxn>
                <a:cxn ang="0">
                  <a:pos x="21" y="2"/>
                </a:cxn>
                <a:cxn ang="0">
                  <a:pos x="23" y="0"/>
                </a:cxn>
                <a:cxn ang="0">
                  <a:pos x="25" y="0"/>
                </a:cxn>
                <a:cxn ang="0">
                  <a:pos x="26" y="0"/>
                </a:cxn>
                <a:cxn ang="0">
                  <a:pos x="27" y="0"/>
                </a:cxn>
              </a:cxnLst>
              <a:rect l="0" t="0" r="r" b="b"/>
              <a:pathLst>
                <a:path w="28" h="17">
                  <a:moveTo>
                    <a:pt x="0" y="16"/>
                  </a:moveTo>
                  <a:lnTo>
                    <a:pt x="0" y="16"/>
                  </a:lnTo>
                  <a:lnTo>
                    <a:pt x="1" y="12"/>
                  </a:lnTo>
                  <a:lnTo>
                    <a:pt x="2" y="12"/>
                  </a:lnTo>
                  <a:lnTo>
                    <a:pt x="4" y="12"/>
                  </a:lnTo>
                  <a:lnTo>
                    <a:pt x="5" y="12"/>
                  </a:lnTo>
                  <a:lnTo>
                    <a:pt x="8" y="10"/>
                  </a:lnTo>
                  <a:lnTo>
                    <a:pt x="9" y="8"/>
                  </a:lnTo>
                  <a:lnTo>
                    <a:pt x="12" y="8"/>
                  </a:lnTo>
                  <a:lnTo>
                    <a:pt x="14" y="6"/>
                  </a:lnTo>
                  <a:lnTo>
                    <a:pt x="17" y="4"/>
                  </a:lnTo>
                  <a:lnTo>
                    <a:pt x="19" y="4"/>
                  </a:lnTo>
                  <a:lnTo>
                    <a:pt x="21" y="2"/>
                  </a:lnTo>
                  <a:lnTo>
                    <a:pt x="23" y="0"/>
                  </a:lnTo>
                  <a:lnTo>
                    <a:pt x="25" y="0"/>
                  </a:lnTo>
                  <a:lnTo>
                    <a:pt x="26" y="0"/>
                  </a:lnTo>
                  <a:lnTo>
                    <a:pt x="2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73" name="Line 172"/>
            <p:cNvSpPr>
              <a:spLocks noChangeShapeType="1"/>
            </p:cNvSpPr>
            <p:nvPr/>
          </p:nvSpPr>
          <p:spPr bwMode="auto">
            <a:xfrm>
              <a:off x="474" y="2234"/>
              <a:ext cx="15" cy="0"/>
            </a:xfrm>
            <a:prstGeom prst="line">
              <a:avLst/>
            </a:prstGeom>
            <a:noFill/>
            <a:ln w="9525">
              <a:noFill/>
              <a:round/>
              <a:headEnd type="none" w="sm" len="sm"/>
              <a:tailEnd type="none" w="sm" len="sm"/>
            </a:ln>
            <a:effectLst/>
          </p:spPr>
          <p:txBody>
            <a:bodyPr/>
            <a:lstStyle/>
            <a:p>
              <a:endParaRPr lang="en-US"/>
            </a:p>
          </p:txBody>
        </p:sp>
        <p:sp>
          <p:nvSpPr>
            <p:cNvPr id="174" name="Line 173"/>
            <p:cNvSpPr>
              <a:spLocks noChangeShapeType="1"/>
            </p:cNvSpPr>
            <p:nvPr/>
          </p:nvSpPr>
          <p:spPr bwMode="auto">
            <a:xfrm>
              <a:off x="500" y="2226"/>
              <a:ext cx="0" cy="1"/>
            </a:xfrm>
            <a:prstGeom prst="line">
              <a:avLst/>
            </a:prstGeom>
            <a:noFill/>
            <a:ln w="9525">
              <a:noFill/>
              <a:round/>
              <a:headEnd type="none" w="sm" len="sm"/>
              <a:tailEnd type="none" w="sm" len="sm"/>
            </a:ln>
            <a:effectLst/>
          </p:spPr>
          <p:txBody>
            <a:bodyPr/>
            <a:lstStyle/>
            <a:p>
              <a:endParaRPr lang="en-US"/>
            </a:p>
          </p:txBody>
        </p:sp>
        <p:sp>
          <p:nvSpPr>
            <p:cNvPr id="175" name="Freeform 174"/>
            <p:cNvSpPr>
              <a:spLocks/>
            </p:cNvSpPr>
            <p:nvPr/>
          </p:nvSpPr>
          <p:spPr bwMode="auto">
            <a:xfrm>
              <a:off x="473" y="2231"/>
              <a:ext cx="28" cy="17"/>
            </a:xfrm>
            <a:custGeom>
              <a:avLst/>
              <a:gdLst/>
              <a:ahLst/>
              <a:cxnLst>
                <a:cxn ang="0">
                  <a:pos x="0" y="16"/>
                </a:cxn>
                <a:cxn ang="0">
                  <a:pos x="0" y="16"/>
                </a:cxn>
                <a:cxn ang="0">
                  <a:pos x="1" y="16"/>
                </a:cxn>
                <a:cxn ang="0">
                  <a:pos x="2" y="12"/>
                </a:cxn>
                <a:cxn ang="0">
                  <a:pos x="4" y="12"/>
                </a:cxn>
                <a:cxn ang="0">
                  <a:pos x="6" y="10"/>
                </a:cxn>
                <a:cxn ang="0">
                  <a:pos x="8" y="8"/>
                </a:cxn>
                <a:cxn ang="0">
                  <a:pos x="10" y="8"/>
                </a:cxn>
                <a:cxn ang="0">
                  <a:pos x="12" y="7"/>
                </a:cxn>
                <a:cxn ang="0">
                  <a:pos x="15" y="5"/>
                </a:cxn>
                <a:cxn ang="0">
                  <a:pos x="17" y="5"/>
                </a:cxn>
                <a:cxn ang="0">
                  <a:pos x="19" y="3"/>
                </a:cxn>
                <a:cxn ang="0">
                  <a:pos x="21" y="1"/>
                </a:cxn>
                <a:cxn ang="0">
                  <a:pos x="23" y="0"/>
                </a:cxn>
                <a:cxn ang="0">
                  <a:pos x="25" y="0"/>
                </a:cxn>
                <a:cxn ang="0">
                  <a:pos x="26" y="0"/>
                </a:cxn>
                <a:cxn ang="0">
                  <a:pos x="27" y="0"/>
                </a:cxn>
              </a:cxnLst>
              <a:rect l="0" t="0" r="r" b="b"/>
              <a:pathLst>
                <a:path w="28" h="17">
                  <a:moveTo>
                    <a:pt x="0" y="16"/>
                  </a:moveTo>
                  <a:lnTo>
                    <a:pt x="0" y="16"/>
                  </a:lnTo>
                  <a:lnTo>
                    <a:pt x="1" y="16"/>
                  </a:lnTo>
                  <a:lnTo>
                    <a:pt x="2" y="12"/>
                  </a:lnTo>
                  <a:lnTo>
                    <a:pt x="4" y="12"/>
                  </a:lnTo>
                  <a:lnTo>
                    <a:pt x="6" y="10"/>
                  </a:lnTo>
                  <a:lnTo>
                    <a:pt x="8" y="8"/>
                  </a:lnTo>
                  <a:lnTo>
                    <a:pt x="10" y="8"/>
                  </a:lnTo>
                  <a:lnTo>
                    <a:pt x="12" y="7"/>
                  </a:lnTo>
                  <a:lnTo>
                    <a:pt x="15" y="5"/>
                  </a:lnTo>
                  <a:lnTo>
                    <a:pt x="17" y="5"/>
                  </a:lnTo>
                  <a:lnTo>
                    <a:pt x="19" y="3"/>
                  </a:lnTo>
                  <a:lnTo>
                    <a:pt x="21" y="1"/>
                  </a:lnTo>
                  <a:lnTo>
                    <a:pt x="23" y="0"/>
                  </a:lnTo>
                  <a:lnTo>
                    <a:pt x="25" y="0"/>
                  </a:lnTo>
                  <a:lnTo>
                    <a:pt x="26" y="0"/>
                  </a:lnTo>
                  <a:lnTo>
                    <a:pt x="2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76" name="Line 175"/>
            <p:cNvSpPr>
              <a:spLocks noChangeShapeType="1"/>
            </p:cNvSpPr>
            <p:nvPr/>
          </p:nvSpPr>
          <p:spPr bwMode="auto">
            <a:xfrm>
              <a:off x="474" y="2239"/>
              <a:ext cx="15" cy="0"/>
            </a:xfrm>
            <a:prstGeom prst="line">
              <a:avLst/>
            </a:prstGeom>
            <a:noFill/>
            <a:ln w="9525">
              <a:noFill/>
              <a:round/>
              <a:headEnd type="none" w="sm" len="sm"/>
              <a:tailEnd type="none" w="sm" len="sm"/>
            </a:ln>
            <a:effectLst/>
          </p:spPr>
          <p:txBody>
            <a:bodyPr/>
            <a:lstStyle/>
            <a:p>
              <a:endParaRPr lang="en-US"/>
            </a:p>
          </p:txBody>
        </p:sp>
        <p:sp>
          <p:nvSpPr>
            <p:cNvPr id="177" name="Line 176"/>
            <p:cNvSpPr>
              <a:spLocks noChangeShapeType="1"/>
            </p:cNvSpPr>
            <p:nvPr/>
          </p:nvSpPr>
          <p:spPr bwMode="auto">
            <a:xfrm>
              <a:off x="500" y="2232"/>
              <a:ext cx="0" cy="1"/>
            </a:xfrm>
            <a:prstGeom prst="line">
              <a:avLst/>
            </a:prstGeom>
            <a:noFill/>
            <a:ln w="9525">
              <a:noFill/>
              <a:round/>
              <a:headEnd type="none" w="sm" len="sm"/>
              <a:tailEnd type="none" w="sm" len="sm"/>
            </a:ln>
            <a:effectLst/>
          </p:spPr>
          <p:txBody>
            <a:bodyPr/>
            <a:lstStyle/>
            <a:p>
              <a:endParaRPr lang="en-US"/>
            </a:p>
          </p:txBody>
        </p:sp>
        <p:sp>
          <p:nvSpPr>
            <p:cNvPr id="178" name="Freeform 177"/>
            <p:cNvSpPr>
              <a:spLocks/>
            </p:cNvSpPr>
            <p:nvPr/>
          </p:nvSpPr>
          <p:spPr bwMode="auto">
            <a:xfrm>
              <a:off x="473" y="2236"/>
              <a:ext cx="29" cy="17"/>
            </a:xfrm>
            <a:custGeom>
              <a:avLst/>
              <a:gdLst/>
              <a:ahLst/>
              <a:cxnLst>
                <a:cxn ang="0">
                  <a:pos x="0" y="16"/>
                </a:cxn>
                <a:cxn ang="0">
                  <a:pos x="0" y="16"/>
                </a:cxn>
                <a:cxn ang="0">
                  <a:pos x="1" y="12"/>
                </a:cxn>
                <a:cxn ang="0">
                  <a:pos x="2" y="12"/>
                </a:cxn>
                <a:cxn ang="0">
                  <a:pos x="4" y="12"/>
                </a:cxn>
                <a:cxn ang="0">
                  <a:pos x="6" y="10"/>
                </a:cxn>
                <a:cxn ang="0">
                  <a:pos x="8" y="10"/>
                </a:cxn>
                <a:cxn ang="0">
                  <a:pos x="10" y="8"/>
                </a:cxn>
                <a:cxn ang="0">
                  <a:pos x="12" y="8"/>
                </a:cxn>
                <a:cxn ang="0">
                  <a:pos x="15" y="4"/>
                </a:cxn>
                <a:cxn ang="0">
                  <a:pos x="17" y="4"/>
                </a:cxn>
                <a:cxn ang="0">
                  <a:pos x="20" y="2"/>
                </a:cxn>
                <a:cxn ang="0">
                  <a:pos x="21" y="0"/>
                </a:cxn>
                <a:cxn ang="0">
                  <a:pos x="23" y="0"/>
                </a:cxn>
                <a:cxn ang="0">
                  <a:pos x="26" y="0"/>
                </a:cxn>
                <a:cxn ang="0">
                  <a:pos x="27" y="0"/>
                </a:cxn>
                <a:cxn ang="0">
                  <a:pos x="28" y="0"/>
                </a:cxn>
              </a:cxnLst>
              <a:rect l="0" t="0" r="r" b="b"/>
              <a:pathLst>
                <a:path w="29" h="17">
                  <a:moveTo>
                    <a:pt x="0" y="16"/>
                  </a:moveTo>
                  <a:lnTo>
                    <a:pt x="0" y="16"/>
                  </a:lnTo>
                  <a:lnTo>
                    <a:pt x="1" y="12"/>
                  </a:lnTo>
                  <a:lnTo>
                    <a:pt x="2" y="12"/>
                  </a:lnTo>
                  <a:lnTo>
                    <a:pt x="4" y="12"/>
                  </a:lnTo>
                  <a:lnTo>
                    <a:pt x="6" y="10"/>
                  </a:lnTo>
                  <a:lnTo>
                    <a:pt x="8" y="10"/>
                  </a:lnTo>
                  <a:lnTo>
                    <a:pt x="10" y="8"/>
                  </a:lnTo>
                  <a:lnTo>
                    <a:pt x="12" y="8"/>
                  </a:lnTo>
                  <a:lnTo>
                    <a:pt x="15" y="4"/>
                  </a:lnTo>
                  <a:lnTo>
                    <a:pt x="17" y="4"/>
                  </a:lnTo>
                  <a:lnTo>
                    <a:pt x="20" y="2"/>
                  </a:lnTo>
                  <a:lnTo>
                    <a:pt x="21" y="0"/>
                  </a:lnTo>
                  <a:lnTo>
                    <a:pt x="23" y="0"/>
                  </a:lnTo>
                  <a:lnTo>
                    <a:pt x="26" y="0"/>
                  </a:lnTo>
                  <a:lnTo>
                    <a:pt x="27" y="0"/>
                  </a:lnTo>
                  <a:lnTo>
                    <a:pt x="2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79" name="Line 178"/>
            <p:cNvSpPr>
              <a:spLocks noChangeShapeType="1"/>
            </p:cNvSpPr>
            <p:nvPr/>
          </p:nvSpPr>
          <p:spPr bwMode="auto">
            <a:xfrm>
              <a:off x="475" y="2244"/>
              <a:ext cx="15" cy="0"/>
            </a:xfrm>
            <a:prstGeom prst="line">
              <a:avLst/>
            </a:prstGeom>
            <a:noFill/>
            <a:ln w="9525">
              <a:noFill/>
              <a:round/>
              <a:headEnd type="none" w="sm" len="sm"/>
              <a:tailEnd type="none" w="sm" len="sm"/>
            </a:ln>
            <a:effectLst/>
          </p:spPr>
          <p:txBody>
            <a:bodyPr/>
            <a:lstStyle/>
            <a:p>
              <a:endParaRPr lang="en-US"/>
            </a:p>
          </p:txBody>
        </p:sp>
        <p:sp>
          <p:nvSpPr>
            <p:cNvPr id="180" name="Line 179"/>
            <p:cNvSpPr>
              <a:spLocks noChangeShapeType="1"/>
            </p:cNvSpPr>
            <p:nvPr/>
          </p:nvSpPr>
          <p:spPr bwMode="auto">
            <a:xfrm>
              <a:off x="501" y="2236"/>
              <a:ext cx="0" cy="1"/>
            </a:xfrm>
            <a:prstGeom prst="line">
              <a:avLst/>
            </a:prstGeom>
            <a:noFill/>
            <a:ln w="9525">
              <a:noFill/>
              <a:round/>
              <a:headEnd type="none" w="sm" len="sm"/>
              <a:tailEnd type="none" w="sm" len="sm"/>
            </a:ln>
            <a:effectLst/>
          </p:spPr>
          <p:txBody>
            <a:bodyPr/>
            <a:lstStyle/>
            <a:p>
              <a:endParaRPr lang="en-US"/>
            </a:p>
          </p:txBody>
        </p:sp>
        <p:sp>
          <p:nvSpPr>
            <p:cNvPr id="181" name="Freeform 180"/>
            <p:cNvSpPr>
              <a:spLocks/>
            </p:cNvSpPr>
            <p:nvPr/>
          </p:nvSpPr>
          <p:spPr bwMode="auto">
            <a:xfrm>
              <a:off x="479" y="2242"/>
              <a:ext cx="21" cy="17"/>
            </a:xfrm>
            <a:custGeom>
              <a:avLst/>
              <a:gdLst/>
              <a:ahLst/>
              <a:cxnLst>
                <a:cxn ang="0">
                  <a:pos x="0" y="16"/>
                </a:cxn>
                <a:cxn ang="0">
                  <a:pos x="0" y="16"/>
                </a:cxn>
                <a:cxn ang="0">
                  <a:pos x="1" y="11"/>
                </a:cxn>
                <a:cxn ang="0">
                  <a:pos x="2" y="11"/>
                </a:cxn>
                <a:cxn ang="0">
                  <a:pos x="3" y="11"/>
                </a:cxn>
                <a:cxn ang="0">
                  <a:pos x="5" y="11"/>
                </a:cxn>
                <a:cxn ang="0">
                  <a:pos x="6" y="11"/>
                </a:cxn>
                <a:cxn ang="0">
                  <a:pos x="8" y="9"/>
                </a:cxn>
                <a:cxn ang="0">
                  <a:pos x="10" y="6"/>
                </a:cxn>
                <a:cxn ang="0">
                  <a:pos x="11" y="4"/>
                </a:cxn>
                <a:cxn ang="0">
                  <a:pos x="13" y="4"/>
                </a:cxn>
                <a:cxn ang="0">
                  <a:pos x="14" y="4"/>
                </a:cxn>
                <a:cxn ang="0">
                  <a:pos x="16" y="2"/>
                </a:cxn>
                <a:cxn ang="0">
                  <a:pos x="18" y="0"/>
                </a:cxn>
                <a:cxn ang="0">
                  <a:pos x="19" y="0"/>
                </a:cxn>
                <a:cxn ang="0">
                  <a:pos x="20" y="0"/>
                </a:cxn>
              </a:cxnLst>
              <a:rect l="0" t="0" r="r" b="b"/>
              <a:pathLst>
                <a:path w="21" h="17">
                  <a:moveTo>
                    <a:pt x="0" y="16"/>
                  </a:moveTo>
                  <a:lnTo>
                    <a:pt x="0" y="16"/>
                  </a:lnTo>
                  <a:lnTo>
                    <a:pt x="1" y="11"/>
                  </a:lnTo>
                  <a:lnTo>
                    <a:pt x="2" y="11"/>
                  </a:lnTo>
                  <a:lnTo>
                    <a:pt x="3" y="11"/>
                  </a:lnTo>
                  <a:lnTo>
                    <a:pt x="5" y="11"/>
                  </a:lnTo>
                  <a:lnTo>
                    <a:pt x="6" y="11"/>
                  </a:lnTo>
                  <a:lnTo>
                    <a:pt x="8" y="9"/>
                  </a:lnTo>
                  <a:lnTo>
                    <a:pt x="10" y="6"/>
                  </a:lnTo>
                  <a:lnTo>
                    <a:pt x="11" y="4"/>
                  </a:lnTo>
                  <a:lnTo>
                    <a:pt x="13" y="4"/>
                  </a:lnTo>
                  <a:lnTo>
                    <a:pt x="14" y="4"/>
                  </a:lnTo>
                  <a:lnTo>
                    <a:pt x="16" y="2"/>
                  </a:lnTo>
                  <a:lnTo>
                    <a:pt x="18" y="0"/>
                  </a:lnTo>
                  <a:lnTo>
                    <a:pt x="19" y="0"/>
                  </a:lnTo>
                  <a:lnTo>
                    <a:pt x="2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82" name="Line 181"/>
            <p:cNvSpPr>
              <a:spLocks noChangeShapeType="1"/>
            </p:cNvSpPr>
            <p:nvPr/>
          </p:nvSpPr>
          <p:spPr bwMode="auto">
            <a:xfrm>
              <a:off x="480" y="2248"/>
              <a:ext cx="15" cy="0"/>
            </a:xfrm>
            <a:prstGeom prst="line">
              <a:avLst/>
            </a:prstGeom>
            <a:noFill/>
            <a:ln w="9525">
              <a:noFill/>
              <a:round/>
              <a:headEnd type="none" w="sm" len="sm"/>
              <a:tailEnd type="none" w="sm" len="sm"/>
            </a:ln>
            <a:effectLst/>
          </p:spPr>
          <p:txBody>
            <a:bodyPr/>
            <a:lstStyle/>
            <a:p>
              <a:endParaRPr lang="en-US"/>
            </a:p>
          </p:txBody>
        </p:sp>
        <p:sp>
          <p:nvSpPr>
            <p:cNvPr id="183" name="Line 182"/>
            <p:cNvSpPr>
              <a:spLocks noChangeShapeType="1"/>
            </p:cNvSpPr>
            <p:nvPr/>
          </p:nvSpPr>
          <p:spPr bwMode="auto">
            <a:xfrm>
              <a:off x="499" y="2242"/>
              <a:ext cx="0" cy="1"/>
            </a:xfrm>
            <a:prstGeom prst="line">
              <a:avLst/>
            </a:prstGeom>
            <a:noFill/>
            <a:ln w="9525">
              <a:noFill/>
              <a:round/>
              <a:headEnd type="none" w="sm" len="sm"/>
              <a:tailEnd type="none" w="sm" len="sm"/>
            </a:ln>
            <a:effectLst/>
          </p:spPr>
          <p:txBody>
            <a:bodyPr/>
            <a:lstStyle/>
            <a:p>
              <a:endParaRPr lang="en-US"/>
            </a:p>
          </p:txBody>
        </p:sp>
        <p:sp>
          <p:nvSpPr>
            <p:cNvPr id="184" name="Line 183"/>
            <p:cNvSpPr>
              <a:spLocks noChangeShapeType="1"/>
            </p:cNvSpPr>
            <p:nvPr/>
          </p:nvSpPr>
          <p:spPr bwMode="auto">
            <a:xfrm flipV="1">
              <a:off x="487" y="2244"/>
              <a:ext cx="7" cy="5"/>
            </a:xfrm>
            <a:prstGeom prst="line">
              <a:avLst/>
            </a:prstGeom>
            <a:noFill/>
            <a:ln w="12700">
              <a:solidFill>
                <a:srgbClr val="000000"/>
              </a:solidFill>
              <a:round/>
              <a:headEnd type="none" w="sm" len="sm"/>
              <a:tailEnd type="none" w="sm" len="sm"/>
            </a:ln>
            <a:effectLst/>
          </p:spPr>
          <p:txBody>
            <a:bodyPr/>
            <a:lstStyle/>
            <a:p>
              <a:endParaRPr lang="en-US"/>
            </a:p>
          </p:txBody>
        </p:sp>
        <p:sp>
          <p:nvSpPr>
            <p:cNvPr id="185" name="Freeform 184"/>
            <p:cNvSpPr>
              <a:spLocks/>
            </p:cNvSpPr>
            <p:nvPr/>
          </p:nvSpPr>
          <p:spPr bwMode="auto">
            <a:xfrm>
              <a:off x="423" y="1867"/>
              <a:ext cx="17" cy="17"/>
            </a:xfrm>
            <a:custGeom>
              <a:avLst/>
              <a:gdLst/>
              <a:ahLst/>
              <a:cxnLst>
                <a:cxn ang="0">
                  <a:pos x="16" y="0"/>
                </a:cxn>
                <a:cxn ang="0">
                  <a:pos x="16" y="0"/>
                </a:cxn>
                <a:cxn ang="0">
                  <a:pos x="13" y="0"/>
                </a:cxn>
                <a:cxn ang="0">
                  <a:pos x="11" y="0"/>
                </a:cxn>
                <a:cxn ang="0">
                  <a:pos x="9" y="1"/>
                </a:cxn>
                <a:cxn ang="0">
                  <a:pos x="6" y="1"/>
                </a:cxn>
                <a:cxn ang="0">
                  <a:pos x="6" y="2"/>
                </a:cxn>
                <a:cxn ang="0">
                  <a:pos x="6" y="3"/>
                </a:cxn>
                <a:cxn ang="0">
                  <a:pos x="4" y="4"/>
                </a:cxn>
                <a:cxn ang="0">
                  <a:pos x="2" y="5"/>
                </a:cxn>
                <a:cxn ang="0">
                  <a:pos x="0" y="7"/>
                </a:cxn>
                <a:cxn ang="0">
                  <a:pos x="0" y="9"/>
                </a:cxn>
                <a:cxn ang="0">
                  <a:pos x="0" y="11"/>
                </a:cxn>
                <a:cxn ang="0">
                  <a:pos x="0" y="13"/>
                </a:cxn>
                <a:cxn ang="0">
                  <a:pos x="0" y="16"/>
                </a:cxn>
              </a:cxnLst>
              <a:rect l="0" t="0" r="r" b="b"/>
              <a:pathLst>
                <a:path w="17" h="17">
                  <a:moveTo>
                    <a:pt x="16" y="0"/>
                  </a:moveTo>
                  <a:lnTo>
                    <a:pt x="16" y="0"/>
                  </a:lnTo>
                  <a:lnTo>
                    <a:pt x="13" y="0"/>
                  </a:lnTo>
                  <a:lnTo>
                    <a:pt x="11" y="0"/>
                  </a:lnTo>
                  <a:lnTo>
                    <a:pt x="9" y="1"/>
                  </a:lnTo>
                  <a:lnTo>
                    <a:pt x="6" y="1"/>
                  </a:lnTo>
                  <a:lnTo>
                    <a:pt x="6" y="2"/>
                  </a:lnTo>
                  <a:lnTo>
                    <a:pt x="6" y="3"/>
                  </a:lnTo>
                  <a:lnTo>
                    <a:pt x="4" y="4"/>
                  </a:lnTo>
                  <a:lnTo>
                    <a:pt x="2" y="5"/>
                  </a:lnTo>
                  <a:lnTo>
                    <a:pt x="0" y="7"/>
                  </a:lnTo>
                  <a:lnTo>
                    <a:pt x="0" y="9"/>
                  </a:lnTo>
                  <a:lnTo>
                    <a:pt x="0" y="11"/>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86" name="Line 185"/>
            <p:cNvSpPr>
              <a:spLocks noChangeShapeType="1"/>
            </p:cNvSpPr>
            <p:nvPr/>
          </p:nvSpPr>
          <p:spPr bwMode="auto">
            <a:xfrm>
              <a:off x="430" y="1868"/>
              <a:ext cx="0" cy="1"/>
            </a:xfrm>
            <a:prstGeom prst="line">
              <a:avLst/>
            </a:prstGeom>
            <a:noFill/>
            <a:ln w="9525">
              <a:noFill/>
              <a:round/>
              <a:headEnd type="none" w="sm" len="sm"/>
              <a:tailEnd type="none" w="sm" len="sm"/>
            </a:ln>
            <a:effectLst/>
          </p:spPr>
          <p:txBody>
            <a:bodyPr/>
            <a:lstStyle/>
            <a:p>
              <a:endParaRPr lang="en-US"/>
            </a:p>
          </p:txBody>
        </p:sp>
        <p:sp>
          <p:nvSpPr>
            <p:cNvPr id="187" name="Line 186"/>
            <p:cNvSpPr>
              <a:spLocks noChangeShapeType="1"/>
            </p:cNvSpPr>
            <p:nvPr/>
          </p:nvSpPr>
          <p:spPr bwMode="auto">
            <a:xfrm flipH="1">
              <a:off x="422" y="1882"/>
              <a:ext cx="1" cy="0"/>
            </a:xfrm>
            <a:prstGeom prst="line">
              <a:avLst/>
            </a:prstGeom>
            <a:noFill/>
            <a:ln w="9525">
              <a:noFill/>
              <a:round/>
              <a:headEnd type="none" w="sm" len="sm"/>
              <a:tailEnd type="none" w="sm" len="sm"/>
            </a:ln>
            <a:effectLst/>
          </p:spPr>
          <p:txBody>
            <a:bodyPr/>
            <a:lstStyle/>
            <a:p>
              <a:endParaRPr lang="en-US"/>
            </a:p>
          </p:txBody>
        </p:sp>
        <p:sp>
          <p:nvSpPr>
            <p:cNvPr id="188" name="Freeform 187"/>
            <p:cNvSpPr>
              <a:spLocks/>
            </p:cNvSpPr>
            <p:nvPr/>
          </p:nvSpPr>
          <p:spPr bwMode="auto">
            <a:xfrm>
              <a:off x="423" y="1882"/>
              <a:ext cx="17" cy="22"/>
            </a:xfrm>
            <a:custGeom>
              <a:avLst/>
              <a:gdLst/>
              <a:ahLst/>
              <a:cxnLst>
                <a:cxn ang="0">
                  <a:pos x="0" y="0"/>
                </a:cxn>
                <a:cxn ang="0">
                  <a:pos x="0" y="2"/>
                </a:cxn>
                <a:cxn ang="0">
                  <a:pos x="0" y="5"/>
                </a:cxn>
                <a:cxn ang="0">
                  <a:pos x="0" y="7"/>
                </a:cxn>
                <a:cxn ang="0">
                  <a:pos x="1" y="9"/>
                </a:cxn>
                <a:cxn ang="0">
                  <a:pos x="2" y="11"/>
                </a:cxn>
                <a:cxn ang="0">
                  <a:pos x="2" y="13"/>
                </a:cxn>
                <a:cxn ang="0">
                  <a:pos x="5" y="14"/>
                </a:cxn>
                <a:cxn ang="0">
                  <a:pos x="5" y="16"/>
                </a:cxn>
                <a:cxn ang="0">
                  <a:pos x="7" y="16"/>
                </a:cxn>
                <a:cxn ang="0">
                  <a:pos x="8" y="18"/>
                </a:cxn>
                <a:cxn ang="0">
                  <a:pos x="10" y="19"/>
                </a:cxn>
                <a:cxn ang="0">
                  <a:pos x="11" y="19"/>
                </a:cxn>
                <a:cxn ang="0">
                  <a:pos x="13" y="19"/>
                </a:cxn>
                <a:cxn ang="0">
                  <a:pos x="14" y="19"/>
                </a:cxn>
                <a:cxn ang="0">
                  <a:pos x="16" y="21"/>
                </a:cxn>
              </a:cxnLst>
              <a:rect l="0" t="0" r="r" b="b"/>
              <a:pathLst>
                <a:path w="17" h="22">
                  <a:moveTo>
                    <a:pt x="0" y="0"/>
                  </a:moveTo>
                  <a:lnTo>
                    <a:pt x="0" y="2"/>
                  </a:lnTo>
                  <a:lnTo>
                    <a:pt x="0" y="5"/>
                  </a:lnTo>
                  <a:lnTo>
                    <a:pt x="0" y="7"/>
                  </a:lnTo>
                  <a:lnTo>
                    <a:pt x="1" y="9"/>
                  </a:lnTo>
                  <a:lnTo>
                    <a:pt x="2" y="11"/>
                  </a:lnTo>
                  <a:lnTo>
                    <a:pt x="2" y="13"/>
                  </a:lnTo>
                  <a:lnTo>
                    <a:pt x="5" y="14"/>
                  </a:lnTo>
                  <a:lnTo>
                    <a:pt x="5" y="16"/>
                  </a:lnTo>
                  <a:lnTo>
                    <a:pt x="7" y="16"/>
                  </a:lnTo>
                  <a:lnTo>
                    <a:pt x="8" y="18"/>
                  </a:lnTo>
                  <a:lnTo>
                    <a:pt x="10" y="19"/>
                  </a:lnTo>
                  <a:lnTo>
                    <a:pt x="11" y="19"/>
                  </a:lnTo>
                  <a:lnTo>
                    <a:pt x="13" y="19"/>
                  </a:lnTo>
                  <a:lnTo>
                    <a:pt x="14" y="19"/>
                  </a:lnTo>
                  <a:lnTo>
                    <a:pt x="16"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89" name="Line 188"/>
            <p:cNvSpPr>
              <a:spLocks noChangeShapeType="1"/>
            </p:cNvSpPr>
            <p:nvPr/>
          </p:nvSpPr>
          <p:spPr bwMode="auto">
            <a:xfrm>
              <a:off x="422" y="1882"/>
              <a:ext cx="1" cy="0"/>
            </a:xfrm>
            <a:prstGeom prst="line">
              <a:avLst/>
            </a:prstGeom>
            <a:noFill/>
            <a:ln w="9525">
              <a:noFill/>
              <a:round/>
              <a:headEnd type="none" w="sm" len="sm"/>
              <a:tailEnd type="none" w="sm" len="sm"/>
            </a:ln>
            <a:effectLst/>
          </p:spPr>
          <p:txBody>
            <a:bodyPr/>
            <a:lstStyle/>
            <a:p>
              <a:endParaRPr lang="en-US"/>
            </a:p>
          </p:txBody>
        </p:sp>
        <p:sp>
          <p:nvSpPr>
            <p:cNvPr id="190" name="Line 189"/>
            <p:cNvSpPr>
              <a:spLocks noChangeShapeType="1"/>
            </p:cNvSpPr>
            <p:nvPr/>
          </p:nvSpPr>
          <p:spPr bwMode="auto">
            <a:xfrm>
              <a:off x="433" y="1903"/>
              <a:ext cx="1" cy="1"/>
            </a:xfrm>
            <a:prstGeom prst="line">
              <a:avLst/>
            </a:prstGeom>
            <a:noFill/>
            <a:ln w="9525">
              <a:noFill/>
              <a:round/>
              <a:headEnd type="none" w="sm" len="sm"/>
              <a:tailEnd type="none" w="sm" len="sm"/>
            </a:ln>
            <a:effectLst/>
          </p:spPr>
          <p:txBody>
            <a:bodyPr/>
            <a:lstStyle/>
            <a:p>
              <a:endParaRPr lang="en-US"/>
            </a:p>
          </p:txBody>
        </p:sp>
        <p:sp>
          <p:nvSpPr>
            <p:cNvPr id="191" name="Freeform 190"/>
            <p:cNvSpPr>
              <a:spLocks/>
            </p:cNvSpPr>
            <p:nvPr/>
          </p:nvSpPr>
          <p:spPr bwMode="auto">
            <a:xfrm>
              <a:off x="433" y="1901"/>
              <a:ext cx="17" cy="17"/>
            </a:xfrm>
            <a:custGeom>
              <a:avLst/>
              <a:gdLst/>
              <a:ahLst/>
              <a:cxnLst>
                <a:cxn ang="0">
                  <a:pos x="0" y="16"/>
                </a:cxn>
                <a:cxn ang="0">
                  <a:pos x="2" y="16"/>
                </a:cxn>
                <a:cxn ang="0">
                  <a:pos x="4" y="8"/>
                </a:cxn>
                <a:cxn ang="0">
                  <a:pos x="9" y="8"/>
                </a:cxn>
                <a:cxn ang="0">
                  <a:pos x="13" y="8"/>
                </a:cxn>
                <a:cxn ang="0">
                  <a:pos x="13" y="0"/>
                </a:cxn>
                <a:cxn ang="0">
                  <a:pos x="16" y="0"/>
                </a:cxn>
              </a:cxnLst>
              <a:rect l="0" t="0" r="r" b="b"/>
              <a:pathLst>
                <a:path w="17" h="17">
                  <a:moveTo>
                    <a:pt x="0" y="16"/>
                  </a:moveTo>
                  <a:lnTo>
                    <a:pt x="2" y="16"/>
                  </a:lnTo>
                  <a:lnTo>
                    <a:pt x="4" y="8"/>
                  </a:lnTo>
                  <a:lnTo>
                    <a:pt x="9" y="8"/>
                  </a:lnTo>
                  <a:lnTo>
                    <a:pt x="13" y="8"/>
                  </a:lnTo>
                  <a:lnTo>
                    <a:pt x="13"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2" name="Line 191"/>
            <p:cNvSpPr>
              <a:spLocks noChangeShapeType="1"/>
            </p:cNvSpPr>
            <p:nvPr/>
          </p:nvSpPr>
          <p:spPr bwMode="auto">
            <a:xfrm>
              <a:off x="433" y="1901"/>
              <a:ext cx="0" cy="0"/>
            </a:xfrm>
            <a:prstGeom prst="line">
              <a:avLst/>
            </a:prstGeom>
            <a:noFill/>
            <a:ln w="9525">
              <a:noFill/>
              <a:round/>
              <a:headEnd type="none" w="sm" len="sm"/>
              <a:tailEnd type="none" w="sm" len="sm"/>
            </a:ln>
            <a:effectLst/>
          </p:spPr>
          <p:txBody>
            <a:bodyPr/>
            <a:lstStyle/>
            <a:p>
              <a:endParaRPr lang="en-US"/>
            </a:p>
          </p:txBody>
        </p:sp>
        <p:sp>
          <p:nvSpPr>
            <p:cNvPr id="193" name="Line 192"/>
            <p:cNvSpPr>
              <a:spLocks noChangeShapeType="1"/>
            </p:cNvSpPr>
            <p:nvPr/>
          </p:nvSpPr>
          <p:spPr bwMode="auto">
            <a:xfrm>
              <a:off x="437" y="1901"/>
              <a:ext cx="0" cy="1"/>
            </a:xfrm>
            <a:prstGeom prst="line">
              <a:avLst/>
            </a:prstGeom>
            <a:noFill/>
            <a:ln w="9525">
              <a:noFill/>
              <a:round/>
              <a:headEnd type="none" w="sm" len="sm"/>
              <a:tailEnd type="none" w="sm" len="sm"/>
            </a:ln>
            <a:effectLst/>
          </p:spPr>
          <p:txBody>
            <a:bodyPr/>
            <a:lstStyle/>
            <a:p>
              <a:endParaRPr lang="en-US"/>
            </a:p>
          </p:txBody>
        </p:sp>
        <p:sp>
          <p:nvSpPr>
            <p:cNvPr id="194" name="Freeform 193"/>
            <p:cNvSpPr>
              <a:spLocks/>
            </p:cNvSpPr>
            <p:nvPr/>
          </p:nvSpPr>
          <p:spPr bwMode="auto">
            <a:xfrm>
              <a:off x="474" y="1795"/>
              <a:ext cx="22" cy="17"/>
            </a:xfrm>
            <a:custGeom>
              <a:avLst/>
              <a:gdLst/>
              <a:ahLst/>
              <a:cxnLst>
                <a:cxn ang="0">
                  <a:pos x="0" y="16"/>
                </a:cxn>
                <a:cxn ang="0">
                  <a:pos x="0" y="16"/>
                </a:cxn>
                <a:cxn ang="0">
                  <a:pos x="1" y="10"/>
                </a:cxn>
                <a:cxn ang="0">
                  <a:pos x="2" y="10"/>
                </a:cxn>
                <a:cxn ang="0">
                  <a:pos x="4" y="10"/>
                </a:cxn>
                <a:cxn ang="0">
                  <a:pos x="5" y="10"/>
                </a:cxn>
                <a:cxn ang="0">
                  <a:pos x="6" y="8"/>
                </a:cxn>
                <a:cxn ang="0">
                  <a:pos x="8" y="8"/>
                </a:cxn>
                <a:cxn ang="0">
                  <a:pos x="10" y="5"/>
                </a:cxn>
                <a:cxn ang="0">
                  <a:pos x="11" y="5"/>
                </a:cxn>
                <a:cxn ang="0">
                  <a:pos x="13" y="2"/>
                </a:cxn>
                <a:cxn ang="0">
                  <a:pos x="15" y="2"/>
                </a:cxn>
                <a:cxn ang="0">
                  <a:pos x="17" y="0"/>
                </a:cxn>
                <a:cxn ang="0">
                  <a:pos x="18" y="0"/>
                </a:cxn>
                <a:cxn ang="0">
                  <a:pos x="19" y="0"/>
                </a:cxn>
                <a:cxn ang="0">
                  <a:pos x="21" y="0"/>
                </a:cxn>
              </a:cxnLst>
              <a:rect l="0" t="0" r="r" b="b"/>
              <a:pathLst>
                <a:path w="22" h="17">
                  <a:moveTo>
                    <a:pt x="0" y="16"/>
                  </a:moveTo>
                  <a:lnTo>
                    <a:pt x="0" y="16"/>
                  </a:lnTo>
                  <a:lnTo>
                    <a:pt x="1" y="10"/>
                  </a:lnTo>
                  <a:lnTo>
                    <a:pt x="2" y="10"/>
                  </a:lnTo>
                  <a:lnTo>
                    <a:pt x="4" y="10"/>
                  </a:lnTo>
                  <a:lnTo>
                    <a:pt x="5" y="10"/>
                  </a:lnTo>
                  <a:lnTo>
                    <a:pt x="6" y="8"/>
                  </a:lnTo>
                  <a:lnTo>
                    <a:pt x="8" y="8"/>
                  </a:lnTo>
                  <a:lnTo>
                    <a:pt x="10" y="5"/>
                  </a:lnTo>
                  <a:lnTo>
                    <a:pt x="11" y="5"/>
                  </a:lnTo>
                  <a:lnTo>
                    <a:pt x="13" y="2"/>
                  </a:lnTo>
                  <a:lnTo>
                    <a:pt x="15" y="2"/>
                  </a:lnTo>
                  <a:lnTo>
                    <a:pt x="17" y="0"/>
                  </a:lnTo>
                  <a:lnTo>
                    <a:pt x="18" y="0"/>
                  </a:lnTo>
                  <a:lnTo>
                    <a:pt x="19" y="0"/>
                  </a:lnTo>
                  <a:lnTo>
                    <a:pt x="2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5" name="Line 194"/>
            <p:cNvSpPr>
              <a:spLocks noChangeShapeType="1"/>
            </p:cNvSpPr>
            <p:nvPr/>
          </p:nvSpPr>
          <p:spPr bwMode="auto">
            <a:xfrm>
              <a:off x="475" y="1800"/>
              <a:ext cx="0" cy="0"/>
            </a:xfrm>
            <a:prstGeom prst="line">
              <a:avLst/>
            </a:prstGeom>
            <a:noFill/>
            <a:ln w="9525">
              <a:noFill/>
              <a:round/>
              <a:headEnd type="none" w="sm" len="sm"/>
              <a:tailEnd type="none" w="sm" len="sm"/>
            </a:ln>
            <a:effectLst/>
          </p:spPr>
          <p:txBody>
            <a:bodyPr/>
            <a:lstStyle/>
            <a:p>
              <a:endParaRPr lang="en-US"/>
            </a:p>
          </p:txBody>
        </p:sp>
        <p:sp>
          <p:nvSpPr>
            <p:cNvPr id="196" name="Line 195"/>
            <p:cNvSpPr>
              <a:spLocks noChangeShapeType="1"/>
            </p:cNvSpPr>
            <p:nvPr/>
          </p:nvSpPr>
          <p:spPr bwMode="auto">
            <a:xfrm>
              <a:off x="495" y="1795"/>
              <a:ext cx="0" cy="1"/>
            </a:xfrm>
            <a:prstGeom prst="line">
              <a:avLst/>
            </a:prstGeom>
            <a:noFill/>
            <a:ln w="9525">
              <a:noFill/>
              <a:round/>
              <a:headEnd type="none" w="sm" len="sm"/>
              <a:tailEnd type="none" w="sm" len="sm"/>
            </a:ln>
            <a:effectLst/>
          </p:spPr>
          <p:txBody>
            <a:bodyPr/>
            <a:lstStyle/>
            <a:p>
              <a:endParaRPr lang="en-US"/>
            </a:p>
          </p:txBody>
        </p:sp>
        <p:sp>
          <p:nvSpPr>
            <p:cNvPr id="197" name="Freeform 196"/>
            <p:cNvSpPr>
              <a:spLocks/>
            </p:cNvSpPr>
            <p:nvPr/>
          </p:nvSpPr>
          <p:spPr bwMode="auto">
            <a:xfrm>
              <a:off x="474" y="1800"/>
              <a:ext cx="22" cy="17"/>
            </a:xfrm>
            <a:custGeom>
              <a:avLst/>
              <a:gdLst/>
              <a:ahLst/>
              <a:cxnLst>
                <a:cxn ang="0">
                  <a:pos x="0" y="16"/>
                </a:cxn>
                <a:cxn ang="0">
                  <a:pos x="0" y="16"/>
                </a:cxn>
                <a:cxn ang="0">
                  <a:pos x="0" y="13"/>
                </a:cxn>
                <a:cxn ang="0">
                  <a:pos x="2" y="13"/>
                </a:cxn>
                <a:cxn ang="0">
                  <a:pos x="3" y="10"/>
                </a:cxn>
                <a:cxn ang="0">
                  <a:pos x="4" y="10"/>
                </a:cxn>
                <a:cxn ang="0">
                  <a:pos x="6" y="10"/>
                </a:cxn>
                <a:cxn ang="0">
                  <a:pos x="7" y="10"/>
                </a:cxn>
                <a:cxn ang="0">
                  <a:pos x="9" y="5"/>
                </a:cxn>
                <a:cxn ang="0">
                  <a:pos x="11" y="5"/>
                </a:cxn>
                <a:cxn ang="0">
                  <a:pos x="13" y="5"/>
                </a:cxn>
                <a:cxn ang="0">
                  <a:pos x="14" y="2"/>
                </a:cxn>
                <a:cxn ang="0">
                  <a:pos x="16" y="2"/>
                </a:cxn>
                <a:cxn ang="0">
                  <a:pos x="17" y="0"/>
                </a:cxn>
                <a:cxn ang="0">
                  <a:pos x="19" y="0"/>
                </a:cxn>
                <a:cxn ang="0">
                  <a:pos x="20" y="0"/>
                </a:cxn>
                <a:cxn ang="0">
                  <a:pos x="21" y="0"/>
                </a:cxn>
              </a:cxnLst>
              <a:rect l="0" t="0" r="r" b="b"/>
              <a:pathLst>
                <a:path w="22" h="17">
                  <a:moveTo>
                    <a:pt x="0" y="16"/>
                  </a:moveTo>
                  <a:lnTo>
                    <a:pt x="0" y="16"/>
                  </a:lnTo>
                  <a:lnTo>
                    <a:pt x="0" y="13"/>
                  </a:lnTo>
                  <a:lnTo>
                    <a:pt x="2" y="13"/>
                  </a:lnTo>
                  <a:lnTo>
                    <a:pt x="3" y="10"/>
                  </a:lnTo>
                  <a:lnTo>
                    <a:pt x="4" y="10"/>
                  </a:lnTo>
                  <a:lnTo>
                    <a:pt x="6" y="10"/>
                  </a:lnTo>
                  <a:lnTo>
                    <a:pt x="7" y="10"/>
                  </a:lnTo>
                  <a:lnTo>
                    <a:pt x="9" y="5"/>
                  </a:lnTo>
                  <a:lnTo>
                    <a:pt x="11" y="5"/>
                  </a:lnTo>
                  <a:lnTo>
                    <a:pt x="13" y="5"/>
                  </a:lnTo>
                  <a:lnTo>
                    <a:pt x="14" y="2"/>
                  </a:lnTo>
                  <a:lnTo>
                    <a:pt x="16" y="2"/>
                  </a:lnTo>
                  <a:lnTo>
                    <a:pt x="17" y="0"/>
                  </a:lnTo>
                  <a:lnTo>
                    <a:pt x="19" y="0"/>
                  </a:lnTo>
                  <a:lnTo>
                    <a:pt x="20" y="0"/>
                  </a:lnTo>
                  <a:lnTo>
                    <a:pt x="2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98" name="Line 197"/>
            <p:cNvSpPr>
              <a:spLocks noChangeShapeType="1"/>
            </p:cNvSpPr>
            <p:nvPr/>
          </p:nvSpPr>
          <p:spPr bwMode="auto">
            <a:xfrm>
              <a:off x="475" y="1806"/>
              <a:ext cx="0" cy="0"/>
            </a:xfrm>
            <a:prstGeom prst="line">
              <a:avLst/>
            </a:prstGeom>
            <a:noFill/>
            <a:ln w="9525">
              <a:noFill/>
              <a:round/>
              <a:headEnd type="none" w="sm" len="sm"/>
              <a:tailEnd type="none" w="sm" len="sm"/>
            </a:ln>
            <a:effectLst/>
          </p:spPr>
          <p:txBody>
            <a:bodyPr/>
            <a:lstStyle/>
            <a:p>
              <a:endParaRPr lang="en-US"/>
            </a:p>
          </p:txBody>
        </p:sp>
        <p:sp>
          <p:nvSpPr>
            <p:cNvPr id="199" name="Line 198"/>
            <p:cNvSpPr>
              <a:spLocks noChangeShapeType="1"/>
            </p:cNvSpPr>
            <p:nvPr/>
          </p:nvSpPr>
          <p:spPr bwMode="auto">
            <a:xfrm>
              <a:off x="495" y="1800"/>
              <a:ext cx="0" cy="1"/>
            </a:xfrm>
            <a:prstGeom prst="line">
              <a:avLst/>
            </a:prstGeom>
            <a:noFill/>
            <a:ln w="9525">
              <a:noFill/>
              <a:round/>
              <a:headEnd type="none" w="sm" len="sm"/>
              <a:tailEnd type="none" w="sm" len="sm"/>
            </a:ln>
            <a:effectLst/>
          </p:spPr>
          <p:txBody>
            <a:bodyPr/>
            <a:lstStyle/>
            <a:p>
              <a:endParaRPr lang="en-US"/>
            </a:p>
          </p:txBody>
        </p:sp>
        <p:sp>
          <p:nvSpPr>
            <p:cNvPr id="200" name="Freeform 199"/>
            <p:cNvSpPr>
              <a:spLocks/>
            </p:cNvSpPr>
            <p:nvPr/>
          </p:nvSpPr>
          <p:spPr bwMode="auto">
            <a:xfrm>
              <a:off x="469" y="1807"/>
              <a:ext cx="29" cy="17"/>
            </a:xfrm>
            <a:custGeom>
              <a:avLst/>
              <a:gdLst/>
              <a:ahLst/>
              <a:cxnLst>
                <a:cxn ang="0">
                  <a:pos x="0" y="16"/>
                </a:cxn>
                <a:cxn ang="0">
                  <a:pos x="0" y="16"/>
                </a:cxn>
                <a:cxn ang="0">
                  <a:pos x="0" y="12"/>
                </a:cxn>
                <a:cxn ang="0">
                  <a:pos x="2" y="12"/>
                </a:cxn>
                <a:cxn ang="0">
                  <a:pos x="4" y="12"/>
                </a:cxn>
                <a:cxn ang="0">
                  <a:pos x="6" y="10"/>
                </a:cxn>
                <a:cxn ang="0">
                  <a:pos x="7" y="10"/>
                </a:cxn>
                <a:cxn ang="0">
                  <a:pos x="10" y="8"/>
                </a:cxn>
                <a:cxn ang="0">
                  <a:pos x="12" y="8"/>
                </a:cxn>
                <a:cxn ang="0">
                  <a:pos x="15" y="4"/>
                </a:cxn>
                <a:cxn ang="0">
                  <a:pos x="17" y="4"/>
                </a:cxn>
                <a:cxn ang="0">
                  <a:pos x="20" y="2"/>
                </a:cxn>
                <a:cxn ang="0">
                  <a:pos x="21" y="0"/>
                </a:cxn>
                <a:cxn ang="0">
                  <a:pos x="23" y="0"/>
                </a:cxn>
                <a:cxn ang="0">
                  <a:pos x="25" y="0"/>
                </a:cxn>
                <a:cxn ang="0">
                  <a:pos x="26" y="0"/>
                </a:cxn>
                <a:cxn ang="0">
                  <a:pos x="28" y="0"/>
                </a:cxn>
              </a:cxnLst>
              <a:rect l="0" t="0" r="r" b="b"/>
              <a:pathLst>
                <a:path w="29" h="17">
                  <a:moveTo>
                    <a:pt x="0" y="16"/>
                  </a:moveTo>
                  <a:lnTo>
                    <a:pt x="0" y="16"/>
                  </a:lnTo>
                  <a:lnTo>
                    <a:pt x="0" y="12"/>
                  </a:lnTo>
                  <a:lnTo>
                    <a:pt x="2" y="12"/>
                  </a:lnTo>
                  <a:lnTo>
                    <a:pt x="4" y="12"/>
                  </a:lnTo>
                  <a:lnTo>
                    <a:pt x="6" y="10"/>
                  </a:lnTo>
                  <a:lnTo>
                    <a:pt x="7" y="10"/>
                  </a:lnTo>
                  <a:lnTo>
                    <a:pt x="10" y="8"/>
                  </a:lnTo>
                  <a:lnTo>
                    <a:pt x="12" y="8"/>
                  </a:lnTo>
                  <a:lnTo>
                    <a:pt x="15" y="4"/>
                  </a:lnTo>
                  <a:lnTo>
                    <a:pt x="17" y="4"/>
                  </a:lnTo>
                  <a:lnTo>
                    <a:pt x="20" y="2"/>
                  </a:lnTo>
                  <a:lnTo>
                    <a:pt x="21" y="0"/>
                  </a:lnTo>
                  <a:lnTo>
                    <a:pt x="23" y="0"/>
                  </a:lnTo>
                  <a:lnTo>
                    <a:pt x="25" y="0"/>
                  </a:lnTo>
                  <a:lnTo>
                    <a:pt x="26" y="0"/>
                  </a:lnTo>
                  <a:lnTo>
                    <a:pt x="2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1" name="Line 200"/>
            <p:cNvSpPr>
              <a:spLocks noChangeShapeType="1"/>
            </p:cNvSpPr>
            <p:nvPr/>
          </p:nvSpPr>
          <p:spPr bwMode="auto">
            <a:xfrm>
              <a:off x="470" y="1815"/>
              <a:ext cx="15" cy="0"/>
            </a:xfrm>
            <a:prstGeom prst="line">
              <a:avLst/>
            </a:prstGeom>
            <a:noFill/>
            <a:ln w="9525">
              <a:noFill/>
              <a:round/>
              <a:headEnd type="none" w="sm" len="sm"/>
              <a:tailEnd type="none" w="sm" len="sm"/>
            </a:ln>
            <a:effectLst/>
          </p:spPr>
          <p:txBody>
            <a:bodyPr/>
            <a:lstStyle/>
            <a:p>
              <a:endParaRPr lang="en-US"/>
            </a:p>
          </p:txBody>
        </p:sp>
        <p:sp>
          <p:nvSpPr>
            <p:cNvPr id="202" name="Line 201"/>
            <p:cNvSpPr>
              <a:spLocks noChangeShapeType="1"/>
            </p:cNvSpPr>
            <p:nvPr/>
          </p:nvSpPr>
          <p:spPr bwMode="auto">
            <a:xfrm>
              <a:off x="497" y="1807"/>
              <a:ext cx="0" cy="1"/>
            </a:xfrm>
            <a:prstGeom prst="line">
              <a:avLst/>
            </a:prstGeom>
            <a:noFill/>
            <a:ln w="9525">
              <a:noFill/>
              <a:round/>
              <a:headEnd type="none" w="sm" len="sm"/>
              <a:tailEnd type="none" w="sm" len="sm"/>
            </a:ln>
            <a:effectLst/>
          </p:spPr>
          <p:txBody>
            <a:bodyPr/>
            <a:lstStyle/>
            <a:p>
              <a:endParaRPr lang="en-US"/>
            </a:p>
          </p:txBody>
        </p:sp>
        <p:sp>
          <p:nvSpPr>
            <p:cNvPr id="203" name="Freeform 202"/>
            <p:cNvSpPr>
              <a:spLocks/>
            </p:cNvSpPr>
            <p:nvPr/>
          </p:nvSpPr>
          <p:spPr bwMode="auto">
            <a:xfrm>
              <a:off x="470" y="1811"/>
              <a:ext cx="28" cy="17"/>
            </a:xfrm>
            <a:custGeom>
              <a:avLst/>
              <a:gdLst/>
              <a:ahLst/>
              <a:cxnLst>
                <a:cxn ang="0">
                  <a:pos x="0" y="16"/>
                </a:cxn>
                <a:cxn ang="0">
                  <a:pos x="0" y="16"/>
                </a:cxn>
                <a:cxn ang="0">
                  <a:pos x="0" y="12"/>
                </a:cxn>
                <a:cxn ang="0">
                  <a:pos x="2" y="12"/>
                </a:cxn>
                <a:cxn ang="0">
                  <a:pos x="4" y="12"/>
                </a:cxn>
                <a:cxn ang="0">
                  <a:pos x="5" y="12"/>
                </a:cxn>
                <a:cxn ang="0">
                  <a:pos x="8" y="10"/>
                </a:cxn>
                <a:cxn ang="0">
                  <a:pos x="9" y="8"/>
                </a:cxn>
                <a:cxn ang="0">
                  <a:pos x="12" y="7"/>
                </a:cxn>
                <a:cxn ang="0">
                  <a:pos x="14" y="5"/>
                </a:cxn>
                <a:cxn ang="0">
                  <a:pos x="17" y="3"/>
                </a:cxn>
                <a:cxn ang="0">
                  <a:pos x="19" y="3"/>
                </a:cxn>
                <a:cxn ang="0">
                  <a:pos x="21" y="1"/>
                </a:cxn>
                <a:cxn ang="0">
                  <a:pos x="23" y="0"/>
                </a:cxn>
                <a:cxn ang="0">
                  <a:pos x="25" y="0"/>
                </a:cxn>
                <a:cxn ang="0">
                  <a:pos x="26" y="0"/>
                </a:cxn>
                <a:cxn ang="0">
                  <a:pos x="27" y="0"/>
                </a:cxn>
              </a:cxnLst>
              <a:rect l="0" t="0" r="r" b="b"/>
              <a:pathLst>
                <a:path w="28" h="17">
                  <a:moveTo>
                    <a:pt x="0" y="16"/>
                  </a:moveTo>
                  <a:lnTo>
                    <a:pt x="0" y="16"/>
                  </a:lnTo>
                  <a:lnTo>
                    <a:pt x="0" y="12"/>
                  </a:lnTo>
                  <a:lnTo>
                    <a:pt x="2" y="12"/>
                  </a:lnTo>
                  <a:lnTo>
                    <a:pt x="4" y="12"/>
                  </a:lnTo>
                  <a:lnTo>
                    <a:pt x="5" y="12"/>
                  </a:lnTo>
                  <a:lnTo>
                    <a:pt x="8" y="10"/>
                  </a:lnTo>
                  <a:lnTo>
                    <a:pt x="9" y="8"/>
                  </a:lnTo>
                  <a:lnTo>
                    <a:pt x="12" y="7"/>
                  </a:lnTo>
                  <a:lnTo>
                    <a:pt x="14" y="5"/>
                  </a:lnTo>
                  <a:lnTo>
                    <a:pt x="17" y="3"/>
                  </a:lnTo>
                  <a:lnTo>
                    <a:pt x="19" y="3"/>
                  </a:lnTo>
                  <a:lnTo>
                    <a:pt x="21" y="1"/>
                  </a:lnTo>
                  <a:lnTo>
                    <a:pt x="23" y="0"/>
                  </a:lnTo>
                  <a:lnTo>
                    <a:pt x="25" y="0"/>
                  </a:lnTo>
                  <a:lnTo>
                    <a:pt x="26" y="0"/>
                  </a:lnTo>
                  <a:lnTo>
                    <a:pt x="2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4" name="Line 203"/>
            <p:cNvSpPr>
              <a:spLocks noChangeShapeType="1"/>
            </p:cNvSpPr>
            <p:nvPr/>
          </p:nvSpPr>
          <p:spPr bwMode="auto">
            <a:xfrm>
              <a:off x="471" y="1819"/>
              <a:ext cx="15" cy="0"/>
            </a:xfrm>
            <a:prstGeom prst="line">
              <a:avLst/>
            </a:prstGeom>
            <a:noFill/>
            <a:ln w="9525">
              <a:noFill/>
              <a:round/>
              <a:headEnd type="none" w="sm" len="sm"/>
              <a:tailEnd type="none" w="sm" len="sm"/>
            </a:ln>
            <a:effectLst/>
          </p:spPr>
          <p:txBody>
            <a:bodyPr/>
            <a:lstStyle/>
            <a:p>
              <a:endParaRPr lang="en-US"/>
            </a:p>
          </p:txBody>
        </p:sp>
        <p:sp>
          <p:nvSpPr>
            <p:cNvPr id="205" name="Line 204"/>
            <p:cNvSpPr>
              <a:spLocks noChangeShapeType="1"/>
            </p:cNvSpPr>
            <p:nvPr/>
          </p:nvSpPr>
          <p:spPr bwMode="auto">
            <a:xfrm>
              <a:off x="497" y="1812"/>
              <a:ext cx="0" cy="1"/>
            </a:xfrm>
            <a:prstGeom prst="line">
              <a:avLst/>
            </a:prstGeom>
            <a:noFill/>
            <a:ln w="9525">
              <a:noFill/>
              <a:round/>
              <a:headEnd type="none" w="sm" len="sm"/>
              <a:tailEnd type="none" w="sm" len="sm"/>
            </a:ln>
            <a:effectLst/>
          </p:spPr>
          <p:txBody>
            <a:bodyPr/>
            <a:lstStyle/>
            <a:p>
              <a:endParaRPr lang="en-US"/>
            </a:p>
          </p:txBody>
        </p:sp>
        <p:sp>
          <p:nvSpPr>
            <p:cNvPr id="206" name="Freeform 205"/>
            <p:cNvSpPr>
              <a:spLocks/>
            </p:cNvSpPr>
            <p:nvPr/>
          </p:nvSpPr>
          <p:spPr bwMode="auto">
            <a:xfrm>
              <a:off x="478" y="1817"/>
              <a:ext cx="20" cy="17"/>
            </a:xfrm>
            <a:custGeom>
              <a:avLst/>
              <a:gdLst/>
              <a:ahLst/>
              <a:cxnLst>
                <a:cxn ang="0">
                  <a:pos x="0" y="16"/>
                </a:cxn>
                <a:cxn ang="0">
                  <a:pos x="0" y="16"/>
                </a:cxn>
                <a:cxn ang="0">
                  <a:pos x="1" y="11"/>
                </a:cxn>
                <a:cxn ang="0">
                  <a:pos x="2" y="11"/>
                </a:cxn>
                <a:cxn ang="0">
                  <a:pos x="3" y="11"/>
                </a:cxn>
                <a:cxn ang="0">
                  <a:pos x="5" y="11"/>
                </a:cxn>
                <a:cxn ang="0">
                  <a:pos x="6" y="11"/>
                </a:cxn>
                <a:cxn ang="0">
                  <a:pos x="8" y="9"/>
                </a:cxn>
                <a:cxn ang="0">
                  <a:pos x="9" y="6"/>
                </a:cxn>
                <a:cxn ang="0">
                  <a:pos x="10" y="4"/>
                </a:cxn>
                <a:cxn ang="0">
                  <a:pos x="13" y="4"/>
                </a:cxn>
                <a:cxn ang="0">
                  <a:pos x="15" y="2"/>
                </a:cxn>
                <a:cxn ang="0">
                  <a:pos x="17" y="0"/>
                </a:cxn>
                <a:cxn ang="0">
                  <a:pos x="18" y="0"/>
                </a:cxn>
                <a:cxn ang="0">
                  <a:pos x="19" y="0"/>
                </a:cxn>
              </a:cxnLst>
              <a:rect l="0" t="0" r="r" b="b"/>
              <a:pathLst>
                <a:path w="20" h="17">
                  <a:moveTo>
                    <a:pt x="0" y="16"/>
                  </a:moveTo>
                  <a:lnTo>
                    <a:pt x="0" y="16"/>
                  </a:lnTo>
                  <a:lnTo>
                    <a:pt x="1" y="11"/>
                  </a:lnTo>
                  <a:lnTo>
                    <a:pt x="2" y="11"/>
                  </a:lnTo>
                  <a:lnTo>
                    <a:pt x="3" y="11"/>
                  </a:lnTo>
                  <a:lnTo>
                    <a:pt x="5" y="11"/>
                  </a:lnTo>
                  <a:lnTo>
                    <a:pt x="6" y="11"/>
                  </a:lnTo>
                  <a:lnTo>
                    <a:pt x="8" y="9"/>
                  </a:lnTo>
                  <a:lnTo>
                    <a:pt x="9" y="6"/>
                  </a:lnTo>
                  <a:lnTo>
                    <a:pt x="10" y="4"/>
                  </a:lnTo>
                  <a:lnTo>
                    <a:pt x="13" y="4"/>
                  </a:lnTo>
                  <a:lnTo>
                    <a:pt x="15" y="2"/>
                  </a:lnTo>
                  <a:lnTo>
                    <a:pt x="17" y="0"/>
                  </a:lnTo>
                  <a:lnTo>
                    <a:pt x="18" y="0"/>
                  </a:lnTo>
                  <a:lnTo>
                    <a:pt x="1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07" name="Line 206"/>
            <p:cNvSpPr>
              <a:spLocks noChangeShapeType="1"/>
            </p:cNvSpPr>
            <p:nvPr/>
          </p:nvSpPr>
          <p:spPr bwMode="auto">
            <a:xfrm>
              <a:off x="478" y="1824"/>
              <a:ext cx="15" cy="0"/>
            </a:xfrm>
            <a:prstGeom prst="line">
              <a:avLst/>
            </a:prstGeom>
            <a:noFill/>
            <a:ln w="9525">
              <a:noFill/>
              <a:round/>
              <a:headEnd type="none" w="sm" len="sm"/>
              <a:tailEnd type="none" w="sm" len="sm"/>
            </a:ln>
            <a:effectLst/>
          </p:spPr>
          <p:txBody>
            <a:bodyPr/>
            <a:lstStyle/>
            <a:p>
              <a:endParaRPr lang="en-US"/>
            </a:p>
          </p:txBody>
        </p:sp>
        <p:sp>
          <p:nvSpPr>
            <p:cNvPr id="208" name="Line 207"/>
            <p:cNvSpPr>
              <a:spLocks noChangeShapeType="1"/>
            </p:cNvSpPr>
            <p:nvPr/>
          </p:nvSpPr>
          <p:spPr bwMode="auto">
            <a:xfrm>
              <a:off x="497" y="1817"/>
              <a:ext cx="1" cy="1"/>
            </a:xfrm>
            <a:prstGeom prst="line">
              <a:avLst/>
            </a:prstGeom>
            <a:noFill/>
            <a:ln w="9525">
              <a:noFill/>
              <a:round/>
              <a:headEnd type="none" w="sm" len="sm"/>
              <a:tailEnd type="none" w="sm" len="sm"/>
            </a:ln>
            <a:effectLst/>
          </p:spPr>
          <p:txBody>
            <a:bodyPr/>
            <a:lstStyle/>
            <a:p>
              <a:endParaRPr lang="en-US"/>
            </a:p>
          </p:txBody>
        </p:sp>
        <p:sp>
          <p:nvSpPr>
            <p:cNvPr id="209" name="Line 208"/>
            <p:cNvSpPr>
              <a:spLocks noChangeShapeType="1"/>
            </p:cNvSpPr>
            <p:nvPr/>
          </p:nvSpPr>
          <p:spPr bwMode="auto">
            <a:xfrm flipV="1">
              <a:off x="488" y="1823"/>
              <a:ext cx="6" cy="5"/>
            </a:xfrm>
            <a:prstGeom prst="line">
              <a:avLst/>
            </a:prstGeom>
            <a:noFill/>
            <a:ln w="12700">
              <a:solidFill>
                <a:srgbClr val="000000"/>
              </a:solidFill>
              <a:round/>
              <a:headEnd type="none" w="sm" len="sm"/>
              <a:tailEnd type="none" w="sm" len="sm"/>
            </a:ln>
            <a:effectLst/>
          </p:spPr>
          <p:txBody>
            <a:bodyPr/>
            <a:lstStyle/>
            <a:p>
              <a:endParaRPr lang="en-US"/>
            </a:p>
          </p:txBody>
        </p:sp>
        <p:sp>
          <p:nvSpPr>
            <p:cNvPr id="210" name="Line 209"/>
            <p:cNvSpPr>
              <a:spLocks noChangeShapeType="1"/>
            </p:cNvSpPr>
            <p:nvPr/>
          </p:nvSpPr>
          <p:spPr bwMode="auto">
            <a:xfrm>
              <a:off x="479" y="1760"/>
              <a:ext cx="0" cy="23"/>
            </a:xfrm>
            <a:prstGeom prst="line">
              <a:avLst/>
            </a:prstGeom>
            <a:noFill/>
            <a:ln w="12700">
              <a:solidFill>
                <a:srgbClr val="000000"/>
              </a:solidFill>
              <a:round/>
              <a:headEnd type="none" w="sm" len="sm"/>
              <a:tailEnd type="none" w="sm" len="sm"/>
            </a:ln>
            <a:effectLst/>
          </p:spPr>
          <p:txBody>
            <a:bodyPr/>
            <a:lstStyle/>
            <a:p>
              <a:endParaRPr lang="en-US"/>
            </a:p>
          </p:txBody>
        </p:sp>
        <p:sp>
          <p:nvSpPr>
            <p:cNvPr id="211" name="Line 210"/>
            <p:cNvSpPr>
              <a:spLocks noChangeShapeType="1"/>
            </p:cNvSpPr>
            <p:nvPr/>
          </p:nvSpPr>
          <p:spPr bwMode="auto">
            <a:xfrm>
              <a:off x="467" y="1799"/>
              <a:ext cx="0" cy="26"/>
            </a:xfrm>
            <a:prstGeom prst="line">
              <a:avLst/>
            </a:prstGeom>
            <a:noFill/>
            <a:ln w="12700">
              <a:solidFill>
                <a:srgbClr val="000000"/>
              </a:solidFill>
              <a:round/>
              <a:headEnd type="none" w="sm" len="sm"/>
              <a:tailEnd type="none" w="sm" len="sm"/>
            </a:ln>
            <a:effectLst/>
          </p:spPr>
          <p:txBody>
            <a:bodyPr/>
            <a:lstStyle/>
            <a:p>
              <a:endParaRPr lang="en-US"/>
            </a:p>
          </p:txBody>
        </p:sp>
        <p:sp>
          <p:nvSpPr>
            <p:cNvPr id="212" name="Freeform 211"/>
            <p:cNvSpPr>
              <a:spLocks/>
            </p:cNvSpPr>
            <p:nvPr/>
          </p:nvSpPr>
          <p:spPr bwMode="auto">
            <a:xfrm>
              <a:off x="444" y="1909"/>
              <a:ext cx="45" cy="17"/>
            </a:xfrm>
            <a:custGeom>
              <a:avLst/>
              <a:gdLst/>
              <a:ahLst/>
              <a:cxnLst>
                <a:cxn ang="0">
                  <a:pos x="0" y="0"/>
                </a:cxn>
                <a:cxn ang="0">
                  <a:pos x="0" y="0"/>
                </a:cxn>
                <a:cxn ang="0">
                  <a:pos x="0" y="1"/>
                </a:cxn>
                <a:cxn ang="0">
                  <a:pos x="1" y="2"/>
                </a:cxn>
                <a:cxn ang="0">
                  <a:pos x="2" y="4"/>
                </a:cxn>
                <a:cxn ang="0">
                  <a:pos x="4" y="4"/>
                </a:cxn>
                <a:cxn ang="0">
                  <a:pos x="5" y="5"/>
                </a:cxn>
                <a:cxn ang="0">
                  <a:pos x="7" y="7"/>
                </a:cxn>
                <a:cxn ang="0">
                  <a:pos x="9" y="8"/>
                </a:cxn>
                <a:cxn ang="0">
                  <a:pos x="12" y="10"/>
                </a:cxn>
                <a:cxn ang="0">
                  <a:pos x="16" y="11"/>
                </a:cxn>
                <a:cxn ang="0">
                  <a:pos x="19" y="13"/>
                </a:cxn>
                <a:cxn ang="0">
                  <a:pos x="25" y="13"/>
                </a:cxn>
                <a:cxn ang="0">
                  <a:pos x="30" y="13"/>
                </a:cxn>
                <a:cxn ang="0">
                  <a:pos x="36" y="13"/>
                </a:cxn>
                <a:cxn ang="0">
                  <a:pos x="44" y="16"/>
                </a:cxn>
              </a:cxnLst>
              <a:rect l="0" t="0" r="r" b="b"/>
              <a:pathLst>
                <a:path w="45" h="17">
                  <a:moveTo>
                    <a:pt x="0" y="0"/>
                  </a:moveTo>
                  <a:lnTo>
                    <a:pt x="0" y="0"/>
                  </a:lnTo>
                  <a:lnTo>
                    <a:pt x="0" y="1"/>
                  </a:lnTo>
                  <a:lnTo>
                    <a:pt x="1" y="2"/>
                  </a:lnTo>
                  <a:lnTo>
                    <a:pt x="2" y="4"/>
                  </a:lnTo>
                  <a:lnTo>
                    <a:pt x="4" y="4"/>
                  </a:lnTo>
                  <a:lnTo>
                    <a:pt x="5" y="5"/>
                  </a:lnTo>
                  <a:lnTo>
                    <a:pt x="7" y="7"/>
                  </a:lnTo>
                  <a:lnTo>
                    <a:pt x="9" y="8"/>
                  </a:lnTo>
                  <a:lnTo>
                    <a:pt x="12" y="10"/>
                  </a:lnTo>
                  <a:lnTo>
                    <a:pt x="16" y="11"/>
                  </a:lnTo>
                  <a:lnTo>
                    <a:pt x="19" y="13"/>
                  </a:lnTo>
                  <a:lnTo>
                    <a:pt x="25" y="13"/>
                  </a:lnTo>
                  <a:lnTo>
                    <a:pt x="30" y="13"/>
                  </a:lnTo>
                  <a:lnTo>
                    <a:pt x="36" y="13"/>
                  </a:lnTo>
                  <a:lnTo>
                    <a:pt x="44"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13" name="Line 212"/>
            <p:cNvSpPr>
              <a:spLocks noChangeShapeType="1"/>
            </p:cNvSpPr>
            <p:nvPr/>
          </p:nvSpPr>
          <p:spPr bwMode="auto">
            <a:xfrm>
              <a:off x="444" y="1909"/>
              <a:ext cx="1" cy="0"/>
            </a:xfrm>
            <a:prstGeom prst="line">
              <a:avLst/>
            </a:prstGeom>
            <a:noFill/>
            <a:ln w="9525">
              <a:noFill/>
              <a:round/>
              <a:headEnd type="none" w="sm" len="sm"/>
              <a:tailEnd type="none" w="sm" len="sm"/>
            </a:ln>
            <a:effectLst/>
          </p:spPr>
          <p:txBody>
            <a:bodyPr/>
            <a:lstStyle/>
            <a:p>
              <a:endParaRPr lang="en-US"/>
            </a:p>
          </p:txBody>
        </p:sp>
        <p:sp>
          <p:nvSpPr>
            <p:cNvPr id="214" name="Line 213"/>
            <p:cNvSpPr>
              <a:spLocks noChangeShapeType="1"/>
            </p:cNvSpPr>
            <p:nvPr/>
          </p:nvSpPr>
          <p:spPr bwMode="auto">
            <a:xfrm>
              <a:off x="487" y="1920"/>
              <a:ext cx="0" cy="1"/>
            </a:xfrm>
            <a:prstGeom prst="line">
              <a:avLst/>
            </a:prstGeom>
            <a:noFill/>
            <a:ln w="9525">
              <a:noFill/>
              <a:round/>
              <a:headEnd type="none" w="sm" len="sm"/>
              <a:tailEnd type="none" w="sm" len="sm"/>
            </a:ln>
            <a:effectLst/>
          </p:spPr>
          <p:txBody>
            <a:bodyPr/>
            <a:lstStyle/>
            <a:p>
              <a:endParaRPr lang="en-US"/>
            </a:p>
          </p:txBody>
        </p:sp>
        <p:sp>
          <p:nvSpPr>
            <p:cNvPr id="215" name="Freeform 214"/>
            <p:cNvSpPr>
              <a:spLocks/>
            </p:cNvSpPr>
            <p:nvPr/>
          </p:nvSpPr>
          <p:spPr bwMode="auto">
            <a:xfrm>
              <a:off x="487" y="1910"/>
              <a:ext cx="40" cy="17"/>
            </a:xfrm>
            <a:custGeom>
              <a:avLst/>
              <a:gdLst/>
              <a:ahLst/>
              <a:cxnLst>
                <a:cxn ang="0">
                  <a:pos x="0" y="16"/>
                </a:cxn>
                <a:cxn ang="0">
                  <a:pos x="4" y="16"/>
                </a:cxn>
                <a:cxn ang="0">
                  <a:pos x="7" y="16"/>
                </a:cxn>
                <a:cxn ang="0">
                  <a:pos x="11" y="12"/>
                </a:cxn>
                <a:cxn ang="0">
                  <a:pos x="14" y="12"/>
                </a:cxn>
                <a:cxn ang="0">
                  <a:pos x="17" y="12"/>
                </a:cxn>
                <a:cxn ang="0">
                  <a:pos x="21" y="12"/>
                </a:cxn>
                <a:cxn ang="0">
                  <a:pos x="24" y="12"/>
                </a:cxn>
                <a:cxn ang="0">
                  <a:pos x="27" y="12"/>
                </a:cxn>
                <a:cxn ang="0">
                  <a:pos x="29" y="11"/>
                </a:cxn>
                <a:cxn ang="0">
                  <a:pos x="31" y="9"/>
                </a:cxn>
                <a:cxn ang="0">
                  <a:pos x="33" y="8"/>
                </a:cxn>
                <a:cxn ang="0">
                  <a:pos x="35" y="8"/>
                </a:cxn>
                <a:cxn ang="0">
                  <a:pos x="37" y="6"/>
                </a:cxn>
                <a:cxn ang="0">
                  <a:pos x="37" y="3"/>
                </a:cxn>
                <a:cxn ang="0">
                  <a:pos x="38" y="1"/>
                </a:cxn>
                <a:cxn ang="0">
                  <a:pos x="39" y="0"/>
                </a:cxn>
              </a:cxnLst>
              <a:rect l="0" t="0" r="r" b="b"/>
              <a:pathLst>
                <a:path w="40" h="17">
                  <a:moveTo>
                    <a:pt x="0" y="16"/>
                  </a:moveTo>
                  <a:lnTo>
                    <a:pt x="4" y="16"/>
                  </a:lnTo>
                  <a:lnTo>
                    <a:pt x="7" y="16"/>
                  </a:lnTo>
                  <a:lnTo>
                    <a:pt x="11" y="12"/>
                  </a:lnTo>
                  <a:lnTo>
                    <a:pt x="14" y="12"/>
                  </a:lnTo>
                  <a:lnTo>
                    <a:pt x="17" y="12"/>
                  </a:lnTo>
                  <a:lnTo>
                    <a:pt x="21" y="12"/>
                  </a:lnTo>
                  <a:lnTo>
                    <a:pt x="24" y="12"/>
                  </a:lnTo>
                  <a:lnTo>
                    <a:pt x="27" y="12"/>
                  </a:lnTo>
                  <a:lnTo>
                    <a:pt x="29" y="11"/>
                  </a:lnTo>
                  <a:lnTo>
                    <a:pt x="31" y="9"/>
                  </a:lnTo>
                  <a:lnTo>
                    <a:pt x="33" y="8"/>
                  </a:lnTo>
                  <a:lnTo>
                    <a:pt x="35" y="8"/>
                  </a:lnTo>
                  <a:lnTo>
                    <a:pt x="37" y="6"/>
                  </a:lnTo>
                  <a:lnTo>
                    <a:pt x="37" y="3"/>
                  </a:lnTo>
                  <a:lnTo>
                    <a:pt x="38" y="1"/>
                  </a:lnTo>
                  <a:lnTo>
                    <a:pt x="3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16" name="Line 215"/>
            <p:cNvSpPr>
              <a:spLocks noChangeShapeType="1"/>
            </p:cNvSpPr>
            <p:nvPr/>
          </p:nvSpPr>
          <p:spPr bwMode="auto">
            <a:xfrm>
              <a:off x="487" y="1919"/>
              <a:ext cx="0" cy="0"/>
            </a:xfrm>
            <a:prstGeom prst="line">
              <a:avLst/>
            </a:prstGeom>
            <a:noFill/>
            <a:ln w="9525">
              <a:noFill/>
              <a:round/>
              <a:headEnd type="none" w="sm" len="sm"/>
              <a:tailEnd type="none" w="sm" len="sm"/>
            </a:ln>
            <a:effectLst/>
          </p:spPr>
          <p:txBody>
            <a:bodyPr/>
            <a:lstStyle/>
            <a:p>
              <a:endParaRPr lang="en-US"/>
            </a:p>
          </p:txBody>
        </p:sp>
        <p:sp>
          <p:nvSpPr>
            <p:cNvPr id="217" name="Line 216"/>
            <p:cNvSpPr>
              <a:spLocks noChangeShapeType="1"/>
            </p:cNvSpPr>
            <p:nvPr/>
          </p:nvSpPr>
          <p:spPr bwMode="auto">
            <a:xfrm>
              <a:off x="526" y="1910"/>
              <a:ext cx="1" cy="0"/>
            </a:xfrm>
            <a:prstGeom prst="line">
              <a:avLst/>
            </a:prstGeom>
            <a:noFill/>
            <a:ln w="9525">
              <a:noFill/>
              <a:round/>
              <a:headEnd type="none" w="sm" len="sm"/>
              <a:tailEnd type="none" w="sm" len="sm"/>
            </a:ln>
            <a:effectLst/>
          </p:spPr>
          <p:txBody>
            <a:bodyPr/>
            <a:lstStyle/>
            <a:p>
              <a:endParaRPr lang="en-US"/>
            </a:p>
          </p:txBody>
        </p:sp>
        <p:sp>
          <p:nvSpPr>
            <p:cNvPr id="218" name="Freeform 217"/>
            <p:cNvSpPr>
              <a:spLocks/>
            </p:cNvSpPr>
            <p:nvPr/>
          </p:nvSpPr>
          <p:spPr bwMode="auto">
            <a:xfrm>
              <a:off x="426" y="2159"/>
              <a:ext cx="17" cy="17"/>
            </a:xfrm>
            <a:custGeom>
              <a:avLst/>
              <a:gdLst/>
              <a:ahLst/>
              <a:cxnLst>
                <a:cxn ang="0">
                  <a:pos x="16" y="16"/>
                </a:cxn>
                <a:cxn ang="0">
                  <a:pos x="16" y="16"/>
                </a:cxn>
                <a:cxn ang="0">
                  <a:pos x="11" y="16"/>
                </a:cxn>
                <a:cxn ang="0">
                  <a:pos x="11" y="0"/>
                </a:cxn>
                <a:cxn ang="0">
                  <a:pos x="6" y="0"/>
                </a:cxn>
                <a:cxn ang="0">
                  <a:pos x="4" y="0"/>
                </a:cxn>
                <a:cxn ang="0">
                  <a:pos x="2" y="0"/>
                </a:cxn>
                <a:cxn ang="0">
                  <a:pos x="0" y="0"/>
                </a:cxn>
              </a:cxnLst>
              <a:rect l="0" t="0" r="r" b="b"/>
              <a:pathLst>
                <a:path w="17" h="17">
                  <a:moveTo>
                    <a:pt x="16" y="16"/>
                  </a:moveTo>
                  <a:lnTo>
                    <a:pt x="16" y="16"/>
                  </a:lnTo>
                  <a:lnTo>
                    <a:pt x="11" y="16"/>
                  </a:lnTo>
                  <a:lnTo>
                    <a:pt x="11" y="0"/>
                  </a:lnTo>
                  <a:lnTo>
                    <a:pt x="6" y="0"/>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19" name="Line 218"/>
            <p:cNvSpPr>
              <a:spLocks noChangeShapeType="1"/>
            </p:cNvSpPr>
            <p:nvPr/>
          </p:nvSpPr>
          <p:spPr bwMode="auto">
            <a:xfrm>
              <a:off x="430" y="2159"/>
              <a:ext cx="0" cy="1"/>
            </a:xfrm>
            <a:prstGeom prst="line">
              <a:avLst/>
            </a:prstGeom>
            <a:noFill/>
            <a:ln w="9525">
              <a:noFill/>
              <a:round/>
              <a:headEnd type="none" w="sm" len="sm"/>
              <a:tailEnd type="none" w="sm" len="sm"/>
            </a:ln>
            <a:effectLst/>
          </p:spPr>
          <p:txBody>
            <a:bodyPr/>
            <a:lstStyle/>
            <a:p>
              <a:endParaRPr lang="en-US"/>
            </a:p>
          </p:txBody>
        </p:sp>
        <p:sp>
          <p:nvSpPr>
            <p:cNvPr id="220" name="Line 219"/>
            <p:cNvSpPr>
              <a:spLocks noChangeShapeType="1"/>
            </p:cNvSpPr>
            <p:nvPr/>
          </p:nvSpPr>
          <p:spPr bwMode="auto">
            <a:xfrm>
              <a:off x="426" y="2157"/>
              <a:ext cx="0" cy="0"/>
            </a:xfrm>
            <a:prstGeom prst="line">
              <a:avLst/>
            </a:prstGeom>
            <a:noFill/>
            <a:ln w="9525">
              <a:noFill/>
              <a:round/>
              <a:headEnd type="none" w="sm" len="sm"/>
              <a:tailEnd type="none" w="sm" len="sm"/>
            </a:ln>
            <a:effectLst/>
          </p:spPr>
          <p:txBody>
            <a:bodyPr/>
            <a:lstStyle/>
            <a:p>
              <a:endParaRPr lang="en-US"/>
            </a:p>
          </p:txBody>
        </p:sp>
        <p:sp>
          <p:nvSpPr>
            <p:cNvPr id="221" name="Freeform 220"/>
            <p:cNvSpPr>
              <a:spLocks/>
            </p:cNvSpPr>
            <p:nvPr/>
          </p:nvSpPr>
          <p:spPr bwMode="auto">
            <a:xfrm>
              <a:off x="421" y="2136"/>
              <a:ext cx="17" cy="24"/>
            </a:xfrm>
            <a:custGeom>
              <a:avLst/>
              <a:gdLst/>
              <a:ahLst/>
              <a:cxnLst>
                <a:cxn ang="0">
                  <a:pos x="16" y="23"/>
                </a:cxn>
                <a:cxn ang="0">
                  <a:pos x="13" y="21"/>
                </a:cxn>
                <a:cxn ang="0">
                  <a:pos x="11" y="21"/>
                </a:cxn>
                <a:cxn ang="0">
                  <a:pos x="9" y="21"/>
                </a:cxn>
                <a:cxn ang="0">
                  <a:pos x="9" y="20"/>
                </a:cxn>
                <a:cxn ang="0">
                  <a:pos x="9" y="19"/>
                </a:cxn>
                <a:cxn ang="0">
                  <a:pos x="4" y="18"/>
                </a:cxn>
                <a:cxn ang="0">
                  <a:pos x="2" y="17"/>
                </a:cxn>
                <a:cxn ang="0">
                  <a:pos x="2" y="15"/>
                </a:cxn>
                <a:cxn ang="0">
                  <a:pos x="2" y="14"/>
                </a:cxn>
                <a:cxn ang="0">
                  <a:pos x="0" y="12"/>
                </a:cxn>
                <a:cxn ang="0">
                  <a:pos x="0" y="10"/>
                </a:cxn>
                <a:cxn ang="0">
                  <a:pos x="0" y="8"/>
                </a:cxn>
                <a:cxn ang="0">
                  <a:pos x="0" y="6"/>
                </a:cxn>
                <a:cxn ang="0">
                  <a:pos x="2" y="4"/>
                </a:cxn>
                <a:cxn ang="0">
                  <a:pos x="2" y="2"/>
                </a:cxn>
                <a:cxn ang="0">
                  <a:pos x="9" y="0"/>
                </a:cxn>
              </a:cxnLst>
              <a:rect l="0" t="0" r="r" b="b"/>
              <a:pathLst>
                <a:path w="17" h="24">
                  <a:moveTo>
                    <a:pt x="16" y="23"/>
                  </a:moveTo>
                  <a:lnTo>
                    <a:pt x="13" y="21"/>
                  </a:lnTo>
                  <a:lnTo>
                    <a:pt x="11" y="21"/>
                  </a:lnTo>
                  <a:lnTo>
                    <a:pt x="9" y="21"/>
                  </a:lnTo>
                  <a:lnTo>
                    <a:pt x="9" y="20"/>
                  </a:lnTo>
                  <a:lnTo>
                    <a:pt x="9" y="19"/>
                  </a:lnTo>
                  <a:lnTo>
                    <a:pt x="4" y="18"/>
                  </a:lnTo>
                  <a:lnTo>
                    <a:pt x="2" y="17"/>
                  </a:lnTo>
                  <a:lnTo>
                    <a:pt x="2" y="15"/>
                  </a:lnTo>
                  <a:lnTo>
                    <a:pt x="2" y="14"/>
                  </a:lnTo>
                  <a:lnTo>
                    <a:pt x="0" y="12"/>
                  </a:lnTo>
                  <a:lnTo>
                    <a:pt x="0" y="10"/>
                  </a:lnTo>
                  <a:lnTo>
                    <a:pt x="0" y="8"/>
                  </a:lnTo>
                  <a:lnTo>
                    <a:pt x="0" y="6"/>
                  </a:lnTo>
                  <a:lnTo>
                    <a:pt x="2" y="4"/>
                  </a:lnTo>
                  <a:lnTo>
                    <a:pt x="2" y="2"/>
                  </a:lnTo>
                  <a:lnTo>
                    <a:pt x="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2" name="Line 221"/>
            <p:cNvSpPr>
              <a:spLocks noChangeShapeType="1"/>
            </p:cNvSpPr>
            <p:nvPr/>
          </p:nvSpPr>
          <p:spPr bwMode="auto">
            <a:xfrm>
              <a:off x="426" y="2159"/>
              <a:ext cx="0" cy="1"/>
            </a:xfrm>
            <a:prstGeom prst="line">
              <a:avLst/>
            </a:prstGeom>
            <a:noFill/>
            <a:ln w="9525">
              <a:noFill/>
              <a:round/>
              <a:headEnd type="none" w="sm" len="sm"/>
              <a:tailEnd type="none" w="sm" len="sm"/>
            </a:ln>
            <a:effectLst/>
          </p:spPr>
          <p:txBody>
            <a:bodyPr/>
            <a:lstStyle/>
            <a:p>
              <a:endParaRPr lang="en-US"/>
            </a:p>
          </p:txBody>
        </p:sp>
        <p:sp>
          <p:nvSpPr>
            <p:cNvPr id="223" name="Line 222"/>
            <p:cNvSpPr>
              <a:spLocks noChangeShapeType="1"/>
            </p:cNvSpPr>
            <p:nvPr/>
          </p:nvSpPr>
          <p:spPr bwMode="auto">
            <a:xfrm>
              <a:off x="425" y="2136"/>
              <a:ext cx="15" cy="0"/>
            </a:xfrm>
            <a:prstGeom prst="line">
              <a:avLst/>
            </a:prstGeom>
            <a:noFill/>
            <a:ln w="9525">
              <a:noFill/>
              <a:round/>
              <a:headEnd type="none" w="sm" len="sm"/>
              <a:tailEnd type="none" w="sm" len="sm"/>
            </a:ln>
            <a:effectLst/>
          </p:spPr>
          <p:txBody>
            <a:bodyPr/>
            <a:lstStyle/>
            <a:p>
              <a:endParaRPr lang="en-US"/>
            </a:p>
          </p:txBody>
        </p:sp>
        <p:sp>
          <p:nvSpPr>
            <p:cNvPr id="224" name="Freeform 223"/>
            <p:cNvSpPr>
              <a:spLocks/>
            </p:cNvSpPr>
            <p:nvPr/>
          </p:nvSpPr>
          <p:spPr bwMode="auto">
            <a:xfrm>
              <a:off x="424" y="2124"/>
              <a:ext cx="17" cy="17"/>
            </a:xfrm>
            <a:custGeom>
              <a:avLst/>
              <a:gdLst/>
              <a:ahLst/>
              <a:cxnLst>
                <a:cxn ang="0">
                  <a:pos x="0" y="16"/>
                </a:cxn>
                <a:cxn ang="0">
                  <a:pos x="0" y="12"/>
                </a:cxn>
                <a:cxn ang="0">
                  <a:pos x="2" y="9"/>
                </a:cxn>
                <a:cxn ang="0">
                  <a:pos x="2" y="6"/>
                </a:cxn>
                <a:cxn ang="0">
                  <a:pos x="5" y="5"/>
                </a:cxn>
                <a:cxn ang="0">
                  <a:pos x="5" y="4"/>
                </a:cxn>
                <a:cxn ang="0">
                  <a:pos x="8" y="2"/>
                </a:cxn>
                <a:cxn ang="0">
                  <a:pos x="8" y="1"/>
                </a:cxn>
                <a:cxn ang="0">
                  <a:pos x="10" y="0"/>
                </a:cxn>
                <a:cxn ang="0">
                  <a:pos x="12" y="0"/>
                </a:cxn>
                <a:cxn ang="0">
                  <a:pos x="13" y="0"/>
                </a:cxn>
                <a:cxn ang="0">
                  <a:pos x="14" y="0"/>
                </a:cxn>
                <a:cxn ang="0">
                  <a:pos x="16" y="0"/>
                </a:cxn>
              </a:cxnLst>
              <a:rect l="0" t="0" r="r" b="b"/>
              <a:pathLst>
                <a:path w="17" h="17">
                  <a:moveTo>
                    <a:pt x="0" y="16"/>
                  </a:moveTo>
                  <a:lnTo>
                    <a:pt x="0" y="12"/>
                  </a:lnTo>
                  <a:lnTo>
                    <a:pt x="2" y="9"/>
                  </a:lnTo>
                  <a:lnTo>
                    <a:pt x="2" y="6"/>
                  </a:lnTo>
                  <a:lnTo>
                    <a:pt x="5" y="5"/>
                  </a:lnTo>
                  <a:lnTo>
                    <a:pt x="5" y="4"/>
                  </a:lnTo>
                  <a:lnTo>
                    <a:pt x="8" y="2"/>
                  </a:lnTo>
                  <a:lnTo>
                    <a:pt x="8" y="1"/>
                  </a:lnTo>
                  <a:lnTo>
                    <a:pt x="10" y="0"/>
                  </a:lnTo>
                  <a:lnTo>
                    <a:pt x="12" y="0"/>
                  </a:lnTo>
                  <a:lnTo>
                    <a:pt x="13" y="0"/>
                  </a:lnTo>
                  <a:lnTo>
                    <a:pt x="14"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25" name="Line 224"/>
            <p:cNvSpPr>
              <a:spLocks noChangeShapeType="1"/>
            </p:cNvSpPr>
            <p:nvPr/>
          </p:nvSpPr>
          <p:spPr bwMode="auto">
            <a:xfrm>
              <a:off x="425" y="2136"/>
              <a:ext cx="6" cy="0"/>
            </a:xfrm>
            <a:prstGeom prst="line">
              <a:avLst/>
            </a:prstGeom>
            <a:noFill/>
            <a:ln w="9525">
              <a:noFill/>
              <a:round/>
              <a:headEnd type="none" w="sm" len="sm"/>
              <a:tailEnd type="none" w="sm" len="sm"/>
            </a:ln>
            <a:effectLst/>
          </p:spPr>
          <p:txBody>
            <a:bodyPr/>
            <a:lstStyle/>
            <a:p>
              <a:endParaRPr lang="en-US"/>
            </a:p>
          </p:txBody>
        </p:sp>
        <p:sp>
          <p:nvSpPr>
            <p:cNvPr id="226" name="Line 225"/>
            <p:cNvSpPr>
              <a:spLocks noChangeShapeType="1"/>
            </p:cNvSpPr>
            <p:nvPr/>
          </p:nvSpPr>
          <p:spPr bwMode="auto">
            <a:xfrm>
              <a:off x="436" y="2125"/>
              <a:ext cx="0" cy="1"/>
            </a:xfrm>
            <a:prstGeom prst="line">
              <a:avLst/>
            </a:prstGeom>
            <a:noFill/>
            <a:ln w="9525">
              <a:noFill/>
              <a:round/>
              <a:headEnd type="none" w="sm" len="sm"/>
              <a:tailEnd type="none" w="sm" len="sm"/>
            </a:ln>
            <a:effectLst/>
          </p:spPr>
          <p:txBody>
            <a:bodyPr/>
            <a:lstStyle/>
            <a:p>
              <a:endParaRPr lang="en-US"/>
            </a:p>
          </p:txBody>
        </p:sp>
        <p:sp>
          <p:nvSpPr>
            <p:cNvPr id="227" name="Line 226"/>
            <p:cNvSpPr>
              <a:spLocks noChangeShapeType="1"/>
            </p:cNvSpPr>
            <p:nvPr/>
          </p:nvSpPr>
          <p:spPr bwMode="auto">
            <a:xfrm>
              <a:off x="438" y="2126"/>
              <a:ext cx="1" cy="0"/>
            </a:xfrm>
            <a:prstGeom prst="line">
              <a:avLst/>
            </a:prstGeom>
            <a:noFill/>
            <a:ln w="12700">
              <a:solidFill>
                <a:srgbClr val="000000"/>
              </a:solidFill>
              <a:round/>
              <a:headEnd type="none" w="sm" len="sm"/>
              <a:tailEnd type="none" w="sm" len="sm"/>
            </a:ln>
            <a:effectLst/>
          </p:spPr>
          <p:txBody>
            <a:bodyPr/>
            <a:lstStyle/>
            <a:p>
              <a:endParaRPr lang="en-US"/>
            </a:p>
          </p:txBody>
        </p:sp>
        <p:sp>
          <p:nvSpPr>
            <p:cNvPr id="228" name="Line 227"/>
            <p:cNvSpPr>
              <a:spLocks noChangeShapeType="1"/>
            </p:cNvSpPr>
            <p:nvPr/>
          </p:nvSpPr>
          <p:spPr bwMode="auto">
            <a:xfrm>
              <a:off x="485" y="2270"/>
              <a:ext cx="0" cy="42"/>
            </a:xfrm>
            <a:prstGeom prst="line">
              <a:avLst/>
            </a:prstGeom>
            <a:noFill/>
            <a:ln w="25400">
              <a:solidFill>
                <a:schemeClr val="accent1"/>
              </a:solidFill>
              <a:round/>
              <a:headEnd type="none" w="sm" len="sm"/>
              <a:tailEnd type="none" w="sm" len="sm"/>
            </a:ln>
            <a:effectLst/>
          </p:spPr>
          <p:txBody>
            <a:bodyPr/>
            <a:lstStyle/>
            <a:p>
              <a:endParaRPr lang="en-US"/>
            </a:p>
          </p:txBody>
        </p:sp>
        <p:sp>
          <p:nvSpPr>
            <p:cNvPr id="229" name="Freeform 228"/>
            <p:cNvSpPr>
              <a:spLocks/>
            </p:cNvSpPr>
            <p:nvPr/>
          </p:nvSpPr>
          <p:spPr bwMode="auto">
            <a:xfrm>
              <a:off x="485" y="2315"/>
              <a:ext cx="91" cy="89"/>
            </a:xfrm>
            <a:custGeom>
              <a:avLst/>
              <a:gdLst/>
              <a:ahLst/>
              <a:cxnLst>
                <a:cxn ang="0">
                  <a:pos x="0" y="0"/>
                </a:cxn>
                <a:cxn ang="0">
                  <a:pos x="0" y="1"/>
                </a:cxn>
                <a:cxn ang="0">
                  <a:pos x="0" y="4"/>
                </a:cxn>
                <a:cxn ang="0">
                  <a:pos x="0" y="8"/>
                </a:cxn>
                <a:cxn ang="0">
                  <a:pos x="2" y="14"/>
                </a:cxn>
                <a:cxn ang="0">
                  <a:pos x="3" y="20"/>
                </a:cxn>
                <a:cxn ang="0">
                  <a:pos x="5" y="28"/>
                </a:cxn>
                <a:cxn ang="0">
                  <a:pos x="8" y="36"/>
                </a:cxn>
                <a:cxn ang="0">
                  <a:pos x="11" y="43"/>
                </a:cxn>
                <a:cxn ang="0">
                  <a:pos x="16" y="52"/>
                </a:cxn>
                <a:cxn ang="0">
                  <a:pos x="22" y="59"/>
                </a:cxn>
                <a:cxn ang="0">
                  <a:pos x="30" y="67"/>
                </a:cxn>
                <a:cxn ang="0">
                  <a:pos x="38" y="74"/>
                </a:cxn>
                <a:cxn ang="0">
                  <a:pos x="48" y="79"/>
                </a:cxn>
                <a:cxn ang="0">
                  <a:pos x="60" y="83"/>
                </a:cxn>
                <a:cxn ang="0">
                  <a:pos x="74" y="86"/>
                </a:cxn>
                <a:cxn ang="0">
                  <a:pos x="90" y="88"/>
                </a:cxn>
              </a:cxnLst>
              <a:rect l="0" t="0" r="r" b="b"/>
              <a:pathLst>
                <a:path w="91" h="89">
                  <a:moveTo>
                    <a:pt x="0" y="0"/>
                  </a:moveTo>
                  <a:lnTo>
                    <a:pt x="0" y="1"/>
                  </a:lnTo>
                  <a:lnTo>
                    <a:pt x="0" y="4"/>
                  </a:lnTo>
                  <a:lnTo>
                    <a:pt x="0" y="8"/>
                  </a:lnTo>
                  <a:lnTo>
                    <a:pt x="2" y="14"/>
                  </a:lnTo>
                  <a:lnTo>
                    <a:pt x="3" y="20"/>
                  </a:lnTo>
                  <a:lnTo>
                    <a:pt x="5" y="28"/>
                  </a:lnTo>
                  <a:lnTo>
                    <a:pt x="8" y="36"/>
                  </a:lnTo>
                  <a:lnTo>
                    <a:pt x="11" y="43"/>
                  </a:lnTo>
                  <a:lnTo>
                    <a:pt x="16" y="52"/>
                  </a:lnTo>
                  <a:lnTo>
                    <a:pt x="22" y="59"/>
                  </a:lnTo>
                  <a:lnTo>
                    <a:pt x="30" y="67"/>
                  </a:lnTo>
                  <a:lnTo>
                    <a:pt x="38" y="74"/>
                  </a:lnTo>
                  <a:lnTo>
                    <a:pt x="48" y="79"/>
                  </a:lnTo>
                  <a:lnTo>
                    <a:pt x="60" y="83"/>
                  </a:lnTo>
                  <a:lnTo>
                    <a:pt x="74" y="86"/>
                  </a:lnTo>
                  <a:lnTo>
                    <a:pt x="90" y="88"/>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30" name="Freeform 229"/>
            <p:cNvSpPr>
              <a:spLocks/>
            </p:cNvSpPr>
            <p:nvPr/>
          </p:nvSpPr>
          <p:spPr bwMode="auto">
            <a:xfrm>
              <a:off x="575" y="2317"/>
              <a:ext cx="89" cy="87"/>
            </a:xfrm>
            <a:custGeom>
              <a:avLst/>
              <a:gdLst/>
              <a:ahLst/>
              <a:cxnLst>
                <a:cxn ang="0">
                  <a:pos x="0" y="86"/>
                </a:cxn>
                <a:cxn ang="0">
                  <a:pos x="15" y="84"/>
                </a:cxn>
                <a:cxn ang="0">
                  <a:pos x="28" y="81"/>
                </a:cxn>
                <a:cxn ang="0">
                  <a:pos x="41" y="78"/>
                </a:cxn>
                <a:cxn ang="0">
                  <a:pos x="51" y="72"/>
                </a:cxn>
                <a:cxn ang="0">
                  <a:pos x="59" y="65"/>
                </a:cxn>
                <a:cxn ang="0">
                  <a:pos x="66" y="58"/>
                </a:cxn>
                <a:cxn ang="0">
                  <a:pos x="72" y="51"/>
                </a:cxn>
                <a:cxn ang="0">
                  <a:pos x="77" y="43"/>
                </a:cxn>
                <a:cxn ang="0">
                  <a:pos x="80" y="34"/>
                </a:cxn>
                <a:cxn ang="0">
                  <a:pos x="83" y="27"/>
                </a:cxn>
                <a:cxn ang="0">
                  <a:pos x="85" y="19"/>
                </a:cxn>
                <a:cxn ang="0">
                  <a:pos x="86" y="13"/>
                </a:cxn>
                <a:cxn ang="0">
                  <a:pos x="87" y="7"/>
                </a:cxn>
                <a:cxn ang="0">
                  <a:pos x="88" y="3"/>
                </a:cxn>
                <a:cxn ang="0">
                  <a:pos x="88" y="0"/>
                </a:cxn>
              </a:cxnLst>
              <a:rect l="0" t="0" r="r" b="b"/>
              <a:pathLst>
                <a:path w="89" h="87">
                  <a:moveTo>
                    <a:pt x="0" y="86"/>
                  </a:moveTo>
                  <a:lnTo>
                    <a:pt x="15" y="84"/>
                  </a:lnTo>
                  <a:lnTo>
                    <a:pt x="28" y="81"/>
                  </a:lnTo>
                  <a:lnTo>
                    <a:pt x="41" y="78"/>
                  </a:lnTo>
                  <a:lnTo>
                    <a:pt x="51" y="72"/>
                  </a:lnTo>
                  <a:lnTo>
                    <a:pt x="59" y="65"/>
                  </a:lnTo>
                  <a:lnTo>
                    <a:pt x="66" y="58"/>
                  </a:lnTo>
                  <a:lnTo>
                    <a:pt x="72" y="51"/>
                  </a:lnTo>
                  <a:lnTo>
                    <a:pt x="77" y="43"/>
                  </a:lnTo>
                  <a:lnTo>
                    <a:pt x="80" y="34"/>
                  </a:lnTo>
                  <a:lnTo>
                    <a:pt x="83" y="27"/>
                  </a:lnTo>
                  <a:lnTo>
                    <a:pt x="85" y="19"/>
                  </a:lnTo>
                  <a:lnTo>
                    <a:pt x="86" y="13"/>
                  </a:lnTo>
                  <a:lnTo>
                    <a:pt x="87" y="7"/>
                  </a:lnTo>
                  <a:lnTo>
                    <a:pt x="88" y="3"/>
                  </a:lnTo>
                  <a:lnTo>
                    <a:pt x="88"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31" name="Line 230"/>
            <p:cNvSpPr>
              <a:spLocks noChangeShapeType="1"/>
            </p:cNvSpPr>
            <p:nvPr/>
          </p:nvSpPr>
          <p:spPr bwMode="auto">
            <a:xfrm flipV="1">
              <a:off x="663" y="1697"/>
              <a:ext cx="0" cy="620"/>
            </a:xfrm>
            <a:prstGeom prst="line">
              <a:avLst/>
            </a:prstGeom>
            <a:noFill/>
            <a:ln w="25400">
              <a:solidFill>
                <a:schemeClr val="accent1"/>
              </a:solidFill>
              <a:round/>
              <a:headEnd type="none" w="sm" len="sm"/>
              <a:tailEnd type="none" w="sm" len="sm"/>
            </a:ln>
            <a:effectLst/>
          </p:spPr>
          <p:txBody>
            <a:bodyPr/>
            <a:lstStyle/>
            <a:p>
              <a:endParaRPr lang="en-US"/>
            </a:p>
          </p:txBody>
        </p:sp>
        <p:sp>
          <p:nvSpPr>
            <p:cNvPr id="232" name="Freeform 231"/>
            <p:cNvSpPr>
              <a:spLocks/>
            </p:cNvSpPr>
            <p:nvPr/>
          </p:nvSpPr>
          <p:spPr bwMode="auto">
            <a:xfrm>
              <a:off x="663" y="1652"/>
              <a:ext cx="45" cy="49"/>
            </a:xfrm>
            <a:custGeom>
              <a:avLst/>
              <a:gdLst/>
              <a:ahLst/>
              <a:cxnLst>
                <a:cxn ang="0">
                  <a:pos x="0" y="48"/>
                </a:cxn>
                <a:cxn ang="0">
                  <a:pos x="0" y="46"/>
                </a:cxn>
                <a:cxn ang="0">
                  <a:pos x="0" y="45"/>
                </a:cxn>
                <a:cxn ang="0">
                  <a:pos x="0" y="43"/>
                </a:cxn>
                <a:cxn ang="0">
                  <a:pos x="0" y="39"/>
                </a:cxn>
                <a:cxn ang="0">
                  <a:pos x="1" y="36"/>
                </a:cxn>
                <a:cxn ang="0">
                  <a:pos x="2" y="32"/>
                </a:cxn>
                <a:cxn ang="0">
                  <a:pos x="4" y="28"/>
                </a:cxn>
                <a:cxn ang="0">
                  <a:pos x="5" y="23"/>
                </a:cxn>
                <a:cxn ang="0">
                  <a:pos x="7" y="19"/>
                </a:cxn>
                <a:cxn ang="0">
                  <a:pos x="10" y="15"/>
                </a:cxn>
                <a:cxn ang="0">
                  <a:pos x="14" y="11"/>
                </a:cxn>
                <a:cxn ang="0">
                  <a:pos x="18" y="7"/>
                </a:cxn>
                <a:cxn ang="0">
                  <a:pos x="23" y="4"/>
                </a:cxn>
                <a:cxn ang="0">
                  <a:pos x="29" y="2"/>
                </a:cxn>
                <a:cxn ang="0">
                  <a:pos x="35" y="0"/>
                </a:cxn>
                <a:cxn ang="0">
                  <a:pos x="44" y="0"/>
                </a:cxn>
              </a:cxnLst>
              <a:rect l="0" t="0" r="r" b="b"/>
              <a:pathLst>
                <a:path w="45" h="49">
                  <a:moveTo>
                    <a:pt x="0" y="48"/>
                  </a:moveTo>
                  <a:lnTo>
                    <a:pt x="0" y="46"/>
                  </a:lnTo>
                  <a:lnTo>
                    <a:pt x="0" y="45"/>
                  </a:lnTo>
                  <a:lnTo>
                    <a:pt x="0" y="43"/>
                  </a:lnTo>
                  <a:lnTo>
                    <a:pt x="0" y="39"/>
                  </a:lnTo>
                  <a:lnTo>
                    <a:pt x="1" y="36"/>
                  </a:lnTo>
                  <a:lnTo>
                    <a:pt x="2" y="32"/>
                  </a:lnTo>
                  <a:lnTo>
                    <a:pt x="4" y="28"/>
                  </a:lnTo>
                  <a:lnTo>
                    <a:pt x="5" y="23"/>
                  </a:lnTo>
                  <a:lnTo>
                    <a:pt x="7" y="19"/>
                  </a:lnTo>
                  <a:lnTo>
                    <a:pt x="10" y="15"/>
                  </a:lnTo>
                  <a:lnTo>
                    <a:pt x="14" y="11"/>
                  </a:lnTo>
                  <a:lnTo>
                    <a:pt x="18" y="7"/>
                  </a:lnTo>
                  <a:lnTo>
                    <a:pt x="23" y="4"/>
                  </a:lnTo>
                  <a:lnTo>
                    <a:pt x="29" y="2"/>
                  </a:lnTo>
                  <a:lnTo>
                    <a:pt x="35" y="0"/>
                  </a:lnTo>
                  <a:lnTo>
                    <a:pt x="44"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33" name="Freeform 232"/>
            <p:cNvSpPr>
              <a:spLocks/>
            </p:cNvSpPr>
            <p:nvPr/>
          </p:nvSpPr>
          <p:spPr bwMode="auto">
            <a:xfrm>
              <a:off x="707" y="1646"/>
              <a:ext cx="90" cy="1"/>
            </a:xfrm>
            <a:custGeom>
              <a:avLst/>
              <a:gdLst/>
              <a:ahLst/>
              <a:cxnLst>
                <a:cxn ang="0">
                  <a:pos x="0" y="0"/>
                </a:cxn>
                <a:cxn ang="0">
                  <a:pos x="8" y="0"/>
                </a:cxn>
                <a:cxn ang="0">
                  <a:pos x="16" y="0"/>
                </a:cxn>
                <a:cxn ang="0">
                  <a:pos x="24" y="0"/>
                </a:cxn>
                <a:cxn ang="0">
                  <a:pos x="32" y="0"/>
                </a:cxn>
                <a:cxn ang="0">
                  <a:pos x="40" y="0"/>
                </a:cxn>
                <a:cxn ang="0">
                  <a:pos x="47" y="0"/>
                </a:cxn>
                <a:cxn ang="0">
                  <a:pos x="54" y="0"/>
                </a:cxn>
                <a:cxn ang="0">
                  <a:pos x="61" y="0"/>
                </a:cxn>
                <a:cxn ang="0">
                  <a:pos x="66" y="0"/>
                </a:cxn>
                <a:cxn ang="0">
                  <a:pos x="72" y="0"/>
                </a:cxn>
                <a:cxn ang="0">
                  <a:pos x="77" y="0"/>
                </a:cxn>
                <a:cxn ang="0">
                  <a:pos x="81" y="0"/>
                </a:cxn>
                <a:cxn ang="0">
                  <a:pos x="84" y="0"/>
                </a:cxn>
                <a:cxn ang="0">
                  <a:pos x="87" y="0"/>
                </a:cxn>
                <a:cxn ang="0">
                  <a:pos x="88" y="0"/>
                </a:cxn>
                <a:cxn ang="0">
                  <a:pos x="89" y="0"/>
                </a:cxn>
              </a:cxnLst>
              <a:rect l="0" t="0" r="r" b="b"/>
              <a:pathLst>
                <a:path w="90" h="1">
                  <a:moveTo>
                    <a:pt x="0" y="0"/>
                  </a:moveTo>
                  <a:lnTo>
                    <a:pt x="8" y="0"/>
                  </a:lnTo>
                  <a:lnTo>
                    <a:pt x="16" y="0"/>
                  </a:lnTo>
                  <a:lnTo>
                    <a:pt x="24" y="0"/>
                  </a:lnTo>
                  <a:lnTo>
                    <a:pt x="32" y="0"/>
                  </a:lnTo>
                  <a:lnTo>
                    <a:pt x="40" y="0"/>
                  </a:lnTo>
                  <a:lnTo>
                    <a:pt x="47" y="0"/>
                  </a:lnTo>
                  <a:lnTo>
                    <a:pt x="54" y="0"/>
                  </a:lnTo>
                  <a:lnTo>
                    <a:pt x="61" y="0"/>
                  </a:lnTo>
                  <a:lnTo>
                    <a:pt x="66" y="0"/>
                  </a:lnTo>
                  <a:lnTo>
                    <a:pt x="72" y="0"/>
                  </a:lnTo>
                  <a:lnTo>
                    <a:pt x="77" y="0"/>
                  </a:lnTo>
                  <a:lnTo>
                    <a:pt x="81" y="0"/>
                  </a:lnTo>
                  <a:lnTo>
                    <a:pt x="84" y="0"/>
                  </a:lnTo>
                  <a:lnTo>
                    <a:pt x="87" y="0"/>
                  </a:lnTo>
                  <a:lnTo>
                    <a:pt x="88" y="0"/>
                  </a:lnTo>
                  <a:lnTo>
                    <a:pt x="89"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34" name="Line 233"/>
            <p:cNvSpPr>
              <a:spLocks noChangeShapeType="1"/>
            </p:cNvSpPr>
            <p:nvPr/>
          </p:nvSpPr>
          <p:spPr bwMode="auto">
            <a:xfrm>
              <a:off x="241" y="2497"/>
              <a:ext cx="0" cy="156"/>
            </a:xfrm>
            <a:prstGeom prst="line">
              <a:avLst/>
            </a:prstGeom>
            <a:noFill/>
            <a:ln w="12700">
              <a:solidFill>
                <a:srgbClr val="000000"/>
              </a:solidFill>
              <a:round/>
              <a:headEnd type="none" w="sm" len="sm"/>
              <a:tailEnd type="none" w="sm" len="sm"/>
            </a:ln>
            <a:effectLst/>
          </p:spPr>
          <p:txBody>
            <a:bodyPr/>
            <a:lstStyle/>
            <a:p>
              <a:endParaRPr lang="en-US"/>
            </a:p>
          </p:txBody>
        </p:sp>
        <p:sp>
          <p:nvSpPr>
            <p:cNvPr id="235" name="Freeform 234"/>
            <p:cNvSpPr>
              <a:spLocks/>
            </p:cNvSpPr>
            <p:nvPr/>
          </p:nvSpPr>
          <p:spPr bwMode="auto">
            <a:xfrm>
              <a:off x="241" y="2655"/>
              <a:ext cx="24" cy="26"/>
            </a:xfrm>
            <a:custGeom>
              <a:avLst/>
              <a:gdLst/>
              <a:ahLst/>
              <a:cxnLst>
                <a:cxn ang="0">
                  <a:pos x="0" y="0"/>
                </a:cxn>
                <a:cxn ang="0">
                  <a:pos x="0" y="2"/>
                </a:cxn>
                <a:cxn ang="0">
                  <a:pos x="0" y="5"/>
                </a:cxn>
                <a:cxn ang="0">
                  <a:pos x="0" y="7"/>
                </a:cxn>
                <a:cxn ang="0">
                  <a:pos x="2" y="9"/>
                </a:cxn>
                <a:cxn ang="0">
                  <a:pos x="2" y="12"/>
                </a:cxn>
                <a:cxn ang="0">
                  <a:pos x="4" y="13"/>
                </a:cxn>
                <a:cxn ang="0">
                  <a:pos x="5" y="16"/>
                </a:cxn>
                <a:cxn ang="0">
                  <a:pos x="6" y="17"/>
                </a:cxn>
                <a:cxn ang="0">
                  <a:pos x="8" y="19"/>
                </a:cxn>
                <a:cxn ang="0">
                  <a:pos x="10" y="20"/>
                </a:cxn>
                <a:cxn ang="0">
                  <a:pos x="11" y="21"/>
                </a:cxn>
                <a:cxn ang="0">
                  <a:pos x="14" y="23"/>
                </a:cxn>
                <a:cxn ang="0">
                  <a:pos x="16" y="23"/>
                </a:cxn>
                <a:cxn ang="0">
                  <a:pos x="18" y="23"/>
                </a:cxn>
                <a:cxn ang="0">
                  <a:pos x="20" y="25"/>
                </a:cxn>
                <a:cxn ang="0">
                  <a:pos x="23" y="25"/>
                </a:cxn>
              </a:cxnLst>
              <a:rect l="0" t="0" r="r" b="b"/>
              <a:pathLst>
                <a:path w="24" h="26">
                  <a:moveTo>
                    <a:pt x="0" y="0"/>
                  </a:moveTo>
                  <a:lnTo>
                    <a:pt x="0" y="2"/>
                  </a:lnTo>
                  <a:lnTo>
                    <a:pt x="0" y="5"/>
                  </a:lnTo>
                  <a:lnTo>
                    <a:pt x="0" y="7"/>
                  </a:lnTo>
                  <a:lnTo>
                    <a:pt x="2" y="9"/>
                  </a:lnTo>
                  <a:lnTo>
                    <a:pt x="2" y="12"/>
                  </a:lnTo>
                  <a:lnTo>
                    <a:pt x="4" y="13"/>
                  </a:lnTo>
                  <a:lnTo>
                    <a:pt x="5" y="16"/>
                  </a:lnTo>
                  <a:lnTo>
                    <a:pt x="6" y="17"/>
                  </a:lnTo>
                  <a:lnTo>
                    <a:pt x="8" y="19"/>
                  </a:lnTo>
                  <a:lnTo>
                    <a:pt x="10" y="20"/>
                  </a:lnTo>
                  <a:lnTo>
                    <a:pt x="11" y="21"/>
                  </a:lnTo>
                  <a:lnTo>
                    <a:pt x="14" y="23"/>
                  </a:lnTo>
                  <a:lnTo>
                    <a:pt x="16" y="23"/>
                  </a:lnTo>
                  <a:lnTo>
                    <a:pt x="18" y="23"/>
                  </a:lnTo>
                  <a:lnTo>
                    <a:pt x="20" y="25"/>
                  </a:lnTo>
                  <a:lnTo>
                    <a:pt x="23"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36" name="Line 235"/>
            <p:cNvSpPr>
              <a:spLocks noChangeShapeType="1"/>
            </p:cNvSpPr>
            <p:nvPr/>
          </p:nvSpPr>
          <p:spPr bwMode="auto">
            <a:xfrm>
              <a:off x="242" y="2655"/>
              <a:ext cx="2" cy="0"/>
            </a:xfrm>
            <a:prstGeom prst="line">
              <a:avLst/>
            </a:prstGeom>
            <a:noFill/>
            <a:ln w="9525">
              <a:noFill/>
              <a:round/>
              <a:headEnd type="none" w="sm" len="sm"/>
              <a:tailEnd type="none" w="sm" len="sm"/>
            </a:ln>
            <a:effectLst/>
          </p:spPr>
          <p:txBody>
            <a:bodyPr/>
            <a:lstStyle/>
            <a:p>
              <a:endParaRPr lang="en-US"/>
            </a:p>
          </p:txBody>
        </p:sp>
        <p:sp>
          <p:nvSpPr>
            <p:cNvPr id="237" name="Line 236"/>
            <p:cNvSpPr>
              <a:spLocks noChangeShapeType="1"/>
            </p:cNvSpPr>
            <p:nvPr/>
          </p:nvSpPr>
          <p:spPr bwMode="auto">
            <a:xfrm>
              <a:off x="264" y="2679"/>
              <a:ext cx="0" cy="3"/>
            </a:xfrm>
            <a:prstGeom prst="line">
              <a:avLst/>
            </a:prstGeom>
            <a:noFill/>
            <a:ln w="9525">
              <a:noFill/>
              <a:round/>
              <a:headEnd type="none" w="sm" len="sm"/>
              <a:tailEnd type="none" w="sm" len="sm"/>
            </a:ln>
            <a:effectLst/>
          </p:spPr>
          <p:txBody>
            <a:bodyPr/>
            <a:lstStyle/>
            <a:p>
              <a:endParaRPr lang="en-US"/>
            </a:p>
          </p:txBody>
        </p:sp>
        <p:sp>
          <p:nvSpPr>
            <p:cNvPr id="238" name="Line 237"/>
            <p:cNvSpPr>
              <a:spLocks noChangeShapeType="1"/>
            </p:cNvSpPr>
            <p:nvPr/>
          </p:nvSpPr>
          <p:spPr bwMode="auto">
            <a:xfrm>
              <a:off x="269" y="2679"/>
              <a:ext cx="140" cy="0"/>
            </a:xfrm>
            <a:prstGeom prst="line">
              <a:avLst/>
            </a:prstGeom>
            <a:noFill/>
            <a:ln w="12700">
              <a:solidFill>
                <a:srgbClr val="000000"/>
              </a:solidFill>
              <a:round/>
              <a:headEnd type="none" w="sm" len="sm"/>
              <a:tailEnd type="none" w="sm" len="sm"/>
            </a:ln>
            <a:effectLst/>
          </p:spPr>
          <p:txBody>
            <a:bodyPr/>
            <a:lstStyle/>
            <a:p>
              <a:endParaRPr lang="en-US"/>
            </a:p>
          </p:txBody>
        </p:sp>
        <p:sp>
          <p:nvSpPr>
            <p:cNvPr id="239" name="Freeform 238"/>
            <p:cNvSpPr>
              <a:spLocks/>
            </p:cNvSpPr>
            <p:nvPr/>
          </p:nvSpPr>
          <p:spPr bwMode="auto">
            <a:xfrm>
              <a:off x="411" y="2655"/>
              <a:ext cx="24" cy="26"/>
            </a:xfrm>
            <a:custGeom>
              <a:avLst/>
              <a:gdLst/>
              <a:ahLst/>
              <a:cxnLst>
                <a:cxn ang="0">
                  <a:pos x="0" y="25"/>
                </a:cxn>
                <a:cxn ang="0">
                  <a:pos x="2" y="25"/>
                </a:cxn>
                <a:cxn ang="0">
                  <a:pos x="4" y="23"/>
                </a:cxn>
                <a:cxn ang="0">
                  <a:pos x="7" y="23"/>
                </a:cxn>
                <a:cxn ang="0">
                  <a:pos x="8" y="23"/>
                </a:cxn>
                <a:cxn ang="0">
                  <a:pos x="10" y="21"/>
                </a:cxn>
                <a:cxn ang="0">
                  <a:pos x="12" y="20"/>
                </a:cxn>
                <a:cxn ang="0">
                  <a:pos x="14" y="19"/>
                </a:cxn>
                <a:cxn ang="0">
                  <a:pos x="16" y="17"/>
                </a:cxn>
                <a:cxn ang="0">
                  <a:pos x="17" y="16"/>
                </a:cxn>
                <a:cxn ang="0">
                  <a:pos x="18" y="13"/>
                </a:cxn>
                <a:cxn ang="0">
                  <a:pos x="20" y="12"/>
                </a:cxn>
                <a:cxn ang="0">
                  <a:pos x="21" y="9"/>
                </a:cxn>
                <a:cxn ang="0">
                  <a:pos x="21" y="7"/>
                </a:cxn>
                <a:cxn ang="0">
                  <a:pos x="22" y="5"/>
                </a:cxn>
                <a:cxn ang="0">
                  <a:pos x="23" y="2"/>
                </a:cxn>
                <a:cxn ang="0">
                  <a:pos x="23" y="0"/>
                </a:cxn>
              </a:cxnLst>
              <a:rect l="0" t="0" r="r" b="b"/>
              <a:pathLst>
                <a:path w="24" h="26">
                  <a:moveTo>
                    <a:pt x="0" y="25"/>
                  </a:moveTo>
                  <a:lnTo>
                    <a:pt x="2" y="25"/>
                  </a:lnTo>
                  <a:lnTo>
                    <a:pt x="4" y="23"/>
                  </a:lnTo>
                  <a:lnTo>
                    <a:pt x="7" y="23"/>
                  </a:lnTo>
                  <a:lnTo>
                    <a:pt x="8" y="23"/>
                  </a:lnTo>
                  <a:lnTo>
                    <a:pt x="10" y="21"/>
                  </a:lnTo>
                  <a:lnTo>
                    <a:pt x="12" y="20"/>
                  </a:lnTo>
                  <a:lnTo>
                    <a:pt x="14" y="19"/>
                  </a:lnTo>
                  <a:lnTo>
                    <a:pt x="16" y="17"/>
                  </a:lnTo>
                  <a:lnTo>
                    <a:pt x="17" y="16"/>
                  </a:lnTo>
                  <a:lnTo>
                    <a:pt x="18" y="13"/>
                  </a:lnTo>
                  <a:lnTo>
                    <a:pt x="20" y="12"/>
                  </a:lnTo>
                  <a:lnTo>
                    <a:pt x="21" y="9"/>
                  </a:lnTo>
                  <a:lnTo>
                    <a:pt x="21" y="7"/>
                  </a:lnTo>
                  <a:lnTo>
                    <a:pt x="22" y="5"/>
                  </a:lnTo>
                  <a:lnTo>
                    <a:pt x="23" y="2"/>
                  </a:lnTo>
                  <a:lnTo>
                    <a:pt x="2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40" name="Line 239"/>
            <p:cNvSpPr>
              <a:spLocks noChangeShapeType="1"/>
            </p:cNvSpPr>
            <p:nvPr/>
          </p:nvSpPr>
          <p:spPr bwMode="auto">
            <a:xfrm flipV="1">
              <a:off x="411" y="2677"/>
              <a:ext cx="0" cy="2"/>
            </a:xfrm>
            <a:prstGeom prst="line">
              <a:avLst/>
            </a:prstGeom>
            <a:noFill/>
            <a:ln w="9525">
              <a:noFill/>
              <a:round/>
              <a:headEnd type="none" w="sm" len="sm"/>
              <a:tailEnd type="none" w="sm" len="sm"/>
            </a:ln>
            <a:effectLst/>
          </p:spPr>
          <p:txBody>
            <a:bodyPr/>
            <a:lstStyle/>
            <a:p>
              <a:endParaRPr lang="en-US"/>
            </a:p>
          </p:txBody>
        </p:sp>
        <p:sp>
          <p:nvSpPr>
            <p:cNvPr id="241" name="Line 240"/>
            <p:cNvSpPr>
              <a:spLocks noChangeShapeType="1"/>
            </p:cNvSpPr>
            <p:nvPr/>
          </p:nvSpPr>
          <p:spPr bwMode="auto">
            <a:xfrm>
              <a:off x="435" y="2655"/>
              <a:ext cx="1" cy="0"/>
            </a:xfrm>
            <a:prstGeom prst="line">
              <a:avLst/>
            </a:prstGeom>
            <a:noFill/>
            <a:ln w="9525">
              <a:noFill/>
              <a:round/>
              <a:headEnd type="none" w="sm" len="sm"/>
              <a:tailEnd type="none" w="sm" len="sm"/>
            </a:ln>
            <a:effectLst/>
          </p:spPr>
          <p:txBody>
            <a:bodyPr/>
            <a:lstStyle/>
            <a:p>
              <a:endParaRPr lang="en-US"/>
            </a:p>
          </p:txBody>
        </p:sp>
        <p:sp>
          <p:nvSpPr>
            <p:cNvPr id="242" name="Line 241"/>
            <p:cNvSpPr>
              <a:spLocks noChangeShapeType="1"/>
            </p:cNvSpPr>
            <p:nvPr/>
          </p:nvSpPr>
          <p:spPr bwMode="auto">
            <a:xfrm flipV="1">
              <a:off x="434" y="2492"/>
              <a:ext cx="0" cy="162"/>
            </a:xfrm>
            <a:prstGeom prst="line">
              <a:avLst/>
            </a:prstGeom>
            <a:noFill/>
            <a:ln w="12700">
              <a:solidFill>
                <a:srgbClr val="000000"/>
              </a:solidFill>
              <a:round/>
              <a:headEnd type="none" w="sm" len="sm"/>
              <a:tailEnd type="none" w="sm" len="sm"/>
            </a:ln>
            <a:effectLst/>
          </p:spPr>
          <p:txBody>
            <a:bodyPr/>
            <a:lstStyle/>
            <a:p>
              <a:endParaRPr lang="en-US"/>
            </a:p>
          </p:txBody>
        </p:sp>
        <p:sp>
          <p:nvSpPr>
            <p:cNvPr id="243" name="Freeform 242"/>
            <p:cNvSpPr>
              <a:spLocks/>
            </p:cNvSpPr>
            <p:nvPr/>
          </p:nvSpPr>
          <p:spPr bwMode="auto">
            <a:xfrm>
              <a:off x="512" y="1492"/>
              <a:ext cx="245" cy="1"/>
            </a:xfrm>
            <a:custGeom>
              <a:avLst/>
              <a:gdLst/>
              <a:ahLst/>
              <a:cxnLst>
                <a:cxn ang="0">
                  <a:pos x="244" y="0"/>
                </a:cxn>
                <a:cxn ang="0">
                  <a:pos x="241" y="0"/>
                </a:cxn>
                <a:cxn ang="0">
                  <a:pos x="234" y="0"/>
                </a:cxn>
                <a:cxn ang="0">
                  <a:pos x="224" y="0"/>
                </a:cxn>
                <a:cxn ang="0">
                  <a:pos x="209" y="0"/>
                </a:cxn>
                <a:cxn ang="0">
                  <a:pos x="193" y="0"/>
                </a:cxn>
                <a:cxn ang="0">
                  <a:pos x="175" y="0"/>
                </a:cxn>
                <a:cxn ang="0">
                  <a:pos x="155" y="0"/>
                </a:cxn>
                <a:cxn ang="0">
                  <a:pos x="133" y="0"/>
                </a:cxn>
                <a:cxn ang="0">
                  <a:pos x="112" y="0"/>
                </a:cxn>
                <a:cxn ang="0">
                  <a:pos x="91" y="0"/>
                </a:cxn>
                <a:cxn ang="0">
                  <a:pos x="71" y="0"/>
                </a:cxn>
                <a:cxn ang="0">
                  <a:pos x="51" y="0"/>
                </a:cxn>
                <a:cxn ang="0">
                  <a:pos x="34" y="0"/>
                </a:cxn>
                <a:cxn ang="0">
                  <a:pos x="19" y="0"/>
                </a:cxn>
                <a:cxn ang="0">
                  <a:pos x="8" y="0"/>
                </a:cxn>
                <a:cxn ang="0">
                  <a:pos x="0" y="0"/>
                </a:cxn>
              </a:cxnLst>
              <a:rect l="0" t="0" r="r" b="b"/>
              <a:pathLst>
                <a:path w="245" h="1">
                  <a:moveTo>
                    <a:pt x="244" y="0"/>
                  </a:moveTo>
                  <a:lnTo>
                    <a:pt x="241" y="0"/>
                  </a:lnTo>
                  <a:lnTo>
                    <a:pt x="234" y="0"/>
                  </a:lnTo>
                  <a:lnTo>
                    <a:pt x="224" y="0"/>
                  </a:lnTo>
                  <a:lnTo>
                    <a:pt x="209" y="0"/>
                  </a:lnTo>
                  <a:lnTo>
                    <a:pt x="193" y="0"/>
                  </a:lnTo>
                  <a:lnTo>
                    <a:pt x="175" y="0"/>
                  </a:lnTo>
                  <a:lnTo>
                    <a:pt x="155" y="0"/>
                  </a:lnTo>
                  <a:lnTo>
                    <a:pt x="133" y="0"/>
                  </a:lnTo>
                  <a:lnTo>
                    <a:pt x="112" y="0"/>
                  </a:lnTo>
                  <a:lnTo>
                    <a:pt x="91" y="0"/>
                  </a:lnTo>
                  <a:lnTo>
                    <a:pt x="71" y="0"/>
                  </a:lnTo>
                  <a:lnTo>
                    <a:pt x="51" y="0"/>
                  </a:lnTo>
                  <a:lnTo>
                    <a:pt x="34" y="0"/>
                  </a:lnTo>
                  <a:lnTo>
                    <a:pt x="19" y="0"/>
                  </a:lnTo>
                  <a:lnTo>
                    <a:pt x="8" y="0"/>
                  </a:lnTo>
                  <a:lnTo>
                    <a:pt x="0" y="0"/>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44" name="Line 243"/>
            <p:cNvSpPr>
              <a:spLocks noChangeShapeType="1"/>
            </p:cNvSpPr>
            <p:nvPr/>
          </p:nvSpPr>
          <p:spPr bwMode="auto">
            <a:xfrm>
              <a:off x="756" y="1490"/>
              <a:ext cx="0" cy="7"/>
            </a:xfrm>
            <a:prstGeom prst="line">
              <a:avLst/>
            </a:prstGeom>
            <a:noFill/>
            <a:ln w="9525">
              <a:noFill/>
              <a:round/>
              <a:headEnd type="none" w="sm" len="sm"/>
              <a:tailEnd type="none" w="sm" len="sm"/>
            </a:ln>
            <a:effectLst/>
          </p:spPr>
          <p:txBody>
            <a:bodyPr/>
            <a:lstStyle/>
            <a:p>
              <a:endParaRPr lang="en-US"/>
            </a:p>
          </p:txBody>
        </p:sp>
        <p:sp>
          <p:nvSpPr>
            <p:cNvPr id="245" name="Line 244"/>
            <p:cNvSpPr>
              <a:spLocks noChangeShapeType="1"/>
            </p:cNvSpPr>
            <p:nvPr/>
          </p:nvSpPr>
          <p:spPr bwMode="auto">
            <a:xfrm flipV="1">
              <a:off x="512" y="1487"/>
              <a:ext cx="0" cy="7"/>
            </a:xfrm>
            <a:prstGeom prst="line">
              <a:avLst/>
            </a:prstGeom>
            <a:noFill/>
            <a:ln w="9525">
              <a:noFill/>
              <a:round/>
              <a:headEnd type="none" w="sm" len="sm"/>
              <a:tailEnd type="none" w="sm" len="sm"/>
            </a:ln>
            <a:effectLst/>
          </p:spPr>
          <p:txBody>
            <a:bodyPr/>
            <a:lstStyle/>
            <a:p>
              <a:endParaRPr lang="en-US"/>
            </a:p>
          </p:txBody>
        </p:sp>
        <p:sp>
          <p:nvSpPr>
            <p:cNvPr id="246" name="Freeform 245"/>
            <p:cNvSpPr>
              <a:spLocks/>
            </p:cNvSpPr>
            <p:nvPr/>
          </p:nvSpPr>
          <p:spPr bwMode="auto">
            <a:xfrm>
              <a:off x="484" y="1492"/>
              <a:ext cx="30" cy="27"/>
            </a:xfrm>
            <a:custGeom>
              <a:avLst/>
              <a:gdLst/>
              <a:ahLst/>
              <a:cxnLst>
                <a:cxn ang="0">
                  <a:pos x="29" y="0"/>
                </a:cxn>
                <a:cxn ang="0">
                  <a:pos x="23" y="0"/>
                </a:cxn>
                <a:cxn ang="0">
                  <a:pos x="18" y="1"/>
                </a:cxn>
                <a:cxn ang="0">
                  <a:pos x="14" y="2"/>
                </a:cxn>
                <a:cxn ang="0">
                  <a:pos x="11" y="4"/>
                </a:cxn>
                <a:cxn ang="0">
                  <a:pos x="8" y="5"/>
                </a:cxn>
                <a:cxn ang="0">
                  <a:pos x="6" y="8"/>
                </a:cxn>
                <a:cxn ang="0">
                  <a:pos x="4" y="10"/>
                </a:cxn>
                <a:cxn ang="0">
                  <a:pos x="2" y="12"/>
                </a:cxn>
                <a:cxn ang="0">
                  <a:pos x="2" y="15"/>
                </a:cxn>
                <a:cxn ang="0">
                  <a:pos x="1" y="17"/>
                </a:cxn>
                <a:cxn ang="0">
                  <a:pos x="0" y="20"/>
                </a:cxn>
                <a:cxn ang="0">
                  <a:pos x="0" y="21"/>
                </a:cxn>
                <a:cxn ang="0">
                  <a:pos x="0" y="23"/>
                </a:cxn>
                <a:cxn ang="0">
                  <a:pos x="0" y="24"/>
                </a:cxn>
                <a:cxn ang="0">
                  <a:pos x="0" y="26"/>
                </a:cxn>
              </a:cxnLst>
              <a:rect l="0" t="0" r="r" b="b"/>
              <a:pathLst>
                <a:path w="30" h="27">
                  <a:moveTo>
                    <a:pt x="29" y="0"/>
                  </a:moveTo>
                  <a:lnTo>
                    <a:pt x="23" y="0"/>
                  </a:lnTo>
                  <a:lnTo>
                    <a:pt x="18" y="1"/>
                  </a:lnTo>
                  <a:lnTo>
                    <a:pt x="14" y="2"/>
                  </a:lnTo>
                  <a:lnTo>
                    <a:pt x="11" y="4"/>
                  </a:lnTo>
                  <a:lnTo>
                    <a:pt x="8" y="5"/>
                  </a:lnTo>
                  <a:lnTo>
                    <a:pt x="6" y="8"/>
                  </a:lnTo>
                  <a:lnTo>
                    <a:pt x="4" y="10"/>
                  </a:lnTo>
                  <a:lnTo>
                    <a:pt x="2" y="12"/>
                  </a:lnTo>
                  <a:lnTo>
                    <a:pt x="2" y="15"/>
                  </a:lnTo>
                  <a:lnTo>
                    <a:pt x="1" y="17"/>
                  </a:lnTo>
                  <a:lnTo>
                    <a:pt x="0" y="20"/>
                  </a:lnTo>
                  <a:lnTo>
                    <a:pt x="0" y="21"/>
                  </a:lnTo>
                  <a:lnTo>
                    <a:pt x="0" y="23"/>
                  </a:lnTo>
                  <a:lnTo>
                    <a:pt x="0" y="24"/>
                  </a:lnTo>
                  <a:lnTo>
                    <a:pt x="0" y="2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47" name="Line 246"/>
            <p:cNvSpPr>
              <a:spLocks noChangeShapeType="1"/>
            </p:cNvSpPr>
            <p:nvPr/>
          </p:nvSpPr>
          <p:spPr bwMode="auto">
            <a:xfrm>
              <a:off x="512" y="1490"/>
              <a:ext cx="0" cy="7"/>
            </a:xfrm>
            <a:prstGeom prst="line">
              <a:avLst/>
            </a:prstGeom>
            <a:noFill/>
            <a:ln w="9525">
              <a:noFill/>
              <a:round/>
              <a:headEnd type="none" w="sm" len="sm"/>
              <a:tailEnd type="none" w="sm" len="sm"/>
            </a:ln>
            <a:effectLst/>
          </p:spPr>
          <p:txBody>
            <a:bodyPr/>
            <a:lstStyle/>
            <a:p>
              <a:endParaRPr lang="en-US"/>
            </a:p>
          </p:txBody>
        </p:sp>
        <p:sp>
          <p:nvSpPr>
            <p:cNvPr id="248" name="Line 247"/>
            <p:cNvSpPr>
              <a:spLocks noChangeShapeType="1"/>
            </p:cNvSpPr>
            <p:nvPr/>
          </p:nvSpPr>
          <p:spPr bwMode="auto">
            <a:xfrm flipH="1">
              <a:off x="482" y="1518"/>
              <a:ext cx="6" cy="1"/>
            </a:xfrm>
            <a:prstGeom prst="line">
              <a:avLst/>
            </a:prstGeom>
            <a:noFill/>
            <a:ln w="9525">
              <a:noFill/>
              <a:round/>
              <a:headEnd type="none" w="sm" len="sm"/>
              <a:tailEnd type="none" w="sm" len="sm"/>
            </a:ln>
            <a:effectLst/>
          </p:spPr>
          <p:txBody>
            <a:bodyPr/>
            <a:lstStyle/>
            <a:p>
              <a:endParaRPr lang="en-US"/>
            </a:p>
          </p:txBody>
        </p:sp>
        <p:sp>
          <p:nvSpPr>
            <p:cNvPr id="249" name="Freeform 248"/>
            <p:cNvSpPr>
              <a:spLocks/>
            </p:cNvSpPr>
            <p:nvPr/>
          </p:nvSpPr>
          <p:spPr bwMode="auto">
            <a:xfrm>
              <a:off x="484" y="1518"/>
              <a:ext cx="56" cy="77"/>
            </a:xfrm>
            <a:custGeom>
              <a:avLst/>
              <a:gdLst/>
              <a:ahLst/>
              <a:cxnLst>
                <a:cxn ang="0">
                  <a:pos x="0" y="0"/>
                </a:cxn>
                <a:cxn ang="0">
                  <a:pos x="0" y="74"/>
                </a:cxn>
                <a:cxn ang="0">
                  <a:pos x="1" y="76"/>
                </a:cxn>
                <a:cxn ang="0">
                  <a:pos x="55" y="76"/>
                </a:cxn>
              </a:cxnLst>
              <a:rect l="0" t="0" r="r" b="b"/>
              <a:pathLst>
                <a:path w="56" h="77">
                  <a:moveTo>
                    <a:pt x="0" y="0"/>
                  </a:moveTo>
                  <a:lnTo>
                    <a:pt x="0" y="74"/>
                  </a:lnTo>
                  <a:lnTo>
                    <a:pt x="1" y="76"/>
                  </a:lnTo>
                  <a:lnTo>
                    <a:pt x="55" y="7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50" name="Freeform 249"/>
            <p:cNvSpPr>
              <a:spLocks/>
            </p:cNvSpPr>
            <p:nvPr/>
          </p:nvSpPr>
          <p:spPr bwMode="auto">
            <a:xfrm>
              <a:off x="539" y="1594"/>
              <a:ext cx="36" cy="38"/>
            </a:xfrm>
            <a:custGeom>
              <a:avLst/>
              <a:gdLst/>
              <a:ahLst/>
              <a:cxnLst>
                <a:cxn ang="0">
                  <a:pos x="0" y="0"/>
                </a:cxn>
                <a:cxn ang="0">
                  <a:pos x="3" y="0"/>
                </a:cxn>
                <a:cxn ang="0">
                  <a:pos x="5" y="0"/>
                </a:cxn>
                <a:cxn ang="0">
                  <a:pos x="8" y="1"/>
                </a:cxn>
                <a:cxn ang="0">
                  <a:pos x="11" y="2"/>
                </a:cxn>
                <a:cxn ang="0">
                  <a:pos x="14" y="5"/>
                </a:cxn>
                <a:cxn ang="0">
                  <a:pos x="17" y="5"/>
                </a:cxn>
                <a:cxn ang="0">
                  <a:pos x="20" y="8"/>
                </a:cxn>
                <a:cxn ang="0">
                  <a:pos x="22" y="11"/>
                </a:cxn>
                <a:cxn ang="0">
                  <a:pos x="25" y="13"/>
                </a:cxn>
                <a:cxn ang="0">
                  <a:pos x="27" y="16"/>
                </a:cxn>
                <a:cxn ang="0">
                  <a:pos x="29" y="19"/>
                </a:cxn>
                <a:cxn ang="0">
                  <a:pos x="30" y="23"/>
                </a:cxn>
                <a:cxn ang="0">
                  <a:pos x="33" y="26"/>
                </a:cxn>
                <a:cxn ang="0">
                  <a:pos x="33" y="29"/>
                </a:cxn>
                <a:cxn ang="0">
                  <a:pos x="35" y="32"/>
                </a:cxn>
                <a:cxn ang="0">
                  <a:pos x="35" y="37"/>
                </a:cxn>
              </a:cxnLst>
              <a:rect l="0" t="0" r="r" b="b"/>
              <a:pathLst>
                <a:path w="36" h="38">
                  <a:moveTo>
                    <a:pt x="0" y="0"/>
                  </a:moveTo>
                  <a:lnTo>
                    <a:pt x="3" y="0"/>
                  </a:lnTo>
                  <a:lnTo>
                    <a:pt x="5" y="0"/>
                  </a:lnTo>
                  <a:lnTo>
                    <a:pt x="8" y="1"/>
                  </a:lnTo>
                  <a:lnTo>
                    <a:pt x="11" y="2"/>
                  </a:lnTo>
                  <a:lnTo>
                    <a:pt x="14" y="5"/>
                  </a:lnTo>
                  <a:lnTo>
                    <a:pt x="17" y="5"/>
                  </a:lnTo>
                  <a:lnTo>
                    <a:pt x="20" y="8"/>
                  </a:lnTo>
                  <a:lnTo>
                    <a:pt x="22" y="11"/>
                  </a:lnTo>
                  <a:lnTo>
                    <a:pt x="25" y="13"/>
                  </a:lnTo>
                  <a:lnTo>
                    <a:pt x="27" y="16"/>
                  </a:lnTo>
                  <a:lnTo>
                    <a:pt x="29" y="19"/>
                  </a:lnTo>
                  <a:lnTo>
                    <a:pt x="30" y="23"/>
                  </a:lnTo>
                  <a:lnTo>
                    <a:pt x="33" y="26"/>
                  </a:lnTo>
                  <a:lnTo>
                    <a:pt x="33" y="29"/>
                  </a:lnTo>
                  <a:lnTo>
                    <a:pt x="35" y="32"/>
                  </a:lnTo>
                  <a:lnTo>
                    <a:pt x="35" y="3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51" name="Line 250"/>
            <p:cNvSpPr>
              <a:spLocks noChangeShapeType="1"/>
            </p:cNvSpPr>
            <p:nvPr/>
          </p:nvSpPr>
          <p:spPr bwMode="auto">
            <a:xfrm flipV="1">
              <a:off x="539" y="1589"/>
              <a:ext cx="0" cy="7"/>
            </a:xfrm>
            <a:prstGeom prst="line">
              <a:avLst/>
            </a:prstGeom>
            <a:noFill/>
            <a:ln w="9525">
              <a:noFill/>
              <a:round/>
              <a:headEnd type="none" w="sm" len="sm"/>
              <a:tailEnd type="none" w="sm" len="sm"/>
            </a:ln>
            <a:effectLst/>
          </p:spPr>
          <p:txBody>
            <a:bodyPr/>
            <a:lstStyle/>
            <a:p>
              <a:endParaRPr lang="en-US"/>
            </a:p>
          </p:txBody>
        </p:sp>
        <p:sp>
          <p:nvSpPr>
            <p:cNvPr id="252" name="Freeform 251"/>
            <p:cNvSpPr>
              <a:spLocks/>
            </p:cNvSpPr>
            <p:nvPr/>
          </p:nvSpPr>
          <p:spPr bwMode="auto">
            <a:xfrm>
              <a:off x="539" y="1630"/>
              <a:ext cx="36" cy="39"/>
            </a:xfrm>
            <a:custGeom>
              <a:avLst/>
              <a:gdLst/>
              <a:ahLst/>
              <a:cxnLst>
                <a:cxn ang="0">
                  <a:pos x="35" y="0"/>
                </a:cxn>
                <a:cxn ang="0">
                  <a:pos x="35" y="4"/>
                </a:cxn>
                <a:cxn ang="0">
                  <a:pos x="34" y="7"/>
                </a:cxn>
                <a:cxn ang="0">
                  <a:pos x="33" y="11"/>
                </a:cxn>
                <a:cxn ang="0">
                  <a:pos x="31" y="14"/>
                </a:cxn>
                <a:cxn ang="0">
                  <a:pos x="30" y="18"/>
                </a:cxn>
                <a:cxn ang="0">
                  <a:pos x="28" y="21"/>
                </a:cxn>
                <a:cxn ang="0">
                  <a:pos x="26" y="24"/>
                </a:cxn>
                <a:cxn ang="0">
                  <a:pos x="24" y="26"/>
                </a:cxn>
                <a:cxn ang="0">
                  <a:pos x="22" y="29"/>
                </a:cxn>
                <a:cxn ang="0">
                  <a:pos x="19" y="31"/>
                </a:cxn>
                <a:cxn ang="0">
                  <a:pos x="16" y="33"/>
                </a:cxn>
                <a:cxn ang="0">
                  <a:pos x="13" y="34"/>
                </a:cxn>
                <a:cxn ang="0">
                  <a:pos x="10" y="35"/>
                </a:cxn>
                <a:cxn ang="0">
                  <a:pos x="7" y="36"/>
                </a:cxn>
                <a:cxn ang="0">
                  <a:pos x="4" y="36"/>
                </a:cxn>
                <a:cxn ang="0">
                  <a:pos x="0" y="38"/>
                </a:cxn>
              </a:cxnLst>
              <a:rect l="0" t="0" r="r" b="b"/>
              <a:pathLst>
                <a:path w="36" h="39">
                  <a:moveTo>
                    <a:pt x="35" y="0"/>
                  </a:moveTo>
                  <a:lnTo>
                    <a:pt x="35" y="4"/>
                  </a:lnTo>
                  <a:lnTo>
                    <a:pt x="34" y="7"/>
                  </a:lnTo>
                  <a:lnTo>
                    <a:pt x="33" y="11"/>
                  </a:lnTo>
                  <a:lnTo>
                    <a:pt x="31" y="14"/>
                  </a:lnTo>
                  <a:lnTo>
                    <a:pt x="30" y="18"/>
                  </a:lnTo>
                  <a:lnTo>
                    <a:pt x="28" y="21"/>
                  </a:lnTo>
                  <a:lnTo>
                    <a:pt x="26" y="24"/>
                  </a:lnTo>
                  <a:lnTo>
                    <a:pt x="24" y="26"/>
                  </a:lnTo>
                  <a:lnTo>
                    <a:pt x="22" y="29"/>
                  </a:lnTo>
                  <a:lnTo>
                    <a:pt x="19" y="31"/>
                  </a:lnTo>
                  <a:lnTo>
                    <a:pt x="16" y="33"/>
                  </a:lnTo>
                  <a:lnTo>
                    <a:pt x="13" y="34"/>
                  </a:lnTo>
                  <a:lnTo>
                    <a:pt x="10" y="35"/>
                  </a:lnTo>
                  <a:lnTo>
                    <a:pt x="7" y="36"/>
                  </a:lnTo>
                  <a:lnTo>
                    <a:pt x="4" y="36"/>
                  </a:lnTo>
                  <a:lnTo>
                    <a:pt x="0" y="3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53" name="Line 252"/>
            <p:cNvSpPr>
              <a:spLocks noChangeShapeType="1"/>
            </p:cNvSpPr>
            <p:nvPr/>
          </p:nvSpPr>
          <p:spPr bwMode="auto">
            <a:xfrm flipV="1">
              <a:off x="539" y="1663"/>
              <a:ext cx="0" cy="7"/>
            </a:xfrm>
            <a:prstGeom prst="line">
              <a:avLst/>
            </a:prstGeom>
            <a:noFill/>
            <a:ln w="9525">
              <a:noFill/>
              <a:round/>
              <a:headEnd type="none" w="sm" len="sm"/>
              <a:tailEnd type="none" w="sm" len="sm"/>
            </a:ln>
            <a:effectLst/>
          </p:spPr>
          <p:txBody>
            <a:bodyPr/>
            <a:lstStyle/>
            <a:p>
              <a:endParaRPr lang="en-US"/>
            </a:p>
          </p:txBody>
        </p:sp>
        <p:sp>
          <p:nvSpPr>
            <p:cNvPr id="254" name="Freeform 253"/>
            <p:cNvSpPr>
              <a:spLocks/>
            </p:cNvSpPr>
            <p:nvPr/>
          </p:nvSpPr>
          <p:spPr bwMode="auto">
            <a:xfrm>
              <a:off x="484" y="1667"/>
              <a:ext cx="56" cy="85"/>
            </a:xfrm>
            <a:custGeom>
              <a:avLst/>
              <a:gdLst/>
              <a:ahLst/>
              <a:cxnLst>
                <a:cxn ang="0">
                  <a:pos x="55" y="0"/>
                </a:cxn>
                <a:cxn ang="0">
                  <a:pos x="1" y="0"/>
                </a:cxn>
                <a:cxn ang="0">
                  <a:pos x="0" y="0"/>
                </a:cxn>
                <a:cxn ang="0">
                  <a:pos x="0" y="84"/>
                </a:cxn>
              </a:cxnLst>
              <a:rect l="0" t="0" r="r" b="b"/>
              <a:pathLst>
                <a:path w="56" h="85">
                  <a:moveTo>
                    <a:pt x="55" y="0"/>
                  </a:moveTo>
                  <a:lnTo>
                    <a:pt x="1" y="0"/>
                  </a:lnTo>
                  <a:lnTo>
                    <a:pt x="0" y="0"/>
                  </a:lnTo>
                  <a:lnTo>
                    <a:pt x="0" y="84"/>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55" name="Freeform 254"/>
            <p:cNvSpPr>
              <a:spLocks/>
            </p:cNvSpPr>
            <p:nvPr/>
          </p:nvSpPr>
          <p:spPr bwMode="auto">
            <a:xfrm>
              <a:off x="500" y="1605"/>
              <a:ext cx="21" cy="23"/>
            </a:xfrm>
            <a:custGeom>
              <a:avLst/>
              <a:gdLst/>
              <a:ahLst/>
              <a:cxnLst>
                <a:cxn ang="0">
                  <a:pos x="10" y="22"/>
                </a:cxn>
                <a:cxn ang="0">
                  <a:pos x="10" y="20"/>
                </a:cxn>
                <a:cxn ang="0">
                  <a:pos x="12" y="20"/>
                </a:cxn>
                <a:cxn ang="0">
                  <a:pos x="13" y="20"/>
                </a:cxn>
                <a:cxn ang="0">
                  <a:pos x="14" y="20"/>
                </a:cxn>
                <a:cxn ang="0">
                  <a:pos x="15" y="19"/>
                </a:cxn>
                <a:cxn ang="0">
                  <a:pos x="16" y="19"/>
                </a:cxn>
                <a:cxn ang="0">
                  <a:pos x="17" y="18"/>
                </a:cxn>
                <a:cxn ang="0">
                  <a:pos x="18" y="17"/>
                </a:cxn>
                <a:cxn ang="0">
                  <a:pos x="18" y="16"/>
                </a:cxn>
                <a:cxn ang="0">
                  <a:pos x="18" y="15"/>
                </a:cxn>
                <a:cxn ang="0">
                  <a:pos x="19" y="15"/>
                </a:cxn>
                <a:cxn ang="0">
                  <a:pos x="20" y="13"/>
                </a:cxn>
                <a:cxn ang="0">
                  <a:pos x="20" y="11"/>
                </a:cxn>
                <a:cxn ang="0">
                  <a:pos x="20" y="9"/>
                </a:cxn>
                <a:cxn ang="0">
                  <a:pos x="20" y="7"/>
                </a:cxn>
                <a:cxn ang="0">
                  <a:pos x="19" y="7"/>
                </a:cxn>
                <a:cxn ang="0">
                  <a:pos x="18" y="5"/>
                </a:cxn>
                <a:cxn ang="0">
                  <a:pos x="18" y="4"/>
                </a:cxn>
                <a:cxn ang="0">
                  <a:pos x="17" y="3"/>
                </a:cxn>
                <a:cxn ang="0">
                  <a:pos x="16" y="3"/>
                </a:cxn>
                <a:cxn ang="0">
                  <a:pos x="15" y="2"/>
                </a:cxn>
                <a:cxn ang="0">
                  <a:pos x="14" y="1"/>
                </a:cxn>
                <a:cxn ang="0">
                  <a:pos x="13" y="0"/>
                </a:cxn>
                <a:cxn ang="0">
                  <a:pos x="12" y="0"/>
                </a:cxn>
                <a:cxn ang="0">
                  <a:pos x="10" y="0"/>
                </a:cxn>
                <a:cxn ang="0">
                  <a:pos x="9" y="0"/>
                </a:cxn>
                <a:cxn ang="0">
                  <a:pos x="8" y="0"/>
                </a:cxn>
                <a:cxn ang="0">
                  <a:pos x="7" y="0"/>
                </a:cxn>
                <a:cxn ang="0">
                  <a:pos x="6" y="0"/>
                </a:cxn>
                <a:cxn ang="0">
                  <a:pos x="5" y="1"/>
                </a:cxn>
                <a:cxn ang="0">
                  <a:pos x="4" y="2"/>
                </a:cxn>
                <a:cxn ang="0">
                  <a:pos x="4" y="3"/>
                </a:cxn>
                <a:cxn ang="0">
                  <a:pos x="3" y="3"/>
                </a:cxn>
                <a:cxn ang="0">
                  <a:pos x="2" y="4"/>
                </a:cxn>
                <a:cxn ang="0">
                  <a:pos x="1" y="5"/>
                </a:cxn>
                <a:cxn ang="0">
                  <a:pos x="0" y="7"/>
                </a:cxn>
                <a:cxn ang="0">
                  <a:pos x="0" y="9"/>
                </a:cxn>
                <a:cxn ang="0">
                  <a:pos x="0" y="11"/>
                </a:cxn>
                <a:cxn ang="0">
                  <a:pos x="0" y="13"/>
                </a:cxn>
                <a:cxn ang="0">
                  <a:pos x="0" y="15"/>
                </a:cxn>
                <a:cxn ang="0">
                  <a:pos x="1" y="15"/>
                </a:cxn>
                <a:cxn ang="0">
                  <a:pos x="2" y="16"/>
                </a:cxn>
                <a:cxn ang="0">
                  <a:pos x="2" y="17"/>
                </a:cxn>
                <a:cxn ang="0">
                  <a:pos x="3" y="18"/>
                </a:cxn>
                <a:cxn ang="0">
                  <a:pos x="4" y="19"/>
                </a:cxn>
                <a:cxn ang="0">
                  <a:pos x="5" y="20"/>
                </a:cxn>
                <a:cxn ang="0">
                  <a:pos x="6" y="20"/>
                </a:cxn>
                <a:cxn ang="0">
                  <a:pos x="7" y="20"/>
                </a:cxn>
                <a:cxn ang="0">
                  <a:pos x="8" y="20"/>
                </a:cxn>
                <a:cxn ang="0">
                  <a:pos x="9" y="20"/>
                </a:cxn>
                <a:cxn ang="0">
                  <a:pos x="10" y="22"/>
                </a:cxn>
              </a:cxnLst>
              <a:rect l="0" t="0" r="r" b="b"/>
              <a:pathLst>
                <a:path w="21" h="23">
                  <a:moveTo>
                    <a:pt x="10" y="22"/>
                  </a:moveTo>
                  <a:lnTo>
                    <a:pt x="10" y="20"/>
                  </a:lnTo>
                  <a:lnTo>
                    <a:pt x="12" y="20"/>
                  </a:lnTo>
                  <a:lnTo>
                    <a:pt x="13" y="20"/>
                  </a:lnTo>
                  <a:lnTo>
                    <a:pt x="14" y="20"/>
                  </a:lnTo>
                  <a:lnTo>
                    <a:pt x="15" y="19"/>
                  </a:lnTo>
                  <a:lnTo>
                    <a:pt x="16" y="19"/>
                  </a:lnTo>
                  <a:lnTo>
                    <a:pt x="17" y="18"/>
                  </a:lnTo>
                  <a:lnTo>
                    <a:pt x="18" y="17"/>
                  </a:lnTo>
                  <a:lnTo>
                    <a:pt x="18" y="16"/>
                  </a:lnTo>
                  <a:lnTo>
                    <a:pt x="18" y="15"/>
                  </a:lnTo>
                  <a:lnTo>
                    <a:pt x="19" y="15"/>
                  </a:lnTo>
                  <a:lnTo>
                    <a:pt x="20" y="13"/>
                  </a:lnTo>
                  <a:lnTo>
                    <a:pt x="20" y="11"/>
                  </a:lnTo>
                  <a:lnTo>
                    <a:pt x="20" y="9"/>
                  </a:lnTo>
                  <a:lnTo>
                    <a:pt x="20" y="7"/>
                  </a:lnTo>
                  <a:lnTo>
                    <a:pt x="19" y="7"/>
                  </a:lnTo>
                  <a:lnTo>
                    <a:pt x="18" y="5"/>
                  </a:lnTo>
                  <a:lnTo>
                    <a:pt x="18" y="4"/>
                  </a:lnTo>
                  <a:lnTo>
                    <a:pt x="17" y="3"/>
                  </a:lnTo>
                  <a:lnTo>
                    <a:pt x="16" y="3"/>
                  </a:lnTo>
                  <a:lnTo>
                    <a:pt x="15" y="2"/>
                  </a:lnTo>
                  <a:lnTo>
                    <a:pt x="14" y="1"/>
                  </a:lnTo>
                  <a:lnTo>
                    <a:pt x="13" y="0"/>
                  </a:lnTo>
                  <a:lnTo>
                    <a:pt x="12" y="0"/>
                  </a:lnTo>
                  <a:lnTo>
                    <a:pt x="10" y="0"/>
                  </a:lnTo>
                  <a:lnTo>
                    <a:pt x="9" y="0"/>
                  </a:lnTo>
                  <a:lnTo>
                    <a:pt x="8" y="0"/>
                  </a:lnTo>
                  <a:lnTo>
                    <a:pt x="7" y="0"/>
                  </a:lnTo>
                  <a:lnTo>
                    <a:pt x="6" y="0"/>
                  </a:lnTo>
                  <a:lnTo>
                    <a:pt x="5" y="1"/>
                  </a:lnTo>
                  <a:lnTo>
                    <a:pt x="4" y="2"/>
                  </a:lnTo>
                  <a:lnTo>
                    <a:pt x="4" y="3"/>
                  </a:lnTo>
                  <a:lnTo>
                    <a:pt x="3" y="3"/>
                  </a:lnTo>
                  <a:lnTo>
                    <a:pt x="2" y="4"/>
                  </a:lnTo>
                  <a:lnTo>
                    <a:pt x="1" y="5"/>
                  </a:lnTo>
                  <a:lnTo>
                    <a:pt x="0" y="7"/>
                  </a:lnTo>
                  <a:lnTo>
                    <a:pt x="0" y="9"/>
                  </a:lnTo>
                  <a:lnTo>
                    <a:pt x="0" y="11"/>
                  </a:lnTo>
                  <a:lnTo>
                    <a:pt x="0" y="13"/>
                  </a:lnTo>
                  <a:lnTo>
                    <a:pt x="0" y="15"/>
                  </a:lnTo>
                  <a:lnTo>
                    <a:pt x="1" y="15"/>
                  </a:lnTo>
                  <a:lnTo>
                    <a:pt x="2" y="16"/>
                  </a:lnTo>
                  <a:lnTo>
                    <a:pt x="2" y="17"/>
                  </a:lnTo>
                  <a:lnTo>
                    <a:pt x="3" y="18"/>
                  </a:lnTo>
                  <a:lnTo>
                    <a:pt x="4" y="19"/>
                  </a:lnTo>
                  <a:lnTo>
                    <a:pt x="5" y="20"/>
                  </a:lnTo>
                  <a:lnTo>
                    <a:pt x="6" y="20"/>
                  </a:lnTo>
                  <a:lnTo>
                    <a:pt x="7" y="20"/>
                  </a:lnTo>
                  <a:lnTo>
                    <a:pt x="8" y="20"/>
                  </a:lnTo>
                  <a:lnTo>
                    <a:pt x="9" y="20"/>
                  </a:lnTo>
                  <a:lnTo>
                    <a:pt x="10" y="2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256" name="Freeform 255"/>
            <p:cNvSpPr>
              <a:spLocks/>
            </p:cNvSpPr>
            <p:nvPr/>
          </p:nvSpPr>
          <p:spPr bwMode="auto">
            <a:xfrm>
              <a:off x="500" y="1605"/>
              <a:ext cx="21" cy="23"/>
            </a:xfrm>
            <a:custGeom>
              <a:avLst/>
              <a:gdLst/>
              <a:ahLst/>
              <a:cxnLst>
                <a:cxn ang="0">
                  <a:pos x="10" y="22"/>
                </a:cxn>
                <a:cxn ang="0">
                  <a:pos x="10" y="20"/>
                </a:cxn>
                <a:cxn ang="0">
                  <a:pos x="12" y="20"/>
                </a:cxn>
                <a:cxn ang="0">
                  <a:pos x="13" y="20"/>
                </a:cxn>
                <a:cxn ang="0">
                  <a:pos x="14" y="20"/>
                </a:cxn>
                <a:cxn ang="0">
                  <a:pos x="15" y="19"/>
                </a:cxn>
                <a:cxn ang="0">
                  <a:pos x="16" y="19"/>
                </a:cxn>
                <a:cxn ang="0">
                  <a:pos x="17" y="18"/>
                </a:cxn>
                <a:cxn ang="0">
                  <a:pos x="18" y="17"/>
                </a:cxn>
                <a:cxn ang="0">
                  <a:pos x="18" y="16"/>
                </a:cxn>
                <a:cxn ang="0">
                  <a:pos x="18" y="15"/>
                </a:cxn>
                <a:cxn ang="0">
                  <a:pos x="19" y="15"/>
                </a:cxn>
                <a:cxn ang="0">
                  <a:pos x="20" y="13"/>
                </a:cxn>
                <a:cxn ang="0">
                  <a:pos x="20" y="11"/>
                </a:cxn>
                <a:cxn ang="0">
                  <a:pos x="20" y="9"/>
                </a:cxn>
                <a:cxn ang="0">
                  <a:pos x="20" y="7"/>
                </a:cxn>
                <a:cxn ang="0">
                  <a:pos x="19" y="7"/>
                </a:cxn>
                <a:cxn ang="0">
                  <a:pos x="18" y="5"/>
                </a:cxn>
                <a:cxn ang="0">
                  <a:pos x="18" y="4"/>
                </a:cxn>
                <a:cxn ang="0">
                  <a:pos x="17" y="3"/>
                </a:cxn>
                <a:cxn ang="0">
                  <a:pos x="16" y="3"/>
                </a:cxn>
                <a:cxn ang="0">
                  <a:pos x="15" y="2"/>
                </a:cxn>
                <a:cxn ang="0">
                  <a:pos x="14" y="1"/>
                </a:cxn>
                <a:cxn ang="0">
                  <a:pos x="13" y="0"/>
                </a:cxn>
                <a:cxn ang="0">
                  <a:pos x="12" y="0"/>
                </a:cxn>
                <a:cxn ang="0">
                  <a:pos x="10" y="0"/>
                </a:cxn>
                <a:cxn ang="0">
                  <a:pos x="9" y="0"/>
                </a:cxn>
                <a:cxn ang="0">
                  <a:pos x="8" y="0"/>
                </a:cxn>
                <a:cxn ang="0">
                  <a:pos x="7" y="0"/>
                </a:cxn>
                <a:cxn ang="0">
                  <a:pos x="6" y="0"/>
                </a:cxn>
                <a:cxn ang="0">
                  <a:pos x="5" y="1"/>
                </a:cxn>
                <a:cxn ang="0">
                  <a:pos x="4" y="2"/>
                </a:cxn>
                <a:cxn ang="0">
                  <a:pos x="4" y="3"/>
                </a:cxn>
                <a:cxn ang="0">
                  <a:pos x="3" y="3"/>
                </a:cxn>
                <a:cxn ang="0">
                  <a:pos x="2" y="4"/>
                </a:cxn>
                <a:cxn ang="0">
                  <a:pos x="1" y="5"/>
                </a:cxn>
                <a:cxn ang="0">
                  <a:pos x="0" y="7"/>
                </a:cxn>
                <a:cxn ang="0">
                  <a:pos x="0" y="9"/>
                </a:cxn>
                <a:cxn ang="0">
                  <a:pos x="0" y="11"/>
                </a:cxn>
                <a:cxn ang="0">
                  <a:pos x="0" y="13"/>
                </a:cxn>
                <a:cxn ang="0">
                  <a:pos x="0" y="15"/>
                </a:cxn>
                <a:cxn ang="0">
                  <a:pos x="1" y="15"/>
                </a:cxn>
                <a:cxn ang="0">
                  <a:pos x="2" y="16"/>
                </a:cxn>
                <a:cxn ang="0">
                  <a:pos x="2" y="17"/>
                </a:cxn>
                <a:cxn ang="0">
                  <a:pos x="3" y="18"/>
                </a:cxn>
                <a:cxn ang="0">
                  <a:pos x="4" y="19"/>
                </a:cxn>
                <a:cxn ang="0">
                  <a:pos x="5" y="20"/>
                </a:cxn>
                <a:cxn ang="0">
                  <a:pos x="6" y="20"/>
                </a:cxn>
                <a:cxn ang="0">
                  <a:pos x="7" y="20"/>
                </a:cxn>
                <a:cxn ang="0">
                  <a:pos x="8" y="20"/>
                </a:cxn>
                <a:cxn ang="0">
                  <a:pos x="9" y="20"/>
                </a:cxn>
                <a:cxn ang="0">
                  <a:pos x="10" y="22"/>
                </a:cxn>
              </a:cxnLst>
              <a:rect l="0" t="0" r="r" b="b"/>
              <a:pathLst>
                <a:path w="21" h="23">
                  <a:moveTo>
                    <a:pt x="10" y="22"/>
                  </a:moveTo>
                  <a:lnTo>
                    <a:pt x="10" y="20"/>
                  </a:lnTo>
                  <a:lnTo>
                    <a:pt x="12" y="20"/>
                  </a:lnTo>
                  <a:lnTo>
                    <a:pt x="13" y="20"/>
                  </a:lnTo>
                  <a:lnTo>
                    <a:pt x="14" y="20"/>
                  </a:lnTo>
                  <a:lnTo>
                    <a:pt x="15" y="19"/>
                  </a:lnTo>
                  <a:lnTo>
                    <a:pt x="16" y="19"/>
                  </a:lnTo>
                  <a:lnTo>
                    <a:pt x="17" y="18"/>
                  </a:lnTo>
                  <a:lnTo>
                    <a:pt x="18" y="17"/>
                  </a:lnTo>
                  <a:lnTo>
                    <a:pt x="18" y="16"/>
                  </a:lnTo>
                  <a:lnTo>
                    <a:pt x="18" y="15"/>
                  </a:lnTo>
                  <a:lnTo>
                    <a:pt x="19" y="15"/>
                  </a:lnTo>
                  <a:lnTo>
                    <a:pt x="20" y="13"/>
                  </a:lnTo>
                  <a:lnTo>
                    <a:pt x="20" y="11"/>
                  </a:lnTo>
                  <a:lnTo>
                    <a:pt x="20" y="9"/>
                  </a:lnTo>
                  <a:lnTo>
                    <a:pt x="20" y="7"/>
                  </a:lnTo>
                  <a:lnTo>
                    <a:pt x="19" y="7"/>
                  </a:lnTo>
                  <a:lnTo>
                    <a:pt x="18" y="5"/>
                  </a:lnTo>
                  <a:lnTo>
                    <a:pt x="18" y="4"/>
                  </a:lnTo>
                  <a:lnTo>
                    <a:pt x="17" y="3"/>
                  </a:lnTo>
                  <a:lnTo>
                    <a:pt x="16" y="3"/>
                  </a:lnTo>
                  <a:lnTo>
                    <a:pt x="15" y="2"/>
                  </a:lnTo>
                  <a:lnTo>
                    <a:pt x="14" y="1"/>
                  </a:lnTo>
                  <a:lnTo>
                    <a:pt x="13" y="0"/>
                  </a:lnTo>
                  <a:lnTo>
                    <a:pt x="12" y="0"/>
                  </a:lnTo>
                  <a:lnTo>
                    <a:pt x="10" y="0"/>
                  </a:lnTo>
                  <a:lnTo>
                    <a:pt x="9" y="0"/>
                  </a:lnTo>
                  <a:lnTo>
                    <a:pt x="8" y="0"/>
                  </a:lnTo>
                  <a:lnTo>
                    <a:pt x="7" y="0"/>
                  </a:lnTo>
                  <a:lnTo>
                    <a:pt x="6" y="0"/>
                  </a:lnTo>
                  <a:lnTo>
                    <a:pt x="5" y="1"/>
                  </a:lnTo>
                  <a:lnTo>
                    <a:pt x="4" y="2"/>
                  </a:lnTo>
                  <a:lnTo>
                    <a:pt x="4" y="3"/>
                  </a:lnTo>
                  <a:lnTo>
                    <a:pt x="3" y="3"/>
                  </a:lnTo>
                  <a:lnTo>
                    <a:pt x="2" y="4"/>
                  </a:lnTo>
                  <a:lnTo>
                    <a:pt x="1" y="5"/>
                  </a:lnTo>
                  <a:lnTo>
                    <a:pt x="0" y="7"/>
                  </a:lnTo>
                  <a:lnTo>
                    <a:pt x="0" y="9"/>
                  </a:lnTo>
                  <a:lnTo>
                    <a:pt x="0" y="11"/>
                  </a:lnTo>
                  <a:lnTo>
                    <a:pt x="0" y="13"/>
                  </a:lnTo>
                  <a:lnTo>
                    <a:pt x="0" y="15"/>
                  </a:lnTo>
                  <a:lnTo>
                    <a:pt x="1" y="15"/>
                  </a:lnTo>
                  <a:lnTo>
                    <a:pt x="2" y="16"/>
                  </a:lnTo>
                  <a:lnTo>
                    <a:pt x="2" y="17"/>
                  </a:lnTo>
                  <a:lnTo>
                    <a:pt x="3" y="18"/>
                  </a:lnTo>
                  <a:lnTo>
                    <a:pt x="4" y="19"/>
                  </a:lnTo>
                  <a:lnTo>
                    <a:pt x="5" y="20"/>
                  </a:lnTo>
                  <a:lnTo>
                    <a:pt x="6" y="20"/>
                  </a:lnTo>
                  <a:lnTo>
                    <a:pt x="7" y="20"/>
                  </a:lnTo>
                  <a:lnTo>
                    <a:pt x="8" y="20"/>
                  </a:lnTo>
                  <a:lnTo>
                    <a:pt x="9" y="20"/>
                  </a:lnTo>
                  <a:lnTo>
                    <a:pt x="10"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57" name="Freeform 256"/>
            <p:cNvSpPr>
              <a:spLocks/>
            </p:cNvSpPr>
            <p:nvPr/>
          </p:nvSpPr>
          <p:spPr bwMode="auto">
            <a:xfrm>
              <a:off x="526" y="1632"/>
              <a:ext cx="20" cy="22"/>
            </a:xfrm>
            <a:custGeom>
              <a:avLst/>
              <a:gdLst/>
              <a:ahLst/>
              <a:cxnLst>
                <a:cxn ang="0">
                  <a:pos x="9" y="21"/>
                </a:cxn>
                <a:cxn ang="0">
                  <a:pos x="10" y="21"/>
                </a:cxn>
                <a:cxn ang="0">
                  <a:pos x="11" y="21"/>
                </a:cxn>
                <a:cxn ang="0">
                  <a:pos x="12" y="19"/>
                </a:cxn>
                <a:cxn ang="0">
                  <a:pos x="13" y="19"/>
                </a:cxn>
                <a:cxn ang="0">
                  <a:pos x="14" y="19"/>
                </a:cxn>
                <a:cxn ang="0">
                  <a:pos x="14" y="18"/>
                </a:cxn>
                <a:cxn ang="0">
                  <a:pos x="15" y="18"/>
                </a:cxn>
                <a:cxn ang="0">
                  <a:pos x="16" y="17"/>
                </a:cxn>
                <a:cxn ang="0">
                  <a:pos x="17" y="15"/>
                </a:cxn>
                <a:cxn ang="0">
                  <a:pos x="18" y="15"/>
                </a:cxn>
                <a:cxn ang="0">
                  <a:pos x="18" y="13"/>
                </a:cxn>
                <a:cxn ang="0">
                  <a:pos x="19" y="13"/>
                </a:cxn>
                <a:cxn ang="0">
                  <a:pos x="19" y="11"/>
                </a:cxn>
                <a:cxn ang="0">
                  <a:pos x="19" y="10"/>
                </a:cxn>
                <a:cxn ang="0">
                  <a:pos x="19" y="9"/>
                </a:cxn>
                <a:cxn ang="0">
                  <a:pos x="19" y="8"/>
                </a:cxn>
                <a:cxn ang="0">
                  <a:pos x="18" y="7"/>
                </a:cxn>
                <a:cxn ang="0">
                  <a:pos x="17" y="5"/>
                </a:cxn>
                <a:cxn ang="0">
                  <a:pos x="17" y="4"/>
                </a:cxn>
                <a:cxn ang="0">
                  <a:pos x="16" y="4"/>
                </a:cxn>
                <a:cxn ang="0">
                  <a:pos x="15" y="2"/>
                </a:cxn>
                <a:cxn ang="0">
                  <a:pos x="14" y="2"/>
                </a:cxn>
                <a:cxn ang="0">
                  <a:pos x="14" y="1"/>
                </a:cxn>
                <a:cxn ang="0">
                  <a:pos x="13" y="0"/>
                </a:cxn>
                <a:cxn ang="0">
                  <a:pos x="12" y="0"/>
                </a:cxn>
                <a:cxn ang="0">
                  <a:pos x="11" y="0"/>
                </a:cxn>
                <a:cxn ang="0">
                  <a:pos x="10" y="0"/>
                </a:cxn>
                <a:cxn ang="0">
                  <a:pos x="9" y="0"/>
                </a:cxn>
                <a:cxn ang="0">
                  <a:pos x="8" y="0"/>
                </a:cxn>
                <a:cxn ang="0">
                  <a:pos x="7" y="0"/>
                </a:cxn>
                <a:cxn ang="0">
                  <a:pos x="6" y="0"/>
                </a:cxn>
                <a:cxn ang="0">
                  <a:pos x="5" y="0"/>
                </a:cxn>
                <a:cxn ang="0">
                  <a:pos x="5" y="1"/>
                </a:cxn>
                <a:cxn ang="0">
                  <a:pos x="4" y="2"/>
                </a:cxn>
                <a:cxn ang="0">
                  <a:pos x="3" y="2"/>
                </a:cxn>
                <a:cxn ang="0">
                  <a:pos x="2" y="2"/>
                </a:cxn>
                <a:cxn ang="0">
                  <a:pos x="2" y="4"/>
                </a:cxn>
                <a:cxn ang="0">
                  <a:pos x="1" y="5"/>
                </a:cxn>
                <a:cxn ang="0">
                  <a:pos x="0" y="7"/>
                </a:cxn>
                <a:cxn ang="0">
                  <a:pos x="0" y="8"/>
                </a:cxn>
                <a:cxn ang="0">
                  <a:pos x="0" y="9"/>
                </a:cxn>
                <a:cxn ang="0">
                  <a:pos x="0" y="10"/>
                </a:cxn>
                <a:cxn ang="0">
                  <a:pos x="0" y="11"/>
                </a:cxn>
                <a:cxn ang="0">
                  <a:pos x="0" y="13"/>
                </a:cxn>
                <a:cxn ang="0">
                  <a:pos x="0" y="15"/>
                </a:cxn>
                <a:cxn ang="0">
                  <a:pos x="1" y="15"/>
                </a:cxn>
                <a:cxn ang="0">
                  <a:pos x="2" y="15"/>
                </a:cxn>
                <a:cxn ang="0">
                  <a:pos x="2" y="17"/>
                </a:cxn>
                <a:cxn ang="0">
                  <a:pos x="2" y="18"/>
                </a:cxn>
                <a:cxn ang="0">
                  <a:pos x="3" y="18"/>
                </a:cxn>
                <a:cxn ang="0">
                  <a:pos x="4" y="19"/>
                </a:cxn>
                <a:cxn ang="0">
                  <a:pos x="5" y="19"/>
                </a:cxn>
                <a:cxn ang="0">
                  <a:pos x="6" y="19"/>
                </a:cxn>
                <a:cxn ang="0">
                  <a:pos x="7" y="21"/>
                </a:cxn>
                <a:cxn ang="0">
                  <a:pos x="8" y="21"/>
                </a:cxn>
                <a:cxn ang="0">
                  <a:pos x="9" y="21"/>
                </a:cxn>
              </a:cxnLst>
              <a:rect l="0" t="0" r="r" b="b"/>
              <a:pathLst>
                <a:path w="20" h="22">
                  <a:moveTo>
                    <a:pt x="9" y="21"/>
                  </a:moveTo>
                  <a:lnTo>
                    <a:pt x="10" y="21"/>
                  </a:lnTo>
                  <a:lnTo>
                    <a:pt x="11" y="21"/>
                  </a:lnTo>
                  <a:lnTo>
                    <a:pt x="12" y="19"/>
                  </a:lnTo>
                  <a:lnTo>
                    <a:pt x="13" y="19"/>
                  </a:lnTo>
                  <a:lnTo>
                    <a:pt x="14" y="19"/>
                  </a:lnTo>
                  <a:lnTo>
                    <a:pt x="14" y="18"/>
                  </a:lnTo>
                  <a:lnTo>
                    <a:pt x="15" y="18"/>
                  </a:lnTo>
                  <a:lnTo>
                    <a:pt x="16" y="17"/>
                  </a:lnTo>
                  <a:lnTo>
                    <a:pt x="17" y="15"/>
                  </a:lnTo>
                  <a:lnTo>
                    <a:pt x="18" y="15"/>
                  </a:lnTo>
                  <a:lnTo>
                    <a:pt x="18" y="13"/>
                  </a:lnTo>
                  <a:lnTo>
                    <a:pt x="19" y="13"/>
                  </a:lnTo>
                  <a:lnTo>
                    <a:pt x="19" y="11"/>
                  </a:lnTo>
                  <a:lnTo>
                    <a:pt x="19" y="10"/>
                  </a:lnTo>
                  <a:lnTo>
                    <a:pt x="19" y="9"/>
                  </a:lnTo>
                  <a:lnTo>
                    <a:pt x="19" y="8"/>
                  </a:lnTo>
                  <a:lnTo>
                    <a:pt x="18" y="7"/>
                  </a:lnTo>
                  <a:lnTo>
                    <a:pt x="17" y="5"/>
                  </a:lnTo>
                  <a:lnTo>
                    <a:pt x="17" y="4"/>
                  </a:lnTo>
                  <a:lnTo>
                    <a:pt x="16" y="4"/>
                  </a:lnTo>
                  <a:lnTo>
                    <a:pt x="15" y="2"/>
                  </a:lnTo>
                  <a:lnTo>
                    <a:pt x="14" y="2"/>
                  </a:lnTo>
                  <a:lnTo>
                    <a:pt x="14" y="1"/>
                  </a:lnTo>
                  <a:lnTo>
                    <a:pt x="13" y="0"/>
                  </a:lnTo>
                  <a:lnTo>
                    <a:pt x="12" y="0"/>
                  </a:lnTo>
                  <a:lnTo>
                    <a:pt x="11" y="0"/>
                  </a:lnTo>
                  <a:lnTo>
                    <a:pt x="10" y="0"/>
                  </a:lnTo>
                  <a:lnTo>
                    <a:pt x="9" y="0"/>
                  </a:lnTo>
                  <a:lnTo>
                    <a:pt x="8" y="0"/>
                  </a:lnTo>
                  <a:lnTo>
                    <a:pt x="7" y="0"/>
                  </a:lnTo>
                  <a:lnTo>
                    <a:pt x="6" y="0"/>
                  </a:lnTo>
                  <a:lnTo>
                    <a:pt x="5" y="0"/>
                  </a:lnTo>
                  <a:lnTo>
                    <a:pt x="5" y="1"/>
                  </a:lnTo>
                  <a:lnTo>
                    <a:pt x="4" y="2"/>
                  </a:lnTo>
                  <a:lnTo>
                    <a:pt x="3" y="2"/>
                  </a:lnTo>
                  <a:lnTo>
                    <a:pt x="2" y="2"/>
                  </a:lnTo>
                  <a:lnTo>
                    <a:pt x="2" y="4"/>
                  </a:lnTo>
                  <a:lnTo>
                    <a:pt x="1" y="5"/>
                  </a:lnTo>
                  <a:lnTo>
                    <a:pt x="0" y="7"/>
                  </a:lnTo>
                  <a:lnTo>
                    <a:pt x="0" y="8"/>
                  </a:lnTo>
                  <a:lnTo>
                    <a:pt x="0" y="9"/>
                  </a:lnTo>
                  <a:lnTo>
                    <a:pt x="0" y="10"/>
                  </a:lnTo>
                  <a:lnTo>
                    <a:pt x="0" y="11"/>
                  </a:lnTo>
                  <a:lnTo>
                    <a:pt x="0" y="13"/>
                  </a:lnTo>
                  <a:lnTo>
                    <a:pt x="0" y="15"/>
                  </a:lnTo>
                  <a:lnTo>
                    <a:pt x="1" y="15"/>
                  </a:lnTo>
                  <a:lnTo>
                    <a:pt x="2" y="15"/>
                  </a:lnTo>
                  <a:lnTo>
                    <a:pt x="2" y="17"/>
                  </a:lnTo>
                  <a:lnTo>
                    <a:pt x="2" y="18"/>
                  </a:lnTo>
                  <a:lnTo>
                    <a:pt x="3" y="18"/>
                  </a:lnTo>
                  <a:lnTo>
                    <a:pt x="4" y="19"/>
                  </a:lnTo>
                  <a:lnTo>
                    <a:pt x="5" y="19"/>
                  </a:lnTo>
                  <a:lnTo>
                    <a:pt x="6" y="19"/>
                  </a:lnTo>
                  <a:lnTo>
                    <a:pt x="7" y="21"/>
                  </a:lnTo>
                  <a:lnTo>
                    <a:pt x="8" y="21"/>
                  </a:lnTo>
                  <a:lnTo>
                    <a:pt x="9"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258" name="Freeform 257"/>
            <p:cNvSpPr>
              <a:spLocks/>
            </p:cNvSpPr>
            <p:nvPr/>
          </p:nvSpPr>
          <p:spPr bwMode="auto">
            <a:xfrm>
              <a:off x="526" y="1632"/>
              <a:ext cx="20" cy="22"/>
            </a:xfrm>
            <a:custGeom>
              <a:avLst/>
              <a:gdLst/>
              <a:ahLst/>
              <a:cxnLst>
                <a:cxn ang="0">
                  <a:pos x="9" y="21"/>
                </a:cxn>
                <a:cxn ang="0">
                  <a:pos x="10" y="21"/>
                </a:cxn>
                <a:cxn ang="0">
                  <a:pos x="11" y="21"/>
                </a:cxn>
                <a:cxn ang="0">
                  <a:pos x="12" y="19"/>
                </a:cxn>
                <a:cxn ang="0">
                  <a:pos x="13" y="19"/>
                </a:cxn>
                <a:cxn ang="0">
                  <a:pos x="14" y="19"/>
                </a:cxn>
                <a:cxn ang="0">
                  <a:pos x="14" y="18"/>
                </a:cxn>
                <a:cxn ang="0">
                  <a:pos x="15" y="18"/>
                </a:cxn>
                <a:cxn ang="0">
                  <a:pos x="16" y="17"/>
                </a:cxn>
                <a:cxn ang="0">
                  <a:pos x="17" y="15"/>
                </a:cxn>
                <a:cxn ang="0">
                  <a:pos x="18" y="15"/>
                </a:cxn>
                <a:cxn ang="0">
                  <a:pos x="18" y="13"/>
                </a:cxn>
                <a:cxn ang="0">
                  <a:pos x="19" y="13"/>
                </a:cxn>
                <a:cxn ang="0">
                  <a:pos x="19" y="11"/>
                </a:cxn>
                <a:cxn ang="0">
                  <a:pos x="19" y="10"/>
                </a:cxn>
                <a:cxn ang="0">
                  <a:pos x="19" y="9"/>
                </a:cxn>
                <a:cxn ang="0">
                  <a:pos x="19" y="8"/>
                </a:cxn>
                <a:cxn ang="0">
                  <a:pos x="18" y="7"/>
                </a:cxn>
                <a:cxn ang="0">
                  <a:pos x="17" y="5"/>
                </a:cxn>
                <a:cxn ang="0">
                  <a:pos x="17" y="4"/>
                </a:cxn>
                <a:cxn ang="0">
                  <a:pos x="16" y="4"/>
                </a:cxn>
                <a:cxn ang="0">
                  <a:pos x="15" y="2"/>
                </a:cxn>
                <a:cxn ang="0">
                  <a:pos x="14" y="2"/>
                </a:cxn>
                <a:cxn ang="0">
                  <a:pos x="14" y="1"/>
                </a:cxn>
                <a:cxn ang="0">
                  <a:pos x="13" y="0"/>
                </a:cxn>
                <a:cxn ang="0">
                  <a:pos x="12" y="0"/>
                </a:cxn>
                <a:cxn ang="0">
                  <a:pos x="11" y="0"/>
                </a:cxn>
                <a:cxn ang="0">
                  <a:pos x="10" y="0"/>
                </a:cxn>
                <a:cxn ang="0">
                  <a:pos x="9" y="0"/>
                </a:cxn>
                <a:cxn ang="0">
                  <a:pos x="8" y="0"/>
                </a:cxn>
                <a:cxn ang="0">
                  <a:pos x="7" y="0"/>
                </a:cxn>
                <a:cxn ang="0">
                  <a:pos x="6" y="0"/>
                </a:cxn>
                <a:cxn ang="0">
                  <a:pos x="5" y="0"/>
                </a:cxn>
                <a:cxn ang="0">
                  <a:pos x="5" y="1"/>
                </a:cxn>
                <a:cxn ang="0">
                  <a:pos x="4" y="2"/>
                </a:cxn>
                <a:cxn ang="0">
                  <a:pos x="3" y="2"/>
                </a:cxn>
                <a:cxn ang="0">
                  <a:pos x="2" y="2"/>
                </a:cxn>
                <a:cxn ang="0">
                  <a:pos x="2" y="4"/>
                </a:cxn>
                <a:cxn ang="0">
                  <a:pos x="1" y="5"/>
                </a:cxn>
                <a:cxn ang="0">
                  <a:pos x="0" y="7"/>
                </a:cxn>
                <a:cxn ang="0">
                  <a:pos x="0" y="8"/>
                </a:cxn>
                <a:cxn ang="0">
                  <a:pos x="0" y="9"/>
                </a:cxn>
                <a:cxn ang="0">
                  <a:pos x="0" y="10"/>
                </a:cxn>
                <a:cxn ang="0">
                  <a:pos x="0" y="11"/>
                </a:cxn>
                <a:cxn ang="0">
                  <a:pos x="0" y="13"/>
                </a:cxn>
                <a:cxn ang="0">
                  <a:pos x="0" y="15"/>
                </a:cxn>
                <a:cxn ang="0">
                  <a:pos x="1" y="15"/>
                </a:cxn>
                <a:cxn ang="0">
                  <a:pos x="2" y="15"/>
                </a:cxn>
                <a:cxn ang="0">
                  <a:pos x="2" y="17"/>
                </a:cxn>
                <a:cxn ang="0">
                  <a:pos x="2" y="18"/>
                </a:cxn>
                <a:cxn ang="0">
                  <a:pos x="3" y="18"/>
                </a:cxn>
                <a:cxn ang="0">
                  <a:pos x="4" y="19"/>
                </a:cxn>
                <a:cxn ang="0">
                  <a:pos x="5" y="19"/>
                </a:cxn>
                <a:cxn ang="0">
                  <a:pos x="6" y="19"/>
                </a:cxn>
                <a:cxn ang="0">
                  <a:pos x="7" y="21"/>
                </a:cxn>
                <a:cxn ang="0">
                  <a:pos x="8" y="21"/>
                </a:cxn>
                <a:cxn ang="0">
                  <a:pos x="9" y="21"/>
                </a:cxn>
              </a:cxnLst>
              <a:rect l="0" t="0" r="r" b="b"/>
              <a:pathLst>
                <a:path w="20" h="22">
                  <a:moveTo>
                    <a:pt x="9" y="21"/>
                  </a:moveTo>
                  <a:lnTo>
                    <a:pt x="10" y="21"/>
                  </a:lnTo>
                  <a:lnTo>
                    <a:pt x="11" y="21"/>
                  </a:lnTo>
                  <a:lnTo>
                    <a:pt x="12" y="19"/>
                  </a:lnTo>
                  <a:lnTo>
                    <a:pt x="13" y="19"/>
                  </a:lnTo>
                  <a:lnTo>
                    <a:pt x="14" y="19"/>
                  </a:lnTo>
                  <a:lnTo>
                    <a:pt x="14" y="18"/>
                  </a:lnTo>
                  <a:lnTo>
                    <a:pt x="15" y="18"/>
                  </a:lnTo>
                  <a:lnTo>
                    <a:pt x="16" y="17"/>
                  </a:lnTo>
                  <a:lnTo>
                    <a:pt x="17" y="15"/>
                  </a:lnTo>
                  <a:lnTo>
                    <a:pt x="18" y="15"/>
                  </a:lnTo>
                  <a:lnTo>
                    <a:pt x="18" y="13"/>
                  </a:lnTo>
                  <a:lnTo>
                    <a:pt x="19" y="13"/>
                  </a:lnTo>
                  <a:lnTo>
                    <a:pt x="19" y="11"/>
                  </a:lnTo>
                  <a:lnTo>
                    <a:pt x="19" y="10"/>
                  </a:lnTo>
                  <a:lnTo>
                    <a:pt x="19" y="9"/>
                  </a:lnTo>
                  <a:lnTo>
                    <a:pt x="19" y="8"/>
                  </a:lnTo>
                  <a:lnTo>
                    <a:pt x="18" y="7"/>
                  </a:lnTo>
                  <a:lnTo>
                    <a:pt x="17" y="5"/>
                  </a:lnTo>
                  <a:lnTo>
                    <a:pt x="17" y="4"/>
                  </a:lnTo>
                  <a:lnTo>
                    <a:pt x="16" y="4"/>
                  </a:lnTo>
                  <a:lnTo>
                    <a:pt x="15" y="2"/>
                  </a:lnTo>
                  <a:lnTo>
                    <a:pt x="14" y="2"/>
                  </a:lnTo>
                  <a:lnTo>
                    <a:pt x="14" y="1"/>
                  </a:lnTo>
                  <a:lnTo>
                    <a:pt x="13" y="0"/>
                  </a:lnTo>
                  <a:lnTo>
                    <a:pt x="12" y="0"/>
                  </a:lnTo>
                  <a:lnTo>
                    <a:pt x="11" y="0"/>
                  </a:lnTo>
                  <a:lnTo>
                    <a:pt x="10" y="0"/>
                  </a:lnTo>
                  <a:lnTo>
                    <a:pt x="9" y="0"/>
                  </a:lnTo>
                  <a:lnTo>
                    <a:pt x="8" y="0"/>
                  </a:lnTo>
                  <a:lnTo>
                    <a:pt x="7" y="0"/>
                  </a:lnTo>
                  <a:lnTo>
                    <a:pt x="6" y="0"/>
                  </a:lnTo>
                  <a:lnTo>
                    <a:pt x="5" y="0"/>
                  </a:lnTo>
                  <a:lnTo>
                    <a:pt x="5" y="1"/>
                  </a:lnTo>
                  <a:lnTo>
                    <a:pt x="4" y="2"/>
                  </a:lnTo>
                  <a:lnTo>
                    <a:pt x="3" y="2"/>
                  </a:lnTo>
                  <a:lnTo>
                    <a:pt x="2" y="2"/>
                  </a:lnTo>
                  <a:lnTo>
                    <a:pt x="2" y="4"/>
                  </a:lnTo>
                  <a:lnTo>
                    <a:pt x="1" y="5"/>
                  </a:lnTo>
                  <a:lnTo>
                    <a:pt x="0" y="7"/>
                  </a:lnTo>
                  <a:lnTo>
                    <a:pt x="0" y="8"/>
                  </a:lnTo>
                  <a:lnTo>
                    <a:pt x="0" y="9"/>
                  </a:lnTo>
                  <a:lnTo>
                    <a:pt x="0" y="10"/>
                  </a:lnTo>
                  <a:lnTo>
                    <a:pt x="0" y="11"/>
                  </a:lnTo>
                  <a:lnTo>
                    <a:pt x="0" y="13"/>
                  </a:lnTo>
                  <a:lnTo>
                    <a:pt x="0" y="15"/>
                  </a:lnTo>
                  <a:lnTo>
                    <a:pt x="1" y="15"/>
                  </a:lnTo>
                  <a:lnTo>
                    <a:pt x="2" y="15"/>
                  </a:lnTo>
                  <a:lnTo>
                    <a:pt x="2" y="17"/>
                  </a:lnTo>
                  <a:lnTo>
                    <a:pt x="2" y="18"/>
                  </a:lnTo>
                  <a:lnTo>
                    <a:pt x="3" y="18"/>
                  </a:lnTo>
                  <a:lnTo>
                    <a:pt x="4" y="19"/>
                  </a:lnTo>
                  <a:lnTo>
                    <a:pt x="5" y="19"/>
                  </a:lnTo>
                  <a:lnTo>
                    <a:pt x="6" y="19"/>
                  </a:lnTo>
                  <a:lnTo>
                    <a:pt x="7" y="21"/>
                  </a:lnTo>
                  <a:lnTo>
                    <a:pt x="8" y="21"/>
                  </a:lnTo>
                  <a:lnTo>
                    <a:pt x="9"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59" name="Line 258"/>
            <p:cNvSpPr>
              <a:spLocks noChangeShapeType="1"/>
            </p:cNvSpPr>
            <p:nvPr/>
          </p:nvSpPr>
          <p:spPr bwMode="auto">
            <a:xfrm>
              <a:off x="515" y="1620"/>
              <a:ext cx="20" cy="23"/>
            </a:xfrm>
            <a:prstGeom prst="line">
              <a:avLst/>
            </a:prstGeom>
            <a:noFill/>
            <a:ln w="9525">
              <a:noFill/>
              <a:round/>
              <a:headEnd type="none" w="sm" len="sm"/>
              <a:tailEnd type="none" w="sm" len="sm"/>
            </a:ln>
            <a:effectLst/>
          </p:spPr>
          <p:txBody>
            <a:bodyPr/>
            <a:lstStyle/>
            <a:p>
              <a:endParaRPr lang="en-US"/>
            </a:p>
          </p:txBody>
        </p:sp>
        <p:sp>
          <p:nvSpPr>
            <p:cNvPr id="260" name="Line 259"/>
            <p:cNvSpPr>
              <a:spLocks noChangeShapeType="1"/>
            </p:cNvSpPr>
            <p:nvPr/>
          </p:nvSpPr>
          <p:spPr bwMode="auto">
            <a:xfrm>
              <a:off x="516" y="1621"/>
              <a:ext cx="18" cy="20"/>
            </a:xfrm>
            <a:prstGeom prst="line">
              <a:avLst/>
            </a:prstGeom>
            <a:noFill/>
            <a:ln w="12700">
              <a:solidFill>
                <a:srgbClr val="000000"/>
              </a:solidFill>
              <a:round/>
              <a:headEnd type="none" w="sm" len="sm"/>
              <a:tailEnd type="none" w="sm" len="sm"/>
            </a:ln>
            <a:effectLst/>
          </p:spPr>
          <p:txBody>
            <a:bodyPr/>
            <a:lstStyle/>
            <a:p>
              <a:endParaRPr lang="en-US"/>
            </a:p>
          </p:txBody>
        </p:sp>
        <p:sp>
          <p:nvSpPr>
            <p:cNvPr id="261" name="Freeform 260"/>
            <p:cNvSpPr>
              <a:spLocks/>
            </p:cNvSpPr>
            <p:nvPr/>
          </p:nvSpPr>
          <p:spPr bwMode="auto">
            <a:xfrm>
              <a:off x="342" y="2312"/>
              <a:ext cx="21" cy="22"/>
            </a:xfrm>
            <a:custGeom>
              <a:avLst/>
              <a:gdLst/>
              <a:ahLst/>
              <a:cxnLst>
                <a:cxn ang="0">
                  <a:pos x="10" y="21"/>
                </a:cxn>
                <a:cxn ang="0">
                  <a:pos x="11" y="19"/>
                </a:cxn>
                <a:cxn ang="0">
                  <a:pos x="13" y="19"/>
                </a:cxn>
                <a:cxn ang="0">
                  <a:pos x="14" y="19"/>
                </a:cxn>
                <a:cxn ang="0">
                  <a:pos x="15" y="18"/>
                </a:cxn>
                <a:cxn ang="0">
                  <a:pos x="16" y="17"/>
                </a:cxn>
                <a:cxn ang="0">
                  <a:pos x="17" y="16"/>
                </a:cxn>
                <a:cxn ang="0">
                  <a:pos x="18" y="15"/>
                </a:cxn>
                <a:cxn ang="0">
                  <a:pos x="18" y="14"/>
                </a:cxn>
                <a:cxn ang="0">
                  <a:pos x="19" y="13"/>
                </a:cxn>
                <a:cxn ang="0">
                  <a:pos x="19" y="12"/>
                </a:cxn>
                <a:cxn ang="0">
                  <a:pos x="20" y="11"/>
                </a:cxn>
                <a:cxn ang="0">
                  <a:pos x="20" y="10"/>
                </a:cxn>
                <a:cxn ang="0">
                  <a:pos x="20" y="9"/>
                </a:cxn>
                <a:cxn ang="0">
                  <a:pos x="19" y="8"/>
                </a:cxn>
                <a:cxn ang="0">
                  <a:pos x="19" y="7"/>
                </a:cxn>
                <a:cxn ang="0">
                  <a:pos x="18" y="6"/>
                </a:cxn>
                <a:cxn ang="0">
                  <a:pos x="18" y="5"/>
                </a:cxn>
                <a:cxn ang="0">
                  <a:pos x="18" y="4"/>
                </a:cxn>
                <a:cxn ang="0">
                  <a:pos x="17" y="4"/>
                </a:cxn>
                <a:cxn ang="0">
                  <a:pos x="16" y="3"/>
                </a:cxn>
                <a:cxn ang="0">
                  <a:pos x="15" y="3"/>
                </a:cxn>
                <a:cxn ang="0">
                  <a:pos x="15" y="2"/>
                </a:cxn>
                <a:cxn ang="0">
                  <a:pos x="14" y="1"/>
                </a:cxn>
                <a:cxn ang="0">
                  <a:pos x="13" y="0"/>
                </a:cxn>
                <a:cxn ang="0">
                  <a:pos x="11" y="0"/>
                </a:cxn>
                <a:cxn ang="0">
                  <a:pos x="10" y="0"/>
                </a:cxn>
                <a:cxn ang="0">
                  <a:pos x="8" y="0"/>
                </a:cxn>
                <a:cxn ang="0">
                  <a:pos x="7" y="0"/>
                </a:cxn>
                <a:cxn ang="0">
                  <a:pos x="6" y="0"/>
                </a:cxn>
                <a:cxn ang="0">
                  <a:pos x="5" y="1"/>
                </a:cxn>
                <a:cxn ang="0">
                  <a:pos x="4" y="2"/>
                </a:cxn>
                <a:cxn ang="0">
                  <a:pos x="4" y="3"/>
                </a:cxn>
                <a:cxn ang="0">
                  <a:pos x="3" y="3"/>
                </a:cxn>
                <a:cxn ang="0">
                  <a:pos x="2"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2" y="15"/>
                </a:cxn>
                <a:cxn ang="0">
                  <a:pos x="2" y="16"/>
                </a:cxn>
                <a:cxn ang="0">
                  <a:pos x="3" y="17"/>
                </a:cxn>
                <a:cxn ang="0">
                  <a:pos x="4" y="18"/>
                </a:cxn>
                <a:cxn ang="0">
                  <a:pos x="5" y="19"/>
                </a:cxn>
                <a:cxn ang="0">
                  <a:pos x="6" y="19"/>
                </a:cxn>
                <a:cxn ang="0">
                  <a:pos x="7" y="19"/>
                </a:cxn>
                <a:cxn ang="0">
                  <a:pos x="8" y="19"/>
                </a:cxn>
                <a:cxn ang="0">
                  <a:pos x="10" y="21"/>
                </a:cxn>
              </a:cxnLst>
              <a:rect l="0" t="0" r="r" b="b"/>
              <a:pathLst>
                <a:path w="21" h="22">
                  <a:moveTo>
                    <a:pt x="10" y="21"/>
                  </a:moveTo>
                  <a:lnTo>
                    <a:pt x="11" y="19"/>
                  </a:lnTo>
                  <a:lnTo>
                    <a:pt x="13" y="19"/>
                  </a:lnTo>
                  <a:lnTo>
                    <a:pt x="14" y="19"/>
                  </a:lnTo>
                  <a:lnTo>
                    <a:pt x="15" y="18"/>
                  </a:lnTo>
                  <a:lnTo>
                    <a:pt x="16" y="17"/>
                  </a:lnTo>
                  <a:lnTo>
                    <a:pt x="17" y="16"/>
                  </a:lnTo>
                  <a:lnTo>
                    <a:pt x="18" y="15"/>
                  </a:lnTo>
                  <a:lnTo>
                    <a:pt x="18" y="14"/>
                  </a:lnTo>
                  <a:lnTo>
                    <a:pt x="19" y="13"/>
                  </a:lnTo>
                  <a:lnTo>
                    <a:pt x="19" y="12"/>
                  </a:lnTo>
                  <a:lnTo>
                    <a:pt x="20" y="11"/>
                  </a:lnTo>
                  <a:lnTo>
                    <a:pt x="20" y="10"/>
                  </a:lnTo>
                  <a:lnTo>
                    <a:pt x="20" y="9"/>
                  </a:lnTo>
                  <a:lnTo>
                    <a:pt x="19" y="8"/>
                  </a:lnTo>
                  <a:lnTo>
                    <a:pt x="19" y="7"/>
                  </a:lnTo>
                  <a:lnTo>
                    <a:pt x="18" y="6"/>
                  </a:lnTo>
                  <a:lnTo>
                    <a:pt x="18" y="5"/>
                  </a:lnTo>
                  <a:lnTo>
                    <a:pt x="18" y="4"/>
                  </a:lnTo>
                  <a:lnTo>
                    <a:pt x="17" y="4"/>
                  </a:lnTo>
                  <a:lnTo>
                    <a:pt x="16" y="3"/>
                  </a:lnTo>
                  <a:lnTo>
                    <a:pt x="15" y="3"/>
                  </a:lnTo>
                  <a:lnTo>
                    <a:pt x="15" y="2"/>
                  </a:lnTo>
                  <a:lnTo>
                    <a:pt x="14" y="1"/>
                  </a:lnTo>
                  <a:lnTo>
                    <a:pt x="13" y="0"/>
                  </a:lnTo>
                  <a:lnTo>
                    <a:pt x="11" y="0"/>
                  </a:lnTo>
                  <a:lnTo>
                    <a:pt x="10" y="0"/>
                  </a:lnTo>
                  <a:lnTo>
                    <a:pt x="8" y="0"/>
                  </a:lnTo>
                  <a:lnTo>
                    <a:pt x="7" y="0"/>
                  </a:lnTo>
                  <a:lnTo>
                    <a:pt x="6" y="0"/>
                  </a:lnTo>
                  <a:lnTo>
                    <a:pt x="5" y="1"/>
                  </a:lnTo>
                  <a:lnTo>
                    <a:pt x="4" y="2"/>
                  </a:lnTo>
                  <a:lnTo>
                    <a:pt x="4" y="3"/>
                  </a:lnTo>
                  <a:lnTo>
                    <a:pt x="3" y="3"/>
                  </a:lnTo>
                  <a:lnTo>
                    <a:pt x="2" y="4"/>
                  </a:lnTo>
                  <a:lnTo>
                    <a:pt x="1" y="5"/>
                  </a:lnTo>
                  <a:lnTo>
                    <a:pt x="1" y="6"/>
                  </a:lnTo>
                  <a:lnTo>
                    <a:pt x="0" y="7"/>
                  </a:lnTo>
                  <a:lnTo>
                    <a:pt x="0" y="8"/>
                  </a:lnTo>
                  <a:lnTo>
                    <a:pt x="0" y="9"/>
                  </a:lnTo>
                  <a:lnTo>
                    <a:pt x="0" y="10"/>
                  </a:lnTo>
                  <a:lnTo>
                    <a:pt x="0" y="11"/>
                  </a:lnTo>
                  <a:lnTo>
                    <a:pt x="0" y="12"/>
                  </a:lnTo>
                  <a:lnTo>
                    <a:pt x="0" y="13"/>
                  </a:lnTo>
                  <a:lnTo>
                    <a:pt x="1" y="14"/>
                  </a:lnTo>
                  <a:lnTo>
                    <a:pt x="2" y="15"/>
                  </a:lnTo>
                  <a:lnTo>
                    <a:pt x="2" y="16"/>
                  </a:lnTo>
                  <a:lnTo>
                    <a:pt x="3" y="17"/>
                  </a:lnTo>
                  <a:lnTo>
                    <a:pt x="4" y="18"/>
                  </a:lnTo>
                  <a:lnTo>
                    <a:pt x="5" y="19"/>
                  </a:lnTo>
                  <a:lnTo>
                    <a:pt x="6" y="19"/>
                  </a:lnTo>
                  <a:lnTo>
                    <a:pt x="7" y="19"/>
                  </a:lnTo>
                  <a:lnTo>
                    <a:pt x="8" y="19"/>
                  </a:lnTo>
                  <a:lnTo>
                    <a:pt x="10"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262" name="Freeform 261"/>
            <p:cNvSpPr>
              <a:spLocks/>
            </p:cNvSpPr>
            <p:nvPr/>
          </p:nvSpPr>
          <p:spPr bwMode="auto">
            <a:xfrm>
              <a:off x="342" y="2312"/>
              <a:ext cx="21" cy="22"/>
            </a:xfrm>
            <a:custGeom>
              <a:avLst/>
              <a:gdLst/>
              <a:ahLst/>
              <a:cxnLst>
                <a:cxn ang="0">
                  <a:pos x="10" y="21"/>
                </a:cxn>
                <a:cxn ang="0">
                  <a:pos x="11" y="19"/>
                </a:cxn>
                <a:cxn ang="0">
                  <a:pos x="13" y="19"/>
                </a:cxn>
                <a:cxn ang="0">
                  <a:pos x="14" y="19"/>
                </a:cxn>
                <a:cxn ang="0">
                  <a:pos x="15" y="18"/>
                </a:cxn>
                <a:cxn ang="0">
                  <a:pos x="16" y="17"/>
                </a:cxn>
                <a:cxn ang="0">
                  <a:pos x="17" y="16"/>
                </a:cxn>
                <a:cxn ang="0">
                  <a:pos x="18" y="15"/>
                </a:cxn>
                <a:cxn ang="0">
                  <a:pos x="18" y="14"/>
                </a:cxn>
                <a:cxn ang="0">
                  <a:pos x="19" y="13"/>
                </a:cxn>
                <a:cxn ang="0">
                  <a:pos x="19" y="12"/>
                </a:cxn>
                <a:cxn ang="0">
                  <a:pos x="20" y="11"/>
                </a:cxn>
                <a:cxn ang="0">
                  <a:pos x="20" y="10"/>
                </a:cxn>
                <a:cxn ang="0">
                  <a:pos x="20" y="9"/>
                </a:cxn>
                <a:cxn ang="0">
                  <a:pos x="19" y="8"/>
                </a:cxn>
                <a:cxn ang="0">
                  <a:pos x="19" y="7"/>
                </a:cxn>
                <a:cxn ang="0">
                  <a:pos x="18" y="6"/>
                </a:cxn>
                <a:cxn ang="0">
                  <a:pos x="18" y="5"/>
                </a:cxn>
                <a:cxn ang="0">
                  <a:pos x="18" y="4"/>
                </a:cxn>
                <a:cxn ang="0">
                  <a:pos x="17" y="4"/>
                </a:cxn>
                <a:cxn ang="0">
                  <a:pos x="16" y="3"/>
                </a:cxn>
                <a:cxn ang="0">
                  <a:pos x="15" y="3"/>
                </a:cxn>
                <a:cxn ang="0">
                  <a:pos x="15" y="2"/>
                </a:cxn>
                <a:cxn ang="0">
                  <a:pos x="14" y="1"/>
                </a:cxn>
                <a:cxn ang="0">
                  <a:pos x="13" y="0"/>
                </a:cxn>
                <a:cxn ang="0">
                  <a:pos x="11" y="0"/>
                </a:cxn>
                <a:cxn ang="0">
                  <a:pos x="10" y="0"/>
                </a:cxn>
                <a:cxn ang="0">
                  <a:pos x="8" y="0"/>
                </a:cxn>
                <a:cxn ang="0">
                  <a:pos x="7" y="0"/>
                </a:cxn>
                <a:cxn ang="0">
                  <a:pos x="6" y="0"/>
                </a:cxn>
                <a:cxn ang="0">
                  <a:pos x="5" y="1"/>
                </a:cxn>
                <a:cxn ang="0">
                  <a:pos x="4" y="2"/>
                </a:cxn>
                <a:cxn ang="0">
                  <a:pos x="4" y="3"/>
                </a:cxn>
                <a:cxn ang="0">
                  <a:pos x="3" y="3"/>
                </a:cxn>
                <a:cxn ang="0">
                  <a:pos x="2"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2" y="15"/>
                </a:cxn>
                <a:cxn ang="0">
                  <a:pos x="2" y="16"/>
                </a:cxn>
                <a:cxn ang="0">
                  <a:pos x="3" y="17"/>
                </a:cxn>
                <a:cxn ang="0">
                  <a:pos x="4" y="18"/>
                </a:cxn>
                <a:cxn ang="0">
                  <a:pos x="5" y="19"/>
                </a:cxn>
                <a:cxn ang="0">
                  <a:pos x="6" y="19"/>
                </a:cxn>
                <a:cxn ang="0">
                  <a:pos x="7" y="19"/>
                </a:cxn>
                <a:cxn ang="0">
                  <a:pos x="8" y="19"/>
                </a:cxn>
                <a:cxn ang="0">
                  <a:pos x="10" y="21"/>
                </a:cxn>
              </a:cxnLst>
              <a:rect l="0" t="0" r="r" b="b"/>
              <a:pathLst>
                <a:path w="21" h="22">
                  <a:moveTo>
                    <a:pt x="10" y="21"/>
                  </a:moveTo>
                  <a:lnTo>
                    <a:pt x="11" y="19"/>
                  </a:lnTo>
                  <a:lnTo>
                    <a:pt x="13" y="19"/>
                  </a:lnTo>
                  <a:lnTo>
                    <a:pt x="14" y="19"/>
                  </a:lnTo>
                  <a:lnTo>
                    <a:pt x="15" y="18"/>
                  </a:lnTo>
                  <a:lnTo>
                    <a:pt x="16" y="17"/>
                  </a:lnTo>
                  <a:lnTo>
                    <a:pt x="17" y="16"/>
                  </a:lnTo>
                  <a:lnTo>
                    <a:pt x="18" y="15"/>
                  </a:lnTo>
                  <a:lnTo>
                    <a:pt x="18" y="14"/>
                  </a:lnTo>
                  <a:lnTo>
                    <a:pt x="19" y="13"/>
                  </a:lnTo>
                  <a:lnTo>
                    <a:pt x="19" y="12"/>
                  </a:lnTo>
                  <a:lnTo>
                    <a:pt x="20" y="11"/>
                  </a:lnTo>
                  <a:lnTo>
                    <a:pt x="20" y="10"/>
                  </a:lnTo>
                  <a:lnTo>
                    <a:pt x="20" y="9"/>
                  </a:lnTo>
                  <a:lnTo>
                    <a:pt x="19" y="8"/>
                  </a:lnTo>
                  <a:lnTo>
                    <a:pt x="19" y="7"/>
                  </a:lnTo>
                  <a:lnTo>
                    <a:pt x="18" y="6"/>
                  </a:lnTo>
                  <a:lnTo>
                    <a:pt x="18" y="5"/>
                  </a:lnTo>
                  <a:lnTo>
                    <a:pt x="18" y="4"/>
                  </a:lnTo>
                  <a:lnTo>
                    <a:pt x="17" y="4"/>
                  </a:lnTo>
                  <a:lnTo>
                    <a:pt x="16" y="3"/>
                  </a:lnTo>
                  <a:lnTo>
                    <a:pt x="15" y="3"/>
                  </a:lnTo>
                  <a:lnTo>
                    <a:pt x="15" y="2"/>
                  </a:lnTo>
                  <a:lnTo>
                    <a:pt x="14" y="1"/>
                  </a:lnTo>
                  <a:lnTo>
                    <a:pt x="13" y="0"/>
                  </a:lnTo>
                  <a:lnTo>
                    <a:pt x="11" y="0"/>
                  </a:lnTo>
                  <a:lnTo>
                    <a:pt x="10" y="0"/>
                  </a:lnTo>
                  <a:lnTo>
                    <a:pt x="8" y="0"/>
                  </a:lnTo>
                  <a:lnTo>
                    <a:pt x="7" y="0"/>
                  </a:lnTo>
                  <a:lnTo>
                    <a:pt x="6" y="0"/>
                  </a:lnTo>
                  <a:lnTo>
                    <a:pt x="5" y="1"/>
                  </a:lnTo>
                  <a:lnTo>
                    <a:pt x="4" y="2"/>
                  </a:lnTo>
                  <a:lnTo>
                    <a:pt x="4" y="3"/>
                  </a:lnTo>
                  <a:lnTo>
                    <a:pt x="3" y="3"/>
                  </a:lnTo>
                  <a:lnTo>
                    <a:pt x="2" y="4"/>
                  </a:lnTo>
                  <a:lnTo>
                    <a:pt x="1" y="5"/>
                  </a:lnTo>
                  <a:lnTo>
                    <a:pt x="1" y="6"/>
                  </a:lnTo>
                  <a:lnTo>
                    <a:pt x="0" y="7"/>
                  </a:lnTo>
                  <a:lnTo>
                    <a:pt x="0" y="8"/>
                  </a:lnTo>
                  <a:lnTo>
                    <a:pt x="0" y="9"/>
                  </a:lnTo>
                  <a:lnTo>
                    <a:pt x="0" y="10"/>
                  </a:lnTo>
                  <a:lnTo>
                    <a:pt x="0" y="11"/>
                  </a:lnTo>
                  <a:lnTo>
                    <a:pt x="0" y="12"/>
                  </a:lnTo>
                  <a:lnTo>
                    <a:pt x="0" y="13"/>
                  </a:lnTo>
                  <a:lnTo>
                    <a:pt x="1" y="14"/>
                  </a:lnTo>
                  <a:lnTo>
                    <a:pt x="2" y="15"/>
                  </a:lnTo>
                  <a:lnTo>
                    <a:pt x="2" y="16"/>
                  </a:lnTo>
                  <a:lnTo>
                    <a:pt x="3" y="17"/>
                  </a:lnTo>
                  <a:lnTo>
                    <a:pt x="4" y="18"/>
                  </a:lnTo>
                  <a:lnTo>
                    <a:pt x="5" y="19"/>
                  </a:lnTo>
                  <a:lnTo>
                    <a:pt x="6" y="19"/>
                  </a:lnTo>
                  <a:lnTo>
                    <a:pt x="7" y="19"/>
                  </a:lnTo>
                  <a:lnTo>
                    <a:pt x="8" y="19"/>
                  </a:lnTo>
                  <a:lnTo>
                    <a:pt x="10"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3" name="Freeform 262"/>
            <p:cNvSpPr>
              <a:spLocks/>
            </p:cNvSpPr>
            <p:nvPr/>
          </p:nvSpPr>
          <p:spPr bwMode="auto">
            <a:xfrm>
              <a:off x="368" y="2340"/>
              <a:ext cx="21" cy="21"/>
            </a:xfrm>
            <a:custGeom>
              <a:avLst/>
              <a:gdLst/>
              <a:ahLst/>
              <a:cxnLst>
                <a:cxn ang="0">
                  <a:pos x="10" y="20"/>
                </a:cxn>
                <a:cxn ang="0">
                  <a:pos x="10" y="20"/>
                </a:cxn>
                <a:cxn ang="0">
                  <a:pos x="11" y="20"/>
                </a:cxn>
                <a:cxn ang="0">
                  <a:pos x="12" y="20"/>
                </a:cxn>
                <a:cxn ang="0">
                  <a:pos x="13" y="18"/>
                </a:cxn>
                <a:cxn ang="0">
                  <a:pos x="14" y="18"/>
                </a:cxn>
                <a:cxn ang="0">
                  <a:pos x="15" y="18"/>
                </a:cxn>
                <a:cxn ang="0">
                  <a:pos x="15" y="17"/>
                </a:cxn>
                <a:cxn ang="0">
                  <a:pos x="16" y="17"/>
                </a:cxn>
                <a:cxn ang="0">
                  <a:pos x="17" y="16"/>
                </a:cxn>
                <a:cxn ang="0">
                  <a:pos x="18" y="15"/>
                </a:cxn>
                <a:cxn ang="0">
                  <a:pos x="18" y="14"/>
                </a:cxn>
                <a:cxn ang="0">
                  <a:pos x="19" y="12"/>
                </a:cxn>
                <a:cxn ang="0">
                  <a:pos x="19" y="11"/>
                </a:cxn>
                <a:cxn ang="0">
                  <a:pos x="20" y="10"/>
                </a:cxn>
                <a:cxn ang="0">
                  <a:pos x="19" y="9"/>
                </a:cxn>
                <a:cxn ang="0">
                  <a:pos x="19" y="7"/>
                </a:cxn>
                <a:cxn ang="0">
                  <a:pos x="18" y="6"/>
                </a:cxn>
                <a:cxn ang="0">
                  <a:pos x="18" y="5"/>
                </a:cxn>
                <a:cxn ang="0">
                  <a:pos x="18" y="4"/>
                </a:cxn>
                <a:cxn ang="0">
                  <a:pos x="17" y="3"/>
                </a:cxn>
                <a:cxn ang="0">
                  <a:pos x="16" y="2"/>
                </a:cxn>
                <a:cxn ang="0">
                  <a:pos x="15" y="2"/>
                </a:cxn>
                <a:cxn ang="0">
                  <a:pos x="14" y="1"/>
                </a:cxn>
                <a:cxn ang="0">
                  <a:pos x="13" y="0"/>
                </a:cxn>
                <a:cxn ang="0">
                  <a:pos x="12" y="0"/>
                </a:cxn>
                <a:cxn ang="0">
                  <a:pos x="11" y="0"/>
                </a:cxn>
                <a:cxn ang="0">
                  <a:pos x="10" y="0"/>
                </a:cxn>
                <a:cxn ang="0">
                  <a:pos x="8" y="0"/>
                </a:cxn>
                <a:cxn ang="0">
                  <a:pos x="7" y="0"/>
                </a:cxn>
                <a:cxn ang="0">
                  <a:pos x="6" y="0"/>
                </a:cxn>
                <a:cxn ang="0">
                  <a:pos x="5" y="1"/>
                </a:cxn>
                <a:cxn ang="0">
                  <a:pos x="4" y="2"/>
                </a:cxn>
                <a:cxn ang="0">
                  <a:pos x="3" y="2"/>
                </a:cxn>
                <a:cxn ang="0">
                  <a:pos x="2" y="3"/>
                </a:cxn>
                <a:cxn ang="0">
                  <a:pos x="2" y="4"/>
                </a:cxn>
                <a:cxn ang="0">
                  <a:pos x="1" y="5"/>
                </a:cxn>
                <a:cxn ang="0">
                  <a:pos x="0" y="6"/>
                </a:cxn>
                <a:cxn ang="0">
                  <a:pos x="0" y="7"/>
                </a:cxn>
                <a:cxn ang="0">
                  <a:pos x="0" y="9"/>
                </a:cxn>
                <a:cxn ang="0">
                  <a:pos x="0" y="10"/>
                </a:cxn>
                <a:cxn ang="0">
                  <a:pos x="0" y="11"/>
                </a:cxn>
                <a:cxn ang="0">
                  <a:pos x="0" y="12"/>
                </a:cxn>
                <a:cxn ang="0">
                  <a:pos x="0" y="14"/>
                </a:cxn>
                <a:cxn ang="0">
                  <a:pos x="1" y="14"/>
                </a:cxn>
                <a:cxn ang="0">
                  <a:pos x="2" y="15"/>
                </a:cxn>
                <a:cxn ang="0">
                  <a:pos x="2" y="16"/>
                </a:cxn>
                <a:cxn ang="0">
                  <a:pos x="3" y="17"/>
                </a:cxn>
                <a:cxn ang="0">
                  <a:pos x="4" y="17"/>
                </a:cxn>
                <a:cxn ang="0">
                  <a:pos x="4" y="18"/>
                </a:cxn>
                <a:cxn ang="0">
                  <a:pos x="5" y="18"/>
                </a:cxn>
                <a:cxn ang="0">
                  <a:pos x="6" y="18"/>
                </a:cxn>
                <a:cxn ang="0">
                  <a:pos x="7" y="20"/>
                </a:cxn>
                <a:cxn ang="0">
                  <a:pos x="8" y="20"/>
                </a:cxn>
                <a:cxn ang="0">
                  <a:pos x="10" y="20"/>
                </a:cxn>
              </a:cxnLst>
              <a:rect l="0" t="0" r="r" b="b"/>
              <a:pathLst>
                <a:path w="21" h="21">
                  <a:moveTo>
                    <a:pt x="10" y="20"/>
                  </a:moveTo>
                  <a:lnTo>
                    <a:pt x="10" y="20"/>
                  </a:lnTo>
                  <a:lnTo>
                    <a:pt x="11" y="20"/>
                  </a:lnTo>
                  <a:lnTo>
                    <a:pt x="12" y="20"/>
                  </a:lnTo>
                  <a:lnTo>
                    <a:pt x="13" y="18"/>
                  </a:lnTo>
                  <a:lnTo>
                    <a:pt x="14" y="18"/>
                  </a:lnTo>
                  <a:lnTo>
                    <a:pt x="15" y="18"/>
                  </a:lnTo>
                  <a:lnTo>
                    <a:pt x="15" y="17"/>
                  </a:lnTo>
                  <a:lnTo>
                    <a:pt x="16" y="17"/>
                  </a:lnTo>
                  <a:lnTo>
                    <a:pt x="17" y="16"/>
                  </a:lnTo>
                  <a:lnTo>
                    <a:pt x="18" y="15"/>
                  </a:lnTo>
                  <a:lnTo>
                    <a:pt x="18" y="14"/>
                  </a:lnTo>
                  <a:lnTo>
                    <a:pt x="19" y="12"/>
                  </a:lnTo>
                  <a:lnTo>
                    <a:pt x="19" y="11"/>
                  </a:lnTo>
                  <a:lnTo>
                    <a:pt x="20" y="10"/>
                  </a:lnTo>
                  <a:lnTo>
                    <a:pt x="19" y="9"/>
                  </a:lnTo>
                  <a:lnTo>
                    <a:pt x="19" y="7"/>
                  </a:lnTo>
                  <a:lnTo>
                    <a:pt x="18" y="6"/>
                  </a:lnTo>
                  <a:lnTo>
                    <a:pt x="18" y="5"/>
                  </a:lnTo>
                  <a:lnTo>
                    <a:pt x="18" y="4"/>
                  </a:lnTo>
                  <a:lnTo>
                    <a:pt x="17" y="3"/>
                  </a:lnTo>
                  <a:lnTo>
                    <a:pt x="16" y="2"/>
                  </a:lnTo>
                  <a:lnTo>
                    <a:pt x="15" y="2"/>
                  </a:lnTo>
                  <a:lnTo>
                    <a:pt x="14" y="1"/>
                  </a:lnTo>
                  <a:lnTo>
                    <a:pt x="13" y="0"/>
                  </a:lnTo>
                  <a:lnTo>
                    <a:pt x="12" y="0"/>
                  </a:lnTo>
                  <a:lnTo>
                    <a:pt x="11" y="0"/>
                  </a:lnTo>
                  <a:lnTo>
                    <a:pt x="10" y="0"/>
                  </a:lnTo>
                  <a:lnTo>
                    <a:pt x="8" y="0"/>
                  </a:lnTo>
                  <a:lnTo>
                    <a:pt x="7" y="0"/>
                  </a:lnTo>
                  <a:lnTo>
                    <a:pt x="6" y="0"/>
                  </a:lnTo>
                  <a:lnTo>
                    <a:pt x="5" y="1"/>
                  </a:lnTo>
                  <a:lnTo>
                    <a:pt x="4" y="2"/>
                  </a:lnTo>
                  <a:lnTo>
                    <a:pt x="3" y="2"/>
                  </a:lnTo>
                  <a:lnTo>
                    <a:pt x="2" y="3"/>
                  </a:lnTo>
                  <a:lnTo>
                    <a:pt x="2" y="4"/>
                  </a:lnTo>
                  <a:lnTo>
                    <a:pt x="1" y="5"/>
                  </a:lnTo>
                  <a:lnTo>
                    <a:pt x="0" y="6"/>
                  </a:lnTo>
                  <a:lnTo>
                    <a:pt x="0" y="7"/>
                  </a:lnTo>
                  <a:lnTo>
                    <a:pt x="0" y="9"/>
                  </a:lnTo>
                  <a:lnTo>
                    <a:pt x="0" y="10"/>
                  </a:lnTo>
                  <a:lnTo>
                    <a:pt x="0" y="11"/>
                  </a:lnTo>
                  <a:lnTo>
                    <a:pt x="0" y="12"/>
                  </a:lnTo>
                  <a:lnTo>
                    <a:pt x="0" y="14"/>
                  </a:lnTo>
                  <a:lnTo>
                    <a:pt x="1" y="14"/>
                  </a:lnTo>
                  <a:lnTo>
                    <a:pt x="2" y="15"/>
                  </a:lnTo>
                  <a:lnTo>
                    <a:pt x="2" y="16"/>
                  </a:lnTo>
                  <a:lnTo>
                    <a:pt x="3" y="17"/>
                  </a:lnTo>
                  <a:lnTo>
                    <a:pt x="4" y="17"/>
                  </a:lnTo>
                  <a:lnTo>
                    <a:pt x="4" y="18"/>
                  </a:lnTo>
                  <a:lnTo>
                    <a:pt x="5" y="18"/>
                  </a:lnTo>
                  <a:lnTo>
                    <a:pt x="6" y="18"/>
                  </a:lnTo>
                  <a:lnTo>
                    <a:pt x="7" y="20"/>
                  </a:lnTo>
                  <a:lnTo>
                    <a:pt x="8" y="20"/>
                  </a:lnTo>
                  <a:lnTo>
                    <a:pt x="10"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264" name="Freeform 263"/>
            <p:cNvSpPr>
              <a:spLocks/>
            </p:cNvSpPr>
            <p:nvPr/>
          </p:nvSpPr>
          <p:spPr bwMode="auto">
            <a:xfrm>
              <a:off x="368" y="2340"/>
              <a:ext cx="21" cy="21"/>
            </a:xfrm>
            <a:custGeom>
              <a:avLst/>
              <a:gdLst/>
              <a:ahLst/>
              <a:cxnLst>
                <a:cxn ang="0">
                  <a:pos x="10" y="20"/>
                </a:cxn>
                <a:cxn ang="0">
                  <a:pos x="10" y="20"/>
                </a:cxn>
                <a:cxn ang="0">
                  <a:pos x="11" y="20"/>
                </a:cxn>
                <a:cxn ang="0">
                  <a:pos x="12" y="20"/>
                </a:cxn>
                <a:cxn ang="0">
                  <a:pos x="13" y="18"/>
                </a:cxn>
                <a:cxn ang="0">
                  <a:pos x="14" y="18"/>
                </a:cxn>
                <a:cxn ang="0">
                  <a:pos x="15" y="18"/>
                </a:cxn>
                <a:cxn ang="0">
                  <a:pos x="15" y="17"/>
                </a:cxn>
                <a:cxn ang="0">
                  <a:pos x="16" y="17"/>
                </a:cxn>
                <a:cxn ang="0">
                  <a:pos x="17" y="16"/>
                </a:cxn>
                <a:cxn ang="0">
                  <a:pos x="18" y="15"/>
                </a:cxn>
                <a:cxn ang="0">
                  <a:pos x="18" y="14"/>
                </a:cxn>
                <a:cxn ang="0">
                  <a:pos x="19" y="12"/>
                </a:cxn>
                <a:cxn ang="0">
                  <a:pos x="19" y="11"/>
                </a:cxn>
                <a:cxn ang="0">
                  <a:pos x="20" y="10"/>
                </a:cxn>
                <a:cxn ang="0">
                  <a:pos x="19" y="9"/>
                </a:cxn>
                <a:cxn ang="0">
                  <a:pos x="19" y="7"/>
                </a:cxn>
                <a:cxn ang="0">
                  <a:pos x="18" y="6"/>
                </a:cxn>
                <a:cxn ang="0">
                  <a:pos x="18" y="5"/>
                </a:cxn>
                <a:cxn ang="0">
                  <a:pos x="18" y="4"/>
                </a:cxn>
                <a:cxn ang="0">
                  <a:pos x="17" y="3"/>
                </a:cxn>
                <a:cxn ang="0">
                  <a:pos x="16" y="2"/>
                </a:cxn>
                <a:cxn ang="0">
                  <a:pos x="15" y="2"/>
                </a:cxn>
                <a:cxn ang="0">
                  <a:pos x="14" y="1"/>
                </a:cxn>
                <a:cxn ang="0">
                  <a:pos x="13" y="0"/>
                </a:cxn>
                <a:cxn ang="0">
                  <a:pos x="12" y="0"/>
                </a:cxn>
                <a:cxn ang="0">
                  <a:pos x="11" y="0"/>
                </a:cxn>
                <a:cxn ang="0">
                  <a:pos x="10" y="0"/>
                </a:cxn>
                <a:cxn ang="0">
                  <a:pos x="8" y="0"/>
                </a:cxn>
                <a:cxn ang="0">
                  <a:pos x="7" y="0"/>
                </a:cxn>
                <a:cxn ang="0">
                  <a:pos x="6" y="0"/>
                </a:cxn>
                <a:cxn ang="0">
                  <a:pos x="5" y="1"/>
                </a:cxn>
                <a:cxn ang="0">
                  <a:pos x="4" y="2"/>
                </a:cxn>
                <a:cxn ang="0">
                  <a:pos x="3" y="2"/>
                </a:cxn>
                <a:cxn ang="0">
                  <a:pos x="2" y="3"/>
                </a:cxn>
                <a:cxn ang="0">
                  <a:pos x="2" y="4"/>
                </a:cxn>
                <a:cxn ang="0">
                  <a:pos x="1" y="5"/>
                </a:cxn>
                <a:cxn ang="0">
                  <a:pos x="0" y="6"/>
                </a:cxn>
                <a:cxn ang="0">
                  <a:pos x="0" y="7"/>
                </a:cxn>
                <a:cxn ang="0">
                  <a:pos x="0" y="9"/>
                </a:cxn>
                <a:cxn ang="0">
                  <a:pos x="0" y="10"/>
                </a:cxn>
                <a:cxn ang="0">
                  <a:pos x="0" y="11"/>
                </a:cxn>
                <a:cxn ang="0">
                  <a:pos x="0" y="12"/>
                </a:cxn>
                <a:cxn ang="0">
                  <a:pos x="0" y="14"/>
                </a:cxn>
                <a:cxn ang="0">
                  <a:pos x="1" y="14"/>
                </a:cxn>
                <a:cxn ang="0">
                  <a:pos x="2" y="15"/>
                </a:cxn>
                <a:cxn ang="0">
                  <a:pos x="2" y="16"/>
                </a:cxn>
                <a:cxn ang="0">
                  <a:pos x="3" y="17"/>
                </a:cxn>
                <a:cxn ang="0">
                  <a:pos x="4" y="17"/>
                </a:cxn>
                <a:cxn ang="0">
                  <a:pos x="4" y="18"/>
                </a:cxn>
                <a:cxn ang="0">
                  <a:pos x="5" y="18"/>
                </a:cxn>
                <a:cxn ang="0">
                  <a:pos x="6" y="18"/>
                </a:cxn>
                <a:cxn ang="0">
                  <a:pos x="7" y="20"/>
                </a:cxn>
                <a:cxn ang="0">
                  <a:pos x="8" y="20"/>
                </a:cxn>
                <a:cxn ang="0">
                  <a:pos x="10" y="20"/>
                </a:cxn>
              </a:cxnLst>
              <a:rect l="0" t="0" r="r" b="b"/>
              <a:pathLst>
                <a:path w="21" h="21">
                  <a:moveTo>
                    <a:pt x="10" y="20"/>
                  </a:moveTo>
                  <a:lnTo>
                    <a:pt x="10" y="20"/>
                  </a:lnTo>
                  <a:lnTo>
                    <a:pt x="11" y="20"/>
                  </a:lnTo>
                  <a:lnTo>
                    <a:pt x="12" y="20"/>
                  </a:lnTo>
                  <a:lnTo>
                    <a:pt x="13" y="18"/>
                  </a:lnTo>
                  <a:lnTo>
                    <a:pt x="14" y="18"/>
                  </a:lnTo>
                  <a:lnTo>
                    <a:pt x="15" y="18"/>
                  </a:lnTo>
                  <a:lnTo>
                    <a:pt x="15" y="17"/>
                  </a:lnTo>
                  <a:lnTo>
                    <a:pt x="16" y="17"/>
                  </a:lnTo>
                  <a:lnTo>
                    <a:pt x="17" y="16"/>
                  </a:lnTo>
                  <a:lnTo>
                    <a:pt x="18" y="15"/>
                  </a:lnTo>
                  <a:lnTo>
                    <a:pt x="18" y="14"/>
                  </a:lnTo>
                  <a:lnTo>
                    <a:pt x="19" y="12"/>
                  </a:lnTo>
                  <a:lnTo>
                    <a:pt x="19" y="11"/>
                  </a:lnTo>
                  <a:lnTo>
                    <a:pt x="20" y="10"/>
                  </a:lnTo>
                  <a:lnTo>
                    <a:pt x="19" y="9"/>
                  </a:lnTo>
                  <a:lnTo>
                    <a:pt x="19" y="7"/>
                  </a:lnTo>
                  <a:lnTo>
                    <a:pt x="18" y="6"/>
                  </a:lnTo>
                  <a:lnTo>
                    <a:pt x="18" y="5"/>
                  </a:lnTo>
                  <a:lnTo>
                    <a:pt x="18" y="4"/>
                  </a:lnTo>
                  <a:lnTo>
                    <a:pt x="17" y="3"/>
                  </a:lnTo>
                  <a:lnTo>
                    <a:pt x="16" y="2"/>
                  </a:lnTo>
                  <a:lnTo>
                    <a:pt x="15" y="2"/>
                  </a:lnTo>
                  <a:lnTo>
                    <a:pt x="14" y="1"/>
                  </a:lnTo>
                  <a:lnTo>
                    <a:pt x="13" y="0"/>
                  </a:lnTo>
                  <a:lnTo>
                    <a:pt x="12" y="0"/>
                  </a:lnTo>
                  <a:lnTo>
                    <a:pt x="11" y="0"/>
                  </a:lnTo>
                  <a:lnTo>
                    <a:pt x="10" y="0"/>
                  </a:lnTo>
                  <a:lnTo>
                    <a:pt x="8" y="0"/>
                  </a:lnTo>
                  <a:lnTo>
                    <a:pt x="7" y="0"/>
                  </a:lnTo>
                  <a:lnTo>
                    <a:pt x="6" y="0"/>
                  </a:lnTo>
                  <a:lnTo>
                    <a:pt x="5" y="1"/>
                  </a:lnTo>
                  <a:lnTo>
                    <a:pt x="4" y="2"/>
                  </a:lnTo>
                  <a:lnTo>
                    <a:pt x="3" y="2"/>
                  </a:lnTo>
                  <a:lnTo>
                    <a:pt x="2" y="3"/>
                  </a:lnTo>
                  <a:lnTo>
                    <a:pt x="2" y="4"/>
                  </a:lnTo>
                  <a:lnTo>
                    <a:pt x="1" y="5"/>
                  </a:lnTo>
                  <a:lnTo>
                    <a:pt x="0" y="6"/>
                  </a:lnTo>
                  <a:lnTo>
                    <a:pt x="0" y="7"/>
                  </a:lnTo>
                  <a:lnTo>
                    <a:pt x="0" y="9"/>
                  </a:lnTo>
                  <a:lnTo>
                    <a:pt x="0" y="10"/>
                  </a:lnTo>
                  <a:lnTo>
                    <a:pt x="0" y="11"/>
                  </a:lnTo>
                  <a:lnTo>
                    <a:pt x="0" y="12"/>
                  </a:lnTo>
                  <a:lnTo>
                    <a:pt x="0" y="14"/>
                  </a:lnTo>
                  <a:lnTo>
                    <a:pt x="1" y="14"/>
                  </a:lnTo>
                  <a:lnTo>
                    <a:pt x="2" y="15"/>
                  </a:lnTo>
                  <a:lnTo>
                    <a:pt x="2" y="16"/>
                  </a:lnTo>
                  <a:lnTo>
                    <a:pt x="3" y="17"/>
                  </a:lnTo>
                  <a:lnTo>
                    <a:pt x="4" y="17"/>
                  </a:lnTo>
                  <a:lnTo>
                    <a:pt x="4" y="18"/>
                  </a:lnTo>
                  <a:lnTo>
                    <a:pt x="5" y="18"/>
                  </a:lnTo>
                  <a:lnTo>
                    <a:pt x="6" y="18"/>
                  </a:lnTo>
                  <a:lnTo>
                    <a:pt x="7" y="20"/>
                  </a:lnTo>
                  <a:lnTo>
                    <a:pt x="8" y="20"/>
                  </a:lnTo>
                  <a:lnTo>
                    <a:pt x="10"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265" name="Line 264"/>
            <p:cNvSpPr>
              <a:spLocks noChangeShapeType="1"/>
            </p:cNvSpPr>
            <p:nvPr/>
          </p:nvSpPr>
          <p:spPr bwMode="auto">
            <a:xfrm>
              <a:off x="357" y="2327"/>
              <a:ext cx="21" cy="23"/>
            </a:xfrm>
            <a:prstGeom prst="line">
              <a:avLst/>
            </a:prstGeom>
            <a:noFill/>
            <a:ln w="9525">
              <a:noFill/>
              <a:round/>
              <a:headEnd type="none" w="sm" len="sm"/>
              <a:tailEnd type="none" w="sm" len="sm"/>
            </a:ln>
            <a:effectLst/>
          </p:spPr>
          <p:txBody>
            <a:bodyPr/>
            <a:lstStyle/>
            <a:p>
              <a:endParaRPr lang="en-US"/>
            </a:p>
          </p:txBody>
        </p:sp>
        <p:sp>
          <p:nvSpPr>
            <p:cNvPr id="266" name="Line 265"/>
            <p:cNvSpPr>
              <a:spLocks noChangeShapeType="1"/>
            </p:cNvSpPr>
            <p:nvPr/>
          </p:nvSpPr>
          <p:spPr bwMode="auto">
            <a:xfrm>
              <a:off x="358" y="2329"/>
              <a:ext cx="18" cy="19"/>
            </a:xfrm>
            <a:prstGeom prst="line">
              <a:avLst/>
            </a:prstGeom>
            <a:noFill/>
            <a:ln w="12700">
              <a:solidFill>
                <a:srgbClr val="000000"/>
              </a:solidFill>
              <a:round/>
              <a:headEnd type="none" w="sm" len="sm"/>
              <a:tailEnd type="none" w="sm" len="sm"/>
            </a:ln>
            <a:effectLst/>
          </p:spPr>
          <p:txBody>
            <a:bodyPr/>
            <a:lstStyle/>
            <a:p>
              <a:endParaRPr lang="en-US"/>
            </a:p>
          </p:txBody>
        </p:sp>
        <p:sp>
          <p:nvSpPr>
            <p:cNvPr id="267" name="Line 266"/>
            <p:cNvSpPr>
              <a:spLocks noChangeShapeType="1"/>
            </p:cNvSpPr>
            <p:nvPr/>
          </p:nvSpPr>
          <p:spPr bwMode="auto">
            <a:xfrm flipH="1">
              <a:off x="292" y="2511"/>
              <a:ext cx="27" cy="52"/>
            </a:xfrm>
            <a:prstGeom prst="line">
              <a:avLst/>
            </a:prstGeom>
            <a:noFill/>
            <a:ln w="12700">
              <a:solidFill>
                <a:srgbClr val="FFE90F"/>
              </a:solidFill>
              <a:round/>
              <a:headEnd type="none" w="sm" len="sm"/>
              <a:tailEnd type="none" w="sm" len="sm"/>
            </a:ln>
            <a:effectLst/>
          </p:spPr>
          <p:txBody>
            <a:bodyPr/>
            <a:lstStyle/>
            <a:p>
              <a:endParaRPr lang="en-US"/>
            </a:p>
          </p:txBody>
        </p:sp>
        <p:sp>
          <p:nvSpPr>
            <p:cNvPr id="268" name="Line 267"/>
            <p:cNvSpPr>
              <a:spLocks noChangeShapeType="1"/>
            </p:cNvSpPr>
            <p:nvPr/>
          </p:nvSpPr>
          <p:spPr bwMode="auto">
            <a:xfrm>
              <a:off x="336" y="2513"/>
              <a:ext cx="0" cy="61"/>
            </a:xfrm>
            <a:prstGeom prst="line">
              <a:avLst/>
            </a:prstGeom>
            <a:noFill/>
            <a:ln w="12700">
              <a:solidFill>
                <a:srgbClr val="FFE90F"/>
              </a:solidFill>
              <a:round/>
              <a:headEnd type="none" w="sm" len="sm"/>
              <a:tailEnd type="none" w="sm" len="sm"/>
            </a:ln>
            <a:effectLst/>
          </p:spPr>
          <p:txBody>
            <a:bodyPr/>
            <a:lstStyle/>
            <a:p>
              <a:endParaRPr lang="en-US"/>
            </a:p>
          </p:txBody>
        </p:sp>
        <p:sp>
          <p:nvSpPr>
            <p:cNvPr id="269" name="Line 268"/>
            <p:cNvSpPr>
              <a:spLocks noChangeShapeType="1"/>
            </p:cNvSpPr>
            <p:nvPr/>
          </p:nvSpPr>
          <p:spPr bwMode="auto">
            <a:xfrm>
              <a:off x="354" y="2505"/>
              <a:ext cx="31" cy="53"/>
            </a:xfrm>
            <a:prstGeom prst="line">
              <a:avLst/>
            </a:prstGeom>
            <a:noFill/>
            <a:ln w="12700">
              <a:solidFill>
                <a:srgbClr val="FFE90F"/>
              </a:solidFill>
              <a:round/>
              <a:headEnd type="none" w="sm" len="sm"/>
              <a:tailEnd type="none" w="sm" len="sm"/>
            </a:ln>
            <a:effectLst/>
          </p:spPr>
          <p:txBody>
            <a:bodyPr/>
            <a:lstStyle/>
            <a:p>
              <a:endParaRPr lang="en-US"/>
            </a:p>
          </p:txBody>
        </p:sp>
        <p:sp>
          <p:nvSpPr>
            <p:cNvPr id="270" name="Freeform 269"/>
            <p:cNvSpPr>
              <a:spLocks/>
            </p:cNvSpPr>
            <p:nvPr/>
          </p:nvSpPr>
          <p:spPr bwMode="auto">
            <a:xfrm>
              <a:off x="621" y="1467"/>
              <a:ext cx="58" cy="48"/>
            </a:xfrm>
            <a:custGeom>
              <a:avLst/>
              <a:gdLst/>
              <a:ahLst/>
              <a:cxnLst>
                <a:cxn ang="0">
                  <a:pos x="56" y="0"/>
                </a:cxn>
                <a:cxn ang="0">
                  <a:pos x="0" y="25"/>
                </a:cxn>
                <a:cxn ang="0">
                  <a:pos x="57" y="47"/>
                </a:cxn>
              </a:cxnLst>
              <a:rect l="0" t="0" r="r" b="b"/>
              <a:pathLst>
                <a:path w="58" h="48">
                  <a:moveTo>
                    <a:pt x="56" y="0"/>
                  </a:moveTo>
                  <a:lnTo>
                    <a:pt x="0" y="25"/>
                  </a:lnTo>
                  <a:lnTo>
                    <a:pt x="57" y="4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271" name="Freeform 270"/>
            <p:cNvSpPr>
              <a:spLocks/>
            </p:cNvSpPr>
            <p:nvPr/>
          </p:nvSpPr>
          <p:spPr bwMode="auto">
            <a:xfrm>
              <a:off x="546" y="2378"/>
              <a:ext cx="57" cy="49"/>
            </a:xfrm>
            <a:custGeom>
              <a:avLst/>
              <a:gdLst/>
              <a:ahLst/>
              <a:cxnLst>
                <a:cxn ang="0">
                  <a:pos x="0" y="48"/>
                </a:cxn>
                <a:cxn ang="0">
                  <a:pos x="56" y="23"/>
                </a:cxn>
                <a:cxn ang="0">
                  <a:pos x="0" y="0"/>
                </a:cxn>
              </a:cxnLst>
              <a:rect l="0" t="0" r="r" b="b"/>
              <a:pathLst>
                <a:path w="57" h="49">
                  <a:moveTo>
                    <a:pt x="0" y="48"/>
                  </a:moveTo>
                  <a:lnTo>
                    <a:pt x="56" y="23"/>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72" name="Freeform 271"/>
            <p:cNvSpPr>
              <a:spLocks/>
            </p:cNvSpPr>
            <p:nvPr/>
          </p:nvSpPr>
          <p:spPr bwMode="auto">
            <a:xfrm>
              <a:off x="640" y="1931"/>
              <a:ext cx="47" cy="61"/>
            </a:xfrm>
            <a:custGeom>
              <a:avLst/>
              <a:gdLst/>
              <a:ahLst/>
              <a:cxnLst>
                <a:cxn ang="0">
                  <a:pos x="46" y="57"/>
                </a:cxn>
                <a:cxn ang="0">
                  <a:pos x="23" y="0"/>
                </a:cxn>
                <a:cxn ang="0">
                  <a:pos x="0" y="60"/>
                </a:cxn>
              </a:cxnLst>
              <a:rect l="0" t="0" r="r" b="b"/>
              <a:pathLst>
                <a:path w="47" h="61">
                  <a:moveTo>
                    <a:pt x="46" y="57"/>
                  </a:moveTo>
                  <a:lnTo>
                    <a:pt x="23" y="0"/>
                  </a:lnTo>
                  <a:lnTo>
                    <a:pt x="0" y="6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73" name="Freeform 272"/>
            <p:cNvSpPr>
              <a:spLocks/>
            </p:cNvSpPr>
            <p:nvPr/>
          </p:nvSpPr>
          <p:spPr bwMode="auto">
            <a:xfrm>
              <a:off x="315" y="2210"/>
              <a:ext cx="46" cy="61"/>
            </a:xfrm>
            <a:custGeom>
              <a:avLst/>
              <a:gdLst/>
              <a:ahLst/>
              <a:cxnLst>
                <a:cxn ang="0">
                  <a:pos x="0" y="0"/>
                </a:cxn>
                <a:cxn ang="0">
                  <a:pos x="21" y="60"/>
                </a:cxn>
                <a:cxn ang="0">
                  <a:pos x="45" y="1"/>
                </a:cxn>
              </a:cxnLst>
              <a:rect l="0" t="0" r="r" b="b"/>
              <a:pathLst>
                <a:path w="46" h="61">
                  <a:moveTo>
                    <a:pt x="0" y="0"/>
                  </a:moveTo>
                  <a:lnTo>
                    <a:pt x="21" y="60"/>
                  </a:lnTo>
                  <a:lnTo>
                    <a:pt x="45" y="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74" name="Freeform 273"/>
            <p:cNvSpPr>
              <a:spLocks/>
            </p:cNvSpPr>
            <p:nvPr/>
          </p:nvSpPr>
          <p:spPr bwMode="auto">
            <a:xfrm>
              <a:off x="764" y="1629"/>
              <a:ext cx="58" cy="49"/>
            </a:xfrm>
            <a:custGeom>
              <a:avLst/>
              <a:gdLst/>
              <a:ahLst/>
              <a:cxnLst>
                <a:cxn ang="0">
                  <a:pos x="0" y="48"/>
                </a:cxn>
                <a:cxn ang="0">
                  <a:pos x="57" y="24"/>
                </a:cxn>
                <a:cxn ang="0">
                  <a:pos x="0" y="0"/>
                </a:cxn>
              </a:cxnLst>
              <a:rect l="0" t="0" r="r" b="b"/>
              <a:pathLst>
                <a:path w="58" h="49">
                  <a:moveTo>
                    <a:pt x="0" y="48"/>
                  </a:moveTo>
                  <a:lnTo>
                    <a:pt x="57" y="24"/>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75" name="Rectangle 274"/>
            <p:cNvSpPr>
              <a:spLocks noChangeArrowheads="1"/>
            </p:cNvSpPr>
            <p:nvPr/>
          </p:nvSpPr>
          <p:spPr bwMode="auto">
            <a:xfrm>
              <a:off x="408" y="1906"/>
              <a:ext cx="114" cy="458"/>
            </a:xfrm>
            <a:prstGeom prst="rect">
              <a:avLst/>
            </a:prstGeom>
            <a:noFill/>
            <a:ln w="9525">
              <a:noFill/>
              <a:miter lim="800000"/>
              <a:headEnd/>
              <a:tailEnd/>
            </a:ln>
            <a:effectLst/>
          </p:spPr>
          <p:txBody>
            <a:bodyPr wrap="none" lIns="90488" tIns="44450" rIns="90488" bIns="44450">
              <a:spAutoFit/>
            </a:bodyPr>
            <a:lstStyle/>
            <a:p>
              <a:endParaRPr lang="en-US" sz="700" b="1">
                <a:solidFill>
                  <a:srgbClr val="000000"/>
                </a:solidFill>
                <a:latin typeface="Arial" charset="0"/>
              </a:endParaRPr>
            </a:p>
            <a:p>
              <a:endParaRPr lang="en-US" sz="700" b="1">
                <a:solidFill>
                  <a:srgbClr val="000000"/>
                </a:solidFill>
                <a:latin typeface="Arial" charset="0"/>
              </a:endParaRPr>
            </a:p>
            <a:p>
              <a:endParaRPr lang="en-US" sz="700" b="1">
                <a:solidFill>
                  <a:srgbClr val="000000"/>
                </a:solidFill>
                <a:latin typeface="Arial" charset="0"/>
              </a:endParaRPr>
            </a:p>
            <a:p>
              <a:endParaRPr lang="en-US" sz="700" b="1">
                <a:solidFill>
                  <a:srgbClr val="000000"/>
                </a:solidFill>
                <a:latin typeface="Arial" charset="0"/>
              </a:endParaRPr>
            </a:p>
            <a:p>
              <a:endParaRPr lang="en-US" sz="700" b="1">
                <a:solidFill>
                  <a:srgbClr val="000000"/>
                </a:solidFill>
                <a:latin typeface="Arial" charset="0"/>
              </a:endParaRPr>
            </a:p>
            <a:p>
              <a:endParaRPr lang="en-US" sz="700" b="1">
                <a:solidFill>
                  <a:srgbClr val="000000"/>
                </a:solidFill>
                <a:latin typeface="Arial" charset="0"/>
              </a:endParaRPr>
            </a:p>
          </p:txBody>
        </p:sp>
      </p:grpSp>
      <p:grpSp>
        <p:nvGrpSpPr>
          <p:cNvPr id="1333" name="Group 280"/>
          <p:cNvGrpSpPr>
            <a:grpSpLocks/>
          </p:cNvGrpSpPr>
          <p:nvPr/>
        </p:nvGrpSpPr>
        <p:grpSpPr bwMode="auto">
          <a:xfrm>
            <a:off x="4929190" y="928670"/>
            <a:ext cx="2786082" cy="2643206"/>
            <a:chOff x="1339" y="1439"/>
            <a:chExt cx="1146" cy="1285"/>
          </a:xfrm>
        </p:grpSpPr>
        <p:sp>
          <p:nvSpPr>
            <p:cNvPr id="278" name="Rectangle 281"/>
            <p:cNvSpPr>
              <a:spLocks noChangeArrowheads="1"/>
            </p:cNvSpPr>
            <p:nvPr/>
          </p:nvSpPr>
          <p:spPr bwMode="auto">
            <a:xfrm>
              <a:off x="1931" y="1809"/>
              <a:ext cx="554" cy="344"/>
            </a:xfrm>
            <a:prstGeom prst="rect">
              <a:avLst/>
            </a:prstGeom>
            <a:noFill/>
            <a:ln w="9525">
              <a:noFill/>
              <a:miter lim="800000"/>
              <a:headEnd/>
              <a:tailEnd/>
            </a:ln>
            <a:effectLst/>
          </p:spPr>
          <p:txBody>
            <a:bodyPr wrap="none" lIns="46038" tIns="44450" rIns="46038" bIns="44450">
              <a:spAutoFit/>
            </a:bodyPr>
            <a:lstStyle/>
            <a:p>
              <a:r>
                <a:rPr lang="en-US" sz="1000" b="1" dirty="0">
                  <a:solidFill>
                    <a:srgbClr val="CC00CC"/>
                  </a:solidFill>
                  <a:effectLst>
                    <a:outerShdw blurRad="38100" dist="38100" dir="2700000" algn="tl">
                      <a:srgbClr val="000000"/>
                    </a:outerShdw>
                  </a:effectLst>
                  <a:latin typeface="Arial" charset="0"/>
                </a:rPr>
                <a:t>Replacement</a:t>
              </a:r>
            </a:p>
            <a:p>
              <a:r>
                <a:rPr lang="en-US" sz="1000" b="1" dirty="0">
                  <a:solidFill>
                    <a:srgbClr val="CC00CC"/>
                  </a:solidFill>
                  <a:effectLst>
                    <a:outerShdw blurRad="38100" dist="38100" dir="2700000" algn="tl">
                      <a:srgbClr val="000000"/>
                    </a:outerShdw>
                  </a:effectLst>
                  <a:latin typeface="Arial" charset="0"/>
                </a:rPr>
                <a:t>(pre or post </a:t>
              </a:r>
              <a:br>
                <a:rPr lang="en-US" sz="1000" b="1" dirty="0">
                  <a:solidFill>
                    <a:srgbClr val="CC00CC"/>
                  </a:solidFill>
                  <a:effectLst>
                    <a:outerShdw blurRad="38100" dist="38100" dir="2700000" algn="tl">
                      <a:srgbClr val="000000"/>
                    </a:outerShdw>
                  </a:effectLst>
                  <a:latin typeface="Arial" charset="0"/>
                </a:rPr>
              </a:br>
              <a:r>
                <a:rPr lang="en-US" sz="1000" b="1" dirty="0">
                  <a:solidFill>
                    <a:srgbClr val="CC00CC"/>
                  </a:solidFill>
                  <a:effectLst>
                    <a:outerShdw blurRad="38100" dist="38100" dir="2700000" algn="tl">
                      <a:srgbClr val="000000"/>
                    </a:outerShdw>
                  </a:effectLst>
                  <a:latin typeface="Arial" charset="0"/>
                </a:rPr>
                <a:t>dilution)</a:t>
              </a:r>
            </a:p>
          </p:txBody>
        </p:sp>
        <p:sp>
          <p:nvSpPr>
            <p:cNvPr id="279" name="Rectangle 282"/>
            <p:cNvSpPr>
              <a:spLocks noChangeArrowheads="1"/>
            </p:cNvSpPr>
            <p:nvPr/>
          </p:nvSpPr>
          <p:spPr bwMode="auto">
            <a:xfrm>
              <a:off x="1834" y="1439"/>
              <a:ext cx="392" cy="152"/>
            </a:xfrm>
            <a:prstGeom prst="rect">
              <a:avLst/>
            </a:prstGeom>
            <a:noFill/>
            <a:ln w="9525">
              <a:noFill/>
              <a:miter lim="800000"/>
              <a:headEnd/>
              <a:tailEnd/>
            </a:ln>
            <a:effectLst/>
          </p:spPr>
          <p:txBody>
            <a:bodyPr wrap="none" lIns="90488" tIns="44450" rIns="90488" bIns="44450">
              <a:spAutoFit/>
            </a:bodyPr>
            <a:lstStyle/>
            <a:p>
              <a:r>
                <a:rPr lang="en-US" sz="1000" b="1">
                  <a:solidFill>
                    <a:srgbClr val="FF3300"/>
                  </a:solidFill>
                  <a:effectLst>
                    <a:outerShdw blurRad="38100" dist="38100" dir="2700000" algn="tl">
                      <a:srgbClr val="000000"/>
                    </a:outerShdw>
                  </a:effectLst>
                  <a:latin typeface="Arial" charset="0"/>
                </a:rPr>
                <a:t>Access</a:t>
              </a:r>
            </a:p>
          </p:txBody>
        </p:sp>
        <p:sp>
          <p:nvSpPr>
            <p:cNvPr id="280" name="Rectangle 283"/>
            <p:cNvSpPr>
              <a:spLocks noChangeArrowheads="1"/>
            </p:cNvSpPr>
            <p:nvPr/>
          </p:nvSpPr>
          <p:spPr bwMode="auto">
            <a:xfrm>
              <a:off x="1886" y="1591"/>
              <a:ext cx="346" cy="142"/>
            </a:xfrm>
            <a:prstGeom prst="rect">
              <a:avLst/>
            </a:prstGeom>
            <a:noFill/>
            <a:ln w="9525">
              <a:noFill/>
              <a:miter lim="800000"/>
              <a:headEnd/>
              <a:tailEnd/>
            </a:ln>
            <a:effectLst/>
          </p:spPr>
          <p:txBody>
            <a:bodyPr wrap="none" lIns="90488" tIns="44450" rIns="90488" bIns="44450">
              <a:spAutoFit/>
            </a:bodyPr>
            <a:lstStyle/>
            <a:p>
              <a:r>
                <a:rPr lang="en-US" sz="900" b="1">
                  <a:solidFill>
                    <a:schemeClr val="accent1"/>
                  </a:solidFill>
                  <a:effectLst>
                    <a:outerShdw blurRad="38100" dist="38100" dir="2700000" algn="tl">
                      <a:srgbClr val="000000"/>
                    </a:outerShdw>
                  </a:effectLst>
                  <a:latin typeface="Arial" charset="0"/>
                </a:rPr>
                <a:t>Return</a:t>
              </a:r>
            </a:p>
          </p:txBody>
        </p:sp>
        <p:sp>
          <p:nvSpPr>
            <p:cNvPr id="281" name="Rectangle 284"/>
            <p:cNvSpPr>
              <a:spLocks noChangeArrowheads="1"/>
            </p:cNvSpPr>
            <p:nvPr/>
          </p:nvSpPr>
          <p:spPr bwMode="auto">
            <a:xfrm>
              <a:off x="1535" y="2572"/>
              <a:ext cx="412" cy="152"/>
            </a:xfrm>
            <a:prstGeom prst="rect">
              <a:avLst/>
            </a:prstGeom>
            <a:noFill/>
            <a:ln w="9525">
              <a:noFill/>
              <a:miter lim="800000"/>
              <a:headEnd/>
              <a:tailEnd/>
            </a:ln>
            <a:effectLst/>
          </p:spPr>
          <p:txBody>
            <a:bodyPr wrap="none" lIns="90488" tIns="44450" rIns="90488" bIns="44450">
              <a:spAutoFit/>
            </a:bodyPr>
            <a:lstStyle/>
            <a:p>
              <a:r>
                <a:rPr lang="en-US" sz="1000" b="1">
                  <a:solidFill>
                    <a:srgbClr val="FFFF00"/>
                  </a:solidFill>
                  <a:effectLst>
                    <a:outerShdw blurRad="38100" dist="38100" dir="2700000" algn="tl">
                      <a:srgbClr val="000000"/>
                    </a:outerShdw>
                  </a:effectLst>
                  <a:latin typeface="Arial" charset="0"/>
                </a:rPr>
                <a:t>Effluent</a:t>
              </a:r>
            </a:p>
          </p:txBody>
        </p:sp>
        <p:sp>
          <p:nvSpPr>
            <p:cNvPr id="282" name="Freeform 285"/>
            <p:cNvSpPr>
              <a:spLocks/>
            </p:cNvSpPr>
            <p:nvPr/>
          </p:nvSpPr>
          <p:spPr bwMode="auto">
            <a:xfrm>
              <a:off x="1447" y="1885"/>
              <a:ext cx="55" cy="1"/>
            </a:xfrm>
            <a:custGeom>
              <a:avLst/>
              <a:gdLst/>
              <a:ahLst/>
              <a:cxnLst>
                <a:cxn ang="0">
                  <a:pos x="54" y="0"/>
                </a:cxn>
                <a:cxn ang="0">
                  <a:pos x="53" y="0"/>
                </a:cxn>
                <a:cxn ang="0">
                  <a:pos x="52" y="0"/>
                </a:cxn>
                <a:cxn ang="0">
                  <a:pos x="51" y="0"/>
                </a:cxn>
                <a:cxn ang="0">
                  <a:pos x="49" y="0"/>
                </a:cxn>
                <a:cxn ang="0">
                  <a:pos x="46" y="0"/>
                </a:cxn>
                <a:cxn ang="0">
                  <a:pos x="44" y="0"/>
                </a:cxn>
                <a:cxn ang="0">
                  <a:pos x="41" y="0"/>
                </a:cxn>
                <a:cxn ang="0">
                  <a:pos x="37" y="0"/>
                </a:cxn>
                <a:cxn ang="0">
                  <a:pos x="33" y="0"/>
                </a:cxn>
                <a:cxn ang="0">
                  <a:pos x="29" y="0"/>
                </a:cxn>
                <a:cxn ang="0">
                  <a:pos x="25" y="0"/>
                </a:cxn>
                <a:cxn ang="0">
                  <a:pos x="19" y="0"/>
                </a:cxn>
                <a:cxn ang="0">
                  <a:pos x="15" y="0"/>
                </a:cxn>
                <a:cxn ang="0">
                  <a:pos x="10" y="0"/>
                </a:cxn>
                <a:cxn ang="0">
                  <a:pos x="5" y="0"/>
                </a:cxn>
                <a:cxn ang="0">
                  <a:pos x="0" y="0"/>
                </a:cxn>
              </a:cxnLst>
              <a:rect l="0" t="0" r="r" b="b"/>
              <a:pathLst>
                <a:path w="55" h="1">
                  <a:moveTo>
                    <a:pt x="54" y="0"/>
                  </a:moveTo>
                  <a:lnTo>
                    <a:pt x="53" y="0"/>
                  </a:lnTo>
                  <a:lnTo>
                    <a:pt x="52" y="0"/>
                  </a:lnTo>
                  <a:lnTo>
                    <a:pt x="51" y="0"/>
                  </a:lnTo>
                  <a:lnTo>
                    <a:pt x="49" y="0"/>
                  </a:lnTo>
                  <a:lnTo>
                    <a:pt x="46" y="0"/>
                  </a:lnTo>
                  <a:lnTo>
                    <a:pt x="44" y="0"/>
                  </a:lnTo>
                  <a:lnTo>
                    <a:pt x="41" y="0"/>
                  </a:lnTo>
                  <a:lnTo>
                    <a:pt x="37" y="0"/>
                  </a:lnTo>
                  <a:lnTo>
                    <a:pt x="33" y="0"/>
                  </a:lnTo>
                  <a:lnTo>
                    <a:pt x="29" y="0"/>
                  </a:lnTo>
                  <a:lnTo>
                    <a:pt x="25" y="0"/>
                  </a:lnTo>
                  <a:lnTo>
                    <a:pt x="19" y="0"/>
                  </a:lnTo>
                  <a:lnTo>
                    <a:pt x="15" y="0"/>
                  </a:lnTo>
                  <a:lnTo>
                    <a:pt x="10" y="0"/>
                  </a:lnTo>
                  <a:lnTo>
                    <a:pt x="5" y="0"/>
                  </a:lnTo>
                  <a:lnTo>
                    <a:pt x="0" y="0"/>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83" name="Line 286"/>
            <p:cNvSpPr>
              <a:spLocks noChangeShapeType="1"/>
            </p:cNvSpPr>
            <p:nvPr/>
          </p:nvSpPr>
          <p:spPr bwMode="auto">
            <a:xfrm flipV="1">
              <a:off x="1447" y="1880"/>
              <a:ext cx="0" cy="7"/>
            </a:xfrm>
            <a:prstGeom prst="line">
              <a:avLst/>
            </a:prstGeom>
            <a:noFill/>
            <a:ln w="9525">
              <a:noFill/>
              <a:round/>
              <a:headEnd type="none" w="sm" len="sm"/>
              <a:tailEnd type="none" w="sm" len="sm"/>
            </a:ln>
            <a:effectLst/>
          </p:spPr>
          <p:txBody>
            <a:bodyPr/>
            <a:lstStyle/>
            <a:p>
              <a:endParaRPr lang="en-US"/>
            </a:p>
          </p:txBody>
        </p:sp>
        <p:sp>
          <p:nvSpPr>
            <p:cNvPr id="284" name="Freeform 287"/>
            <p:cNvSpPr>
              <a:spLocks/>
            </p:cNvSpPr>
            <p:nvPr/>
          </p:nvSpPr>
          <p:spPr bwMode="auto">
            <a:xfrm>
              <a:off x="1422" y="1885"/>
              <a:ext cx="26" cy="27"/>
            </a:xfrm>
            <a:custGeom>
              <a:avLst/>
              <a:gdLst/>
              <a:ahLst/>
              <a:cxnLst>
                <a:cxn ang="0">
                  <a:pos x="25" y="0"/>
                </a:cxn>
                <a:cxn ang="0">
                  <a:pos x="20" y="0"/>
                </a:cxn>
                <a:cxn ang="0">
                  <a:pos x="16" y="1"/>
                </a:cxn>
                <a:cxn ang="0">
                  <a:pos x="12" y="2"/>
                </a:cxn>
                <a:cxn ang="0">
                  <a:pos x="9" y="4"/>
                </a:cxn>
                <a:cxn ang="0">
                  <a:pos x="7" y="5"/>
                </a:cxn>
                <a:cxn ang="0">
                  <a:pos x="5" y="8"/>
                </a:cxn>
                <a:cxn ang="0">
                  <a:pos x="3" y="10"/>
                </a:cxn>
                <a:cxn ang="0">
                  <a:pos x="2" y="13"/>
                </a:cxn>
                <a:cxn ang="0">
                  <a:pos x="2" y="15"/>
                </a:cxn>
                <a:cxn ang="0">
                  <a:pos x="0" y="17"/>
                </a:cxn>
                <a:cxn ang="0">
                  <a:pos x="0" y="20"/>
                </a:cxn>
                <a:cxn ang="0">
                  <a:pos x="0" y="21"/>
                </a:cxn>
                <a:cxn ang="0">
                  <a:pos x="0" y="23"/>
                </a:cxn>
                <a:cxn ang="0">
                  <a:pos x="0" y="24"/>
                </a:cxn>
                <a:cxn ang="0">
                  <a:pos x="0" y="26"/>
                </a:cxn>
              </a:cxnLst>
              <a:rect l="0" t="0" r="r" b="b"/>
              <a:pathLst>
                <a:path w="26" h="27">
                  <a:moveTo>
                    <a:pt x="25" y="0"/>
                  </a:moveTo>
                  <a:lnTo>
                    <a:pt x="20" y="0"/>
                  </a:lnTo>
                  <a:lnTo>
                    <a:pt x="16" y="1"/>
                  </a:lnTo>
                  <a:lnTo>
                    <a:pt x="12" y="2"/>
                  </a:lnTo>
                  <a:lnTo>
                    <a:pt x="9" y="4"/>
                  </a:lnTo>
                  <a:lnTo>
                    <a:pt x="7" y="5"/>
                  </a:lnTo>
                  <a:lnTo>
                    <a:pt x="5" y="8"/>
                  </a:lnTo>
                  <a:lnTo>
                    <a:pt x="3" y="10"/>
                  </a:lnTo>
                  <a:lnTo>
                    <a:pt x="2" y="13"/>
                  </a:lnTo>
                  <a:lnTo>
                    <a:pt x="2" y="15"/>
                  </a:lnTo>
                  <a:lnTo>
                    <a:pt x="0" y="17"/>
                  </a:lnTo>
                  <a:lnTo>
                    <a:pt x="0" y="20"/>
                  </a:lnTo>
                  <a:lnTo>
                    <a:pt x="0" y="21"/>
                  </a:lnTo>
                  <a:lnTo>
                    <a:pt x="0" y="23"/>
                  </a:lnTo>
                  <a:lnTo>
                    <a:pt x="0" y="24"/>
                  </a:lnTo>
                  <a:lnTo>
                    <a:pt x="0" y="26"/>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85" name="Line 288"/>
            <p:cNvSpPr>
              <a:spLocks noChangeShapeType="1"/>
            </p:cNvSpPr>
            <p:nvPr/>
          </p:nvSpPr>
          <p:spPr bwMode="auto">
            <a:xfrm>
              <a:off x="1447" y="1883"/>
              <a:ext cx="0" cy="7"/>
            </a:xfrm>
            <a:prstGeom prst="line">
              <a:avLst/>
            </a:prstGeom>
            <a:noFill/>
            <a:ln w="9525">
              <a:noFill/>
              <a:round/>
              <a:headEnd type="none" w="sm" len="sm"/>
              <a:tailEnd type="none" w="sm" len="sm"/>
            </a:ln>
            <a:effectLst/>
          </p:spPr>
          <p:txBody>
            <a:bodyPr/>
            <a:lstStyle/>
            <a:p>
              <a:endParaRPr lang="en-US"/>
            </a:p>
          </p:txBody>
        </p:sp>
        <p:sp>
          <p:nvSpPr>
            <p:cNvPr id="286" name="Line 289"/>
            <p:cNvSpPr>
              <a:spLocks noChangeShapeType="1"/>
            </p:cNvSpPr>
            <p:nvPr/>
          </p:nvSpPr>
          <p:spPr bwMode="auto">
            <a:xfrm flipH="1">
              <a:off x="1420" y="1910"/>
              <a:ext cx="6" cy="1"/>
            </a:xfrm>
            <a:prstGeom prst="line">
              <a:avLst/>
            </a:prstGeom>
            <a:noFill/>
            <a:ln w="9525">
              <a:noFill/>
              <a:round/>
              <a:headEnd type="none" w="sm" len="sm"/>
              <a:tailEnd type="none" w="sm" len="sm"/>
            </a:ln>
            <a:effectLst/>
          </p:spPr>
          <p:txBody>
            <a:bodyPr/>
            <a:lstStyle/>
            <a:p>
              <a:endParaRPr lang="en-US"/>
            </a:p>
          </p:txBody>
        </p:sp>
        <p:sp>
          <p:nvSpPr>
            <p:cNvPr id="287" name="Freeform 290"/>
            <p:cNvSpPr>
              <a:spLocks/>
            </p:cNvSpPr>
            <p:nvPr/>
          </p:nvSpPr>
          <p:spPr bwMode="auto">
            <a:xfrm>
              <a:off x="1422" y="1910"/>
              <a:ext cx="50" cy="392"/>
            </a:xfrm>
            <a:custGeom>
              <a:avLst/>
              <a:gdLst/>
              <a:ahLst/>
              <a:cxnLst>
                <a:cxn ang="0">
                  <a:pos x="0" y="0"/>
                </a:cxn>
                <a:cxn ang="0">
                  <a:pos x="0" y="389"/>
                </a:cxn>
                <a:cxn ang="0">
                  <a:pos x="1" y="391"/>
                </a:cxn>
                <a:cxn ang="0">
                  <a:pos x="49" y="391"/>
                </a:cxn>
              </a:cxnLst>
              <a:rect l="0" t="0" r="r" b="b"/>
              <a:pathLst>
                <a:path w="50" h="392">
                  <a:moveTo>
                    <a:pt x="0" y="0"/>
                  </a:moveTo>
                  <a:lnTo>
                    <a:pt x="0" y="389"/>
                  </a:lnTo>
                  <a:lnTo>
                    <a:pt x="1" y="391"/>
                  </a:lnTo>
                  <a:lnTo>
                    <a:pt x="49" y="39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88" name="Freeform 291"/>
            <p:cNvSpPr>
              <a:spLocks/>
            </p:cNvSpPr>
            <p:nvPr/>
          </p:nvSpPr>
          <p:spPr bwMode="auto">
            <a:xfrm>
              <a:off x="1470" y="2301"/>
              <a:ext cx="32" cy="38"/>
            </a:xfrm>
            <a:custGeom>
              <a:avLst/>
              <a:gdLst/>
              <a:ahLst/>
              <a:cxnLst>
                <a:cxn ang="0">
                  <a:pos x="0" y="0"/>
                </a:cxn>
                <a:cxn ang="0">
                  <a:pos x="2" y="0"/>
                </a:cxn>
                <a:cxn ang="0">
                  <a:pos x="4" y="0"/>
                </a:cxn>
                <a:cxn ang="0">
                  <a:pos x="7" y="1"/>
                </a:cxn>
                <a:cxn ang="0">
                  <a:pos x="10" y="2"/>
                </a:cxn>
                <a:cxn ang="0">
                  <a:pos x="13" y="5"/>
                </a:cxn>
                <a:cxn ang="0">
                  <a:pos x="15" y="6"/>
                </a:cxn>
                <a:cxn ang="0">
                  <a:pos x="18" y="8"/>
                </a:cxn>
                <a:cxn ang="0">
                  <a:pos x="20" y="10"/>
                </a:cxn>
                <a:cxn ang="0">
                  <a:pos x="22" y="13"/>
                </a:cxn>
                <a:cxn ang="0">
                  <a:pos x="24" y="16"/>
                </a:cxn>
                <a:cxn ang="0">
                  <a:pos x="26" y="19"/>
                </a:cxn>
                <a:cxn ang="0">
                  <a:pos x="27" y="21"/>
                </a:cxn>
                <a:cxn ang="0">
                  <a:pos x="29" y="26"/>
                </a:cxn>
                <a:cxn ang="0">
                  <a:pos x="29" y="29"/>
                </a:cxn>
                <a:cxn ang="0">
                  <a:pos x="30" y="32"/>
                </a:cxn>
                <a:cxn ang="0">
                  <a:pos x="31" y="37"/>
                </a:cxn>
              </a:cxnLst>
              <a:rect l="0" t="0" r="r" b="b"/>
              <a:pathLst>
                <a:path w="32" h="38">
                  <a:moveTo>
                    <a:pt x="0" y="0"/>
                  </a:moveTo>
                  <a:lnTo>
                    <a:pt x="2" y="0"/>
                  </a:lnTo>
                  <a:lnTo>
                    <a:pt x="4" y="0"/>
                  </a:lnTo>
                  <a:lnTo>
                    <a:pt x="7" y="1"/>
                  </a:lnTo>
                  <a:lnTo>
                    <a:pt x="10" y="2"/>
                  </a:lnTo>
                  <a:lnTo>
                    <a:pt x="13" y="5"/>
                  </a:lnTo>
                  <a:lnTo>
                    <a:pt x="15" y="6"/>
                  </a:lnTo>
                  <a:lnTo>
                    <a:pt x="18" y="8"/>
                  </a:lnTo>
                  <a:lnTo>
                    <a:pt x="20" y="10"/>
                  </a:lnTo>
                  <a:lnTo>
                    <a:pt x="22" y="13"/>
                  </a:lnTo>
                  <a:lnTo>
                    <a:pt x="24" y="16"/>
                  </a:lnTo>
                  <a:lnTo>
                    <a:pt x="26" y="19"/>
                  </a:lnTo>
                  <a:lnTo>
                    <a:pt x="27" y="21"/>
                  </a:lnTo>
                  <a:lnTo>
                    <a:pt x="29" y="26"/>
                  </a:lnTo>
                  <a:lnTo>
                    <a:pt x="29" y="29"/>
                  </a:lnTo>
                  <a:lnTo>
                    <a:pt x="30" y="32"/>
                  </a:lnTo>
                  <a:lnTo>
                    <a:pt x="31" y="37"/>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89" name="Line 292"/>
            <p:cNvSpPr>
              <a:spLocks noChangeShapeType="1"/>
            </p:cNvSpPr>
            <p:nvPr/>
          </p:nvSpPr>
          <p:spPr bwMode="auto">
            <a:xfrm flipV="1">
              <a:off x="1470" y="2296"/>
              <a:ext cx="0" cy="8"/>
            </a:xfrm>
            <a:prstGeom prst="line">
              <a:avLst/>
            </a:prstGeom>
            <a:noFill/>
            <a:ln w="9525">
              <a:noFill/>
              <a:round/>
              <a:headEnd type="none" w="sm" len="sm"/>
              <a:tailEnd type="none" w="sm" len="sm"/>
            </a:ln>
            <a:effectLst/>
          </p:spPr>
          <p:txBody>
            <a:bodyPr/>
            <a:lstStyle/>
            <a:p>
              <a:endParaRPr lang="en-US"/>
            </a:p>
          </p:txBody>
        </p:sp>
        <p:sp>
          <p:nvSpPr>
            <p:cNvPr id="290" name="Line 293"/>
            <p:cNvSpPr>
              <a:spLocks noChangeShapeType="1"/>
            </p:cNvSpPr>
            <p:nvPr/>
          </p:nvSpPr>
          <p:spPr bwMode="auto">
            <a:xfrm flipH="1">
              <a:off x="1500" y="2338"/>
              <a:ext cx="6" cy="0"/>
            </a:xfrm>
            <a:prstGeom prst="line">
              <a:avLst/>
            </a:prstGeom>
            <a:noFill/>
            <a:ln w="9525">
              <a:noFill/>
              <a:round/>
              <a:headEnd type="none" w="sm" len="sm"/>
              <a:tailEnd type="none" w="sm" len="sm"/>
            </a:ln>
            <a:effectLst/>
          </p:spPr>
          <p:txBody>
            <a:bodyPr/>
            <a:lstStyle/>
            <a:p>
              <a:endParaRPr lang="en-US"/>
            </a:p>
          </p:txBody>
        </p:sp>
        <p:sp>
          <p:nvSpPr>
            <p:cNvPr id="291" name="Freeform 294"/>
            <p:cNvSpPr>
              <a:spLocks/>
            </p:cNvSpPr>
            <p:nvPr/>
          </p:nvSpPr>
          <p:spPr bwMode="auto">
            <a:xfrm>
              <a:off x="1470" y="2338"/>
              <a:ext cx="32" cy="38"/>
            </a:xfrm>
            <a:custGeom>
              <a:avLst/>
              <a:gdLst/>
              <a:ahLst/>
              <a:cxnLst>
                <a:cxn ang="0">
                  <a:pos x="31" y="0"/>
                </a:cxn>
                <a:cxn ang="0">
                  <a:pos x="30" y="3"/>
                </a:cxn>
                <a:cxn ang="0">
                  <a:pos x="30" y="7"/>
                </a:cxn>
                <a:cxn ang="0">
                  <a:pos x="29" y="11"/>
                </a:cxn>
                <a:cxn ang="0">
                  <a:pos x="28" y="14"/>
                </a:cxn>
                <a:cxn ang="0">
                  <a:pos x="27" y="17"/>
                </a:cxn>
                <a:cxn ang="0">
                  <a:pos x="25" y="21"/>
                </a:cxn>
                <a:cxn ang="0">
                  <a:pos x="23" y="23"/>
                </a:cxn>
                <a:cxn ang="0">
                  <a:pos x="21" y="26"/>
                </a:cxn>
                <a:cxn ang="0">
                  <a:pos x="19" y="28"/>
                </a:cxn>
                <a:cxn ang="0">
                  <a:pos x="17" y="30"/>
                </a:cxn>
                <a:cxn ang="0">
                  <a:pos x="14" y="32"/>
                </a:cxn>
                <a:cxn ang="0">
                  <a:pos x="11" y="33"/>
                </a:cxn>
                <a:cxn ang="0">
                  <a:pos x="9" y="34"/>
                </a:cxn>
                <a:cxn ang="0">
                  <a:pos x="6" y="35"/>
                </a:cxn>
                <a:cxn ang="0">
                  <a:pos x="3" y="35"/>
                </a:cxn>
                <a:cxn ang="0">
                  <a:pos x="0" y="37"/>
                </a:cxn>
              </a:cxnLst>
              <a:rect l="0" t="0" r="r" b="b"/>
              <a:pathLst>
                <a:path w="32" h="38">
                  <a:moveTo>
                    <a:pt x="31" y="0"/>
                  </a:moveTo>
                  <a:lnTo>
                    <a:pt x="30" y="3"/>
                  </a:lnTo>
                  <a:lnTo>
                    <a:pt x="30" y="7"/>
                  </a:lnTo>
                  <a:lnTo>
                    <a:pt x="29" y="11"/>
                  </a:lnTo>
                  <a:lnTo>
                    <a:pt x="28" y="14"/>
                  </a:lnTo>
                  <a:lnTo>
                    <a:pt x="27" y="17"/>
                  </a:lnTo>
                  <a:lnTo>
                    <a:pt x="25" y="21"/>
                  </a:lnTo>
                  <a:lnTo>
                    <a:pt x="23" y="23"/>
                  </a:lnTo>
                  <a:lnTo>
                    <a:pt x="21" y="26"/>
                  </a:lnTo>
                  <a:lnTo>
                    <a:pt x="19" y="28"/>
                  </a:lnTo>
                  <a:lnTo>
                    <a:pt x="17" y="30"/>
                  </a:lnTo>
                  <a:lnTo>
                    <a:pt x="14" y="32"/>
                  </a:lnTo>
                  <a:lnTo>
                    <a:pt x="11" y="33"/>
                  </a:lnTo>
                  <a:lnTo>
                    <a:pt x="9" y="34"/>
                  </a:lnTo>
                  <a:lnTo>
                    <a:pt x="6" y="35"/>
                  </a:lnTo>
                  <a:lnTo>
                    <a:pt x="3" y="35"/>
                  </a:lnTo>
                  <a:lnTo>
                    <a:pt x="0" y="37"/>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92" name="Line 295"/>
            <p:cNvSpPr>
              <a:spLocks noChangeShapeType="1"/>
            </p:cNvSpPr>
            <p:nvPr/>
          </p:nvSpPr>
          <p:spPr bwMode="auto">
            <a:xfrm>
              <a:off x="1500" y="2338"/>
              <a:ext cx="6" cy="0"/>
            </a:xfrm>
            <a:prstGeom prst="line">
              <a:avLst/>
            </a:prstGeom>
            <a:noFill/>
            <a:ln w="9525">
              <a:noFill/>
              <a:round/>
              <a:headEnd type="none" w="sm" len="sm"/>
              <a:tailEnd type="none" w="sm" len="sm"/>
            </a:ln>
            <a:effectLst/>
          </p:spPr>
          <p:txBody>
            <a:bodyPr/>
            <a:lstStyle/>
            <a:p>
              <a:endParaRPr lang="en-US"/>
            </a:p>
          </p:txBody>
        </p:sp>
        <p:sp>
          <p:nvSpPr>
            <p:cNvPr id="293" name="Line 296"/>
            <p:cNvSpPr>
              <a:spLocks noChangeShapeType="1"/>
            </p:cNvSpPr>
            <p:nvPr/>
          </p:nvSpPr>
          <p:spPr bwMode="auto">
            <a:xfrm flipV="1">
              <a:off x="1470" y="2370"/>
              <a:ext cx="0" cy="7"/>
            </a:xfrm>
            <a:prstGeom prst="line">
              <a:avLst/>
            </a:prstGeom>
            <a:noFill/>
            <a:ln w="9525">
              <a:noFill/>
              <a:round/>
              <a:headEnd type="none" w="sm" len="sm"/>
              <a:tailEnd type="none" w="sm" len="sm"/>
            </a:ln>
            <a:effectLst/>
          </p:spPr>
          <p:txBody>
            <a:bodyPr/>
            <a:lstStyle/>
            <a:p>
              <a:endParaRPr lang="en-US"/>
            </a:p>
          </p:txBody>
        </p:sp>
        <p:sp>
          <p:nvSpPr>
            <p:cNvPr id="294" name="Freeform 297"/>
            <p:cNvSpPr>
              <a:spLocks/>
            </p:cNvSpPr>
            <p:nvPr/>
          </p:nvSpPr>
          <p:spPr bwMode="auto">
            <a:xfrm>
              <a:off x="1422" y="2375"/>
              <a:ext cx="50" cy="105"/>
            </a:xfrm>
            <a:custGeom>
              <a:avLst/>
              <a:gdLst/>
              <a:ahLst/>
              <a:cxnLst>
                <a:cxn ang="0">
                  <a:pos x="49" y="0"/>
                </a:cxn>
                <a:cxn ang="0">
                  <a:pos x="1" y="0"/>
                </a:cxn>
                <a:cxn ang="0">
                  <a:pos x="0" y="0"/>
                </a:cxn>
                <a:cxn ang="0">
                  <a:pos x="0" y="104"/>
                </a:cxn>
              </a:cxnLst>
              <a:rect l="0" t="0" r="r" b="b"/>
              <a:pathLst>
                <a:path w="50" h="105">
                  <a:moveTo>
                    <a:pt x="49" y="0"/>
                  </a:moveTo>
                  <a:lnTo>
                    <a:pt x="1" y="0"/>
                  </a:lnTo>
                  <a:lnTo>
                    <a:pt x="0" y="0"/>
                  </a:lnTo>
                  <a:lnTo>
                    <a:pt x="0" y="104"/>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295" name="Freeform 298"/>
            <p:cNvSpPr>
              <a:spLocks/>
            </p:cNvSpPr>
            <p:nvPr/>
          </p:nvSpPr>
          <p:spPr bwMode="auto">
            <a:xfrm>
              <a:off x="1345" y="2589"/>
              <a:ext cx="168" cy="88"/>
            </a:xfrm>
            <a:custGeom>
              <a:avLst/>
              <a:gdLst/>
              <a:ahLst/>
              <a:cxnLst>
                <a:cxn ang="0">
                  <a:pos x="167" y="66"/>
                </a:cxn>
                <a:cxn ang="0">
                  <a:pos x="165" y="72"/>
                </a:cxn>
                <a:cxn ang="0">
                  <a:pos x="162" y="78"/>
                </a:cxn>
                <a:cxn ang="0">
                  <a:pos x="158" y="82"/>
                </a:cxn>
                <a:cxn ang="0">
                  <a:pos x="153" y="85"/>
                </a:cxn>
                <a:cxn ang="0">
                  <a:pos x="147" y="87"/>
                </a:cxn>
                <a:cxn ang="0">
                  <a:pos x="16" y="85"/>
                </a:cxn>
                <a:cxn ang="0">
                  <a:pos x="10" y="83"/>
                </a:cxn>
                <a:cxn ang="0">
                  <a:pos x="5" y="80"/>
                </a:cxn>
                <a:cxn ang="0">
                  <a:pos x="2" y="74"/>
                </a:cxn>
                <a:cxn ang="0">
                  <a:pos x="0" y="68"/>
                </a:cxn>
                <a:cxn ang="0">
                  <a:pos x="0" y="8"/>
                </a:cxn>
                <a:cxn ang="0">
                  <a:pos x="2" y="10"/>
                </a:cxn>
                <a:cxn ang="0">
                  <a:pos x="5" y="11"/>
                </a:cxn>
                <a:cxn ang="0">
                  <a:pos x="9" y="14"/>
                </a:cxn>
                <a:cxn ang="0">
                  <a:pos x="13" y="14"/>
                </a:cxn>
                <a:cxn ang="0">
                  <a:pos x="17" y="14"/>
                </a:cxn>
                <a:cxn ang="0">
                  <a:pos x="20" y="11"/>
                </a:cxn>
                <a:cxn ang="0">
                  <a:pos x="23" y="8"/>
                </a:cxn>
                <a:cxn ang="0">
                  <a:pos x="26" y="5"/>
                </a:cxn>
                <a:cxn ang="0">
                  <a:pos x="31" y="3"/>
                </a:cxn>
                <a:cxn ang="0">
                  <a:pos x="35" y="2"/>
                </a:cxn>
                <a:cxn ang="0">
                  <a:pos x="39" y="4"/>
                </a:cxn>
                <a:cxn ang="0">
                  <a:pos x="42" y="7"/>
                </a:cxn>
                <a:cxn ang="0">
                  <a:pos x="45" y="11"/>
                </a:cxn>
                <a:cxn ang="0">
                  <a:pos x="50" y="13"/>
                </a:cxn>
                <a:cxn ang="0">
                  <a:pos x="55" y="13"/>
                </a:cxn>
                <a:cxn ang="0">
                  <a:pos x="60" y="11"/>
                </a:cxn>
                <a:cxn ang="0">
                  <a:pos x="63" y="8"/>
                </a:cxn>
                <a:cxn ang="0">
                  <a:pos x="66" y="4"/>
                </a:cxn>
                <a:cxn ang="0">
                  <a:pos x="70" y="1"/>
                </a:cxn>
                <a:cxn ang="0">
                  <a:pos x="74" y="0"/>
                </a:cxn>
                <a:cxn ang="0">
                  <a:pos x="76" y="2"/>
                </a:cxn>
                <a:cxn ang="0">
                  <a:pos x="79" y="7"/>
                </a:cxn>
                <a:cxn ang="0">
                  <a:pos x="82" y="11"/>
                </a:cxn>
                <a:cxn ang="0">
                  <a:pos x="87" y="14"/>
                </a:cxn>
                <a:cxn ang="0">
                  <a:pos x="92" y="16"/>
                </a:cxn>
                <a:cxn ang="0">
                  <a:pos x="96" y="14"/>
                </a:cxn>
                <a:cxn ang="0">
                  <a:pos x="99" y="10"/>
                </a:cxn>
                <a:cxn ang="0">
                  <a:pos x="100" y="6"/>
                </a:cxn>
                <a:cxn ang="0">
                  <a:pos x="104" y="2"/>
                </a:cxn>
                <a:cxn ang="0">
                  <a:pos x="108" y="1"/>
                </a:cxn>
                <a:cxn ang="0">
                  <a:pos x="113" y="2"/>
                </a:cxn>
                <a:cxn ang="0">
                  <a:pos x="115" y="5"/>
                </a:cxn>
                <a:cxn ang="0">
                  <a:pos x="116" y="9"/>
                </a:cxn>
                <a:cxn ang="0">
                  <a:pos x="119" y="12"/>
                </a:cxn>
                <a:cxn ang="0">
                  <a:pos x="125" y="14"/>
                </a:cxn>
                <a:cxn ang="0">
                  <a:pos x="131" y="14"/>
                </a:cxn>
                <a:cxn ang="0">
                  <a:pos x="136" y="11"/>
                </a:cxn>
                <a:cxn ang="0">
                  <a:pos x="139" y="8"/>
                </a:cxn>
                <a:cxn ang="0">
                  <a:pos x="142" y="4"/>
                </a:cxn>
                <a:cxn ang="0">
                  <a:pos x="145" y="2"/>
                </a:cxn>
                <a:cxn ang="0">
                  <a:pos x="148" y="2"/>
                </a:cxn>
                <a:cxn ang="0">
                  <a:pos x="153" y="3"/>
                </a:cxn>
                <a:cxn ang="0">
                  <a:pos x="157" y="6"/>
                </a:cxn>
                <a:cxn ang="0">
                  <a:pos x="162" y="8"/>
                </a:cxn>
                <a:cxn ang="0">
                  <a:pos x="167" y="8"/>
                </a:cxn>
              </a:cxnLst>
              <a:rect l="0" t="0" r="r" b="b"/>
              <a:pathLst>
                <a:path w="168" h="88">
                  <a:moveTo>
                    <a:pt x="167" y="8"/>
                  </a:moveTo>
                  <a:lnTo>
                    <a:pt x="167" y="64"/>
                  </a:lnTo>
                  <a:lnTo>
                    <a:pt x="167" y="66"/>
                  </a:lnTo>
                  <a:lnTo>
                    <a:pt x="166" y="68"/>
                  </a:lnTo>
                  <a:lnTo>
                    <a:pt x="166" y="70"/>
                  </a:lnTo>
                  <a:lnTo>
                    <a:pt x="165" y="72"/>
                  </a:lnTo>
                  <a:lnTo>
                    <a:pt x="165" y="74"/>
                  </a:lnTo>
                  <a:lnTo>
                    <a:pt x="163" y="76"/>
                  </a:lnTo>
                  <a:lnTo>
                    <a:pt x="162" y="78"/>
                  </a:lnTo>
                  <a:lnTo>
                    <a:pt x="161" y="80"/>
                  </a:lnTo>
                  <a:lnTo>
                    <a:pt x="160" y="81"/>
                  </a:lnTo>
                  <a:lnTo>
                    <a:pt x="158" y="82"/>
                  </a:lnTo>
                  <a:lnTo>
                    <a:pt x="156" y="83"/>
                  </a:lnTo>
                  <a:lnTo>
                    <a:pt x="154" y="85"/>
                  </a:lnTo>
                  <a:lnTo>
                    <a:pt x="153" y="85"/>
                  </a:lnTo>
                  <a:lnTo>
                    <a:pt x="151" y="85"/>
                  </a:lnTo>
                  <a:lnTo>
                    <a:pt x="149" y="87"/>
                  </a:lnTo>
                  <a:lnTo>
                    <a:pt x="147" y="87"/>
                  </a:lnTo>
                  <a:lnTo>
                    <a:pt x="19" y="87"/>
                  </a:lnTo>
                  <a:lnTo>
                    <a:pt x="17" y="87"/>
                  </a:lnTo>
                  <a:lnTo>
                    <a:pt x="16" y="85"/>
                  </a:lnTo>
                  <a:lnTo>
                    <a:pt x="14" y="85"/>
                  </a:lnTo>
                  <a:lnTo>
                    <a:pt x="12" y="85"/>
                  </a:lnTo>
                  <a:lnTo>
                    <a:pt x="10" y="83"/>
                  </a:lnTo>
                  <a:lnTo>
                    <a:pt x="8" y="82"/>
                  </a:lnTo>
                  <a:lnTo>
                    <a:pt x="7" y="81"/>
                  </a:lnTo>
                  <a:lnTo>
                    <a:pt x="5" y="80"/>
                  </a:lnTo>
                  <a:lnTo>
                    <a:pt x="4" y="78"/>
                  </a:lnTo>
                  <a:lnTo>
                    <a:pt x="3" y="76"/>
                  </a:lnTo>
                  <a:lnTo>
                    <a:pt x="2" y="74"/>
                  </a:lnTo>
                  <a:lnTo>
                    <a:pt x="2" y="72"/>
                  </a:lnTo>
                  <a:lnTo>
                    <a:pt x="0" y="70"/>
                  </a:lnTo>
                  <a:lnTo>
                    <a:pt x="0" y="68"/>
                  </a:lnTo>
                  <a:lnTo>
                    <a:pt x="0" y="66"/>
                  </a:lnTo>
                  <a:lnTo>
                    <a:pt x="0" y="64"/>
                  </a:lnTo>
                  <a:lnTo>
                    <a:pt x="0" y="8"/>
                  </a:lnTo>
                  <a:lnTo>
                    <a:pt x="1" y="8"/>
                  </a:lnTo>
                  <a:lnTo>
                    <a:pt x="2" y="9"/>
                  </a:lnTo>
                  <a:lnTo>
                    <a:pt x="2" y="10"/>
                  </a:lnTo>
                  <a:lnTo>
                    <a:pt x="3" y="10"/>
                  </a:lnTo>
                  <a:lnTo>
                    <a:pt x="4" y="11"/>
                  </a:lnTo>
                  <a:lnTo>
                    <a:pt x="5" y="11"/>
                  </a:lnTo>
                  <a:lnTo>
                    <a:pt x="6" y="12"/>
                  </a:lnTo>
                  <a:lnTo>
                    <a:pt x="7" y="13"/>
                  </a:lnTo>
                  <a:lnTo>
                    <a:pt x="9" y="14"/>
                  </a:lnTo>
                  <a:lnTo>
                    <a:pt x="10" y="14"/>
                  </a:lnTo>
                  <a:lnTo>
                    <a:pt x="12" y="14"/>
                  </a:lnTo>
                  <a:lnTo>
                    <a:pt x="13" y="14"/>
                  </a:lnTo>
                  <a:lnTo>
                    <a:pt x="14" y="14"/>
                  </a:lnTo>
                  <a:lnTo>
                    <a:pt x="15" y="14"/>
                  </a:lnTo>
                  <a:lnTo>
                    <a:pt x="17" y="14"/>
                  </a:lnTo>
                  <a:lnTo>
                    <a:pt x="18" y="14"/>
                  </a:lnTo>
                  <a:lnTo>
                    <a:pt x="19" y="13"/>
                  </a:lnTo>
                  <a:lnTo>
                    <a:pt x="20" y="11"/>
                  </a:lnTo>
                  <a:lnTo>
                    <a:pt x="21" y="10"/>
                  </a:lnTo>
                  <a:lnTo>
                    <a:pt x="22" y="10"/>
                  </a:lnTo>
                  <a:lnTo>
                    <a:pt x="23" y="8"/>
                  </a:lnTo>
                  <a:lnTo>
                    <a:pt x="24" y="7"/>
                  </a:lnTo>
                  <a:lnTo>
                    <a:pt x="25" y="6"/>
                  </a:lnTo>
                  <a:lnTo>
                    <a:pt x="26" y="5"/>
                  </a:lnTo>
                  <a:lnTo>
                    <a:pt x="28" y="4"/>
                  </a:lnTo>
                  <a:lnTo>
                    <a:pt x="29" y="3"/>
                  </a:lnTo>
                  <a:lnTo>
                    <a:pt x="31" y="3"/>
                  </a:lnTo>
                  <a:lnTo>
                    <a:pt x="32" y="2"/>
                  </a:lnTo>
                  <a:lnTo>
                    <a:pt x="34" y="2"/>
                  </a:lnTo>
                  <a:lnTo>
                    <a:pt x="35" y="2"/>
                  </a:lnTo>
                  <a:lnTo>
                    <a:pt x="36" y="3"/>
                  </a:lnTo>
                  <a:lnTo>
                    <a:pt x="38" y="3"/>
                  </a:lnTo>
                  <a:lnTo>
                    <a:pt x="39" y="4"/>
                  </a:lnTo>
                  <a:lnTo>
                    <a:pt x="40" y="5"/>
                  </a:lnTo>
                  <a:lnTo>
                    <a:pt x="41" y="6"/>
                  </a:lnTo>
                  <a:lnTo>
                    <a:pt x="42" y="7"/>
                  </a:lnTo>
                  <a:lnTo>
                    <a:pt x="43" y="8"/>
                  </a:lnTo>
                  <a:lnTo>
                    <a:pt x="45" y="10"/>
                  </a:lnTo>
                  <a:lnTo>
                    <a:pt x="45" y="11"/>
                  </a:lnTo>
                  <a:lnTo>
                    <a:pt x="47" y="11"/>
                  </a:lnTo>
                  <a:lnTo>
                    <a:pt x="48" y="12"/>
                  </a:lnTo>
                  <a:lnTo>
                    <a:pt x="50" y="13"/>
                  </a:lnTo>
                  <a:lnTo>
                    <a:pt x="51" y="13"/>
                  </a:lnTo>
                  <a:lnTo>
                    <a:pt x="54" y="14"/>
                  </a:lnTo>
                  <a:lnTo>
                    <a:pt x="55" y="13"/>
                  </a:lnTo>
                  <a:lnTo>
                    <a:pt x="57" y="13"/>
                  </a:lnTo>
                  <a:lnTo>
                    <a:pt x="59" y="12"/>
                  </a:lnTo>
                  <a:lnTo>
                    <a:pt x="60" y="11"/>
                  </a:lnTo>
                  <a:lnTo>
                    <a:pt x="61" y="10"/>
                  </a:lnTo>
                  <a:lnTo>
                    <a:pt x="62" y="9"/>
                  </a:lnTo>
                  <a:lnTo>
                    <a:pt x="63" y="8"/>
                  </a:lnTo>
                  <a:lnTo>
                    <a:pt x="64" y="7"/>
                  </a:lnTo>
                  <a:lnTo>
                    <a:pt x="65" y="5"/>
                  </a:lnTo>
                  <a:lnTo>
                    <a:pt x="66" y="4"/>
                  </a:lnTo>
                  <a:lnTo>
                    <a:pt x="67" y="3"/>
                  </a:lnTo>
                  <a:lnTo>
                    <a:pt x="68" y="2"/>
                  </a:lnTo>
                  <a:lnTo>
                    <a:pt x="70" y="1"/>
                  </a:lnTo>
                  <a:lnTo>
                    <a:pt x="71" y="0"/>
                  </a:lnTo>
                  <a:lnTo>
                    <a:pt x="72" y="0"/>
                  </a:lnTo>
                  <a:lnTo>
                    <a:pt x="74" y="0"/>
                  </a:lnTo>
                  <a:lnTo>
                    <a:pt x="75" y="0"/>
                  </a:lnTo>
                  <a:lnTo>
                    <a:pt x="75" y="2"/>
                  </a:lnTo>
                  <a:lnTo>
                    <a:pt x="76" y="2"/>
                  </a:lnTo>
                  <a:lnTo>
                    <a:pt x="76" y="3"/>
                  </a:lnTo>
                  <a:lnTo>
                    <a:pt x="78" y="5"/>
                  </a:lnTo>
                  <a:lnTo>
                    <a:pt x="79" y="7"/>
                  </a:lnTo>
                  <a:lnTo>
                    <a:pt x="80" y="8"/>
                  </a:lnTo>
                  <a:lnTo>
                    <a:pt x="81" y="9"/>
                  </a:lnTo>
                  <a:lnTo>
                    <a:pt x="82" y="11"/>
                  </a:lnTo>
                  <a:lnTo>
                    <a:pt x="84" y="12"/>
                  </a:lnTo>
                  <a:lnTo>
                    <a:pt x="85" y="14"/>
                  </a:lnTo>
                  <a:lnTo>
                    <a:pt x="87" y="14"/>
                  </a:lnTo>
                  <a:lnTo>
                    <a:pt x="89" y="14"/>
                  </a:lnTo>
                  <a:lnTo>
                    <a:pt x="90" y="15"/>
                  </a:lnTo>
                  <a:lnTo>
                    <a:pt x="92" y="16"/>
                  </a:lnTo>
                  <a:lnTo>
                    <a:pt x="93" y="15"/>
                  </a:lnTo>
                  <a:lnTo>
                    <a:pt x="94" y="14"/>
                  </a:lnTo>
                  <a:lnTo>
                    <a:pt x="96" y="14"/>
                  </a:lnTo>
                  <a:lnTo>
                    <a:pt x="97" y="12"/>
                  </a:lnTo>
                  <a:lnTo>
                    <a:pt x="98" y="11"/>
                  </a:lnTo>
                  <a:lnTo>
                    <a:pt x="99" y="10"/>
                  </a:lnTo>
                  <a:lnTo>
                    <a:pt x="99" y="8"/>
                  </a:lnTo>
                  <a:lnTo>
                    <a:pt x="100" y="7"/>
                  </a:lnTo>
                  <a:lnTo>
                    <a:pt x="100" y="6"/>
                  </a:lnTo>
                  <a:lnTo>
                    <a:pt x="101" y="5"/>
                  </a:lnTo>
                  <a:lnTo>
                    <a:pt x="102" y="3"/>
                  </a:lnTo>
                  <a:lnTo>
                    <a:pt x="104" y="2"/>
                  </a:lnTo>
                  <a:lnTo>
                    <a:pt x="105" y="2"/>
                  </a:lnTo>
                  <a:lnTo>
                    <a:pt x="106" y="1"/>
                  </a:lnTo>
                  <a:lnTo>
                    <a:pt x="108" y="1"/>
                  </a:lnTo>
                  <a:lnTo>
                    <a:pt x="110" y="1"/>
                  </a:lnTo>
                  <a:lnTo>
                    <a:pt x="112" y="2"/>
                  </a:lnTo>
                  <a:lnTo>
                    <a:pt x="113" y="2"/>
                  </a:lnTo>
                  <a:lnTo>
                    <a:pt x="113" y="3"/>
                  </a:lnTo>
                  <a:lnTo>
                    <a:pt x="114" y="4"/>
                  </a:lnTo>
                  <a:lnTo>
                    <a:pt x="115" y="5"/>
                  </a:lnTo>
                  <a:lnTo>
                    <a:pt x="115" y="7"/>
                  </a:lnTo>
                  <a:lnTo>
                    <a:pt x="116" y="8"/>
                  </a:lnTo>
                  <a:lnTo>
                    <a:pt x="116" y="9"/>
                  </a:lnTo>
                  <a:lnTo>
                    <a:pt x="118" y="10"/>
                  </a:lnTo>
                  <a:lnTo>
                    <a:pt x="118" y="11"/>
                  </a:lnTo>
                  <a:lnTo>
                    <a:pt x="119" y="12"/>
                  </a:lnTo>
                  <a:lnTo>
                    <a:pt x="121" y="14"/>
                  </a:lnTo>
                  <a:lnTo>
                    <a:pt x="122" y="14"/>
                  </a:lnTo>
                  <a:lnTo>
                    <a:pt x="125" y="14"/>
                  </a:lnTo>
                  <a:lnTo>
                    <a:pt x="127" y="14"/>
                  </a:lnTo>
                  <a:lnTo>
                    <a:pt x="129" y="14"/>
                  </a:lnTo>
                  <a:lnTo>
                    <a:pt x="131" y="14"/>
                  </a:lnTo>
                  <a:lnTo>
                    <a:pt x="134" y="14"/>
                  </a:lnTo>
                  <a:lnTo>
                    <a:pt x="135" y="12"/>
                  </a:lnTo>
                  <a:lnTo>
                    <a:pt x="136" y="11"/>
                  </a:lnTo>
                  <a:lnTo>
                    <a:pt x="137" y="10"/>
                  </a:lnTo>
                  <a:lnTo>
                    <a:pt x="138" y="9"/>
                  </a:lnTo>
                  <a:lnTo>
                    <a:pt x="139" y="8"/>
                  </a:lnTo>
                  <a:lnTo>
                    <a:pt x="140" y="7"/>
                  </a:lnTo>
                  <a:lnTo>
                    <a:pt x="141" y="5"/>
                  </a:lnTo>
                  <a:lnTo>
                    <a:pt x="142" y="4"/>
                  </a:lnTo>
                  <a:lnTo>
                    <a:pt x="142" y="3"/>
                  </a:lnTo>
                  <a:lnTo>
                    <a:pt x="143" y="2"/>
                  </a:lnTo>
                  <a:lnTo>
                    <a:pt x="145" y="2"/>
                  </a:lnTo>
                  <a:lnTo>
                    <a:pt x="146" y="1"/>
                  </a:lnTo>
                  <a:lnTo>
                    <a:pt x="148" y="1"/>
                  </a:lnTo>
                  <a:lnTo>
                    <a:pt x="148" y="2"/>
                  </a:lnTo>
                  <a:lnTo>
                    <a:pt x="150" y="2"/>
                  </a:lnTo>
                  <a:lnTo>
                    <a:pt x="151" y="3"/>
                  </a:lnTo>
                  <a:lnTo>
                    <a:pt x="153" y="3"/>
                  </a:lnTo>
                  <a:lnTo>
                    <a:pt x="153" y="5"/>
                  </a:lnTo>
                  <a:lnTo>
                    <a:pt x="155" y="5"/>
                  </a:lnTo>
                  <a:lnTo>
                    <a:pt x="157" y="6"/>
                  </a:lnTo>
                  <a:lnTo>
                    <a:pt x="158" y="7"/>
                  </a:lnTo>
                  <a:lnTo>
                    <a:pt x="160" y="7"/>
                  </a:lnTo>
                  <a:lnTo>
                    <a:pt x="162" y="8"/>
                  </a:lnTo>
                  <a:lnTo>
                    <a:pt x="163" y="8"/>
                  </a:lnTo>
                  <a:lnTo>
                    <a:pt x="165" y="8"/>
                  </a:lnTo>
                  <a:lnTo>
                    <a:pt x="167" y="8"/>
                  </a:lnTo>
                </a:path>
              </a:pathLst>
            </a:custGeom>
            <a:pattFill prst="pct90">
              <a:fgClr>
                <a:srgbClr val="FFE90F"/>
              </a:fgClr>
              <a:bgClr>
                <a:srgbClr val="CC00CC"/>
              </a:bgClr>
            </a:pattFill>
            <a:ln w="9525" cap="rnd">
              <a:noFill/>
              <a:round/>
              <a:headEnd type="none" w="sm" len="sm"/>
              <a:tailEnd type="none" w="sm" len="sm"/>
            </a:ln>
            <a:effectLst/>
          </p:spPr>
          <p:txBody>
            <a:bodyPr/>
            <a:lstStyle/>
            <a:p>
              <a:endParaRPr lang="en-US"/>
            </a:p>
          </p:txBody>
        </p:sp>
        <p:sp>
          <p:nvSpPr>
            <p:cNvPr id="296" name="Freeform 299"/>
            <p:cNvSpPr>
              <a:spLocks/>
            </p:cNvSpPr>
            <p:nvPr/>
          </p:nvSpPr>
          <p:spPr bwMode="auto">
            <a:xfrm>
              <a:off x="1789" y="1789"/>
              <a:ext cx="73" cy="64"/>
            </a:xfrm>
            <a:custGeom>
              <a:avLst/>
              <a:gdLst/>
              <a:ahLst/>
              <a:cxnLst>
                <a:cxn ang="0">
                  <a:pos x="70" y="0"/>
                </a:cxn>
                <a:cxn ang="0">
                  <a:pos x="72" y="36"/>
                </a:cxn>
                <a:cxn ang="0">
                  <a:pos x="72" y="38"/>
                </a:cxn>
                <a:cxn ang="0">
                  <a:pos x="71" y="41"/>
                </a:cxn>
                <a:cxn ang="0">
                  <a:pos x="71" y="43"/>
                </a:cxn>
                <a:cxn ang="0">
                  <a:pos x="70" y="46"/>
                </a:cxn>
                <a:cxn ang="0">
                  <a:pos x="70" y="49"/>
                </a:cxn>
                <a:cxn ang="0">
                  <a:pos x="69" y="51"/>
                </a:cxn>
                <a:cxn ang="0">
                  <a:pos x="68" y="53"/>
                </a:cxn>
                <a:cxn ang="0">
                  <a:pos x="67" y="55"/>
                </a:cxn>
                <a:cxn ang="0">
                  <a:pos x="66" y="57"/>
                </a:cxn>
                <a:cxn ang="0">
                  <a:pos x="65" y="59"/>
                </a:cxn>
                <a:cxn ang="0">
                  <a:pos x="64" y="60"/>
                </a:cxn>
                <a:cxn ang="0">
                  <a:pos x="63" y="61"/>
                </a:cxn>
                <a:cxn ang="0">
                  <a:pos x="61" y="61"/>
                </a:cxn>
                <a:cxn ang="0">
                  <a:pos x="60" y="63"/>
                </a:cxn>
                <a:cxn ang="0">
                  <a:pos x="58" y="63"/>
                </a:cxn>
                <a:cxn ang="0">
                  <a:pos x="57" y="63"/>
                </a:cxn>
                <a:cxn ang="0">
                  <a:pos x="14" y="63"/>
                </a:cxn>
                <a:cxn ang="0">
                  <a:pos x="13" y="63"/>
                </a:cxn>
                <a:cxn ang="0">
                  <a:pos x="11" y="63"/>
                </a:cxn>
                <a:cxn ang="0">
                  <a:pos x="9" y="61"/>
                </a:cxn>
                <a:cxn ang="0">
                  <a:pos x="7" y="60"/>
                </a:cxn>
                <a:cxn ang="0">
                  <a:pos x="6" y="59"/>
                </a:cxn>
                <a:cxn ang="0">
                  <a:pos x="5" y="58"/>
                </a:cxn>
                <a:cxn ang="0">
                  <a:pos x="4" y="56"/>
                </a:cxn>
                <a:cxn ang="0">
                  <a:pos x="3" y="54"/>
                </a:cxn>
                <a:cxn ang="0">
                  <a:pos x="2" y="52"/>
                </a:cxn>
                <a:cxn ang="0">
                  <a:pos x="2" y="50"/>
                </a:cxn>
                <a:cxn ang="0">
                  <a:pos x="1" y="47"/>
                </a:cxn>
                <a:cxn ang="0">
                  <a:pos x="0" y="45"/>
                </a:cxn>
                <a:cxn ang="0">
                  <a:pos x="0" y="42"/>
                </a:cxn>
                <a:cxn ang="0">
                  <a:pos x="0" y="41"/>
                </a:cxn>
                <a:cxn ang="0">
                  <a:pos x="0" y="37"/>
                </a:cxn>
                <a:cxn ang="0">
                  <a:pos x="0" y="0"/>
                </a:cxn>
                <a:cxn ang="0">
                  <a:pos x="70" y="0"/>
                </a:cxn>
              </a:cxnLst>
              <a:rect l="0" t="0" r="r" b="b"/>
              <a:pathLst>
                <a:path w="73" h="64">
                  <a:moveTo>
                    <a:pt x="70" y="0"/>
                  </a:moveTo>
                  <a:lnTo>
                    <a:pt x="72" y="36"/>
                  </a:lnTo>
                  <a:lnTo>
                    <a:pt x="72" y="38"/>
                  </a:lnTo>
                  <a:lnTo>
                    <a:pt x="71" y="41"/>
                  </a:lnTo>
                  <a:lnTo>
                    <a:pt x="71" y="43"/>
                  </a:lnTo>
                  <a:lnTo>
                    <a:pt x="70" y="46"/>
                  </a:lnTo>
                  <a:lnTo>
                    <a:pt x="70" y="49"/>
                  </a:lnTo>
                  <a:lnTo>
                    <a:pt x="69" y="51"/>
                  </a:lnTo>
                  <a:lnTo>
                    <a:pt x="68" y="53"/>
                  </a:lnTo>
                  <a:lnTo>
                    <a:pt x="67" y="55"/>
                  </a:lnTo>
                  <a:lnTo>
                    <a:pt x="66" y="57"/>
                  </a:lnTo>
                  <a:lnTo>
                    <a:pt x="65" y="59"/>
                  </a:lnTo>
                  <a:lnTo>
                    <a:pt x="64" y="60"/>
                  </a:lnTo>
                  <a:lnTo>
                    <a:pt x="63" y="61"/>
                  </a:lnTo>
                  <a:lnTo>
                    <a:pt x="61" y="61"/>
                  </a:lnTo>
                  <a:lnTo>
                    <a:pt x="60" y="63"/>
                  </a:lnTo>
                  <a:lnTo>
                    <a:pt x="58" y="63"/>
                  </a:lnTo>
                  <a:lnTo>
                    <a:pt x="57" y="63"/>
                  </a:lnTo>
                  <a:lnTo>
                    <a:pt x="14" y="63"/>
                  </a:lnTo>
                  <a:lnTo>
                    <a:pt x="13" y="63"/>
                  </a:lnTo>
                  <a:lnTo>
                    <a:pt x="11" y="63"/>
                  </a:lnTo>
                  <a:lnTo>
                    <a:pt x="9" y="61"/>
                  </a:lnTo>
                  <a:lnTo>
                    <a:pt x="7" y="60"/>
                  </a:lnTo>
                  <a:lnTo>
                    <a:pt x="6" y="59"/>
                  </a:lnTo>
                  <a:lnTo>
                    <a:pt x="5" y="58"/>
                  </a:lnTo>
                  <a:lnTo>
                    <a:pt x="4" y="56"/>
                  </a:lnTo>
                  <a:lnTo>
                    <a:pt x="3" y="54"/>
                  </a:lnTo>
                  <a:lnTo>
                    <a:pt x="2" y="52"/>
                  </a:lnTo>
                  <a:lnTo>
                    <a:pt x="2" y="50"/>
                  </a:lnTo>
                  <a:lnTo>
                    <a:pt x="1" y="47"/>
                  </a:lnTo>
                  <a:lnTo>
                    <a:pt x="0" y="45"/>
                  </a:lnTo>
                  <a:lnTo>
                    <a:pt x="0" y="42"/>
                  </a:lnTo>
                  <a:lnTo>
                    <a:pt x="0" y="41"/>
                  </a:lnTo>
                  <a:lnTo>
                    <a:pt x="0" y="37"/>
                  </a:lnTo>
                  <a:lnTo>
                    <a:pt x="0" y="0"/>
                  </a:lnTo>
                  <a:lnTo>
                    <a:pt x="70" y="0"/>
                  </a:lnTo>
                </a:path>
              </a:pathLst>
            </a:custGeom>
            <a:solidFill>
              <a:srgbClr val="CC00CC"/>
            </a:solidFill>
            <a:ln w="9525" cap="rnd">
              <a:noFill/>
              <a:round/>
              <a:headEnd type="none" w="sm" len="sm"/>
              <a:tailEnd type="none" w="sm" len="sm"/>
            </a:ln>
            <a:effectLst/>
          </p:spPr>
          <p:txBody>
            <a:bodyPr/>
            <a:lstStyle/>
            <a:p>
              <a:endParaRPr lang="en-US"/>
            </a:p>
          </p:txBody>
        </p:sp>
        <p:sp>
          <p:nvSpPr>
            <p:cNvPr id="297" name="Line 300"/>
            <p:cNvSpPr>
              <a:spLocks noChangeShapeType="1"/>
            </p:cNvSpPr>
            <p:nvPr/>
          </p:nvSpPr>
          <p:spPr bwMode="auto">
            <a:xfrm>
              <a:off x="1554" y="2269"/>
              <a:ext cx="0" cy="43"/>
            </a:xfrm>
            <a:prstGeom prst="line">
              <a:avLst/>
            </a:prstGeom>
            <a:noFill/>
            <a:ln w="25400">
              <a:solidFill>
                <a:schemeClr val="accent1"/>
              </a:solidFill>
              <a:round/>
              <a:headEnd type="none" w="sm" len="sm"/>
              <a:tailEnd type="none" w="sm" len="sm"/>
            </a:ln>
            <a:effectLst/>
          </p:spPr>
          <p:txBody>
            <a:bodyPr/>
            <a:lstStyle/>
            <a:p>
              <a:endParaRPr lang="en-US"/>
            </a:p>
          </p:txBody>
        </p:sp>
        <p:sp>
          <p:nvSpPr>
            <p:cNvPr id="298" name="Freeform 301"/>
            <p:cNvSpPr>
              <a:spLocks/>
            </p:cNvSpPr>
            <p:nvPr/>
          </p:nvSpPr>
          <p:spPr bwMode="auto">
            <a:xfrm>
              <a:off x="1554" y="2315"/>
              <a:ext cx="80" cy="88"/>
            </a:xfrm>
            <a:custGeom>
              <a:avLst/>
              <a:gdLst/>
              <a:ahLst/>
              <a:cxnLst>
                <a:cxn ang="0">
                  <a:pos x="0" y="0"/>
                </a:cxn>
                <a:cxn ang="0">
                  <a:pos x="0" y="1"/>
                </a:cxn>
                <a:cxn ang="0">
                  <a:pos x="0" y="4"/>
                </a:cxn>
                <a:cxn ang="0">
                  <a:pos x="0" y="8"/>
                </a:cxn>
                <a:cxn ang="0">
                  <a:pos x="2" y="14"/>
                </a:cxn>
                <a:cxn ang="0">
                  <a:pos x="2" y="20"/>
                </a:cxn>
                <a:cxn ang="0">
                  <a:pos x="4" y="27"/>
                </a:cxn>
                <a:cxn ang="0">
                  <a:pos x="7" y="35"/>
                </a:cxn>
                <a:cxn ang="0">
                  <a:pos x="10" y="43"/>
                </a:cxn>
                <a:cxn ang="0">
                  <a:pos x="14" y="51"/>
                </a:cxn>
                <a:cxn ang="0">
                  <a:pos x="19" y="59"/>
                </a:cxn>
                <a:cxn ang="0">
                  <a:pos x="26" y="66"/>
                </a:cxn>
                <a:cxn ang="0">
                  <a:pos x="33" y="73"/>
                </a:cxn>
                <a:cxn ang="0">
                  <a:pos x="42" y="78"/>
                </a:cxn>
                <a:cxn ang="0">
                  <a:pos x="53" y="82"/>
                </a:cxn>
                <a:cxn ang="0">
                  <a:pos x="65" y="85"/>
                </a:cxn>
                <a:cxn ang="0">
                  <a:pos x="79" y="87"/>
                </a:cxn>
              </a:cxnLst>
              <a:rect l="0" t="0" r="r" b="b"/>
              <a:pathLst>
                <a:path w="80" h="88">
                  <a:moveTo>
                    <a:pt x="0" y="0"/>
                  </a:moveTo>
                  <a:lnTo>
                    <a:pt x="0" y="1"/>
                  </a:lnTo>
                  <a:lnTo>
                    <a:pt x="0" y="4"/>
                  </a:lnTo>
                  <a:lnTo>
                    <a:pt x="0" y="8"/>
                  </a:lnTo>
                  <a:lnTo>
                    <a:pt x="2" y="14"/>
                  </a:lnTo>
                  <a:lnTo>
                    <a:pt x="2" y="20"/>
                  </a:lnTo>
                  <a:lnTo>
                    <a:pt x="4" y="27"/>
                  </a:lnTo>
                  <a:lnTo>
                    <a:pt x="7" y="35"/>
                  </a:lnTo>
                  <a:lnTo>
                    <a:pt x="10" y="43"/>
                  </a:lnTo>
                  <a:lnTo>
                    <a:pt x="14" y="51"/>
                  </a:lnTo>
                  <a:lnTo>
                    <a:pt x="19" y="59"/>
                  </a:lnTo>
                  <a:lnTo>
                    <a:pt x="26" y="66"/>
                  </a:lnTo>
                  <a:lnTo>
                    <a:pt x="33" y="73"/>
                  </a:lnTo>
                  <a:lnTo>
                    <a:pt x="42" y="78"/>
                  </a:lnTo>
                  <a:lnTo>
                    <a:pt x="53" y="82"/>
                  </a:lnTo>
                  <a:lnTo>
                    <a:pt x="65" y="85"/>
                  </a:lnTo>
                  <a:lnTo>
                    <a:pt x="79" y="87"/>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299" name="Freeform 302"/>
            <p:cNvSpPr>
              <a:spLocks/>
            </p:cNvSpPr>
            <p:nvPr/>
          </p:nvSpPr>
          <p:spPr bwMode="auto">
            <a:xfrm>
              <a:off x="1633" y="2317"/>
              <a:ext cx="79" cy="86"/>
            </a:xfrm>
            <a:custGeom>
              <a:avLst/>
              <a:gdLst/>
              <a:ahLst/>
              <a:cxnLst>
                <a:cxn ang="0">
                  <a:pos x="0" y="85"/>
                </a:cxn>
                <a:cxn ang="0">
                  <a:pos x="13" y="83"/>
                </a:cxn>
                <a:cxn ang="0">
                  <a:pos x="25" y="80"/>
                </a:cxn>
                <a:cxn ang="0">
                  <a:pos x="36" y="77"/>
                </a:cxn>
                <a:cxn ang="0">
                  <a:pos x="45" y="71"/>
                </a:cxn>
                <a:cxn ang="0">
                  <a:pos x="52" y="64"/>
                </a:cxn>
                <a:cxn ang="0">
                  <a:pos x="59" y="58"/>
                </a:cxn>
                <a:cxn ang="0">
                  <a:pos x="64" y="50"/>
                </a:cxn>
                <a:cxn ang="0">
                  <a:pos x="68" y="42"/>
                </a:cxn>
                <a:cxn ang="0">
                  <a:pos x="71" y="34"/>
                </a:cxn>
                <a:cxn ang="0">
                  <a:pos x="74" y="26"/>
                </a:cxn>
                <a:cxn ang="0">
                  <a:pos x="76" y="19"/>
                </a:cxn>
                <a:cxn ang="0">
                  <a:pos x="76" y="13"/>
                </a:cxn>
                <a:cxn ang="0">
                  <a:pos x="77" y="7"/>
                </a:cxn>
                <a:cxn ang="0">
                  <a:pos x="78" y="3"/>
                </a:cxn>
                <a:cxn ang="0">
                  <a:pos x="78" y="0"/>
                </a:cxn>
              </a:cxnLst>
              <a:rect l="0" t="0" r="r" b="b"/>
              <a:pathLst>
                <a:path w="79" h="86">
                  <a:moveTo>
                    <a:pt x="0" y="85"/>
                  </a:moveTo>
                  <a:lnTo>
                    <a:pt x="13" y="83"/>
                  </a:lnTo>
                  <a:lnTo>
                    <a:pt x="25" y="80"/>
                  </a:lnTo>
                  <a:lnTo>
                    <a:pt x="36" y="77"/>
                  </a:lnTo>
                  <a:lnTo>
                    <a:pt x="45" y="71"/>
                  </a:lnTo>
                  <a:lnTo>
                    <a:pt x="52" y="64"/>
                  </a:lnTo>
                  <a:lnTo>
                    <a:pt x="59" y="58"/>
                  </a:lnTo>
                  <a:lnTo>
                    <a:pt x="64" y="50"/>
                  </a:lnTo>
                  <a:lnTo>
                    <a:pt x="68" y="42"/>
                  </a:lnTo>
                  <a:lnTo>
                    <a:pt x="71" y="34"/>
                  </a:lnTo>
                  <a:lnTo>
                    <a:pt x="74" y="26"/>
                  </a:lnTo>
                  <a:lnTo>
                    <a:pt x="76" y="19"/>
                  </a:lnTo>
                  <a:lnTo>
                    <a:pt x="76" y="13"/>
                  </a:lnTo>
                  <a:lnTo>
                    <a:pt x="77" y="7"/>
                  </a:lnTo>
                  <a:lnTo>
                    <a:pt x="78" y="3"/>
                  </a:lnTo>
                  <a:lnTo>
                    <a:pt x="78"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300" name="Line 303"/>
            <p:cNvSpPr>
              <a:spLocks noChangeShapeType="1"/>
            </p:cNvSpPr>
            <p:nvPr/>
          </p:nvSpPr>
          <p:spPr bwMode="auto">
            <a:xfrm flipV="1">
              <a:off x="1710" y="1696"/>
              <a:ext cx="0" cy="621"/>
            </a:xfrm>
            <a:prstGeom prst="line">
              <a:avLst/>
            </a:prstGeom>
            <a:noFill/>
            <a:ln w="25400">
              <a:solidFill>
                <a:schemeClr val="accent1"/>
              </a:solidFill>
              <a:round/>
              <a:headEnd type="none" w="sm" len="sm"/>
              <a:tailEnd type="none" w="sm" len="sm"/>
            </a:ln>
            <a:effectLst/>
          </p:spPr>
          <p:txBody>
            <a:bodyPr/>
            <a:lstStyle/>
            <a:p>
              <a:endParaRPr lang="en-US"/>
            </a:p>
          </p:txBody>
        </p:sp>
        <p:sp>
          <p:nvSpPr>
            <p:cNvPr id="301" name="Freeform 304"/>
            <p:cNvSpPr>
              <a:spLocks/>
            </p:cNvSpPr>
            <p:nvPr/>
          </p:nvSpPr>
          <p:spPr bwMode="auto">
            <a:xfrm>
              <a:off x="1710" y="1652"/>
              <a:ext cx="41" cy="49"/>
            </a:xfrm>
            <a:custGeom>
              <a:avLst/>
              <a:gdLst/>
              <a:ahLst/>
              <a:cxnLst>
                <a:cxn ang="0">
                  <a:pos x="0" y="48"/>
                </a:cxn>
                <a:cxn ang="0">
                  <a:pos x="0" y="46"/>
                </a:cxn>
                <a:cxn ang="0">
                  <a:pos x="0" y="45"/>
                </a:cxn>
                <a:cxn ang="0">
                  <a:pos x="0" y="43"/>
                </a:cxn>
                <a:cxn ang="0">
                  <a:pos x="0" y="39"/>
                </a:cxn>
                <a:cxn ang="0">
                  <a:pos x="1" y="36"/>
                </a:cxn>
                <a:cxn ang="0">
                  <a:pos x="2" y="32"/>
                </a:cxn>
                <a:cxn ang="0">
                  <a:pos x="3" y="28"/>
                </a:cxn>
                <a:cxn ang="0">
                  <a:pos x="5" y="23"/>
                </a:cxn>
                <a:cxn ang="0">
                  <a:pos x="6" y="19"/>
                </a:cxn>
                <a:cxn ang="0">
                  <a:pos x="9" y="15"/>
                </a:cxn>
                <a:cxn ang="0">
                  <a:pos x="12" y="11"/>
                </a:cxn>
                <a:cxn ang="0">
                  <a:pos x="16" y="7"/>
                </a:cxn>
                <a:cxn ang="0">
                  <a:pos x="21" y="4"/>
                </a:cxn>
                <a:cxn ang="0">
                  <a:pos x="26" y="2"/>
                </a:cxn>
                <a:cxn ang="0">
                  <a:pos x="32" y="0"/>
                </a:cxn>
                <a:cxn ang="0">
                  <a:pos x="40" y="0"/>
                </a:cxn>
              </a:cxnLst>
              <a:rect l="0" t="0" r="r" b="b"/>
              <a:pathLst>
                <a:path w="41" h="49">
                  <a:moveTo>
                    <a:pt x="0" y="48"/>
                  </a:moveTo>
                  <a:lnTo>
                    <a:pt x="0" y="46"/>
                  </a:lnTo>
                  <a:lnTo>
                    <a:pt x="0" y="45"/>
                  </a:lnTo>
                  <a:lnTo>
                    <a:pt x="0" y="43"/>
                  </a:lnTo>
                  <a:lnTo>
                    <a:pt x="0" y="39"/>
                  </a:lnTo>
                  <a:lnTo>
                    <a:pt x="1" y="36"/>
                  </a:lnTo>
                  <a:lnTo>
                    <a:pt x="2" y="32"/>
                  </a:lnTo>
                  <a:lnTo>
                    <a:pt x="3" y="28"/>
                  </a:lnTo>
                  <a:lnTo>
                    <a:pt x="5" y="23"/>
                  </a:lnTo>
                  <a:lnTo>
                    <a:pt x="6" y="19"/>
                  </a:lnTo>
                  <a:lnTo>
                    <a:pt x="9" y="15"/>
                  </a:lnTo>
                  <a:lnTo>
                    <a:pt x="12" y="11"/>
                  </a:lnTo>
                  <a:lnTo>
                    <a:pt x="16" y="7"/>
                  </a:lnTo>
                  <a:lnTo>
                    <a:pt x="21" y="4"/>
                  </a:lnTo>
                  <a:lnTo>
                    <a:pt x="26" y="2"/>
                  </a:lnTo>
                  <a:lnTo>
                    <a:pt x="32" y="0"/>
                  </a:lnTo>
                  <a:lnTo>
                    <a:pt x="4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302" name="Freeform 305"/>
            <p:cNvSpPr>
              <a:spLocks/>
            </p:cNvSpPr>
            <p:nvPr/>
          </p:nvSpPr>
          <p:spPr bwMode="auto">
            <a:xfrm>
              <a:off x="1749" y="1644"/>
              <a:ext cx="79" cy="1"/>
            </a:xfrm>
            <a:custGeom>
              <a:avLst/>
              <a:gdLst/>
              <a:ahLst/>
              <a:cxnLst>
                <a:cxn ang="0">
                  <a:pos x="0" y="0"/>
                </a:cxn>
                <a:cxn ang="0">
                  <a:pos x="7" y="0"/>
                </a:cxn>
                <a:cxn ang="0">
                  <a:pos x="14" y="0"/>
                </a:cxn>
                <a:cxn ang="0">
                  <a:pos x="21" y="0"/>
                </a:cxn>
                <a:cxn ang="0">
                  <a:pos x="28" y="0"/>
                </a:cxn>
                <a:cxn ang="0">
                  <a:pos x="35" y="0"/>
                </a:cxn>
                <a:cxn ang="0">
                  <a:pos x="41" y="0"/>
                </a:cxn>
                <a:cxn ang="0">
                  <a:pos x="47" y="0"/>
                </a:cxn>
                <a:cxn ang="0">
                  <a:pos x="53" y="0"/>
                </a:cxn>
                <a:cxn ang="0">
                  <a:pos x="58" y="0"/>
                </a:cxn>
                <a:cxn ang="0">
                  <a:pos x="63" y="0"/>
                </a:cxn>
                <a:cxn ang="0">
                  <a:pos x="67" y="0"/>
                </a:cxn>
                <a:cxn ang="0">
                  <a:pos x="71" y="0"/>
                </a:cxn>
                <a:cxn ang="0">
                  <a:pos x="74" y="0"/>
                </a:cxn>
                <a:cxn ang="0">
                  <a:pos x="76" y="0"/>
                </a:cxn>
                <a:cxn ang="0">
                  <a:pos x="77" y="0"/>
                </a:cxn>
                <a:cxn ang="0">
                  <a:pos x="78" y="0"/>
                </a:cxn>
              </a:cxnLst>
              <a:rect l="0" t="0" r="r" b="b"/>
              <a:pathLst>
                <a:path w="79" h="1">
                  <a:moveTo>
                    <a:pt x="0" y="0"/>
                  </a:moveTo>
                  <a:lnTo>
                    <a:pt x="7" y="0"/>
                  </a:lnTo>
                  <a:lnTo>
                    <a:pt x="14" y="0"/>
                  </a:lnTo>
                  <a:lnTo>
                    <a:pt x="21" y="0"/>
                  </a:lnTo>
                  <a:lnTo>
                    <a:pt x="28" y="0"/>
                  </a:lnTo>
                  <a:lnTo>
                    <a:pt x="35" y="0"/>
                  </a:lnTo>
                  <a:lnTo>
                    <a:pt x="41" y="0"/>
                  </a:lnTo>
                  <a:lnTo>
                    <a:pt x="47" y="0"/>
                  </a:lnTo>
                  <a:lnTo>
                    <a:pt x="53" y="0"/>
                  </a:lnTo>
                  <a:lnTo>
                    <a:pt x="58" y="0"/>
                  </a:lnTo>
                  <a:lnTo>
                    <a:pt x="63" y="0"/>
                  </a:lnTo>
                  <a:lnTo>
                    <a:pt x="67" y="0"/>
                  </a:lnTo>
                  <a:lnTo>
                    <a:pt x="71" y="0"/>
                  </a:lnTo>
                  <a:lnTo>
                    <a:pt x="74" y="0"/>
                  </a:lnTo>
                  <a:lnTo>
                    <a:pt x="76" y="0"/>
                  </a:lnTo>
                  <a:lnTo>
                    <a:pt x="77" y="0"/>
                  </a:lnTo>
                  <a:lnTo>
                    <a:pt x="78"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303" name="Line 306"/>
            <p:cNvSpPr>
              <a:spLocks noChangeShapeType="1"/>
            </p:cNvSpPr>
            <p:nvPr/>
          </p:nvSpPr>
          <p:spPr bwMode="auto">
            <a:xfrm>
              <a:off x="1339" y="2497"/>
              <a:ext cx="0" cy="156"/>
            </a:xfrm>
            <a:prstGeom prst="line">
              <a:avLst/>
            </a:prstGeom>
            <a:noFill/>
            <a:ln w="12700">
              <a:solidFill>
                <a:srgbClr val="000000"/>
              </a:solidFill>
              <a:round/>
              <a:headEnd type="none" w="sm" len="sm"/>
              <a:tailEnd type="none" w="sm" len="sm"/>
            </a:ln>
            <a:effectLst/>
          </p:spPr>
          <p:txBody>
            <a:bodyPr/>
            <a:lstStyle/>
            <a:p>
              <a:endParaRPr lang="en-US"/>
            </a:p>
          </p:txBody>
        </p:sp>
        <p:sp>
          <p:nvSpPr>
            <p:cNvPr id="304" name="Freeform 307"/>
            <p:cNvSpPr>
              <a:spLocks/>
            </p:cNvSpPr>
            <p:nvPr/>
          </p:nvSpPr>
          <p:spPr bwMode="auto">
            <a:xfrm>
              <a:off x="1339" y="2654"/>
              <a:ext cx="21" cy="26"/>
            </a:xfrm>
            <a:custGeom>
              <a:avLst/>
              <a:gdLst/>
              <a:ahLst/>
              <a:cxnLst>
                <a:cxn ang="0">
                  <a:pos x="0" y="0"/>
                </a:cxn>
                <a:cxn ang="0">
                  <a:pos x="0" y="2"/>
                </a:cxn>
                <a:cxn ang="0">
                  <a:pos x="0" y="5"/>
                </a:cxn>
                <a:cxn ang="0">
                  <a:pos x="0" y="7"/>
                </a:cxn>
                <a:cxn ang="0">
                  <a:pos x="2" y="9"/>
                </a:cxn>
                <a:cxn ang="0">
                  <a:pos x="2" y="12"/>
                </a:cxn>
                <a:cxn ang="0">
                  <a:pos x="3" y="13"/>
                </a:cxn>
                <a:cxn ang="0">
                  <a:pos x="4" y="16"/>
                </a:cxn>
                <a:cxn ang="0">
                  <a:pos x="6" y="17"/>
                </a:cxn>
                <a:cxn ang="0">
                  <a:pos x="7" y="19"/>
                </a:cxn>
                <a:cxn ang="0">
                  <a:pos x="8" y="20"/>
                </a:cxn>
                <a:cxn ang="0">
                  <a:pos x="10" y="21"/>
                </a:cxn>
                <a:cxn ang="0">
                  <a:pos x="12" y="23"/>
                </a:cxn>
                <a:cxn ang="0">
                  <a:pos x="14" y="23"/>
                </a:cxn>
                <a:cxn ang="0">
                  <a:pos x="16" y="23"/>
                </a:cxn>
                <a:cxn ang="0">
                  <a:pos x="18" y="25"/>
                </a:cxn>
                <a:cxn ang="0">
                  <a:pos x="20" y="25"/>
                </a:cxn>
              </a:cxnLst>
              <a:rect l="0" t="0" r="r" b="b"/>
              <a:pathLst>
                <a:path w="21" h="26">
                  <a:moveTo>
                    <a:pt x="0" y="0"/>
                  </a:moveTo>
                  <a:lnTo>
                    <a:pt x="0" y="2"/>
                  </a:lnTo>
                  <a:lnTo>
                    <a:pt x="0" y="5"/>
                  </a:lnTo>
                  <a:lnTo>
                    <a:pt x="0" y="7"/>
                  </a:lnTo>
                  <a:lnTo>
                    <a:pt x="2" y="9"/>
                  </a:lnTo>
                  <a:lnTo>
                    <a:pt x="2" y="12"/>
                  </a:lnTo>
                  <a:lnTo>
                    <a:pt x="3" y="13"/>
                  </a:lnTo>
                  <a:lnTo>
                    <a:pt x="4" y="16"/>
                  </a:lnTo>
                  <a:lnTo>
                    <a:pt x="6" y="17"/>
                  </a:lnTo>
                  <a:lnTo>
                    <a:pt x="7" y="19"/>
                  </a:lnTo>
                  <a:lnTo>
                    <a:pt x="8" y="20"/>
                  </a:lnTo>
                  <a:lnTo>
                    <a:pt x="10" y="21"/>
                  </a:lnTo>
                  <a:lnTo>
                    <a:pt x="12" y="23"/>
                  </a:lnTo>
                  <a:lnTo>
                    <a:pt x="14" y="23"/>
                  </a:lnTo>
                  <a:lnTo>
                    <a:pt x="16" y="23"/>
                  </a:lnTo>
                  <a:lnTo>
                    <a:pt x="18" y="25"/>
                  </a:lnTo>
                  <a:lnTo>
                    <a:pt x="20"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05" name="Line 308"/>
            <p:cNvSpPr>
              <a:spLocks noChangeShapeType="1"/>
            </p:cNvSpPr>
            <p:nvPr/>
          </p:nvSpPr>
          <p:spPr bwMode="auto">
            <a:xfrm>
              <a:off x="1340" y="2654"/>
              <a:ext cx="1" cy="0"/>
            </a:xfrm>
            <a:prstGeom prst="line">
              <a:avLst/>
            </a:prstGeom>
            <a:noFill/>
            <a:ln w="9525">
              <a:noFill/>
              <a:round/>
              <a:headEnd type="none" w="sm" len="sm"/>
              <a:tailEnd type="none" w="sm" len="sm"/>
            </a:ln>
            <a:effectLst/>
          </p:spPr>
          <p:txBody>
            <a:bodyPr/>
            <a:lstStyle/>
            <a:p>
              <a:endParaRPr lang="en-US"/>
            </a:p>
          </p:txBody>
        </p:sp>
        <p:sp>
          <p:nvSpPr>
            <p:cNvPr id="306" name="Line 309"/>
            <p:cNvSpPr>
              <a:spLocks noChangeShapeType="1"/>
            </p:cNvSpPr>
            <p:nvPr/>
          </p:nvSpPr>
          <p:spPr bwMode="auto">
            <a:xfrm>
              <a:off x="1359" y="2679"/>
              <a:ext cx="0" cy="2"/>
            </a:xfrm>
            <a:prstGeom prst="line">
              <a:avLst/>
            </a:prstGeom>
            <a:noFill/>
            <a:ln w="9525">
              <a:noFill/>
              <a:round/>
              <a:headEnd type="none" w="sm" len="sm"/>
              <a:tailEnd type="none" w="sm" len="sm"/>
            </a:ln>
            <a:effectLst/>
          </p:spPr>
          <p:txBody>
            <a:bodyPr/>
            <a:lstStyle/>
            <a:p>
              <a:endParaRPr lang="en-US"/>
            </a:p>
          </p:txBody>
        </p:sp>
        <p:sp>
          <p:nvSpPr>
            <p:cNvPr id="307" name="Line 310"/>
            <p:cNvSpPr>
              <a:spLocks noChangeShapeType="1"/>
            </p:cNvSpPr>
            <p:nvPr/>
          </p:nvSpPr>
          <p:spPr bwMode="auto">
            <a:xfrm>
              <a:off x="1364" y="2679"/>
              <a:ext cx="123" cy="0"/>
            </a:xfrm>
            <a:prstGeom prst="line">
              <a:avLst/>
            </a:prstGeom>
            <a:noFill/>
            <a:ln w="12700">
              <a:solidFill>
                <a:srgbClr val="000000"/>
              </a:solidFill>
              <a:round/>
              <a:headEnd type="none" w="sm" len="sm"/>
              <a:tailEnd type="none" w="sm" len="sm"/>
            </a:ln>
            <a:effectLst/>
          </p:spPr>
          <p:txBody>
            <a:bodyPr/>
            <a:lstStyle/>
            <a:p>
              <a:endParaRPr lang="en-US"/>
            </a:p>
          </p:txBody>
        </p:sp>
        <p:sp>
          <p:nvSpPr>
            <p:cNvPr id="308" name="Freeform 311"/>
            <p:cNvSpPr>
              <a:spLocks/>
            </p:cNvSpPr>
            <p:nvPr/>
          </p:nvSpPr>
          <p:spPr bwMode="auto">
            <a:xfrm>
              <a:off x="1488" y="2654"/>
              <a:ext cx="22" cy="26"/>
            </a:xfrm>
            <a:custGeom>
              <a:avLst/>
              <a:gdLst/>
              <a:ahLst/>
              <a:cxnLst>
                <a:cxn ang="0">
                  <a:pos x="0" y="25"/>
                </a:cxn>
                <a:cxn ang="0">
                  <a:pos x="2" y="25"/>
                </a:cxn>
                <a:cxn ang="0">
                  <a:pos x="4" y="23"/>
                </a:cxn>
                <a:cxn ang="0">
                  <a:pos x="6" y="23"/>
                </a:cxn>
                <a:cxn ang="0">
                  <a:pos x="8" y="23"/>
                </a:cxn>
                <a:cxn ang="0">
                  <a:pos x="9" y="21"/>
                </a:cxn>
                <a:cxn ang="0">
                  <a:pos x="11" y="20"/>
                </a:cxn>
                <a:cxn ang="0">
                  <a:pos x="13" y="19"/>
                </a:cxn>
                <a:cxn ang="0">
                  <a:pos x="14" y="17"/>
                </a:cxn>
                <a:cxn ang="0">
                  <a:pos x="16" y="16"/>
                </a:cxn>
                <a:cxn ang="0">
                  <a:pos x="17" y="13"/>
                </a:cxn>
                <a:cxn ang="0">
                  <a:pos x="18" y="12"/>
                </a:cxn>
                <a:cxn ang="0">
                  <a:pos x="19" y="9"/>
                </a:cxn>
                <a:cxn ang="0">
                  <a:pos x="19" y="7"/>
                </a:cxn>
                <a:cxn ang="0">
                  <a:pos x="20" y="5"/>
                </a:cxn>
                <a:cxn ang="0">
                  <a:pos x="21" y="2"/>
                </a:cxn>
                <a:cxn ang="0">
                  <a:pos x="21" y="0"/>
                </a:cxn>
              </a:cxnLst>
              <a:rect l="0" t="0" r="r" b="b"/>
              <a:pathLst>
                <a:path w="22" h="26">
                  <a:moveTo>
                    <a:pt x="0" y="25"/>
                  </a:moveTo>
                  <a:lnTo>
                    <a:pt x="2" y="25"/>
                  </a:lnTo>
                  <a:lnTo>
                    <a:pt x="4" y="23"/>
                  </a:lnTo>
                  <a:lnTo>
                    <a:pt x="6" y="23"/>
                  </a:lnTo>
                  <a:lnTo>
                    <a:pt x="8" y="23"/>
                  </a:lnTo>
                  <a:lnTo>
                    <a:pt x="9" y="21"/>
                  </a:lnTo>
                  <a:lnTo>
                    <a:pt x="11" y="20"/>
                  </a:lnTo>
                  <a:lnTo>
                    <a:pt x="13" y="19"/>
                  </a:lnTo>
                  <a:lnTo>
                    <a:pt x="14" y="17"/>
                  </a:lnTo>
                  <a:lnTo>
                    <a:pt x="16" y="16"/>
                  </a:lnTo>
                  <a:lnTo>
                    <a:pt x="17" y="13"/>
                  </a:lnTo>
                  <a:lnTo>
                    <a:pt x="18" y="12"/>
                  </a:lnTo>
                  <a:lnTo>
                    <a:pt x="19" y="9"/>
                  </a:lnTo>
                  <a:lnTo>
                    <a:pt x="19" y="7"/>
                  </a:lnTo>
                  <a:lnTo>
                    <a:pt x="20" y="5"/>
                  </a:lnTo>
                  <a:lnTo>
                    <a:pt x="21" y="2"/>
                  </a:lnTo>
                  <a:lnTo>
                    <a:pt x="2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09" name="Line 312"/>
            <p:cNvSpPr>
              <a:spLocks noChangeShapeType="1"/>
            </p:cNvSpPr>
            <p:nvPr/>
          </p:nvSpPr>
          <p:spPr bwMode="auto">
            <a:xfrm flipV="1">
              <a:off x="1488" y="2676"/>
              <a:ext cx="0" cy="3"/>
            </a:xfrm>
            <a:prstGeom prst="line">
              <a:avLst/>
            </a:prstGeom>
            <a:noFill/>
            <a:ln w="9525">
              <a:noFill/>
              <a:round/>
              <a:headEnd type="none" w="sm" len="sm"/>
              <a:tailEnd type="none" w="sm" len="sm"/>
            </a:ln>
            <a:effectLst/>
          </p:spPr>
          <p:txBody>
            <a:bodyPr/>
            <a:lstStyle/>
            <a:p>
              <a:endParaRPr lang="en-US"/>
            </a:p>
          </p:txBody>
        </p:sp>
        <p:sp>
          <p:nvSpPr>
            <p:cNvPr id="310" name="Line 313"/>
            <p:cNvSpPr>
              <a:spLocks noChangeShapeType="1"/>
            </p:cNvSpPr>
            <p:nvPr/>
          </p:nvSpPr>
          <p:spPr bwMode="auto">
            <a:xfrm>
              <a:off x="1510" y="2654"/>
              <a:ext cx="1" cy="0"/>
            </a:xfrm>
            <a:prstGeom prst="line">
              <a:avLst/>
            </a:prstGeom>
            <a:noFill/>
            <a:ln w="9525">
              <a:noFill/>
              <a:round/>
              <a:headEnd type="none" w="sm" len="sm"/>
              <a:tailEnd type="none" w="sm" len="sm"/>
            </a:ln>
            <a:effectLst/>
          </p:spPr>
          <p:txBody>
            <a:bodyPr/>
            <a:lstStyle/>
            <a:p>
              <a:endParaRPr lang="en-US"/>
            </a:p>
          </p:txBody>
        </p:sp>
        <p:sp>
          <p:nvSpPr>
            <p:cNvPr id="311" name="Line 314"/>
            <p:cNvSpPr>
              <a:spLocks noChangeShapeType="1"/>
            </p:cNvSpPr>
            <p:nvPr/>
          </p:nvSpPr>
          <p:spPr bwMode="auto">
            <a:xfrm flipV="1">
              <a:off x="1508" y="2492"/>
              <a:ext cx="0" cy="161"/>
            </a:xfrm>
            <a:prstGeom prst="line">
              <a:avLst/>
            </a:prstGeom>
            <a:noFill/>
            <a:ln w="12700">
              <a:solidFill>
                <a:srgbClr val="000000"/>
              </a:solidFill>
              <a:round/>
              <a:headEnd type="none" w="sm" len="sm"/>
              <a:tailEnd type="none" w="sm" len="sm"/>
            </a:ln>
            <a:effectLst/>
          </p:spPr>
          <p:txBody>
            <a:bodyPr/>
            <a:lstStyle/>
            <a:p>
              <a:endParaRPr lang="en-US"/>
            </a:p>
          </p:txBody>
        </p:sp>
        <p:sp>
          <p:nvSpPr>
            <p:cNvPr id="312" name="Line 315"/>
            <p:cNvSpPr>
              <a:spLocks noChangeShapeType="1"/>
            </p:cNvSpPr>
            <p:nvPr/>
          </p:nvSpPr>
          <p:spPr bwMode="auto">
            <a:xfrm>
              <a:off x="1864" y="1732"/>
              <a:ext cx="0" cy="94"/>
            </a:xfrm>
            <a:prstGeom prst="line">
              <a:avLst/>
            </a:prstGeom>
            <a:noFill/>
            <a:ln w="12700">
              <a:solidFill>
                <a:srgbClr val="000000"/>
              </a:solidFill>
              <a:round/>
              <a:headEnd type="none" w="sm" len="sm"/>
              <a:tailEnd type="none" w="sm" len="sm"/>
            </a:ln>
            <a:effectLst/>
          </p:spPr>
          <p:txBody>
            <a:bodyPr/>
            <a:lstStyle/>
            <a:p>
              <a:endParaRPr lang="en-US"/>
            </a:p>
          </p:txBody>
        </p:sp>
        <p:sp>
          <p:nvSpPr>
            <p:cNvPr id="313" name="Freeform 316"/>
            <p:cNvSpPr>
              <a:spLocks/>
            </p:cNvSpPr>
            <p:nvPr/>
          </p:nvSpPr>
          <p:spPr bwMode="auto">
            <a:xfrm>
              <a:off x="1849" y="1827"/>
              <a:ext cx="17" cy="30"/>
            </a:xfrm>
            <a:custGeom>
              <a:avLst/>
              <a:gdLst/>
              <a:ahLst/>
              <a:cxnLst>
                <a:cxn ang="0">
                  <a:pos x="16" y="0"/>
                </a:cxn>
                <a:cxn ang="0">
                  <a:pos x="16" y="2"/>
                </a:cxn>
                <a:cxn ang="0">
                  <a:pos x="14" y="5"/>
                </a:cxn>
                <a:cxn ang="0">
                  <a:pos x="14" y="9"/>
                </a:cxn>
                <a:cxn ang="0">
                  <a:pos x="13" y="12"/>
                </a:cxn>
                <a:cxn ang="0">
                  <a:pos x="13" y="14"/>
                </a:cxn>
                <a:cxn ang="0">
                  <a:pos x="12" y="17"/>
                </a:cxn>
                <a:cxn ang="0">
                  <a:pos x="11" y="19"/>
                </a:cxn>
                <a:cxn ang="0">
                  <a:pos x="10" y="20"/>
                </a:cxn>
                <a:cxn ang="0">
                  <a:pos x="9" y="23"/>
                </a:cxn>
                <a:cxn ang="0">
                  <a:pos x="7" y="24"/>
                </a:cxn>
                <a:cxn ang="0">
                  <a:pos x="7" y="26"/>
                </a:cxn>
                <a:cxn ang="0">
                  <a:pos x="6" y="27"/>
                </a:cxn>
                <a:cxn ang="0">
                  <a:pos x="4" y="27"/>
                </a:cxn>
                <a:cxn ang="0">
                  <a:pos x="2" y="29"/>
                </a:cxn>
                <a:cxn ang="0">
                  <a:pos x="0" y="29"/>
                </a:cxn>
              </a:cxnLst>
              <a:rect l="0" t="0" r="r" b="b"/>
              <a:pathLst>
                <a:path w="17" h="30">
                  <a:moveTo>
                    <a:pt x="16" y="0"/>
                  </a:moveTo>
                  <a:lnTo>
                    <a:pt x="16" y="2"/>
                  </a:lnTo>
                  <a:lnTo>
                    <a:pt x="14" y="5"/>
                  </a:lnTo>
                  <a:lnTo>
                    <a:pt x="14" y="9"/>
                  </a:lnTo>
                  <a:lnTo>
                    <a:pt x="13" y="12"/>
                  </a:lnTo>
                  <a:lnTo>
                    <a:pt x="13" y="14"/>
                  </a:lnTo>
                  <a:lnTo>
                    <a:pt x="12" y="17"/>
                  </a:lnTo>
                  <a:lnTo>
                    <a:pt x="11" y="19"/>
                  </a:lnTo>
                  <a:lnTo>
                    <a:pt x="10" y="20"/>
                  </a:lnTo>
                  <a:lnTo>
                    <a:pt x="9" y="23"/>
                  </a:lnTo>
                  <a:lnTo>
                    <a:pt x="7" y="24"/>
                  </a:lnTo>
                  <a:lnTo>
                    <a:pt x="7" y="26"/>
                  </a:lnTo>
                  <a:lnTo>
                    <a:pt x="6" y="27"/>
                  </a:lnTo>
                  <a:lnTo>
                    <a:pt x="4" y="27"/>
                  </a:lnTo>
                  <a:lnTo>
                    <a:pt x="2" y="29"/>
                  </a:lnTo>
                  <a:lnTo>
                    <a:pt x="0" y="2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14" name="Line 317"/>
            <p:cNvSpPr>
              <a:spLocks noChangeShapeType="1"/>
            </p:cNvSpPr>
            <p:nvPr/>
          </p:nvSpPr>
          <p:spPr bwMode="auto">
            <a:xfrm flipH="1">
              <a:off x="1806" y="1856"/>
              <a:ext cx="44" cy="0"/>
            </a:xfrm>
            <a:prstGeom prst="line">
              <a:avLst/>
            </a:prstGeom>
            <a:noFill/>
            <a:ln w="12700">
              <a:solidFill>
                <a:schemeClr val="tx1"/>
              </a:solidFill>
              <a:round/>
              <a:headEnd type="none" w="sm" len="sm"/>
              <a:tailEnd type="none" w="sm" len="sm"/>
            </a:ln>
            <a:effectLst/>
          </p:spPr>
          <p:txBody>
            <a:bodyPr/>
            <a:lstStyle/>
            <a:p>
              <a:endParaRPr lang="en-US"/>
            </a:p>
          </p:txBody>
        </p:sp>
        <p:sp>
          <p:nvSpPr>
            <p:cNvPr id="315" name="Freeform 318"/>
            <p:cNvSpPr>
              <a:spLocks/>
            </p:cNvSpPr>
            <p:nvPr/>
          </p:nvSpPr>
          <p:spPr bwMode="auto">
            <a:xfrm>
              <a:off x="1789" y="1830"/>
              <a:ext cx="17" cy="27"/>
            </a:xfrm>
            <a:custGeom>
              <a:avLst/>
              <a:gdLst/>
              <a:ahLst/>
              <a:cxnLst>
                <a:cxn ang="0">
                  <a:pos x="16" y="26"/>
                </a:cxn>
                <a:cxn ang="0">
                  <a:pos x="13" y="26"/>
                </a:cxn>
                <a:cxn ang="0">
                  <a:pos x="11" y="26"/>
                </a:cxn>
                <a:cxn ang="0">
                  <a:pos x="10" y="24"/>
                </a:cxn>
                <a:cxn ang="0">
                  <a:pos x="9" y="24"/>
                </a:cxn>
                <a:cxn ang="0">
                  <a:pos x="7" y="23"/>
                </a:cxn>
                <a:cxn ang="0">
                  <a:pos x="6" y="21"/>
                </a:cxn>
                <a:cxn ang="0">
                  <a:pos x="5" y="20"/>
                </a:cxn>
                <a:cxn ang="0">
                  <a:pos x="4" y="18"/>
                </a:cxn>
                <a:cxn ang="0">
                  <a:pos x="3" y="16"/>
                </a:cxn>
                <a:cxn ang="0">
                  <a:pos x="2" y="15"/>
                </a:cxn>
                <a:cxn ang="0">
                  <a:pos x="2" y="11"/>
                </a:cxn>
                <a:cxn ang="0">
                  <a:pos x="1" y="9"/>
                </a:cxn>
                <a:cxn ang="0">
                  <a:pos x="0" y="7"/>
                </a:cxn>
                <a:cxn ang="0">
                  <a:pos x="0" y="5"/>
                </a:cxn>
                <a:cxn ang="0">
                  <a:pos x="0" y="2"/>
                </a:cxn>
                <a:cxn ang="0">
                  <a:pos x="0" y="0"/>
                </a:cxn>
              </a:cxnLst>
              <a:rect l="0" t="0" r="r" b="b"/>
              <a:pathLst>
                <a:path w="17" h="27">
                  <a:moveTo>
                    <a:pt x="16" y="26"/>
                  </a:moveTo>
                  <a:lnTo>
                    <a:pt x="13" y="26"/>
                  </a:lnTo>
                  <a:lnTo>
                    <a:pt x="11" y="26"/>
                  </a:lnTo>
                  <a:lnTo>
                    <a:pt x="10" y="24"/>
                  </a:lnTo>
                  <a:lnTo>
                    <a:pt x="9" y="24"/>
                  </a:lnTo>
                  <a:lnTo>
                    <a:pt x="7" y="23"/>
                  </a:lnTo>
                  <a:lnTo>
                    <a:pt x="6" y="21"/>
                  </a:lnTo>
                  <a:lnTo>
                    <a:pt x="5" y="20"/>
                  </a:lnTo>
                  <a:lnTo>
                    <a:pt x="4" y="18"/>
                  </a:lnTo>
                  <a:lnTo>
                    <a:pt x="3" y="16"/>
                  </a:lnTo>
                  <a:lnTo>
                    <a:pt x="2" y="15"/>
                  </a:lnTo>
                  <a:lnTo>
                    <a:pt x="2" y="11"/>
                  </a:lnTo>
                  <a:lnTo>
                    <a:pt x="1" y="9"/>
                  </a:lnTo>
                  <a:lnTo>
                    <a:pt x="0" y="7"/>
                  </a:lnTo>
                  <a:lnTo>
                    <a:pt x="0" y="5"/>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16" name="Line 319"/>
            <p:cNvSpPr>
              <a:spLocks noChangeShapeType="1"/>
            </p:cNvSpPr>
            <p:nvPr/>
          </p:nvSpPr>
          <p:spPr bwMode="auto">
            <a:xfrm>
              <a:off x="1790" y="1830"/>
              <a:ext cx="1" cy="0"/>
            </a:xfrm>
            <a:prstGeom prst="line">
              <a:avLst/>
            </a:prstGeom>
            <a:noFill/>
            <a:ln w="9525">
              <a:noFill/>
              <a:round/>
              <a:headEnd type="none" w="sm" len="sm"/>
              <a:tailEnd type="none" w="sm" len="sm"/>
            </a:ln>
            <a:effectLst/>
          </p:spPr>
          <p:txBody>
            <a:bodyPr/>
            <a:lstStyle/>
            <a:p>
              <a:endParaRPr lang="en-US"/>
            </a:p>
          </p:txBody>
        </p:sp>
        <p:sp>
          <p:nvSpPr>
            <p:cNvPr id="317" name="Freeform 320"/>
            <p:cNvSpPr>
              <a:spLocks/>
            </p:cNvSpPr>
            <p:nvPr/>
          </p:nvSpPr>
          <p:spPr bwMode="auto">
            <a:xfrm>
              <a:off x="1789" y="1727"/>
              <a:ext cx="76" cy="105"/>
            </a:xfrm>
            <a:custGeom>
              <a:avLst/>
              <a:gdLst/>
              <a:ahLst/>
              <a:cxnLst>
                <a:cxn ang="0">
                  <a:pos x="0" y="104"/>
                </a:cxn>
                <a:cxn ang="0">
                  <a:pos x="0" y="0"/>
                </a:cxn>
                <a:cxn ang="0">
                  <a:pos x="75" y="0"/>
                </a:cxn>
              </a:cxnLst>
              <a:rect l="0" t="0" r="r" b="b"/>
              <a:pathLst>
                <a:path w="76" h="105">
                  <a:moveTo>
                    <a:pt x="0" y="104"/>
                  </a:moveTo>
                  <a:lnTo>
                    <a:pt x="0" y="0"/>
                  </a:lnTo>
                  <a:lnTo>
                    <a:pt x="7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18" name="Freeform 321"/>
            <p:cNvSpPr>
              <a:spLocks/>
            </p:cNvSpPr>
            <p:nvPr/>
          </p:nvSpPr>
          <p:spPr bwMode="auto">
            <a:xfrm>
              <a:off x="1578" y="1492"/>
              <a:ext cx="215" cy="1"/>
            </a:xfrm>
            <a:custGeom>
              <a:avLst/>
              <a:gdLst/>
              <a:ahLst/>
              <a:cxnLst>
                <a:cxn ang="0">
                  <a:pos x="214" y="0"/>
                </a:cxn>
                <a:cxn ang="0">
                  <a:pos x="212" y="0"/>
                </a:cxn>
                <a:cxn ang="0">
                  <a:pos x="205" y="0"/>
                </a:cxn>
                <a:cxn ang="0">
                  <a:pos x="196" y="0"/>
                </a:cxn>
                <a:cxn ang="0">
                  <a:pos x="184" y="0"/>
                </a:cxn>
                <a:cxn ang="0">
                  <a:pos x="169" y="0"/>
                </a:cxn>
                <a:cxn ang="0">
                  <a:pos x="153" y="0"/>
                </a:cxn>
                <a:cxn ang="0">
                  <a:pos x="136" y="0"/>
                </a:cxn>
                <a:cxn ang="0">
                  <a:pos x="117" y="0"/>
                </a:cxn>
                <a:cxn ang="0">
                  <a:pos x="98" y="0"/>
                </a:cxn>
                <a:cxn ang="0">
                  <a:pos x="80" y="0"/>
                </a:cxn>
                <a:cxn ang="0">
                  <a:pos x="62" y="0"/>
                </a:cxn>
                <a:cxn ang="0">
                  <a:pos x="45" y="0"/>
                </a:cxn>
                <a:cxn ang="0">
                  <a:pos x="30" y="0"/>
                </a:cxn>
                <a:cxn ang="0">
                  <a:pos x="17" y="0"/>
                </a:cxn>
                <a:cxn ang="0">
                  <a:pos x="7" y="0"/>
                </a:cxn>
                <a:cxn ang="0">
                  <a:pos x="0" y="0"/>
                </a:cxn>
              </a:cxnLst>
              <a:rect l="0" t="0" r="r" b="b"/>
              <a:pathLst>
                <a:path w="215" h="1">
                  <a:moveTo>
                    <a:pt x="214" y="0"/>
                  </a:moveTo>
                  <a:lnTo>
                    <a:pt x="212" y="0"/>
                  </a:lnTo>
                  <a:lnTo>
                    <a:pt x="205" y="0"/>
                  </a:lnTo>
                  <a:lnTo>
                    <a:pt x="196" y="0"/>
                  </a:lnTo>
                  <a:lnTo>
                    <a:pt x="184" y="0"/>
                  </a:lnTo>
                  <a:lnTo>
                    <a:pt x="169" y="0"/>
                  </a:lnTo>
                  <a:lnTo>
                    <a:pt x="153" y="0"/>
                  </a:lnTo>
                  <a:lnTo>
                    <a:pt x="136" y="0"/>
                  </a:lnTo>
                  <a:lnTo>
                    <a:pt x="117" y="0"/>
                  </a:lnTo>
                  <a:lnTo>
                    <a:pt x="98" y="0"/>
                  </a:lnTo>
                  <a:lnTo>
                    <a:pt x="80" y="0"/>
                  </a:lnTo>
                  <a:lnTo>
                    <a:pt x="62" y="0"/>
                  </a:lnTo>
                  <a:lnTo>
                    <a:pt x="45" y="0"/>
                  </a:lnTo>
                  <a:lnTo>
                    <a:pt x="30" y="0"/>
                  </a:lnTo>
                  <a:lnTo>
                    <a:pt x="17" y="0"/>
                  </a:lnTo>
                  <a:lnTo>
                    <a:pt x="7" y="0"/>
                  </a:lnTo>
                  <a:lnTo>
                    <a:pt x="0" y="0"/>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19" name="Line 322"/>
            <p:cNvSpPr>
              <a:spLocks noChangeShapeType="1"/>
            </p:cNvSpPr>
            <p:nvPr/>
          </p:nvSpPr>
          <p:spPr bwMode="auto">
            <a:xfrm>
              <a:off x="1792" y="1490"/>
              <a:ext cx="0" cy="7"/>
            </a:xfrm>
            <a:prstGeom prst="line">
              <a:avLst/>
            </a:prstGeom>
            <a:noFill/>
            <a:ln w="9525">
              <a:noFill/>
              <a:round/>
              <a:headEnd type="none" w="sm" len="sm"/>
              <a:tailEnd type="none" w="sm" len="sm"/>
            </a:ln>
            <a:effectLst/>
          </p:spPr>
          <p:txBody>
            <a:bodyPr/>
            <a:lstStyle/>
            <a:p>
              <a:endParaRPr lang="en-US"/>
            </a:p>
          </p:txBody>
        </p:sp>
        <p:sp>
          <p:nvSpPr>
            <p:cNvPr id="320" name="Line 323"/>
            <p:cNvSpPr>
              <a:spLocks noChangeShapeType="1"/>
            </p:cNvSpPr>
            <p:nvPr/>
          </p:nvSpPr>
          <p:spPr bwMode="auto">
            <a:xfrm flipV="1">
              <a:off x="1578" y="1487"/>
              <a:ext cx="0" cy="7"/>
            </a:xfrm>
            <a:prstGeom prst="line">
              <a:avLst/>
            </a:prstGeom>
            <a:noFill/>
            <a:ln w="9525">
              <a:noFill/>
              <a:round/>
              <a:headEnd type="none" w="sm" len="sm"/>
              <a:tailEnd type="none" w="sm" len="sm"/>
            </a:ln>
            <a:effectLst/>
          </p:spPr>
          <p:txBody>
            <a:bodyPr/>
            <a:lstStyle/>
            <a:p>
              <a:endParaRPr lang="en-US"/>
            </a:p>
          </p:txBody>
        </p:sp>
        <p:sp>
          <p:nvSpPr>
            <p:cNvPr id="321" name="Freeform 324"/>
            <p:cNvSpPr>
              <a:spLocks/>
            </p:cNvSpPr>
            <p:nvPr/>
          </p:nvSpPr>
          <p:spPr bwMode="auto">
            <a:xfrm>
              <a:off x="1552" y="1492"/>
              <a:ext cx="27" cy="27"/>
            </a:xfrm>
            <a:custGeom>
              <a:avLst/>
              <a:gdLst/>
              <a:ahLst/>
              <a:cxnLst>
                <a:cxn ang="0">
                  <a:pos x="26" y="0"/>
                </a:cxn>
                <a:cxn ang="0">
                  <a:pos x="21" y="0"/>
                </a:cxn>
                <a:cxn ang="0">
                  <a:pos x="16" y="1"/>
                </a:cxn>
                <a:cxn ang="0">
                  <a:pos x="13" y="2"/>
                </a:cxn>
                <a:cxn ang="0">
                  <a:pos x="10" y="4"/>
                </a:cxn>
                <a:cxn ang="0">
                  <a:pos x="7" y="5"/>
                </a:cxn>
                <a:cxn ang="0">
                  <a:pos x="5" y="8"/>
                </a:cxn>
                <a:cxn ang="0">
                  <a:pos x="3" y="10"/>
                </a:cxn>
                <a:cxn ang="0">
                  <a:pos x="2" y="12"/>
                </a:cxn>
                <a:cxn ang="0">
                  <a:pos x="2" y="15"/>
                </a:cxn>
                <a:cxn ang="0">
                  <a:pos x="1" y="17"/>
                </a:cxn>
                <a:cxn ang="0">
                  <a:pos x="0" y="20"/>
                </a:cxn>
                <a:cxn ang="0">
                  <a:pos x="0" y="21"/>
                </a:cxn>
                <a:cxn ang="0">
                  <a:pos x="0" y="23"/>
                </a:cxn>
                <a:cxn ang="0">
                  <a:pos x="0" y="24"/>
                </a:cxn>
                <a:cxn ang="0">
                  <a:pos x="0" y="26"/>
                </a:cxn>
              </a:cxnLst>
              <a:rect l="0" t="0" r="r" b="b"/>
              <a:pathLst>
                <a:path w="27" h="27">
                  <a:moveTo>
                    <a:pt x="26" y="0"/>
                  </a:moveTo>
                  <a:lnTo>
                    <a:pt x="21" y="0"/>
                  </a:lnTo>
                  <a:lnTo>
                    <a:pt x="16" y="1"/>
                  </a:lnTo>
                  <a:lnTo>
                    <a:pt x="13" y="2"/>
                  </a:lnTo>
                  <a:lnTo>
                    <a:pt x="10" y="4"/>
                  </a:lnTo>
                  <a:lnTo>
                    <a:pt x="7" y="5"/>
                  </a:lnTo>
                  <a:lnTo>
                    <a:pt x="5" y="8"/>
                  </a:lnTo>
                  <a:lnTo>
                    <a:pt x="3" y="10"/>
                  </a:lnTo>
                  <a:lnTo>
                    <a:pt x="2" y="12"/>
                  </a:lnTo>
                  <a:lnTo>
                    <a:pt x="2" y="15"/>
                  </a:lnTo>
                  <a:lnTo>
                    <a:pt x="1" y="17"/>
                  </a:lnTo>
                  <a:lnTo>
                    <a:pt x="0" y="20"/>
                  </a:lnTo>
                  <a:lnTo>
                    <a:pt x="0" y="21"/>
                  </a:lnTo>
                  <a:lnTo>
                    <a:pt x="0" y="23"/>
                  </a:lnTo>
                  <a:lnTo>
                    <a:pt x="0" y="24"/>
                  </a:lnTo>
                  <a:lnTo>
                    <a:pt x="0" y="2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22" name="Line 325"/>
            <p:cNvSpPr>
              <a:spLocks noChangeShapeType="1"/>
            </p:cNvSpPr>
            <p:nvPr/>
          </p:nvSpPr>
          <p:spPr bwMode="auto">
            <a:xfrm>
              <a:off x="1578" y="1490"/>
              <a:ext cx="0" cy="7"/>
            </a:xfrm>
            <a:prstGeom prst="line">
              <a:avLst/>
            </a:prstGeom>
            <a:noFill/>
            <a:ln w="9525">
              <a:noFill/>
              <a:round/>
              <a:headEnd type="none" w="sm" len="sm"/>
              <a:tailEnd type="none" w="sm" len="sm"/>
            </a:ln>
            <a:effectLst/>
          </p:spPr>
          <p:txBody>
            <a:bodyPr/>
            <a:lstStyle/>
            <a:p>
              <a:endParaRPr lang="en-US"/>
            </a:p>
          </p:txBody>
        </p:sp>
        <p:sp>
          <p:nvSpPr>
            <p:cNvPr id="323" name="Line 326"/>
            <p:cNvSpPr>
              <a:spLocks noChangeShapeType="1"/>
            </p:cNvSpPr>
            <p:nvPr/>
          </p:nvSpPr>
          <p:spPr bwMode="auto">
            <a:xfrm flipH="1">
              <a:off x="1551" y="1518"/>
              <a:ext cx="6" cy="1"/>
            </a:xfrm>
            <a:prstGeom prst="line">
              <a:avLst/>
            </a:prstGeom>
            <a:noFill/>
            <a:ln w="9525">
              <a:noFill/>
              <a:round/>
              <a:headEnd type="none" w="sm" len="sm"/>
              <a:tailEnd type="none" w="sm" len="sm"/>
            </a:ln>
            <a:effectLst/>
          </p:spPr>
          <p:txBody>
            <a:bodyPr/>
            <a:lstStyle/>
            <a:p>
              <a:endParaRPr lang="en-US"/>
            </a:p>
          </p:txBody>
        </p:sp>
        <p:sp>
          <p:nvSpPr>
            <p:cNvPr id="324" name="Freeform 327"/>
            <p:cNvSpPr>
              <a:spLocks/>
            </p:cNvSpPr>
            <p:nvPr/>
          </p:nvSpPr>
          <p:spPr bwMode="auto">
            <a:xfrm>
              <a:off x="1552" y="1518"/>
              <a:ext cx="50" cy="77"/>
            </a:xfrm>
            <a:custGeom>
              <a:avLst/>
              <a:gdLst/>
              <a:ahLst/>
              <a:cxnLst>
                <a:cxn ang="0">
                  <a:pos x="0" y="0"/>
                </a:cxn>
                <a:cxn ang="0">
                  <a:pos x="0" y="74"/>
                </a:cxn>
                <a:cxn ang="0">
                  <a:pos x="1" y="76"/>
                </a:cxn>
                <a:cxn ang="0">
                  <a:pos x="49" y="76"/>
                </a:cxn>
              </a:cxnLst>
              <a:rect l="0" t="0" r="r" b="b"/>
              <a:pathLst>
                <a:path w="50" h="77">
                  <a:moveTo>
                    <a:pt x="0" y="0"/>
                  </a:moveTo>
                  <a:lnTo>
                    <a:pt x="0" y="74"/>
                  </a:lnTo>
                  <a:lnTo>
                    <a:pt x="1" y="76"/>
                  </a:lnTo>
                  <a:lnTo>
                    <a:pt x="49" y="7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25" name="Freeform 328"/>
            <p:cNvSpPr>
              <a:spLocks/>
            </p:cNvSpPr>
            <p:nvPr/>
          </p:nvSpPr>
          <p:spPr bwMode="auto">
            <a:xfrm>
              <a:off x="1601" y="1593"/>
              <a:ext cx="32" cy="39"/>
            </a:xfrm>
            <a:custGeom>
              <a:avLst/>
              <a:gdLst/>
              <a:ahLst/>
              <a:cxnLst>
                <a:cxn ang="0">
                  <a:pos x="0" y="0"/>
                </a:cxn>
                <a:cxn ang="0">
                  <a:pos x="2" y="0"/>
                </a:cxn>
                <a:cxn ang="0">
                  <a:pos x="4" y="0"/>
                </a:cxn>
                <a:cxn ang="0">
                  <a:pos x="7" y="1"/>
                </a:cxn>
                <a:cxn ang="0">
                  <a:pos x="10" y="2"/>
                </a:cxn>
                <a:cxn ang="0">
                  <a:pos x="13" y="5"/>
                </a:cxn>
                <a:cxn ang="0">
                  <a:pos x="15" y="5"/>
                </a:cxn>
                <a:cxn ang="0">
                  <a:pos x="18" y="9"/>
                </a:cxn>
                <a:cxn ang="0">
                  <a:pos x="20" y="11"/>
                </a:cxn>
                <a:cxn ang="0">
                  <a:pos x="22" y="13"/>
                </a:cxn>
                <a:cxn ang="0">
                  <a:pos x="24" y="16"/>
                </a:cxn>
                <a:cxn ang="0">
                  <a:pos x="26" y="20"/>
                </a:cxn>
                <a:cxn ang="0">
                  <a:pos x="27" y="23"/>
                </a:cxn>
                <a:cxn ang="0">
                  <a:pos x="29" y="26"/>
                </a:cxn>
                <a:cxn ang="0">
                  <a:pos x="29" y="29"/>
                </a:cxn>
                <a:cxn ang="0">
                  <a:pos x="31" y="33"/>
                </a:cxn>
                <a:cxn ang="0">
                  <a:pos x="31" y="38"/>
                </a:cxn>
              </a:cxnLst>
              <a:rect l="0" t="0" r="r" b="b"/>
              <a:pathLst>
                <a:path w="32" h="39">
                  <a:moveTo>
                    <a:pt x="0" y="0"/>
                  </a:moveTo>
                  <a:lnTo>
                    <a:pt x="2" y="0"/>
                  </a:lnTo>
                  <a:lnTo>
                    <a:pt x="4" y="0"/>
                  </a:lnTo>
                  <a:lnTo>
                    <a:pt x="7" y="1"/>
                  </a:lnTo>
                  <a:lnTo>
                    <a:pt x="10" y="2"/>
                  </a:lnTo>
                  <a:lnTo>
                    <a:pt x="13" y="5"/>
                  </a:lnTo>
                  <a:lnTo>
                    <a:pt x="15" y="5"/>
                  </a:lnTo>
                  <a:lnTo>
                    <a:pt x="18" y="9"/>
                  </a:lnTo>
                  <a:lnTo>
                    <a:pt x="20" y="11"/>
                  </a:lnTo>
                  <a:lnTo>
                    <a:pt x="22" y="13"/>
                  </a:lnTo>
                  <a:lnTo>
                    <a:pt x="24" y="16"/>
                  </a:lnTo>
                  <a:lnTo>
                    <a:pt x="26" y="20"/>
                  </a:lnTo>
                  <a:lnTo>
                    <a:pt x="27" y="23"/>
                  </a:lnTo>
                  <a:lnTo>
                    <a:pt x="29" y="26"/>
                  </a:lnTo>
                  <a:lnTo>
                    <a:pt x="29" y="29"/>
                  </a:lnTo>
                  <a:lnTo>
                    <a:pt x="31" y="33"/>
                  </a:lnTo>
                  <a:lnTo>
                    <a:pt x="31" y="3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26" name="Line 329"/>
            <p:cNvSpPr>
              <a:spLocks noChangeShapeType="1"/>
            </p:cNvSpPr>
            <p:nvPr/>
          </p:nvSpPr>
          <p:spPr bwMode="auto">
            <a:xfrm flipV="1">
              <a:off x="1601" y="1588"/>
              <a:ext cx="0" cy="8"/>
            </a:xfrm>
            <a:prstGeom prst="line">
              <a:avLst/>
            </a:prstGeom>
            <a:noFill/>
            <a:ln w="9525">
              <a:noFill/>
              <a:round/>
              <a:headEnd type="none" w="sm" len="sm"/>
              <a:tailEnd type="none" w="sm" len="sm"/>
            </a:ln>
            <a:effectLst/>
          </p:spPr>
          <p:txBody>
            <a:bodyPr/>
            <a:lstStyle/>
            <a:p>
              <a:endParaRPr lang="en-US"/>
            </a:p>
          </p:txBody>
        </p:sp>
        <p:sp>
          <p:nvSpPr>
            <p:cNvPr id="327" name="Line 330"/>
            <p:cNvSpPr>
              <a:spLocks noChangeShapeType="1"/>
            </p:cNvSpPr>
            <p:nvPr/>
          </p:nvSpPr>
          <p:spPr bwMode="auto">
            <a:xfrm flipH="1">
              <a:off x="1631" y="1630"/>
              <a:ext cx="5" cy="0"/>
            </a:xfrm>
            <a:prstGeom prst="line">
              <a:avLst/>
            </a:prstGeom>
            <a:noFill/>
            <a:ln w="9525">
              <a:noFill/>
              <a:round/>
              <a:headEnd type="none" w="sm" len="sm"/>
              <a:tailEnd type="none" w="sm" len="sm"/>
            </a:ln>
            <a:effectLst/>
          </p:spPr>
          <p:txBody>
            <a:bodyPr/>
            <a:lstStyle/>
            <a:p>
              <a:endParaRPr lang="en-US"/>
            </a:p>
          </p:txBody>
        </p:sp>
        <p:sp>
          <p:nvSpPr>
            <p:cNvPr id="328" name="Freeform 331"/>
            <p:cNvSpPr>
              <a:spLocks/>
            </p:cNvSpPr>
            <p:nvPr/>
          </p:nvSpPr>
          <p:spPr bwMode="auto">
            <a:xfrm>
              <a:off x="1601" y="1630"/>
              <a:ext cx="32" cy="39"/>
            </a:xfrm>
            <a:custGeom>
              <a:avLst/>
              <a:gdLst/>
              <a:ahLst/>
              <a:cxnLst>
                <a:cxn ang="0">
                  <a:pos x="31" y="0"/>
                </a:cxn>
                <a:cxn ang="0">
                  <a:pos x="31" y="4"/>
                </a:cxn>
                <a:cxn ang="0">
                  <a:pos x="30" y="7"/>
                </a:cxn>
                <a:cxn ang="0">
                  <a:pos x="29" y="11"/>
                </a:cxn>
                <a:cxn ang="0">
                  <a:pos x="28" y="14"/>
                </a:cxn>
                <a:cxn ang="0">
                  <a:pos x="27" y="18"/>
                </a:cxn>
                <a:cxn ang="0">
                  <a:pos x="25" y="21"/>
                </a:cxn>
                <a:cxn ang="0">
                  <a:pos x="23" y="24"/>
                </a:cxn>
                <a:cxn ang="0">
                  <a:pos x="21" y="26"/>
                </a:cxn>
                <a:cxn ang="0">
                  <a:pos x="19" y="29"/>
                </a:cxn>
                <a:cxn ang="0">
                  <a:pos x="17" y="31"/>
                </a:cxn>
                <a:cxn ang="0">
                  <a:pos x="14" y="33"/>
                </a:cxn>
                <a:cxn ang="0">
                  <a:pos x="11" y="34"/>
                </a:cxn>
                <a:cxn ang="0">
                  <a:pos x="9" y="35"/>
                </a:cxn>
                <a:cxn ang="0">
                  <a:pos x="6" y="36"/>
                </a:cxn>
                <a:cxn ang="0">
                  <a:pos x="3" y="36"/>
                </a:cxn>
                <a:cxn ang="0">
                  <a:pos x="0" y="38"/>
                </a:cxn>
              </a:cxnLst>
              <a:rect l="0" t="0" r="r" b="b"/>
              <a:pathLst>
                <a:path w="32" h="39">
                  <a:moveTo>
                    <a:pt x="31" y="0"/>
                  </a:moveTo>
                  <a:lnTo>
                    <a:pt x="31" y="4"/>
                  </a:lnTo>
                  <a:lnTo>
                    <a:pt x="30" y="7"/>
                  </a:lnTo>
                  <a:lnTo>
                    <a:pt x="29" y="11"/>
                  </a:lnTo>
                  <a:lnTo>
                    <a:pt x="28" y="14"/>
                  </a:lnTo>
                  <a:lnTo>
                    <a:pt x="27" y="18"/>
                  </a:lnTo>
                  <a:lnTo>
                    <a:pt x="25" y="21"/>
                  </a:lnTo>
                  <a:lnTo>
                    <a:pt x="23" y="24"/>
                  </a:lnTo>
                  <a:lnTo>
                    <a:pt x="21" y="26"/>
                  </a:lnTo>
                  <a:lnTo>
                    <a:pt x="19" y="29"/>
                  </a:lnTo>
                  <a:lnTo>
                    <a:pt x="17" y="31"/>
                  </a:lnTo>
                  <a:lnTo>
                    <a:pt x="14" y="33"/>
                  </a:lnTo>
                  <a:lnTo>
                    <a:pt x="11" y="34"/>
                  </a:lnTo>
                  <a:lnTo>
                    <a:pt x="9" y="35"/>
                  </a:lnTo>
                  <a:lnTo>
                    <a:pt x="6" y="36"/>
                  </a:lnTo>
                  <a:lnTo>
                    <a:pt x="3" y="36"/>
                  </a:lnTo>
                  <a:lnTo>
                    <a:pt x="0" y="3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29" name="Line 332"/>
            <p:cNvSpPr>
              <a:spLocks noChangeShapeType="1"/>
            </p:cNvSpPr>
            <p:nvPr/>
          </p:nvSpPr>
          <p:spPr bwMode="auto">
            <a:xfrm>
              <a:off x="1631" y="1630"/>
              <a:ext cx="5" cy="0"/>
            </a:xfrm>
            <a:prstGeom prst="line">
              <a:avLst/>
            </a:prstGeom>
            <a:noFill/>
            <a:ln w="9525">
              <a:noFill/>
              <a:round/>
              <a:headEnd type="none" w="sm" len="sm"/>
              <a:tailEnd type="none" w="sm" len="sm"/>
            </a:ln>
            <a:effectLst/>
          </p:spPr>
          <p:txBody>
            <a:bodyPr/>
            <a:lstStyle/>
            <a:p>
              <a:endParaRPr lang="en-US"/>
            </a:p>
          </p:txBody>
        </p:sp>
        <p:sp>
          <p:nvSpPr>
            <p:cNvPr id="330" name="Line 333"/>
            <p:cNvSpPr>
              <a:spLocks noChangeShapeType="1"/>
            </p:cNvSpPr>
            <p:nvPr/>
          </p:nvSpPr>
          <p:spPr bwMode="auto">
            <a:xfrm flipV="1">
              <a:off x="1601" y="1663"/>
              <a:ext cx="0" cy="7"/>
            </a:xfrm>
            <a:prstGeom prst="line">
              <a:avLst/>
            </a:prstGeom>
            <a:noFill/>
            <a:ln w="9525">
              <a:noFill/>
              <a:round/>
              <a:headEnd type="none" w="sm" len="sm"/>
              <a:tailEnd type="none" w="sm" len="sm"/>
            </a:ln>
            <a:effectLst/>
          </p:spPr>
          <p:txBody>
            <a:bodyPr/>
            <a:lstStyle/>
            <a:p>
              <a:endParaRPr lang="en-US"/>
            </a:p>
          </p:txBody>
        </p:sp>
        <p:sp>
          <p:nvSpPr>
            <p:cNvPr id="331" name="Freeform 334"/>
            <p:cNvSpPr>
              <a:spLocks/>
            </p:cNvSpPr>
            <p:nvPr/>
          </p:nvSpPr>
          <p:spPr bwMode="auto">
            <a:xfrm>
              <a:off x="1552" y="1667"/>
              <a:ext cx="50" cy="85"/>
            </a:xfrm>
            <a:custGeom>
              <a:avLst/>
              <a:gdLst/>
              <a:ahLst/>
              <a:cxnLst>
                <a:cxn ang="0">
                  <a:pos x="49" y="0"/>
                </a:cxn>
                <a:cxn ang="0">
                  <a:pos x="1" y="0"/>
                </a:cxn>
                <a:cxn ang="0">
                  <a:pos x="0" y="0"/>
                </a:cxn>
                <a:cxn ang="0">
                  <a:pos x="0" y="84"/>
                </a:cxn>
              </a:cxnLst>
              <a:rect l="0" t="0" r="r" b="b"/>
              <a:pathLst>
                <a:path w="50" h="85">
                  <a:moveTo>
                    <a:pt x="49" y="0"/>
                  </a:moveTo>
                  <a:lnTo>
                    <a:pt x="1" y="0"/>
                  </a:lnTo>
                  <a:lnTo>
                    <a:pt x="0" y="0"/>
                  </a:lnTo>
                  <a:lnTo>
                    <a:pt x="0" y="84"/>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32" name="Freeform 335"/>
            <p:cNvSpPr>
              <a:spLocks/>
            </p:cNvSpPr>
            <p:nvPr/>
          </p:nvSpPr>
          <p:spPr bwMode="auto">
            <a:xfrm>
              <a:off x="1828" y="1859"/>
              <a:ext cx="52" cy="77"/>
            </a:xfrm>
            <a:custGeom>
              <a:avLst/>
              <a:gdLst/>
              <a:ahLst/>
              <a:cxnLst>
                <a:cxn ang="0">
                  <a:pos x="0" y="0"/>
                </a:cxn>
                <a:cxn ang="0">
                  <a:pos x="0" y="74"/>
                </a:cxn>
                <a:cxn ang="0">
                  <a:pos x="2" y="74"/>
                </a:cxn>
                <a:cxn ang="0">
                  <a:pos x="2" y="76"/>
                </a:cxn>
                <a:cxn ang="0">
                  <a:pos x="51" y="76"/>
                </a:cxn>
              </a:cxnLst>
              <a:rect l="0" t="0" r="r" b="b"/>
              <a:pathLst>
                <a:path w="52" h="77">
                  <a:moveTo>
                    <a:pt x="0" y="0"/>
                  </a:moveTo>
                  <a:lnTo>
                    <a:pt x="0" y="74"/>
                  </a:lnTo>
                  <a:lnTo>
                    <a:pt x="2" y="74"/>
                  </a:lnTo>
                  <a:lnTo>
                    <a:pt x="2" y="76"/>
                  </a:lnTo>
                  <a:lnTo>
                    <a:pt x="51" y="76"/>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333" name="Freeform 336"/>
            <p:cNvSpPr>
              <a:spLocks/>
            </p:cNvSpPr>
            <p:nvPr/>
          </p:nvSpPr>
          <p:spPr bwMode="auto">
            <a:xfrm>
              <a:off x="1879" y="1934"/>
              <a:ext cx="32" cy="39"/>
            </a:xfrm>
            <a:custGeom>
              <a:avLst/>
              <a:gdLst/>
              <a:ahLst/>
              <a:cxnLst>
                <a:cxn ang="0">
                  <a:pos x="0" y="0"/>
                </a:cxn>
                <a:cxn ang="0">
                  <a:pos x="2" y="0"/>
                </a:cxn>
                <a:cxn ang="0">
                  <a:pos x="5" y="0"/>
                </a:cxn>
                <a:cxn ang="0">
                  <a:pos x="7" y="1"/>
                </a:cxn>
                <a:cxn ang="0">
                  <a:pos x="10" y="2"/>
                </a:cxn>
                <a:cxn ang="0">
                  <a:pos x="12" y="5"/>
                </a:cxn>
                <a:cxn ang="0">
                  <a:pos x="15" y="7"/>
                </a:cxn>
                <a:cxn ang="0">
                  <a:pos x="18" y="9"/>
                </a:cxn>
                <a:cxn ang="0">
                  <a:pos x="20" y="11"/>
                </a:cxn>
                <a:cxn ang="0">
                  <a:pos x="21" y="14"/>
                </a:cxn>
                <a:cxn ang="0">
                  <a:pos x="24" y="16"/>
                </a:cxn>
                <a:cxn ang="0">
                  <a:pos x="26" y="20"/>
                </a:cxn>
                <a:cxn ang="0">
                  <a:pos x="27" y="23"/>
                </a:cxn>
                <a:cxn ang="0">
                  <a:pos x="29" y="26"/>
                </a:cxn>
                <a:cxn ang="0">
                  <a:pos x="29" y="29"/>
                </a:cxn>
                <a:cxn ang="0">
                  <a:pos x="30" y="33"/>
                </a:cxn>
                <a:cxn ang="0">
                  <a:pos x="31" y="38"/>
                </a:cxn>
              </a:cxnLst>
              <a:rect l="0" t="0" r="r" b="b"/>
              <a:pathLst>
                <a:path w="32" h="39">
                  <a:moveTo>
                    <a:pt x="0" y="0"/>
                  </a:moveTo>
                  <a:lnTo>
                    <a:pt x="2" y="0"/>
                  </a:lnTo>
                  <a:lnTo>
                    <a:pt x="5" y="0"/>
                  </a:lnTo>
                  <a:lnTo>
                    <a:pt x="7" y="1"/>
                  </a:lnTo>
                  <a:lnTo>
                    <a:pt x="10" y="2"/>
                  </a:lnTo>
                  <a:lnTo>
                    <a:pt x="12" y="5"/>
                  </a:lnTo>
                  <a:lnTo>
                    <a:pt x="15" y="7"/>
                  </a:lnTo>
                  <a:lnTo>
                    <a:pt x="18" y="9"/>
                  </a:lnTo>
                  <a:lnTo>
                    <a:pt x="20" y="11"/>
                  </a:lnTo>
                  <a:lnTo>
                    <a:pt x="21" y="14"/>
                  </a:lnTo>
                  <a:lnTo>
                    <a:pt x="24" y="16"/>
                  </a:lnTo>
                  <a:lnTo>
                    <a:pt x="26" y="20"/>
                  </a:lnTo>
                  <a:lnTo>
                    <a:pt x="27" y="23"/>
                  </a:lnTo>
                  <a:lnTo>
                    <a:pt x="29" y="26"/>
                  </a:lnTo>
                  <a:lnTo>
                    <a:pt x="29" y="29"/>
                  </a:lnTo>
                  <a:lnTo>
                    <a:pt x="30" y="33"/>
                  </a:lnTo>
                  <a:lnTo>
                    <a:pt x="31" y="38"/>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334" name="Freeform 337"/>
            <p:cNvSpPr>
              <a:spLocks/>
            </p:cNvSpPr>
            <p:nvPr/>
          </p:nvSpPr>
          <p:spPr bwMode="auto">
            <a:xfrm>
              <a:off x="1879" y="1971"/>
              <a:ext cx="32" cy="38"/>
            </a:xfrm>
            <a:custGeom>
              <a:avLst/>
              <a:gdLst/>
              <a:ahLst/>
              <a:cxnLst>
                <a:cxn ang="0">
                  <a:pos x="31" y="0"/>
                </a:cxn>
                <a:cxn ang="0">
                  <a:pos x="30" y="4"/>
                </a:cxn>
                <a:cxn ang="0">
                  <a:pos x="29" y="7"/>
                </a:cxn>
                <a:cxn ang="0">
                  <a:pos x="29" y="11"/>
                </a:cxn>
                <a:cxn ang="0">
                  <a:pos x="28" y="14"/>
                </a:cxn>
                <a:cxn ang="0">
                  <a:pos x="27" y="17"/>
                </a:cxn>
                <a:cxn ang="0">
                  <a:pos x="25" y="20"/>
                </a:cxn>
                <a:cxn ang="0">
                  <a:pos x="24" y="23"/>
                </a:cxn>
                <a:cxn ang="0">
                  <a:pos x="21" y="25"/>
                </a:cxn>
                <a:cxn ang="0">
                  <a:pos x="19" y="28"/>
                </a:cxn>
                <a:cxn ang="0">
                  <a:pos x="17" y="30"/>
                </a:cxn>
                <a:cxn ang="0">
                  <a:pos x="14" y="32"/>
                </a:cxn>
                <a:cxn ang="0">
                  <a:pos x="12" y="33"/>
                </a:cxn>
                <a:cxn ang="0">
                  <a:pos x="9" y="35"/>
                </a:cxn>
                <a:cxn ang="0">
                  <a:pos x="6" y="35"/>
                </a:cxn>
                <a:cxn ang="0">
                  <a:pos x="2" y="35"/>
                </a:cxn>
                <a:cxn ang="0">
                  <a:pos x="0" y="37"/>
                </a:cxn>
              </a:cxnLst>
              <a:rect l="0" t="0" r="r" b="b"/>
              <a:pathLst>
                <a:path w="32" h="38">
                  <a:moveTo>
                    <a:pt x="31" y="0"/>
                  </a:moveTo>
                  <a:lnTo>
                    <a:pt x="30" y="4"/>
                  </a:lnTo>
                  <a:lnTo>
                    <a:pt x="29" y="7"/>
                  </a:lnTo>
                  <a:lnTo>
                    <a:pt x="29" y="11"/>
                  </a:lnTo>
                  <a:lnTo>
                    <a:pt x="28" y="14"/>
                  </a:lnTo>
                  <a:lnTo>
                    <a:pt x="27" y="17"/>
                  </a:lnTo>
                  <a:lnTo>
                    <a:pt x="25" y="20"/>
                  </a:lnTo>
                  <a:lnTo>
                    <a:pt x="24" y="23"/>
                  </a:lnTo>
                  <a:lnTo>
                    <a:pt x="21" y="25"/>
                  </a:lnTo>
                  <a:lnTo>
                    <a:pt x="19" y="28"/>
                  </a:lnTo>
                  <a:lnTo>
                    <a:pt x="17" y="30"/>
                  </a:lnTo>
                  <a:lnTo>
                    <a:pt x="14" y="32"/>
                  </a:lnTo>
                  <a:lnTo>
                    <a:pt x="12" y="33"/>
                  </a:lnTo>
                  <a:lnTo>
                    <a:pt x="9" y="35"/>
                  </a:lnTo>
                  <a:lnTo>
                    <a:pt x="6" y="35"/>
                  </a:lnTo>
                  <a:lnTo>
                    <a:pt x="2" y="35"/>
                  </a:lnTo>
                  <a:lnTo>
                    <a:pt x="0" y="37"/>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335" name="Line 338"/>
            <p:cNvSpPr>
              <a:spLocks noChangeShapeType="1"/>
            </p:cNvSpPr>
            <p:nvPr/>
          </p:nvSpPr>
          <p:spPr bwMode="auto">
            <a:xfrm flipV="1">
              <a:off x="1879" y="2003"/>
              <a:ext cx="0" cy="7"/>
            </a:xfrm>
            <a:prstGeom prst="line">
              <a:avLst/>
            </a:prstGeom>
            <a:noFill/>
            <a:ln w="9525">
              <a:noFill/>
              <a:round/>
              <a:headEnd type="none" w="sm" len="sm"/>
              <a:tailEnd type="none" w="sm" len="sm"/>
            </a:ln>
            <a:effectLst/>
          </p:spPr>
          <p:txBody>
            <a:bodyPr/>
            <a:lstStyle/>
            <a:p>
              <a:endParaRPr lang="en-US"/>
            </a:p>
          </p:txBody>
        </p:sp>
        <p:sp>
          <p:nvSpPr>
            <p:cNvPr id="336" name="Freeform 339"/>
            <p:cNvSpPr>
              <a:spLocks/>
            </p:cNvSpPr>
            <p:nvPr/>
          </p:nvSpPr>
          <p:spPr bwMode="auto">
            <a:xfrm>
              <a:off x="1827" y="2008"/>
              <a:ext cx="51" cy="162"/>
            </a:xfrm>
            <a:custGeom>
              <a:avLst/>
              <a:gdLst/>
              <a:ahLst/>
              <a:cxnLst>
                <a:cxn ang="0">
                  <a:pos x="50" y="0"/>
                </a:cxn>
                <a:cxn ang="0">
                  <a:pos x="2" y="0"/>
                </a:cxn>
                <a:cxn ang="0">
                  <a:pos x="0" y="3"/>
                </a:cxn>
                <a:cxn ang="0">
                  <a:pos x="0" y="161"/>
                </a:cxn>
              </a:cxnLst>
              <a:rect l="0" t="0" r="r" b="b"/>
              <a:pathLst>
                <a:path w="51" h="162">
                  <a:moveTo>
                    <a:pt x="50" y="0"/>
                  </a:moveTo>
                  <a:lnTo>
                    <a:pt x="2" y="0"/>
                  </a:lnTo>
                  <a:lnTo>
                    <a:pt x="0" y="3"/>
                  </a:lnTo>
                  <a:lnTo>
                    <a:pt x="0" y="161"/>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337" name="Freeform 340"/>
            <p:cNvSpPr>
              <a:spLocks/>
            </p:cNvSpPr>
            <p:nvPr/>
          </p:nvSpPr>
          <p:spPr bwMode="auto">
            <a:xfrm>
              <a:off x="1729" y="2171"/>
              <a:ext cx="99" cy="1"/>
            </a:xfrm>
            <a:custGeom>
              <a:avLst/>
              <a:gdLst/>
              <a:ahLst/>
              <a:cxnLst>
                <a:cxn ang="0">
                  <a:pos x="98" y="0"/>
                </a:cxn>
                <a:cxn ang="0">
                  <a:pos x="86" y="0"/>
                </a:cxn>
                <a:cxn ang="0">
                  <a:pos x="77" y="0"/>
                </a:cxn>
                <a:cxn ang="0">
                  <a:pos x="67" y="0"/>
                </a:cxn>
                <a:cxn ang="0">
                  <a:pos x="58" y="0"/>
                </a:cxn>
                <a:cxn ang="0">
                  <a:pos x="50" y="0"/>
                </a:cxn>
                <a:cxn ang="0">
                  <a:pos x="41" y="0"/>
                </a:cxn>
                <a:cxn ang="0">
                  <a:pos x="34" y="0"/>
                </a:cxn>
                <a:cxn ang="0">
                  <a:pos x="27" y="0"/>
                </a:cxn>
                <a:cxn ang="0">
                  <a:pos x="21" y="0"/>
                </a:cxn>
                <a:cxn ang="0">
                  <a:pos x="16" y="0"/>
                </a:cxn>
                <a:cxn ang="0">
                  <a:pos x="11" y="0"/>
                </a:cxn>
                <a:cxn ang="0">
                  <a:pos x="7" y="0"/>
                </a:cxn>
                <a:cxn ang="0">
                  <a:pos x="4" y="0"/>
                </a:cxn>
                <a:cxn ang="0">
                  <a:pos x="1" y="0"/>
                </a:cxn>
                <a:cxn ang="0">
                  <a:pos x="0" y="0"/>
                </a:cxn>
              </a:cxnLst>
              <a:rect l="0" t="0" r="r" b="b"/>
              <a:pathLst>
                <a:path w="99" h="1">
                  <a:moveTo>
                    <a:pt x="98" y="0"/>
                  </a:moveTo>
                  <a:lnTo>
                    <a:pt x="86" y="0"/>
                  </a:lnTo>
                  <a:lnTo>
                    <a:pt x="77" y="0"/>
                  </a:lnTo>
                  <a:lnTo>
                    <a:pt x="67" y="0"/>
                  </a:lnTo>
                  <a:lnTo>
                    <a:pt x="58" y="0"/>
                  </a:lnTo>
                  <a:lnTo>
                    <a:pt x="50" y="0"/>
                  </a:lnTo>
                  <a:lnTo>
                    <a:pt x="41" y="0"/>
                  </a:lnTo>
                  <a:lnTo>
                    <a:pt x="34" y="0"/>
                  </a:lnTo>
                  <a:lnTo>
                    <a:pt x="27" y="0"/>
                  </a:lnTo>
                  <a:lnTo>
                    <a:pt x="21" y="0"/>
                  </a:lnTo>
                  <a:lnTo>
                    <a:pt x="16" y="0"/>
                  </a:lnTo>
                  <a:lnTo>
                    <a:pt x="11" y="0"/>
                  </a:lnTo>
                  <a:lnTo>
                    <a:pt x="7" y="0"/>
                  </a:lnTo>
                  <a:lnTo>
                    <a:pt x="4" y="0"/>
                  </a:lnTo>
                  <a:lnTo>
                    <a:pt x="1" y="0"/>
                  </a:lnTo>
                  <a:lnTo>
                    <a:pt x="0" y="0"/>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338" name="Freeform 341"/>
            <p:cNvSpPr>
              <a:spLocks/>
            </p:cNvSpPr>
            <p:nvPr/>
          </p:nvSpPr>
          <p:spPr bwMode="auto">
            <a:xfrm>
              <a:off x="1843" y="1947"/>
              <a:ext cx="18" cy="23"/>
            </a:xfrm>
            <a:custGeom>
              <a:avLst/>
              <a:gdLst/>
              <a:ahLst/>
              <a:cxnLst>
                <a:cxn ang="0">
                  <a:pos x="8" y="22"/>
                </a:cxn>
                <a:cxn ang="0">
                  <a:pos x="9" y="20"/>
                </a:cxn>
                <a:cxn ang="0">
                  <a:pos x="11" y="20"/>
                </a:cxn>
                <a:cxn ang="0">
                  <a:pos x="12" y="20"/>
                </a:cxn>
                <a:cxn ang="0">
                  <a:pos x="13" y="19"/>
                </a:cxn>
                <a:cxn ang="0">
                  <a:pos x="14" y="18"/>
                </a:cxn>
                <a:cxn ang="0">
                  <a:pos x="15" y="17"/>
                </a:cxn>
                <a:cxn ang="0">
                  <a:pos x="15" y="16"/>
                </a:cxn>
                <a:cxn ang="0">
                  <a:pos x="15" y="14"/>
                </a:cxn>
                <a:cxn ang="0">
                  <a:pos x="16" y="13"/>
                </a:cxn>
                <a:cxn ang="0">
                  <a:pos x="16" y="12"/>
                </a:cxn>
                <a:cxn ang="0">
                  <a:pos x="17" y="11"/>
                </a:cxn>
                <a:cxn ang="0">
                  <a:pos x="17" y="9"/>
                </a:cxn>
                <a:cxn ang="0">
                  <a:pos x="16" y="9"/>
                </a:cxn>
                <a:cxn ang="0">
                  <a:pos x="16" y="7"/>
                </a:cxn>
                <a:cxn ang="0">
                  <a:pos x="15" y="7"/>
                </a:cxn>
                <a:cxn ang="0">
                  <a:pos x="15" y="5"/>
                </a:cxn>
                <a:cxn ang="0">
                  <a:pos x="15" y="4"/>
                </a:cxn>
                <a:cxn ang="0">
                  <a:pos x="14" y="3"/>
                </a:cxn>
                <a:cxn ang="0">
                  <a:pos x="13" y="2"/>
                </a:cxn>
                <a:cxn ang="0">
                  <a:pos x="12" y="1"/>
                </a:cxn>
                <a:cxn ang="0">
                  <a:pos x="11" y="0"/>
                </a:cxn>
                <a:cxn ang="0">
                  <a:pos x="9" y="0"/>
                </a:cxn>
                <a:cxn ang="0">
                  <a:pos x="8" y="0"/>
                </a:cxn>
                <a:cxn ang="0">
                  <a:pos x="7" y="0"/>
                </a:cxn>
                <a:cxn ang="0">
                  <a:pos x="6" y="0"/>
                </a:cxn>
                <a:cxn ang="0">
                  <a:pos x="5" y="0"/>
                </a:cxn>
                <a:cxn ang="0">
                  <a:pos x="4" y="1"/>
                </a:cxn>
                <a:cxn ang="0">
                  <a:pos x="3" y="2"/>
                </a:cxn>
                <a:cxn ang="0">
                  <a:pos x="2" y="2"/>
                </a:cxn>
                <a:cxn ang="0">
                  <a:pos x="2" y="3"/>
                </a:cxn>
                <a:cxn ang="0">
                  <a:pos x="2" y="4"/>
                </a:cxn>
                <a:cxn ang="0">
                  <a:pos x="1" y="5"/>
                </a:cxn>
                <a:cxn ang="0">
                  <a:pos x="0" y="5"/>
                </a:cxn>
                <a:cxn ang="0">
                  <a:pos x="0" y="7"/>
                </a:cxn>
                <a:cxn ang="0">
                  <a:pos x="0" y="9"/>
                </a:cxn>
                <a:cxn ang="0">
                  <a:pos x="0" y="11"/>
                </a:cxn>
                <a:cxn ang="0">
                  <a:pos x="0" y="12"/>
                </a:cxn>
                <a:cxn ang="0">
                  <a:pos x="0" y="13"/>
                </a:cxn>
                <a:cxn ang="0">
                  <a:pos x="0" y="14"/>
                </a:cxn>
                <a:cxn ang="0">
                  <a:pos x="0" y="16"/>
                </a:cxn>
                <a:cxn ang="0">
                  <a:pos x="1" y="17"/>
                </a:cxn>
                <a:cxn ang="0">
                  <a:pos x="2" y="17"/>
                </a:cxn>
                <a:cxn ang="0">
                  <a:pos x="2" y="18"/>
                </a:cxn>
                <a:cxn ang="0">
                  <a:pos x="2" y="19"/>
                </a:cxn>
                <a:cxn ang="0">
                  <a:pos x="3" y="19"/>
                </a:cxn>
                <a:cxn ang="0">
                  <a:pos x="4" y="20"/>
                </a:cxn>
                <a:cxn ang="0">
                  <a:pos x="5" y="20"/>
                </a:cxn>
                <a:cxn ang="0">
                  <a:pos x="6" y="20"/>
                </a:cxn>
                <a:cxn ang="0">
                  <a:pos x="7" y="20"/>
                </a:cxn>
                <a:cxn ang="0">
                  <a:pos x="8" y="22"/>
                </a:cxn>
              </a:cxnLst>
              <a:rect l="0" t="0" r="r" b="b"/>
              <a:pathLst>
                <a:path w="18" h="23">
                  <a:moveTo>
                    <a:pt x="8" y="22"/>
                  </a:moveTo>
                  <a:lnTo>
                    <a:pt x="9" y="20"/>
                  </a:lnTo>
                  <a:lnTo>
                    <a:pt x="11" y="20"/>
                  </a:lnTo>
                  <a:lnTo>
                    <a:pt x="12" y="20"/>
                  </a:lnTo>
                  <a:lnTo>
                    <a:pt x="13" y="19"/>
                  </a:lnTo>
                  <a:lnTo>
                    <a:pt x="14" y="18"/>
                  </a:lnTo>
                  <a:lnTo>
                    <a:pt x="15" y="17"/>
                  </a:lnTo>
                  <a:lnTo>
                    <a:pt x="15" y="16"/>
                  </a:lnTo>
                  <a:lnTo>
                    <a:pt x="15" y="14"/>
                  </a:lnTo>
                  <a:lnTo>
                    <a:pt x="16" y="13"/>
                  </a:lnTo>
                  <a:lnTo>
                    <a:pt x="16" y="12"/>
                  </a:lnTo>
                  <a:lnTo>
                    <a:pt x="17" y="11"/>
                  </a:lnTo>
                  <a:lnTo>
                    <a:pt x="17" y="9"/>
                  </a:lnTo>
                  <a:lnTo>
                    <a:pt x="16" y="9"/>
                  </a:lnTo>
                  <a:lnTo>
                    <a:pt x="16" y="7"/>
                  </a:lnTo>
                  <a:lnTo>
                    <a:pt x="15" y="7"/>
                  </a:lnTo>
                  <a:lnTo>
                    <a:pt x="15" y="5"/>
                  </a:lnTo>
                  <a:lnTo>
                    <a:pt x="15" y="4"/>
                  </a:lnTo>
                  <a:lnTo>
                    <a:pt x="14" y="3"/>
                  </a:lnTo>
                  <a:lnTo>
                    <a:pt x="13" y="2"/>
                  </a:lnTo>
                  <a:lnTo>
                    <a:pt x="12" y="1"/>
                  </a:lnTo>
                  <a:lnTo>
                    <a:pt x="11" y="0"/>
                  </a:lnTo>
                  <a:lnTo>
                    <a:pt x="9" y="0"/>
                  </a:lnTo>
                  <a:lnTo>
                    <a:pt x="8" y="0"/>
                  </a:lnTo>
                  <a:lnTo>
                    <a:pt x="7" y="0"/>
                  </a:lnTo>
                  <a:lnTo>
                    <a:pt x="6" y="0"/>
                  </a:lnTo>
                  <a:lnTo>
                    <a:pt x="5" y="0"/>
                  </a:lnTo>
                  <a:lnTo>
                    <a:pt x="4" y="1"/>
                  </a:lnTo>
                  <a:lnTo>
                    <a:pt x="3" y="2"/>
                  </a:lnTo>
                  <a:lnTo>
                    <a:pt x="2" y="2"/>
                  </a:lnTo>
                  <a:lnTo>
                    <a:pt x="2" y="3"/>
                  </a:lnTo>
                  <a:lnTo>
                    <a:pt x="2" y="4"/>
                  </a:lnTo>
                  <a:lnTo>
                    <a:pt x="1" y="5"/>
                  </a:lnTo>
                  <a:lnTo>
                    <a:pt x="0" y="5"/>
                  </a:lnTo>
                  <a:lnTo>
                    <a:pt x="0" y="7"/>
                  </a:lnTo>
                  <a:lnTo>
                    <a:pt x="0" y="9"/>
                  </a:lnTo>
                  <a:lnTo>
                    <a:pt x="0" y="11"/>
                  </a:lnTo>
                  <a:lnTo>
                    <a:pt x="0" y="12"/>
                  </a:lnTo>
                  <a:lnTo>
                    <a:pt x="0" y="13"/>
                  </a:lnTo>
                  <a:lnTo>
                    <a:pt x="0" y="14"/>
                  </a:lnTo>
                  <a:lnTo>
                    <a:pt x="0" y="16"/>
                  </a:lnTo>
                  <a:lnTo>
                    <a:pt x="1" y="17"/>
                  </a:lnTo>
                  <a:lnTo>
                    <a:pt x="2" y="17"/>
                  </a:lnTo>
                  <a:lnTo>
                    <a:pt x="2" y="18"/>
                  </a:lnTo>
                  <a:lnTo>
                    <a:pt x="2" y="19"/>
                  </a:lnTo>
                  <a:lnTo>
                    <a:pt x="3" y="19"/>
                  </a:lnTo>
                  <a:lnTo>
                    <a:pt x="4" y="20"/>
                  </a:lnTo>
                  <a:lnTo>
                    <a:pt x="5" y="20"/>
                  </a:lnTo>
                  <a:lnTo>
                    <a:pt x="6" y="20"/>
                  </a:lnTo>
                  <a:lnTo>
                    <a:pt x="7" y="20"/>
                  </a:lnTo>
                  <a:lnTo>
                    <a:pt x="8" y="2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339" name="Freeform 342"/>
            <p:cNvSpPr>
              <a:spLocks/>
            </p:cNvSpPr>
            <p:nvPr/>
          </p:nvSpPr>
          <p:spPr bwMode="auto">
            <a:xfrm>
              <a:off x="1843" y="1947"/>
              <a:ext cx="18" cy="23"/>
            </a:xfrm>
            <a:custGeom>
              <a:avLst/>
              <a:gdLst/>
              <a:ahLst/>
              <a:cxnLst>
                <a:cxn ang="0">
                  <a:pos x="8" y="22"/>
                </a:cxn>
                <a:cxn ang="0">
                  <a:pos x="9" y="20"/>
                </a:cxn>
                <a:cxn ang="0">
                  <a:pos x="11" y="20"/>
                </a:cxn>
                <a:cxn ang="0">
                  <a:pos x="12" y="20"/>
                </a:cxn>
                <a:cxn ang="0">
                  <a:pos x="13" y="19"/>
                </a:cxn>
                <a:cxn ang="0">
                  <a:pos x="14" y="18"/>
                </a:cxn>
                <a:cxn ang="0">
                  <a:pos x="15" y="17"/>
                </a:cxn>
                <a:cxn ang="0">
                  <a:pos x="15" y="16"/>
                </a:cxn>
                <a:cxn ang="0">
                  <a:pos x="15" y="14"/>
                </a:cxn>
                <a:cxn ang="0">
                  <a:pos x="16" y="13"/>
                </a:cxn>
                <a:cxn ang="0">
                  <a:pos x="16" y="12"/>
                </a:cxn>
                <a:cxn ang="0">
                  <a:pos x="17" y="11"/>
                </a:cxn>
                <a:cxn ang="0">
                  <a:pos x="17" y="9"/>
                </a:cxn>
                <a:cxn ang="0">
                  <a:pos x="16" y="9"/>
                </a:cxn>
                <a:cxn ang="0">
                  <a:pos x="16" y="7"/>
                </a:cxn>
                <a:cxn ang="0">
                  <a:pos x="15" y="7"/>
                </a:cxn>
                <a:cxn ang="0">
                  <a:pos x="15" y="5"/>
                </a:cxn>
                <a:cxn ang="0">
                  <a:pos x="15" y="4"/>
                </a:cxn>
                <a:cxn ang="0">
                  <a:pos x="14" y="3"/>
                </a:cxn>
                <a:cxn ang="0">
                  <a:pos x="13" y="2"/>
                </a:cxn>
                <a:cxn ang="0">
                  <a:pos x="12" y="1"/>
                </a:cxn>
                <a:cxn ang="0">
                  <a:pos x="11" y="0"/>
                </a:cxn>
                <a:cxn ang="0">
                  <a:pos x="9" y="0"/>
                </a:cxn>
                <a:cxn ang="0">
                  <a:pos x="8" y="0"/>
                </a:cxn>
                <a:cxn ang="0">
                  <a:pos x="7" y="0"/>
                </a:cxn>
                <a:cxn ang="0">
                  <a:pos x="6" y="0"/>
                </a:cxn>
                <a:cxn ang="0">
                  <a:pos x="5" y="0"/>
                </a:cxn>
                <a:cxn ang="0">
                  <a:pos x="4" y="1"/>
                </a:cxn>
                <a:cxn ang="0">
                  <a:pos x="3" y="2"/>
                </a:cxn>
                <a:cxn ang="0">
                  <a:pos x="2" y="2"/>
                </a:cxn>
                <a:cxn ang="0">
                  <a:pos x="2" y="3"/>
                </a:cxn>
                <a:cxn ang="0">
                  <a:pos x="2" y="4"/>
                </a:cxn>
                <a:cxn ang="0">
                  <a:pos x="1" y="5"/>
                </a:cxn>
                <a:cxn ang="0">
                  <a:pos x="0" y="5"/>
                </a:cxn>
                <a:cxn ang="0">
                  <a:pos x="0" y="7"/>
                </a:cxn>
                <a:cxn ang="0">
                  <a:pos x="0" y="9"/>
                </a:cxn>
                <a:cxn ang="0">
                  <a:pos x="0" y="11"/>
                </a:cxn>
                <a:cxn ang="0">
                  <a:pos x="0" y="12"/>
                </a:cxn>
                <a:cxn ang="0">
                  <a:pos x="0" y="13"/>
                </a:cxn>
                <a:cxn ang="0">
                  <a:pos x="0" y="14"/>
                </a:cxn>
                <a:cxn ang="0">
                  <a:pos x="0" y="16"/>
                </a:cxn>
                <a:cxn ang="0">
                  <a:pos x="1" y="17"/>
                </a:cxn>
                <a:cxn ang="0">
                  <a:pos x="2" y="17"/>
                </a:cxn>
                <a:cxn ang="0">
                  <a:pos x="2" y="18"/>
                </a:cxn>
                <a:cxn ang="0">
                  <a:pos x="2" y="19"/>
                </a:cxn>
                <a:cxn ang="0">
                  <a:pos x="3" y="19"/>
                </a:cxn>
                <a:cxn ang="0">
                  <a:pos x="4" y="20"/>
                </a:cxn>
                <a:cxn ang="0">
                  <a:pos x="5" y="20"/>
                </a:cxn>
                <a:cxn ang="0">
                  <a:pos x="6" y="20"/>
                </a:cxn>
                <a:cxn ang="0">
                  <a:pos x="7" y="20"/>
                </a:cxn>
                <a:cxn ang="0">
                  <a:pos x="8" y="22"/>
                </a:cxn>
              </a:cxnLst>
              <a:rect l="0" t="0" r="r" b="b"/>
              <a:pathLst>
                <a:path w="18" h="23">
                  <a:moveTo>
                    <a:pt x="8" y="22"/>
                  </a:moveTo>
                  <a:lnTo>
                    <a:pt x="9" y="20"/>
                  </a:lnTo>
                  <a:lnTo>
                    <a:pt x="11" y="20"/>
                  </a:lnTo>
                  <a:lnTo>
                    <a:pt x="12" y="20"/>
                  </a:lnTo>
                  <a:lnTo>
                    <a:pt x="13" y="19"/>
                  </a:lnTo>
                  <a:lnTo>
                    <a:pt x="14" y="18"/>
                  </a:lnTo>
                  <a:lnTo>
                    <a:pt x="15" y="17"/>
                  </a:lnTo>
                  <a:lnTo>
                    <a:pt x="15" y="16"/>
                  </a:lnTo>
                  <a:lnTo>
                    <a:pt x="15" y="14"/>
                  </a:lnTo>
                  <a:lnTo>
                    <a:pt x="16" y="13"/>
                  </a:lnTo>
                  <a:lnTo>
                    <a:pt x="16" y="12"/>
                  </a:lnTo>
                  <a:lnTo>
                    <a:pt x="17" y="11"/>
                  </a:lnTo>
                  <a:lnTo>
                    <a:pt x="17" y="9"/>
                  </a:lnTo>
                  <a:lnTo>
                    <a:pt x="16" y="9"/>
                  </a:lnTo>
                  <a:lnTo>
                    <a:pt x="16" y="7"/>
                  </a:lnTo>
                  <a:lnTo>
                    <a:pt x="15" y="7"/>
                  </a:lnTo>
                  <a:lnTo>
                    <a:pt x="15" y="5"/>
                  </a:lnTo>
                  <a:lnTo>
                    <a:pt x="15" y="4"/>
                  </a:lnTo>
                  <a:lnTo>
                    <a:pt x="14" y="3"/>
                  </a:lnTo>
                  <a:lnTo>
                    <a:pt x="13" y="2"/>
                  </a:lnTo>
                  <a:lnTo>
                    <a:pt x="12" y="1"/>
                  </a:lnTo>
                  <a:lnTo>
                    <a:pt x="11" y="0"/>
                  </a:lnTo>
                  <a:lnTo>
                    <a:pt x="9" y="0"/>
                  </a:lnTo>
                  <a:lnTo>
                    <a:pt x="8" y="0"/>
                  </a:lnTo>
                  <a:lnTo>
                    <a:pt x="7" y="0"/>
                  </a:lnTo>
                  <a:lnTo>
                    <a:pt x="6" y="0"/>
                  </a:lnTo>
                  <a:lnTo>
                    <a:pt x="5" y="0"/>
                  </a:lnTo>
                  <a:lnTo>
                    <a:pt x="4" y="1"/>
                  </a:lnTo>
                  <a:lnTo>
                    <a:pt x="3" y="2"/>
                  </a:lnTo>
                  <a:lnTo>
                    <a:pt x="2" y="2"/>
                  </a:lnTo>
                  <a:lnTo>
                    <a:pt x="2" y="3"/>
                  </a:lnTo>
                  <a:lnTo>
                    <a:pt x="2" y="4"/>
                  </a:lnTo>
                  <a:lnTo>
                    <a:pt x="1" y="5"/>
                  </a:lnTo>
                  <a:lnTo>
                    <a:pt x="0" y="5"/>
                  </a:lnTo>
                  <a:lnTo>
                    <a:pt x="0" y="7"/>
                  </a:lnTo>
                  <a:lnTo>
                    <a:pt x="0" y="9"/>
                  </a:lnTo>
                  <a:lnTo>
                    <a:pt x="0" y="11"/>
                  </a:lnTo>
                  <a:lnTo>
                    <a:pt x="0" y="12"/>
                  </a:lnTo>
                  <a:lnTo>
                    <a:pt x="0" y="13"/>
                  </a:lnTo>
                  <a:lnTo>
                    <a:pt x="0" y="14"/>
                  </a:lnTo>
                  <a:lnTo>
                    <a:pt x="0" y="16"/>
                  </a:lnTo>
                  <a:lnTo>
                    <a:pt x="1" y="17"/>
                  </a:lnTo>
                  <a:lnTo>
                    <a:pt x="2" y="17"/>
                  </a:lnTo>
                  <a:lnTo>
                    <a:pt x="2" y="18"/>
                  </a:lnTo>
                  <a:lnTo>
                    <a:pt x="2" y="19"/>
                  </a:lnTo>
                  <a:lnTo>
                    <a:pt x="3" y="19"/>
                  </a:lnTo>
                  <a:lnTo>
                    <a:pt x="4" y="20"/>
                  </a:lnTo>
                  <a:lnTo>
                    <a:pt x="5" y="20"/>
                  </a:lnTo>
                  <a:lnTo>
                    <a:pt x="6" y="20"/>
                  </a:lnTo>
                  <a:lnTo>
                    <a:pt x="7" y="20"/>
                  </a:lnTo>
                  <a:lnTo>
                    <a:pt x="8"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40" name="Freeform 343"/>
            <p:cNvSpPr>
              <a:spLocks/>
            </p:cNvSpPr>
            <p:nvPr/>
          </p:nvSpPr>
          <p:spPr bwMode="auto">
            <a:xfrm>
              <a:off x="1865" y="1974"/>
              <a:ext cx="19" cy="22"/>
            </a:xfrm>
            <a:custGeom>
              <a:avLst/>
              <a:gdLst/>
              <a:ahLst/>
              <a:cxnLst>
                <a:cxn ang="0">
                  <a:pos x="9" y="21"/>
                </a:cxn>
                <a:cxn ang="0">
                  <a:pos x="9" y="21"/>
                </a:cxn>
                <a:cxn ang="0">
                  <a:pos x="10" y="21"/>
                </a:cxn>
                <a:cxn ang="0">
                  <a:pos x="11" y="21"/>
                </a:cxn>
                <a:cxn ang="0">
                  <a:pos x="12" y="19"/>
                </a:cxn>
                <a:cxn ang="0">
                  <a:pos x="14" y="19"/>
                </a:cxn>
                <a:cxn ang="0">
                  <a:pos x="15" y="18"/>
                </a:cxn>
                <a:cxn ang="0">
                  <a:pos x="15" y="16"/>
                </a:cxn>
                <a:cxn ang="0">
                  <a:pos x="16" y="16"/>
                </a:cxn>
                <a:cxn ang="0">
                  <a:pos x="16" y="15"/>
                </a:cxn>
                <a:cxn ang="0">
                  <a:pos x="16" y="14"/>
                </a:cxn>
                <a:cxn ang="0">
                  <a:pos x="17" y="13"/>
                </a:cxn>
                <a:cxn ang="0">
                  <a:pos x="17" y="12"/>
                </a:cxn>
                <a:cxn ang="0">
                  <a:pos x="17" y="11"/>
                </a:cxn>
                <a:cxn ang="0">
                  <a:pos x="18" y="10"/>
                </a:cxn>
                <a:cxn ang="0">
                  <a:pos x="17" y="9"/>
                </a:cxn>
                <a:cxn ang="0">
                  <a:pos x="17" y="7"/>
                </a:cxn>
                <a:cxn ang="0">
                  <a:pos x="16" y="6"/>
                </a:cxn>
                <a:cxn ang="0">
                  <a:pos x="16" y="5"/>
                </a:cxn>
                <a:cxn ang="0">
                  <a:pos x="15" y="4"/>
                </a:cxn>
                <a:cxn ang="0">
                  <a:pos x="15" y="2"/>
                </a:cxn>
                <a:cxn ang="0">
                  <a:pos x="14" y="2"/>
                </a:cxn>
                <a:cxn ang="0">
                  <a:pos x="12" y="1"/>
                </a:cxn>
                <a:cxn ang="0">
                  <a:pos x="12" y="0"/>
                </a:cxn>
                <a:cxn ang="0">
                  <a:pos x="11" y="0"/>
                </a:cxn>
                <a:cxn ang="0">
                  <a:pos x="10" y="0"/>
                </a:cxn>
                <a:cxn ang="0">
                  <a:pos x="9" y="0"/>
                </a:cxn>
                <a:cxn ang="0">
                  <a:pos x="7" y="0"/>
                </a:cxn>
                <a:cxn ang="0">
                  <a:pos x="6" y="0"/>
                </a:cxn>
                <a:cxn ang="0">
                  <a:pos x="5" y="0"/>
                </a:cxn>
                <a:cxn ang="0">
                  <a:pos x="4" y="1"/>
                </a:cxn>
                <a:cxn ang="0">
                  <a:pos x="3" y="2"/>
                </a:cxn>
                <a:cxn ang="0">
                  <a:pos x="2" y="4"/>
                </a:cxn>
                <a:cxn ang="0">
                  <a:pos x="2" y="5"/>
                </a:cxn>
                <a:cxn ang="0">
                  <a:pos x="1" y="5"/>
                </a:cxn>
                <a:cxn ang="0">
                  <a:pos x="1" y="6"/>
                </a:cxn>
                <a:cxn ang="0">
                  <a:pos x="0" y="7"/>
                </a:cxn>
                <a:cxn ang="0">
                  <a:pos x="0" y="9"/>
                </a:cxn>
                <a:cxn ang="0">
                  <a:pos x="0" y="10"/>
                </a:cxn>
                <a:cxn ang="0">
                  <a:pos x="0" y="11"/>
                </a:cxn>
                <a:cxn ang="0">
                  <a:pos x="0" y="12"/>
                </a:cxn>
                <a:cxn ang="0">
                  <a:pos x="0" y="13"/>
                </a:cxn>
                <a:cxn ang="0">
                  <a:pos x="1" y="14"/>
                </a:cxn>
                <a:cxn ang="0">
                  <a:pos x="1" y="15"/>
                </a:cxn>
                <a:cxn ang="0">
                  <a:pos x="2" y="16"/>
                </a:cxn>
                <a:cxn ang="0">
                  <a:pos x="3" y="18"/>
                </a:cxn>
                <a:cxn ang="0">
                  <a:pos x="3" y="19"/>
                </a:cxn>
                <a:cxn ang="0">
                  <a:pos x="4" y="19"/>
                </a:cxn>
                <a:cxn ang="0">
                  <a:pos x="5" y="19"/>
                </a:cxn>
                <a:cxn ang="0">
                  <a:pos x="6" y="21"/>
                </a:cxn>
                <a:cxn ang="0">
                  <a:pos x="7" y="21"/>
                </a:cxn>
                <a:cxn ang="0">
                  <a:pos x="9" y="21"/>
                </a:cxn>
              </a:cxnLst>
              <a:rect l="0" t="0" r="r" b="b"/>
              <a:pathLst>
                <a:path w="19" h="22">
                  <a:moveTo>
                    <a:pt x="9" y="21"/>
                  </a:moveTo>
                  <a:lnTo>
                    <a:pt x="9" y="21"/>
                  </a:lnTo>
                  <a:lnTo>
                    <a:pt x="10" y="21"/>
                  </a:lnTo>
                  <a:lnTo>
                    <a:pt x="11" y="21"/>
                  </a:lnTo>
                  <a:lnTo>
                    <a:pt x="12" y="19"/>
                  </a:lnTo>
                  <a:lnTo>
                    <a:pt x="14" y="19"/>
                  </a:lnTo>
                  <a:lnTo>
                    <a:pt x="15" y="18"/>
                  </a:lnTo>
                  <a:lnTo>
                    <a:pt x="15" y="16"/>
                  </a:lnTo>
                  <a:lnTo>
                    <a:pt x="16" y="16"/>
                  </a:lnTo>
                  <a:lnTo>
                    <a:pt x="16" y="15"/>
                  </a:lnTo>
                  <a:lnTo>
                    <a:pt x="16" y="14"/>
                  </a:lnTo>
                  <a:lnTo>
                    <a:pt x="17" y="13"/>
                  </a:lnTo>
                  <a:lnTo>
                    <a:pt x="17" y="12"/>
                  </a:lnTo>
                  <a:lnTo>
                    <a:pt x="17" y="11"/>
                  </a:lnTo>
                  <a:lnTo>
                    <a:pt x="18" y="10"/>
                  </a:lnTo>
                  <a:lnTo>
                    <a:pt x="17" y="9"/>
                  </a:lnTo>
                  <a:lnTo>
                    <a:pt x="17" y="7"/>
                  </a:lnTo>
                  <a:lnTo>
                    <a:pt x="16" y="6"/>
                  </a:lnTo>
                  <a:lnTo>
                    <a:pt x="16" y="5"/>
                  </a:lnTo>
                  <a:lnTo>
                    <a:pt x="15" y="4"/>
                  </a:lnTo>
                  <a:lnTo>
                    <a:pt x="15" y="2"/>
                  </a:lnTo>
                  <a:lnTo>
                    <a:pt x="14" y="2"/>
                  </a:lnTo>
                  <a:lnTo>
                    <a:pt x="12" y="1"/>
                  </a:lnTo>
                  <a:lnTo>
                    <a:pt x="12" y="0"/>
                  </a:lnTo>
                  <a:lnTo>
                    <a:pt x="11" y="0"/>
                  </a:lnTo>
                  <a:lnTo>
                    <a:pt x="10" y="0"/>
                  </a:lnTo>
                  <a:lnTo>
                    <a:pt x="9" y="0"/>
                  </a:lnTo>
                  <a:lnTo>
                    <a:pt x="7" y="0"/>
                  </a:lnTo>
                  <a:lnTo>
                    <a:pt x="6" y="0"/>
                  </a:lnTo>
                  <a:lnTo>
                    <a:pt x="5" y="0"/>
                  </a:lnTo>
                  <a:lnTo>
                    <a:pt x="4" y="1"/>
                  </a:lnTo>
                  <a:lnTo>
                    <a:pt x="3" y="2"/>
                  </a:lnTo>
                  <a:lnTo>
                    <a:pt x="2" y="4"/>
                  </a:lnTo>
                  <a:lnTo>
                    <a:pt x="2" y="5"/>
                  </a:lnTo>
                  <a:lnTo>
                    <a:pt x="1" y="5"/>
                  </a:lnTo>
                  <a:lnTo>
                    <a:pt x="1" y="6"/>
                  </a:lnTo>
                  <a:lnTo>
                    <a:pt x="0" y="7"/>
                  </a:lnTo>
                  <a:lnTo>
                    <a:pt x="0" y="9"/>
                  </a:lnTo>
                  <a:lnTo>
                    <a:pt x="0" y="10"/>
                  </a:lnTo>
                  <a:lnTo>
                    <a:pt x="0" y="11"/>
                  </a:lnTo>
                  <a:lnTo>
                    <a:pt x="0" y="12"/>
                  </a:lnTo>
                  <a:lnTo>
                    <a:pt x="0" y="13"/>
                  </a:lnTo>
                  <a:lnTo>
                    <a:pt x="1" y="14"/>
                  </a:lnTo>
                  <a:lnTo>
                    <a:pt x="1" y="15"/>
                  </a:lnTo>
                  <a:lnTo>
                    <a:pt x="2" y="16"/>
                  </a:lnTo>
                  <a:lnTo>
                    <a:pt x="3" y="18"/>
                  </a:lnTo>
                  <a:lnTo>
                    <a:pt x="3" y="19"/>
                  </a:lnTo>
                  <a:lnTo>
                    <a:pt x="4" y="19"/>
                  </a:lnTo>
                  <a:lnTo>
                    <a:pt x="5" y="19"/>
                  </a:lnTo>
                  <a:lnTo>
                    <a:pt x="6" y="21"/>
                  </a:lnTo>
                  <a:lnTo>
                    <a:pt x="7" y="21"/>
                  </a:lnTo>
                  <a:lnTo>
                    <a:pt x="9"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341" name="Freeform 344"/>
            <p:cNvSpPr>
              <a:spLocks/>
            </p:cNvSpPr>
            <p:nvPr/>
          </p:nvSpPr>
          <p:spPr bwMode="auto">
            <a:xfrm>
              <a:off x="1865" y="1974"/>
              <a:ext cx="19" cy="22"/>
            </a:xfrm>
            <a:custGeom>
              <a:avLst/>
              <a:gdLst/>
              <a:ahLst/>
              <a:cxnLst>
                <a:cxn ang="0">
                  <a:pos x="9" y="21"/>
                </a:cxn>
                <a:cxn ang="0">
                  <a:pos x="9" y="21"/>
                </a:cxn>
                <a:cxn ang="0">
                  <a:pos x="10" y="21"/>
                </a:cxn>
                <a:cxn ang="0">
                  <a:pos x="11" y="21"/>
                </a:cxn>
                <a:cxn ang="0">
                  <a:pos x="12" y="19"/>
                </a:cxn>
                <a:cxn ang="0">
                  <a:pos x="14" y="19"/>
                </a:cxn>
                <a:cxn ang="0">
                  <a:pos x="15" y="18"/>
                </a:cxn>
                <a:cxn ang="0">
                  <a:pos x="15" y="16"/>
                </a:cxn>
                <a:cxn ang="0">
                  <a:pos x="16" y="16"/>
                </a:cxn>
                <a:cxn ang="0">
                  <a:pos x="16" y="15"/>
                </a:cxn>
                <a:cxn ang="0">
                  <a:pos x="16" y="14"/>
                </a:cxn>
                <a:cxn ang="0">
                  <a:pos x="17" y="13"/>
                </a:cxn>
                <a:cxn ang="0">
                  <a:pos x="17" y="12"/>
                </a:cxn>
                <a:cxn ang="0">
                  <a:pos x="17" y="11"/>
                </a:cxn>
                <a:cxn ang="0">
                  <a:pos x="18" y="10"/>
                </a:cxn>
                <a:cxn ang="0">
                  <a:pos x="17" y="9"/>
                </a:cxn>
                <a:cxn ang="0">
                  <a:pos x="17" y="7"/>
                </a:cxn>
                <a:cxn ang="0">
                  <a:pos x="16" y="6"/>
                </a:cxn>
                <a:cxn ang="0">
                  <a:pos x="16" y="5"/>
                </a:cxn>
                <a:cxn ang="0">
                  <a:pos x="15" y="4"/>
                </a:cxn>
                <a:cxn ang="0">
                  <a:pos x="15" y="2"/>
                </a:cxn>
                <a:cxn ang="0">
                  <a:pos x="14" y="2"/>
                </a:cxn>
                <a:cxn ang="0">
                  <a:pos x="12" y="1"/>
                </a:cxn>
                <a:cxn ang="0">
                  <a:pos x="12" y="0"/>
                </a:cxn>
                <a:cxn ang="0">
                  <a:pos x="11" y="0"/>
                </a:cxn>
                <a:cxn ang="0">
                  <a:pos x="10" y="0"/>
                </a:cxn>
                <a:cxn ang="0">
                  <a:pos x="9" y="0"/>
                </a:cxn>
                <a:cxn ang="0">
                  <a:pos x="7" y="0"/>
                </a:cxn>
                <a:cxn ang="0">
                  <a:pos x="6" y="0"/>
                </a:cxn>
                <a:cxn ang="0">
                  <a:pos x="5" y="0"/>
                </a:cxn>
                <a:cxn ang="0">
                  <a:pos x="4" y="1"/>
                </a:cxn>
                <a:cxn ang="0">
                  <a:pos x="3" y="2"/>
                </a:cxn>
                <a:cxn ang="0">
                  <a:pos x="2" y="4"/>
                </a:cxn>
                <a:cxn ang="0">
                  <a:pos x="2" y="5"/>
                </a:cxn>
                <a:cxn ang="0">
                  <a:pos x="1" y="5"/>
                </a:cxn>
                <a:cxn ang="0">
                  <a:pos x="1" y="6"/>
                </a:cxn>
                <a:cxn ang="0">
                  <a:pos x="0" y="7"/>
                </a:cxn>
                <a:cxn ang="0">
                  <a:pos x="0" y="9"/>
                </a:cxn>
                <a:cxn ang="0">
                  <a:pos x="0" y="10"/>
                </a:cxn>
                <a:cxn ang="0">
                  <a:pos x="0" y="11"/>
                </a:cxn>
                <a:cxn ang="0">
                  <a:pos x="0" y="12"/>
                </a:cxn>
                <a:cxn ang="0">
                  <a:pos x="0" y="13"/>
                </a:cxn>
                <a:cxn ang="0">
                  <a:pos x="1" y="14"/>
                </a:cxn>
                <a:cxn ang="0">
                  <a:pos x="1" y="15"/>
                </a:cxn>
                <a:cxn ang="0">
                  <a:pos x="2" y="16"/>
                </a:cxn>
                <a:cxn ang="0">
                  <a:pos x="3" y="18"/>
                </a:cxn>
                <a:cxn ang="0">
                  <a:pos x="3" y="19"/>
                </a:cxn>
                <a:cxn ang="0">
                  <a:pos x="4" y="19"/>
                </a:cxn>
                <a:cxn ang="0">
                  <a:pos x="5" y="19"/>
                </a:cxn>
                <a:cxn ang="0">
                  <a:pos x="6" y="21"/>
                </a:cxn>
                <a:cxn ang="0">
                  <a:pos x="7" y="21"/>
                </a:cxn>
                <a:cxn ang="0">
                  <a:pos x="9" y="21"/>
                </a:cxn>
              </a:cxnLst>
              <a:rect l="0" t="0" r="r" b="b"/>
              <a:pathLst>
                <a:path w="19" h="22">
                  <a:moveTo>
                    <a:pt x="9" y="21"/>
                  </a:moveTo>
                  <a:lnTo>
                    <a:pt x="9" y="21"/>
                  </a:lnTo>
                  <a:lnTo>
                    <a:pt x="10" y="21"/>
                  </a:lnTo>
                  <a:lnTo>
                    <a:pt x="11" y="21"/>
                  </a:lnTo>
                  <a:lnTo>
                    <a:pt x="12" y="19"/>
                  </a:lnTo>
                  <a:lnTo>
                    <a:pt x="14" y="19"/>
                  </a:lnTo>
                  <a:lnTo>
                    <a:pt x="15" y="18"/>
                  </a:lnTo>
                  <a:lnTo>
                    <a:pt x="15" y="16"/>
                  </a:lnTo>
                  <a:lnTo>
                    <a:pt x="16" y="16"/>
                  </a:lnTo>
                  <a:lnTo>
                    <a:pt x="16" y="15"/>
                  </a:lnTo>
                  <a:lnTo>
                    <a:pt x="16" y="14"/>
                  </a:lnTo>
                  <a:lnTo>
                    <a:pt x="17" y="13"/>
                  </a:lnTo>
                  <a:lnTo>
                    <a:pt x="17" y="12"/>
                  </a:lnTo>
                  <a:lnTo>
                    <a:pt x="17" y="11"/>
                  </a:lnTo>
                  <a:lnTo>
                    <a:pt x="18" y="10"/>
                  </a:lnTo>
                  <a:lnTo>
                    <a:pt x="17" y="9"/>
                  </a:lnTo>
                  <a:lnTo>
                    <a:pt x="17" y="7"/>
                  </a:lnTo>
                  <a:lnTo>
                    <a:pt x="16" y="6"/>
                  </a:lnTo>
                  <a:lnTo>
                    <a:pt x="16" y="5"/>
                  </a:lnTo>
                  <a:lnTo>
                    <a:pt x="15" y="4"/>
                  </a:lnTo>
                  <a:lnTo>
                    <a:pt x="15" y="2"/>
                  </a:lnTo>
                  <a:lnTo>
                    <a:pt x="14" y="2"/>
                  </a:lnTo>
                  <a:lnTo>
                    <a:pt x="12" y="1"/>
                  </a:lnTo>
                  <a:lnTo>
                    <a:pt x="12" y="0"/>
                  </a:lnTo>
                  <a:lnTo>
                    <a:pt x="11" y="0"/>
                  </a:lnTo>
                  <a:lnTo>
                    <a:pt x="10" y="0"/>
                  </a:lnTo>
                  <a:lnTo>
                    <a:pt x="9" y="0"/>
                  </a:lnTo>
                  <a:lnTo>
                    <a:pt x="7" y="0"/>
                  </a:lnTo>
                  <a:lnTo>
                    <a:pt x="6" y="0"/>
                  </a:lnTo>
                  <a:lnTo>
                    <a:pt x="5" y="0"/>
                  </a:lnTo>
                  <a:lnTo>
                    <a:pt x="4" y="1"/>
                  </a:lnTo>
                  <a:lnTo>
                    <a:pt x="3" y="2"/>
                  </a:lnTo>
                  <a:lnTo>
                    <a:pt x="2" y="4"/>
                  </a:lnTo>
                  <a:lnTo>
                    <a:pt x="2" y="5"/>
                  </a:lnTo>
                  <a:lnTo>
                    <a:pt x="1" y="5"/>
                  </a:lnTo>
                  <a:lnTo>
                    <a:pt x="1" y="6"/>
                  </a:lnTo>
                  <a:lnTo>
                    <a:pt x="0" y="7"/>
                  </a:lnTo>
                  <a:lnTo>
                    <a:pt x="0" y="9"/>
                  </a:lnTo>
                  <a:lnTo>
                    <a:pt x="0" y="10"/>
                  </a:lnTo>
                  <a:lnTo>
                    <a:pt x="0" y="11"/>
                  </a:lnTo>
                  <a:lnTo>
                    <a:pt x="0" y="12"/>
                  </a:lnTo>
                  <a:lnTo>
                    <a:pt x="0" y="13"/>
                  </a:lnTo>
                  <a:lnTo>
                    <a:pt x="1" y="14"/>
                  </a:lnTo>
                  <a:lnTo>
                    <a:pt x="1" y="15"/>
                  </a:lnTo>
                  <a:lnTo>
                    <a:pt x="2" y="16"/>
                  </a:lnTo>
                  <a:lnTo>
                    <a:pt x="3" y="18"/>
                  </a:lnTo>
                  <a:lnTo>
                    <a:pt x="3" y="19"/>
                  </a:lnTo>
                  <a:lnTo>
                    <a:pt x="4" y="19"/>
                  </a:lnTo>
                  <a:lnTo>
                    <a:pt x="5" y="19"/>
                  </a:lnTo>
                  <a:lnTo>
                    <a:pt x="6" y="21"/>
                  </a:lnTo>
                  <a:lnTo>
                    <a:pt x="7" y="21"/>
                  </a:lnTo>
                  <a:lnTo>
                    <a:pt x="9"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42" name="Line 345"/>
            <p:cNvSpPr>
              <a:spLocks noChangeShapeType="1"/>
            </p:cNvSpPr>
            <p:nvPr/>
          </p:nvSpPr>
          <p:spPr bwMode="auto">
            <a:xfrm>
              <a:off x="1855" y="1962"/>
              <a:ext cx="19" cy="23"/>
            </a:xfrm>
            <a:prstGeom prst="line">
              <a:avLst/>
            </a:prstGeom>
            <a:noFill/>
            <a:ln w="9525">
              <a:noFill/>
              <a:round/>
              <a:headEnd type="none" w="sm" len="sm"/>
              <a:tailEnd type="none" w="sm" len="sm"/>
            </a:ln>
            <a:effectLst/>
          </p:spPr>
          <p:txBody>
            <a:bodyPr/>
            <a:lstStyle/>
            <a:p>
              <a:endParaRPr lang="en-US"/>
            </a:p>
          </p:txBody>
        </p:sp>
        <p:sp>
          <p:nvSpPr>
            <p:cNvPr id="343" name="Line 346"/>
            <p:cNvSpPr>
              <a:spLocks noChangeShapeType="1"/>
            </p:cNvSpPr>
            <p:nvPr/>
          </p:nvSpPr>
          <p:spPr bwMode="auto">
            <a:xfrm>
              <a:off x="1857" y="1964"/>
              <a:ext cx="16" cy="19"/>
            </a:xfrm>
            <a:prstGeom prst="line">
              <a:avLst/>
            </a:prstGeom>
            <a:noFill/>
            <a:ln w="12700">
              <a:solidFill>
                <a:srgbClr val="000000"/>
              </a:solidFill>
              <a:round/>
              <a:headEnd type="none" w="sm" len="sm"/>
              <a:tailEnd type="none" w="sm" len="sm"/>
            </a:ln>
            <a:effectLst/>
          </p:spPr>
          <p:txBody>
            <a:bodyPr/>
            <a:lstStyle/>
            <a:p>
              <a:endParaRPr lang="en-US"/>
            </a:p>
          </p:txBody>
        </p:sp>
        <p:sp>
          <p:nvSpPr>
            <p:cNvPr id="344" name="Freeform 347"/>
            <p:cNvSpPr>
              <a:spLocks/>
            </p:cNvSpPr>
            <p:nvPr/>
          </p:nvSpPr>
          <p:spPr bwMode="auto">
            <a:xfrm>
              <a:off x="1567" y="1605"/>
              <a:ext cx="18" cy="23"/>
            </a:xfrm>
            <a:custGeom>
              <a:avLst/>
              <a:gdLst/>
              <a:ahLst/>
              <a:cxnLst>
                <a:cxn ang="0">
                  <a:pos x="8" y="22"/>
                </a:cxn>
                <a:cxn ang="0">
                  <a:pos x="9" y="20"/>
                </a:cxn>
                <a:cxn ang="0">
                  <a:pos x="10" y="20"/>
                </a:cxn>
                <a:cxn ang="0">
                  <a:pos x="11" y="20"/>
                </a:cxn>
                <a:cxn ang="0">
                  <a:pos x="12" y="20"/>
                </a:cxn>
                <a:cxn ang="0">
                  <a:pos x="13" y="19"/>
                </a:cxn>
                <a:cxn ang="0">
                  <a:pos x="14" y="19"/>
                </a:cxn>
                <a:cxn ang="0">
                  <a:pos x="15" y="18"/>
                </a:cxn>
                <a:cxn ang="0">
                  <a:pos x="15" y="17"/>
                </a:cxn>
                <a:cxn ang="0">
                  <a:pos x="15" y="16"/>
                </a:cxn>
                <a:cxn ang="0">
                  <a:pos x="15" y="15"/>
                </a:cxn>
                <a:cxn ang="0">
                  <a:pos x="16" y="15"/>
                </a:cxn>
                <a:cxn ang="0">
                  <a:pos x="17" y="13"/>
                </a:cxn>
                <a:cxn ang="0">
                  <a:pos x="17" y="11"/>
                </a:cxn>
                <a:cxn ang="0">
                  <a:pos x="17" y="9"/>
                </a:cxn>
                <a:cxn ang="0">
                  <a:pos x="17" y="7"/>
                </a:cxn>
                <a:cxn ang="0">
                  <a:pos x="16" y="7"/>
                </a:cxn>
                <a:cxn ang="0">
                  <a:pos x="15" y="5"/>
                </a:cxn>
                <a:cxn ang="0">
                  <a:pos x="15" y="4"/>
                </a:cxn>
                <a:cxn ang="0">
                  <a:pos x="15" y="3"/>
                </a:cxn>
                <a:cxn ang="0">
                  <a:pos x="14" y="3"/>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4" y="2"/>
                </a:cxn>
                <a:cxn ang="0">
                  <a:pos x="3" y="3"/>
                </a:cxn>
                <a:cxn ang="0">
                  <a:pos x="2" y="3"/>
                </a:cxn>
                <a:cxn ang="0">
                  <a:pos x="2" y="4"/>
                </a:cxn>
                <a:cxn ang="0">
                  <a:pos x="1" y="5"/>
                </a:cxn>
                <a:cxn ang="0">
                  <a:pos x="0" y="7"/>
                </a:cxn>
                <a:cxn ang="0">
                  <a:pos x="0" y="9"/>
                </a:cxn>
                <a:cxn ang="0">
                  <a:pos x="0" y="11"/>
                </a:cxn>
                <a:cxn ang="0">
                  <a:pos x="0" y="13"/>
                </a:cxn>
                <a:cxn ang="0">
                  <a:pos x="0" y="15"/>
                </a:cxn>
                <a:cxn ang="0">
                  <a:pos x="1" y="15"/>
                </a:cxn>
                <a:cxn ang="0">
                  <a:pos x="2" y="16"/>
                </a:cxn>
                <a:cxn ang="0">
                  <a:pos x="2" y="17"/>
                </a:cxn>
                <a:cxn ang="0">
                  <a:pos x="2" y="18"/>
                </a:cxn>
                <a:cxn ang="0">
                  <a:pos x="3" y="19"/>
                </a:cxn>
                <a:cxn ang="0">
                  <a:pos x="4" y="19"/>
                </a:cxn>
                <a:cxn ang="0">
                  <a:pos x="4" y="20"/>
                </a:cxn>
                <a:cxn ang="0">
                  <a:pos x="5" y="20"/>
                </a:cxn>
                <a:cxn ang="0">
                  <a:pos x="6" y="20"/>
                </a:cxn>
                <a:cxn ang="0">
                  <a:pos x="7" y="20"/>
                </a:cxn>
                <a:cxn ang="0">
                  <a:pos x="8" y="22"/>
                </a:cxn>
              </a:cxnLst>
              <a:rect l="0" t="0" r="r" b="b"/>
              <a:pathLst>
                <a:path w="18" h="23">
                  <a:moveTo>
                    <a:pt x="8" y="22"/>
                  </a:moveTo>
                  <a:lnTo>
                    <a:pt x="9" y="20"/>
                  </a:lnTo>
                  <a:lnTo>
                    <a:pt x="10" y="20"/>
                  </a:lnTo>
                  <a:lnTo>
                    <a:pt x="11" y="20"/>
                  </a:lnTo>
                  <a:lnTo>
                    <a:pt x="12" y="20"/>
                  </a:lnTo>
                  <a:lnTo>
                    <a:pt x="13" y="19"/>
                  </a:lnTo>
                  <a:lnTo>
                    <a:pt x="14" y="19"/>
                  </a:lnTo>
                  <a:lnTo>
                    <a:pt x="15" y="18"/>
                  </a:lnTo>
                  <a:lnTo>
                    <a:pt x="15" y="17"/>
                  </a:lnTo>
                  <a:lnTo>
                    <a:pt x="15" y="16"/>
                  </a:lnTo>
                  <a:lnTo>
                    <a:pt x="15" y="15"/>
                  </a:lnTo>
                  <a:lnTo>
                    <a:pt x="16" y="15"/>
                  </a:lnTo>
                  <a:lnTo>
                    <a:pt x="17" y="13"/>
                  </a:lnTo>
                  <a:lnTo>
                    <a:pt x="17" y="11"/>
                  </a:lnTo>
                  <a:lnTo>
                    <a:pt x="17" y="9"/>
                  </a:lnTo>
                  <a:lnTo>
                    <a:pt x="17" y="7"/>
                  </a:lnTo>
                  <a:lnTo>
                    <a:pt x="16" y="7"/>
                  </a:lnTo>
                  <a:lnTo>
                    <a:pt x="15" y="5"/>
                  </a:lnTo>
                  <a:lnTo>
                    <a:pt x="15" y="4"/>
                  </a:lnTo>
                  <a:lnTo>
                    <a:pt x="15" y="3"/>
                  </a:lnTo>
                  <a:lnTo>
                    <a:pt x="14" y="3"/>
                  </a:lnTo>
                  <a:lnTo>
                    <a:pt x="13" y="2"/>
                  </a:lnTo>
                  <a:lnTo>
                    <a:pt x="12" y="1"/>
                  </a:lnTo>
                  <a:lnTo>
                    <a:pt x="11" y="0"/>
                  </a:lnTo>
                  <a:lnTo>
                    <a:pt x="10" y="0"/>
                  </a:lnTo>
                  <a:lnTo>
                    <a:pt x="9" y="0"/>
                  </a:lnTo>
                  <a:lnTo>
                    <a:pt x="8" y="0"/>
                  </a:lnTo>
                  <a:lnTo>
                    <a:pt x="7" y="0"/>
                  </a:lnTo>
                  <a:lnTo>
                    <a:pt x="6" y="0"/>
                  </a:lnTo>
                  <a:lnTo>
                    <a:pt x="5" y="0"/>
                  </a:lnTo>
                  <a:lnTo>
                    <a:pt x="4" y="1"/>
                  </a:lnTo>
                  <a:lnTo>
                    <a:pt x="4" y="2"/>
                  </a:lnTo>
                  <a:lnTo>
                    <a:pt x="3" y="3"/>
                  </a:lnTo>
                  <a:lnTo>
                    <a:pt x="2" y="3"/>
                  </a:lnTo>
                  <a:lnTo>
                    <a:pt x="2" y="4"/>
                  </a:lnTo>
                  <a:lnTo>
                    <a:pt x="1" y="5"/>
                  </a:lnTo>
                  <a:lnTo>
                    <a:pt x="0" y="7"/>
                  </a:lnTo>
                  <a:lnTo>
                    <a:pt x="0" y="9"/>
                  </a:lnTo>
                  <a:lnTo>
                    <a:pt x="0" y="11"/>
                  </a:lnTo>
                  <a:lnTo>
                    <a:pt x="0" y="13"/>
                  </a:lnTo>
                  <a:lnTo>
                    <a:pt x="0" y="15"/>
                  </a:lnTo>
                  <a:lnTo>
                    <a:pt x="1" y="15"/>
                  </a:lnTo>
                  <a:lnTo>
                    <a:pt x="2" y="16"/>
                  </a:lnTo>
                  <a:lnTo>
                    <a:pt x="2" y="17"/>
                  </a:lnTo>
                  <a:lnTo>
                    <a:pt x="2" y="18"/>
                  </a:lnTo>
                  <a:lnTo>
                    <a:pt x="3" y="19"/>
                  </a:lnTo>
                  <a:lnTo>
                    <a:pt x="4" y="19"/>
                  </a:lnTo>
                  <a:lnTo>
                    <a:pt x="4" y="20"/>
                  </a:lnTo>
                  <a:lnTo>
                    <a:pt x="5" y="20"/>
                  </a:lnTo>
                  <a:lnTo>
                    <a:pt x="6" y="20"/>
                  </a:lnTo>
                  <a:lnTo>
                    <a:pt x="7" y="20"/>
                  </a:lnTo>
                  <a:lnTo>
                    <a:pt x="8" y="2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345" name="Freeform 348"/>
            <p:cNvSpPr>
              <a:spLocks/>
            </p:cNvSpPr>
            <p:nvPr/>
          </p:nvSpPr>
          <p:spPr bwMode="auto">
            <a:xfrm>
              <a:off x="1567" y="1605"/>
              <a:ext cx="18" cy="23"/>
            </a:xfrm>
            <a:custGeom>
              <a:avLst/>
              <a:gdLst/>
              <a:ahLst/>
              <a:cxnLst>
                <a:cxn ang="0">
                  <a:pos x="8" y="22"/>
                </a:cxn>
                <a:cxn ang="0">
                  <a:pos x="9" y="20"/>
                </a:cxn>
                <a:cxn ang="0">
                  <a:pos x="10" y="20"/>
                </a:cxn>
                <a:cxn ang="0">
                  <a:pos x="11" y="20"/>
                </a:cxn>
                <a:cxn ang="0">
                  <a:pos x="12" y="20"/>
                </a:cxn>
                <a:cxn ang="0">
                  <a:pos x="13" y="19"/>
                </a:cxn>
                <a:cxn ang="0">
                  <a:pos x="14" y="19"/>
                </a:cxn>
                <a:cxn ang="0">
                  <a:pos x="15" y="18"/>
                </a:cxn>
                <a:cxn ang="0">
                  <a:pos x="15" y="17"/>
                </a:cxn>
                <a:cxn ang="0">
                  <a:pos x="15" y="16"/>
                </a:cxn>
                <a:cxn ang="0">
                  <a:pos x="15" y="15"/>
                </a:cxn>
                <a:cxn ang="0">
                  <a:pos x="16" y="15"/>
                </a:cxn>
                <a:cxn ang="0">
                  <a:pos x="17" y="13"/>
                </a:cxn>
                <a:cxn ang="0">
                  <a:pos x="17" y="11"/>
                </a:cxn>
                <a:cxn ang="0">
                  <a:pos x="17" y="9"/>
                </a:cxn>
                <a:cxn ang="0">
                  <a:pos x="17" y="7"/>
                </a:cxn>
                <a:cxn ang="0">
                  <a:pos x="16" y="7"/>
                </a:cxn>
                <a:cxn ang="0">
                  <a:pos x="15" y="5"/>
                </a:cxn>
                <a:cxn ang="0">
                  <a:pos x="15" y="4"/>
                </a:cxn>
                <a:cxn ang="0">
                  <a:pos x="15" y="3"/>
                </a:cxn>
                <a:cxn ang="0">
                  <a:pos x="14" y="3"/>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4" y="2"/>
                </a:cxn>
                <a:cxn ang="0">
                  <a:pos x="3" y="3"/>
                </a:cxn>
                <a:cxn ang="0">
                  <a:pos x="2" y="3"/>
                </a:cxn>
                <a:cxn ang="0">
                  <a:pos x="2" y="4"/>
                </a:cxn>
                <a:cxn ang="0">
                  <a:pos x="1" y="5"/>
                </a:cxn>
                <a:cxn ang="0">
                  <a:pos x="0" y="7"/>
                </a:cxn>
                <a:cxn ang="0">
                  <a:pos x="0" y="9"/>
                </a:cxn>
                <a:cxn ang="0">
                  <a:pos x="0" y="11"/>
                </a:cxn>
                <a:cxn ang="0">
                  <a:pos x="0" y="13"/>
                </a:cxn>
                <a:cxn ang="0">
                  <a:pos x="0" y="15"/>
                </a:cxn>
                <a:cxn ang="0">
                  <a:pos x="1" y="15"/>
                </a:cxn>
                <a:cxn ang="0">
                  <a:pos x="2" y="16"/>
                </a:cxn>
                <a:cxn ang="0">
                  <a:pos x="2" y="17"/>
                </a:cxn>
                <a:cxn ang="0">
                  <a:pos x="2" y="18"/>
                </a:cxn>
                <a:cxn ang="0">
                  <a:pos x="3" y="19"/>
                </a:cxn>
                <a:cxn ang="0">
                  <a:pos x="4" y="19"/>
                </a:cxn>
                <a:cxn ang="0">
                  <a:pos x="4" y="20"/>
                </a:cxn>
                <a:cxn ang="0">
                  <a:pos x="5" y="20"/>
                </a:cxn>
                <a:cxn ang="0">
                  <a:pos x="6" y="20"/>
                </a:cxn>
                <a:cxn ang="0">
                  <a:pos x="7" y="20"/>
                </a:cxn>
                <a:cxn ang="0">
                  <a:pos x="8" y="22"/>
                </a:cxn>
              </a:cxnLst>
              <a:rect l="0" t="0" r="r" b="b"/>
              <a:pathLst>
                <a:path w="18" h="23">
                  <a:moveTo>
                    <a:pt x="8" y="22"/>
                  </a:moveTo>
                  <a:lnTo>
                    <a:pt x="9" y="20"/>
                  </a:lnTo>
                  <a:lnTo>
                    <a:pt x="10" y="20"/>
                  </a:lnTo>
                  <a:lnTo>
                    <a:pt x="11" y="20"/>
                  </a:lnTo>
                  <a:lnTo>
                    <a:pt x="12" y="20"/>
                  </a:lnTo>
                  <a:lnTo>
                    <a:pt x="13" y="19"/>
                  </a:lnTo>
                  <a:lnTo>
                    <a:pt x="14" y="19"/>
                  </a:lnTo>
                  <a:lnTo>
                    <a:pt x="15" y="18"/>
                  </a:lnTo>
                  <a:lnTo>
                    <a:pt x="15" y="17"/>
                  </a:lnTo>
                  <a:lnTo>
                    <a:pt x="15" y="16"/>
                  </a:lnTo>
                  <a:lnTo>
                    <a:pt x="15" y="15"/>
                  </a:lnTo>
                  <a:lnTo>
                    <a:pt x="16" y="15"/>
                  </a:lnTo>
                  <a:lnTo>
                    <a:pt x="17" y="13"/>
                  </a:lnTo>
                  <a:lnTo>
                    <a:pt x="17" y="11"/>
                  </a:lnTo>
                  <a:lnTo>
                    <a:pt x="17" y="9"/>
                  </a:lnTo>
                  <a:lnTo>
                    <a:pt x="17" y="7"/>
                  </a:lnTo>
                  <a:lnTo>
                    <a:pt x="16" y="7"/>
                  </a:lnTo>
                  <a:lnTo>
                    <a:pt x="15" y="5"/>
                  </a:lnTo>
                  <a:lnTo>
                    <a:pt x="15" y="4"/>
                  </a:lnTo>
                  <a:lnTo>
                    <a:pt x="15" y="3"/>
                  </a:lnTo>
                  <a:lnTo>
                    <a:pt x="14" y="3"/>
                  </a:lnTo>
                  <a:lnTo>
                    <a:pt x="13" y="2"/>
                  </a:lnTo>
                  <a:lnTo>
                    <a:pt x="12" y="1"/>
                  </a:lnTo>
                  <a:lnTo>
                    <a:pt x="11" y="0"/>
                  </a:lnTo>
                  <a:lnTo>
                    <a:pt x="10" y="0"/>
                  </a:lnTo>
                  <a:lnTo>
                    <a:pt x="9" y="0"/>
                  </a:lnTo>
                  <a:lnTo>
                    <a:pt x="8" y="0"/>
                  </a:lnTo>
                  <a:lnTo>
                    <a:pt x="7" y="0"/>
                  </a:lnTo>
                  <a:lnTo>
                    <a:pt x="6" y="0"/>
                  </a:lnTo>
                  <a:lnTo>
                    <a:pt x="5" y="0"/>
                  </a:lnTo>
                  <a:lnTo>
                    <a:pt x="4" y="1"/>
                  </a:lnTo>
                  <a:lnTo>
                    <a:pt x="4" y="2"/>
                  </a:lnTo>
                  <a:lnTo>
                    <a:pt x="3" y="3"/>
                  </a:lnTo>
                  <a:lnTo>
                    <a:pt x="2" y="3"/>
                  </a:lnTo>
                  <a:lnTo>
                    <a:pt x="2" y="4"/>
                  </a:lnTo>
                  <a:lnTo>
                    <a:pt x="1" y="5"/>
                  </a:lnTo>
                  <a:lnTo>
                    <a:pt x="0" y="7"/>
                  </a:lnTo>
                  <a:lnTo>
                    <a:pt x="0" y="9"/>
                  </a:lnTo>
                  <a:lnTo>
                    <a:pt x="0" y="11"/>
                  </a:lnTo>
                  <a:lnTo>
                    <a:pt x="0" y="13"/>
                  </a:lnTo>
                  <a:lnTo>
                    <a:pt x="0" y="15"/>
                  </a:lnTo>
                  <a:lnTo>
                    <a:pt x="1" y="15"/>
                  </a:lnTo>
                  <a:lnTo>
                    <a:pt x="2" y="16"/>
                  </a:lnTo>
                  <a:lnTo>
                    <a:pt x="2" y="17"/>
                  </a:lnTo>
                  <a:lnTo>
                    <a:pt x="2" y="18"/>
                  </a:lnTo>
                  <a:lnTo>
                    <a:pt x="3" y="19"/>
                  </a:lnTo>
                  <a:lnTo>
                    <a:pt x="4" y="19"/>
                  </a:lnTo>
                  <a:lnTo>
                    <a:pt x="4" y="20"/>
                  </a:lnTo>
                  <a:lnTo>
                    <a:pt x="5" y="20"/>
                  </a:lnTo>
                  <a:lnTo>
                    <a:pt x="6" y="20"/>
                  </a:lnTo>
                  <a:lnTo>
                    <a:pt x="7" y="20"/>
                  </a:lnTo>
                  <a:lnTo>
                    <a:pt x="8"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46" name="Freeform 349"/>
            <p:cNvSpPr>
              <a:spLocks/>
            </p:cNvSpPr>
            <p:nvPr/>
          </p:nvSpPr>
          <p:spPr bwMode="auto">
            <a:xfrm>
              <a:off x="1590" y="1632"/>
              <a:ext cx="18" cy="22"/>
            </a:xfrm>
            <a:custGeom>
              <a:avLst/>
              <a:gdLst/>
              <a:ahLst/>
              <a:cxnLst>
                <a:cxn ang="0">
                  <a:pos x="8" y="21"/>
                </a:cxn>
                <a:cxn ang="0">
                  <a:pos x="9" y="21"/>
                </a:cxn>
                <a:cxn ang="0">
                  <a:pos x="10" y="21"/>
                </a:cxn>
                <a:cxn ang="0">
                  <a:pos x="11" y="19"/>
                </a:cxn>
                <a:cxn ang="0">
                  <a:pos x="12" y="19"/>
                </a:cxn>
                <a:cxn ang="0">
                  <a:pos x="13" y="19"/>
                </a:cxn>
                <a:cxn ang="0">
                  <a:pos x="13" y="18"/>
                </a:cxn>
                <a:cxn ang="0">
                  <a:pos x="14" y="18"/>
                </a:cxn>
                <a:cxn ang="0">
                  <a:pos x="15" y="17"/>
                </a:cxn>
                <a:cxn ang="0">
                  <a:pos x="15" y="15"/>
                </a:cxn>
                <a:cxn ang="0">
                  <a:pos x="16" y="15"/>
                </a:cxn>
                <a:cxn ang="0">
                  <a:pos x="16" y="13"/>
                </a:cxn>
                <a:cxn ang="0">
                  <a:pos x="17" y="13"/>
                </a:cxn>
                <a:cxn ang="0">
                  <a:pos x="17" y="11"/>
                </a:cxn>
                <a:cxn ang="0">
                  <a:pos x="17" y="10"/>
                </a:cxn>
                <a:cxn ang="0">
                  <a:pos x="17" y="9"/>
                </a:cxn>
                <a:cxn ang="0">
                  <a:pos x="17" y="8"/>
                </a:cxn>
                <a:cxn ang="0">
                  <a:pos x="16" y="7"/>
                </a:cxn>
                <a:cxn ang="0">
                  <a:pos x="15" y="5"/>
                </a:cxn>
                <a:cxn ang="0">
                  <a:pos x="15" y="4"/>
                </a:cxn>
                <a:cxn ang="0">
                  <a:pos x="14" y="2"/>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4" y="2"/>
                </a:cxn>
                <a:cxn ang="0">
                  <a:pos x="2" y="2"/>
                </a:cxn>
                <a:cxn ang="0">
                  <a:pos x="2" y="4"/>
                </a:cxn>
                <a:cxn ang="0">
                  <a:pos x="1" y="5"/>
                </a:cxn>
                <a:cxn ang="0">
                  <a:pos x="0" y="7"/>
                </a:cxn>
                <a:cxn ang="0">
                  <a:pos x="0" y="8"/>
                </a:cxn>
                <a:cxn ang="0">
                  <a:pos x="0" y="9"/>
                </a:cxn>
                <a:cxn ang="0">
                  <a:pos x="0" y="10"/>
                </a:cxn>
                <a:cxn ang="0">
                  <a:pos x="0" y="11"/>
                </a:cxn>
                <a:cxn ang="0">
                  <a:pos x="0" y="13"/>
                </a:cxn>
                <a:cxn ang="0">
                  <a:pos x="0" y="15"/>
                </a:cxn>
                <a:cxn ang="0">
                  <a:pos x="1" y="15"/>
                </a:cxn>
                <a:cxn ang="0">
                  <a:pos x="2" y="15"/>
                </a:cxn>
                <a:cxn ang="0">
                  <a:pos x="2" y="17"/>
                </a:cxn>
                <a:cxn ang="0">
                  <a:pos x="2" y="18"/>
                </a:cxn>
                <a:cxn ang="0">
                  <a:pos x="4" y="19"/>
                </a:cxn>
                <a:cxn ang="0">
                  <a:pos x="5" y="19"/>
                </a:cxn>
                <a:cxn ang="0">
                  <a:pos x="6" y="19"/>
                </a:cxn>
                <a:cxn ang="0">
                  <a:pos x="6" y="21"/>
                </a:cxn>
                <a:cxn ang="0">
                  <a:pos x="7" y="21"/>
                </a:cxn>
                <a:cxn ang="0">
                  <a:pos x="8" y="21"/>
                </a:cxn>
              </a:cxnLst>
              <a:rect l="0" t="0" r="r" b="b"/>
              <a:pathLst>
                <a:path w="18" h="22">
                  <a:moveTo>
                    <a:pt x="8" y="21"/>
                  </a:moveTo>
                  <a:lnTo>
                    <a:pt x="9" y="21"/>
                  </a:lnTo>
                  <a:lnTo>
                    <a:pt x="10" y="21"/>
                  </a:lnTo>
                  <a:lnTo>
                    <a:pt x="11" y="19"/>
                  </a:lnTo>
                  <a:lnTo>
                    <a:pt x="12" y="19"/>
                  </a:lnTo>
                  <a:lnTo>
                    <a:pt x="13" y="19"/>
                  </a:lnTo>
                  <a:lnTo>
                    <a:pt x="13" y="18"/>
                  </a:lnTo>
                  <a:lnTo>
                    <a:pt x="14" y="18"/>
                  </a:lnTo>
                  <a:lnTo>
                    <a:pt x="15" y="17"/>
                  </a:lnTo>
                  <a:lnTo>
                    <a:pt x="15" y="15"/>
                  </a:lnTo>
                  <a:lnTo>
                    <a:pt x="16" y="15"/>
                  </a:lnTo>
                  <a:lnTo>
                    <a:pt x="16" y="13"/>
                  </a:lnTo>
                  <a:lnTo>
                    <a:pt x="17" y="13"/>
                  </a:lnTo>
                  <a:lnTo>
                    <a:pt x="17" y="11"/>
                  </a:lnTo>
                  <a:lnTo>
                    <a:pt x="17" y="10"/>
                  </a:lnTo>
                  <a:lnTo>
                    <a:pt x="17" y="9"/>
                  </a:lnTo>
                  <a:lnTo>
                    <a:pt x="17" y="8"/>
                  </a:lnTo>
                  <a:lnTo>
                    <a:pt x="16" y="7"/>
                  </a:lnTo>
                  <a:lnTo>
                    <a:pt x="15" y="5"/>
                  </a:lnTo>
                  <a:lnTo>
                    <a:pt x="15" y="4"/>
                  </a:lnTo>
                  <a:lnTo>
                    <a:pt x="14" y="2"/>
                  </a:lnTo>
                  <a:lnTo>
                    <a:pt x="13" y="2"/>
                  </a:lnTo>
                  <a:lnTo>
                    <a:pt x="12" y="1"/>
                  </a:lnTo>
                  <a:lnTo>
                    <a:pt x="11" y="0"/>
                  </a:lnTo>
                  <a:lnTo>
                    <a:pt x="10" y="0"/>
                  </a:lnTo>
                  <a:lnTo>
                    <a:pt x="9" y="0"/>
                  </a:lnTo>
                  <a:lnTo>
                    <a:pt x="8" y="0"/>
                  </a:lnTo>
                  <a:lnTo>
                    <a:pt x="7" y="0"/>
                  </a:lnTo>
                  <a:lnTo>
                    <a:pt x="6" y="0"/>
                  </a:lnTo>
                  <a:lnTo>
                    <a:pt x="5" y="0"/>
                  </a:lnTo>
                  <a:lnTo>
                    <a:pt x="4" y="1"/>
                  </a:lnTo>
                  <a:lnTo>
                    <a:pt x="4" y="2"/>
                  </a:lnTo>
                  <a:lnTo>
                    <a:pt x="2" y="2"/>
                  </a:lnTo>
                  <a:lnTo>
                    <a:pt x="2" y="4"/>
                  </a:lnTo>
                  <a:lnTo>
                    <a:pt x="1" y="5"/>
                  </a:lnTo>
                  <a:lnTo>
                    <a:pt x="0" y="7"/>
                  </a:lnTo>
                  <a:lnTo>
                    <a:pt x="0" y="8"/>
                  </a:lnTo>
                  <a:lnTo>
                    <a:pt x="0" y="9"/>
                  </a:lnTo>
                  <a:lnTo>
                    <a:pt x="0" y="10"/>
                  </a:lnTo>
                  <a:lnTo>
                    <a:pt x="0" y="11"/>
                  </a:lnTo>
                  <a:lnTo>
                    <a:pt x="0" y="13"/>
                  </a:lnTo>
                  <a:lnTo>
                    <a:pt x="0" y="15"/>
                  </a:lnTo>
                  <a:lnTo>
                    <a:pt x="1" y="15"/>
                  </a:lnTo>
                  <a:lnTo>
                    <a:pt x="2" y="15"/>
                  </a:lnTo>
                  <a:lnTo>
                    <a:pt x="2" y="17"/>
                  </a:lnTo>
                  <a:lnTo>
                    <a:pt x="2" y="18"/>
                  </a:lnTo>
                  <a:lnTo>
                    <a:pt x="4" y="19"/>
                  </a:lnTo>
                  <a:lnTo>
                    <a:pt x="5" y="19"/>
                  </a:lnTo>
                  <a:lnTo>
                    <a:pt x="6" y="19"/>
                  </a:lnTo>
                  <a:lnTo>
                    <a:pt x="6" y="21"/>
                  </a:lnTo>
                  <a:lnTo>
                    <a:pt x="7" y="21"/>
                  </a:lnTo>
                  <a:lnTo>
                    <a:pt x="8"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347" name="Freeform 350"/>
            <p:cNvSpPr>
              <a:spLocks/>
            </p:cNvSpPr>
            <p:nvPr/>
          </p:nvSpPr>
          <p:spPr bwMode="auto">
            <a:xfrm>
              <a:off x="1590" y="1632"/>
              <a:ext cx="18" cy="22"/>
            </a:xfrm>
            <a:custGeom>
              <a:avLst/>
              <a:gdLst/>
              <a:ahLst/>
              <a:cxnLst>
                <a:cxn ang="0">
                  <a:pos x="8" y="21"/>
                </a:cxn>
                <a:cxn ang="0">
                  <a:pos x="9" y="21"/>
                </a:cxn>
                <a:cxn ang="0">
                  <a:pos x="10" y="21"/>
                </a:cxn>
                <a:cxn ang="0">
                  <a:pos x="11" y="19"/>
                </a:cxn>
                <a:cxn ang="0">
                  <a:pos x="12" y="19"/>
                </a:cxn>
                <a:cxn ang="0">
                  <a:pos x="13" y="19"/>
                </a:cxn>
                <a:cxn ang="0">
                  <a:pos x="13" y="18"/>
                </a:cxn>
                <a:cxn ang="0">
                  <a:pos x="14" y="18"/>
                </a:cxn>
                <a:cxn ang="0">
                  <a:pos x="15" y="17"/>
                </a:cxn>
                <a:cxn ang="0">
                  <a:pos x="15" y="15"/>
                </a:cxn>
                <a:cxn ang="0">
                  <a:pos x="16" y="15"/>
                </a:cxn>
                <a:cxn ang="0">
                  <a:pos x="16" y="13"/>
                </a:cxn>
                <a:cxn ang="0">
                  <a:pos x="17" y="13"/>
                </a:cxn>
                <a:cxn ang="0">
                  <a:pos x="17" y="11"/>
                </a:cxn>
                <a:cxn ang="0">
                  <a:pos x="17" y="10"/>
                </a:cxn>
                <a:cxn ang="0">
                  <a:pos x="17" y="9"/>
                </a:cxn>
                <a:cxn ang="0">
                  <a:pos x="17" y="8"/>
                </a:cxn>
                <a:cxn ang="0">
                  <a:pos x="16" y="7"/>
                </a:cxn>
                <a:cxn ang="0">
                  <a:pos x="15" y="5"/>
                </a:cxn>
                <a:cxn ang="0">
                  <a:pos x="15" y="4"/>
                </a:cxn>
                <a:cxn ang="0">
                  <a:pos x="14" y="2"/>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4" y="2"/>
                </a:cxn>
                <a:cxn ang="0">
                  <a:pos x="2" y="2"/>
                </a:cxn>
                <a:cxn ang="0">
                  <a:pos x="2" y="4"/>
                </a:cxn>
                <a:cxn ang="0">
                  <a:pos x="1" y="5"/>
                </a:cxn>
                <a:cxn ang="0">
                  <a:pos x="0" y="7"/>
                </a:cxn>
                <a:cxn ang="0">
                  <a:pos x="0" y="8"/>
                </a:cxn>
                <a:cxn ang="0">
                  <a:pos x="0" y="9"/>
                </a:cxn>
                <a:cxn ang="0">
                  <a:pos x="0" y="10"/>
                </a:cxn>
                <a:cxn ang="0">
                  <a:pos x="0" y="11"/>
                </a:cxn>
                <a:cxn ang="0">
                  <a:pos x="0" y="13"/>
                </a:cxn>
                <a:cxn ang="0">
                  <a:pos x="0" y="15"/>
                </a:cxn>
                <a:cxn ang="0">
                  <a:pos x="1" y="15"/>
                </a:cxn>
                <a:cxn ang="0">
                  <a:pos x="2" y="15"/>
                </a:cxn>
                <a:cxn ang="0">
                  <a:pos x="2" y="17"/>
                </a:cxn>
                <a:cxn ang="0">
                  <a:pos x="2" y="18"/>
                </a:cxn>
                <a:cxn ang="0">
                  <a:pos x="4" y="19"/>
                </a:cxn>
                <a:cxn ang="0">
                  <a:pos x="5" y="19"/>
                </a:cxn>
                <a:cxn ang="0">
                  <a:pos x="6" y="19"/>
                </a:cxn>
                <a:cxn ang="0">
                  <a:pos x="6" y="21"/>
                </a:cxn>
                <a:cxn ang="0">
                  <a:pos x="7" y="21"/>
                </a:cxn>
                <a:cxn ang="0">
                  <a:pos x="8" y="21"/>
                </a:cxn>
              </a:cxnLst>
              <a:rect l="0" t="0" r="r" b="b"/>
              <a:pathLst>
                <a:path w="18" h="22">
                  <a:moveTo>
                    <a:pt x="8" y="21"/>
                  </a:moveTo>
                  <a:lnTo>
                    <a:pt x="9" y="21"/>
                  </a:lnTo>
                  <a:lnTo>
                    <a:pt x="10" y="21"/>
                  </a:lnTo>
                  <a:lnTo>
                    <a:pt x="11" y="19"/>
                  </a:lnTo>
                  <a:lnTo>
                    <a:pt x="12" y="19"/>
                  </a:lnTo>
                  <a:lnTo>
                    <a:pt x="13" y="19"/>
                  </a:lnTo>
                  <a:lnTo>
                    <a:pt x="13" y="18"/>
                  </a:lnTo>
                  <a:lnTo>
                    <a:pt x="14" y="18"/>
                  </a:lnTo>
                  <a:lnTo>
                    <a:pt x="15" y="17"/>
                  </a:lnTo>
                  <a:lnTo>
                    <a:pt x="15" y="15"/>
                  </a:lnTo>
                  <a:lnTo>
                    <a:pt x="16" y="15"/>
                  </a:lnTo>
                  <a:lnTo>
                    <a:pt x="16" y="13"/>
                  </a:lnTo>
                  <a:lnTo>
                    <a:pt x="17" y="13"/>
                  </a:lnTo>
                  <a:lnTo>
                    <a:pt x="17" y="11"/>
                  </a:lnTo>
                  <a:lnTo>
                    <a:pt x="17" y="10"/>
                  </a:lnTo>
                  <a:lnTo>
                    <a:pt x="17" y="9"/>
                  </a:lnTo>
                  <a:lnTo>
                    <a:pt x="17" y="8"/>
                  </a:lnTo>
                  <a:lnTo>
                    <a:pt x="16" y="7"/>
                  </a:lnTo>
                  <a:lnTo>
                    <a:pt x="15" y="5"/>
                  </a:lnTo>
                  <a:lnTo>
                    <a:pt x="15" y="4"/>
                  </a:lnTo>
                  <a:lnTo>
                    <a:pt x="14" y="2"/>
                  </a:lnTo>
                  <a:lnTo>
                    <a:pt x="13" y="2"/>
                  </a:lnTo>
                  <a:lnTo>
                    <a:pt x="12" y="1"/>
                  </a:lnTo>
                  <a:lnTo>
                    <a:pt x="11" y="0"/>
                  </a:lnTo>
                  <a:lnTo>
                    <a:pt x="10" y="0"/>
                  </a:lnTo>
                  <a:lnTo>
                    <a:pt x="9" y="0"/>
                  </a:lnTo>
                  <a:lnTo>
                    <a:pt x="8" y="0"/>
                  </a:lnTo>
                  <a:lnTo>
                    <a:pt x="7" y="0"/>
                  </a:lnTo>
                  <a:lnTo>
                    <a:pt x="6" y="0"/>
                  </a:lnTo>
                  <a:lnTo>
                    <a:pt x="5" y="0"/>
                  </a:lnTo>
                  <a:lnTo>
                    <a:pt x="4" y="1"/>
                  </a:lnTo>
                  <a:lnTo>
                    <a:pt x="4" y="2"/>
                  </a:lnTo>
                  <a:lnTo>
                    <a:pt x="2" y="2"/>
                  </a:lnTo>
                  <a:lnTo>
                    <a:pt x="2" y="4"/>
                  </a:lnTo>
                  <a:lnTo>
                    <a:pt x="1" y="5"/>
                  </a:lnTo>
                  <a:lnTo>
                    <a:pt x="0" y="7"/>
                  </a:lnTo>
                  <a:lnTo>
                    <a:pt x="0" y="8"/>
                  </a:lnTo>
                  <a:lnTo>
                    <a:pt x="0" y="9"/>
                  </a:lnTo>
                  <a:lnTo>
                    <a:pt x="0" y="10"/>
                  </a:lnTo>
                  <a:lnTo>
                    <a:pt x="0" y="11"/>
                  </a:lnTo>
                  <a:lnTo>
                    <a:pt x="0" y="13"/>
                  </a:lnTo>
                  <a:lnTo>
                    <a:pt x="0" y="15"/>
                  </a:lnTo>
                  <a:lnTo>
                    <a:pt x="1" y="15"/>
                  </a:lnTo>
                  <a:lnTo>
                    <a:pt x="2" y="15"/>
                  </a:lnTo>
                  <a:lnTo>
                    <a:pt x="2" y="17"/>
                  </a:lnTo>
                  <a:lnTo>
                    <a:pt x="2" y="18"/>
                  </a:lnTo>
                  <a:lnTo>
                    <a:pt x="4" y="19"/>
                  </a:lnTo>
                  <a:lnTo>
                    <a:pt x="5" y="19"/>
                  </a:lnTo>
                  <a:lnTo>
                    <a:pt x="6" y="19"/>
                  </a:lnTo>
                  <a:lnTo>
                    <a:pt x="6" y="21"/>
                  </a:lnTo>
                  <a:lnTo>
                    <a:pt x="7" y="21"/>
                  </a:lnTo>
                  <a:lnTo>
                    <a:pt x="8"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48" name="Line 351"/>
            <p:cNvSpPr>
              <a:spLocks noChangeShapeType="1"/>
            </p:cNvSpPr>
            <p:nvPr/>
          </p:nvSpPr>
          <p:spPr bwMode="auto">
            <a:xfrm>
              <a:off x="1580" y="1620"/>
              <a:ext cx="18" cy="23"/>
            </a:xfrm>
            <a:prstGeom prst="line">
              <a:avLst/>
            </a:prstGeom>
            <a:noFill/>
            <a:ln w="9525">
              <a:noFill/>
              <a:round/>
              <a:headEnd type="none" w="sm" len="sm"/>
              <a:tailEnd type="none" w="sm" len="sm"/>
            </a:ln>
            <a:effectLst/>
          </p:spPr>
          <p:txBody>
            <a:bodyPr/>
            <a:lstStyle/>
            <a:p>
              <a:endParaRPr lang="en-US"/>
            </a:p>
          </p:txBody>
        </p:sp>
        <p:sp>
          <p:nvSpPr>
            <p:cNvPr id="349" name="Line 352"/>
            <p:cNvSpPr>
              <a:spLocks noChangeShapeType="1"/>
            </p:cNvSpPr>
            <p:nvPr/>
          </p:nvSpPr>
          <p:spPr bwMode="auto">
            <a:xfrm>
              <a:off x="1581" y="1621"/>
              <a:ext cx="16" cy="20"/>
            </a:xfrm>
            <a:prstGeom prst="line">
              <a:avLst/>
            </a:prstGeom>
            <a:noFill/>
            <a:ln w="12700">
              <a:solidFill>
                <a:srgbClr val="000000"/>
              </a:solidFill>
              <a:round/>
              <a:headEnd type="none" w="sm" len="sm"/>
              <a:tailEnd type="none" w="sm" len="sm"/>
            </a:ln>
            <a:effectLst/>
          </p:spPr>
          <p:txBody>
            <a:bodyPr/>
            <a:lstStyle/>
            <a:p>
              <a:endParaRPr lang="en-US"/>
            </a:p>
          </p:txBody>
        </p:sp>
        <p:sp>
          <p:nvSpPr>
            <p:cNvPr id="350" name="Freeform 353"/>
            <p:cNvSpPr>
              <a:spLocks/>
            </p:cNvSpPr>
            <p:nvPr/>
          </p:nvSpPr>
          <p:spPr bwMode="auto">
            <a:xfrm>
              <a:off x="1428" y="2312"/>
              <a:ext cx="18" cy="22"/>
            </a:xfrm>
            <a:custGeom>
              <a:avLst/>
              <a:gdLst/>
              <a:ahLst/>
              <a:cxnLst>
                <a:cxn ang="0">
                  <a:pos x="8" y="21"/>
                </a:cxn>
                <a:cxn ang="0">
                  <a:pos x="9" y="19"/>
                </a:cxn>
                <a:cxn ang="0">
                  <a:pos x="11" y="19"/>
                </a:cxn>
                <a:cxn ang="0">
                  <a:pos x="12" y="19"/>
                </a:cxn>
                <a:cxn ang="0">
                  <a:pos x="13" y="18"/>
                </a:cxn>
                <a:cxn ang="0">
                  <a:pos x="14" y="17"/>
                </a:cxn>
                <a:cxn ang="0">
                  <a:pos x="15" y="16"/>
                </a:cxn>
                <a:cxn ang="0">
                  <a:pos x="15" y="15"/>
                </a:cxn>
                <a:cxn ang="0">
                  <a:pos x="15" y="14"/>
                </a:cxn>
                <a:cxn ang="0">
                  <a:pos x="16" y="13"/>
                </a:cxn>
                <a:cxn ang="0">
                  <a:pos x="16" y="12"/>
                </a:cxn>
                <a:cxn ang="0">
                  <a:pos x="17" y="11"/>
                </a:cxn>
                <a:cxn ang="0">
                  <a:pos x="17" y="10"/>
                </a:cxn>
                <a:cxn ang="0">
                  <a:pos x="17" y="9"/>
                </a:cxn>
                <a:cxn ang="0">
                  <a:pos x="16" y="8"/>
                </a:cxn>
                <a:cxn ang="0">
                  <a:pos x="16" y="7"/>
                </a:cxn>
                <a:cxn ang="0">
                  <a:pos x="15" y="6"/>
                </a:cxn>
                <a:cxn ang="0">
                  <a:pos x="15" y="5"/>
                </a:cxn>
                <a:cxn ang="0">
                  <a:pos x="15" y="4"/>
                </a:cxn>
                <a:cxn ang="0">
                  <a:pos x="14" y="3"/>
                </a:cxn>
                <a:cxn ang="0">
                  <a:pos x="13" y="3"/>
                </a:cxn>
                <a:cxn ang="0">
                  <a:pos x="13" y="2"/>
                </a:cxn>
                <a:cxn ang="0">
                  <a:pos x="12" y="1"/>
                </a:cxn>
                <a:cxn ang="0">
                  <a:pos x="11" y="0"/>
                </a:cxn>
                <a:cxn ang="0">
                  <a:pos x="9" y="0"/>
                </a:cxn>
                <a:cxn ang="0">
                  <a:pos x="8" y="0"/>
                </a:cxn>
                <a:cxn ang="0">
                  <a:pos x="7" y="0"/>
                </a:cxn>
                <a:cxn ang="0">
                  <a:pos x="6" y="0"/>
                </a:cxn>
                <a:cxn ang="0">
                  <a:pos x="5" y="0"/>
                </a:cxn>
                <a:cxn ang="0">
                  <a:pos x="4" y="1"/>
                </a:cxn>
                <a:cxn ang="0">
                  <a:pos x="4" y="2"/>
                </a:cxn>
                <a:cxn ang="0">
                  <a:pos x="3" y="3"/>
                </a:cxn>
                <a:cxn ang="0">
                  <a:pos x="2" y="3"/>
                </a:cxn>
                <a:cxn ang="0">
                  <a:pos x="2"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2" y="15"/>
                </a:cxn>
                <a:cxn ang="0">
                  <a:pos x="2" y="16"/>
                </a:cxn>
                <a:cxn ang="0">
                  <a:pos x="2" y="17"/>
                </a:cxn>
                <a:cxn ang="0">
                  <a:pos x="3" y="18"/>
                </a:cxn>
                <a:cxn ang="0">
                  <a:pos x="4" y="18"/>
                </a:cxn>
                <a:cxn ang="0">
                  <a:pos x="4" y="19"/>
                </a:cxn>
                <a:cxn ang="0">
                  <a:pos x="5" y="19"/>
                </a:cxn>
                <a:cxn ang="0">
                  <a:pos x="6" y="19"/>
                </a:cxn>
                <a:cxn ang="0">
                  <a:pos x="7" y="19"/>
                </a:cxn>
                <a:cxn ang="0">
                  <a:pos x="8" y="21"/>
                </a:cxn>
              </a:cxnLst>
              <a:rect l="0" t="0" r="r" b="b"/>
              <a:pathLst>
                <a:path w="18" h="22">
                  <a:moveTo>
                    <a:pt x="8" y="21"/>
                  </a:moveTo>
                  <a:lnTo>
                    <a:pt x="9" y="19"/>
                  </a:lnTo>
                  <a:lnTo>
                    <a:pt x="11" y="19"/>
                  </a:lnTo>
                  <a:lnTo>
                    <a:pt x="12" y="19"/>
                  </a:lnTo>
                  <a:lnTo>
                    <a:pt x="13" y="18"/>
                  </a:lnTo>
                  <a:lnTo>
                    <a:pt x="14" y="17"/>
                  </a:lnTo>
                  <a:lnTo>
                    <a:pt x="15" y="16"/>
                  </a:lnTo>
                  <a:lnTo>
                    <a:pt x="15" y="15"/>
                  </a:lnTo>
                  <a:lnTo>
                    <a:pt x="15" y="14"/>
                  </a:lnTo>
                  <a:lnTo>
                    <a:pt x="16" y="13"/>
                  </a:lnTo>
                  <a:lnTo>
                    <a:pt x="16" y="12"/>
                  </a:lnTo>
                  <a:lnTo>
                    <a:pt x="17" y="11"/>
                  </a:lnTo>
                  <a:lnTo>
                    <a:pt x="17" y="10"/>
                  </a:lnTo>
                  <a:lnTo>
                    <a:pt x="17" y="9"/>
                  </a:lnTo>
                  <a:lnTo>
                    <a:pt x="16" y="8"/>
                  </a:lnTo>
                  <a:lnTo>
                    <a:pt x="16" y="7"/>
                  </a:lnTo>
                  <a:lnTo>
                    <a:pt x="15" y="6"/>
                  </a:lnTo>
                  <a:lnTo>
                    <a:pt x="15" y="5"/>
                  </a:lnTo>
                  <a:lnTo>
                    <a:pt x="15" y="4"/>
                  </a:lnTo>
                  <a:lnTo>
                    <a:pt x="14" y="3"/>
                  </a:lnTo>
                  <a:lnTo>
                    <a:pt x="13" y="3"/>
                  </a:lnTo>
                  <a:lnTo>
                    <a:pt x="13" y="2"/>
                  </a:lnTo>
                  <a:lnTo>
                    <a:pt x="12" y="1"/>
                  </a:lnTo>
                  <a:lnTo>
                    <a:pt x="11" y="0"/>
                  </a:lnTo>
                  <a:lnTo>
                    <a:pt x="9" y="0"/>
                  </a:lnTo>
                  <a:lnTo>
                    <a:pt x="8" y="0"/>
                  </a:lnTo>
                  <a:lnTo>
                    <a:pt x="7" y="0"/>
                  </a:lnTo>
                  <a:lnTo>
                    <a:pt x="6" y="0"/>
                  </a:lnTo>
                  <a:lnTo>
                    <a:pt x="5" y="0"/>
                  </a:lnTo>
                  <a:lnTo>
                    <a:pt x="4" y="1"/>
                  </a:lnTo>
                  <a:lnTo>
                    <a:pt x="4" y="2"/>
                  </a:lnTo>
                  <a:lnTo>
                    <a:pt x="3" y="3"/>
                  </a:lnTo>
                  <a:lnTo>
                    <a:pt x="2" y="3"/>
                  </a:lnTo>
                  <a:lnTo>
                    <a:pt x="2" y="4"/>
                  </a:lnTo>
                  <a:lnTo>
                    <a:pt x="1" y="5"/>
                  </a:lnTo>
                  <a:lnTo>
                    <a:pt x="1" y="6"/>
                  </a:lnTo>
                  <a:lnTo>
                    <a:pt x="0" y="7"/>
                  </a:lnTo>
                  <a:lnTo>
                    <a:pt x="0" y="8"/>
                  </a:lnTo>
                  <a:lnTo>
                    <a:pt x="0" y="9"/>
                  </a:lnTo>
                  <a:lnTo>
                    <a:pt x="0" y="10"/>
                  </a:lnTo>
                  <a:lnTo>
                    <a:pt x="0" y="11"/>
                  </a:lnTo>
                  <a:lnTo>
                    <a:pt x="0" y="12"/>
                  </a:lnTo>
                  <a:lnTo>
                    <a:pt x="0" y="13"/>
                  </a:lnTo>
                  <a:lnTo>
                    <a:pt x="1" y="14"/>
                  </a:lnTo>
                  <a:lnTo>
                    <a:pt x="2" y="15"/>
                  </a:lnTo>
                  <a:lnTo>
                    <a:pt x="2" y="16"/>
                  </a:lnTo>
                  <a:lnTo>
                    <a:pt x="2" y="17"/>
                  </a:lnTo>
                  <a:lnTo>
                    <a:pt x="3" y="18"/>
                  </a:lnTo>
                  <a:lnTo>
                    <a:pt x="4" y="18"/>
                  </a:lnTo>
                  <a:lnTo>
                    <a:pt x="4" y="19"/>
                  </a:lnTo>
                  <a:lnTo>
                    <a:pt x="5" y="19"/>
                  </a:lnTo>
                  <a:lnTo>
                    <a:pt x="6" y="19"/>
                  </a:lnTo>
                  <a:lnTo>
                    <a:pt x="7" y="19"/>
                  </a:lnTo>
                  <a:lnTo>
                    <a:pt x="8"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351" name="Freeform 354"/>
            <p:cNvSpPr>
              <a:spLocks/>
            </p:cNvSpPr>
            <p:nvPr/>
          </p:nvSpPr>
          <p:spPr bwMode="auto">
            <a:xfrm>
              <a:off x="1428" y="2312"/>
              <a:ext cx="18" cy="22"/>
            </a:xfrm>
            <a:custGeom>
              <a:avLst/>
              <a:gdLst/>
              <a:ahLst/>
              <a:cxnLst>
                <a:cxn ang="0">
                  <a:pos x="8" y="21"/>
                </a:cxn>
                <a:cxn ang="0">
                  <a:pos x="9" y="19"/>
                </a:cxn>
                <a:cxn ang="0">
                  <a:pos x="11" y="19"/>
                </a:cxn>
                <a:cxn ang="0">
                  <a:pos x="12" y="19"/>
                </a:cxn>
                <a:cxn ang="0">
                  <a:pos x="13" y="18"/>
                </a:cxn>
                <a:cxn ang="0">
                  <a:pos x="14" y="17"/>
                </a:cxn>
                <a:cxn ang="0">
                  <a:pos x="15" y="16"/>
                </a:cxn>
                <a:cxn ang="0">
                  <a:pos x="15" y="15"/>
                </a:cxn>
                <a:cxn ang="0">
                  <a:pos x="15" y="14"/>
                </a:cxn>
                <a:cxn ang="0">
                  <a:pos x="16" y="13"/>
                </a:cxn>
                <a:cxn ang="0">
                  <a:pos x="16" y="12"/>
                </a:cxn>
                <a:cxn ang="0">
                  <a:pos x="17" y="11"/>
                </a:cxn>
                <a:cxn ang="0">
                  <a:pos x="17" y="10"/>
                </a:cxn>
                <a:cxn ang="0">
                  <a:pos x="17" y="9"/>
                </a:cxn>
                <a:cxn ang="0">
                  <a:pos x="16" y="8"/>
                </a:cxn>
                <a:cxn ang="0">
                  <a:pos x="16" y="7"/>
                </a:cxn>
                <a:cxn ang="0">
                  <a:pos x="15" y="6"/>
                </a:cxn>
                <a:cxn ang="0">
                  <a:pos x="15" y="5"/>
                </a:cxn>
                <a:cxn ang="0">
                  <a:pos x="15" y="4"/>
                </a:cxn>
                <a:cxn ang="0">
                  <a:pos x="14" y="3"/>
                </a:cxn>
                <a:cxn ang="0">
                  <a:pos x="13" y="3"/>
                </a:cxn>
                <a:cxn ang="0">
                  <a:pos x="13" y="2"/>
                </a:cxn>
                <a:cxn ang="0">
                  <a:pos x="12" y="1"/>
                </a:cxn>
                <a:cxn ang="0">
                  <a:pos x="11" y="0"/>
                </a:cxn>
                <a:cxn ang="0">
                  <a:pos x="9" y="0"/>
                </a:cxn>
                <a:cxn ang="0">
                  <a:pos x="8" y="0"/>
                </a:cxn>
                <a:cxn ang="0">
                  <a:pos x="7" y="0"/>
                </a:cxn>
                <a:cxn ang="0">
                  <a:pos x="6" y="0"/>
                </a:cxn>
                <a:cxn ang="0">
                  <a:pos x="5" y="0"/>
                </a:cxn>
                <a:cxn ang="0">
                  <a:pos x="4" y="1"/>
                </a:cxn>
                <a:cxn ang="0">
                  <a:pos x="4" y="2"/>
                </a:cxn>
                <a:cxn ang="0">
                  <a:pos x="3" y="3"/>
                </a:cxn>
                <a:cxn ang="0">
                  <a:pos x="2" y="3"/>
                </a:cxn>
                <a:cxn ang="0">
                  <a:pos x="2"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2" y="15"/>
                </a:cxn>
                <a:cxn ang="0">
                  <a:pos x="2" y="16"/>
                </a:cxn>
                <a:cxn ang="0">
                  <a:pos x="2" y="17"/>
                </a:cxn>
                <a:cxn ang="0">
                  <a:pos x="3" y="18"/>
                </a:cxn>
                <a:cxn ang="0">
                  <a:pos x="4" y="18"/>
                </a:cxn>
                <a:cxn ang="0">
                  <a:pos x="4" y="19"/>
                </a:cxn>
                <a:cxn ang="0">
                  <a:pos x="5" y="19"/>
                </a:cxn>
                <a:cxn ang="0">
                  <a:pos x="6" y="19"/>
                </a:cxn>
                <a:cxn ang="0">
                  <a:pos x="7" y="19"/>
                </a:cxn>
                <a:cxn ang="0">
                  <a:pos x="8" y="21"/>
                </a:cxn>
              </a:cxnLst>
              <a:rect l="0" t="0" r="r" b="b"/>
              <a:pathLst>
                <a:path w="18" h="22">
                  <a:moveTo>
                    <a:pt x="8" y="21"/>
                  </a:moveTo>
                  <a:lnTo>
                    <a:pt x="9" y="19"/>
                  </a:lnTo>
                  <a:lnTo>
                    <a:pt x="11" y="19"/>
                  </a:lnTo>
                  <a:lnTo>
                    <a:pt x="12" y="19"/>
                  </a:lnTo>
                  <a:lnTo>
                    <a:pt x="13" y="18"/>
                  </a:lnTo>
                  <a:lnTo>
                    <a:pt x="14" y="17"/>
                  </a:lnTo>
                  <a:lnTo>
                    <a:pt x="15" y="16"/>
                  </a:lnTo>
                  <a:lnTo>
                    <a:pt x="15" y="15"/>
                  </a:lnTo>
                  <a:lnTo>
                    <a:pt x="15" y="14"/>
                  </a:lnTo>
                  <a:lnTo>
                    <a:pt x="16" y="13"/>
                  </a:lnTo>
                  <a:lnTo>
                    <a:pt x="16" y="12"/>
                  </a:lnTo>
                  <a:lnTo>
                    <a:pt x="17" y="11"/>
                  </a:lnTo>
                  <a:lnTo>
                    <a:pt x="17" y="10"/>
                  </a:lnTo>
                  <a:lnTo>
                    <a:pt x="17" y="9"/>
                  </a:lnTo>
                  <a:lnTo>
                    <a:pt x="16" y="8"/>
                  </a:lnTo>
                  <a:lnTo>
                    <a:pt x="16" y="7"/>
                  </a:lnTo>
                  <a:lnTo>
                    <a:pt x="15" y="6"/>
                  </a:lnTo>
                  <a:lnTo>
                    <a:pt x="15" y="5"/>
                  </a:lnTo>
                  <a:lnTo>
                    <a:pt x="15" y="4"/>
                  </a:lnTo>
                  <a:lnTo>
                    <a:pt x="14" y="3"/>
                  </a:lnTo>
                  <a:lnTo>
                    <a:pt x="13" y="3"/>
                  </a:lnTo>
                  <a:lnTo>
                    <a:pt x="13" y="2"/>
                  </a:lnTo>
                  <a:lnTo>
                    <a:pt x="12" y="1"/>
                  </a:lnTo>
                  <a:lnTo>
                    <a:pt x="11" y="0"/>
                  </a:lnTo>
                  <a:lnTo>
                    <a:pt x="9" y="0"/>
                  </a:lnTo>
                  <a:lnTo>
                    <a:pt x="8" y="0"/>
                  </a:lnTo>
                  <a:lnTo>
                    <a:pt x="7" y="0"/>
                  </a:lnTo>
                  <a:lnTo>
                    <a:pt x="6" y="0"/>
                  </a:lnTo>
                  <a:lnTo>
                    <a:pt x="5" y="0"/>
                  </a:lnTo>
                  <a:lnTo>
                    <a:pt x="4" y="1"/>
                  </a:lnTo>
                  <a:lnTo>
                    <a:pt x="4" y="2"/>
                  </a:lnTo>
                  <a:lnTo>
                    <a:pt x="3" y="3"/>
                  </a:lnTo>
                  <a:lnTo>
                    <a:pt x="2" y="3"/>
                  </a:lnTo>
                  <a:lnTo>
                    <a:pt x="2" y="4"/>
                  </a:lnTo>
                  <a:lnTo>
                    <a:pt x="1" y="5"/>
                  </a:lnTo>
                  <a:lnTo>
                    <a:pt x="1" y="6"/>
                  </a:lnTo>
                  <a:lnTo>
                    <a:pt x="0" y="7"/>
                  </a:lnTo>
                  <a:lnTo>
                    <a:pt x="0" y="8"/>
                  </a:lnTo>
                  <a:lnTo>
                    <a:pt x="0" y="9"/>
                  </a:lnTo>
                  <a:lnTo>
                    <a:pt x="0" y="10"/>
                  </a:lnTo>
                  <a:lnTo>
                    <a:pt x="0" y="11"/>
                  </a:lnTo>
                  <a:lnTo>
                    <a:pt x="0" y="12"/>
                  </a:lnTo>
                  <a:lnTo>
                    <a:pt x="0" y="13"/>
                  </a:lnTo>
                  <a:lnTo>
                    <a:pt x="1" y="14"/>
                  </a:lnTo>
                  <a:lnTo>
                    <a:pt x="2" y="15"/>
                  </a:lnTo>
                  <a:lnTo>
                    <a:pt x="2" y="16"/>
                  </a:lnTo>
                  <a:lnTo>
                    <a:pt x="2" y="17"/>
                  </a:lnTo>
                  <a:lnTo>
                    <a:pt x="3" y="18"/>
                  </a:lnTo>
                  <a:lnTo>
                    <a:pt x="4" y="18"/>
                  </a:lnTo>
                  <a:lnTo>
                    <a:pt x="4" y="19"/>
                  </a:lnTo>
                  <a:lnTo>
                    <a:pt x="5" y="19"/>
                  </a:lnTo>
                  <a:lnTo>
                    <a:pt x="6" y="19"/>
                  </a:lnTo>
                  <a:lnTo>
                    <a:pt x="7" y="19"/>
                  </a:lnTo>
                  <a:lnTo>
                    <a:pt x="8"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52" name="Freeform 355"/>
            <p:cNvSpPr>
              <a:spLocks/>
            </p:cNvSpPr>
            <p:nvPr/>
          </p:nvSpPr>
          <p:spPr bwMode="auto">
            <a:xfrm>
              <a:off x="1450" y="2339"/>
              <a:ext cx="19" cy="22"/>
            </a:xfrm>
            <a:custGeom>
              <a:avLst/>
              <a:gdLst/>
              <a:ahLst/>
              <a:cxnLst>
                <a:cxn ang="0">
                  <a:pos x="9" y="21"/>
                </a:cxn>
                <a:cxn ang="0">
                  <a:pos x="9" y="21"/>
                </a:cxn>
                <a:cxn ang="0">
                  <a:pos x="10" y="21"/>
                </a:cxn>
                <a:cxn ang="0">
                  <a:pos x="11" y="21"/>
                </a:cxn>
                <a:cxn ang="0">
                  <a:pos x="12" y="19"/>
                </a:cxn>
                <a:cxn ang="0">
                  <a:pos x="13" y="19"/>
                </a:cxn>
                <a:cxn ang="0">
                  <a:pos x="14" y="19"/>
                </a:cxn>
                <a:cxn ang="0">
                  <a:pos x="14" y="18"/>
                </a:cxn>
                <a:cxn ang="0">
                  <a:pos x="15" y="18"/>
                </a:cxn>
                <a:cxn ang="0">
                  <a:pos x="15" y="17"/>
                </a:cxn>
                <a:cxn ang="0">
                  <a:pos x="16" y="15"/>
                </a:cxn>
                <a:cxn ang="0">
                  <a:pos x="17" y="13"/>
                </a:cxn>
                <a:cxn ang="0">
                  <a:pos x="17" y="11"/>
                </a:cxn>
                <a:cxn ang="0">
                  <a:pos x="18" y="10"/>
                </a:cxn>
                <a:cxn ang="0">
                  <a:pos x="17" y="9"/>
                </a:cxn>
                <a:cxn ang="0">
                  <a:pos x="17" y="8"/>
                </a:cxn>
                <a:cxn ang="0">
                  <a:pos x="17" y="7"/>
                </a:cxn>
                <a:cxn ang="0">
                  <a:pos x="16" y="7"/>
                </a:cxn>
                <a:cxn ang="0">
                  <a:pos x="16" y="5"/>
                </a:cxn>
                <a:cxn ang="0">
                  <a:pos x="16" y="4"/>
                </a:cxn>
                <a:cxn ang="0">
                  <a:pos x="15" y="4"/>
                </a:cxn>
                <a:cxn ang="0">
                  <a:pos x="15" y="2"/>
                </a:cxn>
                <a:cxn ang="0">
                  <a:pos x="14" y="2"/>
                </a:cxn>
                <a:cxn ang="0">
                  <a:pos x="13" y="1"/>
                </a:cxn>
                <a:cxn ang="0">
                  <a:pos x="12" y="0"/>
                </a:cxn>
                <a:cxn ang="0">
                  <a:pos x="11" y="0"/>
                </a:cxn>
                <a:cxn ang="0">
                  <a:pos x="10" y="0"/>
                </a:cxn>
                <a:cxn ang="0">
                  <a:pos x="9" y="0"/>
                </a:cxn>
                <a:cxn ang="0">
                  <a:pos x="8" y="0"/>
                </a:cxn>
                <a:cxn ang="0">
                  <a:pos x="7" y="0"/>
                </a:cxn>
                <a:cxn ang="0">
                  <a:pos x="6" y="0"/>
                </a:cxn>
                <a:cxn ang="0">
                  <a:pos x="5" y="0"/>
                </a:cxn>
                <a:cxn ang="0">
                  <a:pos x="4" y="1"/>
                </a:cxn>
                <a:cxn ang="0">
                  <a:pos x="4" y="2"/>
                </a:cxn>
                <a:cxn ang="0">
                  <a:pos x="3" y="2"/>
                </a:cxn>
                <a:cxn ang="0">
                  <a:pos x="2" y="4"/>
                </a:cxn>
                <a:cxn ang="0">
                  <a:pos x="1" y="5"/>
                </a:cxn>
                <a:cxn ang="0">
                  <a:pos x="0" y="7"/>
                </a:cxn>
                <a:cxn ang="0">
                  <a:pos x="0" y="8"/>
                </a:cxn>
                <a:cxn ang="0">
                  <a:pos x="0" y="9"/>
                </a:cxn>
                <a:cxn ang="0">
                  <a:pos x="0" y="10"/>
                </a:cxn>
                <a:cxn ang="0">
                  <a:pos x="0" y="11"/>
                </a:cxn>
                <a:cxn ang="0">
                  <a:pos x="0" y="13"/>
                </a:cxn>
                <a:cxn ang="0">
                  <a:pos x="0" y="15"/>
                </a:cxn>
                <a:cxn ang="0">
                  <a:pos x="1" y="15"/>
                </a:cxn>
                <a:cxn ang="0">
                  <a:pos x="2" y="15"/>
                </a:cxn>
                <a:cxn ang="0">
                  <a:pos x="2" y="17"/>
                </a:cxn>
                <a:cxn ang="0">
                  <a:pos x="3" y="18"/>
                </a:cxn>
                <a:cxn ang="0">
                  <a:pos x="4" y="19"/>
                </a:cxn>
                <a:cxn ang="0">
                  <a:pos x="5" y="19"/>
                </a:cxn>
                <a:cxn ang="0">
                  <a:pos x="6" y="21"/>
                </a:cxn>
                <a:cxn ang="0">
                  <a:pos x="7" y="21"/>
                </a:cxn>
                <a:cxn ang="0">
                  <a:pos x="8" y="21"/>
                </a:cxn>
                <a:cxn ang="0">
                  <a:pos x="9" y="21"/>
                </a:cxn>
              </a:cxnLst>
              <a:rect l="0" t="0" r="r" b="b"/>
              <a:pathLst>
                <a:path w="19" h="22">
                  <a:moveTo>
                    <a:pt x="9" y="21"/>
                  </a:moveTo>
                  <a:lnTo>
                    <a:pt x="9" y="21"/>
                  </a:lnTo>
                  <a:lnTo>
                    <a:pt x="10" y="21"/>
                  </a:lnTo>
                  <a:lnTo>
                    <a:pt x="11" y="21"/>
                  </a:lnTo>
                  <a:lnTo>
                    <a:pt x="12" y="19"/>
                  </a:lnTo>
                  <a:lnTo>
                    <a:pt x="13" y="19"/>
                  </a:lnTo>
                  <a:lnTo>
                    <a:pt x="14" y="19"/>
                  </a:lnTo>
                  <a:lnTo>
                    <a:pt x="14" y="18"/>
                  </a:lnTo>
                  <a:lnTo>
                    <a:pt x="15" y="18"/>
                  </a:lnTo>
                  <a:lnTo>
                    <a:pt x="15" y="17"/>
                  </a:lnTo>
                  <a:lnTo>
                    <a:pt x="16" y="15"/>
                  </a:lnTo>
                  <a:lnTo>
                    <a:pt x="17" y="13"/>
                  </a:lnTo>
                  <a:lnTo>
                    <a:pt x="17" y="11"/>
                  </a:lnTo>
                  <a:lnTo>
                    <a:pt x="18" y="10"/>
                  </a:lnTo>
                  <a:lnTo>
                    <a:pt x="17" y="9"/>
                  </a:lnTo>
                  <a:lnTo>
                    <a:pt x="17" y="8"/>
                  </a:lnTo>
                  <a:lnTo>
                    <a:pt x="17" y="7"/>
                  </a:lnTo>
                  <a:lnTo>
                    <a:pt x="16" y="7"/>
                  </a:lnTo>
                  <a:lnTo>
                    <a:pt x="16" y="5"/>
                  </a:lnTo>
                  <a:lnTo>
                    <a:pt x="16" y="4"/>
                  </a:lnTo>
                  <a:lnTo>
                    <a:pt x="15" y="4"/>
                  </a:lnTo>
                  <a:lnTo>
                    <a:pt x="15" y="2"/>
                  </a:lnTo>
                  <a:lnTo>
                    <a:pt x="14" y="2"/>
                  </a:lnTo>
                  <a:lnTo>
                    <a:pt x="13" y="1"/>
                  </a:lnTo>
                  <a:lnTo>
                    <a:pt x="12" y="0"/>
                  </a:lnTo>
                  <a:lnTo>
                    <a:pt x="11" y="0"/>
                  </a:lnTo>
                  <a:lnTo>
                    <a:pt x="10" y="0"/>
                  </a:lnTo>
                  <a:lnTo>
                    <a:pt x="9" y="0"/>
                  </a:lnTo>
                  <a:lnTo>
                    <a:pt x="8" y="0"/>
                  </a:lnTo>
                  <a:lnTo>
                    <a:pt x="7" y="0"/>
                  </a:lnTo>
                  <a:lnTo>
                    <a:pt x="6" y="0"/>
                  </a:lnTo>
                  <a:lnTo>
                    <a:pt x="5" y="0"/>
                  </a:lnTo>
                  <a:lnTo>
                    <a:pt x="4" y="1"/>
                  </a:lnTo>
                  <a:lnTo>
                    <a:pt x="4" y="2"/>
                  </a:lnTo>
                  <a:lnTo>
                    <a:pt x="3" y="2"/>
                  </a:lnTo>
                  <a:lnTo>
                    <a:pt x="2" y="4"/>
                  </a:lnTo>
                  <a:lnTo>
                    <a:pt x="1" y="5"/>
                  </a:lnTo>
                  <a:lnTo>
                    <a:pt x="0" y="7"/>
                  </a:lnTo>
                  <a:lnTo>
                    <a:pt x="0" y="8"/>
                  </a:lnTo>
                  <a:lnTo>
                    <a:pt x="0" y="9"/>
                  </a:lnTo>
                  <a:lnTo>
                    <a:pt x="0" y="10"/>
                  </a:lnTo>
                  <a:lnTo>
                    <a:pt x="0" y="11"/>
                  </a:lnTo>
                  <a:lnTo>
                    <a:pt x="0" y="13"/>
                  </a:lnTo>
                  <a:lnTo>
                    <a:pt x="0" y="15"/>
                  </a:lnTo>
                  <a:lnTo>
                    <a:pt x="1" y="15"/>
                  </a:lnTo>
                  <a:lnTo>
                    <a:pt x="2" y="15"/>
                  </a:lnTo>
                  <a:lnTo>
                    <a:pt x="2" y="17"/>
                  </a:lnTo>
                  <a:lnTo>
                    <a:pt x="3" y="18"/>
                  </a:lnTo>
                  <a:lnTo>
                    <a:pt x="4" y="19"/>
                  </a:lnTo>
                  <a:lnTo>
                    <a:pt x="5" y="19"/>
                  </a:lnTo>
                  <a:lnTo>
                    <a:pt x="6" y="21"/>
                  </a:lnTo>
                  <a:lnTo>
                    <a:pt x="7" y="21"/>
                  </a:lnTo>
                  <a:lnTo>
                    <a:pt x="8" y="21"/>
                  </a:lnTo>
                  <a:lnTo>
                    <a:pt x="9"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353" name="Freeform 356"/>
            <p:cNvSpPr>
              <a:spLocks/>
            </p:cNvSpPr>
            <p:nvPr/>
          </p:nvSpPr>
          <p:spPr bwMode="auto">
            <a:xfrm>
              <a:off x="1450" y="2339"/>
              <a:ext cx="19" cy="22"/>
            </a:xfrm>
            <a:custGeom>
              <a:avLst/>
              <a:gdLst/>
              <a:ahLst/>
              <a:cxnLst>
                <a:cxn ang="0">
                  <a:pos x="9" y="21"/>
                </a:cxn>
                <a:cxn ang="0">
                  <a:pos x="9" y="21"/>
                </a:cxn>
                <a:cxn ang="0">
                  <a:pos x="10" y="21"/>
                </a:cxn>
                <a:cxn ang="0">
                  <a:pos x="11" y="21"/>
                </a:cxn>
                <a:cxn ang="0">
                  <a:pos x="12" y="19"/>
                </a:cxn>
                <a:cxn ang="0">
                  <a:pos x="13" y="19"/>
                </a:cxn>
                <a:cxn ang="0">
                  <a:pos x="14" y="19"/>
                </a:cxn>
                <a:cxn ang="0">
                  <a:pos x="14" y="18"/>
                </a:cxn>
                <a:cxn ang="0">
                  <a:pos x="15" y="18"/>
                </a:cxn>
                <a:cxn ang="0">
                  <a:pos x="15" y="17"/>
                </a:cxn>
                <a:cxn ang="0">
                  <a:pos x="16" y="15"/>
                </a:cxn>
                <a:cxn ang="0">
                  <a:pos x="17" y="13"/>
                </a:cxn>
                <a:cxn ang="0">
                  <a:pos x="17" y="11"/>
                </a:cxn>
                <a:cxn ang="0">
                  <a:pos x="18" y="10"/>
                </a:cxn>
                <a:cxn ang="0">
                  <a:pos x="17" y="9"/>
                </a:cxn>
                <a:cxn ang="0">
                  <a:pos x="17" y="8"/>
                </a:cxn>
                <a:cxn ang="0">
                  <a:pos x="17" y="7"/>
                </a:cxn>
                <a:cxn ang="0">
                  <a:pos x="16" y="7"/>
                </a:cxn>
                <a:cxn ang="0">
                  <a:pos x="16" y="5"/>
                </a:cxn>
                <a:cxn ang="0">
                  <a:pos x="16" y="4"/>
                </a:cxn>
                <a:cxn ang="0">
                  <a:pos x="15" y="4"/>
                </a:cxn>
                <a:cxn ang="0">
                  <a:pos x="15" y="2"/>
                </a:cxn>
                <a:cxn ang="0">
                  <a:pos x="14" y="2"/>
                </a:cxn>
                <a:cxn ang="0">
                  <a:pos x="13" y="1"/>
                </a:cxn>
                <a:cxn ang="0">
                  <a:pos x="12" y="0"/>
                </a:cxn>
                <a:cxn ang="0">
                  <a:pos x="11" y="0"/>
                </a:cxn>
                <a:cxn ang="0">
                  <a:pos x="10" y="0"/>
                </a:cxn>
                <a:cxn ang="0">
                  <a:pos x="9" y="0"/>
                </a:cxn>
                <a:cxn ang="0">
                  <a:pos x="8" y="0"/>
                </a:cxn>
                <a:cxn ang="0">
                  <a:pos x="7" y="0"/>
                </a:cxn>
                <a:cxn ang="0">
                  <a:pos x="6" y="0"/>
                </a:cxn>
                <a:cxn ang="0">
                  <a:pos x="5" y="0"/>
                </a:cxn>
                <a:cxn ang="0">
                  <a:pos x="4" y="1"/>
                </a:cxn>
                <a:cxn ang="0">
                  <a:pos x="4" y="2"/>
                </a:cxn>
                <a:cxn ang="0">
                  <a:pos x="3" y="2"/>
                </a:cxn>
                <a:cxn ang="0">
                  <a:pos x="2" y="4"/>
                </a:cxn>
                <a:cxn ang="0">
                  <a:pos x="1" y="5"/>
                </a:cxn>
                <a:cxn ang="0">
                  <a:pos x="0" y="7"/>
                </a:cxn>
                <a:cxn ang="0">
                  <a:pos x="0" y="8"/>
                </a:cxn>
                <a:cxn ang="0">
                  <a:pos x="0" y="9"/>
                </a:cxn>
                <a:cxn ang="0">
                  <a:pos x="0" y="10"/>
                </a:cxn>
                <a:cxn ang="0">
                  <a:pos x="0" y="11"/>
                </a:cxn>
                <a:cxn ang="0">
                  <a:pos x="0" y="13"/>
                </a:cxn>
                <a:cxn ang="0">
                  <a:pos x="0" y="15"/>
                </a:cxn>
                <a:cxn ang="0">
                  <a:pos x="1" y="15"/>
                </a:cxn>
                <a:cxn ang="0">
                  <a:pos x="2" y="15"/>
                </a:cxn>
                <a:cxn ang="0">
                  <a:pos x="2" y="17"/>
                </a:cxn>
                <a:cxn ang="0">
                  <a:pos x="3" y="18"/>
                </a:cxn>
                <a:cxn ang="0">
                  <a:pos x="4" y="19"/>
                </a:cxn>
                <a:cxn ang="0">
                  <a:pos x="5" y="19"/>
                </a:cxn>
                <a:cxn ang="0">
                  <a:pos x="6" y="21"/>
                </a:cxn>
                <a:cxn ang="0">
                  <a:pos x="7" y="21"/>
                </a:cxn>
                <a:cxn ang="0">
                  <a:pos x="8" y="21"/>
                </a:cxn>
                <a:cxn ang="0">
                  <a:pos x="9" y="21"/>
                </a:cxn>
              </a:cxnLst>
              <a:rect l="0" t="0" r="r" b="b"/>
              <a:pathLst>
                <a:path w="19" h="22">
                  <a:moveTo>
                    <a:pt x="9" y="21"/>
                  </a:moveTo>
                  <a:lnTo>
                    <a:pt x="9" y="21"/>
                  </a:lnTo>
                  <a:lnTo>
                    <a:pt x="10" y="21"/>
                  </a:lnTo>
                  <a:lnTo>
                    <a:pt x="11" y="21"/>
                  </a:lnTo>
                  <a:lnTo>
                    <a:pt x="12" y="19"/>
                  </a:lnTo>
                  <a:lnTo>
                    <a:pt x="13" y="19"/>
                  </a:lnTo>
                  <a:lnTo>
                    <a:pt x="14" y="19"/>
                  </a:lnTo>
                  <a:lnTo>
                    <a:pt x="14" y="18"/>
                  </a:lnTo>
                  <a:lnTo>
                    <a:pt x="15" y="18"/>
                  </a:lnTo>
                  <a:lnTo>
                    <a:pt x="15" y="17"/>
                  </a:lnTo>
                  <a:lnTo>
                    <a:pt x="16" y="15"/>
                  </a:lnTo>
                  <a:lnTo>
                    <a:pt x="17" y="13"/>
                  </a:lnTo>
                  <a:lnTo>
                    <a:pt x="17" y="11"/>
                  </a:lnTo>
                  <a:lnTo>
                    <a:pt x="18" y="10"/>
                  </a:lnTo>
                  <a:lnTo>
                    <a:pt x="17" y="9"/>
                  </a:lnTo>
                  <a:lnTo>
                    <a:pt x="17" y="8"/>
                  </a:lnTo>
                  <a:lnTo>
                    <a:pt x="17" y="7"/>
                  </a:lnTo>
                  <a:lnTo>
                    <a:pt x="16" y="7"/>
                  </a:lnTo>
                  <a:lnTo>
                    <a:pt x="16" y="5"/>
                  </a:lnTo>
                  <a:lnTo>
                    <a:pt x="16" y="4"/>
                  </a:lnTo>
                  <a:lnTo>
                    <a:pt x="15" y="4"/>
                  </a:lnTo>
                  <a:lnTo>
                    <a:pt x="15" y="2"/>
                  </a:lnTo>
                  <a:lnTo>
                    <a:pt x="14" y="2"/>
                  </a:lnTo>
                  <a:lnTo>
                    <a:pt x="13" y="1"/>
                  </a:lnTo>
                  <a:lnTo>
                    <a:pt x="12" y="0"/>
                  </a:lnTo>
                  <a:lnTo>
                    <a:pt x="11" y="0"/>
                  </a:lnTo>
                  <a:lnTo>
                    <a:pt x="10" y="0"/>
                  </a:lnTo>
                  <a:lnTo>
                    <a:pt x="9" y="0"/>
                  </a:lnTo>
                  <a:lnTo>
                    <a:pt x="8" y="0"/>
                  </a:lnTo>
                  <a:lnTo>
                    <a:pt x="7" y="0"/>
                  </a:lnTo>
                  <a:lnTo>
                    <a:pt x="6" y="0"/>
                  </a:lnTo>
                  <a:lnTo>
                    <a:pt x="5" y="0"/>
                  </a:lnTo>
                  <a:lnTo>
                    <a:pt x="4" y="1"/>
                  </a:lnTo>
                  <a:lnTo>
                    <a:pt x="4" y="2"/>
                  </a:lnTo>
                  <a:lnTo>
                    <a:pt x="3" y="2"/>
                  </a:lnTo>
                  <a:lnTo>
                    <a:pt x="2" y="4"/>
                  </a:lnTo>
                  <a:lnTo>
                    <a:pt x="1" y="5"/>
                  </a:lnTo>
                  <a:lnTo>
                    <a:pt x="0" y="7"/>
                  </a:lnTo>
                  <a:lnTo>
                    <a:pt x="0" y="8"/>
                  </a:lnTo>
                  <a:lnTo>
                    <a:pt x="0" y="9"/>
                  </a:lnTo>
                  <a:lnTo>
                    <a:pt x="0" y="10"/>
                  </a:lnTo>
                  <a:lnTo>
                    <a:pt x="0" y="11"/>
                  </a:lnTo>
                  <a:lnTo>
                    <a:pt x="0" y="13"/>
                  </a:lnTo>
                  <a:lnTo>
                    <a:pt x="0" y="15"/>
                  </a:lnTo>
                  <a:lnTo>
                    <a:pt x="1" y="15"/>
                  </a:lnTo>
                  <a:lnTo>
                    <a:pt x="2" y="15"/>
                  </a:lnTo>
                  <a:lnTo>
                    <a:pt x="2" y="17"/>
                  </a:lnTo>
                  <a:lnTo>
                    <a:pt x="3" y="18"/>
                  </a:lnTo>
                  <a:lnTo>
                    <a:pt x="4" y="19"/>
                  </a:lnTo>
                  <a:lnTo>
                    <a:pt x="5" y="19"/>
                  </a:lnTo>
                  <a:lnTo>
                    <a:pt x="6" y="21"/>
                  </a:lnTo>
                  <a:lnTo>
                    <a:pt x="7" y="21"/>
                  </a:lnTo>
                  <a:lnTo>
                    <a:pt x="8" y="21"/>
                  </a:lnTo>
                  <a:lnTo>
                    <a:pt x="9"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54" name="Line 357"/>
            <p:cNvSpPr>
              <a:spLocks noChangeShapeType="1"/>
            </p:cNvSpPr>
            <p:nvPr/>
          </p:nvSpPr>
          <p:spPr bwMode="auto">
            <a:xfrm>
              <a:off x="1441" y="2327"/>
              <a:ext cx="18" cy="22"/>
            </a:xfrm>
            <a:prstGeom prst="line">
              <a:avLst/>
            </a:prstGeom>
            <a:noFill/>
            <a:ln w="9525">
              <a:noFill/>
              <a:round/>
              <a:headEnd type="none" w="sm" len="sm"/>
              <a:tailEnd type="none" w="sm" len="sm"/>
            </a:ln>
            <a:effectLst/>
          </p:spPr>
          <p:txBody>
            <a:bodyPr/>
            <a:lstStyle/>
            <a:p>
              <a:endParaRPr lang="en-US"/>
            </a:p>
          </p:txBody>
        </p:sp>
        <p:sp>
          <p:nvSpPr>
            <p:cNvPr id="355" name="Line 358"/>
            <p:cNvSpPr>
              <a:spLocks noChangeShapeType="1"/>
            </p:cNvSpPr>
            <p:nvPr/>
          </p:nvSpPr>
          <p:spPr bwMode="auto">
            <a:xfrm>
              <a:off x="1442" y="2328"/>
              <a:ext cx="16" cy="20"/>
            </a:xfrm>
            <a:prstGeom prst="line">
              <a:avLst/>
            </a:prstGeom>
            <a:noFill/>
            <a:ln w="12700">
              <a:solidFill>
                <a:srgbClr val="000000"/>
              </a:solidFill>
              <a:round/>
              <a:headEnd type="none" w="sm" len="sm"/>
              <a:tailEnd type="none" w="sm" len="sm"/>
            </a:ln>
            <a:effectLst/>
          </p:spPr>
          <p:txBody>
            <a:bodyPr/>
            <a:lstStyle/>
            <a:p>
              <a:endParaRPr lang="en-US"/>
            </a:p>
          </p:txBody>
        </p:sp>
        <p:sp>
          <p:nvSpPr>
            <p:cNvPr id="356" name="Line 359"/>
            <p:cNvSpPr>
              <a:spLocks noChangeShapeType="1"/>
            </p:cNvSpPr>
            <p:nvPr/>
          </p:nvSpPr>
          <p:spPr bwMode="auto">
            <a:xfrm flipH="1">
              <a:off x="1384" y="2510"/>
              <a:ext cx="24" cy="52"/>
            </a:xfrm>
            <a:prstGeom prst="line">
              <a:avLst/>
            </a:prstGeom>
            <a:noFill/>
            <a:ln w="12700">
              <a:solidFill>
                <a:srgbClr val="CC00CC"/>
              </a:solidFill>
              <a:round/>
              <a:headEnd type="none" w="sm" len="sm"/>
              <a:tailEnd type="none" w="sm" len="sm"/>
            </a:ln>
            <a:effectLst/>
          </p:spPr>
          <p:txBody>
            <a:bodyPr/>
            <a:lstStyle/>
            <a:p>
              <a:endParaRPr lang="en-US"/>
            </a:p>
          </p:txBody>
        </p:sp>
        <p:sp>
          <p:nvSpPr>
            <p:cNvPr id="357" name="Line 360"/>
            <p:cNvSpPr>
              <a:spLocks noChangeShapeType="1"/>
            </p:cNvSpPr>
            <p:nvPr/>
          </p:nvSpPr>
          <p:spPr bwMode="auto">
            <a:xfrm>
              <a:off x="1423" y="2512"/>
              <a:ext cx="0" cy="62"/>
            </a:xfrm>
            <a:prstGeom prst="line">
              <a:avLst/>
            </a:prstGeom>
            <a:noFill/>
            <a:ln w="12700">
              <a:solidFill>
                <a:srgbClr val="FFE90F"/>
              </a:solidFill>
              <a:round/>
              <a:headEnd type="none" w="sm" len="sm"/>
              <a:tailEnd type="none" w="sm" len="sm"/>
            </a:ln>
            <a:effectLst/>
          </p:spPr>
          <p:txBody>
            <a:bodyPr/>
            <a:lstStyle/>
            <a:p>
              <a:endParaRPr lang="en-US"/>
            </a:p>
          </p:txBody>
        </p:sp>
        <p:sp>
          <p:nvSpPr>
            <p:cNvPr id="358" name="Line 361"/>
            <p:cNvSpPr>
              <a:spLocks noChangeShapeType="1"/>
            </p:cNvSpPr>
            <p:nvPr/>
          </p:nvSpPr>
          <p:spPr bwMode="auto">
            <a:xfrm>
              <a:off x="1439" y="2505"/>
              <a:ext cx="27" cy="53"/>
            </a:xfrm>
            <a:prstGeom prst="line">
              <a:avLst/>
            </a:prstGeom>
            <a:noFill/>
            <a:ln w="12700">
              <a:solidFill>
                <a:srgbClr val="CC00CC"/>
              </a:solidFill>
              <a:round/>
              <a:headEnd type="none" w="sm" len="sm"/>
              <a:tailEnd type="none" w="sm" len="sm"/>
            </a:ln>
            <a:effectLst/>
          </p:spPr>
          <p:txBody>
            <a:bodyPr/>
            <a:lstStyle/>
            <a:p>
              <a:endParaRPr lang="en-US"/>
            </a:p>
          </p:txBody>
        </p:sp>
        <p:sp>
          <p:nvSpPr>
            <p:cNvPr id="359" name="Freeform 362"/>
            <p:cNvSpPr>
              <a:spLocks/>
            </p:cNvSpPr>
            <p:nvPr/>
          </p:nvSpPr>
          <p:spPr bwMode="auto">
            <a:xfrm>
              <a:off x="1673" y="1467"/>
              <a:ext cx="51" cy="48"/>
            </a:xfrm>
            <a:custGeom>
              <a:avLst/>
              <a:gdLst/>
              <a:ahLst/>
              <a:cxnLst>
                <a:cxn ang="0">
                  <a:pos x="49" y="0"/>
                </a:cxn>
                <a:cxn ang="0">
                  <a:pos x="0" y="25"/>
                </a:cxn>
                <a:cxn ang="0">
                  <a:pos x="50" y="47"/>
                </a:cxn>
              </a:cxnLst>
              <a:rect l="0" t="0" r="r" b="b"/>
              <a:pathLst>
                <a:path w="51" h="48">
                  <a:moveTo>
                    <a:pt x="49" y="0"/>
                  </a:moveTo>
                  <a:lnTo>
                    <a:pt x="0" y="25"/>
                  </a:lnTo>
                  <a:lnTo>
                    <a:pt x="50" y="4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360" name="Freeform 363"/>
            <p:cNvSpPr>
              <a:spLocks/>
            </p:cNvSpPr>
            <p:nvPr/>
          </p:nvSpPr>
          <p:spPr bwMode="auto">
            <a:xfrm>
              <a:off x="1607" y="2378"/>
              <a:ext cx="51" cy="48"/>
            </a:xfrm>
            <a:custGeom>
              <a:avLst/>
              <a:gdLst/>
              <a:ahLst/>
              <a:cxnLst>
                <a:cxn ang="0">
                  <a:pos x="0" y="47"/>
                </a:cxn>
                <a:cxn ang="0">
                  <a:pos x="50" y="22"/>
                </a:cxn>
                <a:cxn ang="0">
                  <a:pos x="0" y="0"/>
                </a:cxn>
              </a:cxnLst>
              <a:rect l="0" t="0" r="r" b="b"/>
              <a:pathLst>
                <a:path w="51" h="48">
                  <a:moveTo>
                    <a:pt x="0" y="47"/>
                  </a:moveTo>
                  <a:lnTo>
                    <a:pt x="50" y="22"/>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361" name="Freeform 364"/>
            <p:cNvSpPr>
              <a:spLocks/>
            </p:cNvSpPr>
            <p:nvPr/>
          </p:nvSpPr>
          <p:spPr bwMode="auto">
            <a:xfrm>
              <a:off x="1690" y="1930"/>
              <a:ext cx="41" cy="62"/>
            </a:xfrm>
            <a:custGeom>
              <a:avLst/>
              <a:gdLst/>
              <a:ahLst/>
              <a:cxnLst>
                <a:cxn ang="0">
                  <a:pos x="40" y="58"/>
                </a:cxn>
                <a:cxn ang="0">
                  <a:pos x="20" y="0"/>
                </a:cxn>
                <a:cxn ang="0">
                  <a:pos x="0" y="61"/>
                </a:cxn>
              </a:cxnLst>
              <a:rect l="0" t="0" r="r" b="b"/>
              <a:pathLst>
                <a:path w="41" h="62">
                  <a:moveTo>
                    <a:pt x="40" y="58"/>
                  </a:moveTo>
                  <a:lnTo>
                    <a:pt x="20" y="0"/>
                  </a:lnTo>
                  <a:lnTo>
                    <a:pt x="0" y="61"/>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362" name="Freeform 365"/>
            <p:cNvSpPr>
              <a:spLocks/>
            </p:cNvSpPr>
            <p:nvPr/>
          </p:nvSpPr>
          <p:spPr bwMode="auto">
            <a:xfrm>
              <a:off x="1404" y="2210"/>
              <a:ext cx="41" cy="61"/>
            </a:xfrm>
            <a:custGeom>
              <a:avLst/>
              <a:gdLst/>
              <a:ahLst/>
              <a:cxnLst>
                <a:cxn ang="0">
                  <a:pos x="0" y="0"/>
                </a:cxn>
                <a:cxn ang="0">
                  <a:pos x="19" y="60"/>
                </a:cxn>
                <a:cxn ang="0">
                  <a:pos x="40" y="1"/>
                </a:cxn>
              </a:cxnLst>
              <a:rect l="0" t="0" r="r" b="b"/>
              <a:pathLst>
                <a:path w="41" h="61">
                  <a:moveTo>
                    <a:pt x="0" y="0"/>
                  </a:moveTo>
                  <a:lnTo>
                    <a:pt x="19" y="60"/>
                  </a:lnTo>
                  <a:lnTo>
                    <a:pt x="40" y="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363" name="Freeform 366"/>
            <p:cNvSpPr>
              <a:spLocks/>
            </p:cNvSpPr>
            <p:nvPr/>
          </p:nvSpPr>
          <p:spPr bwMode="auto">
            <a:xfrm>
              <a:off x="1799" y="1629"/>
              <a:ext cx="51" cy="48"/>
            </a:xfrm>
            <a:custGeom>
              <a:avLst/>
              <a:gdLst/>
              <a:ahLst/>
              <a:cxnLst>
                <a:cxn ang="0">
                  <a:pos x="0" y="47"/>
                </a:cxn>
                <a:cxn ang="0">
                  <a:pos x="50" y="24"/>
                </a:cxn>
                <a:cxn ang="0">
                  <a:pos x="0" y="0"/>
                </a:cxn>
              </a:cxnLst>
              <a:rect l="0" t="0" r="r" b="b"/>
              <a:pathLst>
                <a:path w="51" h="48">
                  <a:moveTo>
                    <a:pt x="0" y="47"/>
                  </a:moveTo>
                  <a:lnTo>
                    <a:pt x="50" y="24"/>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grpSp>
          <p:nvGrpSpPr>
            <p:cNvPr id="1334" name="Group 367"/>
            <p:cNvGrpSpPr>
              <a:grpSpLocks/>
            </p:cNvGrpSpPr>
            <p:nvPr/>
          </p:nvGrpSpPr>
          <p:grpSpPr bwMode="auto">
            <a:xfrm>
              <a:off x="1471" y="1751"/>
              <a:ext cx="153" cy="528"/>
              <a:chOff x="1471" y="1751"/>
              <a:chExt cx="153" cy="528"/>
            </a:xfrm>
          </p:grpSpPr>
          <p:sp>
            <p:nvSpPr>
              <p:cNvPr id="378" name="Line 368"/>
              <p:cNvSpPr>
                <a:spLocks noChangeShapeType="1"/>
              </p:cNvSpPr>
              <p:nvPr/>
            </p:nvSpPr>
            <p:spPr bwMode="auto">
              <a:xfrm>
                <a:off x="1501" y="1883"/>
                <a:ext cx="0" cy="7"/>
              </a:xfrm>
              <a:prstGeom prst="line">
                <a:avLst/>
              </a:prstGeom>
              <a:noFill/>
              <a:ln w="9525">
                <a:noFill/>
                <a:round/>
                <a:headEnd type="none" w="sm" len="sm"/>
                <a:tailEnd type="none" w="sm" len="sm"/>
              </a:ln>
              <a:effectLst/>
            </p:spPr>
            <p:txBody>
              <a:bodyPr/>
              <a:lstStyle/>
              <a:p>
                <a:endParaRPr lang="en-US"/>
              </a:p>
            </p:txBody>
          </p:sp>
          <p:sp>
            <p:nvSpPr>
              <p:cNvPr id="379" name="Freeform 369"/>
              <p:cNvSpPr>
                <a:spLocks/>
              </p:cNvSpPr>
              <p:nvPr/>
            </p:nvSpPr>
            <p:spPr bwMode="auto">
              <a:xfrm>
                <a:off x="1552" y="1788"/>
                <a:ext cx="18" cy="17"/>
              </a:xfrm>
              <a:custGeom>
                <a:avLst/>
                <a:gdLst/>
                <a:ahLst/>
                <a:cxnLst>
                  <a:cxn ang="0">
                    <a:pos x="17" y="16"/>
                  </a:cxn>
                  <a:cxn ang="0">
                    <a:pos x="17" y="10"/>
                  </a:cxn>
                  <a:cxn ang="0">
                    <a:pos x="16" y="8"/>
                  </a:cxn>
                  <a:cxn ang="0">
                    <a:pos x="15" y="8"/>
                  </a:cxn>
                  <a:cxn ang="0">
                    <a:pos x="15" y="5"/>
                  </a:cxn>
                  <a:cxn ang="0">
                    <a:pos x="14" y="5"/>
                  </a:cxn>
                  <a:cxn ang="0">
                    <a:pos x="13" y="5"/>
                  </a:cxn>
                  <a:cxn ang="0">
                    <a:pos x="11" y="2"/>
                  </a:cxn>
                  <a:cxn ang="0">
                    <a:pos x="9" y="2"/>
                  </a:cxn>
                  <a:cxn ang="0">
                    <a:pos x="8" y="0"/>
                  </a:cxn>
                  <a:cxn ang="0">
                    <a:pos x="7" y="0"/>
                  </a:cxn>
                  <a:cxn ang="0">
                    <a:pos x="5" y="0"/>
                  </a:cxn>
                  <a:cxn ang="0">
                    <a:pos x="3" y="0"/>
                  </a:cxn>
                  <a:cxn ang="0">
                    <a:pos x="2" y="0"/>
                  </a:cxn>
                  <a:cxn ang="0">
                    <a:pos x="0" y="0"/>
                  </a:cxn>
                </a:cxnLst>
                <a:rect l="0" t="0" r="r" b="b"/>
                <a:pathLst>
                  <a:path w="18" h="17">
                    <a:moveTo>
                      <a:pt x="17" y="16"/>
                    </a:moveTo>
                    <a:lnTo>
                      <a:pt x="17" y="10"/>
                    </a:lnTo>
                    <a:lnTo>
                      <a:pt x="16" y="8"/>
                    </a:lnTo>
                    <a:lnTo>
                      <a:pt x="15" y="8"/>
                    </a:lnTo>
                    <a:lnTo>
                      <a:pt x="15" y="5"/>
                    </a:lnTo>
                    <a:lnTo>
                      <a:pt x="14" y="5"/>
                    </a:lnTo>
                    <a:lnTo>
                      <a:pt x="13" y="5"/>
                    </a:lnTo>
                    <a:lnTo>
                      <a:pt x="11" y="2"/>
                    </a:lnTo>
                    <a:lnTo>
                      <a:pt x="9" y="2"/>
                    </a:lnTo>
                    <a:lnTo>
                      <a:pt x="8" y="0"/>
                    </a:lnTo>
                    <a:lnTo>
                      <a:pt x="7" y="0"/>
                    </a:lnTo>
                    <a:lnTo>
                      <a:pt x="5" y="0"/>
                    </a:lnTo>
                    <a:lnTo>
                      <a:pt x="3"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80" name="Line 370"/>
              <p:cNvSpPr>
                <a:spLocks noChangeShapeType="1"/>
              </p:cNvSpPr>
              <p:nvPr/>
            </p:nvSpPr>
            <p:spPr bwMode="auto">
              <a:xfrm flipH="1">
                <a:off x="1569" y="1792"/>
                <a:ext cx="1" cy="0"/>
              </a:xfrm>
              <a:prstGeom prst="line">
                <a:avLst/>
              </a:prstGeom>
              <a:noFill/>
              <a:ln w="9525">
                <a:noFill/>
                <a:round/>
                <a:headEnd type="none" w="sm" len="sm"/>
                <a:tailEnd type="none" w="sm" len="sm"/>
              </a:ln>
              <a:effectLst/>
            </p:spPr>
            <p:txBody>
              <a:bodyPr/>
              <a:lstStyle/>
              <a:p>
                <a:endParaRPr lang="en-US"/>
              </a:p>
            </p:txBody>
          </p:sp>
          <p:sp>
            <p:nvSpPr>
              <p:cNvPr id="381" name="Line 371"/>
              <p:cNvSpPr>
                <a:spLocks noChangeShapeType="1"/>
              </p:cNvSpPr>
              <p:nvPr/>
            </p:nvSpPr>
            <p:spPr bwMode="auto">
              <a:xfrm>
                <a:off x="1553" y="1788"/>
                <a:ext cx="15" cy="0"/>
              </a:xfrm>
              <a:prstGeom prst="line">
                <a:avLst/>
              </a:prstGeom>
              <a:noFill/>
              <a:ln w="9525">
                <a:noFill/>
                <a:round/>
                <a:headEnd type="none" w="sm" len="sm"/>
                <a:tailEnd type="none" w="sm" len="sm"/>
              </a:ln>
              <a:effectLst/>
            </p:spPr>
            <p:txBody>
              <a:bodyPr/>
              <a:lstStyle/>
              <a:p>
                <a:endParaRPr lang="en-US"/>
              </a:p>
            </p:txBody>
          </p:sp>
          <p:sp>
            <p:nvSpPr>
              <p:cNvPr id="382" name="Freeform 372"/>
              <p:cNvSpPr>
                <a:spLocks/>
              </p:cNvSpPr>
              <p:nvPr/>
            </p:nvSpPr>
            <p:spPr bwMode="auto">
              <a:xfrm>
                <a:off x="1534" y="1788"/>
                <a:ext cx="20" cy="17"/>
              </a:xfrm>
              <a:custGeom>
                <a:avLst/>
                <a:gdLst/>
                <a:ahLst/>
                <a:cxnLst>
                  <a:cxn ang="0">
                    <a:pos x="19" y="0"/>
                  </a:cxn>
                  <a:cxn ang="0">
                    <a:pos x="17" y="0"/>
                  </a:cxn>
                  <a:cxn ang="0">
                    <a:pos x="15" y="0"/>
                  </a:cxn>
                  <a:cxn ang="0">
                    <a:pos x="13" y="0"/>
                  </a:cxn>
                  <a:cxn ang="0">
                    <a:pos x="11" y="0"/>
                  </a:cxn>
                  <a:cxn ang="0">
                    <a:pos x="9" y="0"/>
                  </a:cxn>
                  <a:cxn ang="0">
                    <a:pos x="8" y="2"/>
                  </a:cxn>
                  <a:cxn ang="0">
                    <a:pos x="6" y="2"/>
                  </a:cxn>
                  <a:cxn ang="0">
                    <a:pos x="5" y="2"/>
                  </a:cxn>
                  <a:cxn ang="0">
                    <a:pos x="4" y="5"/>
                  </a:cxn>
                  <a:cxn ang="0">
                    <a:pos x="3" y="5"/>
                  </a:cxn>
                  <a:cxn ang="0">
                    <a:pos x="2" y="5"/>
                  </a:cxn>
                  <a:cxn ang="0">
                    <a:pos x="2" y="8"/>
                  </a:cxn>
                  <a:cxn ang="0">
                    <a:pos x="1" y="8"/>
                  </a:cxn>
                  <a:cxn ang="0">
                    <a:pos x="0" y="10"/>
                  </a:cxn>
                  <a:cxn ang="0">
                    <a:pos x="0" y="16"/>
                  </a:cxn>
                </a:cxnLst>
                <a:rect l="0" t="0" r="r" b="b"/>
                <a:pathLst>
                  <a:path w="20" h="17">
                    <a:moveTo>
                      <a:pt x="19" y="0"/>
                    </a:moveTo>
                    <a:lnTo>
                      <a:pt x="17" y="0"/>
                    </a:lnTo>
                    <a:lnTo>
                      <a:pt x="15" y="0"/>
                    </a:lnTo>
                    <a:lnTo>
                      <a:pt x="13" y="0"/>
                    </a:lnTo>
                    <a:lnTo>
                      <a:pt x="11" y="0"/>
                    </a:lnTo>
                    <a:lnTo>
                      <a:pt x="9" y="0"/>
                    </a:lnTo>
                    <a:lnTo>
                      <a:pt x="8" y="2"/>
                    </a:lnTo>
                    <a:lnTo>
                      <a:pt x="6" y="2"/>
                    </a:lnTo>
                    <a:lnTo>
                      <a:pt x="5" y="2"/>
                    </a:lnTo>
                    <a:lnTo>
                      <a:pt x="4" y="5"/>
                    </a:lnTo>
                    <a:lnTo>
                      <a:pt x="3" y="5"/>
                    </a:lnTo>
                    <a:lnTo>
                      <a:pt x="2" y="5"/>
                    </a:lnTo>
                    <a:lnTo>
                      <a:pt x="2" y="8"/>
                    </a:lnTo>
                    <a:lnTo>
                      <a:pt x="1" y="8"/>
                    </a:lnTo>
                    <a:lnTo>
                      <a:pt x="0" y="10"/>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83" name="Line 373"/>
              <p:cNvSpPr>
                <a:spLocks noChangeShapeType="1"/>
              </p:cNvSpPr>
              <p:nvPr/>
            </p:nvSpPr>
            <p:spPr bwMode="auto">
              <a:xfrm>
                <a:off x="1552" y="1789"/>
                <a:ext cx="0" cy="1"/>
              </a:xfrm>
              <a:prstGeom prst="line">
                <a:avLst/>
              </a:prstGeom>
              <a:noFill/>
              <a:ln w="9525">
                <a:noFill/>
                <a:round/>
                <a:headEnd type="none" w="sm" len="sm"/>
                <a:tailEnd type="none" w="sm" len="sm"/>
              </a:ln>
              <a:effectLst/>
            </p:spPr>
            <p:txBody>
              <a:bodyPr/>
              <a:lstStyle/>
              <a:p>
                <a:endParaRPr lang="en-US"/>
              </a:p>
            </p:txBody>
          </p:sp>
          <p:sp>
            <p:nvSpPr>
              <p:cNvPr id="384" name="Line 374"/>
              <p:cNvSpPr>
                <a:spLocks noChangeShapeType="1"/>
              </p:cNvSpPr>
              <p:nvPr/>
            </p:nvSpPr>
            <p:spPr bwMode="auto">
              <a:xfrm flipH="1">
                <a:off x="1534" y="1792"/>
                <a:ext cx="1" cy="0"/>
              </a:xfrm>
              <a:prstGeom prst="line">
                <a:avLst/>
              </a:prstGeom>
              <a:noFill/>
              <a:ln w="9525">
                <a:noFill/>
                <a:round/>
                <a:headEnd type="none" w="sm" len="sm"/>
                <a:tailEnd type="none" w="sm" len="sm"/>
              </a:ln>
              <a:effectLst/>
            </p:spPr>
            <p:txBody>
              <a:bodyPr/>
              <a:lstStyle/>
              <a:p>
                <a:endParaRPr lang="en-US"/>
              </a:p>
            </p:txBody>
          </p:sp>
          <p:sp>
            <p:nvSpPr>
              <p:cNvPr id="385" name="Line 375"/>
              <p:cNvSpPr>
                <a:spLocks noChangeShapeType="1"/>
              </p:cNvSpPr>
              <p:nvPr/>
            </p:nvSpPr>
            <p:spPr bwMode="auto">
              <a:xfrm flipV="1">
                <a:off x="1559" y="1755"/>
                <a:ext cx="0" cy="32"/>
              </a:xfrm>
              <a:prstGeom prst="line">
                <a:avLst/>
              </a:prstGeom>
              <a:noFill/>
              <a:ln w="12700">
                <a:solidFill>
                  <a:srgbClr val="000000"/>
                </a:solidFill>
                <a:round/>
                <a:headEnd type="none" w="sm" len="sm"/>
                <a:tailEnd type="none" w="sm" len="sm"/>
              </a:ln>
              <a:effectLst/>
            </p:spPr>
            <p:txBody>
              <a:bodyPr/>
              <a:lstStyle/>
              <a:p>
                <a:endParaRPr lang="en-US"/>
              </a:p>
            </p:txBody>
          </p:sp>
          <p:sp>
            <p:nvSpPr>
              <p:cNvPr id="386" name="Freeform 376"/>
              <p:cNvSpPr>
                <a:spLocks/>
              </p:cNvSpPr>
              <p:nvPr/>
            </p:nvSpPr>
            <p:spPr bwMode="auto">
              <a:xfrm>
                <a:off x="1553" y="1751"/>
                <a:ext cx="17" cy="17"/>
              </a:xfrm>
              <a:custGeom>
                <a:avLst/>
                <a:gdLst/>
                <a:ahLst/>
                <a:cxnLst>
                  <a:cxn ang="0">
                    <a:pos x="16" y="16"/>
                  </a:cxn>
                  <a:cxn ang="0">
                    <a:pos x="13" y="10"/>
                  </a:cxn>
                  <a:cxn ang="0">
                    <a:pos x="13" y="8"/>
                  </a:cxn>
                  <a:cxn ang="0">
                    <a:pos x="13" y="5"/>
                  </a:cxn>
                  <a:cxn ang="0">
                    <a:pos x="11" y="5"/>
                  </a:cxn>
                  <a:cxn ang="0">
                    <a:pos x="9" y="2"/>
                  </a:cxn>
                  <a:cxn ang="0">
                    <a:pos x="6" y="2"/>
                  </a:cxn>
                  <a:cxn ang="0">
                    <a:pos x="6" y="0"/>
                  </a:cxn>
                  <a:cxn ang="0">
                    <a:pos x="4" y="0"/>
                  </a:cxn>
                  <a:cxn ang="0">
                    <a:pos x="2" y="0"/>
                  </a:cxn>
                  <a:cxn ang="0">
                    <a:pos x="0" y="0"/>
                  </a:cxn>
                </a:cxnLst>
                <a:rect l="0" t="0" r="r" b="b"/>
                <a:pathLst>
                  <a:path w="17" h="17">
                    <a:moveTo>
                      <a:pt x="16" y="16"/>
                    </a:moveTo>
                    <a:lnTo>
                      <a:pt x="13" y="10"/>
                    </a:lnTo>
                    <a:lnTo>
                      <a:pt x="13" y="8"/>
                    </a:lnTo>
                    <a:lnTo>
                      <a:pt x="13" y="5"/>
                    </a:lnTo>
                    <a:lnTo>
                      <a:pt x="11" y="5"/>
                    </a:lnTo>
                    <a:lnTo>
                      <a:pt x="9" y="2"/>
                    </a:lnTo>
                    <a:lnTo>
                      <a:pt x="6" y="2"/>
                    </a:lnTo>
                    <a:lnTo>
                      <a:pt x="6" y="0"/>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87" name="Line 377"/>
              <p:cNvSpPr>
                <a:spLocks noChangeShapeType="1"/>
              </p:cNvSpPr>
              <p:nvPr/>
            </p:nvSpPr>
            <p:spPr bwMode="auto">
              <a:xfrm flipH="1">
                <a:off x="1559" y="1756"/>
                <a:ext cx="1" cy="0"/>
              </a:xfrm>
              <a:prstGeom prst="line">
                <a:avLst/>
              </a:prstGeom>
              <a:noFill/>
              <a:ln w="9525">
                <a:noFill/>
                <a:round/>
                <a:headEnd type="none" w="sm" len="sm"/>
                <a:tailEnd type="none" w="sm" len="sm"/>
              </a:ln>
              <a:effectLst/>
            </p:spPr>
            <p:txBody>
              <a:bodyPr/>
              <a:lstStyle/>
              <a:p>
                <a:endParaRPr lang="en-US"/>
              </a:p>
            </p:txBody>
          </p:sp>
          <p:sp>
            <p:nvSpPr>
              <p:cNvPr id="388" name="Line 378"/>
              <p:cNvSpPr>
                <a:spLocks noChangeShapeType="1"/>
              </p:cNvSpPr>
              <p:nvPr/>
            </p:nvSpPr>
            <p:spPr bwMode="auto">
              <a:xfrm>
                <a:off x="1553" y="1751"/>
                <a:ext cx="0" cy="0"/>
              </a:xfrm>
              <a:prstGeom prst="line">
                <a:avLst/>
              </a:prstGeom>
              <a:noFill/>
              <a:ln w="9525">
                <a:noFill/>
                <a:round/>
                <a:headEnd type="none" w="sm" len="sm"/>
                <a:tailEnd type="none" w="sm" len="sm"/>
              </a:ln>
              <a:effectLst/>
            </p:spPr>
            <p:txBody>
              <a:bodyPr/>
              <a:lstStyle/>
              <a:p>
                <a:endParaRPr lang="en-US"/>
              </a:p>
            </p:txBody>
          </p:sp>
          <p:sp>
            <p:nvSpPr>
              <p:cNvPr id="389" name="Line 379"/>
              <p:cNvSpPr>
                <a:spLocks noChangeShapeType="1"/>
              </p:cNvSpPr>
              <p:nvPr/>
            </p:nvSpPr>
            <p:spPr bwMode="auto">
              <a:xfrm flipH="1">
                <a:off x="1553" y="1751"/>
                <a:ext cx="1" cy="0"/>
              </a:xfrm>
              <a:prstGeom prst="line">
                <a:avLst/>
              </a:prstGeom>
              <a:noFill/>
              <a:ln w="12700">
                <a:solidFill>
                  <a:srgbClr val="000000"/>
                </a:solidFill>
                <a:round/>
                <a:headEnd type="none" w="sm" len="sm"/>
                <a:tailEnd type="none" w="sm" len="sm"/>
              </a:ln>
              <a:effectLst/>
            </p:spPr>
            <p:txBody>
              <a:bodyPr/>
              <a:lstStyle/>
              <a:p>
                <a:endParaRPr lang="en-US"/>
              </a:p>
            </p:txBody>
          </p:sp>
          <p:sp>
            <p:nvSpPr>
              <p:cNvPr id="390" name="Freeform 380"/>
              <p:cNvSpPr>
                <a:spLocks/>
              </p:cNvSpPr>
              <p:nvPr/>
            </p:nvSpPr>
            <p:spPr bwMode="auto">
              <a:xfrm>
                <a:off x="1545" y="1751"/>
                <a:ext cx="17" cy="17"/>
              </a:xfrm>
              <a:custGeom>
                <a:avLst/>
                <a:gdLst/>
                <a:ahLst/>
                <a:cxnLst>
                  <a:cxn ang="0">
                    <a:pos x="16" y="0"/>
                  </a:cxn>
                  <a:cxn ang="0">
                    <a:pos x="13" y="0"/>
                  </a:cxn>
                  <a:cxn ang="0">
                    <a:pos x="10" y="0"/>
                  </a:cxn>
                  <a:cxn ang="0">
                    <a:pos x="8" y="0"/>
                  </a:cxn>
                  <a:cxn ang="0">
                    <a:pos x="5" y="2"/>
                  </a:cxn>
                  <a:cxn ang="0">
                    <a:pos x="2" y="2"/>
                  </a:cxn>
                  <a:cxn ang="0">
                    <a:pos x="2" y="5"/>
                  </a:cxn>
                  <a:cxn ang="0">
                    <a:pos x="0" y="5"/>
                  </a:cxn>
                  <a:cxn ang="0">
                    <a:pos x="0" y="8"/>
                  </a:cxn>
                  <a:cxn ang="0">
                    <a:pos x="0" y="10"/>
                  </a:cxn>
                  <a:cxn ang="0">
                    <a:pos x="0" y="16"/>
                  </a:cxn>
                </a:cxnLst>
                <a:rect l="0" t="0" r="r" b="b"/>
                <a:pathLst>
                  <a:path w="17" h="17">
                    <a:moveTo>
                      <a:pt x="16" y="0"/>
                    </a:moveTo>
                    <a:lnTo>
                      <a:pt x="13" y="0"/>
                    </a:lnTo>
                    <a:lnTo>
                      <a:pt x="10" y="0"/>
                    </a:lnTo>
                    <a:lnTo>
                      <a:pt x="8" y="0"/>
                    </a:lnTo>
                    <a:lnTo>
                      <a:pt x="5" y="2"/>
                    </a:lnTo>
                    <a:lnTo>
                      <a:pt x="2" y="2"/>
                    </a:lnTo>
                    <a:lnTo>
                      <a:pt x="2" y="5"/>
                    </a:lnTo>
                    <a:lnTo>
                      <a:pt x="0" y="5"/>
                    </a:lnTo>
                    <a:lnTo>
                      <a:pt x="0" y="8"/>
                    </a:lnTo>
                    <a:lnTo>
                      <a:pt x="0" y="10"/>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1" name="Line 381"/>
              <p:cNvSpPr>
                <a:spLocks noChangeShapeType="1"/>
              </p:cNvSpPr>
              <p:nvPr/>
            </p:nvSpPr>
            <p:spPr bwMode="auto">
              <a:xfrm>
                <a:off x="1551" y="1752"/>
                <a:ext cx="0" cy="1"/>
              </a:xfrm>
              <a:prstGeom prst="line">
                <a:avLst/>
              </a:prstGeom>
              <a:noFill/>
              <a:ln w="9525">
                <a:noFill/>
                <a:round/>
                <a:headEnd type="none" w="sm" len="sm"/>
                <a:tailEnd type="none" w="sm" len="sm"/>
              </a:ln>
              <a:effectLst/>
            </p:spPr>
            <p:txBody>
              <a:bodyPr/>
              <a:lstStyle/>
              <a:p>
                <a:endParaRPr lang="en-US"/>
              </a:p>
            </p:txBody>
          </p:sp>
          <p:sp>
            <p:nvSpPr>
              <p:cNvPr id="392" name="Line 382"/>
              <p:cNvSpPr>
                <a:spLocks noChangeShapeType="1"/>
              </p:cNvSpPr>
              <p:nvPr/>
            </p:nvSpPr>
            <p:spPr bwMode="auto">
              <a:xfrm flipH="1">
                <a:off x="1545" y="1756"/>
                <a:ext cx="1" cy="0"/>
              </a:xfrm>
              <a:prstGeom prst="line">
                <a:avLst/>
              </a:prstGeom>
              <a:noFill/>
              <a:ln w="9525">
                <a:noFill/>
                <a:round/>
                <a:headEnd type="none" w="sm" len="sm"/>
                <a:tailEnd type="none" w="sm" len="sm"/>
              </a:ln>
              <a:effectLst/>
            </p:spPr>
            <p:txBody>
              <a:bodyPr/>
              <a:lstStyle/>
              <a:p>
                <a:endParaRPr lang="en-US"/>
              </a:p>
            </p:txBody>
          </p:sp>
          <p:sp>
            <p:nvSpPr>
              <p:cNvPr id="393" name="Line 383"/>
              <p:cNvSpPr>
                <a:spLocks noChangeShapeType="1"/>
              </p:cNvSpPr>
              <p:nvPr/>
            </p:nvSpPr>
            <p:spPr bwMode="auto">
              <a:xfrm>
                <a:off x="1545" y="1761"/>
                <a:ext cx="0" cy="26"/>
              </a:xfrm>
              <a:prstGeom prst="line">
                <a:avLst/>
              </a:prstGeom>
              <a:noFill/>
              <a:ln w="12700">
                <a:solidFill>
                  <a:srgbClr val="000000"/>
                </a:solidFill>
                <a:round/>
                <a:headEnd type="none" w="sm" len="sm"/>
                <a:tailEnd type="none" w="sm" len="sm"/>
              </a:ln>
              <a:effectLst/>
            </p:spPr>
            <p:txBody>
              <a:bodyPr/>
              <a:lstStyle/>
              <a:p>
                <a:endParaRPr lang="en-US"/>
              </a:p>
            </p:txBody>
          </p:sp>
          <p:sp>
            <p:nvSpPr>
              <p:cNvPr id="394" name="Line 384"/>
              <p:cNvSpPr>
                <a:spLocks noChangeShapeType="1"/>
              </p:cNvSpPr>
              <p:nvPr/>
            </p:nvSpPr>
            <p:spPr bwMode="auto">
              <a:xfrm>
                <a:off x="1534" y="1796"/>
                <a:ext cx="0" cy="31"/>
              </a:xfrm>
              <a:prstGeom prst="line">
                <a:avLst/>
              </a:prstGeom>
              <a:noFill/>
              <a:ln w="12700">
                <a:solidFill>
                  <a:srgbClr val="000000"/>
                </a:solidFill>
                <a:round/>
                <a:headEnd type="none" w="sm" len="sm"/>
                <a:tailEnd type="none" w="sm" len="sm"/>
              </a:ln>
              <a:effectLst/>
            </p:spPr>
            <p:txBody>
              <a:bodyPr/>
              <a:lstStyle/>
              <a:p>
                <a:endParaRPr lang="en-US"/>
              </a:p>
            </p:txBody>
          </p:sp>
          <p:sp>
            <p:nvSpPr>
              <p:cNvPr id="395" name="Freeform 385"/>
              <p:cNvSpPr>
                <a:spLocks/>
              </p:cNvSpPr>
              <p:nvPr/>
            </p:nvSpPr>
            <p:spPr bwMode="auto">
              <a:xfrm>
                <a:off x="1534" y="1828"/>
                <a:ext cx="20" cy="17"/>
              </a:xfrm>
              <a:custGeom>
                <a:avLst/>
                <a:gdLst/>
                <a:ahLst/>
                <a:cxnLst>
                  <a:cxn ang="0">
                    <a:pos x="0" y="0"/>
                  </a:cxn>
                  <a:cxn ang="0">
                    <a:pos x="0" y="0"/>
                  </a:cxn>
                  <a:cxn ang="0">
                    <a:pos x="0" y="2"/>
                  </a:cxn>
                  <a:cxn ang="0">
                    <a:pos x="1" y="4"/>
                  </a:cxn>
                  <a:cxn ang="0">
                    <a:pos x="2" y="6"/>
                  </a:cxn>
                  <a:cxn ang="0">
                    <a:pos x="3" y="6"/>
                  </a:cxn>
                  <a:cxn ang="0">
                    <a:pos x="4" y="6"/>
                  </a:cxn>
                  <a:cxn ang="0">
                    <a:pos x="5" y="9"/>
                  </a:cxn>
                  <a:cxn ang="0">
                    <a:pos x="6" y="11"/>
                  </a:cxn>
                  <a:cxn ang="0">
                    <a:pos x="8" y="11"/>
                  </a:cxn>
                  <a:cxn ang="0">
                    <a:pos x="10" y="11"/>
                  </a:cxn>
                  <a:cxn ang="0">
                    <a:pos x="12" y="11"/>
                  </a:cxn>
                  <a:cxn ang="0">
                    <a:pos x="15" y="16"/>
                  </a:cxn>
                  <a:cxn ang="0">
                    <a:pos x="19" y="16"/>
                  </a:cxn>
                </a:cxnLst>
                <a:rect l="0" t="0" r="r" b="b"/>
                <a:pathLst>
                  <a:path w="20" h="17">
                    <a:moveTo>
                      <a:pt x="0" y="0"/>
                    </a:moveTo>
                    <a:lnTo>
                      <a:pt x="0" y="0"/>
                    </a:lnTo>
                    <a:lnTo>
                      <a:pt x="0" y="2"/>
                    </a:lnTo>
                    <a:lnTo>
                      <a:pt x="1" y="4"/>
                    </a:lnTo>
                    <a:lnTo>
                      <a:pt x="2" y="6"/>
                    </a:lnTo>
                    <a:lnTo>
                      <a:pt x="3" y="6"/>
                    </a:lnTo>
                    <a:lnTo>
                      <a:pt x="4" y="6"/>
                    </a:lnTo>
                    <a:lnTo>
                      <a:pt x="5" y="9"/>
                    </a:lnTo>
                    <a:lnTo>
                      <a:pt x="6" y="11"/>
                    </a:lnTo>
                    <a:lnTo>
                      <a:pt x="8" y="11"/>
                    </a:lnTo>
                    <a:lnTo>
                      <a:pt x="10" y="11"/>
                    </a:lnTo>
                    <a:lnTo>
                      <a:pt x="12" y="11"/>
                    </a:lnTo>
                    <a:lnTo>
                      <a:pt x="15" y="16"/>
                    </a:lnTo>
                    <a:lnTo>
                      <a:pt x="19"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6" name="Line 386"/>
              <p:cNvSpPr>
                <a:spLocks noChangeShapeType="1"/>
              </p:cNvSpPr>
              <p:nvPr/>
            </p:nvSpPr>
            <p:spPr bwMode="auto">
              <a:xfrm>
                <a:off x="1534" y="1828"/>
                <a:ext cx="1" cy="0"/>
              </a:xfrm>
              <a:prstGeom prst="line">
                <a:avLst/>
              </a:prstGeom>
              <a:noFill/>
              <a:ln w="9525">
                <a:noFill/>
                <a:round/>
                <a:headEnd type="none" w="sm" len="sm"/>
                <a:tailEnd type="none" w="sm" len="sm"/>
              </a:ln>
              <a:effectLst/>
            </p:spPr>
            <p:txBody>
              <a:bodyPr/>
              <a:lstStyle/>
              <a:p>
                <a:endParaRPr lang="en-US"/>
              </a:p>
            </p:txBody>
          </p:sp>
          <p:sp>
            <p:nvSpPr>
              <p:cNvPr id="397" name="Line 387"/>
              <p:cNvSpPr>
                <a:spLocks noChangeShapeType="1"/>
              </p:cNvSpPr>
              <p:nvPr/>
            </p:nvSpPr>
            <p:spPr bwMode="auto">
              <a:xfrm>
                <a:off x="1552" y="1835"/>
                <a:ext cx="0" cy="1"/>
              </a:xfrm>
              <a:prstGeom prst="line">
                <a:avLst/>
              </a:prstGeom>
              <a:noFill/>
              <a:ln w="9525">
                <a:noFill/>
                <a:round/>
                <a:headEnd type="none" w="sm" len="sm"/>
                <a:tailEnd type="none" w="sm" len="sm"/>
              </a:ln>
              <a:effectLst/>
            </p:spPr>
            <p:txBody>
              <a:bodyPr/>
              <a:lstStyle/>
              <a:p>
                <a:endParaRPr lang="en-US"/>
              </a:p>
            </p:txBody>
          </p:sp>
          <p:sp>
            <p:nvSpPr>
              <p:cNvPr id="398" name="Freeform 388"/>
              <p:cNvSpPr>
                <a:spLocks/>
              </p:cNvSpPr>
              <p:nvPr/>
            </p:nvSpPr>
            <p:spPr bwMode="auto">
              <a:xfrm>
                <a:off x="1552" y="1829"/>
                <a:ext cx="19" cy="17"/>
              </a:xfrm>
              <a:custGeom>
                <a:avLst/>
                <a:gdLst/>
                <a:ahLst/>
                <a:cxnLst>
                  <a:cxn ang="0">
                    <a:pos x="0" y="16"/>
                  </a:cxn>
                  <a:cxn ang="0">
                    <a:pos x="2" y="16"/>
                  </a:cxn>
                  <a:cxn ang="0">
                    <a:pos x="5" y="10"/>
                  </a:cxn>
                  <a:cxn ang="0">
                    <a:pos x="7" y="10"/>
                  </a:cxn>
                  <a:cxn ang="0">
                    <a:pos x="9" y="10"/>
                  </a:cxn>
                  <a:cxn ang="0">
                    <a:pos x="11" y="10"/>
                  </a:cxn>
                  <a:cxn ang="0">
                    <a:pos x="13" y="10"/>
                  </a:cxn>
                  <a:cxn ang="0">
                    <a:pos x="14" y="8"/>
                  </a:cxn>
                  <a:cxn ang="0">
                    <a:pos x="15" y="8"/>
                  </a:cxn>
                  <a:cxn ang="0">
                    <a:pos x="16" y="5"/>
                  </a:cxn>
                  <a:cxn ang="0">
                    <a:pos x="16" y="2"/>
                  </a:cxn>
                  <a:cxn ang="0">
                    <a:pos x="17" y="2"/>
                  </a:cxn>
                  <a:cxn ang="0">
                    <a:pos x="17" y="0"/>
                  </a:cxn>
                  <a:cxn ang="0">
                    <a:pos x="18" y="0"/>
                  </a:cxn>
                </a:cxnLst>
                <a:rect l="0" t="0" r="r" b="b"/>
                <a:pathLst>
                  <a:path w="19" h="17">
                    <a:moveTo>
                      <a:pt x="0" y="16"/>
                    </a:moveTo>
                    <a:lnTo>
                      <a:pt x="2" y="16"/>
                    </a:lnTo>
                    <a:lnTo>
                      <a:pt x="5" y="10"/>
                    </a:lnTo>
                    <a:lnTo>
                      <a:pt x="7" y="10"/>
                    </a:lnTo>
                    <a:lnTo>
                      <a:pt x="9" y="10"/>
                    </a:lnTo>
                    <a:lnTo>
                      <a:pt x="11" y="10"/>
                    </a:lnTo>
                    <a:lnTo>
                      <a:pt x="13" y="10"/>
                    </a:lnTo>
                    <a:lnTo>
                      <a:pt x="14" y="8"/>
                    </a:lnTo>
                    <a:lnTo>
                      <a:pt x="15" y="8"/>
                    </a:lnTo>
                    <a:lnTo>
                      <a:pt x="16" y="5"/>
                    </a:lnTo>
                    <a:lnTo>
                      <a:pt x="16" y="2"/>
                    </a:lnTo>
                    <a:lnTo>
                      <a:pt x="17" y="2"/>
                    </a:lnTo>
                    <a:lnTo>
                      <a:pt x="17"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399" name="Line 389"/>
              <p:cNvSpPr>
                <a:spLocks noChangeShapeType="1"/>
              </p:cNvSpPr>
              <p:nvPr/>
            </p:nvSpPr>
            <p:spPr bwMode="auto">
              <a:xfrm>
                <a:off x="1553" y="1834"/>
                <a:ext cx="15" cy="0"/>
              </a:xfrm>
              <a:prstGeom prst="line">
                <a:avLst/>
              </a:prstGeom>
              <a:noFill/>
              <a:ln w="9525">
                <a:noFill/>
                <a:round/>
                <a:headEnd type="none" w="sm" len="sm"/>
                <a:tailEnd type="none" w="sm" len="sm"/>
              </a:ln>
              <a:effectLst/>
            </p:spPr>
            <p:txBody>
              <a:bodyPr/>
              <a:lstStyle/>
              <a:p>
                <a:endParaRPr lang="en-US"/>
              </a:p>
            </p:txBody>
          </p:sp>
          <p:sp>
            <p:nvSpPr>
              <p:cNvPr id="400" name="Line 390"/>
              <p:cNvSpPr>
                <a:spLocks noChangeShapeType="1"/>
              </p:cNvSpPr>
              <p:nvPr/>
            </p:nvSpPr>
            <p:spPr bwMode="auto">
              <a:xfrm>
                <a:off x="1570" y="1830"/>
                <a:ext cx="1" cy="0"/>
              </a:xfrm>
              <a:prstGeom prst="line">
                <a:avLst/>
              </a:prstGeom>
              <a:noFill/>
              <a:ln w="9525">
                <a:noFill/>
                <a:round/>
                <a:headEnd type="none" w="sm" len="sm"/>
                <a:tailEnd type="none" w="sm" len="sm"/>
              </a:ln>
              <a:effectLst/>
            </p:spPr>
            <p:txBody>
              <a:bodyPr/>
              <a:lstStyle/>
              <a:p>
                <a:endParaRPr lang="en-US"/>
              </a:p>
            </p:txBody>
          </p:sp>
          <p:sp>
            <p:nvSpPr>
              <p:cNvPr id="401" name="Line 391"/>
              <p:cNvSpPr>
                <a:spLocks noChangeShapeType="1"/>
              </p:cNvSpPr>
              <p:nvPr/>
            </p:nvSpPr>
            <p:spPr bwMode="auto">
              <a:xfrm>
                <a:off x="1569" y="1796"/>
                <a:ext cx="1" cy="31"/>
              </a:xfrm>
              <a:prstGeom prst="line">
                <a:avLst/>
              </a:prstGeom>
              <a:noFill/>
              <a:ln w="12700">
                <a:solidFill>
                  <a:srgbClr val="000000"/>
                </a:solidFill>
                <a:round/>
                <a:headEnd type="none" w="sm" len="sm"/>
                <a:tailEnd type="none" w="sm" len="sm"/>
              </a:ln>
              <a:effectLst/>
            </p:spPr>
            <p:txBody>
              <a:bodyPr/>
              <a:lstStyle/>
              <a:p>
                <a:endParaRPr lang="en-US"/>
              </a:p>
            </p:txBody>
          </p:sp>
          <p:sp>
            <p:nvSpPr>
              <p:cNvPr id="402" name="Freeform 392"/>
              <p:cNvSpPr>
                <a:spLocks/>
              </p:cNvSpPr>
              <p:nvPr/>
            </p:nvSpPr>
            <p:spPr bwMode="auto">
              <a:xfrm>
                <a:off x="1503" y="1820"/>
                <a:ext cx="32" cy="17"/>
              </a:xfrm>
              <a:custGeom>
                <a:avLst/>
                <a:gdLst/>
                <a:ahLst/>
                <a:cxnLst>
                  <a:cxn ang="0">
                    <a:pos x="31" y="0"/>
                  </a:cxn>
                  <a:cxn ang="0">
                    <a:pos x="27" y="0"/>
                  </a:cxn>
                  <a:cxn ang="0">
                    <a:pos x="24" y="0"/>
                  </a:cxn>
                  <a:cxn ang="0">
                    <a:pos x="21" y="0"/>
                  </a:cxn>
                  <a:cxn ang="0">
                    <a:pos x="18" y="1"/>
                  </a:cxn>
                  <a:cxn ang="0">
                    <a:pos x="15" y="2"/>
                  </a:cxn>
                  <a:cxn ang="0">
                    <a:pos x="13" y="2"/>
                  </a:cxn>
                  <a:cxn ang="0">
                    <a:pos x="11" y="4"/>
                  </a:cxn>
                  <a:cxn ang="0">
                    <a:pos x="9" y="5"/>
                  </a:cxn>
                  <a:cxn ang="0">
                    <a:pos x="6" y="5"/>
                  </a:cxn>
                  <a:cxn ang="0">
                    <a:pos x="4" y="7"/>
                  </a:cxn>
                  <a:cxn ang="0">
                    <a:pos x="3" y="10"/>
                  </a:cxn>
                  <a:cxn ang="0">
                    <a:pos x="2" y="10"/>
                  </a:cxn>
                  <a:cxn ang="0">
                    <a:pos x="1" y="11"/>
                  </a:cxn>
                  <a:cxn ang="0">
                    <a:pos x="0" y="13"/>
                  </a:cxn>
                  <a:cxn ang="0">
                    <a:pos x="0" y="16"/>
                  </a:cxn>
                </a:cxnLst>
                <a:rect l="0" t="0" r="r" b="b"/>
                <a:pathLst>
                  <a:path w="32" h="17">
                    <a:moveTo>
                      <a:pt x="31" y="0"/>
                    </a:moveTo>
                    <a:lnTo>
                      <a:pt x="27" y="0"/>
                    </a:lnTo>
                    <a:lnTo>
                      <a:pt x="24" y="0"/>
                    </a:lnTo>
                    <a:lnTo>
                      <a:pt x="21" y="0"/>
                    </a:lnTo>
                    <a:lnTo>
                      <a:pt x="18" y="1"/>
                    </a:lnTo>
                    <a:lnTo>
                      <a:pt x="15" y="2"/>
                    </a:lnTo>
                    <a:lnTo>
                      <a:pt x="13" y="2"/>
                    </a:lnTo>
                    <a:lnTo>
                      <a:pt x="11" y="4"/>
                    </a:lnTo>
                    <a:lnTo>
                      <a:pt x="9" y="5"/>
                    </a:lnTo>
                    <a:lnTo>
                      <a:pt x="6" y="5"/>
                    </a:lnTo>
                    <a:lnTo>
                      <a:pt x="4" y="7"/>
                    </a:lnTo>
                    <a:lnTo>
                      <a:pt x="3" y="10"/>
                    </a:lnTo>
                    <a:lnTo>
                      <a:pt x="2" y="10"/>
                    </a:lnTo>
                    <a:lnTo>
                      <a:pt x="1" y="11"/>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03" name="Line 393"/>
              <p:cNvSpPr>
                <a:spLocks noChangeShapeType="1"/>
              </p:cNvSpPr>
              <p:nvPr/>
            </p:nvSpPr>
            <p:spPr bwMode="auto">
              <a:xfrm>
                <a:off x="1534" y="1820"/>
                <a:ext cx="15" cy="0"/>
              </a:xfrm>
              <a:prstGeom prst="line">
                <a:avLst/>
              </a:prstGeom>
              <a:noFill/>
              <a:ln w="9525">
                <a:noFill/>
                <a:round/>
                <a:headEnd type="none" w="sm" len="sm"/>
                <a:tailEnd type="none" w="sm" len="sm"/>
              </a:ln>
              <a:effectLst/>
            </p:spPr>
            <p:txBody>
              <a:bodyPr/>
              <a:lstStyle/>
              <a:p>
                <a:endParaRPr lang="en-US"/>
              </a:p>
            </p:txBody>
          </p:sp>
          <p:sp>
            <p:nvSpPr>
              <p:cNvPr id="404" name="Line 394"/>
              <p:cNvSpPr>
                <a:spLocks noChangeShapeType="1"/>
              </p:cNvSpPr>
              <p:nvPr/>
            </p:nvSpPr>
            <p:spPr bwMode="auto">
              <a:xfrm>
                <a:off x="1504" y="1830"/>
                <a:ext cx="15" cy="0"/>
              </a:xfrm>
              <a:prstGeom prst="line">
                <a:avLst/>
              </a:prstGeom>
              <a:noFill/>
              <a:ln w="9525">
                <a:noFill/>
                <a:round/>
                <a:headEnd type="none" w="sm" len="sm"/>
                <a:tailEnd type="none" w="sm" len="sm"/>
              </a:ln>
              <a:effectLst/>
            </p:spPr>
            <p:txBody>
              <a:bodyPr/>
              <a:lstStyle/>
              <a:p>
                <a:endParaRPr lang="en-US"/>
              </a:p>
            </p:txBody>
          </p:sp>
          <p:sp>
            <p:nvSpPr>
              <p:cNvPr id="405" name="Freeform 395"/>
              <p:cNvSpPr>
                <a:spLocks/>
              </p:cNvSpPr>
              <p:nvPr/>
            </p:nvSpPr>
            <p:spPr bwMode="auto">
              <a:xfrm>
                <a:off x="1503" y="1830"/>
                <a:ext cx="51" cy="17"/>
              </a:xfrm>
              <a:custGeom>
                <a:avLst/>
                <a:gdLst/>
                <a:ahLst/>
                <a:cxnLst>
                  <a:cxn ang="0">
                    <a:pos x="0" y="0"/>
                  </a:cxn>
                  <a:cxn ang="0">
                    <a:pos x="0" y="1"/>
                  </a:cxn>
                  <a:cxn ang="0">
                    <a:pos x="1" y="2"/>
                  </a:cxn>
                  <a:cxn ang="0">
                    <a:pos x="2" y="4"/>
                  </a:cxn>
                  <a:cxn ang="0">
                    <a:pos x="4" y="5"/>
                  </a:cxn>
                  <a:cxn ang="0">
                    <a:pos x="6" y="8"/>
                  </a:cxn>
                  <a:cxn ang="0">
                    <a:pos x="9" y="8"/>
                  </a:cxn>
                  <a:cxn ang="0">
                    <a:pos x="11" y="9"/>
                  </a:cxn>
                  <a:cxn ang="0">
                    <a:pos x="14" y="10"/>
                  </a:cxn>
                  <a:cxn ang="0">
                    <a:pos x="18" y="12"/>
                  </a:cxn>
                  <a:cxn ang="0">
                    <a:pos x="22" y="12"/>
                  </a:cxn>
                  <a:cxn ang="0">
                    <a:pos x="26" y="13"/>
                  </a:cxn>
                  <a:cxn ang="0">
                    <a:pos x="30" y="13"/>
                  </a:cxn>
                  <a:cxn ang="0">
                    <a:pos x="35" y="13"/>
                  </a:cxn>
                  <a:cxn ang="0">
                    <a:pos x="39" y="16"/>
                  </a:cxn>
                  <a:cxn ang="0">
                    <a:pos x="44" y="16"/>
                  </a:cxn>
                  <a:cxn ang="0">
                    <a:pos x="50" y="16"/>
                  </a:cxn>
                </a:cxnLst>
                <a:rect l="0" t="0" r="r" b="b"/>
                <a:pathLst>
                  <a:path w="51" h="17">
                    <a:moveTo>
                      <a:pt x="0" y="0"/>
                    </a:moveTo>
                    <a:lnTo>
                      <a:pt x="0" y="1"/>
                    </a:lnTo>
                    <a:lnTo>
                      <a:pt x="1" y="2"/>
                    </a:lnTo>
                    <a:lnTo>
                      <a:pt x="2" y="4"/>
                    </a:lnTo>
                    <a:lnTo>
                      <a:pt x="4" y="5"/>
                    </a:lnTo>
                    <a:lnTo>
                      <a:pt x="6" y="8"/>
                    </a:lnTo>
                    <a:lnTo>
                      <a:pt x="9" y="8"/>
                    </a:lnTo>
                    <a:lnTo>
                      <a:pt x="11" y="9"/>
                    </a:lnTo>
                    <a:lnTo>
                      <a:pt x="14" y="10"/>
                    </a:lnTo>
                    <a:lnTo>
                      <a:pt x="18" y="12"/>
                    </a:lnTo>
                    <a:lnTo>
                      <a:pt x="22" y="12"/>
                    </a:lnTo>
                    <a:lnTo>
                      <a:pt x="26" y="13"/>
                    </a:lnTo>
                    <a:lnTo>
                      <a:pt x="30" y="13"/>
                    </a:lnTo>
                    <a:lnTo>
                      <a:pt x="35" y="13"/>
                    </a:lnTo>
                    <a:lnTo>
                      <a:pt x="39" y="16"/>
                    </a:lnTo>
                    <a:lnTo>
                      <a:pt x="44" y="16"/>
                    </a:lnTo>
                    <a:lnTo>
                      <a:pt x="5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06" name="Line 396"/>
              <p:cNvSpPr>
                <a:spLocks noChangeShapeType="1"/>
              </p:cNvSpPr>
              <p:nvPr/>
            </p:nvSpPr>
            <p:spPr bwMode="auto">
              <a:xfrm>
                <a:off x="1504" y="1830"/>
                <a:ext cx="15" cy="0"/>
              </a:xfrm>
              <a:prstGeom prst="line">
                <a:avLst/>
              </a:prstGeom>
              <a:noFill/>
              <a:ln w="9525">
                <a:noFill/>
                <a:round/>
                <a:headEnd type="none" w="sm" len="sm"/>
                <a:tailEnd type="none" w="sm" len="sm"/>
              </a:ln>
              <a:effectLst/>
            </p:spPr>
            <p:txBody>
              <a:bodyPr/>
              <a:lstStyle/>
              <a:p>
                <a:endParaRPr lang="en-US"/>
              </a:p>
            </p:txBody>
          </p:sp>
          <p:sp>
            <p:nvSpPr>
              <p:cNvPr id="407" name="Line 397"/>
              <p:cNvSpPr>
                <a:spLocks noChangeShapeType="1"/>
              </p:cNvSpPr>
              <p:nvPr/>
            </p:nvSpPr>
            <p:spPr bwMode="auto">
              <a:xfrm>
                <a:off x="1553" y="1843"/>
                <a:ext cx="0" cy="1"/>
              </a:xfrm>
              <a:prstGeom prst="line">
                <a:avLst/>
              </a:prstGeom>
              <a:noFill/>
              <a:ln w="9525">
                <a:noFill/>
                <a:round/>
                <a:headEnd type="none" w="sm" len="sm"/>
                <a:tailEnd type="none" w="sm" len="sm"/>
              </a:ln>
              <a:effectLst/>
            </p:spPr>
            <p:txBody>
              <a:bodyPr/>
              <a:lstStyle/>
              <a:p>
                <a:endParaRPr lang="en-US"/>
              </a:p>
            </p:txBody>
          </p:sp>
          <p:sp>
            <p:nvSpPr>
              <p:cNvPr id="408" name="Freeform 398"/>
              <p:cNvSpPr>
                <a:spLocks/>
              </p:cNvSpPr>
              <p:nvPr/>
            </p:nvSpPr>
            <p:spPr bwMode="auto">
              <a:xfrm>
                <a:off x="1553" y="1830"/>
                <a:ext cx="51" cy="17"/>
              </a:xfrm>
              <a:custGeom>
                <a:avLst/>
                <a:gdLst/>
                <a:ahLst/>
                <a:cxnLst>
                  <a:cxn ang="0">
                    <a:pos x="0" y="16"/>
                  </a:cxn>
                  <a:cxn ang="0">
                    <a:pos x="5" y="16"/>
                  </a:cxn>
                  <a:cxn ang="0">
                    <a:pos x="9" y="16"/>
                  </a:cxn>
                  <a:cxn ang="0">
                    <a:pos x="14" y="13"/>
                  </a:cxn>
                  <a:cxn ang="0">
                    <a:pos x="19" y="13"/>
                  </a:cxn>
                  <a:cxn ang="0">
                    <a:pos x="23" y="13"/>
                  </a:cxn>
                  <a:cxn ang="0">
                    <a:pos x="28" y="12"/>
                  </a:cxn>
                  <a:cxn ang="0">
                    <a:pos x="32" y="12"/>
                  </a:cxn>
                  <a:cxn ang="0">
                    <a:pos x="35" y="10"/>
                  </a:cxn>
                  <a:cxn ang="0">
                    <a:pos x="38" y="9"/>
                  </a:cxn>
                  <a:cxn ang="0">
                    <a:pos x="41" y="8"/>
                  </a:cxn>
                  <a:cxn ang="0">
                    <a:pos x="43" y="8"/>
                  </a:cxn>
                  <a:cxn ang="0">
                    <a:pos x="46" y="5"/>
                  </a:cxn>
                  <a:cxn ang="0">
                    <a:pos x="48" y="4"/>
                  </a:cxn>
                  <a:cxn ang="0">
                    <a:pos x="48" y="2"/>
                  </a:cxn>
                  <a:cxn ang="0">
                    <a:pos x="50" y="1"/>
                  </a:cxn>
                  <a:cxn ang="0">
                    <a:pos x="50" y="0"/>
                  </a:cxn>
                </a:cxnLst>
                <a:rect l="0" t="0" r="r" b="b"/>
                <a:pathLst>
                  <a:path w="51" h="17">
                    <a:moveTo>
                      <a:pt x="0" y="16"/>
                    </a:moveTo>
                    <a:lnTo>
                      <a:pt x="5" y="16"/>
                    </a:lnTo>
                    <a:lnTo>
                      <a:pt x="9" y="16"/>
                    </a:lnTo>
                    <a:lnTo>
                      <a:pt x="14" y="13"/>
                    </a:lnTo>
                    <a:lnTo>
                      <a:pt x="19" y="13"/>
                    </a:lnTo>
                    <a:lnTo>
                      <a:pt x="23" y="13"/>
                    </a:lnTo>
                    <a:lnTo>
                      <a:pt x="28" y="12"/>
                    </a:lnTo>
                    <a:lnTo>
                      <a:pt x="32" y="12"/>
                    </a:lnTo>
                    <a:lnTo>
                      <a:pt x="35" y="10"/>
                    </a:lnTo>
                    <a:lnTo>
                      <a:pt x="38" y="9"/>
                    </a:lnTo>
                    <a:lnTo>
                      <a:pt x="41" y="8"/>
                    </a:lnTo>
                    <a:lnTo>
                      <a:pt x="43" y="8"/>
                    </a:lnTo>
                    <a:lnTo>
                      <a:pt x="46" y="5"/>
                    </a:lnTo>
                    <a:lnTo>
                      <a:pt x="48" y="4"/>
                    </a:lnTo>
                    <a:lnTo>
                      <a:pt x="48" y="2"/>
                    </a:lnTo>
                    <a:lnTo>
                      <a:pt x="50" y="1"/>
                    </a:lnTo>
                    <a:lnTo>
                      <a:pt x="5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09" name="Line 399"/>
              <p:cNvSpPr>
                <a:spLocks noChangeShapeType="1"/>
              </p:cNvSpPr>
              <p:nvPr/>
            </p:nvSpPr>
            <p:spPr bwMode="auto">
              <a:xfrm>
                <a:off x="1554" y="1842"/>
                <a:ext cx="15" cy="0"/>
              </a:xfrm>
              <a:prstGeom prst="line">
                <a:avLst/>
              </a:prstGeom>
              <a:noFill/>
              <a:ln w="9525">
                <a:noFill/>
                <a:round/>
                <a:headEnd type="none" w="sm" len="sm"/>
                <a:tailEnd type="none" w="sm" len="sm"/>
              </a:ln>
              <a:effectLst/>
            </p:spPr>
            <p:txBody>
              <a:bodyPr/>
              <a:lstStyle/>
              <a:p>
                <a:endParaRPr lang="en-US"/>
              </a:p>
            </p:txBody>
          </p:sp>
          <p:sp>
            <p:nvSpPr>
              <p:cNvPr id="410" name="Line 400"/>
              <p:cNvSpPr>
                <a:spLocks noChangeShapeType="1"/>
              </p:cNvSpPr>
              <p:nvPr/>
            </p:nvSpPr>
            <p:spPr bwMode="auto">
              <a:xfrm>
                <a:off x="1604" y="1830"/>
                <a:ext cx="15" cy="0"/>
              </a:xfrm>
              <a:prstGeom prst="line">
                <a:avLst/>
              </a:prstGeom>
              <a:noFill/>
              <a:ln w="9525">
                <a:noFill/>
                <a:round/>
                <a:headEnd type="none" w="sm" len="sm"/>
                <a:tailEnd type="none" w="sm" len="sm"/>
              </a:ln>
              <a:effectLst/>
            </p:spPr>
            <p:txBody>
              <a:bodyPr/>
              <a:lstStyle/>
              <a:p>
                <a:endParaRPr lang="en-US"/>
              </a:p>
            </p:txBody>
          </p:sp>
          <p:sp>
            <p:nvSpPr>
              <p:cNvPr id="411" name="Freeform 401"/>
              <p:cNvSpPr>
                <a:spLocks/>
              </p:cNvSpPr>
              <p:nvPr/>
            </p:nvSpPr>
            <p:spPr bwMode="auto">
              <a:xfrm>
                <a:off x="1570" y="1819"/>
                <a:ext cx="34" cy="17"/>
              </a:xfrm>
              <a:custGeom>
                <a:avLst/>
                <a:gdLst/>
                <a:ahLst/>
                <a:cxnLst>
                  <a:cxn ang="0">
                    <a:pos x="33" y="16"/>
                  </a:cxn>
                  <a:cxn ang="0">
                    <a:pos x="33" y="13"/>
                  </a:cxn>
                  <a:cxn ang="0">
                    <a:pos x="32" y="12"/>
                  </a:cxn>
                  <a:cxn ang="0">
                    <a:pos x="31" y="12"/>
                  </a:cxn>
                  <a:cxn ang="0">
                    <a:pos x="30" y="10"/>
                  </a:cxn>
                  <a:cxn ang="0">
                    <a:pos x="29" y="9"/>
                  </a:cxn>
                  <a:cxn ang="0">
                    <a:pos x="28" y="8"/>
                  </a:cxn>
                  <a:cxn ang="0">
                    <a:pos x="26" y="6"/>
                  </a:cxn>
                  <a:cxn ang="0">
                    <a:pos x="23" y="6"/>
                  </a:cxn>
                  <a:cxn ang="0">
                    <a:pos x="21" y="5"/>
                  </a:cxn>
                  <a:cxn ang="0">
                    <a:pos x="19" y="4"/>
                  </a:cxn>
                  <a:cxn ang="0">
                    <a:pos x="16" y="2"/>
                  </a:cxn>
                  <a:cxn ang="0">
                    <a:pos x="13" y="2"/>
                  </a:cxn>
                  <a:cxn ang="0">
                    <a:pos x="10" y="1"/>
                  </a:cxn>
                  <a:cxn ang="0">
                    <a:pos x="7" y="1"/>
                  </a:cxn>
                  <a:cxn ang="0">
                    <a:pos x="4" y="0"/>
                  </a:cxn>
                  <a:cxn ang="0">
                    <a:pos x="0" y="0"/>
                  </a:cxn>
                </a:cxnLst>
                <a:rect l="0" t="0" r="r" b="b"/>
                <a:pathLst>
                  <a:path w="34" h="17">
                    <a:moveTo>
                      <a:pt x="33" y="16"/>
                    </a:moveTo>
                    <a:lnTo>
                      <a:pt x="33" y="13"/>
                    </a:lnTo>
                    <a:lnTo>
                      <a:pt x="32" y="12"/>
                    </a:lnTo>
                    <a:lnTo>
                      <a:pt x="31" y="12"/>
                    </a:lnTo>
                    <a:lnTo>
                      <a:pt x="30" y="10"/>
                    </a:lnTo>
                    <a:lnTo>
                      <a:pt x="29" y="9"/>
                    </a:lnTo>
                    <a:lnTo>
                      <a:pt x="28" y="8"/>
                    </a:lnTo>
                    <a:lnTo>
                      <a:pt x="26" y="6"/>
                    </a:lnTo>
                    <a:lnTo>
                      <a:pt x="23" y="6"/>
                    </a:lnTo>
                    <a:lnTo>
                      <a:pt x="21" y="5"/>
                    </a:lnTo>
                    <a:lnTo>
                      <a:pt x="19" y="4"/>
                    </a:lnTo>
                    <a:lnTo>
                      <a:pt x="16" y="2"/>
                    </a:lnTo>
                    <a:lnTo>
                      <a:pt x="13" y="2"/>
                    </a:lnTo>
                    <a:lnTo>
                      <a:pt x="10" y="1"/>
                    </a:lnTo>
                    <a:lnTo>
                      <a:pt x="7" y="1"/>
                    </a:lnTo>
                    <a:lnTo>
                      <a:pt x="4"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12" name="Line 402"/>
              <p:cNvSpPr>
                <a:spLocks noChangeShapeType="1"/>
              </p:cNvSpPr>
              <p:nvPr/>
            </p:nvSpPr>
            <p:spPr bwMode="auto">
              <a:xfrm>
                <a:off x="1604" y="1830"/>
                <a:ext cx="15" cy="0"/>
              </a:xfrm>
              <a:prstGeom prst="line">
                <a:avLst/>
              </a:prstGeom>
              <a:noFill/>
              <a:ln w="9525">
                <a:noFill/>
                <a:round/>
                <a:headEnd type="none" w="sm" len="sm"/>
                <a:tailEnd type="none" w="sm" len="sm"/>
              </a:ln>
              <a:effectLst/>
            </p:spPr>
            <p:txBody>
              <a:bodyPr/>
              <a:lstStyle/>
              <a:p>
                <a:endParaRPr lang="en-US"/>
              </a:p>
            </p:txBody>
          </p:sp>
          <p:sp>
            <p:nvSpPr>
              <p:cNvPr id="413" name="Line 403"/>
              <p:cNvSpPr>
                <a:spLocks noChangeShapeType="1"/>
              </p:cNvSpPr>
              <p:nvPr/>
            </p:nvSpPr>
            <p:spPr bwMode="auto">
              <a:xfrm>
                <a:off x="1572" y="1819"/>
                <a:ext cx="15" cy="0"/>
              </a:xfrm>
              <a:prstGeom prst="line">
                <a:avLst/>
              </a:prstGeom>
              <a:noFill/>
              <a:ln w="9525">
                <a:noFill/>
                <a:round/>
                <a:headEnd type="none" w="sm" len="sm"/>
                <a:tailEnd type="none" w="sm" len="sm"/>
              </a:ln>
              <a:effectLst/>
            </p:spPr>
            <p:txBody>
              <a:bodyPr/>
              <a:lstStyle/>
              <a:p>
                <a:endParaRPr lang="en-US"/>
              </a:p>
            </p:txBody>
          </p:sp>
          <p:sp>
            <p:nvSpPr>
              <p:cNvPr id="414" name="Line 404"/>
              <p:cNvSpPr>
                <a:spLocks noChangeShapeType="1"/>
              </p:cNvSpPr>
              <p:nvPr/>
            </p:nvSpPr>
            <p:spPr bwMode="auto">
              <a:xfrm flipH="1">
                <a:off x="1503" y="1835"/>
                <a:ext cx="1" cy="7"/>
              </a:xfrm>
              <a:prstGeom prst="line">
                <a:avLst/>
              </a:prstGeom>
              <a:noFill/>
              <a:ln w="12700">
                <a:solidFill>
                  <a:srgbClr val="000000"/>
                </a:solidFill>
                <a:round/>
                <a:headEnd type="none" w="sm" len="sm"/>
                <a:tailEnd type="none" w="sm" len="sm"/>
              </a:ln>
              <a:effectLst/>
            </p:spPr>
            <p:txBody>
              <a:bodyPr/>
              <a:lstStyle/>
              <a:p>
                <a:endParaRPr lang="en-US"/>
              </a:p>
            </p:txBody>
          </p:sp>
          <p:sp>
            <p:nvSpPr>
              <p:cNvPr id="415" name="Freeform 405"/>
              <p:cNvSpPr>
                <a:spLocks/>
              </p:cNvSpPr>
              <p:nvPr/>
            </p:nvSpPr>
            <p:spPr bwMode="auto">
              <a:xfrm>
                <a:off x="1501" y="1844"/>
                <a:ext cx="53" cy="17"/>
              </a:xfrm>
              <a:custGeom>
                <a:avLst/>
                <a:gdLst/>
                <a:ahLst/>
                <a:cxnLst>
                  <a:cxn ang="0">
                    <a:pos x="0" y="0"/>
                  </a:cxn>
                  <a:cxn ang="0">
                    <a:pos x="0" y="1"/>
                  </a:cxn>
                  <a:cxn ang="0">
                    <a:pos x="0" y="2"/>
                  </a:cxn>
                  <a:cxn ang="0">
                    <a:pos x="2" y="4"/>
                  </a:cxn>
                  <a:cxn ang="0">
                    <a:pos x="4" y="5"/>
                  </a:cxn>
                  <a:cxn ang="0">
                    <a:pos x="6" y="7"/>
                  </a:cxn>
                  <a:cxn ang="0">
                    <a:pos x="9" y="8"/>
                  </a:cxn>
                  <a:cxn ang="0">
                    <a:pos x="11" y="8"/>
                  </a:cxn>
                  <a:cxn ang="0">
                    <a:pos x="15" y="10"/>
                  </a:cxn>
                  <a:cxn ang="0">
                    <a:pos x="18" y="11"/>
                  </a:cxn>
                  <a:cxn ang="0">
                    <a:pos x="22" y="13"/>
                  </a:cxn>
                  <a:cxn ang="0">
                    <a:pos x="26" y="13"/>
                  </a:cxn>
                  <a:cxn ang="0">
                    <a:pos x="31" y="13"/>
                  </a:cxn>
                  <a:cxn ang="0">
                    <a:pos x="36" y="13"/>
                  </a:cxn>
                  <a:cxn ang="0">
                    <a:pos x="41" y="16"/>
                  </a:cxn>
                  <a:cxn ang="0">
                    <a:pos x="46" y="16"/>
                  </a:cxn>
                  <a:cxn ang="0">
                    <a:pos x="52" y="16"/>
                  </a:cxn>
                </a:cxnLst>
                <a:rect l="0" t="0" r="r" b="b"/>
                <a:pathLst>
                  <a:path w="53" h="17">
                    <a:moveTo>
                      <a:pt x="0" y="0"/>
                    </a:moveTo>
                    <a:lnTo>
                      <a:pt x="0" y="1"/>
                    </a:lnTo>
                    <a:lnTo>
                      <a:pt x="0" y="2"/>
                    </a:lnTo>
                    <a:lnTo>
                      <a:pt x="2" y="4"/>
                    </a:lnTo>
                    <a:lnTo>
                      <a:pt x="4" y="5"/>
                    </a:lnTo>
                    <a:lnTo>
                      <a:pt x="6" y="7"/>
                    </a:lnTo>
                    <a:lnTo>
                      <a:pt x="9" y="8"/>
                    </a:lnTo>
                    <a:lnTo>
                      <a:pt x="11" y="8"/>
                    </a:lnTo>
                    <a:lnTo>
                      <a:pt x="15" y="10"/>
                    </a:lnTo>
                    <a:lnTo>
                      <a:pt x="18" y="11"/>
                    </a:lnTo>
                    <a:lnTo>
                      <a:pt x="22" y="13"/>
                    </a:lnTo>
                    <a:lnTo>
                      <a:pt x="26" y="13"/>
                    </a:lnTo>
                    <a:lnTo>
                      <a:pt x="31" y="13"/>
                    </a:lnTo>
                    <a:lnTo>
                      <a:pt x="36" y="13"/>
                    </a:lnTo>
                    <a:lnTo>
                      <a:pt x="41" y="16"/>
                    </a:lnTo>
                    <a:lnTo>
                      <a:pt x="46" y="16"/>
                    </a:lnTo>
                    <a:lnTo>
                      <a:pt x="5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16" name="Line 406"/>
              <p:cNvSpPr>
                <a:spLocks noChangeShapeType="1"/>
              </p:cNvSpPr>
              <p:nvPr/>
            </p:nvSpPr>
            <p:spPr bwMode="auto">
              <a:xfrm>
                <a:off x="1502" y="1844"/>
                <a:ext cx="15" cy="0"/>
              </a:xfrm>
              <a:prstGeom prst="line">
                <a:avLst/>
              </a:prstGeom>
              <a:noFill/>
              <a:ln w="9525">
                <a:noFill/>
                <a:round/>
                <a:headEnd type="none" w="sm" len="sm"/>
                <a:tailEnd type="none" w="sm" len="sm"/>
              </a:ln>
              <a:effectLst/>
            </p:spPr>
            <p:txBody>
              <a:bodyPr/>
              <a:lstStyle/>
              <a:p>
                <a:endParaRPr lang="en-US"/>
              </a:p>
            </p:txBody>
          </p:sp>
          <p:sp>
            <p:nvSpPr>
              <p:cNvPr id="417" name="Line 407"/>
              <p:cNvSpPr>
                <a:spLocks noChangeShapeType="1"/>
              </p:cNvSpPr>
              <p:nvPr/>
            </p:nvSpPr>
            <p:spPr bwMode="auto">
              <a:xfrm>
                <a:off x="1553" y="1855"/>
                <a:ext cx="0" cy="1"/>
              </a:xfrm>
              <a:prstGeom prst="line">
                <a:avLst/>
              </a:prstGeom>
              <a:noFill/>
              <a:ln w="9525">
                <a:noFill/>
                <a:round/>
                <a:headEnd type="none" w="sm" len="sm"/>
                <a:tailEnd type="none" w="sm" len="sm"/>
              </a:ln>
              <a:effectLst/>
            </p:spPr>
            <p:txBody>
              <a:bodyPr/>
              <a:lstStyle/>
              <a:p>
                <a:endParaRPr lang="en-US"/>
              </a:p>
            </p:txBody>
          </p:sp>
          <p:sp>
            <p:nvSpPr>
              <p:cNvPr id="418" name="Freeform 408"/>
              <p:cNvSpPr>
                <a:spLocks/>
              </p:cNvSpPr>
              <p:nvPr/>
            </p:nvSpPr>
            <p:spPr bwMode="auto">
              <a:xfrm>
                <a:off x="1553" y="1844"/>
                <a:ext cx="54" cy="17"/>
              </a:xfrm>
              <a:custGeom>
                <a:avLst/>
                <a:gdLst/>
                <a:ahLst/>
                <a:cxnLst>
                  <a:cxn ang="0">
                    <a:pos x="0" y="16"/>
                  </a:cxn>
                  <a:cxn ang="0">
                    <a:pos x="5" y="16"/>
                  </a:cxn>
                  <a:cxn ang="0">
                    <a:pos x="11" y="16"/>
                  </a:cxn>
                  <a:cxn ang="0">
                    <a:pos x="15" y="13"/>
                  </a:cxn>
                  <a:cxn ang="0">
                    <a:pos x="21" y="13"/>
                  </a:cxn>
                  <a:cxn ang="0">
                    <a:pos x="25" y="13"/>
                  </a:cxn>
                  <a:cxn ang="0">
                    <a:pos x="29" y="13"/>
                  </a:cxn>
                  <a:cxn ang="0">
                    <a:pos x="34" y="11"/>
                  </a:cxn>
                  <a:cxn ang="0">
                    <a:pos x="37" y="10"/>
                  </a:cxn>
                  <a:cxn ang="0">
                    <a:pos x="41" y="8"/>
                  </a:cxn>
                  <a:cxn ang="0">
                    <a:pos x="43" y="8"/>
                  </a:cxn>
                  <a:cxn ang="0">
                    <a:pos x="46" y="7"/>
                  </a:cxn>
                  <a:cxn ang="0">
                    <a:pos x="49" y="5"/>
                  </a:cxn>
                  <a:cxn ang="0">
                    <a:pos x="51" y="4"/>
                  </a:cxn>
                  <a:cxn ang="0">
                    <a:pos x="51" y="2"/>
                  </a:cxn>
                  <a:cxn ang="0">
                    <a:pos x="53" y="1"/>
                  </a:cxn>
                  <a:cxn ang="0">
                    <a:pos x="53" y="0"/>
                  </a:cxn>
                </a:cxnLst>
                <a:rect l="0" t="0" r="r" b="b"/>
                <a:pathLst>
                  <a:path w="54" h="17">
                    <a:moveTo>
                      <a:pt x="0" y="16"/>
                    </a:moveTo>
                    <a:lnTo>
                      <a:pt x="5" y="16"/>
                    </a:lnTo>
                    <a:lnTo>
                      <a:pt x="11" y="16"/>
                    </a:lnTo>
                    <a:lnTo>
                      <a:pt x="15" y="13"/>
                    </a:lnTo>
                    <a:lnTo>
                      <a:pt x="21" y="13"/>
                    </a:lnTo>
                    <a:lnTo>
                      <a:pt x="25" y="13"/>
                    </a:lnTo>
                    <a:lnTo>
                      <a:pt x="29" y="13"/>
                    </a:lnTo>
                    <a:lnTo>
                      <a:pt x="34" y="11"/>
                    </a:lnTo>
                    <a:lnTo>
                      <a:pt x="37" y="10"/>
                    </a:lnTo>
                    <a:lnTo>
                      <a:pt x="41" y="8"/>
                    </a:lnTo>
                    <a:lnTo>
                      <a:pt x="43" y="8"/>
                    </a:lnTo>
                    <a:lnTo>
                      <a:pt x="46" y="7"/>
                    </a:lnTo>
                    <a:lnTo>
                      <a:pt x="49" y="5"/>
                    </a:lnTo>
                    <a:lnTo>
                      <a:pt x="51" y="4"/>
                    </a:lnTo>
                    <a:lnTo>
                      <a:pt x="51" y="2"/>
                    </a:lnTo>
                    <a:lnTo>
                      <a:pt x="53" y="1"/>
                    </a:lnTo>
                    <a:lnTo>
                      <a:pt x="5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19" name="Line 409"/>
              <p:cNvSpPr>
                <a:spLocks noChangeShapeType="1"/>
              </p:cNvSpPr>
              <p:nvPr/>
            </p:nvSpPr>
            <p:spPr bwMode="auto">
              <a:xfrm>
                <a:off x="1554" y="1854"/>
                <a:ext cx="15" cy="0"/>
              </a:xfrm>
              <a:prstGeom prst="line">
                <a:avLst/>
              </a:prstGeom>
              <a:noFill/>
              <a:ln w="9525">
                <a:noFill/>
                <a:round/>
                <a:headEnd type="none" w="sm" len="sm"/>
                <a:tailEnd type="none" w="sm" len="sm"/>
              </a:ln>
              <a:effectLst/>
            </p:spPr>
            <p:txBody>
              <a:bodyPr/>
              <a:lstStyle/>
              <a:p>
                <a:endParaRPr lang="en-US"/>
              </a:p>
            </p:txBody>
          </p:sp>
          <p:sp>
            <p:nvSpPr>
              <p:cNvPr id="420" name="Line 410"/>
              <p:cNvSpPr>
                <a:spLocks noChangeShapeType="1"/>
              </p:cNvSpPr>
              <p:nvPr/>
            </p:nvSpPr>
            <p:spPr bwMode="auto">
              <a:xfrm>
                <a:off x="1606" y="1844"/>
                <a:ext cx="1" cy="0"/>
              </a:xfrm>
              <a:prstGeom prst="line">
                <a:avLst/>
              </a:prstGeom>
              <a:noFill/>
              <a:ln w="9525">
                <a:noFill/>
                <a:round/>
                <a:headEnd type="none" w="sm" len="sm"/>
                <a:tailEnd type="none" w="sm" len="sm"/>
              </a:ln>
              <a:effectLst/>
            </p:spPr>
            <p:txBody>
              <a:bodyPr/>
              <a:lstStyle/>
              <a:p>
                <a:endParaRPr lang="en-US"/>
              </a:p>
            </p:txBody>
          </p:sp>
          <p:sp>
            <p:nvSpPr>
              <p:cNvPr id="421" name="Line 411"/>
              <p:cNvSpPr>
                <a:spLocks noChangeShapeType="1"/>
              </p:cNvSpPr>
              <p:nvPr/>
            </p:nvSpPr>
            <p:spPr bwMode="auto">
              <a:xfrm flipH="1" flipV="1">
                <a:off x="1602" y="1830"/>
                <a:ext cx="2" cy="13"/>
              </a:xfrm>
              <a:prstGeom prst="line">
                <a:avLst/>
              </a:prstGeom>
              <a:noFill/>
              <a:ln w="12700">
                <a:solidFill>
                  <a:srgbClr val="000000"/>
                </a:solidFill>
                <a:round/>
                <a:headEnd type="none" w="sm" len="sm"/>
                <a:tailEnd type="none" w="sm" len="sm"/>
              </a:ln>
              <a:effectLst/>
            </p:spPr>
            <p:txBody>
              <a:bodyPr/>
              <a:lstStyle/>
              <a:p>
                <a:endParaRPr lang="en-US"/>
              </a:p>
            </p:txBody>
          </p:sp>
          <p:sp>
            <p:nvSpPr>
              <p:cNvPr id="422" name="Line 412"/>
              <p:cNvSpPr>
                <a:spLocks noChangeShapeType="1"/>
              </p:cNvSpPr>
              <p:nvPr/>
            </p:nvSpPr>
            <p:spPr bwMode="auto">
              <a:xfrm>
                <a:off x="1607" y="1849"/>
                <a:ext cx="1" cy="8"/>
              </a:xfrm>
              <a:prstGeom prst="line">
                <a:avLst/>
              </a:prstGeom>
              <a:noFill/>
              <a:ln w="12700">
                <a:solidFill>
                  <a:srgbClr val="000000"/>
                </a:solidFill>
                <a:round/>
                <a:headEnd type="none" w="sm" len="sm"/>
                <a:tailEnd type="none" w="sm" len="sm"/>
              </a:ln>
              <a:effectLst/>
            </p:spPr>
            <p:txBody>
              <a:bodyPr/>
              <a:lstStyle/>
              <a:p>
                <a:endParaRPr lang="en-US"/>
              </a:p>
            </p:txBody>
          </p:sp>
          <p:sp>
            <p:nvSpPr>
              <p:cNvPr id="423" name="Freeform 413"/>
              <p:cNvSpPr>
                <a:spLocks/>
              </p:cNvSpPr>
              <p:nvPr/>
            </p:nvSpPr>
            <p:spPr bwMode="auto">
              <a:xfrm>
                <a:off x="1553" y="1858"/>
                <a:ext cx="56" cy="17"/>
              </a:xfrm>
              <a:custGeom>
                <a:avLst/>
                <a:gdLst/>
                <a:ahLst/>
                <a:cxnLst>
                  <a:cxn ang="0">
                    <a:pos x="55" y="0"/>
                  </a:cxn>
                  <a:cxn ang="0">
                    <a:pos x="54" y="0"/>
                  </a:cxn>
                  <a:cxn ang="0">
                    <a:pos x="53" y="2"/>
                  </a:cxn>
                  <a:cxn ang="0">
                    <a:pos x="52" y="4"/>
                  </a:cxn>
                  <a:cxn ang="0">
                    <a:pos x="50" y="5"/>
                  </a:cxn>
                  <a:cxn ang="0">
                    <a:pos x="48" y="6"/>
                  </a:cxn>
                  <a:cxn ang="0">
                    <a:pos x="45" y="8"/>
                  </a:cxn>
                  <a:cxn ang="0">
                    <a:pos x="42" y="9"/>
                  </a:cxn>
                  <a:cxn ang="0">
                    <a:pos x="38" y="10"/>
                  </a:cxn>
                  <a:cxn ang="0">
                    <a:pos x="34" y="12"/>
                  </a:cxn>
                  <a:cxn ang="0">
                    <a:pos x="30" y="12"/>
                  </a:cxn>
                  <a:cxn ang="0">
                    <a:pos x="26" y="13"/>
                  </a:cxn>
                  <a:cxn ang="0">
                    <a:pos x="21" y="13"/>
                  </a:cxn>
                  <a:cxn ang="0">
                    <a:pos x="16" y="13"/>
                  </a:cxn>
                  <a:cxn ang="0">
                    <a:pos x="11" y="16"/>
                  </a:cxn>
                  <a:cxn ang="0">
                    <a:pos x="6" y="16"/>
                  </a:cxn>
                  <a:cxn ang="0">
                    <a:pos x="0" y="16"/>
                  </a:cxn>
                </a:cxnLst>
                <a:rect l="0" t="0" r="r" b="b"/>
                <a:pathLst>
                  <a:path w="56" h="17">
                    <a:moveTo>
                      <a:pt x="55" y="0"/>
                    </a:moveTo>
                    <a:lnTo>
                      <a:pt x="54" y="0"/>
                    </a:lnTo>
                    <a:lnTo>
                      <a:pt x="53" y="2"/>
                    </a:lnTo>
                    <a:lnTo>
                      <a:pt x="52" y="4"/>
                    </a:lnTo>
                    <a:lnTo>
                      <a:pt x="50" y="5"/>
                    </a:lnTo>
                    <a:lnTo>
                      <a:pt x="48" y="6"/>
                    </a:lnTo>
                    <a:lnTo>
                      <a:pt x="45" y="8"/>
                    </a:lnTo>
                    <a:lnTo>
                      <a:pt x="42" y="9"/>
                    </a:lnTo>
                    <a:lnTo>
                      <a:pt x="38" y="10"/>
                    </a:lnTo>
                    <a:lnTo>
                      <a:pt x="34" y="12"/>
                    </a:lnTo>
                    <a:lnTo>
                      <a:pt x="30" y="12"/>
                    </a:lnTo>
                    <a:lnTo>
                      <a:pt x="26" y="13"/>
                    </a:lnTo>
                    <a:lnTo>
                      <a:pt x="21" y="13"/>
                    </a:lnTo>
                    <a:lnTo>
                      <a:pt x="16" y="13"/>
                    </a:lnTo>
                    <a:lnTo>
                      <a:pt x="11" y="16"/>
                    </a:lnTo>
                    <a:lnTo>
                      <a:pt x="6"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24" name="Line 414"/>
              <p:cNvSpPr>
                <a:spLocks noChangeShapeType="1"/>
              </p:cNvSpPr>
              <p:nvPr/>
            </p:nvSpPr>
            <p:spPr bwMode="auto">
              <a:xfrm>
                <a:off x="1609" y="1858"/>
                <a:ext cx="15" cy="0"/>
              </a:xfrm>
              <a:prstGeom prst="line">
                <a:avLst/>
              </a:prstGeom>
              <a:noFill/>
              <a:ln w="9525">
                <a:noFill/>
                <a:round/>
                <a:headEnd type="none" w="sm" len="sm"/>
                <a:tailEnd type="none" w="sm" len="sm"/>
              </a:ln>
              <a:effectLst/>
            </p:spPr>
            <p:txBody>
              <a:bodyPr/>
              <a:lstStyle/>
              <a:p>
                <a:endParaRPr lang="en-US"/>
              </a:p>
            </p:txBody>
          </p:sp>
          <p:sp>
            <p:nvSpPr>
              <p:cNvPr id="425" name="Line 415"/>
              <p:cNvSpPr>
                <a:spLocks noChangeShapeType="1"/>
              </p:cNvSpPr>
              <p:nvPr/>
            </p:nvSpPr>
            <p:spPr bwMode="auto">
              <a:xfrm>
                <a:off x="1554" y="1869"/>
                <a:ext cx="15" cy="0"/>
              </a:xfrm>
              <a:prstGeom prst="line">
                <a:avLst/>
              </a:prstGeom>
              <a:noFill/>
              <a:ln w="9525">
                <a:noFill/>
                <a:round/>
                <a:headEnd type="none" w="sm" len="sm"/>
                <a:tailEnd type="none" w="sm" len="sm"/>
              </a:ln>
              <a:effectLst/>
            </p:spPr>
            <p:txBody>
              <a:bodyPr/>
              <a:lstStyle/>
              <a:p>
                <a:endParaRPr lang="en-US"/>
              </a:p>
            </p:txBody>
          </p:sp>
          <p:sp>
            <p:nvSpPr>
              <p:cNvPr id="426" name="Freeform 416"/>
              <p:cNvSpPr>
                <a:spLocks/>
              </p:cNvSpPr>
              <p:nvPr/>
            </p:nvSpPr>
            <p:spPr bwMode="auto">
              <a:xfrm>
                <a:off x="1499" y="1858"/>
                <a:ext cx="55" cy="17"/>
              </a:xfrm>
              <a:custGeom>
                <a:avLst/>
                <a:gdLst/>
                <a:ahLst/>
                <a:cxnLst>
                  <a:cxn ang="0">
                    <a:pos x="54" y="16"/>
                  </a:cxn>
                  <a:cxn ang="0">
                    <a:pos x="48" y="16"/>
                  </a:cxn>
                  <a:cxn ang="0">
                    <a:pos x="43" y="16"/>
                  </a:cxn>
                  <a:cxn ang="0">
                    <a:pos x="37" y="13"/>
                  </a:cxn>
                  <a:cxn ang="0">
                    <a:pos x="33" y="13"/>
                  </a:cxn>
                  <a:cxn ang="0">
                    <a:pos x="28" y="13"/>
                  </a:cxn>
                  <a:cxn ang="0">
                    <a:pos x="23" y="12"/>
                  </a:cxn>
                  <a:cxn ang="0">
                    <a:pos x="19" y="12"/>
                  </a:cxn>
                  <a:cxn ang="0">
                    <a:pos x="15" y="10"/>
                  </a:cxn>
                  <a:cxn ang="0">
                    <a:pos x="12" y="9"/>
                  </a:cxn>
                  <a:cxn ang="0">
                    <a:pos x="9" y="8"/>
                  </a:cxn>
                  <a:cxn ang="0">
                    <a:pos x="6" y="6"/>
                  </a:cxn>
                  <a:cxn ang="0">
                    <a:pos x="4" y="5"/>
                  </a:cxn>
                  <a:cxn ang="0">
                    <a:pos x="2" y="4"/>
                  </a:cxn>
                  <a:cxn ang="0">
                    <a:pos x="1" y="2"/>
                  </a:cxn>
                  <a:cxn ang="0">
                    <a:pos x="0" y="0"/>
                  </a:cxn>
                </a:cxnLst>
                <a:rect l="0" t="0" r="r" b="b"/>
                <a:pathLst>
                  <a:path w="55" h="17">
                    <a:moveTo>
                      <a:pt x="54" y="16"/>
                    </a:moveTo>
                    <a:lnTo>
                      <a:pt x="48" y="16"/>
                    </a:lnTo>
                    <a:lnTo>
                      <a:pt x="43" y="16"/>
                    </a:lnTo>
                    <a:lnTo>
                      <a:pt x="37" y="13"/>
                    </a:lnTo>
                    <a:lnTo>
                      <a:pt x="33" y="13"/>
                    </a:lnTo>
                    <a:lnTo>
                      <a:pt x="28" y="13"/>
                    </a:lnTo>
                    <a:lnTo>
                      <a:pt x="23" y="12"/>
                    </a:lnTo>
                    <a:lnTo>
                      <a:pt x="19" y="12"/>
                    </a:lnTo>
                    <a:lnTo>
                      <a:pt x="15" y="10"/>
                    </a:lnTo>
                    <a:lnTo>
                      <a:pt x="12" y="9"/>
                    </a:lnTo>
                    <a:lnTo>
                      <a:pt x="9" y="8"/>
                    </a:lnTo>
                    <a:lnTo>
                      <a:pt x="6" y="6"/>
                    </a:lnTo>
                    <a:lnTo>
                      <a:pt x="4" y="5"/>
                    </a:lnTo>
                    <a:lnTo>
                      <a:pt x="2" y="4"/>
                    </a:lnTo>
                    <a:lnTo>
                      <a:pt x="1"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27" name="Line 417"/>
              <p:cNvSpPr>
                <a:spLocks noChangeShapeType="1"/>
              </p:cNvSpPr>
              <p:nvPr/>
            </p:nvSpPr>
            <p:spPr bwMode="auto">
              <a:xfrm>
                <a:off x="1553" y="1869"/>
                <a:ext cx="0" cy="1"/>
              </a:xfrm>
              <a:prstGeom prst="line">
                <a:avLst/>
              </a:prstGeom>
              <a:noFill/>
              <a:ln w="9525">
                <a:noFill/>
                <a:round/>
                <a:headEnd type="none" w="sm" len="sm"/>
                <a:tailEnd type="none" w="sm" len="sm"/>
              </a:ln>
              <a:effectLst/>
            </p:spPr>
            <p:txBody>
              <a:bodyPr/>
              <a:lstStyle/>
              <a:p>
                <a:endParaRPr lang="en-US"/>
              </a:p>
            </p:txBody>
          </p:sp>
          <p:sp>
            <p:nvSpPr>
              <p:cNvPr id="428" name="Line 418"/>
              <p:cNvSpPr>
                <a:spLocks noChangeShapeType="1"/>
              </p:cNvSpPr>
              <p:nvPr/>
            </p:nvSpPr>
            <p:spPr bwMode="auto">
              <a:xfrm>
                <a:off x="1499" y="1858"/>
                <a:ext cx="1" cy="0"/>
              </a:xfrm>
              <a:prstGeom prst="line">
                <a:avLst/>
              </a:prstGeom>
              <a:noFill/>
              <a:ln w="9525">
                <a:noFill/>
                <a:round/>
                <a:headEnd type="none" w="sm" len="sm"/>
                <a:tailEnd type="none" w="sm" len="sm"/>
              </a:ln>
              <a:effectLst/>
            </p:spPr>
            <p:txBody>
              <a:bodyPr/>
              <a:lstStyle/>
              <a:p>
                <a:endParaRPr lang="en-US"/>
              </a:p>
            </p:txBody>
          </p:sp>
          <p:sp>
            <p:nvSpPr>
              <p:cNvPr id="429" name="Line 419"/>
              <p:cNvSpPr>
                <a:spLocks noChangeShapeType="1"/>
              </p:cNvSpPr>
              <p:nvPr/>
            </p:nvSpPr>
            <p:spPr bwMode="auto">
              <a:xfrm flipV="1">
                <a:off x="1500" y="1843"/>
                <a:ext cx="0" cy="15"/>
              </a:xfrm>
              <a:prstGeom prst="line">
                <a:avLst/>
              </a:prstGeom>
              <a:noFill/>
              <a:ln w="12700">
                <a:solidFill>
                  <a:srgbClr val="000000"/>
                </a:solidFill>
                <a:round/>
                <a:headEnd type="none" w="sm" len="sm"/>
                <a:tailEnd type="none" w="sm" len="sm"/>
              </a:ln>
              <a:effectLst/>
            </p:spPr>
            <p:txBody>
              <a:bodyPr/>
              <a:lstStyle/>
              <a:p>
                <a:endParaRPr lang="en-US"/>
              </a:p>
            </p:txBody>
          </p:sp>
          <p:sp>
            <p:nvSpPr>
              <p:cNvPr id="430" name="Freeform 420"/>
              <p:cNvSpPr>
                <a:spLocks/>
              </p:cNvSpPr>
              <p:nvPr/>
            </p:nvSpPr>
            <p:spPr bwMode="auto">
              <a:xfrm>
                <a:off x="1599" y="1864"/>
                <a:ext cx="17" cy="25"/>
              </a:xfrm>
              <a:custGeom>
                <a:avLst/>
                <a:gdLst/>
                <a:ahLst/>
                <a:cxnLst>
                  <a:cxn ang="0">
                    <a:pos x="16" y="0"/>
                  </a:cxn>
                  <a:cxn ang="0">
                    <a:pos x="16" y="0"/>
                  </a:cxn>
                  <a:cxn ang="0">
                    <a:pos x="16" y="2"/>
                  </a:cxn>
                  <a:cxn ang="0">
                    <a:pos x="16" y="3"/>
                  </a:cxn>
                  <a:cxn ang="0">
                    <a:pos x="16" y="4"/>
                  </a:cxn>
                  <a:cxn ang="0">
                    <a:pos x="16" y="6"/>
                  </a:cxn>
                  <a:cxn ang="0">
                    <a:pos x="16" y="8"/>
                  </a:cxn>
                  <a:cxn ang="0">
                    <a:pos x="16" y="10"/>
                  </a:cxn>
                  <a:cxn ang="0">
                    <a:pos x="0" y="12"/>
                  </a:cxn>
                  <a:cxn ang="0">
                    <a:pos x="0" y="14"/>
                  </a:cxn>
                  <a:cxn ang="0">
                    <a:pos x="0" y="16"/>
                  </a:cxn>
                  <a:cxn ang="0">
                    <a:pos x="0" y="17"/>
                  </a:cxn>
                  <a:cxn ang="0">
                    <a:pos x="0" y="19"/>
                  </a:cxn>
                  <a:cxn ang="0">
                    <a:pos x="0" y="21"/>
                  </a:cxn>
                  <a:cxn ang="0">
                    <a:pos x="0" y="22"/>
                  </a:cxn>
                  <a:cxn ang="0">
                    <a:pos x="0" y="24"/>
                  </a:cxn>
                </a:cxnLst>
                <a:rect l="0" t="0" r="r" b="b"/>
                <a:pathLst>
                  <a:path w="17" h="25">
                    <a:moveTo>
                      <a:pt x="16" y="0"/>
                    </a:moveTo>
                    <a:lnTo>
                      <a:pt x="16" y="0"/>
                    </a:lnTo>
                    <a:lnTo>
                      <a:pt x="16" y="2"/>
                    </a:lnTo>
                    <a:lnTo>
                      <a:pt x="16" y="3"/>
                    </a:lnTo>
                    <a:lnTo>
                      <a:pt x="16" y="4"/>
                    </a:lnTo>
                    <a:lnTo>
                      <a:pt x="16" y="6"/>
                    </a:lnTo>
                    <a:lnTo>
                      <a:pt x="16" y="8"/>
                    </a:lnTo>
                    <a:lnTo>
                      <a:pt x="16" y="10"/>
                    </a:lnTo>
                    <a:lnTo>
                      <a:pt x="0" y="12"/>
                    </a:lnTo>
                    <a:lnTo>
                      <a:pt x="0" y="14"/>
                    </a:lnTo>
                    <a:lnTo>
                      <a:pt x="0" y="16"/>
                    </a:lnTo>
                    <a:lnTo>
                      <a:pt x="0" y="17"/>
                    </a:lnTo>
                    <a:lnTo>
                      <a:pt x="0" y="19"/>
                    </a:lnTo>
                    <a:lnTo>
                      <a:pt x="0" y="21"/>
                    </a:lnTo>
                    <a:lnTo>
                      <a:pt x="0" y="22"/>
                    </a:lnTo>
                    <a:lnTo>
                      <a:pt x="0"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31" name="Line 421"/>
              <p:cNvSpPr>
                <a:spLocks noChangeShapeType="1"/>
              </p:cNvSpPr>
              <p:nvPr/>
            </p:nvSpPr>
            <p:spPr bwMode="auto">
              <a:xfrm>
                <a:off x="1600" y="1864"/>
                <a:ext cx="1" cy="0"/>
              </a:xfrm>
              <a:prstGeom prst="line">
                <a:avLst/>
              </a:prstGeom>
              <a:noFill/>
              <a:ln w="9525">
                <a:noFill/>
                <a:round/>
                <a:headEnd type="none" w="sm" len="sm"/>
                <a:tailEnd type="none" w="sm" len="sm"/>
              </a:ln>
              <a:effectLst/>
            </p:spPr>
            <p:txBody>
              <a:bodyPr/>
              <a:lstStyle/>
              <a:p>
                <a:endParaRPr lang="en-US"/>
              </a:p>
            </p:txBody>
          </p:sp>
          <p:sp>
            <p:nvSpPr>
              <p:cNvPr id="432" name="Line 422"/>
              <p:cNvSpPr>
                <a:spLocks noChangeShapeType="1"/>
              </p:cNvSpPr>
              <p:nvPr/>
            </p:nvSpPr>
            <p:spPr bwMode="auto">
              <a:xfrm flipH="1">
                <a:off x="1599" y="1888"/>
                <a:ext cx="1" cy="0"/>
              </a:xfrm>
              <a:prstGeom prst="line">
                <a:avLst/>
              </a:prstGeom>
              <a:noFill/>
              <a:ln w="9525">
                <a:noFill/>
                <a:round/>
                <a:headEnd type="none" w="sm" len="sm"/>
                <a:tailEnd type="none" w="sm" len="sm"/>
              </a:ln>
              <a:effectLst/>
            </p:spPr>
            <p:txBody>
              <a:bodyPr/>
              <a:lstStyle/>
              <a:p>
                <a:endParaRPr lang="en-US"/>
              </a:p>
            </p:txBody>
          </p:sp>
          <p:sp>
            <p:nvSpPr>
              <p:cNvPr id="433" name="Freeform 423"/>
              <p:cNvSpPr>
                <a:spLocks/>
              </p:cNvSpPr>
              <p:nvPr/>
            </p:nvSpPr>
            <p:spPr bwMode="auto">
              <a:xfrm>
                <a:off x="1587" y="1888"/>
                <a:ext cx="17" cy="34"/>
              </a:xfrm>
              <a:custGeom>
                <a:avLst/>
                <a:gdLst/>
                <a:ahLst/>
                <a:cxnLst>
                  <a:cxn ang="0">
                    <a:pos x="16" y="0"/>
                  </a:cxn>
                  <a:cxn ang="0">
                    <a:pos x="16" y="2"/>
                  </a:cxn>
                  <a:cxn ang="0">
                    <a:pos x="14" y="5"/>
                  </a:cxn>
                  <a:cxn ang="0">
                    <a:pos x="13" y="7"/>
                  </a:cxn>
                  <a:cxn ang="0">
                    <a:pos x="13" y="9"/>
                  </a:cxn>
                  <a:cxn ang="0">
                    <a:pos x="12" y="10"/>
                  </a:cxn>
                  <a:cxn ang="0">
                    <a:pos x="10" y="12"/>
                  </a:cxn>
                  <a:cxn ang="0">
                    <a:pos x="9" y="13"/>
                  </a:cxn>
                  <a:cxn ang="0">
                    <a:pos x="8" y="14"/>
                  </a:cxn>
                  <a:cxn ang="0">
                    <a:pos x="5" y="16"/>
                  </a:cxn>
                  <a:cxn ang="0">
                    <a:pos x="5" y="17"/>
                  </a:cxn>
                  <a:cxn ang="0">
                    <a:pos x="2" y="19"/>
                  </a:cxn>
                  <a:cxn ang="0">
                    <a:pos x="2" y="21"/>
                  </a:cxn>
                  <a:cxn ang="0">
                    <a:pos x="1" y="23"/>
                  </a:cxn>
                  <a:cxn ang="0">
                    <a:pos x="0" y="26"/>
                  </a:cxn>
                  <a:cxn ang="0">
                    <a:pos x="0" y="29"/>
                  </a:cxn>
                  <a:cxn ang="0">
                    <a:pos x="0" y="33"/>
                  </a:cxn>
                </a:cxnLst>
                <a:rect l="0" t="0" r="r" b="b"/>
                <a:pathLst>
                  <a:path w="17" h="34">
                    <a:moveTo>
                      <a:pt x="16" y="0"/>
                    </a:moveTo>
                    <a:lnTo>
                      <a:pt x="16" y="2"/>
                    </a:lnTo>
                    <a:lnTo>
                      <a:pt x="14" y="5"/>
                    </a:lnTo>
                    <a:lnTo>
                      <a:pt x="13" y="7"/>
                    </a:lnTo>
                    <a:lnTo>
                      <a:pt x="13" y="9"/>
                    </a:lnTo>
                    <a:lnTo>
                      <a:pt x="12" y="10"/>
                    </a:lnTo>
                    <a:lnTo>
                      <a:pt x="10" y="12"/>
                    </a:lnTo>
                    <a:lnTo>
                      <a:pt x="9" y="13"/>
                    </a:lnTo>
                    <a:lnTo>
                      <a:pt x="8" y="14"/>
                    </a:lnTo>
                    <a:lnTo>
                      <a:pt x="5" y="16"/>
                    </a:lnTo>
                    <a:lnTo>
                      <a:pt x="5" y="17"/>
                    </a:lnTo>
                    <a:lnTo>
                      <a:pt x="2" y="19"/>
                    </a:lnTo>
                    <a:lnTo>
                      <a:pt x="2" y="21"/>
                    </a:lnTo>
                    <a:lnTo>
                      <a:pt x="1" y="23"/>
                    </a:lnTo>
                    <a:lnTo>
                      <a:pt x="0" y="26"/>
                    </a:lnTo>
                    <a:lnTo>
                      <a:pt x="0" y="29"/>
                    </a:lnTo>
                    <a:lnTo>
                      <a:pt x="0" y="3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34" name="Line 424"/>
              <p:cNvSpPr>
                <a:spLocks noChangeShapeType="1"/>
              </p:cNvSpPr>
              <p:nvPr/>
            </p:nvSpPr>
            <p:spPr bwMode="auto">
              <a:xfrm>
                <a:off x="1599" y="1888"/>
                <a:ext cx="1" cy="0"/>
              </a:xfrm>
              <a:prstGeom prst="line">
                <a:avLst/>
              </a:prstGeom>
              <a:noFill/>
              <a:ln w="9525">
                <a:noFill/>
                <a:round/>
                <a:headEnd type="none" w="sm" len="sm"/>
                <a:tailEnd type="none" w="sm" len="sm"/>
              </a:ln>
              <a:effectLst/>
            </p:spPr>
            <p:txBody>
              <a:bodyPr/>
              <a:lstStyle/>
              <a:p>
                <a:endParaRPr lang="en-US"/>
              </a:p>
            </p:txBody>
          </p:sp>
          <p:sp>
            <p:nvSpPr>
              <p:cNvPr id="435" name="Line 425"/>
              <p:cNvSpPr>
                <a:spLocks noChangeShapeType="1"/>
              </p:cNvSpPr>
              <p:nvPr/>
            </p:nvSpPr>
            <p:spPr bwMode="auto">
              <a:xfrm flipH="1">
                <a:off x="1587" y="1920"/>
                <a:ext cx="1" cy="0"/>
              </a:xfrm>
              <a:prstGeom prst="line">
                <a:avLst/>
              </a:prstGeom>
              <a:noFill/>
              <a:ln w="9525">
                <a:noFill/>
                <a:round/>
                <a:headEnd type="none" w="sm" len="sm"/>
                <a:tailEnd type="none" w="sm" len="sm"/>
              </a:ln>
              <a:effectLst/>
            </p:spPr>
            <p:txBody>
              <a:bodyPr/>
              <a:lstStyle/>
              <a:p>
                <a:endParaRPr lang="en-US"/>
              </a:p>
            </p:txBody>
          </p:sp>
          <p:sp>
            <p:nvSpPr>
              <p:cNvPr id="436" name="Freeform 426"/>
              <p:cNvSpPr>
                <a:spLocks/>
              </p:cNvSpPr>
              <p:nvPr/>
            </p:nvSpPr>
            <p:spPr bwMode="auto">
              <a:xfrm>
                <a:off x="1587" y="1920"/>
                <a:ext cx="1" cy="201"/>
              </a:xfrm>
              <a:custGeom>
                <a:avLst/>
                <a:gdLst/>
                <a:ahLst/>
                <a:cxnLst>
                  <a:cxn ang="0">
                    <a:pos x="0" y="0"/>
                  </a:cxn>
                  <a:cxn ang="0">
                    <a:pos x="0" y="5"/>
                  </a:cxn>
                  <a:cxn ang="0">
                    <a:pos x="0" y="13"/>
                  </a:cxn>
                  <a:cxn ang="0">
                    <a:pos x="0" y="23"/>
                  </a:cxn>
                  <a:cxn ang="0">
                    <a:pos x="0" y="37"/>
                  </a:cxn>
                  <a:cxn ang="0">
                    <a:pos x="0" y="51"/>
                  </a:cxn>
                  <a:cxn ang="0">
                    <a:pos x="0" y="68"/>
                  </a:cxn>
                  <a:cxn ang="0">
                    <a:pos x="0" y="85"/>
                  </a:cxn>
                  <a:cxn ang="0">
                    <a:pos x="0" y="102"/>
                  </a:cxn>
                  <a:cxn ang="0">
                    <a:pos x="0" y="120"/>
                  </a:cxn>
                  <a:cxn ang="0">
                    <a:pos x="0" y="137"/>
                  </a:cxn>
                  <a:cxn ang="0">
                    <a:pos x="0" y="152"/>
                  </a:cxn>
                  <a:cxn ang="0">
                    <a:pos x="0" y="166"/>
                  </a:cxn>
                  <a:cxn ang="0">
                    <a:pos x="0" y="179"/>
                  </a:cxn>
                  <a:cxn ang="0">
                    <a:pos x="0" y="189"/>
                  </a:cxn>
                  <a:cxn ang="0">
                    <a:pos x="0" y="195"/>
                  </a:cxn>
                  <a:cxn ang="0">
                    <a:pos x="0" y="200"/>
                  </a:cxn>
                </a:cxnLst>
                <a:rect l="0" t="0" r="r" b="b"/>
                <a:pathLst>
                  <a:path w="1" h="201">
                    <a:moveTo>
                      <a:pt x="0" y="0"/>
                    </a:moveTo>
                    <a:lnTo>
                      <a:pt x="0" y="5"/>
                    </a:lnTo>
                    <a:lnTo>
                      <a:pt x="0" y="13"/>
                    </a:lnTo>
                    <a:lnTo>
                      <a:pt x="0" y="23"/>
                    </a:lnTo>
                    <a:lnTo>
                      <a:pt x="0" y="37"/>
                    </a:lnTo>
                    <a:lnTo>
                      <a:pt x="0" y="51"/>
                    </a:lnTo>
                    <a:lnTo>
                      <a:pt x="0" y="68"/>
                    </a:lnTo>
                    <a:lnTo>
                      <a:pt x="0" y="85"/>
                    </a:lnTo>
                    <a:lnTo>
                      <a:pt x="0" y="102"/>
                    </a:lnTo>
                    <a:lnTo>
                      <a:pt x="0" y="120"/>
                    </a:lnTo>
                    <a:lnTo>
                      <a:pt x="0" y="137"/>
                    </a:lnTo>
                    <a:lnTo>
                      <a:pt x="0" y="152"/>
                    </a:lnTo>
                    <a:lnTo>
                      <a:pt x="0" y="166"/>
                    </a:lnTo>
                    <a:lnTo>
                      <a:pt x="0" y="179"/>
                    </a:lnTo>
                    <a:lnTo>
                      <a:pt x="0" y="189"/>
                    </a:lnTo>
                    <a:lnTo>
                      <a:pt x="0" y="195"/>
                    </a:lnTo>
                    <a:lnTo>
                      <a:pt x="0" y="20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37" name="Line 427"/>
              <p:cNvSpPr>
                <a:spLocks noChangeShapeType="1"/>
              </p:cNvSpPr>
              <p:nvPr/>
            </p:nvSpPr>
            <p:spPr bwMode="auto">
              <a:xfrm>
                <a:off x="1587" y="1920"/>
                <a:ext cx="1" cy="0"/>
              </a:xfrm>
              <a:prstGeom prst="line">
                <a:avLst/>
              </a:prstGeom>
              <a:noFill/>
              <a:ln w="9525">
                <a:noFill/>
                <a:round/>
                <a:headEnd type="none" w="sm" len="sm"/>
                <a:tailEnd type="none" w="sm" len="sm"/>
              </a:ln>
              <a:effectLst/>
            </p:spPr>
            <p:txBody>
              <a:bodyPr/>
              <a:lstStyle/>
              <a:p>
                <a:endParaRPr lang="en-US"/>
              </a:p>
            </p:txBody>
          </p:sp>
          <p:sp>
            <p:nvSpPr>
              <p:cNvPr id="438" name="Line 428"/>
              <p:cNvSpPr>
                <a:spLocks noChangeShapeType="1"/>
              </p:cNvSpPr>
              <p:nvPr/>
            </p:nvSpPr>
            <p:spPr bwMode="auto">
              <a:xfrm flipH="1">
                <a:off x="1587" y="2120"/>
                <a:ext cx="1" cy="0"/>
              </a:xfrm>
              <a:prstGeom prst="line">
                <a:avLst/>
              </a:prstGeom>
              <a:noFill/>
              <a:ln w="9525">
                <a:noFill/>
                <a:round/>
                <a:headEnd type="none" w="sm" len="sm"/>
                <a:tailEnd type="none" w="sm" len="sm"/>
              </a:ln>
              <a:effectLst/>
            </p:spPr>
            <p:txBody>
              <a:bodyPr/>
              <a:lstStyle/>
              <a:p>
                <a:endParaRPr lang="en-US"/>
              </a:p>
            </p:txBody>
          </p:sp>
          <p:sp>
            <p:nvSpPr>
              <p:cNvPr id="439" name="Freeform 429"/>
              <p:cNvSpPr>
                <a:spLocks/>
              </p:cNvSpPr>
              <p:nvPr/>
            </p:nvSpPr>
            <p:spPr bwMode="auto">
              <a:xfrm>
                <a:off x="1587" y="2120"/>
                <a:ext cx="17" cy="25"/>
              </a:xfrm>
              <a:custGeom>
                <a:avLst/>
                <a:gdLst/>
                <a:ahLst/>
                <a:cxnLst>
                  <a:cxn ang="0">
                    <a:pos x="0" y="0"/>
                  </a:cxn>
                  <a:cxn ang="0">
                    <a:pos x="0" y="1"/>
                  </a:cxn>
                  <a:cxn ang="0">
                    <a:pos x="0" y="2"/>
                  </a:cxn>
                  <a:cxn ang="0">
                    <a:pos x="1" y="4"/>
                  </a:cxn>
                  <a:cxn ang="0">
                    <a:pos x="2" y="5"/>
                  </a:cxn>
                  <a:cxn ang="0">
                    <a:pos x="3" y="7"/>
                  </a:cxn>
                  <a:cxn ang="0">
                    <a:pos x="4" y="7"/>
                  </a:cxn>
                  <a:cxn ang="0">
                    <a:pos x="6" y="9"/>
                  </a:cxn>
                  <a:cxn ang="0">
                    <a:pos x="7" y="9"/>
                  </a:cxn>
                  <a:cxn ang="0">
                    <a:pos x="9" y="11"/>
                  </a:cxn>
                  <a:cxn ang="0">
                    <a:pos x="11" y="12"/>
                  </a:cxn>
                  <a:cxn ang="0">
                    <a:pos x="12" y="14"/>
                  </a:cxn>
                  <a:cxn ang="0">
                    <a:pos x="12" y="15"/>
                  </a:cxn>
                  <a:cxn ang="0">
                    <a:pos x="13" y="17"/>
                  </a:cxn>
                  <a:cxn ang="0">
                    <a:pos x="14" y="19"/>
                  </a:cxn>
                  <a:cxn ang="0">
                    <a:pos x="16" y="21"/>
                  </a:cxn>
                  <a:cxn ang="0">
                    <a:pos x="16" y="24"/>
                  </a:cxn>
                </a:cxnLst>
                <a:rect l="0" t="0" r="r" b="b"/>
                <a:pathLst>
                  <a:path w="17" h="25">
                    <a:moveTo>
                      <a:pt x="0" y="0"/>
                    </a:moveTo>
                    <a:lnTo>
                      <a:pt x="0" y="1"/>
                    </a:lnTo>
                    <a:lnTo>
                      <a:pt x="0" y="2"/>
                    </a:lnTo>
                    <a:lnTo>
                      <a:pt x="1" y="4"/>
                    </a:lnTo>
                    <a:lnTo>
                      <a:pt x="2" y="5"/>
                    </a:lnTo>
                    <a:lnTo>
                      <a:pt x="3" y="7"/>
                    </a:lnTo>
                    <a:lnTo>
                      <a:pt x="4" y="7"/>
                    </a:lnTo>
                    <a:lnTo>
                      <a:pt x="6" y="9"/>
                    </a:lnTo>
                    <a:lnTo>
                      <a:pt x="7" y="9"/>
                    </a:lnTo>
                    <a:lnTo>
                      <a:pt x="9" y="11"/>
                    </a:lnTo>
                    <a:lnTo>
                      <a:pt x="11" y="12"/>
                    </a:lnTo>
                    <a:lnTo>
                      <a:pt x="12" y="14"/>
                    </a:lnTo>
                    <a:lnTo>
                      <a:pt x="12" y="15"/>
                    </a:lnTo>
                    <a:lnTo>
                      <a:pt x="13" y="17"/>
                    </a:lnTo>
                    <a:lnTo>
                      <a:pt x="14" y="19"/>
                    </a:lnTo>
                    <a:lnTo>
                      <a:pt x="16" y="21"/>
                    </a:lnTo>
                    <a:lnTo>
                      <a:pt x="16"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40" name="Line 430"/>
              <p:cNvSpPr>
                <a:spLocks noChangeShapeType="1"/>
              </p:cNvSpPr>
              <p:nvPr/>
            </p:nvSpPr>
            <p:spPr bwMode="auto">
              <a:xfrm>
                <a:off x="1587" y="2120"/>
                <a:ext cx="1" cy="0"/>
              </a:xfrm>
              <a:prstGeom prst="line">
                <a:avLst/>
              </a:prstGeom>
              <a:noFill/>
              <a:ln w="9525">
                <a:noFill/>
                <a:round/>
                <a:headEnd type="none" w="sm" len="sm"/>
                <a:tailEnd type="none" w="sm" len="sm"/>
              </a:ln>
              <a:effectLst/>
            </p:spPr>
            <p:txBody>
              <a:bodyPr/>
              <a:lstStyle/>
              <a:p>
                <a:endParaRPr lang="en-US"/>
              </a:p>
            </p:txBody>
          </p:sp>
          <p:sp>
            <p:nvSpPr>
              <p:cNvPr id="441" name="Line 431"/>
              <p:cNvSpPr>
                <a:spLocks noChangeShapeType="1"/>
              </p:cNvSpPr>
              <p:nvPr/>
            </p:nvSpPr>
            <p:spPr bwMode="auto">
              <a:xfrm flipH="1">
                <a:off x="1600" y="2143"/>
                <a:ext cx="1" cy="0"/>
              </a:xfrm>
              <a:prstGeom prst="line">
                <a:avLst/>
              </a:prstGeom>
              <a:noFill/>
              <a:ln w="9525">
                <a:noFill/>
                <a:round/>
                <a:headEnd type="none" w="sm" len="sm"/>
                <a:tailEnd type="none" w="sm" len="sm"/>
              </a:ln>
              <a:effectLst/>
            </p:spPr>
            <p:txBody>
              <a:bodyPr/>
              <a:lstStyle/>
              <a:p>
                <a:endParaRPr lang="en-US"/>
              </a:p>
            </p:txBody>
          </p:sp>
          <p:sp>
            <p:nvSpPr>
              <p:cNvPr id="442" name="Freeform 432"/>
              <p:cNvSpPr>
                <a:spLocks/>
              </p:cNvSpPr>
              <p:nvPr/>
            </p:nvSpPr>
            <p:spPr bwMode="auto">
              <a:xfrm>
                <a:off x="1600" y="2143"/>
                <a:ext cx="1" cy="30"/>
              </a:xfrm>
              <a:custGeom>
                <a:avLst/>
                <a:gdLst/>
                <a:ahLst/>
                <a:cxnLst>
                  <a:cxn ang="0">
                    <a:pos x="0" y="0"/>
                  </a:cxn>
                  <a:cxn ang="0">
                    <a:pos x="0" y="2"/>
                  </a:cxn>
                  <a:cxn ang="0">
                    <a:pos x="0" y="5"/>
                  </a:cxn>
                  <a:cxn ang="0">
                    <a:pos x="0" y="7"/>
                  </a:cxn>
                  <a:cxn ang="0">
                    <a:pos x="0" y="10"/>
                  </a:cxn>
                  <a:cxn ang="0">
                    <a:pos x="0" y="13"/>
                  </a:cxn>
                  <a:cxn ang="0">
                    <a:pos x="0" y="15"/>
                  </a:cxn>
                  <a:cxn ang="0">
                    <a:pos x="0" y="17"/>
                  </a:cxn>
                  <a:cxn ang="0">
                    <a:pos x="0" y="19"/>
                  </a:cxn>
                  <a:cxn ang="0">
                    <a:pos x="0" y="22"/>
                  </a:cxn>
                  <a:cxn ang="0">
                    <a:pos x="0" y="23"/>
                  </a:cxn>
                  <a:cxn ang="0">
                    <a:pos x="0" y="24"/>
                  </a:cxn>
                  <a:cxn ang="0">
                    <a:pos x="0" y="26"/>
                  </a:cxn>
                  <a:cxn ang="0">
                    <a:pos x="0" y="27"/>
                  </a:cxn>
                  <a:cxn ang="0">
                    <a:pos x="0" y="29"/>
                  </a:cxn>
                </a:cxnLst>
                <a:rect l="0" t="0" r="r" b="b"/>
                <a:pathLst>
                  <a:path w="1" h="30">
                    <a:moveTo>
                      <a:pt x="0" y="0"/>
                    </a:moveTo>
                    <a:lnTo>
                      <a:pt x="0" y="2"/>
                    </a:lnTo>
                    <a:lnTo>
                      <a:pt x="0" y="5"/>
                    </a:lnTo>
                    <a:lnTo>
                      <a:pt x="0" y="7"/>
                    </a:lnTo>
                    <a:lnTo>
                      <a:pt x="0" y="10"/>
                    </a:lnTo>
                    <a:lnTo>
                      <a:pt x="0" y="13"/>
                    </a:lnTo>
                    <a:lnTo>
                      <a:pt x="0" y="15"/>
                    </a:lnTo>
                    <a:lnTo>
                      <a:pt x="0" y="17"/>
                    </a:lnTo>
                    <a:lnTo>
                      <a:pt x="0" y="19"/>
                    </a:lnTo>
                    <a:lnTo>
                      <a:pt x="0" y="22"/>
                    </a:lnTo>
                    <a:lnTo>
                      <a:pt x="0" y="23"/>
                    </a:lnTo>
                    <a:lnTo>
                      <a:pt x="0" y="24"/>
                    </a:lnTo>
                    <a:lnTo>
                      <a:pt x="0" y="26"/>
                    </a:lnTo>
                    <a:lnTo>
                      <a:pt x="0" y="27"/>
                    </a:lnTo>
                    <a:lnTo>
                      <a:pt x="0" y="2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43" name="Line 433"/>
              <p:cNvSpPr>
                <a:spLocks noChangeShapeType="1"/>
              </p:cNvSpPr>
              <p:nvPr/>
            </p:nvSpPr>
            <p:spPr bwMode="auto">
              <a:xfrm>
                <a:off x="1600" y="2143"/>
                <a:ext cx="1" cy="0"/>
              </a:xfrm>
              <a:prstGeom prst="line">
                <a:avLst/>
              </a:prstGeom>
              <a:noFill/>
              <a:ln w="9525">
                <a:noFill/>
                <a:round/>
                <a:headEnd type="none" w="sm" len="sm"/>
                <a:tailEnd type="none" w="sm" len="sm"/>
              </a:ln>
              <a:effectLst/>
            </p:spPr>
            <p:txBody>
              <a:bodyPr/>
              <a:lstStyle/>
              <a:p>
                <a:endParaRPr lang="en-US"/>
              </a:p>
            </p:txBody>
          </p:sp>
          <p:sp>
            <p:nvSpPr>
              <p:cNvPr id="444" name="Line 434"/>
              <p:cNvSpPr>
                <a:spLocks noChangeShapeType="1"/>
              </p:cNvSpPr>
              <p:nvPr/>
            </p:nvSpPr>
            <p:spPr bwMode="auto">
              <a:xfrm flipH="1">
                <a:off x="1600" y="2172"/>
                <a:ext cx="1" cy="0"/>
              </a:xfrm>
              <a:prstGeom prst="line">
                <a:avLst/>
              </a:prstGeom>
              <a:noFill/>
              <a:ln w="9525">
                <a:noFill/>
                <a:round/>
                <a:headEnd type="none" w="sm" len="sm"/>
                <a:tailEnd type="none" w="sm" len="sm"/>
              </a:ln>
              <a:effectLst/>
            </p:spPr>
            <p:txBody>
              <a:bodyPr/>
              <a:lstStyle/>
              <a:p>
                <a:endParaRPr lang="en-US"/>
              </a:p>
            </p:txBody>
          </p:sp>
          <p:sp>
            <p:nvSpPr>
              <p:cNvPr id="445" name="Freeform 435"/>
              <p:cNvSpPr>
                <a:spLocks/>
              </p:cNvSpPr>
              <p:nvPr/>
            </p:nvSpPr>
            <p:spPr bwMode="auto">
              <a:xfrm>
                <a:off x="1505" y="1863"/>
                <a:ext cx="17" cy="26"/>
              </a:xfrm>
              <a:custGeom>
                <a:avLst/>
                <a:gdLst/>
                <a:ahLst/>
                <a:cxnLst>
                  <a:cxn ang="0">
                    <a:pos x="0" y="0"/>
                  </a:cxn>
                  <a:cxn ang="0">
                    <a:pos x="0" y="0"/>
                  </a:cxn>
                  <a:cxn ang="0">
                    <a:pos x="0" y="2"/>
                  </a:cxn>
                  <a:cxn ang="0">
                    <a:pos x="0" y="3"/>
                  </a:cxn>
                  <a:cxn ang="0">
                    <a:pos x="16" y="4"/>
                  </a:cxn>
                  <a:cxn ang="0">
                    <a:pos x="16" y="7"/>
                  </a:cxn>
                  <a:cxn ang="0">
                    <a:pos x="16" y="8"/>
                  </a:cxn>
                  <a:cxn ang="0">
                    <a:pos x="16" y="10"/>
                  </a:cxn>
                  <a:cxn ang="0">
                    <a:pos x="16" y="12"/>
                  </a:cxn>
                  <a:cxn ang="0">
                    <a:pos x="16" y="14"/>
                  </a:cxn>
                  <a:cxn ang="0">
                    <a:pos x="16" y="16"/>
                  </a:cxn>
                  <a:cxn ang="0">
                    <a:pos x="16" y="18"/>
                  </a:cxn>
                  <a:cxn ang="0">
                    <a:pos x="16" y="20"/>
                  </a:cxn>
                  <a:cxn ang="0">
                    <a:pos x="16" y="22"/>
                  </a:cxn>
                  <a:cxn ang="0">
                    <a:pos x="16" y="23"/>
                  </a:cxn>
                  <a:cxn ang="0">
                    <a:pos x="16" y="25"/>
                  </a:cxn>
                </a:cxnLst>
                <a:rect l="0" t="0" r="r" b="b"/>
                <a:pathLst>
                  <a:path w="17" h="26">
                    <a:moveTo>
                      <a:pt x="0" y="0"/>
                    </a:moveTo>
                    <a:lnTo>
                      <a:pt x="0" y="0"/>
                    </a:lnTo>
                    <a:lnTo>
                      <a:pt x="0" y="2"/>
                    </a:lnTo>
                    <a:lnTo>
                      <a:pt x="0" y="3"/>
                    </a:lnTo>
                    <a:lnTo>
                      <a:pt x="16" y="4"/>
                    </a:lnTo>
                    <a:lnTo>
                      <a:pt x="16" y="7"/>
                    </a:lnTo>
                    <a:lnTo>
                      <a:pt x="16" y="8"/>
                    </a:lnTo>
                    <a:lnTo>
                      <a:pt x="16" y="10"/>
                    </a:lnTo>
                    <a:lnTo>
                      <a:pt x="16" y="12"/>
                    </a:lnTo>
                    <a:lnTo>
                      <a:pt x="16" y="14"/>
                    </a:lnTo>
                    <a:lnTo>
                      <a:pt x="16" y="16"/>
                    </a:lnTo>
                    <a:lnTo>
                      <a:pt x="16" y="18"/>
                    </a:lnTo>
                    <a:lnTo>
                      <a:pt x="16" y="20"/>
                    </a:lnTo>
                    <a:lnTo>
                      <a:pt x="16" y="22"/>
                    </a:lnTo>
                    <a:lnTo>
                      <a:pt x="16" y="23"/>
                    </a:lnTo>
                    <a:lnTo>
                      <a:pt x="16"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46" name="Line 436"/>
              <p:cNvSpPr>
                <a:spLocks noChangeShapeType="1"/>
              </p:cNvSpPr>
              <p:nvPr/>
            </p:nvSpPr>
            <p:spPr bwMode="auto">
              <a:xfrm>
                <a:off x="1507" y="1863"/>
                <a:ext cx="15" cy="0"/>
              </a:xfrm>
              <a:prstGeom prst="line">
                <a:avLst/>
              </a:prstGeom>
              <a:noFill/>
              <a:ln w="9525">
                <a:noFill/>
                <a:round/>
                <a:headEnd type="none" w="sm" len="sm"/>
                <a:tailEnd type="none" w="sm" len="sm"/>
              </a:ln>
              <a:effectLst/>
            </p:spPr>
            <p:txBody>
              <a:bodyPr/>
              <a:lstStyle/>
              <a:p>
                <a:endParaRPr lang="en-US"/>
              </a:p>
            </p:txBody>
          </p:sp>
          <p:sp>
            <p:nvSpPr>
              <p:cNvPr id="447" name="Line 437"/>
              <p:cNvSpPr>
                <a:spLocks noChangeShapeType="1"/>
              </p:cNvSpPr>
              <p:nvPr/>
            </p:nvSpPr>
            <p:spPr bwMode="auto">
              <a:xfrm flipH="1">
                <a:off x="1506" y="1887"/>
                <a:ext cx="1" cy="0"/>
              </a:xfrm>
              <a:prstGeom prst="line">
                <a:avLst/>
              </a:prstGeom>
              <a:noFill/>
              <a:ln w="9525">
                <a:noFill/>
                <a:round/>
                <a:headEnd type="none" w="sm" len="sm"/>
                <a:tailEnd type="none" w="sm" len="sm"/>
              </a:ln>
              <a:effectLst/>
            </p:spPr>
            <p:txBody>
              <a:bodyPr/>
              <a:lstStyle/>
              <a:p>
                <a:endParaRPr lang="en-US"/>
              </a:p>
            </p:txBody>
          </p:sp>
          <p:sp>
            <p:nvSpPr>
              <p:cNvPr id="448" name="Freeform 438"/>
              <p:cNvSpPr>
                <a:spLocks/>
              </p:cNvSpPr>
              <p:nvPr/>
            </p:nvSpPr>
            <p:spPr bwMode="auto">
              <a:xfrm>
                <a:off x="1505" y="1887"/>
                <a:ext cx="17" cy="34"/>
              </a:xfrm>
              <a:custGeom>
                <a:avLst/>
                <a:gdLst/>
                <a:ahLst/>
                <a:cxnLst>
                  <a:cxn ang="0">
                    <a:pos x="0" y="0"/>
                  </a:cxn>
                  <a:cxn ang="0">
                    <a:pos x="0" y="2"/>
                  </a:cxn>
                  <a:cxn ang="0">
                    <a:pos x="0" y="4"/>
                  </a:cxn>
                  <a:cxn ang="0">
                    <a:pos x="1" y="7"/>
                  </a:cxn>
                  <a:cxn ang="0">
                    <a:pos x="2" y="9"/>
                  </a:cxn>
                  <a:cxn ang="0">
                    <a:pos x="3" y="10"/>
                  </a:cxn>
                  <a:cxn ang="0">
                    <a:pos x="4" y="11"/>
                  </a:cxn>
                  <a:cxn ang="0">
                    <a:pos x="6" y="12"/>
                  </a:cxn>
                  <a:cxn ang="0">
                    <a:pos x="7" y="14"/>
                  </a:cxn>
                  <a:cxn ang="0">
                    <a:pos x="8" y="15"/>
                  </a:cxn>
                  <a:cxn ang="0">
                    <a:pos x="9" y="17"/>
                  </a:cxn>
                  <a:cxn ang="0">
                    <a:pos x="12" y="19"/>
                  </a:cxn>
                  <a:cxn ang="0">
                    <a:pos x="12" y="21"/>
                  </a:cxn>
                  <a:cxn ang="0">
                    <a:pos x="13" y="23"/>
                  </a:cxn>
                  <a:cxn ang="0">
                    <a:pos x="14" y="25"/>
                  </a:cxn>
                  <a:cxn ang="0">
                    <a:pos x="16" y="28"/>
                  </a:cxn>
                  <a:cxn ang="0">
                    <a:pos x="16" y="33"/>
                  </a:cxn>
                </a:cxnLst>
                <a:rect l="0" t="0" r="r" b="b"/>
                <a:pathLst>
                  <a:path w="17" h="34">
                    <a:moveTo>
                      <a:pt x="0" y="0"/>
                    </a:moveTo>
                    <a:lnTo>
                      <a:pt x="0" y="2"/>
                    </a:lnTo>
                    <a:lnTo>
                      <a:pt x="0" y="4"/>
                    </a:lnTo>
                    <a:lnTo>
                      <a:pt x="1" y="7"/>
                    </a:lnTo>
                    <a:lnTo>
                      <a:pt x="2" y="9"/>
                    </a:lnTo>
                    <a:lnTo>
                      <a:pt x="3" y="10"/>
                    </a:lnTo>
                    <a:lnTo>
                      <a:pt x="4" y="11"/>
                    </a:lnTo>
                    <a:lnTo>
                      <a:pt x="6" y="12"/>
                    </a:lnTo>
                    <a:lnTo>
                      <a:pt x="7" y="14"/>
                    </a:lnTo>
                    <a:lnTo>
                      <a:pt x="8" y="15"/>
                    </a:lnTo>
                    <a:lnTo>
                      <a:pt x="9" y="17"/>
                    </a:lnTo>
                    <a:lnTo>
                      <a:pt x="12" y="19"/>
                    </a:lnTo>
                    <a:lnTo>
                      <a:pt x="12" y="21"/>
                    </a:lnTo>
                    <a:lnTo>
                      <a:pt x="13" y="23"/>
                    </a:lnTo>
                    <a:lnTo>
                      <a:pt x="14" y="25"/>
                    </a:lnTo>
                    <a:lnTo>
                      <a:pt x="16" y="28"/>
                    </a:lnTo>
                    <a:lnTo>
                      <a:pt x="16" y="3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49" name="Line 439"/>
              <p:cNvSpPr>
                <a:spLocks noChangeShapeType="1"/>
              </p:cNvSpPr>
              <p:nvPr/>
            </p:nvSpPr>
            <p:spPr bwMode="auto">
              <a:xfrm>
                <a:off x="1506" y="1887"/>
                <a:ext cx="1" cy="0"/>
              </a:xfrm>
              <a:prstGeom prst="line">
                <a:avLst/>
              </a:prstGeom>
              <a:noFill/>
              <a:ln w="9525">
                <a:noFill/>
                <a:round/>
                <a:headEnd type="none" w="sm" len="sm"/>
                <a:tailEnd type="none" w="sm" len="sm"/>
              </a:ln>
              <a:effectLst/>
            </p:spPr>
            <p:txBody>
              <a:bodyPr/>
              <a:lstStyle/>
              <a:p>
                <a:endParaRPr lang="en-US"/>
              </a:p>
            </p:txBody>
          </p:sp>
          <p:sp>
            <p:nvSpPr>
              <p:cNvPr id="450" name="Line 440"/>
              <p:cNvSpPr>
                <a:spLocks noChangeShapeType="1"/>
              </p:cNvSpPr>
              <p:nvPr/>
            </p:nvSpPr>
            <p:spPr bwMode="auto">
              <a:xfrm flipH="1">
                <a:off x="1518" y="1920"/>
                <a:ext cx="1" cy="0"/>
              </a:xfrm>
              <a:prstGeom prst="line">
                <a:avLst/>
              </a:prstGeom>
              <a:noFill/>
              <a:ln w="9525">
                <a:noFill/>
                <a:round/>
                <a:headEnd type="none" w="sm" len="sm"/>
                <a:tailEnd type="none" w="sm" len="sm"/>
              </a:ln>
              <a:effectLst/>
            </p:spPr>
            <p:txBody>
              <a:bodyPr/>
              <a:lstStyle/>
              <a:p>
                <a:endParaRPr lang="en-US"/>
              </a:p>
            </p:txBody>
          </p:sp>
          <p:sp>
            <p:nvSpPr>
              <p:cNvPr id="451" name="Freeform 441"/>
              <p:cNvSpPr>
                <a:spLocks/>
              </p:cNvSpPr>
              <p:nvPr/>
            </p:nvSpPr>
            <p:spPr bwMode="auto">
              <a:xfrm>
                <a:off x="1518" y="1920"/>
                <a:ext cx="1" cy="200"/>
              </a:xfrm>
              <a:custGeom>
                <a:avLst/>
                <a:gdLst/>
                <a:ahLst/>
                <a:cxnLst>
                  <a:cxn ang="0">
                    <a:pos x="0" y="0"/>
                  </a:cxn>
                  <a:cxn ang="0">
                    <a:pos x="0" y="4"/>
                  </a:cxn>
                  <a:cxn ang="0">
                    <a:pos x="0" y="12"/>
                  </a:cxn>
                  <a:cxn ang="0">
                    <a:pos x="0" y="23"/>
                  </a:cxn>
                  <a:cxn ang="0">
                    <a:pos x="0" y="36"/>
                  </a:cxn>
                  <a:cxn ang="0">
                    <a:pos x="0" y="51"/>
                  </a:cxn>
                  <a:cxn ang="0">
                    <a:pos x="0" y="67"/>
                  </a:cxn>
                  <a:cxn ang="0">
                    <a:pos x="0" y="84"/>
                  </a:cxn>
                  <a:cxn ang="0">
                    <a:pos x="0" y="102"/>
                  </a:cxn>
                  <a:cxn ang="0">
                    <a:pos x="0" y="119"/>
                  </a:cxn>
                  <a:cxn ang="0">
                    <a:pos x="0" y="136"/>
                  </a:cxn>
                  <a:cxn ang="0">
                    <a:pos x="0" y="151"/>
                  </a:cxn>
                  <a:cxn ang="0">
                    <a:pos x="0" y="165"/>
                  </a:cxn>
                  <a:cxn ang="0">
                    <a:pos x="0" y="178"/>
                  </a:cxn>
                  <a:cxn ang="0">
                    <a:pos x="0" y="188"/>
                  </a:cxn>
                  <a:cxn ang="0">
                    <a:pos x="0" y="194"/>
                  </a:cxn>
                  <a:cxn ang="0">
                    <a:pos x="0" y="199"/>
                  </a:cxn>
                </a:cxnLst>
                <a:rect l="0" t="0" r="r" b="b"/>
                <a:pathLst>
                  <a:path w="1" h="200">
                    <a:moveTo>
                      <a:pt x="0" y="0"/>
                    </a:moveTo>
                    <a:lnTo>
                      <a:pt x="0" y="4"/>
                    </a:lnTo>
                    <a:lnTo>
                      <a:pt x="0" y="12"/>
                    </a:lnTo>
                    <a:lnTo>
                      <a:pt x="0" y="23"/>
                    </a:lnTo>
                    <a:lnTo>
                      <a:pt x="0" y="36"/>
                    </a:lnTo>
                    <a:lnTo>
                      <a:pt x="0" y="51"/>
                    </a:lnTo>
                    <a:lnTo>
                      <a:pt x="0" y="67"/>
                    </a:lnTo>
                    <a:lnTo>
                      <a:pt x="0" y="84"/>
                    </a:lnTo>
                    <a:lnTo>
                      <a:pt x="0" y="102"/>
                    </a:lnTo>
                    <a:lnTo>
                      <a:pt x="0" y="119"/>
                    </a:lnTo>
                    <a:lnTo>
                      <a:pt x="0" y="136"/>
                    </a:lnTo>
                    <a:lnTo>
                      <a:pt x="0" y="151"/>
                    </a:lnTo>
                    <a:lnTo>
                      <a:pt x="0" y="165"/>
                    </a:lnTo>
                    <a:lnTo>
                      <a:pt x="0" y="178"/>
                    </a:lnTo>
                    <a:lnTo>
                      <a:pt x="0" y="188"/>
                    </a:lnTo>
                    <a:lnTo>
                      <a:pt x="0" y="194"/>
                    </a:lnTo>
                    <a:lnTo>
                      <a:pt x="0" y="19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52" name="Line 442"/>
              <p:cNvSpPr>
                <a:spLocks noChangeShapeType="1"/>
              </p:cNvSpPr>
              <p:nvPr/>
            </p:nvSpPr>
            <p:spPr bwMode="auto">
              <a:xfrm>
                <a:off x="1518" y="1920"/>
                <a:ext cx="1" cy="0"/>
              </a:xfrm>
              <a:prstGeom prst="line">
                <a:avLst/>
              </a:prstGeom>
              <a:noFill/>
              <a:ln w="9525">
                <a:noFill/>
                <a:round/>
                <a:headEnd type="none" w="sm" len="sm"/>
                <a:tailEnd type="none" w="sm" len="sm"/>
              </a:ln>
              <a:effectLst/>
            </p:spPr>
            <p:txBody>
              <a:bodyPr/>
              <a:lstStyle/>
              <a:p>
                <a:endParaRPr lang="en-US"/>
              </a:p>
            </p:txBody>
          </p:sp>
          <p:sp>
            <p:nvSpPr>
              <p:cNvPr id="453" name="Line 443"/>
              <p:cNvSpPr>
                <a:spLocks noChangeShapeType="1"/>
              </p:cNvSpPr>
              <p:nvPr/>
            </p:nvSpPr>
            <p:spPr bwMode="auto">
              <a:xfrm flipH="1">
                <a:off x="1518" y="2119"/>
                <a:ext cx="1" cy="0"/>
              </a:xfrm>
              <a:prstGeom prst="line">
                <a:avLst/>
              </a:prstGeom>
              <a:noFill/>
              <a:ln w="9525">
                <a:noFill/>
                <a:round/>
                <a:headEnd type="none" w="sm" len="sm"/>
                <a:tailEnd type="none" w="sm" len="sm"/>
              </a:ln>
              <a:effectLst/>
            </p:spPr>
            <p:txBody>
              <a:bodyPr/>
              <a:lstStyle/>
              <a:p>
                <a:endParaRPr lang="en-US"/>
              </a:p>
            </p:txBody>
          </p:sp>
          <p:sp>
            <p:nvSpPr>
              <p:cNvPr id="454" name="Freeform 444"/>
              <p:cNvSpPr>
                <a:spLocks/>
              </p:cNvSpPr>
              <p:nvPr/>
            </p:nvSpPr>
            <p:spPr bwMode="auto">
              <a:xfrm>
                <a:off x="1505" y="2119"/>
                <a:ext cx="17" cy="26"/>
              </a:xfrm>
              <a:custGeom>
                <a:avLst/>
                <a:gdLst/>
                <a:ahLst/>
                <a:cxnLst>
                  <a:cxn ang="0">
                    <a:pos x="16" y="0"/>
                  </a:cxn>
                  <a:cxn ang="0">
                    <a:pos x="16" y="1"/>
                  </a:cxn>
                  <a:cxn ang="0">
                    <a:pos x="14" y="3"/>
                  </a:cxn>
                  <a:cxn ang="0">
                    <a:pos x="13" y="4"/>
                  </a:cxn>
                  <a:cxn ang="0">
                    <a:pos x="12" y="5"/>
                  </a:cxn>
                  <a:cxn ang="0">
                    <a:pos x="12" y="7"/>
                  </a:cxn>
                  <a:cxn ang="0">
                    <a:pos x="9" y="7"/>
                  </a:cxn>
                  <a:cxn ang="0">
                    <a:pos x="8" y="9"/>
                  </a:cxn>
                  <a:cxn ang="0">
                    <a:pos x="7" y="10"/>
                  </a:cxn>
                  <a:cxn ang="0">
                    <a:pos x="6" y="12"/>
                  </a:cxn>
                  <a:cxn ang="0">
                    <a:pos x="4" y="13"/>
                  </a:cxn>
                  <a:cxn ang="0">
                    <a:pos x="3" y="14"/>
                  </a:cxn>
                  <a:cxn ang="0">
                    <a:pos x="2" y="16"/>
                  </a:cxn>
                  <a:cxn ang="0">
                    <a:pos x="1" y="18"/>
                  </a:cxn>
                  <a:cxn ang="0">
                    <a:pos x="0" y="20"/>
                  </a:cxn>
                  <a:cxn ang="0">
                    <a:pos x="0" y="22"/>
                  </a:cxn>
                  <a:cxn ang="0">
                    <a:pos x="0" y="25"/>
                  </a:cxn>
                </a:cxnLst>
                <a:rect l="0" t="0" r="r" b="b"/>
                <a:pathLst>
                  <a:path w="17" h="26">
                    <a:moveTo>
                      <a:pt x="16" y="0"/>
                    </a:moveTo>
                    <a:lnTo>
                      <a:pt x="16" y="1"/>
                    </a:lnTo>
                    <a:lnTo>
                      <a:pt x="14" y="3"/>
                    </a:lnTo>
                    <a:lnTo>
                      <a:pt x="13" y="4"/>
                    </a:lnTo>
                    <a:lnTo>
                      <a:pt x="12" y="5"/>
                    </a:lnTo>
                    <a:lnTo>
                      <a:pt x="12" y="7"/>
                    </a:lnTo>
                    <a:lnTo>
                      <a:pt x="9" y="7"/>
                    </a:lnTo>
                    <a:lnTo>
                      <a:pt x="8" y="9"/>
                    </a:lnTo>
                    <a:lnTo>
                      <a:pt x="7" y="10"/>
                    </a:lnTo>
                    <a:lnTo>
                      <a:pt x="6" y="12"/>
                    </a:lnTo>
                    <a:lnTo>
                      <a:pt x="4" y="13"/>
                    </a:lnTo>
                    <a:lnTo>
                      <a:pt x="3" y="14"/>
                    </a:lnTo>
                    <a:lnTo>
                      <a:pt x="2" y="16"/>
                    </a:lnTo>
                    <a:lnTo>
                      <a:pt x="1" y="18"/>
                    </a:lnTo>
                    <a:lnTo>
                      <a:pt x="0" y="20"/>
                    </a:lnTo>
                    <a:lnTo>
                      <a:pt x="0" y="22"/>
                    </a:lnTo>
                    <a:lnTo>
                      <a:pt x="0"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55" name="Line 445"/>
              <p:cNvSpPr>
                <a:spLocks noChangeShapeType="1"/>
              </p:cNvSpPr>
              <p:nvPr/>
            </p:nvSpPr>
            <p:spPr bwMode="auto">
              <a:xfrm>
                <a:off x="1518" y="2119"/>
                <a:ext cx="1" cy="0"/>
              </a:xfrm>
              <a:prstGeom prst="line">
                <a:avLst/>
              </a:prstGeom>
              <a:noFill/>
              <a:ln w="9525">
                <a:noFill/>
                <a:round/>
                <a:headEnd type="none" w="sm" len="sm"/>
                <a:tailEnd type="none" w="sm" len="sm"/>
              </a:ln>
              <a:effectLst/>
            </p:spPr>
            <p:txBody>
              <a:bodyPr/>
              <a:lstStyle/>
              <a:p>
                <a:endParaRPr lang="en-US"/>
              </a:p>
            </p:txBody>
          </p:sp>
          <p:sp>
            <p:nvSpPr>
              <p:cNvPr id="456" name="Line 446"/>
              <p:cNvSpPr>
                <a:spLocks noChangeShapeType="1"/>
              </p:cNvSpPr>
              <p:nvPr/>
            </p:nvSpPr>
            <p:spPr bwMode="auto">
              <a:xfrm flipH="1">
                <a:off x="1506" y="2143"/>
                <a:ext cx="1" cy="0"/>
              </a:xfrm>
              <a:prstGeom prst="line">
                <a:avLst/>
              </a:prstGeom>
              <a:noFill/>
              <a:ln w="9525">
                <a:noFill/>
                <a:round/>
                <a:headEnd type="none" w="sm" len="sm"/>
                <a:tailEnd type="none" w="sm" len="sm"/>
              </a:ln>
              <a:effectLst/>
            </p:spPr>
            <p:txBody>
              <a:bodyPr/>
              <a:lstStyle/>
              <a:p>
                <a:endParaRPr lang="en-US"/>
              </a:p>
            </p:txBody>
          </p:sp>
          <p:sp>
            <p:nvSpPr>
              <p:cNvPr id="457" name="Freeform 447"/>
              <p:cNvSpPr>
                <a:spLocks/>
              </p:cNvSpPr>
              <p:nvPr/>
            </p:nvSpPr>
            <p:spPr bwMode="auto">
              <a:xfrm>
                <a:off x="1505" y="2143"/>
                <a:ext cx="1" cy="24"/>
              </a:xfrm>
              <a:custGeom>
                <a:avLst/>
                <a:gdLst/>
                <a:ahLst/>
                <a:cxnLst>
                  <a:cxn ang="0">
                    <a:pos x="0" y="0"/>
                  </a:cxn>
                  <a:cxn ang="0">
                    <a:pos x="0" y="2"/>
                  </a:cxn>
                  <a:cxn ang="0">
                    <a:pos x="0" y="5"/>
                  </a:cxn>
                  <a:cxn ang="0">
                    <a:pos x="0" y="7"/>
                  </a:cxn>
                  <a:cxn ang="0">
                    <a:pos x="0" y="9"/>
                  </a:cxn>
                  <a:cxn ang="0">
                    <a:pos x="0" y="11"/>
                  </a:cxn>
                  <a:cxn ang="0">
                    <a:pos x="0" y="14"/>
                  </a:cxn>
                  <a:cxn ang="0">
                    <a:pos x="0" y="15"/>
                  </a:cxn>
                  <a:cxn ang="0">
                    <a:pos x="0" y="17"/>
                  </a:cxn>
                  <a:cxn ang="0">
                    <a:pos x="0" y="18"/>
                  </a:cxn>
                  <a:cxn ang="0">
                    <a:pos x="0" y="19"/>
                  </a:cxn>
                  <a:cxn ang="0">
                    <a:pos x="0" y="20"/>
                  </a:cxn>
                  <a:cxn ang="0">
                    <a:pos x="0" y="21"/>
                  </a:cxn>
                  <a:cxn ang="0">
                    <a:pos x="0" y="23"/>
                  </a:cxn>
                </a:cxnLst>
                <a:rect l="0" t="0" r="r" b="b"/>
                <a:pathLst>
                  <a:path w="1" h="24">
                    <a:moveTo>
                      <a:pt x="0" y="0"/>
                    </a:moveTo>
                    <a:lnTo>
                      <a:pt x="0" y="2"/>
                    </a:lnTo>
                    <a:lnTo>
                      <a:pt x="0" y="5"/>
                    </a:lnTo>
                    <a:lnTo>
                      <a:pt x="0" y="7"/>
                    </a:lnTo>
                    <a:lnTo>
                      <a:pt x="0" y="9"/>
                    </a:lnTo>
                    <a:lnTo>
                      <a:pt x="0" y="11"/>
                    </a:lnTo>
                    <a:lnTo>
                      <a:pt x="0" y="14"/>
                    </a:lnTo>
                    <a:lnTo>
                      <a:pt x="0" y="15"/>
                    </a:lnTo>
                    <a:lnTo>
                      <a:pt x="0" y="17"/>
                    </a:lnTo>
                    <a:lnTo>
                      <a:pt x="0" y="18"/>
                    </a:lnTo>
                    <a:lnTo>
                      <a:pt x="0" y="19"/>
                    </a:lnTo>
                    <a:lnTo>
                      <a:pt x="0" y="20"/>
                    </a:lnTo>
                    <a:lnTo>
                      <a:pt x="0" y="21"/>
                    </a:lnTo>
                    <a:lnTo>
                      <a:pt x="0" y="2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58" name="Line 448"/>
              <p:cNvSpPr>
                <a:spLocks noChangeShapeType="1"/>
              </p:cNvSpPr>
              <p:nvPr/>
            </p:nvSpPr>
            <p:spPr bwMode="auto">
              <a:xfrm>
                <a:off x="1506" y="2143"/>
                <a:ext cx="1" cy="0"/>
              </a:xfrm>
              <a:prstGeom prst="line">
                <a:avLst/>
              </a:prstGeom>
              <a:noFill/>
              <a:ln w="9525">
                <a:noFill/>
                <a:round/>
                <a:headEnd type="none" w="sm" len="sm"/>
                <a:tailEnd type="none" w="sm" len="sm"/>
              </a:ln>
              <a:effectLst/>
            </p:spPr>
            <p:txBody>
              <a:bodyPr/>
              <a:lstStyle/>
              <a:p>
                <a:endParaRPr lang="en-US"/>
              </a:p>
            </p:txBody>
          </p:sp>
          <p:sp>
            <p:nvSpPr>
              <p:cNvPr id="459" name="Line 449"/>
              <p:cNvSpPr>
                <a:spLocks noChangeShapeType="1"/>
              </p:cNvSpPr>
              <p:nvPr/>
            </p:nvSpPr>
            <p:spPr bwMode="auto">
              <a:xfrm flipH="1">
                <a:off x="1506" y="2166"/>
                <a:ext cx="1" cy="0"/>
              </a:xfrm>
              <a:prstGeom prst="line">
                <a:avLst/>
              </a:prstGeom>
              <a:noFill/>
              <a:ln w="9525">
                <a:noFill/>
                <a:round/>
                <a:headEnd type="none" w="sm" len="sm"/>
                <a:tailEnd type="none" w="sm" len="sm"/>
              </a:ln>
              <a:effectLst/>
            </p:spPr>
            <p:txBody>
              <a:bodyPr/>
              <a:lstStyle/>
              <a:p>
                <a:endParaRPr lang="en-US"/>
              </a:p>
            </p:txBody>
          </p:sp>
          <p:sp>
            <p:nvSpPr>
              <p:cNvPr id="460" name="Freeform 450"/>
              <p:cNvSpPr>
                <a:spLocks/>
              </p:cNvSpPr>
              <p:nvPr/>
            </p:nvSpPr>
            <p:spPr bwMode="auto">
              <a:xfrm>
                <a:off x="1505" y="2166"/>
                <a:ext cx="49" cy="17"/>
              </a:xfrm>
              <a:custGeom>
                <a:avLst/>
                <a:gdLst/>
                <a:ahLst/>
                <a:cxnLst>
                  <a:cxn ang="0">
                    <a:pos x="0" y="0"/>
                  </a:cxn>
                  <a:cxn ang="0">
                    <a:pos x="0" y="1"/>
                  </a:cxn>
                  <a:cxn ang="0">
                    <a:pos x="0" y="2"/>
                  </a:cxn>
                  <a:cxn ang="0">
                    <a:pos x="2" y="4"/>
                  </a:cxn>
                  <a:cxn ang="0">
                    <a:pos x="3" y="5"/>
                  </a:cxn>
                  <a:cxn ang="0">
                    <a:pos x="5" y="6"/>
                  </a:cxn>
                  <a:cxn ang="0">
                    <a:pos x="7" y="7"/>
                  </a:cxn>
                  <a:cxn ang="0">
                    <a:pos x="10" y="9"/>
                  </a:cxn>
                  <a:cxn ang="0">
                    <a:pos x="13" y="9"/>
                  </a:cxn>
                  <a:cxn ang="0">
                    <a:pos x="17" y="10"/>
                  </a:cxn>
                  <a:cxn ang="0">
                    <a:pos x="21" y="11"/>
                  </a:cxn>
                  <a:cxn ang="0">
                    <a:pos x="24" y="12"/>
                  </a:cxn>
                  <a:cxn ang="0">
                    <a:pos x="29" y="13"/>
                  </a:cxn>
                  <a:cxn ang="0">
                    <a:pos x="33" y="13"/>
                  </a:cxn>
                  <a:cxn ang="0">
                    <a:pos x="38" y="13"/>
                  </a:cxn>
                  <a:cxn ang="0">
                    <a:pos x="43" y="16"/>
                  </a:cxn>
                  <a:cxn ang="0">
                    <a:pos x="48" y="16"/>
                  </a:cxn>
                </a:cxnLst>
                <a:rect l="0" t="0" r="r" b="b"/>
                <a:pathLst>
                  <a:path w="49" h="17">
                    <a:moveTo>
                      <a:pt x="0" y="0"/>
                    </a:moveTo>
                    <a:lnTo>
                      <a:pt x="0" y="1"/>
                    </a:lnTo>
                    <a:lnTo>
                      <a:pt x="0" y="2"/>
                    </a:lnTo>
                    <a:lnTo>
                      <a:pt x="2" y="4"/>
                    </a:lnTo>
                    <a:lnTo>
                      <a:pt x="3" y="5"/>
                    </a:lnTo>
                    <a:lnTo>
                      <a:pt x="5" y="6"/>
                    </a:lnTo>
                    <a:lnTo>
                      <a:pt x="7" y="7"/>
                    </a:lnTo>
                    <a:lnTo>
                      <a:pt x="10" y="9"/>
                    </a:lnTo>
                    <a:lnTo>
                      <a:pt x="13" y="9"/>
                    </a:lnTo>
                    <a:lnTo>
                      <a:pt x="17" y="10"/>
                    </a:lnTo>
                    <a:lnTo>
                      <a:pt x="21" y="11"/>
                    </a:lnTo>
                    <a:lnTo>
                      <a:pt x="24" y="12"/>
                    </a:lnTo>
                    <a:lnTo>
                      <a:pt x="29" y="13"/>
                    </a:lnTo>
                    <a:lnTo>
                      <a:pt x="33" y="13"/>
                    </a:lnTo>
                    <a:lnTo>
                      <a:pt x="38" y="13"/>
                    </a:lnTo>
                    <a:lnTo>
                      <a:pt x="43" y="16"/>
                    </a:lnTo>
                    <a:lnTo>
                      <a:pt x="48"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61" name="Line 451"/>
              <p:cNvSpPr>
                <a:spLocks noChangeShapeType="1"/>
              </p:cNvSpPr>
              <p:nvPr/>
            </p:nvSpPr>
            <p:spPr bwMode="auto">
              <a:xfrm>
                <a:off x="1506" y="2166"/>
                <a:ext cx="1" cy="0"/>
              </a:xfrm>
              <a:prstGeom prst="line">
                <a:avLst/>
              </a:prstGeom>
              <a:noFill/>
              <a:ln w="9525">
                <a:noFill/>
                <a:round/>
                <a:headEnd type="none" w="sm" len="sm"/>
                <a:tailEnd type="none" w="sm" len="sm"/>
              </a:ln>
              <a:effectLst/>
            </p:spPr>
            <p:txBody>
              <a:bodyPr/>
              <a:lstStyle/>
              <a:p>
                <a:endParaRPr lang="en-US"/>
              </a:p>
            </p:txBody>
          </p:sp>
          <p:sp>
            <p:nvSpPr>
              <p:cNvPr id="462" name="Line 452"/>
              <p:cNvSpPr>
                <a:spLocks noChangeShapeType="1"/>
              </p:cNvSpPr>
              <p:nvPr/>
            </p:nvSpPr>
            <p:spPr bwMode="auto">
              <a:xfrm>
                <a:off x="1553" y="2180"/>
                <a:ext cx="0" cy="1"/>
              </a:xfrm>
              <a:prstGeom prst="line">
                <a:avLst/>
              </a:prstGeom>
              <a:noFill/>
              <a:ln w="9525">
                <a:noFill/>
                <a:round/>
                <a:headEnd type="none" w="sm" len="sm"/>
                <a:tailEnd type="none" w="sm" len="sm"/>
              </a:ln>
              <a:effectLst/>
            </p:spPr>
            <p:txBody>
              <a:bodyPr/>
              <a:lstStyle/>
              <a:p>
                <a:endParaRPr lang="en-US"/>
              </a:p>
            </p:txBody>
          </p:sp>
          <p:sp>
            <p:nvSpPr>
              <p:cNvPr id="463" name="Freeform 453"/>
              <p:cNvSpPr>
                <a:spLocks/>
              </p:cNvSpPr>
              <p:nvPr/>
            </p:nvSpPr>
            <p:spPr bwMode="auto">
              <a:xfrm>
                <a:off x="1553" y="2170"/>
                <a:ext cx="48" cy="17"/>
              </a:xfrm>
              <a:custGeom>
                <a:avLst/>
                <a:gdLst/>
                <a:ahLst/>
                <a:cxnLst>
                  <a:cxn ang="0">
                    <a:pos x="0" y="14"/>
                  </a:cxn>
                  <a:cxn ang="0">
                    <a:pos x="4" y="16"/>
                  </a:cxn>
                  <a:cxn ang="0">
                    <a:pos x="9" y="16"/>
                  </a:cxn>
                  <a:cxn ang="0">
                    <a:pos x="13" y="14"/>
                  </a:cxn>
                  <a:cxn ang="0">
                    <a:pos x="17" y="14"/>
                  </a:cxn>
                  <a:cxn ang="0">
                    <a:pos x="21" y="14"/>
                  </a:cxn>
                  <a:cxn ang="0">
                    <a:pos x="25" y="13"/>
                  </a:cxn>
                  <a:cxn ang="0">
                    <a:pos x="29" y="13"/>
                  </a:cxn>
                  <a:cxn ang="0">
                    <a:pos x="32" y="11"/>
                  </a:cxn>
                  <a:cxn ang="0">
                    <a:pos x="36" y="10"/>
                  </a:cxn>
                  <a:cxn ang="0">
                    <a:pos x="38" y="8"/>
                  </a:cxn>
                  <a:cxn ang="0">
                    <a:pos x="41" y="7"/>
                  </a:cxn>
                  <a:cxn ang="0">
                    <a:pos x="42" y="5"/>
                  </a:cxn>
                  <a:cxn ang="0">
                    <a:pos x="44" y="5"/>
                  </a:cxn>
                  <a:cxn ang="0">
                    <a:pos x="45" y="2"/>
                  </a:cxn>
                  <a:cxn ang="0">
                    <a:pos x="46" y="1"/>
                  </a:cxn>
                  <a:cxn ang="0">
                    <a:pos x="47" y="0"/>
                  </a:cxn>
                </a:cxnLst>
                <a:rect l="0" t="0" r="r" b="b"/>
                <a:pathLst>
                  <a:path w="48" h="17">
                    <a:moveTo>
                      <a:pt x="0" y="14"/>
                    </a:moveTo>
                    <a:lnTo>
                      <a:pt x="4" y="16"/>
                    </a:lnTo>
                    <a:lnTo>
                      <a:pt x="9" y="16"/>
                    </a:lnTo>
                    <a:lnTo>
                      <a:pt x="13" y="14"/>
                    </a:lnTo>
                    <a:lnTo>
                      <a:pt x="17" y="14"/>
                    </a:lnTo>
                    <a:lnTo>
                      <a:pt x="21" y="14"/>
                    </a:lnTo>
                    <a:lnTo>
                      <a:pt x="25" y="13"/>
                    </a:lnTo>
                    <a:lnTo>
                      <a:pt x="29" y="13"/>
                    </a:lnTo>
                    <a:lnTo>
                      <a:pt x="32" y="11"/>
                    </a:lnTo>
                    <a:lnTo>
                      <a:pt x="36" y="10"/>
                    </a:lnTo>
                    <a:lnTo>
                      <a:pt x="38" y="8"/>
                    </a:lnTo>
                    <a:lnTo>
                      <a:pt x="41" y="7"/>
                    </a:lnTo>
                    <a:lnTo>
                      <a:pt x="42" y="5"/>
                    </a:lnTo>
                    <a:lnTo>
                      <a:pt x="44" y="5"/>
                    </a:lnTo>
                    <a:lnTo>
                      <a:pt x="45" y="2"/>
                    </a:lnTo>
                    <a:lnTo>
                      <a:pt x="46" y="1"/>
                    </a:lnTo>
                    <a:lnTo>
                      <a:pt x="4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64" name="Line 454"/>
              <p:cNvSpPr>
                <a:spLocks noChangeShapeType="1"/>
              </p:cNvSpPr>
              <p:nvPr/>
            </p:nvSpPr>
            <p:spPr bwMode="auto">
              <a:xfrm>
                <a:off x="1554" y="2179"/>
                <a:ext cx="15" cy="0"/>
              </a:xfrm>
              <a:prstGeom prst="line">
                <a:avLst/>
              </a:prstGeom>
              <a:noFill/>
              <a:ln w="9525">
                <a:noFill/>
                <a:round/>
                <a:headEnd type="none" w="sm" len="sm"/>
                <a:tailEnd type="none" w="sm" len="sm"/>
              </a:ln>
              <a:effectLst/>
            </p:spPr>
            <p:txBody>
              <a:bodyPr/>
              <a:lstStyle/>
              <a:p>
                <a:endParaRPr lang="en-US"/>
              </a:p>
            </p:txBody>
          </p:sp>
          <p:sp>
            <p:nvSpPr>
              <p:cNvPr id="465" name="Line 455"/>
              <p:cNvSpPr>
                <a:spLocks noChangeShapeType="1"/>
              </p:cNvSpPr>
              <p:nvPr/>
            </p:nvSpPr>
            <p:spPr bwMode="auto">
              <a:xfrm>
                <a:off x="1600" y="2170"/>
                <a:ext cx="1" cy="0"/>
              </a:xfrm>
              <a:prstGeom prst="line">
                <a:avLst/>
              </a:prstGeom>
              <a:noFill/>
              <a:ln w="9525">
                <a:noFill/>
                <a:round/>
                <a:headEnd type="none" w="sm" len="sm"/>
                <a:tailEnd type="none" w="sm" len="sm"/>
              </a:ln>
              <a:effectLst/>
            </p:spPr>
            <p:txBody>
              <a:bodyPr/>
              <a:lstStyle/>
              <a:p>
                <a:endParaRPr lang="en-US"/>
              </a:p>
            </p:txBody>
          </p:sp>
          <p:sp>
            <p:nvSpPr>
              <p:cNvPr id="466" name="Freeform 456"/>
              <p:cNvSpPr>
                <a:spLocks/>
              </p:cNvSpPr>
              <p:nvPr/>
            </p:nvSpPr>
            <p:spPr bwMode="auto">
              <a:xfrm>
                <a:off x="1500" y="2163"/>
                <a:ext cx="17" cy="17"/>
              </a:xfrm>
              <a:custGeom>
                <a:avLst/>
                <a:gdLst/>
                <a:ahLst/>
                <a:cxnLst>
                  <a:cxn ang="0">
                    <a:pos x="16" y="0"/>
                  </a:cxn>
                  <a:cxn ang="0">
                    <a:pos x="13" y="0"/>
                  </a:cxn>
                  <a:cxn ang="0">
                    <a:pos x="10" y="0"/>
                  </a:cxn>
                  <a:cxn ang="0">
                    <a:pos x="8" y="2"/>
                  </a:cxn>
                  <a:cxn ang="0">
                    <a:pos x="5" y="4"/>
                  </a:cxn>
                  <a:cxn ang="0">
                    <a:pos x="5" y="6"/>
                  </a:cxn>
                  <a:cxn ang="0">
                    <a:pos x="2" y="6"/>
                  </a:cxn>
                  <a:cxn ang="0">
                    <a:pos x="2" y="8"/>
                  </a:cxn>
                  <a:cxn ang="0">
                    <a:pos x="0" y="8"/>
                  </a:cxn>
                  <a:cxn ang="0">
                    <a:pos x="0" y="10"/>
                  </a:cxn>
                  <a:cxn ang="0">
                    <a:pos x="0" y="12"/>
                  </a:cxn>
                  <a:cxn ang="0">
                    <a:pos x="0" y="16"/>
                  </a:cxn>
                </a:cxnLst>
                <a:rect l="0" t="0" r="r" b="b"/>
                <a:pathLst>
                  <a:path w="17" h="17">
                    <a:moveTo>
                      <a:pt x="16" y="0"/>
                    </a:moveTo>
                    <a:lnTo>
                      <a:pt x="13" y="0"/>
                    </a:lnTo>
                    <a:lnTo>
                      <a:pt x="10" y="0"/>
                    </a:lnTo>
                    <a:lnTo>
                      <a:pt x="8" y="2"/>
                    </a:lnTo>
                    <a:lnTo>
                      <a:pt x="5" y="4"/>
                    </a:lnTo>
                    <a:lnTo>
                      <a:pt x="5" y="6"/>
                    </a:lnTo>
                    <a:lnTo>
                      <a:pt x="2" y="6"/>
                    </a:lnTo>
                    <a:lnTo>
                      <a:pt x="2" y="8"/>
                    </a:lnTo>
                    <a:lnTo>
                      <a:pt x="0" y="8"/>
                    </a:lnTo>
                    <a:lnTo>
                      <a:pt x="0" y="10"/>
                    </a:lnTo>
                    <a:lnTo>
                      <a:pt x="0" y="12"/>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67" name="Line 457"/>
              <p:cNvSpPr>
                <a:spLocks noChangeShapeType="1"/>
              </p:cNvSpPr>
              <p:nvPr/>
            </p:nvSpPr>
            <p:spPr bwMode="auto">
              <a:xfrm>
                <a:off x="1505" y="2164"/>
                <a:ext cx="0" cy="1"/>
              </a:xfrm>
              <a:prstGeom prst="line">
                <a:avLst/>
              </a:prstGeom>
              <a:noFill/>
              <a:ln w="9525">
                <a:noFill/>
                <a:round/>
                <a:headEnd type="none" w="sm" len="sm"/>
                <a:tailEnd type="none" w="sm" len="sm"/>
              </a:ln>
              <a:effectLst/>
            </p:spPr>
            <p:txBody>
              <a:bodyPr/>
              <a:lstStyle/>
              <a:p>
                <a:endParaRPr lang="en-US"/>
              </a:p>
            </p:txBody>
          </p:sp>
          <p:sp>
            <p:nvSpPr>
              <p:cNvPr id="468" name="Line 458"/>
              <p:cNvSpPr>
                <a:spLocks noChangeShapeType="1"/>
              </p:cNvSpPr>
              <p:nvPr/>
            </p:nvSpPr>
            <p:spPr bwMode="auto">
              <a:xfrm flipH="1">
                <a:off x="1500" y="2170"/>
                <a:ext cx="1" cy="0"/>
              </a:xfrm>
              <a:prstGeom prst="line">
                <a:avLst/>
              </a:prstGeom>
              <a:noFill/>
              <a:ln w="9525">
                <a:noFill/>
                <a:round/>
                <a:headEnd type="none" w="sm" len="sm"/>
                <a:tailEnd type="none" w="sm" len="sm"/>
              </a:ln>
              <a:effectLst/>
            </p:spPr>
            <p:txBody>
              <a:bodyPr/>
              <a:lstStyle/>
              <a:p>
                <a:endParaRPr lang="en-US"/>
              </a:p>
            </p:txBody>
          </p:sp>
          <p:sp>
            <p:nvSpPr>
              <p:cNvPr id="469" name="Freeform 459"/>
              <p:cNvSpPr>
                <a:spLocks/>
              </p:cNvSpPr>
              <p:nvPr/>
            </p:nvSpPr>
            <p:spPr bwMode="auto">
              <a:xfrm>
                <a:off x="1500" y="2170"/>
                <a:ext cx="54" cy="18"/>
              </a:xfrm>
              <a:custGeom>
                <a:avLst/>
                <a:gdLst/>
                <a:ahLst/>
                <a:cxnLst>
                  <a:cxn ang="0">
                    <a:pos x="0" y="0"/>
                  </a:cxn>
                  <a:cxn ang="0">
                    <a:pos x="0" y="2"/>
                  </a:cxn>
                  <a:cxn ang="0">
                    <a:pos x="1" y="3"/>
                  </a:cxn>
                  <a:cxn ang="0">
                    <a:pos x="2" y="5"/>
                  </a:cxn>
                  <a:cxn ang="0">
                    <a:pos x="4" y="7"/>
                  </a:cxn>
                  <a:cxn ang="0">
                    <a:pos x="6" y="8"/>
                  </a:cxn>
                  <a:cxn ang="0">
                    <a:pos x="9" y="9"/>
                  </a:cxn>
                  <a:cxn ang="0">
                    <a:pos x="11" y="11"/>
                  </a:cxn>
                  <a:cxn ang="0">
                    <a:pos x="15" y="12"/>
                  </a:cxn>
                  <a:cxn ang="0">
                    <a:pos x="19" y="13"/>
                  </a:cxn>
                  <a:cxn ang="0">
                    <a:pos x="23" y="14"/>
                  </a:cxn>
                  <a:cxn ang="0">
                    <a:pos x="28" y="14"/>
                  </a:cxn>
                  <a:cxn ang="0">
                    <a:pos x="32" y="15"/>
                  </a:cxn>
                  <a:cxn ang="0">
                    <a:pos x="37" y="15"/>
                  </a:cxn>
                  <a:cxn ang="0">
                    <a:pos x="42" y="17"/>
                  </a:cxn>
                  <a:cxn ang="0">
                    <a:pos x="47" y="17"/>
                  </a:cxn>
                  <a:cxn ang="0">
                    <a:pos x="53" y="17"/>
                  </a:cxn>
                </a:cxnLst>
                <a:rect l="0" t="0" r="r" b="b"/>
                <a:pathLst>
                  <a:path w="54" h="18">
                    <a:moveTo>
                      <a:pt x="0" y="0"/>
                    </a:moveTo>
                    <a:lnTo>
                      <a:pt x="0" y="2"/>
                    </a:lnTo>
                    <a:lnTo>
                      <a:pt x="1" y="3"/>
                    </a:lnTo>
                    <a:lnTo>
                      <a:pt x="2" y="5"/>
                    </a:lnTo>
                    <a:lnTo>
                      <a:pt x="4" y="7"/>
                    </a:lnTo>
                    <a:lnTo>
                      <a:pt x="6" y="8"/>
                    </a:lnTo>
                    <a:lnTo>
                      <a:pt x="9" y="9"/>
                    </a:lnTo>
                    <a:lnTo>
                      <a:pt x="11" y="11"/>
                    </a:lnTo>
                    <a:lnTo>
                      <a:pt x="15" y="12"/>
                    </a:lnTo>
                    <a:lnTo>
                      <a:pt x="19" y="13"/>
                    </a:lnTo>
                    <a:lnTo>
                      <a:pt x="23" y="14"/>
                    </a:lnTo>
                    <a:lnTo>
                      <a:pt x="28" y="14"/>
                    </a:lnTo>
                    <a:lnTo>
                      <a:pt x="32" y="15"/>
                    </a:lnTo>
                    <a:lnTo>
                      <a:pt x="37" y="15"/>
                    </a:lnTo>
                    <a:lnTo>
                      <a:pt x="42" y="17"/>
                    </a:lnTo>
                    <a:lnTo>
                      <a:pt x="47" y="17"/>
                    </a:lnTo>
                    <a:lnTo>
                      <a:pt x="53" y="1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70" name="Line 460"/>
              <p:cNvSpPr>
                <a:spLocks noChangeShapeType="1"/>
              </p:cNvSpPr>
              <p:nvPr/>
            </p:nvSpPr>
            <p:spPr bwMode="auto">
              <a:xfrm>
                <a:off x="1500" y="2170"/>
                <a:ext cx="1" cy="0"/>
              </a:xfrm>
              <a:prstGeom prst="line">
                <a:avLst/>
              </a:prstGeom>
              <a:noFill/>
              <a:ln w="9525">
                <a:noFill/>
                <a:round/>
                <a:headEnd type="none" w="sm" len="sm"/>
                <a:tailEnd type="none" w="sm" len="sm"/>
              </a:ln>
              <a:effectLst/>
            </p:spPr>
            <p:txBody>
              <a:bodyPr/>
              <a:lstStyle/>
              <a:p>
                <a:endParaRPr lang="en-US"/>
              </a:p>
            </p:txBody>
          </p:sp>
          <p:sp>
            <p:nvSpPr>
              <p:cNvPr id="471" name="Line 461"/>
              <p:cNvSpPr>
                <a:spLocks noChangeShapeType="1"/>
              </p:cNvSpPr>
              <p:nvPr/>
            </p:nvSpPr>
            <p:spPr bwMode="auto">
              <a:xfrm>
                <a:off x="1553" y="2187"/>
                <a:ext cx="0" cy="1"/>
              </a:xfrm>
              <a:prstGeom prst="line">
                <a:avLst/>
              </a:prstGeom>
              <a:noFill/>
              <a:ln w="9525">
                <a:noFill/>
                <a:round/>
                <a:headEnd type="none" w="sm" len="sm"/>
                <a:tailEnd type="none" w="sm" len="sm"/>
              </a:ln>
              <a:effectLst/>
            </p:spPr>
            <p:txBody>
              <a:bodyPr/>
              <a:lstStyle/>
              <a:p>
                <a:endParaRPr lang="en-US"/>
              </a:p>
            </p:txBody>
          </p:sp>
          <p:sp>
            <p:nvSpPr>
              <p:cNvPr id="472" name="Freeform 462"/>
              <p:cNvSpPr>
                <a:spLocks/>
              </p:cNvSpPr>
              <p:nvPr/>
            </p:nvSpPr>
            <p:spPr bwMode="auto">
              <a:xfrm>
                <a:off x="1553" y="2170"/>
                <a:ext cx="55" cy="18"/>
              </a:xfrm>
              <a:custGeom>
                <a:avLst/>
                <a:gdLst/>
                <a:ahLst/>
                <a:cxnLst>
                  <a:cxn ang="0">
                    <a:pos x="0" y="17"/>
                  </a:cxn>
                  <a:cxn ang="0">
                    <a:pos x="6" y="17"/>
                  </a:cxn>
                  <a:cxn ang="0">
                    <a:pos x="11" y="17"/>
                  </a:cxn>
                  <a:cxn ang="0">
                    <a:pos x="16" y="15"/>
                  </a:cxn>
                  <a:cxn ang="0">
                    <a:pos x="20" y="15"/>
                  </a:cxn>
                  <a:cxn ang="0">
                    <a:pos x="26" y="14"/>
                  </a:cxn>
                  <a:cxn ang="0">
                    <a:pos x="30" y="14"/>
                  </a:cxn>
                  <a:cxn ang="0">
                    <a:pos x="34" y="13"/>
                  </a:cxn>
                  <a:cxn ang="0">
                    <a:pos x="38" y="12"/>
                  </a:cxn>
                  <a:cxn ang="0">
                    <a:pos x="41" y="11"/>
                  </a:cxn>
                  <a:cxn ang="0">
                    <a:pos x="45" y="9"/>
                  </a:cxn>
                  <a:cxn ang="0">
                    <a:pos x="47" y="8"/>
                  </a:cxn>
                  <a:cxn ang="0">
                    <a:pos x="49" y="7"/>
                  </a:cxn>
                  <a:cxn ang="0">
                    <a:pos x="51" y="5"/>
                  </a:cxn>
                  <a:cxn ang="0">
                    <a:pos x="52" y="3"/>
                  </a:cxn>
                  <a:cxn ang="0">
                    <a:pos x="53" y="2"/>
                  </a:cxn>
                  <a:cxn ang="0">
                    <a:pos x="54" y="0"/>
                  </a:cxn>
                </a:cxnLst>
                <a:rect l="0" t="0" r="r" b="b"/>
                <a:pathLst>
                  <a:path w="55" h="18">
                    <a:moveTo>
                      <a:pt x="0" y="17"/>
                    </a:moveTo>
                    <a:lnTo>
                      <a:pt x="6" y="17"/>
                    </a:lnTo>
                    <a:lnTo>
                      <a:pt x="11" y="17"/>
                    </a:lnTo>
                    <a:lnTo>
                      <a:pt x="16" y="15"/>
                    </a:lnTo>
                    <a:lnTo>
                      <a:pt x="20" y="15"/>
                    </a:lnTo>
                    <a:lnTo>
                      <a:pt x="26" y="14"/>
                    </a:lnTo>
                    <a:lnTo>
                      <a:pt x="30" y="14"/>
                    </a:lnTo>
                    <a:lnTo>
                      <a:pt x="34" y="13"/>
                    </a:lnTo>
                    <a:lnTo>
                      <a:pt x="38" y="12"/>
                    </a:lnTo>
                    <a:lnTo>
                      <a:pt x="41" y="11"/>
                    </a:lnTo>
                    <a:lnTo>
                      <a:pt x="45" y="9"/>
                    </a:lnTo>
                    <a:lnTo>
                      <a:pt x="47" y="8"/>
                    </a:lnTo>
                    <a:lnTo>
                      <a:pt x="49" y="7"/>
                    </a:lnTo>
                    <a:lnTo>
                      <a:pt x="51" y="5"/>
                    </a:lnTo>
                    <a:lnTo>
                      <a:pt x="52" y="3"/>
                    </a:lnTo>
                    <a:lnTo>
                      <a:pt x="53" y="2"/>
                    </a:lnTo>
                    <a:lnTo>
                      <a:pt x="5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73" name="Line 463"/>
              <p:cNvSpPr>
                <a:spLocks noChangeShapeType="1"/>
              </p:cNvSpPr>
              <p:nvPr/>
            </p:nvSpPr>
            <p:spPr bwMode="auto">
              <a:xfrm>
                <a:off x="1554" y="2186"/>
                <a:ext cx="15" cy="0"/>
              </a:xfrm>
              <a:prstGeom prst="line">
                <a:avLst/>
              </a:prstGeom>
              <a:noFill/>
              <a:ln w="9525">
                <a:noFill/>
                <a:round/>
                <a:headEnd type="none" w="sm" len="sm"/>
                <a:tailEnd type="none" w="sm" len="sm"/>
              </a:ln>
              <a:effectLst/>
            </p:spPr>
            <p:txBody>
              <a:bodyPr/>
              <a:lstStyle/>
              <a:p>
                <a:endParaRPr lang="en-US"/>
              </a:p>
            </p:txBody>
          </p:sp>
          <p:sp>
            <p:nvSpPr>
              <p:cNvPr id="474" name="Line 464"/>
              <p:cNvSpPr>
                <a:spLocks noChangeShapeType="1"/>
              </p:cNvSpPr>
              <p:nvPr/>
            </p:nvSpPr>
            <p:spPr bwMode="auto">
              <a:xfrm>
                <a:off x="1607" y="2170"/>
                <a:ext cx="1" cy="0"/>
              </a:xfrm>
              <a:prstGeom prst="line">
                <a:avLst/>
              </a:prstGeom>
              <a:noFill/>
              <a:ln w="9525">
                <a:noFill/>
                <a:round/>
                <a:headEnd type="none" w="sm" len="sm"/>
                <a:tailEnd type="none" w="sm" len="sm"/>
              </a:ln>
              <a:effectLst/>
            </p:spPr>
            <p:txBody>
              <a:bodyPr/>
              <a:lstStyle/>
              <a:p>
                <a:endParaRPr lang="en-US"/>
              </a:p>
            </p:txBody>
          </p:sp>
          <p:sp>
            <p:nvSpPr>
              <p:cNvPr id="475" name="Freeform 465"/>
              <p:cNvSpPr>
                <a:spLocks/>
              </p:cNvSpPr>
              <p:nvPr/>
            </p:nvSpPr>
            <p:spPr bwMode="auto">
              <a:xfrm>
                <a:off x="1600" y="2163"/>
                <a:ext cx="17" cy="17"/>
              </a:xfrm>
              <a:custGeom>
                <a:avLst/>
                <a:gdLst/>
                <a:ahLst/>
                <a:cxnLst>
                  <a:cxn ang="0">
                    <a:pos x="16" y="16"/>
                  </a:cxn>
                  <a:cxn ang="0">
                    <a:pos x="16" y="12"/>
                  </a:cxn>
                  <a:cxn ang="0">
                    <a:pos x="13" y="12"/>
                  </a:cxn>
                  <a:cxn ang="0">
                    <a:pos x="13" y="10"/>
                  </a:cxn>
                  <a:cxn ang="0">
                    <a:pos x="13" y="8"/>
                  </a:cxn>
                  <a:cxn ang="0">
                    <a:pos x="11" y="8"/>
                  </a:cxn>
                  <a:cxn ang="0">
                    <a:pos x="11" y="6"/>
                  </a:cxn>
                  <a:cxn ang="0">
                    <a:pos x="9" y="6"/>
                  </a:cxn>
                  <a:cxn ang="0">
                    <a:pos x="6" y="4"/>
                  </a:cxn>
                  <a:cxn ang="0">
                    <a:pos x="4" y="2"/>
                  </a:cxn>
                  <a:cxn ang="0">
                    <a:pos x="4" y="0"/>
                  </a:cxn>
                  <a:cxn ang="0">
                    <a:pos x="2" y="0"/>
                  </a:cxn>
                  <a:cxn ang="0">
                    <a:pos x="0" y="0"/>
                  </a:cxn>
                </a:cxnLst>
                <a:rect l="0" t="0" r="r" b="b"/>
                <a:pathLst>
                  <a:path w="17" h="17">
                    <a:moveTo>
                      <a:pt x="16" y="16"/>
                    </a:moveTo>
                    <a:lnTo>
                      <a:pt x="16" y="12"/>
                    </a:lnTo>
                    <a:lnTo>
                      <a:pt x="13" y="12"/>
                    </a:lnTo>
                    <a:lnTo>
                      <a:pt x="13" y="10"/>
                    </a:lnTo>
                    <a:lnTo>
                      <a:pt x="13" y="8"/>
                    </a:lnTo>
                    <a:lnTo>
                      <a:pt x="11" y="8"/>
                    </a:lnTo>
                    <a:lnTo>
                      <a:pt x="11" y="6"/>
                    </a:lnTo>
                    <a:lnTo>
                      <a:pt x="9" y="6"/>
                    </a:lnTo>
                    <a:lnTo>
                      <a:pt x="6" y="4"/>
                    </a:lnTo>
                    <a:lnTo>
                      <a:pt x="4" y="2"/>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76" name="Line 466"/>
              <p:cNvSpPr>
                <a:spLocks noChangeShapeType="1"/>
              </p:cNvSpPr>
              <p:nvPr/>
            </p:nvSpPr>
            <p:spPr bwMode="auto">
              <a:xfrm flipH="1">
                <a:off x="1607" y="2170"/>
                <a:ext cx="1" cy="0"/>
              </a:xfrm>
              <a:prstGeom prst="line">
                <a:avLst/>
              </a:prstGeom>
              <a:noFill/>
              <a:ln w="9525">
                <a:noFill/>
                <a:round/>
                <a:headEnd type="none" w="sm" len="sm"/>
                <a:tailEnd type="none" w="sm" len="sm"/>
              </a:ln>
              <a:effectLst/>
            </p:spPr>
            <p:txBody>
              <a:bodyPr/>
              <a:lstStyle/>
              <a:p>
                <a:endParaRPr lang="en-US"/>
              </a:p>
            </p:txBody>
          </p:sp>
          <p:sp>
            <p:nvSpPr>
              <p:cNvPr id="477" name="Line 467"/>
              <p:cNvSpPr>
                <a:spLocks noChangeShapeType="1"/>
              </p:cNvSpPr>
              <p:nvPr/>
            </p:nvSpPr>
            <p:spPr bwMode="auto">
              <a:xfrm>
                <a:off x="1601" y="2163"/>
                <a:ext cx="15" cy="0"/>
              </a:xfrm>
              <a:prstGeom prst="line">
                <a:avLst/>
              </a:prstGeom>
              <a:noFill/>
              <a:ln w="9525">
                <a:noFill/>
                <a:round/>
                <a:headEnd type="none" w="sm" len="sm"/>
                <a:tailEnd type="none" w="sm" len="sm"/>
              </a:ln>
              <a:effectLst/>
            </p:spPr>
            <p:txBody>
              <a:bodyPr/>
              <a:lstStyle/>
              <a:p>
                <a:endParaRPr lang="en-US"/>
              </a:p>
            </p:txBody>
          </p:sp>
          <p:sp>
            <p:nvSpPr>
              <p:cNvPr id="478" name="Freeform 468"/>
              <p:cNvSpPr>
                <a:spLocks/>
              </p:cNvSpPr>
              <p:nvPr/>
            </p:nvSpPr>
            <p:spPr bwMode="auto">
              <a:xfrm>
                <a:off x="1500" y="2195"/>
                <a:ext cx="55" cy="17"/>
              </a:xfrm>
              <a:custGeom>
                <a:avLst/>
                <a:gdLst/>
                <a:ahLst/>
                <a:cxnLst>
                  <a:cxn ang="0">
                    <a:pos x="0" y="0"/>
                  </a:cxn>
                  <a:cxn ang="0">
                    <a:pos x="2" y="2"/>
                  </a:cxn>
                  <a:cxn ang="0">
                    <a:pos x="4" y="4"/>
                  </a:cxn>
                  <a:cxn ang="0">
                    <a:pos x="6" y="5"/>
                  </a:cxn>
                  <a:cxn ang="0">
                    <a:pos x="9" y="8"/>
                  </a:cxn>
                  <a:cxn ang="0">
                    <a:pos x="11" y="9"/>
                  </a:cxn>
                  <a:cxn ang="0">
                    <a:pos x="14" y="10"/>
                  </a:cxn>
                  <a:cxn ang="0">
                    <a:pos x="17" y="11"/>
                  </a:cxn>
                  <a:cxn ang="0">
                    <a:pos x="20" y="12"/>
                  </a:cxn>
                  <a:cxn ang="0">
                    <a:pos x="24" y="13"/>
                  </a:cxn>
                  <a:cxn ang="0">
                    <a:pos x="28" y="13"/>
                  </a:cxn>
                  <a:cxn ang="0">
                    <a:pos x="31" y="13"/>
                  </a:cxn>
                  <a:cxn ang="0">
                    <a:pos x="36" y="13"/>
                  </a:cxn>
                  <a:cxn ang="0">
                    <a:pos x="40" y="16"/>
                  </a:cxn>
                  <a:cxn ang="0">
                    <a:pos x="44" y="16"/>
                  </a:cxn>
                  <a:cxn ang="0">
                    <a:pos x="49" y="16"/>
                  </a:cxn>
                  <a:cxn ang="0">
                    <a:pos x="54" y="16"/>
                  </a:cxn>
                </a:cxnLst>
                <a:rect l="0" t="0" r="r" b="b"/>
                <a:pathLst>
                  <a:path w="55" h="17">
                    <a:moveTo>
                      <a:pt x="0" y="0"/>
                    </a:moveTo>
                    <a:lnTo>
                      <a:pt x="2" y="2"/>
                    </a:lnTo>
                    <a:lnTo>
                      <a:pt x="4" y="4"/>
                    </a:lnTo>
                    <a:lnTo>
                      <a:pt x="6" y="5"/>
                    </a:lnTo>
                    <a:lnTo>
                      <a:pt x="9" y="8"/>
                    </a:lnTo>
                    <a:lnTo>
                      <a:pt x="11" y="9"/>
                    </a:lnTo>
                    <a:lnTo>
                      <a:pt x="14" y="10"/>
                    </a:lnTo>
                    <a:lnTo>
                      <a:pt x="17" y="11"/>
                    </a:lnTo>
                    <a:lnTo>
                      <a:pt x="20" y="12"/>
                    </a:lnTo>
                    <a:lnTo>
                      <a:pt x="24" y="13"/>
                    </a:lnTo>
                    <a:lnTo>
                      <a:pt x="28" y="13"/>
                    </a:lnTo>
                    <a:lnTo>
                      <a:pt x="31" y="13"/>
                    </a:lnTo>
                    <a:lnTo>
                      <a:pt x="36" y="13"/>
                    </a:lnTo>
                    <a:lnTo>
                      <a:pt x="40" y="16"/>
                    </a:lnTo>
                    <a:lnTo>
                      <a:pt x="44" y="16"/>
                    </a:lnTo>
                    <a:lnTo>
                      <a:pt x="49" y="16"/>
                    </a:lnTo>
                    <a:lnTo>
                      <a:pt x="54"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79" name="Line 469"/>
              <p:cNvSpPr>
                <a:spLocks noChangeShapeType="1"/>
              </p:cNvSpPr>
              <p:nvPr/>
            </p:nvSpPr>
            <p:spPr bwMode="auto">
              <a:xfrm>
                <a:off x="1500" y="2194"/>
                <a:ext cx="0" cy="0"/>
              </a:xfrm>
              <a:prstGeom prst="line">
                <a:avLst/>
              </a:prstGeom>
              <a:noFill/>
              <a:ln w="9525">
                <a:noFill/>
                <a:round/>
                <a:headEnd type="none" w="sm" len="sm"/>
                <a:tailEnd type="none" w="sm" len="sm"/>
              </a:ln>
              <a:effectLst/>
            </p:spPr>
            <p:txBody>
              <a:bodyPr/>
              <a:lstStyle/>
              <a:p>
                <a:endParaRPr lang="en-US"/>
              </a:p>
            </p:txBody>
          </p:sp>
          <p:sp>
            <p:nvSpPr>
              <p:cNvPr id="480" name="Line 470"/>
              <p:cNvSpPr>
                <a:spLocks noChangeShapeType="1"/>
              </p:cNvSpPr>
              <p:nvPr/>
            </p:nvSpPr>
            <p:spPr bwMode="auto">
              <a:xfrm>
                <a:off x="1555" y="2210"/>
                <a:ext cx="15" cy="0"/>
              </a:xfrm>
              <a:prstGeom prst="line">
                <a:avLst/>
              </a:prstGeom>
              <a:noFill/>
              <a:ln w="9525">
                <a:noFill/>
                <a:round/>
                <a:headEnd type="none" w="sm" len="sm"/>
                <a:tailEnd type="none" w="sm" len="sm"/>
              </a:ln>
              <a:effectLst/>
            </p:spPr>
            <p:txBody>
              <a:bodyPr/>
              <a:lstStyle/>
              <a:p>
                <a:endParaRPr lang="en-US"/>
              </a:p>
            </p:txBody>
          </p:sp>
          <p:sp>
            <p:nvSpPr>
              <p:cNvPr id="481" name="Freeform 471"/>
              <p:cNvSpPr>
                <a:spLocks/>
              </p:cNvSpPr>
              <p:nvPr/>
            </p:nvSpPr>
            <p:spPr bwMode="auto">
              <a:xfrm>
                <a:off x="1554" y="2196"/>
                <a:ext cx="54" cy="17"/>
              </a:xfrm>
              <a:custGeom>
                <a:avLst/>
                <a:gdLst/>
                <a:ahLst/>
                <a:cxnLst>
                  <a:cxn ang="0">
                    <a:pos x="0" y="16"/>
                  </a:cxn>
                  <a:cxn ang="0">
                    <a:pos x="4" y="16"/>
                  </a:cxn>
                  <a:cxn ang="0">
                    <a:pos x="9" y="16"/>
                  </a:cxn>
                  <a:cxn ang="0">
                    <a:pos x="14" y="14"/>
                  </a:cxn>
                  <a:cxn ang="0">
                    <a:pos x="19" y="14"/>
                  </a:cxn>
                  <a:cxn ang="0">
                    <a:pos x="23" y="13"/>
                  </a:cxn>
                  <a:cxn ang="0">
                    <a:pos x="27" y="13"/>
                  </a:cxn>
                  <a:cxn ang="0">
                    <a:pos x="31" y="11"/>
                  </a:cxn>
                  <a:cxn ang="0">
                    <a:pos x="35" y="11"/>
                  </a:cxn>
                  <a:cxn ang="0">
                    <a:pos x="38" y="9"/>
                  </a:cxn>
                  <a:cxn ang="0">
                    <a:pos x="41" y="8"/>
                  </a:cxn>
                  <a:cxn ang="0">
                    <a:pos x="44" y="7"/>
                  </a:cxn>
                  <a:cxn ang="0">
                    <a:pos x="46" y="6"/>
                  </a:cxn>
                  <a:cxn ang="0">
                    <a:pos x="49" y="4"/>
                  </a:cxn>
                  <a:cxn ang="0">
                    <a:pos x="51" y="2"/>
                  </a:cxn>
                  <a:cxn ang="0">
                    <a:pos x="51" y="1"/>
                  </a:cxn>
                  <a:cxn ang="0">
                    <a:pos x="53" y="0"/>
                  </a:cxn>
                </a:cxnLst>
                <a:rect l="0" t="0" r="r" b="b"/>
                <a:pathLst>
                  <a:path w="54" h="17">
                    <a:moveTo>
                      <a:pt x="0" y="16"/>
                    </a:moveTo>
                    <a:lnTo>
                      <a:pt x="4" y="16"/>
                    </a:lnTo>
                    <a:lnTo>
                      <a:pt x="9" y="16"/>
                    </a:lnTo>
                    <a:lnTo>
                      <a:pt x="14" y="14"/>
                    </a:lnTo>
                    <a:lnTo>
                      <a:pt x="19" y="14"/>
                    </a:lnTo>
                    <a:lnTo>
                      <a:pt x="23" y="13"/>
                    </a:lnTo>
                    <a:lnTo>
                      <a:pt x="27" y="13"/>
                    </a:lnTo>
                    <a:lnTo>
                      <a:pt x="31" y="11"/>
                    </a:lnTo>
                    <a:lnTo>
                      <a:pt x="35" y="11"/>
                    </a:lnTo>
                    <a:lnTo>
                      <a:pt x="38" y="9"/>
                    </a:lnTo>
                    <a:lnTo>
                      <a:pt x="41" y="8"/>
                    </a:lnTo>
                    <a:lnTo>
                      <a:pt x="44" y="7"/>
                    </a:lnTo>
                    <a:lnTo>
                      <a:pt x="46" y="6"/>
                    </a:lnTo>
                    <a:lnTo>
                      <a:pt x="49" y="4"/>
                    </a:lnTo>
                    <a:lnTo>
                      <a:pt x="51" y="2"/>
                    </a:lnTo>
                    <a:lnTo>
                      <a:pt x="51" y="1"/>
                    </a:lnTo>
                    <a:lnTo>
                      <a:pt x="5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82" name="Line 472"/>
              <p:cNvSpPr>
                <a:spLocks noChangeShapeType="1"/>
              </p:cNvSpPr>
              <p:nvPr/>
            </p:nvSpPr>
            <p:spPr bwMode="auto">
              <a:xfrm>
                <a:off x="1555" y="2208"/>
                <a:ext cx="15" cy="0"/>
              </a:xfrm>
              <a:prstGeom prst="line">
                <a:avLst/>
              </a:prstGeom>
              <a:noFill/>
              <a:ln w="9525">
                <a:noFill/>
                <a:round/>
                <a:headEnd type="none" w="sm" len="sm"/>
                <a:tailEnd type="none" w="sm" len="sm"/>
              </a:ln>
              <a:effectLst/>
            </p:spPr>
            <p:txBody>
              <a:bodyPr/>
              <a:lstStyle/>
              <a:p>
                <a:endParaRPr lang="en-US"/>
              </a:p>
            </p:txBody>
          </p:sp>
          <p:sp>
            <p:nvSpPr>
              <p:cNvPr id="483" name="Line 473"/>
              <p:cNvSpPr>
                <a:spLocks noChangeShapeType="1"/>
              </p:cNvSpPr>
              <p:nvPr/>
            </p:nvSpPr>
            <p:spPr bwMode="auto">
              <a:xfrm>
                <a:off x="1607" y="2196"/>
                <a:ext cx="1" cy="0"/>
              </a:xfrm>
              <a:prstGeom prst="line">
                <a:avLst/>
              </a:prstGeom>
              <a:noFill/>
              <a:ln w="9525">
                <a:noFill/>
                <a:round/>
                <a:headEnd type="none" w="sm" len="sm"/>
                <a:tailEnd type="none" w="sm" len="sm"/>
              </a:ln>
              <a:effectLst/>
            </p:spPr>
            <p:txBody>
              <a:bodyPr/>
              <a:lstStyle/>
              <a:p>
                <a:endParaRPr lang="en-US"/>
              </a:p>
            </p:txBody>
          </p:sp>
          <p:sp>
            <p:nvSpPr>
              <p:cNvPr id="484" name="Line 474"/>
              <p:cNvSpPr>
                <a:spLocks noChangeShapeType="1"/>
              </p:cNvSpPr>
              <p:nvPr/>
            </p:nvSpPr>
            <p:spPr bwMode="auto">
              <a:xfrm flipV="1">
                <a:off x="1607" y="2171"/>
                <a:ext cx="0" cy="24"/>
              </a:xfrm>
              <a:prstGeom prst="line">
                <a:avLst/>
              </a:prstGeom>
              <a:noFill/>
              <a:ln w="12700">
                <a:solidFill>
                  <a:srgbClr val="000000"/>
                </a:solidFill>
                <a:round/>
                <a:headEnd type="none" w="sm" len="sm"/>
                <a:tailEnd type="none" w="sm" len="sm"/>
              </a:ln>
              <a:effectLst/>
            </p:spPr>
            <p:txBody>
              <a:bodyPr/>
              <a:lstStyle/>
              <a:p>
                <a:endParaRPr lang="en-US"/>
              </a:p>
            </p:txBody>
          </p:sp>
          <p:sp>
            <p:nvSpPr>
              <p:cNvPr id="485" name="Line 475"/>
              <p:cNvSpPr>
                <a:spLocks noChangeShapeType="1"/>
              </p:cNvSpPr>
              <p:nvPr/>
            </p:nvSpPr>
            <p:spPr bwMode="auto">
              <a:xfrm>
                <a:off x="1502" y="2203"/>
                <a:ext cx="0" cy="3"/>
              </a:xfrm>
              <a:prstGeom prst="line">
                <a:avLst/>
              </a:prstGeom>
              <a:noFill/>
              <a:ln w="12700">
                <a:solidFill>
                  <a:srgbClr val="000000"/>
                </a:solidFill>
                <a:round/>
                <a:headEnd type="none" w="sm" len="sm"/>
                <a:tailEnd type="none" w="sm" len="sm"/>
              </a:ln>
              <a:effectLst/>
            </p:spPr>
            <p:txBody>
              <a:bodyPr/>
              <a:lstStyle/>
              <a:p>
                <a:endParaRPr lang="en-US"/>
              </a:p>
            </p:txBody>
          </p:sp>
          <p:sp>
            <p:nvSpPr>
              <p:cNvPr id="486" name="Freeform 476"/>
              <p:cNvSpPr>
                <a:spLocks/>
              </p:cNvSpPr>
              <p:nvPr/>
            </p:nvSpPr>
            <p:spPr bwMode="auto">
              <a:xfrm>
                <a:off x="1502" y="2207"/>
                <a:ext cx="53" cy="17"/>
              </a:xfrm>
              <a:custGeom>
                <a:avLst/>
                <a:gdLst/>
                <a:ahLst/>
                <a:cxnLst>
                  <a:cxn ang="0">
                    <a:pos x="0" y="0"/>
                  </a:cxn>
                  <a:cxn ang="0">
                    <a:pos x="1" y="1"/>
                  </a:cxn>
                  <a:cxn ang="0">
                    <a:pos x="2" y="3"/>
                  </a:cxn>
                  <a:cxn ang="0">
                    <a:pos x="4" y="4"/>
                  </a:cxn>
                  <a:cxn ang="0">
                    <a:pos x="7" y="6"/>
                  </a:cxn>
                  <a:cxn ang="0">
                    <a:pos x="9" y="7"/>
                  </a:cxn>
                  <a:cxn ang="0">
                    <a:pos x="12" y="8"/>
                  </a:cxn>
                  <a:cxn ang="0">
                    <a:pos x="15" y="9"/>
                  </a:cxn>
                  <a:cxn ang="0">
                    <a:pos x="19" y="11"/>
                  </a:cxn>
                  <a:cxn ang="0">
                    <a:pos x="22" y="12"/>
                  </a:cxn>
                  <a:cxn ang="0">
                    <a:pos x="26" y="12"/>
                  </a:cxn>
                  <a:cxn ang="0">
                    <a:pos x="30" y="13"/>
                  </a:cxn>
                  <a:cxn ang="0">
                    <a:pos x="34" y="13"/>
                  </a:cxn>
                  <a:cxn ang="0">
                    <a:pos x="38" y="13"/>
                  </a:cxn>
                  <a:cxn ang="0">
                    <a:pos x="42" y="16"/>
                  </a:cxn>
                  <a:cxn ang="0">
                    <a:pos x="47" y="16"/>
                  </a:cxn>
                  <a:cxn ang="0">
                    <a:pos x="52" y="16"/>
                  </a:cxn>
                </a:cxnLst>
                <a:rect l="0" t="0" r="r" b="b"/>
                <a:pathLst>
                  <a:path w="53" h="17">
                    <a:moveTo>
                      <a:pt x="0" y="0"/>
                    </a:moveTo>
                    <a:lnTo>
                      <a:pt x="1" y="1"/>
                    </a:lnTo>
                    <a:lnTo>
                      <a:pt x="2" y="3"/>
                    </a:lnTo>
                    <a:lnTo>
                      <a:pt x="4" y="4"/>
                    </a:lnTo>
                    <a:lnTo>
                      <a:pt x="7" y="6"/>
                    </a:lnTo>
                    <a:lnTo>
                      <a:pt x="9" y="7"/>
                    </a:lnTo>
                    <a:lnTo>
                      <a:pt x="12" y="8"/>
                    </a:lnTo>
                    <a:lnTo>
                      <a:pt x="15" y="9"/>
                    </a:lnTo>
                    <a:lnTo>
                      <a:pt x="19" y="11"/>
                    </a:lnTo>
                    <a:lnTo>
                      <a:pt x="22" y="12"/>
                    </a:lnTo>
                    <a:lnTo>
                      <a:pt x="26" y="12"/>
                    </a:lnTo>
                    <a:lnTo>
                      <a:pt x="30" y="13"/>
                    </a:lnTo>
                    <a:lnTo>
                      <a:pt x="34" y="13"/>
                    </a:lnTo>
                    <a:lnTo>
                      <a:pt x="38" y="13"/>
                    </a:lnTo>
                    <a:lnTo>
                      <a:pt x="42" y="16"/>
                    </a:lnTo>
                    <a:lnTo>
                      <a:pt x="47" y="16"/>
                    </a:lnTo>
                    <a:lnTo>
                      <a:pt x="5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87" name="Line 477"/>
              <p:cNvSpPr>
                <a:spLocks noChangeShapeType="1"/>
              </p:cNvSpPr>
              <p:nvPr/>
            </p:nvSpPr>
            <p:spPr bwMode="auto">
              <a:xfrm>
                <a:off x="1503" y="2207"/>
                <a:ext cx="15" cy="0"/>
              </a:xfrm>
              <a:prstGeom prst="line">
                <a:avLst/>
              </a:prstGeom>
              <a:noFill/>
              <a:ln w="9525">
                <a:noFill/>
                <a:round/>
                <a:headEnd type="none" w="sm" len="sm"/>
                <a:tailEnd type="none" w="sm" len="sm"/>
              </a:ln>
              <a:effectLst/>
            </p:spPr>
            <p:txBody>
              <a:bodyPr/>
              <a:lstStyle/>
              <a:p>
                <a:endParaRPr lang="en-US"/>
              </a:p>
            </p:txBody>
          </p:sp>
          <p:sp>
            <p:nvSpPr>
              <p:cNvPr id="488" name="Line 478"/>
              <p:cNvSpPr>
                <a:spLocks noChangeShapeType="1"/>
              </p:cNvSpPr>
              <p:nvPr/>
            </p:nvSpPr>
            <p:spPr bwMode="auto">
              <a:xfrm>
                <a:off x="1554" y="2220"/>
                <a:ext cx="0" cy="1"/>
              </a:xfrm>
              <a:prstGeom prst="line">
                <a:avLst/>
              </a:prstGeom>
              <a:noFill/>
              <a:ln w="9525">
                <a:noFill/>
                <a:round/>
                <a:headEnd type="none" w="sm" len="sm"/>
                <a:tailEnd type="none" w="sm" len="sm"/>
              </a:ln>
              <a:effectLst/>
            </p:spPr>
            <p:txBody>
              <a:bodyPr/>
              <a:lstStyle/>
              <a:p>
                <a:endParaRPr lang="en-US"/>
              </a:p>
            </p:txBody>
          </p:sp>
          <p:sp>
            <p:nvSpPr>
              <p:cNvPr id="489" name="Freeform 479"/>
              <p:cNvSpPr>
                <a:spLocks/>
              </p:cNvSpPr>
              <p:nvPr/>
            </p:nvSpPr>
            <p:spPr bwMode="auto">
              <a:xfrm>
                <a:off x="1554" y="2205"/>
                <a:ext cx="53" cy="17"/>
              </a:xfrm>
              <a:custGeom>
                <a:avLst/>
                <a:gdLst/>
                <a:ahLst/>
                <a:cxnLst>
                  <a:cxn ang="0">
                    <a:pos x="0" y="16"/>
                  </a:cxn>
                  <a:cxn ang="0">
                    <a:pos x="5" y="16"/>
                  </a:cxn>
                  <a:cxn ang="0">
                    <a:pos x="10" y="16"/>
                  </a:cxn>
                  <a:cxn ang="0">
                    <a:pos x="14" y="13"/>
                  </a:cxn>
                  <a:cxn ang="0">
                    <a:pos x="19" y="13"/>
                  </a:cxn>
                  <a:cxn ang="0">
                    <a:pos x="23" y="13"/>
                  </a:cxn>
                  <a:cxn ang="0">
                    <a:pos x="27" y="12"/>
                  </a:cxn>
                  <a:cxn ang="0">
                    <a:pos x="31" y="11"/>
                  </a:cxn>
                  <a:cxn ang="0">
                    <a:pos x="34" y="10"/>
                  </a:cxn>
                  <a:cxn ang="0">
                    <a:pos x="38" y="9"/>
                  </a:cxn>
                  <a:cxn ang="0">
                    <a:pos x="41" y="8"/>
                  </a:cxn>
                  <a:cxn ang="0">
                    <a:pos x="43" y="7"/>
                  </a:cxn>
                  <a:cxn ang="0">
                    <a:pos x="45" y="5"/>
                  </a:cxn>
                  <a:cxn ang="0">
                    <a:pos x="48" y="4"/>
                  </a:cxn>
                  <a:cxn ang="0">
                    <a:pos x="50" y="2"/>
                  </a:cxn>
                  <a:cxn ang="0">
                    <a:pos x="50" y="1"/>
                  </a:cxn>
                  <a:cxn ang="0">
                    <a:pos x="52" y="0"/>
                  </a:cxn>
                </a:cxnLst>
                <a:rect l="0" t="0" r="r" b="b"/>
                <a:pathLst>
                  <a:path w="53" h="17">
                    <a:moveTo>
                      <a:pt x="0" y="16"/>
                    </a:moveTo>
                    <a:lnTo>
                      <a:pt x="5" y="16"/>
                    </a:lnTo>
                    <a:lnTo>
                      <a:pt x="10" y="16"/>
                    </a:lnTo>
                    <a:lnTo>
                      <a:pt x="14" y="13"/>
                    </a:lnTo>
                    <a:lnTo>
                      <a:pt x="19" y="13"/>
                    </a:lnTo>
                    <a:lnTo>
                      <a:pt x="23" y="13"/>
                    </a:lnTo>
                    <a:lnTo>
                      <a:pt x="27" y="12"/>
                    </a:lnTo>
                    <a:lnTo>
                      <a:pt x="31" y="11"/>
                    </a:lnTo>
                    <a:lnTo>
                      <a:pt x="34" y="10"/>
                    </a:lnTo>
                    <a:lnTo>
                      <a:pt x="38" y="9"/>
                    </a:lnTo>
                    <a:lnTo>
                      <a:pt x="41" y="8"/>
                    </a:lnTo>
                    <a:lnTo>
                      <a:pt x="43" y="7"/>
                    </a:lnTo>
                    <a:lnTo>
                      <a:pt x="45" y="5"/>
                    </a:lnTo>
                    <a:lnTo>
                      <a:pt x="48" y="4"/>
                    </a:lnTo>
                    <a:lnTo>
                      <a:pt x="50" y="2"/>
                    </a:lnTo>
                    <a:lnTo>
                      <a:pt x="50" y="1"/>
                    </a:lnTo>
                    <a:lnTo>
                      <a:pt x="5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90" name="Line 480"/>
              <p:cNvSpPr>
                <a:spLocks noChangeShapeType="1"/>
              </p:cNvSpPr>
              <p:nvPr/>
            </p:nvSpPr>
            <p:spPr bwMode="auto">
              <a:xfrm>
                <a:off x="1554" y="2218"/>
                <a:ext cx="0" cy="0"/>
              </a:xfrm>
              <a:prstGeom prst="line">
                <a:avLst/>
              </a:prstGeom>
              <a:noFill/>
              <a:ln w="9525">
                <a:noFill/>
                <a:round/>
                <a:headEnd type="none" w="sm" len="sm"/>
                <a:tailEnd type="none" w="sm" len="sm"/>
              </a:ln>
              <a:effectLst/>
            </p:spPr>
            <p:txBody>
              <a:bodyPr/>
              <a:lstStyle/>
              <a:p>
                <a:endParaRPr lang="en-US"/>
              </a:p>
            </p:txBody>
          </p:sp>
          <p:sp>
            <p:nvSpPr>
              <p:cNvPr id="491" name="Line 481"/>
              <p:cNvSpPr>
                <a:spLocks noChangeShapeType="1"/>
              </p:cNvSpPr>
              <p:nvPr/>
            </p:nvSpPr>
            <p:spPr bwMode="auto">
              <a:xfrm>
                <a:off x="1606" y="2205"/>
                <a:ext cx="1" cy="0"/>
              </a:xfrm>
              <a:prstGeom prst="line">
                <a:avLst/>
              </a:prstGeom>
              <a:noFill/>
              <a:ln w="9525">
                <a:noFill/>
                <a:round/>
                <a:headEnd type="none" w="sm" len="sm"/>
                <a:tailEnd type="none" w="sm" len="sm"/>
              </a:ln>
              <a:effectLst/>
            </p:spPr>
            <p:txBody>
              <a:bodyPr/>
              <a:lstStyle/>
              <a:p>
                <a:endParaRPr lang="en-US"/>
              </a:p>
            </p:txBody>
          </p:sp>
          <p:sp>
            <p:nvSpPr>
              <p:cNvPr id="492" name="Line 482"/>
              <p:cNvSpPr>
                <a:spLocks noChangeShapeType="1"/>
              </p:cNvSpPr>
              <p:nvPr/>
            </p:nvSpPr>
            <p:spPr bwMode="auto">
              <a:xfrm flipV="1">
                <a:off x="1606" y="2196"/>
                <a:ext cx="0" cy="8"/>
              </a:xfrm>
              <a:prstGeom prst="line">
                <a:avLst/>
              </a:prstGeom>
              <a:noFill/>
              <a:ln w="12700">
                <a:solidFill>
                  <a:srgbClr val="000000"/>
                </a:solidFill>
                <a:round/>
                <a:headEnd type="none" w="sm" len="sm"/>
                <a:tailEnd type="none" w="sm" len="sm"/>
              </a:ln>
              <a:effectLst/>
            </p:spPr>
            <p:txBody>
              <a:bodyPr/>
              <a:lstStyle/>
              <a:p>
                <a:endParaRPr lang="en-US"/>
              </a:p>
            </p:txBody>
          </p:sp>
          <p:sp>
            <p:nvSpPr>
              <p:cNvPr id="493" name="Line 483"/>
              <p:cNvSpPr>
                <a:spLocks noChangeShapeType="1"/>
              </p:cNvSpPr>
              <p:nvPr/>
            </p:nvSpPr>
            <p:spPr bwMode="auto">
              <a:xfrm>
                <a:off x="1500" y="2175"/>
                <a:ext cx="0" cy="18"/>
              </a:xfrm>
              <a:prstGeom prst="line">
                <a:avLst/>
              </a:prstGeom>
              <a:noFill/>
              <a:ln w="12700">
                <a:solidFill>
                  <a:srgbClr val="000000"/>
                </a:solidFill>
                <a:round/>
                <a:headEnd type="none" w="sm" len="sm"/>
                <a:tailEnd type="none" w="sm" len="sm"/>
              </a:ln>
              <a:effectLst/>
            </p:spPr>
            <p:txBody>
              <a:bodyPr/>
              <a:lstStyle/>
              <a:p>
                <a:endParaRPr lang="en-US"/>
              </a:p>
            </p:txBody>
          </p:sp>
          <p:sp>
            <p:nvSpPr>
              <p:cNvPr id="494" name="Freeform 484"/>
              <p:cNvSpPr>
                <a:spLocks/>
              </p:cNvSpPr>
              <p:nvPr/>
            </p:nvSpPr>
            <p:spPr bwMode="auto">
              <a:xfrm>
                <a:off x="1518" y="2121"/>
                <a:ext cx="37" cy="17"/>
              </a:xfrm>
              <a:custGeom>
                <a:avLst/>
                <a:gdLst/>
                <a:ahLst/>
                <a:cxnLst>
                  <a:cxn ang="0">
                    <a:pos x="0" y="0"/>
                  </a:cxn>
                  <a:cxn ang="0">
                    <a:pos x="0" y="0"/>
                  </a:cxn>
                  <a:cxn ang="0">
                    <a:pos x="0" y="1"/>
                  </a:cxn>
                  <a:cxn ang="0">
                    <a:pos x="0" y="2"/>
                  </a:cxn>
                  <a:cxn ang="0">
                    <a:pos x="1" y="2"/>
                  </a:cxn>
                  <a:cxn ang="0">
                    <a:pos x="2" y="4"/>
                  </a:cxn>
                  <a:cxn ang="0">
                    <a:pos x="3" y="6"/>
                  </a:cxn>
                  <a:cxn ang="0">
                    <a:pos x="4" y="7"/>
                  </a:cxn>
                  <a:cxn ang="0">
                    <a:pos x="6" y="8"/>
                  </a:cxn>
                  <a:cxn ang="0">
                    <a:pos x="8" y="11"/>
                  </a:cxn>
                  <a:cxn ang="0">
                    <a:pos x="11" y="11"/>
                  </a:cxn>
                  <a:cxn ang="0">
                    <a:pos x="14" y="13"/>
                  </a:cxn>
                  <a:cxn ang="0">
                    <a:pos x="19" y="13"/>
                  </a:cxn>
                  <a:cxn ang="0">
                    <a:pos x="23" y="14"/>
                  </a:cxn>
                  <a:cxn ang="0">
                    <a:pos x="29" y="16"/>
                  </a:cxn>
                  <a:cxn ang="0">
                    <a:pos x="36" y="16"/>
                  </a:cxn>
                </a:cxnLst>
                <a:rect l="0" t="0" r="r" b="b"/>
                <a:pathLst>
                  <a:path w="37" h="17">
                    <a:moveTo>
                      <a:pt x="0" y="0"/>
                    </a:moveTo>
                    <a:lnTo>
                      <a:pt x="0" y="0"/>
                    </a:lnTo>
                    <a:lnTo>
                      <a:pt x="0" y="1"/>
                    </a:lnTo>
                    <a:lnTo>
                      <a:pt x="0" y="2"/>
                    </a:lnTo>
                    <a:lnTo>
                      <a:pt x="1" y="2"/>
                    </a:lnTo>
                    <a:lnTo>
                      <a:pt x="2" y="4"/>
                    </a:lnTo>
                    <a:lnTo>
                      <a:pt x="3" y="6"/>
                    </a:lnTo>
                    <a:lnTo>
                      <a:pt x="4" y="7"/>
                    </a:lnTo>
                    <a:lnTo>
                      <a:pt x="6" y="8"/>
                    </a:lnTo>
                    <a:lnTo>
                      <a:pt x="8" y="11"/>
                    </a:lnTo>
                    <a:lnTo>
                      <a:pt x="11" y="11"/>
                    </a:lnTo>
                    <a:lnTo>
                      <a:pt x="14" y="13"/>
                    </a:lnTo>
                    <a:lnTo>
                      <a:pt x="19" y="13"/>
                    </a:lnTo>
                    <a:lnTo>
                      <a:pt x="23" y="14"/>
                    </a:lnTo>
                    <a:lnTo>
                      <a:pt x="29" y="16"/>
                    </a:lnTo>
                    <a:lnTo>
                      <a:pt x="36"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95" name="Line 485"/>
              <p:cNvSpPr>
                <a:spLocks noChangeShapeType="1"/>
              </p:cNvSpPr>
              <p:nvPr/>
            </p:nvSpPr>
            <p:spPr bwMode="auto">
              <a:xfrm>
                <a:off x="1518" y="2121"/>
                <a:ext cx="1" cy="0"/>
              </a:xfrm>
              <a:prstGeom prst="line">
                <a:avLst/>
              </a:prstGeom>
              <a:noFill/>
              <a:ln w="9525">
                <a:noFill/>
                <a:round/>
                <a:headEnd type="none" w="sm" len="sm"/>
                <a:tailEnd type="none" w="sm" len="sm"/>
              </a:ln>
              <a:effectLst/>
            </p:spPr>
            <p:txBody>
              <a:bodyPr/>
              <a:lstStyle/>
              <a:p>
                <a:endParaRPr lang="en-US"/>
              </a:p>
            </p:txBody>
          </p:sp>
          <p:sp>
            <p:nvSpPr>
              <p:cNvPr id="496" name="Line 486"/>
              <p:cNvSpPr>
                <a:spLocks noChangeShapeType="1"/>
              </p:cNvSpPr>
              <p:nvPr/>
            </p:nvSpPr>
            <p:spPr bwMode="auto">
              <a:xfrm>
                <a:off x="1554" y="2134"/>
                <a:ext cx="0" cy="1"/>
              </a:xfrm>
              <a:prstGeom prst="line">
                <a:avLst/>
              </a:prstGeom>
              <a:noFill/>
              <a:ln w="9525">
                <a:noFill/>
                <a:round/>
                <a:headEnd type="none" w="sm" len="sm"/>
                <a:tailEnd type="none" w="sm" len="sm"/>
              </a:ln>
              <a:effectLst/>
            </p:spPr>
            <p:txBody>
              <a:bodyPr/>
              <a:lstStyle/>
              <a:p>
                <a:endParaRPr lang="en-US"/>
              </a:p>
            </p:txBody>
          </p:sp>
          <p:sp>
            <p:nvSpPr>
              <p:cNvPr id="497" name="Freeform 487"/>
              <p:cNvSpPr>
                <a:spLocks/>
              </p:cNvSpPr>
              <p:nvPr/>
            </p:nvSpPr>
            <p:spPr bwMode="auto">
              <a:xfrm>
                <a:off x="1554" y="2121"/>
                <a:ext cx="34" cy="17"/>
              </a:xfrm>
              <a:custGeom>
                <a:avLst/>
                <a:gdLst/>
                <a:ahLst/>
                <a:cxnLst>
                  <a:cxn ang="0">
                    <a:pos x="0" y="16"/>
                  </a:cxn>
                  <a:cxn ang="0">
                    <a:pos x="3" y="16"/>
                  </a:cxn>
                  <a:cxn ang="0">
                    <a:pos x="6" y="16"/>
                  </a:cxn>
                  <a:cxn ang="0">
                    <a:pos x="9" y="16"/>
                  </a:cxn>
                  <a:cxn ang="0">
                    <a:pos x="12" y="13"/>
                  </a:cxn>
                  <a:cxn ang="0">
                    <a:pos x="15" y="13"/>
                  </a:cxn>
                  <a:cxn ang="0">
                    <a:pos x="18" y="12"/>
                  </a:cxn>
                  <a:cxn ang="0">
                    <a:pos x="20" y="12"/>
                  </a:cxn>
                  <a:cxn ang="0">
                    <a:pos x="22" y="11"/>
                  </a:cxn>
                  <a:cxn ang="0">
                    <a:pos x="24" y="9"/>
                  </a:cxn>
                  <a:cxn ang="0">
                    <a:pos x="26" y="8"/>
                  </a:cxn>
                  <a:cxn ang="0">
                    <a:pos x="28" y="7"/>
                  </a:cxn>
                  <a:cxn ang="0">
                    <a:pos x="30" y="6"/>
                  </a:cxn>
                  <a:cxn ang="0">
                    <a:pos x="31" y="4"/>
                  </a:cxn>
                  <a:cxn ang="0">
                    <a:pos x="32" y="3"/>
                  </a:cxn>
                  <a:cxn ang="0">
                    <a:pos x="33" y="1"/>
                  </a:cxn>
                  <a:cxn ang="0">
                    <a:pos x="33" y="0"/>
                  </a:cxn>
                </a:cxnLst>
                <a:rect l="0" t="0" r="r" b="b"/>
                <a:pathLst>
                  <a:path w="34" h="17">
                    <a:moveTo>
                      <a:pt x="0" y="16"/>
                    </a:moveTo>
                    <a:lnTo>
                      <a:pt x="3" y="16"/>
                    </a:lnTo>
                    <a:lnTo>
                      <a:pt x="6" y="16"/>
                    </a:lnTo>
                    <a:lnTo>
                      <a:pt x="9" y="16"/>
                    </a:lnTo>
                    <a:lnTo>
                      <a:pt x="12" y="13"/>
                    </a:lnTo>
                    <a:lnTo>
                      <a:pt x="15" y="13"/>
                    </a:lnTo>
                    <a:lnTo>
                      <a:pt x="18" y="12"/>
                    </a:lnTo>
                    <a:lnTo>
                      <a:pt x="20" y="12"/>
                    </a:lnTo>
                    <a:lnTo>
                      <a:pt x="22" y="11"/>
                    </a:lnTo>
                    <a:lnTo>
                      <a:pt x="24" y="9"/>
                    </a:lnTo>
                    <a:lnTo>
                      <a:pt x="26" y="8"/>
                    </a:lnTo>
                    <a:lnTo>
                      <a:pt x="28" y="7"/>
                    </a:lnTo>
                    <a:lnTo>
                      <a:pt x="30" y="6"/>
                    </a:lnTo>
                    <a:lnTo>
                      <a:pt x="31" y="4"/>
                    </a:lnTo>
                    <a:lnTo>
                      <a:pt x="32" y="3"/>
                    </a:lnTo>
                    <a:lnTo>
                      <a:pt x="33" y="1"/>
                    </a:lnTo>
                    <a:lnTo>
                      <a:pt x="3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498" name="Line 488"/>
              <p:cNvSpPr>
                <a:spLocks noChangeShapeType="1"/>
              </p:cNvSpPr>
              <p:nvPr/>
            </p:nvSpPr>
            <p:spPr bwMode="auto">
              <a:xfrm>
                <a:off x="1555" y="2133"/>
                <a:ext cx="15" cy="0"/>
              </a:xfrm>
              <a:prstGeom prst="line">
                <a:avLst/>
              </a:prstGeom>
              <a:noFill/>
              <a:ln w="9525">
                <a:noFill/>
                <a:round/>
                <a:headEnd type="none" w="sm" len="sm"/>
                <a:tailEnd type="none" w="sm" len="sm"/>
              </a:ln>
              <a:effectLst/>
            </p:spPr>
            <p:txBody>
              <a:bodyPr/>
              <a:lstStyle/>
              <a:p>
                <a:endParaRPr lang="en-US"/>
              </a:p>
            </p:txBody>
          </p:sp>
          <p:sp>
            <p:nvSpPr>
              <p:cNvPr id="499" name="Line 489"/>
              <p:cNvSpPr>
                <a:spLocks noChangeShapeType="1"/>
              </p:cNvSpPr>
              <p:nvPr/>
            </p:nvSpPr>
            <p:spPr bwMode="auto">
              <a:xfrm>
                <a:off x="1587" y="2121"/>
                <a:ext cx="1" cy="0"/>
              </a:xfrm>
              <a:prstGeom prst="line">
                <a:avLst/>
              </a:prstGeom>
              <a:noFill/>
              <a:ln w="9525">
                <a:noFill/>
                <a:round/>
                <a:headEnd type="none" w="sm" len="sm"/>
                <a:tailEnd type="none" w="sm" len="sm"/>
              </a:ln>
              <a:effectLst/>
            </p:spPr>
            <p:txBody>
              <a:bodyPr/>
              <a:lstStyle/>
              <a:p>
                <a:endParaRPr lang="en-US"/>
              </a:p>
            </p:txBody>
          </p:sp>
          <p:sp>
            <p:nvSpPr>
              <p:cNvPr id="500" name="Line 490"/>
              <p:cNvSpPr>
                <a:spLocks noChangeShapeType="1"/>
              </p:cNvSpPr>
              <p:nvPr/>
            </p:nvSpPr>
            <p:spPr bwMode="auto">
              <a:xfrm>
                <a:off x="1537" y="2224"/>
                <a:ext cx="0" cy="20"/>
              </a:xfrm>
              <a:prstGeom prst="line">
                <a:avLst/>
              </a:prstGeom>
              <a:noFill/>
              <a:ln w="12700">
                <a:solidFill>
                  <a:srgbClr val="000000"/>
                </a:solidFill>
                <a:round/>
                <a:headEnd type="none" w="sm" len="sm"/>
                <a:tailEnd type="none" w="sm" len="sm"/>
              </a:ln>
              <a:effectLst/>
            </p:spPr>
            <p:txBody>
              <a:bodyPr/>
              <a:lstStyle/>
              <a:p>
                <a:endParaRPr lang="en-US"/>
              </a:p>
            </p:txBody>
          </p:sp>
          <p:sp>
            <p:nvSpPr>
              <p:cNvPr id="501" name="Freeform 491"/>
              <p:cNvSpPr>
                <a:spLocks/>
              </p:cNvSpPr>
              <p:nvPr/>
            </p:nvSpPr>
            <p:spPr bwMode="auto">
              <a:xfrm>
                <a:off x="1537" y="2246"/>
                <a:ext cx="17" cy="17"/>
              </a:xfrm>
              <a:custGeom>
                <a:avLst/>
                <a:gdLst/>
                <a:ahLst/>
                <a:cxnLst>
                  <a:cxn ang="0">
                    <a:pos x="0" y="0"/>
                  </a:cxn>
                  <a:cxn ang="0">
                    <a:pos x="0" y="0"/>
                  </a:cxn>
                  <a:cxn ang="0">
                    <a:pos x="0" y="2"/>
                  </a:cxn>
                  <a:cxn ang="0">
                    <a:pos x="0" y="5"/>
                  </a:cxn>
                  <a:cxn ang="0">
                    <a:pos x="2" y="5"/>
                  </a:cxn>
                  <a:cxn ang="0">
                    <a:pos x="4" y="8"/>
                  </a:cxn>
                  <a:cxn ang="0">
                    <a:pos x="4" y="10"/>
                  </a:cxn>
                  <a:cxn ang="0">
                    <a:pos x="6" y="10"/>
                  </a:cxn>
                  <a:cxn ang="0">
                    <a:pos x="11" y="10"/>
                  </a:cxn>
                  <a:cxn ang="0">
                    <a:pos x="16" y="16"/>
                  </a:cxn>
                </a:cxnLst>
                <a:rect l="0" t="0" r="r" b="b"/>
                <a:pathLst>
                  <a:path w="17" h="17">
                    <a:moveTo>
                      <a:pt x="0" y="0"/>
                    </a:moveTo>
                    <a:lnTo>
                      <a:pt x="0" y="0"/>
                    </a:lnTo>
                    <a:lnTo>
                      <a:pt x="0" y="2"/>
                    </a:lnTo>
                    <a:lnTo>
                      <a:pt x="0" y="5"/>
                    </a:lnTo>
                    <a:lnTo>
                      <a:pt x="2" y="5"/>
                    </a:lnTo>
                    <a:lnTo>
                      <a:pt x="4" y="8"/>
                    </a:lnTo>
                    <a:lnTo>
                      <a:pt x="4" y="10"/>
                    </a:lnTo>
                    <a:lnTo>
                      <a:pt x="6" y="10"/>
                    </a:lnTo>
                    <a:lnTo>
                      <a:pt x="11" y="10"/>
                    </a:lnTo>
                    <a:lnTo>
                      <a:pt x="16"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02" name="Line 492"/>
              <p:cNvSpPr>
                <a:spLocks noChangeShapeType="1"/>
              </p:cNvSpPr>
              <p:nvPr/>
            </p:nvSpPr>
            <p:spPr bwMode="auto">
              <a:xfrm>
                <a:off x="1538" y="2246"/>
                <a:ext cx="1" cy="0"/>
              </a:xfrm>
              <a:prstGeom prst="line">
                <a:avLst/>
              </a:prstGeom>
              <a:noFill/>
              <a:ln w="9525">
                <a:noFill/>
                <a:round/>
                <a:headEnd type="none" w="sm" len="sm"/>
                <a:tailEnd type="none" w="sm" len="sm"/>
              </a:ln>
              <a:effectLst/>
            </p:spPr>
            <p:txBody>
              <a:bodyPr/>
              <a:lstStyle/>
              <a:p>
                <a:endParaRPr lang="en-US"/>
              </a:p>
            </p:txBody>
          </p:sp>
          <p:sp>
            <p:nvSpPr>
              <p:cNvPr id="503" name="Line 493"/>
              <p:cNvSpPr>
                <a:spLocks noChangeShapeType="1"/>
              </p:cNvSpPr>
              <p:nvPr/>
            </p:nvSpPr>
            <p:spPr bwMode="auto">
              <a:xfrm>
                <a:off x="1544" y="2251"/>
                <a:ext cx="0" cy="1"/>
              </a:xfrm>
              <a:prstGeom prst="line">
                <a:avLst/>
              </a:prstGeom>
              <a:noFill/>
              <a:ln w="9525">
                <a:noFill/>
                <a:round/>
                <a:headEnd type="none" w="sm" len="sm"/>
                <a:tailEnd type="none" w="sm" len="sm"/>
              </a:ln>
              <a:effectLst/>
            </p:spPr>
            <p:txBody>
              <a:bodyPr/>
              <a:lstStyle/>
              <a:p>
                <a:endParaRPr lang="en-US"/>
              </a:p>
            </p:txBody>
          </p:sp>
          <p:sp>
            <p:nvSpPr>
              <p:cNvPr id="504" name="Freeform 494"/>
              <p:cNvSpPr>
                <a:spLocks/>
              </p:cNvSpPr>
              <p:nvPr/>
            </p:nvSpPr>
            <p:spPr bwMode="auto">
              <a:xfrm>
                <a:off x="1544" y="2251"/>
                <a:ext cx="20" cy="17"/>
              </a:xfrm>
              <a:custGeom>
                <a:avLst/>
                <a:gdLst/>
                <a:ahLst/>
                <a:cxnLst>
                  <a:cxn ang="0">
                    <a:pos x="0" y="0"/>
                  </a:cxn>
                  <a:cxn ang="0">
                    <a:pos x="1" y="0"/>
                  </a:cxn>
                  <a:cxn ang="0">
                    <a:pos x="2" y="0"/>
                  </a:cxn>
                  <a:cxn ang="0">
                    <a:pos x="4" y="8"/>
                  </a:cxn>
                  <a:cxn ang="0">
                    <a:pos x="6" y="8"/>
                  </a:cxn>
                  <a:cxn ang="0">
                    <a:pos x="8" y="8"/>
                  </a:cxn>
                  <a:cxn ang="0">
                    <a:pos x="9" y="8"/>
                  </a:cxn>
                  <a:cxn ang="0">
                    <a:pos x="11" y="16"/>
                  </a:cxn>
                  <a:cxn ang="0">
                    <a:pos x="13" y="16"/>
                  </a:cxn>
                  <a:cxn ang="0">
                    <a:pos x="14" y="16"/>
                  </a:cxn>
                  <a:cxn ang="0">
                    <a:pos x="15" y="16"/>
                  </a:cxn>
                  <a:cxn ang="0">
                    <a:pos x="17" y="8"/>
                  </a:cxn>
                  <a:cxn ang="0">
                    <a:pos x="18" y="8"/>
                  </a:cxn>
                  <a:cxn ang="0">
                    <a:pos x="19" y="8"/>
                  </a:cxn>
                </a:cxnLst>
                <a:rect l="0" t="0" r="r" b="b"/>
                <a:pathLst>
                  <a:path w="20" h="17">
                    <a:moveTo>
                      <a:pt x="0" y="0"/>
                    </a:moveTo>
                    <a:lnTo>
                      <a:pt x="1" y="0"/>
                    </a:lnTo>
                    <a:lnTo>
                      <a:pt x="2" y="0"/>
                    </a:lnTo>
                    <a:lnTo>
                      <a:pt x="4" y="8"/>
                    </a:lnTo>
                    <a:lnTo>
                      <a:pt x="6" y="8"/>
                    </a:lnTo>
                    <a:lnTo>
                      <a:pt x="8" y="8"/>
                    </a:lnTo>
                    <a:lnTo>
                      <a:pt x="9" y="8"/>
                    </a:lnTo>
                    <a:lnTo>
                      <a:pt x="11" y="16"/>
                    </a:lnTo>
                    <a:lnTo>
                      <a:pt x="13" y="16"/>
                    </a:lnTo>
                    <a:lnTo>
                      <a:pt x="14" y="16"/>
                    </a:lnTo>
                    <a:lnTo>
                      <a:pt x="15" y="16"/>
                    </a:lnTo>
                    <a:lnTo>
                      <a:pt x="17" y="8"/>
                    </a:lnTo>
                    <a:lnTo>
                      <a:pt x="18" y="8"/>
                    </a:lnTo>
                    <a:lnTo>
                      <a:pt x="19" y="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05" name="Line 495"/>
              <p:cNvSpPr>
                <a:spLocks noChangeShapeType="1"/>
              </p:cNvSpPr>
              <p:nvPr/>
            </p:nvSpPr>
            <p:spPr bwMode="auto">
              <a:xfrm>
                <a:off x="1545" y="2251"/>
                <a:ext cx="15" cy="0"/>
              </a:xfrm>
              <a:prstGeom prst="line">
                <a:avLst/>
              </a:prstGeom>
              <a:noFill/>
              <a:ln w="9525">
                <a:noFill/>
                <a:round/>
                <a:headEnd type="none" w="sm" len="sm"/>
                <a:tailEnd type="none" w="sm" len="sm"/>
              </a:ln>
              <a:effectLst/>
            </p:spPr>
            <p:txBody>
              <a:bodyPr/>
              <a:lstStyle/>
              <a:p>
                <a:endParaRPr lang="en-US"/>
              </a:p>
            </p:txBody>
          </p:sp>
          <p:sp>
            <p:nvSpPr>
              <p:cNvPr id="506" name="Line 496"/>
              <p:cNvSpPr>
                <a:spLocks noChangeShapeType="1"/>
              </p:cNvSpPr>
              <p:nvPr/>
            </p:nvSpPr>
            <p:spPr bwMode="auto">
              <a:xfrm>
                <a:off x="1563" y="2252"/>
                <a:ext cx="1" cy="1"/>
              </a:xfrm>
              <a:prstGeom prst="line">
                <a:avLst/>
              </a:prstGeom>
              <a:noFill/>
              <a:ln w="9525">
                <a:noFill/>
                <a:round/>
                <a:headEnd type="none" w="sm" len="sm"/>
                <a:tailEnd type="none" w="sm" len="sm"/>
              </a:ln>
              <a:effectLst/>
            </p:spPr>
            <p:txBody>
              <a:bodyPr/>
              <a:lstStyle/>
              <a:p>
                <a:endParaRPr lang="en-US"/>
              </a:p>
            </p:txBody>
          </p:sp>
          <p:sp>
            <p:nvSpPr>
              <p:cNvPr id="507" name="Freeform 497"/>
              <p:cNvSpPr>
                <a:spLocks/>
              </p:cNvSpPr>
              <p:nvPr/>
            </p:nvSpPr>
            <p:spPr bwMode="auto">
              <a:xfrm>
                <a:off x="1563" y="2247"/>
                <a:ext cx="17" cy="17"/>
              </a:xfrm>
              <a:custGeom>
                <a:avLst/>
                <a:gdLst/>
                <a:ahLst/>
                <a:cxnLst>
                  <a:cxn ang="0">
                    <a:pos x="0" y="16"/>
                  </a:cxn>
                  <a:cxn ang="0">
                    <a:pos x="0" y="16"/>
                  </a:cxn>
                  <a:cxn ang="0">
                    <a:pos x="2" y="10"/>
                  </a:cxn>
                  <a:cxn ang="0">
                    <a:pos x="4" y="10"/>
                  </a:cxn>
                  <a:cxn ang="0">
                    <a:pos x="6" y="10"/>
                  </a:cxn>
                  <a:cxn ang="0">
                    <a:pos x="9" y="8"/>
                  </a:cxn>
                  <a:cxn ang="0">
                    <a:pos x="11" y="8"/>
                  </a:cxn>
                  <a:cxn ang="0">
                    <a:pos x="11" y="5"/>
                  </a:cxn>
                  <a:cxn ang="0">
                    <a:pos x="13" y="2"/>
                  </a:cxn>
                  <a:cxn ang="0">
                    <a:pos x="16" y="0"/>
                  </a:cxn>
                </a:cxnLst>
                <a:rect l="0" t="0" r="r" b="b"/>
                <a:pathLst>
                  <a:path w="17" h="17">
                    <a:moveTo>
                      <a:pt x="0" y="16"/>
                    </a:moveTo>
                    <a:lnTo>
                      <a:pt x="0" y="16"/>
                    </a:lnTo>
                    <a:lnTo>
                      <a:pt x="2" y="10"/>
                    </a:lnTo>
                    <a:lnTo>
                      <a:pt x="4" y="10"/>
                    </a:lnTo>
                    <a:lnTo>
                      <a:pt x="6" y="10"/>
                    </a:lnTo>
                    <a:lnTo>
                      <a:pt x="9" y="8"/>
                    </a:lnTo>
                    <a:lnTo>
                      <a:pt x="11" y="8"/>
                    </a:lnTo>
                    <a:lnTo>
                      <a:pt x="11" y="5"/>
                    </a:lnTo>
                    <a:lnTo>
                      <a:pt x="13"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08" name="Line 498"/>
              <p:cNvSpPr>
                <a:spLocks noChangeShapeType="1"/>
              </p:cNvSpPr>
              <p:nvPr/>
            </p:nvSpPr>
            <p:spPr bwMode="auto">
              <a:xfrm>
                <a:off x="1563" y="2250"/>
                <a:ext cx="0" cy="0"/>
              </a:xfrm>
              <a:prstGeom prst="line">
                <a:avLst/>
              </a:prstGeom>
              <a:noFill/>
              <a:ln w="9525">
                <a:noFill/>
                <a:round/>
                <a:headEnd type="none" w="sm" len="sm"/>
                <a:tailEnd type="none" w="sm" len="sm"/>
              </a:ln>
              <a:effectLst/>
            </p:spPr>
            <p:txBody>
              <a:bodyPr/>
              <a:lstStyle/>
              <a:p>
                <a:endParaRPr lang="en-US"/>
              </a:p>
            </p:txBody>
          </p:sp>
          <p:sp>
            <p:nvSpPr>
              <p:cNvPr id="509" name="Line 499"/>
              <p:cNvSpPr>
                <a:spLocks noChangeShapeType="1"/>
              </p:cNvSpPr>
              <p:nvPr/>
            </p:nvSpPr>
            <p:spPr bwMode="auto">
              <a:xfrm>
                <a:off x="1570" y="2247"/>
                <a:ext cx="1" cy="0"/>
              </a:xfrm>
              <a:prstGeom prst="line">
                <a:avLst/>
              </a:prstGeom>
              <a:noFill/>
              <a:ln w="9525">
                <a:noFill/>
                <a:round/>
                <a:headEnd type="none" w="sm" len="sm"/>
                <a:tailEnd type="none" w="sm" len="sm"/>
              </a:ln>
              <a:effectLst/>
            </p:spPr>
            <p:txBody>
              <a:bodyPr/>
              <a:lstStyle/>
              <a:p>
                <a:endParaRPr lang="en-US"/>
              </a:p>
            </p:txBody>
          </p:sp>
          <p:sp>
            <p:nvSpPr>
              <p:cNvPr id="510" name="Freeform 500"/>
              <p:cNvSpPr>
                <a:spLocks/>
              </p:cNvSpPr>
              <p:nvPr/>
            </p:nvSpPr>
            <p:spPr bwMode="auto">
              <a:xfrm>
                <a:off x="1570" y="2219"/>
                <a:ext cx="1" cy="29"/>
              </a:xfrm>
              <a:custGeom>
                <a:avLst/>
                <a:gdLst/>
                <a:ahLst/>
                <a:cxnLst>
                  <a:cxn ang="0">
                    <a:pos x="0" y="28"/>
                  </a:cxn>
                  <a:cxn ang="0">
                    <a:pos x="0" y="26"/>
                  </a:cxn>
                  <a:cxn ang="0">
                    <a:pos x="0" y="23"/>
                  </a:cxn>
                  <a:cxn ang="0">
                    <a:pos x="0" y="22"/>
                  </a:cxn>
                  <a:cxn ang="0">
                    <a:pos x="0" y="20"/>
                  </a:cxn>
                  <a:cxn ang="0">
                    <a:pos x="0" y="17"/>
                  </a:cxn>
                  <a:cxn ang="0">
                    <a:pos x="0" y="15"/>
                  </a:cxn>
                  <a:cxn ang="0">
                    <a:pos x="0" y="13"/>
                  </a:cxn>
                  <a:cxn ang="0">
                    <a:pos x="0" y="10"/>
                  </a:cxn>
                  <a:cxn ang="0">
                    <a:pos x="0" y="8"/>
                  </a:cxn>
                  <a:cxn ang="0">
                    <a:pos x="0" y="5"/>
                  </a:cxn>
                  <a:cxn ang="0">
                    <a:pos x="0" y="4"/>
                  </a:cxn>
                  <a:cxn ang="0">
                    <a:pos x="0" y="2"/>
                  </a:cxn>
                  <a:cxn ang="0">
                    <a:pos x="0" y="1"/>
                  </a:cxn>
                  <a:cxn ang="0">
                    <a:pos x="0" y="0"/>
                  </a:cxn>
                </a:cxnLst>
                <a:rect l="0" t="0" r="r" b="b"/>
                <a:pathLst>
                  <a:path w="1" h="29">
                    <a:moveTo>
                      <a:pt x="0" y="28"/>
                    </a:moveTo>
                    <a:lnTo>
                      <a:pt x="0" y="26"/>
                    </a:lnTo>
                    <a:lnTo>
                      <a:pt x="0" y="23"/>
                    </a:lnTo>
                    <a:lnTo>
                      <a:pt x="0" y="22"/>
                    </a:lnTo>
                    <a:lnTo>
                      <a:pt x="0" y="20"/>
                    </a:lnTo>
                    <a:lnTo>
                      <a:pt x="0" y="17"/>
                    </a:lnTo>
                    <a:lnTo>
                      <a:pt x="0" y="15"/>
                    </a:lnTo>
                    <a:lnTo>
                      <a:pt x="0" y="13"/>
                    </a:lnTo>
                    <a:lnTo>
                      <a:pt x="0" y="10"/>
                    </a:lnTo>
                    <a:lnTo>
                      <a:pt x="0" y="8"/>
                    </a:lnTo>
                    <a:lnTo>
                      <a:pt x="0" y="5"/>
                    </a:lnTo>
                    <a:lnTo>
                      <a:pt x="0" y="4"/>
                    </a:lnTo>
                    <a:lnTo>
                      <a:pt x="0" y="2"/>
                    </a:lnTo>
                    <a:lnTo>
                      <a:pt x="0" y="1"/>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11" name="Line 501"/>
              <p:cNvSpPr>
                <a:spLocks noChangeShapeType="1"/>
              </p:cNvSpPr>
              <p:nvPr/>
            </p:nvSpPr>
            <p:spPr bwMode="auto">
              <a:xfrm flipH="1">
                <a:off x="1570" y="2247"/>
                <a:ext cx="1" cy="0"/>
              </a:xfrm>
              <a:prstGeom prst="line">
                <a:avLst/>
              </a:prstGeom>
              <a:noFill/>
              <a:ln w="9525">
                <a:noFill/>
                <a:round/>
                <a:headEnd type="none" w="sm" len="sm"/>
                <a:tailEnd type="none" w="sm" len="sm"/>
              </a:ln>
              <a:effectLst/>
            </p:spPr>
            <p:txBody>
              <a:bodyPr/>
              <a:lstStyle/>
              <a:p>
                <a:endParaRPr lang="en-US"/>
              </a:p>
            </p:txBody>
          </p:sp>
          <p:sp>
            <p:nvSpPr>
              <p:cNvPr id="512" name="Line 502"/>
              <p:cNvSpPr>
                <a:spLocks noChangeShapeType="1"/>
              </p:cNvSpPr>
              <p:nvPr/>
            </p:nvSpPr>
            <p:spPr bwMode="auto">
              <a:xfrm>
                <a:off x="1570" y="2219"/>
                <a:ext cx="1" cy="0"/>
              </a:xfrm>
              <a:prstGeom prst="line">
                <a:avLst/>
              </a:prstGeom>
              <a:noFill/>
              <a:ln w="9525">
                <a:noFill/>
                <a:round/>
                <a:headEnd type="none" w="sm" len="sm"/>
                <a:tailEnd type="none" w="sm" len="sm"/>
              </a:ln>
              <a:effectLst/>
            </p:spPr>
            <p:txBody>
              <a:bodyPr/>
              <a:lstStyle/>
              <a:p>
                <a:endParaRPr lang="en-US"/>
              </a:p>
            </p:txBody>
          </p:sp>
          <p:sp>
            <p:nvSpPr>
              <p:cNvPr id="513" name="Line 503"/>
              <p:cNvSpPr>
                <a:spLocks noChangeShapeType="1"/>
              </p:cNvSpPr>
              <p:nvPr/>
            </p:nvSpPr>
            <p:spPr bwMode="auto">
              <a:xfrm>
                <a:off x="1545" y="2256"/>
                <a:ext cx="0" cy="1"/>
              </a:xfrm>
              <a:prstGeom prst="line">
                <a:avLst/>
              </a:prstGeom>
              <a:noFill/>
              <a:ln w="12700">
                <a:solidFill>
                  <a:srgbClr val="000000"/>
                </a:solidFill>
                <a:round/>
                <a:headEnd type="none" w="sm" len="sm"/>
                <a:tailEnd type="none" w="sm" len="sm"/>
              </a:ln>
              <a:effectLst/>
            </p:spPr>
            <p:txBody>
              <a:bodyPr/>
              <a:lstStyle/>
              <a:p>
                <a:endParaRPr lang="en-US"/>
              </a:p>
            </p:txBody>
          </p:sp>
          <p:sp>
            <p:nvSpPr>
              <p:cNvPr id="514" name="Freeform 504"/>
              <p:cNvSpPr>
                <a:spLocks/>
              </p:cNvSpPr>
              <p:nvPr/>
            </p:nvSpPr>
            <p:spPr bwMode="auto">
              <a:xfrm>
                <a:off x="1545" y="2258"/>
                <a:ext cx="17" cy="17"/>
              </a:xfrm>
              <a:custGeom>
                <a:avLst/>
                <a:gdLst/>
                <a:ahLst/>
                <a:cxnLst>
                  <a:cxn ang="0">
                    <a:pos x="0" y="0"/>
                  </a:cxn>
                  <a:cxn ang="0">
                    <a:pos x="0" y="0"/>
                  </a:cxn>
                  <a:cxn ang="0">
                    <a:pos x="0" y="2"/>
                  </a:cxn>
                  <a:cxn ang="0">
                    <a:pos x="5" y="2"/>
                  </a:cxn>
                  <a:cxn ang="0">
                    <a:pos x="5" y="5"/>
                  </a:cxn>
                  <a:cxn ang="0">
                    <a:pos x="8" y="8"/>
                  </a:cxn>
                  <a:cxn ang="0">
                    <a:pos x="10" y="10"/>
                  </a:cxn>
                  <a:cxn ang="0">
                    <a:pos x="16" y="10"/>
                  </a:cxn>
                  <a:cxn ang="0">
                    <a:pos x="16" y="16"/>
                  </a:cxn>
                </a:cxnLst>
                <a:rect l="0" t="0" r="r" b="b"/>
                <a:pathLst>
                  <a:path w="17" h="17">
                    <a:moveTo>
                      <a:pt x="0" y="0"/>
                    </a:moveTo>
                    <a:lnTo>
                      <a:pt x="0" y="0"/>
                    </a:lnTo>
                    <a:lnTo>
                      <a:pt x="0" y="2"/>
                    </a:lnTo>
                    <a:lnTo>
                      <a:pt x="5" y="2"/>
                    </a:lnTo>
                    <a:lnTo>
                      <a:pt x="5" y="5"/>
                    </a:lnTo>
                    <a:lnTo>
                      <a:pt x="8" y="8"/>
                    </a:lnTo>
                    <a:lnTo>
                      <a:pt x="10" y="10"/>
                    </a:lnTo>
                    <a:lnTo>
                      <a:pt x="16" y="10"/>
                    </a:lnTo>
                    <a:lnTo>
                      <a:pt x="16"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15" name="Line 505"/>
              <p:cNvSpPr>
                <a:spLocks noChangeShapeType="1"/>
              </p:cNvSpPr>
              <p:nvPr/>
            </p:nvSpPr>
            <p:spPr bwMode="auto">
              <a:xfrm>
                <a:off x="1545" y="2258"/>
                <a:ext cx="1" cy="0"/>
              </a:xfrm>
              <a:prstGeom prst="line">
                <a:avLst/>
              </a:prstGeom>
              <a:noFill/>
              <a:ln w="9525">
                <a:noFill/>
                <a:round/>
                <a:headEnd type="none" w="sm" len="sm"/>
                <a:tailEnd type="none" w="sm" len="sm"/>
              </a:ln>
              <a:effectLst/>
            </p:spPr>
            <p:txBody>
              <a:bodyPr/>
              <a:lstStyle/>
              <a:p>
                <a:endParaRPr lang="en-US"/>
              </a:p>
            </p:txBody>
          </p:sp>
          <p:sp>
            <p:nvSpPr>
              <p:cNvPr id="516" name="Line 506"/>
              <p:cNvSpPr>
                <a:spLocks noChangeShapeType="1"/>
              </p:cNvSpPr>
              <p:nvPr/>
            </p:nvSpPr>
            <p:spPr bwMode="auto">
              <a:xfrm flipH="1">
                <a:off x="1547" y="2261"/>
                <a:ext cx="1" cy="1"/>
              </a:xfrm>
              <a:prstGeom prst="line">
                <a:avLst/>
              </a:prstGeom>
              <a:noFill/>
              <a:ln w="9525">
                <a:noFill/>
                <a:round/>
                <a:headEnd type="none" w="sm" len="sm"/>
                <a:tailEnd type="none" w="sm" len="sm"/>
              </a:ln>
              <a:effectLst/>
            </p:spPr>
            <p:txBody>
              <a:bodyPr/>
              <a:lstStyle/>
              <a:p>
                <a:endParaRPr lang="en-US"/>
              </a:p>
            </p:txBody>
          </p:sp>
          <p:sp>
            <p:nvSpPr>
              <p:cNvPr id="517" name="Freeform 507"/>
              <p:cNvSpPr>
                <a:spLocks/>
              </p:cNvSpPr>
              <p:nvPr/>
            </p:nvSpPr>
            <p:spPr bwMode="auto">
              <a:xfrm>
                <a:off x="1547" y="2262"/>
                <a:ext cx="17" cy="17"/>
              </a:xfrm>
              <a:custGeom>
                <a:avLst/>
                <a:gdLst/>
                <a:ahLst/>
                <a:cxnLst>
                  <a:cxn ang="0">
                    <a:pos x="0" y="0"/>
                  </a:cxn>
                  <a:cxn ang="0">
                    <a:pos x="0" y="0"/>
                  </a:cxn>
                  <a:cxn ang="0">
                    <a:pos x="1" y="0"/>
                  </a:cxn>
                  <a:cxn ang="0">
                    <a:pos x="2" y="0"/>
                  </a:cxn>
                  <a:cxn ang="0">
                    <a:pos x="4" y="16"/>
                  </a:cxn>
                  <a:cxn ang="0">
                    <a:pos x="5" y="16"/>
                  </a:cxn>
                  <a:cxn ang="0">
                    <a:pos x="6" y="16"/>
                  </a:cxn>
                  <a:cxn ang="0">
                    <a:pos x="8" y="16"/>
                  </a:cxn>
                  <a:cxn ang="0">
                    <a:pos x="9" y="16"/>
                  </a:cxn>
                  <a:cxn ang="0">
                    <a:pos x="10" y="16"/>
                  </a:cxn>
                  <a:cxn ang="0">
                    <a:pos x="11" y="16"/>
                  </a:cxn>
                  <a:cxn ang="0">
                    <a:pos x="12" y="16"/>
                  </a:cxn>
                  <a:cxn ang="0">
                    <a:pos x="13" y="16"/>
                  </a:cxn>
                  <a:cxn ang="0">
                    <a:pos x="13" y="0"/>
                  </a:cxn>
                  <a:cxn ang="0">
                    <a:pos x="14" y="0"/>
                  </a:cxn>
                  <a:cxn ang="0">
                    <a:pos x="16" y="0"/>
                  </a:cxn>
                </a:cxnLst>
                <a:rect l="0" t="0" r="r" b="b"/>
                <a:pathLst>
                  <a:path w="17" h="17">
                    <a:moveTo>
                      <a:pt x="0" y="0"/>
                    </a:moveTo>
                    <a:lnTo>
                      <a:pt x="0" y="0"/>
                    </a:lnTo>
                    <a:lnTo>
                      <a:pt x="1" y="0"/>
                    </a:lnTo>
                    <a:lnTo>
                      <a:pt x="2" y="0"/>
                    </a:lnTo>
                    <a:lnTo>
                      <a:pt x="4" y="16"/>
                    </a:lnTo>
                    <a:lnTo>
                      <a:pt x="5" y="16"/>
                    </a:lnTo>
                    <a:lnTo>
                      <a:pt x="6" y="16"/>
                    </a:lnTo>
                    <a:lnTo>
                      <a:pt x="8" y="16"/>
                    </a:lnTo>
                    <a:lnTo>
                      <a:pt x="9" y="16"/>
                    </a:lnTo>
                    <a:lnTo>
                      <a:pt x="10" y="16"/>
                    </a:lnTo>
                    <a:lnTo>
                      <a:pt x="11" y="16"/>
                    </a:lnTo>
                    <a:lnTo>
                      <a:pt x="12" y="16"/>
                    </a:lnTo>
                    <a:lnTo>
                      <a:pt x="13" y="16"/>
                    </a:lnTo>
                    <a:lnTo>
                      <a:pt x="13" y="0"/>
                    </a:lnTo>
                    <a:lnTo>
                      <a:pt x="14"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18" name="Line 508"/>
              <p:cNvSpPr>
                <a:spLocks noChangeShapeType="1"/>
              </p:cNvSpPr>
              <p:nvPr/>
            </p:nvSpPr>
            <p:spPr bwMode="auto">
              <a:xfrm>
                <a:off x="1548" y="2260"/>
                <a:ext cx="15" cy="0"/>
              </a:xfrm>
              <a:prstGeom prst="line">
                <a:avLst/>
              </a:prstGeom>
              <a:noFill/>
              <a:ln w="9525">
                <a:noFill/>
                <a:round/>
                <a:headEnd type="none" w="sm" len="sm"/>
                <a:tailEnd type="none" w="sm" len="sm"/>
              </a:ln>
              <a:effectLst/>
            </p:spPr>
            <p:txBody>
              <a:bodyPr/>
              <a:lstStyle/>
              <a:p>
                <a:endParaRPr lang="en-US"/>
              </a:p>
            </p:txBody>
          </p:sp>
          <p:sp>
            <p:nvSpPr>
              <p:cNvPr id="519" name="Line 509"/>
              <p:cNvSpPr>
                <a:spLocks noChangeShapeType="1"/>
              </p:cNvSpPr>
              <p:nvPr/>
            </p:nvSpPr>
            <p:spPr bwMode="auto">
              <a:xfrm>
                <a:off x="1561" y="2262"/>
                <a:ext cx="0" cy="1"/>
              </a:xfrm>
              <a:prstGeom prst="line">
                <a:avLst/>
              </a:prstGeom>
              <a:noFill/>
              <a:ln w="9525">
                <a:noFill/>
                <a:round/>
                <a:headEnd type="none" w="sm" len="sm"/>
                <a:tailEnd type="none" w="sm" len="sm"/>
              </a:ln>
              <a:effectLst/>
            </p:spPr>
            <p:txBody>
              <a:bodyPr/>
              <a:lstStyle/>
              <a:p>
                <a:endParaRPr lang="en-US"/>
              </a:p>
            </p:txBody>
          </p:sp>
          <p:sp>
            <p:nvSpPr>
              <p:cNvPr id="520" name="Freeform 510"/>
              <p:cNvSpPr>
                <a:spLocks/>
              </p:cNvSpPr>
              <p:nvPr/>
            </p:nvSpPr>
            <p:spPr bwMode="auto">
              <a:xfrm>
                <a:off x="1561" y="2259"/>
                <a:ext cx="17" cy="17"/>
              </a:xfrm>
              <a:custGeom>
                <a:avLst/>
                <a:gdLst/>
                <a:ahLst/>
                <a:cxnLst>
                  <a:cxn ang="0">
                    <a:pos x="0" y="16"/>
                  </a:cxn>
                  <a:cxn ang="0">
                    <a:pos x="5" y="16"/>
                  </a:cxn>
                  <a:cxn ang="0">
                    <a:pos x="5" y="10"/>
                  </a:cxn>
                  <a:cxn ang="0">
                    <a:pos x="13" y="10"/>
                  </a:cxn>
                  <a:cxn ang="0">
                    <a:pos x="16" y="10"/>
                  </a:cxn>
                  <a:cxn ang="0">
                    <a:pos x="16" y="8"/>
                  </a:cxn>
                  <a:cxn ang="0">
                    <a:pos x="16" y="2"/>
                  </a:cxn>
                  <a:cxn ang="0">
                    <a:pos x="16" y="0"/>
                  </a:cxn>
                </a:cxnLst>
                <a:rect l="0" t="0" r="r" b="b"/>
                <a:pathLst>
                  <a:path w="17" h="17">
                    <a:moveTo>
                      <a:pt x="0" y="16"/>
                    </a:moveTo>
                    <a:lnTo>
                      <a:pt x="5" y="16"/>
                    </a:lnTo>
                    <a:lnTo>
                      <a:pt x="5" y="10"/>
                    </a:lnTo>
                    <a:lnTo>
                      <a:pt x="13" y="10"/>
                    </a:lnTo>
                    <a:lnTo>
                      <a:pt x="16" y="10"/>
                    </a:lnTo>
                    <a:lnTo>
                      <a:pt x="16" y="8"/>
                    </a:lnTo>
                    <a:lnTo>
                      <a:pt x="16"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21" name="Line 511"/>
              <p:cNvSpPr>
                <a:spLocks noChangeShapeType="1"/>
              </p:cNvSpPr>
              <p:nvPr/>
            </p:nvSpPr>
            <p:spPr bwMode="auto">
              <a:xfrm>
                <a:off x="1561" y="2261"/>
                <a:ext cx="0" cy="0"/>
              </a:xfrm>
              <a:prstGeom prst="line">
                <a:avLst/>
              </a:prstGeom>
              <a:noFill/>
              <a:ln w="9525">
                <a:noFill/>
                <a:round/>
                <a:headEnd type="none" w="sm" len="sm"/>
                <a:tailEnd type="none" w="sm" len="sm"/>
              </a:ln>
              <a:effectLst/>
            </p:spPr>
            <p:txBody>
              <a:bodyPr/>
              <a:lstStyle/>
              <a:p>
                <a:endParaRPr lang="en-US"/>
              </a:p>
            </p:txBody>
          </p:sp>
          <p:sp>
            <p:nvSpPr>
              <p:cNvPr id="522" name="Line 512"/>
              <p:cNvSpPr>
                <a:spLocks noChangeShapeType="1"/>
              </p:cNvSpPr>
              <p:nvPr/>
            </p:nvSpPr>
            <p:spPr bwMode="auto">
              <a:xfrm>
                <a:off x="1563" y="2259"/>
                <a:ext cx="1" cy="0"/>
              </a:xfrm>
              <a:prstGeom prst="line">
                <a:avLst/>
              </a:prstGeom>
              <a:noFill/>
              <a:ln w="9525">
                <a:noFill/>
                <a:round/>
                <a:headEnd type="none" w="sm" len="sm"/>
                <a:tailEnd type="none" w="sm" len="sm"/>
              </a:ln>
              <a:effectLst/>
            </p:spPr>
            <p:txBody>
              <a:bodyPr/>
              <a:lstStyle/>
              <a:p>
                <a:endParaRPr lang="en-US"/>
              </a:p>
            </p:txBody>
          </p:sp>
          <p:sp>
            <p:nvSpPr>
              <p:cNvPr id="523" name="Freeform 513"/>
              <p:cNvSpPr>
                <a:spLocks/>
              </p:cNvSpPr>
              <p:nvPr/>
            </p:nvSpPr>
            <p:spPr bwMode="auto">
              <a:xfrm>
                <a:off x="1563" y="2252"/>
                <a:ext cx="1" cy="17"/>
              </a:xfrm>
              <a:custGeom>
                <a:avLst/>
                <a:gdLst/>
                <a:ahLst/>
                <a:cxnLst>
                  <a:cxn ang="0">
                    <a:pos x="0" y="16"/>
                  </a:cxn>
                  <a:cxn ang="0">
                    <a:pos x="0" y="13"/>
                  </a:cxn>
                  <a:cxn ang="0">
                    <a:pos x="0" y="11"/>
                  </a:cxn>
                  <a:cxn ang="0">
                    <a:pos x="0" y="9"/>
                  </a:cxn>
                  <a:cxn ang="0">
                    <a:pos x="0" y="6"/>
                  </a:cxn>
                  <a:cxn ang="0">
                    <a:pos x="0" y="4"/>
                  </a:cxn>
                  <a:cxn ang="0">
                    <a:pos x="0" y="2"/>
                  </a:cxn>
                  <a:cxn ang="0">
                    <a:pos x="0" y="0"/>
                  </a:cxn>
                </a:cxnLst>
                <a:rect l="0" t="0" r="r" b="b"/>
                <a:pathLst>
                  <a:path w="1" h="17">
                    <a:moveTo>
                      <a:pt x="0" y="16"/>
                    </a:moveTo>
                    <a:lnTo>
                      <a:pt x="0" y="13"/>
                    </a:lnTo>
                    <a:lnTo>
                      <a:pt x="0" y="11"/>
                    </a:lnTo>
                    <a:lnTo>
                      <a:pt x="0" y="9"/>
                    </a:lnTo>
                    <a:lnTo>
                      <a:pt x="0" y="6"/>
                    </a:lnTo>
                    <a:lnTo>
                      <a:pt x="0"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24" name="Line 514"/>
              <p:cNvSpPr>
                <a:spLocks noChangeShapeType="1"/>
              </p:cNvSpPr>
              <p:nvPr/>
            </p:nvSpPr>
            <p:spPr bwMode="auto">
              <a:xfrm flipH="1">
                <a:off x="1563" y="2259"/>
                <a:ext cx="1" cy="0"/>
              </a:xfrm>
              <a:prstGeom prst="line">
                <a:avLst/>
              </a:prstGeom>
              <a:noFill/>
              <a:ln w="9525">
                <a:noFill/>
                <a:round/>
                <a:headEnd type="none" w="sm" len="sm"/>
                <a:tailEnd type="none" w="sm" len="sm"/>
              </a:ln>
              <a:effectLst/>
            </p:spPr>
            <p:txBody>
              <a:bodyPr/>
              <a:lstStyle/>
              <a:p>
                <a:endParaRPr lang="en-US"/>
              </a:p>
            </p:txBody>
          </p:sp>
          <p:sp>
            <p:nvSpPr>
              <p:cNvPr id="525" name="Line 515"/>
              <p:cNvSpPr>
                <a:spLocks noChangeShapeType="1"/>
              </p:cNvSpPr>
              <p:nvPr/>
            </p:nvSpPr>
            <p:spPr bwMode="auto">
              <a:xfrm>
                <a:off x="1563" y="2252"/>
                <a:ext cx="1" cy="0"/>
              </a:xfrm>
              <a:prstGeom prst="line">
                <a:avLst/>
              </a:prstGeom>
              <a:noFill/>
              <a:ln w="9525">
                <a:noFill/>
                <a:round/>
                <a:headEnd type="none" w="sm" len="sm"/>
                <a:tailEnd type="none" w="sm" len="sm"/>
              </a:ln>
              <a:effectLst/>
            </p:spPr>
            <p:txBody>
              <a:bodyPr/>
              <a:lstStyle/>
              <a:p>
                <a:endParaRPr lang="en-US"/>
              </a:p>
            </p:txBody>
          </p:sp>
          <p:sp>
            <p:nvSpPr>
              <p:cNvPr id="526" name="Freeform 516"/>
              <p:cNvSpPr>
                <a:spLocks/>
              </p:cNvSpPr>
              <p:nvPr/>
            </p:nvSpPr>
            <p:spPr bwMode="auto">
              <a:xfrm>
                <a:off x="1542" y="2221"/>
                <a:ext cx="26" cy="17"/>
              </a:xfrm>
              <a:custGeom>
                <a:avLst/>
                <a:gdLst/>
                <a:ahLst/>
                <a:cxnLst>
                  <a:cxn ang="0">
                    <a:pos x="0" y="16"/>
                  </a:cxn>
                  <a:cxn ang="0">
                    <a:pos x="0" y="16"/>
                  </a:cxn>
                  <a:cxn ang="0">
                    <a:pos x="1" y="12"/>
                  </a:cxn>
                  <a:cxn ang="0">
                    <a:pos x="2" y="12"/>
                  </a:cxn>
                  <a:cxn ang="0">
                    <a:pos x="3" y="12"/>
                  </a:cxn>
                  <a:cxn ang="0">
                    <a:pos x="5" y="10"/>
                  </a:cxn>
                  <a:cxn ang="0">
                    <a:pos x="7" y="8"/>
                  </a:cxn>
                  <a:cxn ang="0">
                    <a:pos x="9" y="8"/>
                  </a:cxn>
                  <a:cxn ang="0">
                    <a:pos x="11" y="7"/>
                  </a:cxn>
                  <a:cxn ang="0">
                    <a:pos x="13" y="5"/>
                  </a:cxn>
                  <a:cxn ang="0">
                    <a:pos x="15" y="3"/>
                  </a:cxn>
                  <a:cxn ang="0">
                    <a:pos x="18" y="1"/>
                  </a:cxn>
                  <a:cxn ang="0">
                    <a:pos x="19" y="0"/>
                  </a:cxn>
                  <a:cxn ang="0">
                    <a:pos x="21" y="0"/>
                  </a:cxn>
                  <a:cxn ang="0">
                    <a:pos x="23" y="0"/>
                  </a:cxn>
                  <a:cxn ang="0">
                    <a:pos x="24" y="0"/>
                  </a:cxn>
                  <a:cxn ang="0">
                    <a:pos x="25" y="0"/>
                  </a:cxn>
                </a:cxnLst>
                <a:rect l="0" t="0" r="r" b="b"/>
                <a:pathLst>
                  <a:path w="26" h="17">
                    <a:moveTo>
                      <a:pt x="0" y="16"/>
                    </a:moveTo>
                    <a:lnTo>
                      <a:pt x="0" y="16"/>
                    </a:lnTo>
                    <a:lnTo>
                      <a:pt x="1" y="12"/>
                    </a:lnTo>
                    <a:lnTo>
                      <a:pt x="2" y="12"/>
                    </a:lnTo>
                    <a:lnTo>
                      <a:pt x="3" y="12"/>
                    </a:lnTo>
                    <a:lnTo>
                      <a:pt x="5" y="10"/>
                    </a:lnTo>
                    <a:lnTo>
                      <a:pt x="7" y="8"/>
                    </a:lnTo>
                    <a:lnTo>
                      <a:pt x="9" y="8"/>
                    </a:lnTo>
                    <a:lnTo>
                      <a:pt x="11" y="7"/>
                    </a:lnTo>
                    <a:lnTo>
                      <a:pt x="13" y="5"/>
                    </a:lnTo>
                    <a:lnTo>
                      <a:pt x="15" y="3"/>
                    </a:lnTo>
                    <a:lnTo>
                      <a:pt x="18" y="1"/>
                    </a:lnTo>
                    <a:lnTo>
                      <a:pt x="19" y="0"/>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27" name="Line 517"/>
              <p:cNvSpPr>
                <a:spLocks noChangeShapeType="1"/>
              </p:cNvSpPr>
              <p:nvPr/>
            </p:nvSpPr>
            <p:spPr bwMode="auto">
              <a:xfrm>
                <a:off x="1543" y="2229"/>
                <a:ext cx="0" cy="0"/>
              </a:xfrm>
              <a:prstGeom prst="line">
                <a:avLst/>
              </a:prstGeom>
              <a:noFill/>
              <a:ln w="9525">
                <a:noFill/>
                <a:round/>
                <a:headEnd type="none" w="sm" len="sm"/>
                <a:tailEnd type="none" w="sm" len="sm"/>
              </a:ln>
              <a:effectLst/>
            </p:spPr>
            <p:txBody>
              <a:bodyPr/>
              <a:lstStyle/>
              <a:p>
                <a:endParaRPr lang="en-US"/>
              </a:p>
            </p:txBody>
          </p:sp>
          <p:sp>
            <p:nvSpPr>
              <p:cNvPr id="528" name="Line 518"/>
              <p:cNvSpPr>
                <a:spLocks noChangeShapeType="1"/>
              </p:cNvSpPr>
              <p:nvPr/>
            </p:nvSpPr>
            <p:spPr bwMode="auto">
              <a:xfrm>
                <a:off x="1566" y="2222"/>
                <a:ext cx="0" cy="1"/>
              </a:xfrm>
              <a:prstGeom prst="line">
                <a:avLst/>
              </a:prstGeom>
              <a:noFill/>
              <a:ln w="9525">
                <a:noFill/>
                <a:round/>
                <a:headEnd type="none" w="sm" len="sm"/>
                <a:tailEnd type="none" w="sm" len="sm"/>
              </a:ln>
              <a:effectLst/>
            </p:spPr>
            <p:txBody>
              <a:bodyPr/>
              <a:lstStyle/>
              <a:p>
                <a:endParaRPr lang="en-US"/>
              </a:p>
            </p:txBody>
          </p:sp>
          <p:sp>
            <p:nvSpPr>
              <p:cNvPr id="529" name="Freeform 519"/>
              <p:cNvSpPr>
                <a:spLocks/>
              </p:cNvSpPr>
              <p:nvPr/>
            </p:nvSpPr>
            <p:spPr bwMode="auto">
              <a:xfrm>
                <a:off x="1543" y="2226"/>
                <a:ext cx="25" cy="17"/>
              </a:xfrm>
              <a:custGeom>
                <a:avLst/>
                <a:gdLst/>
                <a:ahLst/>
                <a:cxnLst>
                  <a:cxn ang="0">
                    <a:pos x="0" y="16"/>
                  </a:cxn>
                  <a:cxn ang="0">
                    <a:pos x="0" y="16"/>
                  </a:cxn>
                  <a:cxn ang="0">
                    <a:pos x="1" y="13"/>
                  </a:cxn>
                  <a:cxn ang="0">
                    <a:pos x="2" y="13"/>
                  </a:cxn>
                  <a:cxn ang="0">
                    <a:pos x="3" y="11"/>
                  </a:cxn>
                  <a:cxn ang="0">
                    <a:pos x="5" y="11"/>
                  </a:cxn>
                  <a:cxn ang="0">
                    <a:pos x="7" y="11"/>
                  </a:cxn>
                  <a:cxn ang="0">
                    <a:pos x="8" y="6"/>
                  </a:cxn>
                  <a:cxn ang="0">
                    <a:pos x="11" y="6"/>
                  </a:cxn>
                  <a:cxn ang="0">
                    <a:pos x="13" y="6"/>
                  </a:cxn>
                  <a:cxn ang="0">
                    <a:pos x="15" y="4"/>
                  </a:cxn>
                  <a:cxn ang="0">
                    <a:pos x="17" y="4"/>
                  </a:cxn>
                  <a:cxn ang="0">
                    <a:pos x="19" y="2"/>
                  </a:cxn>
                  <a:cxn ang="0">
                    <a:pos x="20" y="0"/>
                  </a:cxn>
                  <a:cxn ang="0">
                    <a:pos x="22" y="0"/>
                  </a:cxn>
                  <a:cxn ang="0">
                    <a:pos x="23" y="0"/>
                  </a:cxn>
                  <a:cxn ang="0">
                    <a:pos x="24" y="0"/>
                  </a:cxn>
                </a:cxnLst>
                <a:rect l="0" t="0" r="r" b="b"/>
                <a:pathLst>
                  <a:path w="25" h="17">
                    <a:moveTo>
                      <a:pt x="0" y="16"/>
                    </a:moveTo>
                    <a:lnTo>
                      <a:pt x="0" y="16"/>
                    </a:lnTo>
                    <a:lnTo>
                      <a:pt x="1" y="13"/>
                    </a:lnTo>
                    <a:lnTo>
                      <a:pt x="2" y="13"/>
                    </a:lnTo>
                    <a:lnTo>
                      <a:pt x="3" y="11"/>
                    </a:lnTo>
                    <a:lnTo>
                      <a:pt x="5" y="11"/>
                    </a:lnTo>
                    <a:lnTo>
                      <a:pt x="7" y="11"/>
                    </a:lnTo>
                    <a:lnTo>
                      <a:pt x="8" y="6"/>
                    </a:lnTo>
                    <a:lnTo>
                      <a:pt x="11" y="6"/>
                    </a:lnTo>
                    <a:lnTo>
                      <a:pt x="13" y="6"/>
                    </a:lnTo>
                    <a:lnTo>
                      <a:pt x="15" y="4"/>
                    </a:lnTo>
                    <a:lnTo>
                      <a:pt x="17" y="4"/>
                    </a:lnTo>
                    <a:lnTo>
                      <a:pt x="19" y="2"/>
                    </a:lnTo>
                    <a:lnTo>
                      <a:pt x="20" y="0"/>
                    </a:lnTo>
                    <a:lnTo>
                      <a:pt x="22" y="0"/>
                    </a:lnTo>
                    <a:lnTo>
                      <a:pt x="23" y="0"/>
                    </a:lnTo>
                    <a:lnTo>
                      <a:pt x="2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30" name="Line 520"/>
              <p:cNvSpPr>
                <a:spLocks noChangeShapeType="1"/>
              </p:cNvSpPr>
              <p:nvPr/>
            </p:nvSpPr>
            <p:spPr bwMode="auto">
              <a:xfrm>
                <a:off x="1544" y="2233"/>
                <a:ext cx="15" cy="0"/>
              </a:xfrm>
              <a:prstGeom prst="line">
                <a:avLst/>
              </a:prstGeom>
              <a:noFill/>
              <a:ln w="9525">
                <a:noFill/>
                <a:round/>
                <a:headEnd type="none" w="sm" len="sm"/>
                <a:tailEnd type="none" w="sm" len="sm"/>
              </a:ln>
              <a:effectLst/>
            </p:spPr>
            <p:txBody>
              <a:bodyPr/>
              <a:lstStyle/>
              <a:p>
                <a:endParaRPr lang="en-US"/>
              </a:p>
            </p:txBody>
          </p:sp>
          <p:sp>
            <p:nvSpPr>
              <p:cNvPr id="531" name="Line 521"/>
              <p:cNvSpPr>
                <a:spLocks noChangeShapeType="1"/>
              </p:cNvSpPr>
              <p:nvPr/>
            </p:nvSpPr>
            <p:spPr bwMode="auto">
              <a:xfrm>
                <a:off x="1567" y="2226"/>
                <a:ext cx="0" cy="1"/>
              </a:xfrm>
              <a:prstGeom prst="line">
                <a:avLst/>
              </a:prstGeom>
              <a:noFill/>
              <a:ln w="9525">
                <a:noFill/>
                <a:round/>
                <a:headEnd type="none" w="sm" len="sm"/>
                <a:tailEnd type="none" w="sm" len="sm"/>
              </a:ln>
              <a:effectLst/>
            </p:spPr>
            <p:txBody>
              <a:bodyPr/>
              <a:lstStyle/>
              <a:p>
                <a:endParaRPr lang="en-US"/>
              </a:p>
            </p:txBody>
          </p:sp>
          <p:sp>
            <p:nvSpPr>
              <p:cNvPr id="532" name="Freeform 522"/>
              <p:cNvSpPr>
                <a:spLocks/>
              </p:cNvSpPr>
              <p:nvPr/>
            </p:nvSpPr>
            <p:spPr bwMode="auto">
              <a:xfrm>
                <a:off x="1543" y="2231"/>
                <a:ext cx="25" cy="17"/>
              </a:xfrm>
              <a:custGeom>
                <a:avLst/>
                <a:gdLst/>
                <a:ahLst/>
                <a:cxnLst>
                  <a:cxn ang="0">
                    <a:pos x="0" y="16"/>
                  </a:cxn>
                  <a:cxn ang="0">
                    <a:pos x="0" y="16"/>
                  </a:cxn>
                  <a:cxn ang="0">
                    <a:pos x="1" y="16"/>
                  </a:cxn>
                  <a:cxn ang="0">
                    <a:pos x="2" y="12"/>
                  </a:cxn>
                  <a:cxn ang="0">
                    <a:pos x="3" y="12"/>
                  </a:cxn>
                  <a:cxn ang="0">
                    <a:pos x="5" y="10"/>
                  </a:cxn>
                  <a:cxn ang="0">
                    <a:pos x="7" y="8"/>
                  </a:cxn>
                  <a:cxn ang="0">
                    <a:pos x="9" y="8"/>
                  </a:cxn>
                  <a:cxn ang="0">
                    <a:pos x="11" y="7"/>
                  </a:cxn>
                  <a:cxn ang="0">
                    <a:pos x="13" y="5"/>
                  </a:cxn>
                  <a:cxn ang="0">
                    <a:pos x="15" y="5"/>
                  </a:cxn>
                  <a:cxn ang="0">
                    <a:pos x="17" y="3"/>
                  </a:cxn>
                  <a:cxn ang="0">
                    <a:pos x="19" y="1"/>
                  </a:cxn>
                  <a:cxn ang="0">
                    <a:pos x="21" y="0"/>
                  </a:cxn>
                  <a:cxn ang="0">
                    <a:pos x="22" y="0"/>
                  </a:cxn>
                  <a:cxn ang="0">
                    <a:pos x="23" y="0"/>
                  </a:cxn>
                  <a:cxn ang="0">
                    <a:pos x="24" y="0"/>
                  </a:cxn>
                </a:cxnLst>
                <a:rect l="0" t="0" r="r" b="b"/>
                <a:pathLst>
                  <a:path w="25" h="17">
                    <a:moveTo>
                      <a:pt x="0" y="16"/>
                    </a:moveTo>
                    <a:lnTo>
                      <a:pt x="0" y="16"/>
                    </a:lnTo>
                    <a:lnTo>
                      <a:pt x="1" y="16"/>
                    </a:lnTo>
                    <a:lnTo>
                      <a:pt x="2" y="12"/>
                    </a:lnTo>
                    <a:lnTo>
                      <a:pt x="3" y="12"/>
                    </a:lnTo>
                    <a:lnTo>
                      <a:pt x="5" y="10"/>
                    </a:lnTo>
                    <a:lnTo>
                      <a:pt x="7" y="8"/>
                    </a:lnTo>
                    <a:lnTo>
                      <a:pt x="9" y="8"/>
                    </a:lnTo>
                    <a:lnTo>
                      <a:pt x="11" y="7"/>
                    </a:lnTo>
                    <a:lnTo>
                      <a:pt x="13" y="5"/>
                    </a:lnTo>
                    <a:lnTo>
                      <a:pt x="15" y="5"/>
                    </a:lnTo>
                    <a:lnTo>
                      <a:pt x="17" y="3"/>
                    </a:lnTo>
                    <a:lnTo>
                      <a:pt x="19" y="1"/>
                    </a:lnTo>
                    <a:lnTo>
                      <a:pt x="21" y="0"/>
                    </a:lnTo>
                    <a:lnTo>
                      <a:pt x="22" y="0"/>
                    </a:lnTo>
                    <a:lnTo>
                      <a:pt x="23" y="0"/>
                    </a:lnTo>
                    <a:lnTo>
                      <a:pt x="2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33" name="Line 523"/>
              <p:cNvSpPr>
                <a:spLocks noChangeShapeType="1"/>
              </p:cNvSpPr>
              <p:nvPr/>
            </p:nvSpPr>
            <p:spPr bwMode="auto">
              <a:xfrm>
                <a:off x="1544" y="2239"/>
                <a:ext cx="15" cy="0"/>
              </a:xfrm>
              <a:prstGeom prst="line">
                <a:avLst/>
              </a:prstGeom>
              <a:noFill/>
              <a:ln w="9525">
                <a:noFill/>
                <a:round/>
                <a:headEnd type="none" w="sm" len="sm"/>
                <a:tailEnd type="none" w="sm" len="sm"/>
              </a:ln>
              <a:effectLst/>
            </p:spPr>
            <p:txBody>
              <a:bodyPr/>
              <a:lstStyle/>
              <a:p>
                <a:endParaRPr lang="en-US"/>
              </a:p>
            </p:txBody>
          </p:sp>
          <p:sp>
            <p:nvSpPr>
              <p:cNvPr id="534" name="Line 524"/>
              <p:cNvSpPr>
                <a:spLocks noChangeShapeType="1"/>
              </p:cNvSpPr>
              <p:nvPr/>
            </p:nvSpPr>
            <p:spPr bwMode="auto">
              <a:xfrm>
                <a:off x="1567" y="2232"/>
                <a:ext cx="0" cy="1"/>
              </a:xfrm>
              <a:prstGeom prst="line">
                <a:avLst/>
              </a:prstGeom>
              <a:noFill/>
              <a:ln w="9525">
                <a:noFill/>
                <a:round/>
                <a:headEnd type="none" w="sm" len="sm"/>
                <a:tailEnd type="none" w="sm" len="sm"/>
              </a:ln>
              <a:effectLst/>
            </p:spPr>
            <p:txBody>
              <a:bodyPr/>
              <a:lstStyle/>
              <a:p>
                <a:endParaRPr lang="en-US"/>
              </a:p>
            </p:txBody>
          </p:sp>
          <p:sp>
            <p:nvSpPr>
              <p:cNvPr id="535" name="Freeform 525"/>
              <p:cNvSpPr>
                <a:spLocks/>
              </p:cNvSpPr>
              <p:nvPr/>
            </p:nvSpPr>
            <p:spPr bwMode="auto">
              <a:xfrm>
                <a:off x="1543" y="2236"/>
                <a:ext cx="26" cy="17"/>
              </a:xfrm>
              <a:custGeom>
                <a:avLst/>
                <a:gdLst/>
                <a:ahLst/>
                <a:cxnLst>
                  <a:cxn ang="0">
                    <a:pos x="0" y="16"/>
                  </a:cxn>
                  <a:cxn ang="0">
                    <a:pos x="0" y="16"/>
                  </a:cxn>
                  <a:cxn ang="0">
                    <a:pos x="1" y="12"/>
                  </a:cxn>
                  <a:cxn ang="0">
                    <a:pos x="2" y="12"/>
                  </a:cxn>
                  <a:cxn ang="0">
                    <a:pos x="3" y="12"/>
                  </a:cxn>
                  <a:cxn ang="0">
                    <a:pos x="5" y="10"/>
                  </a:cxn>
                  <a:cxn ang="0">
                    <a:pos x="7" y="10"/>
                  </a:cxn>
                  <a:cxn ang="0">
                    <a:pos x="9" y="8"/>
                  </a:cxn>
                  <a:cxn ang="0">
                    <a:pos x="11" y="8"/>
                  </a:cxn>
                  <a:cxn ang="0">
                    <a:pos x="13" y="4"/>
                  </a:cxn>
                  <a:cxn ang="0">
                    <a:pos x="15" y="4"/>
                  </a:cxn>
                  <a:cxn ang="0">
                    <a:pos x="18" y="2"/>
                  </a:cxn>
                  <a:cxn ang="0">
                    <a:pos x="19" y="0"/>
                  </a:cxn>
                  <a:cxn ang="0">
                    <a:pos x="21" y="0"/>
                  </a:cxn>
                  <a:cxn ang="0">
                    <a:pos x="23" y="0"/>
                  </a:cxn>
                  <a:cxn ang="0">
                    <a:pos x="24" y="0"/>
                  </a:cxn>
                  <a:cxn ang="0">
                    <a:pos x="25" y="0"/>
                  </a:cxn>
                </a:cxnLst>
                <a:rect l="0" t="0" r="r" b="b"/>
                <a:pathLst>
                  <a:path w="26" h="17">
                    <a:moveTo>
                      <a:pt x="0" y="16"/>
                    </a:moveTo>
                    <a:lnTo>
                      <a:pt x="0" y="16"/>
                    </a:lnTo>
                    <a:lnTo>
                      <a:pt x="1" y="12"/>
                    </a:lnTo>
                    <a:lnTo>
                      <a:pt x="2" y="12"/>
                    </a:lnTo>
                    <a:lnTo>
                      <a:pt x="3" y="12"/>
                    </a:lnTo>
                    <a:lnTo>
                      <a:pt x="5" y="10"/>
                    </a:lnTo>
                    <a:lnTo>
                      <a:pt x="7" y="10"/>
                    </a:lnTo>
                    <a:lnTo>
                      <a:pt x="9" y="8"/>
                    </a:lnTo>
                    <a:lnTo>
                      <a:pt x="11" y="8"/>
                    </a:lnTo>
                    <a:lnTo>
                      <a:pt x="13" y="4"/>
                    </a:lnTo>
                    <a:lnTo>
                      <a:pt x="15" y="4"/>
                    </a:lnTo>
                    <a:lnTo>
                      <a:pt x="18" y="2"/>
                    </a:lnTo>
                    <a:lnTo>
                      <a:pt x="19" y="0"/>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36" name="Line 526"/>
              <p:cNvSpPr>
                <a:spLocks noChangeShapeType="1"/>
              </p:cNvSpPr>
              <p:nvPr/>
            </p:nvSpPr>
            <p:spPr bwMode="auto">
              <a:xfrm>
                <a:off x="1545" y="2244"/>
                <a:ext cx="15" cy="0"/>
              </a:xfrm>
              <a:prstGeom prst="line">
                <a:avLst/>
              </a:prstGeom>
              <a:noFill/>
              <a:ln w="9525">
                <a:noFill/>
                <a:round/>
                <a:headEnd type="none" w="sm" len="sm"/>
                <a:tailEnd type="none" w="sm" len="sm"/>
              </a:ln>
              <a:effectLst/>
            </p:spPr>
            <p:txBody>
              <a:bodyPr/>
              <a:lstStyle/>
              <a:p>
                <a:endParaRPr lang="en-US"/>
              </a:p>
            </p:txBody>
          </p:sp>
          <p:sp>
            <p:nvSpPr>
              <p:cNvPr id="537" name="Line 527"/>
              <p:cNvSpPr>
                <a:spLocks noChangeShapeType="1"/>
              </p:cNvSpPr>
              <p:nvPr/>
            </p:nvSpPr>
            <p:spPr bwMode="auto">
              <a:xfrm>
                <a:off x="1568" y="2236"/>
                <a:ext cx="15" cy="0"/>
              </a:xfrm>
              <a:prstGeom prst="line">
                <a:avLst/>
              </a:prstGeom>
              <a:noFill/>
              <a:ln w="9525">
                <a:noFill/>
                <a:round/>
                <a:headEnd type="none" w="sm" len="sm"/>
                <a:tailEnd type="none" w="sm" len="sm"/>
              </a:ln>
              <a:effectLst/>
            </p:spPr>
            <p:txBody>
              <a:bodyPr/>
              <a:lstStyle/>
              <a:p>
                <a:endParaRPr lang="en-US"/>
              </a:p>
            </p:txBody>
          </p:sp>
          <p:sp>
            <p:nvSpPr>
              <p:cNvPr id="538" name="Freeform 528"/>
              <p:cNvSpPr>
                <a:spLocks/>
              </p:cNvSpPr>
              <p:nvPr/>
            </p:nvSpPr>
            <p:spPr bwMode="auto">
              <a:xfrm>
                <a:off x="1549" y="2242"/>
                <a:ext cx="17" cy="17"/>
              </a:xfrm>
              <a:custGeom>
                <a:avLst/>
                <a:gdLst/>
                <a:ahLst/>
                <a:cxnLst>
                  <a:cxn ang="0">
                    <a:pos x="0" y="16"/>
                  </a:cxn>
                  <a:cxn ang="0">
                    <a:pos x="0" y="16"/>
                  </a:cxn>
                  <a:cxn ang="0">
                    <a:pos x="1" y="11"/>
                  </a:cxn>
                  <a:cxn ang="0">
                    <a:pos x="2" y="11"/>
                  </a:cxn>
                  <a:cxn ang="0">
                    <a:pos x="3" y="11"/>
                  </a:cxn>
                  <a:cxn ang="0">
                    <a:pos x="4" y="11"/>
                  </a:cxn>
                  <a:cxn ang="0">
                    <a:pos x="5" y="11"/>
                  </a:cxn>
                  <a:cxn ang="0">
                    <a:pos x="7" y="9"/>
                  </a:cxn>
                  <a:cxn ang="0">
                    <a:pos x="8" y="6"/>
                  </a:cxn>
                  <a:cxn ang="0">
                    <a:pos x="9" y="4"/>
                  </a:cxn>
                  <a:cxn ang="0">
                    <a:pos x="11" y="4"/>
                  </a:cxn>
                  <a:cxn ang="0">
                    <a:pos x="13" y="2"/>
                  </a:cxn>
                  <a:cxn ang="0">
                    <a:pos x="14" y="0"/>
                  </a:cxn>
                  <a:cxn ang="0">
                    <a:pos x="15" y="0"/>
                  </a:cxn>
                  <a:cxn ang="0">
                    <a:pos x="16" y="0"/>
                  </a:cxn>
                </a:cxnLst>
                <a:rect l="0" t="0" r="r" b="b"/>
                <a:pathLst>
                  <a:path w="17" h="17">
                    <a:moveTo>
                      <a:pt x="0" y="16"/>
                    </a:moveTo>
                    <a:lnTo>
                      <a:pt x="0" y="16"/>
                    </a:lnTo>
                    <a:lnTo>
                      <a:pt x="1" y="11"/>
                    </a:lnTo>
                    <a:lnTo>
                      <a:pt x="2" y="11"/>
                    </a:lnTo>
                    <a:lnTo>
                      <a:pt x="3" y="11"/>
                    </a:lnTo>
                    <a:lnTo>
                      <a:pt x="4" y="11"/>
                    </a:lnTo>
                    <a:lnTo>
                      <a:pt x="5" y="11"/>
                    </a:lnTo>
                    <a:lnTo>
                      <a:pt x="7" y="9"/>
                    </a:lnTo>
                    <a:lnTo>
                      <a:pt x="8" y="6"/>
                    </a:lnTo>
                    <a:lnTo>
                      <a:pt x="9" y="4"/>
                    </a:lnTo>
                    <a:lnTo>
                      <a:pt x="11" y="4"/>
                    </a:lnTo>
                    <a:lnTo>
                      <a:pt x="13" y="2"/>
                    </a:lnTo>
                    <a:lnTo>
                      <a:pt x="14" y="0"/>
                    </a:lnTo>
                    <a:lnTo>
                      <a:pt x="15"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39" name="Line 529"/>
              <p:cNvSpPr>
                <a:spLocks noChangeShapeType="1"/>
              </p:cNvSpPr>
              <p:nvPr/>
            </p:nvSpPr>
            <p:spPr bwMode="auto">
              <a:xfrm>
                <a:off x="1549" y="2248"/>
                <a:ext cx="15" cy="0"/>
              </a:xfrm>
              <a:prstGeom prst="line">
                <a:avLst/>
              </a:prstGeom>
              <a:noFill/>
              <a:ln w="9525">
                <a:noFill/>
                <a:round/>
                <a:headEnd type="none" w="sm" len="sm"/>
                <a:tailEnd type="none" w="sm" len="sm"/>
              </a:ln>
              <a:effectLst/>
            </p:spPr>
            <p:txBody>
              <a:bodyPr/>
              <a:lstStyle/>
              <a:p>
                <a:endParaRPr lang="en-US"/>
              </a:p>
            </p:txBody>
          </p:sp>
          <p:sp>
            <p:nvSpPr>
              <p:cNvPr id="540" name="Line 530"/>
              <p:cNvSpPr>
                <a:spLocks noChangeShapeType="1"/>
              </p:cNvSpPr>
              <p:nvPr/>
            </p:nvSpPr>
            <p:spPr bwMode="auto">
              <a:xfrm>
                <a:off x="1565" y="2242"/>
                <a:ext cx="1" cy="1"/>
              </a:xfrm>
              <a:prstGeom prst="line">
                <a:avLst/>
              </a:prstGeom>
              <a:noFill/>
              <a:ln w="9525">
                <a:noFill/>
                <a:round/>
                <a:headEnd type="none" w="sm" len="sm"/>
                <a:tailEnd type="none" w="sm" len="sm"/>
              </a:ln>
              <a:effectLst/>
            </p:spPr>
            <p:txBody>
              <a:bodyPr/>
              <a:lstStyle/>
              <a:p>
                <a:endParaRPr lang="en-US"/>
              </a:p>
            </p:txBody>
          </p:sp>
          <p:sp>
            <p:nvSpPr>
              <p:cNvPr id="541" name="Line 531"/>
              <p:cNvSpPr>
                <a:spLocks noChangeShapeType="1"/>
              </p:cNvSpPr>
              <p:nvPr/>
            </p:nvSpPr>
            <p:spPr bwMode="auto">
              <a:xfrm flipV="1">
                <a:off x="1555" y="2244"/>
                <a:ext cx="6" cy="4"/>
              </a:xfrm>
              <a:prstGeom prst="line">
                <a:avLst/>
              </a:prstGeom>
              <a:noFill/>
              <a:ln w="12700">
                <a:solidFill>
                  <a:srgbClr val="000000"/>
                </a:solidFill>
                <a:round/>
                <a:headEnd type="none" w="sm" len="sm"/>
                <a:tailEnd type="none" w="sm" len="sm"/>
              </a:ln>
              <a:effectLst/>
            </p:spPr>
            <p:txBody>
              <a:bodyPr/>
              <a:lstStyle/>
              <a:p>
                <a:endParaRPr lang="en-US"/>
              </a:p>
            </p:txBody>
          </p:sp>
          <p:sp>
            <p:nvSpPr>
              <p:cNvPr id="542" name="Freeform 532"/>
              <p:cNvSpPr>
                <a:spLocks/>
              </p:cNvSpPr>
              <p:nvPr/>
            </p:nvSpPr>
            <p:spPr bwMode="auto">
              <a:xfrm>
                <a:off x="1499" y="1867"/>
                <a:ext cx="17" cy="17"/>
              </a:xfrm>
              <a:custGeom>
                <a:avLst/>
                <a:gdLst/>
                <a:ahLst/>
                <a:cxnLst>
                  <a:cxn ang="0">
                    <a:pos x="16" y="0"/>
                  </a:cxn>
                  <a:cxn ang="0">
                    <a:pos x="16" y="0"/>
                  </a:cxn>
                  <a:cxn ang="0">
                    <a:pos x="13" y="0"/>
                  </a:cxn>
                  <a:cxn ang="0">
                    <a:pos x="10" y="0"/>
                  </a:cxn>
                  <a:cxn ang="0">
                    <a:pos x="10" y="1"/>
                  </a:cxn>
                  <a:cxn ang="0">
                    <a:pos x="8" y="1"/>
                  </a:cxn>
                  <a:cxn ang="0">
                    <a:pos x="8" y="2"/>
                  </a:cxn>
                  <a:cxn ang="0">
                    <a:pos x="5" y="3"/>
                  </a:cxn>
                  <a:cxn ang="0">
                    <a:pos x="2" y="4"/>
                  </a:cxn>
                  <a:cxn ang="0">
                    <a:pos x="2" y="5"/>
                  </a:cxn>
                  <a:cxn ang="0">
                    <a:pos x="0" y="7"/>
                  </a:cxn>
                  <a:cxn ang="0">
                    <a:pos x="0" y="9"/>
                  </a:cxn>
                  <a:cxn ang="0">
                    <a:pos x="0" y="11"/>
                  </a:cxn>
                  <a:cxn ang="0">
                    <a:pos x="0" y="13"/>
                  </a:cxn>
                  <a:cxn ang="0">
                    <a:pos x="0" y="16"/>
                  </a:cxn>
                </a:cxnLst>
                <a:rect l="0" t="0" r="r" b="b"/>
                <a:pathLst>
                  <a:path w="17" h="17">
                    <a:moveTo>
                      <a:pt x="16" y="0"/>
                    </a:moveTo>
                    <a:lnTo>
                      <a:pt x="16" y="0"/>
                    </a:lnTo>
                    <a:lnTo>
                      <a:pt x="13" y="0"/>
                    </a:lnTo>
                    <a:lnTo>
                      <a:pt x="10" y="0"/>
                    </a:lnTo>
                    <a:lnTo>
                      <a:pt x="10" y="1"/>
                    </a:lnTo>
                    <a:lnTo>
                      <a:pt x="8" y="1"/>
                    </a:lnTo>
                    <a:lnTo>
                      <a:pt x="8" y="2"/>
                    </a:lnTo>
                    <a:lnTo>
                      <a:pt x="5" y="3"/>
                    </a:lnTo>
                    <a:lnTo>
                      <a:pt x="2" y="4"/>
                    </a:lnTo>
                    <a:lnTo>
                      <a:pt x="2" y="5"/>
                    </a:lnTo>
                    <a:lnTo>
                      <a:pt x="0" y="7"/>
                    </a:lnTo>
                    <a:lnTo>
                      <a:pt x="0" y="9"/>
                    </a:lnTo>
                    <a:lnTo>
                      <a:pt x="0" y="11"/>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43" name="Line 533"/>
              <p:cNvSpPr>
                <a:spLocks noChangeShapeType="1"/>
              </p:cNvSpPr>
              <p:nvPr/>
            </p:nvSpPr>
            <p:spPr bwMode="auto">
              <a:xfrm>
                <a:off x="1505" y="1868"/>
                <a:ext cx="0" cy="1"/>
              </a:xfrm>
              <a:prstGeom prst="line">
                <a:avLst/>
              </a:prstGeom>
              <a:noFill/>
              <a:ln w="9525">
                <a:noFill/>
                <a:round/>
                <a:headEnd type="none" w="sm" len="sm"/>
                <a:tailEnd type="none" w="sm" len="sm"/>
              </a:ln>
              <a:effectLst/>
            </p:spPr>
            <p:txBody>
              <a:bodyPr/>
              <a:lstStyle/>
              <a:p>
                <a:endParaRPr lang="en-US"/>
              </a:p>
            </p:txBody>
          </p:sp>
          <p:sp>
            <p:nvSpPr>
              <p:cNvPr id="544" name="Line 534"/>
              <p:cNvSpPr>
                <a:spLocks noChangeShapeType="1"/>
              </p:cNvSpPr>
              <p:nvPr/>
            </p:nvSpPr>
            <p:spPr bwMode="auto">
              <a:xfrm flipH="1">
                <a:off x="1498" y="1882"/>
                <a:ext cx="1" cy="0"/>
              </a:xfrm>
              <a:prstGeom prst="line">
                <a:avLst/>
              </a:prstGeom>
              <a:noFill/>
              <a:ln w="9525">
                <a:noFill/>
                <a:round/>
                <a:headEnd type="none" w="sm" len="sm"/>
                <a:tailEnd type="none" w="sm" len="sm"/>
              </a:ln>
              <a:effectLst/>
            </p:spPr>
            <p:txBody>
              <a:bodyPr/>
              <a:lstStyle/>
              <a:p>
                <a:endParaRPr lang="en-US"/>
              </a:p>
            </p:txBody>
          </p:sp>
          <p:sp>
            <p:nvSpPr>
              <p:cNvPr id="545" name="Freeform 535"/>
              <p:cNvSpPr>
                <a:spLocks/>
              </p:cNvSpPr>
              <p:nvPr/>
            </p:nvSpPr>
            <p:spPr bwMode="auto">
              <a:xfrm>
                <a:off x="1499" y="1882"/>
                <a:ext cx="17" cy="22"/>
              </a:xfrm>
              <a:custGeom>
                <a:avLst/>
                <a:gdLst/>
                <a:ahLst/>
                <a:cxnLst>
                  <a:cxn ang="0">
                    <a:pos x="0" y="0"/>
                  </a:cxn>
                  <a:cxn ang="0">
                    <a:pos x="0" y="2"/>
                  </a:cxn>
                  <a:cxn ang="0">
                    <a:pos x="0" y="5"/>
                  </a:cxn>
                  <a:cxn ang="0">
                    <a:pos x="0" y="7"/>
                  </a:cxn>
                  <a:cxn ang="0">
                    <a:pos x="1" y="9"/>
                  </a:cxn>
                  <a:cxn ang="0">
                    <a:pos x="3" y="11"/>
                  </a:cxn>
                  <a:cxn ang="0">
                    <a:pos x="3" y="13"/>
                  </a:cxn>
                  <a:cxn ang="0">
                    <a:pos x="5" y="14"/>
                  </a:cxn>
                  <a:cxn ang="0">
                    <a:pos x="7" y="16"/>
                  </a:cxn>
                  <a:cxn ang="0">
                    <a:pos x="8" y="18"/>
                  </a:cxn>
                  <a:cxn ang="0">
                    <a:pos x="10" y="19"/>
                  </a:cxn>
                  <a:cxn ang="0">
                    <a:pos x="12" y="19"/>
                  </a:cxn>
                  <a:cxn ang="0">
                    <a:pos x="14" y="19"/>
                  </a:cxn>
                  <a:cxn ang="0">
                    <a:pos x="16" y="21"/>
                  </a:cxn>
                </a:cxnLst>
                <a:rect l="0" t="0" r="r" b="b"/>
                <a:pathLst>
                  <a:path w="17" h="22">
                    <a:moveTo>
                      <a:pt x="0" y="0"/>
                    </a:moveTo>
                    <a:lnTo>
                      <a:pt x="0" y="2"/>
                    </a:lnTo>
                    <a:lnTo>
                      <a:pt x="0" y="5"/>
                    </a:lnTo>
                    <a:lnTo>
                      <a:pt x="0" y="7"/>
                    </a:lnTo>
                    <a:lnTo>
                      <a:pt x="1" y="9"/>
                    </a:lnTo>
                    <a:lnTo>
                      <a:pt x="3" y="11"/>
                    </a:lnTo>
                    <a:lnTo>
                      <a:pt x="3" y="13"/>
                    </a:lnTo>
                    <a:lnTo>
                      <a:pt x="5" y="14"/>
                    </a:lnTo>
                    <a:lnTo>
                      <a:pt x="7" y="16"/>
                    </a:lnTo>
                    <a:lnTo>
                      <a:pt x="8" y="18"/>
                    </a:lnTo>
                    <a:lnTo>
                      <a:pt x="10" y="19"/>
                    </a:lnTo>
                    <a:lnTo>
                      <a:pt x="12" y="19"/>
                    </a:lnTo>
                    <a:lnTo>
                      <a:pt x="14" y="19"/>
                    </a:lnTo>
                    <a:lnTo>
                      <a:pt x="16"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46" name="Line 536"/>
              <p:cNvSpPr>
                <a:spLocks noChangeShapeType="1"/>
              </p:cNvSpPr>
              <p:nvPr/>
            </p:nvSpPr>
            <p:spPr bwMode="auto">
              <a:xfrm>
                <a:off x="1498" y="1882"/>
                <a:ext cx="1" cy="0"/>
              </a:xfrm>
              <a:prstGeom prst="line">
                <a:avLst/>
              </a:prstGeom>
              <a:noFill/>
              <a:ln w="9525">
                <a:noFill/>
                <a:round/>
                <a:headEnd type="none" w="sm" len="sm"/>
                <a:tailEnd type="none" w="sm" len="sm"/>
              </a:ln>
              <a:effectLst/>
            </p:spPr>
            <p:txBody>
              <a:bodyPr/>
              <a:lstStyle/>
              <a:p>
                <a:endParaRPr lang="en-US"/>
              </a:p>
            </p:txBody>
          </p:sp>
          <p:sp>
            <p:nvSpPr>
              <p:cNvPr id="547" name="Line 537"/>
              <p:cNvSpPr>
                <a:spLocks noChangeShapeType="1"/>
              </p:cNvSpPr>
              <p:nvPr/>
            </p:nvSpPr>
            <p:spPr bwMode="auto">
              <a:xfrm>
                <a:off x="1508" y="1903"/>
                <a:ext cx="0" cy="1"/>
              </a:xfrm>
              <a:prstGeom prst="line">
                <a:avLst/>
              </a:prstGeom>
              <a:noFill/>
              <a:ln w="9525">
                <a:noFill/>
                <a:round/>
                <a:headEnd type="none" w="sm" len="sm"/>
                <a:tailEnd type="none" w="sm" len="sm"/>
              </a:ln>
              <a:effectLst/>
            </p:spPr>
            <p:txBody>
              <a:bodyPr/>
              <a:lstStyle/>
              <a:p>
                <a:endParaRPr lang="en-US"/>
              </a:p>
            </p:txBody>
          </p:sp>
          <p:sp>
            <p:nvSpPr>
              <p:cNvPr id="548" name="Freeform 538"/>
              <p:cNvSpPr>
                <a:spLocks/>
              </p:cNvSpPr>
              <p:nvPr/>
            </p:nvSpPr>
            <p:spPr bwMode="auto">
              <a:xfrm>
                <a:off x="1508" y="1901"/>
                <a:ext cx="17" cy="17"/>
              </a:xfrm>
              <a:custGeom>
                <a:avLst/>
                <a:gdLst/>
                <a:ahLst/>
                <a:cxnLst>
                  <a:cxn ang="0">
                    <a:pos x="0" y="16"/>
                  </a:cxn>
                  <a:cxn ang="0">
                    <a:pos x="2" y="16"/>
                  </a:cxn>
                  <a:cxn ang="0">
                    <a:pos x="5" y="8"/>
                  </a:cxn>
                  <a:cxn ang="0">
                    <a:pos x="8" y="8"/>
                  </a:cxn>
                  <a:cxn ang="0">
                    <a:pos x="10" y="8"/>
                  </a:cxn>
                  <a:cxn ang="0">
                    <a:pos x="13" y="8"/>
                  </a:cxn>
                  <a:cxn ang="0">
                    <a:pos x="13" y="0"/>
                  </a:cxn>
                  <a:cxn ang="0">
                    <a:pos x="16" y="0"/>
                  </a:cxn>
                </a:cxnLst>
                <a:rect l="0" t="0" r="r" b="b"/>
                <a:pathLst>
                  <a:path w="17" h="17">
                    <a:moveTo>
                      <a:pt x="0" y="16"/>
                    </a:moveTo>
                    <a:lnTo>
                      <a:pt x="2" y="16"/>
                    </a:lnTo>
                    <a:lnTo>
                      <a:pt x="5" y="8"/>
                    </a:lnTo>
                    <a:lnTo>
                      <a:pt x="8" y="8"/>
                    </a:lnTo>
                    <a:lnTo>
                      <a:pt x="10" y="8"/>
                    </a:lnTo>
                    <a:lnTo>
                      <a:pt x="13" y="8"/>
                    </a:lnTo>
                    <a:lnTo>
                      <a:pt x="13"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49" name="Line 539"/>
              <p:cNvSpPr>
                <a:spLocks noChangeShapeType="1"/>
              </p:cNvSpPr>
              <p:nvPr/>
            </p:nvSpPr>
            <p:spPr bwMode="auto">
              <a:xfrm>
                <a:off x="1509" y="1902"/>
                <a:ext cx="15" cy="0"/>
              </a:xfrm>
              <a:prstGeom prst="line">
                <a:avLst/>
              </a:prstGeom>
              <a:noFill/>
              <a:ln w="9525">
                <a:noFill/>
                <a:round/>
                <a:headEnd type="none" w="sm" len="sm"/>
                <a:tailEnd type="none" w="sm" len="sm"/>
              </a:ln>
              <a:effectLst/>
            </p:spPr>
            <p:txBody>
              <a:bodyPr/>
              <a:lstStyle/>
              <a:p>
                <a:endParaRPr lang="en-US"/>
              </a:p>
            </p:txBody>
          </p:sp>
          <p:sp>
            <p:nvSpPr>
              <p:cNvPr id="550" name="Line 540"/>
              <p:cNvSpPr>
                <a:spLocks noChangeShapeType="1"/>
              </p:cNvSpPr>
              <p:nvPr/>
            </p:nvSpPr>
            <p:spPr bwMode="auto">
              <a:xfrm>
                <a:off x="1511" y="1901"/>
                <a:ext cx="1" cy="1"/>
              </a:xfrm>
              <a:prstGeom prst="line">
                <a:avLst/>
              </a:prstGeom>
              <a:noFill/>
              <a:ln w="9525">
                <a:noFill/>
                <a:round/>
                <a:headEnd type="none" w="sm" len="sm"/>
                <a:tailEnd type="none" w="sm" len="sm"/>
              </a:ln>
              <a:effectLst/>
            </p:spPr>
            <p:txBody>
              <a:bodyPr/>
              <a:lstStyle/>
              <a:p>
                <a:endParaRPr lang="en-US"/>
              </a:p>
            </p:txBody>
          </p:sp>
          <p:sp>
            <p:nvSpPr>
              <p:cNvPr id="551" name="Freeform 541"/>
              <p:cNvSpPr>
                <a:spLocks/>
              </p:cNvSpPr>
              <p:nvPr/>
            </p:nvSpPr>
            <p:spPr bwMode="auto">
              <a:xfrm>
                <a:off x="1544" y="1795"/>
                <a:ext cx="19" cy="17"/>
              </a:xfrm>
              <a:custGeom>
                <a:avLst/>
                <a:gdLst/>
                <a:ahLst/>
                <a:cxnLst>
                  <a:cxn ang="0">
                    <a:pos x="0" y="16"/>
                  </a:cxn>
                  <a:cxn ang="0">
                    <a:pos x="0" y="16"/>
                  </a:cxn>
                  <a:cxn ang="0">
                    <a:pos x="1" y="10"/>
                  </a:cxn>
                  <a:cxn ang="0">
                    <a:pos x="2" y="10"/>
                  </a:cxn>
                  <a:cxn ang="0">
                    <a:pos x="3" y="10"/>
                  </a:cxn>
                  <a:cxn ang="0">
                    <a:pos x="4" y="10"/>
                  </a:cxn>
                  <a:cxn ang="0">
                    <a:pos x="5" y="8"/>
                  </a:cxn>
                  <a:cxn ang="0">
                    <a:pos x="7" y="8"/>
                  </a:cxn>
                  <a:cxn ang="0">
                    <a:pos x="9" y="5"/>
                  </a:cxn>
                  <a:cxn ang="0">
                    <a:pos x="10" y="5"/>
                  </a:cxn>
                  <a:cxn ang="0">
                    <a:pos x="11" y="2"/>
                  </a:cxn>
                  <a:cxn ang="0">
                    <a:pos x="13" y="2"/>
                  </a:cxn>
                  <a:cxn ang="0">
                    <a:pos x="14" y="0"/>
                  </a:cxn>
                  <a:cxn ang="0">
                    <a:pos x="16" y="0"/>
                  </a:cxn>
                  <a:cxn ang="0">
                    <a:pos x="18" y="0"/>
                  </a:cxn>
                </a:cxnLst>
                <a:rect l="0" t="0" r="r" b="b"/>
                <a:pathLst>
                  <a:path w="19" h="17">
                    <a:moveTo>
                      <a:pt x="0" y="16"/>
                    </a:moveTo>
                    <a:lnTo>
                      <a:pt x="0" y="16"/>
                    </a:lnTo>
                    <a:lnTo>
                      <a:pt x="1" y="10"/>
                    </a:lnTo>
                    <a:lnTo>
                      <a:pt x="2" y="10"/>
                    </a:lnTo>
                    <a:lnTo>
                      <a:pt x="3" y="10"/>
                    </a:lnTo>
                    <a:lnTo>
                      <a:pt x="4" y="10"/>
                    </a:lnTo>
                    <a:lnTo>
                      <a:pt x="5" y="8"/>
                    </a:lnTo>
                    <a:lnTo>
                      <a:pt x="7" y="8"/>
                    </a:lnTo>
                    <a:lnTo>
                      <a:pt x="9" y="5"/>
                    </a:lnTo>
                    <a:lnTo>
                      <a:pt x="10" y="5"/>
                    </a:lnTo>
                    <a:lnTo>
                      <a:pt x="11" y="2"/>
                    </a:lnTo>
                    <a:lnTo>
                      <a:pt x="13" y="2"/>
                    </a:lnTo>
                    <a:lnTo>
                      <a:pt x="14" y="0"/>
                    </a:lnTo>
                    <a:lnTo>
                      <a:pt x="16"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52" name="Line 542"/>
              <p:cNvSpPr>
                <a:spLocks noChangeShapeType="1"/>
              </p:cNvSpPr>
              <p:nvPr/>
            </p:nvSpPr>
            <p:spPr bwMode="auto">
              <a:xfrm>
                <a:off x="1544" y="1800"/>
                <a:ext cx="0" cy="0"/>
              </a:xfrm>
              <a:prstGeom prst="line">
                <a:avLst/>
              </a:prstGeom>
              <a:noFill/>
              <a:ln w="9525">
                <a:noFill/>
                <a:round/>
                <a:headEnd type="none" w="sm" len="sm"/>
                <a:tailEnd type="none" w="sm" len="sm"/>
              </a:ln>
              <a:effectLst/>
            </p:spPr>
            <p:txBody>
              <a:bodyPr/>
              <a:lstStyle/>
              <a:p>
                <a:endParaRPr lang="en-US"/>
              </a:p>
            </p:txBody>
          </p:sp>
          <p:sp>
            <p:nvSpPr>
              <p:cNvPr id="553" name="Line 543"/>
              <p:cNvSpPr>
                <a:spLocks noChangeShapeType="1"/>
              </p:cNvSpPr>
              <p:nvPr/>
            </p:nvSpPr>
            <p:spPr bwMode="auto">
              <a:xfrm>
                <a:off x="1563" y="1796"/>
                <a:ext cx="15" cy="0"/>
              </a:xfrm>
              <a:prstGeom prst="line">
                <a:avLst/>
              </a:prstGeom>
              <a:noFill/>
              <a:ln w="9525">
                <a:noFill/>
                <a:round/>
                <a:headEnd type="none" w="sm" len="sm"/>
                <a:tailEnd type="none" w="sm" len="sm"/>
              </a:ln>
              <a:effectLst/>
            </p:spPr>
            <p:txBody>
              <a:bodyPr/>
              <a:lstStyle/>
              <a:p>
                <a:endParaRPr lang="en-US"/>
              </a:p>
            </p:txBody>
          </p:sp>
          <p:sp>
            <p:nvSpPr>
              <p:cNvPr id="554" name="Freeform 544"/>
              <p:cNvSpPr>
                <a:spLocks/>
              </p:cNvSpPr>
              <p:nvPr/>
            </p:nvSpPr>
            <p:spPr bwMode="auto">
              <a:xfrm>
                <a:off x="1544" y="1800"/>
                <a:ext cx="19" cy="17"/>
              </a:xfrm>
              <a:custGeom>
                <a:avLst/>
                <a:gdLst/>
                <a:ahLst/>
                <a:cxnLst>
                  <a:cxn ang="0">
                    <a:pos x="0" y="16"/>
                  </a:cxn>
                  <a:cxn ang="0">
                    <a:pos x="0" y="16"/>
                  </a:cxn>
                  <a:cxn ang="0">
                    <a:pos x="0" y="11"/>
                  </a:cxn>
                  <a:cxn ang="0">
                    <a:pos x="2" y="11"/>
                  </a:cxn>
                  <a:cxn ang="0">
                    <a:pos x="4" y="11"/>
                  </a:cxn>
                  <a:cxn ang="0">
                    <a:pos x="5" y="11"/>
                  </a:cxn>
                  <a:cxn ang="0">
                    <a:pos x="6" y="9"/>
                  </a:cxn>
                  <a:cxn ang="0">
                    <a:pos x="8" y="6"/>
                  </a:cxn>
                  <a:cxn ang="0">
                    <a:pos x="9" y="4"/>
                  </a:cxn>
                  <a:cxn ang="0">
                    <a:pos x="11" y="4"/>
                  </a:cxn>
                  <a:cxn ang="0">
                    <a:pos x="12" y="2"/>
                  </a:cxn>
                  <a:cxn ang="0">
                    <a:pos x="14" y="2"/>
                  </a:cxn>
                  <a:cxn ang="0">
                    <a:pos x="15" y="0"/>
                  </a:cxn>
                  <a:cxn ang="0">
                    <a:pos x="16" y="0"/>
                  </a:cxn>
                  <a:cxn ang="0">
                    <a:pos x="17" y="0"/>
                  </a:cxn>
                  <a:cxn ang="0">
                    <a:pos x="18" y="0"/>
                  </a:cxn>
                </a:cxnLst>
                <a:rect l="0" t="0" r="r" b="b"/>
                <a:pathLst>
                  <a:path w="19" h="17">
                    <a:moveTo>
                      <a:pt x="0" y="16"/>
                    </a:moveTo>
                    <a:lnTo>
                      <a:pt x="0" y="16"/>
                    </a:lnTo>
                    <a:lnTo>
                      <a:pt x="0" y="11"/>
                    </a:lnTo>
                    <a:lnTo>
                      <a:pt x="2" y="11"/>
                    </a:lnTo>
                    <a:lnTo>
                      <a:pt x="4" y="11"/>
                    </a:lnTo>
                    <a:lnTo>
                      <a:pt x="5" y="11"/>
                    </a:lnTo>
                    <a:lnTo>
                      <a:pt x="6" y="9"/>
                    </a:lnTo>
                    <a:lnTo>
                      <a:pt x="8" y="6"/>
                    </a:lnTo>
                    <a:lnTo>
                      <a:pt x="9" y="4"/>
                    </a:lnTo>
                    <a:lnTo>
                      <a:pt x="11" y="4"/>
                    </a:lnTo>
                    <a:lnTo>
                      <a:pt x="12" y="2"/>
                    </a:lnTo>
                    <a:lnTo>
                      <a:pt x="14" y="2"/>
                    </a:lnTo>
                    <a:lnTo>
                      <a:pt x="15" y="0"/>
                    </a:lnTo>
                    <a:lnTo>
                      <a:pt x="16" y="0"/>
                    </a:lnTo>
                    <a:lnTo>
                      <a:pt x="17"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55" name="Line 545"/>
              <p:cNvSpPr>
                <a:spLocks noChangeShapeType="1"/>
              </p:cNvSpPr>
              <p:nvPr/>
            </p:nvSpPr>
            <p:spPr bwMode="auto">
              <a:xfrm>
                <a:off x="1545" y="1807"/>
                <a:ext cx="15" cy="0"/>
              </a:xfrm>
              <a:prstGeom prst="line">
                <a:avLst/>
              </a:prstGeom>
              <a:noFill/>
              <a:ln w="9525">
                <a:noFill/>
                <a:round/>
                <a:headEnd type="none" w="sm" len="sm"/>
                <a:tailEnd type="none" w="sm" len="sm"/>
              </a:ln>
              <a:effectLst/>
            </p:spPr>
            <p:txBody>
              <a:bodyPr/>
              <a:lstStyle/>
              <a:p>
                <a:endParaRPr lang="en-US"/>
              </a:p>
            </p:txBody>
          </p:sp>
          <p:sp>
            <p:nvSpPr>
              <p:cNvPr id="556" name="Line 546"/>
              <p:cNvSpPr>
                <a:spLocks noChangeShapeType="1"/>
              </p:cNvSpPr>
              <p:nvPr/>
            </p:nvSpPr>
            <p:spPr bwMode="auto">
              <a:xfrm>
                <a:off x="1562" y="1800"/>
                <a:ext cx="0" cy="1"/>
              </a:xfrm>
              <a:prstGeom prst="line">
                <a:avLst/>
              </a:prstGeom>
              <a:noFill/>
              <a:ln w="9525">
                <a:noFill/>
                <a:round/>
                <a:headEnd type="none" w="sm" len="sm"/>
                <a:tailEnd type="none" w="sm" len="sm"/>
              </a:ln>
              <a:effectLst/>
            </p:spPr>
            <p:txBody>
              <a:bodyPr/>
              <a:lstStyle/>
              <a:p>
                <a:endParaRPr lang="en-US"/>
              </a:p>
            </p:txBody>
          </p:sp>
          <p:sp>
            <p:nvSpPr>
              <p:cNvPr id="557" name="Freeform 547"/>
              <p:cNvSpPr>
                <a:spLocks/>
              </p:cNvSpPr>
              <p:nvPr/>
            </p:nvSpPr>
            <p:spPr bwMode="auto">
              <a:xfrm>
                <a:off x="1540" y="1807"/>
                <a:ext cx="25" cy="17"/>
              </a:xfrm>
              <a:custGeom>
                <a:avLst/>
                <a:gdLst/>
                <a:ahLst/>
                <a:cxnLst>
                  <a:cxn ang="0">
                    <a:pos x="0" y="16"/>
                  </a:cxn>
                  <a:cxn ang="0">
                    <a:pos x="0" y="16"/>
                  </a:cxn>
                  <a:cxn ang="0">
                    <a:pos x="0" y="12"/>
                  </a:cxn>
                  <a:cxn ang="0">
                    <a:pos x="2" y="12"/>
                  </a:cxn>
                  <a:cxn ang="0">
                    <a:pos x="3" y="12"/>
                  </a:cxn>
                  <a:cxn ang="0">
                    <a:pos x="5" y="10"/>
                  </a:cxn>
                  <a:cxn ang="0">
                    <a:pos x="6" y="10"/>
                  </a:cxn>
                  <a:cxn ang="0">
                    <a:pos x="9" y="8"/>
                  </a:cxn>
                  <a:cxn ang="0">
                    <a:pos x="11" y="7"/>
                  </a:cxn>
                  <a:cxn ang="0">
                    <a:pos x="13" y="5"/>
                  </a:cxn>
                  <a:cxn ang="0">
                    <a:pos x="15" y="3"/>
                  </a:cxn>
                  <a:cxn ang="0">
                    <a:pos x="17" y="1"/>
                  </a:cxn>
                  <a:cxn ang="0">
                    <a:pos x="18" y="0"/>
                  </a:cxn>
                  <a:cxn ang="0">
                    <a:pos x="20" y="0"/>
                  </a:cxn>
                  <a:cxn ang="0">
                    <a:pos x="22" y="0"/>
                  </a:cxn>
                  <a:cxn ang="0">
                    <a:pos x="24" y="0"/>
                  </a:cxn>
                </a:cxnLst>
                <a:rect l="0" t="0" r="r" b="b"/>
                <a:pathLst>
                  <a:path w="25" h="17">
                    <a:moveTo>
                      <a:pt x="0" y="16"/>
                    </a:moveTo>
                    <a:lnTo>
                      <a:pt x="0" y="16"/>
                    </a:lnTo>
                    <a:lnTo>
                      <a:pt x="0" y="12"/>
                    </a:lnTo>
                    <a:lnTo>
                      <a:pt x="2" y="12"/>
                    </a:lnTo>
                    <a:lnTo>
                      <a:pt x="3" y="12"/>
                    </a:lnTo>
                    <a:lnTo>
                      <a:pt x="5" y="10"/>
                    </a:lnTo>
                    <a:lnTo>
                      <a:pt x="6" y="10"/>
                    </a:lnTo>
                    <a:lnTo>
                      <a:pt x="9" y="8"/>
                    </a:lnTo>
                    <a:lnTo>
                      <a:pt x="11" y="7"/>
                    </a:lnTo>
                    <a:lnTo>
                      <a:pt x="13" y="5"/>
                    </a:lnTo>
                    <a:lnTo>
                      <a:pt x="15" y="3"/>
                    </a:lnTo>
                    <a:lnTo>
                      <a:pt x="17" y="1"/>
                    </a:lnTo>
                    <a:lnTo>
                      <a:pt x="18" y="0"/>
                    </a:lnTo>
                    <a:lnTo>
                      <a:pt x="20" y="0"/>
                    </a:lnTo>
                    <a:lnTo>
                      <a:pt x="22" y="0"/>
                    </a:lnTo>
                    <a:lnTo>
                      <a:pt x="2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58" name="Line 548"/>
              <p:cNvSpPr>
                <a:spLocks noChangeShapeType="1"/>
              </p:cNvSpPr>
              <p:nvPr/>
            </p:nvSpPr>
            <p:spPr bwMode="auto">
              <a:xfrm>
                <a:off x="1540" y="1815"/>
                <a:ext cx="15" cy="0"/>
              </a:xfrm>
              <a:prstGeom prst="line">
                <a:avLst/>
              </a:prstGeom>
              <a:noFill/>
              <a:ln w="9525">
                <a:noFill/>
                <a:round/>
                <a:headEnd type="none" w="sm" len="sm"/>
                <a:tailEnd type="none" w="sm" len="sm"/>
              </a:ln>
              <a:effectLst/>
            </p:spPr>
            <p:txBody>
              <a:bodyPr/>
              <a:lstStyle/>
              <a:p>
                <a:endParaRPr lang="en-US"/>
              </a:p>
            </p:txBody>
          </p:sp>
          <p:sp>
            <p:nvSpPr>
              <p:cNvPr id="559" name="Line 549"/>
              <p:cNvSpPr>
                <a:spLocks noChangeShapeType="1"/>
              </p:cNvSpPr>
              <p:nvPr/>
            </p:nvSpPr>
            <p:spPr bwMode="auto">
              <a:xfrm>
                <a:off x="1564" y="1807"/>
                <a:ext cx="0" cy="1"/>
              </a:xfrm>
              <a:prstGeom prst="line">
                <a:avLst/>
              </a:prstGeom>
              <a:noFill/>
              <a:ln w="9525">
                <a:noFill/>
                <a:round/>
                <a:headEnd type="none" w="sm" len="sm"/>
                <a:tailEnd type="none" w="sm" len="sm"/>
              </a:ln>
              <a:effectLst/>
            </p:spPr>
            <p:txBody>
              <a:bodyPr/>
              <a:lstStyle/>
              <a:p>
                <a:endParaRPr lang="en-US"/>
              </a:p>
            </p:txBody>
          </p:sp>
          <p:sp>
            <p:nvSpPr>
              <p:cNvPr id="560" name="Freeform 550"/>
              <p:cNvSpPr>
                <a:spLocks/>
              </p:cNvSpPr>
              <p:nvPr/>
            </p:nvSpPr>
            <p:spPr bwMode="auto">
              <a:xfrm>
                <a:off x="1540" y="1812"/>
                <a:ext cx="25" cy="17"/>
              </a:xfrm>
              <a:custGeom>
                <a:avLst/>
                <a:gdLst/>
                <a:ahLst/>
                <a:cxnLst>
                  <a:cxn ang="0">
                    <a:pos x="0" y="16"/>
                  </a:cxn>
                  <a:cxn ang="0">
                    <a:pos x="0" y="16"/>
                  </a:cxn>
                  <a:cxn ang="0">
                    <a:pos x="0" y="14"/>
                  </a:cxn>
                  <a:cxn ang="0">
                    <a:pos x="2" y="12"/>
                  </a:cxn>
                  <a:cxn ang="0">
                    <a:pos x="3" y="12"/>
                  </a:cxn>
                  <a:cxn ang="0">
                    <a:pos x="5" y="12"/>
                  </a:cxn>
                  <a:cxn ang="0">
                    <a:pos x="7" y="10"/>
                  </a:cxn>
                  <a:cxn ang="0">
                    <a:pos x="8" y="10"/>
                  </a:cxn>
                  <a:cxn ang="0">
                    <a:pos x="11" y="6"/>
                  </a:cxn>
                  <a:cxn ang="0">
                    <a:pos x="13" y="6"/>
                  </a:cxn>
                  <a:cxn ang="0">
                    <a:pos x="15" y="4"/>
                  </a:cxn>
                  <a:cxn ang="0">
                    <a:pos x="17" y="4"/>
                  </a:cxn>
                  <a:cxn ang="0">
                    <a:pos x="19" y="2"/>
                  </a:cxn>
                  <a:cxn ang="0">
                    <a:pos x="20" y="0"/>
                  </a:cxn>
                  <a:cxn ang="0">
                    <a:pos x="22" y="0"/>
                  </a:cxn>
                  <a:cxn ang="0">
                    <a:pos x="23" y="0"/>
                  </a:cxn>
                  <a:cxn ang="0">
                    <a:pos x="24" y="0"/>
                  </a:cxn>
                </a:cxnLst>
                <a:rect l="0" t="0" r="r" b="b"/>
                <a:pathLst>
                  <a:path w="25" h="17">
                    <a:moveTo>
                      <a:pt x="0" y="16"/>
                    </a:moveTo>
                    <a:lnTo>
                      <a:pt x="0" y="16"/>
                    </a:lnTo>
                    <a:lnTo>
                      <a:pt x="0" y="14"/>
                    </a:lnTo>
                    <a:lnTo>
                      <a:pt x="2" y="12"/>
                    </a:lnTo>
                    <a:lnTo>
                      <a:pt x="3" y="12"/>
                    </a:lnTo>
                    <a:lnTo>
                      <a:pt x="5" y="12"/>
                    </a:lnTo>
                    <a:lnTo>
                      <a:pt x="7" y="10"/>
                    </a:lnTo>
                    <a:lnTo>
                      <a:pt x="8" y="10"/>
                    </a:lnTo>
                    <a:lnTo>
                      <a:pt x="11" y="6"/>
                    </a:lnTo>
                    <a:lnTo>
                      <a:pt x="13" y="6"/>
                    </a:lnTo>
                    <a:lnTo>
                      <a:pt x="15" y="4"/>
                    </a:lnTo>
                    <a:lnTo>
                      <a:pt x="17" y="4"/>
                    </a:lnTo>
                    <a:lnTo>
                      <a:pt x="19" y="2"/>
                    </a:lnTo>
                    <a:lnTo>
                      <a:pt x="20" y="0"/>
                    </a:lnTo>
                    <a:lnTo>
                      <a:pt x="22" y="0"/>
                    </a:lnTo>
                    <a:lnTo>
                      <a:pt x="23" y="0"/>
                    </a:lnTo>
                    <a:lnTo>
                      <a:pt x="2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61" name="Line 551"/>
              <p:cNvSpPr>
                <a:spLocks noChangeShapeType="1"/>
              </p:cNvSpPr>
              <p:nvPr/>
            </p:nvSpPr>
            <p:spPr bwMode="auto">
              <a:xfrm>
                <a:off x="1541" y="1819"/>
                <a:ext cx="15" cy="0"/>
              </a:xfrm>
              <a:prstGeom prst="line">
                <a:avLst/>
              </a:prstGeom>
              <a:noFill/>
              <a:ln w="9525">
                <a:noFill/>
                <a:round/>
                <a:headEnd type="none" w="sm" len="sm"/>
                <a:tailEnd type="none" w="sm" len="sm"/>
              </a:ln>
              <a:effectLst/>
            </p:spPr>
            <p:txBody>
              <a:bodyPr/>
              <a:lstStyle/>
              <a:p>
                <a:endParaRPr lang="en-US"/>
              </a:p>
            </p:txBody>
          </p:sp>
          <p:sp>
            <p:nvSpPr>
              <p:cNvPr id="562" name="Line 552"/>
              <p:cNvSpPr>
                <a:spLocks noChangeShapeType="1"/>
              </p:cNvSpPr>
              <p:nvPr/>
            </p:nvSpPr>
            <p:spPr bwMode="auto">
              <a:xfrm>
                <a:off x="1564" y="1812"/>
                <a:ext cx="0" cy="1"/>
              </a:xfrm>
              <a:prstGeom prst="line">
                <a:avLst/>
              </a:prstGeom>
              <a:noFill/>
              <a:ln w="9525">
                <a:noFill/>
                <a:round/>
                <a:headEnd type="none" w="sm" len="sm"/>
                <a:tailEnd type="none" w="sm" len="sm"/>
              </a:ln>
              <a:effectLst/>
            </p:spPr>
            <p:txBody>
              <a:bodyPr/>
              <a:lstStyle/>
              <a:p>
                <a:endParaRPr lang="en-US"/>
              </a:p>
            </p:txBody>
          </p:sp>
          <p:sp>
            <p:nvSpPr>
              <p:cNvPr id="563" name="Freeform 553"/>
              <p:cNvSpPr>
                <a:spLocks/>
              </p:cNvSpPr>
              <p:nvPr/>
            </p:nvSpPr>
            <p:spPr bwMode="auto">
              <a:xfrm>
                <a:off x="1547" y="1817"/>
                <a:ext cx="18" cy="17"/>
              </a:xfrm>
              <a:custGeom>
                <a:avLst/>
                <a:gdLst/>
                <a:ahLst/>
                <a:cxnLst>
                  <a:cxn ang="0">
                    <a:pos x="0" y="16"/>
                  </a:cxn>
                  <a:cxn ang="0">
                    <a:pos x="0" y="16"/>
                  </a:cxn>
                  <a:cxn ang="0">
                    <a:pos x="1" y="11"/>
                  </a:cxn>
                  <a:cxn ang="0">
                    <a:pos x="2" y="11"/>
                  </a:cxn>
                  <a:cxn ang="0">
                    <a:pos x="4" y="11"/>
                  </a:cxn>
                  <a:cxn ang="0">
                    <a:pos x="5" y="11"/>
                  </a:cxn>
                  <a:cxn ang="0">
                    <a:pos x="7" y="9"/>
                  </a:cxn>
                  <a:cxn ang="0">
                    <a:pos x="8" y="6"/>
                  </a:cxn>
                  <a:cxn ang="0">
                    <a:pos x="9" y="4"/>
                  </a:cxn>
                  <a:cxn ang="0">
                    <a:pos x="11" y="4"/>
                  </a:cxn>
                  <a:cxn ang="0">
                    <a:pos x="12" y="4"/>
                  </a:cxn>
                  <a:cxn ang="0">
                    <a:pos x="14" y="2"/>
                  </a:cxn>
                  <a:cxn ang="0">
                    <a:pos x="15" y="0"/>
                  </a:cxn>
                  <a:cxn ang="0">
                    <a:pos x="16" y="0"/>
                  </a:cxn>
                  <a:cxn ang="0">
                    <a:pos x="17" y="0"/>
                  </a:cxn>
                </a:cxnLst>
                <a:rect l="0" t="0" r="r" b="b"/>
                <a:pathLst>
                  <a:path w="18" h="17">
                    <a:moveTo>
                      <a:pt x="0" y="16"/>
                    </a:moveTo>
                    <a:lnTo>
                      <a:pt x="0" y="16"/>
                    </a:lnTo>
                    <a:lnTo>
                      <a:pt x="1" y="11"/>
                    </a:lnTo>
                    <a:lnTo>
                      <a:pt x="2" y="11"/>
                    </a:lnTo>
                    <a:lnTo>
                      <a:pt x="4" y="11"/>
                    </a:lnTo>
                    <a:lnTo>
                      <a:pt x="5" y="11"/>
                    </a:lnTo>
                    <a:lnTo>
                      <a:pt x="7" y="9"/>
                    </a:lnTo>
                    <a:lnTo>
                      <a:pt x="8" y="6"/>
                    </a:lnTo>
                    <a:lnTo>
                      <a:pt x="9" y="4"/>
                    </a:lnTo>
                    <a:lnTo>
                      <a:pt x="11" y="4"/>
                    </a:lnTo>
                    <a:lnTo>
                      <a:pt x="12" y="4"/>
                    </a:lnTo>
                    <a:lnTo>
                      <a:pt x="14" y="2"/>
                    </a:lnTo>
                    <a:lnTo>
                      <a:pt x="15" y="0"/>
                    </a:lnTo>
                    <a:lnTo>
                      <a:pt x="16" y="0"/>
                    </a:lnTo>
                    <a:lnTo>
                      <a:pt x="1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64" name="Line 554"/>
              <p:cNvSpPr>
                <a:spLocks noChangeShapeType="1"/>
              </p:cNvSpPr>
              <p:nvPr/>
            </p:nvSpPr>
            <p:spPr bwMode="auto">
              <a:xfrm>
                <a:off x="1548" y="1824"/>
                <a:ext cx="15" cy="0"/>
              </a:xfrm>
              <a:prstGeom prst="line">
                <a:avLst/>
              </a:prstGeom>
              <a:noFill/>
              <a:ln w="9525">
                <a:noFill/>
                <a:round/>
                <a:headEnd type="none" w="sm" len="sm"/>
                <a:tailEnd type="none" w="sm" len="sm"/>
              </a:ln>
              <a:effectLst/>
            </p:spPr>
            <p:txBody>
              <a:bodyPr/>
              <a:lstStyle/>
              <a:p>
                <a:endParaRPr lang="en-US"/>
              </a:p>
            </p:txBody>
          </p:sp>
          <p:sp>
            <p:nvSpPr>
              <p:cNvPr id="565" name="Line 555"/>
              <p:cNvSpPr>
                <a:spLocks noChangeShapeType="1"/>
              </p:cNvSpPr>
              <p:nvPr/>
            </p:nvSpPr>
            <p:spPr bwMode="auto">
              <a:xfrm>
                <a:off x="1564" y="1818"/>
                <a:ext cx="1" cy="1"/>
              </a:xfrm>
              <a:prstGeom prst="line">
                <a:avLst/>
              </a:prstGeom>
              <a:noFill/>
              <a:ln w="9525">
                <a:noFill/>
                <a:round/>
                <a:headEnd type="none" w="sm" len="sm"/>
                <a:tailEnd type="none" w="sm" len="sm"/>
              </a:ln>
              <a:effectLst/>
            </p:spPr>
            <p:txBody>
              <a:bodyPr/>
              <a:lstStyle/>
              <a:p>
                <a:endParaRPr lang="en-US"/>
              </a:p>
            </p:txBody>
          </p:sp>
          <p:sp>
            <p:nvSpPr>
              <p:cNvPr id="566" name="Line 556"/>
              <p:cNvSpPr>
                <a:spLocks noChangeShapeType="1"/>
              </p:cNvSpPr>
              <p:nvPr/>
            </p:nvSpPr>
            <p:spPr bwMode="auto">
              <a:xfrm flipV="1">
                <a:off x="1556" y="1823"/>
                <a:ext cx="5" cy="5"/>
              </a:xfrm>
              <a:prstGeom prst="line">
                <a:avLst/>
              </a:prstGeom>
              <a:noFill/>
              <a:ln w="12700">
                <a:solidFill>
                  <a:srgbClr val="000000"/>
                </a:solidFill>
                <a:round/>
                <a:headEnd type="none" w="sm" len="sm"/>
                <a:tailEnd type="none" w="sm" len="sm"/>
              </a:ln>
              <a:effectLst/>
            </p:spPr>
            <p:txBody>
              <a:bodyPr/>
              <a:lstStyle/>
              <a:p>
                <a:endParaRPr lang="en-US"/>
              </a:p>
            </p:txBody>
          </p:sp>
          <p:sp>
            <p:nvSpPr>
              <p:cNvPr id="567" name="Line 557"/>
              <p:cNvSpPr>
                <a:spLocks noChangeShapeType="1"/>
              </p:cNvSpPr>
              <p:nvPr/>
            </p:nvSpPr>
            <p:spPr bwMode="auto">
              <a:xfrm>
                <a:off x="1549" y="1760"/>
                <a:ext cx="0" cy="23"/>
              </a:xfrm>
              <a:prstGeom prst="line">
                <a:avLst/>
              </a:prstGeom>
              <a:noFill/>
              <a:ln w="12700">
                <a:solidFill>
                  <a:srgbClr val="000000"/>
                </a:solidFill>
                <a:round/>
                <a:headEnd type="none" w="sm" len="sm"/>
                <a:tailEnd type="none" w="sm" len="sm"/>
              </a:ln>
              <a:effectLst/>
            </p:spPr>
            <p:txBody>
              <a:bodyPr/>
              <a:lstStyle/>
              <a:p>
                <a:endParaRPr lang="en-US"/>
              </a:p>
            </p:txBody>
          </p:sp>
          <p:sp>
            <p:nvSpPr>
              <p:cNvPr id="568" name="Line 558"/>
              <p:cNvSpPr>
                <a:spLocks noChangeShapeType="1"/>
              </p:cNvSpPr>
              <p:nvPr/>
            </p:nvSpPr>
            <p:spPr bwMode="auto">
              <a:xfrm>
                <a:off x="1537" y="1799"/>
                <a:ext cx="0" cy="26"/>
              </a:xfrm>
              <a:prstGeom prst="line">
                <a:avLst/>
              </a:prstGeom>
              <a:noFill/>
              <a:ln w="12700">
                <a:solidFill>
                  <a:srgbClr val="000000"/>
                </a:solidFill>
                <a:round/>
                <a:headEnd type="none" w="sm" len="sm"/>
                <a:tailEnd type="none" w="sm" len="sm"/>
              </a:ln>
              <a:effectLst/>
            </p:spPr>
            <p:txBody>
              <a:bodyPr/>
              <a:lstStyle/>
              <a:p>
                <a:endParaRPr lang="en-US"/>
              </a:p>
            </p:txBody>
          </p:sp>
          <p:sp>
            <p:nvSpPr>
              <p:cNvPr id="569" name="Freeform 559"/>
              <p:cNvSpPr>
                <a:spLocks/>
              </p:cNvSpPr>
              <p:nvPr/>
            </p:nvSpPr>
            <p:spPr bwMode="auto">
              <a:xfrm>
                <a:off x="1518" y="1909"/>
                <a:ext cx="39" cy="17"/>
              </a:xfrm>
              <a:custGeom>
                <a:avLst/>
                <a:gdLst/>
                <a:ahLst/>
                <a:cxnLst>
                  <a:cxn ang="0">
                    <a:pos x="0" y="0"/>
                  </a:cxn>
                  <a:cxn ang="0">
                    <a:pos x="0" y="0"/>
                  </a:cxn>
                  <a:cxn ang="0">
                    <a:pos x="0" y="1"/>
                  </a:cxn>
                  <a:cxn ang="0">
                    <a:pos x="1" y="2"/>
                  </a:cxn>
                  <a:cxn ang="0">
                    <a:pos x="2" y="4"/>
                  </a:cxn>
                  <a:cxn ang="0">
                    <a:pos x="3" y="4"/>
                  </a:cxn>
                  <a:cxn ang="0">
                    <a:pos x="4" y="5"/>
                  </a:cxn>
                  <a:cxn ang="0">
                    <a:pos x="6" y="7"/>
                  </a:cxn>
                  <a:cxn ang="0">
                    <a:pos x="8" y="8"/>
                  </a:cxn>
                  <a:cxn ang="0">
                    <a:pos x="11" y="10"/>
                  </a:cxn>
                  <a:cxn ang="0">
                    <a:pos x="14" y="11"/>
                  </a:cxn>
                  <a:cxn ang="0">
                    <a:pos x="17" y="13"/>
                  </a:cxn>
                  <a:cxn ang="0">
                    <a:pos x="21" y="13"/>
                  </a:cxn>
                  <a:cxn ang="0">
                    <a:pos x="26" y="13"/>
                  </a:cxn>
                  <a:cxn ang="0">
                    <a:pos x="31" y="13"/>
                  </a:cxn>
                  <a:cxn ang="0">
                    <a:pos x="38" y="16"/>
                  </a:cxn>
                </a:cxnLst>
                <a:rect l="0" t="0" r="r" b="b"/>
                <a:pathLst>
                  <a:path w="39" h="17">
                    <a:moveTo>
                      <a:pt x="0" y="0"/>
                    </a:moveTo>
                    <a:lnTo>
                      <a:pt x="0" y="0"/>
                    </a:lnTo>
                    <a:lnTo>
                      <a:pt x="0" y="1"/>
                    </a:lnTo>
                    <a:lnTo>
                      <a:pt x="1" y="2"/>
                    </a:lnTo>
                    <a:lnTo>
                      <a:pt x="2" y="4"/>
                    </a:lnTo>
                    <a:lnTo>
                      <a:pt x="3" y="4"/>
                    </a:lnTo>
                    <a:lnTo>
                      <a:pt x="4" y="5"/>
                    </a:lnTo>
                    <a:lnTo>
                      <a:pt x="6" y="7"/>
                    </a:lnTo>
                    <a:lnTo>
                      <a:pt x="8" y="8"/>
                    </a:lnTo>
                    <a:lnTo>
                      <a:pt x="11" y="10"/>
                    </a:lnTo>
                    <a:lnTo>
                      <a:pt x="14" y="11"/>
                    </a:lnTo>
                    <a:lnTo>
                      <a:pt x="17" y="13"/>
                    </a:lnTo>
                    <a:lnTo>
                      <a:pt x="21" y="13"/>
                    </a:lnTo>
                    <a:lnTo>
                      <a:pt x="26" y="13"/>
                    </a:lnTo>
                    <a:lnTo>
                      <a:pt x="31" y="13"/>
                    </a:lnTo>
                    <a:lnTo>
                      <a:pt x="38"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70" name="Line 560"/>
              <p:cNvSpPr>
                <a:spLocks noChangeShapeType="1"/>
              </p:cNvSpPr>
              <p:nvPr/>
            </p:nvSpPr>
            <p:spPr bwMode="auto">
              <a:xfrm>
                <a:off x="1518" y="1910"/>
                <a:ext cx="1" cy="0"/>
              </a:xfrm>
              <a:prstGeom prst="line">
                <a:avLst/>
              </a:prstGeom>
              <a:noFill/>
              <a:ln w="9525">
                <a:noFill/>
                <a:round/>
                <a:headEnd type="none" w="sm" len="sm"/>
                <a:tailEnd type="none" w="sm" len="sm"/>
              </a:ln>
              <a:effectLst/>
            </p:spPr>
            <p:txBody>
              <a:bodyPr/>
              <a:lstStyle/>
              <a:p>
                <a:endParaRPr lang="en-US"/>
              </a:p>
            </p:txBody>
          </p:sp>
          <p:sp>
            <p:nvSpPr>
              <p:cNvPr id="571" name="Line 561"/>
              <p:cNvSpPr>
                <a:spLocks noChangeShapeType="1"/>
              </p:cNvSpPr>
              <p:nvPr/>
            </p:nvSpPr>
            <p:spPr bwMode="auto">
              <a:xfrm>
                <a:off x="1555" y="1920"/>
                <a:ext cx="0" cy="1"/>
              </a:xfrm>
              <a:prstGeom prst="line">
                <a:avLst/>
              </a:prstGeom>
              <a:noFill/>
              <a:ln w="9525">
                <a:noFill/>
                <a:round/>
                <a:headEnd type="none" w="sm" len="sm"/>
                <a:tailEnd type="none" w="sm" len="sm"/>
              </a:ln>
              <a:effectLst/>
            </p:spPr>
            <p:txBody>
              <a:bodyPr/>
              <a:lstStyle/>
              <a:p>
                <a:endParaRPr lang="en-US"/>
              </a:p>
            </p:txBody>
          </p:sp>
          <p:sp>
            <p:nvSpPr>
              <p:cNvPr id="572" name="Freeform 562"/>
              <p:cNvSpPr>
                <a:spLocks/>
              </p:cNvSpPr>
              <p:nvPr/>
            </p:nvSpPr>
            <p:spPr bwMode="auto">
              <a:xfrm>
                <a:off x="1555" y="1910"/>
                <a:ext cx="35" cy="17"/>
              </a:xfrm>
              <a:custGeom>
                <a:avLst/>
                <a:gdLst/>
                <a:ahLst/>
                <a:cxnLst>
                  <a:cxn ang="0">
                    <a:pos x="0" y="16"/>
                  </a:cxn>
                  <a:cxn ang="0">
                    <a:pos x="3" y="16"/>
                  </a:cxn>
                  <a:cxn ang="0">
                    <a:pos x="6" y="16"/>
                  </a:cxn>
                  <a:cxn ang="0">
                    <a:pos x="10" y="12"/>
                  </a:cxn>
                  <a:cxn ang="0">
                    <a:pos x="12" y="12"/>
                  </a:cxn>
                  <a:cxn ang="0">
                    <a:pos x="15" y="12"/>
                  </a:cxn>
                  <a:cxn ang="0">
                    <a:pos x="18" y="12"/>
                  </a:cxn>
                  <a:cxn ang="0">
                    <a:pos x="21" y="12"/>
                  </a:cxn>
                  <a:cxn ang="0">
                    <a:pos x="23" y="12"/>
                  </a:cxn>
                  <a:cxn ang="0">
                    <a:pos x="25" y="11"/>
                  </a:cxn>
                  <a:cxn ang="0">
                    <a:pos x="27" y="9"/>
                  </a:cxn>
                  <a:cxn ang="0">
                    <a:pos x="29" y="8"/>
                  </a:cxn>
                  <a:cxn ang="0">
                    <a:pos x="31" y="8"/>
                  </a:cxn>
                  <a:cxn ang="0">
                    <a:pos x="32" y="6"/>
                  </a:cxn>
                  <a:cxn ang="0">
                    <a:pos x="32" y="3"/>
                  </a:cxn>
                  <a:cxn ang="0">
                    <a:pos x="33" y="1"/>
                  </a:cxn>
                  <a:cxn ang="0">
                    <a:pos x="34" y="0"/>
                  </a:cxn>
                </a:cxnLst>
                <a:rect l="0" t="0" r="r" b="b"/>
                <a:pathLst>
                  <a:path w="35" h="17">
                    <a:moveTo>
                      <a:pt x="0" y="16"/>
                    </a:moveTo>
                    <a:lnTo>
                      <a:pt x="3" y="16"/>
                    </a:lnTo>
                    <a:lnTo>
                      <a:pt x="6" y="16"/>
                    </a:lnTo>
                    <a:lnTo>
                      <a:pt x="10" y="12"/>
                    </a:lnTo>
                    <a:lnTo>
                      <a:pt x="12" y="12"/>
                    </a:lnTo>
                    <a:lnTo>
                      <a:pt x="15" y="12"/>
                    </a:lnTo>
                    <a:lnTo>
                      <a:pt x="18" y="12"/>
                    </a:lnTo>
                    <a:lnTo>
                      <a:pt x="21" y="12"/>
                    </a:lnTo>
                    <a:lnTo>
                      <a:pt x="23" y="12"/>
                    </a:lnTo>
                    <a:lnTo>
                      <a:pt x="25" y="11"/>
                    </a:lnTo>
                    <a:lnTo>
                      <a:pt x="27" y="9"/>
                    </a:lnTo>
                    <a:lnTo>
                      <a:pt x="29" y="8"/>
                    </a:lnTo>
                    <a:lnTo>
                      <a:pt x="31" y="8"/>
                    </a:lnTo>
                    <a:lnTo>
                      <a:pt x="32" y="6"/>
                    </a:lnTo>
                    <a:lnTo>
                      <a:pt x="32" y="3"/>
                    </a:lnTo>
                    <a:lnTo>
                      <a:pt x="33" y="1"/>
                    </a:lnTo>
                    <a:lnTo>
                      <a:pt x="3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73" name="Line 563"/>
              <p:cNvSpPr>
                <a:spLocks noChangeShapeType="1"/>
              </p:cNvSpPr>
              <p:nvPr/>
            </p:nvSpPr>
            <p:spPr bwMode="auto">
              <a:xfrm>
                <a:off x="1556" y="1920"/>
                <a:ext cx="15" cy="0"/>
              </a:xfrm>
              <a:prstGeom prst="line">
                <a:avLst/>
              </a:prstGeom>
              <a:noFill/>
              <a:ln w="9525">
                <a:noFill/>
                <a:round/>
                <a:headEnd type="none" w="sm" len="sm"/>
                <a:tailEnd type="none" w="sm" len="sm"/>
              </a:ln>
              <a:effectLst/>
            </p:spPr>
            <p:txBody>
              <a:bodyPr/>
              <a:lstStyle/>
              <a:p>
                <a:endParaRPr lang="en-US"/>
              </a:p>
            </p:txBody>
          </p:sp>
          <p:sp>
            <p:nvSpPr>
              <p:cNvPr id="574" name="Line 564"/>
              <p:cNvSpPr>
                <a:spLocks noChangeShapeType="1"/>
              </p:cNvSpPr>
              <p:nvPr/>
            </p:nvSpPr>
            <p:spPr bwMode="auto">
              <a:xfrm>
                <a:off x="1589" y="1910"/>
                <a:ext cx="1" cy="0"/>
              </a:xfrm>
              <a:prstGeom prst="line">
                <a:avLst/>
              </a:prstGeom>
              <a:noFill/>
              <a:ln w="9525">
                <a:noFill/>
                <a:round/>
                <a:headEnd type="none" w="sm" len="sm"/>
                <a:tailEnd type="none" w="sm" len="sm"/>
              </a:ln>
              <a:effectLst/>
            </p:spPr>
            <p:txBody>
              <a:bodyPr/>
              <a:lstStyle/>
              <a:p>
                <a:endParaRPr lang="en-US"/>
              </a:p>
            </p:txBody>
          </p:sp>
          <p:sp>
            <p:nvSpPr>
              <p:cNvPr id="575" name="Freeform 565"/>
              <p:cNvSpPr>
                <a:spLocks/>
              </p:cNvSpPr>
              <p:nvPr/>
            </p:nvSpPr>
            <p:spPr bwMode="auto">
              <a:xfrm>
                <a:off x="1502" y="2158"/>
                <a:ext cx="17" cy="17"/>
              </a:xfrm>
              <a:custGeom>
                <a:avLst/>
                <a:gdLst/>
                <a:ahLst/>
                <a:cxnLst>
                  <a:cxn ang="0">
                    <a:pos x="16" y="16"/>
                  </a:cxn>
                  <a:cxn ang="0">
                    <a:pos x="16" y="16"/>
                  </a:cxn>
                  <a:cxn ang="0">
                    <a:pos x="10" y="16"/>
                  </a:cxn>
                  <a:cxn ang="0">
                    <a:pos x="10" y="0"/>
                  </a:cxn>
                  <a:cxn ang="0">
                    <a:pos x="8" y="0"/>
                  </a:cxn>
                  <a:cxn ang="0">
                    <a:pos x="5" y="0"/>
                  </a:cxn>
                  <a:cxn ang="0">
                    <a:pos x="2" y="0"/>
                  </a:cxn>
                  <a:cxn ang="0">
                    <a:pos x="0" y="0"/>
                  </a:cxn>
                </a:cxnLst>
                <a:rect l="0" t="0" r="r" b="b"/>
                <a:pathLst>
                  <a:path w="17" h="17">
                    <a:moveTo>
                      <a:pt x="16" y="16"/>
                    </a:moveTo>
                    <a:lnTo>
                      <a:pt x="16" y="16"/>
                    </a:lnTo>
                    <a:lnTo>
                      <a:pt x="10" y="16"/>
                    </a:lnTo>
                    <a:lnTo>
                      <a:pt x="10" y="0"/>
                    </a:lnTo>
                    <a:lnTo>
                      <a:pt x="8" y="0"/>
                    </a:lnTo>
                    <a:lnTo>
                      <a:pt x="5"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76" name="Line 566"/>
              <p:cNvSpPr>
                <a:spLocks noChangeShapeType="1"/>
              </p:cNvSpPr>
              <p:nvPr/>
            </p:nvSpPr>
            <p:spPr bwMode="auto">
              <a:xfrm>
                <a:off x="1505" y="2159"/>
                <a:ext cx="0" cy="1"/>
              </a:xfrm>
              <a:prstGeom prst="line">
                <a:avLst/>
              </a:prstGeom>
              <a:noFill/>
              <a:ln w="9525">
                <a:noFill/>
                <a:round/>
                <a:headEnd type="none" w="sm" len="sm"/>
                <a:tailEnd type="none" w="sm" len="sm"/>
              </a:ln>
              <a:effectLst/>
            </p:spPr>
            <p:txBody>
              <a:bodyPr/>
              <a:lstStyle/>
              <a:p>
                <a:endParaRPr lang="en-US"/>
              </a:p>
            </p:txBody>
          </p:sp>
          <p:sp>
            <p:nvSpPr>
              <p:cNvPr id="577" name="Line 567"/>
              <p:cNvSpPr>
                <a:spLocks noChangeShapeType="1"/>
              </p:cNvSpPr>
              <p:nvPr/>
            </p:nvSpPr>
            <p:spPr bwMode="auto">
              <a:xfrm>
                <a:off x="1501" y="2157"/>
                <a:ext cx="0" cy="0"/>
              </a:xfrm>
              <a:prstGeom prst="line">
                <a:avLst/>
              </a:prstGeom>
              <a:noFill/>
              <a:ln w="9525">
                <a:noFill/>
                <a:round/>
                <a:headEnd type="none" w="sm" len="sm"/>
                <a:tailEnd type="none" w="sm" len="sm"/>
              </a:ln>
              <a:effectLst/>
            </p:spPr>
            <p:txBody>
              <a:bodyPr/>
              <a:lstStyle/>
              <a:p>
                <a:endParaRPr lang="en-US"/>
              </a:p>
            </p:txBody>
          </p:sp>
          <p:sp>
            <p:nvSpPr>
              <p:cNvPr id="578" name="Freeform 568"/>
              <p:cNvSpPr>
                <a:spLocks/>
              </p:cNvSpPr>
              <p:nvPr/>
            </p:nvSpPr>
            <p:spPr bwMode="auto">
              <a:xfrm>
                <a:off x="1498" y="2136"/>
                <a:ext cx="17" cy="24"/>
              </a:xfrm>
              <a:custGeom>
                <a:avLst/>
                <a:gdLst/>
                <a:ahLst/>
                <a:cxnLst>
                  <a:cxn ang="0">
                    <a:pos x="16" y="23"/>
                  </a:cxn>
                  <a:cxn ang="0">
                    <a:pos x="13" y="21"/>
                  </a:cxn>
                  <a:cxn ang="0">
                    <a:pos x="10" y="21"/>
                  </a:cxn>
                  <a:cxn ang="0">
                    <a:pos x="8" y="20"/>
                  </a:cxn>
                  <a:cxn ang="0">
                    <a:pos x="8" y="19"/>
                  </a:cxn>
                  <a:cxn ang="0">
                    <a:pos x="5" y="18"/>
                  </a:cxn>
                  <a:cxn ang="0">
                    <a:pos x="2" y="17"/>
                  </a:cxn>
                  <a:cxn ang="0">
                    <a:pos x="2" y="15"/>
                  </a:cxn>
                  <a:cxn ang="0">
                    <a:pos x="2" y="14"/>
                  </a:cxn>
                  <a:cxn ang="0">
                    <a:pos x="0" y="12"/>
                  </a:cxn>
                  <a:cxn ang="0">
                    <a:pos x="0" y="10"/>
                  </a:cxn>
                  <a:cxn ang="0">
                    <a:pos x="0" y="8"/>
                  </a:cxn>
                  <a:cxn ang="0">
                    <a:pos x="0" y="6"/>
                  </a:cxn>
                  <a:cxn ang="0">
                    <a:pos x="2" y="4"/>
                  </a:cxn>
                  <a:cxn ang="0">
                    <a:pos x="2" y="2"/>
                  </a:cxn>
                  <a:cxn ang="0">
                    <a:pos x="8" y="0"/>
                  </a:cxn>
                </a:cxnLst>
                <a:rect l="0" t="0" r="r" b="b"/>
                <a:pathLst>
                  <a:path w="17" h="24">
                    <a:moveTo>
                      <a:pt x="16" y="23"/>
                    </a:moveTo>
                    <a:lnTo>
                      <a:pt x="13" y="21"/>
                    </a:lnTo>
                    <a:lnTo>
                      <a:pt x="10" y="21"/>
                    </a:lnTo>
                    <a:lnTo>
                      <a:pt x="8" y="20"/>
                    </a:lnTo>
                    <a:lnTo>
                      <a:pt x="8" y="19"/>
                    </a:lnTo>
                    <a:lnTo>
                      <a:pt x="5" y="18"/>
                    </a:lnTo>
                    <a:lnTo>
                      <a:pt x="2" y="17"/>
                    </a:lnTo>
                    <a:lnTo>
                      <a:pt x="2" y="15"/>
                    </a:lnTo>
                    <a:lnTo>
                      <a:pt x="2" y="14"/>
                    </a:lnTo>
                    <a:lnTo>
                      <a:pt x="0" y="12"/>
                    </a:lnTo>
                    <a:lnTo>
                      <a:pt x="0" y="10"/>
                    </a:lnTo>
                    <a:lnTo>
                      <a:pt x="0" y="8"/>
                    </a:lnTo>
                    <a:lnTo>
                      <a:pt x="0" y="6"/>
                    </a:lnTo>
                    <a:lnTo>
                      <a:pt x="2" y="4"/>
                    </a:lnTo>
                    <a:lnTo>
                      <a:pt x="2" y="2"/>
                    </a:lnTo>
                    <a:lnTo>
                      <a:pt x="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79" name="Line 569"/>
              <p:cNvSpPr>
                <a:spLocks noChangeShapeType="1"/>
              </p:cNvSpPr>
              <p:nvPr/>
            </p:nvSpPr>
            <p:spPr bwMode="auto">
              <a:xfrm flipH="1">
                <a:off x="1501" y="2159"/>
                <a:ext cx="1" cy="1"/>
              </a:xfrm>
              <a:prstGeom prst="line">
                <a:avLst/>
              </a:prstGeom>
              <a:noFill/>
              <a:ln w="9525">
                <a:noFill/>
                <a:round/>
                <a:headEnd type="none" w="sm" len="sm"/>
                <a:tailEnd type="none" w="sm" len="sm"/>
              </a:ln>
              <a:effectLst/>
            </p:spPr>
            <p:txBody>
              <a:bodyPr/>
              <a:lstStyle/>
              <a:p>
                <a:endParaRPr lang="en-US"/>
              </a:p>
            </p:txBody>
          </p:sp>
          <p:sp>
            <p:nvSpPr>
              <p:cNvPr id="580" name="Line 570"/>
              <p:cNvSpPr>
                <a:spLocks noChangeShapeType="1"/>
              </p:cNvSpPr>
              <p:nvPr/>
            </p:nvSpPr>
            <p:spPr bwMode="auto">
              <a:xfrm>
                <a:off x="1500" y="2135"/>
                <a:ext cx="0" cy="1"/>
              </a:xfrm>
              <a:prstGeom prst="line">
                <a:avLst/>
              </a:prstGeom>
              <a:noFill/>
              <a:ln w="9525">
                <a:noFill/>
                <a:round/>
                <a:headEnd type="none" w="sm" len="sm"/>
                <a:tailEnd type="none" w="sm" len="sm"/>
              </a:ln>
              <a:effectLst/>
            </p:spPr>
            <p:txBody>
              <a:bodyPr/>
              <a:lstStyle/>
              <a:p>
                <a:endParaRPr lang="en-US"/>
              </a:p>
            </p:txBody>
          </p:sp>
          <p:sp>
            <p:nvSpPr>
              <p:cNvPr id="581" name="Freeform 571"/>
              <p:cNvSpPr>
                <a:spLocks/>
              </p:cNvSpPr>
              <p:nvPr/>
            </p:nvSpPr>
            <p:spPr bwMode="auto">
              <a:xfrm>
                <a:off x="1500" y="2124"/>
                <a:ext cx="17" cy="17"/>
              </a:xfrm>
              <a:custGeom>
                <a:avLst/>
                <a:gdLst/>
                <a:ahLst/>
                <a:cxnLst>
                  <a:cxn ang="0">
                    <a:pos x="0" y="16"/>
                  </a:cxn>
                  <a:cxn ang="0">
                    <a:pos x="0" y="12"/>
                  </a:cxn>
                  <a:cxn ang="0">
                    <a:pos x="2" y="9"/>
                  </a:cxn>
                  <a:cxn ang="0">
                    <a:pos x="2" y="6"/>
                  </a:cxn>
                  <a:cxn ang="0">
                    <a:pos x="4" y="5"/>
                  </a:cxn>
                  <a:cxn ang="0">
                    <a:pos x="5" y="4"/>
                  </a:cxn>
                  <a:cxn ang="0">
                    <a:pos x="7" y="2"/>
                  </a:cxn>
                  <a:cxn ang="0">
                    <a:pos x="8" y="1"/>
                  </a:cxn>
                  <a:cxn ang="0">
                    <a:pos x="10" y="0"/>
                  </a:cxn>
                  <a:cxn ang="0">
                    <a:pos x="13" y="0"/>
                  </a:cxn>
                  <a:cxn ang="0">
                    <a:pos x="14" y="0"/>
                  </a:cxn>
                  <a:cxn ang="0">
                    <a:pos x="16" y="0"/>
                  </a:cxn>
                </a:cxnLst>
                <a:rect l="0" t="0" r="r" b="b"/>
                <a:pathLst>
                  <a:path w="17" h="17">
                    <a:moveTo>
                      <a:pt x="0" y="16"/>
                    </a:moveTo>
                    <a:lnTo>
                      <a:pt x="0" y="12"/>
                    </a:lnTo>
                    <a:lnTo>
                      <a:pt x="2" y="9"/>
                    </a:lnTo>
                    <a:lnTo>
                      <a:pt x="2" y="6"/>
                    </a:lnTo>
                    <a:lnTo>
                      <a:pt x="4" y="5"/>
                    </a:lnTo>
                    <a:lnTo>
                      <a:pt x="5" y="4"/>
                    </a:lnTo>
                    <a:lnTo>
                      <a:pt x="7" y="2"/>
                    </a:lnTo>
                    <a:lnTo>
                      <a:pt x="8" y="1"/>
                    </a:lnTo>
                    <a:lnTo>
                      <a:pt x="10" y="0"/>
                    </a:lnTo>
                    <a:lnTo>
                      <a:pt x="13" y="0"/>
                    </a:lnTo>
                    <a:lnTo>
                      <a:pt x="14"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582" name="Line 572"/>
              <p:cNvSpPr>
                <a:spLocks noChangeShapeType="1"/>
              </p:cNvSpPr>
              <p:nvPr/>
            </p:nvSpPr>
            <p:spPr bwMode="auto">
              <a:xfrm>
                <a:off x="1501" y="2135"/>
                <a:ext cx="5" cy="0"/>
              </a:xfrm>
              <a:prstGeom prst="line">
                <a:avLst/>
              </a:prstGeom>
              <a:noFill/>
              <a:ln w="9525">
                <a:noFill/>
                <a:round/>
                <a:headEnd type="none" w="sm" len="sm"/>
                <a:tailEnd type="none" w="sm" len="sm"/>
              </a:ln>
              <a:effectLst/>
            </p:spPr>
            <p:txBody>
              <a:bodyPr/>
              <a:lstStyle/>
              <a:p>
                <a:endParaRPr lang="en-US"/>
              </a:p>
            </p:txBody>
          </p:sp>
          <p:sp>
            <p:nvSpPr>
              <p:cNvPr id="583" name="Line 573"/>
              <p:cNvSpPr>
                <a:spLocks noChangeShapeType="1"/>
              </p:cNvSpPr>
              <p:nvPr/>
            </p:nvSpPr>
            <p:spPr bwMode="auto">
              <a:xfrm>
                <a:off x="1511" y="2125"/>
                <a:ext cx="0" cy="1"/>
              </a:xfrm>
              <a:prstGeom prst="line">
                <a:avLst/>
              </a:prstGeom>
              <a:noFill/>
              <a:ln w="9525">
                <a:noFill/>
                <a:round/>
                <a:headEnd type="none" w="sm" len="sm"/>
                <a:tailEnd type="none" w="sm" len="sm"/>
              </a:ln>
              <a:effectLst/>
            </p:spPr>
            <p:txBody>
              <a:bodyPr/>
              <a:lstStyle/>
              <a:p>
                <a:endParaRPr lang="en-US"/>
              </a:p>
            </p:txBody>
          </p:sp>
          <p:sp>
            <p:nvSpPr>
              <p:cNvPr id="584" name="Line 574"/>
              <p:cNvSpPr>
                <a:spLocks noChangeShapeType="1"/>
              </p:cNvSpPr>
              <p:nvPr/>
            </p:nvSpPr>
            <p:spPr bwMode="auto">
              <a:xfrm>
                <a:off x="1512" y="2125"/>
                <a:ext cx="1" cy="1"/>
              </a:xfrm>
              <a:prstGeom prst="line">
                <a:avLst/>
              </a:prstGeom>
              <a:noFill/>
              <a:ln w="12700">
                <a:solidFill>
                  <a:srgbClr val="000000"/>
                </a:solidFill>
                <a:round/>
                <a:headEnd type="none" w="sm" len="sm"/>
                <a:tailEnd type="none" w="sm" len="sm"/>
              </a:ln>
              <a:effectLst/>
            </p:spPr>
            <p:txBody>
              <a:bodyPr/>
              <a:lstStyle/>
              <a:p>
                <a:endParaRPr lang="en-US"/>
              </a:p>
            </p:txBody>
          </p:sp>
          <p:sp>
            <p:nvSpPr>
              <p:cNvPr id="585" name="Rectangle 575"/>
              <p:cNvSpPr>
                <a:spLocks noChangeArrowheads="1"/>
              </p:cNvSpPr>
              <p:nvPr/>
            </p:nvSpPr>
            <p:spPr bwMode="auto">
              <a:xfrm>
                <a:off x="1471" y="1904"/>
                <a:ext cx="114" cy="344"/>
              </a:xfrm>
              <a:prstGeom prst="rect">
                <a:avLst/>
              </a:prstGeom>
              <a:noFill/>
              <a:ln w="9525">
                <a:noFill/>
                <a:miter lim="800000"/>
                <a:headEnd/>
                <a:tailEnd/>
              </a:ln>
              <a:effectLst/>
            </p:spPr>
            <p:txBody>
              <a:bodyPr wrap="none" lIns="90488" tIns="44450" rIns="90488" bIns="44450">
                <a:spAutoFit/>
              </a:bodyPr>
              <a:lstStyle/>
              <a:p>
                <a:endParaRPr lang="en-US" sz="500" b="1">
                  <a:solidFill>
                    <a:srgbClr val="000000"/>
                  </a:solidFill>
                  <a:latin typeface="Arial" charset="0"/>
                </a:endParaRPr>
              </a:p>
              <a:p>
                <a:endParaRPr lang="en-US" sz="500" b="1">
                  <a:solidFill>
                    <a:srgbClr val="000000"/>
                  </a:solidFill>
                  <a:latin typeface="Arial" charset="0"/>
                </a:endParaRPr>
              </a:p>
              <a:p>
                <a:endParaRPr lang="en-US" sz="500" b="1">
                  <a:solidFill>
                    <a:srgbClr val="000000"/>
                  </a:solidFill>
                  <a:latin typeface="Arial" charset="0"/>
                </a:endParaRPr>
              </a:p>
              <a:p>
                <a:endParaRPr lang="en-US" sz="500" b="1">
                  <a:solidFill>
                    <a:srgbClr val="000000"/>
                  </a:solidFill>
                  <a:latin typeface="Arial" charset="0"/>
                </a:endParaRPr>
              </a:p>
              <a:p>
                <a:endParaRPr lang="en-US" sz="500" b="1">
                  <a:solidFill>
                    <a:srgbClr val="000000"/>
                  </a:solidFill>
                  <a:latin typeface="Arial" charset="0"/>
                </a:endParaRPr>
              </a:p>
              <a:p>
                <a:endParaRPr lang="en-US" sz="500" b="1">
                  <a:solidFill>
                    <a:srgbClr val="000000"/>
                  </a:solidFill>
                  <a:latin typeface="Arial" charset="0"/>
                </a:endParaRPr>
              </a:p>
            </p:txBody>
          </p:sp>
        </p:grpSp>
        <p:sp>
          <p:nvSpPr>
            <p:cNvPr id="365" name="Line 576"/>
            <p:cNvSpPr>
              <a:spLocks noChangeShapeType="1"/>
            </p:cNvSpPr>
            <p:nvPr/>
          </p:nvSpPr>
          <p:spPr bwMode="auto">
            <a:xfrm flipH="1">
              <a:off x="1657" y="2008"/>
              <a:ext cx="170" cy="0"/>
            </a:xfrm>
            <a:prstGeom prst="line">
              <a:avLst/>
            </a:prstGeom>
            <a:noFill/>
            <a:ln w="25400">
              <a:solidFill>
                <a:srgbClr val="CC00CC"/>
              </a:solidFill>
              <a:prstDash val="dash"/>
              <a:round/>
              <a:headEnd type="none" w="sm" len="sm"/>
              <a:tailEnd type="none" w="sm" len="sm"/>
            </a:ln>
            <a:effectLst/>
          </p:spPr>
          <p:txBody>
            <a:bodyPr/>
            <a:lstStyle/>
            <a:p>
              <a:endParaRPr lang="en-US"/>
            </a:p>
          </p:txBody>
        </p:sp>
        <p:sp>
          <p:nvSpPr>
            <p:cNvPr id="366" name="Line 577"/>
            <p:cNvSpPr>
              <a:spLocks noChangeShapeType="1"/>
            </p:cNvSpPr>
            <p:nvPr/>
          </p:nvSpPr>
          <p:spPr bwMode="auto">
            <a:xfrm flipV="1">
              <a:off x="1657" y="1736"/>
              <a:ext cx="0" cy="267"/>
            </a:xfrm>
            <a:prstGeom prst="line">
              <a:avLst/>
            </a:prstGeom>
            <a:noFill/>
            <a:ln w="25400">
              <a:solidFill>
                <a:srgbClr val="CC00CC"/>
              </a:solidFill>
              <a:prstDash val="dash"/>
              <a:round/>
              <a:headEnd type="none" w="sm" len="sm"/>
              <a:tailEnd type="none" w="sm" len="sm"/>
            </a:ln>
            <a:effectLst/>
          </p:spPr>
          <p:txBody>
            <a:bodyPr/>
            <a:lstStyle/>
            <a:p>
              <a:endParaRPr lang="en-US"/>
            </a:p>
          </p:txBody>
        </p:sp>
        <p:sp>
          <p:nvSpPr>
            <p:cNvPr id="367" name="Line 578"/>
            <p:cNvSpPr>
              <a:spLocks noChangeShapeType="1"/>
            </p:cNvSpPr>
            <p:nvPr/>
          </p:nvSpPr>
          <p:spPr bwMode="auto">
            <a:xfrm flipH="1">
              <a:off x="1569" y="1739"/>
              <a:ext cx="96" cy="0"/>
            </a:xfrm>
            <a:prstGeom prst="line">
              <a:avLst/>
            </a:prstGeom>
            <a:noFill/>
            <a:ln w="25400">
              <a:solidFill>
                <a:srgbClr val="CC00CC"/>
              </a:solidFill>
              <a:round/>
              <a:headEnd type="none" w="sm" len="sm"/>
              <a:tailEnd type="none" w="sm" len="sm"/>
            </a:ln>
            <a:effectLst/>
          </p:spPr>
          <p:txBody>
            <a:bodyPr/>
            <a:lstStyle/>
            <a:p>
              <a:endParaRPr lang="en-US"/>
            </a:p>
          </p:txBody>
        </p:sp>
        <p:sp>
          <p:nvSpPr>
            <p:cNvPr id="368" name="Line 579"/>
            <p:cNvSpPr>
              <a:spLocks noChangeShapeType="1"/>
            </p:cNvSpPr>
            <p:nvPr/>
          </p:nvSpPr>
          <p:spPr bwMode="auto">
            <a:xfrm flipH="1">
              <a:off x="1446" y="1884"/>
              <a:ext cx="46" cy="0"/>
            </a:xfrm>
            <a:prstGeom prst="line">
              <a:avLst/>
            </a:prstGeom>
            <a:noFill/>
            <a:ln w="12700">
              <a:solidFill>
                <a:srgbClr val="CC00CC"/>
              </a:solidFill>
              <a:prstDash val="sysDot"/>
              <a:round/>
              <a:headEnd type="none" w="sm" len="sm"/>
              <a:tailEnd type="none" w="sm" len="sm"/>
            </a:ln>
            <a:effectLst/>
          </p:spPr>
          <p:txBody>
            <a:bodyPr/>
            <a:lstStyle/>
            <a:p>
              <a:endParaRPr lang="en-US"/>
            </a:p>
          </p:txBody>
        </p:sp>
        <p:sp>
          <p:nvSpPr>
            <p:cNvPr id="369" name="Freeform 580"/>
            <p:cNvSpPr>
              <a:spLocks/>
            </p:cNvSpPr>
            <p:nvPr/>
          </p:nvSpPr>
          <p:spPr bwMode="auto">
            <a:xfrm>
              <a:off x="1422" y="1884"/>
              <a:ext cx="26" cy="27"/>
            </a:xfrm>
            <a:custGeom>
              <a:avLst/>
              <a:gdLst/>
              <a:ahLst/>
              <a:cxnLst>
                <a:cxn ang="0">
                  <a:pos x="25" y="0"/>
                </a:cxn>
                <a:cxn ang="0">
                  <a:pos x="20" y="0"/>
                </a:cxn>
                <a:cxn ang="0">
                  <a:pos x="16" y="1"/>
                </a:cxn>
                <a:cxn ang="0">
                  <a:pos x="12" y="2"/>
                </a:cxn>
                <a:cxn ang="0">
                  <a:pos x="9" y="4"/>
                </a:cxn>
                <a:cxn ang="0">
                  <a:pos x="7" y="5"/>
                </a:cxn>
                <a:cxn ang="0">
                  <a:pos x="5" y="8"/>
                </a:cxn>
                <a:cxn ang="0">
                  <a:pos x="3" y="10"/>
                </a:cxn>
                <a:cxn ang="0">
                  <a:pos x="2" y="13"/>
                </a:cxn>
                <a:cxn ang="0">
                  <a:pos x="2" y="15"/>
                </a:cxn>
                <a:cxn ang="0">
                  <a:pos x="0" y="17"/>
                </a:cxn>
                <a:cxn ang="0">
                  <a:pos x="0" y="20"/>
                </a:cxn>
                <a:cxn ang="0">
                  <a:pos x="0" y="21"/>
                </a:cxn>
                <a:cxn ang="0">
                  <a:pos x="0" y="23"/>
                </a:cxn>
                <a:cxn ang="0">
                  <a:pos x="0" y="24"/>
                </a:cxn>
                <a:cxn ang="0">
                  <a:pos x="0" y="26"/>
                </a:cxn>
              </a:cxnLst>
              <a:rect l="0" t="0" r="r" b="b"/>
              <a:pathLst>
                <a:path w="26" h="27">
                  <a:moveTo>
                    <a:pt x="25" y="0"/>
                  </a:moveTo>
                  <a:lnTo>
                    <a:pt x="20" y="0"/>
                  </a:lnTo>
                  <a:lnTo>
                    <a:pt x="16" y="1"/>
                  </a:lnTo>
                  <a:lnTo>
                    <a:pt x="12" y="2"/>
                  </a:lnTo>
                  <a:lnTo>
                    <a:pt x="9" y="4"/>
                  </a:lnTo>
                  <a:lnTo>
                    <a:pt x="7" y="5"/>
                  </a:lnTo>
                  <a:lnTo>
                    <a:pt x="5" y="8"/>
                  </a:lnTo>
                  <a:lnTo>
                    <a:pt x="3" y="10"/>
                  </a:lnTo>
                  <a:lnTo>
                    <a:pt x="2" y="13"/>
                  </a:lnTo>
                  <a:lnTo>
                    <a:pt x="2" y="15"/>
                  </a:lnTo>
                  <a:lnTo>
                    <a:pt x="0" y="17"/>
                  </a:lnTo>
                  <a:lnTo>
                    <a:pt x="0" y="20"/>
                  </a:lnTo>
                  <a:lnTo>
                    <a:pt x="0" y="21"/>
                  </a:lnTo>
                  <a:lnTo>
                    <a:pt x="0" y="23"/>
                  </a:lnTo>
                  <a:lnTo>
                    <a:pt x="0" y="24"/>
                  </a:lnTo>
                  <a:lnTo>
                    <a:pt x="0" y="26"/>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370" name="Line 581"/>
            <p:cNvSpPr>
              <a:spLocks noChangeShapeType="1"/>
            </p:cNvSpPr>
            <p:nvPr/>
          </p:nvSpPr>
          <p:spPr bwMode="auto">
            <a:xfrm>
              <a:off x="1421" y="1920"/>
              <a:ext cx="1" cy="380"/>
            </a:xfrm>
            <a:prstGeom prst="line">
              <a:avLst/>
            </a:prstGeom>
            <a:noFill/>
            <a:ln w="12700">
              <a:solidFill>
                <a:srgbClr val="CC00CC"/>
              </a:solidFill>
              <a:prstDash val="sysDot"/>
              <a:round/>
              <a:headEnd type="none" w="sm" len="sm"/>
              <a:tailEnd type="none" w="sm" len="sm"/>
            </a:ln>
            <a:effectLst/>
          </p:spPr>
          <p:txBody>
            <a:bodyPr/>
            <a:lstStyle/>
            <a:p>
              <a:endParaRPr lang="en-US"/>
            </a:p>
          </p:txBody>
        </p:sp>
        <p:sp>
          <p:nvSpPr>
            <p:cNvPr id="371" name="Line 582"/>
            <p:cNvSpPr>
              <a:spLocks noChangeShapeType="1"/>
            </p:cNvSpPr>
            <p:nvPr/>
          </p:nvSpPr>
          <p:spPr bwMode="auto">
            <a:xfrm>
              <a:off x="1426" y="2300"/>
              <a:ext cx="43" cy="0"/>
            </a:xfrm>
            <a:prstGeom prst="line">
              <a:avLst/>
            </a:prstGeom>
            <a:noFill/>
            <a:ln w="12700">
              <a:solidFill>
                <a:srgbClr val="CC00CC"/>
              </a:solidFill>
              <a:prstDash val="sysDot"/>
              <a:round/>
              <a:headEnd type="none" w="sm" len="sm"/>
              <a:tailEnd type="none" w="sm" len="sm"/>
            </a:ln>
            <a:effectLst/>
          </p:spPr>
          <p:txBody>
            <a:bodyPr/>
            <a:lstStyle/>
            <a:p>
              <a:endParaRPr lang="en-US"/>
            </a:p>
          </p:txBody>
        </p:sp>
        <p:sp>
          <p:nvSpPr>
            <p:cNvPr id="372" name="Freeform 583"/>
            <p:cNvSpPr>
              <a:spLocks/>
            </p:cNvSpPr>
            <p:nvPr/>
          </p:nvSpPr>
          <p:spPr bwMode="auto">
            <a:xfrm>
              <a:off x="1468" y="2300"/>
              <a:ext cx="33" cy="38"/>
            </a:xfrm>
            <a:custGeom>
              <a:avLst/>
              <a:gdLst/>
              <a:ahLst/>
              <a:cxnLst>
                <a:cxn ang="0">
                  <a:pos x="0" y="0"/>
                </a:cxn>
                <a:cxn ang="0">
                  <a:pos x="2" y="0"/>
                </a:cxn>
                <a:cxn ang="0">
                  <a:pos x="5" y="0"/>
                </a:cxn>
                <a:cxn ang="0">
                  <a:pos x="8" y="1"/>
                </a:cxn>
                <a:cxn ang="0">
                  <a:pos x="10" y="2"/>
                </a:cxn>
                <a:cxn ang="0">
                  <a:pos x="13" y="5"/>
                </a:cxn>
                <a:cxn ang="0">
                  <a:pos x="16" y="6"/>
                </a:cxn>
                <a:cxn ang="0">
                  <a:pos x="18" y="8"/>
                </a:cxn>
                <a:cxn ang="0">
                  <a:pos x="20" y="10"/>
                </a:cxn>
                <a:cxn ang="0">
                  <a:pos x="22" y="13"/>
                </a:cxn>
                <a:cxn ang="0">
                  <a:pos x="25" y="16"/>
                </a:cxn>
                <a:cxn ang="0">
                  <a:pos x="27" y="19"/>
                </a:cxn>
                <a:cxn ang="0">
                  <a:pos x="28" y="21"/>
                </a:cxn>
                <a:cxn ang="0">
                  <a:pos x="30" y="26"/>
                </a:cxn>
                <a:cxn ang="0">
                  <a:pos x="30" y="29"/>
                </a:cxn>
                <a:cxn ang="0">
                  <a:pos x="31" y="32"/>
                </a:cxn>
                <a:cxn ang="0">
                  <a:pos x="32" y="37"/>
                </a:cxn>
              </a:cxnLst>
              <a:rect l="0" t="0" r="r" b="b"/>
              <a:pathLst>
                <a:path w="33" h="38">
                  <a:moveTo>
                    <a:pt x="0" y="0"/>
                  </a:moveTo>
                  <a:lnTo>
                    <a:pt x="2" y="0"/>
                  </a:lnTo>
                  <a:lnTo>
                    <a:pt x="5" y="0"/>
                  </a:lnTo>
                  <a:lnTo>
                    <a:pt x="8" y="1"/>
                  </a:lnTo>
                  <a:lnTo>
                    <a:pt x="10" y="2"/>
                  </a:lnTo>
                  <a:lnTo>
                    <a:pt x="13" y="5"/>
                  </a:lnTo>
                  <a:lnTo>
                    <a:pt x="16" y="6"/>
                  </a:lnTo>
                  <a:lnTo>
                    <a:pt x="18" y="8"/>
                  </a:lnTo>
                  <a:lnTo>
                    <a:pt x="20" y="10"/>
                  </a:lnTo>
                  <a:lnTo>
                    <a:pt x="22" y="13"/>
                  </a:lnTo>
                  <a:lnTo>
                    <a:pt x="25" y="16"/>
                  </a:lnTo>
                  <a:lnTo>
                    <a:pt x="27" y="19"/>
                  </a:lnTo>
                  <a:lnTo>
                    <a:pt x="28" y="21"/>
                  </a:lnTo>
                  <a:lnTo>
                    <a:pt x="30" y="26"/>
                  </a:lnTo>
                  <a:lnTo>
                    <a:pt x="30" y="29"/>
                  </a:lnTo>
                  <a:lnTo>
                    <a:pt x="31" y="32"/>
                  </a:lnTo>
                  <a:lnTo>
                    <a:pt x="32" y="37"/>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373" name="Freeform 584"/>
            <p:cNvSpPr>
              <a:spLocks/>
            </p:cNvSpPr>
            <p:nvPr/>
          </p:nvSpPr>
          <p:spPr bwMode="auto">
            <a:xfrm>
              <a:off x="1474" y="2335"/>
              <a:ext cx="28" cy="43"/>
            </a:xfrm>
            <a:custGeom>
              <a:avLst/>
              <a:gdLst/>
              <a:ahLst/>
              <a:cxnLst>
                <a:cxn ang="0">
                  <a:pos x="25" y="0"/>
                </a:cxn>
                <a:cxn ang="0">
                  <a:pos x="26" y="2"/>
                </a:cxn>
                <a:cxn ang="0">
                  <a:pos x="27" y="4"/>
                </a:cxn>
                <a:cxn ang="0">
                  <a:pos x="27" y="7"/>
                </a:cxn>
                <a:cxn ang="0">
                  <a:pos x="27" y="10"/>
                </a:cxn>
                <a:cxn ang="0">
                  <a:pos x="25" y="13"/>
                </a:cxn>
                <a:cxn ang="0">
                  <a:pos x="24" y="16"/>
                </a:cxn>
                <a:cxn ang="0">
                  <a:pos x="23" y="19"/>
                </a:cxn>
                <a:cxn ang="0">
                  <a:pos x="22" y="21"/>
                </a:cxn>
                <a:cxn ang="0">
                  <a:pos x="20" y="24"/>
                </a:cxn>
                <a:cxn ang="0">
                  <a:pos x="18" y="28"/>
                </a:cxn>
                <a:cxn ang="0">
                  <a:pos x="16" y="30"/>
                </a:cxn>
                <a:cxn ang="0">
                  <a:pos x="14" y="32"/>
                </a:cxn>
                <a:cxn ang="0">
                  <a:pos x="11" y="36"/>
                </a:cxn>
                <a:cxn ang="0">
                  <a:pos x="8" y="37"/>
                </a:cxn>
                <a:cxn ang="0">
                  <a:pos x="4" y="39"/>
                </a:cxn>
                <a:cxn ang="0">
                  <a:pos x="0" y="42"/>
                </a:cxn>
              </a:cxnLst>
              <a:rect l="0" t="0" r="r" b="b"/>
              <a:pathLst>
                <a:path w="28" h="43">
                  <a:moveTo>
                    <a:pt x="25" y="0"/>
                  </a:moveTo>
                  <a:lnTo>
                    <a:pt x="26" y="2"/>
                  </a:lnTo>
                  <a:lnTo>
                    <a:pt x="27" y="4"/>
                  </a:lnTo>
                  <a:lnTo>
                    <a:pt x="27" y="7"/>
                  </a:lnTo>
                  <a:lnTo>
                    <a:pt x="27" y="10"/>
                  </a:lnTo>
                  <a:lnTo>
                    <a:pt x="25" y="13"/>
                  </a:lnTo>
                  <a:lnTo>
                    <a:pt x="24" y="16"/>
                  </a:lnTo>
                  <a:lnTo>
                    <a:pt x="23" y="19"/>
                  </a:lnTo>
                  <a:lnTo>
                    <a:pt x="22" y="21"/>
                  </a:lnTo>
                  <a:lnTo>
                    <a:pt x="20" y="24"/>
                  </a:lnTo>
                  <a:lnTo>
                    <a:pt x="18" y="28"/>
                  </a:lnTo>
                  <a:lnTo>
                    <a:pt x="16" y="30"/>
                  </a:lnTo>
                  <a:lnTo>
                    <a:pt x="14" y="32"/>
                  </a:lnTo>
                  <a:lnTo>
                    <a:pt x="11" y="36"/>
                  </a:lnTo>
                  <a:lnTo>
                    <a:pt x="8" y="37"/>
                  </a:lnTo>
                  <a:lnTo>
                    <a:pt x="4" y="39"/>
                  </a:lnTo>
                  <a:lnTo>
                    <a:pt x="0" y="42"/>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374" name="Line 585"/>
            <p:cNvSpPr>
              <a:spLocks noChangeShapeType="1"/>
            </p:cNvSpPr>
            <p:nvPr/>
          </p:nvSpPr>
          <p:spPr bwMode="auto">
            <a:xfrm>
              <a:off x="1427" y="2375"/>
              <a:ext cx="46" cy="0"/>
            </a:xfrm>
            <a:prstGeom prst="line">
              <a:avLst/>
            </a:prstGeom>
            <a:noFill/>
            <a:ln w="12700">
              <a:solidFill>
                <a:srgbClr val="CC00CC"/>
              </a:solidFill>
              <a:prstDash val="sysDot"/>
              <a:round/>
              <a:headEnd type="none" w="sm" len="sm"/>
              <a:tailEnd type="none" w="sm" len="sm"/>
            </a:ln>
            <a:effectLst/>
          </p:spPr>
          <p:txBody>
            <a:bodyPr/>
            <a:lstStyle/>
            <a:p>
              <a:endParaRPr lang="en-US"/>
            </a:p>
          </p:txBody>
        </p:sp>
        <p:sp>
          <p:nvSpPr>
            <p:cNvPr id="375" name="Line 586"/>
            <p:cNvSpPr>
              <a:spLocks noChangeShapeType="1"/>
            </p:cNvSpPr>
            <p:nvPr/>
          </p:nvSpPr>
          <p:spPr bwMode="auto">
            <a:xfrm>
              <a:off x="1421" y="2382"/>
              <a:ext cx="1" cy="97"/>
            </a:xfrm>
            <a:prstGeom prst="line">
              <a:avLst/>
            </a:prstGeom>
            <a:noFill/>
            <a:ln w="12700">
              <a:solidFill>
                <a:srgbClr val="CC00CC"/>
              </a:solidFill>
              <a:prstDash val="sysDot"/>
              <a:round/>
              <a:headEnd type="none" w="sm" len="sm"/>
              <a:tailEnd type="none" w="sm" len="sm"/>
            </a:ln>
            <a:effectLst/>
          </p:spPr>
          <p:txBody>
            <a:bodyPr/>
            <a:lstStyle/>
            <a:p>
              <a:endParaRPr lang="en-US"/>
            </a:p>
          </p:txBody>
        </p:sp>
        <p:sp>
          <p:nvSpPr>
            <p:cNvPr id="376" name="Freeform 587"/>
            <p:cNvSpPr>
              <a:spLocks/>
            </p:cNvSpPr>
            <p:nvPr/>
          </p:nvSpPr>
          <p:spPr bwMode="auto">
            <a:xfrm>
              <a:off x="1725" y="2156"/>
              <a:ext cx="51" cy="48"/>
            </a:xfrm>
            <a:custGeom>
              <a:avLst/>
              <a:gdLst/>
              <a:ahLst/>
              <a:cxnLst>
                <a:cxn ang="0">
                  <a:pos x="50" y="0"/>
                </a:cxn>
                <a:cxn ang="0">
                  <a:pos x="0" y="23"/>
                </a:cxn>
                <a:cxn ang="0">
                  <a:pos x="50" y="47"/>
                </a:cxn>
              </a:cxnLst>
              <a:rect l="0" t="0" r="r" b="b"/>
              <a:pathLst>
                <a:path w="51" h="48">
                  <a:moveTo>
                    <a:pt x="50" y="0"/>
                  </a:moveTo>
                  <a:lnTo>
                    <a:pt x="0" y="23"/>
                  </a:lnTo>
                  <a:lnTo>
                    <a:pt x="50" y="47"/>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377" name="Freeform 588"/>
            <p:cNvSpPr>
              <a:spLocks/>
            </p:cNvSpPr>
            <p:nvPr/>
          </p:nvSpPr>
          <p:spPr bwMode="auto">
            <a:xfrm>
              <a:off x="1569" y="1715"/>
              <a:ext cx="51" cy="48"/>
            </a:xfrm>
            <a:custGeom>
              <a:avLst/>
              <a:gdLst/>
              <a:ahLst/>
              <a:cxnLst>
                <a:cxn ang="0">
                  <a:pos x="50" y="0"/>
                </a:cxn>
                <a:cxn ang="0">
                  <a:pos x="0" y="23"/>
                </a:cxn>
                <a:cxn ang="0">
                  <a:pos x="50" y="47"/>
                </a:cxn>
              </a:cxnLst>
              <a:rect l="0" t="0" r="r" b="b"/>
              <a:pathLst>
                <a:path w="51" h="48">
                  <a:moveTo>
                    <a:pt x="50" y="0"/>
                  </a:moveTo>
                  <a:lnTo>
                    <a:pt x="0" y="23"/>
                  </a:lnTo>
                  <a:lnTo>
                    <a:pt x="50" y="47"/>
                  </a:lnTo>
                </a:path>
              </a:pathLst>
            </a:custGeom>
            <a:noFill/>
            <a:ln w="25400" cap="rnd" cmpd="sng">
              <a:solidFill>
                <a:srgbClr val="CC00CC"/>
              </a:solidFill>
              <a:prstDash val="solid"/>
              <a:round/>
              <a:headEnd type="none" w="sm" len="sm"/>
              <a:tailEnd type="none" w="sm" len="sm"/>
            </a:ln>
            <a:effectLst/>
          </p:spPr>
          <p:txBody>
            <a:bodyPr/>
            <a:lstStyle/>
            <a:p>
              <a:endParaRPr lang="en-US"/>
            </a:p>
          </p:txBody>
        </p:sp>
      </p:grpSp>
      <p:grpSp>
        <p:nvGrpSpPr>
          <p:cNvPr id="1335" name="Group 1330"/>
          <p:cNvGrpSpPr>
            <a:grpSpLocks/>
          </p:cNvGrpSpPr>
          <p:nvPr/>
        </p:nvGrpSpPr>
        <p:grpSpPr bwMode="auto">
          <a:xfrm>
            <a:off x="500034" y="3829072"/>
            <a:ext cx="2857520" cy="2743200"/>
            <a:chOff x="2547" y="1152"/>
            <a:chExt cx="1278" cy="1572"/>
          </a:xfrm>
        </p:grpSpPr>
        <p:sp>
          <p:nvSpPr>
            <p:cNvPr id="587" name="Freeform 590"/>
            <p:cNvSpPr>
              <a:spLocks/>
            </p:cNvSpPr>
            <p:nvPr/>
          </p:nvSpPr>
          <p:spPr bwMode="auto">
            <a:xfrm>
              <a:off x="3076" y="1896"/>
              <a:ext cx="57" cy="1"/>
            </a:xfrm>
            <a:custGeom>
              <a:avLst/>
              <a:gdLst/>
              <a:ahLst/>
              <a:cxnLst>
                <a:cxn ang="0">
                  <a:pos x="56" y="0"/>
                </a:cxn>
                <a:cxn ang="0">
                  <a:pos x="55" y="0"/>
                </a:cxn>
                <a:cxn ang="0">
                  <a:pos x="54" y="0"/>
                </a:cxn>
                <a:cxn ang="0">
                  <a:pos x="52" y="0"/>
                </a:cxn>
                <a:cxn ang="0">
                  <a:pos x="51" y="0"/>
                </a:cxn>
                <a:cxn ang="0">
                  <a:pos x="48" y="0"/>
                </a:cxn>
                <a:cxn ang="0">
                  <a:pos x="45" y="0"/>
                </a:cxn>
                <a:cxn ang="0">
                  <a:pos x="42" y="0"/>
                </a:cxn>
                <a:cxn ang="0">
                  <a:pos x="38" y="0"/>
                </a:cxn>
                <a:cxn ang="0">
                  <a:pos x="34" y="0"/>
                </a:cxn>
                <a:cxn ang="0">
                  <a:pos x="30" y="0"/>
                </a:cxn>
                <a:cxn ang="0">
                  <a:pos x="25" y="0"/>
                </a:cxn>
                <a:cxn ang="0">
                  <a:pos x="21" y="0"/>
                </a:cxn>
                <a:cxn ang="0">
                  <a:pos x="16" y="0"/>
                </a:cxn>
                <a:cxn ang="0">
                  <a:pos x="10" y="0"/>
                </a:cxn>
                <a:cxn ang="0">
                  <a:pos x="5" y="0"/>
                </a:cxn>
                <a:cxn ang="0">
                  <a:pos x="0" y="0"/>
                </a:cxn>
              </a:cxnLst>
              <a:rect l="0" t="0" r="r" b="b"/>
              <a:pathLst>
                <a:path w="57" h="1">
                  <a:moveTo>
                    <a:pt x="56" y="0"/>
                  </a:moveTo>
                  <a:lnTo>
                    <a:pt x="55" y="0"/>
                  </a:lnTo>
                  <a:lnTo>
                    <a:pt x="54" y="0"/>
                  </a:lnTo>
                  <a:lnTo>
                    <a:pt x="52" y="0"/>
                  </a:lnTo>
                  <a:lnTo>
                    <a:pt x="51" y="0"/>
                  </a:lnTo>
                  <a:lnTo>
                    <a:pt x="48" y="0"/>
                  </a:lnTo>
                  <a:lnTo>
                    <a:pt x="45" y="0"/>
                  </a:lnTo>
                  <a:lnTo>
                    <a:pt x="42" y="0"/>
                  </a:lnTo>
                  <a:lnTo>
                    <a:pt x="38" y="0"/>
                  </a:lnTo>
                  <a:lnTo>
                    <a:pt x="34" y="0"/>
                  </a:lnTo>
                  <a:lnTo>
                    <a:pt x="30" y="0"/>
                  </a:lnTo>
                  <a:lnTo>
                    <a:pt x="25" y="0"/>
                  </a:lnTo>
                  <a:lnTo>
                    <a:pt x="21" y="0"/>
                  </a:lnTo>
                  <a:lnTo>
                    <a:pt x="16" y="0"/>
                  </a:lnTo>
                  <a:lnTo>
                    <a:pt x="10" y="0"/>
                  </a:lnTo>
                  <a:lnTo>
                    <a:pt x="5" y="0"/>
                  </a:lnTo>
                  <a:lnTo>
                    <a:pt x="0" y="0"/>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588" name="Line 591"/>
            <p:cNvSpPr>
              <a:spLocks noChangeShapeType="1"/>
            </p:cNvSpPr>
            <p:nvPr/>
          </p:nvSpPr>
          <p:spPr bwMode="auto">
            <a:xfrm>
              <a:off x="3131" y="1894"/>
              <a:ext cx="0" cy="7"/>
            </a:xfrm>
            <a:prstGeom prst="line">
              <a:avLst/>
            </a:prstGeom>
            <a:noFill/>
            <a:ln w="9525">
              <a:noFill/>
              <a:round/>
              <a:headEnd type="none" w="sm" len="sm"/>
              <a:tailEnd type="none" w="sm" len="sm"/>
            </a:ln>
            <a:effectLst/>
          </p:spPr>
          <p:txBody>
            <a:bodyPr/>
            <a:lstStyle/>
            <a:p>
              <a:endParaRPr lang="en-US"/>
            </a:p>
          </p:txBody>
        </p:sp>
        <p:sp>
          <p:nvSpPr>
            <p:cNvPr id="589" name="Line 592"/>
            <p:cNvSpPr>
              <a:spLocks noChangeShapeType="1"/>
            </p:cNvSpPr>
            <p:nvPr/>
          </p:nvSpPr>
          <p:spPr bwMode="auto">
            <a:xfrm flipV="1">
              <a:off x="3076" y="1891"/>
              <a:ext cx="0" cy="7"/>
            </a:xfrm>
            <a:prstGeom prst="line">
              <a:avLst/>
            </a:prstGeom>
            <a:noFill/>
            <a:ln w="9525">
              <a:noFill/>
              <a:round/>
              <a:headEnd type="none" w="sm" len="sm"/>
              <a:tailEnd type="none" w="sm" len="sm"/>
            </a:ln>
            <a:effectLst/>
          </p:spPr>
          <p:txBody>
            <a:bodyPr/>
            <a:lstStyle/>
            <a:p>
              <a:endParaRPr lang="en-US"/>
            </a:p>
          </p:txBody>
        </p:sp>
        <p:sp>
          <p:nvSpPr>
            <p:cNvPr id="590" name="Freeform 593"/>
            <p:cNvSpPr>
              <a:spLocks/>
            </p:cNvSpPr>
            <p:nvPr/>
          </p:nvSpPr>
          <p:spPr bwMode="auto">
            <a:xfrm>
              <a:off x="3050" y="1896"/>
              <a:ext cx="27" cy="27"/>
            </a:xfrm>
            <a:custGeom>
              <a:avLst/>
              <a:gdLst/>
              <a:ahLst/>
              <a:cxnLst>
                <a:cxn ang="0">
                  <a:pos x="26" y="0"/>
                </a:cxn>
                <a:cxn ang="0">
                  <a:pos x="21" y="0"/>
                </a:cxn>
                <a:cxn ang="0">
                  <a:pos x="17" y="0"/>
                </a:cxn>
                <a:cxn ang="0">
                  <a:pos x="13" y="2"/>
                </a:cxn>
                <a:cxn ang="0">
                  <a:pos x="10" y="4"/>
                </a:cxn>
                <a:cxn ang="0">
                  <a:pos x="7" y="6"/>
                </a:cxn>
                <a:cxn ang="0">
                  <a:pos x="5" y="8"/>
                </a:cxn>
                <a:cxn ang="0">
                  <a:pos x="3" y="10"/>
                </a:cxn>
                <a:cxn ang="0">
                  <a:pos x="2" y="13"/>
                </a:cxn>
                <a:cxn ang="0">
                  <a:pos x="1" y="15"/>
                </a:cxn>
                <a:cxn ang="0">
                  <a:pos x="0" y="17"/>
                </a:cxn>
                <a:cxn ang="0">
                  <a:pos x="0" y="19"/>
                </a:cxn>
                <a:cxn ang="0">
                  <a:pos x="0" y="22"/>
                </a:cxn>
                <a:cxn ang="0">
                  <a:pos x="0" y="23"/>
                </a:cxn>
                <a:cxn ang="0">
                  <a:pos x="0" y="25"/>
                </a:cxn>
                <a:cxn ang="0">
                  <a:pos x="0" y="26"/>
                </a:cxn>
              </a:cxnLst>
              <a:rect l="0" t="0" r="r" b="b"/>
              <a:pathLst>
                <a:path w="27" h="27">
                  <a:moveTo>
                    <a:pt x="26" y="0"/>
                  </a:moveTo>
                  <a:lnTo>
                    <a:pt x="21" y="0"/>
                  </a:lnTo>
                  <a:lnTo>
                    <a:pt x="17" y="0"/>
                  </a:lnTo>
                  <a:lnTo>
                    <a:pt x="13" y="2"/>
                  </a:lnTo>
                  <a:lnTo>
                    <a:pt x="10" y="4"/>
                  </a:lnTo>
                  <a:lnTo>
                    <a:pt x="7" y="6"/>
                  </a:lnTo>
                  <a:lnTo>
                    <a:pt x="5" y="8"/>
                  </a:lnTo>
                  <a:lnTo>
                    <a:pt x="3" y="10"/>
                  </a:lnTo>
                  <a:lnTo>
                    <a:pt x="2" y="13"/>
                  </a:lnTo>
                  <a:lnTo>
                    <a:pt x="1" y="15"/>
                  </a:lnTo>
                  <a:lnTo>
                    <a:pt x="0" y="17"/>
                  </a:lnTo>
                  <a:lnTo>
                    <a:pt x="0" y="19"/>
                  </a:lnTo>
                  <a:lnTo>
                    <a:pt x="0" y="22"/>
                  </a:lnTo>
                  <a:lnTo>
                    <a:pt x="0" y="23"/>
                  </a:lnTo>
                  <a:lnTo>
                    <a:pt x="0" y="25"/>
                  </a:lnTo>
                  <a:lnTo>
                    <a:pt x="0" y="26"/>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591" name="Line 594"/>
            <p:cNvSpPr>
              <a:spLocks noChangeShapeType="1"/>
            </p:cNvSpPr>
            <p:nvPr/>
          </p:nvSpPr>
          <p:spPr bwMode="auto">
            <a:xfrm>
              <a:off x="3076" y="1894"/>
              <a:ext cx="0" cy="7"/>
            </a:xfrm>
            <a:prstGeom prst="line">
              <a:avLst/>
            </a:prstGeom>
            <a:noFill/>
            <a:ln w="9525">
              <a:noFill/>
              <a:round/>
              <a:headEnd type="none" w="sm" len="sm"/>
              <a:tailEnd type="none" w="sm" len="sm"/>
            </a:ln>
            <a:effectLst/>
          </p:spPr>
          <p:txBody>
            <a:bodyPr/>
            <a:lstStyle/>
            <a:p>
              <a:endParaRPr lang="en-US"/>
            </a:p>
          </p:txBody>
        </p:sp>
        <p:sp>
          <p:nvSpPr>
            <p:cNvPr id="592" name="Line 595"/>
            <p:cNvSpPr>
              <a:spLocks noChangeShapeType="1"/>
            </p:cNvSpPr>
            <p:nvPr/>
          </p:nvSpPr>
          <p:spPr bwMode="auto">
            <a:xfrm flipH="1">
              <a:off x="3049" y="1921"/>
              <a:ext cx="5" cy="1"/>
            </a:xfrm>
            <a:prstGeom prst="line">
              <a:avLst/>
            </a:prstGeom>
            <a:noFill/>
            <a:ln w="9525">
              <a:noFill/>
              <a:round/>
              <a:headEnd type="none" w="sm" len="sm"/>
              <a:tailEnd type="none" w="sm" len="sm"/>
            </a:ln>
            <a:effectLst/>
          </p:spPr>
          <p:txBody>
            <a:bodyPr/>
            <a:lstStyle/>
            <a:p>
              <a:endParaRPr lang="en-US"/>
            </a:p>
          </p:txBody>
        </p:sp>
        <p:sp>
          <p:nvSpPr>
            <p:cNvPr id="593" name="Freeform 596"/>
            <p:cNvSpPr>
              <a:spLocks/>
            </p:cNvSpPr>
            <p:nvPr/>
          </p:nvSpPr>
          <p:spPr bwMode="auto">
            <a:xfrm>
              <a:off x="3050" y="1922"/>
              <a:ext cx="51" cy="400"/>
            </a:xfrm>
            <a:custGeom>
              <a:avLst/>
              <a:gdLst/>
              <a:ahLst/>
              <a:cxnLst>
                <a:cxn ang="0">
                  <a:pos x="0" y="0"/>
                </a:cxn>
                <a:cxn ang="0">
                  <a:pos x="0" y="398"/>
                </a:cxn>
                <a:cxn ang="0">
                  <a:pos x="0" y="399"/>
                </a:cxn>
                <a:cxn ang="0">
                  <a:pos x="50" y="399"/>
                </a:cxn>
              </a:cxnLst>
              <a:rect l="0" t="0" r="r" b="b"/>
              <a:pathLst>
                <a:path w="51" h="400">
                  <a:moveTo>
                    <a:pt x="0" y="0"/>
                  </a:moveTo>
                  <a:lnTo>
                    <a:pt x="0" y="398"/>
                  </a:lnTo>
                  <a:lnTo>
                    <a:pt x="0" y="399"/>
                  </a:lnTo>
                  <a:lnTo>
                    <a:pt x="50" y="399"/>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594" name="Freeform 597"/>
            <p:cNvSpPr>
              <a:spLocks/>
            </p:cNvSpPr>
            <p:nvPr/>
          </p:nvSpPr>
          <p:spPr bwMode="auto">
            <a:xfrm>
              <a:off x="3099" y="2320"/>
              <a:ext cx="34" cy="39"/>
            </a:xfrm>
            <a:custGeom>
              <a:avLst/>
              <a:gdLst/>
              <a:ahLst/>
              <a:cxnLst>
                <a:cxn ang="0">
                  <a:pos x="0" y="0"/>
                </a:cxn>
                <a:cxn ang="0">
                  <a:pos x="2" y="0"/>
                </a:cxn>
                <a:cxn ang="0">
                  <a:pos x="5" y="0"/>
                </a:cxn>
                <a:cxn ang="0">
                  <a:pos x="8" y="2"/>
                </a:cxn>
                <a:cxn ang="0">
                  <a:pos x="11" y="3"/>
                </a:cxn>
                <a:cxn ang="0">
                  <a:pos x="13" y="5"/>
                </a:cxn>
                <a:cxn ang="0">
                  <a:pos x="16" y="6"/>
                </a:cxn>
                <a:cxn ang="0">
                  <a:pos x="19" y="8"/>
                </a:cxn>
                <a:cxn ang="0">
                  <a:pos x="21" y="11"/>
                </a:cxn>
                <a:cxn ang="0">
                  <a:pos x="24" y="14"/>
                </a:cxn>
                <a:cxn ang="0">
                  <a:pos x="26" y="16"/>
                </a:cxn>
                <a:cxn ang="0">
                  <a:pos x="28" y="20"/>
                </a:cxn>
                <a:cxn ang="0">
                  <a:pos x="29" y="23"/>
                </a:cxn>
                <a:cxn ang="0">
                  <a:pos x="30" y="26"/>
                </a:cxn>
                <a:cxn ang="0">
                  <a:pos x="32" y="30"/>
                </a:cxn>
                <a:cxn ang="0">
                  <a:pos x="32" y="33"/>
                </a:cxn>
                <a:cxn ang="0">
                  <a:pos x="33" y="38"/>
                </a:cxn>
              </a:cxnLst>
              <a:rect l="0" t="0" r="r" b="b"/>
              <a:pathLst>
                <a:path w="34" h="39">
                  <a:moveTo>
                    <a:pt x="0" y="0"/>
                  </a:moveTo>
                  <a:lnTo>
                    <a:pt x="2" y="0"/>
                  </a:lnTo>
                  <a:lnTo>
                    <a:pt x="5" y="0"/>
                  </a:lnTo>
                  <a:lnTo>
                    <a:pt x="8" y="2"/>
                  </a:lnTo>
                  <a:lnTo>
                    <a:pt x="11" y="3"/>
                  </a:lnTo>
                  <a:lnTo>
                    <a:pt x="13" y="5"/>
                  </a:lnTo>
                  <a:lnTo>
                    <a:pt x="16" y="6"/>
                  </a:lnTo>
                  <a:lnTo>
                    <a:pt x="19" y="8"/>
                  </a:lnTo>
                  <a:lnTo>
                    <a:pt x="21" y="11"/>
                  </a:lnTo>
                  <a:lnTo>
                    <a:pt x="24" y="14"/>
                  </a:lnTo>
                  <a:lnTo>
                    <a:pt x="26" y="16"/>
                  </a:lnTo>
                  <a:lnTo>
                    <a:pt x="28" y="20"/>
                  </a:lnTo>
                  <a:lnTo>
                    <a:pt x="29" y="23"/>
                  </a:lnTo>
                  <a:lnTo>
                    <a:pt x="30" y="26"/>
                  </a:lnTo>
                  <a:lnTo>
                    <a:pt x="32" y="30"/>
                  </a:lnTo>
                  <a:lnTo>
                    <a:pt x="32" y="33"/>
                  </a:lnTo>
                  <a:lnTo>
                    <a:pt x="33" y="38"/>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595" name="Line 598"/>
            <p:cNvSpPr>
              <a:spLocks noChangeShapeType="1"/>
            </p:cNvSpPr>
            <p:nvPr/>
          </p:nvSpPr>
          <p:spPr bwMode="auto">
            <a:xfrm flipV="1">
              <a:off x="3099" y="2316"/>
              <a:ext cx="0" cy="7"/>
            </a:xfrm>
            <a:prstGeom prst="line">
              <a:avLst/>
            </a:prstGeom>
            <a:noFill/>
            <a:ln w="9525">
              <a:noFill/>
              <a:round/>
              <a:headEnd type="none" w="sm" len="sm"/>
              <a:tailEnd type="none" w="sm" len="sm"/>
            </a:ln>
            <a:effectLst/>
          </p:spPr>
          <p:txBody>
            <a:bodyPr/>
            <a:lstStyle/>
            <a:p>
              <a:endParaRPr lang="en-US"/>
            </a:p>
          </p:txBody>
        </p:sp>
        <p:sp>
          <p:nvSpPr>
            <p:cNvPr id="596" name="Line 599"/>
            <p:cNvSpPr>
              <a:spLocks noChangeShapeType="1"/>
            </p:cNvSpPr>
            <p:nvPr/>
          </p:nvSpPr>
          <p:spPr bwMode="auto">
            <a:xfrm flipH="1">
              <a:off x="3129" y="2358"/>
              <a:ext cx="6" cy="0"/>
            </a:xfrm>
            <a:prstGeom prst="line">
              <a:avLst/>
            </a:prstGeom>
            <a:noFill/>
            <a:ln w="9525">
              <a:noFill/>
              <a:round/>
              <a:headEnd type="none" w="sm" len="sm"/>
              <a:tailEnd type="none" w="sm" len="sm"/>
            </a:ln>
            <a:effectLst/>
          </p:spPr>
          <p:txBody>
            <a:bodyPr/>
            <a:lstStyle/>
            <a:p>
              <a:endParaRPr lang="en-US"/>
            </a:p>
          </p:txBody>
        </p:sp>
        <p:sp>
          <p:nvSpPr>
            <p:cNvPr id="597" name="Freeform 600"/>
            <p:cNvSpPr>
              <a:spLocks/>
            </p:cNvSpPr>
            <p:nvPr/>
          </p:nvSpPr>
          <p:spPr bwMode="auto">
            <a:xfrm>
              <a:off x="3099" y="2358"/>
              <a:ext cx="34" cy="39"/>
            </a:xfrm>
            <a:custGeom>
              <a:avLst/>
              <a:gdLst/>
              <a:ahLst/>
              <a:cxnLst>
                <a:cxn ang="0">
                  <a:pos x="33" y="0"/>
                </a:cxn>
                <a:cxn ang="0">
                  <a:pos x="32" y="3"/>
                </a:cxn>
                <a:cxn ang="0">
                  <a:pos x="32" y="8"/>
                </a:cxn>
                <a:cxn ang="0">
                  <a:pos x="31" y="11"/>
                </a:cxn>
                <a:cxn ang="0">
                  <a:pos x="30" y="14"/>
                </a:cxn>
                <a:cxn ang="0">
                  <a:pos x="28" y="18"/>
                </a:cxn>
                <a:cxn ang="0">
                  <a:pos x="26" y="20"/>
                </a:cxn>
                <a:cxn ang="0">
                  <a:pos x="25" y="23"/>
                </a:cxn>
                <a:cxn ang="0">
                  <a:pos x="23" y="27"/>
                </a:cxn>
                <a:cxn ang="0">
                  <a:pos x="21" y="28"/>
                </a:cxn>
                <a:cxn ang="0">
                  <a:pos x="18" y="31"/>
                </a:cxn>
                <a:cxn ang="0">
                  <a:pos x="16" y="32"/>
                </a:cxn>
                <a:cxn ang="0">
                  <a:pos x="12" y="34"/>
                </a:cxn>
                <a:cxn ang="0">
                  <a:pos x="9" y="35"/>
                </a:cxn>
                <a:cxn ang="0">
                  <a:pos x="6" y="37"/>
                </a:cxn>
                <a:cxn ang="0">
                  <a:pos x="3" y="37"/>
                </a:cxn>
                <a:cxn ang="0">
                  <a:pos x="0" y="38"/>
                </a:cxn>
              </a:cxnLst>
              <a:rect l="0" t="0" r="r" b="b"/>
              <a:pathLst>
                <a:path w="34" h="39">
                  <a:moveTo>
                    <a:pt x="33" y="0"/>
                  </a:moveTo>
                  <a:lnTo>
                    <a:pt x="32" y="3"/>
                  </a:lnTo>
                  <a:lnTo>
                    <a:pt x="32" y="8"/>
                  </a:lnTo>
                  <a:lnTo>
                    <a:pt x="31" y="11"/>
                  </a:lnTo>
                  <a:lnTo>
                    <a:pt x="30" y="14"/>
                  </a:lnTo>
                  <a:lnTo>
                    <a:pt x="28" y="18"/>
                  </a:lnTo>
                  <a:lnTo>
                    <a:pt x="26" y="20"/>
                  </a:lnTo>
                  <a:lnTo>
                    <a:pt x="25" y="23"/>
                  </a:lnTo>
                  <a:lnTo>
                    <a:pt x="23" y="27"/>
                  </a:lnTo>
                  <a:lnTo>
                    <a:pt x="21" y="28"/>
                  </a:lnTo>
                  <a:lnTo>
                    <a:pt x="18" y="31"/>
                  </a:lnTo>
                  <a:lnTo>
                    <a:pt x="16" y="32"/>
                  </a:lnTo>
                  <a:lnTo>
                    <a:pt x="12" y="34"/>
                  </a:lnTo>
                  <a:lnTo>
                    <a:pt x="9" y="35"/>
                  </a:lnTo>
                  <a:lnTo>
                    <a:pt x="6" y="37"/>
                  </a:lnTo>
                  <a:lnTo>
                    <a:pt x="3" y="37"/>
                  </a:lnTo>
                  <a:lnTo>
                    <a:pt x="0" y="38"/>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598" name="Line 601"/>
            <p:cNvSpPr>
              <a:spLocks noChangeShapeType="1"/>
            </p:cNvSpPr>
            <p:nvPr/>
          </p:nvSpPr>
          <p:spPr bwMode="auto">
            <a:xfrm>
              <a:off x="3129" y="2358"/>
              <a:ext cx="6" cy="0"/>
            </a:xfrm>
            <a:prstGeom prst="line">
              <a:avLst/>
            </a:prstGeom>
            <a:noFill/>
            <a:ln w="9525">
              <a:noFill/>
              <a:round/>
              <a:headEnd type="none" w="sm" len="sm"/>
              <a:tailEnd type="none" w="sm" len="sm"/>
            </a:ln>
            <a:effectLst/>
          </p:spPr>
          <p:txBody>
            <a:bodyPr/>
            <a:lstStyle/>
            <a:p>
              <a:endParaRPr lang="en-US"/>
            </a:p>
          </p:txBody>
        </p:sp>
        <p:sp>
          <p:nvSpPr>
            <p:cNvPr id="599" name="Line 602"/>
            <p:cNvSpPr>
              <a:spLocks noChangeShapeType="1"/>
            </p:cNvSpPr>
            <p:nvPr/>
          </p:nvSpPr>
          <p:spPr bwMode="auto">
            <a:xfrm flipV="1">
              <a:off x="3099" y="2390"/>
              <a:ext cx="0" cy="8"/>
            </a:xfrm>
            <a:prstGeom prst="line">
              <a:avLst/>
            </a:prstGeom>
            <a:noFill/>
            <a:ln w="9525">
              <a:noFill/>
              <a:round/>
              <a:headEnd type="none" w="sm" len="sm"/>
              <a:tailEnd type="none" w="sm" len="sm"/>
            </a:ln>
            <a:effectLst/>
          </p:spPr>
          <p:txBody>
            <a:bodyPr/>
            <a:lstStyle/>
            <a:p>
              <a:endParaRPr lang="en-US"/>
            </a:p>
          </p:txBody>
        </p:sp>
        <p:sp>
          <p:nvSpPr>
            <p:cNvPr id="600" name="Freeform 603"/>
            <p:cNvSpPr>
              <a:spLocks/>
            </p:cNvSpPr>
            <p:nvPr/>
          </p:nvSpPr>
          <p:spPr bwMode="auto">
            <a:xfrm>
              <a:off x="3050" y="2396"/>
              <a:ext cx="51" cy="107"/>
            </a:xfrm>
            <a:custGeom>
              <a:avLst/>
              <a:gdLst/>
              <a:ahLst/>
              <a:cxnLst>
                <a:cxn ang="0">
                  <a:pos x="50" y="0"/>
                </a:cxn>
                <a:cxn ang="0">
                  <a:pos x="0" y="0"/>
                </a:cxn>
                <a:cxn ang="0">
                  <a:pos x="0" y="106"/>
                </a:cxn>
              </a:cxnLst>
              <a:rect l="0" t="0" r="r" b="b"/>
              <a:pathLst>
                <a:path w="51" h="107">
                  <a:moveTo>
                    <a:pt x="50" y="0"/>
                  </a:moveTo>
                  <a:lnTo>
                    <a:pt x="0" y="0"/>
                  </a:lnTo>
                  <a:lnTo>
                    <a:pt x="0" y="106"/>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601" name="Freeform 604"/>
            <p:cNvSpPr>
              <a:spLocks/>
            </p:cNvSpPr>
            <p:nvPr/>
          </p:nvSpPr>
          <p:spPr bwMode="auto">
            <a:xfrm>
              <a:off x="2965" y="2611"/>
              <a:ext cx="172" cy="91"/>
            </a:xfrm>
            <a:custGeom>
              <a:avLst/>
              <a:gdLst/>
              <a:ahLst/>
              <a:cxnLst>
                <a:cxn ang="0">
                  <a:pos x="171" y="68"/>
                </a:cxn>
                <a:cxn ang="0">
                  <a:pos x="169" y="75"/>
                </a:cxn>
                <a:cxn ang="0">
                  <a:pos x="166" y="80"/>
                </a:cxn>
                <a:cxn ang="0">
                  <a:pos x="161" y="85"/>
                </a:cxn>
                <a:cxn ang="0">
                  <a:pos x="156" y="88"/>
                </a:cxn>
                <a:cxn ang="0">
                  <a:pos x="150" y="90"/>
                </a:cxn>
                <a:cxn ang="0">
                  <a:pos x="16" y="89"/>
                </a:cxn>
                <a:cxn ang="0">
                  <a:pos x="10" y="86"/>
                </a:cxn>
                <a:cxn ang="0">
                  <a:pos x="5" y="82"/>
                </a:cxn>
                <a:cxn ang="0">
                  <a:pos x="2" y="77"/>
                </a:cxn>
                <a:cxn ang="0">
                  <a:pos x="0" y="70"/>
                </a:cxn>
                <a:cxn ang="0">
                  <a:pos x="0" y="7"/>
                </a:cxn>
                <a:cxn ang="0">
                  <a:pos x="2" y="10"/>
                </a:cxn>
                <a:cxn ang="0">
                  <a:pos x="5" y="12"/>
                </a:cxn>
                <a:cxn ang="0">
                  <a:pos x="9" y="14"/>
                </a:cxn>
                <a:cxn ang="0">
                  <a:pos x="13" y="15"/>
                </a:cxn>
                <a:cxn ang="0">
                  <a:pos x="17" y="14"/>
                </a:cxn>
                <a:cxn ang="0">
                  <a:pos x="21" y="11"/>
                </a:cxn>
                <a:cxn ang="0">
                  <a:pos x="24" y="8"/>
                </a:cxn>
                <a:cxn ang="0">
                  <a:pos x="27" y="5"/>
                </a:cxn>
                <a:cxn ang="0">
                  <a:pos x="31" y="3"/>
                </a:cxn>
                <a:cxn ang="0">
                  <a:pos x="36" y="2"/>
                </a:cxn>
                <a:cxn ang="0">
                  <a:pos x="40" y="4"/>
                </a:cxn>
                <a:cxn ang="0">
                  <a:pos x="42" y="7"/>
                </a:cxn>
                <a:cxn ang="0">
                  <a:pos x="45" y="10"/>
                </a:cxn>
                <a:cxn ang="0">
                  <a:pos x="49" y="12"/>
                </a:cxn>
                <a:cxn ang="0">
                  <a:pos x="55" y="14"/>
                </a:cxn>
                <a:cxn ang="0">
                  <a:pos x="60" y="12"/>
                </a:cxn>
                <a:cxn ang="0">
                  <a:pos x="63" y="9"/>
                </a:cxn>
                <a:cxn ang="0">
                  <a:pos x="66" y="5"/>
                </a:cxn>
                <a:cxn ang="0">
                  <a:pos x="70" y="2"/>
                </a:cxn>
                <a:cxn ang="0">
                  <a:pos x="74" y="0"/>
                </a:cxn>
                <a:cxn ang="0">
                  <a:pos x="77" y="1"/>
                </a:cxn>
                <a:cxn ang="0">
                  <a:pos x="79" y="5"/>
                </a:cxn>
                <a:cxn ang="0">
                  <a:pos x="83" y="9"/>
                </a:cxn>
                <a:cxn ang="0">
                  <a:pos x="87" y="14"/>
                </a:cxn>
                <a:cxn ang="0">
                  <a:pos x="92" y="16"/>
                </a:cxn>
                <a:cxn ang="0">
                  <a:pos x="96" y="15"/>
                </a:cxn>
                <a:cxn ang="0">
                  <a:pos x="99" y="12"/>
                </a:cxn>
                <a:cxn ang="0">
                  <a:pos x="101" y="8"/>
                </a:cxn>
                <a:cxn ang="0">
                  <a:pos x="104" y="4"/>
                </a:cxn>
                <a:cxn ang="0">
                  <a:pos x="107" y="2"/>
                </a:cxn>
                <a:cxn ang="0">
                  <a:pos x="112" y="1"/>
                </a:cxn>
                <a:cxn ang="0">
                  <a:pos x="116" y="3"/>
                </a:cxn>
                <a:cxn ang="0">
                  <a:pos x="118" y="6"/>
                </a:cxn>
                <a:cxn ang="0">
                  <a:pos x="120" y="10"/>
                </a:cxn>
                <a:cxn ang="0">
                  <a:pos x="123" y="14"/>
                </a:cxn>
                <a:cxn ang="0">
                  <a:pos x="130" y="15"/>
                </a:cxn>
                <a:cxn ang="0">
                  <a:pos x="136" y="14"/>
                </a:cxn>
                <a:cxn ang="0">
                  <a:pos x="141" y="10"/>
                </a:cxn>
                <a:cxn ang="0">
                  <a:pos x="143" y="6"/>
                </a:cxn>
                <a:cxn ang="0">
                  <a:pos x="146" y="3"/>
                </a:cxn>
                <a:cxn ang="0">
                  <a:pos x="150" y="1"/>
                </a:cxn>
                <a:cxn ang="0">
                  <a:pos x="152" y="1"/>
                </a:cxn>
                <a:cxn ang="0">
                  <a:pos x="154" y="3"/>
                </a:cxn>
                <a:cxn ang="0">
                  <a:pos x="159" y="5"/>
                </a:cxn>
                <a:cxn ang="0">
                  <a:pos x="164" y="7"/>
                </a:cxn>
                <a:cxn ang="0">
                  <a:pos x="168" y="8"/>
                </a:cxn>
              </a:cxnLst>
              <a:rect l="0" t="0" r="r" b="b"/>
              <a:pathLst>
                <a:path w="172" h="91">
                  <a:moveTo>
                    <a:pt x="171" y="7"/>
                  </a:moveTo>
                  <a:lnTo>
                    <a:pt x="171" y="65"/>
                  </a:lnTo>
                  <a:lnTo>
                    <a:pt x="171" y="68"/>
                  </a:lnTo>
                  <a:lnTo>
                    <a:pt x="170" y="70"/>
                  </a:lnTo>
                  <a:lnTo>
                    <a:pt x="170" y="73"/>
                  </a:lnTo>
                  <a:lnTo>
                    <a:pt x="169" y="75"/>
                  </a:lnTo>
                  <a:lnTo>
                    <a:pt x="168" y="77"/>
                  </a:lnTo>
                  <a:lnTo>
                    <a:pt x="167" y="79"/>
                  </a:lnTo>
                  <a:lnTo>
                    <a:pt x="166" y="80"/>
                  </a:lnTo>
                  <a:lnTo>
                    <a:pt x="164" y="82"/>
                  </a:lnTo>
                  <a:lnTo>
                    <a:pt x="163" y="84"/>
                  </a:lnTo>
                  <a:lnTo>
                    <a:pt x="161" y="85"/>
                  </a:lnTo>
                  <a:lnTo>
                    <a:pt x="160" y="86"/>
                  </a:lnTo>
                  <a:lnTo>
                    <a:pt x="158" y="88"/>
                  </a:lnTo>
                  <a:lnTo>
                    <a:pt x="156" y="88"/>
                  </a:lnTo>
                  <a:lnTo>
                    <a:pt x="154" y="89"/>
                  </a:lnTo>
                  <a:lnTo>
                    <a:pt x="152" y="89"/>
                  </a:lnTo>
                  <a:lnTo>
                    <a:pt x="150" y="90"/>
                  </a:lnTo>
                  <a:lnTo>
                    <a:pt x="20" y="90"/>
                  </a:lnTo>
                  <a:lnTo>
                    <a:pt x="18" y="89"/>
                  </a:lnTo>
                  <a:lnTo>
                    <a:pt x="16" y="89"/>
                  </a:lnTo>
                  <a:lnTo>
                    <a:pt x="14" y="88"/>
                  </a:lnTo>
                  <a:lnTo>
                    <a:pt x="12" y="88"/>
                  </a:lnTo>
                  <a:lnTo>
                    <a:pt x="10" y="86"/>
                  </a:lnTo>
                  <a:lnTo>
                    <a:pt x="8" y="85"/>
                  </a:lnTo>
                  <a:lnTo>
                    <a:pt x="7" y="84"/>
                  </a:lnTo>
                  <a:lnTo>
                    <a:pt x="5" y="82"/>
                  </a:lnTo>
                  <a:lnTo>
                    <a:pt x="4" y="80"/>
                  </a:lnTo>
                  <a:lnTo>
                    <a:pt x="3" y="79"/>
                  </a:lnTo>
                  <a:lnTo>
                    <a:pt x="2" y="77"/>
                  </a:lnTo>
                  <a:lnTo>
                    <a:pt x="1" y="75"/>
                  </a:lnTo>
                  <a:lnTo>
                    <a:pt x="0" y="73"/>
                  </a:lnTo>
                  <a:lnTo>
                    <a:pt x="0" y="70"/>
                  </a:lnTo>
                  <a:lnTo>
                    <a:pt x="0" y="68"/>
                  </a:lnTo>
                  <a:lnTo>
                    <a:pt x="0" y="65"/>
                  </a:lnTo>
                  <a:lnTo>
                    <a:pt x="0" y="7"/>
                  </a:lnTo>
                  <a:lnTo>
                    <a:pt x="0" y="8"/>
                  </a:lnTo>
                  <a:lnTo>
                    <a:pt x="1" y="9"/>
                  </a:lnTo>
                  <a:lnTo>
                    <a:pt x="2" y="10"/>
                  </a:lnTo>
                  <a:lnTo>
                    <a:pt x="3" y="10"/>
                  </a:lnTo>
                  <a:lnTo>
                    <a:pt x="4" y="11"/>
                  </a:lnTo>
                  <a:lnTo>
                    <a:pt x="5" y="12"/>
                  </a:lnTo>
                  <a:lnTo>
                    <a:pt x="6" y="12"/>
                  </a:lnTo>
                  <a:lnTo>
                    <a:pt x="8" y="13"/>
                  </a:lnTo>
                  <a:lnTo>
                    <a:pt x="9" y="14"/>
                  </a:lnTo>
                  <a:lnTo>
                    <a:pt x="10" y="14"/>
                  </a:lnTo>
                  <a:lnTo>
                    <a:pt x="11" y="14"/>
                  </a:lnTo>
                  <a:lnTo>
                    <a:pt x="13" y="15"/>
                  </a:lnTo>
                  <a:lnTo>
                    <a:pt x="14" y="15"/>
                  </a:lnTo>
                  <a:lnTo>
                    <a:pt x="16" y="14"/>
                  </a:lnTo>
                  <a:lnTo>
                    <a:pt x="17" y="14"/>
                  </a:lnTo>
                  <a:lnTo>
                    <a:pt x="18" y="14"/>
                  </a:lnTo>
                  <a:lnTo>
                    <a:pt x="19" y="13"/>
                  </a:lnTo>
                  <a:lnTo>
                    <a:pt x="21" y="11"/>
                  </a:lnTo>
                  <a:lnTo>
                    <a:pt x="21" y="10"/>
                  </a:lnTo>
                  <a:lnTo>
                    <a:pt x="23" y="10"/>
                  </a:lnTo>
                  <a:lnTo>
                    <a:pt x="24" y="8"/>
                  </a:lnTo>
                  <a:lnTo>
                    <a:pt x="25" y="7"/>
                  </a:lnTo>
                  <a:lnTo>
                    <a:pt x="26" y="6"/>
                  </a:lnTo>
                  <a:lnTo>
                    <a:pt x="27" y="5"/>
                  </a:lnTo>
                  <a:lnTo>
                    <a:pt x="28" y="4"/>
                  </a:lnTo>
                  <a:lnTo>
                    <a:pt x="29" y="3"/>
                  </a:lnTo>
                  <a:lnTo>
                    <a:pt x="31" y="3"/>
                  </a:lnTo>
                  <a:lnTo>
                    <a:pt x="33" y="2"/>
                  </a:lnTo>
                  <a:lnTo>
                    <a:pt x="34" y="2"/>
                  </a:lnTo>
                  <a:lnTo>
                    <a:pt x="36" y="2"/>
                  </a:lnTo>
                  <a:lnTo>
                    <a:pt x="37" y="3"/>
                  </a:lnTo>
                  <a:lnTo>
                    <a:pt x="39" y="3"/>
                  </a:lnTo>
                  <a:lnTo>
                    <a:pt x="40" y="4"/>
                  </a:lnTo>
                  <a:lnTo>
                    <a:pt x="41" y="5"/>
                  </a:lnTo>
                  <a:lnTo>
                    <a:pt x="42" y="6"/>
                  </a:lnTo>
                  <a:lnTo>
                    <a:pt x="42" y="7"/>
                  </a:lnTo>
                  <a:lnTo>
                    <a:pt x="44" y="7"/>
                  </a:lnTo>
                  <a:lnTo>
                    <a:pt x="45" y="9"/>
                  </a:lnTo>
                  <a:lnTo>
                    <a:pt x="45" y="10"/>
                  </a:lnTo>
                  <a:lnTo>
                    <a:pt x="47" y="10"/>
                  </a:lnTo>
                  <a:lnTo>
                    <a:pt x="48" y="11"/>
                  </a:lnTo>
                  <a:lnTo>
                    <a:pt x="49" y="12"/>
                  </a:lnTo>
                  <a:lnTo>
                    <a:pt x="50" y="13"/>
                  </a:lnTo>
                  <a:lnTo>
                    <a:pt x="52" y="14"/>
                  </a:lnTo>
                  <a:lnTo>
                    <a:pt x="55" y="14"/>
                  </a:lnTo>
                  <a:lnTo>
                    <a:pt x="57" y="14"/>
                  </a:lnTo>
                  <a:lnTo>
                    <a:pt x="59" y="13"/>
                  </a:lnTo>
                  <a:lnTo>
                    <a:pt x="60" y="12"/>
                  </a:lnTo>
                  <a:lnTo>
                    <a:pt x="61" y="11"/>
                  </a:lnTo>
                  <a:lnTo>
                    <a:pt x="63" y="10"/>
                  </a:lnTo>
                  <a:lnTo>
                    <a:pt x="63" y="9"/>
                  </a:lnTo>
                  <a:lnTo>
                    <a:pt x="65" y="7"/>
                  </a:lnTo>
                  <a:lnTo>
                    <a:pt x="66" y="6"/>
                  </a:lnTo>
                  <a:lnTo>
                    <a:pt x="66" y="5"/>
                  </a:lnTo>
                  <a:lnTo>
                    <a:pt x="68" y="4"/>
                  </a:lnTo>
                  <a:lnTo>
                    <a:pt x="68" y="3"/>
                  </a:lnTo>
                  <a:lnTo>
                    <a:pt x="70" y="2"/>
                  </a:lnTo>
                  <a:lnTo>
                    <a:pt x="71" y="0"/>
                  </a:lnTo>
                  <a:lnTo>
                    <a:pt x="73" y="0"/>
                  </a:lnTo>
                  <a:lnTo>
                    <a:pt x="74" y="0"/>
                  </a:lnTo>
                  <a:lnTo>
                    <a:pt x="76" y="0"/>
                  </a:lnTo>
                  <a:lnTo>
                    <a:pt x="77" y="0"/>
                  </a:lnTo>
                  <a:lnTo>
                    <a:pt x="77" y="1"/>
                  </a:lnTo>
                  <a:lnTo>
                    <a:pt x="78" y="2"/>
                  </a:lnTo>
                  <a:lnTo>
                    <a:pt x="78" y="4"/>
                  </a:lnTo>
                  <a:lnTo>
                    <a:pt x="79" y="5"/>
                  </a:lnTo>
                  <a:lnTo>
                    <a:pt x="80" y="6"/>
                  </a:lnTo>
                  <a:lnTo>
                    <a:pt x="81" y="7"/>
                  </a:lnTo>
                  <a:lnTo>
                    <a:pt x="83" y="9"/>
                  </a:lnTo>
                  <a:lnTo>
                    <a:pt x="84" y="10"/>
                  </a:lnTo>
                  <a:lnTo>
                    <a:pt x="86" y="12"/>
                  </a:lnTo>
                  <a:lnTo>
                    <a:pt x="87" y="14"/>
                  </a:lnTo>
                  <a:lnTo>
                    <a:pt x="89" y="14"/>
                  </a:lnTo>
                  <a:lnTo>
                    <a:pt x="91" y="15"/>
                  </a:lnTo>
                  <a:lnTo>
                    <a:pt x="92" y="16"/>
                  </a:lnTo>
                  <a:lnTo>
                    <a:pt x="94" y="16"/>
                  </a:lnTo>
                  <a:lnTo>
                    <a:pt x="95" y="16"/>
                  </a:lnTo>
                  <a:lnTo>
                    <a:pt x="96" y="15"/>
                  </a:lnTo>
                  <a:lnTo>
                    <a:pt x="98" y="14"/>
                  </a:lnTo>
                  <a:lnTo>
                    <a:pt x="99" y="14"/>
                  </a:lnTo>
                  <a:lnTo>
                    <a:pt x="99" y="12"/>
                  </a:lnTo>
                  <a:lnTo>
                    <a:pt x="100" y="11"/>
                  </a:lnTo>
                  <a:lnTo>
                    <a:pt x="101" y="10"/>
                  </a:lnTo>
                  <a:lnTo>
                    <a:pt x="101" y="8"/>
                  </a:lnTo>
                  <a:lnTo>
                    <a:pt x="102" y="7"/>
                  </a:lnTo>
                  <a:lnTo>
                    <a:pt x="103" y="6"/>
                  </a:lnTo>
                  <a:lnTo>
                    <a:pt x="104" y="4"/>
                  </a:lnTo>
                  <a:lnTo>
                    <a:pt x="105" y="3"/>
                  </a:lnTo>
                  <a:lnTo>
                    <a:pt x="106" y="2"/>
                  </a:lnTo>
                  <a:lnTo>
                    <a:pt x="107" y="2"/>
                  </a:lnTo>
                  <a:lnTo>
                    <a:pt x="109" y="1"/>
                  </a:lnTo>
                  <a:lnTo>
                    <a:pt x="111" y="0"/>
                  </a:lnTo>
                  <a:lnTo>
                    <a:pt x="112" y="1"/>
                  </a:lnTo>
                  <a:lnTo>
                    <a:pt x="114" y="2"/>
                  </a:lnTo>
                  <a:lnTo>
                    <a:pt x="115" y="2"/>
                  </a:lnTo>
                  <a:lnTo>
                    <a:pt x="116" y="3"/>
                  </a:lnTo>
                  <a:lnTo>
                    <a:pt x="117" y="4"/>
                  </a:lnTo>
                  <a:lnTo>
                    <a:pt x="117" y="6"/>
                  </a:lnTo>
                  <a:lnTo>
                    <a:pt x="118" y="6"/>
                  </a:lnTo>
                  <a:lnTo>
                    <a:pt x="119" y="7"/>
                  </a:lnTo>
                  <a:lnTo>
                    <a:pt x="119" y="9"/>
                  </a:lnTo>
                  <a:lnTo>
                    <a:pt x="120" y="10"/>
                  </a:lnTo>
                  <a:lnTo>
                    <a:pt x="121" y="11"/>
                  </a:lnTo>
                  <a:lnTo>
                    <a:pt x="122" y="12"/>
                  </a:lnTo>
                  <a:lnTo>
                    <a:pt x="123" y="14"/>
                  </a:lnTo>
                  <a:lnTo>
                    <a:pt x="125" y="14"/>
                  </a:lnTo>
                  <a:lnTo>
                    <a:pt x="127" y="14"/>
                  </a:lnTo>
                  <a:lnTo>
                    <a:pt x="130" y="15"/>
                  </a:lnTo>
                  <a:lnTo>
                    <a:pt x="132" y="14"/>
                  </a:lnTo>
                  <a:lnTo>
                    <a:pt x="135" y="14"/>
                  </a:lnTo>
                  <a:lnTo>
                    <a:pt x="136" y="14"/>
                  </a:lnTo>
                  <a:lnTo>
                    <a:pt x="138" y="12"/>
                  </a:lnTo>
                  <a:lnTo>
                    <a:pt x="140" y="11"/>
                  </a:lnTo>
                  <a:lnTo>
                    <a:pt x="141" y="10"/>
                  </a:lnTo>
                  <a:lnTo>
                    <a:pt x="141" y="9"/>
                  </a:lnTo>
                  <a:lnTo>
                    <a:pt x="142" y="7"/>
                  </a:lnTo>
                  <a:lnTo>
                    <a:pt x="143" y="6"/>
                  </a:lnTo>
                  <a:lnTo>
                    <a:pt x="144" y="6"/>
                  </a:lnTo>
                  <a:lnTo>
                    <a:pt x="145" y="4"/>
                  </a:lnTo>
                  <a:lnTo>
                    <a:pt x="146" y="3"/>
                  </a:lnTo>
                  <a:lnTo>
                    <a:pt x="147" y="2"/>
                  </a:lnTo>
                  <a:lnTo>
                    <a:pt x="148" y="2"/>
                  </a:lnTo>
                  <a:lnTo>
                    <a:pt x="150" y="1"/>
                  </a:lnTo>
                  <a:lnTo>
                    <a:pt x="151" y="0"/>
                  </a:lnTo>
                  <a:lnTo>
                    <a:pt x="151" y="1"/>
                  </a:lnTo>
                  <a:lnTo>
                    <a:pt x="152" y="1"/>
                  </a:lnTo>
                  <a:lnTo>
                    <a:pt x="153" y="2"/>
                  </a:lnTo>
                  <a:lnTo>
                    <a:pt x="154" y="2"/>
                  </a:lnTo>
                  <a:lnTo>
                    <a:pt x="154" y="3"/>
                  </a:lnTo>
                  <a:lnTo>
                    <a:pt x="156" y="4"/>
                  </a:lnTo>
                  <a:lnTo>
                    <a:pt x="157" y="4"/>
                  </a:lnTo>
                  <a:lnTo>
                    <a:pt x="159" y="5"/>
                  </a:lnTo>
                  <a:lnTo>
                    <a:pt x="161" y="6"/>
                  </a:lnTo>
                  <a:lnTo>
                    <a:pt x="162" y="7"/>
                  </a:lnTo>
                  <a:lnTo>
                    <a:pt x="164" y="7"/>
                  </a:lnTo>
                  <a:lnTo>
                    <a:pt x="165" y="7"/>
                  </a:lnTo>
                  <a:lnTo>
                    <a:pt x="166" y="7"/>
                  </a:lnTo>
                  <a:lnTo>
                    <a:pt x="168" y="8"/>
                  </a:lnTo>
                  <a:lnTo>
                    <a:pt x="169" y="7"/>
                  </a:lnTo>
                  <a:lnTo>
                    <a:pt x="171" y="7"/>
                  </a:lnTo>
                </a:path>
              </a:pathLst>
            </a:custGeom>
            <a:pattFill prst="pct90">
              <a:fgClr>
                <a:srgbClr val="FFE90F"/>
              </a:fgClr>
              <a:bgClr>
                <a:srgbClr val="009900"/>
              </a:bgClr>
            </a:pattFill>
            <a:ln w="9525" cap="rnd">
              <a:noFill/>
              <a:round/>
              <a:headEnd type="none" w="sm" len="sm"/>
              <a:tailEnd type="none" w="sm" len="sm"/>
            </a:ln>
            <a:effectLst/>
          </p:spPr>
          <p:txBody>
            <a:bodyPr/>
            <a:lstStyle/>
            <a:p>
              <a:endParaRPr lang="en-US"/>
            </a:p>
          </p:txBody>
        </p:sp>
        <p:sp>
          <p:nvSpPr>
            <p:cNvPr id="602" name="Freeform 605"/>
            <p:cNvSpPr>
              <a:spLocks/>
            </p:cNvSpPr>
            <p:nvPr/>
          </p:nvSpPr>
          <p:spPr bwMode="auto">
            <a:xfrm>
              <a:off x="3184" y="1797"/>
              <a:ext cx="18" cy="17"/>
            </a:xfrm>
            <a:custGeom>
              <a:avLst/>
              <a:gdLst/>
              <a:ahLst/>
              <a:cxnLst>
                <a:cxn ang="0">
                  <a:pos x="17" y="16"/>
                </a:cxn>
                <a:cxn ang="0">
                  <a:pos x="17" y="13"/>
                </a:cxn>
                <a:cxn ang="0">
                  <a:pos x="16" y="11"/>
                </a:cxn>
                <a:cxn ang="0">
                  <a:pos x="15" y="9"/>
                </a:cxn>
                <a:cxn ang="0">
                  <a:pos x="14" y="4"/>
                </a:cxn>
                <a:cxn ang="0">
                  <a:pos x="13" y="2"/>
                </a:cxn>
                <a:cxn ang="0">
                  <a:pos x="12" y="2"/>
                </a:cxn>
                <a:cxn ang="0">
                  <a:pos x="10" y="0"/>
                </a:cxn>
                <a:cxn ang="0">
                  <a:pos x="9" y="0"/>
                </a:cxn>
                <a:cxn ang="0">
                  <a:pos x="7" y="0"/>
                </a:cxn>
                <a:cxn ang="0">
                  <a:pos x="5" y="0"/>
                </a:cxn>
                <a:cxn ang="0">
                  <a:pos x="3" y="0"/>
                </a:cxn>
                <a:cxn ang="0">
                  <a:pos x="1" y="0"/>
                </a:cxn>
                <a:cxn ang="0">
                  <a:pos x="0" y="0"/>
                </a:cxn>
              </a:cxnLst>
              <a:rect l="0" t="0" r="r" b="b"/>
              <a:pathLst>
                <a:path w="18" h="17">
                  <a:moveTo>
                    <a:pt x="17" y="16"/>
                  </a:moveTo>
                  <a:lnTo>
                    <a:pt x="17" y="13"/>
                  </a:lnTo>
                  <a:lnTo>
                    <a:pt x="16" y="11"/>
                  </a:lnTo>
                  <a:lnTo>
                    <a:pt x="15" y="9"/>
                  </a:lnTo>
                  <a:lnTo>
                    <a:pt x="14" y="4"/>
                  </a:lnTo>
                  <a:lnTo>
                    <a:pt x="13" y="2"/>
                  </a:lnTo>
                  <a:lnTo>
                    <a:pt x="12" y="2"/>
                  </a:lnTo>
                  <a:lnTo>
                    <a:pt x="10" y="0"/>
                  </a:lnTo>
                  <a:lnTo>
                    <a:pt x="9" y="0"/>
                  </a:lnTo>
                  <a:lnTo>
                    <a:pt x="7" y="0"/>
                  </a:lnTo>
                  <a:lnTo>
                    <a:pt x="5" y="0"/>
                  </a:lnTo>
                  <a:lnTo>
                    <a:pt x="3" y="0"/>
                  </a:lnTo>
                  <a:lnTo>
                    <a:pt x="1"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03" name="Line 606"/>
            <p:cNvSpPr>
              <a:spLocks noChangeShapeType="1"/>
            </p:cNvSpPr>
            <p:nvPr/>
          </p:nvSpPr>
          <p:spPr bwMode="auto">
            <a:xfrm flipH="1">
              <a:off x="3201" y="1800"/>
              <a:ext cx="1" cy="0"/>
            </a:xfrm>
            <a:prstGeom prst="line">
              <a:avLst/>
            </a:prstGeom>
            <a:noFill/>
            <a:ln w="9525">
              <a:noFill/>
              <a:round/>
              <a:headEnd type="none" w="sm" len="sm"/>
              <a:tailEnd type="none" w="sm" len="sm"/>
            </a:ln>
            <a:effectLst/>
          </p:spPr>
          <p:txBody>
            <a:bodyPr/>
            <a:lstStyle/>
            <a:p>
              <a:endParaRPr lang="en-US"/>
            </a:p>
          </p:txBody>
        </p:sp>
        <p:sp>
          <p:nvSpPr>
            <p:cNvPr id="604" name="Line 607"/>
            <p:cNvSpPr>
              <a:spLocks noChangeShapeType="1"/>
            </p:cNvSpPr>
            <p:nvPr/>
          </p:nvSpPr>
          <p:spPr bwMode="auto">
            <a:xfrm>
              <a:off x="3185" y="1796"/>
              <a:ext cx="15" cy="0"/>
            </a:xfrm>
            <a:prstGeom prst="line">
              <a:avLst/>
            </a:prstGeom>
            <a:noFill/>
            <a:ln w="9525">
              <a:noFill/>
              <a:round/>
              <a:headEnd type="none" w="sm" len="sm"/>
              <a:tailEnd type="none" w="sm" len="sm"/>
            </a:ln>
            <a:effectLst/>
          </p:spPr>
          <p:txBody>
            <a:bodyPr/>
            <a:lstStyle/>
            <a:p>
              <a:endParaRPr lang="en-US"/>
            </a:p>
          </p:txBody>
        </p:sp>
        <p:sp>
          <p:nvSpPr>
            <p:cNvPr id="605" name="Freeform 608"/>
            <p:cNvSpPr>
              <a:spLocks/>
            </p:cNvSpPr>
            <p:nvPr/>
          </p:nvSpPr>
          <p:spPr bwMode="auto">
            <a:xfrm>
              <a:off x="3165" y="1797"/>
              <a:ext cx="20" cy="17"/>
            </a:xfrm>
            <a:custGeom>
              <a:avLst/>
              <a:gdLst/>
              <a:ahLst/>
              <a:cxnLst>
                <a:cxn ang="0">
                  <a:pos x="19" y="0"/>
                </a:cxn>
                <a:cxn ang="0">
                  <a:pos x="16" y="0"/>
                </a:cxn>
                <a:cxn ang="0">
                  <a:pos x="14" y="0"/>
                </a:cxn>
                <a:cxn ang="0">
                  <a:pos x="13" y="0"/>
                </a:cxn>
                <a:cxn ang="0">
                  <a:pos x="11" y="0"/>
                </a:cxn>
                <a:cxn ang="0">
                  <a:pos x="9" y="0"/>
                </a:cxn>
                <a:cxn ang="0">
                  <a:pos x="8" y="0"/>
                </a:cxn>
                <a:cxn ang="0">
                  <a:pos x="7" y="0"/>
                </a:cxn>
                <a:cxn ang="0">
                  <a:pos x="5" y="2"/>
                </a:cxn>
                <a:cxn ang="0">
                  <a:pos x="4" y="2"/>
                </a:cxn>
                <a:cxn ang="0">
                  <a:pos x="3" y="4"/>
                </a:cxn>
                <a:cxn ang="0">
                  <a:pos x="2" y="4"/>
                </a:cxn>
                <a:cxn ang="0">
                  <a:pos x="1" y="9"/>
                </a:cxn>
                <a:cxn ang="0">
                  <a:pos x="0" y="11"/>
                </a:cxn>
                <a:cxn ang="0">
                  <a:pos x="0" y="13"/>
                </a:cxn>
                <a:cxn ang="0">
                  <a:pos x="0" y="16"/>
                </a:cxn>
              </a:cxnLst>
              <a:rect l="0" t="0" r="r" b="b"/>
              <a:pathLst>
                <a:path w="20" h="17">
                  <a:moveTo>
                    <a:pt x="19" y="0"/>
                  </a:moveTo>
                  <a:lnTo>
                    <a:pt x="16" y="0"/>
                  </a:lnTo>
                  <a:lnTo>
                    <a:pt x="14" y="0"/>
                  </a:lnTo>
                  <a:lnTo>
                    <a:pt x="13" y="0"/>
                  </a:lnTo>
                  <a:lnTo>
                    <a:pt x="11" y="0"/>
                  </a:lnTo>
                  <a:lnTo>
                    <a:pt x="9" y="0"/>
                  </a:lnTo>
                  <a:lnTo>
                    <a:pt x="8" y="0"/>
                  </a:lnTo>
                  <a:lnTo>
                    <a:pt x="7" y="0"/>
                  </a:lnTo>
                  <a:lnTo>
                    <a:pt x="5" y="2"/>
                  </a:lnTo>
                  <a:lnTo>
                    <a:pt x="4" y="2"/>
                  </a:lnTo>
                  <a:lnTo>
                    <a:pt x="3" y="4"/>
                  </a:lnTo>
                  <a:lnTo>
                    <a:pt x="2" y="4"/>
                  </a:lnTo>
                  <a:lnTo>
                    <a:pt x="1" y="9"/>
                  </a:lnTo>
                  <a:lnTo>
                    <a:pt x="0" y="11"/>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06" name="Line 609"/>
            <p:cNvSpPr>
              <a:spLocks noChangeShapeType="1"/>
            </p:cNvSpPr>
            <p:nvPr/>
          </p:nvSpPr>
          <p:spPr bwMode="auto">
            <a:xfrm>
              <a:off x="3184" y="1797"/>
              <a:ext cx="0" cy="1"/>
            </a:xfrm>
            <a:prstGeom prst="line">
              <a:avLst/>
            </a:prstGeom>
            <a:noFill/>
            <a:ln w="9525">
              <a:noFill/>
              <a:round/>
              <a:headEnd type="none" w="sm" len="sm"/>
              <a:tailEnd type="none" w="sm" len="sm"/>
            </a:ln>
            <a:effectLst/>
          </p:spPr>
          <p:txBody>
            <a:bodyPr/>
            <a:lstStyle/>
            <a:p>
              <a:endParaRPr lang="en-US"/>
            </a:p>
          </p:txBody>
        </p:sp>
        <p:sp>
          <p:nvSpPr>
            <p:cNvPr id="607" name="Line 610"/>
            <p:cNvSpPr>
              <a:spLocks noChangeShapeType="1"/>
            </p:cNvSpPr>
            <p:nvPr/>
          </p:nvSpPr>
          <p:spPr bwMode="auto">
            <a:xfrm>
              <a:off x="3167" y="1800"/>
              <a:ext cx="15" cy="0"/>
            </a:xfrm>
            <a:prstGeom prst="line">
              <a:avLst/>
            </a:prstGeom>
            <a:noFill/>
            <a:ln w="9525">
              <a:noFill/>
              <a:round/>
              <a:headEnd type="none" w="sm" len="sm"/>
              <a:tailEnd type="none" w="sm" len="sm"/>
            </a:ln>
            <a:effectLst/>
          </p:spPr>
          <p:txBody>
            <a:bodyPr/>
            <a:lstStyle/>
            <a:p>
              <a:endParaRPr lang="en-US"/>
            </a:p>
          </p:txBody>
        </p:sp>
        <p:sp>
          <p:nvSpPr>
            <p:cNvPr id="608" name="Line 611"/>
            <p:cNvSpPr>
              <a:spLocks noChangeShapeType="1"/>
            </p:cNvSpPr>
            <p:nvPr/>
          </p:nvSpPr>
          <p:spPr bwMode="auto">
            <a:xfrm flipV="1">
              <a:off x="3190" y="1763"/>
              <a:ext cx="0" cy="34"/>
            </a:xfrm>
            <a:prstGeom prst="line">
              <a:avLst/>
            </a:prstGeom>
            <a:noFill/>
            <a:ln w="12700">
              <a:solidFill>
                <a:srgbClr val="000000"/>
              </a:solidFill>
              <a:round/>
              <a:headEnd type="none" w="sm" len="sm"/>
              <a:tailEnd type="none" w="sm" len="sm"/>
            </a:ln>
            <a:effectLst/>
          </p:spPr>
          <p:txBody>
            <a:bodyPr/>
            <a:lstStyle/>
            <a:p>
              <a:endParaRPr lang="en-US"/>
            </a:p>
          </p:txBody>
        </p:sp>
        <p:sp>
          <p:nvSpPr>
            <p:cNvPr id="609" name="Freeform 612"/>
            <p:cNvSpPr>
              <a:spLocks/>
            </p:cNvSpPr>
            <p:nvPr/>
          </p:nvSpPr>
          <p:spPr bwMode="auto">
            <a:xfrm>
              <a:off x="3184" y="1759"/>
              <a:ext cx="17" cy="17"/>
            </a:xfrm>
            <a:custGeom>
              <a:avLst/>
              <a:gdLst/>
              <a:ahLst/>
              <a:cxnLst>
                <a:cxn ang="0">
                  <a:pos x="16" y="16"/>
                </a:cxn>
                <a:cxn ang="0">
                  <a:pos x="16" y="13"/>
                </a:cxn>
                <a:cxn ang="0">
                  <a:pos x="13" y="9"/>
                </a:cxn>
                <a:cxn ang="0">
                  <a:pos x="13" y="6"/>
                </a:cxn>
                <a:cxn ang="0">
                  <a:pos x="13" y="4"/>
                </a:cxn>
                <a:cxn ang="0">
                  <a:pos x="11" y="2"/>
                </a:cxn>
                <a:cxn ang="0">
                  <a:pos x="9" y="2"/>
                </a:cxn>
                <a:cxn ang="0">
                  <a:pos x="9" y="0"/>
                </a:cxn>
                <a:cxn ang="0">
                  <a:pos x="6" y="0"/>
                </a:cxn>
                <a:cxn ang="0">
                  <a:pos x="4" y="0"/>
                </a:cxn>
                <a:cxn ang="0">
                  <a:pos x="2" y="0"/>
                </a:cxn>
                <a:cxn ang="0">
                  <a:pos x="0" y="0"/>
                </a:cxn>
              </a:cxnLst>
              <a:rect l="0" t="0" r="r" b="b"/>
              <a:pathLst>
                <a:path w="17" h="17">
                  <a:moveTo>
                    <a:pt x="16" y="16"/>
                  </a:moveTo>
                  <a:lnTo>
                    <a:pt x="16" y="13"/>
                  </a:lnTo>
                  <a:lnTo>
                    <a:pt x="13" y="9"/>
                  </a:lnTo>
                  <a:lnTo>
                    <a:pt x="13" y="6"/>
                  </a:lnTo>
                  <a:lnTo>
                    <a:pt x="13" y="4"/>
                  </a:lnTo>
                  <a:lnTo>
                    <a:pt x="11" y="2"/>
                  </a:lnTo>
                  <a:lnTo>
                    <a:pt x="9" y="2"/>
                  </a:lnTo>
                  <a:lnTo>
                    <a:pt x="9" y="0"/>
                  </a:lnTo>
                  <a:lnTo>
                    <a:pt x="6" y="0"/>
                  </a:lnTo>
                  <a:lnTo>
                    <a:pt x="4"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10" name="Line 613"/>
            <p:cNvSpPr>
              <a:spLocks noChangeShapeType="1"/>
            </p:cNvSpPr>
            <p:nvPr/>
          </p:nvSpPr>
          <p:spPr bwMode="auto">
            <a:xfrm flipH="1">
              <a:off x="3190" y="1764"/>
              <a:ext cx="1" cy="0"/>
            </a:xfrm>
            <a:prstGeom prst="line">
              <a:avLst/>
            </a:prstGeom>
            <a:noFill/>
            <a:ln w="9525">
              <a:noFill/>
              <a:round/>
              <a:headEnd type="none" w="sm" len="sm"/>
              <a:tailEnd type="none" w="sm" len="sm"/>
            </a:ln>
            <a:effectLst/>
          </p:spPr>
          <p:txBody>
            <a:bodyPr/>
            <a:lstStyle/>
            <a:p>
              <a:endParaRPr lang="en-US"/>
            </a:p>
          </p:txBody>
        </p:sp>
        <p:sp>
          <p:nvSpPr>
            <p:cNvPr id="611" name="Line 614"/>
            <p:cNvSpPr>
              <a:spLocks noChangeShapeType="1"/>
            </p:cNvSpPr>
            <p:nvPr/>
          </p:nvSpPr>
          <p:spPr bwMode="auto">
            <a:xfrm>
              <a:off x="3185" y="1759"/>
              <a:ext cx="15" cy="0"/>
            </a:xfrm>
            <a:prstGeom prst="line">
              <a:avLst/>
            </a:prstGeom>
            <a:noFill/>
            <a:ln w="9525">
              <a:noFill/>
              <a:round/>
              <a:headEnd type="none" w="sm" len="sm"/>
              <a:tailEnd type="none" w="sm" len="sm"/>
            </a:ln>
            <a:effectLst/>
          </p:spPr>
          <p:txBody>
            <a:bodyPr/>
            <a:lstStyle/>
            <a:p>
              <a:endParaRPr lang="en-US"/>
            </a:p>
          </p:txBody>
        </p:sp>
        <p:sp>
          <p:nvSpPr>
            <p:cNvPr id="612" name="Line 615"/>
            <p:cNvSpPr>
              <a:spLocks noChangeShapeType="1"/>
            </p:cNvSpPr>
            <p:nvPr/>
          </p:nvSpPr>
          <p:spPr bwMode="auto">
            <a:xfrm flipH="1">
              <a:off x="3184" y="1759"/>
              <a:ext cx="2" cy="0"/>
            </a:xfrm>
            <a:prstGeom prst="line">
              <a:avLst/>
            </a:prstGeom>
            <a:noFill/>
            <a:ln w="12700">
              <a:solidFill>
                <a:srgbClr val="000000"/>
              </a:solidFill>
              <a:round/>
              <a:headEnd type="none" w="sm" len="sm"/>
              <a:tailEnd type="none" w="sm" len="sm"/>
            </a:ln>
            <a:effectLst/>
          </p:spPr>
          <p:txBody>
            <a:bodyPr/>
            <a:lstStyle/>
            <a:p>
              <a:endParaRPr lang="en-US"/>
            </a:p>
          </p:txBody>
        </p:sp>
        <p:sp>
          <p:nvSpPr>
            <p:cNvPr id="613" name="Freeform 616"/>
            <p:cNvSpPr>
              <a:spLocks/>
            </p:cNvSpPr>
            <p:nvPr/>
          </p:nvSpPr>
          <p:spPr bwMode="auto">
            <a:xfrm>
              <a:off x="3177" y="1759"/>
              <a:ext cx="17" cy="17"/>
            </a:xfrm>
            <a:custGeom>
              <a:avLst/>
              <a:gdLst/>
              <a:ahLst/>
              <a:cxnLst>
                <a:cxn ang="0">
                  <a:pos x="16" y="0"/>
                </a:cxn>
                <a:cxn ang="0">
                  <a:pos x="13" y="0"/>
                </a:cxn>
                <a:cxn ang="0">
                  <a:pos x="10" y="0"/>
                </a:cxn>
                <a:cxn ang="0">
                  <a:pos x="8" y="0"/>
                </a:cxn>
                <a:cxn ang="0">
                  <a:pos x="5" y="0"/>
                </a:cxn>
                <a:cxn ang="0">
                  <a:pos x="2" y="0"/>
                </a:cxn>
                <a:cxn ang="0">
                  <a:pos x="2" y="2"/>
                </a:cxn>
                <a:cxn ang="0">
                  <a:pos x="0" y="2"/>
                </a:cxn>
                <a:cxn ang="0">
                  <a:pos x="0" y="4"/>
                </a:cxn>
                <a:cxn ang="0">
                  <a:pos x="0" y="6"/>
                </a:cxn>
                <a:cxn ang="0">
                  <a:pos x="0" y="9"/>
                </a:cxn>
                <a:cxn ang="0">
                  <a:pos x="0" y="13"/>
                </a:cxn>
                <a:cxn ang="0">
                  <a:pos x="0" y="16"/>
                </a:cxn>
              </a:cxnLst>
              <a:rect l="0" t="0" r="r" b="b"/>
              <a:pathLst>
                <a:path w="17" h="17">
                  <a:moveTo>
                    <a:pt x="16" y="0"/>
                  </a:moveTo>
                  <a:lnTo>
                    <a:pt x="13" y="0"/>
                  </a:lnTo>
                  <a:lnTo>
                    <a:pt x="10" y="0"/>
                  </a:lnTo>
                  <a:lnTo>
                    <a:pt x="8" y="0"/>
                  </a:lnTo>
                  <a:lnTo>
                    <a:pt x="5" y="0"/>
                  </a:lnTo>
                  <a:lnTo>
                    <a:pt x="2" y="0"/>
                  </a:lnTo>
                  <a:lnTo>
                    <a:pt x="2" y="2"/>
                  </a:lnTo>
                  <a:lnTo>
                    <a:pt x="0" y="2"/>
                  </a:lnTo>
                  <a:lnTo>
                    <a:pt x="0" y="4"/>
                  </a:lnTo>
                  <a:lnTo>
                    <a:pt x="0" y="6"/>
                  </a:lnTo>
                  <a:lnTo>
                    <a:pt x="0" y="9"/>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14" name="Line 617"/>
            <p:cNvSpPr>
              <a:spLocks noChangeShapeType="1"/>
            </p:cNvSpPr>
            <p:nvPr/>
          </p:nvSpPr>
          <p:spPr bwMode="auto">
            <a:xfrm>
              <a:off x="3182" y="1760"/>
              <a:ext cx="0" cy="1"/>
            </a:xfrm>
            <a:prstGeom prst="line">
              <a:avLst/>
            </a:prstGeom>
            <a:noFill/>
            <a:ln w="9525">
              <a:noFill/>
              <a:round/>
              <a:headEnd type="none" w="sm" len="sm"/>
              <a:tailEnd type="none" w="sm" len="sm"/>
            </a:ln>
            <a:effectLst/>
          </p:spPr>
          <p:txBody>
            <a:bodyPr/>
            <a:lstStyle/>
            <a:p>
              <a:endParaRPr lang="en-US"/>
            </a:p>
          </p:txBody>
        </p:sp>
        <p:sp>
          <p:nvSpPr>
            <p:cNvPr id="615" name="Line 618"/>
            <p:cNvSpPr>
              <a:spLocks noChangeShapeType="1"/>
            </p:cNvSpPr>
            <p:nvPr/>
          </p:nvSpPr>
          <p:spPr bwMode="auto">
            <a:xfrm>
              <a:off x="3178" y="1764"/>
              <a:ext cx="15" cy="0"/>
            </a:xfrm>
            <a:prstGeom prst="line">
              <a:avLst/>
            </a:prstGeom>
            <a:noFill/>
            <a:ln w="9525">
              <a:noFill/>
              <a:round/>
              <a:headEnd type="none" w="sm" len="sm"/>
              <a:tailEnd type="none" w="sm" len="sm"/>
            </a:ln>
            <a:effectLst/>
          </p:spPr>
          <p:txBody>
            <a:bodyPr/>
            <a:lstStyle/>
            <a:p>
              <a:endParaRPr lang="en-US"/>
            </a:p>
          </p:txBody>
        </p:sp>
        <p:sp>
          <p:nvSpPr>
            <p:cNvPr id="616" name="Line 619"/>
            <p:cNvSpPr>
              <a:spLocks noChangeShapeType="1"/>
            </p:cNvSpPr>
            <p:nvPr/>
          </p:nvSpPr>
          <p:spPr bwMode="auto">
            <a:xfrm>
              <a:off x="3177" y="1769"/>
              <a:ext cx="0" cy="26"/>
            </a:xfrm>
            <a:prstGeom prst="line">
              <a:avLst/>
            </a:prstGeom>
            <a:noFill/>
            <a:ln w="12700">
              <a:solidFill>
                <a:srgbClr val="000000"/>
              </a:solidFill>
              <a:round/>
              <a:headEnd type="none" w="sm" len="sm"/>
              <a:tailEnd type="none" w="sm" len="sm"/>
            </a:ln>
            <a:effectLst/>
          </p:spPr>
          <p:txBody>
            <a:bodyPr/>
            <a:lstStyle/>
            <a:p>
              <a:endParaRPr lang="en-US"/>
            </a:p>
          </p:txBody>
        </p:sp>
        <p:sp>
          <p:nvSpPr>
            <p:cNvPr id="617" name="Line 620"/>
            <p:cNvSpPr>
              <a:spLocks noChangeShapeType="1"/>
            </p:cNvSpPr>
            <p:nvPr/>
          </p:nvSpPr>
          <p:spPr bwMode="auto">
            <a:xfrm flipH="1">
              <a:off x="3166" y="1805"/>
              <a:ext cx="1" cy="31"/>
            </a:xfrm>
            <a:prstGeom prst="line">
              <a:avLst/>
            </a:prstGeom>
            <a:noFill/>
            <a:ln w="12700">
              <a:solidFill>
                <a:srgbClr val="000000"/>
              </a:solidFill>
              <a:round/>
              <a:headEnd type="none" w="sm" len="sm"/>
              <a:tailEnd type="none" w="sm" len="sm"/>
            </a:ln>
            <a:effectLst/>
          </p:spPr>
          <p:txBody>
            <a:bodyPr/>
            <a:lstStyle/>
            <a:p>
              <a:endParaRPr lang="en-US"/>
            </a:p>
          </p:txBody>
        </p:sp>
        <p:sp>
          <p:nvSpPr>
            <p:cNvPr id="618" name="Freeform 621"/>
            <p:cNvSpPr>
              <a:spLocks/>
            </p:cNvSpPr>
            <p:nvPr/>
          </p:nvSpPr>
          <p:spPr bwMode="auto">
            <a:xfrm>
              <a:off x="3165" y="1838"/>
              <a:ext cx="20" cy="15"/>
            </a:xfrm>
            <a:custGeom>
              <a:avLst/>
              <a:gdLst/>
              <a:ahLst/>
              <a:cxnLst>
                <a:cxn ang="0">
                  <a:pos x="0" y="0"/>
                </a:cxn>
                <a:cxn ang="0">
                  <a:pos x="0" y="0"/>
                </a:cxn>
                <a:cxn ang="0">
                  <a:pos x="0" y="2"/>
                </a:cxn>
                <a:cxn ang="0">
                  <a:pos x="0" y="4"/>
                </a:cxn>
                <a:cxn ang="0">
                  <a:pos x="1" y="4"/>
                </a:cxn>
                <a:cxn ang="0">
                  <a:pos x="2" y="6"/>
                </a:cxn>
                <a:cxn ang="0">
                  <a:pos x="3" y="6"/>
                </a:cxn>
                <a:cxn ang="0">
                  <a:pos x="4" y="8"/>
                </a:cxn>
                <a:cxn ang="0">
                  <a:pos x="5" y="10"/>
                </a:cxn>
                <a:cxn ang="0">
                  <a:pos x="7" y="12"/>
                </a:cxn>
                <a:cxn ang="0">
                  <a:pos x="8" y="12"/>
                </a:cxn>
                <a:cxn ang="0">
                  <a:pos x="10" y="14"/>
                </a:cxn>
                <a:cxn ang="0">
                  <a:pos x="13" y="14"/>
                </a:cxn>
                <a:cxn ang="0">
                  <a:pos x="15" y="14"/>
                </a:cxn>
                <a:cxn ang="0">
                  <a:pos x="19" y="14"/>
                </a:cxn>
              </a:cxnLst>
              <a:rect l="0" t="0" r="r" b="b"/>
              <a:pathLst>
                <a:path w="20" h="15">
                  <a:moveTo>
                    <a:pt x="0" y="0"/>
                  </a:moveTo>
                  <a:lnTo>
                    <a:pt x="0" y="0"/>
                  </a:lnTo>
                  <a:lnTo>
                    <a:pt x="0" y="2"/>
                  </a:lnTo>
                  <a:lnTo>
                    <a:pt x="0" y="4"/>
                  </a:lnTo>
                  <a:lnTo>
                    <a:pt x="1" y="4"/>
                  </a:lnTo>
                  <a:lnTo>
                    <a:pt x="2" y="6"/>
                  </a:lnTo>
                  <a:lnTo>
                    <a:pt x="3" y="6"/>
                  </a:lnTo>
                  <a:lnTo>
                    <a:pt x="4" y="8"/>
                  </a:lnTo>
                  <a:lnTo>
                    <a:pt x="5" y="10"/>
                  </a:lnTo>
                  <a:lnTo>
                    <a:pt x="7" y="12"/>
                  </a:lnTo>
                  <a:lnTo>
                    <a:pt x="8" y="12"/>
                  </a:lnTo>
                  <a:lnTo>
                    <a:pt x="10" y="14"/>
                  </a:lnTo>
                  <a:lnTo>
                    <a:pt x="13" y="14"/>
                  </a:lnTo>
                  <a:lnTo>
                    <a:pt x="15" y="14"/>
                  </a:lnTo>
                  <a:lnTo>
                    <a:pt x="19"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19" name="Line 622"/>
            <p:cNvSpPr>
              <a:spLocks noChangeShapeType="1"/>
            </p:cNvSpPr>
            <p:nvPr/>
          </p:nvSpPr>
          <p:spPr bwMode="auto">
            <a:xfrm>
              <a:off x="3165" y="1838"/>
              <a:ext cx="1" cy="0"/>
            </a:xfrm>
            <a:prstGeom prst="line">
              <a:avLst/>
            </a:prstGeom>
            <a:noFill/>
            <a:ln w="9525">
              <a:noFill/>
              <a:round/>
              <a:headEnd type="none" w="sm" len="sm"/>
              <a:tailEnd type="none" w="sm" len="sm"/>
            </a:ln>
            <a:effectLst/>
          </p:spPr>
          <p:txBody>
            <a:bodyPr/>
            <a:lstStyle/>
            <a:p>
              <a:endParaRPr lang="en-US"/>
            </a:p>
          </p:txBody>
        </p:sp>
        <p:sp>
          <p:nvSpPr>
            <p:cNvPr id="620" name="Line 623"/>
            <p:cNvSpPr>
              <a:spLocks noChangeShapeType="1"/>
            </p:cNvSpPr>
            <p:nvPr/>
          </p:nvSpPr>
          <p:spPr bwMode="auto">
            <a:xfrm>
              <a:off x="3183" y="1844"/>
              <a:ext cx="0" cy="1"/>
            </a:xfrm>
            <a:prstGeom prst="line">
              <a:avLst/>
            </a:prstGeom>
            <a:noFill/>
            <a:ln w="9525">
              <a:noFill/>
              <a:round/>
              <a:headEnd type="none" w="sm" len="sm"/>
              <a:tailEnd type="none" w="sm" len="sm"/>
            </a:ln>
            <a:effectLst/>
          </p:spPr>
          <p:txBody>
            <a:bodyPr/>
            <a:lstStyle/>
            <a:p>
              <a:endParaRPr lang="en-US"/>
            </a:p>
          </p:txBody>
        </p:sp>
        <p:sp>
          <p:nvSpPr>
            <p:cNvPr id="621" name="Freeform 624"/>
            <p:cNvSpPr>
              <a:spLocks/>
            </p:cNvSpPr>
            <p:nvPr/>
          </p:nvSpPr>
          <p:spPr bwMode="auto">
            <a:xfrm>
              <a:off x="3183" y="1839"/>
              <a:ext cx="20" cy="17"/>
            </a:xfrm>
            <a:custGeom>
              <a:avLst/>
              <a:gdLst/>
              <a:ahLst/>
              <a:cxnLst>
                <a:cxn ang="0">
                  <a:pos x="0" y="16"/>
                </a:cxn>
                <a:cxn ang="0">
                  <a:pos x="3" y="16"/>
                </a:cxn>
                <a:cxn ang="0">
                  <a:pos x="5" y="16"/>
                </a:cxn>
                <a:cxn ang="0">
                  <a:pos x="8" y="13"/>
                </a:cxn>
                <a:cxn ang="0">
                  <a:pos x="10" y="13"/>
                </a:cxn>
                <a:cxn ang="0">
                  <a:pos x="11" y="13"/>
                </a:cxn>
                <a:cxn ang="0">
                  <a:pos x="13" y="11"/>
                </a:cxn>
                <a:cxn ang="0">
                  <a:pos x="14" y="9"/>
                </a:cxn>
                <a:cxn ang="0">
                  <a:pos x="15" y="6"/>
                </a:cxn>
                <a:cxn ang="0">
                  <a:pos x="16" y="4"/>
                </a:cxn>
                <a:cxn ang="0">
                  <a:pos x="17" y="4"/>
                </a:cxn>
                <a:cxn ang="0">
                  <a:pos x="17" y="2"/>
                </a:cxn>
                <a:cxn ang="0">
                  <a:pos x="18" y="2"/>
                </a:cxn>
                <a:cxn ang="0">
                  <a:pos x="18" y="0"/>
                </a:cxn>
                <a:cxn ang="0">
                  <a:pos x="19" y="0"/>
                </a:cxn>
              </a:cxnLst>
              <a:rect l="0" t="0" r="r" b="b"/>
              <a:pathLst>
                <a:path w="20" h="17">
                  <a:moveTo>
                    <a:pt x="0" y="16"/>
                  </a:moveTo>
                  <a:lnTo>
                    <a:pt x="3" y="16"/>
                  </a:lnTo>
                  <a:lnTo>
                    <a:pt x="5" y="16"/>
                  </a:lnTo>
                  <a:lnTo>
                    <a:pt x="8" y="13"/>
                  </a:lnTo>
                  <a:lnTo>
                    <a:pt x="10" y="13"/>
                  </a:lnTo>
                  <a:lnTo>
                    <a:pt x="11" y="13"/>
                  </a:lnTo>
                  <a:lnTo>
                    <a:pt x="13" y="11"/>
                  </a:lnTo>
                  <a:lnTo>
                    <a:pt x="14" y="9"/>
                  </a:lnTo>
                  <a:lnTo>
                    <a:pt x="15" y="6"/>
                  </a:lnTo>
                  <a:lnTo>
                    <a:pt x="16" y="4"/>
                  </a:lnTo>
                  <a:lnTo>
                    <a:pt x="17" y="4"/>
                  </a:lnTo>
                  <a:lnTo>
                    <a:pt x="17" y="2"/>
                  </a:lnTo>
                  <a:lnTo>
                    <a:pt x="18" y="2"/>
                  </a:lnTo>
                  <a:lnTo>
                    <a:pt x="18" y="0"/>
                  </a:lnTo>
                  <a:lnTo>
                    <a:pt x="1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22" name="Line 625"/>
            <p:cNvSpPr>
              <a:spLocks noChangeShapeType="1"/>
            </p:cNvSpPr>
            <p:nvPr/>
          </p:nvSpPr>
          <p:spPr bwMode="auto">
            <a:xfrm>
              <a:off x="3184" y="1843"/>
              <a:ext cx="15" cy="0"/>
            </a:xfrm>
            <a:prstGeom prst="line">
              <a:avLst/>
            </a:prstGeom>
            <a:noFill/>
            <a:ln w="9525">
              <a:noFill/>
              <a:round/>
              <a:headEnd type="none" w="sm" len="sm"/>
              <a:tailEnd type="none" w="sm" len="sm"/>
            </a:ln>
            <a:effectLst/>
          </p:spPr>
          <p:txBody>
            <a:bodyPr/>
            <a:lstStyle/>
            <a:p>
              <a:endParaRPr lang="en-US"/>
            </a:p>
          </p:txBody>
        </p:sp>
        <p:sp>
          <p:nvSpPr>
            <p:cNvPr id="623" name="Line 626"/>
            <p:cNvSpPr>
              <a:spLocks noChangeShapeType="1"/>
            </p:cNvSpPr>
            <p:nvPr/>
          </p:nvSpPr>
          <p:spPr bwMode="auto">
            <a:xfrm>
              <a:off x="3202" y="1839"/>
              <a:ext cx="1" cy="0"/>
            </a:xfrm>
            <a:prstGeom prst="line">
              <a:avLst/>
            </a:prstGeom>
            <a:noFill/>
            <a:ln w="9525">
              <a:noFill/>
              <a:round/>
              <a:headEnd type="none" w="sm" len="sm"/>
              <a:tailEnd type="none" w="sm" len="sm"/>
            </a:ln>
            <a:effectLst/>
          </p:spPr>
          <p:txBody>
            <a:bodyPr/>
            <a:lstStyle/>
            <a:p>
              <a:endParaRPr lang="en-US"/>
            </a:p>
          </p:txBody>
        </p:sp>
        <p:sp>
          <p:nvSpPr>
            <p:cNvPr id="624" name="Line 627"/>
            <p:cNvSpPr>
              <a:spLocks noChangeShapeType="1"/>
            </p:cNvSpPr>
            <p:nvPr/>
          </p:nvSpPr>
          <p:spPr bwMode="auto">
            <a:xfrm>
              <a:off x="3201" y="1805"/>
              <a:ext cx="1" cy="32"/>
            </a:xfrm>
            <a:prstGeom prst="line">
              <a:avLst/>
            </a:prstGeom>
            <a:noFill/>
            <a:ln w="12700">
              <a:solidFill>
                <a:srgbClr val="000000"/>
              </a:solidFill>
              <a:round/>
              <a:headEnd type="none" w="sm" len="sm"/>
              <a:tailEnd type="none" w="sm" len="sm"/>
            </a:ln>
            <a:effectLst/>
          </p:spPr>
          <p:txBody>
            <a:bodyPr/>
            <a:lstStyle/>
            <a:p>
              <a:endParaRPr lang="en-US"/>
            </a:p>
          </p:txBody>
        </p:sp>
        <p:sp>
          <p:nvSpPr>
            <p:cNvPr id="625" name="Freeform 628"/>
            <p:cNvSpPr>
              <a:spLocks/>
            </p:cNvSpPr>
            <p:nvPr/>
          </p:nvSpPr>
          <p:spPr bwMode="auto">
            <a:xfrm>
              <a:off x="3133" y="1829"/>
              <a:ext cx="32" cy="17"/>
            </a:xfrm>
            <a:custGeom>
              <a:avLst/>
              <a:gdLst/>
              <a:ahLst/>
              <a:cxnLst>
                <a:cxn ang="0">
                  <a:pos x="31" y="0"/>
                </a:cxn>
                <a:cxn ang="0">
                  <a:pos x="28" y="0"/>
                </a:cxn>
                <a:cxn ang="0">
                  <a:pos x="24" y="0"/>
                </a:cxn>
                <a:cxn ang="0">
                  <a:pos x="21" y="0"/>
                </a:cxn>
                <a:cxn ang="0">
                  <a:pos x="18" y="1"/>
                </a:cxn>
                <a:cxn ang="0">
                  <a:pos x="16" y="2"/>
                </a:cxn>
                <a:cxn ang="0">
                  <a:pos x="13" y="2"/>
                </a:cxn>
                <a:cxn ang="0">
                  <a:pos x="11" y="4"/>
                </a:cxn>
                <a:cxn ang="0">
                  <a:pos x="8" y="5"/>
                </a:cxn>
                <a:cxn ang="0">
                  <a:pos x="6" y="5"/>
                </a:cxn>
                <a:cxn ang="0">
                  <a:pos x="5" y="7"/>
                </a:cxn>
                <a:cxn ang="0">
                  <a:pos x="3" y="8"/>
                </a:cxn>
                <a:cxn ang="0">
                  <a:pos x="2" y="10"/>
                </a:cxn>
                <a:cxn ang="0">
                  <a:pos x="1" y="10"/>
                </a:cxn>
                <a:cxn ang="0">
                  <a:pos x="0" y="13"/>
                </a:cxn>
                <a:cxn ang="0">
                  <a:pos x="0" y="16"/>
                </a:cxn>
              </a:cxnLst>
              <a:rect l="0" t="0" r="r" b="b"/>
              <a:pathLst>
                <a:path w="32" h="17">
                  <a:moveTo>
                    <a:pt x="31" y="0"/>
                  </a:moveTo>
                  <a:lnTo>
                    <a:pt x="28" y="0"/>
                  </a:lnTo>
                  <a:lnTo>
                    <a:pt x="24" y="0"/>
                  </a:lnTo>
                  <a:lnTo>
                    <a:pt x="21" y="0"/>
                  </a:lnTo>
                  <a:lnTo>
                    <a:pt x="18" y="1"/>
                  </a:lnTo>
                  <a:lnTo>
                    <a:pt x="16" y="2"/>
                  </a:lnTo>
                  <a:lnTo>
                    <a:pt x="13" y="2"/>
                  </a:lnTo>
                  <a:lnTo>
                    <a:pt x="11" y="4"/>
                  </a:lnTo>
                  <a:lnTo>
                    <a:pt x="8" y="5"/>
                  </a:lnTo>
                  <a:lnTo>
                    <a:pt x="6" y="5"/>
                  </a:lnTo>
                  <a:lnTo>
                    <a:pt x="5" y="7"/>
                  </a:lnTo>
                  <a:lnTo>
                    <a:pt x="3" y="8"/>
                  </a:lnTo>
                  <a:lnTo>
                    <a:pt x="2" y="10"/>
                  </a:lnTo>
                  <a:lnTo>
                    <a:pt x="1" y="10"/>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26" name="Line 629"/>
            <p:cNvSpPr>
              <a:spLocks noChangeShapeType="1"/>
            </p:cNvSpPr>
            <p:nvPr/>
          </p:nvSpPr>
          <p:spPr bwMode="auto">
            <a:xfrm>
              <a:off x="3164" y="1829"/>
              <a:ext cx="0" cy="1"/>
            </a:xfrm>
            <a:prstGeom prst="line">
              <a:avLst/>
            </a:prstGeom>
            <a:noFill/>
            <a:ln w="9525">
              <a:noFill/>
              <a:round/>
              <a:headEnd type="none" w="sm" len="sm"/>
              <a:tailEnd type="none" w="sm" len="sm"/>
            </a:ln>
            <a:effectLst/>
          </p:spPr>
          <p:txBody>
            <a:bodyPr/>
            <a:lstStyle/>
            <a:p>
              <a:endParaRPr lang="en-US"/>
            </a:p>
          </p:txBody>
        </p:sp>
        <p:sp>
          <p:nvSpPr>
            <p:cNvPr id="627" name="Line 630"/>
            <p:cNvSpPr>
              <a:spLocks noChangeShapeType="1"/>
            </p:cNvSpPr>
            <p:nvPr/>
          </p:nvSpPr>
          <p:spPr bwMode="auto">
            <a:xfrm flipH="1">
              <a:off x="3133" y="1840"/>
              <a:ext cx="1" cy="0"/>
            </a:xfrm>
            <a:prstGeom prst="line">
              <a:avLst/>
            </a:prstGeom>
            <a:noFill/>
            <a:ln w="9525">
              <a:noFill/>
              <a:round/>
              <a:headEnd type="none" w="sm" len="sm"/>
              <a:tailEnd type="none" w="sm" len="sm"/>
            </a:ln>
            <a:effectLst/>
          </p:spPr>
          <p:txBody>
            <a:bodyPr/>
            <a:lstStyle/>
            <a:p>
              <a:endParaRPr lang="en-US"/>
            </a:p>
          </p:txBody>
        </p:sp>
        <p:sp>
          <p:nvSpPr>
            <p:cNvPr id="628" name="Freeform 631"/>
            <p:cNvSpPr>
              <a:spLocks/>
            </p:cNvSpPr>
            <p:nvPr/>
          </p:nvSpPr>
          <p:spPr bwMode="auto">
            <a:xfrm>
              <a:off x="3133" y="1840"/>
              <a:ext cx="52" cy="17"/>
            </a:xfrm>
            <a:custGeom>
              <a:avLst/>
              <a:gdLst/>
              <a:ahLst/>
              <a:cxnLst>
                <a:cxn ang="0">
                  <a:pos x="0" y="0"/>
                </a:cxn>
                <a:cxn ang="0">
                  <a:pos x="0" y="0"/>
                </a:cxn>
                <a:cxn ang="0">
                  <a:pos x="1" y="2"/>
                </a:cxn>
                <a:cxn ang="0">
                  <a:pos x="2" y="4"/>
                </a:cxn>
                <a:cxn ang="0">
                  <a:pos x="4" y="5"/>
                </a:cxn>
                <a:cxn ang="0">
                  <a:pos x="6" y="6"/>
                </a:cxn>
                <a:cxn ang="0">
                  <a:pos x="9" y="8"/>
                </a:cxn>
                <a:cxn ang="0">
                  <a:pos x="11" y="9"/>
                </a:cxn>
                <a:cxn ang="0">
                  <a:pos x="15" y="10"/>
                </a:cxn>
                <a:cxn ang="0">
                  <a:pos x="18" y="10"/>
                </a:cxn>
                <a:cxn ang="0">
                  <a:pos x="22" y="13"/>
                </a:cxn>
                <a:cxn ang="0">
                  <a:pos x="27" y="13"/>
                </a:cxn>
                <a:cxn ang="0">
                  <a:pos x="30" y="14"/>
                </a:cxn>
                <a:cxn ang="0">
                  <a:pos x="35" y="14"/>
                </a:cxn>
                <a:cxn ang="0">
                  <a:pos x="40" y="16"/>
                </a:cxn>
                <a:cxn ang="0">
                  <a:pos x="45" y="16"/>
                </a:cxn>
                <a:cxn ang="0">
                  <a:pos x="51" y="16"/>
                </a:cxn>
              </a:cxnLst>
              <a:rect l="0" t="0" r="r" b="b"/>
              <a:pathLst>
                <a:path w="52" h="17">
                  <a:moveTo>
                    <a:pt x="0" y="0"/>
                  </a:moveTo>
                  <a:lnTo>
                    <a:pt x="0" y="0"/>
                  </a:lnTo>
                  <a:lnTo>
                    <a:pt x="1" y="2"/>
                  </a:lnTo>
                  <a:lnTo>
                    <a:pt x="2" y="4"/>
                  </a:lnTo>
                  <a:lnTo>
                    <a:pt x="4" y="5"/>
                  </a:lnTo>
                  <a:lnTo>
                    <a:pt x="6" y="6"/>
                  </a:lnTo>
                  <a:lnTo>
                    <a:pt x="9" y="8"/>
                  </a:lnTo>
                  <a:lnTo>
                    <a:pt x="11" y="9"/>
                  </a:lnTo>
                  <a:lnTo>
                    <a:pt x="15" y="10"/>
                  </a:lnTo>
                  <a:lnTo>
                    <a:pt x="18" y="10"/>
                  </a:lnTo>
                  <a:lnTo>
                    <a:pt x="22" y="13"/>
                  </a:lnTo>
                  <a:lnTo>
                    <a:pt x="27" y="13"/>
                  </a:lnTo>
                  <a:lnTo>
                    <a:pt x="30" y="14"/>
                  </a:lnTo>
                  <a:lnTo>
                    <a:pt x="35" y="14"/>
                  </a:lnTo>
                  <a:lnTo>
                    <a:pt x="40" y="16"/>
                  </a:lnTo>
                  <a:lnTo>
                    <a:pt x="45" y="16"/>
                  </a:lnTo>
                  <a:lnTo>
                    <a:pt x="5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29" name="Line 632"/>
            <p:cNvSpPr>
              <a:spLocks noChangeShapeType="1"/>
            </p:cNvSpPr>
            <p:nvPr/>
          </p:nvSpPr>
          <p:spPr bwMode="auto">
            <a:xfrm>
              <a:off x="3133" y="1840"/>
              <a:ext cx="1" cy="0"/>
            </a:xfrm>
            <a:prstGeom prst="line">
              <a:avLst/>
            </a:prstGeom>
            <a:noFill/>
            <a:ln w="9525">
              <a:noFill/>
              <a:round/>
              <a:headEnd type="none" w="sm" len="sm"/>
              <a:tailEnd type="none" w="sm" len="sm"/>
            </a:ln>
            <a:effectLst/>
          </p:spPr>
          <p:txBody>
            <a:bodyPr/>
            <a:lstStyle/>
            <a:p>
              <a:endParaRPr lang="en-US"/>
            </a:p>
          </p:txBody>
        </p:sp>
        <p:sp>
          <p:nvSpPr>
            <p:cNvPr id="630" name="Line 633"/>
            <p:cNvSpPr>
              <a:spLocks noChangeShapeType="1"/>
            </p:cNvSpPr>
            <p:nvPr/>
          </p:nvSpPr>
          <p:spPr bwMode="auto">
            <a:xfrm>
              <a:off x="3184" y="1852"/>
              <a:ext cx="0" cy="1"/>
            </a:xfrm>
            <a:prstGeom prst="line">
              <a:avLst/>
            </a:prstGeom>
            <a:noFill/>
            <a:ln w="9525">
              <a:noFill/>
              <a:round/>
              <a:headEnd type="none" w="sm" len="sm"/>
              <a:tailEnd type="none" w="sm" len="sm"/>
            </a:ln>
            <a:effectLst/>
          </p:spPr>
          <p:txBody>
            <a:bodyPr/>
            <a:lstStyle/>
            <a:p>
              <a:endParaRPr lang="en-US"/>
            </a:p>
          </p:txBody>
        </p:sp>
        <p:sp>
          <p:nvSpPr>
            <p:cNvPr id="631" name="Freeform 634"/>
            <p:cNvSpPr>
              <a:spLocks/>
            </p:cNvSpPr>
            <p:nvPr/>
          </p:nvSpPr>
          <p:spPr bwMode="auto">
            <a:xfrm>
              <a:off x="3184" y="1840"/>
              <a:ext cx="52" cy="17"/>
            </a:xfrm>
            <a:custGeom>
              <a:avLst/>
              <a:gdLst/>
              <a:ahLst/>
              <a:cxnLst>
                <a:cxn ang="0">
                  <a:pos x="0" y="16"/>
                </a:cxn>
                <a:cxn ang="0">
                  <a:pos x="5" y="16"/>
                </a:cxn>
                <a:cxn ang="0">
                  <a:pos x="10" y="16"/>
                </a:cxn>
                <a:cxn ang="0">
                  <a:pos x="15" y="14"/>
                </a:cxn>
                <a:cxn ang="0">
                  <a:pos x="19" y="14"/>
                </a:cxn>
                <a:cxn ang="0">
                  <a:pos x="24" y="13"/>
                </a:cxn>
                <a:cxn ang="0">
                  <a:pos x="28" y="13"/>
                </a:cxn>
                <a:cxn ang="0">
                  <a:pos x="32" y="10"/>
                </a:cxn>
                <a:cxn ang="0">
                  <a:pos x="35" y="10"/>
                </a:cxn>
                <a:cxn ang="0">
                  <a:pos x="39" y="9"/>
                </a:cxn>
                <a:cxn ang="0">
                  <a:pos x="41" y="8"/>
                </a:cxn>
                <a:cxn ang="0">
                  <a:pos x="44" y="6"/>
                </a:cxn>
                <a:cxn ang="0">
                  <a:pos x="46" y="5"/>
                </a:cxn>
                <a:cxn ang="0">
                  <a:pos x="48" y="4"/>
                </a:cxn>
                <a:cxn ang="0">
                  <a:pos x="49" y="2"/>
                </a:cxn>
                <a:cxn ang="0">
                  <a:pos x="50" y="0"/>
                </a:cxn>
                <a:cxn ang="0">
                  <a:pos x="51" y="0"/>
                </a:cxn>
              </a:cxnLst>
              <a:rect l="0" t="0" r="r" b="b"/>
              <a:pathLst>
                <a:path w="52" h="17">
                  <a:moveTo>
                    <a:pt x="0" y="16"/>
                  </a:moveTo>
                  <a:lnTo>
                    <a:pt x="5" y="16"/>
                  </a:lnTo>
                  <a:lnTo>
                    <a:pt x="10" y="16"/>
                  </a:lnTo>
                  <a:lnTo>
                    <a:pt x="15" y="14"/>
                  </a:lnTo>
                  <a:lnTo>
                    <a:pt x="19" y="14"/>
                  </a:lnTo>
                  <a:lnTo>
                    <a:pt x="24" y="13"/>
                  </a:lnTo>
                  <a:lnTo>
                    <a:pt x="28" y="13"/>
                  </a:lnTo>
                  <a:lnTo>
                    <a:pt x="32" y="10"/>
                  </a:lnTo>
                  <a:lnTo>
                    <a:pt x="35" y="10"/>
                  </a:lnTo>
                  <a:lnTo>
                    <a:pt x="39" y="9"/>
                  </a:lnTo>
                  <a:lnTo>
                    <a:pt x="41" y="8"/>
                  </a:lnTo>
                  <a:lnTo>
                    <a:pt x="44" y="6"/>
                  </a:lnTo>
                  <a:lnTo>
                    <a:pt x="46" y="5"/>
                  </a:lnTo>
                  <a:lnTo>
                    <a:pt x="48" y="4"/>
                  </a:lnTo>
                  <a:lnTo>
                    <a:pt x="49" y="2"/>
                  </a:lnTo>
                  <a:lnTo>
                    <a:pt x="50" y="0"/>
                  </a:lnTo>
                  <a:lnTo>
                    <a:pt x="5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32" name="Line 635"/>
            <p:cNvSpPr>
              <a:spLocks noChangeShapeType="1"/>
            </p:cNvSpPr>
            <p:nvPr/>
          </p:nvSpPr>
          <p:spPr bwMode="auto">
            <a:xfrm>
              <a:off x="3185" y="1851"/>
              <a:ext cx="15" cy="0"/>
            </a:xfrm>
            <a:prstGeom prst="line">
              <a:avLst/>
            </a:prstGeom>
            <a:noFill/>
            <a:ln w="9525">
              <a:noFill/>
              <a:round/>
              <a:headEnd type="none" w="sm" len="sm"/>
              <a:tailEnd type="none" w="sm" len="sm"/>
            </a:ln>
            <a:effectLst/>
          </p:spPr>
          <p:txBody>
            <a:bodyPr/>
            <a:lstStyle/>
            <a:p>
              <a:endParaRPr lang="en-US"/>
            </a:p>
          </p:txBody>
        </p:sp>
        <p:sp>
          <p:nvSpPr>
            <p:cNvPr id="633" name="Line 636"/>
            <p:cNvSpPr>
              <a:spLocks noChangeShapeType="1"/>
            </p:cNvSpPr>
            <p:nvPr/>
          </p:nvSpPr>
          <p:spPr bwMode="auto">
            <a:xfrm>
              <a:off x="3235" y="1840"/>
              <a:ext cx="1" cy="0"/>
            </a:xfrm>
            <a:prstGeom prst="line">
              <a:avLst/>
            </a:prstGeom>
            <a:noFill/>
            <a:ln w="9525">
              <a:noFill/>
              <a:round/>
              <a:headEnd type="none" w="sm" len="sm"/>
              <a:tailEnd type="none" w="sm" len="sm"/>
            </a:ln>
            <a:effectLst/>
          </p:spPr>
          <p:txBody>
            <a:bodyPr/>
            <a:lstStyle/>
            <a:p>
              <a:endParaRPr lang="en-US"/>
            </a:p>
          </p:txBody>
        </p:sp>
        <p:sp>
          <p:nvSpPr>
            <p:cNvPr id="634" name="Freeform 637"/>
            <p:cNvSpPr>
              <a:spLocks/>
            </p:cNvSpPr>
            <p:nvPr/>
          </p:nvSpPr>
          <p:spPr bwMode="auto">
            <a:xfrm>
              <a:off x="3203" y="1829"/>
              <a:ext cx="33" cy="17"/>
            </a:xfrm>
            <a:custGeom>
              <a:avLst/>
              <a:gdLst/>
              <a:ahLst/>
              <a:cxnLst>
                <a:cxn ang="0">
                  <a:pos x="32" y="16"/>
                </a:cxn>
                <a:cxn ang="0">
                  <a:pos x="31" y="13"/>
                </a:cxn>
                <a:cxn ang="0">
                  <a:pos x="30" y="10"/>
                </a:cxn>
                <a:cxn ang="0">
                  <a:pos x="29" y="10"/>
                </a:cxn>
                <a:cxn ang="0">
                  <a:pos x="27" y="8"/>
                </a:cxn>
                <a:cxn ang="0">
                  <a:pos x="26" y="7"/>
                </a:cxn>
                <a:cxn ang="0">
                  <a:pos x="24" y="5"/>
                </a:cxn>
                <a:cxn ang="0">
                  <a:pos x="22" y="5"/>
                </a:cxn>
                <a:cxn ang="0">
                  <a:pos x="20" y="5"/>
                </a:cxn>
                <a:cxn ang="0">
                  <a:pos x="17" y="2"/>
                </a:cxn>
                <a:cxn ang="0">
                  <a:pos x="15" y="2"/>
                </a:cxn>
                <a:cxn ang="0">
                  <a:pos x="12" y="2"/>
                </a:cxn>
                <a:cxn ang="0">
                  <a:pos x="9" y="1"/>
                </a:cxn>
                <a:cxn ang="0">
                  <a:pos x="6" y="0"/>
                </a:cxn>
                <a:cxn ang="0">
                  <a:pos x="3" y="0"/>
                </a:cxn>
                <a:cxn ang="0">
                  <a:pos x="0" y="0"/>
                </a:cxn>
              </a:cxnLst>
              <a:rect l="0" t="0" r="r" b="b"/>
              <a:pathLst>
                <a:path w="33" h="17">
                  <a:moveTo>
                    <a:pt x="32" y="16"/>
                  </a:moveTo>
                  <a:lnTo>
                    <a:pt x="31" y="13"/>
                  </a:lnTo>
                  <a:lnTo>
                    <a:pt x="30" y="10"/>
                  </a:lnTo>
                  <a:lnTo>
                    <a:pt x="29" y="10"/>
                  </a:lnTo>
                  <a:lnTo>
                    <a:pt x="27" y="8"/>
                  </a:lnTo>
                  <a:lnTo>
                    <a:pt x="26" y="7"/>
                  </a:lnTo>
                  <a:lnTo>
                    <a:pt x="24" y="5"/>
                  </a:lnTo>
                  <a:lnTo>
                    <a:pt x="22" y="5"/>
                  </a:lnTo>
                  <a:lnTo>
                    <a:pt x="20" y="5"/>
                  </a:lnTo>
                  <a:lnTo>
                    <a:pt x="17" y="2"/>
                  </a:lnTo>
                  <a:lnTo>
                    <a:pt x="15" y="2"/>
                  </a:lnTo>
                  <a:lnTo>
                    <a:pt x="12" y="2"/>
                  </a:lnTo>
                  <a:lnTo>
                    <a:pt x="9" y="1"/>
                  </a:lnTo>
                  <a:lnTo>
                    <a:pt x="6" y="0"/>
                  </a:lnTo>
                  <a:lnTo>
                    <a:pt x="3"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35" name="Line 638"/>
            <p:cNvSpPr>
              <a:spLocks noChangeShapeType="1"/>
            </p:cNvSpPr>
            <p:nvPr/>
          </p:nvSpPr>
          <p:spPr bwMode="auto">
            <a:xfrm flipH="1">
              <a:off x="3235" y="1840"/>
              <a:ext cx="1" cy="0"/>
            </a:xfrm>
            <a:prstGeom prst="line">
              <a:avLst/>
            </a:prstGeom>
            <a:noFill/>
            <a:ln w="9525">
              <a:noFill/>
              <a:round/>
              <a:headEnd type="none" w="sm" len="sm"/>
              <a:tailEnd type="none" w="sm" len="sm"/>
            </a:ln>
            <a:effectLst/>
          </p:spPr>
          <p:txBody>
            <a:bodyPr/>
            <a:lstStyle/>
            <a:p>
              <a:endParaRPr lang="en-US"/>
            </a:p>
          </p:txBody>
        </p:sp>
        <p:sp>
          <p:nvSpPr>
            <p:cNvPr id="636" name="Line 639"/>
            <p:cNvSpPr>
              <a:spLocks noChangeShapeType="1"/>
            </p:cNvSpPr>
            <p:nvPr/>
          </p:nvSpPr>
          <p:spPr bwMode="auto">
            <a:xfrm>
              <a:off x="3204" y="1829"/>
              <a:ext cx="15" cy="0"/>
            </a:xfrm>
            <a:prstGeom prst="line">
              <a:avLst/>
            </a:prstGeom>
            <a:noFill/>
            <a:ln w="9525">
              <a:noFill/>
              <a:round/>
              <a:headEnd type="none" w="sm" len="sm"/>
              <a:tailEnd type="none" w="sm" len="sm"/>
            </a:ln>
            <a:effectLst/>
          </p:spPr>
          <p:txBody>
            <a:bodyPr/>
            <a:lstStyle/>
            <a:p>
              <a:endParaRPr lang="en-US"/>
            </a:p>
          </p:txBody>
        </p:sp>
        <p:sp>
          <p:nvSpPr>
            <p:cNvPr id="637" name="Line 640"/>
            <p:cNvSpPr>
              <a:spLocks noChangeShapeType="1"/>
            </p:cNvSpPr>
            <p:nvPr/>
          </p:nvSpPr>
          <p:spPr bwMode="auto">
            <a:xfrm flipH="1">
              <a:off x="3132" y="1845"/>
              <a:ext cx="2" cy="6"/>
            </a:xfrm>
            <a:prstGeom prst="line">
              <a:avLst/>
            </a:prstGeom>
            <a:noFill/>
            <a:ln w="12700">
              <a:solidFill>
                <a:srgbClr val="000000"/>
              </a:solidFill>
              <a:round/>
              <a:headEnd type="none" w="sm" len="sm"/>
              <a:tailEnd type="none" w="sm" len="sm"/>
            </a:ln>
            <a:effectLst/>
          </p:spPr>
          <p:txBody>
            <a:bodyPr/>
            <a:lstStyle/>
            <a:p>
              <a:endParaRPr lang="en-US"/>
            </a:p>
          </p:txBody>
        </p:sp>
        <p:sp>
          <p:nvSpPr>
            <p:cNvPr id="638" name="Freeform 641"/>
            <p:cNvSpPr>
              <a:spLocks/>
            </p:cNvSpPr>
            <p:nvPr/>
          </p:nvSpPr>
          <p:spPr bwMode="auto">
            <a:xfrm>
              <a:off x="3130" y="1853"/>
              <a:ext cx="56" cy="17"/>
            </a:xfrm>
            <a:custGeom>
              <a:avLst/>
              <a:gdLst/>
              <a:ahLst/>
              <a:cxnLst>
                <a:cxn ang="0">
                  <a:pos x="0" y="0"/>
                </a:cxn>
                <a:cxn ang="0">
                  <a:pos x="0" y="0"/>
                </a:cxn>
                <a:cxn ang="0">
                  <a:pos x="1" y="2"/>
                </a:cxn>
                <a:cxn ang="0">
                  <a:pos x="2" y="2"/>
                </a:cxn>
                <a:cxn ang="0">
                  <a:pos x="4" y="5"/>
                </a:cxn>
                <a:cxn ang="0">
                  <a:pos x="7" y="7"/>
                </a:cxn>
                <a:cxn ang="0">
                  <a:pos x="9" y="7"/>
                </a:cxn>
                <a:cxn ang="0">
                  <a:pos x="12" y="10"/>
                </a:cxn>
                <a:cxn ang="0">
                  <a:pos x="16" y="10"/>
                </a:cxn>
                <a:cxn ang="0">
                  <a:pos x="20" y="11"/>
                </a:cxn>
                <a:cxn ang="0">
                  <a:pos x="24" y="13"/>
                </a:cxn>
                <a:cxn ang="0">
                  <a:pos x="28" y="13"/>
                </a:cxn>
                <a:cxn ang="0">
                  <a:pos x="33" y="14"/>
                </a:cxn>
                <a:cxn ang="0">
                  <a:pos x="38" y="14"/>
                </a:cxn>
                <a:cxn ang="0">
                  <a:pos x="43" y="16"/>
                </a:cxn>
                <a:cxn ang="0">
                  <a:pos x="49" y="16"/>
                </a:cxn>
                <a:cxn ang="0">
                  <a:pos x="55" y="16"/>
                </a:cxn>
              </a:cxnLst>
              <a:rect l="0" t="0" r="r" b="b"/>
              <a:pathLst>
                <a:path w="56" h="17">
                  <a:moveTo>
                    <a:pt x="0" y="0"/>
                  </a:moveTo>
                  <a:lnTo>
                    <a:pt x="0" y="0"/>
                  </a:lnTo>
                  <a:lnTo>
                    <a:pt x="1" y="2"/>
                  </a:lnTo>
                  <a:lnTo>
                    <a:pt x="2" y="2"/>
                  </a:lnTo>
                  <a:lnTo>
                    <a:pt x="4" y="5"/>
                  </a:lnTo>
                  <a:lnTo>
                    <a:pt x="7" y="7"/>
                  </a:lnTo>
                  <a:lnTo>
                    <a:pt x="9" y="7"/>
                  </a:lnTo>
                  <a:lnTo>
                    <a:pt x="12" y="10"/>
                  </a:lnTo>
                  <a:lnTo>
                    <a:pt x="16" y="10"/>
                  </a:lnTo>
                  <a:lnTo>
                    <a:pt x="20" y="11"/>
                  </a:lnTo>
                  <a:lnTo>
                    <a:pt x="24" y="13"/>
                  </a:lnTo>
                  <a:lnTo>
                    <a:pt x="28" y="13"/>
                  </a:lnTo>
                  <a:lnTo>
                    <a:pt x="33" y="14"/>
                  </a:lnTo>
                  <a:lnTo>
                    <a:pt x="38" y="14"/>
                  </a:lnTo>
                  <a:lnTo>
                    <a:pt x="43" y="16"/>
                  </a:lnTo>
                  <a:lnTo>
                    <a:pt x="49" y="16"/>
                  </a:lnTo>
                  <a:lnTo>
                    <a:pt x="55"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39" name="Line 642"/>
            <p:cNvSpPr>
              <a:spLocks noChangeShapeType="1"/>
            </p:cNvSpPr>
            <p:nvPr/>
          </p:nvSpPr>
          <p:spPr bwMode="auto">
            <a:xfrm>
              <a:off x="3131" y="1853"/>
              <a:ext cx="1" cy="0"/>
            </a:xfrm>
            <a:prstGeom prst="line">
              <a:avLst/>
            </a:prstGeom>
            <a:noFill/>
            <a:ln w="9525">
              <a:noFill/>
              <a:round/>
              <a:headEnd type="none" w="sm" len="sm"/>
              <a:tailEnd type="none" w="sm" len="sm"/>
            </a:ln>
            <a:effectLst/>
          </p:spPr>
          <p:txBody>
            <a:bodyPr/>
            <a:lstStyle/>
            <a:p>
              <a:endParaRPr lang="en-US"/>
            </a:p>
          </p:txBody>
        </p:sp>
        <p:sp>
          <p:nvSpPr>
            <p:cNvPr id="640" name="Line 643"/>
            <p:cNvSpPr>
              <a:spLocks noChangeShapeType="1"/>
            </p:cNvSpPr>
            <p:nvPr/>
          </p:nvSpPr>
          <p:spPr bwMode="auto">
            <a:xfrm>
              <a:off x="3184" y="1865"/>
              <a:ext cx="0" cy="1"/>
            </a:xfrm>
            <a:prstGeom prst="line">
              <a:avLst/>
            </a:prstGeom>
            <a:noFill/>
            <a:ln w="9525">
              <a:noFill/>
              <a:round/>
              <a:headEnd type="none" w="sm" len="sm"/>
              <a:tailEnd type="none" w="sm" len="sm"/>
            </a:ln>
            <a:effectLst/>
          </p:spPr>
          <p:txBody>
            <a:bodyPr/>
            <a:lstStyle/>
            <a:p>
              <a:endParaRPr lang="en-US"/>
            </a:p>
          </p:txBody>
        </p:sp>
        <p:sp>
          <p:nvSpPr>
            <p:cNvPr id="641" name="Freeform 644"/>
            <p:cNvSpPr>
              <a:spLocks/>
            </p:cNvSpPr>
            <p:nvPr/>
          </p:nvSpPr>
          <p:spPr bwMode="auto">
            <a:xfrm>
              <a:off x="3184" y="1853"/>
              <a:ext cx="56" cy="17"/>
            </a:xfrm>
            <a:custGeom>
              <a:avLst/>
              <a:gdLst/>
              <a:ahLst/>
              <a:cxnLst>
                <a:cxn ang="0">
                  <a:pos x="0" y="16"/>
                </a:cxn>
                <a:cxn ang="0">
                  <a:pos x="5" y="16"/>
                </a:cxn>
                <a:cxn ang="0">
                  <a:pos x="11" y="16"/>
                </a:cxn>
                <a:cxn ang="0">
                  <a:pos x="16" y="14"/>
                </a:cxn>
                <a:cxn ang="0">
                  <a:pos x="21" y="14"/>
                </a:cxn>
                <a:cxn ang="0">
                  <a:pos x="26" y="13"/>
                </a:cxn>
                <a:cxn ang="0">
                  <a:pos x="30" y="13"/>
                </a:cxn>
                <a:cxn ang="0">
                  <a:pos x="35" y="11"/>
                </a:cxn>
                <a:cxn ang="0">
                  <a:pos x="38" y="10"/>
                </a:cxn>
                <a:cxn ang="0">
                  <a:pos x="42" y="10"/>
                </a:cxn>
                <a:cxn ang="0">
                  <a:pos x="45" y="7"/>
                </a:cxn>
                <a:cxn ang="0">
                  <a:pos x="48" y="7"/>
                </a:cxn>
                <a:cxn ang="0">
                  <a:pos x="50" y="5"/>
                </a:cxn>
                <a:cxn ang="0">
                  <a:pos x="52" y="2"/>
                </a:cxn>
                <a:cxn ang="0">
                  <a:pos x="53" y="2"/>
                </a:cxn>
                <a:cxn ang="0">
                  <a:pos x="54" y="0"/>
                </a:cxn>
                <a:cxn ang="0">
                  <a:pos x="55" y="0"/>
                </a:cxn>
              </a:cxnLst>
              <a:rect l="0" t="0" r="r" b="b"/>
              <a:pathLst>
                <a:path w="56" h="17">
                  <a:moveTo>
                    <a:pt x="0" y="16"/>
                  </a:moveTo>
                  <a:lnTo>
                    <a:pt x="5" y="16"/>
                  </a:lnTo>
                  <a:lnTo>
                    <a:pt x="11" y="16"/>
                  </a:lnTo>
                  <a:lnTo>
                    <a:pt x="16" y="14"/>
                  </a:lnTo>
                  <a:lnTo>
                    <a:pt x="21" y="14"/>
                  </a:lnTo>
                  <a:lnTo>
                    <a:pt x="26" y="13"/>
                  </a:lnTo>
                  <a:lnTo>
                    <a:pt x="30" y="13"/>
                  </a:lnTo>
                  <a:lnTo>
                    <a:pt x="35" y="11"/>
                  </a:lnTo>
                  <a:lnTo>
                    <a:pt x="38" y="10"/>
                  </a:lnTo>
                  <a:lnTo>
                    <a:pt x="42" y="10"/>
                  </a:lnTo>
                  <a:lnTo>
                    <a:pt x="45" y="7"/>
                  </a:lnTo>
                  <a:lnTo>
                    <a:pt x="48" y="7"/>
                  </a:lnTo>
                  <a:lnTo>
                    <a:pt x="50" y="5"/>
                  </a:lnTo>
                  <a:lnTo>
                    <a:pt x="52" y="2"/>
                  </a:lnTo>
                  <a:lnTo>
                    <a:pt x="53" y="2"/>
                  </a:lnTo>
                  <a:lnTo>
                    <a:pt x="54" y="0"/>
                  </a:lnTo>
                  <a:lnTo>
                    <a:pt x="5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42" name="Line 645"/>
            <p:cNvSpPr>
              <a:spLocks noChangeShapeType="1"/>
            </p:cNvSpPr>
            <p:nvPr/>
          </p:nvSpPr>
          <p:spPr bwMode="auto">
            <a:xfrm>
              <a:off x="3185" y="1864"/>
              <a:ext cx="15" cy="0"/>
            </a:xfrm>
            <a:prstGeom prst="line">
              <a:avLst/>
            </a:prstGeom>
            <a:noFill/>
            <a:ln w="9525">
              <a:noFill/>
              <a:round/>
              <a:headEnd type="none" w="sm" len="sm"/>
              <a:tailEnd type="none" w="sm" len="sm"/>
            </a:ln>
            <a:effectLst/>
          </p:spPr>
          <p:txBody>
            <a:bodyPr/>
            <a:lstStyle/>
            <a:p>
              <a:endParaRPr lang="en-US"/>
            </a:p>
          </p:txBody>
        </p:sp>
        <p:sp>
          <p:nvSpPr>
            <p:cNvPr id="643" name="Line 646"/>
            <p:cNvSpPr>
              <a:spLocks noChangeShapeType="1"/>
            </p:cNvSpPr>
            <p:nvPr/>
          </p:nvSpPr>
          <p:spPr bwMode="auto">
            <a:xfrm>
              <a:off x="3239" y="1853"/>
              <a:ext cx="1" cy="0"/>
            </a:xfrm>
            <a:prstGeom prst="line">
              <a:avLst/>
            </a:prstGeom>
            <a:noFill/>
            <a:ln w="9525">
              <a:noFill/>
              <a:round/>
              <a:headEnd type="none" w="sm" len="sm"/>
              <a:tailEnd type="none" w="sm" len="sm"/>
            </a:ln>
            <a:effectLst/>
          </p:spPr>
          <p:txBody>
            <a:bodyPr/>
            <a:lstStyle/>
            <a:p>
              <a:endParaRPr lang="en-US"/>
            </a:p>
          </p:txBody>
        </p:sp>
        <p:sp>
          <p:nvSpPr>
            <p:cNvPr id="644" name="Line 647"/>
            <p:cNvSpPr>
              <a:spLocks noChangeShapeType="1"/>
            </p:cNvSpPr>
            <p:nvPr/>
          </p:nvSpPr>
          <p:spPr bwMode="auto">
            <a:xfrm flipH="1" flipV="1">
              <a:off x="3234" y="1839"/>
              <a:ext cx="3" cy="13"/>
            </a:xfrm>
            <a:prstGeom prst="line">
              <a:avLst/>
            </a:prstGeom>
            <a:noFill/>
            <a:ln w="12700">
              <a:solidFill>
                <a:srgbClr val="000000"/>
              </a:solidFill>
              <a:round/>
              <a:headEnd type="none" w="sm" len="sm"/>
              <a:tailEnd type="none" w="sm" len="sm"/>
            </a:ln>
            <a:effectLst/>
          </p:spPr>
          <p:txBody>
            <a:bodyPr/>
            <a:lstStyle/>
            <a:p>
              <a:endParaRPr lang="en-US"/>
            </a:p>
          </p:txBody>
        </p:sp>
        <p:sp>
          <p:nvSpPr>
            <p:cNvPr id="645" name="Line 648"/>
            <p:cNvSpPr>
              <a:spLocks noChangeShapeType="1"/>
            </p:cNvSpPr>
            <p:nvPr/>
          </p:nvSpPr>
          <p:spPr bwMode="auto">
            <a:xfrm>
              <a:off x="3240" y="1859"/>
              <a:ext cx="0" cy="8"/>
            </a:xfrm>
            <a:prstGeom prst="line">
              <a:avLst/>
            </a:prstGeom>
            <a:noFill/>
            <a:ln w="12700">
              <a:solidFill>
                <a:srgbClr val="000000"/>
              </a:solidFill>
              <a:round/>
              <a:headEnd type="none" w="sm" len="sm"/>
              <a:tailEnd type="none" w="sm" len="sm"/>
            </a:ln>
            <a:effectLst/>
          </p:spPr>
          <p:txBody>
            <a:bodyPr/>
            <a:lstStyle/>
            <a:p>
              <a:endParaRPr lang="en-US"/>
            </a:p>
          </p:txBody>
        </p:sp>
        <p:sp>
          <p:nvSpPr>
            <p:cNvPr id="646" name="Freeform 649"/>
            <p:cNvSpPr>
              <a:spLocks/>
            </p:cNvSpPr>
            <p:nvPr/>
          </p:nvSpPr>
          <p:spPr bwMode="auto">
            <a:xfrm>
              <a:off x="3185" y="1869"/>
              <a:ext cx="57" cy="17"/>
            </a:xfrm>
            <a:custGeom>
              <a:avLst/>
              <a:gdLst/>
              <a:ahLst/>
              <a:cxnLst>
                <a:cxn ang="0">
                  <a:pos x="56" y="0"/>
                </a:cxn>
                <a:cxn ang="0">
                  <a:pos x="56" y="0"/>
                </a:cxn>
                <a:cxn ang="0">
                  <a:pos x="55" y="2"/>
                </a:cxn>
                <a:cxn ang="0">
                  <a:pos x="53" y="4"/>
                </a:cxn>
                <a:cxn ang="0">
                  <a:pos x="51" y="5"/>
                </a:cxn>
                <a:cxn ang="0">
                  <a:pos x="49" y="7"/>
                </a:cxn>
                <a:cxn ang="0">
                  <a:pos x="46" y="7"/>
                </a:cxn>
                <a:cxn ang="0">
                  <a:pos x="43" y="10"/>
                </a:cxn>
                <a:cxn ang="0">
                  <a:pos x="39" y="10"/>
                </a:cxn>
                <a:cxn ang="0">
                  <a:pos x="35" y="10"/>
                </a:cxn>
                <a:cxn ang="0">
                  <a:pos x="31" y="13"/>
                </a:cxn>
                <a:cxn ang="0">
                  <a:pos x="26" y="13"/>
                </a:cxn>
                <a:cxn ang="0">
                  <a:pos x="21" y="14"/>
                </a:cxn>
                <a:cxn ang="0">
                  <a:pos x="16" y="14"/>
                </a:cxn>
                <a:cxn ang="0">
                  <a:pos x="11" y="14"/>
                </a:cxn>
                <a:cxn ang="0">
                  <a:pos x="5" y="16"/>
                </a:cxn>
                <a:cxn ang="0">
                  <a:pos x="0" y="16"/>
                </a:cxn>
              </a:cxnLst>
              <a:rect l="0" t="0" r="r" b="b"/>
              <a:pathLst>
                <a:path w="57" h="17">
                  <a:moveTo>
                    <a:pt x="56" y="0"/>
                  </a:moveTo>
                  <a:lnTo>
                    <a:pt x="56" y="0"/>
                  </a:lnTo>
                  <a:lnTo>
                    <a:pt x="55" y="2"/>
                  </a:lnTo>
                  <a:lnTo>
                    <a:pt x="53" y="4"/>
                  </a:lnTo>
                  <a:lnTo>
                    <a:pt x="51" y="5"/>
                  </a:lnTo>
                  <a:lnTo>
                    <a:pt x="49" y="7"/>
                  </a:lnTo>
                  <a:lnTo>
                    <a:pt x="46" y="7"/>
                  </a:lnTo>
                  <a:lnTo>
                    <a:pt x="43" y="10"/>
                  </a:lnTo>
                  <a:lnTo>
                    <a:pt x="39" y="10"/>
                  </a:lnTo>
                  <a:lnTo>
                    <a:pt x="35" y="10"/>
                  </a:lnTo>
                  <a:lnTo>
                    <a:pt x="31" y="13"/>
                  </a:lnTo>
                  <a:lnTo>
                    <a:pt x="26" y="13"/>
                  </a:lnTo>
                  <a:lnTo>
                    <a:pt x="21" y="14"/>
                  </a:lnTo>
                  <a:lnTo>
                    <a:pt x="16" y="14"/>
                  </a:lnTo>
                  <a:lnTo>
                    <a:pt x="11" y="14"/>
                  </a:lnTo>
                  <a:lnTo>
                    <a:pt x="5" y="16"/>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47" name="Line 650"/>
            <p:cNvSpPr>
              <a:spLocks noChangeShapeType="1"/>
            </p:cNvSpPr>
            <p:nvPr/>
          </p:nvSpPr>
          <p:spPr bwMode="auto">
            <a:xfrm>
              <a:off x="3240" y="1869"/>
              <a:ext cx="1" cy="0"/>
            </a:xfrm>
            <a:prstGeom prst="line">
              <a:avLst/>
            </a:prstGeom>
            <a:noFill/>
            <a:ln w="9525">
              <a:noFill/>
              <a:round/>
              <a:headEnd type="none" w="sm" len="sm"/>
              <a:tailEnd type="none" w="sm" len="sm"/>
            </a:ln>
            <a:effectLst/>
          </p:spPr>
          <p:txBody>
            <a:bodyPr/>
            <a:lstStyle/>
            <a:p>
              <a:endParaRPr lang="en-US"/>
            </a:p>
          </p:txBody>
        </p:sp>
        <p:sp>
          <p:nvSpPr>
            <p:cNvPr id="648" name="Line 651"/>
            <p:cNvSpPr>
              <a:spLocks noChangeShapeType="1"/>
            </p:cNvSpPr>
            <p:nvPr/>
          </p:nvSpPr>
          <p:spPr bwMode="auto">
            <a:xfrm>
              <a:off x="3185" y="1878"/>
              <a:ext cx="0" cy="0"/>
            </a:xfrm>
            <a:prstGeom prst="line">
              <a:avLst/>
            </a:prstGeom>
            <a:noFill/>
            <a:ln w="9525">
              <a:noFill/>
              <a:round/>
              <a:headEnd type="none" w="sm" len="sm"/>
              <a:tailEnd type="none" w="sm" len="sm"/>
            </a:ln>
            <a:effectLst/>
          </p:spPr>
          <p:txBody>
            <a:bodyPr/>
            <a:lstStyle/>
            <a:p>
              <a:endParaRPr lang="en-US"/>
            </a:p>
          </p:txBody>
        </p:sp>
        <p:sp>
          <p:nvSpPr>
            <p:cNvPr id="649" name="Freeform 652"/>
            <p:cNvSpPr>
              <a:spLocks/>
            </p:cNvSpPr>
            <p:nvPr/>
          </p:nvSpPr>
          <p:spPr bwMode="auto">
            <a:xfrm>
              <a:off x="3129" y="1869"/>
              <a:ext cx="57" cy="17"/>
            </a:xfrm>
            <a:custGeom>
              <a:avLst/>
              <a:gdLst/>
              <a:ahLst/>
              <a:cxnLst>
                <a:cxn ang="0">
                  <a:pos x="56" y="16"/>
                </a:cxn>
                <a:cxn ang="0">
                  <a:pos x="50" y="16"/>
                </a:cxn>
                <a:cxn ang="0">
                  <a:pos x="44" y="14"/>
                </a:cxn>
                <a:cxn ang="0">
                  <a:pos x="39" y="14"/>
                </a:cxn>
                <a:cxn ang="0">
                  <a:pos x="34" y="14"/>
                </a:cxn>
                <a:cxn ang="0">
                  <a:pos x="29" y="13"/>
                </a:cxn>
                <a:cxn ang="0">
                  <a:pos x="24" y="13"/>
                </a:cxn>
                <a:cxn ang="0">
                  <a:pos x="20" y="10"/>
                </a:cxn>
                <a:cxn ang="0">
                  <a:pos x="16" y="10"/>
                </a:cxn>
                <a:cxn ang="0">
                  <a:pos x="12" y="10"/>
                </a:cxn>
                <a:cxn ang="0">
                  <a:pos x="9" y="7"/>
                </a:cxn>
                <a:cxn ang="0">
                  <a:pos x="7" y="7"/>
                </a:cxn>
                <a:cxn ang="0">
                  <a:pos x="4" y="5"/>
                </a:cxn>
                <a:cxn ang="0">
                  <a:pos x="2" y="4"/>
                </a:cxn>
                <a:cxn ang="0">
                  <a:pos x="0" y="2"/>
                </a:cxn>
                <a:cxn ang="0">
                  <a:pos x="0" y="0"/>
                </a:cxn>
              </a:cxnLst>
              <a:rect l="0" t="0" r="r" b="b"/>
              <a:pathLst>
                <a:path w="57" h="17">
                  <a:moveTo>
                    <a:pt x="56" y="16"/>
                  </a:moveTo>
                  <a:lnTo>
                    <a:pt x="50" y="16"/>
                  </a:lnTo>
                  <a:lnTo>
                    <a:pt x="44" y="14"/>
                  </a:lnTo>
                  <a:lnTo>
                    <a:pt x="39" y="14"/>
                  </a:lnTo>
                  <a:lnTo>
                    <a:pt x="34" y="14"/>
                  </a:lnTo>
                  <a:lnTo>
                    <a:pt x="29" y="13"/>
                  </a:lnTo>
                  <a:lnTo>
                    <a:pt x="24" y="13"/>
                  </a:lnTo>
                  <a:lnTo>
                    <a:pt x="20" y="10"/>
                  </a:lnTo>
                  <a:lnTo>
                    <a:pt x="16" y="10"/>
                  </a:lnTo>
                  <a:lnTo>
                    <a:pt x="12" y="10"/>
                  </a:lnTo>
                  <a:lnTo>
                    <a:pt x="9" y="7"/>
                  </a:lnTo>
                  <a:lnTo>
                    <a:pt x="7" y="7"/>
                  </a:lnTo>
                  <a:lnTo>
                    <a:pt x="4" y="5"/>
                  </a:lnTo>
                  <a:lnTo>
                    <a:pt x="2"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50" name="Line 653"/>
            <p:cNvSpPr>
              <a:spLocks noChangeShapeType="1"/>
            </p:cNvSpPr>
            <p:nvPr/>
          </p:nvSpPr>
          <p:spPr bwMode="auto">
            <a:xfrm>
              <a:off x="3185" y="1880"/>
              <a:ext cx="0" cy="1"/>
            </a:xfrm>
            <a:prstGeom prst="line">
              <a:avLst/>
            </a:prstGeom>
            <a:noFill/>
            <a:ln w="9525">
              <a:noFill/>
              <a:round/>
              <a:headEnd type="none" w="sm" len="sm"/>
              <a:tailEnd type="none" w="sm" len="sm"/>
            </a:ln>
            <a:effectLst/>
          </p:spPr>
          <p:txBody>
            <a:bodyPr/>
            <a:lstStyle/>
            <a:p>
              <a:endParaRPr lang="en-US"/>
            </a:p>
          </p:txBody>
        </p:sp>
        <p:sp>
          <p:nvSpPr>
            <p:cNvPr id="651" name="Line 654"/>
            <p:cNvSpPr>
              <a:spLocks noChangeShapeType="1"/>
            </p:cNvSpPr>
            <p:nvPr/>
          </p:nvSpPr>
          <p:spPr bwMode="auto">
            <a:xfrm>
              <a:off x="3129" y="1869"/>
              <a:ext cx="1" cy="0"/>
            </a:xfrm>
            <a:prstGeom prst="line">
              <a:avLst/>
            </a:prstGeom>
            <a:noFill/>
            <a:ln w="9525">
              <a:noFill/>
              <a:round/>
              <a:headEnd type="none" w="sm" len="sm"/>
              <a:tailEnd type="none" w="sm" len="sm"/>
            </a:ln>
            <a:effectLst/>
          </p:spPr>
          <p:txBody>
            <a:bodyPr/>
            <a:lstStyle/>
            <a:p>
              <a:endParaRPr lang="en-US"/>
            </a:p>
          </p:txBody>
        </p:sp>
        <p:sp>
          <p:nvSpPr>
            <p:cNvPr id="652" name="Line 655"/>
            <p:cNvSpPr>
              <a:spLocks noChangeShapeType="1"/>
            </p:cNvSpPr>
            <p:nvPr/>
          </p:nvSpPr>
          <p:spPr bwMode="auto">
            <a:xfrm flipV="1">
              <a:off x="3129" y="1853"/>
              <a:ext cx="0" cy="15"/>
            </a:xfrm>
            <a:prstGeom prst="line">
              <a:avLst/>
            </a:prstGeom>
            <a:noFill/>
            <a:ln w="12700">
              <a:solidFill>
                <a:srgbClr val="000000"/>
              </a:solidFill>
              <a:round/>
              <a:headEnd type="none" w="sm" len="sm"/>
              <a:tailEnd type="none" w="sm" len="sm"/>
            </a:ln>
            <a:effectLst/>
          </p:spPr>
          <p:txBody>
            <a:bodyPr/>
            <a:lstStyle/>
            <a:p>
              <a:endParaRPr lang="en-US"/>
            </a:p>
          </p:txBody>
        </p:sp>
        <p:sp>
          <p:nvSpPr>
            <p:cNvPr id="653" name="Freeform 656"/>
            <p:cNvSpPr>
              <a:spLocks/>
            </p:cNvSpPr>
            <p:nvPr/>
          </p:nvSpPr>
          <p:spPr bwMode="auto">
            <a:xfrm>
              <a:off x="3231" y="1875"/>
              <a:ext cx="17" cy="26"/>
            </a:xfrm>
            <a:custGeom>
              <a:avLst/>
              <a:gdLst/>
              <a:ahLst/>
              <a:cxnLst>
                <a:cxn ang="0">
                  <a:pos x="16" y="0"/>
                </a:cxn>
                <a:cxn ang="0">
                  <a:pos x="6" y="0"/>
                </a:cxn>
                <a:cxn ang="0">
                  <a:pos x="6" y="1"/>
                </a:cxn>
                <a:cxn ang="0">
                  <a:pos x="6" y="3"/>
                </a:cxn>
                <a:cxn ang="0">
                  <a:pos x="6" y="4"/>
                </a:cxn>
                <a:cxn ang="0">
                  <a:pos x="6" y="6"/>
                </a:cxn>
                <a:cxn ang="0">
                  <a:pos x="6" y="8"/>
                </a:cxn>
                <a:cxn ang="0">
                  <a:pos x="6" y="10"/>
                </a:cxn>
                <a:cxn ang="0">
                  <a:pos x="6" y="11"/>
                </a:cxn>
                <a:cxn ang="0">
                  <a:pos x="6" y="14"/>
                </a:cxn>
                <a:cxn ang="0">
                  <a:pos x="0" y="16"/>
                </a:cxn>
                <a:cxn ang="0">
                  <a:pos x="0" y="18"/>
                </a:cxn>
                <a:cxn ang="0">
                  <a:pos x="0" y="20"/>
                </a:cxn>
                <a:cxn ang="0">
                  <a:pos x="0" y="21"/>
                </a:cxn>
                <a:cxn ang="0">
                  <a:pos x="0" y="24"/>
                </a:cxn>
                <a:cxn ang="0">
                  <a:pos x="0" y="25"/>
                </a:cxn>
              </a:cxnLst>
              <a:rect l="0" t="0" r="r" b="b"/>
              <a:pathLst>
                <a:path w="17" h="26">
                  <a:moveTo>
                    <a:pt x="16" y="0"/>
                  </a:moveTo>
                  <a:lnTo>
                    <a:pt x="6" y="0"/>
                  </a:lnTo>
                  <a:lnTo>
                    <a:pt x="6" y="1"/>
                  </a:lnTo>
                  <a:lnTo>
                    <a:pt x="6" y="3"/>
                  </a:lnTo>
                  <a:lnTo>
                    <a:pt x="6" y="4"/>
                  </a:lnTo>
                  <a:lnTo>
                    <a:pt x="6" y="6"/>
                  </a:lnTo>
                  <a:lnTo>
                    <a:pt x="6" y="8"/>
                  </a:lnTo>
                  <a:lnTo>
                    <a:pt x="6" y="10"/>
                  </a:lnTo>
                  <a:lnTo>
                    <a:pt x="6" y="11"/>
                  </a:lnTo>
                  <a:lnTo>
                    <a:pt x="6" y="14"/>
                  </a:lnTo>
                  <a:lnTo>
                    <a:pt x="0" y="16"/>
                  </a:lnTo>
                  <a:lnTo>
                    <a:pt x="0" y="18"/>
                  </a:lnTo>
                  <a:lnTo>
                    <a:pt x="0" y="20"/>
                  </a:lnTo>
                  <a:lnTo>
                    <a:pt x="0" y="21"/>
                  </a:lnTo>
                  <a:lnTo>
                    <a:pt x="0" y="24"/>
                  </a:lnTo>
                  <a:lnTo>
                    <a:pt x="0"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54" name="Line 657"/>
            <p:cNvSpPr>
              <a:spLocks noChangeShapeType="1"/>
            </p:cNvSpPr>
            <p:nvPr/>
          </p:nvSpPr>
          <p:spPr bwMode="auto">
            <a:xfrm>
              <a:off x="3232" y="1875"/>
              <a:ext cx="1" cy="0"/>
            </a:xfrm>
            <a:prstGeom prst="line">
              <a:avLst/>
            </a:prstGeom>
            <a:noFill/>
            <a:ln w="9525">
              <a:noFill/>
              <a:round/>
              <a:headEnd type="none" w="sm" len="sm"/>
              <a:tailEnd type="none" w="sm" len="sm"/>
            </a:ln>
            <a:effectLst/>
          </p:spPr>
          <p:txBody>
            <a:bodyPr/>
            <a:lstStyle/>
            <a:p>
              <a:endParaRPr lang="en-US"/>
            </a:p>
          </p:txBody>
        </p:sp>
        <p:sp>
          <p:nvSpPr>
            <p:cNvPr id="655" name="Line 658"/>
            <p:cNvSpPr>
              <a:spLocks noChangeShapeType="1"/>
            </p:cNvSpPr>
            <p:nvPr/>
          </p:nvSpPr>
          <p:spPr bwMode="auto">
            <a:xfrm flipH="1">
              <a:off x="3232" y="1899"/>
              <a:ext cx="1" cy="0"/>
            </a:xfrm>
            <a:prstGeom prst="line">
              <a:avLst/>
            </a:prstGeom>
            <a:noFill/>
            <a:ln w="9525">
              <a:noFill/>
              <a:round/>
              <a:headEnd type="none" w="sm" len="sm"/>
              <a:tailEnd type="none" w="sm" len="sm"/>
            </a:ln>
            <a:effectLst/>
          </p:spPr>
          <p:txBody>
            <a:bodyPr/>
            <a:lstStyle/>
            <a:p>
              <a:endParaRPr lang="en-US"/>
            </a:p>
          </p:txBody>
        </p:sp>
        <p:sp>
          <p:nvSpPr>
            <p:cNvPr id="656" name="Freeform 659"/>
            <p:cNvSpPr>
              <a:spLocks/>
            </p:cNvSpPr>
            <p:nvPr/>
          </p:nvSpPr>
          <p:spPr bwMode="auto">
            <a:xfrm>
              <a:off x="3220" y="1899"/>
              <a:ext cx="17" cy="35"/>
            </a:xfrm>
            <a:custGeom>
              <a:avLst/>
              <a:gdLst/>
              <a:ahLst/>
              <a:cxnLst>
                <a:cxn ang="0">
                  <a:pos x="16" y="0"/>
                </a:cxn>
                <a:cxn ang="0">
                  <a:pos x="16" y="2"/>
                </a:cxn>
                <a:cxn ang="0">
                  <a:pos x="14" y="5"/>
                </a:cxn>
                <a:cxn ang="0">
                  <a:pos x="13" y="6"/>
                </a:cxn>
                <a:cxn ang="0">
                  <a:pos x="12" y="8"/>
                </a:cxn>
                <a:cxn ang="0">
                  <a:pos x="12" y="10"/>
                </a:cxn>
                <a:cxn ang="0">
                  <a:pos x="10" y="11"/>
                </a:cxn>
                <a:cxn ang="0">
                  <a:pos x="9" y="13"/>
                </a:cxn>
                <a:cxn ang="0">
                  <a:pos x="8" y="14"/>
                </a:cxn>
                <a:cxn ang="0">
                  <a:pos x="5" y="16"/>
                </a:cxn>
                <a:cxn ang="0">
                  <a:pos x="5" y="17"/>
                </a:cxn>
                <a:cxn ang="0">
                  <a:pos x="4" y="19"/>
                </a:cxn>
                <a:cxn ang="0">
                  <a:pos x="2" y="21"/>
                </a:cxn>
                <a:cxn ang="0">
                  <a:pos x="1" y="24"/>
                </a:cxn>
                <a:cxn ang="0">
                  <a:pos x="0" y="27"/>
                </a:cxn>
                <a:cxn ang="0">
                  <a:pos x="0" y="30"/>
                </a:cxn>
                <a:cxn ang="0">
                  <a:pos x="0" y="34"/>
                </a:cxn>
              </a:cxnLst>
              <a:rect l="0" t="0" r="r" b="b"/>
              <a:pathLst>
                <a:path w="17" h="35">
                  <a:moveTo>
                    <a:pt x="16" y="0"/>
                  </a:moveTo>
                  <a:lnTo>
                    <a:pt x="16" y="2"/>
                  </a:lnTo>
                  <a:lnTo>
                    <a:pt x="14" y="5"/>
                  </a:lnTo>
                  <a:lnTo>
                    <a:pt x="13" y="6"/>
                  </a:lnTo>
                  <a:lnTo>
                    <a:pt x="12" y="8"/>
                  </a:lnTo>
                  <a:lnTo>
                    <a:pt x="12" y="10"/>
                  </a:lnTo>
                  <a:lnTo>
                    <a:pt x="10" y="11"/>
                  </a:lnTo>
                  <a:lnTo>
                    <a:pt x="9" y="13"/>
                  </a:lnTo>
                  <a:lnTo>
                    <a:pt x="8" y="14"/>
                  </a:lnTo>
                  <a:lnTo>
                    <a:pt x="5" y="16"/>
                  </a:lnTo>
                  <a:lnTo>
                    <a:pt x="5" y="17"/>
                  </a:lnTo>
                  <a:lnTo>
                    <a:pt x="4" y="19"/>
                  </a:lnTo>
                  <a:lnTo>
                    <a:pt x="2" y="21"/>
                  </a:lnTo>
                  <a:lnTo>
                    <a:pt x="1" y="24"/>
                  </a:lnTo>
                  <a:lnTo>
                    <a:pt x="0" y="27"/>
                  </a:lnTo>
                  <a:lnTo>
                    <a:pt x="0" y="30"/>
                  </a:lnTo>
                  <a:lnTo>
                    <a:pt x="0" y="3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57" name="Line 660"/>
            <p:cNvSpPr>
              <a:spLocks noChangeShapeType="1"/>
            </p:cNvSpPr>
            <p:nvPr/>
          </p:nvSpPr>
          <p:spPr bwMode="auto">
            <a:xfrm>
              <a:off x="3232" y="1899"/>
              <a:ext cx="1" cy="0"/>
            </a:xfrm>
            <a:prstGeom prst="line">
              <a:avLst/>
            </a:prstGeom>
            <a:noFill/>
            <a:ln w="9525">
              <a:noFill/>
              <a:round/>
              <a:headEnd type="none" w="sm" len="sm"/>
              <a:tailEnd type="none" w="sm" len="sm"/>
            </a:ln>
            <a:effectLst/>
          </p:spPr>
          <p:txBody>
            <a:bodyPr/>
            <a:lstStyle/>
            <a:p>
              <a:endParaRPr lang="en-US"/>
            </a:p>
          </p:txBody>
        </p:sp>
        <p:sp>
          <p:nvSpPr>
            <p:cNvPr id="658" name="Line 661"/>
            <p:cNvSpPr>
              <a:spLocks noChangeShapeType="1"/>
            </p:cNvSpPr>
            <p:nvPr/>
          </p:nvSpPr>
          <p:spPr bwMode="auto">
            <a:xfrm flipH="1">
              <a:off x="3220" y="1933"/>
              <a:ext cx="1" cy="0"/>
            </a:xfrm>
            <a:prstGeom prst="line">
              <a:avLst/>
            </a:prstGeom>
            <a:noFill/>
            <a:ln w="9525">
              <a:noFill/>
              <a:round/>
              <a:headEnd type="none" w="sm" len="sm"/>
              <a:tailEnd type="none" w="sm" len="sm"/>
            </a:ln>
            <a:effectLst/>
          </p:spPr>
          <p:txBody>
            <a:bodyPr/>
            <a:lstStyle/>
            <a:p>
              <a:endParaRPr lang="en-US"/>
            </a:p>
          </p:txBody>
        </p:sp>
        <p:sp>
          <p:nvSpPr>
            <p:cNvPr id="659" name="Freeform 662"/>
            <p:cNvSpPr>
              <a:spLocks/>
            </p:cNvSpPr>
            <p:nvPr/>
          </p:nvSpPr>
          <p:spPr bwMode="auto">
            <a:xfrm>
              <a:off x="3220" y="1933"/>
              <a:ext cx="1" cy="204"/>
            </a:xfrm>
            <a:custGeom>
              <a:avLst/>
              <a:gdLst/>
              <a:ahLst/>
              <a:cxnLst>
                <a:cxn ang="0">
                  <a:pos x="0" y="0"/>
                </a:cxn>
                <a:cxn ang="0">
                  <a:pos x="0" y="5"/>
                </a:cxn>
                <a:cxn ang="0">
                  <a:pos x="0" y="13"/>
                </a:cxn>
                <a:cxn ang="0">
                  <a:pos x="0" y="23"/>
                </a:cxn>
                <a:cxn ang="0">
                  <a:pos x="0" y="37"/>
                </a:cxn>
                <a:cxn ang="0">
                  <a:pos x="0" y="52"/>
                </a:cxn>
                <a:cxn ang="0">
                  <a:pos x="0" y="68"/>
                </a:cxn>
                <a:cxn ang="0">
                  <a:pos x="0" y="86"/>
                </a:cxn>
                <a:cxn ang="0">
                  <a:pos x="0" y="103"/>
                </a:cxn>
                <a:cxn ang="0">
                  <a:pos x="0" y="121"/>
                </a:cxn>
                <a:cxn ang="0">
                  <a:pos x="0" y="139"/>
                </a:cxn>
                <a:cxn ang="0">
                  <a:pos x="0" y="155"/>
                </a:cxn>
                <a:cxn ang="0">
                  <a:pos x="0" y="169"/>
                </a:cxn>
                <a:cxn ang="0">
                  <a:pos x="0" y="182"/>
                </a:cxn>
                <a:cxn ang="0">
                  <a:pos x="0" y="192"/>
                </a:cxn>
                <a:cxn ang="0">
                  <a:pos x="0" y="199"/>
                </a:cxn>
                <a:cxn ang="0">
                  <a:pos x="0" y="203"/>
                </a:cxn>
              </a:cxnLst>
              <a:rect l="0" t="0" r="r" b="b"/>
              <a:pathLst>
                <a:path w="1" h="204">
                  <a:moveTo>
                    <a:pt x="0" y="0"/>
                  </a:moveTo>
                  <a:lnTo>
                    <a:pt x="0" y="5"/>
                  </a:lnTo>
                  <a:lnTo>
                    <a:pt x="0" y="13"/>
                  </a:lnTo>
                  <a:lnTo>
                    <a:pt x="0" y="23"/>
                  </a:lnTo>
                  <a:lnTo>
                    <a:pt x="0" y="37"/>
                  </a:lnTo>
                  <a:lnTo>
                    <a:pt x="0" y="52"/>
                  </a:lnTo>
                  <a:lnTo>
                    <a:pt x="0" y="68"/>
                  </a:lnTo>
                  <a:lnTo>
                    <a:pt x="0" y="86"/>
                  </a:lnTo>
                  <a:lnTo>
                    <a:pt x="0" y="103"/>
                  </a:lnTo>
                  <a:lnTo>
                    <a:pt x="0" y="121"/>
                  </a:lnTo>
                  <a:lnTo>
                    <a:pt x="0" y="139"/>
                  </a:lnTo>
                  <a:lnTo>
                    <a:pt x="0" y="155"/>
                  </a:lnTo>
                  <a:lnTo>
                    <a:pt x="0" y="169"/>
                  </a:lnTo>
                  <a:lnTo>
                    <a:pt x="0" y="182"/>
                  </a:lnTo>
                  <a:lnTo>
                    <a:pt x="0" y="192"/>
                  </a:lnTo>
                  <a:lnTo>
                    <a:pt x="0" y="199"/>
                  </a:lnTo>
                  <a:lnTo>
                    <a:pt x="0" y="20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60" name="Line 663"/>
            <p:cNvSpPr>
              <a:spLocks noChangeShapeType="1"/>
            </p:cNvSpPr>
            <p:nvPr/>
          </p:nvSpPr>
          <p:spPr bwMode="auto">
            <a:xfrm>
              <a:off x="3220" y="1933"/>
              <a:ext cx="1" cy="0"/>
            </a:xfrm>
            <a:prstGeom prst="line">
              <a:avLst/>
            </a:prstGeom>
            <a:noFill/>
            <a:ln w="9525">
              <a:noFill/>
              <a:round/>
              <a:headEnd type="none" w="sm" len="sm"/>
              <a:tailEnd type="none" w="sm" len="sm"/>
            </a:ln>
            <a:effectLst/>
          </p:spPr>
          <p:txBody>
            <a:bodyPr/>
            <a:lstStyle/>
            <a:p>
              <a:endParaRPr lang="en-US"/>
            </a:p>
          </p:txBody>
        </p:sp>
        <p:sp>
          <p:nvSpPr>
            <p:cNvPr id="661" name="Line 664"/>
            <p:cNvSpPr>
              <a:spLocks noChangeShapeType="1"/>
            </p:cNvSpPr>
            <p:nvPr/>
          </p:nvSpPr>
          <p:spPr bwMode="auto">
            <a:xfrm flipH="1">
              <a:off x="3220" y="2135"/>
              <a:ext cx="1" cy="0"/>
            </a:xfrm>
            <a:prstGeom prst="line">
              <a:avLst/>
            </a:prstGeom>
            <a:noFill/>
            <a:ln w="9525">
              <a:noFill/>
              <a:round/>
              <a:headEnd type="none" w="sm" len="sm"/>
              <a:tailEnd type="none" w="sm" len="sm"/>
            </a:ln>
            <a:effectLst/>
          </p:spPr>
          <p:txBody>
            <a:bodyPr/>
            <a:lstStyle/>
            <a:p>
              <a:endParaRPr lang="en-US"/>
            </a:p>
          </p:txBody>
        </p:sp>
        <p:sp>
          <p:nvSpPr>
            <p:cNvPr id="662" name="Freeform 665"/>
            <p:cNvSpPr>
              <a:spLocks/>
            </p:cNvSpPr>
            <p:nvPr/>
          </p:nvSpPr>
          <p:spPr bwMode="auto">
            <a:xfrm>
              <a:off x="3220" y="2135"/>
              <a:ext cx="17" cy="26"/>
            </a:xfrm>
            <a:custGeom>
              <a:avLst/>
              <a:gdLst/>
              <a:ahLst/>
              <a:cxnLst>
                <a:cxn ang="0">
                  <a:pos x="0" y="0"/>
                </a:cxn>
                <a:cxn ang="0">
                  <a:pos x="0" y="1"/>
                </a:cxn>
                <a:cxn ang="0">
                  <a:pos x="0" y="3"/>
                </a:cxn>
                <a:cxn ang="0">
                  <a:pos x="1" y="4"/>
                </a:cxn>
                <a:cxn ang="0">
                  <a:pos x="2" y="6"/>
                </a:cxn>
                <a:cxn ang="0">
                  <a:pos x="3" y="6"/>
                </a:cxn>
                <a:cxn ang="0">
                  <a:pos x="4" y="8"/>
                </a:cxn>
                <a:cxn ang="0">
                  <a:pos x="6" y="9"/>
                </a:cxn>
                <a:cxn ang="0">
                  <a:pos x="7" y="10"/>
                </a:cxn>
                <a:cxn ang="0">
                  <a:pos x="8" y="11"/>
                </a:cxn>
                <a:cxn ang="0">
                  <a:pos x="9" y="12"/>
                </a:cxn>
                <a:cxn ang="0">
                  <a:pos x="12" y="14"/>
                </a:cxn>
                <a:cxn ang="0">
                  <a:pos x="12" y="15"/>
                </a:cxn>
                <a:cxn ang="0">
                  <a:pos x="13" y="18"/>
                </a:cxn>
                <a:cxn ang="0">
                  <a:pos x="14" y="19"/>
                </a:cxn>
                <a:cxn ang="0">
                  <a:pos x="14" y="22"/>
                </a:cxn>
                <a:cxn ang="0">
                  <a:pos x="16" y="25"/>
                </a:cxn>
              </a:cxnLst>
              <a:rect l="0" t="0" r="r" b="b"/>
              <a:pathLst>
                <a:path w="17" h="26">
                  <a:moveTo>
                    <a:pt x="0" y="0"/>
                  </a:moveTo>
                  <a:lnTo>
                    <a:pt x="0" y="1"/>
                  </a:lnTo>
                  <a:lnTo>
                    <a:pt x="0" y="3"/>
                  </a:lnTo>
                  <a:lnTo>
                    <a:pt x="1" y="4"/>
                  </a:lnTo>
                  <a:lnTo>
                    <a:pt x="2" y="6"/>
                  </a:lnTo>
                  <a:lnTo>
                    <a:pt x="3" y="6"/>
                  </a:lnTo>
                  <a:lnTo>
                    <a:pt x="4" y="8"/>
                  </a:lnTo>
                  <a:lnTo>
                    <a:pt x="6" y="9"/>
                  </a:lnTo>
                  <a:lnTo>
                    <a:pt x="7" y="10"/>
                  </a:lnTo>
                  <a:lnTo>
                    <a:pt x="8" y="11"/>
                  </a:lnTo>
                  <a:lnTo>
                    <a:pt x="9" y="12"/>
                  </a:lnTo>
                  <a:lnTo>
                    <a:pt x="12" y="14"/>
                  </a:lnTo>
                  <a:lnTo>
                    <a:pt x="12" y="15"/>
                  </a:lnTo>
                  <a:lnTo>
                    <a:pt x="13" y="18"/>
                  </a:lnTo>
                  <a:lnTo>
                    <a:pt x="14" y="19"/>
                  </a:lnTo>
                  <a:lnTo>
                    <a:pt x="14" y="22"/>
                  </a:lnTo>
                  <a:lnTo>
                    <a:pt x="16"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63" name="Line 666"/>
            <p:cNvSpPr>
              <a:spLocks noChangeShapeType="1"/>
            </p:cNvSpPr>
            <p:nvPr/>
          </p:nvSpPr>
          <p:spPr bwMode="auto">
            <a:xfrm>
              <a:off x="3220" y="2135"/>
              <a:ext cx="1" cy="0"/>
            </a:xfrm>
            <a:prstGeom prst="line">
              <a:avLst/>
            </a:prstGeom>
            <a:noFill/>
            <a:ln w="9525">
              <a:noFill/>
              <a:round/>
              <a:headEnd type="none" w="sm" len="sm"/>
              <a:tailEnd type="none" w="sm" len="sm"/>
            </a:ln>
            <a:effectLst/>
          </p:spPr>
          <p:txBody>
            <a:bodyPr/>
            <a:lstStyle/>
            <a:p>
              <a:endParaRPr lang="en-US"/>
            </a:p>
          </p:txBody>
        </p:sp>
        <p:sp>
          <p:nvSpPr>
            <p:cNvPr id="664" name="Line 667"/>
            <p:cNvSpPr>
              <a:spLocks noChangeShapeType="1"/>
            </p:cNvSpPr>
            <p:nvPr/>
          </p:nvSpPr>
          <p:spPr bwMode="auto">
            <a:xfrm flipH="1">
              <a:off x="3232" y="2159"/>
              <a:ext cx="1" cy="0"/>
            </a:xfrm>
            <a:prstGeom prst="line">
              <a:avLst/>
            </a:prstGeom>
            <a:noFill/>
            <a:ln w="9525">
              <a:noFill/>
              <a:round/>
              <a:headEnd type="none" w="sm" len="sm"/>
              <a:tailEnd type="none" w="sm" len="sm"/>
            </a:ln>
            <a:effectLst/>
          </p:spPr>
          <p:txBody>
            <a:bodyPr/>
            <a:lstStyle/>
            <a:p>
              <a:endParaRPr lang="en-US"/>
            </a:p>
          </p:txBody>
        </p:sp>
        <p:sp>
          <p:nvSpPr>
            <p:cNvPr id="665" name="Freeform 668"/>
            <p:cNvSpPr>
              <a:spLocks/>
            </p:cNvSpPr>
            <p:nvPr/>
          </p:nvSpPr>
          <p:spPr bwMode="auto">
            <a:xfrm>
              <a:off x="3232" y="2159"/>
              <a:ext cx="1" cy="31"/>
            </a:xfrm>
            <a:custGeom>
              <a:avLst/>
              <a:gdLst/>
              <a:ahLst/>
              <a:cxnLst>
                <a:cxn ang="0">
                  <a:pos x="0" y="0"/>
                </a:cxn>
                <a:cxn ang="0">
                  <a:pos x="0" y="2"/>
                </a:cxn>
                <a:cxn ang="0">
                  <a:pos x="0" y="5"/>
                </a:cxn>
                <a:cxn ang="0">
                  <a:pos x="0" y="8"/>
                </a:cxn>
                <a:cxn ang="0">
                  <a:pos x="0" y="11"/>
                </a:cxn>
                <a:cxn ang="0">
                  <a:pos x="0" y="13"/>
                </a:cxn>
                <a:cxn ang="0">
                  <a:pos x="0" y="16"/>
                </a:cxn>
                <a:cxn ang="0">
                  <a:pos x="0" y="18"/>
                </a:cxn>
                <a:cxn ang="0">
                  <a:pos x="0" y="20"/>
                </a:cxn>
                <a:cxn ang="0">
                  <a:pos x="0" y="22"/>
                </a:cxn>
                <a:cxn ang="0">
                  <a:pos x="0" y="24"/>
                </a:cxn>
                <a:cxn ang="0">
                  <a:pos x="0" y="26"/>
                </a:cxn>
                <a:cxn ang="0">
                  <a:pos x="0" y="27"/>
                </a:cxn>
                <a:cxn ang="0">
                  <a:pos x="0" y="28"/>
                </a:cxn>
                <a:cxn ang="0">
                  <a:pos x="0" y="29"/>
                </a:cxn>
                <a:cxn ang="0">
                  <a:pos x="0" y="30"/>
                </a:cxn>
              </a:cxnLst>
              <a:rect l="0" t="0" r="r" b="b"/>
              <a:pathLst>
                <a:path w="1" h="31">
                  <a:moveTo>
                    <a:pt x="0" y="0"/>
                  </a:moveTo>
                  <a:lnTo>
                    <a:pt x="0" y="2"/>
                  </a:lnTo>
                  <a:lnTo>
                    <a:pt x="0" y="5"/>
                  </a:lnTo>
                  <a:lnTo>
                    <a:pt x="0" y="8"/>
                  </a:lnTo>
                  <a:lnTo>
                    <a:pt x="0" y="11"/>
                  </a:lnTo>
                  <a:lnTo>
                    <a:pt x="0" y="13"/>
                  </a:lnTo>
                  <a:lnTo>
                    <a:pt x="0" y="16"/>
                  </a:lnTo>
                  <a:lnTo>
                    <a:pt x="0" y="18"/>
                  </a:lnTo>
                  <a:lnTo>
                    <a:pt x="0" y="20"/>
                  </a:lnTo>
                  <a:lnTo>
                    <a:pt x="0" y="22"/>
                  </a:lnTo>
                  <a:lnTo>
                    <a:pt x="0" y="24"/>
                  </a:lnTo>
                  <a:lnTo>
                    <a:pt x="0" y="26"/>
                  </a:lnTo>
                  <a:lnTo>
                    <a:pt x="0" y="27"/>
                  </a:lnTo>
                  <a:lnTo>
                    <a:pt x="0" y="28"/>
                  </a:lnTo>
                  <a:lnTo>
                    <a:pt x="0" y="29"/>
                  </a:lnTo>
                  <a:lnTo>
                    <a:pt x="0" y="3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66" name="Line 669"/>
            <p:cNvSpPr>
              <a:spLocks noChangeShapeType="1"/>
            </p:cNvSpPr>
            <p:nvPr/>
          </p:nvSpPr>
          <p:spPr bwMode="auto">
            <a:xfrm>
              <a:off x="3232" y="2159"/>
              <a:ext cx="1" cy="0"/>
            </a:xfrm>
            <a:prstGeom prst="line">
              <a:avLst/>
            </a:prstGeom>
            <a:noFill/>
            <a:ln w="9525">
              <a:noFill/>
              <a:round/>
              <a:headEnd type="none" w="sm" len="sm"/>
              <a:tailEnd type="none" w="sm" len="sm"/>
            </a:ln>
            <a:effectLst/>
          </p:spPr>
          <p:txBody>
            <a:bodyPr/>
            <a:lstStyle/>
            <a:p>
              <a:endParaRPr lang="en-US"/>
            </a:p>
          </p:txBody>
        </p:sp>
        <p:sp>
          <p:nvSpPr>
            <p:cNvPr id="667" name="Line 670"/>
            <p:cNvSpPr>
              <a:spLocks noChangeShapeType="1"/>
            </p:cNvSpPr>
            <p:nvPr/>
          </p:nvSpPr>
          <p:spPr bwMode="auto">
            <a:xfrm flipH="1">
              <a:off x="3232" y="2189"/>
              <a:ext cx="1" cy="0"/>
            </a:xfrm>
            <a:prstGeom prst="line">
              <a:avLst/>
            </a:prstGeom>
            <a:noFill/>
            <a:ln w="9525">
              <a:noFill/>
              <a:round/>
              <a:headEnd type="none" w="sm" len="sm"/>
              <a:tailEnd type="none" w="sm" len="sm"/>
            </a:ln>
            <a:effectLst/>
          </p:spPr>
          <p:txBody>
            <a:bodyPr/>
            <a:lstStyle/>
            <a:p>
              <a:endParaRPr lang="en-US"/>
            </a:p>
          </p:txBody>
        </p:sp>
        <p:sp>
          <p:nvSpPr>
            <p:cNvPr id="668" name="Freeform 671"/>
            <p:cNvSpPr>
              <a:spLocks/>
            </p:cNvSpPr>
            <p:nvPr/>
          </p:nvSpPr>
          <p:spPr bwMode="auto">
            <a:xfrm>
              <a:off x="3136" y="1873"/>
              <a:ext cx="17" cy="26"/>
            </a:xfrm>
            <a:custGeom>
              <a:avLst/>
              <a:gdLst/>
              <a:ahLst/>
              <a:cxnLst>
                <a:cxn ang="0">
                  <a:pos x="0" y="0"/>
                </a:cxn>
                <a:cxn ang="0">
                  <a:pos x="0" y="0"/>
                </a:cxn>
                <a:cxn ang="0">
                  <a:pos x="0" y="2"/>
                </a:cxn>
                <a:cxn ang="0">
                  <a:pos x="0" y="3"/>
                </a:cxn>
                <a:cxn ang="0">
                  <a:pos x="0" y="5"/>
                </a:cxn>
                <a:cxn ang="0">
                  <a:pos x="0" y="6"/>
                </a:cxn>
                <a:cxn ang="0">
                  <a:pos x="0" y="8"/>
                </a:cxn>
                <a:cxn ang="0">
                  <a:pos x="0" y="10"/>
                </a:cxn>
                <a:cxn ang="0">
                  <a:pos x="0" y="12"/>
                </a:cxn>
                <a:cxn ang="0">
                  <a:pos x="0" y="14"/>
                </a:cxn>
                <a:cxn ang="0">
                  <a:pos x="0" y="16"/>
                </a:cxn>
                <a:cxn ang="0">
                  <a:pos x="16" y="19"/>
                </a:cxn>
                <a:cxn ang="0">
                  <a:pos x="16" y="21"/>
                </a:cxn>
                <a:cxn ang="0">
                  <a:pos x="16" y="23"/>
                </a:cxn>
                <a:cxn ang="0">
                  <a:pos x="16" y="25"/>
                </a:cxn>
              </a:cxnLst>
              <a:rect l="0" t="0" r="r" b="b"/>
              <a:pathLst>
                <a:path w="17" h="26">
                  <a:moveTo>
                    <a:pt x="0" y="0"/>
                  </a:moveTo>
                  <a:lnTo>
                    <a:pt x="0" y="0"/>
                  </a:lnTo>
                  <a:lnTo>
                    <a:pt x="0" y="2"/>
                  </a:lnTo>
                  <a:lnTo>
                    <a:pt x="0" y="3"/>
                  </a:lnTo>
                  <a:lnTo>
                    <a:pt x="0" y="5"/>
                  </a:lnTo>
                  <a:lnTo>
                    <a:pt x="0" y="6"/>
                  </a:lnTo>
                  <a:lnTo>
                    <a:pt x="0" y="8"/>
                  </a:lnTo>
                  <a:lnTo>
                    <a:pt x="0" y="10"/>
                  </a:lnTo>
                  <a:lnTo>
                    <a:pt x="0" y="12"/>
                  </a:lnTo>
                  <a:lnTo>
                    <a:pt x="0" y="14"/>
                  </a:lnTo>
                  <a:lnTo>
                    <a:pt x="0" y="16"/>
                  </a:lnTo>
                  <a:lnTo>
                    <a:pt x="16" y="19"/>
                  </a:lnTo>
                  <a:lnTo>
                    <a:pt x="16" y="21"/>
                  </a:lnTo>
                  <a:lnTo>
                    <a:pt x="16" y="23"/>
                  </a:lnTo>
                  <a:lnTo>
                    <a:pt x="16"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69" name="Line 672"/>
            <p:cNvSpPr>
              <a:spLocks noChangeShapeType="1"/>
            </p:cNvSpPr>
            <p:nvPr/>
          </p:nvSpPr>
          <p:spPr bwMode="auto">
            <a:xfrm>
              <a:off x="3137" y="1873"/>
              <a:ext cx="15" cy="0"/>
            </a:xfrm>
            <a:prstGeom prst="line">
              <a:avLst/>
            </a:prstGeom>
            <a:noFill/>
            <a:ln w="9525">
              <a:noFill/>
              <a:round/>
              <a:headEnd type="none" w="sm" len="sm"/>
              <a:tailEnd type="none" w="sm" len="sm"/>
            </a:ln>
            <a:effectLst/>
          </p:spPr>
          <p:txBody>
            <a:bodyPr/>
            <a:lstStyle/>
            <a:p>
              <a:endParaRPr lang="en-US"/>
            </a:p>
          </p:txBody>
        </p:sp>
        <p:sp>
          <p:nvSpPr>
            <p:cNvPr id="670" name="Line 673"/>
            <p:cNvSpPr>
              <a:spLocks noChangeShapeType="1"/>
            </p:cNvSpPr>
            <p:nvPr/>
          </p:nvSpPr>
          <p:spPr bwMode="auto">
            <a:xfrm flipH="1">
              <a:off x="3136" y="1898"/>
              <a:ext cx="1" cy="0"/>
            </a:xfrm>
            <a:prstGeom prst="line">
              <a:avLst/>
            </a:prstGeom>
            <a:noFill/>
            <a:ln w="9525">
              <a:noFill/>
              <a:round/>
              <a:headEnd type="none" w="sm" len="sm"/>
              <a:tailEnd type="none" w="sm" len="sm"/>
            </a:ln>
            <a:effectLst/>
          </p:spPr>
          <p:txBody>
            <a:bodyPr/>
            <a:lstStyle/>
            <a:p>
              <a:endParaRPr lang="en-US"/>
            </a:p>
          </p:txBody>
        </p:sp>
        <p:sp>
          <p:nvSpPr>
            <p:cNvPr id="671" name="Freeform 674"/>
            <p:cNvSpPr>
              <a:spLocks/>
            </p:cNvSpPr>
            <p:nvPr/>
          </p:nvSpPr>
          <p:spPr bwMode="auto">
            <a:xfrm>
              <a:off x="3136" y="1898"/>
              <a:ext cx="17" cy="34"/>
            </a:xfrm>
            <a:custGeom>
              <a:avLst/>
              <a:gdLst/>
              <a:ahLst/>
              <a:cxnLst>
                <a:cxn ang="0">
                  <a:pos x="0" y="0"/>
                </a:cxn>
                <a:cxn ang="0">
                  <a:pos x="0" y="2"/>
                </a:cxn>
                <a:cxn ang="0">
                  <a:pos x="0" y="5"/>
                </a:cxn>
                <a:cxn ang="0">
                  <a:pos x="0" y="6"/>
                </a:cxn>
                <a:cxn ang="0">
                  <a:pos x="1" y="8"/>
                </a:cxn>
                <a:cxn ang="0">
                  <a:pos x="3" y="10"/>
                </a:cxn>
                <a:cxn ang="0">
                  <a:pos x="4" y="11"/>
                </a:cxn>
                <a:cxn ang="0">
                  <a:pos x="6" y="13"/>
                </a:cxn>
                <a:cxn ang="0">
                  <a:pos x="7" y="13"/>
                </a:cxn>
                <a:cxn ang="0">
                  <a:pos x="8" y="15"/>
                </a:cxn>
                <a:cxn ang="0">
                  <a:pos x="9" y="17"/>
                </a:cxn>
                <a:cxn ang="0">
                  <a:pos x="12" y="19"/>
                </a:cxn>
                <a:cxn ang="0">
                  <a:pos x="12" y="21"/>
                </a:cxn>
                <a:cxn ang="0">
                  <a:pos x="13" y="23"/>
                </a:cxn>
                <a:cxn ang="0">
                  <a:pos x="14" y="26"/>
                </a:cxn>
                <a:cxn ang="0">
                  <a:pos x="16" y="29"/>
                </a:cxn>
                <a:cxn ang="0">
                  <a:pos x="16" y="33"/>
                </a:cxn>
              </a:cxnLst>
              <a:rect l="0" t="0" r="r" b="b"/>
              <a:pathLst>
                <a:path w="17" h="34">
                  <a:moveTo>
                    <a:pt x="0" y="0"/>
                  </a:moveTo>
                  <a:lnTo>
                    <a:pt x="0" y="2"/>
                  </a:lnTo>
                  <a:lnTo>
                    <a:pt x="0" y="5"/>
                  </a:lnTo>
                  <a:lnTo>
                    <a:pt x="0" y="6"/>
                  </a:lnTo>
                  <a:lnTo>
                    <a:pt x="1" y="8"/>
                  </a:lnTo>
                  <a:lnTo>
                    <a:pt x="3" y="10"/>
                  </a:lnTo>
                  <a:lnTo>
                    <a:pt x="4" y="11"/>
                  </a:lnTo>
                  <a:lnTo>
                    <a:pt x="6" y="13"/>
                  </a:lnTo>
                  <a:lnTo>
                    <a:pt x="7" y="13"/>
                  </a:lnTo>
                  <a:lnTo>
                    <a:pt x="8" y="15"/>
                  </a:lnTo>
                  <a:lnTo>
                    <a:pt x="9" y="17"/>
                  </a:lnTo>
                  <a:lnTo>
                    <a:pt x="12" y="19"/>
                  </a:lnTo>
                  <a:lnTo>
                    <a:pt x="12" y="21"/>
                  </a:lnTo>
                  <a:lnTo>
                    <a:pt x="13" y="23"/>
                  </a:lnTo>
                  <a:lnTo>
                    <a:pt x="14" y="26"/>
                  </a:lnTo>
                  <a:lnTo>
                    <a:pt x="16" y="29"/>
                  </a:lnTo>
                  <a:lnTo>
                    <a:pt x="16" y="3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72" name="Line 675"/>
            <p:cNvSpPr>
              <a:spLocks noChangeShapeType="1"/>
            </p:cNvSpPr>
            <p:nvPr/>
          </p:nvSpPr>
          <p:spPr bwMode="auto">
            <a:xfrm>
              <a:off x="3136" y="1898"/>
              <a:ext cx="1" cy="0"/>
            </a:xfrm>
            <a:prstGeom prst="line">
              <a:avLst/>
            </a:prstGeom>
            <a:noFill/>
            <a:ln w="9525">
              <a:noFill/>
              <a:round/>
              <a:headEnd type="none" w="sm" len="sm"/>
              <a:tailEnd type="none" w="sm" len="sm"/>
            </a:ln>
            <a:effectLst/>
          </p:spPr>
          <p:txBody>
            <a:bodyPr/>
            <a:lstStyle/>
            <a:p>
              <a:endParaRPr lang="en-US"/>
            </a:p>
          </p:txBody>
        </p:sp>
        <p:sp>
          <p:nvSpPr>
            <p:cNvPr id="673" name="Line 676"/>
            <p:cNvSpPr>
              <a:spLocks noChangeShapeType="1"/>
            </p:cNvSpPr>
            <p:nvPr/>
          </p:nvSpPr>
          <p:spPr bwMode="auto">
            <a:xfrm flipH="1">
              <a:off x="3148" y="1931"/>
              <a:ext cx="1" cy="0"/>
            </a:xfrm>
            <a:prstGeom prst="line">
              <a:avLst/>
            </a:prstGeom>
            <a:noFill/>
            <a:ln w="9525">
              <a:noFill/>
              <a:round/>
              <a:headEnd type="none" w="sm" len="sm"/>
              <a:tailEnd type="none" w="sm" len="sm"/>
            </a:ln>
            <a:effectLst/>
          </p:spPr>
          <p:txBody>
            <a:bodyPr/>
            <a:lstStyle/>
            <a:p>
              <a:endParaRPr lang="en-US"/>
            </a:p>
          </p:txBody>
        </p:sp>
        <p:sp>
          <p:nvSpPr>
            <p:cNvPr id="674" name="Freeform 677"/>
            <p:cNvSpPr>
              <a:spLocks/>
            </p:cNvSpPr>
            <p:nvPr/>
          </p:nvSpPr>
          <p:spPr bwMode="auto">
            <a:xfrm>
              <a:off x="3148" y="1931"/>
              <a:ext cx="1" cy="204"/>
            </a:xfrm>
            <a:custGeom>
              <a:avLst/>
              <a:gdLst/>
              <a:ahLst/>
              <a:cxnLst>
                <a:cxn ang="0">
                  <a:pos x="0" y="0"/>
                </a:cxn>
                <a:cxn ang="0">
                  <a:pos x="0" y="5"/>
                </a:cxn>
                <a:cxn ang="0">
                  <a:pos x="0" y="13"/>
                </a:cxn>
                <a:cxn ang="0">
                  <a:pos x="0" y="24"/>
                </a:cxn>
                <a:cxn ang="0">
                  <a:pos x="0" y="37"/>
                </a:cxn>
                <a:cxn ang="0">
                  <a:pos x="0" y="52"/>
                </a:cxn>
                <a:cxn ang="0">
                  <a:pos x="0" y="69"/>
                </a:cxn>
                <a:cxn ang="0">
                  <a:pos x="0" y="86"/>
                </a:cxn>
                <a:cxn ang="0">
                  <a:pos x="0" y="104"/>
                </a:cxn>
                <a:cxn ang="0">
                  <a:pos x="0" y="121"/>
                </a:cxn>
                <a:cxn ang="0">
                  <a:pos x="0" y="139"/>
                </a:cxn>
                <a:cxn ang="0">
                  <a:pos x="0" y="155"/>
                </a:cxn>
                <a:cxn ang="0">
                  <a:pos x="0" y="169"/>
                </a:cxn>
                <a:cxn ang="0">
                  <a:pos x="0" y="182"/>
                </a:cxn>
                <a:cxn ang="0">
                  <a:pos x="0" y="192"/>
                </a:cxn>
                <a:cxn ang="0">
                  <a:pos x="0" y="199"/>
                </a:cxn>
                <a:cxn ang="0">
                  <a:pos x="0" y="203"/>
                </a:cxn>
              </a:cxnLst>
              <a:rect l="0" t="0" r="r" b="b"/>
              <a:pathLst>
                <a:path w="1" h="204">
                  <a:moveTo>
                    <a:pt x="0" y="0"/>
                  </a:moveTo>
                  <a:lnTo>
                    <a:pt x="0" y="5"/>
                  </a:lnTo>
                  <a:lnTo>
                    <a:pt x="0" y="13"/>
                  </a:lnTo>
                  <a:lnTo>
                    <a:pt x="0" y="24"/>
                  </a:lnTo>
                  <a:lnTo>
                    <a:pt x="0" y="37"/>
                  </a:lnTo>
                  <a:lnTo>
                    <a:pt x="0" y="52"/>
                  </a:lnTo>
                  <a:lnTo>
                    <a:pt x="0" y="69"/>
                  </a:lnTo>
                  <a:lnTo>
                    <a:pt x="0" y="86"/>
                  </a:lnTo>
                  <a:lnTo>
                    <a:pt x="0" y="104"/>
                  </a:lnTo>
                  <a:lnTo>
                    <a:pt x="0" y="121"/>
                  </a:lnTo>
                  <a:lnTo>
                    <a:pt x="0" y="139"/>
                  </a:lnTo>
                  <a:lnTo>
                    <a:pt x="0" y="155"/>
                  </a:lnTo>
                  <a:lnTo>
                    <a:pt x="0" y="169"/>
                  </a:lnTo>
                  <a:lnTo>
                    <a:pt x="0" y="182"/>
                  </a:lnTo>
                  <a:lnTo>
                    <a:pt x="0" y="192"/>
                  </a:lnTo>
                  <a:lnTo>
                    <a:pt x="0" y="199"/>
                  </a:lnTo>
                  <a:lnTo>
                    <a:pt x="0" y="20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75" name="Line 678"/>
            <p:cNvSpPr>
              <a:spLocks noChangeShapeType="1"/>
            </p:cNvSpPr>
            <p:nvPr/>
          </p:nvSpPr>
          <p:spPr bwMode="auto">
            <a:xfrm>
              <a:off x="3148" y="1931"/>
              <a:ext cx="1" cy="0"/>
            </a:xfrm>
            <a:prstGeom prst="line">
              <a:avLst/>
            </a:prstGeom>
            <a:noFill/>
            <a:ln w="9525">
              <a:noFill/>
              <a:round/>
              <a:headEnd type="none" w="sm" len="sm"/>
              <a:tailEnd type="none" w="sm" len="sm"/>
            </a:ln>
            <a:effectLst/>
          </p:spPr>
          <p:txBody>
            <a:bodyPr/>
            <a:lstStyle/>
            <a:p>
              <a:endParaRPr lang="en-US"/>
            </a:p>
          </p:txBody>
        </p:sp>
        <p:sp>
          <p:nvSpPr>
            <p:cNvPr id="676" name="Line 679"/>
            <p:cNvSpPr>
              <a:spLocks noChangeShapeType="1"/>
            </p:cNvSpPr>
            <p:nvPr/>
          </p:nvSpPr>
          <p:spPr bwMode="auto">
            <a:xfrm flipH="1">
              <a:off x="3148" y="2134"/>
              <a:ext cx="1" cy="0"/>
            </a:xfrm>
            <a:prstGeom prst="line">
              <a:avLst/>
            </a:prstGeom>
            <a:noFill/>
            <a:ln w="9525">
              <a:noFill/>
              <a:round/>
              <a:headEnd type="none" w="sm" len="sm"/>
              <a:tailEnd type="none" w="sm" len="sm"/>
            </a:ln>
            <a:effectLst/>
          </p:spPr>
          <p:txBody>
            <a:bodyPr/>
            <a:lstStyle/>
            <a:p>
              <a:endParaRPr lang="en-US"/>
            </a:p>
          </p:txBody>
        </p:sp>
        <p:sp>
          <p:nvSpPr>
            <p:cNvPr id="677" name="Freeform 680"/>
            <p:cNvSpPr>
              <a:spLocks/>
            </p:cNvSpPr>
            <p:nvPr/>
          </p:nvSpPr>
          <p:spPr bwMode="auto">
            <a:xfrm>
              <a:off x="3136" y="2134"/>
              <a:ext cx="17" cy="27"/>
            </a:xfrm>
            <a:custGeom>
              <a:avLst/>
              <a:gdLst/>
              <a:ahLst/>
              <a:cxnLst>
                <a:cxn ang="0">
                  <a:pos x="16" y="0"/>
                </a:cxn>
                <a:cxn ang="0">
                  <a:pos x="16" y="2"/>
                </a:cxn>
                <a:cxn ang="0">
                  <a:pos x="14" y="3"/>
                </a:cxn>
                <a:cxn ang="0">
                  <a:pos x="13" y="5"/>
                </a:cxn>
                <a:cxn ang="0">
                  <a:pos x="12" y="6"/>
                </a:cxn>
                <a:cxn ang="0">
                  <a:pos x="12" y="7"/>
                </a:cxn>
                <a:cxn ang="0">
                  <a:pos x="9" y="8"/>
                </a:cxn>
                <a:cxn ang="0">
                  <a:pos x="8" y="10"/>
                </a:cxn>
                <a:cxn ang="0">
                  <a:pos x="7" y="10"/>
                </a:cxn>
                <a:cxn ang="0">
                  <a:pos x="6" y="12"/>
                </a:cxn>
                <a:cxn ang="0">
                  <a:pos x="4" y="13"/>
                </a:cxn>
                <a:cxn ang="0">
                  <a:pos x="3" y="15"/>
                </a:cxn>
                <a:cxn ang="0">
                  <a:pos x="2" y="16"/>
                </a:cxn>
                <a:cxn ang="0">
                  <a:pos x="1" y="19"/>
                </a:cxn>
                <a:cxn ang="0">
                  <a:pos x="0" y="20"/>
                </a:cxn>
                <a:cxn ang="0">
                  <a:pos x="0" y="23"/>
                </a:cxn>
                <a:cxn ang="0">
                  <a:pos x="0" y="26"/>
                </a:cxn>
              </a:cxnLst>
              <a:rect l="0" t="0" r="r" b="b"/>
              <a:pathLst>
                <a:path w="17" h="27">
                  <a:moveTo>
                    <a:pt x="16" y="0"/>
                  </a:moveTo>
                  <a:lnTo>
                    <a:pt x="16" y="2"/>
                  </a:lnTo>
                  <a:lnTo>
                    <a:pt x="14" y="3"/>
                  </a:lnTo>
                  <a:lnTo>
                    <a:pt x="13" y="5"/>
                  </a:lnTo>
                  <a:lnTo>
                    <a:pt x="12" y="6"/>
                  </a:lnTo>
                  <a:lnTo>
                    <a:pt x="12" y="7"/>
                  </a:lnTo>
                  <a:lnTo>
                    <a:pt x="9" y="8"/>
                  </a:lnTo>
                  <a:lnTo>
                    <a:pt x="8" y="10"/>
                  </a:lnTo>
                  <a:lnTo>
                    <a:pt x="7" y="10"/>
                  </a:lnTo>
                  <a:lnTo>
                    <a:pt x="6" y="12"/>
                  </a:lnTo>
                  <a:lnTo>
                    <a:pt x="4" y="13"/>
                  </a:lnTo>
                  <a:lnTo>
                    <a:pt x="3" y="15"/>
                  </a:lnTo>
                  <a:lnTo>
                    <a:pt x="2" y="16"/>
                  </a:lnTo>
                  <a:lnTo>
                    <a:pt x="1" y="19"/>
                  </a:lnTo>
                  <a:lnTo>
                    <a:pt x="0" y="20"/>
                  </a:lnTo>
                  <a:lnTo>
                    <a:pt x="0" y="23"/>
                  </a:lnTo>
                  <a:lnTo>
                    <a:pt x="0" y="2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78" name="Line 681"/>
            <p:cNvSpPr>
              <a:spLocks noChangeShapeType="1"/>
            </p:cNvSpPr>
            <p:nvPr/>
          </p:nvSpPr>
          <p:spPr bwMode="auto">
            <a:xfrm>
              <a:off x="3148" y="2134"/>
              <a:ext cx="1" cy="0"/>
            </a:xfrm>
            <a:prstGeom prst="line">
              <a:avLst/>
            </a:prstGeom>
            <a:noFill/>
            <a:ln w="9525">
              <a:noFill/>
              <a:round/>
              <a:headEnd type="none" w="sm" len="sm"/>
              <a:tailEnd type="none" w="sm" len="sm"/>
            </a:ln>
            <a:effectLst/>
          </p:spPr>
          <p:txBody>
            <a:bodyPr/>
            <a:lstStyle/>
            <a:p>
              <a:endParaRPr lang="en-US"/>
            </a:p>
          </p:txBody>
        </p:sp>
        <p:sp>
          <p:nvSpPr>
            <p:cNvPr id="679" name="Line 682"/>
            <p:cNvSpPr>
              <a:spLocks noChangeShapeType="1"/>
            </p:cNvSpPr>
            <p:nvPr/>
          </p:nvSpPr>
          <p:spPr bwMode="auto">
            <a:xfrm flipH="1">
              <a:off x="3136" y="2159"/>
              <a:ext cx="1" cy="0"/>
            </a:xfrm>
            <a:prstGeom prst="line">
              <a:avLst/>
            </a:prstGeom>
            <a:noFill/>
            <a:ln w="9525">
              <a:noFill/>
              <a:round/>
              <a:headEnd type="none" w="sm" len="sm"/>
              <a:tailEnd type="none" w="sm" len="sm"/>
            </a:ln>
            <a:effectLst/>
          </p:spPr>
          <p:txBody>
            <a:bodyPr/>
            <a:lstStyle/>
            <a:p>
              <a:endParaRPr lang="en-US"/>
            </a:p>
          </p:txBody>
        </p:sp>
        <p:sp>
          <p:nvSpPr>
            <p:cNvPr id="680" name="Freeform 683"/>
            <p:cNvSpPr>
              <a:spLocks/>
            </p:cNvSpPr>
            <p:nvPr/>
          </p:nvSpPr>
          <p:spPr bwMode="auto">
            <a:xfrm>
              <a:off x="3136" y="2159"/>
              <a:ext cx="1" cy="25"/>
            </a:xfrm>
            <a:custGeom>
              <a:avLst/>
              <a:gdLst/>
              <a:ahLst/>
              <a:cxnLst>
                <a:cxn ang="0">
                  <a:pos x="0" y="0"/>
                </a:cxn>
                <a:cxn ang="0">
                  <a:pos x="0" y="2"/>
                </a:cxn>
                <a:cxn ang="0">
                  <a:pos x="0" y="5"/>
                </a:cxn>
                <a:cxn ang="0">
                  <a:pos x="0" y="8"/>
                </a:cxn>
                <a:cxn ang="0">
                  <a:pos x="0" y="10"/>
                </a:cxn>
                <a:cxn ang="0">
                  <a:pos x="0" y="12"/>
                </a:cxn>
                <a:cxn ang="0">
                  <a:pos x="0" y="13"/>
                </a:cxn>
                <a:cxn ang="0">
                  <a:pos x="0" y="16"/>
                </a:cxn>
                <a:cxn ang="0">
                  <a:pos x="0" y="17"/>
                </a:cxn>
                <a:cxn ang="0">
                  <a:pos x="0" y="18"/>
                </a:cxn>
                <a:cxn ang="0">
                  <a:pos x="0" y="20"/>
                </a:cxn>
                <a:cxn ang="0">
                  <a:pos x="0" y="21"/>
                </a:cxn>
                <a:cxn ang="0">
                  <a:pos x="0" y="22"/>
                </a:cxn>
                <a:cxn ang="0">
                  <a:pos x="0" y="23"/>
                </a:cxn>
                <a:cxn ang="0">
                  <a:pos x="0" y="24"/>
                </a:cxn>
              </a:cxnLst>
              <a:rect l="0" t="0" r="r" b="b"/>
              <a:pathLst>
                <a:path w="1" h="25">
                  <a:moveTo>
                    <a:pt x="0" y="0"/>
                  </a:moveTo>
                  <a:lnTo>
                    <a:pt x="0" y="2"/>
                  </a:lnTo>
                  <a:lnTo>
                    <a:pt x="0" y="5"/>
                  </a:lnTo>
                  <a:lnTo>
                    <a:pt x="0" y="8"/>
                  </a:lnTo>
                  <a:lnTo>
                    <a:pt x="0" y="10"/>
                  </a:lnTo>
                  <a:lnTo>
                    <a:pt x="0" y="12"/>
                  </a:lnTo>
                  <a:lnTo>
                    <a:pt x="0" y="13"/>
                  </a:lnTo>
                  <a:lnTo>
                    <a:pt x="0" y="16"/>
                  </a:lnTo>
                  <a:lnTo>
                    <a:pt x="0" y="17"/>
                  </a:lnTo>
                  <a:lnTo>
                    <a:pt x="0" y="18"/>
                  </a:lnTo>
                  <a:lnTo>
                    <a:pt x="0" y="20"/>
                  </a:lnTo>
                  <a:lnTo>
                    <a:pt x="0" y="21"/>
                  </a:lnTo>
                  <a:lnTo>
                    <a:pt x="0" y="22"/>
                  </a:lnTo>
                  <a:lnTo>
                    <a:pt x="0" y="23"/>
                  </a:lnTo>
                  <a:lnTo>
                    <a:pt x="0"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81" name="Line 684"/>
            <p:cNvSpPr>
              <a:spLocks noChangeShapeType="1"/>
            </p:cNvSpPr>
            <p:nvPr/>
          </p:nvSpPr>
          <p:spPr bwMode="auto">
            <a:xfrm>
              <a:off x="3136" y="2159"/>
              <a:ext cx="1" cy="0"/>
            </a:xfrm>
            <a:prstGeom prst="line">
              <a:avLst/>
            </a:prstGeom>
            <a:noFill/>
            <a:ln w="9525">
              <a:noFill/>
              <a:round/>
              <a:headEnd type="none" w="sm" len="sm"/>
              <a:tailEnd type="none" w="sm" len="sm"/>
            </a:ln>
            <a:effectLst/>
          </p:spPr>
          <p:txBody>
            <a:bodyPr/>
            <a:lstStyle/>
            <a:p>
              <a:endParaRPr lang="en-US"/>
            </a:p>
          </p:txBody>
        </p:sp>
        <p:sp>
          <p:nvSpPr>
            <p:cNvPr id="682" name="Line 685"/>
            <p:cNvSpPr>
              <a:spLocks noChangeShapeType="1"/>
            </p:cNvSpPr>
            <p:nvPr/>
          </p:nvSpPr>
          <p:spPr bwMode="auto">
            <a:xfrm flipH="1">
              <a:off x="3136" y="2182"/>
              <a:ext cx="1" cy="0"/>
            </a:xfrm>
            <a:prstGeom prst="line">
              <a:avLst/>
            </a:prstGeom>
            <a:noFill/>
            <a:ln w="9525">
              <a:noFill/>
              <a:round/>
              <a:headEnd type="none" w="sm" len="sm"/>
              <a:tailEnd type="none" w="sm" len="sm"/>
            </a:ln>
            <a:effectLst/>
          </p:spPr>
          <p:txBody>
            <a:bodyPr/>
            <a:lstStyle/>
            <a:p>
              <a:endParaRPr lang="en-US"/>
            </a:p>
          </p:txBody>
        </p:sp>
        <p:sp>
          <p:nvSpPr>
            <p:cNvPr id="683" name="Freeform 686"/>
            <p:cNvSpPr>
              <a:spLocks/>
            </p:cNvSpPr>
            <p:nvPr/>
          </p:nvSpPr>
          <p:spPr bwMode="auto">
            <a:xfrm>
              <a:off x="3136" y="2182"/>
              <a:ext cx="49" cy="17"/>
            </a:xfrm>
            <a:custGeom>
              <a:avLst/>
              <a:gdLst/>
              <a:ahLst/>
              <a:cxnLst>
                <a:cxn ang="0">
                  <a:pos x="0" y="0"/>
                </a:cxn>
                <a:cxn ang="0">
                  <a:pos x="0" y="1"/>
                </a:cxn>
                <a:cxn ang="0">
                  <a:pos x="0" y="3"/>
                </a:cxn>
                <a:cxn ang="0">
                  <a:pos x="2" y="4"/>
                </a:cxn>
                <a:cxn ang="0">
                  <a:pos x="3" y="5"/>
                </a:cxn>
                <a:cxn ang="0">
                  <a:pos x="5" y="6"/>
                </a:cxn>
                <a:cxn ang="0">
                  <a:pos x="8" y="8"/>
                </a:cxn>
                <a:cxn ang="0">
                  <a:pos x="11" y="9"/>
                </a:cxn>
                <a:cxn ang="0">
                  <a:pos x="14" y="10"/>
                </a:cxn>
                <a:cxn ang="0">
                  <a:pos x="17" y="11"/>
                </a:cxn>
                <a:cxn ang="0">
                  <a:pos x="21" y="12"/>
                </a:cxn>
                <a:cxn ang="0">
                  <a:pos x="25" y="12"/>
                </a:cxn>
                <a:cxn ang="0">
                  <a:pos x="29" y="14"/>
                </a:cxn>
                <a:cxn ang="0">
                  <a:pos x="33" y="14"/>
                </a:cxn>
                <a:cxn ang="0">
                  <a:pos x="38" y="15"/>
                </a:cxn>
                <a:cxn ang="0">
                  <a:pos x="43" y="15"/>
                </a:cxn>
                <a:cxn ang="0">
                  <a:pos x="48" y="16"/>
                </a:cxn>
              </a:cxnLst>
              <a:rect l="0" t="0" r="r" b="b"/>
              <a:pathLst>
                <a:path w="49" h="17">
                  <a:moveTo>
                    <a:pt x="0" y="0"/>
                  </a:moveTo>
                  <a:lnTo>
                    <a:pt x="0" y="1"/>
                  </a:lnTo>
                  <a:lnTo>
                    <a:pt x="0" y="3"/>
                  </a:lnTo>
                  <a:lnTo>
                    <a:pt x="2" y="4"/>
                  </a:lnTo>
                  <a:lnTo>
                    <a:pt x="3" y="5"/>
                  </a:lnTo>
                  <a:lnTo>
                    <a:pt x="5" y="6"/>
                  </a:lnTo>
                  <a:lnTo>
                    <a:pt x="8" y="8"/>
                  </a:lnTo>
                  <a:lnTo>
                    <a:pt x="11" y="9"/>
                  </a:lnTo>
                  <a:lnTo>
                    <a:pt x="14" y="10"/>
                  </a:lnTo>
                  <a:lnTo>
                    <a:pt x="17" y="11"/>
                  </a:lnTo>
                  <a:lnTo>
                    <a:pt x="21" y="12"/>
                  </a:lnTo>
                  <a:lnTo>
                    <a:pt x="25" y="12"/>
                  </a:lnTo>
                  <a:lnTo>
                    <a:pt x="29" y="14"/>
                  </a:lnTo>
                  <a:lnTo>
                    <a:pt x="33" y="14"/>
                  </a:lnTo>
                  <a:lnTo>
                    <a:pt x="38" y="15"/>
                  </a:lnTo>
                  <a:lnTo>
                    <a:pt x="43" y="15"/>
                  </a:lnTo>
                  <a:lnTo>
                    <a:pt x="48"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84" name="Line 687"/>
            <p:cNvSpPr>
              <a:spLocks noChangeShapeType="1"/>
            </p:cNvSpPr>
            <p:nvPr/>
          </p:nvSpPr>
          <p:spPr bwMode="auto">
            <a:xfrm>
              <a:off x="3136" y="2182"/>
              <a:ext cx="1" cy="0"/>
            </a:xfrm>
            <a:prstGeom prst="line">
              <a:avLst/>
            </a:prstGeom>
            <a:noFill/>
            <a:ln w="9525">
              <a:noFill/>
              <a:round/>
              <a:headEnd type="none" w="sm" len="sm"/>
              <a:tailEnd type="none" w="sm" len="sm"/>
            </a:ln>
            <a:effectLst/>
          </p:spPr>
          <p:txBody>
            <a:bodyPr/>
            <a:lstStyle/>
            <a:p>
              <a:endParaRPr lang="en-US"/>
            </a:p>
          </p:txBody>
        </p:sp>
        <p:sp>
          <p:nvSpPr>
            <p:cNvPr id="685" name="Line 688"/>
            <p:cNvSpPr>
              <a:spLocks noChangeShapeType="1"/>
            </p:cNvSpPr>
            <p:nvPr/>
          </p:nvSpPr>
          <p:spPr bwMode="auto">
            <a:xfrm>
              <a:off x="3184" y="2197"/>
              <a:ext cx="0" cy="1"/>
            </a:xfrm>
            <a:prstGeom prst="line">
              <a:avLst/>
            </a:prstGeom>
            <a:noFill/>
            <a:ln w="9525">
              <a:noFill/>
              <a:round/>
              <a:headEnd type="none" w="sm" len="sm"/>
              <a:tailEnd type="none" w="sm" len="sm"/>
            </a:ln>
            <a:effectLst/>
          </p:spPr>
          <p:txBody>
            <a:bodyPr/>
            <a:lstStyle/>
            <a:p>
              <a:endParaRPr lang="en-US"/>
            </a:p>
          </p:txBody>
        </p:sp>
        <p:sp>
          <p:nvSpPr>
            <p:cNvPr id="686" name="Freeform 689"/>
            <p:cNvSpPr>
              <a:spLocks/>
            </p:cNvSpPr>
            <p:nvPr/>
          </p:nvSpPr>
          <p:spPr bwMode="auto">
            <a:xfrm>
              <a:off x="3184" y="2186"/>
              <a:ext cx="50" cy="17"/>
            </a:xfrm>
            <a:custGeom>
              <a:avLst/>
              <a:gdLst/>
              <a:ahLst/>
              <a:cxnLst>
                <a:cxn ang="0">
                  <a:pos x="0" y="16"/>
                </a:cxn>
                <a:cxn ang="0">
                  <a:pos x="5" y="16"/>
                </a:cxn>
                <a:cxn ang="0">
                  <a:pos x="10" y="16"/>
                </a:cxn>
                <a:cxn ang="0">
                  <a:pos x="14" y="16"/>
                </a:cxn>
                <a:cxn ang="0">
                  <a:pos x="19" y="14"/>
                </a:cxn>
                <a:cxn ang="0">
                  <a:pos x="23" y="14"/>
                </a:cxn>
                <a:cxn ang="0">
                  <a:pos x="27" y="13"/>
                </a:cxn>
                <a:cxn ang="0">
                  <a:pos x="31" y="13"/>
                </a:cxn>
                <a:cxn ang="0">
                  <a:pos x="34" y="12"/>
                </a:cxn>
                <a:cxn ang="0">
                  <a:pos x="37" y="10"/>
                </a:cxn>
                <a:cxn ang="0">
                  <a:pos x="40" y="9"/>
                </a:cxn>
                <a:cxn ang="0">
                  <a:pos x="42" y="8"/>
                </a:cxn>
                <a:cxn ang="0">
                  <a:pos x="44" y="6"/>
                </a:cxn>
                <a:cxn ang="0">
                  <a:pos x="46" y="5"/>
                </a:cxn>
                <a:cxn ang="0">
                  <a:pos x="47" y="2"/>
                </a:cxn>
                <a:cxn ang="0">
                  <a:pos x="48" y="1"/>
                </a:cxn>
                <a:cxn ang="0">
                  <a:pos x="49" y="0"/>
                </a:cxn>
              </a:cxnLst>
              <a:rect l="0" t="0" r="r" b="b"/>
              <a:pathLst>
                <a:path w="50" h="17">
                  <a:moveTo>
                    <a:pt x="0" y="16"/>
                  </a:moveTo>
                  <a:lnTo>
                    <a:pt x="5" y="16"/>
                  </a:lnTo>
                  <a:lnTo>
                    <a:pt x="10" y="16"/>
                  </a:lnTo>
                  <a:lnTo>
                    <a:pt x="14" y="16"/>
                  </a:lnTo>
                  <a:lnTo>
                    <a:pt x="19" y="14"/>
                  </a:lnTo>
                  <a:lnTo>
                    <a:pt x="23" y="14"/>
                  </a:lnTo>
                  <a:lnTo>
                    <a:pt x="27" y="13"/>
                  </a:lnTo>
                  <a:lnTo>
                    <a:pt x="31" y="13"/>
                  </a:lnTo>
                  <a:lnTo>
                    <a:pt x="34" y="12"/>
                  </a:lnTo>
                  <a:lnTo>
                    <a:pt x="37" y="10"/>
                  </a:lnTo>
                  <a:lnTo>
                    <a:pt x="40" y="9"/>
                  </a:lnTo>
                  <a:lnTo>
                    <a:pt x="42" y="8"/>
                  </a:lnTo>
                  <a:lnTo>
                    <a:pt x="44" y="6"/>
                  </a:lnTo>
                  <a:lnTo>
                    <a:pt x="46" y="5"/>
                  </a:lnTo>
                  <a:lnTo>
                    <a:pt x="47" y="2"/>
                  </a:lnTo>
                  <a:lnTo>
                    <a:pt x="48" y="1"/>
                  </a:lnTo>
                  <a:lnTo>
                    <a:pt x="4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87" name="Line 690"/>
            <p:cNvSpPr>
              <a:spLocks noChangeShapeType="1"/>
            </p:cNvSpPr>
            <p:nvPr/>
          </p:nvSpPr>
          <p:spPr bwMode="auto">
            <a:xfrm>
              <a:off x="3185" y="2197"/>
              <a:ext cx="15" cy="0"/>
            </a:xfrm>
            <a:prstGeom prst="line">
              <a:avLst/>
            </a:prstGeom>
            <a:noFill/>
            <a:ln w="9525">
              <a:noFill/>
              <a:round/>
              <a:headEnd type="none" w="sm" len="sm"/>
              <a:tailEnd type="none" w="sm" len="sm"/>
            </a:ln>
            <a:effectLst/>
          </p:spPr>
          <p:txBody>
            <a:bodyPr/>
            <a:lstStyle/>
            <a:p>
              <a:endParaRPr lang="en-US"/>
            </a:p>
          </p:txBody>
        </p:sp>
        <p:sp>
          <p:nvSpPr>
            <p:cNvPr id="688" name="Line 691"/>
            <p:cNvSpPr>
              <a:spLocks noChangeShapeType="1"/>
            </p:cNvSpPr>
            <p:nvPr/>
          </p:nvSpPr>
          <p:spPr bwMode="auto">
            <a:xfrm>
              <a:off x="3233" y="2186"/>
              <a:ext cx="1" cy="0"/>
            </a:xfrm>
            <a:prstGeom prst="line">
              <a:avLst/>
            </a:prstGeom>
            <a:noFill/>
            <a:ln w="9525">
              <a:noFill/>
              <a:round/>
              <a:headEnd type="none" w="sm" len="sm"/>
              <a:tailEnd type="none" w="sm" len="sm"/>
            </a:ln>
            <a:effectLst/>
          </p:spPr>
          <p:txBody>
            <a:bodyPr/>
            <a:lstStyle/>
            <a:p>
              <a:endParaRPr lang="en-US"/>
            </a:p>
          </p:txBody>
        </p:sp>
        <p:sp>
          <p:nvSpPr>
            <p:cNvPr id="689" name="Freeform 692"/>
            <p:cNvSpPr>
              <a:spLocks/>
            </p:cNvSpPr>
            <p:nvPr/>
          </p:nvSpPr>
          <p:spPr bwMode="auto">
            <a:xfrm>
              <a:off x="3130" y="2180"/>
              <a:ext cx="17" cy="15"/>
            </a:xfrm>
            <a:custGeom>
              <a:avLst/>
              <a:gdLst/>
              <a:ahLst/>
              <a:cxnLst>
                <a:cxn ang="0">
                  <a:pos x="16" y="0"/>
                </a:cxn>
                <a:cxn ang="0">
                  <a:pos x="13" y="0"/>
                </a:cxn>
                <a:cxn ang="0">
                  <a:pos x="11" y="0"/>
                </a:cxn>
                <a:cxn ang="0">
                  <a:pos x="9" y="2"/>
                </a:cxn>
                <a:cxn ang="0">
                  <a:pos x="6" y="4"/>
                </a:cxn>
                <a:cxn ang="0">
                  <a:pos x="4" y="6"/>
                </a:cxn>
                <a:cxn ang="0">
                  <a:pos x="2" y="8"/>
                </a:cxn>
                <a:cxn ang="0">
                  <a:pos x="0" y="8"/>
                </a:cxn>
                <a:cxn ang="0">
                  <a:pos x="0" y="10"/>
                </a:cxn>
                <a:cxn ang="0">
                  <a:pos x="0" y="12"/>
                </a:cxn>
                <a:cxn ang="0">
                  <a:pos x="0" y="14"/>
                </a:cxn>
              </a:cxnLst>
              <a:rect l="0" t="0" r="r" b="b"/>
              <a:pathLst>
                <a:path w="17" h="15">
                  <a:moveTo>
                    <a:pt x="16" y="0"/>
                  </a:moveTo>
                  <a:lnTo>
                    <a:pt x="13" y="0"/>
                  </a:lnTo>
                  <a:lnTo>
                    <a:pt x="11" y="0"/>
                  </a:lnTo>
                  <a:lnTo>
                    <a:pt x="9" y="2"/>
                  </a:lnTo>
                  <a:lnTo>
                    <a:pt x="6" y="4"/>
                  </a:lnTo>
                  <a:lnTo>
                    <a:pt x="4" y="6"/>
                  </a:lnTo>
                  <a:lnTo>
                    <a:pt x="2" y="8"/>
                  </a:lnTo>
                  <a:lnTo>
                    <a:pt x="0" y="8"/>
                  </a:lnTo>
                  <a:lnTo>
                    <a:pt x="0" y="10"/>
                  </a:lnTo>
                  <a:lnTo>
                    <a:pt x="0" y="12"/>
                  </a:lnTo>
                  <a:lnTo>
                    <a:pt x="0"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90" name="Line 693"/>
            <p:cNvSpPr>
              <a:spLocks noChangeShapeType="1"/>
            </p:cNvSpPr>
            <p:nvPr/>
          </p:nvSpPr>
          <p:spPr bwMode="auto">
            <a:xfrm>
              <a:off x="3135" y="2180"/>
              <a:ext cx="1" cy="1"/>
            </a:xfrm>
            <a:prstGeom prst="line">
              <a:avLst/>
            </a:prstGeom>
            <a:noFill/>
            <a:ln w="9525">
              <a:noFill/>
              <a:round/>
              <a:headEnd type="none" w="sm" len="sm"/>
              <a:tailEnd type="none" w="sm" len="sm"/>
            </a:ln>
            <a:effectLst/>
          </p:spPr>
          <p:txBody>
            <a:bodyPr/>
            <a:lstStyle/>
            <a:p>
              <a:endParaRPr lang="en-US"/>
            </a:p>
          </p:txBody>
        </p:sp>
        <p:sp>
          <p:nvSpPr>
            <p:cNvPr id="691" name="Line 694"/>
            <p:cNvSpPr>
              <a:spLocks noChangeShapeType="1"/>
            </p:cNvSpPr>
            <p:nvPr/>
          </p:nvSpPr>
          <p:spPr bwMode="auto">
            <a:xfrm>
              <a:off x="3131" y="2187"/>
              <a:ext cx="15" cy="0"/>
            </a:xfrm>
            <a:prstGeom prst="line">
              <a:avLst/>
            </a:prstGeom>
            <a:noFill/>
            <a:ln w="9525">
              <a:noFill/>
              <a:round/>
              <a:headEnd type="none" w="sm" len="sm"/>
              <a:tailEnd type="none" w="sm" len="sm"/>
            </a:ln>
            <a:effectLst/>
          </p:spPr>
          <p:txBody>
            <a:bodyPr/>
            <a:lstStyle/>
            <a:p>
              <a:endParaRPr lang="en-US"/>
            </a:p>
          </p:txBody>
        </p:sp>
        <p:sp>
          <p:nvSpPr>
            <p:cNvPr id="692" name="Freeform 695"/>
            <p:cNvSpPr>
              <a:spLocks/>
            </p:cNvSpPr>
            <p:nvPr/>
          </p:nvSpPr>
          <p:spPr bwMode="auto">
            <a:xfrm>
              <a:off x="3130" y="2187"/>
              <a:ext cx="56" cy="18"/>
            </a:xfrm>
            <a:custGeom>
              <a:avLst/>
              <a:gdLst/>
              <a:ahLst/>
              <a:cxnLst>
                <a:cxn ang="0">
                  <a:pos x="0" y="0"/>
                </a:cxn>
                <a:cxn ang="0">
                  <a:pos x="0" y="2"/>
                </a:cxn>
                <a:cxn ang="0">
                  <a:pos x="1" y="3"/>
                </a:cxn>
                <a:cxn ang="0">
                  <a:pos x="2" y="5"/>
                </a:cxn>
                <a:cxn ang="0">
                  <a:pos x="4" y="6"/>
                </a:cxn>
                <a:cxn ang="0">
                  <a:pos x="6" y="8"/>
                </a:cxn>
                <a:cxn ang="0">
                  <a:pos x="9" y="9"/>
                </a:cxn>
                <a:cxn ang="0">
                  <a:pos x="12" y="10"/>
                </a:cxn>
                <a:cxn ang="0">
                  <a:pos x="16" y="12"/>
                </a:cxn>
                <a:cxn ang="0">
                  <a:pos x="19" y="13"/>
                </a:cxn>
                <a:cxn ang="0">
                  <a:pos x="24" y="13"/>
                </a:cxn>
                <a:cxn ang="0">
                  <a:pos x="28" y="15"/>
                </a:cxn>
                <a:cxn ang="0">
                  <a:pos x="33" y="15"/>
                </a:cxn>
                <a:cxn ang="0">
                  <a:pos x="38" y="16"/>
                </a:cxn>
                <a:cxn ang="0">
                  <a:pos x="43" y="17"/>
                </a:cxn>
                <a:cxn ang="0">
                  <a:pos x="49" y="17"/>
                </a:cxn>
                <a:cxn ang="0">
                  <a:pos x="55" y="17"/>
                </a:cxn>
              </a:cxnLst>
              <a:rect l="0" t="0" r="r" b="b"/>
              <a:pathLst>
                <a:path w="56" h="18">
                  <a:moveTo>
                    <a:pt x="0" y="0"/>
                  </a:moveTo>
                  <a:lnTo>
                    <a:pt x="0" y="2"/>
                  </a:lnTo>
                  <a:lnTo>
                    <a:pt x="1" y="3"/>
                  </a:lnTo>
                  <a:lnTo>
                    <a:pt x="2" y="5"/>
                  </a:lnTo>
                  <a:lnTo>
                    <a:pt x="4" y="6"/>
                  </a:lnTo>
                  <a:lnTo>
                    <a:pt x="6" y="8"/>
                  </a:lnTo>
                  <a:lnTo>
                    <a:pt x="9" y="9"/>
                  </a:lnTo>
                  <a:lnTo>
                    <a:pt x="12" y="10"/>
                  </a:lnTo>
                  <a:lnTo>
                    <a:pt x="16" y="12"/>
                  </a:lnTo>
                  <a:lnTo>
                    <a:pt x="19" y="13"/>
                  </a:lnTo>
                  <a:lnTo>
                    <a:pt x="24" y="13"/>
                  </a:lnTo>
                  <a:lnTo>
                    <a:pt x="28" y="15"/>
                  </a:lnTo>
                  <a:lnTo>
                    <a:pt x="33" y="15"/>
                  </a:lnTo>
                  <a:lnTo>
                    <a:pt x="38" y="16"/>
                  </a:lnTo>
                  <a:lnTo>
                    <a:pt x="43" y="17"/>
                  </a:lnTo>
                  <a:lnTo>
                    <a:pt x="49" y="17"/>
                  </a:lnTo>
                  <a:lnTo>
                    <a:pt x="55" y="1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93" name="Line 696"/>
            <p:cNvSpPr>
              <a:spLocks noChangeShapeType="1"/>
            </p:cNvSpPr>
            <p:nvPr/>
          </p:nvSpPr>
          <p:spPr bwMode="auto">
            <a:xfrm>
              <a:off x="3131" y="2187"/>
              <a:ext cx="15" cy="0"/>
            </a:xfrm>
            <a:prstGeom prst="line">
              <a:avLst/>
            </a:prstGeom>
            <a:noFill/>
            <a:ln w="9525">
              <a:noFill/>
              <a:round/>
              <a:headEnd type="none" w="sm" len="sm"/>
              <a:tailEnd type="none" w="sm" len="sm"/>
            </a:ln>
            <a:effectLst/>
          </p:spPr>
          <p:txBody>
            <a:bodyPr/>
            <a:lstStyle/>
            <a:p>
              <a:endParaRPr lang="en-US"/>
            </a:p>
          </p:txBody>
        </p:sp>
        <p:sp>
          <p:nvSpPr>
            <p:cNvPr id="694" name="Line 697"/>
            <p:cNvSpPr>
              <a:spLocks noChangeShapeType="1"/>
            </p:cNvSpPr>
            <p:nvPr/>
          </p:nvSpPr>
          <p:spPr bwMode="auto">
            <a:xfrm>
              <a:off x="3185" y="2204"/>
              <a:ext cx="0" cy="1"/>
            </a:xfrm>
            <a:prstGeom prst="line">
              <a:avLst/>
            </a:prstGeom>
            <a:noFill/>
            <a:ln w="9525">
              <a:noFill/>
              <a:round/>
              <a:headEnd type="none" w="sm" len="sm"/>
              <a:tailEnd type="none" w="sm" len="sm"/>
            </a:ln>
            <a:effectLst/>
          </p:spPr>
          <p:txBody>
            <a:bodyPr/>
            <a:lstStyle/>
            <a:p>
              <a:endParaRPr lang="en-US"/>
            </a:p>
          </p:txBody>
        </p:sp>
        <p:sp>
          <p:nvSpPr>
            <p:cNvPr id="695" name="Freeform 698"/>
            <p:cNvSpPr>
              <a:spLocks/>
            </p:cNvSpPr>
            <p:nvPr/>
          </p:nvSpPr>
          <p:spPr bwMode="auto">
            <a:xfrm>
              <a:off x="3185" y="2187"/>
              <a:ext cx="57" cy="18"/>
            </a:xfrm>
            <a:custGeom>
              <a:avLst/>
              <a:gdLst/>
              <a:ahLst/>
              <a:cxnLst>
                <a:cxn ang="0">
                  <a:pos x="0" y="17"/>
                </a:cxn>
                <a:cxn ang="0">
                  <a:pos x="5" y="17"/>
                </a:cxn>
                <a:cxn ang="0">
                  <a:pos x="11" y="17"/>
                </a:cxn>
                <a:cxn ang="0">
                  <a:pos x="16" y="16"/>
                </a:cxn>
                <a:cxn ang="0">
                  <a:pos x="21" y="15"/>
                </a:cxn>
                <a:cxn ang="0">
                  <a:pos x="26" y="15"/>
                </a:cxn>
                <a:cxn ang="0">
                  <a:pos x="31" y="13"/>
                </a:cxn>
                <a:cxn ang="0">
                  <a:pos x="35" y="13"/>
                </a:cxn>
                <a:cxn ang="0">
                  <a:pos x="39" y="12"/>
                </a:cxn>
                <a:cxn ang="0">
                  <a:pos x="42" y="10"/>
                </a:cxn>
                <a:cxn ang="0">
                  <a:pos x="46" y="9"/>
                </a:cxn>
                <a:cxn ang="0">
                  <a:pos x="49" y="8"/>
                </a:cxn>
                <a:cxn ang="0">
                  <a:pos x="51" y="6"/>
                </a:cxn>
                <a:cxn ang="0">
                  <a:pos x="52" y="5"/>
                </a:cxn>
                <a:cxn ang="0">
                  <a:pos x="54" y="3"/>
                </a:cxn>
                <a:cxn ang="0">
                  <a:pos x="55" y="2"/>
                </a:cxn>
                <a:cxn ang="0">
                  <a:pos x="56" y="0"/>
                </a:cxn>
              </a:cxnLst>
              <a:rect l="0" t="0" r="r" b="b"/>
              <a:pathLst>
                <a:path w="57" h="18">
                  <a:moveTo>
                    <a:pt x="0" y="17"/>
                  </a:moveTo>
                  <a:lnTo>
                    <a:pt x="5" y="17"/>
                  </a:lnTo>
                  <a:lnTo>
                    <a:pt x="11" y="17"/>
                  </a:lnTo>
                  <a:lnTo>
                    <a:pt x="16" y="16"/>
                  </a:lnTo>
                  <a:lnTo>
                    <a:pt x="21" y="15"/>
                  </a:lnTo>
                  <a:lnTo>
                    <a:pt x="26" y="15"/>
                  </a:lnTo>
                  <a:lnTo>
                    <a:pt x="31" y="13"/>
                  </a:lnTo>
                  <a:lnTo>
                    <a:pt x="35" y="13"/>
                  </a:lnTo>
                  <a:lnTo>
                    <a:pt x="39" y="12"/>
                  </a:lnTo>
                  <a:lnTo>
                    <a:pt x="42" y="10"/>
                  </a:lnTo>
                  <a:lnTo>
                    <a:pt x="46" y="9"/>
                  </a:lnTo>
                  <a:lnTo>
                    <a:pt x="49" y="8"/>
                  </a:lnTo>
                  <a:lnTo>
                    <a:pt x="51" y="6"/>
                  </a:lnTo>
                  <a:lnTo>
                    <a:pt x="52" y="5"/>
                  </a:lnTo>
                  <a:lnTo>
                    <a:pt x="54" y="3"/>
                  </a:lnTo>
                  <a:lnTo>
                    <a:pt x="55" y="2"/>
                  </a:lnTo>
                  <a:lnTo>
                    <a:pt x="5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96" name="Line 699"/>
            <p:cNvSpPr>
              <a:spLocks noChangeShapeType="1"/>
            </p:cNvSpPr>
            <p:nvPr/>
          </p:nvSpPr>
          <p:spPr bwMode="auto">
            <a:xfrm>
              <a:off x="3186" y="2204"/>
              <a:ext cx="15" cy="0"/>
            </a:xfrm>
            <a:prstGeom prst="line">
              <a:avLst/>
            </a:prstGeom>
            <a:noFill/>
            <a:ln w="9525">
              <a:noFill/>
              <a:round/>
              <a:headEnd type="none" w="sm" len="sm"/>
              <a:tailEnd type="none" w="sm" len="sm"/>
            </a:ln>
            <a:effectLst/>
          </p:spPr>
          <p:txBody>
            <a:bodyPr/>
            <a:lstStyle/>
            <a:p>
              <a:endParaRPr lang="en-US"/>
            </a:p>
          </p:txBody>
        </p:sp>
        <p:sp>
          <p:nvSpPr>
            <p:cNvPr id="697" name="Line 700"/>
            <p:cNvSpPr>
              <a:spLocks noChangeShapeType="1"/>
            </p:cNvSpPr>
            <p:nvPr/>
          </p:nvSpPr>
          <p:spPr bwMode="auto">
            <a:xfrm>
              <a:off x="3240" y="2187"/>
              <a:ext cx="1" cy="0"/>
            </a:xfrm>
            <a:prstGeom prst="line">
              <a:avLst/>
            </a:prstGeom>
            <a:noFill/>
            <a:ln w="9525">
              <a:noFill/>
              <a:round/>
              <a:headEnd type="none" w="sm" len="sm"/>
              <a:tailEnd type="none" w="sm" len="sm"/>
            </a:ln>
            <a:effectLst/>
          </p:spPr>
          <p:txBody>
            <a:bodyPr/>
            <a:lstStyle/>
            <a:p>
              <a:endParaRPr lang="en-US"/>
            </a:p>
          </p:txBody>
        </p:sp>
        <p:sp>
          <p:nvSpPr>
            <p:cNvPr id="698" name="Freeform 701"/>
            <p:cNvSpPr>
              <a:spLocks/>
            </p:cNvSpPr>
            <p:nvPr/>
          </p:nvSpPr>
          <p:spPr bwMode="auto">
            <a:xfrm>
              <a:off x="3233" y="2180"/>
              <a:ext cx="17" cy="15"/>
            </a:xfrm>
            <a:custGeom>
              <a:avLst/>
              <a:gdLst/>
              <a:ahLst/>
              <a:cxnLst>
                <a:cxn ang="0">
                  <a:pos x="16" y="14"/>
                </a:cxn>
                <a:cxn ang="0">
                  <a:pos x="14" y="14"/>
                </a:cxn>
                <a:cxn ang="0">
                  <a:pos x="14" y="12"/>
                </a:cxn>
                <a:cxn ang="0">
                  <a:pos x="14" y="10"/>
                </a:cxn>
                <a:cxn ang="0">
                  <a:pos x="12" y="8"/>
                </a:cxn>
                <a:cxn ang="0">
                  <a:pos x="10" y="6"/>
                </a:cxn>
                <a:cxn ang="0">
                  <a:pos x="10" y="4"/>
                </a:cxn>
                <a:cxn ang="0">
                  <a:pos x="8" y="4"/>
                </a:cxn>
                <a:cxn ang="0">
                  <a:pos x="6" y="4"/>
                </a:cxn>
                <a:cxn ang="0">
                  <a:pos x="4" y="2"/>
                </a:cxn>
                <a:cxn ang="0">
                  <a:pos x="4" y="0"/>
                </a:cxn>
                <a:cxn ang="0">
                  <a:pos x="0" y="0"/>
                </a:cxn>
              </a:cxnLst>
              <a:rect l="0" t="0" r="r" b="b"/>
              <a:pathLst>
                <a:path w="17" h="15">
                  <a:moveTo>
                    <a:pt x="16" y="14"/>
                  </a:moveTo>
                  <a:lnTo>
                    <a:pt x="14" y="14"/>
                  </a:lnTo>
                  <a:lnTo>
                    <a:pt x="14" y="12"/>
                  </a:lnTo>
                  <a:lnTo>
                    <a:pt x="14" y="10"/>
                  </a:lnTo>
                  <a:lnTo>
                    <a:pt x="12" y="8"/>
                  </a:lnTo>
                  <a:lnTo>
                    <a:pt x="10" y="6"/>
                  </a:lnTo>
                  <a:lnTo>
                    <a:pt x="10" y="4"/>
                  </a:lnTo>
                  <a:lnTo>
                    <a:pt x="8" y="4"/>
                  </a:lnTo>
                  <a:lnTo>
                    <a:pt x="6" y="4"/>
                  </a:lnTo>
                  <a:lnTo>
                    <a:pt x="4" y="2"/>
                  </a:lnTo>
                  <a:lnTo>
                    <a:pt x="4"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699" name="Line 702"/>
            <p:cNvSpPr>
              <a:spLocks noChangeShapeType="1"/>
            </p:cNvSpPr>
            <p:nvPr/>
          </p:nvSpPr>
          <p:spPr bwMode="auto">
            <a:xfrm flipH="1">
              <a:off x="3240" y="2187"/>
              <a:ext cx="1" cy="0"/>
            </a:xfrm>
            <a:prstGeom prst="line">
              <a:avLst/>
            </a:prstGeom>
            <a:noFill/>
            <a:ln w="9525">
              <a:noFill/>
              <a:round/>
              <a:headEnd type="none" w="sm" len="sm"/>
              <a:tailEnd type="none" w="sm" len="sm"/>
            </a:ln>
            <a:effectLst/>
          </p:spPr>
          <p:txBody>
            <a:bodyPr/>
            <a:lstStyle/>
            <a:p>
              <a:endParaRPr lang="en-US"/>
            </a:p>
          </p:txBody>
        </p:sp>
        <p:sp>
          <p:nvSpPr>
            <p:cNvPr id="700" name="Line 703"/>
            <p:cNvSpPr>
              <a:spLocks noChangeShapeType="1"/>
            </p:cNvSpPr>
            <p:nvPr/>
          </p:nvSpPr>
          <p:spPr bwMode="auto">
            <a:xfrm>
              <a:off x="3234" y="2179"/>
              <a:ext cx="15" cy="0"/>
            </a:xfrm>
            <a:prstGeom prst="line">
              <a:avLst/>
            </a:prstGeom>
            <a:noFill/>
            <a:ln w="9525">
              <a:noFill/>
              <a:round/>
              <a:headEnd type="none" w="sm" len="sm"/>
              <a:tailEnd type="none" w="sm" len="sm"/>
            </a:ln>
            <a:effectLst/>
          </p:spPr>
          <p:txBody>
            <a:bodyPr/>
            <a:lstStyle/>
            <a:p>
              <a:endParaRPr lang="en-US"/>
            </a:p>
          </p:txBody>
        </p:sp>
        <p:sp>
          <p:nvSpPr>
            <p:cNvPr id="701" name="Freeform 704"/>
            <p:cNvSpPr>
              <a:spLocks/>
            </p:cNvSpPr>
            <p:nvPr/>
          </p:nvSpPr>
          <p:spPr bwMode="auto">
            <a:xfrm>
              <a:off x="3130" y="2212"/>
              <a:ext cx="56" cy="17"/>
            </a:xfrm>
            <a:custGeom>
              <a:avLst/>
              <a:gdLst/>
              <a:ahLst/>
              <a:cxnLst>
                <a:cxn ang="0">
                  <a:pos x="0" y="0"/>
                </a:cxn>
                <a:cxn ang="0">
                  <a:pos x="1" y="2"/>
                </a:cxn>
                <a:cxn ang="0">
                  <a:pos x="3" y="4"/>
                </a:cxn>
                <a:cxn ang="0">
                  <a:pos x="6" y="5"/>
                </a:cxn>
                <a:cxn ang="0">
                  <a:pos x="8" y="7"/>
                </a:cxn>
                <a:cxn ang="0">
                  <a:pos x="11" y="8"/>
                </a:cxn>
                <a:cxn ang="0">
                  <a:pos x="14" y="9"/>
                </a:cxn>
                <a:cxn ang="0">
                  <a:pos x="17" y="10"/>
                </a:cxn>
                <a:cxn ang="0">
                  <a:pos x="21" y="11"/>
                </a:cxn>
                <a:cxn ang="0">
                  <a:pos x="24" y="12"/>
                </a:cxn>
                <a:cxn ang="0">
                  <a:pos x="28" y="13"/>
                </a:cxn>
                <a:cxn ang="0">
                  <a:pos x="32" y="14"/>
                </a:cxn>
                <a:cxn ang="0">
                  <a:pos x="36" y="14"/>
                </a:cxn>
                <a:cxn ang="0">
                  <a:pos x="41" y="14"/>
                </a:cxn>
                <a:cxn ang="0">
                  <a:pos x="45" y="16"/>
                </a:cxn>
                <a:cxn ang="0">
                  <a:pos x="50" y="16"/>
                </a:cxn>
                <a:cxn ang="0">
                  <a:pos x="55" y="16"/>
                </a:cxn>
              </a:cxnLst>
              <a:rect l="0" t="0" r="r" b="b"/>
              <a:pathLst>
                <a:path w="56" h="17">
                  <a:moveTo>
                    <a:pt x="0" y="0"/>
                  </a:moveTo>
                  <a:lnTo>
                    <a:pt x="1" y="2"/>
                  </a:lnTo>
                  <a:lnTo>
                    <a:pt x="3" y="4"/>
                  </a:lnTo>
                  <a:lnTo>
                    <a:pt x="6" y="5"/>
                  </a:lnTo>
                  <a:lnTo>
                    <a:pt x="8" y="7"/>
                  </a:lnTo>
                  <a:lnTo>
                    <a:pt x="11" y="8"/>
                  </a:lnTo>
                  <a:lnTo>
                    <a:pt x="14" y="9"/>
                  </a:lnTo>
                  <a:lnTo>
                    <a:pt x="17" y="10"/>
                  </a:lnTo>
                  <a:lnTo>
                    <a:pt x="21" y="11"/>
                  </a:lnTo>
                  <a:lnTo>
                    <a:pt x="24" y="12"/>
                  </a:lnTo>
                  <a:lnTo>
                    <a:pt x="28" y="13"/>
                  </a:lnTo>
                  <a:lnTo>
                    <a:pt x="32" y="14"/>
                  </a:lnTo>
                  <a:lnTo>
                    <a:pt x="36" y="14"/>
                  </a:lnTo>
                  <a:lnTo>
                    <a:pt x="41" y="14"/>
                  </a:lnTo>
                  <a:lnTo>
                    <a:pt x="45" y="16"/>
                  </a:lnTo>
                  <a:lnTo>
                    <a:pt x="50" y="16"/>
                  </a:lnTo>
                  <a:lnTo>
                    <a:pt x="55"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02" name="Line 705"/>
            <p:cNvSpPr>
              <a:spLocks noChangeShapeType="1"/>
            </p:cNvSpPr>
            <p:nvPr/>
          </p:nvSpPr>
          <p:spPr bwMode="auto">
            <a:xfrm>
              <a:off x="3130" y="2213"/>
              <a:ext cx="15" cy="0"/>
            </a:xfrm>
            <a:prstGeom prst="line">
              <a:avLst/>
            </a:prstGeom>
            <a:noFill/>
            <a:ln w="9525">
              <a:noFill/>
              <a:round/>
              <a:headEnd type="none" w="sm" len="sm"/>
              <a:tailEnd type="none" w="sm" len="sm"/>
            </a:ln>
            <a:effectLst/>
          </p:spPr>
          <p:txBody>
            <a:bodyPr/>
            <a:lstStyle/>
            <a:p>
              <a:endParaRPr lang="en-US"/>
            </a:p>
          </p:txBody>
        </p:sp>
        <p:sp>
          <p:nvSpPr>
            <p:cNvPr id="703" name="Line 706"/>
            <p:cNvSpPr>
              <a:spLocks noChangeShapeType="1"/>
            </p:cNvSpPr>
            <p:nvPr/>
          </p:nvSpPr>
          <p:spPr bwMode="auto">
            <a:xfrm>
              <a:off x="3185" y="2227"/>
              <a:ext cx="0" cy="1"/>
            </a:xfrm>
            <a:prstGeom prst="line">
              <a:avLst/>
            </a:prstGeom>
            <a:noFill/>
            <a:ln w="9525">
              <a:noFill/>
              <a:round/>
              <a:headEnd type="none" w="sm" len="sm"/>
              <a:tailEnd type="none" w="sm" len="sm"/>
            </a:ln>
            <a:effectLst/>
          </p:spPr>
          <p:txBody>
            <a:bodyPr/>
            <a:lstStyle/>
            <a:p>
              <a:endParaRPr lang="en-US"/>
            </a:p>
          </p:txBody>
        </p:sp>
        <p:sp>
          <p:nvSpPr>
            <p:cNvPr id="704" name="Freeform 707"/>
            <p:cNvSpPr>
              <a:spLocks/>
            </p:cNvSpPr>
            <p:nvPr/>
          </p:nvSpPr>
          <p:spPr bwMode="auto">
            <a:xfrm>
              <a:off x="3185" y="2213"/>
              <a:ext cx="56" cy="17"/>
            </a:xfrm>
            <a:custGeom>
              <a:avLst/>
              <a:gdLst/>
              <a:ahLst/>
              <a:cxnLst>
                <a:cxn ang="0">
                  <a:pos x="0" y="16"/>
                </a:cxn>
                <a:cxn ang="0">
                  <a:pos x="5" y="16"/>
                </a:cxn>
                <a:cxn ang="0">
                  <a:pos x="10" y="14"/>
                </a:cxn>
                <a:cxn ang="0">
                  <a:pos x="15" y="14"/>
                </a:cxn>
                <a:cxn ang="0">
                  <a:pos x="19" y="14"/>
                </a:cxn>
                <a:cxn ang="0">
                  <a:pos x="24" y="13"/>
                </a:cxn>
                <a:cxn ang="0">
                  <a:pos x="29" y="12"/>
                </a:cxn>
                <a:cxn ang="0">
                  <a:pos x="32" y="11"/>
                </a:cxn>
                <a:cxn ang="0">
                  <a:pos x="36" y="11"/>
                </a:cxn>
                <a:cxn ang="0">
                  <a:pos x="39" y="10"/>
                </a:cxn>
                <a:cxn ang="0">
                  <a:pos x="43" y="8"/>
                </a:cxn>
                <a:cxn ang="0">
                  <a:pos x="45" y="6"/>
                </a:cxn>
                <a:cxn ang="0">
                  <a:pos x="48" y="5"/>
                </a:cxn>
                <a:cxn ang="0">
                  <a:pos x="50" y="4"/>
                </a:cxn>
                <a:cxn ang="0">
                  <a:pos x="52" y="3"/>
                </a:cxn>
                <a:cxn ang="0">
                  <a:pos x="53" y="1"/>
                </a:cxn>
                <a:cxn ang="0">
                  <a:pos x="55" y="0"/>
                </a:cxn>
              </a:cxnLst>
              <a:rect l="0" t="0" r="r" b="b"/>
              <a:pathLst>
                <a:path w="56" h="17">
                  <a:moveTo>
                    <a:pt x="0" y="16"/>
                  </a:moveTo>
                  <a:lnTo>
                    <a:pt x="5" y="16"/>
                  </a:lnTo>
                  <a:lnTo>
                    <a:pt x="10" y="14"/>
                  </a:lnTo>
                  <a:lnTo>
                    <a:pt x="15" y="14"/>
                  </a:lnTo>
                  <a:lnTo>
                    <a:pt x="19" y="14"/>
                  </a:lnTo>
                  <a:lnTo>
                    <a:pt x="24" y="13"/>
                  </a:lnTo>
                  <a:lnTo>
                    <a:pt x="29" y="12"/>
                  </a:lnTo>
                  <a:lnTo>
                    <a:pt x="32" y="11"/>
                  </a:lnTo>
                  <a:lnTo>
                    <a:pt x="36" y="11"/>
                  </a:lnTo>
                  <a:lnTo>
                    <a:pt x="39" y="10"/>
                  </a:lnTo>
                  <a:lnTo>
                    <a:pt x="43" y="8"/>
                  </a:lnTo>
                  <a:lnTo>
                    <a:pt x="45" y="6"/>
                  </a:lnTo>
                  <a:lnTo>
                    <a:pt x="48" y="5"/>
                  </a:lnTo>
                  <a:lnTo>
                    <a:pt x="50" y="4"/>
                  </a:lnTo>
                  <a:lnTo>
                    <a:pt x="52" y="3"/>
                  </a:lnTo>
                  <a:lnTo>
                    <a:pt x="53" y="1"/>
                  </a:lnTo>
                  <a:lnTo>
                    <a:pt x="5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05" name="Line 708"/>
            <p:cNvSpPr>
              <a:spLocks noChangeShapeType="1"/>
            </p:cNvSpPr>
            <p:nvPr/>
          </p:nvSpPr>
          <p:spPr bwMode="auto">
            <a:xfrm>
              <a:off x="3186" y="2227"/>
              <a:ext cx="15" cy="0"/>
            </a:xfrm>
            <a:prstGeom prst="line">
              <a:avLst/>
            </a:prstGeom>
            <a:noFill/>
            <a:ln w="9525">
              <a:noFill/>
              <a:round/>
              <a:headEnd type="none" w="sm" len="sm"/>
              <a:tailEnd type="none" w="sm" len="sm"/>
            </a:ln>
            <a:effectLst/>
          </p:spPr>
          <p:txBody>
            <a:bodyPr/>
            <a:lstStyle/>
            <a:p>
              <a:endParaRPr lang="en-US"/>
            </a:p>
          </p:txBody>
        </p:sp>
        <p:sp>
          <p:nvSpPr>
            <p:cNvPr id="706" name="Line 709"/>
            <p:cNvSpPr>
              <a:spLocks noChangeShapeType="1"/>
            </p:cNvSpPr>
            <p:nvPr/>
          </p:nvSpPr>
          <p:spPr bwMode="auto">
            <a:xfrm>
              <a:off x="3241" y="2213"/>
              <a:ext cx="15" cy="0"/>
            </a:xfrm>
            <a:prstGeom prst="line">
              <a:avLst/>
            </a:prstGeom>
            <a:noFill/>
            <a:ln w="9525">
              <a:noFill/>
              <a:round/>
              <a:headEnd type="none" w="sm" len="sm"/>
              <a:tailEnd type="none" w="sm" len="sm"/>
            </a:ln>
            <a:effectLst/>
          </p:spPr>
          <p:txBody>
            <a:bodyPr/>
            <a:lstStyle/>
            <a:p>
              <a:endParaRPr lang="en-US"/>
            </a:p>
          </p:txBody>
        </p:sp>
        <p:sp>
          <p:nvSpPr>
            <p:cNvPr id="707" name="Line 710"/>
            <p:cNvSpPr>
              <a:spLocks noChangeShapeType="1"/>
            </p:cNvSpPr>
            <p:nvPr/>
          </p:nvSpPr>
          <p:spPr bwMode="auto">
            <a:xfrm flipV="1">
              <a:off x="3240" y="2187"/>
              <a:ext cx="0" cy="25"/>
            </a:xfrm>
            <a:prstGeom prst="line">
              <a:avLst/>
            </a:prstGeom>
            <a:noFill/>
            <a:ln w="12700">
              <a:solidFill>
                <a:srgbClr val="000000"/>
              </a:solidFill>
              <a:round/>
              <a:headEnd type="none" w="sm" len="sm"/>
              <a:tailEnd type="none" w="sm" len="sm"/>
            </a:ln>
            <a:effectLst/>
          </p:spPr>
          <p:txBody>
            <a:bodyPr/>
            <a:lstStyle/>
            <a:p>
              <a:endParaRPr lang="en-US"/>
            </a:p>
          </p:txBody>
        </p:sp>
        <p:sp>
          <p:nvSpPr>
            <p:cNvPr id="708" name="Line 711"/>
            <p:cNvSpPr>
              <a:spLocks noChangeShapeType="1"/>
            </p:cNvSpPr>
            <p:nvPr/>
          </p:nvSpPr>
          <p:spPr bwMode="auto">
            <a:xfrm>
              <a:off x="3132" y="2220"/>
              <a:ext cx="0" cy="3"/>
            </a:xfrm>
            <a:prstGeom prst="line">
              <a:avLst/>
            </a:prstGeom>
            <a:noFill/>
            <a:ln w="12700">
              <a:solidFill>
                <a:srgbClr val="000000"/>
              </a:solidFill>
              <a:round/>
              <a:headEnd type="none" w="sm" len="sm"/>
              <a:tailEnd type="none" w="sm" len="sm"/>
            </a:ln>
            <a:effectLst/>
          </p:spPr>
          <p:txBody>
            <a:bodyPr/>
            <a:lstStyle/>
            <a:p>
              <a:endParaRPr lang="en-US"/>
            </a:p>
          </p:txBody>
        </p:sp>
        <p:sp>
          <p:nvSpPr>
            <p:cNvPr id="709" name="Freeform 712"/>
            <p:cNvSpPr>
              <a:spLocks/>
            </p:cNvSpPr>
            <p:nvPr/>
          </p:nvSpPr>
          <p:spPr bwMode="auto">
            <a:xfrm>
              <a:off x="3150" y="2234"/>
              <a:ext cx="55" cy="17"/>
            </a:xfrm>
            <a:custGeom>
              <a:avLst/>
              <a:gdLst/>
              <a:ahLst/>
              <a:cxnLst>
                <a:cxn ang="0">
                  <a:pos x="0" y="0"/>
                </a:cxn>
                <a:cxn ang="0">
                  <a:pos x="1" y="1"/>
                </a:cxn>
                <a:cxn ang="0">
                  <a:pos x="3" y="4"/>
                </a:cxn>
                <a:cxn ang="0">
                  <a:pos x="5" y="4"/>
                </a:cxn>
                <a:cxn ang="0">
                  <a:pos x="7" y="5"/>
                </a:cxn>
                <a:cxn ang="0">
                  <a:pos x="10" y="6"/>
                </a:cxn>
                <a:cxn ang="0">
                  <a:pos x="13" y="9"/>
                </a:cxn>
                <a:cxn ang="0">
                  <a:pos x="16" y="10"/>
                </a:cxn>
                <a:cxn ang="0">
                  <a:pos x="19" y="10"/>
                </a:cxn>
                <a:cxn ang="0">
                  <a:pos x="23" y="10"/>
                </a:cxn>
                <a:cxn ang="0">
                  <a:pos x="27" y="12"/>
                </a:cxn>
                <a:cxn ang="0">
                  <a:pos x="31" y="13"/>
                </a:cxn>
                <a:cxn ang="0">
                  <a:pos x="35" y="14"/>
                </a:cxn>
                <a:cxn ang="0">
                  <a:pos x="39" y="14"/>
                </a:cxn>
                <a:cxn ang="0">
                  <a:pos x="44" y="16"/>
                </a:cxn>
                <a:cxn ang="0">
                  <a:pos x="49" y="16"/>
                </a:cxn>
                <a:cxn ang="0">
                  <a:pos x="54" y="16"/>
                </a:cxn>
              </a:cxnLst>
              <a:rect l="0" t="0" r="r" b="b"/>
              <a:pathLst>
                <a:path w="55" h="17">
                  <a:moveTo>
                    <a:pt x="0" y="0"/>
                  </a:moveTo>
                  <a:lnTo>
                    <a:pt x="1" y="1"/>
                  </a:lnTo>
                  <a:lnTo>
                    <a:pt x="3" y="4"/>
                  </a:lnTo>
                  <a:lnTo>
                    <a:pt x="5" y="4"/>
                  </a:lnTo>
                  <a:lnTo>
                    <a:pt x="7" y="5"/>
                  </a:lnTo>
                  <a:lnTo>
                    <a:pt x="10" y="6"/>
                  </a:lnTo>
                  <a:lnTo>
                    <a:pt x="13" y="9"/>
                  </a:lnTo>
                  <a:lnTo>
                    <a:pt x="16" y="10"/>
                  </a:lnTo>
                  <a:lnTo>
                    <a:pt x="19" y="10"/>
                  </a:lnTo>
                  <a:lnTo>
                    <a:pt x="23" y="10"/>
                  </a:lnTo>
                  <a:lnTo>
                    <a:pt x="27" y="12"/>
                  </a:lnTo>
                  <a:lnTo>
                    <a:pt x="31" y="13"/>
                  </a:lnTo>
                  <a:lnTo>
                    <a:pt x="35" y="14"/>
                  </a:lnTo>
                  <a:lnTo>
                    <a:pt x="39" y="14"/>
                  </a:lnTo>
                  <a:lnTo>
                    <a:pt x="44" y="16"/>
                  </a:lnTo>
                  <a:lnTo>
                    <a:pt x="49" y="16"/>
                  </a:lnTo>
                  <a:lnTo>
                    <a:pt x="54"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10" name="Line 713"/>
            <p:cNvSpPr>
              <a:spLocks noChangeShapeType="1"/>
            </p:cNvSpPr>
            <p:nvPr/>
          </p:nvSpPr>
          <p:spPr bwMode="auto">
            <a:xfrm>
              <a:off x="3133" y="2225"/>
              <a:ext cx="15" cy="0"/>
            </a:xfrm>
            <a:prstGeom prst="line">
              <a:avLst/>
            </a:prstGeom>
            <a:noFill/>
            <a:ln w="9525">
              <a:noFill/>
              <a:round/>
              <a:headEnd type="none" w="sm" len="sm"/>
              <a:tailEnd type="none" w="sm" len="sm"/>
            </a:ln>
            <a:effectLst/>
          </p:spPr>
          <p:txBody>
            <a:bodyPr/>
            <a:lstStyle/>
            <a:p>
              <a:endParaRPr lang="en-US"/>
            </a:p>
          </p:txBody>
        </p:sp>
        <p:sp>
          <p:nvSpPr>
            <p:cNvPr id="711" name="Line 714"/>
            <p:cNvSpPr>
              <a:spLocks noChangeShapeType="1"/>
            </p:cNvSpPr>
            <p:nvPr/>
          </p:nvSpPr>
          <p:spPr bwMode="auto">
            <a:xfrm>
              <a:off x="3185" y="2238"/>
              <a:ext cx="0" cy="1"/>
            </a:xfrm>
            <a:prstGeom prst="line">
              <a:avLst/>
            </a:prstGeom>
            <a:noFill/>
            <a:ln w="9525">
              <a:noFill/>
              <a:round/>
              <a:headEnd type="none" w="sm" len="sm"/>
              <a:tailEnd type="none" w="sm" len="sm"/>
            </a:ln>
            <a:effectLst/>
          </p:spPr>
          <p:txBody>
            <a:bodyPr/>
            <a:lstStyle/>
            <a:p>
              <a:endParaRPr lang="en-US"/>
            </a:p>
          </p:txBody>
        </p:sp>
        <p:sp>
          <p:nvSpPr>
            <p:cNvPr id="712" name="Freeform 715"/>
            <p:cNvSpPr>
              <a:spLocks/>
            </p:cNvSpPr>
            <p:nvPr/>
          </p:nvSpPr>
          <p:spPr bwMode="auto">
            <a:xfrm>
              <a:off x="3185" y="2222"/>
              <a:ext cx="55" cy="17"/>
            </a:xfrm>
            <a:custGeom>
              <a:avLst/>
              <a:gdLst/>
              <a:ahLst/>
              <a:cxnLst>
                <a:cxn ang="0">
                  <a:pos x="0" y="16"/>
                </a:cxn>
                <a:cxn ang="0">
                  <a:pos x="5" y="16"/>
                </a:cxn>
                <a:cxn ang="0">
                  <a:pos x="10" y="15"/>
                </a:cxn>
                <a:cxn ang="0">
                  <a:pos x="14" y="15"/>
                </a:cxn>
                <a:cxn ang="0">
                  <a:pos x="19" y="14"/>
                </a:cxn>
                <a:cxn ang="0">
                  <a:pos x="24" y="14"/>
                </a:cxn>
                <a:cxn ang="0">
                  <a:pos x="28" y="12"/>
                </a:cxn>
                <a:cxn ang="0">
                  <a:pos x="32" y="12"/>
                </a:cxn>
                <a:cxn ang="0">
                  <a:pos x="36" y="10"/>
                </a:cxn>
                <a:cxn ang="0">
                  <a:pos x="39" y="10"/>
                </a:cxn>
                <a:cxn ang="0">
                  <a:pos x="42" y="8"/>
                </a:cxn>
                <a:cxn ang="0">
                  <a:pos x="45" y="7"/>
                </a:cxn>
                <a:cxn ang="0">
                  <a:pos x="47" y="6"/>
                </a:cxn>
                <a:cxn ang="0">
                  <a:pos x="49" y="4"/>
                </a:cxn>
                <a:cxn ang="0">
                  <a:pos x="51" y="3"/>
                </a:cxn>
                <a:cxn ang="0">
                  <a:pos x="52" y="1"/>
                </a:cxn>
                <a:cxn ang="0">
                  <a:pos x="54" y="0"/>
                </a:cxn>
              </a:cxnLst>
              <a:rect l="0" t="0" r="r" b="b"/>
              <a:pathLst>
                <a:path w="55" h="17">
                  <a:moveTo>
                    <a:pt x="0" y="16"/>
                  </a:moveTo>
                  <a:lnTo>
                    <a:pt x="5" y="16"/>
                  </a:lnTo>
                  <a:lnTo>
                    <a:pt x="10" y="15"/>
                  </a:lnTo>
                  <a:lnTo>
                    <a:pt x="14" y="15"/>
                  </a:lnTo>
                  <a:lnTo>
                    <a:pt x="19" y="14"/>
                  </a:lnTo>
                  <a:lnTo>
                    <a:pt x="24" y="14"/>
                  </a:lnTo>
                  <a:lnTo>
                    <a:pt x="28" y="12"/>
                  </a:lnTo>
                  <a:lnTo>
                    <a:pt x="32" y="12"/>
                  </a:lnTo>
                  <a:lnTo>
                    <a:pt x="36" y="10"/>
                  </a:lnTo>
                  <a:lnTo>
                    <a:pt x="39" y="10"/>
                  </a:lnTo>
                  <a:lnTo>
                    <a:pt x="42" y="8"/>
                  </a:lnTo>
                  <a:lnTo>
                    <a:pt x="45" y="7"/>
                  </a:lnTo>
                  <a:lnTo>
                    <a:pt x="47" y="6"/>
                  </a:lnTo>
                  <a:lnTo>
                    <a:pt x="49" y="4"/>
                  </a:lnTo>
                  <a:lnTo>
                    <a:pt x="51" y="3"/>
                  </a:lnTo>
                  <a:lnTo>
                    <a:pt x="52" y="1"/>
                  </a:lnTo>
                  <a:lnTo>
                    <a:pt x="5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13" name="Line 716"/>
            <p:cNvSpPr>
              <a:spLocks noChangeShapeType="1"/>
            </p:cNvSpPr>
            <p:nvPr/>
          </p:nvSpPr>
          <p:spPr bwMode="auto">
            <a:xfrm>
              <a:off x="3186" y="2237"/>
              <a:ext cx="15" cy="0"/>
            </a:xfrm>
            <a:prstGeom prst="line">
              <a:avLst/>
            </a:prstGeom>
            <a:noFill/>
            <a:ln w="9525">
              <a:noFill/>
              <a:round/>
              <a:headEnd type="none" w="sm" len="sm"/>
              <a:tailEnd type="none" w="sm" len="sm"/>
            </a:ln>
            <a:effectLst/>
          </p:spPr>
          <p:txBody>
            <a:bodyPr/>
            <a:lstStyle/>
            <a:p>
              <a:endParaRPr lang="en-US"/>
            </a:p>
          </p:txBody>
        </p:sp>
        <p:sp>
          <p:nvSpPr>
            <p:cNvPr id="714" name="Line 717"/>
            <p:cNvSpPr>
              <a:spLocks noChangeShapeType="1"/>
            </p:cNvSpPr>
            <p:nvPr/>
          </p:nvSpPr>
          <p:spPr bwMode="auto">
            <a:xfrm>
              <a:off x="3238" y="2222"/>
              <a:ext cx="1" cy="0"/>
            </a:xfrm>
            <a:prstGeom prst="line">
              <a:avLst/>
            </a:prstGeom>
            <a:noFill/>
            <a:ln w="9525">
              <a:noFill/>
              <a:round/>
              <a:headEnd type="none" w="sm" len="sm"/>
              <a:tailEnd type="none" w="sm" len="sm"/>
            </a:ln>
            <a:effectLst/>
          </p:spPr>
          <p:txBody>
            <a:bodyPr/>
            <a:lstStyle/>
            <a:p>
              <a:endParaRPr lang="en-US"/>
            </a:p>
          </p:txBody>
        </p:sp>
        <p:sp>
          <p:nvSpPr>
            <p:cNvPr id="715" name="Line 718"/>
            <p:cNvSpPr>
              <a:spLocks noChangeShapeType="1"/>
            </p:cNvSpPr>
            <p:nvPr/>
          </p:nvSpPr>
          <p:spPr bwMode="auto">
            <a:xfrm flipV="1">
              <a:off x="3238" y="2213"/>
              <a:ext cx="0" cy="7"/>
            </a:xfrm>
            <a:prstGeom prst="line">
              <a:avLst/>
            </a:prstGeom>
            <a:noFill/>
            <a:ln w="12700">
              <a:solidFill>
                <a:srgbClr val="000000"/>
              </a:solidFill>
              <a:round/>
              <a:headEnd type="none" w="sm" len="sm"/>
              <a:tailEnd type="none" w="sm" len="sm"/>
            </a:ln>
            <a:effectLst/>
          </p:spPr>
          <p:txBody>
            <a:bodyPr/>
            <a:lstStyle/>
            <a:p>
              <a:endParaRPr lang="en-US"/>
            </a:p>
          </p:txBody>
        </p:sp>
        <p:sp>
          <p:nvSpPr>
            <p:cNvPr id="716" name="Line 719"/>
            <p:cNvSpPr>
              <a:spLocks noChangeShapeType="1"/>
            </p:cNvSpPr>
            <p:nvPr/>
          </p:nvSpPr>
          <p:spPr bwMode="auto">
            <a:xfrm>
              <a:off x="3130" y="2192"/>
              <a:ext cx="0" cy="19"/>
            </a:xfrm>
            <a:prstGeom prst="line">
              <a:avLst/>
            </a:prstGeom>
            <a:noFill/>
            <a:ln w="12700">
              <a:solidFill>
                <a:srgbClr val="000000"/>
              </a:solidFill>
              <a:round/>
              <a:headEnd type="none" w="sm" len="sm"/>
              <a:tailEnd type="none" w="sm" len="sm"/>
            </a:ln>
            <a:effectLst/>
          </p:spPr>
          <p:txBody>
            <a:bodyPr/>
            <a:lstStyle/>
            <a:p>
              <a:endParaRPr lang="en-US"/>
            </a:p>
          </p:txBody>
        </p:sp>
        <p:sp>
          <p:nvSpPr>
            <p:cNvPr id="717" name="Freeform 720"/>
            <p:cNvSpPr>
              <a:spLocks/>
            </p:cNvSpPr>
            <p:nvPr/>
          </p:nvSpPr>
          <p:spPr bwMode="auto">
            <a:xfrm>
              <a:off x="3148" y="2136"/>
              <a:ext cx="39" cy="17"/>
            </a:xfrm>
            <a:custGeom>
              <a:avLst/>
              <a:gdLst/>
              <a:ahLst/>
              <a:cxnLst>
                <a:cxn ang="0">
                  <a:pos x="0" y="0"/>
                </a:cxn>
                <a:cxn ang="0">
                  <a:pos x="0" y="0"/>
                </a:cxn>
                <a:cxn ang="0">
                  <a:pos x="0" y="1"/>
                </a:cxn>
                <a:cxn ang="0">
                  <a:pos x="0" y="2"/>
                </a:cxn>
                <a:cxn ang="0">
                  <a:pos x="1" y="3"/>
                </a:cxn>
                <a:cxn ang="0">
                  <a:pos x="1" y="4"/>
                </a:cxn>
                <a:cxn ang="0">
                  <a:pos x="3" y="6"/>
                </a:cxn>
                <a:cxn ang="0">
                  <a:pos x="4" y="6"/>
                </a:cxn>
                <a:cxn ang="0">
                  <a:pos x="6" y="9"/>
                </a:cxn>
                <a:cxn ang="0">
                  <a:pos x="9" y="10"/>
                </a:cxn>
                <a:cxn ang="0">
                  <a:pos x="11" y="11"/>
                </a:cxn>
                <a:cxn ang="0">
                  <a:pos x="15" y="12"/>
                </a:cxn>
                <a:cxn ang="0">
                  <a:pos x="19" y="13"/>
                </a:cxn>
                <a:cxn ang="0">
                  <a:pos x="25" y="14"/>
                </a:cxn>
                <a:cxn ang="0">
                  <a:pos x="30" y="14"/>
                </a:cxn>
                <a:cxn ang="0">
                  <a:pos x="38" y="16"/>
                </a:cxn>
              </a:cxnLst>
              <a:rect l="0" t="0" r="r" b="b"/>
              <a:pathLst>
                <a:path w="39" h="17">
                  <a:moveTo>
                    <a:pt x="0" y="0"/>
                  </a:moveTo>
                  <a:lnTo>
                    <a:pt x="0" y="0"/>
                  </a:lnTo>
                  <a:lnTo>
                    <a:pt x="0" y="1"/>
                  </a:lnTo>
                  <a:lnTo>
                    <a:pt x="0" y="2"/>
                  </a:lnTo>
                  <a:lnTo>
                    <a:pt x="1" y="3"/>
                  </a:lnTo>
                  <a:lnTo>
                    <a:pt x="1" y="4"/>
                  </a:lnTo>
                  <a:lnTo>
                    <a:pt x="3" y="6"/>
                  </a:lnTo>
                  <a:lnTo>
                    <a:pt x="4" y="6"/>
                  </a:lnTo>
                  <a:lnTo>
                    <a:pt x="6" y="9"/>
                  </a:lnTo>
                  <a:lnTo>
                    <a:pt x="9" y="10"/>
                  </a:lnTo>
                  <a:lnTo>
                    <a:pt x="11" y="11"/>
                  </a:lnTo>
                  <a:lnTo>
                    <a:pt x="15" y="12"/>
                  </a:lnTo>
                  <a:lnTo>
                    <a:pt x="19" y="13"/>
                  </a:lnTo>
                  <a:lnTo>
                    <a:pt x="25" y="14"/>
                  </a:lnTo>
                  <a:lnTo>
                    <a:pt x="30" y="14"/>
                  </a:lnTo>
                  <a:lnTo>
                    <a:pt x="38"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18" name="Line 721"/>
            <p:cNvSpPr>
              <a:spLocks noChangeShapeType="1"/>
            </p:cNvSpPr>
            <p:nvPr/>
          </p:nvSpPr>
          <p:spPr bwMode="auto">
            <a:xfrm>
              <a:off x="3149" y="2136"/>
              <a:ext cx="1" cy="0"/>
            </a:xfrm>
            <a:prstGeom prst="line">
              <a:avLst/>
            </a:prstGeom>
            <a:noFill/>
            <a:ln w="9525">
              <a:noFill/>
              <a:round/>
              <a:headEnd type="none" w="sm" len="sm"/>
              <a:tailEnd type="none" w="sm" len="sm"/>
            </a:ln>
            <a:effectLst/>
          </p:spPr>
          <p:txBody>
            <a:bodyPr/>
            <a:lstStyle/>
            <a:p>
              <a:endParaRPr lang="en-US"/>
            </a:p>
          </p:txBody>
        </p:sp>
        <p:sp>
          <p:nvSpPr>
            <p:cNvPr id="719" name="Line 722"/>
            <p:cNvSpPr>
              <a:spLocks noChangeShapeType="1"/>
            </p:cNvSpPr>
            <p:nvPr/>
          </p:nvSpPr>
          <p:spPr bwMode="auto">
            <a:xfrm>
              <a:off x="3186" y="2150"/>
              <a:ext cx="0" cy="1"/>
            </a:xfrm>
            <a:prstGeom prst="line">
              <a:avLst/>
            </a:prstGeom>
            <a:noFill/>
            <a:ln w="9525">
              <a:noFill/>
              <a:round/>
              <a:headEnd type="none" w="sm" len="sm"/>
              <a:tailEnd type="none" w="sm" len="sm"/>
            </a:ln>
            <a:effectLst/>
          </p:spPr>
          <p:txBody>
            <a:bodyPr/>
            <a:lstStyle/>
            <a:p>
              <a:endParaRPr lang="en-US"/>
            </a:p>
          </p:txBody>
        </p:sp>
        <p:sp>
          <p:nvSpPr>
            <p:cNvPr id="720" name="Freeform 723"/>
            <p:cNvSpPr>
              <a:spLocks/>
            </p:cNvSpPr>
            <p:nvPr/>
          </p:nvSpPr>
          <p:spPr bwMode="auto">
            <a:xfrm>
              <a:off x="3186" y="2136"/>
              <a:ext cx="35" cy="17"/>
            </a:xfrm>
            <a:custGeom>
              <a:avLst/>
              <a:gdLst/>
              <a:ahLst/>
              <a:cxnLst>
                <a:cxn ang="0">
                  <a:pos x="0" y="16"/>
                </a:cxn>
                <a:cxn ang="0">
                  <a:pos x="3" y="16"/>
                </a:cxn>
                <a:cxn ang="0">
                  <a:pos x="6" y="14"/>
                </a:cxn>
                <a:cxn ang="0">
                  <a:pos x="9" y="14"/>
                </a:cxn>
                <a:cxn ang="0">
                  <a:pos x="12" y="14"/>
                </a:cxn>
                <a:cxn ang="0">
                  <a:pos x="15" y="13"/>
                </a:cxn>
                <a:cxn ang="0">
                  <a:pos x="18" y="12"/>
                </a:cxn>
                <a:cxn ang="0">
                  <a:pos x="20" y="11"/>
                </a:cxn>
                <a:cxn ang="0">
                  <a:pos x="23" y="10"/>
                </a:cxn>
                <a:cxn ang="0">
                  <a:pos x="25" y="9"/>
                </a:cxn>
                <a:cxn ang="0">
                  <a:pos x="27" y="8"/>
                </a:cxn>
                <a:cxn ang="0">
                  <a:pos x="29" y="6"/>
                </a:cxn>
                <a:cxn ang="0">
                  <a:pos x="31" y="5"/>
                </a:cxn>
                <a:cxn ang="0">
                  <a:pos x="32" y="4"/>
                </a:cxn>
                <a:cxn ang="0">
                  <a:pos x="33" y="2"/>
                </a:cxn>
                <a:cxn ang="0">
                  <a:pos x="33" y="1"/>
                </a:cxn>
                <a:cxn ang="0">
                  <a:pos x="34" y="0"/>
                </a:cxn>
              </a:cxnLst>
              <a:rect l="0" t="0" r="r" b="b"/>
              <a:pathLst>
                <a:path w="35" h="17">
                  <a:moveTo>
                    <a:pt x="0" y="16"/>
                  </a:moveTo>
                  <a:lnTo>
                    <a:pt x="3" y="16"/>
                  </a:lnTo>
                  <a:lnTo>
                    <a:pt x="6" y="14"/>
                  </a:lnTo>
                  <a:lnTo>
                    <a:pt x="9" y="14"/>
                  </a:lnTo>
                  <a:lnTo>
                    <a:pt x="12" y="14"/>
                  </a:lnTo>
                  <a:lnTo>
                    <a:pt x="15" y="13"/>
                  </a:lnTo>
                  <a:lnTo>
                    <a:pt x="18" y="12"/>
                  </a:lnTo>
                  <a:lnTo>
                    <a:pt x="20" y="11"/>
                  </a:lnTo>
                  <a:lnTo>
                    <a:pt x="23" y="10"/>
                  </a:lnTo>
                  <a:lnTo>
                    <a:pt x="25" y="9"/>
                  </a:lnTo>
                  <a:lnTo>
                    <a:pt x="27" y="8"/>
                  </a:lnTo>
                  <a:lnTo>
                    <a:pt x="29" y="6"/>
                  </a:lnTo>
                  <a:lnTo>
                    <a:pt x="31" y="5"/>
                  </a:lnTo>
                  <a:lnTo>
                    <a:pt x="32" y="4"/>
                  </a:lnTo>
                  <a:lnTo>
                    <a:pt x="33" y="2"/>
                  </a:lnTo>
                  <a:lnTo>
                    <a:pt x="33" y="1"/>
                  </a:lnTo>
                  <a:lnTo>
                    <a:pt x="3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21" name="Line 724"/>
            <p:cNvSpPr>
              <a:spLocks noChangeShapeType="1"/>
            </p:cNvSpPr>
            <p:nvPr/>
          </p:nvSpPr>
          <p:spPr bwMode="auto">
            <a:xfrm>
              <a:off x="3187" y="2149"/>
              <a:ext cx="15" cy="0"/>
            </a:xfrm>
            <a:prstGeom prst="line">
              <a:avLst/>
            </a:prstGeom>
            <a:noFill/>
            <a:ln w="9525">
              <a:noFill/>
              <a:round/>
              <a:headEnd type="none" w="sm" len="sm"/>
              <a:tailEnd type="none" w="sm" len="sm"/>
            </a:ln>
            <a:effectLst/>
          </p:spPr>
          <p:txBody>
            <a:bodyPr/>
            <a:lstStyle/>
            <a:p>
              <a:endParaRPr lang="en-US"/>
            </a:p>
          </p:txBody>
        </p:sp>
        <p:sp>
          <p:nvSpPr>
            <p:cNvPr id="722" name="Line 725"/>
            <p:cNvSpPr>
              <a:spLocks noChangeShapeType="1"/>
            </p:cNvSpPr>
            <p:nvPr/>
          </p:nvSpPr>
          <p:spPr bwMode="auto">
            <a:xfrm>
              <a:off x="3220" y="2136"/>
              <a:ext cx="1" cy="0"/>
            </a:xfrm>
            <a:prstGeom prst="line">
              <a:avLst/>
            </a:prstGeom>
            <a:noFill/>
            <a:ln w="9525">
              <a:noFill/>
              <a:round/>
              <a:headEnd type="none" w="sm" len="sm"/>
              <a:tailEnd type="none" w="sm" len="sm"/>
            </a:ln>
            <a:effectLst/>
          </p:spPr>
          <p:txBody>
            <a:bodyPr/>
            <a:lstStyle/>
            <a:p>
              <a:endParaRPr lang="en-US"/>
            </a:p>
          </p:txBody>
        </p:sp>
        <p:sp>
          <p:nvSpPr>
            <p:cNvPr id="723" name="Line 726"/>
            <p:cNvSpPr>
              <a:spLocks noChangeShapeType="1"/>
            </p:cNvSpPr>
            <p:nvPr/>
          </p:nvSpPr>
          <p:spPr bwMode="auto">
            <a:xfrm>
              <a:off x="3169" y="2242"/>
              <a:ext cx="0" cy="20"/>
            </a:xfrm>
            <a:prstGeom prst="line">
              <a:avLst/>
            </a:prstGeom>
            <a:noFill/>
            <a:ln w="12700">
              <a:solidFill>
                <a:srgbClr val="000000"/>
              </a:solidFill>
              <a:round/>
              <a:headEnd type="none" w="sm" len="sm"/>
              <a:tailEnd type="none" w="sm" len="sm"/>
            </a:ln>
            <a:effectLst/>
          </p:spPr>
          <p:txBody>
            <a:bodyPr/>
            <a:lstStyle/>
            <a:p>
              <a:endParaRPr lang="en-US"/>
            </a:p>
          </p:txBody>
        </p:sp>
        <p:sp>
          <p:nvSpPr>
            <p:cNvPr id="724" name="Freeform 727"/>
            <p:cNvSpPr>
              <a:spLocks/>
            </p:cNvSpPr>
            <p:nvPr/>
          </p:nvSpPr>
          <p:spPr bwMode="auto">
            <a:xfrm>
              <a:off x="3169" y="2263"/>
              <a:ext cx="17" cy="15"/>
            </a:xfrm>
            <a:custGeom>
              <a:avLst/>
              <a:gdLst/>
              <a:ahLst/>
              <a:cxnLst>
                <a:cxn ang="0">
                  <a:pos x="0" y="0"/>
                </a:cxn>
                <a:cxn ang="0">
                  <a:pos x="0" y="0"/>
                </a:cxn>
                <a:cxn ang="0">
                  <a:pos x="0" y="2"/>
                </a:cxn>
                <a:cxn ang="0">
                  <a:pos x="0" y="4"/>
                </a:cxn>
                <a:cxn ang="0">
                  <a:pos x="0" y="8"/>
                </a:cxn>
                <a:cxn ang="0">
                  <a:pos x="2" y="8"/>
                </a:cxn>
                <a:cxn ang="0">
                  <a:pos x="4" y="10"/>
                </a:cxn>
                <a:cxn ang="0">
                  <a:pos x="6" y="10"/>
                </a:cxn>
                <a:cxn ang="0">
                  <a:pos x="6" y="12"/>
                </a:cxn>
                <a:cxn ang="0">
                  <a:pos x="9" y="12"/>
                </a:cxn>
                <a:cxn ang="0">
                  <a:pos x="11" y="14"/>
                </a:cxn>
                <a:cxn ang="0">
                  <a:pos x="16" y="14"/>
                </a:cxn>
              </a:cxnLst>
              <a:rect l="0" t="0" r="r" b="b"/>
              <a:pathLst>
                <a:path w="17" h="15">
                  <a:moveTo>
                    <a:pt x="0" y="0"/>
                  </a:moveTo>
                  <a:lnTo>
                    <a:pt x="0" y="0"/>
                  </a:lnTo>
                  <a:lnTo>
                    <a:pt x="0" y="2"/>
                  </a:lnTo>
                  <a:lnTo>
                    <a:pt x="0" y="4"/>
                  </a:lnTo>
                  <a:lnTo>
                    <a:pt x="0" y="8"/>
                  </a:lnTo>
                  <a:lnTo>
                    <a:pt x="2" y="8"/>
                  </a:lnTo>
                  <a:lnTo>
                    <a:pt x="4" y="10"/>
                  </a:lnTo>
                  <a:lnTo>
                    <a:pt x="6" y="10"/>
                  </a:lnTo>
                  <a:lnTo>
                    <a:pt x="6" y="12"/>
                  </a:lnTo>
                  <a:lnTo>
                    <a:pt x="9" y="12"/>
                  </a:lnTo>
                  <a:lnTo>
                    <a:pt x="11" y="14"/>
                  </a:lnTo>
                  <a:lnTo>
                    <a:pt x="16"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25" name="Line 728"/>
            <p:cNvSpPr>
              <a:spLocks noChangeShapeType="1"/>
            </p:cNvSpPr>
            <p:nvPr/>
          </p:nvSpPr>
          <p:spPr bwMode="auto">
            <a:xfrm>
              <a:off x="3170" y="2263"/>
              <a:ext cx="15" cy="0"/>
            </a:xfrm>
            <a:prstGeom prst="line">
              <a:avLst/>
            </a:prstGeom>
            <a:noFill/>
            <a:ln w="9525">
              <a:noFill/>
              <a:round/>
              <a:headEnd type="none" w="sm" len="sm"/>
              <a:tailEnd type="none" w="sm" len="sm"/>
            </a:ln>
            <a:effectLst/>
          </p:spPr>
          <p:txBody>
            <a:bodyPr/>
            <a:lstStyle/>
            <a:p>
              <a:endParaRPr lang="en-US"/>
            </a:p>
          </p:txBody>
        </p:sp>
        <p:sp>
          <p:nvSpPr>
            <p:cNvPr id="726" name="Line 729"/>
            <p:cNvSpPr>
              <a:spLocks noChangeShapeType="1"/>
            </p:cNvSpPr>
            <p:nvPr/>
          </p:nvSpPr>
          <p:spPr bwMode="auto">
            <a:xfrm flipH="1">
              <a:off x="3175" y="2269"/>
              <a:ext cx="1" cy="1"/>
            </a:xfrm>
            <a:prstGeom prst="line">
              <a:avLst/>
            </a:prstGeom>
            <a:noFill/>
            <a:ln w="9525">
              <a:noFill/>
              <a:round/>
              <a:headEnd type="none" w="sm" len="sm"/>
              <a:tailEnd type="none" w="sm" len="sm"/>
            </a:ln>
            <a:effectLst/>
          </p:spPr>
          <p:txBody>
            <a:bodyPr/>
            <a:lstStyle/>
            <a:p>
              <a:endParaRPr lang="en-US"/>
            </a:p>
          </p:txBody>
        </p:sp>
        <p:sp>
          <p:nvSpPr>
            <p:cNvPr id="727" name="Freeform 730"/>
            <p:cNvSpPr>
              <a:spLocks/>
            </p:cNvSpPr>
            <p:nvPr/>
          </p:nvSpPr>
          <p:spPr bwMode="auto">
            <a:xfrm>
              <a:off x="3175" y="2270"/>
              <a:ext cx="21" cy="17"/>
            </a:xfrm>
            <a:custGeom>
              <a:avLst/>
              <a:gdLst/>
              <a:ahLst/>
              <a:cxnLst>
                <a:cxn ang="0">
                  <a:pos x="0" y="0"/>
                </a:cxn>
                <a:cxn ang="0">
                  <a:pos x="1" y="0"/>
                </a:cxn>
                <a:cxn ang="0">
                  <a:pos x="3" y="6"/>
                </a:cxn>
                <a:cxn ang="0">
                  <a:pos x="4" y="6"/>
                </a:cxn>
                <a:cxn ang="0">
                  <a:pos x="5" y="6"/>
                </a:cxn>
                <a:cxn ang="0">
                  <a:pos x="6" y="16"/>
                </a:cxn>
                <a:cxn ang="0">
                  <a:pos x="8" y="16"/>
                </a:cxn>
                <a:cxn ang="0">
                  <a:pos x="10" y="16"/>
                </a:cxn>
                <a:cxn ang="0">
                  <a:pos x="11" y="16"/>
                </a:cxn>
                <a:cxn ang="0">
                  <a:pos x="12" y="16"/>
                </a:cxn>
                <a:cxn ang="0">
                  <a:pos x="14" y="16"/>
                </a:cxn>
                <a:cxn ang="0">
                  <a:pos x="15" y="16"/>
                </a:cxn>
                <a:cxn ang="0">
                  <a:pos x="16" y="16"/>
                </a:cxn>
                <a:cxn ang="0">
                  <a:pos x="17" y="16"/>
                </a:cxn>
                <a:cxn ang="0">
                  <a:pos x="18" y="16"/>
                </a:cxn>
                <a:cxn ang="0">
                  <a:pos x="19" y="16"/>
                </a:cxn>
                <a:cxn ang="0">
                  <a:pos x="20" y="6"/>
                </a:cxn>
              </a:cxnLst>
              <a:rect l="0" t="0" r="r" b="b"/>
              <a:pathLst>
                <a:path w="21" h="17">
                  <a:moveTo>
                    <a:pt x="0" y="0"/>
                  </a:moveTo>
                  <a:lnTo>
                    <a:pt x="1" y="0"/>
                  </a:lnTo>
                  <a:lnTo>
                    <a:pt x="3" y="6"/>
                  </a:lnTo>
                  <a:lnTo>
                    <a:pt x="4" y="6"/>
                  </a:lnTo>
                  <a:lnTo>
                    <a:pt x="5" y="6"/>
                  </a:lnTo>
                  <a:lnTo>
                    <a:pt x="6" y="16"/>
                  </a:lnTo>
                  <a:lnTo>
                    <a:pt x="8" y="16"/>
                  </a:lnTo>
                  <a:lnTo>
                    <a:pt x="10" y="16"/>
                  </a:lnTo>
                  <a:lnTo>
                    <a:pt x="11" y="16"/>
                  </a:lnTo>
                  <a:lnTo>
                    <a:pt x="12" y="16"/>
                  </a:lnTo>
                  <a:lnTo>
                    <a:pt x="14" y="16"/>
                  </a:lnTo>
                  <a:lnTo>
                    <a:pt x="15" y="16"/>
                  </a:lnTo>
                  <a:lnTo>
                    <a:pt x="16" y="16"/>
                  </a:lnTo>
                  <a:lnTo>
                    <a:pt x="17" y="16"/>
                  </a:lnTo>
                  <a:lnTo>
                    <a:pt x="18" y="16"/>
                  </a:lnTo>
                  <a:lnTo>
                    <a:pt x="19" y="16"/>
                  </a:lnTo>
                  <a:lnTo>
                    <a:pt x="20" y="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28" name="Line 731"/>
            <p:cNvSpPr>
              <a:spLocks noChangeShapeType="1"/>
            </p:cNvSpPr>
            <p:nvPr/>
          </p:nvSpPr>
          <p:spPr bwMode="auto">
            <a:xfrm>
              <a:off x="3176" y="2269"/>
              <a:ext cx="15" cy="0"/>
            </a:xfrm>
            <a:prstGeom prst="line">
              <a:avLst/>
            </a:prstGeom>
            <a:noFill/>
            <a:ln w="9525">
              <a:noFill/>
              <a:round/>
              <a:headEnd type="none" w="sm" len="sm"/>
              <a:tailEnd type="none" w="sm" len="sm"/>
            </a:ln>
            <a:effectLst/>
          </p:spPr>
          <p:txBody>
            <a:bodyPr/>
            <a:lstStyle/>
            <a:p>
              <a:endParaRPr lang="en-US"/>
            </a:p>
          </p:txBody>
        </p:sp>
        <p:sp>
          <p:nvSpPr>
            <p:cNvPr id="729" name="Line 732"/>
            <p:cNvSpPr>
              <a:spLocks noChangeShapeType="1"/>
            </p:cNvSpPr>
            <p:nvPr/>
          </p:nvSpPr>
          <p:spPr bwMode="auto">
            <a:xfrm>
              <a:off x="3194" y="2271"/>
              <a:ext cx="1" cy="0"/>
            </a:xfrm>
            <a:prstGeom prst="line">
              <a:avLst/>
            </a:prstGeom>
            <a:noFill/>
            <a:ln w="9525">
              <a:noFill/>
              <a:round/>
              <a:headEnd type="none" w="sm" len="sm"/>
              <a:tailEnd type="none" w="sm" len="sm"/>
            </a:ln>
            <a:effectLst/>
          </p:spPr>
          <p:txBody>
            <a:bodyPr/>
            <a:lstStyle/>
            <a:p>
              <a:endParaRPr lang="en-US"/>
            </a:p>
          </p:txBody>
        </p:sp>
        <p:sp>
          <p:nvSpPr>
            <p:cNvPr id="730" name="Freeform 733"/>
            <p:cNvSpPr>
              <a:spLocks/>
            </p:cNvSpPr>
            <p:nvPr/>
          </p:nvSpPr>
          <p:spPr bwMode="auto">
            <a:xfrm>
              <a:off x="3195" y="2265"/>
              <a:ext cx="17" cy="17"/>
            </a:xfrm>
            <a:custGeom>
              <a:avLst/>
              <a:gdLst/>
              <a:ahLst/>
              <a:cxnLst>
                <a:cxn ang="0">
                  <a:pos x="0" y="16"/>
                </a:cxn>
                <a:cxn ang="0">
                  <a:pos x="0" y="16"/>
                </a:cxn>
                <a:cxn ang="0">
                  <a:pos x="2" y="13"/>
                </a:cxn>
                <a:cxn ang="0">
                  <a:pos x="4" y="13"/>
                </a:cxn>
                <a:cxn ang="0">
                  <a:pos x="6" y="13"/>
                </a:cxn>
                <a:cxn ang="0">
                  <a:pos x="6" y="11"/>
                </a:cxn>
                <a:cxn ang="0">
                  <a:pos x="9" y="11"/>
                </a:cxn>
                <a:cxn ang="0">
                  <a:pos x="9" y="9"/>
                </a:cxn>
                <a:cxn ang="0">
                  <a:pos x="11" y="4"/>
                </a:cxn>
                <a:cxn ang="0">
                  <a:pos x="13" y="4"/>
                </a:cxn>
                <a:cxn ang="0">
                  <a:pos x="13" y="2"/>
                </a:cxn>
                <a:cxn ang="0">
                  <a:pos x="16" y="0"/>
                </a:cxn>
              </a:cxnLst>
              <a:rect l="0" t="0" r="r" b="b"/>
              <a:pathLst>
                <a:path w="17" h="17">
                  <a:moveTo>
                    <a:pt x="0" y="16"/>
                  </a:moveTo>
                  <a:lnTo>
                    <a:pt x="0" y="16"/>
                  </a:lnTo>
                  <a:lnTo>
                    <a:pt x="2" y="13"/>
                  </a:lnTo>
                  <a:lnTo>
                    <a:pt x="4" y="13"/>
                  </a:lnTo>
                  <a:lnTo>
                    <a:pt x="6" y="13"/>
                  </a:lnTo>
                  <a:lnTo>
                    <a:pt x="6" y="11"/>
                  </a:lnTo>
                  <a:lnTo>
                    <a:pt x="9" y="11"/>
                  </a:lnTo>
                  <a:lnTo>
                    <a:pt x="9" y="9"/>
                  </a:lnTo>
                  <a:lnTo>
                    <a:pt x="11" y="4"/>
                  </a:lnTo>
                  <a:lnTo>
                    <a:pt x="13" y="4"/>
                  </a:lnTo>
                  <a:lnTo>
                    <a:pt x="13"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31" name="Line 734"/>
            <p:cNvSpPr>
              <a:spLocks noChangeShapeType="1"/>
            </p:cNvSpPr>
            <p:nvPr/>
          </p:nvSpPr>
          <p:spPr bwMode="auto">
            <a:xfrm>
              <a:off x="3195" y="2270"/>
              <a:ext cx="15" cy="0"/>
            </a:xfrm>
            <a:prstGeom prst="line">
              <a:avLst/>
            </a:prstGeom>
            <a:noFill/>
            <a:ln w="9525">
              <a:noFill/>
              <a:round/>
              <a:headEnd type="none" w="sm" len="sm"/>
              <a:tailEnd type="none" w="sm" len="sm"/>
            </a:ln>
            <a:effectLst/>
          </p:spPr>
          <p:txBody>
            <a:bodyPr/>
            <a:lstStyle/>
            <a:p>
              <a:endParaRPr lang="en-US"/>
            </a:p>
          </p:txBody>
        </p:sp>
        <p:sp>
          <p:nvSpPr>
            <p:cNvPr id="732" name="Line 735"/>
            <p:cNvSpPr>
              <a:spLocks noChangeShapeType="1"/>
            </p:cNvSpPr>
            <p:nvPr/>
          </p:nvSpPr>
          <p:spPr bwMode="auto">
            <a:xfrm>
              <a:off x="3202" y="2265"/>
              <a:ext cx="1" cy="0"/>
            </a:xfrm>
            <a:prstGeom prst="line">
              <a:avLst/>
            </a:prstGeom>
            <a:noFill/>
            <a:ln w="9525">
              <a:noFill/>
              <a:round/>
              <a:headEnd type="none" w="sm" len="sm"/>
              <a:tailEnd type="none" w="sm" len="sm"/>
            </a:ln>
            <a:effectLst/>
          </p:spPr>
          <p:txBody>
            <a:bodyPr/>
            <a:lstStyle/>
            <a:p>
              <a:endParaRPr lang="en-US"/>
            </a:p>
          </p:txBody>
        </p:sp>
        <p:sp>
          <p:nvSpPr>
            <p:cNvPr id="733" name="Freeform 736"/>
            <p:cNvSpPr>
              <a:spLocks/>
            </p:cNvSpPr>
            <p:nvPr/>
          </p:nvSpPr>
          <p:spPr bwMode="auto">
            <a:xfrm>
              <a:off x="3202" y="2237"/>
              <a:ext cx="1" cy="29"/>
            </a:xfrm>
            <a:custGeom>
              <a:avLst/>
              <a:gdLst/>
              <a:ahLst/>
              <a:cxnLst>
                <a:cxn ang="0">
                  <a:pos x="0" y="28"/>
                </a:cxn>
                <a:cxn ang="0">
                  <a:pos x="0" y="27"/>
                </a:cxn>
                <a:cxn ang="0">
                  <a:pos x="0" y="26"/>
                </a:cxn>
                <a:cxn ang="0">
                  <a:pos x="0" y="24"/>
                </a:cxn>
                <a:cxn ang="0">
                  <a:pos x="0" y="22"/>
                </a:cxn>
                <a:cxn ang="0">
                  <a:pos x="0" y="20"/>
                </a:cxn>
                <a:cxn ang="0">
                  <a:pos x="0" y="17"/>
                </a:cxn>
                <a:cxn ang="0">
                  <a:pos x="0" y="15"/>
                </a:cxn>
                <a:cxn ang="0">
                  <a:pos x="0" y="13"/>
                </a:cxn>
                <a:cxn ang="0">
                  <a:pos x="0" y="10"/>
                </a:cxn>
                <a:cxn ang="0">
                  <a:pos x="0" y="8"/>
                </a:cxn>
                <a:cxn ang="0">
                  <a:pos x="0" y="6"/>
                </a:cxn>
                <a:cxn ang="0">
                  <a:pos x="0" y="4"/>
                </a:cxn>
                <a:cxn ang="0">
                  <a:pos x="0" y="2"/>
                </a:cxn>
                <a:cxn ang="0">
                  <a:pos x="0" y="0"/>
                </a:cxn>
              </a:cxnLst>
              <a:rect l="0" t="0" r="r" b="b"/>
              <a:pathLst>
                <a:path w="1" h="29">
                  <a:moveTo>
                    <a:pt x="0" y="28"/>
                  </a:moveTo>
                  <a:lnTo>
                    <a:pt x="0" y="27"/>
                  </a:lnTo>
                  <a:lnTo>
                    <a:pt x="0" y="26"/>
                  </a:lnTo>
                  <a:lnTo>
                    <a:pt x="0" y="24"/>
                  </a:lnTo>
                  <a:lnTo>
                    <a:pt x="0" y="22"/>
                  </a:lnTo>
                  <a:lnTo>
                    <a:pt x="0" y="20"/>
                  </a:lnTo>
                  <a:lnTo>
                    <a:pt x="0" y="17"/>
                  </a:lnTo>
                  <a:lnTo>
                    <a:pt x="0" y="15"/>
                  </a:lnTo>
                  <a:lnTo>
                    <a:pt x="0" y="13"/>
                  </a:lnTo>
                  <a:lnTo>
                    <a:pt x="0" y="10"/>
                  </a:lnTo>
                  <a:lnTo>
                    <a:pt x="0" y="8"/>
                  </a:lnTo>
                  <a:lnTo>
                    <a:pt x="0" y="6"/>
                  </a:lnTo>
                  <a:lnTo>
                    <a:pt x="0"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34" name="Line 737"/>
            <p:cNvSpPr>
              <a:spLocks noChangeShapeType="1"/>
            </p:cNvSpPr>
            <p:nvPr/>
          </p:nvSpPr>
          <p:spPr bwMode="auto">
            <a:xfrm flipH="1">
              <a:off x="3202" y="2265"/>
              <a:ext cx="1" cy="0"/>
            </a:xfrm>
            <a:prstGeom prst="line">
              <a:avLst/>
            </a:prstGeom>
            <a:noFill/>
            <a:ln w="9525">
              <a:noFill/>
              <a:round/>
              <a:headEnd type="none" w="sm" len="sm"/>
              <a:tailEnd type="none" w="sm" len="sm"/>
            </a:ln>
            <a:effectLst/>
          </p:spPr>
          <p:txBody>
            <a:bodyPr/>
            <a:lstStyle/>
            <a:p>
              <a:endParaRPr lang="en-US"/>
            </a:p>
          </p:txBody>
        </p:sp>
        <p:sp>
          <p:nvSpPr>
            <p:cNvPr id="735" name="Line 738"/>
            <p:cNvSpPr>
              <a:spLocks noChangeShapeType="1"/>
            </p:cNvSpPr>
            <p:nvPr/>
          </p:nvSpPr>
          <p:spPr bwMode="auto">
            <a:xfrm>
              <a:off x="3202" y="2237"/>
              <a:ext cx="1" cy="0"/>
            </a:xfrm>
            <a:prstGeom prst="line">
              <a:avLst/>
            </a:prstGeom>
            <a:noFill/>
            <a:ln w="9525">
              <a:noFill/>
              <a:round/>
              <a:headEnd type="none" w="sm" len="sm"/>
              <a:tailEnd type="none" w="sm" len="sm"/>
            </a:ln>
            <a:effectLst/>
          </p:spPr>
          <p:txBody>
            <a:bodyPr/>
            <a:lstStyle/>
            <a:p>
              <a:endParaRPr lang="en-US"/>
            </a:p>
          </p:txBody>
        </p:sp>
        <p:sp>
          <p:nvSpPr>
            <p:cNvPr id="736" name="Line 739"/>
            <p:cNvSpPr>
              <a:spLocks noChangeShapeType="1"/>
            </p:cNvSpPr>
            <p:nvPr/>
          </p:nvSpPr>
          <p:spPr bwMode="auto">
            <a:xfrm>
              <a:off x="3177" y="2275"/>
              <a:ext cx="0" cy="1"/>
            </a:xfrm>
            <a:prstGeom prst="line">
              <a:avLst/>
            </a:prstGeom>
            <a:noFill/>
            <a:ln w="12700">
              <a:solidFill>
                <a:srgbClr val="000000"/>
              </a:solidFill>
              <a:round/>
              <a:headEnd type="none" w="sm" len="sm"/>
              <a:tailEnd type="none" w="sm" len="sm"/>
            </a:ln>
            <a:effectLst/>
          </p:spPr>
          <p:txBody>
            <a:bodyPr/>
            <a:lstStyle/>
            <a:p>
              <a:endParaRPr lang="en-US"/>
            </a:p>
          </p:txBody>
        </p:sp>
        <p:sp>
          <p:nvSpPr>
            <p:cNvPr id="737" name="Freeform 740"/>
            <p:cNvSpPr>
              <a:spLocks/>
            </p:cNvSpPr>
            <p:nvPr/>
          </p:nvSpPr>
          <p:spPr bwMode="auto">
            <a:xfrm>
              <a:off x="3177" y="2277"/>
              <a:ext cx="17" cy="15"/>
            </a:xfrm>
            <a:custGeom>
              <a:avLst/>
              <a:gdLst/>
              <a:ahLst/>
              <a:cxnLst>
                <a:cxn ang="0">
                  <a:pos x="0" y="0"/>
                </a:cxn>
                <a:cxn ang="0">
                  <a:pos x="0" y="0"/>
                </a:cxn>
                <a:cxn ang="0">
                  <a:pos x="0" y="2"/>
                </a:cxn>
                <a:cxn ang="0">
                  <a:pos x="2" y="4"/>
                </a:cxn>
                <a:cxn ang="0">
                  <a:pos x="2" y="6"/>
                </a:cxn>
                <a:cxn ang="0">
                  <a:pos x="5" y="10"/>
                </a:cxn>
                <a:cxn ang="0">
                  <a:pos x="5" y="12"/>
                </a:cxn>
                <a:cxn ang="0">
                  <a:pos x="10" y="12"/>
                </a:cxn>
                <a:cxn ang="0">
                  <a:pos x="10" y="14"/>
                </a:cxn>
                <a:cxn ang="0">
                  <a:pos x="13" y="14"/>
                </a:cxn>
                <a:cxn ang="0">
                  <a:pos x="16" y="14"/>
                </a:cxn>
              </a:cxnLst>
              <a:rect l="0" t="0" r="r" b="b"/>
              <a:pathLst>
                <a:path w="17" h="15">
                  <a:moveTo>
                    <a:pt x="0" y="0"/>
                  </a:moveTo>
                  <a:lnTo>
                    <a:pt x="0" y="0"/>
                  </a:lnTo>
                  <a:lnTo>
                    <a:pt x="0" y="2"/>
                  </a:lnTo>
                  <a:lnTo>
                    <a:pt x="2" y="4"/>
                  </a:lnTo>
                  <a:lnTo>
                    <a:pt x="2" y="6"/>
                  </a:lnTo>
                  <a:lnTo>
                    <a:pt x="5" y="10"/>
                  </a:lnTo>
                  <a:lnTo>
                    <a:pt x="5" y="12"/>
                  </a:lnTo>
                  <a:lnTo>
                    <a:pt x="10" y="12"/>
                  </a:lnTo>
                  <a:lnTo>
                    <a:pt x="10" y="14"/>
                  </a:lnTo>
                  <a:lnTo>
                    <a:pt x="13" y="14"/>
                  </a:lnTo>
                  <a:lnTo>
                    <a:pt x="16"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38" name="Line 741"/>
            <p:cNvSpPr>
              <a:spLocks noChangeShapeType="1"/>
            </p:cNvSpPr>
            <p:nvPr/>
          </p:nvSpPr>
          <p:spPr bwMode="auto">
            <a:xfrm>
              <a:off x="3176" y="2277"/>
              <a:ext cx="1" cy="0"/>
            </a:xfrm>
            <a:prstGeom prst="line">
              <a:avLst/>
            </a:prstGeom>
            <a:noFill/>
            <a:ln w="9525">
              <a:noFill/>
              <a:round/>
              <a:headEnd type="none" w="sm" len="sm"/>
              <a:tailEnd type="none" w="sm" len="sm"/>
            </a:ln>
            <a:effectLst/>
          </p:spPr>
          <p:txBody>
            <a:bodyPr/>
            <a:lstStyle/>
            <a:p>
              <a:endParaRPr lang="en-US"/>
            </a:p>
          </p:txBody>
        </p:sp>
        <p:sp>
          <p:nvSpPr>
            <p:cNvPr id="739" name="Line 742"/>
            <p:cNvSpPr>
              <a:spLocks noChangeShapeType="1"/>
            </p:cNvSpPr>
            <p:nvPr/>
          </p:nvSpPr>
          <p:spPr bwMode="auto">
            <a:xfrm>
              <a:off x="3179" y="2280"/>
              <a:ext cx="0" cy="1"/>
            </a:xfrm>
            <a:prstGeom prst="line">
              <a:avLst/>
            </a:prstGeom>
            <a:noFill/>
            <a:ln w="9525">
              <a:noFill/>
              <a:round/>
              <a:headEnd type="none" w="sm" len="sm"/>
              <a:tailEnd type="none" w="sm" len="sm"/>
            </a:ln>
            <a:effectLst/>
          </p:spPr>
          <p:txBody>
            <a:bodyPr/>
            <a:lstStyle/>
            <a:p>
              <a:endParaRPr lang="en-US"/>
            </a:p>
          </p:txBody>
        </p:sp>
        <p:sp>
          <p:nvSpPr>
            <p:cNvPr id="740" name="Freeform 743"/>
            <p:cNvSpPr>
              <a:spLocks/>
            </p:cNvSpPr>
            <p:nvPr/>
          </p:nvSpPr>
          <p:spPr bwMode="auto">
            <a:xfrm>
              <a:off x="3179" y="2280"/>
              <a:ext cx="17" cy="17"/>
            </a:xfrm>
            <a:custGeom>
              <a:avLst/>
              <a:gdLst/>
              <a:ahLst/>
              <a:cxnLst>
                <a:cxn ang="0">
                  <a:pos x="0" y="0"/>
                </a:cxn>
                <a:cxn ang="0">
                  <a:pos x="0" y="9"/>
                </a:cxn>
                <a:cxn ang="0">
                  <a:pos x="1" y="9"/>
                </a:cxn>
                <a:cxn ang="0">
                  <a:pos x="2" y="9"/>
                </a:cxn>
                <a:cxn ang="0">
                  <a:pos x="3" y="16"/>
                </a:cxn>
                <a:cxn ang="0">
                  <a:pos x="4" y="16"/>
                </a:cxn>
                <a:cxn ang="0">
                  <a:pos x="6" y="16"/>
                </a:cxn>
                <a:cxn ang="0">
                  <a:pos x="9" y="16"/>
                </a:cxn>
                <a:cxn ang="0">
                  <a:pos x="10" y="16"/>
                </a:cxn>
                <a:cxn ang="0">
                  <a:pos x="12" y="16"/>
                </a:cxn>
                <a:cxn ang="0">
                  <a:pos x="13" y="9"/>
                </a:cxn>
                <a:cxn ang="0">
                  <a:pos x="14" y="9"/>
                </a:cxn>
                <a:cxn ang="0">
                  <a:pos x="16" y="9"/>
                </a:cxn>
              </a:cxnLst>
              <a:rect l="0" t="0" r="r" b="b"/>
              <a:pathLst>
                <a:path w="17" h="17">
                  <a:moveTo>
                    <a:pt x="0" y="0"/>
                  </a:moveTo>
                  <a:lnTo>
                    <a:pt x="0" y="9"/>
                  </a:lnTo>
                  <a:lnTo>
                    <a:pt x="1" y="9"/>
                  </a:lnTo>
                  <a:lnTo>
                    <a:pt x="2" y="9"/>
                  </a:lnTo>
                  <a:lnTo>
                    <a:pt x="3" y="16"/>
                  </a:lnTo>
                  <a:lnTo>
                    <a:pt x="4" y="16"/>
                  </a:lnTo>
                  <a:lnTo>
                    <a:pt x="6" y="16"/>
                  </a:lnTo>
                  <a:lnTo>
                    <a:pt x="9" y="16"/>
                  </a:lnTo>
                  <a:lnTo>
                    <a:pt x="10" y="16"/>
                  </a:lnTo>
                  <a:lnTo>
                    <a:pt x="12" y="16"/>
                  </a:lnTo>
                  <a:lnTo>
                    <a:pt x="13" y="9"/>
                  </a:lnTo>
                  <a:lnTo>
                    <a:pt x="14" y="9"/>
                  </a:lnTo>
                  <a:lnTo>
                    <a:pt x="16" y="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41" name="Line 744"/>
            <p:cNvSpPr>
              <a:spLocks noChangeShapeType="1"/>
            </p:cNvSpPr>
            <p:nvPr/>
          </p:nvSpPr>
          <p:spPr bwMode="auto">
            <a:xfrm>
              <a:off x="3180" y="2280"/>
              <a:ext cx="15" cy="0"/>
            </a:xfrm>
            <a:prstGeom prst="line">
              <a:avLst/>
            </a:prstGeom>
            <a:noFill/>
            <a:ln w="9525">
              <a:noFill/>
              <a:round/>
              <a:headEnd type="none" w="sm" len="sm"/>
              <a:tailEnd type="none" w="sm" len="sm"/>
            </a:ln>
            <a:effectLst/>
          </p:spPr>
          <p:txBody>
            <a:bodyPr/>
            <a:lstStyle/>
            <a:p>
              <a:endParaRPr lang="en-US"/>
            </a:p>
          </p:txBody>
        </p:sp>
        <p:sp>
          <p:nvSpPr>
            <p:cNvPr id="742" name="Line 745"/>
            <p:cNvSpPr>
              <a:spLocks noChangeShapeType="1"/>
            </p:cNvSpPr>
            <p:nvPr/>
          </p:nvSpPr>
          <p:spPr bwMode="auto">
            <a:xfrm>
              <a:off x="3193" y="2281"/>
              <a:ext cx="0" cy="1"/>
            </a:xfrm>
            <a:prstGeom prst="line">
              <a:avLst/>
            </a:prstGeom>
            <a:noFill/>
            <a:ln w="9525">
              <a:noFill/>
              <a:round/>
              <a:headEnd type="none" w="sm" len="sm"/>
              <a:tailEnd type="none" w="sm" len="sm"/>
            </a:ln>
            <a:effectLst/>
          </p:spPr>
          <p:txBody>
            <a:bodyPr/>
            <a:lstStyle/>
            <a:p>
              <a:endParaRPr lang="en-US"/>
            </a:p>
          </p:txBody>
        </p:sp>
        <p:sp>
          <p:nvSpPr>
            <p:cNvPr id="743" name="Freeform 746"/>
            <p:cNvSpPr>
              <a:spLocks/>
            </p:cNvSpPr>
            <p:nvPr/>
          </p:nvSpPr>
          <p:spPr bwMode="auto">
            <a:xfrm>
              <a:off x="3193" y="2277"/>
              <a:ext cx="17" cy="15"/>
            </a:xfrm>
            <a:custGeom>
              <a:avLst/>
              <a:gdLst/>
              <a:ahLst/>
              <a:cxnLst>
                <a:cxn ang="0">
                  <a:pos x="0" y="14"/>
                </a:cxn>
                <a:cxn ang="0">
                  <a:pos x="0" y="14"/>
                </a:cxn>
                <a:cxn ang="0">
                  <a:pos x="2" y="12"/>
                </a:cxn>
                <a:cxn ang="0">
                  <a:pos x="5" y="12"/>
                </a:cxn>
                <a:cxn ang="0">
                  <a:pos x="10" y="12"/>
                </a:cxn>
                <a:cxn ang="0">
                  <a:pos x="10" y="8"/>
                </a:cxn>
                <a:cxn ang="0">
                  <a:pos x="16" y="8"/>
                </a:cxn>
                <a:cxn ang="0">
                  <a:pos x="16" y="6"/>
                </a:cxn>
                <a:cxn ang="0">
                  <a:pos x="16" y="2"/>
                </a:cxn>
                <a:cxn ang="0">
                  <a:pos x="16" y="0"/>
                </a:cxn>
              </a:cxnLst>
              <a:rect l="0" t="0" r="r" b="b"/>
              <a:pathLst>
                <a:path w="17" h="15">
                  <a:moveTo>
                    <a:pt x="0" y="14"/>
                  </a:moveTo>
                  <a:lnTo>
                    <a:pt x="0" y="14"/>
                  </a:lnTo>
                  <a:lnTo>
                    <a:pt x="2" y="12"/>
                  </a:lnTo>
                  <a:lnTo>
                    <a:pt x="5" y="12"/>
                  </a:lnTo>
                  <a:lnTo>
                    <a:pt x="10" y="12"/>
                  </a:lnTo>
                  <a:lnTo>
                    <a:pt x="10" y="8"/>
                  </a:lnTo>
                  <a:lnTo>
                    <a:pt x="16" y="8"/>
                  </a:lnTo>
                  <a:lnTo>
                    <a:pt x="16" y="6"/>
                  </a:lnTo>
                  <a:lnTo>
                    <a:pt x="16"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44" name="Line 747"/>
            <p:cNvSpPr>
              <a:spLocks noChangeShapeType="1"/>
            </p:cNvSpPr>
            <p:nvPr/>
          </p:nvSpPr>
          <p:spPr bwMode="auto">
            <a:xfrm>
              <a:off x="3193" y="2280"/>
              <a:ext cx="15" cy="0"/>
            </a:xfrm>
            <a:prstGeom prst="line">
              <a:avLst/>
            </a:prstGeom>
            <a:noFill/>
            <a:ln w="9525">
              <a:noFill/>
              <a:round/>
              <a:headEnd type="none" w="sm" len="sm"/>
              <a:tailEnd type="none" w="sm" len="sm"/>
            </a:ln>
            <a:effectLst/>
          </p:spPr>
          <p:txBody>
            <a:bodyPr/>
            <a:lstStyle/>
            <a:p>
              <a:endParaRPr lang="en-US"/>
            </a:p>
          </p:txBody>
        </p:sp>
        <p:sp>
          <p:nvSpPr>
            <p:cNvPr id="745" name="Line 748"/>
            <p:cNvSpPr>
              <a:spLocks noChangeShapeType="1"/>
            </p:cNvSpPr>
            <p:nvPr/>
          </p:nvSpPr>
          <p:spPr bwMode="auto">
            <a:xfrm>
              <a:off x="3195" y="2277"/>
              <a:ext cx="1" cy="0"/>
            </a:xfrm>
            <a:prstGeom prst="line">
              <a:avLst/>
            </a:prstGeom>
            <a:noFill/>
            <a:ln w="9525">
              <a:noFill/>
              <a:round/>
              <a:headEnd type="none" w="sm" len="sm"/>
              <a:tailEnd type="none" w="sm" len="sm"/>
            </a:ln>
            <a:effectLst/>
          </p:spPr>
          <p:txBody>
            <a:bodyPr/>
            <a:lstStyle/>
            <a:p>
              <a:endParaRPr lang="en-US"/>
            </a:p>
          </p:txBody>
        </p:sp>
        <p:sp>
          <p:nvSpPr>
            <p:cNvPr id="746" name="Freeform 749"/>
            <p:cNvSpPr>
              <a:spLocks/>
            </p:cNvSpPr>
            <p:nvPr/>
          </p:nvSpPr>
          <p:spPr bwMode="auto">
            <a:xfrm>
              <a:off x="3194" y="2270"/>
              <a:ext cx="1" cy="15"/>
            </a:xfrm>
            <a:custGeom>
              <a:avLst/>
              <a:gdLst/>
              <a:ahLst/>
              <a:cxnLst>
                <a:cxn ang="0">
                  <a:pos x="0" y="14"/>
                </a:cxn>
                <a:cxn ang="0">
                  <a:pos x="0" y="14"/>
                </a:cxn>
                <a:cxn ang="0">
                  <a:pos x="0" y="12"/>
                </a:cxn>
                <a:cxn ang="0">
                  <a:pos x="0" y="10"/>
                </a:cxn>
                <a:cxn ang="0">
                  <a:pos x="0" y="8"/>
                </a:cxn>
                <a:cxn ang="0">
                  <a:pos x="0" y="6"/>
                </a:cxn>
                <a:cxn ang="0">
                  <a:pos x="0" y="4"/>
                </a:cxn>
                <a:cxn ang="0">
                  <a:pos x="0" y="2"/>
                </a:cxn>
                <a:cxn ang="0">
                  <a:pos x="0" y="0"/>
                </a:cxn>
              </a:cxnLst>
              <a:rect l="0" t="0" r="r" b="b"/>
              <a:pathLst>
                <a:path w="1" h="15">
                  <a:moveTo>
                    <a:pt x="0" y="14"/>
                  </a:moveTo>
                  <a:lnTo>
                    <a:pt x="0" y="14"/>
                  </a:lnTo>
                  <a:lnTo>
                    <a:pt x="0" y="12"/>
                  </a:lnTo>
                  <a:lnTo>
                    <a:pt x="0" y="10"/>
                  </a:lnTo>
                  <a:lnTo>
                    <a:pt x="0" y="8"/>
                  </a:lnTo>
                  <a:lnTo>
                    <a:pt x="0" y="6"/>
                  </a:lnTo>
                  <a:lnTo>
                    <a:pt x="0"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47" name="Line 750"/>
            <p:cNvSpPr>
              <a:spLocks noChangeShapeType="1"/>
            </p:cNvSpPr>
            <p:nvPr/>
          </p:nvSpPr>
          <p:spPr bwMode="auto">
            <a:xfrm flipH="1">
              <a:off x="3195" y="2277"/>
              <a:ext cx="1" cy="0"/>
            </a:xfrm>
            <a:prstGeom prst="line">
              <a:avLst/>
            </a:prstGeom>
            <a:noFill/>
            <a:ln w="9525">
              <a:noFill/>
              <a:round/>
              <a:headEnd type="none" w="sm" len="sm"/>
              <a:tailEnd type="none" w="sm" len="sm"/>
            </a:ln>
            <a:effectLst/>
          </p:spPr>
          <p:txBody>
            <a:bodyPr/>
            <a:lstStyle/>
            <a:p>
              <a:endParaRPr lang="en-US"/>
            </a:p>
          </p:txBody>
        </p:sp>
        <p:sp>
          <p:nvSpPr>
            <p:cNvPr id="748" name="Line 751"/>
            <p:cNvSpPr>
              <a:spLocks noChangeShapeType="1"/>
            </p:cNvSpPr>
            <p:nvPr/>
          </p:nvSpPr>
          <p:spPr bwMode="auto">
            <a:xfrm>
              <a:off x="3195" y="2270"/>
              <a:ext cx="1" cy="0"/>
            </a:xfrm>
            <a:prstGeom prst="line">
              <a:avLst/>
            </a:prstGeom>
            <a:noFill/>
            <a:ln w="9525">
              <a:noFill/>
              <a:round/>
              <a:headEnd type="none" w="sm" len="sm"/>
              <a:tailEnd type="none" w="sm" len="sm"/>
            </a:ln>
            <a:effectLst/>
          </p:spPr>
          <p:txBody>
            <a:bodyPr/>
            <a:lstStyle/>
            <a:p>
              <a:endParaRPr lang="en-US"/>
            </a:p>
          </p:txBody>
        </p:sp>
        <p:sp>
          <p:nvSpPr>
            <p:cNvPr id="749" name="Freeform 752"/>
            <p:cNvSpPr>
              <a:spLocks/>
            </p:cNvSpPr>
            <p:nvPr/>
          </p:nvSpPr>
          <p:spPr bwMode="auto">
            <a:xfrm>
              <a:off x="3173" y="2239"/>
              <a:ext cx="26" cy="17"/>
            </a:xfrm>
            <a:custGeom>
              <a:avLst/>
              <a:gdLst/>
              <a:ahLst/>
              <a:cxnLst>
                <a:cxn ang="0">
                  <a:pos x="0" y="16"/>
                </a:cxn>
                <a:cxn ang="0">
                  <a:pos x="0" y="16"/>
                </a:cxn>
                <a:cxn ang="0">
                  <a:pos x="0" y="14"/>
                </a:cxn>
                <a:cxn ang="0">
                  <a:pos x="2" y="14"/>
                </a:cxn>
                <a:cxn ang="0">
                  <a:pos x="3" y="12"/>
                </a:cxn>
                <a:cxn ang="0">
                  <a:pos x="5" y="10"/>
                </a:cxn>
                <a:cxn ang="0">
                  <a:pos x="7" y="10"/>
                </a:cxn>
                <a:cxn ang="0">
                  <a:pos x="9" y="8"/>
                </a:cxn>
                <a:cxn ang="0">
                  <a:pos x="12" y="7"/>
                </a:cxn>
                <a:cxn ang="0">
                  <a:pos x="13" y="5"/>
                </a:cxn>
                <a:cxn ang="0">
                  <a:pos x="16" y="3"/>
                </a:cxn>
                <a:cxn ang="0">
                  <a:pos x="18" y="3"/>
                </a:cxn>
                <a:cxn ang="0">
                  <a:pos x="20" y="1"/>
                </a:cxn>
                <a:cxn ang="0">
                  <a:pos x="21" y="0"/>
                </a:cxn>
                <a:cxn ang="0">
                  <a:pos x="23" y="0"/>
                </a:cxn>
                <a:cxn ang="0">
                  <a:pos x="24" y="0"/>
                </a:cxn>
                <a:cxn ang="0">
                  <a:pos x="25" y="0"/>
                </a:cxn>
              </a:cxnLst>
              <a:rect l="0" t="0" r="r" b="b"/>
              <a:pathLst>
                <a:path w="26" h="17">
                  <a:moveTo>
                    <a:pt x="0" y="16"/>
                  </a:moveTo>
                  <a:lnTo>
                    <a:pt x="0" y="16"/>
                  </a:lnTo>
                  <a:lnTo>
                    <a:pt x="0" y="14"/>
                  </a:lnTo>
                  <a:lnTo>
                    <a:pt x="2" y="14"/>
                  </a:lnTo>
                  <a:lnTo>
                    <a:pt x="3" y="12"/>
                  </a:lnTo>
                  <a:lnTo>
                    <a:pt x="5" y="10"/>
                  </a:lnTo>
                  <a:lnTo>
                    <a:pt x="7" y="10"/>
                  </a:lnTo>
                  <a:lnTo>
                    <a:pt x="9" y="8"/>
                  </a:lnTo>
                  <a:lnTo>
                    <a:pt x="12" y="7"/>
                  </a:lnTo>
                  <a:lnTo>
                    <a:pt x="13" y="5"/>
                  </a:lnTo>
                  <a:lnTo>
                    <a:pt x="16" y="3"/>
                  </a:lnTo>
                  <a:lnTo>
                    <a:pt x="18" y="3"/>
                  </a:lnTo>
                  <a:lnTo>
                    <a:pt x="20" y="1"/>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50" name="Line 753"/>
            <p:cNvSpPr>
              <a:spLocks noChangeShapeType="1"/>
            </p:cNvSpPr>
            <p:nvPr/>
          </p:nvSpPr>
          <p:spPr bwMode="auto">
            <a:xfrm>
              <a:off x="3174" y="2247"/>
              <a:ext cx="15" cy="0"/>
            </a:xfrm>
            <a:prstGeom prst="line">
              <a:avLst/>
            </a:prstGeom>
            <a:noFill/>
            <a:ln w="9525">
              <a:noFill/>
              <a:round/>
              <a:headEnd type="none" w="sm" len="sm"/>
              <a:tailEnd type="none" w="sm" len="sm"/>
            </a:ln>
            <a:effectLst/>
          </p:spPr>
          <p:txBody>
            <a:bodyPr/>
            <a:lstStyle/>
            <a:p>
              <a:endParaRPr lang="en-US"/>
            </a:p>
          </p:txBody>
        </p:sp>
        <p:sp>
          <p:nvSpPr>
            <p:cNvPr id="751" name="Line 754"/>
            <p:cNvSpPr>
              <a:spLocks noChangeShapeType="1"/>
            </p:cNvSpPr>
            <p:nvPr/>
          </p:nvSpPr>
          <p:spPr bwMode="auto">
            <a:xfrm>
              <a:off x="3197" y="2239"/>
              <a:ext cx="0" cy="1"/>
            </a:xfrm>
            <a:prstGeom prst="line">
              <a:avLst/>
            </a:prstGeom>
            <a:noFill/>
            <a:ln w="9525">
              <a:noFill/>
              <a:round/>
              <a:headEnd type="none" w="sm" len="sm"/>
              <a:tailEnd type="none" w="sm" len="sm"/>
            </a:ln>
            <a:effectLst/>
          </p:spPr>
          <p:txBody>
            <a:bodyPr/>
            <a:lstStyle/>
            <a:p>
              <a:endParaRPr lang="en-US"/>
            </a:p>
          </p:txBody>
        </p:sp>
        <p:sp>
          <p:nvSpPr>
            <p:cNvPr id="752" name="Freeform 755"/>
            <p:cNvSpPr>
              <a:spLocks/>
            </p:cNvSpPr>
            <p:nvPr/>
          </p:nvSpPr>
          <p:spPr bwMode="auto">
            <a:xfrm>
              <a:off x="3174" y="2244"/>
              <a:ext cx="26" cy="17"/>
            </a:xfrm>
            <a:custGeom>
              <a:avLst/>
              <a:gdLst/>
              <a:ahLst/>
              <a:cxnLst>
                <a:cxn ang="0">
                  <a:pos x="0" y="16"/>
                </a:cxn>
                <a:cxn ang="0">
                  <a:pos x="0" y="14"/>
                </a:cxn>
                <a:cxn ang="0">
                  <a:pos x="2" y="14"/>
                </a:cxn>
                <a:cxn ang="0">
                  <a:pos x="4" y="12"/>
                </a:cxn>
                <a:cxn ang="0">
                  <a:pos x="5" y="10"/>
                </a:cxn>
                <a:cxn ang="0">
                  <a:pos x="7" y="8"/>
                </a:cxn>
                <a:cxn ang="0">
                  <a:pos x="9" y="8"/>
                </a:cxn>
                <a:cxn ang="0">
                  <a:pos x="11" y="8"/>
                </a:cxn>
                <a:cxn ang="0">
                  <a:pos x="14" y="6"/>
                </a:cxn>
                <a:cxn ang="0">
                  <a:pos x="16" y="4"/>
                </a:cxn>
                <a:cxn ang="0">
                  <a:pos x="18" y="2"/>
                </a:cxn>
                <a:cxn ang="0">
                  <a:pos x="19" y="0"/>
                </a:cxn>
                <a:cxn ang="0">
                  <a:pos x="21" y="0"/>
                </a:cxn>
                <a:cxn ang="0">
                  <a:pos x="23" y="0"/>
                </a:cxn>
                <a:cxn ang="0">
                  <a:pos x="24" y="0"/>
                </a:cxn>
                <a:cxn ang="0">
                  <a:pos x="25" y="0"/>
                </a:cxn>
              </a:cxnLst>
              <a:rect l="0" t="0" r="r" b="b"/>
              <a:pathLst>
                <a:path w="26" h="17">
                  <a:moveTo>
                    <a:pt x="0" y="16"/>
                  </a:moveTo>
                  <a:lnTo>
                    <a:pt x="0" y="14"/>
                  </a:lnTo>
                  <a:lnTo>
                    <a:pt x="2" y="14"/>
                  </a:lnTo>
                  <a:lnTo>
                    <a:pt x="4" y="12"/>
                  </a:lnTo>
                  <a:lnTo>
                    <a:pt x="5" y="10"/>
                  </a:lnTo>
                  <a:lnTo>
                    <a:pt x="7" y="8"/>
                  </a:lnTo>
                  <a:lnTo>
                    <a:pt x="9" y="8"/>
                  </a:lnTo>
                  <a:lnTo>
                    <a:pt x="11" y="8"/>
                  </a:lnTo>
                  <a:lnTo>
                    <a:pt x="14" y="6"/>
                  </a:lnTo>
                  <a:lnTo>
                    <a:pt x="16" y="4"/>
                  </a:lnTo>
                  <a:lnTo>
                    <a:pt x="18" y="2"/>
                  </a:lnTo>
                  <a:lnTo>
                    <a:pt x="19" y="0"/>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53" name="Line 756"/>
            <p:cNvSpPr>
              <a:spLocks noChangeShapeType="1"/>
            </p:cNvSpPr>
            <p:nvPr/>
          </p:nvSpPr>
          <p:spPr bwMode="auto">
            <a:xfrm>
              <a:off x="3175" y="2250"/>
              <a:ext cx="15" cy="0"/>
            </a:xfrm>
            <a:prstGeom prst="line">
              <a:avLst/>
            </a:prstGeom>
            <a:noFill/>
            <a:ln w="9525">
              <a:noFill/>
              <a:round/>
              <a:headEnd type="none" w="sm" len="sm"/>
              <a:tailEnd type="none" w="sm" len="sm"/>
            </a:ln>
            <a:effectLst/>
          </p:spPr>
          <p:txBody>
            <a:bodyPr/>
            <a:lstStyle/>
            <a:p>
              <a:endParaRPr lang="en-US"/>
            </a:p>
          </p:txBody>
        </p:sp>
        <p:sp>
          <p:nvSpPr>
            <p:cNvPr id="754" name="Line 757"/>
            <p:cNvSpPr>
              <a:spLocks noChangeShapeType="1"/>
            </p:cNvSpPr>
            <p:nvPr/>
          </p:nvSpPr>
          <p:spPr bwMode="auto">
            <a:xfrm>
              <a:off x="3198" y="2243"/>
              <a:ext cx="0" cy="1"/>
            </a:xfrm>
            <a:prstGeom prst="line">
              <a:avLst/>
            </a:prstGeom>
            <a:noFill/>
            <a:ln w="9525">
              <a:noFill/>
              <a:round/>
              <a:headEnd type="none" w="sm" len="sm"/>
              <a:tailEnd type="none" w="sm" len="sm"/>
            </a:ln>
            <a:effectLst/>
          </p:spPr>
          <p:txBody>
            <a:bodyPr/>
            <a:lstStyle/>
            <a:p>
              <a:endParaRPr lang="en-US"/>
            </a:p>
          </p:txBody>
        </p:sp>
        <p:sp>
          <p:nvSpPr>
            <p:cNvPr id="755" name="Freeform 758"/>
            <p:cNvSpPr>
              <a:spLocks/>
            </p:cNvSpPr>
            <p:nvPr/>
          </p:nvSpPr>
          <p:spPr bwMode="auto">
            <a:xfrm>
              <a:off x="3174" y="2249"/>
              <a:ext cx="26" cy="17"/>
            </a:xfrm>
            <a:custGeom>
              <a:avLst/>
              <a:gdLst/>
              <a:ahLst/>
              <a:cxnLst>
                <a:cxn ang="0">
                  <a:pos x="0" y="16"/>
                </a:cxn>
                <a:cxn ang="0">
                  <a:pos x="0" y="16"/>
                </a:cxn>
                <a:cxn ang="0">
                  <a:pos x="2" y="14"/>
                </a:cxn>
                <a:cxn ang="0">
                  <a:pos x="3" y="14"/>
                </a:cxn>
                <a:cxn ang="0">
                  <a:pos x="5" y="10"/>
                </a:cxn>
                <a:cxn ang="0">
                  <a:pos x="7" y="10"/>
                </a:cxn>
                <a:cxn ang="0">
                  <a:pos x="9" y="8"/>
                </a:cxn>
                <a:cxn ang="0">
                  <a:pos x="12" y="7"/>
                </a:cxn>
                <a:cxn ang="0">
                  <a:pos x="13" y="5"/>
                </a:cxn>
                <a:cxn ang="0">
                  <a:pos x="15" y="5"/>
                </a:cxn>
                <a:cxn ang="0">
                  <a:pos x="17" y="3"/>
                </a:cxn>
                <a:cxn ang="0">
                  <a:pos x="20" y="1"/>
                </a:cxn>
                <a:cxn ang="0">
                  <a:pos x="21" y="0"/>
                </a:cxn>
                <a:cxn ang="0">
                  <a:pos x="23" y="0"/>
                </a:cxn>
                <a:cxn ang="0">
                  <a:pos x="24" y="0"/>
                </a:cxn>
                <a:cxn ang="0">
                  <a:pos x="25" y="0"/>
                </a:cxn>
              </a:cxnLst>
              <a:rect l="0" t="0" r="r" b="b"/>
              <a:pathLst>
                <a:path w="26" h="17">
                  <a:moveTo>
                    <a:pt x="0" y="16"/>
                  </a:moveTo>
                  <a:lnTo>
                    <a:pt x="0" y="16"/>
                  </a:lnTo>
                  <a:lnTo>
                    <a:pt x="2" y="14"/>
                  </a:lnTo>
                  <a:lnTo>
                    <a:pt x="3" y="14"/>
                  </a:lnTo>
                  <a:lnTo>
                    <a:pt x="5" y="10"/>
                  </a:lnTo>
                  <a:lnTo>
                    <a:pt x="7" y="10"/>
                  </a:lnTo>
                  <a:lnTo>
                    <a:pt x="9" y="8"/>
                  </a:lnTo>
                  <a:lnTo>
                    <a:pt x="12" y="7"/>
                  </a:lnTo>
                  <a:lnTo>
                    <a:pt x="13" y="5"/>
                  </a:lnTo>
                  <a:lnTo>
                    <a:pt x="15" y="5"/>
                  </a:lnTo>
                  <a:lnTo>
                    <a:pt x="17" y="3"/>
                  </a:lnTo>
                  <a:lnTo>
                    <a:pt x="20" y="1"/>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56" name="Line 759"/>
            <p:cNvSpPr>
              <a:spLocks noChangeShapeType="1"/>
            </p:cNvSpPr>
            <p:nvPr/>
          </p:nvSpPr>
          <p:spPr bwMode="auto">
            <a:xfrm>
              <a:off x="3175" y="2257"/>
              <a:ext cx="15" cy="0"/>
            </a:xfrm>
            <a:prstGeom prst="line">
              <a:avLst/>
            </a:prstGeom>
            <a:noFill/>
            <a:ln w="9525">
              <a:noFill/>
              <a:round/>
              <a:headEnd type="none" w="sm" len="sm"/>
              <a:tailEnd type="none" w="sm" len="sm"/>
            </a:ln>
            <a:effectLst/>
          </p:spPr>
          <p:txBody>
            <a:bodyPr/>
            <a:lstStyle/>
            <a:p>
              <a:endParaRPr lang="en-US"/>
            </a:p>
          </p:txBody>
        </p:sp>
        <p:sp>
          <p:nvSpPr>
            <p:cNvPr id="757" name="Line 760"/>
            <p:cNvSpPr>
              <a:spLocks noChangeShapeType="1"/>
            </p:cNvSpPr>
            <p:nvPr/>
          </p:nvSpPr>
          <p:spPr bwMode="auto">
            <a:xfrm>
              <a:off x="3199" y="2249"/>
              <a:ext cx="0" cy="1"/>
            </a:xfrm>
            <a:prstGeom prst="line">
              <a:avLst/>
            </a:prstGeom>
            <a:noFill/>
            <a:ln w="9525">
              <a:noFill/>
              <a:round/>
              <a:headEnd type="none" w="sm" len="sm"/>
              <a:tailEnd type="none" w="sm" len="sm"/>
            </a:ln>
            <a:effectLst/>
          </p:spPr>
          <p:txBody>
            <a:bodyPr/>
            <a:lstStyle/>
            <a:p>
              <a:endParaRPr lang="en-US"/>
            </a:p>
          </p:txBody>
        </p:sp>
        <p:sp>
          <p:nvSpPr>
            <p:cNvPr id="758" name="Freeform 761"/>
            <p:cNvSpPr>
              <a:spLocks/>
            </p:cNvSpPr>
            <p:nvPr/>
          </p:nvSpPr>
          <p:spPr bwMode="auto">
            <a:xfrm>
              <a:off x="3175" y="2253"/>
              <a:ext cx="25" cy="17"/>
            </a:xfrm>
            <a:custGeom>
              <a:avLst/>
              <a:gdLst/>
              <a:ahLst/>
              <a:cxnLst>
                <a:cxn ang="0">
                  <a:pos x="0" y="16"/>
                </a:cxn>
                <a:cxn ang="0">
                  <a:pos x="0" y="16"/>
                </a:cxn>
                <a:cxn ang="0">
                  <a:pos x="2" y="14"/>
                </a:cxn>
                <a:cxn ang="0">
                  <a:pos x="3" y="14"/>
                </a:cxn>
                <a:cxn ang="0">
                  <a:pos x="5" y="10"/>
                </a:cxn>
                <a:cxn ang="0">
                  <a:pos x="6" y="10"/>
                </a:cxn>
                <a:cxn ang="0">
                  <a:pos x="9" y="8"/>
                </a:cxn>
                <a:cxn ang="0">
                  <a:pos x="11" y="7"/>
                </a:cxn>
                <a:cxn ang="0">
                  <a:pos x="13" y="5"/>
                </a:cxn>
                <a:cxn ang="0">
                  <a:pos x="15" y="5"/>
                </a:cxn>
                <a:cxn ang="0">
                  <a:pos x="17" y="3"/>
                </a:cxn>
                <a:cxn ang="0">
                  <a:pos x="19" y="1"/>
                </a:cxn>
                <a:cxn ang="0">
                  <a:pos x="21" y="0"/>
                </a:cxn>
                <a:cxn ang="0">
                  <a:pos x="22" y="0"/>
                </a:cxn>
                <a:cxn ang="0">
                  <a:pos x="23" y="0"/>
                </a:cxn>
                <a:cxn ang="0">
                  <a:pos x="24" y="0"/>
                </a:cxn>
              </a:cxnLst>
              <a:rect l="0" t="0" r="r" b="b"/>
              <a:pathLst>
                <a:path w="25" h="17">
                  <a:moveTo>
                    <a:pt x="0" y="16"/>
                  </a:moveTo>
                  <a:lnTo>
                    <a:pt x="0" y="16"/>
                  </a:lnTo>
                  <a:lnTo>
                    <a:pt x="2" y="14"/>
                  </a:lnTo>
                  <a:lnTo>
                    <a:pt x="3" y="14"/>
                  </a:lnTo>
                  <a:lnTo>
                    <a:pt x="5" y="10"/>
                  </a:lnTo>
                  <a:lnTo>
                    <a:pt x="6" y="10"/>
                  </a:lnTo>
                  <a:lnTo>
                    <a:pt x="9" y="8"/>
                  </a:lnTo>
                  <a:lnTo>
                    <a:pt x="11" y="7"/>
                  </a:lnTo>
                  <a:lnTo>
                    <a:pt x="13" y="5"/>
                  </a:lnTo>
                  <a:lnTo>
                    <a:pt x="15" y="5"/>
                  </a:lnTo>
                  <a:lnTo>
                    <a:pt x="17" y="3"/>
                  </a:lnTo>
                  <a:lnTo>
                    <a:pt x="19" y="1"/>
                  </a:lnTo>
                  <a:lnTo>
                    <a:pt x="21" y="0"/>
                  </a:lnTo>
                  <a:lnTo>
                    <a:pt x="22" y="0"/>
                  </a:lnTo>
                  <a:lnTo>
                    <a:pt x="23" y="0"/>
                  </a:lnTo>
                  <a:lnTo>
                    <a:pt x="2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59" name="Line 762"/>
            <p:cNvSpPr>
              <a:spLocks noChangeShapeType="1"/>
            </p:cNvSpPr>
            <p:nvPr/>
          </p:nvSpPr>
          <p:spPr bwMode="auto">
            <a:xfrm>
              <a:off x="3174" y="2261"/>
              <a:ext cx="0" cy="0"/>
            </a:xfrm>
            <a:prstGeom prst="line">
              <a:avLst/>
            </a:prstGeom>
            <a:noFill/>
            <a:ln w="9525">
              <a:noFill/>
              <a:round/>
              <a:headEnd type="none" w="sm" len="sm"/>
              <a:tailEnd type="none" w="sm" len="sm"/>
            </a:ln>
            <a:effectLst/>
          </p:spPr>
          <p:txBody>
            <a:bodyPr/>
            <a:lstStyle/>
            <a:p>
              <a:endParaRPr lang="en-US"/>
            </a:p>
          </p:txBody>
        </p:sp>
        <p:sp>
          <p:nvSpPr>
            <p:cNvPr id="760" name="Line 763"/>
            <p:cNvSpPr>
              <a:spLocks noChangeShapeType="1"/>
            </p:cNvSpPr>
            <p:nvPr/>
          </p:nvSpPr>
          <p:spPr bwMode="auto">
            <a:xfrm>
              <a:off x="3199" y="2254"/>
              <a:ext cx="0" cy="1"/>
            </a:xfrm>
            <a:prstGeom prst="line">
              <a:avLst/>
            </a:prstGeom>
            <a:noFill/>
            <a:ln w="9525">
              <a:noFill/>
              <a:round/>
              <a:headEnd type="none" w="sm" len="sm"/>
              <a:tailEnd type="none" w="sm" len="sm"/>
            </a:ln>
            <a:effectLst/>
          </p:spPr>
          <p:txBody>
            <a:bodyPr/>
            <a:lstStyle/>
            <a:p>
              <a:endParaRPr lang="en-US"/>
            </a:p>
          </p:txBody>
        </p:sp>
        <p:sp>
          <p:nvSpPr>
            <p:cNvPr id="761" name="Freeform 764"/>
            <p:cNvSpPr>
              <a:spLocks/>
            </p:cNvSpPr>
            <p:nvPr/>
          </p:nvSpPr>
          <p:spPr bwMode="auto">
            <a:xfrm>
              <a:off x="3180" y="2260"/>
              <a:ext cx="18" cy="15"/>
            </a:xfrm>
            <a:custGeom>
              <a:avLst/>
              <a:gdLst/>
              <a:ahLst/>
              <a:cxnLst>
                <a:cxn ang="0">
                  <a:pos x="0" y="14"/>
                </a:cxn>
                <a:cxn ang="0">
                  <a:pos x="0" y="14"/>
                </a:cxn>
                <a:cxn ang="0">
                  <a:pos x="1" y="14"/>
                </a:cxn>
                <a:cxn ang="0">
                  <a:pos x="2" y="12"/>
                </a:cxn>
                <a:cxn ang="0">
                  <a:pos x="3" y="12"/>
                </a:cxn>
                <a:cxn ang="0">
                  <a:pos x="4" y="10"/>
                </a:cxn>
                <a:cxn ang="0">
                  <a:pos x="5" y="8"/>
                </a:cxn>
                <a:cxn ang="0">
                  <a:pos x="7" y="8"/>
                </a:cxn>
                <a:cxn ang="0">
                  <a:pos x="8" y="6"/>
                </a:cxn>
                <a:cxn ang="0">
                  <a:pos x="9" y="6"/>
                </a:cxn>
                <a:cxn ang="0">
                  <a:pos x="11" y="4"/>
                </a:cxn>
                <a:cxn ang="0">
                  <a:pos x="12" y="2"/>
                </a:cxn>
                <a:cxn ang="0">
                  <a:pos x="14" y="0"/>
                </a:cxn>
                <a:cxn ang="0">
                  <a:pos x="16" y="0"/>
                </a:cxn>
                <a:cxn ang="0">
                  <a:pos x="17" y="0"/>
                </a:cxn>
              </a:cxnLst>
              <a:rect l="0" t="0" r="r" b="b"/>
              <a:pathLst>
                <a:path w="18" h="15">
                  <a:moveTo>
                    <a:pt x="0" y="14"/>
                  </a:moveTo>
                  <a:lnTo>
                    <a:pt x="0" y="14"/>
                  </a:lnTo>
                  <a:lnTo>
                    <a:pt x="1" y="14"/>
                  </a:lnTo>
                  <a:lnTo>
                    <a:pt x="2" y="12"/>
                  </a:lnTo>
                  <a:lnTo>
                    <a:pt x="3" y="12"/>
                  </a:lnTo>
                  <a:lnTo>
                    <a:pt x="4" y="10"/>
                  </a:lnTo>
                  <a:lnTo>
                    <a:pt x="5" y="8"/>
                  </a:lnTo>
                  <a:lnTo>
                    <a:pt x="7" y="8"/>
                  </a:lnTo>
                  <a:lnTo>
                    <a:pt x="8" y="6"/>
                  </a:lnTo>
                  <a:lnTo>
                    <a:pt x="9" y="6"/>
                  </a:lnTo>
                  <a:lnTo>
                    <a:pt x="11" y="4"/>
                  </a:lnTo>
                  <a:lnTo>
                    <a:pt x="12" y="2"/>
                  </a:lnTo>
                  <a:lnTo>
                    <a:pt x="14" y="0"/>
                  </a:lnTo>
                  <a:lnTo>
                    <a:pt x="16" y="0"/>
                  </a:lnTo>
                  <a:lnTo>
                    <a:pt x="1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62" name="Line 765"/>
            <p:cNvSpPr>
              <a:spLocks noChangeShapeType="1"/>
            </p:cNvSpPr>
            <p:nvPr/>
          </p:nvSpPr>
          <p:spPr bwMode="auto">
            <a:xfrm>
              <a:off x="3181" y="2267"/>
              <a:ext cx="15" cy="0"/>
            </a:xfrm>
            <a:prstGeom prst="line">
              <a:avLst/>
            </a:prstGeom>
            <a:noFill/>
            <a:ln w="9525">
              <a:noFill/>
              <a:round/>
              <a:headEnd type="none" w="sm" len="sm"/>
              <a:tailEnd type="none" w="sm" len="sm"/>
            </a:ln>
            <a:effectLst/>
          </p:spPr>
          <p:txBody>
            <a:bodyPr/>
            <a:lstStyle/>
            <a:p>
              <a:endParaRPr lang="en-US"/>
            </a:p>
          </p:txBody>
        </p:sp>
        <p:sp>
          <p:nvSpPr>
            <p:cNvPr id="763" name="Line 766"/>
            <p:cNvSpPr>
              <a:spLocks noChangeShapeType="1"/>
            </p:cNvSpPr>
            <p:nvPr/>
          </p:nvSpPr>
          <p:spPr bwMode="auto">
            <a:xfrm>
              <a:off x="3197" y="2260"/>
              <a:ext cx="0" cy="1"/>
            </a:xfrm>
            <a:prstGeom prst="line">
              <a:avLst/>
            </a:prstGeom>
            <a:noFill/>
            <a:ln w="9525">
              <a:noFill/>
              <a:round/>
              <a:headEnd type="none" w="sm" len="sm"/>
              <a:tailEnd type="none" w="sm" len="sm"/>
            </a:ln>
            <a:effectLst/>
          </p:spPr>
          <p:txBody>
            <a:bodyPr/>
            <a:lstStyle/>
            <a:p>
              <a:endParaRPr lang="en-US"/>
            </a:p>
          </p:txBody>
        </p:sp>
        <p:sp>
          <p:nvSpPr>
            <p:cNvPr id="764" name="Line 767"/>
            <p:cNvSpPr>
              <a:spLocks noChangeShapeType="1"/>
            </p:cNvSpPr>
            <p:nvPr/>
          </p:nvSpPr>
          <p:spPr bwMode="auto">
            <a:xfrm flipV="1">
              <a:off x="3187" y="2262"/>
              <a:ext cx="6" cy="5"/>
            </a:xfrm>
            <a:prstGeom prst="line">
              <a:avLst/>
            </a:prstGeom>
            <a:noFill/>
            <a:ln w="12700">
              <a:solidFill>
                <a:srgbClr val="000000"/>
              </a:solidFill>
              <a:round/>
              <a:headEnd type="none" w="sm" len="sm"/>
              <a:tailEnd type="none" w="sm" len="sm"/>
            </a:ln>
            <a:effectLst/>
          </p:spPr>
          <p:txBody>
            <a:bodyPr/>
            <a:lstStyle/>
            <a:p>
              <a:endParaRPr lang="en-US"/>
            </a:p>
          </p:txBody>
        </p:sp>
        <p:sp>
          <p:nvSpPr>
            <p:cNvPr id="765" name="Freeform 768"/>
            <p:cNvSpPr>
              <a:spLocks/>
            </p:cNvSpPr>
            <p:nvPr/>
          </p:nvSpPr>
          <p:spPr bwMode="auto">
            <a:xfrm>
              <a:off x="3129" y="1878"/>
              <a:ext cx="17" cy="17"/>
            </a:xfrm>
            <a:custGeom>
              <a:avLst/>
              <a:gdLst/>
              <a:ahLst/>
              <a:cxnLst>
                <a:cxn ang="0">
                  <a:pos x="16" y="0"/>
                </a:cxn>
                <a:cxn ang="0">
                  <a:pos x="16" y="0"/>
                </a:cxn>
                <a:cxn ang="0">
                  <a:pos x="13" y="0"/>
                </a:cxn>
                <a:cxn ang="0">
                  <a:pos x="11" y="0"/>
                </a:cxn>
                <a:cxn ang="0">
                  <a:pos x="9" y="0"/>
                </a:cxn>
                <a:cxn ang="0">
                  <a:pos x="6" y="1"/>
                </a:cxn>
                <a:cxn ang="0">
                  <a:pos x="6" y="2"/>
                </a:cxn>
                <a:cxn ang="0">
                  <a:pos x="6" y="3"/>
                </a:cxn>
                <a:cxn ang="0">
                  <a:pos x="4" y="4"/>
                </a:cxn>
                <a:cxn ang="0">
                  <a:pos x="2" y="5"/>
                </a:cxn>
                <a:cxn ang="0">
                  <a:pos x="2" y="6"/>
                </a:cxn>
                <a:cxn ang="0">
                  <a:pos x="0" y="8"/>
                </a:cxn>
                <a:cxn ang="0">
                  <a:pos x="0" y="9"/>
                </a:cxn>
                <a:cxn ang="0">
                  <a:pos x="0" y="12"/>
                </a:cxn>
                <a:cxn ang="0">
                  <a:pos x="0" y="16"/>
                </a:cxn>
              </a:cxnLst>
              <a:rect l="0" t="0" r="r" b="b"/>
              <a:pathLst>
                <a:path w="17" h="17">
                  <a:moveTo>
                    <a:pt x="16" y="0"/>
                  </a:moveTo>
                  <a:lnTo>
                    <a:pt x="16" y="0"/>
                  </a:lnTo>
                  <a:lnTo>
                    <a:pt x="13" y="0"/>
                  </a:lnTo>
                  <a:lnTo>
                    <a:pt x="11" y="0"/>
                  </a:lnTo>
                  <a:lnTo>
                    <a:pt x="9" y="0"/>
                  </a:lnTo>
                  <a:lnTo>
                    <a:pt x="6" y="1"/>
                  </a:lnTo>
                  <a:lnTo>
                    <a:pt x="6" y="2"/>
                  </a:lnTo>
                  <a:lnTo>
                    <a:pt x="6" y="3"/>
                  </a:lnTo>
                  <a:lnTo>
                    <a:pt x="4" y="4"/>
                  </a:lnTo>
                  <a:lnTo>
                    <a:pt x="2" y="5"/>
                  </a:lnTo>
                  <a:lnTo>
                    <a:pt x="2" y="6"/>
                  </a:lnTo>
                  <a:lnTo>
                    <a:pt x="0" y="8"/>
                  </a:lnTo>
                  <a:lnTo>
                    <a:pt x="0" y="9"/>
                  </a:lnTo>
                  <a:lnTo>
                    <a:pt x="0" y="12"/>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66" name="Line 769"/>
            <p:cNvSpPr>
              <a:spLocks noChangeShapeType="1"/>
            </p:cNvSpPr>
            <p:nvPr/>
          </p:nvSpPr>
          <p:spPr bwMode="auto">
            <a:xfrm>
              <a:off x="3136" y="1878"/>
              <a:ext cx="15" cy="0"/>
            </a:xfrm>
            <a:prstGeom prst="line">
              <a:avLst/>
            </a:prstGeom>
            <a:noFill/>
            <a:ln w="9525">
              <a:noFill/>
              <a:round/>
              <a:headEnd type="none" w="sm" len="sm"/>
              <a:tailEnd type="none" w="sm" len="sm"/>
            </a:ln>
            <a:effectLst/>
          </p:spPr>
          <p:txBody>
            <a:bodyPr/>
            <a:lstStyle/>
            <a:p>
              <a:endParaRPr lang="en-US"/>
            </a:p>
          </p:txBody>
        </p:sp>
        <p:sp>
          <p:nvSpPr>
            <p:cNvPr id="767" name="Line 770"/>
            <p:cNvSpPr>
              <a:spLocks noChangeShapeType="1"/>
            </p:cNvSpPr>
            <p:nvPr/>
          </p:nvSpPr>
          <p:spPr bwMode="auto">
            <a:xfrm flipH="1">
              <a:off x="3129" y="1893"/>
              <a:ext cx="1" cy="0"/>
            </a:xfrm>
            <a:prstGeom prst="line">
              <a:avLst/>
            </a:prstGeom>
            <a:noFill/>
            <a:ln w="9525">
              <a:noFill/>
              <a:round/>
              <a:headEnd type="none" w="sm" len="sm"/>
              <a:tailEnd type="none" w="sm" len="sm"/>
            </a:ln>
            <a:effectLst/>
          </p:spPr>
          <p:txBody>
            <a:bodyPr/>
            <a:lstStyle/>
            <a:p>
              <a:endParaRPr lang="en-US"/>
            </a:p>
          </p:txBody>
        </p:sp>
        <p:sp>
          <p:nvSpPr>
            <p:cNvPr id="768" name="Freeform 771"/>
            <p:cNvSpPr>
              <a:spLocks/>
            </p:cNvSpPr>
            <p:nvPr/>
          </p:nvSpPr>
          <p:spPr bwMode="auto">
            <a:xfrm>
              <a:off x="3129" y="1893"/>
              <a:ext cx="17" cy="21"/>
            </a:xfrm>
            <a:custGeom>
              <a:avLst/>
              <a:gdLst/>
              <a:ahLst/>
              <a:cxnLst>
                <a:cxn ang="0">
                  <a:pos x="0" y="0"/>
                </a:cxn>
                <a:cxn ang="0">
                  <a:pos x="0" y="2"/>
                </a:cxn>
                <a:cxn ang="0">
                  <a:pos x="0" y="5"/>
                </a:cxn>
                <a:cxn ang="0">
                  <a:pos x="0" y="7"/>
                </a:cxn>
                <a:cxn ang="0">
                  <a:pos x="1" y="9"/>
                </a:cxn>
                <a:cxn ang="0">
                  <a:pos x="3" y="10"/>
                </a:cxn>
                <a:cxn ang="0">
                  <a:pos x="3" y="13"/>
                </a:cxn>
                <a:cxn ang="0">
                  <a:pos x="4" y="14"/>
                </a:cxn>
                <a:cxn ang="0">
                  <a:pos x="4" y="15"/>
                </a:cxn>
                <a:cxn ang="0">
                  <a:pos x="6" y="16"/>
                </a:cxn>
                <a:cxn ang="0">
                  <a:pos x="9" y="17"/>
                </a:cxn>
                <a:cxn ang="0">
                  <a:pos x="11" y="18"/>
                </a:cxn>
                <a:cxn ang="0">
                  <a:pos x="11" y="19"/>
                </a:cxn>
                <a:cxn ang="0">
                  <a:pos x="12" y="20"/>
                </a:cxn>
                <a:cxn ang="0">
                  <a:pos x="14" y="20"/>
                </a:cxn>
                <a:cxn ang="0">
                  <a:pos x="16" y="20"/>
                </a:cxn>
              </a:cxnLst>
              <a:rect l="0" t="0" r="r" b="b"/>
              <a:pathLst>
                <a:path w="17" h="21">
                  <a:moveTo>
                    <a:pt x="0" y="0"/>
                  </a:moveTo>
                  <a:lnTo>
                    <a:pt x="0" y="2"/>
                  </a:lnTo>
                  <a:lnTo>
                    <a:pt x="0" y="5"/>
                  </a:lnTo>
                  <a:lnTo>
                    <a:pt x="0" y="7"/>
                  </a:lnTo>
                  <a:lnTo>
                    <a:pt x="1" y="9"/>
                  </a:lnTo>
                  <a:lnTo>
                    <a:pt x="3" y="10"/>
                  </a:lnTo>
                  <a:lnTo>
                    <a:pt x="3" y="13"/>
                  </a:lnTo>
                  <a:lnTo>
                    <a:pt x="4" y="14"/>
                  </a:lnTo>
                  <a:lnTo>
                    <a:pt x="4" y="15"/>
                  </a:lnTo>
                  <a:lnTo>
                    <a:pt x="6" y="16"/>
                  </a:lnTo>
                  <a:lnTo>
                    <a:pt x="9" y="17"/>
                  </a:lnTo>
                  <a:lnTo>
                    <a:pt x="11" y="18"/>
                  </a:lnTo>
                  <a:lnTo>
                    <a:pt x="11" y="19"/>
                  </a:lnTo>
                  <a:lnTo>
                    <a:pt x="12" y="20"/>
                  </a:lnTo>
                  <a:lnTo>
                    <a:pt x="14" y="20"/>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69" name="Line 772"/>
            <p:cNvSpPr>
              <a:spLocks noChangeShapeType="1"/>
            </p:cNvSpPr>
            <p:nvPr/>
          </p:nvSpPr>
          <p:spPr bwMode="auto">
            <a:xfrm>
              <a:off x="3129" y="1893"/>
              <a:ext cx="1" cy="0"/>
            </a:xfrm>
            <a:prstGeom prst="line">
              <a:avLst/>
            </a:prstGeom>
            <a:noFill/>
            <a:ln w="9525">
              <a:noFill/>
              <a:round/>
              <a:headEnd type="none" w="sm" len="sm"/>
              <a:tailEnd type="none" w="sm" len="sm"/>
            </a:ln>
            <a:effectLst/>
          </p:spPr>
          <p:txBody>
            <a:bodyPr/>
            <a:lstStyle/>
            <a:p>
              <a:endParaRPr lang="en-US"/>
            </a:p>
          </p:txBody>
        </p:sp>
        <p:sp>
          <p:nvSpPr>
            <p:cNvPr id="770" name="Line 773"/>
            <p:cNvSpPr>
              <a:spLocks noChangeShapeType="1"/>
            </p:cNvSpPr>
            <p:nvPr/>
          </p:nvSpPr>
          <p:spPr bwMode="auto">
            <a:xfrm>
              <a:off x="3138" y="1913"/>
              <a:ext cx="0" cy="1"/>
            </a:xfrm>
            <a:prstGeom prst="line">
              <a:avLst/>
            </a:prstGeom>
            <a:noFill/>
            <a:ln w="9525">
              <a:noFill/>
              <a:round/>
              <a:headEnd type="none" w="sm" len="sm"/>
              <a:tailEnd type="none" w="sm" len="sm"/>
            </a:ln>
            <a:effectLst/>
          </p:spPr>
          <p:txBody>
            <a:bodyPr/>
            <a:lstStyle/>
            <a:p>
              <a:endParaRPr lang="en-US"/>
            </a:p>
          </p:txBody>
        </p:sp>
        <p:sp>
          <p:nvSpPr>
            <p:cNvPr id="771" name="Freeform 774"/>
            <p:cNvSpPr>
              <a:spLocks/>
            </p:cNvSpPr>
            <p:nvPr/>
          </p:nvSpPr>
          <p:spPr bwMode="auto">
            <a:xfrm>
              <a:off x="3138" y="1912"/>
              <a:ext cx="17" cy="17"/>
            </a:xfrm>
            <a:custGeom>
              <a:avLst/>
              <a:gdLst/>
              <a:ahLst/>
              <a:cxnLst>
                <a:cxn ang="0">
                  <a:pos x="0" y="16"/>
                </a:cxn>
                <a:cxn ang="0">
                  <a:pos x="0" y="16"/>
                </a:cxn>
                <a:cxn ang="0">
                  <a:pos x="4" y="16"/>
                </a:cxn>
                <a:cxn ang="0">
                  <a:pos x="6" y="16"/>
                </a:cxn>
                <a:cxn ang="0">
                  <a:pos x="6" y="9"/>
                </a:cxn>
                <a:cxn ang="0">
                  <a:pos x="9" y="9"/>
                </a:cxn>
                <a:cxn ang="0">
                  <a:pos x="13" y="9"/>
                </a:cxn>
                <a:cxn ang="0">
                  <a:pos x="13" y="0"/>
                </a:cxn>
                <a:cxn ang="0">
                  <a:pos x="16" y="0"/>
                </a:cxn>
              </a:cxnLst>
              <a:rect l="0" t="0" r="r" b="b"/>
              <a:pathLst>
                <a:path w="17" h="17">
                  <a:moveTo>
                    <a:pt x="0" y="16"/>
                  </a:moveTo>
                  <a:lnTo>
                    <a:pt x="0" y="16"/>
                  </a:lnTo>
                  <a:lnTo>
                    <a:pt x="4" y="16"/>
                  </a:lnTo>
                  <a:lnTo>
                    <a:pt x="6" y="16"/>
                  </a:lnTo>
                  <a:lnTo>
                    <a:pt x="6" y="9"/>
                  </a:lnTo>
                  <a:lnTo>
                    <a:pt x="9" y="9"/>
                  </a:lnTo>
                  <a:lnTo>
                    <a:pt x="13" y="9"/>
                  </a:lnTo>
                  <a:lnTo>
                    <a:pt x="13"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72" name="Line 775"/>
            <p:cNvSpPr>
              <a:spLocks noChangeShapeType="1"/>
            </p:cNvSpPr>
            <p:nvPr/>
          </p:nvSpPr>
          <p:spPr bwMode="auto">
            <a:xfrm>
              <a:off x="3139" y="1912"/>
              <a:ext cx="15" cy="0"/>
            </a:xfrm>
            <a:prstGeom prst="line">
              <a:avLst/>
            </a:prstGeom>
            <a:noFill/>
            <a:ln w="9525">
              <a:noFill/>
              <a:round/>
              <a:headEnd type="none" w="sm" len="sm"/>
              <a:tailEnd type="none" w="sm" len="sm"/>
            </a:ln>
            <a:effectLst/>
          </p:spPr>
          <p:txBody>
            <a:bodyPr/>
            <a:lstStyle/>
            <a:p>
              <a:endParaRPr lang="en-US"/>
            </a:p>
          </p:txBody>
        </p:sp>
        <p:sp>
          <p:nvSpPr>
            <p:cNvPr id="773" name="Line 776"/>
            <p:cNvSpPr>
              <a:spLocks noChangeShapeType="1"/>
            </p:cNvSpPr>
            <p:nvPr/>
          </p:nvSpPr>
          <p:spPr bwMode="auto">
            <a:xfrm>
              <a:off x="3142" y="1912"/>
              <a:ext cx="0" cy="1"/>
            </a:xfrm>
            <a:prstGeom prst="line">
              <a:avLst/>
            </a:prstGeom>
            <a:noFill/>
            <a:ln w="9525">
              <a:noFill/>
              <a:round/>
              <a:headEnd type="none" w="sm" len="sm"/>
              <a:tailEnd type="none" w="sm" len="sm"/>
            </a:ln>
            <a:effectLst/>
          </p:spPr>
          <p:txBody>
            <a:bodyPr/>
            <a:lstStyle/>
            <a:p>
              <a:endParaRPr lang="en-US"/>
            </a:p>
          </p:txBody>
        </p:sp>
        <p:sp>
          <p:nvSpPr>
            <p:cNvPr id="774" name="Freeform 777"/>
            <p:cNvSpPr>
              <a:spLocks/>
            </p:cNvSpPr>
            <p:nvPr/>
          </p:nvSpPr>
          <p:spPr bwMode="auto">
            <a:xfrm>
              <a:off x="3176" y="1804"/>
              <a:ext cx="19" cy="17"/>
            </a:xfrm>
            <a:custGeom>
              <a:avLst/>
              <a:gdLst/>
              <a:ahLst/>
              <a:cxnLst>
                <a:cxn ang="0">
                  <a:pos x="0" y="16"/>
                </a:cxn>
                <a:cxn ang="0">
                  <a:pos x="0" y="16"/>
                </a:cxn>
                <a:cxn ang="0">
                  <a:pos x="0" y="13"/>
                </a:cxn>
                <a:cxn ang="0">
                  <a:pos x="1" y="13"/>
                </a:cxn>
                <a:cxn ang="0">
                  <a:pos x="2" y="13"/>
                </a:cxn>
                <a:cxn ang="0">
                  <a:pos x="3" y="11"/>
                </a:cxn>
                <a:cxn ang="0">
                  <a:pos x="4" y="9"/>
                </a:cxn>
                <a:cxn ang="0">
                  <a:pos x="6" y="9"/>
                </a:cxn>
                <a:cxn ang="0">
                  <a:pos x="7" y="6"/>
                </a:cxn>
                <a:cxn ang="0">
                  <a:pos x="9" y="6"/>
                </a:cxn>
                <a:cxn ang="0">
                  <a:pos x="10" y="4"/>
                </a:cxn>
                <a:cxn ang="0">
                  <a:pos x="12" y="4"/>
                </a:cxn>
                <a:cxn ang="0">
                  <a:pos x="13" y="2"/>
                </a:cxn>
                <a:cxn ang="0">
                  <a:pos x="15" y="0"/>
                </a:cxn>
                <a:cxn ang="0">
                  <a:pos x="17" y="0"/>
                </a:cxn>
                <a:cxn ang="0">
                  <a:pos x="18" y="0"/>
                </a:cxn>
              </a:cxnLst>
              <a:rect l="0" t="0" r="r" b="b"/>
              <a:pathLst>
                <a:path w="19" h="17">
                  <a:moveTo>
                    <a:pt x="0" y="16"/>
                  </a:moveTo>
                  <a:lnTo>
                    <a:pt x="0" y="16"/>
                  </a:lnTo>
                  <a:lnTo>
                    <a:pt x="0" y="13"/>
                  </a:lnTo>
                  <a:lnTo>
                    <a:pt x="1" y="13"/>
                  </a:lnTo>
                  <a:lnTo>
                    <a:pt x="2" y="13"/>
                  </a:lnTo>
                  <a:lnTo>
                    <a:pt x="3" y="11"/>
                  </a:lnTo>
                  <a:lnTo>
                    <a:pt x="4" y="9"/>
                  </a:lnTo>
                  <a:lnTo>
                    <a:pt x="6" y="9"/>
                  </a:lnTo>
                  <a:lnTo>
                    <a:pt x="7" y="6"/>
                  </a:lnTo>
                  <a:lnTo>
                    <a:pt x="9" y="6"/>
                  </a:lnTo>
                  <a:lnTo>
                    <a:pt x="10" y="4"/>
                  </a:lnTo>
                  <a:lnTo>
                    <a:pt x="12" y="4"/>
                  </a:lnTo>
                  <a:lnTo>
                    <a:pt x="13" y="2"/>
                  </a:lnTo>
                  <a:lnTo>
                    <a:pt x="15" y="0"/>
                  </a:lnTo>
                  <a:lnTo>
                    <a:pt x="17"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75" name="Line 778"/>
            <p:cNvSpPr>
              <a:spLocks noChangeShapeType="1"/>
            </p:cNvSpPr>
            <p:nvPr/>
          </p:nvSpPr>
          <p:spPr bwMode="auto">
            <a:xfrm>
              <a:off x="3176" y="1809"/>
              <a:ext cx="15" cy="0"/>
            </a:xfrm>
            <a:prstGeom prst="line">
              <a:avLst/>
            </a:prstGeom>
            <a:noFill/>
            <a:ln w="9525">
              <a:noFill/>
              <a:round/>
              <a:headEnd type="none" w="sm" len="sm"/>
              <a:tailEnd type="none" w="sm" len="sm"/>
            </a:ln>
            <a:effectLst/>
          </p:spPr>
          <p:txBody>
            <a:bodyPr/>
            <a:lstStyle/>
            <a:p>
              <a:endParaRPr lang="en-US"/>
            </a:p>
          </p:txBody>
        </p:sp>
        <p:sp>
          <p:nvSpPr>
            <p:cNvPr id="776" name="Line 779"/>
            <p:cNvSpPr>
              <a:spLocks noChangeShapeType="1"/>
            </p:cNvSpPr>
            <p:nvPr/>
          </p:nvSpPr>
          <p:spPr bwMode="auto">
            <a:xfrm>
              <a:off x="3194" y="1804"/>
              <a:ext cx="0" cy="1"/>
            </a:xfrm>
            <a:prstGeom prst="line">
              <a:avLst/>
            </a:prstGeom>
            <a:noFill/>
            <a:ln w="9525">
              <a:noFill/>
              <a:round/>
              <a:headEnd type="none" w="sm" len="sm"/>
              <a:tailEnd type="none" w="sm" len="sm"/>
            </a:ln>
            <a:effectLst/>
          </p:spPr>
          <p:txBody>
            <a:bodyPr/>
            <a:lstStyle/>
            <a:p>
              <a:endParaRPr lang="en-US"/>
            </a:p>
          </p:txBody>
        </p:sp>
        <p:sp>
          <p:nvSpPr>
            <p:cNvPr id="777" name="Freeform 780"/>
            <p:cNvSpPr>
              <a:spLocks/>
            </p:cNvSpPr>
            <p:nvPr/>
          </p:nvSpPr>
          <p:spPr bwMode="auto">
            <a:xfrm>
              <a:off x="3176" y="1809"/>
              <a:ext cx="19" cy="17"/>
            </a:xfrm>
            <a:custGeom>
              <a:avLst/>
              <a:gdLst/>
              <a:ahLst/>
              <a:cxnLst>
                <a:cxn ang="0">
                  <a:pos x="0" y="16"/>
                </a:cxn>
                <a:cxn ang="0">
                  <a:pos x="0" y="16"/>
                </a:cxn>
                <a:cxn ang="0">
                  <a:pos x="0" y="13"/>
                </a:cxn>
                <a:cxn ang="0">
                  <a:pos x="1" y="13"/>
                </a:cxn>
                <a:cxn ang="0">
                  <a:pos x="3" y="13"/>
                </a:cxn>
                <a:cxn ang="0">
                  <a:pos x="3" y="11"/>
                </a:cxn>
                <a:cxn ang="0">
                  <a:pos x="5" y="9"/>
                </a:cxn>
                <a:cxn ang="0">
                  <a:pos x="6" y="9"/>
                </a:cxn>
                <a:cxn ang="0">
                  <a:pos x="8" y="6"/>
                </a:cxn>
                <a:cxn ang="0">
                  <a:pos x="9" y="4"/>
                </a:cxn>
                <a:cxn ang="0">
                  <a:pos x="10" y="4"/>
                </a:cxn>
                <a:cxn ang="0">
                  <a:pos x="12" y="2"/>
                </a:cxn>
                <a:cxn ang="0">
                  <a:pos x="14" y="0"/>
                </a:cxn>
                <a:cxn ang="0">
                  <a:pos x="15" y="0"/>
                </a:cxn>
                <a:cxn ang="0">
                  <a:pos x="16" y="0"/>
                </a:cxn>
                <a:cxn ang="0">
                  <a:pos x="17" y="0"/>
                </a:cxn>
                <a:cxn ang="0">
                  <a:pos x="18" y="0"/>
                </a:cxn>
              </a:cxnLst>
              <a:rect l="0" t="0" r="r" b="b"/>
              <a:pathLst>
                <a:path w="19" h="17">
                  <a:moveTo>
                    <a:pt x="0" y="16"/>
                  </a:moveTo>
                  <a:lnTo>
                    <a:pt x="0" y="16"/>
                  </a:lnTo>
                  <a:lnTo>
                    <a:pt x="0" y="13"/>
                  </a:lnTo>
                  <a:lnTo>
                    <a:pt x="1" y="13"/>
                  </a:lnTo>
                  <a:lnTo>
                    <a:pt x="3" y="13"/>
                  </a:lnTo>
                  <a:lnTo>
                    <a:pt x="3" y="11"/>
                  </a:lnTo>
                  <a:lnTo>
                    <a:pt x="5" y="9"/>
                  </a:lnTo>
                  <a:lnTo>
                    <a:pt x="6" y="9"/>
                  </a:lnTo>
                  <a:lnTo>
                    <a:pt x="8" y="6"/>
                  </a:lnTo>
                  <a:lnTo>
                    <a:pt x="9" y="4"/>
                  </a:lnTo>
                  <a:lnTo>
                    <a:pt x="10" y="4"/>
                  </a:lnTo>
                  <a:lnTo>
                    <a:pt x="12" y="2"/>
                  </a:lnTo>
                  <a:lnTo>
                    <a:pt x="14" y="0"/>
                  </a:lnTo>
                  <a:lnTo>
                    <a:pt x="15" y="0"/>
                  </a:lnTo>
                  <a:lnTo>
                    <a:pt x="16" y="0"/>
                  </a:lnTo>
                  <a:lnTo>
                    <a:pt x="17"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78" name="Line 781"/>
            <p:cNvSpPr>
              <a:spLocks noChangeShapeType="1"/>
            </p:cNvSpPr>
            <p:nvPr/>
          </p:nvSpPr>
          <p:spPr bwMode="auto">
            <a:xfrm>
              <a:off x="3176" y="1815"/>
              <a:ext cx="15" cy="0"/>
            </a:xfrm>
            <a:prstGeom prst="line">
              <a:avLst/>
            </a:prstGeom>
            <a:noFill/>
            <a:ln w="9525">
              <a:noFill/>
              <a:round/>
              <a:headEnd type="none" w="sm" len="sm"/>
              <a:tailEnd type="none" w="sm" len="sm"/>
            </a:ln>
            <a:effectLst/>
          </p:spPr>
          <p:txBody>
            <a:bodyPr/>
            <a:lstStyle/>
            <a:p>
              <a:endParaRPr lang="en-US"/>
            </a:p>
          </p:txBody>
        </p:sp>
        <p:sp>
          <p:nvSpPr>
            <p:cNvPr id="779" name="Line 782"/>
            <p:cNvSpPr>
              <a:spLocks noChangeShapeType="1"/>
            </p:cNvSpPr>
            <p:nvPr/>
          </p:nvSpPr>
          <p:spPr bwMode="auto">
            <a:xfrm>
              <a:off x="3194" y="1809"/>
              <a:ext cx="0" cy="1"/>
            </a:xfrm>
            <a:prstGeom prst="line">
              <a:avLst/>
            </a:prstGeom>
            <a:noFill/>
            <a:ln w="9525">
              <a:noFill/>
              <a:round/>
              <a:headEnd type="none" w="sm" len="sm"/>
              <a:tailEnd type="none" w="sm" len="sm"/>
            </a:ln>
            <a:effectLst/>
          </p:spPr>
          <p:txBody>
            <a:bodyPr/>
            <a:lstStyle/>
            <a:p>
              <a:endParaRPr lang="en-US"/>
            </a:p>
          </p:txBody>
        </p:sp>
        <p:sp>
          <p:nvSpPr>
            <p:cNvPr id="780" name="Freeform 783"/>
            <p:cNvSpPr>
              <a:spLocks/>
            </p:cNvSpPr>
            <p:nvPr/>
          </p:nvSpPr>
          <p:spPr bwMode="auto">
            <a:xfrm>
              <a:off x="3170" y="1815"/>
              <a:ext cx="26" cy="17"/>
            </a:xfrm>
            <a:custGeom>
              <a:avLst/>
              <a:gdLst/>
              <a:ahLst/>
              <a:cxnLst>
                <a:cxn ang="0">
                  <a:pos x="0" y="16"/>
                </a:cxn>
                <a:cxn ang="0">
                  <a:pos x="0" y="16"/>
                </a:cxn>
                <a:cxn ang="0">
                  <a:pos x="1" y="14"/>
                </a:cxn>
                <a:cxn ang="0">
                  <a:pos x="2" y="14"/>
                </a:cxn>
                <a:cxn ang="0">
                  <a:pos x="3" y="12"/>
                </a:cxn>
                <a:cxn ang="0">
                  <a:pos x="5" y="10"/>
                </a:cxn>
                <a:cxn ang="0">
                  <a:pos x="7" y="10"/>
                </a:cxn>
                <a:cxn ang="0">
                  <a:pos x="9" y="8"/>
                </a:cxn>
                <a:cxn ang="0">
                  <a:pos x="11" y="7"/>
                </a:cxn>
                <a:cxn ang="0">
                  <a:pos x="14" y="5"/>
                </a:cxn>
                <a:cxn ang="0">
                  <a:pos x="15" y="3"/>
                </a:cxn>
                <a:cxn ang="0">
                  <a:pos x="18" y="3"/>
                </a:cxn>
                <a:cxn ang="0">
                  <a:pos x="20" y="1"/>
                </a:cxn>
                <a:cxn ang="0">
                  <a:pos x="21" y="0"/>
                </a:cxn>
                <a:cxn ang="0">
                  <a:pos x="23" y="0"/>
                </a:cxn>
                <a:cxn ang="0">
                  <a:pos x="24" y="0"/>
                </a:cxn>
                <a:cxn ang="0">
                  <a:pos x="25" y="0"/>
                </a:cxn>
              </a:cxnLst>
              <a:rect l="0" t="0" r="r" b="b"/>
              <a:pathLst>
                <a:path w="26" h="17">
                  <a:moveTo>
                    <a:pt x="0" y="16"/>
                  </a:moveTo>
                  <a:lnTo>
                    <a:pt x="0" y="16"/>
                  </a:lnTo>
                  <a:lnTo>
                    <a:pt x="1" y="14"/>
                  </a:lnTo>
                  <a:lnTo>
                    <a:pt x="2" y="14"/>
                  </a:lnTo>
                  <a:lnTo>
                    <a:pt x="3" y="12"/>
                  </a:lnTo>
                  <a:lnTo>
                    <a:pt x="5" y="10"/>
                  </a:lnTo>
                  <a:lnTo>
                    <a:pt x="7" y="10"/>
                  </a:lnTo>
                  <a:lnTo>
                    <a:pt x="9" y="8"/>
                  </a:lnTo>
                  <a:lnTo>
                    <a:pt x="11" y="7"/>
                  </a:lnTo>
                  <a:lnTo>
                    <a:pt x="14" y="5"/>
                  </a:lnTo>
                  <a:lnTo>
                    <a:pt x="15" y="3"/>
                  </a:lnTo>
                  <a:lnTo>
                    <a:pt x="18" y="3"/>
                  </a:lnTo>
                  <a:lnTo>
                    <a:pt x="20" y="1"/>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81" name="Line 784"/>
            <p:cNvSpPr>
              <a:spLocks noChangeShapeType="1"/>
            </p:cNvSpPr>
            <p:nvPr/>
          </p:nvSpPr>
          <p:spPr bwMode="auto">
            <a:xfrm>
              <a:off x="3171" y="1823"/>
              <a:ext cx="15" cy="0"/>
            </a:xfrm>
            <a:prstGeom prst="line">
              <a:avLst/>
            </a:prstGeom>
            <a:noFill/>
            <a:ln w="9525">
              <a:noFill/>
              <a:round/>
              <a:headEnd type="none" w="sm" len="sm"/>
              <a:tailEnd type="none" w="sm" len="sm"/>
            </a:ln>
            <a:effectLst/>
          </p:spPr>
          <p:txBody>
            <a:bodyPr/>
            <a:lstStyle/>
            <a:p>
              <a:endParaRPr lang="en-US"/>
            </a:p>
          </p:txBody>
        </p:sp>
        <p:sp>
          <p:nvSpPr>
            <p:cNvPr id="782" name="Line 785"/>
            <p:cNvSpPr>
              <a:spLocks noChangeShapeType="1"/>
            </p:cNvSpPr>
            <p:nvPr/>
          </p:nvSpPr>
          <p:spPr bwMode="auto">
            <a:xfrm>
              <a:off x="3195" y="1816"/>
              <a:ext cx="0" cy="1"/>
            </a:xfrm>
            <a:prstGeom prst="line">
              <a:avLst/>
            </a:prstGeom>
            <a:noFill/>
            <a:ln w="9525">
              <a:noFill/>
              <a:round/>
              <a:headEnd type="none" w="sm" len="sm"/>
              <a:tailEnd type="none" w="sm" len="sm"/>
            </a:ln>
            <a:effectLst/>
          </p:spPr>
          <p:txBody>
            <a:bodyPr/>
            <a:lstStyle/>
            <a:p>
              <a:endParaRPr lang="en-US"/>
            </a:p>
          </p:txBody>
        </p:sp>
        <p:sp>
          <p:nvSpPr>
            <p:cNvPr id="783" name="Freeform 786"/>
            <p:cNvSpPr>
              <a:spLocks/>
            </p:cNvSpPr>
            <p:nvPr/>
          </p:nvSpPr>
          <p:spPr bwMode="auto">
            <a:xfrm>
              <a:off x="3171" y="1821"/>
              <a:ext cx="26" cy="17"/>
            </a:xfrm>
            <a:custGeom>
              <a:avLst/>
              <a:gdLst/>
              <a:ahLst/>
              <a:cxnLst>
                <a:cxn ang="0">
                  <a:pos x="0" y="16"/>
                </a:cxn>
                <a:cxn ang="0">
                  <a:pos x="0" y="16"/>
                </a:cxn>
                <a:cxn ang="0">
                  <a:pos x="0" y="14"/>
                </a:cxn>
                <a:cxn ang="0">
                  <a:pos x="2" y="14"/>
                </a:cxn>
                <a:cxn ang="0">
                  <a:pos x="3" y="12"/>
                </a:cxn>
                <a:cxn ang="0">
                  <a:pos x="5" y="12"/>
                </a:cxn>
                <a:cxn ang="0">
                  <a:pos x="7" y="8"/>
                </a:cxn>
                <a:cxn ang="0">
                  <a:pos x="9" y="8"/>
                </a:cxn>
                <a:cxn ang="0">
                  <a:pos x="12" y="8"/>
                </a:cxn>
                <a:cxn ang="0">
                  <a:pos x="13" y="6"/>
                </a:cxn>
                <a:cxn ang="0">
                  <a:pos x="16" y="4"/>
                </a:cxn>
                <a:cxn ang="0">
                  <a:pos x="18" y="2"/>
                </a:cxn>
                <a:cxn ang="0">
                  <a:pos x="20" y="0"/>
                </a:cxn>
                <a:cxn ang="0">
                  <a:pos x="21" y="0"/>
                </a:cxn>
                <a:cxn ang="0">
                  <a:pos x="23" y="0"/>
                </a:cxn>
                <a:cxn ang="0">
                  <a:pos x="24" y="0"/>
                </a:cxn>
                <a:cxn ang="0">
                  <a:pos x="25" y="0"/>
                </a:cxn>
              </a:cxnLst>
              <a:rect l="0" t="0" r="r" b="b"/>
              <a:pathLst>
                <a:path w="26" h="17">
                  <a:moveTo>
                    <a:pt x="0" y="16"/>
                  </a:moveTo>
                  <a:lnTo>
                    <a:pt x="0" y="16"/>
                  </a:lnTo>
                  <a:lnTo>
                    <a:pt x="0" y="14"/>
                  </a:lnTo>
                  <a:lnTo>
                    <a:pt x="2" y="14"/>
                  </a:lnTo>
                  <a:lnTo>
                    <a:pt x="3" y="12"/>
                  </a:lnTo>
                  <a:lnTo>
                    <a:pt x="5" y="12"/>
                  </a:lnTo>
                  <a:lnTo>
                    <a:pt x="7" y="8"/>
                  </a:lnTo>
                  <a:lnTo>
                    <a:pt x="9" y="8"/>
                  </a:lnTo>
                  <a:lnTo>
                    <a:pt x="12" y="8"/>
                  </a:lnTo>
                  <a:lnTo>
                    <a:pt x="13" y="6"/>
                  </a:lnTo>
                  <a:lnTo>
                    <a:pt x="16" y="4"/>
                  </a:lnTo>
                  <a:lnTo>
                    <a:pt x="18" y="2"/>
                  </a:lnTo>
                  <a:lnTo>
                    <a:pt x="20" y="0"/>
                  </a:lnTo>
                  <a:lnTo>
                    <a:pt x="21" y="0"/>
                  </a:lnTo>
                  <a:lnTo>
                    <a:pt x="23" y="0"/>
                  </a:lnTo>
                  <a:lnTo>
                    <a:pt x="24" y="0"/>
                  </a:lnTo>
                  <a:lnTo>
                    <a:pt x="2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84" name="Line 787"/>
            <p:cNvSpPr>
              <a:spLocks noChangeShapeType="1"/>
            </p:cNvSpPr>
            <p:nvPr/>
          </p:nvSpPr>
          <p:spPr bwMode="auto">
            <a:xfrm>
              <a:off x="3172" y="1829"/>
              <a:ext cx="15" cy="0"/>
            </a:xfrm>
            <a:prstGeom prst="line">
              <a:avLst/>
            </a:prstGeom>
            <a:noFill/>
            <a:ln w="9525">
              <a:noFill/>
              <a:round/>
              <a:headEnd type="none" w="sm" len="sm"/>
              <a:tailEnd type="none" w="sm" len="sm"/>
            </a:ln>
            <a:effectLst/>
          </p:spPr>
          <p:txBody>
            <a:bodyPr/>
            <a:lstStyle/>
            <a:p>
              <a:endParaRPr lang="en-US"/>
            </a:p>
          </p:txBody>
        </p:sp>
        <p:sp>
          <p:nvSpPr>
            <p:cNvPr id="785" name="Line 788"/>
            <p:cNvSpPr>
              <a:spLocks noChangeShapeType="1"/>
            </p:cNvSpPr>
            <p:nvPr/>
          </p:nvSpPr>
          <p:spPr bwMode="auto">
            <a:xfrm>
              <a:off x="3195" y="1821"/>
              <a:ext cx="0" cy="1"/>
            </a:xfrm>
            <a:prstGeom prst="line">
              <a:avLst/>
            </a:prstGeom>
            <a:noFill/>
            <a:ln w="9525">
              <a:noFill/>
              <a:round/>
              <a:headEnd type="none" w="sm" len="sm"/>
              <a:tailEnd type="none" w="sm" len="sm"/>
            </a:ln>
            <a:effectLst/>
          </p:spPr>
          <p:txBody>
            <a:bodyPr/>
            <a:lstStyle/>
            <a:p>
              <a:endParaRPr lang="en-US"/>
            </a:p>
          </p:txBody>
        </p:sp>
        <p:sp>
          <p:nvSpPr>
            <p:cNvPr id="786" name="Freeform 789"/>
            <p:cNvSpPr>
              <a:spLocks/>
            </p:cNvSpPr>
            <p:nvPr/>
          </p:nvSpPr>
          <p:spPr bwMode="auto">
            <a:xfrm>
              <a:off x="3179" y="1827"/>
              <a:ext cx="18" cy="17"/>
            </a:xfrm>
            <a:custGeom>
              <a:avLst/>
              <a:gdLst/>
              <a:ahLst/>
              <a:cxnLst>
                <a:cxn ang="0">
                  <a:pos x="0" y="16"/>
                </a:cxn>
                <a:cxn ang="0">
                  <a:pos x="0" y="16"/>
                </a:cxn>
                <a:cxn ang="0">
                  <a:pos x="0" y="13"/>
                </a:cxn>
                <a:cxn ang="0">
                  <a:pos x="1" y="13"/>
                </a:cxn>
                <a:cxn ang="0">
                  <a:pos x="2" y="13"/>
                </a:cxn>
                <a:cxn ang="0">
                  <a:pos x="3" y="11"/>
                </a:cxn>
                <a:cxn ang="0">
                  <a:pos x="4" y="9"/>
                </a:cxn>
                <a:cxn ang="0">
                  <a:pos x="5" y="9"/>
                </a:cxn>
                <a:cxn ang="0">
                  <a:pos x="7" y="6"/>
                </a:cxn>
                <a:cxn ang="0">
                  <a:pos x="8" y="6"/>
                </a:cxn>
                <a:cxn ang="0">
                  <a:pos x="9" y="6"/>
                </a:cxn>
                <a:cxn ang="0">
                  <a:pos x="11" y="4"/>
                </a:cxn>
                <a:cxn ang="0">
                  <a:pos x="12" y="2"/>
                </a:cxn>
                <a:cxn ang="0">
                  <a:pos x="14" y="0"/>
                </a:cxn>
                <a:cxn ang="0">
                  <a:pos x="16" y="0"/>
                </a:cxn>
                <a:cxn ang="0">
                  <a:pos x="17" y="0"/>
                </a:cxn>
              </a:cxnLst>
              <a:rect l="0" t="0" r="r" b="b"/>
              <a:pathLst>
                <a:path w="18" h="17">
                  <a:moveTo>
                    <a:pt x="0" y="16"/>
                  </a:moveTo>
                  <a:lnTo>
                    <a:pt x="0" y="16"/>
                  </a:lnTo>
                  <a:lnTo>
                    <a:pt x="0" y="13"/>
                  </a:lnTo>
                  <a:lnTo>
                    <a:pt x="1" y="13"/>
                  </a:lnTo>
                  <a:lnTo>
                    <a:pt x="2" y="13"/>
                  </a:lnTo>
                  <a:lnTo>
                    <a:pt x="3" y="11"/>
                  </a:lnTo>
                  <a:lnTo>
                    <a:pt x="4" y="9"/>
                  </a:lnTo>
                  <a:lnTo>
                    <a:pt x="5" y="9"/>
                  </a:lnTo>
                  <a:lnTo>
                    <a:pt x="7" y="6"/>
                  </a:lnTo>
                  <a:lnTo>
                    <a:pt x="8" y="6"/>
                  </a:lnTo>
                  <a:lnTo>
                    <a:pt x="9" y="6"/>
                  </a:lnTo>
                  <a:lnTo>
                    <a:pt x="11" y="4"/>
                  </a:lnTo>
                  <a:lnTo>
                    <a:pt x="12" y="2"/>
                  </a:lnTo>
                  <a:lnTo>
                    <a:pt x="14" y="0"/>
                  </a:lnTo>
                  <a:lnTo>
                    <a:pt x="16" y="0"/>
                  </a:lnTo>
                  <a:lnTo>
                    <a:pt x="1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87" name="Line 790"/>
            <p:cNvSpPr>
              <a:spLocks noChangeShapeType="1"/>
            </p:cNvSpPr>
            <p:nvPr/>
          </p:nvSpPr>
          <p:spPr bwMode="auto">
            <a:xfrm>
              <a:off x="3179" y="1833"/>
              <a:ext cx="15" cy="0"/>
            </a:xfrm>
            <a:prstGeom prst="line">
              <a:avLst/>
            </a:prstGeom>
            <a:noFill/>
            <a:ln w="9525">
              <a:noFill/>
              <a:round/>
              <a:headEnd type="none" w="sm" len="sm"/>
              <a:tailEnd type="none" w="sm" len="sm"/>
            </a:ln>
            <a:effectLst/>
          </p:spPr>
          <p:txBody>
            <a:bodyPr/>
            <a:lstStyle/>
            <a:p>
              <a:endParaRPr lang="en-US"/>
            </a:p>
          </p:txBody>
        </p:sp>
        <p:sp>
          <p:nvSpPr>
            <p:cNvPr id="788" name="Line 791"/>
            <p:cNvSpPr>
              <a:spLocks noChangeShapeType="1"/>
            </p:cNvSpPr>
            <p:nvPr/>
          </p:nvSpPr>
          <p:spPr bwMode="auto">
            <a:xfrm>
              <a:off x="3195" y="1828"/>
              <a:ext cx="1" cy="1"/>
            </a:xfrm>
            <a:prstGeom prst="line">
              <a:avLst/>
            </a:prstGeom>
            <a:noFill/>
            <a:ln w="9525">
              <a:noFill/>
              <a:round/>
              <a:headEnd type="none" w="sm" len="sm"/>
              <a:tailEnd type="none" w="sm" len="sm"/>
            </a:ln>
            <a:effectLst/>
          </p:spPr>
          <p:txBody>
            <a:bodyPr/>
            <a:lstStyle/>
            <a:p>
              <a:endParaRPr lang="en-US"/>
            </a:p>
          </p:txBody>
        </p:sp>
        <p:sp>
          <p:nvSpPr>
            <p:cNvPr id="789" name="Line 792"/>
            <p:cNvSpPr>
              <a:spLocks noChangeShapeType="1"/>
            </p:cNvSpPr>
            <p:nvPr/>
          </p:nvSpPr>
          <p:spPr bwMode="auto">
            <a:xfrm flipV="1">
              <a:off x="3187" y="1832"/>
              <a:ext cx="5" cy="5"/>
            </a:xfrm>
            <a:prstGeom prst="line">
              <a:avLst/>
            </a:prstGeom>
            <a:noFill/>
            <a:ln w="12700">
              <a:solidFill>
                <a:srgbClr val="000000"/>
              </a:solidFill>
              <a:round/>
              <a:headEnd type="none" w="sm" len="sm"/>
              <a:tailEnd type="none" w="sm" len="sm"/>
            </a:ln>
            <a:effectLst/>
          </p:spPr>
          <p:txBody>
            <a:bodyPr/>
            <a:lstStyle/>
            <a:p>
              <a:endParaRPr lang="en-US"/>
            </a:p>
          </p:txBody>
        </p:sp>
        <p:sp>
          <p:nvSpPr>
            <p:cNvPr id="790" name="Line 793"/>
            <p:cNvSpPr>
              <a:spLocks noChangeShapeType="1"/>
            </p:cNvSpPr>
            <p:nvPr/>
          </p:nvSpPr>
          <p:spPr bwMode="auto">
            <a:xfrm>
              <a:off x="3180" y="1767"/>
              <a:ext cx="0" cy="25"/>
            </a:xfrm>
            <a:prstGeom prst="line">
              <a:avLst/>
            </a:prstGeom>
            <a:noFill/>
            <a:ln w="12700">
              <a:solidFill>
                <a:srgbClr val="000000"/>
              </a:solidFill>
              <a:round/>
              <a:headEnd type="none" w="sm" len="sm"/>
              <a:tailEnd type="none" w="sm" len="sm"/>
            </a:ln>
            <a:effectLst/>
          </p:spPr>
          <p:txBody>
            <a:bodyPr/>
            <a:lstStyle/>
            <a:p>
              <a:endParaRPr lang="en-US"/>
            </a:p>
          </p:txBody>
        </p:sp>
        <p:sp>
          <p:nvSpPr>
            <p:cNvPr id="791" name="Line 794"/>
            <p:cNvSpPr>
              <a:spLocks noChangeShapeType="1"/>
            </p:cNvSpPr>
            <p:nvPr/>
          </p:nvSpPr>
          <p:spPr bwMode="auto">
            <a:xfrm>
              <a:off x="3169" y="1808"/>
              <a:ext cx="0" cy="27"/>
            </a:xfrm>
            <a:prstGeom prst="line">
              <a:avLst/>
            </a:prstGeom>
            <a:noFill/>
            <a:ln w="12700">
              <a:solidFill>
                <a:srgbClr val="000000"/>
              </a:solidFill>
              <a:round/>
              <a:headEnd type="none" w="sm" len="sm"/>
              <a:tailEnd type="none" w="sm" len="sm"/>
            </a:ln>
            <a:effectLst/>
          </p:spPr>
          <p:txBody>
            <a:bodyPr/>
            <a:lstStyle/>
            <a:p>
              <a:endParaRPr lang="en-US"/>
            </a:p>
          </p:txBody>
        </p:sp>
        <p:sp>
          <p:nvSpPr>
            <p:cNvPr id="792" name="Rectangle 795"/>
            <p:cNvSpPr>
              <a:spLocks noChangeArrowheads="1"/>
            </p:cNvSpPr>
            <p:nvPr/>
          </p:nvSpPr>
          <p:spPr bwMode="auto">
            <a:xfrm>
              <a:off x="3116" y="1914"/>
              <a:ext cx="136" cy="498"/>
            </a:xfrm>
            <a:prstGeom prst="rect">
              <a:avLst/>
            </a:prstGeom>
            <a:noFill/>
            <a:ln w="9525">
              <a:noFill/>
              <a:miter lim="800000"/>
              <a:headEnd/>
              <a:tailEnd/>
            </a:ln>
            <a:effectLst/>
          </p:spPr>
          <p:txBody>
            <a:bodyPr wrap="none" lIns="107950" tIns="53975" rIns="107950" bIns="53975">
              <a:spAutoFit/>
            </a:bodyPr>
            <a:lstStyle/>
            <a:p>
              <a:pPr algn="ctr" defTabSz="1252538"/>
              <a:endParaRPr lang="en-US" sz="900" b="1">
                <a:solidFill>
                  <a:srgbClr val="000000"/>
                </a:solidFill>
                <a:latin typeface="Arial" charset="0"/>
              </a:endParaRPr>
            </a:p>
            <a:p>
              <a:pPr algn="ctr" defTabSz="1252538"/>
              <a:endParaRPr lang="en-US" sz="900" b="1">
                <a:solidFill>
                  <a:srgbClr val="000000"/>
                </a:solidFill>
                <a:latin typeface="Arial" charset="0"/>
              </a:endParaRPr>
            </a:p>
            <a:p>
              <a:pPr algn="ctr" defTabSz="1252538"/>
              <a:endParaRPr lang="en-US" sz="900" b="1">
                <a:solidFill>
                  <a:srgbClr val="000000"/>
                </a:solidFill>
                <a:latin typeface="Arial" charset="0"/>
              </a:endParaRPr>
            </a:p>
            <a:p>
              <a:pPr algn="ctr" defTabSz="1252538"/>
              <a:endParaRPr lang="en-US" sz="900" b="1">
                <a:solidFill>
                  <a:srgbClr val="000000"/>
                </a:solidFill>
                <a:latin typeface="Arial" charset="0"/>
              </a:endParaRPr>
            </a:p>
            <a:p>
              <a:pPr algn="ctr" defTabSz="1252538"/>
              <a:endParaRPr lang="en-US" sz="900" b="1">
                <a:solidFill>
                  <a:srgbClr val="000000"/>
                </a:solidFill>
                <a:latin typeface="Arial" charset="0"/>
              </a:endParaRPr>
            </a:p>
          </p:txBody>
        </p:sp>
        <p:sp>
          <p:nvSpPr>
            <p:cNvPr id="793" name="Freeform 796"/>
            <p:cNvSpPr>
              <a:spLocks/>
            </p:cNvSpPr>
            <p:nvPr/>
          </p:nvSpPr>
          <p:spPr bwMode="auto">
            <a:xfrm>
              <a:off x="3148" y="1920"/>
              <a:ext cx="40" cy="17"/>
            </a:xfrm>
            <a:custGeom>
              <a:avLst/>
              <a:gdLst/>
              <a:ahLst/>
              <a:cxnLst>
                <a:cxn ang="0">
                  <a:pos x="0" y="0"/>
                </a:cxn>
                <a:cxn ang="0">
                  <a:pos x="0" y="0"/>
                </a:cxn>
                <a:cxn ang="0">
                  <a:pos x="1" y="1"/>
                </a:cxn>
                <a:cxn ang="0">
                  <a:pos x="2" y="2"/>
                </a:cxn>
                <a:cxn ang="0">
                  <a:pos x="3" y="4"/>
                </a:cxn>
                <a:cxn ang="0">
                  <a:pos x="4" y="5"/>
                </a:cxn>
                <a:cxn ang="0">
                  <a:pos x="6" y="7"/>
                </a:cxn>
                <a:cxn ang="0">
                  <a:pos x="8" y="8"/>
                </a:cxn>
                <a:cxn ang="0">
                  <a:pos x="11" y="10"/>
                </a:cxn>
                <a:cxn ang="0">
                  <a:pos x="14" y="11"/>
                </a:cxn>
                <a:cxn ang="0">
                  <a:pos x="18" y="13"/>
                </a:cxn>
                <a:cxn ang="0">
                  <a:pos x="22" y="14"/>
                </a:cxn>
                <a:cxn ang="0">
                  <a:pos x="27" y="14"/>
                </a:cxn>
                <a:cxn ang="0">
                  <a:pos x="32" y="16"/>
                </a:cxn>
                <a:cxn ang="0">
                  <a:pos x="39" y="16"/>
                </a:cxn>
              </a:cxnLst>
              <a:rect l="0" t="0" r="r" b="b"/>
              <a:pathLst>
                <a:path w="40" h="17">
                  <a:moveTo>
                    <a:pt x="0" y="0"/>
                  </a:moveTo>
                  <a:lnTo>
                    <a:pt x="0" y="0"/>
                  </a:lnTo>
                  <a:lnTo>
                    <a:pt x="1" y="1"/>
                  </a:lnTo>
                  <a:lnTo>
                    <a:pt x="2" y="2"/>
                  </a:lnTo>
                  <a:lnTo>
                    <a:pt x="3" y="4"/>
                  </a:lnTo>
                  <a:lnTo>
                    <a:pt x="4" y="5"/>
                  </a:lnTo>
                  <a:lnTo>
                    <a:pt x="6" y="7"/>
                  </a:lnTo>
                  <a:lnTo>
                    <a:pt x="8" y="8"/>
                  </a:lnTo>
                  <a:lnTo>
                    <a:pt x="11" y="10"/>
                  </a:lnTo>
                  <a:lnTo>
                    <a:pt x="14" y="11"/>
                  </a:lnTo>
                  <a:lnTo>
                    <a:pt x="18" y="13"/>
                  </a:lnTo>
                  <a:lnTo>
                    <a:pt x="22" y="14"/>
                  </a:lnTo>
                  <a:lnTo>
                    <a:pt x="27" y="14"/>
                  </a:lnTo>
                  <a:lnTo>
                    <a:pt x="32" y="16"/>
                  </a:lnTo>
                  <a:lnTo>
                    <a:pt x="39"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94" name="Line 797"/>
            <p:cNvSpPr>
              <a:spLocks noChangeShapeType="1"/>
            </p:cNvSpPr>
            <p:nvPr/>
          </p:nvSpPr>
          <p:spPr bwMode="auto">
            <a:xfrm>
              <a:off x="3148" y="1920"/>
              <a:ext cx="1" cy="0"/>
            </a:xfrm>
            <a:prstGeom prst="line">
              <a:avLst/>
            </a:prstGeom>
            <a:noFill/>
            <a:ln w="9525">
              <a:noFill/>
              <a:round/>
              <a:headEnd type="none" w="sm" len="sm"/>
              <a:tailEnd type="none" w="sm" len="sm"/>
            </a:ln>
            <a:effectLst/>
          </p:spPr>
          <p:txBody>
            <a:bodyPr/>
            <a:lstStyle/>
            <a:p>
              <a:endParaRPr lang="en-US"/>
            </a:p>
          </p:txBody>
        </p:sp>
        <p:sp>
          <p:nvSpPr>
            <p:cNvPr id="795" name="Line 798"/>
            <p:cNvSpPr>
              <a:spLocks noChangeShapeType="1"/>
            </p:cNvSpPr>
            <p:nvPr/>
          </p:nvSpPr>
          <p:spPr bwMode="auto">
            <a:xfrm>
              <a:off x="3187" y="1932"/>
              <a:ext cx="0" cy="1"/>
            </a:xfrm>
            <a:prstGeom prst="line">
              <a:avLst/>
            </a:prstGeom>
            <a:noFill/>
            <a:ln w="9525">
              <a:noFill/>
              <a:round/>
              <a:headEnd type="none" w="sm" len="sm"/>
              <a:tailEnd type="none" w="sm" len="sm"/>
            </a:ln>
            <a:effectLst/>
          </p:spPr>
          <p:txBody>
            <a:bodyPr/>
            <a:lstStyle/>
            <a:p>
              <a:endParaRPr lang="en-US"/>
            </a:p>
          </p:txBody>
        </p:sp>
        <p:sp>
          <p:nvSpPr>
            <p:cNvPr id="796" name="Freeform 799"/>
            <p:cNvSpPr>
              <a:spLocks/>
            </p:cNvSpPr>
            <p:nvPr/>
          </p:nvSpPr>
          <p:spPr bwMode="auto">
            <a:xfrm>
              <a:off x="3187" y="1922"/>
              <a:ext cx="35" cy="17"/>
            </a:xfrm>
            <a:custGeom>
              <a:avLst/>
              <a:gdLst/>
              <a:ahLst/>
              <a:cxnLst>
                <a:cxn ang="0">
                  <a:pos x="0" y="16"/>
                </a:cxn>
                <a:cxn ang="0">
                  <a:pos x="3" y="16"/>
                </a:cxn>
                <a:cxn ang="0">
                  <a:pos x="6" y="16"/>
                </a:cxn>
                <a:cxn ang="0">
                  <a:pos x="9" y="16"/>
                </a:cxn>
                <a:cxn ang="0">
                  <a:pos x="12" y="16"/>
                </a:cxn>
                <a:cxn ang="0">
                  <a:pos x="15" y="14"/>
                </a:cxn>
                <a:cxn ang="0">
                  <a:pos x="18" y="14"/>
                </a:cxn>
                <a:cxn ang="0">
                  <a:pos x="20" y="14"/>
                </a:cxn>
                <a:cxn ang="0">
                  <a:pos x="23" y="10"/>
                </a:cxn>
                <a:cxn ang="0">
                  <a:pos x="25" y="10"/>
                </a:cxn>
                <a:cxn ang="0">
                  <a:pos x="27" y="8"/>
                </a:cxn>
                <a:cxn ang="0">
                  <a:pos x="29" y="8"/>
                </a:cxn>
                <a:cxn ang="0">
                  <a:pos x="31" y="7"/>
                </a:cxn>
                <a:cxn ang="0">
                  <a:pos x="31" y="5"/>
                </a:cxn>
                <a:cxn ang="0">
                  <a:pos x="33" y="3"/>
                </a:cxn>
                <a:cxn ang="0">
                  <a:pos x="33" y="0"/>
                </a:cxn>
                <a:cxn ang="0">
                  <a:pos x="34" y="0"/>
                </a:cxn>
              </a:cxnLst>
              <a:rect l="0" t="0" r="r" b="b"/>
              <a:pathLst>
                <a:path w="35" h="17">
                  <a:moveTo>
                    <a:pt x="0" y="16"/>
                  </a:moveTo>
                  <a:lnTo>
                    <a:pt x="3" y="16"/>
                  </a:lnTo>
                  <a:lnTo>
                    <a:pt x="6" y="16"/>
                  </a:lnTo>
                  <a:lnTo>
                    <a:pt x="9" y="16"/>
                  </a:lnTo>
                  <a:lnTo>
                    <a:pt x="12" y="16"/>
                  </a:lnTo>
                  <a:lnTo>
                    <a:pt x="15" y="14"/>
                  </a:lnTo>
                  <a:lnTo>
                    <a:pt x="18" y="14"/>
                  </a:lnTo>
                  <a:lnTo>
                    <a:pt x="20" y="14"/>
                  </a:lnTo>
                  <a:lnTo>
                    <a:pt x="23" y="10"/>
                  </a:lnTo>
                  <a:lnTo>
                    <a:pt x="25" y="10"/>
                  </a:lnTo>
                  <a:lnTo>
                    <a:pt x="27" y="8"/>
                  </a:lnTo>
                  <a:lnTo>
                    <a:pt x="29" y="8"/>
                  </a:lnTo>
                  <a:lnTo>
                    <a:pt x="31" y="7"/>
                  </a:lnTo>
                  <a:lnTo>
                    <a:pt x="31" y="5"/>
                  </a:lnTo>
                  <a:lnTo>
                    <a:pt x="33" y="3"/>
                  </a:lnTo>
                  <a:lnTo>
                    <a:pt x="33" y="0"/>
                  </a:lnTo>
                  <a:lnTo>
                    <a:pt x="3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797" name="Line 800"/>
            <p:cNvSpPr>
              <a:spLocks noChangeShapeType="1"/>
            </p:cNvSpPr>
            <p:nvPr/>
          </p:nvSpPr>
          <p:spPr bwMode="auto">
            <a:xfrm>
              <a:off x="3187" y="1929"/>
              <a:ext cx="0" cy="0"/>
            </a:xfrm>
            <a:prstGeom prst="line">
              <a:avLst/>
            </a:prstGeom>
            <a:noFill/>
            <a:ln w="9525">
              <a:noFill/>
              <a:round/>
              <a:headEnd type="none" w="sm" len="sm"/>
              <a:tailEnd type="none" w="sm" len="sm"/>
            </a:ln>
            <a:effectLst/>
          </p:spPr>
          <p:txBody>
            <a:bodyPr/>
            <a:lstStyle/>
            <a:p>
              <a:endParaRPr lang="en-US"/>
            </a:p>
          </p:txBody>
        </p:sp>
        <p:sp>
          <p:nvSpPr>
            <p:cNvPr id="798" name="Line 801"/>
            <p:cNvSpPr>
              <a:spLocks noChangeShapeType="1"/>
            </p:cNvSpPr>
            <p:nvPr/>
          </p:nvSpPr>
          <p:spPr bwMode="auto">
            <a:xfrm>
              <a:off x="3222" y="1922"/>
              <a:ext cx="15" cy="0"/>
            </a:xfrm>
            <a:prstGeom prst="line">
              <a:avLst/>
            </a:prstGeom>
            <a:noFill/>
            <a:ln w="9525">
              <a:noFill/>
              <a:round/>
              <a:headEnd type="none" w="sm" len="sm"/>
              <a:tailEnd type="none" w="sm" len="sm"/>
            </a:ln>
            <a:effectLst/>
          </p:spPr>
          <p:txBody>
            <a:bodyPr/>
            <a:lstStyle/>
            <a:p>
              <a:endParaRPr lang="en-US"/>
            </a:p>
          </p:txBody>
        </p:sp>
        <p:sp>
          <p:nvSpPr>
            <p:cNvPr id="799" name="Freeform 802"/>
            <p:cNvSpPr>
              <a:spLocks/>
            </p:cNvSpPr>
            <p:nvPr/>
          </p:nvSpPr>
          <p:spPr bwMode="auto">
            <a:xfrm>
              <a:off x="3132" y="2174"/>
              <a:ext cx="17" cy="15"/>
            </a:xfrm>
            <a:custGeom>
              <a:avLst/>
              <a:gdLst/>
              <a:ahLst/>
              <a:cxnLst>
                <a:cxn ang="0">
                  <a:pos x="16" y="14"/>
                </a:cxn>
                <a:cxn ang="0">
                  <a:pos x="13" y="14"/>
                </a:cxn>
                <a:cxn ang="0">
                  <a:pos x="11" y="14"/>
                </a:cxn>
                <a:cxn ang="0">
                  <a:pos x="9" y="14"/>
                </a:cxn>
                <a:cxn ang="0">
                  <a:pos x="4" y="14"/>
                </a:cxn>
                <a:cxn ang="0">
                  <a:pos x="2" y="14"/>
                </a:cxn>
                <a:cxn ang="0">
                  <a:pos x="0" y="0"/>
                </a:cxn>
              </a:cxnLst>
              <a:rect l="0" t="0" r="r" b="b"/>
              <a:pathLst>
                <a:path w="17" h="15">
                  <a:moveTo>
                    <a:pt x="16" y="14"/>
                  </a:moveTo>
                  <a:lnTo>
                    <a:pt x="13" y="14"/>
                  </a:lnTo>
                  <a:lnTo>
                    <a:pt x="11" y="14"/>
                  </a:lnTo>
                  <a:lnTo>
                    <a:pt x="9" y="14"/>
                  </a:lnTo>
                  <a:lnTo>
                    <a:pt x="4" y="14"/>
                  </a:lnTo>
                  <a:lnTo>
                    <a:pt x="2" y="14"/>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00" name="Line 803"/>
            <p:cNvSpPr>
              <a:spLocks noChangeShapeType="1"/>
            </p:cNvSpPr>
            <p:nvPr/>
          </p:nvSpPr>
          <p:spPr bwMode="auto">
            <a:xfrm>
              <a:off x="3135" y="2175"/>
              <a:ext cx="0" cy="1"/>
            </a:xfrm>
            <a:prstGeom prst="line">
              <a:avLst/>
            </a:prstGeom>
            <a:noFill/>
            <a:ln w="9525">
              <a:noFill/>
              <a:round/>
              <a:headEnd type="none" w="sm" len="sm"/>
              <a:tailEnd type="none" w="sm" len="sm"/>
            </a:ln>
            <a:effectLst/>
          </p:spPr>
          <p:txBody>
            <a:bodyPr/>
            <a:lstStyle/>
            <a:p>
              <a:endParaRPr lang="en-US"/>
            </a:p>
          </p:txBody>
        </p:sp>
        <p:sp>
          <p:nvSpPr>
            <p:cNvPr id="801" name="Line 804"/>
            <p:cNvSpPr>
              <a:spLocks noChangeShapeType="1"/>
            </p:cNvSpPr>
            <p:nvPr/>
          </p:nvSpPr>
          <p:spPr bwMode="auto">
            <a:xfrm>
              <a:off x="3133" y="2173"/>
              <a:ext cx="15" cy="0"/>
            </a:xfrm>
            <a:prstGeom prst="line">
              <a:avLst/>
            </a:prstGeom>
            <a:noFill/>
            <a:ln w="9525">
              <a:noFill/>
              <a:round/>
              <a:headEnd type="none" w="sm" len="sm"/>
              <a:tailEnd type="none" w="sm" len="sm"/>
            </a:ln>
            <a:effectLst/>
          </p:spPr>
          <p:txBody>
            <a:bodyPr/>
            <a:lstStyle/>
            <a:p>
              <a:endParaRPr lang="en-US"/>
            </a:p>
          </p:txBody>
        </p:sp>
        <p:sp>
          <p:nvSpPr>
            <p:cNvPr id="802" name="Freeform 805"/>
            <p:cNvSpPr>
              <a:spLocks/>
            </p:cNvSpPr>
            <p:nvPr/>
          </p:nvSpPr>
          <p:spPr bwMode="auto">
            <a:xfrm>
              <a:off x="3128" y="2151"/>
              <a:ext cx="17" cy="25"/>
            </a:xfrm>
            <a:custGeom>
              <a:avLst/>
              <a:gdLst/>
              <a:ahLst/>
              <a:cxnLst>
                <a:cxn ang="0">
                  <a:pos x="16" y="24"/>
                </a:cxn>
                <a:cxn ang="0">
                  <a:pos x="13" y="23"/>
                </a:cxn>
                <a:cxn ang="0">
                  <a:pos x="10" y="23"/>
                </a:cxn>
                <a:cxn ang="0">
                  <a:pos x="10" y="22"/>
                </a:cxn>
                <a:cxn ang="0">
                  <a:pos x="8" y="21"/>
                </a:cxn>
                <a:cxn ang="0">
                  <a:pos x="5" y="20"/>
                </a:cxn>
                <a:cxn ang="0">
                  <a:pos x="5" y="19"/>
                </a:cxn>
                <a:cxn ang="0">
                  <a:pos x="2" y="18"/>
                </a:cxn>
                <a:cxn ang="0">
                  <a:pos x="0" y="16"/>
                </a:cxn>
                <a:cxn ang="0">
                  <a:pos x="0" y="14"/>
                </a:cxn>
                <a:cxn ang="0">
                  <a:pos x="0" y="13"/>
                </a:cxn>
                <a:cxn ang="0">
                  <a:pos x="0" y="11"/>
                </a:cxn>
                <a:cxn ang="0">
                  <a:pos x="0" y="9"/>
                </a:cxn>
                <a:cxn ang="0">
                  <a:pos x="0" y="6"/>
                </a:cxn>
                <a:cxn ang="0">
                  <a:pos x="0" y="5"/>
                </a:cxn>
                <a:cxn ang="0">
                  <a:pos x="5" y="2"/>
                </a:cxn>
                <a:cxn ang="0">
                  <a:pos x="5" y="0"/>
                </a:cxn>
              </a:cxnLst>
              <a:rect l="0" t="0" r="r" b="b"/>
              <a:pathLst>
                <a:path w="17" h="25">
                  <a:moveTo>
                    <a:pt x="16" y="24"/>
                  </a:moveTo>
                  <a:lnTo>
                    <a:pt x="13" y="23"/>
                  </a:lnTo>
                  <a:lnTo>
                    <a:pt x="10" y="23"/>
                  </a:lnTo>
                  <a:lnTo>
                    <a:pt x="10" y="22"/>
                  </a:lnTo>
                  <a:lnTo>
                    <a:pt x="8" y="21"/>
                  </a:lnTo>
                  <a:lnTo>
                    <a:pt x="5" y="20"/>
                  </a:lnTo>
                  <a:lnTo>
                    <a:pt x="5" y="19"/>
                  </a:lnTo>
                  <a:lnTo>
                    <a:pt x="2" y="18"/>
                  </a:lnTo>
                  <a:lnTo>
                    <a:pt x="0" y="16"/>
                  </a:lnTo>
                  <a:lnTo>
                    <a:pt x="0" y="14"/>
                  </a:lnTo>
                  <a:lnTo>
                    <a:pt x="0" y="13"/>
                  </a:lnTo>
                  <a:lnTo>
                    <a:pt x="0" y="11"/>
                  </a:lnTo>
                  <a:lnTo>
                    <a:pt x="0" y="9"/>
                  </a:lnTo>
                  <a:lnTo>
                    <a:pt x="0" y="6"/>
                  </a:lnTo>
                  <a:lnTo>
                    <a:pt x="0" y="5"/>
                  </a:lnTo>
                  <a:lnTo>
                    <a:pt x="5" y="2"/>
                  </a:lnTo>
                  <a:lnTo>
                    <a:pt x="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03" name="Line 806"/>
            <p:cNvSpPr>
              <a:spLocks noChangeShapeType="1"/>
            </p:cNvSpPr>
            <p:nvPr/>
          </p:nvSpPr>
          <p:spPr bwMode="auto">
            <a:xfrm>
              <a:off x="3133" y="2175"/>
              <a:ext cx="15" cy="0"/>
            </a:xfrm>
            <a:prstGeom prst="line">
              <a:avLst/>
            </a:prstGeom>
            <a:noFill/>
            <a:ln w="9525">
              <a:noFill/>
              <a:round/>
              <a:headEnd type="none" w="sm" len="sm"/>
              <a:tailEnd type="none" w="sm" len="sm"/>
            </a:ln>
            <a:effectLst/>
          </p:spPr>
          <p:txBody>
            <a:bodyPr/>
            <a:lstStyle/>
            <a:p>
              <a:endParaRPr lang="en-US"/>
            </a:p>
          </p:txBody>
        </p:sp>
        <p:sp>
          <p:nvSpPr>
            <p:cNvPr id="804" name="Line 807"/>
            <p:cNvSpPr>
              <a:spLocks noChangeShapeType="1"/>
            </p:cNvSpPr>
            <p:nvPr/>
          </p:nvSpPr>
          <p:spPr bwMode="auto">
            <a:xfrm>
              <a:off x="3130" y="2151"/>
              <a:ext cx="0" cy="1"/>
            </a:xfrm>
            <a:prstGeom prst="line">
              <a:avLst/>
            </a:prstGeom>
            <a:noFill/>
            <a:ln w="9525">
              <a:noFill/>
              <a:round/>
              <a:headEnd type="none" w="sm" len="sm"/>
              <a:tailEnd type="none" w="sm" len="sm"/>
            </a:ln>
            <a:effectLst/>
          </p:spPr>
          <p:txBody>
            <a:bodyPr/>
            <a:lstStyle/>
            <a:p>
              <a:endParaRPr lang="en-US"/>
            </a:p>
          </p:txBody>
        </p:sp>
        <p:sp>
          <p:nvSpPr>
            <p:cNvPr id="805" name="Freeform 808"/>
            <p:cNvSpPr>
              <a:spLocks/>
            </p:cNvSpPr>
            <p:nvPr/>
          </p:nvSpPr>
          <p:spPr bwMode="auto">
            <a:xfrm>
              <a:off x="3130" y="2140"/>
              <a:ext cx="17" cy="17"/>
            </a:xfrm>
            <a:custGeom>
              <a:avLst/>
              <a:gdLst/>
              <a:ahLst/>
              <a:cxnLst>
                <a:cxn ang="0">
                  <a:pos x="0" y="16"/>
                </a:cxn>
                <a:cxn ang="0">
                  <a:pos x="0" y="12"/>
                </a:cxn>
                <a:cxn ang="0">
                  <a:pos x="1" y="9"/>
                </a:cxn>
                <a:cxn ang="0">
                  <a:pos x="2" y="6"/>
                </a:cxn>
                <a:cxn ang="0">
                  <a:pos x="4" y="5"/>
                </a:cxn>
                <a:cxn ang="0">
                  <a:pos x="5" y="2"/>
                </a:cxn>
                <a:cxn ang="0">
                  <a:pos x="7" y="1"/>
                </a:cxn>
                <a:cxn ang="0">
                  <a:pos x="8" y="0"/>
                </a:cxn>
                <a:cxn ang="0">
                  <a:pos x="10" y="0"/>
                </a:cxn>
                <a:cxn ang="0">
                  <a:pos x="11" y="0"/>
                </a:cxn>
                <a:cxn ang="0">
                  <a:pos x="13" y="0"/>
                </a:cxn>
                <a:cxn ang="0">
                  <a:pos x="14" y="0"/>
                </a:cxn>
                <a:cxn ang="0">
                  <a:pos x="16" y="0"/>
                </a:cxn>
              </a:cxnLst>
              <a:rect l="0" t="0" r="r" b="b"/>
              <a:pathLst>
                <a:path w="17" h="17">
                  <a:moveTo>
                    <a:pt x="0" y="16"/>
                  </a:moveTo>
                  <a:lnTo>
                    <a:pt x="0" y="12"/>
                  </a:lnTo>
                  <a:lnTo>
                    <a:pt x="1" y="9"/>
                  </a:lnTo>
                  <a:lnTo>
                    <a:pt x="2" y="6"/>
                  </a:lnTo>
                  <a:lnTo>
                    <a:pt x="4" y="5"/>
                  </a:lnTo>
                  <a:lnTo>
                    <a:pt x="5" y="2"/>
                  </a:lnTo>
                  <a:lnTo>
                    <a:pt x="7" y="1"/>
                  </a:lnTo>
                  <a:lnTo>
                    <a:pt x="8" y="0"/>
                  </a:lnTo>
                  <a:lnTo>
                    <a:pt x="10" y="0"/>
                  </a:lnTo>
                  <a:lnTo>
                    <a:pt x="11" y="0"/>
                  </a:lnTo>
                  <a:lnTo>
                    <a:pt x="13" y="0"/>
                  </a:lnTo>
                  <a:lnTo>
                    <a:pt x="14"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06" name="Line 809"/>
            <p:cNvSpPr>
              <a:spLocks noChangeShapeType="1"/>
            </p:cNvSpPr>
            <p:nvPr/>
          </p:nvSpPr>
          <p:spPr bwMode="auto">
            <a:xfrm flipH="1">
              <a:off x="3129" y="2151"/>
              <a:ext cx="1" cy="0"/>
            </a:xfrm>
            <a:prstGeom prst="line">
              <a:avLst/>
            </a:prstGeom>
            <a:noFill/>
            <a:ln w="9525">
              <a:noFill/>
              <a:round/>
              <a:headEnd type="none" w="sm" len="sm"/>
              <a:tailEnd type="none" w="sm" len="sm"/>
            </a:ln>
            <a:effectLst/>
          </p:spPr>
          <p:txBody>
            <a:bodyPr/>
            <a:lstStyle/>
            <a:p>
              <a:endParaRPr lang="en-US"/>
            </a:p>
          </p:txBody>
        </p:sp>
        <p:sp>
          <p:nvSpPr>
            <p:cNvPr id="807" name="Line 810"/>
            <p:cNvSpPr>
              <a:spLocks noChangeShapeType="1"/>
            </p:cNvSpPr>
            <p:nvPr/>
          </p:nvSpPr>
          <p:spPr bwMode="auto">
            <a:xfrm>
              <a:off x="3141" y="2141"/>
              <a:ext cx="0" cy="1"/>
            </a:xfrm>
            <a:prstGeom prst="line">
              <a:avLst/>
            </a:prstGeom>
            <a:noFill/>
            <a:ln w="9525">
              <a:noFill/>
              <a:round/>
              <a:headEnd type="none" w="sm" len="sm"/>
              <a:tailEnd type="none" w="sm" len="sm"/>
            </a:ln>
            <a:effectLst/>
          </p:spPr>
          <p:txBody>
            <a:bodyPr/>
            <a:lstStyle/>
            <a:p>
              <a:endParaRPr lang="en-US"/>
            </a:p>
          </p:txBody>
        </p:sp>
        <p:sp>
          <p:nvSpPr>
            <p:cNvPr id="808" name="Line 811"/>
            <p:cNvSpPr>
              <a:spLocks noChangeShapeType="1"/>
            </p:cNvSpPr>
            <p:nvPr/>
          </p:nvSpPr>
          <p:spPr bwMode="auto">
            <a:xfrm>
              <a:off x="3142" y="2141"/>
              <a:ext cx="1" cy="1"/>
            </a:xfrm>
            <a:prstGeom prst="line">
              <a:avLst/>
            </a:prstGeom>
            <a:noFill/>
            <a:ln w="12700">
              <a:solidFill>
                <a:srgbClr val="000000"/>
              </a:solidFill>
              <a:round/>
              <a:headEnd type="none" w="sm" len="sm"/>
              <a:tailEnd type="none" w="sm" len="sm"/>
            </a:ln>
            <a:effectLst/>
          </p:spPr>
          <p:txBody>
            <a:bodyPr/>
            <a:lstStyle/>
            <a:p>
              <a:endParaRPr lang="en-US"/>
            </a:p>
          </p:txBody>
        </p:sp>
        <p:sp>
          <p:nvSpPr>
            <p:cNvPr id="809" name="Freeform 812"/>
            <p:cNvSpPr>
              <a:spLocks/>
            </p:cNvSpPr>
            <p:nvPr/>
          </p:nvSpPr>
          <p:spPr bwMode="auto">
            <a:xfrm>
              <a:off x="3185" y="2335"/>
              <a:ext cx="82" cy="90"/>
            </a:xfrm>
            <a:custGeom>
              <a:avLst/>
              <a:gdLst/>
              <a:ahLst/>
              <a:cxnLst>
                <a:cxn ang="0">
                  <a:pos x="0" y="0"/>
                </a:cxn>
                <a:cxn ang="0">
                  <a:pos x="0" y="0"/>
                </a:cxn>
                <a:cxn ang="0">
                  <a:pos x="0" y="4"/>
                </a:cxn>
                <a:cxn ang="0">
                  <a:pos x="0" y="8"/>
                </a:cxn>
                <a:cxn ang="0">
                  <a:pos x="1" y="14"/>
                </a:cxn>
                <a:cxn ang="0">
                  <a:pos x="3" y="20"/>
                </a:cxn>
                <a:cxn ang="0">
                  <a:pos x="4" y="28"/>
                </a:cxn>
                <a:cxn ang="0">
                  <a:pos x="7" y="36"/>
                </a:cxn>
                <a:cxn ang="0">
                  <a:pos x="10" y="44"/>
                </a:cxn>
                <a:cxn ang="0">
                  <a:pos x="14" y="52"/>
                </a:cxn>
                <a:cxn ang="0">
                  <a:pos x="20" y="60"/>
                </a:cxn>
                <a:cxn ang="0">
                  <a:pos x="26" y="68"/>
                </a:cxn>
                <a:cxn ang="0">
                  <a:pos x="34" y="74"/>
                </a:cxn>
                <a:cxn ang="0">
                  <a:pos x="43" y="80"/>
                </a:cxn>
                <a:cxn ang="0">
                  <a:pos x="54" y="85"/>
                </a:cxn>
                <a:cxn ang="0">
                  <a:pos x="66" y="87"/>
                </a:cxn>
                <a:cxn ang="0">
                  <a:pos x="81" y="89"/>
                </a:cxn>
              </a:cxnLst>
              <a:rect l="0" t="0" r="r" b="b"/>
              <a:pathLst>
                <a:path w="82" h="90">
                  <a:moveTo>
                    <a:pt x="0" y="0"/>
                  </a:moveTo>
                  <a:lnTo>
                    <a:pt x="0" y="0"/>
                  </a:lnTo>
                  <a:lnTo>
                    <a:pt x="0" y="4"/>
                  </a:lnTo>
                  <a:lnTo>
                    <a:pt x="0" y="8"/>
                  </a:lnTo>
                  <a:lnTo>
                    <a:pt x="1" y="14"/>
                  </a:lnTo>
                  <a:lnTo>
                    <a:pt x="3" y="20"/>
                  </a:lnTo>
                  <a:lnTo>
                    <a:pt x="4" y="28"/>
                  </a:lnTo>
                  <a:lnTo>
                    <a:pt x="7" y="36"/>
                  </a:lnTo>
                  <a:lnTo>
                    <a:pt x="10" y="44"/>
                  </a:lnTo>
                  <a:lnTo>
                    <a:pt x="14" y="52"/>
                  </a:lnTo>
                  <a:lnTo>
                    <a:pt x="20" y="60"/>
                  </a:lnTo>
                  <a:lnTo>
                    <a:pt x="26" y="68"/>
                  </a:lnTo>
                  <a:lnTo>
                    <a:pt x="34" y="74"/>
                  </a:lnTo>
                  <a:lnTo>
                    <a:pt x="43" y="80"/>
                  </a:lnTo>
                  <a:lnTo>
                    <a:pt x="54" y="85"/>
                  </a:lnTo>
                  <a:lnTo>
                    <a:pt x="66" y="87"/>
                  </a:lnTo>
                  <a:lnTo>
                    <a:pt x="81" y="89"/>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10" name="Freeform 813"/>
            <p:cNvSpPr>
              <a:spLocks/>
            </p:cNvSpPr>
            <p:nvPr/>
          </p:nvSpPr>
          <p:spPr bwMode="auto">
            <a:xfrm>
              <a:off x="3265" y="2336"/>
              <a:ext cx="81" cy="89"/>
            </a:xfrm>
            <a:custGeom>
              <a:avLst/>
              <a:gdLst/>
              <a:ahLst/>
              <a:cxnLst>
                <a:cxn ang="0">
                  <a:pos x="0" y="88"/>
                </a:cxn>
                <a:cxn ang="0">
                  <a:pos x="14" y="87"/>
                </a:cxn>
                <a:cxn ang="0">
                  <a:pos x="26" y="84"/>
                </a:cxn>
                <a:cxn ang="0">
                  <a:pos x="37" y="79"/>
                </a:cxn>
                <a:cxn ang="0">
                  <a:pos x="46" y="73"/>
                </a:cxn>
                <a:cxn ang="0">
                  <a:pos x="54" y="67"/>
                </a:cxn>
                <a:cxn ang="0">
                  <a:pos x="60" y="59"/>
                </a:cxn>
                <a:cxn ang="0">
                  <a:pos x="66" y="51"/>
                </a:cxn>
                <a:cxn ang="0">
                  <a:pos x="70" y="43"/>
                </a:cxn>
                <a:cxn ang="0">
                  <a:pos x="73" y="35"/>
                </a:cxn>
                <a:cxn ang="0">
                  <a:pos x="76" y="27"/>
                </a:cxn>
                <a:cxn ang="0">
                  <a:pos x="77" y="20"/>
                </a:cxn>
                <a:cxn ang="0">
                  <a:pos x="79" y="13"/>
                </a:cxn>
                <a:cxn ang="0">
                  <a:pos x="80" y="8"/>
                </a:cxn>
                <a:cxn ang="0">
                  <a:pos x="80" y="3"/>
                </a:cxn>
                <a:cxn ang="0">
                  <a:pos x="80" y="0"/>
                </a:cxn>
              </a:cxnLst>
              <a:rect l="0" t="0" r="r" b="b"/>
              <a:pathLst>
                <a:path w="81" h="89">
                  <a:moveTo>
                    <a:pt x="0" y="88"/>
                  </a:moveTo>
                  <a:lnTo>
                    <a:pt x="14" y="87"/>
                  </a:lnTo>
                  <a:lnTo>
                    <a:pt x="26" y="84"/>
                  </a:lnTo>
                  <a:lnTo>
                    <a:pt x="37" y="79"/>
                  </a:lnTo>
                  <a:lnTo>
                    <a:pt x="46" y="73"/>
                  </a:lnTo>
                  <a:lnTo>
                    <a:pt x="54" y="67"/>
                  </a:lnTo>
                  <a:lnTo>
                    <a:pt x="60" y="59"/>
                  </a:lnTo>
                  <a:lnTo>
                    <a:pt x="66" y="51"/>
                  </a:lnTo>
                  <a:lnTo>
                    <a:pt x="70" y="43"/>
                  </a:lnTo>
                  <a:lnTo>
                    <a:pt x="73" y="35"/>
                  </a:lnTo>
                  <a:lnTo>
                    <a:pt x="76" y="27"/>
                  </a:lnTo>
                  <a:lnTo>
                    <a:pt x="77" y="20"/>
                  </a:lnTo>
                  <a:lnTo>
                    <a:pt x="79" y="13"/>
                  </a:lnTo>
                  <a:lnTo>
                    <a:pt x="80" y="8"/>
                  </a:lnTo>
                  <a:lnTo>
                    <a:pt x="80" y="3"/>
                  </a:lnTo>
                  <a:lnTo>
                    <a:pt x="8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11" name="Line 814"/>
            <p:cNvSpPr>
              <a:spLocks noChangeShapeType="1"/>
            </p:cNvSpPr>
            <p:nvPr/>
          </p:nvSpPr>
          <p:spPr bwMode="auto">
            <a:xfrm flipV="1">
              <a:off x="3345" y="1703"/>
              <a:ext cx="0" cy="634"/>
            </a:xfrm>
            <a:prstGeom prst="line">
              <a:avLst/>
            </a:prstGeom>
            <a:noFill/>
            <a:ln w="25400">
              <a:solidFill>
                <a:schemeClr val="accent1"/>
              </a:solidFill>
              <a:round/>
              <a:headEnd type="none" w="sm" len="sm"/>
              <a:tailEnd type="none" w="sm" len="sm"/>
            </a:ln>
            <a:effectLst/>
          </p:spPr>
          <p:txBody>
            <a:bodyPr/>
            <a:lstStyle/>
            <a:p>
              <a:endParaRPr lang="en-US"/>
            </a:p>
          </p:txBody>
        </p:sp>
        <p:sp>
          <p:nvSpPr>
            <p:cNvPr id="812" name="Freeform 815"/>
            <p:cNvSpPr>
              <a:spLocks/>
            </p:cNvSpPr>
            <p:nvPr/>
          </p:nvSpPr>
          <p:spPr bwMode="auto">
            <a:xfrm>
              <a:off x="3345" y="1659"/>
              <a:ext cx="41" cy="49"/>
            </a:xfrm>
            <a:custGeom>
              <a:avLst/>
              <a:gdLst/>
              <a:ahLst/>
              <a:cxnLst>
                <a:cxn ang="0">
                  <a:pos x="0" y="48"/>
                </a:cxn>
                <a:cxn ang="0">
                  <a:pos x="0" y="47"/>
                </a:cxn>
                <a:cxn ang="0">
                  <a:pos x="0" y="46"/>
                </a:cxn>
                <a:cxn ang="0">
                  <a:pos x="0" y="43"/>
                </a:cxn>
                <a:cxn ang="0">
                  <a:pos x="0" y="40"/>
                </a:cxn>
                <a:cxn ang="0">
                  <a:pos x="1" y="36"/>
                </a:cxn>
                <a:cxn ang="0">
                  <a:pos x="2" y="32"/>
                </a:cxn>
                <a:cxn ang="0">
                  <a:pos x="3" y="28"/>
                </a:cxn>
                <a:cxn ang="0">
                  <a:pos x="5" y="24"/>
                </a:cxn>
                <a:cxn ang="0">
                  <a:pos x="7" y="19"/>
                </a:cxn>
                <a:cxn ang="0">
                  <a:pos x="10" y="15"/>
                </a:cxn>
                <a:cxn ang="0">
                  <a:pos x="13" y="11"/>
                </a:cxn>
                <a:cxn ang="0">
                  <a:pos x="17" y="8"/>
                </a:cxn>
                <a:cxn ang="0">
                  <a:pos x="21" y="4"/>
                </a:cxn>
                <a:cxn ang="0">
                  <a:pos x="26" y="2"/>
                </a:cxn>
                <a:cxn ang="0">
                  <a:pos x="32" y="0"/>
                </a:cxn>
                <a:cxn ang="0">
                  <a:pos x="40" y="0"/>
                </a:cxn>
              </a:cxnLst>
              <a:rect l="0" t="0" r="r" b="b"/>
              <a:pathLst>
                <a:path w="41" h="49">
                  <a:moveTo>
                    <a:pt x="0" y="48"/>
                  </a:moveTo>
                  <a:lnTo>
                    <a:pt x="0" y="47"/>
                  </a:lnTo>
                  <a:lnTo>
                    <a:pt x="0" y="46"/>
                  </a:lnTo>
                  <a:lnTo>
                    <a:pt x="0" y="43"/>
                  </a:lnTo>
                  <a:lnTo>
                    <a:pt x="0" y="40"/>
                  </a:lnTo>
                  <a:lnTo>
                    <a:pt x="1" y="36"/>
                  </a:lnTo>
                  <a:lnTo>
                    <a:pt x="2" y="32"/>
                  </a:lnTo>
                  <a:lnTo>
                    <a:pt x="3" y="28"/>
                  </a:lnTo>
                  <a:lnTo>
                    <a:pt x="5" y="24"/>
                  </a:lnTo>
                  <a:lnTo>
                    <a:pt x="7" y="19"/>
                  </a:lnTo>
                  <a:lnTo>
                    <a:pt x="10" y="15"/>
                  </a:lnTo>
                  <a:lnTo>
                    <a:pt x="13" y="11"/>
                  </a:lnTo>
                  <a:lnTo>
                    <a:pt x="17" y="8"/>
                  </a:lnTo>
                  <a:lnTo>
                    <a:pt x="21" y="4"/>
                  </a:lnTo>
                  <a:lnTo>
                    <a:pt x="26" y="2"/>
                  </a:lnTo>
                  <a:lnTo>
                    <a:pt x="32" y="0"/>
                  </a:lnTo>
                  <a:lnTo>
                    <a:pt x="4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13" name="Line 816"/>
            <p:cNvSpPr>
              <a:spLocks noChangeShapeType="1"/>
            </p:cNvSpPr>
            <p:nvPr/>
          </p:nvSpPr>
          <p:spPr bwMode="auto">
            <a:xfrm>
              <a:off x="3385" y="1657"/>
              <a:ext cx="0" cy="6"/>
            </a:xfrm>
            <a:prstGeom prst="line">
              <a:avLst/>
            </a:prstGeom>
            <a:noFill/>
            <a:ln w="25400">
              <a:solidFill>
                <a:schemeClr val="accent1"/>
              </a:solidFill>
              <a:round/>
              <a:headEnd type="none" w="sm" len="sm"/>
              <a:tailEnd type="none" w="sm" len="sm"/>
            </a:ln>
            <a:effectLst/>
          </p:spPr>
          <p:txBody>
            <a:bodyPr/>
            <a:lstStyle/>
            <a:p>
              <a:endParaRPr lang="en-US"/>
            </a:p>
          </p:txBody>
        </p:sp>
        <p:sp>
          <p:nvSpPr>
            <p:cNvPr id="814" name="Freeform 817"/>
            <p:cNvSpPr>
              <a:spLocks/>
            </p:cNvSpPr>
            <p:nvPr/>
          </p:nvSpPr>
          <p:spPr bwMode="auto">
            <a:xfrm>
              <a:off x="3385" y="1659"/>
              <a:ext cx="80" cy="1"/>
            </a:xfrm>
            <a:custGeom>
              <a:avLst/>
              <a:gdLst/>
              <a:ahLst/>
              <a:cxnLst>
                <a:cxn ang="0">
                  <a:pos x="0" y="0"/>
                </a:cxn>
                <a:cxn ang="0">
                  <a:pos x="7" y="0"/>
                </a:cxn>
                <a:cxn ang="0">
                  <a:pos x="14" y="0"/>
                </a:cxn>
                <a:cxn ang="0">
                  <a:pos x="22" y="0"/>
                </a:cxn>
                <a:cxn ang="0">
                  <a:pos x="29" y="0"/>
                </a:cxn>
                <a:cxn ang="0">
                  <a:pos x="35" y="0"/>
                </a:cxn>
                <a:cxn ang="0">
                  <a:pos x="42" y="0"/>
                </a:cxn>
                <a:cxn ang="0">
                  <a:pos x="48" y="0"/>
                </a:cxn>
                <a:cxn ang="0">
                  <a:pos x="54" y="0"/>
                </a:cxn>
                <a:cxn ang="0">
                  <a:pos x="59" y="0"/>
                </a:cxn>
                <a:cxn ang="0">
                  <a:pos x="64" y="0"/>
                </a:cxn>
                <a:cxn ang="0">
                  <a:pos x="68" y="0"/>
                </a:cxn>
                <a:cxn ang="0">
                  <a:pos x="72" y="0"/>
                </a:cxn>
                <a:cxn ang="0">
                  <a:pos x="74" y="0"/>
                </a:cxn>
                <a:cxn ang="0">
                  <a:pos x="77" y="0"/>
                </a:cxn>
                <a:cxn ang="0">
                  <a:pos x="78" y="0"/>
                </a:cxn>
                <a:cxn ang="0">
                  <a:pos x="79" y="0"/>
                </a:cxn>
              </a:cxnLst>
              <a:rect l="0" t="0" r="r" b="b"/>
              <a:pathLst>
                <a:path w="80" h="1">
                  <a:moveTo>
                    <a:pt x="0" y="0"/>
                  </a:moveTo>
                  <a:lnTo>
                    <a:pt x="7" y="0"/>
                  </a:lnTo>
                  <a:lnTo>
                    <a:pt x="14" y="0"/>
                  </a:lnTo>
                  <a:lnTo>
                    <a:pt x="22" y="0"/>
                  </a:lnTo>
                  <a:lnTo>
                    <a:pt x="29" y="0"/>
                  </a:lnTo>
                  <a:lnTo>
                    <a:pt x="35" y="0"/>
                  </a:lnTo>
                  <a:lnTo>
                    <a:pt x="42" y="0"/>
                  </a:lnTo>
                  <a:lnTo>
                    <a:pt x="48" y="0"/>
                  </a:lnTo>
                  <a:lnTo>
                    <a:pt x="54" y="0"/>
                  </a:lnTo>
                  <a:lnTo>
                    <a:pt x="59" y="0"/>
                  </a:lnTo>
                  <a:lnTo>
                    <a:pt x="64" y="0"/>
                  </a:lnTo>
                  <a:lnTo>
                    <a:pt x="68" y="0"/>
                  </a:lnTo>
                  <a:lnTo>
                    <a:pt x="72" y="0"/>
                  </a:lnTo>
                  <a:lnTo>
                    <a:pt x="74" y="0"/>
                  </a:lnTo>
                  <a:lnTo>
                    <a:pt x="77" y="0"/>
                  </a:lnTo>
                  <a:lnTo>
                    <a:pt x="78" y="0"/>
                  </a:lnTo>
                  <a:lnTo>
                    <a:pt x="79"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15" name="Line 818"/>
            <p:cNvSpPr>
              <a:spLocks noChangeShapeType="1"/>
            </p:cNvSpPr>
            <p:nvPr/>
          </p:nvSpPr>
          <p:spPr bwMode="auto">
            <a:xfrm>
              <a:off x="3464" y="1657"/>
              <a:ext cx="0" cy="6"/>
            </a:xfrm>
            <a:prstGeom prst="line">
              <a:avLst/>
            </a:prstGeom>
            <a:noFill/>
            <a:ln w="25400">
              <a:solidFill>
                <a:schemeClr val="accent1"/>
              </a:solidFill>
              <a:round/>
              <a:headEnd type="none" w="sm" len="sm"/>
              <a:tailEnd type="none" w="sm" len="sm"/>
            </a:ln>
            <a:effectLst/>
          </p:spPr>
          <p:txBody>
            <a:bodyPr/>
            <a:lstStyle/>
            <a:p>
              <a:endParaRPr lang="en-US"/>
            </a:p>
          </p:txBody>
        </p:sp>
        <p:sp>
          <p:nvSpPr>
            <p:cNvPr id="816" name="Line 819"/>
            <p:cNvSpPr>
              <a:spLocks noChangeShapeType="1"/>
            </p:cNvSpPr>
            <p:nvPr/>
          </p:nvSpPr>
          <p:spPr bwMode="auto">
            <a:xfrm>
              <a:off x="2965" y="2521"/>
              <a:ext cx="0" cy="159"/>
            </a:xfrm>
            <a:prstGeom prst="line">
              <a:avLst/>
            </a:prstGeom>
            <a:noFill/>
            <a:ln w="12700">
              <a:solidFill>
                <a:srgbClr val="000000"/>
              </a:solidFill>
              <a:round/>
              <a:headEnd type="none" w="sm" len="sm"/>
              <a:tailEnd type="none" w="sm" len="sm"/>
            </a:ln>
            <a:effectLst/>
          </p:spPr>
          <p:txBody>
            <a:bodyPr/>
            <a:lstStyle/>
            <a:p>
              <a:endParaRPr lang="en-US"/>
            </a:p>
          </p:txBody>
        </p:sp>
        <p:sp>
          <p:nvSpPr>
            <p:cNvPr id="817" name="Freeform 820"/>
            <p:cNvSpPr>
              <a:spLocks/>
            </p:cNvSpPr>
            <p:nvPr/>
          </p:nvSpPr>
          <p:spPr bwMode="auto">
            <a:xfrm>
              <a:off x="2965" y="2682"/>
              <a:ext cx="23" cy="26"/>
            </a:xfrm>
            <a:custGeom>
              <a:avLst/>
              <a:gdLst/>
              <a:ahLst/>
              <a:cxnLst>
                <a:cxn ang="0">
                  <a:pos x="0" y="0"/>
                </a:cxn>
                <a:cxn ang="0">
                  <a:pos x="0" y="2"/>
                </a:cxn>
                <a:cxn ang="0">
                  <a:pos x="0" y="5"/>
                </a:cxn>
                <a:cxn ang="0">
                  <a:pos x="0" y="7"/>
                </a:cxn>
                <a:cxn ang="0">
                  <a:pos x="1" y="9"/>
                </a:cxn>
                <a:cxn ang="0">
                  <a:pos x="2" y="11"/>
                </a:cxn>
                <a:cxn ang="0">
                  <a:pos x="4" y="13"/>
                </a:cxn>
                <a:cxn ang="0">
                  <a:pos x="5" y="15"/>
                </a:cxn>
                <a:cxn ang="0">
                  <a:pos x="6" y="17"/>
                </a:cxn>
                <a:cxn ang="0">
                  <a:pos x="8" y="19"/>
                </a:cxn>
                <a:cxn ang="0">
                  <a:pos x="9" y="20"/>
                </a:cxn>
                <a:cxn ang="0">
                  <a:pos x="11" y="21"/>
                </a:cxn>
                <a:cxn ang="0">
                  <a:pos x="13" y="23"/>
                </a:cxn>
                <a:cxn ang="0">
                  <a:pos x="15" y="24"/>
                </a:cxn>
                <a:cxn ang="0">
                  <a:pos x="17" y="24"/>
                </a:cxn>
                <a:cxn ang="0">
                  <a:pos x="19" y="25"/>
                </a:cxn>
                <a:cxn ang="0">
                  <a:pos x="22" y="25"/>
                </a:cxn>
              </a:cxnLst>
              <a:rect l="0" t="0" r="r" b="b"/>
              <a:pathLst>
                <a:path w="23" h="26">
                  <a:moveTo>
                    <a:pt x="0" y="0"/>
                  </a:moveTo>
                  <a:lnTo>
                    <a:pt x="0" y="2"/>
                  </a:lnTo>
                  <a:lnTo>
                    <a:pt x="0" y="5"/>
                  </a:lnTo>
                  <a:lnTo>
                    <a:pt x="0" y="7"/>
                  </a:lnTo>
                  <a:lnTo>
                    <a:pt x="1" y="9"/>
                  </a:lnTo>
                  <a:lnTo>
                    <a:pt x="2" y="11"/>
                  </a:lnTo>
                  <a:lnTo>
                    <a:pt x="4" y="13"/>
                  </a:lnTo>
                  <a:lnTo>
                    <a:pt x="5" y="15"/>
                  </a:lnTo>
                  <a:lnTo>
                    <a:pt x="6" y="17"/>
                  </a:lnTo>
                  <a:lnTo>
                    <a:pt x="8" y="19"/>
                  </a:lnTo>
                  <a:lnTo>
                    <a:pt x="9" y="20"/>
                  </a:lnTo>
                  <a:lnTo>
                    <a:pt x="11" y="21"/>
                  </a:lnTo>
                  <a:lnTo>
                    <a:pt x="13" y="23"/>
                  </a:lnTo>
                  <a:lnTo>
                    <a:pt x="15" y="24"/>
                  </a:lnTo>
                  <a:lnTo>
                    <a:pt x="17" y="24"/>
                  </a:lnTo>
                  <a:lnTo>
                    <a:pt x="19" y="25"/>
                  </a:lnTo>
                  <a:lnTo>
                    <a:pt x="22"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18" name="Line 821"/>
            <p:cNvSpPr>
              <a:spLocks noChangeShapeType="1"/>
            </p:cNvSpPr>
            <p:nvPr/>
          </p:nvSpPr>
          <p:spPr bwMode="auto">
            <a:xfrm>
              <a:off x="2967" y="2682"/>
              <a:ext cx="1" cy="0"/>
            </a:xfrm>
            <a:prstGeom prst="line">
              <a:avLst/>
            </a:prstGeom>
            <a:noFill/>
            <a:ln w="9525">
              <a:noFill/>
              <a:round/>
              <a:headEnd type="none" w="sm" len="sm"/>
              <a:tailEnd type="none" w="sm" len="sm"/>
            </a:ln>
            <a:effectLst/>
          </p:spPr>
          <p:txBody>
            <a:bodyPr/>
            <a:lstStyle/>
            <a:p>
              <a:endParaRPr lang="en-US"/>
            </a:p>
          </p:txBody>
        </p:sp>
        <p:sp>
          <p:nvSpPr>
            <p:cNvPr id="819" name="Line 822"/>
            <p:cNvSpPr>
              <a:spLocks noChangeShapeType="1"/>
            </p:cNvSpPr>
            <p:nvPr/>
          </p:nvSpPr>
          <p:spPr bwMode="auto">
            <a:xfrm>
              <a:off x="2987" y="2707"/>
              <a:ext cx="0" cy="2"/>
            </a:xfrm>
            <a:prstGeom prst="line">
              <a:avLst/>
            </a:prstGeom>
            <a:noFill/>
            <a:ln w="9525">
              <a:noFill/>
              <a:round/>
              <a:headEnd type="none" w="sm" len="sm"/>
              <a:tailEnd type="none" w="sm" len="sm"/>
            </a:ln>
            <a:effectLst/>
          </p:spPr>
          <p:txBody>
            <a:bodyPr/>
            <a:lstStyle/>
            <a:p>
              <a:endParaRPr lang="en-US"/>
            </a:p>
          </p:txBody>
        </p:sp>
        <p:sp>
          <p:nvSpPr>
            <p:cNvPr id="820" name="Line 823"/>
            <p:cNvSpPr>
              <a:spLocks noChangeShapeType="1"/>
            </p:cNvSpPr>
            <p:nvPr/>
          </p:nvSpPr>
          <p:spPr bwMode="auto">
            <a:xfrm>
              <a:off x="2991" y="2706"/>
              <a:ext cx="126" cy="0"/>
            </a:xfrm>
            <a:prstGeom prst="line">
              <a:avLst/>
            </a:prstGeom>
            <a:noFill/>
            <a:ln w="12700">
              <a:solidFill>
                <a:srgbClr val="000000"/>
              </a:solidFill>
              <a:round/>
              <a:headEnd type="none" w="sm" len="sm"/>
              <a:tailEnd type="none" w="sm" len="sm"/>
            </a:ln>
            <a:effectLst/>
          </p:spPr>
          <p:txBody>
            <a:bodyPr/>
            <a:lstStyle/>
            <a:p>
              <a:endParaRPr lang="en-US"/>
            </a:p>
          </p:txBody>
        </p:sp>
        <p:sp>
          <p:nvSpPr>
            <p:cNvPr id="821" name="Freeform 824"/>
            <p:cNvSpPr>
              <a:spLocks/>
            </p:cNvSpPr>
            <p:nvPr/>
          </p:nvSpPr>
          <p:spPr bwMode="auto">
            <a:xfrm>
              <a:off x="3118" y="2682"/>
              <a:ext cx="22" cy="26"/>
            </a:xfrm>
            <a:custGeom>
              <a:avLst/>
              <a:gdLst/>
              <a:ahLst/>
              <a:cxnLst>
                <a:cxn ang="0">
                  <a:pos x="0" y="25"/>
                </a:cxn>
                <a:cxn ang="0">
                  <a:pos x="2" y="25"/>
                </a:cxn>
                <a:cxn ang="0">
                  <a:pos x="4" y="24"/>
                </a:cxn>
                <a:cxn ang="0">
                  <a:pos x="6" y="24"/>
                </a:cxn>
                <a:cxn ang="0">
                  <a:pos x="8" y="23"/>
                </a:cxn>
                <a:cxn ang="0">
                  <a:pos x="9" y="21"/>
                </a:cxn>
                <a:cxn ang="0">
                  <a:pos x="11" y="20"/>
                </a:cxn>
                <a:cxn ang="0">
                  <a:pos x="13" y="19"/>
                </a:cxn>
                <a:cxn ang="0">
                  <a:pos x="14" y="17"/>
                </a:cxn>
                <a:cxn ang="0">
                  <a:pos x="16" y="15"/>
                </a:cxn>
                <a:cxn ang="0">
                  <a:pos x="17" y="13"/>
                </a:cxn>
                <a:cxn ang="0">
                  <a:pos x="18" y="11"/>
                </a:cxn>
                <a:cxn ang="0">
                  <a:pos x="18" y="9"/>
                </a:cxn>
                <a:cxn ang="0">
                  <a:pos x="19" y="7"/>
                </a:cxn>
                <a:cxn ang="0">
                  <a:pos x="20" y="5"/>
                </a:cxn>
                <a:cxn ang="0">
                  <a:pos x="20" y="2"/>
                </a:cxn>
                <a:cxn ang="0">
                  <a:pos x="21" y="0"/>
                </a:cxn>
              </a:cxnLst>
              <a:rect l="0" t="0" r="r" b="b"/>
              <a:pathLst>
                <a:path w="22" h="26">
                  <a:moveTo>
                    <a:pt x="0" y="25"/>
                  </a:moveTo>
                  <a:lnTo>
                    <a:pt x="2" y="25"/>
                  </a:lnTo>
                  <a:lnTo>
                    <a:pt x="4" y="24"/>
                  </a:lnTo>
                  <a:lnTo>
                    <a:pt x="6" y="24"/>
                  </a:lnTo>
                  <a:lnTo>
                    <a:pt x="8" y="23"/>
                  </a:lnTo>
                  <a:lnTo>
                    <a:pt x="9" y="21"/>
                  </a:lnTo>
                  <a:lnTo>
                    <a:pt x="11" y="20"/>
                  </a:lnTo>
                  <a:lnTo>
                    <a:pt x="13" y="19"/>
                  </a:lnTo>
                  <a:lnTo>
                    <a:pt x="14" y="17"/>
                  </a:lnTo>
                  <a:lnTo>
                    <a:pt x="16" y="15"/>
                  </a:lnTo>
                  <a:lnTo>
                    <a:pt x="17" y="13"/>
                  </a:lnTo>
                  <a:lnTo>
                    <a:pt x="18" y="11"/>
                  </a:lnTo>
                  <a:lnTo>
                    <a:pt x="18" y="9"/>
                  </a:lnTo>
                  <a:lnTo>
                    <a:pt x="19" y="7"/>
                  </a:lnTo>
                  <a:lnTo>
                    <a:pt x="20" y="5"/>
                  </a:lnTo>
                  <a:lnTo>
                    <a:pt x="20" y="2"/>
                  </a:lnTo>
                  <a:lnTo>
                    <a:pt x="2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22" name="Line 825"/>
            <p:cNvSpPr>
              <a:spLocks noChangeShapeType="1"/>
            </p:cNvSpPr>
            <p:nvPr/>
          </p:nvSpPr>
          <p:spPr bwMode="auto">
            <a:xfrm flipV="1">
              <a:off x="3118" y="2704"/>
              <a:ext cx="0" cy="2"/>
            </a:xfrm>
            <a:prstGeom prst="line">
              <a:avLst/>
            </a:prstGeom>
            <a:noFill/>
            <a:ln w="9525">
              <a:noFill/>
              <a:round/>
              <a:headEnd type="none" w="sm" len="sm"/>
              <a:tailEnd type="none" w="sm" len="sm"/>
            </a:ln>
            <a:effectLst/>
          </p:spPr>
          <p:txBody>
            <a:bodyPr/>
            <a:lstStyle/>
            <a:p>
              <a:endParaRPr lang="en-US"/>
            </a:p>
          </p:txBody>
        </p:sp>
        <p:sp>
          <p:nvSpPr>
            <p:cNvPr id="823" name="Line 826"/>
            <p:cNvSpPr>
              <a:spLocks noChangeShapeType="1"/>
            </p:cNvSpPr>
            <p:nvPr/>
          </p:nvSpPr>
          <p:spPr bwMode="auto">
            <a:xfrm>
              <a:off x="3140" y="2682"/>
              <a:ext cx="1" cy="0"/>
            </a:xfrm>
            <a:prstGeom prst="line">
              <a:avLst/>
            </a:prstGeom>
            <a:noFill/>
            <a:ln w="9525">
              <a:noFill/>
              <a:round/>
              <a:headEnd type="none" w="sm" len="sm"/>
              <a:tailEnd type="none" w="sm" len="sm"/>
            </a:ln>
            <a:effectLst/>
          </p:spPr>
          <p:txBody>
            <a:bodyPr/>
            <a:lstStyle/>
            <a:p>
              <a:endParaRPr lang="en-US"/>
            </a:p>
          </p:txBody>
        </p:sp>
        <p:sp>
          <p:nvSpPr>
            <p:cNvPr id="824" name="Line 827"/>
            <p:cNvSpPr>
              <a:spLocks noChangeShapeType="1"/>
            </p:cNvSpPr>
            <p:nvPr/>
          </p:nvSpPr>
          <p:spPr bwMode="auto">
            <a:xfrm flipV="1">
              <a:off x="3139" y="2515"/>
              <a:ext cx="0" cy="166"/>
            </a:xfrm>
            <a:prstGeom prst="line">
              <a:avLst/>
            </a:prstGeom>
            <a:noFill/>
            <a:ln w="12700">
              <a:solidFill>
                <a:srgbClr val="000000"/>
              </a:solidFill>
              <a:round/>
              <a:headEnd type="none" w="sm" len="sm"/>
              <a:tailEnd type="none" w="sm" len="sm"/>
            </a:ln>
            <a:effectLst/>
          </p:spPr>
          <p:txBody>
            <a:bodyPr/>
            <a:lstStyle/>
            <a:p>
              <a:endParaRPr lang="en-US"/>
            </a:p>
          </p:txBody>
        </p:sp>
        <p:sp>
          <p:nvSpPr>
            <p:cNvPr id="825" name="Freeform 828"/>
            <p:cNvSpPr>
              <a:spLocks/>
            </p:cNvSpPr>
            <p:nvPr/>
          </p:nvSpPr>
          <p:spPr bwMode="auto">
            <a:xfrm>
              <a:off x="2997" y="1522"/>
              <a:ext cx="50" cy="80"/>
            </a:xfrm>
            <a:custGeom>
              <a:avLst/>
              <a:gdLst/>
              <a:ahLst/>
              <a:cxnLst>
                <a:cxn ang="0">
                  <a:pos x="0" y="0"/>
                </a:cxn>
                <a:cxn ang="0">
                  <a:pos x="0" y="76"/>
                </a:cxn>
                <a:cxn ang="0">
                  <a:pos x="0" y="79"/>
                </a:cxn>
                <a:cxn ang="0">
                  <a:pos x="49" y="79"/>
                </a:cxn>
              </a:cxnLst>
              <a:rect l="0" t="0" r="r" b="b"/>
              <a:pathLst>
                <a:path w="50" h="80">
                  <a:moveTo>
                    <a:pt x="0" y="0"/>
                  </a:moveTo>
                  <a:lnTo>
                    <a:pt x="0" y="76"/>
                  </a:lnTo>
                  <a:lnTo>
                    <a:pt x="0" y="79"/>
                  </a:lnTo>
                  <a:lnTo>
                    <a:pt x="49" y="79"/>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26" name="Freeform 829"/>
            <p:cNvSpPr>
              <a:spLocks/>
            </p:cNvSpPr>
            <p:nvPr/>
          </p:nvSpPr>
          <p:spPr bwMode="auto">
            <a:xfrm>
              <a:off x="3046" y="1600"/>
              <a:ext cx="33" cy="39"/>
            </a:xfrm>
            <a:custGeom>
              <a:avLst/>
              <a:gdLst/>
              <a:ahLst/>
              <a:cxnLst>
                <a:cxn ang="0">
                  <a:pos x="0" y="0"/>
                </a:cxn>
                <a:cxn ang="0">
                  <a:pos x="3" y="0"/>
                </a:cxn>
                <a:cxn ang="0">
                  <a:pos x="6" y="0"/>
                </a:cxn>
                <a:cxn ang="0">
                  <a:pos x="9" y="1"/>
                </a:cxn>
                <a:cxn ang="0">
                  <a:pos x="12" y="3"/>
                </a:cxn>
                <a:cxn ang="0">
                  <a:pos x="15" y="4"/>
                </a:cxn>
                <a:cxn ang="0">
                  <a:pos x="18" y="6"/>
                </a:cxn>
                <a:cxn ang="0">
                  <a:pos x="20" y="8"/>
                </a:cxn>
                <a:cxn ang="0">
                  <a:pos x="22" y="10"/>
                </a:cxn>
                <a:cxn ang="0">
                  <a:pos x="24" y="14"/>
                </a:cxn>
                <a:cxn ang="0">
                  <a:pos x="25" y="16"/>
                </a:cxn>
                <a:cxn ang="0">
                  <a:pos x="27" y="19"/>
                </a:cxn>
                <a:cxn ang="0">
                  <a:pos x="29" y="22"/>
                </a:cxn>
                <a:cxn ang="0">
                  <a:pos x="30" y="26"/>
                </a:cxn>
                <a:cxn ang="0">
                  <a:pos x="31" y="29"/>
                </a:cxn>
                <a:cxn ang="0">
                  <a:pos x="31" y="34"/>
                </a:cxn>
                <a:cxn ang="0">
                  <a:pos x="32" y="38"/>
                </a:cxn>
              </a:cxnLst>
              <a:rect l="0" t="0" r="r" b="b"/>
              <a:pathLst>
                <a:path w="33" h="39">
                  <a:moveTo>
                    <a:pt x="0" y="0"/>
                  </a:moveTo>
                  <a:lnTo>
                    <a:pt x="3" y="0"/>
                  </a:lnTo>
                  <a:lnTo>
                    <a:pt x="6" y="0"/>
                  </a:lnTo>
                  <a:lnTo>
                    <a:pt x="9" y="1"/>
                  </a:lnTo>
                  <a:lnTo>
                    <a:pt x="12" y="3"/>
                  </a:lnTo>
                  <a:lnTo>
                    <a:pt x="15" y="4"/>
                  </a:lnTo>
                  <a:lnTo>
                    <a:pt x="18" y="6"/>
                  </a:lnTo>
                  <a:lnTo>
                    <a:pt x="20" y="8"/>
                  </a:lnTo>
                  <a:lnTo>
                    <a:pt x="22" y="10"/>
                  </a:lnTo>
                  <a:lnTo>
                    <a:pt x="24" y="14"/>
                  </a:lnTo>
                  <a:lnTo>
                    <a:pt x="25" y="16"/>
                  </a:lnTo>
                  <a:lnTo>
                    <a:pt x="27" y="19"/>
                  </a:lnTo>
                  <a:lnTo>
                    <a:pt x="29" y="22"/>
                  </a:lnTo>
                  <a:lnTo>
                    <a:pt x="30" y="26"/>
                  </a:lnTo>
                  <a:lnTo>
                    <a:pt x="31" y="29"/>
                  </a:lnTo>
                  <a:lnTo>
                    <a:pt x="31" y="34"/>
                  </a:lnTo>
                  <a:lnTo>
                    <a:pt x="32" y="38"/>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27" name="Line 830"/>
            <p:cNvSpPr>
              <a:spLocks noChangeShapeType="1"/>
            </p:cNvSpPr>
            <p:nvPr/>
          </p:nvSpPr>
          <p:spPr bwMode="auto">
            <a:xfrm flipV="1">
              <a:off x="3046" y="1596"/>
              <a:ext cx="0" cy="7"/>
            </a:xfrm>
            <a:prstGeom prst="line">
              <a:avLst/>
            </a:prstGeom>
            <a:noFill/>
            <a:ln w="9525">
              <a:noFill/>
              <a:round/>
              <a:headEnd type="none" w="sm" len="sm"/>
              <a:tailEnd type="none" w="sm" len="sm"/>
            </a:ln>
            <a:effectLst/>
          </p:spPr>
          <p:txBody>
            <a:bodyPr/>
            <a:lstStyle/>
            <a:p>
              <a:endParaRPr lang="en-US"/>
            </a:p>
          </p:txBody>
        </p:sp>
        <p:sp>
          <p:nvSpPr>
            <p:cNvPr id="828" name="Line 831"/>
            <p:cNvSpPr>
              <a:spLocks noChangeShapeType="1"/>
            </p:cNvSpPr>
            <p:nvPr/>
          </p:nvSpPr>
          <p:spPr bwMode="auto">
            <a:xfrm flipH="1">
              <a:off x="3076" y="1638"/>
              <a:ext cx="6" cy="0"/>
            </a:xfrm>
            <a:prstGeom prst="line">
              <a:avLst/>
            </a:prstGeom>
            <a:noFill/>
            <a:ln w="9525">
              <a:noFill/>
              <a:round/>
              <a:headEnd type="none" w="sm" len="sm"/>
              <a:tailEnd type="none" w="sm" len="sm"/>
            </a:ln>
            <a:effectLst/>
          </p:spPr>
          <p:txBody>
            <a:bodyPr/>
            <a:lstStyle/>
            <a:p>
              <a:endParaRPr lang="en-US"/>
            </a:p>
          </p:txBody>
        </p:sp>
        <p:sp>
          <p:nvSpPr>
            <p:cNvPr id="829" name="Freeform 832"/>
            <p:cNvSpPr>
              <a:spLocks/>
            </p:cNvSpPr>
            <p:nvPr/>
          </p:nvSpPr>
          <p:spPr bwMode="auto">
            <a:xfrm>
              <a:off x="3046" y="1638"/>
              <a:ext cx="33" cy="38"/>
            </a:xfrm>
            <a:custGeom>
              <a:avLst/>
              <a:gdLst/>
              <a:ahLst/>
              <a:cxnLst>
                <a:cxn ang="0">
                  <a:pos x="32" y="0"/>
                </a:cxn>
                <a:cxn ang="0">
                  <a:pos x="31" y="4"/>
                </a:cxn>
                <a:cxn ang="0">
                  <a:pos x="31" y="7"/>
                </a:cxn>
                <a:cxn ang="0">
                  <a:pos x="30" y="11"/>
                </a:cxn>
                <a:cxn ang="0">
                  <a:pos x="29" y="14"/>
                </a:cxn>
                <a:cxn ang="0">
                  <a:pos x="27" y="17"/>
                </a:cxn>
                <a:cxn ang="0">
                  <a:pos x="25" y="20"/>
                </a:cxn>
                <a:cxn ang="0">
                  <a:pos x="24" y="23"/>
                </a:cxn>
                <a:cxn ang="0">
                  <a:pos x="22" y="25"/>
                </a:cxn>
                <a:cxn ang="0">
                  <a:pos x="20" y="28"/>
                </a:cxn>
                <a:cxn ang="0">
                  <a:pos x="18" y="30"/>
                </a:cxn>
                <a:cxn ang="0">
                  <a:pos x="15" y="31"/>
                </a:cxn>
                <a:cxn ang="0">
                  <a:pos x="12" y="33"/>
                </a:cxn>
                <a:cxn ang="0">
                  <a:pos x="9" y="35"/>
                </a:cxn>
                <a:cxn ang="0">
                  <a:pos x="6" y="36"/>
                </a:cxn>
                <a:cxn ang="0">
                  <a:pos x="3" y="36"/>
                </a:cxn>
                <a:cxn ang="0">
                  <a:pos x="0" y="37"/>
                </a:cxn>
              </a:cxnLst>
              <a:rect l="0" t="0" r="r" b="b"/>
              <a:pathLst>
                <a:path w="33" h="38">
                  <a:moveTo>
                    <a:pt x="32" y="0"/>
                  </a:moveTo>
                  <a:lnTo>
                    <a:pt x="31" y="4"/>
                  </a:lnTo>
                  <a:lnTo>
                    <a:pt x="31" y="7"/>
                  </a:lnTo>
                  <a:lnTo>
                    <a:pt x="30" y="11"/>
                  </a:lnTo>
                  <a:lnTo>
                    <a:pt x="29" y="14"/>
                  </a:lnTo>
                  <a:lnTo>
                    <a:pt x="27" y="17"/>
                  </a:lnTo>
                  <a:lnTo>
                    <a:pt x="25" y="20"/>
                  </a:lnTo>
                  <a:lnTo>
                    <a:pt x="24" y="23"/>
                  </a:lnTo>
                  <a:lnTo>
                    <a:pt x="22" y="25"/>
                  </a:lnTo>
                  <a:lnTo>
                    <a:pt x="20" y="28"/>
                  </a:lnTo>
                  <a:lnTo>
                    <a:pt x="18" y="30"/>
                  </a:lnTo>
                  <a:lnTo>
                    <a:pt x="15" y="31"/>
                  </a:lnTo>
                  <a:lnTo>
                    <a:pt x="12" y="33"/>
                  </a:lnTo>
                  <a:lnTo>
                    <a:pt x="9" y="35"/>
                  </a:lnTo>
                  <a:lnTo>
                    <a:pt x="6" y="36"/>
                  </a:lnTo>
                  <a:lnTo>
                    <a:pt x="3" y="36"/>
                  </a:lnTo>
                  <a:lnTo>
                    <a:pt x="0" y="37"/>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30" name="Line 833"/>
            <p:cNvSpPr>
              <a:spLocks noChangeShapeType="1"/>
            </p:cNvSpPr>
            <p:nvPr/>
          </p:nvSpPr>
          <p:spPr bwMode="auto">
            <a:xfrm>
              <a:off x="3076" y="1638"/>
              <a:ext cx="6" cy="0"/>
            </a:xfrm>
            <a:prstGeom prst="line">
              <a:avLst/>
            </a:prstGeom>
            <a:noFill/>
            <a:ln w="9525">
              <a:noFill/>
              <a:round/>
              <a:headEnd type="none" w="sm" len="sm"/>
              <a:tailEnd type="none" w="sm" len="sm"/>
            </a:ln>
            <a:effectLst/>
          </p:spPr>
          <p:txBody>
            <a:bodyPr/>
            <a:lstStyle/>
            <a:p>
              <a:endParaRPr lang="en-US"/>
            </a:p>
          </p:txBody>
        </p:sp>
        <p:sp>
          <p:nvSpPr>
            <p:cNvPr id="831" name="Line 834"/>
            <p:cNvSpPr>
              <a:spLocks noChangeShapeType="1"/>
            </p:cNvSpPr>
            <p:nvPr/>
          </p:nvSpPr>
          <p:spPr bwMode="auto">
            <a:xfrm flipV="1">
              <a:off x="3046" y="1671"/>
              <a:ext cx="0" cy="7"/>
            </a:xfrm>
            <a:prstGeom prst="line">
              <a:avLst/>
            </a:prstGeom>
            <a:noFill/>
            <a:ln w="9525">
              <a:noFill/>
              <a:round/>
              <a:headEnd type="none" w="sm" len="sm"/>
              <a:tailEnd type="none" w="sm" len="sm"/>
            </a:ln>
            <a:effectLst/>
          </p:spPr>
          <p:txBody>
            <a:bodyPr/>
            <a:lstStyle/>
            <a:p>
              <a:endParaRPr lang="en-US"/>
            </a:p>
          </p:txBody>
        </p:sp>
        <p:sp>
          <p:nvSpPr>
            <p:cNvPr id="832" name="Freeform 835"/>
            <p:cNvSpPr>
              <a:spLocks/>
            </p:cNvSpPr>
            <p:nvPr/>
          </p:nvSpPr>
          <p:spPr bwMode="auto">
            <a:xfrm>
              <a:off x="2997" y="1675"/>
              <a:ext cx="50" cy="437"/>
            </a:xfrm>
            <a:custGeom>
              <a:avLst/>
              <a:gdLst/>
              <a:ahLst/>
              <a:cxnLst>
                <a:cxn ang="0">
                  <a:pos x="49" y="0"/>
                </a:cxn>
                <a:cxn ang="0">
                  <a:pos x="0" y="0"/>
                </a:cxn>
                <a:cxn ang="0">
                  <a:pos x="0" y="436"/>
                </a:cxn>
              </a:cxnLst>
              <a:rect l="0" t="0" r="r" b="b"/>
              <a:pathLst>
                <a:path w="50" h="437">
                  <a:moveTo>
                    <a:pt x="49" y="0"/>
                  </a:moveTo>
                  <a:lnTo>
                    <a:pt x="0" y="0"/>
                  </a:lnTo>
                  <a:lnTo>
                    <a:pt x="0" y="436"/>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33" name="Freeform 836"/>
            <p:cNvSpPr>
              <a:spLocks/>
            </p:cNvSpPr>
            <p:nvPr/>
          </p:nvSpPr>
          <p:spPr bwMode="auto">
            <a:xfrm>
              <a:off x="2997" y="2120"/>
              <a:ext cx="30" cy="47"/>
            </a:xfrm>
            <a:custGeom>
              <a:avLst/>
              <a:gdLst/>
              <a:ahLst/>
              <a:cxnLst>
                <a:cxn ang="0">
                  <a:pos x="0" y="0"/>
                </a:cxn>
                <a:cxn ang="0">
                  <a:pos x="0" y="0"/>
                </a:cxn>
                <a:cxn ang="0">
                  <a:pos x="0" y="1"/>
                </a:cxn>
                <a:cxn ang="0">
                  <a:pos x="0" y="4"/>
                </a:cxn>
                <a:cxn ang="0">
                  <a:pos x="0" y="6"/>
                </a:cxn>
                <a:cxn ang="0">
                  <a:pos x="0" y="10"/>
                </a:cxn>
                <a:cxn ang="0">
                  <a:pos x="0" y="14"/>
                </a:cxn>
                <a:cxn ang="0">
                  <a:pos x="1" y="18"/>
                </a:cxn>
                <a:cxn ang="0">
                  <a:pos x="2" y="22"/>
                </a:cxn>
                <a:cxn ang="0">
                  <a:pos x="3" y="27"/>
                </a:cxn>
                <a:cxn ang="0">
                  <a:pos x="5" y="31"/>
                </a:cxn>
                <a:cxn ang="0">
                  <a:pos x="7" y="35"/>
                </a:cxn>
                <a:cxn ang="0">
                  <a:pos x="10" y="39"/>
                </a:cxn>
                <a:cxn ang="0">
                  <a:pos x="14" y="42"/>
                </a:cxn>
                <a:cxn ang="0">
                  <a:pos x="18" y="44"/>
                </a:cxn>
                <a:cxn ang="0">
                  <a:pos x="23" y="45"/>
                </a:cxn>
                <a:cxn ang="0">
                  <a:pos x="29" y="46"/>
                </a:cxn>
              </a:cxnLst>
              <a:rect l="0" t="0" r="r" b="b"/>
              <a:pathLst>
                <a:path w="30" h="47">
                  <a:moveTo>
                    <a:pt x="0" y="0"/>
                  </a:moveTo>
                  <a:lnTo>
                    <a:pt x="0" y="0"/>
                  </a:lnTo>
                  <a:lnTo>
                    <a:pt x="0" y="1"/>
                  </a:lnTo>
                  <a:lnTo>
                    <a:pt x="0" y="4"/>
                  </a:lnTo>
                  <a:lnTo>
                    <a:pt x="0" y="6"/>
                  </a:lnTo>
                  <a:lnTo>
                    <a:pt x="0" y="10"/>
                  </a:lnTo>
                  <a:lnTo>
                    <a:pt x="0" y="14"/>
                  </a:lnTo>
                  <a:lnTo>
                    <a:pt x="1" y="18"/>
                  </a:lnTo>
                  <a:lnTo>
                    <a:pt x="2" y="22"/>
                  </a:lnTo>
                  <a:lnTo>
                    <a:pt x="3" y="27"/>
                  </a:lnTo>
                  <a:lnTo>
                    <a:pt x="5" y="31"/>
                  </a:lnTo>
                  <a:lnTo>
                    <a:pt x="7" y="35"/>
                  </a:lnTo>
                  <a:lnTo>
                    <a:pt x="10" y="39"/>
                  </a:lnTo>
                  <a:lnTo>
                    <a:pt x="14" y="42"/>
                  </a:lnTo>
                  <a:lnTo>
                    <a:pt x="18" y="44"/>
                  </a:lnTo>
                  <a:lnTo>
                    <a:pt x="23" y="45"/>
                  </a:lnTo>
                  <a:lnTo>
                    <a:pt x="29" y="46"/>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34" name="Line 837"/>
            <p:cNvSpPr>
              <a:spLocks noChangeShapeType="1"/>
            </p:cNvSpPr>
            <p:nvPr/>
          </p:nvSpPr>
          <p:spPr bwMode="auto">
            <a:xfrm>
              <a:off x="2996" y="2110"/>
              <a:ext cx="5" cy="1"/>
            </a:xfrm>
            <a:prstGeom prst="line">
              <a:avLst/>
            </a:prstGeom>
            <a:noFill/>
            <a:ln w="9525">
              <a:noFill/>
              <a:round/>
              <a:headEnd type="none" w="sm" len="sm"/>
              <a:tailEnd type="none" w="sm" len="sm"/>
            </a:ln>
            <a:effectLst/>
          </p:spPr>
          <p:txBody>
            <a:bodyPr/>
            <a:lstStyle/>
            <a:p>
              <a:endParaRPr lang="en-US"/>
            </a:p>
          </p:txBody>
        </p:sp>
        <p:sp>
          <p:nvSpPr>
            <p:cNvPr id="835" name="Line 838"/>
            <p:cNvSpPr>
              <a:spLocks noChangeShapeType="1"/>
            </p:cNvSpPr>
            <p:nvPr/>
          </p:nvSpPr>
          <p:spPr bwMode="auto">
            <a:xfrm>
              <a:off x="3127" y="2154"/>
              <a:ext cx="0" cy="8"/>
            </a:xfrm>
            <a:prstGeom prst="line">
              <a:avLst/>
            </a:prstGeom>
            <a:noFill/>
            <a:ln w="9525">
              <a:noFill/>
              <a:round/>
              <a:headEnd type="none" w="sm" len="sm"/>
              <a:tailEnd type="none" w="sm" len="sm"/>
            </a:ln>
            <a:effectLst/>
          </p:spPr>
          <p:txBody>
            <a:bodyPr/>
            <a:lstStyle/>
            <a:p>
              <a:endParaRPr lang="en-US"/>
            </a:p>
          </p:txBody>
        </p:sp>
        <p:sp>
          <p:nvSpPr>
            <p:cNvPr id="836" name="Freeform 839"/>
            <p:cNvSpPr>
              <a:spLocks/>
            </p:cNvSpPr>
            <p:nvPr/>
          </p:nvSpPr>
          <p:spPr bwMode="auto">
            <a:xfrm>
              <a:off x="3209" y="1495"/>
              <a:ext cx="221" cy="1"/>
            </a:xfrm>
            <a:custGeom>
              <a:avLst/>
              <a:gdLst/>
              <a:ahLst/>
              <a:cxnLst>
                <a:cxn ang="0">
                  <a:pos x="220" y="0"/>
                </a:cxn>
                <a:cxn ang="0">
                  <a:pos x="217" y="0"/>
                </a:cxn>
                <a:cxn ang="0">
                  <a:pos x="211" y="0"/>
                </a:cxn>
                <a:cxn ang="0">
                  <a:pos x="202" y="0"/>
                </a:cxn>
                <a:cxn ang="0">
                  <a:pos x="189" y="0"/>
                </a:cxn>
                <a:cxn ang="0">
                  <a:pos x="174" y="0"/>
                </a:cxn>
                <a:cxn ang="0">
                  <a:pos x="158" y="0"/>
                </a:cxn>
                <a:cxn ang="0">
                  <a:pos x="139" y="0"/>
                </a:cxn>
                <a:cxn ang="0">
                  <a:pos x="120" y="0"/>
                </a:cxn>
                <a:cxn ang="0">
                  <a:pos x="101" y="0"/>
                </a:cxn>
                <a:cxn ang="0">
                  <a:pos x="82" y="0"/>
                </a:cxn>
                <a:cxn ang="0">
                  <a:pos x="64" y="0"/>
                </a:cxn>
                <a:cxn ang="0">
                  <a:pos x="46" y="0"/>
                </a:cxn>
                <a:cxn ang="0">
                  <a:pos x="31" y="0"/>
                </a:cxn>
                <a:cxn ang="0">
                  <a:pos x="18" y="0"/>
                </a:cxn>
                <a:cxn ang="0">
                  <a:pos x="7" y="0"/>
                </a:cxn>
                <a:cxn ang="0">
                  <a:pos x="0" y="0"/>
                </a:cxn>
              </a:cxnLst>
              <a:rect l="0" t="0" r="r" b="b"/>
              <a:pathLst>
                <a:path w="221" h="1">
                  <a:moveTo>
                    <a:pt x="220" y="0"/>
                  </a:moveTo>
                  <a:lnTo>
                    <a:pt x="217" y="0"/>
                  </a:lnTo>
                  <a:lnTo>
                    <a:pt x="211" y="0"/>
                  </a:lnTo>
                  <a:lnTo>
                    <a:pt x="202" y="0"/>
                  </a:lnTo>
                  <a:lnTo>
                    <a:pt x="189" y="0"/>
                  </a:lnTo>
                  <a:lnTo>
                    <a:pt x="174" y="0"/>
                  </a:lnTo>
                  <a:lnTo>
                    <a:pt x="158" y="0"/>
                  </a:lnTo>
                  <a:lnTo>
                    <a:pt x="139" y="0"/>
                  </a:lnTo>
                  <a:lnTo>
                    <a:pt x="120" y="0"/>
                  </a:lnTo>
                  <a:lnTo>
                    <a:pt x="101" y="0"/>
                  </a:lnTo>
                  <a:lnTo>
                    <a:pt x="82" y="0"/>
                  </a:lnTo>
                  <a:lnTo>
                    <a:pt x="64" y="0"/>
                  </a:lnTo>
                  <a:lnTo>
                    <a:pt x="46" y="0"/>
                  </a:lnTo>
                  <a:lnTo>
                    <a:pt x="31" y="0"/>
                  </a:lnTo>
                  <a:lnTo>
                    <a:pt x="18" y="0"/>
                  </a:lnTo>
                  <a:lnTo>
                    <a:pt x="7" y="0"/>
                  </a:lnTo>
                  <a:lnTo>
                    <a:pt x="0" y="0"/>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37" name="Line 840"/>
            <p:cNvSpPr>
              <a:spLocks noChangeShapeType="1"/>
            </p:cNvSpPr>
            <p:nvPr/>
          </p:nvSpPr>
          <p:spPr bwMode="auto">
            <a:xfrm>
              <a:off x="3428" y="1493"/>
              <a:ext cx="0" cy="6"/>
            </a:xfrm>
            <a:prstGeom prst="line">
              <a:avLst/>
            </a:prstGeom>
            <a:noFill/>
            <a:ln w="9525">
              <a:noFill/>
              <a:round/>
              <a:headEnd type="none" w="sm" len="sm"/>
              <a:tailEnd type="none" w="sm" len="sm"/>
            </a:ln>
            <a:effectLst/>
          </p:spPr>
          <p:txBody>
            <a:bodyPr/>
            <a:lstStyle/>
            <a:p>
              <a:endParaRPr lang="en-US"/>
            </a:p>
          </p:txBody>
        </p:sp>
        <p:sp>
          <p:nvSpPr>
            <p:cNvPr id="838" name="Line 841"/>
            <p:cNvSpPr>
              <a:spLocks noChangeShapeType="1"/>
            </p:cNvSpPr>
            <p:nvPr/>
          </p:nvSpPr>
          <p:spPr bwMode="auto">
            <a:xfrm flipV="1">
              <a:off x="3209" y="1490"/>
              <a:ext cx="0" cy="6"/>
            </a:xfrm>
            <a:prstGeom prst="line">
              <a:avLst/>
            </a:prstGeom>
            <a:noFill/>
            <a:ln w="9525">
              <a:noFill/>
              <a:round/>
              <a:headEnd type="none" w="sm" len="sm"/>
              <a:tailEnd type="none" w="sm" len="sm"/>
            </a:ln>
            <a:effectLst/>
          </p:spPr>
          <p:txBody>
            <a:bodyPr/>
            <a:lstStyle/>
            <a:p>
              <a:endParaRPr lang="en-US"/>
            </a:p>
          </p:txBody>
        </p:sp>
        <p:sp>
          <p:nvSpPr>
            <p:cNvPr id="839" name="Freeform 842"/>
            <p:cNvSpPr>
              <a:spLocks/>
            </p:cNvSpPr>
            <p:nvPr/>
          </p:nvSpPr>
          <p:spPr bwMode="auto">
            <a:xfrm>
              <a:off x="3184" y="1495"/>
              <a:ext cx="27" cy="27"/>
            </a:xfrm>
            <a:custGeom>
              <a:avLst/>
              <a:gdLst/>
              <a:ahLst/>
              <a:cxnLst>
                <a:cxn ang="0">
                  <a:pos x="26" y="0"/>
                </a:cxn>
                <a:cxn ang="0">
                  <a:pos x="21" y="0"/>
                </a:cxn>
                <a:cxn ang="0">
                  <a:pos x="16" y="1"/>
                </a:cxn>
                <a:cxn ang="0">
                  <a:pos x="13" y="2"/>
                </a:cxn>
                <a:cxn ang="0">
                  <a:pos x="10" y="4"/>
                </a:cxn>
                <a:cxn ang="0">
                  <a:pos x="7" y="6"/>
                </a:cxn>
                <a:cxn ang="0">
                  <a:pos x="5" y="8"/>
                </a:cxn>
                <a:cxn ang="0">
                  <a:pos x="3" y="11"/>
                </a:cxn>
                <a:cxn ang="0">
                  <a:pos x="2" y="13"/>
                </a:cxn>
                <a:cxn ang="0">
                  <a:pos x="1" y="15"/>
                </a:cxn>
                <a:cxn ang="0">
                  <a:pos x="0" y="17"/>
                </a:cxn>
                <a:cxn ang="0">
                  <a:pos x="0" y="19"/>
                </a:cxn>
                <a:cxn ang="0">
                  <a:pos x="0" y="21"/>
                </a:cxn>
                <a:cxn ang="0">
                  <a:pos x="0" y="23"/>
                </a:cxn>
                <a:cxn ang="0">
                  <a:pos x="0" y="25"/>
                </a:cxn>
                <a:cxn ang="0">
                  <a:pos x="0" y="26"/>
                </a:cxn>
              </a:cxnLst>
              <a:rect l="0" t="0" r="r" b="b"/>
              <a:pathLst>
                <a:path w="27" h="27">
                  <a:moveTo>
                    <a:pt x="26" y="0"/>
                  </a:moveTo>
                  <a:lnTo>
                    <a:pt x="21" y="0"/>
                  </a:lnTo>
                  <a:lnTo>
                    <a:pt x="16" y="1"/>
                  </a:lnTo>
                  <a:lnTo>
                    <a:pt x="13" y="2"/>
                  </a:lnTo>
                  <a:lnTo>
                    <a:pt x="10" y="4"/>
                  </a:lnTo>
                  <a:lnTo>
                    <a:pt x="7" y="6"/>
                  </a:lnTo>
                  <a:lnTo>
                    <a:pt x="5" y="8"/>
                  </a:lnTo>
                  <a:lnTo>
                    <a:pt x="3" y="11"/>
                  </a:lnTo>
                  <a:lnTo>
                    <a:pt x="2" y="13"/>
                  </a:lnTo>
                  <a:lnTo>
                    <a:pt x="1" y="15"/>
                  </a:lnTo>
                  <a:lnTo>
                    <a:pt x="0" y="17"/>
                  </a:lnTo>
                  <a:lnTo>
                    <a:pt x="0" y="19"/>
                  </a:lnTo>
                  <a:lnTo>
                    <a:pt x="0" y="21"/>
                  </a:lnTo>
                  <a:lnTo>
                    <a:pt x="0" y="23"/>
                  </a:lnTo>
                  <a:lnTo>
                    <a:pt x="0" y="25"/>
                  </a:lnTo>
                  <a:lnTo>
                    <a:pt x="0" y="2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40" name="Line 843"/>
            <p:cNvSpPr>
              <a:spLocks noChangeShapeType="1"/>
            </p:cNvSpPr>
            <p:nvPr/>
          </p:nvSpPr>
          <p:spPr bwMode="auto">
            <a:xfrm>
              <a:off x="3209" y="1493"/>
              <a:ext cx="0" cy="6"/>
            </a:xfrm>
            <a:prstGeom prst="line">
              <a:avLst/>
            </a:prstGeom>
            <a:noFill/>
            <a:ln w="9525">
              <a:noFill/>
              <a:round/>
              <a:headEnd type="none" w="sm" len="sm"/>
              <a:tailEnd type="none" w="sm" len="sm"/>
            </a:ln>
            <a:effectLst/>
          </p:spPr>
          <p:txBody>
            <a:bodyPr/>
            <a:lstStyle/>
            <a:p>
              <a:endParaRPr lang="en-US"/>
            </a:p>
          </p:txBody>
        </p:sp>
        <p:sp>
          <p:nvSpPr>
            <p:cNvPr id="841" name="Line 844"/>
            <p:cNvSpPr>
              <a:spLocks noChangeShapeType="1"/>
            </p:cNvSpPr>
            <p:nvPr/>
          </p:nvSpPr>
          <p:spPr bwMode="auto">
            <a:xfrm flipH="1">
              <a:off x="3182" y="1521"/>
              <a:ext cx="6" cy="0"/>
            </a:xfrm>
            <a:prstGeom prst="line">
              <a:avLst/>
            </a:prstGeom>
            <a:noFill/>
            <a:ln w="9525">
              <a:noFill/>
              <a:round/>
              <a:headEnd type="none" w="sm" len="sm"/>
              <a:tailEnd type="none" w="sm" len="sm"/>
            </a:ln>
            <a:effectLst/>
          </p:spPr>
          <p:txBody>
            <a:bodyPr/>
            <a:lstStyle/>
            <a:p>
              <a:endParaRPr lang="en-US"/>
            </a:p>
          </p:txBody>
        </p:sp>
        <p:sp>
          <p:nvSpPr>
            <p:cNvPr id="842" name="Freeform 845"/>
            <p:cNvSpPr>
              <a:spLocks/>
            </p:cNvSpPr>
            <p:nvPr/>
          </p:nvSpPr>
          <p:spPr bwMode="auto">
            <a:xfrm>
              <a:off x="3184" y="1521"/>
              <a:ext cx="51" cy="79"/>
            </a:xfrm>
            <a:custGeom>
              <a:avLst/>
              <a:gdLst/>
              <a:ahLst/>
              <a:cxnLst>
                <a:cxn ang="0">
                  <a:pos x="0" y="0"/>
                </a:cxn>
                <a:cxn ang="0">
                  <a:pos x="0" y="77"/>
                </a:cxn>
                <a:cxn ang="0">
                  <a:pos x="0" y="78"/>
                </a:cxn>
                <a:cxn ang="0">
                  <a:pos x="50" y="78"/>
                </a:cxn>
              </a:cxnLst>
              <a:rect l="0" t="0" r="r" b="b"/>
              <a:pathLst>
                <a:path w="51" h="79">
                  <a:moveTo>
                    <a:pt x="0" y="0"/>
                  </a:moveTo>
                  <a:lnTo>
                    <a:pt x="0" y="77"/>
                  </a:lnTo>
                  <a:lnTo>
                    <a:pt x="0" y="78"/>
                  </a:lnTo>
                  <a:lnTo>
                    <a:pt x="50" y="7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43" name="Freeform 846"/>
            <p:cNvSpPr>
              <a:spLocks/>
            </p:cNvSpPr>
            <p:nvPr/>
          </p:nvSpPr>
          <p:spPr bwMode="auto">
            <a:xfrm>
              <a:off x="3233" y="1598"/>
              <a:ext cx="33" cy="40"/>
            </a:xfrm>
            <a:custGeom>
              <a:avLst/>
              <a:gdLst/>
              <a:ahLst/>
              <a:cxnLst>
                <a:cxn ang="0">
                  <a:pos x="0" y="0"/>
                </a:cxn>
                <a:cxn ang="0">
                  <a:pos x="2" y="0"/>
                </a:cxn>
                <a:cxn ang="0">
                  <a:pos x="5" y="0"/>
                </a:cxn>
                <a:cxn ang="0">
                  <a:pos x="8" y="1"/>
                </a:cxn>
                <a:cxn ang="0">
                  <a:pos x="10" y="3"/>
                </a:cxn>
                <a:cxn ang="0">
                  <a:pos x="13" y="4"/>
                </a:cxn>
                <a:cxn ang="0">
                  <a:pos x="16" y="6"/>
                </a:cxn>
                <a:cxn ang="0">
                  <a:pos x="18" y="8"/>
                </a:cxn>
                <a:cxn ang="0">
                  <a:pos x="21" y="10"/>
                </a:cxn>
                <a:cxn ang="0">
                  <a:pos x="23" y="14"/>
                </a:cxn>
                <a:cxn ang="0">
                  <a:pos x="25" y="16"/>
                </a:cxn>
                <a:cxn ang="0">
                  <a:pos x="27" y="19"/>
                </a:cxn>
                <a:cxn ang="0">
                  <a:pos x="28" y="23"/>
                </a:cxn>
                <a:cxn ang="0">
                  <a:pos x="30" y="27"/>
                </a:cxn>
                <a:cxn ang="0">
                  <a:pos x="31" y="30"/>
                </a:cxn>
                <a:cxn ang="0">
                  <a:pos x="32" y="35"/>
                </a:cxn>
                <a:cxn ang="0">
                  <a:pos x="32" y="39"/>
                </a:cxn>
              </a:cxnLst>
              <a:rect l="0" t="0" r="r" b="b"/>
              <a:pathLst>
                <a:path w="33" h="40">
                  <a:moveTo>
                    <a:pt x="0" y="0"/>
                  </a:moveTo>
                  <a:lnTo>
                    <a:pt x="2" y="0"/>
                  </a:lnTo>
                  <a:lnTo>
                    <a:pt x="5" y="0"/>
                  </a:lnTo>
                  <a:lnTo>
                    <a:pt x="8" y="1"/>
                  </a:lnTo>
                  <a:lnTo>
                    <a:pt x="10" y="3"/>
                  </a:lnTo>
                  <a:lnTo>
                    <a:pt x="13" y="4"/>
                  </a:lnTo>
                  <a:lnTo>
                    <a:pt x="16" y="6"/>
                  </a:lnTo>
                  <a:lnTo>
                    <a:pt x="18" y="8"/>
                  </a:lnTo>
                  <a:lnTo>
                    <a:pt x="21" y="10"/>
                  </a:lnTo>
                  <a:lnTo>
                    <a:pt x="23" y="14"/>
                  </a:lnTo>
                  <a:lnTo>
                    <a:pt x="25" y="16"/>
                  </a:lnTo>
                  <a:lnTo>
                    <a:pt x="27" y="19"/>
                  </a:lnTo>
                  <a:lnTo>
                    <a:pt x="28" y="23"/>
                  </a:lnTo>
                  <a:lnTo>
                    <a:pt x="30" y="27"/>
                  </a:lnTo>
                  <a:lnTo>
                    <a:pt x="31" y="30"/>
                  </a:lnTo>
                  <a:lnTo>
                    <a:pt x="32" y="35"/>
                  </a:lnTo>
                  <a:lnTo>
                    <a:pt x="32" y="39"/>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44" name="Line 847"/>
            <p:cNvSpPr>
              <a:spLocks noChangeShapeType="1"/>
            </p:cNvSpPr>
            <p:nvPr/>
          </p:nvSpPr>
          <p:spPr bwMode="auto">
            <a:xfrm flipV="1">
              <a:off x="3233" y="1593"/>
              <a:ext cx="0" cy="7"/>
            </a:xfrm>
            <a:prstGeom prst="line">
              <a:avLst/>
            </a:prstGeom>
            <a:noFill/>
            <a:ln w="9525">
              <a:noFill/>
              <a:round/>
              <a:headEnd type="none" w="sm" len="sm"/>
              <a:tailEnd type="none" w="sm" len="sm"/>
            </a:ln>
            <a:effectLst/>
          </p:spPr>
          <p:txBody>
            <a:bodyPr/>
            <a:lstStyle/>
            <a:p>
              <a:endParaRPr lang="en-US"/>
            </a:p>
          </p:txBody>
        </p:sp>
        <p:sp>
          <p:nvSpPr>
            <p:cNvPr id="845" name="Line 848"/>
            <p:cNvSpPr>
              <a:spLocks noChangeShapeType="1"/>
            </p:cNvSpPr>
            <p:nvPr/>
          </p:nvSpPr>
          <p:spPr bwMode="auto">
            <a:xfrm flipH="1">
              <a:off x="3263" y="1636"/>
              <a:ext cx="6" cy="0"/>
            </a:xfrm>
            <a:prstGeom prst="line">
              <a:avLst/>
            </a:prstGeom>
            <a:noFill/>
            <a:ln w="9525">
              <a:noFill/>
              <a:round/>
              <a:headEnd type="none" w="sm" len="sm"/>
              <a:tailEnd type="none" w="sm" len="sm"/>
            </a:ln>
            <a:effectLst/>
          </p:spPr>
          <p:txBody>
            <a:bodyPr/>
            <a:lstStyle/>
            <a:p>
              <a:endParaRPr lang="en-US"/>
            </a:p>
          </p:txBody>
        </p:sp>
        <p:sp>
          <p:nvSpPr>
            <p:cNvPr id="846" name="Freeform 849"/>
            <p:cNvSpPr>
              <a:spLocks/>
            </p:cNvSpPr>
            <p:nvPr/>
          </p:nvSpPr>
          <p:spPr bwMode="auto">
            <a:xfrm>
              <a:off x="3233" y="1636"/>
              <a:ext cx="33" cy="39"/>
            </a:xfrm>
            <a:custGeom>
              <a:avLst/>
              <a:gdLst/>
              <a:ahLst/>
              <a:cxnLst>
                <a:cxn ang="0">
                  <a:pos x="32" y="0"/>
                </a:cxn>
                <a:cxn ang="0">
                  <a:pos x="32" y="4"/>
                </a:cxn>
                <a:cxn ang="0">
                  <a:pos x="31" y="7"/>
                </a:cxn>
                <a:cxn ang="0">
                  <a:pos x="30" y="11"/>
                </a:cxn>
                <a:cxn ang="0">
                  <a:pos x="29" y="14"/>
                </a:cxn>
                <a:cxn ang="0">
                  <a:pos x="28" y="18"/>
                </a:cxn>
                <a:cxn ang="0">
                  <a:pos x="26" y="20"/>
                </a:cxn>
                <a:cxn ang="0">
                  <a:pos x="24" y="23"/>
                </a:cxn>
                <a:cxn ang="0">
                  <a:pos x="22" y="26"/>
                </a:cxn>
                <a:cxn ang="0">
                  <a:pos x="20" y="28"/>
                </a:cxn>
                <a:cxn ang="0">
                  <a:pos x="18" y="31"/>
                </a:cxn>
                <a:cxn ang="0">
                  <a:pos x="15" y="33"/>
                </a:cxn>
                <a:cxn ang="0">
                  <a:pos x="12" y="34"/>
                </a:cxn>
                <a:cxn ang="0">
                  <a:pos x="9" y="36"/>
                </a:cxn>
                <a:cxn ang="0">
                  <a:pos x="7" y="37"/>
                </a:cxn>
                <a:cxn ang="0">
                  <a:pos x="3" y="38"/>
                </a:cxn>
                <a:cxn ang="0">
                  <a:pos x="0" y="38"/>
                </a:cxn>
              </a:cxnLst>
              <a:rect l="0" t="0" r="r" b="b"/>
              <a:pathLst>
                <a:path w="33" h="39">
                  <a:moveTo>
                    <a:pt x="32" y="0"/>
                  </a:moveTo>
                  <a:lnTo>
                    <a:pt x="32" y="4"/>
                  </a:lnTo>
                  <a:lnTo>
                    <a:pt x="31" y="7"/>
                  </a:lnTo>
                  <a:lnTo>
                    <a:pt x="30" y="11"/>
                  </a:lnTo>
                  <a:lnTo>
                    <a:pt x="29" y="14"/>
                  </a:lnTo>
                  <a:lnTo>
                    <a:pt x="28" y="18"/>
                  </a:lnTo>
                  <a:lnTo>
                    <a:pt x="26" y="20"/>
                  </a:lnTo>
                  <a:lnTo>
                    <a:pt x="24" y="23"/>
                  </a:lnTo>
                  <a:lnTo>
                    <a:pt x="22" y="26"/>
                  </a:lnTo>
                  <a:lnTo>
                    <a:pt x="20" y="28"/>
                  </a:lnTo>
                  <a:lnTo>
                    <a:pt x="18" y="31"/>
                  </a:lnTo>
                  <a:lnTo>
                    <a:pt x="15" y="33"/>
                  </a:lnTo>
                  <a:lnTo>
                    <a:pt x="12" y="34"/>
                  </a:lnTo>
                  <a:lnTo>
                    <a:pt x="9" y="36"/>
                  </a:lnTo>
                  <a:lnTo>
                    <a:pt x="7" y="37"/>
                  </a:lnTo>
                  <a:lnTo>
                    <a:pt x="3" y="38"/>
                  </a:lnTo>
                  <a:lnTo>
                    <a:pt x="0" y="3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47" name="Line 850"/>
            <p:cNvSpPr>
              <a:spLocks noChangeShapeType="1"/>
            </p:cNvSpPr>
            <p:nvPr/>
          </p:nvSpPr>
          <p:spPr bwMode="auto">
            <a:xfrm>
              <a:off x="3263" y="1636"/>
              <a:ext cx="6" cy="0"/>
            </a:xfrm>
            <a:prstGeom prst="line">
              <a:avLst/>
            </a:prstGeom>
            <a:noFill/>
            <a:ln w="9525">
              <a:noFill/>
              <a:round/>
              <a:headEnd type="none" w="sm" len="sm"/>
              <a:tailEnd type="none" w="sm" len="sm"/>
            </a:ln>
            <a:effectLst/>
          </p:spPr>
          <p:txBody>
            <a:bodyPr/>
            <a:lstStyle/>
            <a:p>
              <a:endParaRPr lang="en-US"/>
            </a:p>
          </p:txBody>
        </p:sp>
        <p:sp>
          <p:nvSpPr>
            <p:cNvPr id="848" name="Line 851"/>
            <p:cNvSpPr>
              <a:spLocks noChangeShapeType="1"/>
            </p:cNvSpPr>
            <p:nvPr/>
          </p:nvSpPr>
          <p:spPr bwMode="auto">
            <a:xfrm flipV="1">
              <a:off x="3233" y="1669"/>
              <a:ext cx="0" cy="7"/>
            </a:xfrm>
            <a:prstGeom prst="line">
              <a:avLst/>
            </a:prstGeom>
            <a:noFill/>
            <a:ln w="9525">
              <a:noFill/>
              <a:round/>
              <a:headEnd type="none" w="sm" len="sm"/>
              <a:tailEnd type="none" w="sm" len="sm"/>
            </a:ln>
            <a:effectLst/>
          </p:spPr>
          <p:txBody>
            <a:bodyPr/>
            <a:lstStyle/>
            <a:p>
              <a:endParaRPr lang="en-US"/>
            </a:p>
          </p:txBody>
        </p:sp>
        <p:sp>
          <p:nvSpPr>
            <p:cNvPr id="849" name="Freeform 852"/>
            <p:cNvSpPr>
              <a:spLocks/>
            </p:cNvSpPr>
            <p:nvPr/>
          </p:nvSpPr>
          <p:spPr bwMode="auto">
            <a:xfrm>
              <a:off x="3184" y="1673"/>
              <a:ext cx="51" cy="87"/>
            </a:xfrm>
            <a:custGeom>
              <a:avLst/>
              <a:gdLst/>
              <a:ahLst/>
              <a:cxnLst>
                <a:cxn ang="0">
                  <a:pos x="50" y="0"/>
                </a:cxn>
                <a:cxn ang="0">
                  <a:pos x="0" y="0"/>
                </a:cxn>
                <a:cxn ang="0">
                  <a:pos x="0" y="86"/>
                </a:cxn>
              </a:cxnLst>
              <a:rect l="0" t="0" r="r" b="b"/>
              <a:pathLst>
                <a:path w="51" h="87">
                  <a:moveTo>
                    <a:pt x="50" y="0"/>
                  </a:moveTo>
                  <a:lnTo>
                    <a:pt x="0" y="0"/>
                  </a:lnTo>
                  <a:lnTo>
                    <a:pt x="0" y="8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50" name="Freeform 853"/>
            <p:cNvSpPr>
              <a:spLocks/>
            </p:cNvSpPr>
            <p:nvPr/>
          </p:nvSpPr>
          <p:spPr bwMode="auto">
            <a:xfrm>
              <a:off x="3199" y="1611"/>
              <a:ext cx="18" cy="21"/>
            </a:xfrm>
            <a:custGeom>
              <a:avLst/>
              <a:gdLst/>
              <a:ahLst/>
              <a:cxnLst>
                <a:cxn ang="0">
                  <a:pos x="8" y="20"/>
                </a:cxn>
                <a:cxn ang="0">
                  <a:pos x="9" y="20"/>
                </a:cxn>
                <a:cxn ang="0">
                  <a:pos x="10" y="19"/>
                </a:cxn>
                <a:cxn ang="0">
                  <a:pos x="11" y="19"/>
                </a:cxn>
                <a:cxn ang="0">
                  <a:pos x="12" y="18"/>
                </a:cxn>
                <a:cxn ang="0">
                  <a:pos x="14" y="17"/>
                </a:cxn>
                <a:cxn ang="0">
                  <a:pos x="14" y="16"/>
                </a:cxn>
                <a:cxn ang="0">
                  <a:pos x="15" y="15"/>
                </a:cxn>
                <a:cxn ang="0">
                  <a:pos x="15" y="14"/>
                </a:cxn>
                <a:cxn ang="0">
                  <a:pos x="16" y="14"/>
                </a:cxn>
                <a:cxn ang="0">
                  <a:pos x="16" y="12"/>
                </a:cxn>
                <a:cxn ang="0">
                  <a:pos x="16" y="11"/>
                </a:cxn>
                <a:cxn ang="0">
                  <a:pos x="17" y="10"/>
                </a:cxn>
                <a:cxn ang="0">
                  <a:pos x="17" y="9"/>
                </a:cxn>
                <a:cxn ang="0">
                  <a:pos x="16" y="8"/>
                </a:cxn>
                <a:cxn ang="0">
                  <a:pos x="16" y="6"/>
                </a:cxn>
                <a:cxn ang="0">
                  <a:pos x="16" y="5"/>
                </a:cxn>
                <a:cxn ang="0">
                  <a:pos x="15" y="5"/>
                </a:cxn>
                <a:cxn ang="0">
                  <a:pos x="15" y="4"/>
                </a:cxn>
                <a:cxn ang="0">
                  <a:pos x="14" y="3"/>
                </a:cxn>
                <a:cxn ang="0">
                  <a:pos x="14" y="2"/>
                </a:cxn>
                <a:cxn ang="0">
                  <a:pos x="12" y="1"/>
                </a:cxn>
                <a:cxn ang="0">
                  <a:pos x="12" y="0"/>
                </a:cxn>
                <a:cxn ang="0">
                  <a:pos x="11" y="0"/>
                </a:cxn>
                <a:cxn ang="0">
                  <a:pos x="10" y="0"/>
                </a:cxn>
                <a:cxn ang="0">
                  <a:pos x="9" y="0"/>
                </a:cxn>
                <a:cxn ang="0">
                  <a:pos x="8" y="0"/>
                </a:cxn>
                <a:cxn ang="0">
                  <a:pos x="7" y="0"/>
                </a:cxn>
                <a:cxn ang="0">
                  <a:pos x="6" y="0"/>
                </a:cxn>
                <a:cxn ang="0">
                  <a:pos x="5" y="0"/>
                </a:cxn>
                <a:cxn ang="0">
                  <a:pos x="4" y="0"/>
                </a:cxn>
                <a:cxn ang="0">
                  <a:pos x="3" y="1"/>
                </a:cxn>
                <a:cxn ang="0">
                  <a:pos x="3" y="2"/>
                </a:cxn>
                <a:cxn ang="0">
                  <a:pos x="2" y="3"/>
                </a:cxn>
                <a:cxn ang="0">
                  <a:pos x="1" y="3"/>
                </a:cxn>
                <a:cxn ang="0">
                  <a:pos x="1" y="4"/>
                </a:cxn>
                <a:cxn ang="0">
                  <a:pos x="0" y="5"/>
                </a:cxn>
                <a:cxn ang="0">
                  <a:pos x="0" y="6"/>
                </a:cxn>
                <a:cxn ang="0">
                  <a:pos x="0" y="8"/>
                </a:cxn>
                <a:cxn ang="0">
                  <a:pos x="0" y="9"/>
                </a:cxn>
                <a:cxn ang="0">
                  <a:pos x="0" y="10"/>
                </a:cxn>
                <a:cxn ang="0">
                  <a:pos x="0" y="11"/>
                </a:cxn>
                <a:cxn ang="0">
                  <a:pos x="0" y="12"/>
                </a:cxn>
                <a:cxn ang="0">
                  <a:pos x="0" y="14"/>
                </a:cxn>
                <a:cxn ang="0">
                  <a:pos x="1" y="15"/>
                </a:cxn>
                <a:cxn ang="0">
                  <a:pos x="1" y="16"/>
                </a:cxn>
                <a:cxn ang="0">
                  <a:pos x="2" y="16"/>
                </a:cxn>
                <a:cxn ang="0">
                  <a:pos x="3" y="17"/>
                </a:cxn>
                <a:cxn ang="0">
                  <a:pos x="3" y="18"/>
                </a:cxn>
                <a:cxn ang="0">
                  <a:pos x="4" y="18"/>
                </a:cxn>
                <a:cxn ang="0">
                  <a:pos x="5" y="19"/>
                </a:cxn>
                <a:cxn ang="0">
                  <a:pos x="6" y="19"/>
                </a:cxn>
                <a:cxn ang="0">
                  <a:pos x="7" y="20"/>
                </a:cxn>
                <a:cxn ang="0">
                  <a:pos x="8" y="20"/>
                </a:cxn>
              </a:cxnLst>
              <a:rect l="0" t="0" r="r" b="b"/>
              <a:pathLst>
                <a:path w="18" h="21">
                  <a:moveTo>
                    <a:pt x="8" y="20"/>
                  </a:moveTo>
                  <a:lnTo>
                    <a:pt x="9" y="20"/>
                  </a:lnTo>
                  <a:lnTo>
                    <a:pt x="10" y="19"/>
                  </a:lnTo>
                  <a:lnTo>
                    <a:pt x="11" y="19"/>
                  </a:lnTo>
                  <a:lnTo>
                    <a:pt x="12" y="18"/>
                  </a:lnTo>
                  <a:lnTo>
                    <a:pt x="14" y="17"/>
                  </a:lnTo>
                  <a:lnTo>
                    <a:pt x="14" y="16"/>
                  </a:lnTo>
                  <a:lnTo>
                    <a:pt x="15" y="15"/>
                  </a:lnTo>
                  <a:lnTo>
                    <a:pt x="15" y="14"/>
                  </a:lnTo>
                  <a:lnTo>
                    <a:pt x="16" y="14"/>
                  </a:lnTo>
                  <a:lnTo>
                    <a:pt x="16" y="12"/>
                  </a:lnTo>
                  <a:lnTo>
                    <a:pt x="16" y="11"/>
                  </a:lnTo>
                  <a:lnTo>
                    <a:pt x="17" y="10"/>
                  </a:lnTo>
                  <a:lnTo>
                    <a:pt x="17" y="9"/>
                  </a:lnTo>
                  <a:lnTo>
                    <a:pt x="16" y="8"/>
                  </a:lnTo>
                  <a:lnTo>
                    <a:pt x="16" y="6"/>
                  </a:lnTo>
                  <a:lnTo>
                    <a:pt x="16" y="5"/>
                  </a:lnTo>
                  <a:lnTo>
                    <a:pt x="15" y="5"/>
                  </a:lnTo>
                  <a:lnTo>
                    <a:pt x="15" y="4"/>
                  </a:lnTo>
                  <a:lnTo>
                    <a:pt x="14" y="3"/>
                  </a:lnTo>
                  <a:lnTo>
                    <a:pt x="14" y="2"/>
                  </a:lnTo>
                  <a:lnTo>
                    <a:pt x="12" y="1"/>
                  </a:lnTo>
                  <a:lnTo>
                    <a:pt x="12" y="0"/>
                  </a:lnTo>
                  <a:lnTo>
                    <a:pt x="11" y="0"/>
                  </a:lnTo>
                  <a:lnTo>
                    <a:pt x="10" y="0"/>
                  </a:lnTo>
                  <a:lnTo>
                    <a:pt x="9" y="0"/>
                  </a:lnTo>
                  <a:lnTo>
                    <a:pt x="8" y="0"/>
                  </a:lnTo>
                  <a:lnTo>
                    <a:pt x="7" y="0"/>
                  </a:lnTo>
                  <a:lnTo>
                    <a:pt x="6" y="0"/>
                  </a:lnTo>
                  <a:lnTo>
                    <a:pt x="5" y="0"/>
                  </a:lnTo>
                  <a:lnTo>
                    <a:pt x="4" y="0"/>
                  </a:lnTo>
                  <a:lnTo>
                    <a:pt x="3" y="1"/>
                  </a:lnTo>
                  <a:lnTo>
                    <a:pt x="3" y="2"/>
                  </a:lnTo>
                  <a:lnTo>
                    <a:pt x="2" y="3"/>
                  </a:lnTo>
                  <a:lnTo>
                    <a:pt x="1" y="3"/>
                  </a:lnTo>
                  <a:lnTo>
                    <a:pt x="1" y="4"/>
                  </a:lnTo>
                  <a:lnTo>
                    <a:pt x="0" y="5"/>
                  </a:lnTo>
                  <a:lnTo>
                    <a:pt x="0" y="6"/>
                  </a:lnTo>
                  <a:lnTo>
                    <a:pt x="0" y="8"/>
                  </a:lnTo>
                  <a:lnTo>
                    <a:pt x="0" y="9"/>
                  </a:lnTo>
                  <a:lnTo>
                    <a:pt x="0" y="10"/>
                  </a:lnTo>
                  <a:lnTo>
                    <a:pt x="0" y="11"/>
                  </a:lnTo>
                  <a:lnTo>
                    <a:pt x="0" y="12"/>
                  </a:lnTo>
                  <a:lnTo>
                    <a:pt x="0" y="14"/>
                  </a:lnTo>
                  <a:lnTo>
                    <a:pt x="1" y="15"/>
                  </a:lnTo>
                  <a:lnTo>
                    <a:pt x="1" y="16"/>
                  </a:lnTo>
                  <a:lnTo>
                    <a:pt x="2" y="16"/>
                  </a:lnTo>
                  <a:lnTo>
                    <a:pt x="3" y="17"/>
                  </a:lnTo>
                  <a:lnTo>
                    <a:pt x="3" y="18"/>
                  </a:lnTo>
                  <a:lnTo>
                    <a:pt x="4" y="18"/>
                  </a:lnTo>
                  <a:lnTo>
                    <a:pt x="5" y="19"/>
                  </a:lnTo>
                  <a:lnTo>
                    <a:pt x="6" y="19"/>
                  </a:lnTo>
                  <a:lnTo>
                    <a:pt x="7"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851" name="Freeform 854"/>
            <p:cNvSpPr>
              <a:spLocks/>
            </p:cNvSpPr>
            <p:nvPr/>
          </p:nvSpPr>
          <p:spPr bwMode="auto">
            <a:xfrm>
              <a:off x="3199" y="1611"/>
              <a:ext cx="18" cy="21"/>
            </a:xfrm>
            <a:custGeom>
              <a:avLst/>
              <a:gdLst/>
              <a:ahLst/>
              <a:cxnLst>
                <a:cxn ang="0">
                  <a:pos x="8" y="20"/>
                </a:cxn>
                <a:cxn ang="0">
                  <a:pos x="9" y="20"/>
                </a:cxn>
                <a:cxn ang="0">
                  <a:pos x="10" y="19"/>
                </a:cxn>
                <a:cxn ang="0">
                  <a:pos x="11" y="19"/>
                </a:cxn>
                <a:cxn ang="0">
                  <a:pos x="12" y="18"/>
                </a:cxn>
                <a:cxn ang="0">
                  <a:pos x="14" y="17"/>
                </a:cxn>
                <a:cxn ang="0">
                  <a:pos x="14" y="16"/>
                </a:cxn>
                <a:cxn ang="0">
                  <a:pos x="15" y="15"/>
                </a:cxn>
                <a:cxn ang="0">
                  <a:pos x="15" y="14"/>
                </a:cxn>
                <a:cxn ang="0">
                  <a:pos x="16" y="14"/>
                </a:cxn>
                <a:cxn ang="0">
                  <a:pos x="16" y="12"/>
                </a:cxn>
                <a:cxn ang="0">
                  <a:pos x="16" y="11"/>
                </a:cxn>
                <a:cxn ang="0">
                  <a:pos x="17" y="10"/>
                </a:cxn>
                <a:cxn ang="0">
                  <a:pos x="17" y="9"/>
                </a:cxn>
                <a:cxn ang="0">
                  <a:pos x="16" y="8"/>
                </a:cxn>
                <a:cxn ang="0">
                  <a:pos x="16" y="6"/>
                </a:cxn>
                <a:cxn ang="0">
                  <a:pos x="16" y="5"/>
                </a:cxn>
                <a:cxn ang="0">
                  <a:pos x="15" y="5"/>
                </a:cxn>
                <a:cxn ang="0">
                  <a:pos x="15" y="4"/>
                </a:cxn>
                <a:cxn ang="0">
                  <a:pos x="14" y="3"/>
                </a:cxn>
                <a:cxn ang="0">
                  <a:pos x="14" y="2"/>
                </a:cxn>
                <a:cxn ang="0">
                  <a:pos x="12" y="1"/>
                </a:cxn>
                <a:cxn ang="0">
                  <a:pos x="12" y="0"/>
                </a:cxn>
                <a:cxn ang="0">
                  <a:pos x="11" y="0"/>
                </a:cxn>
                <a:cxn ang="0">
                  <a:pos x="10" y="0"/>
                </a:cxn>
                <a:cxn ang="0">
                  <a:pos x="9" y="0"/>
                </a:cxn>
                <a:cxn ang="0">
                  <a:pos x="8" y="0"/>
                </a:cxn>
                <a:cxn ang="0">
                  <a:pos x="7" y="0"/>
                </a:cxn>
                <a:cxn ang="0">
                  <a:pos x="6" y="0"/>
                </a:cxn>
                <a:cxn ang="0">
                  <a:pos x="5" y="0"/>
                </a:cxn>
                <a:cxn ang="0">
                  <a:pos x="4" y="0"/>
                </a:cxn>
                <a:cxn ang="0">
                  <a:pos x="3" y="1"/>
                </a:cxn>
                <a:cxn ang="0">
                  <a:pos x="3" y="2"/>
                </a:cxn>
                <a:cxn ang="0">
                  <a:pos x="2" y="3"/>
                </a:cxn>
                <a:cxn ang="0">
                  <a:pos x="1" y="3"/>
                </a:cxn>
                <a:cxn ang="0">
                  <a:pos x="1" y="4"/>
                </a:cxn>
                <a:cxn ang="0">
                  <a:pos x="0" y="5"/>
                </a:cxn>
                <a:cxn ang="0">
                  <a:pos x="0" y="6"/>
                </a:cxn>
                <a:cxn ang="0">
                  <a:pos x="0" y="8"/>
                </a:cxn>
                <a:cxn ang="0">
                  <a:pos x="0" y="9"/>
                </a:cxn>
                <a:cxn ang="0">
                  <a:pos x="0" y="10"/>
                </a:cxn>
                <a:cxn ang="0">
                  <a:pos x="0" y="11"/>
                </a:cxn>
                <a:cxn ang="0">
                  <a:pos x="0" y="12"/>
                </a:cxn>
                <a:cxn ang="0">
                  <a:pos x="0" y="14"/>
                </a:cxn>
                <a:cxn ang="0">
                  <a:pos x="1" y="15"/>
                </a:cxn>
                <a:cxn ang="0">
                  <a:pos x="1" y="16"/>
                </a:cxn>
                <a:cxn ang="0">
                  <a:pos x="2" y="16"/>
                </a:cxn>
                <a:cxn ang="0">
                  <a:pos x="3" y="17"/>
                </a:cxn>
                <a:cxn ang="0">
                  <a:pos x="3" y="18"/>
                </a:cxn>
                <a:cxn ang="0">
                  <a:pos x="4" y="18"/>
                </a:cxn>
                <a:cxn ang="0">
                  <a:pos x="5" y="19"/>
                </a:cxn>
                <a:cxn ang="0">
                  <a:pos x="6" y="19"/>
                </a:cxn>
                <a:cxn ang="0">
                  <a:pos x="7" y="20"/>
                </a:cxn>
                <a:cxn ang="0">
                  <a:pos x="8" y="20"/>
                </a:cxn>
              </a:cxnLst>
              <a:rect l="0" t="0" r="r" b="b"/>
              <a:pathLst>
                <a:path w="18" h="21">
                  <a:moveTo>
                    <a:pt x="8" y="20"/>
                  </a:moveTo>
                  <a:lnTo>
                    <a:pt x="9" y="20"/>
                  </a:lnTo>
                  <a:lnTo>
                    <a:pt x="10" y="19"/>
                  </a:lnTo>
                  <a:lnTo>
                    <a:pt x="11" y="19"/>
                  </a:lnTo>
                  <a:lnTo>
                    <a:pt x="12" y="18"/>
                  </a:lnTo>
                  <a:lnTo>
                    <a:pt x="14" y="17"/>
                  </a:lnTo>
                  <a:lnTo>
                    <a:pt x="14" y="16"/>
                  </a:lnTo>
                  <a:lnTo>
                    <a:pt x="15" y="15"/>
                  </a:lnTo>
                  <a:lnTo>
                    <a:pt x="15" y="14"/>
                  </a:lnTo>
                  <a:lnTo>
                    <a:pt x="16" y="14"/>
                  </a:lnTo>
                  <a:lnTo>
                    <a:pt x="16" y="12"/>
                  </a:lnTo>
                  <a:lnTo>
                    <a:pt x="16" y="11"/>
                  </a:lnTo>
                  <a:lnTo>
                    <a:pt x="17" y="10"/>
                  </a:lnTo>
                  <a:lnTo>
                    <a:pt x="17" y="9"/>
                  </a:lnTo>
                  <a:lnTo>
                    <a:pt x="16" y="8"/>
                  </a:lnTo>
                  <a:lnTo>
                    <a:pt x="16" y="6"/>
                  </a:lnTo>
                  <a:lnTo>
                    <a:pt x="16" y="5"/>
                  </a:lnTo>
                  <a:lnTo>
                    <a:pt x="15" y="5"/>
                  </a:lnTo>
                  <a:lnTo>
                    <a:pt x="15" y="4"/>
                  </a:lnTo>
                  <a:lnTo>
                    <a:pt x="14" y="3"/>
                  </a:lnTo>
                  <a:lnTo>
                    <a:pt x="14" y="2"/>
                  </a:lnTo>
                  <a:lnTo>
                    <a:pt x="12" y="1"/>
                  </a:lnTo>
                  <a:lnTo>
                    <a:pt x="12" y="0"/>
                  </a:lnTo>
                  <a:lnTo>
                    <a:pt x="11" y="0"/>
                  </a:lnTo>
                  <a:lnTo>
                    <a:pt x="10" y="0"/>
                  </a:lnTo>
                  <a:lnTo>
                    <a:pt x="9" y="0"/>
                  </a:lnTo>
                  <a:lnTo>
                    <a:pt x="8" y="0"/>
                  </a:lnTo>
                  <a:lnTo>
                    <a:pt x="7" y="0"/>
                  </a:lnTo>
                  <a:lnTo>
                    <a:pt x="6" y="0"/>
                  </a:lnTo>
                  <a:lnTo>
                    <a:pt x="5" y="0"/>
                  </a:lnTo>
                  <a:lnTo>
                    <a:pt x="4" y="0"/>
                  </a:lnTo>
                  <a:lnTo>
                    <a:pt x="3" y="1"/>
                  </a:lnTo>
                  <a:lnTo>
                    <a:pt x="3" y="2"/>
                  </a:lnTo>
                  <a:lnTo>
                    <a:pt x="2" y="3"/>
                  </a:lnTo>
                  <a:lnTo>
                    <a:pt x="1" y="3"/>
                  </a:lnTo>
                  <a:lnTo>
                    <a:pt x="1" y="4"/>
                  </a:lnTo>
                  <a:lnTo>
                    <a:pt x="0" y="5"/>
                  </a:lnTo>
                  <a:lnTo>
                    <a:pt x="0" y="6"/>
                  </a:lnTo>
                  <a:lnTo>
                    <a:pt x="0" y="8"/>
                  </a:lnTo>
                  <a:lnTo>
                    <a:pt x="0" y="9"/>
                  </a:lnTo>
                  <a:lnTo>
                    <a:pt x="0" y="10"/>
                  </a:lnTo>
                  <a:lnTo>
                    <a:pt x="0" y="11"/>
                  </a:lnTo>
                  <a:lnTo>
                    <a:pt x="0" y="12"/>
                  </a:lnTo>
                  <a:lnTo>
                    <a:pt x="0" y="14"/>
                  </a:lnTo>
                  <a:lnTo>
                    <a:pt x="1" y="15"/>
                  </a:lnTo>
                  <a:lnTo>
                    <a:pt x="1" y="16"/>
                  </a:lnTo>
                  <a:lnTo>
                    <a:pt x="2" y="16"/>
                  </a:lnTo>
                  <a:lnTo>
                    <a:pt x="3" y="17"/>
                  </a:lnTo>
                  <a:lnTo>
                    <a:pt x="3" y="18"/>
                  </a:lnTo>
                  <a:lnTo>
                    <a:pt x="4" y="18"/>
                  </a:lnTo>
                  <a:lnTo>
                    <a:pt x="5" y="19"/>
                  </a:lnTo>
                  <a:lnTo>
                    <a:pt x="6" y="19"/>
                  </a:lnTo>
                  <a:lnTo>
                    <a:pt x="7"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52" name="Freeform 855"/>
            <p:cNvSpPr>
              <a:spLocks/>
            </p:cNvSpPr>
            <p:nvPr/>
          </p:nvSpPr>
          <p:spPr bwMode="auto">
            <a:xfrm>
              <a:off x="3221" y="1638"/>
              <a:ext cx="19" cy="22"/>
            </a:xfrm>
            <a:custGeom>
              <a:avLst/>
              <a:gdLst/>
              <a:ahLst/>
              <a:cxnLst>
                <a:cxn ang="0">
                  <a:pos x="9" y="21"/>
                </a:cxn>
                <a:cxn ang="0">
                  <a:pos x="10" y="21"/>
                </a:cxn>
                <a:cxn ang="0">
                  <a:pos x="11" y="20"/>
                </a:cxn>
                <a:cxn ang="0">
                  <a:pos x="12" y="20"/>
                </a:cxn>
                <a:cxn ang="0">
                  <a:pos x="13" y="19"/>
                </a:cxn>
                <a:cxn ang="0">
                  <a:pos x="14" y="19"/>
                </a:cxn>
                <a:cxn ang="0">
                  <a:pos x="14" y="18"/>
                </a:cxn>
                <a:cxn ang="0">
                  <a:pos x="15" y="17"/>
                </a:cxn>
                <a:cxn ang="0">
                  <a:pos x="16" y="15"/>
                </a:cxn>
                <a:cxn ang="0">
                  <a:pos x="17" y="14"/>
                </a:cxn>
                <a:cxn ang="0">
                  <a:pos x="17" y="13"/>
                </a:cxn>
                <a:cxn ang="0">
                  <a:pos x="17" y="12"/>
                </a:cxn>
                <a:cxn ang="0">
                  <a:pos x="18" y="11"/>
                </a:cxn>
                <a:cxn ang="0">
                  <a:pos x="18" y="10"/>
                </a:cxn>
                <a:cxn ang="0">
                  <a:pos x="18" y="9"/>
                </a:cxn>
                <a:cxn ang="0">
                  <a:pos x="17" y="8"/>
                </a:cxn>
                <a:cxn ang="0">
                  <a:pos x="17" y="7"/>
                </a:cxn>
                <a:cxn ang="0">
                  <a:pos x="17" y="6"/>
                </a:cxn>
                <a:cxn ang="0">
                  <a:pos x="16" y="5"/>
                </a:cxn>
                <a:cxn ang="0">
                  <a:pos x="15" y="4"/>
                </a:cxn>
                <a:cxn ang="0">
                  <a:pos x="15" y="3"/>
                </a:cxn>
                <a:cxn ang="0">
                  <a:pos x="14" y="2"/>
                </a:cxn>
                <a:cxn ang="0">
                  <a:pos x="13" y="1"/>
                </a:cxn>
                <a:cxn ang="0">
                  <a:pos x="12" y="0"/>
                </a:cxn>
                <a:cxn ang="0">
                  <a:pos x="11" y="0"/>
                </a:cxn>
                <a:cxn ang="0">
                  <a:pos x="10" y="0"/>
                </a:cxn>
                <a:cxn ang="0">
                  <a:pos x="9" y="0"/>
                </a:cxn>
                <a:cxn ang="0">
                  <a:pos x="7" y="0"/>
                </a:cxn>
                <a:cxn ang="0">
                  <a:pos x="6" y="0"/>
                </a:cxn>
                <a:cxn ang="0">
                  <a:pos x="5" y="0"/>
                </a:cxn>
                <a:cxn ang="0">
                  <a:pos x="4" y="1"/>
                </a:cxn>
                <a:cxn ang="0">
                  <a:pos x="4" y="2"/>
                </a:cxn>
                <a:cxn ang="0">
                  <a:pos x="3" y="2"/>
                </a:cxn>
                <a:cxn ang="0">
                  <a:pos x="2" y="3"/>
                </a:cxn>
                <a:cxn ang="0">
                  <a:pos x="2" y="4"/>
                </a:cxn>
                <a:cxn ang="0">
                  <a:pos x="2" y="5"/>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2" y="15"/>
                </a:cxn>
                <a:cxn ang="0">
                  <a:pos x="2" y="17"/>
                </a:cxn>
                <a:cxn ang="0">
                  <a:pos x="3" y="18"/>
                </a:cxn>
                <a:cxn ang="0">
                  <a:pos x="4" y="19"/>
                </a:cxn>
                <a:cxn ang="0">
                  <a:pos x="5" y="20"/>
                </a:cxn>
                <a:cxn ang="0">
                  <a:pos x="6" y="20"/>
                </a:cxn>
                <a:cxn ang="0">
                  <a:pos x="7" y="20"/>
                </a:cxn>
                <a:cxn ang="0">
                  <a:pos x="7" y="21"/>
                </a:cxn>
                <a:cxn ang="0">
                  <a:pos x="9" y="21"/>
                </a:cxn>
              </a:cxnLst>
              <a:rect l="0" t="0" r="r" b="b"/>
              <a:pathLst>
                <a:path w="19" h="22">
                  <a:moveTo>
                    <a:pt x="9" y="21"/>
                  </a:moveTo>
                  <a:lnTo>
                    <a:pt x="10" y="21"/>
                  </a:lnTo>
                  <a:lnTo>
                    <a:pt x="11" y="20"/>
                  </a:lnTo>
                  <a:lnTo>
                    <a:pt x="12" y="20"/>
                  </a:lnTo>
                  <a:lnTo>
                    <a:pt x="13" y="19"/>
                  </a:lnTo>
                  <a:lnTo>
                    <a:pt x="14" y="19"/>
                  </a:lnTo>
                  <a:lnTo>
                    <a:pt x="14" y="18"/>
                  </a:lnTo>
                  <a:lnTo>
                    <a:pt x="15" y="17"/>
                  </a:lnTo>
                  <a:lnTo>
                    <a:pt x="16" y="15"/>
                  </a:lnTo>
                  <a:lnTo>
                    <a:pt x="17" y="14"/>
                  </a:lnTo>
                  <a:lnTo>
                    <a:pt x="17" y="13"/>
                  </a:lnTo>
                  <a:lnTo>
                    <a:pt x="17" y="12"/>
                  </a:lnTo>
                  <a:lnTo>
                    <a:pt x="18" y="11"/>
                  </a:lnTo>
                  <a:lnTo>
                    <a:pt x="18" y="10"/>
                  </a:lnTo>
                  <a:lnTo>
                    <a:pt x="18" y="9"/>
                  </a:lnTo>
                  <a:lnTo>
                    <a:pt x="17" y="8"/>
                  </a:lnTo>
                  <a:lnTo>
                    <a:pt x="17" y="7"/>
                  </a:lnTo>
                  <a:lnTo>
                    <a:pt x="17" y="6"/>
                  </a:lnTo>
                  <a:lnTo>
                    <a:pt x="16" y="5"/>
                  </a:lnTo>
                  <a:lnTo>
                    <a:pt x="15" y="4"/>
                  </a:lnTo>
                  <a:lnTo>
                    <a:pt x="15" y="3"/>
                  </a:lnTo>
                  <a:lnTo>
                    <a:pt x="14" y="2"/>
                  </a:lnTo>
                  <a:lnTo>
                    <a:pt x="13" y="1"/>
                  </a:lnTo>
                  <a:lnTo>
                    <a:pt x="12" y="0"/>
                  </a:lnTo>
                  <a:lnTo>
                    <a:pt x="11" y="0"/>
                  </a:lnTo>
                  <a:lnTo>
                    <a:pt x="10" y="0"/>
                  </a:lnTo>
                  <a:lnTo>
                    <a:pt x="9" y="0"/>
                  </a:lnTo>
                  <a:lnTo>
                    <a:pt x="7" y="0"/>
                  </a:lnTo>
                  <a:lnTo>
                    <a:pt x="6" y="0"/>
                  </a:lnTo>
                  <a:lnTo>
                    <a:pt x="5" y="0"/>
                  </a:lnTo>
                  <a:lnTo>
                    <a:pt x="4" y="1"/>
                  </a:lnTo>
                  <a:lnTo>
                    <a:pt x="4" y="2"/>
                  </a:lnTo>
                  <a:lnTo>
                    <a:pt x="3" y="2"/>
                  </a:lnTo>
                  <a:lnTo>
                    <a:pt x="2" y="3"/>
                  </a:lnTo>
                  <a:lnTo>
                    <a:pt x="2" y="4"/>
                  </a:lnTo>
                  <a:lnTo>
                    <a:pt x="2" y="5"/>
                  </a:lnTo>
                  <a:lnTo>
                    <a:pt x="1" y="5"/>
                  </a:lnTo>
                  <a:lnTo>
                    <a:pt x="0" y="6"/>
                  </a:lnTo>
                  <a:lnTo>
                    <a:pt x="0" y="7"/>
                  </a:lnTo>
                  <a:lnTo>
                    <a:pt x="0" y="8"/>
                  </a:lnTo>
                  <a:lnTo>
                    <a:pt x="0" y="9"/>
                  </a:lnTo>
                  <a:lnTo>
                    <a:pt x="0" y="10"/>
                  </a:lnTo>
                  <a:lnTo>
                    <a:pt x="0" y="11"/>
                  </a:lnTo>
                  <a:lnTo>
                    <a:pt x="0" y="12"/>
                  </a:lnTo>
                  <a:lnTo>
                    <a:pt x="0" y="13"/>
                  </a:lnTo>
                  <a:lnTo>
                    <a:pt x="0" y="14"/>
                  </a:lnTo>
                  <a:lnTo>
                    <a:pt x="1" y="15"/>
                  </a:lnTo>
                  <a:lnTo>
                    <a:pt x="2" y="15"/>
                  </a:lnTo>
                  <a:lnTo>
                    <a:pt x="2" y="17"/>
                  </a:lnTo>
                  <a:lnTo>
                    <a:pt x="3" y="18"/>
                  </a:lnTo>
                  <a:lnTo>
                    <a:pt x="4" y="19"/>
                  </a:lnTo>
                  <a:lnTo>
                    <a:pt x="5" y="20"/>
                  </a:lnTo>
                  <a:lnTo>
                    <a:pt x="6" y="20"/>
                  </a:lnTo>
                  <a:lnTo>
                    <a:pt x="7" y="20"/>
                  </a:lnTo>
                  <a:lnTo>
                    <a:pt x="7" y="21"/>
                  </a:lnTo>
                  <a:lnTo>
                    <a:pt x="9"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853" name="Freeform 856"/>
            <p:cNvSpPr>
              <a:spLocks/>
            </p:cNvSpPr>
            <p:nvPr/>
          </p:nvSpPr>
          <p:spPr bwMode="auto">
            <a:xfrm>
              <a:off x="3221" y="1638"/>
              <a:ext cx="19" cy="22"/>
            </a:xfrm>
            <a:custGeom>
              <a:avLst/>
              <a:gdLst/>
              <a:ahLst/>
              <a:cxnLst>
                <a:cxn ang="0">
                  <a:pos x="9" y="21"/>
                </a:cxn>
                <a:cxn ang="0">
                  <a:pos x="10" y="21"/>
                </a:cxn>
                <a:cxn ang="0">
                  <a:pos x="11" y="20"/>
                </a:cxn>
                <a:cxn ang="0">
                  <a:pos x="12" y="20"/>
                </a:cxn>
                <a:cxn ang="0">
                  <a:pos x="13" y="19"/>
                </a:cxn>
                <a:cxn ang="0">
                  <a:pos x="14" y="19"/>
                </a:cxn>
                <a:cxn ang="0">
                  <a:pos x="14" y="18"/>
                </a:cxn>
                <a:cxn ang="0">
                  <a:pos x="15" y="17"/>
                </a:cxn>
                <a:cxn ang="0">
                  <a:pos x="16" y="15"/>
                </a:cxn>
                <a:cxn ang="0">
                  <a:pos x="17" y="14"/>
                </a:cxn>
                <a:cxn ang="0">
                  <a:pos x="17" y="13"/>
                </a:cxn>
                <a:cxn ang="0">
                  <a:pos x="17" y="12"/>
                </a:cxn>
                <a:cxn ang="0">
                  <a:pos x="18" y="11"/>
                </a:cxn>
                <a:cxn ang="0">
                  <a:pos x="18" y="10"/>
                </a:cxn>
                <a:cxn ang="0">
                  <a:pos x="18" y="9"/>
                </a:cxn>
                <a:cxn ang="0">
                  <a:pos x="17" y="8"/>
                </a:cxn>
                <a:cxn ang="0">
                  <a:pos x="17" y="7"/>
                </a:cxn>
                <a:cxn ang="0">
                  <a:pos x="17" y="6"/>
                </a:cxn>
                <a:cxn ang="0">
                  <a:pos x="16" y="5"/>
                </a:cxn>
                <a:cxn ang="0">
                  <a:pos x="15" y="4"/>
                </a:cxn>
                <a:cxn ang="0">
                  <a:pos x="15" y="3"/>
                </a:cxn>
                <a:cxn ang="0">
                  <a:pos x="14" y="2"/>
                </a:cxn>
                <a:cxn ang="0">
                  <a:pos x="13" y="1"/>
                </a:cxn>
                <a:cxn ang="0">
                  <a:pos x="12" y="0"/>
                </a:cxn>
                <a:cxn ang="0">
                  <a:pos x="11" y="0"/>
                </a:cxn>
                <a:cxn ang="0">
                  <a:pos x="10" y="0"/>
                </a:cxn>
                <a:cxn ang="0">
                  <a:pos x="9" y="0"/>
                </a:cxn>
                <a:cxn ang="0">
                  <a:pos x="7" y="0"/>
                </a:cxn>
                <a:cxn ang="0">
                  <a:pos x="6" y="0"/>
                </a:cxn>
                <a:cxn ang="0">
                  <a:pos x="5" y="0"/>
                </a:cxn>
                <a:cxn ang="0">
                  <a:pos x="4" y="1"/>
                </a:cxn>
                <a:cxn ang="0">
                  <a:pos x="4" y="2"/>
                </a:cxn>
                <a:cxn ang="0">
                  <a:pos x="3" y="2"/>
                </a:cxn>
                <a:cxn ang="0">
                  <a:pos x="2" y="3"/>
                </a:cxn>
                <a:cxn ang="0">
                  <a:pos x="2" y="4"/>
                </a:cxn>
                <a:cxn ang="0">
                  <a:pos x="2" y="5"/>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2" y="15"/>
                </a:cxn>
                <a:cxn ang="0">
                  <a:pos x="2" y="17"/>
                </a:cxn>
                <a:cxn ang="0">
                  <a:pos x="3" y="18"/>
                </a:cxn>
                <a:cxn ang="0">
                  <a:pos x="4" y="19"/>
                </a:cxn>
                <a:cxn ang="0">
                  <a:pos x="5" y="20"/>
                </a:cxn>
                <a:cxn ang="0">
                  <a:pos x="6" y="20"/>
                </a:cxn>
                <a:cxn ang="0">
                  <a:pos x="7" y="20"/>
                </a:cxn>
                <a:cxn ang="0">
                  <a:pos x="7" y="21"/>
                </a:cxn>
                <a:cxn ang="0">
                  <a:pos x="9" y="21"/>
                </a:cxn>
              </a:cxnLst>
              <a:rect l="0" t="0" r="r" b="b"/>
              <a:pathLst>
                <a:path w="19" h="22">
                  <a:moveTo>
                    <a:pt x="9" y="21"/>
                  </a:moveTo>
                  <a:lnTo>
                    <a:pt x="10" y="21"/>
                  </a:lnTo>
                  <a:lnTo>
                    <a:pt x="11" y="20"/>
                  </a:lnTo>
                  <a:lnTo>
                    <a:pt x="12" y="20"/>
                  </a:lnTo>
                  <a:lnTo>
                    <a:pt x="13" y="19"/>
                  </a:lnTo>
                  <a:lnTo>
                    <a:pt x="14" y="19"/>
                  </a:lnTo>
                  <a:lnTo>
                    <a:pt x="14" y="18"/>
                  </a:lnTo>
                  <a:lnTo>
                    <a:pt x="15" y="17"/>
                  </a:lnTo>
                  <a:lnTo>
                    <a:pt x="16" y="15"/>
                  </a:lnTo>
                  <a:lnTo>
                    <a:pt x="17" y="14"/>
                  </a:lnTo>
                  <a:lnTo>
                    <a:pt x="17" y="13"/>
                  </a:lnTo>
                  <a:lnTo>
                    <a:pt x="17" y="12"/>
                  </a:lnTo>
                  <a:lnTo>
                    <a:pt x="18" y="11"/>
                  </a:lnTo>
                  <a:lnTo>
                    <a:pt x="18" y="10"/>
                  </a:lnTo>
                  <a:lnTo>
                    <a:pt x="18" y="9"/>
                  </a:lnTo>
                  <a:lnTo>
                    <a:pt x="17" y="8"/>
                  </a:lnTo>
                  <a:lnTo>
                    <a:pt x="17" y="7"/>
                  </a:lnTo>
                  <a:lnTo>
                    <a:pt x="17" y="6"/>
                  </a:lnTo>
                  <a:lnTo>
                    <a:pt x="16" y="5"/>
                  </a:lnTo>
                  <a:lnTo>
                    <a:pt x="15" y="4"/>
                  </a:lnTo>
                  <a:lnTo>
                    <a:pt x="15" y="3"/>
                  </a:lnTo>
                  <a:lnTo>
                    <a:pt x="14" y="2"/>
                  </a:lnTo>
                  <a:lnTo>
                    <a:pt x="13" y="1"/>
                  </a:lnTo>
                  <a:lnTo>
                    <a:pt x="12" y="0"/>
                  </a:lnTo>
                  <a:lnTo>
                    <a:pt x="11" y="0"/>
                  </a:lnTo>
                  <a:lnTo>
                    <a:pt x="10" y="0"/>
                  </a:lnTo>
                  <a:lnTo>
                    <a:pt x="9" y="0"/>
                  </a:lnTo>
                  <a:lnTo>
                    <a:pt x="7" y="0"/>
                  </a:lnTo>
                  <a:lnTo>
                    <a:pt x="6" y="0"/>
                  </a:lnTo>
                  <a:lnTo>
                    <a:pt x="5" y="0"/>
                  </a:lnTo>
                  <a:lnTo>
                    <a:pt x="4" y="1"/>
                  </a:lnTo>
                  <a:lnTo>
                    <a:pt x="4" y="2"/>
                  </a:lnTo>
                  <a:lnTo>
                    <a:pt x="3" y="2"/>
                  </a:lnTo>
                  <a:lnTo>
                    <a:pt x="2" y="3"/>
                  </a:lnTo>
                  <a:lnTo>
                    <a:pt x="2" y="4"/>
                  </a:lnTo>
                  <a:lnTo>
                    <a:pt x="2" y="5"/>
                  </a:lnTo>
                  <a:lnTo>
                    <a:pt x="1" y="5"/>
                  </a:lnTo>
                  <a:lnTo>
                    <a:pt x="0" y="6"/>
                  </a:lnTo>
                  <a:lnTo>
                    <a:pt x="0" y="7"/>
                  </a:lnTo>
                  <a:lnTo>
                    <a:pt x="0" y="8"/>
                  </a:lnTo>
                  <a:lnTo>
                    <a:pt x="0" y="9"/>
                  </a:lnTo>
                  <a:lnTo>
                    <a:pt x="0" y="10"/>
                  </a:lnTo>
                  <a:lnTo>
                    <a:pt x="0" y="11"/>
                  </a:lnTo>
                  <a:lnTo>
                    <a:pt x="0" y="12"/>
                  </a:lnTo>
                  <a:lnTo>
                    <a:pt x="0" y="13"/>
                  </a:lnTo>
                  <a:lnTo>
                    <a:pt x="0" y="14"/>
                  </a:lnTo>
                  <a:lnTo>
                    <a:pt x="1" y="15"/>
                  </a:lnTo>
                  <a:lnTo>
                    <a:pt x="2" y="15"/>
                  </a:lnTo>
                  <a:lnTo>
                    <a:pt x="2" y="17"/>
                  </a:lnTo>
                  <a:lnTo>
                    <a:pt x="3" y="18"/>
                  </a:lnTo>
                  <a:lnTo>
                    <a:pt x="4" y="19"/>
                  </a:lnTo>
                  <a:lnTo>
                    <a:pt x="5" y="20"/>
                  </a:lnTo>
                  <a:lnTo>
                    <a:pt x="6" y="20"/>
                  </a:lnTo>
                  <a:lnTo>
                    <a:pt x="7" y="20"/>
                  </a:lnTo>
                  <a:lnTo>
                    <a:pt x="7" y="21"/>
                  </a:lnTo>
                  <a:lnTo>
                    <a:pt x="9"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54" name="Line 857"/>
            <p:cNvSpPr>
              <a:spLocks noChangeShapeType="1"/>
            </p:cNvSpPr>
            <p:nvPr/>
          </p:nvSpPr>
          <p:spPr bwMode="auto">
            <a:xfrm>
              <a:off x="3211" y="1625"/>
              <a:ext cx="20" cy="23"/>
            </a:xfrm>
            <a:prstGeom prst="line">
              <a:avLst/>
            </a:prstGeom>
            <a:noFill/>
            <a:ln w="9525">
              <a:noFill/>
              <a:round/>
              <a:headEnd type="none" w="sm" len="sm"/>
              <a:tailEnd type="none" w="sm" len="sm"/>
            </a:ln>
            <a:effectLst/>
          </p:spPr>
          <p:txBody>
            <a:bodyPr/>
            <a:lstStyle/>
            <a:p>
              <a:endParaRPr lang="en-US"/>
            </a:p>
          </p:txBody>
        </p:sp>
        <p:sp>
          <p:nvSpPr>
            <p:cNvPr id="855" name="Line 858"/>
            <p:cNvSpPr>
              <a:spLocks noChangeShapeType="1"/>
            </p:cNvSpPr>
            <p:nvPr/>
          </p:nvSpPr>
          <p:spPr bwMode="auto">
            <a:xfrm>
              <a:off x="3213" y="1626"/>
              <a:ext cx="17" cy="21"/>
            </a:xfrm>
            <a:prstGeom prst="line">
              <a:avLst/>
            </a:prstGeom>
            <a:noFill/>
            <a:ln w="12700">
              <a:solidFill>
                <a:srgbClr val="000000"/>
              </a:solidFill>
              <a:round/>
              <a:headEnd type="none" w="sm" len="sm"/>
              <a:tailEnd type="none" w="sm" len="sm"/>
            </a:ln>
            <a:effectLst/>
          </p:spPr>
          <p:txBody>
            <a:bodyPr/>
            <a:lstStyle/>
            <a:p>
              <a:endParaRPr lang="en-US"/>
            </a:p>
          </p:txBody>
        </p:sp>
        <p:sp>
          <p:nvSpPr>
            <p:cNvPr id="856" name="Freeform 859"/>
            <p:cNvSpPr>
              <a:spLocks/>
            </p:cNvSpPr>
            <p:nvPr/>
          </p:nvSpPr>
          <p:spPr bwMode="auto">
            <a:xfrm>
              <a:off x="3056" y="2332"/>
              <a:ext cx="19" cy="22"/>
            </a:xfrm>
            <a:custGeom>
              <a:avLst/>
              <a:gdLst/>
              <a:ahLst/>
              <a:cxnLst>
                <a:cxn ang="0">
                  <a:pos x="9" y="21"/>
                </a:cxn>
                <a:cxn ang="0">
                  <a:pos x="10" y="21"/>
                </a:cxn>
                <a:cxn ang="0">
                  <a:pos x="11" y="21"/>
                </a:cxn>
                <a:cxn ang="0">
                  <a:pos x="11" y="20"/>
                </a:cxn>
                <a:cxn ang="0">
                  <a:pos x="12" y="20"/>
                </a:cxn>
                <a:cxn ang="0">
                  <a:pos x="13" y="20"/>
                </a:cxn>
                <a:cxn ang="0">
                  <a:pos x="14" y="19"/>
                </a:cxn>
                <a:cxn ang="0">
                  <a:pos x="14" y="18"/>
                </a:cxn>
                <a:cxn ang="0">
                  <a:pos x="15" y="17"/>
                </a:cxn>
                <a:cxn ang="0">
                  <a:pos x="16" y="16"/>
                </a:cxn>
                <a:cxn ang="0">
                  <a:pos x="17" y="15"/>
                </a:cxn>
                <a:cxn ang="0">
                  <a:pos x="17" y="14"/>
                </a:cxn>
                <a:cxn ang="0">
                  <a:pos x="17" y="13"/>
                </a:cxn>
                <a:cxn ang="0">
                  <a:pos x="18" y="12"/>
                </a:cxn>
                <a:cxn ang="0">
                  <a:pos x="18" y="11"/>
                </a:cxn>
                <a:cxn ang="0">
                  <a:pos x="18" y="10"/>
                </a:cxn>
                <a:cxn ang="0">
                  <a:pos x="18" y="8"/>
                </a:cxn>
                <a:cxn ang="0">
                  <a:pos x="17" y="7"/>
                </a:cxn>
                <a:cxn ang="0">
                  <a:pos x="17" y="6"/>
                </a:cxn>
                <a:cxn ang="0">
                  <a:pos x="17" y="5"/>
                </a:cxn>
                <a:cxn ang="0">
                  <a:pos x="16" y="5"/>
                </a:cxn>
                <a:cxn ang="0">
                  <a:pos x="15" y="4"/>
                </a:cxn>
                <a:cxn ang="0">
                  <a:pos x="15" y="3"/>
                </a:cxn>
                <a:cxn ang="0">
                  <a:pos x="14" y="2"/>
                </a:cxn>
                <a:cxn ang="0">
                  <a:pos x="13" y="1"/>
                </a:cxn>
                <a:cxn ang="0">
                  <a:pos x="12" y="0"/>
                </a:cxn>
                <a:cxn ang="0">
                  <a:pos x="11" y="0"/>
                </a:cxn>
                <a:cxn ang="0">
                  <a:pos x="10" y="0"/>
                </a:cxn>
                <a:cxn ang="0">
                  <a:pos x="9" y="0"/>
                </a:cxn>
                <a:cxn ang="0">
                  <a:pos x="7" y="0"/>
                </a:cxn>
                <a:cxn ang="0">
                  <a:pos x="6" y="0"/>
                </a:cxn>
                <a:cxn ang="0">
                  <a:pos x="5" y="0"/>
                </a:cxn>
                <a:cxn ang="0">
                  <a:pos x="4" y="1"/>
                </a:cxn>
                <a:cxn ang="0">
                  <a:pos x="4" y="2"/>
                </a:cxn>
                <a:cxn ang="0">
                  <a:pos x="3" y="2"/>
                </a:cxn>
                <a:cxn ang="0">
                  <a:pos x="3" y="3"/>
                </a:cxn>
                <a:cxn ang="0">
                  <a:pos x="2" y="4"/>
                </a:cxn>
                <a:cxn ang="0">
                  <a:pos x="2" y="5"/>
                </a:cxn>
                <a:cxn ang="0">
                  <a:pos x="1" y="5"/>
                </a:cxn>
                <a:cxn ang="0">
                  <a:pos x="0" y="6"/>
                </a:cxn>
                <a:cxn ang="0">
                  <a:pos x="0" y="7"/>
                </a:cxn>
                <a:cxn ang="0">
                  <a:pos x="0" y="8"/>
                </a:cxn>
                <a:cxn ang="0">
                  <a:pos x="0" y="10"/>
                </a:cxn>
                <a:cxn ang="0">
                  <a:pos x="0" y="11"/>
                </a:cxn>
                <a:cxn ang="0">
                  <a:pos x="0" y="12"/>
                </a:cxn>
                <a:cxn ang="0">
                  <a:pos x="0" y="13"/>
                </a:cxn>
                <a:cxn ang="0">
                  <a:pos x="0" y="14"/>
                </a:cxn>
                <a:cxn ang="0">
                  <a:pos x="1" y="15"/>
                </a:cxn>
                <a:cxn ang="0">
                  <a:pos x="2" y="16"/>
                </a:cxn>
                <a:cxn ang="0">
                  <a:pos x="2" y="17"/>
                </a:cxn>
                <a:cxn ang="0">
                  <a:pos x="3" y="17"/>
                </a:cxn>
                <a:cxn ang="0">
                  <a:pos x="3" y="18"/>
                </a:cxn>
                <a:cxn ang="0">
                  <a:pos x="4" y="19"/>
                </a:cxn>
                <a:cxn ang="0">
                  <a:pos x="4" y="20"/>
                </a:cxn>
                <a:cxn ang="0">
                  <a:pos x="5" y="20"/>
                </a:cxn>
                <a:cxn ang="0">
                  <a:pos x="6" y="20"/>
                </a:cxn>
                <a:cxn ang="0">
                  <a:pos x="7" y="21"/>
                </a:cxn>
                <a:cxn ang="0">
                  <a:pos x="9" y="21"/>
                </a:cxn>
              </a:cxnLst>
              <a:rect l="0" t="0" r="r" b="b"/>
              <a:pathLst>
                <a:path w="19" h="22">
                  <a:moveTo>
                    <a:pt x="9" y="21"/>
                  </a:moveTo>
                  <a:lnTo>
                    <a:pt x="10" y="21"/>
                  </a:lnTo>
                  <a:lnTo>
                    <a:pt x="11" y="21"/>
                  </a:lnTo>
                  <a:lnTo>
                    <a:pt x="11" y="20"/>
                  </a:lnTo>
                  <a:lnTo>
                    <a:pt x="12" y="20"/>
                  </a:lnTo>
                  <a:lnTo>
                    <a:pt x="13" y="20"/>
                  </a:lnTo>
                  <a:lnTo>
                    <a:pt x="14" y="19"/>
                  </a:lnTo>
                  <a:lnTo>
                    <a:pt x="14" y="18"/>
                  </a:lnTo>
                  <a:lnTo>
                    <a:pt x="15" y="17"/>
                  </a:lnTo>
                  <a:lnTo>
                    <a:pt x="16" y="16"/>
                  </a:lnTo>
                  <a:lnTo>
                    <a:pt x="17" y="15"/>
                  </a:lnTo>
                  <a:lnTo>
                    <a:pt x="17" y="14"/>
                  </a:lnTo>
                  <a:lnTo>
                    <a:pt x="17" y="13"/>
                  </a:lnTo>
                  <a:lnTo>
                    <a:pt x="18" y="12"/>
                  </a:lnTo>
                  <a:lnTo>
                    <a:pt x="18" y="11"/>
                  </a:lnTo>
                  <a:lnTo>
                    <a:pt x="18" y="10"/>
                  </a:lnTo>
                  <a:lnTo>
                    <a:pt x="18" y="8"/>
                  </a:lnTo>
                  <a:lnTo>
                    <a:pt x="17" y="7"/>
                  </a:lnTo>
                  <a:lnTo>
                    <a:pt x="17" y="6"/>
                  </a:lnTo>
                  <a:lnTo>
                    <a:pt x="17" y="5"/>
                  </a:lnTo>
                  <a:lnTo>
                    <a:pt x="16" y="5"/>
                  </a:lnTo>
                  <a:lnTo>
                    <a:pt x="15" y="4"/>
                  </a:lnTo>
                  <a:lnTo>
                    <a:pt x="15" y="3"/>
                  </a:lnTo>
                  <a:lnTo>
                    <a:pt x="14" y="2"/>
                  </a:lnTo>
                  <a:lnTo>
                    <a:pt x="13" y="1"/>
                  </a:lnTo>
                  <a:lnTo>
                    <a:pt x="12" y="0"/>
                  </a:lnTo>
                  <a:lnTo>
                    <a:pt x="11" y="0"/>
                  </a:lnTo>
                  <a:lnTo>
                    <a:pt x="10" y="0"/>
                  </a:lnTo>
                  <a:lnTo>
                    <a:pt x="9" y="0"/>
                  </a:lnTo>
                  <a:lnTo>
                    <a:pt x="7" y="0"/>
                  </a:lnTo>
                  <a:lnTo>
                    <a:pt x="6" y="0"/>
                  </a:lnTo>
                  <a:lnTo>
                    <a:pt x="5" y="0"/>
                  </a:lnTo>
                  <a:lnTo>
                    <a:pt x="4" y="1"/>
                  </a:lnTo>
                  <a:lnTo>
                    <a:pt x="4" y="2"/>
                  </a:lnTo>
                  <a:lnTo>
                    <a:pt x="3" y="2"/>
                  </a:lnTo>
                  <a:lnTo>
                    <a:pt x="3" y="3"/>
                  </a:lnTo>
                  <a:lnTo>
                    <a:pt x="2" y="4"/>
                  </a:lnTo>
                  <a:lnTo>
                    <a:pt x="2" y="5"/>
                  </a:lnTo>
                  <a:lnTo>
                    <a:pt x="1" y="5"/>
                  </a:lnTo>
                  <a:lnTo>
                    <a:pt x="0" y="6"/>
                  </a:lnTo>
                  <a:lnTo>
                    <a:pt x="0" y="7"/>
                  </a:lnTo>
                  <a:lnTo>
                    <a:pt x="0" y="8"/>
                  </a:lnTo>
                  <a:lnTo>
                    <a:pt x="0" y="10"/>
                  </a:lnTo>
                  <a:lnTo>
                    <a:pt x="0" y="11"/>
                  </a:lnTo>
                  <a:lnTo>
                    <a:pt x="0" y="12"/>
                  </a:lnTo>
                  <a:lnTo>
                    <a:pt x="0" y="13"/>
                  </a:lnTo>
                  <a:lnTo>
                    <a:pt x="0" y="14"/>
                  </a:lnTo>
                  <a:lnTo>
                    <a:pt x="1" y="15"/>
                  </a:lnTo>
                  <a:lnTo>
                    <a:pt x="2" y="16"/>
                  </a:lnTo>
                  <a:lnTo>
                    <a:pt x="2" y="17"/>
                  </a:lnTo>
                  <a:lnTo>
                    <a:pt x="3" y="17"/>
                  </a:lnTo>
                  <a:lnTo>
                    <a:pt x="3" y="18"/>
                  </a:lnTo>
                  <a:lnTo>
                    <a:pt x="4" y="19"/>
                  </a:lnTo>
                  <a:lnTo>
                    <a:pt x="4" y="20"/>
                  </a:lnTo>
                  <a:lnTo>
                    <a:pt x="5" y="20"/>
                  </a:lnTo>
                  <a:lnTo>
                    <a:pt x="6" y="20"/>
                  </a:lnTo>
                  <a:lnTo>
                    <a:pt x="7" y="21"/>
                  </a:lnTo>
                  <a:lnTo>
                    <a:pt x="9"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857" name="Freeform 860"/>
            <p:cNvSpPr>
              <a:spLocks/>
            </p:cNvSpPr>
            <p:nvPr/>
          </p:nvSpPr>
          <p:spPr bwMode="auto">
            <a:xfrm>
              <a:off x="3056" y="2332"/>
              <a:ext cx="19" cy="22"/>
            </a:xfrm>
            <a:custGeom>
              <a:avLst/>
              <a:gdLst/>
              <a:ahLst/>
              <a:cxnLst>
                <a:cxn ang="0">
                  <a:pos x="9" y="21"/>
                </a:cxn>
                <a:cxn ang="0">
                  <a:pos x="10" y="21"/>
                </a:cxn>
                <a:cxn ang="0">
                  <a:pos x="11" y="21"/>
                </a:cxn>
                <a:cxn ang="0">
                  <a:pos x="11" y="20"/>
                </a:cxn>
                <a:cxn ang="0">
                  <a:pos x="12" y="20"/>
                </a:cxn>
                <a:cxn ang="0">
                  <a:pos x="13" y="20"/>
                </a:cxn>
                <a:cxn ang="0">
                  <a:pos x="14" y="19"/>
                </a:cxn>
                <a:cxn ang="0">
                  <a:pos x="14" y="18"/>
                </a:cxn>
                <a:cxn ang="0">
                  <a:pos x="15" y="17"/>
                </a:cxn>
                <a:cxn ang="0">
                  <a:pos x="16" y="16"/>
                </a:cxn>
                <a:cxn ang="0">
                  <a:pos x="17" y="15"/>
                </a:cxn>
                <a:cxn ang="0">
                  <a:pos x="17" y="14"/>
                </a:cxn>
                <a:cxn ang="0">
                  <a:pos x="17" y="13"/>
                </a:cxn>
                <a:cxn ang="0">
                  <a:pos x="18" y="12"/>
                </a:cxn>
                <a:cxn ang="0">
                  <a:pos x="18" y="11"/>
                </a:cxn>
                <a:cxn ang="0">
                  <a:pos x="18" y="10"/>
                </a:cxn>
                <a:cxn ang="0">
                  <a:pos x="18" y="8"/>
                </a:cxn>
                <a:cxn ang="0">
                  <a:pos x="17" y="7"/>
                </a:cxn>
                <a:cxn ang="0">
                  <a:pos x="17" y="6"/>
                </a:cxn>
                <a:cxn ang="0">
                  <a:pos x="17" y="5"/>
                </a:cxn>
                <a:cxn ang="0">
                  <a:pos x="16" y="5"/>
                </a:cxn>
                <a:cxn ang="0">
                  <a:pos x="15" y="4"/>
                </a:cxn>
                <a:cxn ang="0">
                  <a:pos x="15" y="3"/>
                </a:cxn>
                <a:cxn ang="0">
                  <a:pos x="14" y="2"/>
                </a:cxn>
                <a:cxn ang="0">
                  <a:pos x="13" y="1"/>
                </a:cxn>
                <a:cxn ang="0">
                  <a:pos x="12" y="0"/>
                </a:cxn>
                <a:cxn ang="0">
                  <a:pos x="11" y="0"/>
                </a:cxn>
                <a:cxn ang="0">
                  <a:pos x="10" y="0"/>
                </a:cxn>
                <a:cxn ang="0">
                  <a:pos x="9" y="0"/>
                </a:cxn>
                <a:cxn ang="0">
                  <a:pos x="7" y="0"/>
                </a:cxn>
                <a:cxn ang="0">
                  <a:pos x="6" y="0"/>
                </a:cxn>
                <a:cxn ang="0">
                  <a:pos x="5" y="0"/>
                </a:cxn>
                <a:cxn ang="0">
                  <a:pos x="4" y="1"/>
                </a:cxn>
                <a:cxn ang="0">
                  <a:pos x="4" y="2"/>
                </a:cxn>
                <a:cxn ang="0">
                  <a:pos x="3" y="2"/>
                </a:cxn>
                <a:cxn ang="0">
                  <a:pos x="3" y="3"/>
                </a:cxn>
                <a:cxn ang="0">
                  <a:pos x="2" y="4"/>
                </a:cxn>
                <a:cxn ang="0">
                  <a:pos x="2" y="5"/>
                </a:cxn>
                <a:cxn ang="0">
                  <a:pos x="1" y="5"/>
                </a:cxn>
                <a:cxn ang="0">
                  <a:pos x="0" y="6"/>
                </a:cxn>
                <a:cxn ang="0">
                  <a:pos x="0" y="7"/>
                </a:cxn>
                <a:cxn ang="0">
                  <a:pos x="0" y="8"/>
                </a:cxn>
                <a:cxn ang="0">
                  <a:pos x="0" y="10"/>
                </a:cxn>
                <a:cxn ang="0">
                  <a:pos x="0" y="11"/>
                </a:cxn>
                <a:cxn ang="0">
                  <a:pos x="0" y="12"/>
                </a:cxn>
                <a:cxn ang="0">
                  <a:pos x="0" y="13"/>
                </a:cxn>
                <a:cxn ang="0">
                  <a:pos x="0" y="14"/>
                </a:cxn>
                <a:cxn ang="0">
                  <a:pos x="1" y="15"/>
                </a:cxn>
                <a:cxn ang="0">
                  <a:pos x="2" y="16"/>
                </a:cxn>
                <a:cxn ang="0">
                  <a:pos x="2" y="17"/>
                </a:cxn>
                <a:cxn ang="0">
                  <a:pos x="3" y="17"/>
                </a:cxn>
                <a:cxn ang="0">
                  <a:pos x="3" y="18"/>
                </a:cxn>
                <a:cxn ang="0">
                  <a:pos x="4" y="19"/>
                </a:cxn>
                <a:cxn ang="0">
                  <a:pos x="4" y="20"/>
                </a:cxn>
                <a:cxn ang="0">
                  <a:pos x="5" y="20"/>
                </a:cxn>
                <a:cxn ang="0">
                  <a:pos x="6" y="20"/>
                </a:cxn>
                <a:cxn ang="0">
                  <a:pos x="7" y="21"/>
                </a:cxn>
                <a:cxn ang="0">
                  <a:pos x="9" y="21"/>
                </a:cxn>
              </a:cxnLst>
              <a:rect l="0" t="0" r="r" b="b"/>
              <a:pathLst>
                <a:path w="19" h="22">
                  <a:moveTo>
                    <a:pt x="9" y="21"/>
                  </a:moveTo>
                  <a:lnTo>
                    <a:pt x="10" y="21"/>
                  </a:lnTo>
                  <a:lnTo>
                    <a:pt x="11" y="21"/>
                  </a:lnTo>
                  <a:lnTo>
                    <a:pt x="11" y="20"/>
                  </a:lnTo>
                  <a:lnTo>
                    <a:pt x="12" y="20"/>
                  </a:lnTo>
                  <a:lnTo>
                    <a:pt x="13" y="20"/>
                  </a:lnTo>
                  <a:lnTo>
                    <a:pt x="14" y="19"/>
                  </a:lnTo>
                  <a:lnTo>
                    <a:pt x="14" y="18"/>
                  </a:lnTo>
                  <a:lnTo>
                    <a:pt x="15" y="17"/>
                  </a:lnTo>
                  <a:lnTo>
                    <a:pt x="16" y="16"/>
                  </a:lnTo>
                  <a:lnTo>
                    <a:pt x="17" y="15"/>
                  </a:lnTo>
                  <a:lnTo>
                    <a:pt x="17" y="14"/>
                  </a:lnTo>
                  <a:lnTo>
                    <a:pt x="17" y="13"/>
                  </a:lnTo>
                  <a:lnTo>
                    <a:pt x="18" y="12"/>
                  </a:lnTo>
                  <a:lnTo>
                    <a:pt x="18" y="11"/>
                  </a:lnTo>
                  <a:lnTo>
                    <a:pt x="18" y="10"/>
                  </a:lnTo>
                  <a:lnTo>
                    <a:pt x="18" y="8"/>
                  </a:lnTo>
                  <a:lnTo>
                    <a:pt x="17" y="7"/>
                  </a:lnTo>
                  <a:lnTo>
                    <a:pt x="17" y="6"/>
                  </a:lnTo>
                  <a:lnTo>
                    <a:pt x="17" y="5"/>
                  </a:lnTo>
                  <a:lnTo>
                    <a:pt x="16" y="5"/>
                  </a:lnTo>
                  <a:lnTo>
                    <a:pt x="15" y="4"/>
                  </a:lnTo>
                  <a:lnTo>
                    <a:pt x="15" y="3"/>
                  </a:lnTo>
                  <a:lnTo>
                    <a:pt x="14" y="2"/>
                  </a:lnTo>
                  <a:lnTo>
                    <a:pt x="13" y="1"/>
                  </a:lnTo>
                  <a:lnTo>
                    <a:pt x="12" y="0"/>
                  </a:lnTo>
                  <a:lnTo>
                    <a:pt x="11" y="0"/>
                  </a:lnTo>
                  <a:lnTo>
                    <a:pt x="10" y="0"/>
                  </a:lnTo>
                  <a:lnTo>
                    <a:pt x="9" y="0"/>
                  </a:lnTo>
                  <a:lnTo>
                    <a:pt x="7" y="0"/>
                  </a:lnTo>
                  <a:lnTo>
                    <a:pt x="6" y="0"/>
                  </a:lnTo>
                  <a:lnTo>
                    <a:pt x="5" y="0"/>
                  </a:lnTo>
                  <a:lnTo>
                    <a:pt x="4" y="1"/>
                  </a:lnTo>
                  <a:lnTo>
                    <a:pt x="4" y="2"/>
                  </a:lnTo>
                  <a:lnTo>
                    <a:pt x="3" y="2"/>
                  </a:lnTo>
                  <a:lnTo>
                    <a:pt x="3" y="3"/>
                  </a:lnTo>
                  <a:lnTo>
                    <a:pt x="2" y="4"/>
                  </a:lnTo>
                  <a:lnTo>
                    <a:pt x="2" y="5"/>
                  </a:lnTo>
                  <a:lnTo>
                    <a:pt x="1" y="5"/>
                  </a:lnTo>
                  <a:lnTo>
                    <a:pt x="0" y="6"/>
                  </a:lnTo>
                  <a:lnTo>
                    <a:pt x="0" y="7"/>
                  </a:lnTo>
                  <a:lnTo>
                    <a:pt x="0" y="8"/>
                  </a:lnTo>
                  <a:lnTo>
                    <a:pt x="0" y="10"/>
                  </a:lnTo>
                  <a:lnTo>
                    <a:pt x="0" y="11"/>
                  </a:lnTo>
                  <a:lnTo>
                    <a:pt x="0" y="12"/>
                  </a:lnTo>
                  <a:lnTo>
                    <a:pt x="0" y="13"/>
                  </a:lnTo>
                  <a:lnTo>
                    <a:pt x="0" y="14"/>
                  </a:lnTo>
                  <a:lnTo>
                    <a:pt x="1" y="15"/>
                  </a:lnTo>
                  <a:lnTo>
                    <a:pt x="2" y="16"/>
                  </a:lnTo>
                  <a:lnTo>
                    <a:pt x="2" y="17"/>
                  </a:lnTo>
                  <a:lnTo>
                    <a:pt x="3" y="17"/>
                  </a:lnTo>
                  <a:lnTo>
                    <a:pt x="3" y="18"/>
                  </a:lnTo>
                  <a:lnTo>
                    <a:pt x="4" y="19"/>
                  </a:lnTo>
                  <a:lnTo>
                    <a:pt x="4" y="20"/>
                  </a:lnTo>
                  <a:lnTo>
                    <a:pt x="5" y="20"/>
                  </a:lnTo>
                  <a:lnTo>
                    <a:pt x="6" y="20"/>
                  </a:lnTo>
                  <a:lnTo>
                    <a:pt x="7" y="21"/>
                  </a:lnTo>
                  <a:lnTo>
                    <a:pt x="9"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58" name="Freeform 861"/>
            <p:cNvSpPr>
              <a:spLocks/>
            </p:cNvSpPr>
            <p:nvPr/>
          </p:nvSpPr>
          <p:spPr bwMode="auto">
            <a:xfrm>
              <a:off x="3080" y="2359"/>
              <a:ext cx="18" cy="23"/>
            </a:xfrm>
            <a:custGeom>
              <a:avLst/>
              <a:gdLst/>
              <a:ahLst/>
              <a:cxnLst>
                <a:cxn ang="0">
                  <a:pos x="8" y="22"/>
                </a:cxn>
                <a:cxn ang="0">
                  <a:pos x="9" y="21"/>
                </a:cxn>
                <a:cxn ang="0">
                  <a:pos x="10" y="21"/>
                </a:cxn>
                <a:cxn ang="0">
                  <a:pos x="11" y="21"/>
                </a:cxn>
                <a:cxn ang="0">
                  <a:pos x="12" y="20"/>
                </a:cxn>
                <a:cxn ang="0">
                  <a:pos x="12" y="19"/>
                </a:cxn>
                <a:cxn ang="0">
                  <a:pos x="14" y="18"/>
                </a:cxn>
                <a:cxn ang="0">
                  <a:pos x="15" y="16"/>
                </a:cxn>
                <a:cxn ang="0">
                  <a:pos x="16" y="14"/>
                </a:cxn>
                <a:cxn ang="0">
                  <a:pos x="16" y="13"/>
                </a:cxn>
                <a:cxn ang="0">
                  <a:pos x="17" y="11"/>
                </a:cxn>
                <a:cxn ang="0">
                  <a:pos x="17" y="10"/>
                </a:cxn>
                <a:cxn ang="0">
                  <a:pos x="16" y="8"/>
                </a:cxn>
                <a:cxn ang="0">
                  <a:pos x="16" y="6"/>
                </a:cxn>
                <a:cxn ang="0">
                  <a:pos x="15" y="5"/>
                </a:cxn>
                <a:cxn ang="0">
                  <a:pos x="15" y="4"/>
                </a:cxn>
                <a:cxn ang="0">
                  <a:pos x="14" y="3"/>
                </a:cxn>
                <a:cxn ang="0">
                  <a:pos x="14" y="2"/>
                </a:cxn>
                <a:cxn ang="0">
                  <a:pos x="12" y="1"/>
                </a:cxn>
                <a:cxn ang="0">
                  <a:pos x="12" y="0"/>
                </a:cxn>
                <a:cxn ang="0">
                  <a:pos x="11" y="0"/>
                </a:cxn>
                <a:cxn ang="0">
                  <a:pos x="10" y="0"/>
                </a:cxn>
                <a:cxn ang="0">
                  <a:pos x="9" y="0"/>
                </a:cxn>
                <a:cxn ang="0">
                  <a:pos x="8" y="0"/>
                </a:cxn>
                <a:cxn ang="0">
                  <a:pos x="7" y="0"/>
                </a:cxn>
                <a:cxn ang="0">
                  <a:pos x="6" y="0"/>
                </a:cxn>
                <a:cxn ang="0">
                  <a:pos x="5" y="0"/>
                </a:cxn>
                <a:cxn ang="0">
                  <a:pos x="4" y="0"/>
                </a:cxn>
                <a:cxn ang="0">
                  <a:pos x="3" y="1"/>
                </a:cxn>
                <a:cxn ang="0">
                  <a:pos x="3" y="2"/>
                </a:cxn>
                <a:cxn ang="0">
                  <a:pos x="2" y="3"/>
                </a:cxn>
                <a:cxn ang="0">
                  <a:pos x="1" y="4"/>
                </a:cxn>
                <a:cxn ang="0">
                  <a:pos x="0" y="5"/>
                </a:cxn>
                <a:cxn ang="0">
                  <a:pos x="0" y="6"/>
                </a:cxn>
                <a:cxn ang="0">
                  <a:pos x="0" y="8"/>
                </a:cxn>
                <a:cxn ang="0">
                  <a:pos x="0" y="10"/>
                </a:cxn>
                <a:cxn ang="0">
                  <a:pos x="0" y="11"/>
                </a:cxn>
                <a:cxn ang="0">
                  <a:pos x="0" y="13"/>
                </a:cxn>
                <a:cxn ang="0">
                  <a:pos x="0" y="14"/>
                </a:cxn>
                <a:cxn ang="0">
                  <a:pos x="0" y="16"/>
                </a:cxn>
                <a:cxn ang="0">
                  <a:pos x="1" y="16"/>
                </a:cxn>
                <a:cxn ang="0">
                  <a:pos x="2" y="18"/>
                </a:cxn>
                <a:cxn ang="0">
                  <a:pos x="3" y="18"/>
                </a:cxn>
                <a:cxn ang="0">
                  <a:pos x="3" y="19"/>
                </a:cxn>
                <a:cxn ang="0">
                  <a:pos x="4" y="20"/>
                </a:cxn>
                <a:cxn ang="0">
                  <a:pos x="5" y="21"/>
                </a:cxn>
                <a:cxn ang="0">
                  <a:pos x="6" y="21"/>
                </a:cxn>
                <a:cxn ang="0">
                  <a:pos x="7" y="21"/>
                </a:cxn>
                <a:cxn ang="0">
                  <a:pos x="8" y="22"/>
                </a:cxn>
              </a:cxnLst>
              <a:rect l="0" t="0" r="r" b="b"/>
              <a:pathLst>
                <a:path w="18" h="23">
                  <a:moveTo>
                    <a:pt x="8" y="22"/>
                  </a:moveTo>
                  <a:lnTo>
                    <a:pt x="9" y="21"/>
                  </a:lnTo>
                  <a:lnTo>
                    <a:pt x="10" y="21"/>
                  </a:lnTo>
                  <a:lnTo>
                    <a:pt x="11" y="21"/>
                  </a:lnTo>
                  <a:lnTo>
                    <a:pt x="12" y="20"/>
                  </a:lnTo>
                  <a:lnTo>
                    <a:pt x="12" y="19"/>
                  </a:lnTo>
                  <a:lnTo>
                    <a:pt x="14" y="18"/>
                  </a:lnTo>
                  <a:lnTo>
                    <a:pt x="15" y="16"/>
                  </a:lnTo>
                  <a:lnTo>
                    <a:pt x="16" y="14"/>
                  </a:lnTo>
                  <a:lnTo>
                    <a:pt x="16" y="13"/>
                  </a:lnTo>
                  <a:lnTo>
                    <a:pt x="17" y="11"/>
                  </a:lnTo>
                  <a:lnTo>
                    <a:pt x="17" y="10"/>
                  </a:lnTo>
                  <a:lnTo>
                    <a:pt x="16" y="8"/>
                  </a:lnTo>
                  <a:lnTo>
                    <a:pt x="16" y="6"/>
                  </a:lnTo>
                  <a:lnTo>
                    <a:pt x="15" y="5"/>
                  </a:lnTo>
                  <a:lnTo>
                    <a:pt x="15" y="4"/>
                  </a:lnTo>
                  <a:lnTo>
                    <a:pt x="14" y="3"/>
                  </a:lnTo>
                  <a:lnTo>
                    <a:pt x="14" y="2"/>
                  </a:lnTo>
                  <a:lnTo>
                    <a:pt x="12" y="1"/>
                  </a:lnTo>
                  <a:lnTo>
                    <a:pt x="12" y="0"/>
                  </a:lnTo>
                  <a:lnTo>
                    <a:pt x="11" y="0"/>
                  </a:lnTo>
                  <a:lnTo>
                    <a:pt x="10" y="0"/>
                  </a:lnTo>
                  <a:lnTo>
                    <a:pt x="9" y="0"/>
                  </a:lnTo>
                  <a:lnTo>
                    <a:pt x="8" y="0"/>
                  </a:lnTo>
                  <a:lnTo>
                    <a:pt x="7" y="0"/>
                  </a:lnTo>
                  <a:lnTo>
                    <a:pt x="6" y="0"/>
                  </a:lnTo>
                  <a:lnTo>
                    <a:pt x="5" y="0"/>
                  </a:lnTo>
                  <a:lnTo>
                    <a:pt x="4" y="0"/>
                  </a:lnTo>
                  <a:lnTo>
                    <a:pt x="3" y="1"/>
                  </a:lnTo>
                  <a:lnTo>
                    <a:pt x="3" y="2"/>
                  </a:lnTo>
                  <a:lnTo>
                    <a:pt x="2" y="3"/>
                  </a:lnTo>
                  <a:lnTo>
                    <a:pt x="1" y="4"/>
                  </a:lnTo>
                  <a:lnTo>
                    <a:pt x="0" y="5"/>
                  </a:lnTo>
                  <a:lnTo>
                    <a:pt x="0" y="6"/>
                  </a:lnTo>
                  <a:lnTo>
                    <a:pt x="0" y="8"/>
                  </a:lnTo>
                  <a:lnTo>
                    <a:pt x="0" y="10"/>
                  </a:lnTo>
                  <a:lnTo>
                    <a:pt x="0" y="11"/>
                  </a:lnTo>
                  <a:lnTo>
                    <a:pt x="0" y="13"/>
                  </a:lnTo>
                  <a:lnTo>
                    <a:pt x="0" y="14"/>
                  </a:lnTo>
                  <a:lnTo>
                    <a:pt x="0" y="16"/>
                  </a:lnTo>
                  <a:lnTo>
                    <a:pt x="1" y="16"/>
                  </a:lnTo>
                  <a:lnTo>
                    <a:pt x="2" y="18"/>
                  </a:lnTo>
                  <a:lnTo>
                    <a:pt x="3" y="18"/>
                  </a:lnTo>
                  <a:lnTo>
                    <a:pt x="3" y="19"/>
                  </a:lnTo>
                  <a:lnTo>
                    <a:pt x="4" y="20"/>
                  </a:lnTo>
                  <a:lnTo>
                    <a:pt x="5" y="21"/>
                  </a:lnTo>
                  <a:lnTo>
                    <a:pt x="6" y="21"/>
                  </a:lnTo>
                  <a:lnTo>
                    <a:pt x="7" y="21"/>
                  </a:lnTo>
                  <a:lnTo>
                    <a:pt x="8" y="2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859" name="Freeform 862"/>
            <p:cNvSpPr>
              <a:spLocks/>
            </p:cNvSpPr>
            <p:nvPr/>
          </p:nvSpPr>
          <p:spPr bwMode="auto">
            <a:xfrm>
              <a:off x="3080" y="2359"/>
              <a:ext cx="18" cy="23"/>
            </a:xfrm>
            <a:custGeom>
              <a:avLst/>
              <a:gdLst/>
              <a:ahLst/>
              <a:cxnLst>
                <a:cxn ang="0">
                  <a:pos x="8" y="22"/>
                </a:cxn>
                <a:cxn ang="0">
                  <a:pos x="9" y="21"/>
                </a:cxn>
                <a:cxn ang="0">
                  <a:pos x="10" y="21"/>
                </a:cxn>
                <a:cxn ang="0">
                  <a:pos x="11" y="21"/>
                </a:cxn>
                <a:cxn ang="0">
                  <a:pos x="12" y="20"/>
                </a:cxn>
                <a:cxn ang="0">
                  <a:pos x="12" y="19"/>
                </a:cxn>
                <a:cxn ang="0">
                  <a:pos x="14" y="18"/>
                </a:cxn>
                <a:cxn ang="0">
                  <a:pos x="15" y="16"/>
                </a:cxn>
                <a:cxn ang="0">
                  <a:pos x="16" y="14"/>
                </a:cxn>
                <a:cxn ang="0">
                  <a:pos x="16" y="13"/>
                </a:cxn>
                <a:cxn ang="0">
                  <a:pos x="17" y="11"/>
                </a:cxn>
                <a:cxn ang="0">
                  <a:pos x="17" y="10"/>
                </a:cxn>
                <a:cxn ang="0">
                  <a:pos x="16" y="8"/>
                </a:cxn>
                <a:cxn ang="0">
                  <a:pos x="16" y="6"/>
                </a:cxn>
                <a:cxn ang="0">
                  <a:pos x="15" y="5"/>
                </a:cxn>
                <a:cxn ang="0">
                  <a:pos x="15" y="4"/>
                </a:cxn>
                <a:cxn ang="0">
                  <a:pos x="14" y="3"/>
                </a:cxn>
                <a:cxn ang="0">
                  <a:pos x="14" y="2"/>
                </a:cxn>
                <a:cxn ang="0">
                  <a:pos x="12" y="1"/>
                </a:cxn>
                <a:cxn ang="0">
                  <a:pos x="12" y="0"/>
                </a:cxn>
                <a:cxn ang="0">
                  <a:pos x="11" y="0"/>
                </a:cxn>
                <a:cxn ang="0">
                  <a:pos x="10" y="0"/>
                </a:cxn>
                <a:cxn ang="0">
                  <a:pos x="9" y="0"/>
                </a:cxn>
                <a:cxn ang="0">
                  <a:pos x="8" y="0"/>
                </a:cxn>
                <a:cxn ang="0">
                  <a:pos x="7" y="0"/>
                </a:cxn>
                <a:cxn ang="0">
                  <a:pos x="6" y="0"/>
                </a:cxn>
                <a:cxn ang="0">
                  <a:pos x="5" y="0"/>
                </a:cxn>
                <a:cxn ang="0">
                  <a:pos x="4" y="0"/>
                </a:cxn>
                <a:cxn ang="0">
                  <a:pos x="3" y="1"/>
                </a:cxn>
                <a:cxn ang="0">
                  <a:pos x="3" y="2"/>
                </a:cxn>
                <a:cxn ang="0">
                  <a:pos x="2" y="3"/>
                </a:cxn>
                <a:cxn ang="0">
                  <a:pos x="1" y="4"/>
                </a:cxn>
                <a:cxn ang="0">
                  <a:pos x="0" y="5"/>
                </a:cxn>
                <a:cxn ang="0">
                  <a:pos x="0" y="6"/>
                </a:cxn>
                <a:cxn ang="0">
                  <a:pos x="0" y="8"/>
                </a:cxn>
                <a:cxn ang="0">
                  <a:pos x="0" y="10"/>
                </a:cxn>
                <a:cxn ang="0">
                  <a:pos x="0" y="11"/>
                </a:cxn>
                <a:cxn ang="0">
                  <a:pos x="0" y="13"/>
                </a:cxn>
                <a:cxn ang="0">
                  <a:pos x="0" y="14"/>
                </a:cxn>
                <a:cxn ang="0">
                  <a:pos x="0" y="16"/>
                </a:cxn>
                <a:cxn ang="0">
                  <a:pos x="1" y="16"/>
                </a:cxn>
                <a:cxn ang="0">
                  <a:pos x="2" y="18"/>
                </a:cxn>
                <a:cxn ang="0">
                  <a:pos x="3" y="18"/>
                </a:cxn>
                <a:cxn ang="0">
                  <a:pos x="3" y="19"/>
                </a:cxn>
                <a:cxn ang="0">
                  <a:pos x="4" y="20"/>
                </a:cxn>
                <a:cxn ang="0">
                  <a:pos x="5" y="21"/>
                </a:cxn>
                <a:cxn ang="0">
                  <a:pos x="6" y="21"/>
                </a:cxn>
                <a:cxn ang="0">
                  <a:pos x="7" y="21"/>
                </a:cxn>
                <a:cxn ang="0">
                  <a:pos x="8" y="22"/>
                </a:cxn>
              </a:cxnLst>
              <a:rect l="0" t="0" r="r" b="b"/>
              <a:pathLst>
                <a:path w="18" h="23">
                  <a:moveTo>
                    <a:pt x="8" y="22"/>
                  </a:moveTo>
                  <a:lnTo>
                    <a:pt x="9" y="21"/>
                  </a:lnTo>
                  <a:lnTo>
                    <a:pt x="10" y="21"/>
                  </a:lnTo>
                  <a:lnTo>
                    <a:pt x="11" y="21"/>
                  </a:lnTo>
                  <a:lnTo>
                    <a:pt x="12" y="20"/>
                  </a:lnTo>
                  <a:lnTo>
                    <a:pt x="12" y="19"/>
                  </a:lnTo>
                  <a:lnTo>
                    <a:pt x="14" y="18"/>
                  </a:lnTo>
                  <a:lnTo>
                    <a:pt x="15" y="16"/>
                  </a:lnTo>
                  <a:lnTo>
                    <a:pt x="16" y="14"/>
                  </a:lnTo>
                  <a:lnTo>
                    <a:pt x="16" y="13"/>
                  </a:lnTo>
                  <a:lnTo>
                    <a:pt x="17" y="11"/>
                  </a:lnTo>
                  <a:lnTo>
                    <a:pt x="17" y="10"/>
                  </a:lnTo>
                  <a:lnTo>
                    <a:pt x="16" y="8"/>
                  </a:lnTo>
                  <a:lnTo>
                    <a:pt x="16" y="6"/>
                  </a:lnTo>
                  <a:lnTo>
                    <a:pt x="15" y="5"/>
                  </a:lnTo>
                  <a:lnTo>
                    <a:pt x="15" y="4"/>
                  </a:lnTo>
                  <a:lnTo>
                    <a:pt x="14" y="3"/>
                  </a:lnTo>
                  <a:lnTo>
                    <a:pt x="14" y="2"/>
                  </a:lnTo>
                  <a:lnTo>
                    <a:pt x="12" y="1"/>
                  </a:lnTo>
                  <a:lnTo>
                    <a:pt x="12" y="0"/>
                  </a:lnTo>
                  <a:lnTo>
                    <a:pt x="11" y="0"/>
                  </a:lnTo>
                  <a:lnTo>
                    <a:pt x="10" y="0"/>
                  </a:lnTo>
                  <a:lnTo>
                    <a:pt x="9" y="0"/>
                  </a:lnTo>
                  <a:lnTo>
                    <a:pt x="8" y="0"/>
                  </a:lnTo>
                  <a:lnTo>
                    <a:pt x="7" y="0"/>
                  </a:lnTo>
                  <a:lnTo>
                    <a:pt x="6" y="0"/>
                  </a:lnTo>
                  <a:lnTo>
                    <a:pt x="5" y="0"/>
                  </a:lnTo>
                  <a:lnTo>
                    <a:pt x="4" y="0"/>
                  </a:lnTo>
                  <a:lnTo>
                    <a:pt x="3" y="1"/>
                  </a:lnTo>
                  <a:lnTo>
                    <a:pt x="3" y="2"/>
                  </a:lnTo>
                  <a:lnTo>
                    <a:pt x="2" y="3"/>
                  </a:lnTo>
                  <a:lnTo>
                    <a:pt x="1" y="4"/>
                  </a:lnTo>
                  <a:lnTo>
                    <a:pt x="0" y="5"/>
                  </a:lnTo>
                  <a:lnTo>
                    <a:pt x="0" y="6"/>
                  </a:lnTo>
                  <a:lnTo>
                    <a:pt x="0" y="8"/>
                  </a:lnTo>
                  <a:lnTo>
                    <a:pt x="0" y="10"/>
                  </a:lnTo>
                  <a:lnTo>
                    <a:pt x="0" y="11"/>
                  </a:lnTo>
                  <a:lnTo>
                    <a:pt x="0" y="13"/>
                  </a:lnTo>
                  <a:lnTo>
                    <a:pt x="0" y="14"/>
                  </a:lnTo>
                  <a:lnTo>
                    <a:pt x="0" y="16"/>
                  </a:lnTo>
                  <a:lnTo>
                    <a:pt x="1" y="16"/>
                  </a:lnTo>
                  <a:lnTo>
                    <a:pt x="2" y="18"/>
                  </a:lnTo>
                  <a:lnTo>
                    <a:pt x="3" y="18"/>
                  </a:lnTo>
                  <a:lnTo>
                    <a:pt x="3" y="19"/>
                  </a:lnTo>
                  <a:lnTo>
                    <a:pt x="4" y="20"/>
                  </a:lnTo>
                  <a:lnTo>
                    <a:pt x="5" y="21"/>
                  </a:lnTo>
                  <a:lnTo>
                    <a:pt x="6" y="21"/>
                  </a:lnTo>
                  <a:lnTo>
                    <a:pt x="7" y="21"/>
                  </a:lnTo>
                  <a:lnTo>
                    <a:pt x="8"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60" name="Line 863"/>
            <p:cNvSpPr>
              <a:spLocks noChangeShapeType="1"/>
            </p:cNvSpPr>
            <p:nvPr/>
          </p:nvSpPr>
          <p:spPr bwMode="auto">
            <a:xfrm>
              <a:off x="3069" y="2347"/>
              <a:ext cx="20" cy="23"/>
            </a:xfrm>
            <a:prstGeom prst="line">
              <a:avLst/>
            </a:prstGeom>
            <a:noFill/>
            <a:ln w="9525">
              <a:noFill/>
              <a:round/>
              <a:headEnd type="none" w="sm" len="sm"/>
              <a:tailEnd type="none" w="sm" len="sm"/>
            </a:ln>
            <a:effectLst/>
          </p:spPr>
          <p:txBody>
            <a:bodyPr/>
            <a:lstStyle/>
            <a:p>
              <a:endParaRPr lang="en-US"/>
            </a:p>
          </p:txBody>
        </p:sp>
        <p:sp>
          <p:nvSpPr>
            <p:cNvPr id="861" name="Line 864"/>
            <p:cNvSpPr>
              <a:spLocks noChangeShapeType="1"/>
            </p:cNvSpPr>
            <p:nvPr/>
          </p:nvSpPr>
          <p:spPr bwMode="auto">
            <a:xfrm>
              <a:off x="3070" y="2349"/>
              <a:ext cx="18" cy="19"/>
            </a:xfrm>
            <a:prstGeom prst="line">
              <a:avLst/>
            </a:prstGeom>
            <a:noFill/>
            <a:ln w="12700">
              <a:solidFill>
                <a:srgbClr val="000000"/>
              </a:solidFill>
              <a:round/>
              <a:headEnd type="none" w="sm" len="sm"/>
              <a:tailEnd type="none" w="sm" len="sm"/>
            </a:ln>
            <a:effectLst/>
          </p:spPr>
          <p:txBody>
            <a:bodyPr/>
            <a:lstStyle/>
            <a:p>
              <a:endParaRPr lang="en-US"/>
            </a:p>
          </p:txBody>
        </p:sp>
        <p:sp>
          <p:nvSpPr>
            <p:cNvPr id="862" name="Freeform 865"/>
            <p:cNvSpPr>
              <a:spLocks/>
            </p:cNvSpPr>
            <p:nvPr/>
          </p:nvSpPr>
          <p:spPr bwMode="auto">
            <a:xfrm>
              <a:off x="3012" y="1614"/>
              <a:ext cx="19" cy="22"/>
            </a:xfrm>
            <a:custGeom>
              <a:avLst/>
              <a:gdLst/>
              <a:ahLst/>
              <a:cxnLst>
                <a:cxn ang="0">
                  <a:pos x="8" y="21"/>
                </a:cxn>
                <a:cxn ang="0">
                  <a:pos x="10" y="21"/>
                </a:cxn>
                <a:cxn ang="0">
                  <a:pos x="11" y="20"/>
                </a:cxn>
                <a:cxn ang="0">
                  <a:pos x="12" y="20"/>
                </a:cxn>
                <a:cxn ang="0">
                  <a:pos x="13" y="19"/>
                </a:cxn>
                <a:cxn ang="0">
                  <a:pos x="14" y="18"/>
                </a:cxn>
                <a:cxn ang="0">
                  <a:pos x="14" y="17"/>
                </a:cxn>
                <a:cxn ang="0">
                  <a:pos x="15" y="17"/>
                </a:cxn>
                <a:cxn ang="0">
                  <a:pos x="16" y="15"/>
                </a:cxn>
                <a:cxn ang="0">
                  <a:pos x="16" y="14"/>
                </a:cxn>
                <a:cxn ang="0">
                  <a:pos x="17" y="14"/>
                </a:cxn>
                <a:cxn ang="0">
                  <a:pos x="17" y="12"/>
                </a:cxn>
                <a:cxn ang="0">
                  <a:pos x="18" y="11"/>
                </a:cxn>
                <a:cxn ang="0">
                  <a:pos x="18" y="10"/>
                </a:cxn>
                <a:cxn ang="0">
                  <a:pos x="18" y="9"/>
                </a:cxn>
                <a:cxn ang="0">
                  <a:pos x="17" y="8"/>
                </a:cxn>
                <a:cxn ang="0">
                  <a:pos x="17" y="7"/>
                </a:cxn>
                <a:cxn ang="0">
                  <a:pos x="17" y="6"/>
                </a:cxn>
                <a:cxn ang="0">
                  <a:pos x="16" y="5"/>
                </a:cxn>
                <a:cxn ang="0">
                  <a:pos x="16" y="4"/>
                </a:cxn>
                <a:cxn ang="0">
                  <a:pos x="15" y="4"/>
                </a:cxn>
                <a:cxn ang="0">
                  <a:pos x="14" y="3"/>
                </a:cxn>
                <a:cxn ang="0">
                  <a:pos x="14" y="2"/>
                </a:cxn>
                <a:cxn ang="0">
                  <a:pos x="13" y="1"/>
                </a:cxn>
                <a:cxn ang="0">
                  <a:pos x="13" y="0"/>
                </a:cxn>
                <a:cxn ang="0">
                  <a:pos x="12" y="0"/>
                </a:cxn>
                <a:cxn ang="0">
                  <a:pos x="11" y="0"/>
                </a:cxn>
                <a:cxn ang="0">
                  <a:pos x="10" y="0"/>
                </a:cxn>
                <a:cxn ang="0">
                  <a:pos x="8" y="0"/>
                </a:cxn>
                <a:cxn ang="0">
                  <a:pos x="7" y="0"/>
                </a:cxn>
                <a:cxn ang="0">
                  <a:pos x="6" y="0"/>
                </a:cxn>
                <a:cxn ang="0">
                  <a:pos x="5" y="0"/>
                </a:cxn>
                <a:cxn ang="0">
                  <a:pos x="4" y="0"/>
                </a:cxn>
                <a:cxn ang="0">
                  <a:pos x="4" y="1"/>
                </a:cxn>
                <a:cxn ang="0">
                  <a:pos x="3" y="2"/>
                </a:cxn>
                <a:cxn ang="0">
                  <a:pos x="2" y="3"/>
                </a:cxn>
                <a:cxn ang="0">
                  <a:pos x="2" y="4"/>
                </a:cxn>
                <a:cxn ang="0">
                  <a:pos x="1" y="4"/>
                </a:cxn>
                <a:cxn ang="0">
                  <a:pos x="0" y="5"/>
                </a:cxn>
                <a:cxn ang="0">
                  <a:pos x="0" y="6"/>
                </a:cxn>
                <a:cxn ang="0">
                  <a:pos x="0" y="7"/>
                </a:cxn>
                <a:cxn ang="0">
                  <a:pos x="0" y="8"/>
                </a:cxn>
                <a:cxn ang="0">
                  <a:pos x="0" y="9"/>
                </a:cxn>
                <a:cxn ang="0">
                  <a:pos x="0" y="10"/>
                </a:cxn>
                <a:cxn ang="0">
                  <a:pos x="0" y="11"/>
                </a:cxn>
                <a:cxn ang="0">
                  <a:pos x="0" y="12"/>
                </a:cxn>
                <a:cxn ang="0">
                  <a:pos x="0" y="14"/>
                </a:cxn>
                <a:cxn ang="0">
                  <a:pos x="1" y="15"/>
                </a:cxn>
                <a:cxn ang="0">
                  <a:pos x="2" y="17"/>
                </a:cxn>
                <a:cxn ang="0">
                  <a:pos x="3" y="18"/>
                </a:cxn>
                <a:cxn ang="0">
                  <a:pos x="4" y="19"/>
                </a:cxn>
                <a:cxn ang="0">
                  <a:pos x="5" y="20"/>
                </a:cxn>
                <a:cxn ang="0">
                  <a:pos x="6" y="20"/>
                </a:cxn>
                <a:cxn ang="0">
                  <a:pos x="7" y="20"/>
                </a:cxn>
                <a:cxn ang="0">
                  <a:pos x="8" y="21"/>
                </a:cxn>
              </a:cxnLst>
              <a:rect l="0" t="0" r="r" b="b"/>
              <a:pathLst>
                <a:path w="19" h="22">
                  <a:moveTo>
                    <a:pt x="8" y="21"/>
                  </a:moveTo>
                  <a:lnTo>
                    <a:pt x="10" y="21"/>
                  </a:lnTo>
                  <a:lnTo>
                    <a:pt x="11" y="20"/>
                  </a:lnTo>
                  <a:lnTo>
                    <a:pt x="12" y="20"/>
                  </a:lnTo>
                  <a:lnTo>
                    <a:pt x="13" y="19"/>
                  </a:lnTo>
                  <a:lnTo>
                    <a:pt x="14" y="18"/>
                  </a:lnTo>
                  <a:lnTo>
                    <a:pt x="14" y="17"/>
                  </a:lnTo>
                  <a:lnTo>
                    <a:pt x="15" y="17"/>
                  </a:lnTo>
                  <a:lnTo>
                    <a:pt x="16" y="15"/>
                  </a:lnTo>
                  <a:lnTo>
                    <a:pt x="16" y="14"/>
                  </a:lnTo>
                  <a:lnTo>
                    <a:pt x="17" y="14"/>
                  </a:lnTo>
                  <a:lnTo>
                    <a:pt x="17" y="12"/>
                  </a:lnTo>
                  <a:lnTo>
                    <a:pt x="18" y="11"/>
                  </a:lnTo>
                  <a:lnTo>
                    <a:pt x="18" y="10"/>
                  </a:lnTo>
                  <a:lnTo>
                    <a:pt x="18" y="9"/>
                  </a:lnTo>
                  <a:lnTo>
                    <a:pt x="17" y="8"/>
                  </a:lnTo>
                  <a:lnTo>
                    <a:pt x="17" y="7"/>
                  </a:lnTo>
                  <a:lnTo>
                    <a:pt x="17" y="6"/>
                  </a:lnTo>
                  <a:lnTo>
                    <a:pt x="16" y="5"/>
                  </a:lnTo>
                  <a:lnTo>
                    <a:pt x="16" y="4"/>
                  </a:lnTo>
                  <a:lnTo>
                    <a:pt x="15" y="4"/>
                  </a:lnTo>
                  <a:lnTo>
                    <a:pt x="14" y="3"/>
                  </a:lnTo>
                  <a:lnTo>
                    <a:pt x="14" y="2"/>
                  </a:lnTo>
                  <a:lnTo>
                    <a:pt x="13" y="1"/>
                  </a:lnTo>
                  <a:lnTo>
                    <a:pt x="13" y="0"/>
                  </a:lnTo>
                  <a:lnTo>
                    <a:pt x="12" y="0"/>
                  </a:lnTo>
                  <a:lnTo>
                    <a:pt x="11" y="0"/>
                  </a:lnTo>
                  <a:lnTo>
                    <a:pt x="10" y="0"/>
                  </a:lnTo>
                  <a:lnTo>
                    <a:pt x="8" y="0"/>
                  </a:lnTo>
                  <a:lnTo>
                    <a:pt x="7" y="0"/>
                  </a:lnTo>
                  <a:lnTo>
                    <a:pt x="6" y="0"/>
                  </a:lnTo>
                  <a:lnTo>
                    <a:pt x="5" y="0"/>
                  </a:lnTo>
                  <a:lnTo>
                    <a:pt x="4" y="0"/>
                  </a:lnTo>
                  <a:lnTo>
                    <a:pt x="4" y="1"/>
                  </a:lnTo>
                  <a:lnTo>
                    <a:pt x="3" y="2"/>
                  </a:lnTo>
                  <a:lnTo>
                    <a:pt x="2" y="3"/>
                  </a:lnTo>
                  <a:lnTo>
                    <a:pt x="2" y="4"/>
                  </a:lnTo>
                  <a:lnTo>
                    <a:pt x="1" y="4"/>
                  </a:lnTo>
                  <a:lnTo>
                    <a:pt x="0" y="5"/>
                  </a:lnTo>
                  <a:lnTo>
                    <a:pt x="0" y="6"/>
                  </a:lnTo>
                  <a:lnTo>
                    <a:pt x="0" y="7"/>
                  </a:lnTo>
                  <a:lnTo>
                    <a:pt x="0" y="8"/>
                  </a:lnTo>
                  <a:lnTo>
                    <a:pt x="0" y="9"/>
                  </a:lnTo>
                  <a:lnTo>
                    <a:pt x="0" y="10"/>
                  </a:lnTo>
                  <a:lnTo>
                    <a:pt x="0" y="11"/>
                  </a:lnTo>
                  <a:lnTo>
                    <a:pt x="0" y="12"/>
                  </a:lnTo>
                  <a:lnTo>
                    <a:pt x="0" y="14"/>
                  </a:lnTo>
                  <a:lnTo>
                    <a:pt x="1" y="15"/>
                  </a:lnTo>
                  <a:lnTo>
                    <a:pt x="2" y="17"/>
                  </a:lnTo>
                  <a:lnTo>
                    <a:pt x="3" y="18"/>
                  </a:lnTo>
                  <a:lnTo>
                    <a:pt x="4" y="19"/>
                  </a:lnTo>
                  <a:lnTo>
                    <a:pt x="5" y="20"/>
                  </a:lnTo>
                  <a:lnTo>
                    <a:pt x="6" y="20"/>
                  </a:lnTo>
                  <a:lnTo>
                    <a:pt x="7" y="20"/>
                  </a:lnTo>
                  <a:lnTo>
                    <a:pt x="8"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863" name="Freeform 866"/>
            <p:cNvSpPr>
              <a:spLocks/>
            </p:cNvSpPr>
            <p:nvPr/>
          </p:nvSpPr>
          <p:spPr bwMode="auto">
            <a:xfrm>
              <a:off x="3012" y="1614"/>
              <a:ext cx="19" cy="22"/>
            </a:xfrm>
            <a:custGeom>
              <a:avLst/>
              <a:gdLst/>
              <a:ahLst/>
              <a:cxnLst>
                <a:cxn ang="0">
                  <a:pos x="8" y="21"/>
                </a:cxn>
                <a:cxn ang="0">
                  <a:pos x="10" y="21"/>
                </a:cxn>
                <a:cxn ang="0">
                  <a:pos x="11" y="20"/>
                </a:cxn>
                <a:cxn ang="0">
                  <a:pos x="12" y="20"/>
                </a:cxn>
                <a:cxn ang="0">
                  <a:pos x="13" y="19"/>
                </a:cxn>
                <a:cxn ang="0">
                  <a:pos x="14" y="18"/>
                </a:cxn>
                <a:cxn ang="0">
                  <a:pos x="14" y="17"/>
                </a:cxn>
                <a:cxn ang="0">
                  <a:pos x="15" y="17"/>
                </a:cxn>
                <a:cxn ang="0">
                  <a:pos x="16" y="15"/>
                </a:cxn>
                <a:cxn ang="0">
                  <a:pos x="16" y="14"/>
                </a:cxn>
                <a:cxn ang="0">
                  <a:pos x="17" y="14"/>
                </a:cxn>
                <a:cxn ang="0">
                  <a:pos x="17" y="12"/>
                </a:cxn>
                <a:cxn ang="0">
                  <a:pos x="18" y="11"/>
                </a:cxn>
                <a:cxn ang="0">
                  <a:pos x="18" y="10"/>
                </a:cxn>
                <a:cxn ang="0">
                  <a:pos x="18" y="9"/>
                </a:cxn>
                <a:cxn ang="0">
                  <a:pos x="17" y="8"/>
                </a:cxn>
                <a:cxn ang="0">
                  <a:pos x="17" y="7"/>
                </a:cxn>
                <a:cxn ang="0">
                  <a:pos x="17" y="6"/>
                </a:cxn>
                <a:cxn ang="0">
                  <a:pos x="16" y="5"/>
                </a:cxn>
                <a:cxn ang="0">
                  <a:pos x="16" y="4"/>
                </a:cxn>
                <a:cxn ang="0">
                  <a:pos x="15" y="4"/>
                </a:cxn>
                <a:cxn ang="0">
                  <a:pos x="14" y="3"/>
                </a:cxn>
                <a:cxn ang="0">
                  <a:pos x="14" y="2"/>
                </a:cxn>
                <a:cxn ang="0">
                  <a:pos x="13" y="1"/>
                </a:cxn>
                <a:cxn ang="0">
                  <a:pos x="13" y="0"/>
                </a:cxn>
                <a:cxn ang="0">
                  <a:pos x="12" y="0"/>
                </a:cxn>
                <a:cxn ang="0">
                  <a:pos x="11" y="0"/>
                </a:cxn>
                <a:cxn ang="0">
                  <a:pos x="10" y="0"/>
                </a:cxn>
                <a:cxn ang="0">
                  <a:pos x="8" y="0"/>
                </a:cxn>
                <a:cxn ang="0">
                  <a:pos x="7" y="0"/>
                </a:cxn>
                <a:cxn ang="0">
                  <a:pos x="6" y="0"/>
                </a:cxn>
                <a:cxn ang="0">
                  <a:pos x="5" y="0"/>
                </a:cxn>
                <a:cxn ang="0">
                  <a:pos x="4" y="0"/>
                </a:cxn>
                <a:cxn ang="0">
                  <a:pos x="4" y="1"/>
                </a:cxn>
                <a:cxn ang="0">
                  <a:pos x="3" y="2"/>
                </a:cxn>
                <a:cxn ang="0">
                  <a:pos x="2" y="3"/>
                </a:cxn>
                <a:cxn ang="0">
                  <a:pos x="2" y="4"/>
                </a:cxn>
                <a:cxn ang="0">
                  <a:pos x="1" y="4"/>
                </a:cxn>
                <a:cxn ang="0">
                  <a:pos x="0" y="5"/>
                </a:cxn>
                <a:cxn ang="0">
                  <a:pos x="0" y="6"/>
                </a:cxn>
                <a:cxn ang="0">
                  <a:pos x="0" y="7"/>
                </a:cxn>
                <a:cxn ang="0">
                  <a:pos x="0" y="8"/>
                </a:cxn>
                <a:cxn ang="0">
                  <a:pos x="0" y="9"/>
                </a:cxn>
                <a:cxn ang="0">
                  <a:pos x="0" y="10"/>
                </a:cxn>
                <a:cxn ang="0">
                  <a:pos x="0" y="11"/>
                </a:cxn>
                <a:cxn ang="0">
                  <a:pos x="0" y="12"/>
                </a:cxn>
                <a:cxn ang="0">
                  <a:pos x="0" y="14"/>
                </a:cxn>
                <a:cxn ang="0">
                  <a:pos x="1" y="15"/>
                </a:cxn>
                <a:cxn ang="0">
                  <a:pos x="2" y="17"/>
                </a:cxn>
                <a:cxn ang="0">
                  <a:pos x="3" y="18"/>
                </a:cxn>
                <a:cxn ang="0">
                  <a:pos x="4" y="19"/>
                </a:cxn>
                <a:cxn ang="0">
                  <a:pos x="5" y="20"/>
                </a:cxn>
                <a:cxn ang="0">
                  <a:pos x="6" y="20"/>
                </a:cxn>
                <a:cxn ang="0">
                  <a:pos x="7" y="20"/>
                </a:cxn>
                <a:cxn ang="0">
                  <a:pos x="8" y="21"/>
                </a:cxn>
              </a:cxnLst>
              <a:rect l="0" t="0" r="r" b="b"/>
              <a:pathLst>
                <a:path w="19" h="22">
                  <a:moveTo>
                    <a:pt x="8" y="21"/>
                  </a:moveTo>
                  <a:lnTo>
                    <a:pt x="10" y="21"/>
                  </a:lnTo>
                  <a:lnTo>
                    <a:pt x="11" y="20"/>
                  </a:lnTo>
                  <a:lnTo>
                    <a:pt x="12" y="20"/>
                  </a:lnTo>
                  <a:lnTo>
                    <a:pt x="13" y="19"/>
                  </a:lnTo>
                  <a:lnTo>
                    <a:pt x="14" y="18"/>
                  </a:lnTo>
                  <a:lnTo>
                    <a:pt x="14" y="17"/>
                  </a:lnTo>
                  <a:lnTo>
                    <a:pt x="15" y="17"/>
                  </a:lnTo>
                  <a:lnTo>
                    <a:pt x="16" y="15"/>
                  </a:lnTo>
                  <a:lnTo>
                    <a:pt x="16" y="14"/>
                  </a:lnTo>
                  <a:lnTo>
                    <a:pt x="17" y="14"/>
                  </a:lnTo>
                  <a:lnTo>
                    <a:pt x="17" y="12"/>
                  </a:lnTo>
                  <a:lnTo>
                    <a:pt x="18" y="11"/>
                  </a:lnTo>
                  <a:lnTo>
                    <a:pt x="18" y="10"/>
                  </a:lnTo>
                  <a:lnTo>
                    <a:pt x="18" y="9"/>
                  </a:lnTo>
                  <a:lnTo>
                    <a:pt x="17" y="8"/>
                  </a:lnTo>
                  <a:lnTo>
                    <a:pt x="17" y="7"/>
                  </a:lnTo>
                  <a:lnTo>
                    <a:pt x="17" y="6"/>
                  </a:lnTo>
                  <a:lnTo>
                    <a:pt x="16" y="5"/>
                  </a:lnTo>
                  <a:lnTo>
                    <a:pt x="16" y="4"/>
                  </a:lnTo>
                  <a:lnTo>
                    <a:pt x="15" y="4"/>
                  </a:lnTo>
                  <a:lnTo>
                    <a:pt x="14" y="3"/>
                  </a:lnTo>
                  <a:lnTo>
                    <a:pt x="14" y="2"/>
                  </a:lnTo>
                  <a:lnTo>
                    <a:pt x="13" y="1"/>
                  </a:lnTo>
                  <a:lnTo>
                    <a:pt x="13" y="0"/>
                  </a:lnTo>
                  <a:lnTo>
                    <a:pt x="12" y="0"/>
                  </a:lnTo>
                  <a:lnTo>
                    <a:pt x="11" y="0"/>
                  </a:lnTo>
                  <a:lnTo>
                    <a:pt x="10" y="0"/>
                  </a:lnTo>
                  <a:lnTo>
                    <a:pt x="8" y="0"/>
                  </a:lnTo>
                  <a:lnTo>
                    <a:pt x="7" y="0"/>
                  </a:lnTo>
                  <a:lnTo>
                    <a:pt x="6" y="0"/>
                  </a:lnTo>
                  <a:lnTo>
                    <a:pt x="5" y="0"/>
                  </a:lnTo>
                  <a:lnTo>
                    <a:pt x="4" y="0"/>
                  </a:lnTo>
                  <a:lnTo>
                    <a:pt x="4" y="1"/>
                  </a:lnTo>
                  <a:lnTo>
                    <a:pt x="3" y="2"/>
                  </a:lnTo>
                  <a:lnTo>
                    <a:pt x="2" y="3"/>
                  </a:lnTo>
                  <a:lnTo>
                    <a:pt x="2" y="4"/>
                  </a:lnTo>
                  <a:lnTo>
                    <a:pt x="1" y="4"/>
                  </a:lnTo>
                  <a:lnTo>
                    <a:pt x="0" y="5"/>
                  </a:lnTo>
                  <a:lnTo>
                    <a:pt x="0" y="6"/>
                  </a:lnTo>
                  <a:lnTo>
                    <a:pt x="0" y="7"/>
                  </a:lnTo>
                  <a:lnTo>
                    <a:pt x="0" y="8"/>
                  </a:lnTo>
                  <a:lnTo>
                    <a:pt x="0" y="9"/>
                  </a:lnTo>
                  <a:lnTo>
                    <a:pt x="0" y="10"/>
                  </a:lnTo>
                  <a:lnTo>
                    <a:pt x="0" y="11"/>
                  </a:lnTo>
                  <a:lnTo>
                    <a:pt x="0" y="12"/>
                  </a:lnTo>
                  <a:lnTo>
                    <a:pt x="0" y="14"/>
                  </a:lnTo>
                  <a:lnTo>
                    <a:pt x="1" y="15"/>
                  </a:lnTo>
                  <a:lnTo>
                    <a:pt x="2" y="17"/>
                  </a:lnTo>
                  <a:lnTo>
                    <a:pt x="3" y="18"/>
                  </a:lnTo>
                  <a:lnTo>
                    <a:pt x="4" y="19"/>
                  </a:lnTo>
                  <a:lnTo>
                    <a:pt x="5" y="20"/>
                  </a:lnTo>
                  <a:lnTo>
                    <a:pt x="6" y="20"/>
                  </a:lnTo>
                  <a:lnTo>
                    <a:pt x="7" y="20"/>
                  </a:lnTo>
                  <a:lnTo>
                    <a:pt x="8"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64" name="Freeform 867"/>
            <p:cNvSpPr>
              <a:spLocks/>
            </p:cNvSpPr>
            <p:nvPr/>
          </p:nvSpPr>
          <p:spPr bwMode="auto">
            <a:xfrm>
              <a:off x="3035" y="1641"/>
              <a:ext cx="19" cy="23"/>
            </a:xfrm>
            <a:custGeom>
              <a:avLst/>
              <a:gdLst/>
              <a:ahLst/>
              <a:cxnLst>
                <a:cxn ang="0">
                  <a:pos x="9" y="22"/>
                </a:cxn>
                <a:cxn ang="0">
                  <a:pos x="9" y="22"/>
                </a:cxn>
                <a:cxn ang="0">
                  <a:pos x="10" y="22"/>
                </a:cxn>
                <a:cxn ang="0">
                  <a:pos x="11" y="21"/>
                </a:cxn>
                <a:cxn ang="0">
                  <a:pos x="12" y="21"/>
                </a:cxn>
                <a:cxn ang="0">
                  <a:pos x="13" y="20"/>
                </a:cxn>
                <a:cxn ang="0">
                  <a:pos x="14" y="20"/>
                </a:cxn>
                <a:cxn ang="0">
                  <a:pos x="14" y="19"/>
                </a:cxn>
                <a:cxn ang="0">
                  <a:pos x="15" y="18"/>
                </a:cxn>
                <a:cxn ang="0">
                  <a:pos x="15" y="17"/>
                </a:cxn>
                <a:cxn ang="0">
                  <a:pos x="16" y="17"/>
                </a:cxn>
                <a:cxn ang="0">
                  <a:pos x="17" y="16"/>
                </a:cxn>
                <a:cxn ang="0">
                  <a:pos x="17" y="15"/>
                </a:cxn>
                <a:cxn ang="0">
                  <a:pos x="17" y="14"/>
                </a:cxn>
                <a:cxn ang="0">
                  <a:pos x="18" y="13"/>
                </a:cxn>
                <a:cxn ang="0">
                  <a:pos x="18" y="11"/>
                </a:cxn>
                <a:cxn ang="0">
                  <a:pos x="18" y="10"/>
                </a:cxn>
                <a:cxn ang="0">
                  <a:pos x="18" y="9"/>
                </a:cxn>
                <a:cxn ang="0">
                  <a:pos x="17" y="7"/>
                </a:cxn>
                <a:cxn ang="0">
                  <a:pos x="17" y="6"/>
                </a:cxn>
                <a:cxn ang="0">
                  <a:pos x="17" y="5"/>
                </a:cxn>
                <a:cxn ang="0">
                  <a:pos x="16" y="5"/>
                </a:cxn>
                <a:cxn ang="0">
                  <a:pos x="15" y="4"/>
                </a:cxn>
                <a:cxn ang="0">
                  <a:pos x="15" y="3"/>
                </a:cxn>
                <a:cxn ang="0">
                  <a:pos x="14" y="2"/>
                </a:cxn>
                <a:cxn ang="0">
                  <a:pos x="13" y="1"/>
                </a:cxn>
                <a:cxn ang="0">
                  <a:pos x="12" y="0"/>
                </a:cxn>
                <a:cxn ang="0">
                  <a:pos x="11" y="0"/>
                </a:cxn>
                <a:cxn ang="0">
                  <a:pos x="10" y="0"/>
                </a:cxn>
                <a:cxn ang="0">
                  <a:pos x="9" y="0"/>
                </a:cxn>
                <a:cxn ang="0">
                  <a:pos x="8" y="0"/>
                </a:cxn>
                <a:cxn ang="0">
                  <a:pos x="7" y="0"/>
                </a:cxn>
                <a:cxn ang="0">
                  <a:pos x="6" y="0"/>
                </a:cxn>
                <a:cxn ang="0">
                  <a:pos x="5" y="0"/>
                </a:cxn>
                <a:cxn ang="0">
                  <a:pos x="4" y="1"/>
                </a:cxn>
                <a:cxn ang="0">
                  <a:pos x="4" y="2"/>
                </a:cxn>
                <a:cxn ang="0">
                  <a:pos x="3" y="2"/>
                </a:cxn>
                <a:cxn ang="0">
                  <a:pos x="3" y="3"/>
                </a:cxn>
                <a:cxn ang="0">
                  <a:pos x="2" y="4"/>
                </a:cxn>
                <a:cxn ang="0">
                  <a:pos x="1" y="5"/>
                </a:cxn>
                <a:cxn ang="0">
                  <a:pos x="0" y="6"/>
                </a:cxn>
                <a:cxn ang="0">
                  <a:pos x="0" y="7"/>
                </a:cxn>
                <a:cxn ang="0">
                  <a:pos x="0" y="9"/>
                </a:cxn>
                <a:cxn ang="0">
                  <a:pos x="0" y="10"/>
                </a:cxn>
                <a:cxn ang="0">
                  <a:pos x="0" y="11"/>
                </a:cxn>
                <a:cxn ang="0">
                  <a:pos x="0" y="13"/>
                </a:cxn>
                <a:cxn ang="0">
                  <a:pos x="0" y="14"/>
                </a:cxn>
                <a:cxn ang="0">
                  <a:pos x="0" y="15"/>
                </a:cxn>
                <a:cxn ang="0">
                  <a:pos x="1" y="16"/>
                </a:cxn>
                <a:cxn ang="0">
                  <a:pos x="1" y="17"/>
                </a:cxn>
                <a:cxn ang="0">
                  <a:pos x="2" y="17"/>
                </a:cxn>
                <a:cxn ang="0">
                  <a:pos x="3" y="18"/>
                </a:cxn>
                <a:cxn ang="0">
                  <a:pos x="3" y="19"/>
                </a:cxn>
                <a:cxn ang="0">
                  <a:pos x="4" y="20"/>
                </a:cxn>
                <a:cxn ang="0">
                  <a:pos x="5" y="21"/>
                </a:cxn>
                <a:cxn ang="0">
                  <a:pos x="6" y="21"/>
                </a:cxn>
                <a:cxn ang="0">
                  <a:pos x="7" y="22"/>
                </a:cxn>
                <a:cxn ang="0">
                  <a:pos x="8" y="22"/>
                </a:cxn>
                <a:cxn ang="0">
                  <a:pos x="9" y="22"/>
                </a:cxn>
              </a:cxnLst>
              <a:rect l="0" t="0" r="r" b="b"/>
              <a:pathLst>
                <a:path w="19" h="23">
                  <a:moveTo>
                    <a:pt x="9" y="22"/>
                  </a:moveTo>
                  <a:lnTo>
                    <a:pt x="9" y="22"/>
                  </a:lnTo>
                  <a:lnTo>
                    <a:pt x="10" y="22"/>
                  </a:lnTo>
                  <a:lnTo>
                    <a:pt x="11" y="21"/>
                  </a:lnTo>
                  <a:lnTo>
                    <a:pt x="12" y="21"/>
                  </a:lnTo>
                  <a:lnTo>
                    <a:pt x="13" y="20"/>
                  </a:lnTo>
                  <a:lnTo>
                    <a:pt x="14" y="20"/>
                  </a:lnTo>
                  <a:lnTo>
                    <a:pt x="14" y="19"/>
                  </a:lnTo>
                  <a:lnTo>
                    <a:pt x="15" y="18"/>
                  </a:lnTo>
                  <a:lnTo>
                    <a:pt x="15" y="17"/>
                  </a:lnTo>
                  <a:lnTo>
                    <a:pt x="16" y="17"/>
                  </a:lnTo>
                  <a:lnTo>
                    <a:pt x="17" y="16"/>
                  </a:lnTo>
                  <a:lnTo>
                    <a:pt x="17" y="15"/>
                  </a:lnTo>
                  <a:lnTo>
                    <a:pt x="17" y="14"/>
                  </a:lnTo>
                  <a:lnTo>
                    <a:pt x="18" y="13"/>
                  </a:lnTo>
                  <a:lnTo>
                    <a:pt x="18" y="11"/>
                  </a:lnTo>
                  <a:lnTo>
                    <a:pt x="18" y="10"/>
                  </a:lnTo>
                  <a:lnTo>
                    <a:pt x="18" y="9"/>
                  </a:lnTo>
                  <a:lnTo>
                    <a:pt x="17" y="7"/>
                  </a:lnTo>
                  <a:lnTo>
                    <a:pt x="17" y="6"/>
                  </a:lnTo>
                  <a:lnTo>
                    <a:pt x="17" y="5"/>
                  </a:lnTo>
                  <a:lnTo>
                    <a:pt x="16" y="5"/>
                  </a:lnTo>
                  <a:lnTo>
                    <a:pt x="15" y="4"/>
                  </a:lnTo>
                  <a:lnTo>
                    <a:pt x="15" y="3"/>
                  </a:lnTo>
                  <a:lnTo>
                    <a:pt x="14" y="2"/>
                  </a:lnTo>
                  <a:lnTo>
                    <a:pt x="13" y="1"/>
                  </a:lnTo>
                  <a:lnTo>
                    <a:pt x="12" y="0"/>
                  </a:lnTo>
                  <a:lnTo>
                    <a:pt x="11" y="0"/>
                  </a:lnTo>
                  <a:lnTo>
                    <a:pt x="10" y="0"/>
                  </a:lnTo>
                  <a:lnTo>
                    <a:pt x="9" y="0"/>
                  </a:lnTo>
                  <a:lnTo>
                    <a:pt x="8" y="0"/>
                  </a:lnTo>
                  <a:lnTo>
                    <a:pt x="7" y="0"/>
                  </a:lnTo>
                  <a:lnTo>
                    <a:pt x="6" y="0"/>
                  </a:lnTo>
                  <a:lnTo>
                    <a:pt x="5" y="0"/>
                  </a:lnTo>
                  <a:lnTo>
                    <a:pt x="4" y="1"/>
                  </a:lnTo>
                  <a:lnTo>
                    <a:pt x="4" y="2"/>
                  </a:lnTo>
                  <a:lnTo>
                    <a:pt x="3" y="2"/>
                  </a:lnTo>
                  <a:lnTo>
                    <a:pt x="3" y="3"/>
                  </a:lnTo>
                  <a:lnTo>
                    <a:pt x="2" y="4"/>
                  </a:lnTo>
                  <a:lnTo>
                    <a:pt x="1" y="5"/>
                  </a:lnTo>
                  <a:lnTo>
                    <a:pt x="0" y="6"/>
                  </a:lnTo>
                  <a:lnTo>
                    <a:pt x="0" y="7"/>
                  </a:lnTo>
                  <a:lnTo>
                    <a:pt x="0" y="9"/>
                  </a:lnTo>
                  <a:lnTo>
                    <a:pt x="0" y="10"/>
                  </a:lnTo>
                  <a:lnTo>
                    <a:pt x="0" y="11"/>
                  </a:lnTo>
                  <a:lnTo>
                    <a:pt x="0" y="13"/>
                  </a:lnTo>
                  <a:lnTo>
                    <a:pt x="0" y="14"/>
                  </a:lnTo>
                  <a:lnTo>
                    <a:pt x="0" y="15"/>
                  </a:lnTo>
                  <a:lnTo>
                    <a:pt x="1" y="16"/>
                  </a:lnTo>
                  <a:lnTo>
                    <a:pt x="1" y="17"/>
                  </a:lnTo>
                  <a:lnTo>
                    <a:pt x="2" y="17"/>
                  </a:lnTo>
                  <a:lnTo>
                    <a:pt x="3" y="18"/>
                  </a:lnTo>
                  <a:lnTo>
                    <a:pt x="3" y="19"/>
                  </a:lnTo>
                  <a:lnTo>
                    <a:pt x="4" y="20"/>
                  </a:lnTo>
                  <a:lnTo>
                    <a:pt x="5" y="21"/>
                  </a:lnTo>
                  <a:lnTo>
                    <a:pt x="6" y="21"/>
                  </a:lnTo>
                  <a:lnTo>
                    <a:pt x="7" y="22"/>
                  </a:lnTo>
                  <a:lnTo>
                    <a:pt x="8" y="22"/>
                  </a:lnTo>
                  <a:lnTo>
                    <a:pt x="9" y="2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865" name="Freeform 868"/>
            <p:cNvSpPr>
              <a:spLocks/>
            </p:cNvSpPr>
            <p:nvPr/>
          </p:nvSpPr>
          <p:spPr bwMode="auto">
            <a:xfrm>
              <a:off x="3035" y="1641"/>
              <a:ext cx="19" cy="23"/>
            </a:xfrm>
            <a:custGeom>
              <a:avLst/>
              <a:gdLst/>
              <a:ahLst/>
              <a:cxnLst>
                <a:cxn ang="0">
                  <a:pos x="9" y="22"/>
                </a:cxn>
                <a:cxn ang="0">
                  <a:pos x="9" y="22"/>
                </a:cxn>
                <a:cxn ang="0">
                  <a:pos x="10" y="22"/>
                </a:cxn>
                <a:cxn ang="0">
                  <a:pos x="11" y="21"/>
                </a:cxn>
                <a:cxn ang="0">
                  <a:pos x="12" y="21"/>
                </a:cxn>
                <a:cxn ang="0">
                  <a:pos x="13" y="20"/>
                </a:cxn>
                <a:cxn ang="0">
                  <a:pos x="14" y="20"/>
                </a:cxn>
                <a:cxn ang="0">
                  <a:pos x="14" y="19"/>
                </a:cxn>
                <a:cxn ang="0">
                  <a:pos x="15" y="18"/>
                </a:cxn>
                <a:cxn ang="0">
                  <a:pos x="15" y="17"/>
                </a:cxn>
                <a:cxn ang="0">
                  <a:pos x="16" y="17"/>
                </a:cxn>
                <a:cxn ang="0">
                  <a:pos x="17" y="16"/>
                </a:cxn>
                <a:cxn ang="0">
                  <a:pos x="17" y="15"/>
                </a:cxn>
                <a:cxn ang="0">
                  <a:pos x="17" y="14"/>
                </a:cxn>
                <a:cxn ang="0">
                  <a:pos x="18" y="13"/>
                </a:cxn>
                <a:cxn ang="0">
                  <a:pos x="18" y="11"/>
                </a:cxn>
                <a:cxn ang="0">
                  <a:pos x="18" y="10"/>
                </a:cxn>
                <a:cxn ang="0">
                  <a:pos x="18" y="9"/>
                </a:cxn>
                <a:cxn ang="0">
                  <a:pos x="17" y="7"/>
                </a:cxn>
                <a:cxn ang="0">
                  <a:pos x="17" y="6"/>
                </a:cxn>
                <a:cxn ang="0">
                  <a:pos x="17" y="5"/>
                </a:cxn>
                <a:cxn ang="0">
                  <a:pos x="16" y="5"/>
                </a:cxn>
                <a:cxn ang="0">
                  <a:pos x="15" y="4"/>
                </a:cxn>
                <a:cxn ang="0">
                  <a:pos x="15" y="3"/>
                </a:cxn>
                <a:cxn ang="0">
                  <a:pos x="14" y="2"/>
                </a:cxn>
                <a:cxn ang="0">
                  <a:pos x="13" y="1"/>
                </a:cxn>
                <a:cxn ang="0">
                  <a:pos x="12" y="0"/>
                </a:cxn>
                <a:cxn ang="0">
                  <a:pos x="11" y="0"/>
                </a:cxn>
                <a:cxn ang="0">
                  <a:pos x="10" y="0"/>
                </a:cxn>
                <a:cxn ang="0">
                  <a:pos x="9" y="0"/>
                </a:cxn>
                <a:cxn ang="0">
                  <a:pos x="8" y="0"/>
                </a:cxn>
                <a:cxn ang="0">
                  <a:pos x="7" y="0"/>
                </a:cxn>
                <a:cxn ang="0">
                  <a:pos x="6" y="0"/>
                </a:cxn>
                <a:cxn ang="0">
                  <a:pos x="5" y="0"/>
                </a:cxn>
                <a:cxn ang="0">
                  <a:pos x="4" y="1"/>
                </a:cxn>
                <a:cxn ang="0">
                  <a:pos x="4" y="2"/>
                </a:cxn>
                <a:cxn ang="0">
                  <a:pos x="3" y="2"/>
                </a:cxn>
                <a:cxn ang="0">
                  <a:pos x="3" y="3"/>
                </a:cxn>
                <a:cxn ang="0">
                  <a:pos x="2" y="4"/>
                </a:cxn>
                <a:cxn ang="0">
                  <a:pos x="1" y="5"/>
                </a:cxn>
                <a:cxn ang="0">
                  <a:pos x="0" y="6"/>
                </a:cxn>
                <a:cxn ang="0">
                  <a:pos x="0" y="7"/>
                </a:cxn>
                <a:cxn ang="0">
                  <a:pos x="0" y="9"/>
                </a:cxn>
                <a:cxn ang="0">
                  <a:pos x="0" y="10"/>
                </a:cxn>
                <a:cxn ang="0">
                  <a:pos x="0" y="11"/>
                </a:cxn>
                <a:cxn ang="0">
                  <a:pos x="0" y="13"/>
                </a:cxn>
                <a:cxn ang="0">
                  <a:pos x="0" y="14"/>
                </a:cxn>
                <a:cxn ang="0">
                  <a:pos x="0" y="15"/>
                </a:cxn>
                <a:cxn ang="0">
                  <a:pos x="1" y="16"/>
                </a:cxn>
                <a:cxn ang="0">
                  <a:pos x="1" y="17"/>
                </a:cxn>
                <a:cxn ang="0">
                  <a:pos x="2" y="17"/>
                </a:cxn>
                <a:cxn ang="0">
                  <a:pos x="3" y="18"/>
                </a:cxn>
                <a:cxn ang="0">
                  <a:pos x="3" y="19"/>
                </a:cxn>
                <a:cxn ang="0">
                  <a:pos x="4" y="20"/>
                </a:cxn>
                <a:cxn ang="0">
                  <a:pos x="5" y="21"/>
                </a:cxn>
                <a:cxn ang="0">
                  <a:pos x="6" y="21"/>
                </a:cxn>
                <a:cxn ang="0">
                  <a:pos x="7" y="22"/>
                </a:cxn>
                <a:cxn ang="0">
                  <a:pos x="8" y="22"/>
                </a:cxn>
                <a:cxn ang="0">
                  <a:pos x="9" y="22"/>
                </a:cxn>
              </a:cxnLst>
              <a:rect l="0" t="0" r="r" b="b"/>
              <a:pathLst>
                <a:path w="19" h="23">
                  <a:moveTo>
                    <a:pt x="9" y="22"/>
                  </a:moveTo>
                  <a:lnTo>
                    <a:pt x="9" y="22"/>
                  </a:lnTo>
                  <a:lnTo>
                    <a:pt x="10" y="22"/>
                  </a:lnTo>
                  <a:lnTo>
                    <a:pt x="11" y="21"/>
                  </a:lnTo>
                  <a:lnTo>
                    <a:pt x="12" y="21"/>
                  </a:lnTo>
                  <a:lnTo>
                    <a:pt x="13" y="20"/>
                  </a:lnTo>
                  <a:lnTo>
                    <a:pt x="14" y="20"/>
                  </a:lnTo>
                  <a:lnTo>
                    <a:pt x="14" y="19"/>
                  </a:lnTo>
                  <a:lnTo>
                    <a:pt x="15" y="18"/>
                  </a:lnTo>
                  <a:lnTo>
                    <a:pt x="15" y="17"/>
                  </a:lnTo>
                  <a:lnTo>
                    <a:pt x="16" y="17"/>
                  </a:lnTo>
                  <a:lnTo>
                    <a:pt x="17" y="16"/>
                  </a:lnTo>
                  <a:lnTo>
                    <a:pt x="17" y="15"/>
                  </a:lnTo>
                  <a:lnTo>
                    <a:pt x="17" y="14"/>
                  </a:lnTo>
                  <a:lnTo>
                    <a:pt x="18" y="13"/>
                  </a:lnTo>
                  <a:lnTo>
                    <a:pt x="18" y="11"/>
                  </a:lnTo>
                  <a:lnTo>
                    <a:pt x="18" y="10"/>
                  </a:lnTo>
                  <a:lnTo>
                    <a:pt x="18" y="9"/>
                  </a:lnTo>
                  <a:lnTo>
                    <a:pt x="17" y="7"/>
                  </a:lnTo>
                  <a:lnTo>
                    <a:pt x="17" y="6"/>
                  </a:lnTo>
                  <a:lnTo>
                    <a:pt x="17" y="5"/>
                  </a:lnTo>
                  <a:lnTo>
                    <a:pt x="16" y="5"/>
                  </a:lnTo>
                  <a:lnTo>
                    <a:pt x="15" y="4"/>
                  </a:lnTo>
                  <a:lnTo>
                    <a:pt x="15" y="3"/>
                  </a:lnTo>
                  <a:lnTo>
                    <a:pt x="14" y="2"/>
                  </a:lnTo>
                  <a:lnTo>
                    <a:pt x="13" y="1"/>
                  </a:lnTo>
                  <a:lnTo>
                    <a:pt x="12" y="0"/>
                  </a:lnTo>
                  <a:lnTo>
                    <a:pt x="11" y="0"/>
                  </a:lnTo>
                  <a:lnTo>
                    <a:pt x="10" y="0"/>
                  </a:lnTo>
                  <a:lnTo>
                    <a:pt x="9" y="0"/>
                  </a:lnTo>
                  <a:lnTo>
                    <a:pt x="8" y="0"/>
                  </a:lnTo>
                  <a:lnTo>
                    <a:pt x="7" y="0"/>
                  </a:lnTo>
                  <a:lnTo>
                    <a:pt x="6" y="0"/>
                  </a:lnTo>
                  <a:lnTo>
                    <a:pt x="5" y="0"/>
                  </a:lnTo>
                  <a:lnTo>
                    <a:pt x="4" y="1"/>
                  </a:lnTo>
                  <a:lnTo>
                    <a:pt x="4" y="2"/>
                  </a:lnTo>
                  <a:lnTo>
                    <a:pt x="3" y="2"/>
                  </a:lnTo>
                  <a:lnTo>
                    <a:pt x="3" y="3"/>
                  </a:lnTo>
                  <a:lnTo>
                    <a:pt x="2" y="4"/>
                  </a:lnTo>
                  <a:lnTo>
                    <a:pt x="1" y="5"/>
                  </a:lnTo>
                  <a:lnTo>
                    <a:pt x="0" y="6"/>
                  </a:lnTo>
                  <a:lnTo>
                    <a:pt x="0" y="7"/>
                  </a:lnTo>
                  <a:lnTo>
                    <a:pt x="0" y="9"/>
                  </a:lnTo>
                  <a:lnTo>
                    <a:pt x="0" y="10"/>
                  </a:lnTo>
                  <a:lnTo>
                    <a:pt x="0" y="11"/>
                  </a:lnTo>
                  <a:lnTo>
                    <a:pt x="0" y="13"/>
                  </a:lnTo>
                  <a:lnTo>
                    <a:pt x="0" y="14"/>
                  </a:lnTo>
                  <a:lnTo>
                    <a:pt x="0" y="15"/>
                  </a:lnTo>
                  <a:lnTo>
                    <a:pt x="1" y="16"/>
                  </a:lnTo>
                  <a:lnTo>
                    <a:pt x="1" y="17"/>
                  </a:lnTo>
                  <a:lnTo>
                    <a:pt x="2" y="17"/>
                  </a:lnTo>
                  <a:lnTo>
                    <a:pt x="3" y="18"/>
                  </a:lnTo>
                  <a:lnTo>
                    <a:pt x="3" y="19"/>
                  </a:lnTo>
                  <a:lnTo>
                    <a:pt x="4" y="20"/>
                  </a:lnTo>
                  <a:lnTo>
                    <a:pt x="5" y="21"/>
                  </a:lnTo>
                  <a:lnTo>
                    <a:pt x="6" y="21"/>
                  </a:lnTo>
                  <a:lnTo>
                    <a:pt x="7" y="22"/>
                  </a:lnTo>
                  <a:lnTo>
                    <a:pt x="8" y="22"/>
                  </a:lnTo>
                  <a:lnTo>
                    <a:pt x="9" y="2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66" name="Line 869"/>
            <p:cNvSpPr>
              <a:spLocks noChangeShapeType="1"/>
            </p:cNvSpPr>
            <p:nvPr/>
          </p:nvSpPr>
          <p:spPr bwMode="auto">
            <a:xfrm>
              <a:off x="3025" y="1629"/>
              <a:ext cx="20" cy="23"/>
            </a:xfrm>
            <a:prstGeom prst="line">
              <a:avLst/>
            </a:prstGeom>
            <a:noFill/>
            <a:ln w="9525">
              <a:noFill/>
              <a:round/>
              <a:headEnd type="none" w="sm" len="sm"/>
              <a:tailEnd type="none" w="sm" len="sm"/>
            </a:ln>
            <a:effectLst/>
          </p:spPr>
          <p:txBody>
            <a:bodyPr/>
            <a:lstStyle/>
            <a:p>
              <a:endParaRPr lang="en-US"/>
            </a:p>
          </p:txBody>
        </p:sp>
        <p:sp>
          <p:nvSpPr>
            <p:cNvPr id="867" name="Line 870"/>
            <p:cNvSpPr>
              <a:spLocks noChangeShapeType="1"/>
            </p:cNvSpPr>
            <p:nvPr/>
          </p:nvSpPr>
          <p:spPr bwMode="auto">
            <a:xfrm>
              <a:off x="3026" y="1630"/>
              <a:ext cx="17" cy="20"/>
            </a:xfrm>
            <a:prstGeom prst="line">
              <a:avLst/>
            </a:prstGeom>
            <a:noFill/>
            <a:ln w="12700">
              <a:solidFill>
                <a:srgbClr val="000000"/>
              </a:solidFill>
              <a:round/>
              <a:headEnd type="none" w="sm" len="sm"/>
              <a:tailEnd type="none" w="sm" len="sm"/>
            </a:ln>
            <a:effectLst/>
          </p:spPr>
          <p:txBody>
            <a:bodyPr/>
            <a:lstStyle/>
            <a:p>
              <a:endParaRPr lang="en-US"/>
            </a:p>
          </p:txBody>
        </p:sp>
        <p:sp>
          <p:nvSpPr>
            <p:cNvPr id="868" name="Line 871"/>
            <p:cNvSpPr>
              <a:spLocks noChangeShapeType="1"/>
            </p:cNvSpPr>
            <p:nvPr/>
          </p:nvSpPr>
          <p:spPr bwMode="auto">
            <a:xfrm flipH="1">
              <a:off x="3012" y="2535"/>
              <a:ext cx="24" cy="52"/>
            </a:xfrm>
            <a:prstGeom prst="line">
              <a:avLst/>
            </a:prstGeom>
            <a:noFill/>
            <a:ln w="12700">
              <a:solidFill>
                <a:srgbClr val="009900"/>
              </a:solidFill>
              <a:round/>
              <a:headEnd type="none" w="sm" len="sm"/>
              <a:tailEnd type="none" w="sm" len="sm"/>
            </a:ln>
            <a:effectLst/>
          </p:spPr>
          <p:txBody>
            <a:bodyPr/>
            <a:lstStyle/>
            <a:p>
              <a:endParaRPr lang="en-US"/>
            </a:p>
          </p:txBody>
        </p:sp>
        <p:sp>
          <p:nvSpPr>
            <p:cNvPr id="869" name="Line 872"/>
            <p:cNvSpPr>
              <a:spLocks noChangeShapeType="1"/>
            </p:cNvSpPr>
            <p:nvPr/>
          </p:nvSpPr>
          <p:spPr bwMode="auto">
            <a:xfrm>
              <a:off x="3051" y="2536"/>
              <a:ext cx="0" cy="64"/>
            </a:xfrm>
            <a:prstGeom prst="line">
              <a:avLst/>
            </a:prstGeom>
            <a:noFill/>
            <a:ln w="12700">
              <a:solidFill>
                <a:srgbClr val="FFE90F"/>
              </a:solidFill>
              <a:round/>
              <a:headEnd type="none" w="sm" len="sm"/>
              <a:tailEnd type="none" w="sm" len="sm"/>
            </a:ln>
            <a:effectLst/>
          </p:spPr>
          <p:txBody>
            <a:bodyPr/>
            <a:lstStyle/>
            <a:p>
              <a:endParaRPr lang="en-US"/>
            </a:p>
          </p:txBody>
        </p:sp>
        <p:sp>
          <p:nvSpPr>
            <p:cNvPr id="870" name="Line 873"/>
            <p:cNvSpPr>
              <a:spLocks noChangeShapeType="1"/>
            </p:cNvSpPr>
            <p:nvPr/>
          </p:nvSpPr>
          <p:spPr bwMode="auto">
            <a:xfrm>
              <a:off x="3067" y="2529"/>
              <a:ext cx="28" cy="53"/>
            </a:xfrm>
            <a:prstGeom prst="line">
              <a:avLst/>
            </a:prstGeom>
            <a:noFill/>
            <a:ln w="12700">
              <a:solidFill>
                <a:srgbClr val="009900"/>
              </a:solidFill>
              <a:round/>
              <a:headEnd type="none" w="sm" len="sm"/>
              <a:tailEnd type="none" w="sm" len="sm"/>
            </a:ln>
            <a:effectLst/>
          </p:spPr>
          <p:txBody>
            <a:bodyPr/>
            <a:lstStyle/>
            <a:p>
              <a:endParaRPr lang="en-US"/>
            </a:p>
          </p:txBody>
        </p:sp>
        <p:sp>
          <p:nvSpPr>
            <p:cNvPr id="871" name="Freeform 874"/>
            <p:cNvSpPr>
              <a:spLocks/>
            </p:cNvSpPr>
            <p:nvPr/>
          </p:nvSpPr>
          <p:spPr bwMode="auto">
            <a:xfrm>
              <a:off x="3307" y="1469"/>
              <a:ext cx="52" cy="50"/>
            </a:xfrm>
            <a:custGeom>
              <a:avLst/>
              <a:gdLst/>
              <a:ahLst/>
              <a:cxnLst>
                <a:cxn ang="0">
                  <a:pos x="50" y="0"/>
                </a:cxn>
                <a:cxn ang="0">
                  <a:pos x="0" y="25"/>
                </a:cxn>
                <a:cxn ang="0">
                  <a:pos x="51" y="49"/>
                </a:cxn>
              </a:cxnLst>
              <a:rect l="0" t="0" r="r" b="b"/>
              <a:pathLst>
                <a:path w="52" h="50">
                  <a:moveTo>
                    <a:pt x="50" y="0"/>
                  </a:moveTo>
                  <a:lnTo>
                    <a:pt x="0" y="25"/>
                  </a:lnTo>
                  <a:lnTo>
                    <a:pt x="51" y="49"/>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872" name="Freeform 875"/>
            <p:cNvSpPr>
              <a:spLocks/>
            </p:cNvSpPr>
            <p:nvPr/>
          </p:nvSpPr>
          <p:spPr bwMode="auto">
            <a:xfrm>
              <a:off x="3239" y="2399"/>
              <a:ext cx="52" cy="50"/>
            </a:xfrm>
            <a:custGeom>
              <a:avLst/>
              <a:gdLst/>
              <a:ahLst/>
              <a:cxnLst>
                <a:cxn ang="0">
                  <a:pos x="0" y="49"/>
                </a:cxn>
                <a:cxn ang="0">
                  <a:pos x="51" y="23"/>
                </a:cxn>
                <a:cxn ang="0">
                  <a:pos x="0" y="0"/>
                </a:cxn>
              </a:cxnLst>
              <a:rect l="0" t="0" r="r" b="b"/>
              <a:pathLst>
                <a:path w="52" h="50">
                  <a:moveTo>
                    <a:pt x="0" y="49"/>
                  </a:moveTo>
                  <a:lnTo>
                    <a:pt x="51" y="23"/>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73" name="Freeform 876"/>
            <p:cNvSpPr>
              <a:spLocks/>
            </p:cNvSpPr>
            <p:nvPr/>
          </p:nvSpPr>
          <p:spPr bwMode="auto">
            <a:xfrm>
              <a:off x="3324" y="1942"/>
              <a:ext cx="42" cy="63"/>
            </a:xfrm>
            <a:custGeom>
              <a:avLst/>
              <a:gdLst/>
              <a:ahLst/>
              <a:cxnLst>
                <a:cxn ang="0">
                  <a:pos x="41" y="60"/>
                </a:cxn>
                <a:cxn ang="0">
                  <a:pos x="20" y="0"/>
                </a:cxn>
                <a:cxn ang="0">
                  <a:pos x="0" y="62"/>
                </a:cxn>
              </a:cxnLst>
              <a:rect l="0" t="0" r="r" b="b"/>
              <a:pathLst>
                <a:path w="42" h="63">
                  <a:moveTo>
                    <a:pt x="41" y="60"/>
                  </a:moveTo>
                  <a:lnTo>
                    <a:pt x="20" y="0"/>
                  </a:lnTo>
                  <a:lnTo>
                    <a:pt x="0" y="62"/>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74" name="Freeform 877"/>
            <p:cNvSpPr>
              <a:spLocks/>
            </p:cNvSpPr>
            <p:nvPr/>
          </p:nvSpPr>
          <p:spPr bwMode="auto">
            <a:xfrm>
              <a:off x="3071" y="2135"/>
              <a:ext cx="54" cy="50"/>
            </a:xfrm>
            <a:custGeom>
              <a:avLst/>
              <a:gdLst/>
              <a:ahLst/>
              <a:cxnLst>
                <a:cxn ang="0">
                  <a:pos x="0" y="49"/>
                </a:cxn>
                <a:cxn ang="0">
                  <a:pos x="53" y="32"/>
                </a:cxn>
                <a:cxn ang="0">
                  <a:pos x="5" y="0"/>
                </a:cxn>
              </a:cxnLst>
              <a:rect l="0" t="0" r="r" b="b"/>
              <a:pathLst>
                <a:path w="54" h="50">
                  <a:moveTo>
                    <a:pt x="0" y="49"/>
                  </a:moveTo>
                  <a:lnTo>
                    <a:pt x="53" y="32"/>
                  </a:lnTo>
                  <a:lnTo>
                    <a:pt x="5" y="0"/>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75" name="Freeform 878"/>
            <p:cNvSpPr>
              <a:spLocks/>
            </p:cNvSpPr>
            <p:nvPr/>
          </p:nvSpPr>
          <p:spPr bwMode="auto">
            <a:xfrm>
              <a:off x="2975" y="1913"/>
              <a:ext cx="44" cy="62"/>
            </a:xfrm>
            <a:custGeom>
              <a:avLst/>
              <a:gdLst/>
              <a:ahLst/>
              <a:cxnLst>
                <a:cxn ang="0">
                  <a:pos x="0" y="0"/>
                </a:cxn>
                <a:cxn ang="0">
                  <a:pos x="20" y="61"/>
                </a:cxn>
                <a:cxn ang="0">
                  <a:pos x="43" y="3"/>
                </a:cxn>
              </a:cxnLst>
              <a:rect l="0" t="0" r="r" b="b"/>
              <a:pathLst>
                <a:path w="44" h="62">
                  <a:moveTo>
                    <a:pt x="0" y="0"/>
                  </a:moveTo>
                  <a:lnTo>
                    <a:pt x="20" y="61"/>
                  </a:lnTo>
                  <a:lnTo>
                    <a:pt x="43" y="3"/>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876" name="Freeform 879"/>
            <p:cNvSpPr>
              <a:spLocks/>
            </p:cNvSpPr>
            <p:nvPr/>
          </p:nvSpPr>
          <p:spPr bwMode="auto">
            <a:xfrm>
              <a:off x="3032" y="2228"/>
              <a:ext cx="42" cy="62"/>
            </a:xfrm>
            <a:custGeom>
              <a:avLst/>
              <a:gdLst/>
              <a:ahLst/>
              <a:cxnLst>
                <a:cxn ang="0">
                  <a:pos x="0" y="0"/>
                </a:cxn>
                <a:cxn ang="0">
                  <a:pos x="19" y="61"/>
                </a:cxn>
                <a:cxn ang="0">
                  <a:pos x="41" y="1"/>
                </a:cxn>
              </a:cxnLst>
              <a:rect l="0" t="0" r="r" b="b"/>
              <a:pathLst>
                <a:path w="42" h="62">
                  <a:moveTo>
                    <a:pt x="0" y="0"/>
                  </a:moveTo>
                  <a:lnTo>
                    <a:pt x="19" y="61"/>
                  </a:lnTo>
                  <a:lnTo>
                    <a:pt x="41" y="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877" name="Freeform 880"/>
            <p:cNvSpPr>
              <a:spLocks/>
            </p:cNvSpPr>
            <p:nvPr/>
          </p:nvSpPr>
          <p:spPr bwMode="auto">
            <a:xfrm>
              <a:off x="3413" y="1634"/>
              <a:ext cx="53" cy="50"/>
            </a:xfrm>
            <a:custGeom>
              <a:avLst/>
              <a:gdLst/>
              <a:ahLst/>
              <a:cxnLst>
                <a:cxn ang="0">
                  <a:pos x="0" y="49"/>
                </a:cxn>
                <a:cxn ang="0">
                  <a:pos x="52" y="25"/>
                </a:cxn>
                <a:cxn ang="0">
                  <a:pos x="0" y="0"/>
                </a:cxn>
              </a:cxnLst>
              <a:rect l="0" t="0" r="r" b="b"/>
              <a:pathLst>
                <a:path w="53" h="50">
                  <a:moveTo>
                    <a:pt x="0" y="49"/>
                  </a:moveTo>
                  <a:lnTo>
                    <a:pt x="52" y="25"/>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878" name="Freeform 881"/>
            <p:cNvSpPr>
              <a:spLocks/>
            </p:cNvSpPr>
            <p:nvPr/>
          </p:nvSpPr>
          <p:spPr bwMode="auto">
            <a:xfrm>
              <a:off x="2895" y="1384"/>
              <a:ext cx="197" cy="131"/>
            </a:xfrm>
            <a:custGeom>
              <a:avLst/>
              <a:gdLst/>
              <a:ahLst/>
              <a:cxnLst>
                <a:cxn ang="0">
                  <a:pos x="196" y="0"/>
                </a:cxn>
                <a:cxn ang="0">
                  <a:pos x="196" y="84"/>
                </a:cxn>
                <a:cxn ang="0">
                  <a:pos x="196" y="89"/>
                </a:cxn>
                <a:cxn ang="0">
                  <a:pos x="195" y="94"/>
                </a:cxn>
                <a:cxn ang="0">
                  <a:pos x="194" y="99"/>
                </a:cxn>
                <a:cxn ang="0">
                  <a:pos x="193" y="103"/>
                </a:cxn>
                <a:cxn ang="0">
                  <a:pos x="191" y="107"/>
                </a:cxn>
                <a:cxn ang="0">
                  <a:pos x="189" y="110"/>
                </a:cxn>
                <a:cxn ang="0">
                  <a:pos x="186" y="114"/>
                </a:cxn>
                <a:cxn ang="0">
                  <a:pos x="184" y="118"/>
                </a:cxn>
                <a:cxn ang="0">
                  <a:pos x="181" y="120"/>
                </a:cxn>
                <a:cxn ang="0">
                  <a:pos x="178" y="123"/>
                </a:cxn>
                <a:cxn ang="0">
                  <a:pos x="175" y="125"/>
                </a:cxn>
                <a:cxn ang="0">
                  <a:pos x="172" y="127"/>
                </a:cxn>
                <a:cxn ang="0">
                  <a:pos x="168" y="129"/>
                </a:cxn>
                <a:cxn ang="0">
                  <a:pos x="164" y="130"/>
                </a:cxn>
                <a:cxn ang="0">
                  <a:pos x="160" y="130"/>
                </a:cxn>
                <a:cxn ang="0">
                  <a:pos x="156" y="130"/>
                </a:cxn>
                <a:cxn ang="0">
                  <a:pos x="39" y="130"/>
                </a:cxn>
                <a:cxn ang="0">
                  <a:pos x="35" y="130"/>
                </a:cxn>
                <a:cxn ang="0">
                  <a:pos x="31" y="130"/>
                </a:cxn>
                <a:cxn ang="0">
                  <a:pos x="27" y="129"/>
                </a:cxn>
                <a:cxn ang="0">
                  <a:pos x="24" y="127"/>
                </a:cxn>
                <a:cxn ang="0">
                  <a:pos x="20" y="125"/>
                </a:cxn>
                <a:cxn ang="0">
                  <a:pos x="17" y="123"/>
                </a:cxn>
                <a:cxn ang="0">
                  <a:pos x="14" y="120"/>
                </a:cxn>
                <a:cxn ang="0">
                  <a:pos x="11" y="118"/>
                </a:cxn>
                <a:cxn ang="0">
                  <a:pos x="9" y="114"/>
                </a:cxn>
                <a:cxn ang="0">
                  <a:pos x="7" y="111"/>
                </a:cxn>
                <a:cxn ang="0">
                  <a:pos x="5" y="108"/>
                </a:cxn>
                <a:cxn ang="0">
                  <a:pos x="3" y="104"/>
                </a:cxn>
                <a:cxn ang="0">
                  <a:pos x="2" y="100"/>
                </a:cxn>
                <a:cxn ang="0">
                  <a:pos x="0" y="97"/>
                </a:cxn>
                <a:cxn ang="0">
                  <a:pos x="0" y="93"/>
                </a:cxn>
                <a:cxn ang="0">
                  <a:pos x="0" y="88"/>
                </a:cxn>
                <a:cxn ang="0">
                  <a:pos x="0" y="0"/>
                </a:cxn>
                <a:cxn ang="0">
                  <a:pos x="196" y="0"/>
                </a:cxn>
              </a:cxnLst>
              <a:rect l="0" t="0" r="r" b="b"/>
              <a:pathLst>
                <a:path w="197" h="131">
                  <a:moveTo>
                    <a:pt x="196" y="0"/>
                  </a:moveTo>
                  <a:lnTo>
                    <a:pt x="196" y="84"/>
                  </a:lnTo>
                  <a:lnTo>
                    <a:pt x="196" y="89"/>
                  </a:lnTo>
                  <a:lnTo>
                    <a:pt x="195" y="94"/>
                  </a:lnTo>
                  <a:lnTo>
                    <a:pt x="194" y="99"/>
                  </a:lnTo>
                  <a:lnTo>
                    <a:pt x="193" y="103"/>
                  </a:lnTo>
                  <a:lnTo>
                    <a:pt x="191" y="107"/>
                  </a:lnTo>
                  <a:lnTo>
                    <a:pt x="189" y="110"/>
                  </a:lnTo>
                  <a:lnTo>
                    <a:pt x="186" y="114"/>
                  </a:lnTo>
                  <a:lnTo>
                    <a:pt x="184" y="118"/>
                  </a:lnTo>
                  <a:lnTo>
                    <a:pt x="181" y="120"/>
                  </a:lnTo>
                  <a:lnTo>
                    <a:pt x="178" y="123"/>
                  </a:lnTo>
                  <a:lnTo>
                    <a:pt x="175" y="125"/>
                  </a:lnTo>
                  <a:lnTo>
                    <a:pt x="172" y="127"/>
                  </a:lnTo>
                  <a:lnTo>
                    <a:pt x="168" y="129"/>
                  </a:lnTo>
                  <a:lnTo>
                    <a:pt x="164" y="130"/>
                  </a:lnTo>
                  <a:lnTo>
                    <a:pt x="160" y="130"/>
                  </a:lnTo>
                  <a:lnTo>
                    <a:pt x="156" y="130"/>
                  </a:lnTo>
                  <a:lnTo>
                    <a:pt x="39" y="130"/>
                  </a:lnTo>
                  <a:lnTo>
                    <a:pt x="35" y="130"/>
                  </a:lnTo>
                  <a:lnTo>
                    <a:pt x="31" y="130"/>
                  </a:lnTo>
                  <a:lnTo>
                    <a:pt x="27" y="129"/>
                  </a:lnTo>
                  <a:lnTo>
                    <a:pt x="24" y="127"/>
                  </a:lnTo>
                  <a:lnTo>
                    <a:pt x="20" y="125"/>
                  </a:lnTo>
                  <a:lnTo>
                    <a:pt x="17" y="123"/>
                  </a:lnTo>
                  <a:lnTo>
                    <a:pt x="14" y="120"/>
                  </a:lnTo>
                  <a:lnTo>
                    <a:pt x="11" y="118"/>
                  </a:lnTo>
                  <a:lnTo>
                    <a:pt x="9" y="114"/>
                  </a:lnTo>
                  <a:lnTo>
                    <a:pt x="7" y="111"/>
                  </a:lnTo>
                  <a:lnTo>
                    <a:pt x="5" y="108"/>
                  </a:lnTo>
                  <a:lnTo>
                    <a:pt x="3" y="104"/>
                  </a:lnTo>
                  <a:lnTo>
                    <a:pt x="2" y="100"/>
                  </a:lnTo>
                  <a:lnTo>
                    <a:pt x="0" y="97"/>
                  </a:lnTo>
                  <a:lnTo>
                    <a:pt x="0" y="93"/>
                  </a:lnTo>
                  <a:lnTo>
                    <a:pt x="0" y="88"/>
                  </a:lnTo>
                  <a:lnTo>
                    <a:pt x="0" y="0"/>
                  </a:lnTo>
                  <a:lnTo>
                    <a:pt x="196" y="0"/>
                  </a:lnTo>
                </a:path>
              </a:pathLst>
            </a:custGeom>
            <a:solidFill>
              <a:srgbClr val="009900"/>
            </a:solidFill>
            <a:ln w="9525" cap="rnd">
              <a:noFill/>
              <a:round/>
              <a:headEnd type="none" w="sm" len="sm"/>
              <a:tailEnd type="none" w="sm" len="sm"/>
            </a:ln>
            <a:effectLst/>
          </p:spPr>
          <p:txBody>
            <a:bodyPr/>
            <a:lstStyle/>
            <a:p>
              <a:endParaRPr lang="en-US"/>
            </a:p>
          </p:txBody>
        </p:sp>
        <p:sp>
          <p:nvSpPr>
            <p:cNvPr id="879" name="Line 882"/>
            <p:cNvSpPr>
              <a:spLocks noChangeShapeType="1"/>
            </p:cNvSpPr>
            <p:nvPr/>
          </p:nvSpPr>
          <p:spPr bwMode="auto">
            <a:xfrm>
              <a:off x="3093" y="1317"/>
              <a:ext cx="0" cy="152"/>
            </a:xfrm>
            <a:prstGeom prst="line">
              <a:avLst/>
            </a:prstGeom>
            <a:noFill/>
            <a:ln w="12700">
              <a:solidFill>
                <a:srgbClr val="000000"/>
              </a:solidFill>
              <a:round/>
              <a:headEnd type="none" w="sm" len="sm"/>
              <a:tailEnd type="none" w="sm" len="sm"/>
            </a:ln>
            <a:effectLst/>
          </p:spPr>
          <p:txBody>
            <a:bodyPr/>
            <a:lstStyle/>
            <a:p>
              <a:endParaRPr lang="en-US"/>
            </a:p>
          </p:txBody>
        </p:sp>
        <p:sp>
          <p:nvSpPr>
            <p:cNvPr id="880" name="Freeform 883"/>
            <p:cNvSpPr>
              <a:spLocks/>
            </p:cNvSpPr>
            <p:nvPr/>
          </p:nvSpPr>
          <p:spPr bwMode="auto">
            <a:xfrm>
              <a:off x="3053" y="1471"/>
              <a:ext cx="41" cy="48"/>
            </a:xfrm>
            <a:custGeom>
              <a:avLst/>
              <a:gdLst/>
              <a:ahLst/>
              <a:cxnLst>
                <a:cxn ang="0">
                  <a:pos x="40" y="0"/>
                </a:cxn>
                <a:cxn ang="0">
                  <a:pos x="40" y="5"/>
                </a:cxn>
                <a:cxn ang="0">
                  <a:pos x="39" y="10"/>
                </a:cxn>
                <a:cxn ang="0">
                  <a:pos x="38" y="14"/>
                </a:cxn>
                <a:cxn ang="0">
                  <a:pos x="37" y="19"/>
                </a:cxn>
                <a:cxn ang="0">
                  <a:pos x="35" y="22"/>
                </a:cxn>
                <a:cxn ang="0">
                  <a:pos x="33" y="27"/>
                </a:cxn>
                <a:cxn ang="0">
                  <a:pos x="30" y="30"/>
                </a:cxn>
                <a:cxn ang="0">
                  <a:pos x="28" y="35"/>
                </a:cxn>
                <a:cxn ang="0">
                  <a:pos x="25" y="37"/>
                </a:cxn>
                <a:cxn ang="0">
                  <a:pos x="22" y="39"/>
                </a:cxn>
                <a:cxn ang="0">
                  <a:pos x="19" y="42"/>
                </a:cxn>
                <a:cxn ang="0">
                  <a:pos x="15" y="44"/>
                </a:cxn>
                <a:cxn ang="0">
                  <a:pos x="11" y="46"/>
                </a:cxn>
                <a:cxn ang="0">
                  <a:pos x="8" y="47"/>
                </a:cxn>
                <a:cxn ang="0">
                  <a:pos x="4" y="47"/>
                </a:cxn>
                <a:cxn ang="0">
                  <a:pos x="0" y="47"/>
                </a:cxn>
              </a:cxnLst>
              <a:rect l="0" t="0" r="r" b="b"/>
              <a:pathLst>
                <a:path w="41" h="48">
                  <a:moveTo>
                    <a:pt x="40" y="0"/>
                  </a:moveTo>
                  <a:lnTo>
                    <a:pt x="40" y="5"/>
                  </a:lnTo>
                  <a:lnTo>
                    <a:pt x="39" y="10"/>
                  </a:lnTo>
                  <a:lnTo>
                    <a:pt x="38" y="14"/>
                  </a:lnTo>
                  <a:lnTo>
                    <a:pt x="37" y="19"/>
                  </a:lnTo>
                  <a:lnTo>
                    <a:pt x="35" y="22"/>
                  </a:lnTo>
                  <a:lnTo>
                    <a:pt x="33" y="27"/>
                  </a:lnTo>
                  <a:lnTo>
                    <a:pt x="30" y="30"/>
                  </a:lnTo>
                  <a:lnTo>
                    <a:pt x="28" y="35"/>
                  </a:lnTo>
                  <a:lnTo>
                    <a:pt x="25" y="37"/>
                  </a:lnTo>
                  <a:lnTo>
                    <a:pt x="22" y="39"/>
                  </a:lnTo>
                  <a:lnTo>
                    <a:pt x="19" y="42"/>
                  </a:lnTo>
                  <a:lnTo>
                    <a:pt x="15" y="44"/>
                  </a:lnTo>
                  <a:lnTo>
                    <a:pt x="11" y="46"/>
                  </a:lnTo>
                  <a:lnTo>
                    <a:pt x="8" y="47"/>
                  </a:lnTo>
                  <a:lnTo>
                    <a:pt x="4" y="47"/>
                  </a:lnTo>
                  <a:lnTo>
                    <a:pt x="0" y="47"/>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81" name="Line 884"/>
            <p:cNvSpPr>
              <a:spLocks noChangeShapeType="1"/>
            </p:cNvSpPr>
            <p:nvPr/>
          </p:nvSpPr>
          <p:spPr bwMode="auto">
            <a:xfrm>
              <a:off x="3094" y="1471"/>
              <a:ext cx="1" cy="0"/>
            </a:xfrm>
            <a:prstGeom prst="line">
              <a:avLst/>
            </a:prstGeom>
            <a:noFill/>
            <a:ln w="9525">
              <a:noFill/>
              <a:round/>
              <a:headEnd type="none" w="sm" len="sm"/>
              <a:tailEnd type="none" w="sm" len="sm"/>
            </a:ln>
            <a:effectLst/>
          </p:spPr>
          <p:txBody>
            <a:bodyPr/>
            <a:lstStyle/>
            <a:p>
              <a:endParaRPr lang="en-US"/>
            </a:p>
          </p:txBody>
        </p:sp>
        <p:sp>
          <p:nvSpPr>
            <p:cNvPr id="882" name="Line 885"/>
            <p:cNvSpPr>
              <a:spLocks noChangeShapeType="1"/>
            </p:cNvSpPr>
            <p:nvPr/>
          </p:nvSpPr>
          <p:spPr bwMode="auto">
            <a:xfrm flipV="1">
              <a:off x="3053" y="1515"/>
              <a:ext cx="0" cy="2"/>
            </a:xfrm>
            <a:prstGeom prst="line">
              <a:avLst/>
            </a:prstGeom>
            <a:noFill/>
            <a:ln w="9525">
              <a:noFill/>
              <a:round/>
              <a:headEnd type="none" w="sm" len="sm"/>
              <a:tailEnd type="none" w="sm" len="sm"/>
            </a:ln>
            <a:effectLst/>
          </p:spPr>
          <p:txBody>
            <a:bodyPr/>
            <a:lstStyle/>
            <a:p>
              <a:endParaRPr lang="en-US"/>
            </a:p>
          </p:txBody>
        </p:sp>
        <p:sp>
          <p:nvSpPr>
            <p:cNvPr id="883" name="Line 886"/>
            <p:cNvSpPr>
              <a:spLocks noChangeShapeType="1"/>
            </p:cNvSpPr>
            <p:nvPr/>
          </p:nvSpPr>
          <p:spPr bwMode="auto">
            <a:xfrm flipH="1">
              <a:off x="2936" y="1517"/>
              <a:ext cx="119" cy="0"/>
            </a:xfrm>
            <a:prstGeom prst="line">
              <a:avLst/>
            </a:prstGeom>
            <a:noFill/>
            <a:ln w="12700">
              <a:solidFill>
                <a:srgbClr val="000000"/>
              </a:solidFill>
              <a:round/>
              <a:headEnd type="none" w="sm" len="sm"/>
              <a:tailEnd type="none" w="sm" len="sm"/>
            </a:ln>
            <a:effectLst/>
          </p:spPr>
          <p:txBody>
            <a:bodyPr/>
            <a:lstStyle/>
            <a:p>
              <a:endParaRPr lang="en-US"/>
            </a:p>
          </p:txBody>
        </p:sp>
        <p:sp>
          <p:nvSpPr>
            <p:cNvPr id="884" name="Freeform 887"/>
            <p:cNvSpPr>
              <a:spLocks/>
            </p:cNvSpPr>
            <p:nvPr/>
          </p:nvSpPr>
          <p:spPr bwMode="auto">
            <a:xfrm>
              <a:off x="2895" y="1475"/>
              <a:ext cx="41" cy="44"/>
            </a:xfrm>
            <a:custGeom>
              <a:avLst/>
              <a:gdLst/>
              <a:ahLst/>
              <a:cxnLst>
                <a:cxn ang="0">
                  <a:pos x="40" y="43"/>
                </a:cxn>
                <a:cxn ang="0">
                  <a:pos x="35" y="43"/>
                </a:cxn>
                <a:cxn ang="0">
                  <a:pos x="31" y="43"/>
                </a:cxn>
                <a:cxn ang="0">
                  <a:pos x="28" y="42"/>
                </a:cxn>
                <a:cxn ang="0">
                  <a:pos x="24" y="40"/>
                </a:cxn>
                <a:cxn ang="0">
                  <a:pos x="20" y="38"/>
                </a:cxn>
                <a:cxn ang="0">
                  <a:pos x="17" y="36"/>
                </a:cxn>
                <a:cxn ang="0">
                  <a:pos x="14" y="33"/>
                </a:cxn>
                <a:cxn ang="0">
                  <a:pos x="11" y="31"/>
                </a:cxn>
                <a:cxn ang="0">
                  <a:pos x="9" y="27"/>
                </a:cxn>
                <a:cxn ang="0">
                  <a:pos x="7" y="23"/>
                </a:cxn>
                <a:cxn ang="0">
                  <a:pos x="5" y="20"/>
                </a:cxn>
                <a:cxn ang="0">
                  <a:pos x="3" y="16"/>
                </a:cxn>
                <a:cxn ang="0">
                  <a:pos x="2" y="12"/>
                </a:cxn>
                <a:cxn ang="0">
                  <a:pos x="0" y="8"/>
                </a:cxn>
                <a:cxn ang="0">
                  <a:pos x="0" y="4"/>
                </a:cxn>
                <a:cxn ang="0">
                  <a:pos x="0" y="0"/>
                </a:cxn>
              </a:cxnLst>
              <a:rect l="0" t="0" r="r" b="b"/>
              <a:pathLst>
                <a:path w="41" h="44">
                  <a:moveTo>
                    <a:pt x="40" y="43"/>
                  </a:moveTo>
                  <a:lnTo>
                    <a:pt x="35" y="43"/>
                  </a:lnTo>
                  <a:lnTo>
                    <a:pt x="31" y="43"/>
                  </a:lnTo>
                  <a:lnTo>
                    <a:pt x="28" y="42"/>
                  </a:lnTo>
                  <a:lnTo>
                    <a:pt x="24" y="40"/>
                  </a:lnTo>
                  <a:lnTo>
                    <a:pt x="20" y="38"/>
                  </a:lnTo>
                  <a:lnTo>
                    <a:pt x="17" y="36"/>
                  </a:lnTo>
                  <a:lnTo>
                    <a:pt x="14" y="33"/>
                  </a:lnTo>
                  <a:lnTo>
                    <a:pt x="11" y="31"/>
                  </a:lnTo>
                  <a:lnTo>
                    <a:pt x="9" y="27"/>
                  </a:lnTo>
                  <a:lnTo>
                    <a:pt x="7" y="23"/>
                  </a:lnTo>
                  <a:lnTo>
                    <a:pt x="5" y="20"/>
                  </a:lnTo>
                  <a:lnTo>
                    <a:pt x="3" y="16"/>
                  </a:lnTo>
                  <a:lnTo>
                    <a:pt x="2" y="12"/>
                  </a:lnTo>
                  <a:lnTo>
                    <a:pt x="0" y="8"/>
                  </a:lnTo>
                  <a:lnTo>
                    <a:pt x="0" y="4"/>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85" name="Line 888"/>
            <p:cNvSpPr>
              <a:spLocks noChangeShapeType="1"/>
            </p:cNvSpPr>
            <p:nvPr/>
          </p:nvSpPr>
          <p:spPr bwMode="auto">
            <a:xfrm>
              <a:off x="2935" y="1517"/>
              <a:ext cx="0" cy="3"/>
            </a:xfrm>
            <a:prstGeom prst="line">
              <a:avLst/>
            </a:prstGeom>
            <a:noFill/>
            <a:ln w="9525">
              <a:noFill/>
              <a:round/>
              <a:headEnd type="none" w="sm" len="sm"/>
              <a:tailEnd type="none" w="sm" len="sm"/>
            </a:ln>
            <a:effectLst/>
          </p:spPr>
          <p:txBody>
            <a:bodyPr/>
            <a:lstStyle/>
            <a:p>
              <a:endParaRPr lang="en-US"/>
            </a:p>
          </p:txBody>
        </p:sp>
        <p:sp>
          <p:nvSpPr>
            <p:cNvPr id="886" name="Line 889"/>
            <p:cNvSpPr>
              <a:spLocks noChangeShapeType="1"/>
            </p:cNvSpPr>
            <p:nvPr/>
          </p:nvSpPr>
          <p:spPr bwMode="auto">
            <a:xfrm>
              <a:off x="2896" y="1475"/>
              <a:ext cx="1" cy="0"/>
            </a:xfrm>
            <a:prstGeom prst="line">
              <a:avLst/>
            </a:prstGeom>
            <a:noFill/>
            <a:ln w="9525">
              <a:noFill/>
              <a:round/>
              <a:headEnd type="none" w="sm" len="sm"/>
              <a:tailEnd type="none" w="sm" len="sm"/>
            </a:ln>
            <a:effectLst/>
          </p:spPr>
          <p:txBody>
            <a:bodyPr/>
            <a:lstStyle/>
            <a:p>
              <a:endParaRPr lang="en-US"/>
            </a:p>
          </p:txBody>
        </p:sp>
        <p:sp>
          <p:nvSpPr>
            <p:cNvPr id="887" name="Freeform 890"/>
            <p:cNvSpPr>
              <a:spLocks/>
            </p:cNvSpPr>
            <p:nvPr/>
          </p:nvSpPr>
          <p:spPr bwMode="auto">
            <a:xfrm>
              <a:off x="2895" y="1312"/>
              <a:ext cx="199" cy="165"/>
            </a:xfrm>
            <a:custGeom>
              <a:avLst/>
              <a:gdLst/>
              <a:ahLst/>
              <a:cxnLst>
                <a:cxn ang="0">
                  <a:pos x="0" y="164"/>
                </a:cxn>
                <a:cxn ang="0">
                  <a:pos x="0" y="0"/>
                </a:cxn>
                <a:cxn ang="0">
                  <a:pos x="198" y="0"/>
                </a:cxn>
              </a:cxnLst>
              <a:rect l="0" t="0" r="r" b="b"/>
              <a:pathLst>
                <a:path w="199" h="165">
                  <a:moveTo>
                    <a:pt x="0" y="164"/>
                  </a:moveTo>
                  <a:lnTo>
                    <a:pt x="0" y="0"/>
                  </a:lnTo>
                  <a:lnTo>
                    <a:pt x="19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888" name="Rectangle 891"/>
            <p:cNvSpPr>
              <a:spLocks noChangeArrowheads="1"/>
            </p:cNvSpPr>
            <p:nvPr/>
          </p:nvSpPr>
          <p:spPr bwMode="auto">
            <a:xfrm>
              <a:off x="3419" y="1421"/>
              <a:ext cx="392" cy="152"/>
            </a:xfrm>
            <a:prstGeom prst="rect">
              <a:avLst/>
            </a:prstGeom>
            <a:noFill/>
            <a:ln w="9525">
              <a:noFill/>
              <a:miter lim="800000"/>
              <a:headEnd/>
              <a:tailEnd/>
            </a:ln>
            <a:effectLst/>
          </p:spPr>
          <p:txBody>
            <a:bodyPr wrap="none" lIns="90488" tIns="44450" rIns="90488" bIns="44450">
              <a:spAutoFit/>
            </a:bodyPr>
            <a:lstStyle/>
            <a:p>
              <a:r>
                <a:rPr lang="en-US" sz="1000" b="1">
                  <a:solidFill>
                    <a:srgbClr val="FF3300"/>
                  </a:solidFill>
                  <a:effectLst>
                    <a:outerShdw blurRad="38100" dist="38100" dir="2700000" algn="tl">
                      <a:srgbClr val="000000"/>
                    </a:outerShdw>
                  </a:effectLst>
                  <a:latin typeface="Arial" charset="0"/>
                </a:rPr>
                <a:t>Access</a:t>
              </a:r>
            </a:p>
          </p:txBody>
        </p:sp>
        <p:sp>
          <p:nvSpPr>
            <p:cNvPr id="889" name="Rectangle 892"/>
            <p:cNvSpPr>
              <a:spLocks noChangeArrowheads="1"/>
            </p:cNvSpPr>
            <p:nvPr/>
          </p:nvSpPr>
          <p:spPr bwMode="auto">
            <a:xfrm>
              <a:off x="3453" y="1587"/>
              <a:ext cx="372" cy="152"/>
            </a:xfrm>
            <a:prstGeom prst="rect">
              <a:avLst/>
            </a:prstGeom>
            <a:noFill/>
            <a:ln w="9525">
              <a:noFill/>
              <a:miter lim="800000"/>
              <a:headEnd/>
              <a:tailEnd/>
            </a:ln>
            <a:effectLst/>
          </p:spPr>
          <p:txBody>
            <a:bodyPr wrap="none" lIns="90488" tIns="44450" rIns="90488" bIns="44450">
              <a:spAutoFit/>
            </a:bodyPr>
            <a:lstStyle/>
            <a:p>
              <a:r>
                <a:rPr lang="en-US" sz="1000" b="1" dirty="0">
                  <a:solidFill>
                    <a:schemeClr val="accent1"/>
                  </a:solidFill>
                  <a:effectLst>
                    <a:outerShdw blurRad="38100" dist="38100" dir="2700000" algn="tl">
                      <a:srgbClr val="000000"/>
                    </a:outerShdw>
                  </a:effectLst>
                  <a:latin typeface="Arial" charset="0"/>
                </a:rPr>
                <a:t>Return</a:t>
              </a:r>
            </a:p>
          </p:txBody>
        </p:sp>
        <p:sp>
          <p:nvSpPr>
            <p:cNvPr id="890" name="Rectangle 893"/>
            <p:cNvSpPr>
              <a:spLocks noChangeArrowheads="1"/>
            </p:cNvSpPr>
            <p:nvPr/>
          </p:nvSpPr>
          <p:spPr bwMode="auto">
            <a:xfrm>
              <a:off x="3166" y="2572"/>
              <a:ext cx="412" cy="152"/>
            </a:xfrm>
            <a:prstGeom prst="rect">
              <a:avLst/>
            </a:prstGeom>
            <a:noFill/>
            <a:ln w="9525">
              <a:noFill/>
              <a:miter lim="800000"/>
              <a:headEnd/>
              <a:tailEnd/>
            </a:ln>
            <a:effectLst/>
          </p:spPr>
          <p:txBody>
            <a:bodyPr wrap="none" lIns="90488" tIns="44450" rIns="90488" bIns="44450">
              <a:spAutoFit/>
            </a:bodyPr>
            <a:lstStyle/>
            <a:p>
              <a:r>
                <a:rPr lang="en-US" sz="1000" b="1">
                  <a:solidFill>
                    <a:srgbClr val="FFFF00"/>
                  </a:solidFill>
                  <a:effectLst>
                    <a:outerShdw blurRad="38100" dist="38100" dir="2700000" algn="tl">
                      <a:srgbClr val="000000"/>
                    </a:outerShdw>
                  </a:effectLst>
                  <a:latin typeface="Arial" charset="0"/>
                </a:rPr>
                <a:t>Effluent</a:t>
              </a:r>
            </a:p>
          </p:txBody>
        </p:sp>
        <p:sp>
          <p:nvSpPr>
            <p:cNvPr id="891" name="Rectangle 894"/>
            <p:cNvSpPr>
              <a:spLocks noChangeArrowheads="1"/>
            </p:cNvSpPr>
            <p:nvPr/>
          </p:nvSpPr>
          <p:spPr bwMode="auto">
            <a:xfrm>
              <a:off x="2547" y="1400"/>
              <a:ext cx="114" cy="229"/>
            </a:xfrm>
            <a:prstGeom prst="rect">
              <a:avLst/>
            </a:prstGeom>
            <a:noFill/>
            <a:ln w="9525">
              <a:noFill/>
              <a:miter lim="800000"/>
              <a:headEnd/>
              <a:tailEnd/>
            </a:ln>
            <a:effectLst/>
          </p:spPr>
          <p:txBody>
            <a:bodyPr wrap="none" lIns="90488" tIns="44450" rIns="90488" bIns="44450">
              <a:spAutoFit/>
            </a:bodyPr>
            <a:lstStyle/>
            <a:p>
              <a:endParaRPr lang="en-US">
                <a:latin typeface="Arial" charset="0"/>
              </a:endParaRPr>
            </a:p>
          </p:txBody>
        </p:sp>
        <p:sp>
          <p:nvSpPr>
            <p:cNvPr id="892" name="Line 895"/>
            <p:cNvSpPr>
              <a:spLocks noChangeShapeType="1"/>
            </p:cNvSpPr>
            <p:nvPr/>
          </p:nvSpPr>
          <p:spPr bwMode="auto">
            <a:xfrm flipV="1">
              <a:off x="3185" y="2281"/>
              <a:ext cx="0" cy="53"/>
            </a:xfrm>
            <a:prstGeom prst="line">
              <a:avLst/>
            </a:prstGeom>
            <a:noFill/>
            <a:ln w="25400">
              <a:solidFill>
                <a:schemeClr val="accent1"/>
              </a:solidFill>
              <a:round/>
              <a:headEnd type="none" w="sm" len="sm"/>
              <a:tailEnd type="none" w="sm" len="sm"/>
            </a:ln>
            <a:effectLst/>
          </p:spPr>
          <p:txBody>
            <a:bodyPr/>
            <a:lstStyle/>
            <a:p>
              <a:endParaRPr lang="en-US"/>
            </a:p>
          </p:txBody>
        </p:sp>
        <p:sp>
          <p:nvSpPr>
            <p:cNvPr id="893" name="Line 896"/>
            <p:cNvSpPr>
              <a:spLocks noChangeShapeType="1"/>
            </p:cNvSpPr>
            <p:nvPr/>
          </p:nvSpPr>
          <p:spPr bwMode="auto">
            <a:xfrm flipH="1">
              <a:off x="3067" y="1895"/>
              <a:ext cx="52" cy="0"/>
            </a:xfrm>
            <a:prstGeom prst="line">
              <a:avLst/>
            </a:prstGeom>
            <a:noFill/>
            <a:ln w="12700">
              <a:solidFill>
                <a:srgbClr val="009900"/>
              </a:solidFill>
              <a:prstDash val="sysDot"/>
              <a:round/>
              <a:headEnd type="none" w="sm" len="sm"/>
              <a:tailEnd type="none" w="sm" len="sm"/>
            </a:ln>
            <a:effectLst/>
          </p:spPr>
          <p:txBody>
            <a:bodyPr/>
            <a:lstStyle/>
            <a:p>
              <a:endParaRPr lang="en-US"/>
            </a:p>
          </p:txBody>
        </p:sp>
        <p:sp>
          <p:nvSpPr>
            <p:cNvPr id="894" name="Freeform 897"/>
            <p:cNvSpPr>
              <a:spLocks/>
            </p:cNvSpPr>
            <p:nvPr/>
          </p:nvSpPr>
          <p:spPr bwMode="auto">
            <a:xfrm>
              <a:off x="3048" y="1895"/>
              <a:ext cx="28" cy="27"/>
            </a:xfrm>
            <a:custGeom>
              <a:avLst/>
              <a:gdLst/>
              <a:ahLst/>
              <a:cxnLst>
                <a:cxn ang="0">
                  <a:pos x="27" y="0"/>
                </a:cxn>
                <a:cxn ang="0">
                  <a:pos x="22" y="0"/>
                </a:cxn>
                <a:cxn ang="0">
                  <a:pos x="17" y="0"/>
                </a:cxn>
                <a:cxn ang="0">
                  <a:pos x="13" y="2"/>
                </a:cxn>
                <a:cxn ang="0">
                  <a:pos x="10" y="4"/>
                </a:cxn>
                <a:cxn ang="0">
                  <a:pos x="8" y="6"/>
                </a:cxn>
                <a:cxn ang="0">
                  <a:pos x="5" y="8"/>
                </a:cxn>
                <a:cxn ang="0">
                  <a:pos x="4" y="10"/>
                </a:cxn>
                <a:cxn ang="0">
                  <a:pos x="2" y="13"/>
                </a:cxn>
                <a:cxn ang="0">
                  <a:pos x="1" y="15"/>
                </a:cxn>
                <a:cxn ang="0">
                  <a:pos x="0" y="17"/>
                </a:cxn>
                <a:cxn ang="0">
                  <a:pos x="0" y="19"/>
                </a:cxn>
                <a:cxn ang="0">
                  <a:pos x="0" y="22"/>
                </a:cxn>
                <a:cxn ang="0">
                  <a:pos x="0" y="23"/>
                </a:cxn>
                <a:cxn ang="0">
                  <a:pos x="0" y="25"/>
                </a:cxn>
                <a:cxn ang="0">
                  <a:pos x="0" y="26"/>
                </a:cxn>
              </a:cxnLst>
              <a:rect l="0" t="0" r="r" b="b"/>
              <a:pathLst>
                <a:path w="28" h="27">
                  <a:moveTo>
                    <a:pt x="27" y="0"/>
                  </a:moveTo>
                  <a:lnTo>
                    <a:pt x="22" y="0"/>
                  </a:lnTo>
                  <a:lnTo>
                    <a:pt x="17" y="0"/>
                  </a:lnTo>
                  <a:lnTo>
                    <a:pt x="13" y="2"/>
                  </a:lnTo>
                  <a:lnTo>
                    <a:pt x="10" y="4"/>
                  </a:lnTo>
                  <a:lnTo>
                    <a:pt x="8" y="6"/>
                  </a:lnTo>
                  <a:lnTo>
                    <a:pt x="5" y="8"/>
                  </a:lnTo>
                  <a:lnTo>
                    <a:pt x="4" y="10"/>
                  </a:lnTo>
                  <a:lnTo>
                    <a:pt x="2" y="13"/>
                  </a:lnTo>
                  <a:lnTo>
                    <a:pt x="1" y="15"/>
                  </a:lnTo>
                  <a:lnTo>
                    <a:pt x="0" y="17"/>
                  </a:lnTo>
                  <a:lnTo>
                    <a:pt x="0" y="19"/>
                  </a:lnTo>
                  <a:lnTo>
                    <a:pt x="0" y="22"/>
                  </a:lnTo>
                  <a:lnTo>
                    <a:pt x="0" y="23"/>
                  </a:lnTo>
                  <a:lnTo>
                    <a:pt x="0" y="25"/>
                  </a:lnTo>
                  <a:lnTo>
                    <a:pt x="0" y="26"/>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895" name="Line 898"/>
            <p:cNvSpPr>
              <a:spLocks noChangeShapeType="1"/>
            </p:cNvSpPr>
            <p:nvPr/>
          </p:nvSpPr>
          <p:spPr bwMode="auto">
            <a:xfrm>
              <a:off x="3049" y="1926"/>
              <a:ext cx="0" cy="392"/>
            </a:xfrm>
            <a:prstGeom prst="line">
              <a:avLst/>
            </a:prstGeom>
            <a:noFill/>
            <a:ln w="12700">
              <a:solidFill>
                <a:srgbClr val="009900"/>
              </a:solidFill>
              <a:prstDash val="sysDot"/>
              <a:round/>
              <a:headEnd type="none" w="sm" len="sm"/>
              <a:tailEnd type="none" w="sm" len="sm"/>
            </a:ln>
            <a:effectLst/>
          </p:spPr>
          <p:txBody>
            <a:bodyPr/>
            <a:lstStyle/>
            <a:p>
              <a:endParaRPr lang="en-US"/>
            </a:p>
          </p:txBody>
        </p:sp>
        <p:sp>
          <p:nvSpPr>
            <p:cNvPr id="896" name="Freeform 899"/>
            <p:cNvSpPr>
              <a:spLocks/>
            </p:cNvSpPr>
            <p:nvPr/>
          </p:nvSpPr>
          <p:spPr bwMode="auto">
            <a:xfrm>
              <a:off x="3099" y="2321"/>
              <a:ext cx="34" cy="39"/>
            </a:xfrm>
            <a:custGeom>
              <a:avLst/>
              <a:gdLst/>
              <a:ahLst/>
              <a:cxnLst>
                <a:cxn ang="0">
                  <a:pos x="0" y="0"/>
                </a:cxn>
                <a:cxn ang="0">
                  <a:pos x="2" y="0"/>
                </a:cxn>
                <a:cxn ang="0">
                  <a:pos x="5" y="0"/>
                </a:cxn>
                <a:cxn ang="0">
                  <a:pos x="8" y="2"/>
                </a:cxn>
                <a:cxn ang="0">
                  <a:pos x="11" y="3"/>
                </a:cxn>
                <a:cxn ang="0">
                  <a:pos x="13" y="5"/>
                </a:cxn>
                <a:cxn ang="0">
                  <a:pos x="16" y="6"/>
                </a:cxn>
                <a:cxn ang="0">
                  <a:pos x="19" y="8"/>
                </a:cxn>
                <a:cxn ang="0">
                  <a:pos x="21" y="11"/>
                </a:cxn>
                <a:cxn ang="0">
                  <a:pos x="24" y="14"/>
                </a:cxn>
                <a:cxn ang="0">
                  <a:pos x="26" y="16"/>
                </a:cxn>
                <a:cxn ang="0">
                  <a:pos x="28" y="20"/>
                </a:cxn>
                <a:cxn ang="0">
                  <a:pos x="29" y="23"/>
                </a:cxn>
                <a:cxn ang="0">
                  <a:pos x="30" y="26"/>
                </a:cxn>
                <a:cxn ang="0">
                  <a:pos x="32" y="30"/>
                </a:cxn>
                <a:cxn ang="0">
                  <a:pos x="32" y="33"/>
                </a:cxn>
                <a:cxn ang="0">
                  <a:pos x="33" y="38"/>
                </a:cxn>
              </a:cxnLst>
              <a:rect l="0" t="0" r="r" b="b"/>
              <a:pathLst>
                <a:path w="34" h="39">
                  <a:moveTo>
                    <a:pt x="0" y="0"/>
                  </a:moveTo>
                  <a:lnTo>
                    <a:pt x="2" y="0"/>
                  </a:lnTo>
                  <a:lnTo>
                    <a:pt x="5" y="0"/>
                  </a:lnTo>
                  <a:lnTo>
                    <a:pt x="8" y="2"/>
                  </a:lnTo>
                  <a:lnTo>
                    <a:pt x="11" y="3"/>
                  </a:lnTo>
                  <a:lnTo>
                    <a:pt x="13" y="5"/>
                  </a:lnTo>
                  <a:lnTo>
                    <a:pt x="16" y="6"/>
                  </a:lnTo>
                  <a:lnTo>
                    <a:pt x="19" y="8"/>
                  </a:lnTo>
                  <a:lnTo>
                    <a:pt x="21" y="11"/>
                  </a:lnTo>
                  <a:lnTo>
                    <a:pt x="24" y="14"/>
                  </a:lnTo>
                  <a:lnTo>
                    <a:pt x="26" y="16"/>
                  </a:lnTo>
                  <a:lnTo>
                    <a:pt x="28" y="20"/>
                  </a:lnTo>
                  <a:lnTo>
                    <a:pt x="29" y="23"/>
                  </a:lnTo>
                  <a:lnTo>
                    <a:pt x="30" y="26"/>
                  </a:lnTo>
                  <a:lnTo>
                    <a:pt x="32" y="30"/>
                  </a:lnTo>
                  <a:lnTo>
                    <a:pt x="32" y="33"/>
                  </a:lnTo>
                  <a:lnTo>
                    <a:pt x="33" y="38"/>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897" name="Freeform 900"/>
            <p:cNvSpPr>
              <a:spLocks/>
            </p:cNvSpPr>
            <p:nvPr/>
          </p:nvSpPr>
          <p:spPr bwMode="auto">
            <a:xfrm>
              <a:off x="3094" y="2365"/>
              <a:ext cx="39" cy="32"/>
            </a:xfrm>
            <a:custGeom>
              <a:avLst/>
              <a:gdLst/>
              <a:ahLst/>
              <a:cxnLst>
                <a:cxn ang="0">
                  <a:pos x="38" y="0"/>
                </a:cxn>
                <a:cxn ang="0">
                  <a:pos x="37" y="3"/>
                </a:cxn>
                <a:cxn ang="0">
                  <a:pos x="35" y="7"/>
                </a:cxn>
                <a:cxn ang="0">
                  <a:pos x="34" y="10"/>
                </a:cxn>
                <a:cxn ang="0">
                  <a:pos x="32" y="13"/>
                </a:cxn>
                <a:cxn ang="0">
                  <a:pos x="30" y="16"/>
                </a:cxn>
                <a:cxn ang="0">
                  <a:pos x="28" y="19"/>
                </a:cxn>
                <a:cxn ang="0">
                  <a:pos x="26" y="21"/>
                </a:cxn>
                <a:cxn ang="0">
                  <a:pos x="24" y="24"/>
                </a:cxn>
                <a:cxn ang="0">
                  <a:pos x="21" y="25"/>
                </a:cxn>
                <a:cxn ang="0">
                  <a:pos x="18" y="27"/>
                </a:cxn>
                <a:cxn ang="0">
                  <a:pos x="16" y="28"/>
                </a:cxn>
                <a:cxn ang="0">
                  <a:pos x="12" y="30"/>
                </a:cxn>
                <a:cxn ang="0">
                  <a:pos x="9" y="30"/>
                </a:cxn>
                <a:cxn ang="0">
                  <a:pos x="6" y="31"/>
                </a:cxn>
                <a:cxn ang="0">
                  <a:pos x="3" y="31"/>
                </a:cxn>
                <a:cxn ang="0">
                  <a:pos x="0" y="30"/>
                </a:cxn>
              </a:cxnLst>
              <a:rect l="0" t="0" r="r" b="b"/>
              <a:pathLst>
                <a:path w="39" h="32">
                  <a:moveTo>
                    <a:pt x="38" y="0"/>
                  </a:moveTo>
                  <a:lnTo>
                    <a:pt x="37" y="3"/>
                  </a:lnTo>
                  <a:lnTo>
                    <a:pt x="35" y="7"/>
                  </a:lnTo>
                  <a:lnTo>
                    <a:pt x="34" y="10"/>
                  </a:lnTo>
                  <a:lnTo>
                    <a:pt x="32" y="13"/>
                  </a:lnTo>
                  <a:lnTo>
                    <a:pt x="30" y="16"/>
                  </a:lnTo>
                  <a:lnTo>
                    <a:pt x="28" y="19"/>
                  </a:lnTo>
                  <a:lnTo>
                    <a:pt x="26" y="21"/>
                  </a:lnTo>
                  <a:lnTo>
                    <a:pt x="24" y="24"/>
                  </a:lnTo>
                  <a:lnTo>
                    <a:pt x="21" y="25"/>
                  </a:lnTo>
                  <a:lnTo>
                    <a:pt x="18" y="27"/>
                  </a:lnTo>
                  <a:lnTo>
                    <a:pt x="16" y="28"/>
                  </a:lnTo>
                  <a:lnTo>
                    <a:pt x="12" y="30"/>
                  </a:lnTo>
                  <a:lnTo>
                    <a:pt x="9" y="30"/>
                  </a:lnTo>
                  <a:lnTo>
                    <a:pt x="6" y="31"/>
                  </a:lnTo>
                  <a:lnTo>
                    <a:pt x="3" y="31"/>
                  </a:lnTo>
                  <a:lnTo>
                    <a:pt x="0" y="30"/>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898" name="Line 901"/>
            <p:cNvSpPr>
              <a:spLocks noChangeShapeType="1"/>
            </p:cNvSpPr>
            <p:nvPr/>
          </p:nvSpPr>
          <p:spPr bwMode="auto">
            <a:xfrm>
              <a:off x="3059" y="2320"/>
              <a:ext cx="31" cy="0"/>
            </a:xfrm>
            <a:prstGeom prst="line">
              <a:avLst/>
            </a:prstGeom>
            <a:noFill/>
            <a:ln w="12700">
              <a:solidFill>
                <a:srgbClr val="009900"/>
              </a:solidFill>
              <a:prstDash val="sysDot"/>
              <a:round/>
              <a:headEnd type="none" w="sm" len="sm"/>
              <a:tailEnd type="none" w="sm" len="sm"/>
            </a:ln>
            <a:effectLst/>
          </p:spPr>
          <p:txBody>
            <a:bodyPr/>
            <a:lstStyle/>
            <a:p>
              <a:endParaRPr lang="en-US"/>
            </a:p>
          </p:txBody>
        </p:sp>
        <p:sp>
          <p:nvSpPr>
            <p:cNvPr id="899" name="Line 902"/>
            <p:cNvSpPr>
              <a:spLocks noChangeShapeType="1"/>
            </p:cNvSpPr>
            <p:nvPr/>
          </p:nvSpPr>
          <p:spPr bwMode="auto">
            <a:xfrm>
              <a:off x="3059" y="2396"/>
              <a:ext cx="31" cy="0"/>
            </a:xfrm>
            <a:prstGeom prst="line">
              <a:avLst/>
            </a:prstGeom>
            <a:noFill/>
            <a:ln w="12700">
              <a:solidFill>
                <a:srgbClr val="009900"/>
              </a:solidFill>
              <a:prstDash val="sysDot"/>
              <a:round/>
              <a:headEnd type="none" w="sm" len="sm"/>
              <a:tailEnd type="none" w="sm" len="sm"/>
            </a:ln>
            <a:effectLst/>
          </p:spPr>
          <p:txBody>
            <a:bodyPr/>
            <a:lstStyle/>
            <a:p>
              <a:endParaRPr lang="en-US"/>
            </a:p>
          </p:txBody>
        </p:sp>
        <p:sp>
          <p:nvSpPr>
            <p:cNvPr id="900" name="Line 903"/>
            <p:cNvSpPr>
              <a:spLocks noChangeShapeType="1"/>
            </p:cNvSpPr>
            <p:nvPr/>
          </p:nvSpPr>
          <p:spPr bwMode="auto">
            <a:xfrm>
              <a:off x="3049" y="2404"/>
              <a:ext cx="0" cy="99"/>
            </a:xfrm>
            <a:prstGeom prst="line">
              <a:avLst/>
            </a:prstGeom>
            <a:noFill/>
            <a:ln w="12700">
              <a:solidFill>
                <a:srgbClr val="009900"/>
              </a:solidFill>
              <a:prstDash val="sysDot"/>
              <a:round/>
              <a:headEnd type="none" w="sm" len="sm"/>
              <a:tailEnd type="none" w="sm" len="sm"/>
            </a:ln>
            <a:effectLst/>
          </p:spPr>
          <p:txBody>
            <a:bodyPr/>
            <a:lstStyle/>
            <a:p>
              <a:endParaRPr lang="en-US"/>
            </a:p>
          </p:txBody>
        </p:sp>
        <p:sp>
          <p:nvSpPr>
            <p:cNvPr id="901" name="Rectangle 904"/>
            <p:cNvSpPr>
              <a:spLocks noChangeArrowheads="1"/>
            </p:cNvSpPr>
            <p:nvPr/>
          </p:nvSpPr>
          <p:spPr bwMode="auto">
            <a:xfrm>
              <a:off x="2688" y="1152"/>
              <a:ext cx="576" cy="154"/>
            </a:xfrm>
            <a:prstGeom prst="rect">
              <a:avLst/>
            </a:prstGeom>
            <a:noFill/>
            <a:ln w="9525">
              <a:noFill/>
              <a:miter lim="800000"/>
              <a:headEnd/>
              <a:tailEnd/>
            </a:ln>
            <a:effectLst/>
          </p:spPr>
          <p:txBody>
            <a:bodyPr lIns="92075" tIns="46038" rIns="92075" bIns="46038">
              <a:spAutoFit/>
            </a:bodyPr>
            <a:lstStyle/>
            <a:p>
              <a:pPr>
                <a:spcBef>
                  <a:spcPct val="50000"/>
                </a:spcBef>
              </a:pPr>
              <a:r>
                <a:rPr lang="en-US" sz="1000" b="1" dirty="0" err="1">
                  <a:solidFill>
                    <a:srgbClr val="1C9200"/>
                  </a:solidFill>
                  <a:effectLst>
                    <a:outerShdw blurRad="38100" dist="38100" dir="2700000" algn="tl">
                      <a:srgbClr val="000000"/>
                    </a:outerShdw>
                  </a:effectLst>
                  <a:latin typeface="Arial" charset="0"/>
                </a:rPr>
                <a:t>Dialysate</a:t>
              </a:r>
              <a:endParaRPr lang="en-US" sz="1000" b="1" dirty="0">
                <a:solidFill>
                  <a:srgbClr val="1C9200"/>
                </a:solidFill>
                <a:effectLst>
                  <a:outerShdw blurRad="38100" dist="38100" dir="2700000" algn="tl">
                    <a:srgbClr val="000000"/>
                  </a:outerShdw>
                </a:effectLst>
                <a:latin typeface="Arial" charset="0"/>
              </a:endParaRPr>
            </a:p>
          </p:txBody>
        </p:sp>
        <p:sp>
          <p:nvSpPr>
            <p:cNvPr id="902" name="Line 905"/>
            <p:cNvSpPr>
              <a:spLocks noChangeShapeType="1"/>
            </p:cNvSpPr>
            <p:nvPr/>
          </p:nvSpPr>
          <p:spPr bwMode="auto">
            <a:xfrm>
              <a:off x="3024" y="2165"/>
              <a:ext cx="95" cy="0"/>
            </a:xfrm>
            <a:prstGeom prst="line">
              <a:avLst/>
            </a:prstGeom>
            <a:noFill/>
            <a:ln w="25400">
              <a:solidFill>
                <a:srgbClr val="009900"/>
              </a:solidFill>
              <a:round/>
              <a:headEnd type="none" w="sm" len="sm"/>
              <a:tailEnd type="none" w="sm" len="sm"/>
            </a:ln>
            <a:effectLst/>
          </p:spPr>
          <p:txBody>
            <a:bodyPr/>
            <a:lstStyle/>
            <a:p>
              <a:endParaRPr lang="en-US"/>
            </a:p>
          </p:txBody>
        </p:sp>
      </p:grpSp>
      <p:grpSp>
        <p:nvGrpSpPr>
          <p:cNvPr id="1336" name="Group 1329"/>
          <p:cNvGrpSpPr>
            <a:grpSpLocks/>
          </p:cNvGrpSpPr>
          <p:nvPr/>
        </p:nvGrpSpPr>
        <p:grpSpPr bwMode="auto">
          <a:xfrm>
            <a:off x="4000496" y="3714770"/>
            <a:ext cx="2563816" cy="2857502"/>
            <a:chOff x="4054" y="1152"/>
            <a:chExt cx="1300" cy="1572"/>
          </a:xfrm>
        </p:grpSpPr>
        <p:sp>
          <p:nvSpPr>
            <p:cNvPr id="904" name="Rectangle 907"/>
            <p:cNvSpPr>
              <a:spLocks noChangeArrowheads="1"/>
            </p:cNvSpPr>
            <p:nvPr/>
          </p:nvSpPr>
          <p:spPr bwMode="auto">
            <a:xfrm>
              <a:off x="4800" y="2160"/>
              <a:ext cx="554" cy="326"/>
            </a:xfrm>
            <a:prstGeom prst="rect">
              <a:avLst/>
            </a:prstGeom>
            <a:noFill/>
            <a:ln w="9525">
              <a:noFill/>
              <a:miter lim="800000"/>
              <a:headEnd/>
              <a:tailEnd/>
            </a:ln>
            <a:effectLst/>
          </p:spPr>
          <p:txBody>
            <a:bodyPr wrap="none" lIns="46038" tIns="46038" rIns="46038" bIns="46038">
              <a:spAutoFit/>
            </a:bodyPr>
            <a:lstStyle/>
            <a:p>
              <a:pPr eaLnBrk="1" hangingPunct="1"/>
              <a:r>
                <a:rPr lang="en-US" sz="1000" b="1" dirty="0">
                  <a:solidFill>
                    <a:srgbClr val="CC00CC"/>
                  </a:solidFill>
                  <a:effectLst>
                    <a:outerShdw blurRad="38100" dist="38100" dir="2700000" algn="tl">
                      <a:srgbClr val="000000"/>
                    </a:outerShdw>
                  </a:effectLst>
                  <a:latin typeface="Arial" charset="0"/>
                </a:rPr>
                <a:t>Replacement</a:t>
              </a:r>
            </a:p>
            <a:p>
              <a:pPr eaLnBrk="1" hangingPunct="1"/>
              <a:r>
                <a:rPr lang="en-US" sz="900" b="1" dirty="0">
                  <a:solidFill>
                    <a:srgbClr val="CC00CC"/>
                  </a:solidFill>
                  <a:effectLst>
                    <a:outerShdw blurRad="38100" dist="38100" dir="2700000" algn="tl">
                      <a:srgbClr val="000000"/>
                    </a:outerShdw>
                  </a:effectLst>
                  <a:latin typeface="Arial" charset="0"/>
                </a:rPr>
                <a:t>(pre or</a:t>
              </a:r>
              <a:br>
                <a:rPr lang="en-US" sz="900" b="1" dirty="0">
                  <a:solidFill>
                    <a:srgbClr val="CC00CC"/>
                  </a:solidFill>
                  <a:effectLst>
                    <a:outerShdw blurRad="38100" dist="38100" dir="2700000" algn="tl">
                      <a:srgbClr val="000000"/>
                    </a:outerShdw>
                  </a:effectLst>
                  <a:latin typeface="Arial" charset="0"/>
                </a:rPr>
              </a:br>
              <a:r>
                <a:rPr lang="en-US" sz="900" b="1" dirty="0">
                  <a:solidFill>
                    <a:srgbClr val="CC00CC"/>
                  </a:solidFill>
                  <a:effectLst>
                    <a:outerShdw blurRad="38100" dist="38100" dir="2700000" algn="tl">
                      <a:srgbClr val="000000"/>
                    </a:outerShdw>
                  </a:effectLst>
                  <a:latin typeface="Arial" charset="0"/>
                </a:rPr>
                <a:t>post dilution</a:t>
              </a:r>
              <a:r>
                <a:rPr lang="en-US" sz="800" b="1" dirty="0">
                  <a:solidFill>
                    <a:srgbClr val="CC00CC"/>
                  </a:solidFill>
                  <a:effectLst>
                    <a:outerShdw blurRad="38100" dist="38100" dir="2700000" algn="tl">
                      <a:srgbClr val="000000"/>
                    </a:outerShdw>
                  </a:effectLst>
                  <a:latin typeface="Arial" charset="0"/>
                </a:rPr>
                <a:t>)</a:t>
              </a:r>
            </a:p>
          </p:txBody>
        </p:sp>
        <p:sp>
          <p:nvSpPr>
            <p:cNvPr id="905" name="Rectangle 908"/>
            <p:cNvSpPr>
              <a:spLocks noChangeArrowheads="1"/>
            </p:cNvSpPr>
            <p:nvPr/>
          </p:nvSpPr>
          <p:spPr bwMode="auto">
            <a:xfrm>
              <a:off x="4054" y="1563"/>
              <a:ext cx="116" cy="231"/>
            </a:xfrm>
            <a:prstGeom prst="rect">
              <a:avLst/>
            </a:prstGeom>
            <a:noFill/>
            <a:ln w="9525">
              <a:noFill/>
              <a:miter lim="800000"/>
              <a:headEnd/>
              <a:tailEnd/>
            </a:ln>
            <a:effectLst/>
          </p:spPr>
          <p:txBody>
            <a:bodyPr wrap="none" lIns="92075" tIns="46038" rIns="92075" bIns="46038">
              <a:spAutoFit/>
            </a:bodyPr>
            <a:lstStyle/>
            <a:p>
              <a:pPr eaLnBrk="1" hangingPunct="1"/>
              <a:endParaRPr lang="en-US">
                <a:latin typeface="Arial" charset="0"/>
              </a:endParaRPr>
            </a:p>
          </p:txBody>
        </p:sp>
        <p:sp>
          <p:nvSpPr>
            <p:cNvPr id="906" name="Freeform 909"/>
            <p:cNvSpPr>
              <a:spLocks/>
            </p:cNvSpPr>
            <p:nvPr/>
          </p:nvSpPr>
          <p:spPr bwMode="auto">
            <a:xfrm>
              <a:off x="4506" y="1894"/>
              <a:ext cx="53" cy="1"/>
            </a:xfrm>
            <a:custGeom>
              <a:avLst/>
              <a:gdLst/>
              <a:ahLst/>
              <a:cxnLst>
                <a:cxn ang="0">
                  <a:pos x="52" y="0"/>
                </a:cxn>
                <a:cxn ang="0">
                  <a:pos x="51" y="0"/>
                </a:cxn>
                <a:cxn ang="0">
                  <a:pos x="50" y="0"/>
                </a:cxn>
                <a:cxn ang="0">
                  <a:pos x="49" y="0"/>
                </a:cxn>
                <a:cxn ang="0">
                  <a:pos x="47" y="0"/>
                </a:cxn>
                <a:cxn ang="0">
                  <a:pos x="45" y="0"/>
                </a:cxn>
                <a:cxn ang="0">
                  <a:pos x="42" y="0"/>
                </a:cxn>
                <a:cxn ang="0">
                  <a:pos x="39" y="0"/>
                </a:cxn>
                <a:cxn ang="0">
                  <a:pos x="36" y="0"/>
                </a:cxn>
                <a:cxn ang="0">
                  <a:pos x="32" y="0"/>
                </a:cxn>
                <a:cxn ang="0">
                  <a:pos x="28" y="0"/>
                </a:cxn>
                <a:cxn ang="0">
                  <a:pos x="24" y="0"/>
                </a:cxn>
                <a:cxn ang="0">
                  <a:pos x="19" y="0"/>
                </a:cxn>
                <a:cxn ang="0">
                  <a:pos x="15" y="0"/>
                </a:cxn>
                <a:cxn ang="0">
                  <a:pos x="10" y="0"/>
                </a:cxn>
                <a:cxn ang="0">
                  <a:pos x="5" y="0"/>
                </a:cxn>
                <a:cxn ang="0">
                  <a:pos x="0" y="0"/>
                </a:cxn>
              </a:cxnLst>
              <a:rect l="0" t="0" r="r" b="b"/>
              <a:pathLst>
                <a:path w="53" h="1">
                  <a:moveTo>
                    <a:pt x="52" y="0"/>
                  </a:moveTo>
                  <a:lnTo>
                    <a:pt x="51" y="0"/>
                  </a:lnTo>
                  <a:lnTo>
                    <a:pt x="50" y="0"/>
                  </a:lnTo>
                  <a:lnTo>
                    <a:pt x="49" y="0"/>
                  </a:lnTo>
                  <a:lnTo>
                    <a:pt x="47" y="0"/>
                  </a:lnTo>
                  <a:lnTo>
                    <a:pt x="45" y="0"/>
                  </a:lnTo>
                  <a:lnTo>
                    <a:pt x="42" y="0"/>
                  </a:lnTo>
                  <a:lnTo>
                    <a:pt x="39" y="0"/>
                  </a:lnTo>
                  <a:lnTo>
                    <a:pt x="36" y="0"/>
                  </a:lnTo>
                  <a:lnTo>
                    <a:pt x="32" y="0"/>
                  </a:lnTo>
                  <a:lnTo>
                    <a:pt x="28" y="0"/>
                  </a:lnTo>
                  <a:lnTo>
                    <a:pt x="24" y="0"/>
                  </a:lnTo>
                  <a:lnTo>
                    <a:pt x="19" y="0"/>
                  </a:lnTo>
                  <a:lnTo>
                    <a:pt x="15" y="0"/>
                  </a:lnTo>
                  <a:lnTo>
                    <a:pt x="10" y="0"/>
                  </a:lnTo>
                  <a:lnTo>
                    <a:pt x="5" y="0"/>
                  </a:lnTo>
                  <a:lnTo>
                    <a:pt x="0" y="0"/>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907" name="Line 910"/>
            <p:cNvSpPr>
              <a:spLocks noChangeShapeType="1"/>
            </p:cNvSpPr>
            <p:nvPr/>
          </p:nvSpPr>
          <p:spPr bwMode="auto">
            <a:xfrm>
              <a:off x="4558" y="1892"/>
              <a:ext cx="0" cy="7"/>
            </a:xfrm>
            <a:prstGeom prst="line">
              <a:avLst/>
            </a:prstGeom>
            <a:noFill/>
            <a:ln w="9525">
              <a:noFill/>
              <a:round/>
              <a:headEnd type="none" w="sm" len="sm"/>
              <a:tailEnd type="none" w="sm" len="sm"/>
            </a:ln>
            <a:effectLst/>
          </p:spPr>
          <p:txBody>
            <a:bodyPr/>
            <a:lstStyle/>
            <a:p>
              <a:endParaRPr lang="en-US"/>
            </a:p>
          </p:txBody>
        </p:sp>
        <p:sp>
          <p:nvSpPr>
            <p:cNvPr id="908" name="Line 911"/>
            <p:cNvSpPr>
              <a:spLocks noChangeShapeType="1"/>
            </p:cNvSpPr>
            <p:nvPr/>
          </p:nvSpPr>
          <p:spPr bwMode="auto">
            <a:xfrm flipV="1">
              <a:off x="4506" y="1889"/>
              <a:ext cx="0" cy="7"/>
            </a:xfrm>
            <a:prstGeom prst="line">
              <a:avLst/>
            </a:prstGeom>
            <a:noFill/>
            <a:ln w="9525">
              <a:noFill/>
              <a:round/>
              <a:headEnd type="none" w="sm" len="sm"/>
              <a:tailEnd type="none" w="sm" len="sm"/>
            </a:ln>
            <a:effectLst/>
          </p:spPr>
          <p:txBody>
            <a:bodyPr/>
            <a:lstStyle/>
            <a:p>
              <a:endParaRPr lang="en-US"/>
            </a:p>
          </p:txBody>
        </p:sp>
        <p:sp>
          <p:nvSpPr>
            <p:cNvPr id="909" name="Freeform 912"/>
            <p:cNvSpPr>
              <a:spLocks/>
            </p:cNvSpPr>
            <p:nvPr/>
          </p:nvSpPr>
          <p:spPr bwMode="auto">
            <a:xfrm>
              <a:off x="4481" y="1894"/>
              <a:ext cx="27" cy="26"/>
            </a:xfrm>
            <a:custGeom>
              <a:avLst/>
              <a:gdLst/>
              <a:ahLst/>
              <a:cxnLst>
                <a:cxn ang="0">
                  <a:pos x="26" y="0"/>
                </a:cxn>
                <a:cxn ang="0">
                  <a:pos x="21" y="0"/>
                </a:cxn>
                <a:cxn ang="0">
                  <a:pos x="17" y="0"/>
                </a:cxn>
                <a:cxn ang="0">
                  <a:pos x="13" y="2"/>
                </a:cxn>
                <a:cxn ang="0">
                  <a:pos x="10" y="3"/>
                </a:cxn>
                <a:cxn ang="0">
                  <a:pos x="7" y="5"/>
                </a:cxn>
                <a:cxn ang="0">
                  <a:pos x="5" y="8"/>
                </a:cxn>
                <a:cxn ang="0">
                  <a:pos x="4" y="10"/>
                </a:cxn>
                <a:cxn ang="0">
                  <a:pos x="2" y="12"/>
                </a:cxn>
                <a:cxn ang="0">
                  <a:pos x="2" y="14"/>
                </a:cxn>
                <a:cxn ang="0">
                  <a:pos x="0" y="17"/>
                </a:cxn>
                <a:cxn ang="0">
                  <a:pos x="0" y="19"/>
                </a:cxn>
                <a:cxn ang="0">
                  <a:pos x="0" y="21"/>
                </a:cxn>
                <a:cxn ang="0">
                  <a:pos x="0" y="23"/>
                </a:cxn>
                <a:cxn ang="0">
                  <a:pos x="0" y="24"/>
                </a:cxn>
                <a:cxn ang="0">
                  <a:pos x="0" y="25"/>
                </a:cxn>
              </a:cxnLst>
              <a:rect l="0" t="0" r="r" b="b"/>
              <a:pathLst>
                <a:path w="27" h="26">
                  <a:moveTo>
                    <a:pt x="26" y="0"/>
                  </a:moveTo>
                  <a:lnTo>
                    <a:pt x="21" y="0"/>
                  </a:lnTo>
                  <a:lnTo>
                    <a:pt x="17" y="0"/>
                  </a:lnTo>
                  <a:lnTo>
                    <a:pt x="13" y="2"/>
                  </a:lnTo>
                  <a:lnTo>
                    <a:pt x="10" y="3"/>
                  </a:lnTo>
                  <a:lnTo>
                    <a:pt x="7" y="5"/>
                  </a:lnTo>
                  <a:lnTo>
                    <a:pt x="5" y="8"/>
                  </a:lnTo>
                  <a:lnTo>
                    <a:pt x="4" y="10"/>
                  </a:lnTo>
                  <a:lnTo>
                    <a:pt x="2" y="12"/>
                  </a:lnTo>
                  <a:lnTo>
                    <a:pt x="2" y="14"/>
                  </a:lnTo>
                  <a:lnTo>
                    <a:pt x="0" y="17"/>
                  </a:lnTo>
                  <a:lnTo>
                    <a:pt x="0" y="19"/>
                  </a:lnTo>
                  <a:lnTo>
                    <a:pt x="0" y="21"/>
                  </a:lnTo>
                  <a:lnTo>
                    <a:pt x="0" y="23"/>
                  </a:lnTo>
                  <a:lnTo>
                    <a:pt x="0" y="24"/>
                  </a:lnTo>
                  <a:lnTo>
                    <a:pt x="0" y="25"/>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910" name="Line 913"/>
            <p:cNvSpPr>
              <a:spLocks noChangeShapeType="1"/>
            </p:cNvSpPr>
            <p:nvPr/>
          </p:nvSpPr>
          <p:spPr bwMode="auto">
            <a:xfrm>
              <a:off x="4506" y="1892"/>
              <a:ext cx="0" cy="7"/>
            </a:xfrm>
            <a:prstGeom prst="line">
              <a:avLst/>
            </a:prstGeom>
            <a:noFill/>
            <a:ln w="9525">
              <a:noFill/>
              <a:round/>
              <a:headEnd type="none" w="sm" len="sm"/>
              <a:tailEnd type="none" w="sm" len="sm"/>
            </a:ln>
            <a:effectLst/>
          </p:spPr>
          <p:txBody>
            <a:bodyPr/>
            <a:lstStyle/>
            <a:p>
              <a:endParaRPr lang="en-US"/>
            </a:p>
          </p:txBody>
        </p:sp>
        <p:sp>
          <p:nvSpPr>
            <p:cNvPr id="911" name="Line 914"/>
            <p:cNvSpPr>
              <a:spLocks noChangeShapeType="1"/>
            </p:cNvSpPr>
            <p:nvPr/>
          </p:nvSpPr>
          <p:spPr bwMode="auto">
            <a:xfrm flipH="1">
              <a:off x="4480" y="1919"/>
              <a:ext cx="5" cy="1"/>
            </a:xfrm>
            <a:prstGeom prst="line">
              <a:avLst/>
            </a:prstGeom>
            <a:noFill/>
            <a:ln w="9525">
              <a:noFill/>
              <a:round/>
              <a:headEnd type="none" w="sm" len="sm"/>
              <a:tailEnd type="none" w="sm" len="sm"/>
            </a:ln>
            <a:effectLst/>
          </p:spPr>
          <p:txBody>
            <a:bodyPr/>
            <a:lstStyle/>
            <a:p>
              <a:endParaRPr lang="en-US"/>
            </a:p>
          </p:txBody>
        </p:sp>
        <p:sp>
          <p:nvSpPr>
            <p:cNvPr id="912" name="Freeform 915"/>
            <p:cNvSpPr>
              <a:spLocks/>
            </p:cNvSpPr>
            <p:nvPr/>
          </p:nvSpPr>
          <p:spPr bwMode="auto">
            <a:xfrm>
              <a:off x="4481" y="1920"/>
              <a:ext cx="49" cy="399"/>
            </a:xfrm>
            <a:custGeom>
              <a:avLst/>
              <a:gdLst/>
              <a:ahLst/>
              <a:cxnLst>
                <a:cxn ang="0">
                  <a:pos x="0" y="0"/>
                </a:cxn>
                <a:cxn ang="0">
                  <a:pos x="0" y="397"/>
                </a:cxn>
                <a:cxn ang="0">
                  <a:pos x="0" y="398"/>
                </a:cxn>
                <a:cxn ang="0">
                  <a:pos x="48" y="398"/>
                </a:cxn>
              </a:cxnLst>
              <a:rect l="0" t="0" r="r" b="b"/>
              <a:pathLst>
                <a:path w="49" h="399">
                  <a:moveTo>
                    <a:pt x="0" y="0"/>
                  </a:moveTo>
                  <a:lnTo>
                    <a:pt x="0" y="397"/>
                  </a:lnTo>
                  <a:lnTo>
                    <a:pt x="0" y="398"/>
                  </a:lnTo>
                  <a:lnTo>
                    <a:pt x="48" y="398"/>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913" name="Freeform 916"/>
            <p:cNvSpPr>
              <a:spLocks/>
            </p:cNvSpPr>
            <p:nvPr/>
          </p:nvSpPr>
          <p:spPr bwMode="auto">
            <a:xfrm>
              <a:off x="4528" y="2319"/>
              <a:ext cx="31" cy="38"/>
            </a:xfrm>
            <a:custGeom>
              <a:avLst/>
              <a:gdLst/>
              <a:ahLst/>
              <a:cxnLst>
                <a:cxn ang="0">
                  <a:pos x="0" y="0"/>
                </a:cxn>
                <a:cxn ang="0">
                  <a:pos x="2" y="0"/>
                </a:cxn>
                <a:cxn ang="0">
                  <a:pos x="4" y="0"/>
                </a:cxn>
                <a:cxn ang="0">
                  <a:pos x="7" y="2"/>
                </a:cxn>
                <a:cxn ang="0">
                  <a:pos x="10" y="2"/>
                </a:cxn>
                <a:cxn ang="0">
                  <a:pos x="12" y="4"/>
                </a:cxn>
                <a:cxn ang="0">
                  <a:pos x="15" y="6"/>
                </a:cxn>
                <a:cxn ang="0">
                  <a:pos x="17" y="8"/>
                </a:cxn>
                <a:cxn ang="0">
                  <a:pos x="19" y="11"/>
                </a:cxn>
                <a:cxn ang="0">
                  <a:pos x="22" y="13"/>
                </a:cxn>
                <a:cxn ang="0">
                  <a:pos x="23" y="16"/>
                </a:cxn>
                <a:cxn ang="0">
                  <a:pos x="25" y="19"/>
                </a:cxn>
                <a:cxn ang="0">
                  <a:pos x="27" y="22"/>
                </a:cxn>
                <a:cxn ang="0">
                  <a:pos x="28" y="25"/>
                </a:cxn>
                <a:cxn ang="0">
                  <a:pos x="29" y="29"/>
                </a:cxn>
                <a:cxn ang="0">
                  <a:pos x="29" y="33"/>
                </a:cxn>
                <a:cxn ang="0">
                  <a:pos x="30" y="37"/>
                </a:cxn>
              </a:cxnLst>
              <a:rect l="0" t="0" r="r" b="b"/>
              <a:pathLst>
                <a:path w="31" h="38">
                  <a:moveTo>
                    <a:pt x="0" y="0"/>
                  </a:moveTo>
                  <a:lnTo>
                    <a:pt x="2" y="0"/>
                  </a:lnTo>
                  <a:lnTo>
                    <a:pt x="4" y="0"/>
                  </a:lnTo>
                  <a:lnTo>
                    <a:pt x="7" y="2"/>
                  </a:lnTo>
                  <a:lnTo>
                    <a:pt x="10" y="2"/>
                  </a:lnTo>
                  <a:lnTo>
                    <a:pt x="12" y="4"/>
                  </a:lnTo>
                  <a:lnTo>
                    <a:pt x="15" y="6"/>
                  </a:lnTo>
                  <a:lnTo>
                    <a:pt x="17" y="8"/>
                  </a:lnTo>
                  <a:lnTo>
                    <a:pt x="19" y="11"/>
                  </a:lnTo>
                  <a:lnTo>
                    <a:pt x="22" y="13"/>
                  </a:lnTo>
                  <a:lnTo>
                    <a:pt x="23" y="16"/>
                  </a:lnTo>
                  <a:lnTo>
                    <a:pt x="25" y="19"/>
                  </a:lnTo>
                  <a:lnTo>
                    <a:pt x="27" y="22"/>
                  </a:lnTo>
                  <a:lnTo>
                    <a:pt x="28" y="25"/>
                  </a:lnTo>
                  <a:lnTo>
                    <a:pt x="29" y="29"/>
                  </a:lnTo>
                  <a:lnTo>
                    <a:pt x="29" y="33"/>
                  </a:lnTo>
                  <a:lnTo>
                    <a:pt x="30" y="37"/>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914" name="Line 917"/>
            <p:cNvSpPr>
              <a:spLocks noChangeShapeType="1"/>
            </p:cNvSpPr>
            <p:nvPr/>
          </p:nvSpPr>
          <p:spPr bwMode="auto">
            <a:xfrm flipV="1">
              <a:off x="4528" y="2315"/>
              <a:ext cx="0" cy="6"/>
            </a:xfrm>
            <a:prstGeom prst="line">
              <a:avLst/>
            </a:prstGeom>
            <a:noFill/>
            <a:ln w="9525">
              <a:noFill/>
              <a:round/>
              <a:headEnd type="none" w="sm" len="sm"/>
              <a:tailEnd type="none" w="sm" len="sm"/>
            </a:ln>
            <a:effectLst/>
          </p:spPr>
          <p:txBody>
            <a:bodyPr/>
            <a:lstStyle/>
            <a:p>
              <a:endParaRPr lang="en-US"/>
            </a:p>
          </p:txBody>
        </p:sp>
        <p:sp>
          <p:nvSpPr>
            <p:cNvPr id="915" name="Line 918"/>
            <p:cNvSpPr>
              <a:spLocks noChangeShapeType="1"/>
            </p:cNvSpPr>
            <p:nvPr/>
          </p:nvSpPr>
          <p:spPr bwMode="auto">
            <a:xfrm flipH="1">
              <a:off x="4557" y="2356"/>
              <a:ext cx="5" cy="0"/>
            </a:xfrm>
            <a:prstGeom prst="line">
              <a:avLst/>
            </a:prstGeom>
            <a:noFill/>
            <a:ln w="9525">
              <a:noFill/>
              <a:round/>
              <a:headEnd type="none" w="sm" len="sm"/>
              <a:tailEnd type="none" w="sm" len="sm"/>
            </a:ln>
            <a:effectLst/>
          </p:spPr>
          <p:txBody>
            <a:bodyPr/>
            <a:lstStyle/>
            <a:p>
              <a:endParaRPr lang="en-US"/>
            </a:p>
          </p:txBody>
        </p:sp>
        <p:sp>
          <p:nvSpPr>
            <p:cNvPr id="916" name="Freeform 919"/>
            <p:cNvSpPr>
              <a:spLocks/>
            </p:cNvSpPr>
            <p:nvPr/>
          </p:nvSpPr>
          <p:spPr bwMode="auto">
            <a:xfrm>
              <a:off x="4528" y="2356"/>
              <a:ext cx="31" cy="38"/>
            </a:xfrm>
            <a:custGeom>
              <a:avLst/>
              <a:gdLst/>
              <a:ahLst/>
              <a:cxnLst>
                <a:cxn ang="0">
                  <a:pos x="30" y="0"/>
                </a:cxn>
                <a:cxn ang="0">
                  <a:pos x="29" y="3"/>
                </a:cxn>
                <a:cxn ang="0">
                  <a:pos x="29" y="7"/>
                </a:cxn>
                <a:cxn ang="0">
                  <a:pos x="28" y="11"/>
                </a:cxn>
                <a:cxn ang="0">
                  <a:pos x="27" y="14"/>
                </a:cxn>
                <a:cxn ang="0">
                  <a:pos x="26" y="17"/>
                </a:cxn>
                <a:cxn ang="0">
                  <a:pos x="24" y="20"/>
                </a:cxn>
                <a:cxn ang="0">
                  <a:pos x="23" y="23"/>
                </a:cxn>
                <a:cxn ang="0">
                  <a:pos x="21" y="26"/>
                </a:cxn>
                <a:cxn ang="0">
                  <a:pos x="18" y="29"/>
                </a:cxn>
                <a:cxn ang="0">
                  <a:pos x="16" y="31"/>
                </a:cxn>
                <a:cxn ang="0">
                  <a:pos x="14" y="32"/>
                </a:cxn>
                <a:cxn ang="0">
                  <a:pos x="11" y="34"/>
                </a:cxn>
                <a:cxn ang="0">
                  <a:pos x="8" y="35"/>
                </a:cxn>
                <a:cxn ang="0">
                  <a:pos x="6" y="36"/>
                </a:cxn>
                <a:cxn ang="0">
                  <a:pos x="3" y="37"/>
                </a:cxn>
                <a:cxn ang="0">
                  <a:pos x="0" y="37"/>
                </a:cxn>
              </a:cxnLst>
              <a:rect l="0" t="0" r="r" b="b"/>
              <a:pathLst>
                <a:path w="31" h="38">
                  <a:moveTo>
                    <a:pt x="30" y="0"/>
                  </a:moveTo>
                  <a:lnTo>
                    <a:pt x="29" y="3"/>
                  </a:lnTo>
                  <a:lnTo>
                    <a:pt x="29" y="7"/>
                  </a:lnTo>
                  <a:lnTo>
                    <a:pt x="28" y="11"/>
                  </a:lnTo>
                  <a:lnTo>
                    <a:pt x="27" y="14"/>
                  </a:lnTo>
                  <a:lnTo>
                    <a:pt x="26" y="17"/>
                  </a:lnTo>
                  <a:lnTo>
                    <a:pt x="24" y="20"/>
                  </a:lnTo>
                  <a:lnTo>
                    <a:pt x="23" y="23"/>
                  </a:lnTo>
                  <a:lnTo>
                    <a:pt x="21" y="26"/>
                  </a:lnTo>
                  <a:lnTo>
                    <a:pt x="18" y="29"/>
                  </a:lnTo>
                  <a:lnTo>
                    <a:pt x="16" y="31"/>
                  </a:lnTo>
                  <a:lnTo>
                    <a:pt x="14" y="32"/>
                  </a:lnTo>
                  <a:lnTo>
                    <a:pt x="11" y="34"/>
                  </a:lnTo>
                  <a:lnTo>
                    <a:pt x="8" y="35"/>
                  </a:lnTo>
                  <a:lnTo>
                    <a:pt x="6" y="36"/>
                  </a:lnTo>
                  <a:lnTo>
                    <a:pt x="3" y="37"/>
                  </a:lnTo>
                  <a:lnTo>
                    <a:pt x="0" y="37"/>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917" name="Line 920"/>
            <p:cNvSpPr>
              <a:spLocks noChangeShapeType="1"/>
            </p:cNvSpPr>
            <p:nvPr/>
          </p:nvSpPr>
          <p:spPr bwMode="auto">
            <a:xfrm>
              <a:off x="4557" y="2356"/>
              <a:ext cx="5" cy="0"/>
            </a:xfrm>
            <a:prstGeom prst="line">
              <a:avLst/>
            </a:prstGeom>
            <a:noFill/>
            <a:ln w="9525">
              <a:noFill/>
              <a:round/>
              <a:headEnd type="none" w="sm" len="sm"/>
              <a:tailEnd type="none" w="sm" len="sm"/>
            </a:ln>
            <a:effectLst/>
          </p:spPr>
          <p:txBody>
            <a:bodyPr/>
            <a:lstStyle/>
            <a:p>
              <a:endParaRPr lang="en-US"/>
            </a:p>
          </p:txBody>
        </p:sp>
        <p:sp>
          <p:nvSpPr>
            <p:cNvPr id="918" name="Line 921"/>
            <p:cNvSpPr>
              <a:spLocks noChangeShapeType="1"/>
            </p:cNvSpPr>
            <p:nvPr/>
          </p:nvSpPr>
          <p:spPr bwMode="auto">
            <a:xfrm flipV="1">
              <a:off x="4528" y="2390"/>
              <a:ext cx="0" cy="6"/>
            </a:xfrm>
            <a:prstGeom prst="line">
              <a:avLst/>
            </a:prstGeom>
            <a:noFill/>
            <a:ln w="9525">
              <a:noFill/>
              <a:round/>
              <a:headEnd type="none" w="sm" len="sm"/>
              <a:tailEnd type="none" w="sm" len="sm"/>
            </a:ln>
            <a:effectLst/>
          </p:spPr>
          <p:txBody>
            <a:bodyPr/>
            <a:lstStyle/>
            <a:p>
              <a:endParaRPr lang="en-US"/>
            </a:p>
          </p:txBody>
        </p:sp>
        <p:sp>
          <p:nvSpPr>
            <p:cNvPr id="919" name="Freeform 922"/>
            <p:cNvSpPr>
              <a:spLocks/>
            </p:cNvSpPr>
            <p:nvPr/>
          </p:nvSpPr>
          <p:spPr bwMode="auto">
            <a:xfrm>
              <a:off x="4481" y="2394"/>
              <a:ext cx="49" cy="106"/>
            </a:xfrm>
            <a:custGeom>
              <a:avLst/>
              <a:gdLst/>
              <a:ahLst/>
              <a:cxnLst>
                <a:cxn ang="0">
                  <a:pos x="48" y="0"/>
                </a:cxn>
                <a:cxn ang="0">
                  <a:pos x="0" y="0"/>
                </a:cxn>
                <a:cxn ang="0">
                  <a:pos x="0" y="105"/>
                </a:cxn>
              </a:cxnLst>
              <a:rect l="0" t="0" r="r" b="b"/>
              <a:pathLst>
                <a:path w="49" h="106">
                  <a:moveTo>
                    <a:pt x="48" y="0"/>
                  </a:moveTo>
                  <a:lnTo>
                    <a:pt x="0" y="0"/>
                  </a:lnTo>
                  <a:lnTo>
                    <a:pt x="0" y="105"/>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920" name="Freeform 923"/>
            <p:cNvSpPr>
              <a:spLocks/>
            </p:cNvSpPr>
            <p:nvPr/>
          </p:nvSpPr>
          <p:spPr bwMode="auto">
            <a:xfrm>
              <a:off x="4401" y="2608"/>
              <a:ext cx="162" cy="90"/>
            </a:xfrm>
            <a:custGeom>
              <a:avLst/>
              <a:gdLst/>
              <a:ahLst/>
              <a:cxnLst>
                <a:cxn ang="0">
                  <a:pos x="161" y="68"/>
                </a:cxn>
                <a:cxn ang="0">
                  <a:pos x="159" y="75"/>
                </a:cxn>
                <a:cxn ang="0">
                  <a:pos x="156" y="80"/>
                </a:cxn>
                <a:cxn ang="0">
                  <a:pos x="152" y="85"/>
                </a:cxn>
                <a:cxn ang="0">
                  <a:pos x="147" y="88"/>
                </a:cxn>
                <a:cxn ang="0">
                  <a:pos x="141" y="89"/>
                </a:cxn>
                <a:cxn ang="0">
                  <a:pos x="15" y="89"/>
                </a:cxn>
                <a:cxn ang="0">
                  <a:pos x="10" y="86"/>
                </a:cxn>
                <a:cxn ang="0">
                  <a:pos x="5" y="82"/>
                </a:cxn>
                <a:cxn ang="0">
                  <a:pos x="2" y="76"/>
                </a:cxn>
                <a:cxn ang="0">
                  <a:pos x="0" y="70"/>
                </a:cxn>
                <a:cxn ang="0">
                  <a:pos x="0" y="8"/>
                </a:cxn>
                <a:cxn ang="0">
                  <a:pos x="2" y="10"/>
                </a:cxn>
                <a:cxn ang="0">
                  <a:pos x="5" y="12"/>
                </a:cxn>
                <a:cxn ang="0">
                  <a:pos x="8" y="14"/>
                </a:cxn>
                <a:cxn ang="0">
                  <a:pos x="14" y="15"/>
                </a:cxn>
                <a:cxn ang="0">
                  <a:pos x="17" y="14"/>
                </a:cxn>
                <a:cxn ang="0">
                  <a:pos x="20" y="11"/>
                </a:cxn>
                <a:cxn ang="0">
                  <a:pos x="24" y="7"/>
                </a:cxn>
                <a:cxn ang="0">
                  <a:pos x="27" y="4"/>
                </a:cxn>
                <a:cxn ang="0">
                  <a:pos x="31" y="2"/>
                </a:cxn>
                <a:cxn ang="0">
                  <a:pos x="35" y="3"/>
                </a:cxn>
                <a:cxn ang="0">
                  <a:pos x="39" y="5"/>
                </a:cxn>
                <a:cxn ang="0">
                  <a:pos x="41" y="8"/>
                </a:cxn>
                <a:cxn ang="0">
                  <a:pos x="44" y="11"/>
                </a:cxn>
                <a:cxn ang="0">
                  <a:pos x="48" y="13"/>
                </a:cxn>
                <a:cxn ang="0">
                  <a:pos x="53" y="14"/>
                </a:cxn>
                <a:cxn ang="0">
                  <a:pos x="58" y="11"/>
                </a:cxn>
                <a:cxn ang="0">
                  <a:pos x="61" y="8"/>
                </a:cxn>
                <a:cxn ang="0">
                  <a:pos x="64" y="4"/>
                </a:cxn>
                <a:cxn ang="0">
                  <a:pos x="67" y="1"/>
                </a:cxn>
                <a:cxn ang="0">
                  <a:pos x="72" y="0"/>
                </a:cxn>
                <a:cxn ang="0">
                  <a:pos x="74" y="4"/>
                </a:cxn>
                <a:cxn ang="0">
                  <a:pos x="77" y="8"/>
                </a:cxn>
                <a:cxn ang="0">
                  <a:pos x="81" y="12"/>
                </a:cxn>
                <a:cxn ang="0">
                  <a:pos x="86" y="15"/>
                </a:cxn>
                <a:cxn ang="0">
                  <a:pos x="89" y="16"/>
                </a:cxn>
                <a:cxn ang="0">
                  <a:pos x="93" y="14"/>
                </a:cxn>
                <a:cxn ang="0">
                  <a:pos x="94" y="10"/>
                </a:cxn>
                <a:cxn ang="0">
                  <a:pos x="97" y="6"/>
                </a:cxn>
                <a:cxn ang="0">
                  <a:pos x="99" y="2"/>
                </a:cxn>
                <a:cxn ang="0">
                  <a:pos x="104" y="1"/>
                </a:cxn>
                <a:cxn ang="0">
                  <a:pos x="109" y="3"/>
                </a:cxn>
                <a:cxn ang="0">
                  <a:pos x="111" y="7"/>
                </a:cxn>
                <a:cxn ang="0">
                  <a:pos x="113" y="10"/>
                </a:cxn>
                <a:cxn ang="0">
                  <a:pos x="116" y="14"/>
                </a:cxn>
                <a:cxn ang="0">
                  <a:pos x="123" y="15"/>
                </a:cxn>
                <a:cxn ang="0">
                  <a:pos x="128" y="14"/>
                </a:cxn>
                <a:cxn ang="0">
                  <a:pos x="133" y="10"/>
                </a:cxn>
                <a:cxn ang="0">
                  <a:pos x="135" y="7"/>
                </a:cxn>
                <a:cxn ang="0">
                  <a:pos x="137" y="3"/>
                </a:cxn>
                <a:cxn ang="0">
                  <a:pos x="141" y="1"/>
                </a:cxn>
                <a:cxn ang="0">
                  <a:pos x="145" y="2"/>
                </a:cxn>
                <a:cxn ang="0">
                  <a:pos x="148" y="5"/>
                </a:cxn>
                <a:cxn ang="0">
                  <a:pos x="153" y="7"/>
                </a:cxn>
                <a:cxn ang="0">
                  <a:pos x="157" y="8"/>
                </a:cxn>
                <a:cxn ang="0">
                  <a:pos x="161" y="8"/>
                </a:cxn>
              </a:cxnLst>
              <a:rect l="0" t="0" r="r" b="b"/>
              <a:pathLst>
                <a:path w="162" h="90">
                  <a:moveTo>
                    <a:pt x="161" y="8"/>
                  </a:moveTo>
                  <a:lnTo>
                    <a:pt x="161" y="65"/>
                  </a:lnTo>
                  <a:lnTo>
                    <a:pt x="161" y="68"/>
                  </a:lnTo>
                  <a:lnTo>
                    <a:pt x="160" y="70"/>
                  </a:lnTo>
                  <a:lnTo>
                    <a:pt x="160" y="73"/>
                  </a:lnTo>
                  <a:lnTo>
                    <a:pt x="159" y="75"/>
                  </a:lnTo>
                  <a:lnTo>
                    <a:pt x="158" y="76"/>
                  </a:lnTo>
                  <a:lnTo>
                    <a:pt x="157" y="78"/>
                  </a:lnTo>
                  <a:lnTo>
                    <a:pt x="156" y="80"/>
                  </a:lnTo>
                  <a:lnTo>
                    <a:pt x="155" y="82"/>
                  </a:lnTo>
                  <a:lnTo>
                    <a:pt x="153" y="83"/>
                  </a:lnTo>
                  <a:lnTo>
                    <a:pt x="152" y="85"/>
                  </a:lnTo>
                  <a:lnTo>
                    <a:pt x="151" y="86"/>
                  </a:lnTo>
                  <a:lnTo>
                    <a:pt x="149" y="87"/>
                  </a:lnTo>
                  <a:lnTo>
                    <a:pt x="147" y="88"/>
                  </a:lnTo>
                  <a:lnTo>
                    <a:pt x="145" y="89"/>
                  </a:lnTo>
                  <a:lnTo>
                    <a:pt x="143" y="89"/>
                  </a:lnTo>
                  <a:lnTo>
                    <a:pt x="141" y="89"/>
                  </a:lnTo>
                  <a:lnTo>
                    <a:pt x="19" y="89"/>
                  </a:lnTo>
                  <a:lnTo>
                    <a:pt x="17" y="89"/>
                  </a:lnTo>
                  <a:lnTo>
                    <a:pt x="15" y="89"/>
                  </a:lnTo>
                  <a:lnTo>
                    <a:pt x="13" y="88"/>
                  </a:lnTo>
                  <a:lnTo>
                    <a:pt x="12" y="87"/>
                  </a:lnTo>
                  <a:lnTo>
                    <a:pt x="10" y="86"/>
                  </a:lnTo>
                  <a:lnTo>
                    <a:pt x="8" y="85"/>
                  </a:lnTo>
                  <a:lnTo>
                    <a:pt x="7" y="83"/>
                  </a:lnTo>
                  <a:lnTo>
                    <a:pt x="5" y="82"/>
                  </a:lnTo>
                  <a:lnTo>
                    <a:pt x="4" y="80"/>
                  </a:lnTo>
                  <a:lnTo>
                    <a:pt x="3" y="78"/>
                  </a:lnTo>
                  <a:lnTo>
                    <a:pt x="2" y="76"/>
                  </a:lnTo>
                  <a:lnTo>
                    <a:pt x="1" y="75"/>
                  </a:lnTo>
                  <a:lnTo>
                    <a:pt x="0" y="73"/>
                  </a:lnTo>
                  <a:lnTo>
                    <a:pt x="0" y="70"/>
                  </a:lnTo>
                  <a:lnTo>
                    <a:pt x="0" y="68"/>
                  </a:lnTo>
                  <a:lnTo>
                    <a:pt x="0" y="65"/>
                  </a:lnTo>
                  <a:lnTo>
                    <a:pt x="0" y="8"/>
                  </a:lnTo>
                  <a:lnTo>
                    <a:pt x="1" y="9"/>
                  </a:lnTo>
                  <a:lnTo>
                    <a:pt x="2" y="9"/>
                  </a:lnTo>
                  <a:lnTo>
                    <a:pt x="2" y="10"/>
                  </a:lnTo>
                  <a:lnTo>
                    <a:pt x="3" y="11"/>
                  </a:lnTo>
                  <a:lnTo>
                    <a:pt x="4" y="11"/>
                  </a:lnTo>
                  <a:lnTo>
                    <a:pt x="5" y="12"/>
                  </a:lnTo>
                  <a:lnTo>
                    <a:pt x="6" y="13"/>
                  </a:lnTo>
                  <a:lnTo>
                    <a:pt x="7" y="13"/>
                  </a:lnTo>
                  <a:lnTo>
                    <a:pt x="8" y="14"/>
                  </a:lnTo>
                  <a:lnTo>
                    <a:pt x="10" y="14"/>
                  </a:lnTo>
                  <a:lnTo>
                    <a:pt x="12" y="15"/>
                  </a:lnTo>
                  <a:lnTo>
                    <a:pt x="14" y="15"/>
                  </a:lnTo>
                  <a:lnTo>
                    <a:pt x="15" y="14"/>
                  </a:lnTo>
                  <a:lnTo>
                    <a:pt x="16" y="14"/>
                  </a:lnTo>
                  <a:lnTo>
                    <a:pt x="17" y="14"/>
                  </a:lnTo>
                  <a:lnTo>
                    <a:pt x="18" y="13"/>
                  </a:lnTo>
                  <a:lnTo>
                    <a:pt x="19" y="11"/>
                  </a:lnTo>
                  <a:lnTo>
                    <a:pt x="20" y="11"/>
                  </a:lnTo>
                  <a:lnTo>
                    <a:pt x="21" y="10"/>
                  </a:lnTo>
                  <a:lnTo>
                    <a:pt x="22" y="8"/>
                  </a:lnTo>
                  <a:lnTo>
                    <a:pt x="24" y="7"/>
                  </a:lnTo>
                  <a:lnTo>
                    <a:pt x="24" y="6"/>
                  </a:lnTo>
                  <a:lnTo>
                    <a:pt x="25" y="5"/>
                  </a:lnTo>
                  <a:lnTo>
                    <a:pt x="27" y="4"/>
                  </a:lnTo>
                  <a:lnTo>
                    <a:pt x="28" y="3"/>
                  </a:lnTo>
                  <a:lnTo>
                    <a:pt x="29" y="3"/>
                  </a:lnTo>
                  <a:lnTo>
                    <a:pt x="31" y="2"/>
                  </a:lnTo>
                  <a:lnTo>
                    <a:pt x="32" y="2"/>
                  </a:lnTo>
                  <a:lnTo>
                    <a:pt x="34" y="2"/>
                  </a:lnTo>
                  <a:lnTo>
                    <a:pt x="35" y="3"/>
                  </a:lnTo>
                  <a:lnTo>
                    <a:pt x="36" y="3"/>
                  </a:lnTo>
                  <a:lnTo>
                    <a:pt x="38" y="4"/>
                  </a:lnTo>
                  <a:lnTo>
                    <a:pt x="39" y="5"/>
                  </a:lnTo>
                  <a:lnTo>
                    <a:pt x="39" y="6"/>
                  </a:lnTo>
                  <a:lnTo>
                    <a:pt x="40" y="7"/>
                  </a:lnTo>
                  <a:lnTo>
                    <a:pt x="41" y="8"/>
                  </a:lnTo>
                  <a:lnTo>
                    <a:pt x="42" y="9"/>
                  </a:lnTo>
                  <a:lnTo>
                    <a:pt x="43" y="10"/>
                  </a:lnTo>
                  <a:lnTo>
                    <a:pt x="44" y="11"/>
                  </a:lnTo>
                  <a:lnTo>
                    <a:pt x="45" y="11"/>
                  </a:lnTo>
                  <a:lnTo>
                    <a:pt x="46" y="13"/>
                  </a:lnTo>
                  <a:lnTo>
                    <a:pt x="48" y="13"/>
                  </a:lnTo>
                  <a:lnTo>
                    <a:pt x="50" y="14"/>
                  </a:lnTo>
                  <a:lnTo>
                    <a:pt x="51" y="14"/>
                  </a:lnTo>
                  <a:lnTo>
                    <a:pt x="53" y="14"/>
                  </a:lnTo>
                  <a:lnTo>
                    <a:pt x="55" y="13"/>
                  </a:lnTo>
                  <a:lnTo>
                    <a:pt x="56" y="12"/>
                  </a:lnTo>
                  <a:lnTo>
                    <a:pt x="58" y="11"/>
                  </a:lnTo>
                  <a:lnTo>
                    <a:pt x="59" y="10"/>
                  </a:lnTo>
                  <a:lnTo>
                    <a:pt x="60" y="9"/>
                  </a:lnTo>
                  <a:lnTo>
                    <a:pt x="61" y="8"/>
                  </a:lnTo>
                  <a:lnTo>
                    <a:pt x="62" y="7"/>
                  </a:lnTo>
                  <a:lnTo>
                    <a:pt x="62" y="5"/>
                  </a:lnTo>
                  <a:lnTo>
                    <a:pt x="64" y="4"/>
                  </a:lnTo>
                  <a:lnTo>
                    <a:pt x="64" y="3"/>
                  </a:lnTo>
                  <a:lnTo>
                    <a:pt x="66" y="2"/>
                  </a:lnTo>
                  <a:lnTo>
                    <a:pt x="67" y="1"/>
                  </a:lnTo>
                  <a:lnTo>
                    <a:pt x="68" y="0"/>
                  </a:lnTo>
                  <a:lnTo>
                    <a:pt x="70" y="0"/>
                  </a:lnTo>
                  <a:lnTo>
                    <a:pt x="72" y="0"/>
                  </a:lnTo>
                  <a:lnTo>
                    <a:pt x="72" y="1"/>
                  </a:lnTo>
                  <a:lnTo>
                    <a:pt x="73" y="2"/>
                  </a:lnTo>
                  <a:lnTo>
                    <a:pt x="74" y="4"/>
                  </a:lnTo>
                  <a:lnTo>
                    <a:pt x="74" y="5"/>
                  </a:lnTo>
                  <a:lnTo>
                    <a:pt x="76" y="7"/>
                  </a:lnTo>
                  <a:lnTo>
                    <a:pt x="77" y="8"/>
                  </a:lnTo>
                  <a:lnTo>
                    <a:pt x="78" y="9"/>
                  </a:lnTo>
                  <a:lnTo>
                    <a:pt x="79" y="11"/>
                  </a:lnTo>
                  <a:lnTo>
                    <a:pt x="81" y="12"/>
                  </a:lnTo>
                  <a:lnTo>
                    <a:pt x="82" y="14"/>
                  </a:lnTo>
                  <a:lnTo>
                    <a:pt x="84" y="14"/>
                  </a:lnTo>
                  <a:lnTo>
                    <a:pt x="86" y="15"/>
                  </a:lnTo>
                  <a:lnTo>
                    <a:pt x="87" y="16"/>
                  </a:lnTo>
                  <a:lnTo>
                    <a:pt x="88" y="16"/>
                  </a:lnTo>
                  <a:lnTo>
                    <a:pt x="89" y="16"/>
                  </a:lnTo>
                  <a:lnTo>
                    <a:pt x="91" y="15"/>
                  </a:lnTo>
                  <a:lnTo>
                    <a:pt x="92" y="14"/>
                  </a:lnTo>
                  <a:lnTo>
                    <a:pt x="93" y="14"/>
                  </a:lnTo>
                  <a:lnTo>
                    <a:pt x="94" y="13"/>
                  </a:lnTo>
                  <a:lnTo>
                    <a:pt x="94" y="11"/>
                  </a:lnTo>
                  <a:lnTo>
                    <a:pt x="94" y="10"/>
                  </a:lnTo>
                  <a:lnTo>
                    <a:pt x="96" y="8"/>
                  </a:lnTo>
                  <a:lnTo>
                    <a:pt x="96" y="7"/>
                  </a:lnTo>
                  <a:lnTo>
                    <a:pt x="97" y="6"/>
                  </a:lnTo>
                  <a:lnTo>
                    <a:pt x="98" y="5"/>
                  </a:lnTo>
                  <a:lnTo>
                    <a:pt x="98" y="3"/>
                  </a:lnTo>
                  <a:lnTo>
                    <a:pt x="99" y="2"/>
                  </a:lnTo>
                  <a:lnTo>
                    <a:pt x="101" y="2"/>
                  </a:lnTo>
                  <a:lnTo>
                    <a:pt x="103" y="1"/>
                  </a:lnTo>
                  <a:lnTo>
                    <a:pt x="104" y="1"/>
                  </a:lnTo>
                  <a:lnTo>
                    <a:pt x="106" y="1"/>
                  </a:lnTo>
                  <a:lnTo>
                    <a:pt x="108" y="2"/>
                  </a:lnTo>
                  <a:lnTo>
                    <a:pt x="109" y="3"/>
                  </a:lnTo>
                  <a:lnTo>
                    <a:pt x="110" y="4"/>
                  </a:lnTo>
                  <a:lnTo>
                    <a:pt x="111" y="6"/>
                  </a:lnTo>
                  <a:lnTo>
                    <a:pt x="111" y="7"/>
                  </a:lnTo>
                  <a:lnTo>
                    <a:pt x="111" y="8"/>
                  </a:lnTo>
                  <a:lnTo>
                    <a:pt x="113" y="9"/>
                  </a:lnTo>
                  <a:lnTo>
                    <a:pt x="113" y="10"/>
                  </a:lnTo>
                  <a:lnTo>
                    <a:pt x="114" y="11"/>
                  </a:lnTo>
                  <a:lnTo>
                    <a:pt x="115" y="13"/>
                  </a:lnTo>
                  <a:lnTo>
                    <a:pt x="116" y="14"/>
                  </a:lnTo>
                  <a:lnTo>
                    <a:pt x="118" y="14"/>
                  </a:lnTo>
                  <a:lnTo>
                    <a:pt x="120" y="14"/>
                  </a:lnTo>
                  <a:lnTo>
                    <a:pt x="123" y="15"/>
                  </a:lnTo>
                  <a:lnTo>
                    <a:pt x="125" y="14"/>
                  </a:lnTo>
                  <a:lnTo>
                    <a:pt x="127" y="14"/>
                  </a:lnTo>
                  <a:lnTo>
                    <a:pt x="128" y="14"/>
                  </a:lnTo>
                  <a:lnTo>
                    <a:pt x="130" y="13"/>
                  </a:lnTo>
                  <a:lnTo>
                    <a:pt x="131" y="11"/>
                  </a:lnTo>
                  <a:lnTo>
                    <a:pt x="133" y="10"/>
                  </a:lnTo>
                  <a:lnTo>
                    <a:pt x="133" y="9"/>
                  </a:lnTo>
                  <a:lnTo>
                    <a:pt x="134" y="8"/>
                  </a:lnTo>
                  <a:lnTo>
                    <a:pt x="135" y="7"/>
                  </a:lnTo>
                  <a:lnTo>
                    <a:pt x="136" y="6"/>
                  </a:lnTo>
                  <a:lnTo>
                    <a:pt x="137" y="4"/>
                  </a:lnTo>
                  <a:lnTo>
                    <a:pt x="137" y="3"/>
                  </a:lnTo>
                  <a:lnTo>
                    <a:pt x="139" y="2"/>
                  </a:lnTo>
                  <a:lnTo>
                    <a:pt x="140" y="2"/>
                  </a:lnTo>
                  <a:lnTo>
                    <a:pt x="141" y="1"/>
                  </a:lnTo>
                  <a:lnTo>
                    <a:pt x="143" y="1"/>
                  </a:lnTo>
                  <a:lnTo>
                    <a:pt x="144" y="2"/>
                  </a:lnTo>
                  <a:lnTo>
                    <a:pt x="145" y="2"/>
                  </a:lnTo>
                  <a:lnTo>
                    <a:pt x="146" y="3"/>
                  </a:lnTo>
                  <a:lnTo>
                    <a:pt x="147" y="4"/>
                  </a:lnTo>
                  <a:lnTo>
                    <a:pt x="148" y="5"/>
                  </a:lnTo>
                  <a:lnTo>
                    <a:pt x="150" y="5"/>
                  </a:lnTo>
                  <a:lnTo>
                    <a:pt x="151" y="6"/>
                  </a:lnTo>
                  <a:lnTo>
                    <a:pt x="153" y="7"/>
                  </a:lnTo>
                  <a:lnTo>
                    <a:pt x="154" y="7"/>
                  </a:lnTo>
                  <a:lnTo>
                    <a:pt x="156" y="8"/>
                  </a:lnTo>
                  <a:lnTo>
                    <a:pt x="157" y="8"/>
                  </a:lnTo>
                  <a:lnTo>
                    <a:pt x="158" y="8"/>
                  </a:lnTo>
                  <a:lnTo>
                    <a:pt x="159" y="8"/>
                  </a:lnTo>
                  <a:lnTo>
                    <a:pt x="161" y="8"/>
                  </a:lnTo>
                </a:path>
              </a:pathLst>
            </a:custGeom>
            <a:solidFill>
              <a:srgbClr val="FFE90F"/>
            </a:solidFill>
            <a:ln w="9525" cap="rnd">
              <a:noFill/>
              <a:round/>
              <a:headEnd type="none" w="sm" len="sm"/>
              <a:tailEnd type="none" w="sm" len="sm"/>
            </a:ln>
            <a:effectLst/>
          </p:spPr>
          <p:txBody>
            <a:bodyPr/>
            <a:lstStyle/>
            <a:p>
              <a:endParaRPr lang="en-US"/>
            </a:p>
          </p:txBody>
        </p:sp>
        <p:sp>
          <p:nvSpPr>
            <p:cNvPr id="921" name="Freeform 924"/>
            <p:cNvSpPr>
              <a:spLocks/>
            </p:cNvSpPr>
            <p:nvPr/>
          </p:nvSpPr>
          <p:spPr bwMode="auto">
            <a:xfrm>
              <a:off x="4608" y="1795"/>
              <a:ext cx="17" cy="15"/>
            </a:xfrm>
            <a:custGeom>
              <a:avLst/>
              <a:gdLst/>
              <a:ahLst/>
              <a:cxnLst>
                <a:cxn ang="0">
                  <a:pos x="16" y="14"/>
                </a:cxn>
                <a:cxn ang="0">
                  <a:pos x="16" y="12"/>
                </a:cxn>
                <a:cxn ang="0">
                  <a:pos x="15" y="10"/>
                </a:cxn>
                <a:cxn ang="0">
                  <a:pos x="14" y="8"/>
                </a:cxn>
                <a:cxn ang="0">
                  <a:pos x="14" y="6"/>
                </a:cxn>
                <a:cxn ang="0">
                  <a:pos x="13" y="6"/>
                </a:cxn>
                <a:cxn ang="0">
                  <a:pos x="12" y="4"/>
                </a:cxn>
                <a:cxn ang="0">
                  <a:pos x="11" y="4"/>
                </a:cxn>
                <a:cxn ang="0">
                  <a:pos x="10" y="2"/>
                </a:cxn>
                <a:cxn ang="0">
                  <a:pos x="9" y="2"/>
                </a:cxn>
                <a:cxn ang="0">
                  <a:pos x="7" y="2"/>
                </a:cxn>
                <a:cxn ang="0">
                  <a:pos x="6" y="0"/>
                </a:cxn>
                <a:cxn ang="0">
                  <a:pos x="5" y="0"/>
                </a:cxn>
                <a:cxn ang="0">
                  <a:pos x="3" y="0"/>
                </a:cxn>
                <a:cxn ang="0">
                  <a:pos x="2" y="0"/>
                </a:cxn>
                <a:cxn ang="0">
                  <a:pos x="0" y="0"/>
                </a:cxn>
              </a:cxnLst>
              <a:rect l="0" t="0" r="r" b="b"/>
              <a:pathLst>
                <a:path w="17" h="15">
                  <a:moveTo>
                    <a:pt x="16" y="14"/>
                  </a:moveTo>
                  <a:lnTo>
                    <a:pt x="16" y="12"/>
                  </a:lnTo>
                  <a:lnTo>
                    <a:pt x="15" y="10"/>
                  </a:lnTo>
                  <a:lnTo>
                    <a:pt x="14" y="8"/>
                  </a:lnTo>
                  <a:lnTo>
                    <a:pt x="14" y="6"/>
                  </a:lnTo>
                  <a:lnTo>
                    <a:pt x="13" y="6"/>
                  </a:lnTo>
                  <a:lnTo>
                    <a:pt x="12" y="4"/>
                  </a:lnTo>
                  <a:lnTo>
                    <a:pt x="11" y="4"/>
                  </a:lnTo>
                  <a:lnTo>
                    <a:pt x="10" y="2"/>
                  </a:lnTo>
                  <a:lnTo>
                    <a:pt x="9" y="2"/>
                  </a:lnTo>
                  <a:lnTo>
                    <a:pt x="7" y="2"/>
                  </a:lnTo>
                  <a:lnTo>
                    <a:pt x="6" y="0"/>
                  </a:lnTo>
                  <a:lnTo>
                    <a:pt x="5" y="0"/>
                  </a:lnTo>
                  <a:lnTo>
                    <a:pt x="3"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22" name="Line 925"/>
            <p:cNvSpPr>
              <a:spLocks noChangeShapeType="1"/>
            </p:cNvSpPr>
            <p:nvPr/>
          </p:nvSpPr>
          <p:spPr bwMode="auto">
            <a:xfrm flipH="1">
              <a:off x="4624" y="1799"/>
              <a:ext cx="1" cy="0"/>
            </a:xfrm>
            <a:prstGeom prst="line">
              <a:avLst/>
            </a:prstGeom>
            <a:noFill/>
            <a:ln w="9525">
              <a:noFill/>
              <a:round/>
              <a:headEnd type="none" w="sm" len="sm"/>
              <a:tailEnd type="none" w="sm" len="sm"/>
            </a:ln>
            <a:effectLst/>
          </p:spPr>
          <p:txBody>
            <a:bodyPr/>
            <a:lstStyle/>
            <a:p>
              <a:endParaRPr lang="en-US"/>
            </a:p>
          </p:txBody>
        </p:sp>
        <p:sp>
          <p:nvSpPr>
            <p:cNvPr id="923" name="Line 926"/>
            <p:cNvSpPr>
              <a:spLocks noChangeShapeType="1"/>
            </p:cNvSpPr>
            <p:nvPr/>
          </p:nvSpPr>
          <p:spPr bwMode="auto">
            <a:xfrm>
              <a:off x="4609" y="1795"/>
              <a:ext cx="15" cy="0"/>
            </a:xfrm>
            <a:prstGeom prst="line">
              <a:avLst/>
            </a:prstGeom>
            <a:noFill/>
            <a:ln w="9525">
              <a:noFill/>
              <a:round/>
              <a:headEnd type="none" w="sm" len="sm"/>
              <a:tailEnd type="none" w="sm" len="sm"/>
            </a:ln>
            <a:effectLst/>
          </p:spPr>
          <p:txBody>
            <a:bodyPr/>
            <a:lstStyle/>
            <a:p>
              <a:endParaRPr lang="en-US"/>
            </a:p>
          </p:txBody>
        </p:sp>
        <p:sp>
          <p:nvSpPr>
            <p:cNvPr id="924" name="Freeform 927"/>
            <p:cNvSpPr>
              <a:spLocks/>
            </p:cNvSpPr>
            <p:nvPr/>
          </p:nvSpPr>
          <p:spPr bwMode="auto">
            <a:xfrm>
              <a:off x="4591" y="1795"/>
              <a:ext cx="18" cy="15"/>
            </a:xfrm>
            <a:custGeom>
              <a:avLst/>
              <a:gdLst/>
              <a:ahLst/>
              <a:cxnLst>
                <a:cxn ang="0">
                  <a:pos x="17" y="0"/>
                </a:cxn>
                <a:cxn ang="0">
                  <a:pos x="15" y="0"/>
                </a:cxn>
                <a:cxn ang="0">
                  <a:pos x="13" y="0"/>
                </a:cxn>
                <a:cxn ang="0">
                  <a:pos x="11" y="0"/>
                </a:cxn>
                <a:cxn ang="0">
                  <a:pos x="10" y="0"/>
                </a:cxn>
                <a:cxn ang="0">
                  <a:pos x="8" y="2"/>
                </a:cxn>
                <a:cxn ang="0">
                  <a:pos x="7" y="2"/>
                </a:cxn>
                <a:cxn ang="0">
                  <a:pos x="6" y="2"/>
                </a:cxn>
                <a:cxn ang="0">
                  <a:pos x="5" y="4"/>
                </a:cxn>
                <a:cxn ang="0">
                  <a:pos x="4" y="4"/>
                </a:cxn>
                <a:cxn ang="0">
                  <a:pos x="3" y="6"/>
                </a:cxn>
                <a:cxn ang="0">
                  <a:pos x="2" y="6"/>
                </a:cxn>
                <a:cxn ang="0">
                  <a:pos x="1" y="8"/>
                </a:cxn>
                <a:cxn ang="0">
                  <a:pos x="0" y="10"/>
                </a:cxn>
                <a:cxn ang="0">
                  <a:pos x="0" y="12"/>
                </a:cxn>
                <a:cxn ang="0">
                  <a:pos x="0" y="14"/>
                </a:cxn>
              </a:cxnLst>
              <a:rect l="0" t="0" r="r" b="b"/>
              <a:pathLst>
                <a:path w="18" h="15">
                  <a:moveTo>
                    <a:pt x="17" y="0"/>
                  </a:moveTo>
                  <a:lnTo>
                    <a:pt x="15" y="0"/>
                  </a:lnTo>
                  <a:lnTo>
                    <a:pt x="13" y="0"/>
                  </a:lnTo>
                  <a:lnTo>
                    <a:pt x="11" y="0"/>
                  </a:lnTo>
                  <a:lnTo>
                    <a:pt x="10" y="0"/>
                  </a:lnTo>
                  <a:lnTo>
                    <a:pt x="8" y="2"/>
                  </a:lnTo>
                  <a:lnTo>
                    <a:pt x="7" y="2"/>
                  </a:lnTo>
                  <a:lnTo>
                    <a:pt x="6" y="2"/>
                  </a:lnTo>
                  <a:lnTo>
                    <a:pt x="5" y="4"/>
                  </a:lnTo>
                  <a:lnTo>
                    <a:pt x="4" y="4"/>
                  </a:lnTo>
                  <a:lnTo>
                    <a:pt x="3" y="6"/>
                  </a:lnTo>
                  <a:lnTo>
                    <a:pt x="2" y="6"/>
                  </a:lnTo>
                  <a:lnTo>
                    <a:pt x="1" y="8"/>
                  </a:lnTo>
                  <a:lnTo>
                    <a:pt x="0" y="10"/>
                  </a:lnTo>
                  <a:lnTo>
                    <a:pt x="0" y="12"/>
                  </a:lnTo>
                  <a:lnTo>
                    <a:pt x="0"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25" name="Line 928"/>
            <p:cNvSpPr>
              <a:spLocks noChangeShapeType="1"/>
            </p:cNvSpPr>
            <p:nvPr/>
          </p:nvSpPr>
          <p:spPr bwMode="auto">
            <a:xfrm>
              <a:off x="4608" y="1796"/>
              <a:ext cx="0" cy="1"/>
            </a:xfrm>
            <a:prstGeom prst="line">
              <a:avLst/>
            </a:prstGeom>
            <a:noFill/>
            <a:ln w="9525">
              <a:noFill/>
              <a:round/>
              <a:headEnd type="none" w="sm" len="sm"/>
              <a:tailEnd type="none" w="sm" len="sm"/>
            </a:ln>
            <a:effectLst/>
          </p:spPr>
          <p:txBody>
            <a:bodyPr/>
            <a:lstStyle/>
            <a:p>
              <a:endParaRPr lang="en-US"/>
            </a:p>
          </p:txBody>
        </p:sp>
        <p:sp>
          <p:nvSpPr>
            <p:cNvPr id="926" name="Line 929"/>
            <p:cNvSpPr>
              <a:spLocks noChangeShapeType="1"/>
            </p:cNvSpPr>
            <p:nvPr/>
          </p:nvSpPr>
          <p:spPr bwMode="auto">
            <a:xfrm>
              <a:off x="4592" y="1799"/>
              <a:ext cx="15" cy="0"/>
            </a:xfrm>
            <a:prstGeom prst="line">
              <a:avLst/>
            </a:prstGeom>
            <a:noFill/>
            <a:ln w="9525">
              <a:noFill/>
              <a:round/>
              <a:headEnd type="none" w="sm" len="sm"/>
              <a:tailEnd type="none" w="sm" len="sm"/>
            </a:ln>
            <a:effectLst/>
          </p:spPr>
          <p:txBody>
            <a:bodyPr/>
            <a:lstStyle/>
            <a:p>
              <a:endParaRPr lang="en-US"/>
            </a:p>
          </p:txBody>
        </p:sp>
        <p:sp>
          <p:nvSpPr>
            <p:cNvPr id="927" name="Line 930"/>
            <p:cNvSpPr>
              <a:spLocks noChangeShapeType="1"/>
            </p:cNvSpPr>
            <p:nvPr/>
          </p:nvSpPr>
          <p:spPr bwMode="auto">
            <a:xfrm flipV="1">
              <a:off x="4615" y="1762"/>
              <a:ext cx="0" cy="32"/>
            </a:xfrm>
            <a:prstGeom prst="line">
              <a:avLst/>
            </a:prstGeom>
            <a:noFill/>
            <a:ln w="12700">
              <a:solidFill>
                <a:srgbClr val="000000"/>
              </a:solidFill>
              <a:round/>
              <a:headEnd type="none" w="sm" len="sm"/>
              <a:tailEnd type="none" w="sm" len="sm"/>
            </a:ln>
            <a:effectLst/>
          </p:spPr>
          <p:txBody>
            <a:bodyPr/>
            <a:lstStyle/>
            <a:p>
              <a:endParaRPr lang="en-US"/>
            </a:p>
          </p:txBody>
        </p:sp>
        <p:sp>
          <p:nvSpPr>
            <p:cNvPr id="928" name="Freeform 931"/>
            <p:cNvSpPr>
              <a:spLocks/>
            </p:cNvSpPr>
            <p:nvPr/>
          </p:nvSpPr>
          <p:spPr bwMode="auto">
            <a:xfrm>
              <a:off x="4609" y="1758"/>
              <a:ext cx="17" cy="17"/>
            </a:xfrm>
            <a:custGeom>
              <a:avLst/>
              <a:gdLst/>
              <a:ahLst/>
              <a:cxnLst>
                <a:cxn ang="0">
                  <a:pos x="16" y="16"/>
                </a:cxn>
                <a:cxn ang="0">
                  <a:pos x="16" y="13"/>
                </a:cxn>
                <a:cxn ang="0">
                  <a:pos x="13" y="9"/>
                </a:cxn>
                <a:cxn ang="0">
                  <a:pos x="13" y="6"/>
                </a:cxn>
                <a:cxn ang="0">
                  <a:pos x="13" y="4"/>
                </a:cxn>
                <a:cxn ang="0">
                  <a:pos x="10" y="2"/>
                </a:cxn>
                <a:cxn ang="0">
                  <a:pos x="10" y="0"/>
                </a:cxn>
                <a:cxn ang="0">
                  <a:pos x="8" y="0"/>
                </a:cxn>
                <a:cxn ang="0">
                  <a:pos x="5" y="0"/>
                </a:cxn>
                <a:cxn ang="0">
                  <a:pos x="2" y="0"/>
                </a:cxn>
                <a:cxn ang="0">
                  <a:pos x="0" y="0"/>
                </a:cxn>
              </a:cxnLst>
              <a:rect l="0" t="0" r="r" b="b"/>
              <a:pathLst>
                <a:path w="17" h="17">
                  <a:moveTo>
                    <a:pt x="16" y="16"/>
                  </a:moveTo>
                  <a:lnTo>
                    <a:pt x="16" y="13"/>
                  </a:lnTo>
                  <a:lnTo>
                    <a:pt x="13" y="9"/>
                  </a:lnTo>
                  <a:lnTo>
                    <a:pt x="13" y="6"/>
                  </a:lnTo>
                  <a:lnTo>
                    <a:pt x="13" y="4"/>
                  </a:lnTo>
                  <a:lnTo>
                    <a:pt x="10" y="2"/>
                  </a:lnTo>
                  <a:lnTo>
                    <a:pt x="10" y="0"/>
                  </a:lnTo>
                  <a:lnTo>
                    <a:pt x="8" y="0"/>
                  </a:lnTo>
                  <a:lnTo>
                    <a:pt x="5" y="0"/>
                  </a:lnTo>
                  <a:lnTo>
                    <a:pt x="2"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29" name="Line 932"/>
            <p:cNvSpPr>
              <a:spLocks noChangeShapeType="1"/>
            </p:cNvSpPr>
            <p:nvPr/>
          </p:nvSpPr>
          <p:spPr bwMode="auto">
            <a:xfrm flipH="1">
              <a:off x="4614" y="1762"/>
              <a:ext cx="1" cy="0"/>
            </a:xfrm>
            <a:prstGeom prst="line">
              <a:avLst/>
            </a:prstGeom>
            <a:noFill/>
            <a:ln w="9525">
              <a:noFill/>
              <a:round/>
              <a:headEnd type="none" w="sm" len="sm"/>
              <a:tailEnd type="none" w="sm" len="sm"/>
            </a:ln>
            <a:effectLst/>
          </p:spPr>
          <p:txBody>
            <a:bodyPr/>
            <a:lstStyle/>
            <a:p>
              <a:endParaRPr lang="en-US"/>
            </a:p>
          </p:txBody>
        </p:sp>
        <p:sp>
          <p:nvSpPr>
            <p:cNvPr id="930" name="Line 933"/>
            <p:cNvSpPr>
              <a:spLocks noChangeShapeType="1"/>
            </p:cNvSpPr>
            <p:nvPr/>
          </p:nvSpPr>
          <p:spPr bwMode="auto">
            <a:xfrm>
              <a:off x="4609" y="1757"/>
              <a:ext cx="0" cy="0"/>
            </a:xfrm>
            <a:prstGeom prst="line">
              <a:avLst/>
            </a:prstGeom>
            <a:noFill/>
            <a:ln w="9525">
              <a:noFill/>
              <a:round/>
              <a:headEnd type="none" w="sm" len="sm"/>
              <a:tailEnd type="none" w="sm" len="sm"/>
            </a:ln>
            <a:effectLst/>
          </p:spPr>
          <p:txBody>
            <a:bodyPr/>
            <a:lstStyle/>
            <a:p>
              <a:endParaRPr lang="en-US"/>
            </a:p>
          </p:txBody>
        </p:sp>
        <p:sp>
          <p:nvSpPr>
            <p:cNvPr id="931" name="Line 934"/>
            <p:cNvSpPr>
              <a:spLocks noChangeShapeType="1"/>
            </p:cNvSpPr>
            <p:nvPr/>
          </p:nvSpPr>
          <p:spPr bwMode="auto">
            <a:xfrm flipH="1">
              <a:off x="4608" y="1758"/>
              <a:ext cx="2" cy="0"/>
            </a:xfrm>
            <a:prstGeom prst="line">
              <a:avLst/>
            </a:prstGeom>
            <a:noFill/>
            <a:ln w="12700">
              <a:solidFill>
                <a:srgbClr val="000000"/>
              </a:solidFill>
              <a:round/>
              <a:headEnd type="none" w="sm" len="sm"/>
              <a:tailEnd type="none" w="sm" len="sm"/>
            </a:ln>
            <a:effectLst/>
          </p:spPr>
          <p:txBody>
            <a:bodyPr/>
            <a:lstStyle/>
            <a:p>
              <a:endParaRPr lang="en-US"/>
            </a:p>
          </p:txBody>
        </p:sp>
        <p:sp>
          <p:nvSpPr>
            <p:cNvPr id="932" name="Freeform 935"/>
            <p:cNvSpPr>
              <a:spLocks/>
            </p:cNvSpPr>
            <p:nvPr/>
          </p:nvSpPr>
          <p:spPr bwMode="auto">
            <a:xfrm>
              <a:off x="4601" y="1758"/>
              <a:ext cx="17" cy="17"/>
            </a:xfrm>
            <a:custGeom>
              <a:avLst/>
              <a:gdLst/>
              <a:ahLst/>
              <a:cxnLst>
                <a:cxn ang="0">
                  <a:pos x="16" y="0"/>
                </a:cxn>
                <a:cxn ang="0">
                  <a:pos x="13" y="0"/>
                </a:cxn>
                <a:cxn ang="0">
                  <a:pos x="10" y="0"/>
                </a:cxn>
                <a:cxn ang="0">
                  <a:pos x="8" y="0"/>
                </a:cxn>
                <a:cxn ang="0">
                  <a:pos x="5" y="0"/>
                </a:cxn>
                <a:cxn ang="0">
                  <a:pos x="2" y="0"/>
                </a:cxn>
                <a:cxn ang="0">
                  <a:pos x="2" y="2"/>
                </a:cxn>
                <a:cxn ang="0">
                  <a:pos x="0" y="2"/>
                </a:cxn>
                <a:cxn ang="0">
                  <a:pos x="0" y="4"/>
                </a:cxn>
                <a:cxn ang="0">
                  <a:pos x="0" y="6"/>
                </a:cxn>
                <a:cxn ang="0">
                  <a:pos x="0" y="9"/>
                </a:cxn>
                <a:cxn ang="0">
                  <a:pos x="0" y="13"/>
                </a:cxn>
                <a:cxn ang="0">
                  <a:pos x="0" y="16"/>
                </a:cxn>
              </a:cxnLst>
              <a:rect l="0" t="0" r="r" b="b"/>
              <a:pathLst>
                <a:path w="17" h="17">
                  <a:moveTo>
                    <a:pt x="16" y="0"/>
                  </a:moveTo>
                  <a:lnTo>
                    <a:pt x="13" y="0"/>
                  </a:lnTo>
                  <a:lnTo>
                    <a:pt x="10" y="0"/>
                  </a:lnTo>
                  <a:lnTo>
                    <a:pt x="8" y="0"/>
                  </a:lnTo>
                  <a:lnTo>
                    <a:pt x="5" y="0"/>
                  </a:lnTo>
                  <a:lnTo>
                    <a:pt x="2" y="0"/>
                  </a:lnTo>
                  <a:lnTo>
                    <a:pt x="2" y="2"/>
                  </a:lnTo>
                  <a:lnTo>
                    <a:pt x="0" y="2"/>
                  </a:lnTo>
                  <a:lnTo>
                    <a:pt x="0" y="4"/>
                  </a:lnTo>
                  <a:lnTo>
                    <a:pt x="0" y="6"/>
                  </a:lnTo>
                  <a:lnTo>
                    <a:pt x="0" y="9"/>
                  </a:lnTo>
                  <a:lnTo>
                    <a:pt x="0" y="13"/>
                  </a:lnTo>
                  <a:lnTo>
                    <a:pt x="0"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33" name="Line 936"/>
            <p:cNvSpPr>
              <a:spLocks noChangeShapeType="1"/>
            </p:cNvSpPr>
            <p:nvPr/>
          </p:nvSpPr>
          <p:spPr bwMode="auto">
            <a:xfrm>
              <a:off x="4607" y="1758"/>
              <a:ext cx="0" cy="1"/>
            </a:xfrm>
            <a:prstGeom prst="line">
              <a:avLst/>
            </a:prstGeom>
            <a:noFill/>
            <a:ln w="9525">
              <a:noFill/>
              <a:round/>
              <a:headEnd type="none" w="sm" len="sm"/>
              <a:tailEnd type="none" w="sm" len="sm"/>
            </a:ln>
            <a:effectLst/>
          </p:spPr>
          <p:txBody>
            <a:bodyPr/>
            <a:lstStyle/>
            <a:p>
              <a:endParaRPr lang="en-US"/>
            </a:p>
          </p:txBody>
        </p:sp>
        <p:sp>
          <p:nvSpPr>
            <p:cNvPr id="934" name="Line 937"/>
            <p:cNvSpPr>
              <a:spLocks noChangeShapeType="1"/>
            </p:cNvSpPr>
            <p:nvPr/>
          </p:nvSpPr>
          <p:spPr bwMode="auto">
            <a:xfrm flipH="1">
              <a:off x="4601" y="1762"/>
              <a:ext cx="1" cy="0"/>
            </a:xfrm>
            <a:prstGeom prst="line">
              <a:avLst/>
            </a:prstGeom>
            <a:noFill/>
            <a:ln w="9525">
              <a:noFill/>
              <a:round/>
              <a:headEnd type="none" w="sm" len="sm"/>
              <a:tailEnd type="none" w="sm" len="sm"/>
            </a:ln>
            <a:effectLst/>
          </p:spPr>
          <p:txBody>
            <a:bodyPr/>
            <a:lstStyle/>
            <a:p>
              <a:endParaRPr lang="en-US"/>
            </a:p>
          </p:txBody>
        </p:sp>
        <p:sp>
          <p:nvSpPr>
            <p:cNvPr id="935" name="Line 938"/>
            <p:cNvSpPr>
              <a:spLocks noChangeShapeType="1"/>
            </p:cNvSpPr>
            <p:nvPr/>
          </p:nvSpPr>
          <p:spPr bwMode="auto">
            <a:xfrm>
              <a:off x="4601" y="1767"/>
              <a:ext cx="0" cy="27"/>
            </a:xfrm>
            <a:prstGeom prst="line">
              <a:avLst/>
            </a:prstGeom>
            <a:noFill/>
            <a:ln w="12700">
              <a:solidFill>
                <a:srgbClr val="000000"/>
              </a:solidFill>
              <a:round/>
              <a:headEnd type="none" w="sm" len="sm"/>
              <a:tailEnd type="none" w="sm" len="sm"/>
            </a:ln>
            <a:effectLst/>
          </p:spPr>
          <p:txBody>
            <a:bodyPr/>
            <a:lstStyle/>
            <a:p>
              <a:endParaRPr lang="en-US"/>
            </a:p>
          </p:txBody>
        </p:sp>
        <p:sp>
          <p:nvSpPr>
            <p:cNvPr id="936" name="Line 939"/>
            <p:cNvSpPr>
              <a:spLocks noChangeShapeType="1"/>
            </p:cNvSpPr>
            <p:nvPr/>
          </p:nvSpPr>
          <p:spPr bwMode="auto">
            <a:xfrm flipH="1">
              <a:off x="4591" y="1804"/>
              <a:ext cx="1" cy="31"/>
            </a:xfrm>
            <a:prstGeom prst="line">
              <a:avLst/>
            </a:prstGeom>
            <a:noFill/>
            <a:ln w="12700">
              <a:solidFill>
                <a:srgbClr val="000000"/>
              </a:solidFill>
              <a:round/>
              <a:headEnd type="none" w="sm" len="sm"/>
              <a:tailEnd type="none" w="sm" len="sm"/>
            </a:ln>
            <a:effectLst/>
          </p:spPr>
          <p:txBody>
            <a:bodyPr/>
            <a:lstStyle/>
            <a:p>
              <a:endParaRPr lang="en-US"/>
            </a:p>
          </p:txBody>
        </p:sp>
        <p:sp>
          <p:nvSpPr>
            <p:cNvPr id="937" name="Freeform 940"/>
            <p:cNvSpPr>
              <a:spLocks/>
            </p:cNvSpPr>
            <p:nvPr/>
          </p:nvSpPr>
          <p:spPr bwMode="auto">
            <a:xfrm>
              <a:off x="4591" y="1837"/>
              <a:ext cx="18" cy="17"/>
            </a:xfrm>
            <a:custGeom>
              <a:avLst/>
              <a:gdLst/>
              <a:ahLst/>
              <a:cxnLst>
                <a:cxn ang="0">
                  <a:pos x="0" y="0"/>
                </a:cxn>
                <a:cxn ang="0">
                  <a:pos x="0" y="0"/>
                </a:cxn>
                <a:cxn ang="0">
                  <a:pos x="0" y="2"/>
                </a:cxn>
                <a:cxn ang="0">
                  <a:pos x="0" y="4"/>
                </a:cxn>
                <a:cxn ang="0">
                  <a:pos x="1" y="4"/>
                </a:cxn>
                <a:cxn ang="0">
                  <a:pos x="2" y="6"/>
                </a:cxn>
                <a:cxn ang="0">
                  <a:pos x="3" y="9"/>
                </a:cxn>
                <a:cxn ang="0">
                  <a:pos x="4" y="9"/>
                </a:cxn>
                <a:cxn ang="0">
                  <a:pos x="6" y="11"/>
                </a:cxn>
                <a:cxn ang="0">
                  <a:pos x="8" y="13"/>
                </a:cxn>
                <a:cxn ang="0">
                  <a:pos x="9" y="13"/>
                </a:cxn>
                <a:cxn ang="0">
                  <a:pos x="11" y="16"/>
                </a:cxn>
                <a:cxn ang="0">
                  <a:pos x="14" y="16"/>
                </a:cxn>
                <a:cxn ang="0">
                  <a:pos x="17" y="16"/>
                </a:cxn>
              </a:cxnLst>
              <a:rect l="0" t="0" r="r" b="b"/>
              <a:pathLst>
                <a:path w="18" h="17">
                  <a:moveTo>
                    <a:pt x="0" y="0"/>
                  </a:moveTo>
                  <a:lnTo>
                    <a:pt x="0" y="0"/>
                  </a:lnTo>
                  <a:lnTo>
                    <a:pt x="0" y="2"/>
                  </a:lnTo>
                  <a:lnTo>
                    <a:pt x="0" y="4"/>
                  </a:lnTo>
                  <a:lnTo>
                    <a:pt x="1" y="4"/>
                  </a:lnTo>
                  <a:lnTo>
                    <a:pt x="2" y="6"/>
                  </a:lnTo>
                  <a:lnTo>
                    <a:pt x="3" y="9"/>
                  </a:lnTo>
                  <a:lnTo>
                    <a:pt x="4" y="9"/>
                  </a:lnTo>
                  <a:lnTo>
                    <a:pt x="6" y="11"/>
                  </a:lnTo>
                  <a:lnTo>
                    <a:pt x="8" y="13"/>
                  </a:lnTo>
                  <a:lnTo>
                    <a:pt x="9" y="13"/>
                  </a:lnTo>
                  <a:lnTo>
                    <a:pt x="11" y="16"/>
                  </a:lnTo>
                  <a:lnTo>
                    <a:pt x="14" y="16"/>
                  </a:lnTo>
                  <a:lnTo>
                    <a:pt x="17"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38" name="Line 941"/>
            <p:cNvSpPr>
              <a:spLocks noChangeShapeType="1"/>
            </p:cNvSpPr>
            <p:nvPr/>
          </p:nvSpPr>
          <p:spPr bwMode="auto">
            <a:xfrm>
              <a:off x="4592" y="1837"/>
              <a:ext cx="15" cy="0"/>
            </a:xfrm>
            <a:prstGeom prst="line">
              <a:avLst/>
            </a:prstGeom>
            <a:noFill/>
            <a:ln w="9525">
              <a:noFill/>
              <a:round/>
              <a:headEnd type="none" w="sm" len="sm"/>
              <a:tailEnd type="none" w="sm" len="sm"/>
            </a:ln>
            <a:effectLst/>
          </p:spPr>
          <p:txBody>
            <a:bodyPr/>
            <a:lstStyle/>
            <a:p>
              <a:endParaRPr lang="en-US"/>
            </a:p>
          </p:txBody>
        </p:sp>
        <p:sp>
          <p:nvSpPr>
            <p:cNvPr id="939" name="Line 942"/>
            <p:cNvSpPr>
              <a:spLocks noChangeShapeType="1"/>
            </p:cNvSpPr>
            <p:nvPr/>
          </p:nvSpPr>
          <p:spPr bwMode="auto">
            <a:xfrm>
              <a:off x="4608" y="1843"/>
              <a:ext cx="0" cy="1"/>
            </a:xfrm>
            <a:prstGeom prst="line">
              <a:avLst/>
            </a:prstGeom>
            <a:noFill/>
            <a:ln w="9525">
              <a:noFill/>
              <a:round/>
              <a:headEnd type="none" w="sm" len="sm"/>
              <a:tailEnd type="none" w="sm" len="sm"/>
            </a:ln>
            <a:effectLst/>
          </p:spPr>
          <p:txBody>
            <a:bodyPr/>
            <a:lstStyle/>
            <a:p>
              <a:endParaRPr lang="en-US"/>
            </a:p>
          </p:txBody>
        </p:sp>
        <p:sp>
          <p:nvSpPr>
            <p:cNvPr id="940" name="Freeform 943"/>
            <p:cNvSpPr>
              <a:spLocks/>
            </p:cNvSpPr>
            <p:nvPr/>
          </p:nvSpPr>
          <p:spPr bwMode="auto">
            <a:xfrm>
              <a:off x="4608" y="1837"/>
              <a:ext cx="18" cy="15"/>
            </a:xfrm>
            <a:custGeom>
              <a:avLst/>
              <a:gdLst/>
              <a:ahLst/>
              <a:cxnLst>
                <a:cxn ang="0">
                  <a:pos x="0" y="14"/>
                </a:cxn>
                <a:cxn ang="0">
                  <a:pos x="2" y="14"/>
                </a:cxn>
                <a:cxn ang="0">
                  <a:pos x="5" y="14"/>
                </a:cxn>
                <a:cxn ang="0">
                  <a:pos x="7" y="14"/>
                </a:cxn>
                <a:cxn ang="0">
                  <a:pos x="9" y="14"/>
                </a:cxn>
                <a:cxn ang="0">
                  <a:pos x="10" y="12"/>
                </a:cxn>
                <a:cxn ang="0">
                  <a:pos x="12" y="10"/>
                </a:cxn>
                <a:cxn ang="0">
                  <a:pos x="13" y="8"/>
                </a:cxn>
                <a:cxn ang="0">
                  <a:pos x="14" y="8"/>
                </a:cxn>
                <a:cxn ang="0">
                  <a:pos x="15" y="6"/>
                </a:cxn>
                <a:cxn ang="0">
                  <a:pos x="15" y="4"/>
                </a:cxn>
                <a:cxn ang="0">
                  <a:pos x="15" y="2"/>
                </a:cxn>
                <a:cxn ang="0">
                  <a:pos x="16" y="2"/>
                </a:cxn>
                <a:cxn ang="0">
                  <a:pos x="16" y="0"/>
                </a:cxn>
                <a:cxn ang="0">
                  <a:pos x="17" y="0"/>
                </a:cxn>
              </a:cxnLst>
              <a:rect l="0" t="0" r="r" b="b"/>
              <a:pathLst>
                <a:path w="18" h="15">
                  <a:moveTo>
                    <a:pt x="0" y="14"/>
                  </a:moveTo>
                  <a:lnTo>
                    <a:pt x="2" y="14"/>
                  </a:lnTo>
                  <a:lnTo>
                    <a:pt x="5" y="14"/>
                  </a:lnTo>
                  <a:lnTo>
                    <a:pt x="7" y="14"/>
                  </a:lnTo>
                  <a:lnTo>
                    <a:pt x="9" y="14"/>
                  </a:lnTo>
                  <a:lnTo>
                    <a:pt x="10" y="12"/>
                  </a:lnTo>
                  <a:lnTo>
                    <a:pt x="12" y="10"/>
                  </a:lnTo>
                  <a:lnTo>
                    <a:pt x="13" y="8"/>
                  </a:lnTo>
                  <a:lnTo>
                    <a:pt x="14" y="8"/>
                  </a:lnTo>
                  <a:lnTo>
                    <a:pt x="15" y="6"/>
                  </a:lnTo>
                  <a:lnTo>
                    <a:pt x="15" y="4"/>
                  </a:lnTo>
                  <a:lnTo>
                    <a:pt x="15" y="2"/>
                  </a:lnTo>
                  <a:lnTo>
                    <a:pt x="16" y="2"/>
                  </a:lnTo>
                  <a:lnTo>
                    <a:pt x="16" y="0"/>
                  </a:lnTo>
                  <a:lnTo>
                    <a:pt x="1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41" name="Line 944"/>
            <p:cNvSpPr>
              <a:spLocks noChangeShapeType="1"/>
            </p:cNvSpPr>
            <p:nvPr/>
          </p:nvSpPr>
          <p:spPr bwMode="auto">
            <a:xfrm>
              <a:off x="4609" y="1842"/>
              <a:ext cx="15" cy="0"/>
            </a:xfrm>
            <a:prstGeom prst="line">
              <a:avLst/>
            </a:prstGeom>
            <a:noFill/>
            <a:ln w="9525">
              <a:noFill/>
              <a:round/>
              <a:headEnd type="none" w="sm" len="sm"/>
              <a:tailEnd type="none" w="sm" len="sm"/>
            </a:ln>
            <a:effectLst/>
          </p:spPr>
          <p:txBody>
            <a:bodyPr/>
            <a:lstStyle/>
            <a:p>
              <a:endParaRPr lang="en-US"/>
            </a:p>
          </p:txBody>
        </p:sp>
        <p:sp>
          <p:nvSpPr>
            <p:cNvPr id="942" name="Line 945"/>
            <p:cNvSpPr>
              <a:spLocks noChangeShapeType="1"/>
            </p:cNvSpPr>
            <p:nvPr/>
          </p:nvSpPr>
          <p:spPr bwMode="auto">
            <a:xfrm>
              <a:off x="4625" y="1838"/>
              <a:ext cx="1" cy="0"/>
            </a:xfrm>
            <a:prstGeom prst="line">
              <a:avLst/>
            </a:prstGeom>
            <a:noFill/>
            <a:ln w="9525">
              <a:noFill/>
              <a:round/>
              <a:headEnd type="none" w="sm" len="sm"/>
              <a:tailEnd type="none" w="sm" len="sm"/>
            </a:ln>
            <a:effectLst/>
          </p:spPr>
          <p:txBody>
            <a:bodyPr/>
            <a:lstStyle/>
            <a:p>
              <a:endParaRPr lang="en-US"/>
            </a:p>
          </p:txBody>
        </p:sp>
        <p:sp>
          <p:nvSpPr>
            <p:cNvPr id="943" name="Line 946"/>
            <p:cNvSpPr>
              <a:spLocks noChangeShapeType="1"/>
            </p:cNvSpPr>
            <p:nvPr/>
          </p:nvSpPr>
          <p:spPr bwMode="auto">
            <a:xfrm>
              <a:off x="4625" y="1803"/>
              <a:ext cx="0" cy="33"/>
            </a:xfrm>
            <a:prstGeom prst="line">
              <a:avLst/>
            </a:prstGeom>
            <a:noFill/>
            <a:ln w="12700">
              <a:solidFill>
                <a:srgbClr val="000000"/>
              </a:solidFill>
              <a:round/>
              <a:headEnd type="none" w="sm" len="sm"/>
              <a:tailEnd type="none" w="sm" len="sm"/>
            </a:ln>
            <a:effectLst/>
          </p:spPr>
          <p:txBody>
            <a:bodyPr/>
            <a:lstStyle/>
            <a:p>
              <a:endParaRPr lang="en-US"/>
            </a:p>
          </p:txBody>
        </p:sp>
        <p:sp>
          <p:nvSpPr>
            <p:cNvPr id="944" name="Freeform 947"/>
            <p:cNvSpPr>
              <a:spLocks/>
            </p:cNvSpPr>
            <p:nvPr/>
          </p:nvSpPr>
          <p:spPr bwMode="auto">
            <a:xfrm>
              <a:off x="4560" y="1827"/>
              <a:ext cx="30" cy="15"/>
            </a:xfrm>
            <a:custGeom>
              <a:avLst/>
              <a:gdLst/>
              <a:ahLst/>
              <a:cxnLst>
                <a:cxn ang="0">
                  <a:pos x="29" y="0"/>
                </a:cxn>
                <a:cxn ang="0">
                  <a:pos x="26" y="0"/>
                </a:cxn>
                <a:cxn ang="0">
                  <a:pos x="23" y="0"/>
                </a:cxn>
                <a:cxn ang="0">
                  <a:pos x="20" y="1"/>
                </a:cxn>
                <a:cxn ang="0">
                  <a:pos x="17" y="2"/>
                </a:cxn>
                <a:cxn ang="0">
                  <a:pos x="15" y="2"/>
                </a:cxn>
                <a:cxn ang="0">
                  <a:pos x="12" y="4"/>
                </a:cxn>
                <a:cxn ang="0">
                  <a:pos x="10" y="4"/>
                </a:cxn>
                <a:cxn ang="0">
                  <a:pos x="8" y="6"/>
                </a:cxn>
                <a:cxn ang="0">
                  <a:pos x="6" y="6"/>
                </a:cxn>
                <a:cxn ang="0">
                  <a:pos x="5" y="8"/>
                </a:cxn>
                <a:cxn ang="0">
                  <a:pos x="3" y="8"/>
                </a:cxn>
                <a:cxn ang="0">
                  <a:pos x="2" y="9"/>
                </a:cxn>
                <a:cxn ang="0">
                  <a:pos x="1" y="10"/>
                </a:cxn>
                <a:cxn ang="0">
                  <a:pos x="0" y="12"/>
                </a:cxn>
                <a:cxn ang="0">
                  <a:pos x="0" y="14"/>
                </a:cxn>
              </a:cxnLst>
              <a:rect l="0" t="0" r="r" b="b"/>
              <a:pathLst>
                <a:path w="30" h="15">
                  <a:moveTo>
                    <a:pt x="29" y="0"/>
                  </a:moveTo>
                  <a:lnTo>
                    <a:pt x="26" y="0"/>
                  </a:lnTo>
                  <a:lnTo>
                    <a:pt x="23" y="0"/>
                  </a:lnTo>
                  <a:lnTo>
                    <a:pt x="20" y="1"/>
                  </a:lnTo>
                  <a:lnTo>
                    <a:pt x="17" y="2"/>
                  </a:lnTo>
                  <a:lnTo>
                    <a:pt x="15" y="2"/>
                  </a:lnTo>
                  <a:lnTo>
                    <a:pt x="12" y="4"/>
                  </a:lnTo>
                  <a:lnTo>
                    <a:pt x="10" y="4"/>
                  </a:lnTo>
                  <a:lnTo>
                    <a:pt x="8" y="6"/>
                  </a:lnTo>
                  <a:lnTo>
                    <a:pt x="6" y="6"/>
                  </a:lnTo>
                  <a:lnTo>
                    <a:pt x="5" y="8"/>
                  </a:lnTo>
                  <a:lnTo>
                    <a:pt x="3" y="8"/>
                  </a:lnTo>
                  <a:lnTo>
                    <a:pt x="2" y="9"/>
                  </a:lnTo>
                  <a:lnTo>
                    <a:pt x="1" y="10"/>
                  </a:lnTo>
                  <a:lnTo>
                    <a:pt x="0" y="12"/>
                  </a:lnTo>
                  <a:lnTo>
                    <a:pt x="0"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45" name="Line 948"/>
            <p:cNvSpPr>
              <a:spLocks noChangeShapeType="1"/>
            </p:cNvSpPr>
            <p:nvPr/>
          </p:nvSpPr>
          <p:spPr bwMode="auto">
            <a:xfrm>
              <a:off x="4590" y="1828"/>
              <a:ext cx="15" cy="0"/>
            </a:xfrm>
            <a:prstGeom prst="line">
              <a:avLst/>
            </a:prstGeom>
            <a:noFill/>
            <a:ln w="9525">
              <a:noFill/>
              <a:round/>
              <a:headEnd type="none" w="sm" len="sm"/>
              <a:tailEnd type="none" w="sm" len="sm"/>
            </a:ln>
            <a:effectLst/>
          </p:spPr>
          <p:txBody>
            <a:bodyPr/>
            <a:lstStyle/>
            <a:p>
              <a:endParaRPr lang="en-US"/>
            </a:p>
          </p:txBody>
        </p:sp>
        <p:sp>
          <p:nvSpPr>
            <p:cNvPr id="946" name="Line 949"/>
            <p:cNvSpPr>
              <a:spLocks noChangeShapeType="1"/>
            </p:cNvSpPr>
            <p:nvPr/>
          </p:nvSpPr>
          <p:spPr bwMode="auto">
            <a:xfrm flipH="1">
              <a:off x="4560" y="1839"/>
              <a:ext cx="1" cy="0"/>
            </a:xfrm>
            <a:prstGeom prst="line">
              <a:avLst/>
            </a:prstGeom>
            <a:noFill/>
            <a:ln w="9525">
              <a:noFill/>
              <a:round/>
              <a:headEnd type="none" w="sm" len="sm"/>
              <a:tailEnd type="none" w="sm" len="sm"/>
            </a:ln>
            <a:effectLst/>
          </p:spPr>
          <p:txBody>
            <a:bodyPr/>
            <a:lstStyle/>
            <a:p>
              <a:endParaRPr lang="en-US"/>
            </a:p>
          </p:txBody>
        </p:sp>
        <p:sp>
          <p:nvSpPr>
            <p:cNvPr id="947" name="Freeform 950"/>
            <p:cNvSpPr>
              <a:spLocks/>
            </p:cNvSpPr>
            <p:nvPr/>
          </p:nvSpPr>
          <p:spPr bwMode="auto">
            <a:xfrm>
              <a:off x="4560" y="1839"/>
              <a:ext cx="50" cy="15"/>
            </a:xfrm>
            <a:custGeom>
              <a:avLst/>
              <a:gdLst/>
              <a:ahLst/>
              <a:cxnLst>
                <a:cxn ang="0">
                  <a:pos x="0" y="0"/>
                </a:cxn>
                <a:cxn ang="0">
                  <a:pos x="0" y="0"/>
                </a:cxn>
                <a:cxn ang="0">
                  <a:pos x="1" y="2"/>
                </a:cxn>
                <a:cxn ang="0">
                  <a:pos x="2" y="4"/>
                </a:cxn>
                <a:cxn ang="0">
                  <a:pos x="4" y="5"/>
                </a:cxn>
                <a:cxn ang="0">
                  <a:pos x="6" y="6"/>
                </a:cxn>
                <a:cxn ang="0">
                  <a:pos x="8" y="8"/>
                </a:cxn>
                <a:cxn ang="0">
                  <a:pos x="11" y="9"/>
                </a:cxn>
                <a:cxn ang="0">
                  <a:pos x="14" y="10"/>
                </a:cxn>
                <a:cxn ang="0">
                  <a:pos x="17" y="10"/>
                </a:cxn>
                <a:cxn ang="0">
                  <a:pos x="21" y="12"/>
                </a:cxn>
                <a:cxn ang="0">
                  <a:pos x="25" y="12"/>
                </a:cxn>
                <a:cxn ang="0">
                  <a:pos x="29" y="13"/>
                </a:cxn>
                <a:cxn ang="0">
                  <a:pos x="34" y="14"/>
                </a:cxn>
                <a:cxn ang="0">
                  <a:pos x="39" y="14"/>
                </a:cxn>
                <a:cxn ang="0">
                  <a:pos x="44" y="14"/>
                </a:cxn>
                <a:cxn ang="0">
                  <a:pos x="49" y="14"/>
                </a:cxn>
              </a:cxnLst>
              <a:rect l="0" t="0" r="r" b="b"/>
              <a:pathLst>
                <a:path w="50" h="15">
                  <a:moveTo>
                    <a:pt x="0" y="0"/>
                  </a:moveTo>
                  <a:lnTo>
                    <a:pt x="0" y="0"/>
                  </a:lnTo>
                  <a:lnTo>
                    <a:pt x="1" y="2"/>
                  </a:lnTo>
                  <a:lnTo>
                    <a:pt x="2" y="4"/>
                  </a:lnTo>
                  <a:lnTo>
                    <a:pt x="4" y="5"/>
                  </a:lnTo>
                  <a:lnTo>
                    <a:pt x="6" y="6"/>
                  </a:lnTo>
                  <a:lnTo>
                    <a:pt x="8" y="8"/>
                  </a:lnTo>
                  <a:lnTo>
                    <a:pt x="11" y="9"/>
                  </a:lnTo>
                  <a:lnTo>
                    <a:pt x="14" y="10"/>
                  </a:lnTo>
                  <a:lnTo>
                    <a:pt x="17" y="10"/>
                  </a:lnTo>
                  <a:lnTo>
                    <a:pt x="21" y="12"/>
                  </a:lnTo>
                  <a:lnTo>
                    <a:pt x="25" y="12"/>
                  </a:lnTo>
                  <a:lnTo>
                    <a:pt x="29" y="13"/>
                  </a:lnTo>
                  <a:lnTo>
                    <a:pt x="34" y="14"/>
                  </a:lnTo>
                  <a:lnTo>
                    <a:pt x="39" y="14"/>
                  </a:lnTo>
                  <a:lnTo>
                    <a:pt x="44" y="14"/>
                  </a:lnTo>
                  <a:lnTo>
                    <a:pt x="49"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48" name="Line 951"/>
            <p:cNvSpPr>
              <a:spLocks noChangeShapeType="1"/>
            </p:cNvSpPr>
            <p:nvPr/>
          </p:nvSpPr>
          <p:spPr bwMode="auto">
            <a:xfrm>
              <a:off x="4560" y="1839"/>
              <a:ext cx="1" cy="0"/>
            </a:xfrm>
            <a:prstGeom prst="line">
              <a:avLst/>
            </a:prstGeom>
            <a:noFill/>
            <a:ln w="9525">
              <a:noFill/>
              <a:round/>
              <a:headEnd type="none" w="sm" len="sm"/>
              <a:tailEnd type="none" w="sm" len="sm"/>
            </a:ln>
            <a:effectLst/>
          </p:spPr>
          <p:txBody>
            <a:bodyPr/>
            <a:lstStyle/>
            <a:p>
              <a:endParaRPr lang="en-US"/>
            </a:p>
          </p:txBody>
        </p:sp>
        <p:sp>
          <p:nvSpPr>
            <p:cNvPr id="949" name="Line 952"/>
            <p:cNvSpPr>
              <a:spLocks noChangeShapeType="1"/>
            </p:cNvSpPr>
            <p:nvPr/>
          </p:nvSpPr>
          <p:spPr bwMode="auto">
            <a:xfrm>
              <a:off x="4609" y="1851"/>
              <a:ext cx="15" cy="0"/>
            </a:xfrm>
            <a:prstGeom prst="line">
              <a:avLst/>
            </a:prstGeom>
            <a:noFill/>
            <a:ln w="9525">
              <a:noFill/>
              <a:round/>
              <a:headEnd type="none" w="sm" len="sm"/>
              <a:tailEnd type="none" w="sm" len="sm"/>
            </a:ln>
            <a:effectLst/>
          </p:spPr>
          <p:txBody>
            <a:bodyPr/>
            <a:lstStyle/>
            <a:p>
              <a:endParaRPr lang="en-US"/>
            </a:p>
          </p:txBody>
        </p:sp>
        <p:sp>
          <p:nvSpPr>
            <p:cNvPr id="950" name="Freeform 953"/>
            <p:cNvSpPr>
              <a:spLocks/>
            </p:cNvSpPr>
            <p:nvPr/>
          </p:nvSpPr>
          <p:spPr bwMode="auto">
            <a:xfrm>
              <a:off x="4608" y="1839"/>
              <a:ext cx="50" cy="15"/>
            </a:xfrm>
            <a:custGeom>
              <a:avLst/>
              <a:gdLst/>
              <a:ahLst/>
              <a:cxnLst>
                <a:cxn ang="0">
                  <a:pos x="0" y="14"/>
                </a:cxn>
                <a:cxn ang="0">
                  <a:pos x="5" y="14"/>
                </a:cxn>
                <a:cxn ang="0">
                  <a:pos x="9" y="14"/>
                </a:cxn>
                <a:cxn ang="0">
                  <a:pos x="14" y="14"/>
                </a:cxn>
                <a:cxn ang="0">
                  <a:pos x="18" y="13"/>
                </a:cxn>
                <a:cxn ang="0">
                  <a:pos x="23" y="12"/>
                </a:cxn>
                <a:cxn ang="0">
                  <a:pos x="27" y="12"/>
                </a:cxn>
                <a:cxn ang="0">
                  <a:pos x="31" y="10"/>
                </a:cxn>
                <a:cxn ang="0">
                  <a:pos x="34" y="10"/>
                </a:cxn>
                <a:cxn ang="0">
                  <a:pos x="37" y="9"/>
                </a:cxn>
                <a:cxn ang="0">
                  <a:pos x="40" y="8"/>
                </a:cxn>
                <a:cxn ang="0">
                  <a:pos x="42" y="6"/>
                </a:cxn>
                <a:cxn ang="0">
                  <a:pos x="45" y="5"/>
                </a:cxn>
                <a:cxn ang="0">
                  <a:pos x="46" y="4"/>
                </a:cxn>
                <a:cxn ang="0">
                  <a:pos x="47" y="2"/>
                </a:cxn>
                <a:cxn ang="0">
                  <a:pos x="48" y="0"/>
                </a:cxn>
                <a:cxn ang="0">
                  <a:pos x="49" y="0"/>
                </a:cxn>
              </a:cxnLst>
              <a:rect l="0" t="0" r="r" b="b"/>
              <a:pathLst>
                <a:path w="50" h="15">
                  <a:moveTo>
                    <a:pt x="0" y="14"/>
                  </a:moveTo>
                  <a:lnTo>
                    <a:pt x="5" y="14"/>
                  </a:lnTo>
                  <a:lnTo>
                    <a:pt x="9" y="14"/>
                  </a:lnTo>
                  <a:lnTo>
                    <a:pt x="14" y="14"/>
                  </a:lnTo>
                  <a:lnTo>
                    <a:pt x="18" y="13"/>
                  </a:lnTo>
                  <a:lnTo>
                    <a:pt x="23" y="12"/>
                  </a:lnTo>
                  <a:lnTo>
                    <a:pt x="27" y="12"/>
                  </a:lnTo>
                  <a:lnTo>
                    <a:pt x="31" y="10"/>
                  </a:lnTo>
                  <a:lnTo>
                    <a:pt x="34" y="10"/>
                  </a:lnTo>
                  <a:lnTo>
                    <a:pt x="37" y="9"/>
                  </a:lnTo>
                  <a:lnTo>
                    <a:pt x="40" y="8"/>
                  </a:lnTo>
                  <a:lnTo>
                    <a:pt x="42" y="6"/>
                  </a:lnTo>
                  <a:lnTo>
                    <a:pt x="45" y="5"/>
                  </a:lnTo>
                  <a:lnTo>
                    <a:pt x="46" y="4"/>
                  </a:lnTo>
                  <a:lnTo>
                    <a:pt x="47" y="2"/>
                  </a:lnTo>
                  <a:lnTo>
                    <a:pt x="48" y="0"/>
                  </a:lnTo>
                  <a:lnTo>
                    <a:pt x="4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51" name="Line 954"/>
            <p:cNvSpPr>
              <a:spLocks noChangeShapeType="1"/>
            </p:cNvSpPr>
            <p:nvPr/>
          </p:nvSpPr>
          <p:spPr bwMode="auto">
            <a:xfrm>
              <a:off x="4609" y="1850"/>
              <a:ext cx="15" cy="0"/>
            </a:xfrm>
            <a:prstGeom prst="line">
              <a:avLst/>
            </a:prstGeom>
            <a:noFill/>
            <a:ln w="9525">
              <a:noFill/>
              <a:round/>
              <a:headEnd type="none" w="sm" len="sm"/>
              <a:tailEnd type="none" w="sm" len="sm"/>
            </a:ln>
            <a:effectLst/>
          </p:spPr>
          <p:txBody>
            <a:bodyPr/>
            <a:lstStyle/>
            <a:p>
              <a:endParaRPr lang="en-US"/>
            </a:p>
          </p:txBody>
        </p:sp>
        <p:sp>
          <p:nvSpPr>
            <p:cNvPr id="952" name="Line 955"/>
            <p:cNvSpPr>
              <a:spLocks noChangeShapeType="1"/>
            </p:cNvSpPr>
            <p:nvPr/>
          </p:nvSpPr>
          <p:spPr bwMode="auto">
            <a:xfrm>
              <a:off x="4657" y="1839"/>
              <a:ext cx="1" cy="0"/>
            </a:xfrm>
            <a:prstGeom prst="line">
              <a:avLst/>
            </a:prstGeom>
            <a:noFill/>
            <a:ln w="9525">
              <a:noFill/>
              <a:round/>
              <a:headEnd type="none" w="sm" len="sm"/>
              <a:tailEnd type="none" w="sm" len="sm"/>
            </a:ln>
            <a:effectLst/>
          </p:spPr>
          <p:txBody>
            <a:bodyPr/>
            <a:lstStyle/>
            <a:p>
              <a:endParaRPr lang="en-US"/>
            </a:p>
          </p:txBody>
        </p:sp>
        <p:sp>
          <p:nvSpPr>
            <p:cNvPr id="953" name="Freeform 956"/>
            <p:cNvSpPr>
              <a:spLocks/>
            </p:cNvSpPr>
            <p:nvPr/>
          </p:nvSpPr>
          <p:spPr bwMode="auto">
            <a:xfrm>
              <a:off x="4626" y="1827"/>
              <a:ext cx="32" cy="15"/>
            </a:xfrm>
            <a:custGeom>
              <a:avLst/>
              <a:gdLst/>
              <a:ahLst/>
              <a:cxnLst>
                <a:cxn ang="0">
                  <a:pos x="31" y="14"/>
                </a:cxn>
                <a:cxn ang="0">
                  <a:pos x="30" y="13"/>
                </a:cxn>
                <a:cxn ang="0">
                  <a:pos x="30" y="12"/>
                </a:cxn>
                <a:cxn ang="0">
                  <a:pos x="29" y="10"/>
                </a:cxn>
                <a:cxn ang="0">
                  <a:pos x="28" y="9"/>
                </a:cxn>
                <a:cxn ang="0">
                  <a:pos x="27" y="9"/>
                </a:cxn>
                <a:cxn ang="0">
                  <a:pos x="26" y="8"/>
                </a:cxn>
                <a:cxn ang="0">
                  <a:pos x="24" y="6"/>
                </a:cxn>
                <a:cxn ang="0">
                  <a:pos x="22" y="5"/>
                </a:cxn>
                <a:cxn ang="0">
                  <a:pos x="19" y="5"/>
                </a:cxn>
                <a:cxn ang="0">
                  <a:pos x="17" y="4"/>
                </a:cxn>
                <a:cxn ang="0">
                  <a:pos x="15" y="2"/>
                </a:cxn>
                <a:cxn ang="0">
                  <a:pos x="12" y="2"/>
                </a:cxn>
                <a:cxn ang="0">
                  <a:pos x="9" y="1"/>
                </a:cxn>
                <a:cxn ang="0">
                  <a:pos x="6" y="1"/>
                </a:cxn>
                <a:cxn ang="0">
                  <a:pos x="3" y="0"/>
                </a:cxn>
                <a:cxn ang="0">
                  <a:pos x="0" y="0"/>
                </a:cxn>
              </a:cxnLst>
              <a:rect l="0" t="0" r="r" b="b"/>
              <a:pathLst>
                <a:path w="32" h="15">
                  <a:moveTo>
                    <a:pt x="31" y="14"/>
                  </a:moveTo>
                  <a:lnTo>
                    <a:pt x="30" y="13"/>
                  </a:lnTo>
                  <a:lnTo>
                    <a:pt x="30" y="12"/>
                  </a:lnTo>
                  <a:lnTo>
                    <a:pt x="29" y="10"/>
                  </a:lnTo>
                  <a:lnTo>
                    <a:pt x="28" y="9"/>
                  </a:lnTo>
                  <a:lnTo>
                    <a:pt x="27" y="9"/>
                  </a:lnTo>
                  <a:lnTo>
                    <a:pt x="26" y="8"/>
                  </a:lnTo>
                  <a:lnTo>
                    <a:pt x="24" y="6"/>
                  </a:lnTo>
                  <a:lnTo>
                    <a:pt x="22" y="5"/>
                  </a:lnTo>
                  <a:lnTo>
                    <a:pt x="19" y="5"/>
                  </a:lnTo>
                  <a:lnTo>
                    <a:pt x="17" y="4"/>
                  </a:lnTo>
                  <a:lnTo>
                    <a:pt x="15" y="2"/>
                  </a:lnTo>
                  <a:lnTo>
                    <a:pt x="12" y="2"/>
                  </a:lnTo>
                  <a:lnTo>
                    <a:pt x="9" y="1"/>
                  </a:lnTo>
                  <a:lnTo>
                    <a:pt x="6" y="1"/>
                  </a:lnTo>
                  <a:lnTo>
                    <a:pt x="3"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54" name="Line 957"/>
            <p:cNvSpPr>
              <a:spLocks noChangeShapeType="1"/>
            </p:cNvSpPr>
            <p:nvPr/>
          </p:nvSpPr>
          <p:spPr bwMode="auto">
            <a:xfrm flipH="1">
              <a:off x="4657" y="1839"/>
              <a:ext cx="1" cy="0"/>
            </a:xfrm>
            <a:prstGeom prst="line">
              <a:avLst/>
            </a:prstGeom>
            <a:noFill/>
            <a:ln w="9525">
              <a:noFill/>
              <a:round/>
              <a:headEnd type="none" w="sm" len="sm"/>
              <a:tailEnd type="none" w="sm" len="sm"/>
            </a:ln>
            <a:effectLst/>
          </p:spPr>
          <p:txBody>
            <a:bodyPr/>
            <a:lstStyle/>
            <a:p>
              <a:endParaRPr lang="en-US"/>
            </a:p>
          </p:txBody>
        </p:sp>
        <p:sp>
          <p:nvSpPr>
            <p:cNvPr id="955" name="Line 958"/>
            <p:cNvSpPr>
              <a:spLocks noChangeShapeType="1"/>
            </p:cNvSpPr>
            <p:nvPr/>
          </p:nvSpPr>
          <p:spPr bwMode="auto">
            <a:xfrm>
              <a:off x="4627" y="1827"/>
              <a:ext cx="15" cy="0"/>
            </a:xfrm>
            <a:prstGeom prst="line">
              <a:avLst/>
            </a:prstGeom>
            <a:noFill/>
            <a:ln w="9525">
              <a:noFill/>
              <a:round/>
              <a:headEnd type="none" w="sm" len="sm"/>
              <a:tailEnd type="none" w="sm" len="sm"/>
            </a:ln>
            <a:effectLst/>
          </p:spPr>
          <p:txBody>
            <a:bodyPr/>
            <a:lstStyle/>
            <a:p>
              <a:endParaRPr lang="en-US"/>
            </a:p>
          </p:txBody>
        </p:sp>
        <p:sp>
          <p:nvSpPr>
            <p:cNvPr id="956" name="Line 959"/>
            <p:cNvSpPr>
              <a:spLocks noChangeShapeType="1"/>
            </p:cNvSpPr>
            <p:nvPr/>
          </p:nvSpPr>
          <p:spPr bwMode="auto">
            <a:xfrm flipH="1">
              <a:off x="4559" y="1844"/>
              <a:ext cx="2" cy="6"/>
            </a:xfrm>
            <a:prstGeom prst="line">
              <a:avLst/>
            </a:prstGeom>
            <a:noFill/>
            <a:ln w="12700">
              <a:solidFill>
                <a:srgbClr val="000000"/>
              </a:solidFill>
              <a:round/>
              <a:headEnd type="none" w="sm" len="sm"/>
              <a:tailEnd type="none" w="sm" len="sm"/>
            </a:ln>
            <a:effectLst/>
          </p:spPr>
          <p:txBody>
            <a:bodyPr/>
            <a:lstStyle/>
            <a:p>
              <a:endParaRPr lang="en-US"/>
            </a:p>
          </p:txBody>
        </p:sp>
        <p:sp>
          <p:nvSpPr>
            <p:cNvPr id="957" name="Freeform 960"/>
            <p:cNvSpPr>
              <a:spLocks/>
            </p:cNvSpPr>
            <p:nvPr/>
          </p:nvSpPr>
          <p:spPr bwMode="auto">
            <a:xfrm>
              <a:off x="4558" y="1851"/>
              <a:ext cx="52" cy="15"/>
            </a:xfrm>
            <a:custGeom>
              <a:avLst/>
              <a:gdLst/>
              <a:ahLst/>
              <a:cxnLst>
                <a:cxn ang="0">
                  <a:pos x="0" y="0"/>
                </a:cxn>
                <a:cxn ang="0">
                  <a:pos x="0" y="1"/>
                </a:cxn>
                <a:cxn ang="0">
                  <a:pos x="1" y="2"/>
                </a:cxn>
                <a:cxn ang="0">
                  <a:pos x="2" y="4"/>
                </a:cxn>
                <a:cxn ang="0">
                  <a:pos x="4" y="6"/>
                </a:cxn>
                <a:cxn ang="0">
                  <a:pos x="6" y="6"/>
                </a:cxn>
                <a:cxn ang="0">
                  <a:pos x="8" y="8"/>
                </a:cxn>
                <a:cxn ang="0">
                  <a:pos x="12" y="9"/>
                </a:cxn>
                <a:cxn ang="0">
                  <a:pos x="15" y="10"/>
                </a:cxn>
                <a:cxn ang="0">
                  <a:pos x="18" y="12"/>
                </a:cxn>
                <a:cxn ang="0">
                  <a:pos x="22" y="12"/>
                </a:cxn>
                <a:cxn ang="0">
                  <a:pos x="26" y="12"/>
                </a:cxn>
                <a:cxn ang="0">
                  <a:pos x="31" y="14"/>
                </a:cxn>
                <a:cxn ang="0">
                  <a:pos x="35" y="14"/>
                </a:cxn>
                <a:cxn ang="0">
                  <a:pos x="40" y="14"/>
                </a:cxn>
                <a:cxn ang="0">
                  <a:pos x="46" y="14"/>
                </a:cxn>
                <a:cxn ang="0">
                  <a:pos x="51" y="14"/>
                </a:cxn>
              </a:cxnLst>
              <a:rect l="0" t="0" r="r" b="b"/>
              <a:pathLst>
                <a:path w="52" h="15">
                  <a:moveTo>
                    <a:pt x="0" y="0"/>
                  </a:moveTo>
                  <a:lnTo>
                    <a:pt x="0" y="1"/>
                  </a:lnTo>
                  <a:lnTo>
                    <a:pt x="1" y="2"/>
                  </a:lnTo>
                  <a:lnTo>
                    <a:pt x="2" y="4"/>
                  </a:lnTo>
                  <a:lnTo>
                    <a:pt x="4" y="6"/>
                  </a:lnTo>
                  <a:lnTo>
                    <a:pt x="6" y="6"/>
                  </a:lnTo>
                  <a:lnTo>
                    <a:pt x="8" y="8"/>
                  </a:lnTo>
                  <a:lnTo>
                    <a:pt x="12" y="9"/>
                  </a:lnTo>
                  <a:lnTo>
                    <a:pt x="15" y="10"/>
                  </a:lnTo>
                  <a:lnTo>
                    <a:pt x="18" y="12"/>
                  </a:lnTo>
                  <a:lnTo>
                    <a:pt x="22" y="12"/>
                  </a:lnTo>
                  <a:lnTo>
                    <a:pt x="26" y="12"/>
                  </a:lnTo>
                  <a:lnTo>
                    <a:pt x="31" y="14"/>
                  </a:lnTo>
                  <a:lnTo>
                    <a:pt x="35" y="14"/>
                  </a:lnTo>
                  <a:lnTo>
                    <a:pt x="40" y="14"/>
                  </a:lnTo>
                  <a:lnTo>
                    <a:pt x="46" y="14"/>
                  </a:lnTo>
                  <a:lnTo>
                    <a:pt x="51"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58" name="Line 961"/>
            <p:cNvSpPr>
              <a:spLocks noChangeShapeType="1"/>
            </p:cNvSpPr>
            <p:nvPr/>
          </p:nvSpPr>
          <p:spPr bwMode="auto">
            <a:xfrm>
              <a:off x="4558" y="1851"/>
              <a:ext cx="1" cy="0"/>
            </a:xfrm>
            <a:prstGeom prst="line">
              <a:avLst/>
            </a:prstGeom>
            <a:noFill/>
            <a:ln w="9525">
              <a:noFill/>
              <a:round/>
              <a:headEnd type="none" w="sm" len="sm"/>
              <a:tailEnd type="none" w="sm" len="sm"/>
            </a:ln>
            <a:effectLst/>
          </p:spPr>
          <p:txBody>
            <a:bodyPr/>
            <a:lstStyle/>
            <a:p>
              <a:endParaRPr lang="en-US"/>
            </a:p>
          </p:txBody>
        </p:sp>
        <p:sp>
          <p:nvSpPr>
            <p:cNvPr id="959" name="Line 962"/>
            <p:cNvSpPr>
              <a:spLocks noChangeShapeType="1"/>
            </p:cNvSpPr>
            <p:nvPr/>
          </p:nvSpPr>
          <p:spPr bwMode="auto">
            <a:xfrm>
              <a:off x="4609" y="1863"/>
              <a:ext cx="0" cy="1"/>
            </a:xfrm>
            <a:prstGeom prst="line">
              <a:avLst/>
            </a:prstGeom>
            <a:noFill/>
            <a:ln w="9525">
              <a:noFill/>
              <a:round/>
              <a:headEnd type="none" w="sm" len="sm"/>
              <a:tailEnd type="none" w="sm" len="sm"/>
            </a:ln>
            <a:effectLst/>
          </p:spPr>
          <p:txBody>
            <a:bodyPr/>
            <a:lstStyle/>
            <a:p>
              <a:endParaRPr lang="en-US"/>
            </a:p>
          </p:txBody>
        </p:sp>
        <p:sp>
          <p:nvSpPr>
            <p:cNvPr id="960" name="Freeform 963"/>
            <p:cNvSpPr>
              <a:spLocks/>
            </p:cNvSpPr>
            <p:nvPr/>
          </p:nvSpPr>
          <p:spPr bwMode="auto">
            <a:xfrm>
              <a:off x="4609" y="1851"/>
              <a:ext cx="52" cy="15"/>
            </a:xfrm>
            <a:custGeom>
              <a:avLst/>
              <a:gdLst/>
              <a:ahLst/>
              <a:cxnLst>
                <a:cxn ang="0">
                  <a:pos x="0" y="14"/>
                </a:cxn>
                <a:cxn ang="0">
                  <a:pos x="5" y="14"/>
                </a:cxn>
                <a:cxn ang="0">
                  <a:pos x="10" y="14"/>
                </a:cxn>
                <a:cxn ang="0">
                  <a:pos x="15" y="14"/>
                </a:cxn>
                <a:cxn ang="0">
                  <a:pos x="19" y="14"/>
                </a:cxn>
                <a:cxn ang="0">
                  <a:pos x="24" y="12"/>
                </a:cxn>
                <a:cxn ang="0">
                  <a:pos x="28" y="12"/>
                </a:cxn>
                <a:cxn ang="0">
                  <a:pos x="32" y="12"/>
                </a:cxn>
                <a:cxn ang="0">
                  <a:pos x="36" y="10"/>
                </a:cxn>
                <a:cxn ang="0">
                  <a:pos x="39" y="9"/>
                </a:cxn>
                <a:cxn ang="0">
                  <a:pos x="42" y="8"/>
                </a:cxn>
                <a:cxn ang="0">
                  <a:pos x="44" y="6"/>
                </a:cxn>
                <a:cxn ang="0">
                  <a:pos x="46" y="6"/>
                </a:cxn>
                <a:cxn ang="0">
                  <a:pos x="48" y="4"/>
                </a:cxn>
                <a:cxn ang="0">
                  <a:pos x="49" y="2"/>
                </a:cxn>
                <a:cxn ang="0">
                  <a:pos x="50" y="1"/>
                </a:cxn>
                <a:cxn ang="0">
                  <a:pos x="51" y="0"/>
                </a:cxn>
              </a:cxnLst>
              <a:rect l="0" t="0" r="r" b="b"/>
              <a:pathLst>
                <a:path w="52" h="15">
                  <a:moveTo>
                    <a:pt x="0" y="14"/>
                  </a:moveTo>
                  <a:lnTo>
                    <a:pt x="5" y="14"/>
                  </a:lnTo>
                  <a:lnTo>
                    <a:pt x="10" y="14"/>
                  </a:lnTo>
                  <a:lnTo>
                    <a:pt x="15" y="14"/>
                  </a:lnTo>
                  <a:lnTo>
                    <a:pt x="19" y="14"/>
                  </a:lnTo>
                  <a:lnTo>
                    <a:pt x="24" y="12"/>
                  </a:lnTo>
                  <a:lnTo>
                    <a:pt x="28" y="12"/>
                  </a:lnTo>
                  <a:lnTo>
                    <a:pt x="32" y="12"/>
                  </a:lnTo>
                  <a:lnTo>
                    <a:pt x="36" y="10"/>
                  </a:lnTo>
                  <a:lnTo>
                    <a:pt x="39" y="9"/>
                  </a:lnTo>
                  <a:lnTo>
                    <a:pt x="42" y="8"/>
                  </a:lnTo>
                  <a:lnTo>
                    <a:pt x="44" y="6"/>
                  </a:lnTo>
                  <a:lnTo>
                    <a:pt x="46" y="6"/>
                  </a:lnTo>
                  <a:lnTo>
                    <a:pt x="48" y="4"/>
                  </a:lnTo>
                  <a:lnTo>
                    <a:pt x="49" y="2"/>
                  </a:lnTo>
                  <a:lnTo>
                    <a:pt x="50" y="1"/>
                  </a:lnTo>
                  <a:lnTo>
                    <a:pt x="5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61" name="Line 964"/>
            <p:cNvSpPr>
              <a:spLocks noChangeShapeType="1"/>
            </p:cNvSpPr>
            <p:nvPr/>
          </p:nvSpPr>
          <p:spPr bwMode="auto">
            <a:xfrm>
              <a:off x="4610" y="1862"/>
              <a:ext cx="15" cy="0"/>
            </a:xfrm>
            <a:prstGeom prst="line">
              <a:avLst/>
            </a:prstGeom>
            <a:noFill/>
            <a:ln w="9525">
              <a:noFill/>
              <a:round/>
              <a:headEnd type="none" w="sm" len="sm"/>
              <a:tailEnd type="none" w="sm" len="sm"/>
            </a:ln>
            <a:effectLst/>
          </p:spPr>
          <p:txBody>
            <a:bodyPr/>
            <a:lstStyle/>
            <a:p>
              <a:endParaRPr lang="en-US"/>
            </a:p>
          </p:txBody>
        </p:sp>
        <p:sp>
          <p:nvSpPr>
            <p:cNvPr id="962" name="Line 965"/>
            <p:cNvSpPr>
              <a:spLocks noChangeShapeType="1"/>
            </p:cNvSpPr>
            <p:nvPr/>
          </p:nvSpPr>
          <p:spPr bwMode="auto">
            <a:xfrm>
              <a:off x="4660" y="1851"/>
              <a:ext cx="1" cy="0"/>
            </a:xfrm>
            <a:prstGeom prst="line">
              <a:avLst/>
            </a:prstGeom>
            <a:noFill/>
            <a:ln w="9525">
              <a:noFill/>
              <a:round/>
              <a:headEnd type="none" w="sm" len="sm"/>
              <a:tailEnd type="none" w="sm" len="sm"/>
            </a:ln>
            <a:effectLst/>
          </p:spPr>
          <p:txBody>
            <a:bodyPr/>
            <a:lstStyle/>
            <a:p>
              <a:endParaRPr lang="en-US"/>
            </a:p>
          </p:txBody>
        </p:sp>
        <p:sp>
          <p:nvSpPr>
            <p:cNvPr id="963" name="Line 966"/>
            <p:cNvSpPr>
              <a:spLocks noChangeShapeType="1"/>
            </p:cNvSpPr>
            <p:nvPr/>
          </p:nvSpPr>
          <p:spPr bwMode="auto">
            <a:xfrm flipH="1" flipV="1">
              <a:off x="4656" y="1838"/>
              <a:ext cx="2" cy="13"/>
            </a:xfrm>
            <a:prstGeom prst="line">
              <a:avLst/>
            </a:prstGeom>
            <a:noFill/>
            <a:ln w="12700">
              <a:solidFill>
                <a:srgbClr val="000000"/>
              </a:solidFill>
              <a:round/>
              <a:headEnd type="none" w="sm" len="sm"/>
              <a:tailEnd type="none" w="sm" len="sm"/>
            </a:ln>
            <a:effectLst/>
          </p:spPr>
          <p:txBody>
            <a:bodyPr/>
            <a:lstStyle/>
            <a:p>
              <a:endParaRPr lang="en-US"/>
            </a:p>
          </p:txBody>
        </p:sp>
        <p:sp>
          <p:nvSpPr>
            <p:cNvPr id="964" name="Line 967"/>
            <p:cNvSpPr>
              <a:spLocks noChangeShapeType="1"/>
            </p:cNvSpPr>
            <p:nvPr/>
          </p:nvSpPr>
          <p:spPr bwMode="auto">
            <a:xfrm>
              <a:off x="4661" y="1857"/>
              <a:ext cx="0" cy="8"/>
            </a:xfrm>
            <a:prstGeom prst="line">
              <a:avLst/>
            </a:prstGeom>
            <a:noFill/>
            <a:ln w="12700">
              <a:solidFill>
                <a:srgbClr val="000000"/>
              </a:solidFill>
              <a:round/>
              <a:headEnd type="none" w="sm" len="sm"/>
              <a:tailEnd type="none" w="sm" len="sm"/>
            </a:ln>
            <a:effectLst/>
          </p:spPr>
          <p:txBody>
            <a:bodyPr/>
            <a:lstStyle/>
            <a:p>
              <a:endParaRPr lang="en-US"/>
            </a:p>
          </p:txBody>
        </p:sp>
        <p:sp>
          <p:nvSpPr>
            <p:cNvPr id="965" name="Freeform 968"/>
            <p:cNvSpPr>
              <a:spLocks/>
            </p:cNvSpPr>
            <p:nvPr/>
          </p:nvSpPr>
          <p:spPr bwMode="auto">
            <a:xfrm>
              <a:off x="4609" y="1867"/>
              <a:ext cx="54" cy="15"/>
            </a:xfrm>
            <a:custGeom>
              <a:avLst/>
              <a:gdLst/>
              <a:ahLst/>
              <a:cxnLst>
                <a:cxn ang="0">
                  <a:pos x="53" y="0"/>
                </a:cxn>
                <a:cxn ang="0">
                  <a:pos x="53" y="0"/>
                </a:cxn>
                <a:cxn ang="0">
                  <a:pos x="52" y="2"/>
                </a:cxn>
                <a:cxn ang="0">
                  <a:pos x="50" y="4"/>
                </a:cxn>
                <a:cxn ang="0">
                  <a:pos x="49" y="5"/>
                </a:cxn>
                <a:cxn ang="0">
                  <a:pos x="46" y="6"/>
                </a:cxn>
                <a:cxn ang="0">
                  <a:pos x="44" y="8"/>
                </a:cxn>
                <a:cxn ang="0">
                  <a:pos x="41" y="9"/>
                </a:cxn>
                <a:cxn ang="0">
                  <a:pos x="37" y="10"/>
                </a:cxn>
                <a:cxn ang="0">
                  <a:pos x="33" y="10"/>
                </a:cxn>
                <a:cxn ang="0">
                  <a:pos x="29" y="12"/>
                </a:cxn>
                <a:cxn ang="0">
                  <a:pos x="25" y="13"/>
                </a:cxn>
                <a:cxn ang="0">
                  <a:pos x="20" y="13"/>
                </a:cxn>
                <a:cxn ang="0">
                  <a:pos x="15" y="14"/>
                </a:cxn>
                <a:cxn ang="0">
                  <a:pos x="10" y="14"/>
                </a:cxn>
                <a:cxn ang="0">
                  <a:pos x="5" y="14"/>
                </a:cxn>
                <a:cxn ang="0">
                  <a:pos x="0" y="14"/>
                </a:cxn>
              </a:cxnLst>
              <a:rect l="0" t="0" r="r" b="b"/>
              <a:pathLst>
                <a:path w="54" h="15">
                  <a:moveTo>
                    <a:pt x="53" y="0"/>
                  </a:moveTo>
                  <a:lnTo>
                    <a:pt x="53" y="0"/>
                  </a:lnTo>
                  <a:lnTo>
                    <a:pt x="52" y="2"/>
                  </a:lnTo>
                  <a:lnTo>
                    <a:pt x="50" y="4"/>
                  </a:lnTo>
                  <a:lnTo>
                    <a:pt x="49" y="5"/>
                  </a:lnTo>
                  <a:lnTo>
                    <a:pt x="46" y="6"/>
                  </a:lnTo>
                  <a:lnTo>
                    <a:pt x="44" y="8"/>
                  </a:lnTo>
                  <a:lnTo>
                    <a:pt x="41" y="9"/>
                  </a:lnTo>
                  <a:lnTo>
                    <a:pt x="37" y="10"/>
                  </a:lnTo>
                  <a:lnTo>
                    <a:pt x="33" y="10"/>
                  </a:lnTo>
                  <a:lnTo>
                    <a:pt x="29" y="12"/>
                  </a:lnTo>
                  <a:lnTo>
                    <a:pt x="25" y="13"/>
                  </a:lnTo>
                  <a:lnTo>
                    <a:pt x="20" y="13"/>
                  </a:lnTo>
                  <a:lnTo>
                    <a:pt x="15" y="14"/>
                  </a:lnTo>
                  <a:lnTo>
                    <a:pt x="10" y="14"/>
                  </a:lnTo>
                  <a:lnTo>
                    <a:pt x="5" y="14"/>
                  </a:lnTo>
                  <a:lnTo>
                    <a:pt x="0"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66" name="Line 969"/>
            <p:cNvSpPr>
              <a:spLocks noChangeShapeType="1"/>
            </p:cNvSpPr>
            <p:nvPr/>
          </p:nvSpPr>
          <p:spPr bwMode="auto">
            <a:xfrm>
              <a:off x="4661" y="1867"/>
              <a:ext cx="1" cy="0"/>
            </a:xfrm>
            <a:prstGeom prst="line">
              <a:avLst/>
            </a:prstGeom>
            <a:noFill/>
            <a:ln w="9525">
              <a:noFill/>
              <a:round/>
              <a:headEnd type="none" w="sm" len="sm"/>
              <a:tailEnd type="none" w="sm" len="sm"/>
            </a:ln>
            <a:effectLst/>
          </p:spPr>
          <p:txBody>
            <a:bodyPr/>
            <a:lstStyle/>
            <a:p>
              <a:endParaRPr lang="en-US"/>
            </a:p>
          </p:txBody>
        </p:sp>
        <p:sp>
          <p:nvSpPr>
            <p:cNvPr id="967" name="Line 970"/>
            <p:cNvSpPr>
              <a:spLocks noChangeShapeType="1"/>
            </p:cNvSpPr>
            <p:nvPr/>
          </p:nvSpPr>
          <p:spPr bwMode="auto">
            <a:xfrm>
              <a:off x="4609" y="1877"/>
              <a:ext cx="0" cy="0"/>
            </a:xfrm>
            <a:prstGeom prst="line">
              <a:avLst/>
            </a:prstGeom>
            <a:noFill/>
            <a:ln w="9525">
              <a:noFill/>
              <a:round/>
              <a:headEnd type="none" w="sm" len="sm"/>
              <a:tailEnd type="none" w="sm" len="sm"/>
            </a:ln>
            <a:effectLst/>
          </p:spPr>
          <p:txBody>
            <a:bodyPr/>
            <a:lstStyle/>
            <a:p>
              <a:endParaRPr lang="en-US"/>
            </a:p>
          </p:txBody>
        </p:sp>
        <p:sp>
          <p:nvSpPr>
            <p:cNvPr id="968" name="Freeform 971"/>
            <p:cNvSpPr>
              <a:spLocks/>
            </p:cNvSpPr>
            <p:nvPr/>
          </p:nvSpPr>
          <p:spPr bwMode="auto">
            <a:xfrm>
              <a:off x="4556" y="1867"/>
              <a:ext cx="54" cy="15"/>
            </a:xfrm>
            <a:custGeom>
              <a:avLst/>
              <a:gdLst/>
              <a:ahLst/>
              <a:cxnLst>
                <a:cxn ang="0">
                  <a:pos x="53" y="14"/>
                </a:cxn>
                <a:cxn ang="0">
                  <a:pos x="47" y="14"/>
                </a:cxn>
                <a:cxn ang="0">
                  <a:pos x="42" y="14"/>
                </a:cxn>
                <a:cxn ang="0">
                  <a:pos x="37" y="14"/>
                </a:cxn>
                <a:cxn ang="0">
                  <a:pos x="32" y="13"/>
                </a:cxn>
                <a:cxn ang="0">
                  <a:pos x="27" y="13"/>
                </a:cxn>
                <a:cxn ang="0">
                  <a:pos x="22" y="12"/>
                </a:cxn>
                <a:cxn ang="0">
                  <a:pos x="19" y="10"/>
                </a:cxn>
                <a:cxn ang="0">
                  <a:pos x="15" y="10"/>
                </a:cxn>
                <a:cxn ang="0">
                  <a:pos x="12" y="9"/>
                </a:cxn>
                <a:cxn ang="0">
                  <a:pos x="9" y="8"/>
                </a:cxn>
                <a:cxn ang="0">
                  <a:pos x="6" y="6"/>
                </a:cxn>
                <a:cxn ang="0">
                  <a:pos x="4" y="5"/>
                </a:cxn>
                <a:cxn ang="0">
                  <a:pos x="2" y="4"/>
                </a:cxn>
                <a:cxn ang="0">
                  <a:pos x="0" y="2"/>
                </a:cxn>
                <a:cxn ang="0">
                  <a:pos x="0" y="0"/>
                </a:cxn>
              </a:cxnLst>
              <a:rect l="0" t="0" r="r" b="b"/>
              <a:pathLst>
                <a:path w="54" h="15">
                  <a:moveTo>
                    <a:pt x="53" y="14"/>
                  </a:moveTo>
                  <a:lnTo>
                    <a:pt x="47" y="14"/>
                  </a:lnTo>
                  <a:lnTo>
                    <a:pt x="42" y="14"/>
                  </a:lnTo>
                  <a:lnTo>
                    <a:pt x="37" y="14"/>
                  </a:lnTo>
                  <a:lnTo>
                    <a:pt x="32" y="13"/>
                  </a:lnTo>
                  <a:lnTo>
                    <a:pt x="27" y="13"/>
                  </a:lnTo>
                  <a:lnTo>
                    <a:pt x="22" y="12"/>
                  </a:lnTo>
                  <a:lnTo>
                    <a:pt x="19" y="10"/>
                  </a:lnTo>
                  <a:lnTo>
                    <a:pt x="15" y="10"/>
                  </a:lnTo>
                  <a:lnTo>
                    <a:pt x="12" y="9"/>
                  </a:lnTo>
                  <a:lnTo>
                    <a:pt x="9" y="8"/>
                  </a:lnTo>
                  <a:lnTo>
                    <a:pt x="6" y="6"/>
                  </a:lnTo>
                  <a:lnTo>
                    <a:pt x="4" y="5"/>
                  </a:lnTo>
                  <a:lnTo>
                    <a:pt x="2"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69" name="Line 972"/>
            <p:cNvSpPr>
              <a:spLocks noChangeShapeType="1"/>
            </p:cNvSpPr>
            <p:nvPr/>
          </p:nvSpPr>
          <p:spPr bwMode="auto">
            <a:xfrm>
              <a:off x="4609" y="1878"/>
              <a:ext cx="0" cy="1"/>
            </a:xfrm>
            <a:prstGeom prst="line">
              <a:avLst/>
            </a:prstGeom>
            <a:noFill/>
            <a:ln w="9525">
              <a:noFill/>
              <a:round/>
              <a:headEnd type="none" w="sm" len="sm"/>
              <a:tailEnd type="none" w="sm" len="sm"/>
            </a:ln>
            <a:effectLst/>
          </p:spPr>
          <p:txBody>
            <a:bodyPr/>
            <a:lstStyle/>
            <a:p>
              <a:endParaRPr lang="en-US"/>
            </a:p>
          </p:txBody>
        </p:sp>
        <p:sp>
          <p:nvSpPr>
            <p:cNvPr id="970" name="Line 973"/>
            <p:cNvSpPr>
              <a:spLocks noChangeShapeType="1"/>
            </p:cNvSpPr>
            <p:nvPr/>
          </p:nvSpPr>
          <p:spPr bwMode="auto">
            <a:xfrm>
              <a:off x="4558" y="1867"/>
              <a:ext cx="15" cy="0"/>
            </a:xfrm>
            <a:prstGeom prst="line">
              <a:avLst/>
            </a:prstGeom>
            <a:noFill/>
            <a:ln w="9525">
              <a:noFill/>
              <a:round/>
              <a:headEnd type="none" w="sm" len="sm"/>
              <a:tailEnd type="none" w="sm" len="sm"/>
            </a:ln>
            <a:effectLst/>
          </p:spPr>
          <p:txBody>
            <a:bodyPr/>
            <a:lstStyle/>
            <a:p>
              <a:endParaRPr lang="en-US"/>
            </a:p>
          </p:txBody>
        </p:sp>
        <p:sp>
          <p:nvSpPr>
            <p:cNvPr id="971" name="Line 974"/>
            <p:cNvSpPr>
              <a:spLocks noChangeShapeType="1"/>
            </p:cNvSpPr>
            <p:nvPr/>
          </p:nvSpPr>
          <p:spPr bwMode="auto">
            <a:xfrm flipV="1">
              <a:off x="4557" y="1851"/>
              <a:ext cx="0" cy="15"/>
            </a:xfrm>
            <a:prstGeom prst="line">
              <a:avLst/>
            </a:prstGeom>
            <a:noFill/>
            <a:ln w="12700">
              <a:solidFill>
                <a:srgbClr val="000000"/>
              </a:solidFill>
              <a:round/>
              <a:headEnd type="none" w="sm" len="sm"/>
              <a:tailEnd type="none" w="sm" len="sm"/>
            </a:ln>
            <a:effectLst/>
          </p:spPr>
          <p:txBody>
            <a:bodyPr/>
            <a:lstStyle/>
            <a:p>
              <a:endParaRPr lang="en-US"/>
            </a:p>
          </p:txBody>
        </p:sp>
        <p:sp>
          <p:nvSpPr>
            <p:cNvPr id="972" name="Freeform 975"/>
            <p:cNvSpPr>
              <a:spLocks/>
            </p:cNvSpPr>
            <p:nvPr/>
          </p:nvSpPr>
          <p:spPr bwMode="auto">
            <a:xfrm>
              <a:off x="4653" y="1873"/>
              <a:ext cx="17" cy="25"/>
            </a:xfrm>
            <a:custGeom>
              <a:avLst/>
              <a:gdLst/>
              <a:ahLst/>
              <a:cxnLst>
                <a:cxn ang="0">
                  <a:pos x="16" y="0"/>
                </a:cxn>
                <a:cxn ang="0">
                  <a:pos x="8" y="0"/>
                </a:cxn>
                <a:cxn ang="0">
                  <a:pos x="8" y="2"/>
                </a:cxn>
                <a:cxn ang="0">
                  <a:pos x="8" y="3"/>
                </a:cxn>
                <a:cxn ang="0">
                  <a:pos x="8" y="4"/>
                </a:cxn>
                <a:cxn ang="0">
                  <a:pos x="8" y="6"/>
                </a:cxn>
                <a:cxn ang="0">
                  <a:pos x="8" y="8"/>
                </a:cxn>
                <a:cxn ang="0">
                  <a:pos x="8" y="10"/>
                </a:cxn>
                <a:cxn ang="0">
                  <a:pos x="8" y="12"/>
                </a:cxn>
                <a:cxn ang="0">
                  <a:pos x="8" y="14"/>
                </a:cxn>
                <a:cxn ang="0">
                  <a:pos x="0" y="16"/>
                </a:cxn>
                <a:cxn ang="0">
                  <a:pos x="0" y="18"/>
                </a:cxn>
                <a:cxn ang="0">
                  <a:pos x="0" y="20"/>
                </a:cxn>
                <a:cxn ang="0">
                  <a:pos x="0" y="21"/>
                </a:cxn>
                <a:cxn ang="0">
                  <a:pos x="0" y="23"/>
                </a:cxn>
                <a:cxn ang="0">
                  <a:pos x="0" y="24"/>
                </a:cxn>
              </a:cxnLst>
              <a:rect l="0" t="0" r="r" b="b"/>
              <a:pathLst>
                <a:path w="17" h="25">
                  <a:moveTo>
                    <a:pt x="16" y="0"/>
                  </a:moveTo>
                  <a:lnTo>
                    <a:pt x="8" y="0"/>
                  </a:lnTo>
                  <a:lnTo>
                    <a:pt x="8" y="2"/>
                  </a:lnTo>
                  <a:lnTo>
                    <a:pt x="8" y="3"/>
                  </a:lnTo>
                  <a:lnTo>
                    <a:pt x="8" y="4"/>
                  </a:lnTo>
                  <a:lnTo>
                    <a:pt x="8" y="6"/>
                  </a:lnTo>
                  <a:lnTo>
                    <a:pt x="8" y="8"/>
                  </a:lnTo>
                  <a:lnTo>
                    <a:pt x="8" y="10"/>
                  </a:lnTo>
                  <a:lnTo>
                    <a:pt x="8" y="12"/>
                  </a:lnTo>
                  <a:lnTo>
                    <a:pt x="8" y="14"/>
                  </a:lnTo>
                  <a:lnTo>
                    <a:pt x="0" y="16"/>
                  </a:lnTo>
                  <a:lnTo>
                    <a:pt x="0" y="18"/>
                  </a:lnTo>
                  <a:lnTo>
                    <a:pt x="0" y="20"/>
                  </a:lnTo>
                  <a:lnTo>
                    <a:pt x="0" y="21"/>
                  </a:lnTo>
                  <a:lnTo>
                    <a:pt x="0" y="23"/>
                  </a:lnTo>
                  <a:lnTo>
                    <a:pt x="0"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73" name="Line 976"/>
            <p:cNvSpPr>
              <a:spLocks noChangeShapeType="1"/>
            </p:cNvSpPr>
            <p:nvPr/>
          </p:nvSpPr>
          <p:spPr bwMode="auto">
            <a:xfrm>
              <a:off x="4654" y="1873"/>
              <a:ext cx="1" cy="0"/>
            </a:xfrm>
            <a:prstGeom prst="line">
              <a:avLst/>
            </a:prstGeom>
            <a:noFill/>
            <a:ln w="9525">
              <a:noFill/>
              <a:round/>
              <a:headEnd type="none" w="sm" len="sm"/>
              <a:tailEnd type="none" w="sm" len="sm"/>
            </a:ln>
            <a:effectLst/>
          </p:spPr>
          <p:txBody>
            <a:bodyPr/>
            <a:lstStyle/>
            <a:p>
              <a:endParaRPr lang="en-US"/>
            </a:p>
          </p:txBody>
        </p:sp>
        <p:sp>
          <p:nvSpPr>
            <p:cNvPr id="974" name="Line 977"/>
            <p:cNvSpPr>
              <a:spLocks noChangeShapeType="1"/>
            </p:cNvSpPr>
            <p:nvPr/>
          </p:nvSpPr>
          <p:spPr bwMode="auto">
            <a:xfrm>
              <a:off x="4655" y="1898"/>
              <a:ext cx="15" cy="0"/>
            </a:xfrm>
            <a:prstGeom prst="line">
              <a:avLst/>
            </a:prstGeom>
            <a:noFill/>
            <a:ln w="9525">
              <a:noFill/>
              <a:round/>
              <a:headEnd type="none" w="sm" len="sm"/>
              <a:tailEnd type="none" w="sm" len="sm"/>
            </a:ln>
            <a:effectLst/>
          </p:spPr>
          <p:txBody>
            <a:bodyPr/>
            <a:lstStyle/>
            <a:p>
              <a:endParaRPr lang="en-US"/>
            </a:p>
          </p:txBody>
        </p:sp>
        <p:sp>
          <p:nvSpPr>
            <p:cNvPr id="975" name="Freeform 978"/>
            <p:cNvSpPr>
              <a:spLocks/>
            </p:cNvSpPr>
            <p:nvPr/>
          </p:nvSpPr>
          <p:spPr bwMode="auto">
            <a:xfrm>
              <a:off x="4642" y="1898"/>
              <a:ext cx="17" cy="33"/>
            </a:xfrm>
            <a:custGeom>
              <a:avLst/>
              <a:gdLst/>
              <a:ahLst/>
              <a:cxnLst>
                <a:cxn ang="0">
                  <a:pos x="16" y="0"/>
                </a:cxn>
                <a:cxn ang="0">
                  <a:pos x="16" y="2"/>
                </a:cxn>
                <a:cxn ang="0">
                  <a:pos x="14" y="4"/>
                </a:cxn>
                <a:cxn ang="0">
                  <a:pos x="13" y="6"/>
                </a:cxn>
                <a:cxn ang="0">
                  <a:pos x="12" y="8"/>
                </a:cxn>
                <a:cxn ang="0">
                  <a:pos x="12" y="10"/>
                </a:cxn>
                <a:cxn ang="0">
                  <a:pos x="10" y="11"/>
                </a:cxn>
                <a:cxn ang="0">
                  <a:pos x="9" y="13"/>
                </a:cxn>
                <a:cxn ang="0">
                  <a:pos x="8" y="14"/>
                </a:cxn>
                <a:cxn ang="0">
                  <a:pos x="6" y="15"/>
                </a:cxn>
                <a:cxn ang="0">
                  <a:pos x="5" y="16"/>
                </a:cxn>
                <a:cxn ang="0">
                  <a:pos x="2" y="18"/>
                </a:cxn>
                <a:cxn ang="0">
                  <a:pos x="2" y="20"/>
                </a:cxn>
                <a:cxn ang="0">
                  <a:pos x="1" y="23"/>
                </a:cxn>
                <a:cxn ang="0">
                  <a:pos x="0" y="26"/>
                </a:cxn>
                <a:cxn ang="0">
                  <a:pos x="0" y="28"/>
                </a:cxn>
                <a:cxn ang="0">
                  <a:pos x="0" y="32"/>
                </a:cxn>
              </a:cxnLst>
              <a:rect l="0" t="0" r="r" b="b"/>
              <a:pathLst>
                <a:path w="17" h="33">
                  <a:moveTo>
                    <a:pt x="16" y="0"/>
                  </a:moveTo>
                  <a:lnTo>
                    <a:pt x="16" y="2"/>
                  </a:lnTo>
                  <a:lnTo>
                    <a:pt x="14" y="4"/>
                  </a:lnTo>
                  <a:lnTo>
                    <a:pt x="13" y="6"/>
                  </a:lnTo>
                  <a:lnTo>
                    <a:pt x="12" y="8"/>
                  </a:lnTo>
                  <a:lnTo>
                    <a:pt x="12" y="10"/>
                  </a:lnTo>
                  <a:lnTo>
                    <a:pt x="10" y="11"/>
                  </a:lnTo>
                  <a:lnTo>
                    <a:pt x="9" y="13"/>
                  </a:lnTo>
                  <a:lnTo>
                    <a:pt x="8" y="14"/>
                  </a:lnTo>
                  <a:lnTo>
                    <a:pt x="6" y="15"/>
                  </a:lnTo>
                  <a:lnTo>
                    <a:pt x="5" y="16"/>
                  </a:lnTo>
                  <a:lnTo>
                    <a:pt x="2" y="18"/>
                  </a:lnTo>
                  <a:lnTo>
                    <a:pt x="2" y="20"/>
                  </a:lnTo>
                  <a:lnTo>
                    <a:pt x="1" y="23"/>
                  </a:lnTo>
                  <a:lnTo>
                    <a:pt x="0" y="26"/>
                  </a:lnTo>
                  <a:lnTo>
                    <a:pt x="0" y="28"/>
                  </a:lnTo>
                  <a:lnTo>
                    <a:pt x="0"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76" name="Line 979"/>
            <p:cNvSpPr>
              <a:spLocks noChangeShapeType="1"/>
            </p:cNvSpPr>
            <p:nvPr/>
          </p:nvSpPr>
          <p:spPr bwMode="auto">
            <a:xfrm>
              <a:off x="4655" y="1898"/>
              <a:ext cx="15" cy="0"/>
            </a:xfrm>
            <a:prstGeom prst="line">
              <a:avLst/>
            </a:prstGeom>
            <a:noFill/>
            <a:ln w="9525">
              <a:noFill/>
              <a:round/>
              <a:headEnd type="none" w="sm" len="sm"/>
              <a:tailEnd type="none" w="sm" len="sm"/>
            </a:ln>
            <a:effectLst/>
          </p:spPr>
          <p:txBody>
            <a:bodyPr/>
            <a:lstStyle/>
            <a:p>
              <a:endParaRPr lang="en-US"/>
            </a:p>
          </p:txBody>
        </p:sp>
        <p:sp>
          <p:nvSpPr>
            <p:cNvPr id="977" name="Line 980"/>
            <p:cNvSpPr>
              <a:spLocks noChangeShapeType="1"/>
            </p:cNvSpPr>
            <p:nvPr/>
          </p:nvSpPr>
          <p:spPr bwMode="auto">
            <a:xfrm flipH="1">
              <a:off x="4642" y="1930"/>
              <a:ext cx="1" cy="0"/>
            </a:xfrm>
            <a:prstGeom prst="line">
              <a:avLst/>
            </a:prstGeom>
            <a:noFill/>
            <a:ln w="9525">
              <a:noFill/>
              <a:round/>
              <a:headEnd type="none" w="sm" len="sm"/>
              <a:tailEnd type="none" w="sm" len="sm"/>
            </a:ln>
            <a:effectLst/>
          </p:spPr>
          <p:txBody>
            <a:bodyPr/>
            <a:lstStyle/>
            <a:p>
              <a:endParaRPr lang="en-US"/>
            </a:p>
          </p:txBody>
        </p:sp>
        <p:sp>
          <p:nvSpPr>
            <p:cNvPr id="978" name="Freeform 981"/>
            <p:cNvSpPr>
              <a:spLocks/>
            </p:cNvSpPr>
            <p:nvPr/>
          </p:nvSpPr>
          <p:spPr bwMode="auto">
            <a:xfrm>
              <a:off x="4642" y="1930"/>
              <a:ext cx="1" cy="204"/>
            </a:xfrm>
            <a:custGeom>
              <a:avLst/>
              <a:gdLst/>
              <a:ahLst/>
              <a:cxnLst>
                <a:cxn ang="0">
                  <a:pos x="0" y="0"/>
                </a:cxn>
                <a:cxn ang="0">
                  <a:pos x="0" y="5"/>
                </a:cxn>
                <a:cxn ang="0">
                  <a:pos x="0" y="13"/>
                </a:cxn>
                <a:cxn ang="0">
                  <a:pos x="0" y="23"/>
                </a:cxn>
                <a:cxn ang="0">
                  <a:pos x="0" y="37"/>
                </a:cxn>
                <a:cxn ang="0">
                  <a:pos x="0" y="52"/>
                </a:cxn>
                <a:cxn ang="0">
                  <a:pos x="0" y="68"/>
                </a:cxn>
                <a:cxn ang="0">
                  <a:pos x="0" y="87"/>
                </a:cxn>
                <a:cxn ang="0">
                  <a:pos x="0" y="104"/>
                </a:cxn>
                <a:cxn ang="0">
                  <a:pos x="0" y="122"/>
                </a:cxn>
                <a:cxn ang="0">
                  <a:pos x="0" y="140"/>
                </a:cxn>
                <a:cxn ang="0">
                  <a:pos x="0" y="155"/>
                </a:cxn>
                <a:cxn ang="0">
                  <a:pos x="0" y="170"/>
                </a:cxn>
                <a:cxn ang="0">
                  <a:pos x="0" y="183"/>
                </a:cxn>
                <a:cxn ang="0">
                  <a:pos x="0" y="192"/>
                </a:cxn>
                <a:cxn ang="0">
                  <a:pos x="0" y="199"/>
                </a:cxn>
                <a:cxn ang="0">
                  <a:pos x="0" y="203"/>
                </a:cxn>
              </a:cxnLst>
              <a:rect l="0" t="0" r="r" b="b"/>
              <a:pathLst>
                <a:path w="1" h="204">
                  <a:moveTo>
                    <a:pt x="0" y="0"/>
                  </a:moveTo>
                  <a:lnTo>
                    <a:pt x="0" y="5"/>
                  </a:lnTo>
                  <a:lnTo>
                    <a:pt x="0" y="13"/>
                  </a:lnTo>
                  <a:lnTo>
                    <a:pt x="0" y="23"/>
                  </a:lnTo>
                  <a:lnTo>
                    <a:pt x="0" y="37"/>
                  </a:lnTo>
                  <a:lnTo>
                    <a:pt x="0" y="52"/>
                  </a:lnTo>
                  <a:lnTo>
                    <a:pt x="0" y="68"/>
                  </a:lnTo>
                  <a:lnTo>
                    <a:pt x="0" y="87"/>
                  </a:lnTo>
                  <a:lnTo>
                    <a:pt x="0" y="104"/>
                  </a:lnTo>
                  <a:lnTo>
                    <a:pt x="0" y="122"/>
                  </a:lnTo>
                  <a:lnTo>
                    <a:pt x="0" y="140"/>
                  </a:lnTo>
                  <a:lnTo>
                    <a:pt x="0" y="155"/>
                  </a:lnTo>
                  <a:lnTo>
                    <a:pt x="0" y="170"/>
                  </a:lnTo>
                  <a:lnTo>
                    <a:pt x="0" y="183"/>
                  </a:lnTo>
                  <a:lnTo>
                    <a:pt x="0" y="192"/>
                  </a:lnTo>
                  <a:lnTo>
                    <a:pt x="0" y="199"/>
                  </a:lnTo>
                  <a:lnTo>
                    <a:pt x="0" y="20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79" name="Line 982"/>
            <p:cNvSpPr>
              <a:spLocks noChangeShapeType="1"/>
            </p:cNvSpPr>
            <p:nvPr/>
          </p:nvSpPr>
          <p:spPr bwMode="auto">
            <a:xfrm>
              <a:off x="4642" y="1930"/>
              <a:ext cx="1" cy="0"/>
            </a:xfrm>
            <a:prstGeom prst="line">
              <a:avLst/>
            </a:prstGeom>
            <a:noFill/>
            <a:ln w="9525">
              <a:noFill/>
              <a:round/>
              <a:headEnd type="none" w="sm" len="sm"/>
              <a:tailEnd type="none" w="sm" len="sm"/>
            </a:ln>
            <a:effectLst/>
          </p:spPr>
          <p:txBody>
            <a:bodyPr/>
            <a:lstStyle/>
            <a:p>
              <a:endParaRPr lang="en-US"/>
            </a:p>
          </p:txBody>
        </p:sp>
        <p:sp>
          <p:nvSpPr>
            <p:cNvPr id="980" name="Line 983"/>
            <p:cNvSpPr>
              <a:spLocks noChangeShapeType="1"/>
            </p:cNvSpPr>
            <p:nvPr/>
          </p:nvSpPr>
          <p:spPr bwMode="auto">
            <a:xfrm flipH="1">
              <a:off x="4642" y="2134"/>
              <a:ext cx="1" cy="0"/>
            </a:xfrm>
            <a:prstGeom prst="line">
              <a:avLst/>
            </a:prstGeom>
            <a:noFill/>
            <a:ln w="9525">
              <a:noFill/>
              <a:round/>
              <a:headEnd type="none" w="sm" len="sm"/>
              <a:tailEnd type="none" w="sm" len="sm"/>
            </a:ln>
            <a:effectLst/>
          </p:spPr>
          <p:txBody>
            <a:bodyPr/>
            <a:lstStyle/>
            <a:p>
              <a:endParaRPr lang="en-US"/>
            </a:p>
          </p:txBody>
        </p:sp>
        <p:sp>
          <p:nvSpPr>
            <p:cNvPr id="981" name="Freeform 984"/>
            <p:cNvSpPr>
              <a:spLocks/>
            </p:cNvSpPr>
            <p:nvPr/>
          </p:nvSpPr>
          <p:spPr bwMode="auto">
            <a:xfrm>
              <a:off x="4642" y="2134"/>
              <a:ext cx="17" cy="24"/>
            </a:xfrm>
            <a:custGeom>
              <a:avLst/>
              <a:gdLst/>
              <a:ahLst/>
              <a:cxnLst>
                <a:cxn ang="0">
                  <a:pos x="0" y="0"/>
                </a:cxn>
                <a:cxn ang="0">
                  <a:pos x="0" y="1"/>
                </a:cxn>
                <a:cxn ang="0">
                  <a:pos x="0" y="3"/>
                </a:cxn>
                <a:cxn ang="0">
                  <a:pos x="1" y="4"/>
                </a:cxn>
                <a:cxn ang="0">
                  <a:pos x="2" y="6"/>
                </a:cxn>
                <a:cxn ang="0">
                  <a:pos x="5" y="8"/>
                </a:cxn>
                <a:cxn ang="0">
                  <a:pos x="5" y="9"/>
                </a:cxn>
                <a:cxn ang="0">
                  <a:pos x="8" y="10"/>
                </a:cxn>
                <a:cxn ang="0">
                  <a:pos x="9" y="11"/>
                </a:cxn>
                <a:cxn ang="0">
                  <a:pos x="10" y="12"/>
                </a:cxn>
                <a:cxn ang="0">
                  <a:pos x="12" y="13"/>
                </a:cxn>
                <a:cxn ang="0">
                  <a:pos x="13" y="15"/>
                </a:cxn>
                <a:cxn ang="0">
                  <a:pos x="13" y="17"/>
                </a:cxn>
                <a:cxn ang="0">
                  <a:pos x="14" y="18"/>
                </a:cxn>
                <a:cxn ang="0">
                  <a:pos x="14" y="21"/>
                </a:cxn>
                <a:cxn ang="0">
                  <a:pos x="16" y="23"/>
                </a:cxn>
              </a:cxnLst>
              <a:rect l="0" t="0" r="r" b="b"/>
              <a:pathLst>
                <a:path w="17" h="24">
                  <a:moveTo>
                    <a:pt x="0" y="0"/>
                  </a:moveTo>
                  <a:lnTo>
                    <a:pt x="0" y="1"/>
                  </a:lnTo>
                  <a:lnTo>
                    <a:pt x="0" y="3"/>
                  </a:lnTo>
                  <a:lnTo>
                    <a:pt x="1" y="4"/>
                  </a:lnTo>
                  <a:lnTo>
                    <a:pt x="2" y="6"/>
                  </a:lnTo>
                  <a:lnTo>
                    <a:pt x="5" y="8"/>
                  </a:lnTo>
                  <a:lnTo>
                    <a:pt x="5" y="9"/>
                  </a:lnTo>
                  <a:lnTo>
                    <a:pt x="8" y="10"/>
                  </a:lnTo>
                  <a:lnTo>
                    <a:pt x="9" y="11"/>
                  </a:lnTo>
                  <a:lnTo>
                    <a:pt x="10" y="12"/>
                  </a:lnTo>
                  <a:lnTo>
                    <a:pt x="12" y="13"/>
                  </a:lnTo>
                  <a:lnTo>
                    <a:pt x="13" y="15"/>
                  </a:lnTo>
                  <a:lnTo>
                    <a:pt x="13" y="17"/>
                  </a:lnTo>
                  <a:lnTo>
                    <a:pt x="14" y="18"/>
                  </a:lnTo>
                  <a:lnTo>
                    <a:pt x="14" y="21"/>
                  </a:lnTo>
                  <a:lnTo>
                    <a:pt x="16" y="2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82" name="Line 985"/>
            <p:cNvSpPr>
              <a:spLocks noChangeShapeType="1"/>
            </p:cNvSpPr>
            <p:nvPr/>
          </p:nvSpPr>
          <p:spPr bwMode="auto">
            <a:xfrm>
              <a:off x="4642" y="2134"/>
              <a:ext cx="1" cy="0"/>
            </a:xfrm>
            <a:prstGeom prst="line">
              <a:avLst/>
            </a:prstGeom>
            <a:noFill/>
            <a:ln w="9525">
              <a:noFill/>
              <a:round/>
              <a:headEnd type="none" w="sm" len="sm"/>
              <a:tailEnd type="none" w="sm" len="sm"/>
            </a:ln>
            <a:effectLst/>
          </p:spPr>
          <p:txBody>
            <a:bodyPr/>
            <a:lstStyle/>
            <a:p>
              <a:endParaRPr lang="en-US"/>
            </a:p>
          </p:txBody>
        </p:sp>
        <p:sp>
          <p:nvSpPr>
            <p:cNvPr id="983" name="Line 986"/>
            <p:cNvSpPr>
              <a:spLocks noChangeShapeType="1"/>
            </p:cNvSpPr>
            <p:nvPr/>
          </p:nvSpPr>
          <p:spPr bwMode="auto">
            <a:xfrm flipH="1">
              <a:off x="4654" y="2157"/>
              <a:ext cx="1" cy="0"/>
            </a:xfrm>
            <a:prstGeom prst="line">
              <a:avLst/>
            </a:prstGeom>
            <a:noFill/>
            <a:ln w="9525">
              <a:noFill/>
              <a:round/>
              <a:headEnd type="none" w="sm" len="sm"/>
              <a:tailEnd type="none" w="sm" len="sm"/>
            </a:ln>
            <a:effectLst/>
          </p:spPr>
          <p:txBody>
            <a:bodyPr/>
            <a:lstStyle/>
            <a:p>
              <a:endParaRPr lang="en-US"/>
            </a:p>
          </p:txBody>
        </p:sp>
        <p:sp>
          <p:nvSpPr>
            <p:cNvPr id="984" name="Freeform 987"/>
            <p:cNvSpPr>
              <a:spLocks/>
            </p:cNvSpPr>
            <p:nvPr/>
          </p:nvSpPr>
          <p:spPr bwMode="auto">
            <a:xfrm>
              <a:off x="4654" y="2157"/>
              <a:ext cx="1" cy="30"/>
            </a:xfrm>
            <a:custGeom>
              <a:avLst/>
              <a:gdLst/>
              <a:ahLst/>
              <a:cxnLst>
                <a:cxn ang="0">
                  <a:pos x="0" y="0"/>
                </a:cxn>
                <a:cxn ang="0">
                  <a:pos x="0" y="3"/>
                </a:cxn>
                <a:cxn ang="0">
                  <a:pos x="0" y="5"/>
                </a:cxn>
                <a:cxn ang="0">
                  <a:pos x="0" y="8"/>
                </a:cxn>
                <a:cxn ang="0">
                  <a:pos x="0" y="11"/>
                </a:cxn>
                <a:cxn ang="0">
                  <a:pos x="0" y="13"/>
                </a:cxn>
                <a:cxn ang="0">
                  <a:pos x="0" y="15"/>
                </a:cxn>
                <a:cxn ang="0">
                  <a:pos x="0" y="18"/>
                </a:cxn>
                <a:cxn ang="0">
                  <a:pos x="0" y="20"/>
                </a:cxn>
                <a:cxn ang="0">
                  <a:pos x="0" y="22"/>
                </a:cxn>
                <a:cxn ang="0">
                  <a:pos x="0" y="24"/>
                </a:cxn>
                <a:cxn ang="0">
                  <a:pos x="0" y="25"/>
                </a:cxn>
                <a:cxn ang="0">
                  <a:pos x="0" y="27"/>
                </a:cxn>
                <a:cxn ang="0">
                  <a:pos x="0" y="29"/>
                </a:cxn>
              </a:cxnLst>
              <a:rect l="0" t="0" r="r" b="b"/>
              <a:pathLst>
                <a:path w="1" h="30">
                  <a:moveTo>
                    <a:pt x="0" y="0"/>
                  </a:moveTo>
                  <a:lnTo>
                    <a:pt x="0" y="3"/>
                  </a:lnTo>
                  <a:lnTo>
                    <a:pt x="0" y="5"/>
                  </a:lnTo>
                  <a:lnTo>
                    <a:pt x="0" y="8"/>
                  </a:lnTo>
                  <a:lnTo>
                    <a:pt x="0" y="11"/>
                  </a:lnTo>
                  <a:lnTo>
                    <a:pt x="0" y="13"/>
                  </a:lnTo>
                  <a:lnTo>
                    <a:pt x="0" y="15"/>
                  </a:lnTo>
                  <a:lnTo>
                    <a:pt x="0" y="18"/>
                  </a:lnTo>
                  <a:lnTo>
                    <a:pt x="0" y="20"/>
                  </a:lnTo>
                  <a:lnTo>
                    <a:pt x="0" y="22"/>
                  </a:lnTo>
                  <a:lnTo>
                    <a:pt x="0" y="24"/>
                  </a:lnTo>
                  <a:lnTo>
                    <a:pt x="0" y="25"/>
                  </a:lnTo>
                  <a:lnTo>
                    <a:pt x="0" y="27"/>
                  </a:lnTo>
                  <a:lnTo>
                    <a:pt x="0" y="2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85" name="Line 988"/>
            <p:cNvSpPr>
              <a:spLocks noChangeShapeType="1"/>
            </p:cNvSpPr>
            <p:nvPr/>
          </p:nvSpPr>
          <p:spPr bwMode="auto">
            <a:xfrm>
              <a:off x="4654" y="2157"/>
              <a:ext cx="1" cy="0"/>
            </a:xfrm>
            <a:prstGeom prst="line">
              <a:avLst/>
            </a:prstGeom>
            <a:noFill/>
            <a:ln w="9525">
              <a:noFill/>
              <a:round/>
              <a:headEnd type="none" w="sm" len="sm"/>
              <a:tailEnd type="none" w="sm" len="sm"/>
            </a:ln>
            <a:effectLst/>
          </p:spPr>
          <p:txBody>
            <a:bodyPr/>
            <a:lstStyle/>
            <a:p>
              <a:endParaRPr lang="en-US"/>
            </a:p>
          </p:txBody>
        </p:sp>
        <p:sp>
          <p:nvSpPr>
            <p:cNvPr id="986" name="Line 989"/>
            <p:cNvSpPr>
              <a:spLocks noChangeShapeType="1"/>
            </p:cNvSpPr>
            <p:nvPr/>
          </p:nvSpPr>
          <p:spPr bwMode="auto">
            <a:xfrm flipH="1">
              <a:off x="4654" y="2186"/>
              <a:ext cx="1" cy="0"/>
            </a:xfrm>
            <a:prstGeom prst="line">
              <a:avLst/>
            </a:prstGeom>
            <a:noFill/>
            <a:ln w="9525">
              <a:noFill/>
              <a:round/>
              <a:headEnd type="none" w="sm" len="sm"/>
              <a:tailEnd type="none" w="sm" len="sm"/>
            </a:ln>
            <a:effectLst/>
          </p:spPr>
          <p:txBody>
            <a:bodyPr/>
            <a:lstStyle/>
            <a:p>
              <a:endParaRPr lang="en-US"/>
            </a:p>
          </p:txBody>
        </p:sp>
        <p:sp>
          <p:nvSpPr>
            <p:cNvPr id="987" name="Freeform 990"/>
            <p:cNvSpPr>
              <a:spLocks/>
            </p:cNvSpPr>
            <p:nvPr/>
          </p:nvSpPr>
          <p:spPr bwMode="auto">
            <a:xfrm>
              <a:off x="4562" y="1872"/>
              <a:ext cx="17" cy="25"/>
            </a:xfrm>
            <a:custGeom>
              <a:avLst/>
              <a:gdLst/>
              <a:ahLst/>
              <a:cxnLst>
                <a:cxn ang="0">
                  <a:pos x="0" y="0"/>
                </a:cxn>
                <a:cxn ang="0">
                  <a:pos x="0" y="0"/>
                </a:cxn>
                <a:cxn ang="0">
                  <a:pos x="0" y="1"/>
                </a:cxn>
                <a:cxn ang="0">
                  <a:pos x="0" y="2"/>
                </a:cxn>
                <a:cxn ang="0">
                  <a:pos x="0" y="3"/>
                </a:cxn>
                <a:cxn ang="0">
                  <a:pos x="0" y="5"/>
                </a:cxn>
                <a:cxn ang="0">
                  <a:pos x="0" y="6"/>
                </a:cxn>
                <a:cxn ang="0">
                  <a:pos x="0" y="8"/>
                </a:cxn>
                <a:cxn ang="0">
                  <a:pos x="0" y="10"/>
                </a:cxn>
                <a:cxn ang="0">
                  <a:pos x="0" y="12"/>
                </a:cxn>
                <a:cxn ang="0">
                  <a:pos x="0" y="14"/>
                </a:cxn>
                <a:cxn ang="0">
                  <a:pos x="0" y="16"/>
                </a:cxn>
                <a:cxn ang="0">
                  <a:pos x="16" y="18"/>
                </a:cxn>
                <a:cxn ang="0">
                  <a:pos x="16" y="19"/>
                </a:cxn>
                <a:cxn ang="0">
                  <a:pos x="16" y="21"/>
                </a:cxn>
                <a:cxn ang="0">
                  <a:pos x="16" y="23"/>
                </a:cxn>
                <a:cxn ang="0">
                  <a:pos x="16" y="24"/>
                </a:cxn>
              </a:cxnLst>
              <a:rect l="0" t="0" r="r" b="b"/>
              <a:pathLst>
                <a:path w="17" h="25">
                  <a:moveTo>
                    <a:pt x="0" y="0"/>
                  </a:moveTo>
                  <a:lnTo>
                    <a:pt x="0" y="0"/>
                  </a:lnTo>
                  <a:lnTo>
                    <a:pt x="0" y="1"/>
                  </a:lnTo>
                  <a:lnTo>
                    <a:pt x="0" y="2"/>
                  </a:lnTo>
                  <a:lnTo>
                    <a:pt x="0" y="3"/>
                  </a:lnTo>
                  <a:lnTo>
                    <a:pt x="0" y="5"/>
                  </a:lnTo>
                  <a:lnTo>
                    <a:pt x="0" y="6"/>
                  </a:lnTo>
                  <a:lnTo>
                    <a:pt x="0" y="8"/>
                  </a:lnTo>
                  <a:lnTo>
                    <a:pt x="0" y="10"/>
                  </a:lnTo>
                  <a:lnTo>
                    <a:pt x="0" y="12"/>
                  </a:lnTo>
                  <a:lnTo>
                    <a:pt x="0" y="14"/>
                  </a:lnTo>
                  <a:lnTo>
                    <a:pt x="0" y="16"/>
                  </a:lnTo>
                  <a:lnTo>
                    <a:pt x="16" y="18"/>
                  </a:lnTo>
                  <a:lnTo>
                    <a:pt x="16" y="19"/>
                  </a:lnTo>
                  <a:lnTo>
                    <a:pt x="16" y="21"/>
                  </a:lnTo>
                  <a:lnTo>
                    <a:pt x="16" y="23"/>
                  </a:lnTo>
                  <a:lnTo>
                    <a:pt x="16"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88" name="Line 991"/>
            <p:cNvSpPr>
              <a:spLocks noChangeShapeType="1"/>
            </p:cNvSpPr>
            <p:nvPr/>
          </p:nvSpPr>
          <p:spPr bwMode="auto">
            <a:xfrm>
              <a:off x="4563" y="1872"/>
              <a:ext cx="1" cy="0"/>
            </a:xfrm>
            <a:prstGeom prst="line">
              <a:avLst/>
            </a:prstGeom>
            <a:noFill/>
            <a:ln w="9525">
              <a:noFill/>
              <a:round/>
              <a:headEnd type="none" w="sm" len="sm"/>
              <a:tailEnd type="none" w="sm" len="sm"/>
            </a:ln>
            <a:effectLst/>
          </p:spPr>
          <p:txBody>
            <a:bodyPr/>
            <a:lstStyle/>
            <a:p>
              <a:endParaRPr lang="en-US"/>
            </a:p>
          </p:txBody>
        </p:sp>
        <p:sp>
          <p:nvSpPr>
            <p:cNvPr id="989" name="Line 992"/>
            <p:cNvSpPr>
              <a:spLocks noChangeShapeType="1"/>
            </p:cNvSpPr>
            <p:nvPr/>
          </p:nvSpPr>
          <p:spPr bwMode="auto">
            <a:xfrm flipH="1">
              <a:off x="4563" y="1896"/>
              <a:ext cx="1" cy="0"/>
            </a:xfrm>
            <a:prstGeom prst="line">
              <a:avLst/>
            </a:prstGeom>
            <a:noFill/>
            <a:ln w="9525">
              <a:noFill/>
              <a:round/>
              <a:headEnd type="none" w="sm" len="sm"/>
              <a:tailEnd type="none" w="sm" len="sm"/>
            </a:ln>
            <a:effectLst/>
          </p:spPr>
          <p:txBody>
            <a:bodyPr/>
            <a:lstStyle/>
            <a:p>
              <a:endParaRPr lang="en-US"/>
            </a:p>
          </p:txBody>
        </p:sp>
        <p:sp>
          <p:nvSpPr>
            <p:cNvPr id="990" name="Freeform 993"/>
            <p:cNvSpPr>
              <a:spLocks/>
            </p:cNvSpPr>
            <p:nvPr/>
          </p:nvSpPr>
          <p:spPr bwMode="auto">
            <a:xfrm>
              <a:off x="4563" y="1896"/>
              <a:ext cx="17" cy="33"/>
            </a:xfrm>
            <a:custGeom>
              <a:avLst/>
              <a:gdLst/>
              <a:ahLst/>
              <a:cxnLst>
                <a:cxn ang="0">
                  <a:pos x="0" y="0"/>
                </a:cxn>
                <a:cxn ang="0">
                  <a:pos x="0" y="2"/>
                </a:cxn>
                <a:cxn ang="0">
                  <a:pos x="0" y="4"/>
                </a:cxn>
                <a:cxn ang="0">
                  <a:pos x="0" y="6"/>
                </a:cxn>
                <a:cxn ang="0">
                  <a:pos x="2" y="8"/>
                </a:cxn>
                <a:cxn ang="0">
                  <a:pos x="2" y="10"/>
                </a:cxn>
                <a:cxn ang="0">
                  <a:pos x="5" y="11"/>
                </a:cxn>
                <a:cxn ang="0">
                  <a:pos x="5" y="13"/>
                </a:cxn>
                <a:cxn ang="0">
                  <a:pos x="8" y="14"/>
                </a:cxn>
                <a:cxn ang="0">
                  <a:pos x="9" y="16"/>
                </a:cxn>
                <a:cxn ang="0">
                  <a:pos x="10" y="16"/>
                </a:cxn>
                <a:cxn ang="0">
                  <a:pos x="12" y="18"/>
                </a:cxn>
                <a:cxn ang="0">
                  <a:pos x="13" y="21"/>
                </a:cxn>
                <a:cxn ang="0">
                  <a:pos x="13" y="23"/>
                </a:cxn>
                <a:cxn ang="0">
                  <a:pos x="14" y="25"/>
                </a:cxn>
                <a:cxn ang="0">
                  <a:pos x="16" y="29"/>
                </a:cxn>
                <a:cxn ang="0">
                  <a:pos x="16" y="32"/>
                </a:cxn>
              </a:cxnLst>
              <a:rect l="0" t="0" r="r" b="b"/>
              <a:pathLst>
                <a:path w="17" h="33">
                  <a:moveTo>
                    <a:pt x="0" y="0"/>
                  </a:moveTo>
                  <a:lnTo>
                    <a:pt x="0" y="2"/>
                  </a:lnTo>
                  <a:lnTo>
                    <a:pt x="0" y="4"/>
                  </a:lnTo>
                  <a:lnTo>
                    <a:pt x="0" y="6"/>
                  </a:lnTo>
                  <a:lnTo>
                    <a:pt x="2" y="8"/>
                  </a:lnTo>
                  <a:lnTo>
                    <a:pt x="2" y="10"/>
                  </a:lnTo>
                  <a:lnTo>
                    <a:pt x="5" y="11"/>
                  </a:lnTo>
                  <a:lnTo>
                    <a:pt x="5" y="13"/>
                  </a:lnTo>
                  <a:lnTo>
                    <a:pt x="8" y="14"/>
                  </a:lnTo>
                  <a:lnTo>
                    <a:pt x="9" y="16"/>
                  </a:lnTo>
                  <a:lnTo>
                    <a:pt x="10" y="16"/>
                  </a:lnTo>
                  <a:lnTo>
                    <a:pt x="12" y="18"/>
                  </a:lnTo>
                  <a:lnTo>
                    <a:pt x="13" y="21"/>
                  </a:lnTo>
                  <a:lnTo>
                    <a:pt x="13" y="23"/>
                  </a:lnTo>
                  <a:lnTo>
                    <a:pt x="14" y="25"/>
                  </a:lnTo>
                  <a:lnTo>
                    <a:pt x="16" y="29"/>
                  </a:lnTo>
                  <a:lnTo>
                    <a:pt x="16" y="3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91" name="Line 994"/>
            <p:cNvSpPr>
              <a:spLocks noChangeShapeType="1"/>
            </p:cNvSpPr>
            <p:nvPr/>
          </p:nvSpPr>
          <p:spPr bwMode="auto">
            <a:xfrm>
              <a:off x="4563" y="1896"/>
              <a:ext cx="1" cy="0"/>
            </a:xfrm>
            <a:prstGeom prst="line">
              <a:avLst/>
            </a:prstGeom>
            <a:noFill/>
            <a:ln w="9525">
              <a:noFill/>
              <a:round/>
              <a:headEnd type="none" w="sm" len="sm"/>
              <a:tailEnd type="none" w="sm" len="sm"/>
            </a:ln>
            <a:effectLst/>
          </p:spPr>
          <p:txBody>
            <a:bodyPr/>
            <a:lstStyle/>
            <a:p>
              <a:endParaRPr lang="en-US"/>
            </a:p>
          </p:txBody>
        </p:sp>
        <p:sp>
          <p:nvSpPr>
            <p:cNvPr id="992" name="Line 995"/>
            <p:cNvSpPr>
              <a:spLocks noChangeShapeType="1"/>
            </p:cNvSpPr>
            <p:nvPr/>
          </p:nvSpPr>
          <p:spPr bwMode="auto">
            <a:xfrm>
              <a:off x="4576" y="1929"/>
              <a:ext cx="15" cy="0"/>
            </a:xfrm>
            <a:prstGeom prst="line">
              <a:avLst/>
            </a:prstGeom>
            <a:noFill/>
            <a:ln w="9525">
              <a:noFill/>
              <a:round/>
              <a:headEnd type="none" w="sm" len="sm"/>
              <a:tailEnd type="none" w="sm" len="sm"/>
            </a:ln>
            <a:effectLst/>
          </p:spPr>
          <p:txBody>
            <a:bodyPr/>
            <a:lstStyle/>
            <a:p>
              <a:endParaRPr lang="en-US"/>
            </a:p>
          </p:txBody>
        </p:sp>
        <p:sp>
          <p:nvSpPr>
            <p:cNvPr id="993" name="Freeform 996"/>
            <p:cNvSpPr>
              <a:spLocks/>
            </p:cNvSpPr>
            <p:nvPr/>
          </p:nvSpPr>
          <p:spPr bwMode="auto">
            <a:xfrm>
              <a:off x="4574" y="1929"/>
              <a:ext cx="1" cy="204"/>
            </a:xfrm>
            <a:custGeom>
              <a:avLst/>
              <a:gdLst/>
              <a:ahLst/>
              <a:cxnLst>
                <a:cxn ang="0">
                  <a:pos x="0" y="0"/>
                </a:cxn>
                <a:cxn ang="0">
                  <a:pos x="0" y="5"/>
                </a:cxn>
                <a:cxn ang="0">
                  <a:pos x="0" y="13"/>
                </a:cxn>
                <a:cxn ang="0">
                  <a:pos x="0" y="24"/>
                </a:cxn>
                <a:cxn ang="0">
                  <a:pos x="0" y="37"/>
                </a:cxn>
                <a:cxn ang="0">
                  <a:pos x="0" y="53"/>
                </a:cxn>
                <a:cxn ang="0">
                  <a:pos x="0" y="69"/>
                </a:cxn>
                <a:cxn ang="0">
                  <a:pos x="0" y="86"/>
                </a:cxn>
                <a:cxn ang="0">
                  <a:pos x="0" y="104"/>
                </a:cxn>
                <a:cxn ang="0">
                  <a:pos x="0" y="122"/>
                </a:cxn>
                <a:cxn ang="0">
                  <a:pos x="0" y="139"/>
                </a:cxn>
                <a:cxn ang="0">
                  <a:pos x="0" y="156"/>
                </a:cxn>
                <a:cxn ang="0">
                  <a:pos x="0" y="170"/>
                </a:cxn>
                <a:cxn ang="0">
                  <a:pos x="0" y="183"/>
                </a:cxn>
                <a:cxn ang="0">
                  <a:pos x="0" y="192"/>
                </a:cxn>
                <a:cxn ang="0">
                  <a:pos x="0" y="200"/>
                </a:cxn>
                <a:cxn ang="0">
                  <a:pos x="0" y="203"/>
                </a:cxn>
              </a:cxnLst>
              <a:rect l="0" t="0" r="r" b="b"/>
              <a:pathLst>
                <a:path w="1" h="204">
                  <a:moveTo>
                    <a:pt x="0" y="0"/>
                  </a:moveTo>
                  <a:lnTo>
                    <a:pt x="0" y="5"/>
                  </a:lnTo>
                  <a:lnTo>
                    <a:pt x="0" y="13"/>
                  </a:lnTo>
                  <a:lnTo>
                    <a:pt x="0" y="24"/>
                  </a:lnTo>
                  <a:lnTo>
                    <a:pt x="0" y="37"/>
                  </a:lnTo>
                  <a:lnTo>
                    <a:pt x="0" y="53"/>
                  </a:lnTo>
                  <a:lnTo>
                    <a:pt x="0" y="69"/>
                  </a:lnTo>
                  <a:lnTo>
                    <a:pt x="0" y="86"/>
                  </a:lnTo>
                  <a:lnTo>
                    <a:pt x="0" y="104"/>
                  </a:lnTo>
                  <a:lnTo>
                    <a:pt x="0" y="122"/>
                  </a:lnTo>
                  <a:lnTo>
                    <a:pt x="0" y="139"/>
                  </a:lnTo>
                  <a:lnTo>
                    <a:pt x="0" y="156"/>
                  </a:lnTo>
                  <a:lnTo>
                    <a:pt x="0" y="170"/>
                  </a:lnTo>
                  <a:lnTo>
                    <a:pt x="0" y="183"/>
                  </a:lnTo>
                  <a:lnTo>
                    <a:pt x="0" y="192"/>
                  </a:lnTo>
                  <a:lnTo>
                    <a:pt x="0" y="200"/>
                  </a:lnTo>
                  <a:lnTo>
                    <a:pt x="0" y="20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94" name="Line 997"/>
            <p:cNvSpPr>
              <a:spLocks noChangeShapeType="1"/>
            </p:cNvSpPr>
            <p:nvPr/>
          </p:nvSpPr>
          <p:spPr bwMode="auto">
            <a:xfrm>
              <a:off x="4576" y="1929"/>
              <a:ext cx="15" cy="0"/>
            </a:xfrm>
            <a:prstGeom prst="line">
              <a:avLst/>
            </a:prstGeom>
            <a:noFill/>
            <a:ln w="9525">
              <a:noFill/>
              <a:round/>
              <a:headEnd type="none" w="sm" len="sm"/>
              <a:tailEnd type="none" w="sm" len="sm"/>
            </a:ln>
            <a:effectLst/>
          </p:spPr>
          <p:txBody>
            <a:bodyPr/>
            <a:lstStyle/>
            <a:p>
              <a:endParaRPr lang="en-US"/>
            </a:p>
          </p:txBody>
        </p:sp>
        <p:sp>
          <p:nvSpPr>
            <p:cNvPr id="995" name="Line 998"/>
            <p:cNvSpPr>
              <a:spLocks noChangeShapeType="1"/>
            </p:cNvSpPr>
            <p:nvPr/>
          </p:nvSpPr>
          <p:spPr bwMode="auto">
            <a:xfrm>
              <a:off x="4576" y="2132"/>
              <a:ext cx="15" cy="0"/>
            </a:xfrm>
            <a:prstGeom prst="line">
              <a:avLst/>
            </a:prstGeom>
            <a:noFill/>
            <a:ln w="9525">
              <a:noFill/>
              <a:round/>
              <a:headEnd type="none" w="sm" len="sm"/>
              <a:tailEnd type="none" w="sm" len="sm"/>
            </a:ln>
            <a:effectLst/>
          </p:spPr>
          <p:txBody>
            <a:bodyPr/>
            <a:lstStyle/>
            <a:p>
              <a:endParaRPr lang="en-US"/>
            </a:p>
          </p:txBody>
        </p:sp>
        <p:sp>
          <p:nvSpPr>
            <p:cNvPr id="996" name="Freeform 999"/>
            <p:cNvSpPr>
              <a:spLocks/>
            </p:cNvSpPr>
            <p:nvPr/>
          </p:nvSpPr>
          <p:spPr bwMode="auto">
            <a:xfrm>
              <a:off x="4562" y="2132"/>
              <a:ext cx="17" cy="26"/>
            </a:xfrm>
            <a:custGeom>
              <a:avLst/>
              <a:gdLst/>
              <a:ahLst/>
              <a:cxnLst>
                <a:cxn ang="0">
                  <a:pos x="16" y="0"/>
                </a:cxn>
                <a:cxn ang="0">
                  <a:pos x="16" y="2"/>
                </a:cxn>
                <a:cxn ang="0">
                  <a:pos x="14" y="3"/>
                </a:cxn>
                <a:cxn ang="0">
                  <a:pos x="13" y="5"/>
                </a:cxn>
                <a:cxn ang="0">
                  <a:pos x="13" y="6"/>
                </a:cxn>
                <a:cxn ang="0">
                  <a:pos x="12" y="7"/>
                </a:cxn>
                <a:cxn ang="0">
                  <a:pos x="11" y="8"/>
                </a:cxn>
                <a:cxn ang="0">
                  <a:pos x="8" y="9"/>
                </a:cxn>
                <a:cxn ang="0">
                  <a:pos x="7" y="10"/>
                </a:cxn>
                <a:cxn ang="0">
                  <a:pos x="6" y="12"/>
                </a:cxn>
                <a:cxn ang="0">
                  <a:pos x="4" y="13"/>
                </a:cxn>
                <a:cxn ang="0">
                  <a:pos x="2" y="15"/>
                </a:cxn>
                <a:cxn ang="0">
                  <a:pos x="2" y="16"/>
                </a:cxn>
                <a:cxn ang="0">
                  <a:pos x="1" y="19"/>
                </a:cxn>
                <a:cxn ang="0">
                  <a:pos x="0" y="20"/>
                </a:cxn>
                <a:cxn ang="0">
                  <a:pos x="0" y="23"/>
                </a:cxn>
                <a:cxn ang="0">
                  <a:pos x="0" y="25"/>
                </a:cxn>
              </a:cxnLst>
              <a:rect l="0" t="0" r="r" b="b"/>
              <a:pathLst>
                <a:path w="17" h="26">
                  <a:moveTo>
                    <a:pt x="16" y="0"/>
                  </a:moveTo>
                  <a:lnTo>
                    <a:pt x="16" y="2"/>
                  </a:lnTo>
                  <a:lnTo>
                    <a:pt x="14" y="3"/>
                  </a:lnTo>
                  <a:lnTo>
                    <a:pt x="13" y="5"/>
                  </a:lnTo>
                  <a:lnTo>
                    <a:pt x="13" y="6"/>
                  </a:lnTo>
                  <a:lnTo>
                    <a:pt x="12" y="7"/>
                  </a:lnTo>
                  <a:lnTo>
                    <a:pt x="11" y="8"/>
                  </a:lnTo>
                  <a:lnTo>
                    <a:pt x="8" y="9"/>
                  </a:lnTo>
                  <a:lnTo>
                    <a:pt x="7" y="10"/>
                  </a:lnTo>
                  <a:lnTo>
                    <a:pt x="6" y="12"/>
                  </a:lnTo>
                  <a:lnTo>
                    <a:pt x="4" y="13"/>
                  </a:lnTo>
                  <a:lnTo>
                    <a:pt x="2" y="15"/>
                  </a:lnTo>
                  <a:lnTo>
                    <a:pt x="2" y="16"/>
                  </a:lnTo>
                  <a:lnTo>
                    <a:pt x="1" y="19"/>
                  </a:lnTo>
                  <a:lnTo>
                    <a:pt x="0" y="20"/>
                  </a:lnTo>
                  <a:lnTo>
                    <a:pt x="0" y="23"/>
                  </a:lnTo>
                  <a:lnTo>
                    <a:pt x="0"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997" name="Line 1000"/>
            <p:cNvSpPr>
              <a:spLocks noChangeShapeType="1"/>
            </p:cNvSpPr>
            <p:nvPr/>
          </p:nvSpPr>
          <p:spPr bwMode="auto">
            <a:xfrm>
              <a:off x="4576" y="2132"/>
              <a:ext cx="15" cy="0"/>
            </a:xfrm>
            <a:prstGeom prst="line">
              <a:avLst/>
            </a:prstGeom>
            <a:noFill/>
            <a:ln w="9525">
              <a:noFill/>
              <a:round/>
              <a:headEnd type="none" w="sm" len="sm"/>
              <a:tailEnd type="none" w="sm" len="sm"/>
            </a:ln>
            <a:effectLst/>
          </p:spPr>
          <p:txBody>
            <a:bodyPr/>
            <a:lstStyle/>
            <a:p>
              <a:endParaRPr lang="en-US"/>
            </a:p>
          </p:txBody>
        </p:sp>
        <p:sp>
          <p:nvSpPr>
            <p:cNvPr id="998" name="Line 1001"/>
            <p:cNvSpPr>
              <a:spLocks noChangeShapeType="1"/>
            </p:cNvSpPr>
            <p:nvPr/>
          </p:nvSpPr>
          <p:spPr bwMode="auto">
            <a:xfrm flipH="1">
              <a:off x="4563" y="2157"/>
              <a:ext cx="1" cy="0"/>
            </a:xfrm>
            <a:prstGeom prst="line">
              <a:avLst/>
            </a:prstGeom>
            <a:noFill/>
            <a:ln w="9525">
              <a:noFill/>
              <a:round/>
              <a:headEnd type="none" w="sm" len="sm"/>
              <a:tailEnd type="none" w="sm" len="sm"/>
            </a:ln>
            <a:effectLst/>
          </p:spPr>
          <p:txBody>
            <a:bodyPr/>
            <a:lstStyle/>
            <a:p>
              <a:endParaRPr lang="en-US"/>
            </a:p>
          </p:txBody>
        </p:sp>
        <p:sp>
          <p:nvSpPr>
            <p:cNvPr id="999" name="Freeform 1002"/>
            <p:cNvSpPr>
              <a:spLocks/>
            </p:cNvSpPr>
            <p:nvPr/>
          </p:nvSpPr>
          <p:spPr bwMode="auto">
            <a:xfrm>
              <a:off x="4562" y="2157"/>
              <a:ext cx="1" cy="24"/>
            </a:xfrm>
            <a:custGeom>
              <a:avLst/>
              <a:gdLst/>
              <a:ahLst/>
              <a:cxnLst>
                <a:cxn ang="0">
                  <a:pos x="0" y="0"/>
                </a:cxn>
                <a:cxn ang="0">
                  <a:pos x="0" y="2"/>
                </a:cxn>
                <a:cxn ang="0">
                  <a:pos x="0" y="5"/>
                </a:cxn>
                <a:cxn ang="0">
                  <a:pos x="0" y="8"/>
                </a:cxn>
                <a:cxn ang="0">
                  <a:pos x="0" y="10"/>
                </a:cxn>
                <a:cxn ang="0">
                  <a:pos x="0" y="12"/>
                </a:cxn>
                <a:cxn ang="0">
                  <a:pos x="0" y="13"/>
                </a:cxn>
                <a:cxn ang="0">
                  <a:pos x="0" y="15"/>
                </a:cxn>
                <a:cxn ang="0">
                  <a:pos x="0" y="17"/>
                </a:cxn>
                <a:cxn ang="0">
                  <a:pos x="0" y="18"/>
                </a:cxn>
                <a:cxn ang="0">
                  <a:pos x="0" y="20"/>
                </a:cxn>
                <a:cxn ang="0">
                  <a:pos x="0" y="21"/>
                </a:cxn>
                <a:cxn ang="0">
                  <a:pos x="0" y="22"/>
                </a:cxn>
                <a:cxn ang="0">
                  <a:pos x="0" y="23"/>
                </a:cxn>
              </a:cxnLst>
              <a:rect l="0" t="0" r="r" b="b"/>
              <a:pathLst>
                <a:path w="1" h="24">
                  <a:moveTo>
                    <a:pt x="0" y="0"/>
                  </a:moveTo>
                  <a:lnTo>
                    <a:pt x="0" y="2"/>
                  </a:lnTo>
                  <a:lnTo>
                    <a:pt x="0" y="5"/>
                  </a:lnTo>
                  <a:lnTo>
                    <a:pt x="0" y="8"/>
                  </a:lnTo>
                  <a:lnTo>
                    <a:pt x="0" y="10"/>
                  </a:lnTo>
                  <a:lnTo>
                    <a:pt x="0" y="12"/>
                  </a:lnTo>
                  <a:lnTo>
                    <a:pt x="0" y="13"/>
                  </a:lnTo>
                  <a:lnTo>
                    <a:pt x="0" y="15"/>
                  </a:lnTo>
                  <a:lnTo>
                    <a:pt x="0" y="17"/>
                  </a:lnTo>
                  <a:lnTo>
                    <a:pt x="0" y="18"/>
                  </a:lnTo>
                  <a:lnTo>
                    <a:pt x="0" y="20"/>
                  </a:lnTo>
                  <a:lnTo>
                    <a:pt x="0" y="21"/>
                  </a:lnTo>
                  <a:lnTo>
                    <a:pt x="0" y="22"/>
                  </a:lnTo>
                  <a:lnTo>
                    <a:pt x="0" y="2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00" name="Line 1003"/>
            <p:cNvSpPr>
              <a:spLocks noChangeShapeType="1"/>
            </p:cNvSpPr>
            <p:nvPr/>
          </p:nvSpPr>
          <p:spPr bwMode="auto">
            <a:xfrm>
              <a:off x="4563" y="2157"/>
              <a:ext cx="1" cy="0"/>
            </a:xfrm>
            <a:prstGeom prst="line">
              <a:avLst/>
            </a:prstGeom>
            <a:noFill/>
            <a:ln w="9525">
              <a:noFill/>
              <a:round/>
              <a:headEnd type="none" w="sm" len="sm"/>
              <a:tailEnd type="none" w="sm" len="sm"/>
            </a:ln>
            <a:effectLst/>
          </p:spPr>
          <p:txBody>
            <a:bodyPr/>
            <a:lstStyle/>
            <a:p>
              <a:endParaRPr lang="en-US"/>
            </a:p>
          </p:txBody>
        </p:sp>
        <p:sp>
          <p:nvSpPr>
            <p:cNvPr id="1001" name="Line 1004"/>
            <p:cNvSpPr>
              <a:spLocks noChangeShapeType="1"/>
            </p:cNvSpPr>
            <p:nvPr/>
          </p:nvSpPr>
          <p:spPr bwMode="auto">
            <a:xfrm flipH="1">
              <a:off x="4563" y="2181"/>
              <a:ext cx="1" cy="0"/>
            </a:xfrm>
            <a:prstGeom prst="line">
              <a:avLst/>
            </a:prstGeom>
            <a:noFill/>
            <a:ln w="9525">
              <a:noFill/>
              <a:round/>
              <a:headEnd type="none" w="sm" len="sm"/>
              <a:tailEnd type="none" w="sm" len="sm"/>
            </a:ln>
            <a:effectLst/>
          </p:spPr>
          <p:txBody>
            <a:bodyPr/>
            <a:lstStyle/>
            <a:p>
              <a:endParaRPr lang="en-US"/>
            </a:p>
          </p:txBody>
        </p:sp>
        <p:sp>
          <p:nvSpPr>
            <p:cNvPr id="1002" name="Freeform 1005"/>
            <p:cNvSpPr>
              <a:spLocks/>
            </p:cNvSpPr>
            <p:nvPr/>
          </p:nvSpPr>
          <p:spPr bwMode="auto">
            <a:xfrm>
              <a:off x="4562" y="2180"/>
              <a:ext cx="47" cy="16"/>
            </a:xfrm>
            <a:custGeom>
              <a:avLst/>
              <a:gdLst/>
              <a:ahLst/>
              <a:cxnLst>
                <a:cxn ang="0">
                  <a:pos x="0" y="0"/>
                </a:cxn>
                <a:cxn ang="0">
                  <a:pos x="0" y="1"/>
                </a:cxn>
                <a:cxn ang="0">
                  <a:pos x="0" y="3"/>
                </a:cxn>
                <a:cxn ang="0">
                  <a:pos x="2" y="4"/>
                </a:cxn>
                <a:cxn ang="0">
                  <a:pos x="3" y="5"/>
                </a:cxn>
                <a:cxn ang="0">
                  <a:pos x="5" y="7"/>
                </a:cxn>
                <a:cxn ang="0">
                  <a:pos x="8" y="8"/>
                </a:cxn>
                <a:cxn ang="0">
                  <a:pos x="10" y="9"/>
                </a:cxn>
                <a:cxn ang="0">
                  <a:pos x="13" y="10"/>
                </a:cxn>
                <a:cxn ang="0">
                  <a:pos x="17" y="11"/>
                </a:cxn>
                <a:cxn ang="0">
                  <a:pos x="20" y="11"/>
                </a:cxn>
                <a:cxn ang="0">
                  <a:pos x="24" y="12"/>
                </a:cxn>
                <a:cxn ang="0">
                  <a:pos x="28" y="13"/>
                </a:cxn>
                <a:cxn ang="0">
                  <a:pos x="32" y="14"/>
                </a:cxn>
                <a:cxn ang="0">
                  <a:pos x="36" y="14"/>
                </a:cxn>
                <a:cxn ang="0">
                  <a:pos x="41" y="15"/>
                </a:cxn>
                <a:cxn ang="0">
                  <a:pos x="46" y="15"/>
                </a:cxn>
              </a:cxnLst>
              <a:rect l="0" t="0" r="r" b="b"/>
              <a:pathLst>
                <a:path w="47" h="16">
                  <a:moveTo>
                    <a:pt x="0" y="0"/>
                  </a:moveTo>
                  <a:lnTo>
                    <a:pt x="0" y="1"/>
                  </a:lnTo>
                  <a:lnTo>
                    <a:pt x="0" y="3"/>
                  </a:lnTo>
                  <a:lnTo>
                    <a:pt x="2" y="4"/>
                  </a:lnTo>
                  <a:lnTo>
                    <a:pt x="3" y="5"/>
                  </a:lnTo>
                  <a:lnTo>
                    <a:pt x="5" y="7"/>
                  </a:lnTo>
                  <a:lnTo>
                    <a:pt x="8" y="8"/>
                  </a:lnTo>
                  <a:lnTo>
                    <a:pt x="10" y="9"/>
                  </a:lnTo>
                  <a:lnTo>
                    <a:pt x="13" y="10"/>
                  </a:lnTo>
                  <a:lnTo>
                    <a:pt x="17" y="11"/>
                  </a:lnTo>
                  <a:lnTo>
                    <a:pt x="20" y="11"/>
                  </a:lnTo>
                  <a:lnTo>
                    <a:pt x="24" y="12"/>
                  </a:lnTo>
                  <a:lnTo>
                    <a:pt x="28" y="13"/>
                  </a:lnTo>
                  <a:lnTo>
                    <a:pt x="32" y="14"/>
                  </a:lnTo>
                  <a:lnTo>
                    <a:pt x="36" y="14"/>
                  </a:lnTo>
                  <a:lnTo>
                    <a:pt x="41" y="15"/>
                  </a:lnTo>
                  <a:lnTo>
                    <a:pt x="46" y="1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03" name="Line 1006"/>
            <p:cNvSpPr>
              <a:spLocks noChangeShapeType="1"/>
            </p:cNvSpPr>
            <p:nvPr/>
          </p:nvSpPr>
          <p:spPr bwMode="auto">
            <a:xfrm>
              <a:off x="4563" y="2180"/>
              <a:ext cx="1" cy="0"/>
            </a:xfrm>
            <a:prstGeom prst="line">
              <a:avLst/>
            </a:prstGeom>
            <a:noFill/>
            <a:ln w="9525">
              <a:noFill/>
              <a:round/>
              <a:headEnd type="none" w="sm" len="sm"/>
              <a:tailEnd type="none" w="sm" len="sm"/>
            </a:ln>
            <a:effectLst/>
          </p:spPr>
          <p:txBody>
            <a:bodyPr/>
            <a:lstStyle/>
            <a:p>
              <a:endParaRPr lang="en-US"/>
            </a:p>
          </p:txBody>
        </p:sp>
        <p:sp>
          <p:nvSpPr>
            <p:cNvPr id="1004" name="Line 1007"/>
            <p:cNvSpPr>
              <a:spLocks noChangeShapeType="1"/>
            </p:cNvSpPr>
            <p:nvPr/>
          </p:nvSpPr>
          <p:spPr bwMode="auto">
            <a:xfrm>
              <a:off x="4608" y="2196"/>
              <a:ext cx="0" cy="1"/>
            </a:xfrm>
            <a:prstGeom prst="line">
              <a:avLst/>
            </a:prstGeom>
            <a:noFill/>
            <a:ln w="9525">
              <a:noFill/>
              <a:round/>
              <a:headEnd type="none" w="sm" len="sm"/>
              <a:tailEnd type="none" w="sm" len="sm"/>
            </a:ln>
            <a:effectLst/>
          </p:spPr>
          <p:txBody>
            <a:bodyPr/>
            <a:lstStyle/>
            <a:p>
              <a:endParaRPr lang="en-US"/>
            </a:p>
          </p:txBody>
        </p:sp>
        <p:sp>
          <p:nvSpPr>
            <p:cNvPr id="1005" name="Freeform 1008"/>
            <p:cNvSpPr>
              <a:spLocks/>
            </p:cNvSpPr>
            <p:nvPr/>
          </p:nvSpPr>
          <p:spPr bwMode="auto">
            <a:xfrm>
              <a:off x="4608" y="2184"/>
              <a:ext cx="47" cy="15"/>
            </a:xfrm>
            <a:custGeom>
              <a:avLst/>
              <a:gdLst/>
              <a:ahLst/>
              <a:cxnLst>
                <a:cxn ang="0">
                  <a:pos x="0" y="14"/>
                </a:cxn>
                <a:cxn ang="0">
                  <a:pos x="4" y="14"/>
                </a:cxn>
                <a:cxn ang="0">
                  <a:pos x="9" y="14"/>
                </a:cxn>
                <a:cxn ang="0">
                  <a:pos x="14" y="14"/>
                </a:cxn>
                <a:cxn ang="0">
                  <a:pos x="18" y="14"/>
                </a:cxn>
                <a:cxn ang="0">
                  <a:pos x="21" y="13"/>
                </a:cxn>
                <a:cxn ang="0">
                  <a:pos x="25" y="12"/>
                </a:cxn>
                <a:cxn ang="0">
                  <a:pos x="29" y="12"/>
                </a:cxn>
                <a:cxn ang="0">
                  <a:pos x="32" y="12"/>
                </a:cxn>
                <a:cxn ang="0">
                  <a:pos x="35" y="10"/>
                </a:cxn>
                <a:cxn ang="0">
                  <a:pos x="38" y="9"/>
                </a:cxn>
                <a:cxn ang="0">
                  <a:pos x="40" y="8"/>
                </a:cxn>
                <a:cxn ang="0">
                  <a:pos x="42" y="6"/>
                </a:cxn>
                <a:cxn ang="0">
                  <a:pos x="43" y="5"/>
                </a:cxn>
                <a:cxn ang="0">
                  <a:pos x="44" y="2"/>
                </a:cxn>
                <a:cxn ang="0">
                  <a:pos x="45" y="2"/>
                </a:cxn>
                <a:cxn ang="0">
                  <a:pos x="46" y="0"/>
                </a:cxn>
              </a:cxnLst>
              <a:rect l="0" t="0" r="r" b="b"/>
              <a:pathLst>
                <a:path w="47" h="15">
                  <a:moveTo>
                    <a:pt x="0" y="14"/>
                  </a:moveTo>
                  <a:lnTo>
                    <a:pt x="4" y="14"/>
                  </a:lnTo>
                  <a:lnTo>
                    <a:pt x="9" y="14"/>
                  </a:lnTo>
                  <a:lnTo>
                    <a:pt x="14" y="14"/>
                  </a:lnTo>
                  <a:lnTo>
                    <a:pt x="18" y="14"/>
                  </a:lnTo>
                  <a:lnTo>
                    <a:pt x="21" y="13"/>
                  </a:lnTo>
                  <a:lnTo>
                    <a:pt x="25" y="12"/>
                  </a:lnTo>
                  <a:lnTo>
                    <a:pt x="29" y="12"/>
                  </a:lnTo>
                  <a:lnTo>
                    <a:pt x="32" y="12"/>
                  </a:lnTo>
                  <a:lnTo>
                    <a:pt x="35" y="10"/>
                  </a:lnTo>
                  <a:lnTo>
                    <a:pt x="38" y="9"/>
                  </a:lnTo>
                  <a:lnTo>
                    <a:pt x="40" y="8"/>
                  </a:lnTo>
                  <a:lnTo>
                    <a:pt x="42" y="6"/>
                  </a:lnTo>
                  <a:lnTo>
                    <a:pt x="43" y="5"/>
                  </a:lnTo>
                  <a:lnTo>
                    <a:pt x="44" y="2"/>
                  </a:lnTo>
                  <a:lnTo>
                    <a:pt x="45" y="2"/>
                  </a:lnTo>
                  <a:lnTo>
                    <a:pt x="4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06" name="Line 1009"/>
            <p:cNvSpPr>
              <a:spLocks noChangeShapeType="1"/>
            </p:cNvSpPr>
            <p:nvPr/>
          </p:nvSpPr>
          <p:spPr bwMode="auto">
            <a:xfrm>
              <a:off x="4609" y="2195"/>
              <a:ext cx="15" cy="0"/>
            </a:xfrm>
            <a:prstGeom prst="line">
              <a:avLst/>
            </a:prstGeom>
            <a:noFill/>
            <a:ln w="9525">
              <a:noFill/>
              <a:round/>
              <a:headEnd type="none" w="sm" len="sm"/>
              <a:tailEnd type="none" w="sm" len="sm"/>
            </a:ln>
            <a:effectLst/>
          </p:spPr>
          <p:txBody>
            <a:bodyPr/>
            <a:lstStyle/>
            <a:p>
              <a:endParaRPr lang="en-US"/>
            </a:p>
          </p:txBody>
        </p:sp>
        <p:sp>
          <p:nvSpPr>
            <p:cNvPr id="1007" name="Line 1010"/>
            <p:cNvSpPr>
              <a:spLocks noChangeShapeType="1"/>
            </p:cNvSpPr>
            <p:nvPr/>
          </p:nvSpPr>
          <p:spPr bwMode="auto">
            <a:xfrm>
              <a:off x="4654" y="2184"/>
              <a:ext cx="1" cy="0"/>
            </a:xfrm>
            <a:prstGeom prst="line">
              <a:avLst/>
            </a:prstGeom>
            <a:noFill/>
            <a:ln w="9525">
              <a:noFill/>
              <a:round/>
              <a:headEnd type="none" w="sm" len="sm"/>
              <a:tailEnd type="none" w="sm" len="sm"/>
            </a:ln>
            <a:effectLst/>
          </p:spPr>
          <p:txBody>
            <a:bodyPr/>
            <a:lstStyle/>
            <a:p>
              <a:endParaRPr lang="en-US"/>
            </a:p>
          </p:txBody>
        </p:sp>
        <p:sp>
          <p:nvSpPr>
            <p:cNvPr id="1008" name="Freeform 1011"/>
            <p:cNvSpPr>
              <a:spLocks/>
            </p:cNvSpPr>
            <p:nvPr/>
          </p:nvSpPr>
          <p:spPr bwMode="auto">
            <a:xfrm>
              <a:off x="4557" y="2178"/>
              <a:ext cx="17" cy="15"/>
            </a:xfrm>
            <a:custGeom>
              <a:avLst/>
              <a:gdLst/>
              <a:ahLst/>
              <a:cxnLst>
                <a:cxn ang="0">
                  <a:pos x="16" y="0"/>
                </a:cxn>
                <a:cxn ang="0">
                  <a:pos x="13" y="0"/>
                </a:cxn>
                <a:cxn ang="0">
                  <a:pos x="10" y="0"/>
                </a:cxn>
                <a:cxn ang="0">
                  <a:pos x="8" y="2"/>
                </a:cxn>
                <a:cxn ang="0">
                  <a:pos x="8" y="4"/>
                </a:cxn>
                <a:cxn ang="0">
                  <a:pos x="5" y="4"/>
                </a:cxn>
                <a:cxn ang="0">
                  <a:pos x="2" y="6"/>
                </a:cxn>
                <a:cxn ang="0">
                  <a:pos x="2" y="8"/>
                </a:cxn>
                <a:cxn ang="0">
                  <a:pos x="0" y="8"/>
                </a:cxn>
                <a:cxn ang="0">
                  <a:pos x="0" y="10"/>
                </a:cxn>
                <a:cxn ang="0">
                  <a:pos x="0" y="12"/>
                </a:cxn>
                <a:cxn ang="0">
                  <a:pos x="0" y="14"/>
                </a:cxn>
              </a:cxnLst>
              <a:rect l="0" t="0" r="r" b="b"/>
              <a:pathLst>
                <a:path w="17" h="15">
                  <a:moveTo>
                    <a:pt x="16" y="0"/>
                  </a:moveTo>
                  <a:lnTo>
                    <a:pt x="13" y="0"/>
                  </a:lnTo>
                  <a:lnTo>
                    <a:pt x="10" y="0"/>
                  </a:lnTo>
                  <a:lnTo>
                    <a:pt x="8" y="2"/>
                  </a:lnTo>
                  <a:lnTo>
                    <a:pt x="8" y="4"/>
                  </a:lnTo>
                  <a:lnTo>
                    <a:pt x="5" y="4"/>
                  </a:lnTo>
                  <a:lnTo>
                    <a:pt x="2" y="6"/>
                  </a:lnTo>
                  <a:lnTo>
                    <a:pt x="2" y="8"/>
                  </a:lnTo>
                  <a:lnTo>
                    <a:pt x="0" y="8"/>
                  </a:lnTo>
                  <a:lnTo>
                    <a:pt x="0" y="10"/>
                  </a:lnTo>
                  <a:lnTo>
                    <a:pt x="0" y="12"/>
                  </a:lnTo>
                  <a:lnTo>
                    <a:pt x="0"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09" name="Line 1012"/>
            <p:cNvSpPr>
              <a:spLocks noChangeShapeType="1"/>
            </p:cNvSpPr>
            <p:nvPr/>
          </p:nvSpPr>
          <p:spPr bwMode="auto">
            <a:xfrm>
              <a:off x="4562" y="2178"/>
              <a:ext cx="0" cy="1"/>
            </a:xfrm>
            <a:prstGeom prst="line">
              <a:avLst/>
            </a:prstGeom>
            <a:noFill/>
            <a:ln w="9525">
              <a:noFill/>
              <a:round/>
              <a:headEnd type="none" w="sm" len="sm"/>
              <a:tailEnd type="none" w="sm" len="sm"/>
            </a:ln>
            <a:effectLst/>
          </p:spPr>
          <p:txBody>
            <a:bodyPr/>
            <a:lstStyle/>
            <a:p>
              <a:endParaRPr lang="en-US"/>
            </a:p>
          </p:txBody>
        </p:sp>
        <p:sp>
          <p:nvSpPr>
            <p:cNvPr id="1010" name="Line 1013"/>
            <p:cNvSpPr>
              <a:spLocks noChangeShapeType="1"/>
            </p:cNvSpPr>
            <p:nvPr/>
          </p:nvSpPr>
          <p:spPr bwMode="auto">
            <a:xfrm flipH="1">
              <a:off x="4557" y="2185"/>
              <a:ext cx="1" cy="0"/>
            </a:xfrm>
            <a:prstGeom prst="line">
              <a:avLst/>
            </a:prstGeom>
            <a:noFill/>
            <a:ln w="9525">
              <a:noFill/>
              <a:round/>
              <a:headEnd type="none" w="sm" len="sm"/>
              <a:tailEnd type="none" w="sm" len="sm"/>
            </a:ln>
            <a:effectLst/>
          </p:spPr>
          <p:txBody>
            <a:bodyPr/>
            <a:lstStyle/>
            <a:p>
              <a:endParaRPr lang="en-US"/>
            </a:p>
          </p:txBody>
        </p:sp>
        <p:sp>
          <p:nvSpPr>
            <p:cNvPr id="1011" name="Freeform 1014"/>
            <p:cNvSpPr>
              <a:spLocks/>
            </p:cNvSpPr>
            <p:nvPr/>
          </p:nvSpPr>
          <p:spPr bwMode="auto">
            <a:xfrm>
              <a:off x="4557" y="2185"/>
              <a:ext cx="53" cy="17"/>
            </a:xfrm>
            <a:custGeom>
              <a:avLst/>
              <a:gdLst/>
              <a:ahLst/>
              <a:cxnLst>
                <a:cxn ang="0">
                  <a:pos x="0" y="0"/>
                </a:cxn>
                <a:cxn ang="0">
                  <a:pos x="0" y="2"/>
                </a:cxn>
                <a:cxn ang="0">
                  <a:pos x="1" y="3"/>
                </a:cxn>
                <a:cxn ang="0">
                  <a:pos x="2" y="5"/>
                </a:cxn>
                <a:cxn ang="0">
                  <a:pos x="4" y="6"/>
                </a:cxn>
                <a:cxn ang="0">
                  <a:pos x="6" y="8"/>
                </a:cxn>
                <a:cxn ang="0">
                  <a:pos x="8" y="9"/>
                </a:cxn>
                <a:cxn ang="0">
                  <a:pos x="12" y="10"/>
                </a:cxn>
                <a:cxn ang="0">
                  <a:pos x="15" y="12"/>
                </a:cxn>
                <a:cxn ang="0">
                  <a:pos x="18" y="12"/>
                </a:cxn>
                <a:cxn ang="0">
                  <a:pos x="22" y="13"/>
                </a:cxn>
                <a:cxn ang="0">
                  <a:pos x="27" y="14"/>
                </a:cxn>
                <a:cxn ang="0">
                  <a:pos x="31" y="15"/>
                </a:cxn>
                <a:cxn ang="0">
                  <a:pos x="36" y="16"/>
                </a:cxn>
                <a:cxn ang="0">
                  <a:pos x="41" y="16"/>
                </a:cxn>
                <a:cxn ang="0">
                  <a:pos x="46" y="16"/>
                </a:cxn>
                <a:cxn ang="0">
                  <a:pos x="52" y="16"/>
                </a:cxn>
              </a:cxnLst>
              <a:rect l="0" t="0" r="r" b="b"/>
              <a:pathLst>
                <a:path w="53" h="17">
                  <a:moveTo>
                    <a:pt x="0" y="0"/>
                  </a:moveTo>
                  <a:lnTo>
                    <a:pt x="0" y="2"/>
                  </a:lnTo>
                  <a:lnTo>
                    <a:pt x="1" y="3"/>
                  </a:lnTo>
                  <a:lnTo>
                    <a:pt x="2" y="5"/>
                  </a:lnTo>
                  <a:lnTo>
                    <a:pt x="4" y="6"/>
                  </a:lnTo>
                  <a:lnTo>
                    <a:pt x="6" y="8"/>
                  </a:lnTo>
                  <a:lnTo>
                    <a:pt x="8" y="9"/>
                  </a:lnTo>
                  <a:lnTo>
                    <a:pt x="12" y="10"/>
                  </a:lnTo>
                  <a:lnTo>
                    <a:pt x="15" y="12"/>
                  </a:lnTo>
                  <a:lnTo>
                    <a:pt x="18" y="12"/>
                  </a:lnTo>
                  <a:lnTo>
                    <a:pt x="22" y="13"/>
                  </a:lnTo>
                  <a:lnTo>
                    <a:pt x="27" y="14"/>
                  </a:lnTo>
                  <a:lnTo>
                    <a:pt x="31" y="15"/>
                  </a:lnTo>
                  <a:lnTo>
                    <a:pt x="36" y="16"/>
                  </a:lnTo>
                  <a:lnTo>
                    <a:pt x="41" y="16"/>
                  </a:lnTo>
                  <a:lnTo>
                    <a:pt x="46" y="16"/>
                  </a:lnTo>
                  <a:lnTo>
                    <a:pt x="5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12" name="Line 1015"/>
            <p:cNvSpPr>
              <a:spLocks noChangeShapeType="1"/>
            </p:cNvSpPr>
            <p:nvPr/>
          </p:nvSpPr>
          <p:spPr bwMode="auto">
            <a:xfrm>
              <a:off x="4557" y="2185"/>
              <a:ext cx="1" cy="0"/>
            </a:xfrm>
            <a:prstGeom prst="line">
              <a:avLst/>
            </a:prstGeom>
            <a:noFill/>
            <a:ln w="9525">
              <a:noFill/>
              <a:round/>
              <a:headEnd type="none" w="sm" len="sm"/>
              <a:tailEnd type="none" w="sm" len="sm"/>
            </a:ln>
            <a:effectLst/>
          </p:spPr>
          <p:txBody>
            <a:bodyPr/>
            <a:lstStyle/>
            <a:p>
              <a:endParaRPr lang="en-US"/>
            </a:p>
          </p:txBody>
        </p:sp>
        <p:sp>
          <p:nvSpPr>
            <p:cNvPr id="1013" name="Line 1016"/>
            <p:cNvSpPr>
              <a:spLocks noChangeShapeType="1"/>
            </p:cNvSpPr>
            <p:nvPr/>
          </p:nvSpPr>
          <p:spPr bwMode="auto">
            <a:xfrm>
              <a:off x="4609" y="2203"/>
              <a:ext cx="0" cy="1"/>
            </a:xfrm>
            <a:prstGeom prst="line">
              <a:avLst/>
            </a:prstGeom>
            <a:noFill/>
            <a:ln w="9525">
              <a:noFill/>
              <a:round/>
              <a:headEnd type="none" w="sm" len="sm"/>
              <a:tailEnd type="none" w="sm" len="sm"/>
            </a:ln>
            <a:effectLst/>
          </p:spPr>
          <p:txBody>
            <a:bodyPr/>
            <a:lstStyle/>
            <a:p>
              <a:endParaRPr lang="en-US"/>
            </a:p>
          </p:txBody>
        </p:sp>
        <p:sp>
          <p:nvSpPr>
            <p:cNvPr id="1014" name="Freeform 1017"/>
            <p:cNvSpPr>
              <a:spLocks/>
            </p:cNvSpPr>
            <p:nvPr/>
          </p:nvSpPr>
          <p:spPr bwMode="auto">
            <a:xfrm>
              <a:off x="4609" y="2185"/>
              <a:ext cx="54" cy="17"/>
            </a:xfrm>
            <a:custGeom>
              <a:avLst/>
              <a:gdLst/>
              <a:ahLst/>
              <a:cxnLst>
                <a:cxn ang="0">
                  <a:pos x="0" y="16"/>
                </a:cxn>
                <a:cxn ang="0">
                  <a:pos x="5" y="16"/>
                </a:cxn>
                <a:cxn ang="0">
                  <a:pos x="10" y="16"/>
                </a:cxn>
                <a:cxn ang="0">
                  <a:pos x="15" y="16"/>
                </a:cxn>
                <a:cxn ang="0">
                  <a:pos x="20" y="15"/>
                </a:cxn>
                <a:cxn ang="0">
                  <a:pos x="25" y="14"/>
                </a:cxn>
                <a:cxn ang="0">
                  <a:pos x="29" y="13"/>
                </a:cxn>
                <a:cxn ang="0">
                  <a:pos x="33" y="12"/>
                </a:cxn>
                <a:cxn ang="0">
                  <a:pos x="37" y="12"/>
                </a:cxn>
                <a:cxn ang="0">
                  <a:pos x="40" y="10"/>
                </a:cxn>
                <a:cxn ang="0">
                  <a:pos x="43" y="9"/>
                </a:cxn>
                <a:cxn ang="0">
                  <a:pos x="46" y="8"/>
                </a:cxn>
                <a:cxn ang="0">
                  <a:pos x="48" y="6"/>
                </a:cxn>
                <a:cxn ang="0">
                  <a:pos x="50" y="5"/>
                </a:cxn>
                <a:cxn ang="0">
                  <a:pos x="51" y="3"/>
                </a:cxn>
                <a:cxn ang="0">
                  <a:pos x="52" y="2"/>
                </a:cxn>
                <a:cxn ang="0">
                  <a:pos x="53" y="0"/>
                </a:cxn>
              </a:cxnLst>
              <a:rect l="0" t="0" r="r" b="b"/>
              <a:pathLst>
                <a:path w="54" h="17">
                  <a:moveTo>
                    <a:pt x="0" y="16"/>
                  </a:moveTo>
                  <a:lnTo>
                    <a:pt x="5" y="16"/>
                  </a:lnTo>
                  <a:lnTo>
                    <a:pt x="10" y="16"/>
                  </a:lnTo>
                  <a:lnTo>
                    <a:pt x="15" y="16"/>
                  </a:lnTo>
                  <a:lnTo>
                    <a:pt x="20" y="15"/>
                  </a:lnTo>
                  <a:lnTo>
                    <a:pt x="25" y="14"/>
                  </a:lnTo>
                  <a:lnTo>
                    <a:pt x="29" y="13"/>
                  </a:lnTo>
                  <a:lnTo>
                    <a:pt x="33" y="12"/>
                  </a:lnTo>
                  <a:lnTo>
                    <a:pt x="37" y="12"/>
                  </a:lnTo>
                  <a:lnTo>
                    <a:pt x="40" y="10"/>
                  </a:lnTo>
                  <a:lnTo>
                    <a:pt x="43" y="9"/>
                  </a:lnTo>
                  <a:lnTo>
                    <a:pt x="46" y="8"/>
                  </a:lnTo>
                  <a:lnTo>
                    <a:pt x="48" y="6"/>
                  </a:lnTo>
                  <a:lnTo>
                    <a:pt x="50" y="5"/>
                  </a:lnTo>
                  <a:lnTo>
                    <a:pt x="51" y="3"/>
                  </a:lnTo>
                  <a:lnTo>
                    <a:pt x="52" y="2"/>
                  </a:lnTo>
                  <a:lnTo>
                    <a:pt x="5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15" name="Line 1018"/>
            <p:cNvSpPr>
              <a:spLocks noChangeShapeType="1"/>
            </p:cNvSpPr>
            <p:nvPr/>
          </p:nvSpPr>
          <p:spPr bwMode="auto">
            <a:xfrm>
              <a:off x="4610" y="2202"/>
              <a:ext cx="15" cy="0"/>
            </a:xfrm>
            <a:prstGeom prst="line">
              <a:avLst/>
            </a:prstGeom>
            <a:noFill/>
            <a:ln w="9525">
              <a:noFill/>
              <a:round/>
              <a:headEnd type="none" w="sm" len="sm"/>
              <a:tailEnd type="none" w="sm" len="sm"/>
            </a:ln>
            <a:effectLst/>
          </p:spPr>
          <p:txBody>
            <a:bodyPr/>
            <a:lstStyle/>
            <a:p>
              <a:endParaRPr lang="en-US"/>
            </a:p>
          </p:txBody>
        </p:sp>
        <p:sp>
          <p:nvSpPr>
            <p:cNvPr id="1016" name="Line 1019"/>
            <p:cNvSpPr>
              <a:spLocks noChangeShapeType="1"/>
            </p:cNvSpPr>
            <p:nvPr/>
          </p:nvSpPr>
          <p:spPr bwMode="auto">
            <a:xfrm>
              <a:off x="4661" y="2185"/>
              <a:ext cx="1" cy="0"/>
            </a:xfrm>
            <a:prstGeom prst="line">
              <a:avLst/>
            </a:prstGeom>
            <a:noFill/>
            <a:ln w="9525">
              <a:noFill/>
              <a:round/>
              <a:headEnd type="none" w="sm" len="sm"/>
              <a:tailEnd type="none" w="sm" len="sm"/>
            </a:ln>
            <a:effectLst/>
          </p:spPr>
          <p:txBody>
            <a:bodyPr/>
            <a:lstStyle/>
            <a:p>
              <a:endParaRPr lang="en-US"/>
            </a:p>
          </p:txBody>
        </p:sp>
        <p:sp>
          <p:nvSpPr>
            <p:cNvPr id="1017" name="Freeform 1020"/>
            <p:cNvSpPr>
              <a:spLocks/>
            </p:cNvSpPr>
            <p:nvPr/>
          </p:nvSpPr>
          <p:spPr bwMode="auto">
            <a:xfrm>
              <a:off x="4654" y="2178"/>
              <a:ext cx="17" cy="15"/>
            </a:xfrm>
            <a:custGeom>
              <a:avLst/>
              <a:gdLst/>
              <a:ahLst/>
              <a:cxnLst>
                <a:cxn ang="0">
                  <a:pos x="16" y="14"/>
                </a:cxn>
                <a:cxn ang="0">
                  <a:pos x="14" y="14"/>
                </a:cxn>
                <a:cxn ang="0">
                  <a:pos x="14" y="12"/>
                </a:cxn>
                <a:cxn ang="0">
                  <a:pos x="14" y="10"/>
                </a:cxn>
                <a:cxn ang="0">
                  <a:pos x="12" y="8"/>
                </a:cxn>
                <a:cxn ang="0">
                  <a:pos x="10" y="8"/>
                </a:cxn>
                <a:cxn ang="0">
                  <a:pos x="10" y="6"/>
                </a:cxn>
                <a:cxn ang="0">
                  <a:pos x="10" y="4"/>
                </a:cxn>
                <a:cxn ang="0">
                  <a:pos x="8" y="4"/>
                </a:cxn>
                <a:cxn ang="0">
                  <a:pos x="6" y="4"/>
                </a:cxn>
                <a:cxn ang="0">
                  <a:pos x="6" y="2"/>
                </a:cxn>
                <a:cxn ang="0">
                  <a:pos x="4" y="0"/>
                </a:cxn>
                <a:cxn ang="0">
                  <a:pos x="0" y="0"/>
                </a:cxn>
              </a:cxnLst>
              <a:rect l="0" t="0" r="r" b="b"/>
              <a:pathLst>
                <a:path w="17" h="15">
                  <a:moveTo>
                    <a:pt x="16" y="14"/>
                  </a:moveTo>
                  <a:lnTo>
                    <a:pt x="14" y="14"/>
                  </a:lnTo>
                  <a:lnTo>
                    <a:pt x="14" y="12"/>
                  </a:lnTo>
                  <a:lnTo>
                    <a:pt x="14" y="10"/>
                  </a:lnTo>
                  <a:lnTo>
                    <a:pt x="12" y="8"/>
                  </a:lnTo>
                  <a:lnTo>
                    <a:pt x="10" y="8"/>
                  </a:lnTo>
                  <a:lnTo>
                    <a:pt x="10" y="6"/>
                  </a:lnTo>
                  <a:lnTo>
                    <a:pt x="10" y="4"/>
                  </a:lnTo>
                  <a:lnTo>
                    <a:pt x="8" y="4"/>
                  </a:lnTo>
                  <a:lnTo>
                    <a:pt x="6" y="4"/>
                  </a:lnTo>
                  <a:lnTo>
                    <a:pt x="6" y="2"/>
                  </a:lnTo>
                  <a:lnTo>
                    <a:pt x="4" y="0"/>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18" name="Line 1021"/>
            <p:cNvSpPr>
              <a:spLocks noChangeShapeType="1"/>
            </p:cNvSpPr>
            <p:nvPr/>
          </p:nvSpPr>
          <p:spPr bwMode="auto">
            <a:xfrm flipH="1">
              <a:off x="4661" y="2185"/>
              <a:ext cx="1" cy="0"/>
            </a:xfrm>
            <a:prstGeom prst="line">
              <a:avLst/>
            </a:prstGeom>
            <a:noFill/>
            <a:ln w="9525">
              <a:noFill/>
              <a:round/>
              <a:headEnd type="none" w="sm" len="sm"/>
              <a:tailEnd type="none" w="sm" len="sm"/>
            </a:ln>
            <a:effectLst/>
          </p:spPr>
          <p:txBody>
            <a:bodyPr/>
            <a:lstStyle/>
            <a:p>
              <a:endParaRPr lang="en-US"/>
            </a:p>
          </p:txBody>
        </p:sp>
        <p:sp>
          <p:nvSpPr>
            <p:cNvPr id="1019" name="Line 1022"/>
            <p:cNvSpPr>
              <a:spLocks noChangeShapeType="1"/>
            </p:cNvSpPr>
            <p:nvPr/>
          </p:nvSpPr>
          <p:spPr bwMode="auto">
            <a:xfrm>
              <a:off x="4655" y="2177"/>
              <a:ext cx="15" cy="0"/>
            </a:xfrm>
            <a:prstGeom prst="line">
              <a:avLst/>
            </a:prstGeom>
            <a:noFill/>
            <a:ln w="9525">
              <a:noFill/>
              <a:round/>
              <a:headEnd type="none" w="sm" len="sm"/>
              <a:tailEnd type="none" w="sm" len="sm"/>
            </a:ln>
            <a:effectLst/>
          </p:spPr>
          <p:txBody>
            <a:bodyPr/>
            <a:lstStyle/>
            <a:p>
              <a:endParaRPr lang="en-US"/>
            </a:p>
          </p:txBody>
        </p:sp>
        <p:sp>
          <p:nvSpPr>
            <p:cNvPr id="1020" name="Freeform 1023"/>
            <p:cNvSpPr>
              <a:spLocks/>
            </p:cNvSpPr>
            <p:nvPr/>
          </p:nvSpPr>
          <p:spPr bwMode="auto">
            <a:xfrm>
              <a:off x="4557" y="2211"/>
              <a:ext cx="53" cy="17"/>
            </a:xfrm>
            <a:custGeom>
              <a:avLst/>
              <a:gdLst/>
              <a:ahLst/>
              <a:cxnLst>
                <a:cxn ang="0">
                  <a:pos x="0" y="0"/>
                </a:cxn>
                <a:cxn ang="0">
                  <a:pos x="2" y="2"/>
                </a:cxn>
                <a:cxn ang="0">
                  <a:pos x="3" y="3"/>
                </a:cxn>
                <a:cxn ang="0">
                  <a:pos x="6" y="5"/>
                </a:cxn>
                <a:cxn ang="0">
                  <a:pos x="8" y="8"/>
                </a:cxn>
                <a:cxn ang="0">
                  <a:pos x="10" y="8"/>
                </a:cxn>
                <a:cxn ang="0">
                  <a:pos x="13" y="10"/>
                </a:cxn>
                <a:cxn ang="0">
                  <a:pos x="16" y="11"/>
                </a:cxn>
                <a:cxn ang="0">
                  <a:pos x="20" y="12"/>
                </a:cxn>
                <a:cxn ang="0">
                  <a:pos x="23" y="13"/>
                </a:cxn>
                <a:cxn ang="0">
                  <a:pos x="27" y="13"/>
                </a:cxn>
                <a:cxn ang="0">
                  <a:pos x="31" y="14"/>
                </a:cxn>
                <a:cxn ang="0">
                  <a:pos x="34" y="14"/>
                </a:cxn>
                <a:cxn ang="0">
                  <a:pos x="38" y="14"/>
                </a:cxn>
                <a:cxn ang="0">
                  <a:pos x="43" y="16"/>
                </a:cxn>
                <a:cxn ang="0">
                  <a:pos x="47" y="16"/>
                </a:cxn>
                <a:cxn ang="0">
                  <a:pos x="52" y="16"/>
                </a:cxn>
              </a:cxnLst>
              <a:rect l="0" t="0" r="r" b="b"/>
              <a:pathLst>
                <a:path w="53" h="17">
                  <a:moveTo>
                    <a:pt x="0" y="0"/>
                  </a:moveTo>
                  <a:lnTo>
                    <a:pt x="2" y="2"/>
                  </a:lnTo>
                  <a:lnTo>
                    <a:pt x="3" y="3"/>
                  </a:lnTo>
                  <a:lnTo>
                    <a:pt x="6" y="5"/>
                  </a:lnTo>
                  <a:lnTo>
                    <a:pt x="8" y="8"/>
                  </a:lnTo>
                  <a:lnTo>
                    <a:pt x="10" y="8"/>
                  </a:lnTo>
                  <a:lnTo>
                    <a:pt x="13" y="10"/>
                  </a:lnTo>
                  <a:lnTo>
                    <a:pt x="16" y="11"/>
                  </a:lnTo>
                  <a:lnTo>
                    <a:pt x="20" y="12"/>
                  </a:lnTo>
                  <a:lnTo>
                    <a:pt x="23" y="13"/>
                  </a:lnTo>
                  <a:lnTo>
                    <a:pt x="27" y="13"/>
                  </a:lnTo>
                  <a:lnTo>
                    <a:pt x="31" y="14"/>
                  </a:lnTo>
                  <a:lnTo>
                    <a:pt x="34" y="14"/>
                  </a:lnTo>
                  <a:lnTo>
                    <a:pt x="38" y="14"/>
                  </a:lnTo>
                  <a:lnTo>
                    <a:pt x="43" y="16"/>
                  </a:lnTo>
                  <a:lnTo>
                    <a:pt x="47" y="16"/>
                  </a:lnTo>
                  <a:lnTo>
                    <a:pt x="5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21" name="Line 1024"/>
            <p:cNvSpPr>
              <a:spLocks noChangeShapeType="1"/>
            </p:cNvSpPr>
            <p:nvPr/>
          </p:nvSpPr>
          <p:spPr bwMode="auto">
            <a:xfrm>
              <a:off x="4558" y="2210"/>
              <a:ext cx="15" cy="0"/>
            </a:xfrm>
            <a:prstGeom prst="line">
              <a:avLst/>
            </a:prstGeom>
            <a:noFill/>
            <a:ln w="9525">
              <a:noFill/>
              <a:round/>
              <a:headEnd type="none" w="sm" len="sm"/>
              <a:tailEnd type="none" w="sm" len="sm"/>
            </a:ln>
            <a:effectLst/>
          </p:spPr>
          <p:txBody>
            <a:bodyPr/>
            <a:lstStyle/>
            <a:p>
              <a:endParaRPr lang="en-US"/>
            </a:p>
          </p:txBody>
        </p:sp>
        <p:sp>
          <p:nvSpPr>
            <p:cNvPr id="1022" name="Line 1025"/>
            <p:cNvSpPr>
              <a:spLocks noChangeShapeType="1"/>
            </p:cNvSpPr>
            <p:nvPr/>
          </p:nvSpPr>
          <p:spPr bwMode="auto">
            <a:xfrm>
              <a:off x="4609" y="2225"/>
              <a:ext cx="0" cy="1"/>
            </a:xfrm>
            <a:prstGeom prst="line">
              <a:avLst/>
            </a:prstGeom>
            <a:noFill/>
            <a:ln w="9525">
              <a:noFill/>
              <a:round/>
              <a:headEnd type="none" w="sm" len="sm"/>
              <a:tailEnd type="none" w="sm" len="sm"/>
            </a:ln>
            <a:effectLst/>
          </p:spPr>
          <p:txBody>
            <a:bodyPr/>
            <a:lstStyle/>
            <a:p>
              <a:endParaRPr lang="en-US"/>
            </a:p>
          </p:txBody>
        </p:sp>
        <p:sp>
          <p:nvSpPr>
            <p:cNvPr id="1023" name="Freeform 1026"/>
            <p:cNvSpPr>
              <a:spLocks/>
            </p:cNvSpPr>
            <p:nvPr/>
          </p:nvSpPr>
          <p:spPr bwMode="auto">
            <a:xfrm>
              <a:off x="4609" y="2211"/>
              <a:ext cx="53" cy="15"/>
            </a:xfrm>
            <a:custGeom>
              <a:avLst/>
              <a:gdLst/>
              <a:ahLst/>
              <a:cxnLst>
                <a:cxn ang="0">
                  <a:pos x="0" y="14"/>
                </a:cxn>
                <a:cxn ang="0">
                  <a:pos x="5" y="14"/>
                </a:cxn>
                <a:cxn ang="0">
                  <a:pos x="9" y="14"/>
                </a:cxn>
                <a:cxn ang="0">
                  <a:pos x="15" y="14"/>
                </a:cxn>
                <a:cxn ang="0">
                  <a:pos x="18" y="13"/>
                </a:cxn>
                <a:cxn ang="0">
                  <a:pos x="23" y="13"/>
                </a:cxn>
                <a:cxn ang="0">
                  <a:pos x="27" y="12"/>
                </a:cxn>
                <a:cxn ang="0">
                  <a:pos x="31" y="11"/>
                </a:cxn>
                <a:cxn ang="0">
                  <a:pos x="34" y="10"/>
                </a:cxn>
                <a:cxn ang="0">
                  <a:pos x="37" y="10"/>
                </a:cxn>
                <a:cxn ang="0">
                  <a:pos x="41" y="8"/>
                </a:cxn>
                <a:cxn ang="0">
                  <a:pos x="43" y="6"/>
                </a:cxn>
                <a:cxn ang="0">
                  <a:pos x="45" y="5"/>
                </a:cxn>
                <a:cxn ang="0">
                  <a:pos x="47" y="4"/>
                </a:cxn>
                <a:cxn ang="0">
                  <a:pos x="49" y="2"/>
                </a:cxn>
                <a:cxn ang="0">
                  <a:pos x="50" y="1"/>
                </a:cxn>
                <a:cxn ang="0">
                  <a:pos x="52" y="0"/>
                </a:cxn>
              </a:cxnLst>
              <a:rect l="0" t="0" r="r" b="b"/>
              <a:pathLst>
                <a:path w="53" h="15">
                  <a:moveTo>
                    <a:pt x="0" y="14"/>
                  </a:moveTo>
                  <a:lnTo>
                    <a:pt x="5" y="14"/>
                  </a:lnTo>
                  <a:lnTo>
                    <a:pt x="9" y="14"/>
                  </a:lnTo>
                  <a:lnTo>
                    <a:pt x="15" y="14"/>
                  </a:lnTo>
                  <a:lnTo>
                    <a:pt x="18" y="13"/>
                  </a:lnTo>
                  <a:lnTo>
                    <a:pt x="23" y="13"/>
                  </a:lnTo>
                  <a:lnTo>
                    <a:pt x="27" y="12"/>
                  </a:lnTo>
                  <a:lnTo>
                    <a:pt x="31" y="11"/>
                  </a:lnTo>
                  <a:lnTo>
                    <a:pt x="34" y="10"/>
                  </a:lnTo>
                  <a:lnTo>
                    <a:pt x="37" y="10"/>
                  </a:lnTo>
                  <a:lnTo>
                    <a:pt x="41" y="8"/>
                  </a:lnTo>
                  <a:lnTo>
                    <a:pt x="43" y="6"/>
                  </a:lnTo>
                  <a:lnTo>
                    <a:pt x="45" y="5"/>
                  </a:lnTo>
                  <a:lnTo>
                    <a:pt x="47" y="4"/>
                  </a:lnTo>
                  <a:lnTo>
                    <a:pt x="49" y="2"/>
                  </a:lnTo>
                  <a:lnTo>
                    <a:pt x="50" y="1"/>
                  </a:lnTo>
                  <a:lnTo>
                    <a:pt x="5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24" name="Line 1027"/>
            <p:cNvSpPr>
              <a:spLocks noChangeShapeType="1"/>
            </p:cNvSpPr>
            <p:nvPr/>
          </p:nvSpPr>
          <p:spPr bwMode="auto">
            <a:xfrm>
              <a:off x="4610" y="2224"/>
              <a:ext cx="15" cy="0"/>
            </a:xfrm>
            <a:prstGeom prst="line">
              <a:avLst/>
            </a:prstGeom>
            <a:noFill/>
            <a:ln w="9525">
              <a:noFill/>
              <a:round/>
              <a:headEnd type="none" w="sm" len="sm"/>
              <a:tailEnd type="none" w="sm" len="sm"/>
            </a:ln>
            <a:effectLst/>
          </p:spPr>
          <p:txBody>
            <a:bodyPr/>
            <a:lstStyle/>
            <a:p>
              <a:endParaRPr lang="en-US"/>
            </a:p>
          </p:txBody>
        </p:sp>
        <p:sp>
          <p:nvSpPr>
            <p:cNvPr id="1025" name="Line 1028"/>
            <p:cNvSpPr>
              <a:spLocks noChangeShapeType="1"/>
            </p:cNvSpPr>
            <p:nvPr/>
          </p:nvSpPr>
          <p:spPr bwMode="auto">
            <a:xfrm>
              <a:off x="4662" y="2211"/>
              <a:ext cx="15" cy="0"/>
            </a:xfrm>
            <a:prstGeom prst="line">
              <a:avLst/>
            </a:prstGeom>
            <a:noFill/>
            <a:ln w="9525">
              <a:noFill/>
              <a:round/>
              <a:headEnd type="none" w="sm" len="sm"/>
              <a:tailEnd type="none" w="sm" len="sm"/>
            </a:ln>
            <a:effectLst/>
          </p:spPr>
          <p:txBody>
            <a:bodyPr/>
            <a:lstStyle/>
            <a:p>
              <a:endParaRPr lang="en-US"/>
            </a:p>
          </p:txBody>
        </p:sp>
        <p:sp>
          <p:nvSpPr>
            <p:cNvPr id="1026" name="Line 1029"/>
            <p:cNvSpPr>
              <a:spLocks noChangeShapeType="1"/>
            </p:cNvSpPr>
            <p:nvPr/>
          </p:nvSpPr>
          <p:spPr bwMode="auto">
            <a:xfrm flipV="1">
              <a:off x="4661" y="2185"/>
              <a:ext cx="0" cy="25"/>
            </a:xfrm>
            <a:prstGeom prst="line">
              <a:avLst/>
            </a:prstGeom>
            <a:noFill/>
            <a:ln w="12700">
              <a:solidFill>
                <a:srgbClr val="000000"/>
              </a:solidFill>
              <a:round/>
              <a:headEnd type="none" w="sm" len="sm"/>
              <a:tailEnd type="none" w="sm" len="sm"/>
            </a:ln>
            <a:effectLst/>
          </p:spPr>
          <p:txBody>
            <a:bodyPr/>
            <a:lstStyle/>
            <a:p>
              <a:endParaRPr lang="en-US"/>
            </a:p>
          </p:txBody>
        </p:sp>
        <p:sp>
          <p:nvSpPr>
            <p:cNvPr id="1027" name="Line 1030"/>
            <p:cNvSpPr>
              <a:spLocks noChangeShapeType="1"/>
            </p:cNvSpPr>
            <p:nvPr/>
          </p:nvSpPr>
          <p:spPr bwMode="auto">
            <a:xfrm>
              <a:off x="4559" y="2218"/>
              <a:ext cx="0" cy="3"/>
            </a:xfrm>
            <a:prstGeom prst="line">
              <a:avLst/>
            </a:prstGeom>
            <a:noFill/>
            <a:ln w="12700">
              <a:solidFill>
                <a:srgbClr val="000000"/>
              </a:solidFill>
              <a:round/>
              <a:headEnd type="none" w="sm" len="sm"/>
              <a:tailEnd type="none" w="sm" len="sm"/>
            </a:ln>
            <a:effectLst/>
          </p:spPr>
          <p:txBody>
            <a:bodyPr/>
            <a:lstStyle/>
            <a:p>
              <a:endParaRPr lang="en-US"/>
            </a:p>
          </p:txBody>
        </p:sp>
        <p:sp>
          <p:nvSpPr>
            <p:cNvPr id="1028" name="Freeform 1031"/>
            <p:cNvSpPr>
              <a:spLocks/>
            </p:cNvSpPr>
            <p:nvPr/>
          </p:nvSpPr>
          <p:spPr bwMode="auto">
            <a:xfrm>
              <a:off x="4576" y="2232"/>
              <a:ext cx="52" cy="17"/>
            </a:xfrm>
            <a:custGeom>
              <a:avLst/>
              <a:gdLst/>
              <a:ahLst/>
              <a:cxnLst>
                <a:cxn ang="0">
                  <a:pos x="0" y="0"/>
                </a:cxn>
                <a:cxn ang="0">
                  <a:pos x="1" y="1"/>
                </a:cxn>
                <a:cxn ang="0">
                  <a:pos x="2" y="2"/>
                </a:cxn>
                <a:cxn ang="0">
                  <a:pos x="4" y="4"/>
                </a:cxn>
                <a:cxn ang="0">
                  <a:pos x="7" y="5"/>
                </a:cxn>
                <a:cxn ang="0">
                  <a:pos x="9" y="8"/>
                </a:cxn>
                <a:cxn ang="0">
                  <a:pos x="12" y="8"/>
                </a:cxn>
                <a:cxn ang="0">
                  <a:pos x="15" y="10"/>
                </a:cxn>
                <a:cxn ang="0">
                  <a:pos x="18" y="10"/>
                </a:cxn>
                <a:cxn ang="0">
                  <a:pos x="22" y="12"/>
                </a:cxn>
                <a:cxn ang="0">
                  <a:pos x="25" y="13"/>
                </a:cxn>
                <a:cxn ang="0">
                  <a:pos x="29" y="13"/>
                </a:cxn>
                <a:cxn ang="0">
                  <a:pos x="33" y="14"/>
                </a:cxn>
                <a:cxn ang="0">
                  <a:pos x="37" y="14"/>
                </a:cxn>
                <a:cxn ang="0">
                  <a:pos x="42" y="16"/>
                </a:cxn>
                <a:cxn ang="0">
                  <a:pos x="46" y="16"/>
                </a:cxn>
                <a:cxn ang="0">
                  <a:pos x="51" y="16"/>
                </a:cxn>
              </a:cxnLst>
              <a:rect l="0" t="0" r="r" b="b"/>
              <a:pathLst>
                <a:path w="52" h="17">
                  <a:moveTo>
                    <a:pt x="0" y="0"/>
                  </a:moveTo>
                  <a:lnTo>
                    <a:pt x="1" y="1"/>
                  </a:lnTo>
                  <a:lnTo>
                    <a:pt x="2" y="2"/>
                  </a:lnTo>
                  <a:lnTo>
                    <a:pt x="4" y="4"/>
                  </a:lnTo>
                  <a:lnTo>
                    <a:pt x="7" y="5"/>
                  </a:lnTo>
                  <a:lnTo>
                    <a:pt x="9" y="8"/>
                  </a:lnTo>
                  <a:lnTo>
                    <a:pt x="12" y="8"/>
                  </a:lnTo>
                  <a:lnTo>
                    <a:pt x="15" y="10"/>
                  </a:lnTo>
                  <a:lnTo>
                    <a:pt x="18" y="10"/>
                  </a:lnTo>
                  <a:lnTo>
                    <a:pt x="22" y="12"/>
                  </a:lnTo>
                  <a:lnTo>
                    <a:pt x="25" y="13"/>
                  </a:lnTo>
                  <a:lnTo>
                    <a:pt x="29" y="13"/>
                  </a:lnTo>
                  <a:lnTo>
                    <a:pt x="33" y="14"/>
                  </a:lnTo>
                  <a:lnTo>
                    <a:pt x="37" y="14"/>
                  </a:lnTo>
                  <a:lnTo>
                    <a:pt x="42" y="16"/>
                  </a:lnTo>
                  <a:lnTo>
                    <a:pt x="46" y="16"/>
                  </a:lnTo>
                  <a:lnTo>
                    <a:pt x="51"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29" name="Line 1032"/>
            <p:cNvSpPr>
              <a:spLocks noChangeShapeType="1"/>
            </p:cNvSpPr>
            <p:nvPr/>
          </p:nvSpPr>
          <p:spPr bwMode="auto">
            <a:xfrm>
              <a:off x="4561" y="2223"/>
              <a:ext cx="4" cy="0"/>
            </a:xfrm>
            <a:prstGeom prst="line">
              <a:avLst/>
            </a:prstGeom>
            <a:noFill/>
            <a:ln w="9525">
              <a:noFill/>
              <a:round/>
              <a:headEnd type="none" w="sm" len="sm"/>
              <a:tailEnd type="none" w="sm" len="sm"/>
            </a:ln>
            <a:effectLst/>
          </p:spPr>
          <p:txBody>
            <a:bodyPr/>
            <a:lstStyle/>
            <a:p>
              <a:endParaRPr lang="en-US"/>
            </a:p>
          </p:txBody>
        </p:sp>
        <p:sp>
          <p:nvSpPr>
            <p:cNvPr id="1030" name="Line 1033"/>
            <p:cNvSpPr>
              <a:spLocks noChangeShapeType="1"/>
            </p:cNvSpPr>
            <p:nvPr/>
          </p:nvSpPr>
          <p:spPr bwMode="auto">
            <a:xfrm>
              <a:off x="4609" y="2236"/>
              <a:ext cx="0" cy="1"/>
            </a:xfrm>
            <a:prstGeom prst="line">
              <a:avLst/>
            </a:prstGeom>
            <a:noFill/>
            <a:ln w="9525">
              <a:noFill/>
              <a:round/>
              <a:headEnd type="none" w="sm" len="sm"/>
              <a:tailEnd type="none" w="sm" len="sm"/>
            </a:ln>
            <a:effectLst/>
          </p:spPr>
          <p:txBody>
            <a:bodyPr/>
            <a:lstStyle/>
            <a:p>
              <a:endParaRPr lang="en-US"/>
            </a:p>
          </p:txBody>
        </p:sp>
        <p:sp>
          <p:nvSpPr>
            <p:cNvPr id="1031" name="Freeform 1034"/>
            <p:cNvSpPr>
              <a:spLocks/>
            </p:cNvSpPr>
            <p:nvPr/>
          </p:nvSpPr>
          <p:spPr bwMode="auto">
            <a:xfrm>
              <a:off x="4609" y="2220"/>
              <a:ext cx="52" cy="16"/>
            </a:xfrm>
            <a:custGeom>
              <a:avLst/>
              <a:gdLst/>
              <a:ahLst/>
              <a:cxnLst>
                <a:cxn ang="0">
                  <a:pos x="0" y="15"/>
                </a:cxn>
                <a:cxn ang="0">
                  <a:pos x="5" y="15"/>
                </a:cxn>
                <a:cxn ang="0">
                  <a:pos x="9" y="15"/>
                </a:cxn>
                <a:cxn ang="0">
                  <a:pos x="14" y="15"/>
                </a:cxn>
                <a:cxn ang="0">
                  <a:pos x="18" y="13"/>
                </a:cxn>
                <a:cxn ang="0">
                  <a:pos x="22" y="13"/>
                </a:cxn>
                <a:cxn ang="0">
                  <a:pos x="26" y="12"/>
                </a:cxn>
                <a:cxn ang="0">
                  <a:pos x="30" y="11"/>
                </a:cxn>
                <a:cxn ang="0">
                  <a:pos x="33" y="10"/>
                </a:cxn>
                <a:cxn ang="0">
                  <a:pos x="37" y="9"/>
                </a:cxn>
                <a:cxn ang="0">
                  <a:pos x="40" y="8"/>
                </a:cxn>
                <a:cxn ang="0">
                  <a:pos x="42" y="7"/>
                </a:cxn>
                <a:cxn ang="0">
                  <a:pos x="45" y="5"/>
                </a:cxn>
                <a:cxn ang="0">
                  <a:pos x="47" y="4"/>
                </a:cxn>
                <a:cxn ang="0">
                  <a:pos x="48" y="2"/>
                </a:cxn>
                <a:cxn ang="0">
                  <a:pos x="49" y="1"/>
                </a:cxn>
                <a:cxn ang="0">
                  <a:pos x="51" y="0"/>
                </a:cxn>
              </a:cxnLst>
              <a:rect l="0" t="0" r="r" b="b"/>
              <a:pathLst>
                <a:path w="52" h="16">
                  <a:moveTo>
                    <a:pt x="0" y="15"/>
                  </a:moveTo>
                  <a:lnTo>
                    <a:pt x="5" y="15"/>
                  </a:lnTo>
                  <a:lnTo>
                    <a:pt x="9" y="15"/>
                  </a:lnTo>
                  <a:lnTo>
                    <a:pt x="14" y="15"/>
                  </a:lnTo>
                  <a:lnTo>
                    <a:pt x="18" y="13"/>
                  </a:lnTo>
                  <a:lnTo>
                    <a:pt x="22" y="13"/>
                  </a:lnTo>
                  <a:lnTo>
                    <a:pt x="26" y="12"/>
                  </a:lnTo>
                  <a:lnTo>
                    <a:pt x="30" y="11"/>
                  </a:lnTo>
                  <a:lnTo>
                    <a:pt x="33" y="10"/>
                  </a:lnTo>
                  <a:lnTo>
                    <a:pt x="37" y="9"/>
                  </a:lnTo>
                  <a:lnTo>
                    <a:pt x="40" y="8"/>
                  </a:lnTo>
                  <a:lnTo>
                    <a:pt x="42" y="7"/>
                  </a:lnTo>
                  <a:lnTo>
                    <a:pt x="45" y="5"/>
                  </a:lnTo>
                  <a:lnTo>
                    <a:pt x="47" y="4"/>
                  </a:lnTo>
                  <a:lnTo>
                    <a:pt x="48" y="2"/>
                  </a:lnTo>
                  <a:lnTo>
                    <a:pt x="49" y="1"/>
                  </a:lnTo>
                  <a:lnTo>
                    <a:pt x="51"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32" name="Line 1035"/>
            <p:cNvSpPr>
              <a:spLocks noChangeShapeType="1"/>
            </p:cNvSpPr>
            <p:nvPr/>
          </p:nvSpPr>
          <p:spPr bwMode="auto">
            <a:xfrm>
              <a:off x="4609" y="2235"/>
              <a:ext cx="0" cy="0"/>
            </a:xfrm>
            <a:prstGeom prst="line">
              <a:avLst/>
            </a:prstGeom>
            <a:noFill/>
            <a:ln w="9525">
              <a:noFill/>
              <a:round/>
              <a:headEnd type="none" w="sm" len="sm"/>
              <a:tailEnd type="none" w="sm" len="sm"/>
            </a:ln>
            <a:effectLst/>
          </p:spPr>
          <p:txBody>
            <a:bodyPr/>
            <a:lstStyle/>
            <a:p>
              <a:endParaRPr lang="en-US"/>
            </a:p>
          </p:txBody>
        </p:sp>
        <p:sp>
          <p:nvSpPr>
            <p:cNvPr id="1033" name="Line 1036"/>
            <p:cNvSpPr>
              <a:spLocks noChangeShapeType="1"/>
            </p:cNvSpPr>
            <p:nvPr/>
          </p:nvSpPr>
          <p:spPr bwMode="auto">
            <a:xfrm>
              <a:off x="4659" y="2220"/>
              <a:ext cx="1" cy="1"/>
            </a:xfrm>
            <a:prstGeom prst="line">
              <a:avLst/>
            </a:prstGeom>
            <a:noFill/>
            <a:ln w="9525">
              <a:noFill/>
              <a:round/>
              <a:headEnd type="none" w="sm" len="sm"/>
              <a:tailEnd type="none" w="sm" len="sm"/>
            </a:ln>
            <a:effectLst/>
          </p:spPr>
          <p:txBody>
            <a:bodyPr/>
            <a:lstStyle/>
            <a:p>
              <a:endParaRPr lang="en-US"/>
            </a:p>
          </p:txBody>
        </p:sp>
        <p:sp>
          <p:nvSpPr>
            <p:cNvPr id="1034" name="Line 1037"/>
            <p:cNvSpPr>
              <a:spLocks noChangeShapeType="1"/>
            </p:cNvSpPr>
            <p:nvPr/>
          </p:nvSpPr>
          <p:spPr bwMode="auto">
            <a:xfrm flipV="1">
              <a:off x="4659" y="2211"/>
              <a:ext cx="0" cy="7"/>
            </a:xfrm>
            <a:prstGeom prst="line">
              <a:avLst/>
            </a:prstGeom>
            <a:noFill/>
            <a:ln w="12700">
              <a:solidFill>
                <a:srgbClr val="000000"/>
              </a:solidFill>
              <a:round/>
              <a:headEnd type="none" w="sm" len="sm"/>
              <a:tailEnd type="none" w="sm" len="sm"/>
            </a:ln>
            <a:effectLst/>
          </p:spPr>
          <p:txBody>
            <a:bodyPr/>
            <a:lstStyle/>
            <a:p>
              <a:endParaRPr lang="en-US"/>
            </a:p>
          </p:txBody>
        </p:sp>
        <p:sp>
          <p:nvSpPr>
            <p:cNvPr id="1035" name="Line 1038"/>
            <p:cNvSpPr>
              <a:spLocks noChangeShapeType="1"/>
            </p:cNvSpPr>
            <p:nvPr/>
          </p:nvSpPr>
          <p:spPr bwMode="auto">
            <a:xfrm>
              <a:off x="4557" y="2190"/>
              <a:ext cx="0" cy="19"/>
            </a:xfrm>
            <a:prstGeom prst="line">
              <a:avLst/>
            </a:prstGeom>
            <a:noFill/>
            <a:ln w="12700">
              <a:solidFill>
                <a:srgbClr val="000000"/>
              </a:solidFill>
              <a:round/>
              <a:headEnd type="none" w="sm" len="sm"/>
              <a:tailEnd type="none" w="sm" len="sm"/>
            </a:ln>
            <a:effectLst/>
          </p:spPr>
          <p:txBody>
            <a:bodyPr/>
            <a:lstStyle/>
            <a:p>
              <a:endParaRPr lang="en-US"/>
            </a:p>
          </p:txBody>
        </p:sp>
        <p:sp>
          <p:nvSpPr>
            <p:cNvPr id="1036" name="Freeform 1039"/>
            <p:cNvSpPr>
              <a:spLocks/>
            </p:cNvSpPr>
            <p:nvPr/>
          </p:nvSpPr>
          <p:spPr bwMode="auto">
            <a:xfrm>
              <a:off x="4574" y="2134"/>
              <a:ext cx="37" cy="15"/>
            </a:xfrm>
            <a:custGeom>
              <a:avLst/>
              <a:gdLst/>
              <a:ahLst/>
              <a:cxnLst>
                <a:cxn ang="0">
                  <a:pos x="0" y="0"/>
                </a:cxn>
                <a:cxn ang="0">
                  <a:pos x="0" y="0"/>
                </a:cxn>
                <a:cxn ang="0">
                  <a:pos x="0" y="1"/>
                </a:cxn>
                <a:cxn ang="0">
                  <a:pos x="0" y="2"/>
                </a:cxn>
                <a:cxn ang="0">
                  <a:pos x="1" y="3"/>
                </a:cxn>
                <a:cxn ang="0">
                  <a:pos x="2" y="4"/>
                </a:cxn>
                <a:cxn ang="0">
                  <a:pos x="2" y="6"/>
                </a:cxn>
                <a:cxn ang="0">
                  <a:pos x="4" y="8"/>
                </a:cxn>
                <a:cxn ang="0">
                  <a:pos x="6" y="8"/>
                </a:cxn>
                <a:cxn ang="0">
                  <a:pos x="8" y="10"/>
                </a:cxn>
                <a:cxn ang="0">
                  <a:pos x="11" y="11"/>
                </a:cxn>
                <a:cxn ang="0">
                  <a:pos x="14" y="12"/>
                </a:cxn>
                <a:cxn ang="0">
                  <a:pos x="19" y="13"/>
                </a:cxn>
                <a:cxn ang="0">
                  <a:pos x="23" y="13"/>
                </a:cxn>
                <a:cxn ang="0">
                  <a:pos x="29" y="14"/>
                </a:cxn>
                <a:cxn ang="0">
                  <a:pos x="36" y="14"/>
                </a:cxn>
              </a:cxnLst>
              <a:rect l="0" t="0" r="r" b="b"/>
              <a:pathLst>
                <a:path w="37" h="15">
                  <a:moveTo>
                    <a:pt x="0" y="0"/>
                  </a:moveTo>
                  <a:lnTo>
                    <a:pt x="0" y="0"/>
                  </a:lnTo>
                  <a:lnTo>
                    <a:pt x="0" y="1"/>
                  </a:lnTo>
                  <a:lnTo>
                    <a:pt x="0" y="2"/>
                  </a:lnTo>
                  <a:lnTo>
                    <a:pt x="1" y="3"/>
                  </a:lnTo>
                  <a:lnTo>
                    <a:pt x="2" y="4"/>
                  </a:lnTo>
                  <a:lnTo>
                    <a:pt x="2" y="6"/>
                  </a:lnTo>
                  <a:lnTo>
                    <a:pt x="4" y="8"/>
                  </a:lnTo>
                  <a:lnTo>
                    <a:pt x="6" y="8"/>
                  </a:lnTo>
                  <a:lnTo>
                    <a:pt x="8" y="10"/>
                  </a:lnTo>
                  <a:lnTo>
                    <a:pt x="11" y="11"/>
                  </a:lnTo>
                  <a:lnTo>
                    <a:pt x="14" y="12"/>
                  </a:lnTo>
                  <a:lnTo>
                    <a:pt x="19" y="13"/>
                  </a:lnTo>
                  <a:lnTo>
                    <a:pt x="23" y="13"/>
                  </a:lnTo>
                  <a:lnTo>
                    <a:pt x="29" y="14"/>
                  </a:lnTo>
                  <a:lnTo>
                    <a:pt x="36"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37" name="Line 1040"/>
            <p:cNvSpPr>
              <a:spLocks noChangeShapeType="1"/>
            </p:cNvSpPr>
            <p:nvPr/>
          </p:nvSpPr>
          <p:spPr bwMode="auto">
            <a:xfrm>
              <a:off x="4575" y="2134"/>
              <a:ext cx="1" cy="0"/>
            </a:xfrm>
            <a:prstGeom prst="line">
              <a:avLst/>
            </a:prstGeom>
            <a:noFill/>
            <a:ln w="9525">
              <a:noFill/>
              <a:round/>
              <a:headEnd type="none" w="sm" len="sm"/>
              <a:tailEnd type="none" w="sm" len="sm"/>
            </a:ln>
            <a:effectLst/>
          </p:spPr>
          <p:txBody>
            <a:bodyPr/>
            <a:lstStyle/>
            <a:p>
              <a:endParaRPr lang="en-US"/>
            </a:p>
          </p:txBody>
        </p:sp>
        <p:sp>
          <p:nvSpPr>
            <p:cNvPr id="1038" name="Line 1041"/>
            <p:cNvSpPr>
              <a:spLocks noChangeShapeType="1"/>
            </p:cNvSpPr>
            <p:nvPr/>
          </p:nvSpPr>
          <p:spPr bwMode="auto">
            <a:xfrm>
              <a:off x="4610" y="2148"/>
              <a:ext cx="0" cy="1"/>
            </a:xfrm>
            <a:prstGeom prst="line">
              <a:avLst/>
            </a:prstGeom>
            <a:noFill/>
            <a:ln w="9525">
              <a:noFill/>
              <a:round/>
              <a:headEnd type="none" w="sm" len="sm"/>
              <a:tailEnd type="none" w="sm" len="sm"/>
            </a:ln>
            <a:effectLst/>
          </p:spPr>
          <p:txBody>
            <a:bodyPr/>
            <a:lstStyle/>
            <a:p>
              <a:endParaRPr lang="en-US"/>
            </a:p>
          </p:txBody>
        </p:sp>
        <p:sp>
          <p:nvSpPr>
            <p:cNvPr id="1039" name="Freeform 1042"/>
            <p:cNvSpPr>
              <a:spLocks/>
            </p:cNvSpPr>
            <p:nvPr/>
          </p:nvSpPr>
          <p:spPr bwMode="auto">
            <a:xfrm>
              <a:off x="4610" y="2135"/>
              <a:ext cx="33" cy="15"/>
            </a:xfrm>
            <a:custGeom>
              <a:avLst/>
              <a:gdLst/>
              <a:ahLst/>
              <a:cxnLst>
                <a:cxn ang="0">
                  <a:pos x="0" y="14"/>
                </a:cxn>
                <a:cxn ang="0">
                  <a:pos x="3" y="14"/>
                </a:cxn>
                <a:cxn ang="0">
                  <a:pos x="6" y="14"/>
                </a:cxn>
                <a:cxn ang="0">
                  <a:pos x="9" y="14"/>
                </a:cxn>
                <a:cxn ang="0">
                  <a:pos x="12" y="13"/>
                </a:cxn>
                <a:cxn ang="0">
                  <a:pos x="14" y="12"/>
                </a:cxn>
                <a:cxn ang="0">
                  <a:pos x="17" y="12"/>
                </a:cxn>
                <a:cxn ang="0">
                  <a:pos x="19" y="11"/>
                </a:cxn>
                <a:cxn ang="0">
                  <a:pos x="22" y="9"/>
                </a:cxn>
                <a:cxn ang="0">
                  <a:pos x="24" y="8"/>
                </a:cxn>
                <a:cxn ang="0">
                  <a:pos x="26" y="7"/>
                </a:cxn>
                <a:cxn ang="0">
                  <a:pos x="27" y="7"/>
                </a:cxn>
                <a:cxn ang="0">
                  <a:pos x="29" y="6"/>
                </a:cxn>
                <a:cxn ang="0">
                  <a:pos x="30" y="3"/>
                </a:cxn>
                <a:cxn ang="0">
                  <a:pos x="31" y="2"/>
                </a:cxn>
                <a:cxn ang="0">
                  <a:pos x="31" y="1"/>
                </a:cxn>
                <a:cxn ang="0">
                  <a:pos x="32" y="0"/>
                </a:cxn>
              </a:cxnLst>
              <a:rect l="0" t="0" r="r" b="b"/>
              <a:pathLst>
                <a:path w="33" h="15">
                  <a:moveTo>
                    <a:pt x="0" y="14"/>
                  </a:moveTo>
                  <a:lnTo>
                    <a:pt x="3" y="14"/>
                  </a:lnTo>
                  <a:lnTo>
                    <a:pt x="6" y="14"/>
                  </a:lnTo>
                  <a:lnTo>
                    <a:pt x="9" y="14"/>
                  </a:lnTo>
                  <a:lnTo>
                    <a:pt x="12" y="13"/>
                  </a:lnTo>
                  <a:lnTo>
                    <a:pt x="14" y="12"/>
                  </a:lnTo>
                  <a:lnTo>
                    <a:pt x="17" y="12"/>
                  </a:lnTo>
                  <a:lnTo>
                    <a:pt x="19" y="11"/>
                  </a:lnTo>
                  <a:lnTo>
                    <a:pt x="22" y="9"/>
                  </a:lnTo>
                  <a:lnTo>
                    <a:pt x="24" y="8"/>
                  </a:lnTo>
                  <a:lnTo>
                    <a:pt x="26" y="7"/>
                  </a:lnTo>
                  <a:lnTo>
                    <a:pt x="27" y="7"/>
                  </a:lnTo>
                  <a:lnTo>
                    <a:pt x="29" y="6"/>
                  </a:lnTo>
                  <a:lnTo>
                    <a:pt x="30" y="3"/>
                  </a:lnTo>
                  <a:lnTo>
                    <a:pt x="31" y="2"/>
                  </a:lnTo>
                  <a:lnTo>
                    <a:pt x="31" y="1"/>
                  </a:lnTo>
                  <a:lnTo>
                    <a:pt x="32"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40" name="Line 1043"/>
            <p:cNvSpPr>
              <a:spLocks noChangeShapeType="1"/>
            </p:cNvSpPr>
            <p:nvPr/>
          </p:nvSpPr>
          <p:spPr bwMode="auto">
            <a:xfrm>
              <a:off x="4611" y="2147"/>
              <a:ext cx="15" cy="0"/>
            </a:xfrm>
            <a:prstGeom prst="line">
              <a:avLst/>
            </a:prstGeom>
            <a:noFill/>
            <a:ln w="9525">
              <a:noFill/>
              <a:round/>
              <a:headEnd type="none" w="sm" len="sm"/>
              <a:tailEnd type="none" w="sm" len="sm"/>
            </a:ln>
            <a:effectLst/>
          </p:spPr>
          <p:txBody>
            <a:bodyPr/>
            <a:lstStyle/>
            <a:p>
              <a:endParaRPr lang="en-US"/>
            </a:p>
          </p:txBody>
        </p:sp>
        <p:sp>
          <p:nvSpPr>
            <p:cNvPr id="1041" name="Line 1044"/>
            <p:cNvSpPr>
              <a:spLocks noChangeShapeType="1"/>
            </p:cNvSpPr>
            <p:nvPr/>
          </p:nvSpPr>
          <p:spPr bwMode="auto">
            <a:xfrm>
              <a:off x="4642" y="2135"/>
              <a:ext cx="1" cy="0"/>
            </a:xfrm>
            <a:prstGeom prst="line">
              <a:avLst/>
            </a:prstGeom>
            <a:noFill/>
            <a:ln w="9525">
              <a:noFill/>
              <a:round/>
              <a:headEnd type="none" w="sm" len="sm"/>
              <a:tailEnd type="none" w="sm" len="sm"/>
            </a:ln>
            <a:effectLst/>
          </p:spPr>
          <p:txBody>
            <a:bodyPr/>
            <a:lstStyle/>
            <a:p>
              <a:endParaRPr lang="en-US"/>
            </a:p>
          </p:txBody>
        </p:sp>
        <p:sp>
          <p:nvSpPr>
            <p:cNvPr id="1042" name="Line 1045"/>
            <p:cNvSpPr>
              <a:spLocks noChangeShapeType="1"/>
            </p:cNvSpPr>
            <p:nvPr/>
          </p:nvSpPr>
          <p:spPr bwMode="auto">
            <a:xfrm>
              <a:off x="4594" y="2240"/>
              <a:ext cx="0" cy="20"/>
            </a:xfrm>
            <a:prstGeom prst="line">
              <a:avLst/>
            </a:prstGeom>
            <a:noFill/>
            <a:ln w="12700">
              <a:solidFill>
                <a:srgbClr val="000000"/>
              </a:solidFill>
              <a:round/>
              <a:headEnd type="none" w="sm" len="sm"/>
              <a:tailEnd type="none" w="sm" len="sm"/>
            </a:ln>
            <a:effectLst/>
          </p:spPr>
          <p:txBody>
            <a:bodyPr/>
            <a:lstStyle/>
            <a:p>
              <a:endParaRPr lang="en-US"/>
            </a:p>
          </p:txBody>
        </p:sp>
        <p:sp>
          <p:nvSpPr>
            <p:cNvPr id="1043" name="Freeform 1046"/>
            <p:cNvSpPr>
              <a:spLocks/>
            </p:cNvSpPr>
            <p:nvPr/>
          </p:nvSpPr>
          <p:spPr bwMode="auto">
            <a:xfrm>
              <a:off x="4594" y="2261"/>
              <a:ext cx="17" cy="15"/>
            </a:xfrm>
            <a:custGeom>
              <a:avLst/>
              <a:gdLst/>
              <a:ahLst/>
              <a:cxnLst>
                <a:cxn ang="0">
                  <a:pos x="0" y="0"/>
                </a:cxn>
                <a:cxn ang="0">
                  <a:pos x="0" y="0"/>
                </a:cxn>
                <a:cxn ang="0">
                  <a:pos x="0" y="2"/>
                </a:cxn>
                <a:cxn ang="0">
                  <a:pos x="0" y="4"/>
                </a:cxn>
                <a:cxn ang="0">
                  <a:pos x="0" y="8"/>
                </a:cxn>
                <a:cxn ang="0">
                  <a:pos x="2" y="8"/>
                </a:cxn>
                <a:cxn ang="0">
                  <a:pos x="2" y="10"/>
                </a:cxn>
                <a:cxn ang="0">
                  <a:pos x="5" y="10"/>
                </a:cxn>
                <a:cxn ang="0">
                  <a:pos x="8" y="12"/>
                </a:cxn>
                <a:cxn ang="0">
                  <a:pos x="10" y="14"/>
                </a:cxn>
                <a:cxn ang="0">
                  <a:pos x="16" y="14"/>
                </a:cxn>
              </a:cxnLst>
              <a:rect l="0" t="0" r="r" b="b"/>
              <a:pathLst>
                <a:path w="17" h="15">
                  <a:moveTo>
                    <a:pt x="0" y="0"/>
                  </a:moveTo>
                  <a:lnTo>
                    <a:pt x="0" y="0"/>
                  </a:lnTo>
                  <a:lnTo>
                    <a:pt x="0" y="2"/>
                  </a:lnTo>
                  <a:lnTo>
                    <a:pt x="0" y="4"/>
                  </a:lnTo>
                  <a:lnTo>
                    <a:pt x="0" y="8"/>
                  </a:lnTo>
                  <a:lnTo>
                    <a:pt x="2" y="8"/>
                  </a:lnTo>
                  <a:lnTo>
                    <a:pt x="2" y="10"/>
                  </a:lnTo>
                  <a:lnTo>
                    <a:pt x="5" y="10"/>
                  </a:lnTo>
                  <a:lnTo>
                    <a:pt x="8" y="12"/>
                  </a:lnTo>
                  <a:lnTo>
                    <a:pt x="10" y="14"/>
                  </a:lnTo>
                  <a:lnTo>
                    <a:pt x="16"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44" name="Line 1047"/>
            <p:cNvSpPr>
              <a:spLocks noChangeShapeType="1"/>
            </p:cNvSpPr>
            <p:nvPr/>
          </p:nvSpPr>
          <p:spPr bwMode="auto">
            <a:xfrm>
              <a:off x="4595" y="2261"/>
              <a:ext cx="15" cy="0"/>
            </a:xfrm>
            <a:prstGeom prst="line">
              <a:avLst/>
            </a:prstGeom>
            <a:noFill/>
            <a:ln w="9525">
              <a:noFill/>
              <a:round/>
              <a:headEnd type="none" w="sm" len="sm"/>
              <a:tailEnd type="none" w="sm" len="sm"/>
            </a:ln>
            <a:effectLst/>
          </p:spPr>
          <p:txBody>
            <a:bodyPr/>
            <a:lstStyle/>
            <a:p>
              <a:endParaRPr lang="en-US"/>
            </a:p>
          </p:txBody>
        </p:sp>
        <p:sp>
          <p:nvSpPr>
            <p:cNvPr id="1045" name="Line 1048"/>
            <p:cNvSpPr>
              <a:spLocks noChangeShapeType="1"/>
            </p:cNvSpPr>
            <p:nvPr/>
          </p:nvSpPr>
          <p:spPr bwMode="auto">
            <a:xfrm>
              <a:off x="4600" y="2268"/>
              <a:ext cx="0" cy="1"/>
            </a:xfrm>
            <a:prstGeom prst="line">
              <a:avLst/>
            </a:prstGeom>
            <a:noFill/>
            <a:ln w="9525">
              <a:noFill/>
              <a:round/>
              <a:headEnd type="none" w="sm" len="sm"/>
              <a:tailEnd type="none" w="sm" len="sm"/>
            </a:ln>
            <a:effectLst/>
          </p:spPr>
          <p:txBody>
            <a:bodyPr/>
            <a:lstStyle/>
            <a:p>
              <a:endParaRPr lang="en-US"/>
            </a:p>
          </p:txBody>
        </p:sp>
        <p:sp>
          <p:nvSpPr>
            <p:cNvPr id="1046" name="Freeform 1049"/>
            <p:cNvSpPr>
              <a:spLocks/>
            </p:cNvSpPr>
            <p:nvPr/>
          </p:nvSpPr>
          <p:spPr bwMode="auto">
            <a:xfrm>
              <a:off x="4600" y="2268"/>
              <a:ext cx="20" cy="17"/>
            </a:xfrm>
            <a:custGeom>
              <a:avLst/>
              <a:gdLst/>
              <a:ahLst/>
              <a:cxnLst>
                <a:cxn ang="0">
                  <a:pos x="0" y="0"/>
                </a:cxn>
                <a:cxn ang="0">
                  <a:pos x="1" y="0"/>
                </a:cxn>
                <a:cxn ang="0">
                  <a:pos x="2" y="6"/>
                </a:cxn>
                <a:cxn ang="0">
                  <a:pos x="4" y="6"/>
                </a:cxn>
                <a:cxn ang="0">
                  <a:pos x="5" y="6"/>
                </a:cxn>
                <a:cxn ang="0">
                  <a:pos x="6" y="16"/>
                </a:cxn>
                <a:cxn ang="0">
                  <a:pos x="8" y="16"/>
                </a:cxn>
                <a:cxn ang="0">
                  <a:pos x="9" y="16"/>
                </a:cxn>
                <a:cxn ang="0">
                  <a:pos x="10" y="16"/>
                </a:cxn>
                <a:cxn ang="0">
                  <a:pos x="12" y="16"/>
                </a:cxn>
                <a:cxn ang="0">
                  <a:pos x="13" y="16"/>
                </a:cxn>
                <a:cxn ang="0">
                  <a:pos x="14" y="16"/>
                </a:cxn>
                <a:cxn ang="0">
                  <a:pos x="15" y="16"/>
                </a:cxn>
                <a:cxn ang="0">
                  <a:pos x="16" y="16"/>
                </a:cxn>
                <a:cxn ang="0">
                  <a:pos x="17" y="16"/>
                </a:cxn>
                <a:cxn ang="0">
                  <a:pos x="18" y="16"/>
                </a:cxn>
                <a:cxn ang="0">
                  <a:pos x="19" y="6"/>
                </a:cxn>
              </a:cxnLst>
              <a:rect l="0" t="0" r="r" b="b"/>
              <a:pathLst>
                <a:path w="20" h="17">
                  <a:moveTo>
                    <a:pt x="0" y="0"/>
                  </a:moveTo>
                  <a:lnTo>
                    <a:pt x="1" y="0"/>
                  </a:lnTo>
                  <a:lnTo>
                    <a:pt x="2" y="6"/>
                  </a:lnTo>
                  <a:lnTo>
                    <a:pt x="4" y="6"/>
                  </a:lnTo>
                  <a:lnTo>
                    <a:pt x="5" y="6"/>
                  </a:lnTo>
                  <a:lnTo>
                    <a:pt x="6" y="16"/>
                  </a:lnTo>
                  <a:lnTo>
                    <a:pt x="8" y="16"/>
                  </a:lnTo>
                  <a:lnTo>
                    <a:pt x="9" y="16"/>
                  </a:lnTo>
                  <a:lnTo>
                    <a:pt x="10" y="16"/>
                  </a:lnTo>
                  <a:lnTo>
                    <a:pt x="12" y="16"/>
                  </a:lnTo>
                  <a:lnTo>
                    <a:pt x="13" y="16"/>
                  </a:lnTo>
                  <a:lnTo>
                    <a:pt x="14" y="16"/>
                  </a:lnTo>
                  <a:lnTo>
                    <a:pt x="15" y="16"/>
                  </a:lnTo>
                  <a:lnTo>
                    <a:pt x="16" y="16"/>
                  </a:lnTo>
                  <a:lnTo>
                    <a:pt x="17" y="16"/>
                  </a:lnTo>
                  <a:lnTo>
                    <a:pt x="18" y="16"/>
                  </a:lnTo>
                  <a:lnTo>
                    <a:pt x="19" y="6"/>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47" name="Line 1050"/>
            <p:cNvSpPr>
              <a:spLocks noChangeShapeType="1"/>
            </p:cNvSpPr>
            <p:nvPr/>
          </p:nvSpPr>
          <p:spPr bwMode="auto">
            <a:xfrm>
              <a:off x="4601" y="2267"/>
              <a:ext cx="15" cy="0"/>
            </a:xfrm>
            <a:prstGeom prst="line">
              <a:avLst/>
            </a:prstGeom>
            <a:noFill/>
            <a:ln w="9525">
              <a:noFill/>
              <a:round/>
              <a:headEnd type="none" w="sm" len="sm"/>
              <a:tailEnd type="none" w="sm" len="sm"/>
            </a:ln>
            <a:effectLst/>
          </p:spPr>
          <p:txBody>
            <a:bodyPr/>
            <a:lstStyle/>
            <a:p>
              <a:endParaRPr lang="en-US"/>
            </a:p>
          </p:txBody>
        </p:sp>
        <p:sp>
          <p:nvSpPr>
            <p:cNvPr id="1048" name="Line 1051"/>
            <p:cNvSpPr>
              <a:spLocks noChangeShapeType="1"/>
            </p:cNvSpPr>
            <p:nvPr/>
          </p:nvSpPr>
          <p:spPr bwMode="auto">
            <a:xfrm>
              <a:off x="4618" y="2269"/>
              <a:ext cx="0" cy="1"/>
            </a:xfrm>
            <a:prstGeom prst="line">
              <a:avLst/>
            </a:prstGeom>
            <a:noFill/>
            <a:ln w="9525">
              <a:noFill/>
              <a:round/>
              <a:headEnd type="none" w="sm" len="sm"/>
              <a:tailEnd type="none" w="sm" len="sm"/>
            </a:ln>
            <a:effectLst/>
          </p:spPr>
          <p:txBody>
            <a:bodyPr/>
            <a:lstStyle/>
            <a:p>
              <a:endParaRPr lang="en-US"/>
            </a:p>
          </p:txBody>
        </p:sp>
        <p:sp>
          <p:nvSpPr>
            <p:cNvPr id="1049" name="Freeform 1052"/>
            <p:cNvSpPr>
              <a:spLocks/>
            </p:cNvSpPr>
            <p:nvPr/>
          </p:nvSpPr>
          <p:spPr bwMode="auto">
            <a:xfrm>
              <a:off x="4618" y="2263"/>
              <a:ext cx="17" cy="17"/>
            </a:xfrm>
            <a:custGeom>
              <a:avLst/>
              <a:gdLst/>
              <a:ahLst/>
              <a:cxnLst>
                <a:cxn ang="0">
                  <a:pos x="0" y="16"/>
                </a:cxn>
                <a:cxn ang="0">
                  <a:pos x="0" y="16"/>
                </a:cxn>
                <a:cxn ang="0">
                  <a:pos x="4" y="13"/>
                </a:cxn>
                <a:cxn ang="0">
                  <a:pos x="6" y="11"/>
                </a:cxn>
                <a:cxn ang="0">
                  <a:pos x="9" y="9"/>
                </a:cxn>
                <a:cxn ang="0">
                  <a:pos x="11" y="9"/>
                </a:cxn>
                <a:cxn ang="0">
                  <a:pos x="11" y="6"/>
                </a:cxn>
                <a:cxn ang="0">
                  <a:pos x="11" y="4"/>
                </a:cxn>
                <a:cxn ang="0">
                  <a:pos x="13" y="4"/>
                </a:cxn>
                <a:cxn ang="0">
                  <a:pos x="13" y="2"/>
                </a:cxn>
                <a:cxn ang="0">
                  <a:pos x="16" y="0"/>
                </a:cxn>
              </a:cxnLst>
              <a:rect l="0" t="0" r="r" b="b"/>
              <a:pathLst>
                <a:path w="17" h="17">
                  <a:moveTo>
                    <a:pt x="0" y="16"/>
                  </a:moveTo>
                  <a:lnTo>
                    <a:pt x="0" y="16"/>
                  </a:lnTo>
                  <a:lnTo>
                    <a:pt x="4" y="13"/>
                  </a:lnTo>
                  <a:lnTo>
                    <a:pt x="6" y="11"/>
                  </a:lnTo>
                  <a:lnTo>
                    <a:pt x="9" y="9"/>
                  </a:lnTo>
                  <a:lnTo>
                    <a:pt x="11" y="9"/>
                  </a:lnTo>
                  <a:lnTo>
                    <a:pt x="11" y="6"/>
                  </a:lnTo>
                  <a:lnTo>
                    <a:pt x="11" y="4"/>
                  </a:lnTo>
                  <a:lnTo>
                    <a:pt x="13" y="4"/>
                  </a:lnTo>
                  <a:lnTo>
                    <a:pt x="13"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50" name="Line 1053"/>
            <p:cNvSpPr>
              <a:spLocks noChangeShapeType="1"/>
            </p:cNvSpPr>
            <p:nvPr/>
          </p:nvSpPr>
          <p:spPr bwMode="auto">
            <a:xfrm>
              <a:off x="4619" y="2268"/>
              <a:ext cx="15" cy="0"/>
            </a:xfrm>
            <a:prstGeom prst="line">
              <a:avLst/>
            </a:prstGeom>
            <a:noFill/>
            <a:ln w="9525">
              <a:noFill/>
              <a:round/>
              <a:headEnd type="none" w="sm" len="sm"/>
              <a:tailEnd type="none" w="sm" len="sm"/>
            </a:ln>
            <a:effectLst/>
          </p:spPr>
          <p:txBody>
            <a:bodyPr/>
            <a:lstStyle/>
            <a:p>
              <a:endParaRPr lang="en-US"/>
            </a:p>
          </p:txBody>
        </p:sp>
        <p:sp>
          <p:nvSpPr>
            <p:cNvPr id="1051" name="Line 1054"/>
            <p:cNvSpPr>
              <a:spLocks noChangeShapeType="1"/>
            </p:cNvSpPr>
            <p:nvPr/>
          </p:nvSpPr>
          <p:spPr bwMode="auto">
            <a:xfrm>
              <a:off x="4625" y="2263"/>
              <a:ext cx="1" cy="0"/>
            </a:xfrm>
            <a:prstGeom prst="line">
              <a:avLst/>
            </a:prstGeom>
            <a:noFill/>
            <a:ln w="9525">
              <a:noFill/>
              <a:round/>
              <a:headEnd type="none" w="sm" len="sm"/>
              <a:tailEnd type="none" w="sm" len="sm"/>
            </a:ln>
            <a:effectLst/>
          </p:spPr>
          <p:txBody>
            <a:bodyPr/>
            <a:lstStyle/>
            <a:p>
              <a:endParaRPr lang="en-US"/>
            </a:p>
          </p:txBody>
        </p:sp>
        <p:sp>
          <p:nvSpPr>
            <p:cNvPr id="1052" name="Freeform 1055"/>
            <p:cNvSpPr>
              <a:spLocks/>
            </p:cNvSpPr>
            <p:nvPr/>
          </p:nvSpPr>
          <p:spPr bwMode="auto">
            <a:xfrm>
              <a:off x="4625" y="2235"/>
              <a:ext cx="1" cy="28"/>
            </a:xfrm>
            <a:custGeom>
              <a:avLst/>
              <a:gdLst/>
              <a:ahLst/>
              <a:cxnLst>
                <a:cxn ang="0">
                  <a:pos x="0" y="27"/>
                </a:cxn>
                <a:cxn ang="0">
                  <a:pos x="0" y="26"/>
                </a:cxn>
                <a:cxn ang="0">
                  <a:pos x="0" y="25"/>
                </a:cxn>
                <a:cxn ang="0">
                  <a:pos x="0" y="23"/>
                </a:cxn>
                <a:cxn ang="0">
                  <a:pos x="0" y="21"/>
                </a:cxn>
                <a:cxn ang="0">
                  <a:pos x="0" y="19"/>
                </a:cxn>
                <a:cxn ang="0">
                  <a:pos x="0" y="17"/>
                </a:cxn>
                <a:cxn ang="0">
                  <a:pos x="0" y="15"/>
                </a:cxn>
                <a:cxn ang="0">
                  <a:pos x="0" y="13"/>
                </a:cxn>
                <a:cxn ang="0">
                  <a:pos x="0" y="10"/>
                </a:cxn>
                <a:cxn ang="0">
                  <a:pos x="0" y="8"/>
                </a:cxn>
                <a:cxn ang="0">
                  <a:pos x="0" y="5"/>
                </a:cxn>
                <a:cxn ang="0">
                  <a:pos x="0" y="3"/>
                </a:cxn>
                <a:cxn ang="0">
                  <a:pos x="0" y="2"/>
                </a:cxn>
                <a:cxn ang="0">
                  <a:pos x="0" y="0"/>
                </a:cxn>
              </a:cxnLst>
              <a:rect l="0" t="0" r="r" b="b"/>
              <a:pathLst>
                <a:path w="1" h="28">
                  <a:moveTo>
                    <a:pt x="0" y="27"/>
                  </a:moveTo>
                  <a:lnTo>
                    <a:pt x="0" y="26"/>
                  </a:lnTo>
                  <a:lnTo>
                    <a:pt x="0" y="25"/>
                  </a:lnTo>
                  <a:lnTo>
                    <a:pt x="0" y="23"/>
                  </a:lnTo>
                  <a:lnTo>
                    <a:pt x="0" y="21"/>
                  </a:lnTo>
                  <a:lnTo>
                    <a:pt x="0" y="19"/>
                  </a:lnTo>
                  <a:lnTo>
                    <a:pt x="0" y="17"/>
                  </a:lnTo>
                  <a:lnTo>
                    <a:pt x="0" y="15"/>
                  </a:lnTo>
                  <a:lnTo>
                    <a:pt x="0" y="13"/>
                  </a:lnTo>
                  <a:lnTo>
                    <a:pt x="0" y="10"/>
                  </a:lnTo>
                  <a:lnTo>
                    <a:pt x="0" y="8"/>
                  </a:lnTo>
                  <a:lnTo>
                    <a:pt x="0" y="5"/>
                  </a:lnTo>
                  <a:lnTo>
                    <a:pt x="0" y="3"/>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53" name="Line 1056"/>
            <p:cNvSpPr>
              <a:spLocks noChangeShapeType="1"/>
            </p:cNvSpPr>
            <p:nvPr/>
          </p:nvSpPr>
          <p:spPr bwMode="auto">
            <a:xfrm flipH="1">
              <a:off x="4625" y="2263"/>
              <a:ext cx="1" cy="0"/>
            </a:xfrm>
            <a:prstGeom prst="line">
              <a:avLst/>
            </a:prstGeom>
            <a:noFill/>
            <a:ln w="9525">
              <a:noFill/>
              <a:round/>
              <a:headEnd type="none" w="sm" len="sm"/>
              <a:tailEnd type="none" w="sm" len="sm"/>
            </a:ln>
            <a:effectLst/>
          </p:spPr>
          <p:txBody>
            <a:bodyPr/>
            <a:lstStyle/>
            <a:p>
              <a:endParaRPr lang="en-US"/>
            </a:p>
          </p:txBody>
        </p:sp>
        <p:sp>
          <p:nvSpPr>
            <p:cNvPr id="1054" name="Line 1057"/>
            <p:cNvSpPr>
              <a:spLocks noChangeShapeType="1"/>
            </p:cNvSpPr>
            <p:nvPr/>
          </p:nvSpPr>
          <p:spPr bwMode="auto">
            <a:xfrm>
              <a:off x="4625" y="2235"/>
              <a:ext cx="1" cy="0"/>
            </a:xfrm>
            <a:prstGeom prst="line">
              <a:avLst/>
            </a:prstGeom>
            <a:noFill/>
            <a:ln w="9525">
              <a:noFill/>
              <a:round/>
              <a:headEnd type="none" w="sm" len="sm"/>
              <a:tailEnd type="none" w="sm" len="sm"/>
            </a:ln>
            <a:effectLst/>
          </p:spPr>
          <p:txBody>
            <a:bodyPr/>
            <a:lstStyle/>
            <a:p>
              <a:endParaRPr lang="en-US"/>
            </a:p>
          </p:txBody>
        </p:sp>
        <p:sp>
          <p:nvSpPr>
            <p:cNvPr id="1055" name="Line 1058"/>
            <p:cNvSpPr>
              <a:spLocks noChangeShapeType="1"/>
            </p:cNvSpPr>
            <p:nvPr/>
          </p:nvSpPr>
          <p:spPr bwMode="auto">
            <a:xfrm>
              <a:off x="4601" y="2273"/>
              <a:ext cx="0" cy="1"/>
            </a:xfrm>
            <a:prstGeom prst="line">
              <a:avLst/>
            </a:prstGeom>
            <a:noFill/>
            <a:ln w="12700">
              <a:solidFill>
                <a:srgbClr val="000000"/>
              </a:solidFill>
              <a:round/>
              <a:headEnd type="none" w="sm" len="sm"/>
              <a:tailEnd type="none" w="sm" len="sm"/>
            </a:ln>
            <a:effectLst/>
          </p:spPr>
          <p:txBody>
            <a:bodyPr/>
            <a:lstStyle/>
            <a:p>
              <a:endParaRPr lang="en-US"/>
            </a:p>
          </p:txBody>
        </p:sp>
        <p:sp>
          <p:nvSpPr>
            <p:cNvPr id="1056" name="Freeform 1059"/>
            <p:cNvSpPr>
              <a:spLocks/>
            </p:cNvSpPr>
            <p:nvPr/>
          </p:nvSpPr>
          <p:spPr bwMode="auto">
            <a:xfrm>
              <a:off x="4601" y="2275"/>
              <a:ext cx="17" cy="15"/>
            </a:xfrm>
            <a:custGeom>
              <a:avLst/>
              <a:gdLst/>
              <a:ahLst/>
              <a:cxnLst>
                <a:cxn ang="0">
                  <a:pos x="0" y="0"/>
                </a:cxn>
                <a:cxn ang="0">
                  <a:pos x="0" y="0"/>
                </a:cxn>
                <a:cxn ang="0">
                  <a:pos x="0" y="2"/>
                </a:cxn>
                <a:cxn ang="0">
                  <a:pos x="2" y="4"/>
                </a:cxn>
                <a:cxn ang="0">
                  <a:pos x="2" y="6"/>
                </a:cxn>
                <a:cxn ang="0">
                  <a:pos x="5" y="10"/>
                </a:cxn>
                <a:cxn ang="0">
                  <a:pos x="5" y="12"/>
                </a:cxn>
                <a:cxn ang="0">
                  <a:pos x="10" y="12"/>
                </a:cxn>
                <a:cxn ang="0">
                  <a:pos x="10" y="14"/>
                </a:cxn>
                <a:cxn ang="0">
                  <a:pos x="13" y="14"/>
                </a:cxn>
                <a:cxn ang="0">
                  <a:pos x="16" y="14"/>
                </a:cxn>
              </a:cxnLst>
              <a:rect l="0" t="0" r="r" b="b"/>
              <a:pathLst>
                <a:path w="17" h="15">
                  <a:moveTo>
                    <a:pt x="0" y="0"/>
                  </a:moveTo>
                  <a:lnTo>
                    <a:pt x="0" y="0"/>
                  </a:lnTo>
                  <a:lnTo>
                    <a:pt x="0" y="2"/>
                  </a:lnTo>
                  <a:lnTo>
                    <a:pt x="2" y="4"/>
                  </a:lnTo>
                  <a:lnTo>
                    <a:pt x="2" y="6"/>
                  </a:lnTo>
                  <a:lnTo>
                    <a:pt x="5" y="10"/>
                  </a:lnTo>
                  <a:lnTo>
                    <a:pt x="5" y="12"/>
                  </a:lnTo>
                  <a:lnTo>
                    <a:pt x="10" y="12"/>
                  </a:lnTo>
                  <a:lnTo>
                    <a:pt x="10" y="14"/>
                  </a:lnTo>
                  <a:lnTo>
                    <a:pt x="13" y="14"/>
                  </a:lnTo>
                  <a:lnTo>
                    <a:pt x="16"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57" name="Line 1060"/>
            <p:cNvSpPr>
              <a:spLocks noChangeShapeType="1"/>
            </p:cNvSpPr>
            <p:nvPr/>
          </p:nvSpPr>
          <p:spPr bwMode="auto">
            <a:xfrm>
              <a:off x="4602" y="2275"/>
              <a:ext cx="15" cy="0"/>
            </a:xfrm>
            <a:prstGeom prst="line">
              <a:avLst/>
            </a:prstGeom>
            <a:noFill/>
            <a:ln w="9525">
              <a:noFill/>
              <a:round/>
              <a:headEnd type="none" w="sm" len="sm"/>
              <a:tailEnd type="none" w="sm" len="sm"/>
            </a:ln>
            <a:effectLst/>
          </p:spPr>
          <p:txBody>
            <a:bodyPr/>
            <a:lstStyle/>
            <a:p>
              <a:endParaRPr lang="en-US"/>
            </a:p>
          </p:txBody>
        </p:sp>
        <p:sp>
          <p:nvSpPr>
            <p:cNvPr id="1058" name="Line 1061"/>
            <p:cNvSpPr>
              <a:spLocks noChangeShapeType="1"/>
            </p:cNvSpPr>
            <p:nvPr/>
          </p:nvSpPr>
          <p:spPr bwMode="auto">
            <a:xfrm flipH="1">
              <a:off x="4603" y="2278"/>
              <a:ext cx="1" cy="1"/>
            </a:xfrm>
            <a:prstGeom prst="line">
              <a:avLst/>
            </a:prstGeom>
            <a:noFill/>
            <a:ln w="9525">
              <a:noFill/>
              <a:round/>
              <a:headEnd type="none" w="sm" len="sm"/>
              <a:tailEnd type="none" w="sm" len="sm"/>
            </a:ln>
            <a:effectLst/>
          </p:spPr>
          <p:txBody>
            <a:bodyPr/>
            <a:lstStyle/>
            <a:p>
              <a:endParaRPr lang="en-US"/>
            </a:p>
          </p:txBody>
        </p:sp>
        <p:sp>
          <p:nvSpPr>
            <p:cNvPr id="1059" name="Freeform 1062"/>
            <p:cNvSpPr>
              <a:spLocks/>
            </p:cNvSpPr>
            <p:nvPr/>
          </p:nvSpPr>
          <p:spPr bwMode="auto">
            <a:xfrm>
              <a:off x="4603" y="2278"/>
              <a:ext cx="17" cy="17"/>
            </a:xfrm>
            <a:custGeom>
              <a:avLst/>
              <a:gdLst/>
              <a:ahLst/>
              <a:cxnLst>
                <a:cxn ang="0">
                  <a:pos x="0" y="0"/>
                </a:cxn>
                <a:cxn ang="0">
                  <a:pos x="0" y="9"/>
                </a:cxn>
                <a:cxn ang="0">
                  <a:pos x="2" y="9"/>
                </a:cxn>
                <a:cxn ang="0">
                  <a:pos x="3" y="16"/>
                </a:cxn>
                <a:cxn ang="0">
                  <a:pos x="4" y="16"/>
                </a:cxn>
                <a:cxn ang="0">
                  <a:pos x="5" y="16"/>
                </a:cxn>
                <a:cxn ang="0">
                  <a:pos x="6" y="16"/>
                </a:cxn>
                <a:cxn ang="0">
                  <a:pos x="8" y="16"/>
                </a:cxn>
                <a:cxn ang="0">
                  <a:pos x="10" y="16"/>
                </a:cxn>
                <a:cxn ang="0">
                  <a:pos x="12" y="16"/>
                </a:cxn>
                <a:cxn ang="0">
                  <a:pos x="13" y="16"/>
                </a:cxn>
                <a:cxn ang="0">
                  <a:pos x="13" y="9"/>
                </a:cxn>
                <a:cxn ang="0">
                  <a:pos x="14" y="9"/>
                </a:cxn>
                <a:cxn ang="0">
                  <a:pos x="16" y="9"/>
                </a:cxn>
              </a:cxnLst>
              <a:rect l="0" t="0" r="r" b="b"/>
              <a:pathLst>
                <a:path w="17" h="17">
                  <a:moveTo>
                    <a:pt x="0" y="0"/>
                  </a:moveTo>
                  <a:lnTo>
                    <a:pt x="0" y="9"/>
                  </a:lnTo>
                  <a:lnTo>
                    <a:pt x="2" y="9"/>
                  </a:lnTo>
                  <a:lnTo>
                    <a:pt x="3" y="16"/>
                  </a:lnTo>
                  <a:lnTo>
                    <a:pt x="4" y="16"/>
                  </a:lnTo>
                  <a:lnTo>
                    <a:pt x="5" y="16"/>
                  </a:lnTo>
                  <a:lnTo>
                    <a:pt x="6" y="16"/>
                  </a:lnTo>
                  <a:lnTo>
                    <a:pt x="8" y="16"/>
                  </a:lnTo>
                  <a:lnTo>
                    <a:pt x="10" y="16"/>
                  </a:lnTo>
                  <a:lnTo>
                    <a:pt x="12" y="16"/>
                  </a:lnTo>
                  <a:lnTo>
                    <a:pt x="13" y="16"/>
                  </a:lnTo>
                  <a:lnTo>
                    <a:pt x="13" y="9"/>
                  </a:lnTo>
                  <a:lnTo>
                    <a:pt x="14" y="9"/>
                  </a:lnTo>
                  <a:lnTo>
                    <a:pt x="16" y="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60" name="Line 1063"/>
            <p:cNvSpPr>
              <a:spLocks noChangeShapeType="1"/>
            </p:cNvSpPr>
            <p:nvPr/>
          </p:nvSpPr>
          <p:spPr bwMode="auto">
            <a:xfrm>
              <a:off x="4604" y="2277"/>
              <a:ext cx="15" cy="0"/>
            </a:xfrm>
            <a:prstGeom prst="line">
              <a:avLst/>
            </a:prstGeom>
            <a:noFill/>
            <a:ln w="9525">
              <a:noFill/>
              <a:round/>
              <a:headEnd type="none" w="sm" len="sm"/>
              <a:tailEnd type="none" w="sm" len="sm"/>
            </a:ln>
            <a:effectLst/>
          </p:spPr>
          <p:txBody>
            <a:bodyPr/>
            <a:lstStyle/>
            <a:p>
              <a:endParaRPr lang="en-US"/>
            </a:p>
          </p:txBody>
        </p:sp>
        <p:sp>
          <p:nvSpPr>
            <p:cNvPr id="1061" name="Line 1064"/>
            <p:cNvSpPr>
              <a:spLocks noChangeShapeType="1"/>
            </p:cNvSpPr>
            <p:nvPr/>
          </p:nvSpPr>
          <p:spPr bwMode="auto">
            <a:xfrm>
              <a:off x="4617" y="2279"/>
              <a:ext cx="0" cy="1"/>
            </a:xfrm>
            <a:prstGeom prst="line">
              <a:avLst/>
            </a:prstGeom>
            <a:noFill/>
            <a:ln w="9525">
              <a:noFill/>
              <a:round/>
              <a:headEnd type="none" w="sm" len="sm"/>
              <a:tailEnd type="none" w="sm" len="sm"/>
            </a:ln>
            <a:effectLst/>
          </p:spPr>
          <p:txBody>
            <a:bodyPr/>
            <a:lstStyle/>
            <a:p>
              <a:endParaRPr lang="en-US"/>
            </a:p>
          </p:txBody>
        </p:sp>
        <p:sp>
          <p:nvSpPr>
            <p:cNvPr id="1062" name="Freeform 1065"/>
            <p:cNvSpPr>
              <a:spLocks/>
            </p:cNvSpPr>
            <p:nvPr/>
          </p:nvSpPr>
          <p:spPr bwMode="auto">
            <a:xfrm>
              <a:off x="4617" y="2275"/>
              <a:ext cx="17" cy="15"/>
            </a:xfrm>
            <a:custGeom>
              <a:avLst/>
              <a:gdLst/>
              <a:ahLst/>
              <a:cxnLst>
                <a:cxn ang="0">
                  <a:pos x="0" y="14"/>
                </a:cxn>
                <a:cxn ang="0">
                  <a:pos x="0" y="14"/>
                </a:cxn>
                <a:cxn ang="0">
                  <a:pos x="3" y="12"/>
                </a:cxn>
                <a:cxn ang="0">
                  <a:pos x="6" y="12"/>
                </a:cxn>
                <a:cxn ang="0">
                  <a:pos x="9" y="12"/>
                </a:cxn>
                <a:cxn ang="0">
                  <a:pos x="12" y="12"/>
                </a:cxn>
                <a:cxn ang="0">
                  <a:pos x="12" y="8"/>
                </a:cxn>
                <a:cxn ang="0">
                  <a:pos x="16" y="8"/>
                </a:cxn>
                <a:cxn ang="0">
                  <a:pos x="16" y="6"/>
                </a:cxn>
                <a:cxn ang="0">
                  <a:pos x="16" y="2"/>
                </a:cxn>
                <a:cxn ang="0">
                  <a:pos x="16" y="0"/>
                </a:cxn>
              </a:cxnLst>
              <a:rect l="0" t="0" r="r" b="b"/>
              <a:pathLst>
                <a:path w="17" h="15">
                  <a:moveTo>
                    <a:pt x="0" y="14"/>
                  </a:moveTo>
                  <a:lnTo>
                    <a:pt x="0" y="14"/>
                  </a:lnTo>
                  <a:lnTo>
                    <a:pt x="3" y="12"/>
                  </a:lnTo>
                  <a:lnTo>
                    <a:pt x="6" y="12"/>
                  </a:lnTo>
                  <a:lnTo>
                    <a:pt x="9" y="12"/>
                  </a:lnTo>
                  <a:lnTo>
                    <a:pt x="12" y="12"/>
                  </a:lnTo>
                  <a:lnTo>
                    <a:pt x="12" y="8"/>
                  </a:lnTo>
                  <a:lnTo>
                    <a:pt x="16" y="8"/>
                  </a:lnTo>
                  <a:lnTo>
                    <a:pt x="16" y="6"/>
                  </a:lnTo>
                  <a:lnTo>
                    <a:pt x="16" y="2"/>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63" name="Line 1066"/>
            <p:cNvSpPr>
              <a:spLocks noChangeShapeType="1"/>
            </p:cNvSpPr>
            <p:nvPr/>
          </p:nvSpPr>
          <p:spPr bwMode="auto">
            <a:xfrm>
              <a:off x="4617" y="2278"/>
              <a:ext cx="15" cy="0"/>
            </a:xfrm>
            <a:prstGeom prst="line">
              <a:avLst/>
            </a:prstGeom>
            <a:noFill/>
            <a:ln w="9525">
              <a:noFill/>
              <a:round/>
              <a:headEnd type="none" w="sm" len="sm"/>
              <a:tailEnd type="none" w="sm" len="sm"/>
            </a:ln>
            <a:effectLst/>
          </p:spPr>
          <p:txBody>
            <a:bodyPr/>
            <a:lstStyle/>
            <a:p>
              <a:endParaRPr lang="en-US"/>
            </a:p>
          </p:txBody>
        </p:sp>
        <p:sp>
          <p:nvSpPr>
            <p:cNvPr id="1064" name="Line 1067"/>
            <p:cNvSpPr>
              <a:spLocks noChangeShapeType="1"/>
            </p:cNvSpPr>
            <p:nvPr/>
          </p:nvSpPr>
          <p:spPr bwMode="auto">
            <a:xfrm>
              <a:off x="4618" y="2275"/>
              <a:ext cx="1" cy="0"/>
            </a:xfrm>
            <a:prstGeom prst="line">
              <a:avLst/>
            </a:prstGeom>
            <a:noFill/>
            <a:ln w="9525">
              <a:noFill/>
              <a:round/>
              <a:headEnd type="none" w="sm" len="sm"/>
              <a:tailEnd type="none" w="sm" len="sm"/>
            </a:ln>
            <a:effectLst/>
          </p:spPr>
          <p:txBody>
            <a:bodyPr/>
            <a:lstStyle/>
            <a:p>
              <a:endParaRPr lang="en-US"/>
            </a:p>
          </p:txBody>
        </p:sp>
        <p:sp>
          <p:nvSpPr>
            <p:cNvPr id="1065" name="Freeform 1068"/>
            <p:cNvSpPr>
              <a:spLocks/>
            </p:cNvSpPr>
            <p:nvPr/>
          </p:nvSpPr>
          <p:spPr bwMode="auto">
            <a:xfrm>
              <a:off x="4618" y="2269"/>
              <a:ext cx="1" cy="15"/>
            </a:xfrm>
            <a:custGeom>
              <a:avLst/>
              <a:gdLst/>
              <a:ahLst/>
              <a:cxnLst>
                <a:cxn ang="0">
                  <a:pos x="0" y="14"/>
                </a:cxn>
                <a:cxn ang="0">
                  <a:pos x="0" y="14"/>
                </a:cxn>
                <a:cxn ang="0">
                  <a:pos x="0" y="12"/>
                </a:cxn>
                <a:cxn ang="0">
                  <a:pos x="0" y="10"/>
                </a:cxn>
                <a:cxn ang="0">
                  <a:pos x="0" y="8"/>
                </a:cxn>
                <a:cxn ang="0">
                  <a:pos x="0" y="6"/>
                </a:cxn>
                <a:cxn ang="0">
                  <a:pos x="0" y="4"/>
                </a:cxn>
                <a:cxn ang="0">
                  <a:pos x="0" y="2"/>
                </a:cxn>
                <a:cxn ang="0">
                  <a:pos x="0" y="0"/>
                </a:cxn>
              </a:cxnLst>
              <a:rect l="0" t="0" r="r" b="b"/>
              <a:pathLst>
                <a:path w="1" h="15">
                  <a:moveTo>
                    <a:pt x="0" y="14"/>
                  </a:moveTo>
                  <a:lnTo>
                    <a:pt x="0" y="14"/>
                  </a:lnTo>
                  <a:lnTo>
                    <a:pt x="0" y="12"/>
                  </a:lnTo>
                  <a:lnTo>
                    <a:pt x="0" y="10"/>
                  </a:lnTo>
                  <a:lnTo>
                    <a:pt x="0" y="8"/>
                  </a:lnTo>
                  <a:lnTo>
                    <a:pt x="0" y="6"/>
                  </a:lnTo>
                  <a:lnTo>
                    <a:pt x="0" y="4"/>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66" name="Line 1069"/>
            <p:cNvSpPr>
              <a:spLocks noChangeShapeType="1"/>
            </p:cNvSpPr>
            <p:nvPr/>
          </p:nvSpPr>
          <p:spPr bwMode="auto">
            <a:xfrm flipH="1">
              <a:off x="4618" y="2275"/>
              <a:ext cx="1" cy="0"/>
            </a:xfrm>
            <a:prstGeom prst="line">
              <a:avLst/>
            </a:prstGeom>
            <a:noFill/>
            <a:ln w="9525">
              <a:noFill/>
              <a:round/>
              <a:headEnd type="none" w="sm" len="sm"/>
              <a:tailEnd type="none" w="sm" len="sm"/>
            </a:ln>
            <a:effectLst/>
          </p:spPr>
          <p:txBody>
            <a:bodyPr/>
            <a:lstStyle/>
            <a:p>
              <a:endParaRPr lang="en-US"/>
            </a:p>
          </p:txBody>
        </p:sp>
        <p:sp>
          <p:nvSpPr>
            <p:cNvPr id="1067" name="Line 1070"/>
            <p:cNvSpPr>
              <a:spLocks noChangeShapeType="1"/>
            </p:cNvSpPr>
            <p:nvPr/>
          </p:nvSpPr>
          <p:spPr bwMode="auto">
            <a:xfrm>
              <a:off x="4618" y="2269"/>
              <a:ext cx="1" cy="0"/>
            </a:xfrm>
            <a:prstGeom prst="line">
              <a:avLst/>
            </a:prstGeom>
            <a:noFill/>
            <a:ln w="9525">
              <a:noFill/>
              <a:round/>
              <a:headEnd type="none" w="sm" len="sm"/>
              <a:tailEnd type="none" w="sm" len="sm"/>
            </a:ln>
            <a:effectLst/>
          </p:spPr>
          <p:txBody>
            <a:bodyPr/>
            <a:lstStyle/>
            <a:p>
              <a:endParaRPr lang="en-US"/>
            </a:p>
          </p:txBody>
        </p:sp>
        <p:sp>
          <p:nvSpPr>
            <p:cNvPr id="1068" name="Freeform 1071"/>
            <p:cNvSpPr>
              <a:spLocks/>
            </p:cNvSpPr>
            <p:nvPr/>
          </p:nvSpPr>
          <p:spPr bwMode="auto">
            <a:xfrm>
              <a:off x="4598" y="2237"/>
              <a:ext cx="24" cy="15"/>
            </a:xfrm>
            <a:custGeom>
              <a:avLst/>
              <a:gdLst/>
              <a:ahLst/>
              <a:cxnLst>
                <a:cxn ang="0">
                  <a:pos x="0" y="14"/>
                </a:cxn>
                <a:cxn ang="0">
                  <a:pos x="0" y="14"/>
                </a:cxn>
                <a:cxn ang="0">
                  <a:pos x="2" y="12"/>
                </a:cxn>
                <a:cxn ang="0">
                  <a:pos x="3" y="10"/>
                </a:cxn>
                <a:cxn ang="0">
                  <a:pos x="5" y="10"/>
                </a:cxn>
                <a:cxn ang="0">
                  <a:pos x="7" y="10"/>
                </a:cxn>
                <a:cxn ang="0">
                  <a:pos x="9" y="8"/>
                </a:cxn>
                <a:cxn ang="0">
                  <a:pos x="11" y="7"/>
                </a:cxn>
                <a:cxn ang="0">
                  <a:pos x="12" y="5"/>
                </a:cxn>
                <a:cxn ang="0">
                  <a:pos x="15" y="3"/>
                </a:cxn>
                <a:cxn ang="0">
                  <a:pos x="16" y="3"/>
                </a:cxn>
                <a:cxn ang="0">
                  <a:pos x="18" y="1"/>
                </a:cxn>
                <a:cxn ang="0">
                  <a:pos x="20" y="0"/>
                </a:cxn>
                <a:cxn ang="0">
                  <a:pos x="21" y="0"/>
                </a:cxn>
                <a:cxn ang="0">
                  <a:pos x="22" y="0"/>
                </a:cxn>
                <a:cxn ang="0">
                  <a:pos x="23" y="0"/>
                </a:cxn>
              </a:cxnLst>
              <a:rect l="0" t="0" r="r" b="b"/>
              <a:pathLst>
                <a:path w="24" h="15">
                  <a:moveTo>
                    <a:pt x="0" y="14"/>
                  </a:moveTo>
                  <a:lnTo>
                    <a:pt x="0" y="14"/>
                  </a:lnTo>
                  <a:lnTo>
                    <a:pt x="2" y="12"/>
                  </a:lnTo>
                  <a:lnTo>
                    <a:pt x="3" y="10"/>
                  </a:lnTo>
                  <a:lnTo>
                    <a:pt x="5" y="10"/>
                  </a:lnTo>
                  <a:lnTo>
                    <a:pt x="7" y="10"/>
                  </a:lnTo>
                  <a:lnTo>
                    <a:pt x="9" y="8"/>
                  </a:lnTo>
                  <a:lnTo>
                    <a:pt x="11" y="7"/>
                  </a:lnTo>
                  <a:lnTo>
                    <a:pt x="12" y="5"/>
                  </a:lnTo>
                  <a:lnTo>
                    <a:pt x="15" y="3"/>
                  </a:lnTo>
                  <a:lnTo>
                    <a:pt x="16" y="3"/>
                  </a:lnTo>
                  <a:lnTo>
                    <a:pt x="18" y="1"/>
                  </a:lnTo>
                  <a:lnTo>
                    <a:pt x="20" y="0"/>
                  </a:lnTo>
                  <a:lnTo>
                    <a:pt x="21" y="0"/>
                  </a:lnTo>
                  <a:lnTo>
                    <a:pt x="22" y="0"/>
                  </a:lnTo>
                  <a:lnTo>
                    <a:pt x="2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69" name="Line 1072"/>
            <p:cNvSpPr>
              <a:spLocks noChangeShapeType="1"/>
            </p:cNvSpPr>
            <p:nvPr/>
          </p:nvSpPr>
          <p:spPr bwMode="auto">
            <a:xfrm>
              <a:off x="4599" y="2245"/>
              <a:ext cx="15" cy="0"/>
            </a:xfrm>
            <a:prstGeom prst="line">
              <a:avLst/>
            </a:prstGeom>
            <a:noFill/>
            <a:ln w="9525">
              <a:noFill/>
              <a:round/>
              <a:headEnd type="none" w="sm" len="sm"/>
              <a:tailEnd type="none" w="sm" len="sm"/>
            </a:ln>
            <a:effectLst/>
          </p:spPr>
          <p:txBody>
            <a:bodyPr/>
            <a:lstStyle/>
            <a:p>
              <a:endParaRPr lang="en-US"/>
            </a:p>
          </p:txBody>
        </p:sp>
        <p:sp>
          <p:nvSpPr>
            <p:cNvPr id="1070" name="Line 1073"/>
            <p:cNvSpPr>
              <a:spLocks noChangeShapeType="1"/>
            </p:cNvSpPr>
            <p:nvPr/>
          </p:nvSpPr>
          <p:spPr bwMode="auto">
            <a:xfrm>
              <a:off x="4621" y="2237"/>
              <a:ext cx="0" cy="1"/>
            </a:xfrm>
            <a:prstGeom prst="line">
              <a:avLst/>
            </a:prstGeom>
            <a:noFill/>
            <a:ln w="9525">
              <a:noFill/>
              <a:round/>
              <a:headEnd type="none" w="sm" len="sm"/>
              <a:tailEnd type="none" w="sm" len="sm"/>
            </a:ln>
            <a:effectLst/>
          </p:spPr>
          <p:txBody>
            <a:bodyPr/>
            <a:lstStyle/>
            <a:p>
              <a:endParaRPr lang="en-US"/>
            </a:p>
          </p:txBody>
        </p:sp>
        <p:sp>
          <p:nvSpPr>
            <p:cNvPr id="1071" name="Freeform 1074"/>
            <p:cNvSpPr>
              <a:spLocks/>
            </p:cNvSpPr>
            <p:nvPr/>
          </p:nvSpPr>
          <p:spPr bwMode="auto">
            <a:xfrm>
              <a:off x="4599" y="2241"/>
              <a:ext cx="24" cy="15"/>
            </a:xfrm>
            <a:custGeom>
              <a:avLst/>
              <a:gdLst/>
              <a:ahLst/>
              <a:cxnLst>
                <a:cxn ang="0">
                  <a:pos x="0" y="14"/>
                </a:cxn>
                <a:cxn ang="0">
                  <a:pos x="0" y="14"/>
                </a:cxn>
                <a:cxn ang="0">
                  <a:pos x="2" y="12"/>
                </a:cxn>
                <a:cxn ang="0">
                  <a:pos x="3" y="12"/>
                </a:cxn>
                <a:cxn ang="0">
                  <a:pos x="5" y="10"/>
                </a:cxn>
                <a:cxn ang="0">
                  <a:pos x="7" y="8"/>
                </a:cxn>
                <a:cxn ang="0">
                  <a:pos x="8" y="8"/>
                </a:cxn>
                <a:cxn ang="0">
                  <a:pos x="10" y="6"/>
                </a:cxn>
                <a:cxn ang="0">
                  <a:pos x="12" y="4"/>
                </a:cxn>
                <a:cxn ang="0">
                  <a:pos x="15" y="4"/>
                </a:cxn>
                <a:cxn ang="0">
                  <a:pos x="16" y="2"/>
                </a:cxn>
                <a:cxn ang="0">
                  <a:pos x="18" y="0"/>
                </a:cxn>
                <a:cxn ang="0">
                  <a:pos x="20" y="0"/>
                </a:cxn>
                <a:cxn ang="0">
                  <a:pos x="21" y="0"/>
                </a:cxn>
                <a:cxn ang="0">
                  <a:pos x="22" y="0"/>
                </a:cxn>
                <a:cxn ang="0">
                  <a:pos x="23" y="0"/>
                </a:cxn>
              </a:cxnLst>
              <a:rect l="0" t="0" r="r" b="b"/>
              <a:pathLst>
                <a:path w="24" h="15">
                  <a:moveTo>
                    <a:pt x="0" y="14"/>
                  </a:moveTo>
                  <a:lnTo>
                    <a:pt x="0" y="14"/>
                  </a:lnTo>
                  <a:lnTo>
                    <a:pt x="2" y="12"/>
                  </a:lnTo>
                  <a:lnTo>
                    <a:pt x="3" y="12"/>
                  </a:lnTo>
                  <a:lnTo>
                    <a:pt x="5" y="10"/>
                  </a:lnTo>
                  <a:lnTo>
                    <a:pt x="7" y="8"/>
                  </a:lnTo>
                  <a:lnTo>
                    <a:pt x="8" y="8"/>
                  </a:lnTo>
                  <a:lnTo>
                    <a:pt x="10" y="6"/>
                  </a:lnTo>
                  <a:lnTo>
                    <a:pt x="12" y="4"/>
                  </a:lnTo>
                  <a:lnTo>
                    <a:pt x="15" y="4"/>
                  </a:lnTo>
                  <a:lnTo>
                    <a:pt x="16" y="2"/>
                  </a:lnTo>
                  <a:lnTo>
                    <a:pt x="18" y="0"/>
                  </a:lnTo>
                  <a:lnTo>
                    <a:pt x="20" y="0"/>
                  </a:lnTo>
                  <a:lnTo>
                    <a:pt x="21" y="0"/>
                  </a:lnTo>
                  <a:lnTo>
                    <a:pt x="22" y="0"/>
                  </a:lnTo>
                  <a:lnTo>
                    <a:pt x="2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72" name="Line 1075"/>
            <p:cNvSpPr>
              <a:spLocks noChangeShapeType="1"/>
            </p:cNvSpPr>
            <p:nvPr/>
          </p:nvSpPr>
          <p:spPr bwMode="auto">
            <a:xfrm>
              <a:off x="4600" y="2249"/>
              <a:ext cx="15" cy="0"/>
            </a:xfrm>
            <a:prstGeom prst="line">
              <a:avLst/>
            </a:prstGeom>
            <a:noFill/>
            <a:ln w="9525">
              <a:noFill/>
              <a:round/>
              <a:headEnd type="none" w="sm" len="sm"/>
              <a:tailEnd type="none" w="sm" len="sm"/>
            </a:ln>
            <a:effectLst/>
          </p:spPr>
          <p:txBody>
            <a:bodyPr/>
            <a:lstStyle/>
            <a:p>
              <a:endParaRPr lang="en-US"/>
            </a:p>
          </p:txBody>
        </p:sp>
        <p:sp>
          <p:nvSpPr>
            <p:cNvPr id="1073" name="Line 1076"/>
            <p:cNvSpPr>
              <a:spLocks noChangeShapeType="1"/>
            </p:cNvSpPr>
            <p:nvPr/>
          </p:nvSpPr>
          <p:spPr bwMode="auto">
            <a:xfrm>
              <a:off x="4622" y="2241"/>
              <a:ext cx="0" cy="1"/>
            </a:xfrm>
            <a:prstGeom prst="line">
              <a:avLst/>
            </a:prstGeom>
            <a:noFill/>
            <a:ln w="9525">
              <a:noFill/>
              <a:round/>
              <a:headEnd type="none" w="sm" len="sm"/>
              <a:tailEnd type="none" w="sm" len="sm"/>
            </a:ln>
            <a:effectLst/>
          </p:spPr>
          <p:txBody>
            <a:bodyPr/>
            <a:lstStyle/>
            <a:p>
              <a:endParaRPr lang="en-US"/>
            </a:p>
          </p:txBody>
        </p:sp>
        <p:sp>
          <p:nvSpPr>
            <p:cNvPr id="1074" name="Freeform 1077"/>
            <p:cNvSpPr>
              <a:spLocks/>
            </p:cNvSpPr>
            <p:nvPr/>
          </p:nvSpPr>
          <p:spPr bwMode="auto">
            <a:xfrm>
              <a:off x="4599" y="2247"/>
              <a:ext cx="24" cy="15"/>
            </a:xfrm>
            <a:custGeom>
              <a:avLst/>
              <a:gdLst/>
              <a:ahLst/>
              <a:cxnLst>
                <a:cxn ang="0">
                  <a:pos x="0" y="14"/>
                </a:cxn>
                <a:cxn ang="0">
                  <a:pos x="0" y="14"/>
                </a:cxn>
                <a:cxn ang="0">
                  <a:pos x="2" y="14"/>
                </a:cxn>
                <a:cxn ang="0">
                  <a:pos x="3" y="12"/>
                </a:cxn>
                <a:cxn ang="0">
                  <a:pos x="4" y="10"/>
                </a:cxn>
                <a:cxn ang="0">
                  <a:pos x="6" y="10"/>
                </a:cxn>
                <a:cxn ang="0">
                  <a:pos x="8" y="8"/>
                </a:cxn>
                <a:cxn ang="0">
                  <a:pos x="10" y="7"/>
                </a:cxn>
                <a:cxn ang="0">
                  <a:pos x="12" y="5"/>
                </a:cxn>
                <a:cxn ang="0">
                  <a:pos x="14" y="5"/>
                </a:cxn>
                <a:cxn ang="0">
                  <a:pos x="16" y="3"/>
                </a:cxn>
                <a:cxn ang="0">
                  <a:pos x="18" y="3"/>
                </a:cxn>
                <a:cxn ang="0">
                  <a:pos x="20" y="1"/>
                </a:cxn>
                <a:cxn ang="0">
                  <a:pos x="21" y="0"/>
                </a:cxn>
                <a:cxn ang="0">
                  <a:pos x="22" y="0"/>
                </a:cxn>
                <a:cxn ang="0">
                  <a:pos x="23" y="0"/>
                </a:cxn>
              </a:cxnLst>
              <a:rect l="0" t="0" r="r" b="b"/>
              <a:pathLst>
                <a:path w="24" h="15">
                  <a:moveTo>
                    <a:pt x="0" y="14"/>
                  </a:moveTo>
                  <a:lnTo>
                    <a:pt x="0" y="14"/>
                  </a:lnTo>
                  <a:lnTo>
                    <a:pt x="2" y="14"/>
                  </a:lnTo>
                  <a:lnTo>
                    <a:pt x="3" y="12"/>
                  </a:lnTo>
                  <a:lnTo>
                    <a:pt x="4" y="10"/>
                  </a:lnTo>
                  <a:lnTo>
                    <a:pt x="6" y="10"/>
                  </a:lnTo>
                  <a:lnTo>
                    <a:pt x="8" y="8"/>
                  </a:lnTo>
                  <a:lnTo>
                    <a:pt x="10" y="7"/>
                  </a:lnTo>
                  <a:lnTo>
                    <a:pt x="12" y="5"/>
                  </a:lnTo>
                  <a:lnTo>
                    <a:pt x="14" y="5"/>
                  </a:lnTo>
                  <a:lnTo>
                    <a:pt x="16" y="3"/>
                  </a:lnTo>
                  <a:lnTo>
                    <a:pt x="18" y="3"/>
                  </a:lnTo>
                  <a:lnTo>
                    <a:pt x="20" y="1"/>
                  </a:lnTo>
                  <a:lnTo>
                    <a:pt x="21" y="0"/>
                  </a:lnTo>
                  <a:lnTo>
                    <a:pt x="22" y="0"/>
                  </a:lnTo>
                  <a:lnTo>
                    <a:pt x="2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75" name="Line 1078"/>
            <p:cNvSpPr>
              <a:spLocks noChangeShapeType="1"/>
            </p:cNvSpPr>
            <p:nvPr/>
          </p:nvSpPr>
          <p:spPr bwMode="auto">
            <a:xfrm>
              <a:off x="4600" y="2255"/>
              <a:ext cx="15" cy="0"/>
            </a:xfrm>
            <a:prstGeom prst="line">
              <a:avLst/>
            </a:prstGeom>
            <a:noFill/>
            <a:ln w="9525">
              <a:noFill/>
              <a:round/>
              <a:headEnd type="none" w="sm" len="sm"/>
              <a:tailEnd type="none" w="sm" len="sm"/>
            </a:ln>
            <a:effectLst/>
          </p:spPr>
          <p:txBody>
            <a:bodyPr/>
            <a:lstStyle/>
            <a:p>
              <a:endParaRPr lang="en-US"/>
            </a:p>
          </p:txBody>
        </p:sp>
        <p:sp>
          <p:nvSpPr>
            <p:cNvPr id="1076" name="Line 1079"/>
            <p:cNvSpPr>
              <a:spLocks noChangeShapeType="1"/>
            </p:cNvSpPr>
            <p:nvPr/>
          </p:nvSpPr>
          <p:spPr bwMode="auto">
            <a:xfrm>
              <a:off x="4622" y="2247"/>
              <a:ext cx="0" cy="1"/>
            </a:xfrm>
            <a:prstGeom prst="line">
              <a:avLst/>
            </a:prstGeom>
            <a:noFill/>
            <a:ln w="9525">
              <a:noFill/>
              <a:round/>
              <a:headEnd type="none" w="sm" len="sm"/>
              <a:tailEnd type="none" w="sm" len="sm"/>
            </a:ln>
            <a:effectLst/>
          </p:spPr>
          <p:txBody>
            <a:bodyPr/>
            <a:lstStyle/>
            <a:p>
              <a:endParaRPr lang="en-US"/>
            </a:p>
          </p:txBody>
        </p:sp>
        <p:sp>
          <p:nvSpPr>
            <p:cNvPr id="1077" name="Freeform 1080"/>
            <p:cNvSpPr>
              <a:spLocks/>
            </p:cNvSpPr>
            <p:nvPr/>
          </p:nvSpPr>
          <p:spPr bwMode="auto">
            <a:xfrm>
              <a:off x="4600" y="2251"/>
              <a:ext cx="24" cy="15"/>
            </a:xfrm>
            <a:custGeom>
              <a:avLst/>
              <a:gdLst/>
              <a:ahLst/>
              <a:cxnLst>
                <a:cxn ang="0">
                  <a:pos x="0" y="14"/>
                </a:cxn>
                <a:cxn ang="0">
                  <a:pos x="0" y="14"/>
                </a:cxn>
                <a:cxn ang="0">
                  <a:pos x="2" y="14"/>
                </a:cxn>
                <a:cxn ang="0">
                  <a:pos x="3" y="12"/>
                </a:cxn>
                <a:cxn ang="0">
                  <a:pos x="4" y="10"/>
                </a:cxn>
                <a:cxn ang="0">
                  <a:pos x="6" y="10"/>
                </a:cxn>
                <a:cxn ang="0">
                  <a:pos x="8" y="8"/>
                </a:cxn>
                <a:cxn ang="0">
                  <a:pos x="10" y="7"/>
                </a:cxn>
                <a:cxn ang="0">
                  <a:pos x="12" y="5"/>
                </a:cxn>
                <a:cxn ang="0">
                  <a:pos x="14" y="5"/>
                </a:cxn>
                <a:cxn ang="0">
                  <a:pos x="16" y="3"/>
                </a:cxn>
                <a:cxn ang="0">
                  <a:pos x="18" y="1"/>
                </a:cxn>
                <a:cxn ang="0">
                  <a:pos x="20" y="0"/>
                </a:cxn>
                <a:cxn ang="0">
                  <a:pos x="21" y="0"/>
                </a:cxn>
                <a:cxn ang="0">
                  <a:pos x="22" y="0"/>
                </a:cxn>
                <a:cxn ang="0">
                  <a:pos x="23" y="0"/>
                </a:cxn>
              </a:cxnLst>
              <a:rect l="0" t="0" r="r" b="b"/>
              <a:pathLst>
                <a:path w="24" h="15">
                  <a:moveTo>
                    <a:pt x="0" y="14"/>
                  </a:moveTo>
                  <a:lnTo>
                    <a:pt x="0" y="14"/>
                  </a:lnTo>
                  <a:lnTo>
                    <a:pt x="2" y="14"/>
                  </a:lnTo>
                  <a:lnTo>
                    <a:pt x="3" y="12"/>
                  </a:lnTo>
                  <a:lnTo>
                    <a:pt x="4" y="10"/>
                  </a:lnTo>
                  <a:lnTo>
                    <a:pt x="6" y="10"/>
                  </a:lnTo>
                  <a:lnTo>
                    <a:pt x="8" y="8"/>
                  </a:lnTo>
                  <a:lnTo>
                    <a:pt x="10" y="7"/>
                  </a:lnTo>
                  <a:lnTo>
                    <a:pt x="12" y="5"/>
                  </a:lnTo>
                  <a:lnTo>
                    <a:pt x="14" y="5"/>
                  </a:lnTo>
                  <a:lnTo>
                    <a:pt x="16" y="3"/>
                  </a:lnTo>
                  <a:lnTo>
                    <a:pt x="18" y="1"/>
                  </a:lnTo>
                  <a:lnTo>
                    <a:pt x="20" y="0"/>
                  </a:lnTo>
                  <a:lnTo>
                    <a:pt x="21" y="0"/>
                  </a:lnTo>
                  <a:lnTo>
                    <a:pt x="22" y="0"/>
                  </a:lnTo>
                  <a:lnTo>
                    <a:pt x="2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78" name="Line 1081"/>
            <p:cNvSpPr>
              <a:spLocks noChangeShapeType="1"/>
            </p:cNvSpPr>
            <p:nvPr/>
          </p:nvSpPr>
          <p:spPr bwMode="auto">
            <a:xfrm>
              <a:off x="4599" y="2259"/>
              <a:ext cx="0" cy="0"/>
            </a:xfrm>
            <a:prstGeom prst="line">
              <a:avLst/>
            </a:prstGeom>
            <a:noFill/>
            <a:ln w="9525">
              <a:noFill/>
              <a:round/>
              <a:headEnd type="none" w="sm" len="sm"/>
              <a:tailEnd type="none" w="sm" len="sm"/>
            </a:ln>
            <a:effectLst/>
          </p:spPr>
          <p:txBody>
            <a:bodyPr/>
            <a:lstStyle/>
            <a:p>
              <a:endParaRPr lang="en-US"/>
            </a:p>
          </p:txBody>
        </p:sp>
        <p:sp>
          <p:nvSpPr>
            <p:cNvPr id="1079" name="Line 1082"/>
            <p:cNvSpPr>
              <a:spLocks noChangeShapeType="1"/>
            </p:cNvSpPr>
            <p:nvPr/>
          </p:nvSpPr>
          <p:spPr bwMode="auto">
            <a:xfrm>
              <a:off x="4622" y="2252"/>
              <a:ext cx="0" cy="1"/>
            </a:xfrm>
            <a:prstGeom prst="line">
              <a:avLst/>
            </a:prstGeom>
            <a:noFill/>
            <a:ln w="9525">
              <a:noFill/>
              <a:round/>
              <a:headEnd type="none" w="sm" len="sm"/>
              <a:tailEnd type="none" w="sm" len="sm"/>
            </a:ln>
            <a:effectLst/>
          </p:spPr>
          <p:txBody>
            <a:bodyPr/>
            <a:lstStyle/>
            <a:p>
              <a:endParaRPr lang="en-US"/>
            </a:p>
          </p:txBody>
        </p:sp>
        <p:sp>
          <p:nvSpPr>
            <p:cNvPr id="1080" name="Freeform 1083"/>
            <p:cNvSpPr>
              <a:spLocks/>
            </p:cNvSpPr>
            <p:nvPr/>
          </p:nvSpPr>
          <p:spPr bwMode="auto">
            <a:xfrm>
              <a:off x="4604" y="2258"/>
              <a:ext cx="18" cy="15"/>
            </a:xfrm>
            <a:custGeom>
              <a:avLst/>
              <a:gdLst/>
              <a:ahLst/>
              <a:cxnLst>
                <a:cxn ang="0">
                  <a:pos x="0" y="14"/>
                </a:cxn>
                <a:cxn ang="0">
                  <a:pos x="0" y="14"/>
                </a:cxn>
                <a:cxn ang="0">
                  <a:pos x="1" y="14"/>
                </a:cxn>
                <a:cxn ang="0">
                  <a:pos x="2" y="12"/>
                </a:cxn>
                <a:cxn ang="0">
                  <a:pos x="3" y="12"/>
                </a:cxn>
                <a:cxn ang="0">
                  <a:pos x="4" y="12"/>
                </a:cxn>
                <a:cxn ang="0">
                  <a:pos x="5" y="10"/>
                </a:cxn>
                <a:cxn ang="0">
                  <a:pos x="7" y="8"/>
                </a:cxn>
                <a:cxn ang="0">
                  <a:pos x="8" y="6"/>
                </a:cxn>
                <a:cxn ang="0">
                  <a:pos x="9" y="6"/>
                </a:cxn>
                <a:cxn ang="0">
                  <a:pos x="11" y="4"/>
                </a:cxn>
                <a:cxn ang="0">
                  <a:pos x="12" y="2"/>
                </a:cxn>
                <a:cxn ang="0">
                  <a:pos x="13" y="2"/>
                </a:cxn>
                <a:cxn ang="0">
                  <a:pos x="15" y="0"/>
                </a:cxn>
                <a:cxn ang="0">
                  <a:pos x="16" y="0"/>
                </a:cxn>
                <a:cxn ang="0">
                  <a:pos x="17" y="0"/>
                </a:cxn>
              </a:cxnLst>
              <a:rect l="0" t="0" r="r" b="b"/>
              <a:pathLst>
                <a:path w="18" h="15">
                  <a:moveTo>
                    <a:pt x="0" y="14"/>
                  </a:moveTo>
                  <a:lnTo>
                    <a:pt x="0" y="14"/>
                  </a:lnTo>
                  <a:lnTo>
                    <a:pt x="1" y="14"/>
                  </a:lnTo>
                  <a:lnTo>
                    <a:pt x="2" y="12"/>
                  </a:lnTo>
                  <a:lnTo>
                    <a:pt x="3" y="12"/>
                  </a:lnTo>
                  <a:lnTo>
                    <a:pt x="4" y="12"/>
                  </a:lnTo>
                  <a:lnTo>
                    <a:pt x="5" y="10"/>
                  </a:lnTo>
                  <a:lnTo>
                    <a:pt x="7" y="8"/>
                  </a:lnTo>
                  <a:lnTo>
                    <a:pt x="8" y="6"/>
                  </a:lnTo>
                  <a:lnTo>
                    <a:pt x="9" y="6"/>
                  </a:lnTo>
                  <a:lnTo>
                    <a:pt x="11" y="4"/>
                  </a:lnTo>
                  <a:lnTo>
                    <a:pt x="12" y="2"/>
                  </a:lnTo>
                  <a:lnTo>
                    <a:pt x="13" y="2"/>
                  </a:lnTo>
                  <a:lnTo>
                    <a:pt x="15" y="0"/>
                  </a:lnTo>
                  <a:lnTo>
                    <a:pt x="16" y="0"/>
                  </a:lnTo>
                  <a:lnTo>
                    <a:pt x="1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81" name="Line 1084"/>
            <p:cNvSpPr>
              <a:spLocks noChangeShapeType="1"/>
            </p:cNvSpPr>
            <p:nvPr/>
          </p:nvSpPr>
          <p:spPr bwMode="auto">
            <a:xfrm>
              <a:off x="4605" y="2264"/>
              <a:ext cx="15" cy="0"/>
            </a:xfrm>
            <a:prstGeom prst="line">
              <a:avLst/>
            </a:prstGeom>
            <a:noFill/>
            <a:ln w="9525">
              <a:noFill/>
              <a:round/>
              <a:headEnd type="none" w="sm" len="sm"/>
              <a:tailEnd type="none" w="sm" len="sm"/>
            </a:ln>
            <a:effectLst/>
          </p:spPr>
          <p:txBody>
            <a:bodyPr/>
            <a:lstStyle/>
            <a:p>
              <a:endParaRPr lang="en-US"/>
            </a:p>
          </p:txBody>
        </p:sp>
        <p:sp>
          <p:nvSpPr>
            <p:cNvPr id="1082" name="Line 1085"/>
            <p:cNvSpPr>
              <a:spLocks noChangeShapeType="1"/>
            </p:cNvSpPr>
            <p:nvPr/>
          </p:nvSpPr>
          <p:spPr bwMode="auto">
            <a:xfrm>
              <a:off x="4620" y="2258"/>
              <a:ext cx="0" cy="1"/>
            </a:xfrm>
            <a:prstGeom prst="line">
              <a:avLst/>
            </a:prstGeom>
            <a:noFill/>
            <a:ln w="9525">
              <a:noFill/>
              <a:round/>
              <a:headEnd type="none" w="sm" len="sm"/>
              <a:tailEnd type="none" w="sm" len="sm"/>
            </a:ln>
            <a:effectLst/>
          </p:spPr>
          <p:txBody>
            <a:bodyPr/>
            <a:lstStyle/>
            <a:p>
              <a:endParaRPr lang="en-US"/>
            </a:p>
          </p:txBody>
        </p:sp>
        <p:sp>
          <p:nvSpPr>
            <p:cNvPr id="1083" name="Line 1086"/>
            <p:cNvSpPr>
              <a:spLocks noChangeShapeType="1"/>
            </p:cNvSpPr>
            <p:nvPr/>
          </p:nvSpPr>
          <p:spPr bwMode="auto">
            <a:xfrm flipV="1">
              <a:off x="4611" y="2261"/>
              <a:ext cx="5" cy="4"/>
            </a:xfrm>
            <a:prstGeom prst="line">
              <a:avLst/>
            </a:prstGeom>
            <a:noFill/>
            <a:ln w="12700">
              <a:solidFill>
                <a:srgbClr val="000000"/>
              </a:solidFill>
              <a:round/>
              <a:headEnd type="none" w="sm" len="sm"/>
              <a:tailEnd type="none" w="sm" len="sm"/>
            </a:ln>
            <a:effectLst/>
          </p:spPr>
          <p:txBody>
            <a:bodyPr/>
            <a:lstStyle/>
            <a:p>
              <a:endParaRPr lang="en-US"/>
            </a:p>
          </p:txBody>
        </p:sp>
        <p:sp>
          <p:nvSpPr>
            <p:cNvPr id="1084" name="Freeform 1087"/>
            <p:cNvSpPr>
              <a:spLocks/>
            </p:cNvSpPr>
            <p:nvPr/>
          </p:nvSpPr>
          <p:spPr bwMode="auto">
            <a:xfrm>
              <a:off x="4556" y="1876"/>
              <a:ext cx="17" cy="15"/>
            </a:xfrm>
            <a:custGeom>
              <a:avLst/>
              <a:gdLst/>
              <a:ahLst/>
              <a:cxnLst>
                <a:cxn ang="0">
                  <a:pos x="16" y="0"/>
                </a:cxn>
                <a:cxn ang="0">
                  <a:pos x="16" y="0"/>
                </a:cxn>
                <a:cxn ang="0">
                  <a:pos x="13" y="0"/>
                </a:cxn>
                <a:cxn ang="0">
                  <a:pos x="10" y="0"/>
                </a:cxn>
                <a:cxn ang="0">
                  <a:pos x="10" y="1"/>
                </a:cxn>
                <a:cxn ang="0">
                  <a:pos x="8" y="1"/>
                </a:cxn>
                <a:cxn ang="0">
                  <a:pos x="8" y="2"/>
                </a:cxn>
                <a:cxn ang="0">
                  <a:pos x="5" y="3"/>
                </a:cxn>
                <a:cxn ang="0">
                  <a:pos x="5" y="4"/>
                </a:cxn>
                <a:cxn ang="0">
                  <a:pos x="2" y="5"/>
                </a:cxn>
                <a:cxn ang="0">
                  <a:pos x="2" y="6"/>
                </a:cxn>
                <a:cxn ang="0">
                  <a:pos x="0" y="8"/>
                </a:cxn>
                <a:cxn ang="0">
                  <a:pos x="0" y="9"/>
                </a:cxn>
                <a:cxn ang="0">
                  <a:pos x="0" y="12"/>
                </a:cxn>
                <a:cxn ang="0">
                  <a:pos x="0" y="14"/>
                </a:cxn>
              </a:cxnLst>
              <a:rect l="0" t="0" r="r" b="b"/>
              <a:pathLst>
                <a:path w="17" h="15">
                  <a:moveTo>
                    <a:pt x="16" y="0"/>
                  </a:moveTo>
                  <a:lnTo>
                    <a:pt x="16" y="0"/>
                  </a:lnTo>
                  <a:lnTo>
                    <a:pt x="13" y="0"/>
                  </a:lnTo>
                  <a:lnTo>
                    <a:pt x="10" y="0"/>
                  </a:lnTo>
                  <a:lnTo>
                    <a:pt x="10" y="1"/>
                  </a:lnTo>
                  <a:lnTo>
                    <a:pt x="8" y="1"/>
                  </a:lnTo>
                  <a:lnTo>
                    <a:pt x="8" y="2"/>
                  </a:lnTo>
                  <a:lnTo>
                    <a:pt x="5" y="3"/>
                  </a:lnTo>
                  <a:lnTo>
                    <a:pt x="5" y="4"/>
                  </a:lnTo>
                  <a:lnTo>
                    <a:pt x="2" y="5"/>
                  </a:lnTo>
                  <a:lnTo>
                    <a:pt x="2" y="6"/>
                  </a:lnTo>
                  <a:lnTo>
                    <a:pt x="0" y="8"/>
                  </a:lnTo>
                  <a:lnTo>
                    <a:pt x="0" y="9"/>
                  </a:lnTo>
                  <a:lnTo>
                    <a:pt x="0" y="12"/>
                  </a:lnTo>
                  <a:lnTo>
                    <a:pt x="0"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85" name="Line 1088"/>
            <p:cNvSpPr>
              <a:spLocks noChangeShapeType="1"/>
            </p:cNvSpPr>
            <p:nvPr/>
          </p:nvSpPr>
          <p:spPr bwMode="auto">
            <a:xfrm>
              <a:off x="4562" y="1876"/>
              <a:ext cx="0" cy="1"/>
            </a:xfrm>
            <a:prstGeom prst="line">
              <a:avLst/>
            </a:prstGeom>
            <a:noFill/>
            <a:ln w="9525">
              <a:noFill/>
              <a:round/>
              <a:headEnd type="none" w="sm" len="sm"/>
              <a:tailEnd type="none" w="sm" len="sm"/>
            </a:ln>
            <a:effectLst/>
          </p:spPr>
          <p:txBody>
            <a:bodyPr/>
            <a:lstStyle/>
            <a:p>
              <a:endParaRPr lang="en-US"/>
            </a:p>
          </p:txBody>
        </p:sp>
        <p:sp>
          <p:nvSpPr>
            <p:cNvPr id="1086" name="Line 1089"/>
            <p:cNvSpPr>
              <a:spLocks noChangeShapeType="1"/>
            </p:cNvSpPr>
            <p:nvPr/>
          </p:nvSpPr>
          <p:spPr bwMode="auto">
            <a:xfrm flipH="1">
              <a:off x="4556" y="1891"/>
              <a:ext cx="1" cy="0"/>
            </a:xfrm>
            <a:prstGeom prst="line">
              <a:avLst/>
            </a:prstGeom>
            <a:noFill/>
            <a:ln w="9525">
              <a:noFill/>
              <a:round/>
              <a:headEnd type="none" w="sm" len="sm"/>
              <a:tailEnd type="none" w="sm" len="sm"/>
            </a:ln>
            <a:effectLst/>
          </p:spPr>
          <p:txBody>
            <a:bodyPr/>
            <a:lstStyle/>
            <a:p>
              <a:endParaRPr lang="en-US"/>
            </a:p>
          </p:txBody>
        </p:sp>
        <p:sp>
          <p:nvSpPr>
            <p:cNvPr id="1087" name="Freeform 1090"/>
            <p:cNvSpPr>
              <a:spLocks/>
            </p:cNvSpPr>
            <p:nvPr/>
          </p:nvSpPr>
          <p:spPr bwMode="auto">
            <a:xfrm>
              <a:off x="4556" y="1891"/>
              <a:ext cx="17" cy="21"/>
            </a:xfrm>
            <a:custGeom>
              <a:avLst/>
              <a:gdLst/>
              <a:ahLst/>
              <a:cxnLst>
                <a:cxn ang="0">
                  <a:pos x="0" y="0"/>
                </a:cxn>
                <a:cxn ang="0">
                  <a:pos x="0" y="2"/>
                </a:cxn>
                <a:cxn ang="0">
                  <a:pos x="0" y="5"/>
                </a:cxn>
                <a:cxn ang="0">
                  <a:pos x="0" y="7"/>
                </a:cxn>
                <a:cxn ang="0">
                  <a:pos x="1" y="9"/>
                </a:cxn>
                <a:cxn ang="0">
                  <a:pos x="3" y="11"/>
                </a:cxn>
                <a:cxn ang="0">
                  <a:pos x="3" y="13"/>
                </a:cxn>
                <a:cxn ang="0">
                  <a:pos x="5" y="14"/>
                </a:cxn>
                <a:cxn ang="0">
                  <a:pos x="5" y="16"/>
                </a:cxn>
                <a:cxn ang="0">
                  <a:pos x="7" y="17"/>
                </a:cxn>
                <a:cxn ang="0">
                  <a:pos x="8" y="18"/>
                </a:cxn>
                <a:cxn ang="0">
                  <a:pos x="10" y="18"/>
                </a:cxn>
                <a:cxn ang="0">
                  <a:pos x="10" y="19"/>
                </a:cxn>
                <a:cxn ang="0">
                  <a:pos x="10" y="20"/>
                </a:cxn>
                <a:cxn ang="0">
                  <a:pos x="14" y="20"/>
                </a:cxn>
                <a:cxn ang="0">
                  <a:pos x="16" y="20"/>
                </a:cxn>
              </a:cxnLst>
              <a:rect l="0" t="0" r="r" b="b"/>
              <a:pathLst>
                <a:path w="17" h="21">
                  <a:moveTo>
                    <a:pt x="0" y="0"/>
                  </a:moveTo>
                  <a:lnTo>
                    <a:pt x="0" y="2"/>
                  </a:lnTo>
                  <a:lnTo>
                    <a:pt x="0" y="5"/>
                  </a:lnTo>
                  <a:lnTo>
                    <a:pt x="0" y="7"/>
                  </a:lnTo>
                  <a:lnTo>
                    <a:pt x="1" y="9"/>
                  </a:lnTo>
                  <a:lnTo>
                    <a:pt x="3" y="11"/>
                  </a:lnTo>
                  <a:lnTo>
                    <a:pt x="3" y="13"/>
                  </a:lnTo>
                  <a:lnTo>
                    <a:pt x="5" y="14"/>
                  </a:lnTo>
                  <a:lnTo>
                    <a:pt x="5" y="16"/>
                  </a:lnTo>
                  <a:lnTo>
                    <a:pt x="7" y="17"/>
                  </a:lnTo>
                  <a:lnTo>
                    <a:pt x="8" y="18"/>
                  </a:lnTo>
                  <a:lnTo>
                    <a:pt x="10" y="18"/>
                  </a:lnTo>
                  <a:lnTo>
                    <a:pt x="10" y="19"/>
                  </a:lnTo>
                  <a:lnTo>
                    <a:pt x="10" y="20"/>
                  </a:lnTo>
                  <a:lnTo>
                    <a:pt x="14" y="20"/>
                  </a:lnTo>
                  <a:lnTo>
                    <a:pt x="16"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88" name="Line 1091"/>
            <p:cNvSpPr>
              <a:spLocks noChangeShapeType="1"/>
            </p:cNvSpPr>
            <p:nvPr/>
          </p:nvSpPr>
          <p:spPr bwMode="auto">
            <a:xfrm>
              <a:off x="4556" y="1891"/>
              <a:ext cx="1" cy="0"/>
            </a:xfrm>
            <a:prstGeom prst="line">
              <a:avLst/>
            </a:prstGeom>
            <a:noFill/>
            <a:ln w="9525">
              <a:noFill/>
              <a:round/>
              <a:headEnd type="none" w="sm" len="sm"/>
              <a:tailEnd type="none" w="sm" len="sm"/>
            </a:ln>
            <a:effectLst/>
          </p:spPr>
          <p:txBody>
            <a:bodyPr/>
            <a:lstStyle/>
            <a:p>
              <a:endParaRPr lang="en-US"/>
            </a:p>
          </p:txBody>
        </p:sp>
        <p:sp>
          <p:nvSpPr>
            <p:cNvPr id="1089" name="Line 1092"/>
            <p:cNvSpPr>
              <a:spLocks noChangeShapeType="1"/>
            </p:cNvSpPr>
            <p:nvPr/>
          </p:nvSpPr>
          <p:spPr bwMode="auto">
            <a:xfrm>
              <a:off x="4565" y="1912"/>
              <a:ext cx="0" cy="1"/>
            </a:xfrm>
            <a:prstGeom prst="line">
              <a:avLst/>
            </a:prstGeom>
            <a:noFill/>
            <a:ln w="9525">
              <a:noFill/>
              <a:round/>
              <a:headEnd type="none" w="sm" len="sm"/>
              <a:tailEnd type="none" w="sm" len="sm"/>
            </a:ln>
            <a:effectLst/>
          </p:spPr>
          <p:txBody>
            <a:bodyPr/>
            <a:lstStyle/>
            <a:p>
              <a:endParaRPr lang="en-US"/>
            </a:p>
          </p:txBody>
        </p:sp>
        <p:sp>
          <p:nvSpPr>
            <p:cNvPr id="1090" name="Freeform 1093"/>
            <p:cNvSpPr>
              <a:spLocks/>
            </p:cNvSpPr>
            <p:nvPr/>
          </p:nvSpPr>
          <p:spPr bwMode="auto">
            <a:xfrm>
              <a:off x="4565" y="1910"/>
              <a:ext cx="17" cy="15"/>
            </a:xfrm>
            <a:custGeom>
              <a:avLst/>
              <a:gdLst/>
              <a:ahLst/>
              <a:cxnLst>
                <a:cxn ang="0">
                  <a:pos x="0" y="14"/>
                </a:cxn>
                <a:cxn ang="0">
                  <a:pos x="0" y="14"/>
                </a:cxn>
                <a:cxn ang="0">
                  <a:pos x="5" y="14"/>
                </a:cxn>
                <a:cxn ang="0">
                  <a:pos x="5" y="10"/>
                </a:cxn>
                <a:cxn ang="0">
                  <a:pos x="8" y="10"/>
                </a:cxn>
                <a:cxn ang="0">
                  <a:pos x="10" y="10"/>
                </a:cxn>
                <a:cxn ang="0">
                  <a:pos x="13" y="10"/>
                </a:cxn>
                <a:cxn ang="0">
                  <a:pos x="13" y="0"/>
                </a:cxn>
                <a:cxn ang="0">
                  <a:pos x="16" y="0"/>
                </a:cxn>
              </a:cxnLst>
              <a:rect l="0" t="0" r="r" b="b"/>
              <a:pathLst>
                <a:path w="17" h="15">
                  <a:moveTo>
                    <a:pt x="0" y="14"/>
                  </a:moveTo>
                  <a:lnTo>
                    <a:pt x="0" y="14"/>
                  </a:lnTo>
                  <a:lnTo>
                    <a:pt x="5" y="14"/>
                  </a:lnTo>
                  <a:lnTo>
                    <a:pt x="5" y="10"/>
                  </a:lnTo>
                  <a:lnTo>
                    <a:pt x="8" y="10"/>
                  </a:lnTo>
                  <a:lnTo>
                    <a:pt x="10" y="10"/>
                  </a:lnTo>
                  <a:lnTo>
                    <a:pt x="13" y="10"/>
                  </a:lnTo>
                  <a:lnTo>
                    <a:pt x="13"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91" name="Line 1094"/>
            <p:cNvSpPr>
              <a:spLocks noChangeShapeType="1"/>
            </p:cNvSpPr>
            <p:nvPr/>
          </p:nvSpPr>
          <p:spPr bwMode="auto">
            <a:xfrm>
              <a:off x="4566" y="1911"/>
              <a:ext cx="15" cy="0"/>
            </a:xfrm>
            <a:prstGeom prst="line">
              <a:avLst/>
            </a:prstGeom>
            <a:noFill/>
            <a:ln w="9525">
              <a:noFill/>
              <a:round/>
              <a:headEnd type="none" w="sm" len="sm"/>
              <a:tailEnd type="none" w="sm" len="sm"/>
            </a:ln>
            <a:effectLst/>
          </p:spPr>
          <p:txBody>
            <a:bodyPr/>
            <a:lstStyle/>
            <a:p>
              <a:endParaRPr lang="en-US"/>
            </a:p>
          </p:txBody>
        </p:sp>
        <p:sp>
          <p:nvSpPr>
            <p:cNvPr id="1092" name="Line 1095"/>
            <p:cNvSpPr>
              <a:spLocks noChangeShapeType="1"/>
            </p:cNvSpPr>
            <p:nvPr/>
          </p:nvSpPr>
          <p:spPr bwMode="auto">
            <a:xfrm>
              <a:off x="4568" y="1911"/>
              <a:ext cx="1" cy="1"/>
            </a:xfrm>
            <a:prstGeom prst="line">
              <a:avLst/>
            </a:prstGeom>
            <a:noFill/>
            <a:ln w="9525">
              <a:noFill/>
              <a:round/>
              <a:headEnd type="none" w="sm" len="sm"/>
              <a:tailEnd type="none" w="sm" len="sm"/>
            </a:ln>
            <a:effectLst/>
          </p:spPr>
          <p:txBody>
            <a:bodyPr/>
            <a:lstStyle/>
            <a:p>
              <a:endParaRPr lang="en-US"/>
            </a:p>
          </p:txBody>
        </p:sp>
        <p:sp>
          <p:nvSpPr>
            <p:cNvPr id="1093" name="Freeform 1096"/>
            <p:cNvSpPr>
              <a:spLocks/>
            </p:cNvSpPr>
            <p:nvPr/>
          </p:nvSpPr>
          <p:spPr bwMode="auto">
            <a:xfrm>
              <a:off x="4600" y="1802"/>
              <a:ext cx="19" cy="15"/>
            </a:xfrm>
            <a:custGeom>
              <a:avLst/>
              <a:gdLst/>
              <a:ahLst/>
              <a:cxnLst>
                <a:cxn ang="0">
                  <a:pos x="0" y="14"/>
                </a:cxn>
                <a:cxn ang="0">
                  <a:pos x="0" y="14"/>
                </a:cxn>
                <a:cxn ang="0">
                  <a:pos x="1" y="14"/>
                </a:cxn>
                <a:cxn ang="0">
                  <a:pos x="2" y="12"/>
                </a:cxn>
                <a:cxn ang="0">
                  <a:pos x="3" y="12"/>
                </a:cxn>
                <a:cxn ang="0">
                  <a:pos x="4" y="10"/>
                </a:cxn>
                <a:cxn ang="0">
                  <a:pos x="6" y="8"/>
                </a:cxn>
                <a:cxn ang="0">
                  <a:pos x="7" y="8"/>
                </a:cxn>
                <a:cxn ang="0">
                  <a:pos x="9" y="6"/>
                </a:cxn>
                <a:cxn ang="0">
                  <a:pos x="10" y="6"/>
                </a:cxn>
                <a:cxn ang="0">
                  <a:pos x="12" y="4"/>
                </a:cxn>
                <a:cxn ang="0">
                  <a:pos x="13" y="2"/>
                </a:cxn>
                <a:cxn ang="0">
                  <a:pos x="14" y="2"/>
                </a:cxn>
                <a:cxn ang="0">
                  <a:pos x="16" y="2"/>
                </a:cxn>
                <a:cxn ang="0">
                  <a:pos x="17" y="0"/>
                </a:cxn>
                <a:cxn ang="0">
                  <a:pos x="18" y="0"/>
                </a:cxn>
              </a:cxnLst>
              <a:rect l="0" t="0" r="r" b="b"/>
              <a:pathLst>
                <a:path w="19" h="15">
                  <a:moveTo>
                    <a:pt x="0" y="14"/>
                  </a:moveTo>
                  <a:lnTo>
                    <a:pt x="0" y="14"/>
                  </a:lnTo>
                  <a:lnTo>
                    <a:pt x="1" y="14"/>
                  </a:lnTo>
                  <a:lnTo>
                    <a:pt x="2" y="12"/>
                  </a:lnTo>
                  <a:lnTo>
                    <a:pt x="3" y="12"/>
                  </a:lnTo>
                  <a:lnTo>
                    <a:pt x="4" y="10"/>
                  </a:lnTo>
                  <a:lnTo>
                    <a:pt x="6" y="8"/>
                  </a:lnTo>
                  <a:lnTo>
                    <a:pt x="7" y="8"/>
                  </a:lnTo>
                  <a:lnTo>
                    <a:pt x="9" y="6"/>
                  </a:lnTo>
                  <a:lnTo>
                    <a:pt x="10" y="6"/>
                  </a:lnTo>
                  <a:lnTo>
                    <a:pt x="12" y="4"/>
                  </a:lnTo>
                  <a:lnTo>
                    <a:pt x="13" y="2"/>
                  </a:lnTo>
                  <a:lnTo>
                    <a:pt x="14" y="2"/>
                  </a:lnTo>
                  <a:lnTo>
                    <a:pt x="16" y="2"/>
                  </a:lnTo>
                  <a:lnTo>
                    <a:pt x="17"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94" name="Line 1097"/>
            <p:cNvSpPr>
              <a:spLocks noChangeShapeType="1"/>
            </p:cNvSpPr>
            <p:nvPr/>
          </p:nvSpPr>
          <p:spPr bwMode="auto">
            <a:xfrm>
              <a:off x="4601" y="1807"/>
              <a:ext cx="15" cy="0"/>
            </a:xfrm>
            <a:prstGeom prst="line">
              <a:avLst/>
            </a:prstGeom>
            <a:noFill/>
            <a:ln w="9525">
              <a:noFill/>
              <a:round/>
              <a:headEnd type="none" w="sm" len="sm"/>
              <a:tailEnd type="none" w="sm" len="sm"/>
            </a:ln>
            <a:effectLst/>
          </p:spPr>
          <p:txBody>
            <a:bodyPr/>
            <a:lstStyle/>
            <a:p>
              <a:endParaRPr lang="en-US"/>
            </a:p>
          </p:txBody>
        </p:sp>
        <p:sp>
          <p:nvSpPr>
            <p:cNvPr id="1095" name="Line 1098"/>
            <p:cNvSpPr>
              <a:spLocks noChangeShapeType="1"/>
            </p:cNvSpPr>
            <p:nvPr/>
          </p:nvSpPr>
          <p:spPr bwMode="auto">
            <a:xfrm>
              <a:off x="4617" y="1803"/>
              <a:ext cx="0" cy="1"/>
            </a:xfrm>
            <a:prstGeom prst="line">
              <a:avLst/>
            </a:prstGeom>
            <a:noFill/>
            <a:ln w="9525">
              <a:noFill/>
              <a:round/>
              <a:headEnd type="none" w="sm" len="sm"/>
              <a:tailEnd type="none" w="sm" len="sm"/>
            </a:ln>
            <a:effectLst/>
          </p:spPr>
          <p:txBody>
            <a:bodyPr/>
            <a:lstStyle/>
            <a:p>
              <a:endParaRPr lang="en-US"/>
            </a:p>
          </p:txBody>
        </p:sp>
        <p:sp>
          <p:nvSpPr>
            <p:cNvPr id="1096" name="Freeform 1099"/>
            <p:cNvSpPr>
              <a:spLocks/>
            </p:cNvSpPr>
            <p:nvPr/>
          </p:nvSpPr>
          <p:spPr bwMode="auto">
            <a:xfrm>
              <a:off x="4600" y="1807"/>
              <a:ext cx="19" cy="15"/>
            </a:xfrm>
            <a:custGeom>
              <a:avLst/>
              <a:gdLst/>
              <a:ahLst/>
              <a:cxnLst>
                <a:cxn ang="0">
                  <a:pos x="0" y="14"/>
                </a:cxn>
                <a:cxn ang="0">
                  <a:pos x="0" y="14"/>
                </a:cxn>
                <a:cxn ang="0">
                  <a:pos x="2" y="14"/>
                </a:cxn>
                <a:cxn ang="0">
                  <a:pos x="2" y="12"/>
                </a:cxn>
                <a:cxn ang="0">
                  <a:pos x="4" y="12"/>
                </a:cxn>
                <a:cxn ang="0">
                  <a:pos x="5" y="10"/>
                </a:cxn>
                <a:cxn ang="0">
                  <a:pos x="6" y="8"/>
                </a:cxn>
                <a:cxn ang="0">
                  <a:pos x="8" y="6"/>
                </a:cxn>
                <a:cxn ang="0">
                  <a:pos x="9" y="6"/>
                </a:cxn>
                <a:cxn ang="0">
                  <a:pos x="11" y="4"/>
                </a:cxn>
                <a:cxn ang="0">
                  <a:pos x="12" y="2"/>
                </a:cxn>
                <a:cxn ang="0">
                  <a:pos x="14" y="2"/>
                </a:cxn>
                <a:cxn ang="0">
                  <a:pos x="15" y="0"/>
                </a:cxn>
                <a:cxn ang="0">
                  <a:pos x="16" y="0"/>
                </a:cxn>
                <a:cxn ang="0">
                  <a:pos x="17" y="0"/>
                </a:cxn>
                <a:cxn ang="0">
                  <a:pos x="18" y="0"/>
                </a:cxn>
              </a:cxnLst>
              <a:rect l="0" t="0" r="r" b="b"/>
              <a:pathLst>
                <a:path w="19" h="15">
                  <a:moveTo>
                    <a:pt x="0" y="14"/>
                  </a:moveTo>
                  <a:lnTo>
                    <a:pt x="0" y="14"/>
                  </a:lnTo>
                  <a:lnTo>
                    <a:pt x="2" y="14"/>
                  </a:lnTo>
                  <a:lnTo>
                    <a:pt x="2" y="12"/>
                  </a:lnTo>
                  <a:lnTo>
                    <a:pt x="4" y="12"/>
                  </a:lnTo>
                  <a:lnTo>
                    <a:pt x="5" y="10"/>
                  </a:lnTo>
                  <a:lnTo>
                    <a:pt x="6" y="8"/>
                  </a:lnTo>
                  <a:lnTo>
                    <a:pt x="8" y="6"/>
                  </a:lnTo>
                  <a:lnTo>
                    <a:pt x="9" y="6"/>
                  </a:lnTo>
                  <a:lnTo>
                    <a:pt x="11" y="4"/>
                  </a:lnTo>
                  <a:lnTo>
                    <a:pt x="12" y="2"/>
                  </a:lnTo>
                  <a:lnTo>
                    <a:pt x="14" y="2"/>
                  </a:lnTo>
                  <a:lnTo>
                    <a:pt x="15" y="0"/>
                  </a:lnTo>
                  <a:lnTo>
                    <a:pt x="16" y="0"/>
                  </a:lnTo>
                  <a:lnTo>
                    <a:pt x="17" y="0"/>
                  </a:lnTo>
                  <a:lnTo>
                    <a:pt x="1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097" name="Line 1100"/>
            <p:cNvSpPr>
              <a:spLocks noChangeShapeType="1"/>
            </p:cNvSpPr>
            <p:nvPr/>
          </p:nvSpPr>
          <p:spPr bwMode="auto">
            <a:xfrm>
              <a:off x="4600" y="1813"/>
              <a:ext cx="0" cy="0"/>
            </a:xfrm>
            <a:prstGeom prst="line">
              <a:avLst/>
            </a:prstGeom>
            <a:noFill/>
            <a:ln w="9525">
              <a:noFill/>
              <a:round/>
              <a:headEnd type="none" w="sm" len="sm"/>
              <a:tailEnd type="none" w="sm" len="sm"/>
            </a:ln>
            <a:effectLst/>
          </p:spPr>
          <p:txBody>
            <a:bodyPr/>
            <a:lstStyle/>
            <a:p>
              <a:endParaRPr lang="en-US"/>
            </a:p>
          </p:txBody>
        </p:sp>
        <p:sp>
          <p:nvSpPr>
            <p:cNvPr id="1098" name="Line 1101"/>
            <p:cNvSpPr>
              <a:spLocks noChangeShapeType="1"/>
            </p:cNvSpPr>
            <p:nvPr/>
          </p:nvSpPr>
          <p:spPr bwMode="auto">
            <a:xfrm>
              <a:off x="4618" y="1807"/>
              <a:ext cx="0" cy="1"/>
            </a:xfrm>
            <a:prstGeom prst="line">
              <a:avLst/>
            </a:prstGeom>
            <a:noFill/>
            <a:ln w="9525">
              <a:noFill/>
              <a:round/>
              <a:headEnd type="none" w="sm" len="sm"/>
              <a:tailEnd type="none" w="sm" len="sm"/>
            </a:ln>
            <a:effectLst/>
          </p:spPr>
          <p:txBody>
            <a:bodyPr/>
            <a:lstStyle/>
            <a:p>
              <a:endParaRPr lang="en-US"/>
            </a:p>
          </p:txBody>
        </p:sp>
        <p:sp>
          <p:nvSpPr>
            <p:cNvPr id="1099" name="Freeform 1102"/>
            <p:cNvSpPr>
              <a:spLocks/>
            </p:cNvSpPr>
            <p:nvPr/>
          </p:nvSpPr>
          <p:spPr bwMode="auto">
            <a:xfrm>
              <a:off x="4595" y="1814"/>
              <a:ext cx="25" cy="17"/>
            </a:xfrm>
            <a:custGeom>
              <a:avLst/>
              <a:gdLst/>
              <a:ahLst/>
              <a:cxnLst>
                <a:cxn ang="0">
                  <a:pos x="0" y="16"/>
                </a:cxn>
                <a:cxn ang="0">
                  <a:pos x="0" y="16"/>
                </a:cxn>
                <a:cxn ang="0">
                  <a:pos x="1" y="14"/>
                </a:cxn>
                <a:cxn ang="0">
                  <a:pos x="2" y="14"/>
                </a:cxn>
                <a:cxn ang="0">
                  <a:pos x="3" y="12"/>
                </a:cxn>
                <a:cxn ang="0">
                  <a:pos x="5" y="12"/>
                </a:cxn>
                <a:cxn ang="0">
                  <a:pos x="7" y="10"/>
                </a:cxn>
                <a:cxn ang="0">
                  <a:pos x="9" y="8"/>
                </a:cxn>
                <a:cxn ang="0">
                  <a:pos x="11" y="6"/>
                </a:cxn>
                <a:cxn ang="0">
                  <a:pos x="13" y="6"/>
                </a:cxn>
                <a:cxn ang="0">
                  <a:pos x="15" y="4"/>
                </a:cxn>
                <a:cxn ang="0">
                  <a:pos x="17" y="4"/>
                </a:cxn>
                <a:cxn ang="0">
                  <a:pos x="19" y="2"/>
                </a:cxn>
                <a:cxn ang="0">
                  <a:pos x="20" y="0"/>
                </a:cxn>
                <a:cxn ang="0">
                  <a:pos x="22" y="0"/>
                </a:cxn>
                <a:cxn ang="0">
                  <a:pos x="23" y="0"/>
                </a:cxn>
                <a:cxn ang="0">
                  <a:pos x="24" y="0"/>
                </a:cxn>
              </a:cxnLst>
              <a:rect l="0" t="0" r="r" b="b"/>
              <a:pathLst>
                <a:path w="25" h="17">
                  <a:moveTo>
                    <a:pt x="0" y="16"/>
                  </a:moveTo>
                  <a:lnTo>
                    <a:pt x="0" y="16"/>
                  </a:lnTo>
                  <a:lnTo>
                    <a:pt x="1" y="14"/>
                  </a:lnTo>
                  <a:lnTo>
                    <a:pt x="2" y="14"/>
                  </a:lnTo>
                  <a:lnTo>
                    <a:pt x="3" y="12"/>
                  </a:lnTo>
                  <a:lnTo>
                    <a:pt x="5" y="12"/>
                  </a:lnTo>
                  <a:lnTo>
                    <a:pt x="7" y="10"/>
                  </a:lnTo>
                  <a:lnTo>
                    <a:pt x="9" y="8"/>
                  </a:lnTo>
                  <a:lnTo>
                    <a:pt x="11" y="6"/>
                  </a:lnTo>
                  <a:lnTo>
                    <a:pt x="13" y="6"/>
                  </a:lnTo>
                  <a:lnTo>
                    <a:pt x="15" y="4"/>
                  </a:lnTo>
                  <a:lnTo>
                    <a:pt x="17" y="4"/>
                  </a:lnTo>
                  <a:lnTo>
                    <a:pt x="19" y="2"/>
                  </a:lnTo>
                  <a:lnTo>
                    <a:pt x="20" y="0"/>
                  </a:lnTo>
                  <a:lnTo>
                    <a:pt x="22" y="0"/>
                  </a:lnTo>
                  <a:lnTo>
                    <a:pt x="23" y="0"/>
                  </a:lnTo>
                  <a:lnTo>
                    <a:pt x="24"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00" name="Line 1103"/>
            <p:cNvSpPr>
              <a:spLocks noChangeShapeType="1"/>
            </p:cNvSpPr>
            <p:nvPr/>
          </p:nvSpPr>
          <p:spPr bwMode="auto">
            <a:xfrm>
              <a:off x="4595" y="1821"/>
              <a:ext cx="0" cy="0"/>
            </a:xfrm>
            <a:prstGeom prst="line">
              <a:avLst/>
            </a:prstGeom>
            <a:noFill/>
            <a:ln w="9525">
              <a:noFill/>
              <a:round/>
              <a:headEnd type="none" w="sm" len="sm"/>
              <a:tailEnd type="none" w="sm" len="sm"/>
            </a:ln>
            <a:effectLst/>
          </p:spPr>
          <p:txBody>
            <a:bodyPr/>
            <a:lstStyle/>
            <a:p>
              <a:endParaRPr lang="en-US"/>
            </a:p>
          </p:txBody>
        </p:sp>
        <p:sp>
          <p:nvSpPr>
            <p:cNvPr id="1101" name="Line 1104"/>
            <p:cNvSpPr>
              <a:spLocks noChangeShapeType="1"/>
            </p:cNvSpPr>
            <p:nvPr/>
          </p:nvSpPr>
          <p:spPr bwMode="auto">
            <a:xfrm>
              <a:off x="4618" y="1814"/>
              <a:ext cx="0" cy="1"/>
            </a:xfrm>
            <a:prstGeom prst="line">
              <a:avLst/>
            </a:prstGeom>
            <a:noFill/>
            <a:ln w="9525">
              <a:noFill/>
              <a:round/>
              <a:headEnd type="none" w="sm" len="sm"/>
              <a:tailEnd type="none" w="sm" len="sm"/>
            </a:ln>
            <a:effectLst/>
          </p:spPr>
          <p:txBody>
            <a:bodyPr/>
            <a:lstStyle/>
            <a:p>
              <a:endParaRPr lang="en-US"/>
            </a:p>
          </p:txBody>
        </p:sp>
        <p:sp>
          <p:nvSpPr>
            <p:cNvPr id="1102" name="Freeform 1105"/>
            <p:cNvSpPr>
              <a:spLocks/>
            </p:cNvSpPr>
            <p:nvPr/>
          </p:nvSpPr>
          <p:spPr bwMode="auto">
            <a:xfrm>
              <a:off x="4596" y="1819"/>
              <a:ext cx="24" cy="15"/>
            </a:xfrm>
            <a:custGeom>
              <a:avLst/>
              <a:gdLst/>
              <a:ahLst/>
              <a:cxnLst>
                <a:cxn ang="0">
                  <a:pos x="0" y="14"/>
                </a:cxn>
                <a:cxn ang="0">
                  <a:pos x="0" y="14"/>
                </a:cxn>
                <a:cxn ang="0">
                  <a:pos x="2" y="12"/>
                </a:cxn>
                <a:cxn ang="0">
                  <a:pos x="3" y="12"/>
                </a:cxn>
                <a:cxn ang="0">
                  <a:pos x="5" y="12"/>
                </a:cxn>
                <a:cxn ang="0">
                  <a:pos x="7" y="8"/>
                </a:cxn>
                <a:cxn ang="0">
                  <a:pos x="9" y="8"/>
                </a:cxn>
                <a:cxn ang="0">
                  <a:pos x="11" y="6"/>
                </a:cxn>
                <a:cxn ang="0">
                  <a:pos x="12" y="6"/>
                </a:cxn>
                <a:cxn ang="0">
                  <a:pos x="15" y="4"/>
                </a:cxn>
                <a:cxn ang="0">
                  <a:pos x="16" y="2"/>
                </a:cxn>
                <a:cxn ang="0">
                  <a:pos x="18" y="0"/>
                </a:cxn>
                <a:cxn ang="0">
                  <a:pos x="20" y="0"/>
                </a:cxn>
                <a:cxn ang="0">
                  <a:pos x="21" y="0"/>
                </a:cxn>
                <a:cxn ang="0">
                  <a:pos x="22" y="0"/>
                </a:cxn>
                <a:cxn ang="0">
                  <a:pos x="23" y="0"/>
                </a:cxn>
              </a:cxnLst>
              <a:rect l="0" t="0" r="r" b="b"/>
              <a:pathLst>
                <a:path w="24" h="15">
                  <a:moveTo>
                    <a:pt x="0" y="14"/>
                  </a:moveTo>
                  <a:lnTo>
                    <a:pt x="0" y="14"/>
                  </a:lnTo>
                  <a:lnTo>
                    <a:pt x="2" y="12"/>
                  </a:lnTo>
                  <a:lnTo>
                    <a:pt x="3" y="12"/>
                  </a:lnTo>
                  <a:lnTo>
                    <a:pt x="5" y="12"/>
                  </a:lnTo>
                  <a:lnTo>
                    <a:pt x="7" y="8"/>
                  </a:lnTo>
                  <a:lnTo>
                    <a:pt x="9" y="8"/>
                  </a:lnTo>
                  <a:lnTo>
                    <a:pt x="11" y="6"/>
                  </a:lnTo>
                  <a:lnTo>
                    <a:pt x="12" y="6"/>
                  </a:lnTo>
                  <a:lnTo>
                    <a:pt x="15" y="4"/>
                  </a:lnTo>
                  <a:lnTo>
                    <a:pt x="16" y="2"/>
                  </a:lnTo>
                  <a:lnTo>
                    <a:pt x="18" y="0"/>
                  </a:lnTo>
                  <a:lnTo>
                    <a:pt x="20" y="0"/>
                  </a:lnTo>
                  <a:lnTo>
                    <a:pt x="21" y="0"/>
                  </a:lnTo>
                  <a:lnTo>
                    <a:pt x="22" y="0"/>
                  </a:lnTo>
                  <a:lnTo>
                    <a:pt x="2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03" name="Line 1106"/>
            <p:cNvSpPr>
              <a:spLocks noChangeShapeType="1"/>
            </p:cNvSpPr>
            <p:nvPr/>
          </p:nvSpPr>
          <p:spPr bwMode="auto">
            <a:xfrm>
              <a:off x="4597" y="1827"/>
              <a:ext cx="15" cy="0"/>
            </a:xfrm>
            <a:prstGeom prst="line">
              <a:avLst/>
            </a:prstGeom>
            <a:noFill/>
            <a:ln w="9525">
              <a:noFill/>
              <a:round/>
              <a:headEnd type="none" w="sm" len="sm"/>
              <a:tailEnd type="none" w="sm" len="sm"/>
            </a:ln>
            <a:effectLst/>
          </p:spPr>
          <p:txBody>
            <a:bodyPr/>
            <a:lstStyle/>
            <a:p>
              <a:endParaRPr lang="en-US"/>
            </a:p>
          </p:txBody>
        </p:sp>
        <p:sp>
          <p:nvSpPr>
            <p:cNvPr id="1104" name="Line 1107"/>
            <p:cNvSpPr>
              <a:spLocks noChangeShapeType="1"/>
            </p:cNvSpPr>
            <p:nvPr/>
          </p:nvSpPr>
          <p:spPr bwMode="auto">
            <a:xfrm>
              <a:off x="4619" y="1819"/>
              <a:ext cx="0" cy="1"/>
            </a:xfrm>
            <a:prstGeom prst="line">
              <a:avLst/>
            </a:prstGeom>
            <a:noFill/>
            <a:ln w="9525">
              <a:noFill/>
              <a:round/>
              <a:headEnd type="none" w="sm" len="sm"/>
              <a:tailEnd type="none" w="sm" len="sm"/>
            </a:ln>
            <a:effectLst/>
          </p:spPr>
          <p:txBody>
            <a:bodyPr/>
            <a:lstStyle/>
            <a:p>
              <a:endParaRPr lang="en-US"/>
            </a:p>
          </p:txBody>
        </p:sp>
        <p:sp>
          <p:nvSpPr>
            <p:cNvPr id="1105" name="Freeform 1108"/>
            <p:cNvSpPr>
              <a:spLocks/>
            </p:cNvSpPr>
            <p:nvPr/>
          </p:nvSpPr>
          <p:spPr bwMode="auto">
            <a:xfrm>
              <a:off x="4603" y="1825"/>
              <a:ext cx="18" cy="15"/>
            </a:xfrm>
            <a:custGeom>
              <a:avLst/>
              <a:gdLst/>
              <a:ahLst/>
              <a:cxnLst>
                <a:cxn ang="0">
                  <a:pos x="0" y="14"/>
                </a:cxn>
                <a:cxn ang="0">
                  <a:pos x="0" y="14"/>
                </a:cxn>
                <a:cxn ang="0">
                  <a:pos x="1" y="14"/>
                </a:cxn>
                <a:cxn ang="0">
                  <a:pos x="2" y="12"/>
                </a:cxn>
                <a:cxn ang="0">
                  <a:pos x="3" y="12"/>
                </a:cxn>
                <a:cxn ang="0">
                  <a:pos x="4" y="10"/>
                </a:cxn>
                <a:cxn ang="0">
                  <a:pos x="5" y="8"/>
                </a:cxn>
                <a:cxn ang="0">
                  <a:pos x="7" y="8"/>
                </a:cxn>
                <a:cxn ang="0">
                  <a:pos x="8" y="6"/>
                </a:cxn>
                <a:cxn ang="0">
                  <a:pos x="9" y="6"/>
                </a:cxn>
                <a:cxn ang="0">
                  <a:pos x="11" y="4"/>
                </a:cxn>
                <a:cxn ang="0">
                  <a:pos x="12" y="2"/>
                </a:cxn>
                <a:cxn ang="0">
                  <a:pos x="13" y="0"/>
                </a:cxn>
                <a:cxn ang="0">
                  <a:pos x="15" y="0"/>
                </a:cxn>
                <a:cxn ang="0">
                  <a:pos x="16" y="0"/>
                </a:cxn>
                <a:cxn ang="0">
                  <a:pos x="17" y="0"/>
                </a:cxn>
              </a:cxnLst>
              <a:rect l="0" t="0" r="r" b="b"/>
              <a:pathLst>
                <a:path w="18" h="15">
                  <a:moveTo>
                    <a:pt x="0" y="14"/>
                  </a:moveTo>
                  <a:lnTo>
                    <a:pt x="0" y="14"/>
                  </a:lnTo>
                  <a:lnTo>
                    <a:pt x="1" y="14"/>
                  </a:lnTo>
                  <a:lnTo>
                    <a:pt x="2" y="12"/>
                  </a:lnTo>
                  <a:lnTo>
                    <a:pt x="3" y="12"/>
                  </a:lnTo>
                  <a:lnTo>
                    <a:pt x="4" y="10"/>
                  </a:lnTo>
                  <a:lnTo>
                    <a:pt x="5" y="8"/>
                  </a:lnTo>
                  <a:lnTo>
                    <a:pt x="7" y="8"/>
                  </a:lnTo>
                  <a:lnTo>
                    <a:pt x="8" y="6"/>
                  </a:lnTo>
                  <a:lnTo>
                    <a:pt x="9" y="6"/>
                  </a:lnTo>
                  <a:lnTo>
                    <a:pt x="11" y="4"/>
                  </a:lnTo>
                  <a:lnTo>
                    <a:pt x="12" y="2"/>
                  </a:lnTo>
                  <a:lnTo>
                    <a:pt x="13" y="0"/>
                  </a:lnTo>
                  <a:lnTo>
                    <a:pt x="15" y="0"/>
                  </a:lnTo>
                  <a:lnTo>
                    <a:pt x="16" y="0"/>
                  </a:lnTo>
                  <a:lnTo>
                    <a:pt x="17"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06" name="Line 1109"/>
            <p:cNvSpPr>
              <a:spLocks noChangeShapeType="1"/>
            </p:cNvSpPr>
            <p:nvPr/>
          </p:nvSpPr>
          <p:spPr bwMode="auto">
            <a:xfrm>
              <a:off x="4604" y="1831"/>
              <a:ext cx="15" cy="0"/>
            </a:xfrm>
            <a:prstGeom prst="line">
              <a:avLst/>
            </a:prstGeom>
            <a:noFill/>
            <a:ln w="9525">
              <a:noFill/>
              <a:round/>
              <a:headEnd type="none" w="sm" len="sm"/>
              <a:tailEnd type="none" w="sm" len="sm"/>
            </a:ln>
            <a:effectLst/>
          </p:spPr>
          <p:txBody>
            <a:bodyPr/>
            <a:lstStyle/>
            <a:p>
              <a:endParaRPr lang="en-US"/>
            </a:p>
          </p:txBody>
        </p:sp>
        <p:sp>
          <p:nvSpPr>
            <p:cNvPr id="1107" name="Line 1110"/>
            <p:cNvSpPr>
              <a:spLocks noChangeShapeType="1"/>
            </p:cNvSpPr>
            <p:nvPr/>
          </p:nvSpPr>
          <p:spPr bwMode="auto">
            <a:xfrm>
              <a:off x="4619" y="1826"/>
              <a:ext cx="0" cy="1"/>
            </a:xfrm>
            <a:prstGeom prst="line">
              <a:avLst/>
            </a:prstGeom>
            <a:noFill/>
            <a:ln w="9525">
              <a:noFill/>
              <a:round/>
              <a:headEnd type="none" w="sm" len="sm"/>
              <a:tailEnd type="none" w="sm" len="sm"/>
            </a:ln>
            <a:effectLst/>
          </p:spPr>
          <p:txBody>
            <a:bodyPr/>
            <a:lstStyle/>
            <a:p>
              <a:endParaRPr lang="en-US"/>
            </a:p>
          </p:txBody>
        </p:sp>
        <p:sp>
          <p:nvSpPr>
            <p:cNvPr id="1108" name="Line 1111"/>
            <p:cNvSpPr>
              <a:spLocks noChangeShapeType="1"/>
            </p:cNvSpPr>
            <p:nvPr/>
          </p:nvSpPr>
          <p:spPr bwMode="auto">
            <a:xfrm flipV="1">
              <a:off x="4611" y="1831"/>
              <a:ext cx="5" cy="5"/>
            </a:xfrm>
            <a:prstGeom prst="line">
              <a:avLst/>
            </a:prstGeom>
            <a:noFill/>
            <a:ln w="12700">
              <a:solidFill>
                <a:srgbClr val="000000"/>
              </a:solidFill>
              <a:round/>
              <a:headEnd type="none" w="sm" len="sm"/>
              <a:tailEnd type="none" w="sm" len="sm"/>
            </a:ln>
            <a:effectLst/>
          </p:spPr>
          <p:txBody>
            <a:bodyPr/>
            <a:lstStyle/>
            <a:p>
              <a:endParaRPr lang="en-US"/>
            </a:p>
          </p:txBody>
        </p:sp>
        <p:sp>
          <p:nvSpPr>
            <p:cNvPr id="1109" name="Line 1112"/>
            <p:cNvSpPr>
              <a:spLocks noChangeShapeType="1"/>
            </p:cNvSpPr>
            <p:nvPr/>
          </p:nvSpPr>
          <p:spPr bwMode="auto">
            <a:xfrm>
              <a:off x="4605" y="1766"/>
              <a:ext cx="0" cy="24"/>
            </a:xfrm>
            <a:prstGeom prst="line">
              <a:avLst/>
            </a:prstGeom>
            <a:noFill/>
            <a:ln w="12700">
              <a:solidFill>
                <a:srgbClr val="000000"/>
              </a:solidFill>
              <a:round/>
              <a:headEnd type="none" w="sm" len="sm"/>
              <a:tailEnd type="none" w="sm" len="sm"/>
            </a:ln>
            <a:effectLst/>
          </p:spPr>
          <p:txBody>
            <a:bodyPr/>
            <a:lstStyle/>
            <a:p>
              <a:endParaRPr lang="en-US"/>
            </a:p>
          </p:txBody>
        </p:sp>
        <p:sp>
          <p:nvSpPr>
            <p:cNvPr id="1110" name="Line 1113"/>
            <p:cNvSpPr>
              <a:spLocks noChangeShapeType="1"/>
            </p:cNvSpPr>
            <p:nvPr/>
          </p:nvSpPr>
          <p:spPr bwMode="auto">
            <a:xfrm>
              <a:off x="4594" y="1806"/>
              <a:ext cx="0" cy="27"/>
            </a:xfrm>
            <a:prstGeom prst="line">
              <a:avLst/>
            </a:prstGeom>
            <a:noFill/>
            <a:ln w="12700">
              <a:solidFill>
                <a:srgbClr val="000000"/>
              </a:solidFill>
              <a:round/>
              <a:headEnd type="none" w="sm" len="sm"/>
              <a:tailEnd type="none" w="sm" len="sm"/>
            </a:ln>
            <a:effectLst/>
          </p:spPr>
          <p:txBody>
            <a:bodyPr/>
            <a:lstStyle/>
            <a:p>
              <a:endParaRPr lang="en-US"/>
            </a:p>
          </p:txBody>
        </p:sp>
        <p:sp>
          <p:nvSpPr>
            <p:cNvPr id="1111" name="Rectangle 1114"/>
            <p:cNvSpPr>
              <a:spLocks noChangeArrowheads="1"/>
            </p:cNvSpPr>
            <p:nvPr/>
          </p:nvSpPr>
          <p:spPr bwMode="auto">
            <a:xfrm>
              <a:off x="4545" y="1912"/>
              <a:ext cx="127" cy="260"/>
            </a:xfrm>
            <a:prstGeom prst="rect">
              <a:avLst/>
            </a:prstGeom>
            <a:noFill/>
            <a:ln w="9525">
              <a:noFill/>
              <a:miter lim="800000"/>
              <a:headEnd/>
              <a:tailEnd/>
            </a:ln>
            <a:effectLst/>
          </p:spPr>
          <p:txBody>
            <a:bodyPr wrap="none" lIns="92075" tIns="53975" rIns="92075" bIns="53975">
              <a:spAutoFit/>
            </a:bodyPr>
            <a:lstStyle/>
            <a:p>
              <a:pPr algn="ctr" defTabSz="1252538"/>
              <a:r>
                <a:rPr lang="en-US" sz="500" b="1">
                  <a:solidFill>
                    <a:srgbClr val="000000"/>
                  </a:solidFill>
                  <a:latin typeface="Arial" charset="0"/>
                </a:rPr>
                <a:t>I</a:t>
              </a:r>
            </a:p>
            <a:p>
              <a:pPr algn="ctr" defTabSz="1252538"/>
              <a:endParaRPr lang="en-US" sz="500" b="1">
                <a:solidFill>
                  <a:srgbClr val="000000"/>
                </a:solidFill>
                <a:latin typeface="Arial" charset="0"/>
              </a:endParaRPr>
            </a:p>
            <a:p>
              <a:pPr algn="ctr" defTabSz="1252538"/>
              <a:endParaRPr lang="en-US" sz="500" b="1">
                <a:solidFill>
                  <a:srgbClr val="000000"/>
                </a:solidFill>
                <a:latin typeface="Arial" charset="0"/>
              </a:endParaRPr>
            </a:p>
            <a:p>
              <a:pPr algn="ctr" defTabSz="1252538"/>
              <a:endParaRPr lang="en-US" sz="500" b="1">
                <a:solidFill>
                  <a:srgbClr val="000000"/>
                </a:solidFill>
                <a:latin typeface="Arial" charset="0"/>
              </a:endParaRPr>
            </a:p>
          </p:txBody>
        </p:sp>
        <p:sp>
          <p:nvSpPr>
            <p:cNvPr id="1112" name="Rectangle 1115"/>
            <p:cNvSpPr>
              <a:spLocks noChangeArrowheads="1"/>
            </p:cNvSpPr>
            <p:nvPr/>
          </p:nvSpPr>
          <p:spPr bwMode="auto">
            <a:xfrm>
              <a:off x="4544" y="2261"/>
              <a:ext cx="127" cy="116"/>
            </a:xfrm>
            <a:prstGeom prst="rect">
              <a:avLst/>
            </a:prstGeom>
            <a:noFill/>
            <a:ln w="9525">
              <a:noFill/>
              <a:miter lim="800000"/>
              <a:headEnd/>
              <a:tailEnd/>
            </a:ln>
            <a:effectLst/>
          </p:spPr>
          <p:txBody>
            <a:bodyPr wrap="none" lIns="92075" tIns="53975" rIns="92075" bIns="53975">
              <a:spAutoFit/>
            </a:bodyPr>
            <a:lstStyle/>
            <a:p>
              <a:pPr algn="ctr" defTabSz="1252538"/>
              <a:r>
                <a:rPr lang="en-US" sz="500" b="1">
                  <a:solidFill>
                    <a:srgbClr val="000000"/>
                  </a:solidFill>
                  <a:latin typeface="Arial" charset="0"/>
                </a:rPr>
                <a:t> </a:t>
              </a:r>
            </a:p>
          </p:txBody>
        </p:sp>
        <p:sp>
          <p:nvSpPr>
            <p:cNvPr id="1113" name="Freeform 1116"/>
            <p:cNvSpPr>
              <a:spLocks/>
            </p:cNvSpPr>
            <p:nvPr/>
          </p:nvSpPr>
          <p:spPr bwMode="auto">
            <a:xfrm>
              <a:off x="4574" y="1918"/>
              <a:ext cx="38" cy="15"/>
            </a:xfrm>
            <a:custGeom>
              <a:avLst/>
              <a:gdLst/>
              <a:ahLst/>
              <a:cxnLst>
                <a:cxn ang="0">
                  <a:pos x="0" y="0"/>
                </a:cxn>
                <a:cxn ang="0">
                  <a:pos x="0" y="0"/>
                </a:cxn>
                <a:cxn ang="0">
                  <a:pos x="1" y="1"/>
                </a:cxn>
                <a:cxn ang="0">
                  <a:pos x="2" y="2"/>
                </a:cxn>
                <a:cxn ang="0">
                  <a:pos x="4" y="5"/>
                </a:cxn>
                <a:cxn ang="0">
                  <a:pos x="6" y="7"/>
                </a:cxn>
                <a:cxn ang="0">
                  <a:pos x="8" y="7"/>
                </a:cxn>
                <a:cxn ang="0">
                  <a:pos x="10" y="10"/>
                </a:cxn>
                <a:cxn ang="0">
                  <a:pos x="13" y="11"/>
                </a:cxn>
                <a:cxn ang="0">
                  <a:pos x="16" y="11"/>
                </a:cxn>
                <a:cxn ang="0">
                  <a:pos x="21" y="13"/>
                </a:cxn>
                <a:cxn ang="0">
                  <a:pos x="25" y="14"/>
                </a:cxn>
                <a:cxn ang="0">
                  <a:pos x="30" y="14"/>
                </a:cxn>
                <a:cxn ang="0">
                  <a:pos x="37" y="14"/>
                </a:cxn>
              </a:cxnLst>
              <a:rect l="0" t="0" r="r" b="b"/>
              <a:pathLst>
                <a:path w="38" h="15">
                  <a:moveTo>
                    <a:pt x="0" y="0"/>
                  </a:moveTo>
                  <a:lnTo>
                    <a:pt x="0" y="0"/>
                  </a:lnTo>
                  <a:lnTo>
                    <a:pt x="1" y="1"/>
                  </a:lnTo>
                  <a:lnTo>
                    <a:pt x="2" y="2"/>
                  </a:lnTo>
                  <a:lnTo>
                    <a:pt x="4" y="5"/>
                  </a:lnTo>
                  <a:lnTo>
                    <a:pt x="6" y="7"/>
                  </a:lnTo>
                  <a:lnTo>
                    <a:pt x="8" y="7"/>
                  </a:lnTo>
                  <a:lnTo>
                    <a:pt x="10" y="10"/>
                  </a:lnTo>
                  <a:lnTo>
                    <a:pt x="13" y="11"/>
                  </a:lnTo>
                  <a:lnTo>
                    <a:pt x="16" y="11"/>
                  </a:lnTo>
                  <a:lnTo>
                    <a:pt x="21" y="13"/>
                  </a:lnTo>
                  <a:lnTo>
                    <a:pt x="25" y="14"/>
                  </a:lnTo>
                  <a:lnTo>
                    <a:pt x="30" y="14"/>
                  </a:lnTo>
                  <a:lnTo>
                    <a:pt x="37" y="1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14" name="Line 1117"/>
            <p:cNvSpPr>
              <a:spLocks noChangeShapeType="1"/>
            </p:cNvSpPr>
            <p:nvPr/>
          </p:nvSpPr>
          <p:spPr bwMode="auto">
            <a:xfrm>
              <a:off x="4576" y="1918"/>
              <a:ext cx="15" cy="0"/>
            </a:xfrm>
            <a:prstGeom prst="line">
              <a:avLst/>
            </a:prstGeom>
            <a:noFill/>
            <a:ln w="9525">
              <a:noFill/>
              <a:round/>
              <a:headEnd type="none" w="sm" len="sm"/>
              <a:tailEnd type="none" w="sm" len="sm"/>
            </a:ln>
            <a:effectLst/>
          </p:spPr>
          <p:txBody>
            <a:bodyPr/>
            <a:lstStyle/>
            <a:p>
              <a:endParaRPr lang="en-US"/>
            </a:p>
          </p:txBody>
        </p:sp>
        <p:sp>
          <p:nvSpPr>
            <p:cNvPr id="1115" name="Line 1118"/>
            <p:cNvSpPr>
              <a:spLocks noChangeShapeType="1"/>
            </p:cNvSpPr>
            <p:nvPr/>
          </p:nvSpPr>
          <p:spPr bwMode="auto">
            <a:xfrm>
              <a:off x="4611" y="1929"/>
              <a:ext cx="0" cy="1"/>
            </a:xfrm>
            <a:prstGeom prst="line">
              <a:avLst/>
            </a:prstGeom>
            <a:noFill/>
            <a:ln w="9525">
              <a:noFill/>
              <a:round/>
              <a:headEnd type="none" w="sm" len="sm"/>
              <a:tailEnd type="none" w="sm" len="sm"/>
            </a:ln>
            <a:effectLst/>
          </p:spPr>
          <p:txBody>
            <a:bodyPr/>
            <a:lstStyle/>
            <a:p>
              <a:endParaRPr lang="en-US"/>
            </a:p>
          </p:txBody>
        </p:sp>
        <p:sp>
          <p:nvSpPr>
            <p:cNvPr id="1116" name="Freeform 1119"/>
            <p:cNvSpPr>
              <a:spLocks/>
            </p:cNvSpPr>
            <p:nvPr/>
          </p:nvSpPr>
          <p:spPr bwMode="auto">
            <a:xfrm>
              <a:off x="4611" y="1920"/>
              <a:ext cx="34" cy="17"/>
            </a:xfrm>
            <a:custGeom>
              <a:avLst/>
              <a:gdLst/>
              <a:ahLst/>
              <a:cxnLst>
                <a:cxn ang="0">
                  <a:pos x="0" y="16"/>
                </a:cxn>
                <a:cxn ang="0">
                  <a:pos x="3" y="16"/>
                </a:cxn>
                <a:cxn ang="0">
                  <a:pos x="6" y="16"/>
                </a:cxn>
                <a:cxn ang="0">
                  <a:pos x="9" y="16"/>
                </a:cxn>
                <a:cxn ang="0">
                  <a:pos x="12" y="16"/>
                </a:cxn>
                <a:cxn ang="0">
                  <a:pos x="15" y="14"/>
                </a:cxn>
                <a:cxn ang="0">
                  <a:pos x="17" y="14"/>
                </a:cxn>
                <a:cxn ang="0">
                  <a:pos x="20" y="14"/>
                </a:cxn>
                <a:cxn ang="0">
                  <a:pos x="23" y="12"/>
                </a:cxn>
                <a:cxn ang="0">
                  <a:pos x="24" y="10"/>
                </a:cxn>
                <a:cxn ang="0">
                  <a:pos x="26" y="10"/>
                </a:cxn>
                <a:cxn ang="0">
                  <a:pos x="28" y="8"/>
                </a:cxn>
                <a:cxn ang="0">
                  <a:pos x="30" y="7"/>
                </a:cxn>
                <a:cxn ang="0">
                  <a:pos x="31" y="5"/>
                </a:cxn>
                <a:cxn ang="0">
                  <a:pos x="32" y="3"/>
                </a:cxn>
                <a:cxn ang="0">
                  <a:pos x="32" y="0"/>
                </a:cxn>
                <a:cxn ang="0">
                  <a:pos x="33" y="0"/>
                </a:cxn>
              </a:cxnLst>
              <a:rect l="0" t="0" r="r" b="b"/>
              <a:pathLst>
                <a:path w="34" h="17">
                  <a:moveTo>
                    <a:pt x="0" y="16"/>
                  </a:moveTo>
                  <a:lnTo>
                    <a:pt x="3" y="16"/>
                  </a:lnTo>
                  <a:lnTo>
                    <a:pt x="6" y="16"/>
                  </a:lnTo>
                  <a:lnTo>
                    <a:pt x="9" y="16"/>
                  </a:lnTo>
                  <a:lnTo>
                    <a:pt x="12" y="16"/>
                  </a:lnTo>
                  <a:lnTo>
                    <a:pt x="15" y="14"/>
                  </a:lnTo>
                  <a:lnTo>
                    <a:pt x="17" y="14"/>
                  </a:lnTo>
                  <a:lnTo>
                    <a:pt x="20" y="14"/>
                  </a:lnTo>
                  <a:lnTo>
                    <a:pt x="23" y="12"/>
                  </a:lnTo>
                  <a:lnTo>
                    <a:pt x="24" y="10"/>
                  </a:lnTo>
                  <a:lnTo>
                    <a:pt x="26" y="10"/>
                  </a:lnTo>
                  <a:lnTo>
                    <a:pt x="28" y="8"/>
                  </a:lnTo>
                  <a:lnTo>
                    <a:pt x="30" y="7"/>
                  </a:lnTo>
                  <a:lnTo>
                    <a:pt x="31" y="5"/>
                  </a:lnTo>
                  <a:lnTo>
                    <a:pt x="32" y="3"/>
                  </a:lnTo>
                  <a:lnTo>
                    <a:pt x="32" y="0"/>
                  </a:lnTo>
                  <a:lnTo>
                    <a:pt x="3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17" name="Line 1120"/>
            <p:cNvSpPr>
              <a:spLocks noChangeShapeType="1"/>
            </p:cNvSpPr>
            <p:nvPr/>
          </p:nvSpPr>
          <p:spPr bwMode="auto">
            <a:xfrm>
              <a:off x="4611" y="1928"/>
              <a:ext cx="0" cy="0"/>
            </a:xfrm>
            <a:prstGeom prst="line">
              <a:avLst/>
            </a:prstGeom>
            <a:noFill/>
            <a:ln w="9525">
              <a:noFill/>
              <a:round/>
              <a:headEnd type="none" w="sm" len="sm"/>
              <a:tailEnd type="none" w="sm" len="sm"/>
            </a:ln>
            <a:effectLst/>
          </p:spPr>
          <p:txBody>
            <a:bodyPr/>
            <a:lstStyle/>
            <a:p>
              <a:endParaRPr lang="en-US"/>
            </a:p>
          </p:txBody>
        </p:sp>
        <p:sp>
          <p:nvSpPr>
            <p:cNvPr id="1118" name="Line 1121"/>
            <p:cNvSpPr>
              <a:spLocks noChangeShapeType="1"/>
            </p:cNvSpPr>
            <p:nvPr/>
          </p:nvSpPr>
          <p:spPr bwMode="auto">
            <a:xfrm>
              <a:off x="4643" y="1920"/>
              <a:ext cx="1" cy="0"/>
            </a:xfrm>
            <a:prstGeom prst="line">
              <a:avLst/>
            </a:prstGeom>
            <a:noFill/>
            <a:ln w="9525">
              <a:noFill/>
              <a:round/>
              <a:headEnd type="none" w="sm" len="sm"/>
              <a:tailEnd type="none" w="sm" len="sm"/>
            </a:ln>
            <a:effectLst/>
          </p:spPr>
          <p:txBody>
            <a:bodyPr/>
            <a:lstStyle/>
            <a:p>
              <a:endParaRPr lang="en-US"/>
            </a:p>
          </p:txBody>
        </p:sp>
        <p:sp>
          <p:nvSpPr>
            <p:cNvPr id="1119" name="Freeform 1122"/>
            <p:cNvSpPr>
              <a:spLocks/>
            </p:cNvSpPr>
            <p:nvPr/>
          </p:nvSpPr>
          <p:spPr bwMode="auto">
            <a:xfrm>
              <a:off x="4559" y="2173"/>
              <a:ext cx="17" cy="17"/>
            </a:xfrm>
            <a:custGeom>
              <a:avLst/>
              <a:gdLst/>
              <a:ahLst/>
              <a:cxnLst>
                <a:cxn ang="0">
                  <a:pos x="16" y="16"/>
                </a:cxn>
                <a:cxn ang="0">
                  <a:pos x="13" y="16"/>
                </a:cxn>
                <a:cxn ang="0">
                  <a:pos x="10" y="16"/>
                </a:cxn>
                <a:cxn ang="0">
                  <a:pos x="8" y="16"/>
                </a:cxn>
                <a:cxn ang="0">
                  <a:pos x="5" y="16"/>
                </a:cxn>
                <a:cxn ang="0">
                  <a:pos x="2" y="16"/>
                </a:cxn>
                <a:cxn ang="0">
                  <a:pos x="0" y="0"/>
                </a:cxn>
              </a:cxnLst>
              <a:rect l="0" t="0" r="r" b="b"/>
              <a:pathLst>
                <a:path w="17" h="17">
                  <a:moveTo>
                    <a:pt x="16" y="16"/>
                  </a:moveTo>
                  <a:lnTo>
                    <a:pt x="13" y="16"/>
                  </a:lnTo>
                  <a:lnTo>
                    <a:pt x="10" y="16"/>
                  </a:lnTo>
                  <a:lnTo>
                    <a:pt x="8" y="16"/>
                  </a:lnTo>
                  <a:lnTo>
                    <a:pt x="5" y="16"/>
                  </a:lnTo>
                  <a:lnTo>
                    <a:pt x="2" y="16"/>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20" name="Line 1123"/>
            <p:cNvSpPr>
              <a:spLocks noChangeShapeType="1"/>
            </p:cNvSpPr>
            <p:nvPr/>
          </p:nvSpPr>
          <p:spPr bwMode="auto">
            <a:xfrm>
              <a:off x="4562" y="2173"/>
              <a:ext cx="0" cy="1"/>
            </a:xfrm>
            <a:prstGeom prst="line">
              <a:avLst/>
            </a:prstGeom>
            <a:noFill/>
            <a:ln w="9525">
              <a:noFill/>
              <a:round/>
              <a:headEnd type="none" w="sm" len="sm"/>
              <a:tailEnd type="none" w="sm" len="sm"/>
            </a:ln>
            <a:effectLst/>
          </p:spPr>
          <p:txBody>
            <a:bodyPr/>
            <a:lstStyle/>
            <a:p>
              <a:endParaRPr lang="en-US"/>
            </a:p>
          </p:txBody>
        </p:sp>
        <p:sp>
          <p:nvSpPr>
            <p:cNvPr id="1121" name="Line 1124"/>
            <p:cNvSpPr>
              <a:spLocks noChangeShapeType="1"/>
            </p:cNvSpPr>
            <p:nvPr/>
          </p:nvSpPr>
          <p:spPr bwMode="auto">
            <a:xfrm>
              <a:off x="4560" y="2172"/>
              <a:ext cx="15" cy="0"/>
            </a:xfrm>
            <a:prstGeom prst="line">
              <a:avLst/>
            </a:prstGeom>
            <a:noFill/>
            <a:ln w="9525">
              <a:noFill/>
              <a:round/>
              <a:headEnd type="none" w="sm" len="sm"/>
              <a:tailEnd type="none" w="sm" len="sm"/>
            </a:ln>
            <a:effectLst/>
          </p:spPr>
          <p:txBody>
            <a:bodyPr/>
            <a:lstStyle/>
            <a:p>
              <a:endParaRPr lang="en-US"/>
            </a:p>
          </p:txBody>
        </p:sp>
        <p:sp>
          <p:nvSpPr>
            <p:cNvPr id="1122" name="Freeform 1125"/>
            <p:cNvSpPr>
              <a:spLocks/>
            </p:cNvSpPr>
            <p:nvPr/>
          </p:nvSpPr>
          <p:spPr bwMode="auto">
            <a:xfrm>
              <a:off x="4555" y="2150"/>
              <a:ext cx="17" cy="24"/>
            </a:xfrm>
            <a:custGeom>
              <a:avLst/>
              <a:gdLst/>
              <a:ahLst/>
              <a:cxnLst>
                <a:cxn ang="0">
                  <a:pos x="16" y="23"/>
                </a:cxn>
                <a:cxn ang="0">
                  <a:pos x="13" y="22"/>
                </a:cxn>
                <a:cxn ang="0">
                  <a:pos x="10" y="22"/>
                </a:cxn>
                <a:cxn ang="0">
                  <a:pos x="10" y="21"/>
                </a:cxn>
                <a:cxn ang="0">
                  <a:pos x="8" y="21"/>
                </a:cxn>
                <a:cxn ang="0">
                  <a:pos x="5" y="20"/>
                </a:cxn>
                <a:cxn ang="0">
                  <a:pos x="5" y="18"/>
                </a:cxn>
                <a:cxn ang="0">
                  <a:pos x="2" y="17"/>
                </a:cxn>
                <a:cxn ang="0">
                  <a:pos x="0" y="16"/>
                </a:cxn>
                <a:cxn ang="0">
                  <a:pos x="0" y="14"/>
                </a:cxn>
                <a:cxn ang="0">
                  <a:pos x="0" y="13"/>
                </a:cxn>
                <a:cxn ang="0">
                  <a:pos x="0" y="11"/>
                </a:cxn>
                <a:cxn ang="0">
                  <a:pos x="0" y="9"/>
                </a:cxn>
                <a:cxn ang="0">
                  <a:pos x="0" y="6"/>
                </a:cxn>
                <a:cxn ang="0">
                  <a:pos x="0" y="4"/>
                </a:cxn>
                <a:cxn ang="0">
                  <a:pos x="5" y="2"/>
                </a:cxn>
                <a:cxn ang="0">
                  <a:pos x="5" y="0"/>
                </a:cxn>
              </a:cxnLst>
              <a:rect l="0" t="0" r="r" b="b"/>
              <a:pathLst>
                <a:path w="17" h="24">
                  <a:moveTo>
                    <a:pt x="16" y="23"/>
                  </a:moveTo>
                  <a:lnTo>
                    <a:pt x="13" y="22"/>
                  </a:lnTo>
                  <a:lnTo>
                    <a:pt x="10" y="22"/>
                  </a:lnTo>
                  <a:lnTo>
                    <a:pt x="10" y="21"/>
                  </a:lnTo>
                  <a:lnTo>
                    <a:pt x="8" y="21"/>
                  </a:lnTo>
                  <a:lnTo>
                    <a:pt x="5" y="20"/>
                  </a:lnTo>
                  <a:lnTo>
                    <a:pt x="5" y="18"/>
                  </a:lnTo>
                  <a:lnTo>
                    <a:pt x="2" y="17"/>
                  </a:lnTo>
                  <a:lnTo>
                    <a:pt x="0" y="16"/>
                  </a:lnTo>
                  <a:lnTo>
                    <a:pt x="0" y="14"/>
                  </a:lnTo>
                  <a:lnTo>
                    <a:pt x="0" y="13"/>
                  </a:lnTo>
                  <a:lnTo>
                    <a:pt x="0" y="11"/>
                  </a:lnTo>
                  <a:lnTo>
                    <a:pt x="0" y="9"/>
                  </a:lnTo>
                  <a:lnTo>
                    <a:pt x="0" y="6"/>
                  </a:lnTo>
                  <a:lnTo>
                    <a:pt x="0" y="4"/>
                  </a:lnTo>
                  <a:lnTo>
                    <a:pt x="5" y="2"/>
                  </a:lnTo>
                  <a:lnTo>
                    <a:pt x="5"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23" name="Line 1126"/>
            <p:cNvSpPr>
              <a:spLocks noChangeShapeType="1"/>
            </p:cNvSpPr>
            <p:nvPr/>
          </p:nvSpPr>
          <p:spPr bwMode="auto">
            <a:xfrm>
              <a:off x="4559" y="2173"/>
              <a:ext cx="0" cy="1"/>
            </a:xfrm>
            <a:prstGeom prst="line">
              <a:avLst/>
            </a:prstGeom>
            <a:noFill/>
            <a:ln w="9525">
              <a:noFill/>
              <a:round/>
              <a:headEnd type="none" w="sm" len="sm"/>
              <a:tailEnd type="none" w="sm" len="sm"/>
            </a:ln>
            <a:effectLst/>
          </p:spPr>
          <p:txBody>
            <a:bodyPr/>
            <a:lstStyle/>
            <a:p>
              <a:endParaRPr lang="en-US"/>
            </a:p>
          </p:txBody>
        </p:sp>
        <p:sp>
          <p:nvSpPr>
            <p:cNvPr id="1124" name="Line 1127"/>
            <p:cNvSpPr>
              <a:spLocks noChangeShapeType="1"/>
            </p:cNvSpPr>
            <p:nvPr/>
          </p:nvSpPr>
          <p:spPr bwMode="auto">
            <a:xfrm>
              <a:off x="4557" y="2150"/>
              <a:ext cx="1" cy="0"/>
            </a:xfrm>
            <a:prstGeom prst="line">
              <a:avLst/>
            </a:prstGeom>
            <a:noFill/>
            <a:ln w="9525">
              <a:noFill/>
              <a:round/>
              <a:headEnd type="none" w="sm" len="sm"/>
              <a:tailEnd type="none" w="sm" len="sm"/>
            </a:ln>
            <a:effectLst/>
          </p:spPr>
          <p:txBody>
            <a:bodyPr/>
            <a:lstStyle/>
            <a:p>
              <a:endParaRPr lang="en-US"/>
            </a:p>
          </p:txBody>
        </p:sp>
        <p:sp>
          <p:nvSpPr>
            <p:cNvPr id="1125" name="Freeform 1128"/>
            <p:cNvSpPr>
              <a:spLocks/>
            </p:cNvSpPr>
            <p:nvPr/>
          </p:nvSpPr>
          <p:spPr bwMode="auto">
            <a:xfrm>
              <a:off x="4557" y="2138"/>
              <a:ext cx="17" cy="15"/>
            </a:xfrm>
            <a:custGeom>
              <a:avLst/>
              <a:gdLst/>
              <a:ahLst/>
              <a:cxnLst>
                <a:cxn ang="0">
                  <a:pos x="0" y="14"/>
                </a:cxn>
                <a:cxn ang="0">
                  <a:pos x="0" y="12"/>
                </a:cxn>
                <a:cxn ang="0">
                  <a:pos x="2" y="9"/>
                </a:cxn>
                <a:cxn ang="0">
                  <a:pos x="2" y="5"/>
                </a:cxn>
                <a:cxn ang="0">
                  <a:pos x="4" y="5"/>
                </a:cxn>
                <a:cxn ang="0">
                  <a:pos x="5" y="2"/>
                </a:cxn>
                <a:cxn ang="0">
                  <a:pos x="7" y="1"/>
                </a:cxn>
                <a:cxn ang="0">
                  <a:pos x="8" y="0"/>
                </a:cxn>
                <a:cxn ang="0">
                  <a:pos x="11" y="0"/>
                </a:cxn>
                <a:cxn ang="0">
                  <a:pos x="13" y="0"/>
                </a:cxn>
                <a:cxn ang="0">
                  <a:pos x="14" y="0"/>
                </a:cxn>
                <a:cxn ang="0">
                  <a:pos x="16" y="0"/>
                </a:cxn>
              </a:cxnLst>
              <a:rect l="0" t="0" r="r" b="b"/>
              <a:pathLst>
                <a:path w="17" h="15">
                  <a:moveTo>
                    <a:pt x="0" y="14"/>
                  </a:moveTo>
                  <a:lnTo>
                    <a:pt x="0" y="12"/>
                  </a:lnTo>
                  <a:lnTo>
                    <a:pt x="2" y="9"/>
                  </a:lnTo>
                  <a:lnTo>
                    <a:pt x="2" y="5"/>
                  </a:lnTo>
                  <a:lnTo>
                    <a:pt x="4" y="5"/>
                  </a:lnTo>
                  <a:lnTo>
                    <a:pt x="5" y="2"/>
                  </a:lnTo>
                  <a:lnTo>
                    <a:pt x="7" y="1"/>
                  </a:lnTo>
                  <a:lnTo>
                    <a:pt x="8" y="0"/>
                  </a:lnTo>
                  <a:lnTo>
                    <a:pt x="11" y="0"/>
                  </a:lnTo>
                  <a:lnTo>
                    <a:pt x="13" y="0"/>
                  </a:lnTo>
                  <a:lnTo>
                    <a:pt x="14" y="0"/>
                  </a:lnTo>
                  <a:lnTo>
                    <a:pt x="1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26" name="Line 1129"/>
            <p:cNvSpPr>
              <a:spLocks noChangeShapeType="1"/>
            </p:cNvSpPr>
            <p:nvPr/>
          </p:nvSpPr>
          <p:spPr bwMode="auto">
            <a:xfrm>
              <a:off x="4558" y="2150"/>
              <a:ext cx="15" cy="0"/>
            </a:xfrm>
            <a:prstGeom prst="line">
              <a:avLst/>
            </a:prstGeom>
            <a:noFill/>
            <a:ln w="9525">
              <a:noFill/>
              <a:round/>
              <a:headEnd type="none" w="sm" len="sm"/>
              <a:tailEnd type="none" w="sm" len="sm"/>
            </a:ln>
            <a:effectLst/>
          </p:spPr>
          <p:txBody>
            <a:bodyPr/>
            <a:lstStyle/>
            <a:p>
              <a:endParaRPr lang="en-US"/>
            </a:p>
          </p:txBody>
        </p:sp>
        <p:sp>
          <p:nvSpPr>
            <p:cNvPr id="1127" name="Line 1130"/>
            <p:cNvSpPr>
              <a:spLocks noChangeShapeType="1"/>
            </p:cNvSpPr>
            <p:nvPr/>
          </p:nvSpPr>
          <p:spPr bwMode="auto">
            <a:xfrm>
              <a:off x="4569" y="2139"/>
              <a:ext cx="15" cy="0"/>
            </a:xfrm>
            <a:prstGeom prst="line">
              <a:avLst/>
            </a:prstGeom>
            <a:noFill/>
            <a:ln w="9525">
              <a:noFill/>
              <a:round/>
              <a:headEnd type="none" w="sm" len="sm"/>
              <a:tailEnd type="none" w="sm" len="sm"/>
            </a:ln>
            <a:effectLst/>
          </p:spPr>
          <p:txBody>
            <a:bodyPr/>
            <a:lstStyle/>
            <a:p>
              <a:endParaRPr lang="en-US"/>
            </a:p>
          </p:txBody>
        </p:sp>
        <p:sp>
          <p:nvSpPr>
            <p:cNvPr id="1128" name="Line 1131"/>
            <p:cNvSpPr>
              <a:spLocks noChangeShapeType="1"/>
            </p:cNvSpPr>
            <p:nvPr/>
          </p:nvSpPr>
          <p:spPr bwMode="auto">
            <a:xfrm>
              <a:off x="4569" y="2139"/>
              <a:ext cx="1" cy="0"/>
            </a:xfrm>
            <a:prstGeom prst="line">
              <a:avLst/>
            </a:prstGeom>
            <a:noFill/>
            <a:ln w="12700">
              <a:solidFill>
                <a:srgbClr val="000000"/>
              </a:solidFill>
              <a:round/>
              <a:headEnd type="none" w="sm" len="sm"/>
              <a:tailEnd type="none" w="sm" len="sm"/>
            </a:ln>
            <a:effectLst/>
          </p:spPr>
          <p:txBody>
            <a:bodyPr/>
            <a:lstStyle/>
            <a:p>
              <a:endParaRPr lang="en-US"/>
            </a:p>
          </p:txBody>
        </p:sp>
        <p:sp>
          <p:nvSpPr>
            <p:cNvPr id="1129" name="Freeform 1132"/>
            <p:cNvSpPr>
              <a:spLocks/>
            </p:cNvSpPr>
            <p:nvPr/>
          </p:nvSpPr>
          <p:spPr bwMode="auto">
            <a:xfrm>
              <a:off x="4613" y="2333"/>
              <a:ext cx="77" cy="89"/>
            </a:xfrm>
            <a:custGeom>
              <a:avLst/>
              <a:gdLst/>
              <a:ahLst/>
              <a:cxnLst>
                <a:cxn ang="0">
                  <a:pos x="0" y="0"/>
                </a:cxn>
                <a:cxn ang="0">
                  <a:pos x="0" y="1"/>
                </a:cxn>
                <a:cxn ang="0">
                  <a:pos x="0" y="4"/>
                </a:cxn>
                <a:cxn ang="0">
                  <a:pos x="0" y="8"/>
                </a:cxn>
                <a:cxn ang="0">
                  <a:pos x="1" y="14"/>
                </a:cxn>
                <a:cxn ang="0">
                  <a:pos x="2" y="21"/>
                </a:cxn>
                <a:cxn ang="0">
                  <a:pos x="4" y="28"/>
                </a:cxn>
                <a:cxn ang="0">
                  <a:pos x="6" y="36"/>
                </a:cxn>
                <a:cxn ang="0">
                  <a:pos x="10" y="44"/>
                </a:cxn>
                <a:cxn ang="0">
                  <a:pos x="14" y="52"/>
                </a:cxn>
                <a:cxn ang="0">
                  <a:pos x="19" y="60"/>
                </a:cxn>
                <a:cxn ang="0">
                  <a:pos x="25" y="68"/>
                </a:cxn>
                <a:cxn ang="0">
                  <a:pos x="32" y="74"/>
                </a:cxn>
                <a:cxn ang="0">
                  <a:pos x="41" y="79"/>
                </a:cxn>
                <a:cxn ang="0">
                  <a:pos x="51" y="84"/>
                </a:cxn>
                <a:cxn ang="0">
                  <a:pos x="62" y="86"/>
                </a:cxn>
                <a:cxn ang="0">
                  <a:pos x="76" y="88"/>
                </a:cxn>
              </a:cxnLst>
              <a:rect l="0" t="0" r="r" b="b"/>
              <a:pathLst>
                <a:path w="77" h="89">
                  <a:moveTo>
                    <a:pt x="0" y="0"/>
                  </a:moveTo>
                  <a:lnTo>
                    <a:pt x="0" y="1"/>
                  </a:lnTo>
                  <a:lnTo>
                    <a:pt x="0" y="4"/>
                  </a:lnTo>
                  <a:lnTo>
                    <a:pt x="0" y="8"/>
                  </a:lnTo>
                  <a:lnTo>
                    <a:pt x="1" y="14"/>
                  </a:lnTo>
                  <a:lnTo>
                    <a:pt x="2" y="21"/>
                  </a:lnTo>
                  <a:lnTo>
                    <a:pt x="4" y="28"/>
                  </a:lnTo>
                  <a:lnTo>
                    <a:pt x="6" y="36"/>
                  </a:lnTo>
                  <a:lnTo>
                    <a:pt x="10" y="44"/>
                  </a:lnTo>
                  <a:lnTo>
                    <a:pt x="14" y="52"/>
                  </a:lnTo>
                  <a:lnTo>
                    <a:pt x="19" y="60"/>
                  </a:lnTo>
                  <a:lnTo>
                    <a:pt x="25" y="68"/>
                  </a:lnTo>
                  <a:lnTo>
                    <a:pt x="32" y="74"/>
                  </a:lnTo>
                  <a:lnTo>
                    <a:pt x="41" y="79"/>
                  </a:lnTo>
                  <a:lnTo>
                    <a:pt x="51" y="84"/>
                  </a:lnTo>
                  <a:lnTo>
                    <a:pt x="62" y="86"/>
                  </a:lnTo>
                  <a:lnTo>
                    <a:pt x="76" y="88"/>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1130" name="Line 1133"/>
            <p:cNvSpPr>
              <a:spLocks noChangeShapeType="1"/>
            </p:cNvSpPr>
            <p:nvPr/>
          </p:nvSpPr>
          <p:spPr bwMode="auto">
            <a:xfrm>
              <a:off x="4685" y="2420"/>
              <a:ext cx="0" cy="7"/>
            </a:xfrm>
            <a:prstGeom prst="line">
              <a:avLst/>
            </a:prstGeom>
            <a:noFill/>
            <a:ln w="25400">
              <a:solidFill>
                <a:schemeClr val="tx2"/>
              </a:solidFill>
              <a:round/>
              <a:headEnd type="none" w="sm" len="sm"/>
              <a:tailEnd type="none" w="sm" len="sm"/>
            </a:ln>
            <a:effectLst/>
          </p:spPr>
          <p:txBody>
            <a:bodyPr/>
            <a:lstStyle/>
            <a:p>
              <a:endParaRPr lang="en-US"/>
            </a:p>
          </p:txBody>
        </p:sp>
        <p:sp>
          <p:nvSpPr>
            <p:cNvPr id="1131" name="Freeform 1134"/>
            <p:cNvSpPr>
              <a:spLocks/>
            </p:cNvSpPr>
            <p:nvPr/>
          </p:nvSpPr>
          <p:spPr bwMode="auto">
            <a:xfrm>
              <a:off x="4688" y="2334"/>
              <a:ext cx="76" cy="88"/>
            </a:xfrm>
            <a:custGeom>
              <a:avLst/>
              <a:gdLst/>
              <a:ahLst/>
              <a:cxnLst>
                <a:cxn ang="0">
                  <a:pos x="0" y="87"/>
                </a:cxn>
                <a:cxn ang="0">
                  <a:pos x="13" y="86"/>
                </a:cxn>
                <a:cxn ang="0">
                  <a:pos x="24" y="83"/>
                </a:cxn>
                <a:cxn ang="0">
                  <a:pos x="34" y="79"/>
                </a:cxn>
                <a:cxn ang="0">
                  <a:pos x="43" y="73"/>
                </a:cxn>
                <a:cxn ang="0">
                  <a:pos x="51" y="66"/>
                </a:cxn>
                <a:cxn ang="0">
                  <a:pos x="56" y="59"/>
                </a:cxn>
                <a:cxn ang="0">
                  <a:pos x="61" y="52"/>
                </a:cxn>
                <a:cxn ang="0">
                  <a:pos x="66" y="43"/>
                </a:cxn>
                <a:cxn ang="0">
                  <a:pos x="69" y="35"/>
                </a:cxn>
                <a:cxn ang="0">
                  <a:pos x="71" y="27"/>
                </a:cxn>
                <a:cxn ang="0">
                  <a:pos x="73" y="20"/>
                </a:cxn>
                <a:cxn ang="0">
                  <a:pos x="74" y="13"/>
                </a:cxn>
                <a:cxn ang="0">
                  <a:pos x="75" y="8"/>
                </a:cxn>
                <a:cxn ang="0">
                  <a:pos x="75" y="3"/>
                </a:cxn>
                <a:cxn ang="0">
                  <a:pos x="75" y="0"/>
                </a:cxn>
              </a:cxnLst>
              <a:rect l="0" t="0" r="r" b="b"/>
              <a:pathLst>
                <a:path w="76" h="88">
                  <a:moveTo>
                    <a:pt x="0" y="87"/>
                  </a:moveTo>
                  <a:lnTo>
                    <a:pt x="13" y="86"/>
                  </a:lnTo>
                  <a:lnTo>
                    <a:pt x="24" y="83"/>
                  </a:lnTo>
                  <a:lnTo>
                    <a:pt x="34" y="79"/>
                  </a:lnTo>
                  <a:lnTo>
                    <a:pt x="43" y="73"/>
                  </a:lnTo>
                  <a:lnTo>
                    <a:pt x="51" y="66"/>
                  </a:lnTo>
                  <a:lnTo>
                    <a:pt x="56" y="59"/>
                  </a:lnTo>
                  <a:lnTo>
                    <a:pt x="61" y="52"/>
                  </a:lnTo>
                  <a:lnTo>
                    <a:pt x="66" y="43"/>
                  </a:lnTo>
                  <a:lnTo>
                    <a:pt x="69" y="35"/>
                  </a:lnTo>
                  <a:lnTo>
                    <a:pt x="71" y="27"/>
                  </a:lnTo>
                  <a:lnTo>
                    <a:pt x="73" y="20"/>
                  </a:lnTo>
                  <a:lnTo>
                    <a:pt x="74" y="13"/>
                  </a:lnTo>
                  <a:lnTo>
                    <a:pt x="75" y="8"/>
                  </a:lnTo>
                  <a:lnTo>
                    <a:pt x="75" y="3"/>
                  </a:lnTo>
                  <a:lnTo>
                    <a:pt x="75"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1132" name="Line 1135"/>
            <p:cNvSpPr>
              <a:spLocks noChangeShapeType="1"/>
            </p:cNvSpPr>
            <p:nvPr/>
          </p:nvSpPr>
          <p:spPr bwMode="auto">
            <a:xfrm flipV="1">
              <a:off x="4685" y="2417"/>
              <a:ext cx="0" cy="7"/>
            </a:xfrm>
            <a:prstGeom prst="line">
              <a:avLst/>
            </a:prstGeom>
            <a:noFill/>
            <a:ln w="25400">
              <a:solidFill>
                <a:schemeClr val="tx2"/>
              </a:solidFill>
              <a:round/>
              <a:headEnd type="none" w="sm" len="sm"/>
              <a:tailEnd type="none" w="sm" len="sm"/>
            </a:ln>
            <a:effectLst/>
          </p:spPr>
          <p:txBody>
            <a:bodyPr/>
            <a:lstStyle/>
            <a:p>
              <a:endParaRPr lang="en-US"/>
            </a:p>
          </p:txBody>
        </p:sp>
        <p:sp>
          <p:nvSpPr>
            <p:cNvPr id="1133" name="Line 1136"/>
            <p:cNvSpPr>
              <a:spLocks noChangeShapeType="1"/>
            </p:cNvSpPr>
            <p:nvPr/>
          </p:nvSpPr>
          <p:spPr bwMode="auto">
            <a:xfrm flipH="1">
              <a:off x="4759" y="1705"/>
              <a:ext cx="5" cy="0"/>
            </a:xfrm>
            <a:prstGeom prst="line">
              <a:avLst/>
            </a:prstGeom>
            <a:noFill/>
            <a:ln w="9525">
              <a:noFill/>
              <a:round/>
              <a:headEnd type="none" w="sm" len="sm"/>
              <a:tailEnd type="none" w="sm" len="sm"/>
            </a:ln>
            <a:effectLst/>
          </p:spPr>
          <p:txBody>
            <a:bodyPr/>
            <a:lstStyle/>
            <a:p>
              <a:endParaRPr lang="en-US"/>
            </a:p>
          </p:txBody>
        </p:sp>
        <p:sp>
          <p:nvSpPr>
            <p:cNvPr id="1134" name="Line 1137"/>
            <p:cNvSpPr>
              <a:spLocks noChangeShapeType="1"/>
            </p:cNvSpPr>
            <p:nvPr/>
          </p:nvSpPr>
          <p:spPr bwMode="auto">
            <a:xfrm>
              <a:off x="4798" y="1655"/>
              <a:ext cx="0" cy="7"/>
            </a:xfrm>
            <a:prstGeom prst="line">
              <a:avLst/>
            </a:prstGeom>
            <a:noFill/>
            <a:ln w="9525">
              <a:noFill/>
              <a:round/>
              <a:headEnd type="none" w="sm" len="sm"/>
              <a:tailEnd type="none" w="sm" len="sm"/>
            </a:ln>
            <a:effectLst/>
          </p:spPr>
          <p:txBody>
            <a:bodyPr/>
            <a:lstStyle/>
            <a:p>
              <a:endParaRPr lang="en-US"/>
            </a:p>
          </p:txBody>
        </p:sp>
        <p:sp>
          <p:nvSpPr>
            <p:cNvPr id="1135" name="Line 1138"/>
            <p:cNvSpPr>
              <a:spLocks noChangeShapeType="1"/>
            </p:cNvSpPr>
            <p:nvPr/>
          </p:nvSpPr>
          <p:spPr bwMode="auto">
            <a:xfrm flipV="1">
              <a:off x="4798" y="1652"/>
              <a:ext cx="0" cy="7"/>
            </a:xfrm>
            <a:prstGeom prst="line">
              <a:avLst/>
            </a:prstGeom>
            <a:noFill/>
            <a:ln w="9525">
              <a:noFill/>
              <a:round/>
              <a:headEnd type="none" w="sm" len="sm"/>
              <a:tailEnd type="none" w="sm" len="sm"/>
            </a:ln>
            <a:effectLst/>
          </p:spPr>
          <p:txBody>
            <a:bodyPr/>
            <a:lstStyle/>
            <a:p>
              <a:endParaRPr lang="en-US"/>
            </a:p>
          </p:txBody>
        </p:sp>
        <p:sp>
          <p:nvSpPr>
            <p:cNvPr id="1136" name="Line 1139"/>
            <p:cNvSpPr>
              <a:spLocks noChangeShapeType="1"/>
            </p:cNvSpPr>
            <p:nvPr/>
          </p:nvSpPr>
          <p:spPr bwMode="auto">
            <a:xfrm>
              <a:off x="4401" y="2519"/>
              <a:ext cx="0" cy="158"/>
            </a:xfrm>
            <a:prstGeom prst="line">
              <a:avLst/>
            </a:prstGeom>
            <a:noFill/>
            <a:ln w="12700">
              <a:solidFill>
                <a:srgbClr val="000000"/>
              </a:solidFill>
              <a:round/>
              <a:headEnd type="none" w="sm" len="sm"/>
              <a:tailEnd type="none" w="sm" len="sm"/>
            </a:ln>
            <a:effectLst/>
          </p:spPr>
          <p:txBody>
            <a:bodyPr/>
            <a:lstStyle/>
            <a:p>
              <a:endParaRPr lang="en-US"/>
            </a:p>
          </p:txBody>
        </p:sp>
        <p:sp>
          <p:nvSpPr>
            <p:cNvPr id="1137" name="Freeform 1140"/>
            <p:cNvSpPr>
              <a:spLocks/>
            </p:cNvSpPr>
            <p:nvPr/>
          </p:nvSpPr>
          <p:spPr bwMode="auto">
            <a:xfrm>
              <a:off x="4401" y="2679"/>
              <a:ext cx="22" cy="25"/>
            </a:xfrm>
            <a:custGeom>
              <a:avLst/>
              <a:gdLst/>
              <a:ahLst/>
              <a:cxnLst>
                <a:cxn ang="0">
                  <a:pos x="0" y="0"/>
                </a:cxn>
                <a:cxn ang="0">
                  <a:pos x="0" y="2"/>
                </a:cxn>
                <a:cxn ang="0">
                  <a:pos x="0" y="5"/>
                </a:cxn>
                <a:cxn ang="0">
                  <a:pos x="0" y="7"/>
                </a:cxn>
                <a:cxn ang="0">
                  <a:pos x="2" y="10"/>
                </a:cxn>
                <a:cxn ang="0">
                  <a:pos x="2" y="11"/>
                </a:cxn>
                <a:cxn ang="0">
                  <a:pos x="4" y="13"/>
                </a:cxn>
                <a:cxn ang="0">
                  <a:pos x="4" y="15"/>
                </a:cxn>
                <a:cxn ang="0">
                  <a:pos x="6" y="17"/>
                </a:cxn>
                <a:cxn ang="0">
                  <a:pos x="8" y="18"/>
                </a:cxn>
                <a:cxn ang="0">
                  <a:pos x="9" y="20"/>
                </a:cxn>
                <a:cxn ang="0">
                  <a:pos x="10" y="21"/>
                </a:cxn>
                <a:cxn ang="0">
                  <a:pos x="12" y="22"/>
                </a:cxn>
                <a:cxn ang="0">
                  <a:pos x="14" y="23"/>
                </a:cxn>
                <a:cxn ang="0">
                  <a:pos x="16" y="24"/>
                </a:cxn>
                <a:cxn ang="0">
                  <a:pos x="18" y="24"/>
                </a:cxn>
                <a:cxn ang="0">
                  <a:pos x="21" y="24"/>
                </a:cxn>
              </a:cxnLst>
              <a:rect l="0" t="0" r="r" b="b"/>
              <a:pathLst>
                <a:path w="22" h="25">
                  <a:moveTo>
                    <a:pt x="0" y="0"/>
                  </a:moveTo>
                  <a:lnTo>
                    <a:pt x="0" y="2"/>
                  </a:lnTo>
                  <a:lnTo>
                    <a:pt x="0" y="5"/>
                  </a:lnTo>
                  <a:lnTo>
                    <a:pt x="0" y="7"/>
                  </a:lnTo>
                  <a:lnTo>
                    <a:pt x="2" y="10"/>
                  </a:lnTo>
                  <a:lnTo>
                    <a:pt x="2" y="11"/>
                  </a:lnTo>
                  <a:lnTo>
                    <a:pt x="4" y="13"/>
                  </a:lnTo>
                  <a:lnTo>
                    <a:pt x="4" y="15"/>
                  </a:lnTo>
                  <a:lnTo>
                    <a:pt x="6" y="17"/>
                  </a:lnTo>
                  <a:lnTo>
                    <a:pt x="8" y="18"/>
                  </a:lnTo>
                  <a:lnTo>
                    <a:pt x="9" y="20"/>
                  </a:lnTo>
                  <a:lnTo>
                    <a:pt x="10" y="21"/>
                  </a:lnTo>
                  <a:lnTo>
                    <a:pt x="12" y="22"/>
                  </a:lnTo>
                  <a:lnTo>
                    <a:pt x="14" y="23"/>
                  </a:lnTo>
                  <a:lnTo>
                    <a:pt x="16" y="24"/>
                  </a:lnTo>
                  <a:lnTo>
                    <a:pt x="18" y="24"/>
                  </a:lnTo>
                  <a:lnTo>
                    <a:pt x="21" y="24"/>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38" name="Line 1141"/>
            <p:cNvSpPr>
              <a:spLocks noChangeShapeType="1"/>
            </p:cNvSpPr>
            <p:nvPr/>
          </p:nvSpPr>
          <p:spPr bwMode="auto">
            <a:xfrm>
              <a:off x="4403" y="2679"/>
              <a:ext cx="1" cy="0"/>
            </a:xfrm>
            <a:prstGeom prst="line">
              <a:avLst/>
            </a:prstGeom>
            <a:noFill/>
            <a:ln w="9525">
              <a:noFill/>
              <a:round/>
              <a:headEnd type="none" w="sm" len="sm"/>
              <a:tailEnd type="none" w="sm" len="sm"/>
            </a:ln>
            <a:effectLst/>
          </p:spPr>
          <p:txBody>
            <a:bodyPr/>
            <a:lstStyle/>
            <a:p>
              <a:endParaRPr lang="en-US"/>
            </a:p>
          </p:txBody>
        </p:sp>
        <p:sp>
          <p:nvSpPr>
            <p:cNvPr id="1139" name="Line 1142"/>
            <p:cNvSpPr>
              <a:spLocks noChangeShapeType="1"/>
            </p:cNvSpPr>
            <p:nvPr/>
          </p:nvSpPr>
          <p:spPr bwMode="auto">
            <a:xfrm>
              <a:off x="4422" y="2704"/>
              <a:ext cx="0" cy="2"/>
            </a:xfrm>
            <a:prstGeom prst="line">
              <a:avLst/>
            </a:prstGeom>
            <a:noFill/>
            <a:ln w="9525">
              <a:noFill/>
              <a:round/>
              <a:headEnd type="none" w="sm" len="sm"/>
              <a:tailEnd type="none" w="sm" len="sm"/>
            </a:ln>
            <a:effectLst/>
          </p:spPr>
          <p:txBody>
            <a:bodyPr/>
            <a:lstStyle/>
            <a:p>
              <a:endParaRPr lang="en-US"/>
            </a:p>
          </p:txBody>
        </p:sp>
        <p:sp>
          <p:nvSpPr>
            <p:cNvPr id="1140" name="Line 1143"/>
            <p:cNvSpPr>
              <a:spLocks noChangeShapeType="1"/>
            </p:cNvSpPr>
            <p:nvPr/>
          </p:nvSpPr>
          <p:spPr bwMode="auto">
            <a:xfrm>
              <a:off x="4426" y="2703"/>
              <a:ext cx="119" cy="0"/>
            </a:xfrm>
            <a:prstGeom prst="line">
              <a:avLst/>
            </a:prstGeom>
            <a:noFill/>
            <a:ln w="12700">
              <a:solidFill>
                <a:srgbClr val="000000"/>
              </a:solidFill>
              <a:round/>
              <a:headEnd type="none" w="sm" len="sm"/>
              <a:tailEnd type="none" w="sm" len="sm"/>
            </a:ln>
            <a:effectLst/>
          </p:spPr>
          <p:txBody>
            <a:bodyPr/>
            <a:lstStyle/>
            <a:p>
              <a:endParaRPr lang="en-US"/>
            </a:p>
          </p:txBody>
        </p:sp>
        <p:sp>
          <p:nvSpPr>
            <p:cNvPr id="1141" name="Freeform 1144"/>
            <p:cNvSpPr>
              <a:spLocks/>
            </p:cNvSpPr>
            <p:nvPr/>
          </p:nvSpPr>
          <p:spPr bwMode="auto">
            <a:xfrm>
              <a:off x="4546" y="2679"/>
              <a:ext cx="21" cy="25"/>
            </a:xfrm>
            <a:custGeom>
              <a:avLst/>
              <a:gdLst/>
              <a:ahLst/>
              <a:cxnLst>
                <a:cxn ang="0">
                  <a:pos x="0" y="24"/>
                </a:cxn>
                <a:cxn ang="0">
                  <a:pos x="2" y="24"/>
                </a:cxn>
                <a:cxn ang="0">
                  <a:pos x="4" y="24"/>
                </a:cxn>
                <a:cxn ang="0">
                  <a:pos x="6" y="23"/>
                </a:cxn>
                <a:cxn ang="0">
                  <a:pos x="7" y="22"/>
                </a:cxn>
                <a:cxn ang="0">
                  <a:pos x="9" y="21"/>
                </a:cxn>
                <a:cxn ang="0">
                  <a:pos x="11" y="20"/>
                </a:cxn>
                <a:cxn ang="0">
                  <a:pos x="12" y="18"/>
                </a:cxn>
                <a:cxn ang="0">
                  <a:pos x="13" y="17"/>
                </a:cxn>
                <a:cxn ang="0">
                  <a:pos x="15" y="15"/>
                </a:cxn>
                <a:cxn ang="0">
                  <a:pos x="16" y="13"/>
                </a:cxn>
                <a:cxn ang="0">
                  <a:pos x="17" y="11"/>
                </a:cxn>
                <a:cxn ang="0">
                  <a:pos x="18" y="10"/>
                </a:cxn>
                <a:cxn ang="0">
                  <a:pos x="18" y="7"/>
                </a:cxn>
                <a:cxn ang="0">
                  <a:pos x="19" y="5"/>
                </a:cxn>
                <a:cxn ang="0">
                  <a:pos x="19" y="2"/>
                </a:cxn>
                <a:cxn ang="0">
                  <a:pos x="20" y="0"/>
                </a:cxn>
              </a:cxnLst>
              <a:rect l="0" t="0" r="r" b="b"/>
              <a:pathLst>
                <a:path w="21" h="25">
                  <a:moveTo>
                    <a:pt x="0" y="24"/>
                  </a:moveTo>
                  <a:lnTo>
                    <a:pt x="2" y="24"/>
                  </a:lnTo>
                  <a:lnTo>
                    <a:pt x="4" y="24"/>
                  </a:lnTo>
                  <a:lnTo>
                    <a:pt x="6" y="23"/>
                  </a:lnTo>
                  <a:lnTo>
                    <a:pt x="7" y="22"/>
                  </a:lnTo>
                  <a:lnTo>
                    <a:pt x="9" y="21"/>
                  </a:lnTo>
                  <a:lnTo>
                    <a:pt x="11" y="20"/>
                  </a:lnTo>
                  <a:lnTo>
                    <a:pt x="12" y="18"/>
                  </a:lnTo>
                  <a:lnTo>
                    <a:pt x="13" y="17"/>
                  </a:lnTo>
                  <a:lnTo>
                    <a:pt x="15" y="15"/>
                  </a:lnTo>
                  <a:lnTo>
                    <a:pt x="16" y="13"/>
                  </a:lnTo>
                  <a:lnTo>
                    <a:pt x="17" y="11"/>
                  </a:lnTo>
                  <a:lnTo>
                    <a:pt x="18" y="10"/>
                  </a:lnTo>
                  <a:lnTo>
                    <a:pt x="18" y="7"/>
                  </a:lnTo>
                  <a:lnTo>
                    <a:pt x="19" y="5"/>
                  </a:lnTo>
                  <a:lnTo>
                    <a:pt x="19" y="2"/>
                  </a:lnTo>
                  <a:lnTo>
                    <a:pt x="2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42" name="Line 1145"/>
            <p:cNvSpPr>
              <a:spLocks noChangeShapeType="1"/>
            </p:cNvSpPr>
            <p:nvPr/>
          </p:nvSpPr>
          <p:spPr bwMode="auto">
            <a:xfrm flipV="1">
              <a:off x="4546" y="2701"/>
              <a:ext cx="0" cy="2"/>
            </a:xfrm>
            <a:prstGeom prst="line">
              <a:avLst/>
            </a:prstGeom>
            <a:noFill/>
            <a:ln w="9525">
              <a:noFill/>
              <a:round/>
              <a:headEnd type="none" w="sm" len="sm"/>
              <a:tailEnd type="none" w="sm" len="sm"/>
            </a:ln>
            <a:effectLst/>
          </p:spPr>
          <p:txBody>
            <a:bodyPr/>
            <a:lstStyle/>
            <a:p>
              <a:endParaRPr lang="en-US"/>
            </a:p>
          </p:txBody>
        </p:sp>
        <p:sp>
          <p:nvSpPr>
            <p:cNvPr id="1143" name="Line 1146"/>
            <p:cNvSpPr>
              <a:spLocks noChangeShapeType="1"/>
            </p:cNvSpPr>
            <p:nvPr/>
          </p:nvSpPr>
          <p:spPr bwMode="auto">
            <a:xfrm>
              <a:off x="4566" y="2679"/>
              <a:ext cx="2" cy="0"/>
            </a:xfrm>
            <a:prstGeom prst="line">
              <a:avLst/>
            </a:prstGeom>
            <a:noFill/>
            <a:ln w="9525">
              <a:noFill/>
              <a:round/>
              <a:headEnd type="none" w="sm" len="sm"/>
              <a:tailEnd type="none" w="sm" len="sm"/>
            </a:ln>
            <a:effectLst/>
          </p:spPr>
          <p:txBody>
            <a:bodyPr/>
            <a:lstStyle/>
            <a:p>
              <a:endParaRPr lang="en-US"/>
            </a:p>
          </p:txBody>
        </p:sp>
        <p:sp>
          <p:nvSpPr>
            <p:cNvPr id="1144" name="Line 1147"/>
            <p:cNvSpPr>
              <a:spLocks noChangeShapeType="1"/>
            </p:cNvSpPr>
            <p:nvPr/>
          </p:nvSpPr>
          <p:spPr bwMode="auto">
            <a:xfrm flipV="1">
              <a:off x="4566" y="2513"/>
              <a:ext cx="0" cy="165"/>
            </a:xfrm>
            <a:prstGeom prst="line">
              <a:avLst/>
            </a:prstGeom>
            <a:noFill/>
            <a:ln w="12700">
              <a:solidFill>
                <a:srgbClr val="000000"/>
              </a:solidFill>
              <a:round/>
              <a:headEnd type="none" w="sm" len="sm"/>
              <a:tailEnd type="none" w="sm" len="sm"/>
            </a:ln>
            <a:effectLst/>
          </p:spPr>
          <p:txBody>
            <a:bodyPr/>
            <a:lstStyle/>
            <a:p>
              <a:endParaRPr lang="en-US"/>
            </a:p>
          </p:txBody>
        </p:sp>
        <p:sp>
          <p:nvSpPr>
            <p:cNvPr id="1145" name="Freeform 1148"/>
            <p:cNvSpPr>
              <a:spLocks/>
            </p:cNvSpPr>
            <p:nvPr/>
          </p:nvSpPr>
          <p:spPr bwMode="auto">
            <a:xfrm>
              <a:off x="4432" y="1521"/>
              <a:ext cx="47" cy="78"/>
            </a:xfrm>
            <a:custGeom>
              <a:avLst/>
              <a:gdLst/>
              <a:ahLst/>
              <a:cxnLst>
                <a:cxn ang="0">
                  <a:pos x="0" y="0"/>
                </a:cxn>
                <a:cxn ang="0">
                  <a:pos x="0" y="75"/>
                </a:cxn>
                <a:cxn ang="0">
                  <a:pos x="0" y="77"/>
                </a:cxn>
                <a:cxn ang="0">
                  <a:pos x="46" y="77"/>
                </a:cxn>
              </a:cxnLst>
              <a:rect l="0" t="0" r="r" b="b"/>
              <a:pathLst>
                <a:path w="47" h="78">
                  <a:moveTo>
                    <a:pt x="0" y="0"/>
                  </a:moveTo>
                  <a:lnTo>
                    <a:pt x="0" y="75"/>
                  </a:lnTo>
                  <a:lnTo>
                    <a:pt x="0" y="77"/>
                  </a:lnTo>
                  <a:lnTo>
                    <a:pt x="46" y="77"/>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46" name="Freeform 1149"/>
            <p:cNvSpPr>
              <a:spLocks/>
            </p:cNvSpPr>
            <p:nvPr/>
          </p:nvSpPr>
          <p:spPr bwMode="auto">
            <a:xfrm>
              <a:off x="4478" y="1599"/>
              <a:ext cx="31" cy="38"/>
            </a:xfrm>
            <a:custGeom>
              <a:avLst/>
              <a:gdLst/>
              <a:ahLst/>
              <a:cxnLst>
                <a:cxn ang="0">
                  <a:pos x="0" y="0"/>
                </a:cxn>
                <a:cxn ang="0">
                  <a:pos x="3" y="0"/>
                </a:cxn>
                <a:cxn ang="0">
                  <a:pos x="6" y="0"/>
                </a:cxn>
                <a:cxn ang="0">
                  <a:pos x="8" y="2"/>
                </a:cxn>
                <a:cxn ang="0">
                  <a:pos x="11" y="3"/>
                </a:cxn>
                <a:cxn ang="0">
                  <a:pos x="14" y="5"/>
                </a:cxn>
                <a:cxn ang="0">
                  <a:pos x="16" y="6"/>
                </a:cxn>
                <a:cxn ang="0">
                  <a:pos x="18" y="8"/>
                </a:cxn>
                <a:cxn ang="0">
                  <a:pos x="21" y="11"/>
                </a:cxn>
                <a:cxn ang="0">
                  <a:pos x="23" y="14"/>
                </a:cxn>
                <a:cxn ang="0">
                  <a:pos x="24" y="16"/>
                </a:cxn>
                <a:cxn ang="0">
                  <a:pos x="26" y="19"/>
                </a:cxn>
                <a:cxn ang="0">
                  <a:pos x="27" y="22"/>
                </a:cxn>
                <a:cxn ang="0">
                  <a:pos x="28" y="26"/>
                </a:cxn>
                <a:cxn ang="0">
                  <a:pos x="29" y="29"/>
                </a:cxn>
                <a:cxn ang="0">
                  <a:pos x="29" y="33"/>
                </a:cxn>
                <a:cxn ang="0">
                  <a:pos x="30" y="37"/>
                </a:cxn>
              </a:cxnLst>
              <a:rect l="0" t="0" r="r" b="b"/>
              <a:pathLst>
                <a:path w="31" h="38">
                  <a:moveTo>
                    <a:pt x="0" y="0"/>
                  </a:moveTo>
                  <a:lnTo>
                    <a:pt x="3" y="0"/>
                  </a:lnTo>
                  <a:lnTo>
                    <a:pt x="6" y="0"/>
                  </a:lnTo>
                  <a:lnTo>
                    <a:pt x="8" y="2"/>
                  </a:lnTo>
                  <a:lnTo>
                    <a:pt x="11" y="3"/>
                  </a:lnTo>
                  <a:lnTo>
                    <a:pt x="14" y="5"/>
                  </a:lnTo>
                  <a:lnTo>
                    <a:pt x="16" y="6"/>
                  </a:lnTo>
                  <a:lnTo>
                    <a:pt x="18" y="8"/>
                  </a:lnTo>
                  <a:lnTo>
                    <a:pt x="21" y="11"/>
                  </a:lnTo>
                  <a:lnTo>
                    <a:pt x="23" y="14"/>
                  </a:lnTo>
                  <a:lnTo>
                    <a:pt x="24" y="16"/>
                  </a:lnTo>
                  <a:lnTo>
                    <a:pt x="26" y="19"/>
                  </a:lnTo>
                  <a:lnTo>
                    <a:pt x="27" y="22"/>
                  </a:lnTo>
                  <a:lnTo>
                    <a:pt x="28" y="26"/>
                  </a:lnTo>
                  <a:lnTo>
                    <a:pt x="29" y="29"/>
                  </a:lnTo>
                  <a:lnTo>
                    <a:pt x="29" y="33"/>
                  </a:lnTo>
                  <a:lnTo>
                    <a:pt x="30" y="37"/>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47" name="Line 1150"/>
            <p:cNvSpPr>
              <a:spLocks noChangeShapeType="1"/>
            </p:cNvSpPr>
            <p:nvPr/>
          </p:nvSpPr>
          <p:spPr bwMode="auto">
            <a:xfrm flipV="1">
              <a:off x="4478" y="1594"/>
              <a:ext cx="0" cy="7"/>
            </a:xfrm>
            <a:prstGeom prst="line">
              <a:avLst/>
            </a:prstGeom>
            <a:noFill/>
            <a:ln w="9525">
              <a:noFill/>
              <a:round/>
              <a:headEnd type="none" w="sm" len="sm"/>
              <a:tailEnd type="none" w="sm" len="sm"/>
            </a:ln>
            <a:effectLst/>
          </p:spPr>
          <p:txBody>
            <a:bodyPr/>
            <a:lstStyle/>
            <a:p>
              <a:endParaRPr lang="en-US"/>
            </a:p>
          </p:txBody>
        </p:sp>
        <p:sp>
          <p:nvSpPr>
            <p:cNvPr id="1148" name="Line 1151"/>
            <p:cNvSpPr>
              <a:spLocks noChangeShapeType="1"/>
            </p:cNvSpPr>
            <p:nvPr/>
          </p:nvSpPr>
          <p:spPr bwMode="auto">
            <a:xfrm flipH="1">
              <a:off x="4506" y="1636"/>
              <a:ext cx="6" cy="0"/>
            </a:xfrm>
            <a:prstGeom prst="line">
              <a:avLst/>
            </a:prstGeom>
            <a:noFill/>
            <a:ln w="9525">
              <a:noFill/>
              <a:round/>
              <a:headEnd type="none" w="sm" len="sm"/>
              <a:tailEnd type="none" w="sm" len="sm"/>
            </a:ln>
            <a:effectLst/>
          </p:spPr>
          <p:txBody>
            <a:bodyPr/>
            <a:lstStyle/>
            <a:p>
              <a:endParaRPr lang="en-US"/>
            </a:p>
          </p:txBody>
        </p:sp>
        <p:sp>
          <p:nvSpPr>
            <p:cNvPr id="1149" name="Freeform 1152"/>
            <p:cNvSpPr>
              <a:spLocks/>
            </p:cNvSpPr>
            <p:nvPr/>
          </p:nvSpPr>
          <p:spPr bwMode="auto">
            <a:xfrm>
              <a:off x="4478" y="1636"/>
              <a:ext cx="31" cy="38"/>
            </a:xfrm>
            <a:custGeom>
              <a:avLst/>
              <a:gdLst/>
              <a:ahLst/>
              <a:cxnLst>
                <a:cxn ang="0">
                  <a:pos x="30" y="0"/>
                </a:cxn>
                <a:cxn ang="0">
                  <a:pos x="29" y="4"/>
                </a:cxn>
                <a:cxn ang="0">
                  <a:pos x="29" y="7"/>
                </a:cxn>
                <a:cxn ang="0">
                  <a:pos x="28" y="11"/>
                </a:cxn>
                <a:cxn ang="0">
                  <a:pos x="27" y="14"/>
                </a:cxn>
                <a:cxn ang="0">
                  <a:pos x="26" y="18"/>
                </a:cxn>
                <a:cxn ang="0">
                  <a:pos x="24" y="20"/>
                </a:cxn>
                <a:cxn ang="0">
                  <a:pos x="23" y="23"/>
                </a:cxn>
                <a:cxn ang="0">
                  <a:pos x="21" y="26"/>
                </a:cxn>
                <a:cxn ang="0">
                  <a:pos x="18" y="28"/>
                </a:cxn>
                <a:cxn ang="0">
                  <a:pos x="16" y="30"/>
                </a:cxn>
                <a:cxn ang="0">
                  <a:pos x="14" y="32"/>
                </a:cxn>
                <a:cxn ang="0">
                  <a:pos x="11" y="34"/>
                </a:cxn>
                <a:cxn ang="0">
                  <a:pos x="8" y="35"/>
                </a:cxn>
                <a:cxn ang="0">
                  <a:pos x="6" y="36"/>
                </a:cxn>
                <a:cxn ang="0">
                  <a:pos x="3" y="37"/>
                </a:cxn>
                <a:cxn ang="0">
                  <a:pos x="0" y="37"/>
                </a:cxn>
              </a:cxnLst>
              <a:rect l="0" t="0" r="r" b="b"/>
              <a:pathLst>
                <a:path w="31" h="38">
                  <a:moveTo>
                    <a:pt x="30" y="0"/>
                  </a:moveTo>
                  <a:lnTo>
                    <a:pt x="29" y="4"/>
                  </a:lnTo>
                  <a:lnTo>
                    <a:pt x="29" y="7"/>
                  </a:lnTo>
                  <a:lnTo>
                    <a:pt x="28" y="11"/>
                  </a:lnTo>
                  <a:lnTo>
                    <a:pt x="27" y="14"/>
                  </a:lnTo>
                  <a:lnTo>
                    <a:pt x="26" y="18"/>
                  </a:lnTo>
                  <a:lnTo>
                    <a:pt x="24" y="20"/>
                  </a:lnTo>
                  <a:lnTo>
                    <a:pt x="23" y="23"/>
                  </a:lnTo>
                  <a:lnTo>
                    <a:pt x="21" y="26"/>
                  </a:lnTo>
                  <a:lnTo>
                    <a:pt x="18" y="28"/>
                  </a:lnTo>
                  <a:lnTo>
                    <a:pt x="16" y="30"/>
                  </a:lnTo>
                  <a:lnTo>
                    <a:pt x="14" y="32"/>
                  </a:lnTo>
                  <a:lnTo>
                    <a:pt x="11" y="34"/>
                  </a:lnTo>
                  <a:lnTo>
                    <a:pt x="8" y="35"/>
                  </a:lnTo>
                  <a:lnTo>
                    <a:pt x="6" y="36"/>
                  </a:lnTo>
                  <a:lnTo>
                    <a:pt x="3" y="37"/>
                  </a:lnTo>
                  <a:lnTo>
                    <a:pt x="0" y="37"/>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50" name="Line 1153"/>
            <p:cNvSpPr>
              <a:spLocks noChangeShapeType="1"/>
            </p:cNvSpPr>
            <p:nvPr/>
          </p:nvSpPr>
          <p:spPr bwMode="auto">
            <a:xfrm>
              <a:off x="4506" y="1636"/>
              <a:ext cx="6" cy="0"/>
            </a:xfrm>
            <a:prstGeom prst="line">
              <a:avLst/>
            </a:prstGeom>
            <a:noFill/>
            <a:ln w="9525">
              <a:noFill/>
              <a:round/>
              <a:headEnd type="none" w="sm" len="sm"/>
              <a:tailEnd type="none" w="sm" len="sm"/>
            </a:ln>
            <a:effectLst/>
          </p:spPr>
          <p:txBody>
            <a:bodyPr/>
            <a:lstStyle/>
            <a:p>
              <a:endParaRPr lang="en-US"/>
            </a:p>
          </p:txBody>
        </p:sp>
        <p:sp>
          <p:nvSpPr>
            <p:cNvPr id="1151" name="Line 1154"/>
            <p:cNvSpPr>
              <a:spLocks noChangeShapeType="1"/>
            </p:cNvSpPr>
            <p:nvPr/>
          </p:nvSpPr>
          <p:spPr bwMode="auto">
            <a:xfrm flipV="1">
              <a:off x="4478" y="1668"/>
              <a:ext cx="0" cy="9"/>
            </a:xfrm>
            <a:prstGeom prst="line">
              <a:avLst/>
            </a:prstGeom>
            <a:noFill/>
            <a:ln w="9525">
              <a:noFill/>
              <a:round/>
              <a:headEnd type="none" w="sm" len="sm"/>
              <a:tailEnd type="none" w="sm" len="sm"/>
            </a:ln>
            <a:effectLst/>
          </p:spPr>
          <p:txBody>
            <a:bodyPr/>
            <a:lstStyle/>
            <a:p>
              <a:endParaRPr lang="en-US"/>
            </a:p>
          </p:txBody>
        </p:sp>
        <p:sp>
          <p:nvSpPr>
            <p:cNvPr id="1152" name="Freeform 1155"/>
            <p:cNvSpPr>
              <a:spLocks/>
            </p:cNvSpPr>
            <p:nvPr/>
          </p:nvSpPr>
          <p:spPr bwMode="auto">
            <a:xfrm>
              <a:off x="4432" y="1673"/>
              <a:ext cx="47" cy="436"/>
            </a:xfrm>
            <a:custGeom>
              <a:avLst/>
              <a:gdLst/>
              <a:ahLst/>
              <a:cxnLst>
                <a:cxn ang="0">
                  <a:pos x="46" y="0"/>
                </a:cxn>
                <a:cxn ang="0">
                  <a:pos x="0" y="0"/>
                </a:cxn>
                <a:cxn ang="0">
                  <a:pos x="0" y="435"/>
                </a:cxn>
              </a:cxnLst>
              <a:rect l="0" t="0" r="r" b="b"/>
              <a:pathLst>
                <a:path w="47" h="436">
                  <a:moveTo>
                    <a:pt x="46" y="0"/>
                  </a:moveTo>
                  <a:lnTo>
                    <a:pt x="0" y="0"/>
                  </a:lnTo>
                  <a:lnTo>
                    <a:pt x="0" y="435"/>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53" name="Freeform 1156"/>
            <p:cNvSpPr>
              <a:spLocks/>
            </p:cNvSpPr>
            <p:nvPr/>
          </p:nvSpPr>
          <p:spPr bwMode="auto">
            <a:xfrm>
              <a:off x="4432" y="2109"/>
              <a:ext cx="28" cy="45"/>
            </a:xfrm>
            <a:custGeom>
              <a:avLst/>
              <a:gdLst/>
              <a:ahLst/>
              <a:cxnLst>
                <a:cxn ang="0">
                  <a:pos x="0" y="0"/>
                </a:cxn>
                <a:cxn ang="0">
                  <a:pos x="0" y="0"/>
                </a:cxn>
                <a:cxn ang="0">
                  <a:pos x="0" y="1"/>
                </a:cxn>
                <a:cxn ang="0">
                  <a:pos x="0" y="3"/>
                </a:cxn>
                <a:cxn ang="0">
                  <a:pos x="0" y="6"/>
                </a:cxn>
                <a:cxn ang="0">
                  <a:pos x="0" y="10"/>
                </a:cxn>
                <a:cxn ang="0">
                  <a:pos x="0" y="14"/>
                </a:cxn>
                <a:cxn ang="0">
                  <a:pos x="1" y="18"/>
                </a:cxn>
                <a:cxn ang="0">
                  <a:pos x="2" y="22"/>
                </a:cxn>
                <a:cxn ang="0">
                  <a:pos x="3" y="26"/>
                </a:cxn>
                <a:cxn ang="0">
                  <a:pos x="5" y="30"/>
                </a:cxn>
                <a:cxn ang="0">
                  <a:pos x="7" y="33"/>
                </a:cxn>
                <a:cxn ang="0">
                  <a:pos x="9" y="37"/>
                </a:cxn>
                <a:cxn ang="0">
                  <a:pos x="13" y="40"/>
                </a:cxn>
                <a:cxn ang="0">
                  <a:pos x="17" y="42"/>
                </a:cxn>
                <a:cxn ang="0">
                  <a:pos x="21" y="44"/>
                </a:cxn>
                <a:cxn ang="0">
                  <a:pos x="27" y="44"/>
                </a:cxn>
              </a:cxnLst>
              <a:rect l="0" t="0" r="r" b="b"/>
              <a:pathLst>
                <a:path w="28" h="45">
                  <a:moveTo>
                    <a:pt x="0" y="0"/>
                  </a:moveTo>
                  <a:lnTo>
                    <a:pt x="0" y="0"/>
                  </a:lnTo>
                  <a:lnTo>
                    <a:pt x="0" y="1"/>
                  </a:lnTo>
                  <a:lnTo>
                    <a:pt x="0" y="3"/>
                  </a:lnTo>
                  <a:lnTo>
                    <a:pt x="0" y="6"/>
                  </a:lnTo>
                  <a:lnTo>
                    <a:pt x="0" y="10"/>
                  </a:lnTo>
                  <a:lnTo>
                    <a:pt x="0" y="14"/>
                  </a:lnTo>
                  <a:lnTo>
                    <a:pt x="1" y="18"/>
                  </a:lnTo>
                  <a:lnTo>
                    <a:pt x="2" y="22"/>
                  </a:lnTo>
                  <a:lnTo>
                    <a:pt x="3" y="26"/>
                  </a:lnTo>
                  <a:lnTo>
                    <a:pt x="5" y="30"/>
                  </a:lnTo>
                  <a:lnTo>
                    <a:pt x="7" y="33"/>
                  </a:lnTo>
                  <a:lnTo>
                    <a:pt x="9" y="37"/>
                  </a:lnTo>
                  <a:lnTo>
                    <a:pt x="13" y="40"/>
                  </a:lnTo>
                  <a:lnTo>
                    <a:pt x="17" y="42"/>
                  </a:lnTo>
                  <a:lnTo>
                    <a:pt x="21" y="44"/>
                  </a:lnTo>
                  <a:lnTo>
                    <a:pt x="27" y="44"/>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54" name="Line 1157"/>
            <p:cNvSpPr>
              <a:spLocks noChangeShapeType="1"/>
            </p:cNvSpPr>
            <p:nvPr/>
          </p:nvSpPr>
          <p:spPr bwMode="auto">
            <a:xfrm>
              <a:off x="4430" y="2109"/>
              <a:ext cx="6" cy="0"/>
            </a:xfrm>
            <a:prstGeom prst="line">
              <a:avLst/>
            </a:prstGeom>
            <a:noFill/>
            <a:ln w="9525">
              <a:noFill/>
              <a:round/>
              <a:headEnd type="none" w="sm" len="sm"/>
              <a:tailEnd type="none" w="sm" len="sm"/>
            </a:ln>
            <a:effectLst/>
          </p:spPr>
          <p:txBody>
            <a:bodyPr/>
            <a:lstStyle/>
            <a:p>
              <a:endParaRPr lang="en-US"/>
            </a:p>
          </p:txBody>
        </p:sp>
        <p:sp>
          <p:nvSpPr>
            <p:cNvPr id="1155" name="Line 1158"/>
            <p:cNvSpPr>
              <a:spLocks noChangeShapeType="1"/>
            </p:cNvSpPr>
            <p:nvPr/>
          </p:nvSpPr>
          <p:spPr bwMode="auto">
            <a:xfrm>
              <a:off x="4458" y="2152"/>
              <a:ext cx="0" cy="7"/>
            </a:xfrm>
            <a:prstGeom prst="line">
              <a:avLst/>
            </a:prstGeom>
            <a:noFill/>
            <a:ln w="9525">
              <a:noFill/>
              <a:round/>
              <a:headEnd type="none" w="sm" len="sm"/>
              <a:tailEnd type="none" w="sm" len="sm"/>
            </a:ln>
            <a:effectLst/>
          </p:spPr>
          <p:txBody>
            <a:bodyPr/>
            <a:lstStyle/>
            <a:p>
              <a:endParaRPr lang="en-US"/>
            </a:p>
          </p:txBody>
        </p:sp>
        <p:sp>
          <p:nvSpPr>
            <p:cNvPr id="1156" name="Line 1159"/>
            <p:cNvSpPr>
              <a:spLocks noChangeShapeType="1"/>
            </p:cNvSpPr>
            <p:nvPr/>
          </p:nvSpPr>
          <p:spPr bwMode="auto">
            <a:xfrm flipV="1">
              <a:off x="4458" y="2149"/>
              <a:ext cx="0" cy="7"/>
            </a:xfrm>
            <a:prstGeom prst="line">
              <a:avLst/>
            </a:prstGeom>
            <a:noFill/>
            <a:ln w="9525">
              <a:noFill/>
              <a:round/>
              <a:headEnd type="none" w="sm" len="sm"/>
              <a:tailEnd type="none" w="sm" len="sm"/>
            </a:ln>
            <a:effectLst/>
          </p:spPr>
          <p:txBody>
            <a:bodyPr/>
            <a:lstStyle/>
            <a:p>
              <a:endParaRPr lang="en-US"/>
            </a:p>
          </p:txBody>
        </p:sp>
        <p:sp>
          <p:nvSpPr>
            <p:cNvPr id="1157" name="Line 1160"/>
            <p:cNvSpPr>
              <a:spLocks noChangeShapeType="1"/>
            </p:cNvSpPr>
            <p:nvPr/>
          </p:nvSpPr>
          <p:spPr bwMode="auto">
            <a:xfrm>
              <a:off x="4554" y="2153"/>
              <a:ext cx="0" cy="7"/>
            </a:xfrm>
            <a:prstGeom prst="line">
              <a:avLst/>
            </a:prstGeom>
            <a:noFill/>
            <a:ln w="9525">
              <a:noFill/>
              <a:round/>
              <a:headEnd type="none" w="sm" len="sm"/>
              <a:tailEnd type="none" w="sm" len="sm"/>
            </a:ln>
            <a:effectLst/>
          </p:spPr>
          <p:txBody>
            <a:bodyPr/>
            <a:lstStyle/>
            <a:p>
              <a:endParaRPr lang="en-US"/>
            </a:p>
          </p:txBody>
        </p:sp>
        <p:sp>
          <p:nvSpPr>
            <p:cNvPr id="1158" name="Freeform 1161"/>
            <p:cNvSpPr>
              <a:spLocks/>
            </p:cNvSpPr>
            <p:nvPr/>
          </p:nvSpPr>
          <p:spPr bwMode="auto">
            <a:xfrm>
              <a:off x="4632" y="1493"/>
              <a:ext cx="208" cy="1"/>
            </a:xfrm>
            <a:custGeom>
              <a:avLst/>
              <a:gdLst/>
              <a:ahLst/>
              <a:cxnLst>
                <a:cxn ang="0">
                  <a:pos x="207" y="0"/>
                </a:cxn>
                <a:cxn ang="0">
                  <a:pos x="204" y="0"/>
                </a:cxn>
                <a:cxn ang="0">
                  <a:pos x="199" y="0"/>
                </a:cxn>
                <a:cxn ang="0">
                  <a:pos x="190" y="0"/>
                </a:cxn>
                <a:cxn ang="0">
                  <a:pos x="178" y="0"/>
                </a:cxn>
                <a:cxn ang="0">
                  <a:pos x="164" y="0"/>
                </a:cxn>
                <a:cxn ang="0">
                  <a:pos x="148" y="0"/>
                </a:cxn>
                <a:cxn ang="0">
                  <a:pos x="131" y="0"/>
                </a:cxn>
                <a:cxn ang="0">
                  <a:pos x="113" y="0"/>
                </a:cxn>
                <a:cxn ang="0">
                  <a:pos x="95" y="0"/>
                </a:cxn>
                <a:cxn ang="0">
                  <a:pos x="77" y="0"/>
                </a:cxn>
                <a:cxn ang="0">
                  <a:pos x="60" y="0"/>
                </a:cxn>
                <a:cxn ang="0">
                  <a:pos x="44" y="0"/>
                </a:cxn>
                <a:cxn ang="0">
                  <a:pos x="29" y="0"/>
                </a:cxn>
                <a:cxn ang="0">
                  <a:pos x="17" y="0"/>
                </a:cxn>
                <a:cxn ang="0">
                  <a:pos x="7" y="0"/>
                </a:cxn>
                <a:cxn ang="0">
                  <a:pos x="0" y="0"/>
                </a:cxn>
              </a:cxnLst>
              <a:rect l="0" t="0" r="r" b="b"/>
              <a:pathLst>
                <a:path w="208" h="1">
                  <a:moveTo>
                    <a:pt x="207" y="0"/>
                  </a:moveTo>
                  <a:lnTo>
                    <a:pt x="204" y="0"/>
                  </a:lnTo>
                  <a:lnTo>
                    <a:pt x="199" y="0"/>
                  </a:lnTo>
                  <a:lnTo>
                    <a:pt x="190" y="0"/>
                  </a:lnTo>
                  <a:lnTo>
                    <a:pt x="178" y="0"/>
                  </a:lnTo>
                  <a:lnTo>
                    <a:pt x="164" y="0"/>
                  </a:lnTo>
                  <a:lnTo>
                    <a:pt x="148" y="0"/>
                  </a:lnTo>
                  <a:lnTo>
                    <a:pt x="131" y="0"/>
                  </a:lnTo>
                  <a:lnTo>
                    <a:pt x="113" y="0"/>
                  </a:lnTo>
                  <a:lnTo>
                    <a:pt x="95" y="0"/>
                  </a:lnTo>
                  <a:lnTo>
                    <a:pt x="77" y="0"/>
                  </a:lnTo>
                  <a:lnTo>
                    <a:pt x="60" y="0"/>
                  </a:lnTo>
                  <a:lnTo>
                    <a:pt x="44" y="0"/>
                  </a:lnTo>
                  <a:lnTo>
                    <a:pt x="29" y="0"/>
                  </a:lnTo>
                  <a:lnTo>
                    <a:pt x="17" y="0"/>
                  </a:lnTo>
                  <a:lnTo>
                    <a:pt x="7" y="0"/>
                  </a:lnTo>
                  <a:lnTo>
                    <a:pt x="0" y="0"/>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59" name="Line 1162"/>
            <p:cNvSpPr>
              <a:spLocks noChangeShapeType="1"/>
            </p:cNvSpPr>
            <p:nvPr/>
          </p:nvSpPr>
          <p:spPr bwMode="auto">
            <a:xfrm>
              <a:off x="4839" y="1492"/>
              <a:ext cx="0" cy="6"/>
            </a:xfrm>
            <a:prstGeom prst="line">
              <a:avLst/>
            </a:prstGeom>
            <a:noFill/>
            <a:ln w="9525">
              <a:noFill/>
              <a:round/>
              <a:headEnd type="none" w="sm" len="sm"/>
              <a:tailEnd type="none" w="sm" len="sm"/>
            </a:ln>
            <a:effectLst/>
          </p:spPr>
          <p:txBody>
            <a:bodyPr/>
            <a:lstStyle/>
            <a:p>
              <a:endParaRPr lang="en-US"/>
            </a:p>
          </p:txBody>
        </p:sp>
        <p:sp>
          <p:nvSpPr>
            <p:cNvPr id="1160" name="Line 1163"/>
            <p:cNvSpPr>
              <a:spLocks noChangeShapeType="1"/>
            </p:cNvSpPr>
            <p:nvPr/>
          </p:nvSpPr>
          <p:spPr bwMode="auto">
            <a:xfrm flipV="1">
              <a:off x="4632" y="1489"/>
              <a:ext cx="0" cy="7"/>
            </a:xfrm>
            <a:prstGeom prst="line">
              <a:avLst/>
            </a:prstGeom>
            <a:noFill/>
            <a:ln w="9525">
              <a:noFill/>
              <a:round/>
              <a:headEnd type="none" w="sm" len="sm"/>
              <a:tailEnd type="none" w="sm" len="sm"/>
            </a:ln>
            <a:effectLst/>
          </p:spPr>
          <p:txBody>
            <a:bodyPr/>
            <a:lstStyle/>
            <a:p>
              <a:endParaRPr lang="en-US"/>
            </a:p>
          </p:txBody>
        </p:sp>
        <p:sp>
          <p:nvSpPr>
            <p:cNvPr id="1161" name="Freeform 1164"/>
            <p:cNvSpPr>
              <a:spLocks/>
            </p:cNvSpPr>
            <p:nvPr/>
          </p:nvSpPr>
          <p:spPr bwMode="auto">
            <a:xfrm>
              <a:off x="4608" y="1493"/>
              <a:ext cx="25" cy="27"/>
            </a:xfrm>
            <a:custGeom>
              <a:avLst/>
              <a:gdLst/>
              <a:ahLst/>
              <a:cxnLst>
                <a:cxn ang="0">
                  <a:pos x="24" y="0"/>
                </a:cxn>
                <a:cxn ang="0">
                  <a:pos x="19" y="0"/>
                </a:cxn>
                <a:cxn ang="0">
                  <a:pos x="15" y="1"/>
                </a:cxn>
                <a:cxn ang="0">
                  <a:pos x="12" y="2"/>
                </a:cxn>
                <a:cxn ang="0">
                  <a:pos x="9" y="4"/>
                </a:cxn>
                <a:cxn ang="0">
                  <a:pos x="6" y="6"/>
                </a:cxn>
                <a:cxn ang="0">
                  <a:pos x="5" y="9"/>
                </a:cxn>
                <a:cxn ang="0">
                  <a:pos x="3" y="11"/>
                </a:cxn>
                <a:cxn ang="0">
                  <a:pos x="2" y="13"/>
                </a:cxn>
                <a:cxn ang="0">
                  <a:pos x="1" y="15"/>
                </a:cxn>
                <a:cxn ang="0">
                  <a:pos x="0" y="18"/>
                </a:cxn>
                <a:cxn ang="0">
                  <a:pos x="0" y="20"/>
                </a:cxn>
                <a:cxn ang="0">
                  <a:pos x="0" y="22"/>
                </a:cxn>
                <a:cxn ang="0">
                  <a:pos x="0" y="24"/>
                </a:cxn>
                <a:cxn ang="0">
                  <a:pos x="0" y="25"/>
                </a:cxn>
                <a:cxn ang="0">
                  <a:pos x="0" y="26"/>
                </a:cxn>
              </a:cxnLst>
              <a:rect l="0" t="0" r="r" b="b"/>
              <a:pathLst>
                <a:path w="25" h="27">
                  <a:moveTo>
                    <a:pt x="24" y="0"/>
                  </a:moveTo>
                  <a:lnTo>
                    <a:pt x="19" y="0"/>
                  </a:lnTo>
                  <a:lnTo>
                    <a:pt x="15" y="1"/>
                  </a:lnTo>
                  <a:lnTo>
                    <a:pt x="12" y="2"/>
                  </a:lnTo>
                  <a:lnTo>
                    <a:pt x="9" y="4"/>
                  </a:lnTo>
                  <a:lnTo>
                    <a:pt x="6" y="6"/>
                  </a:lnTo>
                  <a:lnTo>
                    <a:pt x="5" y="9"/>
                  </a:lnTo>
                  <a:lnTo>
                    <a:pt x="3" y="11"/>
                  </a:lnTo>
                  <a:lnTo>
                    <a:pt x="2" y="13"/>
                  </a:lnTo>
                  <a:lnTo>
                    <a:pt x="1" y="15"/>
                  </a:lnTo>
                  <a:lnTo>
                    <a:pt x="0" y="18"/>
                  </a:lnTo>
                  <a:lnTo>
                    <a:pt x="0" y="20"/>
                  </a:lnTo>
                  <a:lnTo>
                    <a:pt x="0" y="22"/>
                  </a:lnTo>
                  <a:lnTo>
                    <a:pt x="0" y="24"/>
                  </a:lnTo>
                  <a:lnTo>
                    <a:pt x="0" y="25"/>
                  </a:lnTo>
                  <a:lnTo>
                    <a:pt x="0" y="2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62" name="Line 1165"/>
            <p:cNvSpPr>
              <a:spLocks noChangeShapeType="1"/>
            </p:cNvSpPr>
            <p:nvPr/>
          </p:nvSpPr>
          <p:spPr bwMode="auto">
            <a:xfrm>
              <a:off x="4632" y="1492"/>
              <a:ext cx="0" cy="6"/>
            </a:xfrm>
            <a:prstGeom prst="line">
              <a:avLst/>
            </a:prstGeom>
            <a:noFill/>
            <a:ln w="9525">
              <a:noFill/>
              <a:round/>
              <a:headEnd type="none" w="sm" len="sm"/>
              <a:tailEnd type="none" w="sm" len="sm"/>
            </a:ln>
            <a:effectLst/>
          </p:spPr>
          <p:txBody>
            <a:bodyPr/>
            <a:lstStyle/>
            <a:p>
              <a:endParaRPr lang="en-US"/>
            </a:p>
          </p:txBody>
        </p:sp>
        <p:sp>
          <p:nvSpPr>
            <p:cNvPr id="1163" name="Line 1166"/>
            <p:cNvSpPr>
              <a:spLocks noChangeShapeType="1"/>
            </p:cNvSpPr>
            <p:nvPr/>
          </p:nvSpPr>
          <p:spPr bwMode="auto">
            <a:xfrm flipH="1">
              <a:off x="4607" y="1519"/>
              <a:ext cx="5" cy="1"/>
            </a:xfrm>
            <a:prstGeom prst="line">
              <a:avLst/>
            </a:prstGeom>
            <a:noFill/>
            <a:ln w="9525">
              <a:noFill/>
              <a:round/>
              <a:headEnd type="none" w="sm" len="sm"/>
              <a:tailEnd type="none" w="sm" len="sm"/>
            </a:ln>
            <a:effectLst/>
          </p:spPr>
          <p:txBody>
            <a:bodyPr/>
            <a:lstStyle/>
            <a:p>
              <a:endParaRPr lang="en-US"/>
            </a:p>
          </p:txBody>
        </p:sp>
        <p:sp>
          <p:nvSpPr>
            <p:cNvPr id="1164" name="Freeform 1167"/>
            <p:cNvSpPr>
              <a:spLocks/>
            </p:cNvSpPr>
            <p:nvPr/>
          </p:nvSpPr>
          <p:spPr bwMode="auto">
            <a:xfrm>
              <a:off x="4608" y="1519"/>
              <a:ext cx="48" cy="78"/>
            </a:xfrm>
            <a:custGeom>
              <a:avLst/>
              <a:gdLst/>
              <a:ahLst/>
              <a:cxnLst>
                <a:cxn ang="0">
                  <a:pos x="0" y="0"/>
                </a:cxn>
                <a:cxn ang="0">
                  <a:pos x="0" y="76"/>
                </a:cxn>
                <a:cxn ang="0">
                  <a:pos x="0" y="77"/>
                </a:cxn>
                <a:cxn ang="0">
                  <a:pos x="47" y="77"/>
                </a:cxn>
              </a:cxnLst>
              <a:rect l="0" t="0" r="r" b="b"/>
              <a:pathLst>
                <a:path w="48" h="78">
                  <a:moveTo>
                    <a:pt x="0" y="0"/>
                  </a:moveTo>
                  <a:lnTo>
                    <a:pt x="0" y="76"/>
                  </a:lnTo>
                  <a:lnTo>
                    <a:pt x="0" y="77"/>
                  </a:lnTo>
                  <a:lnTo>
                    <a:pt x="47" y="7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65" name="Freeform 1168"/>
            <p:cNvSpPr>
              <a:spLocks/>
            </p:cNvSpPr>
            <p:nvPr/>
          </p:nvSpPr>
          <p:spPr bwMode="auto">
            <a:xfrm>
              <a:off x="4655" y="1597"/>
              <a:ext cx="31" cy="38"/>
            </a:xfrm>
            <a:custGeom>
              <a:avLst/>
              <a:gdLst/>
              <a:ahLst/>
              <a:cxnLst>
                <a:cxn ang="0">
                  <a:pos x="0" y="0"/>
                </a:cxn>
                <a:cxn ang="0">
                  <a:pos x="2" y="0"/>
                </a:cxn>
                <a:cxn ang="0">
                  <a:pos x="5" y="0"/>
                </a:cxn>
                <a:cxn ang="0">
                  <a:pos x="7" y="1"/>
                </a:cxn>
                <a:cxn ang="0">
                  <a:pos x="10" y="2"/>
                </a:cxn>
                <a:cxn ang="0">
                  <a:pos x="12" y="4"/>
                </a:cxn>
                <a:cxn ang="0">
                  <a:pos x="15" y="6"/>
                </a:cxn>
                <a:cxn ang="0">
                  <a:pos x="18" y="8"/>
                </a:cxn>
                <a:cxn ang="0">
                  <a:pos x="20" y="10"/>
                </a:cxn>
                <a:cxn ang="0">
                  <a:pos x="22" y="13"/>
                </a:cxn>
                <a:cxn ang="0">
                  <a:pos x="23" y="16"/>
                </a:cxn>
                <a:cxn ang="0">
                  <a:pos x="25" y="19"/>
                </a:cxn>
                <a:cxn ang="0">
                  <a:pos x="27" y="22"/>
                </a:cxn>
                <a:cxn ang="0">
                  <a:pos x="28" y="26"/>
                </a:cxn>
                <a:cxn ang="0">
                  <a:pos x="29" y="29"/>
                </a:cxn>
                <a:cxn ang="0">
                  <a:pos x="30" y="33"/>
                </a:cxn>
                <a:cxn ang="0">
                  <a:pos x="30" y="37"/>
                </a:cxn>
              </a:cxnLst>
              <a:rect l="0" t="0" r="r" b="b"/>
              <a:pathLst>
                <a:path w="31" h="38">
                  <a:moveTo>
                    <a:pt x="0" y="0"/>
                  </a:moveTo>
                  <a:lnTo>
                    <a:pt x="2" y="0"/>
                  </a:lnTo>
                  <a:lnTo>
                    <a:pt x="5" y="0"/>
                  </a:lnTo>
                  <a:lnTo>
                    <a:pt x="7" y="1"/>
                  </a:lnTo>
                  <a:lnTo>
                    <a:pt x="10" y="2"/>
                  </a:lnTo>
                  <a:lnTo>
                    <a:pt x="12" y="4"/>
                  </a:lnTo>
                  <a:lnTo>
                    <a:pt x="15" y="6"/>
                  </a:lnTo>
                  <a:lnTo>
                    <a:pt x="18" y="8"/>
                  </a:lnTo>
                  <a:lnTo>
                    <a:pt x="20" y="10"/>
                  </a:lnTo>
                  <a:lnTo>
                    <a:pt x="22" y="13"/>
                  </a:lnTo>
                  <a:lnTo>
                    <a:pt x="23" y="16"/>
                  </a:lnTo>
                  <a:lnTo>
                    <a:pt x="25" y="19"/>
                  </a:lnTo>
                  <a:lnTo>
                    <a:pt x="27" y="22"/>
                  </a:lnTo>
                  <a:lnTo>
                    <a:pt x="28" y="26"/>
                  </a:lnTo>
                  <a:lnTo>
                    <a:pt x="29" y="29"/>
                  </a:lnTo>
                  <a:lnTo>
                    <a:pt x="30" y="33"/>
                  </a:lnTo>
                  <a:lnTo>
                    <a:pt x="30" y="3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66" name="Line 1169"/>
            <p:cNvSpPr>
              <a:spLocks noChangeShapeType="1"/>
            </p:cNvSpPr>
            <p:nvPr/>
          </p:nvSpPr>
          <p:spPr bwMode="auto">
            <a:xfrm flipV="1">
              <a:off x="4655" y="1592"/>
              <a:ext cx="0" cy="7"/>
            </a:xfrm>
            <a:prstGeom prst="line">
              <a:avLst/>
            </a:prstGeom>
            <a:noFill/>
            <a:ln w="9525">
              <a:noFill/>
              <a:round/>
              <a:headEnd type="none" w="sm" len="sm"/>
              <a:tailEnd type="none" w="sm" len="sm"/>
            </a:ln>
            <a:effectLst/>
          </p:spPr>
          <p:txBody>
            <a:bodyPr/>
            <a:lstStyle/>
            <a:p>
              <a:endParaRPr lang="en-US"/>
            </a:p>
          </p:txBody>
        </p:sp>
        <p:sp>
          <p:nvSpPr>
            <p:cNvPr id="1167" name="Line 1170"/>
            <p:cNvSpPr>
              <a:spLocks noChangeShapeType="1"/>
            </p:cNvSpPr>
            <p:nvPr/>
          </p:nvSpPr>
          <p:spPr bwMode="auto">
            <a:xfrm flipH="1">
              <a:off x="4684" y="1635"/>
              <a:ext cx="4" cy="0"/>
            </a:xfrm>
            <a:prstGeom prst="line">
              <a:avLst/>
            </a:prstGeom>
            <a:noFill/>
            <a:ln w="9525">
              <a:noFill/>
              <a:round/>
              <a:headEnd type="none" w="sm" len="sm"/>
              <a:tailEnd type="none" w="sm" len="sm"/>
            </a:ln>
            <a:effectLst/>
          </p:spPr>
          <p:txBody>
            <a:bodyPr/>
            <a:lstStyle/>
            <a:p>
              <a:endParaRPr lang="en-US"/>
            </a:p>
          </p:txBody>
        </p:sp>
        <p:sp>
          <p:nvSpPr>
            <p:cNvPr id="1168" name="Freeform 1171"/>
            <p:cNvSpPr>
              <a:spLocks/>
            </p:cNvSpPr>
            <p:nvPr/>
          </p:nvSpPr>
          <p:spPr bwMode="auto">
            <a:xfrm>
              <a:off x="4655" y="1635"/>
              <a:ext cx="31" cy="38"/>
            </a:xfrm>
            <a:custGeom>
              <a:avLst/>
              <a:gdLst/>
              <a:ahLst/>
              <a:cxnLst>
                <a:cxn ang="0">
                  <a:pos x="30" y="0"/>
                </a:cxn>
                <a:cxn ang="0">
                  <a:pos x="30" y="3"/>
                </a:cxn>
                <a:cxn ang="0">
                  <a:pos x="29" y="7"/>
                </a:cxn>
                <a:cxn ang="0">
                  <a:pos x="28" y="11"/>
                </a:cxn>
                <a:cxn ang="0">
                  <a:pos x="27" y="14"/>
                </a:cxn>
                <a:cxn ang="0">
                  <a:pos x="26" y="17"/>
                </a:cxn>
                <a:cxn ang="0">
                  <a:pos x="25" y="20"/>
                </a:cxn>
                <a:cxn ang="0">
                  <a:pos x="23" y="23"/>
                </a:cxn>
                <a:cxn ang="0">
                  <a:pos x="21" y="25"/>
                </a:cxn>
                <a:cxn ang="0">
                  <a:pos x="19" y="28"/>
                </a:cxn>
                <a:cxn ang="0">
                  <a:pos x="16" y="30"/>
                </a:cxn>
                <a:cxn ang="0">
                  <a:pos x="14" y="32"/>
                </a:cxn>
                <a:cxn ang="0">
                  <a:pos x="12" y="34"/>
                </a:cxn>
                <a:cxn ang="0">
                  <a:pos x="9" y="35"/>
                </a:cxn>
                <a:cxn ang="0">
                  <a:pos x="6" y="36"/>
                </a:cxn>
                <a:cxn ang="0">
                  <a:pos x="3" y="37"/>
                </a:cxn>
                <a:cxn ang="0">
                  <a:pos x="0" y="37"/>
                </a:cxn>
              </a:cxnLst>
              <a:rect l="0" t="0" r="r" b="b"/>
              <a:pathLst>
                <a:path w="31" h="38">
                  <a:moveTo>
                    <a:pt x="30" y="0"/>
                  </a:moveTo>
                  <a:lnTo>
                    <a:pt x="30" y="3"/>
                  </a:lnTo>
                  <a:lnTo>
                    <a:pt x="29" y="7"/>
                  </a:lnTo>
                  <a:lnTo>
                    <a:pt x="28" y="11"/>
                  </a:lnTo>
                  <a:lnTo>
                    <a:pt x="27" y="14"/>
                  </a:lnTo>
                  <a:lnTo>
                    <a:pt x="26" y="17"/>
                  </a:lnTo>
                  <a:lnTo>
                    <a:pt x="25" y="20"/>
                  </a:lnTo>
                  <a:lnTo>
                    <a:pt x="23" y="23"/>
                  </a:lnTo>
                  <a:lnTo>
                    <a:pt x="21" y="25"/>
                  </a:lnTo>
                  <a:lnTo>
                    <a:pt x="19" y="28"/>
                  </a:lnTo>
                  <a:lnTo>
                    <a:pt x="16" y="30"/>
                  </a:lnTo>
                  <a:lnTo>
                    <a:pt x="14" y="32"/>
                  </a:lnTo>
                  <a:lnTo>
                    <a:pt x="12" y="34"/>
                  </a:lnTo>
                  <a:lnTo>
                    <a:pt x="9" y="35"/>
                  </a:lnTo>
                  <a:lnTo>
                    <a:pt x="6" y="36"/>
                  </a:lnTo>
                  <a:lnTo>
                    <a:pt x="3" y="37"/>
                  </a:lnTo>
                  <a:lnTo>
                    <a:pt x="0" y="3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69" name="Line 1172"/>
            <p:cNvSpPr>
              <a:spLocks noChangeShapeType="1"/>
            </p:cNvSpPr>
            <p:nvPr/>
          </p:nvSpPr>
          <p:spPr bwMode="auto">
            <a:xfrm>
              <a:off x="4684" y="1635"/>
              <a:ext cx="4" cy="0"/>
            </a:xfrm>
            <a:prstGeom prst="line">
              <a:avLst/>
            </a:prstGeom>
            <a:noFill/>
            <a:ln w="9525">
              <a:noFill/>
              <a:round/>
              <a:headEnd type="none" w="sm" len="sm"/>
              <a:tailEnd type="none" w="sm" len="sm"/>
            </a:ln>
            <a:effectLst/>
          </p:spPr>
          <p:txBody>
            <a:bodyPr/>
            <a:lstStyle/>
            <a:p>
              <a:endParaRPr lang="en-US"/>
            </a:p>
          </p:txBody>
        </p:sp>
        <p:sp>
          <p:nvSpPr>
            <p:cNvPr id="1170" name="Line 1173"/>
            <p:cNvSpPr>
              <a:spLocks noChangeShapeType="1"/>
            </p:cNvSpPr>
            <p:nvPr/>
          </p:nvSpPr>
          <p:spPr bwMode="auto">
            <a:xfrm flipV="1">
              <a:off x="4655" y="1667"/>
              <a:ext cx="0" cy="8"/>
            </a:xfrm>
            <a:prstGeom prst="line">
              <a:avLst/>
            </a:prstGeom>
            <a:noFill/>
            <a:ln w="9525">
              <a:noFill/>
              <a:round/>
              <a:headEnd type="none" w="sm" len="sm"/>
              <a:tailEnd type="none" w="sm" len="sm"/>
            </a:ln>
            <a:effectLst/>
          </p:spPr>
          <p:txBody>
            <a:bodyPr/>
            <a:lstStyle/>
            <a:p>
              <a:endParaRPr lang="en-US"/>
            </a:p>
          </p:txBody>
        </p:sp>
        <p:sp>
          <p:nvSpPr>
            <p:cNvPr id="1171" name="Freeform 1174"/>
            <p:cNvSpPr>
              <a:spLocks/>
            </p:cNvSpPr>
            <p:nvPr/>
          </p:nvSpPr>
          <p:spPr bwMode="auto">
            <a:xfrm>
              <a:off x="4608" y="1672"/>
              <a:ext cx="48" cy="86"/>
            </a:xfrm>
            <a:custGeom>
              <a:avLst/>
              <a:gdLst/>
              <a:ahLst/>
              <a:cxnLst>
                <a:cxn ang="0">
                  <a:pos x="47" y="0"/>
                </a:cxn>
                <a:cxn ang="0">
                  <a:pos x="0" y="0"/>
                </a:cxn>
                <a:cxn ang="0">
                  <a:pos x="0" y="85"/>
                </a:cxn>
              </a:cxnLst>
              <a:rect l="0" t="0" r="r" b="b"/>
              <a:pathLst>
                <a:path w="48" h="86">
                  <a:moveTo>
                    <a:pt x="47" y="0"/>
                  </a:moveTo>
                  <a:lnTo>
                    <a:pt x="0" y="0"/>
                  </a:lnTo>
                  <a:lnTo>
                    <a:pt x="0" y="85"/>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72" name="Freeform 1175"/>
            <p:cNvSpPr>
              <a:spLocks/>
            </p:cNvSpPr>
            <p:nvPr/>
          </p:nvSpPr>
          <p:spPr bwMode="auto">
            <a:xfrm>
              <a:off x="4622" y="1609"/>
              <a:ext cx="18" cy="21"/>
            </a:xfrm>
            <a:custGeom>
              <a:avLst/>
              <a:gdLst/>
              <a:ahLst/>
              <a:cxnLst>
                <a:cxn ang="0">
                  <a:pos x="8" y="20"/>
                </a:cxn>
                <a:cxn ang="0">
                  <a:pos x="9" y="20"/>
                </a:cxn>
                <a:cxn ang="0">
                  <a:pos x="10" y="20"/>
                </a:cxn>
                <a:cxn ang="0">
                  <a:pos x="11" y="19"/>
                </a:cxn>
                <a:cxn ang="0">
                  <a:pos x="12" y="19"/>
                </a:cxn>
                <a:cxn ang="0">
                  <a:pos x="13" y="18"/>
                </a:cxn>
                <a:cxn ang="0">
                  <a:pos x="14" y="17"/>
                </a:cxn>
                <a:cxn ang="0">
                  <a:pos x="15" y="16"/>
                </a:cxn>
                <a:cxn ang="0">
                  <a:pos x="15" y="15"/>
                </a:cxn>
                <a:cxn ang="0">
                  <a:pos x="15" y="14"/>
                </a:cxn>
                <a:cxn ang="0">
                  <a:pos x="16" y="14"/>
                </a:cxn>
                <a:cxn ang="0">
                  <a:pos x="16" y="12"/>
                </a:cxn>
                <a:cxn ang="0">
                  <a:pos x="17" y="11"/>
                </a:cxn>
                <a:cxn ang="0">
                  <a:pos x="17" y="10"/>
                </a:cxn>
                <a:cxn ang="0">
                  <a:pos x="17" y="9"/>
                </a:cxn>
                <a:cxn ang="0">
                  <a:pos x="16" y="8"/>
                </a:cxn>
                <a:cxn ang="0">
                  <a:pos x="16" y="7"/>
                </a:cxn>
                <a:cxn ang="0">
                  <a:pos x="16" y="6"/>
                </a:cxn>
                <a:cxn ang="0">
                  <a:pos x="15" y="5"/>
                </a:cxn>
                <a:cxn ang="0">
                  <a:pos x="15" y="4"/>
                </a:cxn>
                <a:cxn ang="0">
                  <a:pos x="15" y="3"/>
                </a:cxn>
                <a:cxn ang="0">
                  <a:pos x="14" y="3"/>
                </a:cxn>
                <a:cxn ang="0">
                  <a:pos x="13" y="2"/>
                </a:cxn>
                <a:cxn ang="0">
                  <a:pos x="13" y="1"/>
                </a:cxn>
                <a:cxn ang="0">
                  <a:pos x="12" y="1"/>
                </a:cxn>
                <a:cxn ang="0">
                  <a:pos x="11" y="0"/>
                </a:cxn>
                <a:cxn ang="0">
                  <a:pos x="10" y="0"/>
                </a:cxn>
                <a:cxn ang="0">
                  <a:pos x="9" y="0"/>
                </a:cxn>
                <a:cxn ang="0">
                  <a:pos x="8" y="0"/>
                </a:cxn>
                <a:cxn ang="0">
                  <a:pos x="7" y="0"/>
                </a:cxn>
                <a:cxn ang="0">
                  <a:pos x="6" y="0"/>
                </a:cxn>
                <a:cxn ang="0">
                  <a:pos x="5" y="0"/>
                </a:cxn>
                <a:cxn ang="0">
                  <a:pos x="4" y="1"/>
                </a:cxn>
                <a:cxn ang="0">
                  <a:pos x="3" y="1"/>
                </a:cxn>
                <a:cxn ang="0">
                  <a:pos x="2" y="2"/>
                </a:cxn>
                <a:cxn ang="0">
                  <a:pos x="2" y="3"/>
                </a:cxn>
                <a:cxn ang="0">
                  <a:pos x="1" y="4"/>
                </a:cxn>
                <a:cxn ang="0">
                  <a:pos x="0" y="5"/>
                </a:cxn>
                <a:cxn ang="0">
                  <a:pos x="0" y="6"/>
                </a:cxn>
                <a:cxn ang="0">
                  <a:pos x="0" y="7"/>
                </a:cxn>
                <a:cxn ang="0">
                  <a:pos x="0" y="8"/>
                </a:cxn>
                <a:cxn ang="0">
                  <a:pos x="0" y="9"/>
                </a:cxn>
                <a:cxn ang="0">
                  <a:pos x="0" y="10"/>
                </a:cxn>
                <a:cxn ang="0">
                  <a:pos x="0" y="11"/>
                </a:cxn>
                <a:cxn ang="0">
                  <a:pos x="0" y="12"/>
                </a:cxn>
                <a:cxn ang="0">
                  <a:pos x="0" y="14"/>
                </a:cxn>
                <a:cxn ang="0">
                  <a:pos x="1" y="15"/>
                </a:cxn>
                <a:cxn ang="0">
                  <a:pos x="2" y="16"/>
                </a:cxn>
                <a:cxn ang="0">
                  <a:pos x="2" y="17"/>
                </a:cxn>
                <a:cxn ang="0">
                  <a:pos x="2" y="18"/>
                </a:cxn>
                <a:cxn ang="0">
                  <a:pos x="3" y="18"/>
                </a:cxn>
                <a:cxn ang="0">
                  <a:pos x="4" y="19"/>
                </a:cxn>
                <a:cxn ang="0">
                  <a:pos x="5" y="19"/>
                </a:cxn>
                <a:cxn ang="0">
                  <a:pos x="6" y="20"/>
                </a:cxn>
                <a:cxn ang="0">
                  <a:pos x="7" y="20"/>
                </a:cxn>
                <a:cxn ang="0">
                  <a:pos x="8" y="20"/>
                </a:cxn>
              </a:cxnLst>
              <a:rect l="0" t="0" r="r" b="b"/>
              <a:pathLst>
                <a:path w="18" h="21">
                  <a:moveTo>
                    <a:pt x="8" y="20"/>
                  </a:moveTo>
                  <a:lnTo>
                    <a:pt x="9" y="20"/>
                  </a:lnTo>
                  <a:lnTo>
                    <a:pt x="10" y="20"/>
                  </a:lnTo>
                  <a:lnTo>
                    <a:pt x="11" y="19"/>
                  </a:lnTo>
                  <a:lnTo>
                    <a:pt x="12" y="19"/>
                  </a:lnTo>
                  <a:lnTo>
                    <a:pt x="13" y="18"/>
                  </a:lnTo>
                  <a:lnTo>
                    <a:pt x="14" y="17"/>
                  </a:lnTo>
                  <a:lnTo>
                    <a:pt x="15" y="16"/>
                  </a:lnTo>
                  <a:lnTo>
                    <a:pt x="15" y="15"/>
                  </a:lnTo>
                  <a:lnTo>
                    <a:pt x="15" y="14"/>
                  </a:lnTo>
                  <a:lnTo>
                    <a:pt x="16" y="14"/>
                  </a:lnTo>
                  <a:lnTo>
                    <a:pt x="16" y="12"/>
                  </a:lnTo>
                  <a:lnTo>
                    <a:pt x="17" y="11"/>
                  </a:lnTo>
                  <a:lnTo>
                    <a:pt x="17" y="10"/>
                  </a:lnTo>
                  <a:lnTo>
                    <a:pt x="17" y="9"/>
                  </a:lnTo>
                  <a:lnTo>
                    <a:pt x="16" y="8"/>
                  </a:lnTo>
                  <a:lnTo>
                    <a:pt x="16" y="7"/>
                  </a:lnTo>
                  <a:lnTo>
                    <a:pt x="16" y="6"/>
                  </a:lnTo>
                  <a:lnTo>
                    <a:pt x="15" y="5"/>
                  </a:lnTo>
                  <a:lnTo>
                    <a:pt x="15" y="4"/>
                  </a:lnTo>
                  <a:lnTo>
                    <a:pt x="15" y="3"/>
                  </a:lnTo>
                  <a:lnTo>
                    <a:pt x="14" y="3"/>
                  </a:lnTo>
                  <a:lnTo>
                    <a:pt x="13" y="2"/>
                  </a:lnTo>
                  <a:lnTo>
                    <a:pt x="13" y="1"/>
                  </a:lnTo>
                  <a:lnTo>
                    <a:pt x="12" y="1"/>
                  </a:lnTo>
                  <a:lnTo>
                    <a:pt x="11" y="0"/>
                  </a:lnTo>
                  <a:lnTo>
                    <a:pt x="10" y="0"/>
                  </a:lnTo>
                  <a:lnTo>
                    <a:pt x="9" y="0"/>
                  </a:lnTo>
                  <a:lnTo>
                    <a:pt x="8" y="0"/>
                  </a:lnTo>
                  <a:lnTo>
                    <a:pt x="7" y="0"/>
                  </a:lnTo>
                  <a:lnTo>
                    <a:pt x="6" y="0"/>
                  </a:lnTo>
                  <a:lnTo>
                    <a:pt x="5" y="0"/>
                  </a:lnTo>
                  <a:lnTo>
                    <a:pt x="4" y="1"/>
                  </a:lnTo>
                  <a:lnTo>
                    <a:pt x="3" y="1"/>
                  </a:lnTo>
                  <a:lnTo>
                    <a:pt x="2" y="2"/>
                  </a:lnTo>
                  <a:lnTo>
                    <a:pt x="2" y="3"/>
                  </a:lnTo>
                  <a:lnTo>
                    <a:pt x="1" y="4"/>
                  </a:lnTo>
                  <a:lnTo>
                    <a:pt x="0" y="5"/>
                  </a:lnTo>
                  <a:lnTo>
                    <a:pt x="0" y="6"/>
                  </a:lnTo>
                  <a:lnTo>
                    <a:pt x="0" y="7"/>
                  </a:lnTo>
                  <a:lnTo>
                    <a:pt x="0" y="8"/>
                  </a:lnTo>
                  <a:lnTo>
                    <a:pt x="0" y="9"/>
                  </a:lnTo>
                  <a:lnTo>
                    <a:pt x="0" y="10"/>
                  </a:lnTo>
                  <a:lnTo>
                    <a:pt x="0" y="11"/>
                  </a:lnTo>
                  <a:lnTo>
                    <a:pt x="0" y="12"/>
                  </a:lnTo>
                  <a:lnTo>
                    <a:pt x="0" y="14"/>
                  </a:lnTo>
                  <a:lnTo>
                    <a:pt x="1" y="15"/>
                  </a:lnTo>
                  <a:lnTo>
                    <a:pt x="2" y="16"/>
                  </a:lnTo>
                  <a:lnTo>
                    <a:pt x="2" y="17"/>
                  </a:lnTo>
                  <a:lnTo>
                    <a:pt x="2" y="18"/>
                  </a:lnTo>
                  <a:lnTo>
                    <a:pt x="3" y="18"/>
                  </a:lnTo>
                  <a:lnTo>
                    <a:pt x="4" y="19"/>
                  </a:lnTo>
                  <a:lnTo>
                    <a:pt x="5" y="19"/>
                  </a:lnTo>
                  <a:lnTo>
                    <a:pt x="6" y="20"/>
                  </a:lnTo>
                  <a:lnTo>
                    <a:pt x="7"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173" name="Freeform 1176"/>
            <p:cNvSpPr>
              <a:spLocks/>
            </p:cNvSpPr>
            <p:nvPr/>
          </p:nvSpPr>
          <p:spPr bwMode="auto">
            <a:xfrm>
              <a:off x="4622" y="1609"/>
              <a:ext cx="18" cy="21"/>
            </a:xfrm>
            <a:custGeom>
              <a:avLst/>
              <a:gdLst/>
              <a:ahLst/>
              <a:cxnLst>
                <a:cxn ang="0">
                  <a:pos x="8" y="20"/>
                </a:cxn>
                <a:cxn ang="0">
                  <a:pos x="9" y="20"/>
                </a:cxn>
                <a:cxn ang="0">
                  <a:pos x="10" y="20"/>
                </a:cxn>
                <a:cxn ang="0">
                  <a:pos x="11" y="19"/>
                </a:cxn>
                <a:cxn ang="0">
                  <a:pos x="12" y="19"/>
                </a:cxn>
                <a:cxn ang="0">
                  <a:pos x="13" y="18"/>
                </a:cxn>
                <a:cxn ang="0">
                  <a:pos x="14" y="17"/>
                </a:cxn>
                <a:cxn ang="0">
                  <a:pos x="15" y="16"/>
                </a:cxn>
                <a:cxn ang="0">
                  <a:pos x="15" y="15"/>
                </a:cxn>
                <a:cxn ang="0">
                  <a:pos x="15" y="14"/>
                </a:cxn>
                <a:cxn ang="0">
                  <a:pos x="16" y="14"/>
                </a:cxn>
                <a:cxn ang="0">
                  <a:pos x="16" y="12"/>
                </a:cxn>
                <a:cxn ang="0">
                  <a:pos x="17" y="11"/>
                </a:cxn>
                <a:cxn ang="0">
                  <a:pos x="17" y="10"/>
                </a:cxn>
                <a:cxn ang="0">
                  <a:pos x="17" y="9"/>
                </a:cxn>
                <a:cxn ang="0">
                  <a:pos x="16" y="8"/>
                </a:cxn>
                <a:cxn ang="0">
                  <a:pos x="16" y="7"/>
                </a:cxn>
                <a:cxn ang="0">
                  <a:pos x="16" y="6"/>
                </a:cxn>
                <a:cxn ang="0">
                  <a:pos x="15" y="5"/>
                </a:cxn>
                <a:cxn ang="0">
                  <a:pos x="15" y="4"/>
                </a:cxn>
                <a:cxn ang="0">
                  <a:pos x="15" y="3"/>
                </a:cxn>
                <a:cxn ang="0">
                  <a:pos x="14" y="3"/>
                </a:cxn>
                <a:cxn ang="0">
                  <a:pos x="13" y="2"/>
                </a:cxn>
                <a:cxn ang="0">
                  <a:pos x="13" y="1"/>
                </a:cxn>
                <a:cxn ang="0">
                  <a:pos x="12" y="1"/>
                </a:cxn>
                <a:cxn ang="0">
                  <a:pos x="11" y="0"/>
                </a:cxn>
                <a:cxn ang="0">
                  <a:pos x="10" y="0"/>
                </a:cxn>
                <a:cxn ang="0">
                  <a:pos x="9" y="0"/>
                </a:cxn>
                <a:cxn ang="0">
                  <a:pos x="8" y="0"/>
                </a:cxn>
                <a:cxn ang="0">
                  <a:pos x="7" y="0"/>
                </a:cxn>
                <a:cxn ang="0">
                  <a:pos x="6" y="0"/>
                </a:cxn>
                <a:cxn ang="0">
                  <a:pos x="5" y="0"/>
                </a:cxn>
                <a:cxn ang="0">
                  <a:pos x="4" y="1"/>
                </a:cxn>
                <a:cxn ang="0">
                  <a:pos x="3" y="1"/>
                </a:cxn>
                <a:cxn ang="0">
                  <a:pos x="2" y="2"/>
                </a:cxn>
                <a:cxn ang="0">
                  <a:pos x="2" y="3"/>
                </a:cxn>
                <a:cxn ang="0">
                  <a:pos x="1" y="4"/>
                </a:cxn>
                <a:cxn ang="0">
                  <a:pos x="0" y="5"/>
                </a:cxn>
                <a:cxn ang="0">
                  <a:pos x="0" y="6"/>
                </a:cxn>
                <a:cxn ang="0">
                  <a:pos x="0" y="7"/>
                </a:cxn>
                <a:cxn ang="0">
                  <a:pos x="0" y="8"/>
                </a:cxn>
                <a:cxn ang="0">
                  <a:pos x="0" y="9"/>
                </a:cxn>
                <a:cxn ang="0">
                  <a:pos x="0" y="10"/>
                </a:cxn>
                <a:cxn ang="0">
                  <a:pos x="0" y="11"/>
                </a:cxn>
                <a:cxn ang="0">
                  <a:pos x="0" y="12"/>
                </a:cxn>
                <a:cxn ang="0">
                  <a:pos x="0" y="14"/>
                </a:cxn>
                <a:cxn ang="0">
                  <a:pos x="1" y="15"/>
                </a:cxn>
                <a:cxn ang="0">
                  <a:pos x="2" y="16"/>
                </a:cxn>
                <a:cxn ang="0">
                  <a:pos x="2" y="17"/>
                </a:cxn>
                <a:cxn ang="0">
                  <a:pos x="2" y="18"/>
                </a:cxn>
                <a:cxn ang="0">
                  <a:pos x="3" y="18"/>
                </a:cxn>
                <a:cxn ang="0">
                  <a:pos x="4" y="19"/>
                </a:cxn>
                <a:cxn ang="0">
                  <a:pos x="5" y="19"/>
                </a:cxn>
                <a:cxn ang="0">
                  <a:pos x="6" y="20"/>
                </a:cxn>
                <a:cxn ang="0">
                  <a:pos x="7" y="20"/>
                </a:cxn>
                <a:cxn ang="0">
                  <a:pos x="8" y="20"/>
                </a:cxn>
              </a:cxnLst>
              <a:rect l="0" t="0" r="r" b="b"/>
              <a:pathLst>
                <a:path w="18" h="21">
                  <a:moveTo>
                    <a:pt x="8" y="20"/>
                  </a:moveTo>
                  <a:lnTo>
                    <a:pt x="9" y="20"/>
                  </a:lnTo>
                  <a:lnTo>
                    <a:pt x="10" y="20"/>
                  </a:lnTo>
                  <a:lnTo>
                    <a:pt x="11" y="19"/>
                  </a:lnTo>
                  <a:lnTo>
                    <a:pt x="12" y="19"/>
                  </a:lnTo>
                  <a:lnTo>
                    <a:pt x="13" y="18"/>
                  </a:lnTo>
                  <a:lnTo>
                    <a:pt x="14" y="17"/>
                  </a:lnTo>
                  <a:lnTo>
                    <a:pt x="15" y="16"/>
                  </a:lnTo>
                  <a:lnTo>
                    <a:pt x="15" y="15"/>
                  </a:lnTo>
                  <a:lnTo>
                    <a:pt x="15" y="14"/>
                  </a:lnTo>
                  <a:lnTo>
                    <a:pt x="16" y="14"/>
                  </a:lnTo>
                  <a:lnTo>
                    <a:pt x="16" y="12"/>
                  </a:lnTo>
                  <a:lnTo>
                    <a:pt x="17" y="11"/>
                  </a:lnTo>
                  <a:lnTo>
                    <a:pt x="17" y="10"/>
                  </a:lnTo>
                  <a:lnTo>
                    <a:pt x="17" y="9"/>
                  </a:lnTo>
                  <a:lnTo>
                    <a:pt x="16" y="8"/>
                  </a:lnTo>
                  <a:lnTo>
                    <a:pt x="16" y="7"/>
                  </a:lnTo>
                  <a:lnTo>
                    <a:pt x="16" y="6"/>
                  </a:lnTo>
                  <a:lnTo>
                    <a:pt x="15" y="5"/>
                  </a:lnTo>
                  <a:lnTo>
                    <a:pt x="15" y="4"/>
                  </a:lnTo>
                  <a:lnTo>
                    <a:pt x="15" y="3"/>
                  </a:lnTo>
                  <a:lnTo>
                    <a:pt x="14" y="3"/>
                  </a:lnTo>
                  <a:lnTo>
                    <a:pt x="13" y="2"/>
                  </a:lnTo>
                  <a:lnTo>
                    <a:pt x="13" y="1"/>
                  </a:lnTo>
                  <a:lnTo>
                    <a:pt x="12" y="1"/>
                  </a:lnTo>
                  <a:lnTo>
                    <a:pt x="11" y="0"/>
                  </a:lnTo>
                  <a:lnTo>
                    <a:pt x="10" y="0"/>
                  </a:lnTo>
                  <a:lnTo>
                    <a:pt x="9" y="0"/>
                  </a:lnTo>
                  <a:lnTo>
                    <a:pt x="8" y="0"/>
                  </a:lnTo>
                  <a:lnTo>
                    <a:pt x="7" y="0"/>
                  </a:lnTo>
                  <a:lnTo>
                    <a:pt x="6" y="0"/>
                  </a:lnTo>
                  <a:lnTo>
                    <a:pt x="5" y="0"/>
                  </a:lnTo>
                  <a:lnTo>
                    <a:pt x="4" y="1"/>
                  </a:lnTo>
                  <a:lnTo>
                    <a:pt x="3" y="1"/>
                  </a:lnTo>
                  <a:lnTo>
                    <a:pt x="2" y="2"/>
                  </a:lnTo>
                  <a:lnTo>
                    <a:pt x="2" y="3"/>
                  </a:lnTo>
                  <a:lnTo>
                    <a:pt x="1" y="4"/>
                  </a:lnTo>
                  <a:lnTo>
                    <a:pt x="0" y="5"/>
                  </a:lnTo>
                  <a:lnTo>
                    <a:pt x="0" y="6"/>
                  </a:lnTo>
                  <a:lnTo>
                    <a:pt x="0" y="7"/>
                  </a:lnTo>
                  <a:lnTo>
                    <a:pt x="0" y="8"/>
                  </a:lnTo>
                  <a:lnTo>
                    <a:pt x="0" y="9"/>
                  </a:lnTo>
                  <a:lnTo>
                    <a:pt x="0" y="10"/>
                  </a:lnTo>
                  <a:lnTo>
                    <a:pt x="0" y="11"/>
                  </a:lnTo>
                  <a:lnTo>
                    <a:pt x="0" y="12"/>
                  </a:lnTo>
                  <a:lnTo>
                    <a:pt x="0" y="14"/>
                  </a:lnTo>
                  <a:lnTo>
                    <a:pt x="1" y="15"/>
                  </a:lnTo>
                  <a:lnTo>
                    <a:pt x="2" y="16"/>
                  </a:lnTo>
                  <a:lnTo>
                    <a:pt x="2" y="17"/>
                  </a:lnTo>
                  <a:lnTo>
                    <a:pt x="2" y="18"/>
                  </a:lnTo>
                  <a:lnTo>
                    <a:pt x="3" y="18"/>
                  </a:lnTo>
                  <a:lnTo>
                    <a:pt x="4" y="19"/>
                  </a:lnTo>
                  <a:lnTo>
                    <a:pt x="5" y="19"/>
                  </a:lnTo>
                  <a:lnTo>
                    <a:pt x="6" y="20"/>
                  </a:lnTo>
                  <a:lnTo>
                    <a:pt x="7"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74" name="Freeform 1177"/>
            <p:cNvSpPr>
              <a:spLocks/>
            </p:cNvSpPr>
            <p:nvPr/>
          </p:nvSpPr>
          <p:spPr bwMode="auto">
            <a:xfrm>
              <a:off x="4644" y="1636"/>
              <a:ext cx="17" cy="22"/>
            </a:xfrm>
            <a:custGeom>
              <a:avLst/>
              <a:gdLst/>
              <a:ahLst/>
              <a:cxnLst>
                <a:cxn ang="0">
                  <a:pos x="8" y="21"/>
                </a:cxn>
                <a:cxn ang="0">
                  <a:pos x="9" y="21"/>
                </a:cxn>
                <a:cxn ang="0">
                  <a:pos x="10" y="21"/>
                </a:cxn>
                <a:cxn ang="0">
                  <a:pos x="11" y="20"/>
                </a:cxn>
                <a:cxn ang="0">
                  <a:pos x="12" y="19"/>
                </a:cxn>
                <a:cxn ang="0">
                  <a:pos x="13" y="19"/>
                </a:cxn>
                <a:cxn ang="0">
                  <a:pos x="13" y="18"/>
                </a:cxn>
                <a:cxn ang="0">
                  <a:pos x="14" y="17"/>
                </a:cxn>
                <a:cxn ang="0">
                  <a:pos x="14" y="16"/>
                </a:cxn>
                <a:cxn ang="0">
                  <a:pos x="15" y="16"/>
                </a:cxn>
                <a:cxn ang="0">
                  <a:pos x="15" y="15"/>
                </a:cxn>
                <a:cxn ang="0">
                  <a:pos x="15" y="14"/>
                </a:cxn>
                <a:cxn ang="0">
                  <a:pos x="15" y="13"/>
                </a:cxn>
                <a:cxn ang="0">
                  <a:pos x="16" y="12"/>
                </a:cxn>
                <a:cxn ang="0">
                  <a:pos x="16" y="11"/>
                </a:cxn>
                <a:cxn ang="0">
                  <a:pos x="16" y="10"/>
                </a:cxn>
                <a:cxn ang="0">
                  <a:pos x="15" y="8"/>
                </a:cxn>
                <a:cxn ang="0">
                  <a:pos x="15" y="7"/>
                </a:cxn>
                <a:cxn ang="0">
                  <a:pos x="15" y="6"/>
                </a:cxn>
                <a:cxn ang="0">
                  <a:pos x="15" y="5"/>
                </a:cxn>
                <a:cxn ang="0">
                  <a:pos x="14" y="5"/>
                </a:cxn>
                <a:cxn ang="0">
                  <a:pos x="14" y="4"/>
                </a:cxn>
                <a:cxn ang="0">
                  <a:pos x="13" y="3"/>
                </a:cxn>
                <a:cxn ang="0">
                  <a:pos x="13" y="2"/>
                </a:cxn>
                <a:cxn ang="0">
                  <a:pos x="12" y="2"/>
                </a:cxn>
                <a:cxn ang="0">
                  <a:pos x="11" y="1"/>
                </a:cxn>
                <a:cxn ang="0">
                  <a:pos x="10" y="0"/>
                </a:cxn>
                <a:cxn ang="0">
                  <a:pos x="9" y="0"/>
                </a:cxn>
                <a:cxn ang="0">
                  <a:pos x="8" y="0"/>
                </a:cxn>
                <a:cxn ang="0">
                  <a:pos x="7" y="0"/>
                </a:cxn>
                <a:cxn ang="0">
                  <a:pos x="6" y="0"/>
                </a:cxn>
                <a:cxn ang="0">
                  <a:pos x="5" y="0"/>
                </a:cxn>
                <a:cxn ang="0">
                  <a:pos x="4" y="1"/>
                </a:cxn>
                <a:cxn ang="0">
                  <a:pos x="4" y="2"/>
                </a:cxn>
                <a:cxn ang="0">
                  <a:pos x="3" y="2"/>
                </a:cxn>
                <a:cxn ang="0">
                  <a:pos x="2" y="3"/>
                </a:cxn>
                <a:cxn ang="0">
                  <a:pos x="2" y="4"/>
                </a:cxn>
                <a:cxn ang="0">
                  <a:pos x="1" y="5"/>
                </a:cxn>
                <a:cxn ang="0">
                  <a:pos x="0" y="6"/>
                </a:cxn>
                <a:cxn ang="0">
                  <a:pos x="0" y="7"/>
                </a:cxn>
                <a:cxn ang="0">
                  <a:pos x="0" y="8"/>
                </a:cxn>
                <a:cxn ang="0">
                  <a:pos x="0" y="10"/>
                </a:cxn>
                <a:cxn ang="0">
                  <a:pos x="0" y="11"/>
                </a:cxn>
                <a:cxn ang="0">
                  <a:pos x="0" y="12"/>
                </a:cxn>
                <a:cxn ang="0">
                  <a:pos x="0" y="13"/>
                </a:cxn>
                <a:cxn ang="0">
                  <a:pos x="0" y="14"/>
                </a:cxn>
                <a:cxn ang="0">
                  <a:pos x="0" y="15"/>
                </a:cxn>
                <a:cxn ang="0">
                  <a:pos x="1" y="16"/>
                </a:cxn>
                <a:cxn ang="0">
                  <a:pos x="2" y="17"/>
                </a:cxn>
                <a:cxn ang="0">
                  <a:pos x="2" y="18"/>
                </a:cxn>
                <a:cxn ang="0">
                  <a:pos x="3" y="19"/>
                </a:cxn>
                <a:cxn ang="0">
                  <a:pos x="4" y="19"/>
                </a:cxn>
                <a:cxn ang="0">
                  <a:pos x="4" y="20"/>
                </a:cxn>
                <a:cxn ang="0">
                  <a:pos x="5" y="21"/>
                </a:cxn>
                <a:cxn ang="0">
                  <a:pos x="6" y="21"/>
                </a:cxn>
                <a:cxn ang="0">
                  <a:pos x="7" y="21"/>
                </a:cxn>
                <a:cxn ang="0">
                  <a:pos x="8" y="21"/>
                </a:cxn>
              </a:cxnLst>
              <a:rect l="0" t="0" r="r" b="b"/>
              <a:pathLst>
                <a:path w="17" h="22">
                  <a:moveTo>
                    <a:pt x="8" y="21"/>
                  </a:moveTo>
                  <a:lnTo>
                    <a:pt x="9" y="21"/>
                  </a:lnTo>
                  <a:lnTo>
                    <a:pt x="10" y="21"/>
                  </a:lnTo>
                  <a:lnTo>
                    <a:pt x="11" y="20"/>
                  </a:lnTo>
                  <a:lnTo>
                    <a:pt x="12" y="19"/>
                  </a:lnTo>
                  <a:lnTo>
                    <a:pt x="13" y="19"/>
                  </a:lnTo>
                  <a:lnTo>
                    <a:pt x="13" y="18"/>
                  </a:lnTo>
                  <a:lnTo>
                    <a:pt x="14" y="17"/>
                  </a:lnTo>
                  <a:lnTo>
                    <a:pt x="14" y="16"/>
                  </a:lnTo>
                  <a:lnTo>
                    <a:pt x="15" y="16"/>
                  </a:lnTo>
                  <a:lnTo>
                    <a:pt x="15" y="15"/>
                  </a:lnTo>
                  <a:lnTo>
                    <a:pt x="15" y="14"/>
                  </a:lnTo>
                  <a:lnTo>
                    <a:pt x="15" y="13"/>
                  </a:lnTo>
                  <a:lnTo>
                    <a:pt x="16" y="12"/>
                  </a:lnTo>
                  <a:lnTo>
                    <a:pt x="16" y="11"/>
                  </a:lnTo>
                  <a:lnTo>
                    <a:pt x="16" y="10"/>
                  </a:lnTo>
                  <a:lnTo>
                    <a:pt x="15" y="8"/>
                  </a:lnTo>
                  <a:lnTo>
                    <a:pt x="15" y="7"/>
                  </a:lnTo>
                  <a:lnTo>
                    <a:pt x="15" y="6"/>
                  </a:lnTo>
                  <a:lnTo>
                    <a:pt x="15" y="5"/>
                  </a:lnTo>
                  <a:lnTo>
                    <a:pt x="14" y="5"/>
                  </a:lnTo>
                  <a:lnTo>
                    <a:pt x="14" y="4"/>
                  </a:lnTo>
                  <a:lnTo>
                    <a:pt x="13" y="3"/>
                  </a:lnTo>
                  <a:lnTo>
                    <a:pt x="13" y="2"/>
                  </a:lnTo>
                  <a:lnTo>
                    <a:pt x="12" y="2"/>
                  </a:lnTo>
                  <a:lnTo>
                    <a:pt x="11" y="1"/>
                  </a:lnTo>
                  <a:lnTo>
                    <a:pt x="10" y="0"/>
                  </a:lnTo>
                  <a:lnTo>
                    <a:pt x="9" y="0"/>
                  </a:lnTo>
                  <a:lnTo>
                    <a:pt x="8" y="0"/>
                  </a:lnTo>
                  <a:lnTo>
                    <a:pt x="7" y="0"/>
                  </a:lnTo>
                  <a:lnTo>
                    <a:pt x="6" y="0"/>
                  </a:lnTo>
                  <a:lnTo>
                    <a:pt x="5" y="0"/>
                  </a:lnTo>
                  <a:lnTo>
                    <a:pt x="4" y="1"/>
                  </a:lnTo>
                  <a:lnTo>
                    <a:pt x="4" y="2"/>
                  </a:lnTo>
                  <a:lnTo>
                    <a:pt x="3" y="2"/>
                  </a:lnTo>
                  <a:lnTo>
                    <a:pt x="2" y="3"/>
                  </a:lnTo>
                  <a:lnTo>
                    <a:pt x="2" y="4"/>
                  </a:lnTo>
                  <a:lnTo>
                    <a:pt x="1" y="5"/>
                  </a:lnTo>
                  <a:lnTo>
                    <a:pt x="0" y="6"/>
                  </a:lnTo>
                  <a:lnTo>
                    <a:pt x="0" y="7"/>
                  </a:lnTo>
                  <a:lnTo>
                    <a:pt x="0" y="8"/>
                  </a:lnTo>
                  <a:lnTo>
                    <a:pt x="0" y="10"/>
                  </a:lnTo>
                  <a:lnTo>
                    <a:pt x="0" y="11"/>
                  </a:lnTo>
                  <a:lnTo>
                    <a:pt x="0" y="12"/>
                  </a:lnTo>
                  <a:lnTo>
                    <a:pt x="0" y="13"/>
                  </a:lnTo>
                  <a:lnTo>
                    <a:pt x="0" y="14"/>
                  </a:lnTo>
                  <a:lnTo>
                    <a:pt x="0" y="15"/>
                  </a:lnTo>
                  <a:lnTo>
                    <a:pt x="1" y="16"/>
                  </a:lnTo>
                  <a:lnTo>
                    <a:pt x="2" y="17"/>
                  </a:lnTo>
                  <a:lnTo>
                    <a:pt x="2" y="18"/>
                  </a:lnTo>
                  <a:lnTo>
                    <a:pt x="3" y="19"/>
                  </a:lnTo>
                  <a:lnTo>
                    <a:pt x="4" y="19"/>
                  </a:lnTo>
                  <a:lnTo>
                    <a:pt x="4" y="20"/>
                  </a:lnTo>
                  <a:lnTo>
                    <a:pt x="5" y="21"/>
                  </a:lnTo>
                  <a:lnTo>
                    <a:pt x="6" y="21"/>
                  </a:lnTo>
                  <a:lnTo>
                    <a:pt x="7" y="21"/>
                  </a:lnTo>
                  <a:lnTo>
                    <a:pt x="8"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175" name="Freeform 1178"/>
            <p:cNvSpPr>
              <a:spLocks/>
            </p:cNvSpPr>
            <p:nvPr/>
          </p:nvSpPr>
          <p:spPr bwMode="auto">
            <a:xfrm>
              <a:off x="4644" y="1636"/>
              <a:ext cx="17" cy="22"/>
            </a:xfrm>
            <a:custGeom>
              <a:avLst/>
              <a:gdLst/>
              <a:ahLst/>
              <a:cxnLst>
                <a:cxn ang="0">
                  <a:pos x="8" y="21"/>
                </a:cxn>
                <a:cxn ang="0">
                  <a:pos x="9" y="21"/>
                </a:cxn>
                <a:cxn ang="0">
                  <a:pos x="10" y="21"/>
                </a:cxn>
                <a:cxn ang="0">
                  <a:pos x="11" y="20"/>
                </a:cxn>
                <a:cxn ang="0">
                  <a:pos x="12" y="19"/>
                </a:cxn>
                <a:cxn ang="0">
                  <a:pos x="13" y="19"/>
                </a:cxn>
                <a:cxn ang="0">
                  <a:pos x="13" y="18"/>
                </a:cxn>
                <a:cxn ang="0">
                  <a:pos x="14" y="17"/>
                </a:cxn>
                <a:cxn ang="0">
                  <a:pos x="14" y="16"/>
                </a:cxn>
                <a:cxn ang="0">
                  <a:pos x="15" y="16"/>
                </a:cxn>
                <a:cxn ang="0">
                  <a:pos x="15" y="15"/>
                </a:cxn>
                <a:cxn ang="0">
                  <a:pos x="15" y="14"/>
                </a:cxn>
                <a:cxn ang="0">
                  <a:pos x="15" y="13"/>
                </a:cxn>
                <a:cxn ang="0">
                  <a:pos x="16" y="12"/>
                </a:cxn>
                <a:cxn ang="0">
                  <a:pos x="16" y="11"/>
                </a:cxn>
                <a:cxn ang="0">
                  <a:pos x="16" y="10"/>
                </a:cxn>
                <a:cxn ang="0">
                  <a:pos x="15" y="8"/>
                </a:cxn>
                <a:cxn ang="0">
                  <a:pos x="15" y="7"/>
                </a:cxn>
                <a:cxn ang="0">
                  <a:pos x="15" y="6"/>
                </a:cxn>
                <a:cxn ang="0">
                  <a:pos x="15" y="5"/>
                </a:cxn>
                <a:cxn ang="0">
                  <a:pos x="14" y="5"/>
                </a:cxn>
                <a:cxn ang="0">
                  <a:pos x="14" y="4"/>
                </a:cxn>
                <a:cxn ang="0">
                  <a:pos x="13" y="3"/>
                </a:cxn>
                <a:cxn ang="0">
                  <a:pos x="13" y="2"/>
                </a:cxn>
                <a:cxn ang="0">
                  <a:pos x="12" y="2"/>
                </a:cxn>
                <a:cxn ang="0">
                  <a:pos x="11" y="1"/>
                </a:cxn>
                <a:cxn ang="0">
                  <a:pos x="10" y="0"/>
                </a:cxn>
                <a:cxn ang="0">
                  <a:pos x="9" y="0"/>
                </a:cxn>
                <a:cxn ang="0">
                  <a:pos x="8" y="0"/>
                </a:cxn>
                <a:cxn ang="0">
                  <a:pos x="7" y="0"/>
                </a:cxn>
                <a:cxn ang="0">
                  <a:pos x="6" y="0"/>
                </a:cxn>
                <a:cxn ang="0">
                  <a:pos x="5" y="0"/>
                </a:cxn>
                <a:cxn ang="0">
                  <a:pos x="4" y="1"/>
                </a:cxn>
                <a:cxn ang="0">
                  <a:pos x="4" y="2"/>
                </a:cxn>
                <a:cxn ang="0">
                  <a:pos x="3" y="2"/>
                </a:cxn>
                <a:cxn ang="0">
                  <a:pos x="2" y="3"/>
                </a:cxn>
                <a:cxn ang="0">
                  <a:pos x="2" y="4"/>
                </a:cxn>
                <a:cxn ang="0">
                  <a:pos x="1" y="5"/>
                </a:cxn>
                <a:cxn ang="0">
                  <a:pos x="0" y="6"/>
                </a:cxn>
                <a:cxn ang="0">
                  <a:pos x="0" y="7"/>
                </a:cxn>
                <a:cxn ang="0">
                  <a:pos x="0" y="8"/>
                </a:cxn>
                <a:cxn ang="0">
                  <a:pos x="0" y="10"/>
                </a:cxn>
                <a:cxn ang="0">
                  <a:pos x="0" y="11"/>
                </a:cxn>
                <a:cxn ang="0">
                  <a:pos x="0" y="12"/>
                </a:cxn>
                <a:cxn ang="0">
                  <a:pos x="0" y="13"/>
                </a:cxn>
                <a:cxn ang="0">
                  <a:pos x="0" y="14"/>
                </a:cxn>
                <a:cxn ang="0">
                  <a:pos x="0" y="15"/>
                </a:cxn>
                <a:cxn ang="0">
                  <a:pos x="1" y="16"/>
                </a:cxn>
                <a:cxn ang="0">
                  <a:pos x="2" y="17"/>
                </a:cxn>
                <a:cxn ang="0">
                  <a:pos x="2" y="18"/>
                </a:cxn>
                <a:cxn ang="0">
                  <a:pos x="3" y="19"/>
                </a:cxn>
                <a:cxn ang="0">
                  <a:pos x="4" y="19"/>
                </a:cxn>
                <a:cxn ang="0">
                  <a:pos x="4" y="20"/>
                </a:cxn>
                <a:cxn ang="0">
                  <a:pos x="5" y="21"/>
                </a:cxn>
                <a:cxn ang="0">
                  <a:pos x="6" y="21"/>
                </a:cxn>
                <a:cxn ang="0">
                  <a:pos x="7" y="21"/>
                </a:cxn>
                <a:cxn ang="0">
                  <a:pos x="8" y="21"/>
                </a:cxn>
              </a:cxnLst>
              <a:rect l="0" t="0" r="r" b="b"/>
              <a:pathLst>
                <a:path w="17" h="22">
                  <a:moveTo>
                    <a:pt x="8" y="21"/>
                  </a:moveTo>
                  <a:lnTo>
                    <a:pt x="9" y="21"/>
                  </a:lnTo>
                  <a:lnTo>
                    <a:pt x="10" y="21"/>
                  </a:lnTo>
                  <a:lnTo>
                    <a:pt x="11" y="20"/>
                  </a:lnTo>
                  <a:lnTo>
                    <a:pt x="12" y="19"/>
                  </a:lnTo>
                  <a:lnTo>
                    <a:pt x="13" y="19"/>
                  </a:lnTo>
                  <a:lnTo>
                    <a:pt x="13" y="18"/>
                  </a:lnTo>
                  <a:lnTo>
                    <a:pt x="14" y="17"/>
                  </a:lnTo>
                  <a:lnTo>
                    <a:pt x="14" y="16"/>
                  </a:lnTo>
                  <a:lnTo>
                    <a:pt x="15" y="16"/>
                  </a:lnTo>
                  <a:lnTo>
                    <a:pt x="15" y="15"/>
                  </a:lnTo>
                  <a:lnTo>
                    <a:pt x="15" y="14"/>
                  </a:lnTo>
                  <a:lnTo>
                    <a:pt x="15" y="13"/>
                  </a:lnTo>
                  <a:lnTo>
                    <a:pt x="16" y="12"/>
                  </a:lnTo>
                  <a:lnTo>
                    <a:pt x="16" y="11"/>
                  </a:lnTo>
                  <a:lnTo>
                    <a:pt x="16" y="10"/>
                  </a:lnTo>
                  <a:lnTo>
                    <a:pt x="15" y="8"/>
                  </a:lnTo>
                  <a:lnTo>
                    <a:pt x="15" y="7"/>
                  </a:lnTo>
                  <a:lnTo>
                    <a:pt x="15" y="6"/>
                  </a:lnTo>
                  <a:lnTo>
                    <a:pt x="15" y="5"/>
                  </a:lnTo>
                  <a:lnTo>
                    <a:pt x="14" y="5"/>
                  </a:lnTo>
                  <a:lnTo>
                    <a:pt x="14" y="4"/>
                  </a:lnTo>
                  <a:lnTo>
                    <a:pt x="13" y="3"/>
                  </a:lnTo>
                  <a:lnTo>
                    <a:pt x="13" y="2"/>
                  </a:lnTo>
                  <a:lnTo>
                    <a:pt x="12" y="2"/>
                  </a:lnTo>
                  <a:lnTo>
                    <a:pt x="11" y="1"/>
                  </a:lnTo>
                  <a:lnTo>
                    <a:pt x="10" y="0"/>
                  </a:lnTo>
                  <a:lnTo>
                    <a:pt x="9" y="0"/>
                  </a:lnTo>
                  <a:lnTo>
                    <a:pt x="8" y="0"/>
                  </a:lnTo>
                  <a:lnTo>
                    <a:pt x="7" y="0"/>
                  </a:lnTo>
                  <a:lnTo>
                    <a:pt x="6" y="0"/>
                  </a:lnTo>
                  <a:lnTo>
                    <a:pt x="5" y="0"/>
                  </a:lnTo>
                  <a:lnTo>
                    <a:pt x="4" y="1"/>
                  </a:lnTo>
                  <a:lnTo>
                    <a:pt x="4" y="2"/>
                  </a:lnTo>
                  <a:lnTo>
                    <a:pt x="3" y="2"/>
                  </a:lnTo>
                  <a:lnTo>
                    <a:pt x="2" y="3"/>
                  </a:lnTo>
                  <a:lnTo>
                    <a:pt x="2" y="4"/>
                  </a:lnTo>
                  <a:lnTo>
                    <a:pt x="1" y="5"/>
                  </a:lnTo>
                  <a:lnTo>
                    <a:pt x="0" y="6"/>
                  </a:lnTo>
                  <a:lnTo>
                    <a:pt x="0" y="7"/>
                  </a:lnTo>
                  <a:lnTo>
                    <a:pt x="0" y="8"/>
                  </a:lnTo>
                  <a:lnTo>
                    <a:pt x="0" y="10"/>
                  </a:lnTo>
                  <a:lnTo>
                    <a:pt x="0" y="11"/>
                  </a:lnTo>
                  <a:lnTo>
                    <a:pt x="0" y="12"/>
                  </a:lnTo>
                  <a:lnTo>
                    <a:pt x="0" y="13"/>
                  </a:lnTo>
                  <a:lnTo>
                    <a:pt x="0" y="14"/>
                  </a:lnTo>
                  <a:lnTo>
                    <a:pt x="0" y="15"/>
                  </a:lnTo>
                  <a:lnTo>
                    <a:pt x="1" y="16"/>
                  </a:lnTo>
                  <a:lnTo>
                    <a:pt x="2" y="17"/>
                  </a:lnTo>
                  <a:lnTo>
                    <a:pt x="2" y="18"/>
                  </a:lnTo>
                  <a:lnTo>
                    <a:pt x="3" y="19"/>
                  </a:lnTo>
                  <a:lnTo>
                    <a:pt x="4" y="19"/>
                  </a:lnTo>
                  <a:lnTo>
                    <a:pt x="4" y="20"/>
                  </a:lnTo>
                  <a:lnTo>
                    <a:pt x="5" y="21"/>
                  </a:lnTo>
                  <a:lnTo>
                    <a:pt x="6" y="21"/>
                  </a:lnTo>
                  <a:lnTo>
                    <a:pt x="7" y="21"/>
                  </a:lnTo>
                  <a:lnTo>
                    <a:pt x="8"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76" name="Line 1179"/>
            <p:cNvSpPr>
              <a:spLocks noChangeShapeType="1"/>
            </p:cNvSpPr>
            <p:nvPr/>
          </p:nvSpPr>
          <p:spPr bwMode="auto">
            <a:xfrm>
              <a:off x="4634" y="1623"/>
              <a:ext cx="19" cy="24"/>
            </a:xfrm>
            <a:prstGeom prst="line">
              <a:avLst/>
            </a:prstGeom>
            <a:noFill/>
            <a:ln w="9525">
              <a:noFill/>
              <a:round/>
              <a:headEnd type="none" w="sm" len="sm"/>
              <a:tailEnd type="none" w="sm" len="sm"/>
            </a:ln>
            <a:effectLst/>
          </p:spPr>
          <p:txBody>
            <a:bodyPr/>
            <a:lstStyle/>
            <a:p>
              <a:endParaRPr lang="en-US"/>
            </a:p>
          </p:txBody>
        </p:sp>
        <p:sp>
          <p:nvSpPr>
            <p:cNvPr id="1177" name="Line 1180"/>
            <p:cNvSpPr>
              <a:spLocks noChangeShapeType="1"/>
            </p:cNvSpPr>
            <p:nvPr/>
          </p:nvSpPr>
          <p:spPr bwMode="auto">
            <a:xfrm>
              <a:off x="4636" y="1625"/>
              <a:ext cx="15" cy="20"/>
            </a:xfrm>
            <a:prstGeom prst="line">
              <a:avLst/>
            </a:prstGeom>
            <a:noFill/>
            <a:ln w="12700">
              <a:solidFill>
                <a:srgbClr val="000000"/>
              </a:solidFill>
              <a:round/>
              <a:headEnd type="none" w="sm" len="sm"/>
              <a:tailEnd type="none" w="sm" len="sm"/>
            </a:ln>
            <a:effectLst/>
          </p:spPr>
          <p:txBody>
            <a:bodyPr/>
            <a:lstStyle/>
            <a:p>
              <a:endParaRPr lang="en-US"/>
            </a:p>
          </p:txBody>
        </p:sp>
        <p:sp>
          <p:nvSpPr>
            <p:cNvPr id="1178" name="Freeform 1181"/>
            <p:cNvSpPr>
              <a:spLocks/>
            </p:cNvSpPr>
            <p:nvPr/>
          </p:nvSpPr>
          <p:spPr bwMode="auto">
            <a:xfrm>
              <a:off x="4488" y="2330"/>
              <a:ext cx="17" cy="21"/>
            </a:xfrm>
            <a:custGeom>
              <a:avLst/>
              <a:gdLst/>
              <a:ahLst/>
              <a:cxnLst>
                <a:cxn ang="0">
                  <a:pos x="8" y="20"/>
                </a:cxn>
                <a:cxn ang="0">
                  <a:pos x="9" y="20"/>
                </a:cxn>
                <a:cxn ang="0">
                  <a:pos x="10" y="20"/>
                </a:cxn>
                <a:cxn ang="0">
                  <a:pos x="11" y="20"/>
                </a:cxn>
                <a:cxn ang="0">
                  <a:pos x="12" y="19"/>
                </a:cxn>
                <a:cxn ang="0">
                  <a:pos x="12" y="18"/>
                </a:cxn>
                <a:cxn ang="0">
                  <a:pos x="13" y="18"/>
                </a:cxn>
                <a:cxn ang="0">
                  <a:pos x="13" y="17"/>
                </a:cxn>
                <a:cxn ang="0">
                  <a:pos x="14" y="16"/>
                </a:cxn>
                <a:cxn ang="0">
                  <a:pos x="15" y="15"/>
                </a:cxn>
                <a:cxn ang="0">
                  <a:pos x="15" y="14"/>
                </a:cxn>
                <a:cxn ang="0">
                  <a:pos x="15" y="13"/>
                </a:cxn>
                <a:cxn ang="0">
                  <a:pos x="16" y="12"/>
                </a:cxn>
                <a:cxn ang="0">
                  <a:pos x="16" y="11"/>
                </a:cxn>
                <a:cxn ang="0">
                  <a:pos x="16" y="10"/>
                </a:cxn>
                <a:cxn ang="0">
                  <a:pos x="16" y="9"/>
                </a:cxn>
                <a:cxn ang="0">
                  <a:pos x="16" y="8"/>
                </a:cxn>
                <a:cxn ang="0">
                  <a:pos x="15" y="7"/>
                </a:cxn>
                <a:cxn ang="0">
                  <a:pos x="15" y="6"/>
                </a:cxn>
                <a:cxn ang="0">
                  <a:pos x="15" y="5"/>
                </a:cxn>
                <a:cxn ang="0">
                  <a:pos x="14" y="4"/>
                </a:cxn>
                <a:cxn ang="0">
                  <a:pos x="14" y="3"/>
                </a:cxn>
                <a:cxn ang="0">
                  <a:pos x="13" y="2"/>
                </a:cxn>
                <a:cxn ang="0">
                  <a:pos x="12" y="2"/>
                </a:cxn>
                <a:cxn ang="0">
                  <a:pos x="12" y="1"/>
                </a:cxn>
                <a:cxn ang="0">
                  <a:pos x="11" y="0"/>
                </a:cxn>
                <a:cxn ang="0">
                  <a:pos x="10" y="0"/>
                </a:cxn>
                <a:cxn ang="0">
                  <a:pos x="9" y="0"/>
                </a:cxn>
                <a:cxn ang="0">
                  <a:pos x="8" y="0"/>
                </a:cxn>
                <a:cxn ang="0">
                  <a:pos x="7" y="0"/>
                </a:cxn>
                <a:cxn ang="0">
                  <a:pos x="6" y="0"/>
                </a:cxn>
                <a:cxn ang="0">
                  <a:pos x="5" y="0"/>
                </a:cxn>
                <a:cxn ang="0">
                  <a:pos x="4" y="0"/>
                </a:cxn>
                <a:cxn ang="0">
                  <a:pos x="4" y="1"/>
                </a:cxn>
                <a:cxn ang="0">
                  <a:pos x="4" y="2"/>
                </a:cxn>
                <a:cxn ang="0">
                  <a:pos x="3" y="2"/>
                </a:cxn>
                <a:cxn ang="0">
                  <a:pos x="2" y="2"/>
                </a:cxn>
                <a:cxn ang="0">
                  <a:pos x="2" y="3"/>
                </a:cxn>
                <a:cxn ang="0">
                  <a:pos x="1" y="4"/>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1" y="16"/>
                </a:cxn>
                <a:cxn ang="0">
                  <a:pos x="2" y="16"/>
                </a:cxn>
                <a:cxn ang="0">
                  <a:pos x="2" y="17"/>
                </a:cxn>
                <a:cxn ang="0">
                  <a:pos x="3" y="18"/>
                </a:cxn>
                <a:cxn ang="0">
                  <a:pos x="4" y="18"/>
                </a:cxn>
                <a:cxn ang="0">
                  <a:pos x="4" y="19"/>
                </a:cxn>
                <a:cxn ang="0">
                  <a:pos x="4" y="20"/>
                </a:cxn>
                <a:cxn ang="0">
                  <a:pos x="5" y="20"/>
                </a:cxn>
                <a:cxn ang="0">
                  <a:pos x="6" y="20"/>
                </a:cxn>
                <a:cxn ang="0">
                  <a:pos x="7" y="20"/>
                </a:cxn>
                <a:cxn ang="0">
                  <a:pos x="8" y="20"/>
                </a:cxn>
              </a:cxnLst>
              <a:rect l="0" t="0" r="r" b="b"/>
              <a:pathLst>
                <a:path w="17" h="21">
                  <a:moveTo>
                    <a:pt x="8" y="20"/>
                  </a:moveTo>
                  <a:lnTo>
                    <a:pt x="9" y="20"/>
                  </a:lnTo>
                  <a:lnTo>
                    <a:pt x="10" y="20"/>
                  </a:lnTo>
                  <a:lnTo>
                    <a:pt x="11" y="20"/>
                  </a:lnTo>
                  <a:lnTo>
                    <a:pt x="12" y="19"/>
                  </a:lnTo>
                  <a:lnTo>
                    <a:pt x="12" y="18"/>
                  </a:lnTo>
                  <a:lnTo>
                    <a:pt x="13" y="18"/>
                  </a:lnTo>
                  <a:lnTo>
                    <a:pt x="13" y="17"/>
                  </a:lnTo>
                  <a:lnTo>
                    <a:pt x="14" y="16"/>
                  </a:lnTo>
                  <a:lnTo>
                    <a:pt x="15" y="15"/>
                  </a:lnTo>
                  <a:lnTo>
                    <a:pt x="15" y="14"/>
                  </a:lnTo>
                  <a:lnTo>
                    <a:pt x="15" y="13"/>
                  </a:lnTo>
                  <a:lnTo>
                    <a:pt x="16" y="12"/>
                  </a:lnTo>
                  <a:lnTo>
                    <a:pt x="16" y="11"/>
                  </a:lnTo>
                  <a:lnTo>
                    <a:pt x="16" y="10"/>
                  </a:lnTo>
                  <a:lnTo>
                    <a:pt x="16" y="9"/>
                  </a:lnTo>
                  <a:lnTo>
                    <a:pt x="16" y="8"/>
                  </a:lnTo>
                  <a:lnTo>
                    <a:pt x="15" y="7"/>
                  </a:lnTo>
                  <a:lnTo>
                    <a:pt x="15" y="6"/>
                  </a:lnTo>
                  <a:lnTo>
                    <a:pt x="15" y="5"/>
                  </a:lnTo>
                  <a:lnTo>
                    <a:pt x="14" y="4"/>
                  </a:lnTo>
                  <a:lnTo>
                    <a:pt x="14" y="3"/>
                  </a:lnTo>
                  <a:lnTo>
                    <a:pt x="13" y="2"/>
                  </a:lnTo>
                  <a:lnTo>
                    <a:pt x="12" y="2"/>
                  </a:lnTo>
                  <a:lnTo>
                    <a:pt x="12" y="1"/>
                  </a:lnTo>
                  <a:lnTo>
                    <a:pt x="11" y="0"/>
                  </a:lnTo>
                  <a:lnTo>
                    <a:pt x="10" y="0"/>
                  </a:lnTo>
                  <a:lnTo>
                    <a:pt x="9" y="0"/>
                  </a:lnTo>
                  <a:lnTo>
                    <a:pt x="8" y="0"/>
                  </a:lnTo>
                  <a:lnTo>
                    <a:pt x="7" y="0"/>
                  </a:lnTo>
                  <a:lnTo>
                    <a:pt x="6" y="0"/>
                  </a:lnTo>
                  <a:lnTo>
                    <a:pt x="5" y="0"/>
                  </a:lnTo>
                  <a:lnTo>
                    <a:pt x="4" y="0"/>
                  </a:lnTo>
                  <a:lnTo>
                    <a:pt x="4" y="1"/>
                  </a:lnTo>
                  <a:lnTo>
                    <a:pt x="4" y="2"/>
                  </a:lnTo>
                  <a:lnTo>
                    <a:pt x="3" y="2"/>
                  </a:lnTo>
                  <a:lnTo>
                    <a:pt x="2" y="2"/>
                  </a:lnTo>
                  <a:lnTo>
                    <a:pt x="2" y="3"/>
                  </a:lnTo>
                  <a:lnTo>
                    <a:pt x="1" y="4"/>
                  </a:lnTo>
                  <a:lnTo>
                    <a:pt x="1" y="5"/>
                  </a:lnTo>
                  <a:lnTo>
                    <a:pt x="0" y="6"/>
                  </a:lnTo>
                  <a:lnTo>
                    <a:pt x="0" y="7"/>
                  </a:lnTo>
                  <a:lnTo>
                    <a:pt x="0" y="8"/>
                  </a:lnTo>
                  <a:lnTo>
                    <a:pt x="0" y="9"/>
                  </a:lnTo>
                  <a:lnTo>
                    <a:pt x="0" y="10"/>
                  </a:lnTo>
                  <a:lnTo>
                    <a:pt x="0" y="11"/>
                  </a:lnTo>
                  <a:lnTo>
                    <a:pt x="0" y="12"/>
                  </a:lnTo>
                  <a:lnTo>
                    <a:pt x="0" y="13"/>
                  </a:lnTo>
                  <a:lnTo>
                    <a:pt x="0" y="14"/>
                  </a:lnTo>
                  <a:lnTo>
                    <a:pt x="1" y="15"/>
                  </a:lnTo>
                  <a:lnTo>
                    <a:pt x="1" y="16"/>
                  </a:lnTo>
                  <a:lnTo>
                    <a:pt x="2" y="16"/>
                  </a:lnTo>
                  <a:lnTo>
                    <a:pt x="2" y="17"/>
                  </a:lnTo>
                  <a:lnTo>
                    <a:pt x="3" y="18"/>
                  </a:lnTo>
                  <a:lnTo>
                    <a:pt x="4" y="18"/>
                  </a:lnTo>
                  <a:lnTo>
                    <a:pt x="4" y="19"/>
                  </a:lnTo>
                  <a:lnTo>
                    <a:pt x="4" y="20"/>
                  </a:lnTo>
                  <a:lnTo>
                    <a:pt x="5" y="20"/>
                  </a:lnTo>
                  <a:lnTo>
                    <a:pt x="6" y="20"/>
                  </a:lnTo>
                  <a:lnTo>
                    <a:pt x="7"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179" name="Freeform 1182"/>
            <p:cNvSpPr>
              <a:spLocks/>
            </p:cNvSpPr>
            <p:nvPr/>
          </p:nvSpPr>
          <p:spPr bwMode="auto">
            <a:xfrm>
              <a:off x="4488" y="2330"/>
              <a:ext cx="17" cy="21"/>
            </a:xfrm>
            <a:custGeom>
              <a:avLst/>
              <a:gdLst/>
              <a:ahLst/>
              <a:cxnLst>
                <a:cxn ang="0">
                  <a:pos x="8" y="20"/>
                </a:cxn>
                <a:cxn ang="0">
                  <a:pos x="9" y="20"/>
                </a:cxn>
                <a:cxn ang="0">
                  <a:pos x="10" y="20"/>
                </a:cxn>
                <a:cxn ang="0">
                  <a:pos x="11" y="20"/>
                </a:cxn>
                <a:cxn ang="0">
                  <a:pos x="12" y="19"/>
                </a:cxn>
                <a:cxn ang="0">
                  <a:pos x="12" y="18"/>
                </a:cxn>
                <a:cxn ang="0">
                  <a:pos x="13" y="18"/>
                </a:cxn>
                <a:cxn ang="0">
                  <a:pos x="13" y="17"/>
                </a:cxn>
                <a:cxn ang="0">
                  <a:pos x="14" y="16"/>
                </a:cxn>
                <a:cxn ang="0">
                  <a:pos x="15" y="15"/>
                </a:cxn>
                <a:cxn ang="0">
                  <a:pos x="15" y="14"/>
                </a:cxn>
                <a:cxn ang="0">
                  <a:pos x="15" y="13"/>
                </a:cxn>
                <a:cxn ang="0">
                  <a:pos x="16" y="12"/>
                </a:cxn>
                <a:cxn ang="0">
                  <a:pos x="16" y="11"/>
                </a:cxn>
                <a:cxn ang="0">
                  <a:pos x="16" y="10"/>
                </a:cxn>
                <a:cxn ang="0">
                  <a:pos x="16" y="9"/>
                </a:cxn>
                <a:cxn ang="0">
                  <a:pos x="16" y="8"/>
                </a:cxn>
                <a:cxn ang="0">
                  <a:pos x="15" y="7"/>
                </a:cxn>
                <a:cxn ang="0">
                  <a:pos x="15" y="6"/>
                </a:cxn>
                <a:cxn ang="0">
                  <a:pos x="15" y="5"/>
                </a:cxn>
                <a:cxn ang="0">
                  <a:pos x="14" y="4"/>
                </a:cxn>
                <a:cxn ang="0">
                  <a:pos x="14" y="3"/>
                </a:cxn>
                <a:cxn ang="0">
                  <a:pos x="13" y="2"/>
                </a:cxn>
                <a:cxn ang="0">
                  <a:pos x="12" y="2"/>
                </a:cxn>
                <a:cxn ang="0">
                  <a:pos x="12" y="1"/>
                </a:cxn>
                <a:cxn ang="0">
                  <a:pos x="11" y="0"/>
                </a:cxn>
                <a:cxn ang="0">
                  <a:pos x="10" y="0"/>
                </a:cxn>
                <a:cxn ang="0">
                  <a:pos x="9" y="0"/>
                </a:cxn>
                <a:cxn ang="0">
                  <a:pos x="8" y="0"/>
                </a:cxn>
                <a:cxn ang="0">
                  <a:pos x="7" y="0"/>
                </a:cxn>
                <a:cxn ang="0">
                  <a:pos x="6" y="0"/>
                </a:cxn>
                <a:cxn ang="0">
                  <a:pos x="5" y="0"/>
                </a:cxn>
                <a:cxn ang="0">
                  <a:pos x="4" y="0"/>
                </a:cxn>
                <a:cxn ang="0">
                  <a:pos x="4" y="1"/>
                </a:cxn>
                <a:cxn ang="0">
                  <a:pos x="4" y="2"/>
                </a:cxn>
                <a:cxn ang="0">
                  <a:pos x="3" y="2"/>
                </a:cxn>
                <a:cxn ang="0">
                  <a:pos x="2" y="2"/>
                </a:cxn>
                <a:cxn ang="0">
                  <a:pos x="2" y="3"/>
                </a:cxn>
                <a:cxn ang="0">
                  <a:pos x="1" y="4"/>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1" y="16"/>
                </a:cxn>
                <a:cxn ang="0">
                  <a:pos x="2" y="16"/>
                </a:cxn>
                <a:cxn ang="0">
                  <a:pos x="2" y="17"/>
                </a:cxn>
                <a:cxn ang="0">
                  <a:pos x="3" y="18"/>
                </a:cxn>
                <a:cxn ang="0">
                  <a:pos x="4" y="18"/>
                </a:cxn>
                <a:cxn ang="0">
                  <a:pos x="4" y="19"/>
                </a:cxn>
                <a:cxn ang="0">
                  <a:pos x="4" y="20"/>
                </a:cxn>
                <a:cxn ang="0">
                  <a:pos x="5" y="20"/>
                </a:cxn>
                <a:cxn ang="0">
                  <a:pos x="6" y="20"/>
                </a:cxn>
                <a:cxn ang="0">
                  <a:pos x="7" y="20"/>
                </a:cxn>
                <a:cxn ang="0">
                  <a:pos x="8" y="20"/>
                </a:cxn>
              </a:cxnLst>
              <a:rect l="0" t="0" r="r" b="b"/>
              <a:pathLst>
                <a:path w="17" h="21">
                  <a:moveTo>
                    <a:pt x="8" y="20"/>
                  </a:moveTo>
                  <a:lnTo>
                    <a:pt x="9" y="20"/>
                  </a:lnTo>
                  <a:lnTo>
                    <a:pt x="10" y="20"/>
                  </a:lnTo>
                  <a:lnTo>
                    <a:pt x="11" y="20"/>
                  </a:lnTo>
                  <a:lnTo>
                    <a:pt x="12" y="19"/>
                  </a:lnTo>
                  <a:lnTo>
                    <a:pt x="12" y="18"/>
                  </a:lnTo>
                  <a:lnTo>
                    <a:pt x="13" y="18"/>
                  </a:lnTo>
                  <a:lnTo>
                    <a:pt x="13" y="17"/>
                  </a:lnTo>
                  <a:lnTo>
                    <a:pt x="14" y="16"/>
                  </a:lnTo>
                  <a:lnTo>
                    <a:pt x="15" y="15"/>
                  </a:lnTo>
                  <a:lnTo>
                    <a:pt x="15" y="14"/>
                  </a:lnTo>
                  <a:lnTo>
                    <a:pt x="15" y="13"/>
                  </a:lnTo>
                  <a:lnTo>
                    <a:pt x="16" y="12"/>
                  </a:lnTo>
                  <a:lnTo>
                    <a:pt x="16" y="11"/>
                  </a:lnTo>
                  <a:lnTo>
                    <a:pt x="16" y="10"/>
                  </a:lnTo>
                  <a:lnTo>
                    <a:pt x="16" y="9"/>
                  </a:lnTo>
                  <a:lnTo>
                    <a:pt x="16" y="8"/>
                  </a:lnTo>
                  <a:lnTo>
                    <a:pt x="15" y="7"/>
                  </a:lnTo>
                  <a:lnTo>
                    <a:pt x="15" y="6"/>
                  </a:lnTo>
                  <a:lnTo>
                    <a:pt x="15" y="5"/>
                  </a:lnTo>
                  <a:lnTo>
                    <a:pt x="14" y="4"/>
                  </a:lnTo>
                  <a:lnTo>
                    <a:pt x="14" y="3"/>
                  </a:lnTo>
                  <a:lnTo>
                    <a:pt x="13" y="2"/>
                  </a:lnTo>
                  <a:lnTo>
                    <a:pt x="12" y="2"/>
                  </a:lnTo>
                  <a:lnTo>
                    <a:pt x="12" y="1"/>
                  </a:lnTo>
                  <a:lnTo>
                    <a:pt x="11" y="0"/>
                  </a:lnTo>
                  <a:lnTo>
                    <a:pt x="10" y="0"/>
                  </a:lnTo>
                  <a:lnTo>
                    <a:pt x="9" y="0"/>
                  </a:lnTo>
                  <a:lnTo>
                    <a:pt x="8" y="0"/>
                  </a:lnTo>
                  <a:lnTo>
                    <a:pt x="7" y="0"/>
                  </a:lnTo>
                  <a:lnTo>
                    <a:pt x="6" y="0"/>
                  </a:lnTo>
                  <a:lnTo>
                    <a:pt x="5" y="0"/>
                  </a:lnTo>
                  <a:lnTo>
                    <a:pt x="4" y="0"/>
                  </a:lnTo>
                  <a:lnTo>
                    <a:pt x="4" y="1"/>
                  </a:lnTo>
                  <a:lnTo>
                    <a:pt x="4" y="2"/>
                  </a:lnTo>
                  <a:lnTo>
                    <a:pt x="3" y="2"/>
                  </a:lnTo>
                  <a:lnTo>
                    <a:pt x="2" y="2"/>
                  </a:lnTo>
                  <a:lnTo>
                    <a:pt x="2" y="3"/>
                  </a:lnTo>
                  <a:lnTo>
                    <a:pt x="1" y="4"/>
                  </a:lnTo>
                  <a:lnTo>
                    <a:pt x="1" y="5"/>
                  </a:lnTo>
                  <a:lnTo>
                    <a:pt x="0" y="6"/>
                  </a:lnTo>
                  <a:lnTo>
                    <a:pt x="0" y="7"/>
                  </a:lnTo>
                  <a:lnTo>
                    <a:pt x="0" y="8"/>
                  </a:lnTo>
                  <a:lnTo>
                    <a:pt x="0" y="9"/>
                  </a:lnTo>
                  <a:lnTo>
                    <a:pt x="0" y="10"/>
                  </a:lnTo>
                  <a:lnTo>
                    <a:pt x="0" y="11"/>
                  </a:lnTo>
                  <a:lnTo>
                    <a:pt x="0" y="12"/>
                  </a:lnTo>
                  <a:lnTo>
                    <a:pt x="0" y="13"/>
                  </a:lnTo>
                  <a:lnTo>
                    <a:pt x="0" y="14"/>
                  </a:lnTo>
                  <a:lnTo>
                    <a:pt x="1" y="15"/>
                  </a:lnTo>
                  <a:lnTo>
                    <a:pt x="1" y="16"/>
                  </a:lnTo>
                  <a:lnTo>
                    <a:pt x="2" y="16"/>
                  </a:lnTo>
                  <a:lnTo>
                    <a:pt x="2" y="17"/>
                  </a:lnTo>
                  <a:lnTo>
                    <a:pt x="3" y="18"/>
                  </a:lnTo>
                  <a:lnTo>
                    <a:pt x="4" y="18"/>
                  </a:lnTo>
                  <a:lnTo>
                    <a:pt x="4" y="19"/>
                  </a:lnTo>
                  <a:lnTo>
                    <a:pt x="4" y="20"/>
                  </a:lnTo>
                  <a:lnTo>
                    <a:pt x="5" y="20"/>
                  </a:lnTo>
                  <a:lnTo>
                    <a:pt x="6" y="20"/>
                  </a:lnTo>
                  <a:lnTo>
                    <a:pt x="7"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80" name="Freeform 1183"/>
            <p:cNvSpPr>
              <a:spLocks/>
            </p:cNvSpPr>
            <p:nvPr/>
          </p:nvSpPr>
          <p:spPr bwMode="auto">
            <a:xfrm>
              <a:off x="4510" y="2357"/>
              <a:ext cx="17" cy="22"/>
            </a:xfrm>
            <a:custGeom>
              <a:avLst/>
              <a:gdLst/>
              <a:ahLst/>
              <a:cxnLst>
                <a:cxn ang="0">
                  <a:pos x="7" y="21"/>
                </a:cxn>
                <a:cxn ang="0">
                  <a:pos x="8" y="21"/>
                </a:cxn>
                <a:cxn ang="0">
                  <a:pos x="9" y="21"/>
                </a:cxn>
                <a:cxn ang="0">
                  <a:pos x="10" y="21"/>
                </a:cxn>
                <a:cxn ang="0">
                  <a:pos x="10" y="20"/>
                </a:cxn>
                <a:cxn ang="0">
                  <a:pos x="11" y="19"/>
                </a:cxn>
                <a:cxn ang="0">
                  <a:pos x="12" y="19"/>
                </a:cxn>
                <a:cxn ang="0">
                  <a:pos x="13" y="18"/>
                </a:cxn>
                <a:cxn ang="0">
                  <a:pos x="14" y="17"/>
                </a:cxn>
                <a:cxn ang="0">
                  <a:pos x="14" y="16"/>
                </a:cxn>
                <a:cxn ang="0">
                  <a:pos x="15" y="15"/>
                </a:cxn>
                <a:cxn ang="0">
                  <a:pos x="15" y="14"/>
                </a:cxn>
                <a:cxn ang="0">
                  <a:pos x="15" y="13"/>
                </a:cxn>
                <a:cxn ang="0">
                  <a:pos x="16" y="11"/>
                </a:cxn>
                <a:cxn ang="0">
                  <a:pos x="16" y="10"/>
                </a:cxn>
                <a:cxn ang="0">
                  <a:pos x="16" y="9"/>
                </a:cxn>
                <a:cxn ang="0">
                  <a:pos x="15" y="8"/>
                </a:cxn>
                <a:cxn ang="0">
                  <a:pos x="15" y="7"/>
                </a:cxn>
                <a:cxn ang="0">
                  <a:pos x="15" y="6"/>
                </a:cxn>
                <a:cxn ang="0">
                  <a:pos x="15" y="5"/>
                </a:cxn>
                <a:cxn ang="0">
                  <a:pos x="14" y="5"/>
                </a:cxn>
                <a:cxn ang="0">
                  <a:pos x="14" y="3"/>
                </a:cxn>
                <a:cxn ang="0">
                  <a:pos x="13" y="3"/>
                </a:cxn>
                <a:cxn ang="0">
                  <a:pos x="13" y="2"/>
                </a:cxn>
                <a:cxn ang="0">
                  <a:pos x="12" y="2"/>
                </a:cxn>
                <a:cxn ang="0">
                  <a:pos x="11" y="1"/>
                </a:cxn>
                <a:cxn ang="0">
                  <a:pos x="10" y="0"/>
                </a:cxn>
                <a:cxn ang="0">
                  <a:pos x="9" y="0"/>
                </a:cxn>
                <a:cxn ang="0">
                  <a:pos x="8" y="0"/>
                </a:cxn>
                <a:cxn ang="0">
                  <a:pos x="7" y="0"/>
                </a:cxn>
                <a:cxn ang="0">
                  <a:pos x="6" y="0"/>
                </a:cxn>
                <a:cxn ang="0">
                  <a:pos x="5" y="0"/>
                </a:cxn>
                <a:cxn ang="0">
                  <a:pos x="4" y="0"/>
                </a:cxn>
                <a:cxn ang="0">
                  <a:pos x="4" y="1"/>
                </a:cxn>
                <a:cxn ang="0">
                  <a:pos x="3" y="2"/>
                </a:cxn>
                <a:cxn ang="0">
                  <a:pos x="2" y="2"/>
                </a:cxn>
                <a:cxn ang="0">
                  <a:pos x="2" y="3"/>
                </a:cxn>
                <a:cxn ang="0">
                  <a:pos x="1" y="5"/>
                </a:cxn>
                <a:cxn ang="0">
                  <a:pos x="0" y="5"/>
                </a:cxn>
                <a:cxn ang="0">
                  <a:pos x="0" y="6"/>
                </a:cxn>
                <a:cxn ang="0">
                  <a:pos x="0" y="7"/>
                </a:cxn>
                <a:cxn ang="0">
                  <a:pos x="0" y="8"/>
                </a:cxn>
                <a:cxn ang="0">
                  <a:pos x="0" y="9"/>
                </a:cxn>
                <a:cxn ang="0">
                  <a:pos x="0" y="10"/>
                </a:cxn>
                <a:cxn ang="0">
                  <a:pos x="0" y="11"/>
                </a:cxn>
                <a:cxn ang="0">
                  <a:pos x="0" y="13"/>
                </a:cxn>
                <a:cxn ang="0">
                  <a:pos x="0" y="14"/>
                </a:cxn>
                <a:cxn ang="0">
                  <a:pos x="0" y="15"/>
                </a:cxn>
                <a:cxn ang="0">
                  <a:pos x="1" y="16"/>
                </a:cxn>
                <a:cxn ang="0">
                  <a:pos x="2" y="17"/>
                </a:cxn>
                <a:cxn ang="0">
                  <a:pos x="2" y="18"/>
                </a:cxn>
                <a:cxn ang="0">
                  <a:pos x="3" y="19"/>
                </a:cxn>
                <a:cxn ang="0">
                  <a:pos x="4" y="19"/>
                </a:cxn>
                <a:cxn ang="0">
                  <a:pos x="4" y="20"/>
                </a:cxn>
                <a:cxn ang="0">
                  <a:pos x="5" y="21"/>
                </a:cxn>
                <a:cxn ang="0">
                  <a:pos x="6" y="21"/>
                </a:cxn>
                <a:cxn ang="0">
                  <a:pos x="7" y="21"/>
                </a:cxn>
              </a:cxnLst>
              <a:rect l="0" t="0" r="r" b="b"/>
              <a:pathLst>
                <a:path w="17" h="22">
                  <a:moveTo>
                    <a:pt x="7" y="21"/>
                  </a:moveTo>
                  <a:lnTo>
                    <a:pt x="8" y="21"/>
                  </a:lnTo>
                  <a:lnTo>
                    <a:pt x="9" y="21"/>
                  </a:lnTo>
                  <a:lnTo>
                    <a:pt x="10" y="21"/>
                  </a:lnTo>
                  <a:lnTo>
                    <a:pt x="10" y="20"/>
                  </a:lnTo>
                  <a:lnTo>
                    <a:pt x="11" y="19"/>
                  </a:lnTo>
                  <a:lnTo>
                    <a:pt x="12" y="19"/>
                  </a:lnTo>
                  <a:lnTo>
                    <a:pt x="13" y="18"/>
                  </a:lnTo>
                  <a:lnTo>
                    <a:pt x="14" y="17"/>
                  </a:lnTo>
                  <a:lnTo>
                    <a:pt x="14" y="16"/>
                  </a:lnTo>
                  <a:lnTo>
                    <a:pt x="15" y="15"/>
                  </a:lnTo>
                  <a:lnTo>
                    <a:pt x="15" y="14"/>
                  </a:lnTo>
                  <a:lnTo>
                    <a:pt x="15" y="13"/>
                  </a:lnTo>
                  <a:lnTo>
                    <a:pt x="16" y="11"/>
                  </a:lnTo>
                  <a:lnTo>
                    <a:pt x="16" y="10"/>
                  </a:lnTo>
                  <a:lnTo>
                    <a:pt x="16" y="9"/>
                  </a:lnTo>
                  <a:lnTo>
                    <a:pt x="15" y="8"/>
                  </a:lnTo>
                  <a:lnTo>
                    <a:pt x="15" y="7"/>
                  </a:lnTo>
                  <a:lnTo>
                    <a:pt x="15" y="6"/>
                  </a:lnTo>
                  <a:lnTo>
                    <a:pt x="15" y="5"/>
                  </a:lnTo>
                  <a:lnTo>
                    <a:pt x="14" y="5"/>
                  </a:lnTo>
                  <a:lnTo>
                    <a:pt x="14" y="3"/>
                  </a:lnTo>
                  <a:lnTo>
                    <a:pt x="13" y="3"/>
                  </a:lnTo>
                  <a:lnTo>
                    <a:pt x="13" y="2"/>
                  </a:lnTo>
                  <a:lnTo>
                    <a:pt x="12" y="2"/>
                  </a:lnTo>
                  <a:lnTo>
                    <a:pt x="11" y="1"/>
                  </a:lnTo>
                  <a:lnTo>
                    <a:pt x="10" y="0"/>
                  </a:lnTo>
                  <a:lnTo>
                    <a:pt x="9" y="0"/>
                  </a:lnTo>
                  <a:lnTo>
                    <a:pt x="8" y="0"/>
                  </a:lnTo>
                  <a:lnTo>
                    <a:pt x="7" y="0"/>
                  </a:lnTo>
                  <a:lnTo>
                    <a:pt x="6" y="0"/>
                  </a:lnTo>
                  <a:lnTo>
                    <a:pt x="5" y="0"/>
                  </a:lnTo>
                  <a:lnTo>
                    <a:pt x="4" y="0"/>
                  </a:lnTo>
                  <a:lnTo>
                    <a:pt x="4" y="1"/>
                  </a:lnTo>
                  <a:lnTo>
                    <a:pt x="3" y="2"/>
                  </a:lnTo>
                  <a:lnTo>
                    <a:pt x="2" y="2"/>
                  </a:lnTo>
                  <a:lnTo>
                    <a:pt x="2" y="3"/>
                  </a:lnTo>
                  <a:lnTo>
                    <a:pt x="1" y="5"/>
                  </a:lnTo>
                  <a:lnTo>
                    <a:pt x="0" y="5"/>
                  </a:lnTo>
                  <a:lnTo>
                    <a:pt x="0" y="6"/>
                  </a:lnTo>
                  <a:lnTo>
                    <a:pt x="0" y="7"/>
                  </a:lnTo>
                  <a:lnTo>
                    <a:pt x="0" y="8"/>
                  </a:lnTo>
                  <a:lnTo>
                    <a:pt x="0" y="9"/>
                  </a:lnTo>
                  <a:lnTo>
                    <a:pt x="0" y="10"/>
                  </a:lnTo>
                  <a:lnTo>
                    <a:pt x="0" y="11"/>
                  </a:lnTo>
                  <a:lnTo>
                    <a:pt x="0" y="13"/>
                  </a:lnTo>
                  <a:lnTo>
                    <a:pt x="0" y="14"/>
                  </a:lnTo>
                  <a:lnTo>
                    <a:pt x="0" y="15"/>
                  </a:lnTo>
                  <a:lnTo>
                    <a:pt x="1" y="16"/>
                  </a:lnTo>
                  <a:lnTo>
                    <a:pt x="2" y="17"/>
                  </a:lnTo>
                  <a:lnTo>
                    <a:pt x="2" y="18"/>
                  </a:lnTo>
                  <a:lnTo>
                    <a:pt x="3" y="19"/>
                  </a:lnTo>
                  <a:lnTo>
                    <a:pt x="4" y="19"/>
                  </a:lnTo>
                  <a:lnTo>
                    <a:pt x="4" y="20"/>
                  </a:lnTo>
                  <a:lnTo>
                    <a:pt x="5" y="21"/>
                  </a:lnTo>
                  <a:lnTo>
                    <a:pt x="6" y="21"/>
                  </a:lnTo>
                  <a:lnTo>
                    <a:pt x="7"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181" name="Freeform 1184"/>
            <p:cNvSpPr>
              <a:spLocks/>
            </p:cNvSpPr>
            <p:nvPr/>
          </p:nvSpPr>
          <p:spPr bwMode="auto">
            <a:xfrm>
              <a:off x="4510" y="2357"/>
              <a:ext cx="17" cy="22"/>
            </a:xfrm>
            <a:custGeom>
              <a:avLst/>
              <a:gdLst/>
              <a:ahLst/>
              <a:cxnLst>
                <a:cxn ang="0">
                  <a:pos x="7" y="21"/>
                </a:cxn>
                <a:cxn ang="0">
                  <a:pos x="8" y="21"/>
                </a:cxn>
                <a:cxn ang="0">
                  <a:pos x="9" y="21"/>
                </a:cxn>
                <a:cxn ang="0">
                  <a:pos x="10" y="21"/>
                </a:cxn>
                <a:cxn ang="0">
                  <a:pos x="10" y="20"/>
                </a:cxn>
                <a:cxn ang="0">
                  <a:pos x="11" y="19"/>
                </a:cxn>
                <a:cxn ang="0">
                  <a:pos x="12" y="19"/>
                </a:cxn>
                <a:cxn ang="0">
                  <a:pos x="13" y="18"/>
                </a:cxn>
                <a:cxn ang="0">
                  <a:pos x="14" y="17"/>
                </a:cxn>
                <a:cxn ang="0">
                  <a:pos x="14" y="16"/>
                </a:cxn>
                <a:cxn ang="0">
                  <a:pos x="15" y="15"/>
                </a:cxn>
                <a:cxn ang="0">
                  <a:pos x="15" y="14"/>
                </a:cxn>
                <a:cxn ang="0">
                  <a:pos x="15" y="13"/>
                </a:cxn>
                <a:cxn ang="0">
                  <a:pos x="16" y="11"/>
                </a:cxn>
                <a:cxn ang="0">
                  <a:pos x="16" y="10"/>
                </a:cxn>
                <a:cxn ang="0">
                  <a:pos x="16" y="9"/>
                </a:cxn>
                <a:cxn ang="0">
                  <a:pos x="15" y="8"/>
                </a:cxn>
                <a:cxn ang="0">
                  <a:pos x="15" y="7"/>
                </a:cxn>
                <a:cxn ang="0">
                  <a:pos x="15" y="6"/>
                </a:cxn>
                <a:cxn ang="0">
                  <a:pos x="15" y="5"/>
                </a:cxn>
                <a:cxn ang="0">
                  <a:pos x="14" y="5"/>
                </a:cxn>
                <a:cxn ang="0">
                  <a:pos x="14" y="3"/>
                </a:cxn>
                <a:cxn ang="0">
                  <a:pos x="13" y="3"/>
                </a:cxn>
                <a:cxn ang="0">
                  <a:pos x="13" y="2"/>
                </a:cxn>
                <a:cxn ang="0">
                  <a:pos x="12" y="2"/>
                </a:cxn>
                <a:cxn ang="0">
                  <a:pos x="11" y="1"/>
                </a:cxn>
                <a:cxn ang="0">
                  <a:pos x="10" y="0"/>
                </a:cxn>
                <a:cxn ang="0">
                  <a:pos x="9" y="0"/>
                </a:cxn>
                <a:cxn ang="0">
                  <a:pos x="8" y="0"/>
                </a:cxn>
                <a:cxn ang="0">
                  <a:pos x="7" y="0"/>
                </a:cxn>
                <a:cxn ang="0">
                  <a:pos x="6" y="0"/>
                </a:cxn>
                <a:cxn ang="0">
                  <a:pos x="5" y="0"/>
                </a:cxn>
                <a:cxn ang="0">
                  <a:pos x="4" y="0"/>
                </a:cxn>
                <a:cxn ang="0">
                  <a:pos x="4" y="1"/>
                </a:cxn>
                <a:cxn ang="0">
                  <a:pos x="3" y="2"/>
                </a:cxn>
                <a:cxn ang="0">
                  <a:pos x="2" y="2"/>
                </a:cxn>
                <a:cxn ang="0">
                  <a:pos x="2" y="3"/>
                </a:cxn>
                <a:cxn ang="0">
                  <a:pos x="1" y="5"/>
                </a:cxn>
                <a:cxn ang="0">
                  <a:pos x="0" y="5"/>
                </a:cxn>
                <a:cxn ang="0">
                  <a:pos x="0" y="6"/>
                </a:cxn>
                <a:cxn ang="0">
                  <a:pos x="0" y="7"/>
                </a:cxn>
                <a:cxn ang="0">
                  <a:pos x="0" y="8"/>
                </a:cxn>
                <a:cxn ang="0">
                  <a:pos x="0" y="9"/>
                </a:cxn>
                <a:cxn ang="0">
                  <a:pos x="0" y="10"/>
                </a:cxn>
                <a:cxn ang="0">
                  <a:pos x="0" y="11"/>
                </a:cxn>
                <a:cxn ang="0">
                  <a:pos x="0" y="13"/>
                </a:cxn>
                <a:cxn ang="0">
                  <a:pos x="0" y="14"/>
                </a:cxn>
                <a:cxn ang="0">
                  <a:pos x="0" y="15"/>
                </a:cxn>
                <a:cxn ang="0">
                  <a:pos x="1" y="16"/>
                </a:cxn>
                <a:cxn ang="0">
                  <a:pos x="2" y="17"/>
                </a:cxn>
                <a:cxn ang="0">
                  <a:pos x="2" y="18"/>
                </a:cxn>
                <a:cxn ang="0">
                  <a:pos x="3" y="19"/>
                </a:cxn>
                <a:cxn ang="0">
                  <a:pos x="4" y="19"/>
                </a:cxn>
                <a:cxn ang="0">
                  <a:pos x="4" y="20"/>
                </a:cxn>
                <a:cxn ang="0">
                  <a:pos x="5" y="21"/>
                </a:cxn>
                <a:cxn ang="0">
                  <a:pos x="6" y="21"/>
                </a:cxn>
                <a:cxn ang="0">
                  <a:pos x="7" y="21"/>
                </a:cxn>
              </a:cxnLst>
              <a:rect l="0" t="0" r="r" b="b"/>
              <a:pathLst>
                <a:path w="17" h="22">
                  <a:moveTo>
                    <a:pt x="7" y="21"/>
                  </a:moveTo>
                  <a:lnTo>
                    <a:pt x="8" y="21"/>
                  </a:lnTo>
                  <a:lnTo>
                    <a:pt x="9" y="21"/>
                  </a:lnTo>
                  <a:lnTo>
                    <a:pt x="10" y="21"/>
                  </a:lnTo>
                  <a:lnTo>
                    <a:pt x="10" y="20"/>
                  </a:lnTo>
                  <a:lnTo>
                    <a:pt x="11" y="19"/>
                  </a:lnTo>
                  <a:lnTo>
                    <a:pt x="12" y="19"/>
                  </a:lnTo>
                  <a:lnTo>
                    <a:pt x="13" y="18"/>
                  </a:lnTo>
                  <a:lnTo>
                    <a:pt x="14" y="17"/>
                  </a:lnTo>
                  <a:lnTo>
                    <a:pt x="14" y="16"/>
                  </a:lnTo>
                  <a:lnTo>
                    <a:pt x="15" y="15"/>
                  </a:lnTo>
                  <a:lnTo>
                    <a:pt x="15" y="14"/>
                  </a:lnTo>
                  <a:lnTo>
                    <a:pt x="15" y="13"/>
                  </a:lnTo>
                  <a:lnTo>
                    <a:pt x="16" y="11"/>
                  </a:lnTo>
                  <a:lnTo>
                    <a:pt x="16" y="10"/>
                  </a:lnTo>
                  <a:lnTo>
                    <a:pt x="16" y="9"/>
                  </a:lnTo>
                  <a:lnTo>
                    <a:pt x="15" y="8"/>
                  </a:lnTo>
                  <a:lnTo>
                    <a:pt x="15" y="7"/>
                  </a:lnTo>
                  <a:lnTo>
                    <a:pt x="15" y="6"/>
                  </a:lnTo>
                  <a:lnTo>
                    <a:pt x="15" y="5"/>
                  </a:lnTo>
                  <a:lnTo>
                    <a:pt x="14" y="5"/>
                  </a:lnTo>
                  <a:lnTo>
                    <a:pt x="14" y="3"/>
                  </a:lnTo>
                  <a:lnTo>
                    <a:pt x="13" y="3"/>
                  </a:lnTo>
                  <a:lnTo>
                    <a:pt x="13" y="2"/>
                  </a:lnTo>
                  <a:lnTo>
                    <a:pt x="12" y="2"/>
                  </a:lnTo>
                  <a:lnTo>
                    <a:pt x="11" y="1"/>
                  </a:lnTo>
                  <a:lnTo>
                    <a:pt x="10" y="0"/>
                  </a:lnTo>
                  <a:lnTo>
                    <a:pt x="9" y="0"/>
                  </a:lnTo>
                  <a:lnTo>
                    <a:pt x="8" y="0"/>
                  </a:lnTo>
                  <a:lnTo>
                    <a:pt x="7" y="0"/>
                  </a:lnTo>
                  <a:lnTo>
                    <a:pt x="6" y="0"/>
                  </a:lnTo>
                  <a:lnTo>
                    <a:pt x="5" y="0"/>
                  </a:lnTo>
                  <a:lnTo>
                    <a:pt x="4" y="0"/>
                  </a:lnTo>
                  <a:lnTo>
                    <a:pt x="4" y="1"/>
                  </a:lnTo>
                  <a:lnTo>
                    <a:pt x="3" y="2"/>
                  </a:lnTo>
                  <a:lnTo>
                    <a:pt x="2" y="2"/>
                  </a:lnTo>
                  <a:lnTo>
                    <a:pt x="2" y="3"/>
                  </a:lnTo>
                  <a:lnTo>
                    <a:pt x="1" y="5"/>
                  </a:lnTo>
                  <a:lnTo>
                    <a:pt x="0" y="5"/>
                  </a:lnTo>
                  <a:lnTo>
                    <a:pt x="0" y="6"/>
                  </a:lnTo>
                  <a:lnTo>
                    <a:pt x="0" y="7"/>
                  </a:lnTo>
                  <a:lnTo>
                    <a:pt x="0" y="8"/>
                  </a:lnTo>
                  <a:lnTo>
                    <a:pt x="0" y="9"/>
                  </a:lnTo>
                  <a:lnTo>
                    <a:pt x="0" y="10"/>
                  </a:lnTo>
                  <a:lnTo>
                    <a:pt x="0" y="11"/>
                  </a:lnTo>
                  <a:lnTo>
                    <a:pt x="0" y="13"/>
                  </a:lnTo>
                  <a:lnTo>
                    <a:pt x="0" y="14"/>
                  </a:lnTo>
                  <a:lnTo>
                    <a:pt x="0" y="15"/>
                  </a:lnTo>
                  <a:lnTo>
                    <a:pt x="1" y="16"/>
                  </a:lnTo>
                  <a:lnTo>
                    <a:pt x="2" y="17"/>
                  </a:lnTo>
                  <a:lnTo>
                    <a:pt x="2" y="18"/>
                  </a:lnTo>
                  <a:lnTo>
                    <a:pt x="3" y="19"/>
                  </a:lnTo>
                  <a:lnTo>
                    <a:pt x="4" y="19"/>
                  </a:lnTo>
                  <a:lnTo>
                    <a:pt x="4" y="20"/>
                  </a:lnTo>
                  <a:lnTo>
                    <a:pt x="5" y="21"/>
                  </a:lnTo>
                  <a:lnTo>
                    <a:pt x="6" y="21"/>
                  </a:lnTo>
                  <a:lnTo>
                    <a:pt x="7"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82" name="Line 1185"/>
            <p:cNvSpPr>
              <a:spLocks noChangeShapeType="1"/>
            </p:cNvSpPr>
            <p:nvPr/>
          </p:nvSpPr>
          <p:spPr bwMode="auto">
            <a:xfrm>
              <a:off x="4500" y="2345"/>
              <a:ext cx="18" cy="23"/>
            </a:xfrm>
            <a:prstGeom prst="line">
              <a:avLst/>
            </a:prstGeom>
            <a:noFill/>
            <a:ln w="9525">
              <a:noFill/>
              <a:round/>
              <a:headEnd type="none" w="sm" len="sm"/>
              <a:tailEnd type="none" w="sm" len="sm"/>
            </a:ln>
            <a:effectLst/>
          </p:spPr>
          <p:txBody>
            <a:bodyPr/>
            <a:lstStyle/>
            <a:p>
              <a:endParaRPr lang="en-US"/>
            </a:p>
          </p:txBody>
        </p:sp>
        <p:sp>
          <p:nvSpPr>
            <p:cNvPr id="1183" name="Line 1186"/>
            <p:cNvSpPr>
              <a:spLocks noChangeShapeType="1"/>
            </p:cNvSpPr>
            <p:nvPr/>
          </p:nvSpPr>
          <p:spPr bwMode="auto">
            <a:xfrm>
              <a:off x="4501" y="2346"/>
              <a:ext cx="16" cy="20"/>
            </a:xfrm>
            <a:prstGeom prst="line">
              <a:avLst/>
            </a:prstGeom>
            <a:noFill/>
            <a:ln w="12700">
              <a:solidFill>
                <a:srgbClr val="000000"/>
              </a:solidFill>
              <a:round/>
              <a:headEnd type="none" w="sm" len="sm"/>
              <a:tailEnd type="none" w="sm" len="sm"/>
            </a:ln>
            <a:effectLst/>
          </p:spPr>
          <p:txBody>
            <a:bodyPr/>
            <a:lstStyle/>
            <a:p>
              <a:endParaRPr lang="en-US"/>
            </a:p>
          </p:txBody>
        </p:sp>
        <p:sp>
          <p:nvSpPr>
            <p:cNvPr id="1184" name="Freeform 1187"/>
            <p:cNvSpPr>
              <a:spLocks/>
            </p:cNvSpPr>
            <p:nvPr/>
          </p:nvSpPr>
          <p:spPr bwMode="auto">
            <a:xfrm>
              <a:off x="4446" y="1612"/>
              <a:ext cx="18" cy="21"/>
            </a:xfrm>
            <a:custGeom>
              <a:avLst/>
              <a:gdLst/>
              <a:ahLst/>
              <a:cxnLst>
                <a:cxn ang="0">
                  <a:pos x="8" y="20"/>
                </a:cxn>
                <a:cxn ang="0">
                  <a:pos x="9" y="20"/>
                </a:cxn>
                <a:cxn ang="0">
                  <a:pos x="10" y="20"/>
                </a:cxn>
                <a:cxn ang="0">
                  <a:pos x="11" y="20"/>
                </a:cxn>
                <a:cxn ang="0">
                  <a:pos x="11" y="19"/>
                </a:cxn>
                <a:cxn ang="0">
                  <a:pos x="12" y="19"/>
                </a:cxn>
                <a:cxn ang="0">
                  <a:pos x="13" y="18"/>
                </a:cxn>
                <a:cxn ang="0">
                  <a:pos x="14" y="17"/>
                </a:cxn>
                <a:cxn ang="0">
                  <a:pos x="15" y="16"/>
                </a:cxn>
                <a:cxn ang="0">
                  <a:pos x="15" y="15"/>
                </a:cxn>
                <a:cxn ang="0">
                  <a:pos x="15" y="14"/>
                </a:cxn>
                <a:cxn ang="0">
                  <a:pos x="16" y="14"/>
                </a:cxn>
                <a:cxn ang="0">
                  <a:pos x="16" y="13"/>
                </a:cxn>
                <a:cxn ang="0">
                  <a:pos x="16" y="12"/>
                </a:cxn>
                <a:cxn ang="0">
                  <a:pos x="17" y="11"/>
                </a:cxn>
                <a:cxn ang="0">
                  <a:pos x="17" y="10"/>
                </a:cxn>
                <a:cxn ang="0">
                  <a:pos x="17" y="9"/>
                </a:cxn>
                <a:cxn ang="0">
                  <a:pos x="16" y="8"/>
                </a:cxn>
                <a:cxn ang="0">
                  <a:pos x="16" y="7"/>
                </a:cxn>
                <a:cxn ang="0">
                  <a:pos x="16" y="6"/>
                </a:cxn>
                <a:cxn ang="0">
                  <a:pos x="15" y="5"/>
                </a:cxn>
                <a:cxn ang="0">
                  <a:pos x="15" y="4"/>
                </a:cxn>
                <a:cxn ang="0">
                  <a:pos x="14" y="3"/>
                </a:cxn>
                <a:cxn ang="0">
                  <a:pos x="13" y="2"/>
                </a:cxn>
                <a:cxn ang="0">
                  <a:pos x="13" y="1"/>
                </a:cxn>
                <a:cxn ang="0">
                  <a:pos x="12" y="1"/>
                </a:cxn>
                <a:cxn ang="0">
                  <a:pos x="11" y="0"/>
                </a:cxn>
                <a:cxn ang="0">
                  <a:pos x="10" y="0"/>
                </a:cxn>
                <a:cxn ang="0">
                  <a:pos x="9" y="0"/>
                </a:cxn>
                <a:cxn ang="0">
                  <a:pos x="8" y="0"/>
                </a:cxn>
                <a:cxn ang="0">
                  <a:pos x="6" y="0"/>
                </a:cxn>
                <a:cxn ang="0">
                  <a:pos x="5" y="0"/>
                </a:cxn>
                <a:cxn ang="0">
                  <a:pos x="4" y="1"/>
                </a:cxn>
                <a:cxn ang="0">
                  <a:pos x="3" y="2"/>
                </a:cxn>
                <a:cxn ang="0">
                  <a:pos x="2" y="3"/>
                </a:cxn>
                <a:cxn ang="0">
                  <a:pos x="2" y="4"/>
                </a:cxn>
                <a:cxn ang="0">
                  <a:pos x="1" y="4"/>
                </a:cxn>
                <a:cxn ang="0">
                  <a:pos x="0"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2" y="16"/>
                </a:cxn>
                <a:cxn ang="0">
                  <a:pos x="2" y="17"/>
                </a:cxn>
                <a:cxn ang="0">
                  <a:pos x="3" y="18"/>
                </a:cxn>
                <a:cxn ang="0">
                  <a:pos x="4" y="18"/>
                </a:cxn>
                <a:cxn ang="0">
                  <a:pos x="4" y="19"/>
                </a:cxn>
                <a:cxn ang="0">
                  <a:pos x="5" y="19"/>
                </a:cxn>
                <a:cxn ang="0">
                  <a:pos x="6" y="20"/>
                </a:cxn>
                <a:cxn ang="0">
                  <a:pos x="8" y="20"/>
                </a:cxn>
              </a:cxnLst>
              <a:rect l="0" t="0" r="r" b="b"/>
              <a:pathLst>
                <a:path w="18" h="21">
                  <a:moveTo>
                    <a:pt x="8" y="20"/>
                  </a:moveTo>
                  <a:lnTo>
                    <a:pt x="9" y="20"/>
                  </a:lnTo>
                  <a:lnTo>
                    <a:pt x="10" y="20"/>
                  </a:lnTo>
                  <a:lnTo>
                    <a:pt x="11" y="20"/>
                  </a:lnTo>
                  <a:lnTo>
                    <a:pt x="11" y="19"/>
                  </a:lnTo>
                  <a:lnTo>
                    <a:pt x="12" y="19"/>
                  </a:lnTo>
                  <a:lnTo>
                    <a:pt x="13" y="18"/>
                  </a:lnTo>
                  <a:lnTo>
                    <a:pt x="14" y="17"/>
                  </a:lnTo>
                  <a:lnTo>
                    <a:pt x="15" y="16"/>
                  </a:lnTo>
                  <a:lnTo>
                    <a:pt x="15" y="15"/>
                  </a:lnTo>
                  <a:lnTo>
                    <a:pt x="15" y="14"/>
                  </a:lnTo>
                  <a:lnTo>
                    <a:pt x="16" y="14"/>
                  </a:lnTo>
                  <a:lnTo>
                    <a:pt x="16" y="13"/>
                  </a:lnTo>
                  <a:lnTo>
                    <a:pt x="16" y="12"/>
                  </a:lnTo>
                  <a:lnTo>
                    <a:pt x="17" y="11"/>
                  </a:lnTo>
                  <a:lnTo>
                    <a:pt x="17" y="10"/>
                  </a:lnTo>
                  <a:lnTo>
                    <a:pt x="17" y="9"/>
                  </a:lnTo>
                  <a:lnTo>
                    <a:pt x="16" y="8"/>
                  </a:lnTo>
                  <a:lnTo>
                    <a:pt x="16" y="7"/>
                  </a:lnTo>
                  <a:lnTo>
                    <a:pt x="16" y="6"/>
                  </a:lnTo>
                  <a:lnTo>
                    <a:pt x="15" y="5"/>
                  </a:lnTo>
                  <a:lnTo>
                    <a:pt x="15" y="4"/>
                  </a:lnTo>
                  <a:lnTo>
                    <a:pt x="14" y="3"/>
                  </a:lnTo>
                  <a:lnTo>
                    <a:pt x="13" y="2"/>
                  </a:lnTo>
                  <a:lnTo>
                    <a:pt x="13" y="1"/>
                  </a:lnTo>
                  <a:lnTo>
                    <a:pt x="12" y="1"/>
                  </a:lnTo>
                  <a:lnTo>
                    <a:pt x="11" y="0"/>
                  </a:lnTo>
                  <a:lnTo>
                    <a:pt x="10" y="0"/>
                  </a:lnTo>
                  <a:lnTo>
                    <a:pt x="9" y="0"/>
                  </a:lnTo>
                  <a:lnTo>
                    <a:pt x="8" y="0"/>
                  </a:lnTo>
                  <a:lnTo>
                    <a:pt x="6" y="0"/>
                  </a:lnTo>
                  <a:lnTo>
                    <a:pt x="5" y="0"/>
                  </a:lnTo>
                  <a:lnTo>
                    <a:pt x="4" y="1"/>
                  </a:lnTo>
                  <a:lnTo>
                    <a:pt x="3" y="2"/>
                  </a:lnTo>
                  <a:lnTo>
                    <a:pt x="2" y="3"/>
                  </a:lnTo>
                  <a:lnTo>
                    <a:pt x="2" y="4"/>
                  </a:lnTo>
                  <a:lnTo>
                    <a:pt x="1" y="4"/>
                  </a:lnTo>
                  <a:lnTo>
                    <a:pt x="0" y="5"/>
                  </a:lnTo>
                  <a:lnTo>
                    <a:pt x="0" y="6"/>
                  </a:lnTo>
                  <a:lnTo>
                    <a:pt x="0" y="7"/>
                  </a:lnTo>
                  <a:lnTo>
                    <a:pt x="0" y="8"/>
                  </a:lnTo>
                  <a:lnTo>
                    <a:pt x="0" y="9"/>
                  </a:lnTo>
                  <a:lnTo>
                    <a:pt x="0" y="10"/>
                  </a:lnTo>
                  <a:lnTo>
                    <a:pt x="0" y="11"/>
                  </a:lnTo>
                  <a:lnTo>
                    <a:pt x="0" y="12"/>
                  </a:lnTo>
                  <a:lnTo>
                    <a:pt x="0" y="13"/>
                  </a:lnTo>
                  <a:lnTo>
                    <a:pt x="0" y="14"/>
                  </a:lnTo>
                  <a:lnTo>
                    <a:pt x="1" y="15"/>
                  </a:lnTo>
                  <a:lnTo>
                    <a:pt x="2" y="16"/>
                  </a:lnTo>
                  <a:lnTo>
                    <a:pt x="2" y="17"/>
                  </a:lnTo>
                  <a:lnTo>
                    <a:pt x="3" y="18"/>
                  </a:lnTo>
                  <a:lnTo>
                    <a:pt x="4" y="18"/>
                  </a:lnTo>
                  <a:lnTo>
                    <a:pt x="4" y="19"/>
                  </a:lnTo>
                  <a:lnTo>
                    <a:pt x="5" y="19"/>
                  </a:lnTo>
                  <a:lnTo>
                    <a:pt x="6"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185" name="Freeform 1188"/>
            <p:cNvSpPr>
              <a:spLocks/>
            </p:cNvSpPr>
            <p:nvPr/>
          </p:nvSpPr>
          <p:spPr bwMode="auto">
            <a:xfrm>
              <a:off x="4446" y="1612"/>
              <a:ext cx="18" cy="21"/>
            </a:xfrm>
            <a:custGeom>
              <a:avLst/>
              <a:gdLst/>
              <a:ahLst/>
              <a:cxnLst>
                <a:cxn ang="0">
                  <a:pos x="8" y="20"/>
                </a:cxn>
                <a:cxn ang="0">
                  <a:pos x="9" y="20"/>
                </a:cxn>
                <a:cxn ang="0">
                  <a:pos x="10" y="20"/>
                </a:cxn>
                <a:cxn ang="0">
                  <a:pos x="11" y="20"/>
                </a:cxn>
                <a:cxn ang="0">
                  <a:pos x="11" y="19"/>
                </a:cxn>
                <a:cxn ang="0">
                  <a:pos x="12" y="19"/>
                </a:cxn>
                <a:cxn ang="0">
                  <a:pos x="13" y="18"/>
                </a:cxn>
                <a:cxn ang="0">
                  <a:pos x="14" y="17"/>
                </a:cxn>
                <a:cxn ang="0">
                  <a:pos x="15" y="16"/>
                </a:cxn>
                <a:cxn ang="0">
                  <a:pos x="15" y="15"/>
                </a:cxn>
                <a:cxn ang="0">
                  <a:pos x="15" y="14"/>
                </a:cxn>
                <a:cxn ang="0">
                  <a:pos x="16" y="14"/>
                </a:cxn>
                <a:cxn ang="0">
                  <a:pos x="16" y="13"/>
                </a:cxn>
                <a:cxn ang="0">
                  <a:pos x="16" y="12"/>
                </a:cxn>
                <a:cxn ang="0">
                  <a:pos x="17" y="11"/>
                </a:cxn>
                <a:cxn ang="0">
                  <a:pos x="17" y="10"/>
                </a:cxn>
                <a:cxn ang="0">
                  <a:pos x="17" y="9"/>
                </a:cxn>
                <a:cxn ang="0">
                  <a:pos x="16" y="8"/>
                </a:cxn>
                <a:cxn ang="0">
                  <a:pos x="16" y="7"/>
                </a:cxn>
                <a:cxn ang="0">
                  <a:pos x="16" y="6"/>
                </a:cxn>
                <a:cxn ang="0">
                  <a:pos x="15" y="5"/>
                </a:cxn>
                <a:cxn ang="0">
                  <a:pos x="15" y="4"/>
                </a:cxn>
                <a:cxn ang="0">
                  <a:pos x="14" y="3"/>
                </a:cxn>
                <a:cxn ang="0">
                  <a:pos x="13" y="2"/>
                </a:cxn>
                <a:cxn ang="0">
                  <a:pos x="13" y="1"/>
                </a:cxn>
                <a:cxn ang="0">
                  <a:pos x="12" y="1"/>
                </a:cxn>
                <a:cxn ang="0">
                  <a:pos x="11" y="0"/>
                </a:cxn>
                <a:cxn ang="0">
                  <a:pos x="10" y="0"/>
                </a:cxn>
                <a:cxn ang="0">
                  <a:pos x="9" y="0"/>
                </a:cxn>
                <a:cxn ang="0">
                  <a:pos x="8" y="0"/>
                </a:cxn>
                <a:cxn ang="0">
                  <a:pos x="6" y="0"/>
                </a:cxn>
                <a:cxn ang="0">
                  <a:pos x="5" y="0"/>
                </a:cxn>
                <a:cxn ang="0">
                  <a:pos x="4" y="1"/>
                </a:cxn>
                <a:cxn ang="0">
                  <a:pos x="3" y="2"/>
                </a:cxn>
                <a:cxn ang="0">
                  <a:pos x="2" y="3"/>
                </a:cxn>
                <a:cxn ang="0">
                  <a:pos x="2" y="4"/>
                </a:cxn>
                <a:cxn ang="0">
                  <a:pos x="1" y="4"/>
                </a:cxn>
                <a:cxn ang="0">
                  <a:pos x="0"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2" y="16"/>
                </a:cxn>
                <a:cxn ang="0">
                  <a:pos x="2" y="17"/>
                </a:cxn>
                <a:cxn ang="0">
                  <a:pos x="3" y="18"/>
                </a:cxn>
                <a:cxn ang="0">
                  <a:pos x="4" y="18"/>
                </a:cxn>
                <a:cxn ang="0">
                  <a:pos x="4" y="19"/>
                </a:cxn>
                <a:cxn ang="0">
                  <a:pos x="5" y="19"/>
                </a:cxn>
                <a:cxn ang="0">
                  <a:pos x="6" y="20"/>
                </a:cxn>
                <a:cxn ang="0">
                  <a:pos x="8" y="20"/>
                </a:cxn>
              </a:cxnLst>
              <a:rect l="0" t="0" r="r" b="b"/>
              <a:pathLst>
                <a:path w="18" h="21">
                  <a:moveTo>
                    <a:pt x="8" y="20"/>
                  </a:moveTo>
                  <a:lnTo>
                    <a:pt x="9" y="20"/>
                  </a:lnTo>
                  <a:lnTo>
                    <a:pt x="10" y="20"/>
                  </a:lnTo>
                  <a:lnTo>
                    <a:pt x="11" y="20"/>
                  </a:lnTo>
                  <a:lnTo>
                    <a:pt x="11" y="19"/>
                  </a:lnTo>
                  <a:lnTo>
                    <a:pt x="12" y="19"/>
                  </a:lnTo>
                  <a:lnTo>
                    <a:pt x="13" y="18"/>
                  </a:lnTo>
                  <a:lnTo>
                    <a:pt x="14" y="17"/>
                  </a:lnTo>
                  <a:lnTo>
                    <a:pt x="15" y="16"/>
                  </a:lnTo>
                  <a:lnTo>
                    <a:pt x="15" y="15"/>
                  </a:lnTo>
                  <a:lnTo>
                    <a:pt x="15" y="14"/>
                  </a:lnTo>
                  <a:lnTo>
                    <a:pt x="16" y="14"/>
                  </a:lnTo>
                  <a:lnTo>
                    <a:pt x="16" y="13"/>
                  </a:lnTo>
                  <a:lnTo>
                    <a:pt x="16" y="12"/>
                  </a:lnTo>
                  <a:lnTo>
                    <a:pt x="17" y="11"/>
                  </a:lnTo>
                  <a:lnTo>
                    <a:pt x="17" y="10"/>
                  </a:lnTo>
                  <a:lnTo>
                    <a:pt x="17" y="9"/>
                  </a:lnTo>
                  <a:lnTo>
                    <a:pt x="16" y="8"/>
                  </a:lnTo>
                  <a:lnTo>
                    <a:pt x="16" y="7"/>
                  </a:lnTo>
                  <a:lnTo>
                    <a:pt x="16" y="6"/>
                  </a:lnTo>
                  <a:lnTo>
                    <a:pt x="15" y="5"/>
                  </a:lnTo>
                  <a:lnTo>
                    <a:pt x="15" y="4"/>
                  </a:lnTo>
                  <a:lnTo>
                    <a:pt x="14" y="3"/>
                  </a:lnTo>
                  <a:lnTo>
                    <a:pt x="13" y="2"/>
                  </a:lnTo>
                  <a:lnTo>
                    <a:pt x="13" y="1"/>
                  </a:lnTo>
                  <a:lnTo>
                    <a:pt x="12" y="1"/>
                  </a:lnTo>
                  <a:lnTo>
                    <a:pt x="11" y="0"/>
                  </a:lnTo>
                  <a:lnTo>
                    <a:pt x="10" y="0"/>
                  </a:lnTo>
                  <a:lnTo>
                    <a:pt x="9" y="0"/>
                  </a:lnTo>
                  <a:lnTo>
                    <a:pt x="8" y="0"/>
                  </a:lnTo>
                  <a:lnTo>
                    <a:pt x="6" y="0"/>
                  </a:lnTo>
                  <a:lnTo>
                    <a:pt x="5" y="0"/>
                  </a:lnTo>
                  <a:lnTo>
                    <a:pt x="4" y="1"/>
                  </a:lnTo>
                  <a:lnTo>
                    <a:pt x="3" y="2"/>
                  </a:lnTo>
                  <a:lnTo>
                    <a:pt x="2" y="3"/>
                  </a:lnTo>
                  <a:lnTo>
                    <a:pt x="2" y="4"/>
                  </a:lnTo>
                  <a:lnTo>
                    <a:pt x="1" y="4"/>
                  </a:lnTo>
                  <a:lnTo>
                    <a:pt x="0" y="5"/>
                  </a:lnTo>
                  <a:lnTo>
                    <a:pt x="0" y="6"/>
                  </a:lnTo>
                  <a:lnTo>
                    <a:pt x="0" y="7"/>
                  </a:lnTo>
                  <a:lnTo>
                    <a:pt x="0" y="8"/>
                  </a:lnTo>
                  <a:lnTo>
                    <a:pt x="0" y="9"/>
                  </a:lnTo>
                  <a:lnTo>
                    <a:pt x="0" y="10"/>
                  </a:lnTo>
                  <a:lnTo>
                    <a:pt x="0" y="11"/>
                  </a:lnTo>
                  <a:lnTo>
                    <a:pt x="0" y="12"/>
                  </a:lnTo>
                  <a:lnTo>
                    <a:pt x="0" y="13"/>
                  </a:lnTo>
                  <a:lnTo>
                    <a:pt x="0" y="14"/>
                  </a:lnTo>
                  <a:lnTo>
                    <a:pt x="1" y="15"/>
                  </a:lnTo>
                  <a:lnTo>
                    <a:pt x="2" y="16"/>
                  </a:lnTo>
                  <a:lnTo>
                    <a:pt x="2" y="17"/>
                  </a:lnTo>
                  <a:lnTo>
                    <a:pt x="3" y="18"/>
                  </a:lnTo>
                  <a:lnTo>
                    <a:pt x="4" y="18"/>
                  </a:lnTo>
                  <a:lnTo>
                    <a:pt x="4" y="19"/>
                  </a:lnTo>
                  <a:lnTo>
                    <a:pt x="5" y="19"/>
                  </a:lnTo>
                  <a:lnTo>
                    <a:pt x="6"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86" name="Freeform 1189"/>
            <p:cNvSpPr>
              <a:spLocks/>
            </p:cNvSpPr>
            <p:nvPr/>
          </p:nvSpPr>
          <p:spPr bwMode="auto">
            <a:xfrm>
              <a:off x="4468" y="1640"/>
              <a:ext cx="17" cy="21"/>
            </a:xfrm>
            <a:custGeom>
              <a:avLst/>
              <a:gdLst/>
              <a:ahLst/>
              <a:cxnLst>
                <a:cxn ang="0">
                  <a:pos x="8" y="20"/>
                </a:cxn>
                <a:cxn ang="0">
                  <a:pos x="9" y="20"/>
                </a:cxn>
                <a:cxn ang="0">
                  <a:pos x="10" y="20"/>
                </a:cxn>
                <a:cxn ang="0">
                  <a:pos x="11" y="19"/>
                </a:cxn>
                <a:cxn ang="0">
                  <a:pos x="12" y="18"/>
                </a:cxn>
                <a:cxn ang="0">
                  <a:pos x="13" y="18"/>
                </a:cxn>
                <a:cxn ang="0">
                  <a:pos x="13" y="17"/>
                </a:cxn>
                <a:cxn ang="0">
                  <a:pos x="14" y="16"/>
                </a:cxn>
                <a:cxn ang="0">
                  <a:pos x="15" y="15"/>
                </a:cxn>
                <a:cxn ang="0">
                  <a:pos x="15" y="14"/>
                </a:cxn>
                <a:cxn ang="0">
                  <a:pos x="15" y="13"/>
                </a:cxn>
                <a:cxn ang="0">
                  <a:pos x="16" y="12"/>
                </a:cxn>
                <a:cxn ang="0">
                  <a:pos x="16" y="11"/>
                </a:cxn>
                <a:cxn ang="0">
                  <a:pos x="16" y="10"/>
                </a:cxn>
                <a:cxn ang="0">
                  <a:pos x="16" y="9"/>
                </a:cxn>
                <a:cxn ang="0">
                  <a:pos x="16" y="8"/>
                </a:cxn>
                <a:cxn ang="0">
                  <a:pos x="15" y="7"/>
                </a:cxn>
                <a:cxn ang="0">
                  <a:pos x="15" y="6"/>
                </a:cxn>
                <a:cxn ang="0">
                  <a:pos x="15" y="5"/>
                </a:cxn>
                <a:cxn ang="0">
                  <a:pos x="14" y="4"/>
                </a:cxn>
                <a:cxn ang="0">
                  <a:pos x="14" y="3"/>
                </a:cxn>
                <a:cxn ang="0">
                  <a:pos x="13" y="2"/>
                </a:cxn>
                <a:cxn ang="0">
                  <a:pos x="12" y="2"/>
                </a:cxn>
                <a:cxn ang="0">
                  <a:pos x="12" y="1"/>
                </a:cxn>
                <a:cxn ang="0">
                  <a:pos x="11" y="0"/>
                </a:cxn>
                <a:cxn ang="0">
                  <a:pos x="10" y="0"/>
                </a:cxn>
                <a:cxn ang="0">
                  <a:pos x="9" y="0"/>
                </a:cxn>
                <a:cxn ang="0">
                  <a:pos x="8" y="0"/>
                </a:cxn>
                <a:cxn ang="0">
                  <a:pos x="7" y="0"/>
                </a:cxn>
                <a:cxn ang="0">
                  <a:pos x="6" y="0"/>
                </a:cxn>
                <a:cxn ang="0">
                  <a:pos x="5" y="0"/>
                </a:cxn>
                <a:cxn ang="0">
                  <a:pos x="4" y="0"/>
                </a:cxn>
                <a:cxn ang="0">
                  <a:pos x="4" y="1"/>
                </a:cxn>
                <a:cxn ang="0">
                  <a:pos x="4" y="2"/>
                </a:cxn>
                <a:cxn ang="0">
                  <a:pos x="3" y="2"/>
                </a:cxn>
                <a:cxn ang="0">
                  <a:pos x="2" y="2"/>
                </a:cxn>
                <a:cxn ang="0">
                  <a:pos x="2" y="3"/>
                </a:cxn>
                <a:cxn ang="0">
                  <a:pos x="1" y="4"/>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1" y="16"/>
                </a:cxn>
                <a:cxn ang="0">
                  <a:pos x="2" y="16"/>
                </a:cxn>
                <a:cxn ang="0">
                  <a:pos x="2" y="17"/>
                </a:cxn>
                <a:cxn ang="0">
                  <a:pos x="3" y="18"/>
                </a:cxn>
                <a:cxn ang="0">
                  <a:pos x="4" y="18"/>
                </a:cxn>
                <a:cxn ang="0">
                  <a:pos x="4" y="19"/>
                </a:cxn>
                <a:cxn ang="0">
                  <a:pos x="5" y="20"/>
                </a:cxn>
                <a:cxn ang="0">
                  <a:pos x="6" y="20"/>
                </a:cxn>
                <a:cxn ang="0">
                  <a:pos x="7" y="20"/>
                </a:cxn>
                <a:cxn ang="0">
                  <a:pos x="8" y="20"/>
                </a:cxn>
              </a:cxnLst>
              <a:rect l="0" t="0" r="r" b="b"/>
              <a:pathLst>
                <a:path w="17" h="21">
                  <a:moveTo>
                    <a:pt x="8" y="20"/>
                  </a:moveTo>
                  <a:lnTo>
                    <a:pt x="9" y="20"/>
                  </a:lnTo>
                  <a:lnTo>
                    <a:pt x="10" y="20"/>
                  </a:lnTo>
                  <a:lnTo>
                    <a:pt x="11" y="19"/>
                  </a:lnTo>
                  <a:lnTo>
                    <a:pt x="12" y="18"/>
                  </a:lnTo>
                  <a:lnTo>
                    <a:pt x="13" y="18"/>
                  </a:lnTo>
                  <a:lnTo>
                    <a:pt x="13" y="17"/>
                  </a:lnTo>
                  <a:lnTo>
                    <a:pt x="14" y="16"/>
                  </a:lnTo>
                  <a:lnTo>
                    <a:pt x="15" y="15"/>
                  </a:lnTo>
                  <a:lnTo>
                    <a:pt x="15" y="14"/>
                  </a:lnTo>
                  <a:lnTo>
                    <a:pt x="15" y="13"/>
                  </a:lnTo>
                  <a:lnTo>
                    <a:pt x="16" y="12"/>
                  </a:lnTo>
                  <a:lnTo>
                    <a:pt x="16" y="11"/>
                  </a:lnTo>
                  <a:lnTo>
                    <a:pt x="16" y="10"/>
                  </a:lnTo>
                  <a:lnTo>
                    <a:pt x="16" y="9"/>
                  </a:lnTo>
                  <a:lnTo>
                    <a:pt x="16" y="8"/>
                  </a:lnTo>
                  <a:lnTo>
                    <a:pt x="15" y="7"/>
                  </a:lnTo>
                  <a:lnTo>
                    <a:pt x="15" y="6"/>
                  </a:lnTo>
                  <a:lnTo>
                    <a:pt x="15" y="5"/>
                  </a:lnTo>
                  <a:lnTo>
                    <a:pt x="14" y="4"/>
                  </a:lnTo>
                  <a:lnTo>
                    <a:pt x="14" y="3"/>
                  </a:lnTo>
                  <a:lnTo>
                    <a:pt x="13" y="2"/>
                  </a:lnTo>
                  <a:lnTo>
                    <a:pt x="12" y="2"/>
                  </a:lnTo>
                  <a:lnTo>
                    <a:pt x="12" y="1"/>
                  </a:lnTo>
                  <a:lnTo>
                    <a:pt x="11" y="0"/>
                  </a:lnTo>
                  <a:lnTo>
                    <a:pt x="10" y="0"/>
                  </a:lnTo>
                  <a:lnTo>
                    <a:pt x="9" y="0"/>
                  </a:lnTo>
                  <a:lnTo>
                    <a:pt x="8" y="0"/>
                  </a:lnTo>
                  <a:lnTo>
                    <a:pt x="7" y="0"/>
                  </a:lnTo>
                  <a:lnTo>
                    <a:pt x="6" y="0"/>
                  </a:lnTo>
                  <a:lnTo>
                    <a:pt x="5" y="0"/>
                  </a:lnTo>
                  <a:lnTo>
                    <a:pt x="4" y="0"/>
                  </a:lnTo>
                  <a:lnTo>
                    <a:pt x="4" y="1"/>
                  </a:lnTo>
                  <a:lnTo>
                    <a:pt x="4" y="2"/>
                  </a:lnTo>
                  <a:lnTo>
                    <a:pt x="3" y="2"/>
                  </a:lnTo>
                  <a:lnTo>
                    <a:pt x="2" y="2"/>
                  </a:lnTo>
                  <a:lnTo>
                    <a:pt x="2" y="3"/>
                  </a:lnTo>
                  <a:lnTo>
                    <a:pt x="1" y="4"/>
                  </a:lnTo>
                  <a:lnTo>
                    <a:pt x="1" y="5"/>
                  </a:lnTo>
                  <a:lnTo>
                    <a:pt x="0" y="6"/>
                  </a:lnTo>
                  <a:lnTo>
                    <a:pt x="0" y="7"/>
                  </a:lnTo>
                  <a:lnTo>
                    <a:pt x="0" y="8"/>
                  </a:lnTo>
                  <a:lnTo>
                    <a:pt x="0" y="9"/>
                  </a:lnTo>
                  <a:lnTo>
                    <a:pt x="0" y="10"/>
                  </a:lnTo>
                  <a:lnTo>
                    <a:pt x="0" y="11"/>
                  </a:lnTo>
                  <a:lnTo>
                    <a:pt x="0" y="12"/>
                  </a:lnTo>
                  <a:lnTo>
                    <a:pt x="0" y="13"/>
                  </a:lnTo>
                  <a:lnTo>
                    <a:pt x="0" y="14"/>
                  </a:lnTo>
                  <a:lnTo>
                    <a:pt x="1" y="15"/>
                  </a:lnTo>
                  <a:lnTo>
                    <a:pt x="1" y="16"/>
                  </a:lnTo>
                  <a:lnTo>
                    <a:pt x="2" y="16"/>
                  </a:lnTo>
                  <a:lnTo>
                    <a:pt x="2" y="17"/>
                  </a:lnTo>
                  <a:lnTo>
                    <a:pt x="3" y="18"/>
                  </a:lnTo>
                  <a:lnTo>
                    <a:pt x="4" y="18"/>
                  </a:lnTo>
                  <a:lnTo>
                    <a:pt x="4" y="19"/>
                  </a:lnTo>
                  <a:lnTo>
                    <a:pt x="5" y="20"/>
                  </a:lnTo>
                  <a:lnTo>
                    <a:pt x="6" y="20"/>
                  </a:lnTo>
                  <a:lnTo>
                    <a:pt x="7"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187" name="Freeform 1190"/>
            <p:cNvSpPr>
              <a:spLocks/>
            </p:cNvSpPr>
            <p:nvPr/>
          </p:nvSpPr>
          <p:spPr bwMode="auto">
            <a:xfrm>
              <a:off x="4468" y="1640"/>
              <a:ext cx="17" cy="21"/>
            </a:xfrm>
            <a:custGeom>
              <a:avLst/>
              <a:gdLst/>
              <a:ahLst/>
              <a:cxnLst>
                <a:cxn ang="0">
                  <a:pos x="8" y="20"/>
                </a:cxn>
                <a:cxn ang="0">
                  <a:pos x="9" y="20"/>
                </a:cxn>
                <a:cxn ang="0">
                  <a:pos x="10" y="20"/>
                </a:cxn>
                <a:cxn ang="0">
                  <a:pos x="11" y="19"/>
                </a:cxn>
                <a:cxn ang="0">
                  <a:pos x="12" y="18"/>
                </a:cxn>
                <a:cxn ang="0">
                  <a:pos x="13" y="18"/>
                </a:cxn>
                <a:cxn ang="0">
                  <a:pos x="13" y="17"/>
                </a:cxn>
                <a:cxn ang="0">
                  <a:pos x="14" y="16"/>
                </a:cxn>
                <a:cxn ang="0">
                  <a:pos x="15" y="15"/>
                </a:cxn>
                <a:cxn ang="0">
                  <a:pos x="15" y="14"/>
                </a:cxn>
                <a:cxn ang="0">
                  <a:pos x="15" y="13"/>
                </a:cxn>
                <a:cxn ang="0">
                  <a:pos x="16" y="12"/>
                </a:cxn>
                <a:cxn ang="0">
                  <a:pos x="16" y="11"/>
                </a:cxn>
                <a:cxn ang="0">
                  <a:pos x="16" y="10"/>
                </a:cxn>
                <a:cxn ang="0">
                  <a:pos x="16" y="9"/>
                </a:cxn>
                <a:cxn ang="0">
                  <a:pos x="16" y="8"/>
                </a:cxn>
                <a:cxn ang="0">
                  <a:pos x="15" y="7"/>
                </a:cxn>
                <a:cxn ang="0">
                  <a:pos x="15" y="6"/>
                </a:cxn>
                <a:cxn ang="0">
                  <a:pos x="15" y="5"/>
                </a:cxn>
                <a:cxn ang="0">
                  <a:pos x="14" y="4"/>
                </a:cxn>
                <a:cxn ang="0">
                  <a:pos x="14" y="3"/>
                </a:cxn>
                <a:cxn ang="0">
                  <a:pos x="13" y="2"/>
                </a:cxn>
                <a:cxn ang="0">
                  <a:pos x="12" y="2"/>
                </a:cxn>
                <a:cxn ang="0">
                  <a:pos x="12" y="1"/>
                </a:cxn>
                <a:cxn ang="0">
                  <a:pos x="11" y="0"/>
                </a:cxn>
                <a:cxn ang="0">
                  <a:pos x="10" y="0"/>
                </a:cxn>
                <a:cxn ang="0">
                  <a:pos x="9" y="0"/>
                </a:cxn>
                <a:cxn ang="0">
                  <a:pos x="8" y="0"/>
                </a:cxn>
                <a:cxn ang="0">
                  <a:pos x="7" y="0"/>
                </a:cxn>
                <a:cxn ang="0">
                  <a:pos x="6" y="0"/>
                </a:cxn>
                <a:cxn ang="0">
                  <a:pos x="5" y="0"/>
                </a:cxn>
                <a:cxn ang="0">
                  <a:pos x="4" y="0"/>
                </a:cxn>
                <a:cxn ang="0">
                  <a:pos x="4" y="1"/>
                </a:cxn>
                <a:cxn ang="0">
                  <a:pos x="4" y="2"/>
                </a:cxn>
                <a:cxn ang="0">
                  <a:pos x="3" y="2"/>
                </a:cxn>
                <a:cxn ang="0">
                  <a:pos x="2" y="2"/>
                </a:cxn>
                <a:cxn ang="0">
                  <a:pos x="2" y="3"/>
                </a:cxn>
                <a:cxn ang="0">
                  <a:pos x="1" y="4"/>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1" y="16"/>
                </a:cxn>
                <a:cxn ang="0">
                  <a:pos x="2" y="16"/>
                </a:cxn>
                <a:cxn ang="0">
                  <a:pos x="2" y="17"/>
                </a:cxn>
                <a:cxn ang="0">
                  <a:pos x="3" y="18"/>
                </a:cxn>
                <a:cxn ang="0">
                  <a:pos x="4" y="18"/>
                </a:cxn>
                <a:cxn ang="0">
                  <a:pos x="4" y="19"/>
                </a:cxn>
                <a:cxn ang="0">
                  <a:pos x="5" y="20"/>
                </a:cxn>
                <a:cxn ang="0">
                  <a:pos x="6" y="20"/>
                </a:cxn>
                <a:cxn ang="0">
                  <a:pos x="7" y="20"/>
                </a:cxn>
                <a:cxn ang="0">
                  <a:pos x="8" y="20"/>
                </a:cxn>
              </a:cxnLst>
              <a:rect l="0" t="0" r="r" b="b"/>
              <a:pathLst>
                <a:path w="17" h="21">
                  <a:moveTo>
                    <a:pt x="8" y="20"/>
                  </a:moveTo>
                  <a:lnTo>
                    <a:pt x="9" y="20"/>
                  </a:lnTo>
                  <a:lnTo>
                    <a:pt x="10" y="20"/>
                  </a:lnTo>
                  <a:lnTo>
                    <a:pt x="11" y="19"/>
                  </a:lnTo>
                  <a:lnTo>
                    <a:pt x="12" y="18"/>
                  </a:lnTo>
                  <a:lnTo>
                    <a:pt x="13" y="18"/>
                  </a:lnTo>
                  <a:lnTo>
                    <a:pt x="13" y="17"/>
                  </a:lnTo>
                  <a:lnTo>
                    <a:pt x="14" y="16"/>
                  </a:lnTo>
                  <a:lnTo>
                    <a:pt x="15" y="15"/>
                  </a:lnTo>
                  <a:lnTo>
                    <a:pt x="15" y="14"/>
                  </a:lnTo>
                  <a:lnTo>
                    <a:pt x="15" y="13"/>
                  </a:lnTo>
                  <a:lnTo>
                    <a:pt x="16" y="12"/>
                  </a:lnTo>
                  <a:lnTo>
                    <a:pt x="16" y="11"/>
                  </a:lnTo>
                  <a:lnTo>
                    <a:pt x="16" y="10"/>
                  </a:lnTo>
                  <a:lnTo>
                    <a:pt x="16" y="9"/>
                  </a:lnTo>
                  <a:lnTo>
                    <a:pt x="16" y="8"/>
                  </a:lnTo>
                  <a:lnTo>
                    <a:pt x="15" y="7"/>
                  </a:lnTo>
                  <a:lnTo>
                    <a:pt x="15" y="6"/>
                  </a:lnTo>
                  <a:lnTo>
                    <a:pt x="15" y="5"/>
                  </a:lnTo>
                  <a:lnTo>
                    <a:pt x="14" y="4"/>
                  </a:lnTo>
                  <a:lnTo>
                    <a:pt x="14" y="3"/>
                  </a:lnTo>
                  <a:lnTo>
                    <a:pt x="13" y="2"/>
                  </a:lnTo>
                  <a:lnTo>
                    <a:pt x="12" y="2"/>
                  </a:lnTo>
                  <a:lnTo>
                    <a:pt x="12" y="1"/>
                  </a:lnTo>
                  <a:lnTo>
                    <a:pt x="11" y="0"/>
                  </a:lnTo>
                  <a:lnTo>
                    <a:pt x="10" y="0"/>
                  </a:lnTo>
                  <a:lnTo>
                    <a:pt x="9" y="0"/>
                  </a:lnTo>
                  <a:lnTo>
                    <a:pt x="8" y="0"/>
                  </a:lnTo>
                  <a:lnTo>
                    <a:pt x="7" y="0"/>
                  </a:lnTo>
                  <a:lnTo>
                    <a:pt x="6" y="0"/>
                  </a:lnTo>
                  <a:lnTo>
                    <a:pt x="5" y="0"/>
                  </a:lnTo>
                  <a:lnTo>
                    <a:pt x="4" y="0"/>
                  </a:lnTo>
                  <a:lnTo>
                    <a:pt x="4" y="1"/>
                  </a:lnTo>
                  <a:lnTo>
                    <a:pt x="4" y="2"/>
                  </a:lnTo>
                  <a:lnTo>
                    <a:pt x="3" y="2"/>
                  </a:lnTo>
                  <a:lnTo>
                    <a:pt x="2" y="2"/>
                  </a:lnTo>
                  <a:lnTo>
                    <a:pt x="2" y="3"/>
                  </a:lnTo>
                  <a:lnTo>
                    <a:pt x="1" y="4"/>
                  </a:lnTo>
                  <a:lnTo>
                    <a:pt x="1" y="5"/>
                  </a:lnTo>
                  <a:lnTo>
                    <a:pt x="0" y="6"/>
                  </a:lnTo>
                  <a:lnTo>
                    <a:pt x="0" y="7"/>
                  </a:lnTo>
                  <a:lnTo>
                    <a:pt x="0" y="8"/>
                  </a:lnTo>
                  <a:lnTo>
                    <a:pt x="0" y="9"/>
                  </a:lnTo>
                  <a:lnTo>
                    <a:pt x="0" y="10"/>
                  </a:lnTo>
                  <a:lnTo>
                    <a:pt x="0" y="11"/>
                  </a:lnTo>
                  <a:lnTo>
                    <a:pt x="0" y="12"/>
                  </a:lnTo>
                  <a:lnTo>
                    <a:pt x="0" y="13"/>
                  </a:lnTo>
                  <a:lnTo>
                    <a:pt x="0" y="14"/>
                  </a:lnTo>
                  <a:lnTo>
                    <a:pt x="1" y="15"/>
                  </a:lnTo>
                  <a:lnTo>
                    <a:pt x="1" y="16"/>
                  </a:lnTo>
                  <a:lnTo>
                    <a:pt x="2" y="16"/>
                  </a:lnTo>
                  <a:lnTo>
                    <a:pt x="2" y="17"/>
                  </a:lnTo>
                  <a:lnTo>
                    <a:pt x="3" y="18"/>
                  </a:lnTo>
                  <a:lnTo>
                    <a:pt x="4" y="18"/>
                  </a:lnTo>
                  <a:lnTo>
                    <a:pt x="4" y="19"/>
                  </a:lnTo>
                  <a:lnTo>
                    <a:pt x="5" y="20"/>
                  </a:lnTo>
                  <a:lnTo>
                    <a:pt x="6" y="20"/>
                  </a:lnTo>
                  <a:lnTo>
                    <a:pt x="7"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188" name="Line 1191"/>
            <p:cNvSpPr>
              <a:spLocks noChangeShapeType="1"/>
            </p:cNvSpPr>
            <p:nvPr/>
          </p:nvSpPr>
          <p:spPr bwMode="auto">
            <a:xfrm>
              <a:off x="4458" y="1627"/>
              <a:ext cx="18" cy="24"/>
            </a:xfrm>
            <a:prstGeom prst="line">
              <a:avLst/>
            </a:prstGeom>
            <a:noFill/>
            <a:ln w="9525">
              <a:noFill/>
              <a:round/>
              <a:headEnd type="none" w="sm" len="sm"/>
              <a:tailEnd type="none" w="sm" len="sm"/>
            </a:ln>
            <a:effectLst/>
          </p:spPr>
          <p:txBody>
            <a:bodyPr/>
            <a:lstStyle/>
            <a:p>
              <a:endParaRPr lang="en-US"/>
            </a:p>
          </p:txBody>
        </p:sp>
        <p:sp>
          <p:nvSpPr>
            <p:cNvPr id="1189" name="Line 1192"/>
            <p:cNvSpPr>
              <a:spLocks noChangeShapeType="1"/>
            </p:cNvSpPr>
            <p:nvPr/>
          </p:nvSpPr>
          <p:spPr bwMode="auto">
            <a:xfrm>
              <a:off x="4459" y="1629"/>
              <a:ext cx="16" cy="20"/>
            </a:xfrm>
            <a:prstGeom prst="line">
              <a:avLst/>
            </a:prstGeom>
            <a:noFill/>
            <a:ln w="12700">
              <a:solidFill>
                <a:srgbClr val="000000"/>
              </a:solidFill>
              <a:round/>
              <a:headEnd type="none" w="sm" len="sm"/>
              <a:tailEnd type="none" w="sm" len="sm"/>
            </a:ln>
            <a:effectLst/>
          </p:spPr>
          <p:txBody>
            <a:bodyPr/>
            <a:lstStyle/>
            <a:p>
              <a:endParaRPr lang="en-US"/>
            </a:p>
          </p:txBody>
        </p:sp>
        <p:sp>
          <p:nvSpPr>
            <p:cNvPr id="1190" name="Line 1193"/>
            <p:cNvSpPr>
              <a:spLocks noChangeShapeType="1"/>
            </p:cNvSpPr>
            <p:nvPr/>
          </p:nvSpPr>
          <p:spPr bwMode="auto">
            <a:xfrm flipH="1">
              <a:off x="4445" y="2532"/>
              <a:ext cx="23" cy="53"/>
            </a:xfrm>
            <a:prstGeom prst="line">
              <a:avLst/>
            </a:prstGeom>
            <a:noFill/>
            <a:ln w="12700">
              <a:solidFill>
                <a:srgbClr val="FFE90F"/>
              </a:solidFill>
              <a:round/>
              <a:headEnd type="none" w="sm" len="sm"/>
              <a:tailEnd type="none" w="sm" len="sm"/>
            </a:ln>
            <a:effectLst/>
          </p:spPr>
          <p:txBody>
            <a:bodyPr/>
            <a:lstStyle/>
            <a:p>
              <a:endParaRPr lang="en-US"/>
            </a:p>
          </p:txBody>
        </p:sp>
        <p:sp>
          <p:nvSpPr>
            <p:cNvPr id="1191" name="Line 1194"/>
            <p:cNvSpPr>
              <a:spLocks noChangeShapeType="1"/>
            </p:cNvSpPr>
            <p:nvPr/>
          </p:nvSpPr>
          <p:spPr bwMode="auto">
            <a:xfrm>
              <a:off x="4483" y="2534"/>
              <a:ext cx="0" cy="63"/>
            </a:xfrm>
            <a:prstGeom prst="line">
              <a:avLst/>
            </a:prstGeom>
            <a:noFill/>
            <a:ln w="12700">
              <a:solidFill>
                <a:srgbClr val="FFFF00"/>
              </a:solidFill>
              <a:round/>
              <a:headEnd type="none" w="sm" len="sm"/>
              <a:tailEnd type="none" w="sm" len="sm"/>
            </a:ln>
            <a:effectLst/>
          </p:spPr>
          <p:txBody>
            <a:bodyPr/>
            <a:lstStyle/>
            <a:p>
              <a:endParaRPr lang="en-US"/>
            </a:p>
          </p:txBody>
        </p:sp>
        <p:sp>
          <p:nvSpPr>
            <p:cNvPr id="1192" name="Line 1195"/>
            <p:cNvSpPr>
              <a:spLocks noChangeShapeType="1"/>
            </p:cNvSpPr>
            <p:nvPr/>
          </p:nvSpPr>
          <p:spPr bwMode="auto">
            <a:xfrm>
              <a:off x="4498" y="2527"/>
              <a:ext cx="26" cy="53"/>
            </a:xfrm>
            <a:prstGeom prst="line">
              <a:avLst/>
            </a:prstGeom>
            <a:noFill/>
            <a:ln w="12700">
              <a:solidFill>
                <a:srgbClr val="009900"/>
              </a:solidFill>
              <a:round/>
              <a:headEnd type="none" w="sm" len="sm"/>
              <a:tailEnd type="none" w="sm" len="sm"/>
            </a:ln>
            <a:effectLst/>
          </p:spPr>
          <p:txBody>
            <a:bodyPr/>
            <a:lstStyle/>
            <a:p>
              <a:endParaRPr lang="en-US"/>
            </a:p>
          </p:txBody>
        </p:sp>
        <p:sp>
          <p:nvSpPr>
            <p:cNvPr id="1193" name="Freeform 1196"/>
            <p:cNvSpPr>
              <a:spLocks/>
            </p:cNvSpPr>
            <p:nvPr/>
          </p:nvSpPr>
          <p:spPr bwMode="auto">
            <a:xfrm>
              <a:off x="4724" y="1468"/>
              <a:ext cx="49" cy="48"/>
            </a:xfrm>
            <a:custGeom>
              <a:avLst/>
              <a:gdLst/>
              <a:ahLst/>
              <a:cxnLst>
                <a:cxn ang="0">
                  <a:pos x="47" y="0"/>
                </a:cxn>
                <a:cxn ang="0">
                  <a:pos x="0" y="25"/>
                </a:cxn>
                <a:cxn ang="0">
                  <a:pos x="48" y="47"/>
                </a:cxn>
              </a:cxnLst>
              <a:rect l="0" t="0" r="r" b="b"/>
              <a:pathLst>
                <a:path w="49" h="48">
                  <a:moveTo>
                    <a:pt x="47" y="0"/>
                  </a:moveTo>
                  <a:lnTo>
                    <a:pt x="0" y="25"/>
                  </a:lnTo>
                  <a:lnTo>
                    <a:pt x="48" y="4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194" name="Freeform 1197"/>
            <p:cNvSpPr>
              <a:spLocks/>
            </p:cNvSpPr>
            <p:nvPr/>
          </p:nvSpPr>
          <p:spPr bwMode="auto">
            <a:xfrm>
              <a:off x="4660" y="2397"/>
              <a:ext cx="50" cy="48"/>
            </a:xfrm>
            <a:custGeom>
              <a:avLst/>
              <a:gdLst/>
              <a:ahLst/>
              <a:cxnLst>
                <a:cxn ang="0">
                  <a:pos x="0" y="47"/>
                </a:cxn>
                <a:cxn ang="0">
                  <a:pos x="49" y="22"/>
                </a:cxn>
                <a:cxn ang="0">
                  <a:pos x="0" y="0"/>
                </a:cxn>
              </a:cxnLst>
              <a:rect l="0" t="0" r="r" b="b"/>
              <a:pathLst>
                <a:path w="50" h="48">
                  <a:moveTo>
                    <a:pt x="0" y="47"/>
                  </a:moveTo>
                  <a:lnTo>
                    <a:pt x="49" y="22"/>
                  </a:lnTo>
                  <a:lnTo>
                    <a:pt x="0"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1195" name="Freeform 1198"/>
            <p:cNvSpPr>
              <a:spLocks/>
            </p:cNvSpPr>
            <p:nvPr/>
          </p:nvSpPr>
          <p:spPr bwMode="auto">
            <a:xfrm>
              <a:off x="4743" y="1941"/>
              <a:ext cx="40" cy="61"/>
            </a:xfrm>
            <a:custGeom>
              <a:avLst/>
              <a:gdLst/>
              <a:ahLst/>
              <a:cxnLst>
                <a:cxn ang="0">
                  <a:pos x="39" y="58"/>
                </a:cxn>
                <a:cxn ang="0">
                  <a:pos x="19" y="0"/>
                </a:cxn>
                <a:cxn ang="0">
                  <a:pos x="0" y="60"/>
                </a:cxn>
              </a:cxnLst>
              <a:rect l="0" t="0" r="r" b="b"/>
              <a:pathLst>
                <a:path w="40" h="61">
                  <a:moveTo>
                    <a:pt x="39" y="58"/>
                  </a:moveTo>
                  <a:lnTo>
                    <a:pt x="19" y="0"/>
                  </a:lnTo>
                  <a:lnTo>
                    <a:pt x="0" y="6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1196" name="Freeform 1199"/>
            <p:cNvSpPr>
              <a:spLocks/>
            </p:cNvSpPr>
            <p:nvPr/>
          </p:nvSpPr>
          <p:spPr bwMode="auto">
            <a:xfrm>
              <a:off x="4509" y="2132"/>
              <a:ext cx="51" cy="49"/>
            </a:xfrm>
            <a:custGeom>
              <a:avLst/>
              <a:gdLst/>
              <a:ahLst/>
              <a:cxnLst>
                <a:cxn ang="0">
                  <a:pos x="0" y="48"/>
                </a:cxn>
                <a:cxn ang="0">
                  <a:pos x="50" y="32"/>
                </a:cxn>
                <a:cxn ang="0">
                  <a:pos x="5" y="0"/>
                </a:cxn>
              </a:cxnLst>
              <a:rect l="0" t="0" r="r" b="b"/>
              <a:pathLst>
                <a:path w="51" h="49">
                  <a:moveTo>
                    <a:pt x="0" y="48"/>
                  </a:moveTo>
                  <a:lnTo>
                    <a:pt x="50" y="32"/>
                  </a:lnTo>
                  <a:lnTo>
                    <a:pt x="5" y="0"/>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97" name="Freeform 1200"/>
            <p:cNvSpPr>
              <a:spLocks/>
            </p:cNvSpPr>
            <p:nvPr/>
          </p:nvSpPr>
          <p:spPr bwMode="auto">
            <a:xfrm>
              <a:off x="4411" y="1912"/>
              <a:ext cx="42" cy="61"/>
            </a:xfrm>
            <a:custGeom>
              <a:avLst/>
              <a:gdLst/>
              <a:ahLst/>
              <a:cxnLst>
                <a:cxn ang="0">
                  <a:pos x="0" y="0"/>
                </a:cxn>
                <a:cxn ang="0">
                  <a:pos x="19" y="60"/>
                </a:cxn>
                <a:cxn ang="0">
                  <a:pos x="41" y="3"/>
                </a:cxn>
              </a:cxnLst>
              <a:rect l="0" t="0" r="r" b="b"/>
              <a:pathLst>
                <a:path w="42" h="61">
                  <a:moveTo>
                    <a:pt x="0" y="0"/>
                  </a:moveTo>
                  <a:lnTo>
                    <a:pt x="19" y="60"/>
                  </a:lnTo>
                  <a:lnTo>
                    <a:pt x="41" y="3"/>
                  </a:lnTo>
                </a:path>
              </a:pathLst>
            </a:custGeom>
            <a:noFill/>
            <a:ln w="25400" cap="rnd" cmpd="sng">
              <a:solidFill>
                <a:srgbClr val="009900"/>
              </a:solidFill>
              <a:prstDash val="solid"/>
              <a:round/>
              <a:headEnd type="none" w="sm" len="sm"/>
              <a:tailEnd type="none" w="sm" len="sm"/>
            </a:ln>
            <a:effectLst/>
          </p:spPr>
          <p:txBody>
            <a:bodyPr/>
            <a:lstStyle/>
            <a:p>
              <a:endParaRPr lang="en-US"/>
            </a:p>
          </p:txBody>
        </p:sp>
        <p:sp>
          <p:nvSpPr>
            <p:cNvPr id="1198" name="Freeform 1201"/>
            <p:cNvSpPr>
              <a:spLocks/>
            </p:cNvSpPr>
            <p:nvPr/>
          </p:nvSpPr>
          <p:spPr bwMode="auto">
            <a:xfrm>
              <a:off x="4465" y="2226"/>
              <a:ext cx="39" cy="61"/>
            </a:xfrm>
            <a:custGeom>
              <a:avLst/>
              <a:gdLst/>
              <a:ahLst/>
              <a:cxnLst>
                <a:cxn ang="0">
                  <a:pos x="0" y="0"/>
                </a:cxn>
                <a:cxn ang="0">
                  <a:pos x="18" y="60"/>
                </a:cxn>
                <a:cxn ang="0">
                  <a:pos x="38" y="1"/>
                </a:cxn>
              </a:cxnLst>
              <a:rect l="0" t="0" r="r" b="b"/>
              <a:pathLst>
                <a:path w="39" h="61">
                  <a:moveTo>
                    <a:pt x="0" y="0"/>
                  </a:moveTo>
                  <a:lnTo>
                    <a:pt x="18" y="60"/>
                  </a:lnTo>
                  <a:lnTo>
                    <a:pt x="38" y="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199" name="Freeform 1202"/>
            <p:cNvSpPr>
              <a:spLocks/>
            </p:cNvSpPr>
            <p:nvPr/>
          </p:nvSpPr>
          <p:spPr bwMode="auto">
            <a:xfrm>
              <a:off x="4338" y="1388"/>
              <a:ext cx="187" cy="129"/>
            </a:xfrm>
            <a:custGeom>
              <a:avLst/>
              <a:gdLst/>
              <a:ahLst/>
              <a:cxnLst>
                <a:cxn ang="0">
                  <a:pos x="186" y="0"/>
                </a:cxn>
                <a:cxn ang="0">
                  <a:pos x="186" y="84"/>
                </a:cxn>
                <a:cxn ang="0">
                  <a:pos x="186" y="89"/>
                </a:cxn>
                <a:cxn ang="0">
                  <a:pos x="185" y="93"/>
                </a:cxn>
                <a:cxn ang="0">
                  <a:pos x="184" y="98"/>
                </a:cxn>
                <a:cxn ang="0">
                  <a:pos x="183" y="102"/>
                </a:cxn>
                <a:cxn ang="0">
                  <a:pos x="181" y="106"/>
                </a:cxn>
                <a:cxn ang="0">
                  <a:pos x="179" y="110"/>
                </a:cxn>
                <a:cxn ang="0">
                  <a:pos x="177" y="113"/>
                </a:cxn>
                <a:cxn ang="0">
                  <a:pos x="174" y="116"/>
                </a:cxn>
                <a:cxn ang="0">
                  <a:pos x="172" y="119"/>
                </a:cxn>
                <a:cxn ang="0">
                  <a:pos x="169" y="121"/>
                </a:cxn>
                <a:cxn ang="0">
                  <a:pos x="166" y="124"/>
                </a:cxn>
                <a:cxn ang="0">
                  <a:pos x="163" y="126"/>
                </a:cxn>
                <a:cxn ang="0">
                  <a:pos x="159" y="127"/>
                </a:cxn>
                <a:cxn ang="0">
                  <a:pos x="156" y="128"/>
                </a:cxn>
                <a:cxn ang="0">
                  <a:pos x="152" y="128"/>
                </a:cxn>
                <a:cxn ang="0">
                  <a:pos x="148" y="128"/>
                </a:cxn>
                <a:cxn ang="0">
                  <a:pos x="37" y="128"/>
                </a:cxn>
                <a:cxn ang="0">
                  <a:pos x="33" y="128"/>
                </a:cxn>
                <a:cxn ang="0">
                  <a:pos x="29" y="128"/>
                </a:cxn>
                <a:cxn ang="0">
                  <a:pos x="26" y="127"/>
                </a:cxn>
                <a:cxn ang="0">
                  <a:pos x="23" y="126"/>
                </a:cxn>
                <a:cxn ang="0">
                  <a:pos x="19" y="124"/>
                </a:cxn>
                <a:cxn ang="0">
                  <a:pos x="16" y="122"/>
                </a:cxn>
                <a:cxn ang="0">
                  <a:pos x="14" y="119"/>
                </a:cxn>
                <a:cxn ang="0">
                  <a:pos x="11" y="117"/>
                </a:cxn>
                <a:cxn ang="0">
                  <a:pos x="9" y="113"/>
                </a:cxn>
                <a:cxn ang="0">
                  <a:pos x="6" y="110"/>
                </a:cxn>
                <a:cxn ang="0">
                  <a:pos x="4" y="107"/>
                </a:cxn>
                <a:cxn ang="0">
                  <a:pos x="3" y="103"/>
                </a:cxn>
                <a:cxn ang="0">
                  <a:pos x="2" y="100"/>
                </a:cxn>
                <a:cxn ang="0">
                  <a:pos x="0" y="96"/>
                </a:cxn>
                <a:cxn ang="0">
                  <a:pos x="0" y="92"/>
                </a:cxn>
                <a:cxn ang="0">
                  <a:pos x="0" y="87"/>
                </a:cxn>
                <a:cxn ang="0">
                  <a:pos x="0" y="0"/>
                </a:cxn>
                <a:cxn ang="0">
                  <a:pos x="186" y="0"/>
                </a:cxn>
              </a:cxnLst>
              <a:rect l="0" t="0" r="r" b="b"/>
              <a:pathLst>
                <a:path w="187" h="129">
                  <a:moveTo>
                    <a:pt x="186" y="0"/>
                  </a:moveTo>
                  <a:lnTo>
                    <a:pt x="186" y="84"/>
                  </a:lnTo>
                  <a:lnTo>
                    <a:pt x="186" y="89"/>
                  </a:lnTo>
                  <a:lnTo>
                    <a:pt x="185" y="93"/>
                  </a:lnTo>
                  <a:lnTo>
                    <a:pt x="184" y="98"/>
                  </a:lnTo>
                  <a:lnTo>
                    <a:pt x="183" y="102"/>
                  </a:lnTo>
                  <a:lnTo>
                    <a:pt x="181" y="106"/>
                  </a:lnTo>
                  <a:lnTo>
                    <a:pt x="179" y="110"/>
                  </a:lnTo>
                  <a:lnTo>
                    <a:pt x="177" y="113"/>
                  </a:lnTo>
                  <a:lnTo>
                    <a:pt x="174" y="116"/>
                  </a:lnTo>
                  <a:lnTo>
                    <a:pt x="172" y="119"/>
                  </a:lnTo>
                  <a:lnTo>
                    <a:pt x="169" y="121"/>
                  </a:lnTo>
                  <a:lnTo>
                    <a:pt x="166" y="124"/>
                  </a:lnTo>
                  <a:lnTo>
                    <a:pt x="163" y="126"/>
                  </a:lnTo>
                  <a:lnTo>
                    <a:pt x="159" y="127"/>
                  </a:lnTo>
                  <a:lnTo>
                    <a:pt x="156" y="128"/>
                  </a:lnTo>
                  <a:lnTo>
                    <a:pt x="152" y="128"/>
                  </a:lnTo>
                  <a:lnTo>
                    <a:pt x="148" y="128"/>
                  </a:lnTo>
                  <a:lnTo>
                    <a:pt x="37" y="128"/>
                  </a:lnTo>
                  <a:lnTo>
                    <a:pt x="33" y="128"/>
                  </a:lnTo>
                  <a:lnTo>
                    <a:pt x="29" y="128"/>
                  </a:lnTo>
                  <a:lnTo>
                    <a:pt x="26" y="127"/>
                  </a:lnTo>
                  <a:lnTo>
                    <a:pt x="23" y="126"/>
                  </a:lnTo>
                  <a:lnTo>
                    <a:pt x="19" y="124"/>
                  </a:lnTo>
                  <a:lnTo>
                    <a:pt x="16" y="122"/>
                  </a:lnTo>
                  <a:lnTo>
                    <a:pt x="14" y="119"/>
                  </a:lnTo>
                  <a:lnTo>
                    <a:pt x="11" y="117"/>
                  </a:lnTo>
                  <a:lnTo>
                    <a:pt x="9" y="113"/>
                  </a:lnTo>
                  <a:lnTo>
                    <a:pt x="6" y="110"/>
                  </a:lnTo>
                  <a:lnTo>
                    <a:pt x="4" y="107"/>
                  </a:lnTo>
                  <a:lnTo>
                    <a:pt x="3" y="103"/>
                  </a:lnTo>
                  <a:lnTo>
                    <a:pt x="2" y="100"/>
                  </a:lnTo>
                  <a:lnTo>
                    <a:pt x="0" y="96"/>
                  </a:lnTo>
                  <a:lnTo>
                    <a:pt x="0" y="92"/>
                  </a:lnTo>
                  <a:lnTo>
                    <a:pt x="0" y="87"/>
                  </a:lnTo>
                  <a:lnTo>
                    <a:pt x="0" y="0"/>
                  </a:lnTo>
                  <a:lnTo>
                    <a:pt x="186" y="0"/>
                  </a:lnTo>
                </a:path>
              </a:pathLst>
            </a:custGeom>
            <a:solidFill>
              <a:srgbClr val="009900"/>
            </a:solidFill>
            <a:ln w="9525" cap="rnd">
              <a:noFill/>
              <a:round/>
              <a:headEnd type="none" w="sm" len="sm"/>
              <a:tailEnd type="none" w="sm" len="sm"/>
            </a:ln>
            <a:effectLst/>
          </p:spPr>
          <p:txBody>
            <a:bodyPr/>
            <a:lstStyle/>
            <a:p>
              <a:endParaRPr lang="en-US"/>
            </a:p>
          </p:txBody>
        </p:sp>
        <p:sp>
          <p:nvSpPr>
            <p:cNvPr id="1200" name="Line 1203"/>
            <p:cNvSpPr>
              <a:spLocks noChangeShapeType="1"/>
            </p:cNvSpPr>
            <p:nvPr/>
          </p:nvSpPr>
          <p:spPr bwMode="auto">
            <a:xfrm>
              <a:off x="4522" y="1316"/>
              <a:ext cx="0" cy="153"/>
            </a:xfrm>
            <a:prstGeom prst="line">
              <a:avLst/>
            </a:prstGeom>
            <a:noFill/>
            <a:ln w="12700">
              <a:solidFill>
                <a:srgbClr val="000000"/>
              </a:solidFill>
              <a:round/>
              <a:headEnd type="none" w="sm" len="sm"/>
              <a:tailEnd type="none" w="sm" len="sm"/>
            </a:ln>
            <a:effectLst/>
          </p:spPr>
          <p:txBody>
            <a:bodyPr/>
            <a:lstStyle/>
            <a:p>
              <a:endParaRPr lang="en-US"/>
            </a:p>
          </p:txBody>
        </p:sp>
        <p:sp>
          <p:nvSpPr>
            <p:cNvPr id="1201" name="Freeform 1204"/>
            <p:cNvSpPr>
              <a:spLocks/>
            </p:cNvSpPr>
            <p:nvPr/>
          </p:nvSpPr>
          <p:spPr bwMode="auto">
            <a:xfrm>
              <a:off x="4485" y="1470"/>
              <a:ext cx="39" cy="46"/>
            </a:xfrm>
            <a:custGeom>
              <a:avLst/>
              <a:gdLst/>
              <a:ahLst/>
              <a:cxnLst>
                <a:cxn ang="0">
                  <a:pos x="38" y="0"/>
                </a:cxn>
                <a:cxn ang="0">
                  <a:pos x="38" y="5"/>
                </a:cxn>
                <a:cxn ang="0">
                  <a:pos x="37" y="10"/>
                </a:cxn>
                <a:cxn ang="0">
                  <a:pos x="36" y="14"/>
                </a:cxn>
                <a:cxn ang="0">
                  <a:pos x="35" y="18"/>
                </a:cxn>
                <a:cxn ang="0">
                  <a:pos x="33" y="22"/>
                </a:cxn>
                <a:cxn ang="0">
                  <a:pos x="31" y="26"/>
                </a:cxn>
                <a:cxn ang="0">
                  <a:pos x="29" y="30"/>
                </a:cxn>
                <a:cxn ang="0">
                  <a:pos x="26" y="34"/>
                </a:cxn>
                <a:cxn ang="0">
                  <a:pos x="24" y="36"/>
                </a:cxn>
                <a:cxn ang="0">
                  <a:pos x="21" y="38"/>
                </a:cxn>
                <a:cxn ang="0">
                  <a:pos x="18" y="41"/>
                </a:cxn>
                <a:cxn ang="0">
                  <a:pos x="15" y="43"/>
                </a:cxn>
                <a:cxn ang="0">
                  <a:pos x="11" y="44"/>
                </a:cxn>
                <a:cxn ang="0">
                  <a:pos x="7" y="45"/>
                </a:cxn>
                <a:cxn ang="0">
                  <a:pos x="4" y="45"/>
                </a:cxn>
                <a:cxn ang="0">
                  <a:pos x="0" y="45"/>
                </a:cxn>
              </a:cxnLst>
              <a:rect l="0" t="0" r="r" b="b"/>
              <a:pathLst>
                <a:path w="39" h="46">
                  <a:moveTo>
                    <a:pt x="38" y="0"/>
                  </a:moveTo>
                  <a:lnTo>
                    <a:pt x="38" y="5"/>
                  </a:lnTo>
                  <a:lnTo>
                    <a:pt x="37" y="10"/>
                  </a:lnTo>
                  <a:lnTo>
                    <a:pt x="36" y="14"/>
                  </a:lnTo>
                  <a:lnTo>
                    <a:pt x="35" y="18"/>
                  </a:lnTo>
                  <a:lnTo>
                    <a:pt x="33" y="22"/>
                  </a:lnTo>
                  <a:lnTo>
                    <a:pt x="31" y="26"/>
                  </a:lnTo>
                  <a:lnTo>
                    <a:pt x="29" y="30"/>
                  </a:lnTo>
                  <a:lnTo>
                    <a:pt x="26" y="34"/>
                  </a:lnTo>
                  <a:lnTo>
                    <a:pt x="24" y="36"/>
                  </a:lnTo>
                  <a:lnTo>
                    <a:pt x="21" y="38"/>
                  </a:lnTo>
                  <a:lnTo>
                    <a:pt x="18" y="41"/>
                  </a:lnTo>
                  <a:lnTo>
                    <a:pt x="15" y="43"/>
                  </a:lnTo>
                  <a:lnTo>
                    <a:pt x="11" y="44"/>
                  </a:lnTo>
                  <a:lnTo>
                    <a:pt x="7" y="45"/>
                  </a:lnTo>
                  <a:lnTo>
                    <a:pt x="4" y="45"/>
                  </a:lnTo>
                  <a:lnTo>
                    <a:pt x="0" y="4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02" name="Line 1205"/>
            <p:cNvSpPr>
              <a:spLocks noChangeShapeType="1"/>
            </p:cNvSpPr>
            <p:nvPr/>
          </p:nvSpPr>
          <p:spPr bwMode="auto">
            <a:xfrm>
              <a:off x="4523" y="1470"/>
              <a:ext cx="1" cy="0"/>
            </a:xfrm>
            <a:prstGeom prst="line">
              <a:avLst/>
            </a:prstGeom>
            <a:noFill/>
            <a:ln w="9525">
              <a:noFill/>
              <a:round/>
              <a:headEnd type="none" w="sm" len="sm"/>
              <a:tailEnd type="none" w="sm" len="sm"/>
            </a:ln>
            <a:effectLst/>
          </p:spPr>
          <p:txBody>
            <a:bodyPr/>
            <a:lstStyle/>
            <a:p>
              <a:endParaRPr lang="en-US"/>
            </a:p>
          </p:txBody>
        </p:sp>
        <p:sp>
          <p:nvSpPr>
            <p:cNvPr id="1203" name="Line 1206"/>
            <p:cNvSpPr>
              <a:spLocks noChangeShapeType="1"/>
            </p:cNvSpPr>
            <p:nvPr/>
          </p:nvSpPr>
          <p:spPr bwMode="auto">
            <a:xfrm flipV="1">
              <a:off x="4485" y="1513"/>
              <a:ext cx="0" cy="2"/>
            </a:xfrm>
            <a:prstGeom prst="line">
              <a:avLst/>
            </a:prstGeom>
            <a:noFill/>
            <a:ln w="9525">
              <a:noFill/>
              <a:round/>
              <a:headEnd type="none" w="sm" len="sm"/>
              <a:tailEnd type="none" w="sm" len="sm"/>
            </a:ln>
            <a:effectLst/>
          </p:spPr>
          <p:txBody>
            <a:bodyPr/>
            <a:lstStyle/>
            <a:p>
              <a:endParaRPr lang="en-US"/>
            </a:p>
          </p:txBody>
        </p:sp>
        <p:sp>
          <p:nvSpPr>
            <p:cNvPr id="1204" name="Line 1207"/>
            <p:cNvSpPr>
              <a:spLocks noChangeShapeType="1"/>
            </p:cNvSpPr>
            <p:nvPr/>
          </p:nvSpPr>
          <p:spPr bwMode="auto">
            <a:xfrm flipH="1">
              <a:off x="4374" y="1516"/>
              <a:ext cx="112" cy="0"/>
            </a:xfrm>
            <a:prstGeom prst="line">
              <a:avLst/>
            </a:prstGeom>
            <a:noFill/>
            <a:ln w="12700">
              <a:solidFill>
                <a:srgbClr val="000000"/>
              </a:solidFill>
              <a:round/>
              <a:headEnd type="none" w="sm" len="sm"/>
              <a:tailEnd type="none" w="sm" len="sm"/>
            </a:ln>
            <a:effectLst/>
          </p:spPr>
          <p:txBody>
            <a:bodyPr/>
            <a:lstStyle/>
            <a:p>
              <a:endParaRPr lang="en-US"/>
            </a:p>
          </p:txBody>
        </p:sp>
        <p:sp>
          <p:nvSpPr>
            <p:cNvPr id="1205" name="Freeform 1208"/>
            <p:cNvSpPr>
              <a:spLocks/>
            </p:cNvSpPr>
            <p:nvPr/>
          </p:nvSpPr>
          <p:spPr bwMode="auto">
            <a:xfrm>
              <a:off x="4335" y="1474"/>
              <a:ext cx="39" cy="42"/>
            </a:xfrm>
            <a:custGeom>
              <a:avLst/>
              <a:gdLst/>
              <a:ahLst/>
              <a:cxnLst>
                <a:cxn ang="0">
                  <a:pos x="38" y="41"/>
                </a:cxn>
                <a:cxn ang="0">
                  <a:pos x="34" y="41"/>
                </a:cxn>
                <a:cxn ang="0">
                  <a:pos x="30" y="41"/>
                </a:cxn>
                <a:cxn ang="0">
                  <a:pos x="26" y="40"/>
                </a:cxn>
                <a:cxn ang="0">
                  <a:pos x="23" y="39"/>
                </a:cxn>
                <a:cxn ang="0">
                  <a:pos x="19" y="37"/>
                </a:cxn>
                <a:cxn ang="0">
                  <a:pos x="17" y="35"/>
                </a:cxn>
                <a:cxn ang="0">
                  <a:pos x="14" y="32"/>
                </a:cxn>
                <a:cxn ang="0">
                  <a:pos x="11" y="30"/>
                </a:cxn>
                <a:cxn ang="0">
                  <a:pos x="9" y="27"/>
                </a:cxn>
                <a:cxn ang="0">
                  <a:pos x="6" y="23"/>
                </a:cxn>
                <a:cxn ang="0">
                  <a:pos x="4" y="20"/>
                </a:cxn>
                <a:cxn ang="0">
                  <a:pos x="3" y="16"/>
                </a:cxn>
                <a:cxn ang="0">
                  <a:pos x="2" y="12"/>
                </a:cxn>
                <a:cxn ang="0">
                  <a:pos x="0" y="8"/>
                </a:cxn>
                <a:cxn ang="0">
                  <a:pos x="0" y="5"/>
                </a:cxn>
                <a:cxn ang="0">
                  <a:pos x="0" y="0"/>
                </a:cxn>
              </a:cxnLst>
              <a:rect l="0" t="0" r="r" b="b"/>
              <a:pathLst>
                <a:path w="39" h="42">
                  <a:moveTo>
                    <a:pt x="38" y="41"/>
                  </a:moveTo>
                  <a:lnTo>
                    <a:pt x="34" y="41"/>
                  </a:lnTo>
                  <a:lnTo>
                    <a:pt x="30" y="41"/>
                  </a:lnTo>
                  <a:lnTo>
                    <a:pt x="26" y="40"/>
                  </a:lnTo>
                  <a:lnTo>
                    <a:pt x="23" y="39"/>
                  </a:lnTo>
                  <a:lnTo>
                    <a:pt x="19" y="37"/>
                  </a:lnTo>
                  <a:lnTo>
                    <a:pt x="17" y="35"/>
                  </a:lnTo>
                  <a:lnTo>
                    <a:pt x="14" y="32"/>
                  </a:lnTo>
                  <a:lnTo>
                    <a:pt x="11" y="30"/>
                  </a:lnTo>
                  <a:lnTo>
                    <a:pt x="9" y="27"/>
                  </a:lnTo>
                  <a:lnTo>
                    <a:pt x="6" y="23"/>
                  </a:lnTo>
                  <a:lnTo>
                    <a:pt x="4" y="20"/>
                  </a:lnTo>
                  <a:lnTo>
                    <a:pt x="3" y="16"/>
                  </a:lnTo>
                  <a:lnTo>
                    <a:pt x="2" y="12"/>
                  </a:lnTo>
                  <a:lnTo>
                    <a:pt x="0" y="8"/>
                  </a:lnTo>
                  <a:lnTo>
                    <a:pt x="0" y="5"/>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06" name="Line 1209"/>
            <p:cNvSpPr>
              <a:spLocks noChangeShapeType="1"/>
            </p:cNvSpPr>
            <p:nvPr/>
          </p:nvSpPr>
          <p:spPr bwMode="auto">
            <a:xfrm>
              <a:off x="4373" y="1516"/>
              <a:ext cx="0" cy="2"/>
            </a:xfrm>
            <a:prstGeom prst="line">
              <a:avLst/>
            </a:prstGeom>
            <a:noFill/>
            <a:ln w="9525">
              <a:noFill/>
              <a:round/>
              <a:headEnd type="none" w="sm" len="sm"/>
              <a:tailEnd type="none" w="sm" len="sm"/>
            </a:ln>
            <a:effectLst/>
          </p:spPr>
          <p:txBody>
            <a:bodyPr/>
            <a:lstStyle/>
            <a:p>
              <a:endParaRPr lang="en-US"/>
            </a:p>
          </p:txBody>
        </p:sp>
        <p:sp>
          <p:nvSpPr>
            <p:cNvPr id="1207" name="Line 1210"/>
            <p:cNvSpPr>
              <a:spLocks noChangeShapeType="1"/>
            </p:cNvSpPr>
            <p:nvPr/>
          </p:nvSpPr>
          <p:spPr bwMode="auto">
            <a:xfrm>
              <a:off x="4336" y="1474"/>
              <a:ext cx="1" cy="0"/>
            </a:xfrm>
            <a:prstGeom prst="line">
              <a:avLst/>
            </a:prstGeom>
            <a:noFill/>
            <a:ln w="9525">
              <a:noFill/>
              <a:round/>
              <a:headEnd type="none" w="sm" len="sm"/>
              <a:tailEnd type="none" w="sm" len="sm"/>
            </a:ln>
            <a:effectLst/>
          </p:spPr>
          <p:txBody>
            <a:bodyPr/>
            <a:lstStyle/>
            <a:p>
              <a:endParaRPr lang="en-US"/>
            </a:p>
          </p:txBody>
        </p:sp>
        <p:sp>
          <p:nvSpPr>
            <p:cNvPr id="1208" name="Freeform 1211"/>
            <p:cNvSpPr>
              <a:spLocks/>
            </p:cNvSpPr>
            <p:nvPr/>
          </p:nvSpPr>
          <p:spPr bwMode="auto">
            <a:xfrm>
              <a:off x="4335" y="1311"/>
              <a:ext cx="189" cy="164"/>
            </a:xfrm>
            <a:custGeom>
              <a:avLst/>
              <a:gdLst/>
              <a:ahLst/>
              <a:cxnLst>
                <a:cxn ang="0">
                  <a:pos x="0" y="163"/>
                </a:cxn>
                <a:cxn ang="0">
                  <a:pos x="0" y="0"/>
                </a:cxn>
                <a:cxn ang="0">
                  <a:pos x="188" y="0"/>
                </a:cxn>
              </a:cxnLst>
              <a:rect l="0" t="0" r="r" b="b"/>
              <a:pathLst>
                <a:path w="189" h="164">
                  <a:moveTo>
                    <a:pt x="0" y="163"/>
                  </a:moveTo>
                  <a:lnTo>
                    <a:pt x="0" y="0"/>
                  </a:lnTo>
                  <a:lnTo>
                    <a:pt x="188"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09" name="Rectangle 1212"/>
            <p:cNvSpPr>
              <a:spLocks noChangeArrowheads="1"/>
            </p:cNvSpPr>
            <p:nvPr/>
          </p:nvSpPr>
          <p:spPr bwMode="auto">
            <a:xfrm>
              <a:off x="4835" y="1423"/>
              <a:ext cx="394" cy="154"/>
            </a:xfrm>
            <a:prstGeom prst="rect">
              <a:avLst/>
            </a:prstGeom>
            <a:noFill/>
            <a:ln w="9525">
              <a:noFill/>
              <a:miter lim="800000"/>
              <a:headEnd/>
              <a:tailEnd/>
            </a:ln>
            <a:effectLst/>
          </p:spPr>
          <p:txBody>
            <a:bodyPr wrap="none" lIns="92075" tIns="46038" rIns="92075" bIns="46038">
              <a:spAutoFit/>
            </a:bodyPr>
            <a:lstStyle/>
            <a:p>
              <a:pPr eaLnBrk="1" hangingPunct="1"/>
              <a:r>
                <a:rPr lang="en-US" sz="1000" b="1">
                  <a:solidFill>
                    <a:srgbClr val="FF3300"/>
                  </a:solidFill>
                  <a:effectLst>
                    <a:outerShdw blurRad="38100" dist="38100" dir="2700000" algn="tl">
                      <a:srgbClr val="000000"/>
                    </a:outerShdw>
                  </a:effectLst>
                  <a:latin typeface="Arial" charset="0"/>
                </a:rPr>
                <a:t>Access</a:t>
              </a:r>
            </a:p>
          </p:txBody>
        </p:sp>
        <p:sp>
          <p:nvSpPr>
            <p:cNvPr id="1210" name="Rectangle 1213"/>
            <p:cNvSpPr>
              <a:spLocks noChangeArrowheads="1"/>
            </p:cNvSpPr>
            <p:nvPr/>
          </p:nvSpPr>
          <p:spPr bwMode="auto">
            <a:xfrm>
              <a:off x="4864" y="1584"/>
              <a:ext cx="374" cy="154"/>
            </a:xfrm>
            <a:prstGeom prst="rect">
              <a:avLst/>
            </a:prstGeom>
            <a:noFill/>
            <a:ln w="9525">
              <a:noFill/>
              <a:miter lim="800000"/>
              <a:headEnd/>
              <a:tailEnd/>
            </a:ln>
            <a:effectLst/>
          </p:spPr>
          <p:txBody>
            <a:bodyPr wrap="none" lIns="92075" tIns="46038" rIns="92075" bIns="46038">
              <a:spAutoFit/>
            </a:bodyPr>
            <a:lstStyle/>
            <a:p>
              <a:pPr eaLnBrk="1" hangingPunct="1"/>
              <a:r>
                <a:rPr lang="en-US" sz="1000" b="1">
                  <a:solidFill>
                    <a:schemeClr val="accent1"/>
                  </a:solidFill>
                  <a:effectLst>
                    <a:outerShdw blurRad="38100" dist="38100" dir="2700000" algn="tl">
                      <a:srgbClr val="000000"/>
                    </a:outerShdw>
                  </a:effectLst>
                  <a:latin typeface="Arial" charset="0"/>
                </a:rPr>
                <a:t>Return</a:t>
              </a:r>
            </a:p>
          </p:txBody>
        </p:sp>
        <p:sp>
          <p:nvSpPr>
            <p:cNvPr id="1211" name="Rectangle 1214"/>
            <p:cNvSpPr>
              <a:spLocks noChangeArrowheads="1"/>
            </p:cNvSpPr>
            <p:nvPr/>
          </p:nvSpPr>
          <p:spPr bwMode="auto">
            <a:xfrm>
              <a:off x="4589" y="2570"/>
              <a:ext cx="414" cy="154"/>
            </a:xfrm>
            <a:prstGeom prst="rect">
              <a:avLst/>
            </a:prstGeom>
            <a:noFill/>
            <a:ln w="9525">
              <a:noFill/>
              <a:miter lim="800000"/>
              <a:headEnd/>
              <a:tailEnd/>
            </a:ln>
            <a:effectLst/>
          </p:spPr>
          <p:txBody>
            <a:bodyPr wrap="none" lIns="92075" tIns="46038" rIns="92075" bIns="46038">
              <a:spAutoFit/>
            </a:bodyPr>
            <a:lstStyle/>
            <a:p>
              <a:pPr eaLnBrk="1" hangingPunct="1"/>
              <a:r>
                <a:rPr lang="en-US" sz="1000" b="1">
                  <a:solidFill>
                    <a:srgbClr val="FFFF00"/>
                  </a:solidFill>
                  <a:effectLst>
                    <a:outerShdw blurRad="38100" dist="38100" dir="2700000" algn="tl">
                      <a:srgbClr val="000000"/>
                    </a:outerShdw>
                  </a:effectLst>
                  <a:latin typeface="Arial" charset="0"/>
                </a:rPr>
                <a:t>Effluent</a:t>
              </a:r>
            </a:p>
          </p:txBody>
        </p:sp>
        <p:sp>
          <p:nvSpPr>
            <p:cNvPr id="1212" name="Line 1215"/>
            <p:cNvSpPr>
              <a:spLocks noChangeShapeType="1"/>
            </p:cNvSpPr>
            <p:nvPr/>
          </p:nvSpPr>
          <p:spPr bwMode="auto">
            <a:xfrm>
              <a:off x="4256" y="1351"/>
              <a:ext cx="5" cy="0"/>
            </a:xfrm>
            <a:prstGeom prst="line">
              <a:avLst/>
            </a:prstGeom>
            <a:noFill/>
            <a:ln w="9525">
              <a:noFill/>
              <a:round/>
              <a:headEnd type="none" w="sm" len="sm"/>
              <a:tailEnd type="none" w="sm" len="sm"/>
            </a:ln>
            <a:effectLst/>
          </p:spPr>
          <p:txBody>
            <a:bodyPr/>
            <a:lstStyle/>
            <a:p>
              <a:endParaRPr lang="en-US"/>
            </a:p>
          </p:txBody>
        </p:sp>
        <p:sp>
          <p:nvSpPr>
            <p:cNvPr id="1213" name="Line 1216"/>
            <p:cNvSpPr>
              <a:spLocks noChangeShapeType="1"/>
            </p:cNvSpPr>
            <p:nvPr/>
          </p:nvSpPr>
          <p:spPr bwMode="auto">
            <a:xfrm>
              <a:off x="4229" y="1351"/>
              <a:ext cx="5" cy="0"/>
            </a:xfrm>
            <a:prstGeom prst="line">
              <a:avLst/>
            </a:prstGeom>
            <a:noFill/>
            <a:ln w="9525">
              <a:noFill/>
              <a:round/>
              <a:headEnd type="none" w="sm" len="sm"/>
              <a:tailEnd type="none" w="sm" len="sm"/>
            </a:ln>
            <a:effectLst/>
          </p:spPr>
          <p:txBody>
            <a:bodyPr/>
            <a:lstStyle/>
            <a:p>
              <a:endParaRPr lang="en-US"/>
            </a:p>
          </p:txBody>
        </p:sp>
        <p:sp>
          <p:nvSpPr>
            <p:cNvPr id="1214" name="Freeform 1217"/>
            <p:cNvSpPr>
              <a:spLocks/>
            </p:cNvSpPr>
            <p:nvPr/>
          </p:nvSpPr>
          <p:spPr bwMode="auto">
            <a:xfrm>
              <a:off x="4509" y="1892"/>
              <a:ext cx="54" cy="1"/>
            </a:xfrm>
            <a:custGeom>
              <a:avLst/>
              <a:gdLst/>
              <a:ahLst/>
              <a:cxnLst>
                <a:cxn ang="0">
                  <a:pos x="53" y="0"/>
                </a:cxn>
                <a:cxn ang="0">
                  <a:pos x="52" y="0"/>
                </a:cxn>
                <a:cxn ang="0">
                  <a:pos x="51" y="0"/>
                </a:cxn>
                <a:cxn ang="0">
                  <a:pos x="50" y="0"/>
                </a:cxn>
                <a:cxn ang="0">
                  <a:pos x="48" y="0"/>
                </a:cxn>
                <a:cxn ang="0">
                  <a:pos x="46" y="0"/>
                </a:cxn>
                <a:cxn ang="0">
                  <a:pos x="43" y="0"/>
                </a:cxn>
                <a:cxn ang="0">
                  <a:pos x="40" y="0"/>
                </a:cxn>
                <a:cxn ang="0">
                  <a:pos x="36" y="0"/>
                </a:cxn>
                <a:cxn ang="0">
                  <a:pos x="32" y="0"/>
                </a:cxn>
                <a:cxn ang="0">
                  <a:pos x="28" y="0"/>
                </a:cxn>
                <a:cxn ang="0">
                  <a:pos x="24" y="0"/>
                </a:cxn>
                <a:cxn ang="0">
                  <a:pos x="19" y="0"/>
                </a:cxn>
                <a:cxn ang="0">
                  <a:pos x="15" y="0"/>
                </a:cxn>
                <a:cxn ang="0">
                  <a:pos x="10" y="0"/>
                </a:cxn>
                <a:cxn ang="0">
                  <a:pos x="5" y="0"/>
                </a:cxn>
                <a:cxn ang="0">
                  <a:pos x="0" y="0"/>
                </a:cxn>
              </a:cxnLst>
              <a:rect l="0" t="0" r="r" b="b"/>
              <a:pathLst>
                <a:path w="54" h="1">
                  <a:moveTo>
                    <a:pt x="53" y="0"/>
                  </a:moveTo>
                  <a:lnTo>
                    <a:pt x="52" y="0"/>
                  </a:lnTo>
                  <a:lnTo>
                    <a:pt x="51" y="0"/>
                  </a:lnTo>
                  <a:lnTo>
                    <a:pt x="50" y="0"/>
                  </a:lnTo>
                  <a:lnTo>
                    <a:pt x="48" y="0"/>
                  </a:lnTo>
                  <a:lnTo>
                    <a:pt x="46" y="0"/>
                  </a:lnTo>
                  <a:lnTo>
                    <a:pt x="43" y="0"/>
                  </a:lnTo>
                  <a:lnTo>
                    <a:pt x="40" y="0"/>
                  </a:lnTo>
                  <a:lnTo>
                    <a:pt x="36" y="0"/>
                  </a:lnTo>
                  <a:lnTo>
                    <a:pt x="32" y="0"/>
                  </a:lnTo>
                  <a:lnTo>
                    <a:pt x="28" y="0"/>
                  </a:lnTo>
                  <a:lnTo>
                    <a:pt x="24" y="0"/>
                  </a:lnTo>
                  <a:lnTo>
                    <a:pt x="19" y="0"/>
                  </a:lnTo>
                  <a:lnTo>
                    <a:pt x="15" y="0"/>
                  </a:lnTo>
                  <a:lnTo>
                    <a:pt x="10" y="0"/>
                  </a:lnTo>
                  <a:lnTo>
                    <a:pt x="5" y="0"/>
                  </a:lnTo>
                  <a:lnTo>
                    <a:pt x="0" y="0"/>
                  </a:lnTo>
                </a:path>
              </a:pathLst>
            </a:custGeom>
            <a:pattFill prst="solidDmnd">
              <a:fgClr>
                <a:srgbClr val="FFFF00"/>
              </a:fgClr>
              <a:bgClr>
                <a:srgbClr val="009900"/>
              </a:bgClr>
            </a:pattFill>
            <a:ln w="25400" cap="rnd" cmpd="sng">
              <a:solidFill>
                <a:srgbClr val="FFE90F"/>
              </a:solidFill>
              <a:prstDash val="solid"/>
              <a:round/>
              <a:headEnd type="none" w="sm" len="sm"/>
              <a:tailEnd type="none" w="sm" len="sm"/>
            </a:ln>
            <a:effectLst/>
          </p:spPr>
          <p:txBody>
            <a:bodyPr/>
            <a:lstStyle/>
            <a:p>
              <a:endParaRPr lang="en-US"/>
            </a:p>
          </p:txBody>
        </p:sp>
        <p:sp>
          <p:nvSpPr>
            <p:cNvPr id="1215" name="Line 1218"/>
            <p:cNvSpPr>
              <a:spLocks noChangeShapeType="1"/>
            </p:cNvSpPr>
            <p:nvPr/>
          </p:nvSpPr>
          <p:spPr bwMode="auto">
            <a:xfrm flipV="1">
              <a:off x="4509" y="1887"/>
              <a:ext cx="0" cy="7"/>
            </a:xfrm>
            <a:prstGeom prst="line">
              <a:avLst/>
            </a:prstGeom>
            <a:noFill/>
            <a:ln w="9525">
              <a:noFill/>
              <a:round/>
              <a:headEnd type="none" w="sm" len="sm"/>
              <a:tailEnd type="none" w="sm" len="sm"/>
            </a:ln>
            <a:effectLst/>
          </p:spPr>
          <p:txBody>
            <a:bodyPr/>
            <a:lstStyle/>
            <a:p>
              <a:endParaRPr lang="en-US"/>
            </a:p>
          </p:txBody>
        </p:sp>
        <p:sp>
          <p:nvSpPr>
            <p:cNvPr id="1216" name="Freeform 1219"/>
            <p:cNvSpPr>
              <a:spLocks/>
            </p:cNvSpPr>
            <p:nvPr/>
          </p:nvSpPr>
          <p:spPr bwMode="auto">
            <a:xfrm>
              <a:off x="4485" y="1892"/>
              <a:ext cx="26" cy="26"/>
            </a:xfrm>
            <a:custGeom>
              <a:avLst/>
              <a:gdLst/>
              <a:ahLst/>
              <a:cxnLst>
                <a:cxn ang="0">
                  <a:pos x="25" y="0"/>
                </a:cxn>
                <a:cxn ang="0">
                  <a:pos x="20" y="0"/>
                </a:cxn>
                <a:cxn ang="0">
                  <a:pos x="16" y="1"/>
                </a:cxn>
                <a:cxn ang="0">
                  <a:pos x="12" y="2"/>
                </a:cxn>
                <a:cxn ang="0">
                  <a:pos x="9" y="4"/>
                </a:cxn>
                <a:cxn ang="0">
                  <a:pos x="7" y="5"/>
                </a:cxn>
                <a:cxn ang="0">
                  <a:pos x="5" y="8"/>
                </a:cxn>
                <a:cxn ang="0">
                  <a:pos x="4" y="10"/>
                </a:cxn>
                <a:cxn ang="0">
                  <a:pos x="2" y="13"/>
                </a:cxn>
                <a:cxn ang="0">
                  <a:pos x="2" y="15"/>
                </a:cxn>
                <a:cxn ang="0">
                  <a:pos x="0" y="17"/>
                </a:cxn>
                <a:cxn ang="0">
                  <a:pos x="0" y="19"/>
                </a:cxn>
                <a:cxn ang="0">
                  <a:pos x="0" y="21"/>
                </a:cxn>
                <a:cxn ang="0">
                  <a:pos x="0" y="23"/>
                </a:cxn>
                <a:cxn ang="0">
                  <a:pos x="0" y="24"/>
                </a:cxn>
                <a:cxn ang="0">
                  <a:pos x="0" y="25"/>
                </a:cxn>
              </a:cxnLst>
              <a:rect l="0" t="0" r="r" b="b"/>
              <a:pathLst>
                <a:path w="26" h="26">
                  <a:moveTo>
                    <a:pt x="25" y="0"/>
                  </a:moveTo>
                  <a:lnTo>
                    <a:pt x="20" y="0"/>
                  </a:lnTo>
                  <a:lnTo>
                    <a:pt x="16" y="1"/>
                  </a:lnTo>
                  <a:lnTo>
                    <a:pt x="12" y="2"/>
                  </a:lnTo>
                  <a:lnTo>
                    <a:pt x="9" y="4"/>
                  </a:lnTo>
                  <a:lnTo>
                    <a:pt x="7" y="5"/>
                  </a:lnTo>
                  <a:lnTo>
                    <a:pt x="5" y="8"/>
                  </a:lnTo>
                  <a:lnTo>
                    <a:pt x="4" y="10"/>
                  </a:lnTo>
                  <a:lnTo>
                    <a:pt x="2" y="13"/>
                  </a:lnTo>
                  <a:lnTo>
                    <a:pt x="2" y="15"/>
                  </a:lnTo>
                  <a:lnTo>
                    <a:pt x="0" y="17"/>
                  </a:lnTo>
                  <a:lnTo>
                    <a:pt x="0" y="19"/>
                  </a:lnTo>
                  <a:lnTo>
                    <a:pt x="0" y="21"/>
                  </a:lnTo>
                  <a:lnTo>
                    <a:pt x="0" y="23"/>
                  </a:lnTo>
                  <a:lnTo>
                    <a:pt x="0" y="24"/>
                  </a:lnTo>
                  <a:lnTo>
                    <a:pt x="0" y="25"/>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217" name="Line 1220"/>
            <p:cNvSpPr>
              <a:spLocks noChangeShapeType="1"/>
            </p:cNvSpPr>
            <p:nvPr/>
          </p:nvSpPr>
          <p:spPr bwMode="auto">
            <a:xfrm>
              <a:off x="4509" y="1890"/>
              <a:ext cx="0" cy="7"/>
            </a:xfrm>
            <a:prstGeom prst="line">
              <a:avLst/>
            </a:prstGeom>
            <a:noFill/>
            <a:ln w="9525">
              <a:noFill/>
              <a:round/>
              <a:headEnd type="none" w="sm" len="sm"/>
              <a:tailEnd type="none" w="sm" len="sm"/>
            </a:ln>
            <a:effectLst/>
          </p:spPr>
          <p:txBody>
            <a:bodyPr/>
            <a:lstStyle/>
            <a:p>
              <a:endParaRPr lang="en-US"/>
            </a:p>
          </p:txBody>
        </p:sp>
        <p:sp>
          <p:nvSpPr>
            <p:cNvPr id="1218" name="Line 1221"/>
            <p:cNvSpPr>
              <a:spLocks noChangeShapeType="1"/>
            </p:cNvSpPr>
            <p:nvPr/>
          </p:nvSpPr>
          <p:spPr bwMode="auto">
            <a:xfrm flipH="1">
              <a:off x="4484" y="1918"/>
              <a:ext cx="5" cy="0"/>
            </a:xfrm>
            <a:prstGeom prst="line">
              <a:avLst/>
            </a:prstGeom>
            <a:noFill/>
            <a:ln w="9525">
              <a:noFill/>
              <a:round/>
              <a:headEnd type="none" w="sm" len="sm"/>
              <a:tailEnd type="none" w="sm" len="sm"/>
            </a:ln>
            <a:effectLst/>
          </p:spPr>
          <p:txBody>
            <a:bodyPr/>
            <a:lstStyle/>
            <a:p>
              <a:endParaRPr lang="en-US"/>
            </a:p>
          </p:txBody>
        </p:sp>
        <p:sp>
          <p:nvSpPr>
            <p:cNvPr id="1219" name="Freeform 1222"/>
            <p:cNvSpPr>
              <a:spLocks/>
            </p:cNvSpPr>
            <p:nvPr/>
          </p:nvSpPr>
          <p:spPr bwMode="auto">
            <a:xfrm>
              <a:off x="4485" y="1918"/>
              <a:ext cx="48" cy="400"/>
            </a:xfrm>
            <a:custGeom>
              <a:avLst/>
              <a:gdLst/>
              <a:ahLst/>
              <a:cxnLst>
                <a:cxn ang="0">
                  <a:pos x="0" y="0"/>
                </a:cxn>
                <a:cxn ang="0">
                  <a:pos x="0" y="398"/>
                </a:cxn>
                <a:cxn ang="0">
                  <a:pos x="1" y="399"/>
                </a:cxn>
                <a:cxn ang="0">
                  <a:pos x="47" y="399"/>
                </a:cxn>
              </a:cxnLst>
              <a:rect l="0" t="0" r="r" b="b"/>
              <a:pathLst>
                <a:path w="48" h="400">
                  <a:moveTo>
                    <a:pt x="0" y="0"/>
                  </a:moveTo>
                  <a:lnTo>
                    <a:pt x="0" y="398"/>
                  </a:lnTo>
                  <a:lnTo>
                    <a:pt x="1" y="399"/>
                  </a:lnTo>
                  <a:lnTo>
                    <a:pt x="47" y="399"/>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220" name="Freeform 1223"/>
            <p:cNvSpPr>
              <a:spLocks/>
            </p:cNvSpPr>
            <p:nvPr/>
          </p:nvSpPr>
          <p:spPr bwMode="auto">
            <a:xfrm>
              <a:off x="4532" y="2318"/>
              <a:ext cx="31" cy="38"/>
            </a:xfrm>
            <a:custGeom>
              <a:avLst/>
              <a:gdLst/>
              <a:ahLst/>
              <a:cxnLst>
                <a:cxn ang="0">
                  <a:pos x="0" y="0"/>
                </a:cxn>
                <a:cxn ang="0">
                  <a:pos x="2" y="0"/>
                </a:cxn>
                <a:cxn ang="0">
                  <a:pos x="4" y="0"/>
                </a:cxn>
                <a:cxn ang="0">
                  <a:pos x="7" y="1"/>
                </a:cxn>
                <a:cxn ang="0">
                  <a:pos x="10" y="2"/>
                </a:cxn>
                <a:cxn ang="0">
                  <a:pos x="12" y="4"/>
                </a:cxn>
                <a:cxn ang="0">
                  <a:pos x="15" y="6"/>
                </a:cxn>
                <a:cxn ang="0">
                  <a:pos x="17" y="8"/>
                </a:cxn>
                <a:cxn ang="0">
                  <a:pos x="19" y="10"/>
                </a:cxn>
                <a:cxn ang="0">
                  <a:pos x="21" y="13"/>
                </a:cxn>
                <a:cxn ang="0">
                  <a:pos x="23" y="16"/>
                </a:cxn>
                <a:cxn ang="0">
                  <a:pos x="25" y="19"/>
                </a:cxn>
                <a:cxn ang="0">
                  <a:pos x="26" y="21"/>
                </a:cxn>
                <a:cxn ang="0">
                  <a:pos x="28" y="25"/>
                </a:cxn>
                <a:cxn ang="0">
                  <a:pos x="28" y="29"/>
                </a:cxn>
                <a:cxn ang="0">
                  <a:pos x="29" y="32"/>
                </a:cxn>
                <a:cxn ang="0">
                  <a:pos x="30" y="37"/>
                </a:cxn>
              </a:cxnLst>
              <a:rect l="0" t="0" r="r" b="b"/>
              <a:pathLst>
                <a:path w="31" h="38">
                  <a:moveTo>
                    <a:pt x="0" y="0"/>
                  </a:moveTo>
                  <a:lnTo>
                    <a:pt x="2" y="0"/>
                  </a:lnTo>
                  <a:lnTo>
                    <a:pt x="4" y="0"/>
                  </a:lnTo>
                  <a:lnTo>
                    <a:pt x="7" y="1"/>
                  </a:lnTo>
                  <a:lnTo>
                    <a:pt x="10" y="2"/>
                  </a:lnTo>
                  <a:lnTo>
                    <a:pt x="12" y="4"/>
                  </a:lnTo>
                  <a:lnTo>
                    <a:pt x="15" y="6"/>
                  </a:lnTo>
                  <a:lnTo>
                    <a:pt x="17" y="8"/>
                  </a:lnTo>
                  <a:lnTo>
                    <a:pt x="19" y="10"/>
                  </a:lnTo>
                  <a:lnTo>
                    <a:pt x="21" y="13"/>
                  </a:lnTo>
                  <a:lnTo>
                    <a:pt x="23" y="16"/>
                  </a:lnTo>
                  <a:lnTo>
                    <a:pt x="25" y="19"/>
                  </a:lnTo>
                  <a:lnTo>
                    <a:pt x="26" y="21"/>
                  </a:lnTo>
                  <a:lnTo>
                    <a:pt x="28" y="25"/>
                  </a:lnTo>
                  <a:lnTo>
                    <a:pt x="28" y="29"/>
                  </a:lnTo>
                  <a:lnTo>
                    <a:pt x="29" y="32"/>
                  </a:lnTo>
                  <a:lnTo>
                    <a:pt x="30" y="37"/>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221" name="Line 1224"/>
            <p:cNvSpPr>
              <a:spLocks noChangeShapeType="1"/>
            </p:cNvSpPr>
            <p:nvPr/>
          </p:nvSpPr>
          <p:spPr bwMode="auto">
            <a:xfrm flipV="1">
              <a:off x="4532" y="2313"/>
              <a:ext cx="0" cy="8"/>
            </a:xfrm>
            <a:prstGeom prst="line">
              <a:avLst/>
            </a:prstGeom>
            <a:noFill/>
            <a:ln w="9525">
              <a:noFill/>
              <a:round/>
              <a:headEnd type="none" w="sm" len="sm"/>
              <a:tailEnd type="none" w="sm" len="sm"/>
            </a:ln>
            <a:effectLst/>
          </p:spPr>
          <p:txBody>
            <a:bodyPr/>
            <a:lstStyle/>
            <a:p>
              <a:endParaRPr lang="en-US"/>
            </a:p>
          </p:txBody>
        </p:sp>
        <p:sp>
          <p:nvSpPr>
            <p:cNvPr id="1222" name="Line 1225"/>
            <p:cNvSpPr>
              <a:spLocks noChangeShapeType="1"/>
            </p:cNvSpPr>
            <p:nvPr/>
          </p:nvSpPr>
          <p:spPr bwMode="auto">
            <a:xfrm flipH="1">
              <a:off x="4560" y="2355"/>
              <a:ext cx="6" cy="0"/>
            </a:xfrm>
            <a:prstGeom prst="line">
              <a:avLst/>
            </a:prstGeom>
            <a:noFill/>
            <a:ln w="9525">
              <a:noFill/>
              <a:round/>
              <a:headEnd type="none" w="sm" len="sm"/>
              <a:tailEnd type="none" w="sm" len="sm"/>
            </a:ln>
            <a:effectLst/>
          </p:spPr>
          <p:txBody>
            <a:bodyPr/>
            <a:lstStyle/>
            <a:p>
              <a:endParaRPr lang="en-US"/>
            </a:p>
          </p:txBody>
        </p:sp>
        <p:sp>
          <p:nvSpPr>
            <p:cNvPr id="1223" name="Freeform 1226"/>
            <p:cNvSpPr>
              <a:spLocks/>
            </p:cNvSpPr>
            <p:nvPr/>
          </p:nvSpPr>
          <p:spPr bwMode="auto">
            <a:xfrm>
              <a:off x="4532" y="2355"/>
              <a:ext cx="31" cy="39"/>
            </a:xfrm>
            <a:custGeom>
              <a:avLst/>
              <a:gdLst/>
              <a:ahLst/>
              <a:cxnLst>
                <a:cxn ang="0">
                  <a:pos x="30" y="0"/>
                </a:cxn>
                <a:cxn ang="0">
                  <a:pos x="29" y="3"/>
                </a:cxn>
                <a:cxn ang="0">
                  <a:pos x="29" y="7"/>
                </a:cxn>
                <a:cxn ang="0">
                  <a:pos x="28" y="11"/>
                </a:cxn>
                <a:cxn ang="0">
                  <a:pos x="27" y="15"/>
                </a:cxn>
                <a:cxn ang="0">
                  <a:pos x="26" y="18"/>
                </a:cxn>
                <a:cxn ang="0">
                  <a:pos x="24" y="22"/>
                </a:cxn>
                <a:cxn ang="0">
                  <a:pos x="23" y="24"/>
                </a:cxn>
                <a:cxn ang="0">
                  <a:pos x="21" y="27"/>
                </a:cxn>
                <a:cxn ang="0">
                  <a:pos x="18" y="29"/>
                </a:cxn>
                <a:cxn ang="0">
                  <a:pos x="17" y="31"/>
                </a:cxn>
                <a:cxn ang="0">
                  <a:pos x="14" y="34"/>
                </a:cxn>
                <a:cxn ang="0">
                  <a:pos x="11" y="35"/>
                </a:cxn>
                <a:cxn ang="0">
                  <a:pos x="8" y="36"/>
                </a:cxn>
                <a:cxn ang="0">
                  <a:pos x="6" y="37"/>
                </a:cxn>
                <a:cxn ang="0">
                  <a:pos x="3" y="37"/>
                </a:cxn>
                <a:cxn ang="0">
                  <a:pos x="0" y="38"/>
                </a:cxn>
              </a:cxnLst>
              <a:rect l="0" t="0" r="r" b="b"/>
              <a:pathLst>
                <a:path w="31" h="39">
                  <a:moveTo>
                    <a:pt x="30" y="0"/>
                  </a:moveTo>
                  <a:lnTo>
                    <a:pt x="29" y="3"/>
                  </a:lnTo>
                  <a:lnTo>
                    <a:pt x="29" y="7"/>
                  </a:lnTo>
                  <a:lnTo>
                    <a:pt x="28" y="11"/>
                  </a:lnTo>
                  <a:lnTo>
                    <a:pt x="27" y="15"/>
                  </a:lnTo>
                  <a:lnTo>
                    <a:pt x="26" y="18"/>
                  </a:lnTo>
                  <a:lnTo>
                    <a:pt x="24" y="22"/>
                  </a:lnTo>
                  <a:lnTo>
                    <a:pt x="23" y="24"/>
                  </a:lnTo>
                  <a:lnTo>
                    <a:pt x="21" y="27"/>
                  </a:lnTo>
                  <a:lnTo>
                    <a:pt x="18" y="29"/>
                  </a:lnTo>
                  <a:lnTo>
                    <a:pt x="17" y="31"/>
                  </a:lnTo>
                  <a:lnTo>
                    <a:pt x="14" y="34"/>
                  </a:lnTo>
                  <a:lnTo>
                    <a:pt x="11" y="35"/>
                  </a:lnTo>
                  <a:lnTo>
                    <a:pt x="8" y="36"/>
                  </a:lnTo>
                  <a:lnTo>
                    <a:pt x="6" y="37"/>
                  </a:lnTo>
                  <a:lnTo>
                    <a:pt x="3" y="37"/>
                  </a:lnTo>
                  <a:lnTo>
                    <a:pt x="0" y="38"/>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224" name="Line 1227"/>
            <p:cNvSpPr>
              <a:spLocks noChangeShapeType="1"/>
            </p:cNvSpPr>
            <p:nvPr/>
          </p:nvSpPr>
          <p:spPr bwMode="auto">
            <a:xfrm>
              <a:off x="4560" y="2355"/>
              <a:ext cx="6" cy="0"/>
            </a:xfrm>
            <a:prstGeom prst="line">
              <a:avLst/>
            </a:prstGeom>
            <a:noFill/>
            <a:ln w="9525">
              <a:noFill/>
              <a:round/>
              <a:headEnd type="none" w="sm" len="sm"/>
              <a:tailEnd type="none" w="sm" len="sm"/>
            </a:ln>
            <a:effectLst/>
          </p:spPr>
          <p:txBody>
            <a:bodyPr/>
            <a:lstStyle/>
            <a:p>
              <a:endParaRPr lang="en-US"/>
            </a:p>
          </p:txBody>
        </p:sp>
        <p:sp>
          <p:nvSpPr>
            <p:cNvPr id="1225" name="Line 1228"/>
            <p:cNvSpPr>
              <a:spLocks noChangeShapeType="1"/>
            </p:cNvSpPr>
            <p:nvPr/>
          </p:nvSpPr>
          <p:spPr bwMode="auto">
            <a:xfrm flipV="1">
              <a:off x="4532" y="2388"/>
              <a:ext cx="0" cy="7"/>
            </a:xfrm>
            <a:prstGeom prst="line">
              <a:avLst/>
            </a:prstGeom>
            <a:noFill/>
            <a:ln w="9525">
              <a:noFill/>
              <a:round/>
              <a:headEnd type="none" w="sm" len="sm"/>
              <a:tailEnd type="none" w="sm" len="sm"/>
            </a:ln>
            <a:effectLst/>
          </p:spPr>
          <p:txBody>
            <a:bodyPr/>
            <a:lstStyle/>
            <a:p>
              <a:endParaRPr lang="en-US"/>
            </a:p>
          </p:txBody>
        </p:sp>
        <p:sp>
          <p:nvSpPr>
            <p:cNvPr id="1226" name="Freeform 1229"/>
            <p:cNvSpPr>
              <a:spLocks/>
            </p:cNvSpPr>
            <p:nvPr/>
          </p:nvSpPr>
          <p:spPr bwMode="auto">
            <a:xfrm>
              <a:off x="4485" y="2393"/>
              <a:ext cx="48" cy="106"/>
            </a:xfrm>
            <a:custGeom>
              <a:avLst/>
              <a:gdLst/>
              <a:ahLst/>
              <a:cxnLst>
                <a:cxn ang="0">
                  <a:pos x="47" y="0"/>
                </a:cxn>
                <a:cxn ang="0">
                  <a:pos x="1" y="0"/>
                </a:cxn>
                <a:cxn ang="0">
                  <a:pos x="0" y="0"/>
                </a:cxn>
                <a:cxn ang="0">
                  <a:pos x="0" y="105"/>
                </a:cxn>
              </a:cxnLst>
              <a:rect l="0" t="0" r="r" b="b"/>
              <a:pathLst>
                <a:path w="48" h="106">
                  <a:moveTo>
                    <a:pt x="47" y="0"/>
                  </a:moveTo>
                  <a:lnTo>
                    <a:pt x="1" y="0"/>
                  </a:lnTo>
                  <a:lnTo>
                    <a:pt x="0" y="0"/>
                  </a:lnTo>
                  <a:lnTo>
                    <a:pt x="0" y="105"/>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227" name="Freeform 1230"/>
            <p:cNvSpPr>
              <a:spLocks/>
            </p:cNvSpPr>
            <p:nvPr/>
          </p:nvSpPr>
          <p:spPr bwMode="auto">
            <a:xfrm>
              <a:off x="4410" y="2612"/>
              <a:ext cx="161" cy="90"/>
            </a:xfrm>
            <a:custGeom>
              <a:avLst/>
              <a:gdLst/>
              <a:ahLst/>
              <a:cxnLst>
                <a:cxn ang="0">
                  <a:pos x="160" y="68"/>
                </a:cxn>
                <a:cxn ang="0">
                  <a:pos x="158" y="75"/>
                </a:cxn>
                <a:cxn ang="0">
                  <a:pos x="155" y="80"/>
                </a:cxn>
                <a:cxn ang="0">
                  <a:pos x="151" y="85"/>
                </a:cxn>
                <a:cxn ang="0">
                  <a:pos x="146" y="88"/>
                </a:cxn>
                <a:cxn ang="0">
                  <a:pos x="141" y="89"/>
                </a:cxn>
                <a:cxn ang="0">
                  <a:pos x="15" y="88"/>
                </a:cxn>
                <a:cxn ang="0">
                  <a:pos x="10" y="86"/>
                </a:cxn>
                <a:cxn ang="0">
                  <a:pos x="5" y="82"/>
                </a:cxn>
                <a:cxn ang="0">
                  <a:pos x="2" y="76"/>
                </a:cxn>
                <a:cxn ang="0">
                  <a:pos x="0" y="70"/>
                </a:cxn>
                <a:cxn ang="0">
                  <a:pos x="0" y="8"/>
                </a:cxn>
                <a:cxn ang="0">
                  <a:pos x="2" y="9"/>
                </a:cxn>
                <a:cxn ang="0">
                  <a:pos x="4" y="12"/>
                </a:cxn>
                <a:cxn ang="0">
                  <a:pos x="7" y="13"/>
                </a:cxn>
                <a:cxn ang="0">
                  <a:pos x="11" y="14"/>
                </a:cxn>
                <a:cxn ang="0">
                  <a:pos x="15" y="14"/>
                </a:cxn>
                <a:cxn ang="0">
                  <a:pos x="18" y="13"/>
                </a:cxn>
                <a:cxn ang="0">
                  <a:pos x="21" y="10"/>
                </a:cxn>
                <a:cxn ang="0">
                  <a:pos x="24" y="6"/>
                </a:cxn>
                <a:cxn ang="0">
                  <a:pos x="28" y="4"/>
                </a:cxn>
                <a:cxn ang="0">
                  <a:pos x="32" y="2"/>
                </a:cxn>
                <a:cxn ang="0">
                  <a:pos x="36" y="4"/>
                </a:cxn>
                <a:cxn ang="0">
                  <a:pos x="39" y="6"/>
                </a:cxn>
                <a:cxn ang="0">
                  <a:pos x="42" y="9"/>
                </a:cxn>
                <a:cxn ang="0">
                  <a:pos x="46" y="13"/>
                </a:cxn>
                <a:cxn ang="0">
                  <a:pos x="51" y="14"/>
                </a:cxn>
                <a:cxn ang="0">
                  <a:pos x="56" y="13"/>
                </a:cxn>
                <a:cxn ang="0">
                  <a:pos x="60" y="9"/>
                </a:cxn>
                <a:cxn ang="0">
                  <a:pos x="63" y="6"/>
                </a:cxn>
                <a:cxn ang="0">
                  <a:pos x="66" y="2"/>
                </a:cxn>
                <a:cxn ang="0">
                  <a:pos x="69" y="0"/>
                </a:cxn>
                <a:cxn ang="0">
                  <a:pos x="72" y="1"/>
                </a:cxn>
                <a:cxn ang="0">
                  <a:pos x="73" y="4"/>
                </a:cxn>
                <a:cxn ang="0">
                  <a:pos x="77" y="8"/>
                </a:cxn>
                <a:cxn ang="0">
                  <a:pos x="80" y="13"/>
                </a:cxn>
                <a:cxn ang="0">
                  <a:pos x="85" y="15"/>
                </a:cxn>
                <a:cxn ang="0">
                  <a:pos x="89" y="16"/>
                </a:cxn>
                <a:cxn ang="0">
                  <a:pos x="93" y="13"/>
                </a:cxn>
                <a:cxn ang="0">
                  <a:pos x="95" y="9"/>
                </a:cxn>
                <a:cxn ang="0">
                  <a:pos x="97" y="5"/>
                </a:cxn>
                <a:cxn ang="0">
                  <a:pos x="100" y="2"/>
                </a:cxn>
                <a:cxn ang="0">
                  <a:pos x="105" y="1"/>
                </a:cxn>
                <a:cxn ang="0">
                  <a:pos x="109" y="3"/>
                </a:cxn>
                <a:cxn ang="0">
                  <a:pos x="111" y="7"/>
                </a:cxn>
                <a:cxn ang="0">
                  <a:pos x="112" y="11"/>
                </a:cxn>
                <a:cxn ang="0">
                  <a:pos x="116" y="14"/>
                </a:cxn>
                <a:cxn ang="0">
                  <a:pos x="122" y="15"/>
                </a:cxn>
                <a:cxn ang="0">
                  <a:pos x="128" y="14"/>
                </a:cxn>
                <a:cxn ang="0">
                  <a:pos x="131" y="11"/>
                </a:cxn>
                <a:cxn ang="0">
                  <a:pos x="134" y="7"/>
                </a:cxn>
                <a:cxn ang="0">
                  <a:pos x="136" y="3"/>
                </a:cxn>
                <a:cxn ang="0">
                  <a:pos x="140" y="1"/>
                </a:cxn>
                <a:cxn ang="0">
                  <a:pos x="143" y="2"/>
                </a:cxn>
                <a:cxn ang="0">
                  <a:pos x="146" y="4"/>
                </a:cxn>
                <a:cxn ang="0">
                  <a:pos x="150" y="6"/>
                </a:cxn>
                <a:cxn ang="0">
                  <a:pos x="155" y="8"/>
                </a:cxn>
                <a:cxn ang="0">
                  <a:pos x="160" y="8"/>
                </a:cxn>
              </a:cxnLst>
              <a:rect l="0" t="0" r="r" b="b"/>
              <a:pathLst>
                <a:path w="161" h="90">
                  <a:moveTo>
                    <a:pt x="160" y="8"/>
                  </a:moveTo>
                  <a:lnTo>
                    <a:pt x="160" y="66"/>
                  </a:lnTo>
                  <a:lnTo>
                    <a:pt x="160" y="68"/>
                  </a:lnTo>
                  <a:lnTo>
                    <a:pt x="159" y="70"/>
                  </a:lnTo>
                  <a:lnTo>
                    <a:pt x="159" y="72"/>
                  </a:lnTo>
                  <a:lnTo>
                    <a:pt x="158" y="75"/>
                  </a:lnTo>
                  <a:lnTo>
                    <a:pt x="158" y="76"/>
                  </a:lnTo>
                  <a:lnTo>
                    <a:pt x="157" y="78"/>
                  </a:lnTo>
                  <a:lnTo>
                    <a:pt x="155" y="80"/>
                  </a:lnTo>
                  <a:lnTo>
                    <a:pt x="154" y="82"/>
                  </a:lnTo>
                  <a:lnTo>
                    <a:pt x="153" y="83"/>
                  </a:lnTo>
                  <a:lnTo>
                    <a:pt x="151" y="85"/>
                  </a:lnTo>
                  <a:lnTo>
                    <a:pt x="150" y="86"/>
                  </a:lnTo>
                  <a:lnTo>
                    <a:pt x="148" y="87"/>
                  </a:lnTo>
                  <a:lnTo>
                    <a:pt x="146" y="88"/>
                  </a:lnTo>
                  <a:lnTo>
                    <a:pt x="144" y="88"/>
                  </a:lnTo>
                  <a:lnTo>
                    <a:pt x="143" y="89"/>
                  </a:lnTo>
                  <a:lnTo>
                    <a:pt x="141" y="89"/>
                  </a:lnTo>
                  <a:lnTo>
                    <a:pt x="19" y="89"/>
                  </a:lnTo>
                  <a:lnTo>
                    <a:pt x="17" y="89"/>
                  </a:lnTo>
                  <a:lnTo>
                    <a:pt x="15" y="88"/>
                  </a:lnTo>
                  <a:lnTo>
                    <a:pt x="13" y="88"/>
                  </a:lnTo>
                  <a:lnTo>
                    <a:pt x="12" y="87"/>
                  </a:lnTo>
                  <a:lnTo>
                    <a:pt x="10" y="86"/>
                  </a:lnTo>
                  <a:lnTo>
                    <a:pt x="8" y="85"/>
                  </a:lnTo>
                  <a:lnTo>
                    <a:pt x="6" y="83"/>
                  </a:lnTo>
                  <a:lnTo>
                    <a:pt x="5" y="82"/>
                  </a:lnTo>
                  <a:lnTo>
                    <a:pt x="4" y="80"/>
                  </a:lnTo>
                  <a:lnTo>
                    <a:pt x="3" y="78"/>
                  </a:lnTo>
                  <a:lnTo>
                    <a:pt x="2" y="76"/>
                  </a:lnTo>
                  <a:lnTo>
                    <a:pt x="2" y="75"/>
                  </a:lnTo>
                  <a:lnTo>
                    <a:pt x="0" y="72"/>
                  </a:lnTo>
                  <a:lnTo>
                    <a:pt x="0" y="70"/>
                  </a:lnTo>
                  <a:lnTo>
                    <a:pt x="0" y="68"/>
                  </a:lnTo>
                  <a:lnTo>
                    <a:pt x="0" y="66"/>
                  </a:lnTo>
                  <a:lnTo>
                    <a:pt x="0" y="8"/>
                  </a:lnTo>
                  <a:lnTo>
                    <a:pt x="0" y="9"/>
                  </a:lnTo>
                  <a:lnTo>
                    <a:pt x="1" y="9"/>
                  </a:lnTo>
                  <a:lnTo>
                    <a:pt x="2" y="9"/>
                  </a:lnTo>
                  <a:lnTo>
                    <a:pt x="2" y="10"/>
                  </a:lnTo>
                  <a:lnTo>
                    <a:pt x="3" y="11"/>
                  </a:lnTo>
                  <a:lnTo>
                    <a:pt x="4" y="12"/>
                  </a:lnTo>
                  <a:lnTo>
                    <a:pt x="5" y="12"/>
                  </a:lnTo>
                  <a:lnTo>
                    <a:pt x="6" y="13"/>
                  </a:lnTo>
                  <a:lnTo>
                    <a:pt x="7" y="13"/>
                  </a:lnTo>
                  <a:lnTo>
                    <a:pt x="9" y="14"/>
                  </a:lnTo>
                  <a:lnTo>
                    <a:pt x="10" y="14"/>
                  </a:lnTo>
                  <a:lnTo>
                    <a:pt x="11" y="14"/>
                  </a:lnTo>
                  <a:lnTo>
                    <a:pt x="12" y="14"/>
                  </a:lnTo>
                  <a:lnTo>
                    <a:pt x="14" y="15"/>
                  </a:lnTo>
                  <a:lnTo>
                    <a:pt x="15" y="14"/>
                  </a:lnTo>
                  <a:lnTo>
                    <a:pt x="16" y="14"/>
                  </a:lnTo>
                  <a:lnTo>
                    <a:pt x="17" y="14"/>
                  </a:lnTo>
                  <a:lnTo>
                    <a:pt x="18" y="13"/>
                  </a:lnTo>
                  <a:lnTo>
                    <a:pt x="19" y="12"/>
                  </a:lnTo>
                  <a:lnTo>
                    <a:pt x="20" y="11"/>
                  </a:lnTo>
                  <a:lnTo>
                    <a:pt x="21" y="10"/>
                  </a:lnTo>
                  <a:lnTo>
                    <a:pt x="22" y="9"/>
                  </a:lnTo>
                  <a:lnTo>
                    <a:pt x="23" y="7"/>
                  </a:lnTo>
                  <a:lnTo>
                    <a:pt x="24" y="6"/>
                  </a:lnTo>
                  <a:lnTo>
                    <a:pt x="26" y="6"/>
                  </a:lnTo>
                  <a:lnTo>
                    <a:pt x="26" y="5"/>
                  </a:lnTo>
                  <a:lnTo>
                    <a:pt x="28" y="4"/>
                  </a:lnTo>
                  <a:lnTo>
                    <a:pt x="29" y="3"/>
                  </a:lnTo>
                  <a:lnTo>
                    <a:pt x="30" y="2"/>
                  </a:lnTo>
                  <a:lnTo>
                    <a:pt x="32" y="2"/>
                  </a:lnTo>
                  <a:lnTo>
                    <a:pt x="34" y="2"/>
                  </a:lnTo>
                  <a:lnTo>
                    <a:pt x="35" y="3"/>
                  </a:lnTo>
                  <a:lnTo>
                    <a:pt x="36" y="4"/>
                  </a:lnTo>
                  <a:lnTo>
                    <a:pt x="37" y="5"/>
                  </a:lnTo>
                  <a:lnTo>
                    <a:pt x="38" y="5"/>
                  </a:lnTo>
                  <a:lnTo>
                    <a:pt x="39" y="6"/>
                  </a:lnTo>
                  <a:lnTo>
                    <a:pt x="40" y="7"/>
                  </a:lnTo>
                  <a:lnTo>
                    <a:pt x="41" y="8"/>
                  </a:lnTo>
                  <a:lnTo>
                    <a:pt x="42" y="9"/>
                  </a:lnTo>
                  <a:lnTo>
                    <a:pt x="43" y="10"/>
                  </a:lnTo>
                  <a:lnTo>
                    <a:pt x="44" y="12"/>
                  </a:lnTo>
                  <a:lnTo>
                    <a:pt x="46" y="13"/>
                  </a:lnTo>
                  <a:lnTo>
                    <a:pt x="48" y="13"/>
                  </a:lnTo>
                  <a:lnTo>
                    <a:pt x="49" y="13"/>
                  </a:lnTo>
                  <a:lnTo>
                    <a:pt x="51" y="14"/>
                  </a:lnTo>
                  <a:lnTo>
                    <a:pt x="53" y="13"/>
                  </a:lnTo>
                  <a:lnTo>
                    <a:pt x="55" y="13"/>
                  </a:lnTo>
                  <a:lnTo>
                    <a:pt x="56" y="13"/>
                  </a:lnTo>
                  <a:lnTo>
                    <a:pt x="58" y="12"/>
                  </a:lnTo>
                  <a:lnTo>
                    <a:pt x="58" y="11"/>
                  </a:lnTo>
                  <a:lnTo>
                    <a:pt x="60" y="9"/>
                  </a:lnTo>
                  <a:lnTo>
                    <a:pt x="61" y="8"/>
                  </a:lnTo>
                  <a:lnTo>
                    <a:pt x="61" y="7"/>
                  </a:lnTo>
                  <a:lnTo>
                    <a:pt x="63" y="6"/>
                  </a:lnTo>
                  <a:lnTo>
                    <a:pt x="63" y="5"/>
                  </a:lnTo>
                  <a:lnTo>
                    <a:pt x="64" y="3"/>
                  </a:lnTo>
                  <a:lnTo>
                    <a:pt x="66" y="2"/>
                  </a:lnTo>
                  <a:lnTo>
                    <a:pt x="66" y="1"/>
                  </a:lnTo>
                  <a:lnTo>
                    <a:pt x="68" y="1"/>
                  </a:lnTo>
                  <a:lnTo>
                    <a:pt x="69" y="0"/>
                  </a:lnTo>
                  <a:lnTo>
                    <a:pt x="71" y="0"/>
                  </a:lnTo>
                  <a:lnTo>
                    <a:pt x="71" y="1"/>
                  </a:lnTo>
                  <a:lnTo>
                    <a:pt x="72" y="1"/>
                  </a:lnTo>
                  <a:lnTo>
                    <a:pt x="72" y="2"/>
                  </a:lnTo>
                  <a:lnTo>
                    <a:pt x="73" y="2"/>
                  </a:lnTo>
                  <a:lnTo>
                    <a:pt x="73" y="4"/>
                  </a:lnTo>
                  <a:lnTo>
                    <a:pt x="74" y="5"/>
                  </a:lnTo>
                  <a:lnTo>
                    <a:pt x="75" y="7"/>
                  </a:lnTo>
                  <a:lnTo>
                    <a:pt x="77" y="8"/>
                  </a:lnTo>
                  <a:lnTo>
                    <a:pt x="78" y="9"/>
                  </a:lnTo>
                  <a:lnTo>
                    <a:pt x="79" y="12"/>
                  </a:lnTo>
                  <a:lnTo>
                    <a:pt x="80" y="13"/>
                  </a:lnTo>
                  <a:lnTo>
                    <a:pt x="82" y="14"/>
                  </a:lnTo>
                  <a:lnTo>
                    <a:pt x="83" y="14"/>
                  </a:lnTo>
                  <a:lnTo>
                    <a:pt x="85" y="15"/>
                  </a:lnTo>
                  <a:lnTo>
                    <a:pt x="87" y="16"/>
                  </a:lnTo>
                  <a:lnTo>
                    <a:pt x="88" y="16"/>
                  </a:lnTo>
                  <a:lnTo>
                    <a:pt x="89" y="16"/>
                  </a:lnTo>
                  <a:lnTo>
                    <a:pt x="90" y="15"/>
                  </a:lnTo>
                  <a:lnTo>
                    <a:pt x="92" y="14"/>
                  </a:lnTo>
                  <a:lnTo>
                    <a:pt x="93" y="13"/>
                  </a:lnTo>
                  <a:lnTo>
                    <a:pt x="94" y="12"/>
                  </a:lnTo>
                  <a:lnTo>
                    <a:pt x="94" y="10"/>
                  </a:lnTo>
                  <a:lnTo>
                    <a:pt x="95" y="9"/>
                  </a:lnTo>
                  <a:lnTo>
                    <a:pt x="96" y="7"/>
                  </a:lnTo>
                  <a:lnTo>
                    <a:pt x="96" y="6"/>
                  </a:lnTo>
                  <a:lnTo>
                    <a:pt x="97" y="5"/>
                  </a:lnTo>
                  <a:lnTo>
                    <a:pt x="98" y="4"/>
                  </a:lnTo>
                  <a:lnTo>
                    <a:pt x="99" y="2"/>
                  </a:lnTo>
                  <a:lnTo>
                    <a:pt x="100" y="2"/>
                  </a:lnTo>
                  <a:lnTo>
                    <a:pt x="102" y="1"/>
                  </a:lnTo>
                  <a:lnTo>
                    <a:pt x="104" y="1"/>
                  </a:lnTo>
                  <a:lnTo>
                    <a:pt x="105" y="1"/>
                  </a:lnTo>
                  <a:lnTo>
                    <a:pt x="107" y="2"/>
                  </a:lnTo>
                  <a:lnTo>
                    <a:pt x="108" y="2"/>
                  </a:lnTo>
                  <a:lnTo>
                    <a:pt x="109" y="3"/>
                  </a:lnTo>
                  <a:lnTo>
                    <a:pt x="109" y="5"/>
                  </a:lnTo>
                  <a:lnTo>
                    <a:pt x="110" y="6"/>
                  </a:lnTo>
                  <a:lnTo>
                    <a:pt x="111" y="7"/>
                  </a:lnTo>
                  <a:lnTo>
                    <a:pt x="111" y="8"/>
                  </a:lnTo>
                  <a:lnTo>
                    <a:pt x="111" y="9"/>
                  </a:lnTo>
                  <a:lnTo>
                    <a:pt x="112" y="11"/>
                  </a:lnTo>
                  <a:lnTo>
                    <a:pt x="113" y="12"/>
                  </a:lnTo>
                  <a:lnTo>
                    <a:pt x="114" y="13"/>
                  </a:lnTo>
                  <a:lnTo>
                    <a:pt x="116" y="14"/>
                  </a:lnTo>
                  <a:lnTo>
                    <a:pt x="117" y="14"/>
                  </a:lnTo>
                  <a:lnTo>
                    <a:pt x="119" y="14"/>
                  </a:lnTo>
                  <a:lnTo>
                    <a:pt x="122" y="15"/>
                  </a:lnTo>
                  <a:lnTo>
                    <a:pt x="124" y="14"/>
                  </a:lnTo>
                  <a:lnTo>
                    <a:pt x="126" y="14"/>
                  </a:lnTo>
                  <a:lnTo>
                    <a:pt x="128" y="14"/>
                  </a:lnTo>
                  <a:lnTo>
                    <a:pt x="129" y="13"/>
                  </a:lnTo>
                  <a:lnTo>
                    <a:pt x="130" y="12"/>
                  </a:lnTo>
                  <a:lnTo>
                    <a:pt x="131" y="11"/>
                  </a:lnTo>
                  <a:lnTo>
                    <a:pt x="133" y="9"/>
                  </a:lnTo>
                  <a:lnTo>
                    <a:pt x="133" y="8"/>
                  </a:lnTo>
                  <a:lnTo>
                    <a:pt x="134" y="7"/>
                  </a:lnTo>
                  <a:lnTo>
                    <a:pt x="135" y="6"/>
                  </a:lnTo>
                  <a:lnTo>
                    <a:pt x="136" y="5"/>
                  </a:lnTo>
                  <a:lnTo>
                    <a:pt x="136" y="3"/>
                  </a:lnTo>
                  <a:lnTo>
                    <a:pt x="138" y="2"/>
                  </a:lnTo>
                  <a:lnTo>
                    <a:pt x="139" y="2"/>
                  </a:lnTo>
                  <a:lnTo>
                    <a:pt x="140" y="1"/>
                  </a:lnTo>
                  <a:lnTo>
                    <a:pt x="141" y="1"/>
                  </a:lnTo>
                  <a:lnTo>
                    <a:pt x="142" y="2"/>
                  </a:lnTo>
                  <a:lnTo>
                    <a:pt x="143" y="2"/>
                  </a:lnTo>
                  <a:lnTo>
                    <a:pt x="144" y="2"/>
                  </a:lnTo>
                  <a:lnTo>
                    <a:pt x="145" y="3"/>
                  </a:lnTo>
                  <a:lnTo>
                    <a:pt x="146" y="4"/>
                  </a:lnTo>
                  <a:lnTo>
                    <a:pt x="147" y="5"/>
                  </a:lnTo>
                  <a:lnTo>
                    <a:pt x="149" y="6"/>
                  </a:lnTo>
                  <a:lnTo>
                    <a:pt x="150" y="6"/>
                  </a:lnTo>
                  <a:lnTo>
                    <a:pt x="152" y="7"/>
                  </a:lnTo>
                  <a:lnTo>
                    <a:pt x="153" y="7"/>
                  </a:lnTo>
                  <a:lnTo>
                    <a:pt x="155" y="8"/>
                  </a:lnTo>
                  <a:lnTo>
                    <a:pt x="156" y="8"/>
                  </a:lnTo>
                  <a:lnTo>
                    <a:pt x="158" y="8"/>
                  </a:lnTo>
                  <a:lnTo>
                    <a:pt x="160" y="8"/>
                  </a:lnTo>
                </a:path>
              </a:pathLst>
            </a:custGeom>
            <a:solidFill>
              <a:srgbClr val="FFFF00"/>
            </a:solidFill>
            <a:ln w="9525" cap="rnd">
              <a:noFill/>
              <a:round/>
              <a:headEnd type="none" w="sm" len="sm"/>
              <a:tailEnd type="none" w="sm" len="sm"/>
            </a:ln>
            <a:effectLst/>
          </p:spPr>
          <p:txBody>
            <a:bodyPr/>
            <a:lstStyle/>
            <a:p>
              <a:endParaRPr lang="en-US"/>
            </a:p>
          </p:txBody>
        </p:sp>
        <p:sp>
          <p:nvSpPr>
            <p:cNvPr id="1228" name="Freeform 1231"/>
            <p:cNvSpPr>
              <a:spLocks/>
            </p:cNvSpPr>
            <p:nvPr/>
          </p:nvSpPr>
          <p:spPr bwMode="auto">
            <a:xfrm>
              <a:off x="4838" y="1794"/>
              <a:ext cx="71" cy="64"/>
            </a:xfrm>
            <a:custGeom>
              <a:avLst/>
              <a:gdLst/>
              <a:ahLst/>
              <a:cxnLst>
                <a:cxn ang="0">
                  <a:pos x="68" y="0"/>
                </a:cxn>
                <a:cxn ang="0">
                  <a:pos x="70" y="36"/>
                </a:cxn>
                <a:cxn ang="0">
                  <a:pos x="70" y="39"/>
                </a:cxn>
                <a:cxn ang="0">
                  <a:pos x="69" y="41"/>
                </a:cxn>
                <a:cxn ang="0">
                  <a:pos x="69" y="44"/>
                </a:cxn>
                <a:cxn ang="0">
                  <a:pos x="68" y="47"/>
                </a:cxn>
                <a:cxn ang="0">
                  <a:pos x="68" y="50"/>
                </a:cxn>
                <a:cxn ang="0">
                  <a:pos x="67" y="52"/>
                </a:cxn>
                <a:cxn ang="0">
                  <a:pos x="66" y="54"/>
                </a:cxn>
                <a:cxn ang="0">
                  <a:pos x="65" y="56"/>
                </a:cxn>
                <a:cxn ang="0">
                  <a:pos x="65" y="57"/>
                </a:cxn>
                <a:cxn ang="0">
                  <a:pos x="63" y="59"/>
                </a:cxn>
                <a:cxn ang="0">
                  <a:pos x="62" y="61"/>
                </a:cxn>
                <a:cxn ang="0">
                  <a:pos x="61" y="62"/>
                </a:cxn>
                <a:cxn ang="0">
                  <a:pos x="59" y="62"/>
                </a:cxn>
                <a:cxn ang="0">
                  <a:pos x="58" y="63"/>
                </a:cxn>
                <a:cxn ang="0">
                  <a:pos x="57" y="63"/>
                </a:cxn>
                <a:cxn ang="0">
                  <a:pos x="55" y="63"/>
                </a:cxn>
                <a:cxn ang="0">
                  <a:pos x="14" y="63"/>
                </a:cxn>
                <a:cxn ang="0">
                  <a:pos x="12" y="63"/>
                </a:cxn>
                <a:cxn ang="0">
                  <a:pos x="11" y="63"/>
                </a:cxn>
                <a:cxn ang="0">
                  <a:pos x="9" y="62"/>
                </a:cxn>
                <a:cxn ang="0">
                  <a:pos x="8" y="62"/>
                </a:cxn>
                <a:cxn ang="0">
                  <a:pos x="7" y="61"/>
                </a:cxn>
                <a:cxn ang="0">
                  <a:pos x="6" y="59"/>
                </a:cxn>
                <a:cxn ang="0">
                  <a:pos x="5" y="58"/>
                </a:cxn>
                <a:cxn ang="0">
                  <a:pos x="4" y="56"/>
                </a:cxn>
                <a:cxn ang="0">
                  <a:pos x="3" y="54"/>
                </a:cxn>
                <a:cxn ang="0">
                  <a:pos x="2" y="52"/>
                </a:cxn>
                <a:cxn ang="0">
                  <a:pos x="2" y="50"/>
                </a:cxn>
                <a:cxn ang="0">
                  <a:pos x="1" y="48"/>
                </a:cxn>
                <a:cxn ang="0">
                  <a:pos x="0" y="45"/>
                </a:cxn>
                <a:cxn ang="0">
                  <a:pos x="0" y="43"/>
                </a:cxn>
                <a:cxn ang="0">
                  <a:pos x="0" y="41"/>
                </a:cxn>
                <a:cxn ang="0">
                  <a:pos x="0" y="38"/>
                </a:cxn>
                <a:cxn ang="0">
                  <a:pos x="0" y="0"/>
                </a:cxn>
                <a:cxn ang="0">
                  <a:pos x="68" y="0"/>
                </a:cxn>
              </a:cxnLst>
              <a:rect l="0" t="0" r="r" b="b"/>
              <a:pathLst>
                <a:path w="71" h="64">
                  <a:moveTo>
                    <a:pt x="68" y="0"/>
                  </a:moveTo>
                  <a:lnTo>
                    <a:pt x="70" y="36"/>
                  </a:lnTo>
                  <a:lnTo>
                    <a:pt x="70" y="39"/>
                  </a:lnTo>
                  <a:lnTo>
                    <a:pt x="69" y="41"/>
                  </a:lnTo>
                  <a:lnTo>
                    <a:pt x="69" y="44"/>
                  </a:lnTo>
                  <a:lnTo>
                    <a:pt x="68" y="47"/>
                  </a:lnTo>
                  <a:lnTo>
                    <a:pt x="68" y="50"/>
                  </a:lnTo>
                  <a:lnTo>
                    <a:pt x="67" y="52"/>
                  </a:lnTo>
                  <a:lnTo>
                    <a:pt x="66" y="54"/>
                  </a:lnTo>
                  <a:lnTo>
                    <a:pt x="65" y="56"/>
                  </a:lnTo>
                  <a:lnTo>
                    <a:pt x="65" y="57"/>
                  </a:lnTo>
                  <a:lnTo>
                    <a:pt x="63" y="59"/>
                  </a:lnTo>
                  <a:lnTo>
                    <a:pt x="62" y="61"/>
                  </a:lnTo>
                  <a:lnTo>
                    <a:pt x="61" y="62"/>
                  </a:lnTo>
                  <a:lnTo>
                    <a:pt x="59" y="62"/>
                  </a:lnTo>
                  <a:lnTo>
                    <a:pt x="58" y="63"/>
                  </a:lnTo>
                  <a:lnTo>
                    <a:pt x="57" y="63"/>
                  </a:lnTo>
                  <a:lnTo>
                    <a:pt x="55" y="63"/>
                  </a:lnTo>
                  <a:lnTo>
                    <a:pt x="14" y="63"/>
                  </a:lnTo>
                  <a:lnTo>
                    <a:pt x="12" y="63"/>
                  </a:lnTo>
                  <a:lnTo>
                    <a:pt x="11" y="63"/>
                  </a:lnTo>
                  <a:lnTo>
                    <a:pt x="9" y="62"/>
                  </a:lnTo>
                  <a:lnTo>
                    <a:pt x="8" y="62"/>
                  </a:lnTo>
                  <a:lnTo>
                    <a:pt x="7" y="61"/>
                  </a:lnTo>
                  <a:lnTo>
                    <a:pt x="6" y="59"/>
                  </a:lnTo>
                  <a:lnTo>
                    <a:pt x="5" y="58"/>
                  </a:lnTo>
                  <a:lnTo>
                    <a:pt x="4" y="56"/>
                  </a:lnTo>
                  <a:lnTo>
                    <a:pt x="3" y="54"/>
                  </a:lnTo>
                  <a:lnTo>
                    <a:pt x="2" y="52"/>
                  </a:lnTo>
                  <a:lnTo>
                    <a:pt x="2" y="50"/>
                  </a:lnTo>
                  <a:lnTo>
                    <a:pt x="1" y="48"/>
                  </a:lnTo>
                  <a:lnTo>
                    <a:pt x="0" y="45"/>
                  </a:lnTo>
                  <a:lnTo>
                    <a:pt x="0" y="43"/>
                  </a:lnTo>
                  <a:lnTo>
                    <a:pt x="0" y="41"/>
                  </a:lnTo>
                  <a:lnTo>
                    <a:pt x="0" y="38"/>
                  </a:lnTo>
                  <a:lnTo>
                    <a:pt x="0" y="0"/>
                  </a:lnTo>
                  <a:lnTo>
                    <a:pt x="68" y="0"/>
                  </a:lnTo>
                </a:path>
              </a:pathLst>
            </a:custGeom>
            <a:solidFill>
              <a:srgbClr val="CC00CC"/>
            </a:solidFill>
            <a:ln w="9525" cap="rnd">
              <a:noFill/>
              <a:round/>
              <a:headEnd type="none" w="sm" len="sm"/>
              <a:tailEnd type="none" w="sm" len="sm"/>
            </a:ln>
            <a:effectLst/>
          </p:spPr>
          <p:txBody>
            <a:bodyPr/>
            <a:lstStyle/>
            <a:p>
              <a:endParaRPr lang="en-US"/>
            </a:p>
          </p:txBody>
        </p:sp>
        <p:sp>
          <p:nvSpPr>
            <p:cNvPr id="1229" name="Line 1232"/>
            <p:cNvSpPr>
              <a:spLocks noChangeShapeType="1"/>
            </p:cNvSpPr>
            <p:nvPr/>
          </p:nvSpPr>
          <p:spPr bwMode="auto">
            <a:xfrm>
              <a:off x="4613" y="2285"/>
              <a:ext cx="0" cy="43"/>
            </a:xfrm>
            <a:prstGeom prst="line">
              <a:avLst/>
            </a:prstGeom>
            <a:noFill/>
            <a:ln w="25400">
              <a:solidFill>
                <a:schemeClr val="accent1"/>
              </a:solidFill>
              <a:round/>
              <a:headEnd type="none" w="sm" len="sm"/>
              <a:tailEnd type="none" w="sm" len="sm"/>
            </a:ln>
            <a:effectLst/>
          </p:spPr>
          <p:txBody>
            <a:bodyPr/>
            <a:lstStyle/>
            <a:p>
              <a:endParaRPr lang="en-US"/>
            </a:p>
          </p:txBody>
        </p:sp>
        <p:sp>
          <p:nvSpPr>
            <p:cNvPr id="1230" name="Line 1233"/>
            <p:cNvSpPr>
              <a:spLocks noChangeShapeType="1"/>
            </p:cNvSpPr>
            <p:nvPr/>
          </p:nvSpPr>
          <p:spPr bwMode="auto">
            <a:xfrm>
              <a:off x="4688" y="2419"/>
              <a:ext cx="0" cy="7"/>
            </a:xfrm>
            <a:prstGeom prst="line">
              <a:avLst/>
            </a:prstGeom>
            <a:noFill/>
            <a:ln w="25400">
              <a:solidFill>
                <a:schemeClr val="tx2"/>
              </a:solidFill>
              <a:round/>
              <a:headEnd type="none" w="sm" len="sm"/>
              <a:tailEnd type="none" w="sm" len="sm"/>
            </a:ln>
            <a:effectLst/>
          </p:spPr>
          <p:txBody>
            <a:bodyPr/>
            <a:lstStyle/>
            <a:p>
              <a:endParaRPr lang="en-US"/>
            </a:p>
          </p:txBody>
        </p:sp>
        <p:sp>
          <p:nvSpPr>
            <p:cNvPr id="1231" name="Line 1234"/>
            <p:cNvSpPr>
              <a:spLocks noChangeShapeType="1"/>
            </p:cNvSpPr>
            <p:nvPr/>
          </p:nvSpPr>
          <p:spPr bwMode="auto">
            <a:xfrm flipV="1">
              <a:off x="4688" y="2416"/>
              <a:ext cx="0" cy="8"/>
            </a:xfrm>
            <a:prstGeom prst="line">
              <a:avLst/>
            </a:prstGeom>
            <a:noFill/>
            <a:ln w="25400">
              <a:solidFill>
                <a:schemeClr val="accent1"/>
              </a:solidFill>
              <a:round/>
              <a:headEnd type="none" w="sm" len="sm"/>
              <a:tailEnd type="none" w="sm" len="sm"/>
            </a:ln>
            <a:effectLst/>
          </p:spPr>
          <p:txBody>
            <a:bodyPr/>
            <a:lstStyle/>
            <a:p>
              <a:endParaRPr lang="en-US"/>
            </a:p>
          </p:txBody>
        </p:sp>
        <p:sp>
          <p:nvSpPr>
            <p:cNvPr id="1232" name="Line 1235"/>
            <p:cNvSpPr>
              <a:spLocks noChangeShapeType="1"/>
            </p:cNvSpPr>
            <p:nvPr/>
          </p:nvSpPr>
          <p:spPr bwMode="auto">
            <a:xfrm flipV="1">
              <a:off x="4763" y="1700"/>
              <a:ext cx="0" cy="634"/>
            </a:xfrm>
            <a:prstGeom prst="line">
              <a:avLst/>
            </a:prstGeom>
            <a:noFill/>
            <a:ln w="25400">
              <a:solidFill>
                <a:schemeClr val="accent1"/>
              </a:solidFill>
              <a:round/>
              <a:headEnd type="none" w="sm" len="sm"/>
              <a:tailEnd type="none" w="sm" len="sm"/>
            </a:ln>
            <a:effectLst/>
          </p:spPr>
          <p:txBody>
            <a:bodyPr/>
            <a:lstStyle/>
            <a:p>
              <a:endParaRPr lang="en-US"/>
            </a:p>
          </p:txBody>
        </p:sp>
        <p:sp>
          <p:nvSpPr>
            <p:cNvPr id="1233" name="Freeform 1236"/>
            <p:cNvSpPr>
              <a:spLocks/>
            </p:cNvSpPr>
            <p:nvPr/>
          </p:nvSpPr>
          <p:spPr bwMode="auto">
            <a:xfrm>
              <a:off x="4763" y="1654"/>
              <a:ext cx="38" cy="49"/>
            </a:xfrm>
            <a:custGeom>
              <a:avLst/>
              <a:gdLst/>
              <a:ahLst/>
              <a:cxnLst>
                <a:cxn ang="0">
                  <a:pos x="0" y="48"/>
                </a:cxn>
                <a:cxn ang="0">
                  <a:pos x="0" y="47"/>
                </a:cxn>
                <a:cxn ang="0">
                  <a:pos x="0" y="46"/>
                </a:cxn>
                <a:cxn ang="0">
                  <a:pos x="0" y="44"/>
                </a:cxn>
                <a:cxn ang="0">
                  <a:pos x="0" y="40"/>
                </a:cxn>
                <a:cxn ang="0">
                  <a:pos x="1" y="37"/>
                </a:cxn>
                <a:cxn ang="0">
                  <a:pos x="2" y="33"/>
                </a:cxn>
                <a:cxn ang="0">
                  <a:pos x="3" y="28"/>
                </a:cxn>
                <a:cxn ang="0">
                  <a:pos x="4" y="24"/>
                </a:cxn>
                <a:cxn ang="0">
                  <a:pos x="6" y="19"/>
                </a:cxn>
                <a:cxn ang="0">
                  <a:pos x="8" y="15"/>
                </a:cxn>
                <a:cxn ang="0">
                  <a:pos x="11" y="11"/>
                </a:cxn>
                <a:cxn ang="0">
                  <a:pos x="15" y="7"/>
                </a:cxn>
                <a:cxn ang="0">
                  <a:pos x="19" y="4"/>
                </a:cxn>
                <a:cxn ang="0">
                  <a:pos x="24" y="2"/>
                </a:cxn>
                <a:cxn ang="0">
                  <a:pos x="30" y="0"/>
                </a:cxn>
                <a:cxn ang="0">
                  <a:pos x="37" y="0"/>
                </a:cxn>
              </a:cxnLst>
              <a:rect l="0" t="0" r="r" b="b"/>
              <a:pathLst>
                <a:path w="38" h="49">
                  <a:moveTo>
                    <a:pt x="0" y="48"/>
                  </a:moveTo>
                  <a:lnTo>
                    <a:pt x="0" y="47"/>
                  </a:lnTo>
                  <a:lnTo>
                    <a:pt x="0" y="46"/>
                  </a:lnTo>
                  <a:lnTo>
                    <a:pt x="0" y="44"/>
                  </a:lnTo>
                  <a:lnTo>
                    <a:pt x="0" y="40"/>
                  </a:lnTo>
                  <a:lnTo>
                    <a:pt x="1" y="37"/>
                  </a:lnTo>
                  <a:lnTo>
                    <a:pt x="2" y="33"/>
                  </a:lnTo>
                  <a:lnTo>
                    <a:pt x="3" y="28"/>
                  </a:lnTo>
                  <a:lnTo>
                    <a:pt x="4" y="24"/>
                  </a:lnTo>
                  <a:lnTo>
                    <a:pt x="6" y="19"/>
                  </a:lnTo>
                  <a:lnTo>
                    <a:pt x="8" y="15"/>
                  </a:lnTo>
                  <a:lnTo>
                    <a:pt x="11" y="11"/>
                  </a:lnTo>
                  <a:lnTo>
                    <a:pt x="15" y="7"/>
                  </a:lnTo>
                  <a:lnTo>
                    <a:pt x="19" y="4"/>
                  </a:lnTo>
                  <a:lnTo>
                    <a:pt x="24" y="2"/>
                  </a:lnTo>
                  <a:lnTo>
                    <a:pt x="30" y="0"/>
                  </a:lnTo>
                  <a:lnTo>
                    <a:pt x="37" y="0"/>
                  </a:lnTo>
                </a:path>
              </a:pathLst>
            </a:custGeom>
            <a:noFill/>
            <a:ln w="25400" cap="rnd" cmpd="sng">
              <a:solidFill>
                <a:schemeClr val="accent1"/>
              </a:solidFill>
              <a:prstDash val="solid"/>
              <a:round/>
              <a:headEnd type="none" w="sm" len="sm"/>
              <a:tailEnd type="none" w="sm" len="sm"/>
            </a:ln>
            <a:effectLst/>
          </p:spPr>
          <p:txBody>
            <a:bodyPr/>
            <a:lstStyle/>
            <a:p>
              <a:endParaRPr lang="en-US"/>
            </a:p>
          </p:txBody>
        </p:sp>
        <p:sp>
          <p:nvSpPr>
            <p:cNvPr id="1234" name="Line 1237"/>
            <p:cNvSpPr>
              <a:spLocks noChangeShapeType="1"/>
            </p:cNvSpPr>
            <p:nvPr/>
          </p:nvSpPr>
          <p:spPr bwMode="auto">
            <a:xfrm flipH="1">
              <a:off x="4762" y="1703"/>
              <a:ext cx="5" cy="0"/>
            </a:xfrm>
            <a:prstGeom prst="line">
              <a:avLst/>
            </a:prstGeom>
            <a:noFill/>
            <a:ln w="9525">
              <a:noFill/>
              <a:round/>
              <a:headEnd type="none" w="sm" len="sm"/>
              <a:tailEnd type="none" w="sm" len="sm"/>
            </a:ln>
            <a:effectLst/>
          </p:spPr>
          <p:txBody>
            <a:bodyPr/>
            <a:lstStyle/>
            <a:p>
              <a:endParaRPr lang="en-US"/>
            </a:p>
          </p:txBody>
        </p:sp>
        <p:sp>
          <p:nvSpPr>
            <p:cNvPr id="1235" name="Line 1238"/>
            <p:cNvSpPr>
              <a:spLocks noChangeShapeType="1"/>
            </p:cNvSpPr>
            <p:nvPr/>
          </p:nvSpPr>
          <p:spPr bwMode="auto">
            <a:xfrm>
              <a:off x="4800" y="1652"/>
              <a:ext cx="0" cy="7"/>
            </a:xfrm>
            <a:prstGeom prst="line">
              <a:avLst/>
            </a:prstGeom>
            <a:noFill/>
            <a:ln w="9525">
              <a:noFill/>
              <a:round/>
              <a:headEnd type="none" w="sm" len="sm"/>
              <a:tailEnd type="none" w="sm" len="sm"/>
            </a:ln>
            <a:effectLst/>
          </p:spPr>
          <p:txBody>
            <a:bodyPr/>
            <a:lstStyle/>
            <a:p>
              <a:endParaRPr lang="en-US"/>
            </a:p>
          </p:txBody>
        </p:sp>
        <p:sp>
          <p:nvSpPr>
            <p:cNvPr id="1236" name="Line 1239"/>
            <p:cNvSpPr>
              <a:spLocks noChangeShapeType="1"/>
            </p:cNvSpPr>
            <p:nvPr/>
          </p:nvSpPr>
          <p:spPr bwMode="auto">
            <a:xfrm flipV="1">
              <a:off x="4800" y="1649"/>
              <a:ext cx="0" cy="7"/>
            </a:xfrm>
            <a:prstGeom prst="line">
              <a:avLst/>
            </a:prstGeom>
            <a:noFill/>
            <a:ln w="9525">
              <a:noFill/>
              <a:round/>
              <a:headEnd type="none" w="sm" len="sm"/>
              <a:tailEnd type="none" w="sm" len="sm"/>
            </a:ln>
            <a:effectLst/>
          </p:spPr>
          <p:txBody>
            <a:bodyPr/>
            <a:lstStyle/>
            <a:p>
              <a:endParaRPr lang="en-US"/>
            </a:p>
          </p:txBody>
        </p:sp>
        <p:sp>
          <p:nvSpPr>
            <p:cNvPr id="1237" name="Line 1240"/>
            <p:cNvSpPr>
              <a:spLocks noChangeShapeType="1"/>
            </p:cNvSpPr>
            <p:nvPr/>
          </p:nvSpPr>
          <p:spPr bwMode="auto">
            <a:xfrm>
              <a:off x="4403" y="2520"/>
              <a:ext cx="0" cy="159"/>
            </a:xfrm>
            <a:prstGeom prst="line">
              <a:avLst/>
            </a:prstGeom>
            <a:noFill/>
            <a:ln w="25400">
              <a:solidFill>
                <a:srgbClr val="000000"/>
              </a:solidFill>
              <a:round/>
              <a:headEnd type="none" w="sm" len="sm"/>
              <a:tailEnd type="none" w="sm" len="sm"/>
            </a:ln>
            <a:effectLst/>
          </p:spPr>
          <p:txBody>
            <a:bodyPr/>
            <a:lstStyle/>
            <a:p>
              <a:endParaRPr lang="en-US"/>
            </a:p>
          </p:txBody>
        </p:sp>
        <p:sp>
          <p:nvSpPr>
            <p:cNvPr id="1238" name="Freeform 1241"/>
            <p:cNvSpPr>
              <a:spLocks/>
            </p:cNvSpPr>
            <p:nvPr/>
          </p:nvSpPr>
          <p:spPr bwMode="auto">
            <a:xfrm>
              <a:off x="4406" y="2679"/>
              <a:ext cx="21" cy="26"/>
            </a:xfrm>
            <a:custGeom>
              <a:avLst/>
              <a:gdLst/>
              <a:ahLst/>
              <a:cxnLst>
                <a:cxn ang="0">
                  <a:pos x="0" y="0"/>
                </a:cxn>
                <a:cxn ang="0">
                  <a:pos x="0" y="2"/>
                </a:cxn>
                <a:cxn ang="0">
                  <a:pos x="0" y="5"/>
                </a:cxn>
                <a:cxn ang="0">
                  <a:pos x="0" y="7"/>
                </a:cxn>
                <a:cxn ang="0">
                  <a:pos x="2" y="9"/>
                </a:cxn>
                <a:cxn ang="0">
                  <a:pos x="2" y="11"/>
                </a:cxn>
                <a:cxn ang="0">
                  <a:pos x="3" y="13"/>
                </a:cxn>
                <a:cxn ang="0">
                  <a:pos x="4" y="16"/>
                </a:cxn>
                <a:cxn ang="0">
                  <a:pos x="6" y="17"/>
                </a:cxn>
                <a:cxn ang="0">
                  <a:pos x="7" y="19"/>
                </a:cxn>
                <a:cxn ang="0">
                  <a:pos x="8" y="20"/>
                </a:cxn>
                <a:cxn ang="0">
                  <a:pos x="10" y="21"/>
                </a:cxn>
                <a:cxn ang="0">
                  <a:pos x="12" y="23"/>
                </a:cxn>
                <a:cxn ang="0">
                  <a:pos x="13" y="23"/>
                </a:cxn>
                <a:cxn ang="0">
                  <a:pos x="16" y="24"/>
                </a:cxn>
                <a:cxn ang="0">
                  <a:pos x="18" y="25"/>
                </a:cxn>
                <a:cxn ang="0">
                  <a:pos x="20" y="25"/>
                </a:cxn>
              </a:cxnLst>
              <a:rect l="0" t="0" r="r" b="b"/>
              <a:pathLst>
                <a:path w="21" h="26">
                  <a:moveTo>
                    <a:pt x="0" y="0"/>
                  </a:moveTo>
                  <a:lnTo>
                    <a:pt x="0" y="2"/>
                  </a:lnTo>
                  <a:lnTo>
                    <a:pt x="0" y="5"/>
                  </a:lnTo>
                  <a:lnTo>
                    <a:pt x="0" y="7"/>
                  </a:lnTo>
                  <a:lnTo>
                    <a:pt x="2" y="9"/>
                  </a:lnTo>
                  <a:lnTo>
                    <a:pt x="2" y="11"/>
                  </a:lnTo>
                  <a:lnTo>
                    <a:pt x="3" y="13"/>
                  </a:lnTo>
                  <a:lnTo>
                    <a:pt x="4" y="16"/>
                  </a:lnTo>
                  <a:lnTo>
                    <a:pt x="6" y="17"/>
                  </a:lnTo>
                  <a:lnTo>
                    <a:pt x="7" y="19"/>
                  </a:lnTo>
                  <a:lnTo>
                    <a:pt x="8" y="20"/>
                  </a:lnTo>
                  <a:lnTo>
                    <a:pt x="10" y="21"/>
                  </a:lnTo>
                  <a:lnTo>
                    <a:pt x="12" y="23"/>
                  </a:lnTo>
                  <a:lnTo>
                    <a:pt x="13" y="23"/>
                  </a:lnTo>
                  <a:lnTo>
                    <a:pt x="16" y="24"/>
                  </a:lnTo>
                  <a:lnTo>
                    <a:pt x="18" y="25"/>
                  </a:lnTo>
                  <a:lnTo>
                    <a:pt x="20" y="2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39" name="Line 1242"/>
            <p:cNvSpPr>
              <a:spLocks noChangeShapeType="1"/>
            </p:cNvSpPr>
            <p:nvPr/>
          </p:nvSpPr>
          <p:spPr bwMode="auto">
            <a:xfrm>
              <a:off x="4407" y="2679"/>
              <a:ext cx="1" cy="0"/>
            </a:xfrm>
            <a:prstGeom prst="line">
              <a:avLst/>
            </a:prstGeom>
            <a:noFill/>
            <a:ln w="9525">
              <a:noFill/>
              <a:round/>
              <a:headEnd type="none" w="sm" len="sm"/>
              <a:tailEnd type="none" w="sm" len="sm"/>
            </a:ln>
            <a:effectLst/>
          </p:spPr>
          <p:txBody>
            <a:bodyPr/>
            <a:lstStyle/>
            <a:p>
              <a:endParaRPr lang="en-US"/>
            </a:p>
          </p:txBody>
        </p:sp>
        <p:sp>
          <p:nvSpPr>
            <p:cNvPr id="1240" name="Line 1243"/>
            <p:cNvSpPr>
              <a:spLocks noChangeShapeType="1"/>
            </p:cNvSpPr>
            <p:nvPr/>
          </p:nvSpPr>
          <p:spPr bwMode="auto">
            <a:xfrm>
              <a:off x="4425" y="2704"/>
              <a:ext cx="0" cy="2"/>
            </a:xfrm>
            <a:prstGeom prst="line">
              <a:avLst/>
            </a:prstGeom>
            <a:noFill/>
            <a:ln w="9525">
              <a:noFill/>
              <a:round/>
              <a:headEnd type="none" w="sm" len="sm"/>
              <a:tailEnd type="none" w="sm" len="sm"/>
            </a:ln>
            <a:effectLst/>
          </p:spPr>
          <p:txBody>
            <a:bodyPr/>
            <a:lstStyle/>
            <a:p>
              <a:endParaRPr lang="en-US"/>
            </a:p>
          </p:txBody>
        </p:sp>
        <p:sp>
          <p:nvSpPr>
            <p:cNvPr id="1241" name="Line 1244"/>
            <p:cNvSpPr>
              <a:spLocks noChangeShapeType="1"/>
            </p:cNvSpPr>
            <p:nvPr/>
          </p:nvSpPr>
          <p:spPr bwMode="auto">
            <a:xfrm>
              <a:off x="4430" y="2704"/>
              <a:ext cx="118" cy="0"/>
            </a:xfrm>
            <a:prstGeom prst="line">
              <a:avLst/>
            </a:prstGeom>
            <a:noFill/>
            <a:ln w="12700">
              <a:solidFill>
                <a:srgbClr val="000000"/>
              </a:solidFill>
              <a:round/>
              <a:headEnd type="none" w="sm" len="sm"/>
              <a:tailEnd type="none" w="sm" len="sm"/>
            </a:ln>
            <a:effectLst/>
          </p:spPr>
          <p:txBody>
            <a:bodyPr/>
            <a:lstStyle/>
            <a:p>
              <a:endParaRPr lang="en-US"/>
            </a:p>
          </p:txBody>
        </p:sp>
        <p:sp>
          <p:nvSpPr>
            <p:cNvPr id="1242" name="Freeform 1245"/>
            <p:cNvSpPr>
              <a:spLocks/>
            </p:cNvSpPr>
            <p:nvPr/>
          </p:nvSpPr>
          <p:spPr bwMode="auto">
            <a:xfrm>
              <a:off x="4550" y="2679"/>
              <a:ext cx="20" cy="26"/>
            </a:xfrm>
            <a:custGeom>
              <a:avLst/>
              <a:gdLst/>
              <a:ahLst/>
              <a:cxnLst>
                <a:cxn ang="0">
                  <a:pos x="0" y="25"/>
                </a:cxn>
                <a:cxn ang="0">
                  <a:pos x="2" y="25"/>
                </a:cxn>
                <a:cxn ang="0">
                  <a:pos x="3" y="24"/>
                </a:cxn>
                <a:cxn ang="0">
                  <a:pos x="6" y="23"/>
                </a:cxn>
                <a:cxn ang="0">
                  <a:pos x="7" y="23"/>
                </a:cxn>
                <a:cxn ang="0">
                  <a:pos x="8" y="21"/>
                </a:cxn>
                <a:cxn ang="0">
                  <a:pos x="10" y="20"/>
                </a:cxn>
                <a:cxn ang="0">
                  <a:pos x="12" y="19"/>
                </a:cxn>
                <a:cxn ang="0">
                  <a:pos x="13" y="17"/>
                </a:cxn>
                <a:cxn ang="0">
                  <a:pos x="14" y="16"/>
                </a:cxn>
                <a:cxn ang="0">
                  <a:pos x="15" y="13"/>
                </a:cxn>
                <a:cxn ang="0">
                  <a:pos x="17" y="11"/>
                </a:cxn>
                <a:cxn ang="0">
                  <a:pos x="17" y="9"/>
                </a:cxn>
                <a:cxn ang="0">
                  <a:pos x="17" y="7"/>
                </a:cxn>
                <a:cxn ang="0">
                  <a:pos x="18" y="5"/>
                </a:cxn>
                <a:cxn ang="0">
                  <a:pos x="19" y="2"/>
                </a:cxn>
                <a:cxn ang="0">
                  <a:pos x="19" y="0"/>
                </a:cxn>
              </a:cxnLst>
              <a:rect l="0" t="0" r="r" b="b"/>
              <a:pathLst>
                <a:path w="20" h="26">
                  <a:moveTo>
                    <a:pt x="0" y="25"/>
                  </a:moveTo>
                  <a:lnTo>
                    <a:pt x="2" y="25"/>
                  </a:lnTo>
                  <a:lnTo>
                    <a:pt x="3" y="24"/>
                  </a:lnTo>
                  <a:lnTo>
                    <a:pt x="6" y="23"/>
                  </a:lnTo>
                  <a:lnTo>
                    <a:pt x="7" y="23"/>
                  </a:lnTo>
                  <a:lnTo>
                    <a:pt x="8" y="21"/>
                  </a:lnTo>
                  <a:lnTo>
                    <a:pt x="10" y="20"/>
                  </a:lnTo>
                  <a:lnTo>
                    <a:pt x="12" y="19"/>
                  </a:lnTo>
                  <a:lnTo>
                    <a:pt x="13" y="17"/>
                  </a:lnTo>
                  <a:lnTo>
                    <a:pt x="14" y="16"/>
                  </a:lnTo>
                  <a:lnTo>
                    <a:pt x="15" y="13"/>
                  </a:lnTo>
                  <a:lnTo>
                    <a:pt x="17" y="11"/>
                  </a:lnTo>
                  <a:lnTo>
                    <a:pt x="17" y="9"/>
                  </a:lnTo>
                  <a:lnTo>
                    <a:pt x="17" y="7"/>
                  </a:lnTo>
                  <a:lnTo>
                    <a:pt x="18" y="5"/>
                  </a:lnTo>
                  <a:lnTo>
                    <a:pt x="19" y="2"/>
                  </a:lnTo>
                  <a:lnTo>
                    <a:pt x="19"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43" name="Line 1246"/>
            <p:cNvSpPr>
              <a:spLocks noChangeShapeType="1"/>
            </p:cNvSpPr>
            <p:nvPr/>
          </p:nvSpPr>
          <p:spPr bwMode="auto">
            <a:xfrm flipV="1">
              <a:off x="4550" y="2701"/>
              <a:ext cx="0" cy="2"/>
            </a:xfrm>
            <a:prstGeom prst="line">
              <a:avLst/>
            </a:prstGeom>
            <a:noFill/>
            <a:ln w="9525">
              <a:noFill/>
              <a:round/>
              <a:headEnd type="none" w="sm" len="sm"/>
              <a:tailEnd type="none" w="sm" len="sm"/>
            </a:ln>
            <a:effectLst/>
          </p:spPr>
          <p:txBody>
            <a:bodyPr/>
            <a:lstStyle/>
            <a:p>
              <a:endParaRPr lang="en-US"/>
            </a:p>
          </p:txBody>
        </p:sp>
        <p:sp>
          <p:nvSpPr>
            <p:cNvPr id="1244" name="Line 1247"/>
            <p:cNvSpPr>
              <a:spLocks noChangeShapeType="1"/>
            </p:cNvSpPr>
            <p:nvPr/>
          </p:nvSpPr>
          <p:spPr bwMode="auto">
            <a:xfrm>
              <a:off x="4570" y="2679"/>
              <a:ext cx="1" cy="0"/>
            </a:xfrm>
            <a:prstGeom prst="line">
              <a:avLst/>
            </a:prstGeom>
            <a:noFill/>
            <a:ln w="9525">
              <a:noFill/>
              <a:round/>
              <a:headEnd type="none" w="sm" len="sm"/>
              <a:tailEnd type="none" w="sm" len="sm"/>
            </a:ln>
            <a:effectLst/>
          </p:spPr>
          <p:txBody>
            <a:bodyPr/>
            <a:lstStyle/>
            <a:p>
              <a:endParaRPr lang="en-US"/>
            </a:p>
          </p:txBody>
        </p:sp>
        <p:sp>
          <p:nvSpPr>
            <p:cNvPr id="1245" name="Line 1248"/>
            <p:cNvSpPr>
              <a:spLocks noChangeShapeType="1"/>
            </p:cNvSpPr>
            <p:nvPr/>
          </p:nvSpPr>
          <p:spPr bwMode="auto">
            <a:xfrm flipV="1">
              <a:off x="4569" y="2512"/>
              <a:ext cx="0" cy="166"/>
            </a:xfrm>
            <a:prstGeom prst="line">
              <a:avLst/>
            </a:prstGeom>
            <a:noFill/>
            <a:ln w="12700">
              <a:solidFill>
                <a:srgbClr val="000000"/>
              </a:solidFill>
              <a:round/>
              <a:headEnd type="none" w="sm" len="sm"/>
              <a:tailEnd type="none" w="sm" len="sm"/>
            </a:ln>
            <a:effectLst/>
          </p:spPr>
          <p:txBody>
            <a:bodyPr/>
            <a:lstStyle/>
            <a:p>
              <a:endParaRPr lang="en-US"/>
            </a:p>
          </p:txBody>
        </p:sp>
        <p:sp>
          <p:nvSpPr>
            <p:cNvPr id="1246" name="Line 1249"/>
            <p:cNvSpPr>
              <a:spLocks noChangeShapeType="1"/>
            </p:cNvSpPr>
            <p:nvPr/>
          </p:nvSpPr>
          <p:spPr bwMode="auto">
            <a:xfrm>
              <a:off x="4911" y="1735"/>
              <a:ext cx="0" cy="97"/>
            </a:xfrm>
            <a:prstGeom prst="line">
              <a:avLst/>
            </a:prstGeom>
            <a:noFill/>
            <a:ln w="12700">
              <a:solidFill>
                <a:srgbClr val="000000"/>
              </a:solidFill>
              <a:round/>
              <a:headEnd type="none" w="sm" len="sm"/>
              <a:tailEnd type="none" w="sm" len="sm"/>
            </a:ln>
            <a:effectLst/>
          </p:spPr>
          <p:txBody>
            <a:bodyPr/>
            <a:lstStyle/>
            <a:p>
              <a:endParaRPr lang="en-US"/>
            </a:p>
          </p:txBody>
        </p:sp>
        <p:sp>
          <p:nvSpPr>
            <p:cNvPr id="1247" name="Freeform 1250"/>
            <p:cNvSpPr>
              <a:spLocks/>
            </p:cNvSpPr>
            <p:nvPr/>
          </p:nvSpPr>
          <p:spPr bwMode="auto">
            <a:xfrm>
              <a:off x="4896" y="1833"/>
              <a:ext cx="17" cy="30"/>
            </a:xfrm>
            <a:custGeom>
              <a:avLst/>
              <a:gdLst/>
              <a:ahLst/>
              <a:cxnLst>
                <a:cxn ang="0">
                  <a:pos x="16" y="0"/>
                </a:cxn>
                <a:cxn ang="0">
                  <a:pos x="16" y="2"/>
                </a:cxn>
                <a:cxn ang="0">
                  <a:pos x="14" y="6"/>
                </a:cxn>
                <a:cxn ang="0">
                  <a:pos x="14" y="9"/>
                </a:cxn>
                <a:cxn ang="0">
                  <a:pos x="13" y="12"/>
                </a:cxn>
                <a:cxn ang="0">
                  <a:pos x="13" y="14"/>
                </a:cxn>
                <a:cxn ang="0">
                  <a:pos x="12" y="17"/>
                </a:cxn>
                <a:cxn ang="0">
                  <a:pos x="11" y="19"/>
                </a:cxn>
                <a:cxn ang="0">
                  <a:pos x="10" y="21"/>
                </a:cxn>
                <a:cxn ang="0">
                  <a:pos x="9" y="23"/>
                </a:cxn>
                <a:cxn ang="0">
                  <a:pos x="8" y="25"/>
                </a:cxn>
                <a:cxn ang="0">
                  <a:pos x="7" y="27"/>
                </a:cxn>
                <a:cxn ang="0">
                  <a:pos x="6" y="28"/>
                </a:cxn>
                <a:cxn ang="0">
                  <a:pos x="4" y="28"/>
                </a:cxn>
                <a:cxn ang="0">
                  <a:pos x="2" y="29"/>
                </a:cxn>
                <a:cxn ang="0">
                  <a:pos x="0" y="29"/>
                </a:cxn>
              </a:cxnLst>
              <a:rect l="0" t="0" r="r" b="b"/>
              <a:pathLst>
                <a:path w="17" h="30">
                  <a:moveTo>
                    <a:pt x="16" y="0"/>
                  </a:moveTo>
                  <a:lnTo>
                    <a:pt x="16" y="2"/>
                  </a:lnTo>
                  <a:lnTo>
                    <a:pt x="14" y="6"/>
                  </a:lnTo>
                  <a:lnTo>
                    <a:pt x="14" y="9"/>
                  </a:lnTo>
                  <a:lnTo>
                    <a:pt x="13" y="12"/>
                  </a:lnTo>
                  <a:lnTo>
                    <a:pt x="13" y="14"/>
                  </a:lnTo>
                  <a:lnTo>
                    <a:pt x="12" y="17"/>
                  </a:lnTo>
                  <a:lnTo>
                    <a:pt x="11" y="19"/>
                  </a:lnTo>
                  <a:lnTo>
                    <a:pt x="10" y="21"/>
                  </a:lnTo>
                  <a:lnTo>
                    <a:pt x="9" y="23"/>
                  </a:lnTo>
                  <a:lnTo>
                    <a:pt x="8" y="25"/>
                  </a:lnTo>
                  <a:lnTo>
                    <a:pt x="7" y="27"/>
                  </a:lnTo>
                  <a:lnTo>
                    <a:pt x="6" y="28"/>
                  </a:lnTo>
                  <a:lnTo>
                    <a:pt x="4" y="28"/>
                  </a:lnTo>
                  <a:lnTo>
                    <a:pt x="2" y="29"/>
                  </a:lnTo>
                  <a:lnTo>
                    <a:pt x="0" y="2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48" name="Line 1251"/>
            <p:cNvSpPr>
              <a:spLocks noChangeShapeType="1"/>
            </p:cNvSpPr>
            <p:nvPr/>
          </p:nvSpPr>
          <p:spPr bwMode="auto">
            <a:xfrm>
              <a:off x="4911" y="1833"/>
              <a:ext cx="1" cy="0"/>
            </a:xfrm>
            <a:prstGeom prst="line">
              <a:avLst/>
            </a:prstGeom>
            <a:noFill/>
            <a:ln w="9525">
              <a:noFill/>
              <a:round/>
              <a:headEnd type="none" w="sm" len="sm"/>
              <a:tailEnd type="none" w="sm" len="sm"/>
            </a:ln>
            <a:effectLst/>
          </p:spPr>
          <p:txBody>
            <a:bodyPr/>
            <a:lstStyle/>
            <a:p>
              <a:endParaRPr lang="en-US"/>
            </a:p>
          </p:txBody>
        </p:sp>
        <p:sp>
          <p:nvSpPr>
            <p:cNvPr id="1249" name="Line 1252"/>
            <p:cNvSpPr>
              <a:spLocks noChangeShapeType="1"/>
            </p:cNvSpPr>
            <p:nvPr/>
          </p:nvSpPr>
          <p:spPr bwMode="auto">
            <a:xfrm flipV="1">
              <a:off x="4895" y="1860"/>
              <a:ext cx="0" cy="2"/>
            </a:xfrm>
            <a:prstGeom prst="line">
              <a:avLst/>
            </a:prstGeom>
            <a:noFill/>
            <a:ln w="9525">
              <a:noFill/>
              <a:round/>
              <a:headEnd type="none" w="sm" len="sm"/>
              <a:tailEnd type="none" w="sm" len="sm"/>
            </a:ln>
            <a:effectLst/>
          </p:spPr>
          <p:txBody>
            <a:bodyPr/>
            <a:lstStyle/>
            <a:p>
              <a:endParaRPr lang="en-US"/>
            </a:p>
          </p:txBody>
        </p:sp>
        <p:sp>
          <p:nvSpPr>
            <p:cNvPr id="1250" name="Line 1253"/>
            <p:cNvSpPr>
              <a:spLocks noChangeShapeType="1"/>
            </p:cNvSpPr>
            <p:nvPr/>
          </p:nvSpPr>
          <p:spPr bwMode="auto">
            <a:xfrm flipH="1">
              <a:off x="4855" y="1862"/>
              <a:ext cx="42" cy="0"/>
            </a:xfrm>
            <a:prstGeom prst="line">
              <a:avLst/>
            </a:prstGeom>
            <a:noFill/>
            <a:ln w="12700">
              <a:solidFill>
                <a:srgbClr val="000000"/>
              </a:solidFill>
              <a:round/>
              <a:headEnd type="none" w="sm" len="sm"/>
              <a:tailEnd type="none" w="sm" len="sm"/>
            </a:ln>
            <a:effectLst/>
          </p:spPr>
          <p:txBody>
            <a:bodyPr/>
            <a:lstStyle/>
            <a:p>
              <a:endParaRPr lang="en-US"/>
            </a:p>
          </p:txBody>
        </p:sp>
        <p:sp>
          <p:nvSpPr>
            <p:cNvPr id="1251" name="Freeform 1254"/>
            <p:cNvSpPr>
              <a:spLocks/>
            </p:cNvSpPr>
            <p:nvPr/>
          </p:nvSpPr>
          <p:spPr bwMode="auto">
            <a:xfrm>
              <a:off x="4838" y="1836"/>
              <a:ext cx="17" cy="27"/>
            </a:xfrm>
            <a:custGeom>
              <a:avLst/>
              <a:gdLst/>
              <a:ahLst/>
              <a:cxnLst>
                <a:cxn ang="0">
                  <a:pos x="16" y="26"/>
                </a:cxn>
                <a:cxn ang="0">
                  <a:pos x="13" y="26"/>
                </a:cxn>
                <a:cxn ang="0">
                  <a:pos x="11" y="26"/>
                </a:cxn>
                <a:cxn ang="0">
                  <a:pos x="10" y="25"/>
                </a:cxn>
                <a:cxn ang="0">
                  <a:pos x="9" y="25"/>
                </a:cxn>
                <a:cxn ang="0">
                  <a:pos x="7" y="24"/>
                </a:cxn>
                <a:cxn ang="0">
                  <a:pos x="6" y="22"/>
                </a:cxn>
                <a:cxn ang="0">
                  <a:pos x="5" y="21"/>
                </a:cxn>
                <a:cxn ang="0">
                  <a:pos x="4" y="19"/>
                </a:cxn>
                <a:cxn ang="0">
                  <a:pos x="3" y="17"/>
                </a:cxn>
                <a:cxn ang="0">
                  <a:pos x="2" y="15"/>
                </a:cxn>
                <a:cxn ang="0">
                  <a:pos x="2" y="12"/>
                </a:cxn>
                <a:cxn ang="0">
                  <a:pos x="1" y="10"/>
                </a:cxn>
                <a:cxn ang="0">
                  <a:pos x="0" y="8"/>
                </a:cxn>
                <a:cxn ang="0">
                  <a:pos x="0" y="5"/>
                </a:cxn>
                <a:cxn ang="0">
                  <a:pos x="0" y="2"/>
                </a:cxn>
                <a:cxn ang="0">
                  <a:pos x="0" y="0"/>
                </a:cxn>
              </a:cxnLst>
              <a:rect l="0" t="0" r="r" b="b"/>
              <a:pathLst>
                <a:path w="17" h="27">
                  <a:moveTo>
                    <a:pt x="16" y="26"/>
                  </a:moveTo>
                  <a:lnTo>
                    <a:pt x="13" y="26"/>
                  </a:lnTo>
                  <a:lnTo>
                    <a:pt x="11" y="26"/>
                  </a:lnTo>
                  <a:lnTo>
                    <a:pt x="10" y="25"/>
                  </a:lnTo>
                  <a:lnTo>
                    <a:pt x="9" y="25"/>
                  </a:lnTo>
                  <a:lnTo>
                    <a:pt x="7" y="24"/>
                  </a:lnTo>
                  <a:lnTo>
                    <a:pt x="6" y="22"/>
                  </a:lnTo>
                  <a:lnTo>
                    <a:pt x="5" y="21"/>
                  </a:lnTo>
                  <a:lnTo>
                    <a:pt x="4" y="19"/>
                  </a:lnTo>
                  <a:lnTo>
                    <a:pt x="3" y="17"/>
                  </a:lnTo>
                  <a:lnTo>
                    <a:pt x="2" y="15"/>
                  </a:lnTo>
                  <a:lnTo>
                    <a:pt x="2" y="12"/>
                  </a:lnTo>
                  <a:lnTo>
                    <a:pt x="1" y="10"/>
                  </a:lnTo>
                  <a:lnTo>
                    <a:pt x="0" y="8"/>
                  </a:lnTo>
                  <a:lnTo>
                    <a:pt x="0" y="5"/>
                  </a:lnTo>
                  <a:lnTo>
                    <a:pt x="0" y="2"/>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52" name="Line 1255"/>
            <p:cNvSpPr>
              <a:spLocks noChangeShapeType="1"/>
            </p:cNvSpPr>
            <p:nvPr/>
          </p:nvSpPr>
          <p:spPr bwMode="auto">
            <a:xfrm>
              <a:off x="4853" y="1863"/>
              <a:ext cx="0" cy="2"/>
            </a:xfrm>
            <a:prstGeom prst="line">
              <a:avLst/>
            </a:prstGeom>
            <a:noFill/>
            <a:ln w="9525">
              <a:noFill/>
              <a:round/>
              <a:headEnd type="none" w="sm" len="sm"/>
              <a:tailEnd type="none" w="sm" len="sm"/>
            </a:ln>
            <a:effectLst/>
          </p:spPr>
          <p:txBody>
            <a:bodyPr/>
            <a:lstStyle/>
            <a:p>
              <a:endParaRPr lang="en-US"/>
            </a:p>
          </p:txBody>
        </p:sp>
        <p:sp>
          <p:nvSpPr>
            <p:cNvPr id="1253" name="Line 1256"/>
            <p:cNvSpPr>
              <a:spLocks noChangeShapeType="1"/>
            </p:cNvSpPr>
            <p:nvPr/>
          </p:nvSpPr>
          <p:spPr bwMode="auto">
            <a:xfrm>
              <a:off x="4839" y="1836"/>
              <a:ext cx="2" cy="0"/>
            </a:xfrm>
            <a:prstGeom prst="line">
              <a:avLst/>
            </a:prstGeom>
            <a:noFill/>
            <a:ln w="9525">
              <a:noFill/>
              <a:round/>
              <a:headEnd type="none" w="sm" len="sm"/>
              <a:tailEnd type="none" w="sm" len="sm"/>
            </a:ln>
            <a:effectLst/>
          </p:spPr>
          <p:txBody>
            <a:bodyPr/>
            <a:lstStyle/>
            <a:p>
              <a:endParaRPr lang="en-US"/>
            </a:p>
          </p:txBody>
        </p:sp>
        <p:sp>
          <p:nvSpPr>
            <p:cNvPr id="1254" name="Freeform 1257"/>
            <p:cNvSpPr>
              <a:spLocks/>
            </p:cNvSpPr>
            <p:nvPr/>
          </p:nvSpPr>
          <p:spPr bwMode="auto">
            <a:xfrm>
              <a:off x="4838" y="1731"/>
              <a:ext cx="74" cy="106"/>
            </a:xfrm>
            <a:custGeom>
              <a:avLst/>
              <a:gdLst/>
              <a:ahLst/>
              <a:cxnLst>
                <a:cxn ang="0">
                  <a:pos x="0" y="105"/>
                </a:cxn>
                <a:cxn ang="0">
                  <a:pos x="0" y="1"/>
                </a:cxn>
                <a:cxn ang="0">
                  <a:pos x="73" y="0"/>
                </a:cxn>
              </a:cxnLst>
              <a:rect l="0" t="0" r="r" b="b"/>
              <a:pathLst>
                <a:path w="74" h="106">
                  <a:moveTo>
                    <a:pt x="0" y="105"/>
                  </a:moveTo>
                  <a:lnTo>
                    <a:pt x="0" y="1"/>
                  </a:lnTo>
                  <a:lnTo>
                    <a:pt x="7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55" name="Freeform 1258"/>
            <p:cNvSpPr>
              <a:spLocks/>
            </p:cNvSpPr>
            <p:nvPr/>
          </p:nvSpPr>
          <p:spPr bwMode="auto">
            <a:xfrm>
              <a:off x="4635" y="1484"/>
              <a:ext cx="208" cy="1"/>
            </a:xfrm>
            <a:custGeom>
              <a:avLst/>
              <a:gdLst/>
              <a:ahLst/>
              <a:cxnLst>
                <a:cxn ang="0">
                  <a:pos x="207" y="0"/>
                </a:cxn>
                <a:cxn ang="0">
                  <a:pos x="205" y="0"/>
                </a:cxn>
                <a:cxn ang="0">
                  <a:pos x="198" y="0"/>
                </a:cxn>
                <a:cxn ang="0">
                  <a:pos x="190" y="0"/>
                </a:cxn>
                <a:cxn ang="0">
                  <a:pos x="178" y="0"/>
                </a:cxn>
                <a:cxn ang="0">
                  <a:pos x="164" y="0"/>
                </a:cxn>
                <a:cxn ang="0">
                  <a:pos x="148" y="0"/>
                </a:cxn>
                <a:cxn ang="0">
                  <a:pos x="131" y="0"/>
                </a:cxn>
                <a:cxn ang="0">
                  <a:pos x="113" y="0"/>
                </a:cxn>
                <a:cxn ang="0">
                  <a:pos x="95" y="0"/>
                </a:cxn>
                <a:cxn ang="0">
                  <a:pos x="77" y="0"/>
                </a:cxn>
                <a:cxn ang="0">
                  <a:pos x="60" y="0"/>
                </a:cxn>
                <a:cxn ang="0">
                  <a:pos x="43" y="0"/>
                </a:cxn>
                <a:cxn ang="0">
                  <a:pos x="29" y="0"/>
                </a:cxn>
                <a:cxn ang="0">
                  <a:pos x="16" y="0"/>
                </a:cxn>
                <a:cxn ang="0">
                  <a:pos x="7" y="0"/>
                </a:cxn>
                <a:cxn ang="0">
                  <a:pos x="0" y="0"/>
                </a:cxn>
              </a:cxnLst>
              <a:rect l="0" t="0" r="r" b="b"/>
              <a:pathLst>
                <a:path w="208" h="1">
                  <a:moveTo>
                    <a:pt x="207" y="0"/>
                  </a:moveTo>
                  <a:lnTo>
                    <a:pt x="205" y="0"/>
                  </a:lnTo>
                  <a:lnTo>
                    <a:pt x="198" y="0"/>
                  </a:lnTo>
                  <a:lnTo>
                    <a:pt x="190" y="0"/>
                  </a:lnTo>
                  <a:lnTo>
                    <a:pt x="178" y="0"/>
                  </a:lnTo>
                  <a:lnTo>
                    <a:pt x="164" y="0"/>
                  </a:lnTo>
                  <a:lnTo>
                    <a:pt x="148" y="0"/>
                  </a:lnTo>
                  <a:lnTo>
                    <a:pt x="131" y="0"/>
                  </a:lnTo>
                  <a:lnTo>
                    <a:pt x="113" y="0"/>
                  </a:lnTo>
                  <a:lnTo>
                    <a:pt x="95" y="0"/>
                  </a:lnTo>
                  <a:lnTo>
                    <a:pt x="77" y="0"/>
                  </a:lnTo>
                  <a:lnTo>
                    <a:pt x="60" y="0"/>
                  </a:lnTo>
                  <a:lnTo>
                    <a:pt x="43" y="0"/>
                  </a:lnTo>
                  <a:lnTo>
                    <a:pt x="29" y="0"/>
                  </a:lnTo>
                  <a:lnTo>
                    <a:pt x="16" y="0"/>
                  </a:lnTo>
                  <a:lnTo>
                    <a:pt x="7" y="0"/>
                  </a:lnTo>
                  <a:lnTo>
                    <a:pt x="0" y="0"/>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256" name="Line 1259"/>
            <p:cNvSpPr>
              <a:spLocks noChangeShapeType="1"/>
            </p:cNvSpPr>
            <p:nvPr/>
          </p:nvSpPr>
          <p:spPr bwMode="auto">
            <a:xfrm>
              <a:off x="4841" y="1488"/>
              <a:ext cx="0" cy="7"/>
            </a:xfrm>
            <a:prstGeom prst="line">
              <a:avLst/>
            </a:prstGeom>
            <a:noFill/>
            <a:ln w="9525">
              <a:noFill/>
              <a:round/>
              <a:headEnd type="none" w="sm" len="sm"/>
              <a:tailEnd type="none" w="sm" len="sm"/>
            </a:ln>
            <a:effectLst/>
          </p:spPr>
          <p:txBody>
            <a:bodyPr/>
            <a:lstStyle/>
            <a:p>
              <a:endParaRPr lang="en-US"/>
            </a:p>
          </p:txBody>
        </p:sp>
        <p:sp>
          <p:nvSpPr>
            <p:cNvPr id="1257" name="Line 1260"/>
            <p:cNvSpPr>
              <a:spLocks noChangeShapeType="1"/>
            </p:cNvSpPr>
            <p:nvPr/>
          </p:nvSpPr>
          <p:spPr bwMode="auto">
            <a:xfrm flipV="1">
              <a:off x="4635" y="1485"/>
              <a:ext cx="0" cy="7"/>
            </a:xfrm>
            <a:prstGeom prst="line">
              <a:avLst/>
            </a:prstGeom>
            <a:noFill/>
            <a:ln w="9525">
              <a:noFill/>
              <a:round/>
              <a:headEnd type="none" w="sm" len="sm"/>
              <a:tailEnd type="none" w="sm" len="sm"/>
            </a:ln>
            <a:effectLst/>
          </p:spPr>
          <p:txBody>
            <a:bodyPr/>
            <a:lstStyle/>
            <a:p>
              <a:endParaRPr lang="en-US"/>
            </a:p>
          </p:txBody>
        </p:sp>
        <p:sp>
          <p:nvSpPr>
            <p:cNvPr id="1258" name="Freeform 1261"/>
            <p:cNvSpPr>
              <a:spLocks/>
            </p:cNvSpPr>
            <p:nvPr/>
          </p:nvSpPr>
          <p:spPr bwMode="auto">
            <a:xfrm>
              <a:off x="4611" y="1490"/>
              <a:ext cx="25" cy="27"/>
            </a:xfrm>
            <a:custGeom>
              <a:avLst/>
              <a:gdLst/>
              <a:ahLst/>
              <a:cxnLst>
                <a:cxn ang="0">
                  <a:pos x="24" y="0"/>
                </a:cxn>
                <a:cxn ang="0">
                  <a:pos x="19" y="1"/>
                </a:cxn>
                <a:cxn ang="0">
                  <a:pos x="15" y="1"/>
                </a:cxn>
                <a:cxn ang="0">
                  <a:pos x="12" y="2"/>
                </a:cxn>
                <a:cxn ang="0">
                  <a:pos x="9" y="4"/>
                </a:cxn>
                <a:cxn ang="0">
                  <a:pos x="7" y="6"/>
                </a:cxn>
                <a:cxn ang="0">
                  <a:pos x="5" y="9"/>
                </a:cxn>
                <a:cxn ang="0">
                  <a:pos x="3" y="11"/>
                </a:cxn>
                <a:cxn ang="0">
                  <a:pos x="2" y="13"/>
                </a:cxn>
                <a:cxn ang="0">
                  <a:pos x="1" y="15"/>
                </a:cxn>
                <a:cxn ang="0">
                  <a:pos x="1" y="18"/>
                </a:cxn>
                <a:cxn ang="0">
                  <a:pos x="0" y="20"/>
                </a:cxn>
                <a:cxn ang="0">
                  <a:pos x="0" y="22"/>
                </a:cxn>
                <a:cxn ang="0">
                  <a:pos x="0" y="24"/>
                </a:cxn>
                <a:cxn ang="0">
                  <a:pos x="0" y="25"/>
                </a:cxn>
                <a:cxn ang="0">
                  <a:pos x="0" y="26"/>
                </a:cxn>
              </a:cxnLst>
              <a:rect l="0" t="0" r="r" b="b"/>
              <a:pathLst>
                <a:path w="25" h="27">
                  <a:moveTo>
                    <a:pt x="24" y="0"/>
                  </a:moveTo>
                  <a:lnTo>
                    <a:pt x="19" y="1"/>
                  </a:lnTo>
                  <a:lnTo>
                    <a:pt x="15" y="1"/>
                  </a:lnTo>
                  <a:lnTo>
                    <a:pt x="12" y="2"/>
                  </a:lnTo>
                  <a:lnTo>
                    <a:pt x="9" y="4"/>
                  </a:lnTo>
                  <a:lnTo>
                    <a:pt x="7" y="6"/>
                  </a:lnTo>
                  <a:lnTo>
                    <a:pt x="5" y="9"/>
                  </a:lnTo>
                  <a:lnTo>
                    <a:pt x="3" y="11"/>
                  </a:lnTo>
                  <a:lnTo>
                    <a:pt x="2" y="13"/>
                  </a:lnTo>
                  <a:lnTo>
                    <a:pt x="1" y="15"/>
                  </a:lnTo>
                  <a:lnTo>
                    <a:pt x="1" y="18"/>
                  </a:lnTo>
                  <a:lnTo>
                    <a:pt x="0" y="20"/>
                  </a:lnTo>
                  <a:lnTo>
                    <a:pt x="0" y="22"/>
                  </a:lnTo>
                  <a:lnTo>
                    <a:pt x="0" y="24"/>
                  </a:lnTo>
                  <a:lnTo>
                    <a:pt x="0" y="25"/>
                  </a:lnTo>
                  <a:lnTo>
                    <a:pt x="0" y="26"/>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259" name="Line 1262"/>
            <p:cNvSpPr>
              <a:spLocks noChangeShapeType="1"/>
            </p:cNvSpPr>
            <p:nvPr/>
          </p:nvSpPr>
          <p:spPr bwMode="auto">
            <a:xfrm>
              <a:off x="4635" y="1488"/>
              <a:ext cx="0" cy="7"/>
            </a:xfrm>
            <a:prstGeom prst="line">
              <a:avLst/>
            </a:prstGeom>
            <a:noFill/>
            <a:ln w="9525">
              <a:noFill/>
              <a:round/>
              <a:headEnd type="none" w="sm" len="sm"/>
              <a:tailEnd type="none" w="sm" len="sm"/>
            </a:ln>
            <a:effectLst/>
          </p:spPr>
          <p:txBody>
            <a:bodyPr/>
            <a:lstStyle/>
            <a:p>
              <a:endParaRPr lang="en-US"/>
            </a:p>
          </p:txBody>
        </p:sp>
        <p:sp>
          <p:nvSpPr>
            <p:cNvPr id="1260" name="Line 1263"/>
            <p:cNvSpPr>
              <a:spLocks noChangeShapeType="1"/>
            </p:cNvSpPr>
            <p:nvPr/>
          </p:nvSpPr>
          <p:spPr bwMode="auto">
            <a:xfrm flipH="1">
              <a:off x="4610" y="1517"/>
              <a:ext cx="5" cy="0"/>
            </a:xfrm>
            <a:prstGeom prst="line">
              <a:avLst/>
            </a:prstGeom>
            <a:noFill/>
            <a:ln w="9525">
              <a:noFill/>
              <a:round/>
              <a:headEnd type="none" w="sm" len="sm"/>
              <a:tailEnd type="none" w="sm" len="sm"/>
            </a:ln>
            <a:effectLst/>
          </p:spPr>
          <p:txBody>
            <a:bodyPr/>
            <a:lstStyle/>
            <a:p>
              <a:endParaRPr lang="en-US"/>
            </a:p>
          </p:txBody>
        </p:sp>
        <p:sp>
          <p:nvSpPr>
            <p:cNvPr id="1261" name="Freeform 1264"/>
            <p:cNvSpPr>
              <a:spLocks/>
            </p:cNvSpPr>
            <p:nvPr/>
          </p:nvSpPr>
          <p:spPr bwMode="auto">
            <a:xfrm>
              <a:off x="4611" y="1516"/>
              <a:ext cx="48" cy="79"/>
            </a:xfrm>
            <a:custGeom>
              <a:avLst/>
              <a:gdLst/>
              <a:ahLst/>
              <a:cxnLst>
                <a:cxn ang="0">
                  <a:pos x="0" y="0"/>
                </a:cxn>
                <a:cxn ang="0">
                  <a:pos x="0" y="77"/>
                </a:cxn>
                <a:cxn ang="0">
                  <a:pos x="1" y="78"/>
                </a:cxn>
                <a:cxn ang="0">
                  <a:pos x="47" y="78"/>
                </a:cxn>
              </a:cxnLst>
              <a:rect l="0" t="0" r="r" b="b"/>
              <a:pathLst>
                <a:path w="48" h="79">
                  <a:moveTo>
                    <a:pt x="0" y="0"/>
                  </a:moveTo>
                  <a:lnTo>
                    <a:pt x="0" y="77"/>
                  </a:lnTo>
                  <a:lnTo>
                    <a:pt x="1" y="78"/>
                  </a:lnTo>
                  <a:lnTo>
                    <a:pt x="47" y="7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262" name="Freeform 1265"/>
            <p:cNvSpPr>
              <a:spLocks/>
            </p:cNvSpPr>
            <p:nvPr/>
          </p:nvSpPr>
          <p:spPr bwMode="auto">
            <a:xfrm>
              <a:off x="4658" y="1594"/>
              <a:ext cx="31" cy="39"/>
            </a:xfrm>
            <a:custGeom>
              <a:avLst/>
              <a:gdLst/>
              <a:ahLst/>
              <a:cxnLst>
                <a:cxn ang="0">
                  <a:pos x="0" y="0"/>
                </a:cxn>
                <a:cxn ang="0">
                  <a:pos x="2" y="0"/>
                </a:cxn>
                <a:cxn ang="0">
                  <a:pos x="4" y="1"/>
                </a:cxn>
                <a:cxn ang="0">
                  <a:pos x="7" y="1"/>
                </a:cxn>
                <a:cxn ang="0">
                  <a:pos x="10" y="2"/>
                </a:cxn>
                <a:cxn ang="0">
                  <a:pos x="12" y="5"/>
                </a:cxn>
                <a:cxn ang="0">
                  <a:pos x="15" y="6"/>
                </a:cxn>
                <a:cxn ang="0">
                  <a:pos x="17" y="9"/>
                </a:cxn>
                <a:cxn ang="0">
                  <a:pos x="19" y="11"/>
                </a:cxn>
                <a:cxn ang="0">
                  <a:pos x="22" y="13"/>
                </a:cxn>
                <a:cxn ang="0">
                  <a:pos x="23" y="17"/>
                </a:cxn>
                <a:cxn ang="0">
                  <a:pos x="25" y="20"/>
                </a:cxn>
                <a:cxn ang="0">
                  <a:pos x="26" y="24"/>
                </a:cxn>
                <a:cxn ang="0">
                  <a:pos x="28" y="27"/>
                </a:cxn>
                <a:cxn ang="0">
                  <a:pos x="28" y="30"/>
                </a:cxn>
                <a:cxn ang="0">
                  <a:pos x="30" y="34"/>
                </a:cxn>
                <a:cxn ang="0">
                  <a:pos x="30" y="38"/>
                </a:cxn>
              </a:cxnLst>
              <a:rect l="0" t="0" r="r" b="b"/>
              <a:pathLst>
                <a:path w="31" h="39">
                  <a:moveTo>
                    <a:pt x="0" y="0"/>
                  </a:moveTo>
                  <a:lnTo>
                    <a:pt x="2" y="0"/>
                  </a:lnTo>
                  <a:lnTo>
                    <a:pt x="4" y="1"/>
                  </a:lnTo>
                  <a:lnTo>
                    <a:pt x="7" y="1"/>
                  </a:lnTo>
                  <a:lnTo>
                    <a:pt x="10" y="2"/>
                  </a:lnTo>
                  <a:lnTo>
                    <a:pt x="12" y="5"/>
                  </a:lnTo>
                  <a:lnTo>
                    <a:pt x="15" y="6"/>
                  </a:lnTo>
                  <a:lnTo>
                    <a:pt x="17" y="9"/>
                  </a:lnTo>
                  <a:lnTo>
                    <a:pt x="19" y="11"/>
                  </a:lnTo>
                  <a:lnTo>
                    <a:pt x="22" y="13"/>
                  </a:lnTo>
                  <a:lnTo>
                    <a:pt x="23" y="17"/>
                  </a:lnTo>
                  <a:lnTo>
                    <a:pt x="25" y="20"/>
                  </a:lnTo>
                  <a:lnTo>
                    <a:pt x="26" y="24"/>
                  </a:lnTo>
                  <a:lnTo>
                    <a:pt x="28" y="27"/>
                  </a:lnTo>
                  <a:lnTo>
                    <a:pt x="28" y="30"/>
                  </a:lnTo>
                  <a:lnTo>
                    <a:pt x="30" y="34"/>
                  </a:lnTo>
                  <a:lnTo>
                    <a:pt x="30" y="3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263" name="Line 1266"/>
            <p:cNvSpPr>
              <a:spLocks noChangeShapeType="1"/>
            </p:cNvSpPr>
            <p:nvPr/>
          </p:nvSpPr>
          <p:spPr bwMode="auto">
            <a:xfrm flipV="1">
              <a:off x="4658" y="1589"/>
              <a:ext cx="0" cy="7"/>
            </a:xfrm>
            <a:prstGeom prst="line">
              <a:avLst/>
            </a:prstGeom>
            <a:noFill/>
            <a:ln w="9525">
              <a:noFill/>
              <a:round/>
              <a:headEnd type="none" w="sm" len="sm"/>
              <a:tailEnd type="none" w="sm" len="sm"/>
            </a:ln>
            <a:effectLst/>
          </p:spPr>
          <p:txBody>
            <a:bodyPr/>
            <a:lstStyle/>
            <a:p>
              <a:endParaRPr lang="en-US"/>
            </a:p>
          </p:txBody>
        </p:sp>
        <p:sp>
          <p:nvSpPr>
            <p:cNvPr id="1264" name="Line 1267"/>
            <p:cNvSpPr>
              <a:spLocks noChangeShapeType="1"/>
            </p:cNvSpPr>
            <p:nvPr/>
          </p:nvSpPr>
          <p:spPr bwMode="auto">
            <a:xfrm flipH="1">
              <a:off x="4686" y="1632"/>
              <a:ext cx="6" cy="0"/>
            </a:xfrm>
            <a:prstGeom prst="line">
              <a:avLst/>
            </a:prstGeom>
            <a:noFill/>
            <a:ln w="9525">
              <a:noFill/>
              <a:round/>
              <a:headEnd type="none" w="sm" len="sm"/>
              <a:tailEnd type="none" w="sm" len="sm"/>
            </a:ln>
            <a:effectLst/>
          </p:spPr>
          <p:txBody>
            <a:bodyPr/>
            <a:lstStyle/>
            <a:p>
              <a:endParaRPr lang="en-US"/>
            </a:p>
          </p:txBody>
        </p:sp>
        <p:sp>
          <p:nvSpPr>
            <p:cNvPr id="1265" name="Freeform 1268"/>
            <p:cNvSpPr>
              <a:spLocks/>
            </p:cNvSpPr>
            <p:nvPr/>
          </p:nvSpPr>
          <p:spPr bwMode="auto">
            <a:xfrm>
              <a:off x="4658" y="1632"/>
              <a:ext cx="31" cy="38"/>
            </a:xfrm>
            <a:custGeom>
              <a:avLst/>
              <a:gdLst/>
              <a:ahLst/>
              <a:cxnLst>
                <a:cxn ang="0">
                  <a:pos x="30" y="0"/>
                </a:cxn>
                <a:cxn ang="0">
                  <a:pos x="30" y="4"/>
                </a:cxn>
                <a:cxn ang="0">
                  <a:pos x="29" y="7"/>
                </a:cxn>
                <a:cxn ang="0">
                  <a:pos x="28" y="11"/>
                </a:cxn>
                <a:cxn ang="0">
                  <a:pos x="27" y="14"/>
                </a:cxn>
                <a:cxn ang="0">
                  <a:pos x="26" y="18"/>
                </a:cxn>
                <a:cxn ang="0">
                  <a:pos x="24" y="21"/>
                </a:cxn>
                <a:cxn ang="0">
                  <a:pos x="23" y="23"/>
                </a:cxn>
                <a:cxn ang="0">
                  <a:pos x="21" y="26"/>
                </a:cxn>
                <a:cxn ang="0">
                  <a:pos x="18" y="28"/>
                </a:cxn>
                <a:cxn ang="0">
                  <a:pos x="17" y="30"/>
                </a:cxn>
                <a:cxn ang="0">
                  <a:pos x="14" y="33"/>
                </a:cxn>
                <a:cxn ang="0">
                  <a:pos x="11" y="34"/>
                </a:cxn>
                <a:cxn ang="0">
                  <a:pos x="8" y="35"/>
                </a:cxn>
                <a:cxn ang="0">
                  <a:pos x="6" y="36"/>
                </a:cxn>
                <a:cxn ang="0">
                  <a:pos x="3" y="36"/>
                </a:cxn>
                <a:cxn ang="0">
                  <a:pos x="0" y="37"/>
                </a:cxn>
              </a:cxnLst>
              <a:rect l="0" t="0" r="r" b="b"/>
              <a:pathLst>
                <a:path w="31" h="38">
                  <a:moveTo>
                    <a:pt x="30" y="0"/>
                  </a:moveTo>
                  <a:lnTo>
                    <a:pt x="30" y="4"/>
                  </a:lnTo>
                  <a:lnTo>
                    <a:pt x="29" y="7"/>
                  </a:lnTo>
                  <a:lnTo>
                    <a:pt x="28" y="11"/>
                  </a:lnTo>
                  <a:lnTo>
                    <a:pt x="27" y="14"/>
                  </a:lnTo>
                  <a:lnTo>
                    <a:pt x="26" y="18"/>
                  </a:lnTo>
                  <a:lnTo>
                    <a:pt x="24" y="21"/>
                  </a:lnTo>
                  <a:lnTo>
                    <a:pt x="23" y="23"/>
                  </a:lnTo>
                  <a:lnTo>
                    <a:pt x="21" y="26"/>
                  </a:lnTo>
                  <a:lnTo>
                    <a:pt x="18" y="28"/>
                  </a:lnTo>
                  <a:lnTo>
                    <a:pt x="17" y="30"/>
                  </a:lnTo>
                  <a:lnTo>
                    <a:pt x="14" y="33"/>
                  </a:lnTo>
                  <a:lnTo>
                    <a:pt x="11" y="34"/>
                  </a:lnTo>
                  <a:lnTo>
                    <a:pt x="8" y="35"/>
                  </a:lnTo>
                  <a:lnTo>
                    <a:pt x="6" y="36"/>
                  </a:lnTo>
                  <a:lnTo>
                    <a:pt x="3" y="36"/>
                  </a:lnTo>
                  <a:lnTo>
                    <a:pt x="0" y="37"/>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266" name="Line 1269"/>
            <p:cNvSpPr>
              <a:spLocks noChangeShapeType="1"/>
            </p:cNvSpPr>
            <p:nvPr/>
          </p:nvSpPr>
          <p:spPr bwMode="auto">
            <a:xfrm>
              <a:off x="4686" y="1632"/>
              <a:ext cx="6" cy="0"/>
            </a:xfrm>
            <a:prstGeom prst="line">
              <a:avLst/>
            </a:prstGeom>
            <a:noFill/>
            <a:ln w="9525">
              <a:noFill/>
              <a:round/>
              <a:headEnd type="none" w="sm" len="sm"/>
              <a:tailEnd type="none" w="sm" len="sm"/>
            </a:ln>
            <a:effectLst/>
          </p:spPr>
          <p:txBody>
            <a:bodyPr/>
            <a:lstStyle/>
            <a:p>
              <a:endParaRPr lang="en-US"/>
            </a:p>
          </p:txBody>
        </p:sp>
        <p:sp>
          <p:nvSpPr>
            <p:cNvPr id="1267" name="Line 1270"/>
            <p:cNvSpPr>
              <a:spLocks noChangeShapeType="1"/>
            </p:cNvSpPr>
            <p:nvPr/>
          </p:nvSpPr>
          <p:spPr bwMode="auto">
            <a:xfrm flipV="1">
              <a:off x="4658" y="1665"/>
              <a:ext cx="0" cy="7"/>
            </a:xfrm>
            <a:prstGeom prst="line">
              <a:avLst/>
            </a:prstGeom>
            <a:noFill/>
            <a:ln w="9525">
              <a:noFill/>
              <a:round/>
              <a:headEnd type="none" w="sm" len="sm"/>
              <a:tailEnd type="none" w="sm" len="sm"/>
            </a:ln>
            <a:effectLst/>
          </p:spPr>
          <p:txBody>
            <a:bodyPr/>
            <a:lstStyle/>
            <a:p>
              <a:endParaRPr lang="en-US"/>
            </a:p>
          </p:txBody>
        </p:sp>
        <p:sp>
          <p:nvSpPr>
            <p:cNvPr id="1268" name="Freeform 1271"/>
            <p:cNvSpPr>
              <a:spLocks/>
            </p:cNvSpPr>
            <p:nvPr/>
          </p:nvSpPr>
          <p:spPr bwMode="auto">
            <a:xfrm>
              <a:off x="4611" y="1669"/>
              <a:ext cx="48" cy="86"/>
            </a:xfrm>
            <a:custGeom>
              <a:avLst/>
              <a:gdLst/>
              <a:ahLst/>
              <a:cxnLst>
                <a:cxn ang="0">
                  <a:pos x="47" y="0"/>
                </a:cxn>
                <a:cxn ang="0">
                  <a:pos x="1" y="0"/>
                </a:cxn>
                <a:cxn ang="0">
                  <a:pos x="0" y="0"/>
                </a:cxn>
                <a:cxn ang="0">
                  <a:pos x="0" y="85"/>
                </a:cxn>
              </a:cxnLst>
              <a:rect l="0" t="0" r="r" b="b"/>
              <a:pathLst>
                <a:path w="48" h="86">
                  <a:moveTo>
                    <a:pt x="47" y="0"/>
                  </a:moveTo>
                  <a:lnTo>
                    <a:pt x="1" y="0"/>
                  </a:lnTo>
                  <a:lnTo>
                    <a:pt x="0" y="0"/>
                  </a:lnTo>
                  <a:lnTo>
                    <a:pt x="0" y="85"/>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269" name="Freeform 1272"/>
            <p:cNvSpPr>
              <a:spLocks/>
            </p:cNvSpPr>
            <p:nvPr/>
          </p:nvSpPr>
          <p:spPr bwMode="auto">
            <a:xfrm>
              <a:off x="4876" y="1865"/>
              <a:ext cx="50" cy="78"/>
            </a:xfrm>
            <a:custGeom>
              <a:avLst/>
              <a:gdLst/>
              <a:ahLst/>
              <a:cxnLst>
                <a:cxn ang="0">
                  <a:pos x="0" y="0"/>
                </a:cxn>
                <a:cxn ang="0">
                  <a:pos x="0" y="76"/>
                </a:cxn>
                <a:cxn ang="0">
                  <a:pos x="2" y="76"/>
                </a:cxn>
                <a:cxn ang="0">
                  <a:pos x="2" y="77"/>
                </a:cxn>
                <a:cxn ang="0">
                  <a:pos x="49" y="77"/>
                </a:cxn>
              </a:cxnLst>
              <a:rect l="0" t="0" r="r" b="b"/>
              <a:pathLst>
                <a:path w="50" h="78">
                  <a:moveTo>
                    <a:pt x="0" y="0"/>
                  </a:moveTo>
                  <a:lnTo>
                    <a:pt x="0" y="76"/>
                  </a:lnTo>
                  <a:lnTo>
                    <a:pt x="2" y="76"/>
                  </a:lnTo>
                  <a:lnTo>
                    <a:pt x="2" y="77"/>
                  </a:lnTo>
                  <a:lnTo>
                    <a:pt x="49" y="77"/>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270" name="Freeform 1273"/>
            <p:cNvSpPr>
              <a:spLocks/>
            </p:cNvSpPr>
            <p:nvPr/>
          </p:nvSpPr>
          <p:spPr bwMode="auto">
            <a:xfrm>
              <a:off x="4924" y="1943"/>
              <a:ext cx="32" cy="38"/>
            </a:xfrm>
            <a:custGeom>
              <a:avLst/>
              <a:gdLst/>
              <a:ahLst/>
              <a:cxnLst>
                <a:cxn ang="0">
                  <a:pos x="0" y="0"/>
                </a:cxn>
                <a:cxn ang="0">
                  <a:pos x="2" y="0"/>
                </a:cxn>
                <a:cxn ang="0">
                  <a:pos x="4" y="0"/>
                </a:cxn>
                <a:cxn ang="0">
                  <a:pos x="7" y="1"/>
                </a:cxn>
                <a:cxn ang="0">
                  <a:pos x="10" y="2"/>
                </a:cxn>
                <a:cxn ang="0">
                  <a:pos x="12" y="4"/>
                </a:cxn>
                <a:cxn ang="0">
                  <a:pos x="15" y="6"/>
                </a:cxn>
                <a:cxn ang="0">
                  <a:pos x="17" y="8"/>
                </a:cxn>
                <a:cxn ang="0">
                  <a:pos x="20" y="10"/>
                </a:cxn>
                <a:cxn ang="0">
                  <a:pos x="22" y="14"/>
                </a:cxn>
                <a:cxn ang="0">
                  <a:pos x="24" y="16"/>
                </a:cxn>
                <a:cxn ang="0">
                  <a:pos x="26" y="19"/>
                </a:cxn>
                <a:cxn ang="0">
                  <a:pos x="27" y="23"/>
                </a:cxn>
                <a:cxn ang="0">
                  <a:pos x="29" y="26"/>
                </a:cxn>
                <a:cxn ang="0">
                  <a:pos x="29" y="29"/>
                </a:cxn>
                <a:cxn ang="0">
                  <a:pos x="30" y="33"/>
                </a:cxn>
                <a:cxn ang="0">
                  <a:pos x="31" y="37"/>
                </a:cxn>
              </a:cxnLst>
              <a:rect l="0" t="0" r="r" b="b"/>
              <a:pathLst>
                <a:path w="32" h="38">
                  <a:moveTo>
                    <a:pt x="0" y="0"/>
                  </a:moveTo>
                  <a:lnTo>
                    <a:pt x="2" y="0"/>
                  </a:lnTo>
                  <a:lnTo>
                    <a:pt x="4" y="0"/>
                  </a:lnTo>
                  <a:lnTo>
                    <a:pt x="7" y="1"/>
                  </a:lnTo>
                  <a:lnTo>
                    <a:pt x="10" y="2"/>
                  </a:lnTo>
                  <a:lnTo>
                    <a:pt x="12" y="4"/>
                  </a:lnTo>
                  <a:lnTo>
                    <a:pt x="15" y="6"/>
                  </a:lnTo>
                  <a:lnTo>
                    <a:pt x="17" y="8"/>
                  </a:lnTo>
                  <a:lnTo>
                    <a:pt x="20" y="10"/>
                  </a:lnTo>
                  <a:lnTo>
                    <a:pt x="22" y="14"/>
                  </a:lnTo>
                  <a:lnTo>
                    <a:pt x="24" y="16"/>
                  </a:lnTo>
                  <a:lnTo>
                    <a:pt x="26" y="19"/>
                  </a:lnTo>
                  <a:lnTo>
                    <a:pt x="27" y="23"/>
                  </a:lnTo>
                  <a:lnTo>
                    <a:pt x="29" y="26"/>
                  </a:lnTo>
                  <a:lnTo>
                    <a:pt x="29" y="29"/>
                  </a:lnTo>
                  <a:lnTo>
                    <a:pt x="30" y="33"/>
                  </a:lnTo>
                  <a:lnTo>
                    <a:pt x="31" y="37"/>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271" name="Line 1274"/>
            <p:cNvSpPr>
              <a:spLocks noChangeShapeType="1"/>
            </p:cNvSpPr>
            <p:nvPr/>
          </p:nvSpPr>
          <p:spPr bwMode="auto">
            <a:xfrm flipV="1">
              <a:off x="4924" y="1938"/>
              <a:ext cx="0" cy="8"/>
            </a:xfrm>
            <a:prstGeom prst="line">
              <a:avLst/>
            </a:prstGeom>
            <a:noFill/>
            <a:ln w="9525">
              <a:noFill/>
              <a:round/>
              <a:headEnd type="none" w="sm" len="sm"/>
              <a:tailEnd type="none" w="sm" len="sm"/>
            </a:ln>
            <a:effectLst/>
          </p:spPr>
          <p:txBody>
            <a:bodyPr/>
            <a:lstStyle/>
            <a:p>
              <a:endParaRPr lang="en-US"/>
            </a:p>
          </p:txBody>
        </p:sp>
        <p:sp>
          <p:nvSpPr>
            <p:cNvPr id="1272" name="Freeform 1275"/>
            <p:cNvSpPr>
              <a:spLocks/>
            </p:cNvSpPr>
            <p:nvPr/>
          </p:nvSpPr>
          <p:spPr bwMode="auto">
            <a:xfrm>
              <a:off x="4924" y="1980"/>
              <a:ext cx="32" cy="38"/>
            </a:xfrm>
            <a:custGeom>
              <a:avLst/>
              <a:gdLst/>
              <a:ahLst/>
              <a:cxnLst>
                <a:cxn ang="0">
                  <a:pos x="31" y="0"/>
                </a:cxn>
                <a:cxn ang="0">
                  <a:pos x="30" y="4"/>
                </a:cxn>
                <a:cxn ang="0">
                  <a:pos x="29" y="7"/>
                </a:cxn>
                <a:cxn ang="0">
                  <a:pos x="29" y="11"/>
                </a:cxn>
                <a:cxn ang="0">
                  <a:pos x="28" y="14"/>
                </a:cxn>
                <a:cxn ang="0">
                  <a:pos x="27" y="18"/>
                </a:cxn>
                <a:cxn ang="0">
                  <a:pos x="25" y="21"/>
                </a:cxn>
                <a:cxn ang="0">
                  <a:pos x="23" y="23"/>
                </a:cxn>
                <a:cxn ang="0">
                  <a:pos x="21" y="26"/>
                </a:cxn>
                <a:cxn ang="0">
                  <a:pos x="19" y="28"/>
                </a:cxn>
                <a:cxn ang="0">
                  <a:pos x="17" y="30"/>
                </a:cxn>
                <a:cxn ang="0">
                  <a:pos x="14" y="33"/>
                </a:cxn>
                <a:cxn ang="0">
                  <a:pos x="12" y="34"/>
                </a:cxn>
                <a:cxn ang="0">
                  <a:pos x="9" y="35"/>
                </a:cxn>
                <a:cxn ang="0">
                  <a:pos x="6" y="36"/>
                </a:cxn>
                <a:cxn ang="0">
                  <a:pos x="2" y="36"/>
                </a:cxn>
                <a:cxn ang="0">
                  <a:pos x="0" y="37"/>
                </a:cxn>
              </a:cxnLst>
              <a:rect l="0" t="0" r="r" b="b"/>
              <a:pathLst>
                <a:path w="32" h="38">
                  <a:moveTo>
                    <a:pt x="31" y="0"/>
                  </a:moveTo>
                  <a:lnTo>
                    <a:pt x="30" y="4"/>
                  </a:lnTo>
                  <a:lnTo>
                    <a:pt x="29" y="7"/>
                  </a:lnTo>
                  <a:lnTo>
                    <a:pt x="29" y="11"/>
                  </a:lnTo>
                  <a:lnTo>
                    <a:pt x="28" y="14"/>
                  </a:lnTo>
                  <a:lnTo>
                    <a:pt x="27" y="18"/>
                  </a:lnTo>
                  <a:lnTo>
                    <a:pt x="25" y="21"/>
                  </a:lnTo>
                  <a:lnTo>
                    <a:pt x="23" y="23"/>
                  </a:lnTo>
                  <a:lnTo>
                    <a:pt x="21" y="26"/>
                  </a:lnTo>
                  <a:lnTo>
                    <a:pt x="19" y="28"/>
                  </a:lnTo>
                  <a:lnTo>
                    <a:pt x="17" y="30"/>
                  </a:lnTo>
                  <a:lnTo>
                    <a:pt x="14" y="33"/>
                  </a:lnTo>
                  <a:lnTo>
                    <a:pt x="12" y="34"/>
                  </a:lnTo>
                  <a:lnTo>
                    <a:pt x="9" y="35"/>
                  </a:lnTo>
                  <a:lnTo>
                    <a:pt x="6" y="36"/>
                  </a:lnTo>
                  <a:lnTo>
                    <a:pt x="2" y="36"/>
                  </a:lnTo>
                  <a:lnTo>
                    <a:pt x="0" y="37"/>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273" name="Line 1276"/>
            <p:cNvSpPr>
              <a:spLocks noChangeShapeType="1"/>
            </p:cNvSpPr>
            <p:nvPr/>
          </p:nvSpPr>
          <p:spPr bwMode="auto">
            <a:xfrm flipV="1">
              <a:off x="4924" y="2013"/>
              <a:ext cx="0" cy="8"/>
            </a:xfrm>
            <a:prstGeom prst="line">
              <a:avLst/>
            </a:prstGeom>
            <a:noFill/>
            <a:ln w="9525">
              <a:noFill/>
              <a:round/>
              <a:headEnd type="none" w="sm" len="sm"/>
              <a:tailEnd type="none" w="sm" len="sm"/>
            </a:ln>
            <a:effectLst/>
          </p:spPr>
          <p:txBody>
            <a:bodyPr/>
            <a:lstStyle/>
            <a:p>
              <a:endParaRPr lang="en-US"/>
            </a:p>
          </p:txBody>
        </p:sp>
        <p:sp>
          <p:nvSpPr>
            <p:cNvPr id="1274" name="Freeform 1277"/>
            <p:cNvSpPr>
              <a:spLocks/>
            </p:cNvSpPr>
            <p:nvPr/>
          </p:nvSpPr>
          <p:spPr bwMode="auto">
            <a:xfrm>
              <a:off x="4874" y="2018"/>
              <a:ext cx="52" cy="165"/>
            </a:xfrm>
            <a:custGeom>
              <a:avLst/>
              <a:gdLst/>
              <a:ahLst/>
              <a:cxnLst>
                <a:cxn ang="0">
                  <a:pos x="51" y="0"/>
                </a:cxn>
                <a:cxn ang="0">
                  <a:pos x="2" y="0"/>
                </a:cxn>
                <a:cxn ang="0">
                  <a:pos x="0" y="3"/>
                </a:cxn>
                <a:cxn ang="0">
                  <a:pos x="0" y="164"/>
                </a:cxn>
              </a:cxnLst>
              <a:rect l="0" t="0" r="r" b="b"/>
              <a:pathLst>
                <a:path w="52" h="165">
                  <a:moveTo>
                    <a:pt x="51" y="0"/>
                  </a:moveTo>
                  <a:lnTo>
                    <a:pt x="2" y="0"/>
                  </a:lnTo>
                  <a:lnTo>
                    <a:pt x="0" y="3"/>
                  </a:lnTo>
                  <a:lnTo>
                    <a:pt x="0" y="164"/>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275" name="Line 1278"/>
            <p:cNvSpPr>
              <a:spLocks noChangeShapeType="1"/>
            </p:cNvSpPr>
            <p:nvPr/>
          </p:nvSpPr>
          <p:spPr bwMode="auto">
            <a:xfrm>
              <a:off x="4875" y="2131"/>
              <a:ext cx="5" cy="0"/>
            </a:xfrm>
            <a:prstGeom prst="line">
              <a:avLst/>
            </a:prstGeom>
            <a:noFill/>
            <a:ln w="9525">
              <a:noFill/>
              <a:round/>
              <a:headEnd type="none" w="sm" len="sm"/>
              <a:tailEnd type="none" w="sm" len="sm"/>
            </a:ln>
            <a:effectLst/>
          </p:spPr>
          <p:txBody>
            <a:bodyPr/>
            <a:lstStyle/>
            <a:p>
              <a:endParaRPr lang="en-US"/>
            </a:p>
          </p:txBody>
        </p:sp>
        <p:sp>
          <p:nvSpPr>
            <p:cNvPr id="1276" name="Line 1279"/>
            <p:cNvSpPr>
              <a:spLocks noChangeShapeType="1"/>
            </p:cNvSpPr>
            <p:nvPr/>
          </p:nvSpPr>
          <p:spPr bwMode="auto">
            <a:xfrm flipV="1">
              <a:off x="4837" y="2175"/>
              <a:ext cx="0" cy="7"/>
            </a:xfrm>
            <a:prstGeom prst="line">
              <a:avLst/>
            </a:prstGeom>
            <a:noFill/>
            <a:ln w="9525">
              <a:noFill/>
              <a:round/>
              <a:headEnd type="none" w="sm" len="sm"/>
              <a:tailEnd type="none" w="sm" len="sm"/>
            </a:ln>
            <a:effectLst/>
          </p:spPr>
          <p:txBody>
            <a:bodyPr/>
            <a:lstStyle/>
            <a:p>
              <a:endParaRPr lang="en-US"/>
            </a:p>
          </p:txBody>
        </p:sp>
        <p:sp>
          <p:nvSpPr>
            <p:cNvPr id="1277" name="Freeform 1280"/>
            <p:cNvSpPr>
              <a:spLocks/>
            </p:cNvSpPr>
            <p:nvPr/>
          </p:nvSpPr>
          <p:spPr bwMode="auto">
            <a:xfrm>
              <a:off x="4773" y="2180"/>
              <a:ext cx="103" cy="1"/>
            </a:xfrm>
            <a:custGeom>
              <a:avLst/>
              <a:gdLst/>
              <a:ahLst/>
              <a:cxnLst>
                <a:cxn ang="0">
                  <a:pos x="102" y="0"/>
                </a:cxn>
                <a:cxn ang="0">
                  <a:pos x="91" y="0"/>
                </a:cxn>
                <a:cxn ang="0">
                  <a:pos x="80" y="0"/>
                </a:cxn>
                <a:cxn ang="0">
                  <a:pos x="70" y="0"/>
                </a:cxn>
                <a:cxn ang="0">
                  <a:pos x="60" y="0"/>
                </a:cxn>
                <a:cxn ang="0">
                  <a:pos x="51" y="0"/>
                </a:cxn>
                <a:cxn ang="0">
                  <a:pos x="42" y="0"/>
                </a:cxn>
                <a:cxn ang="0">
                  <a:pos x="35" y="0"/>
                </a:cxn>
                <a:cxn ang="0">
                  <a:pos x="28" y="0"/>
                </a:cxn>
                <a:cxn ang="0">
                  <a:pos x="22" y="0"/>
                </a:cxn>
                <a:cxn ang="0">
                  <a:pos x="17" y="0"/>
                </a:cxn>
                <a:cxn ang="0">
                  <a:pos x="11" y="0"/>
                </a:cxn>
                <a:cxn ang="0">
                  <a:pos x="8" y="0"/>
                </a:cxn>
                <a:cxn ang="0">
                  <a:pos x="4" y="0"/>
                </a:cxn>
                <a:cxn ang="0">
                  <a:pos x="1" y="0"/>
                </a:cxn>
                <a:cxn ang="0">
                  <a:pos x="0" y="0"/>
                </a:cxn>
              </a:cxnLst>
              <a:rect l="0" t="0" r="r" b="b"/>
              <a:pathLst>
                <a:path w="103" h="1">
                  <a:moveTo>
                    <a:pt x="102" y="0"/>
                  </a:moveTo>
                  <a:lnTo>
                    <a:pt x="91" y="0"/>
                  </a:lnTo>
                  <a:lnTo>
                    <a:pt x="80" y="0"/>
                  </a:lnTo>
                  <a:lnTo>
                    <a:pt x="70" y="0"/>
                  </a:lnTo>
                  <a:lnTo>
                    <a:pt x="60" y="0"/>
                  </a:lnTo>
                  <a:lnTo>
                    <a:pt x="51" y="0"/>
                  </a:lnTo>
                  <a:lnTo>
                    <a:pt x="42" y="0"/>
                  </a:lnTo>
                  <a:lnTo>
                    <a:pt x="35" y="0"/>
                  </a:lnTo>
                  <a:lnTo>
                    <a:pt x="28" y="0"/>
                  </a:lnTo>
                  <a:lnTo>
                    <a:pt x="22" y="0"/>
                  </a:lnTo>
                  <a:lnTo>
                    <a:pt x="17" y="0"/>
                  </a:lnTo>
                  <a:lnTo>
                    <a:pt x="11" y="0"/>
                  </a:lnTo>
                  <a:lnTo>
                    <a:pt x="8" y="0"/>
                  </a:lnTo>
                  <a:lnTo>
                    <a:pt x="4" y="0"/>
                  </a:lnTo>
                  <a:lnTo>
                    <a:pt x="1" y="0"/>
                  </a:lnTo>
                  <a:lnTo>
                    <a:pt x="0" y="0"/>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278" name="Line 1281"/>
            <p:cNvSpPr>
              <a:spLocks noChangeShapeType="1"/>
            </p:cNvSpPr>
            <p:nvPr/>
          </p:nvSpPr>
          <p:spPr bwMode="auto">
            <a:xfrm flipV="1">
              <a:off x="4764" y="2175"/>
              <a:ext cx="0" cy="7"/>
            </a:xfrm>
            <a:prstGeom prst="line">
              <a:avLst/>
            </a:prstGeom>
            <a:noFill/>
            <a:ln w="9525">
              <a:noFill/>
              <a:round/>
              <a:headEnd type="none" w="sm" len="sm"/>
              <a:tailEnd type="none" w="sm" len="sm"/>
            </a:ln>
            <a:effectLst/>
          </p:spPr>
          <p:txBody>
            <a:bodyPr/>
            <a:lstStyle/>
            <a:p>
              <a:endParaRPr lang="en-US"/>
            </a:p>
          </p:txBody>
        </p:sp>
        <p:sp>
          <p:nvSpPr>
            <p:cNvPr id="1279" name="Freeform 1282"/>
            <p:cNvSpPr>
              <a:spLocks/>
            </p:cNvSpPr>
            <p:nvPr/>
          </p:nvSpPr>
          <p:spPr bwMode="auto">
            <a:xfrm>
              <a:off x="4890" y="1956"/>
              <a:ext cx="18" cy="21"/>
            </a:xfrm>
            <a:custGeom>
              <a:avLst/>
              <a:gdLst/>
              <a:ahLst/>
              <a:cxnLst>
                <a:cxn ang="0">
                  <a:pos x="8" y="20"/>
                </a:cxn>
                <a:cxn ang="0">
                  <a:pos x="9" y="19"/>
                </a:cxn>
                <a:cxn ang="0">
                  <a:pos x="10" y="19"/>
                </a:cxn>
                <a:cxn ang="0">
                  <a:pos x="11" y="19"/>
                </a:cxn>
                <a:cxn ang="0">
                  <a:pos x="12" y="19"/>
                </a:cxn>
                <a:cxn ang="0">
                  <a:pos x="13" y="18"/>
                </a:cxn>
                <a:cxn ang="0">
                  <a:pos x="14" y="17"/>
                </a:cxn>
                <a:cxn ang="0">
                  <a:pos x="15" y="16"/>
                </a:cxn>
                <a:cxn ang="0">
                  <a:pos x="15" y="14"/>
                </a:cxn>
                <a:cxn ang="0">
                  <a:pos x="16" y="12"/>
                </a:cxn>
                <a:cxn ang="0">
                  <a:pos x="17" y="10"/>
                </a:cxn>
                <a:cxn ang="0">
                  <a:pos x="17" y="8"/>
                </a:cxn>
                <a:cxn ang="0">
                  <a:pos x="16" y="8"/>
                </a:cxn>
                <a:cxn ang="0">
                  <a:pos x="16" y="7"/>
                </a:cxn>
                <a:cxn ang="0">
                  <a:pos x="15" y="6"/>
                </a:cxn>
                <a:cxn ang="0">
                  <a:pos x="15" y="5"/>
                </a:cxn>
                <a:cxn ang="0">
                  <a:pos x="15" y="4"/>
                </a:cxn>
                <a:cxn ang="0">
                  <a:pos x="14" y="3"/>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3" y="2"/>
                </a:cxn>
                <a:cxn ang="0">
                  <a:pos x="2" y="2"/>
                </a:cxn>
                <a:cxn ang="0">
                  <a:pos x="2" y="3"/>
                </a:cxn>
                <a:cxn ang="0">
                  <a:pos x="2" y="4"/>
                </a:cxn>
                <a:cxn ang="0">
                  <a:pos x="1" y="4"/>
                </a:cxn>
                <a:cxn ang="0">
                  <a:pos x="0" y="5"/>
                </a:cxn>
                <a:cxn ang="0">
                  <a:pos x="0" y="6"/>
                </a:cxn>
                <a:cxn ang="0">
                  <a:pos x="0" y="7"/>
                </a:cxn>
                <a:cxn ang="0">
                  <a:pos x="0" y="8"/>
                </a:cxn>
                <a:cxn ang="0">
                  <a:pos x="0" y="10"/>
                </a:cxn>
                <a:cxn ang="0">
                  <a:pos x="0" y="12"/>
                </a:cxn>
                <a:cxn ang="0">
                  <a:pos x="0" y="14"/>
                </a:cxn>
                <a:cxn ang="0">
                  <a:pos x="1" y="16"/>
                </a:cxn>
                <a:cxn ang="0">
                  <a:pos x="2" y="16"/>
                </a:cxn>
                <a:cxn ang="0">
                  <a:pos x="2" y="17"/>
                </a:cxn>
                <a:cxn ang="0">
                  <a:pos x="2" y="18"/>
                </a:cxn>
                <a:cxn ang="0">
                  <a:pos x="3" y="18"/>
                </a:cxn>
                <a:cxn ang="0">
                  <a:pos x="4" y="19"/>
                </a:cxn>
                <a:cxn ang="0">
                  <a:pos x="5" y="19"/>
                </a:cxn>
                <a:cxn ang="0">
                  <a:pos x="6" y="19"/>
                </a:cxn>
                <a:cxn ang="0">
                  <a:pos x="7" y="19"/>
                </a:cxn>
                <a:cxn ang="0">
                  <a:pos x="8" y="20"/>
                </a:cxn>
              </a:cxnLst>
              <a:rect l="0" t="0" r="r" b="b"/>
              <a:pathLst>
                <a:path w="18" h="21">
                  <a:moveTo>
                    <a:pt x="8" y="20"/>
                  </a:moveTo>
                  <a:lnTo>
                    <a:pt x="9" y="19"/>
                  </a:lnTo>
                  <a:lnTo>
                    <a:pt x="10" y="19"/>
                  </a:lnTo>
                  <a:lnTo>
                    <a:pt x="11" y="19"/>
                  </a:lnTo>
                  <a:lnTo>
                    <a:pt x="12" y="19"/>
                  </a:lnTo>
                  <a:lnTo>
                    <a:pt x="13" y="18"/>
                  </a:lnTo>
                  <a:lnTo>
                    <a:pt x="14" y="17"/>
                  </a:lnTo>
                  <a:lnTo>
                    <a:pt x="15" y="16"/>
                  </a:lnTo>
                  <a:lnTo>
                    <a:pt x="15" y="14"/>
                  </a:lnTo>
                  <a:lnTo>
                    <a:pt x="16" y="12"/>
                  </a:lnTo>
                  <a:lnTo>
                    <a:pt x="17" y="10"/>
                  </a:lnTo>
                  <a:lnTo>
                    <a:pt x="17" y="8"/>
                  </a:lnTo>
                  <a:lnTo>
                    <a:pt x="16" y="8"/>
                  </a:lnTo>
                  <a:lnTo>
                    <a:pt x="16" y="7"/>
                  </a:lnTo>
                  <a:lnTo>
                    <a:pt x="15" y="6"/>
                  </a:lnTo>
                  <a:lnTo>
                    <a:pt x="15" y="5"/>
                  </a:lnTo>
                  <a:lnTo>
                    <a:pt x="15" y="4"/>
                  </a:lnTo>
                  <a:lnTo>
                    <a:pt x="14" y="3"/>
                  </a:lnTo>
                  <a:lnTo>
                    <a:pt x="13" y="2"/>
                  </a:lnTo>
                  <a:lnTo>
                    <a:pt x="12" y="1"/>
                  </a:lnTo>
                  <a:lnTo>
                    <a:pt x="11" y="0"/>
                  </a:lnTo>
                  <a:lnTo>
                    <a:pt x="10" y="0"/>
                  </a:lnTo>
                  <a:lnTo>
                    <a:pt x="9" y="0"/>
                  </a:lnTo>
                  <a:lnTo>
                    <a:pt x="8" y="0"/>
                  </a:lnTo>
                  <a:lnTo>
                    <a:pt x="7" y="0"/>
                  </a:lnTo>
                  <a:lnTo>
                    <a:pt x="6" y="0"/>
                  </a:lnTo>
                  <a:lnTo>
                    <a:pt x="5" y="0"/>
                  </a:lnTo>
                  <a:lnTo>
                    <a:pt x="4" y="1"/>
                  </a:lnTo>
                  <a:lnTo>
                    <a:pt x="3" y="2"/>
                  </a:lnTo>
                  <a:lnTo>
                    <a:pt x="2" y="2"/>
                  </a:lnTo>
                  <a:lnTo>
                    <a:pt x="2" y="3"/>
                  </a:lnTo>
                  <a:lnTo>
                    <a:pt x="2" y="4"/>
                  </a:lnTo>
                  <a:lnTo>
                    <a:pt x="1" y="4"/>
                  </a:lnTo>
                  <a:lnTo>
                    <a:pt x="0" y="5"/>
                  </a:lnTo>
                  <a:lnTo>
                    <a:pt x="0" y="6"/>
                  </a:lnTo>
                  <a:lnTo>
                    <a:pt x="0" y="7"/>
                  </a:lnTo>
                  <a:lnTo>
                    <a:pt x="0" y="8"/>
                  </a:lnTo>
                  <a:lnTo>
                    <a:pt x="0" y="10"/>
                  </a:lnTo>
                  <a:lnTo>
                    <a:pt x="0" y="12"/>
                  </a:lnTo>
                  <a:lnTo>
                    <a:pt x="0" y="14"/>
                  </a:lnTo>
                  <a:lnTo>
                    <a:pt x="1" y="16"/>
                  </a:lnTo>
                  <a:lnTo>
                    <a:pt x="2" y="16"/>
                  </a:lnTo>
                  <a:lnTo>
                    <a:pt x="2" y="17"/>
                  </a:lnTo>
                  <a:lnTo>
                    <a:pt x="2" y="18"/>
                  </a:lnTo>
                  <a:lnTo>
                    <a:pt x="3" y="18"/>
                  </a:lnTo>
                  <a:lnTo>
                    <a:pt x="4" y="19"/>
                  </a:lnTo>
                  <a:lnTo>
                    <a:pt x="5" y="19"/>
                  </a:lnTo>
                  <a:lnTo>
                    <a:pt x="6" y="19"/>
                  </a:lnTo>
                  <a:lnTo>
                    <a:pt x="7" y="19"/>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280" name="Freeform 1283"/>
            <p:cNvSpPr>
              <a:spLocks/>
            </p:cNvSpPr>
            <p:nvPr/>
          </p:nvSpPr>
          <p:spPr bwMode="auto">
            <a:xfrm>
              <a:off x="4890" y="1956"/>
              <a:ext cx="18" cy="21"/>
            </a:xfrm>
            <a:custGeom>
              <a:avLst/>
              <a:gdLst/>
              <a:ahLst/>
              <a:cxnLst>
                <a:cxn ang="0">
                  <a:pos x="8" y="20"/>
                </a:cxn>
                <a:cxn ang="0">
                  <a:pos x="9" y="19"/>
                </a:cxn>
                <a:cxn ang="0">
                  <a:pos x="10" y="19"/>
                </a:cxn>
                <a:cxn ang="0">
                  <a:pos x="11" y="19"/>
                </a:cxn>
                <a:cxn ang="0">
                  <a:pos x="12" y="19"/>
                </a:cxn>
                <a:cxn ang="0">
                  <a:pos x="13" y="18"/>
                </a:cxn>
                <a:cxn ang="0">
                  <a:pos x="14" y="17"/>
                </a:cxn>
                <a:cxn ang="0">
                  <a:pos x="15" y="16"/>
                </a:cxn>
                <a:cxn ang="0">
                  <a:pos x="15" y="14"/>
                </a:cxn>
                <a:cxn ang="0">
                  <a:pos x="16" y="12"/>
                </a:cxn>
                <a:cxn ang="0">
                  <a:pos x="17" y="10"/>
                </a:cxn>
                <a:cxn ang="0">
                  <a:pos x="17" y="8"/>
                </a:cxn>
                <a:cxn ang="0">
                  <a:pos x="16" y="8"/>
                </a:cxn>
                <a:cxn ang="0">
                  <a:pos x="16" y="7"/>
                </a:cxn>
                <a:cxn ang="0">
                  <a:pos x="15" y="6"/>
                </a:cxn>
                <a:cxn ang="0">
                  <a:pos x="15" y="5"/>
                </a:cxn>
                <a:cxn ang="0">
                  <a:pos x="15" y="4"/>
                </a:cxn>
                <a:cxn ang="0">
                  <a:pos x="14" y="3"/>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3" y="2"/>
                </a:cxn>
                <a:cxn ang="0">
                  <a:pos x="2" y="2"/>
                </a:cxn>
                <a:cxn ang="0">
                  <a:pos x="2" y="3"/>
                </a:cxn>
                <a:cxn ang="0">
                  <a:pos x="2" y="4"/>
                </a:cxn>
                <a:cxn ang="0">
                  <a:pos x="1" y="4"/>
                </a:cxn>
                <a:cxn ang="0">
                  <a:pos x="0" y="5"/>
                </a:cxn>
                <a:cxn ang="0">
                  <a:pos x="0" y="6"/>
                </a:cxn>
                <a:cxn ang="0">
                  <a:pos x="0" y="7"/>
                </a:cxn>
                <a:cxn ang="0">
                  <a:pos x="0" y="8"/>
                </a:cxn>
                <a:cxn ang="0">
                  <a:pos x="0" y="10"/>
                </a:cxn>
                <a:cxn ang="0">
                  <a:pos x="0" y="12"/>
                </a:cxn>
                <a:cxn ang="0">
                  <a:pos x="0" y="14"/>
                </a:cxn>
                <a:cxn ang="0">
                  <a:pos x="1" y="16"/>
                </a:cxn>
                <a:cxn ang="0">
                  <a:pos x="2" y="16"/>
                </a:cxn>
                <a:cxn ang="0">
                  <a:pos x="2" y="17"/>
                </a:cxn>
                <a:cxn ang="0">
                  <a:pos x="2" y="18"/>
                </a:cxn>
                <a:cxn ang="0">
                  <a:pos x="3" y="18"/>
                </a:cxn>
                <a:cxn ang="0">
                  <a:pos x="4" y="19"/>
                </a:cxn>
                <a:cxn ang="0">
                  <a:pos x="5" y="19"/>
                </a:cxn>
                <a:cxn ang="0">
                  <a:pos x="6" y="19"/>
                </a:cxn>
                <a:cxn ang="0">
                  <a:pos x="7" y="19"/>
                </a:cxn>
                <a:cxn ang="0">
                  <a:pos x="8" y="20"/>
                </a:cxn>
              </a:cxnLst>
              <a:rect l="0" t="0" r="r" b="b"/>
              <a:pathLst>
                <a:path w="18" h="21">
                  <a:moveTo>
                    <a:pt x="8" y="20"/>
                  </a:moveTo>
                  <a:lnTo>
                    <a:pt x="9" y="19"/>
                  </a:lnTo>
                  <a:lnTo>
                    <a:pt x="10" y="19"/>
                  </a:lnTo>
                  <a:lnTo>
                    <a:pt x="11" y="19"/>
                  </a:lnTo>
                  <a:lnTo>
                    <a:pt x="12" y="19"/>
                  </a:lnTo>
                  <a:lnTo>
                    <a:pt x="13" y="18"/>
                  </a:lnTo>
                  <a:lnTo>
                    <a:pt x="14" y="17"/>
                  </a:lnTo>
                  <a:lnTo>
                    <a:pt x="15" y="16"/>
                  </a:lnTo>
                  <a:lnTo>
                    <a:pt x="15" y="14"/>
                  </a:lnTo>
                  <a:lnTo>
                    <a:pt x="16" y="12"/>
                  </a:lnTo>
                  <a:lnTo>
                    <a:pt x="17" y="10"/>
                  </a:lnTo>
                  <a:lnTo>
                    <a:pt x="17" y="8"/>
                  </a:lnTo>
                  <a:lnTo>
                    <a:pt x="16" y="8"/>
                  </a:lnTo>
                  <a:lnTo>
                    <a:pt x="16" y="7"/>
                  </a:lnTo>
                  <a:lnTo>
                    <a:pt x="15" y="6"/>
                  </a:lnTo>
                  <a:lnTo>
                    <a:pt x="15" y="5"/>
                  </a:lnTo>
                  <a:lnTo>
                    <a:pt x="15" y="4"/>
                  </a:lnTo>
                  <a:lnTo>
                    <a:pt x="14" y="3"/>
                  </a:lnTo>
                  <a:lnTo>
                    <a:pt x="13" y="2"/>
                  </a:lnTo>
                  <a:lnTo>
                    <a:pt x="12" y="1"/>
                  </a:lnTo>
                  <a:lnTo>
                    <a:pt x="11" y="0"/>
                  </a:lnTo>
                  <a:lnTo>
                    <a:pt x="10" y="0"/>
                  </a:lnTo>
                  <a:lnTo>
                    <a:pt x="9" y="0"/>
                  </a:lnTo>
                  <a:lnTo>
                    <a:pt x="8" y="0"/>
                  </a:lnTo>
                  <a:lnTo>
                    <a:pt x="7" y="0"/>
                  </a:lnTo>
                  <a:lnTo>
                    <a:pt x="6" y="0"/>
                  </a:lnTo>
                  <a:lnTo>
                    <a:pt x="5" y="0"/>
                  </a:lnTo>
                  <a:lnTo>
                    <a:pt x="4" y="1"/>
                  </a:lnTo>
                  <a:lnTo>
                    <a:pt x="3" y="2"/>
                  </a:lnTo>
                  <a:lnTo>
                    <a:pt x="2" y="2"/>
                  </a:lnTo>
                  <a:lnTo>
                    <a:pt x="2" y="3"/>
                  </a:lnTo>
                  <a:lnTo>
                    <a:pt x="2" y="4"/>
                  </a:lnTo>
                  <a:lnTo>
                    <a:pt x="1" y="4"/>
                  </a:lnTo>
                  <a:lnTo>
                    <a:pt x="0" y="5"/>
                  </a:lnTo>
                  <a:lnTo>
                    <a:pt x="0" y="6"/>
                  </a:lnTo>
                  <a:lnTo>
                    <a:pt x="0" y="7"/>
                  </a:lnTo>
                  <a:lnTo>
                    <a:pt x="0" y="8"/>
                  </a:lnTo>
                  <a:lnTo>
                    <a:pt x="0" y="10"/>
                  </a:lnTo>
                  <a:lnTo>
                    <a:pt x="0" y="12"/>
                  </a:lnTo>
                  <a:lnTo>
                    <a:pt x="0" y="14"/>
                  </a:lnTo>
                  <a:lnTo>
                    <a:pt x="1" y="16"/>
                  </a:lnTo>
                  <a:lnTo>
                    <a:pt x="2" y="16"/>
                  </a:lnTo>
                  <a:lnTo>
                    <a:pt x="2" y="17"/>
                  </a:lnTo>
                  <a:lnTo>
                    <a:pt x="2" y="18"/>
                  </a:lnTo>
                  <a:lnTo>
                    <a:pt x="3" y="18"/>
                  </a:lnTo>
                  <a:lnTo>
                    <a:pt x="4" y="19"/>
                  </a:lnTo>
                  <a:lnTo>
                    <a:pt x="5" y="19"/>
                  </a:lnTo>
                  <a:lnTo>
                    <a:pt x="6" y="19"/>
                  </a:lnTo>
                  <a:lnTo>
                    <a:pt x="7" y="19"/>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81" name="Freeform 1284"/>
            <p:cNvSpPr>
              <a:spLocks/>
            </p:cNvSpPr>
            <p:nvPr/>
          </p:nvSpPr>
          <p:spPr bwMode="auto">
            <a:xfrm>
              <a:off x="4912" y="1984"/>
              <a:ext cx="17" cy="21"/>
            </a:xfrm>
            <a:custGeom>
              <a:avLst/>
              <a:gdLst/>
              <a:ahLst/>
              <a:cxnLst>
                <a:cxn ang="0">
                  <a:pos x="8" y="20"/>
                </a:cxn>
                <a:cxn ang="0">
                  <a:pos x="8" y="20"/>
                </a:cxn>
                <a:cxn ang="0">
                  <a:pos x="9" y="20"/>
                </a:cxn>
                <a:cxn ang="0">
                  <a:pos x="10" y="20"/>
                </a:cxn>
                <a:cxn ang="0">
                  <a:pos x="10" y="19"/>
                </a:cxn>
                <a:cxn ang="0">
                  <a:pos x="11" y="19"/>
                </a:cxn>
                <a:cxn ang="0">
                  <a:pos x="12" y="19"/>
                </a:cxn>
                <a:cxn ang="0">
                  <a:pos x="12" y="18"/>
                </a:cxn>
                <a:cxn ang="0">
                  <a:pos x="13" y="18"/>
                </a:cxn>
                <a:cxn ang="0">
                  <a:pos x="14" y="16"/>
                </a:cxn>
                <a:cxn ang="0">
                  <a:pos x="15" y="15"/>
                </a:cxn>
                <a:cxn ang="0">
                  <a:pos x="15" y="14"/>
                </a:cxn>
                <a:cxn ang="0">
                  <a:pos x="15" y="13"/>
                </a:cxn>
                <a:cxn ang="0">
                  <a:pos x="15" y="12"/>
                </a:cxn>
                <a:cxn ang="0">
                  <a:pos x="15" y="11"/>
                </a:cxn>
                <a:cxn ang="0">
                  <a:pos x="16" y="10"/>
                </a:cxn>
                <a:cxn ang="0">
                  <a:pos x="15" y="9"/>
                </a:cxn>
                <a:cxn ang="0">
                  <a:pos x="15" y="8"/>
                </a:cxn>
                <a:cxn ang="0">
                  <a:pos x="15" y="7"/>
                </a:cxn>
                <a:cxn ang="0">
                  <a:pos x="15" y="6"/>
                </a:cxn>
                <a:cxn ang="0">
                  <a:pos x="15" y="5"/>
                </a:cxn>
                <a:cxn ang="0">
                  <a:pos x="14" y="5"/>
                </a:cxn>
                <a:cxn ang="0">
                  <a:pos x="14" y="4"/>
                </a:cxn>
                <a:cxn ang="0">
                  <a:pos x="13" y="2"/>
                </a:cxn>
                <a:cxn ang="0">
                  <a:pos x="12" y="2"/>
                </a:cxn>
                <a:cxn ang="0">
                  <a:pos x="11" y="1"/>
                </a:cxn>
                <a:cxn ang="0">
                  <a:pos x="10" y="1"/>
                </a:cxn>
                <a:cxn ang="0">
                  <a:pos x="9" y="0"/>
                </a:cxn>
                <a:cxn ang="0">
                  <a:pos x="8" y="0"/>
                </a:cxn>
                <a:cxn ang="0">
                  <a:pos x="7" y="0"/>
                </a:cxn>
                <a:cxn ang="0">
                  <a:pos x="6" y="0"/>
                </a:cxn>
                <a:cxn ang="0">
                  <a:pos x="5" y="1"/>
                </a:cxn>
                <a:cxn ang="0">
                  <a:pos x="4" y="1"/>
                </a:cxn>
                <a:cxn ang="0">
                  <a:pos x="3" y="2"/>
                </a:cxn>
                <a:cxn ang="0">
                  <a:pos x="2" y="2"/>
                </a:cxn>
                <a:cxn ang="0">
                  <a:pos x="1"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1" y="15"/>
                </a:cxn>
                <a:cxn ang="0">
                  <a:pos x="1" y="16"/>
                </a:cxn>
                <a:cxn ang="0">
                  <a:pos x="2" y="18"/>
                </a:cxn>
                <a:cxn ang="0">
                  <a:pos x="3" y="18"/>
                </a:cxn>
                <a:cxn ang="0">
                  <a:pos x="3" y="19"/>
                </a:cxn>
                <a:cxn ang="0">
                  <a:pos x="4" y="19"/>
                </a:cxn>
                <a:cxn ang="0">
                  <a:pos x="5" y="19"/>
                </a:cxn>
                <a:cxn ang="0">
                  <a:pos x="5" y="20"/>
                </a:cxn>
                <a:cxn ang="0">
                  <a:pos x="6" y="20"/>
                </a:cxn>
                <a:cxn ang="0">
                  <a:pos x="7" y="20"/>
                </a:cxn>
                <a:cxn ang="0">
                  <a:pos x="8" y="20"/>
                </a:cxn>
              </a:cxnLst>
              <a:rect l="0" t="0" r="r" b="b"/>
              <a:pathLst>
                <a:path w="17" h="21">
                  <a:moveTo>
                    <a:pt x="8" y="20"/>
                  </a:moveTo>
                  <a:lnTo>
                    <a:pt x="8" y="20"/>
                  </a:lnTo>
                  <a:lnTo>
                    <a:pt x="9" y="20"/>
                  </a:lnTo>
                  <a:lnTo>
                    <a:pt x="10" y="20"/>
                  </a:lnTo>
                  <a:lnTo>
                    <a:pt x="10" y="19"/>
                  </a:lnTo>
                  <a:lnTo>
                    <a:pt x="11" y="19"/>
                  </a:lnTo>
                  <a:lnTo>
                    <a:pt x="12" y="19"/>
                  </a:lnTo>
                  <a:lnTo>
                    <a:pt x="12" y="18"/>
                  </a:lnTo>
                  <a:lnTo>
                    <a:pt x="13" y="18"/>
                  </a:lnTo>
                  <a:lnTo>
                    <a:pt x="14" y="16"/>
                  </a:lnTo>
                  <a:lnTo>
                    <a:pt x="15" y="15"/>
                  </a:lnTo>
                  <a:lnTo>
                    <a:pt x="15" y="14"/>
                  </a:lnTo>
                  <a:lnTo>
                    <a:pt x="15" y="13"/>
                  </a:lnTo>
                  <a:lnTo>
                    <a:pt x="15" y="12"/>
                  </a:lnTo>
                  <a:lnTo>
                    <a:pt x="15" y="11"/>
                  </a:lnTo>
                  <a:lnTo>
                    <a:pt x="16" y="10"/>
                  </a:lnTo>
                  <a:lnTo>
                    <a:pt x="15" y="9"/>
                  </a:lnTo>
                  <a:lnTo>
                    <a:pt x="15" y="8"/>
                  </a:lnTo>
                  <a:lnTo>
                    <a:pt x="15" y="7"/>
                  </a:lnTo>
                  <a:lnTo>
                    <a:pt x="15" y="6"/>
                  </a:lnTo>
                  <a:lnTo>
                    <a:pt x="15" y="5"/>
                  </a:lnTo>
                  <a:lnTo>
                    <a:pt x="14" y="5"/>
                  </a:lnTo>
                  <a:lnTo>
                    <a:pt x="14" y="4"/>
                  </a:lnTo>
                  <a:lnTo>
                    <a:pt x="13" y="2"/>
                  </a:lnTo>
                  <a:lnTo>
                    <a:pt x="12" y="2"/>
                  </a:lnTo>
                  <a:lnTo>
                    <a:pt x="11" y="1"/>
                  </a:lnTo>
                  <a:lnTo>
                    <a:pt x="10" y="1"/>
                  </a:lnTo>
                  <a:lnTo>
                    <a:pt x="9" y="0"/>
                  </a:lnTo>
                  <a:lnTo>
                    <a:pt x="8" y="0"/>
                  </a:lnTo>
                  <a:lnTo>
                    <a:pt x="7" y="0"/>
                  </a:lnTo>
                  <a:lnTo>
                    <a:pt x="6" y="0"/>
                  </a:lnTo>
                  <a:lnTo>
                    <a:pt x="5" y="1"/>
                  </a:lnTo>
                  <a:lnTo>
                    <a:pt x="4" y="1"/>
                  </a:lnTo>
                  <a:lnTo>
                    <a:pt x="3" y="2"/>
                  </a:lnTo>
                  <a:lnTo>
                    <a:pt x="2" y="2"/>
                  </a:lnTo>
                  <a:lnTo>
                    <a:pt x="1" y="4"/>
                  </a:lnTo>
                  <a:lnTo>
                    <a:pt x="1" y="5"/>
                  </a:lnTo>
                  <a:lnTo>
                    <a:pt x="1" y="6"/>
                  </a:lnTo>
                  <a:lnTo>
                    <a:pt x="0" y="7"/>
                  </a:lnTo>
                  <a:lnTo>
                    <a:pt x="0" y="8"/>
                  </a:lnTo>
                  <a:lnTo>
                    <a:pt x="0" y="9"/>
                  </a:lnTo>
                  <a:lnTo>
                    <a:pt x="0" y="10"/>
                  </a:lnTo>
                  <a:lnTo>
                    <a:pt x="0" y="11"/>
                  </a:lnTo>
                  <a:lnTo>
                    <a:pt x="0" y="12"/>
                  </a:lnTo>
                  <a:lnTo>
                    <a:pt x="0" y="13"/>
                  </a:lnTo>
                  <a:lnTo>
                    <a:pt x="1" y="14"/>
                  </a:lnTo>
                  <a:lnTo>
                    <a:pt x="1" y="15"/>
                  </a:lnTo>
                  <a:lnTo>
                    <a:pt x="1" y="16"/>
                  </a:lnTo>
                  <a:lnTo>
                    <a:pt x="2" y="18"/>
                  </a:lnTo>
                  <a:lnTo>
                    <a:pt x="3" y="18"/>
                  </a:lnTo>
                  <a:lnTo>
                    <a:pt x="3" y="19"/>
                  </a:lnTo>
                  <a:lnTo>
                    <a:pt x="4" y="19"/>
                  </a:lnTo>
                  <a:lnTo>
                    <a:pt x="5" y="19"/>
                  </a:lnTo>
                  <a:lnTo>
                    <a:pt x="5" y="20"/>
                  </a:lnTo>
                  <a:lnTo>
                    <a:pt x="6" y="20"/>
                  </a:lnTo>
                  <a:lnTo>
                    <a:pt x="7"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282" name="Freeform 1285"/>
            <p:cNvSpPr>
              <a:spLocks/>
            </p:cNvSpPr>
            <p:nvPr/>
          </p:nvSpPr>
          <p:spPr bwMode="auto">
            <a:xfrm>
              <a:off x="4912" y="1984"/>
              <a:ext cx="17" cy="21"/>
            </a:xfrm>
            <a:custGeom>
              <a:avLst/>
              <a:gdLst/>
              <a:ahLst/>
              <a:cxnLst>
                <a:cxn ang="0">
                  <a:pos x="8" y="20"/>
                </a:cxn>
                <a:cxn ang="0">
                  <a:pos x="8" y="20"/>
                </a:cxn>
                <a:cxn ang="0">
                  <a:pos x="9" y="20"/>
                </a:cxn>
                <a:cxn ang="0">
                  <a:pos x="10" y="20"/>
                </a:cxn>
                <a:cxn ang="0">
                  <a:pos x="10" y="19"/>
                </a:cxn>
                <a:cxn ang="0">
                  <a:pos x="11" y="19"/>
                </a:cxn>
                <a:cxn ang="0">
                  <a:pos x="12" y="19"/>
                </a:cxn>
                <a:cxn ang="0">
                  <a:pos x="12" y="18"/>
                </a:cxn>
                <a:cxn ang="0">
                  <a:pos x="13" y="18"/>
                </a:cxn>
                <a:cxn ang="0">
                  <a:pos x="14" y="16"/>
                </a:cxn>
                <a:cxn ang="0">
                  <a:pos x="15" y="15"/>
                </a:cxn>
                <a:cxn ang="0">
                  <a:pos x="15" y="14"/>
                </a:cxn>
                <a:cxn ang="0">
                  <a:pos x="15" y="13"/>
                </a:cxn>
                <a:cxn ang="0">
                  <a:pos x="15" y="12"/>
                </a:cxn>
                <a:cxn ang="0">
                  <a:pos x="15" y="11"/>
                </a:cxn>
                <a:cxn ang="0">
                  <a:pos x="16" y="10"/>
                </a:cxn>
                <a:cxn ang="0">
                  <a:pos x="15" y="9"/>
                </a:cxn>
                <a:cxn ang="0">
                  <a:pos x="15" y="8"/>
                </a:cxn>
                <a:cxn ang="0">
                  <a:pos x="15" y="7"/>
                </a:cxn>
                <a:cxn ang="0">
                  <a:pos x="15" y="6"/>
                </a:cxn>
                <a:cxn ang="0">
                  <a:pos x="15" y="5"/>
                </a:cxn>
                <a:cxn ang="0">
                  <a:pos x="14" y="5"/>
                </a:cxn>
                <a:cxn ang="0">
                  <a:pos x="14" y="4"/>
                </a:cxn>
                <a:cxn ang="0">
                  <a:pos x="13" y="2"/>
                </a:cxn>
                <a:cxn ang="0">
                  <a:pos x="12" y="2"/>
                </a:cxn>
                <a:cxn ang="0">
                  <a:pos x="11" y="1"/>
                </a:cxn>
                <a:cxn ang="0">
                  <a:pos x="10" y="1"/>
                </a:cxn>
                <a:cxn ang="0">
                  <a:pos x="9" y="0"/>
                </a:cxn>
                <a:cxn ang="0">
                  <a:pos x="8" y="0"/>
                </a:cxn>
                <a:cxn ang="0">
                  <a:pos x="7" y="0"/>
                </a:cxn>
                <a:cxn ang="0">
                  <a:pos x="6" y="0"/>
                </a:cxn>
                <a:cxn ang="0">
                  <a:pos x="5" y="1"/>
                </a:cxn>
                <a:cxn ang="0">
                  <a:pos x="4" y="1"/>
                </a:cxn>
                <a:cxn ang="0">
                  <a:pos x="3" y="2"/>
                </a:cxn>
                <a:cxn ang="0">
                  <a:pos x="2" y="2"/>
                </a:cxn>
                <a:cxn ang="0">
                  <a:pos x="1"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1" y="15"/>
                </a:cxn>
                <a:cxn ang="0">
                  <a:pos x="1" y="16"/>
                </a:cxn>
                <a:cxn ang="0">
                  <a:pos x="2" y="18"/>
                </a:cxn>
                <a:cxn ang="0">
                  <a:pos x="3" y="18"/>
                </a:cxn>
                <a:cxn ang="0">
                  <a:pos x="3" y="19"/>
                </a:cxn>
                <a:cxn ang="0">
                  <a:pos x="4" y="19"/>
                </a:cxn>
                <a:cxn ang="0">
                  <a:pos x="5" y="19"/>
                </a:cxn>
                <a:cxn ang="0">
                  <a:pos x="5" y="20"/>
                </a:cxn>
                <a:cxn ang="0">
                  <a:pos x="6" y="20"/>
                </a:cxn>
                <a:cxn ang="0">
                  <a:pos x="7" y="20"/>
                </a:cxn>
                <a:cxn ang="0">
                  <a:pos x="8" y="20"/>
                </a:cxn>
              </a:cxnLst>
              <a:rect l="0" t="0" r="r" b="b"/>
              <a:pathLst>
                <a:path w="17" h="21">
                  <a:moveTo>
                    <a:pt x="8" y="20"/>
                  </a:moveTo>
                  <a:lnTo>
                    <a:pt x="8" y="20"/>
                  </a:lnTo>
                  <a:lnTo>
                    <a:pt x="9" y="20"/>
                  </a:lnTo>
                  <a:lnTo>
                    <a:pt x="10" y="20"/>
                  </a:lnTo>
                  <a:lnTo>
                    <a:pt x="10" y="19"/>
                  </a:lnTo>
                  <a:lnTo>
                    <a:pt x="11" y="19"/>
                  </a:lnTo>
                  <a:lnTo>
                    <a:pt x="12" y="19"/>
                  </a:lnTo>
                  <a:lnTo>
                    <a:pt x="12" y="18"/>
                  </a:lnTo>
                  <a:lnTo>
                    <a:pt x="13" y="18"/>
                  </a:lnTo>
                  <a:lnTo>
                    <a:pt x="14" y="16"/>
                  </a:lnTo>
                  <a:lnTo>
                    <a:pt x="15" y="15"/>
                  </a:lnTo>
                  <a:lnTo>
                    <a:pt x="15" y="14"/>
                  </a:lnTo>
                  <a:lnTo>
                    <a:pt x="15" y="13"/>
                  </a:lnTo>
                  <a:lnTo>
                    <a:pt x="15" y="12"/>
                  </a:lnTo>
                  <a:lnTo>
                    <a:pt x="15" y="11"/>
                  </a:lnTo>
                  <a:lnTo>
                    <a:pt x="16" y="10"/>
                  </a:lnTo>
                  <a:lnTo>
                    <a:pt x="15" y="9"/>
                  </a:lnTo>
                  <a:lnTo>
                    <a:pt x="15" y="8"/>
                  </a:lnTo>
                  <a:lnTo>
                    <a:pt x="15" y="7"/>
                  </a:lnTo>
                  <a:lnTo>
                    <a:pt x="15" y="6"/>
                  </a:lnTo>
                  <a:lnTo>
                    <a:pt x="15" y="5"/>
                  </a:lnTo>
                  <a:lnTo>
                    <a:pt x="14" y="5"/>
                  </a:lnTo>
                  <a:lnTo>
                    <a:pt x="14" y="4"/>
                  </a:lnTo>
                  <a:lnTo>
                    <a:pt x="13" y="2"/>
                  </a:lnTo>
                  <a:lnTo>
                    <a:pt x="12" y="2"/>
                  </a:lnTo>
                  <a:lnTo>
                    <a:pt x="11" y="1"/>
                  </a:lnTo>
                  <a:lnTo>
                    <a:pt x="10" y="1"/>
                  </a:lnTo>
                  <a:lnTo>
                    <a:pt x="9" y="0"/>
                  </a:lnTo>
                  <a:lnTo>
                    <a:pt x="8" y="0"/>
                  </a:lnTo>
                  <a:lnTo>
                    <a:pt x="7" y="0"/>
                  </a:lnTo>
                  <a:lnTo>
                    <a:pt x="6" y="0"/>
                  </a:lnTo>
                  <a:lnTo>
                    <a:pt x="5" y="1"/>
                  </a:lnTo>
                  <a:lnTo>
                    <a:pt x="4" y="1"/>
                  </a:lnTo>
                  <a:lnTo>
                    <a:pt x="3" y="2"/>
                  </a:lnTo>
                  <a:lnTo>
                    <a:pt x="2" y="2"/>
                  </a:lnTo>
                  <a:lnTo>
                    <a:pt x="1" y="4"/>
                  </a:lnTo>
                  <a:lnTo>
                    <a:pt x="1" y="5"/>
                  </a:lnTo>
                  <a:lnTo>
                    <a:pt x="1" y="6"/>
                  </a:lnTo>
                  <a:lnTo>
                    <a:pt x="0" y="7"/>
                  </a:lnTo>
                  <a:lnTo>
                    <a:pt x="0" y="8"/>
                  </a:lnTo>
                  <a:lnTo>
                    <a:pt x="0" y="9"/>
                  </a:lnTo>
                  <a:lnTo>
                    <a:pt x="0" y="10"/>
                  </a:lnTo>
                  <a:lnTo>
                    <a:pt x="0" y="11"/>
                  </a:lnTo>
                  <a:lnTo>
                    <a:pt x="0" y="12"/>
                  </a:lnTo>
                  <a:lnTo>
                    <a:pt x="0" y="13"/>
                  </a:lnTo>
                  <a:lnTo>
                    <a:pt x="1" y="14"/>
                  </a:lnTo>
                  <a:lnTo>
                    <a:pt x="1" y="15"/>
                  </a:lnTo>
                  <a:lnTo>
                    <a:pt x="1" y="16"/>
                  </a:lnTo>
                  <a:lnTo>
                    <a:pt x="2" y="18"/>
                  </a:lnTo>
                  <a:lnTo>
                    <a:pt x="3" y="18"/>
                  </a:lnTo>
                  <a:lnTo>
                    <a:pt x="3" y="19"/>
                  </a:lnTo>
                  <a:lnTo>
                    <a:pt x="4" y="19"/>
                  </a:lnTo>
                  <a:lnTo>
                    <a:pt x="5" y="19"/>
                  </a:lnTo>
                  <a:lnTo>
                    <a:pt x="5" y="20"/>
                  </a:lnTo>
                  <a:lnTo>
                    <a:pt x="6" y="20"/>
                  </a:lnTo>
                  <a:lnTo>
                    <a:pt x="7"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83" name="Line 1286"/>
            <p:cNvSpPr>
              <a:spLocks noChangeShapeType="1"/>
            </p:cNvSpPr>
            <p:nvPr/>
          </p:nvSpPr>
          <p:spPr bwMode="auto">
            <a:xfrm>
              <a:off x="4902" y="1971"/>
              <a:ext cx="18" cy="23"/>
            </a:xfrm>
            <a:prstGeom prst="line">
              <a:avLst/>
            </a:prstGeom>
            <a:noFill/>
            <a:ln w="9525">
              <a:noFill/>
              <a:round/>
              <a:headEnd type="none" w="sm" len="sm"/>
              <a:tailEnd type="none" w="sm" len="sm"/>
            </a:ln>
            <a:effectLst/>
          </p:spPr>
          <p:txBody>
            <a:bodyPr/>
            <a:lstStyle/>
            <a:p>
              <a:endParaRPr lang="en-US"/>
            </a:p>
          </p:txBody>
        </p:sp>
        <p:sp>
          <p:nvSpPr>
            <p:cNvPr id="1284" name="Line 1287"/>
            <p:cNvSpPr>
              <a:spLocks noChangeShapeType="1"/>
            </p:cNvSpPr>
            <p:nvPr/>
          </p:nvSpPr>
          <p:spPr bwMode="auto">
            <a:xfrm>
              <a:off x="4904" y="1973"/>
              <a:ext cx="15" cy="20"/>
            </a:xfrm>
            <a:prstGeom prst="line">
              <a:avLst/>
            </a:prstGeom>
            <a:noFill/>
            <a:ln w="12700">
              <a:solidFill>
                <a:srgbClr val="000000"/>
              </a:solidFill>
              <a:round/>
              <a:headEnd type="none" w="sm" len="sm"/>
              <a:tailEnd type="none" w="sm" len="sm"/>
            </a:ln>
            <a:effectLst/>
          </p:spPr>
          <p:txBody>
            <a:bodyPr/>
            <a:lstStyle/>
            <a:p>
              <a:endParaRPr lang="en-US"/>
            </a:p>
          </p:txBody>
        </p:sp>
        <p:sp>
          <p:nvSpPr>
            <p:cNvPr id="1285" name="Freeform 1288"/>
            <p:cNvSpPr>
              <a:spLocks/>
            </p:cNvSpPr>
            <p:nvPr/>
          </p:nvSpPr>
          <p:spPr bwMode="auto">
            <a:xfrm>
              <a:off x="4625" y="1606"/>
              <a:ext cx="17" cy="22"/>
            </a:xfrm>
            <a:custGeom>
              <a:avLst/>
              <a:gdLst/>
              <a:ahLst/>
              <a:cxnLst>
                <a:cxn ang="0">
                  <a:pos x="8" y="21"/>
                </a:cxn>
                <a:cxn ang="0">
                  <a:pos x="8" y="20"/>
                </a:cxn>
                <a:cxn ang="0">
                  <a:pos x="10" y="20"/>
                </a:cxn>
                <a:cxn ang="0">
                  <a:pos x="11" y="20"/>
                </a:cxn>
                <a:cxn ang="0">
                  <a:pos x="12" y="19"/>
                </a:cxn>
                <a:cxn ang="0">
                  <a:pos x="13" y="19"/>
                </a:cxn>
                <a:cxn ang="0">
                  <a:pos x="14" y="18"/>
                </a:cxn>
                <a:cxn ang="0">
                  <a:pos x="14" y="17"/>
                </a:cxn>
                <a:cxn ang="0">
                  <a:pos x="14" y="16"/>
                </a:cxn>
                <a:cxn ang="0">
                  <a:pos x="14" y="15"/>
                </a:cxn>
                <a:cxn ang="0">
                  <a:pos x="15" y="14"/>
                </a:cxn>
                <a:cxn ang="0">
                  <a:pos x="16" y="13"/>
                </a:cxn>
                <a:cxn ang="0">
                  <a:pos x="16" y="12"/>
                </a:cxn>
                <a:cxn ang="0">
                  <a:pos x="16" y="11"/>
                </a:cxn>
                <a:cxn ang="0">
                  <a:pos x="16" y="10"/>
                </a:cxn>
                <a:cxn ang="0">
                  <a:pos x="16" y="9"/>
                </a:cxn>
                <a:cxn ang="0">
                  <a:pos x="16" y="8"/>
                </a:cxn>
                <a:cxn ang="0">
                  <a:pos x="16" y="7"/>
                </a:cxn>
                <a:cxn ang="0">
                  <a:pos x="15" y="6"/>
                </a:cxn>
                <a:cxn ang="0">
                  <a:pos x="14" y="5"/>
                </a:cxn>
                <a:cxn ang="0">
                  <a:pos x="14" y="4"/>
                </a:cxn>
                <a:cxn ang="0">
                  <a:pos x="14" y="3"/>
                </a:cxn>
                <a:cxn ang="0">
                  <a:pos x="13" y="2"/>
                </a:cxn>
                <a:cxn ang="0">
                  <a:pos x="12" y="2"/>
                </a:cxn>
                <a:cxn ang="0">
                  <a:pos x="11" y="1"/>
                </a:cxn>
                <a:cxn ang="0">
                  <a:pos x="11" y="0"/>
                </a:cxn>
                <a:cxn ang="0">
                  <a:pos x="10" y="0"/>
                </a:cxn>
                <a:cxn ang="0">
                  <a:pos x="8" y="0"/>
                </a:cxn>
                <a:cxn ang="0">
                  <a:pos x="7" y="0"/>
                </a:cxn>
                <a:cxn ang="0">
                  <a:pos x="6" y="0"/>
                </a:cxn>
                <a:cxn ang="0">
                  <a:pos x="5" y="0"/>
                </a:cxn>
                <a:cxn ang="0">
                  <a:pos x="4" y="1"/>
                </a:cxn>
                <a:cxn ang="0">
                  <a:pos x="3" y="2"/>
                </a:cxn>
                <a:cxn ang="0">
                  <a:pos x="2" y="3"/>
                </a:cxn>
                <a:cxn ang="0">
                  <a:pos x="2" y="4"/>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2" y="16"/>
                </a:cxn>
                <a:cxn ang="0">
                  <a:pos x="2" y="17"/>
                </a:cxn>
                <a:cxn ang="0">
                  <a:pos x="2" y="18"/>
                </a:cxn>
                <a:cxn ang="0">
                  <a:pos x="3" y="19"/>
                </a:cxn>
                <a:cxn ang="0">
                  <a:pos x="4" y="20"/>
                </a:cxn>
                <a:cxn ang="0">
                  <a:pos x="5" y="20"/>
                </a:cxn>
                <a:cxn ang="0">
                  <a:pos x="6" y="20"/>
                </a:cxn>
                <a:cxn ang="0">
                  <a:pos x="7" y="20"/>
                </a:cxn>
                <a:cxn ang="0">
                  <a:pos x="8" y="21"/>
                </a:cxn>
              </a:cxnLst>
              <a:rect l="0" t="0" r="r" b="b"/>
              <a:pathLst>
                <a:path w="17" h="22">
                  <a:moveTo>
                    <a:pt x="8" y="21"/>
                  </a:moveTo>
                  <a:lnTo>
                    <a:pt x="8" y="20"/>
                  </a:lnTo>
                  <a:lnTo>
                    <a:pt x="10" y="20"/>
                  </a:lnTo>
                  <a:lnTo>
                    <a:pt x="11" y="20"/>
                  </a:lnTo>
                  <a:lnTo>
                    <a:pt x="12" y="19"/>
                  </a:lnTo>
                  <a:lnTo>
                    <a:pt x="13" y="19"/>
                  </a:lnTo>
                  <a:lnTo>
                    <a:pt x="14" y="18"/>
                  </a:lnTo>
                  <a:lnTo>
                    <a:pt x="14" y="17"/>
                  </a:lnTo>
                  <a:lnTo>
                    <a:pt x="14" y="16"/>
                  </a:lnTo>
                  <a:lnTo>
                    <a:pt x="14" y="15"/>
                  </a:lnTo>
                  <a:lnTo>
                    <a:pt x="15" y="14"/>
                  </a:lnTo>
                  <a:lnTo>
                    <a:pt x="16" y="13"/>
                  </a:lnTo>
                  <a:lnTo>
                    <a:pt x="16" y="12"/>
                  </a:lnTo>
                  <a:lnTo>
                    <a:pt x="16" y="11"/>
                  </a:lnTo>
                  <a:lnTo>
                    <a:pt x="16" y="10"/>
                  </a:lnTo>
                  <a:lnTo>
                    <a:pt x="16" y="9"/>
                  </a:lnTo>
                  <a:lnTo>
                    <a:pt x="16" y="8"/>
                  </a:lnTo>
                  <a:lnTo>
                    <a:pt x="16" y="7"/>
                  </a:lnTo>
                  <a:lnTo>
                    <a:pt x="15" y="6"/>
                  </a:lnTo>
                  <a:lnTo>
                    <a:pt x="14" y="5"/>
                  </a:lnTo>
                  <a:lnTo>
                    <a:pt x="14" y="4"/>
                  </a:lnTo>
                  <a:lnTo>
                    <a:pt x="14" y="3"/>
                  </a:lnTo>
                  <a:lnTo>
                    <a:pt x="13" y="2"/>
                  </a:lnTo>
                  <a:lnTo>
                    <a:pt x="12" y="2"/>
                  </a:lnTo>
                  <a:lnTo>
                    <a:pt x="11" y="1"/>
                  </a:lnTo>
                  <a:lnTo>
                    <a:pt x="11" y="0"/>
                  </a:lnTo>
                  <a:lnTo>
                    <a:pt x="10" y="0"/>
                  </a:lnTo>
                  <a:lnTo>
                    <a:pt x="8" y="0"/>
                  </a:lnTo>
                  <a:lnTo>
                    <a:pt x="7" y="0"/>
                  </a:lnTo>
                  <a:lnTo>
                    <a:pt x="6" y="0"/>
                  </a:lnTo>
                  <a:lnTo>
                    <a:pt x="5" y="0"/>
                  </a:lnTo>
                  <a:lnTo>
                    <a:pt x="4" y="1"/>
                  </a:lnTo>
                  <a:lnTo>
                    <a:pt x="3" y="2"/>
                  </a:lnTo>
                  <a:lnTo>
                    <a:pt x="2" y="3"/>
                  </a:lnTo>
                  <a:lnTo>
                    <a:pt x="2" y="4"/>
                  </a:lnTo>
                  <a:lnTo>
                    <a:pt x="1" y="5"/>
                  </a:lnTo>
                  <a:lnTo>
                    <a:pt x="0" y="6"/>
                  </a:lnTo>
                  <a:lnTo>
                    <a:pt x="0" y="7"/>
                  </a:lnTo>
                  <a:lnTo>
                    <a:pt x="0" y="8"/>
                  </a:lnTo>
                  <a:lnTo>
                    <a:pt x="0" y="9"/>
                  </a:lnTo>
                  <a:lnTo>
                    <a:pt x="0" y="10"/>
                  </a:lnTo>
                  <a:lnTo>
                    <a:pt x="0" y="11"/>
                  </a:lnTo>
                  <a:lnTo>
                    <a:pt x="0" y="12"/>
                  </a:lnTo>
                  <a:lnTo>
                    <a:pt x="0" y="13"/>
                  </a:lnTo>
                  <a:lnTo>
                    <a:pt x="0" y="14"/>
                  </a:lnTo>
                  <a:lnTo>
                    <a:pt x="1" y="15"/>
                  </a:lnTo>
                  <a:lnTo>
                    <a:pt x="2" y="16"/>
                  </a:lnTo>
                  <a:lnTo>
                    <a:pt x="2" y="17"/>
                  </a:lnTo>
                  <a:lnTo>
                    <a:pt x="2" y="18"/>
                  </a:lnTo>
                  <a:lnTo>
                    <a:pt x="3" y="19"/>
                  </a:lnTo>
                  <a:lnTo>
                    <a:pt x="4" y="20"/>
                  </a:lnTo>
                  <a:lnTo>
                    <a:pt x="5" y="20"/>
                  </a:lnTo>
                  <a:lnTo>
                    <a:pt x="6" y="20"/>
                  </a:lnTo>
                  <a:lnTo>
                    <a:pt x="7" y="20"/>
                  </a:lnTo>
                  <a:lnTo>
                    <a:pt x="8"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286" name="Freeform 1289"/>
            <p:cNvSpPr>
              <a:spLocks/>
            </p:cNvSpPr>
            <p:nvPr/>
          </p:nvSpPr>
          <p:spPr bwMode="auto">
            <a:xfrm>
              <a:off x="4625" y="1606"/>
              <a:ext cx="17" cy="22"/>
            </a:xfrm>
            <a:custGeom>
              <a:avLst/>
              <a:gdLst/>
              <a:ahLst/>
              <a:cxnLst>
                <a:cxn ang="0">
                  <a:pos x="8" y="21"/>
                </a:cxn>
                <a:cxn ang="0">
                  <a:pos x="8" y="20"/>
                </a:cxn>
                <a:cxn ang="0">
                  <a:pos x="10" y="20"/>
                </a:cxn>
                <a:cxn ang="0">
                  <a:pos x="11" y="20"/>
                </a:cxn>
                <a:cxn ang="0">
                  <a:pos x="12" y="19"/>
                </a:cxn>
                <a:cxn ang="0">
                  <a:pos x="13" y="19"/>
                </a:cxn>
                <a:cxn ang="0">
                  <a:pos x="14" y="18"/>
                </a:cxn>
                <a:cxn ang="0">
                  <a:pos x="14" y="17"/>
                </a:cxn>
                <a:cxn ang="0">
                  <a:pos x="14" y="16"/>
                </a:cxn>
                <a:cxn ang="0">
                  <a:pos x="14" y="15"/>
                </a:cxn>
                <a:cxn ang="0">
                  <a:pos x="15" y="14"/>
                </a:cxn>
                <a:cxn ang="0">
                  <a:pos x="16" y="13"/>
                </a:cxn>
                <a:cxn ang="0">
                  <a:pos x="16" y="12"/>
                </a:cxn>
                <a:cxn ang="0">
                  <a:pos x="16" y="11"/>
                </a:cxn>
                <a:cxn ang="0">
                  <a:pos x="16" y="10"/>
                </a:cxn>
                <a:cxn ang="0">
                  <a:pos x="16" y="9"/>
                </a:cxn>
                <a:cxn ang="0">
                  <a:pos x="16" y="8"/>
                </a:cxn>
                <a:cxn ang="0">
                  <a:pos x="16" y="7"/>
                </a:cxn>
                <a:cxn ang="0">
                  <a:pos x="15" y="6"/>
                </a:cxn>
                <a:cxn ang="0">
                  <a:pos x="14" y="5"/>
                </a:cxn>
                <a:cxn ang="0">
                  <a:pos x="14" y="4"/>
                </a:cxn>
                <a:cxn ang="0">
                  <a:pos x="14" y="3"/>
                </a:cxn>
                <a:cxn ang="0">
                  <a:pos x="13" y="2"/>
                </a:cxn>
                <a:cxn ang="0">
                  <a:pos x="12" y="2"/>
                </a:cxn>
                <a:cxn ang="0">
                  <a:pos x="11" y="1"/>
                </a:cxn>
                <a:cxn ang="0">
                  <a:pos x="11" y="0"/>
                </a:cxn>
                <a:cxn ang="0">
                  <a:pos x="10" y="0"/>
                </a:cxn>
                <a:cxn ang="0">
                  <a:pos x="8" y="0"/>
                </a:cxn>
                <a:cxn ang="0">
                  <a:pos x="7" y="0"/>
                </a:cxn>
                <a:cxn ang="0">
                  <a:pos x="6" y="0"/>
                </a:cxn>
                <a:cxn ang="0">
                  <a:pos x="5" y="0"/>
                </a:cxn>
                <a:cxn ang="0">
                  <a:pos x="4" y="1"/>
                </a:cxn>
                <a:cxn ang="0">
                  <a:pos x="3" y="2"/>
                </a:cxn>
                <a:cxn ang="0">
                  <a:pos x="2" y="3"/>
                </a:cxn>
                <a:cxn ang="0">
                  <a:pos x="2" y="4"/>
                </a:cxn>
                <a:cxn ang="0">
                  <a:pos x="1" y="5"/>
                </a:cxn>
                <a:cxn ang="0">
                  <a:pos x="0" y="6"/>
                </a:cxn>
                <a:cxn ang="0">
                  <a:pos x="0" y="7"/>
                </a:cxn>
                <a:cxn ang="0">
                  <a:pos x="0" y="8"/>
                </a:cxn>
                <a:cxn ang="0">
                  <a:pos x="0" y="9"/>
                </a:cxn>
                <a:cxn ang="0">
                  <a:pos x="0" y="10"/>
                </a:cxn>
                <a:cxn ang="0">
                  <a:pos x="0" y="11"/>
                </a:cxn>
                <a:cxn ang="0">
                  <a:pos x="0" y="12"/>
                </a:cxn>
                <a:cxn ang="0">
                  <a:pos x="0" y="13"/>
                </a:cxn>
                <a:cxn ang="0">
                  <a:pos x="0" y="14"/>
                </a:cxn>
                <a:cxn ang="0">
                  <a:pos x="1" y="15"/>
                </a:cxn>
                <a:cxn ang="0">
                  <a:pos x="2" y="16"/>
                </a:cxn>
                <a:cxn ang="0">
                  <a:pos x="2" y="17"/>
                </a:cxn>
                <a:cxn ang="0">
                  <a:pos x="2" y="18"/>
                </a:cxn>
                <a:cxn ang="0">
                  <a:pos x="3" y="19"/>
                </a:cxn>
                <a:cxn ang="0">
                  <a:pos x="4" y="20"/>
                </a:cxn>
                <a:cxn ang="0">
                  <a:pos x="5" y="20"/>
                </a:cxn>
                <a:cxn ang="0">
                  <a:pos x="6" y="20"/>
                </a:cxn>
                <a:cxn ang="0">
                  <a:pos x="7" y="20"/>
                </a:cxn>
                <a:cxn ang="0">
                  <a:pos x="8" y="21"/>
                </a:cxn>
              </a:cxnLst>
              <a:rect l="0" t="0" r="r" b="b"/>
              <a:pathLst>
                <a:path w="17" h="22">
                  <a:moveTo>
                    <a:pt x="8" y="21"/>
                  </a:moveTo>
                  <a:lnTo>
                    <a:pt x="8" y="20"/>
                  </a:lnTo>
                  <a:lnTo>
                    <a:pt x="10" y="20"/>
                  </a:lnTo>
                  <a:lnTo>
                    <a:pt x="11" y="20"/>
                  </a:lnTo>
                  <a:lnTo>
                    <a:pt x="12" y="19"/>
                  </a:lnTo>
                  <a:lnTo>
                    <a:pt x="13" y="19"/>
                  </a:lnTo>
                  <a:lnTo>
                    <a:pt x="14" y="18"/>
                  </a:lnTo>
                  <a:lnTo>
                    <a:pt x="14" y="17"/>
                  </a:lnTo>
                  <a:lnTo>
                    <a:pt x="14" y="16"/>
                  </a:lnTo>
                  <a:lnTo>
                    <a:pt x="14" y="15"/>
                  </a:lnTo>
                  <a:lnTo>
                    <a:pt x="15" y="14"/>
                  </a:lnTo>
                  <a:lnTo>
                    <a:pt x="16" y="13"/>
                  </a:lnTo>
                  <a:lnTo>
                    <a:pt x="16" y="12"/>
                  </a:lnTo>
                  <a:lnTo>
                    <a:pt x="16" y="11"/>
                  </a:lnTo>
                  <a:lnTo>
                    <a:pt x="16" y="10"/>
                  </a:lnTo>
                  <a:lnTo>
                    <a:pt x="16" y="9"/>
                  </a:lnTo>
                  <a:lnTo>
                    <a:pt x="16" y="8"/>
                  </a:lnTo>
                  <a:lnTo>
                    <a:pt x="16" y="7"/>
                  </a:lnTo>
                  <a:lnTo>
                    <a:pt x="15" y="6"/>
                  </a:lnTo>
                  <a:lnTo>
                    <a:pt x="14" y="5"/>
                  </a:lnTo>
                  <a:lnTo>
                    <a:pt x="14" y="4"/>
                  </a:lnTo>
                  <a:lnTo>
                    <a:pt x="14" y="3"/>
                  </a:lnTo>
                  <a:lnTo>
                    <a:pt x="13" y="2"/>
                  </a:lnTo>
                  <a:lnTo>
                    <a:pt x="12" y="2"/>
                  </a:lnTo>
                  <a:lnTo>
                    <a:pt x="11" y="1"/>
                  </a:lnTo>
                  <a:lnTo>
                    <a:pt x="11" y="0"/>
                  </a:lnTo>
                  <a:lnTo>
                    <a:pt x="10" y="0"/>
                  </a:lnTo>
                  <a:lnTo>
                    <a:pt x="8" y="0"/>
                  </a:lnTo>
                  <a:lnTo>
                    <a:pt x="7" y="0"/>
                  </a:lnTo>
                  <a:lnTo>
                    <a:pt x="6" y="0"/>
                  </a:lnTo>
                  <a:lnTo>
                    <a:pt x="5" y="0"/>
                  </a:lnTo>
                  <a:lnTo>
                    <a:pt x="4" y="1"/>
                  </a:lnTo>
                  <a:lnTo>
                    <a:pt x="3" y="2"/>
                  </a:lnTo>
                  <a:lnTo>
                    <a:pt x="2" y="3"/>
                  </a:lnTo>
                  <a:lnTo>
                    <a:pt x="2" y="4"/>
                  </a:lnTo>
                  <a:lnTo>
                    <a:pt x="1" y="5"/>
                  </a:lnTo>
                  <a:lnTo>
                    <a:pt x="0" y="6"/>
                  </a:lnTo>
                  <a:lnTo>
                    <a:pt x="0" y="7"/>
                  </a:lnTo>
                  <a:lnTo>
                    <a:pt x="0" y="8"/>
                  </a:lnTo>
                  <a:lnTo>
                    <a:pt x="0" y="9"/>
                  </a:lnTo>
                  <a:lnTo>
                    <a:pt x="0" y="10"/>
                  </a:lnTo>
                  <a:lnTo>
                    <a:pt x="0" y="11"/>
                  </a:lnTo>
                  <a:lnTo>
                    <a:pt x="0" y="12"/>
                  </a:lnTo>
                  <a:lnTo>
                    <a:pt x="0" y="13"/>
                  </a:lnTo>
                  <a:lnTo>
                    <a:pt x="0" y="14"/>
                  </a:lnTo>
                  <a:lnTo>
                    <a:pt x="1" y="15"/>
                  </a:lnTo>
                  <a:lnTo>
                    <a:pt x="2" y="16"/>
                  </a:lnTo>
                  <a:lnTo>
                    <a:pt x="2" y="17"/>
                  </a:lnTo>
                  <a:lnTo>
                    <a:pt x="2" y="18"/>
                  </a:lnTo>
                  <a:lnTo>
                    <a:pt x="3" y="19"/>
                  </a:lnTo>
                  <a:lnTo>
                    <a:pt x="4" y="20"/>
                  </a:lnTo>
                  <a:lnTo>
                    <a:pt x="5" y="20"/>
                  </a:lnTo>
                  <a:lnTo>
                    <a:pt x="6" y="20"/>
                  </a:lnTo>
                  <a:lnTo>
                    <a:pt x="7" y="20"/>
                  </a:lnTo>
                  <a:lnTo>
                    <a:pt x="8"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87" name="Freeform 1290"/>
            <p:cNvSpPr>
              <a:spLocks/>
            </p:cNvSpPr>
            <p:nvPr/>
          </p:nvSpPr>
          <p:spPr bwMode="auto">
            <a:xfrm>
              <a:off x="4647" y="1634"/>
              <a:ext cx="17" cy="20"/>
            </a:xfrm>
            <a:custGeom>
              <a:avLst/>
              <a:gdLst/>
              <a:ahLst/>
              <a:cxnLst>
                <a:cxn ang="0">
                  <a:pos x="8" y="19"/>
                </a:cxn>
                <a:cxn ang="0">
                  <a:pos x="8" y="19"/>
                </a:cxn>
                <a:cxn ang="0">
                  <a:pos x="10" y="19"/>
                </a:cxn>
                <a:cxn ang="0">
                  <a:pos x="10" y="18"/>
                </a:cxn>
                <a:cxn ang="0">
                  <a:pos x="11" y="18"/>
                </a:cxn>
                <a:cxn ang="0">
                  <a:pos x="12" y="18"/>
                </a:cxn>
                <a:cxn ang="0">
                  <a:pos x="12" y="17"/>
                </a:cxn>
                <a:cxn ang="0">
                  <a:pos x="13" y="17"/>
                </a:cxn>
                <a:cxn ang="0">
                  <a:pos x="14" y="16"/>
                </a:cxn>
                <a:cxn ang="0">
                  <a:pos x="14" y="15"/>
                </a:cxn>
                <a:cxn ang="0">
                  <a:pos x="15" y="14"/>
                </a:cxn>
                <a:cxn ang="0">
                  <a:pos x="15" y="13"/>
                </a:cxn>
                <a:cxn ang="0">
                  <a:pos x="15" y="12"/>
                </a:cxn>
                <a:cxn ang="0">
                  <a:pos x="16" y="11"/>
                </a:cxn>
                <a:cxn ang="0">
                  <a:pos x="16" y="10"/>
                </a:cxn>
                <a:cxn ang="0">
                  <a:pos x="16" y="9"/>
                </a:cxn>
                <a:cxn ang="0">
                  <a:pos x="16" y="8"/>
                </a:cxn>
                <a:cxn ang="0">
                  <a:pos x="16" y="7"/>
                </a:cxn>
                <a:cxn ang="0">
                  <a:pos x="15" y="6"/>
                </a:cxn>
                <a:cxn ang="0">
                  <a:pos x="15" y="5"/>
                </a:cxn>
                <a:cxn ang="0">
                  <a:pos x="14" y="4"/>
                </a:cxn>
                <a:cxn ang="0">
                  <a:pos x="14" y="3"/>
                </a:cxn>
                <a:cxn ang="0">
                  <a:pos x="13" y="2"/>
                </a:cxn>
                <a:cxn ang="0">
                  <a:pos x="12" y="2"/>
                </a:cxn>
                <a:cxn ang="0">
                  <a:pos x="12" y="1"/>
                </a:cxn>
                <a:cxn ang="0">
                  <a:pos x="11" y="0"/>
                </a:cxn>
                <a:cxn ang="0">
                  <a:pos x="10" y="0"/>
                </a:cxn>
                <a:cxn ang="0">
                  <a:pos x="8" y="0"/>
                </a:cxn>
                <a:cxn ang="0">
                  <a:pos x="7" y="0"/>
                </a:cxn>
                <a:cxn ang="0">
                  <a:pos x="6" y="0"/>
                </a:cxn>
                <a:cxn ang="0">
                  <a:pos x="4" y="0"/>
                </a:cxn>
                <a:cxn ang="0">
                  <a:pos x="4" y="1"/>
                </a:cxn>
                <a:cxn ang="0">
                  <a:pos x="3" y="2"/>
                </a:cxn>
                <a:cxn ang="0">
                  <a:pos x="2" y="2"/>
                </a:cxn>
                <a:cxn ang="0">
                  <a:pos x="1" y="3"/>
                </a:cxn>
                <a:cxn ang="0">
                  <a:pos x="1" y="4"/>
                </a:cxn>
                <a:cxn ang="0">
                  <a:pos x="1" y="5"/>
                </a:cxn>
                <a:cxn ang="0">
                  <a:pos x="0" y="6"/>
                </a:cxn>
                <a:cxn ang="0">
                  <a:pos x="0" y="7"/>
                </a:cxn>
                <a:cxn ang="0">
                  <a:pos x="0" y="8"/>
                </a:cxn>
                <a:cxn ang="0">
                  <a:pos x="0" y="9"/>
                </a:cxn>
                <a:cxn ang="0">
                  <a:pos x="0" y="10"/>
                </a:cxn>
                <a:cxn ang="0">
                  <a:pos x="0" y="11"/>
                </a:cxn>
                <a:cxn ang="0">
                  <a:pos x="0" y="12"/>
                </a:cxn>
                <a:cxn ang="0">
                  <a:pos x="0" y="13"/>
                </a:cxn>
                <a:cxn ang="0">
                  <a:pos x="1" y="14"/>
                </a:cxn>
                <a:cxn ang="0">
                  <a:pos x="1" y="15"/>
                </a:cxn>
                <a:cxn ang="0">
                  <a:pos x="1" y="16"/>
                </a:cxn>
                <a:cxn ang="0">
                  <a:pos x="2" y="17"/>
                </a:cxn>
                <a:cxn ang="0">
                  <a:pos x="3" y="18"/>
                </a:cxn>
                <a:cxn ang="0">
                  <a:pos x="4" y="18"/>
                </a:cxn>
                <a:cxn ang="0">
                  <a:pos x="6" y="18"/>
                </a:cxn>
                <a:cxn ang="0">
                  <a:pos x="6" y="19"/>
                </a:cxn>
                <a:cxn ang="0">
                  <a:pos x="7" y="19"/>
                </a:cxn>
                <a:cxn ang="0">
                  <a:pos x="8" y="19"/>
                </a:cxn>
              </a:cxnLst>
              <a:rect l="0" t="0" r="r" b="b"/>
              <a:pathLst>
                <a:path w="17" h="20">
                  <a:moveTo>
                    <a:pt x="8" y="19"/>
                  </a:moveTo>
                  <a:lnTo>
                    <a:pt x="8" y="19"/>
                  </a:lnTo>
                  <a:lnTo>
                    <a:pt x="10" y="19"/>
                  </a:lnTo>
                  <a:lnTo>
                    <a:pt x="10" y="18"/>
                  </a:lnTo>
                  <a:lnTo>
                    <a:pt x="11" y="18"/>
                  </a:lnTo>
                  <a:lnTo>
                    <a:pt x="12" y="18"/>
                  </a:lnTo>
                  <a:lnTo>
                    <a:pt x="12" y="17"/>
                  </a:lnTo>
                  <a:lnTo>
                    <a:pt x="13" y="17"/>
                  </a:lnTo>
                  <a:lnTo>
                    <a:pt x="14" y="16"/>
                  </a:lnTo>
                  <a:lnTo>
                    <a:pt x="14" y="15"/>
                  </a:lnTo>
                  <a:lnTo>
                    <a:pt x="15" y="14"/>
                  </a:lnTo>
                  <a:lnTo>
                    <a:pt x="15" y="13"/>
                  </a:lnTo>
                  <a:lnTo>
                    <a:pt x="15" y="12"/>
                  </a:lnTo>
                  <a:lnTo>
                    <a:pt x="16" y="11"/>
                  </a:lnTo>
                  <a:lnTo>
                    <a:pt x="16" y="10"/>
                  </a:lnTo>
                  <a:lnTo>
                    <a:pt x="16" y="9"/>
                  </a:lnTo>
                  <a:lnTo>
                    <a:pt x="16" y="8"/>
                  </a:lnTo>
                  <a:lnTo>
                    <a:pt x="16" y="7"/>
                  </a:lnTo>
                  <a:lnTo>
                    <a:pt x="15" y="6"/>
                  </a:lnTo>
                  <a:lnTo>
                    <a:pt x="15" y="5"/>
                  </a:lnTo>
                  <a:lnTo>
                    <a:pt x="14" y="4"/>
                  </a:lnTo>
                  <a:lnTo>
                    <a:pt x="14" y="3"/>
                  </a:lnTo>
                  <a:lnTo>
                    <a:pt x="13" y="2"/>
                  </a:lnTo>
                  <a:lnTo>
                    <a:pt x="12" y="2"/>
                  </a:lnTo>
                  <a:lnTo>
                    <a:pt x="12" y="1"/>
                  </a:lnTo>
                  <a:lnTo>
                    <a:pt x="11" y="0"/>
                  </a:lnTo>
                  <a:lnTo>
                    <a:pt x="10" y="0"/>
                  </a:lnTo>
                  <a:lnTo>
                    <a:pt x="8" y="0"/>
                  </a:lnTo>
                  <a:lnTo>
                    <a:pt x="7" y="0"/>
                  </a:lnTo>
                  <a:lnTo>
                    <a:pt x="6" y="0"/>
                  </a:lnTo>
                  <a:lnTo>
                    <a:pt x="4" y="0"/>
                  </a:lnTo>
                  <a:lnTo>
                    <a:pt x="4" y="1"/>
                  </a:lnTo>
                  <a:lnTo>
                    <a:pt x="3" y="2"/>
                  </a:lnTo>
                  <a:lnTo>
                    <a:pt x="2" y="2"/>
                  </a:lnTo>
                  <a:lnTo>
                    <a:pt x="1" y="3"/>
                  </a:lnTo>
                  <a:lnTo>
                    <a:pt x="1" y="4"/>
                  </a:lnTo>
                  <a:lnTo>
                    <a:pt x="1" y="5"/>
                  </a:lnTo>
                  <a:lnTo>
                    <a:pt x="0" y="6"/>
                  </a:lnTo>
                  <a:lnTo>
                    <a:pt x="0" y="7"/>
                  </a:lnTo>
                  <a:lnTo>
                    <a:pt x="0" y="8"/>
                  </a:lnTo>
                  <a:lnTo>
                    <a:pt x="0" y="9"/>
                  </a:lnTo>
                  <a:lnTo>
                    <a:pt x="0" y="10"/>
                  </a:lnTo>
                  <a:lnTo>
                    <a:pt x="0" y="11"/>
                  </a:lnTo>
                  <a:lnTo>
                    <a:pt x="0" y="12"/>
                  </a:lnTo>
                  <a:lnTo>
                    <a:pt x="0" y="13"/>
                  </a:lnTo>
                  <a:lnTo>
                    <a:pt x="1" y="14"/>
                  </a:lnTo>
                  <a:lnTo>
                    <a:pt x="1" y="15"/>
                  </a:lnTo>
                  <a:lnTo>
                    <a:pt x="1" y="16"/>
                  </a:lnTo>
                  <a:lnTo>
                    <a:pt x="2" y="17"/>
                  </a:lnTo>
                  <a:lnTo>
                    <a:pt x="3" y="18"/>
                  </a:lnTo>
                  <a:lnTo>
                    <a:pt x="4" y="18"/>
                  </a:lnTo>
                  <a:lnTo>
                    <a:pt x="6" y="18"/>
                  </a:lnTo>
                  <a:lnTo>
                    <a:pt x="6" y="19"/>
                  </a:lnTo>
                  <a:lnTo>
                    <a:pt x="7" y="19"/>
                  </a:lnTo>
                  <a:lnTo>
                    <a:pt x="8" y="19"/>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288" name="Freeform 1291"/>
            <p:cNvSpPr>
              <a:spLocks/>
            </p:cNvSpPr>
            <p:nvPr/>
          </p:nvSpPr>
          <p:spPr bwMode="auto">
            <a:xfrm>
              <a:off x="4647" y="1634"/>
              <a:ext cx="17" cy="20"/>
            </a:xfrm>
            <a:custGeom>
              <a:avLst/>
              <a:gdLst/>
              <a:ahLst/>
              <a:cxnLst>
                <a:cxn ang="0">
                  <a:pos x="8" y="19"/>
                </a:cxn>
                <a:cxn ang="0">
                  <a:pos x="8" y="19"/>
                </a:cxn>
                <a:cxn ang="0">
                  <a:pos x="10" y="19"/>
                </a:cxn>
                <a:cxn ang="0">
                  <a:pos x="10" y="18"/>
                </a:cxn>
                <a:cxn ang="0">
                  <a:pos x="11" y="18"/>
                </a:cxn>
                <a:cxn ang="0">
                  <a:pos x="12" y="18"/>
                </a:cxn>
                <a:cxn ang="0">
                  <a:pos x="12" y="17"/>
                </a:cxn>
                <a:cxn ang="0">
                  <a:pos x="13" y="17"/>
                </a:cxn>
                <a:cxn ang="0">
                  <a:pos x="14" y="16"/>
                </a:cxn>
                <a:cxn ang="0">
                  <a:pos x="14" y="15"/>
                </a:cxn>
                <a:cxn ang="0">
                  <a:pos x="15" y="14"/>
                </a:cxn>
                <a:cxn ang="0">
                  <a:pos x="15" y="13"/>
                </a:cxn>
                <a:cxn ang="0">
                  <a:pos x="15" y="12"/>
                </a:cxn>
                <a:cxn ang="0">
                  <a:pos x="16" y="11"/>
                </a:cxn>
                <a:cxn ang="0">
                  <a:pos x="16" y="10"/>
                </a:cxn>
                <a:cxn ang="0">
                  <a:pos x="16" y="9"/>
                </a:cxn>
                <a:cxn ang="0">
                  <a:pos x="16" y="8"/>
                </a:cxn>
                <a:cxn ang="0">
                  <a:pos x="16" y="7"/>
                </a:cxn>
                <a:cxn ang="0">
                  <a:pos x="15" y="6"/>
                </a:cxn>
                <a:cxn ang="0">
                  <a:pos x="15" y="5"/>
                </a:cxn>
                <a:cxn ang="0">
                  <a:pos x="14" y="4"/>
                </a:cxn>
                <a:cxn ang="0">
                  <a:pos x="14" y="3"/>
                </a:cxn>
                <a:cxn ang="0">
                  <a:pos x="13" y="2"/>
                </a:cxn>
                <a:cxn ang="0">
                  <a:pos x="12" y="2"/>
                </a:cxn>
                <a:cxn ang="0">
                  <a:pos x="12" y="1"/>
                </a:cxn>
                <a:cxn ang="0">
                  <a:pos x="11" y="0"/>
                </a:cxn>
                <a:cxn ang="0">
                  <a:pos x="10" y="0"/>
                </a:cxn>
                <a:cxn ang="0">
                  <a:pos x="8" y="0"/>
                </a:cxn>
                <a:cxn ang="0">
                  <a:pos x="7" y="0"/>
                </a:cxn>
                <a:cxn ang="0">
                  <a:pos x="6" y="0"/>
                </a:cxn>
                <a:cxn ang="0">
                  <a:pos x="4" y="0"/>
                </a:cxn>
                <a:cxn ang="0">
                  <a:pos x="4" y="1"/>
                </a:cxn>
                <a:cxn ang="0">
                  <a:pos x="3" y="2"/>
                </a:cxn>
                <a:cxn ang="0">
                  <a:pos x="2" y="2"/>
                </a:cxn>
                <a:cxn ang="0">
                  <a:pos x="1" y="3"/>
                </a:cxn>
                <a:cxn ang="0">
                  <a:pos x="1" y="4"/>
                </a:cxn>
                <a:cxn ang="0">
                  <a:pos x="1" y="5"/>
                </a:cxn>
                <a:cxn ang="0">
                  <a:pos x="0" y="6"/>
                </a:cxn>
                <a:cxn ang="0">
                  <a:pos x="0" y="7"/>
                </a:cxn>
                <a:cxn ang="0">
                  <a:pos x="0" y="8"/>
                </a:cxn>
                <a:cxn ang="0">
                  <a:pos x="0" y="9"/>
                </a:cxn>
                <a:cxn ang="0">
                  <a:pos x="0" y="10"/>
                </a:cxn>
                <a:cxn ang="0">
                  <a:pos x="0" y="11"/>
                </a:cxn>
                <a:cxn ang="0">
                  <a:pos x="0" y="12"/>
                </a:cxn>
                <a:cxn ang="0">
                  <a:pos x="0" y="13"/>
                </a:cxn>
                <a:cxn ang="0">
                  <a:pos x="1" y="14"/>
                </a:cxn>
                <a:cxn ang="0">
                  <a:pos x="1" y="15"/>
                </a:cxn>
                <a:cxn ang="0">
                  <a:pos x="1" y="16"/>
                </a:cxn>
                <a:cxn ang="0">
                  <a:pos x="2" y="17"/>
                </a:cxn>
                <a:cxn ang="0">
                  <a:pos x="3" y="18"/>
                </a:cxn>
                <a:cxn ang="0">
                  <a:pos x="4" y="18"/>
                </a:cxn>
                <a:cxn ang="0">
                  <a:pos x="6" y="18"/>
                </a:cxn>
                <a:cxn ang="0">
                  <a:pos x="6" y="19"/>
                </a:cxn>
                <a:cxn ang="0">
                  <a:pos x="7" y="19"/>
                </a:cxn>
                <a:cxn ang="0">
                  <a:pos x="8" y="19"/>
                </a:cxn>
              </a:cxnLst>
              <a:rect l="0" t="0" r="r" b="b"/>
              <a:pathLst>
                <a:path w="17" h="20">
                  <a:moveTo>
                    <a:pt x="8" y="19"/>
                  </a:moveTo>
                  <a:lnTo>
                    <a:pt x="8" y="19"/>
                  </a:lnTo>
                  <a:lnTo>
                    <a:pt x="10" y="19"/>
                  </a:lnTo>
                  <a:lnTo>
                    <a:pt x="10" y="18"/>
                  </a:lnTo>
                  <a:lnTo>
                    <a:pt x="11" y="18"/>
                  </a:lnTo>
                  <a:lnTo>
                    <a:pt x="12" y="18"/>
                  </a:lnTo>
                  <a:lnTo>
                    <a:pt x="12" y="17"/>
                  </a:lnTo>
                  <a:lnTo>
                    <a:pt x="13" y="17"/>
                  </a:lnTo>
                  <a:lnTo>
                    <a:pt x="14" y="16"/>
                  </a:lnTo>
                  <a:lnTo>
                    <a:pt x="14" y="15"/>
                  </a:lnTo>
                  <a:lnTo>
                    <a:pt x="15" y="14"/>
                  </a:lnTo>
                  <a:lnTo>
                    <a:pt x="15" y="13"/>
                  </a:lnTo>
                  <a:lnTo>
                    <a:pt x="15" y="12"/>
                  </a:lnTo>
                  <a:lnTo>
                    <a:pt x="16" y="11"/>
                  </a:lnTo>
                  <a:lnTo>
                    <a:pt x="16" y="10"/>
                  </a:lnTo>
                  <a:lnTo>
                    <a:pt x="16" y="9"/>
                  </a:lnTo>
                  <a:lnTo>
                    <a:pt x="16" y="8"/>
                  </a:lnTo>
                  <a:lnTo>
                    <a:pt x="16" y="7"/>
                  </a:lnTo>
                  <a:lnTo>
                    <a:pt x="15" y="6"/>
                  </a:lnTo>
                  <a:lnTo>
                    <a:pt x="15" y="5"/>
                  </a:lnTo>
                  <a:lnTo>
                    <a:pt x="14" y="4"/>
                  </a:lnTo>
                  <a:lnTo>
                    <a:pt x="14" y="3"/>
                  </a:lnTo>
                  <a:lnTo>
                    <a:pt x="13" y="2"/>
                  </a:lnTo>
                  <a:lnTo>
                    <a:pt x="12" y="2"/>
                  </a:lnTo>
                  <a:lnTo>
                    <a:pt x="12" y="1"/>
                  </a:lnTo>
                  <a:lnTo>
                    <a:pt x="11" y="0"/>
                  </a:lnTo>
                  <a:lnTo>
                    <a:pt x="10" y="0"/>
                  </a:lnTo>
                  <a:lnTo>
                    <a:pt x="8" y="0"/>
                  </a:lnTo>
                  <a:lnTo>
                    <a:pt x="7" y="0"/>
                  </a:lnTo>
                  <a:lnTo>
                    <a:pt x="6" y="0"/>
                  </a:lnTo>
                  <a:lnTo>
                    <a:pt x="4" y="0"/>
                  </a:lnTo>
                  <a:lnTo>
                    <a:pt x="4" y="1"/>
                  </a:lnTo>
                  <a:lnTo>
                    <a:pt x="3" y="2"/>
                  </a:lnTo>
                  <a:lnTo>
                    <a:pt x="2" y="2"/>
                  </a:lnTo>
                  <a:lnTo>
                    <a:pt x="1" y="3"/>
                  </a:lnTo>
                  <a:lnTo>
                    <a:pt x="1" y="4"/>
                  </a:lnTo>
                  <a:lnTo>
                    <a:pt x="1" y="5"/>
                  </a:lnTo>
                  <a:lnTo>
                    <a:pt x="0" y="6"/>
                  </a:lnTo>
                  <a:lnTo>
                    <a:pt x="0" y="7"/>
                  </a:lnTo>
                  <a:lnTo>
                    <a:pt x="0" y="8"/>
                  </a:lnTo>
                  <a:lnTo>
                    <a:pt x="0" y="9"/>
                  </a:lnTo>
                  <a:lnTo>
                    <a:pt x="0" y="10"/>
                  </a:lnTo>
                  <a:lnTo>
                    <a:pt x="0" y="11"/>
                  </a:lnTo>
                  <a:lnTo>
                    <a:pt x="0" y="12"/>
                  </a:lnTo>
                  <a:lnTo>
                    <a:pt x="0" y="13"/>
                  </a:lnTo>
                  <a:lnTo>
                    <a:pt x="1" y="14"/>
                  </a:lnTo>
                  <a:lnTo>
                    <a:pt x="1" y="15"/>
                  </a:lnTo>
                  <a:lnTo>
                    <a:pt x="1" y="16"/>
                  </a:lnTo>
                  <a:lnTo>
                    <a:pt x="2" y="17"/>
                  </a:lnTo>
                  <a:lnTo>
                    <a:pt x="3" y="18"/>
                  </a:lnTo>
                  <a:lnTo>
                    <a:pt x="4" y="18"/>
                  </a:lnTo>
                  <a:lnTo>
                    <a:pt x="6" y="18"/>
                  </a:lnTo>
                  <a:lnTo>
                    <a:pt x="6" y="19"/>
                  </a:lnTo>
                  <a:lnTo>
                    <a:pt x="7" y="19"/>
                  </a:lnTo>
                  <a:lnTo>
                    <a:pt x="8" y="19"/>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89" name="Line 1292"/>
            <p:cNvSpPr>
              <a:spLocks noChangeShapeType="1"/>
            </p:cNvSpPr>
            <p:nvPr/>
          </p:nvSpPr>
          <p:spPr bwMode="auto">
            <a:xfrm>
              <a:off x="4637" y="1621"/>
              <a:ext cx="18" cy="24"/>
            </a:xfrm>
            <a:prstGeom prst="line">
              <a:avLst/>
            </a:prstGeom>
            <a:noFill/>
            <a:ln w="9525">
              <a:noFill/>
              <a:round/>
              <a:headEnd type="none" w="sm" len="sm"/>
              <a:tailEnd type="none" w="sm" len="sm"/>
            </a:ln>
            <a:effectLst/>
          </p:spPr>
          <p:txBody>
            <a:bodyPr/>
            <a:lstStyle/>
            <a:p>
              <a:endParaRPr lang="en-US"/>
            </a:p>
          </p:txBody>
        </p:sp>
        <p:sp>
          <p:nvSpPr>
            <p:cNvPr id="1290" name="Line 1293"/>
            <p:cNvSpPr>
              <a:spLocks noChangeShapeType="1"/>
            </p:cNvSpPr>
            <p:nvPr/>
          </p:nvSpPr>
          <p:spPr bwMode="auto">
            <a:xfrm>
              <a:off x="4639" y="1623"/>
              <a:ext cx="15" cy="20"/>
            </a:xfrm>
            <a:prstGeom prst="line">
              <a:avLst/>
            </a:prstGeom>
            <a:noFill/>
            <a:ln w="12700">
              <a:solidFill>
                <a:srgbClr val="000000"/>
              </a:solidFill>
              <a:round/>
              <a:headEnd type="none" w="sm" len="sm"/>
              <a:tailEnd type="none" w="sm" len="sm"/>
            </a:ln>
            <a:effectLst/>
          </p:spPr>
          <p:txBody>
            <a:bodyPr/>
            <a:lstStyle/>
            <a:p>
              <a:endParaRPr lang="en-US"/>
            </a:p>
          </p:txBody>
        </p:sp>
        <p:sp>
          <p:nvSpPr>
            <p:cNvPr id="1291" name="Freeform 1294"/>
            <p:cNvSpPr>
              <a:spLocks/>
            </p:cNvSpPr>
            <p:nvPr/>
          </p:nvSpPr>
          <p:spPr bwMode="auto">
            <a:xfrm>
              <a:off x="4491" y="2328"/>
              <a:ext cx="18" cy="22"/>
            </a:xfrm>
            <a:custGeom>
              <a:avLst/>
              <a:gdLst/>
              <a:ahLst/>
              <a:cxnLst>
                <a:cxn ang="0">
                  <a:pos x="8" y="21"/>
                </a:cxn>
                <a:cxn ang="0">
                  <a:pos x="9" y="20"/>
                </a:cxn>
                <a:cxn ang="0">
                  <a:pos x="10" y="20"/>
                </a:cxn>
                <a:cxn ang="0">
                  <a:pos x="11" y="20"/>
                </a:cxn>
                <a:cxn ang="0">
                  <a:pos x="12" y="20"/>
                </a:cxn>
                <a:cxn ang="0">
                  <a:pos x="13" y="19"/>
                </a:cxn>
                <a:cxn ang="0">
                  <a:pos x="14" y="18"/>
                </a:cxn>
                <a:cxn ang="0">
                  <a:pos x="15" y="17"/>
                </a:cxn>
                <a:cxn ang="0">
                  <a:pos x="15" y="16"/>
                </a:cxn>
                <a:cxn ang="0">
                  <a:pos x="15" y="15"/>
                </a:cxn>
                <a:cxn ang="0">
                  <a:pos x="15" y="14"/>
                </a:cxn>
                <a:cxn ang="0">
                  <a:pos x="16" y="13"/>
                </a:cxn>
                <a:cxn ang="0">
                  <a:pos x="16" y="12"/>
                </a:cxn>
                <a:cxn ang="0">
                  <a:pos x="17" y="11"/>
                </a:cxn>
                <a:cxn ang="0">
                  <a:pos x="17" y="10"/>
                </a:cxn>
                <a:cxn ang="0">
                  <a:pos x="17" y="9"/>
                </a:cxn>
                <a:cxn ang="0">
                  <a:pos x="16" y="8"/>
                </a:cxn>
                <a:cxn ang="0">
                  <a:pos x="16" y="7"/>
                </a:cxn>
                <a:cxn ang="0">
                  <a:pos x="15" y="6"/>
                </a:cxn>
                <a:cxn ang="0">
                  <a:pos x="15" y="5"/>
                </a:cxn>
                <a:cxn ang="0">
                  <a:pos x="15" y="4"/>
                </a:cxn>
                <a:cxn ang="0">
                  <a:pos x="14" y="3"/>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3" y="2"/>
                </a:cxn>
                <a:cxn ang="0">
                  <a:pos x="2" y="3"/>
                </a:cxn>
                <a:cxn ang="0">
                  <a:pos x="2"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1" y="15"/>
                </a:cxn>
                <a:cxn ang="0">
                  <a:pos x="2" y="16"/>
                </a:cxn>
                <a:cxn ang="0">
                  <a:pos x="2" y="17"/>
                </a:cxn>
                <a:cxn ang="0">
                  <a:pos x="2" y="18"/>
                </a:cxn>
                <a:cxn ang="0">
                  <a:pos x="3" y="19"/>
                </a:cxn>
                <a:cxn ang="0">
                  <a:pos x="4" y="20"/>
                </a:cxn>
                <a:cxn ang="0">
                  <a:pos x="5" y="20"/>
                </a:cxn>
                <a:cxn ang="0">
                  <a:pos x="6" y="20"/>
                </a:cxn>
                <a:cxn ang="0">
                  <a:pos x="7" y="20"/>
                </a:cxn>
                <a:cxn ang="0">
                  <a:pos x="8" y="21"/>
                </a:cxn>
              </a:cxnLst>
              <a:rect l="0" t="0" r="r" b="b"/>
              <a:pathLst>
                <a:path w="18" h="22">
                  <a:moveTo>
                    <a:pt x="8" y="21"/>
                  </a:moveTo>
                  <a:lnTo>
                    <a:pt x="9" y="20"/>
                  </a:lnTo>
                  <a:lnTo>
                    <a:pt x="10" y="20"/>
                  </a:lnTo>
                  <a:lnTo>
                    <a:pt x="11" y="20"/>
                  </a:lnTo>
                  <a:lnTo>
                    <a:pt x="12" y="20"/>
                  </a:lnTo>
                  <a:lnTo>
                    <a:pt x="13" y="19"/>
                  </a:lnTo>
                  <a:lnTo>
                    <a:pt x="14" y="18"/>
                  </a:lnTo>
                  <a:lnTo>
                    <a:pt x="15" y="17"/>
                  </a:lnTo>
                  <a:lnTo>
                    <a:pt x="15" y="16"/>
                  </a:lnTo>
                  <a:lnTo>
                    <a:pt x="15" y="15"/>
                  </a:lnTo>
                  <a:lnTo>
                    <a:pt x="15" y="14"/>
                  </a:lnTo>
                  <a:lnTo>
                    <a:pt x="16" y="13"/>
                  </a:lnTo>
                  <a:lnTo>
                    <a:pt x="16" y="12"/>
                  </a:lnTo>
                  <a:lnTo>
                    <a:pt x="17" y="11"/>
                  </a:lnTo>
                  <a:lnTo>
                    <a:pt x="17" y="10"/>
                  </a:lnTo>
                  <a:lnTo>
                    <a:pt x="17" y="9"/>
                  </a:lnTo>
                  <a:lnTo>
                    <a:pt x="16" y="8"/>
                  </a:lnTo>
                  <a:lnTo>
                    <a:pt x="16" y="7"/>
                  </a:lnTo>
                  <a:lnTo>
                    <a:pt x="15" y="6"/>
                  </a:lnTo>
                  <a:lnTo>
                    <a:pt x="15" y="5"/>
                  </a:lnTo>
                  <a:lnTo>
                    <a:pt x="15" y="4"/>
                  </a:lnTo>
                  <a:lnTo>
                    <a:pt x="14" y="3"/>
                  </a:lnTo>
                  <a:lnTo>
                    <a:pt x="13" y="2"/>
                  </a:lnTo>
                  <a:lnTo>
                    <a:pt x="12" y="1"/>
                  </a:lnTo>
                  <a:lnTo>
                    <a:pt x="11" y="0"/>
                  </a:lnTo>
                  <a:lnTo>
                    <a:pt x="10" y="0"/>
                  </a:lnTo>
                  <a:lnTo>
                    <a:pt x="9" y="0"/>
                  </a:lnTo>
                  <a:lnTo>
                    <a:pt x="8" y="0"/>
                  </a:lnTo>
                  <a:lnTo>
                    <a:pt x="7" y="0"/>
                  </a:lnTo>
                  <a:lnTo>
                    <a:pt x="6" y="0"/>
                  </a:lnTo>
                  <a:lnTo>
                    <a:pt x="5" y="0"/>
                  </a:lnTo>
                  <a:lnTo>
                    <a:pt x="4" y="1"/>
                  </a:lnTo>
                  <a:lnTo>
                    <a:pt x="3" y="2"/>
                  </a:lnTo>
                  <a:lnTo>
                    <a:pt x="2" y="3"/>
                  </a:lnTo>
                  <a:lnTo>
                    <a:pt x="2" y="4"/>
                  </a:lnTo>
                  <a:lnTo>
                    <a:pt x="1" y="5"/>
                  </a:lnTo>
                  <a:lnTo>
                    <a:pt x="1" y="6"/>
                  </a:lnTo>
                  <a:lnTo>
                    <a:pt x="0" y="7"/>
                  </a:lnTo>
                  <a:lnTo>
                    <a:pt x="0" y="8"/>
                  </a:lnTo>
                  <a:lnTo>
                    <a:pt x="0" y="9"/>
                  </a:lnTo>
                  <a:lnTo>
                    <a:pt x="0" y="10"/>
                  </a:lnTo>
                  <a:lnTo>
                    <a:pt x="0" y="11"/>
                  </a:lnTo>
                  <a:lnTo>
                    <a:pt x="0" y="12"/>
                  </a:lnTo>
                  <a:lnTo>
                    <a:pt x="0" y="13"/>
                  </a:lnTo>
                  <a:lnTo>
                    <a:pt x="1" y="14"/>
                  </a:lnTo>
                  <a:lnTo>
                    <a:pt x="1" y="15"/>
                  </a:lnTo>
                  <a:lnTo>
                    <a:pt x="2" y="16"/>
                  </a:lnTo>
                  <a:lnTo>
                    <a:pt x="2" y="17"/>
                  </a:lnTo>
                  <a:lnTo>
                    <a:pt x="2" y="18"/>
                  </a:lnTo>
                  <a:lnTo>
                    <a:pt x="3" y="19"/>
                  </a:lnTo>
                  <a:lnTo>
                    <a:pt x="4" y="20"/>
                  </a:lnTo>
                  <a:lnTo>
                    <a:pt x="5" y="20"/>
                  </a:lnTo>
                  <a:lnTo>
                    <a:pt x="6" y="20"/>
                  </a:lnTo>
                  <a:lnTo>
                    <a:pt x="7" y="20"/>
                  </a:lnTo>
                  <a:lnTo>
                    <a:pt x="8" y="2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292" name="Freeform 1295"/>
            <p:cNvSpPr>
              <a:spLocks/>
            </p:cNvSpPr>
            <p:nvPr/>
          </p:nvSpPr>
          <p:spPr bwMode="auto">
            <a:xfrm>
              <a:off x="4491" y="2328"/>
              <a:ext cx="18" cy="22"/>
            </a:xfrm>
            <a:custGeom>
              <a:avLst/>
              <a:gdLst/>
              <a:ahLst/>
              <a:cxnLst>
                <a:cxn ang="0">
                  <a:pos x="8" y="21"/>
                </a:cxn>
                <a:cxn ang="0">
                  <a:pos x="9" y="20"/>
                </a:cxn>
                <a:cxn ang="0">
                  <a:pos x="10" y="20"/>
                </a:cxn>
                <a:cxn ang="0">
                  <a:pos x="11" y="20"/>
                </a:cxn>
                <a:cxn ang="0">
                  <a:pos x="12" y="20"/>
                </a:cxn>
                <a:cxn ang="0">
                  <a:pos x="13" y="19"/>
                </a:cxn>
                <a:cxn ang="0">
                  <a:pos x="14" y="18"/>
                </a:cxn>
                <a:cxn ang="0">
                  <a:pos x="15" y="17"/>
                </a:cxn>
                <a:cxn ang="0">
                  <a:pos x="15" y="16"/>
                </a:cxn>
                <a:cxn ang="0">
                  <a:pos x="15" y="15"/>
                </a:cxn>
                <a:cxn ang="0">
                  <a:pos x="15" y="14"/>
                </a:cxn>
                <a:cxn ang="0">
                  <a:pos x="16" y="13"/>
                </a:cxn>
                <a:cxn ang="0">
                  <a:pos x="16" y="12"/>
                </a:cxn>
                <a:cxn ang="0">
                  <a:pos x="17" y="11"/>
                </a:cxn>
                <a:cxn ang="0">
                  <a:pos x="17" y="10"/>
                </a:cxn>
                <a:cxn ang="0">
                  <a:pos x="17" y="9"/>
                </a:cxn>
                <a:cxn ang="0">
                  <a:pos x="16" y="8"/>
                </a:cxn>
                <a:cxn ang="0">
                  <a:pos x="16" y="7"/>
                </a:cxn>
                <a:cxn ang="0">
                  <a:pos x="15" y="6"/>
                </a:cxn>
                <a:cxn ang="0">
                  <a:pos x="15" y="5"/>
                </a:cxn>
                <a:cxn ang="0">
                  <a:pos x="15" y="4"/>
                </a:cxn>
                <a:cxn ang="0">
                  <a:pos x="14" y="3"/>
                </a:cxn>
                <a:cxn ang="0">
                  <a:pos x="13" y="2"/>
                </a:cxn>
                <a:cxn ang="0">
                  <a:pos x="12" y="1"/>
                </a:cxn>
                <a:cxn ang="0">
                  <a:pos x="11" y="0"/>
                </a:cxn>
                <a:cxn ang="0">
                  <a:pos x="10" y="0"/>
                </a:cxn>
                <a:cxn ang="0">
                  <a:pos x="9" y="0"/>
                </a:cxn>
                <a:cxn ang="0">
                  <a:pos x="8" y="0"/>
                </a:cxn>
                <a:cxn ang="0">
                  <a:pos x="7" y="0"/>
                </a:cxn>
                <a:cxn ang="0">
                  <a:pos x="6" y="0"/>
                </a:cxn>
                <a:cxn ang="0">
                  <a:pos x="5" y="0"/>
                </a:cxn>
                <a:cxn ang="0">
                  <a:pos x="4" y="1"/>
                </a:cxn>
                <a:cxn ang="0">
                  <a:pos x="3" y="2"/>
                </a:cxn>
                <a:cxn ang="0">
                  <a:pos x="2" y="3"/>
                </a:cxn>
                <a:cxn ang="0">
                  <a:pos x="2" y="4"/>
                </a:cxn>
                <a:cxn ang="0">
                  <a:pos x="1" y="5"/>
                </a:cxn>
                <a:cxn ang="0">
                  <a:pos x="1" y="6"/>
                </a:cxn>
                <a:cxn ang="0">
                  <a:pos x="0" y="7"/>
                </a:cxn>
                <a:cxn ang="0">
                  <a:pos x="0" y="8"/>
                </a:cxn>
                <a:cxn ang="0">
                  <a:pos x="0" y="9"/>
                </a:cxn>
                <a:cxn ang="0">
                  <a:pos x="0" y="10"/>
                </a:cxn>
                <a:cxn ang="0">
                  <a:pos x="0" y="11"/>
                </a:cxn>
                <a:cxn ang="0">
                  <a:pos x="0" y="12"/>
                </a:cxn>
                <a:cxn ang="0">
                  <a:pos x="0" y="13"/>
                </a:cxn>
                <a:cxn ang="0">
                  <a:pos x="1" y="14"/>
                </a:cxn>
                <a:cxn ang="0">
                  <a:pos x="1" y="15"/>
                </a:cxn>
                <a:cxn ang="0">
                  <a:pos x="2" y="16"/>
                </a:cxn>
                <a:cxn ang="0">
                  <a:pos x="2" y="17"/>
                </a:cxn>
                <a:cxn ang="0">
                  <a:pos x="2" y="18"/>
                </a:cxn>
                <a:cxn ang="0">
                  <a:pos x="3" y="19"/>
                </a:cxn>
                <a:cxn ang="0">
                  <a:pos x="4" y="20"/>
                </a:cxn>
                <a:cxn ang="0">
                  <a:pos x="5" y="20"/>
                </a:cxn>
                <a:cxn ang="0">
                  <a:pos x="6" y="20"/>
                </a:cxn>
                <a:cxn ang="0">
                  <a:pos x="7" y="20"/>
                </a:cxn>
                <a:cxn ang="0">
                  <a:pos x="8" y="21"/>
                </a:cxn>
              </a:cxnLst>
              <a:rect l="0" t="0" r="r" b="b"/>
              <a:pathLst>
                <a:path w="18" h="22">
                  <a:moveTo>
                    <a:pt x="8" y="21"/>
                  </a:moveTo>
                  <a:lnTo>
                    <a:pt x="9" y="20"/>
                  </a:lnTo>
                  <a:lnTo>
                    <a:pt x="10" y="20"/>
                  </a:lnTo>
                  <a:lnTo>
                    <a:pt x="11" y="20"/>
                  </a:lnTo>
                  <a:lnTo>
                    <a:pt x="12" y="20"/>
                  </a:lnTo>
                  <a:lnTo>
                    <a:pt x="13" y="19"/>
                  </a:lnTo>
                  <a:lnTo>
                    <a:pt x="14" y="18"/>
                  </a:lnTo>
                  <a:lnTo>
                    <a:pt x="15" y="17"/>
                  </a:lnTo>
                  <a:lnTo>
                    <a:pt x="15" y="16"/>
                  </a:lnTo>
                  <a:lnTo>
                    <a:pt x="15" y="15"/>
                  </a:lnTo>
                  <a:lnTo>
                    <a:pt x="15" y="14"/>
                  </a:lnTo>
                  <a:lnTo>
                    <a:pt x="16" y="13"/>
                  </a:lnTo>
                  <a:lnTo>
                    <a:pt x="16" y="12"/>
                  </a:lnTo>
                  <a:lnTo>
                    <a:pt x="17" y="11"/>
                  </a:lnTo>
                  <a:lnTo>
                    <a:pt x="17" y="10"/>
                  </a:lnTo>
                  <a:lnTo>
                    <a:pt x="17" y="9"/>
                  </a:lnTo>
                  <a:lnTo>
                    <a:pt x="16" y="8"/>
                  </a:lnTo>
                  <a:lnTo>
                    <a:pt x="16" y="7"/>
                  </a:lnTo>
                  <a:lnTo>
                    <a:pt x="15" y="6"/>
                  </a:lnTo>
                  <a:lnTo>
                    <a:pt x="15" y="5"/>
                  </a:lnTo>
                  <a:lnTo>
                    <a:pt x="15" y="4"/>
                  </a:lnTo>
                  <a:lnTo>
                    <a:pt x="14" y="3"/>
                  </a:lnTo>
                  <a:lnTo>
                    <a:pt x="13" y="2"/>
                  </a:lnTo>
                  <a:lnTo>
                    <a:pt x="12" y="1"/>
                  </a:lnTo>
                  <a:lnTo>
                    <a:pt x="11" y="0"/>
                  </a:lnTo>
                  <a:lnTo>
                    <a:pt x="10" y="0"/>
                  </a:lnTo>
                  <a:lnTo>
                    <a:pt x="9" y="0"/>
                  </a:lnTo>
                  <a:lnTo>
                    <a:pt x="8" y="0"/>
                  </a:lnTo>
                  <a:lnTo>
                    <a:pt x="7" y="0"/>
                  </a:lnTo>
                  <a:lnTo>
                    <a:pt x="6" y="0"/>
                  </a:lnTo>
                  <a:lnTo>
                    <a:pt x="5" y="0"/>
                  </a:lnTo>
                  <a:lnTo>
                    <a:pt x="4" y="1"/>
                  </a:lnTo>
                  <a:lnTo>
                    <a:pt x="3" y="2"/>
                  </a:lnTo>
                  <a:lnTo>
                    <a:pt x="2" y="3"/>
                  </a:lnTo>
                  <a:lnTo>
                    <a:pt x="2" y="4"/>
                  </a:lnTo>
                  <a:lnTo>
                    <a:pt x="1" y="5"/>
                  </a:lnTo>
                  <a:lnTo>
                    <a:pt x="1" y="6"/>
                  </a:lnTo>
                  <a:lnTo>
                    <a:pt x="0" y="7"/>
                  </a:lnTo>
                  <a:lnTo>
                    <a:pt x="0" y="8"/>
                  </a:lnTo>
                  <a:lnTo>
                    <a:pt x="0" y="9"/>
                  </a:lnTo>
                  <a:lnTo>
                    <a:pt x="0" y="10"/>
                  </a:lnTo>
                  <a:lnTo>
                    <a:pt x="0" y="11"/>
                  </a:lnTo>
                  <a:lnTo>
                    <a:pt x="0" y="12"/>
                  </a:lnTo>
                  <a:lnTo>
                    <a:pt x="0" y="13"/>
                  </a:lnTo>
                  <a:lnTo>
                    <a:pt x="1" y="14"/>
                  </a:lnTo>
                  <a:lnTo>
                    <a:pt x="1" y="15"/>
                  </a:lnTo>
                  <a:lnTo>
                    <a:pt x="2" y="16"/>
                  </a:lnTo>
                  <a:lnTo>
                    <a:pt x="2" y="17"/>
                  </a:lnTo>
                  <a:lnTo>
                    <a:pt x="2" y="18"/>
                  </a:lnTo>
                  <a:lnTo>
                    <a:pt x="3" y="19"/>
                  </a:lnTo>
                  <a:lnTo>
                    <a:pt x="4" y="20"/>
                  </a:lnTo>
                  <a:lnTo>
                    <a:pt x="5" y="20"/>
                  </a:lnTo>
                  <a:lnTo>
                    <a:pt x="6" y="20"/>
                  </a:lnTo>
                  <a:lnTo>
                    <a:pt x="7" y="20"/>
                  </a:lnTo>
                  <a:lnTo>
                    <a:pt x="8" y="2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93" name="Freeform 1296"/>
            <p:cNvSpPr>
              <a:spLocks/>
            </p:cNvSpPr>
            <p:nvPr/>
          </p:nvSpPr>
          <p:spPr bwMode="auto">
            <a:xfrm>
              <a:off x="4513" y="2356"/>
              <a:ext cx="18" cy="21"/>
            </a:xfrm>
            <a:custGeom>
              <a:avLst/>
              <a:gdLst/>
              <a:ahLst/>
              <a:cxnLst>
                <a:cxn ang="0">
                  <a:pos x="8" y="20"/>
                </a:cxn>
                <a:cxn ang="0">
                  <a:pos x="9" y="20"/>
                </a:cxn>
                <a:cxn ang="0">
                  <a:pos x="10" y="20"/>
                </a:cxn>
                <a:cxn ang="0">
                  <a:pos x="11" y="19"/>
                </a:cxn>
                <a:cxn ang="0">
                  <a:pos x="12" y="19"/>
                </a:cxn>
                <a:cxn ang="0">
                  <a:pos x="13" y="19"/>
                </a:cxn>
                <a:cxn ang="0">
                  <a:pos x="13" y="18"/>
                </a:cxn>
                <a:cxn ang="0">
                  <a:pos x="14" y="18"/>
                </a:cxn>
                <a:cxn ang="0">
                  <a:pos x="15" y="17"/>
                </a:cxn>
                <a:cxn ang="0">
                  <a:pos x="15" y="16"/>
                </a:cxn>
                <a:cxn ang="0">
                  <a:pos x="15" y="15"/>
                </a:cxn>
                <a:cxn ang="0">
                  <a:pos x="15" y="14"/>
                </a:cxn>
                <a:cxn ang="0">
                  <a:pos x="16" y="13"/>
                </a:cxn>
                <a:cxn ang="0">
                  <a:pos x="16" y="12"/>
                </a:cxn>
                <a:cxn ang="0">
                  <a:pos x="16" y="11"/>
                </a:cxn>
                <a:cxn ang="0">
                  <a:pos x="17" y="10"/>
                </a:cxn>
                <a:cxn ang="0">
                  <a:pos x="16" y="9"/>
                </a:cxn>
                <a:cxn ang="0">
                  <a:pos x="16" y="8"/>
                </a:cxn>
                <a:cxn ang="0">
                  <a:pos x="16" y="7"/>
                </a:cxn>
                <a:cxn ang="0">
                  <a:pos x="15" y="7"/>
                </a:cxn>
                <a:cxn ang="0">
                  <a:pos x="15" y="5"/>
                </a:cxn>
                <a:cxn ang="0">
                  <a:pos x="15" y="4"/>
                </a:cxn>
                <a:cxn ang="0">
                  <a:pos x="14" y="2"/>
                </a:cxn>
                <a:cxn ang="0">
                  <a:pos x="13" y="2"/>
                </a:cxn>
                <a:cxn ang="0">
                  <a:pos x="12" y="1"/>
                </a:cxn>
                <a:cxn ang="0">
                  <a:pos x="11" y="1"/>
                </a:cxn>
                <a:cxn ang="0">
                  <a:pos x="10" y="1"/>
                </a:cxn>
                <a:cxn ang="0">
                  <a:pos x="9" y="0"/>
                </a:cxn>
                <a:cxn ang="0">
                  <a:pos x="8" y="0"/>
                </a:cxn>
                <a:cxn ang="0">
                  <a:pos x="7" y="0"/>
                </a:cxn>
                <a:cxn ang="0">
                  <a:pos x="6" y="1"/>
                </a:cxn>
                <a:cxn ang="0">
                  <a:pos x="5" y="1"/>
                </a:cxn>
                <a:cxn ang="0">
                  <a:pos x="4" y="1"/>
                </a:cxn>
                <a:cxn ang="0">
                  <a:pos x="4" y="2"/>
                </a:cxn>
                <a:cxn ang="0">
                  <a:pos x="3" y="2"/>
                </a:cxn>
                <a:cxn ang="0">
                  <a:pos x="2" y="2"/>
                </a:cxn>
                <a:cxn ang="0">
                  <a:pos x="2" y="4"/>
                </a:cxn>
                <a:cxn ang="0">
                  <a:pos x="2" y="5"/>
                </a:cxn>
                <a:cxn ang="0">
                  <a:pos x="1" y="5"/>
                </a:cxn>
                <a:cxn ang="0">
                  <a:pos x="0" y="7"/>
                </a:cxn>
                <a:cxn ang="0">
                  <a:pos x="0" y="8"/>
                </a:cxn>
                <a:cxn ang="0">
                  <a:pos x="0" y="9"/>
                </a:cxn>
                <a:cxn ang="0">
                  <a:pos x="0" y="10"/>
                </a:cxn>
                <a:cxn ang="0">
                  <a:pos x="0" y="11"/>
                </a:cxn>
                <a:cxn ang="0">
                  <a:pos x="0" y="12"/>
                </a:cxn>
                <a:cxn ang="0">
                  <a:pos x="0" y="13"/>
                </a:cxn>
                <a:cxn ang="0">
                  <a:pos x="0" y="14"/>
                </a:cxn>
                <a:cxn ang="0">
                  <a:pos x="1" y="15"/>
                </a:cxn>
                <a:cxn ang="0">
                  <a:pos x="2" y="16"/>
                </a:cxn>
                <a:cxn ang="0">
                  <a:pos x="2" y="17"/>
                </a:cxn>
                <a:cxn ang="0">
                  <a:pos x="2" y="18"/>
                </a:cxn>
                <a:cxn ang="0">
                  <a:pos x="3" y="18"/>
                </a:cxn>
                <a:cxn ang="0">
                  <a:pos x="4" y="19"/>
                </a:cxn>
                <a:cxn ang="0">
                  <a:pos x="5" y="19"/>
                </a:cxn>
                <a:cxn ang="0">
                  <a:pos x="6" y="20"/>
                </a:cxn>
                <a:cxn ang="0">
                  <a:pos x="7" y="20"/>
                </a:cxn>
                <a:cxn ang="0">
                  <a:pos x="8" y="20"/>
                </a:cxn>
              </a:cxnLst>
              <a:rect l="0" t="0" r="r" b="b"/>
              <a:pathLst>
                <a:path w="18" h="21">
                  <a:moveTo>
                    <a:pt x="8" y="20"/>
                  </a:moveTo>
                  <a:lnTo>
                    <a:pt x="9" y="20"/>
                  </a:lnTo>
                  <a:lnTo>
                    <a:pt x="10" y="20"/>
                  </a:lnTo>
                  <a:lnTo>
                    <a:pt x="11" y="19"/>
                  </a:lnTo>
                  <a:lnTo>
                    <a:pt x="12" y="19"/>
                  </a:lnTo>
                  <a:lnTo>
                    <a:pt x="13" y="19"/>
                  </a:lnTo>
                  <a:lnTo>
                    <a:pt x="13" y="18"/>
                  </a:lnTo>
                  <a:lnTo>
                    <a:pt x="14" y="18"/>
                  </a:lnTo>
                  <a:lnTo>
                    <a:pt x="15" y="17"/>
                  </a:lnTo>
                  <a:lnTo>
                    <a:pt x="15" y="16"/>
                  </a:lnTo>
                  <a:lnTo>
                    <a:pt x="15" y="15"/>
                  </a:lnTo>
                  <a:lnTo>
                    <a:pt x="15" y="14"/>
                  </a:lnTo>
                  <a:lnTo>
                    <a:pt x="16" y="13"/>
                  </a:lnTo>
                  <a:lnTo>
                    <a:pt x="16" y="12"/>
                  </a:lnTo>
                  <a:lnTo>
                    <a:pt x="16" y="11"/>
                  </a:lnTo>
                  <a:lnTo>
                    <a:pt x="17" y="10"/>
                  </a:lnTo>
                  <a:lnTo>
                    <a:pt x="16" y="9"/>
                  </a:lnTo>
                  <a:lnTo>
                    <a:pt x="16" y="8"/>
                  </a:lnTo>
                  <a:lnTo>
                    <a:pt x="16" y="7"/>
                  </a:lnTo>
                  <a:lnTo>
                    <a:pt x="15" y="7"/>
                  </a:lnTo>
                  <a:lnTo>
                    <a:pt x="15" y="5"/>
                  </a:lnTo>
                  <a:lnTo>
                    <a:pt x="15" y="4"/>
                  </a:lnTo>
                  <a:lnTo>
                    <a:pt x="14" y="2"/>
                  </a:lnTo>
                  <a:lnTo>
                    <a:pt x="13" y="2"/>
                  </a:lnTo>
                  <a:lnTo>
                    <a:pt x="12" y="1"/>
                  </a:lnTo>
                  <a:lnTo>
                    <a:pt x="11" y="1"/>
                  </a:lnTo>
                  <a:lnTo>
                    <a:pt x="10" y="1"/>
                  </a:lnTo>
                  <a:lnTo>
                    <a:pt x="9" y="0"/>
                  </a:lnTo>
                  <a:lnTo>
                    <a:pt x="8" y="0"/>
                  </a:lnTo>
                  <a:lnTo>
                    <a:pt x="7" y="0"/>
                  </a:lnTo>
                  <a:lnTo>
                    <a:pt x="6" y="1"/>
                  </a:lnTo>
                  <a:lnTo>
                    <a:pt x="5" y="1"/>
                  </a:lnTo>
                  <a:lnTo>
                    <a:pt x="4" y="1"/>
                  </a:lnTo>
                  <a:lnTo>
                    <a:pt x="4" y="2"/>
                  </a:lnTo>
                  <a:lnTo>
                    <a:pt x="3" y="2"/>
                  </a:lnTo>
                  <a:lnTo>
                    <a:pt x="2" y="2"/>
                  </a:lnTo>
                  <a:lnTo>
                    <a:pt x="2" y="4"/>
                  </a:lnTo>
                  <a:lnTo>
                    <a:pt x="2" y="5"/>
                  </a:lnTo>
                  <a:lnTo>
                    <a:pt x="1" y="5"/>
                  </a:lnTo>
                  <a:lnTo>
                    <a:pt x="0" y="7"/>
                  </a:lnTo>
                  <a:lnTo>
                    <a:pt x="0" y="8"/>
                  </a:lnTo>
                  <a:lnTo>
                    <a:pt x="0" y="9"/>
                  </a:lnTo>
                  <a:lnTo>
                    <a:pt x="0" y="10"/>
                  </a:lnTo>
                  <a:lnTo>
                    <a:pt x="0" y="11"/>
                  </a:lnTo>
                  <a:lnTo>
                    <a:pt x="0" y="12"/>
                  </a:lnTo>
                  <a:lnTo>
                    <a:pt x="0" y="13"/>
                  </a:lnTo>
                  <a:lnTo>
                    <a:pt x="0" y="14"/>
                  </a:lnTo>
                  <a:lnTo>
                    <a:pt x="1" y="15"/>
                  </a:lnTo>
                  <a:lnTo>
                    <a:pt x="2" y="16"/>
                  </a:lnTo>
                  <a:lnTo>
                    <a:pt x="2" y="17"/>
                  </a:lnTo>
                  <a:lnTo>
                    <a:pt x="2" y="18"/>
                  </a:lnTo>
                  <a:lnTo>
                    <a:pt x="3" y="18"/>
                  </a:lnTo>
                  <a:lnTo>
                    <a:pt x="4" y="19"/>
                  </a:lnTo>
                  <a:lnTo>
                    <a:pt x="5" y="19"/>
                  </a:lnTo>
                  <a:lnTo>
                    <a:pt x="6" y="20"/>
                  </a:lnTo>
                  <a:lnTo>
                    <a:pt x="7" y="20"/>
                  </a:lnTo>
                  <a:lnTo>
                    <a:pt x="8" y="2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en-US"/>
            </a:p>
          </p:txBody>
        </p:sp>
        <p:sp>
          <p:nvSpPr>
            <p:cNvPr id="1294" name="Freeform 1297"/>
            <p:cNvSpPr>
              <a:spLocks/>
            </p:cNvSpPr>
            <p:nvPr/>
          </p:nvSpPr>
          <p:spPr bwMode="auto">
            <a:xfrm>
              <a:off x="4513" y="2356"/>
              <a:ext cx="18" cy="21"/>
            </a:xfrm>
            <a:custGeom>
              <a:avLst/>
              <a:gdLst/>
              <a:ahLst/>
              <a:cxnLst>
                <a:cxn ang="0">
                  <a:pos x="8" y="20"/>
                </a:cxn>
                <a:cxn ang="0">
                  <a:pos x="9" y="20"/>
                </a:cxn>
                <a:cxn ang="0">
                  <a:pos x="10" y="20"/>
                </a:cxn>
                <a:cxn ang="0">
                  <a:pos x="11" y="19"/>
                </a:cxn>
                <a:cxn ang="0">
                  <a:pos x="12" y="19"/>
                </a:cxn>
                <a:cxn ang="0">
                  <a:pos x="13" y="19"/>
                </a:cxn>
                <a:cxn ang="0">
                  <a:pos x="13" y="18"/>
                </a:cxn>
                <a:cxn ang="0">
                  <a:pos x="14" y="18"/>
                </a:cxn>
                <a:cxn ang="0">
                  <a:pos x="15" y="17"/>
                </a:cxn>
                <a:cxn ang="0">
                  <a:pos x="15" y="16"/>
                </a:cxn>
                <a:cxn ang="0">
                  <a:pos x="15" y="15"/>
                </a:cxn>
                <a:cxn ang="0">
                  <a:pos x="15" y="14"/>
                </a:cxn>
                <a:cxn ang="0">
                  <a:pos x="16" y="13"/>
                </a:cxn>
                <a:cxn ang="0">
                  <a:pos x="16" y="12"/>
                </a:cxn>
                <a:cxn ang="0">
                  <a:pos x="16" y="11"/>
                </a:cxn>
                <a:cxn ang="0">
                  <a:pos x="17" y="10"/>
                </a:cxn>
                <a:cxn ang="0">
                  <a:pos x="16" y="9"/>
                </a:cxn>
                <a:cxn ang="0">
                  <a:pos x="16" y="8"/>
                </a:cxn>
                <a:cxn ang="0">
                  <a:pos x="16" y="7"/>
                </a:cxn>
                <a:cxn ang="0">
                  <a:pos x="15" y="7"/>
                </a:cxn>
                <a:cxn ang="0">
                  <a:pos x="15" y="5"/>
                </a:cxn>
                <a:cxn ang="0">
                  <a:pos x="15" y="4"/>
                </a:cxn>
                <a:cxn ang="0">
                  <a:pos x="14" y="2"/>
                </a:cxn>
                <a:cxn ang="0">
                  <a:pos x="13" y="2"/>
                </a:cxn>
                <a:cxn ang="0">
                  <a:pos x="12" y="1"/>
                </a:cxn>
                <a:cxn ang="0">
                  <a:pos x="11" y="1"/>
                </a:cxn>
                <a:cxn ang="0">
                  <a:pos x="10" y="1"/>
                </a:cxn>
                <a:cxn ang="0">
                  <a:pos x="9" y="0"/>
                </a:cxn>
                <a:cxn ang="0">
                  <a:pos x="8" y="0"/>
                </a:cxn>
                <a:cxn ang="0">
                  <a:pos x="7" y="0"/>
                </a:cxn>
                <a:cxn ang="0">
                  <a:pos x="6" y="1"/>
                </a:cxn>
                <a:cxn ang="0">
                  <a:pos x="5" y="1"/>
                </a:cxn>
                <a:cxn ang="0">
                  <a:pos x="4" y="1"/>
                </a:cxn>
                <a:cxn ang="0">
                  <a:pos x="4" y="2"/>
                </a:cxn>
                <a:cxn ang="0">
                  <a:pos x="3" y="2"/>
                </a:cxn>
                <a:cxn ang="0">
                  <a:pos x="2" y="2"/>
                </a:cxn>
                <a:cxn ang="0">
                  <a:pos x="2" y="4"/>
                </a:cxn>
                <a:cxn ang="0">
                  <a:pos x="2" y="5"/>
                </a:cxn>
                <a:cxn ang="0">
                  <a:pos x="1" y="5"/>
                </a:cxn>
                <a:cxn ang="0">
                  <a:pos x="0" y="7"/>
                </a:cxn>
                <a:cxn ang="0">
                  <a:pos x="0" y="8"/>
                </a:cxn>
                <a:cxn ang="0">
                  <a:pos x="0" y="9"/>
                </a:cxn>
                <a:cxn ang="0">
                  <a:pos x="0" y="10"/>
                </a:cxn>
                <a:cxn ang="0">
                  <a:pos x="0" y="11"/>
                </a:cxn>
                <a:cxn ang="0">
                  <a:pos x="0" y="12"/>
                </a:cxn>
                <a:cxn ang="0">
                  <a:pos x="0" y="13"/>
                </a:cxn>
                <a:cxn ang="0">
                  <a:pos x="0" y="14"/>
                </a:cxn>
                <a:cxn ang="0">
                  <a:pos x="1" y="15"/>
                </a:cxn>
                <a:cxn ang="0">
                  <a:pos x="2" y="16"/>
                </a:cxn>
                <a:cxn ang="0">
                  <a:pos x="2" y="17"/>
                </a:cxn>
                <a:cxn ang="0">
                  <a:pos x="2" y="18"/>
                </a:cxn>
                <a:cxn ang="0">
                  <a:pos x="3" y="18"/>
                </a:cxn>
                <a:cxn ang="0">
                  <a:pos x="4" y="19"/>
                </a:cxn>
                <a:cxn ang="0">
                  <a:pos x="5" y="19"/>
                </a:cxn>
                <a:cxn ang="0">
                  <a:pos x="6" y="20"/>
                </a:cxn>
                <a:cxn ang="0">
                  <a:pos x="7" y="20"/>
                </a:cxn>
                <a:cxn ang="0">
                  <a:pos x="8" y="20"/>
                </a:cxn>
              </a:cxnLst>
              <a:rect l="0" t="0" r="r" b="b"/>
              <a:pathLst>
                <a:path w="18" h="21">
                  <a:moveTo>
                    <a:pt x="8" y="20"/>
                  </a:moveTo>
                  <a:lnTo>
                    <a:pt x="9" y="20"/>
                  </a:lnTo>
                  <a:lnTo>
                    <a:pt x="10" y="20"/>
                  </a:lnTo>
                  <a:lnTo>
                    <a:pt x="11" y="19"/>
                  </a:lnTo>
                  <a:lnTo>
                    <a:pt x="12" y="19"/>
                  </a:lnTo>
                  <a:lnTo>
                    <a:pt x="13" y="19"/>
                  </a:lnTo>
                  <a:lnTo>
                    <a:pt x="13" y="18"/>
                  </a:lnTo>
                  <a:lnTo>
                    <a:pt x="14" y="18"/>
                  </a:lnTo>
                  <a:lnTo>
                    <a:pt x="15" y="17"/>
                  </a:lnTo>
                  <a:lnTo>
                    <a:pt x="15" y="16"/>
                  </a:lnTo>
                  <a:lnTo>
                    <a:pt x="15" y="15"/>
                  </a:lnTo>
                  <a:lnTo>
                    <a:pt x="15" y="14"/>
                  </a:lnTo>
                  <a:lnTo>
                    <a:pt x="16" y="13"/>
                  </a:lnTo>
                  <a:lnTo>
                    <a:pt x="16" y="12"/>
                  </a:lnTo>
                  <a:lnTo>
                    <a:pt x="16" y="11"/>
                  </a:lnTo>
                  <a:lnTo>
                    <a:pt x="17" y="10"/>
                  </a:lnTo>
                  <a:lnTo>
                    <a:pt x="16" y="9"/>
                  </a:lnTo>
                  <a:lnTo>
                    <a:pt x="16" y="8"/>
                  </a:lnTo>
                  <a:lnTo>
                    <a:pt x="16" y="7"/>
                  </a:lnTo>
                  <a:lnTo>
                    <a:pt x="15" y="7"/>
                  </a:lnTo>
                  <a:lnTo>
                    <a:pt x="15" y="5"/>
                  </a:lnTo>
                  <a:lnTo>
                    <a:pt x="15" y="4"/>
                  </a:lnTo>
                  <a:lnTo>
                    <a:pt x="14" y="2"/>
                  </a:lnTo>
                  <a:lnTo>
                    <a:pt x="13" y="2"/>
                  </a:lnTo>
                  <a:lnTo>
                    <a:pt x="12" y="1"/>
                  </a:lnTo>
                  <a:lnTo>
                    <a:pt x="11" y="1"/>
                  </a:lnTo>
                  <a:lnTo>
                    <a:pt x="10" y="1"/>
                  </a:lnTo>
                  <a:lnTo>
                    <a:pt x="9" y="0"/>
                  </a:lnTo>
                  <a:lnTo>
                    <a:pt x="8" y="0"/>
                  </a:lnTo>
                  <a:lnTo>
                    <a:pt x="7" y="0"/>
                  </a:lnTo>
                  <a:lnTo>
                    <a:pt x="6" y="1"/>
                  </a:lnTo>
                  <a:lnTo>
                    <a:pt x="5" y="1"/>
                  </a:lnTo>
                  <a:lnTo>
                    <a:pt x="4" y="1"/>
                  </a:lnTo>
                  <a:lnTo>
                    <a:pt x="4" y="2"/>
                  </a:lnTo>
                  <a:lnTo>
                    <a:pt x="3" y="2"/>
                  </a:lnTo>
                  <a:lnTo>
                    <a:pt x="2" y="2"/>
                  </a:lnTo>
                  <a:lnTo>
                    <a:pt x="2" y="4"/>
                  </a:lnTo>
                  <a:lnTo>
                    <a:pt x="2" y="5"/>
                  </a:lnTo>
                  <a:lnTo>
                    <a:pt x="1" y="5"/>
                  </a:lnTo>
                  <a:lnTo>
                    <a:pt x="0" y="7"/>
                  </a:lnTo>
                  <a:lnTo>
                    <a:pt x="0" y="8"/>
                  </a:lnTo>
                  <a:lnTo>
                    <a:pt x="0" y="9"/>
                  </a:lnTo>
                  <a:lnTo>
                    <a:pt x="0" y="10"/>
                  </a:lnTo>
                  <a:lnTo>
                    <a:pt x="0" y="11"/>
                  </a:lnTo>
                  <a:lnTo>
                    <a:pt x="0" y="12"/>
                  </a:lnTo>
                  <a:lnTo>
                    <a:pt x="0" y="13"/>
                  </a:lnTo>
                  <a:lnTo>
                    <a:pt x="0" y="14"/>
                  </a:lnTo>
                  <a:lnTo>
                    <a:pt x="1" y="15"/>
                  </a:lnTo>
                  <a:lnTo>
                    <a:pt x="2" y="16"/>
                  </a:lnTo>
                  <a:lnTo>
                    <a:pt x="2" y="17"/>
                  </a:lnTo>
                  <a:lnTo>
                    <a:pt x="2" y="18"/>
                  </a:lnTo>
                  <a:lnTo>
                    <a:pt x="3" y="18"/>
                  </a:lnTo>
                  <a:lnTo>
                    <a:pt x="4" y="19"/>
                  </a:lnTo>
                  <a:lnTo>
                    <a:pt x="5" y="19"/>
                  </a:lnTo>
                  <a:lnTo>
                    <a:pt x="6" y="20"/>
                  </a:lnTo>
                  <a:lnTo>
                    <a:pt x="7" y="20"/>
                  </a:lnTo>
                  <a:lnTo>
                    <a:pt x="8" y="2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295" name="Line 1298"/>
            <p:cNvSpPr>
              <a:spLocks noChangeShapeType="1"/>
            </p:cNvSpPr>
            <p:nvPr/>
          </p:nvSpPr>
          <p:spPr bwMode="auto">
            <a:xfrm>
              <a:off x="4504" y="2344"/>
              <a:ext cx="17" cy="23"/>
            </a:xfrm>
            <a:prstGeom prst="line">
              <a:avLst/>
            </a:prstGeom>
            <a:noFill/>
            <a:ln w="9525">
              <a:noFill/>
              <a:round/>
              <a:headEnd type="none" w="sm" len="sm"/>
              <a:tailEnd type="none" w="sm" len="sm"/>
            </a:ln>
            <a:effectLst/>
          </p:spPr>
          <p:txBody>
            <a:bodyPr/>
            <a:lstStyle/>
            <a:p>
              <a:endParaRPr lang="en-US"/>
            </a:p>
          </p:txBody>
        </p:sp>
        <p:sp>
          <p:nvSpPr>
            <p:cNvPr id="1296" name="Line 1299"/>
            <p:cNvSpPr>
              <a:spLocks noChangeShapeType="1"/>
            </p:cNvSpPr>
            <p:nvPr/>
          </p:nvSpPr>
          <p:spPr bwMode="auto">
            <a:xfrm>
              <a:off x="4505" y="2345"/>
              <a:ext cx="15" cy="21"/>
            </a:xfrm>
            <a:prstGeom prst="line">
              <a:avLst/>
            </a:prstGeom>
            <a:noFill/>
            <a:ln w="12700">
              <a:solidFill>
                <a:srgbClr val="000000"/>
              </a:solidFill>
              <a:round/>
              <a:headEnd type="none" w="sm" len="sm"/>
              <a:tailEnd type="none" w="sm" len="sm"/>
            </a:ln>
            <a:effectLst/>
          </p:spPr>
          <p:txBody>
            <a:bodyPr/>
            <a:lstStyle/>
            <a:p>
              <a:endParaRPr lang="en-US"/>
            </a:p>
          </p:txBody>
        </p:sp>
        <p:sp>
          <p:nvSpPr>
            <p:cNvPr id="1297" name="Line 1300"/>
            <p:cNvSpPr>
              <a:spLocks noChangeShapeType="1"/>
            </p:cNvSpPr>
            <p:nvPr/>
          </p:nvSpPr>
          <p:spPr bwMode="auto">
            <a:xfrm flipH="1">
              <a:off x="4445" y="2527"/>
              <a:ext cx="25" cy="58"/>
            </a:xfrm>
            <a:prstGeom prst="line">
              <a:avLst/>
            </a:prstGeom>
            <a:noFill/>
            <a:ln w="12700">
              <a:solidFill>
                <a:srgbClr val="CC00CC"/>
              </a:solidFill>
              <a:round/>
              <a:headEnd type="none" w="sm" len="sm"/>
              <a:tailEnd type="none" w="sm" len="sm"/>
            </a:ln>
            <a:effectLst/>
          </p:spPr>
          <p:txBody>
            <a:bodyPr/>
            <a:lstStyle/>
            <a:p>
              <a:endParaRPr lang="en-US"/>
            </a:p>
          </p:txBody>
        </p:sp>
        <p:sp>
          <p:nvSpPr>
            <p:cNvPr id="1298" name="Line 1301"/>
            <p:cNvSpPr>
              <a:spLocks noChangeShapeType="1"/>
            </p:cNvSpPr>
            <p:nvPr/>
          </p:nvSpPr>
          <p:spPr bwMode="auto">
            <a:xfrm>
              <a:off x="4487" y="2534"/>
              <a:ext cx="0" cy="63"/>
            </a:xfrm>
            <a:prstGeom prst="line">
              <a:avLst/>
            </a:prstGeom>
            <a:noFill/>
            <a:ln w="12700">
              <a:solidFill>
                <a:srgbClr val="FFFF00"/>
              </a:solidFill>
              <a:round/>
              <a:headEnd type="none" w="sm" len="sm"/>
              <a:tailEnd type="none" w="sm" len="sm"/>
            </a:ln>
            <a:effectLst/>
          </p:spPr>
          <p:txBody>
            <a:bodyPr/>
            <a:lstStyle/>
            <a:p>
              <a:endParaRPr lang="en-US"/>
            </a:p>
          </p:txBody>
        </p:sp>
        <p:sp>
          <p:nvSpPr>
            <p:cNvPr id="1299" name="Line 1302"/>
            <p:cNvSpPr>
              <a:spLocks noChangeShapeType="1"/>
            </p:cNvSpPr>
            <p:nvPr/>
          </p:nvSpPr>
          <p:spPr bwMode="auto">
            <a:xfrm>
              <a:off x="4502" y="2526"/>
              <a:ext cx="26" cy="54"/>
            </a:xfrm>
            <a:prstGeom prst="line">
              <a:avLst/>
            </a:prstGeom>
            <a:noFill/>
            <a:ln w="12700">
              <a:solidFill>
                <a:srgbClr val="009900"/>
              </a:solidFill>
              <a:round/>
              <a:headEnd type="none" w="sm" len="sm"/>
              <a:tailEnd type="none" w="sm" len="sm"/>
            </a:ln>
            <a:effectLst/>
          </p:spPr>
          <p:txBody>
            <a:bodyPr/>
            <a:lstStyle/>
            <a:p>
              <a:endParaRPr lang="en-US"/>
            </a:p>
          </p:txBody>
        </p:sp>
        <p:sp>
          <p:nvSpPr>
            <p:cNvPr id="1300" name="Freeform 1303"/>
            <p:cNvSpPr>
              <a:spLocks/>
            </p:cNvSpPr>
            <p:nvPr/>
          </p:nvSpPr>
          <p:spPr bwMode="auto">
            <a:xfrm>
              <a:off x="4727" y="1470"/>
              <a:ext cx="49" cy="49"/>
            </a:xfrm>
            <a:custGeom>
              <a:avLst/>
              <a:gdLst/>
              <a:ahLst/>
              <a:cxnLst>
                <a:cxn ang="0">
                  <a:pos x="47" y="0"/>
                </a:cxn>
                <a:cxn ang="0">
                  <a:pos x="0" y="26"/>
                </a:cxn>
                <a:cxn ang="0">
                  <a:pos x="48" y="48"/>
                </a:cxn>
              </a:cxnLst>
              <a:rect l="0" t="0" r="r" b="b"/>
              <a:pathLst>
                <a:path w="49" h="49">
                  <a:moveTo>
                    <a:pt x="47" y="0"/>
                  </a:moveTo>
                  <a:lnTo>
                    <a:pt x="0" y="26"/>
                  </a:lnTo>
                  <a:lnTo>
                    <a:pt x="48" y="48"/>
                  </a:lnTo>
                </a:path>
              </a:pathLst>
            </a:custGeom>
            <a:noFill/>
            <a:ln w="25400" cap="rnd" cmpd="sng">
              <a:solidFill>
                <a:srgbClr val="FF163D"/>
              </a:solidFill>
              <a:prstDash val="solid"/>
              <a:round/>
              <a:headEnd type="none" w="sm" len="sm"/>
              <a:tailEnd type="none" w="sm" len="sm"/>
            </a:ln>
            <a:effectLst/>
          </p:spPr>
          <p:txBody>
            <a:bodyPr/>
            <a:lstStyle/>
            <a:p>
              <a:endParaRPr lang="en-US"/>
            </a:p>
          </p:txBody>
        </p:sp>
        <p:sp>
          <p:nvSpPr>
            <p:cNvPr id="1301" name="Freeform 1304"/>
            <p:cNvSpPr>
              <a:spLocks/>
            </p:cNvSpPr>
            <p:nvPr/>
          </p:nvSpPr>
          <p:spPr bwMode="auto">
            <a:xfrm>
              <a:off x="4776" y="2153"/>
              <a:ext cx="49" cy="49"/>
            </a:xfrm>
            <a:custGeom>
              <a:avLst/>
              <a:gdLst/>
              <a:ahLst/>
              <a:cxnLst>
                <a:cxn ang="0">
                  <a:pos x="46" y="0"/>
                </a:cxn>
                <a:cxn ang="0">
                  <a:pos x="0" y="26"/>
                </a:cxn>
                <a:cxn ang="0">
                  <a:pos x="48" y="48"/>
                </a:cxn>
              </a:cxnLst>
              <a:rect l="0" t="0" r="r" b="b"/>
              <a:pathLst>
                <a:path w="49" h="49">
                  <a:moveTo>
                    <a:pt x="46" y="0"/>
                  </a:moveTo>
                  <a:lnTo>
                    <a:pt x="0" y="26"/>
                  </a:lnTo>
                  <a:lnTo>
                    <a:pt x="48" y="48"/>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302" name="Freeform 1305"/>
            <p:cNvSpPr>
              <a:spLocks/>
            </p:cNvSpPr>
            <p:nvPr/>
          </p:nvSpPr>
          <p:spPr bwMode="auto">
            <a:xfrm>
              <a:off x="4468" y="2225"/>
              <a:ext cx="40" cy="61"/>
            </a:xfrm>
            <a:custGeom>
              <a:avLst/>
              <a:gdLst/>
              <a:ahLst/>
              <a:cxnLst>
                <a:cxn ang="0">
                  <a:pos x="0" y="0"/>
                </a:cxn>
                <a:cxn ang="0">
                  <a:pos x="18" y="60"/>
                </a:cxn>
                <a:cxn ang="0">
                  <a:pos x="39" y="1"/>
                </a:cxn>
              </a:cxnLst>
              <a:rect l="0" t="0" r="r" b="b"/>
              <a:pathLst>
                <a:path w="40" h="61">
                  <a:moveTo>
                    <a:pt x="0" y="0"/>
                  </a:moveTo>
                  <a:lnTo>
                    <a:pt x="18" y="60"/>
                  </a:lnTo>
                  <a:lnTo>
                    <a:pt x="39" y="1"/>
                  </a:lnTo>
                </a:path>
              </a:pathLst>
            </a:custGeom>
            <a:noFill/>
            <a:ln w="25400" cap="rnd" cmpd="sng">
              <a:solidFill>
                <a:srgbClr val="FFE90F"/>
              </a:solidFill>
              <a:prstDash val="solid"/>
              <a:round/>
              <a:headEnd type="none" w="sm" len="sm"/>
              <a:tailEnd type="none" w="sm" len="sm"/>
            </a:ln>
            <a:effectLst/>
          </p:spPr>
          <p:txBody>
            <a:bodyPr/>
            <a:lstStyle/>
            <a:p>
              <a:endParaRPr lang="en-US"/>
            </a:p>
          </p:txBody>
        </p:sp>
        <p:sp>
          <p:nvSpPr>
            <p:cNvPr id="1303" name="Line 1306"/>
            <p:cNvSpPr>
              <a:spLocks noChangeShapeType="1"/>
            </p:cNvSpPr>
            <p:nvPr/>
          </p:nvSpPr>
          <p:spPr bwMode="auto">
            <a:xfrm>
              <a:off x="4804" y="1652"/>
              <a:ext cx="64" cy="1"/>
            </a:xfrm>
            <a:prstGeom prst="line">
              <a:avLst/>
            </a:prstGeom>
            <a:noFill/>
            <a:ln w="25400">
              <a:solidFill>
                <a:schemeClr val="accent1"/>
              </a:solidFill>
              <a:round/>
              <a:headEnd type="none" w="sm" len="sm"/>
              <a:tailEnd type="none" w="sm" len="sm"/>
            </a:ln>
            <a:effectLst/>
          </p:spPr>
          <p:txBody>
            <a:bodyPr/>
            <a:lstStyle/>
            <a:p>
              <a:endParaRPr lang="en-US"/>
            </a:p>
          </p:txBody>
        </p:sp>
        <p:sp>
          <p:nvSpPr>
            <p:cNvPr id="1304" name="Line 1307"/>
            <p:cNvSpPr>
              <a:spLocks noChangeShapeType="1"/>
            </p:cNvSpPr>
            <p:nvPr/>
          </p:nvSpPr>
          <p:spPr bwMode="auto">
            <a:xfrm flipH="1">
              <a:off x="4728" y="2022"/>
              <a:ext cx="133" cy="0"/>
            </a:xfrm>
            <a:prstGeom prst="line">
              <a:avLst/>
            </a:prstGeom>
            <a:noFill/>
            <a:ln w="25400">
              <a:solidFill>
                <a:srgbClr val="CC00CC"/>
              </a:solidFill>
              <a:prstDash val="dash"/>
              <a:round/>
              <a:headEnd type="none" w="sm" len="sm"/>
              <a:tailEnd type="none" w="sm" len="sm"/>
            </a:ln>
            <a:effectLst/>
          </p:spPr>
          <p:txBody>
            <a:bodyPr/>
            <a:lstStyle/>
            <a:p>
              <a:endParaRPr lang="en-US"/>
            </a:p>
          </p:txBody>
        </p:sp>
        <p:sp>
          <p:nvSpPr>
            <p:cNvPr id="1305" name="Line 1308"/>
            <p:cNvSpPr>
              <a:spLocks noChangeShapeType="1"/>
            </p:cNvSpPr>
            <p:nvPr/>
          </p:nvSpPr>
          <p:spPr bwMode="auto">
            <a:xfrm flipV="1">
              <a:off x="4728" y="1756"/>
              <a:ext cx="0" cy="261"/>
            </a:xfrm>
            <a:prstGeom prst="line">
              <a:avLst/>
            </a:prstGeom>
            <a:noFill/>
            <a:ln w="25400">
              <a:solidFill>
                <a:srgbClr val="CC00CC"/>
              </a:solidFill>
              <a:prstDash val="dash"/>
              <a:round/>
              <a:headEnd type="none" w="sm" len="sm"/>
              <a:tailEnd type="none" w="sm" len="sm"/>
            </a:ln>
            <a:effectLst/>
          </p:spPr>
          <p:txBody>
            <a:bodyPr/>
            <a:lstStyle/>
            <a:p>
              <a:endParaRPr lang="en-US"/>
            </a:p>
          </p:txBody>
        </p:sp>
        <p:sp>
          <p:nvSpPr>
            <p:cNvPr id="1306" name="Line 1309"/>
            <p:cNvSpPr>
              <a:spLocks noChangeShapeType="1"/>
            </p:cNvSpPr>
            <p:nvPr/>
          </p:nvSpPr>
          <p:spPr bwMode="auto">
            <a:xfrm flipH="1">
              <a:off x="4608" y="1759"/>
              <a:ext cx="115" cy="0"/>
            </a:xfrm>
            <a:prstGeom prst="line">
              <a:avLst/>
            </a:prstGeom>
            <a:noFill/>
            <a:ln w="25400">
              <a:solidFill>
                <a:srgbClr val="CC00CC"/>
              </a:solidFill>
              <a:round/>
              <a:headEnd type="none" w="sm" len="sm"/>
              <a:tailEnd type="none" w="sm" len="sm"/>
            </a:ln>
            <a:effectLst/>
          </p:spPr>
          <p:txBody>
            <a:bodyPr/>
            <a:lstStyle/>
            <a:p>
              <a:endParaRPr lang="en-US"/>
            </a:p>
          </p:txBody>
        </p:sp>
        <p:sp>
          <p:nvSpPr>
            <p:cNvPr id="1307" name="Freeform 1310"/>
            <p:cNvSpPr>
              <a:spLocks/>
            </p:cNvSpPr>
            <p:nvPr/>
          </p:nvSpPr>
          <p:spPr bwMode="auto">
            <a:xfrm>
              <a:off x="4459" y="2154"/>
              <a:ext cx="97" cy="17"/>
            </a:xfrm>
            <a:custGeom>
              <a:avLst/>
              <a:gdLst/>
              <a:ahLst/>
              <a:cxnLst>
                <a:cxn ang="0">
                  <a:pos x="0" y="0"/>
                </a:cxn>
                <a:cxn ang="0">
                  <a:pos x="96" y="16"/>
                </a:cxn>
              </a:cxnLst>
              <a:rect l="0" t="0" r="r" b="b"/>
              <a:pathLst>
                <a:path w="97" h="17">
                  <a:moveTo>
                    <a:pt x="0" y="0"/>
                  </a:moveTo>
                  <a:lnTo>
                    <a:pt x="96" y="16"/>
                  </a:lnTo>
                </a:path>
              </a:pathLst>
            </a:custGeom>
            <a:noFill/>
            <a:ln w="25400" cap="rnd" cmpd="sng">
              <a:solidFill>
                <a:srgbClr val="009900"/>
              </a:solidFill>
              <a:prstDash val="solid"/>
              <a:round/>
              <a:headEnd type="none" w="sm" len="sm"/>
              <a:tailEnd type="none" w="sm" len="sm"/>
            </a:ln>
            <a:effectLst/>
          </p:spPr>
          <p:txBody>
            <a:bodyPr/>
            <a:lstStyle/>
            <a:p>
              <a:endParaRPr lang="en-US"/>
            </a:p>
          </p:txBody>
        </p:sp>
        <p:grpSp>
          <p:nvGrpSpPr>
            <p:cNvPr id="1337" name="Group 1311"/>
            <p:cNvGrpSpPr>
              <a:grpSpLocks/>
            </p:cNvGrpSpPr>
            <p:nvPr/>
          </p:nvGrpSpPr>
          <p:grpSpPr bwMode="auto">
            <a:xfrm>
              <a:off x="4482" y="1889"/>
              <a:ext cx="80" cy="611"/>
              <a:chOff x="4482" y="1889"/>
              <a:chExt cx="80" cy="611"/>
            </a:xfrm>
          </p:grpSpPr>
          <p:sp>
            <p:nvSpPr>
              <p:cNvPr id="1319" name="Freeform 1312"/>
              <p:cNvSpPr>
                <a:spLocks/>
              </p:cNvSpPr>
              <p:nvPr/>
            </p:nvSpPr>
            <p:spPr bwMode="auto">
              <a:xfrm>
                <a:off x="4506" y="1889"/>
                <a:ext cx="54" cy="1"/>
              </a:xfrm>
              <a:custGeom>
                <a:avLst/>
                <a:gdLst/>
                <a:ahLst/>
                <a:cxnLst>
                  <a:cxn ang="0">
                    <a:pos x="53" y="0"/>
                  </a:cxn>
                  <a:cxn ang="0">
                    <a:pos x="52" y="0"/>
                  </a:cxn>
                  <a:cxn ang="0">
                    <a:pos x="51" y="0"/>
                  </a:cxn>
                  <a:cxn ang="0">
                    <a:pos x="50" y="0"/>
                  </a:cxn>
                  <a:cxn ang="0">
                    <a:pos x="48" y="0"/>
                  </a:cxn>
                  <a:cxn ang="0">
                    <a:pos x="46" y="0"/>
                  </a:cxn>
                  <a:cxn ang="0">
                    <a:pos x="43" y="0"/>
                  </a:cxn>
                  <a:cxn ang="0">
                    <a:pos x="40" y="0"/>
                  </a:cxn>
                  <a:cxn ang="0">
                    <a:pos x="36" y="0"/>
                  </a:cxn>
                  <a:cxn ang="0">
                    <a:pos x="32" y="0"/>
                  </a:cxn>
                  <a:cxn ang="0">
                    <a:pos x="28" y="0"/>
                  </a:cxn>
                  <a:cxn ang="0">
                    <a:pos x="24" y="0"/>
                  </a:cxn>
                  <a:cxn ang="0">
                    <a:pos x="19" y="0"/>
                  </a:cxn>
                  <a:cxn ang="0">
                    <a:pos x="15" y="0"/>
                  </a:cxn>
                  <a:cxn ang="0">
                    <a:pos x="10" y="0"/>
                  </a:cxn>
                  <a:cxn ang="0">
                    <a:pos x="5" y="0"/>
                  </a:cxn>
                  <a:cxn ang="0">
                    <a:pos x="0" y="0"/>
                  </a:cxn>
                </a:cxnLst>
                <a:rect l="0" t="0" r="r" b="b"/>
                <a:pathLst>
                  <a:path w="54" h="1">
                    <a:moveTo>
                      <a:pt x="53" y="0"/>
                    </a:moveTo>
                    <a:lnTo>
                      <a:pt x="52" y="0"/>
                    </a:lnTo>
                    <a:lnTo>
                      <a:pt x="51" y="0"/>
                    </a:lnTo>
                    <a:lnTo>
                      <a:pt x="50" y="0"/>
                    </a:lnTo>
                    <a:lnTo>
                      <a:pt x="48" y="0"/>
                    </a:lnTo>
                    <a:lnTo>
                      <a:pt x="46" y="0"/>
                    </a:lnTo>
                    <a:lnTo>
                      <a:pt x="43" y="0"/>
                    </a:lnTo>
                    <a:lnTo>
                      <a:pt x="40" y="0"/>
                    </a:lnTo>
                    <a:lnTo>
                      <a:pt x="36" y="0"/>
                    </a:lnTo>
                    <a:lnTo>
                      <a:pt x="32" y="0"/>
                    </a:lnTo>
                    <a:lnTo>
                      <a:pt x="28" y="0"/>
                    </a:lnTo>
                    <a:lnTo>
                      <a:pt x="24" y="0"/>
                    </a:lnTo>
                    <a:lnTo>
                      <a:pt x="19" y="0"/>
                    </a:lnTo>
                    <a:lnTo>
                      <a:pt x="15" y="0"/>
                    </a:lnTo>
                    <a:lnTo>
                      <a:pt x="10" y="0"/>
                    </a:lnTo>
                    <a:lnTo>
                      <a:pt x="5" y="0"/>
                    </a:lnTo>
                    <a:lnTo>
                      <a:pt x="0" y="0"/>
                    </a:lnTo>
                  </a:path>
                </a:pathLst>
              </a:custGeom>
              <a:pattFill prst="solidDmnd">
                <a:fgClr>
                  <a:srgbClr val="FFFF00"/>
                </a:fgClr>
                <a:bgClr>
                  <a:srgbClr val="009900"/>
                </a:bgClr>
              </a:pattFill>
              <a:ln w="12700" cap="rnd" cmpd="sng">
                <a:solidFill>
                  <a:srgbClr val="009900"/>
                </a:solidFill>
                <a:prstDash val="sysDot"/>
                <a:round/>
                <a:headEnd type="none" w="sm" len="sm"/>
                <a:tailEnd type="none" w="sm" len="sm"/>
              </a:ln>
              <a:effectLst/>
            </p:spPr>
            <p:txBody>
              <a:bodyPr/>
              <a:lstStyle/>
              <a:p>
                <a:endParaRPr lang="en-US"/>
              </a:p>
            </p:txBody>
          </p:sp>
          <p:sp>
            <p:nvSpPr>
              <p:cNvPr id="1320" name="Freeform 1313"/>
              <p:cNvSpPr>
                <a:spLocks/>
              </p:cNvSpPr>
              <p:nvPr/>
            </p:nvSpPr>
            <p:spPr bwMode="auto">
              <a:xfrm>
                <a:off x="4482" y="1894"/>
                <a:ext cx="26" cy="26"/>
              </a:xfrm>
              <a:custGeom>
                <a:avLst/>
                <a:gdLst/>
                <a:ahLst/>
                <a:cxnLst>
                  <a:cxn ang="0">
                    <a:pos x="25" y="0"/>
                  </a:cxn>
                  <a:cxn ang="0">
                    <a:pos x="20" y="0"/>
                  </a:cxn>
                  <a:cxn ang="0">
                    <a:pos x="16" y="1"/>
                  </a:cxn>
                  <a:cxn ang="0">
                    <a:pos x="12" y="2"/>
                  </a:cxn>
                  <a:cxn ang="0">
                    <a:pos x="9" y="4"/>
                  </a:cxn>
                  <a:cxn ang="0">
                    <a:pos x="7" y="5"/>
                  </a:cxn>
                  <a:cxn ang="0">
                    <a:pos x="5" y="8"/>
                  </a:cxn>
                  <a:cxn ang="0">
                    <a:pos x="4" y="10"/>
                  </a:cxn>
                  <a:cxn ang="0">
                    <a:pos x="2" y="13"/>
                  </a:cxn>
                  <a:cxn ang="0">
                    <a:pos x="2" y="15"/>
                  </a:cxn>
                  <a:cxn ang="0">
                    <a:pos x="0" y="17"/>
                  </a:cxn>
                  <a:cxn ang="0">
                    <a:pos x="0" y="19"/>
                  </a:cxn>
                  <a:cxn ang="0">
                    <a:pos x="0" y="21"/>
                  </a:cxn>
                  <a:cxn ang="0">
                    <a:pos x="0" y="23"/>
                  </a:cxn>
                  <a:cxn ang="0">
                    <a:pos x="0" y="24"/>
                  </a:cxn>
                  <a:cxn ang="0">
                    <a:pos x="0" y="25"/>
                  </a:cxn>
                </a:cxnLst>
                <a:rect l="0" t="0" r="r" b="b"/>
                <a:pathLst>
                  <a:path w="26" h="26">
                    <a:moveTo>
                      <a:pt x="25" y="0"/>
                    </a:moveTo>
                    <a:lnTo>
                      <a:pt x="20" y="0"/>
                    </a:lnTo>
                    <a:lnTo>
                      <a:pt x="16" y="1"/>
                    </a:lnTo>
                    <a:lnTo>
                      <a:pt x="12" y="2"/>
                    </a:lnTo>
                    <a:lnTo>
                      <a:pt x="9" y="4"/>
                    </a:lnTo>
                    <a:lnTo>
                      <a:pt x="7" y="5"/>
                    </a:lnTo>
                    <a:lnTo>
                      <a:pt x="5" y="8"/>
                    </a:lnTo>
                    <a:lnTo>
                      <a:pt x="4" y="10"/>
                    </a:lnTo>
                    <a:lnTo>
                      <a:pt x="2" y="13"/>
                    </a:lnTo>
                    <a:lnTo>
                      <a:pt x="2" y="15"/>
                    </a:lnTo>
                    <a:lnTo>
                      <a:pt x="0" y="17"/>
                    </a:lnTo>
                    <a:lnTo>
                      <a:pt x="0" y="19"/>
                    </a:lnTo>
                    <a:lnTo>
                      <a:pt x="0" y="21"/>
                    </a:lnTo>
                    <a:lnTo>
                      <a:pt x="0" y="23"/>
                    </a:lnTo>
                    <a:lnTo>
                      <a:pt x="0" y="24"/>
                    </a:lnTo>
                    <a:lnTo>
                      <a:pt x="0" y="25"/>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1321" name="Freeform 1314"/>
              <p:cNvSpPr>
                <a:spLocks/>
              </p:cNvSpPr>
              <p:nvPr/>
            </p:nvSpPr>
            <p:spPr bwMode="auto">
              <a:xfrm>
                <a:off x="4483" y="1916"/>
                <a:ext cx="48" cy="400"/>
              </a:xfrm>
              <a:custGeom>
                <a:avLst/>
                <a:gdLst/>
                <a:ahLst/>
                <a:cxnLst>
                  <a:cxn ang="0">
                    <a:pos x="0" y="0"/>
                  </a:cxn>
                  <a:cxn ang="0">
                    <a:pos x="0" y="398"/>
                  </a:cxn>
                  <a:cxn ang="0">
                    <a:pos x="1" y="399"/>
                  </a:cxn>
                  <a:cxn ang="0">
                    <a:pos x="47" y="399"/>
                  </a:cxn>
                </a:cxnLst>
                <a:rect l="0" t="0" r="r" b="b"/>
                <a:pathLst>
                  <a:path w="48" h="400">
                    <a:moveTo>
                      <a:pt x="0" y="0"/>
                    </a:moveTo>
                    <a:lnTo>
                      <a:pt x="0" y="398"/>
                    </a:lnTo>
                    <a:lnTo>
                      <a:pt x="1" y="399"/>
                    </a:lnTo>
                    <a:lnTo>
                      <a:pt x="47" y="399"/>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1322" name="Freeform 1315"/>
              <p:cNvSpPr>
                <a:spLocks/>
              </p:cNvSpPr>
              <p:nvPr/>
            </p:nvSpPr>
            <p:spPr bwMode="auto">
              <a:xfrm>
                <a:off x="4483" y="2394"/>
                <a:ext cx="48" cy="106"/>
              </a:xfrm>
              <a:custGeom>
                <a:avLst/>
                <a:gdLst/>
                <a:ahLst/>
                <a:cxnLst>
                  <a:cxn ang="0">
                    <a:pos x="47" y="0"/>
                  </a:cxn>
                  <a:cxn ang="0">
                    <a:pos x="1" y="0"/>
                  </a:cxn>
                  <a:cxn ang="0">
                    <a:pos x="0" y="0"/>
                  </a:cxn>
                  <a:cxn ang="0">
                    <a:pos x="0" y="105"/>
                  </a:cxn>
                </a:cxnLst>
                <a:rect l="0" t="0" r="r" b="b"/>
                <a:pathLst>
                  <a:path w="48" h="106">
                    <a:moveTo>
                      <a:pt x="47" y="0"/>
                    </a:moveTo>
                    <a:lnTo>
                      <a:pt x="1" y="0"/>
                    </a:lnTo>
                    <a:lnTo>
                      <a:pt x="0" y="0"/>
                    </a:lnTo>
                    <a:lnTo>
                      <a:pt x="0" y="105"/>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1323" name="Freeform 1316"/>
              <p:cNvSpPr>
                <a:spLocks/>
              </p:cNvSpPr>
              <p:nvPr/>
            </p:nvSpPr>
            <p:spPr bwMode="auto">
              <a:xfrm>
                <a:off x="4531" y="2319"/>
                <a:ext cx="31" cy="38"/>
              </a:xfrm>
              <a:custGeom>
                <a:avLst/>
                <a:gdLst/>
                <a:ahLst/>
                <a:cxnLst>
                  <a:cxn ang="0">
                    <a:pos x="0" y="0"/>
                  </a:cxn>
                  <a:cxn ang="0">
                    <a:pos x="2" y="0"/>
                  </a:cxn>
                  <a:cxn ang="0">
                    <a:pos x="4" y="1"/>
                  </a:cxn>
                  <a:cxn ang="0">
                    <a:pos x="7" y="1"/>
                  </a:cxn>
                  <a:cxn ang="0">
                    <a:pos x="10" y="2"/>
                  </a:cxn>
                  <a:cxn ang="0">
                    <a:pos x="12" y="5"/>
                  </a:cxn>
                  <a:cxn ang="0">
                    <a:pos x="15" y="7"/>
                  </a:cxn>
                  <a:cxn ang="0">
                    <a:pos x="17" y="9"/>
                  </a:cxn>
                  <a:cxn ang="0">
                    <a:pos x="19" y="11"/>
                  </a:cxn>
                  <a:cxn ang="0">
                    <a:pos x="21" y="13"/>
                  </a:cxn>
                  <a:cxn ang="0">
                    <a:pos x="23" y="16"/>
                  </a:cxn>
                  <a:cxn ang="0">
                    <a:pos x="25" y="19"/>
                  </a:cxn>
                  <a:cxn ang="0">
                    <a:pos x="26" y="22"/>
                  </a:cxn>
                  <a:cxn ang="0">
                    <a:pos x="28" y="26"/>
                  </a:cxn>
                  <a:cxn ang="0">
                    <a:pos x="28" y="29"/>
                  </a:cxn>
                  <a:cxn ang="0">
                    <a:pos x="29" y="33"/>
                  </a:cxn>
                  <a:cxn ang="0">
                    <a:pos x="30" y="37"/>
                  </a:cxn>
                </a:cxnLst>
                <a:rect l="0" t="0" r="r" b="b"/>
                <a:pathLst>
                  <a:path w="31" h="38">
                    <a:moveTo>
                      <a:pt x="0" y="0"/>
                    </a:moveTo>
                    <a:lnTo>
                      <a:pt x="2" y="0"/>
                    </a:lnTo>
                    <a:lnTo>
                      <a:pt x="4" y="1"/>
                    </a:lnTo>
                    <a:lnTo>
                      <a:pt x="7" y="1"/>
                    </a:lnTo>
                    <a:lnTo>
                      <a:pt x="10" y="2"/>
                    </a:lnTo>
                    <a:lnTo>
                      <a:pt x="12" y="5"/>
                    </a:lnTo>
                    <a:lnTo>
                      <a:pt x="15" y="7"/>
                    </a:lnTo>
                    <a:lnTo>
                      <a:pt x="17" y="9"/>
                    </a:lnTo>
                    <a:lnTo>
                      <a:pt x="19" y="11"/>
                    </a:lnTo>
                    <a:lnTo>
                      <a:pt x="21" y="13"/>
                    </a:lnTo>
                    <a:lnTo>
                      <a:pt x="23" y="16"/>
                    </a:lnTo>
                    <a:lnTo>
                      <a:pt x="25" y="19"/>
                    </a:lnTo>
                    <a:lnTo>
                      <a:pt x="26" y="22"/>
                    </a:lnTo>
                    <a:lnTo>
                      <a:pt x="28" y="26"/>
                    </a:lnTo>
                    <a:lnTo>
                      <a:pt x="28" y="29"/>
                    </a:lnTo>
                    <a:lnTo>
                      <a:pt x="29" y="33"/>
                    </a:lnTo>
                    <a:lnTo>
                      <a:pt x="30" y="37"/>
                    </a:lnTo>
                  </a:path>
                </a:pathLst>
              </a:custGeom>
              <a:noFill/>
              <a:ln w="12700" cap="rnd" cmpd="sng">
                <a:solidFill>
                  <a:srgbClr val="009900"/>
                </a:solidFill>
                <a:prstDash val="sysDot"/>
                <a:round/>
                <a:headEnd type="none" w="sm" len="sm"/>
                <a:tailEnd type="none" w="sm" len="sm"/>
              </a:ln>
              <a:effectLst/>
            </p:spPr>
            <p:txBody>
              <a:bodyPr/>
              <a:lstStyle/>
              <a:p>
                <a:endParaRPr lang="en-US"/>
              </a:p>
            </p:txBody>
          </p:sp>
          <p:sp>
            <p:nvSpPr>
              <p:cNvPr id="1324" name="Freeform 1317"/>
              <p:cNvSpPr>
                <a:spLocks/>
              </p:cNvSpPr>
              <p:nvPr/>
            </p:nvSpPr>
            <p:spPr bwMode="auto">
              <a:xfrm>
                <a:off x="4531" y="2356"/>
                <a:ext cx="31" cy="39"/>
              </a:xfrm>
              <a:custGeom>
                <a:avLst/>
                <a:gdLst/>
                <a:ahLst/>
                <a:cxnLst>
                  <a:cxn ang="0">
                    <a:pos x="30" y="0"/>
                  </a:cxn>
                  <a:cxn ang="0">
                    <a:pos x="29" y="3"/>
                  </a:cxn>
                  <a:cxn ang="0">
                    <a:pos x="29" y="7"/>
                  </a:cxn>
                  <a:cxn ang="0">
                    <a:pos x="28" y="11"/>
                  </a:cxn>
                  <a:cxn ang="0">
                    <a:pos x="27" y="15"/>
                  </a:cxn>
                  <a:cxn ang="0">
                    <a:pos x="26" y="18"/>
                  </a:cxn>
                  <a:cxn ang="0">
                    <a:pos x="24" y="22"/>
                  </a:cxn>
                  <a:cxn ang="0">
                    <a:pos x="23" y="24"/>
                  </a:cxn>
                  <a:cxn ang="0">
                    <a:pos x="21" y="27"/>
                  </a:cxn>
                  <a:cxn ang="0">
                    <a:pos x="18" y="29"/>
                  </a:cxn>
                  <a:cxn ang="0">
                    <a:pos x="17" y="31"/>
                  </a:cxn>
                  <a:cxn ang="0">
                    <a:pos x="14" y="34"/>
                  </a:cxn>
                  <a:cxn ang="0">
                    <a:pos x="11" y="35"/>
                  </a:cxn>
                  <a:cxn ang="0">
                    <a:pos x="8" y="36"/>
                  </a:cxn>
                  <a:cxn ang="0">
                    <a:pos x="6" y="37"/>
                  </a:cxn>
                  <a:cxn ang="0">
                    <a:pos x="3" y="37"/>
                  </a:cxn>
                  <a:cxn ang="0">
                    <a:pos x="0" y="38"/>
                  </a:cxn>
                </a:cxnLst>
                <a:rect l="0" t="0" r="r" b="b"/>
                <a:pathLst>
                  <a:path w="31" h="39">
                    <a:moveTo>
                      <a:pt x="30" y="0"/>
                    </a:moveTo>
                    <a:lnTo>
                      <a:pt x="29" y="3"/>
                    </a:lnTo>
                    <a:lnTo>
                      <a:pt x="29" y="7"/>
                    </a:lnTo>
                    <a:lnTo>
                      <a:pt x="28" y="11"/>
                    </a:lnTo>
                    <a:lnTo>
                      <a:pt x="27" y="15"/>
                    </a:lnTo>
                    <a:lnTo>
                      <a:pt x="26" y="18"/>
                    </a:lnTo>
                    <a:lnTo>
                      <a:pt x="24" y="22"/>
                    </a:lnTo>
                    <a:lnTo>
                      <a:pt x="23" y="24"/>
                    </a:lnTo>
                    <a:lnTo>
                      <a:pt x="21" y="27"/>
                    </a:lnTo>
                    <a:lnTo>
                      <a:pt x="18" y="29"/>
                    </a:lnTo>
                    <a:lnTo>
                      <a:pt x="17" y="31"/>
                    </a:lnTo>
                    <a:lnTo>
                      <a:pt x="14" y="34"/>
                    </a:lnTo>
                    <a:lnTo>
                      <a:pt x="11" y="35"/>
                    </a:lnTo>
                    <a:lnTo>
                      <a:pt x="8" y="36"/>
                    </a:lnTo>
                    <a:lnTo>
                      <a:pt x="6" y="37"/>
                    </a:lnTo>
                    <a:lnTo>
                      <a:pt x="3" y="37"/>
                    </a:lnTo>
                    <a:lnTo>
                      <a:pt x="0" y="38"/>
                    </a:lnTo>
                  </a:path>
                </a:pathLst>
              </a:custGeom>
              <a:noFill/>
              <a:ln w="12700" cap="rnd" cmpd="sng">
                <a:solidFill>
                  <a:srgbClr val="009900"/>
                </a:solidFill>
                <a:prstDash val="sysDot"/>
                <a:round/>
                <a:headEnd type="none" w="sm" len="sm"/>
                <a:tailEnd type="none" w="sm" len="sm"/>
              </a:ln>
              <a:effectLst/>
            </p:spPr>
            <p:txBody>
              <a:bodyPr/>
              <a:lstStyle/>
              <a:p>
                <a:endParaRPr lang="en-US"/>
              </a:p>
            </p:txBody>
          </p:sp>
        </p:grpSp>
        <p:grpSp>
          <p:nvGrpSpPr>
            <p:cNvPr id="1338" name="Group 1318"/>
            <p:cNvGrpSpPr>
              <a:grpSpLocks/>
            </p:cNvGrpSpPr>
            <p:nvPr/>
          </p:nvGrpSpPr>
          <p:grpSpPr bwMode="auto">
            <a:xfrm>
              <a:off x="4480" y="1884"/>
              <a:ext cx="81" cy="612"/>
              <a:chOff x="4480" y="1884"/>
              <a:chExt cx="81" cy="612"/>
            </a:xfrm>
          </p:grpSpPr>
          <p:sp>
            <p:nvSpPr>
              <p:cNvPr id="1313" name="Freeform 1319"/>
              <p:cNvSpPr>
                <a:spLocks/>
              </p:cNvSpPr>
              <p:nvPr/>
            </p:nvSpPr>
            <p:spPr bwMode="auto">
              <a:xfrm>
                <a:off x="4505" y="1884"/>
                <a:ext cx="54" cy="1"/>
              </a:xfrm>
              <a:custGeom>
                <a:avLst/>
                <a:gdLst/>
                <a:ahLst/>
                <a:cxnLst>
                  <a:cxn ang="0">
                    <a:pos x="53" y="0"/>
                  </a:cxn>
                  <a:cxn ang="0">
                    <a:pos x="52" y="0"/>
                  </a:cxn>
                  <a:cxn ang="0">
                    <a:pos x="51" y="0"/>
                  </a:cxn>
                  <a:cxn ang="0">
                    <a:pos x="50" y="0"/>
                  </a:cxn>
                  <a:cxn ang="0">
                    <a:pos x="48" y="0"/>
                  </a:cxn>
                  <a:cxn ang="0">
                    <a:pos x="46" y="0"/>
                  </a:cxn>
                  <a:cxn ang="0">
                    <a:pos x="43" y="0"/>
                  </a:cxn>
                  <a:cxn ang="0">
                    <a:pos x="40" y="0"/>
                  </a:cxn>
                  <a:cxn ang="0">
                    <a:pos x="36" y="0"/>
                  </a:cxn>
                  <a:cxn ang="0">
                    <a:pos x="32" y="0"/>
                  </a:cxn>
                  <a:cxn ang="0">
                    <a:pos x="28" y="0"/>
                  </a:cxn>
                  <a:cxn ang="0">
                    <a:pos x="24" y="0"/>
                  </a:cxn>
                  <a:cxn ang="0">
                    <a:pos x="19" y="0"/>
                  </a:cxn>
                  <a:cxn ang="0">
                    <a:pos x="15" y="0"/>
                  </a:cxn>
                  <a:cxn ang="0">
                    <a:pos x="10" y="0"/>
                  </a:cxn>
                  <a:cxn ang="0">
                    <a:pos x="5" y="0"/>
                  </a:cxn>
                  <a:cxn ang="0">
                    <a:pos x="0" y="0"/>
                  </a:cxn>
                </a:cxnLst>
                <a:rect l="0" t="0" r="r" b="b"/>
                <a:pathLst>
                  <a:path w="54" h="1">
                    <a:moveTo>
                      <a:pt x="53" y="0"/>
                    </a:moveTo>
                    <a:lnTo>
                      <a:pt x="52" y="0"/>
                    </a:lnTo>
                    <a:lnTo>
                      <a:pt x="51" y="0"/>
                    </a:lnTo>
                    <a:lnTo>
                      <a:pt x="50" y="0"/>
                    </a:lnTo>
                    <a:lnTo>
                      <a:pt x="48" y="0"/>
                    </a:lnTo>
                    <a:lnTo>
                      <a:pt x="46" y="0"/>
                    </a:lnTo>
                    <a:lnTo>
                      <a:pt x="43" y="0"/>
                    </a:lnTo>
                    <a:lnTo>
                      <a:pt x="40" y="0"/>
                    </a:lnTo>
                    <a:lnTo>
                      <a:pt x="36" y="0"/>
                    </a:lnTo>
                    <a:lnTo>
                      <a:pt x="32" y="0"/>
                    </a:lnTo>
                    <a:lnTo>
                      <a:pt x="28" y="0"/>
                    </a:lnTo>
                    <a:lnTo>
                      <a:pt x="24" y="0"/>
                    </a:lnTo>
                    <a:lnTo>
                      <a:pt x="19" y="0"/>
                    </a:lnTo>
                    <a:lnTo>
                      <a:pt x="15" y="0"/>
                    </a:lnTo>
                    <a:lnTo>
                      <a:pt x="10" y="0"/>
                    </a:lnTo>
                    <a:lnTo>
                      <a:pt x="5" y="0"/>
                    </a:lnTo>
                    <a:lnTo>
                      <a:pt x="0" y="0"/>
                    </a:lnTo>
                  </a:path>
                </a:pathLst>
              </a:custGeom>
              <a:pattFill prst="solidDmnd">
                <a:fgClr>
                  <a:srgbClr val="FFFF00"/>
                </a:fgClr>
                <a:bgClr>
                  <a:srgbClr val="009900"/>
                </a:bgClr>
              </a:pattFill>
              <a:ln w="12700" cap="rnd" cmpd="sng">
                <a:solidFill>
                  <a:srgbClr val="CC00CC"/>
                </a:solidFill>
                <a:prstDash val="sysDot"/>
                <a:round/>
                <a:headEnd type="none" w="sm" len="sm"/>
                <a:tailEnd type="none" w="sm" len="sm"/>
              </a:ln>
              <a:effectLst/>
            </p:spPr>
            <p:txBody>
              <a:bodyPr/>
              <a:lstStyle/>
              <a:p>
                <a:endParaRPr lang="en-US"/>
              </a:p>
            </p:txBody>
          </p:sp>
          <p:sp>
            <p:nvSpPr>
              <p:cNvPr id="1314" name="Freeform 1320"/>
              <p:cNvSpPr>
                <a:spLocks/>
              </p:cNvSpPr>
              <p:nvPr/>
            </p:nvSpPr>
            <p:spPr bwMode="auto">
              <a:xfrm>
                <a:off x="4480" y="1889"/>
                <a:ext cx="26" cy="26"/>
              </a:xfrm>
              <a:custGeom>
                <a:avLst/>
                <a:gdLst/>
                <a:ahLst/>
                <a:cxnLst>
                  <a:cxn ang="0">
                    <a:pos x="25" y="0"/>
                  </a:cxn>
                  <a:cxn ang="0">
                    <a:pos x="20" y="0"/>
                  </a:cxn>
                  <a:cxn ang="0">
                    <a:pos x="16" y="1"/>
                  </a:cxn>
                  <a:cxn ang="0">
                    <a:pos x="12" y="2"/>
                  </a:cxn>
                  <a:cxn ang="0">
                    <a:pos x="9" y="4"/>
                  </a:cxn>
                  <a:cxn ang="0">
                    <a:pos x="7" y="5"/>
                  </a:cxn>
                  <a:cxn ang="0">
                    <a:pos x="5" y="8"/>
                  </a:cxn>
                  <a:cxn ang="0">
                    <a:pos x="4" y="10"/>
                  </a:cxn>
                  <a:cxn ang="0">
                    <a:pos x="2" y="13"/>
                  </a:cxn>
                  <a:cxn ang="0">
                    <a:pos x="2" y="15"/>
                  </a:cxn>
                  <a:cxn ang="0">
                    <a:pos x="0" y="17"/>
                  </a:cxn>
                  <a:cxn ang="0">
                    <a:pos x="0" y="19"/>
                  </a:cxn>
                  <a:cxn ang="0">
                    <a:pos x="0" y="21"/>
                  </a:cxn>
                  <a:cxn ang="0">
                    <a:pos x="0" y="23"/>
                  </a:cxn>
                  <a:cxn ang="0">
                    <a:pos x="0" y="24"/>
                  </a:cxn>
                  <a:cxn ang="0">
                    <a:pos x="0" y="25"/>
                  </a:cxn>
                </a:cxnLst>
                <a:rect l="0" t="0" r="r" b="b"/>
                <a:pathLst>
                  <a:path w="26" h="26">
                    <a:moveTo>
                      <a:pt x="25" y="0"/>
                    </a:moveTo>
                    <a:lnTo>
                      <a:pt x="20" y="0"/>
                    </a:lnTo>
                    <a:lnTo>
                      <a:pt x="16" y="1"/>
                    </a:lnTo>
                    <a:lnTo>
                      <a:pt x="12" y="2"/>
                    </a:lnTo>
                    <a:lnTo>
                      <a:pt x="9" y="4"/>
                    </a:lnTo>
                    <a:lnTo>
                      <a:pt x="7" y="5"/>
                    </a:lnTo>
                    <a:lnTo>
                      <a:pt x="5" y="8"/>
                    </a:lnTo>
                    <a:lnTo>
                      <a:pt x="4" y="10"/>
                    </a:lnTo>
                    <a:lnTo>
                      <a:pt x="2" y="13"/>
                    </a:lnTo>
                    <a:lnTo>
                      <a:pt x="2" y="15"/>
                    </a:lnTo>
                    <a:lnTo>
                      <a:pt x="0" y="17"/>
                    </a:lnTo>
                    <a:lnTo>
                      <a:pt x="0" y="19"/>
                    </a:lnTo>
                    <a:lnTo>
                      <a:pt x="0" y="21"/>
                    </a:lnTo>
                    <a:lnTo>
                      <a:pt x="0" y="23"/>
                    </a:lnTo>
                    <a:lnTo>
                      <a:pt x="0" y="24"/>
                    </a:lnTo>
                    <a:lnTo>
                      <a:pt x="0" y="25"/>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1315" name="Freeform 1321"/>
              <p:cNvSpPr>
                <a:spLocks/>
              </p:cNvSpPr>
              <p:nvPr/>
            </p:nvSpPr>
            <p:spPr bwMode="auto">
              <a:xfrm>
                <a:off x="4481" y="1911"/>
                <a:ext cx="48" cy="401"/>
              </a:xfrm>
              <a:custGeom>
                <a:avLst/>
                <a:gdLst/>
                <a:ahLst/>
                <a:cxnLst>
                  <a:cxn ang="0">
                    <a:pos x="0" y="0"/>
                  </a:cxn>
                  <a:cxn ang="0">
                    <a:pos x="0" y="399"/>
                  </a:cxn>
                  <a:cxn ang="0">
                    <a:pos x="1" y="400"/>
                  </a:cxn>
                  <a:cxn ang="0">
                    <a:pos x="47" y="400"/>
                  </a:cxn>
                </a:cxnLst>
                <a:rect l="0" t="0" r="r" b="b"/>
                <a:pathLst>
                  <a:path w="48" h="401">
                    <a:moveTo>
                      <a:pt x="0" y="0"/>
                    </a:moveTo>
                    <a:lnTo>
                      <a:pt x="0" y="399"/>
                    </a:lnTo>
                    <a:lnTo>
                      <a:pt x="1" y="400"/>
                    </a:lnTo>
                    <a:lnTo>
                      <a:pt x="47" y="400"/>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1316" name="Freeform 1322"/>
              <p:cNvSpPr>
                <a:spLocks/>
              </p:cNvSpPr>
              <p:nvPr/>
            </p:nvSpPr>
            <p:spPr bwMode="auto">
              <a:xfrm>
                <a:off x="4481" y="2390"/>
                <a:ext cx="49" cy="106"/>
              </a:xfrm>
              <a:custGeom>
                <a:avLst/>
                <a:gdLst/>
                <a:ahLst/>
                <a:cxnLst>
                  <a:cxn ang="0">
                    <a:pos x="48" y="0"/>
                  </a:cxn>
                  <a:cxn ang="0">
                    <a:pos x="1" y="0"/>
                  </a:cxn>
                  <a:cxn ang="0">
                    <a:pos x="0" y="0"/>
                  </a:cxn>
                  <a:cxn ang="0">
                    <a:pos x="0" y="105"/>
                  </a:cxn>
                </a:cxnLst>
                <a:rect l="0" t="0" r="r" b="b"/>
                <a:pathLst>
                  <a:path w="49" h="106">
                    <a:moveTo>
                      <a:pt x="48" y="0"/>
                    </a:moveTo>
                    <a:lnTo>
                      <a:pt x="1" y="0"/>
                    </a:lnTo>
                    <a:lnTo>
                      <a:pt x="0" y="0"/>
                    </a:lnTo>
                    <a:lnTo>
                      <a:pt x="0" y="105"/>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1317" name="Freeform 1323"/>
              <p:cNvSpPr>
                <a:spLocks/>
              </p:cNvSpPr>
              <p:nvPr/>
            </p:nvSpPr>
            <p:spPr bwMode="auto">
              <a:xfrm>
                <a:off x="4530" y="2315"/>
                <a:ext cx="31" cy="38"/>
              </a:xfrm>
              <a:custGeom>
                <a:avLst/>
                <a:gdLst/>
                <a:ahLst/>
                <a:cxnLst>
                  <a:cxn ang="0">
                    <a:pos x="0" y="0"/>
                  </a:cxn>
                  <a:cxn ang="0">
                    <a:pos x="2" y="0"/>
                  </a:cxn>
                  <a:cxn ang="0">
                    <a:pos x="4" y="1"/>
                  </a:cxn>
                  <a:cxn ang="0">
                    <a:pos x="7" y="1"/>
                  </a:cxn>
                  <a:cxn ang="0">
                    <a:pos x="10" y="2"/>
                  </a:cxn>
                  <a:cxn ang="0">
                    <a:pos x="12" y="5"/>
                  </a:cxn>
                  <a:cxn ang="0">
                    <a:pos x="15" y="7"/>
                  </a:cxn>
                  <a:cxn ang="0">
                    <a:pos x="17" y="9"/>
                  </a:cxn>
                  <a:cxn ang="0">
                    <a:pos x="19" y="11"/>
                  </a:cxn>
                  <a:cxn ang="0">
                    <a:pos x="21" y="13"/>
                  </a:cxn>
                  <a:cxn ang="0">
                    <a:pos x="23" y="16"/>
                  </a:cxn>
                  <a:cxn ang="0">
                    <a:pos x="25" y="19"/>
                  </a:cxn>
                  <a:cxn ang="0">
                    <a:pos x="26" y="22"/>
                  </a:cxn>
                  <a:cxn ang="0">
                    <a:pos x="28" y="26"/>
                  </a:cxn>
                  <a:cxn ang="0">
                    <a:pos x="28" y="29"/>
                  </a:cxn>
                  <a:cxn ang="0">
                    <a:pos x="29" y="33"/>
                  </a:cxn>
                  <a:cxn ang="0">
                    <a:pos x="30" y="37"/>
                  </a:cxn>
                </a:cxnLst>
                <a:rect l="0" t="0" r="r" b="b"/>
                <a:pathLst>
                  <a:path w="31" h="38">
                    <a:moveTo>
                      <a:pt x="0" y="0"/>
                    </a:moveTo>
                    <a:lnTo>
                      <a:pt x="2" y="0"/>
                    </a:lnTo>
                    <a:lnTo>
                      <a:pt x="4" y="1"/>
                    </a:lnTo>
                    <a:lnTo>
                      <a:pt x="7" y="1"/>
                    </a:lnTo>
                    <a:lnTo>
                      <a:pt x="10" y="2"/>
                    </a:lnTo>
                    <a:lnTo>
                      <a:pt x="12" y="5"/>
                    </a:lnTo>
                    <a:lnTo>
                      <a:pt x="15" y="7"/>
                    </a:lnTo>
                    <a:lnTo>
                      <a:pt x="17" y="9"/>
                    </a:lnTo>
                    <a:lnTo>
                      <a:pt x="19" y="11"/>
                    </a:lnTo>
                    <a:lnTo>
                      <a:pt x="21" y="13"/>
                    </a:lnTo>
                    <a:lnTo>
                      <a:pt x="23" y="16"/>
                    </a:lnTo>
                    <a:lnTo>
                      <a:pt x="25" y="19"/>
                    </a:lnTo>
                    <a:lnTo>
                      <a:pt x="26" y="22"/>
                    </a:lnTo>
                    <a:lnTo>
                      <a:pt x="28" y="26"/>
                    </a:lnTo>
                    <a:lnTo>
                      <a:pt x="28" y="29"/>
                    </a:lnTo>
                    <a:lnTo>
                      <a:pt x="29" y="33"/>
                    </a:lnTo>
                    <a:lnTo>
                      <a:pt x="30" y="37"/>
                    </a:lnTo>
                  </a:path>
                </a:pathLst>
              </a:custGeom>
              <a:noFill/>
              <a:ln w="12700" cap="rnd" cmpd="sng">
                <a:solidFill>
                  <a:srgbClr val="CC00CC"/>
                </a:solidFill>
                <a:prstDash val="sysDot"/>
                <a:round/>
                <a:headEnd type="none" w="sm" len="sm"/>
                <a:tailEnd type="none" w="sm" len="sm"/>
              </a:ln>
              <a:effectLst/>
            </p:spPr>
            <p:txBody>
              <a:bodyPr/>
              <a:lstStyle/>
              <a:p>
                <a:endParaRPr lang="en-US"/>
              </a:p>
            </p:txBody>
          </p:sp>
          <p:sp>
            <p:nvSpPr>
              <p:cNvPr id="1318" name="Freeform 1324"/>
              <p:cNvSpPr>
                <a:spLocks/>
              </p:cNvSpPr>
              <p:nvPr/>
            </p:nvSpPr>
            <p:spPr bwMode="auto">
              <a:xfrm>
                <a:off x="4529" y="2351"/>
                <a:ext cx="32" cy="39"/>
              </a:xfrm>
              <a:custGeom>
                <a:avLst/>
                <a:gdLst/>
                <a:ahLst/>
                <a:cxnLst>
                  <a:cxn ang="0">
                    <a:pos x="31" y="0"/>
                  </a:cxn>
                  <a:cxn ang="0">
                    <a:pos x="30" y="3"/>
                  </a:cxn>
                  <a:cxn ang="0">
                    <a:pos x="30" y="7"/>
                  </a:cxn>
                  <a:cxn ang="0">
                    <a:pos x="29" y="11"/>
                  </a:cxn>
                  <a:cxn ang="0">
                    <a:pos x="28" y="15"/>
                  </a:cxn>
                  <a:cxn ang="0">
                    <a:pos x="27" y="18"/>
                  </a:cxn>
                  <a:cxn ang="0">
                    <a:pos x="25" y="22"/>
                  </a:cxn>
                  <a:cxn ang="0">
                    <a:pos x="23" y="24"/>
                  </a:cxn>
                  <a:cxn ang="0">
                    <a:pos x="21" y="27"/>
                  </a:cxn>
                  <a:cxn ang="0">
                    <a:pos x="19" y="29"/>
                  </a:cxn>
                  <a:cxn ang="0">
                    <a:pos x="17" y="31"/>
                  </a:cxn>
                  <a:cxn ang="0">
                    <a:pos x="14" y="34"/>
                  </a:cxn>
                  <a:cxn ang="0">
                    <a:pos x="12" y="35"/>
                  </a:cxn>
                  <a:cxn ang="0">
                    <a:pos x="9" y="36"/>
                  </a:cxn>
                  <a:cxn ang="0">
                    <a:pos x="6" y="37"/>
                  </a:cxn>
                  <a:cxn ang="0">
                    <a:pos x="3" y="37"/>
                  </a:cxn>
                  <a:cxn ang="0">
                    <a:pos x="0" y="38"/>
                  </a:cxn>
                </a:cxnLst>
                <a:rect l="0" t="0" r="r" b="b"/>
                <a:pathLst>
                  <a:path w="32" h="39">
                    <a:moveTo>
                      <a:pt x="31" y="0"/>
                    </a:moveTo>
                    <a:lnTo>
                      <a:pt x="30" y="3"/>
                    </a:lnTo>
                    <a:lnTo>
                      <a:pt x="30" y="7"/>
                    </a:lnTo>
                    <a:lnTo>
                      <a:pt x="29" y="11"/>
                    </a:lnTo>
                    <a:lnTo>
                      <a:pt x="28" y="15"/>
                    </a:lnTo>
                    <a:lnTo>
                      <a:pt x="27" y="18"/>
                    </a:lnTo>
                    <a:lnTo>
                      <a:pt x="25" y="22"/>
                    </a:lnTo>
                    <a:lnTo>
                      <a:pt x="23" y="24"/>
                    </a:lnTo>
                    <a:lnTo>
                      <a:pt x="21" y="27"/>
                    </a:lnTo>
                    <a:lnTo>
                      <a:pt x="19" y="29"/>
                    </a:lnTo>
                    <a:lnTo>
                      <a:pt x="17" y="31"/>
                    </a:lnTo>
                    <a:lnTo>
                      <a:pt x="14" y="34"/>
                    </a:lnTo>
                    <a:lnTo>
                      <a:pt x="12" y="35"/>
                    </a:lnTo>
                    <a:lnTo>
                      <a:pt x="9" y="36"/>
                    </a:lnTo>
                    <a:lnTo>
                      <a:pt x="6" y="37"/>
                    </a:lnTo>
                    <a:lnTo>
                      <a:pt x="3" y="37"/>
                    </a:lnTo>
                    <a:lnTo>
                      <a:pt x="0" y="38"/>
                    </a:lnTo>
                  </a:path>
                </a:pathLst>
              </a:custGeom>
              <a:noFill/>
              <a:ln w="12700" cap="rnd" cmpd="sng">
                <a:solidFill>
                  <a:srgbClr val="CC00CC"/>
                </a:solidFill>
                <a:prstDash val="sysDot"/>
                <a:round/>
                <a:headEnd type="none" w="sm" len="sm"/>
                <a:tailEnd type="none" w="sm" len="sm"/>
              </a:ln>
              <a:effectLst/>
            </p:spPr>
            <p:txBody>
              <a:bodyPr/>
              <a:lstStyle/>
              <a:p>
                <a:endParaRPr lang="en-US"/>
              </a:p>
            </p:txBody>
          </p:sp>
        </p:grpSp>
        <p:sp>
          <p:nvSpPr>
            <p:cNvPr id="1310" name="Rectangle 1325"/>
            <p:cNvSpPr>
              <a:spLocks noChangeArrowheads="1"/>
            </p:cNvSpPr>
            <p:nvPr/>
          </p:nvSpPr>
          <p:spPr bwMode="auto">
            <a:xfrm>
              <a:off x="4224" y="1152"/>
              <a:ext cx="576" cy="154"/>
            </a:xfrm>
            <a:prstGeom prst="rect">
              <a:avLst/>
            </a:prstGeom>
            <a:noFill/>
            <a:ln w="9525">
              <a:noFill/>
              <a:miter lim="800000"/>
              <a:headEnd/>
              <a:tailEnd/>
            </a:ln>
            <a:effectLst/>
          </p:spPr>
          <p:txBody>
            <a:bodyPr lIns="92075" tIns="46038" rIns="92075" bIns="46038">
              <a:spAutoFit/>
            </a:bodyPr>
            <a:lstStyle/>
            <a:p>
              <a:pPr>
                <a:spcBef>
                  <a:spcPct val="50000"/>
                </a:spcBef>
              </a:pPr>
              <a:r>
                <a:rPr lang="en-US" sz="1000" b="1">
                  <a:solidFill>
                    <a:srgbClr val="1C9200"/>
                  </a:solidFill>
                  <a:effectLst>
                    <a:outerShdw blurRad="38100" dist="38100" dir="2700000" algn="tl">
                      <a:srgbClr val="000000"/>
                    </a:outerShdw>
                  </a:effectLst>
                  <a:latin typeface="Arial" charset="0"/>
                </a:rPr>
                <a:t>Dialysate</a:t>
              </a:r>
            </a:p>
          </p:txBody>
        </p:sp>
        <p:sp>
          <p:nvSpPr>
            <p:cNvPr id="1311" name="Freeform 1326"/>
            <p:cNvSpPr>
              <a:spLocks/>
            </p:cNvSpPr>
            <p:nvPr/>
          </p:nvSpPr>
          <p:spPr bwMode="auto">
            <a:xfrm>
              <a:off x="4626" y="1733"/>
              <a:ext cx="49" cy="49"/>
            </a:xfrm>
            <a:custGeom>
              <a:avLst/>
              <a:gdLst/>
              <a:ahLst/>
              <a:cxnLst>
                <a:cxn ang="0">
                  <a:pos x="46" y="0"/>
                </a:cxn>
                <a:cxn ang="0">
                  <a:pos x="0" y="26"/>
                </a:cxn>
                <a:cxn ang="0">
                  <a:pos x="48" y="48"/>
                </a:cxn>
              </a:cxnLst>
              <a:rect l="0" t="0" r="r" b="b"/>
              <a:pathLst>
                <a:path w="49" h="49">
                  <a:moveTo>
                    <a:pt x="46" y="0"/>
                  </a:moveTo>
                  <a:lnTo>
                    <a:pt x="0" y="26"/>
                  </a:lnTo>
                  <a:lnTo>
                    <a:pt x="48" y="48"/>
                  </a:lnTo>
                </a:path>
              </a:pathLst>
            </a:custGeom>
            <a:noFill/>
            <a:ln w="25400" cap="rnd" cmpd="sng">
              <a:solidFill>
                <a:srgbClr val="CC00CC"/>
              </a:solidFill>
              <a:prstDash val="solid"/>
              <a:round/>
              <a:headEnd type="none" w="sm" len="sm"/>
              <a:tailEnd type="none" w="sm" len="sm"/>
            </a:ln>
            <a:effectLst/>
          </p:spPr>
          <p:txBody>
            <a:bodyPr/>
            <a:lstStyle/>
            <a:p>
              <a:endParaRPr lang="en-US"/>
            </a:p>
          </p:txBody>
        </p:sp>
        <p:sp>
          <p:nvSpPr>
            <p:cNvPr id="1312" name="Freeform 1327"/>
            <p:cNvSpPr>
              <a:spLocks/>
            </p:cNvSpPr>
            <p:nvPr/>
          </p:nvSpPr>
          <p:spPr bwMode="auto">
            <a:xfrm>
              <a:off x="4827" y="1628"/>
              <a:ext cx="49" cy="49"/>
            </a:xfrm>
            <a:custGeom>
              <a:avLst/>
              <a:gdLst/>
              <a:ahLst/>
              <a:cxnLst>
                <a:cxn ang="0">
                  <a:pos x="2" y="0"/>
                </a:cxn>
                <a:cxn ang="0">
                  <a:pos x="48" y="26"/>
                </a:cxn>
                <a:cxn ang="0">
                  <a:pos x="0" y="48"/>
                </a:cxn>
              </a:cxnLst>
              <a:rect l="0" t="0" r="r" b="b"/>
              <a:pathLst>
                <a:path w="49" h="49">
                  <a:moveTo>
                    <a:pt x="2" y="0"/>
                  </a:moveTo>
                  <a:lnTo>
                    <a:pt x="48" y="26"/>
                  </a:lnTo>
                  <a:lnTo>
                    <a:pt x="0" y="48"/>
                  </a:lnTo>
                </a:path>
              </a:pathLst>
            </a:custGeom>
            <a:noFill/>
            <a:ln w="25400" cap="rnd" cmpd="sng">
              <a:solidFill>
                <a:schemeClr val="accent1"/>
              </a:solidFill>
              <a:prstDash val="solid"/>
              <a:round/>
              <a:headEnd type="none" w="sm" len="sm"/>
              <a:tailEnd type="none" w="sm" len="sm"/>
            </a:ln>
            <a:effectLst/>
          </p:spPr>
          <p:txBody>
            <a:bodyPr/>
            <a:lstStyle/>
            <a:p>
              <a:endParaRPr lang="en-US"/>
            </a:p>
          </p:txBody>
        </p:sp>
      </p:grpSp>
      <p:sp>
        <p:nvSpPr>
          <p:cNvPr id="1325" name="Rectangle 275"/>
          <p:cNvSpPr>
            <a:spLocks noChangeArrowheads="1"/>
          </p:cNvSpPr>
          <p:nvPr/>
        </p:nvSpPr>
        <p:spPr bwMode="auto">
          <a:xfrm>
            <a:off x="2106602" y="1857364"/>
            <a:ext cx="965200" cy="457200"/>
          </a:xfrm>
          <a:prstGeom prst="rect">
            <a:avLst/>
          </a:prstGeom>
          <a:noFill/>
          <a:ln w="9525">
            <a:noFill/>
            <a:miter lim="800000"/>
            <a:headEnd/>
            <a:tailEnd/>
          </a:ln>
          <a:effectLst/>
        </p:spPr>
        <p:txBody>
          <a:bodyPr lIns="46038" tIns="46038" rIns="46038" bIns="46038">
            <a:spAutoFit/>
          </a:bodyPr>
          <a:lstStyle/>
          <a:p>
            <a:pPr>
              <a:spcBef>
                <a:spcPct val="50000"/>
              </a:spcBef>
            </a:pPr>
            <a:r>
              <a:rPr lang="en-US" sz="2400" b="1" dirty="0">
                <a:latin typeface="Arial" charset="0"/>
              </a:rPr>
              <a:t>SCUF</a:t>
            </a:r>
          </a:p>
        </p:txBody>
      </p:sp>
      <p:sp>
        <p:nvSpPr>
          <p:cNvPr id="1326" name="Rectangle 276"/>
          <p:cNvSpPr>
            <a:spLocks noChangeArrowheads="1"/>
          </p:cNvSpPr>
          <p:nvPr/>
        </p:nvSpPr>
        <p:spPr bwMode="auto">
          <a:xfrm>
            <a:off x="6643702" y="2400296"/>
            <a:ext cx="969962" cy="457200"/>
          </a:xfrm>
          <a:prstGeom prst="rect">
            <a:avLst/>
          </a:prstGeom>
          <a:noFill/>
          <a:ln w="9525">
            <a:noFill/>
            <a:miter lim="800000"/>
            <a:headEnd/>
            <a:tailEnd/>
          </a:ln>
          <a:effectLst/>
        </p:spPr>
        <p:txBody>
          <a:bodyPr lIns="46038" tIns="46038" rIns="46038" bIns="46038">
            <a:spAutoFit/>
          </a:bodyPr>
          <a:lstStyle/>
          <a:p>
            <a:pPr>
              <a:spcBef>
                <a:spcPct val="50000"/>
              </a:spcBef>
            </a:pPr>
            <a:r>
              <a:rPr lang="en-US" sz="2400" b="1" dirty="0">
                <a:latin typeface="Arial" charset="0"/>
              </a:rPr>
              <a:t>CVVH</a:t>
            </a:r>
          </a:p>
        </p:txBody>
      </p:sp>
      <p:sp>
        <p:nvSpPr>
          <p:cNvPr id="1327" name="Rectangle 277"/>
          <p:cNvSpPr>
            <a:spLocks noChangeArrowheads="1"/>
          </p:cNvSpPr>
          <p:nvPr/>
        </p:nvSpPr>
        <p:spPr bwMode="auto">
          <a:xfrm>
            <a:off x="2582857" y="5329254"/>
            <a:ext cx="1203325" cy="457200"/>
          </a:xfrm>
          <a:prstGeom prst="rect">
            <a:avLst/>
          </a:prstGeom>
          <a:noFill/>
          <a:ln w="9525">
            <a:noFill/>
            <a:miter lim="800000"/>
            <a:headEnd/>
            <a:tailEnd/>
          </a:ln>
          <a:effectLst/>
        </p:spPr>
        <p:txBody>
          <a:bodyPr lIns="46038" tIns="46038" rIns="46038" bIns="46038">
            <a:spAutoFit/>
          </a:bodyPr>
          <a:lstStyle/>
          <a:p>
            <a:pPr>
              <a:spcBef>
                <a:spcPct val="50000"/>
              </a:spcBef>
            </a:pPr>
            <a:r>
              <a:rPr lang="en-US" sz="2400" b="1" dirty="0">
                <a:latin typeface="Arial" charset="0"/>
              </a:rPr>
              <a:t>CVVHD</a:t>
            </a:r>
          </a:p>
        </p:txBody>
      </p:sp>
      <p:sp>
        <p:nvSpPr>
          <p:cNvPr id="1328" name="Rectangle 278"/>
          <p:cNvSpPr>
            <a:spLocks noChangeArrowheads="1"/>
          </p:cNvSpPr>
          <p:nvPr/>
        </p:nvSpPr>
        <p:spPr bwMode="auto">
          <a:xfrm>
            <a:off x="6286512" y="5114940"/>
            <a:ext cx="1376362" cy="457200"/>
          </a:xfrm>
          <a:prstGeom prst="rect">
            <a:avLst/>
          </a:prstGeom>
          <a:noFill/>
          <a:ln w="9525">
            <a:noFill/>
            <a:miter lim="800000"/>
            <a:headEnd/>
            <a:tailEnd/>
          </a:ln>
          <a:effectLst/>
        </p:spPr>
        <p:txBody>
          <a:bodyPr lIns="46038" tIns="46038" rIns="46038" bIns="46038">
            <a:spAutoFit/>
          </a:bodyPr>
          <a:lstStyle/>
          <a:p>
            <a:pPr>
              <a:spcBef>
                <a:spcPct val="50000"/>
              </a:spcBef>
            </a:pPr>
            <a:r>
              <a:rPr lang="en-US" sz="2400" b="1" dirty="0">
                <a:latin typeface="Arial" charset="0"/>
              </a:rPr>
              <a:t>CVVHDF</a:t>
            </a:r>
          </a:p>
        </p:txBody>
      </p:sp>
      <p:sp>
        <p:nvSpPr>
          <p:cNvPr id="1329" name="Rectangle 1328"/>
          <p:cNvSpPr/>
          <p:nvPr/>
        </p:nvSpPr>
        <p:spPr>
          <a:xfrm>
            <a:off x="571472" y="857232"/>
            <a:ext cx="3429024" cy="27860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30" name="Rectangle 1329"/>
          <p:cNvSpPr/>
          <p:nvPr/>
        </p:nvSpPr>
        <p:spPr>
          <a:xfrm>
            <a:off x="571472" y="3786190"/>
            <a:ext cx="3429024" cy="2857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31" name="Rectangle 1330"/>
          <p:cNvSpPr/>
          <p:nvPr/>
        </p:nvSpPr>
        <p:spPr>
          <a:xfrm>
            <a:off x="4214810" y="857232"/>
            <a:ext cx="3500462" cy="27860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32" name="Rectangle 1331"/>
          <p:cNvSpPr/>
          <p:nvPr/>
        </p:nvSpPr>
        <p:spPr>
          <a:xfrm>
            <a:off x="4214810" y="3786190"/>
            <a:ext cx="3500462" cy="2857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957390"/>
            <a:ext cx="8229600" cy="461488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Extended daily dialysis (EDD) or slow continuous dialysis (SCD)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Hybrid therapy: IRRT at lower blood and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dialysate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flows for prolonged times (Usually </a:t>
            </a:r>
            <a:r>
              <a:rPr kumimoji="0" lang="en-US" sz="2400" b="0" i="0" u="none" strike="noStrike" kern="1200" cap="none" spc="0" normalizeH="0" baseline="0" noProof="0" dirty="0" smtClean="0">
                <a:ln>
                  <a:noFill/>
                </a:ln>
                <a:solidFill>
                  <a:schemeClr val="tx1"/>
                </a:solidFill>
                <a:effectLst/>
                <a:uLnTx/>
                <a:uFillTx/>
                <a:latin typeface="+mn-lt"/>
                <a:ea typeface="+mn-ea"/>
                <a:cs typeface="Arial" charset="0"/>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6 hrs)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Uses conventional dialysis machines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Flexibility of duration and intensity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Major advantages: flexibility, reduced costs, low or absent anticoagulation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2"/>
          <p:cNvSpPr txBox="1">
            <a:spLocks noChangeArrowheads="1"/>
          </p:cNvSpPr>
          <p:nvPr/>
        </p:nvSpPr>
        <p:spPr>
          <a:xfrm>
            <a:off x="214282" y="574663"/>
            <a:ext cx="8229600" cy="113982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Sustained low-efficiency daily dialysis (SLEDD)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686220" y="258763"/>
            <a:ext cx="1957350" cy="414337"/>
          </a:xfrm>
          <a:noFill/>
        </p:spPr>
        <p:txBody>
          <a:bodyPr>
            <a:noAutofit/>
          </a:bodyPr>
          <a:lstStyle/>
          <a:p>
            <a:pPr algn="l"/>
            <a:r>
              <a:rPr lang="en-US" sz="4000" b="1" spc="-15" dirty="0">
                <a:solidFill>
                  <a:srgbClr val="310AC0"/>
                </a:solidFill>
                <a:latin typeface="Times New Roman" pitchFamily="18" charset="0"/>
                <a:cs typeface="Times New Roman" pitchFamily="18" charset="0"/>
              </a:rPr>
              <a:t>Outline </a:t>
            </a:r>
            <a:endParaRPr lang="en-US" sz="4000" b="1" dirty="0" smtClean="0">
              <a:solidFill>
                <a:srgbClr val="310AC0"/>
              </a:solidFill>
              <a:latin typeface="Times New Roman" pitchFamily="18" charset="0"/>
              <a:cs typeface="Times New Roman" pitchFamily="18" charset="0"/>
            </a:endParaRPr>
          </a:p>
        </p:txBody>
      </p:sp>
      <p:sp>
        <p:nvSpPr>
          <p:cNvPr id="6" name="Rectangle 3"/>
          <p:cNvSpPr txBox="1">
            <a:spLocks noChangeArrowheads="1"/>
          </p:cNvSpPr>
          <p:nvPr/>
        </p:nvSpPr>
        <p:spPr>
          <a:xfrm>
            <a:off x="1028704" y="785794"/>
            <a:ext cx="7758138" cy="5715040"/>
          </a:xfrm>
          <a:prstGeom prst="rect">
            <a:avLst/>
          </a:prstGeom>
        </p:spPr>
        <p:txBody>
          <a:bodyPr vert="horz" lIns="91440" tIns="45720" rIns="91440" bIns="45720" rtlCol="0">
            <a:no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AKI in the ICU</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Principles of RRT</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Modes of RRT</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Indications for RRT</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Optimal timing: When to start </a:t>
            </a:r>
          </a:p>
          <a:p>
            <a:pPr marL="342900" marR="0" lvl="0" indent="-342900" algn="l" defTabSz="914400" rtl="0" eaLnBrk="1" fontAlgn="auto" latinLnBrk="0" hangingPunct="1">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Optimal modality: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What  </a:t>
            </a:r>
            <a:r>
              <a:rPr lang="en-US" sz="2000" dirty="0" smtClean="0"/>
              <a:t>Modality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and Where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Optimal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dosing- How Much?</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Summary and Conclusions</a:t>
            </a:r>
          </a:p>
          <a:p>
            <a:pPr marL="342900" marR="0" lvl="0" indent="-342900" algn="l" defTabSz="914400" rtl="0" eaLnBrk="1" fontAlgn="auto" latinLnBrk="0" hangingPunct="1">
              <a:lnSpc>
                <a:spcPct val="90000"/>
              </a:lnSpc>
              <a:spcBef>
                <a:spcPct val="20000"/>
              </a:spcBef>
              <a:spcAft>
                <a:spcPts val="0"/>
              </a:spcAft>
              <a:buClrTx/>
              <a:buSzTx/>
              <a:buFont typeface="Wingdings" pitchFamily="1"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02364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14290"/>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310AC0"/>
                </a:solidFill>
                <a:latin typeface="+mj-lt"/>
                <a:ea typeface="+mj-ea"/>
                <a:cs typeface="+mj-cs"/>
              </a:rPr>
              <a:t>Renal Tubule Assist Device (RAD)</a:t>
            </a:r>
            <a:endParaRPr kumimoji="0" lang="en-US" sz="3600" b="1" i="0" u="none" strike="noStrike" kern="1200" cap="none" spc="0" normalizeH="0" baseline="0" noProof="0" dirty="0" smtClean="0">
              <a:ln>
                <a:noFill/>
              </a:ln>
              <a:solidFill>
                <a:srgbClr val="310AC0"/>
              </a:solidFill>
              <a:effectLst/>
              <a:uLnTx/>
              <a:uFillTx/>
              <a:latin typeface="+mj-lt"/>
              <a:ea typeface="+mj-ea"/>
              <a:cs typeface="+mj-cs"/>
            </a:endParaRPr>
          </a:p>
        </p:txBody>
      </p:sp>
      <p:sp>
        <p:nvSpPr>
          <p:cNvPr id="3" name="Rectangle 2"/>
          <p:cNvSpPr/>
          <p:nvPr/>
        </p:nvSpPr>
        <p:spPr>
          <a:xfrm>
            <a:off x="785786" y="1357298"/>
            <a:ext cx="7929618" cy="4893647"/>
          </a:xfrm>
          <a:prstGeom prst="rect">
            <a:avLst/>
          </a:prstGeom>
        </p:spPr>
        <p:txBody>
          <a:bodyPr wrap="square">
            <a:spAutoFit/>
          </a:bodyPr>
          <a:lstStyle/>
          <a:p>
            <a:pPr algn="just">
              <a:buFont typeface="Arial" pitchFamily="34" charset="0"/>
              <a:buChar char="•"/>
            </a:pPr>
            <a:r>
              <a:rPr lang="en-IN" sz="2400" dirty="0" smtClean="0"/>
              <a:t>Despite the ability of HD and PD to filter the blood of excess solutes and water, these therapies are </a:t>
            </a:r>
            <a:r>
              <a:rPr lang="en-IN" sz="2400" b="1" dirty="0" smtClean="0"/>
              <a:t>unable to mimic the normal kidney's ability to secrete vital endocrine and immunologic factors, reabsorb and metabolize. </a:t>
            </a:r>
          </a:p>
          <a:p>
            <a:pPr algn="just">
              <a:buFont typeface="Arial" pitchFamily="34" charset="0"/>
              <a:buChar char="•"/>
            </a:pPr>
            <a:endParaRPr lang="en-IN" sz="2400" dirty="0" smtClean="0"/>
          </a:p>
          <a:p>
            <a:pPr algn="just">
              <a:buFont typeface="Arial" pitchFamily="34" charset="0"/>
              <a:buChar char="•"/>
            </a:pPr>
            <a:r>
              <a:rPr lang="en-IN" sz="2400" b="1" dirty="0" smtClean="0"/>
              <a:t>A </a:t>
            </a:r>
            <a:r>
              <a:rPr lang="en-IN" sz="2400" b="1" dirty="0" err="1" smtClean="0"/>
              <a:t>bioartificial</a:t>
            </a:r>
            <a:r>
              <a:rPr lang="en-IN" sz="2400" b="1" dirty="0" smtClean="0"/>
              <a:t> kidney - uses a patient's own cells in an artificial structure - would fulfil functions unaddressed by current dialysis. </a:t>
            </a:r>
          </a:p>
          <a:p>
            <a:pPr algn="just">
              <a:buFont typeface="Arial" pitchFamily="34" charset="0"/>
              <a:buChar char="•"/>
            </a:pPr>
            <a:endParaRPr lang="en-IN" sz="2400" dirty="0" smtClean="0"/>
          </a:p>
          <a:p>
            <a:pPr algn="just">
              <a:buFont typeface="Arial" pitchFamily="34" charset="0"/>
              <a:buChar char="•"/>
            </a:pPr>
            <a:r>
              <a:rPr lang="en-IN" sz="2400" dirty="0" smtClean="0"/>
              <a:t>Currently under the research of Dr. David </a:t>
            </a:r>
            <a:r>
              <a:rPr lang="en-IN" sz="2400" dirty="0" err="1" smtClean="0"/>
              <a:t>Humes</a:t>
            </a:r>
            <a:r>
              <a:rPr lang="en-IN" sz="2400" dirty="0" smtClean="0"/>
              <a:t> is in clinical  trials for ACUTE renal failure. The Renal Assist Device (RAD) hopes to carry out those functions neglected by simple </a:t>
            </a:r>
            <a:r>
              <a:rPr lang="en-IN" sz="2400" dirty="0" err="1" smtClean="0"/>
              <a:t>hemofiltration</a:t>
            </a:r>
            <a:r>
              <a:rPr lang="en-IN" sz="2400" dirty="0" smtClean="0"/>
              <a:t>, and improve the current mortality rate.</a:t>
            </a:r>
            <a:endParaRPr lang="en-IN"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348" y="1357299"/>
            <a:ext cx="5942022" cy="3929089"/>
          </a:xfrm>
          <a:prstGeom prst="rect">
            <a:avLst/>
          </a:prstGeom>
          <a:noFill/>
          <a:ln w="9525">
            <a:noFill/>
            <a:miter lim="800000"/>
            <a:headEnd/>
            <a:tailEnd/>
          </a:ln>
          <a:effectLst/>
        </p:spPr>
      </p:pic>
      <p:pic>
        <p:nvPicPr>
          <p:cNvPr id="1028" name="Picture 4"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a:srcRect/>
          <a:stretch>
            <a:fillRect/>
          </a:stretch>
        </p:blipFill>
        <p:spPr bwMode="auto">
          <a:xfrm>
            <a:off x="6643702" y="2571744"/>
            <a:ext cx="2357454" cy="2428892"/>
          </a:xfrm>
          <a:prstGeom prst="rect">
            <a:avLst/>
          </a:prstGeom>
          <a:noFill/>
        </p:spPr>
      </p:pic>
      <p:sp>
        <p:nvSpPr>
          <p:cNvPr id="5" name="Rectangle 2"/>
          <p:cNvSpPr txBox="1">
            <a:spLocks noChangeArrowheads="1"/>
          </p:cNvSpPr>
          <p:nvPr/>
        </p:nvSpPr>
        <p:spPr>
          <a:xfrm>
            <a:off x="457200" y="214290"/>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310AC0"/>
                </a:solidFill>
                <a:latin typeface="+mj-lt"/>
                <a:ea typeface="+mj-ea"/>
                <a:cs typeface="+mj-cs"/>
              </a:rPr>
              <a:t>Renal Tubule Assist Device (RAD)</a:t>
            </a:r>
            <a:endParaRPr kumimoji="0" lang="en-US" sz="3600" b="1" i="0" u="none" strike="noStrike" kern="1200" cap="none" spc="0" normalizeH="0" baseline="0" noProof="0" dirty="0" smtClean="0">
              <a:ln>
                <a:noFill/>
              </a:ln>
              <a:solidFill>
                <a:srgbClr val="310AC0"/>
              </a:solidFill>
              <a:effectLst/>
              <a:uLnTx/>
              <a:uFillTx/>
              <a:latin typeface="+mj-lt"/>
              <a:ea typeface="+mj-ea"/>
              <a:cs typeface="+mj-cs"/>
            </a:endParaRPr>
          </a:p>
        </p:txBody>
      </p:sp>
      <p:sp>
        <p:nvSpPr>
          <p:cNvPr id="6" name="Rectangle 5"/>
          <p:cNvSpPr/>
          <p:nvPr/>
        </p:nvSpPr>
        <p:spPr>
          <a:xfrm>
            <a:off x="714348" y="5309258"/>
            <a:ext cx="8215370" cy="923330"/>
          </a:xfrm>
          <a:prstGeom prst="rect">
            <a:avLst/>
          </a:prstGeom>
        </p:spPr>
        <p:txBody>
          <a:bodyPr wrap="square">
            <a:spAutoFit/>
          </a:bodyPr>
          <a:lstStyle/>
          <a:p>
            <a:r>
              <a:rPr lang="en-IN" b="1" dirty="0" smtClean="0"/>
              <a:t>Light micrograph of a </a:t>
            </a:r>
            <a:r>
              <a:rPr lang="en-IN" b="1" dirty="0" err="1" smtClean="0"/>
              <a:t>hematoxylin</a:t>
            </a:r>
            <a:r>
              <a:rPr lang="en-IN" b="1" dirty="0" smtClean="0"/>
              <a:t> and eosin stained section of a hollow </a:t>
            </a:r>
            <a:r>
              <a:rPr lang="en-IN" b="1" dirty="0" err="1" smtClean="0"/>
              <a:t>fiber</a:t>
            </a:r>
            <a:r>
              <a:rPr lang="en-IN" b="1" dirty="0" smtClean="0"/>
              <a:t> with a confluent monolayer of porcine renal proximal tubule cells along the inner surface of the </a:t>
            </a:r>
            <a:r>
              <a:rPr lang="en-IN" b="1" dirty="0" err="1" smtClean="0"/>
              <a:t>fiber</a:t>
            </a:r>
            <a:r>
              <a:rPr lang="en-IN" b="1" dirty="0" smtClean="0"/>
              <a:t>.</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71472" y="214290"/>
            <a:ext cx="8358246" cy="16571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0">
            <a:solidFill>
              <a:schemeClr val="tx1"/>
            </a:solidFill>
            <a:miter lim="800000"/>
            <a:headEnd/>
            <a:tailEnd/>
          </a:ln>
          <a:effectLst/>
        </p:spPr>
        <p:txBody>
          <a:bodyPr vert="horz" wrap="square" lIns="0" tIns="26979" rIns="0"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88888"/>
                </a:solidFill>
                <a:effectLst/>
                <a:latin typeface="inherit"/>
                <a:cs typeface="Arial" pitchFamily="34" charset="0"/>
              </a:rPr>
              <a:t>           </a:t>
            </a:r>
            <a:r>
              <a:rPr kumimoji="0" lang="en-US" sz="1200" b="1" i="0" u="none" strike="noStrike" cap="none" normalizeH="0" baseline="0" dirty="0" smtClean="0">
                <a:ln>
                  <a:noFill/>
                </a:ln>
                <a:solidFill>
                  <a:sysClr val="windowText" lastClr="000000"/>
                </a:solidFill>
                <a:effectLst/>
                <a:latin typeface="inherit"/>
                <a:cs typeface="Arial" pitchFamily="34" charset="0"/>
              </a:rPr>
              <a:t>Public Release: 4-Mar-2008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2B2B2B"/>
                </a:solidFill>
                <a:effectLst/>
                <a:latin typeface="inherit"/>
                <a:cs typeface="Arial" pitchFamily="34" charset="0"/>
              </a:rPr>
              <a:t> </a:t>
            </a:r>
            <a:r>
              <a:rPr kumimoji="0" lang="en-US" sz="2500" b="0" i="0" u="none" strike="noStrike" cap="none" normalizeH="0" baseline="0" dirty="0" smtClean="0">
                <a:ln>
                  <a:noFill/>
                </a:ln>
                <a:solidFill>
                  <a:sysClr val="windowText" lastClr="000000"/>
                </a:solidFill>
                <a:effectLst/>
                <a:latin typeface="inherit"/>
                <a:cs typeface="Arial" pitchFamily="34" charset="0"/>
              </a:rPr>
              <a:t>Renal Assist Device' reduces risk of death from  acute       kidney failure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ysClr val="windowText" lastClr="000000"/>
                </a:solidFill>
                <a:effectLst/>
                <a:latin typeface="inherit"/>
                <a:cs typeface="Arial" pitchFamily="34" charset="0"/>
              </a:rPr>
              <a:t>     </a:t>
            </a:r>
            <a:r>
              <a:rPr kumimoji="0" lang="en-US" sz="1600" b="1" i="1" u="none" strike="noStrike" cap="none" normalizeH="0" baseline="0" dirty="0" smtClean="0">
                <a:ln>
                  <a:noFill/>
                </a:ln>
                <a:solidFill>
                  <a:sysClr val="windowText" lastClr="000000"/>
                </a:solidFill>
                <a:effectLst/>
                <a:latin typeface="Open Sans Condensed"/>
                <a:cs typeface="Arial" pitchFamily="34" charset="0"/>
              </a:rPr>
              <a:t>Cell-filled device temporarily replaces renal tubule </a:t>
            </a:r>
            <a:r>
              <a:rPr kumimoji="0" lang="en-US" sz="1600" b="1" i="1" u="none" strike="noStrike" cap="none" normalizeH="0" baseline="0" dirty="0" smtClean="0">
                <a:ln>
                  <a:solidFill>
                    <a:sysClr val="windowText" lastClr="000000"/>
                  </a:solidFill>
                </a:ln>
                <a:solidFill>
                  <a:sysClr val="windowText" lastClr="000000"/>
                </a:solidFill>
                <a:effectLst/>
                <a:latin typeface="Open Sans Condensed"/>
                <a:cs typeface="Arial" pitchFamily="34" charset="0"/>
              </a:rPr>
              <a:t>function</a:t>
            </a:r>
            <a:endParaRPr kumimoji="0" lang="en-US" sz="1600" b="1" i="0" u="none" strike="noStrike" cap="none" normalizeH="0" baseline="0" dirty="0" smtClean="0">
              <a:ln>
                <a:solidFill>
                  <a:sysClr val="windowText" lastClr="000000"/>
                </a:solidFill>
              </a:ln>
              <a:solidFill>
                <a:sysClr val="windowText" lastClr="000000"/>
              </a:solidFill>
              <a:effectLst/>
              <a:latin typeface="Open Sans Condensed"/>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ysClr val="windowText" lastClr="000000"/>
                </a:solidFill>
                <a:effectLst/>
                <a:latin typeface="Open Sans Condensed"/>
                <a:cs typeface="Arial" pitchFamily="34" charset="0"/>
              </a:rPr>
              <a:t>        AMERICAN SOCIETY OF NEPHROLOGY</a:t>
            </a:r>
          </a:p>
        </p:txBody>
      </p:sp>
      <p:sp>
        <p:nvSpPr>
          <p:cNvPr id="3" name="Rectangle 2"/>
          <p:cNvSpPr/>
          <p:nvPr/>
        </p:nvSpPr>
        <p:spPr>
          <a:xfrm>
            <a:off x="571472" y="2354041"/>
            <a:ext cx="8358246" cy="646331"/>
          </a:xfrm>
          <a:prstGeom prst="rect">
            <a:avLst/>
          </a:prstGeom>
        </p:spPr>
        <p:txBody>
          <a:bodyPr wrap="square">
            <a:spAutoFit/>
          </a:bodyPr>
          <a:lstStyle/>
          <a:p>
            <a:pPr>
              <a:buFont typeface="Arial" pitchFamily="34" charset="0"/>
              <a:buChar char="•"/>
            </a:pPr>
            <a:r>
              <a:rPr lang="en-IN" dirty="0" smtClean="0"/>
              <a:t>40 of 58 patients with AKI were randomly assigned to treatment with the RAD, in addition to standard renal replacement therapy. </a:t>
            </a:r>
            <a:endParaRPr lang="en-IN" dirty="0"/>
          </a:p>
        </p:txBody>
      </p:sp>
      <p:sp>
        <p:nvSpPr>
          <p:cNvPr id="4" name="Rectangle 3"/>
          <p:cNvSpPr/>
          <p:nvPr/>
        </p:nvSpPr>
        <p:spPr>
          <a:xfrm>
            <a:off x="571472" y="3075761"/>
            <a:ext cx="8286808" cy="3139321"/>
          </a:xfrm>
          <a:prstGeom prst="rect">
            <a:avLst/>
          </a:prstGeom>
        </p:spPr>
        <p:txBody>
          <a:bodyPr wrap="square">
            <a:spAutoFit/>
          </a:bodyPr>
          <a:lstStyle/>
          <a:p>
            <a:pPr>
              <a:buFont typeface="Arial" pitchFamily="34" charset="0"/>
              <a:buChar char="•"/>
            </a:pPr>
            <a:r>
              <a:rPr lang="en-IN" dirty="0" smtClean="0"/>
              <a:t>Outcomes were </a:t>
            </a:r>
            <a:r>
              <a:rPr lang="en-IN" b="1" dirty="0" smtClean="0"/>
              <a:t>significantly better </a:t>
            </a:r>
            <a:r>
              <a:rPr lang="en-IN" dirty="0" smtClean="0"/>
              <a:t>for AKI patients treated with the RAD. After one month, 33 percent of patients in the RAD group had died, compared to 61 percent of those treated with renal replacement therapy only. </a:t>
            </a:r>
          </a:p>
          <a:p>
            <a:pPr>
              <a:buFont typeface="Arial" pitchFamily="34" charset="0"/>
              <a:buChar char="•"/>
            </a:pPr>
            <a:endParaRPr lang="en-IN" dirty="0" smtClean="0"/>
          </a:p>
          <a:p>
            <a:pPr>
              <a:buFont typeface="Arial" pitchFamily="34" charset="0"/>
              <a:buChar char="•"/>
            </a:pPr>
            <a:r>
              <a:rPr lang="en-IN" dirty="0" smtClean="0"/>
              <a:t>Patients who received the RAD were also more likely to be alive after six months. The </a:t>
            </a:r>
            <a:r>
              <a:rPr lang="en-IN" b="1" dirty="0" smtClean="0"/>
              <a:t>risk of death was about 50 percent lower in the RAD group</a:t>
            </a:r>
            <a:r>
              <a:rPr lang="en-IN" dirty="0" smtClean="0"/>
              <a:t>.</a:t>
            </a:r>
          </a:p>
          <a:p>
            <a:pPr>
              <a:buFont typeface="Arial" pitchFamily="34" charset="0"/>
              <a:buChar char="•"/>
            </a:pPr>
            <a:endParaRPr lang="en-IN" dirty="0" smtClean="0"/>
          </a:p>
          <a:p>
            <a:pPr>
              <a:buFont typeface="Arial" pitchFamily="34" charset="0"/>
              <a:buChar char="•"/>
            </a:pPr>
            <a:r>
              <a:rPr lang="en-IN" dirty="0" smtClean="0"/>
              <a:t>Patients in the </a:t>
            </a:r>
            <a:r>
              <a:rPr lang="en-IN" b="1" dirty="0" smtClean="0"/>
              <a:t>RAD group also had a shorter time to return of kidney function</a:t>
            </a:r>
            <a:r>
              <a:rPr lang="en-IN" dirty="0" smtClean="0"/>
              <a:t>. Overall, kidney function recovered in 53 percent of patients with RAD, compared to 28 percent without RAD. In both groups, about 20 percent of patients survived but never recovered kidney function, requiring chronic dialysis.</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2857496"/>
            <a:ext cx="6715172" cy="923330"/>
          </a:xfrm>
          <a:prstGeom prst="rect">
            <a:avLst/>
          </a:prstGeom>
        </p:spPr>
        <p:txBody>
          <a:bodyPr wrap="square">
            <a:spAutoFit/>
          </a:bodyPr>
          <a:lstStyle/>
          <a:p>
            <a:pPr marL="342900" lvl="0" indent="-342900">
              <a:lnSpc>
                <a:spcPct val="90000"/>
              </a:lnSpc>
              <a:spcBef>
                <a:spcPct val="20000"/>
              </a:spcBef>
              <a:defRPr/>
            </a:pPr>
            <a:r>
              <a:rPr lang="en-US" sz="6000" b="1" dirty="0" smtClean="0">
                <a:solidFill>
                  <a:srgbClr val="C00000"/>
                </a:solidFill>
              </a:rPr>
              <a:t>Indications for RRT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500042"/>
            <a:ext cx="5572164" cy="701731"/>
          </a:xfrm>
          <a:prstGeom prst="rect">
            <a:avLst/>
          </a:prstGeom>
        </p:spPr>
        <p:txBody>
          <a:bodyPr wrap="square">
            <a:spAutoFit/>
          </a:bodyPr>
          <a:lstStyle/>
          <a:p>
            <a:pPr marL="342900" lvl="0" indent="-342900">
              <a:lnSpc>
                <a:spcPct val="90000"/>
              </a:lnSpc>
              <a:spcBef>
                <a:spcPct val="20000"/>
              </a:spcBef>
              <a:defRPr/>
            </a:pPr>
            <a:r>
              <a:rPr lang="en-US" sz="4400" b="1" dirty="0" smtClean="0">
                <a:solidFill>
                  <a:srgbClr val="310AC0"/>
                </a:solidFill>
              </a:rPr>
              <a:t>Indications for RRT</a:t>
            </a:r>
          </a:p>
        </p:txBody>
      </p:sp>
      <p:sp>
        <p:nvSpPr>
          <p:cNvPr id="3" name="Rectangle 3"/>
          <p:cNvSpPr txBox="1">
            <a:spLocks noChangeArrowheads="1"/>
          </p:cNvSpPr>
          <p:nvPr/>
        </p:nvSpPr>
        <p:spPr>
          <a:xfrm>
            <a:off x="457200" y="1428736"/>
            <a:ext cx="8229600" cy="4857784"/>
          </a:xfrm>
          <a:prstGeom prst="rect">
            <a:avLst/>
          </a:prstGeom>
        </p:spPr>
        <p:txBody>
          <a:bodyPr vert="horz" lIns="91440" tIns="45720" rIns="91440" bIns="45720" rtlCol="0">
            <a:normAutofit fontScale="70000" lnSpcReduction="20000"/>
          </a:bodyPr>
          <a:lstStyle/>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3400" b="1" i="0" u="none" strike="noStrike" kern="1200" cap="none" spc="0" normalizeH="0" baseline="0" noProof="0" dirty="0" smtClean="0">
                <a:ln>
                  <a:noFill/>
                </a:ln>
                <a:solidFill>
                  <a:schemeClr val="tx1"/>
                </a:solidFill>
                <a:effectLst/>
                <a:uLnTx/>
                <a:uFillTx/>
                <a:latin typeface="+mn-lt"/>
                <a:ea typeface="+mn-ea"/>
                <a:cs typeface="+mn-cs"/>
              </a:rPr>
              <a:t>Renal Replacement :</a:t>
            </a: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971550" lvl="1" indent="-514350">
              <a:lnSpc>
                <a:spcPct val="90000"/>
              </a:lnSpc>
              <a:spcBef>
                <a:spcPct val="20000"/>
              </a:spcBef>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Acute management of life-threatening complications of AKI:</a:t>
            </a:r>
          </a:p>
          <a:p>
            <a:pPr marL="971550" lvl="1" indent="-514350">
              <a:lnSpc>
                <a:spcPct val="150000"/>
              </a:lnSpc>
              <a:spcBef>
                <a:spcPct val="20000"/>
              </a:spcBef>
              <a:buFont typeface="Arial" pitchFamily="34" charset="0"/>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Metabolic acidosis (pH less than 7.1) </a:t>
            </a:r>
          </a:p>
          <a:p>
            <a:pPr marL="971550" lvl="1" indent="-514350">
              <a:lnSpc>
                <a:spcPct val="150000"/>
              </a:lnSpc>
              <a:spcBef>
                <a:spcPct val="20000"/>
              </a:spcBef>
              <a:buFont typeface="Arial" pitchFamily="34" charset="0"/>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Electrolytes --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Hyperkalemia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(K &gt;6.5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meq</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/L) or rapidly rising K) </a:t>
            </a:r>
          </a:p>
          <a:p>
            <a:pPr marL="971550" lvl="1" indent="-514350">
              <a:lnSpc>
                <a:spcPct val="150000"/>
              </a:lnSpc>
              <a:spcBef>
                <a:spcPct val="20000"/>
              </a:spcBef>
              <a:buFont typeface="Arial" pitchFamily="34" charset="0"/>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Ingestion -- Certain alcohol and drug intoxications </a:t>
            </a:r>
          </a:p>
          <a:p>
            <a:pPr marL="971550" lvl="1" indent="-514350">
              <a:lnSpc>
                <a:spcPct val="150000"/>
              </a:lnSpc>
              <a:spcBef>
                <a:spcPct val="20000"/>
              </a:spcBef>
              <a:buFont typeface="Arial" pitchFamily="34" charset="0"/>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O</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Refractory fluid overload </a:t>
            </a:r>
          </a:p>
          <a:p>
            <a:pPr marL="971550" lvl="1" indent="-514350">
              <a:lnSpc>
                <a:spcPct val="150000"/>
              </a:lnSpc>
              <a:spcBef>
                <a:spcPct val="20000"/>
              </a:spcBef>
              <a:buFont typeface="Arial" pitchFamily="34" charset="0"/>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U</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Uremia,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pericarditis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neuropathy, decline in mental status </a:t>
            </a:r>
            <a:endParaRPr lang="en-US" sz="2800" b="1" dirty="0" smtClean="0"/>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endParaRPr lang="en-US" sz="2800" b="1" dirty="0" smtClean="0"/>
          </a:p>
          <a:p>
            <a:pPr marL="514350" marR="0" lvl="0" indent="-514350" algn="l" defTabSz="914400" rtl="0" eaLnBrk="1" fontAlgn="auto" latinLnBrk="0" hangingPunct="1">
              <a:lnSpc>
                <a:spcPct val="150000"/>
              </a:lnSpc>
              <a:spcBef>
                <a:spcPct val="20000"/>
              </a:spcBef>
              <a:spcAft>
                <a:spcPts val="0"/>
              </a:spcAft>
              <a:buClrTx/>
              <a:buSzTx/>
              <a:buFont typeface="+mj-lt"/>
              <a:buAutoNum type="arabicPeriod"/>
              <a:tabLst/>
              <a:defRPr/>
            </a:pPr>
            <a:r>
              <a:rPr lang="en-US" sz="3400" b="1" dirty="0" smtClean="0"/>
              <a:t>Renal Support: </a:t>
            </a:r>
            <a:r>
              <a:rPr lang="en-US" sz="2800" dirty="0" smtClean="0"/>
              <a:t>RRT even before any of the complications arise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857496"/>
            <a:ext cx="8504059" cy="1015663"/>
          </a:xfrm>
          <a:prstGeom prst="rect">
            <a:avLst/>
          </a:prstGeom>
        </p:spPr>
        <p:txBody>
          <a:bodyPr wrap="none">
            <a:spAutoFit/>
          </a:bodyPr>
          <a:lstStyle/>
          <a:p>
            <a:pPr lvl="0" algn="ctr">
              <a:spcBef>
                <a:spcPct val="0"/>
              </a:spcBef>
              <a:defRPr/>
            </a:pPr>
            <a:r>
              <a:rPr lang="en-US" sz="6000" b="1" dirty="0" smtClean="0">
                <a:solidFill>
                  <a:srgbClr val="C00000"/>
                </a:solidFill>
              </a:rPr>
              <a:t>Timing of initiation of RRT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1066800" y="457200"/>
            <a:ext cx="7772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310AC0"/>
                </a:solidFill>
                <a:effectLst/>
                <a:uLnTx/>
                <a:uFillTx/>
                <a:latin typeface="+mj-lt"/>
                <a:ea typeface="+mj-ea"/>
                <a:cs typeface="+mj-cs"/>
              </a:rPr>
              <a:t>Timing of CRRT</a:t>
            </a:r>
            <a:endParaRPr kumimoji="0" lang="en-US" sz="4400" b="1" i="0" u="none" strike="noStrike" kern="1200" cap="none" spc="0" normalizeH="0" baseline="0" noProof="0" dirty="0">
              <a:ln>
                <a:noFill/>
              </a:ln>
              <a:solidFill>
                <a:srgbClr val="310AC0"/>
              </a:solidFill>
              <a:effectLst/>
              <a:uLnTx/>
              <a:uFillTx/>
              <a:latin typeface="+mj-lt"/>
              <a:ea typeface="+mj-ea"/>
              <a:cs typeface="+mj-cs"/>
            </a:endParaRPr>
          </a:p>
        </p:txBody>
      </p:sp>
      <p:sp>
        <p:nvSpPr>
          <p:cNvPr id="3" name="Rectangle 9"/>
          <p:cNvSpPr txBox="1">
            <a:spLocks noChangeArrowheads="1"/>
          </p:cNvSpPr>
          <p:nvPr/>
        </p:nvSpPr>
        <p:spPr>
          <a:xfrm>
            <a:off x="1066800" y="1576390"/>
            <a:ext cx="7772400" cy="278130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This is 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very important issue and traditionally dialysis is started when standard indications for dialysis like  volume overload or solute removal become necessary.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However recent data suggests that early initiation of CRRT improves patient outcome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7570" t="15625" r="19839" b="8202"/>
          <a:stretch>
            <a:fillRect/>
          </a:stretch>
        </p:blipFill>
        <p:spPr bwMode="auto">
          <a:xfrm>
            <a:off x="642910" y="214290"/>
            <a:ext cx="7286676" cy="6000792"/>
          </a:xfrm>
          <a:prstGeom prst="rect">
            <a:avLst/>
          </a:prstGeom>
          <a:noFill/>
          <a:ln w="9525">
            <a:noFill/>
            <a:miter lim="800000"/>
            <a:headEnd/>
            <a:tailEnd/>
          </a:ln>
          <a:effectLst/>
        </p:spPr>
      </p:pic>
      <p:sp>
        <p:nvSpPr>
          <p:cNvPr id="3" name="Rounded Rectangle 2"/>
          <p:cNvSpPr/>
          <p:nvPr/>
        </p:nvSpPr>
        <p:spPr>
          <a:xfrm>
            <a:off x="4143372" y="2071678"/>
            <a:ext cx="2643206" cy="28575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1285852" y="5072074"/>
            <a:ext cx="5857916" cy="428628"/>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21000" contrast="29000"/>
          </a:blip>
          <a:srcRect l="18118" t="17278" r="20388" b="9179"/>
          <a:stretch>
            <a:fillRect/>
          </a:stretch>
        </p:blipFill>
        <p:spPr bwMode="auto">
          <a:xfrm>
            <a:off x="571472" y="214290"/>
            <a:ext cx="7358114" cy="5929354"/>
          </a:xfrm>
          <a:prstGeom prst="rect">
            <a:avLst/>
          </a:prstGeom>
          <a:noFill/>
          <a:ln w="9525">
            <a:solidFill>
              <a:schemeClr val="tx2">
                <a:lumMod val="75000"/>
              </a:schemeClr>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789109"/>
            <a:ext cx="8229600" cy="29257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uLnTx/>
                <a:uFillTx/>
                <a:latin typeface="+mj-lt"/>
                <a:ea typeface="+mj-ea"/>
                <a:cs typeface="+mj-cs"/>
              </a:rPr>
              <a:t>Optimum Modality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smtClean="0">
              <a:ln>
                <a:noFill/>
              </a:ln>
              <a:solidFill>
                <a:srgbClr val="C0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mj-lt"/>
                <a:ea typeface="+mj-ea"/>
                <a:cs typeface="+mj-cs"/>
              </a:rPr>
              <a:t>Continuous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smtClean="0">
                <a:ln>
                  <a:noFill/>
                </a:ln>
                <a:solidFill>
                  <a:srgbClr val="C00000"/>
                </a:solidFill>
                <a:effectLst/>
                <a:uLnTx/>
                <a:uFillTx/>
                <a:latin typeface="+mj-lt"/>
                <a:ea typeface="+mj-ea"/>
                <a:cs typeface="+mj-cs"/>
              </a:rPr>
              <a:t>vs</a:t>
            </a:r>
            <a:r>
              <a:rPr kumimoji="0" lang="en-US" sz="5400" b="1" i="0" u="none" strike="noStrike" kern="1200" cap="none" spc="0" normalizeH="0" baseline="0" noProof="0" dirty="0" smtClean="0">
                <a:ln>
                  <a:noFill/>
                </a:ln>
                <a:solidFill>
                  <a:srgbClr val="C00000"/>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mj-lt"/>
                <a:ea typeface="+mj-ea"/>
                <a:cs typeface="+mj-cs"/>
              </a:rPr>
              <a:t>Intermittent dialysis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2719984"/>
            <a:ext cx="5214974" cy="923330"/>
          </a:xfrm>
          <a:prstGeom prst="rect">
            <a:avLst/>
          </a:prstGeom>
        </p:spPr>
        <p:txBody>
          <a:bodyPr wrap="square">
            <a:spAutoFit/>
          </a:bodyPr>
          <a:lstStyle/>
          <a:p>
            <a:pPr marL="342900" lvl="0" indent="-342900">
              <a:lnSpc>
                <a:spcPct val="90000"/>
              </a:lnSpc>
              <a:spcBef>
                <a:spcPct val="20000"/>
              </a:spcBef>
              <a:defRPr/>
            </a:pPr>
            <a:r>
              <a:rPr lang="en-US" sz="6000" b="1" dirty="0" smtClean="0">
                <a:solidFill>
                  <a:srgbClr val="C00000"/>
                </a:solidFill>
              </a:rPr>
              <a:t>AKI in the ICU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4"/>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Continuous </a:t>
            </a:r>
            <a:r>
              <a:rPr kumimoji="0" lang="en-US" sz="3600" b="1" i="0" u="none" strike="noStrike" kern="1200" cap="none" spc="0" normalizeH="0" baseline="0" noProof="0" dirty="0" err="1" smtClean="0">
                <a:ln>
                  <a:noFill/>
                </a:ln>
                <a:solidFill>
                  <a:srgbClr val="310AC0"/>
                </a:solidFill>
                <a:effectLst/>
                <a:uLnTx/>
                <a:uFillTx/>
                <a:latin typeface="+mj-lt"/>
                <a:ea typeface="+mj-ea"/>
                <a:cs typeface="+mj-cs"/>
              </a:rPr>
              <a:t>vs</a:t>
            </a:r>
            <a:r>
              <a:rPr kumimoji="0" lang="en-US" sz="3600" b="1" i="0" u="none" strike="noStrike" kern="1200" cap="none" spc="0" normalizeH="0" baseline="0" noProof="0" dirty="0" smtClean="0">
                <a:ln>
                  <a:noFill/>
                </a:ln>
                <a:solidFill>
                  <a:srgbClr val="310AC0"/>
                </a:solidFill>
                <a:effectLst/>
                <a:uLnTx/>
                <a:uFillTx/>
                <a:latin typeface="+mj-lt"/>
                <a:ea typeface="+mj-ea"/>
                <a:cs typeface="+mj-cs"/>
              </a:rPr>
              <a:t> Intermittent dialysis </a:t>
            </a:r>
          </a:p>
        </p:txBody>
      </p:sp>
      <p:sp>
        <p:nvSpPr>
          <p:cNvPr id="3" name="Rectangle 3"/>
          <p:cNvSpPr txBox="1">
            <a:spLocks noChangeArrowheads="1"/>
          </p:cNvSpPr>
          <p:nvPr/>
        </p:nvSpPr>
        <p:spPr>
          <a:xfrm>
            <a:off x="457200" y="1214422"/>
            <a:ext cx="8229600" cy="453072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Ongoing debate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Theoretical benefits to both</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least 7 RCTs and 3 meta-analyses have not demonstrated difference in outcome</a:t>
            </a:r>
          </a:p>
          <a:p>
            <a:pPr marL="742950" lvl="1" indent="-285750" algn="just">
              <a:lnSpc>
                <a:spcPct val="90000"/>
              </a:lnSpc>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Meta analysis of 9 randomized trials: No effect on mortality (OR 0.99) or recovery to RRT independence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(OR 0.76).</a:t>
            </a:r>
            <a:r>
              <a:rPr lang="en-US" sz="2400" dirty="0" smtClean="0"/>
              <a:t> </a:t>
            </a:r>
            <a:r>
              <a:rPr lang="en-US" sz="2400" dirty="0" err="1" smtClean="0"/>
              <a:t>Bagshaw</a:t>
            </a:r>
            <a:r>
              <a:rPr lang="en-US" sz="2400" dirty="0" smtClean="0"/>
              <a:t> et al  </a:t>
            </a:r>
            <a:r>
              <a:rPr lang="en-US" sz="2400" i="1" dirty="0" err="1" smtClean="0"/>
              <a:t>Crit</a:t>
            </a:r>
            <a:r>
              <a:rPr lang="en-US" sz="2400" i="1" dirty="0" smtClean="0"/>
              <a:t> Care Med </a:t>
            </a:r>
            <a:r>
              <a:rPr lang="en-US" sz="2400" dirty="0" smtClean="0"/>
              <a:t>2008, 36:610-617</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n-US" sz="2400" dirty="0" smtClean="0"/>
              <a:t>S</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uggestion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that continuous RRT had fewer episodes of hemodynamic instability and better control of fluid balance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May be preferable in specific subpopulations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928662" y="1219200"/>
            <a:ext cx="7910538" cy="535307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Better preservation of cardiovascular function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and maintenance of  hemodynamic stability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Prevents the surge in intracranial pressure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associated with intermittent therapies- hence useful in neurosurgical patient and acute liver failure.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Effective in clearance of middle molecules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Useful in removal of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immunomodulatory</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substances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 sepsis like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endotoxin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interleukin-1,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Permits protein rich nutritional support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with a neutral nitrogen balance preventing protein malnutrition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Clinical benefits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Better survival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Better renal recovery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txBox="1">
            <a:spLocks noChangeArrowheads="1"/>
          </p:cNvSpPr>
          <p:nvPr/>
        </p:nvSpPr>
        <p:spPr>
          <a:xfrm>
            <a:off x="457200" y="-24"/>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Pro-continuous RRT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Pro-continuous RRT </a:t>
            </a:r>
          </a:p>
        </p:txBody>
      </p:sp>
      <p:sp>
        <p:nvSpPr>
          <p:cNvPr id="3" name="Rectangle 3"/>
          <p:cNvSpPr txBox="1">
            <a:spLocks noChangeArrowheads="1"/>
          </p:cNvSpPr>
          <p:nvPr/>
        </p:nvSpPr>
        <p:spPr>
          <a:xfrm>
            <a:off x="457200" y="1600200"/>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Specific patient populations who may benefit from CRRT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Hemodynamic instability</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Combined acute renal and hepatic failure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Improved CV instability and intracranial pressure</a:t>
            </a:r>
          </a:p>
          <a:p>
            <a:pPr marL="1143000" marR="0" lvl="2" indent="-2286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Acute brain injury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Decreased cerebral edema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Pro-intermittent RRT </a:t>
            </a:r>
          </a:p>
        </p:txBody>
      </p:sp>
      <p:sp>
        <p:nvSpPr>
          <p:cNvPr id="3" name="Rectangle 3"/>
          <p:cNvSpPr txBox="1">
            <a:spLocks noChangeArrowheads="1"/>
          </p:cNvSpPr>
          <p:nvPr/>
        </p:nvSpPr>
        <p:spPr>
          <a:xfrm>
            <a:off x="785786" y="1285860"/>
            <a:ext cx="7901014" cy="528641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Practicality and flexibility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Uses same machines as chronic HD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Multiple pts per day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Easier to mobilize pts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Less expensive than CRRT (by about ½)</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Fewer bleeding complications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CRRT requires continuous anticoagulation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Less filter clotting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Superior solute clearance,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more rapid removal of toxins (due to higher flows)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04800"/>
            <a:ext cx="8229600" cy="1112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Pro-intermittent RRT </a:t>
            </a:r>
          </a:p>
        </p:txBody>
      </p:sp>
      <p:sp>
        <p:nvSpPr>
          <p:cNvPr id="3" name="Rectangle 3"/>
          <p:cNvSpPr txBox="1">
            <a:spLocks noChangeArrowheads="1"/>
          </p:cNvSpPr>
          <p:nvPr/>
        </p:nvSpPr>
        <p:spPr>
          <a:xfrm>
            <a:off x="457200" y="1600200"/>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Specific patient populations benefitting from IRRT: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High bleeding risk</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err="1" smtClean="0"/>
              <a: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e. after recent surgery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Acute treatment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hyperkalemia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rhabdomyolysis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poisoning, tumor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lysis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syndrome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Is SLEDD the answer?</a:t>
            </a:r>
          </a:p>
        </p:txBody>
      </p:sp>
      <p:sp>
        <p:nvSpPr>
          <p:cNvPr id="3" name="Rectangle 3"/>
          <p:cNvSpPr txBox="1">
            <a:spLocks noChangeArrowheads="1"/>
          </p:cNvSpPr>
          <p:nvPr/>
        </p:nvSpPr>
        <p:spPr>
          <a:xfrm>
            <a:off x="457200" y="1184291"/>
            <a:ext cx="8329642" cy="5387981"/>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Hybrid therapy with flexibility of duration and intensity</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SLEDD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vs</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CRRT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Major advantages: flexibility, reduced costs, low or absent anticoagulation</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Similar adequacy and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hemodynamics</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mn-ea"/>
                <a:cs typeface="+mn-cs"/>
              </a:rPr>
              <a:t>One small study showed slightly higher acidosis and lower BP (Baldwin et al 2007)</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mn-ea"/>
                <a:cs typeface="+mn-cs"/>
              </a:rPr>
              <a:t>VA/NIH ATN  trial (</a:t>
            </a:r>
            <a:r>
              <a:rPr kumimoji="0" lang="en-US" sz="2100" b="0" i="0" u="none" strike="noStrike" kern="1200" cap="none" spc="0" normalizeH="0" baseline="0" noProof="0" dirty="0" err="1" smtClean="0">
                <a:ln>
                  <a:noFill/>
                </a:ln>
                <a:solidFill>
                  <a:schemeClr val="tx1"/>
                </a:solidFill>
                <a:effectLst/>
                <a:uLnTx/>
                <a:uFillTx/>
                <a:ea typeface="+mn-ea"/>
                <a:cs typeface="+mn-cs"/>
              </a:rPr>
              <a:t>Palevsky</a:t>
            </a:r>
            <a:r>
              <a:rPr kumimoji="0" lang="en-US" sz="2100" b="0" i="0" u="none" strike="noStrike" kern="1200" cap="none" spc="0" normalizeH="0" baseline="0" noProof="0" dirty="0" smtClean="0">
                <a:ln>
                  <a:noFill/>
                </a:ln>
                <a:solidFill>
                  <a:schemeClr val="tx1"/>
                </a:solidFill>
                <a:effectLst/>
                <a:uLnTx/>
                <a:uFillTx/>
                <a:ea typeface="+mn-ea"/>
                <a:cs typeface="+mn-cs"/>
              </a:rPr>
              <a:t> et al; NEJM 2008) suggests similar outcomes as CRRT and IRRT. </a:t>
            </a:r>
          </a:p>
          <a:p>
            <a:pPr lvl="1">
              <a:lnSpc>
                <a:spcPct val="150000"/>
              </a:lnSpc>
              <a:buFont typeface="Arial" pitchFamily="34" charset="0"/>
              <a:buChar char="•"/>
            </a:pPr>
            <a:r>
              <a:rPr lang="en-IN" sz="2200" dirty="0" smtClean="0"/>
              <a:t>   Extended Daily Dialysis Versus Continuous Renal Replacement Therapy     	for Acute Kidney Injury: A Meta-analysis: Am J kidney </a:t>
            </a:r>
            <a:r>
              <a:rPr lang="en-IN" sz="2200" dirty="0" err="1" smtClean="0"/>
              <a:t>Dis</a:t>
            </a:r>
            <a:r>
              <a:rPr lang="en-IN" sz="2200" dirty="0" smtClean="0"/>
              <a:t>  2015 	Aug;66(2):322-30: </a:t>
            </a:r>
            <a:r>
              <a:rPr lang="en-IN" sz="2400" b="1" dirty="0" smtClean="0"/>
              <a:t>EDD is associated with similar outcomes to CRRT in 	RCTs</a:t>
            </a:r>
            <a:endParaRPr lang="en-IN" sz="2200" b="1" dirty="0" smtClean="0"/>
          </a:p>
          <a:p>
            <a:pPr>
              <a:lnSpc>
                <a:spcPct val="150000"/>
              </a:lnSpc>
            </a:pPr>
            <a:endParaRPr lang="en-IN"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432051"/>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uLnTx/>
                <a:uFillTx/>
                <a:latin typeface="+mj-lt"/>
                <a:ea typeface="+mj-ea"/>
                <a:cs typeface="+mj-cs"/>
              </a:rPr>
              <a:t>Optimal dosing of</a:t>
            </a:r>
            <a:r>
              <a:rPr kumimoji="0" lang="en-US" sz="6000" b="1" i="0" u="none" strike="noStrike" kern="1200" cap="none" spc="0" normalizeH="0" noProof="0" dirty="0" smtClean="0">
                <a:ln>
                  <a:noFill/>
                </a:ln>
                <a:solidFill>
                  <a:srgbClr val="C00000"/>
                </a:solidFill>
                <a:effectLst/>
                <a:uLnTx/>
                <a:uFillTx/>
                <a:latin typeface="+mj-lt"/>
                <a:ea typeface="+mj-ea"/>
                <a:cs typeface="+mj-cs"/>
              </a:rPr>
              <a:t> CRRT</a:t>
            </a:r>
            <a:endParaRPr kumimoji="0" lang="en-US" sz="6000" b="1"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16000" contrast="28000"/>
          </a:blip>
          <a:srcRect l="17569" t="17281" r="19839" b="8203"/>
          <a:stretch>
            <a:fillRect/>
          </a:stretch>
        </p:blipFill>
        <p:spPr bwMode="auto">
          <a:xfrm>
            <a:off x="642910" y="214290"/>
            <a:ext cx="7286676" cy="5929354"/>
          </a:xfrm>
          <a:prstGeom prst="rect">
            <a:avLst/>
          </a:prstGeom>
          <a:noFill/>
          <a:ln w="9525">
            <a:solidFill>
              <a:schemeClr val="tx2">
                <a:lumMod val="75000"/>
              </a:schemeClr>
            </a:solidFill>
            <a:miter lim="800000"/>
            <a:headEnd/>
            <a:tailEnd/>
          </a:ln>
          <a:effectLst/>
        </p:spPr>
      </p:pic>
      <p:sp>
        <p:nvSpPr>
          <p:cNvPr id="3" name="Rounded Rectangle 2"/>
          <p:cNvSpPr/>
          <p:nvPr/>
        </p:nvSpPr>
        <p:spPr>
          <a:xfrm>
            <a:off x="6286512" y="3000372"/>
            <a:ext cx="928694" cy="142876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16000" contrast="24000"/>
          </a:blip>
          <a:srcRect l="17569" t="15625" r="19839" b="9179"/>
          <a:stretch>
            <a:fillRect/>
          </a:stretch>
        </p:blipFill>
        <p:spPr bwMode="auto">
          <a:xfrm>
            <a:off x="714348" y="214290"/>
            <a:ext cx="7143800"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19000" contrast="43000"/>
          </a:blip>
          <a:srcRect l="2564" t="5089" r="1709"/>
          <a:stretch>
            <a:fillRect/>
          </a:stretch>
        </p:blipFill>
        <p:spPr bwMode="auto">
          <a:xfrm>
            <a:off x="785786" y="1142984"/>
            <a:ext cx="8001056" cy="3286148"/>
          </a:xfrm>
          <a:prstGeom prst="rect">
            <a:avLst/>
          </a:prstGeom>
          <a:noFill/>
          <a:ln w="31750">
            <a:solidFill>
              <a:schemeClr val="tx1"/>
            </a:solidFill>
            <a:miter lim="800000"/>
            <a:headEnd/>
            <a:tailEnd/>
          </a:ln>
          <a:effectLst/>
        </p:spPr>
      </p:pic>
      <p:pic>
        <p:nvPicPr>
          <p:cNvPr id="1027" name="Picture 3"/>
          <p:cNvPicPr>
            <a:picLocks noChangeAspect="1" noChangeArrowheads="1"/>
          </p:cNvPicPr>
          <p:nvPr/>
        </p:nvPicPr>
        <p:blipFill>
          <a:blip r:embed="rId3">
            <a:lum bright="-14000" contrast="38000"/>
          </a:blip>
          <a:srcRect/>
          <a:stretch>
            <a:fillRect/>
          </a:stretch>
        </p:blipFill>
        <p:spPr bwMode="auto">
          <a:xfrm>
            <a:off x="785786" y="4605357"/>
            <a:ext cx="8001055" cy="1609725"/>
          </a:xfrm>
          <a:prstGeom prst="rect">
            <a:avLst/>
          </a:prstGeom>
          <a:noFill/>
          <a:ln w="317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6035"/>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AKI in the ICU</a:t>
            </a:r>
          </a:p>
        </p:txBody>
      </p:sp>
      <p:sp>
        <p:nvSpPr>
          <p:cNvPr id="3" name="Rectangle 3"/>
          <p:cNvSpPr txBox="1">
            <a:spLocks noChangeArrowheads="1"/>
          </p:cNvSpPr>
          <p:nvPr/>
        </p:nvSpPr>
        <p:spPr>
          <a:xfrm>
            <a:off x="457200" y="1357298"/>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AKI is common in the ICU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Depending on definition of AKI, up to 50-60% of patients in the ICU have AKI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Up to 70% of these will require RRT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Independent risk factor for mortality: 50 - 60% mortality in critically ill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7569" t="15625" r="19839" b="8743"/>
          <a:stretch>
            <a:fillRect/>
          </a:stretch>
        </p:blipFill>
        <p:spPr bwMode="auto">
          <a:xfrm>
            <a:off x="642910" y="142852"/>
            <a:ext cx="8286808" cy="6572296"/>
          </a:xfrm>
          <a:prstGeom prst="rect">
            <a:avLst/>
          </a:prstGeom>
          <a:noFill/>
          <a:ln w="9525">
            <a:noFill/>
            <a:miter lim="800000"/>
            <a:headEnd/>
            <a:tailEnd/>
          </a:ln>
          <a:effectLst/>
        </p:spPr>
      </p:pic>
      <p:sp>
        <p:nvSpPr>
          <p:cNvPr id="3" name="Rounded Rectangle 2"/>
          <p:cNvSpPr/>
          <p:nvPr/>
        </p:nvSpPr>
        <p:spPr>
          <a:xfrm>
            <a:off x="2714612" y="5357826"/>
            <a:ext cx="1571636" cy="64294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p:cNvSpPr/>
          <p:nvPr/>
        </p:nvSpPr>
        <p:spPr>
          <a:xfrm>
            <a:off x="5929322" y="5357826"/>
            <a:ext cx="1571636" cy="64294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4000" contrast="35000"/>
          </a:blip>
          <a:srcRect l="18118" t="18037" r="20388" b="10405"/>
          <a:stretch>
            <a:fillRect/>
          </a:stretch>
        </p:blipFill>
        <p:spPr bwMode="auto">
          <a:xfrm>
            <a:off x="714348" y="142852"/>
            <a:ext cx="8215370" cy="6572296"/>
          </a:xfrm>
          <a:prstGeom prst="rect">
            <a:avLst/>
          </a:prstGeom>
          <a:noFill/>
          <a:ln w="9525">
            <a:solidFill>
              <a:schemeClr val="tx2">
                <a:lumMod val="75000"/>
              </a:schemeClr>
            </a:solid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16000" contrast="24000"/>
          </a:blip>
          <a:srcRect/>
          <a:stretch>
            <a:fillRect/>
          </a:stretch>
        </p:blipFill>
        <p:spPr bwMode="auto">
          <a:xfrm>
            <a:off x="642910" y="1142984"/>
            <a:ext cx="8286807" cy="3071834"/>
          </a:xfrm>
          <a:prstGeom prst="rect">
            <a:avLst/>
          </a:prstGeom>
          <a:noFill/>
          <a:ln w="31750">
            <a:solidFill>
              <a:schemeClr val="tx1"/>
            </a:solidFill>
            <a:miter lim="800000"/>
            <a:headEnd/>
            <a:tailEnd/>
          </a:ln>
          <a:effectLst/>
        </p:spPr>
      </p:pic>
      <p:pic>
        <p:nvPicPr>
          <p:cNvPr id="2051" name="Picture 3"/>
          <p:cNvPicPr>
            <a:picLocks noChangeAspect="1" noChangeArrowheads="1"/>
          </p:cNvPicPr>
          <p:nvPr/>
        </p:nvPicPr>
        <p:blipFill>
          <a:blip r:embed="rId3">
            <a:lum bright="-16000" contrast="32000"/>
          </a:blip>
          <a:srcRect/>
          <a:stretch>
            <a:fillRect/>
          </a:stretch>
        </p:blipFill>
        <p:spPr bwMode="auto">
          <a:xfrm>
            <a:off x="642910" y="4357695"/>
            <a:ext cx="8286808" cy="1500197"/>
          </a:xfrm>
          <a:prstGeom prst="rect">
            <a:avLst/>
          </a:prstGeom>
          <a:noFill/>
          <a:ln w="317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17569" t="15625" r="20388" b="9179"/>
          <a:stretch>
            <a:fillRect/>
          </a:stretch>
        </p:blipFill>
        <p:spPr bwMode="auto">
          <a:xfrm>
            <a:off x="714348" y="1142984"/>
            <a:ext cx="821537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17569" t="15625" r="19839" b="8743"/>
          <a:stretch>
            <a:fillRect/>
          </a:stretch>
        </p:blipFill>
        <p:spPr bwMode="auto">
          <a:xfrm>
            <a:off x="571472" y="1142984"/>
            <a:ext cx="835824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472" y="1400179"/>
            <a:ext cx="8358246" cy="4457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2"/>
          <p:cNvSpPr txBox="1">
            <a:spLocks noChangeArrowheads="1"/>
          </p:cNvSpPr>
          <p:nvPr/>
        </p:nvSpPr>
        <p:spPr>
          <a:xfrm>
            <a:off x="357158" y="458774"/>
            <a:ext cx="8229600" cy="1112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310AC0"/>
                </a:solidFill>
                <a:latin typeface="+mj-lt"/>
                <a:ea typeface="+mj-ea"/>
                <a:cs typeface="+mj-cs"/>
              </a:rPr>
              <a:t>CONVINT TRIAL</a:t>
            </a:r>
            <a:r>
              <a:rPr kumimoji="0" lang="en-US" sz="3600" b="1" i="0" u="none" strike="noStrike" kern="1200" cap="none" spc="0" normalizeH="0" baseline="0" noProof="0" dirty="0" smtClean="0">
                <a:ln>
                  <a:noFill/>
                </a:ln>
                <a:solidFill>
                  <a:srgbClr val="310AC0"/>
                </a:solidFill>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921325"/>
            <a:ext cx="8072494" cy="4985980"/>
          </a:xfrm>
          <a:prstGeom prst="rect">
            <a:avLst/>
          </a:prstGeom>
        </p:spPr>
        <p:txBody>
          <a:bodyPr wrap="square">
            <a:spAutoFit/>
          </a:bodyPr>
          <a:lstStyle/>
          <a:p>
            <a:endParaRPr lang="en-IN" dirty="0" smtClean="0"/>
          </a:p>
          <a:p>
            <a:pPr>
              <a:buFont typeface="Arial" pitchFamily="34" charset="0"/>
              <a:buChar char="•"/>
            </a:pPr>
            <a:r>
              <a:rPr lang="en-IN" sz="2000" b="1" dirty="0" smtClean="0"/>
              <a:t>CONVINT TRIAL </a:t>
            </a:r>
            <a:r>
              <a:rPr lang="en-IN" sz="2000" dirty="0" smtClean="0"/>
              <a:t>-Single-center prospective RCT including 252 critically ill patients with dialysis-dependent ARF . Patients were randomized to receive either daily IHD or CVVH. </a:t>
            </a:r>
          </a:p>
          <a:p>
            <a:pPr>
              <a:buFont typeface="Arial" pitchFamily="34" charset="0"/>
              <a:buChar char="•"/>
            </a:pPr>
            <a:endParaRPr lang="en-IN" sz="2000" dirty="0" smtClean="0"/>
          </a:p>
          <a:p>
            <a:pPr>
              <a:buFont typeface="Arial" pitchFamily="34" charset="0"/>
              <a:buChar char="•"/>
            </a:pPr>
            <a:r>
              <a:rPr lang="en-IN" sz="2000" dirty="0" smtClean="0"/>
              <a:t>The primary outcome measure was survival at 14 days .Secondary outcome measures included 30-day,ICU and intra hospital mortality, as well as course of disease severity/biomarkers and need for organ-support therapy.</a:t>
            </a:r>
          </a:p>
          <a:p>
            <a:pPr>
              <a:buFont typeface="Arial" pitchFamily="34" charset="0"/>
              <a:buChar char="•"/>
            </a:pPr>
            <a:endParaRPr lang="en-IN" sz="2000" dirty="0" smtClean="0"/>
          </a:p>
          <a:p>
            <a:pPr>
              <a:buFont typeface="Arial" pitchFamily="34" charset="0"/>
              <a:buChar char="•"/>
            </a:pPr>
            <a:r>
              <a:rPr lang="en-IN" sz="2000" b="1" dirty="0" smtClean="0"/>
              <a:t>Results: </a:t>
            </a:r>
            <a:r>
              <a:rPr lang="en-IN" sz="2000" dirty="0" smtClean="0"/>
              <a:t>Survival rates at 14 days after RRT were 39.5% (IHD) versus 43.9% (CVVH).14-day-, 30-day, and all-cause intra hospital mortality rates were not different between the two groups (all P &gt; 0.5). </a:t>
            </a:r>
          </a:p>
          <a:p>
            <a:pPr>
              <a:buFont typeface="Arial" pitchFamily="34" charset="0"/>
              <a:buChar char="•"/>
            </a:pPr>
            <a:endParaRPr lang="en-IN" sz="2000" dirty="0" smtClean="0"/>
          </a:p>
          <a:p>
            <a:pPr>
              <a:buFont typeface="Arial" pitchFamily="34" charset="0"/>
              <a:buChar char="•"/>
            </a:pPr>
            <a:r>
              <a:rPr lang="en-IN" sz="2000" b="1" dirty="0" smtClean="0"/>
              <a:t>Conclusions: No statistically significant differences </a:t>
            </a:r>
            <a:r>
              <a:rPr lang="en-IN" sz="2000" dirty="0" smtClean="0"/>
              <a:t>was observed between the treatment modalities regarding mortality, renal-related outcome measures, or survival at 14 days after RRT. </a:t>
            </a:r>
            <a:endParaRPr lang="en-IN" sz="2000" dirty="0"/>
          </a:p>
        </p:txBody>
      </p:sp>
      <p:sp>
        <p:nvSpPr>
          <p:cNvPr id="3" name="Rectangle 2"/>
          <p:cNvSpPr txBox="1">
            <a:spLocks noChangeArrowheads="1"/>
          </p:cNvSpPr>
          <p:nvPr/>
        </p:nvSpPr>
        <p:spPr>
          <a:xfrm>
            <a:off x="357158" y="71414"/>
            <a:ext cx="8229600" cy="11128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310AC0"/>
                </a:solidFill>
                <a:latin typeface="+mj-lt"/>
                <a:ea typeface="+mj-ea"/>
                <a:cs typeface="+mj-cs"/>
              </a:rPr>
              <a:t>CONVINT TRIAL</a:t>
            </a:r>
            <a:r>
              <a:rPr kumimoji="0" lang="en-US" sz="3600" b="1" i="0" u="none" strike="noStrike" kern="1200" cap="none" spc="0" normalizeH="0" baseline="0" noProof="0" dirty="0" smtClean="0">
                <a:ln>
                  <a:noFill/>
                </a:ln>
                <a:solidFill>
                  <a:srgbClr val="310AC0"/>
                </a:solidFill>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00118" y="23606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mj-lt"/>
                <a:ea typeface="+mj-ea"/>
                <a:cs typeface="+mj-cs"/>
              </a:rPr>
              <a:t>AKI </a:t>
            </a:r>
            <a:r>
              <a:rPr lang="en-US" sz="5400" b="1" dirty="0" smtClean="0">
                <a:solidFill>
                  <a:srgbClr val="FF0000"/>
                </a:solidFill>
                <a:latin typeface="+mj-lt"/>
                <a:ea typeface="+mj-ea"/>
                <a:cs typeface="+mj-cs"/>
              </a:rPr>
              <a:t>and CKD - Interplay</a:t>
            </a:r>
            <a:endParaRPr kumimoji="0" lang="en-US" sz="54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 name="Rectangle 2"/>
          <p:cNvSpPr/>
          <p:nvPr/>
        </p:nvSpPr>
        <p:spPr>
          <a:xfrm>
            <a:off x="2214546" y="3786190"/>
            <a:ext cx="135732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5400" dirty="0" smtClean="0"/>
              <a:t> </a:t>
            </a:r>
            <a:r>
              <a:rPr lang="en-US" sz="5400" b="1" dirty="0" smtClean="0"/>
              <a:t>AKI</a:t>
            </a:r>
            <a:endParaRPr lang="en-IN" sz="5400" b="1" dirty="0"/>
          </a:p>
        </p:txBody>
      </p:sp>
      <p:sp>
        <p:nvSpPr>
          <p:cNvPr id="4" name="Rectangle 3"/>
          <p:cNvSpPr/>
          <p:nvPr/>
        </p:nvSpPr>
        <p:spPr>
          <a:xfrm>
            <a:off x="6000760" y="3857628"/>
            <a:ext cx="1366080"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IN" sz="5400" b="1" dirty="0" smtClean="0"/>
              <a:t>CKD</a:t>
            </a:r>
            <a:endParaRPr lang="en-IN" sz="5400" b="1" dirty="0"/>
          </a:p>
        </p:txBody>
      </p:sp>
      <p:sp>
        <p:nvSpPr>
          <p:cNvPr id="5" name="Up-Down Arrow 4"/>
          <p:cNvSpPr/>
          <p:nvPr/>
        </p:nvSpPr>
        <p:spPr>
          <a:xfrm>
            <a:off x="4572000" y="3643314"/>
            <a:ext cx="428628" cy="1285884"/>
          </a:xfrm>
          <a:prstGeom prst="upDown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1472" y="2646365"/>
            <a:ext cx="8229600" cy="1925643"/>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solidFill>
                  <a:srgbClr val="FF0000"/>
                </a:solidFill>
                <a:latin typeface="+mj-lt"/>
                <a:ea typeface="+mj-ea"/>
                <a:cs typeface="+mj-cs"/>
              </a:rPr>
              <a:t>CRRT AND DIALYSIS DEPENDENCY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solidFill>
                  <a:srgbClr val="FF0000"/>
                </a:solidFill>
                <a:latin typeface="+mj-lt"/>
                <a:ea typeface="+mj-ea"/>
                <a:cs typeface="+mj-cs"/>
              </a:rPr>
              <a:t>AFTER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solidFill>
                  <a:srgbClr val="FF0000"/>
                </a:solidFill>
                <a:latin typeface="+mj-lt"/>
                <a:ea typeface="+mj-ea"/>
                <a:cs typeface="+mj-cs"/>
              </a:rPr>
              <a:t>ACUTE KIDNEY INJURY </a:t>
            </a:r>
            <a:endParaRPr kumimoji="0" lang="en-US" sz="54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9000" contrast="37000"/>
          </a:blip>
          <a:srcRect l="26842" t="24414" r="15446" b="53548"/>
          <a:stretch>
            <a:fillRect/>
          </a:stretch>
        </p:blipFill>
        <p:spPr bwMode="auto">
          <a:xfrm>
            <a:off x="571472" y="1285860"/>
            <a:ext cx="8215370" cy="2143140"/>
          </a:xfrm>
          <a:prstGeom prst="rect">
            <a:avLst/>
          </a:prstGeom>
          <a:noFill/>
          <a:ln w="28575">
            <a:solidFill>
              <a:schemeClr val="tx1"/>
            </a:solidFill>
            <a:miter lim="800000"/>
            <a:headEnd/>
            <a:tailEnd/>
          </a:ln>
          <a:effectLst/>
        </p:spPr>
      </p:pic>
      <p:sp>
        <p:nvSpPr>
          <p:cNvPr id="3" name="Rectangle 2"/>
          <p:cNvSpPr/>
          <p:nvPr/>
        </p:nvSpPr>
        <p:spPr>
          <a:xfrm>
            <a:off x="142844" y="280080"/>
            <a:ext cx="8286808" cy="1077218"/>
          </a:xfrm>
          <a:prstGeom prst="rect">
            <a:avLst/>
          </a:prstGeom>
        </p:spPr>
        <p:txBody>
          <a:bodyPr wrap="square">
            <a:spAutoFit/>
          </a:bodyPr>
          <a:lstStyle/>
          <a:p>
            <a:pPr algn="ctr"/>
            <a:r>
              <a:rPr lang="en-IN" sz="3200" b="1" dirty="0" smtClean="0">
                <a:solidFill>
                  <a:srgbClr val="310AC0"/>
                </a:solidFill>
              </a:rPr>
              <a:t>DOES CRRT Offers Better Acute Kidney Injury Outcomes????</a:t>
            </a:r>
            <a:endParaRPr lang="en-IN" sz="3200" b="1" dirty="0">
              <a:solidFill>
                <a:srgbClr val="310AC0"/>
              </a:solidFill>
            </a:endParaRPr>
          </a:p>
        </p:txBody>
      </p:sp>
      <p:pic>
        <p:nvPicPr>
          <p:cNvPr id="4" name="Picture 2"/>
          <p:cNvPicPr>
            <a:picLocks noChangeAspect="1" noChangeArrowheads="1"/>
          </p:cNvPicPr>
          <p:nvPr/>
        </p:nvPicPr>
        <p:blipFill>
          <a:blip r:embed="rId2">
            <a:lum bright="-19000" contrast="37000"/>
          </a:blip>
          <a:srcRect l="26842" t="55635" r="28996" b="15899"/>
          <a:stretch>
            <a:fillRect/>
          </a:stretch>
        </p:blipFill>
        <p:spPr bwMode="auto">
          <a:xfrm>
            <a:off x="571472" y="3500438"/>
            <a:ext cx="8215370" cy="2643206"/>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7569" t="15625" r="19839" b="17164"/>
          <a:stretch>
            <a:fillRect/>
          </a:stretch>
        </p:blipFill>
        <p:spPr bwMode="auto">
          <a:xfrm>
            <a:off x="785786" y="1928802"/>
            <a:ext cx="7143800" cy="4286280"/>
          </a:xfrm>
          <a:prstGeom prst="rect">
            <a:avLst/>
          </a:prstGeom>
          <a:noFill/>
          <a:ln w="9525">
            <a:noFill/>
            <a:miter lim="800000"/>
            <a:headEnd/>
            <a:tailEnd/>
          </a:ln>
          <a:effectLst/>
        </p:spPr>
      </p:pic>
      <p:sp>
        <p:nvSpPr>
          <p:cNvPr id="3" name="Rectangle 2"/>
          <p:cNvSpPr txBox="1">
            <a:spLocks noChangeArrowheads="1"/>
          </p:cNvSpPr>
          <p:nvPr/>
        </p:nvSpPr>
        <p:spPr>
          <a:xfrm>
            <a:off x="457200" y="146035"/>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AKI in the ICU</a:t>
            </a:r>
          </a:p>
        </p:txBody>
      </p:sp>
      <p:sp>
        <p:nvSpPr>
          <p:cNvPr id="4" name="TextBox 3"/>
          <p:cNvSpPr txBox="1"/>
          <p:nvPr/>
        </p:nvSpPr>
        <p:spPr>
          <a:xfrm>
            <a:off x="642910" y="482252"/>
            <a:ext cx="7429552" cy="1446550"/>
          </a:xfrm>
          <a:prstGeom prst="rect">
            <a:avLst/>
          </a:prstGeom>
          <a:noFill/>
        </p:spPr>
        <p:txBody>
          <a:bodyPr wrap="square" rtlCol="0">
            <a:spAutoFit/>
          </a:bodyPr>
          <a:lstStyle/>
          <a:p>
            <a:endParaRPr lang="en-US" sz="2800" dirty="0" smtClean="0"/>
          </a:p>
          <a:p>
            <a:pPr>
              <a:buFont typeface="Arial" pitchFamily="34" charset="0"/>
              <a:buChar char="•"/>
            </a:pPr>
            <a:endParaRPr lang="en-US" sz="2800" dirty="0" smtClean="0"/>
          </a:p>
          <a:p>
            <a:pPr algn="ctr"/>
            <a:r>
              <a:rPr lang="en-US" sz="3200" b="1" dirty="0" smtClean="0"/>
              <a:t>Mortality remains unchanged  </a:t>
            </a:r>
            <a:endParaRPr lang="en-US" sz="3200" b="1" dirty="0"/>
          </a:p>
        </p:txBody>
      </p:sp>
      <p:sp>
        <p:nvSpPr>
          <p:cNvPr id="5" name="Rounded Rectangle 4"/>
          <p:cNvSpPr/>
          <p:nvPr/>
        </p:nvSpPr>
        <p:spPr>
          <a:xfrm>
            <a:off x="7072330" y="3714752"/>
            <a:ext cx="714380" cy="2357454"/>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14290"/>
            <a:ext cx="7358114" cy="1077218"/>
          </a:xfrm>
          <a:prstGeom prst="rect">
            <a:avLst/>
          </a:prstGeom>
        </p:spPr>
        <p:txBody>
          <a:bodyPr wrap="square">
            <a:spAutoFit/>
          </a:bodyPr>
          <a:lstStyle/>
          <a:p>
            <a:pPr algn="ctr"/>
            <a:r>
              <a:rPr lang="en-IN" sz="3200" b="1" dirty="0" smtClean="0">
                <a:solidFill>
                  <a:srgbClr val="310AC0"/>
                </a:solidFill>
              </a:rPr>
              <a:t>Does CRRT Offers Better Acute Kidney Injury Outcomes???</a:t>
            </a:r>
            <a:endParaRPr lang="en-IN" sz="3200" b="1" dirty="0">
              <a:solidFill>
                <a:srgbClr val="310AC0"/>
              </a:solidFill>
            </a:endParaRPr>
          </a:p>
        </p:txBody>
      </p:sp>
      <p:sp>
        <p:nvSpPr>
          <p:cNvPr id="3" name="Rectangle 2"/>
          <p:cNvSpPr/>
          <p:nvPr/>
        </p:nvSpPr>
        <p:spPr>
          <a:xfrm>
            <a:off x="500034" y="1370002"/>
            <a:ext cx="8286808" cy="4293483"/>
          </a:xfrm>
          <a:prstGeom prst="rect">
            <a:avLst/>
          </a:prstGeom>
        </p:spPr>
        <p:txBody>
          <a:bodyPr wrap="square">
            <a:spAutoFit/>
          </a:bodyPr>
          <a:lstStyle/>
          <a:p>
            <a:pPr>
              <a:lnSpc>
                <a:spcPct val="150000"/>
              </a:lnSpc>
              <a:buFont typeface="Arial" pitchFamily="34" charset="0"/>
              <a:buChar char="•"/>
            </a:pPr>
            <a:r>
              <a:rPr lang="en-IN" b="1" dirty="0" smtClean="0"/>
              <a:t>Patients with AKI treated with IRRT rather than (CRRT) may be more likely to become dialysis dependent</a:t>
            </a:r>
            <a:r>
              <a:rPr lang="en-IN" dirty="0" smtClean="0"/>
              <a:t>.</a:t>
            </a:r>
          </a:p>
          <a:p>
            <a:pPr>
              <a:lnSpc>
                <a:spcPct val="150000"/>
              </a:lnSpc>
              <a:buFont typeface="Arial" pitchFamily="34" charset="0"/>
              <a:buChar char="•"/>
            </a:pPr>
            <a:r>
              <a:rPr lang="en-IN" dirty="0" smtClean="0"/>
              <a:t>A systematic review and meta-analysis of 23 studies including  7 (RCTs) with 472 patients and 16 observational studies with3,499 patients concluded that  </a:t>
            </a:r>
            <a:r>
              <a:rPr lang="en-IN" b="1" dirty="0" smtClean="0"/>
              <a:t>Overall, initial treatment with IRRT was associated with a 1.7 times increased relative risk for dialysis dependence compared with CRRT. </a:t>
            </a:r>
          </a:p>
          <a:p>
            <a:pPr>
              <a:lnSpc>
                <a:spcPct val="150000"/>
              </a:lnSpc>
            </a:pPr>
            <a:r>
              <a:rPr lang="en-US" b="1" dirty="0" smtClean="0"/>
              <a:t>                                                         </a:t>
            </a:r>
          </a:p>
          <a:p>
            <a:pPr>
              <a:lnSpc>
                <a:spcPct val="150000"/>
              </a:lnSpc>
            </a:pPr>
            <a:r>
              <a:rPr lang="en-US" b="1" dirty="0" smtClean="0"/>
              <a:t>                                                                  </a:t>
            </a:r>
            <a:r>
              <a:rPr lang="en-US" sz="2000" b="1" dirty="0" smtClean="0"/>
              <a:t> </a:t>
            </a:r>
            <a:endParaRPr lang="en-IN" b="1" dirty="0" smtClean="0"/>
          </a:p>
          <a:p>
            <a:endParaRPr lang="en-US" dirty="0" smtClean="0"/>
          </a:p>
          <a:p>
            <a:endParaRPr lang="en-US" dirty="0" smtClean="0"/>
          </a:p>
          <a:p>
            <a:endParaRPr lang="en-IN" dirty="0"/>
          </a:p>
        </p:txBody>
      </p:sp>
      <p:sp>
        <p:nvSpPr>
          <p:cNvPr id="4" name="Rectangle 3"/>
          <p:cNvSpPr/>
          <p:nvPr/>
        </p:nvSpPr>
        <p:spPr>
          <a:xfrm>
            <a:off x="500034" y="3929066"/>
            <a:ext cx="8215370" cy="1754326"/>
          </a:xfrm>
          <a:prstGeom prst="rect">
            <a:avLst/>
          </a:prstGeom>
        </p:spPr>
        <p:txBody>
          <a:bodyPr wrap="square">
            <a:spAutoFit/>
          </a:bodyPr>
          <a:lstStyle/>
          <a:p>
            <a:pPr>
              <a:lnSpc>
                <a:spcPct val="150000"/>
              </a:lnSpc>
              <a:buFont typeface="Arial" pitchFamily="34" charset="0"/>
              <a:buChar char="•"/>
            </a:pPr>
            <a:r>
              <a:rPr lang="en-IN" dirty="0" smtClean="0"/>
              <a:t>Pooled analyses of the RCTs demonstrated </a:t>
            </a:r>
            <a:r>
              <a:rPr lang="en-IN" b="1" dirty="0" smtClean="0"/>
              <a:t>no significant difference in dialysis dependent rates</a:t>
            </a:r>
            <a:r>
              <a:rPr lang="en-IN" dirty="0" smtClean="0"/>
              <a:t> between the modalities, but </a:t>
            </a:r>
            <a:r>
              <a:rPr lang="en-IN" b="1" dirty="0" smtClean="0"/>
              <a:t>pooled analyses of the observational studies showed that patients who initially received IRRT had a twofold increased risk of dialysis dependence </a:t>
            </a:r>
            <a:r>
              <a:rPr lang="en-IN" dirty="0" smtClean="0"/>
              <a:t>compared with CRRT. </a:t>
            </a:r>
            <a:endParaRPr lang="en-IN" dirty="0"/>
          </a:p>
        </p:txBody>
      </p:sp>
      <p:pic>
        <p:nvPicPr>
          <p:cNvPr id="5" name="Picture 2"/>
          <p:cNvPicPr>
            <a:picLocks noChangeAspect="1" noChangeArrowheads="1"/>
          </p:cNvPicPr>
          <p:nvPr/>
        </p:nvPicPr>
        <p:blipFill>
          <a:blip r:embed="rId2">
            <a:lum bright="-19000" contrast="37000"/>
          </a:blip>
          <a:srcRect l="29440" t="55635" r="31594" b="17679"/>
          <a:stretch>
            <a:fillRect/>
          </a:stretch>
        </p:blipFill>
        <p:spPr bwMode="auto">
          <a:xfrm>
            <a:off x="571472" y="5643578"/>
            <a:ext cx="5929354" cy="1142984"/>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57242" y="2214554"/>
            <a:ext cx="8229600" cy="29289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noProof="0" dirty="0" smtClean="0">
                <a:ln>
                  <a:noFill/>
                </a:ln>
                <a:solidFill>
                  <a:srgbClr val="C00000"/>
                </a:solidFill>
                <a:effectLst/>
                <a:uLnTx/>
                <a:uFillTx/>
                <a:latin typeface="+mj-lt"/>
                <a:ea typeface="+mj-ea"/>
                <a:cs typeface="+mj-cs"/>
              </a:rPr>
              <a:t>Summary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noProof="0" dirty="0" smtClean="0">
                <a:ln>
                  <a:noFill/>
                </a:ln>
                <a:solidFill>
                  <a:srgbClr val="C00000"/>
                </a:solidFill>
                <a:effectLst/>
                <a:uLnTx/>
                <a:uFillTx/>
                <a:latin typeface="+mj-lt"/>
                <a:ea typeface="+mj-ea"/>
                <a:cs typeface="+mj-cs"/>
              </a:rPr>
              <a:t>&amp;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noProof="0" dirty="0" smtClean="0">
                <a:ln>
                  <a:noFill/>
                </a:ln>
                <a:solidFill>
                  <a:srgbClr val="C00000"/>
                </a:solidFill>
                <a:effectLst/>
                <a:uLnTx/>
                <a:uFillTx/>
                <a:latin typeface="+mj-lt"/>
                <a:ea typeface="+mj-ea"/>
                <a:cs typeface="+mj-cs"/>
              </a:rPr>
              <a:t>Conclusions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8358246" cy="6000792"/>
          </a:xfrm>
          <a:prstGeom prst="rect">
            <a:avLst/>
          </a:prstGeom>
          <a:solidFill>
            <a:srgbClr val="310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571472" y="642918"/>
            <a:ext cx="8286808" cy="4524315"/>
          </a:xfrm>
          <a:prstGeom prst="rect">
            <a:avLst/>
          </a:prstGeom>
          <a:noFill/>
        </p:spPr>
        <p:txBody>
          <a:bodyPr wrap="square" rtlCol="0">
            <a:spAutoFit/>
          </a:bodyPr>
          <a:lstStyle/>
          <a:p>
            <a:pPr algn="ctr"/>
            <a:r>
              <a:rPr lang="en-US" sz="3600" dirty="0" smtClean="0">
                <a:solidFill>
                  <a:srgbClr val="FFFF00"/>
                </a:solidFill>
              </a:rPr>
              <a:t>SUMMARY</a:t>
            </a:r>
          </a:p>
          <a:p>
            <a:pPr algn="ctr"/>
            <a:endParaRPr lang="en-US" sz="3600" dirty="0" smtClean="0">
              <a:solidFill>
                <a:srgbClr val="FFFF00"/>
              </a:solidFill>
            </a:endParaRPr>
          </a:p>
          <a:p>
            <a:pPr>
              <a:buFont typeface="Arial" pitchFamily="34" charset="0"/>
              <a:buChar char="•"/>
            </a:pPr>
            <a:r>
              <a:rPr lang="en-US" sz="2400" dirty="0" smtClean="0">
                <a:solidFill>
                  <a:schemeClr val="bg1"/>
                </a:solidFill>
              </a:rPr>
              <a:t>Recent multicenter RCTs have failed to confirm earlier trials suggesting benefit of higher CRRT dose in critically ill</a:t>
            </a:r>
          </a:p>
          <a:p>
            <a:pPr>
              <a:buFont typeface="Arial" pitchFamily="34" charset="0"/>
              <a:buChar char="•"/>
            </a:pPr>
            <a:endParaRPr lang="en-US" sz="2400" dirty="0" smtClean="0">
              <a:solidFill>
                <a:schemeClr val="bg1"/>
              </a:solidFill>
            </a:endParaRPr>
          </a:p>
          <a:p>
            <a:pPr>
              <a:buFont typeface="Arial" pitchFamily="34" charset="0"/>
              <a:buChar char="•"/>
            </a:pPr>
            <a:r>
              <a:rPr lang="en-US" sz="2400" dirty="0" smtClean="0">
                <a:solidFill>
                  <a:schemeClr val="bg1"/>
                </a:solidFill>
              </a:rPr>
              <a:t>Several differences exist among the various CRRT dose/outcome trials ,effluent dose ,convective contribution , dilution mode and timing of initiation </a:t>
            </a:r>
          </a:p>
          <a:p>
            <a:pPr>
              <a:buFont typeface="Arial" pitchFamily="34" charset="0"/>
              <a:buChar char="•"/>
            </a:pPr>
            <a:endParaRPr lang="en-US" sz="2400" dirty="0" smtClean="0">
              <a:solidFill>
                <a:schemeClr val="bg1"/>
              </a:solidFill>
            </a:endParaRPr>
          </a:p>
          <a:p>
            <a:pPr>
              <a:buFont typeface="Arial" pitchFamily="34" charset="0"/>
              <a:buChar char="•"/>
            </a:pPr>
            <a:r>
              <a:rPr lang="en-US" sz="2400" dirty="0" smtClean="0">
                <a:solidFill>
                  <a:schemeClr val="bg1"/>
                </a:solidFill>
              </a:rPr>
              <a:t>A “One size fits All” approach makes it very difficult to establish a standard CRRT modality and dose in an individual patient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14290"/>
            <a:ext cx="8358246" cy="5857916"/>
          </a:xfrm>
          <a:prstGeom prst="rect">
            <a:avLst/>
          </a:prstGeom>
          <a:solidFill>
            <a:srgbClr val="310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714348" y="642918"/>
            <a:ext cx="8215370" cy="4524315"/>
          </a:xfrm>
          <a:prstGeom prst="rect">
            <a:avLst/>
          </a:prstGeom>
          <a:noFill/>
        </p:spPr>
        <p:txBody>
          <a:bodyPr wrap="square" rtlCol="0">
            <a:spAutoFit/>
          </a:bodyPr>
          <a:lstStyle/>
          <a:p>
            <a:pPr algn="ctr"/>
            <a:r>
              <a:rPr lang="en-US" sz="3600" dirty="0" smtClean="0">
                <a:solidFill>
                  <a:srgbClr val="FFFF00"/>
                </a:solidFill>
              </a:rPr>
              <a:t>SUMMARY</a:t>
            </a:r>
          </a:p>
          <a:p>
            <a:pPr algn="ctr"/>
            <a:endParaRPr lang="en-US" sz="3600" dirty="0" smtClean="0">
              <a:solidFill>
                <a:srgbClr val="FFFF00"/>
              </a:solidFill>
            </a:endParaRPr>
          </a:p>
          <a:p>
            <a:pPr>
              <a:buFont typeface="Arial" pitchFamily="34" charset="0"/>
              <a:buChar char="•"/>
            </a:pPr>
            <a:r>
              <a:rPr lang="en-US" sz="2400" dirty="0" smtClean="0">
                <a:solidFill>
                  <a:schemeClr val="bg1"/>
                </a:solidFill>
              </a:rPr>
              <a:t>May be its time to say good bye to any more CRRT- high dose versus low dose ; CRRT versus IHD trials because hundreds of studies, including multicentre  RCT’s, meta-analysis have not shown a clear benefit of one over the other</a:t>
            </a:r>
          </a:p>
          <a:p>
            <a:pPr>
              <a:buFont typeface="Arial" pitchFamily="34" charset="0"/>
              <a:buChar char="•"/>
            </a:pPr>
            <a:endParaRPr lang="en-US" sz="2400" dirty="0" smtClean="0">
              <a:solidFill>
                <a:schemeClr val="bg1"/>
              </a:solidFill>
            </a:endParaRPr>
          </a:p>
          <a:p>
            <a:pPr>
              <a:buFont typeface="Arial" pitchFamily="34" charset="0"/>
              <a:buChar char="•"/>
            </a:pPr>
            <a:r>
              <a:rPr lang="en-US" sz="2400" dirty="0" smtClean="0">
                <a:solidFill>
                  <a:schemeClr val="bg1"/>
                </a:solidFill>
              </a:rPr>
              <a:t>The choice of RRT in the critically ill is best left to the clinicians handling these patients  depending on the condition of the patients, infrastructure, expertise and funds available in a given situation.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310AC0"/>
                </a:solidFill>
                <a:latin typeface="+mj-lt"/>
                <a:ea typeface="+mj-ea"/>
                <a:cs typeface="+mj-cs"/>
              </a:rPr>
              <a:t>Suggested Reading </a:t>
            </a:r>
            <a:endParaRPr kumimoji="0" lang="en-US" sz="3600" b="1" i="0" u="none" strike="noStrike" kern="1200" cap="none" spc="0" normalizeH="0" baseline="0" noProof="0" dirty="0" smtClean="0">
              <a:ln>
                <a:noFill/>
              </a:ln>
              <a:solidFill>
                <a:srgbClr val="310AC0"/>
              </a:solidFill>
              <a:effectLst/>
              <a:uLnTx/>
              <a:uFillTx/>
              <a:latin typeface="+mj-lt"/>
              <a:ea typeface="+mj-ea"/>
              <a:cs typeface="+mj-cs"/>
            </a:endParaRPr>
          </a:p>
        </p:txBody>
      </p:sp>
      <p:sp>
        <p:nvSpPr>
          <p:cNvPr id="3" name="Rectangle 2"/>
          <p:cNvSpPr/>
          <p:nvPr/>
        </p:nvSpPr>
        <p:spPr>
          <a:xfrm>
            <a:off x="714348" y="1214422"/>
            <a:ext cx="8286808" cy="1477328"/>
          </a:xfrm>
          <a:prstGeom prst="rect">
            <a:avLst/>
          </a:prstGeom>
        </p:spPr>
        <p:txBody>
          <a:bodyPr wrap="square">
            <a:spAutoFit/>
          </a:bodyPr>
          <a:lstStyle/>
          <a:p>
            <a:pPr algn="just">
              <a:buFont typeface="Arial" pitchFamily="34" charset="0"/>
              <a:buChar char="•"/>
            </a:pPr>
            <a:r>
              <a:rPr lang="en-US" dirty="0" smtClean="0"/>
              <a:t>Intensity of Renal Support in Critically Ill Patients with Acute Kidney Injury :The VA/NIH Acute Renal Failure Trial Network. </a:t>
            </a:r>
            <a:r>
              <a:rPr lang="en-US" b="1" dirty="0" smtClean="0"/>
              <a:t>N </a:t>
            </a:r>
            <a:r>
              <a:rPr lang="en-US" b="1" dirty="0" err="1" smtClean="0"/>
              <a:t>Engl</a:t>
            </a:r>
            <a:r>
              <a:rPr lang="en-US" b="1" dirty="0" smtClean="0"/>
              <a:t> J Med 2008; 359:7-20</a:t>
            </a:r>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endParaRPr lang="en-US" dirty="0"/>
          </a:p>
        </p:txBody>
      </p:sp>
      <p:sp>
        <p:nvSpPr>
          <p:cNvPr id="4" name="Rectangle 3"/>
          <p:cNvSpPr/>
          <p:nvPr/>
        </p:nvSpPr>
        <p:spPr>
          <a:xfrm>
            <a:off x="714348" y="1960426"/>
            <a:ext cx="8143932" cy="1477328"/>
          </a:xfrm>
          <a:prstGeom prst="rect">
            <a:avLst/>
          </a:prstGeom>
        </p:spPr>
        <p:txBody>
          <a:bodyPr wrap="square">
            <a:spAutoFit/>
          </a:bodyPr>
          <a:lstStyle/>
          <a:p>
            <a:pPr algn="just">
              <a:buFont typeface="Arial" pitchFamily="34" charset="0"/>
              <a:buChar char="•"/>
            </a:pPr>
            <a:r>
              <a:rPr lang="en-US" dirty="0" smtClean="0"/>
              <a:t>Intensity of Continuous Renal-Replacement Therapy in Critically Ill </a:t>
            </a:r>
            <a:r>
              <a:rPr lang="en-US" dirty="0" err="1" smtClean="0"/>
              <a:t>Patients:The</a:t>
            </a:r>
            <a:r>
              <a:rPr lang="en-US" dirty="0" smtClean="0"/>
              <a:t> RENAL Replacement Therapy Study Investigators </a:t>
            </a:r>
            <a:r>
              <a:rPr lang="en-US" b="1" dirty="0" smtClean="0"/>
              <a:t>N </a:t>
            </a:r>
            <a:r>
              <a:rPr lang="en-US" b="1" dirty="0" err="1" smtClean="0"/>
              <a:t>Engl</a:t>
            </a:r>
            <a:r>
              <a:rPr lang="en-US" b="1" dirty="0" smtClean="0"/>
              <a:t> J Med 2009; 361:1627-1638</a:t>
            </a:r>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endParaRPr lang="en-US" dirty="0"/>
          </a:p>
        </p:txBody>
      </p:sp>
      <p:sp>
        <p:nvSpPr>
          <p:cNvPr id="5" name="Rectangle 4"/>
          <p:cNvSpPr/>
          <p:nvPr/>
        </p:nvSpPr>
        <p:spPr>
          <a:xfrm>
            <a:off x="714348" y="2714620"/>
            <a:ext cx="8215370" cy="1477328"/>
          </a:xfrm>
          <a:prstGeom prst="rect">
            <a:avLst/>
          </a:prstGeom>
        </p:spPr>
        <p:txBody>
          <a:bodyPr wrap="square">
            <a:spAutoFit/>
          </a:bodyPr>
          <a:lstStyle/>
          <a:p>
            <a:pPr algn="just">
              <a:buFont typeface="Arial" pitchFamily="34" charset="0"/>
              <a:buChar char="•"/>
            </a:pPr>
            <a:r>
              <a:rPr lang="en-US" dirty="0" smtClean="0"/>
              <a:t>A comparison of early versus late initiation of renal replacement therapy in critically ill patients with acute kidney injury: a systematic review and meta-analysis : </a:t>
            </a:r>
            <a:r>
              <a:rPr lang="en-US" dirty="0" err="1" smtClean="0"/>
              <a:t>Karvellas</a:t>
            </a:r>
            <a:r>
              <a:rPr lang="en-US" dirty="0" smtClean="0"/>
              <a:t> et al</a:t>
            </a:r>
            <a:r>
              <a:rPr lang="en-US" b="1" dirty="0" smtClean="0"/>
              <a:t>. Critical Care 2011, 15:R72</a:t>
            </a:r>
          </a:p>
          <a:p>
            <a:endParaRPr lang="en-US" dirty="0" smtClean="0"/>
          </a:p>
          <a:p>
            <a:endParaRPr lang="en-US" dirty="0"/>
          </a:p>
        </p:txBody>
      </p:sp>
      <p:sp>
        <p:nvSpPr>
          <p:cNvPr id="6" name="Rectangle 5"/>
          <p:cNvSpPr/>
          <p:nvPr/>
        </p:nvSpPr>
        <p:spPr>
          <a:xfrm>
            <a:off x="714348" y="3643314"/>
            <a:ext cx="8001056" cy="1200329"/>
          </a:xfrm>
          <a:prstGeom prst="rect">
            <a:avLst/>
          </a:prstGeom>
        </p:spPr>
        <p:txBody>
          <a:bodyPr wrap="square">
            <a:spAutoFit/>
          </a:bodyPr>
          <a:lstStyle/>
          <a:p>
            <a:pPr algn="just">
              <a:buFont typeface="Arial" pitchFamily="34" charset="0"/>
              <a:buChar char="•"/>
            </a:pPr>
            <a:r>
              <a:rPr lang="en-US" dirty="0" smtClean="0"/>
              <a:t>Dialysis: Results of RENAL—what is the optimal CRRT target dose? John A. </a:t>
            </a:r>
            <a:r>
              <a:rPr lang="en-US" dirty="0" err="1" smtClean="0"/>
              <a:t>Kellum</a:t>
            </a:r>
            <a:r>
              <a:rPr lang="en-US" dirty="0" smtClean="0"/>
              <a:t> &amp; Claudio </a:t>
            </a:r>
            <a:r>
              <a:rPr lang="en-US" dirty="0" err="1" smtClean="0"/>
              <a:t>Ronco</a:t>
            </a:r>
            <a:r>
              <a:rPr lang="en-US" dirty="0" smtClean="0"/>
              <a:t>: </a:t>
            </a:r>
            <a:r>
              <a:rPr lang="en-US" b="1" dirty="0" smtClean="0"/>
              <a:t>Nature Reviews Nephrology 6, 191-192 (April 2010) </a:t>
            </a:r>
          </a:p>
          <a:p>
            <a:endParaRPr lang="en-US" dirty="0" smtClean="0"/>
          </a:p>
          <a:p>
            <a:endParaRPr lang="en-US" dirty="0"/>
          </a:p>
        </p:txBody>
      </p:sp>
      <p:sp>
        <p:nvSpPr>
          <p:cNvPr id="7" name="Rectangle 6"/>
          <p:cNvSpPr/>
          <p:nvPr/>
        </p:nvSpPr>
        <p:spPr>
          <a:xfrm>
            <a:off x="714348" y="4290207"/>
            <a:ext cx="8215370" cy="2862322"/>
          </a:xfrm>
          <a:prstGeom prst="rect">
            <a:avLst/>
          </a:prstGeom>
          <a:ln>
            <a:noFill/>
          </a:ln>
        </p:spPr>
        <p:txBody>
          <a:bodyPr wrap="square">
            <a:spAutoFit/>
          </a:bodyPr>
          <a:lstStyle/>
          <a:p>
            <a:pPr algn="just">
              <a:buFont typeface="Arial" pitchFamily="34" charset="0"/>
              <a:buChar char="•"/>
            </a:pPr>
            <a:r>
              <a:rPr lang="en-US" dirty="0" smtClean="0"/>
              <a:t>The effect of continuous versus intermittent renal replacement therapy on the outcome of critically ill patients with acute renal failure (CONVINT): a prospective randomized controlled trial. </a:t>
            </a:r>
            <a:r>
              <a:rPr lang="en-US" dirty="0" err="1" smtClean="0"/>
              <a:t>Schefold</a:t>
            </a:r>
            <a:r>
              <a:rPr lang="en-US" dirty="0" smtClean="0"/>
              <a:t> JC, von </a:t>
            </a:r>
            <a:r>
              <a:rPr lang="en-US" dirty="0" err="1" smtClean="0"/>
              <a:t>Haehlin</a:t>
            </a:r>
            <a:r>
              <a:rPr lang="en-US" dirty="0" smtClean="0"/>
              <a:t> et al </a:t>
            </a:r>
            <a:r>
              <a:rPr lang="en-US" b="1" dirty="0" err="1" smtClean="0"/>
              <a:t>Crit</a:t>
            </a:r>
            <a:r>
              <a:rPr lang="en-US" b="1" dirty="0" smtClean="0"/>
              <a:t> Care. 2014 Jan 10;18(1):R11. </a:t>
            </a:r>
          </a:p>
          <a:p>
            <a:endParaRPr lang="en-IN" dirty="0" smtClean="0"/>
          </a:p>
          <a:p>
            <a:pPr>
              <a:buFont typeface="Arial" pitchFamily="34" charset="0"/>
              <a:buChar char="•"/>
            </a:pPr>
            <a:r>
              <a:rPr lang="en-IN" dirty="0" smtClean="0"/>
              <a:t>Extended Daily Dialysis Versus Continuous Renal Replacement Therapy for Acute Kidney Injury: A </a:t>
            </a:r>
            <a:r>
              <a:rPr lang="en-IN" dirty="0" smtClean="0">
                <a:solidFill>
                  <a:sysClr val="windowText" lastClr="000000"/>
                </a:solidFill>
              </a:rPr>
              <a:t>Meta-analysis. </a:t>
            </a:r>
            <a:r>
              <a:rPr lang="en-IN" b="1" dirty="0" smtClean="0">
                <a:solidFill>
                  <a:sysClr val="windowText" lastClr="000000"/>
                </a:solidFill>
              </a:rPr>
              <a:t>Am J Kidney </a:t>
            </a:r>
            <a:r>
              <a:rPr lang="en-IN" b="1" dirty="0" err="1" smtClean="0">
                <a:solidFill>
                  <a:sysClr val="windowText" lastClr="000000"/>
                </a:solidFill>
              </a:rPr>
              <a:t>Dis</a:t>
            </a:r>
            <a:r>
              <a:rPr lang="en-IN" b="1" dirty="0" smtClean="0">
                <a:solidFill>
                  <a:sysClr val="windowText" lastClr="000000"/>
                </a:solidFill>
              </a:rPr>
              <a:t> :2015 Aug;66(2):322-30</a:t>
            </a:r>
          </a:p>
          <a:p>
            <a:pPr algn="just">
              <a:buFont typeface="Arial" pitchFamily="34" charset="0"/>
              <a:buChar char="•"/>
            </a:pPr>
            <a:endParaRPr lang="en-US" dirty="0" smtClean="0"/>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71802" y="2214554"/>
            <a:ext cx="8229600" cy="29289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Thank You</a:t>
            </a:r>
            <a:endParaRPr kumimoji="0" lang="en-US" sz="6000" b="1" i="0" u="none" strike="noStrike" kern="1200" cap="none" spc="0" normalizeH="0" noProof="0" dirty="0" smtClean="0">
              <a:ln>
                <a:noFill/>
              </a:ln>
              <a:solidFill>
                <a:srgbClr val="C0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028" name="Picture 4" descr="Manipal hospital bangalore"/>
          <p:cNvPicPr>
            <a:picLocks noChangeAspect="1" noChangeArrowheads="1"/>
          </p:cNvPicPr>
          <p:nvPr/>
        </p:nvPicPr>
        <p:blipFill>
          <a:blip r:embed="rId2"/>
          <a:srcRect/>
          <a:stretch>
            <a:fillRect/>
          </a:stretch>
        </p:blipFill>
        <p:spPr bwMode="auto">
          <a:xfrm>
            <a:off x="500034" y="142852"/>
            <a:ext cx="4786346" cy="65722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858280" cy="1446550"/>
          </a:xfrm>
          <a:prstGeom prst="rect">
            <a:avLst/>
          </a:prstGeom>
          <a:noFill/>
        </p:spPr>
        <p:txBody>
          <a:bodyPr wrap="square" rtlCol="0">
            <a:spAutoFit/>
          </a:bodyPr>
          <a:lstStyle/>
          <a:p>
            <a:endParaRPr lang="en-US" sz="2800" dirty="0" smtClean="0"/>
          </a:p>
          <a:p>
            <a:pPr>
              <a:buFont typeface="Arial" pitchFamily="34" charset="0"/>
              <a:buChar char="•"/>
            </a:pPr>
            <a:endParaRPr lang="en-US" sz="2800" dirty="0" smtClean="0"/>
          </a:p>
          <a:p>
            <a:pPr algn="ctr"/>
            <a:r>
              <a:rPr lang="en-US" sz="3200" b="1" dirty="0" smtClean="0"/>
              <a:t>Treatment success or Treatment failure ??? </a:t>
            </a:r>
            <a:endParaRPr lang="en-US" sz="3200" b="1" dirty="0"/>
          </a:p>
        </p:txBody>
      </p:sp>
      <p:sp>
        <p:nvSpPr>
          <p:cNvPr id="3" name="Rectangle 2"/>
          <p:cNvSpPr txBox="1">
            <a:spLocks noChangeArrowheads="1"/>
          </p:cNvSpPr>
          <p:nvPr/>
        </p:nvSpPr>
        <p:spPr>
          <a:xfrm>
            <a:off x="457200" y="-68279"/>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AKI in the ICU</a:t>
            </a:r>
          </a:p>
        </p:txBody>
      </p:sp>
      <p:pic>
        <p:nvPicPr>
          <p:cNvPr id="1028" name="Picture 4" descr="http://publications.nigms.nih.gov/findings/mar07/otto_files/images/image11.png"/>
          <p:cNvPicPr>
            <a:picLocks noChangeAspect="1" noChangeArrowheads="1"/>
          </p:cNvPicPr>
          <p:nvPr/>
        </p:nvPicPr>
        <p:blipFill>
          <a:blip r:embed="rId2"/>
          <a:srcRect/>
          <a:stretch>
            <a:fillRect/>
          </a:stretch>
        </p:blipFill>
        <p:spPr bwMode="auto">
          <a:xfrm>
            <a:off x="714348" y="1643050"/>
            <a:ext cx="8215369" cy="51435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cforum.com/content/figures/cc7759-1-l.jpg">
            <a:hlinkClick r:id="rId2"/>
          </p:cNvPr>
          <p:cNvPicPr>
            <a:picLocks noChangeAspect="1" noChangeArrowheads="1"/>
          </p:cNvPicPr>
          <p:nvPr/>
        </p:nvPicPr>
        <p:blipFill>
          <a:blip r:embed="rId3"/>
          <a:srcRect/>
          <a:stretch>
            <a:fillRect/>
          </a:stretch>
        </p:blipFill>
        <p:spPr bwMode="auto">
          <a:xfrm>
            <a:off x="428596" y="1214422"/>
            <a:ext cx="7715304" cy="5643578"/>
          </a:xfrm>
          <a:prstGeom prst="rect">
            <a:avLst/>
          </a:prstGeom>
          <a:noFill/>
        </p:spPr>
      </p:pic>
      <p:sp>
        <p:nvSpPr>
          <p:cNvPr id="3" name="Rectangle 2"/>
          <p:cNvSpPr txBox="1">
            <a:spLocks noChangeArrowheads="1"/>
          </p:cNvSpPr>
          <p:nvPr/>
        </p:nvSpPr>
        <p:spPr>
          <a:xfrm>
            <a:off x="271490" y="-71462"/>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RIFLE and AKIN </a:t>
            </a:r>
            <a:r>
              <a:rPr lang="en-US" sz="3600" b="1" dirty="0" smtClean="0">
                <a:solidFill>
                  <a:srgbClr val="310AC0"/>
                </a:solidFill>
                <a:latin typeface="+mj-lt"/>
                <a:ea typeface="+mj-ea"/>
                <a:cs typeface="+mj-cs"/>
              </a:rPr>
              <a:t>Classification for </a:t>
            </a:r>
            <a:r>
              <a:rPr kumimoji="0" lang="en-US" sz="3600" b="1" i="0" u="none" strike="noStrike" kern="1200" cap="none" spc="0" normalizeH="0" baseline="0" noProof="0" dirty="0" smtClean="0">
                <a:ln>
                  <a:noFill/>
                </a:ln>
                <a:solidFill>
                  <a:srgbClr val="310AC0"/>
                </a:solidFill>
                <a:effectLst/>
                <a:uLnTx/>
                <a:uFillTx/>
                <a:latin typeface="+mj-lt"/>
                <a:ea typeface="+mj-ea"/>
                <a:cs typeface="+mj-cs"/>
              </a:rPr>
              <a:t>AKI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71414"/>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10AC0"/>
                </a:solidFill>
                <a:effectLst/>
                <a:uLnTx/>
                <a:uFillTx/>
                <a:latin typeface="+mj-lt"/>
                <a:ea typeface="+mj-ea"/>
                <a:cs typeface="+mj-cs"/>
              </a:rPr>
              <a:t>AKI in the ICU</a:t>
            </a:r>
          </a:p>
        </p:txBody>
      </p:sp>
      <p:sp>
        <p:nvSpPr>
          <p:cNvPr id="4" name="Rectangle 3"/>
          <p:cNvSpPr txBox="1">
            <a:spLocks noChangeArrowheads="1"/>
          </p:cNvSpPr>
          <p:nvPr/>
        </p:nvSpPr>
        <p:spPr>
          <a:xfrm>
            <a:off x="457200" y="1184291"/>
            <a:ext cx="8229600" cy="453072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Treatment of acute kidney injury (AKI) is principally supportive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R</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enal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replacement therapy (RRT) indicated in patients with severe kidney injury.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Goal: optimization of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fluid status ,maintain metabolic, nutritional</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&amp;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electrolyte balance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Multiple modalities of RRT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Intermittent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hemodialysis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(IHD),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C</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ontinuous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R</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enal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R</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eplacement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T</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herapies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(CRRTs)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Peritoneal dialysis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H</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ybrid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therapies,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Sustained </a:t>
            </a:r>
            <a:r>
              <a:rPr lang="en-US" sz="2000" dirty="0" smtClean="0"/>
              <a:t>L</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ow</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-Efficiency </a:t>
            </a:r>
            <a:r>
              <a:rPr lang="en-US" sz="2000" dirty="0" smtClean="0"/>
              <a:t>D</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ialysis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(SLED), Renal assist device ( RAD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2862860"/>
            <a:ext cx="5524782" cy="923330"/>
          </a:xfrm>
          <a:prstGeom prst="rect">
            <a:avLst/>
          </a:prstGeom>
        </p:spPr>
        <p:txBody>
          <a:bodyPr wrap="none">
            <a:spAutoFit/>
          </a:bodyPr>
          <a:lstStyle/>
          <a:p>
            <a:pPr marL="342900" lvl="0" indent="-342900">
              <a:lnSpc>
                <a:spcPct val="90000"/>
              </a:lnSpc>
              <a:spcBef>
                <a:spcPct val="20000"/>
              </a:spcBef>
              <a:defRPr/>
            </a:pPr>
            <a:r>
              <a:rPr lang="en-US" sz="6000" b="1" dirty="0" smtClean="0">
                <a:solidFill>
                  <a:srgbClr val="C00000"/>
                </a:solidFill>
              </a:rPr>
              <a:t>Principles of RRT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1940</Words>
  <Application>Microsoft Office PowerPoint</Application>
  <PresentationFormat>On-screen Show (4:3)</PresentationFormat>
  <Paragraphs>312</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Outline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ROHAN</dc:creator>
  <cp:lastModifiedBy>ballal</cp:lastModifiedBy>
  <cp:revision>65</cp:revision>
  <dcterms:created xsi:type="dcterms:W3CDTF">2015-07-13T16:27:36Z</dcterms:created>
  <dcterms:modified xsi:type="dcterms:W3CDTF">2015-09-10T11:59:42Z</dcterms:modified>
</cp:coreProperties>
</file>