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91" r:id="rId4"/>
    <p:sldId id="257" r:id="rId5"/>
    <p:sldId id="259" r:id="rId6"/>
    <p:sldId id="302" r:id="rId7"/>
    <p:sldId id="261" r:id="rId8"/>
    <p:sldId id="262" r:id="rId9"/>
    <p:sldId id="263" r:id="rId10"/>
    <p:sldId id="264" r:id="rId11"/>
    <p:sldId id="280" r:id="rId12"/>
    <p:sldId id="304" r:id="rId13"/>
    <p:sldId id="305" r:id="rId14"/>
    <p:sldId id="282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99FF"/>
    <a:srgbClr val="9900FF"/>
    <a:srgbClr val="FF6600"/>
    <a:srgbClr val="CC6600"/>
    <a:srgbClr val="2D2D8A"/>
    <a:srgbClr val="883EDA"/>
    <a:srgbClr val="339933"/>
    <a:srgbClr val="8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40" d="100"/>
          <a:sy n="40" d="100"/>
        </p:scale>
        <p:origin x="120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A1E32-AF05-465F-8F7C-342ADA24D2D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F749A8-3C31-43B1-B668-30436CB8E66B}">
      <dgm:prSet phldrT="[Text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accent6">
                  <a:lumMod val="75000"/>
                </a:schemeClr>
              </a:solidFill>
            </a:rPr>
            <a:t>1</a:t>
          </a:r>
        </a:p>
      </dgm:t>
    </dgm:pt>
    <dgm:pt modelId="{521F84EA-06EC-4240-9731-5E7C61417017}" type="parTrans" cxnId="{840EF215-4C5E-43D0-846D-BE0EDAC28C13}">
      <dgm:prSet/>
      <dgm:spPr/>
      <dgm:t>
        <a:bodyPr/>
        <a:lstStyle/>
        <a:p>
          <a:endParaRPr lang="en-GB"/>
        </a:p>
      </dgm:t>
    </dgm:pt>
    <dgm:pt modelId="{B4E19B5B-5149-437B-B04A-B99AC140D842}" type="sibTrans" cxnId="{840EF215-4C5E-43D0-846D-BE0EDAC28C13}">
      <dgm:prSet/>
      <dgm:spPr/>
      <dgm:t>
        <a:bodyPr/>
        <a:lstStyle/>
        <a:p>
          <a:endParaRPr lang="en-GB"/>
        </a:p>
      </dgm:t>
    </dgm:pt>
    <dgm:pt modelId="{810C10CF-1177-4DA3-958C-77539D212AFB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1600" dirty="0"/>
            <a:t>The synthesis of </a:t>
          </a:r>
          <a:r>
            <a:rPr lang="en-US" sz="1600" dirty="0" err="1"/>
            <a:t>formylpropyl</a:t>
          </a:r>
          <a:r>
            <a:rPr lang="en-US" sz="1600" dirty="0"/>
            <a:t> derivatives of </a:t>
          </a:r>
          <a:r>
            <a:rPr lang="en-US" sz="1600" dirty="0" err="1"/>
            <a:t>pyrazoles</a:t>
          </a:r>
          <a:r>
            <a:rPr lang="en-US" sz="1600" dirty="0"/>
            <a:t> by the reaction of </a:t>
          </a:r>
          <a:r>
            <a:rPr lang="en-US" sz="1600" dirty="0" err="1"/>
            <a:t>pyrazoles</a:t>
          </a:r>
          <a:r>
            <a:rPr lang="en-US" sz="1600" dirty="0"/>
            <a:t> with </a:t>
          </a:r>
          <a:r>
            <a:rPr lang="en-US" sz="1600" dirty="0" err="1"/>
            <a:t>crotonaldehyde</a:t>
          </a:r>
          <a:r>
            <a:rPr lang="en-US" sz="1600" dirty="0"/>
            <a:t> in the absence of catalyst and in neat conditions has been studied  and the reactions proceed with up to 85-90% yields in 8-16 hours.  </a:t>
          </a:r>
          <a:endParaRPr lang="en-GB" sz="1600" dirty="0"/>
        </a:p>
      </dgm:t>
    </dgm:pt>
    <dgm:pt modelId="{01F0DA80-2451-4713-A5A2-A8C0E597CFE1}" type="parTrans" cxnId="{45CAC7E0-1053-4DB5-82CE-C6C745B88E8D}">
      <dgm:prSet/>
      <dgm:spPr/>
      <dgm:t>
        <a:bodyPr/>
        <a:lstStyle/>
        <a:p>
          <a:endParaRPr lang="en-GB"/>
        </a:p>
      </dgm:t>
    </dgm:pt>
    <dgm:pt modelId="{362C4A38-1AB1-4640-AC48-B389ADAD40A3}" type="sibTrans" cxnId="{45CAC7E0-1053-4DB5-82CE-C6C745B88E8D}">
      <dgm:prSet/>
      <dgm:spPr/>
      <dgm:t>
        <a:bodyPr/>
        <a:lstStyle/>
        <a:p>
          <a:endParaRPr lang="en-GB"/>
        </a:p>
      </dgm:t>
    </dgm:pt>
    <dgm:pt modelId="{8AAF122B-8715-4ACA-A628-725110470006}">
      <dgm:prSet phldrT="[Text]"/>
      <dgm:spPr>
        <a:ln>
          <a:solidFill>
            <a:srgbClr val="0099FF"/>
          </a:solidFill>
        </a:ln>
      </dgm:spPr>
      <dgm:t>
        <a:bodyPr/>
        <a:lstStyle/>
        <a:p>
          <a:r>
            <a:rPr lang="en-GB" dirty="0"/>
            <a:t>2</a:t>
          </a:r>
        </a:p>
      </dgm:t>
    </dgm:pt>
    <dgm:pt modelId="{97996EC7-C668-4D72-A7C9-AD5AAEA3E420}" type="parTrans" cxnId="{E2EB099A-A486-4696-8983-5C1C7C18C5BA}">
      <dgm:prSet/>
      <dgm:spPr/>
      <dgm:t>
        <a:bodyPr/>
        <a:lstStyle/>
        <a:p>
          <a:endParaRPr lang="en-GB"/>
        </a:p>
      </dgm:t>
    </dgm:pt>
    <dgm:pt modelId="{82D7028E-98D2-4DDB-B33B-EF1F39DCC737}" type="sibTrans" cxnId="{E2EB099A-A486-4696-8983-5C1C7C18C5BA}">
      <dgm:prSet/>
      <dgm:spPr/>
      <dgm:t>
        <a:bodyPr/>
        <a:lstStyle/>
        <a:p>
          <a:endParaRPr lang="en-GB"/>
        </a:p>
      </dgm:t>
    </dgm:pt>
    <dgm:pt modelId="{1FB97C3F-4F4D-4A13-8F61-C9EE7F2CC235}">
      <dgm:prSet phldrT="[Text]"/>
      <dgm:spPr>
        <a:ln>
          <a:solidFill>
            <a:srgbClr val="0099FF"/>
          </a:solidFill>
        </a:ln>
      </dgm:spPr>
      <dgm:t>
        <a:bodyPr/>
        <a:lstStyle/>
        <a:p>
          <a:endParaRPr lang="en-GB" sz="1200" dirty="0"/>
        </a:p>
      </dgm:t>
    </dgm:pt>
    <dgm:pt modelId="{21889538-4166-4BB0-A654-91FBB67F76E5}" type="parTrans" cxnId="{9D6DF885-E785-491C-A597-918B453B6F3C}">
      <dgm:prSet/>
      <dgm:spPr/>
      <dgm:t>
        <a:bodyPr/>
        <a:lstStyle/>
        <a:p>
          <a:endParaRPr lang="en-GB"/>
        </a:p>
      </dgm:t>
    </dgm:pt>
    <dgm:pt modelId="{E68A7F7F-DCC3-4459-AC76-55EA2B71883D}" type="sibTrans" cxnId="{9D6DF885-E785-491C-A597-918B453B6F3C}">
      <dgm:prSet/>
      <dgm:spPr/>
      <dgm:t>
        <a:bodyPr/>
        <a:lstStyle/>
        <a:p>
          <a:endParaRPr lang="en-GB"/>
        </a:p>
      </dgm:t>
    </dgm:pt>
    <dgm:pt modelId="{F5089D7B-4DED-42C7-A27E-8BA1F1563CB3}">
      <dgm:prSet phldrT="[Text]"/>
      <dgm:spPr>
        <a:ln>
          <a:solidFill>
            <a:srgbClr val="2D2D8A"/>
          </a:solidFill>
        </a:ln>
      </dgm:spPr>
      <dgm:t>
        <a:bodyPr/>
        <a:lstStyle/>
        <a:p>
          <a:r>
            <a:rPr lang="en-GB" dirty="0"/>
            <a:t>3</a:t>
          </a:r>
        </a:p>
      </dgm:t>
    </dgm:pt>
    <dgm:pt modelId="{6D58E576-ACAA-4E48-97D4-03DAEF1B2AAA}" type="parTrans" cxnId="{A1CC94F4-87BD-40B7-B714-DC425DE62BA8}">
      <dgm:prSet/>
      <dgm:spPr/>
      <dgm:t>
        <a:bodyPr/>
        <a:lstStyle/>
        <a:p>
          <a:endParaRPr lang="en-GB"/>
        </a:p>
      </dgm:t>
    </dgm:pt>
    <dgm:pt modelId="{95BE444E-9108-4DF2-89BD-727BA09411F3}" type="sibTrans" cxnId="{A1CC94F4-87BD-40B7-B714-DC425DE62BA8}">
      <dgm:prSet/>
      <dgm:spPr/>
      <dgm:t>
        <a:bodyPr/>
        <a:lstStyle/>
        <a:p>
          <a:endParaRPr lang="en-GB"/>
        </a:p>
      </dgm:t>
    </dgm:pt>
    <dgm:pt modelId="{1565CC75-D821-48CB-AA49-D210664A74D9}">
      <dgm:prSet phldrT="[Text]"/>
      <dgm:spPr/>
      <dgm:t>
        <a:bodyPr/>
        <a:lstStyle/>
        <a:p>
          <a:endParaRPr lang="en-GB" sz="1200" dirty="0"/>
        </a:p>
      </dgm:t>
    </dgm:pt>
    <dgm:pt modelId="{B113D403-9D89-447C-A8D2-C9AF5A27D3AF}" type="parTrans" cxnId="{E29C7F98-E68A-4718-91E7-8747BB4F75DE}">
      <dgm:prSet/>
      <dgm:spPr/>
      <dgm:t>
        <a:bodyPr/>
        <a:lstStyle/>
        <a:p>
          <a:endParaRPr lang="en-GB"/>
        </a:p>
      </dgm:t>
    </dgm:pt>
    <dgm:pt modelId="{F9BFAF07-FDAA-4C72-8E4B-20866959DFEC}" type="sibTrans" cxnId="{E29C7F98-E68A-4718-91E7-8747BB4F75DE}">
      <dgm:prSet/>
      <dgm:spPr/>
      <dgm:t>
        <a:bodyPr/>
        <a:lstStyle/>
        <a:p>
          <a:endParaRPr lang="en-GB"/>
        </a:p>
      </dgm:t>
    </dgm:pt>
    <dgm:pt modelId="{D5840F24-DB96-42A0-9567-52229C109F7B}">
      <dgm:prSet custT="1"/>
      <dgm:spPr/>
      <dgm:t>
        <a:bodyPr/>
        <a:lstStyle/>
        <a:p>
          <a:r>
            <a:rPr lang="en-US" sz="1600" dirty="0"/>
            <a:t>Based on the results of X-ray diffraction (XRD), IR and  </a:t>
          </a:r>
          <a:r>
            <a:rPr lang="en-US" sz="1600" baseline="30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1</a:t>
          </a:r>
          <a:r>
            <a: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H NMR  </a:t>
          </a:r>
          <a:r>
            <a:rPr lang="en-US" sz="1600" dirty="0"/>
            <a:t>one can suggest that 2-(2-(3,5-dimethyl-1H-pyrazol-1-yl)propyl)-6-methyl-1,3-dioxane-4-ol</a:t>
          </a:r>
          <a:r>
            <a:rPr lang="en-US" sz="1600" b="1" dirty="0"/>
            <a:t> </a:t>
          </a:r>
          <a:r>
            <a:rPr lang="en-US" sz="1600" dirty="0"/>
            <a:t>exists in equilibrium from 3-(3-(3,5-dimethyl-1H-pyrazol-1-yl)-1-hydroxybutoxy)</a:t>
          </a:r>
          <a:r>
            <a:rPr lang="en-US" sz="1600" dirty="0" err="1"/>
            <a:t>butanal</a:t>
          </a:r>
          <a:r>
            <a:rPr lang="en-US" sz="1600" dirty="0"/>
            <a:t>.</a:t>
          </a:r>
        </a:p>
      </dgm:t>
    </dgm:pt>
    <dgm:pt modelId="{55CE6265-59C5-4EFF-9703-9499A27E5D44}" type="parTrans" cxnId="{517BBB5C-3908-4385-A666-CB7B034C5C17}">
      <dgm:prSet/>
      <dgm:spPr/>
      <dgm:t>
        <a:bodyPr/>
        <a:lstStyle/>
        <a:p>
          <a:endParaRPr lang="en-US"/>
        </a:p>
      </dgm:t>
    </dgm:pt>
    <dgm:pt modelId="{4F4D5AF2-315E-4F49-BF32-01BE45E1CC94}" type="sibTrans" cxnId="{517BBB5C-3908-4385-A666-CB7B034C5C17}">
      <dgm:prSet/>
      <dgm:spPr/>
      <dgm:t>
        <a:bodyPr/>
        <a:lstStyle/>
        <a:p>
          <a:endParaRPr lang="en-US"/>
        </a:p>
      </dgm:t>
    </dgm:pt>
    <dgm:pt modelId="{E2464809-21A5-4C97-8225-4C9B8EFEF039}">
      <dgm:prSet custT="1"/>
      <dgm:spPr/>
      <dgm:t>
        <a:bodyPr/>
        <a:lstStyle/>
        <a:p>
          <a:r>
            <a:rPr lang="en-US" sz="1600" dirty="0"/>
            <a:t>The reaction of 3,5-dimethylpyrazole with crotonaldehyde in an aqueous medium, leads to the formation 3,5-dimethylpyrazole of crystalline hemiacetal with 65 % yield.</a:t>
          </a:r>
          <a:endParaRPr lang="en-GB" sz="1600" dirty="0"/>
        </a:p>
      </dgm:t>
    </dgm:pt>
    <dgm:pt modelId="{7BA4456C-A65B-4539-B7CD-4F5464D1ABA0}" type="parTrans" cxnId="{C5669726-B8B6-4610-8D40-27E95849C87C}">
      <dgm:prSet/>
      <dgm:spPr/>
      <dgm:t>
        <a:bodyPr/>
        <a:lstStyle/>
        <a:p>
          <a:endParaRPr lang="en-US"/>
        </a:p>
      </dgm:t>
    </dgm:pt>
    <dgm:pt modelId="{EC9F3CCE-CDE7-4125-892E-02D2325A9B6D}" type="sibTrans" cxnId="{C5669726-B8B6-4610-8D40-27E95849C87C}">
      <dgm:prSet/>
      <dgm:spPr/>
      <dgm:t>
        <a:bodyPr/>
        <a:lstStyle/>
        <a:p>
          <a:endParaRPr lang="en-US"/>
        </a:p>
      </dgm:t>
    </dgm:pt>
    <dgm:pt modelId="{C18E37FB-4126-4D7D-8242-7F367B692F72}">
      <dgm:prSet/>
      <dgm:spPr/>
      <dgm:t>
        <a:bodyPr/>
        <a:lstStyle/>
        <a:p>
          <a:endParaRPr lang="en-US" sz="1200" dirty="0"/>
        </a:p>
      </dgm:t>
    </dgm:pt>
    <dgm:pt modelId="{28371CB3-3D01-48B9-84AF-1B342334C68E}" type="parTrans" cxnId="{4F07D818-970A-4D05-960B-EE7562B2ED59}">
      <dgm:prSet/>
      <dgm:spPr/>
      <dgm:t>
        <a:bodyPr/>
        <a:lstStyle/>
        <a:p>
          <a:endParaRPr lang="en-US"/>
        </a:p>
      </dgm:t>
    </dgm:pt>
    <dgm:pt modelId="{FDC1941E-694D-4752-9512-4351C0F1E845}" type="sibTrans" cxnId="{4F07D818-970A-4D05-960B-EE7562B2ED59}">
      <dgm:prSet/>
      <dgm:spPr/>
      <dgm:t>
        <a:bodyPr/>
        <a:lstStyle/>
        <a:p>
          <a:endParaRPr lang="en-US"/>
        </a:p>
      </dgm:t>
    </dgm:pt>
    <dgm:pt modelId="{83A8A07F-C48C-46C8-B6D9-D8059A6BE606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GB" sz="1600" dirty="0"/>
        </a:p>
      </dgm:t>
    </dgm:pt>
    <dgm:pt modelId="{BD2DE7AD-25A8-4D93-B102-8CD7AF74660C}" type="parTrans" cxnId="{9E70ABBE-B1CA-4142-88BC-5F3557C8589F}">
      <dgm:prSet/>
      <dgm:spPr/>
      <dgm:t>
        <a:bodyPr/>
        <a:lstStyle/>
        <a:p>
          <a:endParaRPr lang="en-US"/>
        </a:p>
      </dgm:t>
    </dgm:pt>
    <dgm:pt modelId="{6D768331-CCDD-49BF-BBD2-4D6D153FA658}" type="sibTrans" cxnId="{9E70ABBE-B1CA-4142-88BC-5F3557C8589F}">
      <dgm:prSet/>
      <dgm:spPr/>
      <dgm:t>
        <a:bodyPr/>
        <a:lstStyle/>
        <a:p>
          <a:endParaRPr lang="en-US"/>
        </a:p>
      </dgm:t>
    </dgm:pt>
    <dgm:pt modelId="{7AB76B21-91D7-450D-AFC5-826FE58403A6}" type="pres">
      <dgm:prSet presAssocID="{277A1E32-AF05-465F-8F7C-342ADA24D2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65D20D-B887-4712-AD50-9AE8AFA036CA}" type="pres">
      <dgm:prSet presAssocID="{DDF749A8-3C31-43B1-B668-30436CB8E66B}" presName="composite" presStyleCnt="0"/>
      <dgm:spPr/>
    </dgm:pt>
    <dgm:pt modelId="{AD21E536-9DAC-4711-AC69-8F3DBA0D61FB}" type="pres">
      <dgm:prSet presAssocID="{DDF749A8-3C31-43B1-B668-30436CB8E6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FBA00-1BF7-4CB7-BDB5-7DFBFFBAE7E7}" type="pres">
      <dgm:prSet presAssocID="{DDF749A8-3C31-43B1-B668-30436CB8E66B}" presName="descendantText" presStyleLbl="alignAcc1" presStyleIdx="0" presStyleCnt="3" custLinFactNeighborX="-508" custLinFactNeighborY="7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600B6-7084-4F7A-9A5C-0C9578587439}" type="pres">
      <dgm:prSet presAssocID="{B4E19B5B-5149-437B-B04A-B99AC140D842}" presName="sp" presStyleCnt="0"/>
      <dgm:spPr/>
    </dgm:pt>
    <dgm:pt modelId="{C7721073-7D17-4AE5-B686-9FE97FC99946}" type="pres">
      <dgm:prSet presAssocID="{8AAF122B-8715-4ACA-A628-725110470006}" presName="composite" presStyleCnt="0"/>
      <dgm:spPr/>
    </dgm:pt>
    <dgm:pt modelId="{AA78F62F-EA93-4F68-B230-422FCE828C59}" type="pres">
      <dgm:prSet presAssocID="{8AAF122B-8715-4ACA-A628-7251104700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CC599-DABF-4335-8073-5DEAE11C3CDE}" type="pres">
      <dgm:prSet presAssocID="{8AAF122B-8715-4ACA-A628-72511047000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68CA3-3D6C-41FE-86C5-DB7F3853D4C1}" type="pres">
      <dgm:prSet presAssocID="{82D7028E-98D2-4DDB-B33B-EF1F39DCC737}" presName="sp" presStyleCnt="0"/>
      <dgm:spPr/>
    </dgm:pt>
    <dgm:pt modelId="{E3C93E05-15B4-4C6B-9469-F01A3298C018}" type="pres">
      <dgm:prSet presAssocID="{F5089D7B-4DED-42C7-A27E-8BA1F1563CB3}" presName="composite" presStyleCnt="0"/>
      <dgm:spPr/>
    </dgm:pt>
    <dgm:pt modelId="{5D42A227-654E-4A77-9F0A-412F38DA5BA6}" type="pres">
      <dgm:prSet presAssocID="{F5089D7B-4DED-42C7-A27E-8BA1F1563CB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C1877-B47E-459B-A1D3-AA4D62EA211F}" type="pres">
      <dgm:prSet presAssocID="{F5089D7B-4DED-42C7-A27E-8BA1F1563CB3}" presName="descendantText" presStyleLbl="alignAcc1" presStyleIdx="2" presStyleCnt="3" custScaleY="113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FA8BB-9D59-49A8-9FC7-6A17403918A8}" type="presOf" srcId="{E2464809-21A5-4C97-8225-4C9B8EFEF039}" destId="{84DCC599-DABF-4335-8073-5DEAE11C3CDE}" srcOrd="0" destOrd="1" presId="urn:microsoft.com/office/officeart/2005/8/layout/chevron2"/>
    <dgm:cxn modelId="{DFE08B89-2809-4483-9E05-191B9A5790A2}" type="presOf" srcId="{810C10CF-1177-4DA3-958C-77539D212AFB}" destId="{A53FBA00-1BF7-4CB7-BDB5-7DFBFFBAE7E7}" srcOrd="0" destOrd="1" presId="urn:microsoft.com/office/officeart/2005/8/layout/chevron2"/>
    <dgm:cxn modelId="{E29C7F98-E68A-4718-91E7-8747BB4F75DE}" srcId="{F5089D7B-4DED-42C7-A27E-8BA1F1563CB3}" destId="{1565CC75-D821-48CB-AA49-D210664A74D9}" srcOrd="0" destOrd="0" parTransId="{B113D403-9D89-447C-A8D2-C9AF5A27D3AF}" sibTransId="{F9BFAF07-FDAA-4C72-8E4B-20866959DFEC}"/>
    <dgm:cxn modelId="{5E5F7FA1-09A1-4A36-9B58-C9A2306B5111}" type="presOf" srcId="{8AAF122B-8715-4ACA-A628-725110470006}" destId="{AA78F62F-EA93-4F68-B230-422FCE828C59}" srcOrd="0" destOrd="0" presId="urn:microsoft.com/office/officeart/2005/8/layout/chevron2"/>
    <dgm:cxn modelId="{2E84AD74-89DE-4CA2-A401-B58F497751F8}" type="presOf" srcId="{1565CC75-D821-48CB-AA49-D210664A74D9}" destId="{C15C1877-B47E-459B-A1D3-AA4D62EA211F}" srcOrd="0" destOrd="0" presId="urn:microsoft.com/office/officeart/2005/8/layout/chevron2"/>
    <dgm:cxn modelId="{A0C6A76B-1178-4509-A2A0-FCCBA4E45754}" type="presOf" srcId="{277A1E32-AF05-465F-8F7C-342ADA24D2DB}" destId="{7AB76B21-91D7-450D-AFC5-826FE58403A6}" srcOrd="0" destOrd="0" presId="urn:microsoft.com/office/officeart/2005/8/layout/chevron2"/>
    <dgm:cxn modelId="{E151D84C-E80B-428D-A180-36F9D688E29B}" type="presOf" srcId="{D5840F24-DB96-42A0-9567-52229C109F7B}" destId="{C15C1877-B47E-459B-A1D3-AA4D62EA211F}" srcOrd="0" destOrd="1" presId="urn:microsoft.com/office/officeart/2005/8/layout/chevron2"/>
    <dgm:cxn modelId="{DF846360-1D8C-45A0-8461-F3ECC4598372}" type="presOf" srcId="{1FB97C3F-4F4D-4A13-8F61-C9EE7F2CC235}" destId="{84DCC599-DABF-4335-8073-5DEAE11C3CDE}" srcOrd="0" destOrd="0" presId="urn:microsoft.com/office/officeart/2005/8/layout/chevron2"/>
    <dgm:cxn modelId="{537ED2FF-4FF8-4BC4-8F35-7A3759F903B4}" type="presOf" srcId="{83A8A07F-C48C-46C8-B6D9-D8059A6BE606}" destId="{A53FBA00-1BF7-4CB7-BDB5-7DFBFFBAE7E7}" srcOrd="0" destOrd="0" presId="urn:microsoft.com/office/officeart/2005/8/layout/chevron2"/>
    <dgm:cxn modelId="{4F07D818-970A-4D05-960B-EE7562B2ED59}" srcId="{DDF749A8-3C31-43B1-B668-30436CB8E66B}" destId="{C18E37FB-4126-4D7D-8242-7F367B692F72}" srcOrd="2" destOrd="0" parTransId="{28371CB3-3D01-48B9-84AF-1B342334C68E}" sibTransId="{FDC1941E-694D-4752-9512-4351C0F1E845}"/>
    <dgm:cxn modelId="{9D6DF885-E785-491C-A597-918B453B6F3C}" srcId="{8AAF122B-8715-4ACA-A628-725110470006}" destId="{1FB97C3F-4F4D-4A13-8F61-C9EE7F2CC235}" srcOrd="0" destOrd="0" parTransId="{21889538-4166-4BB0-A654-91FBB67F76E5}" sibTransId="{E68A7F7F-DCC3-4459-AC76-55EA2B71883D}"/>
    <dgm:cxn modelId="{9E70ABBE-B1CA-4142-88BC-5F3557C8589F}" srcId="{DDF749A8-3C31-43B1-B668-30436CB8E66B}" destId="{83A8A07F-C48C-46C8-B6D9-D8059A6BE606}" srcOrd="0" destOrd="0" parTransId="{BD2DE7AD-25A8-4D93-B102-8CD7AF74660C}" sibTransId="{6D768331-CCDD-49BF-BBD2-4D6D153FA658}"/>
    <dgm:cxn modelId="{BC62920D-F5EF-4839-B288-646B772963A1}" type="presOf" srcId="{C18E37FB-4126-4D7D-8242-7F367B692F72}" destId="{A53FBA00-1BF7-4CB7-BDB5-7DFBFFBAE7E7}" srcOrd="0" destOrd="2" presId="urn:microsoft.com/office/officeart/2005/8/layout/chevron2"/>
    <dgm:cxn modelId="{C5669726-B8B6-4610-8D40-27E95849C87C}" srcId="{8AAF122B-8715-4ACA-A628-725110470006}" destId="{E2464809-21A5-4C97-8225-4C9B8EFEF039}" srcOrd="1" destOrd="0" parTransId="{7BA4456C-A65B-4539-B7CD-4F5464D1ABA0}" sibTransId="{EC9F3CCE-CDE7-4125-892E-02D2325A9B6D}"/>
    <dgm:cxn modelId="{A1CC94F4-87BD-40B7-B714-DC425DE62BA8}" srcId="{277A1E32-AF05-465F-8F7C-342ADA24D2DB}" destId="{F5089D7B-4DED-42C7-A27E-8BA1F1563CB3}" srcOrd="2" destOrd="0" parTransId="{6D58E576-ACAA-4E48-97D4-03DAEF1B2AAA}" sibTransId="{95BE444E-9108-4DF2-89BD-727BA09411F3}"/>
    <dgm:cxn modelId="{517BBB5C-3908-4385-A666-CB7B034C5C17}" srcId="{F5089D7B-4DED-42C7-A27E-8BA1F1563CB3}" destId="{D5840F24-DB96-42A0-9567-52229C109F7B}" srcOrd="1" destOrd="0" parTransId="{55CE6265-59C5-4EFF-9703-9499A27E5D44}" sibTransId="{4F4D5AF2-315E-4F49-BF32-01BE45E1CC94}"/>
    <dgm:cxn modelId="{37ACF20F-8F47-4836-BEBC-732F47C0A6ED}" type="presOf" srcId="{DDF749A8-3C31-43B1-B668-30436CB8E66B}" destId="{AD21E536-9DAC-4711-AC69-8F3DBA0D61FB}" srcOrd="0" destOrd="0" presId="urn:microsoft.com/office/officeart/2005/8/layout/chevron2"/>
    <dgm:cxn modelId="{45CAC7E0-1053-4DB5-82CE-C6C745B88E8D}" srcId="{DDF749A8-3C31-43B1-B668-30436CB8E66B}" destId="{810C10CF-1177-4DA3-958C-77539D212AFB}" srcOrd="1" destOrd="0" parTransId="{01F0DA80-2451-4713-A5A2-A8C0E597CFE1}" sibTransId="{362C4A38-1AB1-4640-AC48-B389ADAD40A3}"/>
    <dgm:cxn modelId="{B26654C1-CEAD-4C20-86CD-C19F49FD78E3}" type="presOf" srcId="{F5089D7B-4DED-42C7-A27E-8BA1F1563CB3}" destId="{5D42A227-654E-4A77-9F0A-412F38DA5BA6}" srcOrd="0" destOrd="0" presId="urn:microsoft.com/office/officeart/2005/8/layout/chevron2"/>
    <dgm:cxn modelId="{840EF215-4C5E-43D0-846D-BE0EDAC28C13}" srcId="{277A1E32-AF05-465F-8F7C-342ADA24D2DB}" destId="{DDF749A8-3C31-43B1-B668-30436CB8E66B}" srcOrd="0" destOrd="0" parTransId="{521F84EA-06EC-4240-9731-5E7C61417017}" sibTransId="{B4E19B5B-5149-437B-B04A-B99AC140D842}"/>
    <dgm:cxn modelId="{E2EB099A-A486-4696-8983-5C1C7C18C5BA}" srcId="{277A1E32-AF05-465F-8F7C-342ADA24D2DB}" destId="{8AAF122B-8715-4ACA-A628-725110470006}" srcOrd="1" destOrd="0" parTransId="{97996EC7-C668-4D72-A7C9-AD5AAEA3E420}" sibTransId="{82D7028E-98D2-4DDB-B33B-EF1F39DCC737}"/>
    <dgm:cxn modelId="{647463DF-CD38-4921-9166-D7DC42845F73}" type="presParOf" srcId="{7AB76B21-91D7-450D-AFC5-826FE58403A6}" destId="{3365D20D-B887-4712-AD50-9AE8AFA036CA}" srcOrd="0" destOrd="0" presId="urn:microsoft.com/office/officeart/2005/8/layout/chevron2"/>
    <dgm:cxn modelId="{CA5ABD99-367A-4E34-BCB9-3C0C50D48B2D}" type="presParOf" srcId="{3365D20D-B887-4712-AD50-9AE8AFA036CA}" destId="{AD21E536-9DAC-4711-AC69-8F3DBA0D61FB}" srcOrd="0" destOrd="0" presId="urn:microsoft.com/office/officeart/2005/8/layout/chevron2"/>
    <dgm:cxn modelId="{64470CEE-2A9E-4FFF-979C-72388D4E487D}" type="presParOf" srcId="{3365D20D-B887-4712-AD50-9AE8AFA036CA}" destId="{A53FBA00-1BF7-4CB7-BDB5-7DFBFFBAE7E7}" srcOrd="1" destOrd="0" presId="urn:microsoft.com/office/officeart/2005/8/layout/chevron2"/>
    <dgm:cxn modelId="{3519F6CF-E637-4C11-B1B2-F28C237AC134}" type="presParOf" srcId="{7AB76B21-91D7-450D-AFC5-826FE58403A6}" destId="{782600B6-7084-4F7A-9A5C-0C9578587439}" srcOrd="1" destOrd="0" presId="urn:microsoft.com/office/officeart/2005/8/layout/chevron2"/>
    <dgm:cxn modelId="{CD615145-7269-4F83-B583-0FDB86FA59D0}" type="presParOf" srcId="{7AB76B21-91D7-450D-AFC5-826FE58403A6}" destId="{C7721073-7D17-4AE5-B686-9FE97FC99946}" srcOrd="2" destOrd="0" presId="urn:microsoft.com/office/officeart/2005/8/layout/chevron2"/>
    <dgm:cxn modelId="{8B6171F4-BD5A-48B5-8F82-7C0B4357F527}" type="presParOf" srcId="{C7721073-7D17-4AE5-B686-9FE97FC99946}" destId="{AA78F62F-EA93-4F68-B230-422FCE828C59}" srcOrd="0" destOrd="0" presId="urn:microsoft.com/office/officeart/2005/8/layout/chevron2"/>
    <dgm:cxn modelId="{CCB8E014-07BA-46EF-8DF4-AF0BF74DCB96}" type="presParOf" srcId="{C7721073-7D17-4AE5-B686-9FE97FC99946}" destId="{84DCC599-DABF-4335-8073-5DEAE11C3CDE}" srcOrd="1" destOrd="0" presId="urn:microsoft.com/office/officeart/2005/8/layout/chevron2"/>
    <dgm:cxn modelId="{47475C6E-788B-4C6B-900A-0E70E0A5A4BE}" type="presParOf" srcId="{7AB76B21-91D7-450D-AFC5-826FE58403A6}" destId="{B5368CA3-3D6C-41FE-86C5-DB7F3853D4C1}" srcOrd="3" destOrd="0" presId="urn:microsoft.com/office/officeart/2005/8/layout/chevron2"/>
    <dgm:cxn modelId="{072FC9C5-71AD-42D9-8831-D1F2E373B9C2}" type="presParOf" srcId="{7AB76B21-91D7-450D-AFC5-826FE58403A6}" destId="{E3C93E05-15B4-4C6B-9469-F01A3298C018}" srcOrd="4" destOrd="0" presId="urn:microsoft.com/office/officeart/2005/8/layout/chevron2"/>
    <dgm:cxn modelId="{8366D3E8-6563-4F78-87B9-8FE5CEF05165}" type="presParOf" srcId="{E3C93E05-15B4-4C6B-9469-F01A3298C018}" destId="{5D42A227-654E-4A77-9F0A-412F38DA5BA6}" srcOrd="0" destOrd="0" presId="urn:microsoft.com/office/officeart/2005/8/layout/chevron2"/>
    <dgm:cxn modelId="{4FA374FB-CA2C-4F98-9C22-75830EBBF069}" type="presParOf" srcId="{E3C93E05-15B4-4C6B-9469-F01A3298C018}" destId="{C15C1877-B47E-459B-A1D3-AA4D62EA21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1E536-9DAC-4711-AC69-8F3DBA0D61FB}">
      <dsp:nvSpPr>
        <dsp:cNvPr id="0" name=""/>
        <dsp:cNvSpPr/>
      </dsp:nvSpPr>
      <dsp:spPr>
        <a:xfrm rot="5400000">
          <a:off x="-218861" y="221423"/>
          <a:ext cx="1459073" cy="10213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>
              <a:solidFill>
                <a:schemeClr val="accent6">
                  <a:lumMod val="75000"/>
                </a:schemeClr>
              </a:solidFill>
            </a:rPr>
            <a:t>1</a:t>
          </a:r>
        </a:p>
      </dsp:txBody>
      <dsp:txXfrm rot="-5400000">
        <a:off x="1" y="513238"/>
        <a:ext cx="1021351" cy="437722"/>
      </dsp:txXfrm>
    </dsp:sp>
    <dsp:sp modelId="{A53FBA00-1BF7-4CB7-BDB5-7DFBFFBAE7E7}">
      <dsp:nvSpPr>
        <dsp:cNvPr id="0" name=""/>
        <dsp:cNvSpPr/>
      </dsp:nvSpPr>
      <dsp:spPr>
        <a:xfrm rot="5400000">
          <a:off x="3569847" y="-2507336"/>
          <a:ext cx="948397" cy="6107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The synthesis of </a:t>
          </a:r>
          <a:r>
            <a:rPr lang="en-US" sz="1600" kern="1200" dirty="0" err="1"/>
            <a:t>formylpropyl</a:t>
          </a:r>
          <a:r>
            <a:rPr lang="en-US" sz="1600" kern="1200" dirty="0"/>
            <a:t> derivatives of </a:t>
          </a:r>
          <a:r>
            <a:rPr lang="en-US" sz="1600" kern="1200" dirty="0" err="1"/>
            <a:t>pyrazoles</a:t>
          </a:r>
          <a:r>
            <a:rPr lang="en-US" sz="1600" kern="1200" dirty="0"/>
            <a:t> by the reaction of </a:t>
          </a:r>
          <a:r>
            <a:rPr lang="en-US" sz="1600" kern="1200" dirty="0" err="1"/>
            <a:t>pyrazoles</a:t>
          </a:r>
          <a:r>
            <a:rPr lang="en-US" sz="1600" kern="1200" dirty="0"/>
            <a:t> with </a:t>
          </a:r>
          <a:r>
            <a:rPr lang="en-US" sz="1600" kern="1200" dirty="0" err="1"/>
            <a:t>crotonaldehyde</a:t>
          </a:r>
          <a:r>
            <a:rPr lang="en-US" sz="1600" kern="1200" dirty="0"/>
            <a:t> in the absence of catalyst and in neat conditions has been studied  and the reactions proceed with up to 85-90% yields in 8-16 hours.  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 rot="-5400000">
        <a:off x="990326" y="118482"/>
        <a:ext cx="6061143" cy="855803"/>
      </dsp:txXfrm>
    </dsp:sp>
    <dsp:sp modelId="{AA78F62F-EA93-4F68-B230-422FCE828C59}">
      <dsp:nvSpPr>
        <dsp:cNvPr id="0" name=""/>
        <dsp:cNvSpPr/>
      </dsp:nvSpPr>
      <dsp:spPr>
        <a:xfrm rot="5400000">
          <a:off x="-218861" y="1488175"/>
          <a:ext cx="1459073" cy="1021351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rgbClr val="00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2</a:t>
          </a:r>
        </a:p>
      </dsp:txBody>
      <dsp:txXfrm rot="-5400000">
        <a:off x="1" y="1779990"/>
        <a:ext cx="1021351" cy="437722"/>
      </dsp:txXfrm>
    </dsp:sp>
    <dsp:sp modelId="{84DCC599-DABF-4335-8073-5DEAE11C3CDE}">
      <dsp:nvSpPr>
        <dsp:cNvPr id="0" name=""/>
        <dsp:cNvSpPr/>
      </dsp:nvSpPr>
      <dsp:spPr>
        <a:xfrm rot="5400000">
          <a:off x="3600872" y="-1310206"/>
          <a:ext cx="948397" cy="6107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The reaction of 3,5-dimethylpyrazole with crotonaldehyde in an aqueous medium, leads to the formation 3,5-dimethylpyrazole of crystalline hemiacetal with 65 % yield.</a:t>
          </a:r>
          <a:endParaRPr lang="en-GB" sz="1600" kern="1200" dirty="0"/>
        </a:p>
      </dsp:txBody>
      <dsp:txXfrm rot="-5400000">
        <a:off x="1021351" y="1315612"/>
        <a:ext cx="6061143" cy="855803"/>
      </dsp:txXfrm>
    </dsp:sp>
    <dsp:sp modelId="{5D42A227-654E-4A77-9F0A-412F38DA5BA6}">
      <dsp:nvSpPr>
        <dsp:cNvPr id="0" name=""/>
        <dsp:cNvSpPr/>
      </dsp:nvSpPr>
      <dsp:spPr>
        <a:xfrm rot="5400000">
          <a:off x="-218861" y="2821224"/>
          <a:ext cx="1459073" cy="1021351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rgbClr val="2D2D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3</a:t>
          </a:r>
        </a:p>
      </dsp:txBody>
      <dsp:txXfrm rot="-5400000">
        <a:off x="1" y="3113039"/>
        <a:ext cx="1021351" cy="437722"/>
      </dsp:txXfrm>
    </dsp:sp>
    <dsp:sp modelId="{C15C1877-B47E-459B-A1D3-AA4D62EA211F}">
      <dsp:nvSpPr>
        <dsp:cNvPr id="0" name=""/>
        <dsp:cNvSpPr/>
      </dsp:nvSpPr>
      <dsp:spPr>
        <a:xfrm rot="5400000">
          <a:off x="3534575" y="22842"/>
          <a:ext cx="1080993" cy="6107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Based on the results of X-ray diffraction (XRD), IR and  </a:t>
          </a:r>
          <a:r>
            <a:rPr lang="en-US" sz="1600" kern="1200" baseline="30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1</a:t>
          </a:r>
          <a:r>
            <a:rPr lang="en-US" sz="1600" kern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H NMR  </a:t>
          </a:r>
          <a:r>
            <a:rPr lang="en-US" sz="1600" kern="1200" dirty="0"/>
            <a:t>one can suggest that 2-(2-(3,5-dimethyl-1H-pyrazol-1-yl)propyl)-6-methyl-1,3-dioxane-4-ol</a:t>
          </a:r>
          <a:r>
            <a:rPr lang="en-US" sz="1600" b="1" kern="1200" dirty="0"/>
            <a:t> </a:t>
          </a:r>
          <a:r>
            <a:rPr lang="en-US" sz="1600" kern="1200" dirty="0"/>
            <a:t>exists in equilibrium from 3-(3-(3,5-dimethyl-1H-pyrazol-1-yl)-1-hydroxybutoxy)</a:t>
          </a:r>
          <a:r>
            <a:rPr lang="en-US" sz="1600" kern="1200" dirty="0" err="1"/>
            <a:t>butanal</a:t>
          </a:r>
          <a:r>
            <a:rPr lang="en-US" sz="1600" kern="1200" dirty="0"/>
            <a:t>.</a:t>
          </a:r>
        </a:p>
      </dsp:txBody>
      <dsp:txXfrm rot="-5400000">
        <a:off x="1021352" y="2588835"/>
        <a:ext cx="6054670" cy="97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ED3A5-6B42-4008-89BB-5C013BA75575}" type="datetimeFigureOut">
              <a:rPr lang="en-GB" smtClean="0"/>
              <a:pPr/>
              <a:t>03/03/2017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6425-40D2-4CED-A441-9086F2F5CB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6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6425-40D2-4CED-A441-9086F2F5CB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6425-40D2-4CED-A441-9086F2F5CB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12021-12AE-4317-938A-8EFF2FB4A20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645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533D-1AFB-4571-8D91-FCBD27BC22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585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9518-8B2A-47EA-8255-F0340D33DD8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19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0380-F9DC-49E6-A0A1-BBE11D81F63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0060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4C8DF-6F92-4145-8852-A6AD903D80F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0778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5CA83-0633-4676-A785-33F79532D1B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815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23D5D-C05A-47B1-A5AC-EABC340A6B2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4555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21E8-BB2C-4EDA-8A8D-7115F067DE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942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454A-31E2-46F3-9431-E4781E84928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1480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157C-A257-482D-A762-D55023C49A7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132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06489-517A-4EA3-AE5C-D1090D6DA11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11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2826F6-DE03-40DD-8C12-CD825B0A5B8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28445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Institute of Organic Chemistry, Scientific Technological Centre of Organic and Pharmaceutical Chemistry NAS RA</a:t>
            </a:r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595063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err="1"/>
              <a:t>Hasmik</a:t>
            </a:r>
            <a:r>
              <a:rPr lang="en-GB" sz="2800" dirty="0"/>
              <a:t> </a:t>
            </a:r>
            <a:r>
              <a:rPr lang="en-GB" sz="2800" dirty="0" err="1"/>
              <a:t>Khachatryan</a:t>
            </a:r>
            <a:endParaRPr lang="en-GB" sz="2800" dirty="0"/>
          </a:p>
          <a:p>
            <a:pPr algn="r"/>
            <a:endParaRPr lang="en-GB" i="1" dirty="0"/>
          </a:p>
          <a:p>
            <a:pPr algn="r"/>
            <a:r>
              <a:rPr lang="en-GB" i="1" dirty="0"/>
              <a:t>Supervisor: </a:t>
            </a:r>
          </a:p>
          <a:p>
            <a:pPr algn="r"/>
            <a:r>
              <a:rPr lang="en-GB" i="1" dirty="0" err="1"/>
              <a:t>Sargis</a:t>
            </a:r>
            <a:r>
              <a:rPr lang="en-GB" i="1" dirty="0"/>
              <a:t> </a:t>
            </a:r>
            <a:r>
              <a:rPr lang="en-GB" i="1" dirty="0" err="1"/>
              <a:t>Hayotsyan</a:t>
            </a:r>
            <a:endParaRPr lang="en-GB" i="1" dirty="0"/>
          </a:p>
          <a:p>
            <a:pPr algn="r"/>
            <a:endParaRPr lang="en-GB" i="1" dirty="0"/>
          </a:p>
        </p:txBody>
      </p:sp>
      <p:sp>
        <p:nvSpPr>
          <p:cNvPr id="9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827584" y="2060848"/>
            <a:ext cx="7200800" cy="1296144"/>
          </a:xfrm>
          <a:gradFill flip="none" rotWithShape="1">
            <a:gsLst>
              <a:gs pos="68000">
                <a:srgbClr val="E4EFFF">
                  <a:alpha val="6000"/>
                  <a:lumMod val="88000"/>
                </a:srgbClr>
              </a:gs>
              <a:gs pos="13000">
                <a:srgbClr val="8488C4"/>
              </a:gs>
              <a:gs pos="49000">
                <a:srgbClr val="E1F4FF">
                  <a:alpha val="50000"/>
                </a:srgbClr>
              </a:gs>
              <a:gs pos="100000">
                <a:srgbClr val="D4DEFF">
                  <a:lumMod val="57000"/>
                  <a:lumOff val="43000"/>
                </a:srgbClr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tIns="7200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THE ADDITION OF PYRAZOLES TO CROTONALDEHYDE IN THE  PRESENT OF WATER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4455"/>
            <a:ext cx="1130423" cy="106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4088" y="33265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1AAC7"/>
                </a:solidFill>
                <a:latin typeface="Michroma"/>
              </a:rPr>
              <a:t>2</a:t>
            </a:r>
            <a:r>
              <a:rPr lang="en-US" baseline="30000" dirty="0">
                <a:solidFill>
                  <a:srgbClr val="01AAC7"/>
                </a:solidFill>
                <a:latin typeface="Michroma"/>
              </a:rPr>
              <a:t>nd</a:t>
            </a:r>
            <a:r>
              <a:rPr lang="en-US" dirty="0">
                <a:solidFill>
                  <a:srgbClr val="01AAC7"/>
                </a:solidFill>
                <a:latin typeface="Michroma"/>
              </a:rPr>
              <a:t> European Organic Chemistry Congress</a:t>
            </a:r>
          </a:p>
          <a:p>
            <a:pPr algn="ctr"/>
            <a:r>
              <a:rPr lang="en-US" dirty="0">
                <a:solidFill>
                  <a:srgbClr val="333333"/>
                </a:solidFill>
                <a:latin typeface="Roboto Slab"/>
              </a:rPr>
              <a:t>March 02-03, 2017 Amsterdam, Netherlands</a:t>
            </a:r>
            <a:endParaRPr lang="en-US" b="0" i="0" dirty="0">
              <a:solidFill>
                <a:srgbClr val="333333"/>
              </a:solidFill>
              <a:effectLst/>
              <a:latin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2096" y="6381328"/>
            <a:ext cx="514400" cy="280119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10</a:t>
            </a:fld>
            <a:endParaRPr lang="es-ES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13678" y="19168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02492"/>
              </p:ext>
            </p:extLst>
          </p:nvPr>
        </p:nvGraphicFramePr>
        <p:xfrm>
          <a:off x="35496" y="1624815"/>
          <a:ext cx="4536504" cy="353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CS ChemDraw Drawing" r:id="rId3" imgW="2590260" imgH="2014244" progId="ChemDraw.Document.6.0">
                  <p:embed/>
                </p:oleObj>
              </mc:Choice>
              <mc:Fallback>
                <p:oleObj name="CS ChemDraw Drawing" r:id="rId3" imgW="2590260" imgH="2014244" progId="ChemDraw.Document.6.0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624815"/>
                        <a:ext cx="4536504" cy="3532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260648"/>
            <a:ext cx="80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existence of 2 compounds in equilibrium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4240" y="980728"/>
            <a:ext cx="8778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0" y="1475492"/>
            <a:ext cx="464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H NMR  analysis of compounds 7 and 8 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1872" y="177968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doublet-doublet signals in formyl group at 9.61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singlet signals of OH groups at 4.40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signal from methyl group of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pyrazole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ring  at 1.23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signals from methyl substituents of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pyrazole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rings between 2.11-2.21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signal from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pyrazole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ring at 5.84 ppm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signals from side chain methyl group of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pyrazole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ring at 1.18 ppm, 1.32 ppm and 1.48 ppm as a doublet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088" y="6461249"/>
            <a:ext cx="586408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11</a:t>
            </a:fld>
            <a:endParaRPr lang="es-ES" alt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44450">
            <a:solidFill>
              <a:srgbClr val="883EDA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82589"/>
              </p:ext>
            </p:extLst>
          </p:nvPr>
        </p:nvGraphicFramePr>
        <p:xfrm>
          <a:off x="827584" y="1700808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403027"/>
            <a:ext cx="3240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sz="3200" b="1" i="1" dirty="0">
                <a:solidFill>
                  <a:srgbClr val="FF00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134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064" y="6461249"/>
            <a:ext cx="514400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12</a:t>
            </a:fld>
            <a:endParaRPr lang="es-E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235924" y="404664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671" y="1772816"/>
            <a:ext cx="3953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Prof. Hovhannes Attaryan</a:t>
            </a:r>
            <a:endParaRPr lang="en-US" alt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Molecular Structure Research Center of Scientific Technological Center of Organic and Pharmaceutical Chemistry NAS </a:t>
            </a:r>
            <a:r>
              <a:rPr lang="en-US" dirty="0" smtClean="0"/>
              <a:t>RA</a:t>
            </a:r>
          </a:p>
          <a:p>
            <a:endParaRPr lang="en-US" b="1" dirty="0"/>
          </a:p>
          <a:p>
            <a:r>
              <a:rPr lang="en-US" b="1" dirty="0" smtClean="0"/>
              <a:t>Dr. H. </a:t>
            </a:r>
            <a:r>
              <a:rPr lang="en-US" b="1" dirty="0" err="1" smtClean="0"/>
              <a:t>Panosyan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Dr. R. </a:t>
            </a:r>
            <a:r>
              <a:rPr lang="en-US" b="1" dirty="0" err="1" smtClean="0"/>
              <a:t>Tamazyan</a:t>
            </a:r>
            <a:endParaRPr lang="en-US" b="1" dirty="0" smtClean="0"/>
          </a:p>
          <a:p>
            <a:r>
              <a:rPr lang="en-US" b="1" dirty="0" smtClean="0"/>
              <a:t>Dr. A. </a:t>
            </a:r>
            <a:r>
              <a:rPr lang="en-US" b="1" dirty="0" err="1" smtClean="0"/>
              <a:t>Ayvazyan</a:t>
            </a:r>
            <a:endParaRPr lang="en-US" b="1" dirty="0"/>
          </a:p>
        </p:txBody>
      </p:sp>
      <p:pic>
        <p:nvPicPr>
          <p:cNvPr id="8" name="Picture 7" descr="16997854_1143092765816685_7530249740703011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128459" cy="3096344"/>
          </a:xfrm>
          <a:prstGeom prst="rect">
            <a:avLst/>
          </a:prstGeom>
        </p:spPr>
      </p:pic>
      <p:pic>
        <p:nvPicPr>
          <p:cNvPr id="10" name="Picture 9" descr="logo_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25144"/>
            <a:ext cx="3321165" cy="12961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19672" y="249289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Group members</a:t>
            </a:r>
          </a:p>
        </p:txBody>
      </p:sp>
    </p:spTree>
    <p:extLst>
      <p:ext uri="{BB962C8B-B14F-4D97-AF65-F5344CB8AC3E}">
        <p14:creationId xmlns:p14="http://schemas.microsoft.com/office/powerpoint/2010/main" val="9447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0380-F9DC-49E6-A0A1-BBE11D81F636}" type="slidenum">
              <a:rPr lang="es-ES" altLang="en-US" smtClean="0"/>
              <a:pPr/>
              <a:t>13</a:t>
            </a:fld>
            <a:endParaRPr lang="es-ES" altLang="en-US"/>
          </a:p>
        </p:txBody>
      </p:sp>
      <p:sp>
        <p:nvSpPr>
          <p:cNvPr id="5" name="Rectangle 4"/>
          <p:cNvSpPr/>
          <p:nvPr/>
        </p:nvSpPr>
        <p:spPr>
          <a:xfrm>
            <a:off x="971600" y="188640"/>
            <a:ext cx="686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Historical Yerevan…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1831"/>
            <a:ext cx="3440996" cy="2310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5689"/>
            <a:ext cx="3709392" cy="2881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82" y="1303281"/>
            <a:ext cx="3632490" cy="2114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Republic square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1232" y="3754375"/>
            <a:ext cx="12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Kaskad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3298" y="5539672"/>
            <a:ext cx="12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7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2096" y="6461249"/>
            <a:ext cx="442392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14</a:t>
            </a:fld>
            <a:endParaRPr lang="es-ES" altLang="en-US" dirty="0"/>
          </a:p>
        </p:txBody>
      </p:sp>
      <p:pic>
        <p:nvPicPr>
          <p:cNvPr id="7" name="Picture 2" descr="C:\Users\Gerard\Desktop\animated-thank-you-image-011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73" y="2420888"/>
            <a:ext cx="4089465" cy="17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08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79296" y="6389241"/>
            <a:ext cx="457200" cy="280119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2</a:t>
            </a:fld>
            <a:endParaRPr lang="es-ES" alt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372614"/>
              </p:ext>
            </p:extLst>
          </p:nvPr>
        </p:nvGraphicFramePr>
        <p:xfrm>
          <a:off x="761255" y="1573956"/>
          <a:ext cx="7123113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S ChemDraw Drawing" r:id="rId3" imgW="4367541" imgH="1675860" progId="ChemDraw.Document.6.0">
                  <p:embed/>
                </p:oleObj>
              </mc:Choice>
              <mc:Fallback>
                <p:oleObj name="CS ChemDraw Drawing" r:id="rId3" imgW="4367541" imgH="1675860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55" y="1573956"/>
                        <a:ext cx="7123113" cy="315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242645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The reaction of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pyrazoles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with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crotonaldehyde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in the absence of catalyst 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005238"/>
            <a:ext cx="842493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803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synthesis of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formylpropyl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derivatives of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pyrazoles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(4-6)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absence of catalyst and in neat conditions proceed with up to 85-90% yields in 8-16 hours.  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240" y="1340768"/>
            <a:ext cx="8778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79296" y="6389241"/>
            <a:ext cx="457200" cy="280119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3</a:t>
            </a:fld>
            <a:endParaRPr lang="es-ES" altLang="en-US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02613"/>
              </p:ext>
            </p:extLst>
          </p:nvPr>
        </p:nvGraphicFramePr>
        <p:xfrm>
          <a:off x="1691680" y="1799616"/>
          <a:ext cx="5832648" cy="321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CS ChemDraw Drawing" r:id="rId3" imgW="3867453" imgH="2133060" progId="ChemDraw.Document.6.0">
                  <p:embed/>
                </p:oleObj>
              </mc:Choice>
              <mc:Fallback>
                <p:oleObj name="CS ChemDraw Drawing" r:id="rId3" imgW="3867453" imgH="2133060" progId="ChemDraw.Document.6.0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99616"/>
                        <a:ext cx="5832648" cy="3213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242645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</a:rPr>
              <a:t>The reaction of  3,5-dimethylpyrazole with croton aldehyde in an aqueous medium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240" y="1268760"/>
            <a:ext cx="8778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3356992"/>
            <a:ext cx="302433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Conditions: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Duration of the reaction is16 hours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The reaction is proceeded in present of water at 85-90ºC.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106496"/>
          <p:cNvSpPr>
            <a:spLocks noGrp="1"/>
          </p:cNvSpPr>
          <p:nvPr>
            <p:ph type="sldNum" sz="quarter" idx="12"/>
          </p:nvPr>
        </p:nvSpPr>
        <p:spPr>
          <a:xfrm>
            <a:off x="8594104" y="6453336"/>
            <a:ext cx="442392" cy="264150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4</a:t>
            </a:fld>
            <a:endParaRPr lang="es-ES" altLang="en-US" dirty="0"/>
          </a:p>
        </p:txBody>
      </p:sp>
      <p:pic>
        <p:nvPicPr>
          <p:cNvPr id="10" name="Picture 3" descr="GEG28_m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4870"/>
            <a:ext cx="5373058" cy="343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352896"/>
            <a:ext cx="272596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Hydrogen atoms are omitted for the clarity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42645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</a:rPr>
              <a:t>Single crystal structure of 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2-(2-(3,5-</a:t>
            </a:r>
            <a:r>
              <a:rPr lang="en-US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dimethyl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</a:t>
            </a:r>
            <a:r>
              <a:rPr lang="en-US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pyrazole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-1-</a:t>
            </a:r>
            <a:r>
              <a:rPr lang="en-US" alt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propyl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)-6-</a:t>
            </a:r>
            <a:r>
              <a:rPr lang="en-US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-1,3-</a:t>
            </a:r>
            <a:r>
              <a:rPr lang="en-US" alt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dioxan</a:t>
            </a:r>
            <a:r>
              <a:rPr lang="ru-RU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-4-</a:t>
            </a:r>
            <a:r>
              <a:rPr lang="en-US" alt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</a:t>
            </a:r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240" y="1268760"/>
            <a:ext cx="8778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24128" y="1628800"/>
            <a:ext cx="34563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Conditions: </a:t>
            </a: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Enraf-Nonius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Cad-4 diffractometer (graphite monochromator, Mo-Kα radiation, θ/2θ-scan)</a:t>
            </a:r>
          </a:p>
          <a:p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structure was solved by direct method and refined using SHELXTL software package 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104" y="6381328"/>
            <a:ext cx="442392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5</a:t>
            </a:fld>
            <a:endParaRPr lang="es-E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35282"/>
              </p:ext>
            </p:extLst>
          </p:nvPr>
        </p:nvGraphicFramePr>
        <p:xfrm>
          <a:off x="1259632" y="919357"/>
          <a:ext cx="6408712" cy="573219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755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Crystal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Compound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Formula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</a:t>
                      </a:r>
                      <a:r>
                        <a:rPr lang="en-US" sz="1600" baseline="-25000" dirty="0">
                          <a:effectLst/>
                        </a:rPr>
                        <a:t>13</a:t>
                      </a:r>
                      <a:r>
                        <a:rPr lang="en-US" sz="1600" dirty="0">
                          <a:effectLst/>
                        </a:rPr>
                        <a:t>H</a:t>
                      </a:r>
                      <a:r>
                        <a:rPr lang="en-US" sz="1600" baseline="-25000" dirty="0">
                          <a:effectLst/>
                        </a:rPr>
                        <a:t>22</a:t>
                      </a:r>
                      <a:r>
                        <a:rPr lang="en-US" sz="1600" dirty="0">
                          <a:effectLst/>
                        </a:rPr>
                        <a:t>N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Formula 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254.33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Crystal 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monoclinic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Space group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P2</a:t>
                      </a:r>
                      <a:r>
                        <a:rPr lang="en-US" sz="1600" baseline="-25000" dirty="0">
                          <a:effectLst/>
                        </a:rPr>
                        <a:t>1</a:t>
                      </a:r>
                      <a:r>
                        <a:rPr lang="en-US" sz="1600" dirty="0">
                          <a:effectLst/>
                        </a:rPr>
                        <a:t>/c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a, b, c [Å]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11.493(2), 14.748(3), 8.3173(17)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α, β, γ [deg.]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90, 90.10(3), 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V [Å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1409.8(5)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Z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D(calc) [g/cm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1.198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μ(MoKα) [ mm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r>
                        <a:rPr lang="en-US" sz="1600">
                          <a:effectLst/>
                        </a:rPr>
                        <a:t> 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0.085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F(000)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3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Crystal Size [mm]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0.36×0.30×0.25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17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Refinement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Nref, Npar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4096,  168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R, wR2, 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0.0774, 0.2486, 1.03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084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Weighting scheme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600" dirty="0">
                          <a:effectLst/>
                        </a:rPr>
                        <a:t>w=1/[</a:t>
                      </a:r>
                      <a:r>
                        <a:rPr lang="en-US" sz="1600" dirty="0">
                          <a:effectLst/>
                        </a:rPr>
                        <a:t>σ</a:t>
                      </a:r>
                      <a:r>
                        <a:rPr lang="hy-AM" sz="1600" baseline="30000" dirty="0">
                          <a:effectLst/>
                        </a:rPr>
                        <a:t>2</a:t>
                      </a:r>
                      <a:r>
                        <a:rPr lang="hy-AM" sz="1600" dirty="0">
                          <a:effectLst/>
                        </a:rPr>
                        <a:t>(Fo</a:t>
                      </a:r>
                      <a:r>
                        <a:rPr lang="hy-AM" sz="1600" baseline="30000" dirty="0">
                          <a:effectLst/>
                        </a:rPr>
                        <a:t>2</a:t>
                      </a:r>
                      <a:r>
                        <a:rPr lang="hy-AM" sz="1600" dirty="0">
                          <a:effectLst/>
                        </a:rPr>
                        <a:t>)+(0.</a:t>
                      </a:r>
                      <a:r>
                        <a:rPr lang="en-US" sz="1600" dirty="0">
                          <a:effectLst/>
                        </a:rPr>
                        <a:t>1200</a:t>
                      </a:r>
                      <a:r>
                        <a:rPr lang="hy-AM" sz="1600" dirty="0">
                          <a:effectLst/>
                        </a:rPr>
                        <a:t>P)</a:t>
                      </a:r>
                      <a:r>
                        <a:rPr lang="hy-AM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+0,6782P</a:t>
                      </a:r>
                      <a:r>
                        <a:rPr lang="hy-AM" sz="1600" dirty="0">
                          <a:effectLst/>
                        </a:rPr>
                        <a:t>],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 where</a:t>
                      </a:r>
                      <a:r>
                        <a:rPr lang="hy-AM" sz="1600" dirty="0">
                          <a:effectLst/>
                        </a:rPr>
                        <a:t> P=(Fo</a:t>
                      </a:r>
                      <a:r>
                        <a:rPr lang="hy-AM" sz="1600" baseline="30000" dirty="0">
                          <a:effectLst/>
                        </a:rPr>
                        <a:t>2</a:t>
                      </a:r>
                      <a:r>
                        <a:rPr lang="hy-AM" sz="1600" dirty="0">
                          <a:effectLst/>
                        </a:rPr>
                        <a:t>+2Fc</a:t>
                      </a:r>
                      <a:r>
                        <a:rPr lang="hy-AM" sz="1600" baseline="30000" dirty="0">
                          <a:effectLst/>
                        </a:rPr>
                        <a:t>2</a:t>
                      </a:r>
                      <a:r>
                        <a:rPr lang="hy-AM" sz="1600" dirty="0">
                          <a:effectLst/>
                        </a:rPr>
                        <a:t>)/3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6" marR="38106" marT="0" marB="0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116632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</a:rPr>
              <a:t>Crystallographic data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104" y="6389241"/>
            <a:ext cx="442392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6</a:t>
            </a:fld>
            <a:endParaRPr lang="es-ES" altLang="en-US" dirty="0"/>
          </a:p>
        </p:txBody>
      </p:sp>
      <p:pic>
        <p:nvPicPr>
          <p:cNvPr id="8194" name="Picture 1" descr="GEG28_H_bon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9360"/>
            <a:ext cx="4046950" cy="337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229523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914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dimer compound of 2-(2-(3,5-dimethyl-1H-pyrazol-1-yl). Hydrogen bonds are shown by dotted lines. symmetry code (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2; -y; 1-z).</a:t>
            </a:r>
            <a:endParaRPr lang="en-US" sz="1600" dirty="0">
              <a:solidFill>
                <a:schemeClr val="accent1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157192"/>
            <a:ext cx="81985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3D network these two conformers related by inversion center, are connected via intermolecular double hydrogen bonds: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O18-H18</a:t>
            </a:r>
            <a:r>
              <a:rPr lang="en-US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N1</a:t>
            </a:r>
            <a:r>
              <a:rPr lang="en-US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O18</a:t>
            </a:r>
            <a:r>
              <a:rPr lang="en-US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-H18</a:t>
            </a:r>
            <a:r>
              <a:rPr lang="en-US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i…..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N1,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forming dimmers. Donor-acceptor bond lengths are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2.823(3)Å. The interactions between dimmers may be described mainly by van der Waals interactions.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42645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</a:rPr>
              <a:t>Single crystal structure of </a:t>
            </a:r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propyl)-6-methyl-1,3-dioxane-4-ol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240" y="1268760"/>
            <a:ext cx="8778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6112" y="6389241"/>
            <a:ext cx="442392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7</a:t>
            </a:fld>
            <a:endParaRPr lang="es-ES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06457"/>
              </p:ext>
            </p:extLst>
          </p:nvPr>
        </p:nvGraphicFramePr>
        <p:xfrm>
          <a:off x="1259632" y="1348651"/>
          <a:ext cx="7128792" cy="50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CS ChemDraw Drawing" r:id="rId3" imgW="6391275" imgH="4953000" progId="ChemDraw.Document.6.0">
                  <p:embed/>
                </p:oleObj>
              </mc:Choice>
              <mc:Fallback>
                <p:oleObj name="CS ChemDraw Drawing" r:id="rId3" imgW="6391275" imgH="4953000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348651"/>
                        <a:ext cx="7128792" cy="5040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0892" y="188640"/>
            <a:ext cx="831641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2286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suggested mechanism of interaction</a:t>
            </a:r>
            <a:endParaRPr lang="en-US" sz="2400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240" y="1052736"/>
            <a:ext cx="8778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104" y="6389241"/>
            <a:ext cx="442392" cy="352127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8</a:t>
            </a:fld>
            <a:endParaRPr lang="es-E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26064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ea typeface="Calibri" panose="020F0502020204030204" pitchFamily="34" charset="0"/>
              </a:rPr>
              <a:t>IR spectrum </a:t>
            </a:r>
            <a:r>
              <a:rPr lang="en-US" dirty="0"/>
              <a:t>of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  the crystal</a:t>
            </a:r>
            <a:endParaRPr lang="en-US" dirty="0"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87824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Content Placeholder 12" descr="IK Ams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12241"/>
            <a:ext cx="7272808" cy="5221018"/>
          </a:xfrm>
        </p:spPr>
      </p:pic>
      <p:grpSp>
        <p:nvGrpSpPr>
          <p:cNvPr id="4" name="Group 3"/>
          <p:cNvGrpSpPr/>
          <p:nvPr/>
        </p:nvGrpSpPr>
        <p:grpSpPr>
          <a:xfrm>
            <a:off x="2411760" y="3789040"/>
            <a:ext cx="1080120" cy="616135"/>
            <a:chOff x="2627784" y="4037002"/>
            <a:chExt cx="1080120" cy="616135"/>
          </a:xfrm>
        </p:grpSpPr>
        <p:sp>
          <p:nvSpPr>
            <p:cNvPr id="2" name="Left Brace 1"/>
            <p:cNvSpPr/>
            <p:nvPr/>
          </p:nvSpPr>
          <p:spPr>
            <a:xfrm rot="5400000">
              <a:off x="3023828" y="4329101"/>
              <a:ext cx="216025" cy="432048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4037002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          OH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3100-3300 cm</a:t>
              </a:r>
              <a:r>
                <a:rPr lang="en-US" sz="1000" baseline="30000" dirty="0" smtClean="0">
                  <a:solidFill>
                    <a:srgbClr val="FF0000"/>
                  </a:solidFill>
                </a:rPr>
                <a:t>-1</a:t>
              </a:r>
              <a:endParaRPr lang="en-US" sz="10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4048" y="3244920"/>
            <a:ext cx="1008112" cy="472112"/>
            <a:chOff x="2339752" y="4157092"/>
            <a:chExt cx="1008112" cy="472112"/>
          </a:xfrm>
        </p:grpSpPr>
        <p:sp>
          <p:nvSpPr>
            <p:cNvPr id="10" name="Left Brace 9"/>
            <p:cNvSpPr/>
            <p:nvPr/>
          </p:nvSpPr>
          <p:spPr>
            <a:xfrm rot="5400000">
              <a:off x="3107802" y="4389142"/>
              <a:ext cx="192091" cy="288033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752" y="4157092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rgbClr val="FF0000"/>
                  </a:solidFill>
                </a:rPr>
                <a:t>pyrazole</a:t>
              </a:r>
              <a:r>
                <a:rPr lang="en-US" sz="1000" dirty="0" smtClean="0">
                  <a:solidFill>
                    <a:srgbClr val="FF0000"/>
                  </a:solidFill>
                </a:rPr>
                <a:t> ring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1550 cm</a:t>
              </a:r>
              <a:r>
                <a:rPr lang="en-US" sz="1000" baseline="30000" dirty="0" smtClean="0">
                  <a:solidFill>
                    <a:srgbClr val="FF0000"/>
                  </a:solidFill>
                </a:rPr>
                <a:t>-1</a:t>
              </a:r>
              <a:endParaRPr lang="en-US" sz="1000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4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104" y="6461249"/>
            <a:ext cx="514400" cy="280119"/>
          </a:xfrm>
        </p:spPr>
        <p:txBody>
          <a:bodyPr/>
          <a:lstStyle/>
          <a:p>
            <a:fld id="{841E0380-F9DC-49E6-A0A1-BBE11D81F636}" type="slidenum">
              <a:rPr lang="es-ES" altLang="en-US" smtClean="0"/>
              <a:pPr/>
              <a:t>9</a:t>
            </a:fld>
            <a:endParaRPr lang="es-E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220072" y="18864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ea typeface="Calibri" panose="020F0502020204030204" pitchFamily="34" charset="0"/>
              </a:rPr>
              <a:t>IR spectrum of the solution state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04" y="2996952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IR spectrum of the fused state</a:t>
            </a:r>
            <a:endParaRPr lang="en-US" dirty="0"/>
          </a:p>
        </p:txBody>
      </p:sp>
      <p:pic>
        <p:nvPicPr>
          <p:cNvPr id="8" name="Content Placeholder 10" descr="IK Ams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549632"/>
            <a:ext cx="4608512" cy="3308368"/>
          </a:xfrm>
        </p:spPr>
      </p:pic>
      <p:pic>
        <p:nvPicPr>
          <p:cNvPr id="12" name="Picture 11" descr="IK Ams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439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630</Words>
  <Application>Microsoft Office PowerPoint</Application>
  <PresentationFormat>On-screen Show (4:3)</PresentationFormat>
  <Paragraphs>114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Michroma</vt:lpstr>
      <vt:lpstr>Roboto Slab</vt:lpstr>
      <vt:lpstr>Times New Roman</vt:lpstr>
      <vt:lpstr>Wingdings</vt:lpstr>
      <vt:lpstr>Diseño predeterminado</vt:lpstr>
      <vt:lpstr>CS ChemDraw Drawing</vt:lpstr>
      <vt:lpstr>  THE ADDITION OF PYRAZOLES TO CROTONALDEHYDE IN THE  PRESENT OF WATER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1072</cp:revision>
  <dcterms:created xsi:type="dcterms:W3CDTF">2010-05-23T14:28:12Z</dcterms:created>
  <dcterms:modified xsi:type="dcterms:W3CDTF">2017-03-02T22:32:39Z</dcterms:modified>
</cp:coreProperties>
</file>