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9" r:id="rId2"/>
    <p:sldId id="547" r:id="rId3"/>
    <p:sldId id="503" r:id="rId4"/>
    <p:sldId id="504" r:id="rId5"/>
    <p:sldId id="505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29" r:id="rId20"/>
    <p:sldId id="506" r:id="rId21"/>
    <p:sldId id="545" r:id="rId22"/>
    <p:sldId id="517" r:id="rId23"/>
    <p:sldId id="520" r:id="rId24"/>
    <p:sldId id="522" r:id="rId25"/>
    <p:sldId id="46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CE"/>
    <a:srgbClr val="00FFFF"/>
    <a:srgbClr val="A0A101"/>
    <a:srgbClr val="CDCF01"/>
    <a:srgbClr val="21E8D4"/>
    <a:srgbClr val="E1E301"/>
    <a:srgbClr val="FFFF00"/>
    <a:srgbClr val="FF33CC"/>
    <a:srgbClr val="0033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1" autoAdjust="0"/>
    <p:restoredTop sz="85910" autoAdjust="0"/>
  </p:normalViewPr>
  <p:slideViewPr>
    <p:cSldViewPr>
      <p:cViewPr varScale="1">
        <p:scale>
          <a:sx n="94" d="100"/>
          <a:sy n="94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7270341207349"/>
          <c:y val="0.0731707317073171"/>
          <c:w val="0.925287356321839"/>
          <c:h val="0.841463414634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C</c:v>
                </c:pt>
                <c:pt idx="1">
                  <c:v>L</c:v>
                </c:pt>
                <c:pt idx="2">
                  <c:v>A</c:v>
                </c:pt>
                <c:pt idx="3">
                  <c:v>V</c:v>
                </c:pt>
                <c:pt idx="4">
                  <c:v>F</c:v>
                </c:pt>
                <c:pt idx="5">
                  <c:v>I</c:v>
                </c:pt>
                <c:pt idx="6">
                  <c:v>T</c:v>
                </c:pt>
                <c:pt idx="7">
                  <c:v>S</c:v>
                </c:pt>
                <c:pt idx="8">
                  <c:v>W</c:v>
                </c:pt>
                <c:pt idx="9">
                  <c:v>Y</c:v>
                </c:pt>
                <c:pt idx="10">
                  <c:v>G</c:v>
                </c:pt>
                <c:pt idx="11">
                  <c:v>M</c:v>
                </c:pt>
                <c:pt idx="12">
                  <c:v>E</c:v>
                </c:pt>
                <c:pt idx="13">
                  <c:v>D</c:v>
                </c:pt>
                <c:pt idx="14">
                  <c:v>Q</c:v>
                </c:pt>
                <c:pt idx="15">
                  <c:v>H</c:v>
                </c:pt>
                <c:pt idx="16">
                  <c:v>K</c:v>
                </c:pt>
                <c:pt idx="17">
                  <c:v>P</c:v>
                </c:pt>
                <c:pt idx="18">
                  <c:v>R</c:v>
                </c:pt>
                <c:pt idx="19">
                  <c:v>N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-3.519</c:v>
                </c:pt>
                <c:pt idx="1">
                  <c:v>-1.836</c:v>
                </c:pt>
                <c:pt idx="2">
                  <c:v>-1.522</c:v>
                </c:pt>
                <c:pt idx="3">
                  <c:v>-1.474</c:v>
                </c:pt>
                <c:pt idx="4">
                  <c:v>-1.147</c:v>
                </c:pt>
                <c:pt idx="5">
                  <c:v>-0.713</c:v>
                </c:pt>
                <c:pt idx="6">
                  <c:v>-0.233</c:v>
                </c:pt>
                <c:pt idx="7">
                  <c:v>-0.145</c:v>
                </c:pt>
                <c:pt idx="8">
                  <c:v>-0.064</c:v>
                </c:pt>
                <c:pt idx="9">
                  <c:v>0.03</c:v>
                </c:pt>
                <c:pt idx="10">
                  <c:v>0.189</c:v>
                </c:pt>
                <c:pt idx="11">
                  <c:v>0.273</c:v>
                </c:pt>
                <c:pt idx="12">
                  <c:v>0.346</c:v>
                </c:pt>
                <c:pt idx="13">
                  <c:v>0.691</c:v>
                </c:pt>
                <c:pt idx="14">
                  <c:v>1.082</c:v>
                </c:pt>
                <c:pt idx="15">
                  <c:v>1.098</c:v>
                </c:pt>
                <c:pt idx="16">
                  <c:v>1.136</c:v>
                </c:pt>
                <c:pt idx="17">
                  <c:v>1.164</c:v>
                </c:pt>
                <c:pt idx="18">
                  <c:v>1.18</c:v>
                </c:pt>
                <c:pt idx="19">
                  <c:v>1.242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C</c:v>
                </c:pt>
                <c:pt idx="1">
                  <c:v>L</c:v>
                </c:pt>
                <c:pt idx="2">
                  <c:v>A</c:v>
                </c:pt>
                <c:pt idx="3">
                  <c:v>V</c:v>
                </c:pt>
                <c:pt idx="4">
                  <c:v>F</c:v>
                </c:pt>
                <c:pt idx="5">
                  <c:v>I</c:v>
                </c:pt>
                <c:pt idx="6">
                  <c:v>T</c:v>
                </c:pt>
                <c:pt idx="7">
                  <c:v>S</c:v>
                </c:pt>
                <c:pt idx="8">
                  <c:v>W</c:v>
                </c:pt>
                <c:pt idx="9">
                  <c:v>Y</c:v>
                </c:pt>
                <c:pt idx="10">
                  <c:v>G</c:v>
                </c:pt>
                <c:pt idx="11">
                  <c:v>M</c:v>
                </c:pt>
                <c:pt idx="12">
                  <c:v>E</c:v>
                </c:pt>
                <c:pt idx="13">
                  <c:v>D</c:v>
                </c:pt>
                <c:pt idx="14">
                  <c:v>Q</c:v>
                </c:pt>
                <c:pt idx="15">
                  <c:v>H</c:v>
                </c:pt>
                <c:pt idx="16">
                  <c:v>K</c:v>
                </c:pt>
                <c:pt idx="17">
                  <c:v>P</c:v>
                </c:pt>
                <c:pt idx="18">
                  <c:v>R</c:v>
                </c:pt>
                <c:pt idx="19">
                  <c:v>N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C</c:v>
                </c:pt>
                <c:pt idx="1">
                  <c:v>L</c:v>
                </c:pt>
                <c:pt idx="2">
                  <c:v>A</c:v>
                </c:pt>
                <c:pt idx="3">
                  <c:v>V</c:v>
                </c:pt>
                <c:pt idx="4">
                  <c:v>F</c:v>
                </c:pt>
                <c:pt idx="5">
                  <c:v>I</c:v>
                </c:pt>
                <c:pt idx="6">
                  <c:v>T</c:v>
                </c:pt>
                <c:pt idx="7">
                  <c:v>S</c:v>
                </c:pt>
                <c:pt idx="8">
                  <c:v>W</c:v>
                </c:pt>
                <c:pt idx="9">
                  <c:v>Y</c:v>
                </c:pt>
                <c:pt idx="10">
                  <c:v>G</c:v>
                </c:pt>
                <c:pt idx="11">
                  <c:v>M</c:v>
                </c:pt>
                <c:pt idx="12">
                  <c:v>E</c:v>
                </c:pt>
                <c:pt idx="13">
                  <c:v>D</c:v>
                </c:pt>
                <c:pt idx="14">
                  <c:v>Q</c:v>
                </c:pt>
                <c:pt idx="15">
                  <c:v>H</c:v>
                </c:pt>
                <c:pt idx="16">
                  <c:v>K</c:v>
                </c:pt>
                <c:pt idx="17">
                  <c:v>P</c:v>
                </c:pt>
                <c:pt idx="18">
                  <c:v>R</c:v>
                </c:pt>
                <c:pt idx="19">
                  <c:v>N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332536"/>
        <c:axId val="-2061335560"/>
      </c:barChart>
      <c:catAx>
        <c:axId val="-2061332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61335560"/>
        <c:crosses val="autoZero"/>
        <c:auto val="1"/>
        <c:lblAlgn val="ctr"/>
        <c:lblOffset val="100"/>
        <c:noMultiLvlLbl val="0"/>
      </c:catAx>
      <c:valAx>
        <c:axId val="-2061335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-20613325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7AAE61-F942-442B-8119-7963FD1DE77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6AB9C5-0076-40C7-8A36-488348D55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B9C5-0076-40C7-8A36-488348D55B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B9C5-0076-40C7-8A36-488348D55B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58DE-8D5D-4EE6-A02B-283892E729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B9C5-0076-40C7-8A36-488348D55B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5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B9C5-0076-40C7-8A36-488348D55B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B9C5-0076-40C7-8A36-488348D55B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B9C5-0076-40C7-8A36-488348D55B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00036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519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066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Gwo-Yu Chuang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Structural Bioinformatics Section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Vaccine Research Center/NIAID/NIH</a:t>
            </a: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September 25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vrc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" y="381000"/>
            <a:ext cx="11398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81000" y="2834789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0000FF"/>
                </a:solidFill>
                <a:cs typeface="Times New Roman" pitchFamily="18" charset="0"/>
              </a:rPr>
              <a:t>Application of </a:t>
            </a:r>
            <a:r>
              <a:rPr lang="en-US" sz="2300" b="1" dirty="0" smtClean="0">
                <a:solidFill>
                  <a:srgbClr val="0000FF"/>
                </a:solidFill>
                <a:cs typeface="Times New Roman" pitchFamily="18" charset="0"/>
              </a:rPr>
              <a:t>Neutralization Fingerprinting </a:t>
            </a:r>
            <a:r>
              <a:rPr lang="en-US" sz="2300" b="1" dirty="0">
                <a:solidFill>
                  <a:srgbClr val="0000FF"/>
                </a:solidFill>
                <a:cs typeface="Times New Roman" pitchFamily="18" charset="0"/>
              </a:rPr>
              <a:t>in </a:t>
            </a:r>
            <a:r>
              <a:rPr lang="en-US" sz="2300" b="1" dirty="0" smtClean="0">
                <a:solidFill>
                  <a:srgbClr val="0000FF"/>
                </a:solidFill>
                <a:cs typeface="Times New Roman" pitchFamily="18" charset="0"/>
              </a:rPr>
              <a:t>Antibody Epitope Prediction and </a:t>
            </a:r>
            <a:r>
              <a:rPr lang="en-US" sz="2300" b="1" dirty="0">
                <a:solidFill>
                  <a:srgbClr val="0000FF"/>
                </a:solidFill>
                <a:cs typeface="Times New Roman" pitchFamily="18" charset="0"/>
              </a:rPr>
              <a:t>Delineating Antibody Recognition in HIV-1 Sera</a:t>
            </a:r>
          </a:p>
        </p:txBody>
      </p:sp>
    </p:spTree>
    <p:extLst>
      <p:ext uri="{BB962C8B-B14F-4D97-AF65-F5344CB8AC3E}">
        <p14:creationId xmlns:p14="http://schemas.microsoft.com/office/powerpoint/2010/main" val="390211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640667" y="1582691"/>
            <a:ext cx="1625600" cy="1540933"/>
          </a:xfrm>
          <a:custGeom>
            <a:avLst/>
            <a:gdLst>
              <a:gd name="connsiteX0" fmla="*/ 0 w 1625600"/>
              <a:gd name="connsiteY0" fmla="*/ 846666 h 1540933"/>
              <a:gd name="connsiteX1" fmla="*/ 0 w 1625600"/>
              <a:gd name="connsiteY1" fmla="*/ 846666 h 1540933"/>
              <a:gd name="connsiteX2" fmla="*/ 8466 w 1625600"/>
              <a:gd name="connsiteY2" fmla="*/ 491066 h 1540933"/>
              <a:gd name="connsiteX3" fmla="*/ 16933 w 1625600"/>
              <a:gd name="connsiteY3" fmla="*/ 457200 h 1540933"/>
              <a:gd name="connsiteX4" fmla="*/ 33866 w 1625600"/>
              <a:gd name="connsiteY4" fmla="*/ 423333 h 1540933"/>
              <a:gd name="connsiteX5" fmla="*/ 59266 w 1625600"/>
              <a:gd name="connsiteY5" fmla="*/ 321733 h 1540933"/>
              <a:gd name="connsiteX6" fmla="*/ 67733 w 1625600"/>
              <a:gd name="connsiteY6" fmla="*/ 287866 h 1540933"/>
              <a:gd name="connsiteX7" fmla="*/ 84666 w 1625600"/>
              <a:gd name="connsiteY7" fmla="*/ 245533 h 1540933"/>
              <a:gd name="connsiteX8" fmla="*/ 118533 w 1625600"/>
              <a:gd name="connsiteY8" fmla="*/ 186266 h 1540933"/>
              <a:gd name="connsiteX9" fmla="*/ 177800 w 1625600"/>
              <a:gd name="connsiteY9" fmla="*/ 110066 h 1540933"/>
              <a:gd name="connsiteX10" fmla="*/ 203200 w 1625600"/>
              <a:gd name="connsiteY10" fmla="*/ 84666 h 1540933"/>
              <a:gd name="connsiteX11" fmla="*/ 245533 w 1625600"/>
              <a:gd name="connsiteY11" fmla="*/ 67733 h 1540933"/>
              <a:gd name="connsiteX12" fmla="*/ 330200 w 1625600"/>
              <a:gd name="connsiteY12" fmla="*/ 42333 h 1540933"/>
              <a:gd name="connsiteX13" fmla="*/ 381000 w 1625600"/>
              <a:gd name="connsiteY13" fmla="*/ 33866 h 1540933"/>
              <a:gd name="connsiteX14" fmla="*/ 541866 w 1625600"/>
              <a:gd name="connsiteY14" fmla="*/ 16933 h 1540933"/>
              <a:gd name="connsiteX15" fmla="*/ 651933 w 1625600"/>
              <a:gd name="connsiteY15" fmla="*/ 0 h 1540933"/>
              <a:gd name="connsiteX16" fmla="*/ 956733 w 1625600"/>
              <a:gd name="connsiteY16" fmla="*/ 8466 h 1540933"/>
              <a:gd name="connsiteX17" fmla="*/ 990600 w 1625600"/>
              <a:gd name="connsiteY17" fmla="*/ 16933 h 1540933"/>
              <a:gd name="connsiteX18" fmla="*/ 1058333 w 1625600"/>
              <a:gd name="connsiteY18" fmla="*/ 25400 h 1540933"/>
              <a:gd name="connsiteX19" fmla="*/ 1143000 w 1625600"/>
              <a:gd name="connsiteY19" fmla="*/ 76200 h 1540933"/>
              <a:gd name="connsiteX20" fmla="*/ 1168400 w 1625600"/>
              <a:gd name="connsiteY20" fmla="*/ 93133 h 1540933"/>
              <a:gd name="connsiteX21" fmla="*/ 1210733 w 1625600"/>
              <a:gd name="connsiteY21" fmla="*/ 135466 h 1540933"/>
              <a:gd name="connsiteX22" fmla="*/ 1253066 w 1625600"/>
              <a:gd name="connsiteY22" fmla="*/ 177800 h 1540933"/>
              <a:gd name="connsiteX23" fmla="*/ 1270000 w 1625600"/>
              <a:gd name="connsiteY23" fmla="*/ 228600 h 1540933"/>
              <a:gd name="connsiteX24" fmla="*/ 1278466 w 1625600"/>
              <a:gd name="connsiteY24" fmla="*/ 254000 h 1540933"/>
              <a:gd name="connsiteX25" fmla="*/ 1270000 w 1625600"/>
              <a:gd name="connsiteY25" fmla="*/ 304800 h 1540933"/>
              <a:gd name="connsiteX26" fmla="*/ 1261533 w 1625600"/>
              <a:gd name="connsiteY26" fmla="*/ 372533 h 1540933"/>
              <a:gd name="connsiteX27" fmla="*/ 1253066 w 1625600"/>
              <a:gd name="connsiteY27" fmla="*/ 406400 h 1540933"/>
              <a:gd name="connsiteX28" fmla="*/ 1261533 w 1625600"/>
              <a:gd name="connsiteY28" fmla="*/ 601133 h 1540933"/>
              <a:gd name="connsiteX29" fmla="*/ 1270000 w 1625600"/>
              <a:gd name="connsiteY29" fmla="*/ 635000 h 1540933"/>
              <a:gd name="connsiteX30" fmla="*/ 1295400 w 1625600"/>
              <a:gd name="connsiteY30" fmla="*/ 685800 h 1540933"/>
              <a:gd name="connsiteX31" fmla="*/ 1388533 w 1625600"/>
              <a:gd name="connsiteY31" fmla="*/ 736600 h 1540933"/>
              <a:gd name="connsiteX32" fmla="*/ 1422400 w 1625600"/>
              <a:gd name="connsiteY32" fmla="*/ 745066 h 1540933"/>
              <a:gd name="connsiteX33" fmla="*/ 1464733 w 1625600"/>
              <a:gd name="connsiteY33" fmla="*/ 762000 h 1540933"/>
              <a:gd name="connsiteX34" fmla="*/ 1498600 w 1625600"/>
              <a:gd name="connsiteY34" fmla="*/ 795866 h 1540933"/>
              <a:gd name="connsiteX35" fmla="*/ 1574800 w 1625600"/>
              <a:gd name="connsiteY35" fmla="*/ 889000 h 1540933"/>
              <a:gd name="connsiteX36" fmla="*/ 1583266 w 1625600"/>
              <a:gd name="connsiteY36" fmla="*/ 914400 h 1540933"/>
              <a:gd name="connsiteX37" fmla="*/ 1608666 w 1625600"/>
              <a:gd name="connsiteY37" fmla="*/ 1007533 h 1540933"/>
              <a:gd name="connsiteX38" fmla="*/ 1625600 w 1625600"/>
              <a:gd name="connsiteY38" fmla="*/ 1168400 h 1540933"/>
              <a:gd name="connsiteX39" fmla="*/ 1617133 w 1625600"/>
              <a:gd name="connsiteY39" fmla="*/ 1278466 h 1540933"/>
              <a:gd name="connsiteX40" fmla="*/ 1608666 w 1625600"/>
              <a:gd name="connsiteY40" fmla="*/ 1303866 h 1540933"/>
              <a:gd name="connsiteX41" fmla="*/ 1591733 w 1625600"/>
              <a:gd name="connsiteY41" fmla="*/ 1363133 h 1540933"/>
              <a:gd name="connsiteX42" fmla="*/ 1566333 w 1625600"/>
              <a:gd name="connsiteY42" fmla="*/ 1405466 h 1540933"/>
              <a:gd name="connsiteX43" fmla="*/ 1515533 w 1625600"/>
              <a:gd name="connsiteY43" fmla="*/ 1473200 h 1540933"/>
              <a:gd name="connsiteX44" fmla="*/ 1439333 w 1625600"/>
              <a:gd name="connsiteY44" fmla="*/ 1507066 h 1540933"/>
              <a:gd name="connsiteX45" fmla="*/ 1329266 w 1625600"/>
              <a:gd name="connsiteY45" fmla="*/ 1524000 h 1540933"/>
              <a:gd name="connsiteX46" fmla="*/ 1210733 w 1625600"/>
              <a:gd name="connsiteY46" fmla="*/ 1540933 h 1540933"/>
              <a:gd name="connsiteX47" fmla="*/ 812800 w 1625600"/>
              <a:gd name="connsiteY47" fmla="*/ 1532466 h 1540933"/>
              <a:gd name="connsiteX48" fmla="*/ 770466 w 1625600"/>
              <a:gd name="connsiteY48" fmla="*/ 1524000 h 1540933"/>
              <a:gd name="connsiteX49" fmla="*/ 711200 w 1625600"/>
              <a:gd name="connsiteY49" fmla="*/ 1515533 h 1540933"/>
              <a:gd name="connsiteX50" fmla="*/ 643466 w 1625600"/>
              <a:gd name="connsiteY50" fmla="*/ 1507066 h 1540933"/>
              <a:gd name="connsiteX51" fmla="*/ 567266 w 1625600"/>
              <a:gd name="connsiteY51" fmla="*/ 1498600 h 1540933"/>
              <a:gd name="connsiteX52" fmla="*/ 482600 w 1625600"/>
              <a:gd name="connsiteY52" fmla="*/ 1481666 h 1540933"/>
              <a:gd name="connsiteX53" fmla="*/ 448733 w 1625600"/>
              <a:gd name="connsiteY53" fmla="*/ 1473200 h 1540933"/>
              <a:gd name="connsiteX54" fmla="*/ 389466 w 1625600"/>
              <a:gd name="connsiteY54" fmla="*/ 1464733 h 1540933"/>
              <a:gd name="connsiteX55" fmla="*/ 330200 w 1625600"/>
              <a:gd name="connsiteY55" fmla="*/ 1447800 h 1540933"/>
              <a:gd name="connsiteX56" fmla="*/ 245533 w 1625600"/>
              <a:gd name="connsiteY56" fmla="*/ 1422400 h 1540933"/>
              <a:gd name="connsiteX57" fmla="*/ 186266 w 1625600"/>
              <a:gd name="connsiteY57" fmla="*/ 1388533 h 1540933"/>
              <a:gd name="connsiteX58" fmla="*/ 169333 w 1625600"/>
              <a:gd name="connsiteY58" fmla="*/ 1363133 h 1540933"/>
              <a:gd name="connsiteX59" fmla="*/ 143933 w 1625600"/>
              <a:gd name="connsiteY59" fmla="*/ 1337733 h 1540933"/>
              <a:gd name="connsiteX60" fmla="*/ 135466 w 1625600"/>
              <a:gd name="connsiteY60" fmla="*/ 1312333 h 1540933"/>
              <a:gd name="connsiteX61" fmla="*/ 118533 w 1625600"/>
              <a:gd name="connsiteY61" fmla="*/ 1286933 h 1540933"/>
              <a:gd name="connsiteX62" fmla="*/ 110066 w 1625600"/>
              <a:gd name="connsiteY62" fmla="*/ 1261533 h 1540933"/>
              <a:gd name="connsiteX63" fmla="*/ 93133 w 1625600"/>
              <a:gd name="connsiteY63" fmla="*/ 1193800 h 1540933"/>
              <a:gd name="connsiteX64" fmla="*/ 84666 w 1625600"/>
              <a:gd name="connsiteY64" fmla="*/ 1151466 h 1540933"/>
              <a:gd name="connsiteX65" fmla="*/ 67733 w 1625600"/>
              <a:gd name="connsiteY65" fmla="*/ 1049866 h 1540933"/>
              <a:gd name="connsiteX66" fmla="*/ 59266 w 1625600"/>
              <a:gd name="connsiteY66" fmla="*/ 1016000 h 1540933"/>
              <a:gd name="connsiteX67" fmla="*/ 42333 w 1625600"/>
              <a:gd name="connsiteY67" fmla="*/ 914400 h 1540933"/>
              <a:gd name="connsiteX68" fmla="*/ 16933 w 1625600"/>
              <a:gd name="connsiteY68" fmla="*/ 829733 h 1540933"/>
              <a:gd name="connsiteX69" fmla="*/ 0 w 1625600"/>
              <a:gd name="connsiteY69" fmla="*/ 846666 h 15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625600" h="1540933">
                <a:moveTo>
                  <a:pt x="0" y="846666"/>
                </a:moveTo>
                <a:lnTo>
                  <a:pt x="0" y="846666"/>
                </a:lnTo>
                <a:cubicBezTo>
                  <a:pt x="2822" y="728133"/>
                  <a:pt x="3316" y="609521"/>
                  <a:pt x="8466" y="491066"/>
                </a:cubicBezTo>
                <a:cubicBezTo>
                  <a:pt x="8971" y="479441"/>
                  <a:pt x="12847" y="468095"/>
                  <a:pt x="16933" y="457200"/>
                </a:cubicBezTo>
                <a:cubicBezTo>
                  <a:pt x="21365" y="445382"/>
                  <a:pt x="28222" y="434622"/>
                  <a:pt x="33866" y="423333"/>
                </a:cubicBezTo>
                <a:cubicBezTo>
                  <a:pt x="47956" y="338798"/>
                  <a:pt x="34109" y="405589"/>
                  <a:pt x="59266" y="321733"/>
                </a:cubicBezTo>
                <a:cubicBezTo>
                  <a:pt x="62610" y="310587"/>
                  <a:pt x="64053" y="298905"/>
                  <a:pt x="67733" y="287866"/>
                </a:cubicBezTo>
                <a:cubicBezTo>
                  <a:pt x="72539" y="273448"/>
                  <a:pt x="78493" y="259421"/>
                  <a:pt x="84666" y="245533"/>
                </a:cubicBezTo>
                <a:cubicBezTo>
                  <a:pt x="94892" y="222526"/>
                  <a:pt x="103676" y="206075"/>
                  <a:pt x="118533" y="186266"/>
                </a:cubicBezTo>
                <a:cubicBezTo>
                  <a:pt x="137840" y="160523"/>
                  <a:pt x="155046" y="132820"/>
                  <a:pt x="177800" y="110066"/>
                </a:cubicBezTo>
                <a:cubicBezTo>
                  <a:pt x="186267" y="101599"/>
                  <a:pt x="193046" y="91012"/>
                  <a:pt x="203200" y="84666"/>
                </a:cubicBezTo>
                <a:cubicBezTo>
                  <a:pt x="216088" y="76611"/>
                  <a:pt x="231303" y="73069"/>
                  <a:pt x="245533" y="67733"/>
                </a:cubicBezTo>
                <a:cubicBezTo>
                  <a:pt x="266234" y="59970"/>
                  <a:pt x="318043" y="45139"/>
                  <a:pt x="330200" y="42333"/>
                </a:cubicBezTo>
                <a:cubicBezTo>
                  <a:pt x="346927" y="38473"/>
                  <a:pt x="364006" y="36294"/>
                  <a:pt x="381000" y="33866"/>
                </a:cubicBezTo>
                <a:cubicBezTo>
                  <a:pt x="477931" y="20019"/>
                  <a:pt x="428449" y="29535"/>
                  <a:pt x="541866" y="16933"/>
                </a:cubicBezTo>
                <a:cubicBezTo>
                  <a:pt x="574535" y="13303"/>
                  <a:pt x="618947" y="5497"/>
                  <a:pt x="651933" y="0"/>
                </a:cubicBezTo>
                <a:cubicBezTo>
                  <a:pt x="753533" y="2822"/>
                  <a:pt x="855221" y="3390"/>
                  <a:pt x="956733" y="8466"/>
                </a:cubicBezTo>
                <a:cubicBezTo>
                  <a:pt x="968355" y="9047"/>
                  <a:pt x="979122" y="15020"/>
                  <a:pt x="990600" y="16933"/>
                </a:cubicBezTo>
                <a:cubicBezTo>
                  <a:pt x="1013044" y="20674"/>
                  <a:pt x="1035755" y="22578"/>
                  <a:pt x="1058333" y="25400"/>
                </a:cubicBezTo>
                <a:cubicBezTo>
                  <a:pt x="1110404" y="51435"/>
                  <a:pt x="1081696" y="35331"/>
                  <a:pt x="1143000" y="76200"/>
                </a:cubicBezTo>
                <a:cubicBezTo>
                  <a:pt x="1151467" y="81844"/>
                  <a:pt x="1161205" y="85938"/>
                  <a:pt x="1168400" y="93133"/>
                </a:cubicBezTo>
                <a:cubicBezTo>
                  <a:pt x="1182511" y="107244"/>
                  <a:pt x="1197592" y="120448"/>
                  <a:pt x="1210733" y="135466"/>
                </a:cubicBezTo>
                <a:cubicBezTo>
                  <a:pt x="1250245" y="180623"/>
                  <a:pt x="1202264" y="143931"/>
                  <a:pt x="1253066" y="177800"/>
                </a:cubicBezTo>
                <a:lnTo>
                  <a:pt x="1270000" y="228600"/>
                </a:lnTo>
                <a:lnTo>
                  <a:pt x="1278466" y="254000"/>
                </a:lnTo>
                <a:cubicBezTo>
                  <a:pt x="1275644" y="270933"/>
                  <a:pt x="1272428" y="287806"/>
                  <a:pt x="1270000" y="304800"/>
                </a:cubicBezTo>
                <a:cubicBezTo>
                  <a:pt x="1266782" y="327325"/>
                  <a:pt x="1265274" y="350089"/>
                  <a:pt x="1261533" y="372533"/>
                </a:cubicBezTo>
                <a:cubicBezTo>
                  <a:pt x="1259620" y="384011"/>
                  <a:pt x="1255888" y="395111"/>
                  <a:pt x="1253066" y="406400"/>
                </a:cubicBezTo>
                <a:cubicBezTo>
                  <a:pt x="1255888" y="471311"/>
                  <a:pt x="1256733" y="536338"/>
                  <a:pt x="1261533" y="601133"/>
                </a:cubicBezTo>
                <a:cubicBezTo>
                  <a:pt x="1262393" y="612738"/>
                  <a:pt x="1266803" y="623811"/>
                  <a:pt x="1270000" y="635000"/>
                </a:cubicBezTo>
                <a:cubicBezTo>
                  <a:pt x="1274889" y="652114"/>
                  <a:pt x="1281262" y="673430"/>
                  <a:pt x="1295400" y="685800"/>
                </a:cubicBezTo>
                <a:cubicBezTo>
                  <a:pt x="1324349" y="711130"/>
                  <a:pt x="1353066" y="724778"/>
                  <a:pt x="1388533" y="736600"/>
                </a:cubicBezTo>
                <a:cubicBezTo>
                  <a:pt x="1399572" y="740280"/>
                  <a:pt x="1411361" y="741386"/>
                  <a:pt x="1422400" y="745066"/>
                </a:cubicBezTo>
                <a:cubicBezTo>
                  <a:pt x="1436818" y="749872"/>
                  <a:pt x="1450622" y="756355"/>
                  <a:pt x="1464733" y="762000"/>
                </a:cubicBezTo>
                <a:cubicBezTo>
                  <a:pt x="1476022" y="773289"/>
                  <a:pt x="1488288" y="783679"/>
                  <a:pt x="1498600" y="795866"/>
                </a:cubicBezTo>
                <a:cubicBezTo>
                  <a:pt x="1599440" y="915041"/>
                  <a:pt x="1526015" y="840215"/>
                  <a:pt x="1574800" y="889000"/>
                </a:cubicBezTo>
                <a:cubicBezTo>
                  <a:pt x="1577622" y="897467"/>
                  <a:pt x="1580918" y="905790"/>
                  <a:pt x="1583266" y="914400"/>
                </a:cubicBezTo>
                <a:cubicBezTo>
                  <a:pt x="1611913" y="1019438"/>
                  <a:pt x="1589180" y="949069"/>
                  <a:pt x="1608666" y="1007533"/>
                </a:cubicBezTo>
                <a:cubicBezTo>
                  <a:pt x="1613316" y="1044730"/>
                  <a:pt x="1625600" y="1136819"/>
                  <a:pt x="1625600" y="1168400"/>
                </a:cubicBezTo>
                <a:cubicBezTo>
                  <a:pt x="1625600" y="1205197"/>
                  <a:pt x="1621697" y="1241953"/>
                  <a:pt x="1617133" y="1278466"/>
                </a:cubicBezTo>
                <a:cubicBezTo>
                  <a:pt x="1616026" y="1287322"/>
                  <a:pt x="1611118" y="1295285"/>
                  <a:pt x="1608666" y="1303866"/>
                </a:cubicBezTo>
                <a:cubicBezTo>
                  <a:pt x="1605047" y="1316532"/>
                  <a:pt x="1598502" y="1349595"/>
                  <a:pt x="1591733" y="1363133"/>
                </a:cubicBezTo>
                <a:cubicBezTo>
                  <a:pt x="1584374" y="1377852"/>
                  <a:pt x="1574325" y="1391081"/>
                  <a:pt x="1566333" y="1405466"/>
                </a:cubicBezTo>
                <a:cubicBezTo>
                  <a:pt x="1551567" y="1432044"/>
                  <a:pt x="1546552" y="1457690"/>
                  <a:pt x="1515533" y="1473200"/>
                </a:cubicBezTo>
                <a:cubicBezTo>
                  <a:pt x="1477182" y="1492375"/>
                  <a:pt x="1473062" y="1497429"/>
                  <a:pt x="1439333" y="1507066"/>
                </a:cubicBezTo>
                <a:cubicBezTo>
                  <a:pt x="1391581" y="1520709"/>
                  <a:pt x="1393075" y="1516493"/>
                  <a:pt x="1329266" y="1524000"/>
                </a:cubicBezTo>
                <a:cubicBezTo>
                  <a:pt x="1257199" y="1532478"/>
                  <a:pt x="1274395" y="1530322"/>
                  <a:pt x="1210733" y="1540933"/>
                </a:cubicBezTo>
                <a:lnTo>
                  <a:pt x="812800" y="1532466"/>
                </a:lnTo>
                <a:cubicBezTo>
                  <a:pt x="798420" y="1531913"/>
                  <a:pt x="784661" y="1526366"/>
                  <a:pt x="770466" y="1524000"/>
                </a:cubicBezTo>
                <a:cubicBezTo>
                  <a:pt x="750782" y="1520719"/>
                  <a:pt x="730981" y="1518171"/>
                  <a:pt x="711200" y="1515533"/>
                </a:cubicBezTo>
                <a:lnTo>
                  <a:pt x="643466" y="1507066"/>
                </a:lnTo>
                <a:cubicBezTo>
                  <a:pt x="618085" y="1504080"/>
                  <a:pt x="592510" y="1502586"/>
                  <a:pt x="567266" y="1498600"/>
                </a:cubicBezTo>
                <a:cubicBezTo>
                  <a:pt x="538837" y="1494111"/>
                  <a:pt x="510522" y="1488646"/>
                  <a:pt x="482600" y="1481666"/>
                </a:cubicBezTo>
                <a:cubicBezTo>
                  <a:pt x="471311" y="1478844"/>
                  <a:pt x="460182" y="1475282"/>
                  <a:pt x="448733" y="1473200"/>
                </a:cubicBezTo>
                <a:cubicBezTo>
                  <a:pt x="429099" y="1469630"/>
                  <a:pt x="408979" y="1468914"/>
                  <a:pt x="389466" y="1464733"/>
                </a:cubicBezTo>
                <a:cubicBezTo>
                  <a:pt x="369376" y="1460428"/>
                  <a:pt x="350022" y="1453206"/>
                  <a:pt x="330200" y="1447800"/>
                </a:cubicBezTo>
                <a:cubicBezTo>
                  <a:pt x="303466" y="1440509"/>
                  <a:pt x="269869" y="1434568"/>
                  <a:pt x="245533" y="1422400"/>
                </a:cubicBezTo>
                <a:cubicBezTo>
                  <a:pt x="202565" y="1400915"/>
                  <a:pt x="222168" y="1412467"/>
                  <a:pt x="186266" y="1388533"/>
                </a:cubicBezTo>
                <a:cubicBezTo>
                  <a:pt x="180622" y="1380066"/>
                  <a:pt x="175847" y="1370950"/>
                  <a:pt x="169333" y="1363133"/>
                </a:cubicBezTo>
                <a:cubicBezTo>
                  <a:pt x="161668" y="1353935"/>
                  <a:pt x="150575" y="1347696"/>
                  <a:pt x="143933" y="1337733"/>
                </a:cubicBezTo>
                <a:cubicBezTo>
                  <a:pt x="138982" y="1330307"/>
                  <a:pt x="139457" y="1320315"/>
                  <a:pt x="135466" y="1312333"/>
                </a:cubicBezTo>
                <a:cubicBezTo>
                  <a:pt x="130915" y="1303232"/>
                  <a:pt x="123084" y="1296034"/>
                  <a:pt x="118533" y="1286933"/>
                </a:cubicBezTo>
                <a:cubicBezTo>
                  <a:pt x="114542" y="1278951"/>
                  <a:pt x="112414" y="1270143"/>
                  <a:pt x="110066" y="1261533"/>
                </a:cubicBezTo>
                <a:cubicBezTo>
                  <a:pt x="103943" y="1239081"/>
                  <a:pt x="97697" y="1216621"/>
                  <a:pt x="93133" y="1193800"/>
                </a:cubicBezTo>
                <a:cubicBezTo>
                  <a:pt x="90311" y="1179689"/>
                  <a:pt x="87032" y="1165661"/>
                  <a:pt x="84666" y="1151466"/>
                </a:cubicBezTo>
                <a:cubicBezTo>
                  <a:pt x="72886" y="1080782"/>
                  <a:pt x="81036" y="1109729"/>
                  <a:pt x="67733" y="1049866"/>
                </a:cubicBezTo>
                <a:cubicBezTo>
                  <a:pt x="65209" y="1038507"/>
                  <a:pt x="61410" y="1027437"/>
                  <a:pt x="59266" y="1016000"/>
                </a:cubicBezTo>
                <a:cubicBezTo>
                  <a:pt x="52939" y="982254"/>
                  <a:pt x="53190" y="946972"/>
                  <a:pt x="42333" y="914400"/>
                </a:cubicBezTo>
                <a:cubicBezTo>
                  <a:pt x="31535" y="882006"/>
                  <a:pt x="23331" y="861720"/>
                  <a:pt x="16933" y="829733"/>
                </a:cubicBezTo>
                <a:cubicBezTo>
                  <a:pt x="16379" y="826965"/>
                  <a:pt x="2822" y="843844"/>
                  <a:pt x="0" y="846666"/>
                </a:cubicBez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Antigen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8455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Incorporating Antigen Structural Information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and</a:t>
            </a:r>
            <a:r>
              <a:rPr lang="en-US" altLang="zh-TW" sz="2800" b="1" dirty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Epitope Propensity Score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91172"/>
              </p:ext>
            </p:extLst>
          </p:nvPr>
        </p:nvGraphicFramePr>
        <p:xfrm>
          <a:off x="911960" y="2614366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84719"/>
              </p:ext>
            </p:extLst>
          </p:nvPr>
        </p:nvGraphicFramePr>
        <p:xfrm>
          <a:off x="1730784" y="2639675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92938"/>
              </p:ext>
            </p:extLst>
          </p:nvPr>
        </p:nvGraphicFramePr>
        <p:xfrm>
          <a:off x="1713026" y="2622550"/>
          <a:ext cx="469900" cy="2254250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225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09600" y="2218884"/>
            <a:ext cx="1828800" cy="401719"/>
            <a:chOff x="-21343" y="4605321"/>
            <a:chExt cx="1828800" cy="401719"/>
          </a:xfrm>
        </p:grpSpPr>
        <p:sp>
          <p:nvSpPr>
            <p:cNvPr id="13" name="TextBox 12"/>
            <p:cNvSpPr txBox="1"/>
            <p:nvPr/>
          </p:nvSpPr>
          <p:spPr>
            <a:xfrm>
              <a:off x="-21343" y="4606930"/>
              <a:ext cx="102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Amino acid type</a:t>
              </a:r>
            </a:p>
            <a:p>
              <a:pPr algn="ctr"/>
              <a:r>
                <a:rPr lang="en-US" sz="1000" dirty="0" smtClean="0"/>
                <a:t>at position </a:t>
              </a:r>
              <a:r>
                <a:rPr lang="en-US" sz="1000" b="1" i="1" dirty="0" err="1" smtClean="0"/>
                <a:t>i</a:t>
              </a:r>
              <a:endParaRPr lang="en-US" sz="10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2341" y="4605321"/>
              <a:ext cx="925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Neutralization </a:t>
              </a:r>
            </a:p>
            <a:p>
              <a:pPr algn="ctr"/>
              <a:r>
                <a:rPr lang="en-US" sz="1000" dirty="0" smtClean="0"/>
                <a:t>potency</a:t>
              </a:r>
              <a:endParaRPr lang="en-US" sz="1000" dirty="0"/>
            </a:p>
          </p:txBody>
        </p:sp>
      </p:grpSp>
      <p:sp>
        <p:nvSpPr>
          <p:cNvPr id="15" name="Left Brace 14"/>
          <p:cNvSpPr/>
          <p:nvPr/>
        </p:nvSpPr>
        <p:spPr>
          <a:xfrm rot="5400000">
            <a:off x="1446276" y="1687008"/>
            <a:ext cx="155448" cy="914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1752600"/>
            <a:ext cx="2842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Mutual information calculation</a:t>
            </a:r>
            <a:endParaRPr lang="en-US" sz="1600" b="1" dirty="0"/>
          </a:p>
        </p:txBody>
      </p:sp>
      <p:sp>
        <p:nvSpPr>
          <p:cNvPr id="6" name="Freeform 5"/>
          <p:cNvSpPr/>
          <p:nvPr/>
        </p:nvSpPr>
        <p:spPr>
          <a:xfrm>
            <a:off x="3610361" y="1582691"/>
            <a:ext cx="1630506" cy="1507066"/>
          </a:xfrm>
          <a:custGeom>
            <a:avLst/>
            <a:gdLst>
              <a:gd name="connsiteX0" fmla="*/ 191172 w 1630506"/>
              <a:gd name="connsiteY0" fmla="*/ 135466 h 1507066"/>
              <a:gd name="connsiteX1" fmla="*/ 191172 w 1630506"/>
              <a:gd name="connsiteY1" fmla="*/ 135466 h 1507066"/>
              <a:gd name="connsiteX2" fmla="*/ 233506 w 1630506"/>
              <a:gd name="connsiteY2" fmla="*/ 67733 h 1507066"/>
              <a:gd name="connsiteX3" fmla="*/ 284306 w 1630506"/>
              <a:gd name="connsiteY3" fmla="*/ 50800 h 1507066"/>
              <a:gd name="connsiteX4" fmla="*/ 360506 w 1630506"/>
              <a:gd name="connsiteY4" fmla="*/ 33866 h 1507066"/>
              <a:gd name="connsiteX5" fmla="*/ 470572 w 1630506"/>
              <a:gd name="connsiteY5" fmla="*/ 25400 h 1507066"/>
              <a:gd name="connsiteX6" fmla="*/ 512906 w 1630506"/>
              <a:gd name="connsiteY6" fmla="*/ 16933 h 1507066"/>
              <a:gd name="connsiteX7" fmla="*/ 546772 w 1630506"/>
              <a:gd name="connsiteY7" fmla="*/ 8466 h 1507066"/>
              <a:gd name="connsiteX8" fmla="*/ 606039 w 1630506"/>
              <a:gd name="connsiteY8" fmla="*/ 0 h 1507066"/>
              <a:gd name="connsiteX9" fmla="*/ 995506 w 1630506"/>
              <a:gd name="connsiteY9" fmla="*/ 16933 h 1507066"/>
              <a:gd name="connsiteX10" fmla="*/ 1071706 w 1630506"/>
              <a:gd name="connsiteY10" fmla="*/ 33866 h 1507066"/>
              <a:gd name="connsiteX11" fmla="*/ 1190239 w 1630506"/>
              <a:gd name="connsiteY11" fmla="*/ 50800 h 1507066"/>
              <a:gd name="connsiteX12" fmla="*/ 1241039 w 1630506"/>
              <a:gd name="connsiteY12" fmla="*/ 67733 h 1507066"/>
              <a:gd name="connsiteX13" fmla="*/ 1266439 w 1630506"/>
              <a:gd name="connsiteY13" fmla="*/ 76200 h 1507066"/>
              <a:gd name="connsiteX14" fmla="*/ 1300306 w 1630506"/>
              <a:gd name="connsiteY14" fmla="*/ 135466 h 1507066"/>
              <a:gd name="connsiteX15" fmla="*/ 1317239 w 1630506"/>
              <a:gd name="connsiteY15" fmla="*/ 186266 h 1507066"/>
              <a:gd name="connsiteX16" fmla="*/ 1325706 w 1630506"/>
              <a:gd name="connsiteY16" fmla="*/ 211666 h 1507066"/>
              <a:gd name="connsiteX17" fmla="*/ 1317239 w 1630506"/>
              <a:gd name="connsiteY17" fmla="*/ 491066 h 1507066"/>
              <a:gd name="connsiteX18" fmla="*/ 1308772 w 1630506"/>
              <a:gd name="connsiteY18" fmla="*/ 516466 h 1507066"/>
              <a:gd name="connsiteX19" fmla="*/ 1300306 w 1630506"/>
              <a:gd name="connsiteY19" fmla="*/ 550333 h 1507066"/>
              <a:gd name="connsiteX20" fmla="*/ 1308772 w 1630506"/>
              <a:gd name="connsiteY20" fmla="*/ 668866 h 1507066"/>
              <a:gd name="connsiteX21" fmla="*/ 1351106 w 1630506"/>
              <a:gd name="connsiteY21" fmla="*/ 702733 h 1507066"/>
              <a:gd name="connsiteX22" fmla="*/ 1401906 w 1630506"/>
              <a:gd name="connsiteY22" fmla="*/ 719666 h 1507066"/>
              <a:gd name="connsiteX23" fmla="*/ 1427306 w 1630506"/>
              <a:gd name="connsiteY23" fmla="*/ 728133 h 1507066"/>
              <a:gd name="connsiteX24" fmla="*/ 1452706 w 1630506"/>
              <a:gd name="connsiteY24" fmla="*/ 736600 h 1507066"/>
              <a:gd name="connsiteX25" fmla="*/ 1511972 w 1630506"/>
              <a:gd name="connsiteY25" fmla="*/ 753533 h 1507066"/>
              <a:gd name="connsiteX26" fmla="*/ 1528906 w 1630506"/>
              <a:gd name="connsiteY26" fmla="*/ 778933 h 1507066"/>
              <a:gd name="connsiteX27" fmla="*/ 1571239 w 1630506"/>
              <a:gd name="connsiteY27" fmla="*/ 829733 h 1507066"/>
              <a:gd name="connsiteX28" fmla="*/ 1588172 w 1630506"/>
              <a:gd name="connsiteY28" fmla="*/ 880533 h 1507066"/>
              <a:gd name="connsiteX29" fmla="*/ 1605106 w 1630506"/>
              <a:gd name="connsiteY29" fmla="*/ 939800 h 1507066"/>
              <a:gd name="connsiteX30" fmla="*/ 1613572 w 1630506"/>
              <a:gd name="connsiteY30" fmla="*/ 1041400 h 1507066"/>
              <a:gd name="connsiteX31" fmla="*/ 1622039 w 1630506"/>
              <a:gd name="connsiteY31" fmla="*/ 1066800 h 1507066"/>
              <a:gd name="connsiteX32" fmla="*/ 1630506 w 1630506"/>
              <a:gd name="connsiteY32" fmla="*/ 1185333 h 1507066"/>
              <a:gd name="connsiteX33" fmla="*/ 1622039 w 1630506"/>
              <a:gd name="connsiteY33" fmla="*/ 1363133 h 1507066"/>
              <a:gd name="connsiteX34" fmla="*/ 1571239 w 1630506"/>
              <a:gd name="connsiteY34" fmla="*/ 1405466 h 1507066"/>
              <a:gd name="connsiteX35" fmla="*/ 1554306 w 1630506"/>
              <a:gd name="connsiteY35" fmla="*/ 1422400 h 1507066"/>
              <a:gd name="connsiteX36" fmla="*/ 1528906 w 1630506"/>
              <a:gd name="connsiteY36" fmla="*/ 1439333 h 1507066"/>
              <a:gd name="connsiteX37" fmla="*/ 1511972 w 1630506"/>
              <a:gd name="connsiteY37" fmla="*/ 1456266 h 1507066"/>
              <a:gd name="connsiteX38" fmla="*/ 1478106 w 1630506"/>
              <a:gd name="connsiteY38" fmla="*/ 1464733 h 1507066"/>
              <a:gd name="connsiteX39" fmla="*/ 1351106 w 1630506"/>
              <a:gd name="connsiteY39" fmla="*/ 1481666 h 1507066"/>
              <a:gd name="connsiteX40" fmla="*/ 1300306 w 1630506"/>
              <a:gd name="connsiteY40" fmla="*/ 1490133 h 1507066"/>
              <a:gd name="connsiteX41" fmla="*/ 1257972 w 1630506"/>
              <a:gd name="connsiteY41" fmla="*/ 1498600 h 1507066"/>
              <a:gd name="connsiteX42" fmla="*/ 1156372 w 1630506"/>
              <a:gd name="connsiteY42" fmla="*/ 1507066 h 1507066"/>
              <a:gd name="connsiteX43" fmla="*/ 597572 w 1630506"/>
              <a:gd name="connsiteY43" fmla="*/ 1498600 h 1507066"/>
              <a:gd name="connsiteX44" fmla="*/ 538306 w 1630506"/>
              <a:gd name="connsiteY44" fmla="*/ 1490133 h 1507066"/>
              <a:gd name="connsiteX45" fmla="*/ 487506 w 1630506"/>
              <a:gd name="connsiteY45" fmla="*/ 1473200 h 1507066"/>
              <a:gd name="connsiteX46" fmla="*/ 377439 w 1630506"/>
              <a:gd name="connsiteY46" fmla="*/ 1447800 h 1507066"/>
              <a:gd name="connsiteX47" fmla="*/ 360506 w 1630506"/>
              <a:gd name="connsiteY47" fmla="*/ 1430866 h 1507066"/>
              <a:gd name="connsiteX48" fmla="*/ 318172 w 1630506"/>
              <a:gd name="connsiteY48" fmla="*/ 1422400 h 1507066"/>
              <a:gd name="connsiteX49" fmla="*/ 258906 w 1630506"/>
              <a:gd name="connsiteY49" fmla="*/ 1405466 h 1507066"/>
              <a:gd name="connsiteX50" fmla="*/ 233506 w 1630506"/>
              <a:gd name="connsiteY50" fmla="*/ 1388533 h 1507066"/>
              <a:gd name="connsiteX51" fmla="*/ 165772 w 1630506"/>
              <a:gd name="connsiteY51" fmla="*/ 1312333 h 1507066"/>
              <a:gd name="connsiteX52" fmla="*/ 148839 w 1630506"/>
              <a:gd name="connsiteY52" fmla="*/ 1261533 h 1507066"/>
              <a:gd name="connsiteX53" fmla="*/ 131906 w 1630506"/>
              <a:gd name="connsiteY53" fmla="*/ 1236133 h 1507066"/>
              <a:gd name="connsiteX54" fmla="*/ 123439 w 1630506"/>
              <a:gd name="connsiteY54" fmla="*/ 1185333 h 1507066"/>
              <a:gd name="connsiteX55" fmla="*/ 114972 w 1630506"/>
              <a:gd name="connsiteY55" fmla="*/ 1151466 h 1507066"/>
              <a:gd name="connsiteX56" fmla="*/ 106506 w 1630506"/>
              <a:gd name="connsiteY56" fmla="*/ 1100666 h 1507066"/>
              <a:gd name="connsiteX57" fmla="*/ 89572 w 1630506"/>
              <a:gd name="connsiteY57" fmla="*/ 889000 h 1507066"/>
              <a:gd name="connsiteX58" fmla="*/ 81106 w 1630506"/>
              <a:gd name="connsiteY58" fmla="*/ 846666 h 1507066"/>
              <a:gd name="connsiteX59" fmla="*/ 64172 w 1630506"/>
              <a:gd name="connsiteY59" fmla="*/ 829733 h 1507066"/>
              <a:gd name="connsiteX60" fmla="*/ 13372 w 1630506"/>
              <a:gd name="connsiteY60" fmla="*/ 778933 h 1507066"/>
              <a:gd name="connsiteX61" fmla="*/ 13372 w 1630506"/>
              <a:gd name="connsiteY61" fmla="*/ 516466 h 1507066"/>
              <a:gd name="connsiteX62" fmla="*/ 30306 w 1630506"/>
              <a:gd name="connsiteY62" fmla="*/ 431800 h 1507066"/>
              <a:gd name="connsiteX63" fmla="*/ 38772 w 1630506"/>
              <a:gd name="connsiteY63" fmla="*/ 397933 h 1507066"/>
              <a:gd name="connsiteX64" fmla="*/ 72639 w 1630506"/>
              <a:gd name="connsiteY64" fmla="*/ 338666 h 1507066"/>
              <a:gd name="connsiteX65" fmla="*/ 106506 w 1630506"/>
              <a:gd name="connsiteY65" fmla="*/ 279400 h 1507066"/>
              <a:gd name="connsiteX66" fmla="*/ 131906 w 1630506"/>
              <a:gd name="connsiteY66" fmla="*/ 228600 h 1507066"/>
              <a:gd name="connsiteX67" fmla="*/ 157306 w 1630506"/>
              <a:gd name="connsiteY67" fmla="*/ 186266 h 1507066"/>
              <a:gd name="connsiteX68" fmla="*/ 191172 w 1630506"/>
              <a:gd name="connsiteY68" fmla="*/ 135466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30506" h="1507066">
                <a:moveTo>
                  <a:pt x="191172" y="135466"/>
                </a:moveTo>
                <a:lnTo>
                  <a:pt x="191172" y="135466"/>
                </a:lnTo>
                <a:cubicBezTo>
                  <a:pt x="205283" y="112888"/>
                  <a:pt x="213805" y="85643"/>
                  <a:pt x="233506" y="67733"/>
                </a:cubicBezTo>
                <a:cubicBezTo>
                  <a:pt x="246713" y="55726"/>
                  <a:pt x="266990" y="55129"/>
                  <a:pt x="284306" y="50800"/>
                </a:cubicBezTo>
                <a:cubicBezTo>
                  <a:pt x="304322" y="45796"/>
                  <a:pt x="341157" y="36016"/>
                  <a:pt x="360506" y="33866"/>
                </a:cubicBezTo>
                <a:cubicBezTo>
                  <a:pt x="397078" y="29803"/>
                  <a:pt x="433883" y="28222"/>
                  <a:pt x="470572" y="25400"/>
                </a:cubicBezTo>
                <a:cubicBezTo>
                  <a:pt x="484683" y="22578"/>
                  <a:pt x="498858" y="20055"/>
                  <a:pt x="512906" y="16933"/>
                </a:cubicBezTo>
                <a:cubicBezTo>
                  <a:pt x="524265" y="14409"/>
                  <a:pt x="535324" y="10548"/>
                  <a:pt x="546772" y="8466"/>
                </a:cubicBezTo>
                <a:cubicBezTo>
                  <a:pt x="566406" y="4896"/>
                  <a:pt x="586283" y="2822"/>
                  <a:pt x="606039" y="0"/>
                </a:cubicBezTo>
                <a:cubicBezTo>
                  <a:pt x="684230" y="2792"/>
                  <a:pt x="899098" y="8899"/>
                  <a:pt x="995506" y="16933"/>
                </a:cubicBezTo>
                <a:cubicBezTo>
                  <a:pt x="1083483" y="24265"/>
                  <a:pt x="1015269" y="21325"/>
                  <a:pt x="1071706" y="33866"/>
                </a:cubicBezTo>
                <a:cubicBezTo>
                  <a:pt x="1103100" y="40842"/>
                  <a:pt x="1160940" y="47137"/>
                  <a:pt x="1190239" y="50800"/>
                </a:cubicBezTo>
                <a:lnTo>
                  <a:pt x="1241039" y="67733"/>
                </a:lnTo>
                <a:lnTo>
                  <a:pt x="1266439" y="76200"/>
                </a:lnTo>
                <a:cubicBezTo>
                  <a:pt x="1281710" y="99107"/>
                  <a:pt x="1289566" y="108616"/>
                  <a:pt x="1300306" y="135466"/>
                </a:cubicBezTo>
                <a:cubicBezTo>
                  <a:pt x="1306935" y="152039"/>
                  <a:pt x="1311595" y="169333"/>
                  <a:pt x="1317239" y="186266"/>
                </a:cubicBezTo>
                <a:lnTo>
                  <a:pt x="1325706" y="211666"/>
                </a:lnTo>
                <a:cubicBezTo>
                  <a:pt x="1322884" y="304799"/>
                  <a:pt x="1322408" y="398033"/>
                  <a:pt x="1317239" y="491066"/>
                </a:cubicBezTo>
                <a:cubicBezTo>
                  <a:pt x="1316744" y="499977"/>
                  <a:pt x="1311224" y="507885"/>
                  <a:pt x="1308772" y="516466"/>
                </a:cubicBezTo>
                <a:cubicBezTo>
                  <a:pt x="1305575" y="527655"/>
                  <a:pt x="1303128" y="539044"/>
                  <a:pt x="1300306" y="550333"/>
                </a:cubicBezTo>
                <a:cubicBezTo>
                  <a:pt x="1303128" y="589844"/>
                  <a:pt x="1301472" y="629933"/>
                  <a:pt x="1308772" y="668866"/>
                </a:cubicBezTo>
                <a:cubicBezTo>
                  <a:pt x="1310371" y="677396"/>
                  <a:pt x="1347783" y="701256"/>
                  <a:pt x="1351106" y="702733"/>
                </a:cubicBezTo>
                <a:cubicBezTo>
                  <a:pt x="1367417" y="709982"/>
                  <a:pt x="1384973" y="714022"/>
                  <a:pt x="1401906" y="719666"/>
                </a:cubicBezTo>
                <a:lnTo>
                  <a:pt x="1427306" y="728133"/>
                </a:lnTo>
                <a:cubicBezTo>
                  <a:pt x="1435773" y="730955"/>
                  <a:pt x="1444048" y="734436"/>
                  <a:pt x="1452706" y="736600"/>
                </a:cubicBezTo>
                <a:cubicBezTo>
                  <a:pt x="1495230" y="747230"/>
                  <a:pt x="1475533" y="741386"/>
                  <a:pt x="1511972" y="753533"/>
                </a:cubicBezTo>
                <a:cubicBezTo>
                  <a:pt x="1517617" y="762000"/>
                  <a:pt x="1522392" y="771116"/>
                  <a:pt x="1528906" y="778933"/>
                </a:cubicBezTo>
                <a:cubicBezTo>
                  <a:pt x="1547895" y="801720"/>
                  <a:pt x="1559227" y="802706"/>
                  <a:pt x="1571239" y="829733"/>
                </a:cubicBezTo>
                <a:cubicBezTo>
                  <a:pt x="1578488" y="846044"/>
                  <a:pt x="1582528" y="863600"/>
                  <a:pt x="1588172" y="880533"/>
                </a:cubicBezTo>
                <a:cubicBezTo>
                  <a:pt x="1600320" y="916978"/>
                  <a:pt x="1594473" y="897267"/>
                  <a:pt x="1605106" y="939800"/>
                </a:cubicBezTo>
                <a:cubicBezTo>
                  <a:pt x="1607928" y="973667"/>
                  <a:pt x="1609081" y="1007714"/>
                  <a:pt x="1613572" y="1041400"/>
                </a:cubicBezTo>
                <a:cubicBezTo>
                  <a:pt x="1614751" y="1050246"/>
                  <a:pt x="1620996" y="1057936"/>
                  <a:pt x="1622039" y="1066800"/>
                </a:cubicBezTo>
                <a:cubicBezTo>
                  <a:pt x="1626667" y="1106140"/>
                  <a:pt x="1627684" y="1145822"/>
                  <a:pt x="1630506" y="1185333"/>
                </a:cubicBezTo>
                <a:cubicBezTo>
                  <a:pt x="1627684" y="1244600"/>
                  <a:pt x="1631794" y="1304606"/>
                  <a:pt x="1622039" y="1363133"/>
                </a:cubicBezTo>
                <a:cubicBezTo>
                  <a:pt x="1619718" y="1377058"/>
                  <a:pt x="1580874" y="1397758"/>
                  <a:pt x="1571239" y="1405466"/>
                </a:cubicBezTo>
                <a:cubicBezTo>
                  <a:pt x="1565006" y="1410453"/>
                  <a:pt x="1560539" y="1417413"/>
                  <a:pt x="1554306" y="1422400"/>
                </a:cubicBezTo>
                <a:cubicBezTo>
                  <a:pt x="1546360" y="1428757"/>
                  <a:pt x="1536852" y="1432976"/>
                  <a:pt x="1528906" y="1439333"/>
                </a:cubicBezTo>
                <a:cubicBezTo>
                  <a:pt x="1522673" y="1444320"/>
                  <a:pt x="1519112" y="1452696"/>
                  <a:pt x="1511972" y="1456266"/>
                </a:cubicBezTo>
                <a:cubicBezTo>
                  <a:pt x="1501564" y="1461470"/>
                  <a:pt x="1489294" y="1461536"/>
                  <a:pt x="1478106" y="1464733"/>
                </a:cubicBezTo>
                <a:cubicBezTo>
                  <a:pt x="1406905" y="1485077"/>
                  <a:pt x="1513237" y="1468156"/>
                  <a:pt x="1351106" y="1481666"/>
                </a:cubicBezTo>
                <a:lnTo>
                  <a:pt x="1300306" y="1490133"/>
                </a:lnTo>
                <a:cubicBezTo>
                  <a:pt x="1286147" y="1492707"/>
                  <a:pt x="1272264" y="1496919"/>
                  <a:pt x="1257972" y="1498600"/>
                </a:cubicBezTo>
                <a:cubicBezTo>
                  <a:pt x="1224221" y="1502571"/>
                  <a:pt x="1190239" y="1504244"/>
                  <a:pt x="1156372" y="1507066"/>
                </a:cubicBezTo>
                <a:lnTo>
                  <a:pt x="597572" y="1498600"/>
                </a:lnTo>
                <a:cubicBezTo>
                  <a:pt x="577624" y="1498053"/>
                  <a:pt x="557751" y="1494620"/>
                  <a:pt x="538306" y="1490133"/>
                </a:cubicBezTo>
                <a:cubicBezTo>
                  <a:pt x="520914" y="1486119"/>
                  <a:pt x="505009" y="1476701"/>
                  <a:pt x="487506" y="1473200"/>
                </a:cubicBezTo>
                <a:cubicBezTo>
                  <a:pt x="394088" y="1454516"/>
                  <a:pt x="430144" y="1465367"/>
                  <a:pt x="377439" y="1447800"/>
                </a:cubicBezTo>
                <a:cubicBezTo>
                  <a:pt x="371795" y="1442155"/>
                  <a:pt x="367843" y="1434010"/>
                  <a:pt x="360506" y="1430866"/>
                </a:cubicBezTo>
                <a:cubicBezTo>
                  <a:pt x="347279" y="1425197"/>
                  <a:pt x="332220" y="1425522"/>
                  <a:pt x="318172" y="1422400"/>
                </a:cubicBezTo>
                <a:cubicBezTo>
                  <a:pt x="308406" y="1420230"/>
                  <a:pt x="270220" y="1411123"/>
                  <a:pt x="258906" y="1405466"/>
                </a:cubicBezTo>
                <a:cubicBezTo>
                  <a:pt x="249805" y="1400915"/>
                  <a:pt x="241164" y="1395234"/>
                  <a:pt x="233506" y="1388533"/>
                </a:cubicBezTo>
                <a:cubicBezTo>
                  <a:pt x="195459" y="1355243"/>
                  <a:pt x="193058" y="1348715"/>
                  <a:pt x="165772" y="1312333"/>
                </a:cubicBezTo>
                <a:cubicBezTo>
                  <a:pt x="160128" y="1295400"/>
                  <a:pt x="156088" y="1277844"/>
                  <a:pt x="148839" y="1261533"/>
                </a:cubicBezTo>
                <a:cubicBezTo>
                  <a:pt x="144706" y="1252234"/>
                  <a:pt x="135124" y="1245786"/>
                  <a:pt x="131906" y="1236133"/>
                </a:cubicBezTo>
                <a:cubicBezTo>
                  <a:pt x="126477" y="1219847"/>
                  <a:pt x="126806" y="1202167"/>
                  <a:pt x="123439" y="1185333"/>
                </a:cubicBezTo>
                <a:cubicBezTo>
                  <a:pt x="121157" y="1173923"/>
                  <a:pt x="117254" y="1162876"/>
                  <a:pt x="114972" y="1151466"/>
                </a:cubicBezTo>
                <a:cubicBezTo>
                  <a:pt x="111605" y="1134632"/>
                  <a:pt x="109328" y="1117599"/>
                  <a:pt x="106506" y="1100666"/>
                </a:cubicBezTo>
                <a:cubicBezTo>
                  <a:pt x="101055" y="1008011"/>
                  <a:pt x="101940" y="969392"/>
                  <a:pt x="89572" y="889000"/>
                </a:cubicBezTo>
                <a:cubicBezTo>
                  <a:pt x="87384" y="874777"/>
                  <a:pt x="86775" y="859893"/>
                  <a:pt x="81106" y="846666"/>
                </a:cubicBezTo>
                <a:cubicBezTo>
                  <a:pt x="77962" y="839329"/>
                  <a:pt x="69282" y="835865"/>
                  <a:pt x="64172" y="829733"/>
                </a:cubicBezTo>
                <a:cubicBezTo>
                  <a:pt x="24788" y="782473"/>
                  <a:pt x="56194" y="807481"/>
                  <a:pt x="13372" y="778933"/>
                </a:cubicBezTo>
                <a:cubicBezTo>
                  <a:pt x="-8713" y="668499"/>
                  <a:pt x="367" y="731049"/>
                  <a:pt x="13372" y="516466"/>
                </a:cubicBezTo>
                <a:cubicBezTo>
                  <a:pt x="17262" y="452272"/>
                  <a:pt x="18139" y="474384"/>
                  <a:pt x="30306" y="431800"/>
                </a:cubicBezTo>
                <a:cubicBezTo>
                  <a:pt x="33503" y="420611"/>
                  <a:pt x="34686" y="408828"/>
                  <a:pt x="38772" y="397933"/>
                </a:cubicBezTo>
                <a:cubicBezTo>
                  <a:pt x="52726" y="360723"/>
                  <a:pt x="54777" y="369925"/>
                  <a:pt x="72639" y="338666"/>
                </a:cubicBezTo>
                <a:cubicBezTo>
                  <a:pt x="115599" y="263486"/>
                  <a:pt x="65256" y="341273"/>
                  <a:pt x="106506" y="279400"/>
                </a:cubicBezTo>
                <a:cubicBezTo>
                  <a:pt x="127785" y="215557"/>
                  <a:pt x="99080" y="294251"/>
                  <a:pt x="131906" y="228600"/>
                </a:cubicBezTo>
                <a:cubicBezTo>
                  <a:pt x="153889" y="184634"/>
                  <a:pt x="124229" y="219343"/>
                  <a:pt x="157306" y="186266"/>
                </a:cubicBezTo>
                <a:cubicBezTo>
                  <a:pt x="176763" y="127893"/>
                  <a:pt x="185528" y="143933"/>
                  <a:pt x="191172" y="135466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502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2743200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3149024"/>
            <a:ext cx="190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Surface Accessibility</a:t>
            </a:r>
            <a:endParaRPr lang="en-US" sz="1600" b="1" dirty="0"/>
          </a:p>
        </p:txBody>
      </p:sp>
      <p:sp>
        <p:nvSpPr>
          <p:cNvPr id="21" name="Freeform 20"/>
          <p:cNvSpPr/>
          <p:nvPr/>
        </p:nvSpPr>
        <p:spPr>
          <a:xfrm>
            <a:off x="6172200" y="1548824"/>
            <a:ext cx="1625600" cy="1540933"/>
          </a:xfrm>
          <a:custGeom>
            <a:avLst/>
            <a:gdLst>
              <a:gd name="connsiteX0" fmla="*/ 0 w 1625600"/>
              <a:gd name="connsiteY0" fmla="*/ 846666 h 1540933"/>
              <a:gd name="connsiteX1" fmla="*/ 0 w 1625600"/>
              <a:gd name="connsiteY1" fmla="*/ 846666 h 1540933"/>
              <a:gd name="connsiteX2" fmla="*/ 8466 w 1625600"/>
              <a:gd name="connsiteY2" fmla="*/ 491066 h 1540933"/>
              <a:gd name="connsiteX3" fmla="*/ 16933 w 1625600"/>
              <a:gd name="connsiteY3" fmla="*/ 457200 h 1540933"/>
              <a:gd name="connsiteX4" fmla="*/ 33866 w 1625600"/>
              <a:gd name="connsiteY4" fmla="*/ 423333 h 1540933"/>
              <a:gd name="connsiteX5" fmla="*/ 59266 w 1625600"/>
              <a:gd name="connsiteY5" fmla="*/ 321733 h 1540933"/>
              <a:gd name="connsiteX6" fmla="*/ 67733 w 1625600"/>
              <a:gd name="connsiteY6" fmla="*/ 287866 h 1540933"/>
              <a:gd name="connsiteX7" fmla="*/ 84666 w 1625600"/>
              <a:gd name="connsiteY7" fmla="*/ 245533 h 1540933"/>
              <a:gd name="connsiteX8" fmla="*/ 118533 w 1625600"/>
              <a:gd name="connsiteY8" fmla="*/ 186266 h 1540933"/>
              <a:gd name="connsiteX9" fmla="*/ 177800 w 1625600"/>
              <a:gd name="connsiteY9" fmla="*/ 110066 h 1540933"/>
              <a:gd name="connsiteX10" fmla="*/ 203200 w 1625600"/>
              <a:gd name="connsiteY10" fmla="*/ 84666 h 1540933"/>
              <a:gd name="connsiteX11" fmla="*/ 245533 w 1625600"/>
              <a:gd name="connsiteY11" fmla="*/ 67733 h 1540933"/>
              <a:gd name="connsiteX12" fmla="*/ 330200 w 1625600"/>
              <a:gd name="connsiteY12" fmla="*/ 42333 h 1540933"/>
              <a:gd name="connsiteX13" fmla="*/ 381000 w 1625600"/>
              <a:gd name="connsiteY13" fmla="*/ 33866 h 1540933"/>
              <a:gd name="connsiteX14" fmla="*/ 541866 w 1625600"/>
              <a:gd name="connsiteY14" fmla="*/ 16933 h 1540933"/>
              <a:gd name="connsiteX15" fmla="*/ 651933 w 1625600"/>
              <a:gd name="connsiteY15" fmla="*/ 0 h 1540933"/>
              <a:gd name="connsiteX16" fmla="*/ 956733 w 1625600"/>
              <a:gd name="connsiteY16" fmla="*/ 8466 h 1540933"/>
              <a:gd name="connsiteX17" fmla="*/ 990600 w 1625600"/>
              <a:gd name="connsiteY17" fmla="*/ 16933 h 1540933"/>
              <a:gd name="connsiteX18" fmla="*/ 1058333 w 1625600"/>
              <a:gd name="connsiteY18" fmla="*/ 25400 h 1540933"/>
              <a:gd name="connsiteX19" fmla="*/ 1143000 w 1625600"/>
              <a:gd name="connsiteY19" fmla="*/ 76200 h 1540933"/>
              <a:gd name="connsiteX20" fmla="*/ 1168400 w 1625600"/>
              <a:gd name="connsiteY20" fmla="*/ 93133 h 1540933"/>
              <a:gd name="connsiteX21" fmla="*/ 1210733 w 1625600"/>
              <a:gd name="connsiteY21" fmla="*/ 135466 h 1540933"/>
              <a:gd name="connsiteX22" fmla="*/ 1253066 w 1625600"/>
              <a:gd name="connsiteY22" fmla="*/ 177800 h 1540933"/>
              <a:gd name="connsiteX23" fmla="*/ 1270000 w 1625600"/>
              <a:gd name="connsiteY23" fmla="*/ 228600 h 1540933"/>
              <a:gd name="connsiteX24" fmla="*/ 1278466 w 1625600"/>
              <a:gd name="connsiteY24" fmla="*/ 254000 h 1540933"/>
              <a:gd name="connsiteX25" fmla="*/ 1270000 w 1625600"/>
              <a:gd name="connsiteY25" fmla="*/ 304800 h 1540933"/>
              <a:gd name="connsiteX26" fmla="*/ 1261533 w 1625600"/>
              <a:gd name="connsiteY26" fmla="*/ 372533 h 1540933"/>
              <a:gd name="connsiteX27" fmla="*/ 1253066 w 1625600"/>
              <a:gd name="connsiteY27" fmla="*/ 406400 h 1540933"/>
              <a:gd name="connsiteX28" fmla="*/ 1261533 w 1625600"/>
              <a:gd name="connsiteY28" fmla="*/ 601133 h 1540933"/>
              <a:gd name="connsiteX29" fmla="*/ 1270000 w 1625600"/>
              <a:gd name="connsiteY29" fmla="*/ 635000 h 1540933"/>
              <a:gd name="connsiteX30" fmla="*/ 1295400 w 1625600"/>
              <a:gd name="connsiteY30" fmla="*/ 685800 h 1540933"/>
              <a:gd name="connsiteX31" fmla="*/ 1388533 w 1625600"/>
              <a:gd name="connsiteY31" fmla="*/ 736600 h 1540933"/>
              <a:gd name="connsiteX32" fmla="*/ 1422400 w 1625600"/>
              <a:gd name="connsiteY32" fmla="*/ 745066 h 1540933"/>
              <a:gd name="connsiteX33" fmla="*/ 1464733 w 1625600"/>
              <a:gd name="connsiteY33" fmla="*/ 762000 h 1540933"/>
              <a:gd name="connsiteX34" fmla="*/ 1498600 w 1625600"/>
              <a:gd name="connsiteY34" fmla="*/ 795866 h 1540933"/>
              <a:gd name="connsiteX35" fmla="*/ 1574800 w 1625600"/>
              <a:gd name="connsiteY35" fmla="*/ 889000 h 1540933"/>
              <a:gd name="connsiteX36" fmla="*/ 1583266 w 1625600"/>
              <a:gd name="connsiteY36" fmla="*/ 914400 h 1540933"/>
              <a:gd name="connsiteX37" fmla="*/ 1608666 w 1625600"/>
              <a:gd name="connsiteY37" fmla="*/ 1007533 h 1540933"/>
              <a:gd name="connsiteX38" fmla="*/ 1625600 w 1625600"/>
              <a:gd name="connsiteY38" fmla="*/ 1168400 h 1540933"/>
              <a:gd name="connsiteX39" fmla="*/ 1617133 w 1625600"/>
              <a:gd name="connsiteY39" fmla="*/ 1278466 h 1540933"/>
              <a:gd name="connsiteX40" fmla="*/ 1608666 w 1625600"/>
              <a:gd name="connsiteY40" fmla="*/ 1303866 h 1540933"/>
              <a:gd name="connsiteX41" fmla="*/ 1591733 w 1625600"/>
              <a:gd name="connsiteY41" fmla="*/ 1363133 h 1540933"/>
              <a:gd name="connsiteX42" fmla="*/ 1566333 w 1625600"/>
              <a:gd name="connsiteY42" fmla="*/ 1405466 h 1540933"/>
              <a:gd name="connsiteX43" fmla="*/ 1515533 w 1625600"/>
              <a:gd name="connsiteY43" fmla="*/ 1473200 h 1540933"/>
              <a:gd name="connsiteX44" fmla="*/ 1439333 w 1625600"/>
              <a:gd name="connsiteY44" fmla="*/ 1507066 h 1540933"/>
              <a:gd name="connsiteX45" fmla="*/ 1329266 w 1625600"/>
              <a:gd name="connsiteY45" fmla="*/ 1524000 h 1540933"/>
              <a:gd name="connsiteX46" fmla="*/ 1210733 w 1625600"/>
              <a:gd name="connsiteY46" fmla="*/ 1540933 h 1540933"/>
              <a:gd name="connsiteX47" fmla="*/ 812800 w 1625600"/>
              <a:gd name="connsiteY47" fmla="*/ 1532466 h 1540933"/>
              <a:gd name="connsiteX48" fmla="*/ 770466 w 1625600"/>
              <a:gd name="connsiteY48" fmla="*/ 1524000 h 1540933"/>
              <a:gd name="connsiteX49" fmla="*/ 711200 w 1625600"/>
              <a:gd name="connsiteY49" fmla="*/ 1515533 h 1540933"/>
              <a:gd name="connsiteX50" fmla="*/ 643466 w 1625600"/>
              <a:gd name="connsiteY50" fmla="*/ 1507066 h 1540933"/>
              <a:gd name="connsiteX51" fmla="*/ 567266 w 1625600"/>
              <a:gd name="connsiteY51" fmla="*/ 1498600 h 1540933"/>
              <a:gd name="connsiteX52" fmla="*/ 482600 w 1625600"/>
              <a:gd name="connsiteY52" fmla="*/ 1481666 h 1540933"/>
              <a:gd name="connsiteX53" fmla="*/ 448733 w 1625600"/>
              <a:gd name="connsiteY53" fmla="*/ 1473200 h 1540933"/>
              <a:gd name="connsiteX54" fmla="*/ 389466 w 1625600"/>
              <a:gd name="connsiteY54" fmla="*/ 1464733 h 1540933"/>
              <a:gd name="connsiteX55" fmla="*/ 330200 w 1625600"/>
              <a:gd name="connsiteY55" fmla="*/ 1447800 h 1540933"/>
              <a:gd name="connsiteX56" fmla="*/ 245533 w 1625600"/>
              <a:gd name="connsiteY56" fmla="*/ 1422400 h 1540933"/>
              <a:gd name="connsiteX57" fmla="*/ 186266 w 1625600"/>
              <a:gd name="connsiteY57" fmla="*/ 1388533 h 1540933"/>
              <a:gd name="connsiteX58" fmla="*/ 169333 w 1625600"/>
              <a:gd name="connsiteY58" fmla="*/ 1363133 h 1540933"/>
              <a:gd name="connsiteX59" fmla="*/ 143933 w 1625600"/>
              <a:gd name="connsiteY59" fmla="*/ 1337733 h 1540933"/>
              <a:gd name="connsiteX60" fmla="*/ 135466 w 1625600"/>
              <a:gd name="connsiteY60" fmla="*/ 1312333 h 1540933"/>
              <a:gd name="connsiteX61" fmla="*/ 118533 w 1625600"/>
              <a:gd name="connsiteY61" fmla="*/ 1286933 h 1540933"/>
              <a:gd name="connsiteX62" fmla="*/ 110066 w 1625600"/>
              <a:gd name="connsiteY62" fmla="*/ 1261533 h 1540933"/>
              <a:gd name="connsiteX63" fmla="*/ 93133 w 1625600"/>
              <a:gd name="connsiteY63" fmla="*/ 1193800 h 1540933"/>
              <a:gd name="connsiteX64" fmla="*/ 84666 w 1625600"/>
              <a:gd name="connsiteY64" fmla="*/ 1151466 h 1540933"/>
              <a:gd name="connsiteX65" fmla="*/ 67733 w 1625600"/>
              <a:gd name="connsiteY65" fmla="*/ 1049866 h 1540933"/>
              <a:gd name="connsiteX66" fmla="*/ 59266 w 1625600"/>
              <a:gd name="connsiteY66" fmla="*/ 1016000 h 1540933"/>
              <a:gd name="connsiteX67" fmla="*/ 42333 w 1625600"/>
              <a:gd name="connsiteY67" fmla="*/ 914400 h 1540933"/>
              <a:gd name="connsiteX68" fmla="*/ 16933 w 1625600"/>
              <a:gd name="connsiteY68" fmla="*/ 829733 h 1540933"/>
              <a:gd name="connsiteX69" fmla="*/ 0 w 1625600"/>
              <a:gd name="connsiteY69" fmla="*/ 846666 h 15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625600" h="1540933">
                <a:moveTo>
                  <a:pt x="0" y="846666"/>
                </a:moveTo>
                <a:lnTo>
                  <a:pt x="0" y="846666"/>
                </a:lnTo>
                <a:cubicBezTo>
                  <a:pt x="2822" y="728133"/>
                  <a:pt x="3316" y="609521"/>
                  <a:pt x="8466" y="491066"/>
                </a:cubicBezTo>
                <a:cubicBezTo>
                  <a:pt x="8971" y="479441"/>
                  <a:pt x="12847" y="468095"/>
                  <a:pt x="16933" y="457200"/>
                </a:cubicBezTo>
                <a:cubicBezTo>
                  <a:pt x="21365" y="445382"/>
                  <a:pt x="28222" y="434622"/>
                  <a:pt x="33866" y="423333"/>
                </a:cubicBezTo>
                <a:cubicBezTo>
                  <a:pt x="47956" y="338798"/>
                  <a:pt x="34109" y="405589"/>
                  <a:pt x="59266" y="321733"/>
                </a:cubicBezTo>
                <a:cubicBezTo>
                  <a:pt x="62610" y="310587"/>
                  <a:pt x="64053" y="298905"/>
                  <a:pt x="67733" y="287866"/>
                </a:cubicBezTo>
                <a:cubicBezTo>
                  <a:pt x="72539" y="273448"/>
                  <a:pt x="78493" y="259421"/>
                  <a:pt x="84666" y="245533"/>
                </a:cubicBezTo>
                <a:cubicBezTo>
                  <a:pt x="94892" y="222526"/>
                  <a:pt x="103676" y="206075"/>
                  <a:pt x="118533" y="186266"/>
                </a:cubicBezTo>
                <a:cubicBezTo>
                  <a:pt x="137840" y="160523"/>
                  <a:pt x="155046" y="132820"/>
                  <a:pt x="177800" y="110066"/>
                </a:cubicBezTo>
                <a:cubicBezTo>
                  <a:pt x="186267" y="101599"/>
                  <a:pt x="193046" y="91012"/>
                  <a:pt x="203200" y="84666"/>
                </a:cubicBezTo>
                <a:cubicBezTo>
                  <a:pt x="216088" y="76611"/>
                  <a:pt x="231303" y="73069"/>
                  <a:pt x="245533" y="67733"/>
                </a:cubicBezTo>
                <a:cubicBezTo>
                  <a:pt x="266234" y="59970"/>
                  <a:pt x="318043" y="45139"/>
                  <a:pt x="330200" y="42333"/>
                </a:cubicBezTo>
                <a:cubicBezTo>
                  <a:pt x="346927" y="38473"/>
                  <a:pt x="364006" y="36294"/>
                  <a:pt x="381000" y="33866"/>
                </a:cubicBezTo>
                <a:cubicBezTo>
                  <a:pt x="477931" y="20019"/>
                  <a:pt x="428449" y="29535"/>
                  <a:pt x="541866" y="16933"/>
                </a:cubicBezTo>
                <a:cubicBezTo>
                  <a:pt x="574535" y="13303"/>
                  <a:pt x="618947" y="5497"/>
                  <a:pt x="651933" y="0"/>
                </a:cubicBezTo>
                <a:cubicBezTo>
                  <a:pt x="753533" y="2822"/>
                  <a:pt x="855221" y="3390"/>
                  <a:pt x="956733" y="8466"/>
                </a:cubicBezTo>
                <a:cubicBezTo>
                  <a:pt x="968355" y="9047"/>
                  <a:pt x="979122" y="15020"/>
                  <a:pt x="990600" y="16933"/>
                </a:cubicBezTo>
                <a:cubicBezTo>
                  <a:pt x="1013044" y="20674"/>
                  <a:pt x="1035755" y="22578"/>
                  <a:pt x="1058333" y="25400"/>
                </a:cubicBezTo>
                <a:cubicBezTo>
                  <a:pt x="1110404" y="51435"/>
                  <a:pt x="1081696" y="35331"/>
                  <a:pt x="1143000" y="76200"/>
                </a:cubicBezTo>
                <a:cubicBezTo>
                  <a:pt x="1151467" y="81844"/>
                  <a:pt x="1161205" y="85938"/>
                  <a:pt x="1168400" y="93133"/>
                </a:cubicBezTo>
                <a:cubicBezTo>
                  <a:pt x="1182511" y="107244"/>
                  <a:pt x="1197592" y="120448"/>
                  <a:pt x="1210733" y="135466"/>
                </a:cubicBezTo>
                <a:cubicBezTo>
                  <a:pt x="1250245" y="180623"/>
                  <a:pt x="1202264" y="143931"/>
                  <a:pt x="1253066" y="177800"/>
                </a:cubicBezTo>
                <a:lnTo>
                  <a:pt x="1270000" y="228600"/>
                </a:lnTo>
                <a:lnTo>
                  <a:pt x="1278466" y="254000"/>
                </a:lnTo>
                <a:cubicBezTo>
                  <a:pt x="1275644" y="270933"/>
                  <a:pt x="1272428" y="287806"/>
                  <a:pt x="1270000" y="304800"/>
                </a:cubicBezTo>
                <a:cubicBezTo>
                  <a:pt x="1266782" y="327325"/>
                  <a:pt x="1265274" y="350089"/>
                  <a:pt x="1261533" y="372533"/>
                </a:cubicBezTo>
                <a:cubicBezTo>
                  <a:pt x="1259620" y="384011"/>
                  <a:pt x="1255888" y="395111"/>
                  <a:pt x="1253066" y="406400"/>
                </a:cubicBezTo>
                <a:cubicBezTo>
                  <a:pt x="1255888" y="471311"/>
                  <a:pt x="1256733" y="536338"/>
                  <a:pt x="1261533" y="601133"/>
                </a:cubicBezTo>
                <a:cubicBezTo>
                  <a:pt x="1262393" y="612738"/>
                  <a:pt x="1266803" y="623811"/>
                  <a:pt x="1270000" y="635000"/>
                </a:cubicBezTo>
                <a:cubicBezTo>
                  <a:pt x="1274889" y="652114"/>
                  <a:pt x="1281262" y="673430"/>
                  <a:pt x="1295400" y="685800"/>
                </a:cubicBezTo>
                <a:cubicBezTo>
                  <a:pt x="1324349" y="711130"/>
                  <a:pt x="1353066" y="724778"/>
                  <a:pt x="1388533" y="736600"/>
                </a:cubicBezTo>
                <a:cubicBezTo>
                  <a:pt x="1399572" y="740280"/>
                  <a:pt x="1411361" y="741386"/>
                  <a:pt x="1422400" y="745066"/>
                </a:cubicBezTo>
                <a:cubicBezTo>
                  <a:pt x="1436818" y="749872"/>
                  <a:pt x="1450622" y="756355"/>
                  <a:pt x="1464733" y="762000"/>
                </a:cubicBezTo>
                <a:cubicBezTo>
                  <a:pt x="1476022" y="773289"/>
                  <a:pt x="1488288" y="783679"/>
                  <a:pt x="1498600" y="795866"/>
                </a:cubicBezTo>
                <a:cubicBezTo>
                  <a:pt x="1599440" y="915041"/>
                  <a:pt x="1526015" y="840215"/>
                  <a:pt x="1574800" y="889000"/>
                </a:cubicBezTo>
                <a:cubicBezTo>
                  <a:pt x="1577622" y="897467"/>
                  <a:pt x="1580918" y="905790"/>
                  <a:pt x="1583266" y="914400"/>
                </a:cubicBezTo>
                <a:cubicBezTo>
                  <a:pt x="1611913" y="1019438"/>
                  <a:pt x="1589180" y="949069"/>
                  <a:pt x="1608666" y="1007533"/>
                </a:cubicBezTo>
                <a:cubicBezTo>
                  <a:pt x="1613316" y="1044730"/>
                  <a:pt x="1625600" y="1136819"/>
                  <a:pt x="1625600" y="1168400"/>
                </a:cubicBezTo>
                <a:cubicBezTo>
                  <a:pt x="1625600" y="1205197"/>
                  <a:pt x="1621697" y="1241953"/>
                  <a:pt x="1617133" y="1278466"/>
                </a:cubicBezTo>
                <a:cubicBezTo>
                  <a:pt x="1616026" y="1287322"/>
                  <a:pt x="1611118" y="1295285"/>
                  <a:pt x="1608666" y="1303866"/>
                </a:cubicBezTo>
                <a:cubicBezTo>
                  <a:pt x="1605047" y="1316532"/>
                  <a:pt x="1598502" y="1349595"/>
                  <a:pt x="1591733" y="1363133"/>
                </a:cubicBezTo>
                <a:cubicBezTo>
                  <a:pt x="1584374" y="1377852"/>
                  <a:pt x="1574325" y="1391081"/>
                  <a:pt x="1566333" y="1405466"/>
                </a:cubicBezTo>
                <a:cubicBezTo>
                  <a:pt x="1551567" y="1432044"/>
                  <a:pt x="1546552" y="1457690"/>
                  <a:pt x="1515533" y="1473200"/>
                </a:cubicBezTo>
                <a:cubicBezTo>
                  <a:pt x="1477182" y="1492375"/>
                  <a:pt x="1473062" y="1497429"/>
                  <a:pt x="1439333" y="1507066"/>
                </a:cubicBezTo>
                <a:cubicBezTo>
                  <a:pt x="1391581" y="1520709"/>
                  <a:pt x="1393075" y="1516493"/>
                  <a:pt x="1329266" y="1524000"/>
                </a:cubicBezTo>
                <a:cubicBezTo>
                  <a:pt x="1257199" y="1532478"/>
                  <a:pt x="1274395" y="1530322"/>
                  <a:pt x="1210733" y="1540933"/>
                </a:cubicBezTo>
                <a:lnTo>
                  <a:pt x="812800" y="1532466"/>
                </a:lnTo>
                <a:cubicBezTo>
                  <a:pt x="798420" y="1531913"/>
                  <a:pt x="784661" y="1526366"/>
                  <a:pt x="770466" y="1524000"/>
                </a:cubicBezTo>
                <a:cubicBezTo>
                  <a:pt x="750782" y="1520719"/>
                  <a:pt x="730981" y="1518171"/>
                  <a:pt x="711200" y="1515533"/>
                </a:cubicBezTo>
                <a:lnTo>
                  <a:pt x="643466" y="1507066"/>
                </a:lnTo>
                <a:cubicBezTo>
                  <a:pt x="618085" y="1504080"/>
                  <a:pt x="592510" y="1502586"/>
                  <a:pt x="567266" y="1498600"/>
                </a:cubicBezTo>
                <a:cubicBezTo>
                  <a:pt x="538837" y="1494111"/>
                  <a:pt x="510522" y="1488646"/>
                  <a:pt x="482600" y="1481666"/>
                </a:cubicBezTo>
                <a:cubicBezTo>
                  <a:pt x="471311" y="1478844"/>
                  <a:pt x="460182" y="1475282"/>
                  <a:pt x="448733" y="1473200"/>
                </a:cubicBezTo>
                <a:cubicBezTo>
                  <a:pt x="429099" y="1469630"/>
                  <a:pt x="408979" y="1468914"/>
                  <a:pt x="389466" y="1464733"/>
                </a:cubicBezTo>
                <a:cubicBezTo>
                  <a:pt x="369376" y="1460428"/>
                  <a:pt x="350022" y="1453206"/>
                  <a:pt x="330200" y="1447800"/>
                </a:cubicBezTo>
                <a:cubicBezTo>
                  <a:pt x="303466" y="1440509"/>
                  <a:pt x="269869" y="1434568"/>
                  <a:pt x="245533" y="1422400"/>
                </a:cubicBezTo>
                <a:cubicBezTo>
                  <a:pt x="202565" y="1400915"/>
                  <a:pt x="222168" y="1412467"/>
                  <a:pt x="186266" y="1388533"/>
                </a:cubicBezTo>
                <a:cubicBezTo>
                  <a:pt x="180622" y="1380066"/>
                  <a:pt x="175847" y="1370950"/>
                  <a:pt x="169333" y="1363133"/>
                </a:cubicBezTo>
                <a:cubicBezTo>
                  <a:pt x="161668" y="1353935"/>
                  <a:pt x="150575" y="1347696"/>
                  <a:pt x="143933" y="1337733"/>
                </a:cubicBezTo>
                <a:cubicBezTo>
                  <a:pt x="138982" y="1330307"/>
                  <a:pt x="139457" y="1320315"/>
                  <a:pt x="135466" y="1312333"/>
                </a:cubicBezTo>
                <a:cubicBezTo>
                  <a:pt x="130915" y="1303232"/>
                  <a:pt x="123084" y="1296034"/>
                  <a:pt x="118533" y="1286933"/>
                </a:cubicBezTo>
                <a:cubicBezTo>
                  <a:pt x="114542" y="1278951"/>
                  <a:pt x="112414" y="1270143"/>
                  <a:pt x="110066" y="1261533"/>
                </a:cubicBezTo>
                <a:cubicBezTo>
                  <a:pt x="103943" y="1239081"/>
                  <a:pt x="97697" y="1216621"/>
                  <a:pt x="93133" y="1193800"/>
                </a:cubicBezTo>
                <a:cubicBezTo>
                  <a:pt x="90311" y="1179689"/>
                  <a:pt x="87032" y="1165661"/>
                  <a:pt x="84666" y="1151466"/>
                </a:cubicBezTo>
                <a:cubicBezTo>
                  <a:pt x="72886" y="1080782"/>
                  <a:pt x="81036" y="1109729"/>
                  <a:pt x="67733" y="1049866"/>
                </a:cubicBezTo>
                <a:cubicBezTo>
                  <a:pt x="65209" y="1038507"/>
                  <a:pt x="61410" y="1027437"/>
                  <a:pt x="59266" y="1016000"/>
                </a:cubicBezTo>
                <a:cubicBezTo>
                  <a:pt x="52939" y="982254"/>
                  <a:pt x="53190" y="946972"/>
                  <a:pt x="42333" y="914400"/>
                </a:cubicBezTo>
                <a:cubicBezTo>
                  <a:pt x="31535" y="882006"/>
                  <a:pt x="23331" y="861720"/>
                  <a:pt x="16933" y="829733"/>
                </a:cubicBezTo>
                <a:cubicBezTo>
                  <a:pt x="16379" y="826965"/>
                  <a:pt x="2822" y="843844"/>
                  <a:pt x="0" y="846666"/>
                </a:cubicBez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Antigen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3149024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Spatial Localization of high scoring residues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7315200" y="16764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200" y="18288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67600" y="225247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200" y="202387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81800" y="293827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14872" y="18288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48400" y="25908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247467" y="1515533"/>
            <a:ext cx="448733" cy="897467"/>
          </a:xfrm>
          <a:custGeom>
            <a:avLst/>
            <a:gdLst>
              <a:gd name="connsiteX0" fmla="*/ 389466 w 448733"/>
              <a:gd name="connsiteY0" fmla="*/ 897467 h 897467"/>
              <a:gd name="connsiteX1" fmla="*/ 389466 w 448733"/>
              <a:gd name="connsiteY1" fmla="*/ 897467 h 897467"/>
              <a:gd name="connsiteX2" fmla="*/ 287866 w 448733"/>
              <a:gd name="connsiteY2" fmla="*/ 889000 h 897467"/>
              <a:gd name="connsiteX3" fmla="*/ 194733 w 448733"/>
              <a:gd name="connsiteY3" fmla="*/ 872067 h 897467"/>
              <a:gd name="connsiteX4" fmla="*/ 152400 w 448733"/>
              <a:gd name="connsiteY4" fmla="*/ 838200 h 897467"/>
              <a:gd name="connsiteX5" fmla="*/ 135466 w 448733"/>
              <a:gd name="connsiteY5" fmla="*/ 812800 h 897467"/>
              <a:gd name="connsiteX6" fmla="*/ 110066 w 448733"/>
              <a:gd name="connsiteY6" fmla="*/ 804334 h 897467"/>
              <a:gd name="connsiteX7" fmla="*/ 76200 w 448733"/>
              <a:gd name="connsiteY7" fmla="*/ 753534 h 897467"/>
              <a:gd name="connsiteX8" fmla="*/ 59266 w 448733"/>
              <a:gd name="connsiteY8" fmla="*/ 736600 h 897467"/>
              <a:gd name="connsiteX9" fmla="*/ 25400 w 448733"/>
              <a:gd name="connsiteY9" fmla="*/ 685800 h 897467"/>
              <a:gd name="connsiteX10" fmla="*/ 16933 w 448733"/>
              <a:gd name="connsiteY10" fmla="*/ 626534 h 897467"/>
              <a:gd name="connsiteX11" fmla="*/ 8466 w 448733"/>
              <a:gd name="connsiteY11" fmla="*/ 584200 h 897467"/>
              <a:gd name="connsiteX12" fmla="*/ 0 w 448733"/>
              <a:gd name="connsiteY12" fmla="*/ 516467 h 897467"/>
              <a:gd name="connsiteX13" fmla="*/ 8466 w 448733"/>
              <a:gd name="connsiteY13" fmla="*/ 67734 h 897467"/>
              <a:gd name="connsiteX14" fmla="*/ 33866 w 448733"/>
              <a:gd name="connsiteY14" fmla="*/ 8467 h 897467"/>
              <a:gd name="connsiteX15" fmla="*/ 59266 w 448733"/>
              <a:gd name="connsiteY15" fmla="*/ 0 h 897467"/>
              <a:gd name="connsiteX16" fmla="*/ 127000 w 448733"/>
              <a:gd name="connsiteY16" fmla="*/ 8467 h 897467"/>
              <a:gd name="connsiteX17" fmla="*/ 177800 w 448733"/>
              <a:gd name="connsiteY17" fmla="*/ 42334 h 897467"/>
              <a:gd name="connsiteX18" fmla="*/ 194733 w 448733"/>
              <a:gd name="connsiteY18" fmla="*/ 67734 h 897467"/>
              <a:gd name="connsiteX19" fmla="*/ 203200 w 448733"/>
              <a:gd name="connsiteY19" fmla="*/ 93134 h 897467"/>
              <a:gd name="connsiteX20" fmla="*/ 220133 w 448733"/>
              <a:gd name="connsiteY20" fmla="*/ 127000 h 897467"/>
              <a:gd name="connsiteX21" fmla="*/ 237066 w 448733"/>
              <a:gd name="connsiteY21" fmla="*/ 279400 h 897467"/>
              <a:gd name="connsiteX22" fmla="*/ 254000 w 448733"/>
              <a:gd name="connsiteY22" fmla="*/ 533400 h 897467"/>
              <a:gd name="connsiteX23" fmla="*/ 262466 w 448733"/>
              <a:gd name="connsiteY23" fmla="*/ 558800 h 897467"/>
              <a:gd name="connsiteX24" fmla="*/ 313266 w 448733"/>
              <a:gd name="connsiteY24" fmla="*/ 584200 h 897467"/>
              <a:gd name="connsiteX25" fmla="*/ 381000 w 448733"/>
              <a:gd name="connsiteY25" fmla="*/ 601134 h 897467"/>
              <a:gd name="connsiteX26" fmla="*/ 406400 w 448733"/>
              <a:gd name="connsiteY26" fmla="*/ 618067 h 897467"/>
              <a:gd name="connsiteX27" fmla="*/ 431800 w 448733"/>
              <a:gd name="connsiteY27" fmla="*/ 694267 h 897467"/>
              <a:gd name="connsiteX28" fmla="*/ 440266 w 448733"/>
              <a:gd name="connsiteY28" fmla="*/ 719667 h 897467"/>
              <a:gd name="connsiteX29" fmla="*/ 448733 w 448733"/>
              <a:gd name="connsiteY29" fmla="*/ 745067 h 897467"/>
              <a:gd name="connsiteX30" fmla="*/ 440266 w 448733"/>
              <a:gd name="connsiteY30" fmla="*/ 829734 h 897467"/>
              <a:gd name="connsiteX31" fmla="*/ 423333 w 448733"/>
              <a:gd name="connsiteY31" fmla="*/ 880534 h 897467"/>
              <a:gd name="connsiteX32" fmla="*/ 389466 w 448733"/>
              <a:gd name="connsiteY32" fmla="*/ 897467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8733" h="897467">
                <a:moveTo>
                  <a:pt x="389466" y="897467"/>
                </a:moveTo>
                <a:lnTo>
                  <a:pt x="389466" y="897467"/>
                </a:lnTo>
                <a:lnTo>
                  <a:pt x="287866" y="889000"/>
                </a:lnTo>
                <a:cubicBezTo>
                  <a:pt x="265971" y="886810"/>
                  <a:pt x="220266" y="884833"/>
                  <a:pt x="194733" y="872067"/>
                </a:cubicBezTo>
                <a:cubicBezTo>
                  <a:pt x="180061" y="864731"/>
                  <a:pt x="162902" y="851327"/>
                  <a:pt x="152400" y="838200"/>
                </a:cubicBezTo>
                <a:cubicBezTo>
                  <a:pt x="146043" y="830254"/>
                  <a:pt x="143412" y="819157"/>
                  <a:pt x="135466" y="812800"/>
                </a:cubicBezTo>
                <a:cubicBezTo>
                  <a:pt x="128497" y="807225"/>
                  <a:pt x="118533" y="807156"/>
                  <a:pt x="110066" y="804334"/>
                </a:cubicBezTo>
                <a:cubicBezTo>
                  <a:pt x="98777" y="787401"/>
                  <a:pt x="90590" y="767924"/>
                  <a:pt x="76200" y="753534"/>
                </a:cubicBezTo>
                <a:cubicBezTo>
                  <a:pt x="70555" y="747889"/>
                  <a:pt x="64056" y="742986"/>
                  <a:pt x="59266" y="736600"/>
                </a:cubicBezTo>
                <a:cubicBezTo>
                  <a:pt x="47055" y="720319"/>
                  <a:pt x="25400" y="685800"/>
                  <a:pt x="25400" y="685800"/>
                </a:cubicBezTo>
                <a:cubicBezTo>
                  <a:pt x="22578" y="666045"/>
                  <a:pt x="20214" y="646218"/>
                  <a:pt x="16933" y="626534"/>
                </a:cubicBezTo>
                <a:cubicBezTo>
                  <a:pt x="14567" y="612339"/>
                  <a:pt x="10654" y="598423"/>
                  <a:pt x="8466" y="584200"/>
                </a:cubicBezTo>
                <a:cubicBezTo>
                  <a:pt x="5006" y="561711"/>
                  <a:pt x="2822" y="539045"/>
                  <a:pt x="0" y="516467"/>
                </a:cubicBezTo>
                <a:cubicBezTo>
                  <a:pt x="2822" y="366889"/>
                  <a:pt x="3220" y="217246"/>
                  <a:pt x="8466" y="67734"/>
                </a:cubicBezTo>
                <a:cubicBezTo>
                  <a:pt x="9053" y="50996"/>
                  <a:pt x="19527" y="19938"/>
                  <a:pt x="33866" y="8467"/>
                </a:cubicBezTo>
                <a:cubicBezTo>
                  <a:pt x="40835" y="2892"/>
                  <a:pt x="50799" y="2822"/>
                  <a:pt x="59266" y="0"/>
                </a:cubicBezTo>
                <a:cubicBezTo>
                  <a:pt x="81844" y="2822"/>
                  <a:pt x="105572" y="814"/>
                  <a:pt x="127000" y="8467"/>
                </a:cubicBezTo>
                <a:cubicBezTo>
                  <a:pt x="146166" y="15312"/>
                  <a:pt x="177800" y="42334"/>
                  <a:pt x="177800" y="42334"/>
                </a:cubicBezTo>
                <a:cubicBezTo>
                  <a:pt x="183444" y="50801"/>
                  <a:pt x="190182" y="58633"/>
                  <a:pt x="194733" y="67734"/>
                </a:cubicBezTo>
                <a:cubicBezTo>
                  <a:pt x="198724" y="75716"/>
                  <a:pt x="199684" y="84931"/>
                  <a:pt x="203200" y="93134"/>
                </a:cubicBezTo>
                <a:cubicBezTo>
                  <a:pt x="208172" y="104735"/>
                  <a:pt x="214489" y="115711"/>
                  <a:pt x="220133" y="127000"/>
                </a:cubicBezTo>
                <a:cubicBezTo>
                  <a:pt x="228824" y="187836"/>
                  <a:pt x="233330" y="212145"/>
                  <a:pt x="237066" y="279400"/>
                </a:cubicBezTo>
                <a:cubicBezTo>
                  <a:pt x="242809" y="382782"/>
                  <a:pt x="232356" y="446825"/>
                  <a:pt x="254000" y="533400"/>
                </a:cubicBezTo>
                <a:cubicBezTo>
                  <a:pt x="256164" y="542058"/>
                  <a:pt x="257874" y="551147"/>
                  <a:pt x="262466" y="558800"/>
                </a:cubicBezTo>
                <a:cubicBezTo>
                  <a:pt x="275466" y="580467"/>
                  <a:pt x="289384" y="578893"/>
                  <a:pt x="313266" y="584200"/>
                </a:cubicBezTo>
                <a:cubicBezTo>
                  <a:pt x="330658" y="588065"/>
                  <a:pt x="362843" y="592056"/>
                  <a:pt x="381000" y="601134"/>
                </a:cubicBezTo>
                <a:cubicBezTo>
                  <a:pt x="390101" y="605685"/>
                  <a:pt x="397933" y="612423"/>
                  <a:pt x="406400" y="618067"/>
                </a:cubicBezTo>
                <a:lnTo>
                  <a:pt x="431800" y="694267"/>
                </a:lnTo>
                <a:lnTo>
                  <a:pt x="440266" y="719667"/>
                </a:lnTo>
                <a:lnTo>
                  <a:pt x="448733" y="745067"/>
                </a:lnTo>
                <a:cubicBezTo>
                  <a:pt x="445911" y="773289"/>
                  <a:pt x="445493" y="801857"/>
                  <a:pt x="440266" y="829734"/>
                </a:cubicBezTo>
                <a:cubicBezTo>
                  <a:pt x="436977" y="847278"/>
                  <a:pt x="439298" y="872552"/>
                  <a:pt x="423333" y="880534"/>
                </a:cubicBezTo>
                <a:lnTo>
                  <a:pt x="389466" y="89746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390391555"/>
              </p:ext>
            </p:extLst>
          </p:nvPr>
        </p:nvGraphicFramePr>
        <p:xfrm>
          <a:off x="3581400" y="3810000"/>
          <a:ext cx="41148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4267200" y="5638800"/>
            <a:ext cx="298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Epitope propensity score </a:t>
            </a:r>
            <a:r>
              <a:rPr lang="en-US" dirty="0" smtClean="0"/>
              <a:t>(PS)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191000" y="5934670"/>
            <a:ext cx="402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dirty="0" smtClean="0"/>
              <a:t>Haste</a:t>
            </a:r>
            <a:r>
              <a:rPr lang="en-US" dirty="0"/>
              <a:t>-Andersen et al</a:t>
            </a:r>
            <a:r>
              <a:rPr lang="en-US" dirty="0" smtClean="0"/>
              <a:t>.</a:t>
            </a:r>
            <a:r>
              <a:rPr lang="zh-TW" altLang="en-US" dirty="0" smtClean="0"/>
              <a:t> </a:t>
            </a:r>
            <a:r>
              <a:rPr lang="en-US" altLang="zh-TW" dirty="0" smtClean="0"/>
              <a:t>2006</a:t>
            </a:r>
            <a:r>
              <a:rPr lang="en-US" dirty="0" smtClean="0"/>
              <a:t> Protein Sci</a:t>
            </a:r>
            <a:r>
              <a:rPr lang="en-US" altLang="zh-TW" dirty="0" smtClean="0"/>
              <a:t>.)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81600" y="6400800"/>
            <a:ext cx="39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38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38600" y="2286000"/>
            <a:ext cx="3733800" cy="3191933"/>
            <a:chOff x="762000" y="3352800"/>
            <a:chExt cx="3733800" cy="3191933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3352800"/>
              <a:ext cx="3733800" cy="3191933"/>
              <a:chOff x="5257800" y="3276600"/>
              <a:chExt cx="3733800" cy="3191933"/>
            </a:xfrm>
          </p:grpSpPr>
          <p:pic>
            <p:nvPicPr>
              <p:cNvPr id="9" name="Picture 8" descr="epitope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3276600"/>
                <a:ext cx="3191933" cy="319193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315200" y="54102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E1E301"/>
                    </a:solidFill>
                  </a:rPr>
                  <a:t>Epitope defined by crystal structure</a:t>
                </a:r>
                <a:endParaRPr lang="en-US" sz="1400" b="1" dirty="0">
                  <a:solidFill>
                    <a:srgbClr val="E1E30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34000" y="5943600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Antibody(Fab)</a:t>
                </a:r>
                <a:endParaRPr lang="en-US" sz="1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24600" y="3733800"/>
                <a:ext cx="77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Antigen</a:t>
                </a:r>
                <a:endParaRPr lang="en-US" sz="1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H="1" flipV="1">
              <a:off x="2819400" y="5257800"/>
              <a:ext cx="228600" cy="304800"/>
            </a:xfrm>
            <a:prstGeom prst="straightConnector1">
              <a:avLst/>
            </a:prstGeom>
            <a:ln>
              <a:solidFill>
                <a:srgbClr val="E1E30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Test Cases – 19 HIV-1 antibodies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7655" y="8578334"/>
            <a:ext cx="539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Likelihood </a:t>
            </a:r>
            <a:r>
              <a:rPr lang="en-US" dirty="0" smtClean="0"/>
              <a:t>of being an epitope residue: </a:t>
            </a:r>
            <a:r>
              <a:rPr lang="en-US" dirty="0" err="1" smtClean="0"/>
              <a:t>i</a:t>
            </a:r>
            <a:r>
              <a:rPr lang="en-US" dirty="0" smtClean="0"/>
              <a:t> &gt; i+1 &gt; i+2 &gt;i+3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5334000"/>
            <a:ext cx="423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Antigen-antibody complex crystal structure</a:t>
            </a:r>
          </a:p>
          <a:p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62345"/>
              </p:ext>
            </p:extLst>
          </p:nvPr>
        </p:nvGraphicFramePr>
        <p:xfrm>
          <a:off x="990600" y="1066800"/>
          <a:ext cx="2286000" cy="491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95"/>
                <a:gridCol w="1416205"/>
              </a:tblGrid>
              <a:tr h="518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Antibody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Site of Recognition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VRC01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VRC-PG04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F105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NIH45-46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3BNC117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VRC-PG20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VRC23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CH103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VRC03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VRC06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VRC-CH31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CD4-binding site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17b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CD4i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10E8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MPER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2F5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MPER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4E10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MPER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PG9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V1/V2</a:t>
                      </a:r>
                    </a:p>
                  </a:txBody>
                  <a:tcPr marL="68580" marR="68580" marT="0" marB="0"/>
                </a:tc>
              </a:tr>
              <a:tr h="23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PG16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V1/V2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10000" y="914400"/>
            <a:ext cx="4470400" cy="1512332"/>
            <a:chOff x="3810000" y="4343400"/>
            <a:chExt cx="4470400" cy="1512332"/>
          </a:xfrm>
        </p:grpSpPr>
        <p:pic>
          <p:nvPicPr>
            <p:cNvPr id="14" name="Picture 13" descr="Screen Shot 2013-07-13 at 2.14.27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572000"/>
              <a:ext cx="4241800" cy="8897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87069" y="5486400"/>
              <a:ext cx="3309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Neutralization panel (181 strains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516330" y="4865670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Antibodies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4343400"/>
              <a:ext cx="9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Viral Strains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81600" y="6400800"/>
            <a:ext cx="39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114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Neutralization-based Epitope Prediction Algorithms Give Good Prediction Accuracy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7655" y="8578334"/>
            <a:ext cx="539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Likelihood </a:t>
            </a:r>
            <a:r>
              <a:rPr lang="en-US" dirty="0" smtClean="0"/>
              <a:t>of being an epitope residue: </a:t>
            </a:r>
            <a:r>
              <a:rPr lang="en-US" dirty="0" err="1" smtClean="0"/>
              <a:t>i</a:t>
            </a:r>
            <a:r>
              <a:rPr lang="en-US" dirty="0" smtClean="0"/>
              <a:t> &gt; i+1 &gt; i+2 &gt;i+3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181600"/>
            <a:ext cx="5184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 (True Positive):  Number of </a:t>
            </a:r>
            <a:r>
              <a:rPr lang="en-US" sz="1400" dirty="0"/>
              <a:t>c</a:t>
            </a:r>
            <a:r>
              <a:rPr lang="en-US" sz="1400" dirty="0" smtClean="0"/>
              <a:t>orrectly predicted epitope residues</a:t>
            </a:r>
          </a:p>
          <a:p>
            <a:r>
              <a:rPr lang="en-US" sz="1400" dirty="0" smtClean="0"/>
              <a:t>FP (False Positive): Number of incorrectly predicted epitope residues</a:t>
            </a:r>
            <a:endParaRPr lang="en-US" sz="1400" dirty="0"/>
          </a:p>
          <a:p>
            <a:r>
              <a:rPr lang="en-US" sz="1400" dirty="0" smtClean="0"/>
              <a:t>TP rate= TP/(Number of epitope residues)</a:t>
            </a:r>
          </a:p>
          <a:p>
            <a:r>
              <a:rPr lang="en-US" sz="1400" dirty="0" smtClean="0"/>
              <a:t>FP rate= FP/(Number of non-epitope residues)</a:t>
            </a:r>
          </a:p>
        </p:txBody>
      </p:sp>
      <p:pic>
        <p:nvPicPr>
          <p:cNvPr id="5" name="Picture 4" descr="Screen Shot 2013-07-13 at 5.12.1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2200"/>
            <a:ext cx="4877138" cy="2179471"/>
          </a:xfrm>
          <a:prstGeom prst="rect">
            <a:avLst/>
          </a:prstGeom>
        </p:spPr>
      </p:pic>
      <p:pic>
        <p:nvPicPr>
          <p:cNvPr id="2" name="Picture 1" descr="tem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759352" cy="2286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6400800"/>
            <a:ext cx="39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936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7373"/>
            <a:ext cx="9143999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Case Study: Predicting the Epitope of </a:t>
            </a:r>
            <a:br>
              <a:rPr lang="en-US" altLang="zh-TW" sz="2800" b="1" dirty="0" smtClean="0">
                <a:solidFill>
                  <a:srgbClr val="0000FF"/>
                </a:solidFill>
              </a:rPr>
            </a:br>
            <a:r>
              <a:rPr lang="en-US" altLang="zh-TW" sz="2800" b="1" dirty="0" smtClean="0">
                <a:solidFill>
                  <a:srgbClr val="0000FF"/>
                </a:solidFill>
              </a:rPr>
              <a:t>HIV-1 Antibody 8ANC195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7696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Isolated using a stabilized HIV-1 gp120 core (2CC) (</a:t>
            </a:r>
            <a:r>
              <a:rPr lang="en-US" sz="2800" dirty="0" err="1" smtClean="0"/>
              <a:t>Scheid</a:t>
            </a:r>
            <a:r>
              <a:rPr lang="en-US" sz="2800" dirty="0" smtClean="0"/>
              <a:t> et al. 2011, Science)</a:t>
            </a:r>
          </a:p>
          <a:p>
            <a:endParaRPr lang="en-US" sz="2800" dirty="0" smtClean="0"/>
          </a:p>
          <a:p>
            <a:r>
              <a:rPr lang="en-US" altLang="zh-TW" sz="2800" dirty="0" smtClean="0"/>
              <a:t>Does not possess characteristics of CD4bs- or CD4i-antibodies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No 8ANC195/gp120 complex structure </a:t>
            </a:r>
            <a:r>
              <a:rPr lang="en-US" sz="2800" dirty="0" smtClean="0"/>
              <a:t>available at the time of prediction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089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8ANC195 Epitope Prediction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29" name="Picture 28" descr="Screen Shot 2013-04-22 at 2.4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743199" cy="3981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339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10 predicted epitope residues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0" y="3456432"/>
            <a:ext cx="19050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8200" y="5638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altLang="zh-TW" dirty="0" smtClean="0"/>
              <a:t>T</a:t>
            </a:r>
            <a:r>
              <a:rPr lang="en-US" dirty="0" smtClean="0"/>
              <a:t>hree of the top ten predicted residues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part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two</a:t>
            </a:r>
            <a:r>
              <a:rPr lang="zh-TW" altLang="en-US" dirty="0" smtClean="0"/>
              <a:t> </a:t>
            </a:r>
            <a:r>
              <a:rPr lang="en-US" altLang="zh-TW" dirty="0" smtClean="0"/>
              <a:t>N-linked</a:t>
            </a:r>
            <a:r>
              <a:rPr lang="zh-TW" altLang="en-US" dirty="0" smtClean="0"/>
              <a:t> </a:t>
            </a:r>
            <a:r>
              <a:rPr lang="en-US" altLang="zh-TW" dirty="0" smtClean="0"/>
              <a:t>glycosylation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sequons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at</a:t>
            </a:r>
            <a:r>
              <a:rPr lang="en-US" dirty="0" smtClean="0"/>
              <a:t> gp120 residues 234 and 276, suggesting that 8ANC195 might binds to these two glycans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86200" y="1447800"/>
            <a:ext cx="5105400" cy="4132208"/>
            <a:chOff x="3886200" y="1447800"/>
            <a:chExt cx="5105400" cy="4132208"/>
          </a:xfrm>
        </p:grpSpPr>
        <p:grpSp>
          <p:nvGrpSpPr>
            <p:cNvPr id="3" name="Group 2"/>
            <p:cNvGrpSpPr/>
            <p:nvPr/>
          </p:nvGrpSpPr>
          <p:grpSpPr>
            <a:xfrm>
              <a:off x="3886200" y="1447800"/>
              <a:ext cx="5105400" cy="4132208"/>
              <a:chOff x="3201549" y="1409229"/>
              <a:chExt cx="3492831" cy="2760608"/>
            </a:xfrm>
          </p:grpSpPr>
          <p:pic>
            <p:nvPicPr>
              <p:cNvPr id="16" name="Picture 15" descr="tem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526" y="1502837"/>
                <a:ext cx="2667000" cy="26670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759938" y="1428975"/>
                <a:ext cx="956417" cy="249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HIV-1 gp120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40170" y="2317203"/>
                <a:ext cx="1354210" cy="43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DCD400"/>
                    </a:solidFill>
                  </a:rPr>
                  <a:t>Top 10 predicted epitope residues</a:t>
                </a:r>
                <a:endParaRPr lang="en-US" sz="1600" dirty="0">
                  <a:solidFill>
                    <a:srgbClr val="DCD4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759200" y="2921000"/>
                <a:ext cx="499533" cy="242084"/>
              </a:xfrm>
              <a:prstGeom prst="straightConnector1">
                <a:avLst/>
              </a:prstGeom>
              <a:ln w="12700">
                <a:solidFill>
                  <a:srgbClr val="00EC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01549" y="3163084"/>
                <a:ext cx="873517" cy="249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EC00"/>
                    </a:solidFill>
                  </a:rPr>
                  <a:t>Glycan 276</a:t>
                </a:r>
                <a:endParaRPr lang="en-US" sz="1600" dirty="0">
                  <a:solidFill>
                    <a:srgbClr val="00EC00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3" idx="1"/>
              </p:cNvCxnSpPr>
              <p:nvPr/>
            </p:nvCxnSpPr>
            <p:spPr>
              <a:xfrm flipH="1">
                <a:off x="4583059" y="2086286"/>
                <a:ext cx="576173" cy="306384"/>
              </a:xfrm>
              <a:prstGeom prst="straightConnector1">
                <a:avLst/>
              </a:prstGeom>
              <a:ln w="12700">
                <a:solidFill>
                  <a:srgbClr val="00EC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159232" y="1961711"/>
                <a:ext cx="875655" cy="249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EC00"/>
                    </a:solidFill>
                  </a:rPr>
                  <a:t>Glycan 234</a:t>
                </a:r>
                <a:endParaRPr lang="en-US" sz="1600" dirty="0">
                  <a:solidFill>
                    <a:srgbClr val="00EC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72001" y="1409229"/>
                <a:ext cx="917065" cy="249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N/C termini</a:t>
                </a:r>
                <a:endParaRPr lang="en-US" sz="16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676386" y="1675195"/>
                <a:ext cx="429947" cy="39230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7" name="Straight Arrow Connector 26"/>
              <p:cNvCxnSpPr>
                <a:stCxn id="19" idx="1"/>
              </p:cNvCxnSpPr>
              <p:nvPr/>
            </p:nvCxnSpPr>
            <p:spPr>
              <a:xfrm flipH="1">
                <a:off x="4652709" y="2532379"/>
                <a:ext cx="687461" cy="127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652708" y="2717313"/>
                <a:ext cx="690494" cy="3125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Oval 1"/>
            <p:cNvSpPr/>
            <p:nvPr/>
          </p:nvSpPr>
          <p:spPr>
            <a:xfrm>
              <a:off x="4876800" y="4114800"/>
              <a:ext cx="1752600" cy="762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553200" y="4724400"/>
              <a:ext cx="457200" cy="381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010400" y="4953000"/>
              <a:ext cx="1537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CD4 binding site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143000" y="4572000"/>
            <a:ext cx="19050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5181600"/>
            <a:ext cx="19050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1600" y="6400800"/>
            <a:ext cx="400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</a:t>
            </a:r>
            <a:r>
              <a:rPr lang="en-US" i="1" dirty="0" err="1" smtClean="0"/>
              <a:t>Virologyç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674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8ANC195 Binding/Neutralization is Affected by the Presence of N-linked Glycans at Residue 234 and 276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24" name="Picture 23" descr="Transform of 2CC-8ANC195 (CVL0932 00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784035" cy="304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80262"/>
              </p:ext>
            </p:extLst>
          </p:nvPr>
        </p:nvGraphicFramePr>
        <p:xfrm>
          <a:off x="5867400" y="2057400"/>
          <a:ext cx="2362200" cy="226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Mutations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Neutralization</a:t>
                      </a:r>
                    </a:p>
                    <a:p>
                      <a:r>
                        <a:rPr lang="en-US" sz="1400" baseline="0" dirty="0" smtClean="0"/>
                        <a:t>IC50 (</a:t>
                      </a:r>
                      <a:r>
                        <a:rPr lang="en-US" sz="1400" dirty="0" smtClean="0"/>
                        <a:t>μg/mL)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Wild</a:t>
                      </a:r>
                      <a:r>
                        <a:rPr lang="en-US" sz="1200" baseline="0" dirty="0" smtClean="0">
                          <a:latin typeface="+mj-lt"/>
                        </a:rPr>
                        <a:t> type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0.049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N234S</a:t>
                      </a:r>
                    </a:p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&gt;50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T236K</a:t>
                      </a:r>
                    </a:p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&gt;50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N276D</a:t>
                      </a:r>
                    </a:p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&gt;50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4478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8ANC195 neutralization of  3337.V2.C6 </a:t>
            </a:r>
            <a:r>
              <a:rPr lang="en-US" sz="1600" b="1" dirty="0" err="1" smtClean="0">
                <a:latin typeface="+mj-lt"/>
              </a:rPr>
              <a:t>pseudoviruses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400800"/>
            <a:ext cx="400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1676400"/>
            <a:ext cx="3206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+mj-lt"/>
              </a:rPr>
              <a:t>8ANC195</a:t>
            </a:r>
            <a:r>
              <a:rPr lang="zh-TW" altLang="en-US" sz="1600" b="1" dirty="0" smtClean="0">
                <a:latin typeface="+mj-lt"/>
              </a:rPr>
              <a:t> </a:t>
            </a:r>
            <a:r>
              <a:rPr lang="en-US" altLang="zh-TW" sz="1600" b="1" dirty="0" smtClean="0">
                <a:latin typeface="+mj-lt"/>
              </a:rPr>
              <a:t>binding</a:t>
            </a:r>
            <a:r>
              <a:rPr lang="zh-TW" altLang="en-US" sz="1600" b="1" dirty="0" smtClean="0">
                <a:latin typeface="+mj-lt"/>
              </a:rPr>
              <a:t> </a:t>
            </a:r>
            <a:r>
              <a:rPr lang="en-US" altLang="zh-TW" sz="1600" b="1" dirty="0" smtClean="0">
                <a:latin typeface="+mj-lt"/>
              </a:rPr>
              <a:t>to</a:t>
            </a:r>
            <a:r>
              <a:rPr lang="zh-TW" altLang="en-US" sz="1600" b="1" dirty="0" smtClean="0">
                <a:latin typeface="+mj-lt"/>
              </a:rPr>
              <a:t> </a:t>
            </a:r>
            <a:r>
              <a:rPr lang="en-US" altLang="zh-TW" sz="1600" b="1" dirty="0" smtClean="0">
                <a:latin typeface="+mj-lt"/>
              </a:rPr>
              <a:t>gp120</a:t>
            </a:r>
            <a:r>
              <a:rPr lang="zh-TW" altLang="en-US" sz="1600" b="1" dirty="0" smtClean="0">
                <a:latin typeface="+mj-lt"/>
              </a:rPr>
              <a:t> </a:t>
            </a:r>
            <a:r>
              <a:rPr lang="en-US" altLang="zh-TW" sz="1600" b="1" dirty="0" smtClean="0">
                <a:latin typeface="+mj-lt"/>
              </a:rPr>
              <a:t>mutants</a:t>
            </a:r>
            <a:endParaRPr lang="en-US" sz="1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26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NC195_epit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962400" cy="3962400"/>
          </a:xfrm>
          <a:prstGeom prst="rect">
            <a:avLst/>
          </a:prstGeom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Predicted 8ANC195 Epitope Residues Highly Agree with Epitope Determined by Crystallography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9" name="Picture 18" descr="t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2" y="1587917"/>
            <a:ext cx="3898300" cy="39920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11265" y="1477357"/>
            <a:ext cx="1397975" cy="372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HIV-1 gp120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9379" y="2806898"/>
            <a:ext cx="1979421" cy="64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D400"/>
                </a:solidFill>
              </a:rPr>
              <a:t>Top 10 predicted epitope residues</a:t>
            </a:r>
            <a:endParaRPr lang="en-US" sz="1600" dirty="0">
              <a:solidFill>
                <a:srgbClr val="DCD4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348507" y="3710690"/>
            <a:ext cx="730157" cy="362363"/>
          </a:xfrm>
          <a:prstGeom prst="straightConnector1">
            <a:avLst/>
          </a:prstGeom>
          <a:ln w="12700">
            <a:solidFill>
              <a:srgbClr val="00EC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4073053"/>
            <a:ext cx="1276802" cy="372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EC00"/>
                </a:solidFill>
              </a:rPr>
              <a:t>Glycan 276</a:t>
            </a:r>
            <a:endParaRPr lang="en-US" sz="1600" dirty="0">
              <a:solidFill>
                <a:srgbClr val="00EC00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2552725" y="2461251"/>
            <a:ext cx="842180" cy="458610"/>
          </a:xfrm>
          <a:prstGeom prst="straightConnector1">
            <a:avLst/>
          </a:prstGeom>
          <a:ln w="12700">
            <a:solidFill>
              <a:srgbClr val="00EC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4905" y="2274781"/>
            <a:ext cx="1279927" cy="372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EC00"/>
                </a:solidFill>
              </a:rPr>
              <a:t>Glycan 234</a:t>
            </a:r>
            <a:endParaRPr lang="en-US" sz="1600" dirty="0">
              <a:solidFill>
                <a:srgbClr val="00E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4882" y="1447800"/>
            <a:ext cx="1340455" cy="372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N/C termini</a:t>
            </a:r>
            <a:endParaRPr lang="en-US" sz="1600" dirty="0"/>
          </a:p>
        </p:txBody>
      </p:sp>
      <p:sp>
        <p:nvSpPr>
          <p:cNvPr id="27" name="Oval 26"/>
          <p:cNvSpPr/>
          <p:nvPr/>
        </p:nvSpPr>
        <p:spPr>
          <a:xfrm>
            <a:off x="1227460" y="1845910"/>
            <a:ext cx="628445" cy="58721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2654531" y="3128984"/>
            <a:ext cx="1004848" cy="19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654530" y="3405802"/>
            <a:ext cx="1009281" cy="4678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1159" y="5257800"/>
            <a:ext cx="324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PDB:4P9H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Scharf</a:t>
            </a:r>
            <a:r>
              <a:rPr lang="en-US" dirty="0" smtClean="0"/>
              <a:t> et al (2014), </a:t>
            </a:r>
            <a:r>
              <a:rPr lang="en-US" i="1" dirty="0" smtClean="0"/>
              <a:t>Cell Reports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41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of the top 10 predicted residues are part of the 8ANC195 epitope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6400800"/>
            <a:ext cx="400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10400" y="1600200"/>
            <a:ext cx="1979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CE"/>
                </a:solidFill>
              </a:rPr>
              <a:t>8ANC195 epitope determined by crystal structure</a:t>
            </a:r>
            <a:endParaRPr lang="en-US" sz="1600" dirty="0">
              <a:solidFill>
                <a:srgbClr val="00CCCE"/>
              </a:solidFill>
            </a:endParaRP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>
          <a:xfrm flipH="1">
            <a:off x="6701620" y="2624870"/>
            <a:ext cx="842180" cy="458610"/>
          </a:xfrm>
          <a:prstGeom prst="straightConnector1">
            <a:avLst/>
          </a:prstGeom>
          <a:ln w="12700">
            <a:solidFill>
              <a:srgbClr val="00EC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43800" y="2438400"/>
            <a:ext cx="1279927" cy="372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EC00"/>
                </a:solidFill>
              </a:rPr>
              <a:t>Glycan 234</a:t>
            </a:r>
            <a:endParaRPr lang="en-US" sz="1600" dirty="0">
              <a:solidFill>
                <a:srgbClr val="00EC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234707" y="3828637"/>
            <a:ext cx="730157" cy="362363"/>
          </a:xfrm>
          <a:prstGeom prst="straightConnector1">
            <a:avLst/>
          </a:prstGeom>
          <a:ln w="12700">
            <a:solidFill>
              <a:srgbClr val="00EC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19600" y="4191000"/>
            <a:ext cx="1276802" cy="372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EC00"/>
                </a:solidFill>
              </a:rPr>
              <a:t>Glycan 276</a:t>
            </a:r>
            <a:endParaRPr lang="en-US" sz="1600" dirty="0">
              <a:solidFill>
                <a:srgbClr val="00E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1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NEP: Neutralization-based Epitope Prediction Web-Server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1360" y="6488668"/>
            <a:ext cx="42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(2014), </a:t>
            </a:r>
            <a:r>
              <a:rPr lang="en-US" i="1" dirty="0" smtClean="0"/>
              <a:t>Nucleic Acids Research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6172200"/>
            <a:ext cx="308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exon.niaid.nih.gov</a:t>
            </a:r>
            <a:r>
              <a:rPr lang="en-US" b="1" dirty="0"/>
              <a:t>/nep</a:t>
            </a:r>
          </a:p>
        </p:txBody>
      </p:sp>
      <p:pic>
        <p:nvPicPr>
          <p:cNvPr id="11" name="Picture 10" descr="Screen Shot 2014-09-19 at 10.40.2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28971" cy="495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1828800"/>
            <a:ext cx="37462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>
                <a:solidFill>
                  <a:srgbClr val="3366FF"/>
                </a:solidFill>
              </a:rPr>
              <a:t>: 1) Antibody neutralization data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           2) Antigen sequence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           3) Antigen structure (optional)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3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Conclusions (I)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neutralization-based algorithm is able to predict the epitope residues of HIV-1 antibodies with good accuracy and high efficiency</a:t>
            </a:r>
          </a:p>
          <a:p>
            <a:endParaRPr lang="en-US" sz="2400" dirty="0" smtClean="0"/>
          </a:p>
          <a:p>
            <a:r>
              <a:rPr lang="en-US" sz="2400" dirty="0" smtClean="0"/>
              <a:t>HIV-1 antibody 8ANC195 binds to N-linked glycans at gp120 position 234 and 276.  This binding mode was not </a:t>
            </a:r>
            <a:r>
              <a:rPr lang="en-US" sz="2400" dirty="0"/>
              <a:t>described </a:t>
            </a:r>
            <a:r>
              <a:rPr lang="en-US" sz="2400" dirty="0" smtClean="0"/>
              <a:t>at the time of the prediction</a:t>
            </a:r>
          </a:p>
          <a:p>
            <a:endParaRPr lang="en-US" sz="2400" dirty="0"/>
          </a:p>
          <a:p>
            <a:r>
              <a:rPr lang="en-US" sz="2400" dirty="0" smtClean="0"/>
              <a:t>A web-based server (NEP) is available to the public to run neutralization-based epitope prediction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method is applicable to other viruses with diverse strains (e.g. influenza)</a:t>
            </a:r>
          </a:p>
        </p:txBody>
      </p:sp>
    </p:spTree>
    <p:extLst>
      <p:ext uri="{BB962C8B-B14F-4D97-AF65-F5344CB8AC3E}">
        <p14:creationId xmlns:p14="http://schemas.microsoft.com/office/powerpoint/2010/main" val="279510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Outline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Predicting antibody epitope in residue level using neutralization fingerprint</a:t>
            </a:r>
          </a:p>
          <a:p>
            <a:endParaRPr lang="en-US" altLang="zh-TW" dirty="0"/>
          </a:p>
          <a:p>
            <a:r>
              <a:rPr lang="en-US" altLang="zh-TW" dirty="0" smtClean="0"/>
              <a:t>Predicting HIV-1 sera specificity using neutralization fingerprinting</a:t>
            </a:r>
          </a:p>
          <a:p>
            <a:endParaRPr lang="en-US" altLang="zh-TW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190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00FF"/>
                </a:solidFill>
              </a:rPr>
              <a:t>Who We Are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295400"/>
            <a:ext cx="4161830" cy="5007897"/>
            <a:chOff x="2825880" y="717783"/>
            <a:chExt cx="4161830" cy="5007897"/>
          </a:xfrm>
        </p:grpSpPr>
        <p:sp>
          <p:nvSpPr>
            <p:cNvPr id="8" name="Hexagon 7"/>
            <p:cNvSpPr>
              <a:spLocks noChangeAspect="1"/>
            </p:cNvSpPr>
            <p:nvPr/>
          </p:nvSpPr>
          <p:spPr>
            <a:xfrm>
              <a:off x="3777237" y="717783"/>
              <a:ext cx="2216654" cy="1920240"/>
            </a:xfrm>
            <a:prstGeom prst="hexagon">
              <a:avLst/>
            </a:prstGeom>
            <a:solidFill>
              <a:schemeClr val="tx2">
                <a:lumMod val="60000"/>
                <a:lumOff val="40000"/>
                <a:alpha val="28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SBIS</a:t>
              </a: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288648" y="1605117"/>
              <a:ext cx="1196411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0">
              <a:noFill/>
            </a:ln>
            <a:scene3d>
              <a:camera prst="orthographicFront"/>
              <a:lightRig rig="threePt" dir="t"/>
            </a:scene3d>
            <a:sp3d extrusionH="76200" contourW="12700">
              <a:bevelT/>
              <a:bevelB prst="relaxedInset"/>
              <a:extrusionClr>
                <a:schemeClr val="accent1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Computational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Biology and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Structural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Bioinformatics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" name="Flowchart: Decision 12"/>
            <p:cNvSpPr/>
            <p:nvPr/>
          </p:nvSpPr>
          <p:spPr>
            <a:xfrm>
              <a:off x="4047936" y="4657456"/>
              <a:ext cx="1521152" cy="1068224"/>
            </a:xfrm>
            <a:prstGeom prst="flowChartDecision">
              <a:avLst/>
            </a:prstGeom>
            <a:gradFill flip="none" rotWithShape="1">
              <a:gsLst>
                <a:gs pos="88000">
                  <a:srgbClr val="FF99FF">
                    <a:lumMod val="100000"/>
                  </a:srgbClr>
                </a:gs>
                <a:gs pos="9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Vaccine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Design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91102" y="2150622"/>
              <a:ext cx="992999" cy="797613"/>
            </a:xfrm>
            <a:custGeom>
              <a:avLst/>
              <a:gdLst>
                <a:gd name="connsiteX0" fmla="*/ 111096 w 111096"/>
                <a:gd name="connsiteY0" fmla="*/ 0 h 76912"/>
                <a:gd name="connsiteX1" fmla="*/ 111096 w 111096"/>
                <a:gd name="connsiteY1" fmla="*/ 0 h 76912"/>
                <a:gd name="connsiteX2" fmla="*/ 25638 w 111096"/>
                <a:gd name="connsiteY2" fmla="*/ 59820 h 76912"/>
                <a:gd name="connsiteX3" fmla="*/ 0 w 111096"/>
                <a:gd name="connsiteY3" fmla="*/ 76912 h 76912"/>
                <a:gd name="connsiteX0" fmla="*/ 151907 w 151907"/>
                <a:gd name="connsiteY0" fmla="*/ 0 h 179461"/>
                <a:gd name="connsiteX1" fmla="*/ 151907 w 151907"/>
                <a:gd name="connsiteY1" fmla="*/ 0 h 179461"/>
                <a:gd name="connsiteX2" fmla="*/ 66449 w 151907"/>
                <a:gd name="connsiteY2" fmla="*/ 59820 h 179461"/>
                <a:gd name="connsiteX3" fmla="*/ 0 w 151907"/>
                <a:gd name="connsiteY3" fmla="*/ 179461 h 179461"/>
                <a:gd name="connsiteX0" fmla="*/ 151907 w 194985"/>
                <a:gd name="connsiteY0" fmla="*/ 5494 h 184955"/>
                <a:gd name="connsiteX1" fmla="*/ 194985 w 194985"/>
                <a:gd name="connsiteY1" fmla="*/ 0 h 184955"/>
                <a:gd name="connsiteX2" fmla="*/ 66449 w 194985"/>
                <a:gd name="connsiteY2" fmla="*/ 65314 h 184955"/>
                <a:gd name="connsiteX3" fmla="*/ 0 w 194985"/>
                <a:gd name="connsiteY3" fmla="*/ 184955 h 184955"/>
                <a:gd name="connsiteX0" fmla="*/ 151907 w 267538"/>
                <a:gd name="connsiteY0" fmla="*/ 31131 h 210592"/>
                <a:gd name="connsiteX1" fmla="*/ 267538 w 267538"/>
                <a:gd name="connsiteY1" fmla="*/ 0 h 210592"/>
                <a:gd name="connsiteX2" fmla="*/ 194985 w 267538"/>
                <a:gd name="connsiteY2" fmla="*/ 25637 h 210592"/>
                <a:gd name="connsiteX3" fmla="*/ 66449 w 267538"/>
                <a:gd name="connsiteY3" fmla="*/ 90951 h 210592"/>
                <a:gd name="connsiteX4" fmla="*/ 0 w 267538"/>
                <a:gd name="connsiteY4" fmla="*/ 210592 h 210592"/>
                <a:gd name="connsiteX0" fmla="*/ 380901 w 380901"/>
                <a:gd name="connsiteY0" fmla="*/ 0 h 227073"/>
                <a:gd name="connsiteX1" fmla="*/ 267538 w 380901"/>
                <a:gd name="connsiteY1" fmla="*/ 16481 h 227073"/>
                <a:gd name="connsiteX2" fmla="*/ 194985 w 380901"/>
                <a:gd name="connsiteY2" fmla="*/ 42118 h 227073"/>
                <a:gd name="connsiteX3" fmla="*/ 66449 w 380901"/>
                <a:gd name="connsiteY3" fmla="*/ 107432 h 227073"/>
                <a:gd name="connsiteX4" fmla="*/ 0 w 380901"/>
                <a:gd name="connsiteY4" fmla="*/ 227073 h 227073"/>
                <a:gd name="connsiteX0" fmla="*/ 380901 w 380901"/>
                <a:gd name="connsiteY0" fmla="*/ 0 h 227073"/>
                <a:gd name="connsiteX1" fmla="*/ 267538 w 380901"/>
                <a:gd name="connsiteY1" fmla="*/ 16481 h 227073"/>
                <a:gd name="connsiteX2" fmla="*/ 190450 w 380901"/>
                <a:gd name="connsiteY2" fmla="*/ 23806 h 227073"/>
                <a:gd name="connsiteX3" fmla="*/ 66449 w 380901"/>
                <a:gd name="connsiteY3" fmla="*/ 107432 h 227073"/>
                <a:gd name="connsiteX4" fmla="*/ 0 w 380901"/>
                <a:gd name="connsiteY4" fmla="*/ 227073 h 227073"/>
                <a:gd name="connsiteX0" fmla="*/ 380901 w 380901"/>
                <a:gd name="connsiteY0" fmla="*/ 5494 h 232567"/>
                <a:gd name="connsiteX1" fmla="*/ 267538 w 380901"/>
                <a:gd name="connsiteY1" fmla="*/ 0 h 232567"/>
                <a:gd name="connsiteX2" fmla="*/ 190450 w 380901"/>
                <a:gd name="connsiteY2" fmla="*/ 29300 h 232567"/>
                <a:gd name="connsiteX3" fmla="*/ 66449 w 380901"/>
                <a:gd name="connsiteY3" fmla="*/ 112926 h 232567"/>
                <a:gd name="connsiteX4" fmla="*/ 0 w 380901"/>
                <a:gd name="connsiteY4" fmla="*/ 232567 h 232567"/>
                <a:gd name="connsiteX0" fmla="*/ 351427 w 351427"/>
                <a:gd name="connsiteY0" fmla="*/ 0 h 250879"/>
                <a:gd name="connsiteX1" fmla="*/ 267538 w 351427"/>
                <a:gd name="connsiteY1" fmla="*/ 18312 h 250879"/>
                <a:gd name="connsiteX2" fmla="*/ 190450 w 351427"/>
                <a:gd name="connsiteY2" fmla="*/ 47612 h 250879"/>
                <a:gd name="connsiteX3" fmla="*/ 66449 w 351427"/>
                <a:gd name="connsiteY3" fmla="*/ 131238 h 250879"/>
                <a:gd name="connsiteX4" fmla="*/ 0 w 351427"/>
                <a:gd name="connsiteY4" fmla="*/ 250879 h 250879"/>
                <a:gd name="connsiteX0" fmla="*/ 267538 w 267538"/>
                <a:gd name="connsiteY0" fmla="*/ 0 h 232567"/>
                <a:gd name="connsiteX1" fmla="*/ 190450 w 267538"/>
                <a:gd name="connsiteY1" fmla="*/ 29300 h 232567"/>
                <a:gd name="connsiteX2" fmla="*/ 66449 w 267538"/>
                <a:gd name="connsiteY2" fmla="*/ 112926 h 232567"/>
                <a:gd name="connsiteX3" fmla="*/ 0 w 267538"/>
                <a:gd name="connsiteY3" fmla="*/ 232567 h 232567"/>
                <a:gd name="connsiteX0" fmla="*/ 190450 w 190450"/>
                <a:gd name="connsiteY0" fmla="*/ 0 h 203267"/>
                <a:gd name="connsiteX1" fmla="*/ 66449 w 190450"/>
                <a:gd name="connsiteY1" fmla="*/ 83626 h 203267"/>
                <a:gd name="connsiteX2" fmla="*/ 0 w 190450"/>
                <a:gd name="connsiteY2" fmla="*/ 203267 h 203267"/>
                <a:gd name="connsiteX0" fmla="*/ 66449 w 66449"/>
                <a:gd name="connsiteY0" fmla="*/ 0 h 119641"/>
                <a:gd name="connsiteX1" fmla="*/ 0 w 66449"/>
                <a:gd name="connsiteY1" fmla="*/ 119641 h 119641"/>
                <a:gd name="connsiteX0" fmla="*/ 170743 w 170743"/>
                <a:gd name="connsiteY0" fmla="*/ 0 h 194722"/>
                <a:gd name="connsiteX1" fmla="*/ 0 w 170743"/>
                <a:gd name="connsiteY1" fmla="*/ 194722 h 194722"/>
                <a:gd name="connsiteX0" fmla="*/ 170743 w 170743"/>
                <a:gd name="connsiteY0" fmla="*/ 0 h 194722"/>
                <a:gd name="connsiteX1" fmla="*/ 0 w 170743"/>
                <a:gd name="connsiteY1" fmla="*/ 194722 h 194722"/>
                <a:gd name="connsiteX0" fmla="*/ 170860 w 170860"/>
                <a:gd name="connsiteY0" fmla="*/ 0 h 194722"/>
                <a:gd name="connsiteX1" fmla="*/ 117 w 170860"/>
                <a:gd name="connsiteY1" fmla="*/ 194722 h 194722"/>
                <a:gd name="connsiteX0" fmla="*/ 333986 w 333986"/>
                <a:gd name="connsiteY0" fmla="*/ 0 h 202047"/>
                <a:gd name="connsiteX1" fmla="*/ 0 w 333986"/>
                <a:gd name="connsiteY1" fmla="*/ 202047 h 202047"/>
                <a:gd name="connsiteX0" fmla="*/ 333986 w 333986"/>
                <a:gd name="connsiteY0" fmla="*/ 27 h 202074"/>
                <a:gd name="connsiteX1" fmla="*/ 0 w 333986"/>
                <a:gd name="connsiteY1" fmla="*/ 202074 h 202074"/>
                <a:gd name="connsiteX0" fmla="*/ 433746 w 433746"/>
                <a:gd name="connsiteY0" fmla="*/ 28 h 200244"/>
                <a:gd name="connsiteX1" fmla="*/ 0 w 433746"/>
                <a:gd name="connsiteY1" fmla="*/ 200244 h 200244"/>
                <a:gd name="connsiteX0" fmla="*/ 433746 w 433746"/>
                <a:gd name="connsiteY0" fmla="*/ 2731 h 202947"/>
                <a:gd name="connsiteX1" fmla="*/ 0 w 433746"/>
                <a:gd name="connsiteY1" fmla="*/ 202947 h 202947"/>
                <a:gd name="connsiteX0" fmla="*/ 338760 w 338760"/>
                <a:gd name="connsiteY0" fmla="*/ 2878 h 190275"/>
                <a:gd name="connsiteX1" fmla="*/ 2506 w 338760"/>
                <a:gd name="connsiteY1" fmla="*/ 190275 h 190275"/>
                <a:gd name="connsiteX0" fmla="*/ 286220 w 286220"/>
                <a:gd name="connsiteY0" fmla="*/ 2792 h 197514"/>
                <a:gd name="connsiteX1" fmla="*/ 17984 w 286220"/>
                <a:gd name="connsiteY1" fmla="*/ 197514 h 197514"/>
                <a:gd name="connsiteX0" fmla="*/ 334802 w 334802"/>
                <a:gd name="connsiteY0" fmla="*/ 2511 h 224702"/>
                <a:gd name="connsiteX1" fmla="*/ 3083 w 334802"/>
                <a:gd name="connsiteY1" fmla="*/ 224702 h 224702"/>
                <a:gd name="connsiteX0" fmla="*/ 336771 w 336771"/>
                <a:gd name="connsiteY0" fmla="*/ 2692 h 206571"/>
                <a:gd name="connsiteX1" fmla="*/ 2785 w 336771"/>
                <a:gd name="connsiteY1" fmla="*/ 206571 h 206571"/>
                <a:gd name="connsiteX0" fmla="*/ 305519 w 305519"/>
                <a:gd name="connsiteY0" fmla="*/ 2616 h 213820"/>
                <a:gd name="connsiteX1" fmla="*/ 10077 w 305519"/>
                <a:gd name="connsiteY1" fmla="*/ 213820 h 213820"/>
                <a:gd name="connsiteX0" fmla="*/ 295618 w 295618"/>
                <a:gd name="connsiteY0" fmla="*/ 0 h 211204"/>
                <a:gd name="connsiteX1" fmla="*/ 176 w 295618"/>
                <a:gd name="connsiteY1" fmla="*/ 211204 h 211204"/>
                <a:gd name="connsiteX0" fmla="*/ 284800 w 284800"/>
                <a:gd name="connsiteY0" fmla="*/ 0 h 189229"/>
                <a:gd name="connsiteX1" fmla="*/ 694 w 284800"/>
                <a:gd name="connsiteY1" fmla="*/ 189229 h 189229"/>
                <a:gd name="connsiteX0" fmla="*/ 264584 w 264584"/>
                <a:gd name="connsiteY0" fmla="*/ 0 h 170917"/>
                <a:gd name="connsiteX1" fmla="*/ 3151 w 264584"/>
                <a:gd name="connsiteY1" fmla="*/ 170917 h 170917"/>
                <a:gd name="connsiteX0" fmla="*/ 263450 w 263450"/>
                <a:gd name="connsiteY0" fmla="*/ 0 h 170917"/>
                <a:gd name="connsiteX1" fmla="*/ 2017 w 263450"/>
                <a:gd name="connsiteY1" fmla="*/ 170917 h 17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450" h="170917">
                  <a:moveTo>
                    <a:pt x="263450" y="0"/>
                  </a:moveTo>
                  <a:cubicBezTo>
                    <a:pt x="-40364" y="4577"/>
                    <a:pt x="2017" y="170917"/>
                    <a:pt x="2017" y="170917"/>
                  </a:cubicBezTo>
                </a:path>
              </a:pathLst>
            </a:custGeom>
            <a:noFill/>
            <a:ln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25880" y="2988202"/>
              <a:ext cx="4161830" cy="1669241"/>
              <a:chOff x="2090924" y="2988202"/>
              <a:chExt cx="4161830" cy="1669241"/>
            </a:xfrm>
          </p:grpSpPr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2090924" y="2988202"/>
                <a:ext cx="1196411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/>
                <a:bevelB prst="relaxedInset"/>
                <a:extrusionClr>
                  <a:schemeClr val="accent1"/>
                </a:extrusionClr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Structure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Analysis</a:t>
                </a:r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3560829" y="2988202"/>
                <a:ext cx="1196411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/>
                <a:bevelB prst="relaxedInset"/>
                <a:extrusionClr>
                  <a:schemeClr val="accent1"/>
                </a:extrusionClr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Serum Analysis/</a:t>
                </a:r>
              </a:p>
              <a:p>
                <a:pPr algn="ctr"/>
                <a:r>
                  <a:rPr lang="en-US" sz="1200" b="1" dirty="0" err="1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Antibodyomics</a:t>
                </a:r>
                <a:endPara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5056343" y="2996748"/>
                <a:ext cx="1196411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 extrusionH="76200" contourW="12700">
                <a:bevelT/>
                <a:bevelB prst="relaxedInset"/>
                <a:extrusionClr>
                  <a:schemeClr val="accent1"/>
                </a:extrusionClr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Immunogen</a:t>
                </a:r>
                <a:endParaRPr lang="en-US" sz="12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Design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664867" y="4288512"/>
                <a:ext cx="3008376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666314" y="3911148"/>
                <a:ext cx="8546" cy="3657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066430" y="3909720"/>
                <a:ext cx="8546" cy="3657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654548" y="3919694"/>
                <a:ext cx="8546" cy="3657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076370" y="4298519"/>
                <a:ext cx="0" cy="358924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 12"/>
            <p:cNvSpPr/>
            <p:nvPr/>
          </p:nvSpPr>
          <p:spPr>
            <a:xfrm rot="5400000">
              <a:off x="5593586" y="2045083"/>
              <a:ext cx="800058" cy="1002834"/>
            </a:xfrm>
            <a:custGeom>
              <a:avLst/>
              <a:gdLst>
                <a:gd name="connsiteX0" fmla="*/ 111096 w 111096"/>
                <a:gd name="connsiteY0" fmla="*/ 0 h 76912"/>
                <a:gd name="connsiteX1" fmla="*/ 111096 w 111096"/>
                <a:gd name="connsiteY1" fmla="*/ 0 h 76912"/>
                <a:gd name="connsiteX2" fmla="*/ 25638 w 111096"/>
                <a:gd name="connsiteY2" fmla="*/ 59820 h 76912"/>
                <a:gd name="connsiteX3" fmla="*/ 0 w 111096"/>
                <a:gd name="connsiteY3" fmla="*/ 76912 h 76912"/>
                <a:gd name="connsiteX0" fmla="*/ 151907 w 151907"/>
                <a:gd name="connsiteY0" fmla="*/ 0 h 179461"/>
                <a:gd name="connsiteX1" fmla="*/ 151907 w 151907"/>
                <a:gd name="connsiteY1" fmla="*/ 0 h 179461"/>
                <a:gd name="connsiteX2" fmla="*/ 66449 w 151907"/>
                <a:gd name="connsiteY2" fmla="*/ 59820 h 179461"/>
                <a:gd name="connsiteX3" fmla="*/ 0 w 151907"/>
                <a:gd name="connsiteY3" fmla="*/ 179461 h 179461"/>
                <a:gd name="connsiteX0" fmla="*/ 151907 w 194985"/>
                <a:gd name="connsiteY0" fmla="*/ 5494 h 184955"/>
                <a:gd name="connsiteX1" fmla="*/ 194985 w 194985"/>
                <a:gd name="connsiteY1" fmla="*/ 0 h 184955"/>
                <a:gd name="connsiteX2" fmla="*/ 66449 w 194985"/>
                <a:gd name="connsiteY2" fmla="*/ 65314 h 184955"/>
                <a:gd name="connsiteX3" fmla="*/ 0 w 194985"/>
                <a:gd name="connsiteY3" fmla="*/ 184955 h 184955"/>
                <a:gd name="connsiteX0" fmla="*/ 151907 w 267538"/>
                <a:gd name="connsiteY0" fmla="*/ 31131 h 210592"/>
                <a:gd name="connsiteX1" fmla="*/ 267538 w 267538"/>
                <a:gd name="connsiteY1" fmla="*/ 0 h 210592"/>
                <a:gd name="connsiteX2" fmla="*/ 194985 w 267538"/>
                <a:gd name="connsiteY2" fmla="*/ 25637 h 210592"/>
                <a:gd name="connsiteX3" fmla="*/ 66449 w 267538"/>
                <a:gd name="connsiteY3" fmla="*/ 90951 h 210592"/>
                <a:gd name="connsiteX4" fmla="*/ 0 w 267538"/>
                <a:gd name="connsiteY4" fmla="*/ 210592 h 210592"/>
                <a:gd name="connsiteX0" fmla="*/ 380901 w 380901"/>
                <a:gd name="connsiteY0" fmla="*/ 0 h 227073"/>
                <a:gd name="connsiteX1" fmla="*/ 267538 w 380901"/>
                <a:gd name="connsiteY1" fmla="*/ 16481 h 227073"/>
                <a:gd name="connsiteX2" fmla="*/ 194985 w 380901"/>
                <a:gd name="connsiteY2" fmla="*/ 42118 h 227073"/>
                <a:gd name="connsiteX3" fmla="*/ 66449 w 380901"/>
                <a:gd name="connsiteY3" fmla="*/ 107432 h 227073"/>
                <a:gd name="connsiteX4" fmla="*/ 0 w 380901"/>
                <a:gd name="connsiteY4" fmla="*/ 227073 h 227073"/>
                <a:gd name="connsiteX0" fmla="*/ 380901 w 380901"/>
                <a:gd name="connsiteY0" fmla="*/ 0 h 227073"/>
                <a:gd name="connsiteX1" fmla="*/ 267538 w 380901"/>
                <a:gd name="connsiteY1" fmla="*/ 16481 h 227073"/>
                <a:gd name="connsiteX2" fmla="*/ 190450 w 380901"/>
                <a:gd name="connsiteY2" fmla="*/ 23806 h 227073"/>
                <a:gd name="connsiteX3" fmla="*/ 66449 w 380901"/>
                <a:gd name="connsiteY3" fmla="*/ 107432 h 227073"/>
                <a:gd name="connsiteX4" fmla="*/ 0 w 380901"/>
                <a:gd name="connsiteY4" fmla="*/ 227073 h 227073"/>
                <a:gd name="connsiteX0" fmla="*/ 380901 w 380901"/>
                <a:gd name="connsiteY0" fmla="*/ 5494 h 232567"/>
                <a:gd name="connsiteX1" fmla="*/ 267538 w 380901"/>
                <a:gd name="connsiteY1" fmla="*/ 0 h 232567"/>
                <a:gd name="connsiteX2" fmla="*/ 190450 w 380901"/>
                <a:gd name="connsiteY2" fmla="*/ 29300 h 232567"/>
                <a:gd name="connsiteX3" fmla="*/ 66449 w 380901"/>
                <a:gd name="connsiteY3" fmla="*/ 112926 h 232567"/>
                <a:gd name="connsiteX4" fmla="*/ 0 w 380901"/>
                <a:gd name="connsiteY4" fmla="*/ 232567 h 232567"/>
                <a:gd name="connsiteX0" fmla="*/ 351427 w 351427"/>
                <a:gd name="connsiteY0" fmla="*/ 0 h 250879"/>
                <a:gd name="connsiteX1" fmla="*/ 267538 w 351427"/>
                <a:gd name="connsiteY1" fmla="*/ 18312 h 250879"/>
                <a:gd name="connsiteX2" fmla="*/ 190450 w 351427"/>
                <a:gd name="connsiteY2" fmla="*/ 47612 h 250879"/>
                <a:gd name="connsiteX3" fmla="*/ 66449 w 351427"/>
                <a:gd name="connsiteY3" fmla="*/ 131238 h 250879"/>
                <a:gd name="connsiteX4" fmla="*/ 0 w 351427"/>
                <a:gd name="connsiteY4" fmla="*/ 250879 h 250879"/>
                <a:gd name="connsiteX0" fmla="*/ 267538 w 267538"/>
                <a:gd name="connsiteY0" fmla="*/ 0 h 232567"/>
                <a:gd name="connsiteX1" fmla="*/ 190450 w 267538"/>
                <a:gd name="connsiteY1" fmla="*/ 29300 h 232567"/>
                <a:gd name="connsiteX2" fmla="*/ 66449 w 267538"/>
                <a:gd name="connsiteY2" fmla="*/ 112926 h 232567"/>
                <a:gd name="connsiteX3" fmla="*/ 0 w 267538"/>
                <a:gd name="connsiteY3" fmla="*/ 232567 h 232567"/>
                <a:gd name="connsiteX0" fmla="*/ 190450 w 190450"/>
                <a:gd name="connsiteY0" fmla="*/ 0 h 203267"/>
                <a:gd name="connsiteX1" fmla="*/ 66449 w 190450"/>
                <a:gd name="connsiteY1" fmla="*/ 83626 h 203267"/>
                <a:gd name="connsiteX2" fmla="*/ 0 w 190450"/>
                <a:gd name="connsiteY2" fmla="*/ 203267 h 203267"/>
                <a:gd name="connsiteX0" fmla="*/ 66449 w 66449"/>
                <a:gd name="connsiteY0" fmla="*/ 0 h 119641"/>
                <a:gd name="connsiteX1" fmla="*/ 0 w 66449"/>
                <a:gd name="connsiteY1" fmla="*/ 119641 h 119641"/>
                <a:gd name="connsiteX0" fmla="*/ 170743 w 170743"/>
                <a:gd name="connsiteY0" fmla="*/ 0 h 194722"/>
                <a:gd name="connsiteX1" fmla="*/ 0 w 170743"/>
                <a:gd name="connsiteY1" fmla="*/ 194722 h 194722"/>
                <a:gd name="connsiteX0" fmla="*/ 170743 w 170743"/>
                <a:gd name="connsiteY0" fmla="*/ 0 h 194722"/>
                <a:gd name="connsiteX1" fmla="*/ 0 w 170743"/>
                <a:gd name="connsiteY1" fmla="*/ 194722 h 194722"/>
                <a:gd name="connsiteX0" fmla="*/ 170860 w 170860"/>
                <a:gd name="connsiteY0" fmla="*/ 0 h 194722"/>
                <a:gd name="connsiteX1" fmla="*/ 117 w 170860"/>
                <a:gd name="connsiteY1" fmla="*/ 194722 h 194722"/>
                <a:gd name="connsiteX0" fmla="*/ 333986 w 333986"/>
                <a:gd name="connsiteY0" fmla="*/ 0 h 202047"/>
                <a:gd name="connsiteX1" fmla="*/ 0 w 333986"/>
                <a:gd name="connsiteY1" fmla="*/ 202047 h 202047"/>
                <a:gd name="connsiteX0" fmla="*/ 333986 w 333986"/>
                <a:gd name="connsiteY0" fmla="*/ 27 h 202074"/>
                <a:gd name="connsiteX1" fmla="*/ 0 w 333986"/>
                <a:gd name="connsiteY1" fmla="*/ 202074 h 202074"/>
                <a:gd name="connsiteX0" fmla="*/ 433746 w 433746"/>
                <a:gd name="connsiteY0" fmla="*/ 28 h 200244"/>
                <a:gd name="connsiteX1" fmla="*/ 0 w 433746"/>
                <a:gd name="connsiteY1" fmla="*/ 200244 h 200244"/>
                <a:gd name="connsiteX0" fmla="*/ 433746 w 433746"/>
                <a:gd name="connsiteY0" fmla="*/ 2731 h 202947"/>
                <a:gd name="connsiteX1" fmla="*/ 0 w 433746"/>
                <a:gd name="connsiteY1" fmla="*/ 202947 h 202947"/>
                <a:gd name="connsiteX0" fmla="*/ 338760 w 338760"/>
                <a:gd name="connsiteY0" fmla="*/ 2878 h 190275"/>
                <a:gd name="connsiteX1" fmla="*/ 2506 w 338760"/>
                <a:gd name="connsiteY1" fmla="*/ 190275 h 190275"/>
                <a:gd name="connsiteX0" fmla="*/ 286220 w 286220"/>
                <a:gd name="connsiteY0" fmla="*/ 2792 h 197514"/>
                <a:gd name="connsiteX1" fmla="*/ 17984 w 286220"/>
                <a:gd name="connsiteY1" fmla="*/ 197514 h 197514"/>
                <a:gd name="connsiteX0" fmla="*/ 334802 w 334802"/>
                <a:gd name="connsiteY0" fmla="*/ 2511 h 224702"/>
                <a:gd name="connsiteX1" fmla="*/ 3083 w 334802"/>
                <a:gd name="connsiteY1" fmla="*/ 224702 h 224702"/>
                <a:gd name="connsiteX0" fmla="*/ 336771 w 336771"/>
                <a:gd name="connsiteY0" fmla="*/ 2692 h 206571"/>
                <a:gd name="connsiteX1" fmla="*/ 2785 w 336771"/>
                <a:gd name="connsiteY1" fmla="*/ 206571 h 206571"/>
                <a:gd name="connsiteX0" fmla="*/ 305519 w 305519"/>
                <a:gd name="connsiteY0" fmla="*/ 2616 h 213820"/>
                <a:gd name="connsiteX1" fmla="*/ 10077 w 305519"/>
                <a:gd name="connsiteY1" fmla="*/ 213820 h 213820"/>
                <a:gd name="connsiteX0" fmla="*/ 295618 w 295618"/>
                <a:gd name="connsiteY0" fmla="*/ 0 h 211204"/>
                <a:gd name="connsiteX1" fmla="*/ 176 w 295618"/>
                <a:gd name="connsiteY1" fmla="*/ 211204 h 211204"/>
                <a:gd name="connsiteX0" fmla="*/ 284800 w 284800"/>
                <a:gd name="connsiteY0" fmla="*/ 0 h 189229"/>
                <a:gd name="connsiteX1" fmla="*/ 694 w 284800"/>
                <a:gd name="connsiteY1" fmla="*/ 189229 h 189229"/>
                <a:gd name="connsiteX0" fmla="*/ 264584 w 264584"/>
                <a:gd name="connsiteY0" fmla="*/ 0 h 170917"/>
                <a:gd name="connsiteX1" fmla="*/ 3151 w 264584"/>
                <a:gd name="connsiteY1" fmla="*/ 170917 h 170917"/>
                <a:gd name="connsiteX0" fmla="*/ 263450 w 263450"/>
                <a:gd name="connsiteY0" fmla="*/ 0 h 170917"/>
                <a:gd name="connsiteX1" fmla="*/ 2017 w 263450"/>
                <a:gd name="connsiteY1" fmla="*/ 170917 h 170917"/>
                <a:gd name="connsiteX0" fmla="*/ 234311 w 234311"/>
                <a:gd name="connsiteY0" fmla="*/ 0 h 224023"/>
                <a:gd name="connsiteX1" fmla="*/ 9154 w 234311"/>
                <a:gd name="connsiteY1" fmla="*/ 224023 h 224023"/>
                <a:gd name="connsiteX0" fmla="*/ 233291 w 233291"/>
                <a:gd name="connsiteY0" fmla="*/ 0 h 224023"/>
                <a:gd name="connsiteX1" fmla="*/ 8134 w 233291"/>
                <a:gd name="connsiteY1" fmla="*/ 224023 h 224023"/>
                <a:gd name="connsiteX0" fmla="*/ 231615 w 231615"/>
                <a:gd name="connsiteY0" fmla="*/ 0 h 238673"/>
                <a:gd name="connsiteX1" fmla="*/ 8725 w 231615"/>
                <a:gd name="connsiteY1" fmla="*/ 238673 h 238673"/>
                <a:gd name="connsiteX0" fmla="*/ 227485 w 227485"/>
                <a:gd name="connsiteY0" fmla="*/ 0 h 238673"/>
                <a:gd name="connsiteX1" fmla="*/ 4595 w 227485"/>
                <a:gd name="connsiteY1" fmla="*/ 238673 h 238673"/>
                <a:gd name="connsiteX0" fmla="*/ 229313 w 229313"/>
                <a:gd name="connsiteY0" fmla="*/ 0 h 249661"/>
                <a:gd name="connsiteX1" fmla="*/ 4155 w 229313"/>
                <a:gd name="connsiteY1" fmla="*/ 249661 h 249661"/>
                <a:gd name="connsiteX0" fmla="*/ 228941 w 228941"/>
                <a:gd name="connsiteY0" fmla="*/ 0 h 249661"/>
                <a:gd name="connsiteX1" fmla="*/ 3783 w 228941"/>
                <a:gd name="connsiteY1" fmla="*/ 249661 h 249661"/>
                <a:gd name="connsiteX0" fmla="*/ 219942 w 219942"/>
                <a:gd name="connsiteY0" fmla="*/ 0 h 227686"/>
                <a:gd name="connsiteX1" fmla="*/ 6120 w 219942"/>
                <a:gd name="connsiteY1" fmla="*/ 227686 h 227686"/>
                <a:gd name="connsiteX0" fmla="*/ 217466 w 217466"/>
                <a:gd name="connsiteY0" fmla="*/ 0 h 227686"/>
                <a:gd name="connsiteX1" fmla="*/ 3644 w 217466"/>
                <a:gd name="connsiteY1" fmla="*/ 227686 h 227686"/>
                <a:gd name="connsiteX0" fmla="*/ 217467 w 217467"/>
                <a:gd name="connsiteY0" fmla="*/ 0 h 256986"/>
                <a:gd name="connsiteX1" fmla="*/ 3644 w 217467"/>
                <a:gd name="connsiteY1" fmla="*/ 256986 h 256986"/>
                <a:gd name="connsiteX0" fmla="*/ 214234 w 214234"/>
                <a:gd name="connsiteY0" fmla="*/ 0 h 256986"/>
                <a:gd name="connsiteX1" fmla="*/ 411 w 214234"/>
                <a:gd name="connsiteY1" fmla="*/ 256986 h 256986"/>
                <a:gd name="connsiteX0" fmla="*/ 212107 w 212107"/>
                <a:gd name="connsiteY0" fmla="*/ 0 h 238674"/>
                <a:gd name="connsiteX1" fmla="*/ 551 w 212107"/>
                <a:gd name="connsiteY1" fmla="*/ 238674 h 238674"/>
                <a:gd name="connsiteX0" fmla="*/ 212108 w 212108"/>
                <a:gd name="connsiteY0" fmla="*/ 0 h 224024"/>
                <a:gd name="connsiteX1" fmla="*/ 551 w 212108"/>
                <a:gd name="connsiteY1" fmla="*/ 224024 h 224024"/>
                <a:gd name="connsiteX0" fmla="*/ 212108 w 212108"/>
                <a:gd name="connsiteY0" fmla="*/ 0 h 214868"/>
                <a:gd name="connsiteX1" fmla="*/ 551 w 212108"/>
                <a:gd name="connsiteY1" fmla="*/ 214868 h 214868"/>
                <a:gd name="connsiteX0" fmla="*/ 212261 w 212261"/>
                <a:gd name="connsiteY0" fmla="*/ 25 h 214893"/>
                <a:gd name="connsiteX1" fmla="*/ 704 w 212261"/>
                <a:gd name="connsiteY1" fmla="*/ 214893 h 21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261" h="214893">
                  <a:moveTo>
                    <a:pt x="212261" y="25"/>
                  </a:moveTo>
                  <a:cubicBezTo>
                    <a:pt x="-23534" y="-2723"/>
                    <a:pt x="704" y="214893"/>
                    <a:pt x="704" y="214893"/>
                  </a:cubicBezTo>
                </a:path>
              </a:pathLst>
            </a:custGeom>
            <a:noFill/>
            <a:ln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854762" y="2523916"/>
              <a:ext cx="0" cy="457200"/>
            </a:xfrm>
            <a:prstGeom prst="straightConnector1">
              <a:avLst/>
            </a:prstGeom>
            <a:ln w="2222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IMG_0320.jpg.xcf_cw854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796030" cy="320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3622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Ivelin Georgiev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705600" y="4953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Peter Kwong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7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Mapping HIV-1 Sera Specificity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Peptide Interference</a:t>
            </a:r>
            <a:endParaRPr lang="en-US" altLang="zh-TW" dirty="0"/>
          </a:p>
          <a:p>
            <a:pPr lvl="1"/>
            <a:r>
              <a:rPr lang="en-US" altLang="zh-TW" dirty="0" smtClean="0"/>
              <a:t>Linear epitopes</a:t>
            </a:r>
          </a:p>
          <a:p>
            <a:pPr lvl="1"/>
            <a:endParaRPr lang="en-US" altLang="zh-TW" dirty="0" smtClean="0"/>
          </a:p>
          <a:p>
            <a:r>
              <a:rPr lang="en-US" dirty="0" smtClean="0"/>
              <a:t>Epitope Specific Probes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</a:t>
            </a:r>
            <a:r>
              <a:rPr lang="en-US" dirty="0" smtClean="0"/>
              <a:t> gp120 core</a:t>
            </a:r>
          </a:p>
          <a:p>
            <a:pPr lvl="1"/>
            <a:endParaRPr lang="en-US" dirty="0"/>
          </a:p>
          <a:p>
            <a:r>
              <a:rPr lang="en-US" dirty="0" smtClean="0"/>
              <a:t>Knocking out specific sites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.g</a:t>
            </a:r>
            <a:r>
              <a:rPr lang="en-US" dirty="0" smtClean="0"/>
              <a:t> N160K to knockout V1/V2 </a:t>
            </a:r>
            <a:r>
              <a:rPr lang="en-US" dirty="0" err="1" smtClean="0"/>
              <a:t>ab</a:t>
            </a:r>
            <a:r>
              <a:rPr lang="en-US" dirty="0" smtClean="0"/>
              <a:t> binding</a:t>
            </a:r>
          </a:p>
          <a:p>
            <a:pPr lvl="1"/>
            <a:endParaRPr lang="en-US" dirty="0"/>
          </a:p>
          <a:p>
            <a:r>
              <a:rPr lang="en-US" dirty="0" smtClean="0"/>
              <a:t>Chimeric Viruses</a:t>
            </a:r>
          </a:p>
          <a:p>
            <a:pPr lvl="1"/>
            <a:r>
              <a:rPr lang="en-US" dirty="0" smtClean="0"/>
              <a:t>e.g. grafting HIV-1 epitopes on SIV</a:t>
            </a:r>
          </a:p>
          <a:p>
            <a:endParaRPr lang="en-US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03387" y="6172200"/>
            <a:ext cx="4640613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kern="0" dirty="0" err="1" smtClean="0">
                <a:latin typeface="Arial"/>
              </a:rPr>
              <a:t>Binley</a:t>
            </a:r>
            <a:r>
              <a:rPr lang="en-US" sz="1600" kern="0" dirty="0" smtClean="0">
                <a:latin typeface="Arial"/>
              </a:rPr>
              <a:t> et </a:t>
            </a:r>
            <a:r>
              <a:rPr lang="en-US" sz="1600" kern="0" dirty="0">
                <a:latin typeface="Arial"/>
              </a:rPr>
              <a:t>al. (</a:t>
            </a:r>
            <a:r>
              <a:rPr lang="en-US" sz="1600" kern="0" dirty="0" smtClean="0">
                <a:latin typeface="Arial"/>
              </a:rPr>
              <a:t>2009) </a:t>
            </a:r>
            <a:r>
              <a:rPr lang="en-US" sz="1600" i="1" dirty="0"/>
              <a:t>Current Opinion in HIV and AIDS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latin typeface="Arial"/>
              </a:rPr>
              <a:t>.</a:t>
            </a:r>
            <a:endParaRPr lang="en-US" sz="1600" kern="0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670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8610" y="6477000"/>
            <a:ext cx="30799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kern="0" dirty="0" err="1" smtClean="0">
                <a:latin typeface="Arial"/>
              </a:rPr>
              <a:t>Dey</a:t>
            </a:r>
            <a:r>
              <a:rPr lang="en-US" sz="1600" kern="0" dirty="0" smtClean="0">
                <a:latin typeface="Arial"/>
              </a:rPr>
              <a:t> et </a:t>
            </a:r>
            <a:r>
              <a:rPr lang="en-US" sz="1600" kern="0" dirty="0">
                <a:latin typeface="Arial"/>
              </a:rPr>
              <a:t>al. (</a:t>
            </a:r>
            <a:r>
              <a:rPr lang="en-US" sz="1600" kern="0" dirty="0" smtClean="0">
                <a:latin typeface="Arial"/>
              </a:rPr>
              <a:t>2009) </a:t>
            </a:r>
            <a:r>
              <a:rPr lang="en-US" sz="1600" i="1" dirty="0" err="1" smtClean="0"/>
              <a:t>Plos</a:t>
            </a:r>
            <a:r>
              <a:rPr lang="en-US" sz="1600" i="1" dirty="0" smtClean="0"/>
              <a:t> Pathogens</a:t>
            </a:r>
            <a:endParaRPr lang="en-US" sz="16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446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Identification of Serum Specificity by Deconvolution of Neutralization Fingerprints</a:t>
            </a:r>
            <a:endParaRPr lang="en-US" sz="2800" b="1" dirty="0">
              <a:solidFill>
                <a:srgbClr val="00339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Screen Shot 2014-09-11 at 1.3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78" y="1828800"/>
            <a:ext cx="5689843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3703" y="6324600"/>
            <a:ext cx="29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Georgiev et al (2013), </a:t>
            </a:r>
            <a:r>
              <a:rPr lang="en-US" i="1" dirty="0" smtClean="0"/>
              <a:t>Science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53500" y="4876800"/>
            <a:ext cx="756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PGT128</a:t>
            </a:r>
            <a:endParaRPr lang="en-US" sz="1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18321"/>
              </p:ext>
            </p:extLst>
          </p:nvPr>
        </p:nvGraphicFramePr>
        <p:xfrm>
          <a:off x="1831778" y="3124200"/>
          <a:ext cx="30480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233640" y="3821461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Viruses</a:t>
            </a:r>
            <a:endParaRPr lang="en-US" sz="14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82518"/>
              </p:ext>
            </p:extLst>
          </p:nvPr>
        </p:nvGraphicFramePr>
        <p:xfrm>
          <a:off x="1145978" y="3124200"/>
          <a:ext cx="30480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7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547840" y="3821461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Viruses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5178" y="4876800"/>
            <a:ext cx="545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10E8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5578" y="4876800"/>
            <a:ext cx="48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PG9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3578" y="48768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VRC01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136578" y="5257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28956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2819400"/>
            <a:ext cx="86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10E8-like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2819400"/>
            <a:ext cx="80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PG9-like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9821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102552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446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Predicted Sera Specificities Agree with Identified Neutralizing Antibodies</a:t>
            </a:r>
            <a:endParaRPr lang="en-US" sz="2800" b="1" dirty="0">
              <a:solidFill>
                <a:srgbClr val="00339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Screen Shot 2014-09-11 at 1.4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5986"/>
            <a:ext cx="8229600" cy="1342014"/>
          </a:xfrm>
          <a:prstGeom prst="rect">
            <a:avLst/>
          </a:prstGeom>
        </p:spPr>
      </p:pic>
      <p:pic>
        <p:nvPicPr>
          <p:cNvPr id="6" name="Picture 5" descr="Screen Shot 2014-09-11 at 1.4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7467600" cy="1098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600200"/>
            <a:ext cx="8382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733800" y="43434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19600" y="5029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V1/V2 specific antibody VRC26 was identified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Doria</a:t>
            </a:r>
            <a:r>
              <a:rPr lang="en-US" dirty="0" smtClean="0"/>
              <a:t>-Rose (2014), </a:t>
            </a:r>
            <a:r>
              <a:rPr lang="en-US" i="1" dirty="0" smtClean="0"/>
              <a:t>Nature</a:t>
            </a:r>
            <a:r>
              <a:rPr lang="en-US" dirty="0" smtClean="0"/>
              <a:t>)</a:t>
            </a:r>
          </a:p>
        </p:txBody>
      </p:sp>
      <p:pic>
        <p:nvPicPr>
          <p:cNvPr id="11" name="Picture 10" descr="Screen Shot 2014-09-12 at 10.18.5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3000"/>
            <a:ext cx="1153160" cy="1366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3703" y="6324600"/>
            <a:ext cx="29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Georgiev et al (2013), </a:t>
            </a:r>
            <a:r>
              <a:rPr lang="en-US" i="1" dirty="0" smtClean="0"/>
              <a:t>Science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531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-76200"/>
            <a:ext cx="7465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Predicted Sera Specificities Matched Standard Sera Mapping </a:t>
            </a:r>
            <a:endParaRPr lang="en-US" sz="2800" b="1" dirty="0">
              <a:solidFill>
                <a:srgbClr val="003399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1524000"/>
            <a:ext cx="7620000" cy="4648200"/>
            <a:chOff x="838200" y="1524000"/>
            <a:chExt cx="6781800" cy="4116520"/>
          </a:xfrm>
        </p:grpSpPr>
        <p:grpSp>
          <p:nvGrpSpPr>
            <p:cNvPr id="3" name="Group 2"/>
            <p:cNvGrpSpPr/>
            <p:nvPr/>
          </p:nvGrpSpPr>
          <p:grpSpPr>
            <a:xfrm>
              <a:off x="838200" y="1600200"/>
              <a:ext cx="6781800" cy="4040320"/>
              <a:chOff x="152400" y="1219200"/>
              <a:chExt cx="6781800" cy="4040320"/>
            </a:xfrm>
          </p:grpSpPr>
          <p:pic>
            <p:nvPicPr>
              <p:cNvPr id="2" name="Picture 1" descr="Screen Shot 2014-09-11 at 1.55.42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219200"/>
                <a:ext cx="6781800" cy="404032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400" y="144780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57800" y="1905000"/>
                <a:ext cx="1524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676400" y="15240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81800" y="51816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3703" y="6324600"/>
            <a:ext cx="29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Georgiev et al (2013), </a:t>
            </a:r>
            <a:r>
              <a:rPr lang="en-US" i="1" dirty="0" smtClean="0"/>
              <a:t>Science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26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Conclusions (II)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42672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 new computational tool, based on neutralization fingerprints, was developed to predict HIV-1 sera specificities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dirty="0" smtClean="0"/>
              <a:t>The tool can aid the identification of new anti-HIV-1 broadly neutralizing antibody and understanding of the development of broadly neutralizing antibodies during the course of infection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269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Acknowledgments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990600" y="9144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altLang="zh-TW" sz="2000" b="1" u="sng" dirty="0" smtClean="0"/>
              <a:t>Structural Bioinformatics Section</a:t>
            </a:r>
          </a:p>
          <a:p>
            <a:pPr marL="457200" indent="-457200" algn="ctr"/>
            <a:r>
              <a:rPr lang="en-US" sz="2000" b="1" dirty="0" smtClean="0"/>
              <a:t>Peter </a:t>
            </a:r>
            <a:r>
              <a:rPr lang="en-US" sz="2000" b="1" dirty="0" err="1" smtClean="0"/>
              <a:t>Kwong</a:t>
            </a:r>
            <a:endParaRPr lang="en-US" sz="2000" b="1" dirty="0" smtClean="0"/>
          </a:p>
          <a:p>
            <a:pPr marL="457200" indent="-457200" algn="ctr"/>
            <a:r>
              <a:rPr lang="en-US" sz="2000" b="1" dirty="0" smtClean="0"/>
              <a:t>Ivelin Georgiev</a:t>
            </a:r>
          </a:p>
          <a:p>
            <a:pPr marL="457200" indent="-457200" algn="ctr"/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295400" y="2514600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u="sng" dirty="0" err="1" smtClean="0"/>
              <a:t>Structural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Biology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Section</a:t>
            </a:r>
            <a:endParaRPr lang="de-DE" sz="2000" b="1" u="sng" dirty="0" smtClean="0"/>
          </a:p>
          <a:p>
            <a:pPr algn="ctr"/>
            <a:r>
              <a:rPr lang="de-DE" sz="2000" b="1" dirty="0" smtClean="0"/>
              <a:t>Peter Kwong</a:t>
            </a:r>
          </a:p>
          <a:p>
            <a:pPr algn="ctr"/>
            <a:r>
              <a:rPr lang="de-DE" sz="2000" dirty="0" err="1" smtClean="0"/>
              <a:t>Priyamvada</a:t>
            </a:r>
            <a:r>
              <a:rPr lang="de-DE" sz="2000" dirty="0" smtClean="0"/>
              <a:t> </a:t>
            </a:r>
            <a:r>
              <a:rPr lang="de-DE" sz="2000" dirty="0" err="1" smtClean="0"/>
              <a:t>Acharya</a:t>
            </a:r>
            <a:endParaRPr lang="de-DE" sz="2000" dirty="0" smtClean="0"/>
          </a:p>
          <a:p>
            <a:pPr algn="ctr"/>
            <a:r>
              <a:rPr lang="de-DE" sz="2000" dirty="0" smtClean="0"/>
              <a:t>Jason Gorman</a:t>
            </a:r>
            <a:endParaRPr lang="en-US" sz="2000" dirty="0" smtClean="0"/>
          </a:p>
          <a:p>
            <a:pPr algn="ctr"/>
            <a:r>
              <a:rPr lang="en-US" sz="2000" dirty="0" smtClean="0"/>
              <a:t>Young Do Kwon</a:t>
            </a:r>
          </a:p>
          <a:p>
            <a:pPr algn="ctr"/>
            <a:r>
              <a:rPr lang="en-US" sz="2000" dirty="0" smtClean="0"/>
              <a:t>Marie Pancera</a:t>
            </a:r>
          </a:p>
          <a:p>
            <a:pPr algn="ctr"/>
            <a:r>
              <a:rPr lang="en-US" sz="2000" dirty="0" err="1" smtClean="0"/>
              <a:t>Yongping</a:t>
            </a:r>
            <a:r>
              <a:rPr lang="en-US" sz="2000" dirty="0" smtClean="0"/>
              <a:t> Yang</a:t>
            </a:r>
          </a:p>
          <a:p>
            <a:pPr algn="ctr"/>
            <a:r>
              <a:rPr lang="en-US" sz="2000" dirty="0" smtClean="0"/>
              <a:t>Baoshan Zhang</a:t>
            </a:r>
          </a:p>
          <a:p>
            <a:pPr algn="ctr"/>
            <a:r>
              <a:rPr lang="en-US" sz="2000" dirty="0" smtClean="0"/>
              <a:t>Tongqing Zhou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9144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	</a:t>
            </a:r>
            <a:r>
              <a:rPr lang="en-US" sz="2000" b="1" u="sng" dirty="0" smtClean="0"/>
              <a:t>BSL3 </a:t>
            </a:r>
            <a:r>
              <a:rPr lang="en-US" sz="2000" b="1" u="sng" dirty="0"/>
              <a:t>Core Virology </a:t>
            </a:r>
            <a:r>
              <a:rPr lang="en-US" sz="2000" b="1" u="sng" dirty="0" smtClean="0"/>
              <a:t>Section</a:t>
            </a:r>
          </a:p>
          <a:p>
            <a:pPr algn="ctr"/>
            <a:r>
              <a:rPr lang="en-US" altLang="zh-TW" sz="2000" b="1" dirty="0" smtClean="0"/>
              <a:t>John Mascola</a:t>
            </a:r>
          </a:p>
          <a:p>
            <a:pPr algn="ctr"/>
            <a:r>
              <a:rPr lang="en-US" sz="2000" dirty="0"/>
              <a:t>Nicole </a:t>
            </a:r>
            <a:r>
              <a:rPr lang="en-US" sz="2000" dirty="0" err="1"/>
              <a:t>Doria</a:t>
            </a:r>
            <a:r>
              <a:rPr lang="en-US" sz="2000" dirty="0"/>
              <a:t>-</a:t>
            </a:r>
            <a:r>
              <a:rPr lang="en-US" sz="2000" dirty="0" smtClean="0"/>
              <a:t>Rose</a:t>
            </a:r>
          </a:p>
          <a:p>
            <a:pPr algn="ctr"/>
            <a:r>
              <a:rPr lang="en-US" sz="2000" dirty="0" smtClean="0"/>
              <a:t>Ryan </a:t>
            </a:r>
            <a:r>
              <a:rPr lang="en-US" sz="2000" dirty="0" err="1" smtClean="0"/>
              <a:t>Staupe</a:t>
            </a:r>
            <a:r>
              <a:rPr lang="en-US" sz="2000" dirty="0" smtClean="0"/>
              <a:t> </a:t>
            </a:r>
            <a:endParaRPr lang="en-US" altLang="zh-TW" sz="2000" dirty="0" smtClean="0"/>
          </a:p>
          <a:p>
            <a:pPr algn="ctr"/>
            <a:r>
              <a:rPr lang="en-US" sz="2000" dirty="0"/>
              <a:t>Mark K. Louder </a:t>
            </a:r>
            <a:endParaRPr lang="en-US" altLang="zh-TW" sz="2000" dirty="0" smtClean="0"/>
          </a:p>
          <a:p>
            <a:pPr algn="ctr"/>
            <a:r>
              <a:rPr lang="en-US" sz="2000" dirty="0"/>
              <a:t>Stephen </a:t>
            </a:r>
            <a:r>
              <a:rPr lang="en-US" sz="2000" dirty="0" smtClean="0"/>
              <a:t>Schmidt </a:t>
            </a:r>
          </a:p>
          <a:p>
            <a:pPr algn="ctr"/>
            <a:r>
              <a:rPr lang="en-US" sz="2000" dirty="0" smtClean="0"/>
              <a:t>Krisha McKee</a:t>
            </a:r>
          </a:p>
          <a:p>
            <a:pPr algn="ctr"/>
            <a:r>
              <a:rPr lang="en-US" sz="2000" dirty="0" err="1" smtClean="0"/>
              <a:t>Sijy</a:t>
            </a:r>
            <a:r>
              <a:rPr lang="en-US" sz="2000" dirty="0" smtClean="0"/>
              <a:t> O’Dell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4419600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Office of Cyber Infrastructure and Computational Biology</a:t>
            </a:r>
            <a:endParaRPr lang="de-DE" sz="2000" b="1" u="sng" dirty="0" smtClean="0"/>
          </a:p>
          <a:p>
            <a:pPr algn="ctr"/>
            <a:r>
              <a:rPr lang="en-US" altLang="zh-TW" sz="2000" dirty="0" smtClean="0"/>
              <a:t>David </a:t>
            </a:r>
            <a:r>
              <a:rPr lang="en-US" altLang="zh-TW" sz="2000" dirty="0" err="1" smtClean="0"/>
              <a:t>Liou</a:t>
            </a:r>
            <a:endParaRPr lang="en-US" altLang="zh-TW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14800" y="34290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	</a:t>
            </a:r>
            <a:r>
              <a:rPr lang="en-US" sz="2000" b="1" u="sng" dirty="0" smtClean="0"/>
              <a:t>Immunology Core Section</a:t>
            </a:r>
          </a:p>
          <a:p>
            <a:pPr algn="ctr"/>
            <a:r>
              <a:rPr lang="en-US" sz="2000" dirty="0" smtClean="0"/>
              <a:t>Robert Bailer</a:t>
            </a:r>
          </a:p>
        </p:txBody>
      </p:sp>
    </p:spTree>
    <p:extLst>
      <p:ext uri="{BB962C8B-B14F-4D97-AF65-F5344CB8AC3E}">
        <p14:creationId xmlns:p14="http://schemas.microsoft.com/office/powerpoint/2010/main" val="240536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9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/>
              </a:rPr>
              <a:t>Major Epitopes Targeted by Broadly Neutralizing Antibodies On the HIV-1 Env Spike</a:t>
            </a:r>
            <a:endParaRPr lang="en-US" sz="2800" b="1" dirty="0">
              <a:solidFill>
                <a:srgbClr val="003399"/>
              </a:solidFill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175" y="6519446"/>
            <a:ext cx="36858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kern="0" dirty="0" smtClean="0">
                <a:latin typeface="Arial"/>
              </a:rPr>
              <a:t>Pancera</a:t>
            </a:r>
            <a:r>
              <a:rPr lang="zh-TW" altLang="en-US" sz="1600" kern="0" dirty="0" smtClean="0">
                <a:latin typeface="Arial"/>
              </a:rPr>
              <a:t> </a:t>
            </a:r>
            <a:r>
              <a:rPr lang="en-US" sz="1600" kern="0" dirty="0" smtClean="0">
                <a:latin typeface="Arial"/>
              </a:rPr>
              <a:t>et </a:t>
            </a:r>
            <a:r>
              <a:rPr lang="en-US" sz="1600" kern="0" dirty="0">
                <a:latin typeface="Arial"/>
              </a:rPr>
              <a:t>al. (</a:t>
            </a:r>
            <a:r>
              <a:rPr lang="en-US" sz="1600" kern="0" dirty="0" smtClean="0">
                <a:latin typeface="Arial"/>
              </a:rPr>
              <a:t>2012) </a:t>
            </a:r>
            <a:r>
              <a:rPr lang="en-US" altLang="zh-TW" sz="1600" i="1" kern="0" dirty="0" smtClean="0">
                <a:latin typeface="Arial"/>
              </a:rPr>
              <a:t>Nature</a:t>
            </a:r>
            <a:r>
              <a:rPr lang="zh-TW" altLang="en-US" sz="1600" kern="0" dirty="0" smtClean="0">
                <a:latin typeface="Arial"/>
              </a:rPr>
              <a:t> </a:t>
            </a:r>
            <a:r>
              <a:rPr lang="en-US" altLang="zh-TW" sz="1600" kern="0" dirty="0" smtClean="0">
                <a:latin typeface="Arial"/>
              </a:rPr>
              <a:t>(in</a:t>
            </a:r>
            <a:r>
              <a:rPr lang="zh-TW" altLang="en-US" sz="1600" kern="0" dirty="0" smtClean="0">
                <a:latin typeface="Arial"/>
              </a:rPr>
              <a:t> </a:t>
            </a:r>
            <a:r>
              <a:rPr lang="en-US" altLang="zh-TW" sz="1600" kern="0" dirty="0" smtClean="0">
                <a:latin typeface="Arial"/>
              </a:rPr>
              <a:t>press)</a:t>
            </a:r>
            <a:endParaRPr lang="en-US" sz="1600" kern="0" dirty="0">
              <a:latin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6800" y="1447800"/>
            <a:ext cx="6483350" cy="4569460"/>
            <a:chOff x="762000" y="1447800"/>
            <a:chExt cx="6483350" cy="4569460"/>
          </a:xfrm>
        </p:grpSpPr>
        <p:pic>
          <p:nvPicPr>
            <p:cNvPr id="5" name="Picture 4" descr="Screen Shot 2014-09-18 at 4.21.0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447800"/>
              <a:ext cx="6178550" cy="45694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62000" y="2514600"/>
              <a:ext cx="1066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0200" y="5181600"/>
              <a:ext cx="12413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MPER-like</a:t>
              </a:r>
              <a:endParaRPr lang="en-US" sz="20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819400" y="5410200"/>
              <a:ext cx="12192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94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Goals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fast and accurate method to </a:t>
            </a:r>
            <a:r>
              <a:rPr lang="en-US" b="1" dirty="0"/>
              <a:t>predict HIV-1 antibody epitope</a:t>
            </a:r>
            <a:r>
              <a:rPr lang="en-US" dirty="0"/>
              <a:t> in residue level</a:t>
            </a:r>
          </a:p>
          <a:p>
            <a:pPr lvl="1"/>
            <a:r>
              <a:rPr lang="en-US" dirty="0"/>
              <a:t>Understand </a:t>
            </a:r>
            <a:r>
              <a:rPr lang="en-US" b="1" dirty="0"/>
              <a:t>resistance </a:t>
            </a:r>
            <a:r>
              <a:rPr lang="en-US" b="1" dirty="0" smtClean="0"/>
              <a:t>mutation</a:t>
            </a:r>
          </a:p>
          <a:p>
            <a:pPr lvl="1"/>
            <a:r>
              <a:rPr lang="en-US" dirty="0"/>
              <a:t>Facilitate </a:t>
            </a:r>
            <a:r>
              <a:rPr lang="en-US" b="1" dirty="0"/>
              <a:t>optimization of neutralizing antibodies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basis for </a:t>
            </a:r>
            <a:r>
              <a:rPr lang="en-US" b="1" dirty="0"/>
              <a:t>epitope-based vaccine design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 fast and accurate method to </a:t>
            </a:r>
            <a:r>
              <a:rPr lang="en-US" altLang="zh-TW" b="1" dirty="0" smtClean="0"/>
              <a:t>delineate HIV-1 sera specificity</a:t>
            </a:r>
          </a:p>
          <a:p>
            <a:pPr lvl="1"/>
            <a:r>
              <a:rPr lang="en-US" b="1" dirty="0" smtClean="0"/>
              <a:t>Isolation </a:t>
            </a:r>
            <a:r>
              <a:rPr lang="en-US" b="1" dirty="0"/>
              <a:t>of new monoclonal antibodies</a:t>
            </a:r>
            <a:r>
              <a:rPr lang="en-US" dirty="0"/>
              <a:t> that may be of therapeutic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Elucidating </a:t>
            </a:r>
            <a:r>
              <a:rPr lang="en-US" b="1" dirty="0" err="1" smtClean="0"/>
              <a:t>immunodominant</a:t>
            </a:r>
            <a:r>
              <a:rPr lang="en-US" b="1" dirty="0" smtClean="0"/>
              <a:t> epitopes</a:t>
            </a:r>
            <a:endParaRPr lang="en-US" altLang="zh-TW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4435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Outline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Predicting antibody epitope in residue level using neutralization fingerprint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Predicting HIV-1 sera specificity using neutralization fingerprinting</a:t>
            </a:r>
          </a:p>
          <a:p>
            <a:endParaRPr lang="en-US" altLang="zh-TW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0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847746" cy="6931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Existing </a:t>
            </a:r>
            <a:r>
              <a:rPr lang="en-US" sz="2800" b="1" dirty="0">
                <a:solidFill>
                  <a:srgbClr val="0000FF"/>
                </a:solidFill>
              </a:rPr>
              <a:t>Methods for Epitope </a:t>
            </a:r>
            <a:r>
              <a:rPr lang="en-US" sz="2800" b="1" dirty="0" smtClean="0">
                <a:solidFill>
                  <a:srgbClr val="0000FF"/>
                </a:solidFill>
              </a:rPr>
              <a:t>Prediction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80359"/>
              </p:ext>
            </p:extLst>
          </p:nvPr>
        </p:nvGraphicFramePr>
        <p:xfrm>
          <a:off x="1752600" y="1447800"/>
          <a:ext cx="5486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Crystallography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-EM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Medium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Medium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Alanine Scanning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Medium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Medium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Pepscan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Medium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High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Medium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96366"/>
              </p:ext>
            </p:extLst>
          </p:nvPr>
        </p:nvGraphicFramePr>
        <p:xfrm>
          <a:off x="1752600" y="4267200"/>
          <a:ext cx="54864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Docking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 and structure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1066800"/>
            <a:ext cx="153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Experimental: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886200"/>
            <a:ext cx="167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Computational: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3528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Covariation</a:t>
            </a:r>
            <a:r>
              <a:rPr lang="en-US" sz="2800" b="1" dirty="0" smtClean="0">
                <a:solidFill>
                  <a:srgbClr val="0000FF"/>
                </a:solidFill>
              </a:rPr>
              <a:t> Between Neutralization Potency and Sequence Variability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784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altLang="zh-TW" sz="2400" dirty="0" smtClean="0"/>
              <a:t>Basis: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Altering amino acid of epitope residues is highly likely to affect neutralization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495800" y="9144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24706"/>
              </p:ext>
            </p:extLst>
          </p:nvPr>
        </p:nvGraphicFramePr>
        <p:xfrm>
          <a:off x="3345113" y="3249600"/>
          <a:ext cx="13716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2014" y="3273129"/>
            <a:ext cx="822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Strain 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82014" y="3618057"/>
            <a:ext cx="822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Strain 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2014" y="3979651"/>
            <a:ext cx="822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Strain 3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82014" y="4365811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Strain 4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96513" y="2355667"/>
            <a:ext cx="151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Neutralization </a:t>
            </a:r>
          </a:p>
          <a:p>
            <a:pPr algn="ctr"/>
            <a:r>
              <a:rPr lang="en-US" dirty="0" smtClean="0"/>
              <a:t>fingerprint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82014" y="4735143"/>
            <a:ext cx="822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Strain 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2014" y="5113603"/>
            <a:ext cx="822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Strain 6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6015" y="3183560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6015" y="3922224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06015" y="3552892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06015" y="4660888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06015" y="4291556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06015" y="5030220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1928" y="3168326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21928" y="3906990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1928" y="3537658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21928" y="4645654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21928" y="4276322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21928" y="5014986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1017" y="2793404"/>
            <a:ext cx="322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x</a:t>
            </a:r>
            <a:endParaRPr lang="en-US" sz="16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33257" y="2788602"/>
            <a:ext cx="28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</a:t>
            </a:r>
            <a:endParaRPr lang="en-US" sz="16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23331"/>
              </p:ext>
            </p:extLst>
          </p:nvPr>
        </p:nvGraphicFramePr>
        <p:xfrm>
          <a:off x="2504180" y="3248266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54382" y="2799331"/>
            <a:ext cx="337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</a:t>
            </a:r>
            <a:endParaRPr lang="en-US" sz="1600" i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00060"/>
              </p:ext>
            </p:extLst>
          </p:nvPr>
        </p:nvGraphicFramePr>
        <p:xfrm>
          <a:off x="5176403" y="3257895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240782" y="2796051"/>
            <a:ext cx="338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</a:t>
            </a:r>
            <a:endParaRPr lang="en-US" sz="1600" i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78429"/>
              </p:ext>
            </p:extLst>
          </p:nvPr>
        </p:nvGraphicFramePr>
        <p:xfrm>
          <a:off x="6460543" y="3245042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59171"/>
              </p:ext>
            </p:extLst>
          </p:nvPr>
        </p:nvGraphicFramePr>
        <p:xfrm>
          <a:off x="6456005" y="3227917"/>
          <a:ext cx="469900" cy="2254250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225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352800" y="1874202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 acid</a:t>
            </a:r>
          </a:p>
          <a:p>
            <a:pPr algn="ctr"/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0311" y="3217429"/>
            <a:ext cx="3194059" cy="228920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20242" y="5728547"/>
            <a:ext cx="546491" cy="137160"/>
            <a:chOff x="215737" y="3650826"/>
            <a:chExt cx="546491" cy="137160"/>
          </a:xfrm>
        </p:grpSpPr>
        <p:sp>
          <p:nvSpPr>
            <p:cNvPr id="40" name="Rectangle 39"/>
            <p:cNvSpPr/>
            <p:nvPr/>
          </p:nvSpPr>
          <p:spPr>
            <a:xfrm>
              <a:off x="215737" y="3650826"/>
              <a:ext cx="137160" cy="137160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0748" y="3650826"/>
              <a:ext cx="137160" cy="137160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7908" y="3650826"/>
              <a:ext cx="137160" cy="13716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5068" y="3650826"/>
              <a:ext cx="137160" cy="13716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949818" y="5728547"/>
            <a:ext cx="137160" cy="1371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82153" y="5730240"/>
            <a:ext cx="137160" cy="137160"/>
          </a:xfrm>
          <a:prstGeom prst="rect">
            <a:avLst/>
          </a:prstGeom>
          <a:solidFill>
            <a:srgbClr val="00EC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15486" y="5899891"/>
            <a:ext cx="140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Different neutralization</a:t>
            </a:r>
          </a:p>
          <a:p>
            <a:pPr algn="ctr"/>
            <a:r>
              <a:rPr lang="en-US" sz="1000" dirty="0" smtClean="0"/>
              <a:t> potency levels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71377" y="5924490"/>
            <a:ext cx="120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Different </a:t>
            </a:r>
            <a:r>
              <a:rPr lang="en-US" altLang="zh-TW" sz="1000" dirty="0" smtClean="0"/>
              <a:t>amino acid </a:t>
            </a:r>
            <a:r>
              <a:rPr lang="en-US" sz="1000" dirty="0" smtClean="0"/>
              <a:t>types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3276600" y="3169602"/>
            <a:ext cx="609600" cy="2362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191000" y="3169602"/>
            <a:ext cx="609600" cy="2362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37" idx="2"/>
            <a:endCxn id="28" idx="0"/>
          </p:cNvCxnSpPr>
          <p:nvPr/>
        </p:nvCxnSpPr>
        <p:spPr>
          <a:xfrm flipH="1">
            <a:off x="3582173" y="2520533"/>
            <a:ext cx="427217" cy="272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2"/>
            <a:endCxn id="30" idx="0"/>
          </p:cNvCxnSpPr>
          <p:nvPr/>
        </p:nvCxnSpPr>
        <p:spPr>
          <a:xfrm>
            <a:off x="4009390" y="2520533"/>
            <a:ext cx="367221" cy="268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81600" y="6400800"/>
            <a:ext cx="39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211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Covariation</a:t>
            </a:r>
            <a:r>
              <a:rPr lang="en-US" sz="2800" b="1" dirty="0" smtClean="0">
                <a:solidFill>
                  <a:srgbClr val="0000FF"/>
                </a:solidFill>
              </a:rPr>
              <a:t> Between Neutralization Potency and Sequence Variability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9144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13182"/>
              </p:ext>
            </p:extLst>
          </p:nvPr>
        </p:nvGraphicFramePr>
        <p:xfrm>
          <a:off x="1826360" y="2452882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22009"/>
              </p:ext>
            </p:extLst>
          </p:nvPr>
        </p:nvGraphicFramePr>
        <p:xfrm>
          <a:off x="2949984" y="2478191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45450"/>
              </p:ext>
            </p:extLst>
          </p:nvPr>
        </p:nvGraphicFramePr>
        <p:xfrm>
          <a:off x="2959100" y="2461066"/>
          <a:ext cx="469900" cy="2254250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225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600200" y="1981200"/>
            <a:ext cx="2196284" cy="463274"/>
            <a:chOff x="-106039" y="4605321"/>
            <a:chExt cx="2196284" cy="463274"/>
          </a:xfrm>
        </p:grpSpPr>
        <p:sp>
          <p:nvSpPr>
            <p:cNvPr id="53" name="TextBox 52"/>
            <p:cNvSpPr txBox="1"/>
            <p:nvPr/>
          </p:nvSpPr>
          <p:spPr>
            <a:xfrm>
              <a:off x="-106039" y="4606930"/>
              <a:ext cx="119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Amino acid type</a:t>
              </a:r>
            </a:p>
            <a:p>
              <a:pPr algn="ctr"/>
              <a:r>
                <a:rPr lang="en-US" sz="1200" dirty="0" smtClean="0"/>
                <a:t>at position </a:t>
              </a:r>
              <a:r>
                <a:rPr lang="en-US" sz="1200" b="1" i="1" dirty="0" smtClean="0"/>
                <a:t>x</a:t>
              </a:r>
              <a:endParaRPr lang="en-US" sz="1200" b="1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9557" y="4605321"/>
              <a:ext cx="14906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            Neutralization </a:t>
              </a:r>
            </a:p>
            <a:p>
              <a:pPr algn="ctr"/>
              <a:r>
                <a:rPr lang="en-US" sz="1200" dirty="0" smtClean="0"/>
                <a:t>         potency</a:t>
              </a:r>
              <a:endParaRPr lang="en-US" sz="1200" dirty="0"/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31471"/>
              </p:ext>
            </p:extLst>
          </p:nvPr>
        </p:nvGraphicFramePr>
        <p:xfrm>
          <a:off x="5943600" y="2438400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066800" y="470154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Amino acid type at position x and neutralization potency have a </a:t>
            </a:r>
            <a:r>
              <a:rPr lang="en-US" sz="1600" b="1" dirty="0" smtClean="0"/>
              <a:t>high</a:t>
            </a:r>
            <a:r>
              <a:rPr lang="en-US" sz="1600" dirty="0" smtClean="0"/>
              <a:t> degree of mutual </a:t>
            </a:r>
            <a:r>
              <a:rPr lang="en-US" altLang="zh-TW" sz="1600" dirty="0" smtClean="0"/>
              <a:t>variation</a:t>
            </a:r>
          </a:p>
          <a:p>
            <a:r>
              <a:rPr lang="zh-TW" altLang="zh-TW" sz="1600" dirty="0" smtClean="0"/>
              <a:t>=</a:t>
            </a:r>
            <a:r>
              <a:rPr lang="en-US" altLang="zh-TW" sz="1600" dirty="0" smtClean="0"/>
              <a:t>&gt;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Position x is likely at the epitope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5334000" y="47244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Amino acid type at position </a:t>
            </a:r>
            <a:r>
              <a:rPr lang="en-US" sz="1400" dirty="0"/>
              <a:t>y</a:t>
            </a:r>
            <a:r>
              <a:rPr lang="en-US" sz="1400" dirty="0" smtClean="0"/>
              <a:t> and neutralization potency have a </a:t>
            </a:r>
            <a:r>
              <a:rPr lang="en-US" sz="1400" b="1" dirty="0" smtClean="0"/>
              <a:t>low</a:t>
            </a:r>
            <a:r>
              <a:rPr lang="en-US" sz="1400" dirty="0" smtClean="0"/>
              <a:t> degree of mutual </a:t>
            </a:r>
            <a:r>
              <a:rPr lang="en-US" altLang="zh-TW" sz="1400" dirty="0" smtClean="0"/>
              <a:t>variation</a:t>
            </a:r>
          </a:p>
          <a:p>
            <a:r>
              <a:rPr lang="en-US" sz="1400" dirty="0" smtClean="0"/>
              <a:t>=&gt; Position y is not likely at the epitope</a:t>
            </a:r>
            <a:endParaRPr lang="en-US" sz="1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1020242" y="5854655"/>
            <a:ext cx="546491" cy="137160"/>
            <a:chOff x="215737" y="3650826"/>
            <a:chExt cx="546491" cy="137160"/>
          </a:xfrm>
        </p:grpSpPr>
        <p:sp>
          <p:nvSpPr>
            <p:cNvPr id="63" name="Rectangle 62"/>
            <p:cNvSpPr/>
            <p:nvPr/>
          </p:nvSpPr>
          <p:spPr>
            <a:xfrm>
              <a:off x="215737" y="3650826"/>
              <a:ext cx="137160" cy="137160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0748" y="3650826"/>
              <a:ext cx="137160" cy="137160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908" y="3650826"/>
              <a:ext cx="137160" cy="13716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5068" y="3650826"/>
              <a:ext cx="137160" cy="13716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5949818" y="5879254"/>
            <a:ext cx="137160" cy="1371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082153" y="5880947"/>
            <a:ext cx="137160" cy="137160"/>
          </a:xfrm>
          <a:prstGeom prst="rect">
            <a:avLst/>
          </a:prstGeom>
          <a:solidFill>
            <a:srgbClr val="00EC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324600" y="5791200"/>
            <a:ext cx="1892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Different neutralization</a:t>
            </a:r>
          </a:p>
          <a:p>
            <a:pPr algn="ctr"/>
            <a:r>
              <a:rPr lang="en-US" sz="1400" dirty="0" smtClean="0"/>
              <a:t> potency levels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16764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 </a:t>
            </a:r>
            <a:r>
              <a:rPr lang="en-US" altLang="zh-TW" sz="1400" dirty="0" smtClean="0"/>
              <a:t>amino acid </a:t>
            </a:r>
            <a:r>
              <a:rPr lang="en-US" sz="1400" dirty="0" smtClean="0"/>
              <a:t>types</a:t>
            </a:r>
            <a:endParaRPr lang="en-US" sz="1400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1788"/>
              </p:ext>
            </p:extLst>
          </p:nvPr>
        </p:nvGraphicFramePr>
        <p:xfrm>
          <a:off x="7162800" y="2438400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8911"/>
              </p:ext>
            </p:extLst>
          </p:nvPr>
        </p:nvGraphicFramePr>
        <p:xfrm>
          <a:off x="7145042" y="2421275"/>
          <a:ext cx="469900" cy="2254250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225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5715000" y="1981200"/>
            <a:ext cx="2213679" cy="463274"/>
            <a:chOff x="-106039" y="4605321"/>
            <a:chExt cx="2213679" cy="463274"/>
          </a:xfrm>
        </p:grpSpPr>
        <p:sp>
          <p:nvSpPr>
            <p:cNvPr id="74" name="TextBox 73"/>
            <p:cNvSpPr txBox="1"/>
            <p:nvPr/>
          </p:nvSpPr>
          <p:spPr>
            <a:xfrm>
              <a:off x="-106039" y="4606930"/>
              <a:ext cx="119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Amino acid type</a:t>
              </a:r>
            </a:p>
            <a:p>
              <a:pPr algn="ctr"/>
              <a:r>
                <a:rPr lang="en-US" sz="1200" dirty="0" smtClean="0"/>
                <a:t>at position </a:t>
              </a:r>
              <a:r>
                <a:rPr lang="en-US" sz="1200" b="1" i="1" dirty="0" smtClean="0"/>
                <a:t>y</a:t>
              </a:r>
              <a:endParaRPr lang="en-US" sz="1200" b="1" i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2162" y="4605321"/>
              <a:ext cx="1525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             Neutralization </a:t>
              </a:r>
            </a:p>
            <a:p>
              <a:pPr algn="ctr"/>
              <a:r>
                <a:rPr lang="en-US" sz="1200" dirty="0" smtClean="0"/>
                <a:t>           potency</a:t>
              </a:r>
              <a:endParaRPr lang="en-US" sz="1200" dirty="0"/>
            </a:p>
          </p:txBody>
        </p:sp>
      </p:grpSp>
      <p:sp>
        <p:nvSpPr>
          <p:cNvPr id="77" name="Content Placeholder 1"/>
          <p:cNvSpPr txBox="1">
            <a:spLocks/>
          </p:cNvSpPr>
          <p:nvPr/>
        </p:nvSpPr>
        <p:spPr>
          <a:xfrm>
            <a:off x="228600" y="685801"/>
            <a:ext cx="7848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r>
              <a:rPr lang="en-US" altLang="zh-TW" sz="2400" dirty="0" smtClean="0"/>
              <a:t>Basis: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Altering amino acid of epitope residues is highly likely to affect neutralization</a:t>
            </a:r>
          </a:p>
          <a:p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181600" y="6400800"/>
            <a:ext cx="39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071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655" y="-7373"/>
            <a:ext cx="8229600" cy="6931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Epitope Prediction Based on Mutual Information Between Neutralization and Sequence Variability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3-01-27 at 6.36.2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5363032" cy="914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9153"/>
              </p:ext>
            </p:extLst>
          </p:nvPr>
        </p:nvGraphicFramePr>
        <p:xfrm>
          <a:off x="6474560" y="2300482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60878"/>
              </p:ext>
            </p:extLst>
          </p:nvPr>
        </p:nvGraphicFramePr>
        <p:xfrm>
          <a:off x="7293384" y="2325791"/>
          <a:ext cx="457200" cy="222504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D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7283"/>
              </p:ext>
            </p:extLst>
          </p:nvPr>
        </p:nvGraphicFramePr>
        <p:xfrm>
          <a:off x="7275626" y="2308666"/>
          <a:ext cx="469900" cy="2254250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225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0000FF"/>
                      </a:solidFill>
                      <a:prstDash val="solid"/>
                    </a:lnL>
                    <a:lnR w="28575" cmpd="sng">
                      <a:solidFill>
                        <a:srgbClr val="0000FF"/>
                      </a:solidFill>
                      <a:prstDash val="solid"/>
                    </a:lnR>
                    <a:lnT w="28575" cmpd="sng">
                      <a:solidFill>
                        <a:srgbClr val="0000FF"/>
                      </a:solidFill>
                      <a:prstDash val="solid"/>
                    </a:lnT>
                    <a:lnB w="28575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172200" y="1905000"/>
            <a:ext cx="1828800" cy="401719"/>
            <a:chOff x="-21343" y="4605321"/>
            <a:chExt cx="1828800" cy="401719"/>
          </a:xfrm>
        </p:grpSpPr>
        <p:sp>
          <p:nvSpPr>
            <p:cNvPr id="12" name="TextBox 11"/>
            <p:cNvSpPr txBox="1"/>
            <p:nvPr/>
          </p:nvSpPr>
          <p:spPr>
            <a:xfrm>
              <a:off x="-21343" y="4606930"/>
              <a:ext cx="102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Amino acid type</a:t>
              </a:r>
            </a:p>
            <a:p>
              <a:pPr algn="ctr"/>
              <a:r>
                <a:rPr lang="en-US" sz="1000" dirty="0" smtClean="0"/>
                <a:t>at position </a:t>
              </a:r>
              <a:r>
                <a:rPr lang="en-US" sz="1000" b="1" i="1" dirty="0" err="1" smtClean="0"/>
                <a:t>i</a:t>
              </a:r>
              <a:endParaRPr lang="en-US" sz="10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2341" y="4605321"/>
              <a:ext cx="925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Neutralization </a:t>
              </a:r>
            </a:p>
            <a:p>
              <a:pPr algn="ctr"/>
              <a:r>
                <a:rPr lang="en-US" sz="1000" dirty="0" smtClean="0"/>
                <a:t>potency</a:t>
              </a:r>
              <a:endParaRPr lang="en-US" sz="1000" dirty="0"/>
            </a:p>
          </p:txBody>
        </p:sp>
      </p:grp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533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Rank each antigen residue by the normalized mutual information between amino acid type and neutralization IC50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4876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x</a:t>
            </a:r>
            <a:r>
              <a:rPr lang="en-US" sz="1600" i="1" dirty="0" smtClean="0"/>
              <a:t>:</a:t>
            </a:r>
            <a:r>
              <a:rPr lang="en-US" sz="1600" dirty="0" smtClean="0"/>
              <a:t> amino </a:t>
            </a:r>
            <a:r>
              <a:rPr lang="en-US" sz="1600" dirty="0"/>
              <a:t>acid </a:t>
            </a:r>
            <a:r>
              <a:rPr lang="en-US" sz="1600" dirty="0" smtClean="0"/>
              <a:t>types	</a:t>
            </a:r>
            <a:r>
              <a:rPr lang="en-US" sz="1600" i="1" dirty="0" smtClean="0"/>
              <a:t>y</a:t>
            </a:r>
            <a:r>
              <a:rPr lang="en-US" sz="1600" dirty="0" smtClean="0"/>
              <a:t>: </a:t>
            </a:r>
            <a:r>
              <a:rPr lang="en-US" sz="1600" dirty="0"/>
              <a:t>neutralization IC</a:t>
            </a:r>
            <a:r>
              <a:rPr lang="en-US" sz="1600" baseline="-25000" dirty="0"/>
              <a:t>50</a:t>
            </a:r>
            <a:r>
              <a:rPr lang="en-US" sz="1600" dirty="0"/>
              <a:t> </a:t>
            </a:r>
            <a:r>
              <a:rPr lang="en-US" sz="1600" dirty="0" smtClean="0"/>
              <a:t>values </a:t>
            </a:r>
          </a:p>
          <a:p>
            <a:r>
              <a:rPr lang="en-US" sz="1600" dirty="0" smtClean="0"/>
              <a:t>(20 </a:t>
            </a:r>
            <a:r>
              <a:rPr lang="en-US" sz="1600" dirty="0" err="1" smtClean="0"/>
              <a:t>aa</a:t>
            </a:r>
            <a:r>
              <a:rPr lang="en-US" sz="1600" dirty="0" smtClean="0"/>
              <a:t> type plus gap)	discretized as neutralizing (IC</a:t>
            </a:r>
            <a:r>
              <a:rPr lang="en-US" sz="1600" baseline="-25000" dirty="0" smtClean="0"/>
              <a:t>50</a:t>
            </a:r>
            <a:r>
              <a:rPr lang="en-US" sz="1600" dirty="0" smtClean="0"/>
              <a:t>&lt;50μg/mL) </a:t>
            </a:r>
          </a:p>
          <a:p>
            <a:r>
              <a:rPr lang="en-US" sz="1600" dirty="0" smtClean="0"/>
              <a:t>		and non-neutralizing (IC</a:t>
            </a:r>
            <a:r>
              <a:rPr lang="en-US" sz="1600" baseline="-25000" dirty="0" smtClean="0"/>
              <a:t>50</a:t>
            </a:r>
            <a:r>
              <a:rPr lang="en-US" sz="1600" dirty="0" smtClean="0"/>
              <a:t>&gt;=50μg/mL) </a:t>
            </a:r>
            <a:endParaRPr lang="en-US" sz="1600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7008876" y="1373124"/>
            <a:ext cx="155448" cy="914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1447800"/>
            <a:ext cx="217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Mutual information calculation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6400800"/>
            <a:ext cx="39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Chuang et al (2013), </a:t>
            </a:r>
            <a:r>
              <a:rPr lang="en-US" i="1" dirty="0" smtClean="0"/>
              <a:t>Journal of Virology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64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15878</TotalTime>
  <Words>1423</Words>
  <Application>Microsoft Macintosh PowerPoint</Application>
  <PresentationFormat>On-screen Show (4:3)</PresentationFormat>
  <Paragraphs>338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Application of Neutralization Fingerprinting in Antibody Epitope Prediction and Delineating Antibody Recognition in HIV-1 Sera</vt:lpstr>
      <vt:lpstr>Who We Are</vt:lpstr>
      <vt:lpstr>PowerPoint Presentation</vt:lpstr>
      <vt:lpstr>Goals</vt:lpstr>
      <vt:lpstr>Outline</vt:lpstr>
      <vt:lpstr>Existing Methods for Epitope Prediction</vt:lpstr>
      <vt:lpstr>Covariation Between Neutralization Potency and Sequence Variability </vt:lpstr>
      <vt:lpstr>Covariation Between Neutralization Potency and Sequence Variability </vt:lpstr>
      <vt:lpstr>Epitope Prediction Based on Mutual Information Between Neutralization and Sequence Variability</vt:lpstr>
      <vt:lpstr>Incorporating Antigen Structural Information and Epitope Propensity Score</vt:lpstr>
      <vt:lpstr>Test Cases – 19 HIV-1 antibodies</vt:lpstr>
      <vt:lpstr>Neutralization-based Epitope Prediction Algorithms Give Good Prediction Accuracy</vt:lpstr>
      <vt:lpstr>Case Study: Predicting the Epitope of  HIV-1 Antibody 8ANC195</vt:lpstr>
      <vt:lpstr>8ANC195 Epitope Prediction</vt:lpstr>
      <vt:lpstr>8ANC195 Binding/Neutralization is Affected by the Presence of N-linked Glycans at Residue 234 and 276</vt:lpstr>
      <vt:lpstr>Predicted 8ANC195 Epitope Residues Highly Agree with Epitope Determined by Crystallography</vt:lpstr>
      <vt:lpstr>NEP: Neutralization-based Epitope Prediction Web-Server</vt:lpstr>
      <vt:lpstr>Conclusions (I)</vt:lpstr>
      <vt:lpstr>Outline</vt:lpstr>
      <vt:lpstr>Mapping HIV-1 Sera Specificity</vt:lpstr>
      <vt:lpstr>PowerPoint Presentation</vt:lpstr>
      <vt:lpstr>PowerPoint Presentation</vt:lpstr>
      <vt:lpstr>PowerPoint Presentation</vt:lpstr>
      <vt:lpstr>Conclusions (II)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VRC01 to Different VH Genes</dc:title>
  <dc:creator/>
  <cp:lastModifiedBy>Chuang, Gwo-Yu (NIH/VRC) [F]</cp:lastModifiedBy>
  <cp:revision>827</cp:revision>
  <cp:lastPrinted>2013-01-28T02:04:26Z</cp:lastPrinted>
  <dcterms:created xsi:type="dcterms:W3CDTF">2012-04-18T14:28:51Z</dcterms:created>
  <dcterms:modified xsi:type="dcterms:W3CDTF">2014-09-21T20:13:51Z</dcterms:modified>
</cp:coreProperties>
</file>