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7" r:id="rId2"/>
    <p:sldId id="498" r:id="rId3"/>
    <p:sldId id="499" r:id="rId4"/>
    <p:sldId id="506" r:id="rId5"/>
    <p:sldId id="507" r:id="rId6"/>
    <p:sldId id="513" r:id="rId7"/>
    <p:sldId id="514" r:id="rId8"/>
    <p:sldId id="500" r:id="rId9"/>
    <p:sldId id="501" r:id="rId10"/>
    <p:sldId id="502" r:id="rId11"/>
    <p:sldId id="503" r:id="rId12"/>
    <p:sldId id="504" r:id="rId13"/>
    <p:sldId id="505" r:id="rId14"/>
    <p:sldId id="508" r:id="rId15"/>
    <p:sldId id="509" r:id="rId16"/>
    <p:sldId id="510" r:id="rId17"/>
    <p:sldId id="511" r:id="rId18"/>
    <p:sldId id="512" r:id="rId19"/>
  </p:sldIdLst>
  <p:sldSz cx="9144000" cy="6858000" type="screen4x3"/>
  <p:notesSz cx="6858000" cy="9144000"/>
  <p:defaultTextStyle>
    <a:defPPr>
      <a:defRPr lang="sv-SE"/>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917">
          <p15:clr>
            <a:srgbClr val="A4A3A4"/>
          </p15:clr>
        </p15:guide>
        <p15:guide id="2" orient="horz" pos="1573">
          <p15:clr>
            <a:srgbClr val="A4A3A4"/>
          </p15:clr>
        </p15:guide>
        <p15:guide id="3" pos="2880">
          <p15:clr>
            <a:srgbClr val="A4A3A4"/>
          </p15:clr>
        </p15:guide>
        <p15:guide id="4" pos="608">
          <p15:clr>
            <a:srgbClr val="A4A3A4"/>
          </p15:clr>
        </p15:guide>
        <p15:guide id="5" pos="465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96C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49" d="100"/>
          <a:sy n="49" d="100"/>
        </p:scale>
        <p:origin x="54" y="360"/>
      </p:cViewPr>
      <p:guideLst>
        <p:guide orient="horz" pos="917"/>
        <p:guide orient="horz" pos="1573"/>
        <p:guide pos="2880"/>
        <p:guide pos="608"/>
        <p:guide pos="465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ea typeface="ＭＳ Ｐゴシック" pitchFamily="34" charset="-128"/>
                <a:cs typeface="+mn-cs"/>
              </a:defRPr>
            </a:lvl1pPr>
          </a:lstStyle>
          <a:p>
            <a:pPr>
              <a:defRPr/>
            </a:pPr>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D16BBAF5-2F2A-EB49-8D06-620C0492E12E}" type="datetime1">
              <a:rPr lang="sv-SE"/>
              <a:pPr>
                <a:defRPr/>
              </a:pPr>
              <a:t>2015-07-29</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sv-SE" noProof="0" smtClean="0"/>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ea typeface="ＭＳ Ｐゴシック" pitchFamily="34" charset="-128"/>
                <a:cs typeface="+mn-cs"/>
              </a:defRPr>
            </a:lvl1pPr>
          </a:lstStyle>
          <a:p>
            <a:pPr>
              <a:defRPr/>
            </a:pPr>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55ADEDB4-EFB4-344B-B3AD-FE8C3CB9F7E1}" type="slidenum">
              <a:rPr lang="sv-SE"/>
              <a:pPr>
                <a:defRPr/>
              </a:pPr>
              <a:t>‹#›</a:t>
            </a:fld>
            <a:endParaRPr lang="sv-SE"/>
          </a:p>
        </p:txBody>
      </p:sp>
    </p:spTree>
    <p:extLst>
      <p:ext uri="{BB962C8B-B14F-4D97-AF65-F5344CB8AC3E}">
        <p14:creationId xmlns:p14="http://schemas.microsoft.com/office/powerpoint/2010/main" val="10317935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109" charset="-128"/>
        <a:cs typeface="ＭＳ Ｐゴシック" pitchFamily="-109"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110"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110"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110"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11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pic>
        <p:nvPicPr>
          <p:cNvPr id="4" name="Bildobjekt 6" descr="Wawe_PPtmall_0,10_.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492500"/>
            <a:ext cx="9144000" cy="253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0"/>
          <p:cNvSpPr/>
          <p:nvPr userDrawn="1"/>
        </p:nvSpPr>
        <p:spPr>
          <a:xfrm>
            <a:off x="6591300" y="2117725"/>
            <a:ext cx="1397000" cy="939800"/>
          </a:xfrm>
          <a:prstGeom prst="rect">
            <a:avLst/>
          </a:prstGeom>
          <a:ln>
            <a:noFill/>
          </a:ln>
        </p:spPr>
        <p:style>
          <a:lnRef idx="2">
            <a:schemeClr val="accent5"/>
          </a:lnRef>
          <a:fillRef idx="1">
            <a:schemeClr val="lt1"/>
          </a:fillRef>
          <a:effectRef idx="0">
            <a:schemeClr val="accent5"/>
          </a:effectRef>
          <a:fontRef idx="minor">
            <a:schemeClr val="dk1"/>
          </a:fontRef>
        </p:style>
        <p:txBody>
          <a:bodyPr anchor="ctr"/>
          <a:lstStyle/>
          <a:p>
            <a:pPr algn="ctr">
              <a:defRPr/>
            </a:pPr>
            <a:endParaRPr lang="sv-SE">
              <a:solidFill>
                <a:srgbClr val="000000"/>
              </a:solidFill>
              <a:ea typeface="ＭＳ Ｐゴシック" pitchFamily="34" charset="-128"/>
            </a:endParaRPr>
          </a:p>
        </p:txBody>
      </p:sp>
      <p:sp>
        <p:nvSpPr>
          <p:cNvPr id="2" name="Title 1"/>
          <p:cNvSpPr>
            <a:spLocks noGrp="1"/>
          </p:cNvSpPr>
          <p:nvPr>
            <p:ph type="ctrTitle"/>
          </p:nvPr>
        </p:nvSpPr>
        <p:spPr>
          <a:xfrm>
            <a:off x="685800" y="3945431"/>
            <a:ext cx="7772400" cy="990599"/>
          </a:xfrm>
        </p:spPr>
        <p:txBody>
          <a:bodyPr>
            <a:normAutofit/>
          </a:bodyPr>
          <a:lstStyle>
            <a:lvl1pPr algn="ctr">
              <a:lnSpc>
                <a:spcPts val="3440"/>
              </a:lnSpc>
              <a:defRPr sz="2600" b="1" i="0">
                <a:latin typeface="Arial" pitchFamily="34" charset="0"/>
                <a:cs typeface="Arial" pitchFamily="34" charset="0"/>
              </a:defRPr>
            </a:lvl1pPr>
          </a:lstStyle>
          <a:p>
            <a:r>
              <a:rPr lang="en-US" smtClean="0"/>
              <a:t>Click to edit Master title style</a:t>
            </a:r>
            <a:endParaRPr lang="sv-SE" dirty="0"/>
          </a:p>
        </p:txBody>
      </p:sp>
      <p:sp>
        <p:nvSpPr>
          <p:cNvPr id="3" name="Subtitle 2"/>
          <p:cNvSpPr>
            <a:spLocks noGrp="1"/>
          </p:cNvSpPr>
          <p:nvPr>
            <p:ph type="subTitle" idx="1"/>
          </p:nvPr>
        </p:nvSpPr>
        <p:spPr>
          <a:xfrm>
            <a:off x="1371600" y="4783630"/>
            <a:ext cx="6400800" cy="1371600"/>
          </a:xfrm>
        </p:spPr>
        <p:txBody>
          <a:bodyPr>
            <a:normAutofit/>
          </a:bodyPr>
          <a:lstStyle>
            <a:lvl1pPr marL="0" indent="0" algn="ctr">
              <a:buNone/>
              <a:defRPr sz="1800" b="0" i="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sv-SE" dirty="0"/>
          </a:p>
        </p:txBody>
      </p:sp>
      <p:sp>
        <p:nvSpPr>
          <p:cNvPr id="7" name="Date Placeholder 3"/>
          <p:cNvSpPr>
            <a:spLocks noGrp="1"/>
          </p:cNvSpPr>
          <p:nvPr>
            <p:ph type="dt" sz="half" idx="10"/>
          </p:nvPr>
        </p:nvSpPr>
        <p:spPr/>
        <p:txBody>
          <a:bodyPr/>
          <a:lstStyle>
            <a:lvl1pPr>
              <a:defRPr smtClean="0"/>
            </a:lvl1pPr>
          </a:lstStyle>
          <a:p>
            <a:pPr>
              <a:defRPr/>
            </a:pPr>
            <a:fld id="{6EDA8FEF-9247-EB4C-A2D1-657E4C0FB03F}" type="datetime1">
              <a:rPr lang="sv-SE"/>
              <a:pPr>
                <a:defRPr/>
              </a:pPr>
              <a:t>2015-07-29</a:t>
            </a:fld>
            <a:endParaRPr lang="sv-SE"/>
          </a:p>
        </p:txBody>
      </p:sp>
      <p:sp>
        <p:nvSpPr>
          <p:cNvPr id="8" name="Slide Number Placeholder 5"/>
          <p:cNvSpPr>
            <a:spLocks noGrp="1"/>
          </p:cNvSpPr>
          <p:nvPr>
            <p:ph type="sldNum" sz="quarter" idx="11"/>
          </p:nvPr>
        </p:nvSpPr>
        <p:spPr/>
        <p:txBody>
          <a:bodyPr/>
          <a:lstStyle>
            <a:lvl1pPr>
              <a:defRPr smtClean="0"/>
            </a:lvl1pPr>
          </a:lstStyle>
          <a:p>
            <a:pPr>
              <a:defRPr/>
            </a:pPr>
            <a:fld id="{48EE8D5B-D8EE-3742-9DA4-E93F7CF1A45E}" type="slidenum">
              <a:rPr lang="sv-SE"/>
              <a:pPr>
                <a:defRPr/>
              </a:pPr>
              <a:t>‹#›</a:t>
            </a:fld>
            <a:endParaRPr lang="sv-SE"/>
          </a:p>
        </p:txBody>
      </p:sp>
    </p:spTree>
    <p:extLst>
      <p:ext uri="{BB962C8B-B14F-4D97-AF65-F5344CB8AC3E}">
        <p14:creationId xmlns:p14="http://schemas.microsoft.com/office/powerpoint/2010/main" val="774999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Rubrik och innehåll">
    <p:spTree>
      <p:nvGrpSpPr>
        <p:cNvPr id="1" name=""/>
        <p:cNvGrpSpPr/>
        <p:nvPr/>
      </p:nvGrpSpPr>
      <p:grpSpPr>
        <a:xfrm>
          <a:off x="0" y="0"/>
          <a:ext cx="0" cy="0"/>
          <a:chOff x="0" y="0"/>
          <a:chExt cx="0" cy="0"/>
        </a:xfrm>
      </p:grpSpPr>
      <p:pic>
        <p:nvPicPr>
          <p:cNvPr id="4" name="Bildobjekt 6" descr="Wawe_PPtmall_0,10_.png"/>
          <p:cNvPicPr>
            <a:picLocks noChangeAspect="1"/>
          </p:cNvPicPr>
          <p:nvPr userDrawn="1"/>
        </p:nvPicPr>
        <p:blipFill rotWithShape="1">
          <a:blip r:embed="rId2">
            <a:extLst>
              <a:ext uri="{28A0092B-C50C-407E-A947-70E740481C1C}">
                <a14:useLocalDpi xmlns:a14="http://schemas.microsoft.com/office/drawing/2010/main" val="0"/>
              </a:ext>
            </a:extLst>
          </a:blip>
          <a:srcRect b="54909"/>
          <a:stretch/>
        </p:blipFill>
        <p:spPr bwMode="auto">
          <a:xfrm>
            <a:off x="0" y="5713413"/>
            <a:ext cx="9144000" cy="114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8200" y="770479"/>
            <a:ext cx="6553200" cy="1143000"/>
          </a:xfrm>
        </p:spPr>
        <p:txBody>
          <a:bodyPr/>
          <a:lstStyle>
            <a:lvl1pPr algn="l">
              <a:defRPr sz="2800">
                <a:latin typeface="Arial" pitchFamily="34" charset="0"/>
                <a:cs typeface="Arial" pitchFamily="34" charset="0"/>
              </a:defRPr>
            </a:lvl1pPr>
          </a:lstStyle>
          <a:p>
            <a:r>
              <a:rPr lang="en-US" smtClean="0"/>
              <a:t>Click to edit Master title style</a:t>
            </a:r>
            <a:endParaRPr lang="sv-SE" dirty="0"/>
          </a:p>
        </p:txBody>
      </p:sp>
      <p:sp>
        <p:nvSpPr>
          <p:cNvPr id="3" name="Content Placeholder 2"/>
          <p:cNvSpPr>
            <a:spLocks noGrp="1"/>
          </p:cNvSpPr>
          <p:nvPr>
            <p:ph idx="1"/>
          </p:nvPr>
        </p:nvSpPr>
        <p:spPr>
          <a:xfrm>
            <a:off x="838200" y="2201357"/>
            <a:ext cx="6561667" cy="3611563"/>
          </a:xfrm>
        </p:spPr>
        <p:txBody>
          <a:bodyPr/>
          <a:lstStyle>
            <a:lvl1pPr>
              <a:buFontTx/>
              <a:buNone/>
              <a:defRPr sz="2000" b="0" i="0">
                <a:latin typeface="Arial" pitchFamily="34" charset="0"/>
                <a:cs typeface="Arial" pitchFamily="34" charset="0"/>
              </a:defRPr>
            </a:lvl1pPr>
            <a:lvl2pPr>
              <a:buFontTx/>
              <a:buNone/>
              <a:defRPr sz="2000" b="0" i="0">
                <a:latin typeface="Sabon LT Std"/>
                <a:cs typeface="Sabon LT Std" pitchFamily="18" charset="0"/>
              </a:defRPr>
            </a:lvl2pPr>
            <a:lvl3pPr>
              <a:buFontTx/>
              <a:buNone/>
              <a:defRPr sz="1800" b="0" i="0"/>
            </a:lvl3pPr>
            <a:lvl4pPr>
              <a:buFontTx/>
              <a:buNone/>
              <a:defRPr sz="1600" b="0" i="0"/>
            </a:lvl4pPr>
            <a:lvl5pPr>
              <a:buFontTx/>
              <a:buNone/>
              <a:defRPr sz="1200" b="0" i="0"/>
            </a:lvl5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smtClean="0"/>
            </a:lvl1pPr>
          </a:lstStyle>
          <a:p>
            <a:pPr>
              <a:defRPr/>
            </a:pPr>
            <a:fld id="{B0CBDD09-03AB-1F48-B374-23E9ED2060C8}" type="datetime1">
              <a:rPr lang="sv-SE"/>
              <a:pPr>
                <a:defRPr/>
              </a:pPr>
              <a:t>2015-07-29</a:t>
            </a:fld>
            <a:endParaRPr lang="sv-SE"/>
          </a:p>
        </p:txBody>
      </p:sp>
      <p:sp>
        <p:nvSpPr>
          <p:cNvPr id="6" name="Slide Number Placeholder 5"/>
          <p:cNvSpPr>
            <a:spLocks noGrp="1"/>
          </p:cNvSpPr>
          <p:nvPr>
            <p:ph type="sldNum" sz="quarter" idx="11"/>
          </p:nvPr>
        </p:nvSpPr>
        <p:spPr/>
        <p:txBody>
          <a:bodyPr/>
          <a:lstStyle>
            <a:lvl1pPr>
              <a:defRPr smtClean="0"/>
            </a:lvl1pPr>
          </a:lstStyle>
          <a:p>
            <a:pPr>
              <a:defRPr/>
            </a:pPr>
            <a:fld id="{2C01DB3B-2399-F341-B474-AE739D6ABF41}" type="slidenum">
              <a:rPr lang="sv-SE"/>
              <a:pPr>
                <a:defRPr/>
              </a:pPr>
              <a:t>‹#›</a:t>
            </a:fld>
            <a:endParaRPr lang="sv-SE"/>
          </a:p>
        </p:txBody>
      </p:sp>
    </p:spTree>
    <p:extLst>
      <p:ext uri="{BB962C8B-B14F-4D97-AF65-F5344CB8AC3E}">
        <p14:creationId xmlns:p14="http://schemas.microsoft.com/office/powerpoint/2010/main" val="1809331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Anpassad layout">
    <p:spTree>
      <p:nvGrpSpPr>
        <p:cNvPr id="1" name=""/>
        <p:cNvGrpSpPr/>
        <p:nvPr/>
      </p:nvGrpSpPr>
      <p:grpSpPr>
        <a:xfrm>
          <a:off x="0" y="0"/>
          <a:ext cx="0" cy="0"/>
          <a:chOff x="0" y="0"/>
          <a:chExt cx="0" cy="0"/>
        </a:xfrm>
      </p:grpSpPr>
      <p:pic>
        <p:nvPicPr>
          <p:cNvPr id="4" name="Bildobjekt 6" descr="Wawe_PPtmall_0,10_.png"/>
          <p:cNvPicPr>
            <a:picLocks noChangeAspect="1"/>
          </p:cNvPicPr>
          <p:nvPr userDrawn="1"/>
        </p:nvPicPr>
        <p:blipFill rotWithShape="1">
          <a:blip r:embed="rId2">
            <a:extLst>
              <a:ext uri="{28A0092B-C50C-407E-A947-70E740481C1C}">
                <a14:useLocalDpi xmlns:a14="http://schemas.microsoft.com/office/drawing/2010/main" val="0"/>
              </a:ext>
            </a:extLst>
          </a:blip>
          <a:srcRect b="54909"/>
          <a:stretch/>
        </p:blipFill>
        <p:spPr bwMode="auto">
          <a:xfrm>
            <a:off x="0" y="5713413"/>
            <a:ext cx="9144000" cy="114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838200" y="770479"/>
            <a:ext cx="6553200" cy="1143000"/>
          </a:xfrm>
        </p:spPr>
        <p:txBody>
          <a:bodyPr/>
          <a:lstStyle>
            <a:lvl1pPr algn="l">
              <a:defRPr sz="2800">
                <a:latin typeface="Arial" pitchFamily="34" charset="0"/>
                <a:cs typeface="Arial" pitchFamily="34" charset="0"/>
              </a:defRPr>
            </a:lvl1pPr>
          </a:lstStyle>
          <a:p>
            <a:r>
              <a:rPr lang="en-US" smtClean="0"/>
              <a:t>Click to edit Master title style</a:t>
            </a:r>
            <a:endParaRPr lang="sv-SE" dirty="0"/>
          </a:p>
        </p:txBody>
      </p:sp>
      <p:sp>
        <p:nvSpPr>
          <p:cNvPr id="8" name="Content Placeholder 2"/>
          <p:cNvSpPr>
            <a:spLocks noGrp="1"/>
          </p:cNvSpPr>
          <p:nvPr>
            <p:ph idx="1"/>
          </p:nvPr>
        </p:nvSpPr>
        <p:spPr>
          <a:xfrm>
            <a:off x="838200" y="2201357"/>
            <a:ext cx="6553200" cy="3611563"/>
          </a:xfrm>
        </p:spPr>
        <p:txBody>
          <a:bodyPr/>
          <a:lstStyle>
            <a:lvl1pPr>
              <a:defRPr sz="2000" b="0" i="0">
                <a:latin typeface="Arial" pitchFamily="34" charset="0"/>
                <a:cs typeface="Arial" pitchFamily="34" charset="0"/>
              </a:defRPr>
            </a:lvl1pPr>
            <a:lvl2pPr>
              <a:defRPr sz="2000" b="0" i="0">
                <a:latin typeface="Sabon LT Std"/>
                <a:cs typeface="Sabon LT Std" pitchFamily="18" charset="0"/>
              </a:defRPr>
            </a:lvl2pPr>
            <a:lvl3pPr>
              <a:defRPr sz="1800" b="0" i="0"/>
            </a:lvl3pPr>
            <a:lvl4pPr>
              <a:defRPr sz="1600" b="0" i="0"/>
            </a:lvl4pPr>
            <a:lvl5pPr>
              <a:defRPr sz="1200" b="0" i="0"/>
            </a:lvl5pPr>
          </a:lstStyle>
          <a:p>
            <a:pPr lvl="0"/>
            <a:r>
              <a:rPr lang="en-US" smtClean="0"/>
              <a:t>Click to edit Master text styles</a:t>
            </a:r>
          </a:p>
        </p:txBody>
      </p:sp>
      <p:sp>
        <p:nvSpPr>
          <p:cNvPr id="5" name="Platshållare för datum 2"/>
          <p:cNvSpPr>
            <a:spLocks noGrp="1"/>
          </p:cNvSpPr>
          <p:nvPr>
            <p:ph type="dt" sz="half" idx="10"/>
          </p:nvPr>
        </p:nvSpPr>
        <p:spPr/>
        <p:txBody>
          <a:bodyPr/>
          <a:lstStyle>
            <a:lvl1pPr>
              <a:defRPr smtClean="0"/>
            </a:lvl1pPr>
          </a:lstStyle>
          <a:p>
            <a:pPr>
              <a:defRPr/>
            </a:pPr>
            <a:fld id="{30296C02-D284-B94B-894A-2BECDBC7EC69}" type="datetime1">
              <a:rPr lang="sv-SE"/>
              <a:pPr>
                <a:defRPr/>
              </a:pPr>
              <a:t>2015-07-29</a:t>
            </a:fld>
            <a:endParaRPr lang="sv-SE"/>
          </a:p>
        </p:txBody>
      </p:sp>
      <p:sp>
        <p:nvSpPr>
          <p:cNvPr id="6" name="Platshållare för bildnummer 4"/>
          <p:cNvSpPr>
            <a:spLocks noGrp="1"/>
          </p:cNvSpPr>
          <p:nvPr>
            <p:ph type="sldNum" sz="quarter" idx="11"/>
          </p:nvPr>
        </p:nvSpPr>
        <p:spPr/>
        <p:txBody>
          <a:bodyPr/>
          <a:lstStyle>
            <a:lvl1pPr>
              <a:defRPr smtClean="0"/>
            </a:lvl1pPr>
          </a:lstStyle>
          <a:p>
            <a:pPr>
              <a:defRPr/>
            </a:pPr>
            <a:fld id="{B51CBDBE-3EBA-A346-8359-EC5AE70EC129}" type="slidenum">
              <a:rPr lang="sv-SE"/>
              <a:pPr>
                <a:defRPr/>
              </a:pPr>
              <a:t>‹#›</a:t>
            </a:fld>
            <a:endParaRPr lang="sv-SE"/>
          </a:p>
        </p:txBody>
      </p:sp>
    </p:spTree>
    <p:extLst>
      <p:ext uri="{BB962C8B-B14F-4D97-AF65-F5344CB8AC3E}">
        <p14:creationId xmlns:p14="http://schemas.microsoft.com/office/powerpoint/2010/main" val="3700180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Anpassad layout">
    <p:spTree>
      <p:nvGrpSpPr>
        <p:cNvPr id="1" name=""/>
        <p:cNvGrpSpPr/>
        <p:nvPr/>
      </p:nvGrpSpPr>
      <p:grpSpPr>
        <a:xfrm>
          <a:off x="0" y="0"/>
          <a:ext cx="0" cy="0"/>
          <a:chOff x="0" y="0"/>
          <a:chExt cx="0" cy="0"/>
        </a:xfrm>
      </p:grpSpPr>
      <p:sp>
        <p:nvSpPr>
          <p:cNvPr id="7" name="Platshållare för bild 6"/>
          <p:cNvSpPr>
            <a:spLocks noGrp="1"/>
          </p:cNvSpPr>
          <p:nvPr>
            <p:ph type="pic" sz="quarter" idx="13"/>
          </p:nvPr>
        </p:nvSpPr>
        <p:spPr>
          <a:xfrm>
            <a:off x="914400" y="1600199"/>
            <a:ext cx="7315200" cy="4301067"/>
          </a:xfrm>
        </p:spPr>
        <p:txBody>
          <a:bodyPr/>
          <a:lstStyle/>
          <a:p>
            <a:pPr lvl="0"/>
            <a:r>
              <a:rPr lang="en-US" noProof="0" smtClean="0"/>
              <a:t>Click icon to add picture</a:t>
            </a:r>
            <a:endParaRPr lang="sv-SE" noProof="0" dirty="0"/>
          </a:p>
        </p:txBody>
      </p:sp>
      <p:sp>
        <p:nvSpPr>
          <p:cNvPr id="3" name="Date Placeholder 3"/>
          <p:cNvSpPr>
            <a:spLocks noGrp="1"/>
          </p:cNvSpPr>
          <p:nvPr>
            <p:ph type="dt" sz="half" idx="14"/>
          </p:nvPr>
        </p:nvSpPr>
        <p:spPr/>
        <p:txBody>
          <a:bodyPr/>
          <a:lstStyle>
            <a:lvl1pPr>
              <a:defRPr/>
            </a:lvl1pPr>
          </a:lstStyle>
          <a:p>
            <a:pPr>
              <a:defRPr/>
            </a:pPr>
            <a:fld id="{DBF6E7DF-FAF4-F841-A789-D05F77810FE1}" type="datetime1">
              <a:rPr lang="sv-SE"/>
              <a:pPr>
                <a:defRPr/>
              </a:pPr>
              <a:t>2015-07-29</a:t>
            </a:fld>
            <a:endParaRPr lang="sv-SE"/>
          </a:p>
        </p:txBody>
      </p:sp>
      <p:sp>
        <p:nvSpPr>
          <p:cNvPr id="4" name="Slide Number Placeholder 5"/>
          <p:cNvSpPr>
            <a:spLocks noGrp="1"/>
          </p:cNvSpPr>
          <p:nvPr>
            <p:ph type="sldNum" sz="quarter" idx="15"/>
          </p:nvPr>
        </p:nvSpPr>
        <p:spPr/>
        <p:txBody>
          <a:bodyPr/>
          <a:lstStyle>
            <a:lvl1pPr>
              <a:defRPr/>
            </a:lvl1pPr>
          </a:lstStyle>
          <a:p>
            <a:pPr>
              <a:defRPr/>
            </a:pPr>
            <a:fld id="{8ACABA1A-2938-C14B-8B3C-FC26EC6FEDB3}" type="slidenum">
              <a:rPr lang="sv-SE"/>
              <a:pPr>
                <a:defRPr/>
              </a:pPr>
              <a:t>‹#›</a:t>
            </a:fld>
            <a:endParaRPr lang="sv-SE"/>
          </a:p>
        </p:txBody>
      </p:sp>
      <p:pic>
        <p:nvPicPr>
          <p:cNvPr id="5" name="Bildobjekt 6" descr="Wawe_PPtmall_0,10_.png"/>
          <p:cNvPicPr>
            <a:picLocks noChangeAspect="1"/>
          </p:cNvPicPr>
          <p:nvPr userDrawn="1"/>
        </p:nvPicPr>
        <p:blipFill rotWithShape="1">
          <a:blip r:embed="rId2">
            <a:extLst>
              <a:ext uri="{28A0092B-C50C-407E-A947-70E740481C1C}">
                <a14:useLocalDpi xmlns:a14="http://schemas.microsoft.com/office/drawing/2010/main" val="0"/>
              </a:ext>
            </a:extLst>
          </a:blip>
          <a:srcRect b="54909"/>
          <a:stretch/>
        </p:blipFill>
        <p:spPr bwMode="auto">
          <a:xfrm>
            <a:off x="0" y="5713413"/>
            <a:ext cx="9144000" cy="114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15536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Bildobjekt 6" descr="Logo_txt_runt_farg_ENG_rgb-01.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808913" y="358775"/>
            <a:ext cx="1017587"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838200" y="769938"/>
            <a:ext cx="65452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sv-SE" smtClean="0"/>
              <a:t>Klicka här för att ändra format</a:t>
            </a:r>
            <a:endParaRPr lang="sv-SE"/>
          </a:p>
        </p:txBody>
      </p:sp>
      <p:sp>
        <p:nvSpPr>
          <p:cNvPr id="1028" name="Text Placeholder 2"/>
          <p:cNvSpPr>
            <a:spLocks noGrp="1"/>
          </p:cNvSpPr>
          <p:nvPr>
            <p:ph type="body" idx="1"/>
          </p:nvPr>
        </p:nvSpPr>
        <p:spPr bwMode="auto">
          <a:xfrm>
            <a:off x="846138" y="2227263"/>
            <a:ext cx="6545262" cy="361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sv-SE"/>
              <a:t>Sed ut perspiciatis unde omnis iste natus error sit voluptatem accusantium doloremque laudantium, totam rem aperiam, eaque ipsa quae ab illo inventore veritatis et quasi architecto beatae vitae dicta sunt explicabo. Nemo enim ipsam voluptatem quia voluptas sit aspernatur aut odit aut fugit, sed quia consequuntur magni dolores eos qui ratione voluptatem sequi nesciunt. Neque porro quisquam est, qui dolorem ipsum quia dolor</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000" smtClean="0">
                <a:cs typeface="Arial" charset="0"/>
              </a:defRPr>
            </a:lvl1pPr>
          </a:lstStyle>
          <a:p>
            <a:pPr>
              <a:defRPr/>
            </a:pPr>
            <a:fld id="{EF9CC6BF-C3F6-754C-8D1C-FF0A097E3AC8}" type="datetime1">
              <a:rPr lang="sv-SE"/>
              <a:pPr>
                <a:defRPr/>
              </a:pPr>
              <a:t>2015-07-29</a:t>
            </a:fld>
            <a:endParaRPr lang="sv-S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000" smtClean="0">
                <a:cs typeface="Arial" charset="0"/>
              </a:defRPr>
            </a:lvl1pPr>
          </a:lstStyle>
          <a:p>
            <a:pPr>
              <a:defRPr/>
            </a:pPr>
            <a:fld id="{A9E5BC2A-E91C-764A-BB41-6364E00DDA78}" type="slidenum">
              <a:rPr lang="sv-SE"/>
              <a:pPr>
                <a:defRPr/>
              </a:pPr>
              <a:t>‹#›</a:t>
            </a:fld>
            <a:endParaRPr lang="sv-SE"/>
          </a:p>
        </p:txBody>
      </p:sp>
    </p:spTree>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45" r:id="rId4"/>
  </p:sldLayoutIdLst>
  <p:hf hdr="0" ftr="0"/>
  <p:txStyles>
    <p:titleStyle>
      <a:lvl1pPr algn="l" defTabSz="457200" rtl="0" eaLnBrk="1" fontAlgn="base" hangingPunct="1">
        <a:lnSpc>
          <a:spcPts val="3438"/>
        </a:lnSpc>
        <a:spcBef>
          <a:spcPct val="0"/>
        </a:spcBef>
        <a:spcAft>
          <a:spcPct val="0"/>
        </a:spcAft>
        <a:defRPr sz="2800" b="1" kern="1200">
          <a:solidFill>
            <a:srgbClr val="4A96CD"/>
          </a:solidFill>
          <a:latin typeface="Arial" pitchFamily="34" charset="0"/>
          <a:ea typeface="ＭＳ Ｐゴシック" pitchFamily="68" charset="-128"/>
          <a:cs typeface="Arial" pitchFamily="34" charset="0"/>
        </a:defRPr>
      </a:lvl1pPr>
      <a:lvl2pPr algn="l" defTabSz="457200" rtl="0" eaLnBrk="1" fontAlgn="base" hangingPunct="1">
        <a:lnSpc>
          <a:spcPts val="3438"/>
        </a:lnSpc>
        <a:spcBef>
          <a:spcPct val="0"/>
        </a:spcBef>
        <a:spcAft>
          <a:spcPct val="0"/>
        </a:spcAft>
        <a:defRPr sz="2800" b="1">
          <a:solidFill>
            <a:srgbClr val="4A96CD"/>
          </a:solidFill>
          <a:latin typeface="Arial" charset="0"/>
          <a:ea typeface="ＭＳ Ｐゴシック" pitchFamily="68" charset="-128"/>
          <a:cs typeface="Arial" charset="0"/>
        </a:defRPr>
      </a:lvl2pPr>
      <a:lvl3pPr algn="l" defTabSz="457200" rtl="0" eaLnBrk="1" fontAlgn="base" hangingPunct="1">
        <a:lnSpc>
          <a:spcPts val="3438"/>
        </a:lnSpc>
        <a:spcBef>
          <a:spcPct val="0"/>
        </a:spcBef>
        <a:spcAft>
          <a:spcPct val="0"/>
        </a:spcAft>
        <a:defRPr sz="2800" b="1">
          <a:solidFill>
            <a:srgbClr val="4A96CD"/>
          </a:solidFill>
          <a:latin typeface="Arial" charset="0"/>
          <a:ea typeface="ＭＳ Ｐゴシック" pitchFamily="68" charset="-128"/>
          <a:cs typeface="Arial" charset="0"/>
        </a:defRPr>
      </a:lvl3pPr>
      <a:lvl4pPr algn="l" defTabSz="457200" rtl="0" eaLnBrk="1" fontAlgn="base" hangingPunct="1">
        <a:lnSpc>
          <a:spcPts val="3438"/>
        </a:lnSpc>
        <a:spcBef>
          <a:spcPct val="0"/>
        </a:spcBef>
        <a:spcAft>
          <a:spcPct val="0"/>
        </a:spcAft>
        <a:defRPr sz="2800" b="1">
          <a:solidFill>
            <a:srgbClr val="4A96CD"/>
          </a:solidFill>
          <a:latin typeface="Arial" charset="0"/>
          <a:ea typeface="ＭＳ Ｐゴシック" pitchFamily="68" charset="-128"/>
          <a:cs typeface="Arial" charset="0"/>
        </a:defRPr>
      </a:lvl4pPr>
      <a:lvl5pPr algn="l" defTabSz="457200" rtl="0" eaLnBrk="1" fontAlgn="base" hangingPunct="1">
        <a:lnSpc>
          <a:spcPts val="3438"/>
        </a:lnSpc>
        <a:spcBef>
          <a:spcPct val="0"/>
        </a:spcBef>
        <a:spcAft>
          <a:spcPct val="0"/>
        </a:spcAft>
        <a:defRPr sz="2800" b="1">
          <a:solidFill>
            <a:srgbClr val="4A96CD"/>
          </a:solidFill>
          <a:latin typeface="Arial" charset="0"/>
          <a:ea typeface="ＭＳ Ｐゴシック" pitchFamily="68" charset="-128"/>
          <a:cs typeface="Arial" charset="0"/>
        </a:defRPr>
      </a:lvl5pPr>
      <a:lvl6pPr marL="457200" algn="ctr" defTabSz="457200" rtl="0" eaLnBrk="1" fontAlgn="base" hangingPunct="1">
        <a:spcBef>
          <a:spcPct val="0"/>
        </a:spcBef>
        <a:spcAft>
          <a:spcPct val="0"/>
        </a:spcAft>
        <a:defRPr sz="3200" b="1">
          <a:solidFill>
            <a:schemeClr val="tx1"/>
          </a:solidFill>
          <a:latin typeface="Trade Gothic LT Std Bold" pitchFamily="68" charset="0"/>
          <a:ea typeface="ＭＳ Ｐゴシック" pitchFamily="68" charset="-128"/>
        </a:defRPr>
      </a:lvl6pPr>
      <a:lvl7pPr marL="914400" algn="ctr" defTabSz="457200" rtl="0" eaLnBrk="1" fontAlgn="base" hangingPunct="1">
        <a:spcBef>
          <a:spcPct val="0"/>
        </a:spcBef>
        <a:spcAft>
          <a:spcPct val="0"/>
        </a:spcAft>
        <a:defRPr sz="3200" b="1">
          <a:solidFill>
            <a:schemeClr val="tx1"/>
          </a:solidFill>
          <a:latin typeface="Trade Gothic LT Std Bold" pitchFamily="68" charset="0"/>
          <a:ea typeface="ＭＳ Ｐゴシック" pitchFamily="68" charset="-128"/>
        </a:defRPr>
      </a:lvl7pPr>
      <a:lvl8pPr marL="1371600" algn="ctr" defTabSz="457200" rtl="0" eaLnBrk="1" fontAlgn="base" hangingPunct="1">
        <a:spcBef>
          <a:spcPct val="0"/>
        </a:spcBef>
        <a:spcAft>
          <a:spcPct val="0"/>
        </a:spcAft>
        <a:defRPr sz="3200" b="1">
          <a:solidFill>
            <a:schemeClr val="tx1"/>
          </a:solidFill>
          <a:latin typeface="Trade Gothic LT Std Bold" pitchFamily="68" charset="0"/>
          <a:ea typeface="ＭＳ Ｐゴシック" pitchFamily="68" charset="-128"/>
        </a:defRPr>
      </a:lvl8pPr>
      <a:lvl9pPr marL="1828800" algn="ctr" defTabSz="457200" rtl="0" eaLnBrk="1" fontAlgn="base" hangingPunct="1">
        <a:spcBef>
          <a:spcPct val="0"/>
        </a:spcBef>
        <a:spcAft>
          <a:spcPct val="0"/>
        </a:spcAft>
        <a:defRPr sz="3200" b="1">
          <a:solidFill>
            <a:schemeClr val="tx1"/>
          </a:solidFill>
          <a:latin typeface="Trade Gothic LT Std Bold" pitchFamily="68" charset="0"/>
          <a:ea typeface="ＭＳ Ｐゴシック" pitchFamily="68" charset="-128"/>
        </a:defRPr>
      </a:lvl9pPr>
    </p:titleStyle>
    <p:bodyStyle>
      <a:lvl1pPr marL="177800" indent="-177800" algn="l" defTabSz="457200" rtl="0" eaLnBrk="1" fontAlgn="base" hangingPunct="1">
        <a:spcBef>
          <a:spcPct val="20000"/>
        </a:spcBef>
        <a:spcAft>
          <a:spcPct val="0"/>
        </a:spcAft>
        <a:buFont typeface="Arial" charset="0"/>
        <a:buChar char="•"/>
        <a:defRPr lang="sv-SE" sz="2000" kern="1200" dirty="0">
          <a:solidFill>
            <a:schemeClr val="tx1"/>
          </a:solidFill>
          <a:latin typeface="Arial" pitchFamily="34" charset="0"/>
          <a:ea typeface="ＭＳ Ｐゴシック" pitchFamily="68" charset="-128"/>
          <a:cs typeface="Arial" pitchFamily="34" charset="0"/>
        </a:defRPr>
      </a:lvl1pPr>
      <a:lvl2pPr marL="742950" indent="-285750" algn="l" defTabSz="457200" rtl="0" eaLnBrk="1" fontAlgn="base" hangingPunct="1">
        <a:spcBef>
          <a:spcPct val="20000"/>
        </a:spcBef>
        <a:spcAft>
          <a:spcPct val="0"/>
        </a:spcAft>
        <a:buFont typeface="Arial" charset="0"/>
        <a:buChar char="–"/>
        <a:defRPr sz="2400" kern="1200">
          <a:solidFill>
            <a:schemeClr val="tx1"/>
          </a:solidFill>
          <a:latin typeface="Sabon LT Std"/>
          <a:ea typeface="Sabon LT Std" pitchFamily="-109" charset="0"/>
          <a:cs typeface="Sabon LT Std"/>
        </a:defRPr>
      </a:lvl2pPr>
      <a:lvl3pPr marL="1143000" indent="-228600" algn="l" defTabSz="457200" rtl="0" eaLnBrk="1" fontAlgn="base" hangingPunct="1">
        <a:spcBef>
          <a:spcPct val="20000"/>
        </a:spcBef>
        <a:spcAft>
          <a:spcPct val="0"/>
        </a:spcAft>
        <a:buFont typeface="Arial" charset="0"/>
        <a:buChar char="•"/>
        <a:defRPr sz="2200" i="1" kern="1200">
          <a:solidFill>
            <a:schemeClr val="tx1"/>
          </a:solidFill>
          <a:latin typeface="Sabon LT Std"/>
          <a:ea typeface="Sabon LT Std" pitchFamily="-109" charset="0"/>
          <a:cs typeface="Sabon LT Std"/>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Sabon LT Std"/>
          <a:ea typeface="Sabon LT Std" pitchFamily="-109" charset="0"/>
          <a:cs typeface="Sabon LT Std"/>
        </a:defRPr>
      </a:lvl4pPr>
      <a:lvl5pPr marL="2057400" indent="-228600" algn="l" defTabSz="457200" rtl="0" eaLnBrk="1" fontAlgn="base" hangingPunct="1">
        <a:spcBef>
          <a:spcPct val="20000"/>
        </a:spcBef>
        <a:spcAft>
          <a:spcPct val="0"/>
        </a:spcAft>
        <a:buFont typeface="Arial" charset="0"/>
        <a:buChar char="»"/>
        <a:defRPr sz="2000" i="1" kern="1200">
          <a:solidFill>
            <a:schemeClr val="tx1"/>
          </a:solidFill>
          <a:latin typeface="Sabon LT Std"/>
          <a:ea typeface="Sabon LT Std" pitchFamily="-109" charset="0"/>
          <a:cs typeface="Sabon LT St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ubrik 1"/>
          <p:cNvSpPr>
            <a:spLocks noGrp="1"/>
          </p:cNvSpPr>
          <p:nvPr>
            <p:ph type="ctrTitle"/>
          </p:nvPr>
        </p:nvSpPr>
        <p:spPr>
          <a:xfrm>
            <a:off x="685800" y="3944938"/>
            <a:ext cx="7772400" cy="990600"/>
          </a:xfrm>
        </p:spPr>
        <p:txBody>
          <a:bodyPr>
            <a:normAutofit/>
          </a:bodyPr>
          <a:lstStyle/>
          <a:p>
            <a:pPr>
              <a:lnSpc>
                <a:spcPts val="3438"/>
              </a:lnSpc>
            </a:pPr>
            <a:r>
              <a:rPr lang="en-US" dirty="0" smtClean="0"/>
              <a:t>Smart glasses – A new mobile tool for health care </a:t>
            </a:r>
            <a:r>
              <a:rPr lang="en-US" smtClean="0"/>
              <a:t>and education</a:t>
            </a:r>
            <a:endParaRPr lang="en-US" sz="2200" dirty="0">
              <a:latin typeface="Arial" charset="0"/>
              <a:ea typeface="ＭＳ Ｐゴシック" charset="0"/>
            </a:endParaRPr>
          </a:p>
        </p:txBody>
      </p:sp>
      <p:sp>
        <p:nvSpPr>
          <p:cNvPr id="8194" name="Underrubrik 2"/>
          <p:cNvSpPr>
            <a:spLocks noGrp="1"/>
          </p:cNvSpPr>
          <p:nvPr>
            <p:ph type="subTitle" idx="1"/>
          </p:nvPr>
        </p:nvSpPr>
        <p:spPr>
          <a:xfrm>
            <a:off x="1371600" y="4770438"/>
            <a:ext cx="6400800" cy="1371600"/>
          </a:xfrm>
        </p:spPr>
        <p:txBody>
          <a:bodyPr>
            <a:normAutofit fontScale="70000" lnSpcReduction="20000"/>
          </a:bodyPr>
          <a:lstStyle/>
          <a:p>
            <a:endParaRPr lang="en-US" sz="2600" b="1" dirty="0" smtClean="0">
              <a:solidFill>
                <a:schemeClr val="accent2"/>
              </a:solidFill>
              <a:latin typeface="Arial" charset="0"/>
              <a:ea typeface="ＭＳ Ｐゴシック" charset="0"/>
            </a:endParaRPr>
          </a:p>
          <a:p>
            <a:r>
              <a:rPr lang="en-US" sz="2600" b="1" dirty="0" smtClean="0">
                <a:solidFill>
                  <a:schemeClr val="accent2"/>
                </a:solidFill>
                <a:latin typeface="Arial" charset="0"/>
                <a:ea typeface="ＭＳ Ｐゴシック" charset="0"/>
              </a:rPr>
              <a:t>Gunnar O Klein, M.D. Ph.D.</a:t>
            </a:r>
          </a:p>
          <a:p>
            <a:r>
              <a:rPr lang="en-US" dirty="0" smtClean="0">
                <a:latin typeface="Arial" charset="0"/>
                <a:ea typeface="ＭＳ Ｐゴシック" charset="0"/>
              </a:rPr>
              <a:t>Professor of Informatics/</a:t>
            </a:r>
            <a:r>
              <a:rPr lang="en-US" dirty="0" err="1" smtClean="0">
                <a:latin typeface="Arial" charset="0"/>
                <a:ea typeface="ＭＳ Ｐゴシック" charset="0"/>
              </a:rPr>
              <a:t>eHealth</a:t>
            </a:r>
            <a:r>
              <a:rPr lang="en-US" dirty="0" smtClean="0">
                <a:latin typeface="Arial" charset="0"/>
                <a:ea typeface="ＭＳ Ｐゴシック" charset="0"/>
              </a:rPr>
              <a:t> in Örebro, Sweden</a:t>
            </a:r>
            <a:br>
              <a:rPr lang="en-US" dirty="0" smtClean="0">
                <a:latin typeface="Arial" charset="0"/>
                <a:ea typeface="ＭＳ Ｐゴシック" charset="0"/>
              </a:rPr>
            </a:br>
            <a:endParaRPr lang="en-US" dirty="0" smtClean="0">
              <a:latin typeface="Arial" charset="0"/>
              <a:ea typeface="ＭＳ Ｐゴシック" charset="0"/>
            </a:endParaRPr>
          </a:p>
          <a:p>
            <a:endParaRPr lang="en-US" dirty="0" smtClean="0">
              <a:latin typeface="Arial" charset="0"/>
              <a:ea typeface="ＭＳ Ｐゴシック" charset="0"/>
            </a:endParaRPr>
          </a:p>
          <a:p>
            <a:r>
              <a:rPr lang="en-US" dirty="0" smtClean="0">
                <a:latin typeface="Arial" charset="0"/>
                <a:ea typeface="ＭＳ Ｐゴシック" charset="0"/>
              </a:rPr>
              <a:t>Valencia, 2015-07-29</a:t>
            </a:r>
            <a:endParaRPr lang="en-US" dirty="0">
              <a:latin typeface="Arial" charset="0"/>
              <a:ea typeface="ＭＳ Ｐゴシック" charset="0"/>
            </a:endParaRPr>
          </a:p>
        </p:txBody>
      </p:sp>
      <p:sp>
        <p:nvSpPr>
          <p:cNvPr id="8196" name="Platshållare för bildnumm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1EACF44-74A7-6548-9EBD-67C6AB74094E}" type="slidenum">
              <a:rPr lang="sv-SE" sz="1000">
                <a:cs typeface="Arial" charset="0"/>
              </a:rPr>
              <a:pPr eaLnBrk="1" hangingPunct="1"/>
              <a:t>1</a:t>
            </a:fld>
            <a:endParaRPr lang="sv-SE" sz="1000">
              <a:cs typeface="Arial"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864100" cy="3891280"/>
          </a:xfrm>
          <a:prstGeom prst="rect">
            <a:avLst/>
          </a:prstGeom>
        </p:spPr>
      </p:pic>
      <p:pic>
        <p:nvPicPr>
          <p:cNvPr id="8" name="Bildobjekt 6" descr="Logo_txt_runt_farg_ENG_rgb-0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1204277"/>
            <a:ext cx="1641648" cy="1196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v-SE"/>
          </a:p>
        </p:txBody>
      </p:sp>
      <p:sp>
        <p:nvSpPr>
          <p:cNvPr id="3" name="Content Placeholder 2"/>
          <p:cNvSpPr>
            <a:spLocks noGrp="1"/>
          </p:cNvSpPr>
          <p:nvPr>
            <p:ph idx="1"/>
          </p:nvPr>
        </p:nvSpPr>
        <p:spPr/>
        <p:txBody>
          <a:bodyPr/>
          <a:lstStyle/>
          <a:p>
            <a:endParaRPr lang="sv-SE"/>
          </a:p>
        </p:txBody>
      </p:sp>
      <p:sp>
        <p:nvSpPr>
          <p:cNvPr id="4" name="Date Placeholder 3"/>
          <p:cNvSpPr>
            <a:spLocks noGrp="1"/>
          </p:cNvSpPr>
          <p:nvPr>
            <p:ph type="dt" sz="half" idx="10"/>
          </p:nvPr>
        </p:nvSpPr>
        <p:spPr/>
        <p:txBody>
          <a:bodyPr/>
          <a:lstStyle/>
          <a:p>
            <a:pPr>
              <a:defRPr/>
            </a:pPr>
            <a:fld id="{B0CBDD09-03AB-1F48-B374-23E9ED2060C8}" type="datetime1">
              <a:rPr lang="sv-SE" smtClean="0"/>
              <a:pPr>
                <a:defRPr/>
              </a:pPr>
              <a:t>2015-07-29</a:t>
            </a:fld>
            <a:endParaRPr lang="sv-SE"/>
          </a:p>
        </p:txBody>
      </p:sp>
      <p:sp>
        <p:nvSpPr>
          <p:cNvPr id="5" name="Slide Number Placeholder 4"/>
          <p:cNvSpPr>
            <a:spLocks noGrp="1"/>
          </p:cNvSpPr>
          <p:nvPr>
            <p:ph type="sldNum" sz="quarter" idx="11"/>
          </p:nvPr>
        </p:nvSpPr>
        <p:spPr/>
        <p:txBody>
          <a:bodyPr/>
          <a:lstStyle/>
          <a:p>
            <a:pPr>
              <a:defRPr/>
            </a:pPr>
            <a:fld id="{2C01DB3B-2399-F341-B474-AE739D6ABF41}" type="slidenum">
              <a:rPr lang="sv-SE" smtClean="0"/>
              <a:pPr>
                <a:defRPr/>
              </a:pPr>
              <a:t>10</a:t>
            </a:fld>
            <a:endParaRPr lang="sv-SE"/>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084" y="977901"/>
            <a:ext cx="7782816" cy="3963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68177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v-SE"/>
          </a:p>
        </p:txBody>
      </p:sp>
      <p:sp>
        <p:nvSpPr>
          <p:cNvPr id="3" name="Content Placeholder 2"/>
          <p:cNvSpPr>
            <a:spLocks noGrp="1"/>
          </p:cNvSpPr>
          <p:nvPr>
            <p:ph idx="1"/>
          </p:nvPr>
        </p:nvSpPr>
        <p:spPr/>
        <p:txBody>
          <a:bodyPr/>
          <a:lstStyle/>
          <a:p>
            <a:endParaRPr lang="sv-SE"/>
          </a:p>
        </p:txBody>
      </p:sp>
      <p:sp>
        <p:nvSpPr>
          <p:cNvPr id="4" name="Date Placeholder 3"/>
          <p:cNvSpPr>
            <a:spLocks noGrp="1"/>
          </p:cNvSpPr>
          <p:nvPr>
            <p:ph type="dt" sz="half" idx="10"/>
          </p:nvPr>
        </p:nvSpPr>
        <p:spPr/>
        <p:txBody>
          <a:bodyPr/>
          <a:lstStyle/>
          <a:p>
            <a:pPr>
              <a:defRPr/>
            </a:pPr>
            <a:fld id="{B0CBDD09-03AB-1F48-B374-23E9ED2060C8}" type="datetime1">
              <a:rPr lang="sv-SE" smtClean="0"/>
              <a:pPr>
                <a:defRPr/>
              </a:pPr>
              <a:t>2015-07-29</a:t>
            </a:fld>
            <a:endParaRPr lang="sv-SE"/>
          </a:p>
        </p:txBody>
      </p:sp>
      <p:sp>
        <p:nvSpPr>
          <p:cNvPr id="5" name="Slide Number Placeholder 4"/>
          <p:cNvSpPr>
            <a:spLocks noGrp="1"/>
          </p:cNvSpPr>
          <p:nvPr>
            <p:ph type="sldNum" sz="quarter" idx="11"/>
          </p:nvPr>
        </p:nvSpPr>
        <p:spPr/>
        <p:txBody>
          <a:bodyPr/>
          <a:lstStyle/>
          <a:p>
            <a:pPr>
              <a:defRPr/>
            </a:pPr>
            <a:fld id="{2C01DB3B-2399-F341-B474-AE739D6ABF41}" type="slidenum">
              <a:rPr lang="sv-SE" smtClean="0"/>
              <a:pPr>
                <a:defRPr/>
              </a:pPr>
              <a:t>11</a:t>
            </a:fld>
            <a:endParaRPr lang="sv-SE"/>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944563"/>
            <a:ext cx="7467960" cy="3690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58837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v-SE"/>
          </a:p>
        </p:txBody>
      </p:sp>
      <p:sp>
        <p:nvSpPr>
          <p:cNvPr id="3" name="Content Placeholder 2"/>
          <p:cNvSpPr>
            <a:spLocks noGrp="1"/>
          </p:cNvSpPr>
          <p:nvPr>
            <p:ph idx="1"/>
          </p:nvPr>
        </p:nvSpPr>
        <p:spPr/>
        <p:txBody>
          <a:bodyPr/>
          <a:lstStyle/>
          <a:p>
            <a:endParaRPr lang="sv-SE" dirty="0"/>
          </a:p>
        </p:txBody>
      </p:sp>
      <p:sp>
        <p:nvSpPr>
          <p:cNvPr id="4" name="Date Placeholder 3"/>
          <p:cNvSpPr>
            <a:spLocks noGrp="1"/>
          </p:cNvSpPr>
          <p:nvPr>
            <p:ph type="dt" sz="half" idx="10"/>
          </p:nvPr>
        </p:nvSpPr>
        <p:spPr/>
        <p:txBody>
          <a:bodyPr/>
          <a:lstStyle/>
          <a:p>
            <a:pPr>
              <a:defRPr/>
            </a:pPr>
            <a:fld id="{B0CBDD09-03AB-1F48-B374-23E9ED2060C8}" type="datetime1">
              <a:rPr lang="sv-SE" smtClean="0"/>
              <a:pPr>
                <a:defRPr/>
              </a:pPr>
              <a:t>2015-07-29</a:t>
            </a:fld>
            <a:endParaRPr lang="sv-SE"/>
          </a:p>
        </p:txBody>
      </p:sp>
      <p:sp>
        <p:nvSpPr>
          <p:cNvPr id="5" name="Slide Number Placeholder 4"/>
          <p:cNvSpPr>
            <a:spLocks noGrp="1"/>
          </p:cNvSpPr>
          <p:nvPr>
            <p:ph type="sldNum" sz="quarter" idx="11"/>
          </p:nvPr>
        </p:nvSpPr>
        <p:spPr/>
        <p:txBody>
          <a:bodyPr/>
          <a:lstStyle/>
          <a:p>
            <a:pPr>
              <a:defRPr/>
            </a:pPr>
            <a:fld id="{2C01DB3B-2399-F341-B474-AE739D6ABF41}" type="slidenum">
              <a:rPr lang="sv-SE" smtClean="0"/>
              <a:pPr>
                <a:defRPr/>
              </a:pPr>
              <a:t>12</a:t>
            </a:fld>
            <a:endParaRPr lang="sv-SE"/>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874713"/>
            <a:ext cx="7580013" cy="42651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88154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v-SE"/>
          </a:p>
        </p:txBody>
      </p:sp>
      <p:sp>
        <p:nvSpPr>
          <p:cNvPr id="3" name="Content Placeholder 2"/>
          <p:cNvSpPr>
            <a:spLocks noGrp="1"/>
          </p:cNvSpPr>
          <p:nvPr>
            <p:ph idx="1"/>
          </p:nvPr>
        </p:nvSpPr>
        <p:spPr/>
        <p:txBody>
          <a:bodyPr/>
          <a:lstStyle/>
          <a:p>
            <a:endParaRPr lang="sv-SE" dirty="0"/>
          </a:p>
        </p:txBody>
      </p:sp>
      <p:sp>
        <p:nvSpPr>
          <p:cNvPr id="4" name="Date Placeholder 3"/>
          <p:cNvSpPr>
            <a:spLocks noGrp="1"/>
          </p:cNvSpPr>
          <p:nvPr>
            <p:ph type="dt" sz="half" idx="10"/>
          </p:nvPr>
        </p:nvSpPr>
        <p:spPr/>
        <p:txBody>
          <a:bodyPr/>
          <a:lstStyle/>
          <a:p>
            <a:pPr>
              <a:defRPr/>
            </a:pPr>
            <a:fld id="{B0CBDD09-03AB-1F48-B374-23E9ED2060C8}" type="datetime1">
              <a:rPr lang="sv-SE" smtClean="0"/>
              <a:pPr>
                <a:defRPr/>
              </a:pPr>
              <a:t>2015-07-29</a:t>
            </a:fld>
            <a:endParaRPr lang="sv-SE"/>
          </a:p>
        </p:txBody>
      </p:sp>
      <p:sp>
        <p:nvSpPr>
          <p:cNvPr id="5" name="Slide Number Placeholder 4"/>
          <p:cNvSpPr>
            <a:spLocks noGrp="1"/>
          </p:cNvSpPr>
          <p:nvPr>
            <p:ph type="sldNum" sz="quarter" idx="11"/>
          </p:nvPr>
        </p:nvSpPr>
        <p:spPr/>
        <p:txBody>
          <a:bodyPr/>
          <a:lstStyle/>
          <a:p>
            <a:pPr>
              <a:defRPr/>
            </a:pPr>
            <a:fld id="{2C01DB3B-2399-F341-B474-AE739D6ABF41}" type="slidenum">
              <a:rPr lang="sv-SE" smtClean="0"/>
              <a:pPr>
                <a:defRPr/>
              </a:pPr>
              <a:t>13</a:t>
            </a:fld>
            <a:endParaRPr lang="sv-SE"/>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831868"/>
            <a:ext cx="7421726" cy="3661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68780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The </a:t>
            </a:r>
            <a:r>
              <a:rPr lang="sv-SE" dirty="0" err="1" smtClean="0"/>
              <a:t>study</a:t>
            </a:r>
            <a:r>
              <a:rPr lang="sv-SE" dirty="0" smtClean="0"/>
              <a:t> in Boston </a:t>
            </a:r>
            <a:r>
              <a:rPr lang="sv-SE" dirty="0" err="1" smtClean="0"/>
              <a:t>with</a:t>
            </a:r>
            <a:r>
              <a:rPr lang="sv-SE" dirty="0" smtClean="0"/>
              <a:t> Dr Singh</a:t>
            </a:r>
            <a:endParaRPr lang="sv-SE" dirty="0"/>
          </a:p>
        </p:txBody>
      </p:sp>
      <p:sp>
        <p:nvSpPr>
          <p:cNvPr id="3" name="Content Placeholder 2"/>
          <p:cNvSpPr>
            <a:spLocks noGrp="1"/>
          </p:cNvSpPr>
          <p:nvPr>
            <p:ph idx="1"/>
          </p:nvPr>
        </p:nvSpPr>
        <p:spPr/>
        <p:txBody>
          <a:bodyPr/>
          <a:lstStyle/>
          <a:p>
            <a:pPr hangingPunct="0"/>
            <a:r>
              <a:rPr lang="en-US" b="1" dirty="0" smtClean="0"/>
              <a:t>A </a:t>
            </a:r>
            <a:r>
              <a:rPr lang="en-US" b="1" dirty="0"/>
              <a:t>smart glass </a:t>
            </a:r>
            <a:r>
              <a:rPr lang="en-US" b="1" dirty="0" smtClean="0"/>
              <a:t>based </a:t>
            </a:r>
            <a:r>
              <a:rPr lang="en-US" b="1" dirty="0"/>
              <a:t>record is being </a:t>
            </a:r>
            <a:r>
              <a:rPr lang="en-US" b="1" dirty="0" smtClean="0"/>
              <a:t>developed</a:t>
            </a:r>
          </a:p>
          <a:p>
            <a:pPr marL="342900" lvl="0" indent="-342900" hangingPunct="0">
              <a:buFont typeface="Arial" panose="020B0604020202020204" pitchFamily="34" charset="0"/>
              <a:buChar char="•"/>
            </a:pPr>
            <a:r>
              <a:rPr lang="en-US" dirty="0" smtClean="0"/>
              <a:t>Patients </a:t>
            </a:r>
            <a:r>
              <a:rPr lang="en-US" dirty="0"/>
              <a:t>that are the concern of a specific physician on a particular day or on a short list easily retrievable for review of essential facts on the glass display</a:t>
            </a:r>
            <a:endParaRPr lang="sv-SE" dirty="0"/>
          </a:p>
          <a:p>
            <a:pPr marL="342900" lvl="0" indent="-342900" hangingPunct="0">
              <a:buFont typeface="Arial" panose="020B0604020202020204" pitchFamily="34" charset="0"/>
              <a:buChar char="•"/>
            </a:pPr>
            <a:r>
              <a:rPr lang="en-US" dirty="0"/>
              <a:t>The location system and time combined makes it possible to propose and display the relevant patient for retrieval</a:t>
            </a:r>
            <a:endParaRPr lang="sv-SE" dirty="0"/>
          </a:p>
          <a:p>
            <a:pPr marL="342900" lvl="0" indent="-342900" hangingPunct="0">
              <a:buFont typeface="Arial" panose="020B0604020202020204" pitchFamily="34" charset="0"/>
              <a:buChar char="•"/>
            </a:pPr>
            <a:r>
              <a:rPr lang="en-US" dirty="0"/>
              <a:t>The physician documents based on a pre-defined structure where key words are displayed on the smart glass display</a:t>
            </a:r>
            <a:endParaRPr lang="sv-SE" dirty="0"/>
          </a:p>
          <a:p>
            <a:pPr marL="342900" lvl="0" indent="-342900" hangingPunct="0">
              <a:buFont typeface="Arial" panose="020B0604020202020204" pitchFamily="34" charset="0"/>
              <a:buChar char="•"/>
            </a:pPr>
            <a:r>
              <a:rPr lang="en-US" dirty="0"/>
              <a:t>The physician has a task list of things to do which is displayed on the device</a:t>
            </a:r>
            <a:endParaRPr lang="sv-SE" dirty="0"/>
          </a:p>
          <a:p>
            <a:pPr hangingPunct="0"/>
            <a:r>
              <a:rPr lang="en-US" dirty="0"/>
              <a:t> </a:t>
            </a:r>
            <a:endParaRPr lang="sv-SE" dirty="0"/>
          </a:p>
          <a:p>
            <a:endParaRPr lang="sv-SE" dirty="0"/>
          </a:p>
        </p:txBody>
      </p:sp>
      <p:sp>
        <p:nvSpPr>
          <p:cNvPr id="4" name="Date Placeholder 3"/>
          <p:cNvSpPr>
            <a:spLocks noGrp="1"/>
          </p:cNvSpPr>
          <p:nvPr>
            <p:ph type="dt" sz="half" idx="10"/>
          </p:nvPr>
        </p:nvSpPr>
        <p:spPr/>
        <p:txBody>
          <a:bodyPr/>
          <a:lstStyle/>
          <a:p>
            <a:pPr>
              <a:defRPr/>
            </a:pPr>
            <a:fld id="{B0CBDD09-03AB-1F48-B374-23E9ED2060C8}" type="datetime1">
              <a:rPr lang="sv-SE" smtClean="0"/>
              <a:pPr>
                <a:defRPr/>
              </a:pPr>
              <a:t>2015-07-29</a:t>
            </a:fld>
            <a:endParaRPr lang="sv-SE" dirty="0"/>
          </a:p>
        </p:txBody>
      </p:sp>
      <p:sp>
        <p:nvSpPr>
          <p:cNvPr id="5" name="Slide Number Placeholder 4"/>
          <p:cNvSpPr>
            <a:spLocks noGrp="1"/>
          </p:cNvSpPr>
          <p:nvPr>
            <p:ph type="sldNum" sz="quarter" idx="11"/>
          </p:nvPr>
        </p:nvSpPr>
        <p:spPr/>
        <p:txBody>
          <a:bodyPr/>
          <a:lstStyle/>
          <a:p>
            <a:pPr>
              <a:defRPr/>
            </a:pPr>
            <a:fld id="{2C01DB3B-2399-F341-B474-AE739D6ABF41}" type="slidenum">
              <a:rPr lang="sv-SE" smtClean="0"/>
              <a:pPr>
                <a:defRPr/>
              </a:pPr>
              <a:t>14</a:t>
            </a:fld>
            <a:endParaRPr lang="sv-SE"/>
          </a:p>
        </p:txBody>
      </p:sp>
    </p:spTree>
    <p:extLst>
      <p:ext uri="{BB962C8B-B14F-4D97-AF65-F5344CB8AC3E}">
        <p14:creationId xmlns:p14="http://schemas.microsoft.com/office/powerpoint/2010/main" val="12502099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The patient as a </a:t>
            </a:r>
            <a:r>
              <a:rPr lang="sv-SE" dirty="0" err="1" smtClean="0"/>
              <a:t>user</a:t>
            </a:r>
            <a:endParaRPr lang="sv-SE" dirty="0"/>
          </a:p>
        </p:txBody>
      </p:sp>
      <p:sp>
        <p:nvSpPr>
          <p:cNvPr id="3" name="Content Placeholder 2"/>
          <p:cNvSpPr>
            <a:spLocks noGrp="1"/>
          </p:cNvSpPr>
          <p:nvPr>
            <p:ph idx="1"/>
          </p:nvPr>
        </p:nvSpPr>
        <p:spPr>
          <a:xfrm>
            <a:off x="838200" y="1913479"/>
            <a:ext cx="6561667" cy="3611563"/>
          </a:xfrm>
        </p:spPr>
        <p:txBody>
          <a:bodyPr/>
          <a:lstStyle/>
          <a:p>
            <a:pPr marL="342900" indent="-342900" hangingPunct="0">
              <a:buFont typeface="Arial" panose="020B0604020202020204" pitchFamily="34" charset="0"/>
              <a:buChar char="•"/>
            </a:pPr>
            <a:r>
              <a:rPr lang="en-US" dirty="0" smtClean="0"/>
              <a:t>A very </a:t>
            </a:r>
            <a:r>
              <a:rPr lang="en-US" dirty="0"/>
              <a:t>advanced system for augmented reality where patients with severe macula degeneration and thus impaired vision where equipped with glasses with a very special purpose </a:t>
            </a:r>
            <a:r>
              <a:rPr lang="en-US" dirty="0" smtClean="0"/>
              <a:t>to </a:t>
            </a:r>
            <a:r>
              <a:rPr lang="en-US" dirty="0"/>
              <a:t>enhance vision by providing more visual information to the peripheral field which was relatively unimpaired. The authors report promising results and seem determined to continue studies.</a:t>
            </a:r>
            <a:endParaRPr lang="sv-SE" dirty="0"/>
          </a:p>
          <a:p>
            <a:pPr marL="342900" indent="-342900">
              <a:buFont typeface="Arial" panose="020B0604020202020204" pitchFamily="34" charset="0"/>
              <a:buChar char="•"/>
            </a:pPr>
            <a:r>
              <a:rPr lang="en-US" dirty="0"/>
              <a:t>The other study reported is for patients with allergies who can benefit from the use of smart glasses by asking for the detailed content of consumer products when for instance doing grocery </a:t>
            </a:r>
            <a:r>
              <a:rPr lang="en-US" dirty="0" smtClean="0"/>
              <a:t>shopping.</a:t>
            </a:r>
            <a:endParaRPr lang="sv-SE" dirty="0"/>
          </a:p>
        </p:txBody>
      </p:sp>
      <p:sp>
        <p:nvSpPr>
          <p:cNvPr id="4" name="Date Placeholder 3"/>
          <p:cNvSpPr>
            <a:spLocks noGrp="1"/>
          </p:cNvSpPr>
          <p:nvPr>
            <p:ph type="dt" sz="half" idx="10"/>
          </p:nvPr>
        </p:nvSpPr>
        <p:spPr/>
        <p:txBody>
          <a:bodyPr/>
          <a:lstStyle/>
          <a:p>
            <a:pPr>
              <a:defRPr/>
            </a:pPr>
            <a:fld id="{B0CBDD09-03AB-1F48-B374-23E9ED2060C8}" type="datetime1">
              <a:rPr lang="sv-SE" smtClean="0"/>
              <a:pPr>
                <a:defRPr/>
              </a:pPr>
              <a:t>2015-07-29</a:t>
            </a:fld>
            <a:endParaRPr lang="sv-SE"/>
          </a:p>
        </p:txBody>
      </p:sp>
      <p:sp>
        <p:nvSpPr>
          <p:cNvPr id="5" name="Slide Number Placeholder 4"/>
          <p:cNvSpPr>
            <a:spLocks noGrp="1"/>
          </p:cNvSpPr>
          <p:nvPr>
            <p:ph type="sldNum" sz="quarter" idx="11"/>
          </p:nvPr>
        </p:nvSpPr>
        <p:spPr/>
        <p:txBody>
          <a:bodyPr/>
          <a:lstStyle/>
          <a:p>
            <a:pPr>
              <a:defRPr/>
            </a:pPr>
            <a:fld id="{2C01DB3B-2399-F341-B474-AE739D6ABF41}" type="slidenum">
              <a:rPr lang="sv-SE" smtClean="0"/>
              <a:pPr>
                <a:defRPr/>
              </a:pPr>
              <a:t>15</a:t>
            </a:fld>
            <a:endParaRPr lang="sv-SE"/>
          </a:p>
        </p:txBody>
      </p:sp>
    </p:spTree>
    <p:extLst>
      <p:ext uri="{BB962C8B-B14F-4D97-AF65-F5344CB8AC3E}">
        <p14:creationId xmlns:p14="http://schemas.microsoft.com/office/powerpoint/2010/main" val="31502035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The potential is </a:t>
            </a:r>
            <a:r>
              <a:rPr lang="sv-SE" dirty="0" err="1" smtClean="0"/>
              <a:t>great</a:t>
            </a:r>
            <a:r>
              <a:rPr lang="sv-SE" dirty="0" smtClean="0"/>
              <a:t> </a:t>
            </a:r>
            <a:r>
              <a:rPr lang="sv-SE" dirty="0" err="1" smtClean="0"/>
              <a:t>but</a:t>
            </a:r>
            <a:r>
              <a:rPr lang="sv-SE" dirty="0" smtClean="0"/>
              <a:t> </a:t>
            </a:r>
            <a:r>
              <a:rPr lang="sv-SE" dirty="0" err="1" smtClean="0"/>
              <a:t>unproven</a:t>
            </a:r>
            <a:endParaRPr lang="sv-SE"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dirty="0"/>
              <a:t>There is </a:t>
            </a:r>
            <a:r>
              <a:rPr lang="en-US" dirty="0" smtClean="0"/>
              <a:t>are </a:t>
            </a:r>
            <a:r>
              <a:rPr lang="en-US" dirty="0"/>
              <a:t>many potentially important applications where patients will use this technique both without the direct contact with health care and in treatment partnerships where they are reporting on their state to a remote health professional. The combination of an audio conferencing technique and the possibility of showing what they are doing including e.g. the state of a wound or other skin lesion is </a:t>
            </a:r>
            <a:r>
              <a:rPr lang="en-US" dirty="0" smtClean="0"/>
              <a:t>interesting</a:t>
            </a:r>
            <a:r>
              <a:rPr lang="en-US" dirty="0"/>
              <a:t>. </a:t>
            </a:r>
            <a:endParaRPr lang="sv-SE" dirty="0"/>
          </a:p>
        </p:txBody>
      </p:sp>
      <p:sp>
        <p:nvSpPr>
          <p:cNvPr id="4" name="Date Placeholder 3"/>
          <p:cNvSpPr>
            <a:spLocks noGrp="1"/>
          </p:cNvSpPr>
          <p:nvPr>
            <p:ph type="dt" sz="half" idx="10"/>
          </p:nvPr>
        </p:nvSpPr>
        <p:spPr/>
        <p:txBody>
          <a:bodyPr/>
          <a:lstStyle/>
          <a:p>
            <a:pPr>
              <a:defRPr/>
            </a:pPr>
            <a:fld id="{B0CBDD09-03AB-1F48-B374-23E9ED2060C8}" type="datetime1">
              <a:rPr lang="sv-SE" smtClean="0"/>
              <a:pPr>
                <a:defRPr/>
              </a:pPr>
              <a:t>2015-07-29</a:t>
            </a:fld>
            <a:endParaRPr lang="sv-SE"/>
          </a:p>
        </p:txBody>
      </p:sp>
      <p:sp>
        <p:nvSpPr>
          <p:cNvPr id="5" name="Slide Number Placeholder 4"/>
          <p:cNvSpPr>
            <a:spLocks noGrp="1"/>
          </p:cNvSpPr>
          <p:nvPr>
            <p:ph type="sldNum" sz="quarter" idx="11"/>
          </p:nvPr>
        </p:nvSpPr>
        <p:spPr/>
        <p:txBody>
          <a:bodyPr/>
          <a:lstStyle/>
          <a:p>
            <a:pPr>
              <a:defRPr/>
            </a:pPr>
            <a:fld id="{2C01DB3B-2399-F341-B474-AE739D6ABF41}" type="slidenum">
              <a:rPr lang="sv-SE" smtClean="0"/>
              <a:pPr>
                <a:defRPr/>
              </a:pPr>
              <a:t>16</a:t>
            </a:fld>
            <a:endParaRPr lang="sv-SE"/>
          </a:p>
        </p:txBody>
      </p:sp>
    </p:spTree>
    <p:extLst>
      <p:ext uri="{BB962C8B-B14F-4D97-AF65-F5344CB8AC3E}">
        <p14:creationId xmlns:p14="http://schemas.microsoft.com/office/powerpoint/2010/main" val="13397777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smtClean="0"/>
              <a:t>Applications</a:t>
            </a:r>
            <a:r>
              <a:rPr lang="sv-SE" dirty="0" smtClean="0"/>
              <a:t> in </a:t>
            </a:r>
            <a:r>
              <a:rPr lang="sv-SE" dirty="0" err="1" smtClean="0"/>
              <a:t>education</a:t>
            </a:r>
            <a:endParaRPr lang="sv-SE"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sv-SE" dirty="0" err="1" smtClean="0"/>
              <a:t>This</a:t>
            </a:r>
            <a:r>
              <a:rPr lang="sv-SE" dirty="0" smtClean="0"/>
              <a:t> is an area </a:t>
            </a:r>
            <a:r>
              <a:rPr lang="sv-SE" dirty="0" err="1" smtClean="0"/>
              <a:t>where</a:t>
            </a:r>
            <a:r>
              <a:rPr lang="sv-SE" dirty="0" smtClean="0"/>
              <a:t> </a:t>
            </a:r>
            <a:r>
              <a:rPr lang="sv-SE" dirty="0" err="1" smtClean="0"/>
              <a:t>there</a:t>
            </a:r>
            <a:r>
              <a:rPr lang="sv-SE" dirty="0" smtClean="0"/>
              <a:t> </a:t>
            </a:r>
            <a:r>
              <a:rPr lang="sv-SE" dirty="0" err="1" smtClean="0"/>
              <a:t>should</a:t>
            </a:r>
            <a:r>
              <a:rPr lang="sv-SE" dirty="0" smtClean="0"/>
              <a:t> be </a:t>
            </a:r>
            <a:r>
              <a:rPr lang="sv-SE" dirty="0" err="1" smtClean="0"/>
              <a:t>more</a:t>
            </a:r>
            <a:r>
              <a:rPr lang="sv-SE" dirty="0" smtClean="0"/>
              <a:t> studies</a:t>
            </a:r>
          </a:p>
          <a:p>
            <a:pPr marL="342900" indent="-342900">
              <a:buFont typeface="Arial" panose="020B0604020202020204" pitchFamily="34" charset="0"/>
              <a:buChar char="•"/>
            </a:pPr>
            <a:r>
              <a:rPr lang="sv-SE" dirty="0" err="1" smtClean="0"/>
              <a:t>Physicians</a:t>
            </a:r>
            <a:r>
              <a:rPr lang="sv-SE" dirty="0" smtClean="0"/>
              <a:t> at </a:t>
            </a:r>
            <a:r>
              <a:rPr lang="sv-SE" dirty="0" err="1" smtClean="0"/>
              <a:t>various</a:t>
            </a:r>
            <a:r>
              <a:rPr lang="sv-SE" dirty="0" smtClean="0"/>
              <a:t> </a:t>
            </a:r>
            <a:r>
              <a:rPr lang="sv-SE" dirty="0" err="1" smtClean="0"/>
              <a:t>stages</a:t>
            </a:r>
            <a:r>
              <a:rPr lang="sv-SE" dirty="0" smtClean="0"/>
              <a:t> </a:t>
            </a:r>
            <a:r>
              <a:rPr lang="sv-SE" dirty="0" err="1" smtClean="0"/>
              <a:t>may</a:t>
            </a:r>
            <a:r>
              <a:rPr lang="sv-SE" dirty="0" smtClean="0"/>
              <a:t> </a:t>
            </a:r>
            <a:r>
              <a:rPr lang="sv-SE" dirty="0" err="1" smtClean="0"/>
              <a:t>use</a:t>
            </a:r>
            <a:r>
              <a:rPr lang="sv-SE" dirty="0" smtClean="0"/>
              <a:t> </a:t>
            </a:r>
            <a:r>
              <a:rPr lang="sv-SE" dirty="0" err="1" smtClean="0"/>
              <a:t>glasses</a:t>
            </a:r>
            <a:r>
              <a:rPr lang="sv-SE" dirty="0" smtClean="0"/>
              <a:t> </a:t>
            </a:r>
            <a:r>
              <a:rPr lang="sv-SE" dirty="0" err="1" smtClean="0"/>
              <a:t>to</a:t>
            </a:r>
            <a:r>
              <a:rPr lang="sv-SE" dirty="0" smtClean="0"/>
              <a:t> </a:t>
            </a:r>
            <a:r>
              <a:rPr lang="sv-SE" dirty="0" err="1" smtClean="0"/>
              <a:t>communicate</a:t>
            </a:r>
            <a:r>
              <a:rPr lang="sv-SE" dirty="0" smtClean="0"/>
              <a:t> in real </a:t>
            </a:r>
            <a:r>
              <a:rPr lang="sv-SE" dirty="0" err="1" smtClean="0"/>
              <a:t>time</a:t>
            </a:r>
            <a:r>
              <a:rPr lang="sv-SE" dirty="0" smtClean="0"/>
              <a:t> </a:t>
            </a:r>
            <a:r>
              <a:rPr lang="sv-SE" dirty="0" err="1" smtClean="0"/>
              <a:t>to</a:t>
            </a:r>
            <a:r>
              <a:rPr lang="sv-SE" dirty="0" smtClean="0"/>
              <a:t> a </a:t>
            </a:r>
            <a:r>
              <a:rPr lang="sv-SE" dirty="0" err="1" smtClean="0"/>
              <a:t>remote</a:t>
            </a:r>
            <a:r>
              <a:rPr lang="sv-SE" dirty="0" smtClean="0"/>
              <a:t> supervisor </a:t>
            </a:r>
            <a:r>
              <a:rPr lang="sv-SE" dirty="0" err="1" smtClean="0"/>
              <a:t>where</a:t>
            </a:r>
            <a:r>
              <a:rPr lang="sv-SE" dirty="0" smtClean="0"/>
              <a:t> a </a:t>
            </a:r>
            <a:r>
              <a:rPr lang="sv-SE" dirty="0" err="1" smtClean="0"/>
              <a:t>specially</a:t>
            </a:r>
            <a:r>
              <a:rPr lang="sv-SE" dirty="0" smtClean="0"/>
              <a:t> </a:t>
            </a:r>
            <a:r>
              <a:rPr lang="sv-SE" dirty="0" err="1" smtClean="0"/>
              <a:t>challenging</a:t>
            </a:r>
            <a:r>
              <a:rPr lang="sv-SE" dirty="0" smtClean="0"/>
              <a:t> patient </a:t>
            </a:r>
            <a:r>
              <a:rPr lang="sv-SE" dirty="0" err="1" smtClean="0"/>
              <a:t>encounter</a:t>
            </a:r>
            <a:r>
              <a:rPr lang="sv-SE" dirty="0" smtClean="0"/>
              <a:t> </a:t>
            </a:r>
            <a:r>
              <a:rPr lang="sv-SE" dirty="0" err="1" smtClean="0"/>
              <a:t>may</a:t>
            </a:r>
            <a:r>
              <a:rPr lang="sv-SE" dirty="0" smtClean="0"/>
              <a:t> be </a:t>
            </a:r>
            <a:r>
              <a:rPr lang="sv-SE" dirty="0" err="1" smtClean="0"/>
              <a:t>done</a:t>
            </a:r>
            <a:r>
              <a:rPr lang="sv-SE" dirty="0" smtClean="0"/>
              <a:t> </a:t>
            </a:r>
            <a:r>
              <a:rPr lang="sv-SE" dirty="0" err="1" smtClean="0"/>
              <a:t>with</a:t>
            </a:r>
            <a:r>
              <a:rPr lang="sv-SE" dirty="0" smtClean="0"/>
              <a:t> the </a:t>
            </a:r>
            <a:r>
              <a:rPr lang="sv-SE" dirty="0" err="1" smtClean="0"/>
              <a:t>assistance</a:t>
            </a:r>
            <a:r>
              <a:rPr lang="sv-SE" dirty="0" smtClean="0"/>
              <a:t> as </a:t>
            </a:r>
            <a:r>
              <a:rPr lang="sv-SE" dirty="0" err="1" smtClean="0"/>
              <a:t>needed</a:t>
            </a:r>
            <a:r>
              <a:rPr lang="sv-SE" dirty="0" smtClean="0"/>
              <a:t>, </a:t>
            </a:r>
            <a:r>
              <a:rPr lang="sv-SE" dirty="0" err="1" smtClean="0"/>
              <a:t>e.g</a:t>
            </a:r>
            <a:r>
              <a:rPr lang="sv-SE" dirty="0" smtClean="0"/>
              <a:t>. </a:t>
            </a:r>
            <a:r>
              <a:rPr lang="sv-SE" dirty="0" err="1" smtClean="0"/>
              <a:t>during</a:t>
            </a:r>
            <a:r>
              <a:rPr lang="sv-SE" dirty="0" smtClean="0"/>
              <a:t> </a:t>
            </a:r>
            <a:r>
              <a:rPr lang="sv-SE" dirty="0" err="1" smtClean="0"/>
              <a:t>surgery</a:t>
            </a:r>
            <a:endParaRPr lang="sv-SE" dirty="0" smtClean="0"/>
          </a:p>
          <a:p>
            <a:pPr marL="342900" indent="-342900">
              <a:buFont typeface="Arial" panose="020B0604020202020204" pitchFamily="34" charset="0"/>
              <a:buChar char="•"/>
            </a:pPr>
            <a:r>
              <a:rPr lang="sv-SE" dirty="0" smtClean="0"/>
              <a:t>It is </a:t>
            </a:r>
            <a:r>
              <a:rPr lang="sv-SE" dirty="0" err="1" smtClean="0"/>
              <a:t>also</a:t>
            </a:r>
            <a:r>
              <a:rPr lang="sv-SE" dirty="0" smtClean="0"/>
              <a:t> a </a:t>
            </a:r>
            <a:r>
              <a:rPr lang="sv-SE" dirty="0" err="1" smtClean="0"/>
              <a:t>way</a:t>
            </a:r>
            <a:r>
              <a:rPr lang="sv-SE" dirty="0" smtClean="0"/>
              <a:t> </a:t>
            </a:r>
            <a:r>
              <a:rPr lang="sv-SE" dirty="0" err="1" smtClean="0"/>
              <a:t>of</a:t>
            </a:r>
            <a:r>
              <a:rPr lang="sv-SE" dirty="0" smtClean="0"/>
              <a:t> recording patient </a:t>
            </a:r>
            <a:r>
              <a:rPr lang="sv-SE" dirty="0" err="1" smtClean="0"/>
              <a:t>doctor</a:t>
            </a:r>
            <a:r>
              <a:rPr lang="sv-SE" dirty="0" smtClean="0"/>
              <a:t> </a:t>
            </a:r>
            <a:r>
              <a:rPr lang="sv-SE" dirty="0" err="1" smtClean="0"/>
              <a:t>interviews</a:t>
            </a:r>
            <a:endParaRPr lang="sv-SE" dirty="0" smtClean="0"/>
          </a:p>
          <a:p>
            <a:pPr marL="342900" indent="-342900">
              <a:buFont typeface="Arial" panose="020B0604020202020204" pitchFamily="34" charset="0"/>
              <a:buChar char="•"/>
            </a:pPr>
            <a:r>
              <a:rPr lang="sv-SE" dirty="0" smtClean="0"/>
              <a:t>An alternative approach is </a:t>
            </a:r>
            <a:r>
              <a:rPr lang="sv-SE" dirty="0" err="1" smtClean="0"/>
              <a:t>to</a:t>
            </a:r>
            <a:r>
              <a:rPr lang="sv-SE" dirty="0" smtClean="0"/>
              <a:t> </a:t>
            </a:r>
            <a:r>
              <a:rPr lang="sv-SE" dirty="0" err="1" smtClean="0"/>
              <a:t>put</a:t>
            </a:r>
            <a:r>
              <a:rPr lang="sv-SE" dirty="0" smtClean="0"/>
              <a:t> the </a:t>
            </a:r>
            <a:r>
              <a:rPr lang="sv-SE" dirty="0" err="1" smtClean="0"/>
              <a:t>glasses</a:t>
            </a:r>
            <a:r>
              <a:rPr lang="sv-SE" dirty="0" smtClean="0"/>
              <a:t> on a patient </a:t>
            </a:r>
            <a:r>
              <a:rPr lang="sv-SE" dirty="0" err="1" smtClean="0"/>
              <a:t>to</a:t>
            </a:r>
            <a:r>
              <a:rPr lang="sv-SE" dirty="0" smtClean="0"/>
              <a:t> record </a:t>
            </a:r>
            <a:r>
              <a:rPr lang="sv-SE" dirty="0" err="1" smtClean="0"/>
              <a:t>what</a:t>
            </a:r>
            <a:r>
              <a:rPr lang="sv-SE" dirty="0" smtClean="0"/>
              <a:t> the </a:t>
            </a:r>
            <a:r>
              <a:rPr lang="sv-SE" dirty="0" err="1" smtClean="0"/>
              <a:t>doctor</a:t>
            </a:r>
            <a:r>
              <a:rPr lang="sv-SE" dirty="0" smtClean="0"/>
              <a:t> in </a:t>
            </a:r>
            <a:r>
              <a:rPr lang="sv-SE" dirty="0" err="1" smtClean="0"/>
              <a:t>training</a:t>
            </a:r>
            <a:r>
              <a:rPr lang="sv-SE" dirty="0" smtClean="0"/>
              <a:t> is </a:t>
            </a:r>
            <a:r>
              <a:rPr lang="sv-SE" dirty="0" err="1" smtClean="0"/>
              <a:t>doing</a:t>
            </a:r>
            <a:r>
              <a:rPr lang="sv-SE" dirty="0" smtClean="0"/>
              <a:t> as </a:t>
            </a:r>
            <a:r>
              <a:rPr lang="sv-SE" dirty="0" err="1" smtClean="0"/>
              <a:t>seen</a:t>
            </a:r>
            <a:r>
              <a:rPr lang="sv-SE" dirty="0" smtClean="0"/>
              <a:t> from the </a:t>
            </a:r>
            <a:r>
              <a:rPr lang="sv-SE" dirty="0" err="1" smtClean="0"/>
              <a:t>perspective</a:t>
            </a:r>
            <a:r>
              <a:rPr lang="sv-SE" dirty="0" smtClean="0"/>
              <a:t> </a:t>
            </a:r>
            <a:r>
              <a:rPr lang="sv-SE" dirty="0" err="1" smtClean="0"/>
              <a:t>of</a:t>
            </a:r>
            <a:r>
              <a:rPr lang="sv-SE" dirty="0" smtClean="0"/>
              <a:t> the patient</a:t>
            </a:r>
          </a:p>
        </p:txBody>
      </p:sp>
      <p:sp>
        <p:nvSpPr>
          <p:cNvPr id="4" name="Date Placeholder 3"/>
          <p:cNvSpPr>
            <a:spLocks noGrp="1"/>
          </p:cNvSpPr>
          <p:nvPr>
            <p:ph type="dt" sz="half" idx="10"/>
          </p:nvPr>
        </p:nvSpPr>
        <p:spPr/>
        <p:txBody>
          <a:bodyPr/>
          <a:lstStyle/>
          <a:p>
            <a:pPr>
              <a:defRPr/>
            </a:pPr>
            <a:fld id="{B0CBDD09-03AB-1F48-B374-23E9ED2060C8}" type="datetime1">
              <a:rPr lang="sv-SE" smtClean="0"/>
              <a:pPr>
                <a:defRPr/>
              </a:pPr>
              <a:t>2015-07-29</a:t>
            </a:fld>
            <a:endParaRPr lang="sv-SE"/>
          </a:p>
        </p:txBody>
      </p:sp>
      <p:sp>
        <p:nvSpPr>
          <p:cNvPr id="5" name="Slide Number Placeholder 4"/>
          <p:cNvSpPr>
            <a:spLocks noGrp="1"/>
          </p:cNvSpPr>
          <p:nvPr>
            <p:ph type="sldNum" sz="quarter" idx="11"/>
          </p:nvPr>
        </p:nvSpPr>
        <p:spPr/>
        <p:txBody>
          <a:bodyPr/>
          <a:lstStyle/>
          <a:p>
            <a:pPr>
              <a:defRPr/>
            </a:pPr>
            <a:fld id="{2C01DB3B-2399-F341-B474-AE739D6ABF41}" type="slidenum">
              <a:rPr lang="sv-SE" smtClean="0"/>
              <a:pPr>
                <a:defRPr/>
              </a:pPr>
              <a:t>17</a:t>
            </a:fld>
            <a:endParaRPr lang="sv-SE"/>
          </a:p>
        </p:txBody>
      </p:sp>
    </p:spTree>
    <p:extLst>
      <p:ext uri="{BB962C8B-B14F-4D97-AF65-F5344CB8AC3E}">
        <p14:creationId xmlns:p14="http://schemas.microsoft.com/office/powerpoint/2010/main" val="41741300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smtClean="0"/>
              <a:t>Conclusions</a:t>
            </a:r>
            <a:endParaRPr lang="sv-SE"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sv-SE" dirty="0" err="1" smtClean="0"/>
              <a:t>Interesting</a:t>
            </a:r>
            <a:r>
              <a:rPr lang="sv-SE" dirty="0" smtClean="0"/>
              <a:t> </a:t>
            </a:r>
            <a:r>
              <a:rPr lang="sv-SE" dirty="0" err="1" smtClean="0"/>
              <a:t>opportunities</a:t>
            </a:r>
            <a:r>
              <a:rPr lang="sv-SE" dirty="0" smtClean="0"/>
              <a:t> </a:t>
            </a:r>
            <a:r>
              <a:rPr lang="sv-SE" dirty="0" err="1" smtClean="0"/>
              <a:t>with</a:t>
            </a:r>
            <a:r>
              <a:rPr lang="sv-SE" dirty="0" smtClean="0"/>
              <a:t> smart </a:t>
            </a:r>
            <a:r>
              <a:rPr lang="sv-SE" dirty="0" err="1" smtClean="0"/>
              <a:t>glasses</a:t>
            </a:r>
            <a:r>
              <a:rPr lang="sv-SE" dirty="0" smtClean="0"/>
              <a:t> in </a:t>
            </a:r>
            <a:r>
              <a:rPr lang="sv-SE" dirty="0" err="1" smtClean="0"/>
              <a:t>many</a:t>
            </a:r>
            <a:r>
              <a:rPr lang="sv-SE" dirty="0" smtClean="0"/>
              <a:t> areas. </a:t>
            </a:r>
            <a:endParaRPr lang="sv-SE" dirty="0"/>
          </a:p>
          <a:p>
            <a:pPr marL="342900" indent="-342900">
              <a:buFont typeface="Arial" panose="020B0604020202020204" pitchFamily="34" charset="0"/>
              <a:buChar char="•"/>
            </a:pPr>
            <a:r>
              <a:rPr lang="sv-SE" dirty="0" smtClean="0"/>
              <a:t>Initial </a:t>
            </a:r>
            <a:r>
              <a:rPr lang="sv-SE" dirty="0" err="1" smtClean="0"/>
              <a:t>enthusiasm</a:t>
            </a:r>
            <a:r>
              <a:rPr lang="sv-SE" dirty="0" smtClean="0"/>
              <a:t> must  be </a:t>
            </a:r>
            <a:r>
              <a:rPr lang="sv-SE" dirty="0" err="1" smtClean="0"/>
              <a:t>replaced</a:t>
            </a:r>
            <a:r>
              <a:rPr lang="sv-SE" dirty="0" smtClean="0"/>
              <a:t> by </a:t>
            </a:r>
            <a:r>
              <a:rPr lang="sv-SE" dirty="0" err="1" smtClean="0"/>
              <a:t>scientific</a:t>
            </a:r>
            <a:r>
              <a:rPr lang="sv-SE" dirty="0" smtClean="0"/>
              <a:t> </a:t>
            </a:r>
            <a:r>
              <a:rPr lang="sv-SE" dirty="0" err="1" smtClean="0"/>
              <a:t>evaluations</a:t>
            </a:r>
            <a:endParaRPr lang="sv-SE" dirty="0" smtClean="0"/>
          </a:p>
          <a:p>
            <a:pPr marL="342900" indent="-342900">
              <a:buFont typeface="Arial" panose="020B0604020202020204" pitchFamily="34" charset="0"/>
              <a:buChar char="•"/>
            </a:pPr>
            <a:r>
              <a:rPr lang="sv-SE" dirty="0" smtClean="0"/>
              <a:t>It is </a:t>
            </a:r>
            <a:r>
              <a:rPr lang="sv-SE" dirty="0" err="1" smtClean="0"/>
              <a:t>hardly</a:t>
            </a:r>
            <a:r>
              <a:rPr lang="sv-SE" dirty="0" smtClean="0"/>
              <a:t> a solution for all problems</a:t>
            </a:r>
          </a:p>
          <a:p>
            <a:pPr marL="342900" indent="-342900">
              <a:buFont typeface="Arial" panose="020B0604020202020204" pitchFamily="34" charset="0"/>
              <a:buChar char="•"/>
            </a:pPr>
            <a:r>
              <a:rPr lang="sv-SE" dirty="0" smtClean="0"/>
              <a:t>The general </a:t>
            </a:r>
            <a:r>
              <a:rPr lang="sv-SE" dirty="0" err="1" smtClean="0"/>
              <a:t>use</a:t>
            </a:r>
            <a:r>
              <a:rPr lang="sv-SE" dirty="0" smtClean="0"/>
              <a:t> </a:t>
            </a:r>
            <a:r>
              <a:rPr lang="sv-SE" dirty="0" err="1" smtClean="0"/>
              <a:t>of</a:t>
            </a:r>
            <a:r>
              <a:rPr lang="sv-SE" dirty="0" smtClean="0"/>
              <a:t> smart </a:t>
            </a:r>
            <a:r>
              <a:rPr lang="sv-SE" dirty="0" err="1" smtClean="0"/>
              <a:t>glasses</a:t>
            </a:r>
            <a:r>
              <a:rPr lang="sv-SE" dirty="0" smtClean="0"/>
              <a:t> in </a:t>
            </a:r>
            <a:r>
              <a:rPr lang="sv-SE" dirty="0" err="1" smtClean="0"/>
              <a:t>society</a:t>
            </a:r>
            <a:r>
              <a:rPr lang="sv-SE" dirty="0" smtClean="0"/>
              <a:t> by patients and </a:t>
            </a:r>
            <a:r>
              <a:rPr lang="sv-SE" dirty="0" err="1" smtClean="0"/>
              <a:t>other</a:t>
            </a:r>
            <a:r>
              <a:rPr lang="sv-SE" dirty="0" smtClean="0"/>
              <a:t> </a:t>
            </a:r>
            <a:r>
              <a:rPr lang="sv-SE" dirty="0" err="1" smtClean="0"/>
              <a:t>citizens</a:t>
            </a:r>
            <a:r>
              <a:rPr lang="sv-SE" dirty="0" smtClean="0"/>
              <a:t> for </a:t>
            </a:r>
            <a:r>
              <a:rPr lang="sv-SE" dirty="0" err="1" smtClean="0"/>
              <a:t>health</a:t>
            </a:r>
            <a:r>
              <a:rPr lang="sv-SE" dirty="0"/>
              <a:t> </a:t>
            </a:r>
            <a:r>
              <a:rPr lang="sv-SE" dirty="0" smtClean="0"/>
              <a:t>is </a:t>
            </a:r>
            <a:r>
              <a:rPr lang="sv-SE" dirty="0" err="1" smtClean="0"/>
              <a:t>one</a:t>
            </a:r>
            <a:r>
              <a:rPr lang="sv-SE" dirty="0" smtClean="0"/>
              <a:t> vision </a:t>
            </a:r>
            <a:r>
              <a:rPr lang="sv-SE" dirty="0" err="1" smtClean="0"/>
              <a:t>but</a:t>
            </a:r>
            <a:r>
              <a:rPr lang="sv-SE" dirty="0" smtClean="0"/>
              <a:t> not </a:t>
            </a:r>
            <a:r>
              <a:rPr lang="sv-SE" dirty="0" err="1" smtClean="0"/>
              <a:t>without</a:t>
            </a:r>
            <a:r>
              <a:rPr lang="sv-SE" dirty="0" smtClean="0"/>
              <a:t> </a:t>
            </a:r>
            <a:r>
              <a:rPr lang="sv-SE" dirty="0" err="1" smtClean="0"/>
              <a:t>many</a:t>
            </a:r>
            <a:r>
              <a:rPr lang="sv-SE" dirty="0" smtClean="0"/>
              <a:t> </a:t>
            </a:r>
            <a:r>
              <a:rPr lang="sv-SE" dirty="0" err="1" smtClean="0"/>
              <a:t>concerned</a:t>
            </a:r>
            <a:r>
              <a:rPr lang="sv-SE" dirty="0" smtClean="0"/>
              <a:t> opponents</a:t>
            </a:r>
          </a:p>
          <a:p>
            <a:pPr marL="342900" indent="-342900">
              <a:buFont typeface="Arial" panose="020B0604020202020204" pitchFamily="34" charset="0"/>
              <a:buChar char="•"/>
            </a:pPr>
            <a:r>
              <a:rPr lang="sv-SE" dirty="0" err="1" smtClean="0"/>
              <a:t>Privacy</a:t>
            </a:r>
            <a:r>
              <a:rPr lang="sv-SE" dirty="0" smtClean="0"/>
              <a:t> </a:t>
            </a:r>
            <a:r>
              <a:rPr lang="sv-SE" dirty="0" err="1" smtClean="0"/>
              <a:t>issues</a:t>
            </a:r>
            <a:r>
              <a:rPr lang="sv-SE" dirty="0" smtClean="0"/>
              <a:t> </a:t>
            </a:r>
            <a:r>
              <a:rPr lang="sv-SE" dirty="0" err="1" smtClean="0"/>
              <a:t>are</a:t>
            </a:r>
            <a:r>
              <a:rPr lang="sv-SE" dirty="0" smtClean="0"/>
              <a:t> </a:t>
            </a:r>
            <a:r>
              <a:rPr lang="sv-SE" dirty="0" err="1" smtClean="0"/>
              <a:t>important</a:t>
            </a:r>
            <a:endParaRPr lang="sv-SE" dirty="0" smtClean="0"/>
          </a:p>
          <a:p>
            <a:pPr marL="342900" indent="-342900">
              <a:buFont typeface="Arial" panose="020B0604020202020204" pitchFamily="34" charset="0"/>
              <a:buChar char="•"/>
            </a:pPr>
            <a:r>
              <a:rPr lang="sv-SE" dirty="0" err="1" smtClean="0"/>
              <a:t>Whatch</a:t>
            </a:r>
            <a:r>
              <a:rPr lang="sv-SE" dirty="0" smtClean="0"/>
              <a:t> </a:t>
            </a:r>
            <a:r>
              <a:rPr lang="sv-SE" dirty="0" err="1" smtClean="0"/>
              <a:t>out</a:t>
            </a:r>
            <a:r>
              <a:rPr lang="sv-SE" dirty="0" smtClean="0"/>
              <a:t> for new </a:t>
            </a:r>
            <a:r>
              <a:rPr lang="sv-SE" dirty="0" err="1" smtClean="0"/>
              <a:t>product</a:t>
            </a:r>
            <a:r>
              <a:rPr lang="sv-SE" dirty="0" smtClean="0"/>
              <a:t> releases from Google and </a:t>
            </a:r>
            <a:r>
              <a:rPr lang="sv-SE" dirty="0" err="1" smtClean="0"/>
              <a:t>other</a:t>
            </a:r>
            <a:r>
              <a:rPr lang="sv-SE" dirty="0" smtClean="0"/>
              <a:t> </a:t>
            </a:r>
            <a:r>
              <a:rPr lang="sv-SE" dirty="0" err="1" smtClean="0"/>
              <a:t>companies</a:t>
            </a:r>
            <a:endParaRPr lang="sv-SE" dirty="0"/>
          </a:p>
        </p:txBody>
      </p:sp>
      <p:sp>
        <p:nvSpPr>
          <p:cNvPr id="4" name="Date Placeholder 3"/>
          <p:cNvSpPr>
            <a:spLocks noGrp="1"/>
          </p:cNvSpPr>
          <p:nvPr>
            <p:ph type="dt" sz="half" idx="10"/>
          </p:nvPr>
        </p:nvSpPr>
        <p:spPr/>
        <p:txBody>
          <a:bodyPr/>
          <a:lstStyle/>
          <a:p>
            <a:pPr>
              <a:defRPr/>
            </a:pPr>
            <a:fld id="{B0CBDD09-03AB-1F48-B374-23E9ED2060C8}" type="datetime1">
              <a:rPr lang="sv-SE" smtClean="0"/>
              <a:pPr>
                <a:defRPr/>
              </a:pPr>
              <a:t>2015-07-29</a:t>
            </a:fld>
            <a:endParaRPr lang="sv-SE"/>
          </a:p>
        </p:txBody>
      </p:sp>
      <p:sp>
        <p:nvSpPr>
          <p:cNvPr id="5" name="Slide Number Placeholder 4"/>
          <p:cNvSpPr>
            <a:spLocks noGrp="1"/>
          </p:cNvSpPr>
          <p:nvPr>
            <p:ph type="sldNum" sz="quarter" idx="11"/>
          </p:nvPr>
        </p:nvSpPr>
        <p:spPr/>
        <p:txBody>
          <a:bodyPr/>
          <a:lstStyle/>
          <a:p>
            <a:pPr>
              <a:defRPr/>
            </a:pPr>
            <a:fld id="{2C01DB3B-2399-F341-B474-AE739D6ABF41}" type="slidenum">
              <a:rPr lang="sv-SE" smtClean="0"/>
              <a:pPr>
                <a:defRPr/>
              </a:pPr>
              <a:t>18</a:t>
            </a:fld>
            <a:endParaRPr lang="sv-SE"/>
          </a:p>
        </p:txBody>
      </p:sp>
    </p:spTree>
    <p:extLst>
      <p:ext uri="{BB962C8B-B14F-4D97-AF65-F5344CB8AC3E}">
        <p14:creationId xmlns:p14="http://schemas.microsoft.com/office/powerpoint/2010/main" val="3098056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smtClean="0"/>
              <a:t>What</a:t>
            </a:r>
            <a:r>
              <a:rPr lang="sv-SE" dirty="0" smtClean="0"/>
              <a:t> is Google Glass ?</a:t>
            </a:r>
            <a:endParaRPr lang="sv-SE" dirty="0"/>
          </a:p>
        </p:txBody>
      </p:sp>
      <p:sp>
        <p:nvSpPr>
          <p:cNvPr id="3" name="Content Placeholder 2"/>
          <p:cNvSpPr>
            <a:spLocks noGrp="1"/>
          </p:cNvSpPr>
          <p:nvPr>
            <p:ph idx="1"/>
          </p:nvPr>
        </p:nvSpPr>
        <p:spPr>
          <a:xfrm>
            <a:off x="1117600" y="4064000"/>
            <a:ext cx="6561667" cy="2129920"/>
          </a:xfrm>
        </p:spPr>
        <p:txBody>
          <a:bodyPr/>
          <a:lstStyle/>
          <a:p>
            <a:r>
              <a:rPr lang="sv-SE" dirty="0" smtClean="0"/>
              <a:t>•   </a:t>
            </a:r>
            <a:r>
              <a:rPr lang="sv-SE" dirty="0"/>
              <a:t>A </a:t>
            </a:r>
            <a:r>
              <a:rPr lang="sv-SE" dirty="0" err="1"/>
              <a:t>communicator</a:t>
            </a:r>
            <a:r>
              <a:rPr lang="sv-SE" dirty="0"/>
              <a:t>, handsfree </a:t>
            </a:r>
            <a:r>
              <a:rPr lang="sv-SE" dirty="0" err="1"/>
              <a:t>telephone</a:t>
            </a:r>
            <a:endParaRPr lang="sv-SE" dirty="0"/>
          </a:p>
          <a:p>
            <a:r>
              <a:rPr lang="sv-SE" dirty="0" smtClean="0"/>
              <a:t>•   </a:t>
            </a:r>
            <a:r>
              <a:rPr lang="sv-SE" dirty="0"/>
              <a:t>A </a:t>
            </a:r>
            <a:r>
              <a:rPr lang="sv-SE" dirty="0" err="1"/>
              <a:t>camera</a:t>
            </a:r>
            <a:r>
              <a:rPr lang="sv-SE" dirty="0"/>
              <a:t> and voice </a:t>
            </a:r>
            <a:r>
              <a:rPr lang="sv-SE" dirty="0" err="1"/>
              <a:t>recorder</a:t>
            </a:r>
            <a:r>
              <a:rPr lang="sv-SE" dirty="0"/>
              <a:t>/transmitter</a:t>
            </a:r>
          </a:p>
          <a:p>
            <a:r>
              <a:rPr lang="sv-SE" dirty="0" smtClean="0"/>
              <a:t>•   </a:t>
            </a:r>
            <a:r>
              <a:rPr lang="sv-SE" dirty="0"/>
              <a:t>A display for </a:t>
            </a:r>
            <a:r>
              <a:rPr lang="sv-SE" dirty="0" err="1"/>
              <a:t>reading</a:t>
            </a:r>
            <a:r>
              <a:rPr lang="sv-SE" dirty="0"/>
              <a:t> short messages/texts images</a:t>
            </a:r>
          </a:p>
          <a:p>
            <a:r>
              <a:rPr lang="sv-SE" dirty="0" smtClean="0"/>
              <a:t>•   </a:t>
            </a:r>
            <a:r>
              <a:rPr lang="sv-SE" dirty="0"/>
              <a:t>A voice input interface for </a:t>
            </a:r>
            <a:r>
              <a:rPr lang="sv-SE" dirty="0" err="1"/>
              <a:t>steering</a:t>
            </a:r>
            <a:r>
              <a:rPr lang="sv-SE" dirty="0"/>
              <a:t> </a:t>
            </a:r>
            <a:r>
              <a:rPr lang="sv-SE" dirty="0" err="1"/>
              <a:t>applications</a:t>
            </a:r>
            <a:r>
              <a:rPr lang="sv-SE" dirty="0"/>
              <a:t> </a:t>
            </a:r>
            <a:r>
              <a:rPr lang="sv-SE" dirty="0" smtClean="0"/>
              <a:t>from</a:t>
            </a:r>
          </a:p>
          <a:p>
            <a:r>
              <a:rPr lang="sv-SE" dirty="0"/>
              <a:t> </a:t>
            </a:r>
            <a:r>
              <a:rPr lang="sv-SE" dirty="0" smtClean="0"/>
              <a:t>   </a:t>
            </a:r>
            <a:r>
              <a:rPr lang="sv-SE" dirty="0" err="1" smtClean="0"/>
              <a:t>local</a:t>
            </a:r>
            <a:r>
              <a:rPr lang="sv-SE" dirty="0" smtClean="0"/>
              <a:t> </a:t>
            </a:r>
            <a:r>
              <a:rPr lang="sv-SE" dirty="0" err="1"/>
              <a:t>storage</a:t>
            </a:r>
            <a:r>
              <a:rPr lang="sv-SE" dirty="0"/>
              <a:t> or internet sites</a:t>
            </a:r>
          </a:p>
          <a:p>
            <a:endParaRPr lang="sv-SE" dirty="0"/>
          </a:p>
        </p:txBody>
      </p:sp>
      <p:sp>
        <p:nvSpPr>
          <p:cNvPr id="4" name="Date Placeholder 3"/>
          <p:cNvSpPr>
            <a:spLocks noGrp="1"/>
          </p:cNvSpPr>
          <p:nvPr>
            <p:ph type="dt" sz="half" idx="10"/>
          </p:nvPr>
        </p:nvSpPr>
        <p:spPr/>
        <p:txBody>
          <a:bodyPr/>
          <a:lstStyle/>
          <a:p>
            <a:pPr>
              <a:defRPr/>
            </a:pPr>
            <a:fld id="{B0CBDD09-03AB-1F48-B374-23E9ED2060C8}" type="datetime1">
              <a:rPr lang="sv-SE" smtClean="0"/>
              <a:pPr>
                <a:defRPr/>
              </a:pPr>
              <a:t>2015-07-29</a:t>
            </a:fld>
            <a:endParaRPr lang="sv-SE"/>
          </a:p>
        </p:txBody>
      </p:sp>
      <p:sp>
        <p:nvSpPr>
          <p:cNvPr id="5" name="Slide Number Placeholder 4"/>
          <p:cNvSpPr>
            <a:spLocks noGrp="1"/>
          </p:cNvSpPr>
          <p:nvPr>
            <p:ph type="sldNum" sz="quarter" idx="11"/>
          </p:nvPr>
        </p:nvSpPr>
        <p:spPr/>
        <p:txBody>
          <a:bodyPr/>
          <a:lstStyle/>
          <a:p>
            <a:pPr>
              <a:defRPr/>
            </a:pPr>
            <a:fld id="{2C01DB3B-2399-F341-B474-AE739D6ABF41}" type="slidenum">
              <a:rPr lang="sv-SE" smtClean="0"/>
              <a:pPr>
                <a:defRPr/>
              </a:pPr>
              <a:t>2</a:t>
            </a:fld>
            <a:endParaRPr lang="sv-SE"/>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965200" y="1913479"/>
            <a:ext cx="4864100" cy="1858422"/>
          </a:xfrm>
          <a:prstGeom prst="rect">
            <a:avLst/>
          </a:prstGeom>
          <a:noFill/>
          <a:ln>
            <a:noFill/>
          </a:ln>
        </p:spPr>
      </p:pic>
      <p:pic>
        <p:nvPicPr>
          <p:cNvPr id="11266" name="Picture 2" descr="Singh_edi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275179"/>
            <a:ext cx="2144718" cy="2356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6553200" y="2908840"/>
            <a:ext cx="2463800" cy="584775"/>
          </a:xfrm>
          <a:prstGeom prst="rect">
            <a:avLst/>
          </a:prstGeom>
          <a:noFill/>
        </p:spPr>
        <p:txBody>
          <a:bodyPr wrap="square" rtlCol="0">
            <a:spAutoFit/>
          </a:bodyPr>
          <a:lstStyle/>
          <a:p>
            <a:r>
              <a:rPr lang="sv-SE" sz="1600" dirty="0" smtClean="0"/>
              <a:t>Dr Karandeep Singh</a:t>
            </a:r>
          </a:p>
          <a:p>
            <a:r>
              <a:rPr lang="sv-SE" sz="1600" dirty="0" smtClean="0"/>
              <a:t>Harvard Medical </a:t>
            </a:r>
            <a:r>
              <a:rPr lang="sv-SE" sz="1600" dirty="0" err="1" smtClean="0"/>
              <a:t>School</a:t>
            </a:r>
            <a:endParaRPr lang="sv-SE" sz="1600" dirty="0"/>
          </a:p>
        </p:txBody>
      </p:sp>
    </p:spTree>
    <p:extLst>
      <p:ext uri="{BB962C8B-B14F-4D97-AF65-F5344CB8AC3E}">
        <p14:creationId xmlns:p14="http://schemas.microsoft.com/office/powerpoint/2010/main" val="20206795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In press for the </a:t>
            </a:r>
            <a:r>
              <a:rPr lang="sv-SE" dirty="0" err="1" smtClean="0"/>
              <a:t>Medinfo</a:t>
            </a:r>
            <a:r>
              <a:rPr lang="sv-SE" dirty="0" smtClean="0"/>
              <a:t> 2015 </a:t>
            </a:r>
            <a:r>
              <a:rPr lang="sv-SE" dirty="0" err="1" smtClean="0"/>
              <a:t>conference</a:t>
            </a:r>
            <a:r>
              <a:rPr lang="sv-SE" dirty="0" smtClean="0"/>
              <a:t> </a:t>
            </a:r>
            <a:r>
              <a:rPr lang="sv-SE" dirty="0" err="1" smtClean="0"/>
              <a:t>of</a:t>
            </a:r>
            <a:r>
              <a:rPr lang="sv-SE" dirty="0" smtClean="0"/>
              <a:t> the International Medical </a:t>
            </a:r>
            <a:r>
              <a:rPr lang="sv-SE" dirty="0" err="1" smtClean="0"/>
              <a:t>Informatics</a:t>
            </a:r>
            <a:r>
              <a:rPr lang="sv-SE" dirty="0" smtClean="0"/>
              <a:t> Association</a:t>
            </a:r>
            <a:endParaRPr lang="sv-SE" dirty="0"/>
          </a:p>
        </p:txBody>
      </p:sp>
      <p:sp>
        <p:nvSpPr>
          <p:cNvPr id="3" name="Content Placeholder 2"/>
          <p:cNvSpPr>
            <a:spLocks noGrp="1"/>
          </p:cNvSpPr>
          <p:nvPr>
            <p:ph idx="1"/>
          </p:nvPr>
        </p:nvSpPr>
        <p:spPr>
          <a:xfrm>
            <a:off x="838200" y="2201357"/>
            <a:ext cx="7188200" cy="3611563"/>
          </a:xfrm>
        </p:spPr>
        <p:txBody>
          <a:bodyPr/>
          <a:lstStyle/>
          <a:p>
            <a:pPr hangingPunct="0"/>
            <a:r>
              <a:rPr lang="en-US" sz="2800" b="1" dirty="0">
                <a:solidFill>
                  <a:schemeClr val="accent2"/>
                </a:solidFill>
              </a:rPr>
              <a:t>Smart Glasses – A new tool in medicine</a:t>
            </a:r>
            <a:endParaRPr lang="sv-SE" sz="2800" b="1" dirty="0">
              <a:solidFill>
                <a:schemeClr val="accent2"/>
              </a:solidFill>
            </a:endParaRPr>
          </a:p>
          <a:p>
            <a:pPr hangingPunct="0"/>
            <a:r>
              <a:rPr lang="en-US" b="1" dirty="0" smtClean="0"/>
              <a:t/>
            </a:r>
            <a:br>
              <a:rPr lang="en-US" b="1" dirty="0" smtClean="0"/>
            </a:br>
            <a:r>
              <a:rPr lang="en-US" b="1" dirty="0" smtClean="0"/>
              <a:t>Gunnar </a:t>
            </a:r>
            <a:r>
              <a:rPr lang="en-US" b="1" dirty="0"/>
              <a:t>O </a:t>
            </a:r>
            <a:r>
              <a:rPr lang="en-US" b="1" dirty="0" err="1"/>
              <a:t>Klein</a:t>
            </a:r>
            <a:r>
              <a:rPr lang="en-US" b="1" baseline="30000" dirty="0" err="1"/>
              <a:t>a</a:t>
            </a:r>
            <a:r>
              <a:rPr lang="en-US" b="1" dirty="0"/>
              <a:t>, Karandeep </a:t>
            </a:r>
            <a:r>
              <a:rPr lang="en-US" b="1" dirty="0" err="1"/>
              <a:t>Singh</a:t>
            </a:r>
            <a:r>
              <a:rPr lang="en-US" b="1" baseline="30000" dirty="0" err="1"/>
              <a:t>b</a:t>
            </a:r>
            <a:r>
              <a:rPr lang="en-US" b="1" dirty="0"/>
              <a:t>, Johan von </a:t>
            </a:r>
            <a:r>
              <a:rPr lang="en-US" b="1" dirty="0" err="1" smtClean="0"/>
              <a:t>Heideken</a:t>
            </a:r>
            <a:r>
              <a:rPr lang="en-US" b="1" baseline="30000" dirty="0" err="1" smtClean="0"/>
              <a:t>c,d</a:t>
            </a:r>
            <a:r>
              <a:rPr lang="en-US" b="1" baseline="30000" dirty="0" smtClean="0"/>
              <a:t/>
            </a:r>
            <a:br>
              <a:rPr lang="en-US" b="1" baseline="30000" dirty="0" smtClean="0"/>
            </a:br>
            <a:endParaRPr lang="sv-SE" dirty="0"/>
          </a:p>
          <a:p>
            <a:pPr lvl="1" hangingPunct="0"/>
            <a:r>
              <a:rPr lang="en-US" b="1" i="1" baseline="30000" dirty="0"/>
              <a:t>a </a:t>
            </a:r>
            <a:r>
              <a:rPr lang="en-US" sz="1800" i="1" dirty="0" err="1"/>
              <a:t>Dept</a:t>
            </a:r>
            <a:r>
              <a:rPr lang="en-US" sz="1800" i="1" dirty="0"/>
              <a:t> of Informatics, Örebro University, Örebro, Sweden</a:t>
            </a:r>
            <a:endParaRPr lang="sv-SE" sz="1800" i="1" dirty="0"/>
          </a:p>
          <a:p>
            <a:pPr lvl="1" hangingPunct="0"/>
            <a:r>
              <a:rPr lang="en-US" sz="1800" b="1" i="1" baseline="30000" dirty="0"/>
              <a:t>b </a:t>
            </a:r>
            <a:r>
              <a:rPr lang="en-US" sz="1800" i="1" dirty="0" err="1"/>
              <a:t>Dept</a:t>
            </a:r>
            <a:r>
              <a:rPr lang="en-US" sz="1800" i="1" dirty="0"/>
              <a:t> of Biomedical Informatics, Harvard Medical School, Boston USA</a:t>
            </a:r>
            <a:endParaRPr lang="sv-SE" sz="1800" i="1" dirty="0"/>
          </a:p>
          <a:p>
            <a:pPr lvl="1" hangingPunct="0"/>
            <a:r>
              <a:rPr lang="en-US" sz="1800" b="1" i="1" baseline="30000" dirty="0"/>
              <a:t>c </a:t>
            </a:r>
            <a:r>
              <a:rPr lang="en-US" sz="1800" i="1" dirty="0" err="1"/>
              <a:t>Dept</a:t>
            </a:r>
            <a:r>
              <a:rPr lang="en-US" sz="1800" i="1" dirty="0"/>
              <a:t> of Women’s and Children’s Health, </a:t>
            </a:r>
            <a:r>
              <a:rPr lang="en-US" sz="1800" i="1" dirty="0" err="1"/>
              <a:t>Karolinska</a:t>
            </a:r>
            <a:r>
              <a:rPr lang="en-US" sz="1800" i="1" dirty="0"/>
              <a:t> </a:t>
            </a:r>
            <a:r>
              <a:rPr lang="en-US" sz="1800" i="1" dirty="0" err="1"/>
              <a:t>Institutet</a:t>
            </a:r>
            <a:r>
              <a:rPr lang="en-US" sz="1800" i="1" dirty="0"/>
              <a:t>, Stockholm, Sweden</a:t>
            </a:r>
            <a:endParaRPr lang="sv-SE" sz="1800" i="1" dirty="0"/>
          </a:p>
          <a:p>
            <a:pPr lvl="1" fontAlgn="auto"/>
            <a:r>
              <a:rPr lang="en-US" sz="1800" i="1" baseline="30000" dirty="0"/>
              <a:t>d</a:t>
            </a:r>
            <a:r>
              <a:rPr lang="en-US" sz="1800" i="1" dirty="0"/>
              <a:t> Department of Physical Therapy, Movement and Rehabilitation Sciences, Northeastern University</a:t>
            </a:r>
            <a:r>
              <a:rPr lang="en-US" sz="1800" dirty="0"/>
              <a:t>, Boston USA</a:t>
            </a:r>
            <a:endParaRPr lang="sv-SE" sz="1800" dirty="0"/>
          </a:p>
          <a:p>
            <a:pPr lvl="1" hangingPunct="0"/>
            <a:r>
              <a:rPr lang="en-US" sz="1800" i="1" dirty="0"/>
              <a:t> </a:t>
            </a:r>
            <a:endParaRPr lang="sv-SE" sz="1800" i="1" dirty="0"/>
          </a:p>
          <a:p>
            <a:endParaRPr lang="sv-SE" dirty="0"/>
          </a:p>
        </p:txBody>
      </p:sp>
      <p:sp>
        <p:nvSpPr>
          <p:cNvPr id="4" name="Date Placeholder 3"/>
          <p:cNvSpPr>
            <a:spLocks noGrp="1"/>
          </p:cNvSpPr>
          <p:nvPr>
            <p:ph type="dt" sz="half" idx="10"/>
          </p:nvPr>
        </p:nvSpPr>
        <p:spPr/>
        <p:txBody>
          <a:bodyPr/>
          <a:lstStyle/>
          <a:p>
            <a:pPr>
              <a:defRPr/>
            </a:pPr>
            <a:fld id="{B0CBDD09-03AB-1F48-B374-23E9ED2060C8}" type="datetime1">
              <a:rPr lang="sv-SE" smtClean="0"/>
              <a:pPr>
                <a:defRPr/>
              </a:pPr>
              <a:t>2015-07-29</a:t>
            </a:fld>
            <a:endParaRPr lang="sv-SE"/>
          </a:p>
        </p:txBody>
      </p:sp>
      <p:sp>
        <p:nvSpPr>
          <p:cNvPr id="5" name="Slide Number Placeholder 4"/>
          <p:cNvSpPr>
            <a:spLocks noGrp="1"/>
          </p:cNvSpPr>
          <p:nvPr>
            <p:ph type="sldNum" sz="quarter" idx="11"/>
          </p:nvPr>
        </p:nvSpPr>
        <p:spPr/>
        <p:txBody>
          <a:bodyPr/>
          <a:lstStyle/>
          <a:p>
            <a:pPr>
              <a:defRPr/>
            </a:pPr>
            <a:fld id="{2C01DB3B-2399-F341-B474-AE739D6ABF41}" type="slidenum">
              <a:rPr lang="sv-SE" smtClean="0"/>
              <a:pPr>
                <a:defRPr/>
              </a:pPr>
              <a:t>3</a:t>
            </a:fld>
            <a:endParaRPr lang="sv-SE"/>
          </a:p>
        </p:txBody>
      </p:sp>
    </p:spTree>
    <p:extLst>
      <p:ext uri="{BB962C8B-B14F-4D97-AF65-F5344CB8AC3E}">
        <p14:creationId xmlns:p14="http://schemas.microsoft.com/office/powerpoint/2010/main" val="34843331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smtClean="0"/>
              <a:t>Method</a:t>
            </a:r>
            <a:endParaRPr lang="sv-SE"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sv-SE" dirty="0" smtClean="0"/>
              <a:t>A </a:t>
            </a:r>
            <a:r>
              <a:rPr lang="sv-SE" dirty="0" err="1" smtClean="0"/>
              <a:t>litterature</a:t>
            </a:r>
            <a:r>
              <a:rPr lang="sv-SE" dirty="0" smtClean="0"/>
              <a:t> </a:t>
            </a:r>
            <a:r>
              <a:rPr lang="sv-SE" dirty="0" err="1" smtClean="0"/>
              <a:t>search</a:t>
            </a:r>
            <a:r>
              <a:rPr lang="sv-SE" dirty="0" smtClean="0"/>
              <a:t> </a:t>
            </a:r>
            <a:r>
              <a:rPr lang="en-US" dirty="0" smtClean="0"/>
              <a:t>in December </a:t>
            </a:r>
            <a:r>
              <a:rPr lang="en-US" dirty="0"/>
              <a:t>2014 using </a:t>
            </a:r>
            <a:r>
              <a:rPr lang="en-US" dirty="0" err="1" smtClean="0"/>
              <a:t>Pubmed</a:t>
            </a:r>
            <a:r>
              <a:rPr lang="en-US" dirty="0" smtClean="0"/>
              <a:t> </a:t>
            </a:r>
            <a:r>
              <a:rPr lang="en-US" dirty="0"/>
              <a:t>and Web of Science. </a:t>
            </a:r>
            <a:endParaRPr lang="en-US" dirty="0" smtClean="0"/>
          </a:p>
          <a:p>
            <a:pPr marL="342900" indent="-342900">
              <a:buFont typeface="Arial" panose="020B0604020202020204" pitchFamily="34" charset="0"/>
              <a:buChar char="•"/>
            </a:pPr>
            <a:r>
              <a:rPr lang="en-US" dirty="0" smtClean="0"/>
              <a:t>Fifty-nine </a:t>
            </a:r>
            <a:r>
              <a:rPr lang="en-US" dirty="0"/>
              <a:t>abstracts were found and read. We included articles in the review if they: (1) included original data, and (2) were evaluating Google Glass in a clinical setting. Articles should be in English and of full length. </a:t>
            </a:r>
            <a:endParaRPr lang="en-US" dirty="0" smtClean="0"/>
          </a:p>
          <a:p>
            <a:pPr marL="342900" indent="-342900">
              <a:buFont typeface="Arial" panose="020B0604020202020204" pitchFamily="34" charset="0"/>
              <a:buChar char="•"/>
            </a:pPr>
            <a:r>
              <a:rPr lang="en-US" dirty="0" smtClean="0"/>
              <a:t>17 </a:t>
            </a:r>
            <a:r>
              <a:rPr lang="en-US" dirty="0"/>
              <a:t>studies were found to meet the criteria</a:t>
            </a:r>
            <a:endParaRPr lang="sv-SE" dirty="0"/>
          </a:p>
        </p:txBody>
      </p:sp>
      <p:sp>
        <p:nvSpPr>
          <p:cNvPr id="4" name="Date Placeholder 3"/>
          <p:cNvSpPr>
            <a:spLocks noGrp="1"/>
          </p:cNvSpPr>
          <p:nvPr>
            <p:ph type="dt" sz="half" idx="10"/>
          </p:nvPr>
        </p:nvSpPr>
        <p:spPr/>
        <p:txBody>
          <a:bodyPr/>
          <a:lstStyle/>
          <a:p>
            <a:pPr>
              <a:defRPr/>
            </a:pPr>
            <a:fld id="{B0CBDD09-03AB-1F48-B374-23E9ED2060C8}" type="datetime1">
              <a:rPr lang="sv-SE" smtClean="0"/>
              <a:pPr>
                <a:defRPr/>
              </a:pPr>
              <a:t>2015-07-29</a:t>
            </a:fld>
            <a:endParaRPr lang="sv-SE"/>
          </a:p>
        </p:txBody>
      </p:sp>
      <p:sp>
        <p:nvSpPr>
          <p:cNvPr id="5" name="Slide Number Placeholder 4"/>
          <p:cNvSpPr>
            <a:spLocks noGrp="1"/>
          </p:cNvSpPr>
          <p:nvPr>
            <p:ph type="sldNum" sz="quarter" idx="11"/>
          </p:nvPr>
        </p:nvSpPr>
        <p:spPr/>
        <p:txBody>
          <a:bodyPr/>
          <a:lstStyle/>
          <a:p>
            <a:pPr>
              <a:defRPr/>
            </a:pPr>
            <a:fld id="{2C01DB3B-2399-F341-B474-AE739D6ABF41}" type="slidenum">
              <a:rPr lang="sv-SE" smtClean="0"/>
              <a:pPr>
                <a:defRPr/>
              </a:pPr>
              <a:t>4</a:t>
            </a:fld>
            <a:endParaRPr lang="sv-SE"/>
          </a:p>
        </p:txBody>
      </p:sp>
    </p:spTree>
    <p:extLst>
      <p:ext uri="{BB962C8B-B14F-4D97-AF65-F5344CB8AC3E}">
        <p14:creationId xmlns:p14="http://schemas.microsoft.com/office/powerpoint/2010/main" val="2713440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Brief History of the </a:t>
            </a:r>
            <a:r>
              <a:rPr lang="en-US" dirty="0" smtClean="0"/>
              <a:t>device</a:t>
            </a:r>
            <a:endParaRPr lang="sv-SE" dirty="0"/>
          </a:p>
        </p:txBody>
      </p:sp>
      <p:sp>
        <p:nvSpPr>
          <p:cNvPr id="3" name="Content Placeholder 2"/>
          <p:cNvSpPr>
            <a:spLocks noGrp="1"/>
          </p:cNvSpPr>
          <p:nvPr>
            <p:ph idx="1"/>
          </p:nvPr>
        </p:nvSpPr>
        <p:spPr>
          <a:xfrm>
            <a:off x="838200" y="1913479"/>
            <a:ext cx="7112000" cy="3611563"/>
          </a:xfrm>
        </p:spPr>
        <p:txBody>
          <a:bodyPr/>
          <a:lstStyle/>
          <a:p>
            <a:pPr marL="342900" indent="-342900">
              <a:buFont typeface="Arial" panose="020B0604020202020204" pitchFamily="34" charset="0"/>
              <a:buChar char="•"/>
            </a:pPr>
            <a:r>
              <a:rPr lang="en-US" dirty="0" smtClean="0"/>
              <a:t>The </a:t>
            </a:r>
            <a:r>
              <a:rPr lang="en-US" dirty="0"/>
              <a:t>Google Glass Explorer Edition became available in February of 2013 to individuals in the U.S. in a limited beta test. In April of 2013, Google released the first iteration of the development platform known as the Mirror API, followed by release of the Glass Development Kit in November of 2013, which allowed for the development of </a:t>
            </a:r>
            <a:r>
              <a:rPr lang="en-US" dirty="0" smtClean="0"/>
              <a:t>a </a:t>
            </a:r>
            <a:r>
              <a:rPr lang="en-US" dirty="0"/>
              <a:t>number of Glass applications. </a:t>
            </a:r>
            <a:endParaRPr lang="en-US" dirty="0" smtClean="0"/>
          </a:p>
          <a:p>
            <a:pPr marL="342900" indent="-342900">
              <a:buFont typeface="Arial" panose="020B0604020202020204" pitchFamily="34" charset="0"/>
              <a:buChar char="•"/>
            </a:pPr>
            <a:r>
              <a:rPr lang="en-US" dirty="0" smtClean="0"/>
              <a:t>On </a:t>
            </a:r>
            <a:r>
              <a:rPr lang="en-US" dirty="0"/>
              <a:t>January 15, Google </a:t>
            </a:r>
            <a:r>
              <a:rPr lang="en-US" dirty="0" smtClean="0"/>
              <a:t>announced that </a:t>
            </a:r>
            <a:r>
              <a:rPr lang="en-US" dirty="0"/>
              <a:t>the production of the Glass prototype was stopped but Google remains committed to the development of the product. </a:t>
            </a:r>
            <a:endParaRPr lang="en-US" dirty="0" smtClean="0"/>
          </a:p>
          <a:p>
            <a:pPr marL="342900" indent="-342900">
              <a:buFont typeface="Arial" panose="020B0604020202020204" pitchFamily="34" charset="0"/>
              <a:buChar char="•"/>
            </a:pPr>
            <a:r>
              <a:rPr lang="en-US" dirty="0" smtClean="0"/>
              <a:t>While </a:t>
            </a:r>
            <a:r>
              <a:rPr lang="en-US" dirty="0"/>
              <a:t>the Google Glass product is the most publicized, a number of start-ups and larger companies have also developed different types of smart glasses </a:t>
            </a:r>
            <a:endParaRPr lang="sv-SE" dirty="0"/>
          </a:p>
        </p:txBody>
      </p:sp>
      <p:sp>
        <p:nvSpPr>
          <p:cNvPr id="4" name="Date Placeholder 3"/>
          <p:cNvSpPr>
            <a:spLocks noGrp="1"/>
          </p:cNvSpPr>
          <p:nvPr>
            <p:ph type="dt" sz="half" idx="10"/>
          </p:nvPr>
        </p:nvSpPr>
        <p:spPr/>
        <p:txBody>
          <a:bodyPr/>
          <a:lstStyle/>
          <a:p>
            <a:pPr>
              <a:defRPr/>
            </a:pPr>
            <a:fld id="{B0CBDD09-03AB-1F48-B374-23E9ED2060C8}" type="datetime1">
              <a:rPr lang="sv-SE" smtClean="0"/>
              <a:pPr>
                <a:defRPr/>
              </a:pPr>
              <a:t>2015-07-29</a:t>
            </a:fld>
            <a:endParaRPr lang="sv-SE"/>
          </a:p>
        </p:txBody>
      </p:sp>
      <p:sp>
        <p:nvSpPr>
          <p:cNvPr id="5" name="Slide Number Placeholder 4"/>
          <p:cNvSpPr>
            <a:spLocks noGrp="1"/>
          </p:cNvSpPr>
          <p:nvPr>
            <p:ph type="sldNum" sz="quarter" idx="11"/>
          </p:nvPr>
        </p:nvSpPr>
        <p:spPr/>
        <p:txBody>
          <a:bodyPr/>
          <a:lstStyle/>
          <a:p>
            <a:pPr>
              <a:defRPr/>
            </a:pPr>
            <a:fld id="{2C01DB3B-2399-F341-B474-AE739D6ABF41}" type="slidenum">
              <a:rPr lang="sv-SE" smtClean="0"/>
              <a:pPr>
                <a:defRPr/>
              </a:pPr>
              <a:t>5</a:t>
            </a:fld>
            <a:endParaRPr lang="sv-SE"/>
          </a:p>
        </p:txBody>
      </p:sp>
    </p:spTree>
    <p:extLst>
      <p:ext uri="{BB962C8B-B14F-4D97-AF65-F5344CB8AC3E}">
        <p14:creationId xmlns:p14="http://schemas.microsoft.com/office/powerpoint/2010/main" val="1655875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smtClean="0"/>
              <a:t>Other</a:t>
            </a:r>
            <a:r>
              <a:rPr lang="sv-SE" dirty="0" smtClean="0"/>
              <a:t> smart </a:t>
            </a:r>
            <a:r>
              <a:rPr lang="sv-SE" dirty="0" err="1" smtClean="0"/>
              <a:t>glasses</a:t>
            </a:r>
            <a:endParaRPr lang="sv-SE"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sv-SE" dirty="0" smtClean="0"/>
              <a:t>The Google glass </a:t>
            </a:r>
            <a:r>
              <a:rPr lang="sv-SE" dirty="0" err="1" smtClean="0"/>
              <a:t>product</a:t>
            </a:r>
            <a:r>
              <a:rPr lang="sv-SE" dirty="0" smtClean="0"/>
              <a:t> is </a:t>
            </a:r>
            <a:r>
              <a:rPr lang="sv-SE" dirty="0" err="1" smtClean="0"/>
              <a:t>being</a:t>
            </a:r>
            <a:r>
              <a:rPr lang="sv-SE" dirty="0" smtClean="0"/>
              <a:t> </a:t>
            </a:r>
            <a:r>
              <a:rPr lang="sv-SE" dirty="0" err="1" smtClean="0"/>
              <a:t>redesigned</a:t>
            </a:r>
            <a:r>
              <a:rPr lang="sv-SE" dirty="0" smtClean="0"/>
              <a:t> and </a:t>
            </a:r>
            <a:r>
              <a:rPr lang="sv-SE" dirty="0" err="1" smtClean="0"/>
              <a:t>after</a:t>
            </a:r>
            <a:r>
              <a:rPr lang="sv-SE" dirty="0" smtClean="0"/>
              <a:t> </a:t>
            </a:r>
            <a:r>
              <a:rPr lang="sv-SE" dirty="0" err="1" smtClean="0"/>
              <a:t>January</a:t>
            </a:r>
            <a:r>
              <a:rPr lang="sv-SE" dirty="0" smtClean="0"/>
              <a:t> 2015 it is not </a:t>
            </a:r>
            <a:r>
              <a:rPr lang="sv-SE" dirty="0" err="1" smtClean="0"/>
              <a:t>available</a:t>
            </a:r>
            <a:r>
              <a:rPr lang="sv-SE" dirty="0" smtClean="0"/>
              <a:t> right </a:t>
            </a:r>
            <a:r>
              <a:rPr lang="sv-SE" dirty="0" err="1" smtClean="0"/>
              <a:t>now</a:t>
            </a:r>
            <a:r>
              <a:rPr lang="sv-SE" dirty="0" smtClean="0"/>
              <a:t> in </a:t>
            </a:r>
            <a:r>
              <a:rPr lang="sv-SE" dirty="0" err="1" smtClean="0"/>
              <a:t>July</a:t>
            </a:r>
            <a:r>
              <a:rPr lang="sv-SE" dirty="0" smtClean="0"/>
              <a:t>. Google has </a:t>
            </a:r>
            <a:r>
              <a:rPr lang="sv-SE" dirty="0" err="1" smtClean="0"/>
              <a:t>announced</a:t>
            </a:r>
            <a:r>
              <a:rPr lang="sv-SE" dirty="0" smtClean="0"/>
              <a:t> </a:t>
            </a:r>
            <a:r>
              <a:rPr lang="sv-SE" dirty="0" err="1" smtClean="0"/>
              <a:t>they</a:t>
            </a:r>
            <a:r>
              <a:rPr lang="sv-SE" dirty="0" smtClean="0"/>
              <a:t> </a:t>
            </a:r>
            <a:r>
              <a:rPr lang="sv-SE" dirty="0" err="1" smtClean="0"/>
              <a:t>will</a:t>
            </a:r>
            <a:r>
              <a:rPr lang="sv-SE" dirty="0" smtClean="0"/>
              <a:t> </a:t>
            </a:r>
            <a:r>
              <a:rPr lang="sv-SE" dirty="0" err="1" smtClean="0"/>
              <a:t>relaunch</a:t>
            </a:r>
            <a:r>
              <a:rPr lang="sv-SE" dirty="0" smtClean="0"/>
              <a:t> a new </a:t>
            </a:r>
            <a:r>
              <a:rPr lang="sv-SE" dirty="0" err="1" smtClean="0"/>
              <a:t>product</a:t>
            </a:r>
            <a:r>
              <a:rPr lang="sv-SE" dirty="0" smtClean="0"/>
              <a:t> </a:t>
            </a:r>
            <a:r>
              <a:rPr lang="sv-SE" dirty="0" err="1" smtClean="0"/>
              <a:t>but</a:t>
            </a:r>
            <a:r>
              <a:rPr lang="sv-SE" dirty="0" smtClean="0"/>
              <a:t> not </a:t>
            </a:r>
            <a:r>
              <a:rPr lang="sv-SE" dirty="0" err="1" smtClean="0"/>
              <a:t>when</a:t>
            </a:r>
            <a:r>
              <a:rPr lang="sv-SE" dirty="0" smtClean="0"/>
              <a:t>.</a:t>
            </a:r>
          </a:p>
          <a:p>
            <a:pPr marL="342900" indent="-342900">
              <a:buFont typeface="Arial" panose="020B0604020202020204" pitchFamily="34" charset="0"/>
              <a:buChar char="•"/>
            </a:pPr>
            <a:r>
              <a:rPr lang="sv-SE" dirty="0" err="1" smtClean="0"/>
              <a:t>However</a:t>
            </a:r>
            <a:r>
              <a:rPr lang="sv-SE" dirty="0" smtClean="0"/>
              <a:t> </a:t>
            </a:r>
            <a:r>
              <a:rPr lang="sv-SE" dirty="0" err="1" smtClean="0"/>
              <a:t>other</a:t>
            </a:r>
            <a:r>
              <a:rPr lang="sv-SE" dirty="0" smtClean="0"/>
              <a:t> </a:t>
            </a:r>
            <a:r>
              <a:rPr lang="sv-SE" dirty="0" err="1" smtClean="0"/>
              <a:t>products</a:t>
            </a:r>
            <a:r>
              <a:rPr lang="sv-SE" dirty="0" smtClean="0"/>
              <a:t> </a:t>
            </a:r>
            <a:r>
              <a:rPr lang="sv-SE" dirty="0" err="1" smtClean="0"/>
              <a:t>are</a:t>
            </a:r>
            <a:r>
              <a:rPr lang="sv-SE" dirty="0" smtClean="0"/>
              <a:t> </a:t>
            </a:r>
            <a:r>
              <a:rPr lang="sv-SE" dirty="0" err="1" smtClean="0"/>
              <a:t>available</a:t>
            </a:r>
            <a:r>
              <a:rPr lang="sv-SE" dirty="0" smtClean="0"/>
              <a:t> and coming</a:t>
            </a:r>
          </a:p>
          <a:p>
            <a:pPr marL="908050" lvl="1" indent="-342900">
              <a:buFont typeface="Arial" panose="020B0604020202020204" pitchFamily="34" charset="0"/>
              <a:buChar char="•"/>
            </a:pPr>
            <a:r>
              <a:rPr lang="sv-SE" dirty="0" err="1" smtClean="0"/>
              <a:t>One</a:t>
            </a:r>
            <a:r>
              <a:rPr lang="sv-SE" dirty="0" smtClean="0"/>
              <a:t> </a:t>
            </a:r>
            <a:r>
              <a:rPr lang="sv-SE" dirty="0" err="1" smtClean="0"/>
              <a:t>interesting</a:t>
            </a:r>
            <a:r>
              <a:rPr lang="sv-SE" dirty="0" smtClean="0"/>
              <a:t> is the VUZIX M100 smart </a:t>
            </a:r>
            <a:r>
              <a:rPr lang="sv-SE" dirty="0" err="1" smtClean="0"/>
              <a:t>glasses</a:t>
            </a:r>
            <a:endParaRPr lang="sv-SE" dirty="0" smtClean="0"/>
          </a:p>
          <a:p>
            <a:pPr marL="908050" lvl="1" indent="-342900">
              <a:buFont typeface="Arial" panose="020B0604020202020204" pitchFamily="34" charset="0"/>
              <a:buChar char="•"/>
            </a:pPr>
            <a:r>
              <a:rPr lang="sv-SE" dirty="0" err="1" smtClean="0"/>
              <a:t>They</a:t>
            </a:r>
            <a:r>
              <a:rPr lang="sv-SE" dirty="0" smtClean="0"/>
              <a:t> </a:t>
            </a:r>
            <a:r>
              <a:rPr lang="sv-SE" dirty="0" err="1" smtClean="0"/>
              <a:t>have</a:t>
            </a:r>
            <a:r>
              <a:rPr lang="sv-SE" dirty="0" smtClean="0"/>
              <a:t> </a:t>
            </a:r>
            <a:r>
              <a:rPr lang="sv-SE" dirty="0" err="1" smtClean="0"/>
              <a:t>teamed</a:t>
            </a:r>
            <a:r>
              <a:rPr lang="sv-SE" dirty="0" smtClean="0"/>
              <a:t> </a:t>
            </a:r>
            <a:r>
              <a:rPr lang="sv-SE" dirty="0" err="1" smtClean="0"/>
              <a:t>up</a:t>
            </a:r>
            <a:r>
              <a:rPr lang="sv-SE" dirty="0" smtClean="0"/>
              <a:t> </a:t>
            </a:r>
            <a:r>
              <a:rPr lang="sv-SE" dirty="0" err="1" smtClean="0"/>
              <a:t>with</a:t>
            </a:r>
            <a:r>
              <a:rPr lang="sv-SE" dirty="0" smtClean="0"/>
              <a:t> </a:t>
            </a:r>
            <a:r>
              <a:rPr lang="sv-SE" dirty="0" err="1" smtClean="0"/>
              <a:t>Octovis</a:t>
            </a:r>
            <a:r>
              <a:rPr lang="sv-SE" dirty="0" smtClean="0"/>
              <a:t> in </a:t>
            </a:r>
            <a:r>
              <a:rPr lang="sv-SE" dirty="0" err="1" smtClean="0"/>
              <a:t>their</a:t>
            </a:r>
            <a:r>
              <a:rPr lang="sv-SE" dirty="0" smtClean="0"/>
              <a:t> </a:t>
            </a:r>
            <a:r>
              <a:rPr lang="sv-SE" dirty="0" err="1" smtClean="0"/>
              <a:t>Telemedicine</a:t>
            </a:r>
            <a:r>
              <a:rPr lang="sv-SE" dirty="0" smtClean="0"/>
              <a:t> kit </a:t>
            </a:r>
            <a:r>
              <a:rPr lang="sv-SE" dirty="0" err="1" smtClean="0"/>
              <a:t>named</a:t>
            </a:r>
            <a:r>
              <a:rPr lang="sv-SE" dirty="0" smtClean="0"/>
              <a:t> ”Telle” </a:t>
            </a:r>
            <a:r>
              <a:rPr lang="sv-SE" dirty="0" err="1" smtClean="0"/>
              <a:t>which</a:t>
            </a:r>
            <a:r>
              <a:rPr lang="sv-SE" dirty="0" smtClean="0"/>
              <a:t> </a:t>
            </a:r>
            <a:r>
              <a:rPr lang="sv-SE" dirty="0" err="1" smtClean="0"/>
              <a:t>contains</a:t>
            </a:r>
            <a:r>
              <a:rPr lang="sv-SE" dirty="0" smtClean="0"/>
              <a:t> a bag for </a:t>
            </a:r>
            <a:r>
              <a:rPr lang="sv-SE" dirty="0" err="1" smtClean="0"/>
              <a:t>remote</a:t>
            </a:r>
            <a:r>
              <a:rPr lang="sv-SE" dirty="0" smtClean="0"/>
              <a:t> </a:t>
            </a:r>
            <a:r>
              <a:rPr lang="sv-SE" dirty="0" err="1" smtClean="0"/>
              <a:t>monitoring</a:t>
            </a:r>
            <a:r>
              <a:rPr lang="sv-SE" dirty="0" smtClean="0"/>
              <a:t> by a not so </a:t>
            </a:r>
            <a:r>
              <a:rPr lang="sv-SE" dirty="0" err="1" smtClean="0"/>
              <a:t>skilled</a:t>
            </a:r>
            <a:r>
              <a:rPr lang="sv-SE" dirty="0" smtClean="0"/>
              <a:t> person </a:t>
            </a:r>
            <a:r>
              <a:rPr lang="sv-SE" dirty="0" err="1" smtClean="0"/>
              <a:t>communicating</a:t>
            </a:r>
            <a:r>
              <a:rPr lang="sv-SE" dirty="0" smtClean="0"/>
              <a:t> to a </a:t>
            </a:r>
            <a:r>
              <a:rPr lang="sv-SE" dirty="0" err="1" smtClean="0"/>
              <a:t>physician</a:t>
            </a:r>
            <a:r>
              <a:rPr lang="sv-SE" dirty="0" smtClean="0"/>
              <a:t> at a </a:t>
            </a:r>
            <a:r>
              <a:rPr lang="sv-SE" dirty="0" err="1" smtClean="0"/>
              <a:t>remote</a:t>
            </a:r>
            <a:r>
              <a:rPr lang="sv-SE" dirty="0" smtClean="0"/>
              <a:t> </a:t>
            </a:r>
            <a:r>
              <a:rPr lang="sv-SE" dirty="0" err="1" smtClean="0"/>
              <a:t>location</a:t>
            </a:r>
            <a:r>
              <a:rPr lang="sv-SE" dirty="0" smtClean="0"/>
              <a:t> </a:t>
            </a:r>
            <a:r>
              <a:rPr lang="sv-SE" dirty="0" err="1" smtClean="0"/>
              <a:t>with</a:t>
            </a:r>
            <a:r>
              <a:rPr lang="sv-SE" dirty="0" smtClean="0"/>
              <a:t> a desktop </a:t>
            </a:r>
            <a:r>
              <a:rPr lang="sv-SE" dirty="0" err="1" smtClean="0"/>
              <a:t>application</a:t>
            </a:r>
            <a:endParaRPr lang="sv-SE" dirty="0" smtClean="0"/>
          </a:p>
          <a:p>
            <a:endParaRPr lang="sv-SE" dirty="0"/>
          </a:p>
          <a:p>
            <a:endParaRPr lang="sv-SE" dirty="0" smtClean="0"/>
          </a:p>
        </p:txBody>
      </p:sp>
      <p:sp>
        <p:nvSpPr>
          <p:cNvPr id="4" name="Date Placeholder 3"/>
          <p:cNvSpPr>
            <a:spLocks noGrp="1"/>
          </p:cNvSpPr>
          <p:nvPr>
            <p:ph type="dt" sz="half" idx="10"/>
          </p:nvPr>
        </p:nvSpPr>
        <p:spPr/>
        <p:txBody>
          <a:bodyPr/>
          <a:lstStyle/>
          <a:p>
            <a:pPr>
              <a:defRPr/>
            </a:pPr>
            <a:fld id="{B0CBDD09-03AB-1F48-B374-23E9ED2060C8}" type="datetime1">
              <a:rPr lang="sv-SE" smtClean="0"/>
              <a:pPr>
                <a:defRPr/>
              </a:pPr>
              <a:t>2015-07-29</a:t>
            </a:fld>
            <a:endParaRPr lang="sv-SE"/>
          </a:p>
        </p:txBody>
      </p:sp>
      <p:sp>
        <p:nvSpPr>
          <p:cNvPr id="5" name="Slide Number Placeholder 4"/>
          <p:cNvSpPr>
            <a:spLocks noGrp="1"/>
          </p:cNvSpPr>
          <p:nvPr>
            <p:ph type="sldNum" sz="quarter" idx="11"/>
          </p:nvPr>
        </p:nvSpPr>
        <p:spPr/>
        <p:txBody>
          <a:bodyPr/>
          <a:lstStyle/>
          <a:p>
            <a:pPr>
              <a:defRPr/>
            </a:pPr>
            <a:fld id="{2C01DB3B-2399-F341-B474-AE739D6ABF41}" type="slidenum">
              <a:rPr lang="sv-SE" smtClean="0"/>
              <a:pPr>
                <a:defRPr/>
              </a:pPr>
              <a:t>6</a:t>
            </a:fld>
            <a:endParaRPr lang="sv-SE"/>
          </a:p>
        </p:txBody>
      </p:sp>
    </p:spTree>
    <p:extLst>
      <p:ext uri="{BB962C8B-B14F-4D97-AF65-F5344CB8AC3E}">
        <p14:creationId xmlns:p14="http://schemas.microsoft.com/office/powerpoint/2010/main" val="1940372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The Telle kit</a:t>
            </a:r>
            <a:endParaRPr lang="sv-SE"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sv-SE" dirty="0" smtClean="0"/>
              <a:t>A </a:t>
            </a:r>
            <a:r>
              <a:rPr lang="sv-SE" dirty="0" err="1" smtClean="0"/>
              <a:t>tablet</a:t>
            </a:r>
            <a:r>
              <a:rPr lang="sv-SE" dirty="0" smtClean="0"/>
              <a:t> PC</a:t>
            </a:r>
          </a:p>
          <a:p>
            <a:pPr marL="342900" indent="-342900">
              <a:buFont typeface="Arial" panose="020B0604020202020204" pitchFamily="34" charset="0"/>
              <a:buChar char="•"/>
            </a:pPr>
            <a:r>
              <a:rPr lang="sv-SE" dirty="0" smtClean="0"/>
              <a:t>Smart glass from </a:t>
            </a:r>
            <a:r>
              <a:rPr lang="sv-SE" dirty="0" err="1" smtClean="0"/>
              <a:t>Vuzix</a:t>
            </a:r>
            <a:r>
              <a:rPr lang="sv-SE" dirty="0" smtClean="0"/>
              <a:t>: Display, </a:t>
            </a:r>
            <a:r>
              <a:rPr lang="sv-SE" dirty="0" err="1" smtClean="0"/>
              <a:t>camera</a:t>
            </a:r>
            <a:r>
              <a:rPr lang="sv-SE" dirty="0" smtClean="0"/>
              <a:t> and audio</a:t>
            </a:r>
          </a:p>
          <a:p>
            <a:pPr marL="908050" lvl="1" indent="-342900">
              <a:buFont typeface="Arial" panose="020B0604020202020204" pitchFamily="34" charset="0"/>
              <a:buChar char="•"/>
            </a:pPr>
            <a:r>
              <a:rPr lang="sv-SE" dirty="0" smtClean="0"/>
              <a:t>5 </a:t>
            </a:r>
            <a:r>
              <a:rPr lang="sv-SE" dirty="0" err="1" smtClean="0"/>
              <a:t>hours</a:t>
            </a:r>
            <a:r>
              <a:rPr lang="sv-SE" dirty="0" smtClean="0"/>
              <a:t> </a:t>
            </a:r>
            <a:r>
              <a:rPr lang="sv-SE" dirty="0" err="1" smtClean="0"/>
              <a:t>battery</a:t>
            </a:r>
            <a:r>
              <a:rPr lang="sv-SE" dirty="0" smtClean="0"/>
              <a:t> </a:t>
            </a:r>
            <a:r>
              <a:rPr lang="sv-SE" dirty="0" err="1" smtClean="0"/>
              <a:t>life</a:t>
            </a:r>
            <a:endParaRPr lang="sv-SE" dirty="0" smtClean="0"/>
          </a:p>
          <a:p>
            <a:pPr marL="342900" indent="-342900">
              <a:buFont typeface="Arial" panose="020B0604020202020204" pitchFamily="34" charset="0"/>
              <a:buChar char="•"/>
            </a:pPr>
            <a:r>
              <a:rPr lang="sv-SE" dirty="0" smtClean="0"/>
              <a:t>A digital </a:t>
            </a:r>
            <a:r>
              <a:rPr lang="sv-SE" dirty="0" err="1" smtClean="0"/>
              <a:t>stethoscope</a:t>
            </a:r>
            <a:endParaRPr lang="sv-SE" dirty="0" smtClean="0"/>
          </a:p>
          <a:p>
            <a:pPr marL="342900" indent="-342900">
              <a:buFont typeface="Arial" panose="020B0604020202020204" pitchFamily="34" charset="0"/>
              <a:buChar char="•"/>
            </a:pPr>
            <a:r>
              <a:rPr lang="sv-SE" dirty="0" smtClean="0"/>
              <a:t>A </a:t>
            </a:r>
            <a:r>
              <a:rPr lang="sv-SE" dirty="0" err="1" smtClean="0"/>
              <a:t>pulsoximeter</a:t>
            </a:r>
            <a:r>
              <a:rPr lang="sv-SE" dirty="0" smtClean="0"/>
              <a:t> </a:t>
            </a:r>
            <a:r>
              <a:rPr lang="sv-SE" dirty="0" err="1" smtClean="0"/>
              <a:t>that</a:t>
            </a:r>
            <a:r>
              <a:rPr lang="sv-SE" dirty="0" smtClean="0"/>
              <a:t> </a:t>
            </a:r>
            <a:r>
              <a:rPr lang="sv-SE" dirty="0" err="1" smtClean="0"/>
              <a:t>also</a:t>
            </a:r>
            <a:r>
              <a:rPr lang="sv-SE" dirty="0" smtClean="0"/>
              <a:t> </a:t>
            </a:r>
            <a:r>
              <a:rPr lang="sv-SE" dirty="0" err="1" smtClean="0"/>
              <a:t>records</a:t>
            </a:r>
            <a:r>
              <a:rPr lang="sv-SE" dirty="0" smtClean="0"/>
              <a:t> </a:t>
            </a:r>
            <a:r>
              <a:rPr lang="sv-SE" dirty="0" err="1" smtClean="0"/>
              <a:t>heart</a:t>
            </a:r>
            <a:r>
              <a:rPr lang="sv-SE" dirty="0" smtClean="0"/>
              <a:t> rate</a:t>
            </a:r>
          </a:p>
          <a:p>
            <a:pPr marL="342900" indent="-342900">
              <a:buFont typeface="Arial" panose="020B0604020202020204" pitchFamily="34" charset="0"/>
              <a:buChar char="•"/>
            </a:pPr>
            <a:r>
              <a:rPr lang="sv-SE" dirty="0" smtClean="0"/>
              <a:t>The </a:t>
            </a:r>
            <a:r>
              <a:rPr lang="sv-SE" dirty="0" err="1" smtClean="0"/>
              <a:t>Physician</a:t>
            </a:r>
            <a:r>
              <a:rPr lang="sv-SE" dirty="0" smtClean="0"/>
              <a:t> desktop </a:t>
            </a:r>
            <a:r>
              <a:rPr lang="sv-SE" dirty="0" err="1" smtClean="0"/>
              <a:t>application</a:t>
            </a:r>
            <a:endParaRPr lang="sv-SE" dirty="0"/>
          </a:p>
        </p:txBody>
      </p:sp>
      <p:sp>
        <p:nvSpPr>
          <p:cNvPr id="4" name="Date Placeholder 3"/>
          <p:cNvSpPr>
            <a:spLocks noGrp="1"/>
          </p:cNvSpPr>
          <p:nvPr>
            <p:ph type="dt" sz="half" idx="10"/>
          </p:nvPr>
        </p:nvSpPr>
        <p:spPr/>
        <p:txBody>
          <a:bodyPr/>
          <a:lstStyle/>
          <a:p>
            <a:pPr>
              <a:defRPr/>
            </a:pPr>
            <a:fld id="{B0CBDD09-03AB-1F48-B374-23E9ED2060C8}" type="datetime1">
              <a:rPr lang="sv-SE" smtClean="0"/>
              <a:pPr>
                <a:defRPr/>
              </a:pPr>
              <a:t>2015-07-29</a:t>
            </a:fld>
            <a:endParaRPr lang="sv-SE"/>
          </a:p>
        </p:txBody>
      </p:sp>
      <p:sp>
        <p:nvSpPr>
          <p:cNvPr id="5" name="Slide Number Placeholder 4"/>
          <p:cNvSpPr>
            <a:spLocks noGrp="1"/>
          </p:cNvSpPr>
          <p:nvPr>
            <p:ph type="sldNum" sz="quarter" idx="11"/>
          </p:nvPr>
        </p:nvSpPr>
        <p:spPr/>
        <p:txBody>
          <a:bodyPr/>
          <a:lstStyle/>
          <a:p>
            <a:pPr>
              <a:defRPr/>
            </a:pPr>
            <a:fld id="{2C01DB3B-2399-F341-B474-AE739D6ABF41}" type="slidenum">
              <a:rPr lang="sv-SE" smtClean="0"/>
              <a:pPr>
                <a:defRPr/>
              </a:pPr>
              <a:t>7</a:t>
            </a:fld>
            <a:endParaRPr lang="sv-SE"/>
          </a:p>
        </p:txBody>
      </p:sp>
    </p:spTree>
    <p:extLst>
      <p:ext uri="{BB962C8B-B14F-4D97-AF65-F5344CB8AC3E}">
        <p14:creationId xmlns:p14="http://schemas.microsoft.com/office/powerpoint/2010/main" val="4139243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034198133"/>
              </p:ext>
            </p:extLst>
          </p:nvPr>
        </p:nvGraphicFramePr>
        <p:xfrm>
          <a:off x="457200" y="1193801"/>
          <a:ext cx="8686800" cy="5173994"/>
        </p:xfrm>
        <a:graphic>
          <a:graphicData uri="http://schemas.openxmlformats.org/drawingml/2006/table">
            <a:tbl>
              <a:tblPr>
                <a:tableStyleId>{5C22544A-7EE6-4342-B048-85BDC9FD1C3A}</a:tableStyleId>
              </a:tblPr>
              <a:tblGrid>
                <a:gridCol w="3644900"/>
                <a:gridCol w="5041900"/>
              </a:tblGrid>
              <a:tr h="215647">
                <a:tc>
                  <a:txBody>
                    <a:bodyPr/>
                    <a:lstStyle/>
                    <a:p>
                      <a:pPr hangingPunct="0">
                        <a:spcAft>
                          <a:spcPts val="0"/>
                        </a:spcAft>
                      </a:pPr>
                      <a:r>
                        <a:rPr lang="en-US" sz="1800" b="1" dirty="0">
                          <a:effectLst/>
                        </a:rPr>
                        <a:t>Application area</a:t>
                      </a:r>
                      <a:endParaRPr lang="sv-SE" sz="1800" b="1" dirty="0">
                        <a:effectLst/>
                        <a:latin typeface="Times New Roman"/>
                        <a:ea typeface="Times New Roman"/>
                      </a:endParaRPr>
                    </a:p>
                  </a:txBody>
                  <a:tcPr marL="68580" marR="68580" marT="0" marB="0" anchor="b"/>
                </a:tc>
                <a:tc>
                  <a:txBody>
                    <a:bodyPr/>
                    <a:lstStyle/>
                    <a:p>
                      <a:pPr hangingPunct="0">
                        <a:spcAft>
                          <a:spcPts val="0"/>
                        </a:spcAft>
                      </a:pPr>
                      <a:r>
                        <a:rPr lang="en-US" sz="1800" b="1" dirty="0">
                          <a:effectLst/>
                        </a:rPr>
                        <a:t>Findings</a:t>
                      </a:r>
                      <a:endParaRPr lang="sv-SE" sz="1800" b="1" dirty="0">
                        <a:effectLst/>
                        <a:latin typeface="Times New Roman"/>
                        <a:ea typeface="Times New Roman"/>
                      </a:endParaRPr>
                    </a:p>
                  </a:txBody>
                  <a:tcPr marL="68580" marR="68580" marT="0" marB="0" anchor="b"/>
                </a:tc>
              </a:tr>
              <a:tr h="1509533">
                <a:tc>
                  <a:txBody>
                    <a:bodyPr/>
                    <a:lstStyle/>
                    <a:p>
                      <a:pPr hangingPunct="0">
                        <a:spcAft>
                          <a:spcPts val="0"/>
                        </a:spcAft>
                      </a:pPr>
                      <a:r>
                        <a:rPr lang="en-US" sz="1800" dirty="0">
                          <a:effectLst/>
                        </a:rPr>
                        <a:t>Remote instruction of users wearing Glass</a:t>
                      </a:r>
                      <a:endParaRPr lang="sv-SE" sz="1800" dirty="0">
                        <a:effectLst/>
                        <a:latin typeface="Times New Roman"/>
                        <a:ea typeface="Times New Roman"/>
                      </a:endParaRPr>
                    </a:p>
                  </a:txBody>
                  <a:tcPr marL="68580" marR="68580" marT="0" marB="0"/>
                </a:tc>
                <a:tc>
                  <a:txBody>
                    <a:bodyPr/>
                    <a:lstStyle/>
                    <a:p>
                      <a:pPr hangingPunct="0">
                        <a:spcAft>
                          <a:spcPts val="600"/>
                        </a:spcAft>
                      </a:pPr>
                      <a:r>
                        <a:rPr lang="en-US" sz="1800" dirty="0">
                          <a:effectLst/>
                        </a:rPr>
                        <a:t>Beneficial use in cardiologist  education [4] Orthopedic surgery training [5</a:t>
                      </a:r>
                      <a:r>
                        <a:rPr lang="en-US" sz="1800" dirty="0" smtClean="0">
                          <a:effectLst/>
                        </a:rPr>
                        <a:t>] </a:t>
                      </a:r>
                      <a:br>
                        <a:rPr lang="en-US" sz="1800" dirty="0" smtClean="0">
                          <a:effectLst/>
                        </a:rPr>
                      </a:br>
                      <a:r>
                        <a:rPr lang="en-US" sz="1800" dirty="0" smtClean="0">
                          <a:effectLst/>
                        </a:rPr>
                        <a:t>Cancer </a:t>
                      </a:r>
                      <a:r>
                        <a:rPr lang="en-US" sz="1800" dirty="0">
                          <a:effectLst/>
                        </a:rPr>
                        <a:t>surgery [</a:t>
                      </a:r>
                      <a:r>
                        <a:rPr lang="en-US" sz="1800" dirty="0" smtClean="0">
                          <a:effectLst/>
                        </a:rPr>
                        <a:t>6]</a:t>
                      </a:r>
                      <a:br>
                        <a:rPr lang="en-US" sz="1800" dirty="0" smtClean="0">
                          <a:effectLst/>
                        </a:rPr>
                      </a:br>
                      <a:r>
                        <a:rPr lang="en-US" sz="1800" dirty="0" smtClean="0">
                          <a:effectLst/>
                        </a:rPr>
                        <a:t>Central </a:t>
                      </a:r>
                      <a:r>
                        <a:rPr lang="en-US" sz="1800" dirty="0">
                          <a:effectLst/>
                        </a:rPr>
                        <a:t>venous access [7] </a:t>
                      </a:r>
                      <a:r>
                        <a:rPr lang="en-US" sz="1800" dirty="0" smtClean="0">
                          <a:effectLst/>
                        </a:rPr>
                        <a:t/>
                      </a:r>
                      <a:br>
                        <a:rPr lang="en-US" sz="1800" dirty="0" smtClean="0">
                          <a:effectLst/>
                        </a:rPr>
                      </a:br>
                      <a:r>
                        <a:rPr lang="en-US" sz="1800" dirty="0" smtClean="0">
                          <a:effectLst/>
                        </a:rPr>
                        <a:t>Ultrasound </a:t>
                      </a:r>
                      <a:r>
                        <a:rPr lang="en-US" sz="1800" dirty="0">
                          <a:effectLst/>
                        </a:rPr>
                        <a:t>interpretation [8</a:t>
                      </a:r>
                      <a:r>
                        <a:rPr lang="en-US" sz="1800" dirty="0" smtClean="0">
                          <a:effectLst/>
                        </a:rPr>
                        <a:t>]</a:t>
                      </a:r>
                      <a:br>
                        <a:rPr lang="en-US" sz="1800" dirty="0" smtClean="0">
                          <a:effectLst/>
                        </a:rPr>
                      </a:br>
                      <a:r>
                        <a:rPr lang="en-US" sz="1800" dirty="0" smtClean="0">
                          <a:effectLst/>
                        </a:rPr>
                        <a:t>Diabetic </a:t>
                      </a:r>
                      <a:r>
                        <a:rPr lang="en-US" sz="1800" dirty="0">
                          <a:effectLst/>
                        </a:rPr>
                        <a:t>limb assessment [9]</a:t>
                      </a:r>
                      <a:endParaRPr lang="sv-SE" sz="1800" dirty="0">
                        <a:effectLst/>
                        <a:latin typeface="Times New Roman"/>
                        <a:ea typeface="Times New Roman"/>
                      </a:endParaRPr>
                    </a:p>
                  </a:txBody>
                  <a:tcPr marL="68580" marR="68580" marT="0" marB="0"/>
                </a:tc>
              </a:tr>
              <a:tr h="431295">
                <a:tc>
                  <a:txBody>
                    <a:bodyPr/>
                    <a:lstStyle/>
                    <a:p>
                      <a:pPr hangingPunct="0">
                        <a:spcAft>
                          <a:spcPts val="0"/>
                        </a:spcAft>
                      </a:pPr>
                      <a:r>
                        <a:rPr lang="en-US" sz="1800" dirty="0">
                          <a:effectLst/>
                        </a:rPr>
                        <a:t>Documenting </a:t>
                      </a:r>
                      <a:br>
                        <a:rPr lang="en-US" sz="1800" dirty="0">
                          <a:effectLst/>
                        </a:rPr>
                      </a:br>
                      <a:r>
                        <a:rPr lang="en-US" sz="1800" dirty="0">
                          <a:effectLst/>
                        </a:rPr>
                        <a:t>procedures</a:t>
                      </a:r>
                      <a:endParaRPr lang="sv-SE" sz="1800" dirty="0">
                        <a:effectLst/>
                        <a:latin typeface="Times New Roman"/>
                        <a:ea typeface="Times New Roman"/>
                      </a:endParaRPr>
                    </a:p>
                  </a:txBody>
                  <a:tcPr marL="68580" marR="68580" marT="0" marB="0"/>
                </a:tc>
                <a:tc>
                  <a:txBody>
                    <a:bodyPr/>
                    <a:lstStyle/>
                    <a:p>
                      <a:pPr hangingPunct="0">
                        <a:spcAft>
                          <a:spcPts val="600"/>
                        </a:spcAft>
                      </a:pPr>
                      <a:r>
                        <a:rPr lang="en-US" sz="1800">
                          <a:effectLst/>
                        </a:rPr>
                        <a:t>Autopsy documentation [10]</a:t>
                      </a:r>
                      <a:br>
                        <a:rPr lang="en-US" sz="1800">
                          <a:effectLst/>
                        </a:rPr>
                      </a:br>
                      <a:r>
                        <a:rPr lang="en-US" sz="1800">
                          <a:effectLst/>
                        </a:rPr>
                        <a:t>Airway intubation [11]</a:t>
                      </a:r>
                      <a:endParaRPr lang="sv-SE" sz="1800">
                        <a:effectLst/>
                        <a:latin typeface="Times New Roman"/>
                        <a:ea typeface="Times New Roman"/>
                      </a:endParaRPr>
                    </a:p>
                  </a:txBody>
                  <a:tcPr marL="68580" marR="68580" marT="0" marB="0"/>
                </a:tc>
              </a:tr>
              <a:tr h="862590">
                <a:tc>
                  <a:txBody>
                    <a:bodyPr/>
                    <a:lstStyle/>
                    <a:p>
                      <a:pPr hangingPunct="0">
                        <a:spcAft>
                          <a:spcPts val="0"/>
                        </a:spcAft>
                      </a:pPr>
                      <a:r>
                        <a:rPr lang="en-US" sz="1800" dirty="0">
                          <a:effectLst/>
                        </a:rPr>
                        <a:t>Patient empowerment</a:t>
                      </a:r>
                      <a:endParaRPr lang="sv-SE" sz="1800" dirty="0">
                        <a:effectLst/>
                        <a:latin typeface="Times New Roman"/>
                        <a:ea typeface="Times New Roman"/>
                      </a:endParaRPr>
                    </a:p>
                  </a:txBody>
                  <a:tcPr marL="68580" marR="68580" marT="0" marB="0"/>
                </a:tc>
                <a:tc>
                  <a:txBody>
                    <a:bodyPr/>
                    <a:lstStyle/>
                    <a:p>
                      <a:pPr hangingPunct="0">
                        <a:spcAft>
                          <a:spcPts val="0"/>
                        </a:spcAft>
                      </a:pPr>
                      <a:r>
                        <a:rPr lang="en-US" sz="1800" dirty="0">
                          <a:effectLst/>
                        </a:rPr>
                        <a:t>Allergy patients getting access to information [12]</a:t>
                      </a:r>
                      <a:endParaRPr lang="sv-SE" sz="1800" dirty="0">
                        <a:effectLst/>
                      </a:endParaRPr>
                    </a:p>
                    <a:p>
                      <a:pPr hangingPunct="0">
                        <a:spcAft>
                          <a:spcPts val="600"/>
                        </a:spcAft>
                      </a:pPr>
                      <a:r>
                        <a:rPr lang="en-US" sz="1800" dirty="0">
                          <a:effectLst/>
                        </a:rPr>
                        <a:t>Macula patients getting </a:t>
                      </a:r>
                      <a:r>
                        <a:rPr lang="en-US" sz="1800" dirty="0" err="1">
                          <a:effectLst/>
                        </a:rPr>
                        <a:t>augumented</a:t>
                      </a:r>
                      <a:r>
                        <a:rPr lang="en-US" sz="1800" dirty="0">
                          <a:effectLst/>
                        </a:rPr>
                        <a:t> vision [13]</a:t>
                      </a:r>
                      <a:endParaRPr lang="sv-SE" sz="1800" dirty="0">
                        <a:effectLst/>
                        <a:latin typeface="Times New Roman"/>
                        <a:ea typeface="Times New Roman"/>
                      </a:endParaRPr>
                    </a:p>
                  </a:txBody>
                  <a:tcPr marL="68580" marR="68580" marT="0" marB="0"/>
                </a:tc>
              </a:tr>
              <a:tr h="1078237">
                <a:tc>
                  <a:txBody>
                    <a:bodyPr/>
                    <a:lstStyle/>
                    <a:p>
                      <a:pPr hangingPunct="0">
                        <a:spcAft>
                          <a:spcPts val="0"/>
                        </a:spcAft>
                      </a:pPr>
                      <a:r>
                        <a:rPr lang="en-US" sz="1800">
                          <a:effectLst/>
                        </a:rPr>
                        <a:t>Reading signal data</a:t>
                      </a:r>
                      <a:endParaRPr lang="sv-SE" sz="1800">
                        <a:effectLst/>
                        <a:latin typeface="Times New Roman"/>
                        <a:ea typeface="Times New Roman"/>
                      </a:endParaRPr>
                    </a:p>
                  </a:txBody>
                  <a:tcPr marL="68580" marR="68580" marT="0" marB="0"/>
                </a:tc>
                <a:tc>
                  <a:txBody>
                    <a:bodyPr/>
                    <a:lstStyle/>
                    <a:p>
                      <a:pPr hangingPunct="0">
                        <a:spcAft>
                          <a:spcPts val="0"/>
                        </a:spcAft>
                      </a:pPr>
                      <a:r>
                        <a:rPr lang="en-US" sz="1800" dirty="0">
                          <a:effectLst/>
                        </a:rPr>
                        <a:t>ECG assessment [14], </a:t>
                      </a:r>
                      <a:r>
                        <a:rPr lang="en-US" sz="1800" dirty="0" err="1">
                          <a:effectLst/>
                        </a:rPr>
                        <a:t>Immunochromatography</a:t>
                      </a:r>
                      <a:r>
                        <a:rPr lang="en-US" sz="1800" dirty="0">
                          <a:effectLst/>
                        </a:rPr>
                        <a:t> [15]</a:t>
                      </a:r>
                      <a:endParaRPr lang="sv-SE" sz="1800" dirty="0">
                        <a:effectLst/>
                      </a:endParaRPr>
                    </a:p>
                    <a:p>
                      <a:pPr hangingPunct="0">
                        <a:spcAft>
                          <a:spcPts val="600"/>
                        </a:spcAft>
                      </a:pPr>
                      <a:r>
                        <a:rPr lang="en-US" sz="1800" dirty="0">
                          <a:effectLst/>
                        </a:rPr>
                        <a:t>Vital signs during radiological intervention [16]</a:t>
                      </a:r>
                      <a:endParaRPr lang="sv-SE" sz="1800" dirty="0">
                        <a:effectLst/>
                        <a:latin typeface="Times New Roman"/>
                        <a:ea typeface="Times New Roman"/>
                      </a:endParaRPr>
                    </a:p>
                  </a:txBody>
                  <a:tcPr marL="68580" marR="68580" marT="0" marB="0"/>
                </a:tc>
              </a:tr>
              <a:tr h="431295">
                <a:tc>
                  <a:txBody>
                    <a:bodyPr/>
                    <a:lstStyle/>
                    <a:p>
                      <a:pPr hangingPunct="0">
                        <a:spcAft>
                          <a:spcPts val="0"/>
                        </a:spcAft>
                      </a:pPr>
                      <a:r>
                        <a:rPr lang="en-US" sz="1800">
                          <a:effectLst/>
                        </a:rPr>
                        <a:t>Providing instructional films and simulation</a:t>
                      </a:r>
                      <a:endParaRPr lang="sv-SE" sz="1800">
                        <a:effectLst/>
                        <a:latin typeface="Times New Roman"/>
                        <a:ea typeface="Times New Roman"/>
                      </a:endParaRPr>
                    </a:p>
                  </a:txBody>
                  <a:tcPr marL="68580" marR="68580" marT="0" marB="0"/>
                </a:tc>
                <a:tc>
                  <a:txBody>
                    <a:bodyPr/>
                    <a:lstStyle/>
                    <a:p>
                      <a:pPr hangingPunct="0">
                        <a:spcAft>
                          <a:spcPts val="0"/>
                        </a:spcAft>
                      </a:pPr>
                      <a:r>
                        <a:rPr lang="en-US" sz="1800" dirty="0">
                          <a:effectLst/>
                        </a:rPr>
                        <a:t>Disaster medicine [17], Anatomy and palpation [18]</a:t>
                      </a:r>
                      <a:endParaRPr lang="sv-SE" sz="1800" dirty="0">
                        <a:effectLst/>
                        <a:latin typeface="Times New Roman"/>
                        <a:ea typeface="Times New Roman"/>
                      </a:endParaRPr>
                    </a:p>
                  </a:txBody>
                  <a:tcPr marL="68580" marR="68580" marT="0" marB="0"/>
                </a:tc>
              </a:tr>
              <a:tr h="215647">
                <a:tc>
                  <a:txBody>
                    <a:bodyPr/>
                    <a:lstStyle/>
                    <a:p>
                      <a:pPr hangingPunct="0">
                        <a:spcAft>
                          <a:spcPts val="0"/>
                        </a:spcAft>
                      </a:pPr>
                      <a:r>
                        <a:rPr lang="en-US" sz="1000">
                          <a:effectLst/>
                        </a:rPr>
                        <a:t> </a:t>
                      </a:r>
                      <a:endParaRPr lang="sv-SE" sz="1000">
                        <a:effectLst/>
                        <a:latin typeface="Times New Roman"/>
                        <a:ea typeface="Times New Roman"/>
                      </a:endParaRPr>
                    </a:p>
                  </a:txBody>
                  <a:tcPr marL="68580" marR="68580" marT="0" marB="0"/>
                </a:tc>
                <a:tc>
                  <a:txBody>
                    <a:bodyPr/>
                    <a:lstStyle/>
                    <a:p>
                      <a:pPr hangingPunct="0">
                        <a:spcAft>
                          <a:spcPts val="0"/>
                        </a:spcAft>
                      </a:pPr>
                      <a:r>
                        <a:rPr lang="en-US" sz="1000" dirty="0">
                          <a:effectLst/>
                        </a:rPr>
                        <a:t> </a:t>
                      </a:r>
                      <a:endParaRPr lang="sv-SE" sz="1000" dirty="0">
                        <a:effectLst/>
                        <a:latin typeface="Times New Roman"/>
                        <a:ea typeface="Times New Roman"/>
                      </a:endParaRPr>
                    </a:p>
                  </a:txBody>
                  <a:tcPr marL="68580" marR="68580" marT="0" marB="0"/>
                </a:tc>
              </a:tr>
            </a:tbl>
          </a:graphicData>
        </a:graphic>
      </p:graphicFrame>
      <p:sp>
        <p:nvSpPr>
          <p:cNvPr id="4" name="Date Placeholder 3"/>
          <p:cNvSpPr>
            <a:spLocks noGrp="1"/>
          </p:cNvSpPr>
          <p:nvPr>
            <p:ph type="dt" sz="half" idx="10"/>
          </p:nvPr>
        </p:nvSpPr>
        <p:spPr/>
        <p:txBody>
          <a:bodyPr/>
          <a:lstStyle/>
          <a:p>
            <a:pPr>
              <a:defRPr/>
            </a:pPr>
            <a:fld id="{B0CBDD09-03AB-1F48-B374-23E9ED2060C8}" type="datetime1">
              <a:rPr lang="sv-SE" smtClean="0"/>
              <a:pPr>
                <a:defRPr/>
              </a:pPr>
              <a:t>2015-07-29</a:t>
            </a:fld>
            <a:endParaRPr lang="sv-SE"/>
          </a:p>
        </p:txBody>
      </p:sp>
      <p:sp>
        <p:nvSpPr>
          <p:cNvPr id="5" name="Slide Number Placeholder 4"/>
          <p:cNvSpPr>
            <a:spLocks noGrp="1"/>
          </p:cNvSpPr>
          <p:nvPr>
            <p:ph type="sldNum" sz="quarter" idx="11"/>
          </p:nvPr>
        </p:nvSpPr>
        <p:spPr/>
        <p:txBody>
          <a:bodyPr/>
          <a:lstStyle/>
          <a:p>
            <a:pPr>
              <a:defRPr/>
            </a:pPr>
            <a:fld id="{2C01DB3B-2399-F341-B474-AE739D6ABF41}" type="slidenum">
              <a:rPr lang="sv-SE" smtClean="0"/>
              <a:pPr>
                <a:defRPr/>
              </a:pPr>
              <a:t>8</a:t>
            </a:fld>
            <a:endParaRPr lang="sv-SE"/>
          </a:p>
        </p:txBody>
      </p:sp>
      <p:sp>
        <p:nvSpPr>
          <p:cNvPr id="7" name="Rectangle 1"/>
          <p:cNvSpPr>
            <a:spLocks noChangeArrowheads="1"/>
          </p:cNvSpPr>
          <p:nvPr/>
        </p:nvSpPr>
        <p:spPr bwMode="auto">
          <a:xfrm>
            <a:off x="1443819" y="598182"/>
            <a:ext cx="412593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sv-SE" sz="1400" b="1" u="none" strike="noStrike" cap="none" normalizeH="0" baseline="0" dirty="0" smtClean="0">
                <a:ln>
                  <a:noFill/>
                </a:ln>
                <a:solidFill>
                  <a:schemeClr val="tx2"/>
                </a:solidFill>
                <a:effectLst/>
                <a:latin typeface="Arial" pitchFamily="34" charset="0"/>
                <a:ea typeface="Times New Roman" pitchFamily="18" charset="0"/>
                <a:cs typeface="Arial" pitchFamily="34" charset="0"/>
              </a:rPr>
              <a:t>Table 1 – Different application areas described</a:t>
            </a:r>
            <a:endParaRPr kumimoji="0" lang="en-US" altLang="sv-SE" sz="3200" b="1" u="none" strike="noStrike" cap="none" normalizeH="0" baseline="0" dirty="0" smtClean="0">
              <a:ln>
                <a:noFill/>
              </a:ln>
              <a:solidFill>
                <a:schemeClr val="tx2"/>
              </a:solidFill>
              <a:effectLst/>
              <a:latin typeface="Arial" pitchFamily="34" charset="0"/>
              <a:cs typeface="Arial" pitchFamily="34" charset="0"/>
            </a:endParaRPr>
          </a:p>
        </p:txBody>
      </p:sp>
    </p:spTree>
    <p:extLst>
      <p:ext uri="{BB962C8B-B14F-4D97-AF65-F5344CB8AC3E}">
        <p14:creationId xmlns:p14="http://schemas.microsoft.com/office/powerpoint/2010/main" val="26032318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Glass in the operating</a:t>
            </a:r>
            <a:br>
              <a:rPr lang="sv-SE" dirty="0" smtClean="0"/>
            </a:br>
            <a:r>
              <a:rPr lang="sv-SE" dirty="0" err="1" smtClean="0"/>
              <a:t>room</a:t>
            </a:r>
            <a:endParaRPr lang="sv-SE" dirty="0"/>
          </a:p>
        </p:txBody>
      </p:sp>
      <p:sp>
        <p:nvSpPr>
          <p:cNvPr id="3" name="Content Placeholder 2"/>
          <p:cNvSpPr>
            <a:spLocks noGrp="1"/>
          </p:cNvSpPr>
          <p:nvPr>
            <p:ph idx="1"/>
          </p:nvPr>
        </p:nvSpPr>
        <p:spPr/>
        <p:txBody>
          <a:bodyPr/>
          <a:lstStyle/>
          <a:p>
            <a:endParaRPr lang="sv-SE" dirty="0"/>
          </a:p>
        </p:txBody>
      </p:sp>
      <p:sp>
        <p:nvSpPr>
          <p:cNvPr id="4" name="Date Placeholder 3"/>
          <p:cNvSpPr>
            <a:spLocks noGrp="1"/>
          </p:cNvSpPr>
          <p:nvPr>
            <p:ph type="dt" sz="half" idx="10"/>
          </p:nvPr>
        </p:nvSpPr>
        <p:spPr/>
        <p:txBody>
          <a:bodyPr/>
          <a:lstStyle/>
          <a:p>
            <a:pPr>
              <a:defRPr/>
            </a:pPr>
            <a:fld id="{B0CBDD09-03AB-1F48-B374-23E9ED2060C8}" type="datetime1">
              <a:rPr lang="sv-SE" smtClean="0"/>
              <a:pPr>
                <a:defRPr/>
              </a:pPr>
              <a:t>2015-07-29</a:t>
            </a:fld>
            <a:endParaRPr lang="sv-SE"/>
          </a:p>
        </p:txBody>
      </p:sp>
      <p:sp>
        <p:nvSpPr>
          <p:cNvPr id="5" name="Slide Number Placeholder 4"/>
          <p:cNvSpPr>
            <a:spLocks noGrp="1"/>
          </p:cNvSpPr>
          <p:nvPr>
            <p:ph type="sldNum" sz="quarter" idx="11"/>
          </p:nvPr>
        </p:nvSpPr>
        <p:spPr/>
        <p:txBody>
          <a:bodyPr/>
          <a:lstStyle/>
          <a:p>
            <a:pPr>
              <a:defRPr/>
            </a:pPr>
            <a:fld id="{2C01DB3B-2399-F341-B474-AE739D6ABF41}" type="slidenum">
              <a:rPr lang="sv-SE" smtClean="0"/>
              <a:pPr>
                <a:defRPr/>
              </a:pPr>
              <a:t>9</a:t>
            </a:fld>
            <a:endParaRPr lang="sv-SE"/>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8687" y="1363663"/>
            <a:ext cx="3629025" cy="5248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5182001"/>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small (engelsk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Presentationsmall (engelska)</Template>
  <TotalTime>11550</TotalTime>
  <Words>956</Words>
  <Application>Microsoft Office PowerPoint</Application>
  <PresentationFormat>On-screen Show (4:3)</PresentationFormat>
  <Paragraphs>119</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MS PGothic</vt:lpstr>
      <vt:lpstr>Arial</vt:lpstr>
      <vt:lpstr>Calibri</vt:lpstr>
      <vt:lpstr>Sabon LT Std</vt:lpstr>
      <vt:lpstr>Times New Roman</vt:lpstr>
      <vt:lpstr>Trade Gothic LT Std Bold</vt:lpstr>
      <vt:lpstr>Presentationsmall (engelska)</vt:lpstr>
      <vt:lpstr>Smart glasses – A new mobile tool for health care and education</vt:lpstr>
      <vt:lpstr>What is Google Glass ?</vt:lpstr>
      <vt:lpstr>In press for the Medinfo 2015 conference of the International Medical Informatics Association</vt:lpstr>
      <vt:lpstr>Method</vt:lpstr>
      <vt:lpstr>Brief History of the device</vt:lpstr>
      <vt:lpstr>Other smart glasses</vt:lpstr>
      <vt:lpstr>The Telle kit</vt:lpstr>
      <vt:lpstr>PowerPoint Presentation</vt:lpstr>
      <vt:lpstr>Glass in the operating room</vt:lpstr>
      <vt:lpstr>PowerPoint Presentation</vt:lpstr>
      <vt:lpstr>PowerPoint Presentation</vt:lpstr>
      <vt:lpstr>PowerPoint Presentation</vt:lpstr>
      <vt:lpstr>PowerPoint Presentation</vt:lpstr>
      <vt:lpstr>The study in Boston with Dr Singh</vt:lpstr>
      <vt:lpstr>The patient as a user</vt:lpstr>
      <vt:lpstr>The potential is great but unproven</vt:lpstr>
      <vt:lpstr>Applications in education</vt:lpstr>
      <vt:lpstr>Conclusions</vt:lpstr>
    </vt:vector>
  </TitlesOfParts>
  <Company>Örebro universitet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Patient Reporting Applications – General Aspects as an Informatics Project</dc:title>
  <dc:creator>Gunnar Klein</dc:creator>
  <cp:lastModifiedBy>Gunnar Klein</cp:lastModifiedBy>
  <cp:revision>134</cp:revision>
  <dcterms:created xsi:type="dcterms:W3CDTF">2014-02-04T20:00:39Z</dcterms:created>
  <dcterms:modified xsi:type="dcterms:W3CDTF">2015-07-29T05:57:01Z</dcterms:modified>
</cp:coreProperties>
</file>