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</p:sldMasterIdLst>
  <p:notesMasterIdLst>
    <p:notesMasterId r:id="rId18"/>
  </p:notesMasterIdLst>
  <p:sldIdLst>
    <p:sldId id="256" r:id="rId3"/>
    <p:sldId id="257" r:id="rId4"/>
    <p:sldId id="260" r:id="rId5"/>
    <p:sldId id="261" r:id="rId6"/>
    <p:sldId id="265" r:id="rId7"/>
    <p:sldId id="259" r:id="rId8"/>
    <p:sldId id="262" r:id="rId9"/>
    <p:sldId id="263" r:id="rId10"/>
    <p:sldId id="264" r:id="rId11"/>
    <p:sldId id="267" r:id="rId12"/>
    <p:sldId id="266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C7F09B-DB76-405A-8B98-F3CAAB24E2D2}" type="doc">
      <dgm:prSet loTypeId="urn:microsoft.com/office/officeart/2005/8/layout/hProcess11" loCatId="process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tr-TR"/>
        </a:p>
      </dgm:t>
    </dgm:pt>
    <dgm:pt modelId="{F5BFF995-4E72-4268-896D-D6C026A39278}">
      <dgm:prSet custT="1"/>
      <dgm:spPr/>
      <dgm:t>
        <a:bodyPr/>
        <a:lstStyle/>
        <a:p>
          <a:r>
            <a:rPr 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Students who arrived on the day of the exam were assigned to the breathing technique (B1 and B2)</a:t>
          </a:r>
          <a:r>
            <a:rPr lang="tr-TR" sz="18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and the control group (</a:t>
          </a:r>
          <a:r>
            <a:rPr lang="tr-TR" sz="18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C</a:t>
          </a:r>
          <a:r>
            <a:rPr 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1 and </a:t>
          </a:r>
          <a:r>
            <a:rPr lang="tr-TR" sz="18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C</a:t>
          </a:r>
          <a:r>
            <a:rPr 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2). Each group consisted of 15 students for more efficiency due to an insufficient number of supervisors to monitor them.</a:t>
          </a:r>
          <a:endParaRPr lang="tr-TR" sz="1800" b="1" dirty="0">
            <a:solidFill>
              <a:schemeClr val="tx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432E5A-C26C-4D0D-A722-603CDFAD207B}" type="parTrans" cxnId="{7F418AF1-4CED-4F8F-AA09-674AC787546C}">
      <dgm:prSet/>
      <dgm:spPr/>
      <dgm:t>
        <a:bodyPr/>
        <a:lstStyle/>
        <a:p>
          <a:endParaRPr lang="tr-TR" sz="4000" b="1">
            <a:solidFill>
              <a:schemeClr val="tx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76E2CD-8768-400B-9B7D-9CDFF1520DDF}" type="sibTrans" cxnId="{7F418AF1-4CED-4F8F-AA09-674AC787546C}">
      <dgm:prSet/>
      <dgm:spPr/>
      <dgm:t>
        <a:bodyPr/>
        <a:lstStyle/>
        <a:p>
          <a:endParaRPr lang="tr-TR" sz="4000" b="1">
            <a:solidFill>
              <a:schemeClr val="tx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0FEE44-2DAB-4C81-8079-0321DB94B6A7}">
      <dgm:prSet custT="1"/>
      <dgm:spPr/>
      <dgm:t>
        <a:bodyPr/>
        <a:lstStyle/>
        <a:p>
          <a:r>
            <a:rPr 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Data collection was carried out using the Student Identification Form prepared by the authors, the Situational Anxiety Scale, and the Vital Signs Form. </a:t>
          </a:r>
          <a:endParaRPr lang="tr-TR" sz="1800" b="1" dirty="0">
            <a:solidFill>
              <a:schemeClr val="tx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C47B99-BE09-4F94-9E13-29EAC42708B8}" type="parTrans" cxnId="{78B0AD5F-07F9-4096-A439-723AC63193E6}">
      <dgm:prSet/>
      <dgm:spPr/>
      <dgm:t>
        <a:bodyPr/>
        <a:lstStyle/>
        <a:p>
          <a:endParaRPr lang="tr-TR" sz="4000" b="1">
            <a:solidFill>
              <a:schemeClr val="tx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7AE923-74AF-412A-BC01-232873DC92F5}" type="sibTrans" cxnId="{78B0AD5F-07F9-4096-A439-723AC63193E6}">
      <dgm:prSet/>
      <dgm:spPr/>
      <dgm:t>
        <a:bodyPr/>
        <a:lstStyle/>
        <a:p>
          <a:endParaRPr lang="tr-TR" sz="4000" b="1">
            <a:solidFill>
              <a:schemeClr val="tx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27F5CF-C49E-4ACA-8866-E77D43F49815}" type="pres">
      <dgm:prSet presAssocID="{2AC7F09B-DB76-405A-8B98-F3CAAB24E2D2}" presName="Name0" presStyleCnt="0">
        <dgm:presLayoutVars>
          <dgm:dir/>
          <dgm:resizeHandles val="exact"/>
        </dgm:presLayoutVars>
      </dgm:prSet>
      <dgm:spPr/>
    </dgm:pt>
    <dgm:pt modelId="{F234B458-69E8-48D5-9A09-9305668E956C}" type="pres">
      <dgm:prSet presAssocID="{2AC7F09B-DB76-405A-8B98-F3CAAB24E2D2}" presName="arrow" presStyleLbl="bgShp" presStyleIdx="0" presStyleCnt="1"/>
      <dgm:spPr/>
    </dgm:pt>
    <dgm:pt modelId="{7618640B-37B8-4134-BDEB-613C744BA63B}" type="pres">
      <dgm:prSet presAssocID="{2AC7F09B-DB76-405A-8B98-F3CAAB24E2D2}" presName="points" presStyleCnt="0"/>
      <dgm:spPr/>
    </dgm:pt>
    <dgm:pt modelId="{6B22F702-66DA-46F5-9ED9-487E8F0ACDD8}" type="pres">
      <dgm:prSet presAssocID="{F5BFF995-4E72-4268-896D-D6C026A39278}" presName="compositeA" presStyleCnt="0"/>
      <dgm:spPr/>
    </dgm:pt>
    <dgm:pt modelId="{860B1E7C-76B9-439B-BB72-E3B6973F5583}" type="pres">
      <dgm:prSet presAssocID="{F5BFF995-4E72-4268-896D-D6C026A39278}" presName="textA" presStyleLbl="revTx" presStyleIdx="0" presStyleCnt="2">
        <dgm:presLayoutVars>
          <dgm:bulletEnabled val="1"/>
        </dgm:presLayoutVars>
      </dgm:prSet>
      <dgm:spPr/>
    </dgm:pt>
    <dgm:pt modelId="{4DCB5A7B-3678-44CD-81F4-C27C3F45E08B}" type="pres">
      <dgm:prSet presAssocID="{F5BFF995-4E72-4268-896D-D6C026A39278}" presName="circleA" presStyleLbl="node1" presStyleIdx="0" presStyleCnt="2"/>
      <dgm:spPr/>
    </dgm:pt>
    <dgm:pt modelId="{EFF99F1C-CFD9-41EA-A059-EA33B459DD72}" type="pres">
      <dgm:prSet presAssocID="{F5BFF995-4E72-4268-896D-D6C026A39278}" presName="spaceA" presStyleCnt="0"/>
      <dgm:spPr/>
    </dgm:pt>
    <dgm:pt modelId="{232B9C1F-1CF6-4BFA-A4D3-5561249B05AF}" type="pres">
      <dgm:prSet presAssocID="{C576E2CD-8768-400B-9B7D-9CDFF1520DDF}" presName="space" presStyleCnt="0"/>
      <dgm:spPr/>
    </dgm:pt>
    <dgm:pt modelId="{DF7AB220-5339-4F4D-A03A-5C1A59904697}" type="pres">
      <dgm:prSet presAssocID="{C70FEE44-2DAB-4C81-8079-0321DB94B6A7}" presName="compositeB" presStyleCnt="0"/>
      <dgm:spPr/>
    </dgm:pt>
    <dgm:pt modelId="{1876F1F8-F7F9-4A5A-B36F-04F7D7EE925B}" type="pres">
      <dgm:prSet presAssocID="{C70FEE44-2DAB-4C81-8079-0321DB94B6A7}" presName="textB" presStyleLbl="revTx" presStyleIdx="1" presStyleCnt="2">
        <dgm:presLayoutVars>
          <dgm:bulletEnabled val="1"/>
        </dgm:presLayoutVars>
      </dgm:prSet>
      <dgm:spPr/>
    </dgm:pt>
    <dgm:pt modelId="{F06E17BF-EE50-480C-B025-1DED0493A8B9}" type="pres">
      <dgm:prSet presAssocID="{C70FEE44-2DAB-4C81-8079-0321DB94B6A7}" presName="circleB" presStyleLbl="node1" presStyleIdx="1" presStyleCnt="2"/>
      <dgm:spPr/>
    </dgm:pt>
    <dgm:pt modelId="{14EDA506-6149-4F6D-B763-3CBC1FF20B3B}" type="pres">
      <dgm:prSet presAssocID="{C70FEE44-2DAB-4C81-8079-0321DB94B6A7}" presName="spaceB" presStyleCnt="0"/>
      <dgm:spPr/>
    </dgm:pt>
  </dgm:ptLst>
  <dgm:cxnLst>
    <dgm:cxn modelId="{20ACF03E-9C2E-4660-8CE3-0D6FEE5037B5}" type="presOf" srcId="{2AC7F09B-DB76-405A-8B98-F3CAAB24E2D2}" destId="{C227F5CF-C49E-4ACA-8866-E77D43F49815}" srcOrd="0" destOrd="0" presId="urn:microsoft.com/office/officeart/2005/8/layout/hProcess11"/>
    <dgm:cxn modelId="{78B0AD5F-07F9-4096-A439-723AC63193E6}" srcId="{2AC7F09B-DB76-405A-8B98-F3CAAB24E2D2}" destId="{C70FEE44-2DAB-4C81-8079-0321DB94B6A7}" srcOrd="1" destOrd="0" parTransId="{EEC47B99-BE09-4F94-9E13-29EAC42708B8}" sibTransId="{8A7AE923-74AF-412A-BC01-232873DC92F5}"/>
    <dgm:cxn modelId="{A20A4C89-169E-4937-8648-79ED83D4B211}" type="presOf" srcId="{F5BFF995-4E72-4268-896D-D6C026A39278}" destId="{860B1E7C-76B9-439B-BB72-E3B6973F5583}" srcOrd="0" destOrd="0" presId="urn:microsoft.com/office/officeart/2005/8/layout/hProcess11"/>
    <dgm:cxn modelId="{3BFDFEE2-F405-426E-B250-0C9CEFB6B0DA}" type="presOf" srcId="{C70FEE44-2DAB-4C81-8079-0321DB94B6A7}" destId="{1876F1F8-F7F9-4A5A-B36F-04F7D7EE925B}" srcOrd="0" destOrd="0" presId="urn:microsoft.com/office/officeart/2005/8/layout/hProcess11"/>
    <dgm:cxn modelId="{7F418AF1-4CED-4F8F-AA09-674AC787546C}" srcId="{2AC7F09B-DB76-405A-8B98-F3CAAB24E2D2}" destId="{F5BFF995-4E72-4268-896D-D6C026A39278}" srcOrd="0" destOrd="0" parTransId="{F2432E5A-C26C-4D0D-A722-603CDFAD207B}" sibTransId="{C576E2CD-8768-400B-9B7D-9CDFF1520DDF}"/>
    <dgm:cxn modelId="{7FBBB823-B62B-4F07-B401-0FF2345367B6}" type="presParOf" srcId="{C227F5CF-C49E-4ACA-8866-E77D43F49815}" destId="{F234B458-69E8-48D5-9A09-9305668E956C}" srcOrd="0" destOrd="0" presId="urn:microsoft.com/office/officeart/2005/8/layout/hProcess11"/>
    <dgm:cxn modelId="{77967474-4FC3-44C3-B6EC-3FE0E292DD6E}" type="presParOf" srcId="{C227F5CF-C49E-4ACA-8866-E77D43F49815}" destId="{7618640B-37B8-4134-BDEB-613C744BA63B}" srcOrd="1" destOrd="0" presId="urn:microsoft.com/office/officeart/2005/8/layout/hProcess11"/>
    <dgm:cxn modelId="{1F1F402B-421E-499A-898E-09A6705BABC2}" type="presParOf" srcId="{7618640B-37B8-4134-BDEB-613C744BA63B}" destId="{6B22F702-66DA-46F5-9ED9-487E8F0ACDD8}" srcOrd="0" destOrd="0" presId="urn:microsoft.com/office/officeart/2005/8/layout/hProcess11"/>
    <dgm:cxn modelId="{C3B31335-FA80-4CE4-80A3-E93F58AF64D0}" type="presParOf" srcId="{6B22F702-66DA-46F5-9ED9-487E8F0ACDD8}" destId="{860B1E7C-76B9-439B-BB72-E3B6973F5583}" srcOrd="0" destOrd="0" presId="urn:microsoft.com/office/officeart/2005/8/layout/hProcess11"/>
    <dgm:cxn modelId="{11C2C9AA-E606-4C64-94E9-FD3C577161A5}" type="presParOf" srcId="{6B22F702-66DA-46F5-9ED9-487E8F0ACDD8}" destId="{4DCB5A7B-3678-44CD-81F4-C27C3F45E08B}" srcOrd="1" destOrd="0" presId="urn:microsoft.com/office/officeart/2005/8/layout/hProcess11"/>
    <dgm:cxn modelId="{04857630-D7D9-4CB3-AC05-431BA0426FC3}" type="presParOf" srcId="{6B22F702-66DA-46F5-9ED9-487E8F0ACDD8}" destId="{EFF99F1C-CFD9-41EA-A059-EA33B459DD72}" srcOrd="2" destOrd="0" presId="urn:microsoft.com/office/officeart/2005/8/layout/hProcess11"/>
    <dgm:cxn modelId="{95AEC402-36A4-4157-91E3-78C331BBA192}" type="presParOf" srcId="{7618640B-37B8-4134-BDEB-613C744BA63B}" destId="{232B9C1F-1CF6-4BFA-A4D3-5561249B05AF}" srcOrd="1" destOrd="0" presId="urn:microsoft.com/office/officeart/2005/8/layout/hProcess11"/>
    <dgm:cxn modelId="{1D81BD29-DF25-4FA1-8BDF-331F16A51BE2}" type="presParOf" srcId="{7618640B-37B8-4134-BDEB-613C744BA63B}" destId="{DF7AB220-5339-4F4D-A03A-5C1A59904697}" srcOrd="2" destOrd="0" presId="urn:microsoft.com/office/officeart/2005/8/layout/hProcess11"/>
    <dgm:cxn modelId="{63927FDA-0632-4C96-8931-3FFFD5BC8CF5}" type="presParOf" srcId="{DF7AB220-5339-4F4D-A03A-5C1A59904697}" destId="{1876F1F8-F7F9-4A5A-B36F-04F7D7EE925B}" srcOrd="0" destOrd="0" presId="urn:microsoft.com/office/officeart/2005/8/layout/hProcess11"/>
    <dgm:cxn modelId="{DBE03081-3D1F-49F0-AFD1-0151E58AB382}" type="presParOf" srcId="{DF7AB220-5339-4F4D-A03A-5C1A59904697}" destId="{F06E17BF-EE50-480C-B025-1DED0493A8B9}" srcOrd="1" destOrd="0" presId="urn:microsoft.com/office/officeart/2005/8/layout/hProcess11"/>
    <dgm:cxn modelId="{7D32A1F3-879D-432B-BF57-4A466FAAA55E}" type="presParOf" srcId="{DF7AB220-5339-4F4D-A03A-5C1A59904697}" destId="{14EDA506-6149-4F6D-B763-3CBC1FF20B3B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9789EE-FE41-466E-A42E-68D510B4E549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tr-TR"/>
        </a:p>
      </dgm:t>
    </dgm:pt>
    <dgm:pt modelId="{451EB67C-FE49-4B38-B61A-9598CFC6357A}">
      <dgm:prSet custT="1"/>
      <dgm:spPr/>
      <dgm:t>
        <a:bodyPr/>
        <a:lstStyle/>
        <a:p>
          <a:r>
            <a: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The students were taken to a 90 m</a:t>
          </a:r>
          <a:r>
            <a:rPr lang="en-US" sz="1600" baseline="30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</a:t>
          </a:r>
          <a:r>
            <a: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practice room with 15 seats. </a:t>
          </a:r>
          <a:endParaRPr lang="tr-TR" sz="1600" dirty="0">
            <a:solidFill>
              <a:schemeClr val="tx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248FBE-38B1-44DB-ACE1-047A10DBED1A}" type="parTrans" cxnId="{D3952E23-EC30-46B9-9640-3F79A6B66C72}">
      <dgm:prSet/>
      <dgm:spPr/>
      <dgm:t>
        <a:bodyPr/>
        <a:lstStyle/>
        <a:p>
          <a:endParaRPr lang="tr-TR" sz="1600">
            <a:solidFill>
              <a:schemeClr val="tx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2E31E8-C4C0-456A-8A83-C1A2DC5D2FF6}" type="sibTrans" cxnId="{D3952E23-EC30-46B9-9640-3F79A6B66C72}">
      <dgm:prSet/>
      <dgm:spPr/>
      <dgm:t>
        <a:bodyPr/>
        <a:lstStyle/>
        <a:p>
          <a:endParaRPr lang="tr-TR" sz="1600">
            <a:solidFill>
              <a:schemeClr val="tx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F1EE22-D44D-4F70-949D-EC07B6F51A7A}">
      <dgm:prSet custT="1"/>
      <dgm:spPr/>
      <dgm:t>
        <a:bodyPr/>
        <a:lstStyle/>
        <a:p>
          <a:r>
            <a:rPr lang="en-US" sz="16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Each group was briefed for five minutes before obtaining their consent. </a:t>
          </a:r>
          <a:endParaRPr lang="tr-TR" sz="1600">
            <a:solidFill>
              <a:schemeClr val="tx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A95808-EA4A-4567-89B6-60E2739D09EA}" type="parTrans" cxnId="{79022110-CDFA-4D41-A2ED-E9937414E781}">
      <dgm:prSet/>
      <dgm:spPr/>
      <dgm:t>
        <a:bodyPr/>
        <a:lstStyle/>
        <a:p>
          <a:endParaRPr lang="tr-TR" sz="1600">
            <a:solidFill>
              <a:schemeClr val="tx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09B118-D65B-41DE-BFB6-2DB421C3D7A7}" type="sibTrans" cxnId="{79022110-CDFA-4D41-A2ED-E9937414E781}">
      <dgm:prSet/>
      <dgm:spPr/>
      <dgm:t>
        <a:bodyPr/>
        <a:lstStyle/>
        <a:p>
          <a:endParaRPr lang="tr-TR" sz="1600">
            <a:solidFill>
              <a:schemeClr val="tx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8A9736-6645-4B5A-BBF9-5D83FA91AAA7}">
      <dgm:prSet custT="1"/>
      <dgm:spPr/>
      <dgm:t>
        <a:bodyPr/>
        <a:lstStyle/>
        <a:p>
          <a:r>
            <a: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The students had their vital signs measured by the investigators. They were asked to fill out the</a:t>
          </a:r>
          <a:r>
            <a:rPr lang="tr-TR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Student Identification Form and the Situational Anxiety Scale. </a:t>
          </a:r>
          <a:endParaRPr lang="tr-TR" sz="1600" dirty="0">
            <a:solidFill>
              <a:schemeClr val="tx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89855F-D244-4BED-9A90-173602B60021}" type="parTrans" cxnId="{B06BE771-B5A3-446F-8579-3A85E7A1E29D}">
      <dgm:prSet/>
      <dgm:spPr/>
      <dgm:t>
        <a:bodyPr/>
        <a:lstStyle/>
        <a:p>
          <a:endParaRPr lang="tr-TR" sz="1600">
            <a:solidFill>
              <a:schemeClr val="tx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B0D9F7-8D2B-4B97-8E39-1724F06D2DAE}" type="sibTrans" cxnId="{B06BE771-B5A3-446F-8579-3A85E7A1E29D}">
      <dgm:prSet/>
      <dgm:spPr/>
      <dgm:t>
        <a:bodyPr/>
        <a:lstStyle/>
        <a:p>
          <a:endParaRPr lang="tr-TR" sz="1600">
            <a:solidFill>
              <a:schemeClr val="tx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B8DBCB-8122-40F4-B161-0E924F0BC475}">
      <dgm:prSet custT="1"/>
      <dgm:spPr/>
      <dgm:t>
        <a:bodyPr/>
        <a:lstStyle/>
        <a:p>
          <a:r>
            <a:rPr lang="en-US" sz="16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Afterwards, the breathing</a:t>
          </a:r>
          <a:r>
            <a:rPr lang="tr-TR" sz="16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tecnique </a:t>
          </a:r>
          <a:r>
            <a:rPr lang="en-US" sz="16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were applied for 20 minutes. The </a:t>
          </a:r>
          <a:r>
            <a:rPr lang="tr-TR" sz="16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tecnique</a:t>
          </a:r>
          <a:r>
            <a:rPr lang="en-US" sz="16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were applied by the </a:t>
          </a:r>
          <a:r>
            <a:rPr lang="tr-TR" sz="16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   </a:t>
          </a:r>
          <a:r>
            <a:rPr lang="en-US" sz="16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investigators who are experts in their fields. </a:t>
          </a:r>
          <a:endParaRPr lang="tr-TR" sz="1600">
            <a:solidFill>
              <a:schemeClr val="tx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6C1B27-3429-42ED-BEB6-7C834FB9D3AA}" type="parTrans" cxnId="{7674ED02-06E3-475C-B9BC-F1C1C2566736}">
      <dgm:prSet/>
      <dgm:spPr/>
      <dgm:t>
        <a:bodyPr/>
        <a:lstStyle/>
        <a:p>
          <a:endParaRPr lang="tr-TR" sz="1600">
            <a:solidFill>
              <a:schemeClr val="tx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DF9933-D40F-45A9-9921-EA45B900E0FF}" type="sibTrans" cxnId="{7674ED02-06E3-475C-B9BC-F1C1C2566736}">
      <dgm:prSet/>
      <dgm:spPr/>
      <dgm:t>
        <a:bodyPr/>
        <a:lstStyle/>
        <a:p>
          <a:endParaRPr lang="tr-TR" sz="1600">
            <a:solidFill>
              <a:schemeClr val="tx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70468C-A2C6-4B90-A9D7-C004A7B54709}">
      <dgm:prSet custT="1"/>
      <dgm:spPr/>
      <dgm:t>
        <a:bodyPr/>
        <a:lstStyle/>
        <a:p>
          <a:r>
            <a: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After the methods were applied, the students had their vital signs remeasured by the investigators and were asked to fill out the Situational Anxiety Scale. </a:t>
          </a:r>
          <a:endParaRPr lang="tr-TR" sz="1600" dirty="0">
            <a:solidFill>
              <a:schemeClr val="tx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BB53ED-B04A-4D24-B951-82CB68D88DA3}" type="parTrans" cxnId="{1EB45A58-CEAD-41DB-8C5A-B1447BEEB1B5}">
      <dgm:prSet/>
      <dgm:spPr/>
      <dgm:t>
        <a:bodyPr/>
        <a:lstStyle/>
        <a:p>
          <a:endParaRPr lang="tr-TR" sz="1600">
            <a:solidFill>
              <a:schemeClr val="tx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3025C3-FAF1-4CF9-B9D2-7856BBFEAF4B}" type="sibTrans" cxnId="{1EB45A58-CEAD-41DB-8C5A-B1447BEEB1B5}">
      <dgm:prSet/>
      <dgm:spPr/>
      <dgm:t>
        <a:bodyPr/>
        <a:lstStyle/>
        <a:p>
          <a:endParaRPr lang="tr-TR" sz="1600">
            <a:solidFill>
              <a:schemeClr val="tx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425DB8-147F-4153-8E7C-11A740AA57C6}">
      <dgm:prSet custT="1"/>
      <dgm:spPr/>
      <dgm:t>
        <a:bodyPr/>
        <a:lstStyle/>
        <a:p>
          <a:r>
            <a:rPr lang="en-US" sz="16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For the control group, pre-measurements were taken, 20 minutes of free time was given, and then </a:t>
          </a:r>
          <a:r>
            <a:rPr lang="tr-TR" sz="16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US" sz="16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post-measurements were taken. </a:t>
          </a:r>
          <a:endParaRPr lang="tr-TR" sz="1600">
            <a:solidFill>
              <a:schemeClr val="tx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0755BD-7040-4C8F-B3D4-FCEDB06DC934}" type="parTrans" cxnId="{A00A56A2-90EA-4D2F-A97D-5E669A2A4A0A}">
      <dgm:prSet/>
      <dgm:spPr/>
      <dgm:t>
        <a:bodyPr/>
        <a:lstStyle/>
        <a:p>
          <a:endParaRPr lang="tr-TR" sz="1600">
            <a:solidFill>
              <a:schemeClr val="tx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BC3B6F-C05E-4A79-A1F4-DE1E3D0FB823}" type="sibTrans" cxnId="{A00A56A2-90EA-4D2F-A97D-5E669A2A4A0A}">
      <dgm:prSet/>
      <dgm:spPr/>
      <dgm:t>
        <a:bodyPr/>
        <a:lstStyle/>
        <a:p>
          <a:endParaRPr lang="tr-TR" sz="1600">
            <a:solidFill>
              <a:schemeClr val="tx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863654-1A86-4FE6-B0B5-250088E84D47}">
      <dgm:prSet custT="1"/>
      <dgm:spPr/>
      <dgm:t>
        <a:bodyPr/>
        <a:lstStyle/>
        <a:p>
          <a:r>
            <a:rPr lang="en-US" sz="16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At the end of the application of each technique, the students were taken immediately to the OSCE </a:t>
          </a:r>
          <a:r>
            <a:rPr lang="tr-TR" sz="16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US" sz="16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exam rooms. There were no disruptions to the exam flow. No interaction was allowed between students leaving the exam and entering the exam</a:t>
          </a:r>
          <a:r>
            <a:rPr lang="tr-TR" sz="16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gm:t>
    </dgm:pt>
    <dgm:pt modelId="{B177ABA0-A669-417C-9B5A-92C5D6145C6F}" type="parTrans" cxnId="{5049CBBC-EF25-42E5-B7A5-3BBBAA423CCB}">
      <dgm:prSet/>
      <dgm:spPr/>
      <dgm:t>
        <a:bodyPr/>
        <a:lstStyle/>
        <a:p>
          <a:endParaRPr lang="tr-TR" sz="1600">
            <a:solidFill>
              <a:schemeClr val="tx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843EA1-9150-48E9-9E59-3E659B9AE1B1}" type="sibTrans" cxnId="{5049CBBC-EF25-42E5-B7A5-3BBBAA423CCB}">
      <dgm:prSet/>
      <dgm:spPr/>
      <dgm:t>
        <a:bodyPr/>
        <a:lstStyle/>
        <a:p>
          <a:endParaRPr lang="tr-TR" sz="1600">
            <a:solidFill>
              <a:schemeClr val="tx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DFF296-4DBA-4CFB-8C43-79BF1E8AF989}" type="pres">
      <dgm:prSet presAssocID="{A29789EE-FE41-466E-A42E-68D510B4E549}" presName="linear" presStyleCnt="0">
        <dgm:presLayoutVars>
          <dgm:animLvl val="lvl"/>
          <dgm:resizeHandles val="exact"/>
        </dgm:presLayoutVars>
      </dgm:prSet>
      <dgm:spPr/>
    </dgm:pt>
    <dgm:pt modelId="{4D83929F-7A58-4E3A-A2C0-36D5E880D615}" type="pres">
      <dgm:prSet presAssocID="{451EB67C-FE49-4B38-B61A-9598CFC6357A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D416737C-D9C6-4EAD-B700-002AC5E25459}" type="pres">
      <dgm:prSet presAssocID="{2C2E31E8-C4C0-456A-8A83-C1A2DC5D2FF6}" presName="spacer" presStyleCnt="0"/>
      <dgm:spPr/>
    </dgm:pt>
    <dgm:pt modelId="{18F29A0C-A515-43AE-9258-B74B5AB26EF7}" type="pres">
      <dgm:prSet presAssocID="{57F1EE22-D44D-4F70-949D-EC07B6F51A7A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4100DEF6-0F94-4F9C-ABE1-DCF46E7386D2}" type="pres">
      <dgm:prSet presAssocID="{2F09B118-D65B-41DE-BFB6-2DB421C3D7A7}" presName="spacer" presStyleCnt="0"/>
      <dgm:spPr/>
    </dgm:pt>
    <dgm:pt modelId="{24B73289-0FFA-4E9F-8C55-B95D43386D8A}" type="pres">
      <dgm:prSet presAssocID="{6B8A9736-6645-4B5A-BBF9-5D83FA91AAA7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1254CE72-B3FE-4088-A86B-4DC0B50F8F0A}" type="pres">
      <dgm:prSet presAssocID="{2DB0D9F7-8D2B-4B97-8E39-1724F06D2DAE}" presName="spacer" presStyleCnt="0"/>
      <dgm:spPr/>
    </dgm:pt>
    <dgm:pt modelId="{BEC72BB1-15D1-4D1B-A0CD-134C7AA9713A}" type="pres">
      <dgm:prSet presAssocID="{FFB8DBCB-8122-40F4-B161-0E924F0BC475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1F7EE62C-3D75-42E4-87E2-B89BA4A30BE5}" type="pres">
      <dgm:prSet presAssocID="{97DF9933-D40F-45A9-9921-EA45B900E0FF}" presName="spacer" presStyleCnt="0"/>
      <dgm:spPr/>
    </dgm:pt>
    <dgm:pt modelId="{54393E94-C0E6-48D8-9309-B1BFDD657EB8}" type="pres">
      <dgm:prSet presAssocID="{4570468C-A2C6-4B90-A9D7-C004A7B54709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054B4AF2-583D-41F4-97A5-09E248B4FC1A}" type="pres">
      <dgm:prSet presAssocID="{063025C3-FAF1-4CF9-B9D2-7856BBFEAF4B}" presName="spacer" presStyleCnt="0"/>
      <dgm:spPr/>
    </dgm:pt>
    <dgm:pt modelId="{D2E46448-ABB5-48C6-97B3-441B45C6C17C}" type="pres">
      <dgm:prSet presAssocID="{B0425DB8-147F-4153-8E7C-11A740AA57C6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6E5DFF91-ED11-41F7-9BF5-31DA3FB62798}" type="pres">
      <dgm:prSet presAssocID="{CBBC3B6F-C05E-4A79-A1F4-DE1E3D0FB823}" presName="spacer" presStyleCnt="0"/>
      <dgm:spPr/>
    </dgm:pt>
    <dgm:pt modelId="{92CA7778-FDDF-44CD-A29E-A25B312E2696}" type="pres">
      <dgm:prSet presAssocID="{23863654-1A86-4FE6-B0B5-250088E84D47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49502700-571E-4080-84CB-90674B3BAD3F}" type="presOf" srcId="{23863654-1A86-4FE6-B0B5-250088E84D47}" destId="{92CA7778-FDDF-44CD-A29E-A25B312E2696}" srcOrd="0" destOrd="0" presId="urn:microsoft.com/office/officeart/2005/8/layout/vList2"/>
    <dgm:cxn modelId="{7674ED02-06E3-475C-B9BC-F1C1C2566736}" srcId="{A29789EE-FE41-466E-A42E-68D510B4E549}" destId="{FFB8DBCB-8122-40F4-B161-0E924F0BC475}" srcOrd="3" destOrd="0" parTransId="{F86C1B27-3429-42ED-BEB6-7C834FB9D3AA}" sibTransId="{97DF9933-D40F-45A9-9921-EA45B900E0FF}"/>
    <dgm:cxn modelId="{2FCA460A-6B82-4F3C-BDDE-A51BD0DC8E08}" type="presOf" srcId="{B0425DB8-147F-4153-8E7C-11A740AA57C6}" destId="{D2E46448-ABB5-48C6-97B3-441B45C6C17C}" srcOrd="0" destOrd="0" presId="urn:microsoft.com/office/officeart/2005/8/layout/vList2"/>
    <dgm:cxn modelId="{79022110-CDFA-4D41-A2ED-E9937414E781}" srcId="{A29789EE-FE41-466E-A42E-68D510B4E549}" destId="{57F1EE22-D44D-4F70-949D-EC07B6F51A7A}" srcOrd="1" destOrd="0" parTransId="{1EA95808-EA4A-4567-89B6-60E2739D09EA}" sibTransId="{2F09B118-D65B-41DE-BFB6-2DB421C3D7A7}"/>
    <dgm:cxn modelId="{D3952E23-EC30-46B9-9640-3F79A6B66C72}" srcId="{A29789EE-FE41-466E-A42E-68D510B4E549}" destId="{451EB67C-FE49-4B38-B61A-9598CFC6357A}" srcOrd="0" destOrd="0" parTransId="{0C248FBE-38B1-44DB-ACE1-047A10DBED1A}" sibTransId="{2C2E31E8-C4C0-456A-8A83-C1A2DC5D2FF6}"/>
    <dgm:cxn modelId="{03056C31-A056-46BC-AF5E-3DB242AD0E27}" type="presOf" srcId="{6B8A9736-6645-4B5A-BBF9-5D83FA91AAA7}" destId="{24B73289-0FFA-4E9F-8C55-B95D43386D8A}" srcOrd="0" destOrd="0" presId="urn:microsoft.com/office/officeart/2005/8/layout/vList2"/>
    <dgm:cxn modelId="{899E3933-BBE5-4222-8A17-B15C49E4ED5B}" type="presOf" srcId="{451EB67C-FE49-4B38-B61A-9598CFC6357A}" destId="{4D83929F-7A58-4E3A-A2C0-36D5E880D615}" srcOrd="0" destOrd="0" presId="urn:microsoft.com/office/officeart/2005/8/layout/vList2"/>
    <dgm:cxn modelId="{9096B641-34E0-4F50-B6AC-1644431D7A3B}" type="presOf" srcId="{FFB8DBCB-8122-40F4-B161-0E924F0BC475}" destId="{BEC72BB1-15D1-4D1B-A0CD-134C7AA9713A}" srcOrd="0" destOrd="0" presId="urn:microsoft.com/office/officeart/2005/8/layout/vList2"/>
    <dgm:cxn modelId="{B744E744-67C8-4119-B9A2-BC5F59A1815D}" type="presOf" srcId="{A29789EE-FE41-466E-A42E-68D510B4E549}" destId="{51DFF296-4DBA-4CFB-8C43-79BF1E8AF989}" srcOrd="0" destOrd="0" presId="urn:microsoft.com/office/officeart/2005/8/layout/vList2"/>
    <dgm:cxn modelId="{B06BE771-B5A3-446F-8579-3A85E7A1E29D}" srcId="{A29789EE-FE41-466E-A42E-68D510B4E549}" destId="{6B8A9736-6645-4B5A-BBF9-5D83FA91AAA7}" srcOrd="2" destOrd="0" parTransId="{B489855F-D244-4BED-9A90-173602B60021}" sibTransId="{2DB0D9F7-8D2B-4B97-8E39-1724F06D2DAE}"/>
    <dgm:cxn modelId="{1EB45A58-CEAD-41DB-8C5A-B1447BEEB1B5}" srcId="{A29789EE-FE41-466E-A42E-68D510B4E549}" destId="{4570468C-A2C6-4B90-A9D7-C004A7B54709}" srcOrd="4" destOrd="0" parTransId="{F6BB53ED-B04A-4D24-B951-82CB68D88DA3}" sibTransId="{063025C3-FAF1-4CF9-B9D2-7856BBFEAF4B}"/>
    <dgm:cxn modelId="{342CC296-A4C5-44A2-B35B-5FD3DB704C09}" type="presOf" srcId="{4570468C-A2C6-4B90-A9D7-C004A7B54709}" destId="{54393E94-C0E6-48D8-9309-B1BFDD657EB8}" srcOrd="0" destOrd="0" presId="urn:microsoft.com/office/officeart/2005/8/layout/vList2"/>
    <dgm:cxn modelId="{A00A56A2-90EA-4D2F-A97D-5E669A2A4A0A}" srcId="{A29789EE-FE41-466E-A42E-68D510B4E549}" destId="{B0425DB8-147F-4153-8E7C-11A740AA57C6}" srcOrd="5" destOrd="0" parTransId="{A60755BD-7040-4C8F-B3D4-FCEDB06DC934}" sibTransId="{CBBC3B6F-C05E-4A79-A1F4-DE1E3D0FB823}"/>
    <dgm:cxn modelId="{5049CBBC-EF25-42E5-B7A5-3BBBAA423CCB}" srcId="{A29789EE-FE41-466E-A42E-68D510B4E549}" destId="{23863654-1A86-4FE6-B0B5-250088E84D47}" srcOrd="6" destOrd="0" parTransId="{B177ABA0-A669-417C-9B5A-92C5D6145C6F}" sibTransId="{27843EA1-9150-48E9-9E59-3E659B9AE1B1}"/>
    <dgm:cxn modelId="{2C89CCD7-0329-4F10-9E99-F97D5AC3FBCD}" type="presOf" srcId="{57F1EE22-D44D-4F70-949D-EC07B6F51A7A}" destId="{18F29A0C-A515-43AE-9258-B74B5AB26EF7}" srcOrd="0" destOrd="0" presId="urn:microsoft.com/office/officeart/2005/8/layout/vList2"/>
    <dgm:cxn modelId="{7CB3678D-D0C7-447F-AA40-A43DD98E328C}" type="presParOf" srcId="{51DFF296-4DBA-4CFB-8C43-79BF1E8AF989}" destId="{4D83929F-7A58-4E3A-A2C0-36D5E880D615}" srcOrd="0" destOrd="0" presId="urn:microsoft.com/office/officeart/2005/8/layout/vList2"/>
    <dgm:cxn modelId="{8BF7BE17-5D2E-4C42-9D5D-81813CBAC4C7}" type="presParOf" srcId="{51DFF296-4DBA-4CFB-8C43-79BF1E8AF989}" destId="{D416737C-D9C6-4EAD-B700-002AC5E25459}" srcOrd="1" destOrd="0" presId="urn:microsoft.com/office/officeart/2005/8/layout/vList2"/>
    <dgm:cxn modelId="{51981D63-6B9F-424B-909D-C5F752EE01F4}" type="presParOf" srcId="{51DFF296-4DBA-4CFB-8C43-79BF1E8AF989}" destId="{18F29A0C-A515-43AE-9258-B74B5AB26EF7}" srcOrd="2" destOrd="0" presId="urn:microsoft.com/office/officeart/2005/8/layout/vList2"/>
    <dgm:cxn modelId="{8849C2D3-CE97-4361-8828-CC45542E373A}" type="presParOf" srcId="{51DFF296-4DBA-4CFB-8C43-79BF1E8AF989}" destId="{4100DEF6-0F94-4F9C-ABE1-DCF46E7386D2}" srcOrd="3" destOrd="0" presId="urn:microsoft.com/office/officeart/2005/8/layout/vList2"/>
    <dgm:cxn modelId="{5A555FB1-8E61-4998-9F66-CD8177A6AF3D}" type="presParOf" srcId="{51DFF296-4DBA-4CFB-8C43-79BF1E8AF989}" destId="{24B73289-0FFA-4E9F-8C55-B95D43386D8A}" srcOrd="4" destOrd="0" presId="urn:microsoft.com/office/officeart/2005/8/layout/vList2"/>
    <dgm:cxn modelId="{5827E01E-3BB9-4C19-9D93-B66D24E92F00}" type="presParOf" srcId="{51DFF296-4DBA-4CFB-8C43-79BF1E8AF989}" destId="{1254CE72-B3FE-4088-A86B-4DC0B50F8F0A}" srcOrd="5" destOrd="0" presId="urn:microsoft.com/office/officeart/2005/8/layout/vList2"/>
    <dgm:cxn modelId="{C1F6F2D3-4F5C-407E-BB03-5764873DFFBE}" type="presParOf" srcId="{51DFF296-4DBA-4CFB-8C43-79BF1E8AF989}" destId="{BEC72BB1-15D1-4D1B-A0CD-134C7AA9713A}" srcOrd="6" destOrd="0" presId="urn:microsoft.com/office/officeart/2005/8/layout/vList2"/>
    <dgm:cxn modelId="{03E10F6B-55F2-4009-9B61-5F78E12D2048}" type="presParOf" srcId="{51DFF296-4DBA-4CFB-8C43-79BF1E8AF989}" destId="{1F7EE62C-3D75-42E4-87E2-B89BA4A30BE5}" srcOrd="7" destOrd="0" presId="urn:microsoft.com/office/officeart/2005/8/layout/vList2"/>
    <dgm:cxn modelId="{16038A8D-BE1C-4AF2-9439-5B1D460C76F2}" type="presParOf" srcId="{51DFF296-4DBA-4CFB-8C43-79BF1E8AF989}" destId="{54393E94-C0E6-48D8-9309-B1BFDD657EB8}" srcOrd="8" destOrd="0" presId="urn:microsoft.com/office/officeart/2005/8/layout/vList2"/>
    <dgm:cxn modelId="{65D5321E-F374-4CC0-9A19-D5B8B74A84C6}" type="presParOf" srcId="{51DFF296-4DBA-4CFB-8C43-79BF1E8AF989}" destId="{054B4AF2-583D-41F4-97A5-09E248B4FC1A}" srcOrd="9" destOrd="0" presId="urn:microsoft.com/office/officeart/2005/8/layout/vList2"/>
    <dgm:cxn modelId="{0D739445-C6FA-42EF-B321-D594AB52E73C}" type="presParOf" srcId="{51DFF296-4DBA-4CFB-8C43-79BF1E8AF989}" destId="{D2E46448-ABB5-48C6-97B3-441B45C6C17C}" srcOrd="10" destOrd="0" presId="urn:microsoft.com/office/officeart/2005/8/layout/vList2"/>
    <dgm:cxn modelId="{1B446E0A-6088-4CA5-9345-5C171DF757CF}" type="presParOf" srcId="{51DFF296-4DBA-4CFB-8C43-79BF1E8AF989}" destId="{6E5DFF91-ED11-41F7-9BF5-31DA3FB62798}" srcOrd="11" destOrd="0" presId="urn:microsoft.com/office/officeart/2005/8/layout/vList2"/>
    <dgm:cxn modelId="{84008205-FE53-43E5-BCF4-D2C4FE078026}" type="presParOf" srcId="{51DFF296-4DBA-4CFB-8C43-79BF1E8AF989}" destId="{92CA7778-FDDF-44CD-A29E-A25B312E2696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7BCFFA-6529-461F-819F-8B62D13DE6F6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tr-TR"/>
        </a:p>
      </dgm:t>
    </dgm:pt>
    <dgm:pt modelId="{9A6F843F-53A6-4C93-AD1E-C46F0BE069AA}">
      <dgm:prSet custT="1"/>
      <dgm:spPr/>
      <dgm:t>
        <a:bodyPr/>
        <a:lstStyle/>
        <a:p>
          <a:r>
            <a:rPr lang="en-US" sz="1600">
              <a:latin typeface="Arial" panose="020B0604020202020204" pitchFamily="34" charset="0"/>
              <a:cs typeface="Arial" panose="020B0604020202020204" pitchFamily="34" charset="0"/>
            </a:rPr>
            <a:t>The mean age of the participants was 19.17 (min. = 18, </a:t>
          </a:r>
          <a:r>
            <a:rPr lang="tr-TR" sz="160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US" sz="1600">
              <a:latin typeface="Arial" panose="020B0604020202020204" pitchFamily="34" charset="0"/>
              <a:cs typeface="Arial" panose="020B0604020202020204" pitchFamily="34" charset="0"/>
            </a:rPr>
            <a:t>max. = 22) and 16% were male. </a:t>
          </a:r>
          <a:endParaRPr lang="tr-T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333B10-964F-40F7-AB36-62FB08E4BA7D}" type="parTrans" cxnId="{FBBA8758-5FD0-40B5-BB53-75EB97269E8A}">
      <dgm:prSet/>
      <dgm:spPr/>
      <dgm:t>
        <a:bodyPr/>
        <a:lstStyle/>
        <a:p>
          <a:endParaRPr lang="tr-T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11FA33-B71A-4BE2-AD37-EA1890E505C0}" type="sibTrans" cxnId="{FBBA8758-5FD0-40B5-BB53-75EB97269E8A}">
      <dgm:prSet/>
      <dgm:spPr/>
      <dgm:t>
        <a:bodyPr/>
        <a:lstStyle/>
        <a:p>
          <a:endParaRPr lang="tr-T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17514A-527E-44DA-ADD7-3371FD5AD9BC}">
      <dgm:prSet custT="1"/>
      <dgm:spPr/>
      <dgm:t>
        <a:bodyPr/>
        <a:lstStyle/>
        <a:p>
          <a:r>
            <a:rPr lang="en-US" sz="1600">
              <a:latin typeface="Arial" panose="020B0604020202020204" pitchFamily="34" charset="0"/>
              <a:cs typeface="Arial" panose="020B0604020202020204" pitchFamily="34" charset="0"/>
            </a:rPr>
            <a:t>The majority of students lived with their families and their economic situation was moderate-good. </a:t>
          </a:r>
          <a:endParaRPr lang="tr-T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100360-5BDC-4C10-AE81-970508B65A0D}" type="parTrans" cxnId="{3AF98893-5617-4AF0-A8F9-4EBDD8BD92FD}">
      <dgm:prSet/>
      <dgm:spPr/>
      <dgm:t>
        <a:bodyPr/>
        <a:lstStyle/>
        <a:p>
          <a:endParaRPr lang="tr-T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98EA67-C240-43A3-BB81-8A1FFCE72D46}" type="sibTrans" cxnId="{3AF98893-5617-4AF0-A8F9-4EBDD8BD92FD}">
      <dgm:prSet/>
      <dgm:spPr/>
      <dgm:t>
        <a:bodyPr/>
        <a:lstStyle/>
        <a:p>
          <a:endParaRPr lang="tr-T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7825BE-54A2-407C-8F99-4C149B0EC12E}">
      <dgm:prSet custT="1"/>
      <dgm:spPr/>
      <dgm:t>
        <a:bodyPr/>
        <a:lstStyle/>
        <a:p>
          <a:r>
            <a:rPr lang="en-US" sz="1600">
              <a:latin typeface="Arial" panose="020B0604020202020204" pitchFamily="34" charset="0"/>
              <a:cs typeface="Arial" panose="020B0604020202020204" pitchFamily="34" charset="0"/>
            </a:rPr>
            <a:t>There were no </a:t>
          </a:r>
          <a:r>
            <a:rPr lang="tr-TR" sz="1600">
              <a:latin typeface="Arial" panose="020B0604020202020204" pitchFamily="34" charset="0"/>
              <a:cs typeface="Arial" panose="020B0604020202020204" pitchFamily="34" charset="0"/>
            </a:rPr>
            <a:t>    </a:t>
          </a:r>
          <a:r>
            <a:rPr lang="en-US" sz="1600">
              <a:latin typeface="Arial" panose="020B0604020202020204" pitchFamily="34" charset="0"/>
              <a:cs typeface="Arial" panose="020B0604020202020204" pitchFamily="34" charset="0"/>
            </a:rPr>
            <a:t>statistically significant differences between the groups in </a:t>
          </a:r>
          <a:r>
            <a:rPr lang="tr-TR" sz="160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US" sz="1600">
              <a:latin typeface="Arial" panose="020B0604020202020204" pitchFamily="34" charset="0"/>
              <a:cs typeface="Arial" panose="020B0604020202020204" pitchFamily="34" charset="0"/>
            </a:rPr>
            <a:t>terms of the descriptive characteristics of the students randomly assigned to the groups</a:t>
          </a:r>
          <a:r>
            <a:rPr lang="tr-TR" sz="1600">
              <a:latin typeface="Arial" panose="020B0604020202020204" pitchFamily="34" charset="0"/>
              <a:cs typeface="Arial" panose="020B0604020202020204" pitchFamily="34" charset="0"/>
            </a:rPr>
            <a:t>.</a:t>
          </a:r>
          <a:r>
            <a:rPr lang="en-US" sz="160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tr-T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90642B-EC39-4ACD-9F02-E419917949DB}" type="parTrans" cxnId="{7FD8301D-C524-4232-BFFE-7128C6BCD845}">
      <dgm:prSet/>
      <dgm:spPr/>
      <dgm:t>
        <a:bodyPr/>
        <a:lstStyle/>
        <a:p>
          <a:endParaRPr lang="tr-T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47CC70-11FC-48FB-ABF2-5825D3B77221}" type="sibTrans" cxnId="{7FD8301D-C524-4232-BFFE-7128C6BCD845}">
      <dgm:prSet/>
      <dgm:spPr/>
      <dgm:t>
        <a:bodyPr/>
        <a:lstStyle/>
        <a:p>
          <a:endParaRPr lang="tr-T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EC7E74-7C6A-42BC-944D-347B4C163DC0}" type="pres">
      <dgm:prSet presAssocID="{BF7BCFFA-6529-461F-819F-8B62D13DE6F6}" presName="compositeShape" presStyleCnt="0">
        <dgm:presLayoutVars>
          <dgm:chMax val="7"/>
          <dgm:dir/>
          <dgm:resizeHandles val="exact"/>
        </dgm:presLayoutVars>
      </dgm:prSet>
      <dgm:spPr/>
    </dgm:pt>
    <dgm:pt modelId="{497D1896-F1C4-4ACF-8A23-52A9D2C39AE1}" type="pres">
      <dgm:prSet presAssocID="{9A6F843F-53A6-4C93-AD1E-C46F0BE069AA}" presName="circ1" presStyleLbl="vennNode1" presStyleIdx="0" presStyleCnt="3"/>
      <dgm:spPr/>
    </dgm:pt>
    <dgm:pt modelId="{005F4ED6-FAAE-4485-95C9-33FC052F5CB6}" type="pres">
      <dgm:prSet presAssocID="{9A6F843F-53A6-4C93-AD1E-C46F0BE069A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039843E-287F-49A6-839D-5D775FE3F997}" type="pres">
      <dgm:prSet presAssocID="{2517514A-527E-44DA-ADD7-3371FD5AD9BC}" presName="circ2" presStyleLbl="vennNode1" presStyleIdx="1" presStyleCnt="3"/>
      <dgm:spPr/>
    </dgm:pt>
    <dgm:pt modelId="{DFB63D78-7D59-4B85-9C3E-1F8B04D4DFAC}" type="pres">
      <dgm:prSet presAssocID="{2517514A-527E-44DA-ADD7-3371FD5AD9B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C168C34-713C-494A-9595-893A0BD0172D}" type="pres">
      <dgm:prSet presAssocID="{FA7825BE-54A2-407C-8F99-4C149B0EC12E}" presName="circ3" presStyleLbl="vennNode1" presStyleIdx="2" presStyleCnt="3"/>
      <dgm:spPr/>
    </dgm:pt>
    <dgm:pt modelId="{FD94F815-49FB-4A6A-8C16-D509F6B2DD5C}" type="pres">
      <dgm:prSet presAssocID="{FA7825BE-54A2-407C-8F99-4C149B0EC12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7FD8301D-C524-4232-BFFE-7128C6BCD845}" srcId="{BF7BCFFA-6529-461F-819F-8B62D13DE6F6}" destId="{FA7825BE-54A2-407C-8F99-4C149B0EC12E}" srcOrd="2" destOrd="0" parTransId="{6A90642B-EC39-4ACD-9F02-E419917949DB}" sibTransId="{6E47CC70-11FC-48FB-ABF2-5825D3B77221}"/>
    <dgm:cxn modelId="{EBDDCB24-3671-477A-BD8B-8F9163FA7BB0}" type="presOf" srcId="{9A6F843F-53A6-4C93-AD1E-C46F0BE069AA}" destId="{497D1896-F1C4-4ACF-8A23-52A9D2C39AE1}" srcOrd="0" destOrd="0" presId="urn:microsoft.com/office/officeart/2005/8/layout/venn1"/>
    <dgm:cxn modelId="{EBEF0760-1687-4658-A1E7-84585286AFC4}" type="presOf" srcId="{FA7825BE-54A2-407C-8F99-4C149B0EC12E}" destId="{FD94F815-49FB-4A6A-8C16-D509F6B2DD5C}" srcOrd="1" destOrd="0" presId="urn:microsoft.com/office/officeart/2005/8/layout/venn1"/>
    <dgm:cxn modelId="{98671D68-80F9-4D30-B936-16BF782BD236}" type="presOf" srcId="{FA7825BE-54A2-407C-8F99-4C149B0EC12E}" destId="{0C168C34-713C-494A-9595-893A0BD0172D}" srcOrd="0" destOrd="0" presId="urn:microsoft.com/office/officeart/2005/8/layout/venn1"/>
    <dgm:cxn modelId="{FBBA8758-5FD0-40B5-BB53-75EB97269E8A}" srcId="{BF7BCFFA-6529-461F-819F-8B62D13DE6F6}" destId="{9A6F843F-53A6-4C93-AD1E-C46F0BE069AA}" srcOrd="0" destOrd="0" parTransId="{A0333B10-964F-40F7-AB36-62FB08E4BA7D}" sibTransId="{7E11FA33-B71A-4BE2-AD37-EA1890E505C0}"/>
    <dgm:cxn modelId="{84146859-E0C5-47E1-A772-8571BBFD24BE}" type="presOf" srcId="{2517514A-527E-44DA-ADD7-3371FD5AD9BC}" destId="{DFB63D78-7D59-4B85-9C3E-1F8B04D4DFAC}" srcOrd="1" destOrd="0" presId="urn:microsoft.com/office/officeart/2005/8/layout/venn1"/>
    <dgm:cxn modelId="{3AF98893-5617-4AF0-A8F9-4EBDD8BD92FD}" srcId="{BF7BCFFA-6529-461F-819F-8B62D13DE6F6}" destId="{2517514A-527E-44DA-ADD7-3371FD5AD9BC}" srcOrd="1" destOrd="0" parTransId="{20100360-5BDC-4C10-AE81-970508B65A0D}" sibTransId="{E798EA67-C240-43A3-BB81-8A1FFCE72D46}"/>
    <dgm:cxn modelId="{96958BA6-3B0A-47C9-BF3B-3AA70514BCE8}" type="presOf" srcId="{BF7BCFFA-6529-461F-819F-8B62D13DE6F6}" destId="{82EC7E74-7C6A-42BC-944D-347B4C163DC0}" srcOrd="0" destOrd="0" presId="urn:microsoft.com/office/officeart/2005/8/layout/venn1"/>
    <dgm:cxn modelId="{E513B6CC-88AE-48E6-9E12-DB7F24FB575C}" type="presOf" srcId="{9A6F843F-53A6-4C93-AD1E-C46F0BE069AA}" destId="{005F4ED6-FAAE-4485-95C9-33FC052F5CB6}" srcOrd="1" destOrd="0" presId="urn:microsoft.com/office/officeart/2005/8/layout/venn1"/>
    <dgm:cxn modelId="{214910D5-9757-48CD-94C7-E401DBF4B10E}" type="presOf" srcId="{2517514A-527E-44DA-ADD7-3371FD5AD9BC}" destId="{E039843E-287F-49A6-839D-5D775FE3F997}" srcOrd="0" destOrd="0" presId="urn:microsoft.com/office/officeart/2005/8/layout/venn1"/>
    <dgm:cxn modelId="{A22DDE4E-A59F-4022-BBC7-61CC391CFCA4}" type="presParOf" srcId="{82EC7E74-7C6A-42BC-944D-347B4C163DC0}" destId="{497D1896-F1C4-4ACF-8A23-52A9D2C39AE1}" srcOrd="0" destOrd="0" presId="urn:microsoft.com/office/officeart/2005/8/layout/venn1"/>
    <dgm:cxn modelId="{D083E548-9F7A-44FD-95C0-EED13B024482}" type="presParOf" srcId="{82EC7E74-7C6A-42BC-944D-347B4C163DC0}" destId="{005F4ED6-FAAE-4485-95C9-33FC052F5CB6}" srcOrd="1" destOrd="0" presId="urn:microsoft.com/office/officeart/2005/8/layout/venn1"/>
    <dgm:cxn modelId="{D6AF4EDF-8894-4E8A-B3CE-3A758EBB2E66}" type="presParOf" srcId="{82EC7E74-7C6A-42BC-944D-347B4C163DC0}" destId="{E039843E-287F-49A6-839D-5D775FE3F997}" srcOrd="2" destOrd="0" presId="urn:microsoft.com/office/officeart/2005/8/layout/venn1"/>
    <dgm:cxn modelId="{06780276-FB72-4054-AAC0-7A01B85C7ABB}" type="presParOf" srcId="{82EC7E74-7C6A-42BC-944D-347B4C163DC0}" destId="{DFB63D78-7D59-4B85-9C3E-1F8B04D4DFAC}" srcOrd="3" destOrd="0" presId="urn:microsoft.com/office/officeart/2005/8/layout/venn1"/>
    <dgm:cxn modelId="{B006442E-DDDC-4C5A-9EE1-F54391768F83}" type="presParOf" srcId="{82EC7E74-7C6A-42BC-944D-347B4C163DC0}" destId="{0C168C34-713C-494A-9595-893A0BD0172D}" srcOrd="4" destOrd="0" presId="urn:microsoft.com/office/officeart/2005/8/layout/venn1"/>
    <dgm:cxn modelId="{C23B5CA4-99CF-41F7-86AB-3925361144A2}" type="presParOf" srcId="{82EC7E74-7C6A-42BC-944D-347B4C163DC0}" destId="{FD94F815-49FB-4A6A-8C16-D509F6B2DD5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A78DD98-FE09-4599-807A-0B879571A347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B73EF60-4E9A-4AEB-ADE5-EE2A141AEBC7}">
      <dgm:prSet custT="1"/>
      <dgm:spPr/>
      <dgm:t>
        <a:bodyPr/>
        <a:lstStyle/>
        <a:p>
          <a:pPr algn="just"/>
          <a:r>
            <a:rPr lang="tr-TR" sz="1400" b="1" dirty="0">
              <a:latin typeface="Arial" panose="020B0604020202020204" pitchFamily="34" charset="0"/>
              <a:cs typeface="Arial" panose="020B0604020202020204" pitchFamily="34" charset="0"/>
            </a:rPr>
            <a:t>T</a:t>
          </a:r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here was a statistically significant difference between the groups after the application and it was seen that this difference was caused by the control group (p&lt;0.05). However, the application caused a statistically significant difference in anxiety levels before and after each application (p&lt;0.05). </a:t>
          </a:r>
          <a:endParaRPr lang="tr-TR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55ADF2-0503-464B-B32D-6451D0545841}" type="parTrans" cxnId="{BA91EF30-BACC-4AC6-A54E-C40A85930FA6}">
      <dgm:prSet/>
      <dgm:spPr/>
      <dgm:t>
        <a:bodyPr/>
        <a:lstStyle/>
        <a:p>
          <a:endParaRPr lang="tr-TR"/>
        </a:p>
      </dgm:t>
    </dgm:pt>
    <dgm:pt modelId="{D9CD35FC-EB10-4B7C-BDA2-A5B65258D675}" type="sibTrans" cxnId="{BA91EF30-BACC-4AC6-A54E-C40A85930FA6}">
      <dgm:prSet/>
      <dgm:spPr/>
      <dgm:t>
        <a:bodyPr/>
        <a:lstStyle/>
        <a:p>
          <a:endParaRPr lang="tr-TR"/>
        </a:p>
      </dgm:t>
    </dgm:pt>
    <dgm:pt modelId="{9519FB58-CE65-44AF-A7A5-2BBFEC5AEFD4}" type="pres">
      <dgm:prSet presAssocID="{2A78DD98-FE09-4599-807A-0B879571A347}" presName="diagram" presStyleCnt="0">
        <dgm:presLayoutVars>
          <dgm:dir/>
          <dgm:animLvl val="lvl"/>
          <dgm:resizeHandles val="exact"/>
        </dgm:presLayoutVars>
      </dgm:prSet>
      <dgm:spPr/>
    </dgm:pt>
    <dgm:pt modelId="{F90B612B-11DD-4A14-B71B-030E3C724F7F}" type="pres">
      <dgm:prSet presAssocID="{2B73EF60-4E9A-4AEB-ADE5-EE2A141AEBC7}" presName="compNode" presStyleCnt="0"/>
      <dgm:spPr/>
    </dgm:pt>
    <dgm:pt modelId="{E5C8537E-8A2F-4A59-AB1D-70E61C41C2BA}" type="pres">
      <dgm:prSet presAssocID="{2B73EF60-4E9A-4AEB-ADE5-EE2A141AEBC7}" presName="childRect" presStyleLbl="bgAcc1" presStyleIdx="0" presStyleCnt="1">
        <dgm:presLayoutVars>
          <dgm:bulletEnabled val="1"/>
        </dgm:presLayoutVars>
      </dgm:prSet>
      <dgm:spPr/>
    </dgm:pt>
    <dgm:pt modelId="{92630610-17C9-49B9-9F5A-1163655EB240}" type="pres">
      <dgm:prSet presAssocID="{2B73EF60-4E9A-4AEB-ADE5-EE2A141AEBC7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29E27FF7-0416-43E2-8AD2-A8EB7DA48679}" type="pres">
      <dgm:prSet presAssocID="{2B73EF60-4E9A-4AEB-ADE5-EE2A141AEBC7}" presName="parentRect" presStyleLbl="alignNode1" presStyleIdx="0" presStyleCnt="1" custScaleX="137525"/>
      <dgm:spPr/>
    </dgm:pt>
    <dgm:pt modelId="{CA3CFFE6-10A0-48FD-A6B1-03CDEA0A8CAC}" type="pres">
      <dgm:prSet presAssocID="{2B73EF60-4E9A-4AEB-ADE5-EE2A141AEBC7}" presName="adorn" presStyleLbl="fgAccFollowNode1" presStyleIdx="0" presStyleCnt="1" custLinFactNeighborX="79150" custLinFactNeighborY="-1879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</dgm:pt>
  </dgm:ptLst>
  <dgm:cxnLst>
    <dgm:cxn modelId="{368E090E-17F0-4440-91F8-928A14F4E9FD}" type="presOf" srcId="{2A78DD98-FE09-4599-807A-0B879571A347}" destId="{9519FB58-CE65-44AF-A7A5-2BBFEC5AEFD4}" srcOrd="0" destOrd="0" presId="urn:microsoft.com/office/officeart/2005/8/layout/bList2"/>
    <dgm:cxn modelId="{BA91EF30-BACC-4AC6-A54E-C40A85930FA6}" srcId="{2A78DD98-FE09-4599-807A-0B879571A347}" destId="{2B73EF60-4E9A-4AEB-ADE5-EE2A141AEBC7}" srcOrd="0" destOrd="0" parTransId="{ED55ADF2-0503-464B-B32D-6451D0545841}" sibTransId="{D9CD35FC-EB10-4B7C-BDA2-A5B65258D675}"/>
    <dgm:cxn modelId="{BE53C09D-C32F-4EA7-871D-E3D99CFC4732}" type="presOf" srcId="{2B73EF60-4E9A-4AEB-ADE5-EE2A141AEBC7}" destId="{92630610-17C9-49B9-9F5A-1163655EB240}" srcOrd="0" destOrd="0" presId="urn:microsoft.com/office/officeart/2005/8/layout/bList2"/>
    <dgm:cxn modelId="{8639ADE8-63DE-4E33-9225-59064674625D}" type="presOf" srcId="{2B73EF60-4E9A-4AEB-ADE5-EE2A141AEBC7}" destId="{29E27FF7-0416-43E2-8AD2-A8EB7DA48679}" srcOrd="1" destOrd="0" presId="urn:microsoft.com/office/officeart/2005/8/layout/bList2"/>
    <dgm:cxn modelId="{67F2E76C-2FAD-4D6C-A526-C19AC3267013}" type="presParOf" srcId="{9519FB58-CE65-44AF-A7A5-2BBFEC5AEFD4}" destId="{F90B612B-11DD-4A14-B71B-030E3C724F7F}" srcOrd="0" destOrd="0" presId="urn:microsoft.com/office/officeart/2005/8/layout/bList2"/>
    <dgm:cxn modelId="{4B13FCD3-34FF-4C5A-8448-2E6E21DF59D9}" type="presParOf" srcId="{F90B612B-11DD-4A14-B71B-030E3C724F7F}" destId="{E5C8537E-8A2F-4A59-AB1D-70E61C41C2BA}" srcOrd="0" destOrd="0" presId="urn:microsoft.com/office/officeart/2005/8/layout/bList2"/>
    <dgm:cxn modelId="{4BD441AC-A680-4A00-8064-99452E08880A}" type="presParOf" srcId="{F90B612B-11DD-4A14-B71B-030E3C724F7F}" destId="{92630610-17C9-49B9-9F5A-1163655EB240}" srcOrd="1" destOrd="0" presId="urn:microsoft.com/office/officeart/2005/8/layout/bList2"/>
    <dgm:cxn modelId="{C2BE9748-B794-431F-8CD9-4D3D20B270DA}" type="presParOf" srcId="{F90B612B-11DD-4A14-B71B-030E3C724F7F}" destId="{29E27FF7-0416-43E2-8AD2-A8EB7DA48679}" srcOrd="2" destOrd="0" presId="urn:microsoft.com/office/officeart/2005/8/layout/bList2"/>
    <dgm:cxn modelId="{183A4F65-A056-4FA9-A1D8-6D6F7FBC9A17}" type="presParOf" srcId="{F90B612B-11DD-4A14-B71B-030E3C724F7F}" destId="{CA3CFFE6-10A0-48FD-A6B1-03CDEA0A8CAC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34B458-69E8-48D5-9A09-9305668E956C}">
      <dsp:nvSpPr>
        <dsp:cNvPr id="0" name=""/>
        <dsp:cNvSpPr/>
      </dsp:nvSpPr>
      <dsp:spPr>
        <a:xfrm>
          <a:off x="0" y="1080119"/>
          <a:ext cx="8229600" cy="1440160"/>
        </a:xfrm>
        <a:prstGeom prst="notchedRightArrow">
          <a:avLst/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0B1E7C-76B9-439B-BB72-E3B6973F5583}">
      <dsp:nvSpPr>
        <dsp:cNvPr id="0" name=""/>
        <dsp:cNvSpPr/>
      </dsp:nvSpPr>
      <dsp:spPr>
        <a:xfrm>
          <a:off x="90" y="0"/>
          <a:ext cx="3612906" cy="1440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Students who arrived on the day of the exam were assigned to the breathing technique (B1 and B2)</a:t>
          </a:r>
          <a:r>
            <a:rPr lang="tr-TR" sz="1800" b="1" kern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1" kern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and the control group (</a:t>
          </a:r>
          <a:r>
            <a:rPr lang="tr-TR" sz="1800" b="1" kern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C</a:t>
          </a:r>
          <a:r>
            <a:rPr lang="en-US" sz="1800" b="1" kern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1 and </a:t>
          </a:r>
          <a:r>
            <a:rPr lang="tr-TR" sz="1800" b="1" kern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C</a:t>
          </a:r>
          <a:r>
            <a:rPr lang="en-US" sz="1800" b="1" kern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2). Each group consisted of 15 students for more efficiency due to an insufficient number of supervisors to monitor them.</a:t>
          </a:r>
          <a:endParaRPr lang="tr-TR" sz="1800" b="1" kern="1200" dirty="0">
            <a:solidFill>
              <a:schemeClr val="tx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0" y="0"/>
        <a:ext cx="3612906" cy="1440160"/>
      </dsp:txXfrm>
    </dsp:sp>
    <dsp:sp modelId="{4DCB5A7B-3678-44CD-81F4-C27C3F45E08B}">
      <dsp:nvSpPr>
        <dsp:cNvPr id="0" name=""/>
        <dsp:cNvSpPr/>
      </dsp:nvSpPr>
      <dsp:spPr>
        <a:xfrm>
          <a:off x="1626523" y="1620179"/>
          <a:ext cx="360040" cy="360040"/>
        </a:xfrm>
        <a:prstGeom prst="ellips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76F1F8-F7F9-4A5A-B36F-04F7D7EE925B}">
      <dsp:nvSpPr>
        <dsp:cNvPr id="0" name=""/>
        <dsp:cNvSpPr/>
      </dsp:nvSpPr>
      <dsp:spPr>
        <a:xfrm>
          <a:off x="3793642" y="2160239"/>
          <a:ext cx="3612906" cy="1440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Data collection was carried out using the Student Identification Form prepared by the authors, the Situational Anxiety Scale, and the Vital Signs Form. </a:t>
          </a:r>
          <a:endParaRPr lang="tr-TR" sz="1800" b="1" kern="1200" dirty="0">
            <a:solidFill>
              <a:schemeClr val="tx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93642" y="2160239"/>
        <a:ext cx="3612906" cy="1440160"/>
      </dsp:txXfrm>
    </dsp:sp>
    <dsp:sp modelId="{F06E17BF-EE50-480C-B025-1DED0493A8B9}">
      <dsp:nvSpPr>
        <dsp:cNvPr id="0" name=""/>
        <dsp:cNvSpPr/>
      </dsp:nvSpPr>
      <dsp:spPr>
        <a:xfrm>
          <a:off x="5420076" y="1620179"/>
          <a:ext cx="360040" cy="360040"/>
        </a:xfrm>
        <a:prstGeom prst="ellipse">
          <a:avLst/>
        </a:prstGeom>
        <a:solidFill>
          <a:schemeClr val="accent2">
            <a:shade val="50000"/>
            <a:hueOff val="-41484"/>
            <a:satOff val="-8409"/>
            <a:lumOff val="462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83929F-7A58-4E3A-A2C0-36D5E880D615}">
      <dsp:nvSpPr>
        <dsp:cNvPr id="0" name=""/>
        <dsp:cNvSpPr/>
      </dsp:nvSpPr>
      <dsp:spPr>
        <a:xfrm>
          <a:off x="0" y="1261"/>
          <a:ext cx="8373616" cy="7177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The students were taken to a 90 m</a:t>
          </a:r>
          <a:r>
            <a:rPr lang="en-US" sz="1600" kern="1200" baseline="30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</a:t>
          </a:r>
          <a:r>
            <a:rPr lang="en-US" sz="1600" kern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practice room with 15 seats. </a:t>
          </a:r>
          <a:endParaRPr lang="tr-TR" sz="1600" kern="1200" dirty="0">
            <a:solidFill>
              <a:schemeClr val="tx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039" y="36300"/>
        <a:ext cx="8303538" cy="647706"/>
      </dsp:txXfrm>
    </dsp:sp>
    <dsp:sp modelId="{18F29A0C-A515-43AE-9258-B74B5AB26EF7}">
      <dsp:nvSpPr>
        <dsp:cNvPr id="0" name=""/>
        <dsp:cNvSpPr/>
      </dsp:nvSpPr>
      <dsp:spPr>
        <a:xfrm>
          <a:off x="0" y="733304"/>
          <a:ext cx="8373616" cy="7177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Each group was briefed for five minutes before obtaining their consent. </a:t>
          </a:r>
          <a:endParaRPr lang="tr-TR" sz="1600" kern="1200">
            <a:solidFill>
              <a:schemeClr val="tx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039" y="768343"/>
        <a:ext cx="8303538" cy="647706"/>
      </dsp:txXfrm>
    </dsp:sp>
    <dsp:sp modelId="{24B73289-0FFA-4E9F-8C55-B95D43386D8A}">
      <dsp:nvSpPr>
        <dsp:cNvPr id="0" name=""/>
        <dsp:cNvSpPr/>
      </dsp:nvSpPr>
      <dsp:spPr>
        <a:xfrm>
          <a:off x="0" y="1465348"/>
          <a:ext cx="8373616" cy="7177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The students had their vital signs measured by the investigators. They were asked to fill out the</a:t>
          </a:r>
          <a:r>
            <a:rPr lang="tr-TR" sz="1600" kern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Student Identification Form and the Situational Anxiety Scale. </a:t>
          </a:r>
          <a:endParaRPr lang="tr-TR" sz="1600" kern="1200" dirty="0">
            <a:solidFill>
              <a:schemeClr val="tx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039" y="1500387"/>
        <a:ext cx="8303538" cy="647706"/>
      </dsp:txXfrm>
    </dsp:sp>
    <dsp:sp modelId="{BEC72BB1-15D1-4D1B-A0CD-134C7AA9713A}">
      <dsp:nvSpPr>
        <dsp:cNvPr id="0" name=""/>
        <dsp:cNvSpPr/>
      </dsp:nvSpPr>
      <dsp:spPr>
        <a:xfrm>
          <a:off x="0" y="2197391"/>
          <a:ext cx="8373616" cy="7177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Afterwards, the breathing</a:t>
          </a:r>
          <a:r>
            <a:rPr lang="tr-TR" sz="1600" kern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tecnique </a:t>
          </a:r>
          <a:r>
            <a:rPr lang="en-US" sz="1600" kern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were applied for 20 minutes. The </a:t>
          </a:r>
          <a:r>
            <a:rPr lang="tr-TR" sz="1600" kern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tecnique</a:t>
          </a:r>
          <a:r>
            <a:rPr lang="en-US" sz="1600" kern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were applied by the </a:t>
          </a:r>
          <a:r>
            <a:rPr lang="tr-TR" sz="1600" kern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   </a:t>
          </a:r>
          <a:r>
            <a:rPr lang="en-US" sz="1600" kern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investigators who are experts in their fields. </a:t>
          </a:r>
          <a:endParaRPr lang="tr-TR" sz="1600" kern="1200">
            <a:solidFill>
              <a:schemeClr val="tx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039" y="2232430"/>
        <a:ext cx="8303538" cy="647706"/>
      </dsp:txXfrm>
    </dsp:sp>
    <dsp:sp modelId="{54393E94-C0E6-48D8-9309-B1BFDD657EB8}">
      <dsp:nvSpPr>
        <dsp:cNvPr id="0" name=""/>
        <dsp:cNvSpPr/>
      </dsp:nvSpPr>
      <dsp:spPr>
        <a:xfrm>
          <a:off x="0" y="2929435"/>
          <a:ext cx="8373616" cy="7177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After the methods were applied, the students had their vital signs remeasured by the investigators and were asked to fill out the Situational Anxiety Scale. </a:t>
          </a:r>
          <a:endParaRPr lang="tr-TR" sz="1600" kern="1200" dirty="0">
            <a:solidFill>
              <a:schemeClr val="tx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039" y="2964474"/>
        <a:ext cx="8303538" cy="647706"/>
      </dsp:txXfrm>
    </dsp:sp>
    <dsp:sp modelId="{D2E46448-ABB5-48C6-97B3-441B45C6C17C}">
      <dsp:nvSpPr>
        <dsp:cNvPr id="0" name=""/>
        <dsp:cNvSpPr/>
      </dsp:nvSpPr>
      <dsp:spPr>
        <a:xfrm>
          <a:off x="0" y="3661479"/>
          <a:ext cx="8373616" cy="7177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For the control group, pre-measurements were taken, 20 minutes of free time was given, and then </a:t>
          </a:r>
          <a:r>
            <a:rPr lang="tr-TR" sz="1600" kern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US" sz="1600" kern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post-measurements were taken. </a:t>
          </a:r>
          <a:endParaRPr lang="tr-TR" sz="1600" kern="1200">
            <a:solidFill>
              <a:schemeClr val="tx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039" y="3696518"/>
        <a:ext cx="8303538" cy="647706"/>
      </dsp:txXfrm>
    </dsp:sp>
    <dsp:sp modelId="{92CA7778-FDDF-44CD-A29E-A25B312E2696}">
      <dsp:nvSpPr>
        <dsp:cNvPr id="0" name=""/>
        <dsp:cNvSpPr/>
      </dsp:nvSpPr>
      <dsp:spPr>
        <a:xfrm>
          <a:off x="0" y="4393522"/>
          <a:ext cx="8373616" cy="7177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At the end of the application of each technique, the students were taken immediately to the OSCE </a:t>
          </a:r>
          <a:r>
            <a:rPr lang="tr-TR" sz="1600" kern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US" sz="1600" kern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exam rooms. There were no disruptions to the exam flow. No interaction was allowed between students leaving the exam and entering the exam</a:t>
          </a:r>
          <a:r>
            <a:rPr lang="tr-TR" sz="1600" kern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sp:txBody>
      <dsp:txXfrm>
        <a:off x="35039" y="4428561"/>
        <a:ext cx="8303538" cy="6477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7D1896-F1C4-4ACF-8A23-52A9D2C39AE1}">
      <dsp:nvSpPr>
        <dsp:cNvPr id="0" name=""/>
        <dsp:cNvSpPr/>
      </dsp:nvSpPr>
      <dsp:spPr>
        <a:xfrm>
          <a:off x="2153201" y="157678"/>
          <a:ext cx="3262317" cy="3262317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Arial" panose="020B0604020202020204" pitchFamily="34" charset="0"/>
              <a:cs typeface="Arial" panose="020B0604020202020204" pitchFamily="34" charset="0"/>
            </a:rPr>
            <a:t>The mean age of the participants was 19.17 (min. = 18, </a:t>
          </a:r>
          <a:r>
            <a:rPr lang="tr-TR" sz="1600" kern="120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US" sz="1600" kern="1200">
              <a:latin typeface="Arial" panose="020B0604020202020204" pitchFamily="34" charset="0"/>
              <a:cs typeface="Arial" panose="020B0604020202020204" pitchFamily="34" charset="0"/>
            </a:rPr>
            <a:t>max. = 22) and 16% were male. </a:t>
          </a:r>
          <a:endParaRPr lang="tr-TR" sz="1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88177" y="728584"/>
        <a:ext cx="2392366" cy="1468043"/>
      </dsp:txXfrm>
    </dsp:sp>
    <dsp:sp modelId="{E039843E-287F-49A6-839D-5D775FE3F997}">
      <dsp:nvSpPr>
        <dsp:cNvPr id="0" name=""/>
        <dsp:cNvSpPr/>
      </dsp:nvSpPr>
      <dsp:spPr>
        <a:xfrm>
          <a:off x="3330354" y="2196627"/>
          <a:ext cx="3262317" cy="3262317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Arial" panose="020B0604020202020204" pitchFamily="34" charset="0"/>
              <a:cs typeface="Arial" panose="020B0604020202020204" pitchFamily="34" charset="0"/>
            </a:rPr>
            <a:t>The majority of students lived with their families and their economic situation was moderate-good. </a:t>
          </a:r>
          <a:endParaRPr lang="tr-TR" sz="1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28080" y="3039392"/>
        <a:ext cx="1957390" cy="1794274"/>
      </dsp:txXfrm>
    </dsp:sp>
    <dsp:sp modelId="{0C168C34-713C-494A-9595-893A0BD0172D}">
      <dsp:nvSpPr>
        <dsp:cNvPr id="0" name=""/>
        <dsp:cNvSpPr/>
      </dsp:nvSpPr>
      <dsp:spPr>
        <a:xfrm>
          <a:off x="976048" y="2196627"/>
          <a:ext cx="3262317" cy="3262317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Arial" panose="020B0604020202020204" pitchFamily="34" charset="0"/>
              <a:cs typeface="Arial" panose="020B0604020202020204" pitchFamily="34" charset="0"/>
            </a:rPr>
            <a:t>There were no </a:t>
          </a:r>
          <a:r>
            <a:rPr lang="tr-TR" sz="1600" kern="1200">
              <a:latin typeface="Arial" panose="020B0604020202020204" pitchFamily="34" charset="0"/>
              <a:cs typeface="Arial" panose="020B0604020202020204" pitchFamily="34" charset="0"/>
            </a:rPr>
            <a:t>    </a:t>
          </a:r>
          <a:r>
            <a:rPr lang="en-US" sz="1600" kern="1200">
              <a:latin typeface="Arial" panose="020B0604020202020204" pitchFamily="34" charset="0"/>
              <a:cs typeface="Arial" panose="020B0604020202020204" pitchFamily="34" charset="0"/>
            </a:rPr>
            <a:t>statistically significant differences between the groups in </a:t>
          </a:r>
          <a:r>
            <a:rPr lang="tr-TR" sz="1600" kern="120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US" sz="1600" kern="1200">
              <a:latin typeface="Arial" panose="020B0604020202020204" pitchFamily="34" charset="0"/>
              <a:cs typeface="Arial" panose="020B0604020202020204" pitchFamily="34" charset="0"/>
            </a:rPr>
            <a:t>terms of the descriptive characteristics of the students randomly assigned to the groups</a:t>
          </a:r>
          <a:r>
            <a:rPr lang="tr-TR" sz="1600" kern="1200">
              <a:latin typeface="Arial" panose="020B0604020202020204" pitchFamily="34" charset="0"/>
              <a:cs typeface="Arial" panose="020B0604020202020204" pitchFamily="34" charset="0"/>
            </a:rPr>
            <a:t>.</a:t>
          </a:r>
          <a:r>
            <a:rPr lang="en-US" sz="1600" kern="120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tr-TR" sz="1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83250" y="3039392"/>
        <a:ext cx="1957390" cy="17942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C8537E-8A2F-4A59-AB1D-70E61C41C2BA}">
      <dsp:nvSpPr>
        <dsp:cNvPr id="0" name=""/>
        <dsp:cNvSpPr/>
      </dsp:nvSpPr>
      <dsp:spPr>
        <a:xfrm>
          <a:off x="1611052" y="5463"/>
          <a:ext cx="4421087" cy="330024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E27FF7-0416-43E2-8AD2-A8EB7DA48679}">
      <dsp:nvSpPr>
        <dsp:cNvPr id="0" name=""/>
        <dsp:cNvSpPr/>
      </dsp:nvSpPr>
      <dsp:spPr>
        <a:xfrm>
          <a:off x="781545" y="3305712"/>
          <a:ext cx="6080100" cy="14191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b="1" kern="1200" dirty="0">
              <a:latin typeface="Arial" panose="020B0604020202020204" pitchFamily="34" charset="0"/>
              <a:cs typeface="Arial" panose="020B0604020202020204" pitchFamily="34" charset="0"/>
            </a:rPr>
            <a:t>T</a:t>
          </a: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here was a statistically significant difference between the groups after the application and it was seen that this difference was caused by the control group (p&lt;0.05). However, the application caused a statistically significant difference in anxiety levels before and after each application (p&lt;0.05). </a:t>
          </a:r>
          <a:endParaRPr lang="tr-TR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81545" y="3305712"/>
        <a:ext cx="4281760" cy="1419106"/>
      </dsp:txXfrm>
    </dsp:sp>
    <dsp:sp modelId="{CA3CFFE6-10A0-48FD-A6B1-03CDEA0A8CAC}">
      <dsp:nvSpPr>
        <dsp:cNvPr id="0" name=""/>
        <dsp:cNvSpPr/>
      </dsp:nvSpPr>
      <dsp:spPr>
        <a:xfrm>
          <a:off x="6074311" y="3240356"/>
          <a:ext cx="1547380" cy="154738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B1B31-3343-4720-ADBA-747FC9627505}" type="datetimeFigureOut">
              <a:rPr lang="tr-TR" smtClean="0"/>
              <a:t>1.08.2018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C9501-75A3-46A6-A4F7-C739C631C4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697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C9501-75A3-46A6-A4F7-C739C631C431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0829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18th World Congress on Clinical Nursing and Practice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18th World Congress on Clinical Nursing and Practice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18th World Congress on Clinical Nursing and Practice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18th World Congress on Clinical Nursing and Practice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18th World Congress on Clinical Nursing and Practice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124744"/>
            <a:ext cx="9144000" cy="5733256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18th World Congress on Clinical Nursing and Practice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18th World Congress on Clinical Nursing and Practice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18th World Congress on Clinical Nursing and Practice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18th World Congress on Clinical Nursing and Practice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18th World Congress on Clinical Nursing and Practice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18th World Congress on Clinical Nursing and Practice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hf sldNum="0" hdr="0" dt="0"/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18th World Congress on Clinical Nursing and Practice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templates-design" TargetMode="External"/><Relationship Id="rId7" Type="http://schemas.openxmlformats.org/officeDocument/2006/relationships/image" Target="../media/image8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e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gulsahkorpe@outlook.co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123728" y="23921"/>
            <a:ext cx="7300158" cy="6126174"/>
            <a:chOff x="2492152" y="1265950"/>
            <a:chExt cx="7300158" cy="6126174"/>
          </a:xfrm>
        </p:grpSpPr>
        <p:pic>
          <p:nvPicPr>
            <p:cNvPr id="1026" name="Picture 2" descr="E:\002-KIMS BUSINESS\007-02-ALLPPT-Contents\T-001-2016-04\0402\shadow01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046" t="49116" b="1"/>
            <a:stretch/>
          </p:blipFill>
          <p:spPr bwMode="auto">
            <a:xfrm rot="21024839">
              <a:off x="2971625" y="2166835"/>
              <a:ext cx="6820685" cy="52252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Oval 1"/>
            <p:cNvSpPr/>
            <p:nvPr/>
          </p:nvSpPr>
          <p:spPr>
            <a:xfrm>
              <a:off x="2492152" y="1265950"/>
              <a:ext cx="4297342" cy="4297342"/>
            </a:xfrm>
            <a:prstGeom prst="ellipse">
              <a:avLst/>
            </a:prstGeom>
            <a:solidFill>
              <a:srgbClr val="DDDEA2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2584166" y="1366348"/>
              <a:ext cx="4096546" cy="4096546"/>
            </a:xfrm>
            <a:prstGeom prst="ellipse">
              <a:avLst/>
            </a:prstGeom>
            <a:noFill/>
            <a:ln w="15875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259632" y="4441217"/>
            <a:ext cx="632249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Gülşah KÖRPE*, </a:t>
            </a:r>
            <a:r>
              <a:rPr lang="en-US" b="1" dirty="0" err="1"/>
              <a:t>Demet</a:t>
            </a:r>
            <a:r>
              <a:rPr lang="en-US" b="1" dirty="0"/>
              <a:t> İNANGİL**, </a:t>
            </a:r>
            <a:r>
              <a:rPr lang="en-US" b="1" dirty="0" err="1"/>
              <a:t>Pınar</a:t>
            </a:r>
            <a:r>
              <a:rPr lang="en-US" b="1" dirty="0"/>
              <a:t> IRMAK VURAL</a:t>
            </a:r>
            <a:endParaRPr lang="tr-TR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tr-TR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gulsahkorpe@outlook.com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376567" y="869063"/>
            <a:ext cx="377489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The Comparison of Applied Breathing Technique Before OSCE on the Effect of State Anxiety Level and Vital Signs on the Nursing Students</a:t>
            </a:r>
          </a:p>
        </p:txBody>
      </p:sp>
      <p:sp>
        <p:nvSpPr>
          <p:cNvPr id="7" name="TextBox 6">
            <a:hlinkClick r:id="rId3"/>
          </p:cNvPr>
          <p:cNvSpPr txBox="1"/>
          <p:nvPr/>
        </p:nvSpPr>
        <p:spPr>
          <a:xfrm>
            <a:off x="1327447" y="4981657"/>
            <a:ext cx="60260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*Istanbul </a:t>
            </a:r>
            <a:r>
              <a:rPr lang="en-US" sz="1200" dirty="0" err="1"/>
              <a:t>Medipol</a:t>
            </a:r>
            <a:r>
              <a:rPr lang="en-US" sz="1200" dirty="0"/>
              <a:t> University, Istanbul, TURKEY</a:t>
            </a:r>
            <a:endParaRPr lang="tr-TR" sz="1200" dirty="0"/>
          </a:p>
          <a:p>
            <a:r>
              <a:rPr lang="en-US" sz="1200" dirty="0"/>
              <a:t>**</a:t>
            </a:r>
            <a:r>
              <a:rPr lang="en-US" sz="1200" dirty="0" err="1"/>
              <a:t>Saglik</a:t>
            </a:r>
            <a:r>
              <a:rPr lang="en-US" sz="1200" dirty="0"/>
              <a:t> </a:t>
            </a:r>
            <a:r>
              <a:rPr lang="en-US" sz="1200" dirty="0" err="1"/>
              <a:t>Bilimleri</a:t>
            </a:r>
            <a:r>
              <a:rPr lang="en-US" sz="1200" dirty="0"/>
              <a:t> University, Istanbul, TURKEY</a:t>
            </a:r>
            <a:endParaRPr lang="tr-TR" sz="1200" dirty="0"/>
          </a:p>
          <a:p>
            <a:pPr algn="ctr"/>
            <a:endParaRPr lang="ko-KR" altLang="en-US" sz="5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id="{FE25547F-0670-4ED2-B429-2DA8B3FC50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728" y="-6590"/>
            <a:ext cx="2384132" cy="1059614"/>
          </a:xfrm>
          <a:prstGeom prst="rect">
            <a:avLst/>
          </a:prstGeom>
        </p:spPr>
      </p:pic>
      <p:pic>
        <p:nvPicPr>
          <p:cNvPr id="11" name="Resim 10">
            <a:extLst>
              <a:ext uri="{FF2B5EF4-FFF2-40B4-BE49-F238E27FC236}">
                <a16:creationId xmlns:a16="http://schemas.microsoft.com/office/drawing/2014/main" id="{B7E5DCD3-877D-4789-8ABA-4D4061A6C2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001" y="124319"/>
            <a:ext cx="1287586" cy="1287586"/>
          </a:xfrm>
          <a:prstGeom prst="rect">
            <a:avLst/>
          </a:prstGeom>
        </p:spPr>
      </p:pic>
      <p:pic>
        <p:nvPicPr>
          <p:cNvPr id="12" name="Resim 11">
            <a:extLst>
              <a:ext uri="{FF2B5EF4-FFF2-40B4-BE49-F238E27FC236}">
                <a16:creationId xmlns:a16="http://schemas.microsoft.com/office/drawing/2014/main" id="{08A4605A-6A32-4E2F-815D-E98BBED67D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4727" y="5823532"/>
            <a:ext cx="6972301" cy="858000"/>
          </a:xfrm>
          <a:prstGeom prst="rect">
            <a:avLst/>
          </a:prstGeom>
        </p:spPr>
      </p:pic>
      <p:pic>
        <p:nvPicPr>
          <p:cNvPr id="13" name="Resim 12">
            <a:extLst>
              <a:ext uri="{FF2B5EF4-FFF2-40B4-BE49-F238E27FC236}">
                <a16:creationId xmlns:a16="http://schemas.microsoft.com/office/drawing/2014/main" id="{7E26B1D6-D146-4138-BBA8-BB04AEB37D1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4335" y="6266305"/>
            <a:ext cx="2324100" cy="438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F202D35C-3D25-4FA8-8F01-CE6AEFA08E92}"/>
              </a:ext>
            </a:extLst>
          </p:cNvPr>
          <p:cNvSpPr/>
          <p:nvPr/>
        </p:nvSpPr>
        <p:spPr>
          <a:xfrm>
            <a:off x="251520" y="0"/>
            <a:ext cx="4320480" cy="350100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 study by Paul et al.(2007) on 64 students reported </a:t>
            </a:r>
            <a:r>
              <a:rPr lang="tr-TR" dirty="0"/>
              <a:t>   </a:t>
            </a:r>
            <a:r>
              <a:rPr lang="en-US" dirty="0"/>
              <a:t>that regular deep </a:t>
            </a:r>
            <a:r>
              <a:rPr lang="tr-TR" dirty="0"/>
              <a:t>           </a:t>
            </a:r>
            <a:r>
              <a:rPr lang="en-US" dirty="0"/>
              <a:t>breathing meditation </a:t>
            </a:r>
            <a:r>
              <a:rPr lang="tr-TR" dirty="0"/>
              <a:t>       </a:t>
            </a:r>
            <a:r>
              <a:rPr lang="en-US" dirty="0"/>
              <a:t>reduces levels</a:t>
            </a:r>
            <a:r>
              <a:rPr lang="tr-TR" dirty="0"/>
              <a:t> </a:t>
            </a:r>
            <a:r>
              <a:rPr lang="en-US" dirty="0"/>
              <a:t>of anxiety, </a:t>
            </a:r>
            <a:r>
              <a:rPr lang="tr-TR" dirty="0"/>
              <a:t>  </a:t>
            </a:r>
            <a:r>
              <a:rPr lang="en-US" dirty="0"/>
              <a:t>nervousness, and </a:t>
            </a:r>
            <a:r>
              <a:rPr lang="tr-TR" dirty="0"/>
              <a:t>            </a:t>
            </a:r>
            <a:r>
              <a:rPr lang="en-US" dirty="0"/>
              <a:t>self-doubt in students </a:t>
            </a:r>
            <a:r>
              <a:rPr lang="tr-TR" dirty="0"/>
              <a:t>      </a:t>
            </a:r>
            <a:r>
              <a:rPr lang="en-US" dirty="0"/>
              <a:t>whilst increasing </a:t>
            </a:r>
            <a:r>
              <a:rPr lang="tr-TR" dirty="0"/>
              <a:t>             </a:t>
            </a:r>
            <a:r>
              <a:rPr lang="en-US" dirty="0"/>
              <a:t>concentration skills. </a:t>
            </a:r>
            <a:endParaRPr lang="tr-TR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7461229-119D-4AD0-AE66-D162B0BCB78F}"/>
              </a:ext>
            </a:extLst>
          </p:cNvPr>
          <p:cNvSpPr/>
          <p:nvPr/>
        </p:nvSpPr>
        <p:spPr>
          <a:xfrm>
            <a:off x="4673607" y="548680"/>
            <a:ext cx="4248472" cy="43924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Aritzeta</a:t>
            </a:r>
            <a:r>
              <a:rPr lang="en-US" dirty="0"/>
              <a:t> et al.</a:t>
            </a:r>
            <a:r>
              <a:rPr lang="tr-TR" dirty="0"/>
              <a:t>(</a:t>
            </a:r>
            <a:r>
              <a:rPr lang="en-US" dirty="0"/>
              <a:t>2017</a:t>
            </a:r>
            <a:r>
              <a:rPr lang="tr-TR" dirty="0"/>
              <a:t>) </a:t>
            </a:r>
            <a:r>
              <a:rPr lang="en-US" dirty="0"/>
              <a:t>study reported that 152 </a:t>
            </a:r>
            <a:r>
              <a:rPr lang="tr-TR" dirty="0"/>
              <a:t>          </a:t>
            </a:r>
            <a:r>
              <a:rPr lang="en-US" dirty="0"/>
              <a:t>psychology students who participated in a </a:t>
            </a:r>
            <a:r>
              <a:rPr lang="tr-TR" dirty="0"/>
              <a:t>            </a:t>
            </a:r>
            <a:r>
              <a:rPr lang="en-US" dirty="0"/>
              <a:t>biofeedback program, </a:t>
            </a:r>
            <a:r>
              <a:rPr lang="tr-TR" dirty="0"/>
              <a:t>      </a:t>
            </a:r>
            <a:r>
              <a:rPr lang="en-US" dirty="0"/>
              <a:t>including the deep </a:t>
            </a:r>
            <a:r>
              <a:rPr lang="tr-TR" dirty="0"/>
              <a:t>        </a:t>
            </a:r>
            <a:r>
              <a:rPr lang="en-US" dirty="0"/>
              <a:t>breathing technique, </a:t>
            </a:r>
            <a:r>
              <a:rPr lang="tr-TR" dirty="0"/>
              <a:t>       </a:t>
            </a:r>
            <a:r>
              <a:rPr lang="en-US" dirty="0"/>
              <a:t>showing better academic performance and lower </a:t>
            </a:r>
            <a:r>
              <a:rPr lang="tr-TR" dirty="0"/>
              <a:t>    </a:t>
            </a:r>
            <a:r>
              <a:rPr lang="en-US" dirty="0"/>
              <a:t>levels of anxiety than </a:t>
            </a:r>
            <a:r>
              <a:rPr lang="tr-TR" dirty="0"/>
              <a:t>       </a:t>
            </a:r>
            <a:r>
              <a:rPr lang="en-US" dirty="0"/>
              <a:t>those who did not </a:t>
            </a:r>
            <a:r>
              <a:rPr lang="tr-TR" dirty="0"/>
              <a:t>         </a:t>
            </a:r>
            <a:r>
              <a:rPr lang="en-US" dirty="0"/>
              <a:t>participate in the </a:t>
            </a:r>
            <a:r>
              <a:rPr lang="tr-TR" dirty="0"/>
              <a:t>            </a:t>
            </a:r>
            <a:r>
              <a:rPr lang="en-US" dirty="0"/>
              <a:t>program</a:t>
            </a:r>
            <a:r>
              <a:rPr lang="tr-TR" dirty="0"/>
              <a:t>.</a:t>
            </a:r>
          </a:p>
        </p:txBody>
      </p:sp>
      <p:sp>
        <p:nvSpPr>
          <p:cNvPr id="7" name="Ok: Yukarı 6">
            <a:extLst>
              <a:ext uri="{FF2B5EF4-FFF2-40B4-BE49-F238E27FC236}">
                <a16:creationId xmlns:a16="http://schemas.microsoft.com/office/drawing/2014/main" id="{9576A2D2-937F-47E3-BFF9-DC448CFFCFAC}"/>
              </a:ext>
            </a:extLst>
          </p:cNvPr>
          <p:cNvSpPr/>
          <p:nvPr/>
        </p:nvSpPr>
        <p:spPr>
          <a:xfrm rot="2947342">
            <a:off x="1100390" y="3259909"/>
            <a:ext cx="2880320" cy="3642389"/>
          </a:xfrm>
          <a:prstGeom prst="up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The study results correlate with the literature. </a:t>
            </a:r>
            <a:endParaRPr lang="tr-TR" dirty="0"/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146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A4F84D3-7E9D-41D5-AD79-6232425C0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Results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D9AD3F-DA71-4A9B-A946-412722F9C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297" y="1214747"/>
            <a:ext cx="4300266" cy="4248472"/>
          </a:xfrm>
        </p:spPr>
        <p:txBody>
          <a:bodyPr/>
          <a:lstStyle/>
          <a:p>
            <a:pPr algn="ctr"/>
            <a:r>
              <a:rPr lang="en-US" sz="2400" dirty="0"/>
              <a:t>In the breathing technique </a:t>
            </a:r>
            <a:r>
              <a:rPr lang="tr-TR" sz="2400" dirty="0"/>
              <a:t>    </a:t>
            </a:r>
            <a:r>
              <a:rPr lang="en-US" sz="2400" dirty="0"/>
              <a:t>group, there was an increase </a:t>
            </a:r>
            <a:r>
              <a:rPr lang="tr-TR" sz="2400" dirty="0"/>
              <a:t> </a:t>
            </a:r>
            <a:r>
              <a:rPr lang="en-US" sz="2400" dirty="0"/>
              <a:t>in mean systolic blood</a:t>
            </a:r>
            <a:r>
              <a:rPr lang="tr-TR" sz="2400" dirty="0"/>
              <a:t>           </a:t>
            </a:r>
            <a:r>
              <a:rPr lang="en-US" sz="2400" dirty="0"/>
              <a:t> pressure and oxygen </a:t>
            </a:r>
            <a:r>
              <a:rPr lang="tr-TR" sz="2400" dirty="0"/>
              <a:t>             </a:t>
            </a:r>
            <a:r>
              <a:rPr lang="en-US" sz="2400" dirty="0"/>
              <a:t>saturation levels after the </a:t>
            </a:r>
            <a:r>
              <a:rPr lang="tr-TR" sz="2400" dirty="0"/>
              <a:t>      </a:t>
            </a:r>
            <a:r>
              <a:rPr lang="en-US" sz="2400" dirty="0"/>
              <a:t>sessions, and a decrease in </a:t>
            </a:r>
            <a:r>
              <a:rPr lang="tr-TR" sz="2400" dirty="0"/>
              <a:t>  </a:t>
            </a:r>
            <a:r>
              <a:rPr lang="en-US" sz="2400" dirty="0"/>
              <a:t>diastolic blood pressure and</a:t>
            </a:r>
            <a:r>
              <a:rPr lang="tr-TR" sz="2400" dirty="0"/>
              <a:t> </a:t>
            </a:r>
            <a:r>
              <a:rPr lang="en-US" sz="2400" dirty="0"/>
              <a:t> pulse rate. However, these </a:t>
            </a:r>
            <a:r>
              <a:rPr lang="tr-TR" sz="2400" dirty="0"/>
              <a:t>    </a:t>
            </a:r>
            <a:r>
              <a:rPr lang="en-US" sz="2400" dirty="0"/>
              <a:t>differences were not </a:t>
            </a:r>
            <a:r>
              <a:rPr lang="tr-TR" sz="2400" dirty="0"/>
              <a:t>               </a:t>
            </a:r>
            <a:r>
              <a:rPr lang="en-US" sz="2400" dirty="0"/>
              <a:t>statistically significant</a:t>
            </a:r>
            <a:r>
              <a:rPr lang="tr-TR" sz="2400" dirty="0"/>
              <a:t>              (p&gt;0,05)</a:t>
            </a:r>
            <a:r>
              <a:rPr lang="en-US" sz="2400" dirty="0"/>
              <a:t>. </a:t>
            </a:r>
            <a:endParaRPr lang="tr-TR" sz="2400" dirty="0"/>
          </a:p>
          <a:p>
            <a:endParaRPr lang="tr-TR" sz="2400" dirty="0"/>
          </a:p>
        </p:txBody>
      </p:sp>
      <p:graphicFrame>
        <p:nvGraphicFramePr>
          <p:cNvPr id="5" name="Nesne 4">
            <a:extLst>
              <a:ext uri="{FF2B5EF4-FFF2-40B4-BE49-F238E27FC236}">
                <a16:creationId xmlns:a16="http://schemas.microsoft.com/office/drawing/2014/main" id="{5827250C-271C-49CF-A267-71328923F2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9563505"/>
              </p:ext>
            </p:extLst>
          </p:nvPr>
        </p:nvGraphicFramePr>
        <p:xfrm>
          <a:off x="4664223" y="1196752"/>
          <a:ext cx="4320480" cy="3609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Document" r:id="rId3" imgW="3257944" imgH="2897675" progId="Word.Document.12">
                  <p:embed/>
                </p:oleObj>
              </mc:Choice>
              <mc:Fallback>
                <p:oleObj name="Document" r:id="rId3" imgW="3257944" imgH="289767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64223" y="1196752"/>
                        <a:ext cx="4320480" cy="36093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ikdörtgen 5">
            <a:extLst>
              <a:ext uri="{FF2B5EF4-FFF2-40B4-BE49-F238E27FC236}">
                <a16:creationId xmlns:a16="http://schemas.microsoft.com/office/drawing/2014/main" id="{C529A87B-EAC8-4BB0-A8D0-4466C2A1FF7D}"/>
              </a:ext>
            </a:extLst>
          </p:cNvPr>
          <p:cNvSpPr/>
          <p:nvPr/>
        </p:nvSpPr>
        <p:spPr>
          <a:xfrm>
            <a:off x="4639558" y="4775376"/>
            <a:ext cx="4572000" cy="3158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90170" algn="just">
              <a:lnSpc>
                <a:spcPct val="150000"/>
              </a:lnSpc>
              <a:spcAft>
                <a:spcPts val="0"/>
              </a:spcAft>
            </a:pPr>
            <a:r>
              <a:rPr lang="tr-TR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 = Mann-Whitney U Test</a:t>
            </a:r>
            <a:endParaRPr lang="tr-T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968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EEC6483-8A3C-471B-9549-6285D0D16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tr-TR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37941CC-1B06-430E-A066-FB6236C6A54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79512" y="1484784"/>
            <a:ext cx="8568952" cy="3600400"/>
          </a:xfrm>
        </p:spPr>
        <p:txBody>
          <a:bodyPr/>
          <a:lstStyle/>
          <a:p>
            <a:pPr algn="just"/>
            <a:r>
              <a:rPr lang="en-US" sz="2400" dirty="0"/>
              <a:t>It was shown that the application of </a:t>
            </a:r>
            <a:r>
              <a:rPr lang="en-US" sz="2400" dirty="0" err="1"/>
              <a:t>th</a:t>
            </a:r>
            <a:r>
              <a:rPr lang="tr-TR" sz="2400" dirty="0"/>
              <a:t>is</a:t>
            </a:r>
            <a:r>
              <a:rPr lang="en-US" sz="2400" dirty="0"/>
              <a:t> method before </a:t>
            </a:r>
            <a:r>
              <a:rPr lang="tr-TR" sz="2400" dirty="0"/>
              <a:t> </a:t>
            </a:r>
            <a:r>
              <a:rPr lang="en-US" sz="2400" dirty="0"/>
              <a:t>an exam, which are easy and safe to apply, can reduce test </a:t>
            </a:r>
            <a:r>
              <a:rPr lang="tr-TR" sz="2400" dirty="0"/>
              <a:t>   </a:t>
            </a:r>
            <a:r>
              <a:rPr lang="en-US" sz="2400" dirty="0"/>
              <a:t>anxiety</a:t>
            </a:r>
            <a:r>
              <a:rPr lang="en-GB" sz="2400" dirty="0"/>
              <a:t>. </a:t>
            </a:r>
            <a:endParaRPr lang="tr-TR" sz="2400" dirty="0"/>
          </a:p>
          <a:p>
            <a:pPr algn="just"/>
            <a:r>
              <a:rPr lang="en-US" sz="2400" dirty="0"/>
              <a:t>We believe that the results of this study will contribute to the determination of effective methods for reducing test anxiety and recommend that nursing educators acquire </a:t>
            </a:r>
            <a:r>
              <a:rPr lang="tr-TR" sz="2400" dirty="0"/>
              <a:t>                  </a:t>
            </a:r>
            <a:r>
              <a:rPr lang="en-US" sz="2400" dirty="0"/>
              <a:t>competency in complementary and alternative treatment </a:t>
            </a:r>
            <a:r>
              <a:rPr lang="tr-TR" sz="2400" dirty="0"/>
              <a:t>   </a:t>
            </a:r>
            <a:r>
              <a:rPr lang="en-US" sz="2400" dirty="0"/>
              <a:t>methods, and apply these methods for students suffering </a:t>
            </a:r>
            <a:r>
              <a:rPr lang="tr-TR" sz="2400" dirty="0"/>
              <a:t>   </a:t>
            </a:r>
            <a:r>
              <a:rPr lang="en-US" sz="2400" dirty="0"/>
              <a:t>from situational anxiety. </a:t>
            </a:r>
            <a:endParaRPr lang="tr-TR" sz="2400" dirty="0"/>
          </a:p>
          <a:p>
            <a:pPr algn="just"/>
            <a:endParaRPr lang="tr-TR" sz="3600" dirty="0"/>
          </a:p>
        </p:txBody>
      </p:sp>
      <p:pic>
        <p:nvPicPr>
          <p:cNvPr id="4098" name="Picture 2" descr="reduce anxiety ile ilgili gÃ¶rsel sonucu">
            <a:extLst>
              <a:ext uri="{FF2B5EF4-FFF2-40B4-BE49-F238E27FC236}">
                <a16:creationId xmlns:a16="http://schemas.microsoft.com/office/drawing/2014/main" id="{8250AC66-3558-4B78-A619-433813159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581128"/>
            <a:ext cx="2603004" cy="1952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4673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AB4D44A-E4D0-41E7-8C4B-736AE80E9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References</a:t>
            </a:r>
            <a:endParaRPr lang="tr-TR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EB3CA51-7671-44EF-B2AC-ECBEDC2E556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79512" y="1196752"/>
            <a:ext cx="8640960" cy="3600400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/>
              <a:t>Aritzeta</a:t>
            </a:r>
            <a:r>
              <a:rPr lang="en-US" dirty="0"/>
              <a:t>, A., </a:t>
            </a:r>
            <a:r>
              <a:rPr lang="en-US" dirty="0" err="1"/>
              <a:t>Soroa</a:t>
            </a:r>
            <a:r>
              <a:rPr lang="en-US" dirty="0"/>
              <a:t>, G., </a:t>
            </a:r>
            <a:r>
              <a:rPr lang="en-US" dirty="0" err="1"/>
              <a:t>Balluerka</a:t>
            </a:r>
            <a:r>
              <a:rPr lang="en-US" dirty="0"/>
              <a:t>, N., </a:t>
            </a:r>
            <a:r>
              <a:rPr lang="en-US" dirty="0" err="1"/>
              <a:t>Muela</a:t>
            </a:r>
            <a:r>
              <a:rPr lang="en-US" dirty="0"/>
              <a:t>, A., </a:t>
            </a:r>
            <a:r>
              <a:rPr lang="en-US" dirty="0" err="1"/>
              <a:t>Gorostiaga</a:t>
            </a:r>
            <a:r>
              <a:rPr lang="en-US" dirty="0"/>
              <a:t>, A., </a:t>
            </a:r>
            <a:r>
              <a:rPr lang="en-US" dirty="0" err="1"/>
              <a:t>Aliri</a:t>
            </a:r>
            <a:r>
              <a:rPr lang="en-US" dirty="0"/>
              <a:t>, J., 2017. Reducing anxiety and improving academic performance through a biofeedback relaxation training program. Applied </a:t>
            </a:r>
            <a:r>
              <a:rPr lang="tr-TR" dirty="0"/>
              <a:t>          </a:t>
            </a:r>
            <a:r>
              <a:rPr lang="en-US" dirty="0"/>
              <a:t>Psychophysiology and Biofeedback, 42(3), 193-202.</a:t>
            </a:r>
            <a:endParaRPr lang="tr-T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Oakley, S., Evans, E., 2014. The role of yoga: breathing, meditation and optimal fetal positioning</a:t>
            </a:r>
            <a:r>
              <a:rPr lang="tr-TR" dirty="0"/>
              <a:t>.     </a:t>
            </a:r>
            <a:r>
              <a:rPr lang="en-US" dirty="0" err="1"/>
              <a:t>Pract</a:t>
            </a:r>
            <a:r>
              <a:rPr lang="en-US" dirty="0"/>
              <a:t>. Midwife, 17, 30-32.</a:t>
            </a:r>
            <a:endParaRPr lang="tr-T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Malinski, V. M., Todaro-</a:t>
            </a:r>
            <a:r>
              <a:rPr lang="en-US" dirty="0" err="1"/>
              <a:t>Franceschi</a:t>
            </a:r>
            <a:r>
              <a:rPr lang="en-US" dirty="0"/>
              <a:t>, V., 2011. Exploring co-meditation as a means of reducing anxiety and facilitating relaxation in a nursing school setting. Journal of Holistic Nursing, 29(4), 242-248.</a:t>
            </a:r>
            <a:endParaRPr lang="tr-T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Paul, G., Elam, B., Verhulst, S. J., 2007. A longitudinal study of students' perceptions of using deep breathing meditation to reduce testing stresses. Teaching and Learning in Medicine, 19(3), 287-292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6446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357F7F5-064F-4C51-9F8A-6309A0F5299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23528" y="1340768"/>
            <a:ext cx="8229600" cy="2304256"/>
          </a:xfrm>
        </p:spPr>
        <p:txBody>
          <a:bodyPr/>
          <a:lstStyle/>
          <a:p>
            <a:pPr algn="just"/>
            <a:r>
              <a:rPr lang="tr-TR" sz="2400" dirty="0" err="1"/>
              <a:t>You</a:t>
            </a:r>
            <a:r>
              <a:rPr lang="tr-TR" sz="2400" dirty="0"/>
              <a:t> can </a:t>
            </a:r>
            <a:r>
              <a:rPr lang="tr-TR" sz="2400" dirty="0" err="1"/>
              <a:t>see</a:t>
            </a:r>
            <a:r>
              <a:rPr lang="tr-TR" sz="2400" dirty="0"/>
              <a:t> here </a:t>
            </a:r>
            <a:r>
              <a:rPr lang="tr-TR" sz="2400" dirty="0" err="1"/>
              <a:t>my</a:t>
            </a:r>
            <a:r>
              <a:rPr lang="tr-TR" sz="2400" dirty="0"/>
              <a:t> e-mail. </a:t>
            </a:r>
            <a:r>
              <a:rPr lang="tr-TR" sz="2400" dirty="0" err="1"/>
              <a:t>If</a:t>
            </a:r>
            <a:r>
              <a:rPr lang="tr-TR" sz="2400" dirty="0"/>
              <a:t> </a:t>
            </a:r>
            <a:r>
              <a:rPr lang="tr-TR" sz="2400" dirty="0" err="1"/>
              <a:t>you</a:t>
            </a:r>
            <a:r>
              <a:rPr lang="tr-TR" sz="2400" dirty="0"/>
              <a:t> </a:t>
            </a:r>
            <a:r>
              <a:rPr lang="tr-TR" sz="2400" dirty="0" err="1"/>
              <a:t>need</a:t>
            </a:r>
            <a:r>
              <a:rPr lang="tr-TR" sz="2400" dirty="0"/>
              <a:t> </a:t>
            </a:r>
            <a:r>
              <a:rPr lang="tr-TR" sz="2400" dirty="0" err="1"/>
              <a:t>some</a:t>
            </a:r>
            <a:r>
              <a:rPr lang="tr-TR" sz="2400" dirty="0"/>
              <a:t> </a:t>
            </a:r>
            <a:r>
              <a:rPr lang="tr-TR" sz="2400" dirty="0" err="1"/>
              <a:t>more</a:t>
            </a:r>
            <a:r>
              <a:rPr lang="tr-TR" sz="2400" dirty="0"/>
              <a:t>        </a:t>
            </a:r>
            <a:r>
              <a:rPr lang="tr-TR" sz="2400" dirty="0" err="1"/>
              <a:t>information</a:t>
            </a:r>
            <a:r>
              <a:rPr lang="tr-TR" sz="2400" dirty="0"/>
              <a:t> </a:t>
            </a:r>
            <a:r>
              <a:rPr lang="tr-TR" sz="2400" dirty="0" err="1"/>
              <a:t>or</a:t>
            </a:r>
            <a:r>
              <a:rPr lang="tr-TR" sz="2400" dirty="0"/>
              <a:t> </a:t>
            </a:r>
            <a:r>
              <a:rPr lang="tr-TR" sz="2400" dirty="0" err="1"/>
              <a:t>question</a:t>
            </a:r>
            <a:r>
              <a:rPr lang="tr-TR" sz="2400" dirty="0"/>
              <a:t> </a:t>
            </a:r>
            <a:r>
              <a:rPr lang="tr-TR" sz="2400" dirty="0" err="1"/>
              <a:t>about</a:t>
            </a:r>
            <a:r>
              <a:rPr lang="tr-TR" sz="2400" dirty="0"/>
              <a:t> </a:t>
            </a:r>
            <a:r>
              <a:rPr lang="tr-TR" sz="2400" dirty="0" err="1"/>
              <a:t>my</a:t>
            </a:r>
            <a:r>
              <a:rPr lang="tr-TR" sz="2400" dirty="0"/>
              <a:t> </a:t>
            </a:r>
            <a:r>
              <a:rPr lang="tr-TR" sz="2400" dirty="0" err="1"/>
              <a:t>study</a:t>
            </a:r>
            <a:r>
              <a:rPr lang="tr-TR" sz="2400" dirty="0"/>
              <a:t>, </a:t>
            </a:r>
            <a:r>
              <a:rPr lang="tr-TR" sz="2400" dirty="0" err="1"/>
              <a:t>you</a:t>
            </a:r>
            <a:r>
              <a:rPr lang="tr-TR" sz="2400" dirty="0"/>
              <a:t> can </a:t>
            </a:r>
            <a:r>
              <a:rPr lang="tr-TR" sz="2400" dirty="0" err="1"/>
              <a:t>arrive</a:t>
            </a:r>
            <a:r>
              <a:rPr lang="tr-TR" sz="2400" dirty="0"/>
              <a:t>   me </a:t>
            </a:r>
            <a:r>
              <a:rPr lang="tr-TR" sz="2400" dirty="0" err="1"/>
              <a:t>by</a:t>
            </a:r>
            <a:r>
              <a:rPr lang="tr-TR" sz="2400" dirty="0"/>
              <a:t> </a:t>
            </a:r>
            <a:r>
              <a:rPr lang="tr-TR" sz="2400" dirty="0" err="1"/>
              <a:t>this</a:t>
            </a:r>
            <a:r>
              <a:rPr lang="tr-TR" sz="2400" dirty="0"/>
              <a:t> </a:t>
            </a:r>
            <a:r>
              <a:rPr lang="tr-TR" sz="2400" dirty="0" err="1"/>
              <a:t>way</a:t>
            </a:r>
            <a:r>
              <a:rPr lang="tr-TR" sz="2400" dirty="0"/>
              <a:t>;</a:t>
            </a:r>
          </a:p>
          <a:p>
            <a:endParaRPr lang="tr-TR" sz="2400" dirty="0"/>
          </a:p>
          <a:p>
            <a:r>
              <a:rPr lang="tr-TR" sz="2800" dirty="0">
                <a:hlinkClick r:id="rId2"/>
              </a:rPr>
              <a:t>gulsahkorpe@outlook.com</a:t>
            </a:r>
            <a:endParaRPr lang="tr-TR" sz="28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79498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cience is the most reliable guide in life ile ilgili gÃ¶rsel sonucu">
            <a:extLst>
              <a:ext uri="{FF2B5EF4-FFF2-40B4-BE49-F238E27FC236}">
                <a16:creationId xmlns:a16="http://schemas.microsoft.com/office/drawing/2014/main" id="{ADD7B54D-CA79-4F38-9792-DB99DE3270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94" y="261394"/>
            <a:ext cx="80962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Dikdörtgen 7">
            <a:extLst>
              <a:ext uri="{FF2B5EF4-FFF2-40B4-BE49-F238E27FC236}">
                <a16:creationId xmlns:a16="http://schemas.microsoft.com/office/drawing/2014/main" id="{97257E6D-AA8B-4F09-B04B-D05DF73853CA}"/>
              </a:ext>
            </a:extLst>
          </p:cNvPr>
          <p:cNvSpPr/>
          <p:nvPr/>
        </p:nvSpPr>
        <p:spPr>
          <a:xfrm>
            <a:off x="4499992" y="4797152"/>
            <a:ext cx="5532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i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anose="02050604050505020204" pitchFamily="18" charset="0"/>
              </a:rPr>
              <a:t>Thank</a:t>
            </a:r>
            <a:r>
              <a:rPr lang="tr-TR" sz="2800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anose="02050604050505020204" pitchFamily="18" charset="0"/>
              </a:rPr>
              <a:t> </a:t>
            </a:r>
            <a:r>
              <a:rPr lang="tr-TR" sz="2800" i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anose="02050604050505020204" pitchFamily="18" charset="0"/>
              </a:rPr>
              <a:t>you</a:t>
            </a:r>
            <a:r>
              <a:rPr lang="tr-TR" sz="2800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anose="02050604050505020204" pitchFamily="18" charset="0"/>
              </a:rPr>
              <a:t> </a:t>
            </a:r>
            <a:r>
              <a:rPr lang="tr-TR" sz="2800" i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anose="02050604050505020204" pitchFamily="18" charset="0"/>
              </a:rPr>
              <a:t>for</a:t>
            </a:r>
            <a:r>
              <a:rPr lang="tr-TR" sz="2800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anose="02050604050505020204" pitchFamily="18" charset="0"/>
              </a:rPr>
              <a:t> </a:t>
            </a:r>
            <a:r>
              <a:rPr lang="tr-TR" sz="2800" i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anose="02050604050505020204" pitchFamily="18" charset="0"/>
              </a:rPr>
              <a:t>listening</a:t>
            </a:r>
            <a:r>
              <a:rPr lang="tr-TR" sz="2800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anose="02050604050505020204" pitchFamily="18" charset="0"/>
              </a:rPr>
              <a:t>...</a:t>
            </a:r>
          </a:p>
        </p:txBody>
      </p:sp>
      <p:sp>
        <p:nvSpPr>
          <p:cNvPr id="9" name="Dikdörtgen: Yuvarlatılmış Köşeler 8">
            <a:extLst>
              <a:ext uri="{FF2B5EF4-FFF2-40B4-BE49-F238E27FC236}">
                <a16:creationId xmlns:a16="http://schemas.microsoft.com/office/drawing/2014/main" id="{708E73CF-0298-43AF-AC24-D7D84C9C2DB9}"/>
              </a:ext>
            </a:extLst>
          </p:cNvPr>
          <p:cNvSpPr/>
          <p:nvPr/>
        </p:nvSpPr>
        <p:spPr>
          <a:xfrm>
            <a:off x="5220072" y="3429000"/>
            <a:ext cx="1800200" cy="52322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7595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 </a:t>
            </a:r>
            <a:r>
              <a:rPr lang="tr-TR" dirty="0"/>
              <a:t> </a:t>
            </a:r>
            <a:r>
              <a:rPr lang="en-US" dirty="0"/>
              <a:t>Introduction</a:t>
            </a:r>
            <a:endParaRPr lang="ko-KR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>
          <a:xfrm>
            <a:off x="107504" y="1556792"/>
            <a:ext cx="5400600" cy="4752528"/>
          </a:xfrm>
        </p:spPr>
        <p:txBody>
          <a:bodyPr/>
          <a:lstStyle/>
          <a:p>
            <a:pPr algn="ctr"/>
            <a:r>
              <a:rPr lang="en-US" sz="2400" dirty="0"/>
              <a:t>The exam anxiety, being one of the </a:t>
            </a:r>
            <a:r>
              <a:rPr lang="tr-TR" sz="2400" dirty="0"/>
              <a:t> </a:t>
            </a:r>
            <a:r>
              <a:rPr lang="en-US" sz="2400" dirty="0"/>
              <a:t>forms of situational anxiety, is an </a:t>
            </a:r>
            <a:r>
              <a:rPr lang="tr-TR" sz="2400" dirty="0"/>
              <a:t>     </a:t>
            </a:r>
            <a:r>
              <a:rPr lang="en-US" sz="2400" dirty="0"/>
              <a:t>important biopsychological factor </a:t>
            </a:r>
            <a:r>
              <a:rPr lang="tr-TR" sz="2400" dirty="0"/>
              <a:t>   </a:t>
            </a:r>
            <a:r>
              <a:rPr lang="en-US" sz="2400" dirty="0"/>
              <a:t>negatively affecting the well-being </a:t>
            </a:r>
            <a:r>
              <a:rPr lang="tr-TR" sz="2400" dirty="0"/>
              <a:t> </a:t>
            </a:r>
            <a:r>
              <a:rPr lang="en-US" sz="2400" dirty="0"/>
              <a:t>and academic performance of </a:t>
            </a:r>
            <a:r>
              <a:rPr lang="tr-TR" sz="2400" dirty="0"/>
              <a:t>        </a:t>
            </a:r>
            <a:r>
              <a:rPr lang="en-US" sz="2400" dirty="0"/>
              <a:t>students throughout their education. 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</a:rPr>
              <a:t>This study </a:t>
            </a:r>
            <a:r>
              <a:rPr lang="en-US" sz="2400" dirty="0"/>
              <a:t>was carried out to </a:t>
            </a:r>
            <a:r>
              <a:rPr lang="tr-TR" sz="2400" dirty="0"/>
              <a:t>          </a:t>
            </a:r>
            <a:r>
              <a:rPr lang="en-US" sz="2400" dirty="0"/>
              <a:t>determine the effect of breathing </a:t>
            </a:r>
            <a:r>
              <a:rPr lang="tr-TR" sz="2400" dirty="0"/>
              <a:t>     </a:t>
            </a:r>
            <a:r>
              <a:rPr lang="en-US" sz="2400" dirty="0"/>
              <a:t>technique on situational anxiety and vital signs in nursing students </a:t>
            </a:r>
            <a:r>
              <a:rPr lang="tr-TR" sz="2400" dirty="0"/>
              <a:t>         </a:t>
            </a:r>
            <a:r>
              <a:rPr lang="en-US" sz="2400" dirty="0"/>
              <a:t>planning to take the OSCE</a:t>
            </a:r>
            <a:r>
              <a:rPr lang="tr-TR" sz="2400" dirty="0"/>
              <a:t>               </a:t>
            </a:r>
            <a:r>
              <a:rPr lang="en-GB" sz="2400" dirty="0"/>
              <a:t>(Objective Structured Clinical Exam)</a:t>
            </a:r>
            <a:endParaRPr lang="en-US" sz="2400" dirty="0"/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4FE16953-ADDC-4C09-ADCD-C0A1FCEF9E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811" y="1772816"/>
            <a:ext cx="3212976" cy="393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EEC6483-8A3C-471B-9549-6285D0D16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  <a:endParaRPr lang="tr-TR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37941CC-1B06-430E-A066-FB6236C6A54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79512" y="1484784"/>
            <a:ext cx="8568952" cy="3600400"/>
          </a:xfrm>
        </p:spPr>
        <p:txBody>
          <a:bodyPr/>
          <a:lstStyle/>
          <a:p>
            <a:pPr algn="just"/>
            <a:r>
              <a:rPr lang="en-US" sz="2000" dirty="0"/>
              <a:t>This study was conducted with </a:t>
            </a:r>
            <a:r>
              <a:rPr lang="tr-TR" sz="2000" dirty="0"/>
              <a:t>60</a:t>
            </a:r>
            <a:r>
              <a:rPr lang="en-US" sz="2000" dirty="0"/>
              <a:t> volunteer students studying at the </a:t>
            </a:r>
            <a:r>
              <a:rPr lang="tr-TR" sz="2000" dirty="0"/>
              <a:t>   </a:t>
            </a:r>
            <a:r>
              <a:rPr lang="en-US" sz="2000" dirty="0"/>
              <a:t>Nursing Department of the Health Sciences Faculty at a foundation </a:t>
            </a:r>
            <a:r>
              <a:rPr lang="tr-TR" sz="2000" dirty="0"/>
              <a:t>      </a:t>
            </a:r>
            <a:r>
              <a:rPr lang="en-US" sz="2000" dirty="0"/>
              <a:t>university in Istanbul. The data was collected prior to the OSCE on May 31, 2017. Students included in the study were required to meet the </a:t>
            </a:r>
            <a:r>
              <a:rPr lang="tr-TR" sz="2000" dirty="0"/>
              <a:t>       </a:t>
            </a:r>
            <a:r>
              <a:rPr lang="en-US" sz="2000" dirty="0"/>
              <a:t>eligibility criteria of being 18 years old or above, taking the theoretical </a:t>
            </a:r>
            <a:r>
              <a:rPr lang="tr-TR" sz="2000" dirty="0"/>
              <a:t>  </a:t>
            </a:r>
            <a:r>
              <a:rPr lang="en-US" sz="2000" dirty="0"/>
              <a:t>course of Nursing Principles I and II, and entering the OSCE on May 31 as part of the Nursing Principles course. </a:t>
            </a:r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r>
              <a:rPr lang="en-US" sz="2000" dirty="0"/>
              <a:t>A randomly ordered class list was prepared with the student numbers in the classroom list using the random.org program. According to the </a:t>
            </a:r>
            <a:r>
              <a:rPr lang="tr-TR" sz="2000" dirty="0"/>
              <a:t>       </a:t>
            </a:r>
            <a:r>
              <a:rPr lang="en-US" sz="2000" dirty="0"/>
              <a:t>newly created list, students were notified in writing one day before </a:t>
            </a:r>
            <a:r>
              <a:rPr lang="tr-TR" sz="2000" dirty="0"/>
              <a:t>       </a:t>
            </a:r>
            <a:r>
              <a:rPr lang="en-US" sz="2000" dirty="0"/>
              <a:t>about what time to arrive before the exam.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224957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53FF944-7539-44AD-9170-0469B22C4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  <a:endParaRPr lang="tr-TR" dirty="0"/>
          </a:p>
        </p:txBody>
      </p:sp>
      <p:graphicFrame>
        <p:nvGraphicFramePr>
          <p:cNvPr id="5" name="İçerik Yer Tutucusu 4">
            <a:extLst>
              <a:ext uri="{FF2B5EF4-FFF2-40B4-BE49-F238E27FC236}">
                <a16:creationId xmlns:a16="http://schemas.microsoft.com/office/drawing/2014/main" id="{544165CF-B33F-4C6D-9B13-3785CCB03924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658297662"/>
              </p:ext>
            </p:extLst>
          </p:nvPr>
        </p:nvGraphicFramePr>
        <p:xfrm>
          <a:off x="467544" y="2276872"/>
          <a:ext cx="8229600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4482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2F73DFC-14D9-4918-8C27-600770161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  <a:endParaRPr lang="tr-TR" dirty="0"/>
          </a:p>
        </p:txBody>
      </p:sp>
      <p:graphicFrame>
        <p:nvGraphicFramePr>
          <p:cNvPr id="6" name="İçerik Yer Tutucusu 5">
            <a:extLst>
              <a:ext uri="{FF2B5EF4-FFF2-40B4-BE49-F238E27FC236}">
                <a16:creationId xmlns:a16="http://schemas.microsoft.com/office/drawing/2014/main" id="{37CB79D5-CEA6-4F8C-8799-77B4218B5D7C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168192207"/>
              </p:ext>
            </p:extLst>
          </p:nvPr>
        </p:nvGraphicFramePr>
        <p:xfrm>
          <a:off x="323528" y="1196752"/>
          <a:ext cx="837361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6698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267744" y="1069514"/>
            <a:ext cx="6563072" cy="460648"/>
          </a:xfrm>
        </p:spPr>
        <p:txBody>
          <a:bodyPr/>
          <a:lstStyle/>
          <a:p>
            <a:pPr algn="r"/>
            <a:r>
              <a:rPr lang="en-US" b="1" i="1" dirty="0"/>
              <a:t>Implementation of the breathing technique </a:t>
            </a:r>
            <a:endParaRPr lang="tr-TR" dirty="0"/>
          </a:p>
          <a:p>
            <a:pPr lvl="0" algn="r"/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>
          <a:xfrm>
            <a:off x="3443300" y="1451499"/>
            <a:ext cx="5387516" cy="4641797"/>
          </a:xfrm>
        </p:spPr>
        <p:txBody>
          <a:bodyPr/>
          <a:lstStyle/>
          <a:p>
            <a:pPr algn="ctr"/>
            <a:r>
              <a:rPr lang="en-US" sz="1600" dirty="0"/>
              <a:t>The breathing technique was performed in the </a:t>
            </a:r>
            <a:r>
              <a:rPr lang="tr-TR" sz="1600" dirty="0"/>
              <a:t>      </a:t>
            </a:r>
            <a:r>
              <a:rPr lang="en-US" sz="1600" dirty="0"/>
              <a:t>application room. </a:t>
            </a:r>
            <a:endParaRPr lang="tr-TR" sz="1600" dirty="0"/>
          </a:p>
          <a:p>
            <a:pPr algn="ctr"/>
            <a:r>
              <a:rPr lang="en-US" sz="1600" dirty="0"/>
              <a:t>Once the students were seated comfortably, they </a:t>
            </a:r>
            <a:r>
              <a:rPr lang="tr-TR" sz="1600" dirty="0"/>
              <a:t>   </a:t>
            </a:r>
            <a:r>
              <a:rPr lang="en-US" sz="1600" dirty="0"/>
              <a:t>were asked to put their hand (left or right) on their diaphragm. They were asked to take a deep breath while counting from 1 to 8, and then to hold their </a:t>
            </a:r>
            <a:r>
              <a:rPr lang="tr-TR" sz="1600" dirty="0"/>
              <a:t> </a:t>
            </a:r>
            <a:r>
              <a:rPr lang="en-US" sz="1600" dirty="0"/>
              <a:t>breath while counting from 1 to 8, and then breathe out while counting from 1 to 8 again. They were </a:t>
            </a:r>
            <a:r>
              <a:rPr lang="tr-TR" sz="1600" dirty="0"/>
              <a:t>    </a:t>
            </a:r>
            <a:r>
              <a:rPr lang="en-US" sz="1600" dirty="0"/>
              <a:t>told that when breathing, they needed to feel the </a:t>
            </a:r>
            <a:r>
              <a:rPr lang="tr-TR" sz="1600" dirty="0"/>
              <a:t>  </a:t>
            </a:r>
            <a:r>
              <a:rPr lang="en-US" sz="1600" dirty="0"/>
              <a:t>abdominal cavity beneath the diaphragm muscle </a:t>
            </a:r>
            <a:r>
              <a:rPr lang="tr-TR" sz="1600" dirty="0"/>
              <a:t>     </a:t>
            </a:r>
            <a:r>
              <a:rPr lang="en-US" sz="1600" dirty="0"/>
              <a:t>rising. While breathing, they were told to focus on </a:t>
            </a:r>
            <a:r>
              <a:rPr lang="tr-TR" sz="1600" dirty="0"/>
              <a:t>  </a:t>
            </a:r>
            <a:r>
              <a:rPr lang="en-US" sz="1600" dirty="0"/>
              <a:t>the tip of their nose, their lungs rising, and imagine blowing up a balloon inside their stomach. They </a:t>
            </a:r>
            <a:r>
              <a:rPr lang="tr-TR" sz="1600" dirty="0"/>
              <a:t>    </a:t>
            </a:r>
            <a:r>
              <a:rPr lang="en-US" sz="1600" dirty="0"/>
              <a:t>were also asked to think back to a nice memory or place to help replace any anxious thoughts about </a:t>
            </a:r>
            <a:r>
              <a:rPr lang="tr-TR" sz="1600" dirty="0"/>
              <a:t>  </a:t>
            </a:r>
            <a:r>
              <a:rPr lang="en-US" sz="1600" dirty="0"/>
              <a:t>the exam occupying their minds. </a:t>
            </a:r>
            <a:endParaRPr lang="tr-TR" sz="1600" dirty="0"/>
          </a:p>
          <a:p>
            <a:pPr algn="ctr"/>
            <a:r>
              <a:rPr lang="en-US" sz="1600" dirty="0"/>
              <a:t>The breathing technique was repeated 20 times on average, corresponding to one application every</a:t>
            </a:r>
            <a:r>
              <a:rPr lang="tr-TR" sz="1600" dirty="0"/>
              <a:t>  </a:t>
            </a:r>
            <a:r>
              <a:rPr lang="en-US" sz="1600" dirty="0"/>
              <a:t> minute for 20 minutes</a:t>
            </a:r>
            <a:r>
              <a:rPr lang="tr-TR" sz="1600" dirty="0"/>
              <a:t>.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45842F97-1105-44AE-8E9B-E57BD53F9C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44700"/>
            <a:ext cx="3810000" cy="276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A444953-A9B8-4A4E-B7A4-A628A999B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  <a:endParaRPr lang="tr-TR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B0D3943-3D7B-4261-B174-95086E1BAB5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19672" y="1166051"/>
            <a:ext cx="7005464" cy="4525897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Licensed SPSS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.0 (Statistical Package for the Social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Sciences for Windows, Version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.0) was used for the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data analysis. The results were evaluated within 95%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confidence intervals, at a significance level of p&lt;0.05. 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Shapiro-Wilk Test was used to examine the normal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distribution. Due to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non-normal distribution, the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Kruskal Wallis Test and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Mann-Whitney U Test were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used for comparison between descriptive analyses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(frequency, percentage, mean ± SD) and variables. 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After the study, a power analysis was conducted with the G*Power 3.1.9.2 program and the power of the study was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89%. </a:t>
            </a:r>
            <a:endParaRPr lang="tr-T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199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E4B120A-F6CA-43B2-984D-E263470EB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0"/>
            <a:ext cx="7524328" cy="1069514"/>
          </a:xfrm>
        </p:spPr>
        <p:txBody>
          <a:bodyPr/>
          <a:lstStyle/>
          <a:p>
            <a:r>
              <a:rPr lang="tr-TR" dirty="0" err="1"/>
              <a:t>Results</a:t>
            </a:r>
            <a:endParaRPr lang="tr-TR" dirty="0"/>
          </a:p>
        </p:txBody>
      </p:sp>
      <p:graphicFrame>
        <p:nvGraphicFramePr>
          <p:cNvPr id="9" name="İçerik Yer Tutucusu 8">
            <a:extLst>
              <a:ext uri="{FF2B5EF4-FFF2-40B4-BE49-F238E27FC236}">
                <a16:creationId xmlns:a16="http://schemas.microsoft.com/office/drawing/2014/main" id="{610E0FF4-37DD-4910-B24F-BCC6E8068FB0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4092751764"/>
              </p:ext>
            </p:extLst>
          </p:nvPr>
        </p:nvGraphicFramePr>
        <p:xfrm>
          <a:off x="1251751" y="764704"/>
          <a:ext cx="7568721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3339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BA14230-284F-4070-9431-1D203DF63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Results</a:t>
            </a:r>
            <a:endParaRPr lang="tr-TR" dirty="0"/>
          </a:p>
        </p:txBody>
      </p:sp>
      <p:graphicFrame>
        <p:nvGraphicFramePr>
          <p:cNvPr id="5" name="İçerik Yer Tutucusu 4">
            <a:extLst>
              <a:ext uri="{FF2B5EF4-FFF2-40B4-BE49-F238E27FC236}">
                <a16:creationId xmlns:a16="http://schemas.microsoft.com/office/drawing/2014/main" id="{54BF7F8D-FF16-488B-8B92-077999486C67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599560955"/>
              </p:ext>
            </p:extLst>
          </p:nvPr>
        </p:nvGraphicFramePr>
        <p:xfrm>
          <a:off x="1170614" y="1061863"/>
          <a:ext cx="7643192" cy="5083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Nesne 5">
            <a:extLst>
              <a:ext uri="{FF2B5EF4-FFF2-40B4-BE49-F238E27FC236}">
                <a16:creationId xmlns:a16="http://schemas.microsoft.com/office/drawing/2014/main" id="{8B752AA5-FB29-4874-8CFE-6629A8BFBA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548910"/>
              </p:ext>
            </p:extLst>
          </p:nvPr>
        </p:nvGraphicFramePr>
        <p:xfrm>
          <a:off x="3131840" y="1124744"/>
          <a:ext cx="6900071" cy="3312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Document" r:id="rId8" imgW="5449658" imgH="2395981" progId="Word.Document.12">
                  <p:embed/>
                </p:oleObj>
              </mc:Choice>
              <mc:Fallback>
                <p:oleObj name="Document" r:id="rId8" imgW="5449658" imgH="239598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131840" y="1124744"/>
                        <a:ext cx="6900071" cy="33123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70B742CA-342E-4DC0-99F0-DB83120D76E2}"/>
              </a:ext>
            </a:extLst>
          </p:cNvPr>
          <p:cNvSpPr/>
          <p:nvPr/>
        </p:nvSpPr>
        <p:spPr>
          <a:xfrm>
            <a:off x="4661756" y="3229865"/>
            <a:ext cx="720080" cy="759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id="{40DAAE97-D5A0-443E-8081-D5C0A79426D3}"/>
              </a:ext>
            </a:extLst>
          </p:cNvPr>
          <p:cNvSpPr/>
          <p:nvPr/>
        </p:nvSpPr>
        <p:spPr>
          <a:xfrm>
            <a:off x="3275856" y="3988669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/>
              <a:t>Z = Mann-Whitney U Test</a:t>
            </a:r>
            <a:r>
              <a:rPr lang="tr-TR" sz="900" dirty="0"/>
              <a:t>, p&lt;0,05</a:t>
            </a:r>
          </a:p>
        </p:txBody>
      </p:sp>
      <p:sp>
        <p:nvSpPr>
          <p:cNvPr id="10" name="Açıklama Balonu: Bükülü Çift Çizgi 9">
            <a:extLst>
              <a:ext uri="{FF2B5EF4-FFF2-40B4-BE49-F238E27FC236}">
                <a16:creationId xmlns:a16="http://schemas.microsoft.com/office/drawing/2014/main" id="{A2C3D741-4546-4F9F-87AF-D0D28D48278B}"/>
              </a:ext>
            </a:extLst>
          </p:cNvPr>
          <p:cNvSpPr/>
          <p:nvPr/>
        </p:nvSpPr>
        <p:spPr>
          <a:xfrm>
            <a:off x="250161" y="764704"/>
            <a:ext cx="2376264" cy="2333100"/>
          </a:xfrm>
          <a:prstGeom prst="borderCallout3">
            <a:avLst>
              <a:gd name="adj1" fmla="val 22860"/>
              <a:gd name="adj2" fmla="val -936"/>
              <a:gd name="adj3" fmla="val 35562"/>
              <a:gd name="adj4" fmla="val -5571"/>
              <a:gd name="adj5" fmla="val 125626"/>
              <a:gd name="adj6" fmla="val 15313"/>
              <a:gd name="adj7" fmla="val 132053"/>
              <a:gd name="adj8" fmla="val 11538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Breathing deeply for 10-15 minutes before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exams is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reported to be useful in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preventing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anxiety symptoms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(Oakley and Evans, </a:t>
            </a:r>
            <a:r>
              <a:rPr lang="tr-TR" sz="160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tr-TR" sz="1600" dirty="0"/>
          </a:p>
        </p:txBody>
      </p:sp>
      <p:sp>
        <p:nvSpPr>
          <p:cNvPr id="12" name="Açıklama Balonu: Bükülü Çizgi 11">
            <a:extLst>
              <a:ext uri="{FF2B5EF4-FFF2-40B4-BE49-F238E27FC236}">
                <a16:creationId xmlns:a16="http://schemas.microsoft.com/office/drawing/2014/main" id="{8D24F214-220D-4C10-9593-B5535FDD89E3}"/>
              </a:ext>
            </a:extLst>
          </p:cNvPr>
          <p:cNvSpPr/>
          <p:nvPr/>
        </p:nvSpPr>
        <p:spPr>
          <a:xfrm>
            <a:off x="7193146" y="97405"/>
            <a:ext cx="1800200" cy="313245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4281"/>
              <a:gd name="adj6" fmla="val -93516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Malinski and Todaro-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Franceschi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(2011) argued that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meditation practice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for nursing students, including the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implementation of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breathing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techniques, is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effective in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reducing students’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anxieties</a:t>
            </a:r>
            <a:r>
              <a:rPr lang="en-US" sz="1400" dirty="0"/>
              <a:t>.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1949802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1256</Words>
  <Application>Microsoft Office PowerPoint</Application>
  <PresentationFormat>Ekran Gösterisi (4:3)</PresentationFormat>
  <Paragraphs>61</Paragraphs>
  <Slides>15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3" baseType="lpstr">
      <vt:lpstr>Malgun Gothic</vt:lpstr>
      <vt:lpstr>Arial</vt:lpstr>
      <vt:lpstr>Bookman Old Style</vt:lpstr>
      <vt:lpstr>Calibri</vt:lpstr>
      <vt:lpstr>Times New Roman</vt:lpstr>
      <vt:lpstr>Office Theme</vt:lpstr>
      <vt:lpstr>Custom Design</vt:lpstr>
      <vt:lpstr>Microsoft Word Belgesi</vt:lpstr>
      <vt:lpstr>PowerPoint Sunusu</vt:lpstr>
      <vt:lpstr>  Introduction</vt:lpstr>
      <vt:lpstr>Methods</vt:lpstr>
      <vt:lpstr>Methods</vt:lpstr>
      <vt:lpstr>Methods</vt:lpstr>
      <vt:lpstr>Methods</vt:lpstr>
      <vt:lpstr>Methods</vt:lpstr>
      <vt:lpstr>Results</vt:lpstr>
      <vt:lpstr>Results</vt:lpstr>
      <vt:lpstr>PowerPoint Sunusu</vt:lpstr>
      <vt:lpstr>Results</vt:lpstr>
      <vt:lpstr>Conclusion</vt:lpstr>
      <vt:lpstr>References</vt:lpstr>
      <vt:lpstr>PowerPoint Sunusu</vt:lpstr>
      <vt:lpstr>PowerPoint Sunusu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Gülşah KÖRPE</cp:lastModifiedBy>
  <cp:revision>72</cp:revision>
  <dcterms:created xsi:type="dcterms:W3CDTF">2014-04-01T16:35:38Z</dcterms:created>
  <dcterms:modified xsi:type="dcterms:W3CDTF">2018-08-01T10:49:18Z</dcterms:modified>
</cp:coreProperties>
</file>