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85" r:id="rId3"/>
    <p:sldId id="274" r:id="rId4"/>
    <p:sldId id="259" r:id="rId5"/>
    <p:sldId id="261" r:id="rId6"/>
    <p:sldId id="276" r:id="rId7"/>
    <p:sldId id="262" r:id="rId8"/>
    <p:sldId id="263" r:id="rId9"/>
    <p:sldId id="286" r:id="rId10"/>
    <p:sldId id="264" r:id="rId11"/>
    <p:sldId id="265" r:id="rId12"/>
    <p:sldId id="267" r:id="rId13"/>
    <p:sldId id="257" r:id="rId14"/>
    <p:sldId id="268" r:id="rId15"/>
    <p:sldId id="269" r:id="rId16"/>
    <p:sldId id="270" r:id="rId17"/>
    <p:sldId id="271" r:id="rId18"/>
    <p:sldId id="277" r:id="rId19"/>
    <p:sldId id="278" r:id="rId20"/>
    <p:sldId id="280" r:id="rId21"/>
    <p:sldId id="281" r:id="rId22"/>
    <p:sldId id="279" r:id="rId23"/>
    <p:sldId id="282" r:id="rId24"/>
    <p:sldId id="283" r:id="rId25"/>
    <p:sldId id="284" r:id="rId26"/>
    <p:sldId id="272"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FE947-38BE-EF4E-B575-29B303F0ECCF}" type="doc">
      <dgm:prSet loTypeId="urn:microsoft.com/office/officeart/2009/3/layout/IncreasingArrowsProcess" loCatId="" qsTypeId="urn:microsoft.com/office/officeart/2005/8/quickstyle/simple4" qsCatId="simple" csTypeId="urn:microsoft.com/office/officeart/2005/8/colors/accent6_3" csCatId="accent6" phldr="1"/>
      <dgm:spPr/>
      <dgm:t>
        <a:bodyPr/>
        <a:lstStyle/>
        <a:p>
          <a:endParaRPr lang="en-US"/>
        </a:p>
      </dgm:t>
    </dgm:pt>
    <dgm:pt modelId="{F0A0C011-E5C8-C341-956A-CFD7D28D30A4}">
      <dgm:prSet phldrT="[Text]" custT="1"/>
      <dgm:spPr>
        <a:scene3d>
          <a:camera prst="orthographicFront"/>
          <a:lightRig rig="threePt" dir="t"/>
        </a:scene3d>
        <a:sp3d>
          <a:bevelT w="165100" prst="coolSlant"/>
        </a:sp3d>
      </dgm:spPr>
      <dgm:t>
        <a:bodyPr/>
        <a:lstStyle/>
        <a:p>
          <a:r>
            <a:rPr lang="en-US" sz="2000" cap="none" baseline="0" dirty="0" smtClean="0">
              <a:solidFill>
                <a:schemeClr val="bg1"/>
              </a:solidFill>
            </a:rPr>
            <a:t>   </a:t>
          </a:r>
          <a:r>
            <a:rPr lang="en-US" sz="2000" b="1" cap="none" baseline="0" noProof="0" dirty="0" smtClean="0">
              <a:solidFill>
                <a:schemeClr val="bg1"/>
              </a:solidFill>
              <a:effectLst>
                <a:glow rad="101600">
                  <a:schemeClr val="accent2">
                    <a:satMod val="175000"/>
                    <a:alpha val="40000"/>
                  </a:schemeClr>
                </a:glow>
              </a:effectLst>
            </a:rPr>
            <a:t>Ultrasound</a:t>
          </a:r>
          <a:r>
            <a:rPr lang="en-US" sz="1400" b="1" cap="none" baseline="0" noProof="0" dirty="0" smtClean="0">
              <a:solidFill>
                <a:schemeClr val="bg1"/>
              </a:solidFill>
              <a:effectLst>
                <a:glow rad="101600">
                  <a:schemeClr val="accent2">
                    <a:satMod val="175000"/>
                    <a:alpha val="40000"/>
                  </a:schemeClr>
                </a:glow>
              </a:effectLst>
            </a:rPr>
            <a:t> </a:t>
          </a:r>
          <a:r>
            <a:rPr lang="en-US" sz="2000" b="1" cap="none" baseline="0" noProof="0" dirty="0" smtClean="0">
              <a:solidFill>
                <a:schemeClr val="bg1"/>
              </a:solidFill>
              <a:effectLst>
                <a:glow rad="101600">
                  <a:schemeClr val="accent2">
                    <a:satMod val="175000"/>
                    <a:alpha val="40000"/>
                  </a:schemeClr>
                </a:glow>
              </a:effectLst>
            </a:rPr>
            <a:t>V</a:t>
          </a:r>
          <a:r>
            <a:rPr lang="tr-TR" sz="2000" b="1" cap="none" baseline="0" noProof="0" dirty="0" smtClean="0">
              <a:solidFill>
                <a:schemeClr val="bg1"/>
              </a:solidFill>
              <a:effectLst>
                <a:glow rad="101600">
                  <a:schemeClr val="accent2">
                    <a:satMod val="175000"/>
                    <a:alpha val="40000"/>
                  </a:schemeClr>
                </a:glow>
              </a:effectLst>
            </a:rPr>
            <a:t>i</a:t>
          </a:r>
          <a:r>
            <a:rPr lang="en-US" sz="2000" b="1" cap="none" baseline="0" noProof="0" dirty="0" err="1" smtClean="0">
              <a:solidFill>
                <a:schemeClr val="bg1"/>
              </a:solidFill>
              <a:effectLst>
                <a:glow rad="101600">
                  <a:schemeClr val="accent2">
                    <a:satMod val="175000"/>
                    <a:alpha val="40000"/>
                  </a:schemeClr>
                </a:glow>
              </a:effectLst>
            </a:rPr>
            <a:t>sual</a:t>
          </a:r>
          <a:r>
            <a:rPr lang="tr-TR" sz="2000" b="1" cap="none" baseline="0" noProof="0" dirty="0" smtClean="0">
              <a:solidFill>
                <a:schemeClr val="bg1"/>
              </a:solidFill>
              <a:effectLst>
                <a:glow rad="101600">
                  <a:schemeClr val="accent2">
                    <a:satMod val="175000"/>
                    <a:alpha val="40000"/>
                  </a:schemeClr>
                </a:glow>
              </a:effectLst>
            </a:rPr>
            <a:t>i</a:t>
          </a:r>
          <a:r>
            <a:rPr lang="en-US" sz="2000" b="1" cap="none" baseline="0" noProof="0" dirty="0" err="1" smtClean="0">
              <a:solidFill>
                <a:schemeClr val="bg1"/>
              </a:solidFill>
              <a:effectLst>
                <a:glow rad="101600">
                  <a:schemeClr val="accent2">
                    <a:satMod val="175000"/>
                    <a:alpha val="40000"/>
                  </a:schemeClr>
                </a:glow>
              </a:effectLst>
            </a:rPr>
            <a:t>zat</a:t>
          </a:r>
          <a:r>
            <a:rPr lang="tr-TR" sz="2000" b="1" cap="none" baseline="0" noProof="0" dirty="0" smtClean="0">
              <a:solidFill>
                <a:schemeClr val="bg1"/>
              </a:solidFill>
              <a:effectLst>
                <a:glow rad="101600">
                  <a:schemeClr val="accent2">
                    <a:satMod val="175000"/>
                    <a:alpha val="40000"/>
                  </a:schemeClr>
                </a:glow>
              </a:effectLst>
            </a:rPr>
            <a:t>i</a:t>
          </a:r>
          <a:r>
            <a:rPr lang="en-US" sz="2000" b="1" cap="none" baseline="0" noProof="0" dirty="0" smtClean="0">
              <a:solidFill>
                <a:schemeClr val="bg1"/>
              </a:solidFill>
              <a:effectLst>
                <a:glow rad="101600">
                  <a:schemeClr val="accent2">
                    <a:satMod val="175000"/>
                    <a:alpha val="40000"/>
                  </a:schemeClr>
                </a:glow>
              </a:effectLst>
            </a:rPr>
            <a:t>on of the Les</a:t>
          </a:r>
          <a:r>
            <a:rPr lang="tr-TR" sz="2000" b="1" cap="none" baseline="0" noProof="0" dirty="0" smtClean="0">
              <a:solidFill>
                <a:schemeClr val="bg1"/>
              </a:solidFill>
              <a:effectLst>
                <a:glow rad="101600">
                  <a:schemeClr val="accent2">
                    <a:satMod val="175000"/>
                    <a:alpha val="40000"/>
                  </a:schemeClr>
                </a:glow>
              </a:effectLst>
            </a:rPr>
            <a:t>i</a:t>
          </a:r>
          <a:r>
            <a:rPr lang="en-US" sz="2000" b="1" cap="none" baseline="0" noProof="0" dirty="0" smtClean="0">
              <a:solidFill>
                <a:schemeClr val="bg1"/>
              </a:solidFill>
              <a:effectLst>
                <a:glow rad="101600">
                  <a:schemeClr val="accent2">
                    <a:satMod val="175000"/>
                    <a:alpha val="40000"/>
                  </a:schemeClr>
                </a:glow>
              </a:effectLst>
            </a:rPr>
            <a:t>on </a:t>
          </a:r>
          <a:endParaRPr lang="en-US" sz="2000" b="1" cap="none" baseline="0" noProof="0" dirty="0">
            <a:solidFill>
              <a:schemeClr val="bg1"/>
            </a:solidFill>
            <a:effectLst>
              <a:glow rad="101600">
                <a:schemeClr val="accent2">
                  <a:satMod val="175000"/>
                  <a:alpha val="40000"/>
                </a:schemeClr>
              </a:glow>
            </a:effectLst>
          </a:endParaRPr>
        </a:p>
      </dgm:t>
    </dgm:pt>
    <dgm:pt modelId="{68EBDE84-9F9E-F649-B545-5BF4693AB837}" type="parTrans" cxnId="{74C0EAD8-B371-DF4E-AF0D-22489E37A9A7}">
      <dgm:prSet/>
      <dgm:spPr/>
      <dgm:t>
        <a:bodyPr/>
        <a:lstStyle/>
        <a:p>
          <a:endParaRPr lang="en-US"/>
        </a:p>
      </dgm:t>
    </dgm:pt>
    <dgm:pt modelId="{7877E4CC-337F-C349-B3BC-BAED8026C584}" type="sibTrans" cxnId="{74C0EAD8-B371-DF4E-AF0D-22489E37A9A7}">
      <dgm:prSet/>
      <dgm:spPr/>
      <dgm:t>
        <a:bodyPr/>
        <a:lstStyle/>
        <a:p>
          <a:endParaRPr lang="en-US"/>
        </a:p>
      </dgm:t>
    </dgm:pt>
    <dgm:pt modelId="{E215DED0-C3D7-2A48-956E-B28D7C463D3C}">
      <dgm:prSet phldrT="[Text]"/>
      <dgm:spPr>
        <a:blipFill rotWithShape="0">
          <a:blip xmlns:r="http://schemas.openxmlformats.org/officeDocument/2006/relationships" r:embed="rId1"/>
          <a:stretch>
            <a:fillRect/>
          </a:stretch>
        </a:blipFill>
      </dgm:spPr>
      <dgm:t>
        <a:bodyPr/>
        <a:lstStyle/>
        <a:p>
          <a:r>
            <a:rPr lang="tr-TR" dirty="0" smtClean="0"/>
            <a:t> </a:t>
          </a:r>
          <a:endParaRPr lang="en-US" dirty="0"/>
        </a:p>
      </dgm:t>
    </dgm:pt>
    <dgm:pt modelId="{3CE3689D-AEB3-8546-9A61-63D0DC5EDE98}" type="parTrans" cxnId="{2700F6B4-7022-D14E-A105-B2F9C74823EA}">
      <dgm:prSet/>
      <dgm:spPr/>
      <dgm:t>
        <a:bodyPr/>
        <a:lstStyle/>
        <a:p>
          <a:endParaRPr lang="en-US"/>
        </a:p>
      </dgm:t>
    </dgm:pt>
    <dgm:pt modelId="{0744DF3A-70A4-C649-BEAA-6F54097C05DD}" type="sibTrans" cxnId="{2700F6B4-7022-D14E-A105-B2F9C74823EA}">
      <dgm:prSet/>
      <dgm:spPr/>
      <dgm:t>
        <a:bodyPr/>
        <a:lstStyle/>
        <a:p>
          <a:endParaRPr lang="en-US"/>
        </a:p>
      </dgm:t>
    </dgm:pt>
    <dgm:pt modelId="{33B2B7E7-997D-764B-885F-194EAA92A003}">
      <dgm:prSet phldrT="[Text]" custT="1"/>
      <dgm:spPr>
        <a:scene3d>
          <a:camera prst="orthographicFront"/>
          <a:lightRig rig="threePt" dir="t"/>
        </a:scene3d>
        <a:sp3d>
          <a:bevelT prst="angle"/>
        </a:sp3d>
      </dgm:spPr>
      <dgm:t>
        <a:bodyPr/>
        <a:lstStyle/>
        <a:p>
          <a:r>
            <a:rPr lang="en-US" sz="1400" b="1" dirty="0" smtClean="0">
              <a:solidFill>
                <a:schemeClr val="bg1"/>
              </a:solidFill>
            </a:rPr>
            <a:t>   </a:t>
          </a:r>
          <a:r>
            <a:rPr lang="en-US" sz="1400" b="1" cap="none" baseline="0" dirty="0" smtClean="0">
              <a:solidFill>
                <a:schemeClr val="bg1"/>
              </a:solidFill>
              <a:effectLst>
                <a:glow rad="101600">
                  <a:schemeClr val="accent2">
                    <a:satMod val="175000"/>
                    <a:alpha val="40000"/>
                  </a:schemeClr>
                </a:glow>
              </a:effectLst>
            </a:rPr>
            <a:t>Image </a:t>
          </a:r>
          <a:r>
            <a:rPr lang="en-US" sz="1400" b="1" cap="none" baseline="0" dirty="0" err="1" smtClean="0">
              <a:solidFill>
                <a:schemeClr val="bg1"/>
              </a:solidFill>
              <a:effectLst>
                <a:glow rad="101600">
                  <a:schemeClr val="accent2">
                    <a:satMod val="175000"/>
                    <a:alpha val="40000"/>
                  </a:schemeClr>
                </a:glow>
              </a:effectLst>
            </a:rPr>
            <a:t>Conf</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err="1" smtClean="0">
              <a:solidFill>
                <a:schemeClr val="bg1"/>
              </a:solidFill>
              <a:effectLst>
                <a:glow rad="101600">
                  <a:schemeClr val="accent2">
                    <a:satMod val="175000"/>
                    <a:alpha val="40000"/>
                  </a:schemeClr>
                </a:glow>
              </a:effectLst>
            </a:rPr>
            <a:t>rmat</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on of Spec</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men </a:t>
          </a:r>
          <a:endParaRPr lang="en-US" sz="1400" b="1" cap="none" baseline="0" dirty="0">
            <a:solidFill>
              <a:schemeClr val="bg1"/>
            </a:solidFill>
            <a:effectLst>
              <a:glow rad="101600">
                <a:schemeClr val="accent2">
                  <a:satMod val="175000"/>
                  <a:alpha val="40000"/>
                </a:schemeClr>
              </a:glow>
            </a:effectLst>
          </a:endParaRPr>
        </a:p>
      </dgm:t>
    </dgm:pt>
    <dgm:pt modelId="{8C25F962-AAD7-D34A-BB14-021F2EC53C14}" type="parTrans" cxnId="{FD799D2B-D14E-4041-A2AC-12DDD32EEBDF}">
      <dgm:prSet/>
      <dgm:spPr/>
      <dgm:t>
        <a:bodyPr/>
        <a:lstStyle/>
        <a:p>
          <a:endParaRPr lang="en-US"/>
        </a:p>
      </dgm:t>
    </dgm:pt>
    <dgm:pt modelId="{08AD90AD-3D5D-3C4B-8A8B-882B6CBD3065}" type="sibTrans" cxnId="{FD799D2B-D14E-4041-A2AC-12DDD32EEBDF}">
      <dgm:prSet/>
      <dgm:spPr/>
      <dgm:t>
        <a:bodyPr/>
        <a:lstStyle/>
        <a:p>
          <a:endParaRPr lang="en-US"/>
        </a:p>
      </dgm:t>
    </dgm:pt>
    <dgm:pt modelId="{1A099A65-B608-B94B-9938-45415B1DECA7}">
      <dgm:prSet phldrT="[Text]"/>
      <dgm:spPr>
        <a:blipFill rotWithShape="0">
          <a:blip xmlns:r="http://schemas.openxmlformats.org/officeDocument/2006/relationships" r:embed="rId2"/>
          <a:stretch>
            <a:fillRect/>
          </a:stretch>
        </a:blipFill>
      </dgm:spPr>
      <dgm:t>
        <a:bodyPr/>
        <a:lstStyle/>
        <a:p>
          <a:r>
            <a:rPr lang="tr-TR" dirty="0" smtClean="0"/>
            <a:t> </a:t>
          </a:r>
          <a:endParaRPr lang="en-US" dirty="0"/>
        </a:p>
      </dgm:t>
    </dgm:pt>
    <dgm:pt modelId="{D0F2B24E-837A-CA4A-9049-6D323CC8C044}" type="parTrans" cxnId="{6F0DFE93-317E-AC47-BF58-14A9F8759D39}">
      <dgm:prSet/>
      <dgm:spPr/>
      <dgm:t>
        <a:bodyPr/>
        <a:lstStyle/>
        <a:p>
          <a:endParaRPr lang="en-US"/>
        </a:p>
      </dgm:t>
    </dgm:pt>
    <dgm:pt modelId="{3321FC55-3B66-234C-B2B0-6F3FD713C76B}" type="sibTrans" cxnId="{6F0DFE93-317E-AC47-BF58-14A9F8759D39}">
      <dgm:prSet/>
      <dgm:spPr/>
      <dgm:t>
        <a:bodyPr/>
        <a:lstStyle/>
        <a:p>
          <a:endParaRPr lang="en-US"/>
        </a:p>
      </dgm:t>
    </dgm:pt>
    <dgm:pt modelId="{2A90FAB7-16F9-8543-9792-4B84BF6295B2}">
      <dgm:prSet phldrT="[Text]" custT="1"/>
      <dgm:spPr>
        <a:scene3d>
          <a:camera prst="orthographicFront"/>
          <a:lightRig rig="threePt" dir="t"/>
        </a:scene3d>
        <a:sp3d>
          <a:bevelT prst="angle"/>
        </a:sp3d>
      </dgm:spPr>
      <dgm:t>
        <a:bodyPr/>
        <a:lstStyle/>
        <a:p>
          <a:r>
            <a:rPr lang="en-US" sz="1100" dirty="0" smtClean="0">
              <a:solidFill>
                <a:schemeClr val="bg1"/>
              </a:solidFill>
            </a:rPr>
            <a:t>    </a:t>
          </a:r>
          <a:r>
            <a:rPr lang="tr-TR" sz="1100" dirty="0" smtClean="0">
              <a:solidFill>
                <a:schemeClr val="bg1"/>
              </a:solidFill>
            </a:rPr>
            <a:t/>
          </a:r>
          <a:br>
            <a:rPr lang="tr-TR" sz="1100" dirty="0" smtClean="0">
              <a:solidFill>
                <a:schemeClr val="bg1"/>
              </a:solidFill>
            </a:rPr>
          </a:br>
          <a:r>
            <a:rPr lang="tr-TR" sz="1100" dirty="0" smtClean="0">
              <a:solidFill>
                <a:schemeClr val="bg1"/>
              </a:solidFill>
            </a:rPr>
            <a:t>    </a:t>
          </a:r>
          <a:r>
            <a:rPr lang="en-US" sz="1400" b="1" cap="none" baseline="0" dirty="0" smtClean="0">
              <a:solidFill>
                <a:schemeClr val="bg1"/>
              </a:solidFill>
              <a:effectLst>
                <a:glow rad="101600">
                  <a:schemeClr val="accent2">
                    <a:satMod val="175000"/>
                    <a:alpha val="40000"/>
                  </a:schemeClr>
                </a:glow>
              </a:effectLst>
            </a:rPr>
            <a:t>Image </a:t>
          </a:r>
          <a:r>
            <a:rPr lang="en-US" sz="1400" b="1" cap="none" baseline="0" dirty="0" err="1" smtClean="0">
              <a:solidFill>
                <a:schemeClr val="bg1"/>
              </a:solidFill>
              <a:effectLst>
                <a:glow rad="101600">
                  <a:schemeClr val="accent2">
                    <a:satMod val="175000"/>
                    <a:alpha val="40000"/>
                  </a:schemeClr>
                </a:glow>
              </a:effectLst>
            </a:rPr>
            <a:t>Conf</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err="1" smtClean="0">
              <a:solidFill>
                <a:schemeClr val="bg1"/>
              </a:solidFill>
              <a:effectLst>
                <a:glow rad="101600">
                  <a:schemeClr val="accent2">
                    <a:satMod val="175000"/>
                    <a:alpha val="40000"/>
                  </a:schemeClr>
                </a:glow>
              </a:effectLst>
            </a:rPr>
            <a:t>rmat</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on</a:t>
          </a:r>
          <a:r>
            <a:rPr lang="tr-TR" sz="1400" b="1" cap="none" baseline="0" dirty="0" smtClean="0">
              <a:solidFill>
                <a:schemeClr val="bg1"/>
              </a:solidFill>
              <a:effectLst>
                <a:glow rad="101600">
                  <a:schemeClr val="accent2">
                    <a:satMod val="175000"/>
                    <a:alpha val="40000"/>
                  </a:schemeClr>
                </a:glow>
              </a:effectLst>
            </a:rPr>
            <a:t/>
          </a:r>
          <a:br>
            <a:rPr lang="tr-TR" sz="1400" b="1" cap="none" baseline="0" dirty="0" smtClean="0">
              <a:solidFill>
                <a:schemeClr val="bg1"/>
              </a:solidFill>
              <a:effectLst>
                <a:glow rad="101600">
                  <a:schemeClr val="accent2">
                    <a:satMod val="175000"/>
                    <a:alpha val="40000"/>
                  </a:schemeClr>
                </a:glow>
              </a:effectLst>
            </a:rPr>
          </a:br>
          <a:r>
            <a:rPr lang="tr-TR" sz="1400" b="1" cap="none" baseline="0" dirty="0" smtClean="0">
              <a:solidFill>
                <a:schemeClr val="bg1"/>
              </a:solidFill>
              <a:effectLst>
                <a:glow rad="101600">
                  <a:schemeClr val="accent2">
                    <a:satMod val="175000"/>
                    <a:alpha val="40000"/>
                  </a:schemeClr>
                </a:glow>
              </a:effectLst>
            </a:rPr>
            <a:t>   o</a:t>
          </a:r>
          <a:r>
            <a:rPr lang="en-US" sz="1400" b="1" cap="none" baseline="0" dirty="0" smtClean="0">
              <a:solidFill>
                <a:schemeClr val="bg1"/>
              </a:solidFill>
              <a:effectLst>
                <a:glow rad="101600">
                  <a:schemeClr val="accent2">
                    <a:satMod val="175000"/>
                    <a:alpha val="40000"/>
                  </a:schemeClr>
                </a:glow>
              </a:effectLst>
            </a:rPr>
            <a:t>f Tumor Bed</a:t>
          </a:r>
          <a:endParaRPr lang="en-US" sz="1400" b="1" cap="none" baseline="0" dirty="0">
            <a:solidFill>
              <a:schemeClr val="bg1"/>
            </a:solidFill>
            <a:effectLst>
              <a:glow rad="101600">
                <a:schemeClr val="accent2">
                  <a:satMod val="175000"/>
                  <a:alpha val="40000"/>
                </a:schemeClr>
              </a:glow>
            </a:effectLst>
          </a:endParaRPr>
        </a:p>
      </dgm:t>
    </dgm:pt>
    <dgm:pt modelId="{6215D4A4-CA96-4545-87E0-7453DC855749}" type="parTrans" cxnId="{0EFAB2BF-C79D-8E41-A3D7-5F380C89CB61}">
      <dgm:prSet/>
      <dgm:spPr/>
      <dgm:t>
        <a:bodyPr/>
        <a:lstStyle/>
        <a:p>
          <a:endParaRPr lang="en-US"/>
        </a:p>
      </dgm:t>
    </dgm:pt>
    <dgm:pt modelId="{74D10550-427A-094D-AD8A-63093F3B9673}" type="sibTrans" cxnId="{0EFAB2BF-C79D-8E41-A3D7-5F380C89CB61}">
      <dgm:prSet/>
      <dgm:spPr/>
      <dgm:t>
        <a:bodyPr/>
        <a:lstStyle/>
        <a:p>
          <a:endParaRPr lang="en-US"/>
        </a:p>
      </dgm:t>
    </dgm:pt>
    <dgm:pt modelId="{E389A357-A18B-E548-86E1-DE565EA6A9DD}">
      <dgm:prSet phldrT="[Text]"/>
      <dgm:spPr>
        <a:blipFill rotWithShape="0">
          <a:blip xmlns:r="http://schemas.openxmlformats.org/officeDocument/2006/relationships" r:embed="rId3"/>
          <a:stretch>
            <a:fillRect/>
          </a:stretch>
        </a:blipFill>
      </dgm:spPr>
      <dgm:t>
        <a:bodyPr/>
        <a:lstStyle/>
        <a:p>
          <a:r>
            <a:rPr lang="tr-TR" dirty="0" smtClean="0"/>
            <a:t> </a:t>
          </a:r>
          <a:endParaRPr lang="en-US" dirty="0"/>
        </a:p>
      </dgm:t>
    </dgm:pt>
    <dgm:pt modelId="{3F6FF14C-5B7E-9A4F-8FDB-4AE11D146346}" type="parTrans" cxnId="{B47C0E8D-E714-F24C-BCEA-66CD4EC58EB6}">
      <dgm:prSet/>
      <dgm:spPr/>
      <dgm:t>
        <a:bodyPr/>
        <a:lstStyle/>
        <a:p>
          <a:endParaRPr lang="en-US"/>
        </a:p>
      </dgm:t>
    </dgm:pt>
    <dgm:pt modelId="{DFAC7E45-E663-7B4E-86F6-B496E20AB697}" type="sibTrans" cxnId="{B47C0E8D-E714-F24C-BCEA-66CD4EC58EB6}">
      <dgm:prSet/>
      <dgm:spPr/>
      <dgm:t>
        <a:bodyPr/>
        <a:lstStyle/>
        <a:p>
          <a:endParaRPr lang="en-US"/>
        </a:p>
      </dgm:t>
    </dgm:pt>
    <dgm:pt modelId="{1E8AB22D-C5FF-4C4C-87FF-C1FB82AEC524}">
      <dgm:prSet phldrT="[Text]" custT="1"/>
      <dgm:spPr>
        <a:scene3d>
          <a:camera prst="orthographicFront"/>
          <a:lightRig rig="threePt" dir="t"/>
        </a:scene3d>
        <a:sp3d>
          <a:bevelT prst="angle"/>
        </a:sp3d>
      </dgm:spPr>
      <dgm:t>
        <a:bodyPr/>
        <a:lstStyle/>
        <a:p>
          <a:r>
            <a:rPr lang="en-US" sz="1100" b="1" dirty="0" smtClean="0">
              <a:solidFill>
                <a:schemeClr val="bg1"/>
              </a:solidFill>
              <a:latin typeface="+mn-lt"/>
            </a:rPr>
            <a:t>   </a:t>
          </a:r>
          <a:r>
            <a:rPr lang="tr-TR" sz="300" b="1" dirty="0" smtClean="0">
              <a:solidFill>
                <a:schemeClr val="bg1"/>
              </a:solidFill>
              <a:latin typeface="+mn-lt"/>
            </a:rPr>
            <a:t/>
          </a:r>
          <a:br>
            <a:rPr lang="tr-TR" sz="300" b="1" dirty="0" smtClean="0">
              <a:solidFill>
                <a:schemeClr val="bg1"/>
              </a:solidFill>
              <a:latin typeface="+mn-lt"/>
            </a:rPr>
          </a:br>
          <a:r>
            <a:rPr lang="tr-TR" sz="1400" b="1" cap="none" baseline="0" dirty="0" smtClean="0">
              <a:solidFill>
                <a:schemeClr val="bg1"/>
              </a:solidFill>
              <a:latin typeface="+mn-lt"/>
            </a:rPr>
            <a:t>   </a:t>
          </a:r>
          <a:r>
            <a:rPr lang="en-US" sz="1400" b="1" cap="none" baseline="0" dirty="0" smtClean="0">
              <a:solidFill>
                <a:schemeClr val="bg1"/>
              </a:solidFill>
              <a:effectLst>
                <a:glow rad="101600">
                  <a:schemeClr val="accent2">
                    <a:satMod val="175000"/>
                    <a:alpha val="40000"/>
                  </a:schemeClr>
                </a:glow>
              </a:effectLst>
            </a:rPr>
            <a:t>Tumor </a:t>
          </a:r>
          <a:r>
            <a:rPr lang="tr-TR" sz="1400" b="1" cap="none" baseline="0" dirty="0" smtClean="0">
              <a:solidFill>
                <a:schemeClr val="bg1"/>
              </a:solidFill>
              <a:effectLst>
                <a:glow rad="101600">
                  <a:schemeClr val="accent2">
                    <a:satMod val="175000"/>
                    <a:alpha val="40000"/>
                  </a:schemeClr>
                </a:glow>
              </a:effectLst>
            </a:rPr>
            <a:t>M</a:t>
          </a:r>
          <a:r>
            <a:rPr lang="en-US" sz="1400" b="1" cap="none" baseline="0" dirty="0" err="1" smtClean="0">
              <a:solidFill>
                <a:schemeClr val="bg1"/>
              </a:solidFill>
              <a:effectLst>
                <a:glow rad="101600">
                  <a:schemeClr val="accent2">
                    <a:satMod val="175000"/>
                    <a:alpha val="40000"/>
                  </a:schemeClr>
                </a:glow>
              </a:effectLst>
            </a:rPr>
            <a:t>arg</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n </a:t>
          </a:r>
          <a:r>
            <a:rPr lang="tr-TR" sz="1400" b="1" cap="none" baseline="0" dirty="0" smtClean="0">
              <a:solidFill>
                <a:schemeClr val="bg1"/>
              </a:solidFill>
              <a:effectLst>
                <a:glow rad="101600">
                  <a:schemeClr val="accent2">
                    <a:satMod val="175000"/>
                    <a:alpha val="40000"/>
                  </a:schemeClr>
                </a:glow>
              </a:effectLst>
            </a:rPr>
            <a:t>D</a:t>
          </a:r>
          <a:r>
            <a:rPr lang="en-US" sz="1400" b="1" cap="none" baseline="0" dirty="0" err="1" smtClean="0">
              <a:solidFill>
                <a:schemeClr val="bg1"/>
              </a:solidFill>
              <a:effectLst>
                <a:glow rad="101600">
                  <a:schemeClr val="accent2">
                    <a:satMod val="175000"/>
                    <a:alpha val="40000"/>
                  </a:schemeClr>
                </a:glow>
              </a:effectLst>
            </a:rPr>
            <a:t>eterm</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err="1" smtClean="0">
              <a:solidFill>
                <a:schemeClr val="bg1"/>
              </a:solidFill>
              <a:effectLst>
                <a:glow rad="101600">
                  <a:schemeClr val="accent2">
                    <a:satMod val="175000"/>
                    <a:alpha val="40000"/>
                  </a:schemeClr>
                </a:glow>
              </a:effectLst>
            </a:rPr>
            <a:t>nat</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on </a:t>
          </a:r>
          <a:r>
            <a:rPr lang="tr-TR" sz="1400" b="1" cap="none" baseline="0" dirty="0" smtClean="0">
              <a:solidFill>
                <a:schemeClr val="bg1"/>
              </a:solidFill>
              <a:effectLst>
                <a:glow rad="101600">
                  <a:schemeClr val="accent2">
                    <a:satMod val="175000"/>
                    <a:alpha val="40000"/>
                  </a:schemeClr>
                </a:glow>
              </a:effectLst>
            </a:rPr>
            <a:t>U</a:t>
          </a:r>
          <a:r>
            <a:rPr lang="en-US" sz="1400" b="1" cap="none" baseline="0" dirty="0" err="1" smtClean="0">
              <a:solidFill>
                <a:schemeClr val="bg1"/>
              </a:solidFill>
              <a:effectLst>
                <a:glow rad="101600">
                  <a:schemeClr val="accent2">
                    <a:satMod val="175000"/>
                    <a:alpha val="40000"/>
                  </a:schemeClr>
                </a:glow>
              </a:effectLst>
            </a:rPr>
            <a:t>nder</a:t>
          </a:r>
          <a:r>
            <a:rPr lang="en-US" sz="1400" b="1" cap="none" baseline="0" dirty="0" smtClean="0">
              <a:solidFill>
                <a:schemeClr val="bg1"/>
              </a:solidFill>
              <a:effectLst>
                <a:glow rad="101600">
                  <a:schemeClr val="accent2">
                    <a:satMod val="175000"/>
                    <a:alpha val="40000"/>
                  </a:schemeClr>
                </a:glow>
              </a:effectLst>
            </a:rPr>
            <a:t> </a:t>
          </a:r>
          <a:r>
            <a:rPr lang="tr-TR" sz="1400" b="1" cap="none" baseline="0" dirty="0" smtClean="0">
              <a:solidFill>
                <a:schemeClr val="bg1"/>
              </a:solidFill>
              <a:effectLst>
                <a:glow rad="101600">
                  <a:schemeClr val="accent2">
                    <a:satMod val="175000"/>
                    <a:alpha val="40000"/>
                  </a:schemeClr>
                </a:glow>
              </a:effectLst>
            </a:rPr>
            <a:t>R</a:t>
          </a:r>
          <a:r>
            <a:rPr lang="en-US" sz="1400" b="1" cap="none" baseline="0" dirty="0" err="1" smtClean="0">
              <a:solidFill>
                <a:schemeClr val="bg1"/>
              </a:solidFill>
              <a:effectLst>
                <a:glow rad="101600">
                  <a:schemeClr val="accent2">
                    <a:satMod val="175000"/>
                    <a:alpha val="40000"/>
                  </a:schemeClr>
                </a:glow>
              </a:effectLst>
            </a:rPr>
            <a:t>eal</a:t>
          </a:r>
          <a:r>
            <a:rPr lang="en-US" sz="1400" b="1" cap="none" baseline="0" dirty="0" smtClean="0">
              <a:solidFill>
                <a:schemeClr val="bg1"/>
              </a:solidFill>
              <a:effectLst>
                <a:glow rad="101600">
                  <a:schemeClr val="accent2">
                    <a:satMod val="175000"/>
                    <a:alpha val="40000"/>
                  </a:schemeClr>
                </a:glow>
              </a:effectLst>
            </a:rPr>
            <a:t>-</a:t>
          </a:r>
          <a:r>
            <a:rPr lang="tr-TR" sz="1400" b="1" cap="none" baseline="0" dirty="0" smtClean="0">
              <a:solidFill>
                <a:schemeClr val="bg1"/>
              </a:solidFill>
              <a:effectLst>
                <a:glow rad="101600">
                  <a:schemeClr val="accent2">
                    <a:satMod val="175000"/>
                    <a:alpha val="40000"/>
                  </a:schemeClr>
                </a:glow>
              </a:effectLst>
            </a:rPr>
            <a:t>Ti</a:t>
          </a:r>
          <a:r>
            <a:rPr lang="en-US" sz="1400" b="1" cap="none" baseline="0" dirty="0" smtClean="0">
              <a:solidFill>
                <a:schemeClr val="bg1"/>
              </a:solidFill>
              <a:effectLst>
                <a:glow rad="101600">
                  <a:schemeClr val="accent2">
                    <a:satMod val="175000"/>
                    <a:alpha val="40000"/>
                  </a:schemeClr>
                </a:glow>
              </a:effectLst>
            </a:rPr>
            <a:t>me </a:t>
          </a:r>
          <a:r>
            <a:rPr lang="tr-TR" sz="1400" b="1" cap="none" baseline="0" dirty="0" smtClean="0">
              <a:solidFill>
                <a:schemeClr val="bg1"/>
              </a:solidFill>
              <a:effectLst>
                <a:glow rad="101600">
                  <a:schemeClr val="accent2">
                    <a:satMod val="175000"/>
                    <a:alpha val="40000"/>
                  </a:schemeClr>
                </a:glow>
              </a:effectLst>
            </a:rPr>
            <a:t>S</a:t>
          </a:r>
          <a:r>
            <a:rPr lang="en-US" sz="1400" b="1" cap="none" baseline="0" dirty="0" err="1" smtClean="0">
              <a:solidFill>
                <a:schemeClr val="bg1"/>
              </a:solidFill>
              <a:effectLst>
                <a:glow rad="101600">
                  <a:schemeClr val="accent2">
                    <a:satMod val="175000"/>
                    <a:alpha val="40000"/>
                  </a:schemeClr>
                </a:glow>
              </a:effectLst>
            </a:rPr>
            <a:t>onograph</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c </a:t>
          </a:r>
          <a:r>
            <a:rPr lang="tr-TR" sz="1400" b="1" cap="none" baseline="0" dirty="0" smtClean="0">
              <a:solidFill>
                <a:schemeClr val="bg1"/>
              </a:solidFill>
              <a:effectLst>
                <a:glow rad="101600">
                  <a:schemeClr val="accent2">
                    <a:satMod val="175000"/>
                    <a:alpha val="40000"/>
                  </a:schemeClr>
                </a:glow>
              </a:effectLst>
            </a:rPr>
            <a:t/>
          </a:r>
          <a:br>
            <a:rPr lang="tr-TR" sz="1400" b="1" cap="none" baseline="0" dirty="0" smtClean="0">
              <a:solidFill>
                <a:schemeClr val="bg1"/>
              </a:solidFill>
              <a:effectLst>
                <a:glow rad="101600">
                  <a:schemeClr val="accent2">
                    <a:satMod val="175000"/>
                    <a:alpha val="40000"/>
                  </a:schemeClr>
                </a:glow>
              </a:effectLst>
            </a:rPr>
          </a:br>
          <a:r>
            <a:rPr lang="tr-TR" sz="1400" b="1" cap="none" baseline="0" dirty="0" smtClean="0">
              <a:solidFill>
                <a:schemeClr val="bg1"/>
              </a:solidFill>
              <a:effectLst>
                <a:glow rad="101600">
                  <a:schemeClr val="accent2">
                    <a:satMod val="175000"/>
                    <a:alpha val="40000"/>
                  </a:schemeClr>
                </a:glow>
              </a:effectLst>
            </a:rPr>
            <a:t>    G</a:t>
          </a:r>
          <a:r>
            <a:rPr lang="en-US" sz="1400" b="1" cap="none" baseline="0" dirty="0" smtClean="0">
              <a:solidFill>
                <a:schemeClr val="bg1"/>
              </a:solidFill>
              <a:effectLst>
                <a:glow rad="101600">
                  <a:schemeClr val="accent2">
                    <a:satMod val="175000"/>
                    <a:alpha val="40000"/>
                  </a:schemeClr>
                </a:glow>
              </a:effectLst>
            </a:rPr>
            <a:t>u</a:t>
          </a:r>
          <a:r>
            <a:rPr lang="tr-TR" sz="1400" b="1" cap="none" baseline="0" dirty="0" smtClean="0">
              <a:solidFill>
                <a:schemeClr val="bg1"/>
              </a:solidFill>
              <a:effectLst>
                <a:glow rad="101600">
                  <a:schemeClr val="accent2">
                    <a:satMod val="175000"/>
                    <a:alpha val="40000"/>
                  </a:schemeClr>
                </a:glow>
              </a:effectLst>
            </a:rPr>
            <a:t>i</a:t>
          </a:r>
          <a:r>
            <a:rPr lang="en-US" sz="1400" b="1" cap="none" baseline="0" dirty="0" smtClean="0">
              <a:solidFill>
                <a:schemeClr val="bg1"/>
              </a:solidFill>
              <a:effectLst>
                <a:glow rad="101600">
                  <a:schemeClr val="accent2">
                    <a:satMod val="175000"/>
                    <a:alpha val="40000"/>
                  </a:schemeClr>
                </a:glow>
              </a:effectLst>
            </a:rPr>
            <a:t>dance</a:t>
          </a:r>
          <a:endParaRPr lang="en-US" sz="1400" b="1" cap="none" baseline="0" dirty="0">
            <a:solidFill>
              <a:schemeClr val="bg1"/>
            </a:solidFill>
            <a:effectLst>
              <a:glow rad="101600">
                <a:schemeClr val="accent2">
                  <a:satMod val="175000"/>
                  <a:alpha val="40000"/>
                </a:schemeClr>
              </a:glow>
            </a:effectLst>
          </a:endParaRPr>
        </a:p>
      </dgm:t>
    </dgm:pt>
    <dgm:pt modelId="{2F3AC554-B430-5A48-9757-01CC51A5EA85}" type="parTrans" cxnId="{94BEDFB1-9229-B346-A22D-3BF44D818BE8}">
      <dgm:prSet/>
      <dgm:spPr/>
      <dgm:t>
        <a:bodyPr/>
        <a:lstStyle/>
        <a:p>
          <a:endParaRPr lang="en-US"/>
        </a:p>
      </dgm:t>
    </dgm:pt>
    <dgm:pt modelId="{1369E453-64C6-B740-B863-17F8A88F84DD}" type="sibTrans" cxnId="{94BEDFB1-9229-B346-A22D-3BF44D818BE8}">
      <dgm:prSet/>
      <dgm:spPr/>
      <dgm:t>
        <a:bodyPr/>
        <a:lstStyle/>
        <a:p>
          <a:endParaRPr lang="en-US"/>
        </a:p>
      </dgm:t>
    </dgm:pt>
    <dgm:pt modelId="{7872C172-4B72-EB48-89A2-28E40421218E}">
      <dgm:prSet phldrT="[Text]"/>
      <dgm:spPr>
        <a:blipFill rotWithShape="0">
          <a:blip xmlns:r="http://schemas.openxmlformats.org/officeDocument/2006/relationships" r:embed="rId4"/>
          <a:stretch>
            <a:fillRect/>
          </a:stretch>
        </a:blipFill>
      </dgm:spPr>
      <dgm:t>
        <a:bodyPr/>
        <a:lstStyle/>
        <a:p>
          <a:endParaRPr lang="en-US" dirty="0"/>
        </a:p>
      </dgm:t>
    </dgm:pt>
    <dgm:pt modelId="{F5A36481-5A89-CC49-A9B2-544870E4D57A}" type="parTrans" cxnId="{43C81D75-81BF-7649-AA8A-57A11B25DDEE}">
      <dgm:prSet/>
      <dgm:spPr/>
      <dgm:t>
        <a:bodyPr/>
        <a:lstStyle/>
        <a:p>
          <a:endParaRPr lang="en-US"/>
        </a:p>
      </dgm:t>
    </dgm:pt>
    <dgm:pt modelId="{85F73E36-0C12-504C-B2E8-0C741B4D1122}" type="sibTrans" cxnId="{43C81D75-81BF-7649-AA8A-57A11B25DDEE}">
      <dgm:prSet/>
      <dgm:spPr/>
      <dgm:t>
        <a:bodyPr/>
        <a:lstStyle/>
        <a:p>
          <a:endParaRPr lang="en-US"/>
        </a:p>
      </dgm:t>
    </dgm:pt>
    <dgm:pt modelId="{8962AB90-1D3F-814E-8A32-F49D8641C515}">
      <dgm:prSet phldrT="[Text]"/>
      <dgm:spPr/>
      <dgm:t>
        <a:bodyPr/>
        <a:lstStyle/>
        <a:p>
          <a:r>
            <a:rPr lang="tr-TR" dirty="0" smtClean="0"/>
            <a:t> </a:t>
          </a:r>
          <a:endParaRPr lang="en-US" dirty="0"/>
        </a:p>
      </dgm:t>
    </dgm:pt>
    <dgm:pt modelId="{66A379CF-34B2-D042-BD6D-08FCBF52A0B3}" type="parTrans" cxnId="{10C381DD-ACF0-E243-A39C-525D9214B90F}">
      <dgm:prSet/>
      <dgm:spPr/>
      <dgm:t>
        <a:bodyPr/>
        <a:lstStyle/>
        <a:p>
          <a:endParaRPr lang="en-US"/>
        </a:p>
      </dgm:t>
    </dgm:pt>
    <dgm:pt modelId="{602E6158-6229-C24C-B333-6058F912CDA1}" type="sibTrans" cxnId="{10C381DD-ACF0-E243-A39C-525D9214B90F}">
      <dgm:prSet/>
      <dgm:spPr/>
      <dgm:t>
        <a:bodyPr/>
        <a:lstStyle/>
        <a:p>
          <a:endParaRPr lang="en-US"/>
        </a:p>
      </dgm:t>
    </dgm:pt>
    <dgm:pt modelId="{4334DAC5-F69C-C646-A0F3-5912F313ACE5}" type="pres">
      <dgm:prSet presAssocID="{C42FE947-38BE-EF4E-B575-29B303F0ECCF}" presName="Name0" presStyleCnt="0">
        <dgm:presLayoutVars>
          <dgm:chMax val="5"/>
          <dgm:chPref val="5"/>
          <dgm:dir/>
          <dgm:animLvl val="lvl"/>
        </dgm:presLayoutVars>
      </dgm:prSet>
      <dgm:spPr/>
      <dgm:t>
        <a:bodyPr/>
        <a:lstStyle/>
        <a:p>
          <a:endParaRPr lang="en-US"/>
        </a:p>
      </dgm:t>
    </dgm:pt>
    <dgm:pt modelId="{CA521852-9F57-1D4E-9102-7F9C683EB64B}" type="pres">
      <dgm:prSet presAssocID="{F0A0C011-E5C8-C341-956A-CFD7D28D30A4}" presName="parentText1" presStyleLbl="node1" presStyleIdx="0" presStyleCnt="4">
        <dgm:presLayoutVars>
          <dgm:chMax/>
          <dgm:chPref val="3"/>
          <dgm:bulletEnabled val="1"/>
        </dgm:presLayoutVars>
      </dgm:prSet>
      <dgm:spPr/>
      <dgm:t>
        <a:bodyPr/>
        <a:lstStyle/>
        <a:p>
          <a:endParaRPr lang="en-US"/>
        </a:p>
      </dgm:t>
    </dgm:pt>
    <dgm:pt modelId="{F51EB2EB-45DC-DD42-A0B6-7C9150624B65}" type="pres">
      <dgm:prSet presAssocID="{F0A0C011-E5C8-C341-956A-CFD7D28D30A4}" presName="childText1" presStyleLbl="solidAlignAcc1" presStyleIdx="0" presStyleCnt="4">
        <dgm:presLayoutVars>
          <dgm:chMax val="0"/>
          <dgm:chPref val="0"/>
          <dgm:bulletEnabled val="1"/>
        </dgm:presLayoutVars>
      </dgm:prSet>
      <dgm:spPr/>
      <dgm:t>
        <a:bodyPr/>
        <a:lstStyle/>
        <a:p>
          <a:endParaRPr lang="en-US"/>
        </a:p>
      </dgm:t>
    </dgm:pt>
    <dgm:pt modelId="{7E05FDD2-029C-604F-BC77-367AFA59A991}" type="pres">
      <dgm:prSet presAssocID="{1E8AB22D-C5FF-4C4C-87FF-C1FB82AEC524}" presName="parentText2" presStyleLbl="node1" presStyleIdx="1" presStyleCnt="4">
        <dgm:presLayoutVars>
          <dgm:chMax/>
          <dgm:chPref val="3"/>
          <dgm:bulletEnabled val="1"/>
        </dgm:presLayoutVars>
      </dgm:prSet>
      <dgm:spPr/>
      <dgm:t>
        <a:bodyPr/>
        <a:lstStyle/>
        <a:p>
          <a:endParaRPr lang="en-US"/>
        </a:p>
      </dgm:t>
    </dgm:pt>
    <dgm:pt modelId="{68CEB342-7575-7042-99B4-5803043CF048}" type="pres">
      <dgm:prSet presAssocID="{1E8AB22D-C5FF-4C4C-87FF-C1FB82AEC524}" presName="childText2" presStyleLbl="solidAlignAcc1" presStyleIdx="1" presStyleCnt="4">
        <dgm:presLayoutVars>
          <dgm:chMax val="0"/>
          <dgm:chPref val="0"/>
          <dgm:bulletEnabled val="1"/>
        </dgm:presLayoutVars>
      </dgm:prSet>
      <dgm:spPr/>
      <dgm:t>
        <a:bodyPr/>
        <a:lstStyle/>
        <a:p>
          <a:endParaRPr lang="en-US"/>
        </a:p>
      </dgm:t>
    </dgm:pt>
    <dgm:pt modelId="{DD9E4464-57C4-7A4F-8B58-BE92C6244DD2}" type="pres">
      <dgm:prSet presAssocID="{33B2B7E7-997D-764B-885F-194EAA92A003}" presName="parentText3" presStyleLbl="node1" presStyleIdx="2" presStyleCnt="4">
        <dgm:presLayoutVars>
          <dgm:chMax/>
          <dgm:chPref val="3"/>
          <dgm:bulletEnabled val="1"/>
        </dgm:presLayoutVars>
      </dgm:prSet>
      <dgm:spPr/>
      <dgm:t>
        <a:bodyPr/>
        <a:lstStyle/>
        <a:p>
          <a:endParaRPr lang="en-US"/>
        </a:p>
      </dgm:t>
    </dgm:pt>
    <dgm:pt modelId="{6920210B-C9E5-D74F-B649-D6996ED5BC20}" type="pres">
      <dgm:prSet presAssocID="{33B2B7E7-997D-764B-885F-194EAA92A003}" presName="childText3" presStyleLbl="solidAlignAcc1" presStyleIdx="2" presStyleCnt="4" custScaleY="52620" custLinFactNeighborX="-1193" custLinFactNeighborY="-28734">
        <dgm:presLayoutVars>
          <dgm:chMax val="0"/>
          <dgm:chPref val="0"/>
          <dgm:bulletEnabled val="1"/>
        </dgm:presLayoutVars>
      </dgm:prSet>
      <dgm:spPr/>
      <dgm:t>
        <a:bodyPr/>
        <a:lstStyle/>
        <a:p>
          <a:endParaRPr lang="en-US"/>
        </a:p>
      </dgm:t>
    </dgm:pt>
    <dgm:pt modelId="{D70836F7-89AC-0341-88FA-08579D0FAF3B}" type="pres">
      <dgm:prSet presAssocID="{2A90FAB7-16F9-8543-9792-4B84BF6295B2}" presName="parentText4" presStyleLbl="node1" presStyleIdx="3" presStyleCnt="4">
        <dgm:presLayoutVars>
          <dgm:chMax/>
          <dgm:chPref val="3"/>
          <dgm:bulletEnabled val="1"/>
        </dgm:presLayoutVars>
      </dgm:prSet>
      <dgm:spPr/>
      <dgm:t>
        <a:bodyPr/>
        <a:lstStyle/>
        <a:p>
          <a:endParaRPr lang="en-US"/>
        </a:p>
      </dgm:t>
    </dgm:pt>
    <dgm:pt modelId="{1262A090-6063-064F-9888-654DA1ECA92E}" type="pres">
      <dgm:prSet presAssocID="{2A90FAB7-16F9-8543-9792-4B84BF6295B2}" presName="childText4" presStyleLbl="solidAlignAcc1" presStyleIdx="3" presStyleCnt="4">
        <dgm:presLayoutVars>
          <dgm:chMax val="0"/>
          <dgm:chPref val="0"/>
          <dgm:bulletEnabled val="1"/>
        </dgm:presLayoutVars>
      </dgm:prSet>
      <dgm:spPr/>
      <dgm:t>
        <a:bodyPr/>
        <a:lstStyle/>
        <a:p>
          <a:endParaRPr lang="en-US"/>
        </a:p>
      </dgm:t>
    </dgm:pt>
  </dgm:ptLst>
  <dgm:cxnLst>
    <dgm:cxn modelId="{D36B33F5-51FD-0448-83B7-628BA0D5A484}" type="presOf" srcId="{F0A0C011-E5C8-C341-956A-CFD7D28D30A4}" destId="{CA521852-9F57-1D4E-9102-7F9C683EB64B}" srcOrd="0" destOrd="0" presId="urn:microsoft.com/office/officeart/2009/3/layout/IncreasingArrowsProcess"/>
    <dgm:cxn modelId="{884A42EE-CD7B-424D-BCE4-CDD716E5D953}" type="presOf" srcId="{E389A357-A18B-E548-86E1-DE565EA6A9DD}" destId="{1262A090-6063-064F-9888-654DA1ECA92E}" srcOrd="0" destOrd="0" presId="urn:microsoft.com/office/officeart/2009/3/layout/IncreasingArrowsProcess"/>
    <dgm:cxn modelId="{6F0DFE93-317E-AC47-BF58-14A9F8759D39}" srcId="{33B2B7E7-997D-764B-885F-194EAA92A003}" destId="{1A099A65-B608-B94B-9938-45415B1DECA7}" srcOrd="0" destOrd="0" parTransId="{D0F2B24E-837A-CA4A-9049-6D323CC8C044}" sibTransId="{3321FC55-3B66-234C-B2B0-6F3FD713C76B}"/>
    <dgm:cxn modelId="{69A5D334-27D5-E843-A81E-430BB50FDE09}" type="presOf" srcId="{8962AB90-1D3F-814E-8A32-F49D8641C515}" destId="{F51EB2EB-45DC-DD42-A0B6-7C9150624B65}" srcOrd="0" destOrd="1" presId="urn:microsoft.com/office/officeart/2009/3/layout/IncreasingArrowsProcess"/>
    <dgm:cxn modelId="{2C4DB6F5-5CCB-4F49-A9A7-172F69BE707E}" type="presOf" srcId="{1A099A65-B608-B94B-9938-45415B1DECA7}" destId="{6920210B-C9E5-D74F-B649-D6996ED5BC20}" srcOrd="0" destOrd="0" presId="urn:microsoft.com/office/officeart/2009/3/layout/IncreasingArrowsProcess"/>
    <dgm:cxn modelId="{10C381DD-ACF0-E243-A39C-525D9214B90F}" srcId="{F0A0C011-E5C8-C341-956A-CFD7D28D30A4}" destId="{8962AB90-1D3F-814E-8A32-F49D8641C515}" srcOrd="1" destOrd="0" parTransId="{66A379CF-34B2-D042-BD6D-08FCBF52A0B3}" sibTransId="{602E6158-6229-C24C-B333-6058F912CDA1}"/>
    <dgm:cxn modelId="{C111FE6B-278F-3A4F-98BD-FBCEAD6F818B}" type="presOf" srcId="{C42FE947-38BE-EF4E-B575-29B303F0ECCF}" destId="{4334DAC5-F69C-C646-A0F3-5912F313ACE5}" srcOrd="0" destOrd="0" presId="urn:microsoft.com/office/officeart/2009/3/layout/IncreasingArrowsProcess"/>
    <dgm:cxn modelId="{F13DD3E6-0864-2544-BAEC-9972D306428D}" type="presOf" srcId="{1E8AB22D-C5FF-4C4C-87FF-C1FB82AEC524}" destId="{7E05FDD2-029C-604F-BC77-367AFA59A991}" srcOrd="0" destOrd="0" presId="urn:microsoft.com/office/officeart/2009/3/layout/IncreasingArrowsProcess"/>
    <dgm:cxn modelId="{74C0EAD8-B371-DF4E-AF0D-22489E37A9A7}" srcId="{C42FE947-38BE-EF4E-B575-29B303F0ECCF}" destId="{F0A0C011-E5C8-C341-956A-CFD7D28D30A4}" srcOrd="0" destOrd="0" parTransId="{68EBDE84-9F9E-F649-B545-5BF4693AB837}" sibTransId="{7877E4CC-337F-C349-B3BC-BAED8026C584}"/>
    <dgm:cxn modelId="{A320D143-7186-1E40-976A-F745F7B3AF37}" type="presOf" srcId="{2A90FAB7-16F9-8543-9792-4B84BF6295B2}" destId="{D70836F7-89AC-0341-88FA-08579D0FAF3B}" srcOrd="0" destOrd="0" presId="urn:microsoft.com/office/officeart/2009/3/layout/IncreasingArrowsProcess"/>
    <dgm:cxn modelId="{2700F6B4-7022-D14E-A105-B2F9C74823EA}" srcId="{1E8AB22D-C5FF-4C4C-87FF-C1FB82AEC524}" destId="{E215DED0-C3D7-2A48-956E-B28D7C463D3C}" srcOrd="0" destOrd="0" parTransId="{3CE3689D-AEB3-8546-9A61-63D0DC5EDE98}" sibTransId="{0744DF3A-70A4-C649-BEAA-6F54097C05DD}"/>
    <dgm:cxn modelId="{43C81D75-81BF-7649-AA8A-57A11B25DDEE}" srcId="{F0A0C011-E5C8-C341-956A-CFD7D28D30A4}" destId="{7872C172-4B72-EB48-89A2-28E40421218E}" srcOrd="0" destOrd="0" parTransId="{F5A36481-5A89-CC49-A9B2-544870E4D57A}" sibTransId="{85F73E36-0C12-504C-B2E8-0C741B4D1122}"/>
    <dgm:cxn modelId="{B47C0E8D-E714-F24C-BCEA-66CD4EC58EB6}" srcId="{2A90FAB7-16F9-8543-9792-4B84BF6295B2}" destId="{E389A357-A18B-E548-86E1-DE565EA6A9DD}" srcOrd="0" destOrd="0" parTransId="{3F6FF14C-5B7E-9A4F-8FDB-4AE11D146346}" sibTransId="{DFAC7E45-E663-7B4E-86F6-B496E20AB697}"/>
    <dgm:cxn modelId="{0EFAB2BF-C79D-8E41-A3D7-5F380C89CB61}" srcId="{C42FE947-38BE-EF4E-B575-29B303F0ECCF}" destId="{2A90FAB7-16F9-8543-9792-4B84BF6295B2}" srcOrd="3" destOrd="0" parTransId="{6215D4A4-CA96-4545-87E0-7453DC855749}" sibTransId="{74D10550-427A-094D-AD8A-63093F3B9673}"/>
    <dgm:cxn modelId="{03098118-FE97-C549-BF35-BA4A282E6D89}" type="presOf" srcId="{E215DED0-C3D7-2A48-956E-B28D7C463D3C}" destId="{68CEB342-7575-7042-99B4-5803043CF048}" srcOrd="0" destOrd="0" presId="urn:microsoft.com/office/officeart/2009/3/layout/IncreasingArrowsProcess"/>
    <dgm:cxn modelId="{4360986A-2552-1345-83EC-445CB0C9C6A2}" type="presOf" srcId="{33B2B7E7-997D-764B-885F-194EAA92A003}" destId="{DD9E4464-57C4-7A4F-8B58-BE92C6244DD2}" srcOrd="0" destOrd="0" presId="urn:microsoft.com/office/officeart/2009/3/layout/IncreasingArrowsProcess"/>
    <dgm:cxn modelId="{FD799D2B-D14E-4041-A2AC-12DDD32EEBDF}" srcId="{C42FE947-38BE-EF4E-B575-29B303F0ECCF}" destId="{33B2B7E7-997D-764B-885F-194EAA92A003}" srcOrd="2" destOrd="0" parTransId="{8C25F962-AAD7-D34A-BB14-021F2EC53C14}" sibTransId="{08AD90AD-3D5D-3C4B-8A8B-882B6CBD3065}"/>
    <dgm:cxn modelId="{94BEDFB1-9229-B346-A22D-3BF44D818BE8}" srcId="{C42FE947-38BE-EF4E-B575-29B303F0ECCF}" destId="{1E8AB22D-C5FF-4C4C-87FF-C1FB82AEC524}" srcOrd="1" destOrd="0" parTransId="{2F3AC554-B430-5A48-9757-01CC51A5EA85}" sibTransId="{1369E453-64C6-B740-B863-17F8A88F84DD}"/>
    <dgm:cxn modelId="{9C88F399-14AC-3346-B5B7-891F0D2A2B80}" type="presOf" srcId="{7872C172-4B72-EB48-89A2-28E40421218E}" destId="{F51EB2EB-45DC-DD42-A0B6-7C9150624B65}" srcOrd="0" destOrd="0" presId="urn:microsoft.com/office/officeart/2009/3/layout/IncreasingArrowsProcess"/>
    <dgm:cxn modelId="{1109698B-C1A4-034B-A844-F61393E7A467}" type="presParOf" srcId="{4334DAC5-F69C-C646-A0F3-5912F313ACE5}" destId="{CA521852-9F57-1D4E-9102-7F9C683EB64B}" srcOrd="0" destOrd="0" presId="urn:microsoft.com/office/officeart/2009/3/layout/IncreasingArrowsProcess"/>
    <dgm:cxn modelId="{1EC0DE01-58AD-F94C-B5C1-ACEB1A3F3230}" type="presParOf" srcId="{4334DAC5-F69C-C646-A0F3-5912F313ACE5}" destId="{F51EB2EB-45DC-DD42-A0B6-7C9150624B65}" srcOrd="1" destOrd="0" presId="urn:microsoft.com/office/officeart/2009/3/layout/IncreasingArrowsProcess"/>
    <dgm:cxn modelId="{6120172A-DD43-7E41-BE04-3E6B121A5CC9}" type="presParOf" srcId="{4334DAC5-F69C-C646-A0F3-5912F313ACE5}" destId="{7E05FDD2-029C-604F-BC77-367AFA59A991}" srcOrd="2" destOrd="0" presId="urn:microsoft.com/office/officeart/2009/3/layout/IncreasingArrowsProcess"/>
    <dgm:cxn modelId="{624205B9-D73E-7540-A176-91D2F3719733}" type="presParOf" srcId="{4334DAC5-F69C-C646-A0F3-5912F313ACE5}" destId="{68CEB342-7575-7042-99B4-5803043CF048}" srcOrd="3" destOrd="0" presId="urn:microsoft.com/office/officeart/2009/3/layout/IncreasingArrowsProcess"/>
    <dgm:cxn modelId="{D0D77720-372C-DF4B-A315-3B0B0470CF6D}" type="presParOf" srcId="{4334DAC5-F69C-C646-A0F3-5912F313ACE5}" destId="{DD9E4464-57C4-7A4F-8B58-BE92C6244DD2}" srcOrd="4" destOrd="0" presId="urn:microsoft.com/office/officeart/2009/3/layout/IncreasingArrowsProcess"/>
    <dgm:cxn modelId="{127A7FEA-059E-3B42-B033-C7106026DFCD}" type="presParOf" srcId="{4334DAC5-F69C-C646-A0F3-5912F313ACE5}" destId="{6920210B-C9E5-D74F-B649-D6996ED5BC20}" srcOrd="5" destOrd="0" presId="urn:microsoft.com/office/officeart/2009/3/layout/IncreasingArrowsProcess"/>
    <dgm:cxn modelId="{A0A7E0DC-AB89-FC4F-8822-B29CB28EE420}" type="presParOf" srcId="{4334DAC5-F69C-C646-A0F3-5912F313ACE5}" destId="{D70836F7-89AC-0341-88FA-08579D0FAF3B}" srcOrd="6" destOrd="0" presId="urn:microsoft.com/office/officeart/2009/3/layout/IncreasingArrowsProcess"/>
    <dgm:cxn modelId="{64A4B4DF-6C86-3F45-9295-FF2E914869C0}" type="presParOf" srcId="{4334DAC5-F69C-C646-A0F3-5912F313ACE5}" destId="{1262A090-6063-064F-9888-654DA1ECA92E}"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21852-9F57-1D4E-9102-7F9C683EB64B}">
      <dsp:nvSpPr>
        <dsp:cNvPr id="0" name=""/>
        <dsp:cNvSpPr/>
      </dsp:nvSpPr>
      <dsp:spPr>
        <a:xfrm>
          <a:off x="79896" y="838724"/>
          <a:ext cx="8926990" cy="1299635"/>
        </a:xfrm>
        <a:prstGeom prst="rightArrow">
          <a:avLst>
            <a:gd name="adj1" fmla="val 50000"/>
            <a:gd name="adj2" fmla="val 50000"/>
          </a:avLst>
        </a:prstGeom>
        <a:gradFill rotWithShape="0">
          <a:gsLst>
            <a:gs pos="0">
              <a:schemeClr val="accent6">
                <a:shade val="80000"/>
                <a:hueOff val="0"/>
                <a:satOff val="0"/>
                <a:lumOff val="0"/>
                <a:alphaOff val="0"/>
                <a:tint val="95000"/>
                <a:shade val="70000"/>
                <a:satMod val="150000"/>
              </a:schemeClr>
            </a:gs>
            <a:gs pos="100000">
              <a:schemeClr val="accent6">
                <a:shade val="8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6317" numCol="1" spcCol="1270" anchor="ctr" anchorCtr="0">
          <a:noAutofit/>
        </a:bodyPr>
        <a:lstStyle/>
        <a:p>
          <a:pPr lvl="0" algn="l" defTabSz="889000">
            <a:lnSpc>
              <a:spcPct val="90000"/>
            </a:lnSpc>
            <a:spcBef>
              <a:spcPct val="0"/>
            </a:spcBef>
            <a:spcAft>
              <a:spcPct val="35000"/>
            </a:spcAft>
          </a:pPr>
          <a:r>
            <a:rPr lang="en-US" sz="2000" kern="1200" cap="none" baseline="0" dirty="0" smtClean="0">
              <a:solidFill>
                <a:schemeClr val="bg1"/>
              </a:solidFill>
            </a:rPr>
            <a:t>   </a:t>
          </a:r>
          <a:r>
            <a:rPr lang="en-US" sz="2000" b="1" kern="1200" cap="none" baseline="0" noProof="0" dirty="0" smtClean="0">
              <a:solidFill>
                <a:schemeClr val="bg1"/>
              </a:solidFill>
              <a:effectLst>
                <a:glow rad="101600">
                  <a:schemeClr val="accent2">
                    <a:satMod val="175000"/>
                    <a:alpha val="40000"/>
                  </a:schemeClr>
                </a:glow>
              </a:effectLst>
            </a:rPr>
            <a:t>Ultrasound</a:t>
          </a:r>
          <a:r>
            <a:rPr lang="en-US" sz="1400" b="1" kern="1200" cap="none" baseline="0" noProof="0" dirty="0" smtClean="0">
              <a:solidFill>
                <a:schemeClr val="bg1"/>
              </a:solidFill>
              <a:effectLst>
                <a:glow rad="101600">
                  <a:schemeClr val="accent2">
                    <a:satMod val="175000"/>
                    <a:alpha val="40000"/>
                  </a:schemeClr>
                </a:glow>
              </a:effectLst>
            </a:rPr>
            <a:t> </a:t>
          </a:r>
          <a:r>
            <a:rPr lang="en-US" sz="2000" b="1" kern="1200" cap="none" baseline="0" noProof="0" dirty="0" smtClean="0">
              <a:solidFill>
                <a:schemeClr val="bg1"/>
              </a:solidFill>
              <a:effectLst>
                <a:glow rad="101600">
                  <a:schemeClr val="accent2">
                    <a:satMod val="175000"/>
                    <a:alpha val="40000"/>
                  </a:schemeClr>
                </a:glow>
              </a:effectLst>
            </a:rPr>
            <a:t>V</a:t>
          </a:r>
          <a:r>
            <a:rPr lang="tr-TR" sz="2000" b="1" kern="1200" cap="none" baseline="0" noProof="0" dirty="0" smtClean="0">
              <a:solidFill>
                <a:schemeClr val="bg1"/>
              </a:solidFill>
              <a:effectLst>
                <a:glow rad="101600">
                  <a:schemeClr val="accent2">
                    <a:satMod val="175000"/>
                    <a:alpha val="40000"/>
                  </a:schemeClr>
                </a:glow>
              </a:effectLst>
            </a:rPr>
            <a:t>i</a:t>
          </a:r>
          <a:r>
            <a:rPr lang="en-US" sz="2000" b="1" kern="1200" cap="none" baseline="0" noProof="0" dirty="0" err="1" smtClean="0">
              <a:solidFill>
                <a:schemeClr val="bg1"/>
              </a:solidFill>
              <a:effectLst>
                <a:glow rad="101600">
                  <a:schemeClr val="accent2">
                    <a:satMod val="175000"/>
                    <a:alpha val="40000"/>
                  </a:schemeClr>
                </a:glow>
              </a:effectLst>
            </a:rPr>
            <a:t>sual</a:t>
          </a:r>
          <a:r>
            <a:rPr lang="tr-TR" sz="2000" b="1" kern="1200" cap="none" baseline="0" noProof="0" dirty="0" smtClean="0">
              <a:solidFill>
                <a:schemeClr val="bg1"/>
              </a:solidFill>
              <a:effectLst>
                <a:glow rad="101600">
                  <a:schemeClr val="accent2">
                    <a:satMod val="175000"/>
                    <a:alpha val="40000"/>
                  </a:schemeClr>
                </a:glow>
              </a:effectLst>
            </a:rPr>
            <a:t>i</a:t>
          </a:r>
          <a:r>
            <a:rPr lang="en-US" sz="2000" b="1" kern="1200" cap="none" baseline="0" noProof="0" dirty="0" err="1" smtClean="0">
              <a:solidFill>
                <a:schemeClr val="bg1"/>
              </a:solidFill>
              <a:effectLst>
                <a:glow rad="101600">
                  <a:schemeClr val="accent2">
                    <a:satMod val="175000"/>
                    <a:alpha val="40000"/>
                  </a:schemeClr>
                </a:glow>
              </a:effectLst>
            </a:rPr>
            <a:t>zat</a:t>
          </a:r>
          <a:r>
            <a:rPr lang="tr-TR" sz="2000" b="1" kern="1200" cap="none" baseline="0" noProof="0" dirty="0" smtClean="0">
              <a:solidFill>
                <a:schemeClr val="bg1"/>
              </a:solidFill>
              <a:effectLst>
                <a:glow rad="101600">
                  <a:schemeClr val="accent2">
                    <a:satMod val="175000"/>
                    <a:alpha val="40000"/>
                  </a:schemeClr>
                </a:glow>
              </a:effectLst>
            </a:rPr>
            <a:t>i</a:t>
          </a:r>
          <a:r>
            <a:rPr lang="en-US" sz="2000" b="1" kern="1200" cap="none" baseline="0" noProof="0" dirty="0" smtClean="0">
              <a:solidFill>
                <a:schemeClr val="bg1"/>
              </a:solidFill>
              <a:effectLst>
                <a:glow rad="101600">
                  <a:schemeClr val="accent2">
                    <a:satMod val="175000"/>
                    <a:alpha val="40000"/>
                  </a:schemeClr>
                </a:glow>
              </a:effectLst>
            </a:rPr>
            <a:t>on of the Les</a:t>
          </a:r>
          <a:r>
            <a:rPr lang="tr-TR" sz="2000" b="1" kern="1200" cap="none" baseline="0" noProof="0" dirty="0" smtClean="0">
              <a:solidFill>
                <a:schemeClr val="bg1"/>
              </a:solidFill>
              <a:effectLst>
                <a:glow rad="101600">
                  <a:schemeClr val="accent2">
                    <a:satMod val="175000"/>
                    <a:alpha val="40000"/>
                  </a:schemeClr>
                </a:glow>
              </a:effectLst>
            </a:rPr>
            <a:t>i</a:t>
          </a:r>
          <a:r>
            <a:rPr lang="en-US" sz="2000" b="1" kern="1200" cap="none" baseline="0" noProof="0" dirty="0" smtClean="0">
              <a:solidFill>
                <a:schemeClr val="bg1"/>
              </a:solidFill>
              <a:effectLst>
                <a:glow rad="101600">
                  <a:schemeClr val="accent2">
                    <a:satMod val="175000"/>
                    <a:alpha val="40000"/>
                  </a:schemeClr>
                </a:glow>
              </a:effectLst>
            </a:rPr>
            <a:t>on </a:t>
          </a:r>
          <a:endParaRPr lang="en-US" sz="2000" b="1" kern="1200" cap="none" baseline="0" noProof="0" dirty="0">
            <a:solidFill>
              <a:schemeClr val="bg1"/>
            </a:solidFill>
            <a:effectLst>
              <a:glow rad="101600">
                <a:schemeClr val="accent2">
                  <a:satMod val="175000"/>
                  <a:alpha val="40000"/>
                </a:schemeClr>
              </a:glow>
            </a:effectLst>
          </a:endParaRPr>
        </a:p>
      </dsp:txBody>
      <dsp:txXfrm>
        <a:off x="79896" y="1163633"/>
        <a:ext cx="8602081" cy="649817"/>
      </dsp:txXfrm>
    </dsp:sp>
    <dsp:sp modelId="{F51EB2EB-45DC-DD42-A0B6-7C9150624B65}">
      <dsp:nvSpPr>
        <dsp:cNvPr id="0" name=""/>
        <dsp:cNvSpPr/>
      </dsp:nvSpPr>
      <dsp:spPr>
        <a:xfrm>
          <a:off x="79896" y="1843051"/>
          <a:ext cx="2057671" cy="2403934"/>
        </a:xfrm>
        <a:prstGeom prst="rect">
          <a:avLst/>
        </a:prstGeom>
        <a:blipFill rotWithShape="0">
          <a:blip xmlns:r="http://schemas.openxmlformats.org/officeDocument/2006/relationships" r:embed="rId1"/>
          <a:stretch>
            <a:fillRect/>
          </a:stretch>
        </a:blip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endParaRPr lang="en-US" sz="5700" kern="1200" dirty="0"/>
        </a:p>
        <a:p>
          <a:pPr lvl="0" algn="l" defTabSz="2533650">
            <a:lnSpc>
              <a:spcPct val="90000"/>
            </a:lnSpc>
            <a:spcBef>
              <a:spcPct val="0"/>
            </a:spcBef>
            <a:spcAft>
              <a:spcPct val="35000"/>
            </a:spcAft>
          </a:pPr>
          <a:r>
            <a:rPr lang="tr-TR" sz="5700" kern="1200" dirty="0" smtClean="0"/>
            <a:t> </a:t>
          </a:r>
          <a:endParaRPr lang="en-US" sz="5700" kern="1200" dirty="0"/>
        </a:p>
      </dsp:txBody>
      <dsp:txXfrm>
        <a:off x="79896" y="1843051"/>
        <a:ext cx="2057671" cy="2403934"/>
      </dsp:txXfrm>
    </dsp:sp>
    <dsp:sp modelId="{7E05FDD2-029C-604F-BC77-367AFA59A991}">
      <dsp:nvSpPr>
        <dsp:cNvPr id="0" name=""/>
        <dsp:cNvSpPr/>
      </dsp:nvSpPr>
      <dsp:spPr>
        <a:xfrm>
          <a:off x="2137567" y="1271782"/>
          <a:ext cx="6869319" cy="1299635"/>
        </a:xfrm>
        <a:prstGeom prst="rightArrow">
          <a:avLst>
            <a:gd name="adj1" fmla="val 50000"/>
            <a:gd name="adj2" fmla="val 50000"/>
          </a:avLst>
        </a:prstGeom>
        <a:gradFill rotWithShape="0">
          <a:gsLst>
            <a:gs pos="0">
              <a:schemeClr val="accent6">
                <a:shade val="80000"/>
                <a:hueOff val="0"/>
                <a:satOff val="0"/>
                <a:lumOff val="14220"/>
                <a:alphaOff val="0"/>
                <a:tint val="95000"/>
                <a:shade val="70000"/>
                <a:satMod val="150000"/>
              </a:schemeClr>
            </a:gs>
            <a:gs pos="100000">
              <a:schemeClr val="accent6">
                <a:shade val="80000"/>
                <a:hueOff val="0"/>
                <a:satOff val="0"/>
                <a:lumOff val="1422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206317" numCol="1" spcCol="1270" anchor="ctr" anchorCtr="0">
          <a:noAutofit/>
        </a:bodyPr>
        <a:lstStyle/>
        <a:p>
          <a:pPr lvl="0" algn="l" defTabSz="488950">
            <a:lnSpc>
              <a:spcPct val="90000"/>
            </a:lnSpc>
            <a:spcBef>
              <a:spcPct val="0"/>
            </a:spcBef>
            <a:spcAft>
              <a:spcPct val="35000"/>
            </a:spcAft>
          </a:pPr>
          <a:r>
            <a:rPr lang="en-US" sz="1100" b="1" kern="1200" dirty="0" smtClean="0">
              <a:solidFill>
                <a:schemeClr val="bg1"/>
              </a:solidFill>
              <a:latin typeface="+mn-lt"/>
            </a:rPr>
            <a:t>   </a:t>
          </a:r>
          <a:r>
            <a:rPr lang="tr-TR" sz="300" b="1" kern="1200" dirty="0" smtClean="0">
              <a:solidFill>
                <a:schemeClr val="bg1"/>
              </a:solidFill>
              <a:latin typeface="+mn-lt"/>
            </a:rPr>
            <a:t/>
          </a:r>
          <a:br>
            <a:rPr lang="tr-TR" sz="300" b="1" kern="1200" dirty="0" smtClean="0">
              <a:solidFill>
                <a:schemeClr val="bg1"/>
              </a:solidFill>
              <a:latin typeface="+mn-lt"/>
            </a:rPr>
          </a:br>
          <a:r>
            <a:rPr lang="tr-TR" sz="1400" b="1" kern="1200" cap="none" baseline="0" dirty="0" smtClean="0">
              <a:solidFill>
                <a:schemeClr val="bg1"/>
              </a:solidFill>
              <a:latin typeface="+mn-lt"/>
            </a:rPr>
            <a:t>   </a:t>
          </a:r>
          <a:r>
            <a:rPr lang="en-US" sz="1400" b="1" kern="1200" cap="none" baseline="0" dirty="0" smtClean="0">
              <a:solidFill>
                <a:schemeClr val="bg1"/>
              </a:solidFill>
              <a:effectLst>
                <a:glow rad="101600">
                  <a:schemeClr val="accent2">
                    <a:satMod val="175000"/>
                    <a:alpha val="40000"/>
                  </a:schemeClr>
                </a:glow>
              </a:effectLst>
            </a:rPr>
            <a:t>Tumor </a:t>
          </a:r>
          <a:r>
            <a:rPr lang="tr-TR" sz="1400" b="1" kern="1200" cap="none" baseline="0" dirty="0" smtClean="0">
              <a:solidFill>
                <a:schemeClr val="bg1"/>
              </a:solidFill>
              <a:effectLst>
                <a:glow rad="101600">
                  <a:schemeClr val="accent2">
                    <a:satMod val="175000"/>
                    <a:alpha val="40000"/>
                  </a:schemeClr>
                </a:glow>
              </a:effectLst>
            </a:rPr>
            <a:t>M</a:t>
          </a:r>
          <a:r>
            <a:rPr lang="en-US" sz="1400" b="1" kern="1200" cap="none" baseline="0" dirty="0" err="1" smtClean="0">
              <a:solidFill>
                <a:schemeClr val="bg1"/>
              </a:solidFill>
              <a:effectLst>
                <a:glow rad="101600">
                  <a:schemeClr val="accent2">
                    <a:satMod val="175000"/>
                    <a:alpha val="40000"/>
                  </a:schemeClr>
                </a:glow>
              </a:effectLst>
            </a:rPr>
            <a:t>arg</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n </a:t>
          </a:r>
          <a:r>
            <a:rPr lang="tr-TR" sz="1400" b="1" kern="1200" cap="none" baseline="0" dirty="0" smtClean="0">
              <a:solidFill>
                <a:schemeClr val="bg1"/>
              </a:solidFill>
              <a:effectLst>
                <a:glow rad="101600">
                  <a:schemeClr val="accent2">
                    <a:satMod val="175000"/>
                    <a:alpha val="40000"/>
                  </a:schemeClr>
                </a:glow>
              </a:effectLst>
            </a:rPr>
            <a:t>D</a:t>
          </a:r>
          <a:r>
            <a:rPr lang="en-US" sz="1400" b="1" kern="1200" cap="none" baseline="0" dirty="0" err="1" smtClean="0">
              <a:solidFill>
                <a:schemeClr val="bg1"/>
              </a:solidFill>
              <a:effectLst>
                <a:glow rad="101600">
                  <a:schemeClr val="accent2">
                    <a:satMod val="175000"/>
                    <a:alpha val="40000"/>
                  </a:schemeClr>
                </a:glow>
              </a:effectLst>
            </a:rPr>
            <a:t>eterm</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err="1" smtClean="0">
              <a:solidFill>
                <a:schemeClr val="bg1"/>
              </a:solidFill>
              <a:effectLst>
                <a:glow rad="101600">
                  <a:schemeClr val="accent2">
                    <a:satMod val="175000"/>
                    <a:alpha val="40000"/>
                  </a:schemeClr>
                </a:glow>
              </a:effectLst>
            </a:rPr>
            <a:t>nat</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on </a:t>
          </a:r>
          <a:r>
            <a:rPr lang="tr-TR" sz="1400" b="1" kern="1200" cap="none" baseline="0" dirty="0" smtClean="0">
              <a:solidFill>
                <a:schemeClr val="bg1"/>
              </a:solidFill>
              <a:effectLst>
                <a:glow rad="101600">
                  <a:schemeClr val="accent2">
                    <a:satMod val="175000"/>
                    <a:alpha val="40000"/>
                  </a:schemeClr>
                </a:glow>
              </a:effectLst>
            </a:rPr>
            <a:t>U</a:t>
          </a:r>
          <a:r>
            <a:rPr lang="en-US" sz="1400" b="1" kern="1200" cap="none" baseline="0" dirty="0" err="1" smtClean="0">
              <a:solidFill>
                <a:schemeClr val="bg1"/>
              </a:solidFill>
              <a:effectLst>
                <a:glow rad="101600">
                  <a:schemeClr val="accent2">
                    <a:satMod val="175000"/>
                    <a:alpha val="40000"/>
                  </a:schemeClr>
                </a:glow>
              </a:effectLst>
            </a:rPr>
            <a:t>nder</a:t>
          </a:r>
          <a:r>
            <a:rPr lang="en-US" sz="1400" b="1" kern="1200" cap="none" baseline="0" dirty="0" smtClean="0">
              <a:solidFill>
                <a:schemeClr val="bg1"/>
              </a:solidFill>
              <a:effectLst>
                <a:glow rad="101600">
                  <a:schemeClr val="accent2">
                    <a:satMod val="175000"/>
                    <a:alpha val="40000"/>
                  </a:schemeClr>
                </a:glow>
              </a:effectLst>
            </a:rPr>
            <a:t> </a:t>
          </a:r>
          <a:r>
            <a:rPr lang="tr-TR" sz="1400" b="1" kern="1200" cap="none" baseline="0" dirty="0" smtClean="0">
              <a:solidFill>
                <a:schemeClr val="bg1"/>
              </a:solidFill>
              <a:effectLst>
                <a:glow rad="101600">
                  <a:schemeClr val="accent2">
                    <a:satMod val="175000"/>
                    <a:alpha val="40000"/>
                  </a:schemeClr>
                </a:glow>
              </a:effectLst>
            </a:rPr>
            <a:t>R</a:t>
          </a:r>
          <a:r>
            <a:rPr lang="en-US" sz="1400" b="1" kern="1200" cap="none" baseline="0" dirty="0" err="1" smtClean="0">
              <a:solidFill>
                <a:schemeClr val="bg1"/>
              </a:solidFill>
              <a:effectLst>
                <a:glow rad="101600">
                  <a:schemeClr val="accent2">
                    <a:satMod val="175000"/>
                    <a:alpha val="40000"/>
                  </a:schemeClr>
                </a:glow>
              </a:effectLst>
            </a:rPr>
            <a:t>eal</a:t>
          </a:r>
          <a:r>
            <a:rPr lang="en-US" sz="1400" b="1" kern="1200" cap="none" baseline="0" dirty="0" smtClean="0">
              <a:solidFill>
                <a:schemeClr val="bg1"/>
              </a:solidFill>
              <a:effectLst>
                <a:glow rad="101600">
                  <a:schemeClr val="accent2">
                    <a:satMod val="175000"/>
                    <a:alpha val="40000"/>
                  </a:schemeClr>
                </a:glow>
              </a:effectLst>
            </a:rPr>
            <a:t>-</a:t>
          </a:r>
          <a:r>
            <a:rPr lang="tr-TR" sz="1400" b="1" kern="1200" cap="none" baseline="0" dirty="0" smtClean="0">
              <a:solidFill>
                <a:schemeClr val="bg1"/>
              </a:solidFill>
              <a:effectLst>
                <a:glow rad="101600">
                  <a:schemeClr val="accent2">
                    <a:satMod val="175000"/>
                    <a:alpha val="40000"/>
                  </a:schemeClr>
                </a:glow>
              </a:effectLst>
            </a:rPr>
            <a:t>Ti</a:t>
          </a:r>
          <a:r>
            <a:rPr lang="en-US" sz="1400" b="1" kern="1200" cap="none" baseline="0" dirty="0" smtClean="0">
              <a:solidFill>
                <a:schemeClr val="bg1"/>
              </a:solidFill>
              <a:effectLst>
                <a:glow rad="101600">
                  <a:schemeClr val="accent2">
                    <a:satMod val="175000"/>
                    <a:alpha val="40000"/>
                  </a:schemeClr>
                </a:glow>
              </a:effectLst>
            </a:rPr>
            <a:t>me </a:t>
          </a:r>
          <a:r>
            <a:rPr lang="tr-TR" sz="1400" b="1" kern="1200" cap="none" baseline="0" dirty="0" smtClean="0">
              <a:solidFill>
                <a:schemeClr val="bg1"/>
              </a:solidFill>
              <a:effectLst>
                <a:glow rad="101600">
                  <a:schemeClr val="accent2">
                    <a:satMod val="175000"/>
                    <a:alpha val="40000"/>
                  </a:schemeClr>
                </a:glow>
              </a:effectLst>
            </a:rPr>
            <a:t>S</a:t>
          </a:r>
          <a:r>
            <a:rPr lang="en-US" sz="1400" b="1" kern="1200" cap="none" baseline="0" dirty="0" err="1" smtClean="0">
              <a:solidFill>
                <a:schemeClr val="bg1"/>
              </a:solidFill>
              <a:effectLst>
                <a:glow rad="101600">
                  <a:schemeClr val="accent2">
                    <a:satMod val="175000"/>
                    <a:alpha val="40000"/>
                  </a:schemeClr>
                </a:glow>
              </a:effectLst>
            </a:rPr>
            <a:t>onograph</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c </a:t>
          </a:r>
          <a:r>
            <a:rPr lang="tr-TR" sz="1400" b="1" kern="1200" cap="none" baseline="0" dirty="0" smtClean="0">
              <a:solidFill>
                <a:schemeClr val="bg1"/>
              </a:solidFill>
              <a:effectLst>
                <a:glow rad="101600">
                  <a:schemeClr val="accent2">
                    <a:satMod val="175000"/>
                    <a:alpha val="40000"/>
                  </a:schemeClr>
                </a:glow>
              </a:effectLst>
            </a:rPr>
            <a:t/>
          </a:r>
          <a:br>
            <a:rPr lang="tr-TR" sz="1400" b="1" kern="1200" cap="none" baseline="0" dirty="0" smtClean="0">
              <a:solidFill>
                <a:schemeClr val="bg1"/>
              </a:solidFill>
              <a:effectLst>
                <a:glow rad="101600">
                  <a:schemeClr val="accent2">
                    <a:satMod val="175000"/>
                    <a:alpha val="40000"/>
                  </a:schemeClr>
                </a:glow>
              </a:effectLst>
            </a:rPr>
          </a:br>
          <a:r>
            <a:rPr lang="tr-TR" sz="1400" b="1" kern="1200" cap="none" baseline="0" dirty="0" smtClean="0">
              <a:solidFill>
                <a:schemeClr val="bg1"/>
              </a:solidFill>
              <a:effectLst>
                <a:glow rad="101600">
                  <a:schemeClr val="accent2">
                    <a:satMod val="175000"/>
                    <a:alpha val="40000"/>
                  </a:schemeClr>
                </a:glow>
              </a:effectLst>
            </a:rPr>
            <a:t>    G</a:t>
          </a:r>
          <a:r>
            <a:rPr lang="en-US" sz="1400" b="1" kern="1200" cap="none" baseline="0" dirty="0" smtClean="0">
              <a:solidFill>
                <a:schemeClr val="bg1"/>
              </a:solidFill>
              <a:effectLst>
                <a:glow rad="101600">
                  <a:schemeClr val="accent2">
                    <a:satMod val="175000"/>
                    <a:alpha val="40000"/>
                  </a:schemeClr>
                </a:glow>
              </a:effectLst>
            </a:rPr>
            <a:t>u</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dance</a:t>
          </a:r>
          <a:endParaRPr lang="en-US" sz="1400" b="1" kern="1200" cap="none" baseline="0" dirty="0">
            <a:solidFill>
              <a:schemeClr val="bg1"/>
            </a:solidFill>
            <a:effectLst>
              <a:glow rad="101600">
                <a:schemeClr val="accent2">
                  <a:satMod val="175000"/>
                  <a:alpha val="40000"/>
                </a:schemeClr>
              </a:glow>
            </a:effectLst>
          </a:endParaRPr>
        </a:p>
      </dsp:txBody>
      <dsp:txXfrm>
        <a:off x="2137567" y="1596691"/>
        <a:ext cx="6544410" cy="649817"/>
      </dsp:txXfrm>
    </dsp:sp>
    <dsp:sp modelId="{68CEB342-7575-7042-99B4-5803043CF048}">
      <dsp:nvSpPr>
        <dsp:cNvPr id="0" name=""/>
        <dsp:cNvSpPr/>
      </dsp:nvSpPr>
      <dsp:spPr>
        <a:xfrm>
          <a:off x="2137567" y="2276109"/>
          <a:ext cx="2057671" cy="2342661"/>
        </a:xfrm>
        <a:prstGeom prst="rect">
          <a:avLst/>
        </a:prstGeom>
        <a:blipFill rotWithShape="0">
          <a:blip xmlns:r="http://schemas.openxmlformats.org/officeDocument/2006/relationships" r:embed="rId2"/>
          <a:stretch>
            <a:fillRect/>
          </a:stretch>
        </a:blip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r>
            <a:rPr lang="tr-TR" sz="5700" kern="1200" dirty="0" smtClean="0"/>
            <a:t> </a:t>
          </a:r>
          <a:endParaRPr lang="en-US" sz="5700" kern="1200" dirty="0"/>
        </a:p>
      </dsp:txBody>
      <dsp:txXfrm>
        <a:off x="2137567" y="2276109"/>
        <a:ext cx="2057671" cy="2342661"/>
      </dsp:txXfrm>
    </dsp:sp>
    <dsp:sp modelId="{DD9E4464-57C4-7A4F-8B58-BE92C6244DD2}">
      <dsp:nvSpPr>
        <dsp:cNvPr id="0" name=""/>
        <dsp:cNvSpPr/>
      </dsp:nvSpPr>
      <dsp:spPr>
        <a:xfrm>
          <a:off x="4195239" y="1704841"/>
          <a:ext cx="4811648" cy="1299635"/>
        </a:xfrm>
        <a:prstGeom prst="rightArrow">
          <a:avLst>
            <a:gd name="adj1" fmla="val 50000"/>
            <a:gd name="adj2" fmla="val 50000"/>
          </a:avLst>
        </a:prstGeom>
        <a:gradFill rotWithShape="0">
          <a:gsLst>
            <a:gs pos="0">
              <a:schemeClr val="accent6">
                <a:shade val="80000"/>
                <a:hueOff val="0"/>
                <a:satOff val="0"/>
                <a:lumOff val="28439"/>
                <a:alphaOff val="0"/>
                <a:tint val="95000"/>
                <a:shade val="70000"/>
                <a:satMod val="150000"/>
              </a:schemeClr>
            </a:gs>
            <a:gs pos="100000">
              <a:schemeClr val="accent6">
                <a:shade val="80000"/>
                <a:hueOff val="0"/>
                <a:satOff val="0"/>
                <a:lumOff val="28439"/>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254000" bIns="206317"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   </a:t>
          </a:r>
          <a:r>
            <a:rPr lang="en-US" sz="1400" b="1" kern="1200" cap="none" baseline="0" dirty="0" smtClean="0">
              <a:solidFill>
                <a:schemeClr val="bg1"/>
              </a:solidFill>
              <a:effectLst>
                <a:glow rad="101600">
                  <a:schemeClr val="accent2">
                    <a:satMod val="175000"/>
                    <a:alpha val="40000"/>
                  </a:schemeClr>
                </a:glow>
              </a:effectLst>
            </a:rPr>
            <a:t>Image </a:t>
          </a:r>
          <a:r>
            <a:rPr lang="en-US" sz="1400" b="1" kern="1200" cap="none" baseline="0" dirty="0" err="1" smtClean="0">
              <a:solidFill>
                <a:schemeClr val="bg1"/>
              </a:solidFill>
              <a:effectLst>
                <a:glow rad="101600">
                  <a:schemeClr val="accent2">
                    <a:satMod val="175000"/>
                    <a:alpha val="40000"/>
                  </a:schemeClr>
                </a:glow>
              </a:effectLst>
            </a:rPr>
            <a:t>Conf</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err="1" smtClean="0">
              <a:solidFill>
                <a:schemeClr val="bg1"/>
              </a:solidFill>
              <a:effectLst>
                <a:glow rad="101600">
                  <a:schemeClr val="accent2">
                    <a:satMod val="175000"/>
                    <a:alpha val="40000"/>
                  </a:schemeClr>
                </a:glow>
              </a:effectLst>
            </a:rPr>
            <a:t>rmat</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on of Spec</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men </a:t>
          </a:r>
          <a:endParaRPr lang="en-US" sz="1400" b="1" kern="1200" cap="none" baseline="0" dirty="0">
            <a:solidFill>
              <a:schemeClr val="bg1"/>
            </a:solidFill>
            <a:effectLst>
              <a:glow rad="101600">
                <a:schemeClr val="accent2">
                  <a:satMod val="175000"/>
                  <a:alpha val="40000"/>
                </a:schemeClr>
              </a:glow>
            </a:effectLst>
          </a:endParaRPr>
        </a:p>
      </dsp:txBody>
      <dsp:txXfrm>
        <a:off x="4195239" y="2029750"/>
        <a:ext cx="4486739" cy="649817"/>
      </dsp:txXfrm>
    </dsp:sp>
    <dsp:sp modelId="{6920210B-C9E5-D74F-B649-D6996ED5BC20}">
      <dsp:nvSpPr>
        <dsp:cNvPr id="0" name=""/>
        <dsp:cNvSpPr/>
      </dsp:nvSpPr>
      <dsp:spPr>
        <a:xfrm>
          <a:off x="4170691" y="2590214"/>
          <a:ext cx="2057671" cy="1240950"/>
        </a:xfrm>
        <a:prstGeom prst="rect">
          <a:avLst/>
        </a:prstGeom>
        <a:blipFill rotWithShape="0">
          <a:blip xmlns:r="http://schemas.openxmlformats.org/officeDocument/2006/relationships" r:embed="rId3"/>
          <a:stretch>
            <a:fillRect/>
          </a:stretch>
        </a:blip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r>
            <a:rPr lang="tr-TR" sz="5700" kern="1200" dirty="0" smtClean="0"/>
            <a:t> </a:t>
          </a:r>
          <a:endParaRPr lang="en-US" sz="5700" kern="1200" dirty="0"/>
        </a:p>
      </dsp:txBody>
      <dsp:txXfrm>
        <a:off x="4170691" y="2590214"/>
        <a:ext cx="2057671" cy="1240950"/>
      </dsp:txXfrm>
    </dsp:sp>
    <dsp:sp modelId="{D70836F7-89AC-0341-88FA-08579D0FAF3B}">
      <dsp:nvSpPr>
        <dsp:cNvPr id="0" name=""/>
        <dsp:cNvSpPr/>
      </dsp:nvSpPr>
      <dsp:spPr>
        <a:xfrm>
          <a:off x="6252910" y="2137899"/>
          <a:ext cx="2753976" cy="1299635"/>
        </a:xfrm>
        <a:prstGeom prst="rightArrow">
          <a:avLst>
            <a:gd name="adj1" fmla="val 50000"/>
            <a:gd name="adj2" fmla="val 50000"/>
          </a:avLst>
        </a:prstGeom>
        <a:gradFill rotWithShape="0">
          <a:gsLst>
            <a:gs pos="0">
              <a:schemeClr val="accent6">
                <a:shade val="80000"/>
                <a:hueOff val="0"/>
                <a:satOff val="0"/>
                <a:lumOff val="42659"/>
                <a:alphaOff val="0"/>
                <a:tint val="95000"/>
                <a:shade val="70000"/>
                <a:satMod val="150000"/>
              </a:schemeClr>
            </a:gs>
            <a:gs pos="100000">
              <a:schemeClr val="accent6">
                <a:shade val="80000"/>
                <a:hueOff val="0"/>
                <a:satOff val="0"/>
                <a:lumOff val="42659"/>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206317" numCol="1" spcCol="1270" anchor="ctr" anchorCtr="0">
          <a:noAutofit/>
        </a:bodyPr>
        <a:lstStyle/>
        <a:p>
          <a:pPr lvl="0" algn="l" defTabSz="488950">
            <a:lnSpc>
              <a:spcPct val="90000"/>
            </a:lnSpc>
            <a:spcBef>
              <a:spcPct val="0"/>
            </a:spcBef>
            <a:spcAft>
              <a:spcPct val="35000"/>
            </a:spcAft>
          </a:pPr>
          <a:r>
            <a:rPr lang="en-US" sz="1100" kern="1200" dirty="0" smtClean="0">
              <a:solidFill>
                <a:schemeClr val="bg1"/>
              </a:solidFill>
            </a:rPr>
            <a:t>    </a:t>
          </a:r>
          <a:r>
            <a:rPr lang="tr-TR" sz="1100" kern="1200" dirty="0" smtClean="0">
              <a:solidFill>
                <a:schemeClr val="bg1"/>
              </a:solidFill>
            </a:rPr>
            <a:t/>
          </a:r>
          <a:br>
            <a:rPr lang="tr-TR" sz="1100" kern="1200" dirty="0" smtClean="0">
              <a:solidFill>
                <a:schemeClr val="bg1"/>
              </a:solidFill>
            </a:rPr>
          </a:br>
          <a:r>
            <a:rPr lang="tr-TR" sz="1100" kern="1200" dirty="0" smtClean="0">
              <a:solidFill>
                <a:schemeClr val="bg1"/>
              </a:solidFill>
            </a:rPr>
            <a:t>    </a:t>
          </a:r>
          <a:r>
            <a:rPr lang="en-US" sz="1400" b="1" kern="1200" cap="none" baseline="0" dirty="0" smtClean="0">
              <a:solidFill>
                <a:schemeClr val="bg1"/>
              </a:solidFill>
              <a:effectLst>
                <a:glow rad="101600">
                  <a:schemeClr val="accent2">
                    <a:satMod val="175000"/>
                    <a:alpha val="40000"/>
                  </a:schemeClr>
                </a:glow>
              </a:effectLst>
            </a:rPr>
            <a:t>Image </a:t>
          </a:r>
          <a:r>
            <a:rPr lang="en-US" sz="1400" b="1" kern="1200" cap="none" baseline="0" dirty="0" err="1" smtClean="0">
              <a:solidFill>
                <a:schemeClr val="bg1"/>
              </a:solidFill>
              <a:effectLst>
                <a:glow rad="101600">
                  <a:schemeClr val="accent2">
                    <a:satMod val="175000"/>
                    <a:alpha val="40000"/>
                  </a:schemeClr>
                </a:glow>
              </a:effectLst>
            </a:rPr>
            <a:t>Conf</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err="1" smtClean="0">
              <a:solidFill>
                <a:schemeClr val="bg1"/>
              </a:solidFill>
              <a:effectLst>
                <a:glow rad="101600">
                  <a:schemeClr val="accent2">
                    <a:satMod val="175000"/>
                    <a:alpha val="40000"/>
                  </a:schemeClr>
                </a:glow>
              </a:effectLst>
            </a:rPr>
            <a:t>rmat</a:t>
          </a:r>
          <a:r>
            <a:rPr lang="tr-TR" sz="1400" b="1" kern="1200" cap="none" baseline="0" dirty="0" smtClean="0">
              <a:solidFill>
                <a:schemeClr val="bg1"/>
              </a:solidFill>
              <a:effectLst>
                <a:glow rad="101600">
                  <a:schemeClr val="accent2">
                    <a:satMod val="175000"/>
                    <a:alpha val="40000"/>
                  </a:schemeClr>
                </a:glow>
              </a:effectLst>
            </a:rPr>
            <a:t>i</a:t>
          </a:r>
          <a:r>
            <a:rPr lang="en-US" sz="1400" b="1" kern="1200" cap="none" baseline="0" dirty="0" smtClean="0">
              <a:solidFill>
                <a:schemeClr val="bg1"/>
              </a:solidFill>
              <a:effectLst>
                <a:glow rad="101600">
                  <a:schemeClr val="accent2">
                    <a:satMod val="175000"/>
                    <a:alpha val="40000"/>
                  </a:schemeClr>
                </a:glow>
              </a:effectLst>
            </a:rPr>
            <a:t>on</a:t>
          </a:r>
          <a:r>
            <a:rPr lang="tr-TR" sz="1400" b="1" kern="1200" cap="none" baseline="0" dirty="0" smtClean="0">
              <a:solidFill>
                <a:schemeClr val="bg1"/>
              </a:solidFill>
              <a:effectLst>
                <a:glow rad="101600">
                  <a:schemeClr val="accent2">
                    <a:satMod val="175000"/>
                    <a:alpha val="40000"/>
                  </a:schemeClr>
                </a:glow>
              </a:effectLst>
            </a:rPr>
            <a:t/>
          </a:r>
          <a:br>
            <a:rPr lang="tr-TR" sz="1400" b="1" kern="1200" cap="none" baseline="0" dirty="0" smtClean="0">
              <a:solidFill>
                <a:schemeClr val="bg1"/>
              </a:solidFill>
              <a:effectLst>
                <a:glow rad="101600">
                  <a:schemeClr val="accent2">
                    <a:satMod val="175000"/>
                    <a:alpha val="40000"/>
                  </a:schemeClr>
                </a:glow>
              </a:effectLst>
            </a:rPr>
          </a:br>
          <a:r>
            <a:rPr lang="tr-TR" sz="1400" b="1" kern="1200" cap="none" baseline="0" dirty="0" smtClean="0">
              <a:solidFill>
                <a:schemeClr val="bg1"/>
              </a:solidFill>
              <a:effectLst>
                <a:glow rad="101600">
                  <a:schemeClr val="accent2">
                    <a:satMod val="175000"/>
                    <a:alpha val="40000"/>
                  </a:schemeClr>
                </a:glow>
              </a:effectLst>
            </a:rPr>
            <a:t>   o</a:t>
          </a:r>
          <a:r>
            <a:rPr lang="en-US" sz="1400" b="1" kern="1200" cap="none" baseline="0" dirty="0" smtClean="0">
              <a:solidFill>
                <a:schemeClr val="bg1"/>
              </a:solidFill>
              <a:effectLst>
                <a:glow rad="101600">
                  <a:schemeClr val="accent2">
                    <a:satMod val="175000"/>
                    <a:alpha val="40000"/>
                  </a:schemeClr>
                </a:glow>
              </a:effectLst>
            </a:rPr>
            <a:t>f Tumor Bed</a:t>
          </a:r>
          <a:endParaRPr lang="en-US" sz="1400" b="1" kern="1200" cap="none" baseline="0" dirty="0">
            <a:solidFill>
              <a:schemeClr val="bg1"/>
            </a:solidFill>
            <a:effectLst>
              <a:glow rad="101600">
                <a:schemeClr val="accent2">
                  <a:satMod val="175000"/>
                  <a:alpha val="40000"/>
                </a:schemeClr>
              </a:glow>
            </a:effectLst>
          </a:endParaRPr>
        </a:p>
      </dsp:txBody>
      <dsp:txXfrm>
        <a:off x="6252910" y="2462808"/>
        <a:ext cx="2429067" cy="649817"/>
      </dsp:txXfrm>
    </dsp:sp>
    <dsp:sp modelId="{1262A090-6063-064F-9888-654DA1ECA92E}">
      <dsp:nvSpPr>
        <dsp:cNvPr id="0" name=""/>
        <dsp:cNvSpPr/>
      </dsp:nvSpPr>
      <dsp:spPr>
        <a:xfrm>
          <a:off x="6252910" y="3142226"/>
          <a:ext cx="2076418" cy="2385967"/>
        </a:xfrm>
        <a:prstGeom prst="rect">
          <a:avLst/>
        </a:prstGeom>
        <a:blipFill rotWithShape="0">
          <a:blip xmlns:r="http://schemas.openxmlformats.org/officeDocument/2006/relationships" r:embed="rId4"/>
          <a:stretch>
            <a:fillRect/>
          </a:stretch>
        </a:blip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r>
            <a:rPr lang="tr-TR" sz="5700" kern="1200" dirty="0" smtClean="0"/>
            <a:t> </a:t>
          </a:r>
          <a:endParaRPr lang="en-US" sz="5700" kern="1200" dirty="0"/>
        </a:p>
      </dsp:txBody>
      <dsp:txXfrm>
        <a:off x="6252910" y="3142226"/>
        <a:ext cx="2076418" cy="238596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A34D1-1933-AA4A-847D-08816B992322}" type="datetimeFigureOut">
              <a:rPr lang="en-US" smtClean="0"/>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60FCB-4849-C743-BE3B-82AF0AEC1F56}" type="slidenum">
              <a:rPr lang="en-US" smtClean="0"/>
              <a:t>‹#›</a:t>
            </a:fld>
            <a:endParaRPr lang="en-US"/>
          </a:p>
        </p:txBody>
      </p:sp>
    </p:spTree>
    <p:extLst>
      <p:ext uri="{BB962C8B-B14F-4D97-AF65-F5344CB8AC3E}">
        <p14:creationId xmlns:p14="http://schemas.microsoft.com/office/powerpoint/2010/main" val="4166042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Intraoperative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localization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protocol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includes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ultrasound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visualization</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lesion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tumor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margin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determination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under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real</a:t>
            </a:r>
            <a:r>
              <a:rPr lang="tr-TR" sz="1200" kern="1200" dirty="0" smtClean="0">
                <a:solidFill>
                  <a:schemeClr val="tx1"/>
                </a:solidFill>
                <a:effectLst/>
                <a:latin typeface="+mn-lt"/>
                <a:ea typeface="+mn-ea"/>
                <a:cs typeface="+mn-cs"/>
              </a:rPr>
              <a:t>-time </a:t>
            </a:r>
            <a:r>
              <a:rPr lang="tr-TR" sz="1200" kern="1200" dirty="0" err="1" smtClean="0">
                <a:solidFill>
                  <a:schemeClr val="tx1"/>
                </a:solidFill>
                <a:effectLst/>
                <a:latin typeface="+mn-lt"/>
                <a:ea typeface="+mn-ea"/>
                <a:cs typeface="+mn-cs"/>
              </a:rPr>
              <a:t>sonographic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guidance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image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confirmation</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specimen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tumor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Sonographic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macroscopic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assessment</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surgical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margins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surgeon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was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followed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frozen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analysis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each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margin</a:t>
            </a:r>
            <a:r>
              <a:rPr lang="tr-T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Moreover, cavity shaved margins from tumor bed were also obtained for permanent section analysis.</a:t>
            </a:r>
          </a:p>
          <a:p>
            <a:r>
              <a:rPr lang="en-US" sz="1200" b="0" kern="1200" dirty="0" smtClean="0">
                <a:solidFill>
                  <a:schemeClr val="tx1"/>
                </a:solidFill>
                <a:effectLst/>
                <a:latin typeface="+mn-lt"/>
                <a:ea typeface="+mn-ea"/>
                <a:cs typeface="+mn-cs"/>
              </a:rPr>
              <a:t>The breast was prepared and draped. Before making the incision, a sterilely-covered 10-MHz linear array transducer (Hitachi HI Vision 5500 system, equipped with </a:t>
            </a:r>
            <a:r>
              <a:rPr lang="en-US" sz="1200" b="0" kern="1200" dirty="0" err="1" smtClean="0">
                <a:solidFill>
                  <a:schemeClr val="tx1"/>
                </a:solidFill>
                <a:effectLst/>
                <a:latin typeface="+mn-lt"/>
                <a:ea typeface="+mn-ea"/>
                <a:cs typeface="+mn-cs"/>
              </a:rPr>
              <a:t>colour</a:t>
            </a:r>
            <a:r>
              <a:rPr lang="en-US" sz="1200" b="0" kern="1200" dirty="0" smtClean="0">
                <a:solidFill>
                  <a:schemeClr val="tx1"/>
                </a:solidFill>
                <a:effectLst/>
                <a:latin typeface="+mn-lt"/>
                <a:ea typeface="+mn-ea"/>
                <a:cs typeface="+mn-cs"/>
              </a:rPr>
              <a:t> Doppler; Hitachi, Tokyo, Japan) was used conventionally to determine the </a:t>
            </a:r>
            <a:r>
              <a:rPr lang="en-US" sz="1200" b="0" kern="1200" dirty="0" err="1" smtClean="0">
                <a:solidFill>
                  <a:schemeClr val="tx1"/>
                </a:solidFill>
                <a:effectLst/>
                <a:latin typeface="+mn-lt"/>
                <a:ea typeface="+mn-ea"/>
                <a:cs typeface="+mn-cs"/>
              </a:rPr>
              <a:t>tumour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loca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tion</a:t>
            </a:r>
            <a:r>
              <a:rPr lang="en-US" sz="1200" b="0" kern="1200" dirty="0" smtClean="0">
                <a:solidFill>
                  <a:schemeClr val="tx1"/>
                </a:solidFill>
                <a:effectLst/>
                <a:latin typeface="+mn-lt"/>
                <a:ea typeface="+mn-ea"/>
                <a:cs typeface="+mn-cs"/>
              </a:rPr>
              <a:t> in the breast and to assure the appropriate margin size </a:t>
            </a:r>
            <a:r>
              <a:rPr lang="en-US" sz="1200" b="0" kern="1200" dirty="0" err="1" smtClean="0">
                <a:solidFill>
                  <a:schemeClr val="tx1"/>
                </a:solidFill>
                <a:effectLst/>
                <a:latin typeface="+mn-lt"/>
                <a:ea typeface="+mn-ea"/>
                <a:cs typeface="+mn-cs"/>
              </a:rPr>
              <a:t>intraoperatively</a:t>
            </a:r>
            <a:r>
              <a:rPr lang="en-US" sz="1200" b="0" kern="1200" dirty="0" smtClean="0">
                <a:solidFill>
                  <a:schemeClr val="tx1"/>
                </a:solidFill>
                <a:effectLst/>
                <a:latin typeface="+mn-lt"/>
                <a:ea typeface="+mn-ea"/>
                <a:cs typeface="+mn-cs"/>
              </a:rPr>
              <a:t>. Sterile US gel was used as the conductor between the probe and the skin. The lesion was localized in the standard longitudinal and trans- verse planes. This was performed by placing the transducer on one edge of the lesion and marking the overlying skin, then moving the transducer on the other edge of the lesion and marking the skin for planned incision. Next, the probe was rotated 90 degrees and the same </a:t>
            </a:r>
            <a:r>
              <a:rPr lang="en-US" sz="1200" b="0" kern="1200" dirty="0" err="1" smtClean="0">
                <a:solidFill>
                  <a:schemeClr val="tx1"/>
                </a:solidFill>
                <a:effectLst/>
                <a:latin typeface="+mn-lt"/>
                <a:ea typeface="+mn-ea"/>
                <a:cs typeface="+mn-cs"/>
              </a:rPr>
              <a:t>manoeuvre</a:t>
            </a:r>
            <a:r>
              <a:rPr lang="en-US" sz="1200" b="0" kern="1200" dirty="0" smtClean="0">
                <a:solidFill>
                  <a:schemeClr val="tx1"/>
                </a:solidFill>
                <a:effectLst/>
                <a:latin typeface="+mn-lt"/>
                <a:ea typeface="+mn-ea"/>
                <a:cs typeface="+mn-cs"/>
              </a:rPr>
              <a:t> was repeated. With these markings, longitudinal and transverse </a:t>
            </a:r>
            <a:r>
              <a:rPr lang="en-US" sz="1200" b="0" kern="1200" dirty="0" err="1" smtClean="0">
                <a:solidFill>
                  <a:schemeClr val="tx1"/>
                </a:solidFill>
                <a:effectLst/>
                <a:latin typeface="+mn-lt"/>
                <a:ea typeface="+mn-ea"/>
                <a:cs typeface="+mn-cs"/>
              </a:rPr>
              <a:t>dimen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sions</a:t>
            </a:r>
            <a:r>
              <a:rPr lang="en-US" sz="1200" b="0" kern="1200" dirty="0" smtClean="0">
                <a:solidFill>
                  <a:schemeClr val="tx1"/>
                </a:solidFill>
                <a:effectLst/>
                <a:latin typeface="+mn-lt"/>
                <a:ea typeface="+mn-ea"/>
                <a:cs typeface="+mn-cs"/>
              </a:rPr>
              <a:t> of the lesion are defined (Fig. 1). The skin incised over the lesion and the subcutaneous fat was divided. The skin flaps were elevated up to the skin markings (1 cm from the marked incision) in four </a:t>
            </a:r>
            <a:r>
              <a:rPr lang="en-US" sz="1200" b="0" kern="1200" dirty="0" err="1" smtClean="0">
                <a:solidFill>
                  <a:schemeClr val="tx1"/>
                </a:solidFill>
                <a:effectLst/>
                <a:latin typeface="+mn-lt"/>
                <a:ea typeface="+mn-ea"/>
                <a:cs typeface="+mn-cs"/>
              </a:rPr>
              <a:t>direc</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tions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mediolateral</a:t>
            </a:r>
            <a:r>
              <a:rPr lang="en-US" sz="1200" b="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vs</a:t>
            </a:r>
            <a:r>
              <a:rPr lang="en-US" sz="1200" b="0" i="1"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superoinferior</a:t>
            </a:r>
            <a:r>
              <a:rPr lang="en-US" sz="1200" b="0" kern="1200" dirty="0" smtClean="0">
                <a:solidFill>
                  <a:schemeClr val="tx1"/>
                </a:solidFill>
                <a:effectLst/>
                <a:latin typeface="+mn-lt"/>
                <a:ea typeface="+mn-ea"/>
                <a:cs typeface="+mn-cs"/>
              </a:rPr>
              <a:t>). The transducer was placed over the wound, and under US guidance, a 1.5-inch (3.8-cm) 20-gauge needle was inserted towards the lesion (Fig. 2). The tip of the needle was advanced at a 0.5 cm distance to the lesion according to real-time US measurements (Fig. 3). The location of the needle tip was visualized with the transducer placed longitudinally and vertically. The transducer was placed near the needle, and 0.5-cm lesion-free margins were marked in four directions demonstrating the breast tissue to be excised. A deep suture was passed to fix and hang the predicted specimen </a:t>
            </a:r>
            <a:r>
              <a:rPr lang="en-US" sz="1200" b="0" kern="1200" dirty="0" err="1" smtClean="0">
                <a:solidFill>
                  <a:schemeClr val="tx1"/>
                </a:solidFill>
                <a:effectLst/>
                <a:latin typeface="+mn-lt"/>
                <a:ea typeface="+mn-ea"/>
                <a:cs typeface="+mn-cs"/>
              </a:rPr>
              <a:t>adja</a:t>
            </a:r>
            <a:r>
              <a:rPr lang="en-US" sz="1200" b="0" kern="1200" dirty="0" smtClean="0">
                <a:solidFill>
                  <a:schemeClr val="tx1"/>
                </a:solidFill>
                <a:effectLst/>
                <a:latin typeface="+mn-lt"/>
                <a:ea typeface="+mn-ea"/>
                <a:cs typeface="+mn-cs"/>
              </a:rPr>
              <a:t>- cent to the needle, marking a least a 0.5-cm lesion- free margin. Next, the procedure was repeated in four directions (superior, inferior, medial and lateral aspects). By means of four fixing sutures (passing through a 0.5-cm distance from the lesion), the </a:t>
            </a:r>
            <a:r>
              <a:rPr lang="en-US" sz="1200" b="0" kern="1200" dirty="0" err="1" smtClean="0">
                <a:solidFill>
                  <a:schemeClr val="tx1"/>
                </a:solidFill>
                <a:effectLst/>
                <a:latin typeface="+mn-lt"/>
                <a:ea typeface="+mn-ea"/>
                <a:cs typeface="+mn-cs"/>
              </a:rPr>
              <a:t>pecimen</a:t>
            </a:r>
            <a:r>
              <a:rPr lang="en-US" sz="1200" b="0" kern="1200" dirty="0" smtClean="0">
                <a:solidFill>
                  <a:schemeClr val="tx1"/>
                </a:solidFill>
                <a:effectLst/>
                <a:latin typeface="+mn-lt"/>
                <a:ea typeface="+mn-ea"/>
                <a:cs typeface="+mn-cs"/>
              </a:rPr>
              <a:t> to be excised was delineated in four </a:t>
            </a:r>
            <a:r>
              <a:rPr lang="en-US" sz="1200" b="0" kern="1200" dirty="0" err="1" smtClean="0">
                <a:solidFill>
                  <a:schemeClr val="tx1"/>
                </a:solidFill>
                <a:effectLst/>
                <a:latin typeface="+mn-lt"/>
                <a:ea typeface="+mn-ea"/>
                <a:cs typeface="+mn-cs"/>
              </a:rPr>
              <a:t>direc</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tions</a:t>
            </a:r>
            <a:r>
              <a:rPr lang="en-US" sz="1200" b="0" kern="1200" dirty="0" smtClean="0">
                <a:solidFill>
                  <a:schemeClr val="tx1"/>
                </a:solidFill>
                <a:effectLst/>
                <a:latin typeface="+mn-lt"/>
                <a:ea typeface="+mn-ea"/>
                <a:cs typeface="+mn-cs"/>
              </a:rPr>
              <a:t> (Fig. 4). The breast tissue around the fixing sutures was incised using a combination of diathermy and sharp dissection. The dissection was carried straight down towards the chest wall with the lesion settled in the </a:t>
            </a:r>
            <a:r>
              <a:rPr lang="en-US" sz="1200" b="0" kern="1200" dirty="0" err="1" smtClean="0">
                <a:solidFill>
                  <a:schemeClr val="tx1"/>
                </a:solidFill>
                <a:effectLst/>
                <a:latin typeface="+mn-lt"/>
                <a:ea typeface="+mn-ea"/>
                <a:cs typeface="+mn-cs"/>
              </a:rPr>
              <a:t>centre</a:t>
            </a:r>
            <a:r>
              <a:rPr lang="en-US" sz="1200" b="0" kern="1200" dirty="0" smtClean="0">
                <a:solidFill>
                  <a:schemeClr val="tx1"/>
                </a:solidFill>
                <a:effectLst/>
                <a:latin typeface="+mn-lt"/>
                <a:ea typeface="+mn-ea"/>
                <a:cs typeface="+mn-cs"/>
              </a:rPr>
              <a:t> of the specimen, approximately 0.5-cm surrounding negative margins on all sides by the guidance of both the sutures and the transducer, confirmed by US evaluation in every step of the pro- </a:t>
            </a:r>
            <a:r>
              <a:rPr lang="en-US" sz="1200" b="0" kern="1200" dirty="0" err="1" smtClean="0">
                <a:solidFill>
                  <a:schemeClr val="tx1"/>
                </a:solidFill>
                <a:effectLst/>
                <a:latin typeface="+mn-lt"/>
                <a:ea typeface="+mn-ea"/>
                <a:cs typeface="+mn-cs"/>
              </a:rPr>
              <a:t>cedure</a:t>
            </a:r>
            <a:r>
              <a:rPr lang="en-US" sz="1200" b="0" kern="1200" dirty="0" smtClean="0">
                <a:solidFill>
                  <a:schemeClr val="tx1"/>
                </a:solidFill>
                <a:effectLst/>
                <a:latin typeface="+mn-lt"/>
                <a:ea typeface="+mn-ea"/>
                <a:cs typeface="+mn-cs"/>
              </a:rPr>
              <a:t> (Fig. 5). The transducer was placed </a:t>
            </a:r>
            <a:r>
              <a:rPr lang="en-US" sz="1200" b="0" kern="1200" dirty="0" err="1" smtClean="0">
                <a:solidFill>
                  <a:schemeClr val="tx1"/>
                </a:solidFill>
                <a:effectLst/>
                <a:latin typeface="+mn-lt"/>
                <a:ea typeface="+mn-ea"/>
                <a:cs typeface="+mn-cs"/>
              </a:rPr>
              <a:t>perpen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dicular</a:t>
            </a:r>
            <a:r>
              <a:rPr lang="en-US" sz="1200" b="0" kern="1200" dirty="0" smtClean="0">
                <a:solidFill>
                  <a:schemeClr val="tx1"/>
                </a:solidFill>
                <a:effectLst/>
                <a:latin typeface="+mn-lt"/>
                <a:ea typeface="+mn-ea"/>
                <a:cs typeface="+mn-cs"/>
              </a:rPr>
              <a:t> to the lesion and parallel to the chest wall to assess the adequacy of the deep margin. Tissue was excised around the sutures in a block fashion down to the ascertained depth, aimed to achieve at least a 0.5-cm lesion-free margin. En bloc excision with aimed surgical margins of approximately 0.5 cm in all </a:t>
            </a:r>
            <a:r>
              <a:rPr lang="en-US" sz="1200" b="0" kern="1200" dirty="0" err="1" smtClean="0">
                <a:solidFill>
                  <a:schemeClr val="tx1"/>
                </a:solidFill>
                <a:effectLst/>
                <a:latin typeface="+mn-lt"/>
                <a:ea typeface="+mn-ea"/>
                <a:cs typeface="+mn-cs"/>
              </a:rPr>
              <a:t>direc</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tions</a:t>
            </a:r>
            <a:r>
              <a:rPr lang="en-US" sz="1200" b="0" kern="1200" dirty="0" smtClean="0">
                <a:solidFill>
                  <a:schemeClr val="tx1"/>
                </a:solidFill>
                <a:effectLst/>
                <a:latin typeface="+mn-lt"/>
                <a:ea typeface="+mn-ea"/>
                <a:cs typeface="+mn-cs"/>
              </a:rPr>
              <a:t> was achieved by means of retracting sutures.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US evaluation of either the specimen or the </a:t>
            </a:r>
            <a:r>
              <a:rPr lang="en-US" sz="1200" b="0" kern="1200" dirty="0" err="1" smtClean="0">
                <a:solidFill>
                  <a:schemeClr val="tx1"/>
                </a:solidFill>
                <a:effectLst/>
                <a:latin typeface="+mn-lt"/>
                <a:ea typeface="+mn-ea"/>
                <a:cs typeface="+mn-cs"/>
              </a:rPr>
              <a:t>tumour</a:t>
            </a:r>
            <a:r>
              <a:rPr lang="en-US" sz="1200" b="0" kern="1200" dirty="0" smtClean="0">
                <a:solidFill>
                  <a:schemeClr val="tx1"/>
                </a:solidFill>
                <a:effectLst/>
                <a:latin typeface="+mn-lt"/>
                <a:ea typeface="+mn-ea"/>
                <a:cs typeface="+mn-cs"/>
              </a:rPr>
              <a:t> bed was performed just after surgical execution, and surgical margins of the specimen were sonograph </a:t>
            </a:r>
            <a:r>
              <a:rPr lang="en-US" sz="1200" b="0" kern="1200" dirty="0" err="1" smtClean="0">
                <a:solidFill>
                  <a:schemeClr val="tx1"/>
                </a:solidFill>
                <a:effectLst/>
                <a:latin typeface="+mn-lt"/>
                <a:ea typeface="+mn-ea"/>
                <a:cs typeface="+mn-cs"/>
              </a:rPr>
              <a:t>cally</a:t>
            </a:r>
            <a:r>
              <a:rPr lang="en-US" sz="1200" b="0" kern="1200" dirty="0" smtClean="0">
                <a:solidFill>
                  <a:schemeClr val="tx1"/>
                </a:solidFill>
                <a:effectLst/>
                <a:latin typeface="+mn-lt"/>
                <a:ea typeface="+mn-ea"/>
                <a:cs typeface="+mn-cs"/>
              </a:rPr>
              <a:t> measured </a:t>
            </a:r>
            <a:r>
              <a:rPr lang="en-US" sz="1200" b="0" i="1" kern="1200" dirty="0" smtClean="0">
                <a:solidFill>
                  <a:schemeClr val="tx1"/>
                </a:solidFill>
                <a:effectLst/>
                <a:latin typeface="+mn-lt"/>
                <a:ea typeface="+mn-ea"/>
                <a:cs typeface="+mn-cs"/>
              </a:rPr>
              <a:t>ex vivo </a:t>
            </a:r>
            <a:r>
              <a:rPr lang="en-US" sz="1200" b="0" kern="1200" dirty="0" smtClean="0">
                <a:solidFill>
                  <a:schemeClr val="tx1"/>
                </a:solidFill>
                <a:effectLst/>
                <a:latin typeface="+mn-lt"/>
                <a:ea typeface="+mn-ea"/>
                <a:cs typeface="+mn-cs"/>
              </a:rPr>
              <a:t>from the </a:t>
            </a:r>
            <a:r>
              <a:rPr lang="en-US" sz="1200" b="0" kern="1200" dirty="0" err="1" smtClean="0">
                <a:solidFill>
                  <a:schemeClr val="tx1"/>
                </a:solidFill>
                <a:effectLst/>
                <a:latin typeface="+mn-lt"/>
                <a:ea typeface="+mn-ea"/>
                <a:cs typeface="+mn-cs"/>
              </a:rPr>
              <a:t>centre</a:t>
            </a:r>
            <a:r>
              <a:rPr lang="en-US" sz="1200" b="0" kern="1200" dirty="0" smtClean="0">
                <a:solidFill>
                  <a:schemeClr val="tx1"/>
                </a:solidFill>
                <a:effectLst/>
                <a:latin typeface="+mn-lt"/>
                <a:ea typeface="+mn-ea"/>
                <a:cs typeface="+mn-cs"/>
              </a:rPr>
              <a:t> of the lesion revealing the closest margins and allowing new margins to be taken (Fig. 6). As the specimen was oriented by means of retracting sutures at the very beginning of the operation, no orientation sutures were needed, except the one marking the posterior margin.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960FCB-4849-C743-BE3B-82AF0AEC1F56}" type="slidenum">
              <a:rPr lang="en-US" smtClean="0"/>
              <a:t>12</a:t>
            </a:fld>
            <a:endParaRPr lang="en-US"/>
          </a:p>
        </p:txBody>
      </p:sp>
    </p:spTree>
    <p:extLst>
      <p:ext uri="{BB962C8B-B14F-4D97-AF65-F5344CB8AC3E}">
        <p14:creationId xmlns:p14="http://schemas.microsoft.com/office/powerpoint/2010/main" val="34941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0FCB-4849-C743-BE3B-82AF0AEC1F56}" type="slidenum">
              <a:rPr lang="en-US" smtClean="0"/>
              <a:t>13</a:t>
            </a:fld>
            <a:endParaRPr lang="en-US"/>
          </a:p>
        </p:txBody>
      </p:sp>
    </p:spTree>
    <p:extLst>
      <p:ext uri="{BB962C8B-B14F-4D97-AF65-F5344CB8AC3E}">
        <p14:creationId xmlns:p14="http://schemas.microsoft.com/office/powerpoint/2010/main" val="359781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positive margin rate determined by frozen section analysis was 2.4% (30/1248), with the majority of these patients (12/17) proved to have significant degrees of pure DCIS or mixed invasive ductal with DCIS at final </a:t>
            </a:r>
            <a:r>
              <a:rPr lang="en-US" sz="1200" kern="1200" dirty="0" err="1" smtClean="0">
                <a:solidFill>
                  <a:schemeClr val="tx1"/>
                </a:solidFill>
                <a:effectLst/>
                <a:latin typeface="+mn-lt"/>
                <a:ea typeface="+mn-ea"/>
                <a:cs typeface="+mn-cs"/>
              </a:rPr>
              <a:t>histopathologic</a:t>
            </a:r>
            <a:r>
              <a:rPr lang="en-US" sz="1200" kern="1200" dirty="0" smtClean="0">
                <a:solidFill>
                  <a:schemeClr val="tx1"/>
                </a:solidFill>
                <a:effectLst/>
                <a:latin typeface="+mn-lt"/>
                <a:ea typeface="+mn-ea"/>
                <a:cs typeface="+mn-cs"/>
              </a:rPr>
              <a:t> evaluation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F960FCB-4849-C743-BE3B-82AF0AEC1F56}" type="slidenum">
              <a:rPr lang="en-US" smtClean="0"/>
              <a:t>14</a:t>
            </a:fld>
            <a:endParaRPr lang="en-US"/>
          </a:p>
        </p:txBody>
      </p:sp>
    </p:spTree>
    <p:extLst>
      <p:ext uri="{BB962C8B-B14F-4D97-AF65-F5344CB8AC3E}">
        <p14:creationId xmlns:p14="http://schemas.microsoft.com/office/powerpoint/2010/main" val="296976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When</a:t>
            </a:r>
            <a:r>
              <a:rPr lang="tr-TR" baseline="0" dirty="0"/>
              <a:t> we review literature about intraoperatve us guidence for identifying and excising breast cancer including case series more than 50 cases, the reported reex. Rates varies between 4 to 19 percent and nearly Nil local recurrence</a:t>
            </a:r>
            <a:endParaRPr lang="tr-TR" dirty="0"/>
          </a:p>
        </p:txBody>
      </p:sp>
      <p:sp>
        <p:nvSpPr>
          <p:cNvPr id="4" name="Slide Number Placeholder 3"/>
          <p:cNvSpPr>
            <a:spLocks noGrp="1"/>
          </p:cNvSpPr>
          <p:nvPr>
            <p:ph type="sldNum" sz="quarter" idx="10"/>
          </p:nvPr>
        </p:nvSpPr>
        <p:spPr/>
        <p:txBody>
          <a:bodyPr/>
          <a:lstStyle/>
          <a:p>
            <a:fld id="{EF960FCB-4849-C743-BE3B-82AF0AEC1F56}" type="slidenum">
              <a:rPr lang="en-US" smtClean="0"/>
              <a:t>18</a:t>
            </a:fld>
            <a:endParaRPr lang="en-US"/>
          </a:p>
        </p:txBody>
      </p:sp>
    </p:spTree>
    <p:extLst>
      <p:ext uri="{BB962C8B-B14F-4D97-AF65-F5344CB8AC3E}">
        <p14:creationId xmlns:p14="http://schemas.microsoft.com/office/powerpoint/2010/main" val="41894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tr-TR"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tr-TR"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tr-TR"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tr-TR"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tr-TR"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tr-TR"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tr-TR"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tr-TR"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tr-TR"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tr-TR"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tr-TR"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tr-TR"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8/3/2015</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tr-TR"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term=Haloua%20MH%5bAuthor%5d&amp;cauthor=true&amp;cauthor_uid=23218662" TargetMode="External"/><Relationship Id="rId2" Type="http://schemas.openxmlformats.org/officeDocument/2006/relationships/hyperlink" Target="http://www.ncbi.nlm.nih.gov/pubmed/?term=Krekel%20NM%5bAuthor%5d&amp;cauthor=true&amp;cauthor_uid=23218662" TargetMode="External"/><Relationship Id="rId1" Type="http://schemas.openxmlformats.org/officeDocument/2006/relationships/slideLayout" Target="../slideLayouts/slideLayout2.xml"/><Relationship Id="rId4" Type="http://schemas.openxmlformats.org/officeDocument/2006/relationships/hyperlink" Target="http://www.ncbi.nlm.nih.gov/pubmed/?term=Lopes%20Cardozo%20AM%5bAuthor%5d&amp;cauthor=true&amp;cauthor_uid=2321866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term=Killelea%20BK%5bAuthor%5d&amp;cauthor=true&amp;cauthor_uid=26028131" TargetMode="External"/><Relationship Id="rId2" Type="http://schemas.openxmlformats.org/officeDocument/2006/relationships/hyperlink" Target="http://www.ncbi.nlm.nih.gov/pubmed/?term=Chagpar%20AB%5bAuthor%5d&amp;cauthor=true&amp;cauthor_uid=26028131" TargetMode="External"/><Relationship Id="rId1" Type="http://schemas.openxmlformats.org/officeDocument/2006/relationships/slideLayout" Target="../slideLayouts/slideLayout2.xml"/><Relationship Id="rId5" Type="http://schemas.openxmlformats.org/officeDocument/2006/relationships/hyperlink" Target="http://www.ncbi.nlm.nih.gov/pubmed/?term=Butler%20M%5bAuthor%5d&amp;cauthor=true&amp;cauthor_uid=26028131" TargetMode="External"/><Relationship Id="rId4" Type="http://schemas.openxmlformats.org/officeDocument/2006/relationships/hyperlink" Target="http://www.ncbi.nlm.nih.gov/pubmed/?term=Tsangaris%20TN%5bAuthor%5d&amp;cauthor=true&amp;cauthor_uid=2602813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term=Czechura%20T%5bAuthor%5d&amp;cauthor=true&amp;cauthor_uid=25390819" TargetMode="External"/><Relationship Id="rId2" Type="http://schemas.openxmlformats.org/officeDocument/2006/relationships/hyperlink" Target="http://www.ncbi.nlm.nih.gov/pubmed?term=Wilke%20LG%5bAuthor%5d&amp;cauthor=true&amp;cauthor_uid=25390819" TargetMode="External"/><Relationship Id="rId1" Type="http://schemas.openxmlformats.org/officeDocument/2006/relationships/slideLayout" Target="../slideLayouts/slideLayout2.xml"/><Relationship Id="rId5" Type="http://schemas.openxmlformats.org/officeDocument/2006/relationships/hyperlink" Target="http://www.ncbi.nlm.nih.gov/pubmed?term=Lapin%20B%5bAuthor%5d&amp;cauthor=true&amp;cauthor_uid=25390819" TargetMode="External"/><Relationship Id="rId4" Type="http://schemas.openxmlformats.org/officeDocument/2006/relationships/hyperlink" Target="http://www.ncbi.nlm.nih.gov/pubmed?term=Wang%20C%5bAuthor%5d&amp;cauthor=true&amp;cauthor_uid=2539081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ncbi.nlm.nih.gov/pubmed?term=Chiang%20KC%5bAuthor%5d&amp;cauthor=true&amp;cauthor_uid=23333255" TargetMode="External"/><Relationship Id="rId13" Type="http://schemas.openxmlformats.org/officeDocument/2006/relationships/hyperlink" Target="http://www.ncbi.nlm.nih.gov/pubmed?term=Zerhouni%20S%5bAuthor%5d&amp;cauthor=true&amp;cauthor_uid=24721660" TargetMode="External"/><Relationship Id="rId3" Type="http://schemas.openxmlformats.org/officeDocument/2006/relationships/hyperlink" Target="http://www.ncbi.nlm.nih.gov/pubmed?term=D%C3%ADaz%20JC%5bAuthor%5d&amp;cauthor=true&amp;cauthor_uid=23110817" TargetMode="External"/><Relationship Id="rId7" Type="http://schemas.openxmlformats.org/officeDocument/2006/relationships/hyperlink" Target="http://www.ncbi.nlm.nih.gov/pubmed?term=Yu%20CC%5bAuthor%5d&amp;cauthor=true&amp;cauthor_uid=23333255" TargetMode="External"/><Relationship Id="rId12" Type="http://schemas.openxmlformats.org/officeDocument/2006/relationships/hyperlink" Target="http://www.ncbi.nlm.nih.gov/pubmed?term=Nadler%20A%5bAuthor%5d&amp;cauthor=true&amp;cauthor_uid=24721660" TargetMode="External"/><Relationship Id="rId2" Type="http://schemas.openxmlformats.org/officeDocument/2006/relationships/hyperlink" Target="http://www.ncbi.nlm.nih.gov/pubmed?term=Ramos%20M%5bAuthor%5d&amp;cauthor=true&amp;cauthor_uid=23110817" TargetMode="External"/><Relationship Id="rId1" Type="http://schemas.openxmlformats.org/officeDocument/2006/relationships/slideLayout" Target="../slideLayouts/slideLayout2.xml"/><Relationship Id="rId6" Type="http://schemas.openxmlformats.org/officeDocument/2006/relationships/hyperlink" Target="http://www.ncbi.nlm.nih.gov/pubmed?term=Aparicio%20M%5bAuthor%5d&amp;cauthor=true&amp;cauthor_uid=23110817" TargetMode="External"/><Relationship Id="rId11" Type="http://schemas.openxmlformats.org/officeDocument/2006/relationships/hyperlink" Target="http://www.ncbi.nlm.nih.gov/pubmed?term=Angarita%20FA%5bAuthor%5d&amp;cauthor=true&amp;cauthor_uid=24721660" TargetMode="External"/><Relationship Id="rId5" Type="http://schemas.openxmlformats.org/officeDocument/2006/relationships/hyperlink" Target="http://www.ncbi.nlm.nih.gov/pubmed?term=Ruano%20R%5bAuthor%5d&amp;cauthor=true&amp;cauthor_uid=23110817" TargetMode="External"/><Relationship Id="rId10" Type="http://schemas.openxmlformats.org/officeDocument/2006/relationships/hyperlink" Target="http://www.ncbi.nlm.nih.gov/pubmed?term=Shen%20SC%5bAuthor%5d&amp;cauthor=true&amp;cauthor_uid=23333255" TargetMode="External"/><Relationship Id="rId4" Type="http://schemas.openxmlformats.org/officeDocument/2006/relationships/hyperlink" Target="http://www.ncbi.nlm.nih.gov/pubmed?term=Ramos%20T%5bAuthor%5d&amp;cauthor=true&amp;cauthor_uid=23110817" TargetMode="External"/><Relationship Id="rId9" Type="http://schemas.openxmlformats.org/officeDocument/2006/relationships/hyperlink" Target="http://www.ncbi.nlm.nih.gov/pubmed?term=Kuo%20WL%5bAuthor%5d&amp;cauthor=true&amp;cauthor_uid=23333255" TargetMode="External"/><Relationship Id="rId14" Type="http://schemas.openxmlformats.org/officeDocument/2006/relationships/hyperlink" Target="http://www.ncbi.nlm.nih.gov/pubmed?term=Escallon%20J%5bAuthor%5d&amp;cauthor=true&amp;cauthor_uid=2472166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2143828" y="4671871"/>
            <a:ext cx="4572000" cy="1508105"/>
          </a:xfrm>
          <a:prstGeom prst="rect">
            <a:avLst/>
          </a:prstGeom>
        </p:spPr>
        <p:txBody>
          <a:bodyPr>
            <a:spAutoFit/>
          </a:bodyPr>
          <a:lstStyle/>
          <a:p>
            <a:pPr algn="ctr"/>
            <a:r>
              <a:rPr lang="tr-TR" dirty="0" smtClean="0">
                <a:latin typeface="Monotype Corsiva" charset="0"/>
              </a:rPr>
              <a:t>Güldeniz </a:t>
            </a:r>
            <a:r>
              <a:rPr lang="tr-TR" dirty="0">
                <a:latin typeface="Monotype Corsiva" charset="0"/>
              </a:rPr>
              <a:t>Karadeniz Çakmak </a:t>
            </a:r>
            <a:r>
              <a:rPr lang="tr-TR" dirty="0" smtClean="0">
                <a:latin typeface="Monotype Corsiva" charset="0"/>
              </a:rPr>
              <a:t>, M.D.</a:t>
            </a:r>
            <a:endParaRPr lang="tr-TR" dirty="0">
              <a:latin typeface="Monotype Corsiva" charset="0"/>
              <a:cs typeface="Arial" charset="0"/>
            </a:endParaRPr>
          </a:p>
          <a:p>
            <a:pPr algn="ctr"/>
            <a:r>
              <a:rPr lang="tr-TR" i="1" dirty="0">
                <a:latin typeface="Monotype Corsiva" charset="0"/>
              </a:rPr>
              <a:t>Bülent Ecevit </a:t>
            </a:r>
            <a:r>
              <a:rPr lang="tr-TR" i="1" dirty="0" err="1" smtClean="0">
                <a:latin typeface="Monotype Corsiva" charset="0"/>
              </a:rPr>
              <a:t>University</a:t>
            </a:r>
            <a:r>
              <a:rPr lang="tr-TR" i="1" dirty="0" smtClean="0">
                <a:latin typeface="Monotype Corsiva" charset="0"/>
              </a:rPr>
              <a:t> The School of </a:t>
            </a:r>
            <a:r>
              <a:rPr lang="tr-TR" i="1" dirty="0" err="1" smtClean="0">
                <a:latin typeface="Monotype Corsiva" charset="0"/>
              </a:rPr>
              <a:t>Medicine</a:t>
            </a:r>
            <a:r>
              <a:rPr lang="tr-TR" i="1" dirty="0" smtClean="0">
                <a:latin typeface="Monotype Corsiva" charset="0"/>
              </a:rPr>
              <a:t> </a:t>
            </a:r>
            <a:endParaRPr lang="tr-TR" i="1" dirty="0">
              <a:latin typeface="Monotype Corsiva" charset="0"/>
            </a:endParaRPr>
          </a:p>
          <a:p>
            <a:pPr algn="ctr"/>
            <a:r>
              <a:rPr lang="en-US" dirty="0">
                <a:latin typeface="Monotype Corsiva"/>
                <a:cs typeface="Monotype Corsiva"/>
              </a:rPr>
              <a:t>Department of Surgery </a:t>
            </a:r>
          </a:p>
          <a:p>
            <a:pPr algn="ctr"/>
            <a:r>
              <a:rPr lang="en-US" dirty="0">
                <a:latin typeface="Monotype Corsiva"/>
                <a:cs typeface="Monotype Corsiva"/>
              </a:rPr>
              <a:t>Division of Breast and Endocrine </a:t>
            </a:r>
            <a:r>
              <a:rPr lang="en-US" dirty="0" smtClean="0">
                <a:latin typeface="Monotype Corsiva"/>
                <a:cs typeface="Monotype Corsiva"/>
              </a:rPr>
              <a:t>Surgery</a:t>
            </a:r>
          </a:p>
          <a:p>
            <a:pPr algn="ctr"/>
            <a:r>
              <a:rPr lang="en-US" sz="2000" b="1" dirty="0" smtClean="0">
                <a:solidFill>
                  <a:srgbClr val="FF0000"/>
                </a:solidFill>
                <a:latin typeface="Monotype Corsiva"/>
                <a:cs typeface="Monotype Corsiva"/>
              </a:rPr>
              <a:t>TURKEY  </a:t>
            </a:r>
            <a:endParaRPr lang="en-US" sz="2000" b="1" dirty="0">
              <a:solidFill>
                <a:srgbClr val="FF0000"/>
              </a:solidFill>
              <a:latin typeface="Monotype Corsiva"/>
              <a:cs typeface="Monotype Corsiva"/>
            </a:endParaRPr>
          </a:p>
        </p:txBody>
      </p:sp>
      <p:pic>
        <p:nvPicPr>
          <p:cNvPr id="5" name="Picture 4"/>
          <p:cNvPicPr>
            <a:picLocks noChangeAspect="1"/>
          </p:cNvPicPr>
          <p:nvPr/>
        </p:nvPicPr>
        <p:blipFill>
          <a:blip r:embed="rId2"/>
          <a:stretch>
            <a:fillRect/>
          </a:stretch>
        </p:blipFill>
        <p:spPr>
          <a:xfrm>
            <a:off x="370592" y="5004263"/>
            <a:ext cx="1115688" cy="1108994"/>
          </a:xfrm>
          <a:prstGeom prst="rect">
            <a:avLst/>
          </a:prstGeom>
        </p:spPr>
      </p:pic>
      <p:pic>
        <p:nvPicPr>
          <p:cNvPr id="6" name="Picture 5"/>
          <p:cNvPicPr>
            <a:picLocks noChangeAspect="1"/>
          </p:cNvPicPr>
          <p:nvPr/>
        </p:nvPicPr>
        <p:blipFill>
          <a:blip r:embed="rId3"/>
          <a:stretch>
            <a:fillRect/>
          </a:stretch>
        </p:blipFill>
        <p:spPr>
          <a:xfrm>
            <a:off x="7573003" y="4778569"/>
            <a:ext cx="1736733" cy="1555114"/>
          </a:xfrm>
          <a:prstGeom prst="rect">
            <a:avLst/>
          </a:prstGeom>
        </p:spPr>
      </p:pic>
      <p:sp>
        <p:nvSpPr>
          <p:cNvPr id="7" name="TextBox 6"/>
          <p:cNvSpPr txBox="1"/>
          <p:nvPr/>
        </p:nvSpPr>
        <p:spPr>
          <a:xfrm>
            <a:off x="861944" y="2145125"/>
            <a:ext cx="7368373" cy="3785652"/>
          </a:xfrm>
          <a:prstGeom prst="rect">
            <a:avLst/>
          </a:prstGeom>
          <a:noFill/>
        </p:spPr>
        <p:txBody>
          <a:bodyPr wrap="none" rtlCol="0">
            <a:spAutoFit/>
          </a:bodyPr>
          <a:lstStyle/>
          <a:p>
            <a:pPr algn="ctr"/>
            <a:r>
              <a:rPr lang="en-US" sz="4000" dirty="0">
                <a:solidFill>
                  <a:srgbClr val="FF0000"/>
                </a:solidFill>
              </a:rPr>
              <a:t>The </a:t>
            </a:r>
            <a:r>
              <a:rPr lang="en-US" sz="4000" dirty="0" smtClean="0">
                <a:solidFill>
                  <a:srgbClr val="FF0000"/>
                </a:solidFill>
              </a:rPr>
              <a:t>Importance </a:t>
            </a:r>
            <a:r>
              <a:rPr lang="en-US" sz="4000" dirty="0">
                <a:solidFill>
                  <a:srgbClr val="FF0000"/>
                </a:solidFill>
              </a:rPr>
              <a:t>of </a:t>
            </a:r>
            <a:r>
              <a:rPr lang="en-US" sz="4000" dirty="0" smtClean="0">
                <a:solidFill>
                  <a:srgbClr val="FF0000"/>
                </a:solidFill>
              </a:rPr>
              <a:t>Intraoperative </a:t>
            </a:r>
          </a:p>
          <a:p>
            <a:pPr algn="ctr"/>
            <a:r>
              <a:rPr lang="en-US" sz="4000" dirty="0" smtClean="0">
                <a:solidFill>
                  <a:srgbClr val="FF0000"/>
                </a:solidFill>
              </a:rPr>
              <a:t>Ultrasound </a:t>
            </a:r>
            <a:r>
              <a:rPr lang="en-US" sz="4000" dirty="0">
                <a:solidFill>
                  <a:srgbClr val="FF0000"/>
                </a:solidFill>
              </a:rPr>
              <a:t>G</a:t>
            </a:r>
            <a:r>
              <a:rPr lang="en-US" sz="4000" dirty="0" smtClean="0">
                <a:solidFill>
                  <a:srgbClr val="FF0000"/>
                </a:solidFill>
              </a:rPr>
              <a:t>uidance </a:t>
            </a:r>
            <a:r>
              <a:rPr lang="en-US" sz="4000" dirty="0">
                <a:solidFill>
                  <a:srgbClr val="FF0000"/>
                </a:solidFill>
              </a:rPr>
              <a:t>to </a:t>
            </a:r>
            <a:r>
              <a:rPr lang="en-US" sz="4000" dirty="0" smtClean="0">
                <a:solidFill>
                  <a:srgbClr val="FF0000"/>
                </a:solidFill>
              </a:rPr>
              <a:t>Achieve </a:t>
            </a:r>
          </a:p>
          <a:p>
            <a:pPr algn="ctr"/>
            <a:r>
              <a:rPr lang="en-US" sz="4000" dirty="0">
                <a:solidFill>
                  <a:srgbClr val="FF0000"/>
                </a:solidFill>
              </a:rPr>
              <a:t>N</a:t>
            </a:r>
            <a:r>
              <a:rPr lang="en-US" sz="4000" dirty="0" smtClean="0">
                <a:solidFill>
                  <a:srgbClr val="FF0000"/>
                </a:solidFill>
              </a:rPr>
              <a:t>egative </a:t>
            </a:r>
            <a:r>
              <a:rPr lang="en-US" sz="4000" dirty="0">
                <a:solidFill>
                  <a:srgbClr val="FF0000"/>
                </a:solidFill>
              </a:rPr>
              <a:t>M</a:t>
            </a:r>
            <a:r>
              <a:rPr lang="en-US" sz="4000" dirty="0" smtClean="0">
                <a:solidFill>
                  <a:srgbClr val="FF0000"/>
                </a:solidFill>
              </a:rPr>
              <a:t>argins </a:t>
            </a:r>
            <a:r>
              <a:rPr lang="en-US" sz="4000" dirty="0">
                <a:solidFill>
                  <a:srgbClr val="FF0000"/>
                </a:solidFill>
              </a:rPr>
              <a:t>for </a:t>
            </a:r>
            <a:r>
              <a:rPr lang="en-US" sz="4000" dirty="0" smtClean="0">
                <a:solidFill>
                  <a:srgbClr val="FF0000"/>
                </a:solidFill>
              </a:rPr>
              <a:t>Palpable </a:t>
            </a:r>
            <a:r>
              <a:rPr lang="en-US" sz="4000" dirty="0">
                <a:solidFill>
                  <a:srgbClr val="FF0000"/>
                </a:solidFill>
              </a:rPr>
              <a:t>and </a:t>
            </a:r>
            <a:endParaRPr lang="en-US" sz="4000" dirty="0" smtClean="0">
              <a:solidFill>
                <a:srgbClr val="FF0000"/>
              </a:solidFill>
            </a:endParaRPr>
          </a:p>
          <a:p>
            <a:pPr algn="ctr"/>
            <a:r>
              <a:rPr lang="en-US" sz="4000" dirty="0">
                <a:solidFill>
                  <a:srgbClr val="FF0000"/>
                </a:solidFill>
              </a:rPr>
              <a:t>N</a:t>
            </a:r>
            <a:r>
              <a:rPr lang="en-US" sz="4000" dirty="0" smtClean="0">
                <a:solidFill>
                  <a:srgbClr val="FF0000"/>
                </a:solidFill>
              </a:rPr>
              <a:t>onpalpable </a:t>
            </a:r>
            <a:r>
              <a:rPr lang="en-US" sz="4000" dirty="0">
                <a:solidFill>
                  <a:srgbClr val="FF0000"/>
                </a:solidFill>
              </a:rPr>
              <a:t>B</a:t>
            </a:r>
            <a:r>
              <a:rPr lang="en-US" sz="4000" dirty="0" smtClean="0">
                <a:solidFill>
                  <a:srgbClr val="FF0000"/>
                </a:solidFill>
              </a:rPr>
              <a:t>reast </a:t>
            </a:r>
            <a:r>
              <a:rPr lang="en-US" sz="4000" dirty="0">
                <a:solidFill>
                  <a:srgbClr val="FF0000"/>
                </a:solidFill>
              </a:rPr>
              <a:t>C</a:t>
            </a:r>
            <a:r>
              <a:rPr lang="en-US" sz="4000" dirty="0" smtClean="0">
                <a:solidFill>
                  <a:srgbClr val="FF0000"/>
                </a:solidFill>
              </a:rPr>
              <a:t>ancer</a:t>
            </a:r>
            <a:endParaRPr lang="en-US" sz="4000" dirty="0">
              <a:solidFill>
                <a:srgbClr val="FF0000"/>
              </a:solidFill>
            </a:endParaRPr>
          </a:p>
          <a:p>
            <a:pPr algn="ctr"/>
            <a:r>
              <a:rPr lang="en-US" sz="4000" dirty="0"/>
              <a:t/>
            </a:r>
            <a:br>
              <a:rPr lang="en-US" sz="4000" dirty="0"/>
            </a:br>
            <a:endParaRPr lang="en-US" sz="4000" dirty="0">
              <a:solidFill>
                <a:schemeClr val="accent1">
                  <a:lumMod val="60000"/>
                  <a:lumOff val="40000"/>
                </a:schemeClr>
              </a:solidFill>
            </a:endParaRPr>
          </a:p>
        </p:txBody>
      </p:sp>
      <p:pic>
        <p:nvPicPr>
          <p:cNvPr id="9" name="Picture 8"/>
          <p:cNvPicPr>
            <a:picLocks noChangeAspect="1"/>
          </p:cNvPicPr>
          <p:nvPr/>
        </p:nvPicPr>
        <p:blipFill>
          <a:blip r:embed="rId4"/>
          <a:stretch>
            <a:fillRect/>
          </a:stretch>
        </p:blipFill>
        <p:spPr>
          <a:xfrm>
            <a:off x="215091" y="449005"/>
            <a:ext cx="8928909" cy="1531541"/>
          </a:xfrm>
          <a:prstGeom prst="rect">
            <a:avLst/>
          </a:prstGeom>
        </p:spPr>
      </p:pic>
    </p:spTree>
    <p:extLst>
      <p:ext uri="{BB962C8B-B14F-4D97-AF65-F5344CB8AC3E}">
        <p14:creationId xmlns:p14="http://schemas.microsoft.com/office/powerpoint/2010/main" val="384258982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a:t>
            </a:r>
            <a:endParaRPr lang="en-US" dirty="0"/>
          </a:p>
        </p:txBody>
      </p:sp>
      <p:sp>
        <p:nvSpPr>
          <p:cNvPr id="3" name="Content Placeholder 2"/>
          <p:cNvSpPr>
            <a:spLocks noGrp="1"/>
          </p:cNvSpPr>
          <p:nvPr>
            <p:ph idx="1"/>
          </p:nvPr>
        </p:nvSpPr>
        <p:spPr/>
        <p:txBody>
          <a:bodyPr/>
          <a:lstStyle/>
          <a:p>
            <a:pPr marL="457200" indent="-457200" algn="just">
              <a:buFont typeface="Wingdings" charset="2"/>
              <a:buChar char="v"/>
              <a:defRPr/>
            </a:pPr>
            <a:r>
              <a:rPr lang="en-US" sz="2800" b="1" dirty="0">
                <a:solidFill>
                  <a:srgbClr val="0155D1"/>
                </a:solidFill>
              </a:rPr>
              <a:t>Patients</a:t>
            </a:r>
            <a:r>
              <a:rPr lang="en-US" sz="2800" dirty="0">
                <a:solidFill>
                  <a:srgbClr val="0155D1"/>
                </a:solidFill>
              </a:rPr>
              <a:t> </a:t>
            </a:r>
          </a:p>
          <a:p>
            <a:pPr marL="1200150" lvl="1" algn="just">
              <a:buFont typeface="Wingdings" charset="2"/>
              <a:buChar char="v"/>
              <a:defRPr/>
            </a:pPr>
            <a:r>
              <a:rPr lang="en-US" sz="2800" dirty="0">
                <a:cs typeface="ＭＳ Ｐゴシック" charset="0"/>
              </a:rPr>
              <a:t>A total of </a:t>
            </a:r>
            <a:r>
              <a:rPr lang="en-US" sz="2800" dirty="0" smtClean="0">
                <a:cs typeface="ＭＳ Ｐゴシック" charset="0"/>
              </a:rPr>
              <a:t>259 </a:t>
            </a:r>
            <a:r>
              <a:rPr lang="en-US" sz="2800" dirty="0">
                <a:cs typeface="ＭＳ Ｐゴシック" charset="0"/>
              </a:rPr>
              <a:t>patients with the diagnosis of in situ or invasive carcinoma had IUG-BCS by a single surgeon at BEUN breast unit between 2011-</a:t>
            </a:r>
            <a:r>
              <a:rPr lang="en-US" sz="2800" dirty="0" smtClean="0">
                <a:cs typeface="ＭＳ Ｐゴシック" charset="0"/>
              </a:rPr>
              <a:t>2015</a:t>
            </a:r>
            <a:endParaRPr lang="en-US" sz="2800" dirty="0">
              <a:cs typeface="ＭＳ Ｐゴシック" charset="0"/>
            </a:endParaRPr>
          </a:p>
          <a:p>
            <a:endParaRPr lang="en-US" dirty="0"/>
          </a:p>
        </p:txBody>
      </p:sp>
    </p:spTree>
    <p:extLst>
      <p:ext uri="{BB962C8B-B14F-4D97-AF65-F5344CB8AC3E}">
        <p14:creationId xmlns:p14="http://schemas.microsoft.com/office/powerpoint/2010/main" val="418718643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lnSpcReduction="10000"/>
          </a:bodyPr>
          <a:lstStyle/>
          <a:p>
            <a:pPr marL="457200" indent="-457200" algn="just">
              <a:buFont typeface="Wingdings" charset="2"/>
              <a:buChar char="v"/>
              <a:defRPr/>
            </a:pPr>
            <a:r>
              <a:rPr lang="en-US" sz="2800" b="1" dirty="0">
                <a:solidFill>
                  <a:srgbClr val="0155D1"/>
                </a:solidFill>
              </a:rPr>
              <a:t>Methods</a:t>
            </a:r>
            <a:endParaRPr lang="en-US" sz="2800" dirty="0">
              <a:solidFill>
                <a:srgbClr val="0155D1"/>
              </a:solidFill>
            </a:endParaRPr>
          </a:p>
          <a:p>
            <a:pPr marL="1200150" lvl="1" algn="just">
              <a:buFont typeface="Wingdings" charset="2"/>
              <a:buChar char="v"/>
              <a:defRPr/>
            </a:pPr>
            <a:r>
              <a:rPr lang="en-US" sz="2800" dirty="0">
                <a:cs typeface="ＭＳ Ｐゴシック" charset="0"/>
              </a:rPr>
              <a:t>IUG tumor localization and BCS</a:t>
            </a:r>
          </a:p>
          <a:p>
            <a:pPr marL="1200150" lvl="1" algn="just">
              <a:buFont typeface="Wingdings" charset="2"/>
              <a:buChar char="v"/>
              <a:defRPr/>
            </a:pPr>
            <a:r>
              <a:rPr lang="en-US" sz="2800" dirty="0" err="1">
                <a:cs typeface="ＭＳ Ｐゴシック" charset="0"/>
              </a:rPr>
              <a:t>Sonographic</a:t>
            </a:r>
            <a:r>
              <a:rPr lang="en-US" sz="2800" dirty="0">
                <a:cs typeface="ＭＳ Ｐゴシック" charset="0"/>
              </a:rPr>
              <a:t> and macroscopic assessment of the surgical margins by surgeon </a:t>
            </a:r>
          </a:p>
          <a:p>
            <a:pPr marL="1200150" lvl="1" algn="just">
              <a:buFont typeface="Wingdings" charset="2"/>
              <a:buChar char="v"/>
              <a:defRPr/>
            </a:pPr>
            <a:r>
              <a:rPr lang="en-US" sz="2800" dirty="0">
                <a:cs typeface="ＭＳ Ｐゴシック" charset="0"/>
              </a:rPr>
              <a:t>Frozen section analysis of 6 margins from each specimen</a:t>
            </a:r>
          </a:p>
          <a:p>
            <a:pPr marL="1200150" lvl="1" algn="just">
              <a:buFont typeface="Wingdings" charset="2"/>
              <a:buChar char="v"/>
              <a:defRPr/>
            </a:pPr>
            <a:r>
              <a:rPr lang="en-US" sz="2800" dirty="0">
                <a:cs typeface="ＭＳ Ｐゴシック" charset="0"/>
              </a:rPr>
              <a:t>Cavity shaved margins from tumor bed for permanent section analysis </a:t>
            </a:r>
          </a:p>
          <a:p>
            <a:endParaRPr lang="en-US" dirty="0"/>
          </a:p>
        </p:txBody>
      </p:sp>
    </p:spTree>
    <p:extLst>
      <p:ext uri="{BB962C8B-B14F-4D97-AF65-F5344CB8AC3E}">
        <p14:creationId xmlns:p14="http://schemas.microsoft.com/office/powerpoint/2010/main" val="123165198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5837167"/>
              </p:ext>
            </p:extLst>
          </p:nvPr>
        </p:nvGraphicFramePr>
        <p:xfrm>
          <a:off x="57216" y="-24013"/>
          <a:ext cx="9086784" cy="6366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42986" y="-24013"/>
            <a:ext cx="8701014" cy="861774"/>
          </a:xfrm>
          <a:prstGeom prst="rect">
            <a:avLst/>
          </a:prstGeom>
          <a:noFill/>
        </p:spPr>
        <p:txBody>
          <a:bodyPr wrap="square" rtlCol="0">
            <a:spAutoFit/>
          </a:bodyPr>
          <a:lstStyle/>
          <a:p>
            <a:r>
              <a:rPr lang="en-US" sz="3200" b="1" dirty="0">
                <a:cs typeface="Times New Roman" charset="0"/>
              </a:rPr>
              <a:t>Intraoperative Tumor Localization Protocol</a:t>
            </a:r>
            <a:r>
              <a:rPr lang="en-US" b="1" dirty="0">
                <a:cs typeface="Times New Roman" charset="0"/>
              </a:rPr>
              <a:t/>
            </a:r>
            <a:br>
              <a:rPr lang="en-US" b="1" dirty="0">
                <a:cs typeface="Times New Roman" charset="0"/>
              </a:rPr>
            </a:br>
            <a:endParaRPr lang="en-US" dirty="0"/>
          </a:p>
        </p:txBody>
      </p:sp>
      <p:pic>
        <p:nvPicPr>
          <p:cNvPr id="6" name="Picture 38"/>
          <p:cNvPicPr>
            <a:picLocks noChangeAspect="1"/>
          </p:cNvPicPr>
          <p:nvPr/>
        </p:nvPicPr>
        <p:blipFill>
          <a:blip r:embed="rId8" cstate="email">
            <a:extLst>
              <a:ext uri="{28A0092B-C50C-407E-A947-70E740481C1C}">
                <a14:useLocalDpi xmlns:a14="http://schemas.microsoft.com/office/drawing/2010/main" val="0"/>
              </a:ext>
            </a:extLst>
          </a:blip>
          <a:srcRect t="13983" b="13983"/>
          <a:stretch>
            <a:fillRect/>
          </a:stretch>
        </p:blipFill>
        <p:spPr bwMode="auto">
          <a:xfrm>
            <a:off x="4267446" y="3772875"/>
            <a:ext cx="1993444" cy="1307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61010"/>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46336224"/>
              </p:ext>
            </p:extLst>
          </p:nvPr>
        </p:nvGraphicFramePr>
        <p:xfrm>
          <a:off x="151354" y="22196"/>
          <a:ext cx="8992646" cy="6822416"/>
        </p:xfrm>
        <a:graphic>
          <a:graphicData uri="http://schemas.openxmlformats.org/drawingml/2006/table">
            <a:tbl>
              <a:tblPr>
                <a:effectLst>
                  <a:innerShdw blurRad="63500" dist="50800" dir="8100000">
                    <a:prstClr val="black">
                      <a:alpha val="50000"/>
                    </a:prstClr>
                  </a:innerShdw>
                </a:effectLst>
              </a:tblPr>
              <a:tblGrid>
                <a:gridCol w="3166079"/>
                <a:gridCol w="2459627"/>
                <a:gridCol w="3366940"/>
              </a:tblGrid>
              <a:tr h="50416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ea typeface="MS PGothic" charset="0"/>
                          <a:cs typeface="MS PGothic" charset="0"/>
                        </a:rPr>
                        <a:t>Patients and Tumor Characteristics</a:t>
                      </a:r>
                      <a:endParaRPr kumimoji="0" lang="en-US" sz="20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solidFill>
                  </a:tcPr>
                </a:tc>
                <a:tc hMerge="1">
                  <a:txBody>
                    <a:bodyPr/>
                    <a:lstStyle/>
                    <a:p>
                      <a:endParaRPr lang="en-US"/>
                    </a:p>
                  </a:txBody>
                  <a:tcPr/>
                </a:tc>
                <a:tc hMerge="1">
                  <a:txBody>
                    <a:bodyPr/>
                    <a:lstStyle/>
                    <a:p>
                      <a:endParaRPr lang="en-US"/>
                    </a:p>
                  </a:txBody>
                  <a:tcPr/>
                </a:tc>
              </a:tr>
              <a:tr h="7564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ea typeface="MS PGothic" charset="0"/>
                          <a:cs typeface="MS PGothic" charset="0"/>
                        </a:rPr>
                        <a:t>n=(</a:t>
                      </a:r>
                      <a:r>
                        <a:rPr kumimoji="0" lang="en-US" sz="2000" b="1" i="0" u="none" strike="noStrike" cap="none" normalizeH="0" baseline="0" dirty="0" smtClean="0">
                          <a:ln>
                            <a:noFill/>
                          </a:ln>
                          <a:solidFill>
                            <a:srgbClr val="FF0000"/>
                          </a:solidFill>
                          <a:effectLst/>
                          <a:latin typeface="Arial" charset="0"/>
                          <a:ea typeface="MS PGothic" charset="0"/>
                          <a:cs typeface="MS PGothic" charset="0"/>
                        </a:rPr>
                        <a:t>259)</a:t>
                      </a:r>
                      <a:endParaRPr kumimoji="0" lang="en-US" sz="2000" b="1" i="0" u="none" strike="noStrike" cap="none" normalizeH="0" baseline="0" dirty="0">
                        <a:ln>
                          <a:noFill/>
                        </a:ln>
                        <a:solidFill>
                          <a:srgbClr val="FF0000"/>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ea typeface="MS PGothic" charset="0"/>
                          <a:cs typeface="MS PGothic" charset="0"/>
                        </a:rPr>
                        <a:t>Palpable tm.</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charset="0"/>
                          <a:ea typeface="MS PGothic" charset="0"/>
                          <a:cs typeface="MS PGothic" charset="0"/>
                        </a:rPr>
                        <a:t>(n=117) 45.1%</a:t>
                      </a:r>
                      <a:endParaRPr kumimoji="0" lang="en-US" sz="2000" b="1" i="0" u="none" strike="noStrike" cap="none" normalizeH="0" baseline="0" dirty="0">
                        <a:ln>
                          <a:noFill/>
                        </a:ln>
                        <a:solidFill>
                          <a:srgbClr val="FF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ea typeface="MS PGothic" charset="0"/>
                          <a:cs typeface="MS PGothic" charset="0"/>
                        </a:rPr>
                        <a:t>Nonpalpable tm.</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ea typeface="MS PGothic" charset="0"/>
                          <a:cs typeface="MS PGothic" charset="0"/>
                        </a:rPr>
                        <a:t> (n</a:t>
                      </a:r>
                      <a:r>
                        <a:rPr kumimoji="0" lang="en-US" sz="2000" b="1" i="0" u="none" strike="noStrike" cap="none" normalizeH="0" baseline="0" dirty="0" smtClean="0">
                          <a:ln>
                            <a:noFill/>
                          </a:ln>
                          <a:solidFill>
                            <a:srgbClr val="FF0000"/>
                          </a:solidFill>
                          <a:effectLst/>
                          <a:latin typeface="Arial" charset="0"/>
                          <a:ea typeface="MS PGothic" charset="0"/>
                          <a:cs typeface="MS PGothic" charset="0"/>
                        </a:rPr>
                        <a:t>=142) 54.9%</a:t>
                      </a:r>
                      <a:endParaRPr kumimoji="0" lang="en-US" sz="2000" b="1" i="0" u="none" strike="noStrike" cap="none" normalizeH="0" baseline="0" dirty="0">
                        <a:ln>
                          <a:noFill/>
                        </a:ln>
                        <a:solidFill>
                          <a:srgbClr val="FF0000"/>
                        </a:solidFill>
                        <a:effectLst/>
                        <a:latin typeface="Arial" charset="0"/>
                        <a:ea typeface="MS PGothic" charset="0"/>
                        <a:cs typeface="MS PGothic" charset="0"/>
                      </a:endParaRP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r h="6168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Age </a:t>
                      </a:r>
                      <a:r>
                        <a:rPr kumimoji="0" lang="en-US" sz="1400" b="1" i="0" u="none" strike="noStrike" cap="none" normalizeH="0" baseline="0" dirty="0">
                          <a:ln>
                            <a:noFill/>
                          </a:ln>
                          <a:solidFill>
                            <a:srgbClr val="000000"/>
                          </a:solidFill>
                          <a:effectLst/>
                          <a:latin typeface="Arial" charset="0"/>
                          <a:ea typeface="MS PGothic" charset="0"/>
                          <a:cs typeface="MS PGothic" charset="0"/>
                        </a:rPr>
                        <a:t>(mean ±</a:t>
                      </a:r>
                      <a:r>
                        <a:rPr kumimoji="0" lang="en-US" sz="1400" b="1" i="0" u="none" strike="noStrike" cap="none" normalizeH="0" baseline="0" dirty="0" err="1">
                          <a:ln>
                            <a:noFill/>
                          </a:ln>
                          <a:solidFill>
                            <a:srgbClr val="000000"/>
                          </a:solidFill>
                          <a:effectLst/>
                          <a:latin typeface="Arial" charset="0"/>
                          <a:ea typeface="MS PGothic" charset="0"/>
                          <a:cs typeface="MS PGothic" charset="0"/>
                        </a:rPr>
                        <a:t>sd</a:t>
                      </a:r>
                      <a:r>
                        <a:rPr kumimoji="0" lang="en-US" sz="1400" b="1" i="0" u="none" strike="noStrike" cap="none" normalizeH="0" baseline="0" dirty="0">
                          <a:ln>
                            <a:noFill/>
                          </a:ln>
                          <a:solidFill>
                            <a:srgbClr val="000000"/>
                          </a:solidFill>
                          <a:effectLst/>
                          <a:latin typeface="Arial" charset="0"/>
                          <a:ea typeface="MS PGothic" charset="0"/>
                          <a:cs typeface="MS PGothic" charset="0"/>
                        </a:rPr>
                        <a:t>) (range=25-</a:t>
                      </a:r>
                      <a:r>
                        <a:rPr kumimoji="0" lang="en-US" sz="1400" b="1" i="0" u="none" strike="noStrike" cap="none" normalizeH="0" baseline="0" dirty="0" smtClean="0">
                          <a:ln>
                            <a:noFill/>
                          </a:ln>
                          <a:solidFill>
                            <a:srgbClr val="000000"/>
                          </a:solidFill>
                          <a:effectLst/>
                          <a:latin typeface="Arial" charset="0"/>
                          <a:ea typeface="MS PGothic" charset="0"/>
                          <a:cs typeface="MS PGothic" charset="0"/>
                        </a:rPr>
                        <a:t>92 y.) </a:t>
                      </a:r>
                      <a:endParaRPr kumimoji="0" lang="en-US" sz="14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78A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54.5±3.7</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78A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50.6±7.5</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78AD0"/>
                    </a:solidFill>
                  </a:tcPr>
                </a:tc>
              </a:tr>
              <a:tr h="6168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Tumor size </a:t>
                      </a:r>
                      <a:r>
                        <a:rPr kumimoji="0" lang="en-US" sz="1400" b="1" i="0" u="none" strike="noStrike" cap="none" normalizeH="0" baseline="0" dirty="0" smtClean="0">
                          <a:ln>
                            <a:noFill/>
                          </a:ln>
                          <a:solidFill>
                            <a:srgbClr val="000000"/>
                          </a:solidFill>
                          <a:effectLst/>
                          <a:latin typeface="Arial" charset="0"/>
                          <a:ea typeface="MS PGothic" charset="0"/>
                          <a:cs typeface="MS PGothic" charset="0"/>
                        </a:rPr>
                        <a:t>(mean ±</a:t>
                      </a:r>
                      <a:r>
                        <a:rPr kumimoji="0" lang="en-US" sz="1400" b="1" i="0" u="none" strike="noStrike" cap="none" normalizeH="0" baseline="0" dirty="0" err="1" smtClean="0">
                          <a:ln>
                            <a:noFill/>
                          </a:ln>
                          <a:solidFill>
                            <a:srgbClr val="000000"/>
                          </a:solidFill>
                          <a:effectLst/>
                          <a:latin typeface="Arial" charset="0"/>
                          <a:ea typeface="MS PGothic" charset="0"/>
                          <a:cs typeface="MS PGothic" charset="0"/>
                        </a:rPr>
                        <a:t>sd</a:t>
                      </a:r>
                      <a:r>
                        <a:rPr kumimoji="0" lang="en-US" sz="1400" b="1" i="0" u="none" strike="noStrike" cap="none" normalizeH="0" baseline="0" dirty="0" smtClean="0">
                          <a:ln>
                            <a:noFill/>
                          </a:ln>
                          <a:solidFill>
                            <a:srgbClr val="000000"/>
                          </a:solidFill>
                          <a:effectLst/>
                          <a:latin typeface="Arial" charset="0"/>
                          <a:ea typeface="MS PGothic" charset="0"/>
                          <a:cs typeface="MS PGothic" charset="0"/>
                        </a:rPr>
                        <a:t>, cm.)</a:t>
                      </a:r>
                      <a:endParaRPr kumimoji="0" lang="en-US" sz="14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D5F6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2.6±1.4</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D5F6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1.7±</a:t>
                      </a:r>
                      <a:r>
                        <a:rPr kumimoji="0" lang="en-US" sz="2000" b="1" i="0" u="none" strike="noStrike" cap="none" normalizeH="0" baseline="0" dirty="0">
                          <a:ln>
                            <a:noFill/>
                          </a:ln>
                          <a:solidFill>
                            <a:srgbClr val="000000"/>
                          </a:solidFill>
                          <a:effectLst/>
                          <a:latin typeface="Arial" charset="0"/>
                          <a:ea typeface="MS PGothic" charset="0"/>
                          <a:cs typeface="MS PGothic" charset="0"/>
                        </a:rPr>
                        <a:t>0.7</a:t>
                      </a: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D5F6BF"/>
                    </a:solidFill>
                  </a:tcPr>
                </a:tc>
              </a:tr>
              <a:tr h="150050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Histology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DCIS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IDC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ILC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Others</a:t>
                      </a:r>
                      <a:endParaRPr kumimoji="0" lang="en-US" sz="20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FD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%15</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a:t>
                      </a:r>
                      <a:r>
                        <a:rPr kumimoji="0" lang="en-US" sz="2000" b="1" i="0" u="none" strike="noStrike" cap="none" normalizeH="0" baseline="0" dirty="0" smtClean="0">
                          <a:ln>
                            <a:noFill/>
                          </a:ln>
                          <a:solidFill>
                            <a:srgbClr val="000000"/>
                          </a:solidFill>
                          <a:effectLst/>
                          <a:latin typeface="Arial" charset="0"/>
                          <a:ea typeface="MS PGothic" charset="0"/>
                          <a:cs typeface="MS PGothic" charset="0"/>
                        </a:rPr>
                        <a:t>75</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%6</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%4</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FD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%17</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a:t>
                      </a:r>
                      <a:r>
                        <a:rPr kumimoji="0" lang="en-US" sz="2000" b="1" i="0" u="none" strike="noStrike" cap="none" normalizeH="0" baseline="0" dirty="0" smtClean="0">
                          <a:ln>
                            <a:noFill/>
                          </a:ln>
                          <a:solidFill>
                            <a:srgbClr val="000000"/>
                          </a:solidFill>
                          <a:effectLst/>
                          <a:latin typeface="Arial" charset="0"/>
                          <a:ea typeface="MS PGothic" charset="0"/>
                          <a:cs typeface="MS PGothic" charset="0"/>
                        </a:rPr>
                        <a:t>76</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%4</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%3</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FD7E"/>
                    </a:solidFill>
                  </a:tcPr>
                </a:tc>
              </a:tr>
              <a:tr h="11531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Grade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I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II</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III</a:t>
                      </a:r>
                      <a:endParaRPr kumimoji="0" lang="en-US" sz="20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a:t>
                      </a:r>
                      <a:r>
                        <a:rPr kumimoji="0" lang="en-US" sz="2000" b="1" i="0" u="none" strike="noStrike" cap="none" normalizeH="0" baseline="0" dirty="0" smtClean="0">
                          <a:ln>
                            <a:noFill/>
                          </a:ln>
                          <a:solidFill>
                            <a:srgbClr val="000000"/>
                          </a:solidFill>
                          <a:effectLst/>
                          <a:latin typeface="Arial" charset="0"/>
                          <a:ea typeface="MS PGothic" charset="0"/>
                          <a:cs typeface="MS PGothic" charset="0"/>
                        </a:rPr>
                        <a:t>25</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%51</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%24</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%42</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%36</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%22</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accent2">
                        <a:lumMod val="20000"/>
                        <a:lumOff val="80000"/>
                      </a:schemeClr>
                    </a:solidFill>
                  </a:tcPr>
                </a:tc>
              </a:tr>
              <a:tr h="884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Menopausal status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Premenopausal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     Postmenopausal</a:t>
                      </a:r>
                      <a:endParaRPr kumimoji="0" lang="en-US" sz="20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42%</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58%</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44%</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56%</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chemeClr val="accent1">
                        <a:lumMod val="90000"/>
                      </a:schemeClr>
                    </a:solidFill>
                  </a:tcPr>
                </a:tc>
              </a:tr>
              <a:tr h="3486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MS PGothic" charset="0"/>
                          <a:cs typeface="MS PGothic" charset="0"/>
                        </a:rPr>
                        <a:t>BMI</a:t>
                      </a:r>
                      <a:endParaRPr kumimoji="0" lang="en-US" sz="2000" b="1" i="0" u="none" strike="noStrike" cap="none" normalizeH="0" baseline="0" dirty="0">
                        <a:ln>
                          <a:noFill/>
                        </a:ln>
                        <a:solidFill>
                          <a:srgbClr val="0155D1"/>
                        </a:solidFill>
                        <a:effectLst/>
                        <a:latin typeface="Arial" charset="0"/>
                        <a:ea typeface="MS PGothic" charset="0"/>
                        <a:cs typeface="MS PGothic" charset="0"/>
                      </a:endParaRPr>
                    </a:p>
                  </a:txBody>
                  <a:tcP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AF5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29±2</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AF5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MS PGothic" charset="0"/>
                          <a:cs typeface="MS PGothic" charset="0"/>
                        </a:rPr>
                        <a:t>25±3</a:t>
                      </a:r>
                      <a:endParaRPr kumimoji="0" lang="en-US" sz="2000" b="1" i="0" u="none" strike="noStrike" cap="none" normalizeH="0" baseline="0" dirty="0">
                        <a:ln>
                          <a:noFill/>
                        </a:ln>
                        <a:solidFill>
                          <a:srgbClr val="000000"/>
                        </a:solidFill>
                        <a:effectLst/>
                        <a:latin typeface="Arial" charset="0"/>
                        <a:ea typeface="MS PGothic" charset="0"/>
                        <a:cs typeface="MS PGothic" charset="0"/>
                      </a:endParaRPr>
                    </a:p>
                  </a:txBody>
                  <a:tcP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AF55"/>
                    </a:solidFill>
                  </a:tcPr>
                </a:tc>
              </a:tr>
            </a:tbl>
          </a:graphicData>
        </a:graphic>
      </p:graphicFrame>
    </p:spTree>
    <p:extLst>
      <p:ext uri="{BB962C8B-B14F-4D97-AF65-F5344CB8AC3E}">
        <p14:creationId xmlns:p14="http://schemas.microsoft.com/office/powerpoint/2010/main" val="648236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1178462"/>
              </p:ext>
            </p:extLst>
          </p:nvPr>
        </p:nvGraphicFramePr>
        <p:xfrm>
          <a:off x="202675" y="75594"/>
          <a:ext cx="8637588" cy="6823124"/>
        </p:xfrm>
        <a:graphic>
          <a:graphicData uri="http://schemas.openxmlformats.org/drawingml/2006/table">
            <a:tbl>
              <a:tblPr firstRow="1" bandRow="1">
                <a:effectLst>
                  <a:innerShdw blurRad="63500" dist="50800" dir="2700000">
                    <a:prstClr val="black">
                      <a:alpha val="50000"/>
                    </a:prstClr>
                  </a:innerShdw>
                </a:effectLst>
                <a:tableStyleId>{10A1B5D5-9B99-4C35-A422-299274C87663}</a:tableStyleId>
              </a:tblPr>
              <a:tblGrid>
                <a:gridCol w="2467883"/>
                <a:gridCol w="1809780"/>
                <a:gridCol w="2267921"/>
                <a:gridCol w="2092004"/>
              </a:tblGrid>
              <a:tr h="396233">
                <a:tc gridSpan="4">
                  <a:txBody>
                    <a:bodyPr/>
                    <a:lstStyle/>
                    <a:p>
                      <a:pPr algn="ctr"/>
                      <a:r>
                        <a:rPr lang="en-US" sz="2000" b="1" dirty="0" smtClean="0"/>
                        <a:t>Results of IUG-BCS</a:t>
                      </a:r>
                      <a:endParaRPr lang="en-US" sz="2000" b="1" dirty="0">
                        <a:solidFill>
                          <a:srgbClr val="0155D1"/>
                        </a:solidFill>
                      </a:endParaRPr>
                    </a:p>
                  </a:txBody>
                  <a:tcPr marL="91429" marR="91429" marT="45719" marB="45719"/>
                </a:tc>
                <a:tc hMerge="1">
                  <a:txBody>
                    <a:bodyPr/>
                    <a:lstStyle/>
                    <a:p>
                      <a:endParaRPr lang="en-US" dirty="0"/>
                    </a:p>
                  </a:txBody>
                  <a:tcPr/>
                </a:tc>
                <a:tc hMerge="1">
                  <a:txBody>
                    <a:bodyPr/>
                    <a:lstStyle/>
                    <a:p>
                      <a:endParaRPr lang="en-US"/>
                    </a:p>
                  </a:txBody>
                  <a:tcPr/>
                </a:tc>
                <a:tc hMerge="1">
                  <a:txBody>
                    <a:bodyPr/>
                    <a:lstStyle/>
                    <a:p>
                      <a:endParaRPr lang="en-US" dirty="0"/>
                    </a:p>
                  </a:txBody>
                  <a:tcPr/>
                </a:tc>
              </a:tr>
              <a:tr h="596334">
                <a:tc>
                  <a:txBody>
                    <a:bodyPr/>
                    <a:lstStyle/>
                    <a:p>
                      <a:endParaRPr lang="en-US" sz="2000" dirty="0"/>
                    </a:p>
                  </a:txBody>
                  <a:tcPr marL="91429" marR="91429" marT="45719" marB="45719"/>
                </a:tc>
                <a:tc>
                  <a:txBody>
                    <a:bodyPr/>
                    <a:lstStyle/>
                    <a:p>
                      <a:pPr algn="ctr"/>
                      <a:r>
                        <a:rPr lang="en-US" sz="2000" b="1" dirty="0" smtClean="0">
                          <a:solidFill>
                            <a:srgbClr val="FF0000"/>
                          </a:solidFill>
                        </a:rPr>
                        <a:t>Palpable tm. </a:t>
                      </a:r>
                      <a:endParaRPr lang="en-US" sz="2000" b="1" dirty="0">
                        <a:solidFill>
                          <a:srgbClr val="FF0000"/>
                        </a:solidFill>
                      </a:endParaRPr>
                    </a:p>
                  </a:txBody>
                  <a:tcPr marL="91429" marR="91429" marT="45719" marB="45719"/>
                </a:tc>
                <a:tc>
                  <a:txBody>
                    <a:bodyPr/>
                    <a:lstStyle/>
                    <a:p>
                      <a:pPr algn="ctr"/>
                      <a:r>
                        <a:rPr lang="en-US" sz="2000" b="1" dirty="0" smtClean="0">
                          <a:solidFill>
                            <a:srgbClr val="FF0000"/>
                          </a:solidFill>
                        </a:rPr>
                        <a:t>Nonpalpable tm. </a:t>
                      </a:r>
                      <a:endParaRPr lang="en-US" sz="2000" b="1" dirty="0">
                        <a:solidFill>
                          <a:srgbClr val="FF0000"/>
                        </a:solidFill>
                      </a:endParaRPr>
                    </a:p>
                  </a:txBody>
                  <a:tcPr marL="91429" marR="91429" marT="45719" marB="45719"/>
                </a:tc>
                <a:tc>
                  <a:txBody>
                    <a:bodyPr/>
                    <a:lstStyle/>
                    <a:p>
                      <a:pPr algn="ctr"/>
                      <a:r>
                        <a:rPr lang="en-US" sz="2000" b="1" dirty="0" smtClean="0">
                          <a:solidFill>
                            <a:srgbClr val="FF0000"/>
                          </a:solidFill>
                        </a:rPr>
                        <a:t>Total</a:t>
                      </a:r>
                      <a:r>
                        <a:rPr lang="en-US" sz="2000" b="1" baseline="0" dirty="0" smtClean="0">
                          <a:solidFill>
                            <a:srgbClr val="FF0000"/>
                          </a:solidFill>
                        </a:rPr>
                        <a:t> </a:t>
                      </a:r>
                      <a:endParaRPr lang="en-US" sz="2000" b="1" dirty="0">
                        <a:solidFill>
                          <a:srgbClr val="FF0000"/>
                        </a:solidFill>
                      </a:endParaRPr>
                    </a:p>
                  </a:txBody>
                  <a:tcPr marL="91429" marR="91429" marT="45719" marB="45719"/>
                </a:tc>
              </a:tr>
              <a:tr h="729596">
                <a:tc>
                  <a:txBody>
                    <a:bodyPr/>
                    <a:lstStyle/>
                    <a:p>
                      <a:pPr algn="ctr"/>
                      <a:r>
                        <a:rPr lang="en-US" sz="2000" b="1" dirty="0" smtClean="0"/>
                        <a:t>Accuracy of excision</a:t>
                      </a:r>
                      <a:endParaRPr lang="en-US" sz="2000" b="1" dirty="0">
                        <a:solidFill>
                          <a:srgbClr val="0155D1"/>
                        </a:solidFill>
                      </a:endParaRPr>
                    </a:p>
                  </a:txBody>
                  <a:tcPr marL="91429" marR="91429" marT="45719" marB="45719">
                    <a:solidFill>
                      <a:srgbClr val="E78AD0"/>
                    </a:solidFill>
                  </a:tcPr>
                </a:tc>
                <a:tc>
                  <a:txBody>
                    <a:bodyPr/>
                    <a:lstStyle/>
                    <a:p>
                      <a:pPr algn="ctr"/>
                      <a:r>
                        <a:rPr lang="en-US" sz="2000" b="1" dirty="0" smtClean="0"/>
                        <a:t>100%</a:t>
                      </a:r>
                    </a:p>
                    <a:p>
                      <a:pPr algn="ctr"/>
                      <a:r>
                        <a:rPr lang="en-US" sz="2000" b="1" dirty="0" smtClean="0"/>
                        <a:t>(117/117)</a:t>
                      </a:r>
                      <a:endParaRPr lang="en-US" sz="2000" b="1" dirty="0"/>
                    </a:p>
                  </a:txBody>
                  <a:tcPr marL="91429" marR="91429" marT="45719" marB="45719">
                    <a:solidFill>
                      <a:srgbClr val="E78AD0"/>
                    </a:solidFill>
                  </a:tcPr>
                </a:tc>
                <a:tc>
                  <a:txBody>
                    <a:bodyPr/>
                    <a:lstStyle/>
                    <a:p>
                      <a:pPr algn="ctr"/>
                      <a:r>
                        <a:rPr lang="en-US" sz="2000" b="1" dirty="0" smtClean="0"/>
                        <a:t>100%</a:t>
                      </a:r>
                    </a:p>
                    <a:p>
                      <a:pPr algn="ctr"/>
                      <a:r>
                        <a:rPr lang="en-US" sz="2000" b="1" dirty="0" smtClean="0"/>
                        <a:t>(142/142)</a:t>
                      </a:r>
                      <a:endParaRPr lang="en-US" sz="2000" b="1" dirty="0"/>
                    </a:p>
                  </a:txBody>
                  <a:tcPr marL="91429" marR="91429" marT="45719" marB="45719">
                    <a:solidFill>
                      <a:srgbClr val="E78AD0"/>
                    </a:solidFill>
                  </a:tcPr>
                </a:tc>
                <a:tc>
                  <a:txBody>
                    <a:bodyPr/>
                    <a:lstStyle/>
                    <a:p>
                      <a:pPr algn="ctr"/>
                      <a:r>
                        <a:rPr lang="en-US" sz="2000" b="1" dirty="0" smtClean="0"/>
                        <a:t>100%</a:t>
                      </a:r>
                    </a:p>
                    <a:p>
                      <a:pPr algn="ctr"/>
                      <a:r>
                        <a:rPr lang="en-US" sz="2000" b="1" dirty="0" smtClean="0"/>
                        <a:t>(259/259)</a:t>
                      </a:r>
                      <a:endParaRPr lang="en-US" sz="2000" b="1" dirty="0"/>
                    </a:p>
                  </a:txBody>
                  <a:tcPr marL="91429" marR="91429" marT="45719" marB="45719">
                    <a:solidFill>
                      <a:srgbClr val="E78AD0"/>
                    </a:solidFill>
                  </a:tcPr>
                </a:tc>
              </a:tr>
              <a:tr h="1310616">
                <a:tc>
                  <a:txBody>
                    <a:bodyPr/>
                    <a:lstStyle/>
                    <a:p>
                      <a:pPr algn="ctr"/>
                      <a:r>
                        <a:rPr lang="en-US" sz="2000" b="1" dirty="0" err="1" smtClean="0"/>
                        <a:t>Sonographically</a:t>
                      </a:r>
                      <a:r>
                        <a:rPr lang="en-US" sz="2000" b="1" dirty="0" smtClean="0"/>
                        <a:t> negative margins  </a:t>
                      </a:r>
                      <a:r>
                        <a:rPr lang="en-US" sz="2000" b="1" kern="1200" dirty="0" smtClean="0">
                          <a:effectLst/>
                        </a:rPr>
                        <a:t>verified by frozen section </a:t>
                      </a:r>
                      <a:endParaRPr lang="en-US" sz="2000" b="1" dirty="0">
                        <a:solidFill>
                          <a:srgbClr val="0155D1"/>
                        </a:solidFill>
                      </a:endParaRPr>
                    </a:p>
                  </a:txBody>
                  <a:tcPr marL="91429" marR="91429" marT="45719" marB="45719">
                    <a:solidFill>
                      <a:srgbClr val="D5F6BF"/>
                    </a:solidFill>
                  </a:tcPr>
                </a:tc>
                <a:tc>
                  <a:txBody>
                    <a:bodyPr/>
                    <a:lstStyle/>
                    <a:p>
                      <a:pPr algn="ctr"/>
                      <a:r>
                        <a:rPr lang="en-US" sz="2000" b="1" dirty="0" smtClean="0"/>
                        <a:t>91.4% (</a:t>
                      </a:r>
                      <a:r>
                        <a:rPr lang="en-US" sz="2000" b="1" kern="1200" dirty="0" smtClean="0">
                          <a:effectLst/>
                        </a:rPr>
                        <a:t>107/117)</a:t>
                      </a:r>
                      <a:endParaRPr lang="en-US" sz="2000" b="1" dirty="0"/>
                    </a:p>
                  </a:txBody>
                  <a:tcPr marL="91429" marR="91429" marT="45719" marB="45719">
                    <a:solidFill>
                      <a:srgbClr val="D5F6BF"/>
                    </a:solidFill>
                  </a:tcPr>
                </a:tc>
                <a:tc>
                  <a:txBody>
                    <a:bodyPr/>
                    <a:lstStyle/>
                    <a:p>
                      <a:pPr algn="ctr"/>
                      <a:r>
                        <a:rPr lang="en-US" sz="2000" b="1" dirty="0" smtClean="0"/>
                        <a:t>92.2%</a:t>
                      </a:r>
                      <a:r>
                        <a:rPr lang="en-US" sz="2000" b="1" baseline="0" dirty="0" smtClean="0"/>
                        <a:t> </a:t>
                      </a:r>
                    </a:p>
                    <a:p>
                      <a:pPr algn="ctr"/>
                      <a:r>
                        <a:rPr lang="en-US" sz="2000" b="1" dirty="0" smtClean="0"/>
                        <a:t>(131/142)</a:t>
                      </a:r>
                      <a:endParaRPr lang="en-US" sz="2000" b="1" dirty="0"/>
                    </a:p>
                  </a:txBody>
                  <a:tcPr marL="91429" marR="91429" marT="45719" marB="45719">
                    <a:solidFill>
                      <a:srgbClr val="D5F6BF"/>
                    </a:solidFill>
                  </a:tcPr>
                </a:tc>
                <a:tc>
                  <a:txBody>
                    <a:bodyPr/>
                    <a:lstStyle/>
                    <a:p>
                      <a:pPr algn="ctr"/>
                      <a:r>
                        <a:rPr lang="en-US" sz="2000" b="1" dirty="0" smtClean="0"/>
                        <a:t>91.9%</a:t>
                      </a:r>
                      <a:r>
                        <a:rPr lang="en-US" sz="2000" b="1" baseline="0" dirty="0" smtClean="0"/>
                        <a:t> </a:t>
                      </a:r>
                    </a:p>
                    <a:p>
                      <a:pPr algn="ctr"/>
                      <a:r>
                        <a:rPr lang="en-US" sz="2000" b="1" baseline="0" dirty="0" smtClean="0"/>
                        <a:t>(238/259)</a:t>
                      </a:r>
                      <a:endParaRPr lang="en-US" sz="2000" b="1" dirty="0"/>
                    </a:p>
                  </a:txBody>
                  <a:tcPr marL="91429" marR="91429" marT="45719" marB="45719">
                    <a:solidFill>
                      <a:srgbClr val="D5F6BF"/>
                    </a:solidFill>
                  </a:tcPr>
                </a:tc>
              </a:tr>
              <a:tr h="1310616">
                <a:tc>
                  <a:txBody>
                    <a:bodyPr/>
                    <a:lstStyle/>
                    <a:p>
                      <a:pPr algn="ctr"/>
                      <a:r>
                        <a:rPr lang="en-US" sz="2000" b="1" dirty="0" smtClean="0"/>
                        <a:t>Identification of involved margin </a:t>
                      </a:r>
                      <a:r>
                        <a:rPr lang="en-US" sz="2000" b="1" kern="1200" dirty="0" smtClean="0">
                          <a:effectLst/>
                        </a:rPr>
                        <a:t>via specimen </a:t>
                      </a:r>
                      <a:r>
                        <a:rPr lang="en-US" sz="2000" b="1" kern="1200" dirty="0" err="1" smtClean="0">
                          <a:effectLst/>
                        </a:rPr>
                        <a:t>sonography</a:t>
                      </a:r>
                      <a:r>
                        <a:rPr lang="en-US" sz="2000" b="1" kern="1200" dirty="0" smtClean="0">
                          <a:effectLst/>
                        </a:rPr>
                        <a:t> </a:t>
                      </a:r>
                      <a:endParaRPr lang="en-US" sz="2000" b="1" dirty="0">
                        <a:solidFill>
                          <a:srgbClr val="0155D1"/>
                        </a:solidFill>
                      </a:endParaRPr>
                    </a:p>
                  </a:txBody>
                  <a:tcPr marL="91429" marR="91429" marT="45719" marB="45719">
                    <a:solidFill>
                      <a:srgbClr val="FFFD7E"/>
                    </a:solidFill>
                  </a:tcPr>
                </a:tc>
                <a:tc>
                  <a:txBody>
                    <a:bodyPr/>
                    <a:lstStyle/>
                    <a:p>
                      <a:pPr algn="ctr"/>
                      <a:r>
                        <a:rPr lang="en-US" sz="2000" b="1" dirty="0" smtClean="0"/>
                        <a:t>90</a:t>
                      </a:r>
                      <a:r>
                        <a:rPr lang="en-US" sz="2000" b="1" baseline="0" dirty="0" smtClean="0"/>
                        <a:t>% </a:t>
                      </a:r>
                    </a:p>
                    <a:p>
                      <a:pPr algn="ctr"/>
                      <a:r>
                        <a:rPr lang="en-US" sz="2000" b="1" dirty="0" smtClean="0"/>
                        <a:t>(9/10)</a:t>
                      </a:r>
                      <a:endParaRPr lang="en-US" sz="2000" b="1" dirty="0"/>
                    </a:p>
                  </a:txBody>
                  <a:tcPr marL="91429" marR="91429" marT="45719" marB="45719">
                    <a:solidFill>
                      <a:srgbClr val="FFFD7E"/>
                    </a:solidFill>
                  </a:tcPr>
                </a:tc>
                <a:tc>
                  <a:txBody>
                    <a:bodyPr/>
                    <a:lstStyle/>
                    <a:p>
                      <a:pPr algn="ctr"/>
                      <a:r>
                        <a:rPr lang="en-US" sz="2000" b="1" dirty="0" smtClean="0"/>
                        <a:t>100 % </a:t>
                      </a:r>
                    </a:p>
                    <a:p>
                      <a:pPr algn="ctr"/>
                      <a:r>
                        <a:rPr lang="en-US" sz="2000" b="1" dirty="0" smtClean="0"/>
                        <a:t>(11/11)</a:t>
                      </a:r>
                      <a:endParaRPr lang="en-US" sz="2000" b="1" dirty="0"/>
                    </a:p>
                  </a:txBody>
                  <a:tcPr marL="91429" marR="91429" marT="45719" marB="45719">
                    <a:solidFill>
                      <a:srgbClr val="FFFD7E"/>
                    </a:solidFill>
                  </a:tcPr>
                </a:tc>
                <a:tc>
                  <a:txBody>
                    <a:bodyPr/>
                    <a:lstStyle/>
                    <a:p>
                      <a:pPr algn="ctr"/>
                      <a:r>
                        <a:rPr lang="en-US" sz="2000" b="1" dirty="0" smtClean="0"/>
                        <a:t>95.2%</a:t>
                      </a:r>
                    </a:p>
                    <a:p>
                      <a:pPr algn="ctr"/>
                      <a:r>
                        <a:rPr lang="en-US" sz="2000" b="1" dirty="0" smtClean="0"/>
                        <a:t>(20/21)</a:t>
                      </a:r>
                      <a:endParaRPr lang="en-US" sz="2000" b="1" dirty="0"/>
                    </a:p>
                  </a:txBody>
                  <a:tcPr marL="91429" marR="91429" marT="45719" marB="45719">
                    <a:solidFill>
                      <a:srgbClr val="FFFD7E"/>
                    </a:solidFill>
                  </a:tcPr>
                </a:tc>
              </a:tr>
              <a:tr h="1615411">
                <a:tc>
                  <a:txBody>
                    <a:bodyPr/>
                    <a:lstStyle/>
                    <a:p>
                      <a:pPr algn="ctr"/>
                      <a:r>
                        <a:rPr lang="en-US" sz="2000" b="1" kern="1200" dirty="0" smtClean="0">
                          <a:effectLst/>
                        </a:rPr>
                        <a:t>Overall positive margin rate determined by frozen section analysis </a:t>
                      </a:r>
                      <a:endParaRPr lang="en-US" sz="2000" b="1" dirty="0">
                        <a:solidFill>
                          <a:srgbClr val="0155D1"/>
                        </a:solidFill>
                      </a:endParaRPr>
                    </a:p>
                  </a:txBody>
                  <a:tcPr marL="91429" marR="91429" marT="45719" marB="45719">
                    <a:solidFill>
                      <a:schemeClr val="accent6">
                        <a:lumMod val="20000"/>
                        <a:lumOff val="80000"/>
                      </a:schemeClr>
                    </a:solidFill>
                  </a:tcPr>
                </a:tc>
                <a:tc>
                  <a:txBody>
                    <a:bodyPr/>
                    <a:lstStyle/>
                    <a:p>
                      <a:pPr algn="ctr"/>
                      <a:r>
                        <a:rPr lang="en-US" sz="2000" b="1" dirty="0" smtClean="0"/>
                        <a:t>2.8%</a:t>
                      </a:r>
                    </a:p>
                    <a:p>
                      <a:pPr algn="ctr"/>
                      <a:r>
                        <a:rPr lang="en-US" sz="2000" b="1" dirty="0" smtClean="0"/>
                        <a:t>(20/702)</a:t>
                      </a:r>
                      <a:endParaRPr lang="en-US" sz="2000" b="1" dirty="0"/>
                    </a:p>
                  </a:txBody>
                  <a:tcPr marL="91429" marR="91429" marT="45719" marB="45719">
                    <a:solidFill>
                      <a:schemeClr val="accent6">
                        <a:lumMod val="20000"/>
                        <a:lumOff val="80000"/>
                      </a:schemeClr>
                    </a:solidFill>
                  </a:tcPr>
                </a:tc>
                <a:tc>
                  <a:txBody>
                    <a:bodyPr/>
                    <a:lstStyle/>
                    <a:p>
                      <a:pPr algn="ctr"/>
                      <a:r>
                        <a:rPr lang="en-US" sz="2000" b="1" dirty="0" smtClean="0"/>
                        <a:t>1.9%</a:t>
                      </a:r>
                    </a:p>
                    <a:p>
                      <a:pPr algn="ctr"/>
                      <a:r>
                        <a:rPr lang="en-US" sz="2000" b="1" dirty="0" smtClean="0"/>
                        <a:t>(16/852)</a:t>
                      </a:r>
                      <a:endParaRPr lang="en-US" sz="2000" b="1" dirty="0"/>
                    </a:p>
                  </a:txBody>
                  <a:tcPr marL="91429" marR="91429" marT="45719" marB="45719">
                    <a:solidFill>
                      <a:schemeClr val="accent6">
                        <a:lumMod val="20000"/>
                        <a:lumOff val="80000"/>
                      </a:schemeClr>
                    </a:solidFill>
                  </a:tcPr>
                </a:tc>
                <a:tc>
                  <a:txBody>
                    <a:bodyPr/>
                    <a:lstStyle/>
                    <a:p>
                      <a:pPr algn="ctr"/>
                      <a:r>
                        <a:rPr lang="en-US" sz="2000" b="1" kern="1200" dirty="0" smtClean="0">
                          <a:effectLst/>
                        </a:rPr>
                        <a:t>2.3% </a:t>
                      </a:r>
                    </a:p>
                    <a:p>
                      <a:pPr algn="ctr"/>
                      <a:r>
                        <a:rPr lang="en-US" sz="2000" b="1" kern="1200" dirty="0" smtClean="0">
                          <a:effectLst/>
                        </a:rPr>
                        <a:t>(36/1554)</a:t>
                      </a:r>
                      <a:r>
                        <a:rPr lang="en-US" sz="2000" b="1" dirty="0" smtClean="0">
                          <a:effectLst/>
                        </a:rPr>
                        <a:t> </a:t>
                      </a:r>
                      <a:endParaRPr lang="en-US" sz="2000" b="1" dirty="0"/>
                    </a:p>
                  </a:txBody>
                  <a:tcPr marL="91429" marR="91429" marT="45719" marB="45719">
                    <a:solidFill>
                      <a:schemeClr val="accent6">
                        <a:lumMod val="20000"/>
                        <a:lumOff val="80000"/>
                      </a:schemeClr>
                    </a:solidFill>
                  </a:tcPr>
                </a:tc>
              </a:tr>
              <a:tr h="864269">
                <a:tc>
                  <a:txBody>
                    <a:bodyPr/>
                    <a:lstStyle/>
                    <a:p>
                      <a:pPr algn="ctr"/>
                      <a:r>
                        <a:rPr lang="en-US" sz="2000" b="1" dirty="0" smtClean="0"/>
                        <a:t>Reoperation</a:t>
                      </a:r>
                      <a:r>
                        <a:rPr lang="en-US" sz="2000" b="1" baseline="0" dirty="0" smtClean="0"/>
                        <a:t> requirement</a:t>
                      </a:r>
                      <a:endParaRPr lang="en-US" sz="2000" b="1" dirty="0">
                        <a:solidFill>
                          <a:srgbClr val="0155D1"/>
                        </a:solidFill>
                      </a:endParaRPr>
                    </a:p>
                  </a:txBody>
                  <a:tcPr marL="91429" marR="91429" marT="45719" marB="45719">
                    <a:solidFill>
                      <a:schemeClr val="accent1">
                        <a:lumMod val="75000"/>
                      </a:schemeClr>
                    </a:solidFill>
                  </a:tcPr>
                </a:tc>
                <a:tc>
                  <a:txBody>
                    <a:bodyPr/>
                    <a:lstStyle/>
                    <a:p>
                      <a:pPr algn="ctr"/>
                      <a:r>
                        <a:rPr lang="en-US" sz="2000" b="1" dirty="0" smtClean="0"/>
                        <a:t>2.5%</a:t>
                      </a:r>
                    </a:p>
                    <a:p>
                      <a:pPr algn="ctr"/>
                      <a:r>
                        <a:rPr lang="en-US" sz="2000" b="1" dirty="0" smtClean="0"/>
                        <a:t>(3/117)</a:t>
                      </a:r>
                      <a:endParaRPr lang="en-US" sz="2000" b="1" dirty="0"/>
                    </a:p>
                  </a:txBody>
                  <a:tcPr marL="91429" marR="91429" marT="45719" marB="45719">
                    <a:solidFill>
                      <a:schemeClr val="accent1">
                        <a:lumMod val="75000"/>
                      </a:schemeClr>
                    </a:solidFill>
                  </a:tcPr>
                </a:tc>
                <a:tc>
                  <a:txBody>
                    <a:bodyPr/>
                    <a:lstStyle/>
                    <a:p>
                      <a:pPr algn="ctr"/>
                      <a:r>
                        <a:rPr lang="en-US" sz="2000" b="1" dirty="0" smtClean="0"/>
                        <a:t>2.1%</a:t>
                      </a:r>
                    </a:p>
                    <a:p>
                      <a:pPr algn="ctr"/>
                      <a:r>
                        <a:rPr lang="en-US" sz="2000" b="1" dirty="0" smtClean="0"/>
                        <a:t>(3/142)</a:t>
                      </a:r>
                      <a:endParaRPr lang="en-US" sz="2000" b="1" dirty="0"/>
                    </a:p>
                  </a:txBody>
                  <a:tcPr marL="91429" marR="91429" marT="45719" marB="45719">
                    <a:solidFill>
                      <a:schemeClr val="accent1">
                        <a:lumMod val="75000"/>
                      </a:schemeClr>
                    </a:solidFill>
                  </a:tcPr>
                </a:tc>
                <a:tc>
                  <a:txBody>
                    <a:bodyPr/>
                    <a:lstStyle/>
                    <a:p>
                      <a:pPr algn="ctr"/>
                      <a:r>
                        <a:rPr lang="en-US" sz="2000" b="1" dirty="0" smtClean="0"/>
                        <a:t>2.3%</a:t>
                      </a:r>
                    </a:p>
                    <a:p>
                      <a:pPr algn="ctr"/>
                      <a:r>
                        <a:rPr lang="en-US" sz="2000" b="1" dirty="0" smtClean="0"/>
                        <a:t>(6/259)</a:t>
                      </a:r>
                      <a:endParaRPr lang="en-US" sz="2000" b="1" dirty="0"/>
                    </a:p>
                  </a:txBody>
                  <a:tcPr marL="91429" marR="91429" marT="45719" marB="45719">
                    <a:solidFill>
                      <a:schemeClr val="accent1">
                        <a:lumMod val="75000"/>
                      </a:schemeClr>
                    </a:solidFill>
                  </a:tcPr>
                </a:tc>
              </a:tr>
            </a:tbl>
          </a:graphicData>
        </a:graphic>
      </p:graphicFrame>
    </p:spTree>
    <p:extLst>
      <p:ext uri="{BB962C8B-B14F-4D97-AF65-F5344CB8AC3E}">
        <p14:creationId xmlns:p14="http://schemas.microsoft.com/office/powerpoint/2010/main" val="3737575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normAutofit/>
          </a:bodyPr>
          <a:lstStyle/>
          <a:p>
            <a:r>
              <a:rPr lang="tr-TR" dirty="0"/>
              <a:t>The </a:t>
            </a:r>
            <a:r>
              <a:rPr lang="tr-TR" dirty="0" err="1"/>
              <a:t>overall</a:t>
            </a:r>
            <a:r>
              <a:rPr lang="tr-TR" dirty="0"/>
              <a:t> </a:t>
            </a:r>
            <a:r>
              <a:rPr lang="tr-TR" dirty="0" err="1"/>
              <a:t>positive</a:t>
            </a:r>
            <a:r>
              <a:rPr lang="tr-TR" dirty="0"/>
              <a:t> </a:t>
            </a:r>
            <a:r>
              <a:rPr lang="tr-TR" dirty="0" err="1"/>
              <a:t>margin</a:t>
            </a:r>
            <a:r>
              <a:rPr lang="tr-TR" dirty="0"/>
              <a:t> rate </a:t>
            </a:r>
            <a:r>
              <a:rPr lang="tr-TR" dirty="0" err="1"/>
              <a:t>determined</a:t>
            </a:r>
            <a:r>
              <a:rPr lang="tr-TR" dirty="0"/>
              <a:t> </a:t>
            </a:r>
            <a:r>
              <a:rPr lang="tr-TR" dirty="0" err="1"/>
              <a:t>by</a:t>
            </a:r>
            <a:r>
              <a:rPr lang="tr-TR" dirty="0"/>
              <a:t> </a:t>
            </a:r>
            <a:r>
              <a:rPr lang="tr-TR" dirty="0" err="1"/>
              <a:t>frozen</a:t>
            </a:r>
            <a:r>
              <a:rPr lang="tr-TR" dirty="0"/>
              <a:t> </a:t>
            </a:r>
            <a:r>
              <a:rPr lang="tr-TR" dirty="0" err="1"/>
              <a:t>section</a:t>
            </a:r>
            <a:r>
              <a:rPr lang="tr-TR" dirty="0"/>
              <a:t> </a:t>
            </a:r>
            <a:r>
              <a:rPr lang="tr-TR" dirty="0" err="1"/>
              <a:t>analysis</a:t>
            </a:r>
            <a:r>
              <a:rPr lang="tr-TR" dirty="0"/>
              <a:t> </a:t>
            </a:r>
            <a:r>
              <a:rPr lang="tr-TR" dirty="0" err="1"/>
              <a:t>was</a:t>
            </a:r>
            <a:r>
              <a:rPr lang="tr-TR" dirty="0"/>
              <a:t> 2.3% (36/1559</a:t>
            </a:r>
            <a:r>
              <a:rPr lang="tr-TR" dirty="0" smtClean="0"/>
              <a:t>)</a:t>
            </a:r>
          </a:p>
          <a:p>
            <a:pPr algn="just">
              <a:buClr>
                <a:srgbClr val="FF0000"/>
              </a:buClr>
              <a:buFont typeface="Wingdings" charset="0"/>
              <a:buChar char="v"/>
            </a:pPr>
            <a:r>
              <a:rPr lang="en-US" dirty="0" smtClean="0"/>
              <a:t>68,2% (15/22) </a:t>
            </a:r>
            <a:r>
              <a:rPr lang="en-US" dirty="0"/>
              <a:t>of patients with the diagnosis of positive margin by frozen section analysis proved to have significant degrees of pure DCIS or mixed invasive ductal carcinoma with DCIS at final histopathologic </a:t>
            </a:r>
            <a:r>
              <a:rPr lang="en-US" dirty="0" smtClean="0"/>
              <a:t>evaluation</a:t>
            </a:r>
          </a:p>
        </p:txBody>
      </p:sp>
    </p:spTree>
    <p:extLst>
      <p:ext uri="{BB962C8B-B14F-4D97-AF65-F5344CB8AC3E}">
        <p14:creationId xmlns:p14="http://schemas.microsoft.com/office/powerpoint/2010/main" val="291511120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a:xfrm>
            <a:off x="1781503" y="2133600"/>
            <a:ext cx="7076747" cy="4478887"/>
          </a:xfrm>
        </p:spPr>
        <p:txBody>
          <a:bodyPr>
            <a:normAutofit lnSpcReduction="10000"/>
          </a:bodyPr>
          <a:lstStyle/>
          <a:p>
            <a:pPr algn="just">
              <a:buClr>
                <a:srgbClr val="FF0000"/>
              </a:buClr>
              <a:buFont typeface="Wingdings" charset="0"/>
              <a:buChar char="v"/>
            </a:pPr>
            <a:r>
              <a:rPr lang="tr-TR" dirty="0" smtClean="0"/>
              <a:t>A </a:t>
            </a:r>
            <a:r>
              <a:rPr lang="tr-TR" dirty="0" err="1" smtClean="0"/>
              <a:t>second</a:t>
            </a:r>
            <a:r>
              <a:rPr lang="tr-TR" dirty="0" smtClean="0"/>
              <a:t> </a:t>
            </a:r>
            <a:r>
              <a:rPr lang="tr-TR" dirty="0" err="1" smtClean="0"/>
              <a:t>operation</a:t>
            </a:r>
            <a:r>
              <a:rPr lang="tr-TR" dirty="0" smtClean="0"/>
              <a:t> </a:t>
            </a:r>
            <a:r>
              <a:rPr lang="tr-TR" dirty="0" err="1"/>
              <a:t>was</a:t>
            </a:r>
            <a:r>
              <a:rPr lang="tr-TR" dirty="0"/>
              <a:t> </a:t>
            </a:r>
            <a:r>
              <a:rPr lang="tr-TR" dirty="0" err="1"/>
              <a:t>required</a:t>
            </a:r>
            <a:r>
              <a:rPr lang="tr-TR" dirty="0"/>
              <a:t> </a:t>
            </a:r>
            <a:r>
              <a:rPr lang="tr-TR" dirty="0" err="1"/>
              <a:t>only</a:t>
            </a:r>
            <a:r>
              <a:rPr lang="tr-TR" dirty="0"/>
              <a:t> in </a:t>
            </a:r>
            <a:r>
              <a:rPr lang="tr-TR" dirty="0" err="1"/>
              <a:t>six</a:t>
            </a:r>
            <a:r>
              <a:rPr lang="tr-TR" dirty="0"/>
              <a:t> </a:t>
            </a:r>
            <a:r>
              <a:rPr lang="tr-TR" dirty="0" err="1" smtClean="0"/>
              <a:t>cases</a:t>
            </a:r>
            <a:endParaRPr lang="tr-TR" dirty="0" smtClean="0"/>
          </a:p>
          <a:p>
            <a:pPr lvl="1" algn="just">
              <a:buClr>
                <a:srgbClr val="FF0000"/>
              </a:buClr>
              <a:buFont typeface="Wingdings" charset="0"/>
              <a:buChar char="v"/>
            </a:pPr>
            <a:r>
              <a:rPr lang="tr-TR" dirty="0" smtClean="0"/>
              <a:t>3 </a:t>
            </a:r>
            <a:r>
              <a:rPr lang="tr-TR" dirty="0" err="1"/>
              <a:t>patients</a:t>
            </a:r>
            <a:r>
              <a:rPr lang="tr-TR" dirty="0"/>
              <a:t> (2.1%) </a:t>
            </a:r>
            <a:r>
              <a:rPr lang="tr-TR" dirty="0" err="1"/>
              <a:t>with</a:t>
            </a:r>
            <a:r>
              <a:rPr lang="tr-TR" dirty="0"/>
              <a:t> </a:t>
            </a:r>
            <a:r>
              <a:rPr lang="tr-TR" dirty="0" err="1" smtClean="0"/>
              <a:t>nonpalpable</a:t>
            </a:r>
            <a:endParaRPr lang="tr-TR" dirty="0" smtClean="0"/>
          </a:p>
          <a:p>
            <a:pPr lvl="1" algn="just">
              <a:buClr>
                <a:srgbClr val="FF0000"/>
              </a:buClr>
              <a:buFont typeface="Wingdings" charset="0"/>
              <a:buChar char="v"/>
            </a:pPr>
            <a:r>
              <a:rPr lang="tr-TR" dirty="0" smtClean="0"/>
              <a:t>3 </a:t>
            </a:r>
            <a:r>
              <a:rPr lang="tr-TR" dirty="0" err="1"/>
              <a:t>patients</a:t>
            </a:r>
            <a:r>
              <a:rPr lang="tr-TR" dirty="0"/>
              <a:t> (2.5%) </a:t>
            </a:r>
            <a:r>
              <a:rPr lang="tr-TR" dirty="0" err="1"/>
              <a:t>with</a:t>
            </a:r>
            <a:r>
              <a:rPr lang="tr-TR" dirty="0"/>
              <a:t> </a:t>
            </a:r>
            <a:r>
              <a:rPr lang="tr-TR" dirty="0" err="1"/>
              <a:t>palpable</a:t>
            </a:r>
            <a:r>
              <a:rPr lang="tr-TR" dirty="0"/>
              <a:t> </a:t>
            </a:r>
            <a:r>
              <a:rPr lang="tr-TR" dirty="0" err="1" smtClean="0"/>
              <a:t>tumors</a:t>
            </a:r>
            <a:endParaRPr lang="tr-TR" dirty="0" smtClean="0"/>
          </a:p>
          <a:p>
            <a:pPr algn="just">
              <a:buClr>
                <a:srgbClr val="FF0000"/>
              </a:buClr>
              <a:buFont typeface="Wingdings" charset="0"/>
              <a:buChar char="v"/>
            </a:pPr>
            <a:r>
              <a:rPr lang="tr-TR" dirty="0" err="1" smtClean="0"/>
              <a:t>for</a:t>
            </a:r>
            <a:r>
              <a:rPr lang="tr-TR" dirty="0" smtClean="0"/>
              <a:t> </a:t>
            </a:r>
            <a:r>
              <a:rPr lang="tr-TR" dirty="0" err="1"/>
              <a:t>either</a:t>
            </a:r>
            <a:r>
              <a:rPr lang="tr-TR" dirty="0"/>
              <a:t> </a:t>
            </a:r>
            <a:r>
              <a:rPr lang="tr-TR" dirty="0" err="1"/>
              <a:t>determination</a:t>
            </a:r>
            <a:r>
              <a:rPr lang="tr-TR" dirty="0"/>
              <a:t> of </a:t>
            </a:r>
            <a:r>
              <a:rPr lang="tr-TR" dirty="0" err="1"/>
              <a:t>close</a:t>
            </a:r>
            <a:r>
              <a:rPr lang="tr-TR" dirty="0"/>
              <a:t> </a:t>
            </a:r>
            <a:r>
              <a:rPr lang="tr-TR" dirty="0" err="1"/>
              <a:t>margins</a:t>
            </a:r>
            <a:r>
              <a:rPr lang="tr-TR" dirty="0"/>
              <a:t> </a:t>
            </a:r>
            <a:r>
              <a:rPr lang="tr-TR" dirty="0" err="1"/>
              <a:t>or</a:t>
            </a:r>
            <a:r>
              <a:rPr lang="tr-TR" dirty="0"/>
              <a:t> </a:t>
            </a:r>
            <a:r>
              <a:rPr lang="tr-TR" dirty="0" err="1"/>
              <a:t>multifocality</a:t>
            </a:r>
            <a:r>
              <a:rPr lang="tr-TR" dirty="0"/>
              <a:t> at </a:t>
            </a:r>
            <a:r>
              <a:rPr lang="tr-TR" dirty="0" err="1"/>
              <a:t>cavity</a:t>
            </a:r>
            <a:r>
              <a:rPr lang="tr-TR" dirty="0"/>
              <a:t> </a:t>
            </a:r>
            <a:r>
              <a:rPr lang="tr-TR" dirty="0" err="1"/>
              <a:t>shaved</a:t>
            </a:r>
            <a:r>
              <a:rPr lang="tr-TR" dirty="0"/>
              <a:t> </a:t>
            </a:r>
            <a:r>
              <a:rPr lang="tr-TR" dirty="0" err="1" smtClean="0"/>
              <a:t>margins</a:t>
            </a:r>
            <a:endParaRPr lang="tr-TR" dirty="0" smtClean="0"/>
          </a:p>
          <a:p>
            <a:pPr algn="just">
              <a:buClr>
                <a:srgbClr val="FF0000"/>
              </a:buClr>
              <a:buFont typeface="Wingdings" charset="0"/>
              <a:buChar char="v"/>
            </a:pPr>
            <a:r>
              <a:rPr lang="tr-TR" dirty="0" err="1" smtClean="0"/>
              <a:t>without</a:t>
            </a:r>
            <a:r>
              <a:rPr lang="tr-TR" dirty="0" smtClean="0"/>
              <a:t> </a:t>
            </a:r>
            <a:r>
              <a:rPr lang="tr-TR" dirty="0" err="1"/>
              <a:t>residual</a:t>
            </a:r>
            <a:r>
              <a:rPr lang="tr-TR" dirty="0"/>
              <a:t> </a:t>
            </a:r>
            <a:r>
              <a:rPr lang="tr-TR" dirty="0" err="1"/>
              <a:t>cancer</a:t>
            </a:r>
            <a:r>
              <a:rPr lang="tr-TR" dirty="0"/>
              <a:t> on </a:t>
            </a:r>
            <a:r>
              <a:rPr lang="tr-TR" dirty="0" err="1"/>
              <a:t>pathological</a:t>
            </a:r>
            <a:r>
              <a:rPr lang="tr-TR" dirty="0"/>
              <a:t> </a:t>
            </a:r>
            <a:r>
              <a:rPr lang="tr-TR" dirty="0" err="1"/>
              <a:t>examination</a:t>
            </a:r>
            <a:r>
              <a:rPr lang="tr-TR" dirty="0"/>
              <a:t> of </a:t>
            </a:r>
            <a:r>
              <a:rPr lang="tr-TR" dirty="0" err="1"/>
              <a:t>the</a:t>
            </a:r>
            <a:r>
              <a:rPr lang="tr-TR" dirty="0"/>
              <a:t> </a:t>
            </a:r>
            <a:r>
              <a:rPr lang="tr-TR" dirty="0" err="1"/>
              <a:t>reoperative</a:t>
            </a:r>
            <a:r>
              <a:rPr lang="tr-TR" dirty="0"/>
              <a:t> </a:t>
            </a:r>
            <a:r>
              <a:rPr lang="tr-TR" dirty="0" err="1" smtClean="0"/>
              <a:t>specimens</a:t>
            </a:r>
            <a:endParaRPr lang="tr-TR" dirty="0" smtClean="0"/>
          </a:p>
          <a:p>
            <a:pPr algn="just">
              <a:buClr>
                <a:srgbClr val="FF0000"/>
              </a:buClr>
              <a:buFont typeface="Wingdings" charset="0"/>
              <a:buChar char="v"/>
            </a:pPr>
            <a:r>
              <a:rPr lang="en-US" dirty="0"/>
              <a:t>The calculated resection ratio and cost-time analysis was found to be similar for palpable and </a:t>
            </a:r>
            <a:r>
              <a:rPr lang="en-US" dirty="0" err="1"/>
              <a:t>nonpalpable</a:t>
            </a:r>
            <a:r>
              <a:rPr lang="en-US" dirty="0"/>
              <a:t> </a:t>
            </a:r>
            <a:r>
              <a:rPr lang="en-US" dirty="0" smtClean="0"/>
              <a:t>tumors</a:t>
            </a:r>
            <a:endParaRPr lang="en-US" dirty="0"/>
          </a:p>
          <a:p>
            <a:endParaRPr lang="en-US" dirty="0"/>
          </a:p>
        </p:txBody>
      </p:sp>
    </p:spTree>
    <p:extLst>
      <p:ext uri="{BB962C8B-B14F-4D97-AF65-F5344CB8AC3E}">
        <p14:creationId xmlns:p14="http://schemas.microsoft.com/office/powerpoint/2010/main" val="423303331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781503" y="2146092"/>
            <a:ext cx="7076747" cy="3992563"/>
          </a:xfrm>
        </p:spPr>
        <p:txBody>
          <a:bodyPr>
            <a:normAutofit/>
          </a:bodyPr>
          <a:lstStyle/>
          <a:p>
            <a:pPr algn="just"/>
            <a:r>
              <a:rPr lang="en-US" dirty="0"/>
              <a:t>In BCS, US satisfies the </a:t>
            </a:r>
            <a:r>
              <a:rPr lang="en-US" dirty="0" smtClean="0"/>
              <a:t>requirements </a:t>
            </a:r>
            <a:r>
              <a:rPr lang="en-US" dirty="0"/>
              <a:t>for diagnosis and assisted treatment of breast cancer</a:t>
            </a:r>
            <a:endParaRPr lang="tr-TR" dirty="0"/>
          </a:p>
          <a:p>
            <a:pPr algn="just"/>
            <a:r>
              <a:rPr lang="tr-TR" dirty="0"/>
              <a:t>US</a:t>
            </a:r>
            <a:r>
              <a:rPr lang="en-US" dirty="0"/>
              <a:t> has been extensively used in the fields of preoperative evaluation,</a:t>
            </a:r>
            <a:r>
              <a:rPr lang="tr-TR" dirty="0"/>
              <a:t> </a:t>
            </a:r>
            <a:r>
              <a:rPr lang="en-US" dirty="0"/>
              <a:t>procedure-guided diagnostics, intraoperative tumor localization, and intraoperative margin </a:t>
            </a:r>
            <a:r>
              <a:rPr lang="en-US" dirty="0" smtClean="0"/>
              <a:t>assessment</a:t>
            </a:r>
          </a:p>
          <a:p>
            <a:pPr algn="just"/>
            <a:r>
              <a:rPr lang="en-US" dirty="0" smtClean="0"/>
              <a:t>Hence</a:t>
            </a:r>
            <a:r>
              <a:rPr lang="en-US" dirty="0"/>
              <a:t>, as a study objective, we focused on breast cancer patients treated with BCS who </a:t>
            </a:r>
            <a:r>
              <a:rPr lang="en-US" dirty="0" smtClean="0"/>
              <a:t>underwent </a:t>
            </a:r>
            <a:r>
              <a:rPr lang="en-US" dirty="0"/>
              <a:t>US for intraoperative tumor </a:t>
            </a:r>
            <a:r>
              <a:rPr lang="en-US" dirty="0" smtClean="0"/>
              <a:t>localization</a:t>
            </a:r>
            <a:endParaRPr lang="en-US" dirty="0"/>
          </a:p>
          <a:p>
            <a:endParaRPr lang="en-US" dirty="0"/>
          </a:p>
          <a:p>
            <a:endParaRPr lang="en-US" dirty="0"/>
          </a:p>
        </p:txBody>
      </p:sp>
    </p:spTree>
    <p:extLst>
      <p:ext uri="{BB962C8B-B14F-4D97-AF65-F5344CB8AC3E}">
        <p14:creationId xmlns:p14="http://schemas.microsoft.com/office/powerpoint/2010/main" val="209750367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pic>
        <p:nvPicPr>
          <p:cNvPr id="4" name="Content Placeholder 3"/>
          <p:cNvPicPr>
            <a:picLocks noGrp="1" noChangeAspect="1"/>
          </p:cNvPicPr>
          <p:nvPr>
            <p:ph idx="1"/>
          </p:nvPr>
        </p:nvPicPr>
        <p:blipFill>
          <a:blip r:embed="rId3"/>
          <a:srcRect t="-32091" b="-32091"/>
          <a:stretch>
            <a:fillRect/>
          </a:stretch>
        </p:blipFill>
        <p:spPr>
          <a:xfrm>
            <a:off x="450628" y="630382"/>
            <a:ext cx="8693371" cy="6246635"/>
          </a:xfrm>
        </p:spPr>
      </p:pic>
      <p:sp>
        <p:nvSpPr>
          <p:cNvPr id="5" name="TextBox 4"/>
          <p:cNvSpPr txBox="1"/>
          <p:nvPr/>
        </p:nvSpPr>
        <p:spPr>
          <a:xfrm>
            <a:off x="660689" y="5166172"/>
            <a:ext cx="1933838" cy="369332"/>
          </a:xfrm>
          <a:prstGeom prst="rect">
            <a:avLst/>
          </a:prstGeom>
          <a:solidFill>
            <a:schemeClr val="bg1"/>
          </a:solidFill>
        </p:spPr>
        <p:txBody>
          <a:bodyPr wrap="square" rtlCol="0">
            <a:spAutoFit/>
          </a:bodyPr>
          <a:lstStyle/>
          <a:p>
            <a:r>
              <a:rPr lang="en-US" dirty="0" smtClean="0">
                <a:latin typeface="Bangla MN"/>
                <a:cs typeface="Bangla MN"/>
              </a:rPr>
              <a:t>Ramos et al.</a:t>
            </a:r>
            <a:endParaRPr lang="en-US" dirty="0">
              <a:latin typeface="Bangla MN"/>
              <a:cs typeface="Bangla MN"/>
            </a:endParaRPr>
          </a:p>
        </p:txBody>
      </p:sp>
      <p:sp>
        <p:nvSpPr>
          <p:cNvPr id="6" name="TextBox 5"/>
          <p:cNvSpPr txBox="1"/>
          <p:nvPr/>
        </p:nvSpPr>
        <p:spPr>
          <a:xfrm>
            <a:off x="660689" y="4790136"/>
            <a:ext cx="1933838" cy="369332"/>
          </a:xfrm>
          <a:prstGeom prst="rect">
            <a:avLst/>
          </a:prstGeom>
          <a:solidFill>
            <a:schemeClr val="bg1"/>
          </a:solidFill>
        </p:spPr>
        <p:txBody>
          <a:bodyPr wrap="square" rtlCol="0">
            <a:spAutoFit/>
          </a:bodyPr>
          <a:lstStyle/>
          <a:p>
            <a:r>
              <a:rPr lang="en-US" dirty="0" err="1" smtClean="0">
                <a:latin typeface="Bangla MN"/>
                <a:cs typeface="Bangla MN"/>
              </a:rPr>
              <a:t>Haid</a:t>
            </a:r>
            <a:r>
              <a:rPr lang="en-US" dirty="0" smtClean="0">
                <a:latin typeface="Bangla MN"/>
                <a:cs typeface="Bangla MN"/>
              </a:rPr>
              <a:t> et al.</a:t>
            </a:r>
            <a:endParaRPr lang="en-US" dirty="0">
              <a:latin typeface="Bangla MN"/>
              <a:cs typeface="Bangla MN"/>
            </a:endParaRPr>
          </a:p>
        </p:txBody>
      </p:sp>
      <p:sp>
        <p:nvSpPr>
          <p:cNvPr id="7" name="TextBox 6"/>
          <p:cNvSpPr txBox="1"/>
          <p:nvPr/>
        </p:nvSpPr>
        <p:spPr>
          <a:xfrm>
            <a:off x="660689" y="4420804"/>
            <a:ext cx="1933838" cy="369332"/>
          </a:xfrm>
          <a:prstGeom prst="rect">
            <a:avLst/>
          </a:prstGeom>
          <a:solidFill>
            <a:schemeClr val="bg1"/>
          </a:solidFill>
        </p:spPr>
        <p:txBody>
          <a:bodyPr wrap="square" rtlCol="0">
            <a:spAutoFit/>
          </a:bodyPr>
          <a:lstStyle/>
          <a:p>
            <a:r>
              <a:rPr lang="en-US" dirty="0" smtClean="0">
                <a:latin typeface="Bangla MN"/>
                <a:cs typeface="Bangla MN"/>
              </a:rPr>
              <a:t>Ngo et al.</a:t>
            </a:r>
            <a:endParaRPr lang="en-US" dirty="0">
              <a:latin typeface="Bangla MN"/>
              <a:cs typeface="Bangla MN"/>
            </a:endParaRPr>
          </a:p>
        </p:txBody>
      </p:sp>
      <p:sp>
        <p:nvSpPr>
          <p:cNvPr id="8" name="TextBox 7"/>
          <p:cNvSpPr txBox="1"/>
          <p:nvPr/>
        </p:nvSpPr>
        <p:spPr>
          <a:xfrm>
            <a:off x="660689" y="4089410"/>
            <a:ext cx="1933838" cy="369332"/>
          </a:xfrm>
          <a:prstGeom prst="rect">
            <a:avLst/>
          </a:prstGeom>
          <a:solidFill>
            <a:schemeClr val="bg1"/>
          </a:solidFill>
        </p:spPr>
        <p:txBody>
          <a:bodyPr wrap="square" rtlCol="0">
            <a:spAutoFit/>
          </a:bodyPr>
          <a:lstStyle/>
          <a:p>
            <a:r>
              <a:rPr lang="en-US" dirty="0" smtClean="0">
                <a:latin typeface="Bangla MN"/>
                <a:cs typeface="Bangla MN"/>
              </a:rPr>
              <a:t>Kaufmann et al.</a:t>
            </a:r>
            <a:endParaRPr lang="en-US" dirty="0">
              <a:latin typeface="Bangla MN"/>
              <a:cs typeface="Bangla MN"/>
            </a:endParaRPr>
          </a:p>
        </p:txBody>
      </p:sp>
      <p:sp>
        <p:nvSpPr>
          <p:cNvPr id="9" name="TextBox 8"/>
          <p:cNvSpPr txBox="1"/>
          <p:nvPr/>
        </p:nvSpPr>
        <p:spPr>
          <a:xfrm>
            <a:off x="660689" y="3720078"/>
            <a:ext cx="1933838" cy="369332"/>
          </a:xfrm>
          <a:prstGeom prst="rect">
            <a:avLst/>
          </a:prstGeom>
          <a:solidFill>
            <a:schemeClr val="bg1"/>
          </a:solidFill>
        </p:spPr>
        <p:txBody>
          <a:bodyPr wrap="square" rtlCol="0">
            <a:spAutoFit/>
          </a:bodyPr>
          <a:lstStyle/>
          <a:p>
            <a:r>
              <a:rPr lang="en-US" dirty="0" smtClean="0">
                <a:latin typeface="Bangla MN"/>
                <a:cs typeface="Bangla MN"/>
              </a:rPr>
              <a:t>Harlow et al.</a:t>
            </a:r>
            <a:endParaRPr lang="en-US" dirty="0">
              <a:latin typeface="Bangla MN"/>
              <a:cs typeface="Bangla MN"/>
            </a:endParaRPr>
          </a:p>
        </p:txBody>
      </p:sp>
      <p:sp>
        <p:nvSpPr>
          <p:cNvPr id="3" name="TextBox 2"/>
          <p:cNvSpPr txBox="1"/>
          <p:nvPr/>
        </p:nvSpPr>
        <p:spPr>
          <a:xfrm>
            <a:off x="0" y="6046020"/>
            <a:ext cx="9231664" cy="954107"/>
          </a:xfrm>
          <a:prstGeom prst="rect">
            <a:avLst/>
          </a:prstGeom>
          <a:noFill/>
        </p:spPr>
        <p:txBody>
          <a:bodyPr wrap="none" rtlCol="0">
            <a:spAutoFit/>
          </a:bodyPr>
          <a:lstStyle/>
          <a:p>
            <a:r>
              <a:rPr lang="en-US" sz="800" dirty="0" smtClean="0"/>
              <a:t>Harlow SP, </a:t>
            </a:r>
            <a:r>
              <a:rPr lang="en-US" sz="800" dirty="0" err="1" smtClean="0"/>
              <a:t>Krag</a:t>
            </a:r>
            <a:r>
              <a:rPr lang="en-US" sz="800" dirty="0" smtClean="0"/>
              <a:t> DN, Ames SE, Weaver DL. Intraoperative ultrasound </a:t>
            </a:r>
            <a:r>
              <a:rPr lang="en-US" sz="800" dirty="0" err="1" smtClean="0"/>
              <a:t>localiza</a:t>
            </a:r>
            <a:r>
              <a:rPr lang="en-US" sz="800" dirty="0" smtClean="0"/>
              <a:t>- </a:t>
            </a:r>
            <a:r>
              <a:rPr lang="en-US" sz="800" dirty="0" err="1" smtClean="0"/>
              <a:t>tion</a:t>
            </a:r>
            <a:r>
              <a:rPr lang="en-US" sz="800" dirty="0" smtClean="0"/>
              <a:t> to guide surgical excision of </a:t>
            </a:r>
            <a:r>
              <a:rPr lang="en-US" sz="800" dirty="0" err="1" smtClean="0"/>
              <a:t>nonpalpable</a:t>
            </a:r>
            <a:r>
              <a:rPr lang="en-US" sz="800" dirty="0" smtClean="0"/>
              <a:t> breast carcinoma. ACS 1999;189(3):241-6.</a:t>
            </a:r>
          </a:p>
          <a:p>
            <a:r>
              <a:rPr lang="en-US" sz="800" dirty="0" smtClean="0"/>
              <a:t>Kaufman CS, Jacobson L, Bachman B, Kaufman LB. Intraoperative </a:t>
            </a:r>
            <a:r>
              <a:rPr lang="en-US" sz="800" dirty="0" err="1" smtClean="0"/>
              <a:t>ultrasonog</a:t>
            </a:r>
            <a:r>
              <a:rPr lang="en-US" sz="800" dirty="0" smtClean="0"/>
              <a:t>- </a:t>
            </a:r>
            <a:r>
              <a:rPr lang="en-US" sz="800" dirty="0" err="1" smtClean="0"/>
              <a:t>raphy</a:t>
            </a:r>
            <a:r>
              <a:rPr lang="en-US" sz="800" dirty="0" smtClean="0"/>
              <a:t> guidance is accurate and efficient according to results in 100 breast cancer patients. American Journal of Surgery 2003;186(4):378-82. </a:t>
            </a:r>
          </a:p>
          <a:p>
            <a:r>
              <a:rPr lang="en-US" sz="800" dirty="0" smtClean="0"/>
              <a:t>Ngô C, </a:t>
            </a:r>
            <a:r>
              <a:rPr lang="en-US" sz="800" dirty="0" err="1" smtClean="0"/>
              <a:t>Pollet</a:t>
            </a:r>
            <a:r>
              <a:rPr lang="en-US" sz="800" dirty="0" smtClean="0"/>
              <a:t> AG, </a:t>
            </a:r>
            <a:r>
              <a:rPr lang="en-US" sz="800" dirty="0" err="1" smtClean="0"/>
              <a:t>Laperrelle</a:t>
            </a:r>
            <a:r>
              <a:rPr lang="en-US" sz="800" dirty="0" smtClean="0"/>
              <a:t> J, et al. Intraoperative ultrasound localization of </a:t>
            </a:r>
            <a:r>
              <a:rPr lang="en-US" sz="800" dirty="0" err="1" smtClean="0"/>
              <a:t>nonpalpable</a:t>
            </a:r>
            <a:r>
              <a:rPr lang="en-US" sz="800" dirty="0" smtClean="0"/>
              <a:t> breast cancers. Annals of Surgical Oncology 2007;14(9):2485-9. </a:t>
            </a:r>
          </a:p>
          <a:p>
            <a:r>
              <a:rPr lang="en-US" sz="800" dirty="0" err="1" smtClean="0"/>
              <a:t>Haid</a:t>
            </a:r>
            <a:r>
              <a:rPr lang="en-US" sz="800" dirty="0" smtClean="0"/>
              <a:t> A, </a:t>
            </a:r>
            <a:r>
              <a:rPr lang="en-US" sz="800" dirty="0" err="1" smtClean="0"/>
              <a:t>Knauer</a:t>
            </a:r>
            <a:r>
              <a:rPr lang="en-US" sz="800" dirty="0" smtClean="0"/>
              <a:t> M, </a:t>
            </a:r>
            <a:r>
              <a:rPr lang="en-US" sz="800" dirty="0" err="1" smtClean="0"/>
              <a:t>Dunzinger</a:t>
            </a:r>
            <a:r>
              <a:rPr lang="en-US" sz="800" dirty="0" smtClean="0"/>
              <a:t> S, et al. Intra-operative </a:t>
            </a:r>
            <a:r>
              <a:rPr lang="en-US" sz="800" dirty="0" err="1" smtClean="0"/>
              <a:t>sonography</a:t>
            </a:r>
            <a:r>
              <a:rPr lang="en-US" sz="800" dirty="0" smtClean="0"/>
              <a:t>: a valuable aid during breast-conserving surgery for occult breast cancer. Annals of Surgical Oncology 2007;14(11):3090-101.</a:t>
            </a:r>
          </a:p>
          <a:p>
            <a:r>
              <a:rPr lang="en-US" sz="800" dirty="0"/>
              <a:t>Ramos M, </a:t>
            </a:r>
            <a:r>
              <a:rPr lang="en-US" sz="800" dirty="0" err="1"/>
              <a:t>Díaz</a:t>
            </a:r>
            <a:r>
              <a:rPr lang="en-US" sz="800" dirty="0"/>
              <a:t> JC , Ramos T, </a:t>
            </a:r>
            <a:r>
              <a:rPr lang="en-US" sz="800" dirty="0" err="1"/>
              <a:t>Ruano</a:t>
            </a:r>
            <a:r>
              <a:rPr lang="en-US" sz="800" dirty="0"/>
              <a:t> R, </a:t>
            </a:r>
            <a:r>
              <a:rPr lang="en-US" sz="800" dirty="0" err="1"/>
              <a:t>Aparicio</a:t>
            </a:r>
            <a:r>
              <a:rPr lang="en-US" sz="800" dirty="0"/>
              <a:t> M, et </a:t>
            </a:r>
            <a:r>
              <a:rPr lang="en-US" sz="800" dirty="0" err="1"/>
              <a:t>al.Ultrasound</a:t>
            </a:r>
            <a:r>
              <a:rPr lang="en-US" sz="800" dirty="0"/>
              <a:t>-guided excision combined with intraoperative assessment of gross macroscopic margins decreases the rate of reoperations for non-palpable invasive </a:t>
            </a:r>
            <a:endParaRPr lang="en-US" sz="800" dirty="0" smtClean="0"/>
          </a:p>
          <a:p>
            <a:r>
              <a:rPr lang="en-US" sz="800" dirty="0" smtClean="0"/>
              <a:t>breast </a:t>
            </a:r>
            <a:r>
              <a:rPr lang="en-US" sz="800" dirty="0"/>
              <a:t>cancer. The Breast </a:t>
            </a:r>
            <a:r>
              <a:rPr lang="en-US" sz="800" dirty="0" smtClean="0"/>
              <a:t>2013;22:520</a:t>
            </a:r>
            <a:r>
              <a:rPr lang="en-US" sz="800" dirty="0"/>
              <a:t>-524</a:t>
            </a:r>
          </a:p>
          <a:p>
            <a:endParaRPr lang="en-US" sz="800" dirty="0" smtClean="0"/>
          </a:p>
        </p:txBody>
      </p:sp>
      <p:sp>
        <p:nvSpPr>
          <p:cNvPr id="10" name="TextBox 9"/>
          <p:cNvSpPr txBox="1"/>
          <p:nvPr/>
        </p:nvSpPr>
        <p:spPr>
          <a:xfrm>
            <a:off x="6349764" y="3222475"/>
            <a:ext cx="35137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075695159"/>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781503" y="2133600"/>
            <a:ext cx="7076747" cy="3992563"/>
          </a:xfrm>
        </p:spPr>
        <p:txBody>
          <a:bodyPr/>
          <a:lstStyle/>
          <a:p>
            <a:pPr algn="just"/>
            <a:r>
              <a:rPr lang="en-US" dirty="0"/>
              <a:t>The results of the </a:t>
            </a:r>
            <a:r>
              <a:rPr lang="en-US" dirty="0" smtClean="0"/>
              <a:t>presented study show </a:t>
            </a:r>
            <a:r>
              <a:rPr lang="en-US" dirty="0"/>
              <a:t>that intraoperative </a:t>
            </a:r>
            <a:r>
              <a:rPr lang="en-US" dirty="0" smtClean="0"/>
              <a:t>continuous use </a:t>
            </a:r>
            <a:r>
              <a:rPr lang="en-US" dirty="0"/>
              <a:t>of </a:t>
            </a:r>
            <a:r>
              <a:rPr lang="en-US" dirty="0" smtClean="0"/>
              <a:t>ultrasonography provides significant </a:t>
            </a:r>
            <a:r>
              <a:rPr lang="en-US" dirty="0"/>
              <a:t>surgical accuracy of </a:t>
            </a:r>
            <a:r>
              <a:rPr lang="en-US" dirty="0" smtClean="0"/>
              <a:t>either palpable or nonpalpable breast cancer</a:t>
            </a:r>
          </a:p>
          <a:p>
            <a:pPr algn="just"/>
            <a:r>
              <a:rPr lang="en-US" dirty="0" smtClean="0"/>
              <a:t>The </a:t>
            </a:r>
            <a:r>
              <a:rPr lang="en-US" dirty="0"/>
              <a:t>proportion of adequate clear resection margins was </a:t>
            </a:r>
            <a:r>
              <a:rPr lang="en-US" dirty="0" smtClean="0"/>
              <a:t>high; </a:t>
            </a:r>
            <a:r>
              <a:rPr lang="en-US" dirty="0"/>
              <a:t>more than </a:t>
            </a:r>
            <a:r>
              <a:rPr lang="en-US" dirty="0" smtClean="0"/>
              <a:t>90% </a:t>
            </a:r>
            <a:r>
              <a:rPr lang="en-US" dirty="0"/>
              <a:t>of women had </a:t>
            </a:r>
            <a:r>
              <a:rPr lang="en-US" dirty="0" err="1"/>
              <a:t>tumour</a:t>
            </a:r>
            <a:r>
              <a:rPr lang="en-US" dirty="0"/>
              <a:t>-free resection </a:t>
            </a:r>
            <a:r>
              <a:rPr lang="en-US" dirty="0" smtClean="0"/>
              <a:t>margins confirmed by frozen section analysis</a:t>
            </a:r>
            <a:endParaRPr lang="en-US" dirty="0"/>
          </a:p>
          <a:p>
            <a:endParaRPr lang="en-US" dirty="0"/>
          </a:p>
        </p:txBody>
      </p:sp>
    </p:spTree>
    <p:extLst>
      <p:ext uri="{BB962C8B-B14F-4D97-AF65-F5344CB8AC3E}">
        <p14:creationId xmlns:p14="http://schemas.microsoft.com/office/powerpoint/2010/main" val="85418596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The author does not </a:t>
            </a:r>
            <a:r>
              <a:rPr lang="en-US" dirty="0"/>
              <a:t>have any conflicts of interest or financial </a:t>
            </a:r>
            <a:r>
              <a:rPr lang="en-US" dirty="0" smtClean="0"/>
              <a:t>affiliations </a:t>
            </a:r>
            <a:r>
              <a:rPr lang="en-US" dirty="0"/>
              <a:t>to </a:t>
            </a:r>
            <a:r>
              <a:rPr lang="en-US" dirty="0" smtClean="0"/>
              <a:t>disclose</a:t>
            </a:r>
            <a:endParaRPr lang="en-US" dirty="0"/>
          </a:p>
        </p:txBody>
      </p:sp>
    </p:spTree>
    <p:extLst>
      <p:ext uri="{BB962C8B-B14F-4D97-AF65-F5344CB8AC3E}">
        <p14:creationId xmlns:p14="http://schemas.microsoft.com/office/powerpoint/2010/main" val="8700811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pPr algn="just"/>
            <a:r>
              <a:rPr lang="tr-TR" dirty="0"/>
              <a:t>Accordingly</a:t>
            </a:r>
            <a:r>
              <a:rPr lang="en-US" dirty="0"/>
              <a:t>, the improved margin clearance achieved with ultrasound guidance lowered the need for either </a:t>
            </a:r>
            <a:r>
              <a:rPr lang="en-US" dirty="0" smtClean="0"/>
              <a:t>a </a:t>
            </a:r>
            <a:r>
              <a:rPr lang="en-US" dirty="0"/>
              <a:t>re-excision, or </a:t>
            </a:r>
            <a:r>
              <a:rPr lang="en-US" dirty="0" smtClean="0"/>
              <a:t>mastectomy</a:t>
            </a:r>
            <a:endParaRPr lang="en-US" dirty="0"/>
          </a:p>
          <a:p>
            <a:pPr algn="just"/>
            <a:r>
              <a:rPr lang="en-US" dirty="0" smtClean="0"/>
              <a:t>Moreover, cavity shavings from tumor bed for permanent section analysis as the standard of the procedure decreased the need of re-operations to 2.3%. </a:t>
            </a:r>
          </a:p>
          <a:p>
            <a:pPr algn="just"/>
            <a:r>
              <a:rPr lang="en-US" dirty="0" smtClean="0"/>
              <a:t>Avoidance </a:t>
            </a:r>
            <a:r>
              <a:rPr lang="en-US" dirty="0"/>
              <a:t>of </a:t>
            </a:r>
            <a:r>
              <a:rPr lang="en-US" dirty="0" smtClean="0"/>
              <a:t>further </a:t>
            </a:r>
            <a:r>
              <a:rPr lang="en-US" dirty="0"/>
              <a:t>treatment </a:t>
            </a:r>
            <a:r>
              <a:rPr lang="en-US" dirty="0" smtClean="0"/>
              <a:t>has the potential to reduce </a:t>
            </a:r>
            <a:r>
              <a:rPr lang="en-US" dirty="0"/>
              <a:t>adverse effects on </a:t>
            </a:r>
            <a:r>
              <a:rPr lang="en-US" dirty="0" err="1"/>
              <a:t>cosmesis</a:t>
            </a:r>
            <a:r>
              <a:rPr lang="en-US" dirty="0"/>
              <a:t>, psychological distress, and health </a:t>
            </a:r>
            <a:r>
              <a:rPr lang="en-US" dirty="0" smtClean="0"/>
              <a:t>costs</a:t>
            </a:r>
          </a:p>
          <a:p>
            <a:endParaRPr lang="en-US" dirty="0"/>
          </a:p>
          <a:p>
            <a:endParaRPr lang="en-US" dirty="0"/>
          </a:p>
        </p:txBody>
      </p:sp>
    </p:spTree>
    <p:extLst>
      <p:ext uri="{BB962C8B-B14F-4D97-AF65-F5344CB8AC3E}">
        <p14:creationId xmlns:p14="http://schemas.microsoft.com/office/powerpoint/2010/main" val="296370618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lgn="just"/>
            <a:r>
              <a:rPr lang="en-US" dirty="0" smtClean="0"/>
              <a:t>US-</a:t>
            </a:r>
            <a:r>
              <a:rPr lang="en-US" dirty="0"/>
              <a:t>guided surgery resulted in significantly smaller specimen volumes and less resection </a:t>
            </a:r>
            <a:r>
              <a:rPr lang="en-US" dirty="0" smtClean="0"/>
              <a:t>of healthy breast tissue relative to the excessive specimen </a:t>
            </a:r>
            <a:r>
              <a:rPr lang="en-US" dirty="0"/>
              <a:t>volumes seen in women who underwent palpation- guided </a:t>
            </a:r>
            <a:r>
              <a:rPr lang="en-US" dirty="0" smtClean="0"/>
              <a:t>surgery in literature * </a:t>
            </a:r>
          </a:p>
          <a:p>
            <a:pPr algn="just"/>
            <a:r>
              <a:rPr lang="en-US" dirty="0" smtClean="0"/>
              <a:t>A </a:t>
            </a:r>
            <a:r>
              <a:rPr lang="en-US" dirty="0"/>
              <a:t>reduction in specimen volume could </a:t>
            </a:r>
            <a:r>
              <a:rPr lang="en-US" dirty="0" smtClean="0"/>
              <a:t>lead </a:t>
            </a:r>
            <a:r>
              <a:rPr lang="en-US" dirty="0"/>
              <a:t>to improved cosmetic outcomes, thereby increasing patients’ </a:t>
            </a:r>
            <a:r>
              <a:rPr lang="en-US" dirty="0" smtClean="0"/>
              <a:t>satisfaction, quality </a:t>
            </a:r>
            <a:r>
              <a:rPr lang="en-US" dirty="0"/>
              <a:t>of life </a:t>
            </a:r>
            <a:r>
              <a:rPr lang="en-US" dirty="0" smtClean="0"/>
              <a:t>and decreasing costs</a:t>
            </a:r>
            <a:endParaRPr lang="en-US" dirty="0"/>
          </a:p>
          <a:p>
            <a:endParaRPr lang="en-US" dirty="0"/>
          </a:p>
        </p:txBody>
      </p:sp>
      <p:sp>
        <p:nvSpPr>
          <p:cNvPr id="5" name="Rectangle 4"/>
          <p:cNvSpPr/>
          <p:nvPr/>
        </p:nvSpPr>
        <p:spPr>
          <a:xfrm>
            <a:off x="0" y="6172364"/>
            <a:ext cx="9301528" cy="677108"/>
          </a:xfrm>
          <a:prstGeom prst="rect">
            <a:avLst/>
          </a:prstGeom>
        </p:spPr>
        <p:txBody>
          <a:bodyPr wrap="square">
            <a:spAutoFit/>
          </a:bodyPr>
          <a:lstStyle/>
          <a:p>
            <a:r>
              <a:rPr lang="en-US" sz="1000" dirty="0" smtClean="0">
                <a:hlinkClick r:id="rId2" invalidUrl="http://www.ncbi.nlm.nih.gov/pubmed/?term=Krekel NM[Author]&amp;cauthor=true&amp;cauthor_uid=23218662"/>
              </a:rPr>
              <a:t>*Krekel </a:t>
            </a:r>
            <a:r>
              <a:rPr lang="en-US" sz="1000" dirty="0">
                <a:hlinkClick r:id="rId2" invalidUrl="http://www.ncbi.nlm.nih.gov/pubmed/?term=Krekel NM[Author]&amp;cauthor=true&amp;cauthor_uid=23218662"/>
              </a:rPr>
              <a:t>NM</a:t>
            </a:r>
            <a:r>
              <a:rPr lang="en-US" sz="1000" dirty="0"/>
              <a:t>, </a:t>
            </a:r>
            <a:r>
              <a:rPr lang="en-US" sz="1000" dirty="0">
                <a:hlinkClick r:id="rId3" invalidUrl="http://www.ncbi.nlm.nih.gov/pubmed/?term=Haloua MH[Author]&amp;cauthor=true&amp;cauthor_uid=23218662"/>
              </a:rPr>
              <a:t>Haloua MH</a:t>
            </a:r>
            <a:r>
              <a:rPr lang="en-US" sz="1000" dirty="0"/>
              <a:t>, </a:t>
            </a:r>
            <a:r>
              <a:rPr lang="en-US" sz="1000" dirty="0">
                <a:hlinkClick r:id="rId4" invalidUrl="http://www.ncbi.nlm.nih.gov/pubmed/?term=Lopes Cardozo AM[Author]&amp;cauthor=true&amp;cauthor_uid=23218662"/>
              </a:rPr>
              <a:t>Lopes Cardozo AM</a:t>
            </a:r>
            <a:r>
              <a:rPr lang="en-US" sz="1000" dirty="0"/>
              <a:t>, et al. Intraoperative ultrasound guidance for palpable breast cancer excision (COBALT trial): a </a:t>
            </a:r>
            <a:r>
              <a:rPr lang="en-US" sz="1000" dirty="0" err="1"/>
              <a:t>multicentre</a:t>
            </a:r>
            <a:r>
              <a:rPr lang="en-US" sz="1000" dirty="0"/>
              <a:t>, </a:t>
            </a:r>
            <a:r>
              <a:rPr lang="en-US" sz="1000" dirty="0" err="1"/>
              <a:t>randomised</a:t>
            </a:r>
            <a:r>
              <a:rPr lang="en-US" sz="1000" dirty="0"/>
              <a:t> controlled trial. Lancet </a:t>
            </a:r>
            <a:r>
              <a:rPr lang="en-US" sz="1000" dirty="0" err="1"/>
              <a:t>Oncol</a:t>
            </a:r>
            <a:r>
              <a:rPr lang="en-US" sz="1000" dirty="0"/>
              <a:t>. 2013;14(1):48-54.</a:t>
            </a:r>
          </a:p>
          <a:p>
            <a:r>
              <a:rPr lang="en-US" dirty="0"/>
              <a:t> </a:t>
            </a:r>
          </a:p>
        </p:txBody>
      </p:sp>
    </p:spTree>
    <p:extLst>
      <p:ext uri="{BB962C8B-B14F-4D97-AF65-F5344CB8AC3E}">
        <p14:creationId xmlns:p14="http://schemas.microsoft.com/office/powerpoint/2010/main" val="325768548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pPr algn="just"/>
            <a:r>
              <a:rPr lang="en-US" dirty="0" smtClean="0"/>
              <a:t>The considerable </a:t>
            </a:r>
            <a:r>
              <a:rPr lang="en-US" dirty="0"/>
              <a:t>improvements in surgical accuracy </a:t>
            </a:r>
            <a:r>
              <a:rPr lang="en-US" dirty="0" smtClean="0"/>
              <a:t>provided by US-</a:t>
            </a:r>
            <a:r>
              <a:rPr lang="en-US" dirty="0"/>
              <a:t>guided </a:t>
            </a:r>
            <a:r>
              <a:rPr lang="en-US" dirty="0" smtClean="0"/>
              <a:t>BCS might only be questioned </a:t>
            </a:r>
            <a:r>
              <a:rPr lang="en-US" dirty="0"/>
              <a:t>by the fact that the proportion of </a:t>
            </a:r>
            <a:r>
              <a:rPr lang="en-US" dirty="0" smtClean="0"/>
              <a:t>tumor</a:t>
            </a:r>
            <a:r>
              <a:rPr lang="en-US" dirty="0"/>
              <a:t>-</a:t>
            </a:r>
            <a:r>
              <a:rPr lang="en-US" dirty="0" smtClean="0"/>
              <a:t>free margins was less in case of additional DCIS </a:t>
            </a:r>
            <a:endParaRPr lang="en-US" dirty="0"/>
          </a:p>
          <a:p>
            <a:r>
              <a:rPr lang="en-US" dirty="0" smtClean="0"/>
              <a:t>In our study, DCIS was determined in 15 out of 22 patients (68.2%) with positive margins</a:t>
            </a:r>
          </a:p>
          <a:p>
            <a:pPr lvl="1"/>
            <a:r>
              <a:rPr lang="en-US" dirty="0" smtClean="0"/>
              <a:t>8 patients with nonpalpable tm.</a:t>
            </a:r>
          </a:p>
          <a:p>
            <a:pPr lvl="1"/>
            <a:r>
              <a:rPr lang="en-US" dirty="0" smtClean="0"/>
              <a:t>7 patients with palpable tm.</a:t>
            </a:r>
            <a:endParaRPr lang="en-US" dirty="0"/>
          </a:p>
        </p:txBody>
      </p:sp>
    </p:spTree>
    <p:extLst>
      <p:ext uri="{BB962C8B-B14F-4D97-AF65-F5344CB8AC3E}">
        <p14:creationId xmlns:p14="http://schemas.microsoft.com/office/powerpoint/2010/main" val="242879168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811782" y="1887348"/>
            <a:ext cx="8046468" cy="4596006"/>
          </a:xfrm>
        </p:spPr>
        <p:txBody>
          <a:bodyPr>
            <a:normAutofit fontScale="77500" lnSpcReduction="20000"/>
          </a:bodyPr>
          <a:lstStyle/>
          <a:p>
            <a:pPr algn="just"/>
            <a:r>
              <a:rPr lang="en-US" sz="2900" dirty="0" smtClean="0"/>
              <a:t>US-guided BCS can </a:t>
            </a:r>
            <a:r>
              <a:rPr lang="en-US" sz="2900" dirty="0"/>
              <a:t>substantially improve a surgeon’s </a:t>
            </a:r>
            <a:r>
              <a:rPr lang="en-US" sz="2900" dirty="0" smtClean="0"/>
              <a:t>performance</a:t>
            </a:r>
          </a:p>
          <a:p>
            <a:pPr algn="just"/>
            <a:r>
              <a:rPr lang="en-US" dirty="0" smtClean="0"/>
              <a:t>One of the most crucial issue is that surgeons </a:t>
            </a:r>
            <a:r>
              <a:rPr lang="en-US" dirty="0"/>
              <a:t>should gain competence in the use of </a:t>
            </a:r>
            <a:r>
              <a:rPr lang="en-US" dirty="0" smtClean="0"/>
              <a:t>US, </a:t>
            </a:r>
          </a:p>
          <a:p>
            <a:pPr lvl="1"/>
            <a:r>
              <a:rPr lang="en-US" dirty="0" smtClean="0"/>
              <a:t>to design preoperative planning</a:t>
            </a:r>
          </a:p>
          <a:p>
            <a:pPr lvl="1"/>
            <a:r>
              <a:rPr lang="en-US" dirty="0" smtClean="0"/>
              <a:t>to avoid the </a:t>
            </a:r>
            <a:r>
              <a:rPr lang="en-US" dirty="0"/>
              <a:t>need for a radiologist to be present </a:t>
            </a:r>
            <a:r>
              <a:rPr lang="tr-TR" dirty="0"/>
              <a:t>at</a:t>
            </a:r>
            <a:r>
              <a:rPr lang="en-US" dirty="0"/>
              <a:t> surgery </a:t>
            </a:r>
            <a:endParaRPr lang="en-US" dirty="0" smtClean="0"/>
          </a:p>
          <a:p>
            <a:pPr lvl="1"/>
            <a:r>
              <a:rPr lang="en-US" dirty="0" smtClean="0"/>
              <a:t>to perform continuous intraoperative scanning</a:t>
            </a:r>
          </a:p>
          <a:p>
            <a:pPr lvl="1"/>
            <a:r>
              <a:rPr lang="en-US" dirty="0" smtClean="0"/>
              <a:t>to enhance </a:t>
            </a:r>
            <a:r>
              <a:rPr lang="en-US" dirty="0"/>
              <a:t>hand-eye coordination by personal performance of </a:t>
            </a:r>
            <a:r>
              <a:rPr lang="en-US" dirty="0" smtClean="0"/>
              <a:t>US-guided surgery</a:t>
            </a:r>
          </a:p>
          <a:p>
            <a:r>
              <a:rPr lang="en-US" dirty="0" smtClean="0"/>
              <a:t>The </a:t>
            </a:r>
            <a:r>
              <a:rPr lang="en-US" dirty="0"/>
              <a:t>required expertise to </a:t>
            </a:r>
            <a:r>
              <a:rPr lang="en-US" dirty="0" smtClean="0"/>
              <a:t>perform </a:t>
            </a:r>
            <a:r>
              <a:rPr lang="en-US" dirty="0"/>
              <a:t>US-guided </a:t>
            </a:r>
            <a:r>
              <a:rPr lang="en-US" dirty="0" smtClean="0"/>
              <a:t>BCS has been recommended as up to eight procedures *</a:t>
            </a:r>
          </a:p>
          <a:p>
            <a:pPr algn="just"/>
            <a:r>
              <a:rPr lang="en-US" dirty="0" smtClean="0"/>
              <a:t>In </a:t>
            </a:r>
            <a:r>
              <a:rPr lang="en-US" dirty="0"/>
              <a:t>our opinion, skilled surgeons can gain </a:t>
            </a:r>
            <a:r>
              <a:rPr lang="en-US" dirty="0" smtClean="0"/>
              <a:t>adequate expertise after a training period under the supervision of an expert up to a least ten procedures with both palpable and nonpalpable lesions </a:t>
            </a:r>
          </a:p>
        </p:txBody>
      </p:sp>
      <p:sp>
        <p:nvSpPr>
          <p:cNvPr id="4" name="TextBox 3"/>
          <p:cNvSpPr txBox="1"/>
          <p:nvPr/>
        </p:nvSpPr>
        <p:spPr>
          <a:xfrm>
            <a:off x="379704" y="6586299"/>
            <a:ext cx="7687566" cy="194925"/>
          </a:xfrm>
          <a:prstGeom prst="rect">
            <a:avLst/>
          </a:prstGeom>
          <a:noFill/>
        </p:spPr>
        <p:txBody>
          <a:bodyPr wrap="none" rtlCol="0">
            <a:spAutoFit/>
          </a:bodyPr>
          <a:lstStyle/>
          <a:p>
            <a:r>
              <a:rPr lang="en-US" sz="1000" baseline="30000" dirty="0" smtClean="0"/>
              <a:t>*</a:t>
            </a:r>
            <a:r>
              <a:rPr lang="en-US" sz="1000" baseline="30000" dirty="0" err="1" smtClean="0"/>
              <a:t>Krekel</a:t>
            </a:r>
            <a:r>
              <a:rPr lang="en-US" sz="1000" baseline="30000" dirty="0" smtClean="0"/>
              <a:t> </a:t>
            </a:r>
            <a:r>
              <a:rPr lang="en-US" sz="1000" baseline="30000" dirty="0"/>
              <a:t>NM, Lopes Cardozo AM, Muller S, et al. </a:t>
            </a:r>
            <a:r>
              <a:rPr lang="en-US" sz="1000" baseline="30000" dirty="0" err="1"/>
              <a:t>Optimising</a:t>
            </a:r>
            <a:r>
              <a:rPr lang="en-US" sz="1000" baseline="30000" dirty="0"/>
              <a:t> surgical accuracy in palpable breast cancer with intra-operative breast ultrasound: feasibility and surgeons’ learning </a:t>
            </a:r>
            <a:r>
              <a:rPr lang="en-US" sz="1000" baseline="30000" dirty="0" smtClean="0"/>
              <a:t>curve.</a:t>
            </a:r>
            <a:r>
              <a:rPr lang="is-IS" sz="1000" baseline="30000" dirty="0" smtClean="0"/>
              <a:t>Eur </a:t>
            </a:r>
            <a:r>
              <a:rPr lang="is-IS" sz="1000" baseline="30000" dirty="0"/>
              <a:t>J Surg Oncol 2011; 37: 1044–50.</a:t>
            </a:r>
            <a:endParaRPr lang="en-US" sz="1000" dirty="0"/>
          </a:p>
        </p:txBody>
      </p:sp>
    </p:spTree>
    <p:extLst>
      <p:ext uri="{BB962C8B-B14F-4D97-AF65-F5344CB8AC3E}">
        <p14:creationId xmlns:p14="http://schemas.microsoft.com/office/powerpoint/2010/main" val="19751841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Cavity shaved margins</a:t>
            </a:r>
          </a:p>
          <a:p>
            <a:r>
              <a:rPr lang="en-US" dirty="0" smtClean="0"/>
              <a:t>In literature, cavity </a:t>
            </a:r>
            <a:r>
              <a:rPr lang="en-US" dirty="0"/>
              <a:t>shaving </a:t>
            </a:r>
            <a:r>
              <a:rPr lang="en-US" dirty="0" smtClean="0"/>
              <a:t>has been reported to halve </a:t>
            </a:r>
            <a:r>
              <a:rPr lang="en-US" dirty="0"/>
              <a:t>the rates of positive margins and </a:t>
            </a:r>
            <a:r>
              <a:rPr lang="en-US" dirty="0" err="1"/>
              <a:t>reexcision</a:t>
            </a:r>
            <a:r>
              <a:rPr lang="en-US" dirty="0"/>
              <a:t> among patients with </a:t>
            </a:r>
            <a:r>
              <a:rPr lang="en-US" dirty="0" smtClean="0"/>
              <a:t>BCS</a:t>
            </a:r>
          </a:p>
          <a:p>
            <a:r>
              <a:rPr lang="en-US" dirty="0" smtClean="0"/>
              <a:t>According to the design of our study protocol routine cavity shaving was performed to all cases</a:t>
            </a:r>
          </a:p>
          <a:p>
            <a:pPr lvl="1"/>
            <a:r>
              <a:rPr lang="en-US" dirty="0" smtClean="0"/>
              <a:t>This approach decreased the need of </a:t>
            </a:r>
            <a:r>
              <a:rPr lang="en-US" dirty="0" err="1" smtClean="0"/>
              <a:t>reexcisions</a:t>
            </a:r>
            <a:r>
              <a:rPr lang="en-US" dirty="0" smtClean="0"/>
              <a:t> in only 10% of our patients</a:t>
            </a:r>
          </a:p>
          <a:p>
            <a:pPr lvl="1"/>
            <a:r>
              <a:rPr lang="en-US" dirty="0" smtClean="0"/>
              <a:t>This discordance is also attributed to the beneficial effect of intraoperative US guidance that enables to real-time visualize and evaluate margin status</a:t>
            </a:r>
          </a:p>
          <a:p>
            <a:pPr lvl="1"/>
            <a:r>
              <a:rPr lang="en-US" dirty="0" smtClean="0"/>
              <a:t>Thus cavity margins is more tumor free than expected</a:t>
            </a:r>
            <a:endParaRPr lang="en-US" dirty="0"/>
          </a:p>
        </p:txBody>
      </p:sp>
      <p:sp>
        <p:nvSpPr>
          <p:cNvPr id="5" name="Rectangle 4"/>
          <p:cNvSpPr/>
          <p:nvPr/>
        </p:nvSpPr>
        <p:spPr>
          <a:xfrm>
            <a:off x="130933" y="6552806"/>
            <a:ext cx="9243835" cy="246221"/>
          </a:xfrm>
          <a:prstGeom prst="rect">
            <a:avLst/>
          </a:prstGeom>
        </p:spPr>
        <p:txBody>
          <a:bodyPr wrap="square">
            <a:spAutoFit/>
          </a:bodyPr>
          <a:lstStyle/>
          <a:p>
            <a:r>
              <a:rPr lang="en-US" sz="1000" dirty="0">
                <a:hlinkClick r:id="rId2" invalidUrl="http://www.ncbi.nlm.nih.gov/pubmed/?term=Chagpar AB[Author]&amp;cauthor=true&amp;cauthor_uid=26028131"/>
              </a:rPr>
              <a:t>Chagpar AB</a:t>
            </a:r>
            <a:r>
              <a:rPr lang="en-US" sz="1000" dirty="0"/>
              <a:t>, </a:t>
            </a:r>
            <a:r>
              <a:rPr lang="en-US" sz="1000" dirty="0">
                <a:hlinkClick r:id="rId3" invalidUrl="http://www.ncbi.nlm.nih.gov/pubmed/?term=Killelea BK[Author]&amp;cauthor=true&amp;cauthor_uid=26028131"/>
              </a:rPr>
              <a:t>Killelea BK</a:t>
            </a:r>
            <a:r>
              <a:rPr lang="en-US" sz="1000" dirty="0"/>
              <a:t>, </a:t>
            </a:r>
            <a:r>
              <a:rPr lang="en-US" sz="1000" dirty="0">
                <a:hlinkClick r:id="rId4" invalidUrl="http://www.ncbi.nlm.nih.gov/pubmed/?term=Tsangaris TN[Author]&amp;cauthor=true&amp;cauthor_uid=26028131"/>
              </a:rPr>
              <a:t>Tsangaris TN</a:t>
            </a:r>
            <a:r>
              <a:rPr lang="en-US" sz="1000" dirty="0"/>
              <a:t>, </a:t>
            </a:r>
            <a:r>
              <a:rPr lang="en-US" sz="1000" dirty="0">
                <a:hlinkClick r:id="rId5" invalidUrl="http://www.ncbi.nlm.nih.gov/pubmed/?term=Butler M[Author]&amp;cauthor=true&amp;cauthor_uid=26028131"/>
              </a:rPr>
              <a:t>Butler M</a:t>
            </a:r>
            <a:r>
              <a:rPr lang="en-US" sz="1000" dirty="0"/>
              <a:t>, et al. A Randomized, Controlled Trial of Cavity Shave Margins in Breast Cancer. N </a:t>
            </a:r>
            <a:r>
              <a:rPr lang="en-US" sz="1000" dirty="0" err="1"/>
              <a:t>Engl</a:t>
            </a:r>
            <a:r>
              <a:rPr lang="en-US" sz="1000" dirty="0"/>
              <a:t> J Med. 2015 May 30.</a:t>
            </a:r>
          </a:p>
        </p:txBody>
      </p:sp>
    </p:spTree>
    <p:extLst>
      <p:ext uri="{BB962C8B-B14F-4D97-AF65-F5344CB8AC3E}">
        <p14:creationId xmlns:p14="http://schemas.microsoft.com/office/powerpoint/2010/main" val="1227265027"/>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Our study demonstrated that US-</a:t>
            </a:r>
            <a:r>
              <a:rPr lang="en-US" dirty="0"/>
              <a:t>guided </a:t>
            </a:r>
            <a:r>
              <a:rPr lang="en-US" dirty="0" smtClean="0"/>
              <a:t>BCS </a:t>
            </a:r>
            <a:r>
              <a:rPr lang="en-US" dirty="0"/>
              <a:t>for </a:t>
            </a:r>
            <a:r>
              <a:rPr lang="en-US" dirty="0" smtClean="0"/>
              <a:t>either palpable or nonpalpable breast carcinomas </a:t>
            </a:r>
            <a:r>
              <a:rPr lang="en-US" dirty="0"/>
              <a:t>facilitates </a:t>
            </a:r>
            <a:r>
              <a:rPr lang="en-US" dirty="0" smtClean="0"/>
              <a:t>negative </a:t>
            </a:r>
            <a:r>
              <a:rPr lang="en-US" dirty="0"/>
              <a:t>margins </a:t>
            </a:r>
            <a:endParaRPr lang="en-US" dirty="0" smtClean="0"/>
          </a:p>
          <a:p>
            <a:pPr lvl="1"/>
            <a:r>
              <a:rPr lang="en-US" dirty="0" smtClean="0"/>
              <a:t>without much need to secondary interventions </a:t>
            </a:r>
          </a:p>
          <a:p>
            <a:pPr lvl="1"/>
            <a:r>
              <a:rPr lang="en-US" dirty="0" smtClean="0"/>
              <a:t>with less healthy tissue sacrifice</a:t>
            </a:r>
          </a:p>
          <a:p>
            <a:pPr lvl="1"/>
            <a:r>
              <a:rPr lang="en-US" dirty="0" smtClean="0"/>
              <a:t>with satisfactory cosmetic results</a:t>
            </a:r>
          </a:p>
          <a:p>
            <a:pPr lvl="1"/>
            <a:r>
              <a:rPr lang="en-US" dirty="0" smtClean="0"/>
              <a:t>with lower costs</a:t>
            </a:r>
            <a:endParaRPr lang="en-US" dirty="0"/>
          </a:p>
        </p:txBody>
      </p:sp>
    </p:spTree>
    <p:extLst>
      <p:ext uri="{BB962C8B-B14F-4D97-AF65-F5344CB8AC3E}">
        <p14:creationId xmlns:p14="http://schemas.microsoft.com/office/powerpoint/2010/main" val="161678275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1436012" y="2202698"/>
            <a:ext cx="7076747" cy="3992563"/>
          </a:xfrm>
        </p:spPr>
        <p:txBody>
          <a:bodyPr>
            <a:normAutofit/>
          </a:bodyPr>
          <a:lstStyle/>
          <a:p>
            <a:pPr algn="just"/>
            <a:r>
              <a:rPr lang="en-US" dirty="0" smtClean="0"/>
              <a:t>IUG</a:t>
            </a:r>
            <a:r>
              <a:rPr lang="en-US" dirty="0"/>
              <a:t>-BCS is an invaluable and effective modality for both palpable and nonpalpable breast cancer in obtaining clear surgical margins with optimum resection volumes and reducing re-</a:t>
            </a:r>
            <a:r>
              <a:rPr lang="en-US" dirty="0" smtClean="0"/>
              <a:t>operations</a:t>
            </a:r>
          </a:p>
          <a:p>
            <a:pPr marL="457200" indent="-457200" algn="just">
              <a:buClr>
                <a:srgbClr val="FF0000"/>
              </a:buClr>
              <a:buFont typeface="Wingdings" charset="0"/>
              <a:buChar char="v"/>
              <a:defRPr/>
            </a:pPr>
            <a:r>
              <a:rPr lang="en-US" dirty="0" err="1" smtClean="0">
                <a:ea typeface="ＭＳ Ｐゴシック" charset="0"/>
                <a:cs typeface="ＭＳ Ｐゴシック" charset="0"/>
              </a:rPr>
              <a:t>Sonographic</a:t>
            </a:r>
            <a:r>
              <a:rPr lang="en-US" dirty="0" smtClean="0">
                <a:ea typeface="ＭＳ Ｐゴシック" charset="0"/>
                <a:cs typeface="ＭＳ Ｐゴシック" charset="0"/>
              </a:rPr>
              <a:t> </a:t>
            </a:r>
            <a:r>
              <a:rPr lang="en-US" dirty="0">
                <a:ea typeface="ＭＳ Ｐゴシック" charset="0"/>
                <a:cs typeface="ＭＳ Ｐゴシック" charset="0"/>
              </a:rPr>
              <a:t>and frozen section assessment of the specimen margins together with shaving cavity margins of the tumor bed for permanent analysis could be a feasible method for minimizing the requirement for </a:t>
            </a:r>
            <a:r>
              <a:rPr lang="en-US" dirty="0" smtClean="0">
                <a:ea typeface="ＭＳ Ｐゴシック" charset="0"/>
                <a:cs typeface="ＭＳ Ｐゴシック" charset="0"/>
              </a:rPr>
              <a:t>reoperations</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31291333"/>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686" r="5686"/>
          <a:stretch>
            <a:fillRect/>
          </a:stretch>
        </p:blipFill>
        <p:spPr>
          <a:xfrm>
            <a:off x="0" y="1"/>
            <a:ext cx="9144000" cy="6858000"/>
          </a:xfrm>
        </p:spPr>
      </p:pic>
      <p:sp>
        <p:nvSpPr>
          <p:cNvPr id="5" name="TextBox 4"/>
          <p:cNvSpPr txBox="1"/>
          <p:nvPr/>
        </p:nvSpPr>
        <p:spPr>
          <a:xfrm>
            <a:off x="931910" y="4805420"/>
            <a:ext cx="6112281" cy="769441"/>
          </a:xfrm>
          <a:prstGeom prst="rect">
            <a:avLst/>
          </a:prstGeom>
          <a:noFill/>
        </p:spPr>
        <p:txBody>
          <a:bodyPr wrap="square" rtlCol="0">
            <a:spAutoFit/>
          </a:bodyPr>
          <a:lstStyle/>
          <a:p>
            <a:r>
              <a:rPr lang="en-US" sz="4400" dirty="0" smtClean="0">
                <a:solidFill>
                  <a:srgbClr val="FF0000"/>
                </a:solidFill>
              </a:rPr>
              <a:t>Thank you </a:t>
            </a:r>
            <a:endParaRPr lang="en-US" sz="4400" dirty="0">
              <a:solidFill>
                <a:srgbClr val="FF0000"/>
              </a:solidFill>
            </a:endParaRPr>
          </a:p>
        </p:txBody>
      </p:sp>
      <p:pic>
        <p:nvPicPr>
          <p:cNvPr id="7" name="Picture 6"/>
          <p:cNvPicPr>
            <a:picLocks noChangeAspect="1"/>
          </p:cNvPicPr>
          <p:nvPr/>
        </p:nvPicPr>
        <p:blipFill>
          <a:blip r:embed="rId3"/>
          <a:stretch>
            <a:fillRect/>
          </a:stretch>
        </p:blipFill>
        <p:spPr>
          <a:xfrm>
            <a:off x="0" y="0"/>
            <a:ext cx="1520472" cy="1511349"/>
          </a:xfrm>
          <a:prstGeom prst="rect">
            <a:avLst/>
          </a:prstGeom>
        </p:spPr>
      </p:pic>
    </p:spTree>
    <p:extLst>
      <p:ext uri="{BB962C8B-B14F-4D97-AF65-F5344CB8AC3E}">
        <p14:creationId xmlns:p14="http://schemas.microsoft.com/office/powerpoint/2010/main" val="2676708111"/>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657595" y="1795627"/>
            <a:ext cx="7200655" cy="3992563"/>
          </a:xfrm>
        </p:spPr>
        <p:txBody>
          <a:bodyPr>
            <a:normAutofit fontScale="85000" lnSpcReduction="20000"/>
          </a:bodyPr>
          <a:lstStyle/>
          <a:p>
            <a:r>
              <a:rPr lang="en-US" dirty="0" smtClean="0"/>
              <a:t>Breast</a:t>
            </a:r>
            <a:r>
              <a:rPr lang="en-US" dirty="0"/>
              <a:t>-conserving surgery (BCS) plus adjuvant radiotherapy has become the alternative </a:t>
            </a:r>
            <a:r>
              <a:rPr lang="en-US" dirty="0" smtClean="0"/>
              <a:t>treatment </a:t>
            </a:r>
            <a:r>
              <a:rPr lang="en-US" dirty="0"/>
              <a:t>to mastectomy for early-stage breast </a:t>
            </a:r>
            <a:r>
              <a:rPr lang="en-US" dirty="0" smtClean="0"/>
              <a:t>cancer </a:t>
            </a:r>
          </a:p>
          <a:p>
            <a:pPr lvl="1"/>
            <a:r>
              <a:rPr lang="en-US" dirty="0" smtClean="0"/>
              <a:t>with </a:t>
            </a:r>
            <a:r>
              <a:rPr lang="en-US" dirty="0"/>
              <a:t>evidence from randomized </a:t>
            </a:r>
            <a:r>
              <a:rPr lang="en-US" dirty="0" smtClean="0"/>
              <a:t>controlled </a:t>
            </a:r>
            <a:r>
              <a:rPr lang="en-US" dirty="0"/>
              <a:t>trials </a:t>
            </a:r>
            <a:r>
              <a:rPr lang="en-US" dirty="0" smtClean="0"/>
              <a:t>reporting </a:t>
            </a:r>
            <a:r>
              <a:rPr lang="en-US" dirty="0"/>
              <a:t>equivalent </a:t>
            </a:r>
            <a:r>
              <a:rPr lang="en-US" dirty="0" smtClean="0"/>
              <a:t>survival</a:t>
            </a:r>
            <a:r>
              <a:rPr lang="en-US" dirty="0"/>
              <a:t> </a:t>
            </a:r>
            <a:r>
              <a:rPr lang="en-US" dirty="0" smtClean="0"/>
              <a:t>* </a:t>
            </a:r>
          </a:p>
          <a:p>
            <a:r>
              <a:rPr lang="en-US" dirty="0" smtClean="0"/>
              <a:t>Residual tumor is the most significant risk factor for local recurrence after BCS</a:t>
            </a:r>
          </a:p>
          <a:p>
            <a:r>
              <a:rPr lang="en-US" dirty="0"/>
              <a:t>Approximately 20 to 40% of patients have positive margins </a:t>
            </a:r>
            <a:r>
              <a:rPr lang="en-US" dirty="0" smtClean="0"/>
              <a:t>after </a:t>
            </a:r>
            <a:r>
              <a:rPr lang="en-US" dirty="0"/>
              <a:t>partial mastectomy and require a second operation for margin </a:t>
            </a:r>
            <a:r>
              <a:rPr lang="en-US" dirty="0" smtClean="0"/>
              <a:t>clearance</a:t>
            </a:r>
            <a:r>
              <a:rPr lang="en-US" altLang="tr-TR" spc="-30" dirty="0"/>
              <a:t>∞</a:t>
            </a:r>
            <a:endParaRPr lang="en-US" dirty="0" smtClean="0"/>
          </a:p>
          <a:p>
            <a:r>
              <a:rPr lang="en-US" dirty="0" smtClean="0"/>
              <a:t>Re</a:t>
            </a:r>
            <a:r>
              <a:rPr lang="en-US" dirty="0"/>
              <a:t>- excision is </a:t>
            </a:r>
            <a:r>
              <a:rPr lang="en-US" dirty="0" smtClean="0"/>
              <a:t>the preferred choice to achieve negative surgical margins</a:t>
            </a:r>
          </a:p>
          <a:p>
            <a:endParaRPr lang="en-US" dirty="0"/>
          </a:p>
        </p:txBody>
      </p:sp>
      <p:sp>
        <p:nvSpPr>
          <p:cNvPr id="4" name="TextBox 3"/>
          <p:cNvSpPr txBox="1"/>
          <p:nvPr/>
        </p:nvSpPr>
        <p:spPr>
          <a:xfrm>
            <a:off x="0" y="5904976"/>
            <a:ext cx="8985256" cy="954107"/>
          </a:xfrm>
          <a:prstGeom prst="rect">
            <a:avLst/>
          </a:prstGeom>
          <a:noFill/>
        </p:spPr>
        <p:txBody>
          <a:bodyPr wrap="square" rtlCol="0">
            <a:spAutoFit/>
          </a:bodyPr>
          <a:lstStyle/>
          <a:p>
            <a:r>
              <a:rPr lang="en-US" sz="800" dirty="0" smtClean="0"/>
              <a:t>*Fisher B, Anderson S, Bryant J, </a:t>
            </a:r>
            <a:r>
              <a:rPr lang="en-US" sz="800" dirty="0" err="1" smtClean="0"/>
              <a:t>Margolese</a:t>
            </a:r>
            <a:r>
              <a:rPr lang="en-US" sz="800" dirty="0" smtClean="0"/>
              <a:t> RG, Deutsch M, Fisher ER, et al. Twenty- year follow-up of a randomized trial comparing total mastectomy, lumpectomy, and lumpectomy plus irradiation for the treatment of invasive breast cancer. N </a:t>
            </a:r>
            <a:r>
              <a:rPr lang="en-US" sz="800" dirty="0" err="1" smtClean="0"/>
              <a:t>Engl</a:t>
            </a:r>
            <a:r>
              <a:rPr lang="en-US" sz="800" dirty="0" smtClean="0"/>
              <a:t> J Med 2002;347:1233.</a:t>
            </a:r>
          </a:p>
          <a:p>
            <a:r>
              <a:rPr lang="en-US" sz="800" dirty="0" smtClean="0"/>
              <a:t>*</a:t>
            </a:r>
            <a:r>
              <a:rPr lang="en-US" sz="800" dirty="0" err="1" smtClean="0"/>
              <a:t>Veronesi</a:t>
            </a:r>
            <a:r>
              <a:rPr lang="en-US" sz="800" dirty="0" smtClean="0"/>
              <a:t> U, </a:t>
            </a:r>
            <a:r>
              <a:rPr lang="en-US" sz="800" dirty="0" err="1" smtClean="0"/>
              <a:t>Cascinelli</a:t>
            </a:r>
            <a:r>
              <a:rPr lang="en-US" sz="800" dirty="0" smtClean="0"/>
              <a:t> N, </a:t>
            </a:r>
            <a:r>
              <a:rPr lang="en-US" sz="800" dirty="0" err="1" smtClean="0"/>
              <a:t>Mariani</a:t>
            </a:r>
            <a:r>
              <a:rPr lang="en-US" sz="800" dirty="0" smtClean="0"/>
              <a:t> L, Greco M, </a:t>
            </a:r>
            <a:r>
              <a:rPr lang="en-US" sz="800" dirty="0" err="1" smtClean="0"/>
              <a:t>Saccozzi</a:t>
            </a:r>
            <a:r>
              <a:rPr lang="en-US" sz="800" dirty="0" smtClean="0"/>
              <a:t> R, </a:t>
            </a:r>
            <a:r>
              <a:rPr lang="en-US" sz="800" dirty="0" err="1" smtClean="0"/>
              <a:t>Luini</a:t>
            </a:r>
            <a:r>
              <a:rPr lang="en-US" sz="800" dirty="0" smtClean="0"/>
              <a:t> A, et al. Twenty-year follow-up of a randomized study comparing breast-conserving surgery with radical mastectomy for early breast cancer. N </a:t>
            </a:r>
            <a:r>
              <a:rPr lang="en-US" sz="800" dirty="0" err="1" smtClean="0"/>
              <a:t>Engl</a:t>
            </a:r>
            <a:r>
              <a:rPr lang="en-US" sz="800" dirty="0" smtClean="0"/>
              <a:t> J Med 2002;347:1227.</a:t>
            </a:r>
          </a:p>
          <a:p>
            <a:r>
              <a:rPr lang="en-US" altLang="tr-TR" sz="800" spc="-30" dirty="0"/>
              <a:t>∞</a:t>
            </a:r>
            <a:r>
              <a:rPr lang="en-US" sz="800" dirty="0" smtClean="0"/>
              <a:t>Wilke LG, </a:t>
            </a:r>
            <a:r>
              <a:rPr lang="en-US" sz="800" dirty="0" err="1" smtClean="0"/>
              <a:t>Czechura</a:t>
            </a:r>
            <a:r>
              <a:rPr lang="en-US" sz="800" dirty="0" smtClean="0"/>
              <a:t> T, Wang C, et al. Repeat surgery after breast conservation for the treatment of stage 0 to II breast carcinoma: a report from the National Cancer Data Base, 2004-2010. JAMA </a:t>
            </a:r>
            <a:r>
              <a:rPr lang="en-US" sz="800" dirty="0" err="1" smtClean="0"/>
              <a:t>Surg</a:t>
            </a:r>
            <a:r>
              <a:rPr lang="en-US" sz="800" dirty="0"/>
              <a:t> </a:t>
            </a:r>
            <a:r>
              <a:rPr lang="en-US" sz="800" dirty="0" smtClean="0"/>
              <a:t>2014;149:1296-305. </a:t>
            </a:r>
          </a:p>
          <a:p>
            <a:r>
              <a:rPr lang="en-US" altLang="tr-TR" sz="800" spc="-30" dirty="0"/>
              <a:t>∞</a:t>
            </a:r>
            <a:r>
              <a:rPr lang="en-US" sz="800" dirty="0" smtClean="0"/>
              <a:t>McCahill LE, Single RM, Aiello Bowles EJ, et al. Variability in </a:t>
            </a:r>
            <a:r>
              <a:rPr lang="en-US" sz="800" dirty="0" err="1" smtClean="0"/>
              <a:t>reexcision</a:t>
            </a:r>
            <a:r>
              <a:rPr lang="en-US" sz="800" dirty="0" smtClean="0"/>
              <a:t> following breast conservation surgery. JAMA 2012;307:467-75. </a:t>
            </a:r>
            <a:endParaRPr lang="en-US" dirty="0"/>
          </a:p>
        </p:txBody>
      </p:sp>
    </p:spTree>
    <p:extLst>
      <p:ext uri="{BB962C8B-B14F-4D97-AF65-F5344CB8AC3E}">
        <p14:creationId xmlns:p14="http://schemas.microsoft.com/office/powerpoint/2010/main" val="39522662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12290"/>
            <a:ext cx="8574087" cy="967840"/>
          </a:xfrm>
        </p:spPr>
        <p:txBody>
          <a:bodyPr/>
          <a:lstStyle/>
          <a:p>
            <a:r>
              <a:rPr lang="en-US" dirty="0" smtClean="0"/>
              <a:t>Background</a:t>
            </a:r>
            <a:endParaRPr lang="en-US" dirty="0"/>
          </a:p>
        </p:txBody>
      </p:sp>
      <p:sp>
        <p:nvSpPr>
          <p:cNvPr id="3" name="Content Placeholder 2"/>
          <p:cNvSpPr>
            <a:spLocks noGrp="1"/>
          </p:cNvSpPr>
          <p:nvPr>
            <p:ph idx="1"/>
          </p:nvPr>
        </p:nvSpPr>
        <p:spPr>
          <a:xfrm>
            <a:off x="1781503" y="1942107"/>
            <a:ext cx="7076747" cy="3992563"/>
          </a:xfrm>
        </p:spPr>
        <p:txBody>
          <a:bodyPr>
            <a:normAutofit/>
          </a:bodyPr>
          <a:lstStyle/>
          <a:p>
            <a:pPr algn="just">
              <a:buClr>
                <a:srgbClr val="F05700"/>
              </a:buClr>
              <a:buFont typeface="Wingdings" panose="05000000000000000000" pitchFamily="2" charset="2"/>
              <a:buChar char="v"/>
              <a:defRPr/>
            </a:pPr>
            <a:r>
              <a:rPr lang="en-US" altLang="tr-TR" spc="-30" dirty="0"/>
              <a:t>Intraoperative ultrasound guided (IUG</a:t>
            </a:r>
            <a:r>
              <a:rPr lang="en-US" altLang="tr-TR" spc="-30" dirty="0" smtClean="0"/>
              <a:t>) - BCS </a:t>
            </a:r>
            <a:r>
              <a:rPr lang="en-US" altLang="tr-TR" spc="-30" dirty="0"/>
              <a:t>is being increasingly embraced by breast surgeons </a:t>
            </a:r>
            <a:r>
              <a:rPr lang="en-US" altLang="tr-TR" spc="-30" dirty="0" smtClean="0"/>
              <a:t>worldwide </a:t>
            </a:r>
            <a:endParaRPr lang="en-US" altLang="tr-TR" spc="-30" dirty="0"/>
          </a:p>
          <a:p>
            <a:pPr algn="just">
              <a:buClr>
                <a:srgbClr val="F05700"/>
              </a:buClr>
              <a:buFont typeface="Wingdings" panose="05000000000000000000" pitchFamily="2" charset="2"/>
              <a:buChar char="v"/>
              <a:defRPr/>
            </a:pPr>
            <a:r>
              <a:rPr lang="en-US" altLang="tr-TR" spc="-30" dirty="0"/>
              <a:t>The goals of BCS are to provide the survival equivalent of mastectomy, a low rate of recurrence and a cosmetically acceptable breast after </a:t>
            </a:r>
            <a:r>
              <a:rPr lang="en-US" altLang="tr-TR" spc="-30" dirty="0" smtClean="0"/>
              <a:t>excision</a:t>
            </a:r>
            <a:endParaRPr lang="en-US" altLang="tr-TR" spc="-30" dirty="0"/>
          </a:p>
          <a:p>
            <a:pPr algn="just">
              <a:buClr>
                <a:srgbClr val="F05700"/>
              </a:buClr>
              <a:buFont typeface="Wingdings" panose="05000000000000000000" pitchFamily="2" charset="2"/>
              <a:buChar char="v"/>
              <a:defRPr/>
            </a:pPr>
            <a:r>
              <a:rPr lang="en-US" altLang="tr-TR" spc="-30" dirty="0"/>
              <a:t>The major advantage of BCS is to allow patients preserve their breast without sacrificing oncologic outcome which requires complete surgical removal of the tumor with negative surgical </a:t>
            </a:r>
            <a:r>
              <a:rPr lang="en-US" altLang="tr-TR" spc="-30" dirty="0" smtClean="0"/>
              <a:t>margins* </a:t>
            </a:r>
            <a:endParaRPr lang="en-US" altLang="tr-TR" spc="-30" dirty="0"/>
          </a:p>
          <a:p>
            <a:endParaRPr lang="en-US" dirty="0"/>
          </a:p>
        </p:txBody>
      </p:sp>
      <p:sp>
        <p:nvSpPr>
          <p:cNvPr id="4" name="TextBox 3"/>
          <p:cNvSpPr txBox="1"/>
          <p:nvPr/>
        </p:nvSpPr>
        <p:spPr>
          <a:xfrm>
            <a:off x="284163" y="6334780"/>
            <a:ext cx="8678950" cy="400110"/>
          </a:xfrm>
          <a:prstGeom prst="rect">
            <a:avLst/>
          </a:prstGeom>
          <a:noFill/>
        </p:spPr>
        <p:txBody>
          <a:bodyPr wrap="square" rtlCol="0">
            <a:spAutoFit/>
          </a:bodyPr>
          <a:lstStyle/>
          <a:p>
            <a:r>
              <a:rPr lang="en-US" sz="1000" b="1" dirty="0" smtClean="0">
                <a:ea typeface="ＭＳ ゴシック"/>
                <a:cs typeface="ＭＳ ゴシック"/>
                <a:sym typeface="Zapf Dingbats"/>
              </a:rPr>
              <a:t>*</a:t>
            </a:r>
            <a:r>
              <a:rPr lang="en-US" sz="1000" b="1" dirty="0" smtClean="0">
                <a:hlinkClick r:id="rId2" invalidUrl="http://www.ncbi.nlm.nih.gov/pubmed?term=Wilke LG[Author]&amp;cauthor=true&amp;cauthor_uid=25390819"/>
              </a:rPr>
              <a:t>Wilke LG</a:t>
            </a:r>
            <a:r>
              <a:rPr lang="en-US" sz="1000" b="1" dirty="0" smtClean="0"/>
              <a:t>, </a:t>
            </a:r>
            <a:r>
              <a:rPr lang="en-US" sz="1000" b="1" dirty="0" smtClean="0">
                <a:hlinkClick r:id="rId3" invalidUrl="http://www.ncbi.nlm.nih.gov/pubmed?term=Czechura T[Author]&amp;cauthor=true&amp;cauthor_uid=25390819"/>
              </a:rPr>
              <a:t>Czechura T</a:t>
            </a:r>
            <a:r>
              <a:rPr lang="en-US" sz="1000" b="1" dirty="0" smtClean="0"/>
              <a:t>, </a:t>
            </a:r>
            <a:r>
              <a:rPr lang="en-US" sz="1000" b="1" dirty="0" smtClean="0">
                <a:hlinkClick r:id="rId4" invalidUrl="http://www.ncbi.nlm.nih.gov/pubmed?term=Wang C[Author]&amp;cauthor=true&amp;cauthor_uid=25390819"/>
              </a:rPr>
              <a:t>Wang C</a:t>
            </a:r>
            <a:r>
              <a:rPr lang="en-US" sz="1000" b="1" dirty="0" smtClean="0"/>
              <a:t>, </a:t>
            </a:r>
            <a:r>
              <a:rPr lang="en-US" sz="1000" b="1" dirty="0" smtClean="0">
                <a:hlinkClick r:id="rId5" invalidUrl="http://www.ncbi.nlm.nih.gov/pubmed?term=Lapin B[Author]&amp;cauthor=true&amp;cauthor_uid=25390819"/>
              </a:rPr>
              <a:t>Lapin B</a:t>
            </a:r>
            <a:r>
              <a:rPr lang="en-US" sz="1000" b="1" dirty="0" smtClean="0"/>
              <a:t>. Repeat Surgery After Breast Conservation for the Treatment of Stage 0 to II Breast Carcinoma: A Report From the National Cancer Data Base, 2004-2010. AMA Surg. 2014 Dec;149(12):1296-305.</a:t>
            </a:r>
            <a:endParaRPr lang="en-US" sz="1000" b="1" dirty="0" smtClean="0">
              <a:ea typeface="ＭＳ ゴシック"/>
              <a:cs typeface="ＭＳ ゴシック"/>
              <a:sym typeface="Zapf Dingbats"/>
            </a:endParaRPr>
          </a:p>
        </p:txBody>
      </p:sp>
    </p:spTree>
    <p:extLst>
      <p:ext uri="{BB962C8B-B14F-4D97-AF65-F5344CB8AC3E}">
        <p14:creationId xmlns:p14="http://schemas.microsoft.com/office/powerpoint/2010/main" val="29796522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pPr algn="just">
              <a:buClr>
                <a:srgbClr val="F05700"/>
              </a:buClr>
              <a:buFont typeface="Wingdings" panose="05000000000000000000" pitchFamily="2" charset="2"/>
              <a:buChar char="v"/>
              <a:defRPr/>
            </a:pPr>
            <a:r>
              <a:rPr lang="en-US" altLang="tr-TR" spc="-30" dirty="0"/>
              <a:t>Real-time </a:t>
            </a:r>
            <a:r>
              <a:rPr lang="en-US" altLang="tr-TR" spc="-30" dirty="0" err="1"/>
              <a:t>sonographic</a:t>
            </a:r>
            <a:r>
              <a:rPr lang="en-US" altLang="tr-TR" spc="-30" dirty="0"/>
              <a:t> localization provides tumor free margins with low excision volumes and decreases the rate of </a:t>
            </a:r>
            <a:r>
              <a:rPr lang="en-US" altLang="tr-TR" spc="-30" dirty="0" smtClean="0"/>
              <a:t>reoperations </a:t>
            </a:r>
            <a:endParaRPr lang="en-US" altLang="tr-TR" spc="-30" dirty="0"/>
          </a:p>
          <a:p>
            <a:pPr algn="just">
              <a:buClr>
                <a:srgbClr val="F05700"/>
              </a:buClr>
              <a:buFont typeface="Wingdings" panose="05000000000000000000" pitchFamily="2" charset="2"/>
              <a:buChar char="v"/>
              <a:defRPr/>
            </a:pPr>
            <a:r>
              <a:rPr lang="en-US" altLang="tr-TR" spc="-30" dirty="0"/>
              <a:t>Originally, US </a:t>
            </a:r>
            <a:r>
              <a:rPr lang="en-US" altLang="tr-TR" spc="-30" dirty="0" smtClean="0"/>
              <a:t>guidance </a:t>
            </a:r>
            <a:r>
              <a:rPr lang="en-US" altLang="tr-TR" spc="-30" dirty="0"/>
              <a:t>has been proposed for nonpalpable tumors ∞ </a:t>
            </a:r>
          </a:p>
          <a:p>
            <a:pPr algn="just">
              <a:buClr>
                <a:srgbClr val="F05700"/>
              </a:buClr>
              <a:buFont typeface="Wingdings" panose="05000000000000000000" pitchFamily="2" charset="2"/>
              <a:buChar char="v"/>
              <a:defRPr/>
            </a:pPr>
            <a:r>
              <a:rPr lang="en-US" altLang="tr-TR" spc="-30" dirty="0"/>
              <a:t>However, its beneficial effect for palpable </a:t>
            </a:r>
            <a:r>
              <a:rPr lang="en-US" altLang="tr-TR" spc="-30" dirty="0" err="1"/>
              <a:t>conterparts</a:t>
            </a:r>
            <a:r>
              <a:rPr lang="en-US" altLang="tr-TR" spc="-30" dirty="0"/>
              <a:t> also merit consideration according to current literature </a:t>
            </a:r>
            <a:r>
              <a:rPr lang="en-US" altLang="tr-TR" spc="-30" dirty="0">
                <a:latin typeface="Zapf Dingbats"/>
                <a:ea typeface="Zapf Dingbats"/>
                <a:cs typeface="Zapf Dingbats"/>
                <a:sym typeface="Zapf Dingbats"/>
              </a:rPr>
              <a:t>✔</a:t>
            </a:r>
            <a:endParaRPr lang="en-US" altLang="tr-TR" spc="-30" dirty="0"/>
          </a:p>
          <a:p>
            <a:endParaRPr lang="en-US" dirty="0"/>
          </a:p>
        </p:txBody>
      </p:sp>
      <p:sp>
        <p:nvSpPr>
          <p:cNvPr id="4" name="TextBox 3"/>
          <p:cNvSpPr txBox="1"/>
          <p:nvPr/>
        </p:nvSpPr>
        <p:spPr>
          <a:xfrm>
            <a:off x="-1" y="6273224"/>
            <a:ext cx="9381263" cy="584776"/>
          </a:xfrm>
          <a:prstGeom prst="rect">
            <a:avLst/>
          </a:prstGeom>
          <a:noFill/>
        </p:spPr>
        <p:txBody>
          <a:bodyPr wrap="square" rtlCol="0">
            <a:spAutoFit/>
          </a:bodyPr>
          <a:lstStyle/>
          <a:p>
            <a:r>
              <a:rPr lang="en-US" sz="800" dirty="0">
                <a:ea typeface="ＭＳ ゴシック"/>
                <a:cs typeface="ＭＳ ゴシック"/>
                <a:sym typeface="Zapf Dingbats"/>
              </a:rPr>
              <a:t>∞</a:t>
            </a:r>
            <a:r>
              <a:rPr lang="en-US" sz="800" dirty="0">
                <a:hlinkClick r:id="rId2" invalidUrl="http://www.ncbi.nlm.nih.gov/pubmed?term=Ramos M[Author]&amp;cauthor=true&amp;cauthor_uid=23110817"/>
              </a:rPr>
              <a:t>Ramos M</a:t>
            </a:r>
            <a:r>
              <a:rPr lang="en-US" sz="800" dirty="0"/>
              <a:t>, </a:t>
            </a:r>
            <a:r>
              <a:rPr lang="en-US" sz="800" dirty="0">
                <a:hlinkClick r:id="rId3" invalidUrl="http://www.ncbi.nlm.nih.gov/pubmed?term=D%C3%ADaz JC[Author]&amp;cauthor=true&amp;cauthor_uid=23110817"/>
              </a:rPr>
              <a:t>Díaz JC</a:t>
            </a:r>
            <a:r>
              <a:rPr lang="en-US" sz="800" dirty="0"/>
              <a:t>, </a:t>
            </a:r>
            <a:r>
              <a:rPr lang="en-US" sz="800" dirty="0">
                <a:hlinkClick r:id="rId4" invalidUrl="http://www.ncbi.nlm.nih.gov/pubmed?term=Ramos T[Author]&amp;cauthor=true&amp;cauthor_uid=23110817"/>
              </a:rPr>
              <a:t>Ramos T</a:t>
            </a:r>
            <a:r>
              <a:rPr lang="en-US" sz="800" dirty="0"/>
              <a:t>, </a:t>
            </a:r>
            <a:r>
              <a:rPr lang="en-US" sz="800" dirty="0">
                <a:hlinkClick r:id="rId5" invalidUrl="http://www.ncbi.nlm.nih.gov/pubmed?term=Ruano R[Author]&amp;cauthor=true&amp;cauthor_uid=23110817"/>
              </a:rPr>
              <a:t>Ruano R</a:t>
            </a:r>
            <a:r>
              <a:rPr lang="en-US" sz="800" dirty="0"/>
              <a:t>, </a:t>
            </a:r>
            <a:r>
              <a:rPr lang="en-US" sz="800" dirty="0">
                <a:hlinkClick r:id="rId6" invalidUrl="http://www.ncbi.nlm.nih.gov/pubmed?term=Aparicio M[Author]&amp;cauthor=true&amp;cauthor_uid=23110817"/>
              </a:rPr>
              <a:t>Aparicio M</a:t>
            </a:r>
            <a:r>
              <a:rPr lang="en-US" sz="800" dirty="0"/>
              <a:t>. Ultrasound-guided excision combined with intraoperative assessment of gross macroscopic margins decreases the </a:t>
            </a:r>
            <a:r>
              <a:rPr lang="en-US" sz="800" dirty="0" smtClean="0"/>
              <a:t>rate </a:t>
            </a:r>
            <a:r>
              <a:rPr lang="en-US" sz="800" dirty="0"/>
              <a:t>of </a:t>
            </a:r>
            <a:r>
              <a:rPr lang="en-US" sz="800" dirty="0" smtClean="0"/>
              <a:t>reoperations </a:t>
            </a:r>
            <a:r>
              <a:rPr lang="en-US" sz="800" dirty="0"/>
              <a:t>for non-palpable invasive breast cancer. Breast. 2013;22(4):520-4.</a:t>
            </a:r>
            <a:endParaRPr lang="en-US" sz="800" dirty="0">
              <a:ea typeface="Zapf Dingbats"/>
              <a:cs typeface="Zapf Dingbats"/>
              <a:sym typeface="Zapf Dingbats"/>
            </a:endParaRPr>
          </a:p>
          <a:p>
            <a:pPr marL="171450" indent="-171450" algn="just">
              <a:buFont typeface="Zapf Dingbats" charset="0"/>
              <a:buChar char="✔"/>
            </a:pPr>
            <a:r>
              <a:rPr lang="en-US" sz="800" dirty="0" smtClean="0">
                <a:hlinkClick r:id="rId7" invalidUrl="http://www.ncbi.nlm.nih.gov/pubmed?term=Yu CC[Author]&amp;cauthor=true&amp;cauthor_uid=23333255"/>
              </a:rPr>
              <a:t>Yu </a:t>
            </a:r>
            <a:r>
              <a:rPr lang="en-US" sz="800" dirty="0">
                <a:hlinkClick r:id="rId7" invalidUrl="http://www.ncbi.nlm.nih.gov/pubmed?term=Yu CC[Author]&amp;cauthor=true&amp;cauthor_uid=23333255"/>
              </a:rPr>
              <a:t>CC</a:t>
            </a:r>
            <a:r>
              <a:rPr lang="en-US" sz="800" dirty="0"/>
              <a:t>, </a:t>
            </a:r>
            <a:r>
              <a:rPr lang="en-US" sz="800" dirty="0">
                <a:hlinkClick r:id="rId8" invalidUrl="http://www.ncbi.nlm.nih.gov/pubmed?term=Chiang KC[Author]&amp;cauthor=true&amp;cauthor_uid=23333255"/>
              </a:rPr>
              <a:t>Chiang KC</a:t>
            </a:r>
            <a:r>
              <a:rPr lang="en-US" sz="800" dirty="0"/>
              <a:t>, </a:t>
            </a:r>
            <a:r>
              <a:rPr lang="en-US" sz="800" dirty="0">
                <a:hlinkClick r:id="rId9" invalidUrl="http://www.ncbi.nlm.nih.gov/pubmed?term=Kuo WL[Author]&amp;cauthor=true&amp;cauthor_uid=23333255"/>
              </a:rPr>
              <a:t>Kuo WL</a:t>
            </a:r>
            <a:r>
              <a:rPr lang="en-US" sz="800" dirty="0"/>
              <a:t>, </a:t>
            </a:r>
            <a:r>
              <a:rPr lang="en-US" sz="800" dirty="0">
                <a:hlinkClick r:id="rId10" invalidUrl="http://www.ncbi.nlm.nih.gov/pubmed?term=Shen SC[Author]&amp;cauthor=true&amp;cauthor_uid=23333255"/>
              </a:rPr>
              <a:t>Shen SC</a:t>
            </a:r>
            <a:r>
              <a:rPr lang="en-US" sz="800" dirty="0"/>
              <a:t>. Low re-excision rate for positive margins in patients treated with ultrasound-guided breast-conserving surgery. Breast. 2013;22(5</a:t>
            </a:r>
            <a:r>
              <a:rPr lang="en-US" sz="800" dirty="0" smtClean="0"/>
              <a:t>):</a:t>
            </a:r>
            <a:r>
              <a:rPr lang="en-US" sz="800" dirty="0"/>
              <a:t>698-702.</a:t>
            </a:r>
          </a:p>
          <a:p>
            <a:pPr algn="just"/>
            <a:r>
              <a:rPr lang="en-US" sz="800" dirty="0">
                <a:ea typeface="Zapf Dingbats"/>
                <a:cs typeface="Zapf Dingbats"/>
                <a:sym typeface="Zapf Dingbats"/>
              </a:rPr>
              <a:t>✔</a:t>
            </a:r>
            <a:r>
              <a:rPr lang="en-US" sz="800" dirty="0">
                <a:hlinkClick r:id="rId11" invalidUrl="http://www.ncbi.nlm.nih.gov/pubmed?term=Angarita FA[Author]&amp;cauthor=true&amp;cauthor_uid=24721660"/>
              </a:rPr>
              <a:t>Angarita FA</a:t>
            </a:r>
            <a:r>
              <a:rPr lang="en-US" sz="800" dirty="0"/>
              <a:t>, </a:t>
            </a:r>
            <a:r>
              <a:rPr lang="en-US" sz="800" dirty="0">
                <a:hlinkClick r:id="rId12" invalidUrl="http://www.ncbi.nlm.nih.gov/pubmed?term=Nadler A[Author]&amp;cauthor=true&amp;cauthor_uid=24721660"/>
              </a:rPr>
              <a:t>Nadler A</a:t>
            </a:r>
            <a:r>
              <a:rPr lang="en-US" sz="800" dirty="0"/>
              <a:t>, </a:t>
            </a:r>
            <a:r>
              <a:rPr lang="en-US" sz="800" dirty="0">
                <a:hlinkClick r:id="rId13" invalidUrl="http://www.ncbi.nlm.nih.gov/pubmed?term=Zerhouni S[Author]&amp;cauthor=true&amp;cauthor_uid=24721660"/>
              </a:rPr>
              <a:t>Zerhouni S</a:t>
            </a:r>
            <a:r>
              <a:rPr lang="en-US" sz="800" dirty="0"/>
              <a:t>, </a:t>
            </a:r>
            <a:r>
              <a:rPr lang="en-US" sz="800" dirty="0">
                <a:hlinkClick r:id="rId14" invalidUrl="http://www.ncbi.nlm.nih.gov/pubmed?term=Escallon J[Author]&amp;cauthor=true&amp;cauthor_uid=24721660"/>
              </a:rPr>
              <a:t>Escallon J</a:t>
            </a:r>
            <a:r>
              <a:rPr lang="en-US" sz="800" dirty="0"/>
              <a:t>. Perioperative measures to optimize margin clearance in breast conserving surgery. </a:t>
            </a:r>
            <a:r>
              <a:rPr lang="en-US" sz="800" dirty="0" err="1"/>
              <a:t>Surg</a:t>
            </a:r>
            <a:r>
              <a:rPr lang="en-US" sz="800" dirty="0"/>
              <a:t> </a:t>
            </a:r>
            <a:r>
              <a:rPr lang="en-US" sz="800" dirty="0" err="1"/>
              <a:t>Oncol</a:t>
            </a:r>
            <a:r>
              <a:rPr lang="en-US" sz="800" dirty="0"/>
              <a:t>. 2014;23(2):81-91</a:t>
            </a:r>
            <a:r>
              <a:rPr lang="en-US" sz="800" dirty="0" smtClean="0"/>
              <a:t>.</a:t>
            </a:r>
            <a:endParaRPr lang="en-US" sz="800" dirty="0"/>
          </a:p>
        </p:txBody>
      </p:sp>
    </p:spTree>
    <p:extLst>
      <p:ext uri="{BB962C8B-B14F-4D97-AF65-F5344CB8AC3E}">
        <p14:creationId xmlns:p14="http://schemas.microsoft.com/office/powerpoint/2010/main" val="1568408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781503" y="2171075"/>
            <a:ext cx="7076747" cy="3992563"/>
          </a:xfrm>
        </p:spPr>
        <p:txBody>
          <a:bodyPr>
            <a:normAutofit/>
          </a:bodyPr>
          <a:lstStyle/>
          <a:p>
            <a:pPr algn="just"/>
            <a:endParaRPr lang="en-GB" dirty="0" smtClean="0"/>
          </a:p>
          <a:p>
            <a:pPr algn="just"/>
            <a:r>
              <a:rPr lang="tr-TR" dirty="0" smtClean="0"/>
              <a:t>Since 2005</a:t>
            </a:r>
            <a:r>
              <a:rPr lang="en-US" dirty="0"/>
              <a:t>, breast US </a:t>
            </a:r>
            <a:r>
              <a:rPr lang="en-US" dirty="0" smtClean="0"/>
              <a:t>is being </a:t>
            </a:r>
            <a:r>
              <a:rPr lang="en-US" dirty="0"/>
              <a:t>routinely performed </a:t>
            </a:r>
            <a:r>
              <a:rPr lang="en-US" dirty="0" smtClean="0"/>
              <a:t>preoperatively </a:t>
            </a:r>
            <a:r>
              <a:rPr lang="en-US" dirty="0"/>
              <a:t>for </a:t>
            </a:r>
            <a:r>
              <a:rPr lang="en-US" dirty="0" smtClean="0"/>
              <a:t>breast lesions</a:t>
            </a:r>
            <a:r>
              <a:rPr lang="tr-TR" dirty="0" smtClean="0"/>
              <a:t> at our </a:t>
            </a:r>
            <a:r>
              <a:rPr lang="en-US" dirty="0"/>
              <a:t>institution</a:t>
            </a:r>
            <a:endParaRPr lang="en-US" dirty="0" smtClean="0"/>
          </a:p>
          <a:p>
            <a:pPr algn="just"/>
            <a:r>
              <a:rPr lang="en-US" dirty="0" smtClean="0"/>
              <a:t>Real </a:t>
            </a:r>
            <a:r>
              <a:rPr lang="en-US" dirty="0"/>
              <a:t>time </a:t>
            </a:r>
            <a:r>
              <a:rPr lang="en-US" dirty="0" smtClean="0"/>
              <a:t>surgeon performed intraoperative US guided BCS is the preferred method of surgical choice in all patients with palpable and nonpalpable breast cancer </a:t>
            </a:r>
          </a:p>
          <a:p>
            <a:endParaRPr lang="en-US" dirty="0"/>
          </a:p>
        </p:txBody>
      </p:sp>
    </p:spTree>
    <p:extLst>
      <p:ext uri="{BB962C8B-B14F-4D97-AF65-F5344CB8AC3E}">
        <p14:creationId xmlns:p14="http://schemas.microsoft.com/office/powerpoint/2010/main" val="25735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388027" y="1786958"/>
            <a:ext cx="7470223" cy="4799676"/>
          </a:xfrm>
        </p:spPr>
        <p:txBody>
          <a:bodyPr>
            <a:normAutofit/>
          </a:bodyPr>
          <a:lstStyle/>
          <a:p>
            <a:r>
              <a:rPr lang="en-US" dirty="0" smtClean="0">
                <a:solidFill>
                  <a:srgbClr val="FF0000"/>
                </a:solidFill>
              </a:rPr>
              <a:t>Primary </a:t>
            </a:r>
          </a:p>
          <a:p>
            <a:pPr marL="800100" lvl="2" indent="-454025" algn="just">
              <a:spcBef>
                <a:spcPts val="2000"/>
              </a:spcBef>
            </a:pPr>
            <a:r>
              <a:rPr lang="en-US" sz="2600" dirty="0"/>
              <a:t>To compare the efficacy of IUG-BCS for palpable and nonpalpable breast cancer with respect to margin status, re-excision rate, tumor free tissue sacrifice and cost-time </a:t>
            </a:r>
            <a:r>
              <a:rPr lang="en-US" sz="2600" dirty="0" smtClean="0"/>
              <a:t>analysis</a:t>
            </a:r>
            <a:endParaRPr lang="en-US" dirty="0" smtClean="0"/>
          </a:p>
          <a:p>
            <a:r>
              <a:rPr lang="en-US" dirty="0" smtClean="0">
                <a:solidFill>
                  <a:srgbClr val="FF0000"/>
                </a:solidFill>
              </a:rPr>
              <a:t>Secondary</a:t>
            </a:r>
          </a:p>
          <a:p>
            <a:pPr lvl="1" algn="just"/>
            <a:r>
              <a:rPr lang="en-US" sz="2400" dirty="0"/>
              <a:t>To analyze the relationship between intraoperative assessment of gross macroscopic and </a:t>
            </a:r>
            <a:r>
              <a:rPr lang="en-US" sz="2400" dirty="0" err="1"/>
              <a:t>ultrasonographic</a:t>
            </a:r>
            <a:r>
              <a:rPr lang="en-US" sz="2400" dirty="0"/>
              <a:t> margins and frozen section analysis with final </a:t>
            </a:r>
            <a:r>
              <a:rPr lang="en-US" sz="2400" dirty="0" smtClean="0"/>
              <a:t>histopathologic results</a:t>
            </a:r>
            <a:endParaRPr lang="en-US" sz="2400" dirty="0"/>
          </a:p>
          <a:p>
            <a:pPr lvl="1"/>
            <a:endParaRPr lang="en-US" dirty="0"/>
          </a:p>
        </p:txBody>
      </p:sp>
    </p:spTree>
    <p:extLst>
      <p:ext uri="{BB962C8B-B14F-4D97-AF65-F5344CB8AC3E}">
        <p14:creationId xmlns:p14="http://schemas.microsoft.com/office/powerpoint/2010/main" val="47474204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and Methods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 </a:t>
            </a:r>
            <a:r>
              <a:rPr lang="en-US" dirty="0"/>
              <a:t>study was observational and non-randomized, with prospective acquisition of data from a clinical database compiled at our </a:t>
            </a:r>
            <a:r>
              <a:rPr lang="en-US" dirty="0" smtClean="0"/>
              <a:t>clinic</a:t>
            </a:r>
          </a:p>
          <a:p>
            <a:pPr algn="just"/>
            <a:r>
              <a:rPr lang="en-US" dirty="0" smtClean="0"/>
              <a:t>The </a:t>
            </a:r>
            <a:r>
              <a:rPr lang="en-US" dirty="0" err="1"/>
              <a:t>clinicopathological</a:t>
            </a:r>
            <a:r>
              <a:rPr lang="en-US" dirty="0"/>
              <a:t> data, successful lesion removal, </a:t>
            </a:r>
            <a:r>
              <a:rPr lang="en-US" dirty="0" smtClean="0"/>
              <a:t>and </a:t>
            </a:r>
            <a:r>
              <a:rPr lang="en-US" dirty="0"/>
              <a:t>analysis of the results as regards margins were evaluated, and the </a:t>
            </a:r>
            <a:r>
              <a:rPr lang="en-US" dirty="0" smtClean="0"/>
              <a:t>requirement </a:t>
            </a:r>
            <a:r>
              <a:rPr lang="en-US" dirty="0"/>
              <a:t>for </a:t>
            </a:r>
            <a:r>
              <a:rPr lang="en-US" dirty="0" smtClean="0"/>
              <a:t>synchronous or </a:t>
            </a:r>
            <a:r>
              <a:rPr lang="en-US" dirty="0" err="1" smtClean="0"/>
              <a:t>metachronous</a:t>
            </a:r>
            <a:r>
              <a:rPr lang="en-US" dirty="0" smtClean="0"/>
              <a:t> re</a:t>
            </a:r>
            <a:r>
              <a:rPr lang="en-US" dirty="0"/>
              <a:t>-excision </a:t>
            </a:r>
            <a:r>
              <a:rPr lang="en-US" dirty="0" smtClean="0"/>
              <a:t>was evaluated for palpable and </a:t>
            </a:r>
            <a:r>
              <a:rPr lang="en-US" dirty="0" err="1" smtClean="0"/>
              <a:t>nonpalpable</a:t>
            </a:r>
            <a:r>
              <a:rPr lang="en-US" dirty="0" smtClean="0"/>
              <a:t> tumors</a:t>
            </a:r>
            <a:endParaRPr lang="en-US" dirty="0"/>
          </a:p>
          <a:p>
            <a:endParaRPr lang="en-US" dirty="0"/>
          </a:p>
        </p:txBody>
      </p:sp>
    </p:spTree>
    <p:extLst>
      <p:ext uri="{BB962C8B-B14F-4D97-AF65-F5344CB8AC3E}">
        <p14:creationId xmlns:p14="http://schemas.microsoft.com/office/powerpoint/2010/main" val="1431276166"/>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a:xfrm>
            <a:off x="1294323" y="2233534"/>
            <a:ext cx="7076747" cy="3992563"/>
          </a:xfrm>
        </p:spPr>
        <p:txBody>
          <a:bodyPr/>
          <a:lstStyle/>
          <a:p>
            <a:r>
              <a:rPr lang="en-US" dirty="0"/>
              <a:t>All statistical analyses were carried out using SPSS software, version 13.0 (SPSS Inc., Chicago, IL, USA). </a:t>
            </a:r>
          </a:p>
          <a:p>
            <a:r>
              <a:rPr lang="en-US" dirty="0"/>
              <a:t>To assess the association between the documented variables and the existence of a positive margin, categorical variables were </a:t>
            </a:r>
            <a:r>
              <a:rPr lang="en-US" dirty="0" smtClean="0"/>
              <a:t>compared </a:t>
            </a:r>
            <a:r>
              <a:rPr lang="en-US" dirty="0"/>
              <a:t>by Pearson’s chi-square test and continuous variables were assessed using t test. </a:t>
            </a:r>
          </a:p>
          <a:p>
            <a:r>
              <a:rPr lang="en-US" dirty="0"/>
              <a:t>A P value equal to or less than 0.05 was considered </a:t>
            </a:r>
            <a:r>
              <a:rPr lang="en-US" dirty="0" smtClean="0"/>
              <a:t>statistically significant</a:t>
            </a:r>
            <a:endParaRPr lang="en-US" dirty="0"/>
          </a:p>
          <a:p>
            <a:endParaRPr lang="en-US" dirty="0"/>
          </a:p>
        </p:txBody>
      </p:sp>
    </p:spTree>
    <p:extLst>
      <p:ext uri="{BB962C8B-B14F-4D97-AF65-F5344CB8AC3E}">
        <p14:creationId xmlns:p14="http://schemas.microsoft.com/office/powerpoint/2010/main" val="17471955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3614</TotalTime>
  <Words>2870</Words>
  <Application>Microsoft Office PowerPoint</Application>
  <PresentationFormat>On-screen Show (4:3)</PresentationFormat>
  <Paragraphs>241</Paragraphs>
  <Slides>27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ＭＳ ゴシック</vt:lpstr>
      <vt:lpstr>MS PGothic</vt:lpstr>
      <vt:lpstr>MS PGothic</vt:lpstr>
      <vt:lpstr>Arial</vt:lpstr>
      <vt:lpstr>Bangla MN</vt:lpstr>
      <vt:lpstr>Calibri</vt:lpstr>
      <vt:lpstr>Corbel</vt:lpstr>
      <vt:lpstr>Monotype Corsiva</vt:lpstr>
      <vt:lpstr>Times New Roman</vt:lpstr>
      <vt:lpstr>Wingdings</vt:lpstr>
      <vt:lpstr>Zapf Dingbats</vt:lpstr>
      <vt:lpstr>Spectrum</vt:lpstr>
      <vt:lpstr>PowerPoint Presentation</vt:lpstr>
      <vt:lpstr>PowerPoint Presentation</vt:lpstr>
      <vt:lpstr>Background</vt:lpstr>
      <vt:lpstr>Background</vt:lpstr>
      <vt:lpstr>Background</vt:lpstr>
      <vt:lpstr>Background</vt:lpstr>
      <vt:lpstr>Objectives</vt:lpstr>
      <vt:lpstr>Patients and Methods</vt:lpstr>
      <vt:lpstr>Statistical Analysis</vt:lpstr>
      <vt:lpstr>Patients</vt:lpstr>
      <vt:lpstr>Methods</vt:lpstr>
      <vt:lpstr>PowerPoint Presentation</vt:lpstr>
      <vt:lpstr>PowerPoint Presentation</vt:lpstr>
      <vt:lpstr>PowerPoint Presentation</vt:lpstr>
      <vt:lpstr>Results </vt:lpstr>
      <vt:lpstr>Results </vt:lpstr>
      <vt:lpstr>Discussion</vt:lpstr>
      <vt:lpstr>Discussion</vt:lpstr>
      <vt:lpstr>Discussion</vt:lpstr>
      <vt:lpstr>Discussion</vt:lpstr>
      <vt:lpstr>Discussion</vt:lpstr>
      <vt:lpstr>Discussion</vt:lpstr>
      <vt:lpstr>Discussion</vt:lpstr>
      <vt:lpstr>Discussion</vt:lpstr>
      <vt:lpstr>Conclusion</vt:lpstr>
      <vt:lpstr>Conclusion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Guldeniz Karadeniz Cakmak</dc:creator>
  <cp:lastModifiedBy>SiteKiosk Limited User Account</cp:lastModifiedBy>
  <cp:revision>111</cp:revision>
  <dcterms:created xsi:type="dcterms:W3CDTF">2015-06-29T14:34:57Z</dcterms:created>
  <dcterms:modified xsi:type="dcterms:W3CDTF">2015-08-03T22:04:35Z</dcterms:modified>
</cp:coreProperties>
</file>