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4" r:id="rId2"/>
    <p:sldId id="29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93" r:id="rId35"/>
    <p:sldId id="289" r:id="rId36"/>
    <p:sldId id="290" r:id="rId37"/>
    <p:sldId id="291" r:id="rId38"/>
    <p:sldId id="292" r:id="rId39"/>
    <p:sldId id="296" r:id="rId4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D2675E-0366-4403-9495-B679E6FA4B21}" type="datetimeFigureOut">
              <a:rPr lang="zh-TW" altLang="en-US" smtClean="0"/>
              <a:pPr/>
              <a:t>2014/9/23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1E2C82-B509-466C-9C7A-CBB99C06F957}" type="slidenum">
              <a:rPr lang="zh-TW" altLang="en-US" smtClean="0"/>
              <a:pPr/>
              <a:t>‹#›</a:t>
            </a:fld>
            <a:endParaRPr lang="zh-TW" altLang="en-US"/>
          </a:p>
        </p:txBody>
      </p:sp>
    </p:spTree>
    <p:extLst>
      <p:ext uri="{BB962C8B-B14F-4D97-AF65-F5344CB8AC3E}">
        <p14:creationId xmlns:p14="http://schemas.microsoft.com/office/powerpoint/2010/main" val="2567410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p:spPr>
        <p:txBody>
          <a:bodyPr/>
          <a:lstStyle/>
          <a:p>
            <a:endParaRPr lang="zh-TW" altLang="en-US" smtClean="0"/>
          </a:p>
        </p:txBody>
      </p:sp>
      <p:sp>
        <p:nvSpPr>
          <p:cNvPr id="40964" name="投影片編號版面配置區 3"/>
          <p:cNvSpPr>
            <a:spLocks noGrp="1"/>
          </p:cNvSpPr>
          <p:nvPr>
            <p:ph type="sldNum" sz="quarter" idx="5"/>
          </p:nvPr>
        </p:nvSpPr>
        <p:spPr>
          <a:noFill/>
        </p:spPr>
        <p:txBody>
          <a:bodyPr/>
          <a:lstStyle/>
          <a:p>
            <a:fld id="{96EFC930-B05C-488B-AF9B-45872F03FDD5}" type="slidenum">
              <a:rPr lang="en-US" altLang="zh-TW" smtClean="0">
                <a:latin typeface="Arial" charset="0"/>
              </a:rPr>
              <a:pPr/>
              <a:t>6</a:t>
            </a:fld>
            <a:endParaRPr lang="en-US" altLang="zh-TW"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6ED692A8-D7B5-4C14-9BAC-D9F5564DC493}" type="datetimeFigureOut">
              <a:rPr lang="zh-TW" altLang="en-US" smtClean="0"/>
              <a:pPr/>
              <a:t>2014/9/23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3EBD6C6-4D28-49D1-B3B6-BC962A77B71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ED692A8-D7B5-4C14-9BAC-D9F5564DC493}" type="datetimeFigureOut">
              <a:rPr lang="zh-TW" altLang="en-US" smtClean="0"/>
              <a:pPr/>
              <a:t>2014/9/23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3EBD6C6-4D28-49D1-B3B6-BC962A77B71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ED692A8-D7B5-4C14-9BAC-D9F5564DC493}" type="datetimeFigureOut">
              <a:rPr lang="zh-TW" altLang="en-US" smtClean="0"/>
              <a:pPr/>
              <a:t>2014/9/23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3EBD6C6-4D28-49D1-B3B6-BC962A77B71F}"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ED692A8-D7B5-4C14-9BAC-D9F5564DC493}" type="datetimeFigureOut">
              <a:rPr lang="zh-TW" altLang="en-US" smtClean="0"/>
              <a:pPr/>
              <a:t>2014/9/23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3EBD6C6-4D28-49D1-B3B6-BC962A77B71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6ED692A8-D7B5-4C14-9BAC-D9F5564DC493}" type="datetimeFigureOut">
              <a:rPr lang="zh-TW" altLang="en-US" smtClean="0"/>
              <a:pPr/>
              <a:t>2014/9/23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3EBD6C6-4D28-49D1-B3B6-BC962A77B71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ED692A8-D7B5-4C14-9BAC-D9F5564DC493}" type="datetimeFigureOut">
              <a:rPr lang="zh-TW" altLang="en-US" smtClean="0"/>
              <a:pPr/>
              <a:t>2014/9/23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3EBD6C6-4D28-49D1-B3B6-BC962A77B71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6ED692A8-D7B5-4C14-9BAC-D9F5564DC493}" type="datetimeFigureOut">
              <a:rPr lang="zh-TW" altLang="en-US" smtClean="0"/>
              <a:pPr/>
              <a:t>2014/9/23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3EBD6C6-4D28-49D1-B3B6-BC962A77B71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6ED692A8-D7B5-4C14-9BAC-D9F5564DC493}" type="datetimeFigureOut">
              <a:rPr lang="zh-TW" altLang="en-US" smtClean="0"/>
              <a:pPr/>
              <a:t>2014/9/23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3EBD6C6-4D28-49D1-B3B6-BC962A77B71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ED692A8-D7B5-4C14-9BAC-D9F5564DC493}" type="datetimeFigureOut">
              <a:rPr lang="zh-TW" altLang="en-US" smtClean="0"/>
              <a:pPr/>
              <a:t>2014/9/23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3EBD6C6-4D28-49D1-B3B6-BC962A77B71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ED692A8-D7B5-4C14-9BAC-D9F5564DC493}" type="datetimeFigureOut">
              <a:rPr lang="zh-TW" altLang="en-US" smtClean="0"/>
              <a:pPr/>
              <a:t>2014/9/23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3EBD6C6-4D28-49D1-B3B6-BC962A77B71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ED692A8-D7B5-4C14-9BAC-D9F5564DC493}" type="datetimeFigureOut">
              <a:rPr lang="zh-TW" altLang="en-US" smtClean="0"/>
              <a:pPr/>
              <a:t>2014/9/23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3EBD6C6-4D28-49D1-B3B6-BC962A77B71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692A8-D7B5-4C14-9BAC-D9F5564DC493}" type="datetimeFigureOut">
              <a:rPr lang="zh-TW" altLang="en-US" smtClean="0"/>
              <a:pPr/>
              <a:t>2014/9/23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BD6C6-4D28-49D1-B3B6-BC962A77B71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com.tw/imgres?imgurl=http://www.criver.com/flex_content_area/images/hybrid_mouse2.jpg&amp;imgrefurl=http://www.criver.com/RM/mice/mice_a_b.html&amp;h=150&amp;w=150&amp;sz=20&amp;tbnid=VMD_nWuF4N4jBM:&amp;tbnh=90&amp;tbnw=90&amp;hl=zh-TW&amp;start=44&amp;prev=/images?q=mice&amp;start=40&amp;svnum=10&amp;hl=zh-TW&amp;lr=&amp;sa=N" TargetMode="External"/><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3.emf"/><Relationship Id="rId4" Type="http://schemas.openxmlformats.org/officeDocument/2006/relationships/oleObject" Target="../embeddings/Microsoft_Excel_97-2003_Worksheet1.xls"/></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8.emf"/><Relationship Id="rId4" Type="http://schemas.openxmlformats.org/officeDocument/2006/relationships/oleObject" Target="../embeddings/Microsoft_Excel_97-2003_Worksheet2.xls"/></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29.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1.wmf"/><Relationship Id="rId5" Type="http://schemas.openxmlformats.org/officeDocument/2006/relationships/oleObject" Target="../embeddings/oleObject9.bin"/><Relationship Id="rId4" Type="http://schemas.openxmlformats.org/officeDocument/2006/relationships/image" Target="../media/image30.wmf"/></Relationships>
</file>

<file path=ppt/slides/_rels/slide2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3.wmf"/><Relationship Id="rId5" Type="http://schemas.openxmlformats.org/officeDocument/2006/relationships/oleObject" Target="../embeddings/oleObject12.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1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7.png"/><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s.google.com.tw/imgres?imgurl=http://www.criver.com/flex_content_area/images/hybrid_mouse2.jpg&amp;imgrefurl=http://www.criver.com/RM/mice/mice_a_b.html&amp;h=150&amp;w=150&amp;sz=20&amp;tbnid=VMD_nWuF4N4jBM:&amp;tbnh=90&amp;tbnw=90&amp;hl=zh-TW&amp;start=44&amp;prev=/images?q=mice&amp;start=40&amp;svnum=10&amp;hl=zh-TW&amp;lr=&amp;sa=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1.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42.wmf"/></Relationships>
</file>

<file path=ppt/slides/_rels/slide35.xml.rels><?xml version="1.0" encoding="UTF-8" standalone="yes"?>
<Relationships xmlns="http://schemas.openxmlformats.org/package/2006/relationships"><Relationship Id="rId8" Type="http://schemas.openxmlformats.org/officeDocument/2006/relationships/hyperlink" Target="http://images.google.com.tw/imgres?imgurl=http://www.criver.com/flex_content_area/images/hybrid_mouse2.jpg&amp;imgrefurl=http://www.criver.com/RM/mice/mice_a_b.html&amp;h=150&amp;w=150&amp;sz=20&amp;tbnid=VMD_nWuF4N4jBM:&amp;tbnh=90&amp;tbnw=90&amp;hl=zh-TW&amp;start=44&amp;prev=/images?q=mice&amp;start=40&amp;svnum=10&amp;hl=zh-TW&amp;lr=&amp;sa=N" TargetMode="External"/><Relationship Id="rId3" Type="http://schemas.openxmlformats.org/officeDocument/2006/relationships/oleObject" Target="../embeddings/oleObject18.bin"/><Relationship Id="rId7"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9.bin"/><Relationship Id="rId5" Type="http://schemas.openxmlformats.org/officeDocument/2006/relationships/image" Target="../media/image45.jpeg"/><Relationship Id="rId4" Type="http://schemas.openxmlformats.org/officeDocument/2006/relationships/image" Target="../media/image43.wmf"/><Relationship Id="rId9"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pharmacognosy-phytochemistry-natural-products.pharmaceuticalconference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6.x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chemeClr val="accent3">
                    <a:lumMod val="75000"/>
                  </a:schemeClr>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chemeClr val="accent3">
                  <a:lumMod val="75000"/>
                </a:schemeClr>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p:txBody>
          <a:bodyPr/>
          <a:lstStyle/>
          <a:p>
            <a:pPr algn="just">
              <a:buFont typeface="Arial" charset="0"/>
              <a:buNone/>
              <a:defRPr/>
            </a:pPr>
            <a:r>
              <a:rPr lang="en-US" sz="2000" dirty="0" smtClean="0">
                <a:latin typeface="+mj-lt"/>
              </a:rPr>
              <a:t>      </a:t>
            </a:r>
            <a:r>
              <a:rPr lang="en-US" sz="2000" dirty="0" smtClean="0">
                <a:effectLst>
                  <a:outerShdw blurRad="38100" dist="38100" dir="2700000" algn="tl">
                    <a:srgbClr val="000000">
                      <a:alpha val="43137"/>
                    </a:srgbClr>
                  </a:outerShdw>
                </a:effectLst>
                <a:latin typeface="+mj-lt"/>
              </a:rPr>
              <a:t>OMICS Group International is an amalgamation of </a:t>
            </a:r>
            <a:r>
              <a:rPr lang="en-US" sz="2000" dirty="0" smtClean="0">
                <a:effectLst>
                  <a:outerShdw blurRad="38100" dist="38100" dir="2700000" algn="tl">
                    <a:srgbClr val="000000">
                      <a:alpha val="43137"/>
                    </a:srgbClr>
                  </a:outerShdw>
                </a:effectLst>
                <a:latin typeface="+mj-lt"/>
                <a:hlinkClick r:id="rId2" tooltip="Open Access publications"/>
              </a:rPr>
              <a:t>Open Access publications</a:t>
            </a:r>
            <a:r>
              <a:rPr lang="en-US" sz="2000" dirty="0" smtClean="0">
                <a:effectLst>
                  <a:outerShdw blurRad="38100" dist="38100" dir="2700000" algn="tl">
                    <a:srgbClr val="000000">
                      <a:alpha val="43137"/>
                    </a:srgbClr>
                  </a:outerShdw>
                </a:effectLst>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effectLst>
                  <a:outerShdw blurRad="38100" dist="38100" dir="2700000" algn="tl">
                    <a:srgbClr val="000000">
                      <a:alpha val="43137"/>
                    </a:srgbClr>
                  </a:outerShdw>
                </a:effectLst>
                <a:latin typeface="+mj-lt"/>
                <a:hlinkClick r:id="rId3" tooltip="scholarly journals"/>
              </a:rPr>
              <a:t>scholarly journals</a:t>
            </a:r>
            <a:r>
              <a:rPr lang="en-US" sz="2000" dirty="0" smtClean="0">
                <a:effectLst>
                  <a:outerShdw blurRad="38100" dist="38100" dir="2700000" algn="tl">
                    <a:srgbClr val="000000">
                      <a:alpha val="43137"/>
                    </a:srgbClr>
                  </a:outerShdw>
                </a:effectLst>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effectLst>
                  <a:outerShdw blurRad="38100" dist="38100" dir="2700000" algn="tl">
                    <a:srgbClr val="000000">
                      <a:alpha val="43137"/>
                    </a:srgbClr>
                  </a:outerShdw>
                </a:effectLst>
                <a:latin typeface="+mj-lt"/>
                <a:hlinkClick r:id="rId4" tooltip="International conferences"/>
              </a:rPr>
              <a:t>International conferences</a:t>
            </a:r>
            <a:r>
              <a:rPr lang="en-US" sz="2000" dirty="0" smtClean="0">
                <a:effectLst>
                  <a:outerShdw blurRad="38100" dist="38100" dir="2700000" algn="tl">
                    <a:srgbClr val="000000">
                      <a:alpha val="43137"/>
                    </a:srgbClr>
                  </a:outerShdw>
                </a:effectLst>
                <a:latin typeface="+mj-lt"/>
              </a:rPr>
              <a:t> annually across the globe, where knowledge transfer takes place through debates, round table discussions, poster presentations, workshops, symposia and exhibitions</a:t>
            </a:r>
            <a:r>
              <a:rPr lang="en-US" sz="1800" dirty="0" smtClean="0">
                <a:effectLst>
                  <a:outerShdw blurRad="38100" dist="38100" dir="2700000" algn="tl">
                    <a:srgbClr val="000000">
                      <a:alpha val="43137"/>
                    </a:srgbClr>
                  </a:outerShdw>
                </a:effectLst>
                <a:latin typeface="+mj-lt"/>
              </a:rPr>
              <a:t>.</a:t>
            </a:r>
            <a:endParaRPr lang="en-US" sz="18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494175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714750" y="2071688"/>
            <a:ext cx="5143500" cy="442912"/>
          </a:xfrm>
        </p:spPr>
        <p:txBody>
          <a:bodyPr/>
          <a:lstStyle/>
          <a:p>
            <a:pPr eaLnBrk="1" hangingPunct="1"/>
            <a:r>
              <a:rPr lang="en-US" altLang="zh-TW" sz="1600" smtClean="0">
                <a:solidFill>
                  <a:srgbClr val="0000CC"/>
                </a:solidFill>
                <a:latin typeface="Arial" charset="0"/>
              </a:rPr>
              <a:t>Quality Control of </a:t>
            </a:r>
            <a:r>
              <a:rPr lang="en-US" altLang="zh-TW" sz="1600" i="1" smtClean="0">
                <a:solidFill>
                  <a:srgbClr val="0000CC"/>
                </a:solidFill>
                <a:latin typeface="Arial" charset="0"/>
              </a:rPr>
              <a:t>Hedysarum polybotrys e</a:t>
            </a:r>
            <a:r>
              <a:rPr lang="en-US" altLang="zh-TW" sz="1600" smtClean="0">
                <a:solidFill>
                  <a:srgbClr val="0000CC"/>
                </a:solidFill>
                <a:latin typeface="Arial" charset="0"/>
              </a:rPr>
              <a:t>xtracts</a:t>
            </a:r>
          </a:p>
        </p:txBody>
      </p:sp>
      <p:pic>
        <p:nvPicPr>
          <p:cNvPr id="10243" name="Picture 2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00125" y="4286250"/>
            <a:ext cx="2357438" cy="1571625"/>
          </a:xfrm>
          <a:prstGeom prst="rect">
            <a:avLst/>
          </a:prstGeom>
          <a:noFill/>
          <a:ln w="9525">
            <a:noFill/>
            <a:miter lim="800000"/>
            <a:headEnd/>
            <a:tailEnd/>
          </a:ln>
        </p:spPr>
      </p:pic>
      <p:grpSp>
        <p:nvGrpSpPr>
          <p:cNvPr id="2" name="群組 18"/>
          <p:cNvGrpSpPr>
            <a:grpSpLocks/>
          </p:cNvGrpSpPr>
          <p:nvPr/>
        </p:nvGrpSpPr>
        <p:grpSpPr bwMode="auto">
          <a:xfrm>
            <a:off x="285750" y="1357313"/>
            <a:ext cx="3627438" cy="2757487"/>
            <a:chOff x="149210" y="1398588"/>
            <a:chExt cx="3628096" cy="2758063"/>
          </a:xfrm>
        </p:grpSpPr>
        <p:sp>
          <p:nvSpPr>
            <p:cNvPr id="10273" name="Text Box 24"/>
            <p:cNvSpPr txBox="1">
              <a:spLocks noChangeArrowheads="1"/>
            </p:cNvSpPr>
            <p:nvPr/>
          </p:nvSpPr>
          <p:spPr bwMode="auto">
            <a:xfrm>
              <a:off x="454010" y="1398588"/>
              <a:ext cx="2685351" cy="369332"/>
            </a:xfrm>
            <a:prstGeom prst="rect">
              <a:avLst/>
            </a:prstGeom>
            <a:noFill/>
            <a:ln w="9525">
              <a:noFill/>
              <a:miter lim="800000"/>
              <a:headEnd/>
              <a:tailEnd/>
            </a:ln>
          </p:spPr>
          <p:txBody>
            <a:bodyPr wrap="none">
              <a:spAutoFit/>
            </a:bodyPr>
            <a:lstStyle/>
            <a:p>
              <a:pPr eaLnBrk="1" hangingPunct="1"/>
              <a:r>
                <a:rPr lang="en-US" altLang="zh-TW" sz="1800" b="1" i="1">
                  <a:ea typeface="新細明體" pitchFamily="18" charset="-120"/>
                  <a:cs typeface="Times New Roman" pitchFamily="18" charset="0"/>
                </a:rPr>
                <a:t>Hedysarum polybotrys</a:t>
              </a:r>
            </a:p>
          </p:txBody>
        </p:sp>
        <p:sp>
          <p:nvSpPr>
            <p:cNvPr id="10274" name="AutoShape 25"/>
            <p:cNvSpPr>
              <a:spLocks noChangeArrowheads="1"/>
            </p:cNvSpPr>
            <p:nvPr/>
          </p:nvSpPr>
          <p:spPr bwMode="auto">
            <a:xfrm>
              <a:off x="2282810" y="1790701"/>
              <a:ext cx="457200" cy="609600"/>
            </a:xfrm>
            <a:prstGeom prst="downArrow">
              <a:avLst>
                <a:gd name="adj1" fmla="val 30204"/>
                <a:gd name="adj2" fmla="val 58679"/>
              </a:avLst>
            </a:prstGeom>
            <a:solidFill>
              <a:srgbClr val="FF0000"/>
            </a:solidFill>
            <a:ln w="9525">
              <a:solidFill>
                <a:schemeClr val="tx1"/>
              </a:solidFill>
              <a:miter lim="800000"/>
              <a:headEnd/>
              <a:tailEnd/>
            </a:ln>
          </p:spPr>
          <p:txBody>
            <a:bodyPr vert="eaVert" wrap="none" anchor="ctr"/>
            <a:lstStyle/>
            <a:p>
              <a:endParaRPr lang="zh-TW" altLang="en-US" sz="2000">
                <a:cs typeface="Times New Roman" pitchFamily="18" charset="0"/>
              </a:endParaRPr>
            </a:p>
          </p:txBody>
        </p:sp>
        <p:sp>
          <p:nvSpPr>
            <p:cNvPr id="10275" name="Text Box 26"/>
            <p:cNvSpPr txBox="1">
              <a:spLocks noChangeArrowheads="1"/>
            </p:cNvSpPr>
            <p:nvPr/>
          </p:nvSpPr>
          <p:spPr bwMode="auto">
            <a:xfrm>
              <a:off x="149210" y="2414588"/>
              <a:ext cx="1463862" cy="338554"/>
            </a:xfrm>
            <a:prstGeom prst="rect">
              <a:avLst/>
            </a:prstGeom>
            <a:noFill/>
            <a:ln w="9525">
              <a:noFill/>
              <a:miter lim="800000"/>
              <a:headEnd/>
              <a:tailEnd/>
            </a:ln>
          </p:spPr>
          <p:txBody>
            <a:bodyPr wrap="none">
              <a:spAutoFit/>
            </a:bodyPr>
            <a:lstStyle/>
            <a:p>
              <a:pPr eaLnBrk="1" hangingPunct="1"/>
              <a:r>
                <a:rPr kumimoji="1" lang="en-US" altLang="zh-TW" sz="1600" b="1">
                  <a:solidFill>
                    <a:srgbClr val="0000CC"/>
                  </a:solidFill>
                  <a:ea typeface="新細明體" pitchFamily="18" charset="-120"/>
                  <a:cs typeface="Times New Roman" pitchFamily="18" charset="0"/>
                </a:rPr>
                <a:t>Hot water (H)</a:t>
              </a:r>
            </a:p>
          </p:txBody>
        </p:sp>
        <p:sp>
          <p:nvSpPr>
            <p:cNvPr id="10276" name="Text Box 27"/>
            <p:cNvSpPr txBox="1">
              <a:spLocks noChangeArrowheads="1"/>
            </p:cNvSpPr>
            <p:nvPr/>
          </p:nvSpPr>
          <p:spPr bwMode="auto">
            <a:xfrm>
              <a:off x="1954198" y="2433638"/>
              <a:ext cx="1144865" cy="338554"/>
            </a:xfrm>
            <a:prstGeom prst="rect">
              <a:avLst/>
            </a:prstGeom>
            <a:noFill/>
            <a:ln w="9525">
              <a:noFill/>
              <a:miter lim="800000"/>
              <a:headEnd/>
              <a:tailEnd/>
            </a:ln>
          </p:spPr>
          <p:txBody>
            <a:bodyPr wrap="none">
              <a:spAutoFit/>
            </a:bodyPr>
            <a:lstStyle/>
            <a:p>
              <a:pPr eaLnBrk="1" hangingPunct="1"/>
              <a:r>
                <a:rPr kumimoji="1" lang="en-US" altLang="zh-TW" sz="1600" b="1">
                  <a:solidFill>
                    <a:srgbClr val="FF0000"/>
                  </a:solidFill>
                  <a:ea typeface="新細明體" pitchFamily="18" charset="-120"/>
                  <a:cs typeface="Times New Roman" pitchFamily="18" charset="0"/>
                </a:rPr>
                <a:t>MeOH (M)</a:t>
              </a:r>
            </a:p>
          </p:txBody>
        </p:sp>
        <p:sp>
          <p:nvSpPr>
            <p:cNvPr id="10277" name="AutoShape 28"/>
            <p:cNvSpPr>
              <a:spLocks noChangeArrowheads="1"/>
            </p:cNvSpPr>
            <p:nvPr/>
          </p:nvSpPr>
          <p:spPr bwMode="auto">
            <a:xfrm rot="2991067">
              <a:off x="1505729" y="3080545"/>
              <a:ext cx="458787" cy="533400"/>
            </a:xfrm>
            <a:prstGeom prst="downArrow">
              <a:avLst>
                <a:gd name="adj1" fmla="val 45935"/>
                <a:gd name="adj2" fmla="val 57286"/>
              </a:avLst>
            </a:prstGeom>
            <a:solidFill>
              <a:srgbClr val="99FFCC"/>
            </a:solidFill>
            <a:ln w="9525">
              <a:solidFill>
                <a:schemeClr val="tx1"/>
              </a:solidFill>
              <a:miter lim="800000"/>
              <a:headEnd/>
              <a:tailEnd/>
            </a:ln>
          </p:spPr>
          <p:txBody>
            <a:bodyPr vert="eaVert" wrap="none" anchor="ctr"/>
            <a:lstStyle/>
            <a:p>
              <a:endParaRPr lang="zh-TW" altLang="en-US" sz="2000">
                <a:cs typeface="Times New Roman" pitchFamily="18" charset="0"/>
              </a:endParaRPr>
            </a:p>
          </p:txBody>
        </p:sp>
        <p:sp>
          <p:nvSpPr>
            <p:cNvPr id="10278" name="AutoShape 29"/>
            <p:cNvSpPr>
              <a:spLocks noChangeArrowheads="1"/>
            </p:cNvSpPr>
            <p:nvPr/>
          </p:nvSpPr>
          <p:spPr bwMode="auto">
            <a:xfrm rot="-2841559">
              <a:off x="3006710" y="3090863"/>
              <a:ext cx="457200" cy="533400"/>
            </a:xfrm>
            <a:prstGeom prst="downArrow">
              <a:avLst>
                <a:gd name="adj1" fmla="val 38935"/>
                <a:gd name="adj2" fmla="val 54887"/>
              </a:avLst>
            </a:prstGeom>
            <a:solidFill>
              <a:srgbClr val="CC00CC"/>
            </a:solidFill>
            <a:ln w="9525">
              <a:solidFill>
                <a:schemeClr val="tx1"/>
              </a:solidFill>
              <a:miter lim="800000"/>
              <a:headEnd/>
              <a:tailEnd/>
            </a:ln>
          </p:spPr>
          <p:txBody>
            <a:bodyPr vert="eaVert" wrap="none" anchor="ctr"/>
            <a:lstStyle/>
            <a:p>
              <a:endParaRPr lang="zh-TW" altLang="en-US" sz="2000">
                <a:cs typeface="Times New Roman" pitchFamily="18" charset="0"/>
              </a:endParaRPr>
            </a:p>
          </p:txBody>
        </p:sp>
        <p:sp>
          <p:nvSpPr>
            <p:cNvPr id="10279" name="AutoShape 30"/>
            <p:cNvSpPr>
              <a:spLocks noChangeArrowheads="1"/>
            </p:cNvSpPr>
            <p:nvPr/>
          </p:nvSpPr>
          <p:spPr bwMode="auto">
            <a:xfrm>
              <a:off x="758810" y="1804988"/>
              <a:ext cx="457200" cy="609600"/>
            </a:xfrm>
            <a:prstGeom prst="downArrow">
              <a:avLst>
                <a:gd name="adj1" fmla="val 29861"/>
                <a:gd name="adj2" fmla="val 55556"/>
              </a:avLst>
            </a:prstGeom>
            <a:solidFill>
              <a:srgbClr val="0000CC"/>
            </a:solidFill>
            <a:ln w="9525">
              <a:solidFill>
                <a:schemeClr val="tx1"/>
              </a:solidFill>
              <a:miter lim="800000"/>
              <a:headEnd/>
              <a:tailEnd/>
            </a:ln>
          </p:spPr>
          <p:txBody>
            <a:bodyPr vert="eaVert" wrap="none" anchor="ctr"/>
            <a:lstStyle/>
            <a:p>
              <a:pPr algn="ctr"/>
              <a:endParaRPr lang="zh-TW" altLang="zh-TW" sz="2000">
                <a:solidFill>
                  <a:srgbClr val="0000CC"/>
                </a:solidFill>
                <a:cs typeface="Times New Roman" pitchFamily="18" charset="0"/>
              </a:endParaRPr>
            </a:p>
          </p:txBody>
        </p:sp>
        <p:sp>
          <p:nvSpPr>
            <p:cNvPr id="10280" name="Text Box 31"/>
            <p:cNvSpPr txBox="1">
              <a:spLocks noChangeArrowheads="1"/>
            </p:cNvSpPr>
            <p:nvPr/>
          </p:nvSpPr>
          <p:spPr bwMode="auto">
            <a:xfrm>
              <a:off x="604823" y="3509963"/>
              <a:ext cx="1600200" cy="646331"/>
            </a:xfrm>
            <a:prstGeom prst="rect">
              <a:avLst/>
            </a:prstGeom>
            <a:noFill/>
            <a:ln w="9525">
              <a:noFill/>
              <a:miter lim="800000"/>
              <a:headEnd/>
              <a:tailEnd/>
            </a:ln>
          </p:spPr>
          <p:txBody>
            <a:bodyPr>
              <a:spAutoFit/>
            </a:bodyPr>
            <a:lstStyle/>
            <a:p>
              <a:pPr algn="ctr" eaLnBrk="1" hangingPunct="1"/>
              <a:r>
                <a:rPr kumimoji="1" lang="en-US" altLang="zh-TW" sz="1800" b="1">
                  <a:solidFill>
                    <a:srgbClr val="0000FF"/>
                  </a:solidFill>
                  <a:ea typeface="新細明體" pitchFamily="18" charset="-120"/>
                  <a:cs typeface="Times New Roman" pitchFamily="18" charset="0"/>
                </a:rPr>
                <a:t>H</a:t>
              </a:r>
              <a:r>
                <a:rPr kumimoji="1" lang="en-US" altLang="zh-TW" sz="1800" b="1" baseline="-25000">
                  <a:solidFill>
                    <a:srgbClr val="0000FF"/>
                  </a:solidFill>
                  <a:ea typeface="新細明體" pitchFamily="18" charset="-120"/>
                  <a:cs typeface="Times New Roman" pitchFamily="18" charset="0"/>
                </a:rPr>
                <a:t>2</a:t>
              </a:r>
              <a:r>
                <a:rPr kumimoji="1" lang="en-US" altLang="zh-TW" sz="1800" b="1">
                  <a:solidFill>
                    <a:srgbClr val="0000FF"/>
                  </a:solidFill>
                  <a:ea typeface="新細明體" pitchFamily="18" charset="-120"/>
                  <a:cs typeface="Times New Roman" pitchFamily="18" charset="0"/>
                </a:rPr>
                <a:t>O layer</a:t>
              </a:r>
            </a:p>
            <a:p>
              <a:pPr algn="ctr" eaLnBrk="1" hangingPunct="1"/>
              <a:r>
                <a:rPr kumimoji="1" lang="en-US" altLang="zh-TW" sz="1800" b="1">
                  <a:solidFill>
                    <a:srgbClr val="0000FF"/>
                  </a:solidFill>
                  <a:ea typeface="新細明體" pitchFamily="18" charset="-120"/>
                  <a:cs typeface="Times New Roman" pitchFamily="18" charset="0"/>
                </a:rPr>
                <a:t>(M-H)</a:t>
              </a:r>
            </a:p>
          </p:txBody>
        </p:sp>
        <p:sp>
          <p:nvSpPr>
            <p:cNvPr id="10281" name="Text Box 32"/>
            <p:cNvSpPr txBox="1">
              <a:spLocks noChangeArrowheads="1"/>
            </p:cNvSpPr>
            <p:nvPr/>
          </p:nvSpPr>
          <p:spPr bwMode="auto">
            <a:xfrm>
              <a:off x="2428860" y="3571876"/>
              <a:ext cx="1348446" cy="584775"/>
            </a:xfrm>
            <a:prstGeom prst="rect">
              <a:avLst/>
            </a:prstGeom>
            <a:noFill/>
            <a:ln w="9525">
              <a:noFill/>
              <a:miter lim="800000"/>
              <a:headEnd/>
              <a:tailEnd/>
            </a:ln>
          </p:spPr>
          <p:txBody>
            <a:bodyPr wrap="none">
              <a:spAutoFit/>
            </a:bodyPr>
            <a:lstStyle/>
            <a:p>
              <a:pPr algn="ctr" eaLnBrk="1" hangingPunct="1"/>
              <a:r>
                <a:rPr kumimoji="1" lang="en-US" altLang="zh-TW" sz="1600" b="1">
                  <a:solidFill>
                    <a:srgbClr val="CC00CC"/>
                  </a:solidFill>
                  <a:ea typeface="新細明體" pitchFamily="18" charset="-120"/>
                  <a:cs typeface="Times New Roman" pitchFamily="18" charset="0"/>
                </a:rPr>
                <a:t>EtOAc layer</a:t>
              </a:r>
            </a:p>
            <a:p>
              <a:pPr algn="ctr" eaLnBrk="1" hangingPunct="1"/>
              <a:r>
                <a:rPr kumimoji="1" lang="en-US" altLang="zh-TW" sz="1600" b="1">
                  <a:solidFill>
                    <a:srgbClr val="CC00CC"/>
                  </a:solidFill>
                  <a:ea typeface="新細明體" pitchFamily="18" charset="-120"/>
                  <a:cs typeface="Times New Roman" pitchFamily="18" charset="0"/>
                </a:rPr>
                <a:t>(M-EA)</a:t>
              </a:r>
            </a:p>
          </p:txBody>
        </p:sp>
        <p:sp>
          <p:nvSpPr>
            <p:cNvPr id="10282" name="Rectangle 33"/>
            <p:cNvSpPr>
              <a:spLocks noChangeArrowheads="1"/>
            </p:cNvSpPr>
            <p:nvPr/>
          </p:nvSpPr>
          <p:spPr bwMode="auto">
            <a:xfrm>
              <a:off x="1922448" y="2887663"/>
              <a:ext cx="1184940" cy="369332"/>
            </a:xfrm>
            <a:prstGeom prst="rect">
              <a:avLst/>
            </a:prstGeom>
            <a:noFill/>
            <a:ln w="9525">
              <a:noFill/>
              <a:miter lim="800000"/>
              <a:headEnd/>
              <a:tailEnd/>
            </a:ln>
          </p:spPr>
          <p:txBody>
            <a:bodyPr wrap="none" anchor="ctr">
              <a:spAutoFit/>
            </a:bodyPr>
            <a:lstStyle/>
            <a:p>
              <a:r>
                <a:rPr lang="en-US" altLang="zh-TW" sz="1800" b="1">
                  <a:cs typeface="Times New Roman" pitchFamily="18" charset="0"/>
                </a:rPr>
                <a:t>Partition </a:t>
              </a:r>
            </a:p>
          </p:txBody>
        </p:sp>
      </p:grpSp>
      <p:sp>
        <p:nvSpPr>
          <p:cNvPr id="10245" name="投影片編號版面配置區 1"/>
          <p:cNvSpPr>
            <a:spLocks noGrp="1"/>
          </p:cNvSpPr>
          <p:nvPr>
            <p:ph type="sldNum" sz="quarter" idx="12"/>
          </p:nvPr>
        </p:nvSpPr>
        <p:spPr>
          <a:noFill/>
        </p:spPr>
        <p:txBody>
          <a:bodyPr/>
          <a:lstStyle/>
          <a:p>
            <a:fld id="{52241991-FF04-4FE2-9DAB-4A9C6989D2BA}" type="slidenum">
              <a:rPr lang="en-US" altLang="zh-TW" smtClean="0"/>
              <a:pPr/>
              <a:t>10</a:t>
            </a:fld>
            <a:endParaRPr lang="en-US" altLang="zh-TW" smtClean="0"/>
          </a:p>
        </p:txBody>
      </p:sp>
      <p:graphicFrame>
        <p:nvGraphicFramePr>
          <p:cNvPr id="16" name="表格 15"/>
          <p:cNvGraphicFramePr>
            <a:graphicFrameLocks noGrp="1"/>
          </p:cNvGraphicFramePr>
          <p:nvPr/>
        </p:nvGraphicFramePr>
        <p:xfrm>
          <a:off x="3714750" y="2571750"/>
          <a:ext cx="5214938" cy="3240087"/>
        </p:xfrm>
        <a:graphic>
          <a:graphicData uri="http://schemas.openxmlformats.org/drawingml/2006/table">
            <a:tbl>
              <a:tblPr/>
              <a:tblGrid>
                <a:gridCol w="881398"/>
                <a:gridCol w="833112"/>
                <a:gridCol w="1714511"/>
                <a:gridCol w="1785917"/>
              </a:tblGrid>
              <a:tr h="456072">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000" b="1" i="1" u="none" strike="noStrike" cap="none" normalizeH="0" baseline="0" dirty="0" smtClean="0">
                          <a:ln>
                            <a:noFill/>
                          </a:ln>
                          <a:solidFill>
                            <a:schemeClr val="tx1"/>
                          </a:solidFill>
                          <a:effectLst/>
                          <a:latin typeface="Arial" pitchFamily="34" charset="0"/>
                          <a:ea typeface="標楷體" pitchFamily="65" charset="-120"/>
                          <a:cs typeface="Arial" pitchFamily="34" charset="0"/>
                        </a:rPr>
                        <a:t>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000" b="1" i="1" u="none" strike="noStrike" cap="none" normalizeH="0" baseline="0" dirty="0" err="1" smtClean="0">
                          <a:ln>
                            <a:noFill/>
                          </a:ln>
                          <a:solidFill>
                            <a:schemeClr val="tx1"/>
                          </a:solidFill>
                          <a:effectLst/>
                          <a:latin typeface="Arial" pitchFamily="34" charset="0"/>
                          <a:ea typeface="標楷體" pitchFamily="65" charset="-120"/>
                          <a:cs typeface="Arial" pitchFamily="34" charset="0"/>
                        </a:rPr>
                        <a:t>polybotrys</a:t>
                      </a:r>
                      <a:endParaRPr kumimoji="0" lang="en-US" altLang="zh-TW" sz="1000" b="1" i="1" u="none" strike="noStrike" cap="none" normalizeH="0" baseline="0" dirty="0" smtClean="0">
                        <a:ln>
                          <a:noFill/>
                        </a:ln>
                        <a:solidFill>
                          <a:schemeClr val="tx1"/>
                        </a:solidFill>
                        <a:effectLst/>
                        <a:latin typeface="Arial" pitchFamily="34" charset="0"/>
                        <a:ea typeface="標楷體" pitchFamily="65" charset="-120"/>
                        <a:cs typeface="Arial" pitchFamily="34" charset="0"/>
                      </a:endParaRPr>
                    </a:p>
                  </a:txBody>
                  <a:tcPr marL="67009" marR="6700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c gridSpan="3">
                  <a:txBody>
                    <a:bodyPr/>
                    <a:lstStyle/>
                    <a:p>
                      <a:pPr marL="304800" indent="96520" algn="ctr">
                        <a:lnSpc>
                          <a:spcPct val="150000"/>
                        </a:lnSpc>
                        <a:spcAft>
                          <a:spcPts val="600"/>
                        </a:spcAft>
                      </a:pPr>
                      <a:r>
                        <a:rPr lang="en-US" sz="1800" kern="100" dirty="0">
                          <a:solidFill>
                            <a:srgbClr val="000000"/>
                          </a:solidFill>
                          <a:latin typeface="Arial" pitchFamily="34" charset="0"/>
                          <a:ea typeface="標楷體"/>
                          <a:cs typeface="Arial" pitchFamily="34" charset="0"/>
                        </a:rPr>
                        <a:t>Quality control</a:t>
                      </a:r>
                      <a:endParaRPr lang="zh-TW" sz="1800" kern="100" dirty="0">
                        <a:latin typeface="Arial" pitchFamily="34" charset="0"/>
                        <a:ea typeface="新細明體"/>
                        <a:cs typeface="Arial" pitchFamily="34" charset="0"/>
                      </a:endParaRPr>
                    </a:p>
                  </a:txBody>
                  <a:tcPr marL="67009" marR="6700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c hMerge="1">
                  <a:txBody>
                    <a:bodyPr/>
                    <a:lstStyle/>
                    <a:p>
                      <a:endParaRPr lang="zh-TW" altLang="en-US"/>
                    </a:p>
                  </a:txBody>
                  <a:tcPr/>
                </a:tc>
                <a:tc hMerge="1">
                  <a:txBody>
                    <a:bodyPr/>
                    <a:lstStyle/>
                    <a:p>
                      <a:endParaRPr lang="zh-TW" altLang="en-US"/>
                    </a:p>
                  </a:txBody>
                  <a:tcPr/>
                </a:tc>
              </a:tr>
              <a:tr h="640129">
                <a:tc vMerge="1">
                  <a:txBody>
                    <a:bodyPr/>
                    <a:lstStyle/>
                    <a:p>
                      <a:endParaRPr lang="zh-TW" altLang="en-US"/>
                    </a:p>
                  </a:txBody>
                  <a:tcPr/>
                </a:tc>
                <a:tc>
                  <a:txBody>
                    <a:bodyPr/>
                    <a:lstStyle/>
                    <a:p>
                      <a:pPr indent="96520" algn="ctr">
                        <a:lnSpc>
                          <a:spcPct val="150000"/>
                        </a:lnSpc>
                        <a:spcAft>
                          <a:spcPts val="600"/>
                        </a:spcAft>
                      </a:pPr>
                      <a:r>
                        <a:rPr lang="en-US" sz="1400" kern="100" dirty="0">
                          <a:solidFill>
                            <a:srgbClr val="000000"/>
                          </a:solidFill>
                          <a:latin typeface="Arial" pitchFamily="34" charset="0"/>
                          <a:ea typeface="標楷體"/>
                          <a:cs typeface="Arial" pitchFamily="34" charset="0"/>
                        </a:rPr>
                        <a:t>Yield (%)</a:t>
                      </a:r>
                      <a:endParaRPr lang="zh-TW" sz="1400" kern="100" dirty="0">
                        <a:latin typeface="Arial" pitchFamily="34" charset="0"/>
                        <a:ea typeface="新細明體"/>
                        <a:cs typeface="Arial" pitchFamily="34" charset="0"/>
                      </a:endParaRPr>
                    </a:p>
                  </a:txBody>
                  <a:tcPr marL="67009" marR="6700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indent="96520" algn="ctr">
                        <a:lnSpc>
                          <a:spcPct val="150000"/>
                        </a:lnSpc>
                        <a:spcAft>
                          <a:spcPts val="600"/>
                        </a:spcAft>
                      </a:pPr>
                      <a:r>
                        <a:rPr lang="en-US" sz="1400" kern="100" dirty="0" err="1">
                          <a:solidFill>
                            <a:srgbClr val="000000"/>
                          </a:solidFill>
                          <a:latin typeface="Arial" pitchFamily="34" charset="0"/>
                          <a:ea typeface="新細明體"/>
                          <a:cs typeface="Arial" pitchFamily="34" charset="0"/>
                        </a:rPr>
                        <a:t>Proanthocyanidin</a:t>
                      </a:r>
                      <a:r>
                        <a:rPr lang="en-US" sz="1400" kern="100" baseline="30000" dirty="0" err="1">
                          <a:solidFill>
                            <a:srgbClr val="000000"/>
                          </a:solidFill>
                          <a:latin typeface="Arial" pitchFamily="34" charset="0"/>
                          <a:ea typeface="標楷體"/>
                          <a:cs typeface="Arial" pitchFamily="34" charset="0"/>
                        </a:rPr>
                        <a:t>a</a:t>
                      </a:r>
                      <a:r>
                        <a:rPr lang="en-US" sz="1400" kern="100" dirty="0">
                          <a:solidFill>
                            <a:srgbClr val="000000"/>
                          </a:solidFill>
                          <a:latin typeface="Arial" pitchFamily="34" charset="0"/>
                          <a:ea typeface="標楷體"/>
                          <a:cs typeface="Arial" pitchFamily="34" charset="0"/>
                        </a:rPr>
                        <a:t>(mg/g)</a:t>
                      </a:r>
                      <a:endParaRPr lang="zh-TW" sz="1400" kern="100" dirty="0">
                        <a:latin typeface="Arial" pitchFamily="34" charset="0"/>
                        <a:ea typeface="新細明體"/>
                        <a:cs typeface="Arial" pitchFamily="34" charset="0"/>
                      </a:endParaRPr>
                    </a:p>
                  </a:txBody>
                  <a:tcPr marL="67009" marR="6700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indent="96520" algn="ctr">
                        <a:lnSpc>
                          <a:spcPct val="150000"/>
                        </a:lnSpc>
                        <a:spcAft>
                          <a:spcPts val="600"/>
                        </a:spcAft>
                      </a:pPr>
                      <a:r>
                        <a:rPr lang="en-US" sz="1400" kern="100" dirty="0" err="1">
                          <a:solidFill>
                            <a:srgbClr val="000000"/>
                          </a:solidFill>
                          <a:latin typeface="Arial" pitchFamily="34" charset="0"/>
                          <a:ea typeface="標楷體"/>
                          <a:cs typeface="Arial" pitchFamily="34" charset="0"/>
                        </a:rPr>
                        <a:t>Formononetin</a:t>
                      </a:r>
                      <a:r>
                        <a:rPr lang="en-US" sz="1400" kern="100" baseline="30000" dirty="0" err="1">
                          <a:solidFill>
                            <a:srgbClr val="000000"/>
                          </a:solidFill>
                          <a:latin typeface="Arial" pitchFamily="34" charset="0"/>
                          <a:ea typeface="標楷體"/>
                          <a:cs typeface="Arial" pitchFamily="34" charset="0"/>
                        </a:rPr>
                        <a:t>b</a:t>
                      </a:r>
                      <a:r>
                        <a:rPr lang="en-US" sz="1400" kern="100" baseline="30000" dirty="0">
                          <a:solidFill>
                            <a:srgbClr val="000000"/>
                          </a:solidFill>
                          <a:latin typeface="Arial" pitchFamily="34" charset="0"/>
                          <a:ea typeface="新細明體"/>
                          <a:cs typeface="Arial" pitchFamily="34" charset="0"/>
                        </a:rPr>
                        <a:t> </a:t>
                      </a:r>
                      <a:r>
                        <a:rPr lang="en-US" sz="1400" kern="100" dirty="0">
                          <a:solidFill>
                            <a:srgbClr val="000000"/>
                          </a:solidFill>
                          <a:latin typeface="Arial" pitchFamily="34" charset="0"/>
                          <a:ea typeface="標楷體"/>
                          <a:cs typeface="Arial" pitchFamily="34" charset="0"/>
                        </a:rPr>
                        <a:t>(mg/g)</a:t>
                      </a:r>
                      <a:endParaRPr lang="zh-TW" sz="1400" kern="100" dirty="0">
                        <a:latin typeface="Arial" pitchFamily="34" charset="0"/>
                        <a:ea typeface="新細明體"/>
                        <a:cs typeface="Arial" pitchFamily="34" charset="0"/>
                      </a:endParaRPr>
                    </a:p>
                  </a:txBody>
                  <a:tcPr marL="67009" marR="6700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r>
              <a:tr h="536117">
                <a:tc>
                  <a:txBody>
                    <a:bodyPr/>
                    <a:lstStyle/>
                    <a:p>
                      <a:pPr indent="96520" algn="l">
                        <a:lnSpc>
                          <a:spcPct val="150000"/>
                        </a:lnSpc>
                        <a:spcAft>
                          <a:spcPts val="600"/>
                        </a:spcAft>
                      </a:pPr>
                      <a:r>
                        <a:rPr lang="en-US" sz="1800" kern="100" dirty="0">
                          <a:solidFill>
                            <a:srgbClr val="000000"/>
                          </a:solidFill>
                          <a:latin typeface="Arial" pitchFamily="34" charset="0"/>
                          <a:ea typeface="標楷體"/>
                          <a:cs typeface="Arial" pitchFamily="34" charset="0"/>
                        </a:rPr>
                        <a:t>H</a:t>
                      </a:r>
                      <a:endParaRPr lang="zh-TW" sz="1800" kern="100" dirty="0">
                        <a:latin typeface="Arial" pitchFamily="34" charset="0"/>
                        <a:ea typeface="新細明體"/>
                        <a:cs typeface="Arial" pitchFamily="34" charset="0"/>
                      </a:endParaRPr>
                    </a:p>
                  </a:txBody>
                  <a:tcPr marL="67009" marR="6700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96520" algn="ctr">
                        <a:lnSpc>
                          <a:spcPct val="150000"/>
                        </a:lnSpc>
                        <a:spcAft>
                          <a:spcPts val="600"/>
                        </a:spcAft>
                      </a:pPr>
                      <a:r>
                        <a:rPr lang="en-US" sz="1800" kern="100" dirty="0">
                          <a:solidFill>
                            <a:srgbClr val="000000"/>
                          </a:solidFill>
                          <a:latin typeface="Arial" pitchFamily="34" charset="0"/>
                          <a:ea typeface="標楷體"/>
                          <a:cs typeface="Arial" pitchFamily="34" charset="0"/>
                        </a:rPr>
                        <a:t>33.70</a:t>
                      </a:r>
                      <a:endParaRPr lang="zh-TW" sz="1800" kern="100" dirty="0">
                        <a:latin typeface="Arial" pitchFamily="34" charset="0"/>
                        <a:ea typeface="新細明體"/>
                        <a:cs typeface="Arial" pitchFamily="34" charset="0"/>
                      </a:endParaRPr>
                    </a:p>
                  </a:txBody>
                  <a:tcPr marL="67009" marR="6700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82550" indent="6350" algn="ctr">
                        <a:lnSpc>
                          <a:spcPct val="150000"/>
                        </a:lnSpc>
                        <a:spcAft>
                          <a:spcPts val="600"/>
                        </a:spcAft>
                      </a:pPr>
                      <a:r>
                        <a:rPr lang="en-US" sz="1800" kern="100" dirty="0">
                          <a:solidFill>
                            <a:srgbClr val="000000"/>
                          </a:solidFill>
                          <a:latin typeface="Arial" pitchFamily="34" charset="0"/>
                          <a:ea typeface="標楷體"/>
                          <a:cs typeface="Arial" pitchFamily="34" charset="0"/>
                        </a:rPr>
                        <a:t>2.60</a:t>
                      </a:r>
                      <a:endParaRPr lang="zh-TW" sz="1800" kern="100" dirty="0">
                        <a:latin typeface="Arial" pitchFamily="34" charset="0"/>
                        <a:ea typeface="新細明體"/>
                        <a:cs typeface="Arial" pitchFamily="34" charset="0"/>
                      </a:endParaRPr>
                    </a:p>
                  </a:txBody>
                  <a:tcPr marL="67009" marR="6700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indent="0" algn="ctr">
                        <a:lnSpc>
                          <a:spcPct val="150000"/>
                        </a:lnSpc>
                        <a:spcAft>
                          <a:spcPts val="600"/>
                        </a:spcAft>
                      </a:pPr>
                      <a:r>
                        <a:rPr lang="en-US" sz="1600" kern="100" dirty="0">
                          <a:solidFill>
                            <a:srgbClr val="000000"/>
                          </a:solidFill>
                          <a:latin typeface="Arial" pitchFamily="34" charset="0"/>
                          <a:ea typeface="標楷體"/>
                          <a:cs typeface="Arial" pitchFamily="34" charset="0"/>
                        </a:rPr>
                        <a:t>13.45 ±1.79</a:t>
                      </a:r>
                      <a:endParaRPr lang="zh-TW" sz="1600" kern="100" dirty="0">
                        <a:latin typeface="Arial" pitchFamily="34" charset="0"/>
                        <a:ea typeface="新細明體"/>
                        <a:cs typeface="Arial" pitchFamily="34" charset="0"/>
                      </a:endParaRPr>
                    </a:p>
                  </a:txBody>
                  <a:tcPr marL="67009" marR="67009" marT="0" marB="0" anchor="ctr">
                    <a:lnL>
                      <a:noFill/>
                    </a:lnL>
                    <a:lnR>
                      <a:noFill/>
                    </a:lnR>
                    <a:lnT w="12700" cap="flat" cmpd="sng" algn="ctr">
                      <a:solidFill>
                        <a:srgbClr val="000000"/>
                      </a:solidFill>
                      <a:prstDash val="solid"/>
                      <a:round/>
                      <a:headEnd type="none" w="med" len="med"/>
                      <a:tailEnd type="none" w="med" len="med"/>
                    </a:lnT>
                    <a:lnB>
                      <a:noFill/>
                    </a:lnB>
                  </a:tcPr>
                </a:tc>
              </a:tr>
              <a:tr h="535535">
                <a:tc>
                  <a:txBody>
                    <a:bodyPr/>
                    <a:lstStyle/>
                    <a:p>
                      <a:pPr indent="96520" algn="l">
                        <a:lnSpc>
                          <a:spcPct val="150000"/>
                        </a:lnSpc>
                        <a:spcAft>
                          <a:spcPts val="600"/>
                        </a:spcAft>
                      </a:pPr>
                      <a:r>
                        <a:rPr lang="en-US" sz="1800" kern="100" dirty="0">
                          <a:solidFill>
                            <a:srgbClr val="000000"/>
                          </a:solidFill>
                          <a:latin typeface="Arial" pitchFamily="34" charset="0"/>
                          <a:ea typeface="標楷體"/>
                          <a:cs typeface="Arial" pitchFamily="34" charset="0"/>
                        </a:rPr>
                        <a:t>M</a:t>
                      </a:r>
                      <a:endParaRPr lang="zh-TW" sz="1800" kern="100" dirty="0">
                        <a:latin typeface="Arial" pitchFamily="34" charset="0"/>
                        <a:ea typeface="新細明體"/>
                        <a:cs typeface="Arial" pitchFamily="34" charset="0"/>
                      </a:endParaRPr>
                    </a:p>
                  </a:txBody>
                  <a:tcPr marL="67009" marR="67009" marT="0" marB="0" anchor="ctr">
                    <a:lnL>
                      <a:noFill/>
                    </a:lnL>
                    <a:lnR>
                      <a:noFill/>
                    </a:lnR>
                    <a:lnT>
                      <a:noFill/>
                    </a:lnT>
                    <a:lnB>
                      <a:noFill/>
                    </a:lnB>
                  </a:tcPr>
                </a:tc>
                <a:tc>
                  <a:txBody>
                    <a:bodyPr/>
                    <a:lstStyle/>
                    <a:p>
                      <a:pPr indent="96520" algn="ctr">
                        <a:lnSpc>
                          <a:spcPct val="150000"/>
                        </a:lnSpc>
                        <a:spcAft>
                          <a:spcPts val="600"/>
                        </a:spcAft>
                      </a:pPr>
                      <a:r>
                        <a:rPr lang="en-US" sz="1800" kern="100" dirty="0">
                          <a:solidFill>
                            <a:srgbClr val="000000"/>
                          </a:solidFill>
                          <a:latin typeface="Arial" pitchFamily="34" charset="0"/>
                          <a:ea typeface="標楷體"/>
                          <a:cs typeface="Arial" pitchFamily="34" charset="0"/>
                        </a:rPr>
                        <a:t>15.16</a:t>
                      </a:r>
                      <a:endParaRPr lang="zh-TW" sz="1800" kern="100" dirty="0">
                        <a:latin typeface="Arial" pitchFamily="34" charset="0"/>
                        <a:ea typeface="新細明體"/>
                        <a:cs typeface="Arial" pitchFamily="34" charset="0"/>
                      </a:endParaRPr>
                    </a:p>
                  </a:txBody>
                  <a:tcPr marL="67009" marR="67009" marT="0" marB="0" anchor="ctr">
                    <a:lnL>
                      <a:noFill/>
                    </a:lnL>
                    <a:lnR>
                      <a:noFill/>
                    </a:lnR>
                    <a:lnT>
                      <a:noFill/>
                    </a:lnT>
                    <a:lnB>
                      <a:noFill/>
                    </a:lnB>
                  </a:tcPr>
                </a:tc>
                <a:tc>
                  <a:txBody>
                    <a:bodyPr/>
                    <a:lstStyle/>
                    <a:p>
                      <a:pPr marL="82550" indent="6350" algn="ctr">
                        <a:lnSpc>
                          <a:spcPct val="150000"/>
                        </a:lnSpc>
                        <a:spcAft>
                          <a:spcPts val="600"/>
                        </a:spcAft>
                      </a:pPr>
                      <a:r>
                        <a:rPr lang="en-US" sz="1800" kern="100" dirty="0">
                          <a:solidFill>
                            <a:srgbClr val="000000"/>
                          </a:solidFill>
                          <a:latin typeface="Arial" pitchFamily="34" charset="0"/>
                          <a:ea typeface="標楷體"/>
                          <a:cs typeface="Arial" pitchFamily="34" charset="0"/>
                        </a:rPr>
                        <a:t>7.68</a:t>
                      </a:r>
                      <a:endParaRPr lang="zh-TW" sz="1800" kern="100" dirty="0">
                        <a:latin typeface="Arial" pitchFamily="34" charset="0"/>
                        <a:ea typeface="新細明體"/>
                        <a:cs typeface="Arial" pitchFamily="34" charset="0"/>
                      </a:endParaRPr>
                    </a:p>
                  </a:txBody>
                  <a:tcPr marL="67009" marR="67009" marT="0" marB="0" anchor="ctr">
                    <a:lnL>
                      <a:noFill/>
                    </a:lnL>
                    <a:lnR>
                      <a:noFill/>
                    </a:lnR>
                    <a:lnT>
                      <a:noFill/>
                    </a:lnT>
                    <a:lnB>
                      <a:noFill/>
                    </a:lnB>
                  </a:tcPr>
                </a:tc>
                <a:tc>
                  <a:txBody>
                    <a:bodyPr/>
                    <a:lstStyle/>
                    <a:p>
                      <a:pPr marL="0" indent="0" algn="ctr">
                        <a:lnSpc>
                          <a:spcPct val="150000"/>
                        </a:lnSpc>
                        <a:spcAft>
                          <a:spcPts val="600"/>
                        </a:spcAft>
                      </a:pPr>
                      <a:r>
                        <a:rPr lang="en-US" sz="1600" kern="100" dirty="0">
                          <a:solidFill>
                            <a:srgbClr val="000000"/>
                          </a:solidFill>
                          <a:latin typeface="Arial" pitchFamily="34" charset="0"/>
                          <a:ea typeface="標楷體"/>
                          <a:cs typeface="Arial" pitchFamily="34" charset="0"/>
                        </a:rPr>
                        <a:t>208.36 ±1.69</a:t>
                      </a:r>
                      <a:endParaRPr lang="zh-TW" sz="1600" kern="100" dirty="0">
                        <a:latin typeface="Arial" pitchFamily="34" charset="0"/>
                        <a:ea typeface="新細明體"/>
                        <a:cs typeface="Arial" pitchFamily="34" charset="0"/>
                      </a:endParaRPr>
                    </a:p>
                  </a:txBody>
                  <a:tcPr marL="67009" marR="67009" marT="0" marB="0" anchor="ctr">
                    <a:lnL>
                      <a:noFill/>
                    </a:lnL>
                    <a:lnR>
                      <a:noFill/>
                    </a:lnR>
                    <a:lnT>
                      <a:noFill/>
                    </a:lnT>
                    <a:lnB>
                      <a:noFill/>
                    </a:lnB>
                  </a:tcPr>
                </a:tc>
              </a:tr>
              <a:tr h="536117">
                <a:tc>
                  <a:txBody>
                    <a:bodyPr/>
                    <a:lstStyle/>
                    <a:p>
                      <a:pPr indent="96520" algn="l">
                        <a:lnSpc>
                          <a:spcPct val="150000"/>
                        </a:lnSpc>
                        <a:spcAft>
                          <a:spcPts val="600"/>
                        </a:spcAft>
                      </a:pPr>
                      <a:r>
                        <a:rPr lang="en-US" sz="1800" kern="100">
                          <a:solidFill>
                            <a:srgbClr val="000000"/>
                          </a:solidFill>
                          <a:latin typeface="Arial" pitchFamily="34" charset="0"/>
                          <a:ea typeface="標楷體"/>
                          <a:cs typeface="Arial" pitchFamily="34" charset="0"/>
                        </a:rPr>
                        <a:t>M-H</a:t>
                      </a:r>
                      <a:endParaRPr lang="zh-TW" sz="1800" kern="100">
                        <a:latin typeface="Arial" pitchFamily="34" charset="0"/>
                        <a:ea typeface="新細明體"/>
                        <a:cs typeface="Arial" pitchFamily="34" charset="0"/>
                      </a:endParaRPr>
                    </a:p>
                  </a:txBody>
                  <a:tcPr marL="67009" marR="67009" marT="0" marB="0" anchor="ctr">
                    <a:lnL>
                      <a:noFill/>
                    </a:lnL>
                    <a:lnR>
                      <a:noFill/>
                    </a:lnR>
                    <a:lnT>
                      <a:noFill/>
                    </a:lnT>
                    <a:lnB>
                      <a:noFill/>
                    </a:lnB>
                  </a:tcPr>
                </a:tc>
                <a:tc>
                  <a:txBody>
                    <a:bodyPr/>
                    <a:lstStyle/>
                    <a:p>
                      <a:pPr indent="96520" algn="ctr">
                        <a:lnSpc>
                          <a:spcPct val="150000"/>
                        </a:lnSpc>
                        <a:spcAft>
                          <a:spcPts val="600"/>
                        </a:spcAft>
                      </a:pPr>
                      <a:r>
                        <a:rPr lang="en-US" sz="1800" kern="100" dirty="0">
                          <a:solidFill>
                            <a:srgbClr val="000000"/>
                          </a:solidFill>
                          <a:latin typeface="Arial" pitchFamily="34" charset="0"/>
                          <a:ea typeface="標楷體"/>
                          <a:cs typeface="Arial" pitchFamily="34" charset="0"/>
                        </a:rPr>
                        <a:t>14.41</a:t>
                      </a:r>
                      <a:endParaRPr lang="zh-TW" sz="1800" kern="100" dirty="0">
                        <a:latin typeface="Arial" pitchFamily="34" charset="0"/>
                        <a:ea typeface="新細明體"/>
                        <a:cs typeface="Arial" pitchFamily="34" charset="0"/>
                      </a:endParaRPr>
                    </a:p>
                  </a:txBody>
                  <a:tcPr marL="67009" marR="67009" marT="0" marB="0" anchor="ctr">
                    <a:lnL>
                      <a:noFill/>
                    </a:lnL>
                    <a:lnR>
                      <a:noFill/>
                    </a:lnR>
                    <a:lnT>
                      <a:noFill/>
                    </a:lnT>
                    <a:lnB>
                      <a:noFill/>
                    </a:lnB>
                  </a:tcPr>
                </a:tc>
                <a:tc>
                  <a:txBody>
                    <a:bodyPr/>
                    <a:lstStyle/>
                    <a:p>
                      <a:pPr marL="82550" indent="6350" algn="ctr">
                        <a:lnSpc>
                          <a:spcPct val="150000"/>
                        </a:lnSpc>
                        <a:spcAft>
                          <a:spcPts val="600"/>
                        </a:spcAft>
                      </a:pPr>
                      <a:r>
                        <a:rPr lang="en-US" sz="1800" kern="100" dirty="0">
                          <a:solidFill>
                            <a:srgbClr val="000000"/>
                          </a:solidFill>
                          <a:latin typeface="Arial" pitchFamily="34" charset="0"/>
                          <a:ea typeface="標楷體"/>
                          <a:cs typeface="Arial" pitchFamily="34" charset="0"/>
                        </a:rPr>
                        <a:t>3.75</a:t>
                      </a:r>
                      <a:endParaRPr lang="zh-TW" sz="1800" kern="100" dirty="0">
                        <a:latin typeface="Arial" pitchFamily="34" charset="0"/>
                        <a:ea typeface="新細明體"/>
                        <a:cs typeface="Arial" pitchFamily="34" charset="0"/>
                      </a:endParaRPr>
                    </a:p>
                  </a:txBody>
                  <a:tcPr marL="67009" marR="67009" marT="0" marB="0" anchor="ctr">
                    <a:lnL>
                      <a:noFill/>
                    </a:lnL>
                    <a:lnR>
                      <a:noFill/>
                    </a:lnR>
                    <a:lnT>
                      <a:noFill/>
                    </a:lnT>
                    <a:lnB>
                      <a:noFill/>
                    </a:lnB>
                  </a:tcPr>
                </a:tc>
                <a:tc>
                  <a:txBody>
                    <a:bodyPr/>
                    <a:lstStyle/>
                    <a:p>
                      <a:pPr marL="0" indent="0" algn="ctr">
                        <a:lnSpc>
                          <a:spcPct val="150000"/>
                        </a:lnSpc>
                        <a:spcAft>
                          <a:spcPts val="600"/>
                        </a:spcAft>
                      </a:pPr>
                      <a:r>
                        <a:rPr lang="en-US" sz="1600" kern="100" dirty="0">
                          <a:solidFill>
                            <a:srgbClr val="000000"/>
                          </a:solidFill>
                          <a:latin typeface="Arial" pitchFamily="34" charset="0"/>
                          <a:ea typeface="標楷體"/>
                          <a:cs typeface="Arial" pitchFamily="34" charset="0"/>
                        </a:rPr>
                        <a:t>ND</a:t>
                      </a:r>
                      <a:endParaRPr lang="zh-TW" sz="1600" kern="100" dirty="0">
                        <a:latin typeface="Arial" pitchFamily="34" charset="0"/>
                        <a:ea typeface="新細明體"/>
                        <a:cs typeface="Arial" pitchFamily="34" charset="0"/>
                      </a:endParaRPr>
                    </a:p>
                  </a:txBody>
                  <a:tcPr marL="67009" marR="67009" marT="0" marB="0" anchor="ctr">
                    <a:lnL>
                      <a:noFill/>
                    </a:lnL>
                    <a:lnR>
                      <a:noFill/>
                    </a:lnR>
                    <a:lnT>
                      <a:noFill/>
                    </a:lnT>
                    <a:lnB>
                      <a:noFill/>
                    </a:lnB>
                  </a:tcPr>
                </a:tc>
              </a:tr>
              <a:tr h="536117">
                <a:tc>
                  <a:txBody>
                    <a:bodyPr/>
                    <a:lstStyle/>
                    <a:p>
                      <a:pPr indent="96520" algn="l">
                        <a:lnSpc>
                          <a:spcPct val="150000"/>
                        </a:lnSpc>
                        <a:spcAft>
                          <a:spcPts val="600"/>
                        </a:spcAft>
                      </a:pPr>
                      <a:r>
                        <a:rPr lang="en-US" sz="1800" kern="100" dirty="0">
                          <a:solidFill>
                            <a:srgbClr val="FF0000"/>
                          </a:solidFill>
                          <a:latin typeface="Arial" pitchFamily="34" charset="0"/>
                          <a:ea typeface="標楷體"/>
                          <a:cs typeface="Arial" pitchFamily="34" charset="0"/>
                        </a:rPr>
                        <a:t>M-EA</a:t>
                      </a:r>
                      <a:endParaRPr lang="zh-TW" sz="1800" kern="100" dirty="0">
                        <a:solidFill>
                          <a:srgbClr val="FF0000"/>
                        </a:solidFill>
                        <a:latin typeface="Arial" pitchFamily="34" charset="0"/>
                        <a:ea typeface="新細明體"/>
                        <a:cs typeface="Arial" pitchFamily="34" charset="0"/>
                      </a:endParaRPr>
                    </a:p>
                  </a:txBody>
                  <a:tcPr marL="67009" marR="67009" marT="0" marB="0" anchor="ctr">
                    <a:lnL>
                      <a:noFill/>
                    </a:lnL>
                    <a:lnR>
                      <a:noFill/>
                    </a:lnR>
                    <a:lnT>
                      <a:noFill/>
                    </a:lnT>
                    <a:lnB>
                      <a:noFill/>
                    </a:lnB>
                    <a:solidFill>
                      <a:schemeClr val="accent4">
                        <a:lumMod val="10000"/>
                        <a:lumOff val="90000"/>
                      </a:schemeClr>
                    </a:solidFill>
                  </a:tcPr>
                </a:tc>
                <a:tc>
                  <a:txBody>
                    <a:bodyPr/>
                    <a:lstStyle/>
                    <a:p>
                      <a:pPr indent="96520" algn="ctr">
                        <a:lnSpc>
                          <a:spcPct val="150000"/>
                        </a:lnSpc>
                        <a:spcAft>
                          <a:spcPts val="600"/>
                        </a:spcAft>
                      </a:pPr>
                      <a:r>
                        <a:rPr lang="en-US" sz="1800" kern="100" dirty="0">
                          <a:solidFill>
                            <a:srgbClr val="FF0000"/>
                          </a:solidFill>
                          <a:latin typeface="Arial" pitchFamily="34" charset="0"/>
                          <a:ea typeface="標楷體"/>
                          <a:cs typeface="Arial" pitchFamily="34" charset="0"/>
                        </a:rPr>
                        <a:t> 0.75</a:t>
                      </a:r>
                      <a:endParaRPr lang="zh-TW" sz="1800" kern="100" dirty="0">
                        <a:solidFill>
                          <a:srgbClr val="FF0000"/>
                        </a:solidFill>
                        <a:latin typeface="Arial" pitchFamily="34" charset="0"/>
                        <a:ea typeface="新細明體"/>
                        <a:cs typeface="Arial" pitchFamily="34" charset="0"/>
                      </a:endParaRPr>
                    </a:p>
                  </a:txBody>
                  <a:tcPr marL="67009" marR="67009" marT="0" marB="0" anchor="ctr">
                    <a:lnL>
                      <a:noFill/>
                    </a:lnL>
                    <a:lnR>
                      <a:noFill/>
                    </a:lnR>
                    <a:lnT>
                      <a:noFill/>
                    </a:lnT>
                    <a:lnB>
                      <a:noFill/>
                    </a:lnB>
                    <a:solidFill>
                      <a:schemeClr val="accent4">
                        <a:lumMod val="10000"/>
                        <a:lumOff val="90000"/>
                      </a:schemeClr>
                    </a:solidFill>
                  </a:tcPr>
                </a:tc>
                <a:tc>
                  <a:txBody>
                    <a:bodyPr/>
                    <a:lstStyle/>
                    <a:p>
                      <a:pPr marL="82550" indent="6350" algn="ctr">
                        <a:lnSpc>
                          <a:spcPct val="150000"/>
                        </a:lnSpc>
                        <a:spcAft>
                          <a:spcPts val="600"/>
                        </a:spcAft>
                      </a:pPr>
                      <a:r>
                        <a:rPr lang="en-US" sz="1800" kern="100" dirty="0">
                          <a:solidFill>
                            <a:srgbClr val="FF0000"/>
                          </a:solidFill>
                          <a:latin typeface="Arial" pitchFamily="34" charset="0"/>
                          <a:ea typeface="標楷體"/>
                          <a:cs typeface="Arial" pitchFamily="34" charset="0"/>
                        </a:rPr>
                        <a:t>36.14</a:t>
                      </a:r>
                      <a:endParaRPr lang="zh-TW" sz="1800" kern="100" dirty="0">
                        <a:solidFill>
                          <a:srgbClr val="FF0000"/>
                        </a:solidFill>
                        <a:latin typeface="Arial" pitchFamily="34" charset="0"/>
                        <a:ea typeface="新細明體"/>
                        <a:cs typeface="Arial" pitchFamily="34" charset="0"/>
                      </a:endParaRPr>
                    </a:p>
                  </a:txBody>
                  <a:tcPr marL="67009" marR="67009" marT="0" marB="0" anchor="ctr">
                    <a:lnL>
                      <a:noFill/>
                    </a:lnL>
                    <a:lnR>
                      <a:noFill/>
                    </a:lnR>
                    <a:lnT>
                      <a:noFill/>
                    </a:lnT>
                    <a:lnB>
                      <a:noFill/>
                    </a:lnB>
                    <a:solidFill>
                      <a:schemeClr val="accent4">
                        <a:lumMod val="10000"/>
                        <a:lumOff val="90000"/>
                      </a:schemeClr>
                    </a:solidFill>
                  </a:tcPr>
                </a:tc>
                <a:tc>
                  <a:txBody>
                    <a:bodyPr/>
                    <a:lstStyle/>
                    <a:p>
                      <a:pPr marL="6350" indent="-6350" algn="ctr">
                        <a:lnSpc>
                          <a:spcPct val="150000"/>
                        </a:lnSpc>
                        <a:spcAft>
                          <a:spcPts val="600"/>
                        </a:spcAft>
                      </a:pPr>
                      <a:r>
                        <a:rPr lang="en-US" sz="1600" kern="100" dirty="0">
                          <a:solidFill>
                            <a:srgbClr val="FF0000"/>
                          </a:solidFill>
                          <a:latin typeface="Arial" pitchFamily="34" charset="0"/>
                          <a:ea typeface="標楷體"/>
                          <a:cs typeface="Arial" pitchFamily="34" charset="0"/>
                        </a:rPr>
                        <a:t>5457.05 ± 174.02</a:t>
                      </a:r>
                      <a:endParaRPr lang="zh-TW" sz="1600" kern="100" dirty="0">
                        <a:solidFill>
                          <a:srgbClr val="FF0000"/>
                        </a:solidFill>
                        <a:latin typeface="Arial" pitchFamily="34" charset="0"/>
                        <a:ea typeface="新細明體"/>
                        <a:cs typeface="Arial" pitchFamily="34" charset="0"/>
                      </a:endParaRPr>
                    </a:p>
                  </a:txBody>
                  <a:tcPr marL="67009" marR="67009" marT="0" marB="0" anchor="ctr">
                    <a:lnL>
                      <a:noFill/>
                    </a:lnL>
                    <a:lnR>
                      <a:noFill/>
                    </a:lnR>
                    <a:lnT>
                      <a:noFill/>
                    </a:lnT>
                    <a:lnB>
                      <a:noFill/>
                    </a:lnB>
                    <a:solidFill>
                      <a:schemeClr val="accent4">
                        <a:lumMod val="10000"/>
                        <a:lumOff val="90000"/>
                      </a:schemeClr>
                    </a:solidFill>
                  </a:tcPr>
                </a:tc>
              </a:tr>
            </a:tbl>
          </a:graphicData>
        </a:graphic>
      </p:graphicFrame>
      <p:sp>
        <p:nvSpPr>
          <p:cNvPr id="10271" name="Rectangle 35"/>
          <p:cNvSpPr>
            <a:spLocks noChangeArrowheads="1"/>
          </p:cNvSpPr>
          <p:nvPr/>
        </p:nvSpPr>
        <p:spPr bwMode="auto">
          <a:xfrm>
            <a:off x="2714625" y="5929313"/>
            <a:ext cx="6143625" cy="457200"/>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pPr indent="96838"/>
            <a:r>
              <a:rPr lang="en-US" altLang="zh-TW" sz="1200" baseline="30000">
                <a:solidFill>
                  <a:srgbClr val="000000"/>
                </a:solidFill>
                <a:latin typeface="Times New Roman" pitchFamily="18" charset="0"/>
                <a:cs typeface="Times New Roman" pitchFamily="18" charset="0"/>
              </a:rPr>
              <a:t>a </a:t>
            </a:r>
            <a:r>
              <a:rPr lang="en-US" altLang="zh-TW" sz="1200">
                <a:solidFill>
                  <a:srgbClr val="000000"/>
                </a:solidFill>
                <a:latin typeface="Calibri" pitchFamily="34" charset="0"/>
                <a:cs typeface="Times New Roman" pitchFamily="18" charset="0"/>
              </a:rPr>
              <a:t>Total </a:t>
            </a:r>
            <a:r>
              <a:rPr lang="en-US" altLang="zh-TW" sz="1200">
                <a:solidFill>
                  <a:srgbClr val="000000"/>
                </a:solidFill>
                <a:latin typeface="Times New Roman" pitchFamily="18" charset="0"/>
                <a:cs typeface="Times New Roman" pitchFamily="18" charset="0"/>
              </a:rPr>
              <a:t>proanthocyanidin</a:t>
            </a:r>
            <a:r>
              <a:rPr lang="en-US" altLang="zh-TW" sz="1200">
                <a:solidFill>
                  <a:srgbClr val="000000"/>
                </a:solidFill>
                <a:latin typeface="Calibri" pitchFamily="34" charset="0"/>
                <a:cs typeface="Times New Roman" pitchFamily="18" charset="0"/>
              </a:rPr>
              <a:t> was expressed as mg of catechin equivalents per g of extract</a:t>
            </a:r>
            <a:r>
              <a:rPr lang="en-US" altLang="zh-TW" sz="1200">
                <a:solidFill>
                  <a:srgbClr val="000000"/>
                </a:solidFill>
                <a:latin typeface="Times New Roman" pitchFamily="18" charset="0"/>
                <a:cs typeface="Times New Roman" pitchFamily="18" charset="0"/>
              </a:rPr>
              <a:t>.</a:t>
            </a:r>
            <a:endParaRPr lang="en-US" altLang="zh-TW" sz="900">
              <a:cs typeface="Times New Roman" pitchFamily="18" charset="0"/>
            </a:endParaRPr>
          </a:p>
          <a:p>
            <a:pPr indent="96838"/>
            <a:r>
              <a:rPr lang="en-US" altLang="zh-TW" sz="1200" baseline="30000">
                <a:solidFill>
                  <a:srgbClr val="000000"/>
                </a:solidFill>
                <a:latin typeface="Times New Roman" pitchFamily="18" charset="0"/>
                <a:cs typeface="Times New Roman" pitchFamily="18" charset="0"/>
              </a:rPr>
              <a:t>b </a:t>
            </a:r>
            <a:r>
              <a:rPr lang="en-US" altLang="zh-TW" sz="1200">
                <a:solidFill>
                  <a:srgbClr val="000000"/>
                </a:solidFill>
                <a:latin typeface="Calibri" pitchFamily="34" charset="0"/>
                <a:cs typeface="Times New Roman" pitchFamily="18" charset="0"/>
              </a:rPr>
              <a:t>Formononetin was a substance marker for </a:t>
            </a:r>
            <a:r>
              <a:rPr lang="en-US" altLang="zh-TW" sz="1200" i="1">
                <a:solidFill>
                  <a:srgbClr val="000000"/>
                </a:solidFill>
                <a:latin typeface="Times New Roman" pitchFamily="18" charset="0"/>
                <a:cs typeface="Times New Roman" pitchFamily="18" charset="0"/>
              </a:rPr>
              <a:t>H</a:t>
            </a:r>
            <a:r>
              <a:rPr lang="en-US" altLang="zh-TW" sz="1200">
                <a:solidFill>
                  <a:srgbClr val="000000"/>
                </a:solidFill>
                <a:latin typeface="Times New Roman" pitchFamily="18" charset="0"/>
                <a:cs typeface="Times New Roman" pitchFamily="18" charset="0"/>
              </a:rPr>
              <a:t>.</a:t>
            </a:r>
            <a:r>
              <a:rPr lang="en-US" altLang="zh-TW" sz="1200" i="1">
                <a:solidFill>
                  <a:srgbClr val="000000"/>
                </a:solidFill>
                <a:latin typeface="Times New Roman" pitchFamily="18" charset="0"/>
                <a:cs typeface="Times New Roman" pitchFamily="18" charset="0"/>
              </a:rPr>
              <a:t> polybotrys</a:t>
            </a:r>
            <a:r>
              <a:rPr lang="en-US" altLang="zh-TW" sz="1200">
                <a:solidFill>
                  <a:srgbClr val="000000"/>
                </a:solidFill>
                <a:latin typeface="Times New Roman" pitchFamily="18" charset="0"/>
                <a:cs typeface="Times New Roman" pitchFamily="18" charset="0"/>
              </a:rPr>
              <a:t>.</a:t>
            </a:r>
            <a:endParaRPr lang="en-US" altLang="zh-TW">
              <a:cs typeface="Times New Roman" pitchFamily="18" charset="0"/>
            </a:endParaRPr>
          </a:p>
        </p:txBody>
      </p:sp>
      <p:sp>
        <p:nvSpPr>
          <p:cNvPr id="10272" name="Rectangle 2"/>
          <p:cNvSpPr>
            <a:spLocks noChangeArrowheads="1"/>
          </p:cNvSpPr>
          <p:nvPr/>
        </p:nvSpPr>
        <p:spPr bwMode="auto">
          <a:xfrm>
            <a:off x="428625" y="214313"/>
            <a:ext cx="8501063" cy="928687"/>
          </a:xfrm>
          <a:prstGeom prst="rect">
            <a:avLst/>
          </a:prstGeom>
          <a:noFill/>
          <a:ln w="9525">
            <a:noFill/>
            <a:miter lim="800000"/>
            <a:headEnd/>
            <a:tailEnd/>
          </a:ln>
        </p:spPr>
        <p:txBody>
          <a:bodyPr anchor="ctr"/>
          <a:lstStyle/>
          <a:p>
            <a:pPr>
              <a:spcBef>
                <a:spcPct val="20000"/>
              </a:spcBef>
              <a:buClr>
                <a:srgbClr val="0099FF"/>
              </a:buClr>
              <a:buSzPct val="130000"/>
              <a:buFont typeface="Wingdings" pitchFamily="2" charset="2"/>
              <a:buNone/>
            </a:pPr>
            <a:r>
              <a:rPr lang="zh-TW" altLang="en-US" sz="3200" b="1">
                <a:solidFill>
                  <a:srgbClr val="0000CC"/>
                </a:solidFill>
                <a:ea typeface="標楷體" pitchFamily="65" charset="-120"/>
                <a:cs typeface="Arial" charset="0"/>
              </a:rPr>
              <a:t>晉耆質量控制</a:t>
            </a:r>
            <a:endParaRPr lang="en-US" altLang="zh-TW" sz="3200" b="1">
              <a:solidFill>
                <a:srgbClr val="0000CC"/>
              </a:solidFill>
              <a:ea typeface="標楷體" pitchFamily="65" charset="-120"/>
              <a:cs typeface="Arial" charset="0"/>
            </a:endParaRPr>
          </a:p>
          <a:p>
            <a:pPr>
              <a:spcBef>
                <a:spcPct val="20000"/>
              </a:spcBef>
              <a:buClr>
                <a:srgbClr val="0099FF"/>
              </a:buClr>
              <a:buSzPct val="130000"/>
              <a:buFont typeface="Wingdings" pitchFamily="2" charset="2"/>
              <a:buNone/>
            </a:pPr>
            <a:r>
              <a:rPr lang="zh-TW" altLang="en-US" sz="2000" b="1">
                <a:solidFill>
                  <a:srgbClr val="0000CC"/>
                </a:solidFill>
                <a:ea typeface="標楷體" pitchFamily="65" charset="-120"/>
                <a:cs typeface="Arial" charset="0"/>
              </a:rPr>
              <a:t>（</a:t>
            </a:r>
            <a:r>
              <a:rPr lang="en-US" altLang="zh-TW" sz="2000" b="1">
                <a:solidFill>
                  <a:srgbClr val="0000CC"/>
                </a:solidFill>
                <a:ea typeface="標楷體" pitchFamily="65" charset="-120"/>
                <a:cs typeface="Arial" charset="0"/>
              </a:rPr>
              <a:t>Quality Control</a:t>
            </a:r>
            <a:r>
              <a:rPr lang="en-US" altLang="zh-TW" sz="2000">
                <a:solidFill>
                  <a:srgbClr val="0000CC"/>
                </a:solidFill>
                <a:ea typeface="標楷體" pitchFamily="65" charset="-120"/>
                <a:cs typeface="Arial" charset="0"/>
              </a:rPr>
              <a:t> of </a:t>
            </a:r>
            <a:r>
              <a:rPr lang="en-US" altLang="zh-TW" sz="2000" i="1">
                <a:solidFill>
                  <a:srgbClr val="0000CC"/>
                </a:solidFill>
                <a:ea typeface="標楷體" pitchFamily="65" charset="-120"/>
                <a:cs typeface="Arial" charset="0"/>
              </a:rPr>
              <a:t>Hedysarum polybotrys</a:t>
            </a:r>
            <a:r>
              <a:rPr lang="en-US" altLang="zh-TW" sz="2000" b="1">
                <a:solidFill>
                  <a:srgbClr val="0000CC"/>
                </a:solidFill>
                <a:ea typeface="標楷體" pitchFamily="65" charset="-120"/>
                <a:cs typeface="Arial" charset="0"/>
              </a:rPr>
              <a:t> </a:t>
            </a:r>
            <a:r>
              <a:rPr lang="zh-TW" altLang="en-US" sz="2000" b="1">
                <a:solidFill>
                  <a:srgbClr val="0000CC"/>
                </a:solidFill>
                <a:ea typeface="標楷體" pitchFamily="65" charset="-120"/>
                <a:cs typeface="Arial" charset="0"/>
              </a:rPr>
              <a:t>）</a:t>
            </a:r>
            <a:endParaRPr lang="en-US" altLang="zh-TW" sz="3200" b="1">
              <a:solidFill>
                <a:srgbClr val="0000CC"/>
              </a:solidFill>
              <a:ea typeface="標楷體" pitchFamily="65" charset="-12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90550" y="476250"/>
            <a:ext cx="7924800" cy="838200"/>
          </a:xfrm>
        </p:spPr>
        <p:txBody>
          <a:bodyPr>
            <a:normAutofit fontScale="90000"/>
          </a:bodyPr>
          <a:lstStyle/>
          <a:p>
            <a:pPr eaLnBrk="1" hangingPunct="1"/>
            <a:r>
              <a:rPr lang="zh-TW" altLang="en-US" sz="5400" smtClean="0">
                <a:solidFill>
                  <a:srgbClr val="FF0000"/>
                </a:solidFill>
              </a:rPr>
              <a:t>補氣藥</a:t>
            </a:r>
          </a:p>
        </p:txBody>
      </p:sp>
      <p:pic>
        <p:nvPicPr>
          <p:cNvPr id="11267" name="Picture 3" descr="j0305271[1]"/>
          <p:cNvPicPr>
            <a:picLocks noChangeAspect="1" noChangeArrowheads="1"/>
          </p:cNvPicPr>
          <p:nvPr/>
        </p:nvPicPr>
        <p:blipFill>
          <a:blip r:embed="rId2" cstate="print"/>
          <a:srcRect/>
          <a:stretch>
            <a:fillRect/>
          </a:stretch>
        </p:blipFill>
        <p:spPr bwMode="auto">
          <a:xfrm>
            <a:off x="1023938" y="1835150"/>
            <a:ext cx="7600950" cy="4041775"/>
          </a:xfrm>
          <a:prstGeom prst="rect">
            <a:avLst/>
          </a:prstGeom>
          <a:noFill/>
          <a:ln w="9525">
            <a:noFill/>
            <a:miter lim="800000"/>
            <a:headEnd/>
            <a:tailEnd/>
          </a:ln>
        </p:spPr>
      </p:pic>
      <p:sp>
        <p:nvSpPr>
          <p:cNvPr id="11268" name="Text Box 4"/>
          <p:cNvSpPr txBox="1">
            <a:spLocks noChangeArrowheads="1"/>
          </p:cNvSpPr>
          <p:nvPr/>
        </p:nvSpPr>
        <p:spPr bwMode="auto">
          <a:xfrm>
            <a:off x="760413" y="2389188"/>
            <a:ext cx="2622550" cy="823912"/>
          </a:xfrm>
          <a:prstGeom prst="rect">
            <a:avLst/>
          </a:prstGeom>
          <a:noFill/>
          <a:ln w="9525">
            <a:noFill/>
            <a:miter lim="800000"/>
            <a:headEnd/>
            <a:tailEnd/>
          </a:ln>
        </p:spPr>
        <p:txBody>
          <a:bodyPr wrap="none">
            <a:spAutoFit/>
          </a:bodyPr>
          <a:lstStyle/>
          <a:p>
            <a:pPr eaLnBrk="1" hangingPunct="1"/>
            <a:r>
              <a:rPr lang="zh-TW" altLang="en-US" sz="4800" b="1">
                <a:solidFill>
                  <a:srgbClr val="3333FF"/>
                </a:solidFill>
                <a:latin typeface="Times New Roman" pitchFamily="18" charset="0"/>
                <a:ea typeface="標楷體" pitchFamily="65" charset="-120"/>
                <a:cs typeface="Times New Roman" pitchFamily="18" charset="0"/>
              </a:rPr>
              <a:t>抑制發炎</a:t>
            </a:r>
          </a:p>
        </p:txBody>
      </p:sp>
      <p:sp>
        <p:nvSpPr>
          <p:cNvPr id="105478" name="AutoShape 6"/>
          <p:cNvSpPr>
            <a:spLocks noChangeArrowheads="1"/>
          </p:cNvSpPr>
          <p:nvPr/>
        </p:nvSpPr>
        <p:spPr bwMode="auto">
          <a:xfrm>
            <a:off x="2627313" y="2205038"/>
            <a:ext cx="3983037" cy="3384550"/>
          </a:xfrm>
          <a:prstGeom prst="irregularSeal2">
            <a:avLst/>
          </a:prstGeom>
          <a:solidFill>
            <a:srgbClr val="FFFF99"/>
          </a:solidFill>
          <a:ln w="9525">
            <a:solidFill>
              <a:schemeClr val="tx1"/>
            </a:solidFill>
            <a:miter lim="800000"/>
            <a:headEnd/>
            <a:tailEnd/>
          </a:ln>
        </p:spPr>
        <p:txBody>
          <a:bodyPr wrap="none" anchor="ctr"/>
          <a:lstStyle/>
          <a:p>
            <a:pPr algn="ctr"/>
            <a:r>
              <a:rPr lang="zh-TW" altLang="en-US" sz="4800" b="1">
                <a:solidFill>
                  <a:srgbClr val="FF0000"/>
                </a:solidFill>
                <a:latin typeface="Times New Roman" pitchFamily="18" charset="0"/>
                <a:ea typeface="標楷體" pitchFamily="65" charset="-120"/>
                <a:cs typeface="Times New Roman" pitchFamily="18" charset="0"/>
              </a:rPr>
              <a:t>免疫系統</a:t>
            </a:r>
          </a:p>
        </p:txBody>
      </p:sp>
      <p:sp>
        <p:nvSpPr>
          <p:cNvPr id="11270" name="Text Box 7"/>
          <p:cNvSpPr txBox="1">
            <a:spLocks noChangeArrowheads="1"/>
          </p:cNvSpPr>
          <p:nvPr/>
        </p:nvSpPr>
        <p:spPr bwMode="auto">
          <a:xfrm>
            <a:off x="288925" y="1262063"/>
            <a:ext cx="184150" cy="457200"/>
          </a:xfrm>
          <a:prstGeom prst="rect">
            <a:avLst/>
          </a:prstGeom>
          <a:noFill/>
          <a:ln w="9525">
            <a:noFill/>
            <a:miter lim="800000"/>
            <a:headEnd/>
            <a:tailEnd/>
          </a:ln>
        </p:spPr>
        <p:txBody>
          <a:bodyPr wrap="none">
            <a:spAutoFit/>
          </a:bodyPr>
          <a:lstStyle/>
          <a:p>
            <a:pPr eaLnBrk="1" hangingPunct="1"/>
            <a:endParaRPr lang="zh-TW" altLang="zh-TW">
              <a:latin typeface="Times New Roman" pitchFamily="18" charset="0"/>
              <a:ea typeface="新細明體" pitchFamily="18" charset="-120"/>
              <a:cs typeface="Times New Roman" pitchFamily="18" charset="0"/>
            </a:endParaRPr>
          </a:p>
        </p:txBody>
      </p:sp>
      <p:sp>
        <p:nvSpPr>
          <p:cNvPr id="11271" name="投影片編號版面配置區 1"/>
          <p:cNvSpPr>
            <a:spLocks noGrp="1"/>
          </p:cNvSpPr>
          <p:nvPr>
            <p:ph type="sldNum" sz="quarter" idx="12"/>
          </p:nvPr>
        </p:nvSpPr>
        <p:spPr>
          <a:noFill/>
        </p:spPr>
        <p:txBody>
          <a:bodyPr/>
          <a:lstStyle/>
          <a:p>
            <a:fld id="{8CAF057E-D252-41BE-876C-5A41027E825C}" type="slidenum">
              <a:rPr lang="en-US" altLang="zh-TW" smtClean="0"/>
              <a:pPr/>
              <a:t>11</a:t>
            </a:fld>
            <a:endParaRPr lang="en-US" altLang="zh-TW" smtClean="0"/>
          </a:p>
        </p:txBody>
      </p:sp>
      <p:sp>
        <p:nvSpPr>
          <p:cNvPr id="11272" name="Text Box 5"/>
          <p:cNvSpPr txBox="1">
            <a:spLocks noChangeArrowheads="1"/>
          </p:cNvSpPr>
          <p:nvPr/>
        </p:nvSpPr>
        <p:spPr bwMode="auto">
          <a:xfrm>
            <a:off x="5940425" y="2398713"/>
            <a:ext cx="2622550" cy="823912"/>
          </a:xfrm>
          <a:prstGeom prst="rect">
            <a:avLst/>
          </a:prstGeom>
          <a:noFill/>
          <a:ln w="9525">
            <a:noFill/>
            <a:miter lim="800000"/>
            <a:headEnd/>
            <a:tailEnd/>
          </a:ln>
        </p:spPr>
        <p:txBody>
          <a:bodyPr wrap="none">
            <a:spAutoFit/>
          </a:bodyPr>
          <a:lstStyle/>
          <a:p>
            <a:pPr eaLnBrk="1" hangingPunct="1"/>
            <a:r>
              <a:rPr lang="zh-TW" altLang="en-US" sz="4800" b="1">
                <a:solidFill>
                  <a:srgbClr val="009900"/>
                </a:solidFill>
                <a:latin typeface="Times New Roman" pitchFamily="18" charset="0"/>
                <a:ea typeface="標楷體" pitchFamily="65" charset="-120"/>
                <a:cs typeface="Times New Roman" pitchFamily="18" charset="0"/>
              </a:rPr>
              <a:t>免疫增強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478"/>
                                        </p:tgtEl>
                                        <p:attrNameLst>
                                          <p:attrName>style.visibility</p:attrName>
                                        </p:attrNameLst>
                                      </p:cBhvr>
                                      <p:to>
                                        <p:strVal val="visible"/>
                                      </p:to>
                                    </p:set>
                                    <p:anim calcmode="lin" valueType="num">
                                      <p:cBhvr additive="base">
                                        <p:cTn id="7" dur="500" fill="hold"/>
                                        <p:tgtEl>
                                          <p:spTgt spid="105478"/>
                                        </p:tgtEl>
                                        <p:attrNameLst>
                                          <p:attrName>ppt_x</p:attrName>
                                        </p:attrNameLst>
                                      </p:cBhvr>
                                      <p:tavLst>
                                        <p:tav tm="0">
                                          <p:val>
                                            <p:strVal val="#ppt_x"/>
                                          </p:val>
                                        </p:tav>
                                        <p:tav tm="100000">
                                          <p:val>
                                            <p:strVal val="#ppt_x"/>
                                          </p:val>
                                        </p:tav>
                                      </p:tavLst>
                                    </p:anim>
                                    <p:anim calcmode="lin" valueType="num">
                                      <p:cBhvr additive="base">
                                        <p:cTn id="8" dur="500" fill="hold"/>
                                        <p:tgtEl>
                                          <p:spTgt spid="1054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1188" y="333375"/>
            <a:ext cx="7108825" cy="790575"/>
          </a:xfrm>
        </p:spPr>
        <p:txBody>
          <a:bodyPr/>
          <a:lstStyle/>
          <a:p>
            <a:pPr eaLnBrk="1" hangingPunct="1"/>
            <a:r>
              <a:rPr lang="zh-TW" altLang="en-US" sz="4400" smtClean="0"/>
              <a:t>免疫防禦系統</a:t>
            </a:r>
          </a:p>
        </p:txBody>
      </p:sp>
      <p:sp>
        <p:nvSpPr>
          <p:cNvPr id="12291" name="投影片編號版面配置區 1"/>
          <p:cNvSpPr>
            <a:spLocks noGrp="1"/>
          </p:cNvSpPr>
          <p:nvPr>
            <p:ph type="sldNum" sz="quarter" idx="12"/>
          </p:nvPr>
        </p:nvSpPr>
        <p:spPr>
          <a:noFill/>
        </p:spPr>
        <p:txBody>
          <a:bodyPr/>
          <a:lstStyle/>
          <a:p>
            <a:fld id="{F9765DA0-C450-42D0-B437-609DBDB2979E}" type="slidenum">
              <a:rPr lang="en-US" altLang="zh-TW" smtClean="0"/>
              <a:pPr/>
              <a:t>12</a:t>
            </a:fld>
            <a:endParaRPr lang="en-US" altLang="zh-TW" smtClean="0"/>
          </a:p>
        </p:txBody>
      </p:sp>
      <p:sp>
        <p:nvSpPr>
          <p:cNvPr id="106501" name="Oval 5"/>
          <p:cNvSpPr>
            <a:spLocks noChangeArrowheads="1"/>
          </p:cNvSpPr>
          <p:nvPr/>
        </p:nvSpPr>
        <p:spPr bwMode="auto">
          <a:xfrm>
            <a:off x="6019800" y="3433763"/>
            <a:ext cx="1828800" cy="376237"/>
          </a:xfrm>
          <a:prstGeom prst="ellipse">
            <a:avLst/>
          </a:prstGeom>
          <a:noFill/>
          <a:ln w="38100">
            <a:solidFill>
              <a:srgbClr val="CC00CC"/>
            </a:solidFill>
            <a:round/>
            <a:headEnd/>
            <a:tailEnd/>
          </a:ln>
        </p:spPr>
        <p:txBody>
          <a:bodyPr wrap="none" anchor="ctr"/>
          <a:lstStyle/>
          <a:p>
            <a:endParaRPr lang="zh-TW" altLang="en-US">
              <a:cs typeface="Times New Roman" pitchFamily="18" charset="0"/>
            </a:endParaRPr>
          </a:p>
        </p:txBody>
      </p:sp>
      <p:graphicFrame>
        <p:nvGraphicFramePr>
          <p:cNvPr id="3" name="表格 2"/>
          <p:cNvGraphicFramePr>
            <a:graphicFrameLocks noGrp="1"/>
          </p:cNvGraphicFramePr>
          <p:nvPr/>
        </p:nvGraphicFramePr>
        <p:xfrm>
          <a:off x="611188" y="1847850"/>
          <a:ext cx="8281987" cy="3922715"/>
        </p:xfrm>
        <a:graphic>
          <a:graphicData uri="http://schemas.openxmlformats.org/drawingml/2006/table">
            <a:tbl>
              <a:tblPr firstRow="1" bandRow="1">
                <a:tableStyleId>{00A15C55-8517-42AA-B614-E9B94910E393}</a:tableStyleId>
              </a:tblPr>
              <a:tblGrid>
                <a:gridCol w="2664639"/>
                <a:gridCol w="2808674"/>
                <a:gridCol w="2808674"/>
              </a:tblGrid>
              <a:tr h="1067942">
                <a:tc gridSpan="2">
                  <a:txBody>
                    <a:bodyPr/>
                    <a:lstStyle/>
                    <a:p>
                      <a:pPr algn="ctr">
                        <a:lnSpc>
                          <a:spcPct val="125000"/>
                        </a:lnSpc>
                      </a:pPr>
                      <a:r>
                        <a:rPr lang="en-US" altLang="zh-TW" sz="2000" dirty="0" smtClean="0">
                          <a:latin typeface="Arial" pitchFamily="34" charset="0"/>
                          <a:cs typeface="Arial" pitchFamily="34" charset="0"/>
                        </a:rPr>
                        <a:t>Nonspecific</a:t>
                      </a:r>
                      <a:r>
                        <a:rPr lang="en-US" altLang="zh-TW" sz="2000" baseline="0" dirty="0" smtClean="0">
                          <a:latin typeface="Arial" pitchFamily="34" charset="0"/>
                          <a:cs typeface="Arial" pitchFamily="34" charset="0"/>
                        </a:rPr>
                        <a:t> defenses</a:t>
                      </a:r>
                      <a:endParaRPr lang="zh-TW" altLang="en-US" sz="2000" dirty="0">
                        <a:latin typeface="Arial" pitchFamily="34" charset="0"/>
                        <a:cs typeface="Arial" pitchFamily="34" charset="0"/>
                      </a:endParaRPr>
                    </a:p>
                  </a:txBody>
                  <a:tcPr marL="91452" marR="91452" marT="45718" marB="45718" anchor="ctr"/>
                </a:tc>
                <a:tc hMerge="1">
                  <a:txBody>
                    <a:bodyPr/>
                    <a:lstStyle/>
                    <a:p>
                      <a:endParaRPr lang="zh-TW" altLang="en-US" dirty="0"/>
                    </a:p>
                  </a:txBody>
                  <a:tcP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en-US" altLang="zh-TW" sz="2000" dirty="0" smtClean="0">
                          <a:latin typeface="Arial" pitchFamily="34" charset="0"/>
                          <a:cs typeface="Arial" pitchFamily="34" charset="0"/>
                        </a:rPr>
                        <a:t>Nonspecific</a:t>
                      </a:r>
                      <a:r>
                        <a:rPr lang="en-US" altLang="zh-TW" sz="2000" baseline="0" dirty="0" smtClean="0">
                          <a:latin typeface="Arial" pitchFamily="34" charset="0"/>
                          <a:cs typeface="Arial" pitchFamily="34" charset="0"/>
                        </a:rPr>
                        <a:t> defenses</a:t>
                      </a:r>
                      <a:endParaRPr lang="zh-TW" altLang="en-US" sz="2000" dirty="0" smtClean="0">
                        <a:latin typeface="Arial" pitchFamily="34" charset="0"/>
                        <a:cs typeface="Arial" pitchFamily="34" charset="0"/>
                      </a:endParaRPr>
                    </a:p>
                    <a:p>
                      <a:pPr>
                        <a:lnSpc>
                          <a:spcPct val="125000"/>
                        </a:lnSpc>
                      </a:pPr>
                      <a:r>
                        <a:rPr lang="en-US" altLang="zh-TW" sz="2000" dirty="0" smtClean="0">
                          <a:latin typeface="Arial" pitchFamily="34" charset="0"/>
                          <a:cs typeface="Arial" pitchFamily="34" charset="0"/>
                        </a:rPr>
                        <a:t>(Immune system)</a:t>
                      </a:r>
                      <a:endParaRPr lang="zh-TW" altLang="en-US" sz="2000" dirty="0">
                        <a:latin typeface="Arial" pitchFamily="34" charset="0"/>
                        <a:cs typeface="Arial" pitchFamily="34" charset="0"/>
                      </a:endParaRPr>
                    </a:p>
                  </a:txBody>
                  <a:tcPr marL="91452" marR="91452" marT="45718" marB="45718" anchor="ctr"/>
                </a:tc>
              </a:tr>
              <a:tr h="533972">
                <a:tc>
                  <a:txBody>
                    <a:bodyPr/>
                    <a:lstStyle/>
                    <a:p>
                      <a:pPr algn="ctr">
                        <a:lnSpc>
                          <a:spcPct val="125000"/>
                        </a:lnSpc>
                      </a:pPr>
                      <a:r>
                        <a:rPr lang="en-US" altLang="zh-TW" sz="2000" dirty="0" smtClean="0">
                          <a:solidFill>
                            <a:srgbClr val="FF0066"/>
                          </a:solidFill>
                          <a:latin typeface="Arial" pitchFamily="34" charset="0"/>
                          <a:cs typeface="Arial" pitchFamily="34" charset="0"/>
                        </a:rPr>
                        <a:t>First</a:t>
                      </a:r>
                      <a:r>
                        <a:rPr lang="en-US" altLang="zh-TW" sz="2000" baseline="0" dirty="0" smtClean="0">
                          <a:solidFill>
                            <a:srgbClr val="FF0066"/>
                          </a:solidFill>
                          <a:latin typeface="Arial" pitchFamily="34" charset="0"/>
                          <a:cs typeface="Arial" pitchFamily="34" charset="0"/>
                        </a:rPr>
                        <a:t> line of defense</a:t>
                      </a:r>
                      <a:endParaRPr lang="zh-TW" altLang="en-US" sz="2000" dirty="0">
                        <a:solidFill>
                          <a:srgbClr val="FF0066"/>
                        </a:solidFill>
                        <a:latin typeface="Arial" pitchFamily="34" charset="0"/>
                        <a:cs typeface="Arial" pitchFamily="34" charset="0"/>
                      </a:endParaRPr>
                    </a:p>
                  </a:txBody>
                  <a:tcPr marL="91452" marR="91452" marT="45718" marB="45718"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en-US" altLang="zh-TW" sz="2000" baseline="0" dirty="0" smtClean="0">
                          <a:solidFill>
                            <a:srgbClr val="FF0066"/>
                          </a:solidFill>
                          <a:latin typeface="Arial" pitchFamily="34" charset="0"/>
                          <a:cs typeface="Arial" pitchFamily="34" charset="0"/>
                        </a:rPr>
                        <a:t>Second line of defense</a:t>
                      </a:r>
                      <a:endParaRPr lang="zh-TW" altLang="en-US" sz="2000" dirty="0" smtClean="0">
                        <a:solidFill>
                          <a:srgbClr val="FF0066"/>
                        </a:solidFill>
                        <a:latin typeface="Arial" pitchFamily="34" charset="0"/>
                        <a:cs typeface="Arial" pitchFamily="34" charset="0"/>
                      </a:endParaRPr>
                    </a:p>
                  </a:txBody>
                  <a:tcPr marL="91452" marR="91452" marT="45718" marB="45718"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en-US" altLang="zh-TW" sz="2000" dirty="0" smtClean="0">
                          <a:solidFill>
                            <a:srgbClr val="FF0066"/>
                          </a:solidFill>
                          <a:latin typeface="Arial" pitchFamily="34" charset="0"/>
                          <a:cs typeface="Arial" pitchFamily="34" charset="0"/>
                        </a:rPr>
                        <a:t>Third</a:t>
                      </a:r>
                      <a:r>
                        <a:rPr lang="en-US" altLang="zh-TW" sz="2000" baseline="0" dirty="0" smtClean="0">
                          <a:solidFill>
                            <a:srgbClr val="FF0066"/>
                          </a:solidFill>
                          <a:latin typeface="Arial" pitchFamily="34" charset="0"/>
                          <a:cs typeface="Arial" pitchFamily="34" charset="0"/>
                        </a:rPr>
                        <a:t> line of defense</a:t>
                      </a:r>
                      <a:endParaRPr lang="zh-TW" altLang="en-US" sz="2000" dirty="0" smtClean="0">
                        <a:solidFill>
                          <a:srgbClr val="FF0066"/>
                        </a:solidFill>
                        <a:latin typeface="Arial" pitchFamily="34" charset="0"/>
                        <a:cs typeface="Arial" pitchFamily="34" charset="0"/>
                      </a:endParaRPr>
                    </a:p>
                  </a:txBody>
                  <a:tcPr marL="91452" marR="91452" marT="45718" marB="45718" anchor="ctr"/>
                </a:tc>
              </a:tr>
              <a:tr h="1805934">
                <a:tc>
                  <a:txBody>
                    <a:bodyPr/>
                    <a:lstStyle/>
                    <a:p>
                      <a:pPr marL="285750" indent="-285750">
                        <a:lnSpc>
                          <a:spcPct val="125000"/>
                        </a:lnSpc>
                        <a:buFont typeface="Wingdings" pitchFamily="2" charset="2"/>
                        <a:buChar char="l"/>
                      </a:pPr>
                      <a:r>
                        <a:rPr lang="en-US" altLang="zh-TW" sz="1800" dirty="0" smtClean="0">
                          <a:latin typeface="Arial" pitchFamily="34" charset="0"/>
                          <a:cs typeface="Arial" pitchFamily="34" charset="0"/>
                        </a:rPr>
                        <a:t>Skin</a:t>
                      </a:r>
                    </a:p>
                    <a:p>
                      <a:pPr marL="285750" indent="-285750">
                        <a:lnSpc>
                          <a:spcPct val="125000"/>
                        </a:lnSpc>
                        <a:buFont typeface="Wingdings" pitchFamily="2" charset="2"/>
                        <a:buChar char="l"/>
                      </a:pPr>
                      <a:r>
                        <a:rPr lang="en-US" altLang="zh-TW" sz="1800" dirty="0" smtClean="0">
                          <a:latin typeface="Arial" pitchFamily="34" charset="0"/>
                          <a:cs typeface="Arial" pitchFamily="34" charset="0"/>
                        </a:rPr>
                        <a:t>Mucous</a:t>
                      </a:r>
                      <a:r>
                        <a:rPr lang="en-US" altLang="zh-TW" sz="1800" baseline="0" dirty="0" smtClean="0">
                          <a:latin typeface="Arial" pitchFamily="34" charset="0"/>
                          <a:cs typeface="Arial" pitchFamily="34" charset="0"/>
                        </a:rPr>
                        <a:t> membranes</a:t>
                      </a:r>
                    </a:p>
                    <a:p>
                      <a:pPr marL="285750" indent="-285750">
                        <a:lnSpc>
                          <a:spcPct val="125000"/>
                        </a:lnSpc>
                        <a:buFont typeface="Wingdings" pitchFamily="2" charset="2"/>
                        <a:buChar char="l"/>
                      </a:pPr>
                      <a:r>
                        <a:rPr lang="en-US" altLang="zh-TW" sz="1800" baseline="0" dirty="0" smtClean="0">
                          <a:latin typeface="Arial" pitchFamily="34" charset="0"/>
                          <a:cs typeface="Arial" pitchFamily="34" charset="0"/>
                        </a:rPr>
                        <a:t>Secretions of skin and mucous membranes</a:t>
                      </a:r>
                    </a:p>
                  </a:txBody>
                  <a:tcPr marL="91452" marR="91452" marT="45718" marB="45718">
                    <a:lnB w="12700" cap="flat" cmpd="sng" algn="ctr">
                      <a:solidFill>
                        <a:schemeClr val="tx1"/>
                      </a:solidFill>
                      <a:prstDash val="solid"/>
                      <a:round/>
                      <a:headEnd type="none" w="med" len="med"/>
                      <a:tailEnd type="none" w="med" len="med"/>
                    </a:lnB>
                  </a:tcPr>
                </a:tc>
                <a:tc>
                  <a:txBody>
                    <a:bodyPr/>
                    <a:lstStyle/>
                    <a:p>
                      <a:pPr marL="285750" indent="-285750">
                        <a:lnSpc>
                          <a:spcPct val="125000"/>
                        </a:lnSpc>
                        <a:buFont typeface="Wingdings" pitchFamily="2" charset="2"/>
                        <a:buChar char="u"/>
                      </a:pPr>
                      <a:r>
                        <a:rPr lang="en-US" altLang="zh-TW" sz="1800" dirty="0" smtClean="0">
                          <a:latin typeface="Arial" pitchFamily="34" charset="0"/>
                          <a:cs typeface="Arial" pitchFamily="34" charset="0"/>
                        </a:rPr>
                        <a:t>Phagocytic white blood cells</a:t>
                      </a:r>
                    </a:p>
                    <a:p>
                      <a:pPr marL="285750" indent="-285750">
                        <a:lnSpc>
                          <a:spcPct val="125000"/>
                        </a:lnSpc>
                        <a:buFont typeface="Wingdings" pitchFamily="2" charset="2"/>
                        <a:buChar char="u"/>
                      </a:pPr>
                      <a:r>
                        <a:rPr lang="en-US" altLang="zh-TW" sz="1800" dirty="0" smtClean="0">
                          <a:latin typeface="Arial" pitchFamily="34" charset="0"/>
                          <a:cs typeface="Arial" pitchFamily="34" charset="0"/>
                        </a:rPr>
                        <a:t>Defensive proteins</a:t>
                      </a:r>
                    </a:p>
                    <a:p>
                      <a:pPr marL="285750" indent="-285750">
                        <a:lnSpc>
                          <a:spcPct val="125000"/>
                        </a:lnSpc>
                        <a:buFont typeface="Wingdings" pitchFamily="2" charset="2"/>
                        <a:buChar char="u"/>
                      </a:pPr>
                      <a:r>
                        <a:rPr lang="en-US" altLang="zh-TW" sz="1800" dirty="0" smtClean="0">
                          <a:solidFill>
                            <a:srgbClr val="FF00FF"/>
                          </a:solidFill>
                          <a:latin typeface="Arial" pitchFamily="34" charset="0"/>
                          <a:cs typeface="Arial" pitchFamily="34" charset="0"/>
                        </a:rPr>
                        <a:t>The inflammatory response</a:t>
                      </a:r>
                      <a:endParaRPr lang="zh-TW" altLang="en-US" sz="1800" dirty="0">
                        <a:solidFill>
                          <a:srgbClr val="FF00FF"/>
                        </a:solidFill>
                        <a:latin typeface="Arial" pitchFamily="34" charset="0"/>
                        <a:cs typeface="Arial" pitchFamily="34" charset="0"/>
                      </a:endParaRPr>
                    </a:p>
                  </a:txBody>
                  <a:tcPr marL="91452" marR="91452" marT="45718" marB="45718">
                    <a:lnB w="12700" cap="flat" cmpd="sng" algn="ctr">
                      <a:solidFill>
                        <a:schemeClr val="tx1"/>
                      </a:solidFill>
                      <a:prstDash val="solid"/>
                      <a:round/>
                      <a:headEnd type="none" w="med" len="med"/>
                      <a:tailEnd type="none" w="med" len="med"/>
                    </a:lnB>
                  </a:tcPr>
                </a:tc>
                <a:tc>
                  <a:txBody>
                    <a:bodyPr/>
                    <a:lstStyle/>
                    <a:p>
                      <a:pPr marL="285750" indent="-285750">
                        <a:lnSpc>
                          <a:spcPct val="125000"/>
                        </a:lnSpc>
                        <a:buFont typeface="Wingdings" pitchFamily="2" charset="2"/>
                        <a:buChar char="n"/>
                      </a:pPr>
                      <a:r>
                        <a:rPr lang="en-US" altLang="zh-TW" sz="1800" dirty="0" smtClean="0">
                          <a:solidFill>
                            <a:srgbClr val="FF00FF"/>
                          </a:solidFill>
                          <a:latin typeface="Arial" pitchFamily="34" charset="0"/>
                          <a:cs typeface="Arial" pitchFamily="34" charset="0"/>
                        </a:rPr>
                        <a:t>Lymphocytes</a:t>
                      </a:r>
                    </a:p>
                    <a:p>
                      <a:pPr marL="285750" indent="-285750">
                        <a:lnSpc>
                          <a:spcPct val="125000"/>
                        </a:lnSpc>
                        <a:buFont typeface="Wingdings" pitchFamily="2" charset="2"/>
                        <a:buChar char="n"/>
                      </a:pPr>
                      <a:r>
                        <a:rPr lang="en-US" altLang="zh-TW" sz="1800" dirty="0" smtClean="0">
                          <a:latin typeface="Arial" pitchFamily="34" charset="0"/>
                          <a:cs typeface="Arial" pitchFamily="34" charset="0"/>
                        </a:rPr>
                        <a:t>Antibodies</a:t>
                      </a:r>
                      <a:endParaRPr lang="zh-TW" altLang="en-US" sz="1800" dirty="0">
                        <a:latin typeface="Arial" pitchFamily="34" charset="0"/>
                        <a:cs typeface="Arial" pitchFamily="34" charset="0"/>
                      </a:endParaRPr>
                    </a:p>
                  </a:txBody>
                  <a:tcPr marL="91452" marR="91452" marT="45718" marB="45718">
                    <a:lnB w="12700" cap="flat" cmpd="sng" algn="ctr">
                      <a:solidFill>
                        <a:schemeClr val="tx1"/>
                      </a:solidFill>
                      <a:prstDash val="solid"/>
                      <a:round/>
                      <a:headEnd type="none" w="med" len="med"/>
                      <a:tailEnd type="none" w="med" len="med"/>
                    </a:lnB>
                  </a:tcPr>
                </a:tc>
              </a:tr>
              <a:tr h="514865">
                <a:tc>
                  <a:txBody>
                    <a:bodyPr/>
                    <a:lstStyle/>
                    <a:p>
                      <a:pPr marL="285750" indent="-285750">
                        <a:buFont typeface="Wingdings" pitchFamily="2" charset="2"/>
                        <a:buChar char="l"/>
                      </a:pPr>
                      <a:endParaRPr lang="en-US" altLang="zh-TW" sz="2000" baseline="0" dirty="0" smtClean="0"/>
                    </a:p>
                  </a:txBody>
                  <a:tcPr marL="91452" marR="91452" marT="45718" marB="45718">
                    <a:lnT w="12700" cap="flat" cmpd="sng" algn="ctr">
                      <a:solidFill>
                        <a:schemeClr val="tx1"/>
                      </a:solidFill>
                      <a:prstDash val="solid"/>
                      <a:round/>
                      <a:headEnd type="none" w="med" len="med"/>
                      <a:tailEnd type="none" w="med" len="med"/>
                    </a:lnT>
                    <a:noFill/>
                  </a:tcPr>
                </a:tc>
                <a:tc gridSpan="2">
                  <a:txBody>
                    <a:bodyPr/>
                    <a:lstStyle/>
                    <a:p>
                      <a:pPr marL="0" indent="0" algn="ctr">
                        <a:buFontTx/>
                        <a:buNone/>
                      </a:pPr>
                      <a:r>
                        <a:rPr lang="en-US" altLang="zh-TW" sz="2400" dirty="0" smtClean="0">
                          <a:solidFill>
                            <a:srgbClr val="000000"/>
                          </a:solidFill>
                          <a:latin typeface="Arial" pitchFamily="34" charset="0"/>
                          <a:cs typeface="Arial" pitchFamily="34" charset="0"/>
                        </a:rPr>
                        <a:t>The lymphatic system</a:t>
                      </a:r>
                      <a:endParaRPr lang="zh-TW" altLang="en-US" sz="2400" dirty="0">
                        <a:solidFill>
                          <a:srgbClr val="000000"/>
                        </a:solidFill>
                        <a:latin typeface="Arial" pitchFamily="34" charset="0"/>
                        <a:cs typeface="Arial" pitchFamily="34" charset="0"/>
                      </a:endParaRPr>
                    </a:p>
                  </a:txBody>
                  <a:tcPr marL="91452" marR="91452" marT="45718" marB="45718" anchor="ctr">
                    <a:lnT w="12700" cap="flat" cmpd="sng" algn="ctr">
                      <a:solidFill>
                        <a:schemeClr val="tx1"/>
                      </a:solidFill>
                      <a:prstDash val="solid"/>
                      <a:round/>
                      <a:headEnd type="none" w="med" len="med"/>
                      <a:tailEnd type="none" w="med" len="med"/>
                    </a:lnT>
                    <a:solidFill>
                      <a:schemeClr val="tx2">
                        <a:lumMod val="25000"/>
                        <a:lumOff val="75000"/>
                      </a:schemeClr>
                    </a:solidFill>
                  </a:tcPr>
                </a:tc>
                <a:tc hMerge="1">
                  <a:txBody>
                    <a:bodyPr/>
                    <a:lstStyle/>
                    <a:p>
                      <a:pPr marL="285750" indent="-285750">
                        <a:buFont typeface="Wingdings" pitchFamily="2" charset="2"/>
                        <a:buChar char="n"/>
                      </a:pPr>
                      <a:endParaRPr lang="zh-TW" altLang="en-US" dirty="0"/>
                    </a:p>
                  </a:txBody>
                  <a:tcPr>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501"/>
                                        </p:tgtEl>
                                        <p:attrNameLst>
                                          <p:attrName>style.visibility</p:attrName>
                                        </p:attrNameLst>
                                      </p:cBhvr>
                                      <p:to>
                                        <p:strVal val="visible"/>
                                      </p:to>
                                    </p:set>
                                    <p:anim calcmode="lin" valueType="num">
                                      <p:cBhvr additive="base">
                                        <p:cTn id="7" dur="500" fill="hold"/>
                                        <p:tgtEl>
                                          <p:spTgt spid="106501"/>
                                        </p:tgtEl>
                                        <p:attrNameLst>
                                          <p:attrName>ppt_x</p:attrName>
                                        </p:attrNameLst>
                                      </p:cBhvr>
                                      <p:tavLst>
                                        <p:tav tm="0">
                                          <p:val>
                                            <p:strVal val="#ppt_x"/>
                                          </p:val>
                                        </p:tav>
                                        <p:tav tm="100000">
                                          <p:val>
                                            <p:strVal val="#ppt_x"/>
                                          </p:val>
                                        </p:tav>
                                      </p:tavLst>
                                    </p:anim>
                                    <p:anim calcmode="lin" valueType="num">
                                      <p:cBhvr additive="base">
                                        <p:cTn id="8" dur="500" fill="hold"/>
                                        <p:tgtEl>
                                          <p:spTgt spid="1065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3"/>
          <p:cNvSpPr>
            <a:spLocks noGrp="1"/>
          </p:cNvSpPr>
          <p:nvPr>
            <p:ph type="ctrTitle" sz="quarter"/>
          </p:nvPr>
        </p:nvSpPr>
        <p:spPr>
          <a:xfrm>
            <a:off x="5643563" y="1214438"/>
            <a:ext cx="1500187" cy="795337"/>
          </a:xfrm>
        </p:spPr>
        <p:txBody>
          <a:bodyPr/>
          <a:lstStyle/>
          <a:p>
            <a:r>
              <a:rPr lang="zh-TW" altLang="en-US" sz="4000" smtClean="0">
                <a:solidFill>
                  <a:srgbClr val="FF0000"/>
                </a:solidFill>
              </a:rPr>
              <a:t>晉耆</a:t>
            </a:r>
          </a:p>
        </p:txBody>
      </p:sp>
      <p:sp>
        <p:nvSpPr>
          <p:cNvPr id="13315" name="投影片編號版面配置區 2"/>
          <p:cNvSpPr>
            <a:spLocks noGrp="1"/>
          </p:cNvSpPr>
          <p:nvPr>
            <p:ph type="sldNum" sz="quarter" idx="12"/>
          </p:nvPr>
        </p:nvSpPr>
        <p:spPr>
          <a:noFill/>
        </p:spPr>
        <p:txBody>
          <a:bodyPr/>
          <a:lstStyle/>
          <a:p>
            <a:fld id="{1B7AFF35-A668-467C-8BDB-877A78CD60AE}" type="slidenum">
              <a:rPr lang="en-US" altLang="zh-TW" smtClean="0"/>
              <a:pPr/>
              <a:t>13</a:t>
            </a:fld>
            <a:endParaRPr lang="en-US" altLang="zh-TW" smtClean="0"/>
          </a:p>
        </p:txBody>
      </p:sp>
      <p:pic>
        <p:nvPicPr>
          <p:cNvPr id="13316" name="物件 1"/>
          <p:cNvPicPr>
            <a:picLocks noChangeArrowheads="1"/>
          </p:cNvPicPr>
          <p:nvPr/>
        </p:nvPicPr>
        <p:blipFill>
          <a:blip r:embed="rId2" cstate="print"/>
          <a:srcRect t="-3935" b="-273"/>
          <a:stretch>
            <a:fillRect/>
          </a:stretch>
        </p:blipFill>
        <p:spPr bwMode="auto">
          <a:xfrm>
            <a:off x="3602038" y="2000250"/>
            <a:ext cx="5492750" cy="291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85813" y="1357313"/>
            <a:ext cx="7715250" cy="1357312"/>
          </a:xfrm>
          <a:gradFill rotWithShape="1">
            <a:gsLst>
              <a:gs pos="0">
                <a:srgbClr val="80FFE9"/>
              </a:gs>
              <a:gs pos="50000">
                <a:srgbClr val="B3FFEF"/>
              </a:gs>
              <a:gs pos="100000">
                <a:srgbClr val="DAFFF6"/>
              </a:gs>
            </a:gsLst>
            <a:lin ang="16200000" scaled="1"/>
          </a:gradFill>
        </p:spPr>
        <p:txBody>
          <a:bodyPr/>
          <a:lstStyle/>
          <a:p>
            <a:pPr eaLnBrk="1" hangingPunct="1"/>
            <a:r>
              <a:rPr lang="en-US" altLang="zh-TW" sz="4000" smtClean="0">
                <a:latin typeface="Arial" charset="0"/>
              </a:rPr>
              <a:t>Immunomodulatory Effects of Astragali Radix Extracts</a:t>
            </a:r>
          </a:p>
        </p:txBody>
      </p:sp>
      <p:sp>
        <p:nvSpPr>
          <p:cNvPr id="14339" name="Rectangle 3"/>
          <p:cNvSpPr>
            <a:spLocks noChangeArrowheads="1"/>
          </p:cNvSpPr>
          <p:nvPr/>
        </p:nvSpPr>
        <p:spPr bwMode="auto">
          <a:xfrm>
            <a:off x="928688" y="5072063"/>
            <a:ext cx="6229350" cy="641350"/>
          </a:xfrm>
          <a:prstGeom prst="rect">
            <a:avLst/>
          </a:prstGeom>
          <a:noFill/>
          <a:ln w="9525">
            <a:noFill/>
            <a:miter lim="800000"/>
            <a:headEnd/>
            <a:tailEnd/>
          </a:ln>
        </p:spPr>
        <p:txBody>
          <a:bodyPr wrap="none">
            <a:spAutoFit/>
          </a:bodyPr>
          <a:lstStyle/>
          <a:p>
            <a:r>
              <a:rPr lang="en-US" altLang="zh-TW" sz="3600" b="1">
                <a:solidFill>
                  <a:srgbClr val="0000CC"/>
                </a:solidFill>
                <a:cs typeface="Times New Roman" pitchFamily="18" charset="0"/>
              </a:rPr>
              <a:t>Immuno-stimulatory Effects</a:t>
            </a:r>
          </a:p>
        </p:txBody>
      </p:sp>
      <p:sp>
        <p:nvSpPr>
          <p:cNvPr id="14340" name="AutoShape 4"/>
          <p:cNvSpPr>
            <a:spLocks noChangeArrowheads="1"/>
          </p:cNvSpPr>
          <p:nvPr/>
        </p:nvSpPr>
        <p:spPr bwMode="auto">
          <a:xfrm>
            <a:off x="1500188" y="2786063"/>
            <a:ext cx="1219200" cy="2390775"/>
          </a:xfrm>
          <a:prstGeom prst="downArrow">
            <a:avLst>
              <a:gd name="adj1" fmla="val 53120"/>
              <a:gd name="adj2" fmla="val 48751"/>
            </a:avLst>
          </a:prstGeom>
          <a:gradFill rotWithShape="1">
            <a:gsLst>
              <a:gs pos="0">
                <a:srgbClr val="FFDE80"/>
              </a:gs>
              <a:gs pos="50000">
                <a:srgbClr val="FFE8B3"/>
              </a:gs>
              <a:gs pos="100000">
                <a:srgbClr val="FFF3DA"/>
              </a:gs>
            </a:gsLst>
            <a:lin ang="16200000" scaled="1"/>
          </a:gradFill>
          <a:ln w="9525">
            <a:solidFill>
              <a:schemeClr val="tx1"/>
            </a:solidFill>
            <a:miter lim="800000"/>
            <a:headEnd/>
            <a:tailEnd/>
          </a:ln>
        </p:spPr>
        <p:txBody>
          <a:bodyPr vert="eaVert" wrap="none" anchor="ctr"/>
          <a:lstStyle/>
          <a:p>
            <a:endParaRPr lang="zh-TW" altLang="en-US">
              <a:cs typeface="Times New Roman" pitchFamily="18" charset="0"/>
            </a:endParaRPr>
          </a:p>
        </p:txBody>
      </p:sp>
      <p:sp>
        <p:nvSpPr>
          <p:cNvPr id="107525" name="Rectangle 5"/>
          <p:cNvSpPr>
            <a:spLocks noChangeArrowheads="1"/>
          </p:cNvSpPr>
          <p:nvPr/>
        </p:nvSpPr>
        <p:spPr bwMode="auto">
          <a:xfrm>
            <a:off x="2928938" y="4071938"/>
            <a:ext cx="5873750" cy="641350"/>
          </a:xfrm>
          <a:prstGeom prst="rect">
            <a:avLst/>
          </a:prstGeom>
          <a:noFill/>
          <a:ln w="9525">
            <a:noFill/>
            <a:miter lim="800000"/>
            <a:headEnd/>
            <a:tailEnd/>
          </a:ln>
          <a:effectLst/>
        </p:spPr>
        <p:txBody>
          <a:bodyPr wrap="none">
            <a:spAutoFit/>
          </a:bodyPr>
          <a:lstStyle/>
          <a:p>
            <a:pPr>
              <a:defRPr/>
            </a:pPr>
            <a:r>
              <a:rPr lang="en-US" altLang="zh-TW" sz="3600" b="1" dirty="0">
                <a:solidFill>
                  <a:schemeClr val="bg1">
                    <a:lumMod val="85000"/>
                  </a:schemeClr>
                </a:solidFill>
                <a:latin typeface="Arial" pitchFamily="34" charset="0"/>
              </a:rPr>
              <a:t>Anti- inflammatory Effects</a:t>
            </a:r>
          </a:p>
        </p:txBody>
      </p:sp>
      <p:sp>
        <p:nvSpPr>
          <p:cNvPr id="14342" name="AutoShape 6"/>
          <p:cNvSpPr>
            <a:spLocks noChangeArrowheads="1"/>
          </p:cNvSpPr>
          <p:nvPr/>
        </p:nvSpPr>
        <p:spPr bwMode="auto">
          <a:xfrm>
            <a:off x="6215063" y="2786063"/>
            <a:ext cx="1057275" cy="1428750"/>
          </a:xfrm>
          <a:prstGeom prst="downArrow">
            <a:avLst>
              <a:gd name="adj1" fmla="val 50000"/>
              <a:gd name="adj2" fmla="val 38163"/>
            </a:avLst>
          </a:prstGeom>
          <a:gradFill rotWithShape="1">
            <a:gsLst>
              <a:gs pos="0">
                <a:srgbClr val="FF8080"/>
              </a:gs>
              <a:gs pos="50000">
                <a:srgbClr val="FFB3B3"/>
              </a:gs>
              <a:gs pos="100000">
                <a:srgbClr val="FFDADA"/>
              </a:gs>
            </a:gsLst>
            <a:lin ang="16200000" scaled="1"/>
          </a:gradFill>
          <a:ln w="9525">
            <a:solidFill>
              <a:schemeClr val="tx1"/>
            </a:solidFill>
            <a:miter lim="800000"/>
            <a:headEnd/>
            <a:tailEnd/>
          </a:ln>
        </p:spPr>
        <p:txBody>
          <a:bodyPr vert="eaVert" wrap="none" anchor="ctr"/>
          <a:lstStyle/>
          <a:p>
            <a:endParaRPr lang="zh-TW" altLang="en-US">
              <a:cs typeface="Times New Roman" pitchFamily="18" charset="0"/>
            </a:endParaRPr>
          </a:p>
        </p:txBody>
      </p:sp>
      <p:sp>
        <p:nvSpPr>
          <p:cNvPr id="14343" name="投影片編號版面配置區 1"/>
          <p:cNvSpPr>
            <a:spLocks noGrp="1"/>
          </p:cNvSpPr>
          <p:nvPr>
            <p:ph type="sldNum" sz="quarter" idx="12"/>
          </p:nvPr>
        </p:nvSpPr>
        <p:spPr>
          <a:noFill/>
        </p:spPr>
        <p:txBody>
          <a:bodyPr/>
          <a:lstStyle/>
          <a:p>
            <a:fld id="{61173140-77E2-4490-963D-1DDC53E372DB}" type="slidenum">
              <a:rPr lang="en-US" altLang="zh-TW" smtClean="0"/>
              <a:pPr/>
              <a:t>14</a:t>
            </a:fld>
            <a:endParaRPr lang="en-US" altLang="zh-TW"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2"/>
          <p:cNvSpPr>
            <a:spLocks noChangeArrowheads="1"/>
          </p:cNvSpPr>
          <p:nvPr/>
        </p:nvSpPr>
        <p:spPr bwMode="auto">
          <a:xfrm>
            <a:off x="357188" y="3467100"/>
            <a:ext cx="1714500" cy="381000"/>
          </a:xfrm>
          <a:prstGeom prst="rect">
            <a:avLst/>
          </a:prstGeom>
          <a:solidFill>
            <a:srgbClr val="FFFF00"/>
          </a:solidFill>
          <a:ln w="28575">
            <a:solidFill>
              <a:srgbClr val="003300"/>
            </a:solidFill>
            <a:miter lim="800000"/>
            <a:headEnd/>
            <a:tailEnd/>
          </a:ln>
        </p:spPr>
        <p:txBody>
          <a:bodyPr wrap="none" anchor="ctr"/>
          <a:lstStyle/>
          <a:p>
            <a:endParaRPr lang="zh-TW" altLang="en-US">
              <a:cs typeface="Times New Roman" pitchFamily="18" charset="0"/>
            </a:endParaRPr>
          </a:p>
        </p:txBody>
      </p:sp>
      <p:sp>
        <p:nvSpPr>
          <p:cNvPr id="169988" name="Rectangle 4"/>
          <p:cNvSpPr>
            <a:spLocks noGrp="1" noChangeArrowheads="1"/>
          </p:cNvSpPr>
          <p:nvPr>
            <p:ph type="title"/>
          </p:nvPr>
        </p:nvSpPr>
        <p:spPr>
          <a:xfrm>
            <a:off x="296863" y="282575"/>
            <a:ext cx="8786812" cy="1066800"/>
          </a:xfrm>
        </p:spPr>
        <p:txBody>
          <a:bodyPr>
            <a:normAutofit fontScale="90000"/>
          </a:bodyPr>
          <a:lstStyle/>
          <a:p>
            <a:pPr>
              <a:lnSpc>
                <a:spcPct val="125000"/>
              </a:lnSpc>
              <a:defRPr/>
            </a:pPr>
            <a:r>
              <a:rPr lang="zh-TW" altLang="en-US" sz="2800" kern="1200" dirty="0" smtClean="0">
                <a:solidFill>
                  <a:srgbClr val="0000CC"/>
                </a:solidFill>
                <a:latin typeface="Arial" pitchFamily="34" charset="0"/>
                <a:cs typeface="Arial" pitchFamily="34" charset="0"/>
              </a:rPr>
              <a:t>體外免疫調節實驗模式：</a:t>
            </a:r>
            <a:r>
              <a:rPr lang="en-US" altLang="zh-TW" sz="2400" i="1" kern="1200" dirty="0" smtClean="0">
                <a:solidFill>
                  <a:srgbClr val="0000CC"/>
                </a:solidFill>
                <a:latin typeface="Arial" pitchFamily="34" charset="0"/>
                <a:cs typeface="Arial" pitchFamily="34" charset="0"/>
              </a:rPr>
              <a:t>In Vitro </a:t>
            </a:r>
            <a:r>
              <a:rPr lang="en-US" altLang="zh-TW" sz="2400" kern="1200" dirty="0" err="1" smtClean="0">
                <a:solidFill>
                  <a:srgbClr val="0000CC"/>
                </a:solidFill>
                <a:latin typeface="Arial" pitchFamily="34" charset="0"/>
                <a:cs typeface="Arial" pitchFamily="34" charset="0"/>
              </a:rPr>
              <a:t>Splenocyte</a:t>
            </a:r>
            <a:r>
              <a:rPr lang="en-US" altLang="zh-TW" sz="2400" kern="1200" dirty="0" smtClean="0">
                <a:solidFill>
                  <a:srgbClr val="0000CC"/>
                </a:solidFill>
                <a:latin typeface="Arial" pitchFamily="34" charset="0"/>
                <a:cs typeface="Arial" pitchFamily="34" charset="0"/>
              </a:rPr>
              <a:t> Model of the </a:t>
            </a:r>
            <a:r>
              <a:rPr lang="en-US" altLang="zh-TW" sz="2400" kern="1200" dirty="0" err="1" smtClean="0">
                <a:solidFill>
                  <a:srgbClr val="0000CC"/>
                </a:solidFill>
                <a:latin typeface="Arial" pitchFamily="34" charset="0"/>
                <a:cs typeface="Arial" pitchFamily="34" charset="0"/>
              </a:rPr>
              <a:t>Immuno</a:t>
            </a:r>
            <a:r>
              <a:rPr lang="en-US" altLang="zh-TW" sz="2400" kern="1200" dirty="0" smtClean="0">
                <a:solidFill>
                  <a:srgbClr val="0000CC"/>
                </a:solidFill>
                <a:latin typeface="Arial" pitchFamily="34" charset="0"/>
                <a:cs typeface="Arial" pitchFamily="34" charset="0"/>
              </a:rPr>
              <a:t>-modulation Effects Assay</a:t>
            </a:r>
            <a:endParaRPr lang="en-US" altLang="zh-TW" sz="2800" kern="1200" dirty="0" smtClean="0">
              <a:solidFill>
                <a:srgbClr val="0000CC"/>
              </a:solidFill>
              <a:latin typeface="Arial" pitchFamily="34" charset="0"/>
              <a:cs typeface="Arial" pitchFamily="34" charset="0"/>
            </a:endParaRPr>
          </a:p>
        </p:txBody>
      </p:sp>
      <p:pic>
        <p:nvPicPr>
          <p:cNvPr id="15364" name="Picture 5" descr="DSC02702"/>
          <p:cNvPicPr>
            <a:picLocks noChangeAspect="1" noChangeArrowheads="1"/>
          </p:cNvPicPr>
          <p:nvPr/>
        </p:nvPicPr>
        <p:blipFill>
          <a:blip r:embed="rId2" cstate="print">
            <a:extLst/>
          </a:blip>
          <a:srcRect/>
          <a:stretch>
            <a:fillRect/>
          </a:stretch>
        </p:blipFill>
        <p:spPr bwMode="auto">
          <a:xfrm>
            <a:off x="2823536" y="1447989"/>
            <a:ext cx="1456469" cy="1927358"/>
          </a:xfrm>
          <a:prstGeom prst="rect">
            <a:avLst/>
          </a:prstGeom>
          <a:ln>
            <a:noFill/>
          </a:ln>
          <a:effectLst>
            <a:softEdge rad="112500"/>
          </a:effectLst>
          <a:extLst/>
        </p:spPr>
      </p:pic>
      <p:sp>
        <p:nvSpPr>
          <p:cNvPr id="15365" name="AutoShape 7"/>
          <p:cNvSpPr>
            <a:spLocks noChangeArrowheads="1"/>
          </p:cNvSpPr>
          <p:nvPr/>
        </p:nvSpPr>
        <p:spPr bwMode="auto">
          <a:xfrm>
            <a:off x="4230688" y="2276475"/>
            <a:ext cx="976312" cy="838200"/>
          </a:xfrm>
          <a:prstGeom prst="rightArrow">
            <a:avLst>
              <a:gd name="adj1" fmla="val 50000"/>
              <a:gd name="adj2" fmla="val 29119"/>
            </a:avLst>
          </a:prstGeom>
          <a:solidFill>
            <a:srgbClr val="FFFF00"/>
          </a:solidFill>
          <a:ln w="9525">
            <a:solidFill>
              <a:schemeClr val="bg2"/>
            </a:solidFill>
            <a:miter lim="800000"/>
            <a:headEnd/>
            <a:tailEnd/>
          </a:ln>
        </p:spPr>
        <p:txBody>
          <a:bodyPr wrap="none" anchor="ctr"/>
          <a:lstStyle/>
          <a:p>
            <a:endParaRPr lang="zh-TW" altLang="en-US">
              <a:cs typeface="Times New Roman" pitchFamily="18" charset="0"/>
            </a:endParaRPr>
          </a:p>
        </p:txBody>
      </p:sp>
      <p:sp>
        <p:nvSpPr>
          <p:cNvPr id="15366" name="AutoShape 8"/>
          <p:cNvSpPr>
            <a:spLocks noChangeArrowheads="1"/>
          </p:cNvSpPr>
          <p:nvPr/>
        </p:nvSpPr>
        <p:spPr bwMode="auto">
          <a:xfrm>
            <a:off x="1862138" y="2314575"/>
            <a:ext cx="976312" cy="685800"/>
          </a:xfrm>
          <a:prstGeom prst="rightArrow">
            <a:avLst>
              <a:gd name="adj1" fmla="val 50000"/>
              <a:gd name="adj2" fmla="val 35590"/>
            </a:avLst>
          </a:prstGeom>
          <a:solidFill>
            <a:srgbClr val="FFFF00"/>
          </a:solidFill>
          <a:ln w="9525">
            <a:solidFill>
              <a:schemeClr val="bg2"/>
            </a:solidFill>
            <a:miter lim="800000"/>
            <a:headEnd/>
            <a:tailEnd/>
          </a:ln>
        </p:spPr>
        <p:txBody>
          <a:bodyPr wrap="none" anchor="ctr"/>
          <a:lstStyle/>
          <a:p>
            <a:endParaRPr lang="zh-TW" altLang="en-US">
              <a:cs typeface="Times New Roman" pitchFamily="18" charset="0"/>
            </a:endParaRPr>
          </a:p>
        </p:txBody>
      </p:sp>
      <p:pic>
        <p:nvPicPr>
          <p:cNvPr id="15367" name="Picture 9" descr="hybrid_mouse2">
            <a:hlinkClick r:id="rId3"/>
          </p:cNvPr>
          <p:cNvPicPr>
            <a:picLocks noChangeAspect="1" noChangeArrowheads="1"/>
          </p:cNvPicPr>
          <p:nvPr/>
        </p:nvPicPr>
        <p:blipFill>
          <a:blip r:embed="rId4" cstate="print">
            <a:extLst/>
          </a:blip>
          <a:srcRect/>
          <a:stretch>
            <a:fillRect/>
          </a:stretch>
        </p:blipFill>
        <p:spPr bwMode="auto">
          <a:xfrm>
            <a:off x="230585" y="1447988"/>
            <a:ext cx="1967706" cy="1967706"/>
          </a:xfrm>
          <a:prstGeom prst="ellipse">
            <a:avLst/>
          </a:prstGeom>
          <a:ln>
            <a:noFill/>
          </a:ln>
          <a:effectLst>
            <a:softEdge rad="112500"/>
          </a:effectLst>
          <a:extLst/>
        </p:spPr>
      </p:pic>
      <p:sp>
        <p:nvSpPr>
          <p:cNvPr id="15368" name="Text Box 12"/>
          <p:cNvSpPr txBox="1">
            <a:spLocks noChangeArrowheads="1"/>
          </p:cNvSpPr>
          <p:nvPr/>
        </p:nvSpPr>
        <p:spPr bwMode="auto">
          <a:xfrm>
            <a:off x="428625" y="3479800"/>
            <a:ext cx="4114800" cy="831850"/>
          </a:xfrm>
          <a:prstGeom prst="rect">
            <a:avLst/>
          </a:prstGeom>
          <a:noFill/>
          <a:ln w="9525">
            <a:noFill/>
            <a:miter lim="800000"/>
            <a:headEnd/>
            <a:tailEnd/>
          </a:ln>
        </p:spPr>
        <p:txBody>
          <a:bodyPr>
            <a:spAutoFit/>
          </a:bodyPr>
          <a:lstStyle/>
          <a:p>
            <a:r>
              <a:rPr lang="en-US" altLang="zh-TW" sz="2000" b="1">
                <a:solidFill>
                  <a:srgbClr val="003300"/>
                </a:solidFill>
                <a:cs typeface="Times New Roman" pitchFamily="18" charset="0"/>
              </a:rPr>
              <a:t>Splenocytes</a:t>
            </a:r>
            <a:r>
              <a:rPr lang="en-US" altLang="zh-TW" sz="1400" b="1">
                <a:cs typeface="Times New Roman" pitchFamily="18" charset="0"/>
              </a:rPr>
              <a:t>   were obtained by gentle disruption of the spleen of BaLb/c female mice and filtration </a:t>
            </a:r>
            <a:r>
              <a:rPr lang="en-US" altLang="zh-TW" sz="1400" b="1" i="1">
                <a:cs typeface="Times New Roman" pitchFamily="18" charset="0"/>
              </a:rPr>
              <a:t>via</a:t>
            </a:r>
            <a:r>
              <a:rPr lang="en-US" altLang="zh-TW" sz="1400" b="1">
                <a:cs typeface="Times New Roman" pitchFamily="18" charset="0"/>
              </a:rPr>
              <a:t> a </a:t>
            </a:r>
            <a:r>
              <a:rPr lang="en-US" altLang="zh-TW" sz="1400" b="1">
                <a:solidFill>
                  <a:srgbClr val="FF3300"/>
                </a:solidFill>
                <a:cs typeface="Times New Roman" pitchFamily="18" charset="0"/>
              </a:rPr>
              <a:t>40-</a:t>
            </a:r>
            <a:r>
              <a:rPr lang="en-US" altLang="zh-TW" sz="1400" b="1">
                <a:solidFill>
                  <a:srgbClr val="FF3300"/>
                </a:solidFill>
                <a:cs typeface="Times New Roman" pitchFamily="18" charset="0"/>
                <a:sym typeface="Symbol" pitchFamily="18" charset="2"/>
              </a:rPr>
              <a:t></a:t>
            </a:r>
            <a:r>
              <a:rPr lang="en-US" altLang="zh-TW" sz="1400" b="1">
                <a:solidFill>
                  <a:srgbClr val="FF3300"/>
                </a:solidFill>
                <a:cs typeface="Times New Roman" pitchFamily="18" charset="0"/>
              </a:rPr>
              <a:t>m Nylon cell strainer</a:t>
            </a:r>
            <a:r>
              <a:rPr lang="en-US" altLang="zh-TW" sz="1400" b="1">
                <a:cs typeface="Times New Roman" pitchFamily="18" charset="0"/>
              </a:rPr>
              <a:t>.</a:t>
            </a:r>
          </a:p>
        </p:txBody>
      </p:sp>
      <p:sp>
        <p:nvSpPr>
          <p:cNvPr id="15369" name="Text Box 13"/>
          <p:cNvSpPr txBox="1">
            <a:spLocks noChangeArrowheads="1"/>
          </p:cNvSpPr>
          <p:nvPr/>
        </p:nvSpPr>
        <p:spPr bwMode="auto">
          <a:xfrm>
            <a:off x="5202238" y="1628775"/>
            <a:ext cx="3371850" cy="2289175"/>
          </a:xfrm>
          <a:prstGeom prst="rect">
            <a:avLst/>
          </a:prstGeom>
          <a:noFill/>
          <a:ln w="9525">
            <a:noFill/>
            <a:miter lim="800000"/>
            <a:headEnd/>
            <a:tailEnd/>
          </a:ln>
        </p:spPr>
        <p:txBody>
          <a:bodyPr>
            <a:spAutoFit/>
          </a:bodyPr>
          <a:lstStyle/>
          <a:p>
            <a:r>
              <a:rPr lang="en-US" altLang="zh-TW" sz="1800" b="1">
                <a:cs typeface="Times New Roman" pitchFamily="18" charset="0"/>
              </a:rPr>
              <a:t>The erythrocytes were lysed with </a:t>
            </a:r>
            <a:r>
              <a:rPr lang="en-US" altLang="zh-TW" sz="1800" b="1">
                <a:solidFill>
                  <a:srgbClr val="FF3300"/>
                </a:solidFill>
                <a:cs typeface="Times New Roman" pitchFamily="18" charset="0"/>
              </a:rPr>
              <a:t>0.38% NH</a:t>
            </a:r>
            <a:r>
              <a:rPr lang="en-US" altLang="zh-TW" sz="1800" b="1" baseline="-25000">
                <a:solidFill>
                  <a:srgbClr val="FF3300"/>
                </a:solidFill>
                <a:cs typeface="Times New Roman" pitchFamily="18" charset="0"/>
              </a:rPr>
              <a:t>4</a:t>
            </a:r>
            <a:r>
              <a:rPr lang="en-US" altLang="zh-TW" sz="1800" b="1">
                <a:solidFill>
                  <a:srgbClr val="FF3300"/>
                </a:solidFill>
                <a:cs typeface="Times New Roman" pitchFamily="18" charset="0"/>
              </a:rPr>
              <a:t>Cl-Tris buffer (pH 7.4),</a:t>
            </a:r>
            <a:r>
              <a:rPr lang="en-US" altLang="zh-TW" sz="1800" b="1">
                <a:cs typeface="Times New Roman" pitchFamily="18" charset="0"/>
              </a:rPr>
              <a:t> while the remaining cells were resuspended in </a:t>
            </a:r>
            <a:r>
              <a:rPr lang="en-US" altLang="zh-TW" sz="1800" b="1">
                <a:solidFill>
                  <a:srgbClr val="FF3300"/>
                </a:solidFill>
                <a:cs typeface="Times New Roman" pitchFamily="18" charset="0"/>
              </a:rPr>
              <a:t>RPMI-1640</a:t>
            </a:r>
            <a:r>
              <a:rPr lang="en-US" altLang="zh-TW" sz="1800" b="1">
                <a:cs typeface="Times New Roman" pitchFamily="18" charset="0"/>
              </a:rPr>
              <a:t> with 10 </a:t>
            </a:r>
            <a:r>
              <a:rPr lang="en-US" altLang="zh-TW" sz="1800" b="1">
                <a:latin typeface="Symbol" pitchFamily="18" charset="2"/>
                <a:cs typeface="Times New Roman" pitchFamily="18" charset="0"/>
              </a:rPr>
              <a:t>m</a:t>
            </a:r>
            <a:r>
              <a:rPr lang="en-US" altLang="zh-TW" sz="1800" b="1">
                <a:cs typeface="Times New Roman" pitchFamily="18" charset="0"/>
              </a:rPr>
              <a:t>M Hepes, 10% FBS, 100 mg/l streptomycin, and 100 IU/ml penicillin. </a:t>
            </a:r>
          </a:p>
        </p:txBody>
      </p:sp>
      <p:sp>
        <p:nvSpPr>
          <p:cNvPr id="15370" name="Line 16"/>
          <p:cNvSpPr>
            <a:spLocks noChangeShapeType="1"/>
          </p:cNvSpPr>
          <p:nvPr/>
        </p:nvSpPr>
        <p:spPr bwMode="auto">
          <a:xfrm>
            <a:off x="358775" y="3840163"/>
            <a:ext cx="0" cy="1752600"/>
          </a:xfrm>
          <a:prstGeom prst="line">
            <a:avLst/>
          </a:prstGeom>
          <a:noFill/>
          <a:ln w="28575">
            <a:solidFill>
              <a:srgbClr val="003300"/>
            </a:solidFill>
            <a:round/>
            <a:headEnd/>
            <a:tailEnd/>
          </a:ln>
        </p:spPr>
        <p:txBody>
          <a:bodyPr wrap="none"/>
          <a:lstStyle/>
          <a:p>
            <a:endParaRPr lang="zh-TW" altLang="en-US"/>
          </a:p>
        </p:txBody>
      </p:sp>
      <p:sp>
        <p:nvSpPr>
          <p:cNvPr id="15371" name="Text Box 20"/>
          <p:cNvSpPr txBox="1">
            <a:spLocks noChangeArrowheads="1"/>
          </p:cNvSpPr>
          <p:nvPr/>
        </p:nvSpPr>
        <p:spPr bwMode="auto">
          <a:xfrm>
            <a:off x="500063" y="4429125"/>
            <a:ext cx="4756150" cy="701675"/>
          </a:xfrm>
          <a:prstGeom prst="rect">
            <a:avLst/>
          </a:prstGeom>
          <a:noFill/>
          <a:ln w="9525">
            <a:noFill/>
            <a:miter lim="800000"/>
            <a:headEnd/>
            <a:tailEnd/>
          </a:ln>
        </p:spPr>
        <p:txBody>
          <a:bodyPr wrap="none">
            <a:spAutoFit/>
          </a:bodyPr>
          <a:lstStyle/>
          <a:p>
            <a:r>
              <a:rPr lang="en-US" altLang="zh-TW" b="1">
                <a:solidFill>
                  <a:srgbClr val="33CC33"/>
                </a:solidFill>
                <a:cs typeface="Times New Roman" pitchFamily="18" charset="0"/>
              </a:rPr>
              <a:t>Splenocyte Proliferation Assay</a:t>
            </a:r>
            <a:r>
              <a:rPr lang="en-US" altLang="zh-TW">
                <a:solidFill>
                  <a:srgbClr val="33CC33"/>
                </a:solidFill>
                <a:cs typeface="Times New Roman" pitchFamily="18" charset="0"/>
              </a:rPr>
              <a:t> </a:t>
            </a:r>
          </a:p>
          <a:p>
            <a:r>
              <a:rPr lang="en-US" altLang="zh-TW" sz="1600" b="1">
                <a:solidFill>
                  <a:schemeClr val="tx2"/>
                </a:solidFill>
                <a:cs typeface="Times New Roman" pitchFamily="18" charset="0"/>
                <a:sym typeface="Wingdings 3" pitchFamily="18" charset="2"/>
              </a:rPr>
              <a:t>MTT assay</a:t>
            </a:r>
          </a:p>
        </p:txBody>
      </p:sp>
      <p:sp>
        <p:nvSpPr>
          <p:cNvPr id="15372" name="Text Box 21"/>
          <p:cNvSpPr txBox="1">
            <a:spLocks noChangeArrowheads="1"/>
          </p:cNvSpPr>
          <p:nvPr/>
        </p:nvSpPr>
        <p:spPr bwMode="auto">
          <a:xfrm>
            <a:off x="514350" y="5349875"/>
            <a:ext cx="8534400" cy="946150"/>
          </a:xfrm>
          <a:prstGeom prst="rect">
            <a:avLst/>
          </a:prstGeom>
          <a:noFill/>
          <a:ln w="9525">
            <a:noFill/>
            <a:miter lim="800000"/>
            <a:headEnd/>
            <a:tailEnd/>
          </a:ln>
        </p:spPr>
        <p:txBody>
          <a:bodyPr>
            <a:spAutoFit/>
          </a:bodyPr>
          <a:lstStyle/>
          <a:p>
            <a:r>
              <a:rPr lang="en-US" altLang="zh-TW" b="1">
                <a:solidFill>
                  <a:srgbClr val="660066"/>
                </a:solidFill>
                <a:cs typeface="Times New Roman" pitchFamily="18" charset="0"/>
              </a:rPr>
              <a:t>Natural Killer Cell Activity of Splenocytes </a:t>
            </a:r>
            <a:r>
              <a:rPr lang="en-US" altLang="zh-TW" b="1" i="1">
                <a:solidFill>
                  <a:srgbClr val="660066"/>
                </a:solidFill>
                <a:cs typeface="Times New Roman" pitchFamily="18" charset="0"/>
              </a:rPr>
              <a:t>in Vitro</a:t>
            </a:r>
          </a:p>
          <a:p>
            <a:r>
              <a:rPr lang="en-US" altLang="zh-TW" sz="1600" b="1">
                <a:cs typeface="Times New Roman" pitchFamily="18" charset="0"/>
                <a:sym typeface="Wingdings 3" pitchFamily="18" charset="2"/>
              </a:rPr>
              <a:t></a:t>
            </a:r>
            <a:r>
              <a:rPr lang="en-US" altLang="zh-TW" sz="1600" b="1">
                <a:cs typeface="Times New Roman" pitchFamily="18" charset="0"/>
              </a:rPr>
              <a:t>YAC-1 cells were used as the target cells, while splenocytes were the effector cells.</a:t>
            </a:r>
          </a:p>
          <a:p>
            <a:r>
              <a:rPr lang="en-US" altLang="zh-TW" sz="1600" b="1">
                <a:cs typeface="Times New Roman" pitchFamily="18" charset="0"/>
                <a:sym typeface="Wingdings 3" pitchFamily="18" charset="2"/>
              </a:rPr>
              <a:t>LDH assay</a:t>
            </a:r>
            <a:r>
              <a:rPr lang="en-US" altLang="zh-TW" sz="1600">
                <a:cs typeface="Times New Roman" pitchFamily="18" charset="0"/>
              </a:rPr>
              <a:t> </a:t>
            </a:r>
            <a:r>
              <a:rPr lang="en-US" altLang="zh-TW" sz="1600">
                <a:solidFill>
                  <a:srgbClr val="FF3300"/>
                </a:solidFill>
                <a:cs typeface="Times New Roman" pitchFamily="18" charset="0"/>
              </a:rPr>
              <a:t> </a:t>
            </a:r>
          </a:p>
        </p:txBody>
      </p:sp>
      <p:sp>
        <p:nvSpPr>
          <p:cNvPr id="15373" name="Line 23"/>
          <p:cNvSpPr>
            <a:spLocks noChangeShapeType="1"/>
          </p:cNvSpPr>
          <p:nvPr/>
        </p:nvSpPr>
        <p:spPr bwMode="auto">
          <a:xfrm>
            <a:off x="357188" y="4643438"/>
            <a:ext cx="228600" cy="0"/>
          </a:xfrm>
          <a:prstGeom prst="line">
            <a:avLst/>
          </a:prstGeom>
          <a:noFill/>
          <a:ln w="57150">
            <a:solidFill>
              <a:srgbClr val="003300"/>
            </a:solidFill>
            <a:round/>
            <a:headEnd/>
            <a:tailEnd type="triangle" w="med" len="med"/>
          </a:ln>
        </p:spPr>
        <p:txBody>
          <a:bodyPr wrap="none"/>
          <a:lstStyle/>
          <a:p>
            <a:endParaRPr lang="zh-TW" altLang="en-US"/>
          </a:p>
        </p:txBody>
      </p:sp>
      <p:sp>
        <p:nvSpPr>
          <p:cNvPr id="15374" name="Line 25"/>
          <p:cNvSpPr>
            <a:spLocks noChangeShapeType="1"/>
          </p:cNvSpPr>
          <p:nvPr/>
        </p:nvSpPr>
        <p:spPr bwMode="auto">
          <a:xfrm>
            <a:off x="366713" y="5572125"/>
            <a:ext cx="228600" cy="0"/>
          </a:xfrm>
          <a:prstGeom prst="line">
            <a:avLst/>
          </a:prstGeom>
          <a:noFill/>
          <a:ln w="57150">
            <a:solidFill>
              <a:srgbClr val="003300"/>
            </a:solidFill>
            <a:round/>
            <a:headEnd/>
            <a:tailEnd type="triangle" w="med" len="med"/>
          </a:ln>
        </p:spPr>
        <p:txBody>
          <a:bodyPr wrap="none"/>
          <a:lstStyle/>
          <a:p>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76250" y="188913"/>
            <a:ext cx="7324725" cy="947737"/>
          </a:xfrm>
        </p:spPr>
        <p:txBody>
          <a:bodyPr>
            <a:normAutofit fontScale="90000"/>
          </a:bodyPr>
          <a:lstStyle/>
          <a:p>
            <a:pPr eaLnBrk="1" hangingPunct="1">
              <a:lnSpc>
                <a:spcPct val="120000"/>
              </a:lnSpc>
            </a:pPr>
            <a:r>
              <a:rPr lang="zh-TW" altLang="en-US" sz="3200" smtClean="0">
                <a:solidFill>
                  <a:srgbClr val="0000CC"/>
                </a:solidFill>
                <a:latin typeface="Arial" charset="0"/>
              </a:rPr>
              <a:t>晉耆萃取物刺激脾臟增生作用</a:t>
            </a:r>
            <a:r>
              <a:rPr lang="en-US" altLang="zh-TW" sz="3200" smtClean="0">
                <a:solidFill>
                  <a:srgbClr val="0000CC"/>
                </a:solidFill>
                <a:latin typeface="Arial" charset="0"/>
              </a:rPr>
              <a:t/>
            </a:r>
            <a:br>
              <a:rPr lang="en-US" altLang="zh-TW" sz="3200" smtClean="0">
                <a:solidFill>
                  <a:srgbClr val="0000CC"/>
                </a:solidFill>
                <a:latin typeface="Arial" charset="0"/>
              </a:rPr>
            </a:br>
            <a:r>
              <a:rPr lang="zh-TW" altLang="en-US" sz="1800" smtClean="0">
                <a:solidFill>
                  <a:srgbClr val="0000CC"/>
                </a:solidFill>
                <a:latin typeface="Arial" charset="0"/>
              </a:rPr>
              <a:t>（</a:t>
            </a:r>
            <a:r>
              <a:rPr lang="en-US" altLang="zh-TW" sz="1800" smtClean="0">
                <a:solidFill>
                  <a:srgbClr val="0000CC"/>
                </a:solidFill>
                <a:latin typeface="Arial" charset="0"/>
              </a:rPr>
              <a:t>Effects of </a:t>
            </a:r>
            <a:r>
              <a:rPr lang="en-US" altLang="zh-TW" sz="1800" i="1" smtClean="0">
                <a:solidFill>
                  <a:srgbClr val="0000CC"/>
                </a:solidFill>
                <a:latin typeface="Arial" charset="0"/>
              </a:rPr>
              <a:t>H</a:t>
            </a:r>
            <a:r>
              <a:rPr lang="en-US" altLang="zh-TW" sz="1800" smtClean="0">
                <a:solidFill>
                  <a:srgbClr val="0000CC"/>
                </a:solidFill>
                <a:latin typeface="Arial" charset="0"/>
              </a:rPr>
              <a:t>.</a:t>
            </a:r>
            <a:r>
              <a:rPr lang="en-US" altLang="zh-TW" sz="1800" i="1" smtClean="0">
                <a:solidFill>
                  <a:srgbClr val="0000CC"/>
                </a:solidFill>
                <a:latin typeface="Arial" charset="0"/>
              </a:rPr>
              <a:t> polybotrys </a:t>
            </a:r>
            <a:r>
              <a:rPr lang="en-US" altLang="zh-TW" sz="1800" smtClean="0">
                <a:solidFill>
                  <a:srgbClr val="0000CC"/>
                </a:solidFill>
                <a:latin typeface="Arial" charset="0"/>
              </a:rPr>
              <a:t>Extracts on Splenocyte Proliferation</a:t>
            </a:r>
            <a:r>
              <a:rPr lang="zh-TW" altLang="en-US" sz="1800" smtClean="0">
                <a:solidFill>
                  <a:srgbClr val="0000CC"/>
                </a:solidFill>
                <a:latin typeface="Arial" charset="0"/>
              </a:rPr>
              <a:t>）</a:t>
            </a:r>
            <a:endParaRPr lang="en-US" altLang="zh-TW" sz="3200" smtClean="0">
              <a:solidFill>
                <a:srgbClr val="0000CC"/>
              </a:solidFill>
              <a:latin typeface="Arial" charset="0"/>
            </a:endParaRPr>
          </a:p>
        </p:txBody>
      </p:sp>
      <p:graphicFrame>
        <p:nvGraphicFramePr>
          <p:cNvPr id="16387" name="Object 3"/>
          <p:cNvGraphicFramePr>
            <a:graphicFrameLocks noChangeAspect="1"/>
          </p:cNvGraphicFramePr>
          <p:nvPr/>
        </p:nvGraphicFramePr>
        <p:xfrm>
          <a:off x="4267200" y="1752600"/>
          <a:ext cx="4648200" cy="3581400"/>
        </p:xfrm>
        <a:graphic>
          <a:graphicData uri="http://schemas.openxmlformats.org/presentationml/2006/ole">
            <mc:AlternateContent xmlns:mc="http://schemas.openxmlformats.org/markup-compatibility/2006">
              <mc:Choice xmlns:v="urn:schemas-microsoft-com:vml" Requires="v">
                <p:oleObj spid="_x0000_s1028" name="SPW 9.0 Graph" r:id="rId3" imgW="5431536" imgH="4184294" progId="">
                  <p:embed/>
                </p:oleObj>
              </mc:Choice>
              <mc:Fallback>
                <p:oleObj name="SPW 9.0 Graph" r:id="rId3" imgW="5431536" imgH="4184294"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752600"/>
                        <a:ext cx="4648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nvGraphicFramePr>
        <p:xfrm>
          <a:off x="428625" y="1928813"/>
          <a:ext cx="3810000" cy="3654425"/>
        </p:xfrm>
        <a:graphic>
          <a:graphicData uri="http://schemas.openxmlformats.org/presentationml/2006/ole">
            <mc:AlternateContent xmlns:mc="http://schemas.openxmlformats.org/markup-compatibility/2006">
              <mc:Choice xmlns:v="urn:schemas-microsoft-com:vml" Requires="v">
                <p:oleObj spid="_x0000_s1029" name="SPW 7.1 Graph" r:id="rId5" imgW="5380920" imgH="4344120" progId="">
                  <p:embed/>
                </p:oleObj>
              </mc:Choice>
              <mc:Fallback>
                <p:oleObj name="SPW 7.1 Graph" r:id="rId5" imgW="5380920" imgH="434412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 y="1928813"/>
                        <a:ext cx="3810000" cy="3654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5"/>
          <p:cNvSpPr txBox="1">
            <a:spLocks noChangeArrowheads="1"/>
          </p:cNvSpPr>
          <p:nvPr/>
        </p:nvSpPr>
        <p:spPr bwMode="auto">
          <a:xfrm>
            <a:off x="2409825" y="2481263"/>
            <a:ext cx="255588" cy="366712"/>
          </a:xfrm>
          <a:prstGeom prst="rect">
            <a:avLst/>
          </a:prstGeom>
          <a:noFill/>
          <a:ln w="9525">
            <a:noFill/>
            <a:miter lim="800000"/>
            <a:headEnd/>
            <a:tailEnd/>
          </a:ln>
        </p:spPr>
        <p:txBody>
          <a:bodyPr>
            <a:spAutoFit/>
          </a:bodyPr>
          <a:lstStyle/>
          <a:p>
            <a:pPr eaLnBrk="1" hangingPunct="1"/>
            <a:r>
              <a:rPr lang="en-US" altLang="zh-TW">
                <a:solidFill>
                  <a:srgbClr val="111111"/>
                </a:solidFill>
                <a:latin typeface="Times New Roman" pitchFamily="18" charset="0"/>
                <a:ea typeface="新細明體" pitchFamily="18" charset="-120"/>
                <a:cs typeface="Times New Roman" pitchFamily="18" charset="0"/>
              </a:rPr>
              <a:t>*</a:t>
            </a:r>
          </a:p>
        </p:txBody>
      </p:sp>
      <p:sp>
        <p:nvSpPr>
          <p:cNvPr id="16390" name="Text Box 6"/>
          <p:cNvSpPr txBox="1">
            <a:spLocks noChangeArrowheads="1"/>
          </p:cNvSpPr>
          <p:nvPr/>
        </p:nvSpPr>
        <p:spPr bwMode="auto">
          <a:xfrm>
            <a:off x="3019425" y="2024063"/>
            <a:ext cx="255588" cy="366712"/>
          </a:xfrm>
          <a:prstGeom prst="rect">
            <a:avLst/>
          </a:prstGeom>
          <a:noFill/>
          <a:ln w="9525">
            <a:noFill/>
            <a:miter lim="800000"/>
            <a:headEnd/>
            <a:tailEnd/>
          </a:ln>
        </p:spPr>
        <p:txBody>
          <a:bodyPr>
            <a:spAutoFit/>
          </a:bodyPr>
          <a:lstStyle/>
          <a:p>
            <a:pPr eaLnBrk="1" hangingPunct="1"/>
            <a:r>
              <a:rPr lang="en-US" altLang="zh-TW">
                <a:solidFill>
                  <a:srgbClr val="111111"/>
                </a:solidFill>
                <a:latin typeface="Times New Roman" pitchFamily="18" charset="0"/>
                <a:ea typeface="新細明體" pitchFamily="18" charset="-120"/>
                <a:cs typeface="Times New Roman" pitchFamily="18" charset="0"/>
              </a:rPr>
              <a:t>*</a:t>
            </a:r>
          </a:p>
        </p:txBody>
      </p:sp>
      <p:sp>
        <p:nvSpPr>
          <p:cNvPr id="16391" name="Text Box 7"/>
          <p:cNvSpPr txBox="1">
            <a:spLocks noChangeArrowheads="1"/>
          </p:cNvSpPr>
          <p:nvPr/>
        </p:nvSpPr>
        <p:spPr bwMode="auto">
          <a:xfrm>
            <a:off x="3571875" y="1916113"/>
            <a:ext cx="255588" cy="366712"/>
          </a:xfrm>
          <a:prstGeom prst="rect">
            <a:avLst/>
          </a:prstGeom>
          <a:noFill/>
          <a:ln w="9525">
            <a:noFill/>
            <a:miter lim="800000"/>
            <a:headEnd/>
            <a:tailEnd/>
          </a:ln>
        </p:spPr>
        <p:txBody>
          <a:bodyPr>
            <a:spAutoFit/>
          </a:bodyPr>
          <a:lstStyle/>
          <a:p>
            <a:pPr eaLnBrk="1" hangingPunct="1"/>
            <a:r>
              <a:rPr lang="en-US" altLang="zh-TW">
                <a:solidFill>
                  <a:srgbClr val="111111"/>
                </a:solidFill>
                <a:latin typeface="Times New Roman" pitchFamily="18" charset="0"/>
                <a:ea typeface="新細明體" pitchFamily="18" charset="-120"/>
                <a:cs typeface="Times New Roman" pitchFamily="18" charset="0"/>
              </a:rPr>
              <a:t>*</a:t>
            </a:r>
          </a:p>
        </p:txBody>
      </p:sp>
      <p:sp>
        <p:nvSpPr>
          <p:cNvPr id="16392" name="Line 8"/>
          <p:cNvSpPr>
            <a:spLocks noChangeShapeType="1"/>
          </p:cNvSpPr>
          <p:nvPr/>
        </p:nvSpPr>
        <p:spPr bwMode="auto">
          <a:xfrm>
            <a:off x="1928813" y="5143500"/>
            <a:ext cx="2209800" cy="0"/>
          </a:xfrm>
          <a:prstGeom prst="line">
            <a:avLst/>
          </a:prstGeom>
          <a:noFill/>
          <a:ln w="9525">
            <a:solidFill>
              <a:schemeClr val="tx1"/>
            </a:solidFill>
            <a:round/>
            <a:headEnd/>
            <a:tailEnd/>
          </a:ln>
        </p:spPr>
        <p:txBody>
          <a:bodyPr wrap="none"/>
          <a:lstStyle/>
          <a:p>
            <a:endParaRPr lang="zh-TW" altLang="en-US"/>
          </a:p>
        </p:txBody>
      </p:sp>
      <p:sp>
        <p:nvSpPr>
          <p:cNvPr id="16393" name="Rectangle 9"/>
          <p:cNvSpPr>
            <a:spLocks noChangeArrowheads="1"/>
          </p:cNvSpPr>
          <p:nvPr/>
        </p:nvSpPr>
        <p:spPr bwMode="auto">
          <a:xfrm>
            <a:off x="857250" y="1571625"/>
            <a:ext cx="2667000" cy="457200"/>
          </a:xfrm>
          <a:prstGeom prst="rect">
            <a:avLst/>
          </a:prstGeom>
          <a:noFill/>
          <a:ln w="9525">
            <a:noFill/>
            <a:miter lim="800000"/>
            <a:headEnd/>
            <a:tailEnd/>
          </a:ln>
        </p:spPr>
        <p:txBody>
          <a:bodyPr>
            <a:spAutoFit/>
          </a:bodyPr>
          <a:lstStyle/>
          <a:p>
            <a:r>
              <a:rPr lang="en-US" altLang="zh-TW">
                <a:cs typeface="Times New Roman" pitchFamily="18" charset="0"/>
              </a:rPr>
              <a:t>Formononetin</a:t>
            </a:r>
          </a:p>
        </p:txBody>
      </p:sp>
      <p:sp>
        <p:nvSpPr>
          <p:cNvPr id="16394" name="投影片編號版面配置區 1"/>
          <p:cNvSpPr>
            <a:spLocks noGrp="1"/>
          </p:cNvSpPr>
          <p:nvPr>
            <p:ph type="sldNum" sz="quarter" idx="12"/>
          </p:nvPr>
        </p:nvSpPr>
        <p:spPr>
          <a:noFill/>
        </p:spPr>
        <p:txBody>
          <a:bodyPr/>
          <a:lstStyle/>
          <a:p>
            <a:fld id="{42C8B766-80A1-43E3-98D4-4ED5FFF68BC9}" type="slidenum">
              <a:rPr lang="en-US" altLang="zh-TW" smtClean="0"/>
              <a:pPr/>
              <a:t>16</a:t>
            </a:fld>
            <a:endParaRPr lang="en-US" altLang="zh-TW"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57188" y="142875"/>
            <a:ext cx="8548687" cy="1000125"/>
          </a:xfrm>
        </p:spPr>
        <p:txBody>
          <a:bodyPr/>
          <a:lstStyle/>
          <a:p>
            <a:pPr eaLnBrk="1" hangingPunct="1">
              <a:lnSpc>
                <a:spcPct val="150000"/>
              </a:lnSpc>
            </a:pPr>
            <a:r>
              <a:rPr lang="zh-TW" altLang="en-US" sz="2000" smtClean="0">
                <a:solidFill>
                  <a:srgbClr val="0000CC"/>
                </a:solidFill>
                <a:latin typeface="Arial" charset="0"/>
              </a:rPr>
              <a:t>晉耆</a:t>
            </a:r>
            <a:r>
              <a:rPr lang="en-US" altLang="zh-TW" sz="2000" smtClean="0">
                <a:solidFill>
                  <a:srgbClr val="0000CC"/>
                </a:solidFill>
                <a:latin typeface="Arial" charset="0"/>
              </a:rPr>
              <a:t>M-EA</a:t>
            </a:r>
            <a:r>
              <a:rPr lang="zh-TW" altLang="en-US" sz="2000" smtClean="0">
                <a:solidFill>
                  <a:srgbClr val="0000CC"/>
                </a:solidFill>
                <a:latin typeface="Arial" charset="0"/>
              </a:rPr>
              <a:t>萃取物使</a:t>
            </a:r>
            <a:r>
              <a:rPr lang="en-US" altLang="zh-TW" sz="2000" smtClean="0">
                <a:solidFill>
                  <a:srgbClr val="0000CC"/>
                </a:solidFill>
                <a:latin typeface="Arial" charset="0"/>
              </a:rPr>
              <a:t>daunoblastina</a:t>
            </a:r>
            <a:r>
              <a:rPr lang="zh-TW" altLang="en-US" sz="2000" smtClean="0">
                <a:solidFill>
                  <a:srgbClr val="0000CC"/>
                </a:solidFill>
                <a:latin typeface="Arial" charset="0"/>
              </a:rPr>
              <a:t>誘導的白血球低下症病鼠，白血球提升。</a:t>
            </a:r>
            <a:r>
              <a:rPr lang="zh-TW" altLang="en-US" sz="1800" smtClean="0">
                <a:solidFill>
                  <a:srgbClr val="0000CC"/>
                </a:solidFill>
                <a:latin typeface="Arial" charset="0"/>
              </a:rPr>
              <a:t>（</a:t>
            </a:r>
            <a:r>
              <a:rPr lang="en-US" altLang="zh-TW" sz="1800" smtClean="0">
                <a:solidFill>
                  <a:srgbClr val="0000CC"/>
                </a:solidFill>
                <a:latin typeface="Arial" charset="0"/>
              </a:rPr>
              <a:t>Rise in the WBC of M-EA Treated Daunoblastina-induced Leucopenia mice</a:t>
            </a:r>
            <a:r>
              <a:rPr lang="zh-TW" altLang="en-US" sz="1800" smtClean="0">
                <a:solidFill>
                  <a:srgbClr val="0000CC"/>
                </a:solidFill>
                <a:latin typeface="Arial" charset="0"/>
              </a:rPr>
              <a:t>）</a:t>
            </a:r>
            <a:endParaRPr lang="en-US" altLang="zh-TW" sz="2000" smtClean="0">
              <a:solidFill>
                <a:srgbClr val="0000CC"/>
              </a:solidFill>
              <a:latin typeface="Arial" charset="0"/>
            </a:endParaRPr>
          </a:p>
        </p:txBody>
      </p:sp>
      <p:sp>
        <p:nvSpPr>
          <p:cNvPr id="17411" name="Rectangle 3"/>
          <p:cNvSpPr>
            <a:spLocks noChangeArrowheads="1"/>
          </p:cNvSpPr>
          <p:nvPr/>
        </p:nvSpPr>
        <p:spPr bwMode="auto">
          <a:xfrm>
            <a:off x="0" y="1433513"/>
            <a:ext cx="9144000" cy="0"/>
          </a:xfrm>
          <a:prstGeom prst="rect">
            <a:avLst/>
          </a:prstGeom>
          <a:noFill/>
          <a:ln w="9525">
            <a:noFill/>
            <a:miter lim="800000"/>
            <a:headEnd/>
            <a:tailEnd/>
          </a:ln>
        </p:spPr>
        <p:txBody>
          <a:bodyPr wrap="none" anchor="ctr">
            <a:spAutoFit/>
          </a:bodyPr>
          <a:lstStyle/>
          <a:p>
            <a:endParaRPr lang="zh-TW" altLang="en-US">
              <a:cs typeface="Times New Roman" pitchFamily="18" charset="0"/>
            </a:endParaRPr>
          </a:p>
        </p:txBody>
      </p:sp>
      <p:graphicFrame>
        <p:nvGraphicFramePr>
          <p:cNvPr id="17412" name="Object 4"/>
          <p:cNvGraphicFramePr>
            <a:graphicFrameLocks noChangeAspect="1"/>
          </p:cNvGraphicFramePr>
          <p:nvPr/>
        </p:nvGraphicFramePr>
        <p:xfrm>
          <a:off x="381000" y="1716088"/>
          <a:ext cx="5029200" cy="4044950"/>
        </p:xfrm>
        <a:graphic>
          <a:graphicData uri="http://schemas.openxmlformats.org/presentationml/2006/ole">
            <mc:AlternateContent xmlns:mc="http://schemas.openxmlformats.org/markup-compatibility/2006">
              <mc:Choice xmlns:v="urn:schemas-microsoft-com:vml" Requires="v">
                <p:oleObj spid="_x0000_s2051" name="SPW 9.0 Graph" r:id="rId3" imgW="5361127" imgH="4312310" progId="">
                  <p:embed/>
                </p:oleObj>
              </mc:Choice>
              <mc:Fallback>
                <p:oleObj name="SPW 9.0 Graph" r:id="rId3" imgW="5361127" imgH="431231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16088"/>
                        <a:ext cx="5029200" cy="404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3" name="Text Box 5"/>
          <p:cNvSpPr txBox="1">
            <a:spLocks noChangeArrowheads="1"/>
          </p:cNvSpPr>
          <p:nvPr/>
        </p:nvSpPr>
        <p:spPr bwMode="auto">
          <a:xfrm>
            <a:off x="5334000" y="2173288"/>
            <a:ext cx="3505200" cy="3055937"/>
          </a:xfrm>
          <a:prstGeom prst="rect">
            <a:avLst/>
          </a:prstGeom>
          <a:noFill/>
          <a:ln w="9525">
            <a:noFill/>
            <a:miter lim="800000"/>
            <a:headEnd/>
            <a:tailEnd/>
          </a:ln>
        </p:spPr>
        <p:txBody>
          <a:bodyPr>
            <a:spAutoFit/>
          </a:bodyPr>
          <a:lstStyle/>
          <a:p>
            <a:pPr eaLnBrk="1" hangingPunct="1"/>
            <a:r>
              <a:rPr lang="en-US" altLang="zh-TW" sz="1600" b="1">
                <a:ea typeface="新細明體" pitchFamily="18" charset="-120"/>
                <a:cs typeface="Times New Roman" pitchFamily="18" charset="0"/>
              </a:rPr>
              <a:t>Blank group</a:t>
            </a:r>
            <a:r>
              <a:rPr lang="en-US" altLang="zh-TW" sz="1600">
                <a:ea typeface="新細明體" pitchFamily="18" charset="-120"/>
                <a:cs typeface="Times New Roman" pitchFamily="18" charset="0"/>
              </a:rPr>
              <a:t>: Normal saline</a:t>
            </a:r>
            <a:r>
              <a:rPr lang="en-US" altLang="zh-TW" sz="1600" i="1">
                <a:ea typeface="新細明體" pitchFamily="18" charset="-120"/>
                <a:cs typeface="Times New Roman" pitchFamily="18" charset="0"/>
              </a:rPr>
              <a:t> i.p.</a:t>
            </a:r>
            <a:r>
              <a:rPr lang="en-US" altLang="zh-TW" sz="1600">
                <a:ea typeface="新細明體" pitchFamily="18" charset="-120"/>
                <a:cs typeface="Times New Roman" pitchFamily="18" charset="0"/>
              </a:rPr>
              <a:t> once on day 0, and sterile water orally administered to the mice once a day.</a:t>
            </a:r>
            <a:endParaRPr lang="en-US" altLang="zh-TW" sz="1600" b="1">
              <a:ea typeface="新細明體" pitchFamily="18" charset="-120"/>
              <a:cs typeface="Times New Roman" pitchFamily="18" charset="0"/>
            </a:endParaRPr>
          </a:p>
          <a:p>
            <a:pPr eaLnBrk="1" hangingPunct="1"/>
            <a:r>
              <a:rPr lang="en-US" altLang="zh-TW" sz="1600" b="1">
                <a:solidFill>
                  <a:srgbClr val="FF0000"/>
                </a:solidFill>
                <a:ea typeface="新細明體" pitchFamily="18" charset="-120"/>
                <a:cs typeface="Times New Roman" pitchFamily="18" charset="0"/>
              </a:rPr>
              <a:t>Control group</a:t>
            </a:r>
            <a:r>
              <a:rPr lang="en-US" altLang="zh-TW" sz="1600">
                <a:ea typeface="新細明體" pitchFamily="18" charset="-120"/>
                <a:cs typeface="Times New Roman" pitchFamily="18" charset="0"/>
              </a:rPr>
              <a:t>: Daunoblastina 20 mg/kg, </a:t>
            </a:r>
            <a:r>
              <a:rPr lang="en-US" altLang="zh-TW" sz="1600" i="1">
                <a:ea typeface="新細明體" pitchFamily="18" charset="-120"/>
                <a:cs typeface="Times New Roman" pitchFamily="18" charset="0"/>
              </a:rPr>
              <a:t>i.p.</a:t>
            </a:r>
            <a:r>
              <a:rPr lang="en-US" altLang="zh-TW" sz="1600">
                <a:ea typeface="新細明體" pitchFamily="18" charset="-120"/>
                <a:cs typeface="Times New Roman" pitchFamily="18" charset="0"/>
              </a:rPr>
              <a:t> once on day 0, and then sterile water orally administered to the mice once a day.</a:t>
            </a:r>
            <a:endParaRPr lang="en-US" altLang="zh-TW" sz="1600" b="1">
              <a:ea typeface="新細明體" pitchFamily="18" charset="-120"/>
              <a:cs typeface="Times New Roman" pitchFamily="18" charset="0"/>
            </a:endParaRPr>
          </a:p>
          <a:p>
            <a:pPr eaLnBrk="1" hangingPunct="1"/>
            <a:r>
              <a:rPr lang="en-US" altLang="zh-TW" sz="1600" b="1">
                <a:solidFill>
                  <a:srgbClr val="009900"/>
                </a:solidFill>
                <a:ea typeface="新細明體" pitchFamily="18" charset="-120"/>
                <a:cs typeface="Times New Roman" pitchFamily="18" charset="0"/>
              </a:rPr>
              <a:t>Treated group</a:t>
            </a:r>
            <a:r>
              <a:rPr lang="en-US" altLang="zh-TW" sz="1600">
                <a:ea typeface="新細明體" pitchFamily="18" charset="-120"/>
                <a:cs typeface="Times New Roman" pitchFamily="18" charset="0"/>
              </a:rPr>
              <a:t>: </a:t>
            </a:r>
            <a:r>
              <a:rPr lang="en-US" altLang="zh-TW">
                <a:ea typeface="新細明體" pitchFamily="18" charset="-120"/>
                <a:cs typeface="Times New Roman" pitchFamily="18" charset="0"/>
              </a:rPr>
              <a:t>Daunoblastina</a:t>
            </a:r>
            <a:r>
              <a:rPr lang="en-US" altLang="zh-TW" sz="1600">
                <a:ea typeface="新細明體" pitchFamily="18" charset="-120"/>
                <a:cs typeface="Times New Roman" pitchFamily="18" charset="0"/>
              </a:rPr>
              <a:t> 20 mg/kg, </a:t>
            </a:r>
            <a:r>
              <a:rPr lang="en-US" altLang="zh-TW" sz="1600" i="1">
                <a:ea typeface="新細明體" pitchFamily="18" charset="-120"/>
                <a:cs typeface="Times New Roman" pitchFamily="18" charset="0"/>
              </a:rPr>
              <a:t>i.p.</a:t>
            </a:r>
            <a:r>
              <a:rPr lang="en-US" altLang="zh-TW" sz="1600">
                <a:ea typeface="新細明體" pitchFamily="18" charset="-120"/>
                <a:cs typeface="Times New Roman" pitchFamily="18" charset="0"/>
              </a:rPr>
              <a:t> once on day 0, and the M-EA at 100 and 200 mg/kg orally administered to the mice once a day.</a:t>
            </a:r>
            <a:endParaRPr kumimoji="1" lang="en-US" altLang="zh-TW" sz="1600">
              <a:ea typeface="新細明體" pitchFamily="18" charset="-120"/>
              <a:cs typeface="Times New Roman" pitchFamily="18" charset="0"/>
            </a:endParaRPr>
          </a:p>
        </p:txBody>
      </p:sp>
      <p:sp>
        <p:nvSpPr>
          <p:cNvPr id="17414" name="投影片編號版面配置區 1"/>
          <p:cNvSpPr>
            <a:spLocks noGrp="1"/>
          </p:cNvSpPr>
          <p:nvPr>
            <p:ph type="sldNum" sz="quarter" idx="12"/>
          </p:nvPr>
        </p:nvSpPr>
        <p:spPr>
          <a:noFill/>
        </p:spPr>
        <p:txBody>
          <a:bodyPr/>
          <a:lstStyle/>
          <a:p>
            <a:fld id="{8889A3ED-65BC-4CDC-961D-0C256A30FCAE}" type="slidenum">
              <a:rPr lang="en-US" altLang="zh-TW" smtClean="0"/>
              <a:pPr/>
              <a:t>17</a:t>
            </a:fld>
            <a:endParaRPr lang="en-US" altLang="zh-TW"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85813" y="1357313"/>
            <a:ext cx="7715250" cy="1357312"/>
          </a:xfrm>
          <a:gradFill rotWithShape="1">
            <a:gsLst>
              <a:gs pos="0">
                <a:srgbClr val="80FFE9"/>
              </a:gs>
              <a:gs pos="50000">
                <a:srgbClr val="B3FFEF"/>
              </a:gs>
              <a:gs pos="100000">
                <a:srgbClr val="DAFFF6"/>
              </a:gs>
            </a:gsLst>
            <a:lin ang="16200000" scaled="1"/>
          </a:gradFill>
        </p:spPr>
        <p:txBody>
          <a:bodyPr/>
          <a:lstStyle/>
          <a:p>
            <a:pPr eaLnBrk="1" hangingPunct="1"/>
            <a:r>
              <a:rPr lang="en-US" altLang="zh-TW" sz="4000" smtClean="0">
                <a:latin typeface="Arial" charset="0"/>
              </a:rPr>
              <a:t>Immunomodulatory Effects of Astragali Radix Extracts</a:t>
            </a:r>
          </a:p>
        </p:txBody>
      </p:sp>
      <p:sp>
        <p:nvSpPr>
          <p:cNvPr id="107523" name="Rectangle 3"/>
          <p:cNvSpPr>
            <a:spLocks noChangeArrowheads="1"/>
          </p:cNvSpPr>
          <p:nvPr/>
        </p:nvSpPr>
        <p:spPr bwMode="auto">
          <a:xfrm>
            <a:off x="928688" y="5072063"/>
            <a:ext cx="6229350" cy="641350"/>
          </a:xfrm>
          <a:prstGeom prst="rect">
            <a:avLst/>
          </a:prstGeom>
          <a:noFill/>
          <a:ln w="9525">
            <a:noFill/>
            <a:miter lim="800000"/>
            <a:headEnd/>
            <a:tailEnd/>
          </a:ln>
          <a:effectLst/>
        </p:spPr>
        <p:txBody>
          <a:bodyPr wrap="none">
            <a:spAutoFit/>
          </a:bodyPr>
          <a:lstStyle/>
          <a:p>
            <a:pPr>
              <a:defRPr/>
            </a:pPr>
            <a:r>
              <a:rPr lang="en-US" altLang="zh-TW" sz="3600" b="1" dirty="0" err="1">
                <a:solidFill>
                  <a:schemeClr val="bg1">
                    <a:lumMod val="85000"/>
                  </a:schemeClr>
                </a:solidFill>
                <a:latin typeface="Arial" pitchFamily="34" charset="0"/>
              </a:rPr>
              <a:t>Immuno</a:t>
            </a:r>
            <a:r>
              <a:rPr lang="en-US" altLang="zh-TW" sz="3600" b="1" dirty="0">
                <a:solidFill>
                  <a:schemeClr val="bg1">
                    <a:lumMod val="85000"/>
                  </a:schemeClr>
                </a:solidFill>
                <a:latin typeface="Arial" pitchFamily="34" charset="0"/>
              </a:rPr>
              <a:t>-stimulatory Effects</a:t>
            </a:r>
          </a:p>
        </p:txBody>
      </p:sp>
      <p:sp>
        <p:nvSpPr>
          <p:cNvPr id="18436" name="AutoShape 4"/>
          <p:cNvSpPr>
            <a:spLocks noChangeArrowheads="1"/>
          </p:cNvSpPr>
          <p:nvPr/>
        </p:nvSpPr>
        <p:spPr bwMode="auto">
          <a:xfrm>
            <a:off x="1500188" y="2786063"/>
            <a:ext cx="1219200" cy="2390775"/>
          </a:xfrm>
          <a:prstGeom prst="downArrow">
            <a:avLst>
              <a:gd name="adj1" fmla="val 53120"/>
              <a:gd name="adj2" fmla="val 48751"/>
            </a:avLst>
          </a:prstGeom>
          <a:gradFill rotWithShape="1">
            <a:gsLst>
              <a:gs pos="0">
                <a:srgbClr val="FFDE80"/>
              </a:gs>
              <a:gs pos="50000">
                <a:srgbClr val="FFE8B3"/>
              </a:gs>
              <a:gs pos="100000">
                <a:srgbClr val="FFF3DA"/>
              </a:gs>
            </a:gsLst>
            <a:lin ang="16200000" scaled="1"/>
          </a:gradFill>
          <a:ln w="9525">
            <a:solidFill>
              <a:schemeClr val="tx1"/>
            </a:solidFill>
            <a:miter lim="800000"/>
            <a:headEnd/>
            <a:tailEnd/>
          </a:ln>
        </p:spPr>
        <p:txBody>
          <a:bodyPr vert="eaVert" wrap="none" anchor="ctr"/>
          <a:lstStyle/>
          <a:p>
            <a:endParaRPr lang="zh-TW" altLang="en-US">
              <a:cs typeface="Times New Roman" pitchFamily="18" charset="0"/>
            </a:endParaRPr>
          </a:p>
        </p:txBody>
      </p:sp>
      <p:sp>
        <p:nvSpPr>
          <p:cNvPr id="18437" name="Rectangle 5"/>
          <p:cNvSpPr>
            <a:spLocks noChangeArrowheads="1"/>
          </p:cNvSpPr>
          <p:nvPr/>
        </p:nvSpPr>
        <p:spPr bwMode="auto">
          <a:xfrm>
            <a:off x="2928938" y="4071938"/>
            <a:ext cx="5873750" cy="641350"/>
          </a:xfrm>
          <a:prstGeom prst="rect">
            <a:avLst/>
          </a:prstGeom>
          <a:noFill/>
          <a:ln w="9525">
            <a:noFill/>
            <a:miter lim="800000"/>
            <a:headEnd/>
            <a:tailEnd/>
          </a:ln>
        </p:spPr>
        <p:txBody>
          <a:bodyPr wrap="none">
            <a:spAutoFit/>
          </a:bodyPr>
          <a:lstStyle/>
          <a:p>
            <a:r>
              <a:rPr lang="en-US" altLang="zh-TW" sz="3600" b="1">
                <a:solidFill>
                  <a:srgbClr val="0000FF"/>
                </a:solidFill>
                <a:cs typeface="Times New Roman" pitchFamily="18" charset="0"/>
              </a:rPr>
              <a:t>Anti- inflammatory Effects</a:t>
            </a:r>
          </a:p>
        </p:txBody>
      </p:sp>
      <p:sp>
        <p:nvSpPr>
          <p:cNvPr id="18438" name="AutoShape 6"/>
          <p:cNvSpPr>
            <a:spLocks noChangeArrowheads="1"/>
          </p:cNvSpPr>
          <p:nvPr/>
        </p:nvSpPr>
        <p:spPr bwMode="auto">
          <a:xfrm>
            <a:off x="6215063" y="2786063"/>
            <a:ext cx="1057275" cy="1428750"/>
          </a:xfrm>
          <a:prstGeom prst="downArrow">
            <a:avLst>
              <a:gd name="adj1" fmla="val 50000"/>
              <a:gd name="adj2" fmla="val 38163"/>
            </a:avLst>
          </a:prstGeom>
          <a:gradFill rotWithShape="1">
            <a:gsLst>
              <a:gs pos="0">
                <a:srgbClr val="FF8080"/>
              </a:gs>
              <a:gs pos="50000">
                <a:srgbClr val="FFB3B3"/>
              </a:gs>
              <a:gs pos="100000">
                <a:srgbClr val="FFDADA"/>
              </a:gs>
            </a:gsLst>
            <a:lin ang="16200000" scaled="1"/>
          </a:gradFill>
          <a:ln w="9525">
            <a:solidFill>
              <a:schemeClr val="tx1"/>
            </a:solidFill>
            <a:miter lim="800000"/>
            <a:headEnd/>
            <a:tailEnd/>
          </a:ln>
        </p:spPr>
        <p:txBody>
          <a:bodyPr vert="eaVert" wrap="none" anchor="ctr"/>
          <a:lstStyle/>
          <a:p>
            <a:endParaRPr lang="zh-TW" altLang="en-US">
              <a:cs typeface="Times New Roman" pitchFamily="18" charset="0"/>
            </a:endParaRPr>
          </a:p>
        </p:txBody>
      </p:sp>
      <p:sp>
        <p:nvSpPr>
          <p:cNvPr id="18439" name="投影片編號版面配置區 1"/>
          <p:cNvSpPr>
            <a:spLocks noGrp="1"/>
          </p:cNvSpPr>
          <p:nvPr>
            <p:ph type="sldNum" sz="quarter" idx="12"/>
          </p:nvPr>
        </p:nvSpPr>
        <p:spPr>
          <a:noFill/>
        </p:spPr>
        <p:txBody>
          <a:bodyPr/>
          <a:lstStyle/>
          <a:p>
            <a:fld id="{41CE93F0-F2FC-4DC9-A2BE-542A74AFBFCA}" type="slidenum">
              <a:rPr lang="en-US" altLang="zh-TW" smtClean="0"/>
              <a:pPr/>
              <a:t>18</a:t>
            </a:fld>
            <a:endParaRPr lang="en-US" altLang="zh-TW"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爆炸 2 7"/>
          <p:cNvSpPr/>
          <p:nvPr/>
        </p:nvSpPr>
        <p:spPr bwMode="auto">
          <a:xfrm>
            <a:off x="5883129" y="3849871"/>
            <a:ext cx="2992759" cy="1363117"/>
          </a:xfrm>
          <a:prstGeom prst="irregularSeal2">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a:defRPr/>
            </a:pPr>
            <a:endParaRPr lang="zh-TW" altLang="en-US">
              <a:ea typeface="ＭＳ Ｐゴシック" pitchFamily="34" charset="-128"/>
            </a:endParaRPr>
          </a:p>
        </p:txBody>
      </p:sp>
      <p:sp>
        <p:nvSpPr>
          <p:cNvPr id="7" name="橢圓 6"/>
          <p:cNvSpPr/>
          <p:nvPr/>
        </p:nvSpPr>
        <p:spPr bwMode="auto">
          <a:xfrm>
            <a:off x="827584" y="2810437"/>
            <a:ext cx="3384375" cy="725936"/>
          </a:xfrm>
          <a:prstGeom prst="ellipse">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a:defRPr/>
            </a:pPr>
            <a:endParaRPr lang="zh-TW" altLang="en-US">
              <a:ea typeface="ＭＳ Ｐゴシック" pitchFamily="34" charset="-128"/>
            </a:endParaRPr>
          </a:p>
        </p:txBody>
      </p:sp>
      <p:sp>
        <p:nvSpPr>
          <p:cNvPr id="19464" name="Rectangle 2"/>
          <p:cNvSpPr>
            <a:spLocks noGrp="1" noChangeArrowheads="1"/>
          </p:cNvSpPr>
          <p:nvPr>
            <p:ph type="title"/>
          </p:nvPr>
        </p:nvSpPr>
        <p:spPr>
          <a:xfrm>
            <a:off x="582613" y="260350"/>
            <a:ext cx="8540750" cy="777875"/>
          </a:xfrm>
        </p:spPr>
        <p:txBody>
          <a:bodyPr/>
          <a:lstStyle/>
          <a:p>
            <a:pPr eaLnBrk="1" hangingPunct="1"/>
            <a:r>
              <a:rPr lang="zh-TW" altLang="en-US" smtClean="0">
                <a:solidFill>
                  <a:srgbClr val="0000CC"/>
                </a:solidFill>
                <a:latin typeface="Arial" charset="0"/>
              </a:rPr>
              <a:t>發炎介質：</a:t>
            </a:r>
            <a:r>
              <a:rPr lang="en-US" altLang="zh-TW" smtClean="0">
                <a:solidFill>
                  <a:srgbClr val="0000CC"/>
                </a:solidFill>
                <a:latin typeface="Arial" charset="0"/>
              </a:rPr>
              <a:t>Nitric Oxide &amp; PGE</a:t>
            </a:r>
            <a:r>
              <a:rPr lang="en-US" altLang="zh-TW" baseline="-25000" smtClean="0">
                <a:solidFill>
                  <a:srgbClr val="0000CC"/>
                </a:solidFill>
                <a:latin typeface="Arial" charset="0"/>
              </a:rPr>
              <a:t>2</a:t>
            </a:r>
          </a:p>
        </p:txBody>
      </p:sp>
      <p:sp>
        <p:nvSpPr>
          <p:cNvPr id="19465" name="Rectangle 3"/>
          <p:cNvSpPr>
            <a:spLocks noChangeArrowheads="1"/>
          </p:cNvSpPr>
          <p:nvPr/>
        </p:nvSpPr>
        <p:spPr bwMode="auto">
          <a:xfrm>
            <a:off x="6038850" y="554038"/>
            <a:ext cx="36513" cy="671512"/>
          </a:xfrm>
          <a:prstGeom prst="rect">
            <a:avLst/>
          </a:prstGeom>
          <a:noFill/>
          <a:ln w="9525">
            <a:noFill/>
            <a:miter lim="800000"/>
            <a:headEnd/>
            <a:tailEnd/>
          </a:ln>
        </p:spPr>
        <p:txBody>
          <a:bodyPr wrap="none" lIns="-55545" bIns="0" anchor="ctr">
            <a:spAutoFit/>
          </a:bodyPr>
          <a:lstStyle/>
          <a:p>
            <a:r>
              <a:rPr lang="en-US" altLang="zh-TW" sz="1100">
                <a:cs typeface="Times New Roman" pitchFamily="18" charset="0"/>
              </a:rPr>
              <a:t/>
            </a:r>
            <a:br>
              <a:rPr lang="en-US" altLang="zh-TW" sz="1100">
                <a:cs typeface="Times New Roman" pitchFamily="18" charset="0"/>
              </a:rPr>
            </a:br>
            <a:endParaRPr lang="en-US" altLang="zh-TW" sz="1200" b="1">
              <a:latin typeface="Times New Roman" pitchFamily="18" charset="0"/>
              <a:ea typeface="標楷體" pitchFamily="65" charset="-120"/>
              <a:cs typeface="Times New Roman" pitchFamily="18" charset="0"/>
            </a:endParaRPr>
          </a:p>
          <a:p>
            <a:endParaRPr lang="en-US" altLang="zh-TW">
              <a:cs typeface="Times New Roman" pitchFamily="18" charset="0"/>
            </a:endParaRPr>
          </a:p>
        </p:txBody>
      </p:sp>
      <p:sp>
        <p:nvSpPr>
          <p:cNvPr id="19466" name="Text Box 6"/>
          <p:cNvSpPr txBox="1">
            <a:spLocks noChangeArrowheads="1"/>
          </p:cNvSpPr>
          <p:nvPr/>
        </p:nvSpPr>
        <p:spPr bwMode="auto">
          <a:xfrm>
            <a:off x="1030288" y="2962275"/>
            <a:ext cx="3105150" cy="396875"/>
          </a:xfrm>
          <a:prstGeom prst="rect">
            <a:avLst/>
          </a:prstGeom>
          <a:noFill/>
          <a:ln w="9525">
            <a:noFill/>
            <a:miter lim="800000"/>
            <a:headEnd/>
            <a:tailEnd/>
          </a:ln>
        </p:spPr>
        <p:txBody>
          <a:bodyPr wrap="none">
            <a:spAutoFit/>
          </a:bodyPr>
          <a:lstStyle/>
          <a:p>
            <a:pPr eaLnBrk="1" hangingPunct="1"/>
            <a:r>
              <a:rPr kumimoji="1" lang="en-US" altLang="zh-TW" sz="2000" b="1">
                <a:ea typeface="新細明體" pitchFamily="18" charset="-120"/>
                <a:cs typeface="Times New Roman" pitchFamily="18" charset="0"/>
              </a:rPr>
              <a:t>Tyrosine kinase, NF-κB</a:t>
            </a:r>
          </a:p>
        </p:txBody>
      </p:sp>
      <p:sp>
        <p:nvSpPr>
          <p:cNvPr id="19467" name="Line 7"/>
          <p:cNvSpPr>
            <a:spLocks noChangeShapeType="1"/>
          </p:cNvSpPr>
          <p:nvPr/>
        </p:nvSpPr>
        <p:spPr bwMode="auto">
          <a:xfrm>
            <a:off x="2652713" y="4462463"/>
            <a:ext cx="685800" cy="0"/>
          </a:xfrm>
          <a:prstGeom prst="line">
            <a:avLst/>
          </a:prstGeom>
          <a:noFill/>
          <a:ln w="12700">
            <a:solidFill>
              <a:srgbClr val="000000"/>
            </a:solidFill>
            <a:round/>
            <a:headEnd/>
            <a:tailEnd type="triangle" w="med" len="med"/>
          </a:ln>
        </p:spPr>
        <p:txBody>
          <a:bodyPr/>
          <a:lstStyle/>
          <a:p>
            <a:endParaRPr lang="zh-TW" altLang="en-US"/>
          </a:p>
        </p:txBody>
      </p:sp>
      <p:sp>
        <p:nvSpPr>
          <p:cNvPr id="19468" name="Rectangle 8"/>
          <p:cNvSpPr>
            <a:spLocks noChangeArrowheads="1"/>
          </p:cNvSpPr>
          <p:nvPr/>
        </p:nvSpPr>
        <p:spPr bwMode="auto">
          <a:xfrm>
            <a:off x="3292475" y="4248150"/>
            <a:ext cx="2643188" cy="396875"/>
          </a:xfrm>
          <a:prstGeom prst="rect">
            <a:avLst/>
          </a:prstGeom>
          <a:noFill/>
          <a:ln w="9525">
            <a:noFill/>
            <a:miter lim="800000"/>
            <a:headEnd/>
            <a:tailEnd/>
          </a:ln>
        </p:spPr>
        <p:txBody>
          <a:bodyPr anchor="ctr">
            <a:spAutoFit/>
          </a:bodyPr>
          <a:lstStyle/>
          <a:p>
            <a:r>
              <a:rPr lang="en-US" altLang="zh-TW" sz="2000" b="1">
                <a:ea typeface="標楷體" pitchFamily="65" charset="-120"/>
                <a:cs typeface="Times New Roman" pitchFamily="18" charset="0"/>
              </a:rPr>
              <a:t>L-Citrulline</a:t>
            </a:r>
            <a:r>
              <a:rPr lang="en-US" altLang="zh-TW" sz="2000">
                <a:ea typeface="標楷體" pitchFamily="65" charset="-120"/>
                <a:cs typeface="Times New Roman" pitchFamily="18" charset="0"/>
              </a:rPr>
              <a:t> +</a:t>
            </a:r>
            <a:r>
              <a:rPr lang="en-US" altLang="zh-TW" sz="2000" b="1">
                <a:solidFill>
                  <a:schemeClr val="tx2"/>
                </a:solidFill>
                <a:ea typeface="標楷體" pitchFamily="65" charset="-120"/>
                <a:cs typeface="Times New Roman" pitchFamily="18" charset="0"/>
              </a:rPr>
              <a:t> </a:t>
            </a:r>
            <a:r>
              <a:rPr lang="en-US" altLang="zh-TW" sz="2000" b="1">
                <a:solidFill>
                  <a:srgbClr val="FF0000"/>
                </a:solidFill>
                <a:ea typeface="標楷體" pitchFamily="65" charset="-120"/>
                <a:cs typeface="Times New Roman" pitchFamily="18" charset="0"/>
              </a:rPr>
              <a:t>NO</a:t>
            </a:r>
          </a:p>
        </p:txBody>
      </p:sp>
      <p:sp>
        <p:nvSpPr>
          <p:cNvPr id="19469" name="Text Box 9"/>
          <p:cNvSpPr txBox="1">
            <a:spLocks noChangeArrowheads="1"/>
          </p:cNvSpPr>
          <p:nvPr/>
        </p:nvSpPr>
        <p:spPr bwMode="auto">
          <a:xfrm>
            <a:off x="1192213" y="4241800"/>
            <a:ext cx="1454150" cy="396875"/>
          </a:xfrm>
          <a:prstGeom prst="rect">
            <a:avLst/>
          </a:prstGeom>
          <a:noFill/>
          <a:ln w="9525">
            <a:noFill/>
            <a:miter lim="800000"/>
            <a:headEnd/>
            <a:tailEnd/>
          </a:ln>
        </p:spPr>
        <p:txBody>
          <a:bodyPr wrap="none">
            <a:spAutoFit/>
          </a:bodyPr>
          <a:lstStyle/>
          <a:p>
            <a:pPr eaLnBrk="1" hangingPunct="1"/>
            <a:r>
              <a:rPr kumimoji="1" lang="en-US" altLang="zh-TW" sz="2000" b="1">
                <a:ea typeface="新細明體" pitchFamily="18" charset="-120"/>
                <a:cs typeface="Times New Roman" pitchFamily="18" charset="0"/>
              </a:rPr>
              <a:t>L-Arginine</a:t>
            </a:r>
          </a:p>
        </p:txBody>
      </p:sp>
      <p:sp>
        <p:nvSpPr>
          <p:cNvPr id="19470" name="Text Box 10"/>
          <p:cNvSpPr txBox="1">
            <a:spLocks noChangeArrowheads="1"/>
          </p:cNvSpPr>
          <p:nvPr/>
        </p:nvSpPr>
        <p:spPr bwMode="auto">
          <a:xfrm>
            <a:off x="2562225" y="4097338"/>
            <a:ext cx="804863" cy="396875"/>
          </a:xfrm>
          <a:prstGeom prst="rect">
            <a:avLst/>
          </a:prstGeom>
          <a:noFill/>
          <a:ln w="9525">
            <a:noFill/>
            <a:miter lim="800000"/>
            <a:headEnd/>
            <a:tailEnd/>
          </a:ln>
        </p:spPr>
        <p:txBody>
          <a:bodyPr wrap="none">
            <a:spAutoFit/>
          </a:bodyPr>
          <a:lstStyle/>
          <a:p>
            <a:r>
              <a:rPr kumimoji="1" lang="en-US" altLang="zh-TW" sz="2000" b="1">
                <a:solidFill>
                  <a:srgbClr val="00FF00"/>
                </a:solidFill>
                <a:ea typeface="新細明體" pitchFamily="18" charset="-120"/>
                <a:cs typeface="Times New Roman" pitchFamily="18" charset="0"/>
              </a:rPr>
              <a:t>iNOS</a:t>
            </a:r>
            <a:endParaRPr kumimoji="1" lang="en-US" altLang="zh-TW" sz="2000">
              <a:solidFill>
                <a:srgbClr val="00FF00"/>
              </a:solidFill>
              <a:ea typeface="新細明體" pitchFamily="18" charset="-120"/>
              <a:cs typeface="Times New Roman" pitchFamily="18" charset="0"/>
            </a:endParaRPr>
          </a:p>
        </p:txBody>
      </p:sp>
      <p:sp>
        <p:nvSpPr>
          <p:cNvPr id="19471" name="Text Box 12"/>
          <p:cNvSpPr txBox="1">
            <a:spLocks noChangeArrowheads="1"/>
          </p:cNvSpPr>
          <p:nvPr/>
        </p:nvSpPr>
        <p:spPr bwMode="auto">
          <a:xfrm>
            <a:off x="4867275" y="2913063"/>
            <a:ext cx="960438" cy="396875"/>
          </a:xfrm>
          <a:prstGeom prst="rect">
            <a:avLst/>
          </a:prstGeom>
          <a:noFill/>
          <a:ln w="9525">
            <a:noFill/>
            <a:miter lim="800000"/>
            <a:headEnd/>
            <a:tailEnd/>
          </a:ln>
        </p:spPr>
        <p:txBody>
          <a:bodyPr wrap="none">
            <a:spAutoFit/>
          </a:bodyPr>
          <a:lstStyle/>
          <a:p>
            <a:pPr eaLnBrk="1" hangingPunct="1"/>
            <a:r>
              <a:rPr kumimoji="1" lang="en-US" altLang="zh-TW" sz="2000" b="1">
                <a:solidFill>
                  <a:srgbClr val="33CC33"/>
                </a:solidFill>
                <a:ea typeface="新細明體" pitchFamily="18" charset="-120"/>
                <a:cs typeface="Times New Roman" pitchFamily="18" charset="0"/>
              </a:rPr>
              <a:t>COX-2</a:t>
            </a:r>
          </a:p>
        </p:txBody>
      </p:sp>
      <p:sp>
        <p:nvSpPr>
          <p:cNvPr id="19472" name="Text Box 13"/>
          <p:cNvSpPr txBox="1">
            <a:spLocks noChangeArrowheads="1"/>
          </p:cNvSpPr>
          <p:nvPr/>
        </p:nvSpPr>
        <p:spPr bwMode="auto">
          <a:xfrm rot="-1033732">
            <a:off x="6130925" y="4284663"/>
            <a:ext cx="2398713" cy="519112"/>
          </a:xfrm>
          <a:prstGeom prst="rect">
            <a:avLst/>
          </a:prstGeom>
          <a:noFill/>
          <a:ln w="9525">
            <a:noFill/>
            <a:miter lim="800000"/>
            <a:headEnd/>
            <a:tailEnd/>
          </a:ln>
        </p:spPr>
        <p:txBody>
          <a:bodyPr wrap="none">
            <a:spAutoFit/>
          </a:bodyPr>
          <a:lstStyle/>
          <a:p>
            <a:pPr eaLnBrk="1" hangingPunct="1"/>
            <a:r>
              <a:rPr kumimoji="1" lang="en-US" altLang="zh-TW" sz="2800" b="1">
                <a:solidFill>
                  <a:srgbClr val="0000FF"/>
                </a:solidFill>
                <a:ea typeface="新細明體" pitchFamily="18" charset="-120"/>
                <a:cs typeface="Times New Roman" pitchFamily="18" charset="0"/>
              </a:rPr>
              <a:t>Inflammation</a:t>
            </a:r>
          </a:p>
        </p:txBody>
      </p:sp>
      <p:sp>
        <p:nvSpPr>
          <p:cNvPr id="19473" name="Line 14"/>
          <p:cNvSpPr>
            <a:spLocks noChangeShapeType="1"/>
          </p:cNvSpPr>
          <p:nvPr/>
        </p:nvSpPr>
        <p:spPr bwMode="auto">
          <a:xfrm>
            <a:off x="4021138" y="3160713"/>
            <a:ext cx="846137" cy="0"/>
          </a:xfrm>
          <a:prstGeom prst="line">
            <a:avLst/>
          </a:prstGeom>
          <a:noFill/>
          <a:ln w="38100">
            <a:solidFill>
              <a:schemeClr val="tx2"/>
            </a:solidFill>
            <a:prstDash val="sysDot"/>
            <a:round/>
            <a:headEnd/>
            <a:tailEnd type="triangle" w="med" len="med"/>
          </a:ln>
        </p:spPr>
        <p:txBody>
          <a:bodyPr/>
          <a:lstStyle/>
          <a:p>
            <a:endParaRPr lang="zh-TW" altLang="en-US"/>
          </a:p>
        </p:txBody>
      </p:sp>
      <p:sp>
        <p:nvSpPr>
          <p:cNvPr id="19474" name="Text Box 16"/>
          <p:cNvSpPr txBox="1">
            <a:spLocks noChangeArrowheads="1"/>
          </p:cNvSpPr>
          <p:nvPr/>
        </p:nvSpPr>
        <p:spPr bwMode="auto">
          <a:xfrm>
            <a:off x="6502400" y="3336925"/>
            <a:ext cx="868363" cy="400050"/>
          </a:xfrm>
          <a:prstGeom prst="rect">
            <a:avLst/>
          </a:prstGeom>
          <a:noFill/>
          <a:ln w="9525">
            <a:noFill/>
            <a:miter lim="800000"/>
            <a:headEnd/>
            <a:tailEnd/>
          </a:ln>
        </p:spPr>
        <p:txBody>
          <a:bodyPr>
            <a:spAutoFit/>
          </a:bodyPr>
          <a:lstStyle/>
          <a:p>
            <a:pPr eaLnBrk="1" hangingPunct="1"/>
            <a:r>
              <a:rPr kumimoji="1" lang="en-US" altLang="zh-TW" sz="2000" b="1">
                <a:solidFill>
                  <a:srgbClr val="FF0000"/>
                </a:solidFill>
                <a:ea typeface="新細明體" pitchFamily="18" charset="-120"/>
                <a:cs typeface="Times New Roman" pitchFamily="18" charset="0"/>
              </a:rPr>
              <a:t>PGE</a:t>
            </a:r>
            <a:r>
              <a:rPr kumimoji="1" lang="en-US" altLang="zh-TW" sz="2000" b="1" baseline="-25000">
                <a:solidFill>
                  <a:srgbClr val="FF0000"/>
                </a:solidFill>
                <a:ea typeface="新細明體" pitchFamily="18" charset="-120"/>
                <a:cs typeface="Times New Roman" pitchFamily="18" charset="0"/>
              </a:rPr>
              <a:t>2</a:t>
            </a:r>
          </a:p>
        </p:txBody>
      </p:sp>
      <p:sp>
        <p:nvSpPr>
          <p:cNvPr id="19475" name="Line 19"/>
          <p:cNvSpPr>
            <a:spLocks noChangeShapeType="1"/>
          </p:cNvSpPr>
          <p:nvPr/>
        </p:nvSpPr>
        <p:spPr bwMode="auto">
          <a:xfrm flipV="1">
            <a:off x="5219700" y="3273425"/>
            <a:ext cx="0" cy="865188"/>
          </a:xfrm>
          <a:prstGeom prst="line">
            <a:avLst/>
          </a:prstGeom>
          <a:noFill/>
          <a:ln w="38100">
            <a:solidFill>
              <a:schemeClr val="tx2"/>
            </a:solidFill>
            <a:prstDash val="sysDot"/>
            <a:round/>
            <a:headEnd/>
            <a:tailEnd type="triangle" w="med" len="med"/>
          </a:ln>
        </p:spPr>
        <p:txBody>
          <a:bodyPr/>
          <a:lstStyle/>
          <a:p>
            <a:endParaRPr lang="zh-TW" altLang="en-US"/>
          </a:p>
        </p:txBody>
      </p:sp>
      <p:sp>
        <p:nvSpPr>
          <p:cNvPr id="19476" name="Line 20"/>
          <p:cNvSpPr>
            <a:spLocks noChangeShapeType="1"/>
          </p:cNvSpPr>
          <p:nvPr/>
        </p:nvSpPr>
        <p:spPr bwMode="auto">
          <a:xfrm>
            <a:off x="2944813" y="3536950"/>
            <a:ext cx="3175" cy="569913"/>
          </a:xfrm>
          <a:prstGeom prst="line">
            <a:avLst/>
          </a:prstGeom>
          <a:noFill/>
          <a:ln w="28575">
            <a:solidFill>
              <a:srgbClr val="000000"/>
            </a:solidFill>
            <a:prstDash val="sysDash"/>
            <a:round/>
            <a:headEnd/>
            <a:tailEnd type="triangle" w="med" len="med"/>
          </a:ln>
        </p:spPr>
        <p:txBody>
          <a:bodyPr/>
          <a:lstStyle/>
          <a:p>
            <a:endParaRPr lang="zh-TW" altLang="en-US"/>
          </a:p>
        </p:txBody>
      </p:sp>
      <p:sp>
        <p:nvSpPr>
          <p:cNvPr id="19477" name="投影片編號版面配置區 1"/>
          <p:cNvSpPr>
            <a:spLocks noGrp="1"/>
          </p:cNvSpPr>
          <p:nvPr>
            <p:ph type="sldNum" sz="quarter" idx="12"/>
          </p:nvPr>
        </p:nvSpPr>
        <p:spPr>
          <a:noFill/>
        </p:spPr>
        <p:txBody>
          <a:bodyPr/>
          <a:lstStyle/>
          <a:p>
            <a:fld id="{4EBE737F-8A19-4295-AC78-3A7D5C133A5E}" type="slidenum">
              <a:rPr lang="en-US" altLang="zh-TW" smtClean="0"/>
              <a:pPr/>
              <a:t>19</a:t>
            </a:fld>
            <a:endParaRPr lang="en-US" altLang="zh-TW" smtClean="0"/>
          </a:p>
        </p:txBody>
      </p:sp>
      <p:sp>
        <p:nvSpPr>
          <p:cNvPr id="19478" name="弧形向右箭號 1"/>
          <p:cNvSpPr>
            <a:spLocks noChangeArrowheads="1"/>
          </p:cNvSpPr>
          <p:nvPr/>
        </p:nvSpPr>
        <p:spPr bwMode="auto">
          <a:xfrm>
            <a:off x="5813425" y="2490788"/>
            <a:ext cx="660400" cy="1216025"/>
          </a:xfrm>
          <a:prstGeom prst="curvedRightArrow">
            <a:avLst>
              <a:gd name="adj1" fmla="val 24995"/>
              <a:gd name="adj2" fmla="val 49989"/>
              <a:gd name="adj3" fmla="val 25000"/>
            </a:avLst>
          </a:prstGeom>
          <a:solidFill>
            <a:schemeClr val="accent1"/>
          </a:solidFill>
          <a:ln w="9525" algn="ctr">
            <a:solidFill>
              <a:schemeClr val="tx1"/>
            </a:solidFill>
            <a:round/>
            <a:headEnd/>
            <a:tailEnd/>
          </a:ln>
        </p:spPr>
        <p:txBody>
          <a:bodyPr/>
          <a:lstStyle/>
          <a:p>
            <a:endParaRPr lang="zh-TW" altLang="en-US">
              <a:cs typeface="Times New Roman" pitchFamily="18" charset="0"/>
            </a:endParaRPr>
          </a:p>
        </p:txBody>
      </p:sp>
      <p:sp>
        <p:nvSpPr>
          <p:cNvPr id="19479" name="Text Box 16"/>
          <p:cNvSpPr txBox="1">
            <a:spLocks noChangeArrowheads="1"/>
          </p:cNvSpPr>
          <p:nvPr/>
        </p:nvSpPr>
        <p:spPr bwMode="auto">
          <a:xfrm>
            <a:off x="6438900" y="2290763"/>
            <a:ext cx="2381250" cy="400050"/>
          </a:xfrm>
          <a:prstGeom prst="rect">
            <a:avLst/>
          </a:prstGeom>
          <a:noFill/>
          <a:ln w="9525">
            <a:noFill/>
            <a:miter lim="800000"/>
            <a:headEnd/>
            <a:tailEnd/>
          </a:ln>
        </p:spPr>
        <p:txBody>
          <a:bodyPr>
            <a:spAutoFit/>
          </a:bodyPr>
          <a:lstStyle/>
          <a:p>
            <a:pPr eaLnBrk="1" hangingPunct="1"/>
            <a:r>
              <a:rPr kumimoji="1" lang="en-US" altLang="zh-TW" sz="2000" b="1">
                <a:solidFill>
                  <a:schemeClr val="tx2"/>
                </a:solidFill>
                <a:ea typeface="新細明體" pitchFamily="18" charset="-120"/>
                <a:cs typeface="Times New Roman" pitchFamily="18" charset="0"/>
              </a:rPr>
              <a:t>Arachidonic acid</a:t>
            </a:r>
            <a:endParaRPr kumimoji="1" lang="en-US" altLang="zh-TW" sz="2000" b="1" baseline="-25000">
              <a:solidFill>
                <a:schemeClr val="tx2"/>
              </a:solidFill>
              <a:ea typeface="新細明體" pitchFamily="18" charset="-120"/>
              <a:cs typeface="Times New Roman" pitchFamily="18" charset="0"/>
            </a:endParaRPr>
          </a:p>
        </p:txBody>
      </p:sp>
      <p:sp>
        <p:nvSpPr>
          <p:cNvPr id="19480" name="Rectangle 5"/>
          <p:cNvSpPr>
            <a:spLocks noChangeArrowheads="1"/>
          </p:cNvSpPr>
          <p:nvPr/>
        </p:nvSpPr>
        <p:spPr bwMode="auto">
          <a:xfrm>
            <a:off x="719138" y="1693863"/>
            <a:ext cx="3600450" cy="350837"/>
          </a:xfrm>
          <a:prstGeom prst="rect">
            <a:avLst/>
          </a:prstGeom>
          <a:noFill/>
          <a:ln w="9525">
            <a:noFill/>
            <a:miter lim="800000"/>
            <a:headEnd/>
            <a:tailEnd/>
          </a:ln>
        </p:spPr>
        <p:txBody>
          <a:bodyPr lIns="258681" bIns="0" anchor="ctr">
            <a:spAutoFit/>
          </a:bodyPr>
          <a:lstStyle/>
          <a:p>
            <a:r>
              <a:rPr lang="en-US" altLang="zh-TW" sz="2000" b="1">
                <a:solidFill>
                  <a:srgbClr val="FF0000"/>
                </a:solidFill>
                <a:ea typeface="標楷體" pitchFamily="65" charset="-120"/>
                <a:cs typeface="Times New Roman" pitchFamily="18" charset="0"/>
              </a:rPr>
              <a:t>LPS, TNF-α, IL-1β, INF-γ</a:t>
            </a:r>
          </a:p>
        </p:txBody>
      </p:sp>
      <p:sp>
        <p:nvSpPr>
          <p:cNvPr id="5" name="向右箭號 4"/>
          <p:cNvSpPr/>
          <p:nvPr/>
        </p:nvSpPr>
        <p:spPr bwMode="auto">
          <a:xfrm rot="5400000">
            <a:off x="2000250" y="2247900"/>
            <a:ext cx="877888" cy="48418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zh-TW" altLang="en-US">
              <a:ea typeface="ＭＳ Ｐゴシック" pitchFamily="34" charset="-128"/>
            </a:endParaRPr>
          </a:p>
        </p:txBody>
      </p:sp>
      <p:sp>
        <p:nvSpPr>
          <p:cNvPr id="19482" name="向下箭號 8"/>
          <p:cNvSpPr>
            <a:spLocks noChangeArrowheads="1"/>
          </p:cNvSpPr>
          <p:nvPr/>
        </p:nvSpPr>
        <p:spPr bwMode="auto">
          <a:xfrm>
            <a:off x="6794500" y="3814763"/>
            <a:ext cx="285750" cy="447675"/>
          </a:xfrm>
          <a:prstGeom prst="downArrow">
            <a:avLst>
              <a:gd name="adj1" fmla="val 50000"/>
              <a:gd name="adj2" fmla="val 49901"/>
            </a:avLst>
          </a:prstGeom>
          <a:solidFill>
            <a:schemeClr val="accent1"/>
          </a:solidFill>
          <a:ln w="9525" algn="ctr">
            <a:solidFill>
              <a:schemeClr val="tx1"/>
            </a:solidFill>
            <a:round/>
            <a:headEnd/>
            <a:tailEnd/>
          </a:ln>
        </p:spPr>
        <p:txBody>
          <a:bodyPr/>
          <a:lstStyle/>
          <a:p>
            <a:endParaRPr lang="zh-TW" altLang="en-US">
              <a:cs typeface="Times New Roman" pitchFamily="18" charset="0"/>
            </a:endParaRPr>
          </a:p>
        </p:txBody>
      </p:sp>
      <p:sp>
        <p:nvSpPr>
          <p:cNvPr id="19483" name="向下箭號 30"/>
          <p:cNvSpPr>
            <a:spLocks noChangeArrowheads="1"/>
          </p:cNvSpPr>
          <p:nvPr/>
        </p:nvSpPr>
        <p:spPr bwMode="auto">
          <a:xfrm rot="-5400000">
            <a:off x="5622926" y="4238625"/>
            <a:ext cx="284162" cy="452437"/>
          </a:xfrm>
          <a:prstGeom prst="downArrow">
            <a:avLst>
              <a:gd name="adj1" fmla="val 50000"/>
              <a:gd name="adj2" fmla="val 49977"/>
            </a:avLst>
          </a:prstGeom>
          <a:solidFill>
            <a:schemeClr val="accent1"/>
          </a:solidFill>
          <a:ln w="9525" algn="ctr">
            <a:solidFill>
              <a:schemeClr val="tx1"/>
            </a:solidFill>
            <a:round/>
            <a:headEnd/>
            <a:tailEnd/>
          </a:ln>
        </p:spPr>
        <p:txBody>
          <a:bodyPr/>
          <a:lstStyle/>
          <a:p>
            <a:endParaRPr lang="zh-TW" altLang="en-US">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chemeClr val="accent3">
                    <a:lumMod val="75000"/>
                  </a:schemeClr>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p:spPr>
        <p:txBody>
          <a:bodyPr/>
          <a:lstStyle/>
          <a:p>
            <a:pPr algn="just">
              <a:buFont typeface="Arial" charset="0"/>
              <a:buNone/>
              <a:defRPr/>
            </a:pPr>
            <a:r>
              <a:rPr lang="en-US" sz="2000" dirty="0" smtClean="0">
                <a:effectLst>
                  <a:outerShdw blurRad="38100" dist="38100" dir="2700000" algn="tl">
                    <a:srgbClr val="000000">
                      <a:alpha val="43137"/>
                    </a:srgbClr>
                  </a:outerShdw>
                </a:effectLst>
                <a:latin typeface="+mj-lt"/>
              </a:rPr>
              <a:t>     OMICS Group International is a pioneer and leading science event organizer, which publishes around 400 open access journals and conducts over 300 Medical, Clinical, Engineering, Life Sciences, </a:t>
            </a:r>
            <a:r>
              <a:rPr lang="en-US" sz="2000" dirty="0" err="1" smtClean="0">
                <a:effectLst>
                  <a:outerShdw blurRad="38100" dist="38100" dir="2700000" algn="tl">
                    <a:srgbClr val="000000">
                      <a:alpha val="43137"/>
                    </a:srgbClr>
                  </a:outerShdw>
                </a:effectLst>
                <a:latin typeface="+mj-lt"/>
              </a:rPr>
              <a:t>Phrama</a:t>
            </a:r>
            <a:r>
              <a:rPr lang="en-US" sz="2000" dirty="0" smtClean="0">
                <a:effectLst>
                  <a:outerShdw blurRad="38100" dist="38100" dir="2700000" algn="tl">
                    <a:srgbClr val="000000">
                      <a:alpha val="43137"/>
                    </a:srgbClr>
                  </a:outerShdw>
                </a:effectLst>
                <a:latin typeface="+mj-lt"/>
              </a:rPr>
              <a:t> scientific conferences all over the globe annually with the support of more than 1000 scientific associations and 30,000 editorial board members and 3.5 million followers to its credit.</a:t>
            </a:r>
            <a:br>
              <a:rPr lang="en-US" sz="2000" dirty="0" smtClean="0">
                <a:effectLst>
                  <a:outerShdw blurRad="38100" dist="38100" dir="2700000" algn="tl">
                    <a:srgbClr val="000000">
                      <a:alpha val="43137"/>
                    </a:srgbClr>
                  </a:outerShdw>
                </a:effectLst>
                <a:latin typeface="+mj-lt"/>
              </a:rPr>
            </a:br>
            <a:endParaRPr lang="en-US" sz="2000" dirty="0" smtClean="0">
              <a:effectLst>
                <a:outerShdw blurRad="38100" dist="38100" dir="2700000" algn="tl">
                  <a:srgbClr val="000000">
                    <a:alpha val="43137"/>
                  </a:srgbClr>
                </a:outerShdw>
              </a:effectLst>
              <a:latin typeface="+mj-lt"/>
            </a:endParaRPr>
          </a:p>
          <a:p>
            <a:pPr algn="just">
              <a:buFont typeface="Arial" charset="0"/>
              <a:buNone/>
              <a:defRPr/>
            </a:pPr>
            <a:r>
              <a:rPr lang="en-US" sz="2000" dirty="0" smtClean="0">
                <a:effectLst>
                  <a:outerShdw blurRad="38100" dist="38100" dir="2700000" algn="tl">
                    <a:srgbClr val="000000">
                      <a:alpha val="43137"/>
                    </a:srgbClr>
                  </a:outerShdw>
                </a:effectLst>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effectLst>
                  <a:outerShdw blurRad="38100" dist="38100" dir="2700000" algn="tl">
                    <a:srgbClr val="000000">
                      <a:alpha val="43137"/>
                    </a:srgbClr>
                  </a:outerShdw>
                </a:effectLst>
                <a:latin typeface="+mj-lt"/>
              </a:rPr>
              <a:t>Bengaluru</a:t>
            </a:r>
            <a:r>
              <a:rPr lang="en-US" sz="2000" dirty="0" smtClean="0">
                <a:effectLst>
                  <a:outerShdw blurRad="38100" dist="38100" dir="2700000" algn="tl">
                    <a:srgbClr val="000000">
                      <a:alpha val="43137"/>
                    </a:srgbClr>
                  </a:outerShdw>
                </a:effectLst>
                <a:latin typeface="+mj-lt"/>
              </a:rPr>
              <a:t> and Mumbai.</a:t>
            </a:r>
          </a:p>
          <a:p>
            <a:pPr>
              <a:defRPr/>
            </a:pPr>
            <a:endParaRPr lang="en-US" dirty="0"/>
          </a:p>
        </p:txBody>
      </p:sp>
    </p:spTree>
    <p:extLst>
      <p:ext uri="{BB962C8B-B14F-4D97-AF65-F5344CB8AC3E}">
        <p14:creationId xmlns:p14="http://schemas.microsoft.com/office/powerpoint/2010/main" val="2421009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14388" y="1917700"/>
            <a:ext cx="7999412" cy="3932238"/>
            <a:chOff x="349" y="1289"/>
            <a:chExt cx="5039" cy="2477"/>
          </a:xfrm>
        </p:grpSpPr>
        <p:sp>
          <p:nvSpPr>
            <p:cNvPr id="20485" name="Text Box 3"/>
            <p:cNvSpPr txBox="1">
              <a:spLocks noChangeArrowheads="1"/>
            </p:cNvSpPr>
            <p:nvPr/>
          </p:nvSpPr>
          <p:spPr bwMode="auto">
            <a:xfrm>
              <a:off x="2864" y="3149"/>
              <a:ext cx="2388" cy="407"/>
            </a:xfrm>
            <a:prstGeom prst="rect">
              <a:avLst/>
            </a:prstGeom>
            <a:noFill/>
            <a:ln w="9525">
              <a:noFill/>
              <a:miter lim="800000"/>
              <a:headEnd/>
              <a:tailEnd/>
            </a:ln>
          </p:spPr>
          <p:txBody>
            <a:bodyPr>
              <a:spAutoFit/>
            </a:bodyPr>
            <a:lstStyle/>
            <a:p>
              <a:pPr eaLnBrk="1" hangingPunct="1"/>
              <a:r>
                <a:rPr lang="en-US" altLang="zh-TW" sz="1800" b="1">
                  <a:solidFill>
                    <a:schemeClr val="tx2"/>
                  </a:solidFill>
                  <a:ea typeface="新細明體" pitchFamily="18" charset="-120"/>
                  <a:cs typeface="Times New Roman" pitchFamily="18" charset="0"/>
                </a:rPr>
                <a:t>NO production</a:t>
              </a:r>
              <a:r>
                <a:rPr lang="en-US" altLang="zh-TW" sz="1800" b="1">
                  <a:ea typeface="新細明體" pitchFamily="18" charset="-120"/>
                  <a:cs typeface="Times New Roman" pitchFamily="18" charset="0"/>
                </a:rPr>
                <a:t> </a:t>
              </a:r>
              <a:r>
                <a:rPr lang="en-US" altLang="zh-TW" sz="1800" b="1">
                  <a:solidFill>
                    <a:schemeClr val="tx2"/>
                  </a:solidFill>
                  <a:ea typeface="新細明體" pitchFamily="18" charset="-120"/>
                  <a:cs typeface="Times New Roman" pitchFamily="18" charset="0"/>
                </a:rPr>
                <a:t>was detected by Griess reaction</a:t>
              </a:r>
            </a:p>
          </p:txBody>
        </p:sp>
        <p:sp>
          <p:nvSpPr>
            <p:cNvPr id="20486" name="Text Box 4"/>
            <p:cNvSpPr txBox="1">
              <a:spLocks noChangeArrowheads="1"/>
            </p:cNvSpPr>
            <p:nvPr/>
          </p:nvSpPr>
          <p:spPr bwMode="auto">
            <a:xfrm>
              <a:off x="603" y="1289"/>
              <a:ext cx="2048" cy="407"/>
            </a:xfrm>
            <a:prstGeom prst="rect">
              <a:avLst/>
            </a:prstGeom>
            <a:noFill/>
            <a:ln w="9525">
              <a:noFill/>
              <a:miter lim="800000"/>
              <a:headEnd/>
              <a:tailEnd/>
            </a:ln>
          </p:spPr>
          <p:txBody>
            <a:bodyPr>
              <a:spAutoFit/>
            </a:bodyPr>
            <a:lstStyle/>
            <a:p>
              <a:pPr eaLnBrk="1" hangingPunct="1"/>
              <a:r>
                <a:rPr lang="en-US" altLang="zh-TW" sz="1800" b="1">
                  <a:solidFill>
                    <a:schemeClr val="tx2"/>
                  </a:solidFill>
                  <a:ea typeface="新細明體" pitchFamily="18" charset="-120"/>
                  <a:cs typeface="Times New Roman" pitchFamily="18" charset="0"/>
                </a:rPr>
                <a:t>Cytotoxicity was observed by MTT assay</a:t>
              </a:r>
            </a:p>
          </p:txBody>
        </p:sp>
        <p:sp>
          <p:nvSpPr>
            <p:cNvPr id="20487" name="AutoShape 5"/>
            <p:cNvSpPr>
              <a:spLocks noChangeArrowheads="1"/>
            </p:cNvSpPr>
            <p:nvPr/>
          </p:nvSpPr>
          <p:spPr bwMode="auto">
            <a:xfrm>
              <a:off x="2736" y="1638"/>
              <a:ext cx="690" cy="630"/>
            </a:xfrm>
            <a:prstGeom prst="rightArrow">
              <a:avLst>
                <a:gd name="adj1" fmla="val 50000"/>
                <a:gd name="adj2" fmla="val 27381"/>
              </a:avLst>
            </a:prstGeom>
            <a:solidFill>
              <a:srgbClr val="CCFFFF"/>
            </a:solidFill>
            <a:ln w="9525">
              <a:solidFill>
                <a:schemeClr val="tx1"/>
              </a:solidFill>
              <a:miter lim="800000"/>
              <a:headEnd/>
              <a:tailEnd/>
            </a:ln>
          </p:spPr>
          <p:txBody>
            <a:bodyPr wrap="none" anchor="ctr"/>
            <a:lstStyle/>
            <a:p>
              <a:endParaRPr lang="zh-TW" altLang="en-US" sz="2000">
                <a:cs typeface="Times New Roman" pitchFamily="18" charset="0"/>
              </a:endParaRPr>
            </a:p>
          </p:txBody>
        </p:sp>
        <p:sp>
          <p:nvSpPr>
            <p:cNvPr id="20488" name="AutoShape 6"/>
            <p:cNvSpPr>
              <a:spLocks noChangeArrowheads="1"/>
            </p:cNvSpPr>
            <p:nvPr/>
          </p:nvSpPr>
          <p:spPr bwMode="auto">
            <a:xfrm>
              <a:off x="1867" y="1692"/>
              <a:ext cx="861" cy="1351"/>
            </a:xfrm>
            <a:prstGeom prst="downArrow">
              <a:avLst>
                <a:gd name="adj1" fmla="val 50000"/>
                <a:gd name="adj2" fmla="val 39228"/>
              </a:avLst>
            </a:prstGeom>
            <a:solidFill>
              <a:srgbClr val="CCFFFF"/>
            </a:solidFill>
            <a:ln w="9525">
              <a:solidFill>
                <a:schemeClr val="tx1"/>
              </a:solidFill>
              <a:miter lim="800000"/>
              <a:headEnd/>
              <a:tailEnd/>
            </a:ln>
          </p:spPr>
          <p:txBody>
            <a:bodyPr vert="eaVert" wrap="none" anchor="ctr"/>
            <a:lstStyle/>
            <a:p>
              <a:endParaRPr lang="zh-TW" altLang="en-US" sz="2000">
                <a:cs typeface="Times New Roman" pitchFamily="18" charset="0"/>
              </a:endParaRPr>
            </a:p>
          </p:txBody>
        </p:sp>
        <p:sp>
          <p:nvSpPr>
            <p:cNvPr id="20489" name="AutoShape 7"/>
            <p:cNvSpPr>
              <a:spLocks noChangeArrowheads="1"/>
            </p:cNvSpPr>
            <p:nvPr/>
          </p:nvSpPr>
          <p:spPr bwMode="auto">
            <a:xfrm>
              <a:off x="1116" y="1692"/>
              <a:ext cx="877" cy="989"/>
            </a:xfrm>
            <a:prstGeom prst="upArrow">
              <a:avLst>
                <a:gd name="adj1" fmla="val 50000"/>
                <a:gd name="adj2" fmla="val 28193"/>
              </a:avLst>
            </a:prstGeom>
            <a:solidFill>
              <a:srgbClr val="CCFFFF"/>
            </a:solidFill>
            <a:ln w="9525">
              <a:solidFill>
                <a:schemeClr val="tx1"/>
              </a:solidFill>
              <a:miter lim="800000"/>
              <a:headEnd/>
              <a:tailEnd/>
            </a:ln>
          </p:spPr>
          <p:txBody>
            <a:bodyPr vert="eaVert" wrap="none" anchor="ctr"/>
            <a:lstStyle/>
            <a:p>
              <a:endParaRPr lang="zh-TW" altLang="en-US" sz="2000">
                <a:cs typeface="Times New Roman" pitchFamily="18" charset="0"/>
              </a:endParaRPr>
            </a:p>
          </p:txBody>
        </p:sp>
        <p:sp>
          <p:nvSpPr>
            <p:cNvPr id="20490" name="AutoShape 8"/>
            <p:cNvSpPr>
              <a:spLocks noChangeArrowheads="1"/>
            </p:cNvSpPr>
            <p:nvPr/>
          </p:nvSpPr>
          <p:spPr bwMode="auto">
            <a:xfrm>
              <a:off x="2682" y="2681"/>
              <a:ext cx="564" cy="455"/>
            </a:xfrm>
            <a:prstGeom prst="downArrow">
              <a:avLst>
                <a:gd name="adj1" fmla="val 50000"/>
                <a:gd name="adj2" fmla="val 25000"/>
              </a:avLst>
            </a:prstGeom>
            <a:solidFill>
              <a:srgbClr val="CCFFFF"/>
            </a:solidFill>
            <a:ln w="9525">
              <a:solidFill>
                <a:schemeClr val="tx1"/>
              </a:solidFill>
              <a:miter lim="800000"/>
              <a:headEnd/>
              <a:tailEnd/>
            </a:ln>
          </p:spPr>
          <p:txBody>
            <a:bodyPr vert="eaVert" wrap="none" anchor="ctr"/>
            <a:lstStyle/>
            <a:p>
              <a:endParaRPr lang="zh-TW" altLang="en-US" sz="2000">
                <a:cs typeface="Times New Roman" pitchFamily="18" charset="0"/>
              </a:endParaRPr>
            </a:p>
          </p:txBody>
        </p:sp>
        <p:sp>
          <p:nvSpPr>
            <p:cNvPr id="20491" name="AutoShape 9"/>
            <p:cNvSpPr>
              <a:spLocks noChangeArrowheads="1"/>
            </p:cNvSpPr>
            <p:nvPr/>
          </p:nvSpPr>
          <p:spPr bwMode="auto">
            <a:xfrm>
              <a:off x="1300" y="1990"/>
              <a:ext cx="563" cy="651"/>
            </a:xfrm>
            <a:prstGeom prst="irregularSeal1">
              <a:avLst/>
            </a:prstGeom>
            <a:solidFill>
              <a:schemeClr val="tx2"/>
            </a:solidFill>
            <a:ln w="9525">
              <a:noFill/>
              <a:miter lim="800000"/>
              <a:headEnd/>
              <a:tailEnd/>
            </a:ln>
          </p:spPr>
          <p:txBody>
            <a:bodyPr wrap="none" anchor="ctr"/>
            <a:lstStyle/>
            <a:p>
              <a:pPr algn="ctr"/>
              <a:r>
                <a:rPr lang="en-US" altLang="zh-TW" sz="700" b="1">
                  <a:solidFill>
                    <a:srgbClr val="FFFFFF"/>
                  </a:solidFill>
                  <a:cs typeface="Times New Roman" pitchFamily="18" charset="0"/>
                </a:rPr>
                <a:t>RAW 264.7</a:t>
              </a:r>
            </a:p>
          </p:txBody>
        </p:sp>
        <p:sp>
          <p:nvSpPr>
            <p:cNvPr id="20492" name="Line 10"/>
            <p:cNvSpPr>
              <a:spLocks noChangeShapeType="1"/>
            </p:cNvSpPr>
            <p:nvPr/>
          </p:nvSpPr>
          <p:spPr bwMode="auto">
            <a:xfrm>
              <a:off x="1025" y="2268"/>
              <a:ext cx="250" cy="0"/>
            </a:xfrm>
            <a:prstGeom prst="line">
              <a:avLst/>
            </a:prstGeom>
            <a:noFill/>
            <a:ln w="19050">
              <a:solidFill>
                <a:srgbClr val="990000"/>
              </a:solidFill>
              <a:round/>
              <a:headEnd/>
              <a:tailEnd type="triangle" w="med" len="med"/>
            </a:ln>
          </p:spPr>
          <p:txBody>
            <a:bodyPr wrap="none"/>
            <a:lstStyle/>
            <a:p>
              <a:endParaRPr lang="zh-TW" altLang="en-US"/>
            </a:p>
          </p:txBody>
        </p:sp>
        <p:sp>
          <p:nvSpPr>
            <p:cNvPr id="20493" name="Text Box 11"/>
            <p:cNvSpPr txBox="1">
              <a:spLocks noChangeArrowheads="1"/>
            </p:cNvSpPr>
            <p:nvPr/>
          </p:nvSpPr>
          <p:spPr bwMode="auto">
            <a:xfrm>
              <a:off x="647" y="2128"/>
              <a:ext cx="391" cy="233"/>
            </a:xfrm>
            <a:prstGeom prst="rect">
              <a:avLst/>
            </a:prstGeom>
            <a:noFill/>
            <a:ln w="9525">
              <a:noFill/>
              <a:miter lim="800000"/>
              <a:headEnd/>
              <a:tailEnd/>
            </a:ln>
          </p:spPr>
          <p:txBody>
            <a:bodyPr wrap="none">
              <a:spAutoFit/>
            </a:bodyPr>
            <a:lstStyle/>
            <a:p>
              <a:pPr eaLnBrk="1" hangingPunct="1"/>
              <a:r>
                <a:rPr lang="en-US" altLang="zh-TW" sz="1800">
                  <a:solidFill>
                    <a:srgbClr val="CC3300"/>
                  </a:solidFill>
                  <a:ea typeface="新細明體" pitchFamily="18" charset="-120"/>
                  <a:cs typeface="Times New Roman" pitchFamily="18" charset="0"/>
                </a:rPr>
                <a:t>LPS</a:t>
              </a:r>
            </a:p>
          </p:txBody>
        </p:sp>
        <p:sp>
          <p:nvSpPr>
            <p:cNvPr id="20494" name="Line 12"/>
            <p:cNvSpPr>
              <a:spLocks noChangeShapeType="1"/>
            </p:cNvSpPr>
            <p:nvPr/>
          </p:nvSpPr>
          <p:spPr bwMode="auto">
            <a:xfrm flipV="1">
              <a:off x="1863" y="1896"/>
              <a:ext cx="877" cy="268"/>
            </a:xfrm>
            <a:prstGeom prst="line">
              <a:avLst/>
            </a:prstGeom>
            <a:noFill/>
            <a:ln w="19050">
              <a:solidFill>
                <a:srgbClr val="FF00FF"/>
              </a:solidFill>
              <a:round/>
              <a:headEnd/>
              <a:tailEnd type="triangle" w="med" len="med"/>
            </a:ln>
          </p:spPr>
          <p:txBody>
            <a:bodyPr wrap="none"/>
            <a:lstStyle/>
            <a:p>
              <a:endParaRPr lang="zh-TW" altLang="en-US"/>
            </a:p>
          </p:txBody>
        </p:sp>
        <p:sp>
          <p:nvSpPr>
            <p:cNvPr id="20495" name="Text Box 13"/>
            <p:cNvSpPr txBox="1">
              <a:spLocks noChangeArrowheads="1"/>
            </p:cNvSpPr>
            <p:nvPr/>
          </p:nvSpPr>
          <p:spPr bwMode="auto">
            <a:xfrm>
              <a:off x="2793" y="2731"/>
              <a:ext cx="334" cy="233"/>
            </a:xfrm>
            <a:prstGeom prst="rect">
              <a:avLst/>
            </a:prstGeom>
            <a:noFill/>
            <a:ln w="9525">
              <a:noFill/>
              <a:miter lim="800000"/>
              <a:headEnd/>
              <a:tailEnd/>
            </a:ln>
          </p:spPr>
          <p:txBody>
            <a:bodyPr wrap="none">
              <a:spAutoFit/>
            </a:bodyPr>
            <a:lstStyle/>
            <a:p>
              <a:pPr eaLnBrk="1" hangingPunct="1"/>
              <a:r>
                <a:rPr lang="en-US" altLang="zh-TW" sz="1800" b="1">
                  <a:solidFill>
                    <a:srgbClr val="0000FF"/>
                  </a:solidFill>
                  <a:ea typeface="新細明體" pitchFamily="18" charset="-120"/>
                  <a:cs typeface="Times New Roman" pitchFamily="18" charset="0"/>
                </a:rPr>
                <a:t>NO</a:t>
              </a:r>
            </a:p>
          </p:txBody>
        </p:sp>
        <p:sp>
          <p:nvSpPr>
            <p:cNvPr id="20496" name="Text Box 14"/>
            <p:cNvSpPr txBox="1">
              <a:spLocks noChangeArrowheads="1"/>
            </p:cNvSpPr>
            <p:nvPr/>
          </p:nvSpPr>
          <p:spPr bwMode="auto">
            <a:xfrm>
              <a:off x="2046" y="2620"/>
              <a:ext cx="393" cy="194"/>
            </a:xfrm>
            <a:prstGeom prst="rect">
              <a:avLst/>
            </a:prstGeom>
            <a:noFill/>
            <a:ln w="9525">
              <a:noFill/>
              <a:miter lim="800000"/>
              <a:headEnd/>
              <a:tailEnd/>
            </a:ln>
          </p:spPr>
          <p:txBody>
            <a:bodyPr wrap="none">
              <a:spAutoFit/>
            </a:bodyPr>
            <a:lstStyle/>
            <a:p>
              <a:pPr eaLnBrk="1" hangingPunct="1"/>
              <a:r>
                <a:rPr lang="en-US" altLang="zh-TW" sz="1400" b="1">
                  <a:solidFill>
                    <a:srgbClr val="0000FF"/>
                  </a:solidFill>
                  <a:ea typeface="新細明體" pitchFamily="18" charset="-120"/>
                  <a:cs typeface="Times New Roman" pitchFamily="18" charset="0"/>
                </a:rPr>
                <a:t>iNOS</a:t>
              </a:r>
            </a:p>
          </p:txBody>
        </p:sp>
        <p:sp>
          <p:nvSpPr>
            <p:cNvPr id="20497" name="Text Box 15"/>
            <p:cNvSpPr txBox="1">
              <a:spLocks noChangeArrowheads="1"/>
            </p:cNvSpPr>
            <p:nvPr/>
          </p:nvSpPr>
          <p:spPr bwMode="auto">
            <a:xfrm>
              <a:off x="349" y="2663"/>
              <a:ext cx="1090" cy="194"/>
            </a:xfrm>
            <a:prstGeom prst="rect">
              <a:avLst/>
            </a:prstGeom>
            <a:noFill/>
            <a:ln w="9525">
              <a:noFill/>
              <a:miter lim="800000"/>
              <a:headEnd/>
              <a:tailEnd/>
            </a:ln>
          </p:spPr>
          <p:txBody>
            <a:bodyPr>
              <a:spAutoFit/>
            </a:bodyPr>
            <a:lstStyle/>
            <a:p>
              <a:pPr eaLnBrk="1" hangingPunct="1"/>
              <a:r>
                <a:rPr lang="en-US" altLang="zh-TW" sz="1400" b="1">
                  <a:solidFill>
                    <a:srgbClr val="009900"/>
                  </a:solidFill>
                  <a:ea typeface="新細明體" pitchFamily="18" charset="-120"/>
                  <a:cs typeface="Times New Roman" pitchFamily="18" charset="0"/>
                </a:rPr>
                <a:t>Tested Samples</a:t>
              </a:r>
            </a:p>
          </p:txBody>
        </p:sp>
        <p:sp>
          <p:nvSpPr>
            <p:cNvPr id="20498" name="Text Box 16"/>
            <p:cNvSpPr txBox="1">
              <a:spLocks noChangeArrowheads="1"/>
            </p:cNvSpPr>
            <p:nvPr/>
          </p:nvSpPr>
          <p:spPr bwMode="auto">
            <a:xfrm>
              <a:off x="3787" y="2346"/>
              <a:ext cx="1021" cy="233"/>
            </a:xfrm>
            <a:prstGeom prst="rect">
              <a:avLst/>
            </a:prstGeom>
            <a:noFill/>
            <a:ln w="9525">
              <a:noFill/>
              <a:miter lim="800000"/>
              <a:headEnd/>
              <a:tailEnd/>
            </a:ln>
          </p:spPr>
          <p:txBody>
            <a:bodyPr wrap="none">
              <a:spAutoFit/>
            </a:bodyPr>
            <a:lstStyle/>
            <a:p>
              <a:pPr eaLnBrk="1" hangingPunct="1"/>
              <a:r>
                <a:rPr lang="en-US" altLang="zh-TW" sz="1800" b="1">
                  <a:solidFill>
                    <a:srgbClr val="FF3300"/>
                  </a:solidFill>
                  <a:ea typeface="新細明體" pitchFamily="18" charset="-120"/>
                  <a:cs typeface="Times New Roman" pitchFamily="18" charset="0"/>
                </a:rPr>
                <a:t>Inflammation</a:t>
              </a:r>
            </a:p>
          </p:txBody>
        </p:sp>
        <p:sp>
          <p:nvSpPr>
            <p:cNvPr id="20499" name="Line 17"/>
            <p:cNvSpPr>
              <a:spLocks noChangeShapeType="1"/>
            </p:cNvSpPr>
            <p:nvPr/>
          </p:nvSpPr>
          <p:spPr bwMode="auto">
            <a:xfrm>
              <a:off x="1867" y="2413"/>
              <a:ext cx="945" cy="427"/>
            </a:xfrm>
            <a:prstGeom prst="line">
              <a:avLst/>
            </a:prstGeom>
            <a:noFill/>
            <a:ln w="19050">
              <a:solidFill>
                <a:schemeClr val="accent2"/>
              </a:solidFill>
              <a:round/>
              <a:headEnd/>
              <a:tailEnd type="triangle" w="med" len="med"/>
            </a:ln>
          </p:spPr>
          <p:txBody>
            <a:bodyPr wrap="none"/>
            <a:lstStyle/>
            <a:p>
              <a:endParaRPr lang="zh-TW" altLang="en-US"/>
            </a:p>
          </p:txBody>
        </p:sp>
        <p:sp>
          <p:nvSpPr>
            <p:cNvPr id="20500" name="Text Box 18"/>
            <p:cNvSpPr txBox="1">
              <a:spLocks noChangeArrowheads="1"/>
            </p:cNvSpPr>
            <p:nvPr/>
          </p:nvSpPr>
          <p:spPr bwMode="auto">
            <a:xfrm>
              <a:off x="2774" y="1821"/>
              <a:ext cx="477" cy="233"/>
            </a:xfrm>
            <a:prstGeom prst="rect">
              <a:avLst/>
            </a:prstGeom>
            <a:noFill/>
            <a:ln w="9525">
              <a:noFill/>
              <a:miter lim="800000"/>
              <a:headEnd/>
              <a:tailEnd/>
            </a:ln>
          </p:spPr>
          <p:txBody>
            <a:bodyPr wrap="none">
              <a:spAutoFit/>
            </a:bodyPr>
            <a:lstStyle/>
            <a:p>
              <a:pPr eaLnBrk="1" hangingPunct="1"/>
              <a:r>
                <a:rPr lang="en-US" altLang="zh-TW" sz="1800" b="1">
                  <a:solidFill>
                    <a:srgbClr val="FF00FF"/>
                  </a:solidFill>
                  <a:ea typeface="新細明體" pitchFamily="18" charset="-120"/>
                  <a:cs typeface="Times New Roman" pitchFamily="18" charset="0"/>
                </a:rPr>
                <a:t>PGE</a:t>
              </a:r>
              <a:r>
                <a:rPr lang="en-US" altLang="zh-TW" sz="1800" b="1" baseline="-25000">
                  <a:solidFill>
                    <a:srgbClr val="FF00FF"/>
                  </a:solidFill>
                  <a:ea typeface="新細明體" pitchFamily="18" charset="-120"/>
                  <a:cs typeface="Times New Roman" pitchFamily="18" charset="0"/>
                </a:rPr>
                <a:t>2</a:t>
              </a:r>
            </a:p>
          </p:txBody>
        </p:sp>
        <p:sp>
          <p:nvSpPr>
            <p:cNvPr id="20501" name="Text Box 19"/>
            <p:cNvSpPr txBox="1">
              <a:spLocks noChangeArrowheads="1"/>
            </p:cNvSpPr>
            <p:nvPr/>
          </p:nvSpPr>
          <p:spPr bwMode="auto">
            <a:xfrm>
              <a:off x="2037" y="1800"/>
              <a:ext cx="627" cy="194"/>
            </a:xfrm>
            <a:prstGeom prst="rect">
              <a:avLst/>
            </a:prstGeom>
            <a:noFill/>
            <a:ln w="9525">
              <a:noFill/>
              <a:miter lim="800000"/>
              <a:headEnd/>
              <a:tailEnd/>
            </a:ln>
          </p:spPr>
          <p:txBody>
            <a:bodyPr>
              <a:spAutoFit/>
            </a:bodyPr>
            <a:lstStyle/>
            <a:p>
              <a:pPr eaLnBrk="1" hangingPunct="1"/>
              <a:r>
                <a:rPr lang="en-US" altLang="zh-TW" sz="1400" b="1">
                  <a:solidFill>
                    <a:srgbClr val="FF00FF"/>
                  </a:solidFill>
                  <a:ea typeface="新細明體" pitchFamily="18" charset="-120"/>
                  <a:cs typeface="Times New Roman" pitchFamily="18" charset="0"/>
                </a:rPr>
                <a:t>COX-2</a:t>
              </a:r>
            </a:p>
          </p:txBody>
        </p:sp>
        <p:sp>
          <p:nvSpPr>
            <p:cNvPr id="20502" name="Line 20"/>
            <p:cNvSpPr>
              <a:spLocks noChangeShapeType="1"/>
            </p:cNvSpPr>
            <p:nvPr/>
          </p:nvSpPr>
          <p:spPr bwMode="auto">
            <a:xfrm flipV="1">
              <a:off x="1116" y="2526"/>
              <a:ext cx="309" cy="155"/>
            </a:xfrm>
            <a:prstGeom prst="line">
              <a:avLst/>
            </a:prstGeom>
            <a:noFill/>
            <a:ln w="19050">
              <a:solidFill>
                <a:srgbClr val="009900"/>
              </a:solidFill>
              <a:round/>
              <a:headEnd/>
              <a:tailEnd type="triangle" w="med" len="med"/>
            </a:ln>
          </p:spPr>
          <p:txBody>
            <a:bodyPr wrap="none"/>
            <a:lstStyle/>
            <a:p>
              <a:endParaRPr lang="zh-TW" altLang="en-US"/>
            </a:p>
          </p:txBody>
        </p:sp>
        <p:sp>
          <p:nvSpPr>
            <p:cNvPr id="20503" name="Line 21"/>
            <p:cNvSpPr>
              <a:spLocks noChangeShapeType="1"/>
            </p:cNvSpPr>
            <p:nvPr/>
          </p:nvSpPr>
          <p:spPr bwMode="auto">
            <a:xfrm flipH="1" flipV="1">
              <a:off x="2482" y="2010"/>
              <a:ext cx="366" cy="752"/>
            </a:xfrm>
            <a:prstGeom prst="line">
              <a:avLst/>
            </a:prstGeom>
            <a:noFill/>
            <a:ln w="3175">
              <a:solidFill>
                <a:schemeClr val="tx1"/>
              </a:solidFill>
              <a:prstDash val="dash"/>
              <a:round/>
              <a:headEnd/>
              <a:tailEnd type="triangle" w="med" len="med"/>
            </a:ln>
          </p:spPr>
          <p:txBody>
            <a:bodyPr wrap="none"/>
            <a:lstStyle/>
            <a:p>
              <a:endParaRPr lang="zh-TW" altLang="en-US"/>
            </a:p>
          </p:txBody>
        </p:sp>
        <p:sp>
          <p:nvSpPr>
            <p:cNvPr id="20504" name="Line 22"/>
            <p:cNvSpPr>
              <a:spLocks noChangeShapeType="1"/>
            </p:cNvSpPr>
            <p:nvPr/>
          </p:nvSpPr>
          <p:spPr bwMode="auto">
            <a:xfrm>
              <a:off x="3379" y="2028"/>
              <a:ext cx="454" cy="363"/>
            </a:xfrm>
            <a:prstGeom prst="line">
              <a:avLst/>
            </a:prstGeom>
            <a:noFill/>
            <a:ln w="19050">
              <a:solidFill>
                <a:srgbClr val="FF00FF"/>
              </a:solidFill>
              <a:round/>
              <a:headEnd/>
              <a:tailEnd type="triangle" w="med" len="med"/>
            </a:ln>
          </p:spPr>
          <p:txBody>
            <a:bodyPr wrap="none"/>
            <a:lstStyle/>
            <a:p>
              <a:endParaRPr lang="zh-TW" altLang="en-US"/>
            </a:p>
          </p:txBody>
        </p:sp>
        <p:sp>
          <p:nvSpPr>
            <p:cNvPr id="20505" name="Line 23"/>
            <p:cNvSpPr>
              <a:spLocks noChangeShapeType="1"/>
            </p:cNvSpPr>
            <p:nvPr/>
          </p:nvSpPr>
          <p:spPr bwMode="auto">
            <a:xfrm flipV="1">
              <a:off x="3120" y="2594"/>
              <a:ext cx="753" cy="278"/>
            </a:xfrm>
            <a:prstGeom prst="line">
              <a:avLst/>
            </a:prstGeom>
            <a:noFill/>
            <a:ln w="19050">
              <a:solidFill>
                <a:schemeClr val="accent2"/>
              </a:solidFill>
              <a:round/>
              <a:headEnd/>
              <a:tailEnd type="triangle" w="med" len="med"/>
            </a:ln>
          </p:spPr>
          <p:txBody>
            <a:bodyPr wrap="none"/>
            <a:lstStyle/>
            <a:p>
              <a:endParaRPr lang="zh-TW" altLang="en-US"/>
            </a:p>
          </p:txBody>
        </p:sp>
        <p:sp>
          <p:nvSpPr>
            <p:cNvPr id="20506" name="Text Box 24"/>
            <p:cNvSpPr txBox="1">
              <a:spLocks noChangeArrowheads="1"/>
            </p:cNvSpPr>
            <p:nvPr/>
          </p:nvSpPr>
          <p:spPr bwMode="auto">
            <a:xfrm>
              <a:off x="732" y="3010"/>
              <a:ext cx="2132" cy="756"/>
            </a:xfrm>
            <a:prstGeom prst="rect">
              <a:avLst/>
            </a:prstGeom>
            <a:noFill/>
            <a:ln w="9525">
              <a:noFill/>
              <a:miter lim="800000"/>
              <a:headEnd/>
              <a:tailEnd/>
            </a:ln>
          </p:spPr>
          <p:txBody>
            <a:bodyPr>
              <a:spAutoFit/>
            </a:bodyPr>
            <a:lstStyle/>
            <a:p>
              <a:pPr eaLnBrk="1" hangingPunct="1"/>
              <a:r>
                <a:rPr lang="en-US" altLang="zh-TW" sz="1800" b="1">
                  <a:solidFill>
                    <a:schemeClr val="tx2"/>
                  </a:solidFill>
                  <a:ea typeface="新細明體" pitchFamily="18" charset="-120"/>
                  <a:cs typeface="Times New Roman" pitchFamily="18" charset="0"/>
                </a:rPr>
                <a:t>iNOS and COX-2 protein expression was </a:t>
              </a:r>
            </a:p>
            <a:p>
              <a:pPr eaLnBrk="1" hangingPunct="1"/>
              <a:r>
                <a:rPr lang="en-US" altLang="zh-TW" sz="1800" b="1">
                  <a:solidFill>
                    <a:schemeClr val="tx2"/>
                  </a:solidFill>
                  <a:ea typeface="新細明體" pitchFamily="18" charset="-120"/>
                  <a:cs typeface="Times New Roman" pitchFamily="18" charset="0"/>
                </a:rPr>
                <a:t>detectedby Western blot analysis </a:t>
              </a:r>
            </a:p>
          </p:txBody>
        </p:sp>
        <p:sp>
          <p:nvSpPr>
            <p:cNvPr id="20507" name="Text Box 25"/>
            <p:cNvSpPr txBox="1">
              <a:spLocks noChangeArrowheads="1"/>
            </p:cNvSpPr>
            <p:nvPr/>
          </p:nvSpPr>
          <p:spPr bwMode="auto">
            <a:xfrm>
              <a:off x="3472" y="1712"/>
              <a:ext cx="1916" cy="407"/>
            </a:xfrm>
            <a:prstGeom prst="rect">
              <a:avLst/>
            </a:prstGeom>
            <a:noFill/>
            <a:ln w="9525">
              <a:noFill/>
              <a:miter lim="800000"/>
              <a:headEnd/>
              <a:tailEnd/>
            </a:ln>
          </p:spPr>
          <p:txBody>
            <a:bodyPr>
              <a:spAutoFit/>
            </a:bodyPr>
            <a:lstStyle/>
            <a:p>
              <a:pPr eaLnBrk="1" hangingPunct="1"/>
              <a:r>
                <a:rPr lang="en-US" altLang="zh-TW" sz="1800" b="1">
                  <a:solidFill>
                    <a:schemeClr val="tx2"/>
                  </a:solidFill>
                  <a:ea typeface="新細明體" pitchFamily="18" charset="-120"/>
                  <a:cs typeface="Times New Roman" pitchFamily="18" charset="0"/>
                </a:rPr>
                <a:t>PGE</a:t>
              </a:r>
              <a:r>
                <a:rPr lang="en-US" altLang="zh-TW" sz="1800" b="1" baseline="-25000">
                  <a:solidFill>
                    <a:schemeClr val="tx2"/>
                  </a:solidFill>
                  <a:ea typeface="新細明體" pitchFamily="18" charset="-120"/>
                  <a:cs typeface="Times New Roman" pitchFamily="18" charset="0"/>
                </a:rPr>
                <a:t>2</a:t>
              </a:r>
              <a:r>
                <a:rPr lang="en-US" altLang="zh-TW" sz="1800" b="1">
                  <a:solidFill>
                    <a:schemeClr val="tx2"/>
                  </a:solidFill>
                  <a:ea typeface="新細明體" pitchFamily="18" charset="-120"/>
                  <a:cs typeface="Times New Roman" pitchFamily="18" charset="0"/>
                </a:rPr>
                <a:t> production</a:t>
              </a:r>
              <a:r>
                <a:rPr lang="en-US" altLang="zh-TW" sz="1800" b="1">
                  <a:ea typeface="新細明體" pitchFamily="18" charset="-120"/>
                  <a:cs typeface="Times New Roman" pitchFamily="18" charset="0"/>
                </a:rPr>
                <a:t> </a:t>
              </a:r>
              <a:r>
                <a:rPr lang="en-US" altLang="zh-TW" sz="1800" b="1">
                  <a:solidFill>
                    <a:schemeClr val="tx2"/>
                  </a:solidFill>
                  <a:ea typeface="新細明體" pitchFamily="18" charset="-120"/>
                  <a:cs typeface="Times New Roman" pitchFamily="18" charset="0"/>
                </a:rPr>
                <a:t>was detected by EIA kit</a:t>
              </a:r>
            </a:p>
          </p:txBody>
        </p:sp>
      </p:grpSp>
      <p:sp>
        <p:nvSpPr>
          <p:cNvPr id="20483" name="Text Box 26"/>
          <p:cNvSpPr txBox="1">
            <a:spLocks noChangeArrowheads="1"/>
          </p:cNvSpPr>
          <p:nvPr/>
        </p:nvSpPr>
        <p:spPr bwMode="auto">
          <a:xfrm>
            <a:off x="357188" y="0"/>
            <a:ext cx="7651750" cy="1227138"/>
          </a:xfrm>
          <a:prstGeom prst="rect">
            <a:avLst/>
          </a:prstGeom>
          <a:noFill/>
          <a:ln w="9525">
            <a:noFill/>
            <a:miter lim="800000"/>
            <a:headEnd/>
            <a:tailEnd/>
          </a:ln>
        </p:spPr>
        <p:txBody>
          <a:bodyPr>
            <a:spAutoFit/>
          </a:bodyPr>
          <a:lstStyle/>
          <a:p>
            <a:pPr eaLnBrk="1" hangingPunct="1">
              <a:lnSpc>
                <a:spcPct val="120000"/>
              </a:lnSpc>
            </a:pPr>
            <a:r>
              <a:rPr lang="zh-TW" altLang="en-US" sz="3600" b="1">
                <a:solidFill>
                  <a:srgbClr val="0000FF"/>
                </a:solidFill>
                <a:latin typeface="標楷體" pitchFamily="65" charset="-120"/>
                <a:ea typeface="標楷體" pitchFamily="65" charset="-120"/>
                <a:cs typeface="Times New Roman" pitchFamily="18" charset="0"/>
              </a:rPr>
              <a:t>體外抗發炎篩選平台</a:t>
            </a:r>
            <a:endParaRPr lang="en-US" altLang="zh-TW" sz="3600" b="1">
              <a:solidFill>
                <a:srgbClr val="0000FF"/>
              </a:solidFill>
              <a:latin typeface="標楷體" pitchFamily="65" charset="-120"/>
              <a:ea typeface="標楷體" pitchFamily="65" charset="-120"/>
              <a:cs typeface="Times New Roman" pitchFamily="18" charset="0"/>
            </a:endParaRPr>
          </a:p>
          <a:p>
            <a:pPr eaLnBrk="1" hangingPunct="1">
              <a:lnSpc>
                <a:spcPct val="120000"/>
              </a:lnSpc>
            </a:pPr>
            <a:r>
              <a:rPr lang="en-US" altLang="zh-TW" b="1" i="1">
                <a:solidFill>
                  <a:srgbClr val="0000FF"/>
                </a:solidFill>
                <a:ea typeface="新細明體" pitchFamily="18" charset="-120"/>
                <a:cs typeface="Times New Roman" pitchFamily="18" charset="0"/>
              </a:rPr>
              <a:t>In Vitro,</a:t>
            </a:r>
            <a:r>
              <a:rPr lang="en-US" altLang="zh-TW" b="1">
                <a:solidFill>
                  <a:srgbClr val="0000FF"/>
                </a:solidFill>
                <a:ea typeface="新細明體" pitchFamily="18" charset="-120"/>
                <a:cs typeface="Times New Roman" pitchFamily="18" charset="0"/>
              </a:rPr>
              <a:t> Anti-inflammation-assay Model</a:t>
            </a:r>
            <a:endParaRPr kumimoji="1" lang="en-US" altLang="zh-TW">
              <a:solidFill>
                <a:srgbClr val="0000FF"/>
              </a:solidFill>
              <a:ea typeface="新細明體" pitchFamily="18" charset="-120"/>
              <a:cs typeface="Times New Roman" pitchFamily="18" charset="0"/>
            </a:endParaRPr>
          </a:p>
        </p:txBody>
      </p:sp>
      <p:sp>
        <p:nvSpPr>
          <p:cNvPr id="20484" name="投影片編號版面配置區 1"/>
          <p:cNvSpPr>
            <a:spLocks noGrp="1"/>
          </p:cNvSpPr>
          <p:nvPr>
            <p:ph type="sldNum" sz="quarter" idx="12"/>
          </p:nvPr>
        </p:nvSpPr>
        <p:spPr>
          <a:noFill/>
        </p:spPr>
        <p:txBody>
          <a:bodyPr/>
          <a:lstStyle/>
          <a:p>
            <a:fld id="{EB71478B-2653-43CA-96C7-794848B85F4E}" type="slidenum">
              <a:rPr lang="en-US" altLang="zh-TW" smtClean="0"/>
              <a:pPr/>
              <a:t>20</a:t>
            </a:fld>
            <a:endParaRPr lang="en-US" altLang="zh-TW"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1428750"/>
            <a:ext cx="9144000" cy="0"/>
          </a:xfrm>
          <a:prstGeom prst="rect">
            <a:avLst/>
          </a:prstGeom>
          <a:noFill/>
          <a:ln w="9525">
            <a:noFill/>
            <a:miter lim="800000"/>
            <a:headEnd/>
            <a:tailEnd/>
          </a:ln>
        </p:spPr>
        <p:txBody>
          <a:bodyPr wrap="none" anchor="ctr">
            <a:spAutoFit/>
          </a:bodyPr>
          <a:lstStyle/>
          <a:p>
            <a:endParaRPr lang="zh-TW" altLang="en-US">
              <a:cs typeface="Times New Roman" pitchFamily="18" charset="0"/>
            </a:endParaRPr>
          </a:p>
        </p:txBody>
      </p:sp>
      <p:graphicFrame>
        <p:nvGraphicFramePr>
          <p:cNvPr id="21507" name="Object 3"/>
          <p:cNvGraphicFramePr>
            <a:graphicFrameLocks noChangeAspect="1"/>
          </p:cNvGraphicFramePr>
          <p:nvPr/>
        </p:nvGraphicFramePr>
        <p:xfrm>
          <a:off x="304800" y="2819400"/>
          <a:ext cx="4419600" cy="3417888"/>
        </p:xfrm>
        <a:graphic>
          <a:graphicData uri="http://schemas.openxmlformats.org/presentationml/2006/ole">
            <mc:AlternateContent xmlns:mc="http://schemas.openxmlformats.org/markup-compatibility/2006">
              <mc:Choice xmlns:v="urn:schemas-microsoft-com:vml" Requires="v">
                <p:oleObj spid="_x0000_s3076" name="圖表" r:id="rId4" imgW="5162702" imgH="4009949" progId="Excel.Sheet.8">
                  <p:embed/>
                </p:oleObj>
              </mc:Choice>
              <mc:Fallback>
                <p:oleObj name="圖表" r:id="rId4" imgW="5162702" imgH="4009949"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819400"/>
                        <a:ext cx="4419600" cy="3417888"/>
                      </a:xfrm>
                      <a:prstGeom prst="rect">
                        <a:avLst/>
                      </a:prstGeom>
                      <a:solidFill>
                        <a:srgbClr val="FFFFFF"/>
                      </a:solidFill>
                    </p:spPr>
                  </p:pic>
                </p:oleObj>
              </mc:Fallback>
            </mc:AlternateContent>
          </a:graphicData>
        </a:graphic>
      </p:graphicFrame>
      <p:sp>
        <p:nvSpPr>
          <p:cNvPr id="21508" name="Rectangle 4"/>
          <p:cNvSpPr>
            <a:spLocks noChangeArrowheads="1"/>
          </p:cNvSpPr>
          <p:nvPr/>
        </p:nvSpPr>
        <p:spPr bwMode="auto">
          <a:xfrm>
            <a:off x="0" y="1609725"/>
            <a:ext cx="9144000" cy="0"/>
          </a:xfrm>
          <a:prstGeom prst="rect">
            <a:avLst/>
          </a:prstGeom>
          <a:noFill/>
          <a:ln w="9525">
            <a:noFill/>
            <a:miter lim="800000"/>
            <a:headEnd/>
            <a:tailEnd/>
          </a:ln>
        </p:spPr>
        <p:txBody>
          <a:bodyPr wrap="none" anchor="ctr">
            <a:spAutoFit/>
          </a:bodyPr>
          <a:lstStyle/>
          <a:p>
            <a:endParaRPr lang="zh-TW" altLang="en-US">
              <a:cs typeface="Times New Roman" pitchFamily="18" charset="0"/>
            </a:endParaRPr>
          </a:p>
        </p:txBody>
      </p:sp>
      <p:graphicFrame>
        <p:nvGraphicFramePr>
          <p:cNvPr id="21509" name="Object 5"/>
          <p:cNvGraphicFramePr>
            <a:graphicFrameLocks noChangeAspect="1"/>
          </p:cNvGraphicFramePr>
          <p:nvPr/>
        </p:nvGraphicFramePr>
        <p:xfrm>
          <a:off x="4572000" y="2819400"/>
          <a:ext cx="4114800" cy="3438525"/>
        </p:xfrm>
        <a:graphic>
          <a:graphicData uri="http://schemas.openxmlformats.org/presentationml/2006/ole">
            <mc:AlternateContent xmlns:mc="http://schemas.openxmlformats.org/markup-compatibility/2006">
              <mc:Choice xmlns:v="urn:schemas-microsoft-com:vml" Requires="v">
                <p:oleObj spid="_x0000_s3077" name="SPW 9.0 Graph" r:id="rId6" imgW="5477256" imgH="4588459" progId="">
                  <p:embed/>
                </p:oleObj>
              </mc:Choice>
              <mc:Fallback>
                <p:oleObj name="SPW 9.0 Graph" r:id="rId6" imgW="5477256" imgH="4588459"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819400"/>
                        <a:ext cx="4114800" cy="343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0" name="Rectangle 6"/>
          <p:cNvSpPr>
            <a:spLocks noGrp="1" noChangeArrowheads="1"/>
          </p:cNvSpPr>
          <p:nvPr>
            <p:ph type="title"/>
          </p:nvPr>
        </p:nvSpPr>
        <p:spPr>
          <a:xfrm>
            <a:off x="457200" y="142875"/>
            <a:ext cx="8229600" cy="1143000"/>
          </a:xfrm>
        </p:spPr>
        <p:txBody>
          <a:bodyPr/>
          <a:lstStyle/>
          <a:p>
            <a:pPr eaLnBrk="1" hangingPunct="1"/>
            <a:r>
              <a:rPr lang="zh-TW" altLang="en-US" sz="3200" smtClean="0">
                <a:solidFill>
                  <a:srgbClr val="0000FF"/>
                </a:solidFill>
                <a:latin typeface="Arial" charset="0"/>
              </a:rPr>
              <a:t>晉耆</a:t>
            </a:r>
            <a:r>
              <a:rPr lang="en-US" altLang="zh-TW" sz="3200" smtClean="0">
                <a:solidFill>
                  <a:srgbClr val="0000FF"/>
                </a:solidFill>
                <a:latin typeface="Arial" charset="0"/>
              </a:rPr>
              <a:t>M-EA</a:t>
            </a:r>
            <a:r>
              <a:rPr lang="zh-TW" altLang="en-US" sz="3200" smtClean="0">
                <a:solidFill>
                  <a:srgbClr val="0000FF"/>
                </a:solidFill>
                <a:latin typeface="Arial" charset="0"/>
              </a:rPr>
              <a:t>萃取物抑制發炎介質作用</a:t>
            </a:r>
            <a:r>
              <a:rPr lang="en-US" altLang="zh-TW" smtClean="0">
                <a:solidFill>
                  <a:srgbClr val="0000FF"/>
                </a:solidFill>
                <a:latin typeface="Arial" charset="0"/>
              </a:rPr>
              <a:t/>
            </a:r>
            <a:br>
              <a:rPr lang="en-US" altLang="zh-TW" smtClean="0">
                <a:solidFill>
                  <a:srgbClr val="0000FF"/>
                </a:solidFill>
                <a:latin typeface="Arial" charset="0"/>
              </a:rPr>
            </a:br>
            <a:r>
              <a:rPr lang="en-US" altLang="zh-TW" sz="2400" smtClean="0">
                <a:solidFill>
                  <a:srgbClr val="0000FF"/>
                </a:solidFill>
                <a:latin typeface="Arial" charset="0"/>
              </a:rPr>
              <a:t>Anti-inflammation Effects of M-EA</a:t>
            </a:r>
            <a:r>
              <a:rPr lang="en-US" altLang="zh-TW" sz="2800" smtClean="0">
                <a:solidFill>
                  <a:srgbClr val="0000FF"/>
                </a:solidFill>
              </a:rPr>
              <a:t> </a:t>
            </a:r>
            <a:endParaRPr lang="en-US" altLang="zh-TW" sz="4000" smtClean="0">
              <a:solidFill>
                <a:srgbClr val="0000FF"/>
              </a:solidFill>
            </a:endParaRPr>
          </a:p>
        </p:txBody>
      </p:sp>
      <p:sp>
        <p:nvSpPr>
          <p:cNvPr id="21511" name="Rectangle 7"/>
          <p:cNvSpPr>
            <a:spLocks noGrp="1" noChangeArrowheads="1"/>
          </p:cNvSpPr>
          <p:nvPr>
            <p:ph type="body" idx="1"/>
          </p:nvPr>
        </p:nvSpPr>
        <p:spPr>
          <a:xfrm>
            <a:off x="285750" y="1357313"/>
            <a:ext cx="8572500" cy="1643062"/>
          </a:xfrm>
        </p:spPr>
        <p:txBody>
          <a:bodyPr/>
          <a:lstStyle/>
          <a:p>
            <a:pPr eaLnBrk="1" hangingPunct="1">
              <a:lnSpc>
                <a:spcPct val="120000"/>
              </a:lnSpc>
            </a:pPr>
            <a:r>
              <a:rPr lang="en-US" altLang="zh-TW" sz="2000" smtClean="0">
                <a:latin typeface="Arial" charset="0"/>
              </a:rPr>
              <a:t>M-EA extract showed more </a:t>
            </a:r>
            <a:r>
              <a:rPr lang="en-US" altLang="zh-TW" sz="2000" smtClean="0">
                <a:solidFill>
                  <a:srgbClr val="FF0000"/>
                </a:solidFill>
                <a:latin typeface="Arial" charset="0"/>
              </a:rPr>
              <a:t>inhibition on Nitric oxide (NO) production and PGE</a:t>
            </a:r>
            <a:r>
              <a:rPr lang="en-US" altLang="zh-TW" sz="2000" baseline="-25000" smtClean="0">
                <a:solidFill>
                  <a:srgbClr val="FF0000"/>
                </a:solidFill>
                <a:latin typeface="Arial" charset="0"/>
              </a:rPr>
              <a:t>2</a:t>
            </a:r>
            <a:r>
              <a:rPr lang="en-US" altLang="zh-TW" sz="2000" baseline="-25000" smtClean="0">
                <a:latin typeface="Arial" charset="0"/>
              </a:rPr>
              <a:t> </a:t>
            </a:r>
            <a:r>
              <a:rPr lang="en-US" altLang="zh-TW" sz="2000" smtClean="0">
                <a:latin typeface="Arial" charset="0"/>
              </a:rPr>
              <a:t>from LPS-stimulated RAW 264.7 cells than the other extracts, and the IC</a:t>
            </a:r>
            <a:r>
              <a:rPr lang="en-US" altLang="zh-TW" sz="2000" baseline="-25000" smtClean="0">
                <a:latin typeface="Arial" charset="0"/>
              </a:rPr>
              <a:t>50 </a:t>
            </a:r>
            <a:r>
              <a:rPr lang="en-US" altLang="zh-TW" sz="2000" smtClean="0">
                <a:latin typeface="Arial" charset="0"/>
              </a:rPr>
              <a:t>was 55.75 </a:t>
            </a:r>
            <a:r>
              <a:rPr lang="en-US" altLang="zh-TW" sz="2000" smtClean="0">
                <a:latin typeface="Arial" charset="0"/>
                <a:sym typeface="Symbol" pitchFamily="18" charset="2"/>
              </a:rPr>
              <a:t></a:t>
            </a:r>
            <a:r>
              <a:rPr lang="en-US" altLang="zh-TW" sz="2000" smtClean="0">
                <a:latin typeface="Arial" charset="0"/>
              </a:rPr>
              <a:t>g/ml.  However, the M-EA extract </a:t>
            </a:r>
            <a:r>
              <a:rPr lang="en-US" altLang="zh-TW" sz="2000" smtClean="0">
                <a:solidFill>
                  <a:srgbClr val="FF0000"/>
                </a:solidFill>
                <a:latin typeface="Arial" charset="0"/>
              </a:rPr>
              <a:t>significantly stimulated proliferation</a:t>
            </a:r>
            <a:r>
              <a:rPr lang="en-US" altLang="zh-TW" sz="2000" smtClean="0">
                <a:latin typeface="Arial" charset="0"/>
              </a:rPr>
              <a:t> of RAW 264.7 cells.</a:t>
            </a:r>
          </a:p>
        </p:txBody>
      </p:sp>
      <p:sp>
        <p:nvSpPr>
          <p:cNvPr id="21512" name="投影片編號版面配置區 1"/>
          <p:cNvSpPr>
            <a:spLocks noGrp="1"/>
          </p:cNvSpPr>
          <p:nvPr>
            <p:ph type="sldNum" sz="quarter" idx="12"/>
          </p:nvPr>
        </p:nvSpPr>
        <p:spPr>
          <a:noFill/>
        </p:spPr>
        <p:txBody>
          <a:bodyPr/>
          <a:lstStyle/>
          <a:p>
            <a:fld id="{3B185770-624C-4B29-B9C5-E596B0220740}" type="slidenum">
              <a:rPr lang="en-US" altLang="zh-TW" smtClean="0"/>
              <a:pPr/>
              <a:t>21</a:t>
            </a:fld>
            <a:endParaRPr lang="en-US" altLang="zh-TW"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00063" y="1357313"/>
            <a:ext cx="8224837" cy="857250"/>
          </a:xfrm>
        </p:spPr>
        <p:txBody>
          <a:bodyPr>
            <a:normAutofit fontScale="90000"/>
          </a:bodyPr>
          <a:lstStyle/>
          <a:p>
            <a:pPr eaLnBrk="1" hangingPunct="1"/>
            <a:r>
              <a:rPr lang="en-US" altLang="zh-TW" sz="2000" b="0" smtClean="0">
                <a:solidFill>
                  <a:srgbClr val="000000"/>
                </a:solidFill>
                <a:latin typeface="Arial" charset="0"/>
              </a:rPr>
              <a:t>M-EA extract showed inhibition on iNOS and COX 2 expression from LPS-stimulated RAW 264.7 cells.</a:t>
            </a:r>
            <a:r>
              <a:rPr lang="en-US" altLang="zh-TW" sz="3200" b="0" smtClean="0">
                <a:solidFill>
                  <a:srgbClr val="000000"/>
                </a:solidFill>
              </a:rPr>
              <a:t> </a:t>
            </a:r>
          </a:p>
        </p:txBody>
      </p:sp>
      <p:grpSp>
        <p:nvGrpSpPr>
          <p:cNvPr id="2" name="Group 3"/>
          <p:cNvGrpSpPr>
            <a:grpSpLocks/>
          </p:cNvGrpSpPr>
          <p:nvPr/>
        </p:nvGrpSpPr>
        <p:grpSpPr bwMode="auto">
          <a:xfrm>
            <a:off x="1857375" y="2500313"/>
            <a:ext cx="6272213" cy="3694112"/>
            <a:chOff x="1248" y="960"/>
            <a:chExt cx="4080" cy="2384"/>
          </a:xfrm>
        </p:grpSpPr>
        <p:sp>
          <p:nvSpPr>
            <p:cNvPr id="22534" name="Text Box 4"/>
            <p:cNvSpPr txBox="1">
              <a:spLocks noChangeArrowheads="1"/>
            </p:cNvSpPr>
            <p:nvPr/>
          </p:nvSpPr>
          <p:spPr bwMode="auto">
            <a:xfrm>
              <a:off x="1248" y="1488"/>
              <a:ext cx="2935" cy="574"/>
            </a:xfrm>
            <a:prstGeom prst="rect">
              <a:avLst/>
            </a:prstGeom>
            <a:solidFill>
              <a:srgbClr val="FFFFFF"/>
            </a:solidFill>
            <a:ln w="9525">
              <a:solidFill>
                <a:srgbClr val="000000"/>
              </a:solidFill>
              <a:miter lim="800000"/>
              <a:headEnd/>
              <a:tailEnd/>
            </a:ln>
          </p:spPr>
          <p:txBody>
            <a:bodyPr/>
            <a:lstStyle/>
            <a:p>
              <a:pPr eaLnBrk="1" hangingPunct="1"/>
              <a:endParaRPr kumimoji="1" lang="zh-TW" altLang="zh-TW">
                <a:ea typeface="新細明體" pitchFamily="18" charset="-120"/>
                <a:cs typeface="Times New Roman" pitchFamily="18" charset="0"/>
              </a:endParaRPr>
            </a:p>
          </p:txBody>
        </p:sp>
        <p:sp>
          <p:nvSpPr>
            <p:cNvPr id="22535" name="Text Box 5"/>
            <p:cNvSpPr txBox="1">
              <a:spLocks noChangeArrowheads="1"/>
            </p:cNvSpPr>
            <p:nvPr/>
          </p:nvSpPr>
          <p:spPr bwMode="auto">
            <a:xfrm>
              <a:off x="1248" y="2115"/>
              <a:ext cx="2934" cy="612"/>
            </a:xfrm>
            <a:prstGeom prst="rect">
              <a:avLst/>
            </a:prstGeom>
            <a:solidFill>
              <a:srgbClr val="FFFFFF"/>
            </a:solidFill>
            <a:ln w="9525">
              <a:solidFill>
                <a:srgbClr val="000000"/>
              </a:solidFill>
              <a:miter lim="800000"/>
              <a:headEnd/>
              <a:tailEnd/>
            </a:ln>
          </p:spPr>
          <p:txBody>
            <a:bodyPr wrap="none"/>
            <a:lstStyle/>
            <a:p>
              <a:pPr algn="ctr" eaLnBrk="1" hangingPunct="1"/>
              <a:endParaRPr kumimoji="1" lang="zh-TW" altLang="zh-TW">
                <a:ea typeface="新細明體" pitchFamily="18" charset="-120"/>
                <a:cs typeface="Times New Roman" pitchFamily="18" charset="0"/>
              </a:endParaRPr>
            </a:p>
          </p:txBody>
        </p:sp>
        <p:sp>
          <p:nvSpPr>
            <p:cNvPr id="22536" name="Text Box 6"/>
            <p:cNvSpPr txBox="1">
              <a:spLocks noChangeArrowheads="1"/>
            </p:cNvSpPr>
            <p:nvPr/>
          </p:nvSpPr>
          <p:spPr bwMode="auto">
            <a:xfrm>
              <a:off x="1248" y="2769"/>
              <a:ext cx="2934" cy="575"/>
            </a:xfrm>
            <a:prstGeom prst="rect">
              <a:avLst/>
            </a:prstGeom>
            <a:solidFill>
              <a:srgbClr val="FFFFFF"/>
            </a:solidFill>
            <a:ln w="9525">
              <a:solidFill>
                <a:srgbClr val="000000"/>
              </a:solidFill>
              <a:miter lim="800000"/>
              <a:headEnd/>
              <a:tailEnd/>
            </a:ln>
          </p:spPr>
          <p:txBody>
            <a:bodyPr wrap="none"/>
            <a:lstStyle/>
            <a:p>
              <a:pPr algn="ctr" eaLnBrk="1" hangingPunct="1"/>
              <a:endParaRPr kumimoji="1" lang="zh-TW" altLang="zh-TW">
                <a:ea typeface="新細明體" pitchFamily="18" charset="-120"/>
                <a:cs typeface="Times New Roman" pitchFamily="18" charset="0"/>
              </a:endParaRPr>
            </a:p>
          </p:txBody>
        </p:sp>
        <p:sp>
          <p:nvSpPr>
            <p:cNvPr id="22537" name="Text Box 7"/>
            <p:cNvSpPr txBox="1">
              <a:spLocks noChangeArrowheads="1"/>
            </p:cNvSpPr>
            <p:nvPr/>
          </p:nvSpPr>
          <p:spPr bwMode="auto">
            <a:xfrm>
              <a:off x="1391" y="1205"/>
              <a:ext cx="2863" cy="429"/>
            </a:xfrm>
            <a:prstGeom prst="rect">
              <a:avLst/>
            </a:prstGeom>
            <a:noFill/>
            <a:ln w="9525">
              <a:noFill/>
              <a:miter lim="800000"/>
              <a:headEnd/>
              <a:tailEnd/>
            </a:ln>
          </p:spPr>
          <p:txBody>
            <a:bodyPr/>
            <a:lstStyle/>
            <a:p>
              <a:pPr eaLnBrk="1" hangingPunct="1"/>
              <a:r>
                <a:rPr kumimoji="1" lang="en-US" altLang="zh-TW" sz="2800" b="1">
                  <a:ea typeface="新細明體" pitchFamily="18" charset="-120"/>
                  <a:cs typeface="Times New Roman" pitchFamily="18" charset="0"/>
                </a:rPr>
                <a:t>B    C    25   50   100  200</a:t>
              </a:r>
              <a:endParaRPr kumimoji="1" lang="en-US" altLang="zh-TW" sz="3600">
                <a:ea typeface="新細明體" pitchFamily="18" charset="-120"/>
                <a:cs typeface="Times New Roman" pitchFamily="18" charset="0"/>
              </a:endParaRPr>
            </a:p>
          </p:txBody>
        </p:sp>
        <p:sp>
          <p:nvSpPr>
            <p:cNvPr id="22538" name="Line 8"/>
            <p:cNvSpPr>
              <a:spLocks noChangeShapeType="1"/>
            </p:cNvSpPr>
            <p:nvPr/>
          </p:nvSpPr>
          <p:spPr bwMode="auto">
            <a:xfrm>
              <a:off x="2232" y="1247"/>
              <a:ext cx="1861" cy="0"/>
            </a:xfrm>
            <a:prstGeom prst="line">
              <a:avLst/>
            </a:prstGeom>
            <a:noFill/>
            <a:ln w="12700">
              <a:solidFill>
                <a:srgbClr val="000000"/>
              </a:solidFill>
              <a:round/>
              <a:headEnd/>
              <a:tailEnd/>
            </a:ln>
          </p:spPr>
          <p:txBody>
            <a:bodyPr/>
            <a:lstStyle/>
            <a:p>
              <a:endParaRPr lang="zh-TW" altLang="en-US"/>
            </a:p>
          </p:txBody>
        </p:sp>
        <p:sp>
          <p:nvSpPr>
            <p:cNvPr id="22539" name="Text Box 9"/>
            <p:cNvSpPr txBox="1">
              <a:spLocks noChangeArrowheads="1"/>
            </p:cNvSpPr>
            <p:nvPr/>
          </p:nvSpPr>
          <p:spPr bwMode="auto">
            <a:xfrm>
              <a:off x="2393" y="960"/>
              <a:ext cx="1718" cy="486"/>
            </a:xfrm>
            <a:prstGeom prst="rect">
              <a:avLst/>
            </a:prstGeom>
            <a:noFill/>
            <a:ln w="9525">
              <a:noFill/>
              <a:miter lim="800000"/>
              <a:headEnd/>
              <a:tailEnd/>
            </a:ln>
          </p:spPr>
          <p:txBody>
            <a:bodyPr/>
            <a:lstStyle/>
            <a:p>
              <a:pPr algn="ctr" eaLnBrk="1" hangingPunct="1"/>
              <a:r>
                <a:rPr kumimoji="1" lang="en-US" altLang="zh-TW" b="1">
                  <a:ea typeface="新細明體" pitchFamily="18" charset="-120"/>
                  <a:cs typeface="Times New Roman" pitchFamily="18" charset="0"/>
                </a:rPr>
                <a:t>M-EA (</a:t>
              </a:r>
              <a:r>
                <a:rPr kumimoji="1" lang="en-US" altLang="zh-TW" b="1">
                  <a:ea typeface="新細明體" pitchFamily="18" charset="-120"/>
                  <a:cs typeface="Times New Roman" pitchFamily="18" charset="0"/>
                  <a:sym typeface="Symbol" pitchFamily="18" charset="2"/>
                </a:rPr>
                <a:t></a:t>
              </a:r>
              <a:r>
                <a:rPr kumimoji="1" lang="en-US" altLang="zh-TW" b="1">
                  <a:ea typeface="新細明體" pitchFamily="18" charset="-120"/>
                  <a:cs typeface="Times New Roman" pitchFamily="18" charset="0"/>
                </a:rPr>
                <a:t>g/ml)</a:t>
              </a:r>
              <a:endParaRPr kumimoji="1" lang="en-US" altLang="zh-TW" sz="3600">
                <a:ea typeface="新細明體" pitchFamily="18" charset="-120"/>
                <a:cs typeface="Times New Roman" pitchFamily="18" charset="0"/>
              </a:endParaRPr>
            </a:p>
          </p:txBody>
        </p:sp>
        <p:sp>
          <p:nvSpPr>
            <p:cNvPr id="22540" name="Line 10"/>
            <p:cNvSpPr>
              <a:spLocks noChangeShapeType="1"/>
            </p:cNvSpPr>
            <p:nvPr/>
          </p:nvSpPr>
          <p:spPr bwMode="auto">
            <a:xfrm>
              <a:off x="4183" y="1750"/>
              <a:ext cx="286" cy="0"/>
            </a:xfrm>
            <a:prstGeom prst="line">
              <a:avLst/>
            </a:prstGeom>
            <a:noFill/>
            <a:ln w="9525">
              <a:solidFill>
                <a:srgbClr val="000000"/>
              </a:solidFill>
              <a:round/>
              <a:headEnd/>
              <a:tailEnd/>
            </a:ln>
          </p:spPr>
          <p:txBody>
            <a:bodyPr/>
            <a:lstStyle/>
            <a:p>
              <a:endParaRPr lang="zh-TW" altLang="en-US"/>
            </a:p>
          </p:txBody>
        </p:sp>
        <p:sp>
          <p:nvSpPr>
            <p:cNvPr id="22541" name="Text Box 11"/>
            <p:cNvSpPr txBox="1">
              <a:spLocks noChangeArrowheads="1"/>
            </p:cNvSpPr>
            <p:nvPr/>
          </p:nvSpPr>
          <p:spPr bwMode="auto">
            <a:xfrm>
              <a:off x="4433" y="1569"/>
              <a:ext cx="751" cy="362"/>
            </a:xfrm>
            <a:prstGeom prst="rect">
              <a:avLst/>
            </a:prstGeom>
            <a:noFill/>
            <a:ln w="9525">
              <a:noFill/>
              <a:miter lim="800000"/>
              <a:headEnd/>
              <a:tailEnd/>
            </a:ln>
          </p:spPr>
          <p:txBody>
            <a:bodyPr/>
            <a:lstStyle/>
            <a:p>
              <a:pPr eaLnBrk="1" hangingPunct="1"/>
              <a:r>
                <a:rPr kumimoji="1" lang="en-US" altLang="zh-TW" b="1">
                  <a:ea typeface="新細明體" pitchFamily="18" charset="-120"/>
                  <a:cs typeface="Times New Roman" pitchFamily="18" charset="0"/>
                </a:rPr>
                <a:t>iNOS</a:t>
              </a:r>
              <a:endParaRPr kumimoji="1" lang="en-US" altLang="zh-TW">
                <a:ea typeface="新細明體" pitchFamily="18" charset="-120"/>
                <a:cs typeface="Times New Roman" pitchFamily="18" charset="0"/>
              </a:endParaRPr>
            </a:p>
          </p:txBody>
        </p:sp>
        <p:sp>
          <p:nvSpPr>
            <p:cNvPr id="22542" name="Text Box 12"/>
            <p:cNvSpPr txBox="1">
              <a:spLocks noChangeArrowheads="1"/>
            </p:cNvSpPr>
            <p:nvPr/>
          </p:nvSpPr>
          <p:spPr bwMode="auto">
            <a:xfrm>
              <a:off x="4416" y="2352"/>
              <a:ext cx="811" cy="362"/>
            </a:xfrm>
            <a:prstGeom prst="rect">
              <a:avLst/>
            </a:prstGeom>
            <a:noFill/>
            <a:ln w="9525">
              <a:noFill/>
              <a:miter lim="800000"/>
              <a:headEnd/>
              <a:tailEnd/>
            </a:ln>
          </p:spPr>
          <p:txBody>
            <a:bodyPr/>
            <a:lstStyle/>
            <a:p>
              <a:pPr eaLnBrk="1" hangingPunct="1"/>
              <a:r>
                <a:rPr kumimoji="1" lang="en-US" altLang="zh-TW" b="1">
                  <a:ea typeface="新細明體" pitchFamily="18" charset="-120"/>
                  <a:cs typeface="Times New Roman" pitchFamily="18" charset="0"/>
                </a:rPr>
                <a:t>COX 2</a:t>
              </a:r>
              <a:endParaRPr kumimoji="1" lang="en-US" altLang="zh-TW">
                <a:ea typeface="新細明體" pitchFamily="18" charset="-120"/>
                <a:cs typeface="Times New Roman" pitchFamily="18" charset="0"/>
              </a:endParaRPr>
            </a:p>
          </p:txBody>
        </p:sp>
        <p:sp>
          <p:nvSpPr>
            <p:cNvPr id="22543" name="Line 13"/>
            <p:cNvSpPr>
              <a:spLocks noChangeShapeType="1"/>
            </p:cNvSpPr>
            <p:nvPr/>
          </p:nvSpPr>
          <p:spPr bwMode="auto">
            <a:xfrm>
              <a:off x="4183" y="2481"/>
              <a:ext cx="286" cy="0"/>
            </a:xfrm>
            <a:prstGeom prst="line">
              <a:avLst/>
            </a:prstGeom>
            <a:noFill/>
            <a:ln w="9525">
              <a:solidFill>
                <a:srgbClr val="000000"/>
              </a:solidFill>
              <a:round/>
              <a:headEnd/>
              <a:tailEnd/>
            </a:ln>
          </p:spPr>
          <p:txBody>
            <a:bodyPr/>
            <a:lstStyle/>
            <a:p>
              <a:endParaRPr lang="zh-TW" altLang="en-US"/>
            </a:p>
          </p:txBody>
        </p:sp>
        <p:sp>
          <p:nvSpPr>
            <p:cNvPr id="22544" name="Line 14"/>
            <p:cNvSpPr>
              <a:spLocks noChangeShapeType="1"/>
            </p:cNvSpPr>
            <p:nvPr/>
          </p:nvSpPr>
          <p:spPr bwMode="auto">
            <a:xfrm>
              <a:off x="4183" y="3009"/>
              <a:ext cx="286" cy="0"/>
            </a:xfrm>
            <a:prstGeom prst="line">
              <a:avLst/>
            </a:prstGeom>
            <a:noFill/>
            <a:ln w="9525">
              <a:solidFill>
                <a:srgbClr val="000000"/>
              </a:solidFill>
              <a:round/>
              <a:headEnd/>
              <a:tailEnd/>
            </a:ln>
          </p:spPr>
          <p:txBody>
            <a:bodyPr/>
            <a:lstStyle/>
            <a:p>
              <a:endParaRPr lang="zh-TW" altLang="en-US"/>
            </a:p>
          </p:txBody>
        </p:sp>
        <p:sp>
          <p:nvSpPr>
            <p:cNvPr id="22545" name="Text Box 15"/>
            <p:cNvSpPr txBox="1">
              <a:spLocks noChangeArrowheads="1"/>
            </p:cNvSpPr>
            <p:nvPr/>
          </p:nvSpPr>
          <p:spPr bwMode="auto">
            <a:xfrm>
              <a:off x="4421" y="2843"/>
              <a:ext cx="907" cy="362"/>
            </a:xfrm>
            <a:prstGeom prst="rect">
              <a:avLst/>
            </a:prstGeom>
            <a:noFill/>
            <a:ln w="9525">
              <a:noFill/>
              <a:miter lim="800000"/>
              <a:headEnd/>
              <a:tailEnd/>
            </a:ln>
          </p:spPr>
          <p:txBody>
            <a:bodyPr/>
            <a:lstStyle/>
            <a:p>
              <a:pPr eaLnBrk="1" hangingPunct="1"/>
              <a:r>
                <a:rPr kumimoji="1" lang="en-US" altLang="zh-TW" b="1">
                  <a:ea typeface="新細明體" pitchFamily="18" charset="-120"/>
                  <a:cs typeface="Times New Roman" pitchFamily="18" charset="0"/>
                </a:rPr>
                <a:t>GAPDH</a:t>
              </a:r>
              <a:endParaRPr kumimoji="1" lang="en-US" altLang="zh-TW">
                <a:ea typeface="新細明體" pitchFamily="18" charset="-120"/>
                <a:cs typeface="Times New Roman" pitchFamily="18" charset="0"/>
              </a:endParaRPr>
            </a:p>
          </p:txBody>
        </p:sp>
        <p:pic>
          <p:nvPicPr>
            <p:cNvPr id="22546" name="Picture 16" descr="RAW-H-iNOS-G"/>
            <p:cNvPicPr>
              <a:picLocks noChangeAspect="1" noChangeArrowheads="1"/>
            </p:cNvPicPr>
            <p:nvPr/>
          </p:nvPicPr>
          <p:blipFill>
            <a:blip r:embed="rId2" cstate="print"/>
            <a:srcRect/>
            <a:stretch>
              <a:fillRect/>
            </a:stretch>
          </p:blipFill>
          <p:spPr bwMode="auto">
            <a:xfrm>
              <a:off x="1344" y="1637"/>
              <a:ext cx="2736" cy="307"/>
            </a:xfrm>
            <a:prstGeom prst="rect">
              <a:avLst/>
            </a:prstGeom>
            <a:noFill/>
            <a:ln w="9525">
              <a:noFill/>
              <a:miter lim="800000"/>
              <a:headEnd/>
              <a:tailEnd/>
            </a:ln>
          </p:spPr>
        </p:pic>
        <p:pic>
          <p:nvPicPr>
            <p:cNvPr id="22547" name="Picture 17" descr="RAW-H-cox2-2-G"/>
            <p:cNvPicPr>
              <a:picLocks noChangeAspect="1" noChangeArrowheads="1"/>
            </p:cNvPicPr>
            <p:nvPr/>
          </p:nvPicPr>
          <p:blipFill>
            <a:blip r:embed="rId3" cstate="print"/>
            <a:srcRect/>
            <a:stretch>
              <a:fillRect/>
            </a:stretch>
          </p:blipFill>
          <p:spPr bwMode="auto">
            <a:xfrm>
              <a:off x="1341" y="2208"/>
              <a:ext cx="2627" cy="375"/>
            </a:xfrm>
            <a:prstGeom prst="rect">
              <a:avLst/>
            </a:prstGeom>
            <a:noFill/>
            <a:ln w="9525">
              <a:noFill/>
              <a:miter lim="800000"/>
              <a:headEnd/>
              <a:tailEnd/>
            </a:ln>
          </p:spPr>
        </p:pic>
        <p:pic>
          <p:nvPicPr>
            <p:cNvPr id="22548" name="Picture 18" descr="RAW-H-GAPDH-G"/>
            <p:cNvPicPr>
              <a:picLocks noChangeAspect="1" noChangeArrowheads="1"/>
            </p:cNvPicPr>
            <p:nvPr/>
          </p:nvPicPr>
          <p:blipFill>
            <a:blip r:embed="rId4" cstate="print"/>
            <a:srcRect/>
            <a:stretch>
              <a:fillRect/>
            </a:stretch>
          </p:blipFill>
          <p:spPr bwMode="auto">
            <a:xfrm>
              <a:off x="1344" y="2880"/>
              <a:ext cx="2736" cy="367"/>
            </a:xfrm>
            <a:prstGeom prst="rect">
              <a:avLst/>
            </a:prstGeom>
            <a:noFill/>
            <a:ln w="9525">
              <a:noFill/>
              <a:miter lim="800000"/>
              <a:headEnd/>
              <a:tailEnd/>
            </a:ln>
          </p:spPr>
        </p:pic>
      </p:grpSp>
      <p:sp>
        <p:nvSpPr>
          <p:cNvPr id="22532" name="投影片編號版面配置區 1"/>
          <p:cNvSpPr>
            <a:spLocks noGrp="1"/>
          </p:cNvSpPr>
          <p:nvPr>
            <p:ph type="sldNum" sz="quarter" idx="12"/>
          </p:nvPr>
        </p:nvSpPr>
        <p:spPr>
          <a:noFill/>
        </p:spPr>
        <p:txBody>
          <a:bodyPr/>
          <a:lstStyle/>
          <a:p>
            <a:fld id="{BDF34A48-8DA7-4612-BA4D-657ECC1EBFC2}" type="slidenum">
              <a:rPr lang="en-US" altLang="zh-TW" smtClean="0"/>
              <a:pPr/>
              <a:t>22</a:t>
            </a:fld>
            <a:endParaRPr lang="en-US" altLang="zh-TW" smtClean="0"/>
          </a:p>
        </p:txBody>
      </p:sp>
      <p:sp>
        <p:nvSpPr>
          <p:cNvPr id="22533" name="矩形 19"/>
          <p:cNvSpPr>
            <a:spLocks noChangeArrowheads="1"/>
          </p:cNvSpPr>
          <p:nvPr/>
        </p:nvSpPr>
        <p:spPr bwMode="auto">
          <a:xfrm>
            <a:off x="500063" y="357188"/>
            <a:ext cx="8286750" cy="523875"/>
          </a:xfrm>
          <a:prstGeom prst="rect">
            <a:avLst/>
          </a:prstGeom>
          <a:noFill/>
          <a:ln w="9525">
            <a:noFill/>
            <a:miter lim="800000"/>
            <a:headEnd/>
            <a:tailEnd/>
          </a:ln>
        </p:spPr>
        <p:txBody>
          <a:bodyPr>
            <a:spAutoFit/>
          </a:bodyPr>
          <a:lstStyle/>
          <a:p>
            <a:r>
              <a:rPr lang="zh-TW" altLang="en-US" sz="2800">
                <a:solidFill>
                  <a:srgbClr val="0000FF"/>
                </a:solidFill>
                <a:ea typeface="標楷體" pitchFamily="65" charset="-120"/>
                <a:cs typeface="Arial" charset="0"/>
              </a:rPr>
              <a:t>晉耆</a:t>
            </a:r>
            <a:r>
              <a:rPr lang="en-US" altLang="zh-TW" sz="2800">
                <a:solidFill>
                  <a:srgbClr val="0000FF"/>
                </a:solidFill>
                <a:ea typeface="標楷體" pitchFamily="65" charset="-120"/>
                <a:cs typeface="Arial" charset="0"/>
              </a:rPr>
              <a:t>M-EA</a:t>
            </a:r>
            <a:r>
              <a:rPr lang="zh-TW" altLang="en-US" sz="2800">
                <a:solidFill>
                  <a:srgbClr val="0000FF"/>
                </a:solidFill>
                <a:ea typeface="標楷體" pitchFamily="65" charset="-120"/>
                <a:cs typeface="Arial" charset="0"/>
              </a:rPr>
              <a:t>萃取物抑制</a:t>
            </a:r>
            <a:r>
              <a:rPr lang="en-US" altLang="zh-TW" sz="2800">
                <a:solidFill>
                  <a:srgbClr val="0000FF"/>
                </a:solidFill>
                <a:ea typeface="標楷體" pitchFamily="65" charset="-120"/>
                <a:cs typeface="Arial" charset="0"/>
              </a:rPr>
              <a:t>INOS</a:t>
            </a:r>
            <a:r>
              <a:rPr lang="zh-TW" altLang="en-US" sz="2800">
                <a:solidFill>
                  <a:srgbClr val="0000FF"/>
                </a:solidFill>
                <a:ea typeface="標楷體" pitchFamily="65" charset="-120"/>
                <a:cs typeface="Arial" charset="0"/>
              </a:rPr>
              <a:t>及</a:t>
            </a:r>
            <a:r>
              <a:rPr lang="en-US" altLang="zh-TW" sz="2800">
                <a:solidFill>
                  <a:srgbClr val="0000FF"/>
                </a:solidFill>
                <a:ea typeface="標楷體" pitchFamily="65" charset="-120"/>
                <a:cs typeface="Arial" charset="0"/>
              </a:rPr>
              <a:t>COX-2</a:t>
            </a:r>
            <a:r>
              <a:rPr lang="zh-TW" altLang="en-US" sz="2800">
                <a:solidFill>
                  <a:srgbClr val="0000FF"/>
                </a:solidFill>
                <a:ea typeface="標楷體" pitchFamily="65" charset="-120"/>
                <a:cs typeface="Arial" charset="0"/>
              </a:rPr>
              <a:t>蛋白表現作用</a:t>
            </a:r>
            <a:endParaRPr lang="zh-TW" altLang="en-US" sz="2800">
              <a:ea typeface="標楷體" pitchFamily="65" charset="-12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42938" y="357188"/>
            <a:ext cx="8001000" cy="1676400"/>
          </a:xfrm>
        </p:spPr>
        <p:txBody>
          <a:bodyPr>
            <a:normAutofit fontScale="90000"/>
          </a:bodyPr>
          <a:lstStyle/>
          <a:p>
            <a:pPr eaLnBrk="1" hangingPunct="1">
              <a:lnSpc>
                <a:spcPct val="120000"/>
              </a:lnSpc>
            </a:pPr>
            <a:r>
              <a:rPr lang="zh-TW" altLang="en-US" sz="2400" smtClean="0">
                <a:solidFill>
                  <a:srgbClr val="0000FF"/>
                </a:solidFill>
                <a:latin typeface="Arial" charset="0"/>
              </a:rPr>
              <a:t>晉耆</a:t>
            </a:r>
            <a:r>
              <a:rPr lang="en-US" altLang="zh-TW" sz="2400" smtClean="0">
                <a:solidFill>
                  <a:srgbClr val="0000FF"/>
                </a:solidFill>
                <a:latin typeface="Arial" charset="0"/>
              </a:rPr>
              <a:t>M-EA</a:t>
            </a:r>
            <a:r>
              <a:rPr lang="zh-TW" altLang="en-US" sz="2400" smtClean="0">
                <a:solidFill>
                  <a:srgbClr val="0000FF"/>
                </a:solidFill>
                <a:latin typeface="Arial" charset="0"/>
              </a:rPr>
              <a:t>萃取物可以降低</a:t>
            </a:r>
            <a:r>
              <a:rPr lang="en-US" altLang="zh-TW" sz="2400" smtClean="0">
                <a:solidFill>
                  <a:srgbClr val="0000FF"/>
                </a:solidFill>
                <a:latin typeface="Arial" charset="0"/>
              </a:rPr>
              <a:t>sodium nitroprusside (SNP)</a:t>
            </a:r>
            <a:r>
              <a:rPr lang="zh-TW" altLang="en-US" sz="2400" smtClean="0">
                <a:solidFill>
                  <a:srgbClr val="0000FF"/>
                </a:solidFill>
                <a:latin typeface="Arial" charset="0"/>
              </a:rPr>
              <a:t>誘導</a:t>
            </a:r>
            <a:r>
              <a:rPr lang="en-US" altLang="zh-TW" sz="2400" smtClean="0">
                <a:solidFill>
                  <a:srgbClr val="0000FF"/>
                </a:solidFill>
                <a:latin typeface="Arial" charset="0"/>
              </a:rPr>
              <a:t>RAW 264.7 </a:t>
            </a:r>
            <a:r>
              <a:rPr lang="zh-TW" altLang="en-US" sz="2400" smtClean="0">
                <a:solidFill>
                  <a:srgbClr val="0000FF"/>
                </a:solidFill>
                <a:latin typeface="Arial" charset="0"/>
              </a:rPr>
              <a:t>細胞之細胞毒性</a:t>
            </a:r>
            <a:r>
              <a:rPr lang="en-US" altLang="zh-TW" sz="2400" smtClean="0">
                <a:solidFill>
                  <a:srgbClr val="0000FF"/>
                </a:solidFill>
                <a:latin typeface="Arial" charset="0"/>
              </a:rPr>
              <a:t/>
            </a:r>
            <a:br>
              <a:rPr lang="en-US" altLang="zh-TW" sz="2400" smtClean="0">
                <a:solidFill>
                  <a:srgbClr val="0000FF"/>
                </a:solidFill>
                <a:latin typeface="Arial" charset="0"/>
              </a:rPr>
            </a:br>
            <a:r>
              <a:rPr lang="en-US" altLang="zh-TW" sz="700" smtClean="0">
                <a:solidFill>
                  <a:srgbClr val="0000FF"/>
                </a:solidFill>
                <a:latin typeface="Arial" charset="0"/>
              </a:rPr>
              <a:t/>
            </a:r>
            <a:br>
              <a:rPr lang="en-US" altLang="zh-TW" sz="700" smtClean="0">
                <a:solidFill>
                  <a:srgbClr val="0000FF"/>
                </a:solidFill>
                <a:latin typeface="Arial" charset="0"/>
              </a:rPr>
            </a:br>
            <a:r>
              <a:rPr lang="en-US" altLang="zh-TW" sz="1800" smtClean="0">
                <a:solidFill>
                  <a:schemeClr val="tx1"/>
                </a:solidFill>
                <a:latin typeface="Arial" charset="0"/>
              </a:rPr>
              <a:t>M-EA could significantly </a:t>
            </a:r>
            <a:r>
              <a:rPr lang="en-US" altLang="zh-TW" sz="1800" smtClean="0">
                <a:solidFill>
                  <a:srgbClr val="FF0000"/>
                </a:solidFill>
                <a:latin typeface="Arial" charset="0"/>
              </a:rPr>
              <a:t>prevent cytotoxicity</a:t>
            </a:r>
            <a:r>
              <a:rPr lang="en-US" altLang="zh-TW" sz="1800" smtClean="0">
                <a:solidFill>
                  <a:schemeClr val="tx1"/>
                </a:solidFill>
                <a:latin typeface="Arial" charset="0"/>
              </a:rPr>
              <a:t> effects from NO-induced RAW 264.7 cells and </a:t>
            </a:r>
            <a:r>
              <a:rPr lang="en-US" altLang="zh-TW" sz="1800" smtClean="0">
                <a:solidFill>
                  <a:srgbClr val="FF0000"/>
                </a:solidFill>
                <a:latin typeface="Arial" charset="0"/>
              </a:rPr>
              <a:t>inhibit NO</a:t>
            </a:r>
            <a:r>
              <a:rPr lang="en-US" altLang="zh-TW" sz="1800" smtClean="0">
                <a:solidFill>
                  <a:schemeClr val="tx1"/>
                </a:solidFill>
                <a:latin typeface="Arial" charset="0"/>
              </a:rPr>
              <a:t> in a dose dependence manner.</a:t>
            </a:r>
            <a:endParaRPr lang="en-US" altLang="zh-TW" sz="2400" smtClean="0">
              <a:solidFill>
                <a:schemeClr val="tx1"/>
              </a:solidFill>
              <a:latin typeface="Arial" charset="0"/>
            </a:endParaRPr>
          </a:p>
        </p:txBody>
      </p:sp>
      <p:graphicFrame>
        <p:nvGraphicFramePr>
          <p:cNvPr id="23555" name="Object 3"/>
          <p:cNvGraphicFramePr>
            <a:graphicFrameLocks noChangeAspect="1"/>
          </p:cNvGraphicFramePr>
          <p:nvPr/>
        </p:nvGraphicFramePr>
        <p:xfrm>
          <a:off x="1643063" y="2071688"/>
          <a:ext cx="5932487" cy="4459287"/>
        </p:xfrm>
        <a:graphic>
          <a:graphicData uri="http://schemas.openxmlformats.org/presentationml/2006/ole">
            <mc:AlternateContent xmlns:mc="http://schemas.openxmlformats.org/markup-compatibility/2006">
              <mc:Choice xmlns:v="urn:schemas-microsoft-com:vml" Requires="v">
                <p:oleObj spid="_x0000_s4099" name="圖表" r:id="rId4" imgW="5943600" imgH="4314749" progId="Excel.Sheet.8">
                  <p:embed/>
                </p:oleObj>
              </mc:Choice>
              <mc:Fallback>
                <p:oleObj name="圖表" r:id="rId4" imgW="5943600" imgH="4314749"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3063" y="2071688"/>
                        <a:ext cx="5932487" cy="445928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23556" name="投影片編號版面配置區 1"/>
          <p:cNvSpPr>
            <a:spLocks noGrp="1"/>
          </p:cNvSpPr>
          <p:nvPr>
            <p:ph type="sldNum" sz="quarter" idx="12"/>
          </p:nvPr>
        </p:nvSpPr>
        <p:spPr>
          <a:noFill/>
        </p:spPr>
        <p:txBody>
          <a:bodyPr/>
          <a:lstStyle/>
          <a:p>
            <a:fld id="{DD731C3D-BC75-4BF9-83D0-A32901CE4093}" type="slidenum">
              <a:rPr lang="en-US" altLang="zh-TW" smtClean="0"/>
              <a:pPr/>
              <a:t>23</a:t>
            </a:fld>
            <a:endParaRPr lang="en-US" altLang="zh-TW"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1004888"/>
            <a:ext cx="9144000" cy="0"/>
          </a:xfrm>
          <a:prstGeom prst="rect">
            <a:avLst/>
          </a:prstGeom>
          <a:noFill/>
          <a:ln w="9525">
            <a:noFill/>
            <a:miter lim="800000"/>
            <a:headEnd/>
            <a:tailEnd/>
          </a:ln>
        </p:spPr>
        <p:txBody>
          <a:bodyPr wrap="none" anchor="ctr">
            <a:spAutoFit/>
          </a:bodyPr>
          <a:lstStyle/>
          <a:p>
            <a:endParaRPr lang="zh-TW" altLang="en-US">
              <a:cs typeface="Times New Roman" pitchFamily="18" charset="0"/>
            </a:endParaRPr>
          </a:p>
        </p:txBody>
      </p:sp>
      <p:graphicFrame>
        <p:nvGraphicFramePr>
          <p:cNvPr id="24579" name="Object 3"/>
          <p:cNvGraphicFramePr>
            <a:graphicFrameLocks noChangeAspect="1"/>
          </p:cNvGraphicFramePr>
          <p:nvPr/>
        </p:nvGraphicFramePr>
        <p:xfrm>
          <a:off x="1857375" y="2000250"/>
          <a:ext cx="5684838" cy="4395788"/>
        </p:xfrm>
        <a:graphic>
          <a:graphicData uri="http://schemas.openxmlformats.org/presentationml/2006/ole">
            <mc:AlternateContent xmlns:mc="http://schemas.openxmlformats.org/markup-compatibility/2006">
              <mc:Choice xmlns:v="urn:schemas-microsoft-com:vml" Requires="v">
                <p:oleObj spid="_x0000_s5123" name="SPW 9.0 Graph" r:id="rId3" imgW="5903366" imgH="4846320" progId="">
                  <p:embed/>
                </p:oleObj>
              </mc:Choice>
              <mc:Fallback>
                <p:oleObj name="SPW 9.0 Graph" r:id="rId3" imgW="5903366" imgH="484632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75" y="2000250"/>
                        <a:ext cx="5684838" cy="439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0" name="Rectangle 4"/>
          <p:cNvSpPr>
            <a:spLocks noGrp="1" noChangeArrowheads="1"/>
          </p:cNvSpPr>
          <p:nvPr>
            <p:ph type="title"/>
          </p:nvPr>
        </p:nvSpPr>
        <p:spPr>
          <a:xfrm>
            <a:off x="500063" y="357188"/>
            <a:ext cx="8229600" cy="1857375"/>
          </a:xfrm>
        </p:spPr>
        <p:txBody>
          <a:bodyPr>
            <a:normAutofit fontScale="90000"/>
          </a:bodyPr>
          <a:lstStyle/>
          <a:p>
            <a:pPr eaLnBrk="1" hangingPunct="1">
              <a:lnSpc>
                <a:spcPct val="120000"/>
              </a:lnSpc>
            </a:pPr>
            <a:r>
              <a:rPr lang="zh-TW" altLang="en-US" sz="2800" smtClean="0">
                <a:solidFill>
                  <a:srgbClr val="0000FF"/>
                </a:solidFill>
                <a:latin typeface="Arial" charset="0"/>
              </a:rPr>
              <a:t>晉耆</a:t>
            </a:r>
            <a:r>
              <a:rPr lang="en-US" altLang="zh-TW" sz="2800" smtClean="0">
                <a:solidFill>
                  <a:srgbClr val="0000FF"/>
                </a:solidFill>
                <a:latin typeface="Arial" charset="0"/>
              </a:rPr>
              <a:t>M-EA</a:t>
            </a:r>
            <a:r>
              <a:rPr lang="zh-TW" altLang="en-US" sz="2800" smtClean="0">
                <a:solidFill>
                  <a:srgbClr val="0000FF"/>
                </a:solidFill>
                <a:latin typeface="Arial" charset="0"/>
              </a:rPr>
              <a:t>萃取物可以降低</a:t>
            </a:r>
            <a:r>
              <a:rPr lang="en-US" altLang="zh-TW" sz="2800" smtClean="0">
                <a:solidFill>
                  <a:srgbClr val="0000FF"/>
                </a:solidFill>
                <a:latin typeface="Arial" charset="0"/>
              </a:rPr>
              <a:t>sodium nitroprusside (SNP)</a:t>
            </a:r>
            <a:r>
              <a:rPr lang="zh-TW" altLang="en-US" sz="2800" smtClean="0">
                <a:solidFill>
                  <a:srgbClr val="0000FF"/>
                </a:solidFill>
                <a:latin typeface="Arial" charset="0"/>
              </a:rPr>
              <a:t>誘導脾臟細胞之細胞毒性</a:t>
            </a:r>
            <a:r>
              <a:rPr lang="en-US" altLang="zh-TW" sz="2800" smtClean="0">
                <a:solidFill>
                  <a:srgbClr val="0000FF"/>
                </a:solidFill>
                <a:latin typeface="Arial" charset="0"/>
              </a:rPr>
              <a:t/>
            </a:r>
            <a:br>
              <a:rPr lang="en-US" altLang="zh-TW" sz="2800" smtClean="0">
                <a:solidFill>
                  <a:srgbClr val="0000FF"/>
                </a:solidFill>
                <a:latin typeface="Arial" charset="0"/>
              </a:rPr>
            </a:br>
            <a:r>
              <a:rPr lang="en-US" altLang="zh-TW" sz="1200" smtClean="0">
                <a:solidFill>
                  <a:srgbClr val="0000FF"/>
                </a:solidFill>
                <a:latin typeface="Arial" charset="0"/>
              </a:rPr>
              <a:t/>
            </a:r>
            <a:br>
              <a:rPr lang="en-US" altLang="zh-TW" sz="1200" smtClean="0">
                <a:solidFill>
                  <a:srgbClr val="0000FF"/>
                </a:solidFill>
                <a:latin typeface="Arial" charset="0"/>
              </a:rPr>
            </a:br>
            <a:r>
              <a:rPr lang="en-US" altLang="zh-TW" sz="2000" b="0" smtClean="0">
                <a:solidFill>
                  <a:srgbClr val="0000CC"/>
                </a:solidFill>
                <a:latin typeface="Arial" charset="0"/>
              </a:rPr>
              <a:t>M-EA could significantly prevent cytotoxicity effects from NO-induced splenocytes in a dose dependence manner.</a:t>
            </a:r>
            <a:r>
              <a:rPr lang="en-US" altLang="zh-TW" sz="2000" b="0" smtClean="0">
                <a:solidFill>
                  <a:srgbClr val="0000CC"/>
                </a:solidFill>
              </a:rPr>
              <a:t> </a:t>
            </a:r>
            <a:endParaRPr lang="en-US" altLang="zh-TW" sz="2800" b="0" smtClean="0">
              <a:solidFill>
                <a:srgbClr val="0000CC"/>
              </a:solidFill>
            </a:endParaRPr>
          </a:p>
        </p:txBody>
      </p:sp>
      <p:sp>
        <p:nvSpPr>
          <p:cNvPr id="24581" name="投影片編號版面配置區 1"/>
          <p:cNvSpPr>
            <a:spLocks noGrp="1"/>
          </p:cNvSpPr>
          <p:nvPr>
            <p:ph type="sldNum" sz="quarter" idx="12"/>
          </p:nvPr>
        </p:nvSpPr>
        <p:spPr>
          <a:noFill/>
        </p:spPr>
        <p:txBody>
          <a:bodyPr/>
          <a:lstStyle/>
          <a:p>
            <a:fld id="{BC9CD192-F5F2-4701-9646-2B88322B82A3}" type="slidenum">
              <a:rPr lang="en-US" altLang="zh-TW" smtClean="0"/>
              <a:pPr/>
              <a:t>24</a:t>
            </a:fld>
            <a:endParaRPr lang="en-US" altLang="zh-TW"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sz="quarter"/>
          </p:nvPr>
        </p:nvSpPr>
        <p:spPr>
          <a:xfrm>
            <a:off x="3857625" y="476250"/>
            <a:ext cx="2586038" cy="738188"/>
          </a:xfrm>
        </p:spPr>
        <p:txBody>
          <a:bodyPr>
            <a:normAutofit fontScale="90000"/>
          </a:bodyPr>
          <a:lstStyle/>
          <a:p>
            <a:pPr eaLnBrk="1" hangingPunct="1"/>
            <a:r>
              <a:rPr lang="zh-TW" altLang="en-US" sz="4400" smtClean="0">
                <a:solidFill>
                  <a:srgbClr val="0000CC"/>
                </a:solidFill>
                <a:latin typeface="Arial" charset="0"/>
              </a:rPr>
              <a:t>小結</a:t>
            </a:r>
            <a:endParaRPr lang="en-US" altLang="zh-TW" sz="4400" smtClean="0">
              <a:solidFill>
                <a:srgbClr val="0000CC"/>
              </a:solidFill>
              <a:latin typeface="Arial" charset="0"/>
            </a:endParaRPr>
          </a:p>
        </p:txBody>
      </p:sp>
      <p:sp>
        <p:nvSpPr>
          <p:cNvPr id="24579" name="Rectangle 3"/>
          <p:cNvSpPr>
            <a:spLocks noGrp="1" noChangeArrowheads="1"/>
          </p:cNvSpPr>
          <p:nvPr>
            <p:ph type="subTitle" sz="quarter" idx="1"/>
          </p:nvPr>
        </p:nvSpPr>
        <p:spPr>
          <a:xfrm>
            <a:off x="3571875" y="1500188"/>
            <a:ext cx="5286375" cy="5072062"/>
          </a:xfrm>
        </p:spPr>
        <p:txBody>
          <a:bodyPr/>
          <a:lstStyle/>
          <a:p>
            <a:pPr marL="342900" indent="-342900" eaLnBrk="1" hangingPunct="1">
              <a:lnSpc>
                <a:spcPct val="150000"/>
              </a:lnSpc>
              <a:buFont typeface="+mj-lt"/>
              <a:buAutoNum type="arabicPeriod"/>
              <a:defRPr/>
            </a:pPr>
            <a:r>
              <a:rPr lang="zh-TW" altLang="en-US" sz="2000" b="0" dirty="0" smtClean="0">
                <a:solidFill>
                  <a:schemeClr val="tx2">
                    <a:lumMod val="90000"/>
                    <a:lumOff val="10000"/>
                  </a:schemeClr>
                </a:solidFill>
                <a:latin typeface="Arial" charset="0"/>
              </a:rPr>
              <a:t>推測晉耆</a:t>
            </a:r>
            <a:r>
              <a:rPr lang="en-US" altLang="zh-TW" sz="2000" b="0" dirty="0" smtClean="0">
                <a:solidFill>
                  <a:schemeClr val="tx2">
                    <a:lumMod val="90000"/>
                    <a:lumOff val="10000"/>
                  </a:schemeClr>
                </a:solidFill>
                <a:latin typeface="Arial" charset="0"/>
              </a:rPr>
              <a:t>M-EA</a:t>
            </a:r>
            <a:r>
              <a:rPr lang="zh-TW" altLang="en-US" sz="2000" b="0" dirty="0" smtClean="0">
                <a:solidFill>
                  <a:schemeClr val="tx2">
                    <a:lumMod val="90000"/>
                    <a:lumOff val="10000"/>
                  </a:schemeClr>
                </a:solidFill>
                <a:latin typeface="Arial" charset="0"/>
              </a:rPr>
              <a:t>萃取物，可以</a:t>
            </a:r>
            <a:r>
              <a:rPr lang="zh-TW" altLang="en-US" sz="2000" b="0" dirty="0" smtClean="0">
                <a:solidFill>
                  <a:srgbClr val="FF0000"/>
                </a:solidFill>
                <a:latin typeface="Arial" charset="0"/>
              </a:rPr>
              <a:t>透過清除</a:t>
            </a:r>
            <a:r>
              <a:rPr lang="en-US" altLang="zh-TW" sz="2000" b="0" dirty="0" smtClean="0">
                <a:solidFill>
                  <a:srgbClr val="FF0000"/>
                </a:solidFill>
                <a:latin typeface="Arial" charset="0"/>
              </a:rPr>
              <a:t>NO</a:t>
            </a:r>
            <a:r>
              <a:rPr lang="zh-TW" altLang="en-US" sz="2000" b="0" dirty="0" smtClean="0">
                <a:solidFill>
                  <a:schemeClr val="tx2">
                    <a:lumMod val="90000"/>
                    <a:lumOff val="10000"/>
                  </a:schemeClr>
                </a:solidFill>
                <a:latin typeface="Arial" charset="0"/>
              </a:rPr>
              <a:t>自由基，而</a:t>
            </a:r>
            <a:r>
              <a:rPr lang="zh-TW" altLang="en-US" sz="2000" b="0" dirty="0" smtClean="0">
                <a:solidFill>
                  <a:srgbClr val="FF0000"/>
                </a:solidFill>
                <a:latin typeface="Arial" charset="0"/>
              </a:rPr>
              <a:t>達到刺激脾臟細胞生長之功能</a:t>
            </a:r>
            <a:r>
              <a:rPr lang="zh-TW" altLang="en-US" sz="2000" b="0" dirty="0" smtClean="0">
                <a:solidFill>
                  <a:schemeClr val="tx2">
                    <a:lumMod val="90000"/>
                    <a:lumOff val="10000"/>
                  </a:schemeClr>
                </a:solidFill>
                <a:latin typeface="Arial" charset="0"/>
              </a:rPr>
              <a:t>。</a:t>
            </a:r>
            <a:endParaRPr lang="en-US" altLang="zh-TW" sz="2000" b="0" dirty="0" smtClean="0">
              <a:solidFill>
                <a:schemeClr val="tx2">
                  <a:lumMod val="90000"/>
                  <a:lumOff val="10000"/>
                </a:schemeClr>
              </a:solidFill>
              <a:latin typeface="Arial" charset="0"/>
            </a:endParaRPr>
          </a:p>
          <a:p>
            <a:pPr marL="342900" indent="-342900" eaLnBrk="1" hangingPunct="1">
              <a:lnSpc>
                <a:spcPct val="150000"/>
              </a:lnSpc>
              <a:buFont typeface="+mj-lt"/>
              <a:buAutoNum type="arabicPeriod"/>
              <a:defRPr/>
            </a:pPr>
            <a:r>
              <a:rPr lang="zh-TW" altLang="en-US" sz="2000" b="0" dirty="0" smtClean="0">
                <a:solidFill>
                  <a:schemeClr val="tx2">
                    <a:lumMod val="90000"/>
                    <a:lumOff val="10000"/>
                  </a:schemeClr>
                </a:solidFill>
                <a:latin typeface="Arial" charset="0"/>
              </a:rPr>
              <a:t>於白血球低下症之病鼠中，可以</a:t>
            </a:r>
            <a:r>
              <a:rPr lang="zh-TW" altLang="en-US" sz="2000" b="0" dirty="0" smtClean="0">
                <a:solidFill>
                  <a:srgbClr val="FF0000"/>
                </a:solidFill>
                <a:latin typeface="Arial" charset="0"/>
              </a:rPr>
              <a:t>加速白血球之提升。</a:t>
            </a:r>
            <a:endParaRPr lang="en-US" altLang="zh-TW" sz="2000" b="0" dirty="0" smtClean="0">
              <a:solidFill>
                <a:srgbClr val="FF0000"/>
              </a:solidFill>
              <a:latin typeface="Arial" charset="0"/>
            </a:endParaRPr>
          </a:p>
          <a:p>
            <a:pPr marL="342900" indent="-342900" eaLnBrk="1" hangingPunct="1">
              <a:lnSpc>
                <a:spcPct val="150000"/>
              </a:lnSpc>
              <a:buFont typeface="+mj-lt"/>
              <a:buAutoNum type="arabicPeriod"/>
              <a:defRPr/>
            </a:pPr>
            <a:r>
              <a:rPr lang="zh-TW" altLang="en-US" sz="2000" b="0" dirty="0" smtClean="0">
                <a:solidFill>
                  <a:schemeClr val="tx2">
                    <a:lumMod val="90000"/>
                    <a:lumOff val="10000"/>
                  </a:schemeClr>
                </a:solidFill>
                <a:latin typeface="Arial" charset="0"/>
              </a:rPr>
              <a:t>晉耆</a:t>
            </a:r>
            <a:r>
              <a:rPr lang="en-US" altLang="zh-TW" sz="2000" b="0" dirty="0" smtClean="0">
                <a:solidFill>
                  <a:schemeClr val="tx2">
                    <a:lumMod val="90000"/>
                    <a:lumOff val="10000"/>
                  </a:schemeClr>
                </a:solidFill>
                <a:latin typeface="Arial" charset="0"/>
              </a:rPr>
              <a:t>M-EA</a:t>
            </a:r>
            <a:r>
              <a:rPr lang="zh-TW" altLang="en-US" sz="2000" b="0" dirty="0" smtClean="0">
                <a:solidFill>
                  <a:schemeClr val="tx2">
                    <a:lumMod val="90000"/>
                    <a:lumOff val="10000"/>
                  </a:schemeClr>
                </a:solidFill>
                <a:latin typeface="Arial" charset="0"/>
              </a:rPr>
              <a:t>萃取物，亦可以</a:t>
            </a:r>
            <a:r>
              <a:rPr lang="zh-TW" altLang="en-US" sz="2000" b="0" dirty="0" smtClean="0">
                <a:solidFill>
                  <a:srgbClr val="FF0000"/>
                </a:solidFill>
                <a:latin typeface="Arial" charset="0"/>
              </a:rPr>
              <a:t>透過抑制</a:t>
            </a:r>
            <a:r>
              <a:rPr lang="en-US" altLang="zh-TW" sz="2000" b="0" dirty="0" err="1" smtClean="0">
                <a:solidFill>
                  <a:srgbClr val="FF0000"/>
                </a:solidFill>
                <a:latin typeface="Arial" charset="0"/>
              </a:rPr>
              <a:t>iNOS</a:t>
            </a:r>
            <a:r>
              <a:rPr lang="zh-TW" altLang="en-US" sz="2000" b="0" dirty="0" smtClean="0">
                <a:solidFill>
                  <a:srgbClr val="FF0000"/>
                </a:solidFill>
                <a:latin typeface="Arial" charset="0"/>
              </a:rPr>
              <a:t>及</a:t>
            </a:r>
            <a:r>
              <a:rPr lang="en-US" altLang="zh-TW" sz="2000" b="0" dirty="0" smtClean="0">
                <a:solidFill>
                  <a:srgbClr val="FF0000"/>
                </a:solidFill>
                <a:latin typeface="Arial" charset="0"/>
              </a:rPr>
              <a:t>COX-2</a:t>
            </a:r>
            <a:r>
              <a:rPr lang="zh-TW" altLang="en-US" sz="2000" b="0" dirty="0" smtClean="0">
                <a:solidFill>
                  <a:srgbClr val="FF0000"/>
                </a:solidFill>
                <a:latin typeface="Arial" charset="0"/>
              </a:rPr>
              <a:t>蛋白表現</a:t>
            </a:r>
            <a:r>
              <a:rPr lang="zh-TW" altLang="en-US" sz="2000" b="0" dirty="0" smtClean="0">
                <a:solidFill>
                  <a:schemeClr val="tx2">
                    <a:lumMod val="90000"/>
                    <a:lumOff val="10000"/>
                  </a:schemeClr>
                </a:solidFill>
                <a:latin typeface="Arial" charset="0"/>
              </a:rPr>
              <a:t>，而達到</a:t>
            </a:r>
            <a:r>
              <a:rPr lang="zh-TW" altLang="en-US" sz="2000" b="0" dirty="0" smtClean="0">
                <a:solidFill>
                  <a:srgbClr val="FF0000"/>
                </a:solidFill>
                <a:latin typeface="Arial" charset="0"/>
              </a:rPr>
              <a:t>降低發炎</a:t>
            </a:r>
            <a:r>
              <a:rPr lang="zh-TW" altLang="en-US" sz="2000" b="0" dirty="0" smtClean="0">
                <a:solidFill>
                  <a:schemeClr val="tx2">
                    <a:lumMod val="90000"/>
                    <a:lumOff val="10000"/>
                  </a:schemeClr>
                </a:solidFill>
                <a:latin typeface="Arial" charset="0"/>
              </a:rPr>
              <a:t>介質（</a:t>
            </a:r>
            <a:r>
              <a:rPr lang="en-US" altLang="zh-TW" sz="2000" b="0" dirty="0" smtClean="0">
                <a:solidFill>
                  <a:schemeClr val="tx2">
                    <a:lumMod val="90000"/>
                    <a:lumOff val="10000"/>
                  </a:schemeClr>
                </a:solidFill>
                <a:latin typeface="Arial" charset="0"/>
              </a:rPr>
              <a:t>NO</a:t>
            </a:r>
            <a:r>
              <a:rPr lang="zh-TW" altLang="en-US" sz="2000" b="0" dirty="0" smtClean="0">
                <a:solidFill>
                  <a:schemeClr val="tx2">
                    <a:lumMod val="90000"/>
                    <a:lumOff val="10000"/>
                  </a:schemeClr>
                </a:solidFill>
                <a:latin typeface="Arial" charset="0"/>
              </a:rPr>
              <a:t>及</a:t>
            </a:r>
            <a:r>
              <a:rPr lang="en-US" altLang="zh-TW" sz="2000" b="0" dirty="0" smtClean="0">
                <a:solidFill>
                  <a:schemeClr val="tx2">
                    <a:lumMod val="90000"/>
                    <a:lumOff val="10000"/>
                  </a:schemeClr>
                </a:solidFill>
                <a:latin typeface="Arial" charset="0"/>
              </a:rPr>
              <a:t>PGE</a:t>
            </a:r>
            <a:r>
              <a:rPr lang="en-US" altLang="zh-TW" sz="2000" b="0" baseline="-25000" dirty="0" smtClean="0">
                <a:solidFill>
                  <a:schemeClr val="tx2">
                    <a:lumMod val="90000"/>
                    <a:lumOff val="10000"/>
                  </a:schemeClr>
                </a:solidFill>
                <a:latin typeface="Arial" charset="0"/>
              </a:rPr>
              <a:t>2</a:t>
            </a:r>
            <a:r>
              <a:rPr lang="zh-TW" altLang="en-US" sz="2000" b="0" dirty="0" smtClean="0">
                <a:solidFill>
                  <a:schemeClr val="tx2">
                    <a:lumMod val="90000"/>
                    <a:lumOff val="10000"/>
                  </a:schemeClr>
                </a:solidFill>
                <a:latin typeface="Arial" charset="0"/>
              </a:rPr>
              <a:t>）之功效。</a:t>
            </a:r>
            <a:endParaRPr lang="en-US" altLang="zh-TW" sz="2000" b="0" dirty="0" smtClean="0">
              <a:solidFill>
                <a:schemeClr val="tx2">
                  <a:lumMod val="90000"/>
                  <a:lumOff val="10000"/>
                </a:schemeClr>
              </a:solidFill>
              <a:latin typeface="Arial" charset="0"/>
            </a:endParaRPr>
          </a:p>
          <a:p>
            <a:pPr marL="342900" indent="-342900" eaLnBrk="1" hangingPunct="1">
              <a:lnSpc>
                <a:spcPct val="150000"/>
              </a:lnSpc>
              <a:buFont typeface="+mj-lt"/>
              <a:buAutoNum type="arabicPeriod"/>
              <a:defRPr/>
            </a:pPr>
            <a:r>
              <a:rPr lang="zh-TW" altLang="en-US" sz="2000" b="0" dirty="0" smtClean="0">
                <a:solidFill>
                  <a:schemeClr val="tx2">
                    <a:lumMod val="90000"/>
                    <a:lumOff val="10000"/>
                  </a:schemeClr>
                </a:solidFill>
                <a:latin typeface="Arial" charset="0"/>
              </a:rPr>
              <a:t>綜合上述，晉耆具有免疫調節之作用。因而推測以黃耆為主藥之黃耆六一湯應具有免疫調節之功能，繼而進行下列評估。</a:t>
            </a:r>
            <a:endParaRPr lang="en-US" altLang="zh-TW" sz="2000" b="0" dirty="0" smtClean="0">
              <a:solidFill>
                <a:schemeClr val="tx2">
                  <a:lumMod val="90000"/>
                  <a:lumOff val="10000"/>
                </a:schemeClr>
              </a:solidFill>
              <a:latin typeface="Arial" charset="0"/>
            </a:endParaRPr>
          </a:p>
        </p:txBody>
      </p:sp>
      <p:sp>
        <p:nvSpPr>
          <p:cNvPr id="25604" name="投影片編號版面配置區 1"/>
          <p:cNvSpPr>
            <a:spLocks noGrp="1"/>
          </p:cNvSpPr>
          <p:nvPr>
            <p:ph type="sldNum" sz="quarter" idx="12"/>
          </p:nvPr>
        </p:nvSpPr>
        <p:spPr>
          <a:noFill/>
        </p:spPr>
        <p:txBody>
          <a:bodyPr/>
          <a:lstStyle/>
          <a:p>
            <a:fld id="{D71334A2-622B-4D94-A2E0-9F66DC92FECE}" type="slidenum">
              <a:rPr lang="en-US" altLang="zh-TW" smtClean="0"/>
              <a:pPr/>
              <a:t>25</a:t>
            </a:fld>
            <a:endParaRPr lang="en-US" altLang="zh-TW"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3"/>
          <p:cNvSpPr>
            <a:spLocks noGrp="1"/>
          </p:cNvSpPr>
          <p:nvPr>
            <p:ph type="ctrTitle" sz="quarter"/>
          </p:nvPr>
        </p:nvSpPr>
        <p:spPr>
          <a:xfrm>
            <a:off x="3714750" y="1285875"/>
            <a:ext cx="4797425" cy="790575"/>
          </a:xfrm>
        </p:spPr>
        <p:txBody>
          <a:bodyPr/>
          <a:lstStyle/>
          <a:p>
            <a:pPr>
              <a:defRPr/>
            </a:pPr>
            <a:r>
              <a:rPr lang="en-US" altLang="zh-TW" sz="3200" kern="1200" dirty="0" smtClean="0">
                <a:solidFill>
                  <a:schemeClr val="accent4">
                    <a:lumMod val="90000"/>
                    <a:lumOff val="10000"/>
                  </a:schemeClr>
                </a:solidFill>
                <a:latin typeface="Arial" pitchFamily="34" charset="0"/>
                <a:cs typeface="Arial" pitchFamily="34" charset="0"/>
              </a:rPr>
              <a:t>HQLYT</a:t>
            </a:r>
            <a:r>
              <a:rPr lang="zh-TW" altLang="en-US" sz="3200" dirty="0" smtClean="0">
                <a:solidFill>
                  <a:schemeClr val="accent4">
                    <a:lumMod val="90000"/>
                    <a:lumOff val="10000"/>
                  </a:schemeClr>
                </a:solidFill>
              </a:rPr>
              <a:t>免疫增強作用評估</a:t>
            </a:r>
          </a:p>
        </p:txBody>
      </p:sp>
      <p:sp>
        <p:nvSpPr>
          <p:cNvPr id="28675" name="副標題 4"/>
          <p:cNvSpPr>
            <a:spLocks noGrp="1"/>
          </p:cNvSpPr>
          <p:nvPr>
            <p:ph type="subTitle" sz="quarter" idx="1"/>
          </p:nvPr>
        </p:nvSpPr>
        <p:spPr>
          <a:xfrm>
            <a:off x="3786188" y="2500313"/>
            <a:ext cx="5195887" cy="3467100"/>
          </a:xfrm>
        </p:spPr>
        <p:txBody>
          <a:bodyPr/>
          <a:lstStyle/>
          <a:p>
            <a:pPr>
              <a:lnSpc>
                <a:spcPct val="150000"/>
              </a:lnSpc>
              <a:buFont typeface="Wingdings" pitchFamily="2" charset="2"/>
              <a:buChar char="n"/>
              <a:defRPr/>
            </a:pPr>
            <a:r>
              <a:rPr lang="en-US" altLang="zh-TW" sz="2000" dirty="0" err="1" smtClean="0">
                <a:solidFill>
                  <a:srgbClr val="0066FF"/>
                </a:solidFill>
                <a:latin typeface="Arial" charset="0"/>
                <a:cs typeface="Arial" charset="0"/>
              </a:rPr>
              <a:t>Splenocyte</a:t>
            </a:r>
            <a:r>
              <a:rPr lang="en-US" altLang="zh-TW" sz="2000" dirty="0" smtClean="0">
                <a:solidFill>
                  <a:srgbClr val="0066FF"/>
                </a:solidFill>
                <a:latin typeface="Arial" charset="0"/>
                <a:cs typeface="Arial" charset="0"/>
              </a:rPr>
              <a:t> </a:t>
            </a:r>
            <a:r>
              <a:rPr lang="en-US" altLang="zh-TW" sz="2000" dirty="0" err="1" smtClean="0">
                <a:solidFill>
                  <a:srgbClr val="0066FF"/>
                </a:solidFill>
                <a:latin typeface="Arial" charset="0"/>
                <a:cs typeface="Arial" charset="0"/>
              </a:rPr>
              <a:t>modeimmuno</a:t>
            </a:r>
            <a:r>
              <a:rPr lang="en-US" altLang="zh-TW" sz="2000" dirty="0" smtClean="0">
                <a:solidFill>
                  <a:srgbClr val="0066FF"/>
                </a:solidFill>
                <a:latin typeface="Arial" charset="0"/>
                <a:cs typeface="Arial" charset="0"/>
              </a:rPr>
              <a:t>-modulation effects l of the assay</a:t>
            </a:r>
          </a:p>
          <a:p>
            <a:pPr lvl="1">
              <a:lnSpc>
                <a:spcPct val="150000"/>
              </a:lnSpc>
              <a:defRPr/>
            </a:pPr>
            <a:r>
              <a:rPr lang="en-US" altLang="zh-TW" sz="1800" dirty="0" err="1" smtClean="0">
                <a:solidFill>
                  <a:srgbClr val="0066FF"/>
                </a:solidFill>
                <a:latin typeface="Arial" charset="0"/>
                <a:cs typeface="Arial" charset="0"/>
              </a:rPr>
              <a:t>Splenocyte</a:t>
            </a:r>
            <a:r>
              <a:rPr lang="en-US" altLang="zh-TW" sz="1800" dirty="0" smtClean="0">
                <a:solidFill>
                  <a:srgbClr val="0066FF"/>
                </a:solidFill>
                <a:latin typeface="Arial" charset="0"/>
                <a:cs typeface="Arial" charset="0"/>
              </a:rPr>
              <a:t> Proliferation Assay</a:t>
            </a:r>
          </a:p>
          <a:p>
            <a:pPr lvl="1">
              <a:lnSpc>
                <a:spcPct val="150000"/>
              </a:lnSpc>
              <a:defRPr/>
            </a:pPr>
            <a:r>
              <a:rPr lang="en-US" altLang="zh-TW" sz="1800" dirty="0" smtClean="0">
                <a:solidFill>
                  <a:srgbClr val="0066FF"/>
                </a:solidFill>
                <a:latin typeface="Arial" charset="0"/>
                <a:cs typeface="Arial" charset="0"/>
              </a:rPr>
              <a:t>Natural Killer Cell Activity </a:t>
            </a:r>
          </a:p>
          <a:p>
            <a:pPr marL="342900" lvl="1" indent="-342900">
              <a:lnSpc>
                <a:spcPct val="150000"/>
              </a:lnSpc>
              <a:buSzPct val="75000"/>
              <a:defRPr/>
            </a:pPr>
            <a:r>
              <a:rPr lang="en-US" altLang="zh-TW" sz="2000" dirty="0" smtClean="0">
                <a:solidFill>
                  <a:srgbClr val="0066FF"/>
                </a:solidFill>
                <a:latin typeface="Arial" charset="0"/>
                <a:cs typeface="Arial" charset="0"/>
              </a:rPr>
              <a:t>A </a:t>
            </a:r>
            <a:r>
              <a:rPr lang="en-US" altLang="zh-TW" sz="2000" dirty="0" err="1" smtClean="0">
                <a:solidFill>
                  <a:srgbClr val="0066FF"/>
                </a:solidFill>
                <a:latin typeface="Arial" charset="0"/>
                <a:cs typeface="Arial" charset="0"/>
              </a:rPr>
              <a:t>murine</a:t>
            </a:r>
            <a:r>
              <a:rPr lang="en-US" altLang="zh-TW" sz="2000" dirty="0" smtClean="0">
                <a:solidFill>
                  <a:srgbClr val="0066FF"/>
                </a:solidFill>
                <a:latin typeface="Arial" charset="0"/>
                <a:cs typeface="Arial" charset="0"/>
              </a:rPr>
              <a:t> model of </a:t>
            </a:r>
            <a:r>
              <a:rPr lang="en-US" altLang="zh-TW" sz="2000" dirty="0" err="1" smtClean="0">
                <a:solidFill>
                  <a:srgbClr val="0066FF"/>
                </a:solidFill>
                <a:latin typeface="Arial" charset="0"/>
                <a:cs typeface="Arial" charset="0"/>
              </a:rPr>
              <a:t>cyclophosphamide</a:t>
            </a:r>
            <a:r>
              <a:rPr lang="en-US" altLang="zh-TW" sz="2000" dirty="0" smtClean="0">
                <a:solidFill>
                  <a:srgbClr val="0066FF"/>
                </a:solidFill>
                <a:latin typeface="Arial" charset="0"/>
                <a:cs typeface="Arial" charset="0"/>
              </a:rPr>
              <a:t>-induced leucopenia</a:t>
            </a:r>
          </a:p>
          <a:p>
            <a:pPr>
              <a:defRPr/>
            </a:pPr>
            <a:endParaRPr lang="zh-TW" altLang="en-US" sz="2000" dirty="0" smtClean="0">
              <a:solidFill>
                <a:srgbClr val="0066FF"/>
              </a:solidFill>
            </a:endParaRPr>
          </a:p>
        </p:txBody>
      </p:sp>
      <p:sp>
        <p:nvSpPr>
          <p:cNvPr id="26628" name="投影片編號版面配置區 2"/>
          <p:cNvSpPr>
            <a:spLocks noGrp="1"/>
          </p:cNvSpPr>
          <p:nvPr>
            <p:ph type="sldNum" sz="quarter" idx="12"/>
          </p:nvPr>
        </p:nvSpPr>
        <p:spPr>
          <a:noFill/>
        </p:spPr>
        <p:txBody>
          <a:bodyPr/>
          <a:lstStyle/>
          <a:p>
            <a:fld id="{94570566-C896-4EDF-B62B-B77D5CDA1B26}" type="slidenum">
              <a:rPr lang="en-US" altLang="zh-TW" smtClean="0"/>
              <a:pPr/>
              <a:t>26</a:t>
            </a:fld>
            <a:endParaRPr lang="en-US" altLang="zh-TW"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52"/>
          <p:cNvGrpSpPr>
            <a:grpSpLocks/>
          </p:cNvGrpSpPr>
          <p:nvPr/>
        </p:nvGrpSpPr>
        <p:grpSpPr bwMode="auto">
          <a:xfrm>
            <a:off x="1157288" y="1716088"/>
            <a:ext cx="7673975" cy="4148137"/>
            <a:chOff x="884201" y="1785926"/>
            <a:chExt cx="7673792" cy="4148174"/>
          </a:xfrm>
        </p:grpSpPr>
        <p:sp>
          <p:nvSpPr>
            <p:cNvPr id="164894" name="AutoShape 30"/>
            <p:cNvSpPr>
              <a:spLocks noChangeArrowheads="1"/>
            </p:cNvSpPr>
            <p:nvPr/>
          </p:nvSpPr>
          <p:spPr bwMode="auto">
            <a:xfrm rot="802598">
              <a:off x="6876830" y="4499613"/>
              <a:ext cx="1681163" cy="1313584"/>
            </a:xfrm>
            <a:prstGeom prst="irregularSeal2">
              <a:avLst/>
            </a:prstGeom>
            <a:solidFill>
              <a:srgbClr val="FF0000"/>
            </a:solidFill>
            <a:ln w="9525">
              <a:solidFill>
                <a:schemeClr val="tx1"/>
              </a:solidFill>
              <a:miter lim="800000"/>
              <a:headEnd/>
              <a:tailEnd/>
            </a:ln>
            <a:effectLst/>
            <a:scene3d>
              <a:camera prst="orthographicFront"/>
              <a:lightRig rig="threePt" dir="t"/>
            </a:scene3d>
            <a:sp3d>
              <a:bevelT/>
            </a:sp3d>
          </p:spPr>
          <p:txBody>
            <a:bodyPr wrap="none" anchor="ctr"/>
            <a:lstStyle/>
            <a:p>
              <a:pPr algn="ctr">
                <a:defRPr/>
              </a:pPr>
              <a:r>
                <a:rPr lang="en-US" altLang="zh-TW" sz="2800" dirty="0">
                  <a:ln w="18415" cmpd="sng">
                    <a:solidFill>
                      <a:srgbClr val="FFFFFF"/>
                    </a:solidFill>
                    <a:prstDash val="solid"/>
                  </a:ln>
                  <a:solidFill>
                    <a:srgbClr val="FFFFFF"/>
                  </a:solidFill>
                  <a:effectLst>
                    <a:outerShdw blurRad="63500" dir="3600000" algn="tl" rotWithShape="0">
                      <a:srgbClr val="000000">
                        <a:alpha val="70000"/>
                      </a:srgbClr>
                    </a:outerShdw>
                  </a:effectLst>
                </a:rPr>
                <a:t>YAC-1</a:t>
              </a:r>
            </a:p>
          </p:txBody>
        </p:sp>
        <p:sp>
          <p:nvSpPr>
            <p:cNvPr id="164869" name="Oval 5"/>
            <p:cNvSpPr>
              <a:spLocks noChangeArrowheads="1"/>
            </p:cNvSpPr>
            <p:nvPr/>
          </p:nvSpPr>
          <p:spPr bwMode="auto">
            <a:xfrm>
              <a:off x="1670019" y="1785926"/>
              <a:ext cx="5072098" cy="4148174"/>
            </a:xfrm>
            <a:prstGeom prst="ellipse">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path path="circle">
                <a:fillToRect l="50000" t="50000" r="50000" b="50000"/>
              </a:path>
              <a:tileRect/>
            </a:gradFill>
            <a:ln w="9525">
              <a:noFill/>
              <a:round/>
              <a:headEnd/>
              <a:tailEnd/>
            </a:ln>
            <a:effectLst/>
            <a:scene3d>
              <a:camera prst="orthographicFront"/>
              <a:lightRig rig="threePt" dir="t"/>
            </a:scene3d>
            <a:sp3d>
              <a:bevelT w="165100" prst="coolSlant"/>
            </a:sp3d>
          </p:spPr>
          <p:txBody>
            <a:bodyPr wrap="none"/>
            <a:lstStyle/>
            <a:p>
              <a:pPr algn="ctr">
                <a:defRPr/>
              </a:pPr>
              <a:endParaRPr lang="en-US" altLang="zh-TW" b="1" dirty="0">
                <a:solidFill>
                  <a:srgbClr val="FF0000"/>
                </a:solidFill>
              </a:endParaRPr>
            </a:p>
            <a:p>
              <a:pPr algn="ctr">
                <a:defRPr/>
              </a:pPr>
              <a:endParaRPr lang="en-US" altLang="zh-TW" b="1" dirty="0">
                <a:solidFill>
                  <a:srgbClr val="FF0000"/>
                </a:solidFill>
              </a:endParaRPr>
            </a:p>
            <a:p>
              <a:pPr algn="ctr">
                <a:defRPr/>
              </a:pPr>
              <a:endParaRPr lang="en-US" altLang="zh-TW" b="1" dirty="0">
                <a:solidFill>
                  <a:srgbClr val="FF0000"/>
                </a:solidFill>
              </a:endParaRPr>
            </a:p>
            <a:p>
              <a:pPr algn="ctr">
                <a:defRPr/>
              </a:pPr>
              <a:endParaRPr lang="en-US" altLang="zh-TW" b="1" dirty="0">
                <a:solidFill>
                  <a:srgbClr val="FF0000"/>
                </a:solidFill>
              </a:endParaRPr>
            </a:p>
            <a:p>
              <a:pPr algn="ctr">
                <a:defRPr/>
              </a:pPr>
              <a:endParaRPr lang="en-US" altLang="zh-TW" b="1" dirty="0">
                <a:solidFill>
                  <a:srgbClr val="FF0000"/>
                </a:solidFill>
              </a:endParaRPr>
            </a:p>
          </p:txBody>
        </p:sp>
        <p:sp>
          <p:nvSpPr>
            <p:cNvPr id="164872" name="Oval 8"/>
            <p:cNvSpPr>
              <a:spLocks noChangeArrowheads="1"/>
            </p:cNvSpPr>
            <p:nvPr/>
          </p:nvSpPr>
          <p:spPr bwMode="auto">
            <a:xfrm>
              <a:off x="2441556" y="2262180"/>
              <a:ext cx="938213" cy="892171"/>
            </a:xfrm>
            <a:prstGeom prst="ellipse">
              <a:avLst/>
            </a:prstGeom>
            <a:solidFill>
              <a:schemeClr val="tx1">
                <a:lumMod val="20000"/>
                <a:lumOff val="80000"/>
              </a:schemeClr>
            </a:solidFill>
            <a:ln w="9525">
              <a:solidFill>
                <a:schemeClr val="tx1"/>
              </a:solidFill>
              <a:round/>
              <a:headEnd/>
              <a:tailEnd/>
            </a:ln>
            <a:effectLst>
              <a:innerShdw blurRad="114300">
                <a:prstClr val="black"/>
              </a:innerShdw>
            </a:effectLst>
            <a:scene3d>
              <a:camera prst="orthographicFront"/>
              <a:lightRig rig="threePt" dir="t"/>
            </a:scene3d>
            <a:sp3d>
              <a:bevelT w="165100" prst="coolSlant"/>
            </a:sp3d>
          </p:spPr>
          <p:txBody>
            <a:bodyPr wrap="none" anchor="ctr"/>
            <a:lstStyle/>
            <a:p>
              <a:pPr algn="ctr">
                <a:defRPr/>
              </a:pPr>
              <a:r>
                <a:rPr kumimoji="1" lang="en-US" altLang="zh-TW" dirty="0"/>
                <a:t>T cell</a:t>
              </a:r>
            </a:p>
          </p:txBody>
        </p:sp>
        <p:sp>
          <p:nvSpPr>
            <p:cNvPr id="164873" name="Oval 9"/>
            <p:cNvSpPr>
              <a:spLocks noChangeArrowheads="1"/>
            </p:cNvSpPr>
            <p:nvPr/>
          </p:nvSpPr>
          <p:spPr bwMode="auto">
            <a:xfrm>
              <a:off x="5022052" y="2566187"/>
              <a:ext cx="917575" cy="867584"/>
            </a:xfrm>
            <a:prstGeom prst="ellipse">
              <a:avLst/>
            </a:prstGeom>
            <a:solidFill>
              <a:schemeClr val="tx2">
                <a:lumMod val="25000"/>
                <a:lumOff val="75000"/>
              </a:schemeClr>
            </a:solidFill>
            <a:ln w="9525">
              <a:solidFill>
                <a:schemeClr val="tx1"/>
              </a:solidFill>
              <a:round/>
              <a:headEnd/>
              <a:tailEnd/>
            </a:ln>
            <a:effectLst/>
            <a:scene3d>
              <a:camera prst="orthographicFront"/>
              <a:lightRig rig="threePt" dir="t"/>
            </a:scene3d>
            <a:sp3d>
              <a:bevelT w="165100" prst="coolSlant"/>
            </a:sp3d>
          </p:spPr>
          <p:txBody>
            <a:bodyPr wrap="none" anchor="ctr"/>
            <a:lstStyle/>
            <a:p>
              <a:pPr algn="ctr">
                <a:defRPr/>
              </a:pPr>
              <a:r>
                <a:rPr kumimoji="1" lang="en-US" altLang="zh-TW" dirty="0">
                  <a:solidFill>
                    <a:srgbClr val="FF0000"/>
                  </a:solidFill>
                </a:rPr>
                <a:t>B cell</a:t>
              </a:r>
            </a:p>
          </p:txBody>
        </p:sp>
        <p:sp>
          <p:nvSpPr>
            <p:cNvPr id="27663" name="AutoShape 10"/>
            <p:cNvSpPr>
              <a:spLocks noChangeArrowheads="1"/>
            </p:cNvSpPr>
            <p:nvPr/>
          </p:nvSpPr>
          <p:spPr bwMode="auto">
            <a:xfrm>
              <a:off x="1857356" y="1785926"/>
              <a:ext cx="1036638" cy="504825"/>
            </a:xfrm>
            <a:prstGeom prst="curvedDownArrow">
              <a:avLst>
                <a:gd name="adj1" fmla="val 41069"/>
                <a:gd name="adj2" fmla="val 82138"/>
                <a:gd name="adj3" fmla="val 36630"/>
              </a:avLst>
            </a:prstGeom>
            <a:solidFill>
              <a:srgbClr val="99FFCC"/>
            </a:solidFill>
            <a:ln w="9525">
              <a:solidFill>
                <a:schemeClr val="tx1"/>
              </a:solidFill>
              <a:miter lim="800000"/>
              <a:headEnd/>
              <a:tailEnd/>
            </a:ln>
          </p:spPr>
          <p:txBody>
            <a:bodyPr wrap="none" anchor="ctr"/>
            <a:lstStyle/>
            <a:p>
              <a:endParaRPr lang="zh-TW" altLang="en-US">
                <a:cs typeface="Times New Roman" pitchFamily="18" charset="0"/>
              </a:endParaRPr>
            </a:p>
          </p:txBody>
        </p:sp>
        <p:sp>
          <p:nvSpPr>
            <p:cNvPr id="164875" name="AutoShape 11"/>
            <p:cNvSpPr>
              <a:spLocks noChangeArrowheads="1"/>
            </p:cNvSpPr>
            <p:nvPr/>
          </p:nvSpPr>
          <p:spPr bwMode="auto">
            <a:xfrm>
              <a:off x="884201" y="2076448"/>
              <a:ext cx="1198562" cy="714391"/>
            </a:xfrm>
            <a:prstGeom prst="roundRect">
              <a:avLst>
                <a:gd name="adj" fmla="val 1666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9525">
              <a:solidFill>
                <a:schemeClr val="tx1"/>
              </a:solidFill>
              <a:round/>
              <a:headEnd/>
              <a:tailEnd/>
            </a:ln>
            <a:effectLst/>
            <a:scene3d>
              <a:camera prst="orthographicFront"/>
              <a:lightRig rig="threePt" dir="t"/>
            </a:scene3d>
            <a:sp3d>
              <a:bevelT w="165100" prst="coolSlant"/>
            </a:sp3d>
          </p:spPr>
          <p:txBody>
            <a:bodyPr wrap="none" anchor="ctr"/>
            <a:lstStyle/>
            <a:p>
              <a:pPr algn="ctr">
                <a:defRPr/>
              </a:pPr>
              <a:r>
                <a:rPr kumimoji="1" lang="en-US" altLang="zh-TW" sz="2000" dirty="0">
                  <a:solidFill>
                    <a:srgbClr val="FF0000"/>
                  </a:solidFill>
                </a:rPr>
                <a:t>Con-A</a:t>
              </a:r>
            </a:p>
            <a:p>
              <a:pPr algn="ctr">
                <a:defRPr/>
              </a:pPr>
              <a:r>
                <a:rPr kumimoji="1" lang="en-US" altLang="zh-TW" sz="2000" dirty="0">
                  <a:solidFill>
                    <a:srgbClr val="FF0000"/>
                  </a:solidFill>
                </a:rPr>
                <a:t>PHA-P</a:t>
              </a:r>
            </a:p>
          </p:txBody>
        </p:sp>
        <p:sp>
          <p:nvSpPr>
            <p:cNvPr id="27667" name="AutoShape 12"/>
            <p:cNvSpPr>
              <a:spLocks noChangeArrowheads="1"/>
            </p:cNvSpPr>
            <p:nvPr/>
          </p:nvSpPr>
          <p:spPr bwMode="auto">
            <a:xfrm rot="188598" flipH="1">
              <a:off x="5519227" y="2125223"/>
              <a:ext cx="1144288" cy="562909"/>
            </a:xfrm>
            <a:prstGeom prst="curvedDownArrow">
              <a:avLst>
                <a:gd name="adj1" fmla="val 47009"/>
                <a:gd name="adj2" fmla="val 94027"/>
                <a:gd name="adj3" fmla="val 36630"/>
              </a:avLst>
            </a:prstGeom>
            <a:solidFill>
              <a:srgbClr val="99FFCC"/>
            </a:solidFill>
            <a:ln w="9525">
              <a:solidFill>
                <a:schemeClr val="tx1"/>
              </a:solidFill>
              <a:miter lim="800000"/>
              <a:headEnd/>
              <a:tailEnd/>
            </a:ln>
          </p:spPr>
          <p:txBody>
            <a:bodyPr wrap="none" anchor="ctr"/>
            <a:lstStyle/>
            <a:p>
              <a:endParaRPr lang="zh-TW" altLang="en-US">
                <a:cs typeface="Times New Roman" pitchFamily="18" charset="0"/>
              </a:endParaRPr>
            </a:p>
          </p:txBody>
        </p:sp>
        <p:sp>
          <p:nvSpPr>
            <p:cNvPr id="164877" name="AutoShape 13"/>
            <p:cNvSpPr>
              <a:spLocks noChangeArrowheads="1"/>
            </p:cNvSpPr>
            <p:nvPr/>
          </p:nvSpPr>
          <p:spPr bwMode="auto">
            <a:xfrm>
              <a:off x="6357950" y="2357430"/>
              <a:ext cx="1055687" cy="417512"/>
            </a:xfrm>
            <a:prstGeom prst="roundRect">
              <a:avLst>
                <a:gd name="adj" fmla="val 1666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9525">
              <a:solidFill>
                <a:schemeClr val="tx1"/>
              </a:solidFill>
              <a:round/>
              <a:headEnd/>
              <a:tailEnd/>
            </a:ln>
            <a:effectLst/>
            <a:scene3d>
              <a:camera prst="orthographicFront"/>
              <a:lightRig rig="threePt" dir="t"/>
            </a:scene3d>
            <a:sp3d>
              <a:bevelT/>
            </a:sp3d>
          </p:spPr>
          <p:txBody>
            <a:bodyPr wrap="none" anchor="ctr"/>
            <a:lstStyle/>
            <a:p>
              <a:pPr algn="ctr">
                <a:defRPr/>
              </a:pPr>
              <a:r>
                <a:rPr kumimoji="1" lang="en-US" altLang="zh-TW" dirty="0">
                  <a:solidFill>
                    <a:srgbClr val="FF0000"/>
                  </a:solidFill>
                </a:rPr>
                <a:t>LPS</a:t>
              </a:r>
            </a:p>
          </p:txBody>
        </p:sp>
        <p:cxnSp>
          <p:nvCxnSpPr>
            <p:cNvPr id="27671" name="AutoShape 15"/>
            <p:cNvCxnSpPr>
              <a:cxnSpLocks noChangeShapeType="1"/>
            </p:cNvCxnSpPr>
            <p:nvPr/>
          </p:nvCxnSpPr>
          <p:spPr bwMode="auto">
            <a:xfrm rot="16200000" flipH="1">
              <a:off x="3921892" y="4185445"/>
              <a:ext cx="482630" cy="1157292"/>
            </a:xfrm>
            <a:prstGeom prst="curvedConnector2">
              <a:avLst/>
            </a:prstGeom>
            <a:noFill/>
            <a:ln w="38100">
              <a:solidFill>
                <a:srgbClr val="0066FF"/>
              </a:solidFill>
              <a:round/>
              <a:headEnd/>
              <a:tailEnd type="triangle" w="med" len="med"/>
            </a:ln>
          </p:spPr>
        </p:cxnSp>
        <p:sp>
          <p:nvSpPr>
            <p:cNvPr id="164880" name="Rectangle 16"/>
            <p:cNvSpPr>
              <a:spLocks noChangeArrowheads="1"/>
            </p:cNvSpPr>
            <p:nvPr/>
          </p:nvSpPr>
          <p:spPr bwMode="auto">
            <a:xfrm>
              <a:off x="3598845" y="4719654"/>
              <a:ext cx="663575" cy="431800"/>
            </a:xfrm>
            <a:prstGeom prst="rect">
              <a:avLst/>
            </a:prstGeom>
            <a:solidFill>
              <a:srgbClr val="00FFCC"/>
            </a:solidFill>
            <a:ln w="9525">
              <a:solidFill>
                <a:schemeClr val="tx1"/>
              </a:solidFill>
              <a:miter lim="800000"/>
              <a:headEnd/>
              <a:tailEnd/>
            </a:ln>
            <a:effectLst>
              <a:outerShdw blurRad="50800" dist="38100" dir="5400000" algn="t" rotWithShape="0">
                <a:prstClr val="black">
                  <a:alpha val="40000"/>
                </a:prstClr>
              </a:outerShdw>
            </a:effectLst>
            <a:scene3d>
              <a:camera prst="orthographicFront"/>
              <a:lightRig rig="threePt" dir="t"/>
            </a:scene3d>
            <a:sp3d>
              <a:bevelT w="165100" prst="coolSlant"/>
            </a:sp3d>
          </p:spPr>
          <p:txBody>
            <a:bodyPr wrap="none" anchor="ctr"/>
            <a:lstStyle/>
            <a:p>
              <a:pPr algn="ctr">
                <a:defRPr/>
              </a:pPr>
              <a:r>
                <a:rPr kumimoji="1" lang="en-US" altLang="zh-TW" dirty="0">
                  <a:solidFill>
                    <a:srgbClr val="0066FF"/>
                  </a:solidFill>
                </a:rPr>
                <a:t>IL-2</a:t>
              </a:r>
            </a:p>
          </p:txBody>
        </p:sp>
        <p:sp>
          <p:nvSpPr>
            <p:cNvPr id="164881" name="Oval 17"/>
            <p:cNvSpPr>
              <a:spLocks noChangeArrowheads="1"/>
            </p:cNvSpPr>
            <p:nvPr/>
          </p:nvSpPr>
          <p:spPr bwMode="auto">
            <a:xfrm>
              <a:off x="4741853" y="4648216"/>
              <a:ext cx="1231900" cy="865188"/>
            </a:xfrm>
            <a:prstGeom prst="ellipse">
              <a:avLst/>
            </a:prstGeom>
            <a:solidFill>
              <a:srgbClr val="99FFCC"/>
            </a:solidFill>
            <a:ln w="9525">
              <a:solidFill>
                <a:schemeClr val="tx1"/>
              </a:solidFill>
              <a:round/>
              <a:headEnd/>
              <a:tailEnd/>
            </a:ln>
            <a:effectLst/>
            <a:scene3d>
              <a:camera prst="orthographicFront"/>
              <a:lightRig rig="threePt" dir="t"/>
            </a:scene3d>
            <a:sp3d>
              <a:bevelT w="165100" prst="coolSlant"/>
            </a:sp3d>
          </p:spPr>
          <p:txBody>
            <a:bodyPr wrap="none" anchor="ctr"/>
            <a:lstStyle/>
            <a:p>
              <a:pPr algn="ctr">
                <a:defRPr/>
              </a:pPr>
              <a:r>
                <a:rPr kumimoji="1" lang="en-US" altLang="zh-TW" dirty="0"/>
                <a:t>NK cell</a:t>
              </a:r>
            </a:p>
          </p:txBody>
        </p:sp>
        <p:sp>
          <p:nvSpPr>
            <p:cNvPr id="164882" name="Oval 18"/>
            <p:cNvSpPr>
              <a:spLocks noChangeArrowheads="1"/>
            </p:cNvSpPr>
            <p:nvPr/>
          </p:nvSpPr>
          <p:spPr bwMode="auto">
            <a:xfrm>
              <a:off x="1728769" y="3802051"/>
              <a:ext cx="712787" cy="703289"/>
            </a:xfrm>
            <a:prstGeom prst="ellipse">
              <a:avLst/>
            </a:prstGeom>
            <a:solidFill>
              <a:srgbClr val="FFC000"/>
            </a:solidFill>
            <a:ln w="9525">
              <a:solidFill>
                <a:schemeClr val="tx1"/>
              </a:solidFill>
              <a:round/>
              <a:headEnd/>
              <a:tailEnd/>
            </a:ln>
            <a:effectLst/>
            <a:scene3d>
              <a:camera prst="orthographicFront"/>
              <a:lightRig rig="threePt" dir="t"/>
            </a:scene3d>
            <a:sp3d>
              <a:bevelT w="165100" prst="coolSlant"/>
            </a:sp3d>
          </p:spPr>
          <p:txBody>
            <a:bodyPr wrap="none" anchor="ctr"/>
            <a:lstStyle/>
            <a:p>
              <a:pPr algn="ctr">
                <a:defRPr/>
              </a:pPr>
              <a:r>
                <a:rPr kumimoji="1" lang="en-US" altLang="zh-TW" dirty="0" err="1"/>
                <a:t>Tc</a:t>
              </a:r>
              <a:endParaRPr kumimoji="1" lang="en-US" altLang="zh-TW" dirty="0"/>
            </a:p>
          </p:txBody>
        </p:sp>
        <p:sp>
          <p:nvSpPr>
            <p:cNvPr id="164883" name="Oval 19"/>
            <p:cNvSpPr>
              <a:spLocks noChangeArrowheads="1"/>
            </p:cNvSpPr>
            <p:nvPr/>
          </p:nvSpPr>
          <p:spPr bwMode="auto">
            <a:xfrm>
              <a:off x="3214679" y="3786190"/>
              <a:ext cx="739764" cy="736586"/>
            </a:xfrm>
            <a:prstGeom prst="ellipse">
              <a:avLst/>
            </a:prstGeom>
            <a:solidFill>
              <a:srgbClr val="FF0000"/>
            </a:solidFill>
            <a:ln w="9525">
              <a:solidFill>
                <a:schemeClr val="tx1"/>
              </a:solidFill>
              <a:round/>
              <a:headEnd/>
              <a:tailEnd/>
            </a:ln>
            <a:effectLst/>
            <a:scene3d>
              <a:camera prst="orthographicFront"/>
              <a:lightRig rig="threePt" dir="t"/>
            </a:scene3d>
            <a:sp3d>
              <a:bevelT w="165100" prst="coolSlant"/>
            </a:sp3d>
          </p:spPr>
          <p:txBody>
            <a:bodyPr wrap="none" anchor="ctr"/>
            <a:lstStyle/>
            <a:p>
              <a:pPr algn="ctr">
                <a:defRPr/>
              </a:pPr>
              <a:r>
                <a:rPr kumimoji="1" lang="en-US" altLang="zh-TW" dirty="0" err="1">
                  <a:solidFill>
                    <a:srgbClr val="0066FF"/>
                  </a:solidFill>
                </a:rPr>
                <a:t>Th</a:t>
              </a:r>
              <a:endParaRPr kumimoji="1" lang="en-US" altLang="zh-TW" dirty="0">
                <a:solidFill>
                  <a:srgbClr val="0066FF"/>
                </a:solidFill>
              </a:endParaRPr>
            </a:p>
          </p:txBody>
        </p:sp>
        <p:cxnSp>
          <p:nvCxnSpPr>
            <p:cNvPr id="27684" name="AutoShape 21"/>
            <p:cNvCxnSpPr>
              <a:cxnSpLocks noChangeShapeType="1"/>
            </p:cNvCxnSpPr>
            <p:nvPr/>
          </p:nvCxnSpPr>
          <p:spPr bwMode="auto">
            <a:xfrm rot="5400000" flipH="1" flipV="1">
              <a:off x="2875728" y="3041587"/>
              <a:ext cx="1588" cy="1555750"/>
            </a:xfrm>
            <a:prstGeom prst="bentConnector3">
              <a:avLst>
                <a:gd name="adj1" fmla="val 14395468"/>
              </a:avLst>
            </a:prstGeom>
            <a:noFill/>
            <a:ln w="25400">
              <a:solidFill>
                <a:schemeClr val="tx2"/>
              </a:solidFill>
              <a:miter lim="800000"/>
              <a:headEnd/>
              <a:tailEnd/>
            </a:ln>
          </p:spPr>
        </p:cxnSp>
        <p:cxnSp>
          <p:nvCxnSpPr>
            <p:cNvPr id="27685" name="AutoShape 22"/>
            <p:cNvCxnSpPr>
              <a:cxnSpLocks noChangeShapeType="1"/>
            </p:cNvCxnSpPr>
            <p:nvPr/>
          </p:nvCxnSpPr>
          <p:spPr bwMode="auto">
            <a:xfrm flipV="1">
              <a:off x="2884465" y="3148018"/>
              <a:ext cx="7143" cy="431800"/>
            </a:xfrm>
            <a:prstGeom prst="straightConnector1">
              <a:avLst/>
            </a:prstGeom>
            <a:noFill/>
            <a:ln w="25400">
              <a:solidFill>
                <a:srgbClr val="000000"/>
              </a:solidFill>
              <a:round/>
              <a:headEnd/>
              <a:tailEnd/>
            </a:ln>
          </p:spPr>
        </p:cxnSp>
        <p:sp>
          <p:nvSpPr>
            <p:cNvPr id="164890" name="AutoShape 26"/>
            <p:cNvSpPr>
              <a:spLocks noChangeArrowheads="1"/>
            </p:cNvSpPr>
            <p:nvPr/>
          </p:nvSpPr>
          <p:spPr bwMode="auto">
            <a:xfrm>
              <a:off x="5670547" y="3648084"/>
              <a:ext cx="538162" cy="571504"/>
            </a:xfrm>
            <a:prstGeom prst="flowChartOffpageConnector">
              <a:avLst/>
            </a:prstGeom>
            <a:solidFill>
              <a:schemeClr val="accent4">
                <a:lumMod val="25000"/>
                <a:lumOff val="75000"/>
              </a:schemeClr>
            </a:solidFill>
            <a:ln w="9525">
              <a:solidFill>
                <a:schemeClr val="tx1"/>
              </a:solidFill>
              <a:miter lim="800000"/>
              <a:headEnd/>
              <a:tailEnd/>
            </a:ln>
            <a:effectLst/>
            <a:scene3d>
              <a:camera prst="orthographicFront"/>
              <a:lightRig rig="threePt" dir="t"/>
            </a:scene3d>
            <a:sp3d>
              <a:bevelT w="165100" prst="coolSlant"/>
            </a:sp3d>
          </p:spPr>
          <p:txBody>
            <a:bodyPr wrap="none" anchor="ctr"/>
            <a:lstStyle/>
            <a:p>
              <a:pPr algn="ctr">
                <a:defRPr/>
              </a:pPr>
              <a:r>
                <a:rPr lang="en-US" altLang="zh-TW" dirty="0" err="1">
                  <a:solidFill>
                    <a:srgbClr val="FF0000"/>
                  </a:solidFill>
                </a:rPr>
                <a:t>Ig</a:t>
              </a:r>
              <a:endParaRPr lang="en-US" altLang="zh-TW" dirty="0">
                <a:solidFill>
                  <a:srgbClr val="FF0000"/>
                </a:solidFill>
              </a:endParaRPr>
            </a:p>
          </p:txBody>
        </p:sp>
        <p:cxnSp>
          <p:nvCxnSpPr>
            <p:cNvPr id="27689" name="AutoShape 27"/>
            <p:cNvCxnSpPr>
              <a:cxnSpLocks noChangeShapeType="1"/>
            </p:cNvCxnSpPr>
            <p:nvPr/>
          </p:nvCxnSpPr>
          <p:spPr bwMode="auto">
            <a:xfrm rot="16200000" flipH="1">
              <a:off x="5706267" y="3469489"/>
              <a:ext cx="214315" cy="142878"/>
            </a:xfrm>
            <a:prstGeom prst="straightConnector1">
              <a:avLst/>
            </a:prstGeom>
            <a:noFill/>
            <a:ln w="25400">
              <a:solidFill>
                <a:srgbClr val="000000"/>
              </a:solidFill>
              <a:round/>
              <a:headEnd/>
              <a:tailEnd/>
            </a:ln>
          </p:spPr>
        </p:cxnSp>
        <p:sp>
          <p:nvSpPr>
            <p:cNvPr id="27690" name="AutoShape 29"/>
            <p:cNvSpPr>
              <a:spLocks noChangeArrowheads="1"/>
            </p:cNvSpPr>
            <p:nvPr/>
          </p:nvSpPr>
          <p:spPr bwMode="auto">
            <a:xfrm>
              <a:off x="5884861" y="4862530"/>
              <a:ext cx="1214458"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FF33"/>
            </a:solidFill>
            <a:ln w="9525">
              <a:solidFill>
                <a:schemeClr val="tx1"/>
              </a:solidFill>
              <a:miter lim="800000"/>
              <a:headEnd/>
              <a:tailEnd/>
            </a:ln>
          </p:spPr>
          <p:txBody>
            <a:bodyPr wrap="none" anchor="ctr"/>
            <a:lstStyle/>
            <a:p>
              <a:endParaRPr lang="zh-TW" altLang="en-US"/>
            </a:p>
          </p:txBody>
        </p:sp>
        <p:cxnSp>
          <p:nvCxnSpPr>
            <p:cNvPr id="27691" name="AutoShape 15"/>
            <p:cNvCxnSpPr>
              <a:cxnSpLocks noChangeShapeType="1"/>
            </p:cNvCxnSpPr>
            <p:nvPr/>
          </p:nvCxnSpPr>
          <p:spPr bwMode="auto">
            <a:xfrm flipV="1">
              <a:off x="3884597" y="3154351"/>
              <a:ext cx="1137455" cy="779485"/>
            </a:xfrm>
            <a:prstGeom prst="curvedConnector3">
              <a:avLst>
                <a:gd name="adj1" fmla="val 50000"/>
              </a:avLst>
            </a:prstGeom>
            <a:noFill/>
            <a:ln w="38100">
              <a:solidFill>
                <a:srgbClr val="0066FF"/>
              </a:solidFill>
              <a:round/>
              <a:headEnd/>
              <a:tailEnd type="triangle" w="med" len="med"/>
            </a:ln>
          </p:spPr>
        </p:cxnSp>
        <p:sp>
          <p:nvSpPr>
            <p:cNvPr id="39" name="Rectangle 16"/>
            <p:cNvSpPr>
              <a:spLocks noChangeArrowheads="1"/>
            </p:cNvSpPr>
            <p:nvPr/>
          </p:nvSpPr>
          <p:spPr bwMode="auto">
            <a:xfrm>
              <a:off x="4121537" y="3386868"/>
              <a:ext cx="663575" cy="431800"/>
            </a:xfrm>
            <a:prstGeom prst="rect">
              <a:avLst/>
            </a:prstGeom>
            <a:solidFill>
              <a:srgbClr val="00FFCC"/>
            </a:solidFill>
            <a:ln w="9525">
              <a:solidFill>
                <a:schemeClr val="tx1"/>
              </a:solidFill>
              <a:miter lim="800000"/>
              <a:headEnd/>
              <a:tailEnd/>
            </a:ln>
            <a:effectLst>
              <a:outerShdw blurRad="50800" dist="38100" dir="5400000" algn="t" rotWithShape="0">
                <a:prstClr val="black">
                  <a:alpha val="40000"/>
                </a:prstClr>
              </a:outerShdw>
            </a:effectLst>
            <a:scene3d>
              <a:camera prst="orthographicFront"/>
              <a:lightRig rig="threePt" dir="t"/>
            </a:scene3d>
            <a:sp3d>
              <a:bevelT w="165100" prst="coolSlant"/>
            </a:sp3d>
          </p:spPr>
          <p:txBody>
            <a:bodyPr wrap="none" anchor="ctr"/>
            <a:lstStyle/>
            <a:p>
              <a:pPr algn="ctr">
                <a:defRPr/>
              </a:pPr>
              <a:r>
                <a:rPr kumimoji="1" lang="en-US" altLang="zh-TW" dirty="0">
                  <a:solidFill>
                    <a:srgbClr val="0066FF"/>
                  </a:solidFill>
                </a:rPr>
                <a:t>IL-2</a:t>
              </a:r>
            </a:p>
          </p:txBody>
        </p:sp>
        <p:sp>
          <p:nvSpPr>
            <p:cNvPr id="48" name="文字方塊 47"/>
            <p:cNvSpPr txBox="1"/>
            <p:nvPr/>
          </p:nvSpPr>
          <p:spPr>
            <a:xfrm>
              <a:off x="3313018" y="2000240"/>
              <a:ext cx="2303407" cy="523880"/>
            </a:xfrm>
            <a:prstGeom prst="rect">
              <a:avLst/>
            </a:prstGeom>
            <a:noFill/>
          </p:spPr>
          <p:txBody>
            <a:bodyPr wrap="none">
              <a:spAutoFit/>
            </a:bodyPr>
            <a:lstStyle/>
            <a:p>
              <a:pPr>
                <a:defRPr/>
              </a:pPr>
              <a:r>
                <a:rPr lang="en-US" altLang="zh-TW" sz="2800" b="1" dirty="0" err="1">
                  <a:solidFill>
                    <a:srgbClr val="0000FF"/>
                  </a:solidFill>
                  <a:effectLst>
                    <a:glow rad="101600">
                      <a:schemeClr val="accent2">
                        <a:satMod val="175000"/>
                        <a:alpha val="40000"/>
                      </a:schemeClr>
                    </a:glow>
                    <a:outerShdw blurRad="60007" dist="310007" dir="7680000" sy="30000" kx="1300200" algn="ctr" rotWithShape="0">
                      <a:prstClr val="black">
                        <a:alpha val="32000"/>
                      </a:prstClr>
                    </a:outerShdw>
                  </a:effectLst>
                  <a:ea typeface="新細明體" pitchFamily="18" charset="-120"/>
                </a:rPr>
                <a:t>Splenocytes</a:t>
              </a:r>
              <a:endParaRPr lang="zh-TW" altLang="en-US" sz="2800" b="1" dirty="0">
                <a:solidFill>
                  <a:srgbClr val="0000FF"/>
                </a:solidFill>
                <a:effectLst>
                  <a:glow rad="101600">
                    <a:schemeClr val="accent2">
                      <a:satMod val="175000"/>
                      <a:alpha val="40000"/>
                    </a:schemeClr>
                  </a:glow>
                  <a:outerShdw blurRad="60007" dist="310007" dir="7680000" sy="30000" kx="1300200" algn="ctr" rotWithShape="0">
                    <a:prstClr val="black">
                      <a:alpha val="32000"/>
                    </a:prstClr>
                  </a:outerShdw>
                </a:effectLst>
              </a:endParaRPr>
            </a:p>
          </p:txBody>
        </p:sp>
      </p:grpSp>
      <p:sp>
        <p:nvSpPr>
          <p:cNvPr id="27651" name="標題 51"/>
          <p:cNvSpPr>
            <a:spLocks noGrp="1"/>
          </p:cNvSpPr>
          <p:nvPr>
            <p:ph type="title"/>
          </p:nvPr>
        </p:nvSpPr>
        <p:spPr>
          <a:xfrm>
            <a:off x="327025" y="5246688"/>
            <a:ext cx="3560763" cy="1217612"/>
          </a:xfrm>
        </p:spPr>
        <p:txBody>
          <a:bodyPr>
            <a:normAutofit fontScale="90000"/>
          </a:bodyPr>
          <a:lstStyle/>
          <a:p>
            <a:pPr>
              <a:lnSpc>
                <a:spcPct val="120000"/>
              </a:lnSpc>
            </a:pPr>
            <a:r>
              <a:rPr lang="en-US" altLang="zh-TW" sz="1600" b="0" smtClean="0">
                <a:solidFill>
                  <a:srgbClr val="FF0000"/>
                </a:solidFill>
                <a:latin typeface="Arial" charset="0"/>
                <a:cs typeface="Arial" charset="0"/>
              </a:rPr>
              <a:t>Mitogen:</a:t>
            </a:r>
            <a:r>
              <a:rPr lang="en-US" altLang="zh-TW" sz="1600" b="0" smtClean="0">
                <a:solidFill>
                  <a:srgbClr val="000000"/>
                </a:solidFill>
                <a:latin typeface="Arial" charset="0"/>
                <a:cs typeface="Arial" charset="0"/>
              </a:rPr>
              <a:t/>
            </a:r>
            <a:br>
              <a:rPr lang="en-US" altLang="zh-TW" sz="1600" b="0" smtClean="0">
                <a:solidFill>
                  <a:srgbClr val="000000"/>
                </a:solidFill>
                <a:latin typeface="Arial" charset="0"/>
                <a:cs typeface="Arial" charset="0"/>
              </a:rPr>
            </a:br>
            <a:r>
              <a:rPr lang="en-US" altLang="zh-TW" sz="1600" b="0" smtClean="0">
                <a:solidFill>
                  <a:srgbClr val="000000"/>
                </a:solidFill>
                <a:latin typeface="Arial" charset="0"/>
                <a:cs typeface="Arial" charset="0"/>
              </a:rPr>
              <a:t>Concanavalin A (ConA) </a:t>
            </a:r>
            <a:br>
              <a:rPr lang="en-US" altLang="zh-TW" sz="1600" b="0" smtClean="0">
                <a:solidFill>
                  <a:srgbClr val="000000"/>
                </a:solidFill>
                <a:latin typeface="Arial" charset="0"/>
                <a:cs typeface="Arial" charset="0"/>
              </a:rPr>
            </a:br>
            <a:r>
              <a:rPr lang="en-US" altLang="zh-TW" sz="1600" b="0" smtClean="0">
                <a:solidFill>
                  <a:srgbClr val="000000"/>
                </a:solidFill>
                <a:latin typeface="Arial" charset="0"/>
                <a:cs typeface="Arial" charset="0"/>
              </a:rPr>
              <a:t>Phytohaemagglutinin (PHA)</a:t>
            </a:r>
            <a:br>
              <a:rPr lang="en-US" altLang="zh-TW" sz="1600" b="0" smtClean="0">
                <a:solidFill>
                  <a:srgbClr val="000000"/>
                </a:solidFill>
                <a:latin typeface="Arial" charset="0"/>
                <a:cs typeface="Arial" charset="0"/>
              </a:rPr>
            </a:br>
            <a:r>
              <a:rPr lang="en-US" altLang="zh-TW" sz="1600" b="0" smtClean="0">
                <a:solidFill>
                  <a:srgbClr val="000000"/>
                </a:solidFill>
                <a:latin typeface="Arial" charset="0"/>
                <a:cs typeface="Arial" charset="0"/>
              </a:rPr>
              <a:t>Lipopolysaccharide (LPS)</a:t>
            </a:r>
            <a:endParaRPr lang="zh-TW" altLang="en-US" sz="1600" b="0" smtClean="0">
              <a:solidFill>
                <a:srgbClr val="000000"/>
              </a:solidFill>
              <a:latin typeface="Arial" charset="0"/>
              <a:cs typeface="Arial" charset="0"/>
            </a:endParaRPr>
          </a:p>
        </p:txBody>
      </p:sp>
      <p:sp>
        <p:nvSpPr>
          <p:cNvPr id="27652" name="標題 51"/>
          <p:cNvSpPr txBox="1">
            <a:spLocks/>
          </p:cNvSpPr>
          <p:nvPr/>
        </p:nvSpPr>
        <p:spPr bwMode="auto">
          <a:xfrm>
            <a:off x="365125" y="260350"/>
            <a:ext cx="7324725" cy="720725"/>
          </a:xfrm>
          <a:prstGeom prst="rect">
            <a:avLst/>
          </a:prstGeom>
          <a:noFill/>
          <a:ln w="9525">
            <a:noFill/>
            <a:miter lim="800000"/>
            <a:headEnd/>
            <a:tailEnd/>
          </a:ln>
        </p:spPr>
        <p:txBody>
          <a:bodyPr anchor="b"/>
          <a:lstStyle/>
          <a:p>
            <a:r>
              <a:rPr lang="zh-TW" altLang="en-US" sz="3600" b="1">
                <a:solidFill>
                  <a:srgbClr val="0000CC"/>
                </a:solidFill>
                <a:ea typeface="標楷體" pitchFamily="65" charset="-120"/>
                <a:cs typeface="Arial" charset="0"/>
              </a:rPr>
              <a:t>非特異性免疫反應：脾臟細胞增殖</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5364163" y="4033838"/>
          <a:ext cx="3432175" cy="2774950"/>
        </p:xfrm>
        <a:graphic>
          <a:graphicData uri="http://schemas.openxmlformats.org/presentationml/2006/ole">
            <mc:AlternateContent xmlns:mc="http://schemas.openxmlformats.org/markup-compatibility/2006">
              <mc:Choice xmlns:v="urn:schemas-microsoft-com:vml" Requires="v">
                <p:oleObj spid="_x0000_s6149" name="SPW 7.1 Graph" r:id="rId3" imgW="6123737" imgH="5002682" progId="">
                  <p:embed/>
                </p:oleObj>
              </mc:Choice>
              <mc:Fallback>
                <p:oleObj name="SPW 7.1 Graph" r:id="rId3" imgW="6123737" imgH="5002682"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4033838"/>
                        <a:ext cx="3432175"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847725" y="3467100"/>
          <a:ext cx="3784600" cy="2984500"/>
        </p:xfrm>
        <a:graphic>
          <a:graphicData uri="http://schemas.openxmlformats.org/presentationml/2006/ole">
            <mc:AlternateContent xmlns:mc="http://schemas.openxmlformats.org/markup-compatibility/2006">
              <mc:Choice xmlns:v="urn:schemas-microsoft-com:vml" Requires="v">
                <p:oleObj spid="_x0000_s6150" name="SPW 7.1 Graph" r:id="rId5" imgW="5963400" imgH="4692600" progId="">
                  <p:embed/>
                </p:oleObj>
              </mc:Choice>
              <mc:Fallback>
                <p:oleObj name="SPW 7.1 Graph" r:id="rId5" imgW="5963400" imgH="469260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725" y="3467100"/>
                        <a:ext cx="3784600"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6" name="Object 4"/>
          <p:cNvGraphicFramePr>
            <a:graphicFrameLocks noChangeAspect="1"/>
          </p:cNvGraphicFramePr>
          <p:nvPr/>
        </p:nvGraphicFramePr>
        <p:xfrm>
          <a:off x="5076825" y="1346200"/>
          <a:ext cx="3468688" cy="3021013"/>
        </p:xfrm>
        <a:graphic>
          <a:graphicData uri="http://schemas.openxmlformats.org/presentationml/2006/ole">
            <mc:AlternateContent xmlns:mc="http://schemas.openxmlformats.org/markup-compatibility/2006">
              <mc:Choice xmlns:v="urn:schemas-microsoft-com:vml" Requires="v">
                <p:oleObj spid="_x0000_s6151" name="SPW 7.1 Graph" r:id="rId7" imgW="5705856" imgH="4692701" progId="">
                  <p:embed/>
                </p:oleObj>
              </mc:Choice>
              <mc:Fallback>
                <p:oleObj name="SPW 7.1 Graph" r:id="rId7" imgW="5705856" imgH="4692701" progId="">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6825" y="1346200"/>
                        <a:ext cx="3468688"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7" name="Text Box 5"/>
          <p:cNvSpPr txBox="1">
            <a:spLocks noChangeArrowheads="1"/>
          </p:cNvSpPr>
          <p:nvPr/>
        </p:nvSpPr>
        <p:spPr bwMode="auto">
          <a:xfrm>
            <a:off x="7461250" y="1736725"/>
            <a:ext cx="304800" cy="366713"/>
          </a:xfrm>
          <a:prstGeom prst="rect">
            <a:avLst/>
          </a:prstGeom>
          <a:noFill/>
          <a:ln w="9525">
            <a:noFill/>
            <a:miter lim="800000"/>
            <a:headEnd/>
            <a:tailEnd/>
          </a:ln>
        </p:spPr>
        <p:txBody>
          <a:bodyPr>
            <a:spAutoFit/>
          </a:bodyPr>
          <a:lstStyle/>
          <a:p>
            <a:pPr eaLnBrk="1" hangingPunct="1">
              <a:spcBef>
                <a:spcPct val="50000"/>
              </a:spcBef>
            </a:pPr>
            <a:r>
              <a:rPr lang="en-US" altLang="zh-TW">
                <a:latin typeface="Times New Roman" pitchFamily="18" charset="0"/>
                <a:ea typeface="新細明體" pitchFamily="18" charset="-120"/>
                <a:cs typeface="Times New Roman" pitchFamily="18" charset="0"/>
              </a:rPr>
              <a:t>*</a:t>
            </a:r>
          </a:p>
        </p:txBody>
      </p:sp>
      <p:sp>
        <p:nvSpPr>
          <p:cNvPr id="28678" name="Text Box 6"/>
          <p:cNvSpPr txBox="1">
            <a:spLocks noChangeArrowheads="1"/>
          </p:cNvSpPr>
          <p:nvPr/>
        </p:nvSpPr>
        <p:spPr bwMode="auto">
          <a:xfrm>
            <a:off x="7780338" y="1922463"/>
            <a:ext cx="304800" cy="365125"/>
          </a:xfrm>
          <a:prstGeom prst="rect">
            <a:avLst/>
          </a:prstGeom>
          <a:noFill/>
          <a:ln w="9525">
            <a:noFill/>
            <a:miter lim="800000"/>
            <a:headEnd/>
            <a:tailEnd/>
          </a:ln>
        </p:spPr>
        <p:txBody>
          <a:bodyPr>
            <a:spAutoFit/>
          </a:bodyPr>
          <a:lstStyle/>
          <a:p>
            <a:pPr eaLnBrk="1" hangingPunct="1">
              <a:spcBef>
                <a:spcPct val="50000"/>
              </a:spcBef>
            </a:pPr>
            <a:r>
              <a:rPr lang="en-US" altLang="zh-TW">
                <a:latin typeface="Times New Roman" pitchFamily="18" charset="0"/>
                <a:ea typeface="新細明體" pitchFamily="18" charset="-120"/>
                <a:cs typeface="Times New Roman" pitchFamily="18" charset="0"/>
              </a:rPr>
              <a:t>*</a:t>
            </a:r>
          </a:p>
        </p:txBody>
      </p:sp>
      <p:sp>
        <p:nvSpPr>
          <p:cNvPr id="28679" name="Text Box 7"/>
          <p:cNvSpPr txBox="1">
            <a:spLocks noChangeArrowheads="1"/>
          </p:cNvSpPr>
          <p:nvPr/>
        </p:nvSpPr>
        <p:spPr bwMode="auto">
          <a:xfrm>
            <a:off x="7270750" y="2381250"/>
            <a:ext cx="304800" cy="366713"/>
          </a:xfrm>
          <a:prstGeom prst="rect">
            <a:avLst/>
          </a:prstGeom>
          <a:noFill/>
          <a:ln w="9525">
            <a:noFill/>
            <a:miter lim="800000"/>
            <a:headEnd/>
            <a:tailEnd/>
          </a:ln>
        </p:spPr>
        <p:txBody>
          <a:bodyPr>
            <a:spAutoFit/>
          </a:bodyPr>
          <a:lstStyle/>
          <a:p>
            <a:pPr eaLnBrk="1" hangingPunct="1">
              <a:spcBef>
                <a:spcPct val="50000"/>
              </a:spcBef>
            </a:pPr>
            <a:r>
              <a:rPr lang="en-US" altLang="zh-TW">
                <a:latin typeface="Times New Roman" pitchFamily="18" charset="0"/>
                <a:ea typeface="新細明體" pitchFamily="18" charset="-120"/>
                <a:cs typeface="Times New Roman" pitchFamily="18" charset="0"/>
              </a:rPr>
              <a:t>*</a:t>
            </a:r>
          </a:p>
        </p:txBody>
      </p:sp>
      <p:sp>
        <p:nvSpPr>
          <p:cNvPr id="28680" name="Text Box 8"/>
          <p:cNvSpPr txBox="1">
            <a:spLocks noChangeArrowheads="1"/>
          </p:cNvSpPr>
          <p:nvPr/>
        </p:nvSpPr>
        <p:spPr bwMode="auto">
          <a:xfrm>
            <a:off x="2782888" y="4183063"/>
            <a:ext cx="304800" cy="368300"/>
          </a:xfrm>
          <a:prstGeom prst="rect">
            <a:avLst/>
          </a:prstGeom>
          <a:noFill/>
          <a:ln w="9525">
            <a:noFill/>
            <a:miter lim="800000"/>
            <a:headEnd/>
            <a:tailEnd/>
          </a:ln>
        </p:spPr>
        <p:txBody>
          <a:bodyPr>
            <a:spAutoFit/>
          </a:bodyPr>
          <a:lstStyle/>
          <a:p>
            <a:pPr eaLnBrk="1" hangingPunct="1">
              <a:spcBef>
                <a:spcPct val="50000"/>
              </a:spcBef>
            </a:pPr>
            <a:r>
              <a:rPr lang="en-US" altLang="zh-TW">
                <a:latin typeface="Times New Roman" pitchFamily="18" charset="0"/>
                <a:ea typeface="新細明體" pitchFamily="18" charset="-120"/>
                <a:cs typeface="Times New Roman" pitchFamily="18" charset="0"/>
              </a:rPr>
              <a:t>*</a:t>
            </a:r>
          </a:p>
        </p:txBody>
      </p:sp>
      <p:sp>
        <p:nvSpPr>
          <p:cNvPr id="28681" name="Text Box 9"/>
          <p:cNvSpPr txBox="1">
            <a:spLocks noChangeArrowheads="1"/>
          </p:cNvSpPr>
          <p:nvPr/>
        </p:nvSpPr>
        <p:spPr bwMode="auto">
          <a:xfrm>
            <a:off x="3352800" y="3863975"/>
            <a:ext cx="304800" cy="366713"/>
          </a:xfrm>
          <a:prstGeom prst="rect">
            <a:avLst/>
          </a:prstGeom>
          <a:noFill/>
          <a:ln w="9525">
            <a:noFill/>
            <a:miter lim="800000"/>
            <a:headEnd/>
            <a:tailEnd/>
          </a:ln>
        </p:spPr>
        <p:txBody>
          <a:bodyPr>
            <a:spAutoFit/>
          </a:bodyPr>
          <a:lstStyle/>
          <a:p>
            <a:pPr eaLnBrk="1" hangingPunct="1">
              <a:spcBef>
                <a:spcPct val="50000"/>
              </a:spcBef>
            </a:pPr>
            <a:r>
              <a:rPr lang="en-US" altLang="zh-TW">
                <a:latin typeface="Times New Roman" pitchFamily="18" charset="0"/>
                <a:ea typeface="新細明體" pitchFamily="18" charset="-120"/>
                <a:cs typeface="Times New Roman" pitchFamily="18" charset="0"/>
              </a:rPr>
              <a:t>*</a:t>
            </a:r>
          </a:p>
        </p:txBody>
      </p:sp>
      <p:sp>
        <p:nvSpPr>
          <p:cNvPr id="28682" name="Text Box 10"/>
          <p:cNvSpPr txBox="1">
            <a:spLocks noChangeArrowheads="1"/>
          </p:cNvSpPr>
          <p:nvPr/>
        </p:nvSpPr>
        <p:spPr bwMode="auto">
          <a:xfrm>
            <a:off x="3779838" y="3543300"/>
            <a:ext cx="304800" cy="366713"/>
          </a:xfrm>
          <a:prstGeom prst="rect">
            <a:avLst/>
          </a:prstGeom>
          <a:noFill/>
          <a:ln w="9525">
            <a:noFill/>
            <a:miter lim="800000"/>
            <a:headEnd/>
            <a:tailEnd/>
          </a:ln>
        </p:spPr>
        <p:txBody>
          <a:bodyPr>
            <a:spAutoFit/>
          </a:bodyPr>
          <a:lstStyle/>
          <a:p>
            <a:pPr eaLnBrk="1" hangingPunct="1">
              <a:spcBef>
                <a:spcPct val="50000"/>
              </a:spcBef>
            </a:pPr>
            <a:r>
              <a:rPr lang="en-US" altLang="zh-TW">
                <a:latin typeface="Times New Roman" pitchFamily="18" charset="0"/>
                <a:ea typeface="新細明體" pitchFamily="18" charset="-120"/>
                <a:cs typeface="Times New Roman" pitchFamily="18" charset="0"/>
              </a:rPr>
              <a:t>*</a:t>
            </a:r>
          </a:p>
        </p:txBody>
      </p:sp>
      <p:sp>
        <p:nvSpPr>
          <p:cNvPr id="28683" name="Rectangle 11"/>
          <p:cNvSpPr>
            <a:spLocks noChangeArrowheads="1"/>
          </p:cNvSpPr>
          <p:nvPr/>
        </p:nvSpPr>
        <p:spPr bwMode="auto">
          <a:xfrm>
            <a:off x="0" y="6143625"/>
            <a:ext cx="3352800" cy="307975"/>
          </a:xfrm>
          <a:prstGeom prst="rect">
            <a:avLst/>
          </a:prstGeom>
          <a:noFill/>
          <a:ln w="9525">
            <a:noFill/>
            <a:miter lim="800000"/>
            <a:headEnd/>
            <a:tailEnd/>
          </a:ln>
        </p:spPr>
        <p:txBody>
          <a:bodyPr>
            <a:spAutoFit/>
          </a:bodyPr>
          <a:lstStyle/>
          <a:p>
            <a:pPr>
              <a:spcBef>
                <a:spcPct val="50000"/>
              </a:spcBef>
            </a:pPr>
            <a:r>
              <a:rPr lang="en-US" altLang="zh-TW" sz="1400">
                <a:solidFill>
                  <a:srgbClr val="000000"/>
                </a:solidFill>
                <a:latin typeface="Times New Roman" pitchFamily="18" charset="0"/>
                <a:cs typeface="Times New Roman" pitchFamily="18" charset="0"/>
              </a:rPr>
              <a:t>n=6</a:t>
            </a:r>
            <a:r>
              <a:rPr lang="en-US" altLang="zh-TW" sz="1400">
                <a:solidFill>
                  <a:srgbClr val="000000"/>
                </a:solidFill>
                <a:latin typeface="標楷體" pitchFamily="65" charset="-120"/>
                <a:cs typeface="Times New Roman" pitchFamily="18" charset="0"/>
              </a:rPr>
              <a:t>,</a:t>
            </a:r>
            <a:r>
              <a:rPr lang="en-US" altLang="zh-TW" sz="1400">
                <a:solidFill>
                  <a:srgbClr val="000000"/>
                </a:solidFill>
                <a:latin typeface="Times New Roman" pitchFamily="18" charset="0"/>
                <a:cs typeface="Times New Roman" pitchFamily="18" charset="0"/>
              </a:rPr>
              <a:t> *</a:t>
            </a:r>
            <a:r>
              <a:rPr lang="en-US" altLang="zh-TW" sz="1400" i="1">
                <a:solidFill>
                  <a:srgbClr val="000000"/>
                </a:solidFill>
                <a:latin typeface="Times New Roman" pitchFamily="18" charset="0"/>
                <a:cs typeface="Times New Roman" pitchFamily="18" charset="0"/>
              </a:rPr>
              <a:t>p</a:t>
            </a:r>
            <a:r>
              <a:rPr lang="en-US" altLang="zh-TW" sz="1400">
                <a:solidFill>
                  <a:srgbClr val="000000"/>
                </a:solidFill>
                <a:latin typeface="Times New Roman" pitchFamily="18" charset="0"/>
                <a:cs typeface="Times New Roman" pitchFamily="18" charset="0"/>
              </a:rPr>
              <a:t>&lt; 0.05, **</a:t>
            </a:r>
            <a:r>
              <a:rPr lang="en-US" altLang="zh-TW" sz="1400" i="1">
                <a:solidFill>
                  <a:srgbClr val="000000"/>
                </a:solidFill>
                <a:latin typeface="Times New Roman" pitchFamily="18" charset="0"/>
                <a:cs typeface="Times New Roman" pitchFamily="18" charset="0"/>
              </a:rPr>
              <a:t>p</a:t>
            </a:r>
            <a:r>
              <a:rPr lang="en-US" altLang="zh-TW" sz="1400">
                <a:solidFill>
                  <a:srgbClr val="000000"/>
                </a:solidFill>
                <a:latin typeface="Times New Roman" pitchFamily="18" charset="0"/>
                <a:cs typeface="Times New Roman" pitchFamily="18" charset="0"/>
              </a:rPr>
              <a:t>&lt; 0.01</a:t>
            </a:r>
            <a:r>
              <a:rPr lang="en-US" altLang="zh-TW" sz="1400">
                <a:solidFill>
                  <a:srgbClr val="000000"/>
                </a:solidFill>
                <a:cs typeface="Times New Roman" pitchFamily="18" charset="0"/>
              </a:rPr>
              <a:t> </a:t>
            </a:r>
          </a:p>
        </p:txBody>
      </p:sp>
      <p:sp>
        <p:nvSpPr>
          <p:cNvPr id="28684" name="Text Box 12"/>
          <p:cNvSpPr txBox="1">
            <a:spLocks noChangeArrowheads="1"/>
          </p:cNvSpPr>
          <p:nvPr/>
        </p:nvSpPr>
        <p:spPr bwMode="auto">
          <a:xfrm>
            <a:off x="415925" y="1470025"/>
            <a:ext cx="4203700" cy="903288"/>
          </a:xfrm>
          <a:prstGeom prst="rect">
            <a:avLst/>
          </a:prstGeom>
          <a:noFill/>
          <a:ln w="9525">
            <a:noFill/>
            <a:miter lim="800000"/>
            <a:headEnd/>
            <a:tailEnd/>
          </a:ln>
        </p:spPr>
        <p:txBody>
          <a:bodyPr>
            <a:spAutoFit/>
          </a:bodyPr>
          <a:lstStyle/>
          <a:p>
            <a:pPr algn="just" eaLnBrk="1" hangingPunct="1">
              <a:lnSpc>
                <a:spcPct val="110000"/>
              </a:lnSpc>
            </a:pPr>
            <a:r>
              <a:rPr lang="en-US" altLang="zh-TW">
                <a:ea typeface="標楷體" pitchFamily="65" charset="-120"/>
                <a:cs typeface="Arial" charset="0"/>
              </a:rPr>
              <a:t>HQLYT</a:t>
            </a:r>
            <a:r>
              <a:rPr lang="zh-TW" altLang="en-US">
                <a:ea typeface="標楷體" pitchFamily="65" charset="-120"/>
                <a:cs typeface="Arial" charset="0"/>
              </a:rPr>
              <a:t>與 </a:t>
            </a:r>
            <a:r>
              <a:rPr lang="en-US" altLang="zh-TW" b="1">
                <a:solidFill>
                  <a:srgbClr val="FF0000"/>
                </a:solidFill>
                <a:ea typeface="標楷體" pitchFamily="65" charset="-120"/>
                <a:cs typeface="Arial" charset="0"/>
              </a:rPr>
              <a:t>LPS</a:t>
            </a:r>
            <a:r>
              <a:rPr lang="en-US" altLang="zh-TW">
                <a:ea typeface="標楷體" pitchFamily="65" charset="-120"/>
                <a:cs typeface="Arial" charset="0"/>
              </a:rPr>
              <a:t> </a:t>
            </a:r>
            <a:r>
              <a:rPr lang="zh-TW" altLang="en-US">
                <a:ea typeface="標楷體" pitchFamily="65" charset="-120"/>
                <a:cs typeface="Arial" charset="0"/>
              </a:rPr>
              <a:t>合併處理後，細胞增生比</a:t>
            </a:r>
            <a:r>
              <a:rPr lang="en-US" altLang="zh-TW">
                <a:ea typeface="標楷體" pitchFamily="65" charset="-120"/>
                <a:cs typeface="Arial" charset="0"/>
              </a:rPr>
              <a:t>Con A </a:t>
            </a:r>
            <a:r>
              <a:rPr lang="zh-TW" altLang="en-US">
                <a:ea typeface="標楷體" pitchFamily="65" charset="-120"/>
                <a:cs typeface="Arial" charset="0"/>
              </a:rPr>
              <a:t>及</a:t>
            </a:r>
            <a:r>
              <a:rPr lang="en-US" altLang="zh-TW">
                <a:ea typeface="標楷體" pitchFamily="65" charset="-120"/>
                <a:cs typeface="Arial" charset="0"/>
              </a:rPr>
              <a:t>PHA</a:t>
            </a:r>
            <a:r>
              <a:rPr lang="zh-TW" altLang="en-US">
                <a:ea typeface="標楷體" pitchFamily="65" charset="-120"/>
                <a:cs typeface="Arial" charset="0"/>
              </a:rPr>
              <a:t>明顯。</a:t>
            </a:r>
            <a:endParaRPr lang="en-US" altLang="zh-TW">
              <a:ea typeface="標楷體" pitchFamily="65" charset="-120"/>
              <a:cs typeface="Arial" charset="0"/>
            </a:endParaRPr>
          </a:p>
        </p:txBody>
      </p:sp>
      <p:sp>
        <p:nvSpPr>
          <p:cNvPr id="28685" name="Text Box 13"/>
          <p:cNvSpPr txBox="1">
            <a:spLocks noChangeArrowheads="1"/>
          </p:cNvSpPr>
          <p:nvPr/>
        </p:nvSpPr>
        <p:spPr bwMode="auto">
          <a:xfrm>
            <a:off x="396875" y="333375"/>
            <a:ext cx="8062913" cy="682625"/>
          </a:xfrm>
          <a:prstGeom prst="rect">
            <a:avLst/>
          </a:prstGeom>
          <a:noFill/>
          <a:ln w="9525">
            <a:noFill/>
            <a:miter lim="800000"/>
            <a:headEnd/>
            <a:tailEnd/>
          </a:ln>
        </p:spPr>
        <p:txBody>
          <a:bodyPr>
            <a:spAutoFit/>
          </a:bodyPr>
          <a:lstStyle/>
          <a:p>
            <a:pPr eaLnBrk="1" hangingPunct="1">
              <a:lnSpc>
                <a:spcPct val="120000"/>
              </a:lnSpc>
              <a:spcBef>
                <a:spcPct val="50000"/>
              </a:spcBef>
            </a:pPr>
            <a:r>
              <a:rPr lang="en-US" altLang="zh-TW" sz="3200" b="1">
                <a:solidFill>
                  <a:srgbClr val="0000FF"/>
                </a:solidFill>
                <a:ea typeface="標楷體" pitchFamily="65" charset="-120"/>
                <a:cs typeface="Arial" charset="0"/>
              </a:rPr>
              <a:t>HQLYT</a:t>
            </a:r>
            <a:r>
              <a:rPr lang="zh-TW" altLang="en-US" sz="3200" b="1">
                <a:solidFill>
                  <a:srgbClr val="0000FF"/>
                </a:solidFill>
                <a:ea typeface="標楷體" pitchFamily="65" charset="-120"/>
                <a:cs typeface="Arial" charset="0"/>
              </a:rPr>
              <a:t>刺激脾臟細胞增生結果</a:t>
            </a:r>
            <a:r>
              <a:rPr lang="en-US" altLang="zh-TW" sz="3200" b="1">
                <a:solidFill>
                  <a:srgbClr val="0000FF"/>
                </a:solidFill>
                <a:ea typeface="標楷體" pitchFamily="65" charset="-120"/>
                <a:cs typeface="Arial" charset="0"/>
              </a:rPr>
              <a:t> </a:t>
            </a:r>
            <a:endParaRPr lang="en-US" altLang="zh-TW" sz="3200">
              <a:solidFill>
                <a:srgbClr val="0000FF"/>
              </a:solidFill>
              <a:ea typeface="標楷體" pitchFamily="65" charset="-120"/>
              <a:cs typeface="Arial" charset="0"/>
            </a:endParaRPr>
          </a:p>
        </p:txBody>
      </p:sp>
      <p:sp>
        <p:nvSpPr>
          <p:cNvPr id="28686" name="投影片編號版面配置區 1"/>
          <p:cNvSpPr>
            <a:spLocks noGrp="1"/>
          </p:cNvSpPr>
          <p:nvPr>
            <p:ph type="sldNum" sz="quarter" idx="12"/>
          </p:nvPr>
        </p:nvSpPr>
        <p:spPr>
          <a:noFill/>
        </p:spPr>
        <p:txBody>
          <a:bodyPr/>
          <a:lstStyle/>
          <a:p>
            <a:fld id="{37E6CCAE-6CCA-4D2D-B99B-FDF46F6FC422}" type="slidenum">
              <a:rPr lang="en-US" altLang="zh-TW" smtClean="0"/>
              <a:pPr/>
              <a:t>28</a:t>
            </a:fld>
            <a:endParaRPr lang="en-US" altLang="zh-TW"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5257800" y="3886200"/>
          <a:ext cx="3276600" cy="2606675"/>
        </p:xfrm>
        <a:graphic>
          <a:graphicData uri="http://schemas.openxmlformats.org/presentationml/2006/ole">
            <mc:AlternateContent xmlns:mc="http://schemas.openxmlformats.org/markup-compatibility/2006">
              <mc:Choice xmlns:v="urn:schemas-microsoft-com:vml" Requires="v">
                <p:oleObj spid="_x0000_s7174" name="SPW 7.1 Graph" r:id="rId3" imgW="5705856" imgH="4692701" progId="">
                  <p:embed/>
                </p:oleObj>
              </mc:Choice>
              <mc:Fallback>
                <p:oleObj name="SPW 7.1 Graph" r:id="rId3" imgW="5705856" imgH="4692701"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886200"/>
                        <a:ext cx="3276600"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838200" y="765175"/>
          <a:ext cx="3776663" cy="2554288"/>
        </p:xfrm>
        <a:graphic>
          <a:graphicData uri="http://schemas.openxmlformats.org/presentationml/2006/ole">
            <mc:AlternateContent xmlns:mc="http://schemas.openxmlformats.org/markup-compatibility/2006">
              <mc:Choice xmlns:v="urn:schemas-microsoft-com:vml" Requires="v">
                <p:oleObj spid="_x0000_s7175" name="SPW 7.1 Graph" r:id="rId5" imgW="5765292" imgH="4510735" progId="">
                  <p:embed/>
                </p:oleObj>
              </mc:Choice>
              <mc:Fallback>
                <p:oleObj name="SPW 7.1 Graph" r:id="rId5" imgW="5765292" imgH="4510735"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765175"/>
                        <a:ext cx="3776663"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0" name="Rectangle 4"/>
          <p:cNvSpPr>
            <a:spLocks noChangeArrowheads="1"/>
          </p:cNvSpPr>
          <p:nvPr/>
        </p:nvSpPr>
        <p:spPr bwMode="auto">
          <a:xfrm>
            <a:off x="2503488" y="869950"/>
            <a:ext cx="828675" cy="369888"/>
          </a:xfrm>
          <a:prstGeom prst="rect">
            <a:avLst/>
          </a:prstGeom>
          <a:noFill/>
          <a:ln w="9525">
            <a:noFill/>
            <a:miter lim="800000"/>
            <a:headEnd/>
            <a:tailEnd/>
          </a:ln>
        </p:spPr>
        <p:txBody>
          <a:bodyPr wrap="none">
            <a:spAutoFit/>
          </a:bodyPr>
          <a:lstStyle/>
          <a:p>
            <a:r>
              <a:rPr lang="en-US" altLang="zh-TW" sz="1800">
                <a:solidFill>
                  <a:srgbClr val="FF6600"/>
                </a:solidFill>
                <a:latin typeface="Arial Narrow" pitchFamily="34" charset="0"/>
                <a:cs typeface="Times New Roman" pitchFamily="18" charset="0"/>
              </a:rPr>
              <a:t>12.78%</a:t>
            </a:r>
          </a:p>
        </p:txBody>
      </p:sp>
      <p:graphicFrame>
        <p:nvGraphicFramePr>
          <p:cNvPr id="29701" name="Object 5"/>
          <p:cNvGraphicFramePr>
            <a:graphicFrameLocks noChangeAspect="1"/>
          </p:cNvGraphicFramePr>
          <p:nvPr/>
        </p:nvGraphicFramePr>
        <p:xfrm>
          <a:off x="5153025" y="765175"/>
          <a:ext cx="3506788" cy="2554288"/>
        </p:xfrm>
        <a:graphic>
          <a:graphicData uri="http://schemas.openxmlformats.org/presentationml/2006/ole">
            <mc:AlternateContent xmlns:mc="http://schemas.openxmlformats.org/markup-compatibility/2006">
              <mc:Choice xmlns:v="urn:schemas-microsoft-com:vml" Requires="v">
                <p:oleObj spid="_x0000_s7176" name="SPW 7.1 Graph" r:id="rId7" imgW="5715914" imgH="4510735" progId="">
                  <p:embed/>
                </p:oleObj>
              </mc:Choice>
              <mc:Fallback>
                <p:oleObj name="SPW 7.1 Graph" r:id="rId7" imgW="5715914" imgH="4510735" progId="">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3025" y="765175"/>
                        <a:ext cx="3506788"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2" name="Rectangle 6"/>
          <p:cNvSpPr>
            <a:spLocks noChangeArrowheads="1"/>
          </p:cNvSpPr>
          <p:nvPr/>
        </p:nvSpPr>
        <p:spPr bwMode="auto">
          <a:xfrm>
            <a:off x="6705600" y="762000"/>
            <a:ext cx="723900" cy="369888"/>
          </a:xfrm>
          <a:prstGeom prst="rect">
            <a:avLst/>
          </a:prstGeom>
          <a:noFill/>
          <a:ln w="9525">
            <a:noFill/>
            <a:miter lim="800000"/>
            <a:headEnd/>
            <a:tailEnd/>
          </a:ln>
        </p:spPr>
        <p:txBody>
          <a:bodyPr wrap="none">
            <a:spAutoFit/>
          </a:bodyPr>
          <a:lstStyle/>
          <a:p>
            <a:r>
              <a:rPr lang="en-US" altLang="zh-TW" sz="1800">
                <a:solidFill>
                  <a:srgbClr val="FF6600"/>
                </a:solidFill>
                <a:latin typeface="Arial Narrow" pitchFamily="34" charset="0"/>
                <a:cs typeface="Times New Roman" pitchFamily="18" charset="0"/>
              </a:rPr>
              <a:t>54.6%</a:t>
            </a:r>
          </a:p>
        </p:txBody>
      </p:sp>
      <p:graphicFrame>
        <p:nvGraphicFramePr>
          <p:cNvPr id="29703" name="Object 7"/>
          <p:cNvGraphicFramePr>
            <a:graphicFrameLocks noChangeAspect="1"/>
          </p:cNvGraphicFramePr>
          <p:nvPr/>
        </p:nvGraphicFramePr>
        <p:xfrm>
          <a:off x="838200" y="3870325"/>
          <a:ext cx="3748088" cy="2600325"/>
        </p:xfrm>
        <a:graphic>
          <a:graphicData uri="http://schemas.openxmlformats.org/presentationml/2006/ole">
            <mc:AlternateContent xmlns:mc="http://schemas.openxmlformats.org/markup-compatibility/2006">
              <mc:Choice xmlns:v="urn:schemas-microsoft-com:vml" Requires="v">
                <p:oleObj spid="_x0000_s7177" name="SPW 7.1 Graph" r:id="rId9" imgW="6169457" imgH="5361127" progId="">
                  <p:embed/>
                </p:oleObj>
              </mc:Choice>
              <mc:Fallback>
                <p:oleObj name="SPW 7.1 Graph" r:id="rId9" imgW="6169457" imgH="5361127" progId="">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b="10304"/>
                      <a:stretch>
                        <a:fillRect/>
                      </a:stretch>
                    </p:blipFill>
                    <p:spPr bwMode="auto">
                      <a:xfrm>
                        <a:off x="838200" y="3870325"/>
                        <a:ext cx="3748088"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4" name="Text Box 8"/>
          <p:cNvSpPr txBox="1">
            <a:spLocks noChangeArrowheads="1"/>
          </p:cNvSpPr>
          <p:nvPr/>
        </p:nvSpPr>
        <p:spPr bwMode="auto">
          <a:xfrm>
            <a:off x="7543800" y="3962400"/>
            <a:ext cx="769938" cy="369888"/>
          </a:xfrm>
          <a:prstGeom prst="rect">
            <a:avLst/>
          </a:prstGeom>
          <a:noFill/>
          <a:ln w="9525">
            <a:noFill/>
            <a:miter lim="800000"/>
            <a:headEnd/>
            <a:tailEnd/>
          </a:ln>
        </p:spPr>
        <p:txBody>
          <a:bodyPr>
            <a:spAutoFit/>
          </a:bodyPr>
          <a:lstStyle/>
          <a:p>
            <a:pPr eaLnBrk="1" hangingPunct="1">
              <a:spcBef>
                <a:spcPct val="50000"/>
              </a:spcBef>
            </a:pPr>
            <a:r>
              <a:rPr lang="en-US" altLang="zh-TW" sz="1800">
                <a:solidFill>
                  <a:srgbClr val="FF3300"/>
                </a:solidFill>
                <a:latin typeface="Arial Narrow" pitchFamily="34" charset="0"/>
                <a:ea typeface="新細明體" pitchFamily="18" charset="-120"/>
                <a:cs typeface="Times New Roman" pitchFamily="18" charset="0"/>
              </a:rPr>
              <a:t>87.8%</a:t>
            </a:r>
          </a:p>
        </p:txBody>
      </p:sp>
      <p:sp>
        <p:nvSpPr>
          <p:cNvPr id="29705" name="Rectangle 9"/>
          <p:cNvSpPr>
            <a:spLocks noChangeArrowheads="1"/>
          </p:cNvSpPr>
          <p:nvPr/>
        </p:nvSpPr>
        <p:spPr bwMode="auto">
          <a:xfrm>
            <a:off x="5791200" y="3505200"/>
            <a:ext cx="1828800" cy="457200"/>
          </a:xfrm>
          <a:prstGeom prst="rect">
            <a:avLst/>
          </a:prstGeom>
          <a:noFill/>
          <a:ln w="9525">
            <a:noFill/>
            <a:miter lim="800000"/>
            <a:headEnd/>
            <a:tailEnd/>
          </a:ln>
        </p:spPr>
        <p:txBody>
          <a:bodyPr>
            <a:spAutoFit/>
          </a:bodyPr>
          <a:lstStyle/>
          <a:p>
            <a:r>
              <a:rPr lang="en-US" altLang="zh-TW" b="1">
                <a:solidFill>
                  <a:srgbClr val="FF3300"/>
                </a:solidFill>
                <a:latin typeface="Arial Narrow" pitchFamily="34" charset="0"/>
                <a:ea typeface="標楷體" pitchFamily="65" charset="-120"/>
                <a:cs typeface="Times New Roman" pitchFamily="18" charset="0"/>
              </a:rPr>
              <a:t>HQLYT</a:t>
            </a:r>
          </a:p>
        </p:txBody>
      </p:sp>
      <p:sp>
        <p:nvSpPr>
          <p:cNvPr id="29706" name="Text Box 10"/>
          <p:cNvSpPr txBox="1">
            <a:spLocks noChangeArrowheads="1"/>
          </p:cNvSpPr>
          <p:nvPr/>
        </p:nvSpPr>
        <p:spPr bwMode="auto">
          <a:xfrm>
            <a:off x="2819400" y="3810000"/>
            <a:ext cx="752475" cy="369888"/>
          </a:xfrm>
          <a:prstGeom prst="rect">
            <a:avLst/>
          </a:prstGeom>
          <a:noFill/>
          <a:ln w="9525">
            <a:noFill/>
            <a:miter lim="800000"/>
            <a:headEnd/>
            <a:tailEnd/>
          </a:ln>
        </p:spPr>
        <p:txBody>
          <a:bodyPr>
            <a:spAutoFit/>
          </a:bodyPr>
          <a:lstStyle/>
          <a:p>
            <a:pPr eaLnBrk="1" hangingPunct="1">
              <a:spcBef>
                <a:spcPct val="50000"/>
              </a:spcBef>
            </a:pPr>
            <a:r>
              <a:rPr lang="en-US" altLang="zh-TW" sz="1800">
                <a:solidFill>
                  <a:srgbClr val="FF6600"/>
                </a:solidFill>
                <a:latin typeface="Arial Narrow" pitchFamily="34" charset="0"/>
                <a:ea typeface="新細明體" pitchFamily="18" charset="-120"/>
                <a:cs typeface="Times New Roman" pitchFamily="18" charset="0"/>
              </a:rPr>
              <a:t>39%</a:t>
            </a:r>
          </a:p>
        </p:txBody>
      </p:sp>
      <p:sp>
        <p:nvSpPr>
          <p:cNvPr id="29707" name="Text Box 11"/>
          <p:cNvSpPr txBox="1">
            <a:spLocks noChangeArrowheads="1"/>
          </p:cNvSpPr>
          <p:nvPr/>
        </p:nvSpPr>
        <p:spPr bwMode="auto">
          <a:xfrm>
            <a:off x="3213100" y="4089400"/>
            <a:ext cx="304800" cy="366713"/>
          </a:xfrm>
          <a:prstGeom prst="rect">
            <a:avLst/>
          </a:prstGeom>
          <a:noFill/>
          <a:ln w="9525">
            <a:noFill/>
            <a:miter lim="800000"/>
            <a:headEnd/>
            <a:tailEnd/>
          </a:ln>
        </p:spPr>
        <p:txBody>
          <a:bodyPr>
            <a:spAutoFit/>
          </a:bodyPr>
          <a:lstStyle/>
          <a:p>
            <a:pPr eaLnBrk="1" hangingPunct="1">
              <a:spcBef>
                <a:spcPct val="50000"/>
              </a:spcBef>
            </a:pPr>
            <a:r>
              <a:rPr lang="en-US" altLang="zh-TW">
                <a:latin typeface="Times New Roman" pitchFamily="18" charset="0"/>
                <a:ea typeface="新細明體" pitchFamily="18" charset="-120"/>
                <a:cs typeface="Times New Roman" pitchFamily="18" charset="0"/>
              </a:rPr>
              <a:t>*</a:t>
            </a:r>
          </a:p>
        </p:txBody>
      </p:sp>
      <p:sp>
        <p:nvSpPr>
          <p:cNvPr id="29708" name="Text Box 12"/>
          <p:cNvSpPr txBox="1">
            <a:spLocks noChangeArrowheads="1"/>
          </p:cNvSpPr>
          <p:nvPr/>
        </p:nvSpPr>
        <p:spPr bwMode="auto">
          <a:xfrm>
            <a:off x="2590800" y="4152900"/>
            <a:ext cx="304800" cy="366713"/>
          </a:xfrm>
          <a:prstGeom prst="rect">
            <a:avLst/>
          </a:prstGeom>
          <a:noFill/>
          <a:ln w="9525">
            <a:noFill/>
            <a:miter lim="800000"/>
            <a:headEnd/>
            <a:tailEnd/>
          </a:ln>
        </p:spPr>
        <p:txBody>
          <a:bodyPr>
            <a:spAutoFit/>
          </a:bodyPr>
          <a:lstStyle/>
          <a:p>
            <a:pPr eaLnBrk="1" hangingPunct="1">
              <a:spcBef>
                <a:spcPct val="50000"/>
              </a:spcBef>
            </a:pPr>
            <a:r>
              <a:rPr lang="en-US" altLang="zh-TW">
                <a:latin typeface="Times New Roman" pitchFamily="18" charset="0"/>
                <a:ea typeface="新細明體" pitchFamily="18" charset="-120"/>
                <a:cs typeface="Times New Roman" pitchFamily="18" charset="0"/>
              </a:rPr>
              <a:t>*</a:t>
            </a:r>
          </a:p>
        </p:txBody>
      </p:sp>
      <p:sp>
        <p:nvSpPr>
          <p:cNvPr id="29709" name="Text Box 13"/>
          <p:cNvSpPr txBox="1">
            <a:spLocks noChangeArrowheads="1"/>
          </p:cNvSpPr>
          <p:nvPr/>
        </p:nvSpPr>
        <p:spPr bwMode="auto">
          <a:xfrm>
            <a:off x="7188200" y="1092200"/>
            <a:ext cx="304800" cy="366713"/>
          </a:xfrm>
          <a:prstGeom prst="rect">
            <a:avLst/>
          </a:prstGeom>
          <a:noFill/>
          <a:ln w="9525">
            <a:noFill/>
            <a:miter lim="800000"/>
            <a:headEnd/>
            <a:tailEnd/>
          </a:ln>
        </p:spPr>
        <p:txBody>
          <a:bodyPr>
            <a:spAutoFit/>
          </a:bodyPr>
          <a:lstStyle/>
          <a:p>
            <a:pPr eaLnBrk="1" hangingPunct="1">
              <a:spcBef>
                <a:spcPct val="50000"/>
              </a:spcBef>
            </a:pPr>
            <a:r>
              <a:rPr lang="en-US" altLang="zh-TW">
                <a:latin typeface="Times New Roman" pitchFamily="18" charset="0"/>
                <a:ea typeface="新細明體" pitchFamily="18" charset="-120"/>
                <a:cs typeface="Times New Roman" pitchFamily="18" charset="0"/>
              </a:rPr>
              <a:t>*</a:t>
            </a:r>
          </a:p>
        </p:txBody>
      </p:sp>
      <p:sp>
        <p:nvSpPr>
          <p:cNvPr id="29710" name="Text Box 14"/>
          <p:cNvSpPr txBox="1">
            <a:spLocks noChangeArrowheads="1"/>
          </p:cNvSpPr>
          <p:nvPr/>
        </p:nvSpPr>
        <p:spPr bwMode="auto">
          <a:xfrm>
            <a:off x="7518400" y="1066800"/>
            <a:ext cx="304800" cy="366713"/>
          </a:xfrm>
          <a:prstGeom prst="rect">
            <a:avLst/>
          </a:prstGeom>
          <a:noFill/>
          <a:ln w="9525">
            <a:noFill/>
            <a:miter lim="800000"/>
            <a:headEnd/>
            <a:tailEnd/>
          </a:ln>
        </p:spPr>
        <p:txBody>
          <a:bodyPr>
            <a:spAutoFit/>
          </a:bodyPr>
          <a:lstStyle/>
          <a:p>
            <a:pPr eaLnBrk="1" hangingPunct="1">
              <a:spcBef>
                <a:spcPct val="50000"/>
              </a:spcBef>
            </a:pPr>
            <a:r>
              <a:rPr lang="en-US" altLang="zh-TW">
                <a:latin typeface="Times New Roman" pitchFamily="18" charset="0"/>
                <a:ea typeface="新細明體" pitchFamily="18" charset="-120"/>
                <a:cs typeface="Times New Roman" pitchFamily="18" charset="0"/>
              </a:rPr>
              <a:t>*</a:t>
            </a:r>
          </a:p>
        </p:txBody>
      </p:sp>
      <p:sp>
        <p:nvSpPr>
          <p:cNvPr id="29711" name="Text Box 15"/>
          <p:cNvSpPr txBox="1">
            <a:spLocks noChangeArrowheads="1"/>
          </p:cNvSpPr>
          <p:nvPr/>
        </p:nvSpPr>
        <p:spPr bwMode="auto">
          <a:xfrm>
            <a:off x="6896100" y="1066800"/>
            <a:ext cx="304800" cy="366713"/>
          </a:xfrm>
          <a:prstGeom prst="rect">
            <a:avLst/>
          </a:prstGeom>
          <a:noFill/>
          <a:ln w="9525">
            <a:noFill/>
            <a:miter lim="800000"/>
            <a:headEnd/>
            <a:tailEnd/>
          </a:ln>
        </p:spPr>
        <p:txBody>
          <a:bodyPr>
            <a:spAutoFit/>
          </a:bodyPr>
          <a:lstStyle/>
          <a:p>
            <a:pPr eaLnBrk="1" hangingPunct="1">
              <a:spcBef>
                <a:spcPct val="50000"/>
              </a:spcBef>
            </a:pPr>
            <a:r>
              <a:rPr lang="en-US" altLang="zh-TW">
                <a:latin typeface="Times New Roman" pitchFamily="18" charset="0"/>
                <a:ea typeface="新細明體" pitchFamily="18" charset="-120"/>
                <a:cs typeface="Times New Roman" pitchFamily="18" charset="0"/>
              </a:rPr>
              <a:t>*</a:t>
            </a:r>
          </a:p>
        </p:txBody>
      </p:sp>
      <p:sp>
        <p:nvSpPr>
          <p:cNvPr id="29712" name="Text Box 16"/>
          <p:cNvSpPr txBox="1">
            <a:spLocks noChangeArrowheads="1"/>
          </p:cNvSpPr>
          <p:nvPr/>
        </p:nvSpPr>
        <p:spPr bwMode="auto">
          <a:xfrm>
            <a:off x="2921000" y="4089400"/>
            <a:ext cx="304800" cy="336550"/>
          </a:xfrm>
          <a:prstGeom prst="rect">
            <a:avLst/>
          </a:prstGeom>
          <a:noFill/>
          <a:ln w="9525">
            <a:noFill/>
            <a:miter lim="800000"/>
            <a:headEnd/>
            <a:tailEnd/>
          </a:ln>
        </p:spPr>
        <p:txBody>
          <a:bodyPr>
            <a:spAutoFit/>
          </a:bodyPr>
          <a:lstStyle/>
          <a:p>
            <a:pPr eaLnBrk="1" hangingPunct="1">
              <a:spcBef>
                <a:spcPct val="50000"/>
              </a:spcBef>
            </a:pPr>
            <a:r>
              <a:rPr lang="en-US" altLang="zh-TW" sz="1600">
                <a:latin typeface="Times New Roman" pitchFamily="18" charset="0"/>
                <a:ea typeface="新細明體" pitchFamily="18" charset="-120"/>
                <a:cs typeface="Times New Roman" pitchFamily="18" charset="0"/>
              </a:rPr>
              <a:t>*</a:t>
            </a:r>
          </a:p>
        </p:txBody>
      </p:sp>
      <p:sp>
        <p:nvSpPr>
          <p:cNvPr id="29713" name="Text Box 17"/>
          <p:cNvSpPr txBox="1">
            <a:spLocks noChangeArrowheads="1"/>
          </p:cNvSpPr>
          <p:nvPr/>
        </p:nvSpPr>
        <p:spPr bwMode="auto">
          <a:xfrm>
            <a:off x="7315200" y="4800600"/>
            <a:ext cx="304800" cy="366713"/>
          </a:xfrm>
          <a:prstGeom prst="rect">
            <a:avLst/>
          </a:prstGeom>
          <a:noFill/>
          <a:ln w="9525">
            <a:noFill/>
            <a:miter lim="800000"/>
            <a:headEnd/>
            <a:tailEnd/>
          </a:ln>
        </p:spPr>
        <p:txBody>
          <a:bodyPr>
            <a:spAutoFit/>
          </a:bodyPr>
          <a:lstStyle/>
          <a:p>
            <a:pPr eaLnBrk="1" hangingPunct="1">
              <a:spcBef>
                <a:spcPct val="50000"/>
              </a:spcBef>
            </a:pPr>
            <a:r>
              <a:rPr lang="en-US" altLang="zh-TW">
                <a:latin typeface="Times New Roman" pitchFamily="18" charset="0"/>
                <a:ea typeface="新細明體" pitchFamily="18" charset="-120"/>
                <a:cs typeface="Times New Roman" pitchFamily="18" charset="0"/>
              </a:rPr>
              <a:t>*</a:t>
            </a:r>
          </a:p>
        </p:txBody>
      </p:sp>
      <p:sp>
        <p:nvSpPr>
          <p:cNvPr id="29714" name="Text Box 18"/>
          <p:cNvSpPr txBox="1">
            <a:spLocks noChangeArrowheads="1"/>
          </p:cNvSpPr>
          <p:nvPr/>
        </p:nvSpPr>
        <p:spPr bwMode="auto">
          <a:xfrm>
            <a:off x="7874000" y="4495800"/>
            <a:ext cx="304800" cy="366713"/>
          </a:xfrm>
          <a:prstGeom prst="rect">
            <a:avLst/>
          </a:prstGeom>
          <a:noFill/>
          <a:ln w="9525">
            <a:noFill/>
            <a:miter lim="800000"/>
            <a:headEnd/>
            <a:tailEnd/>
          </a:ln>
        </p:spPr>
        <p:txBody>
          <a:bodyPr>
            <a:spAutoFit/>
          </a:bodyPr>
          <a:lstStyle/>
          <a:p>
            <a:pPr eaLnBrk="1" hangingPunct="1">
              <a:spcBef>
                <a:spcPct val="50000"/>
              </a:spcBef>
            </a:pPr>
            <a:r>
              <a:rPr lang="en-US" altLang="zh-TW">
                <a:latin typeface="Times New Roman" pitchFamily="18" charset="0"/>
                <a:ea typeface="新細明體" pitchFamily="18" charset="-120"/>
                <a:cs typeface="Times New Roman" pitchFamily="18" charset="0"/>
              </a:rPr>
              <a:t>*</a:t>
            </a:r>
          </a:p>
        </p:txBody>
      </p:sp>
      <p:sp>
        <p:nvSpPr>
          <p:cNvPr id="29715" name="Text Box 19"/>
          <p:cNvSpPr txBox="1">
            <a:spLocks noChangeArrowheads="1"/>
          </p:cNvSpPr>
          <p:nvPr/>
        </p:nvSpPr>
        <p:spPr bwMode="auto">
          <a:xfrm>
            <a:off x="7696200" y="4495800"/>
            <a:ext cx="304800" cy="366713"/>
          </a:xfrm>
          <a:prstGeom prst="rect">
            <a:avLst/>
          </a:prstGeom>
          <a:noFill/>
          <a:ln w="9525">
            <a:noFill/>
            <a:miter lim="800000"/>
            <a:headEnd/>
            <a:tailEnd/>
          </a:ln>
        </p:spPr>
        <p:txBody>
          <a:bodyPr>
            <a:spAutoFit/>
          </a:bodyPr>
          <a:lstStyle/>
          <a:p>
            <a:pPr eaLnBrk="1" hangingPunct="1">
              <a:spcBef>
                <a:spcPct val="50000"/>
              </a:spcBef>
            </a:pPr>
            <a:r>
              <a:rPr lang="en-US" altLang="zh-TW">
                <a:latin typeface="Times New Roman" pitchFamily="18" charset="0"/>
                <a:ea typeface="新細明體" pitchFamily="18" charset="-120"/>
                <a:cs typeface="Times New Roman" pitchFamily="18" charset="0"/>
              </a:rPr>
              <a:t>*</a:t>
            </a:r>
          </a:p>
        </p:txBody>
      </p:sp>
      <p:sp>
        <p:nvSpPr>
          <p:cNvPr id="29716" name="Text Box 20"/>
          <p:cNvSpPr txBox="1">
            <a:spLocks noChangeArrowheads="1"/>
          </p:cNvSpPr>
          <p:nvPr/>
        </p:nvSpPr>
        <p:spPr bwMode="auto">
          <a:xfrm>
            <a:off x="1295400" y="304800"/>
            <a:ext cx="2403475" cy="457200"/>
          </a:xfrm>
          <a:prstGeom prst="rect">
            <a:avLst/>
          </a:prstGeom>
          <a:noFill/>
          <a:ln w="9525">
            <a:noFill/>
            <a:miter lim="800000"/>
            <a:headEnd/>
            <a:tailEnd/>
          </a:ln>
        </p:spPr>
        <p:txBody>
          <a:bodyPr wrap="none">
            <a:spAutoFit/>
          </a:bodyPr>
          <a:lstStyle/>
          <a:p>
            <a:pPr eaLnBrk="1" hangingPunct="1"/>
            <a:r>
              <a:rPr lang="en-US" altLang="zh-TW" b="1">
                <a:solidFill>
                  <a:srgbClr val="0000CC"/>
                </a:solidFill>
                <a:ea typeface="新細明體" pitchFamily="18" charset="-120"/>
                <a:cs typeface="Times New Roman" pitchFamily="18" charset="0"/>
              </a:rPr>
              <a:t>Radix Astragali</a:t>
            </a:r>
          </a:p>
        </p:txBody>
      </p:sp>
      <p:sp>
        <p:nvSpPr>
          <p:cNvPr id="29717" name="Text Box 21"/>
          <p:cNvSpPr txBox="1">
            <a:spLocks noChangeArrowheads="1"/>
          </p:cNvSpPr>
          <p:nvPr/>
        </p:nvSpPr>
        <p:spPr bwMode="auto">
          <a:xfrm>
            <a:off x="5638800" y="304800"/>
            <a:ext cx="1352550" cy="457200"/>
          </a:xfrm>
          <a:prstGeom prst="rect">
            <a:avLst/>
          </a:prstGeom>
          <a:noFill/>
          <a:ln w="9525">
            <a:noFill/>
            <a:miter lim="800000"/>
            <a:headEnd/>
            <a:tailEnd/>
          </a:ln>
        </p:spPr>
        <p:txBody>
          <a:bodyPr wrap="none">
            <a:spAutoFit/>
          </a:bodyPr>
          <a:lstStyle/>
          <a:p>
            <a:pPr eaLnBrk="1" hangingPunct="1"/>
            <a:r>
              <a:rPr lang="en-US" altLang="zh-TW" b="1">
                <a:solidFill>
                  <a:srgbClr val="660066"/>
                </a:solidFill>
                <a:ea typeface="新細明體" pitchFamily="18" charset="-120"/>
                <a:cs typeface="Times New Roman" pitchFamily="18" charset="0"/>
              </a:rPr>
              <a:t>Licorice</a:t>
            </a:r>
          </a:p>
        </p:txBody>
      </p:sp>
      <p:sp>
        <p:nvSpPr>
          <p:cNvPr id="29718" name="Text Box 22"/>
          <p:cNvSpPr txBox="1">
            <a:spLocks noChangeArrowheads="1"/>
          </p:cNvSpPr>
          <p:nvPr/>
        </p:nvSpPr>
        <p:spPr bwMode="auto">
          <a:xfrm>
            <a:off x="1219200" y="3505200"/>
            <a:ext cx="1165225" cy="457200"/>
          </a:xfrm>
          <a:prstGeom prst="rect">
            <a:avLst/>
          </a:prstGeom>
          <a:noFill/>
          <a:ln w="9525">
            <a:noFill/>
            <a:miter lim="800000"/>
            <a:headEnd/>
            <a:tailEnd/>
          </a:ln>
        </p:spPr>
        <p:txBody>
          <a:bodyPr wrap="none">
            <a:spAutoFit/>
          </a:bodyPr>
          <a:lstStyle/>
          <a:p>
            <a:pPr eaLnBrk="1" hangingPunct="1"/>
            <a:r>
              <a:rPr lang="en-US" altLang="zh-TW" b="1">
                <a:solidFill>
                  <a:srgbClr val="009900"/>
                </a:solidFill>
                <a:ea typeface="新細明體" pitchFamily="18" charset="-120"/>
                <a:cs typeface="Times New Roman" pitchFamily="18" charset="0"/>
              </a:rPr>
              <a:t>Jujube</a:t>
            </a:r>
          </a:p>
        </p:txBody>
      </p:sp>
      <p:sp>
        <p:nvSpPr>
          <p:cNvPr id="29719" name="投影片編號版面配置區 1"/>
          <p:cNvSpPr>
            <a:spLocks noGrp="1"/>
          </p:cNvSpPr>
          <p:nvPr>
            <p:ph type="sldNum" sz="quarter" idx="12"/>
          </p:nvPr>
        </p:nvSpPr>
        <p:spPr>
          <a:noFill/>
        </p:spPr>
        <p:txBody>
          <a:bodyPr/>
          <a:lstStyle/>
          <a:p>
            <a:fld id="{6BBD9DF6-8190-4306-93CF-0BC392068711}" type="slidenum">
              <a:rPr lang="en-US" altLang="zh-TW" smtClean="0"/>
              <a:pPr/>
              <a:t>29</a:t>
            </a:fld>
            <a:endParaRPr lang="en-US" altLang="zh-TW"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3635375" y="1773238"/>
            <a:ext cx="5292725" cy="1803400"/>
          </a:xfrm>
        </p:spPr>
        <p:txBody>
          <a:bodyPr/>
          <a:lstStyle/>
          <a:p>
            <a:pPr eaLnBrk="1" hangingPunct="1">
              <a:lnSpc>
                <a:spcPct val="125000"/>
              </a:lnSpc>
            </a:pPr>
            <a:r>
              <a:rPr lang="zh-TW" altLang="en-US" sz="3200" dirty="0" smtClean="0">
                <a:latin typeface="標楷體" pitchFamily="65" charset="-120"/>
                <a:ea typeface="標楷體" pitchFamily="65" charset="-120"/>
                <a:cs typeface="Arial" charset="0"/>
              </a:rPr>
              <a:t>黃耆六一湯之免疫調節評估</a:t>
            </a:r>
            <a:r>
              <a:rPr lang="zh-TW" altLang="en-US" sz="3200" dirty="0" smtClean="0">
                <a:latin typeface="Arial" charset="0"/>
                <a:cs typeface="Arial" charset="0"/>
              </a:rPr>
              <a:t/>
            </a:r>
            <a:br>
              <a:rPr lang="zh-TW" altLang="en-US" sz="3200" dirty="0" smtClean="0">
                <a:latin typeface="Arial" charset="0"/>
                <a:cs typeface="Arial" charset="0"/>
              </a:rPr>
            </a:br>
            <a:r>
              <a:rPr lang="en-US" altLang="zh-TW" sz="2800" dirty="0" err="1" smtClean="0">
                <a:latin typeface="Arial" charset="0"/>
                <a:cs typeface="Arial" charset="0"/>
              </a:rPr>
              <a:t>Immunomodulatory</a:t>
            </a:r>
            <a:r>
              <a:rPr lang="en-US" altLang="zh-TW" sz="2800" dirty="0" smtClean="0">
                <a:latin typeface="Arial" charset="0"/>
                <a:cs typeface="Arial" charset="0"/>
              </a:rPr>
              <a:t> Effects of Huang </a:t>
            </a:r>
            <a:r>
              <a:rPr lang="en-US" altLang="zh-TW" sz="2800" dirty="0" err="1" smtClean="0">
                <a:latin typeface="Arial" charset="0"/>
                <a:cs typeface="Arial" charset="0"/>
              </a:rPr>
              <a:t>Qi</a:t>
            </a:r>
            <a:r>
              <a:rPr lang="en-US" altLang="zh-TW" sz="2800" dirty="0" smtClean="0">
                <a:latin typeface="Arial" charset="0"/>
                <a:cs typeface="Arial" charset="0"/>
              </a:rPr>
              <a:t> Liu Yi Tang</a:t>
            </a:r>
          </a:p>
        </p:txBody>
      </p:sp>
      <p:sp>
        <p:nvSpPr>
          <p:cNvPr id="3075" name="副標題 1"/>
          <p:cNvSpPr>
            <a:spLocks noGrp="1"/>
          </p:cNvSpPr>
          <p:nvPr>
            <p:ph type="subTitle" sz="quarter" idx="1"/>
          </p:nvPr>
        </p:nvSpPr>
        <p:spPr>
          <a:xfrm>
            <a:off x="3851275" y="4653137"/>
            <a:ext cx="4803775" cy="1584152"/>
          </a:xfrm>
        </p:spPr>
        <p:txBody>
          <a:bodyPr>
            <a:normAutofit fontScale="92500" lnSpcReduction="10000"/>
          </a:bodyPr>
          <a:lstStyle/>
          <a:p>
            <a:r>
              <a:rPr lang="en-US" altLang="zh-TW" dirty="0" smtClean="0">
                <a:solidFill>
                  <a:srgbClr val="825700"/>
                </a:solidFill>
                <a:latin typeface="標楷體" pitchFamily="65" charset="-120"/>
                <a:ea typeface="標楷體" pitchFamily="65" charset="-120"/>
              </a:rPr>
              <a:t> </a:t>
            </a:r>
            <a:r>
              <a:rPr lang="zh-TW" altLang="en-US" dirty="0" smtClean="0">
                <a:solidFill>
                  <a:srgbClr val="825700"/>
                </a:solidFill>
                <a:latin typeface="標楷體" pitchFamily="65" charset="-120"/>
                <a:ea typeface="標楷體" pitchFamily="65" charset="-120"/>
              </a:rPr>
              <a:t>黃冠誠醫師</a:t>
            </a:r>
            <a:endParaRPr lang="en-US" altLang="zh-TW" dirty="0" smtClean="0">
              <a:solidFill>
                <a:srgbClr val="825700"/>
              </a:solidFill>
              <a:latin typeface="標楷體" pitchFamily="65" charset="-120"/>
              <a:ea typeface="標楷體" pitchFamily="65" charset="-120"/>
            </a:endParaRPr>
          </a:p>
          <a:p>
            <a:r>
              <a:rPr lang="en-US" altLang="zh-TW" dirty="0" smtClean="0">
                <a:solidFill>
                  <a:srgbClr val="825700"/>
                </a:solidFill>
                <a:latin typeface="Chiller" pitchFamily="82" charset="0"/>
                <a:ea typeface="標楷體" pitchFamily="65" charset="-120"/>
              </a:rPr>
              <a:t>Assist. Prof. Guan-Cheng Huang M.D.</a:t>
            </a:r>
          </a:p>
          <a:p>
            <a:r>
              <a:rPr lang="zh-TW" altLang="en-US" dirty="0" smtClean="0">
                <a:solidFill>
                  <a:srgbClr val="825700"/>
                </a:solidFill>
                <a:latin typeface="標楷體" pitchFamily="65" charset="-120"/>
                <a:ea typeface="標楷體" pitchFamily="65" charset="-120"/>
              </a:rPr>
              <a:t>台灣。高雄。阮綜合醫院</a:t>
            </a:r>
            <a:endParaRPr lang="en-US" altLang="zh-TW" dirty="0" smtClean="0">
              <a:solidFill>
                <a:srgbClr val="825700"/>
              </a:solidFill>
              <a:latin typeface="標楷體" pitchFamily="65" charset="-120"/>
              <a:ea typeface="標楷體" pitchFamily="65" charset="-120"/>
            </a:endParaRPr>
          </a:p>
          <a:p>
            <a:endParaRPr lang="zh-TW" altLang="en-US" dirty="0" smtClean="0">
              <a:solidFill>
                <a:srgbClr val="825700"/>
              </a:solidFill>
              <a:latin typeface="標楷體" pitchFamily="65" charset="-120"/>
              <a:ea typeface="標楷體" pitchFamily="65" charset="-120"/>
            </a:endParaRPr>
          </a:p>
        </p:txBody>
      </p:sp>
      <p:sp>
        <p:nvSpPr>
          <p:cNvPr id="3076" name="投影片編號版面配置區 2"/>
          <p:cNvSpPr>
            <a:spLocks noGrp="1"/>
          </p:cNvSpPr>
          <p:nvPr>
            <p:ph type="sldNum" sz="quarter" idx="12"/>
          </p:nvPr>
        </p:nvSpPr>
        <p:spPr>
          <a:noFill/>
        </p:spPr>
        <p:txBody>
          <a:bodyPr/>
          <a:lstStyle/>
          <a:p>
            <a:fld id="{46B2BB42-9664-4FD2-8733-8C0D41004CB5}" type="slidenum">
              <a:rPr lang="en-US" altLang="zh-TW" smtClean="0"/>
              <a:pPr/>
              <a:t>3</a:t>
            </a:fld>
            <a:endParaRPr lang="en-US" altLang="zh-TW"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00063" y="122238"/>
            <a:ext cx="8496300" cy="1214437"/>
          </a:xfrm>
        </p:spPr>
        <p:txBody>
          <a:bodyPr/>
          <a:lstStyle/>
          <a:p>
            <a:pPr eaLnBrk="1" hangingPunct="1">
              <a:lnSpc>
                <a:spcPct val="110000"/>
              </a:lnSpc>
            </a:pPr>
            <a:r>
              <a:rPr lang="en-US" altLang="zh-TW" sz="2000" smtClean="0">
                <a:solidFill>
                  <a:srgbClr val="FF0000"/>
                </a:solidFill>
                <a:latin typeface="Arial" charset="0"/>
              </a:rPr>
              <a:t>HQLYT</a:t>
            </a:r>
            <a:r>
              <a:rPr lang="en-US" altLang="zh-TW" sz="2000" smtClean="0">
                <a:latin typeface="Arial" charset="0"/>
              </a:rPr>
              <a:t> </a:t>
            </a:r>
            <a:r>
              <a:rPr lang="en-US" altLang="zh-TW" sz="2000" smtClean="0">
                <a:solidFill>
                  <a:srgbClr val="0000CC"/>
                </a:solidFill>
                <a:latin typeface="Arial" charset="0"/>
              </a:rPr>
              <a:t>more-strongly stimulated the proliferation effects of splenocytes than did Radix Astragali, licorice, and jujube used individually</a:t>
            </a:r>
            <a:r>
              <a:rPr lang="en-US" altLang="zh-TW" sz="2000" smtClean="0">
                <a:solidFill>
                  <a:srgbClr val="0000CC"/>
                </a:solidFill>
              </a:rPr>
              <a:t>.</a:t>
            </a:r>
          </a:p>
        </p:txBody>
      </p:sp>
      <p:graphicFrame>
        <p:nvGraphicFramePr>
          <p:cNvPr id="126979" name="Group 3"/>
          <p:cNvGraphicFramePr>
            <a:graphicFrameLocks noGrp="1"/>
          </p:cNvGraphicFramePr>
          <p:nvPr/>
        </p:nvGraphicFramePr>
        <p:xfrm>
          <a:off x="928688" y="1857375"/>
          <a:ext cx="7215187" cy="3711581"/>
        </p:xfrm>
        <a:graphic>
          <a:graphicData uri="http://schemas.openxmlformats.org/drawingml/2006/table">
            <a:tbl>
              <a:tblPr/>
              <a:tblGrid>
                <a:gridCol w="1292225"/>
                <a:gridCol w="1565275"/>
                <a:gridCol w="1311275"/>
                <a:gridCol w="1662112"/>
                <a:gridCol w="1384300"/>
              </a:tblGrid>
              <a:tr h="884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2600" b="1" i="0" u="none" strike="noStrike" cap="none" normalizeH="0" baseline="0" smtClean="0">
                        <a:ln>
                          <a:noFill/>
                        </a:ln>
                        <a:solidFill>
                          <a:schemeClr val="tx1"/>
                        </a:solidFill>
                        <a:effectLst/>
                        <a:latin typeface="Arial" charset="0"/>
                        <a:ea typeface="標楷體" pitchFamily="65" charset="-120"/>
                      </a:endParaRPr>
                    </a:p>
                  </a:txBody>
                  <a:tcPr marL="91439" marR="91439"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600" b="1" i="0" u="none" strike="noStrike" cap="none" normalizeH="0" baseline="0" smtClean="0">
                          <a:ln>
                            <a:noFill/>
                          </a:ln>
                          <a:solidFill>
                            <a:schemeClr val="tx2"/>
                          </a:solidFill>
                          <a:effectLst/>
                          <a:latin typeface="Arial" charset="0"/>
                          <a:ea typeface="標楷體" pitchFamily="65" charset="-120"/>
                          <a:cs typeface="Times New Roman" pitchFamily="18" charset="0"/>
                        </a:rPr>
                        <a:t>Enhanced proliferation percentage of splenocytes (%)</a:t>
                      </a:r>
                    </a:p>
                  </a:txBody>
                  <a:tcPr marL="91439" marR="91439"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572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rgbClr val="000000"/>
                          </a:solidFill>
                          <a:effectLst/>
                          <a:latin typeface="Arial" charset="0"/>
                          <a:ea typeface="標楷體" pitchFamily="65" charset="-120"/>
                          <a:cs typeface="Times New Roman" pitchFamily="18" charset="0"/>
                        </a:rPr>
                        <a:t>μg/ml</a:t>
                      </a:r>
                      <a:endParaRPr kumimoji="1" lang="en-US" altLang="zh-TW" sz="24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91439" marR="91439"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zh-TW" sz="2400" b="1" i="0" u="none" strike="noStrike" cap="none" normalizeH="0" baseline="0" smtClean="0">
                          <a:ln>
                            <a:noFill/>
                          </a:ln>
                          <a:solidFill>
                            <a:srgbClr val="000000"/>
                          </a:solidFill>
                          <a:effectLst/>
                          <a:latin typeface="Arial" charset="0"/>
                          <a:ea typeface="標楷體" pitchFamily="65" charset="-120"/>
                          <a:cs typeface="Times New Roman" pitchFamily="18" charset="0"/>
                        </a:rPr>
                        <a:t>12.5</a:t>
                      </a:r>
                      <a:endParaRPr kumimoji="1" lang="es-ES" altLang="zh-TW" sz="24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91439" marR="91439"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s-ES" altLang="zh-TW" sz="2400" b="1" i="0" u="none" strike="noStrike" cap="none" normalizeH="0" baseline="0" smtClean="0">
                        <a:ln>
                          <a:noFill/>
                        </a:ln>
                        <a:solidFill>
                          <a:srgbClr val="009900"/>
                        </a:solidFill>
                        <a:effectLst/>
                        <a:latin typeface="Arial" charset="0"/>
                        <a:ea typeface="標楷體" pitchFamily="65" charset="-120"/>
                        <a:cs typeface="Times New Roman" pitchFamily="18" charset="0"/>
                      </a:endParaRPr>
                    </a:p>
                  </a:txBody>
                  <a:tcPr marL="91439" marR="91439"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zh-TW" sz="2400" b="1" i="0" u="none" strike="noStrike" cap="none" normalizeH="0" baseline="0" smtClean="0">
                          <a:ln>
                            <a:noFill/>
                          </a:ln>
                          <a:solidFill>
                            <a:srgbClr val="000000"/>
                          </a:solidFill>
                          <a:effectLst/>
                          <a:latin typeface="Arial" charset="0"/>
                          <a:ea typeface="標楷體" pitchFamily="65" charset="-120"/>
                          <a:cs typeface="Times New Roman" pitchFamily="18" charset="0"/>
                        </a:rPr>
                        <a:t>3.9</a:t>
                      </a:r>
                      <a:endParaRPr kumimoji="1" lang="es-ES" altLang="zh-TW" sz="24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91439" marR="91439"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zh-TW" sz="2400" b="1" i="0" u="none" strike="noStrike" cap="none" normalizeH="0" baseline="0" smtClean="0">
                          <a:ln>
                            <a:noFill/>
                          </a:ln>
                          <a:solidFill>
                            <a:srgbClr val="000000"/>
                          </a:solidFill>
                          <a:effectLst/>
                          <a:latin typeface="Arial" charset="0"/>
                          <a:ea typeface="標楷體" pitchFamily="65" charset="-120"/>
                          <a:cs typeface="Times New Roman" pitchFamily="18" charset="0"/>
                        </a:rPr>
                        <a:t>7.5</a:t>
                      </a:r>
                      <a:endParaRPr kumimoji="1" lang="es-ES" altLang="zh-TW" sz="24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91439" marR="91439"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2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altLang="zh-TW" sz="2400" b="1" i="0" u="none" strike="noStrike" cap="none" normalizeH="0" baseline="0" smtClean="0">
                          <a:ln>
                            <a:noFill/>
                          </a:ln>
                          <a:solidFill>
                            <a:srgbClr val="FF0000"/>
                          </a:solidFill>
                          <a:effectLst/>
                          <a:latin typeface="Arial" charset="0"/>
                          <a:ea typeface="標楷體" pitchFamily="65" charset="-120"/>
                          <a:cs typeface="Times New Roman" pitchFamily="18" charset="0"/>
                        </a:rPr>
                        <a:t>HQLYT</a:t>
                      </a:r>
                    </a:p>
                  </a:txBody>
                  <a:tcPr marL="91439" marR="91439"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zh-TW" sz="2400" b="1" i="0" u="none" strike="noStrike" cap="none" normalizeH="0" baseline="0" smtClean="0">
                          <a:ln>
                            <a:noFill/>
                          </a:ln>
                          <a:solidFill>
                            <a:srgbClr val="FF0000"/>
                          </a:solidFill>
                          <a:effectLst/>
                          <a:latin typeface="Arial" charset="0"/>
                          <a:ea typeface="標楷體" pitchFamily="65" charset="-120"/>
                          <a:cs typeface="Times New Roman" pitchFamily="18" charset="0"/>
                        </a:rPr>
                        <a:t>87.8</a:t>
                      </a:r>
                    </a:p>
                  </a:txBody>
                  <a:tcPr marL="91439" marR="91439"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2400" b="1" i="0" u="none" strike="noStrike" cap="none" normalizeH="0" baseline="0" smtClean="0">
                        <a:ln>
                          <a:noFill/>
                        </a:ln>
                        <a:solidFill>
                          <a:schemeClr val="tx1"/>
                        </a:solidFill>
                        <a:effectLst/>
                        <a:latin typeface="Arial" charset="0"/>
                        <a:ea typeface="標楷體" pitchFamily="65" charset="-120"/>
                      </a:endParaRPr>
                    </a:p>
                  </a:txBody>
                  <a:tcPr marL="91439" marR="91439"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2400" b="1" i="0" u="none" strike="noStrike" cap="none" normalizeH="0" baseline="0" smtClean="0">
                        <a:ln>
                          <a:noFill/>
                        </a:ln>
                        <a:solidFill>
                          <a:schemeClr val="tx1"/>
                        </a:solidFill>
                        <a:effectLst/>
                        <a:latin typeface="Arial" charset="0"/>
                        <a:ea typeface="標楷體" pitchFamily="65" charset="-120"/>
                      </a:endParaRPr>
                    </a:p>
                  </a:txBody>
                  <a:tcPr marL="91439" marR="91439"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2400" b="1" i="0" u="none" strike="noStrike" cap="none" normalizeH="0" baseline="0" smtClean="0">
                        <a:ln>
                          <a:noFill/>
                        </a:ln>
                        <a:solidFill>
                          <a:schemeClr val="tx1"/>
                        </a:solidFill>
                        <a:effectLst/>
                        <a:latin typeface="Arial" charset="0"/>
                        <a:ea typeface="標楷體" pitchFamily="65" charset="-120"/>
                      </a:endParaRPr>
                    </a:p>
                  </a:txBody>
                  <a:tcPr marL="91439" marR="91439"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57205">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altLang="zh-TW" sz="2400" b="1" i="0" u="none" strike="noStrike" cap="none" normalizeH="0" baseline="0" smtClean="0">
                          <a:ln>
                            <a:noFill/>
                          </a:ln>
                          <a:solidFill>
                            <a:srgbClr val="5F4A1A"/>
                          </a:solidFill>
                          <a:effectLst/>
                          <a:latin typeface="Arial" charset="0"/>
                          <a:ea typeface="標楷體" pitchFamily="65" charset="-120"/>
                          <a:cs typeface="Times New Roman" pitchFamily="18" charset="0"/>
                        </a:rPr>
                        <a:t>AR</a:t>
                      </a:r>
                      <a:r>
                        <a:rPr kumimoji="1" lang="zh-TW" altLang="en-US" sz="2400" b="1" i="0" u="none" strike="noStrike" cap="none" normalizeH="0" baseline="0" smtClean="0">
                          <a:ln>
                            <a:noFill/>
                          </a:ln>
                          <a:solidFill>
                            <a:srgbClr val="5F4A1A"/>
                          </a:solidFill>
                          <a:effectLst/>
                          <a:latin typeface="Arial" charset="0"/>
                          <a:ea typeface="標楷體" pitchFamily="65" charset="-120"/>
                          <a:cs typeface="Times New Roman" pitchFamily="18" charset="0"/>
                        </a:rPr>
                        <a:t>（黃耆）</a:t>
                      </a:r>
                      <a:endParaRPr kumimoji="1" lang="zh-TW" altLang="zh-TW" sz="2400" b="1" i="0" u="none" strike="noStrike" cap="none" normalizeH="0" baseline="0" smtClean="0">
                        <a:ln>
                          <a:noFill/>
                        </a:ln>
                        <a:solidFill>
                          <a:srgbClr val="5F4A1A"/>
                        </a:solidFill>
                        <a:effectLst/>
                        <a:latin typeface="Arial" charset="0"/>
                        <a:ea typeface="標楷體" pitchFamily="65" charset="-120"/>
                        <a:cs typeface="Times New Roman" pitchFamily="18" charset="0"/>
                      </a:endParaRPr>
                    </a:p>
                  </a:txBody>
                  <a:tcPr marL="91439" marR="91439"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2400" b="1" i="0" u="none" strike="noStrike" cap="none" normalizeH="0" baseline="0" smtClean="0">
                        <a:ln>
                          <a:noFill/>
                        </a:ln>
                        <a:solidFill>
                          <a:schemeClr val="tx1"/>
                        </a:solidFill>
                        <a:effectLst/>
                        <a:latin typeface="Arial" charset="0"/>
                        <a:ea typeface="標楷體" pitchFamily="65" charset="-120"/>
                      </a:endParaRPr>
                    </a:p>
                  </a:txBody>
                  <a:tcPr marL="91439" marR="91439"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zh-TW" sz="2400" b="1" i="0" u="none" strike="noStrike" cap="none" normalizeH="0" baseline="0" smtClean="0">
                          <a:ln>
                            <a:noFill/>
                          </a:ln>
                          <a:solidFill>
                            <a:srgbClr val="000000"/>
                          </a:solidFill>
                          <a:effectLst/>
                          <a:latin typeface="Arial" charset="0"/>
                          <a:ea typeface="標楷體" pitchFamily="65" charset="-120"/>
                          <a:cs typeface="Times New Roman" pitchFamily="18" charset="0"/>
                        </a:rPr>
                        <a:t>0</a:t>
                      </a:r>
                      <a:endParaRPr kumimoji="1" lang="es-ES" altLang="zh-TW" sz="24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91439" marR="91439"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zh-TW" sz="2400" b="1" i="0" u="none" strike="noStrike" cap="none" normalizeH="0" baseline="0" smtClean="0">
                          <a:ln>
                            <a:noFill/>
                          </a:ln>
                          <a:solidFill>
                            <a:srgbClr val="000000"/>
                          </a:solidFill>
                          <a:effectLst/>
                          <a:latin typeface="Arial" charset="0"/>
                          <a:ea typeface="標楷體" pitchFamily="65" charset="-120"/>
                          <a:cs typeface="Times New Roman" pitchFamily="18" charset="0"/>
                        </a:rPr>
                        <a:t>0</a:t>
                      </a:r>
                      <a:endParaRPr kumimoji="1" lang="es-ES" altLang="zh-TW" sz="24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91439" marR="91439"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57205">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altLang="zh-TW" sz="2400" b="1" i="0" u="none" strike="noStrike" cap="none" normalizeH="0" baseline="0" smtClean="0">
                          <a:ln>
                            <a:noFill/>
                          </a:ln>
                          <a:solidFill>
                            <a:srgbClr val="5F4A1A"/>
                          </a:solidFill>
                          <a:effectLst/>
                          <a:latin typeface="Arial" charset="0"/>
                          <a:ea typeface="標楷體" pitchFamily="65" charset="-120"/>
                          <a:cs typeface="Times New Roman" pitchFamily="18" charset="0"/>
                        </a:rPr>
                        <a:t>GR</a:t>
                      </a:r>
                      <a:r>
                        <a:rPr kumimoji="1" lang="zh-TW" altLang="en-US" sz="2400" b="1" i="0" u="none" strike="noStrike" cap="none" normalizeH="0" baseline="0" smtClean="0">
                          <a:ln>
                            <a:noFill/>
                          </a:ln>
                          <a:solidFill>
                            <a:srgbClr val="5F4A1A"/>
                          </a:solidFill>
                          <a:effectLst/>
                          <a:latin typeface="Arial" charset="0"/>
                          <a:ea typeface="標楷體" pitchFamily="65" charset="-120"/>
                          <a:cs typeface="Times New Roman" pitchFamily="18" charset="0"/>
                        </a:rPr>
                        <a:t>（甘草）</a:t>
                      </a:r>
                      <a:endParaRPr kumimoji="1" lang="zh-TW" altLang="zh-TW" sz="2400" b="1" i="0" u="none" strike="noStrike" cap="none" normalizeH="0" baseline="0" smtClean="0">
                        <a:ln>
                          <a:noFill/>
                        </a:ln>
                        <a:solidFill>
                          <a:srgbClr val="5F4A1A"/>
                        </a:solidFill>
                        <a:effectLst/>
                        <a:latin typeface="Arial" charset="0"/>
                        <a:ea typeface="標楷體" pitchFamily="65" charset="-120"/>
                        <a:cs typeface="Times New Roman" pitchFamily="18" charset="0"/>
                      </a:endParaRPr>
                    </a:p>
                  </a:txBody>
                  <a:tcPr marL="91439" marR="91439"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2400" b="1" i="0" u="none" strike="noStrike" cap="none" normalizeH="0" baseline="0" smtClean="0">
                        <a:ln>
                          <a:noFill/>
                        </a:ln>
                        <a:solidFill>
                          <a:schemeClr val="tx1"/>
                        </a:solidFill>
                        <a:effectLst/>
                        <a:latin typeface="Arial" charset="0"/>
                        <a:ea typeface="標楷體" pitchFamily="65" charset="-120"/>
                      </a:endParaRPr>
                    </a:p>
                  </a:txBody>
                  <a:tcPr marL="91439" marR="91439"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zh-TW" sz="2400" b="1" i="0" u="none" strike="noStrike" cap="none" normalizeH="0" baseline="0" smtClean="0">
                          <a:ln>
                            <a:noFill/>
                          </a:ln>
                          <a:solidFill>
                            <a:srgbClr val="000000"/>
                          </a:solidFill>
                          <a:effectLst/>
                          <a:latin typeface="Arial" charset="0"/>
                          <a:ea typeface="標楷體" pitchFamily="65" charset="-120"/>
                          <a:cs typeface="Times New Roman" pitchFamily="18" charset="0"/>
                        </a:rPr>
                        <a:t>38.0</a:t>
                      </a:r>
                      <a:endParaRPr kumimoji="1" lang="es-ES" altLang="zh-TW" sz="24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91439" marR="91439"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zh-TW" sz="2400" b="1" i="0" u="none" strike="noStrike" cap="none" normalizeH="0" baseline="0" smtClean="0">
                          <a:ln>
                            <a:noFill/>
                          </a:ln>
                          <a:solidFill>
                            <a:srgbClr val="000000"/>
                          </a:solidFill>
                          <a:effectLst/>
                          <a:latin typeface="Arial" charset="0"/>
                          <a:ea typeface="標楷體" pitchFamily="65" charset="-120"/>
                          <a:cs typeface="Times New Roman" pitchFamily="18" charset="0"/>
                        </a:rPr>
                        <a:t>54.6</a:t>
                      </a:r>
                      <a:endParaRPr kumimoji="1" lang="es-ES" altLang="zh-TW" sz="24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91439" marR="91439"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57205">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altLang="zh-TW" sz="2400" b="1" i="0" u="none" strike="noStrike" cap="none" normalizeH="0" baseline="0" smtClean="0">
                          <a:ln>
                            <a:noFill/>
                          </a:ln>
                          <a:solidFill>
                            <a:srgbClr val="5F4A1A"/>
                          </a:solidFill>
                          <a:effectLst/>
                          <a:latin typeface="Arial" charset="0"/>
                          <a:ea typeface="標楷體" pitchFamily="65" charset="-120"/>
                          <a:cs typeface="Times New Roman" pitchFamily="18" charset="0"/>
                        </a:rPr>
                        <a:t>ZF</a:t>
                      </a:r>
                      <a:r>
                        <a:rPr kumimoji="1" lang="zh-TW" altLang="en-US" sz="2400" b="1" i="0" u="none" strike="noStrike" cap="none" normalizeH="0" baseline="0" smtClean="0">
                          <a:ln>
                            <a:noFill/>
                          </a:ln>
                          <a:solidFill>
                            <a:srgbClr val="5F4A1A"/>
                          </a:solidFill>
                          <a:effectLst/>
                          <a:latin typeface="Arial" charset="0"/>
                          <a:ea typeface="標楷體" pitchFamily="65" charset="-120"/>
                          <a:cs typeface="Times New Roman" pitchFamily="18" charset="0"/>
                        </a:rPr>
                        <a:t>（大棗）</a:t>
                      </a:r>
                      <a:endParaRPr kumimoji="1" lang="zh-TW" altLang="zh-TW" sz="2400" b="1" i="0" u="none" strike="noStrike" cap="none" normalizeH="0" baseline="0" smtClean="0">
                        <a:ln>
                          <a:noFill/>
                        </a:ln>
                        <a:solidFill>
                          <a:srgbClr val="5F4A1A"/>
                        </a:solidFill>
                        <a:effectLst/>
                        <a:latin typeface="Arial" charset="0"/>
                        <a:ea typeface="標楷體" pitchFamily="65" charset="-120"/>
                        <a:cs typeface="Times New Roman" pitchFamily="18" charset="0"/>
                      </a:endParaRPr>
                    </a:p>
                  </a:txBody>
                  <a:tcPr marL="91439" marR="91439"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2400" b="1" i="0" u="none" strike="noStrike" cap="none" normalizeH="0" baseline="0" smtClean="0">
                        <a:ln>
                          <a:noFill/>
                        </a:ln>
                        <a:solidFill>
                          <a:schemeClr val="tx1"/>
                        </a:solidFill>
                        <a:effectLst/>
                        <a:latin typeface="Arial" charset="0"/>
                        <a:ea typeface="標楷體" pitchFamily="65" charset="-120"/>
                      </a:endParaRPr>
                    </a:p>
                  </a:txBody>
                  <a:tcPr marL="91439" marR="91439"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zh-TW" sz="2400" b="1" i="0" u="none" strike="noStrike" cap="none" normalizeH="0" baseline="0" smtClean="0">
                          <a:ln>
                            <a:noFill/>
                          </a:ln>
                          <a:solidFill>
                            <a:srgbClr val="000000"/>
                          </a:solidFill>
                          <a:effectLst/>
                          <a:latin typeface="Arial" charset="0"/>
                          <a:ea typeface="標楷體" pitchFamily="65" charset="-120"/>
                          <a:cs typeface="Times New Roman" pitchFamily="18" charset="0"/>
                        </a:rPr>
                        <a:t>17.3</a:t>
                      </a:r>
                      <a:endParaRPr kumimoji="1" lang="es-ES" altLang="zh-TW" sz="24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91439" marR="91439"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zh-TW" sz="2400" b="1" i="0" u="none" strike="noStrike" cap="none" normalizeH="0" baseline="0" smtClean="0">
                          <a:ln>
                            <a:noFill/>
                          </a:ln>
                          <a:solidFill>
                            <a:srgbClr val="000000"/>
                          </a:solidFill>
                          <a:effectLst/>
                          <a:latin typeface="Arial" charset="0"/>
                          <a:ea typeface="標楷體" pitchFamily="65" charset="-120"/>
                          <a:cs typeface="Times New Roman" pitchFamily="18" charset="0"/>
                        </a:rPr>
                        <a:t>24.7</a:t>
                      </a:r>
                      <a:endParaRPr kumimoji="1" lang="es-ES" altLang="zh-TW" sz="24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91439" marR="91439"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s-ES" altLang="zh-TW" sz="2400" b="1" i="0" u="none" strike="noStrike" cap="none" normalizeH="0" baseline="0" smtClean="0">
                        <a:ln>
                          <a:noFill/>
                        </a:ln>
                        <a:solidFill>
                          <a:srgbClr val="009900"/>
                        </a:solidFill>
                        <a:effectLst/>
                        <a:latin typeface="Arial" charset="0"/>
                        <a:ea typeface="標楷體" pitchFamily="65" charset="-120"/>
                        <a:cs typeface="Times New Roman" pitchFamily="18" charset="0"/>
                      </a:endParaRPr>
                    </a:p>
                  </a:txBody>
                  <a:tcPr marL="91439" marR="91439"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2400" b="1" i="0" u="none" strike="noStrike" cap="none" normalizeH="0" baseline="0" smtClean="0">
                        <a:ln>
                          <a:noFill/>
                        </a:ln>
                        <a:solidFill>
                          <a:schemeClr val="tx1"/>
                        </a:solidFill>
                        <a:effectLst/>
                        <a:latin typeface="Arial" charset="0"/>
                        <a:ea typeface="標楷體" pitchFamily="65" charset="-120"/>
                      </a:endParaRPr>
                    </a:p>
                  </a:txBody>
                  <a:tcPr marL="91439" marR="91439"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zh-TW" sz="2400" b="1" i="0" u="none" strike="noStrike" cap="none" normalizeH="0" baseline="0" smtClean="0">
                          <a:ln>
                            <a:noFill/>
                          </a:ln>
                          <a:solidFill>
                            <a:srgbClr val="009900"/>
                          </a:solidFill>
                          <a:effectLst/>
                          <a:latin typeface="Arial" charset="0"/>
                          <a:ea typeface="標楷體" pitchFamily="65" charset="-120"/>
                          <a:cs typeface="Times New Roman" pitchFamily="18" charset="0"/>
                        </a:rPr>
                        <a:t>Total</a:t>
                      </a:r>
                    </a:p>
                  </a:txBody>
                  <a:tcPr marL="91439" marR="91439"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zh-TW" sz="2400" b="1" i="0" u="none" strike="noStrike" cap="none" normalizeH="0" baseline="0" smtClean="0">
                          <a:ln>
                            <a:noFill/>
                          </a:ln>
                          <a:solidFill>
                            <a:srgbClr val="009900"/>
                          </a:solidFill>
                          <a:effectLst/>
                          <a:latin typeface="Arial" charset="0"/>
                          <a:ea typeface="標楷體" pitchFamily="65" charset="-120"/>
                          <a:cs typeface="Times New Roman" pitchFamily="18" charset="0"/>
                        </a:rPr>
                        <a:t>55.3</a:t>
                      </a:r>
                    </a:p>
                  </a:txBody>
                  <a:tcPr marL="91439" marR="91439"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zh-TW" sz="2400" b="1" i="0" u="none" strike="noStrike" cap="none" normalizeH="0" baseline="0" smtClean="0">
                          <a:ln>
                            <a:noFill/>
                          </a:ln>
                          <a:solidFill>
                            <a:srgbClr val="009900"/>
                          </a:solidFill>
                          <a:effectLst/>
                          <a:latin typeface="Arial" charset="0"/>
                          <a:ea typeface="標楷體" pitchFamily="65" charset="-120"/>
                          <a:cs typeface="Times New Roman" pitchFamily="18" charset="0"/>
                        </a:rPr>
                        <a:t>79.3</a:t>
                      </a:r>
                    </a:p>
                  </a:txBody>
                  <a:tcPr marL="91439" marR="91439"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0772" name="Text Box 54"/>
          <p:cNvSpPr txBox="1">
            <a:spLocks noChangeArrowheads="1"/>
          </p:cNvSpPr>
          <p:nvPr/>
        </p:nvSpPr>
        <p:spPr bwMode="auto">
          <a:xfrm>
            <a:off x="1187450" y="5897563"/>
            <a:ext cx="7072313" cy="457200"/>
          </a:xfrm>
          <a:prstGeom prst="rect">
            <a:avLst/>
          </a:prstGeom>
          <a:noFill/>
          <a:ln w="9525">
            <a:noFill/>
            <a:miter lim="800000"/>
            <a:headEnd/>
            <a:tailEnd/>
          </a:ln>
        </p:spPr>
        <p:txBody>
          <a:bodyPr>
            <a:spAutoFit/>
          </a:bodyPr>
          <a:lstStyle/>
          <a:p>
            <a:pPr eaLnBrk="1" hangingPunct="1"/>
            <a:r>
              <a:rPr lang="pt-BR" altLang="zh-TW" b="1">
                <a:ea typeface="新細明體" pitchFamily="18" charset="-120"/>
                <a:cs typeface="Times New Roman" pitchFamily="18" charset="0"/>
              </a:rPr>
              <a:t>AR, Radix Astragali; GR, licorice; ZF, jujube.</a:t>
            </a:r>
            <a:r>
              <a:rPr lang="en-US" altLang="zh-TW" b="1">
                <a:latin typeface="Times New Roman" pitchFamily="18" charset="0"/>
                <a:ea typeface="新細明體" pitchFamily="18" charset="-120"/>
                <a:cs typeface="Times New Roman" pitchFamily="18" charset="0"/>
              </a:rPr>
              <a:t> </a:t>
            </a:r>
          </a:p>
        </p:txBody>
      </p:sp>
      <p:sp>
        <p:nvSpPr>
          <p:cNvPr id="30773" name="投影片編號版面配置區 1"/>
          <p:cNvSpPr>
            <a:spLocks noGrp="1"/>
          </p:cNvSpPr>
          <p:nvPr>
            <p:ph type="sldNum" sz="quarter" idx="12"/>
          </p:nvPr>
        </p:nvSpPr>
        <p:spPr>
          <a:noFill/>
        </p:spPr>
        <p:txBody>
          <a:bodyPr/>
          <a:lstStyle/>
          <a:p>
            <a:fld id="{56ADFA83-7EA3-4E78-AE9D-B0957C8A8528}" type="slidenum">
              <a:rPr lang="en-US" altLang="zh-TW" smtClean="0"/>
              <a:pPr/>
              <a:t>30</a:t>
            </a:fld>
            <a:endParaRPr lang="en-US" altLang="zh-TW"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 descr="006"/>
          <p:cNvPicPr>
            <a:picLocks noChangeAspect="1" noChangeArrowheads="1"/>
          </p:cNvPicPr>
          <p:nvPr/>
        </p:nvPicPr>
        <p:blipFill>
          <a:blip r:embed="rId3" cstate="print"/>
          <a:srcRect/>
          <a:stretch>
            <a:fillRect/>
          </a:stretch>
        </p:blipFill>
        <p:spPr bwMode="auto">
          <a:xfrm>
            <a:off x="5572125" y="3929063"/>
            <a:ext cx="3327400" cy="2781300"/>
          </a:xfrm>
          <a:prstGeom prst="rect">
            <a:avLst/>
          </a:prstGeom>
          <a:noFill/>
          <a:ln w="9525">
            <a:noFill/>
            <a:miter lim="800000"/>
            <a:headEnd/>
            <a:tailEnd/>
          </a:ln>
        </p:spPr>
      </p:pic>
      <p:sp>
        <p:nvSpPr>
          <p:cNvPr id="31747" name="Rectangle 14"/>
          <p:cNvSpPr>
            <a:spLocks noChangeArrowheads="1"/>
          </p:cNvSpPr>
          <p:nvPr/>
        </p:nvSpPr>
        <p:spPr bwMode="auto">
          <a:xfrm>
            <a:off x="500063" y="5072063"/>
            <a:ext cx="8501062" cy="1428750"/>
          </a:xfrm>
          <a:prstGeom prst="rect">
            <a:avLst/>
          </a:prstGeom>
          <a:solidFill>
            <a:schemeClr val="bg1"/>
          </a:solidFill>
          <a:ln w="9525">
            <a:noFill/>
            <a:miter lim="800000"/>
            <a:headEnd/>
            <a:tailEnd/>
          </a:ln>
        </p:spPr>
        <p:txBody>
          <a:bodyPr wrap="none" anchor="ctr"/>
          <a:lstStyle/>
          <a:p>
            <a:pPr algn="ctr"/>
            <a:endParaRPr lang="zh-TW" altLang="zh-TW" sz="2000">
              <a:solidFill>
                <a:srgbClr val="000000"/>
              </a:solidFill>
              <a:latin typeface="Times New Roman" pitchFamily="18" charset="0"/>
              <a:cs typeface="Times New Roman" pitchFamily="18" charset="0"/>
            </a:endParaRPr>
          </a:p>
        </p:txBody>
      </p:sp>
      <p:sp>
        <p:nvSpPr>
          <p:cNvPr id="31748" name="Rectangle 2"/>
          <p:cNvSpPr>
            <a:spLocks noGrp="1" noChangeArrowheads="1"/>
          </p:cNvSpPr>
          <p:nvPr>
            <p:ph type="title"/>
          </p:nvPr>
        </p:nvSpPr>
        <p:spPr>
          <a:xfrm>
            <a:off x="398463" y="260350"/>
            <a:ext cx="8501062" cy="936625"/>
          </a:xfrm>
        </p:spPr>
        <p:txBody>
          <a:bodyPr>
            <a:normAutofit fontScale="90000"/>
          </a:bodyPr>
          <a:lstStyle/>
          <a:p>
            <a:pPr eaLnBrk="1" hangingPunct="1">
              <a:lnSpc>
                <a:spcPct val="125000"/>
              </a:lnSpc>
            </a:pPr>
            <a:r>
              <a:rPr lang="zh-TW" altLang="en-US" sz="3200" b="0" smtClean="0">
                <a:solidFill>
                  <a:srgbClr val="0000CC"/>
                </a:solidFill>
                <a:latin typeface="Arial" charset="0"/>
              </a:rPr>
              <a:t>體外脾臟細胞中自然殺手細胞活性：</a:t>
            </a:r>
            <a:r>
              <a:rPr lang="en-US" altLang="zh-TW" sz="2000" b="0" smtClean="0">
                <a:solidFill>
                  <a:srgbClr val="0000CC"/>
                </a:solidFill>
                <a:latin typeface="Arial" charset="0"/>
              </a:rPr>
              <a:t>Natural Killer Cell Activity of Splenocytes </a:t>
            </a:r>
            <a:r>
              <a:rPr lang="en-US" altLang="zh-TW" sz="2000" b="0" i="1" smtClean="0">
                <a:solidFill>
                  <a:srgbClr val="0000CC"/>
                </a:solidFill>
                <a:latin typeface="Arial" charset="0"/>
              </a:rPr>
              <a:t>in Vitro</a:t>
            </a:r>
          </a:p>
        </p:txBody>
      </p:sp>
      <p:sp>
        <p:nvSpPr>
          <p:cNvPr id="31749" name="Rectangle 3"/>
          <p:cNvSpPr>
            <a:spLocks noChangeArrowheads="1"/>
          </p:cNvSpPr>
          <p:nvPr/>
        </p:nvSpPr>
        <p:spPr bwMode="auto">
          <a:xfrm>
            <a:off x="0" y="-2344738"/>
            <a:ext cx="9144000" cy="0"/>
          </a:xfrm>
          <a:prstGeom prst="rect">
            <a:avLst/>
          </a:prstGeom>
          <a:noFill/>
          <a:ln w="9525">
            <a:noFill/>
            <a:miter lim="800000"/>
            <a:headEnd/>
            <a:tailEnd/>
          </a:ln>
        </p:spPr>
        <p:txBody>
          <a:bodyPr wrap="none" anchor="ctr">
            <a:spAutoFit/>
          </a:bodyPr>
          <a:lstStyle/>
          <a:p>
            <a:pPr algn="ctr"/>
            <a:r>
              <a:rPr lang="en-US" altLang="zh-TW">
                <a:latin typeface="Times New Roman" pitchFamily="18" charset="0"/>
                <a:cs typeface="Times New Roman" pitchFamily="18" charset="0"/>
              </a:rPr>
              <a:t/>
            </a:r>
            <a:br>
              <a:rPr lang="en-US" altLang="zh-TW">
                <a:latin typeface="Times New Roman" pitchFamily="18" charset="0"/>
                <a:cs typeface="Times New Roman" pitchFamily="18" charset="0"/>
              </a:rPr>
            </a:br>
            <a:endParaRPr lang="en-US" altLang="zh-TW">
              <a:latin typeface="Times New Roman" pitchFamily="18" charset="0"/>
              <a:cs typeface="Times New Roman" pitchFamily="18" charset="0"/>
            </a:endParaRPr>
          </a:p>
        </p:txBody>
      </p:sp>
      <p:pic>
        <p:nvPicPr>
          <p:cNvPr id="31750" name="Picture 4" descr="003"/>
          <p:cNvPicPr>
            <a:picLocks noChangeAspect="1" noChangeArrowheads="1"/>
          </p:cNvPicPr>
          <p:nvPr/>
        </p:nvPicPr>
        <p:blipFill>
          <a:blip r:embed="rId4" cstate="print"/>
          <a:srcRect/>
          <a:stretch>
            <a:fillRect/>
          </a:stretch>
        </p:blipFill>
        <p:spPr bwMode="auto">
          <a:xfrm>
            <a:off x="327025" y="1549400"/>
            <a:ext cx="2625725" cy="1954213"/>
          </a:xfrm>
          <a:prstGeom prst="rect">
            <a:avLst/>
          </a:prstGeom>
          <a:noFill/>
          <a:ln w="9525">
            <a:noFill/>
            <a:miter lim="800000"/>
            <a:headEnd/>
            <a:tailEnd/>
          </a:ln>
        </p:spPr>
      </p:pic>
      <p:pic>
        <p:nvPicPr>
          <p:cNvPr id="31751" name="Picture 5" descr="004"/>
          <p:cNvPicPr>
            <a:picLocks noChangeAspect="1" noChangeArrowheads="1"/>
          </p:cNvPicPr>
          <p:nvPr/>
        </p:nvPicPr>
        <p:blipFill>
          <a:blip r:embed="rId5" cstate="print"/>
          <a:srcRect/>
          <a:stretch>
            <a:fillRect/>
          </a:stretch>
        </p:blipFill>
        <p:spPr bwMode="auto">
          <a:xfrm>
            <a:off x="4008438" y="1558925"/>
            <a:ext cx="820737" cy="1941513"/>
          </a:xfrm>
          <a:prstGeom prst="rect">
            <a:avLst/>
          </a:prstGeom>
          <a:noFill/>
          <a:ln w="9525">
            <a:noFill/>
            <a:miter lim="800000"/>
            <a:headEnd/>
            <a:tailEnd/>
          </a:ln>
        </p:spPr>
      </p:pic>
      <p:pic>
        <p:nvPicPr>
          <p:cNvPr id="31752" name="Picture 6" descr="005"/>
          <p:cNvPicPr>
            <a:picLocks noChangeAspect="1" noChangeArrowheads="1"/>
          </p:cNvPicPr>
          <p:nvPr/>
        </p:nvPicPr>
        <p:blipFill>
          <a:blip r:embed="rId6" cstate="print"/>
          <a:srcRect/>
          <a:stretch>
            <a:fillRect/>
          </a:stretch>
        </p:blipFill>
        <p:spPr bwMode="auto">
          <a:xfrm>
            <a:off x="6030913" y="1558925"/>
            <a:ext cx="2687637" cy="1931988"/>
          </a:xfrm>
          <a:prstGeom prst="rect">
            <a:avLst/>
          </a:prstGeom>
          <a:noFill/>
          <a:ln w="9525">
            <a:noFill/>
            <a:miter lim="800000"/>
            <a:headEnd/>
            <a:tailEnd/>
          </a:ln>
        </p:spPr>
      </p:pic>
      <p:sp>
        <p:nvSpPr>
          <p:cNvPr id="31753" name="Text Box 8"/>
          <p:cNvSpPr txBox="1">
            <a:spLocks noChangeArrowheads="1"/>
          </p:cNvSpPr>
          <p:nvPr/>
        </p:nvSpPr>
        <p:spPr bwMode="auto">
          <a:xfrm>
            <a:off x="3319463" y="3505200"/>
            <a:ext cx="2590800" cy="369888"/>
          </a:xfrm>
          <a:prstGeom prst="rect">
            <a:avLst/>
          </a:prstGeom>
          <a:noFill/>
          <a:ln w="9525">
            <a:noFill/>
            <a:miter lim="800000"/>
            <a:headEnd/>
            <a:tailEnd/>
          </a:ln>
        </p:spPr>
        <p:txBody>
          <a:bodyPr wrap="none">
            <a:spAutoFit/>
          </a:bodyPr>
          <a:lstStyle/>
          <a:p>
            <a:r>
              <a:rPr kumimoji="1" lang="zh-TW" altLang="en-US" sz="1800" b="1">
                <a:solidFill>
                  <a:srgbClr val="FF0000"/>
                </a:solidFill>
                <a:latin typeface="Comic Sans MS" pitchFamily="66" charset="0"/>
                <a:ea typeface="標楷體" pitchFamily="65" charset="-120"/>
                <a:cs typeface="Times New Roman" pitchFamily="18" charset="0"/>
              </a:rPr>
              <a:t>加入</a:t>
            </a:r>
            <a:r>
              <a:rPr kumimoji="1" lang="en-US" altLang="zh-TW" sz="1800" b="1">
                <a:solidFill>
                  <a:srgbClr val="FF0000"/>
                </a:solidFill>
                <a:latin typeface="Comic Sans MS" pitchFamily="66" charset="0"/>
                <a:ea typeface="標楷體" pitchFamily="65" charset="-120"/>
                <a:cs typeface="Times New Roman" pitchFamily="18" charset="0"/>
              </a:rPr>
              <a:t>NK</a:t>
            </a:r>
            <a:r>
              <a:rPr kumimoji="1" lang="zh-TW" altLang="en-US" sz="1800" b="1">
                <a:solidFill>
                  <a:srgbClr val="FF0000"/>
                </a:solidFill>
                <a:latin typeface="Comic Sans MS" pitchFamily="66" charset="0"/>
                <a:ea typeface="標楷體" pitchFamily="65" charset="-120"/>
                <a:cs typeface="Times New Roman" pitchFamily="18" charset="0"/>
              </a:rPr>
              <a:t>細胞至標地細胞</a:t>
            </a:r>
          </a:p>
        </p:txBody>
      </p:sp>
      <p:sp>
        <p:nvSpPr>
          <p:cNvPr id="31754" name="Text Box 9"/>
          <p:cNvSpPr txBox="1">
            <a:spLocks noChangeArrowheads="1"/>
          </p:cNvSpPr>
          <p:nvPr/>
        </p:nvSpPr>
        <p:spPr bwMode="auto">
          <a:xfrm>
            <a:off x="198438" y="3506788"/>
            <a:ext cx="3000375" cy="369887"/>
          </a:xfrm>
          <a:prstGeom prst="rect">
            <a:avLst/>
          </a:prstGeom>
          <a:noFill/>
          <a:ln w="9525">
            <a:noFill/>
            <a:miter lim="800000"/>
            <a:headEnd/>
            <a:tailEnd/>
          </a:ln>
        </p:spPr>
        <p:txBody>
          <a:bodyPr wrap="none">
            <a:spAutoFit/>
          </a:bodyPr>
          <a:lstStyle/>
          <a:p>
            <a:r>
              <a:rPr kumimoji="1" lang="en-US" altLang="zh-TW" sz="1800" b="1">
                <a:solidFill>
                  <a:srgbClr val="FF0000"/>
                </a:solidFill>
                <a:latin typeface="Comic Sans MS" pitchFamily="66" charset="0"/>
                <a:ea typeface="標楷體" pitchFamily="65" charset="-120"/>
                <a:cs typeface="Times New Roman" pitchFamily="18" charset="0"/>
              </a:rPr>
              <a:t>YAC-1</a:t>
            </a:r>
            <a:r>
              <a:rPr kumimoji="1" lang="zh-TW" altLang="en-US" sz="1800" b="1">
                <a:solidFill>
                  <a:srgbClr val="FF0000"/>
                </a:solidFill>
                <a:latin typeface="Comic Sans MS" pitchFamily="66" charset="0"/>
                <a:ea typeface="標楷體" pitchFamily="65" charset="-120"/>
                <a:cs typeface="Times New Roman" pitchFamily="18" charset="0"/>
              </a:rPr>
              <a:t>細胞標定放射性物質</a:t>
            </a:r>
          </a:p>
        </p:txBody>
      </p:sp>
      <p:sp>
        <p:nvSpPr>
          <p:cNvPr id="31755" name="AutoShape 10"/>
          <p:cNvSpPr>
            <a:spLocks noChangeArrowheads="1"/>
          </p:cNvSpPr>
          <p:nvPr/>
        </p:nvSpPr>
        <p:spPr bwMode="auto">
          <a:xfrm>
            <a:off x="2997200" y="2278063"/>
            <a:ext cx="868363"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chemeClr val="tx1"/>
            </a:solidFill>
            <a:miter lim="800000"/>
            <a:headEnd/>
            <a:tailEnd/>
          </a:ln>
        </p:spPr>
        <p:txBody>
          <a:bodyPr wrap="none" anchor="ctr"/>
          <a:lstStyle/>
          <a:p>
            <a:endParaRPr lang="zh-TW" altLang="en-US"/>
          </a:p>
        </p:txBody>
      </p:sp>
      <p:sp>
        <p:nvSpPr>
          <p:cNvPr id="31756" name="AutoShape 11"/>
          <p:cNvSpPr>
            <a:spLocks noChangeArrowheads="1"/>
          </p:cNvSpPr>
          <p:nvPr/>
        </p:nvSpPr>
        <p:spPr bwMode="auto">
          <a:xfrm>
            <a:off x="4995863" y="2322513"/>
            <a:ext cx="866775"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chemeClr val="tx1"/>
            </a:solidFill>
            <a:miter lim="800000"/>
            <a:headEnd/>
            <a:tailEnd/>
          </a:ln>
        </p:spPr>
        <p:txBody>
          <a:bodyPr wrap="none" anchor="ctr"/>
          <a:lstStyle/>
          <a:p>
            <a:endParaRPr lang="zh-TW" altLang="en-US"/>
          </a:p>
        </p:txBody>
      </p:sp>
      <p:sp>
        <p:nvSpPr>
          <p:cNvPr id="31757" name="Text Box 12"/>
          <p:cNvSpPr txBox="1">
            <a:spLocks noChangeArrowheads="1"/>
          </p:cNvSpPr>
          <p:nvPr/>
        </p:nvSpPr>
        <p:spPr bwMode="auto">
          <a:xfrm>
            <a:off x="6143625" y="3500438"/>
            <a:ext cx="2360613" cy="369887"/>
          </a:xfrm>
          <a:prstGeom prst="rect">
            <a:avLst/>
          </a:prstGeom>
          <a:noFill/>
          <a:ln w="9525">
            <a:noFill/>
            <a:miter lim="800000"/>
            <a:headEnd/>
            <a:tailEnd/>
          </a:ln>
        </p:spPr>
        <p:txBody>
          <a:bodyPr wrap="none">
            <a:spAutoFit/>
          </a:bodyPr>
          <a:lstStyle/>
          <a:p>
            <a:r>
              <a:rPr kumimoji="1" lang="en-US" altLang="zh-TW" sz="1800" b="1">
                <a:solidFill>
                  <a:srgbClr val="FF0000"/>
                </a:solidFill>
                <a:latin typeface="Comic Sans MS" pitchFamily="66" charset="0"/>
                <a:ea typeface="標楷體" pitchFamily="65" charset="-120"/>
                <a:cs typeface="Times New Roman" pitchFamily="18" charset="0"/>
              </a:rPr>
              <a:t>NK</a:t>
            </a:r>
            <a:r>
              <a:rPr kumimoji="1" lang="zh-TW" altLang="en-US" sz="1800" b="1">
                <a:solidFill>
                  <a:srgbClr val="FF0000"/>
                </a:solidFill>
                <a:latin typeface="Comic Sans MS" pitchFamily="66" charset="0"/>
                <a:ea typeface="標楷體" pitchFamily="65" charset="-120"/>
                <a:cs typeface="Times New Roman" pitchFamily="18" charset="0"/>
              </a:rPr>
              <a:t>細胞殺死標地細胞</a:t>
            </a:r>
          </a:p>
        </p:txBody>
      </p:sp>
      <p:sp>
        <p:nvSpPr>
          <p:cNvPr id="31758" name="AutoShape 13"/>
          <p:cNvSpPr>
            <a:spLocks noChangeArrowheads="1"/>
          </p:cNvSpPr>
          <p:nvPr/>
        </p:nvSpPr>
        <p:spPr bwMode="auto">
          <a:xfrm rot="5400000">
            <a:off x="7560468" y="4326732"/>
            <a:ext cx="1008063" cy="431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chemeClr val="tx1"/>
            </a:solidFill>
            <a:miter lim="800000"/>
            <a:headEnd/>
            <a:tailEnd/>
          </a:ln>
        </p:spPr>
        <p:txBody>
          <a:bodyPr wrap="none" anchor="ctr"/>
          <a:lstStyle/>
          <a:p>
            <a:endParaRPr lang="zh-TW" altLang="en-US"/>
          </a:p>
        </p:txBody>
      </p:sp>
      <p:sp>
        <p:nvSpPr>
          <p:cNvPr id="31759" name="Rectangle 15"/>
          <p:cNvSpPr>
            <a:spLocks noChangeArrowheads="1"/>
          </p:cNvSpPr>
          <p:nvPr/>
        </p:nvSpPr>
        <p:spPr bwMode="auto">
          <a:xfrm>
            <a:off x="0" y="5964238"/>
            <a:ext cx="9144000" cy="908050"/>
          </a:xfrm>
          <a:prstGeom prst="rect">
            <a:avLst/>
          </a:prstGeom>
          <a:solidFill>
            <a:schemeClr val="bg1"/>
          </a:solidFill>
          <a:ln w="9525">
            <a:noFill/>
            <a:miter lim="800000"/>
            <a:headEnd/>
            <a:tailEnd/>
          </a:ln>
        </p:spPr>
        <p:txBody>
          <a:bodyPr wrap="none" anchor="ctr"/>
          <a:lstStyle/>
          <a:p>
            <a:endParaRPr lang="zh-TW" altLang="en-US">
              <a:cs typeface="Times New Roman" pitchFamily="18" charset="0"/>
            </a:endParaRPr>
          </a:p>
        </p:txBody>
      </p:sp>
      <p:sp>
        <p:nvSpPr>
          <p:cNvPr id="31760" name="Text Box 16"/>
          <p:cNvSpPr txBox="1">
            <a:spLocks noChangeArrowheads="1"/>
          </p:cNvSpPr>
          <p:nvPr/>
        </p:nvSpPr>
        <p:spPr bwMode="auto">
          <a:xfrm>
            <a:off x="6357938" y="5143500"/>
            <a:ext cx="2500312" cy="369888"/>
          </a:xfrm>
          <a:prstGeom prst="rect">
            <a:avLst/>
          </a:prstGeom>
          <a:noFill/>
          <a:ln w="9525">
            <a:noFill/>
            <a:miter lim="800000"/>
            <a:headEnd/>
            <a:tailEnd/>
          </a:ln>
        </p:spPr>
        <p:txBody>
          <a:bodyPr>
            <a:spAutoFit/>
          </a:bodyPr>
          <a:lstStyle/>
          <a:p>
            <a:r>
              <a:rPr kumimoji="1" lang="zh-TW" altLang="en-US" sz="1800" b="1">
                <a:solidFill>
                  <a:srgbClr val="FF0000"/>
                </a:solidFill>
                <a:latin typeface="Comic Sans MS" pitchFamily="66" charset="0"/>
                <a:ea typeface="標楷體" pitchFamily="65" charset="-120"/>
                <a:cs typeface="Times New Roman" pitchFamily="18" charset="0"/>
              </a:rPr>
              <a:t>測量細胞外之放射線量</a:t>
            </a:r>
          </a:p>
        </p:txBody>
      </p:sp>
      <p:graphicFrame>
        <p:nvGraphicFramePr>
          <p:cNvPr id="31761" name="Object 17"/>
          <p:cNvGraphicFramePr>
            <a:graphicFrameLocks noGrp="1" noChangeAspect="1"/>
          </p:cNvGraphicFramePr>
          <p:nvPr>
            <p:ph idx="1"/>
          </p:nvPr>
        </p:nvGraphicFramePr>
        <p:xfrm>
          <a:off x="357188" y="3821113"/>
          <a:ext cx="3357562" cy="2714625"/>
        </p:xfrm>
        <a:graphic>
          <a:graphicData uri="http://schemas.openxmlformats.org/presentationml/2006/ole">
            <mc:AlternateContent xmlns:mc="http://schemas.openxmlformats.org/markup-compatibility/2006">
              <mc:Choice xmlns:v="urn:schemas-microsoft-com:vml" Requires="v">
                <p:oleObj spid="_x0000_s8195" name="SPW 9.0 Graph" r:id="rId7" imgW="5646420" imgH="4057193" progId="">
                  <p:embed/>
                </p:oleObj>
              </mc:Choice>
              <mc:Fallback>
                <p:oleObj name="SPW 9.0 Graph" r:id="rId7" imgW="5646420" imgH="4057193" progId="">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188" y="3821113"/>
                        <a:ext cx="3357562" cy="2714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2" name="Text Box 18"/>
          <p:cNvSpPr txBox="1">
            <a:spLocks noChangeArrowheads="1"/>
          </p:cNvSpPr>
          <p:nvPr/>
        </p:nvSpPr>
        <p:spPr bwMode="auto">
          <a:xfrm>
            <a:off x="3422650" y="5581650"/>
            <a:ext cx="5791200" cy="836613"/>
          </a:xfrm>
          <a:prstGeom prst="rect">
            <a:avLst/>
          </a:prstGeom>
          <a:noFill/>
          <a:ln w="9525">
            <a:noFill/>
            <a:miter lim="800000"/>
            <a:headEnd/>
            <a:tailEnd/>
          </a:ln>
        </p:spPr>
        <p:txBody>
          <a:bodyPr>
            <a:spAutoFit/>
          </a:bodyPr>
          <a:lstStyle/>
          <a:p>
            <a:pPr eaLnBrk="1" hangingPunct="1">
              <a:lnSpc>
                <a:spcPct val="115000"/>
              </a:lnSpc>
            </a:pPr>
            <a:r>
              <a:rPr lang="en-US" altLang="zh-TW" sz="1400" b="1">
                <a:solidFill>
                  <a:srgbClr val="0000CC"/>
                </a:solidFill>
                <a:ea typeface="新細明體" pitchFamily="18" charset="-120"/>
                <a:cs typeface="Times New Roman" pitchFamily="18" charset="0"/>
              </a:rPr>
              <a:t>YAC-1 cells were used as the target cells, while splenocytes were the effector cells.  Cytotoxic activity against YAC-1 cells was measured by the lactate dehydrogenase (LDH) release assay.</a:t>
            </a:r>
            <a:r>
              <a:rPr lang="en-US" altLang="zh-TW" sz="1400">
                <a:solidFill>
                  <a:srgbClr val="0000CC"/>
                </a:solidFill>
                <a:ea typeface="新細明體" pitchFamily="18" charset="-120"/>
                <a:cs typeface="Times New Roman" pitchFamily="18" charset="0"/>
              </a:rPr>
              <a:t> </a:t>
            </a:r>
          </a:p>
        </p:txBody>
      </p:sp>
      <p:sp>
        <p:nvSpPr>
          <p:cNvPr id="31763" name="投影片編號版面配置區 1"/>
          <p:cNvSpPr>
            <a:spLocks noGrp="1"/>
          </p:cNvSpPr>
          <p:nvPr>
            <p:ph type="sldNum" sz="quarter" idx="12"/>
          </p:nvPr>
        </p:nvSpPr>
        <p:spPr>
          <a:noFill/>
        </p:spPr>
        <p:txBody>
          <a:bodyPr/>
          <a:lstStyle/>
          <a:p>
            <a:fld id="{76E90F87-5E46-4799-8B24-9A1FD32B767D}" type="slidenum">
              <a:rPr lang="en-US" altLang="zh-TW" smtClean="0"/>
              <a:pPr/>
              <a:t>31</a:t>
            </a:fld>
            <a:endParaRPr lang="en-US" altLang="zh-TW"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向右箭號 17"/>
          <p:cNvSpPr/>
          <p:nvPr/>
        </p:nvSpPr>
        <p:spPr bwMode="auto">
          <a:xfrm rot="5400000">
            <a:off x="1830388" y="4456113"/>
            <a:ext cx="1643062" cy="874712"/>
          </a:xfrm>
          <a:prstGeom prst="stripedRightArrow">
            <a:avLst>
              <a:gd name="adj1" fmla="val 50000"/>
              <a:gd name="adj2" fmla="val 31813"/>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zh-TW" altLang="en-US">
              <a:ea typeface="ＭＳ Ｐゴシック" pitchFamily="34" charset="-128"/>
            </a:endParaRPr>
          </a:p>
        </p:txBody>
      </p:sp>
      <p:sp>
        <p:nvSpPr>
          <p:cNvPr id="24579" name="Rectangle 2"/>
          <p:cNvSpPr>
            <a:spLocks noGrp="1" noChangeArrowheads="1"/>
          </p:cNvSpPr>
          <p:nvPr>
            <p:ph type="title"/>
          </p:nvPr>
        </p:nvSpPr>
        <p:spPr>
          <a:xfrm>
            <a:off x="466725" y="260350"/>
            <a:ext cx="7924800" cy="762000"/>
          </a:xfrm>
        </p:spPr>
        <p:txBody>
          <a:bodyPr/>
          <a:lstStyle/>
          <a:p>
            <a:pPr eaLnBrk="1" hangingPunct="1">
              <a:defRPr/>
            </a:pPr>
            <a:r>
              <a:rPr lang="zh-TW" altLang="en-US" sz="4000" kern="1200" dirty="0">
                <a:solidFill>
                  <a:srgbClr val="0000CC"/>
                </a:solidFill>
                <a:latin typeface="Arial" pitchFamily="34" charset="0"/>
                <a:cs typeface="Arial" pitchFamily="34" charset="0"/>
              </a:rPr>
              <a:t>體內</a:t>
            </a:r>
            <a:r>
              <a:rPr lang="zh-TW" altLang="en-US" sz="4000" kern="1200" dirty="0" smtClean="0">
                <a:solidFill>
                  <a:srgbClr val="0000CC"/>
                </a:solidFill>
                <a:latin typeface="Arial" pitchFamily="34" charset="0"/>
                <a:cs typeface="Arial" pitchFamily="34" charset="0"/>
              </a:rPr>
              <a:t>免疫調節實驗模式</a:t>
            </a:r>
            <a:endParaRPr lang="en-US" altLang="zh-TW" sz="4000" dirty="0" smtClean="0">
              <a:solidFill>
                <a:srgbClr val="0000FF"/>
              </a:solidFill>
              <a:latin typeface="Arial" charset="0"/>
            </a:endParaRPr>
          </a:p>
        </p:txBody>
      </p:sp>
      <p:pic>
        <p:nvPicPr>
          <p:cNvPr id="16389" name="Picture 4" descr="hybrid_mouse2">
            <a:hlinkClick r:id="rId2"/>
          </p:cNvPr>
          <p:cNvPicPr>
            <a:picLocks noChangeAspect="1" noChangeArrowheads="1"/>
          </p:cNvPicPr>
          <p:nvPr/>
        </p:nvPicPr>
        <p:blipFill>
          <a:blip r:embed="rId3" cstate="print"/>
          <a:srcRect/>
          <a:stretch>
            <a:fillRect/>
          </a:stretch>
        </p:blipFill>
        <p:spPr bwMode="auto">
          <a:xfrm>
            <a:off x="3571868" y="1142984"/>
            <a:ext cx="1714512" cy="1714512"/>
          </a:xfrm>
          <a:prstGeom prst="ellipse">
            <a:avLst/>
          </a:prstGeom>
          <a:ln>
            <a:noFill/>
          </a:ln>
          <a:effectLst>
            <a:softEdge rad="112500"/>
          </a:effectLst>
        </p:spPr>
      </p:pic>
      <p:sp>
        <p:nvSpPr>
          <p:cNvPr id="32773" name="AutoShape 6"/>
          <p:cNvSpPr>
            <a:spLocks noChangeArrowheads="1"/>
          </p:cNvSpPr>
          <p:nvPr/>
        </p:nvSpPr>
        <p:spPr bwMode="auto">
          <a:xfrm>
            <a:off x="4143375" y="2571750"/>
            <a:ext cx="666750" cy="842963"/>
          </a:xfrm>
          <a:prstGeom prst="downArrow">
            <a:avLst>
              <a:gd name="adj1" fmla="val 54167"/>
              <a:gd name="adj2" fmla="val 46468"/>
            </a:avLst>
          </a:prstGeom>
          <a:solidFill>
            <a:srgbClr val="FFFF66"/>
          </a:solidFill>
          <a:ln w="9525">
            <a:solidFill>
              <a:schemeClr val="tx1"/>
            </a:solidFill>
            <a:miter lim="800000"/>
            <a:headEnd/>
            <a:tailEnd/>
          </a:ln>
        </p:spPr>
        <p:txBody>
          <a:bodyPr vert="eaVert" wrap="none" anchor="ctr"/>
          <a:lstStyle/>
          <a:p>
            <a:endParaRPr lang="zh-TW" altLang="en-US">
              <a:cs typeface="Times New Roman" pitchFamily="18" charset="0"/>
            </a:endParaRPr>
          </a:p>
        </p:txBody>
      </p:sp>
      <p:sp>
        <p:nvSpPr>
          <p:cNvPr id="32774" name="Rectangle 7"/>
          <p:cNvSpPr>
            <a:spLocks noChangeArrowheads="1"/>
          </p:cNvSpPr>
          <p:nvPr/>
        </p:nvSpPr>
        <p:spPr bwMode="auto">
          <a:xfrm>
            <a:off x="571500" y="3357563"/>
            <a:ext cx="8239125" cy="701675"/>
          </a:xfrm>
          <a:prstGeom prst="rect">
            <a:avLst/>
          </a:prstGeom>
          <a:noFill/>
          <a:ln w="9525">
            <a:noFill/>
            <a:miter lim="800000"/>
            <a:headEnd/>
            <a:tailEnd/>
          </a:ln>
        </p:spPr>
        <p:txBody>
          <a:bodyPr>
            <a:spAutoFit/>
          </a:bodyPr>
          <a:lstStyle/>
          <a:p>
            <a:r>
              <a:rPr lang="en-US" altLang="zh-TW" sz="2000" b="1">
                <a:solidFill>
                  <a:srgbClr val="0000FF"/>
                </a:solidFill>
                <a:cs typeface="Times New Roman" pitchFamily="18" charset="0"/>
              </a:rPr>
              <a:t>The </a:t>
            </a:r>
            <a:r>
              <a:rPr lang="en-US" altLang="zh-TW" sz="2000" b="1">
                <a:solidFill>
                  <a:srgbClr val="FF0000"/>
                </a:solidFill>
                <a:cs typeface="Times New Roman" pitchFamily="18" charset="0"/>
              </a:rPr>
              <a:t>whole blood</a:t>
            </a:r>
            <a:r>
              <a:rPr lang="en-US" altLang="zh-TW" sz="2000" b="1">
                <a:solidFill>
                  <a:srgbClr val="0000FF"/>
                </a:solidFill>
                <a:cs typeface="Times New Roman" pitchFamily="18" charset="0"/>
              </a:rPr>
              <a:t> of hearts and </a:t>
            </a:r>
            <a:r>
              <a:rPr lang="en-US" altLang="zh-TW" sz="2000" b="1">
                <a:solidFill>
                  <a:srgbClr val="FF0000"/>
                </a:solidFill>
                <a:cs typeface="Times New Roman" pitchFamily="18" charset="0"/>
              </a:rPr>
              <a:t>spleens</a:t>
            </a:r>
            <a:r>
              <a:rPr lang="en-US" altLang="zh-TW" sz="2000" b="1">
                <a:solidFill>
                  <a:srgbClr val="0000FF"/>
                </a:solidFill>
                <a:cs typeface="Times New Roman" pitchFamily="18" charset="0"/>
              </a:rPr>
              <a:t> were obtained from BaLb/c mice killed by cervical dislocation under sterile conditions.</a:t>
            </a:r>
          </a:p>
        </p:txBody>
      </p:sp>
      <p:sp>
        <p:nvSpPr>
          <p:cNvPr id="32775" name="Text Box 8"/>
          <p:cNvSpPr txBox="1">
            <a:spLocks noChangeArrowheads="1"/>
          </p:cNvSpPr>
          <p:nvPr/>
        </p:nvSpPr>
        <p:spPr bwMode="auto">
          <a:xfrm>
            <a:off x="1117600" y="4500563"/>
            <a:ext cx="3479800" cy="461962"/>
          </a:xfrm>
          <a:prstGeom prst="rect">
            <a:avLst/>
          </a:prstGeom>
          <a:noFill/>
          <a:ln w="9525">
            <a:noFill/>
            <a:miter lim="800000"/>
            <a:headEnd/>
            <a:tailEnd/>
          </a:ln>
        </p:spPr>
        <p:txBody>
          <a:bodyPr wrap="none">
            <a:spAutoFit/>
          </a:bodyPr>
          <a:lstStyle/>
          <a:p>
            <a:pPr eaLnBrk="1" hangingPunct="1"/>
            <a:r>
              <a:rPr lang="en-US" altLang="zh-TW" b="1">
                <a:solidFill>
                  <a:srgbClr val="009900"/>
                </a:solidFill>
                <a:ea typeface="新細明體" pitchFamily="18" charset="-120"/>
                <a:cs typeface="Times New Roman" pitchFamily="18" charset="0"/>
              </a:rPr>
              <a:t>Serum of whole blood </a:t>
            </a:r>
          </a:p>
        </p:txBody>
      </p:sp>
      <p:sp>
        <p:nvSpPr>
          <p:cNvPr id="32776" name="Text Box 10"/>
          <p:cNvSpPr txBox="1">
            <a:spLocks noChangeArrowheads="1"/>
          </p:cNvSpPr>
          <p:nvPr/>
        </p:nvSpPr>
        <p:spPr bwMode="auto">
          <a:xfrm>
            <a:off x="1643063" y="5715000"/>
            <a:ext cx="2344737" cy="461963"/>
          </a:xfrm>
          <a:prstGeom prst="rect">
            <a:avLst/>
          </a:prstGeom>
          <a:noFill/>
          <a:ln w="9525">
            <a:noFill/>
            <a:miter lim="800000"/>
            <a:headEnd/>
            <a:tailEnd/>
          </a:ln>
        </p:spPr>
        <p:txBody>
          <a:bodyPr wrap="none">
            <a:spAutoFit/>
          </a:bodyPr>
          <a:lstStyle/>
          <a:p>
            <a:pPr eaLnBrk="1" hangingPunct="1"/>
            <a:r>
              <a:rPr lang="en-US" altLang="zh-TW" b="1">
                <a:solidFill>
                  <a:srgbClr val="336600"/>
                </a:solidFill>
                <a:ea typeface="新細明體" pitchFamily="18" charset="-120"/>
                <a:cs typeface="Times New Roman" pitchFamily="18" charset="0"/>
              </a:rPr>
              <a:t>The IL-2 Assay</a:t>
            </a:r>
          </a:p>
        </p:txBody>
      </p:sp>
      <p:sp>
        <p:nvSpPr>
          <p:cNvPr id="32777" name="Text Box 12"/>
          <p:cNvSpPr txBox="1">
            <a:spLocks noChangeArrowheads="1"/>
          </p:cNvSpPr>
          <p:nvPr/>
        </p:nvSpPr>
        <p:spPr bwMode="auto">
          <a:xfrm>
            <a:off x="5572125" y="5643563"/>
            <a:ext cx="2857500" cy="830262"/>
          </a:xfrm>
          <a:prstGeom prst="rect">
            <a:avLst/>
          </a:prstGeom>
          <a:noFill/>
          <a:ln w="9525">
            <a:noFill/>
            <a:miter lim="800000"/>
            <a:headEnd/>
            <a:tailEnd/>
          </a:ln>
        </p:spPr>
        <p:txBody>
          <a:bodyPr>
            <a:spAutoFit/>
          </a:bodyPr>
          <a:lstStyle/>
          <a:p>
            <a:pPr eaLnBrk="1" hangingPunct="1"/>
            <a:r>
              <a:rPr lang="en-US" altLang="zh-TW" b="1">
                <a:solidFill>
                  <a:srgbClr val="660066"/>
                </a:solidFill>
                <a:ea typeface="新細明體" pitchFamily="18" charset="-120"/>
                <a:cs typeface="Times New Roman" pitchFamily="18" charset="0"/>
              </a:rPr>
              <a:t>Natural Killer Cell Activity Assay</a:t>
            </a:r>
          </a:p>
        </p:txBody>
      </p:sp>
      <p:sp>
        <p:nvSpPr>
          <p:cNvPr id="32778" name="Text Box 15"/>
          <p:cNvSpPr txBox="1">
            <a:spLocks noChangeArrowheads="1"/>
          </p:cNvSpPr>
          <p:nvPr/>
        </p:nvSpPr>
        <p:spPr bwMode="auto">
          <a:xfrm>
            <a:off x="428625" y="2643188"/>
            <a:ext cx="8715375" cy="430212"/>
          </a:xfrm>
          <a:prstGeom prst="rect">
            <a:avLst/>
          </a:prstGeom>
          <a:noFill/>
          <a:ln w="9525">
            <a:noFill/>
            <a:miter lim="800000"/>
            <a:headEnd/>
            <a:tailEnd/>
          </a:ln>
        </p:spPr>
        <p:txBody>
          <a:bodyPr>
            <a:spAutoFit/>
          </a:bodyPr>
          <a:lstStyle/>
          <a:p>
            <a:pPr eaLnBrk="1" hangingPunct="1">
              <a:lnSpc>
                <a:spcPct val="110000"/>
              </a:lnSpc>
            </a:pPr>
            <a:r>
              <a:rPr lang="en-US" altLang="zh-TW" sz="2000" b="1">
                <a:ea typeface="新細明體" pitchFamily="18" charset="-120"/>
                <a:cs typeface="Times New Roman" pitchFamily="18" charset="0"/>
              </a:rPr>
              <a:t>HQLYT was orally administered to BaLb/c mice once a day for 14 days </a:t>
            </a:r>
          </a:p>
        </p:txBody>
      </p:sp>
      <p:sp>
        <p:nvSpPr>
          <p:cNvPr id="32779" name="投影片編號版面配置區 1"/>
          <p:cNvSpPr>
            <a:spLocks noGrp="1"/>
          </p:cNvSpPr>
          <p:nvPr>
            <p:ph type="sldNum" sz="quarter" idx="12"/>
          </p:nvPr>
        </p:nvSpPr>
        <p:spPr>
          <a:noFill/>
        </p:spPr>
        <p:txBody>
          <a:bodyPr/>
          <a:lstStyle/>
          <a:p>
            <a:fld id="{0C96E1CC-DD41-4D7D-BC66-1864265ECF1A}" type="slidenum">
              <a:rPr lang="en-US" altLang="zh-TW" smtClean="0"/>
              <a:pPr/>
              <a:t>32</a:t>
            </a:fld>
            <a:endParaRPr lang="en-US" altLang="zh-TW" smtClean="0"/>
          </a:p>
        </p:txBody>
      </p:sp>
      <p:sp>
        <p:nvSpPr>
          <p:cNvPr id="19" name="向右箭號 18"/>
          <p:cNvSpPr/>
          <p:nvPr/>
        </p:nvSpPr>
        <p:spPr bwMode="auto">
          <a:xfrm rot="5400000">
            <a:off x="5830888" y="4456113"/>
            <a:ext cx="1643062" cy="874712"/>
          </a:xfrm>
          <a:prstGeom prst="stripedRightArrow">
            <a:avLst>
              <a:gd name="adj1" fmla="val 50000"/>
              <a:gd name="adj2" fmla="val 31813"/>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zh-TW" altLang="en-US">
              <a:ea typeface="ＭＳ Ｐゴシック" pitchFamily="34" charset="-128"/>
            </a:endParaRPr>
          </a:p>
        </p:txBody>
      </p:sp>
      <p:sp>
        <p:nvSpPr>
          <p:cNvPr id="32781" name="Text Box 11"/>
          <p:cNvSpPr txBox="1">
            <a:spLocks noChangeArrowheads="1"/>
          </p:cNvSpPr>
          <p:nvPr/>
        </p:nvSpPr>
        <p:spPr bwMode="auto">
          <a:xfrm>
            <a:off x="5786438" y="4500563"/>
            <a:ext cx="1997075" cy="461962"/>
          </a:xfrm>
          <a:prstGeom prst="rect">
            <a:avLst/>
          </a:prstGeom>
          <a:noFill/>
          <a:ln w="9525">
            <a:noFill/>
            <a:miter lim="800000"/>
            <a:headEnd/>
            <a:tailEnd/>
          </a:ln>
        </p:spPr>
        <p:txBody>
          <a:bodyPr wrap="none">
            <a:spAutoFit/>
          </a:bodyPr>
          <a:lstStyle/>
          <a:p>
            <a:pPr eaLnBrk="1" hangingPunct="1"/>
            <a:r>
              <a:rPr lang="en-US" altLang="zh-TW" b="1">
                <a:solidFill>
                  <a:srgbClr val="FF0000"/>
                </a:solidFill>
                <a:ea typeface="新細明體" pitchFamily="18" charset="-120"/>
                <a:cs typeface="Times New Roman" pitchFamily="18" charset="0"/>
              </a:rPr>
              <a:t>Splenocytes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00063" y="142875"/>
            <a:ext cx="8429625" cy="1000125"/>
          </a:xfrm>
        </p:spPr>
        <p:txBody>
          <a:bodyPr>
            <a:normAutofit fontScale="90000"/>
          </a:bodyPr>
          <a:lstStyle/>
          <a:p>
            <a:pPr eaLnBrk="1" hangingPunct="1">
              <a:lnSpc>
                <a:spcPct val="150000"/>
              </a:lnSpc>
              <a:defRPr/>
            </a:pPr>
            <a:r>
              <a:rPr lang="en-US" altLang="zh-TW" sz="2400" kern="1200" dirty="0" smtClean="0">
                <a:solidFill>
                  <a:srgbClr val="0000FF"/>
                </a:solidFill>
                <a:latin typeface="Arial" charset="0"/>
              </a:rPr>
              <a:t>HQLYT </a:t>
            </a:r>
            <a:r>
              <a:rPr lang="zh-TW" altLang="en-US" sz="2400" kern="1200" dirty="0" smtClean="0">
                <a:solidFill>
                  <a:srgbClr val="0000FF"/>
                </a:solidFill>
                <a:latin typeface="Arial" charset="0"/>
              </a:rPr>
              <a:t>對</a:t>
            </a:r>
            <a:r>
              <a:rPr lang="en-US" altLang="zh-TW" sz="2400" kern="1200" dirty="0" smtClean="0">
                <a:solidFill>
                  <a:srgbClr val="0000FF"/>
                </a:solidFill>
                <a:latin typeface="Arial" charset="0"/>
              </a:rPr>
              <a:t> </a:t>
            </a:r>
            <a:r>
              <a:rPr lang="en-US" altLang="zh-TW" sz="2400" kern="1200" dirty="0" err="1" smtClean="0">
                <a:solidFill>
                  <a:srgbClr val="0000FF"/>
                </a:solidFill>
                <a:latin typeface="Arial" charset="0"/>
              </a:rPr>
              <a:t>BaLb</a:t>
            </a:r>
            <a:r>
              <a:rPr lang="en-US" altLang="zh-TW" sz="2400" kern="1200" dirty="0" smtClean="0">
                <a:solidFill>
                  <a:srgbClr val="0000FF"/>
                </a:solidFill>
                <a:latin typeface="Arial" charset="0"/>
              </a:rPr>
              <a:t>/c </a:t>
            </a:r>
            <a:r>
              <a:rPr lang="zh-TW" altLang="en-US" sz="2400" kern="1200" dirty="0" smtClean="0">
                <a:solidFill>
                  <a:srgbClr val="0000FF"/>
                </a:solidFill>
                <a:latin typeface="Arial" charset="0"/>
              </a:rPr>
              <a:t>小鼠之</a:t>
            </a:r>
            <a:r>
              <a:rPr lang="en-US" altLang="zh-TW" sz="2400" kern="1200" dirty="0" smtClean="0">
                <a:solidFill>
                  <a:srgbClr val="0000FF"/>
                </a:solidFill>
                <a:latin typeface="Arial" charset="0"/>
              </a:rPr>
              <a:t>IL-2</a:t>
            </a:r>
            <a:r>
              <a:rPr lang="zh-TW" altLang="en-US" sz="2400" kern="1200" dirty="0" smtClean="0">
                <a:solidFill>
                  <a:srgbClr val="0000FF"/>
                </a:solidFill>
                <a:latin typeface="Arial" charset="0"/>
              </a:rPr>
              <a:t>分泌影響</a:t>
            </a:r>
            <a:r>
              <a:rPr lang="en-US" altLang="zh-TW" sz="2400" kern="1200" dirty="0" smtClean="0">
                <a:solidFill>
                  <a:srgbClr val="0000FF"/>
                </a:solidFill>
                <a:latin typeface="Arial" charset="0"/>
              </a:rPr>
              <a:t> </a:t>
            </a:r>
            <a:br>
              <a:rPr lang="en-US" altLang="zh-TW" sz="2400" kern="1200" dirty="0" smtClean="0">
                <a:solidFill>
                  <a:srgbClr val="0000FF"/>
                </a:solidFill>
                <a:latin typeface="Arial" charset="0"/>
              </a:rPr>
            </a:br>
            <a:r>
              <a:rPr lang="en-US" altLang="zh-TW" sz="2000" kern="1200" dirty="0" smtClean="0">
                <a:solidFill>
                  <a:srgbClr val="0000FF"/>
                </a:solidFill>
                <a:latin typeface="Arial" charset="0"/>
              </a:rPr>
              <a:t>Effects of HQLYT on the IL-2 Assay in </a:t>
            </a:r>
            <a:r>
              <a:rPr lang="en-US" altLang="zh-TW" sz="2000" kern="1200" dirty="0" err="1" smtClean="0">
                <a:solidFill>
                  <a:srgbClr val="0000FF"/>
                </a:solidFill>
                <a:latin typeface="Arial" charset="0"/>
              </a:rPr>
              <a:t>BaLb</a:t>
            </a:r>
            <a:r>
              <a:rPr lang="en-US" altLang="zh-TW" sz="2000" kern="1200" dirty="0" smtClean="0">
                <a:solidFill>
                  <a:srgbClr val="0000FF"/>
                </a:solidFill>
                <a:latin typeface="Arial" charset="0"/>
              </a:rPr>
              <a:t>/c Mice </a:t>
            </a:r>
          </a:p>
        </p:txBody>
      </p:sp>
      <p:sp>
        <p:nvSpPr>
          <p:cNvPr id="33795" name="Text Box 3"/>
          <p:cNvSpPr txBox="1">
            <a:spLocks noChangeArrowheads="1"/>
          </p:cNvSpPr>
          <p:nvPr/>
        </p:nvSpPr>
        <p:spPr bwMode="auto">
          <a:xfrm>
            <a:off x="428625" y="1428750"/>
            <a:ext cx="8534400" cy="727075"/>
          </a:xfrm>
          <a:prstGeom prst="rect">
            <a:avLst/>
          </a:prstGeom>
          <a:noFill/>
          <a:ln w="9525">
            <a:noFill/>
            <a:miter lim="800000"/>
            <a:headEnd/>
            <a:tailEnd/>
          </a:ln>
        </p:spPr>
        <p:txBody>
          <a:bodyPr>
            <a:spAutoFit/>
          </a:bodyPr>
          <a:lstStyle/>
          <a:p>
            <a:pPr eaLnBrk="1" hangingPunct="1">
              <a:lnSpc>
                <a:spcPct val="120000"/>
              </a:lnSpc>
            </a:pPr>
            <a:r>
              <a:rPr lang="en-US" altLang="zh-TW" sz="1800" dirty="0">
                <a:ea typeface="新細明體" pitchFamily="18" charset="-120"/>
                <a:cs typeface="Times New Roman" pitchFamily="18" charset="0"/>
              </a:rPr>
              <a:t>The amount of IL-2 in HQLYT-treated </a:t>
            </a:r>
            <a:r>
              <a:rPr lang="en-US" altLang="zh-TW" sz="1800" dirty="0" err="1">
                <a:ea typeface="新細明體" pitchFamily="18" charset="-120"/>
                <a:cs typeface="Times New Roman" pitchFamily="18" charset="0"/>
              </a:rPr>
              <a:t>BaLb</a:t>
            </a:r>
            <a:r>
              <a:rPr lang="en-US" altLang="zh-TW" sz="1800" dirty="0">
                <a:ea typeface="新細明體" pitchFamily="18" charset="-120"/>
                <a:cs typeface="Times New Roman" pitchFamily="18" charset="0"/>
              </a:rPr>
              <a:t>/c mice was higher than in the control group at 400, 800, and 1600 mg/kg but there was no significant dose dependence. </a:t>
            </a:r>
          </a:p>
        </p:txBody>
      </p:sp>
      <p:grpSp>
        <p:nvGrpSpPr>
          <p:cNvPr id="2" name="Group 4"/>
          <p:cNvGrpSpPr>
            <a:grpSpLocks/>
          </p:cNvGrpSpPr>
          <p:nvPr/>
        </p:nvGrpSpPr>
        <p:grpSpPr bwMode="auto">
          <a:xfrm>
            <a:off x="1714500" y="2286000"/>
            <a:ext cx="5740400" cy="4102100"/>
            <a:chOff x="822" y="1539"/>
            <a:chExt cx="3616" cy="2584"/>
          </a:xfrm>
        </p:grpSpPr>
        <p:graphicFrame>
          <p:nvGraphicFramePr>
            <p:cNvPr id="33798" name="Object 5"/>
            <p:cNvGraphicFramePr>
              <a:graphicFrameLocks noChangeAspect="1"/>
            </p:cNvGraphicFramePr>
            <p:nvPr/>
          </p:nvGraphicFramePr>
          <p:xfrm>
            <a:off x="858" y="1539"/>
            <a:ext cx="3580" cy="2530"/>
          </p:xfrm>
          <a:graphic>
            <a:graphicData uri="http://schemas.openxmlformats.org/presentationml/2006/ole">
              <mc:AlternateContent xmlns:mc="http://schemas.openxmlformats.org/markup-compatibility/2006">
                <mc:Choice xmlns:v="urn:schemas-microsoft-com:vml" Requires="v">
                  <p:oleObj spid="_x0000_s9219" name="SPW 7.1 Graph" r:id="rId3" imgW="5683680" imgH="4015800" progId="">
                    <p:embed/>
                  </p:oleObj>
                </mc:Choice>
                <mc:Fallback>
                  <p:oleObj name="SPW 7.1 Graph" r:id="rId3" imgW="5683680" imgH="401580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 y="1539"/>
                          <a:ext cx="3580" cy="25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9" name="Rectangle 6"/>
            <p:cNvSpPr>
              <a:spLocks noChangeArrowheads="1"/>
            </p:cNvSpPr>
            <p:nvPr/>
          </p:nvSpPr>
          <p:spPr bwMode="auto">
            <a:xfrm>
              <a:off x="822" y="3931"/>
              <a:ext cx="1908" cy="192"/>
            </a:xfrm>
            <a:prstGeom prst="rect">
              <a:avLst/>
            </a:prstGeom>
            <a:noFill/>
            <a:ln w="9525">
              <a:noFill/>
              <a:miter lim="800000"/>
              <a:headEnd/>
              <a:tailEnd/>
            </a:ln>
          </p:spPr>
          <p:txBody>
            <a:bodyPr wrap="none" anchor="ctr">
              <a:spAutoFit/>
            </a:bodyPr>
            <a:lstStyle/>
            <a:p>
              <a:r>
                <a:rPr lang="en-US" altLang="zh-TW" sz="1400" b="1">
                  <a:solidFill>
                    <a:srgbClr val="000000"/>
                  </a:solidFill>
                  <a:ea typeface="標楷體" pitchFamily="65" charset="-120"/>
                  <a:cs typeface="Times New Roman" pitchFamily="18" charset="0"/>
                </a:rPr>
                <a:t>Each group contained three mice.</a:t>
              </a:r>
              <a:endParaRPr lang="en-US" altLang="zh-TW" sz="1400" b="1">
                <a:ea typeface="標楷體" pitchFamily="65" charset="-120"/>
                <a:cs typeface="Times New Roman" pitchFamily="18" charset="0"/>
              </a:endParaRPr>
            </a:p>
          </p:txBody>
        </p:sp>
      </p:grpSp>
      <p:sp>
        <p:nvSpPr>
          <p:cNvPr id="33797" name="投影片編號版面配置區 1"/>
          <p:cNvSpPr>
            <a:spLocks noGrp="1"/>
          </p:cNvSpPr>
          <p:nvPr>
            <p:ph type="sldNum" sz="quarter" idx="12"/>
          </p:nvPr>
        </p:nvSpPr>
        <p:spPr>
          <a:noFill/>
        </p:spPr>
        <p:txBody>
          <a:bodyPr/>
          <a:lstStyle/>
          <a:p>
            <a:fld id="{035602F4-DFE2-4E6A-A7A3-C241AD8A540C}" type="slidenum">
              <a:rPr lang="en-US" altLang="zh-TW" smtClean="0"/>
              <a:pPr/>
              <a:t>33</a:t>
            </a:fld>
            <a:endParaRPr lang="en-US" altLang="zh-TW"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en-US" altLang="zh-TW" sz="2800" dirty="0" smtClean="0">
                <a:solidFill>
                  <a:srgbClr val="0000FF"/>
                </a:solidFill>
                <a:latin typeface="Arial" charset="0"/>
              </a:rPr>
              <a:t>HQLYT</a:t>
            </a:r>
            <a:r>
              <a:rPr lang="zh-TW" altLang="en-US" sz="2800" dirty="0" smtClean="0">
                <a:solidFill>
                  <a:srgbClr val="0000FF"/>
                </a:solidFill>
                <a:latin typeface="Arial" charset="0"/>
              </a:rPr>
              <a:t>對</a:t>
            </a:r>
            <a:r>
              <a:rPr lang="en-US" altLang="zh-TW" sz="2800" dirty="0" smtClean="0">
                <a:solidFill>
                  <a:srgbClr val="0000FF"/>
                </a:solidFill>
                <a:latin typeface="Arial" charset="0"/>
              </a:rPr>
              <a:t> </a:t>
            </a:r>
            <a:r>
              <a:rPr lang="en-US" altLang="zh-TW" sz="2800" dirty="0" err="1" smtClean="0">
                <a:solidFill>
                  <a:srgbClr val="0000FF"/>
                </a:solidFill>
                <a:latin typeface="Arial" charset="0"/>
              </a:rPr>
              <a:t>BaLb</a:t>
            </a:r>
            <a:r>
              <a:rPr lang="en-US" altLang="zh-TW" sz="2800" dirty="0" smtClean="0">
                <a:solidFill>
                  <a:srgbClr val="0000FF"/>
                </a:solidFill>
                <a:latin typeface="Arial" charset="0"/>
              </a:rPr>
              <a:t>/c </a:t>
            </a:r>
            <a:r>
              <a:rPr lang="zh-TW" altLang="en-US" sz="2800" dirty="0" smtClean="0">
                <a:solidFill>
                  <a:srgbClr val="0000FF"/>
                </a:solidFill>
                <a:latin typeface="Arial" charset="0"/>
              </a:rPr>
              <a:t>小鼠之自然殺手細胞之影響</a:t>
            </a:r>
            <a:r>
              <a:rPr lang="en-US" altLang="zh-TW" sz="2800" dirty="0" smtClean="0">
                <a:solidFill>
                  <a:srgbClr val="0000FF"/>
                </a:solidFill>
                <a:latin typeface="Arial" charset="0"/>
              </a:rPr>
              <a:t> </a:t>
            </a:r>
            <a:r>
              <a:rPr lang="en-US" altLang="zh-TW" sz="2000" dirty="0" smtClean="0">
                <a:solidFill>
                  <a:srgbClr val="0000FF"/>
                </a:solidFill>
                <a:latin typeface="Arial" charset="0"/>
              </a:rPr>
              <a:t/>
            </a:r>
            <a:br>
              <a:rPr lang="en-US" altLang="zh-TW" sz="2000" dirty="0" smtClean="0">
                <a:solidFill>
                  <a:srgbClr val="0000FF"/>
                </a:solidFill>
                <a:latin typeface="Arial" charset="0"/>
              </a:rPr>
            </a:br>
            <a:r>
              <a:rPr lang="en-US" altLang="zh-TW" sz="2000" dirty="0" smtClean="0">
                <a:solidFill>
                  <a:srgbClr val="0000FF"/>
                </a:solidFill>
                <a:latin typeface="Arial" charset="0"/>
              </a:rPr>
              <a:t>Effects of HQLYT on Natural Killer Cell Activity of </a:t>
            </a:r>
            <a:r>
              <a:rPr lang="en-US" altLang="zh-TW" sz="2000" dirty="0" err="1" smtClean="0">
                <a:solidFill>
                  <a:srgbClr val="0000FF"/>
                </a:solidFill>
                <a:latin typeface="Arial" charset="0"/>
              </a:rPr>
              <a:t>Splenocytes</a:t>
            </a:r>
            <a:r>
              <a:rPr lang="en-US" altLang="zh-TW" sz="2000" dirty="0" smtClean="0">
                <a:solidFill>
                  <a:srgbClr val="0000FF"/>
                </a:solidFill>
                <a:latin typeface="Arial" charset="0"/>
              </a:rPr>
              <a:t> </a:t>
            </a:r>
            <a:r>
              <a:rPr lang="en-US" altLang="zh-TW" sz="2000" i="1" dirty="0" smtClean="0">
                <a:solidFill>
                  <a:srgbClr val="0000FF"/>
                </a:solidFill>
                <a:latin typeface="Arial" charset="0"/>
              </a:rPr>
              <a:t>in Vivo</a:t>
            </a:r>
            <a:endParaRPr lang="zh-TW" altLang="en-US" sz="2000" dirty="0"/>
          </a:p>
        </p:txBody>
      </p:sp>
      <p:sp>
        <p:nvSpPr>
          <p:cNvPr id="5" name="Text Box 5"/>
          <p:cNvSpPr txBox="1">
            <a:spLocks noChangeArrowheads="1"/>
          </p:cNvSpPr>
          <p:nvPr/>
        </p:nvSpPr>
        <p:spPr bwMode="auto">
          <a:xfrm>
            <a:off x="357188" y="1428750"/>
            <a:ext cx="8596312" cy="1016000"/>
          </a:xfrm>
          <a:prstGeom prst="rect">
            <a:avLst/>
          </a:prstGeom>
          <a:noFill/>
          <a:ln w="9525">
            <a:noFill/>
            <a:miter lim="800000"/>
            <a:headEnd/>
            <a:tailEnd/>
          </a:ln>
        </p:spPr>
        <p:txBody>
          <a:bodyPr>
            <a:spAutoFit/>
          </a:bodyPr>
          <a:lstStyle/>
          <a:p>
            <a:pPr eaLnBrk="1" hangingPunct="1">
              <a:lnSpc>
                <a:spcPct val="125000"/>
              </a:lnSpc>
            </a:pPr>
            <a:r>
              <a:rPr lang="en-US" altLang="zh-TW" sz="1600" b="1" dirty="0">
                <a:ea typeface="新細明體" pitchFamily="18" charset="-120"/>
                <a:cs typeface="Times New Roman" pitchFamily="18" charset="0"/>
              </a:rPr>
              <a:t>The </a:t>
            </a:r>
            <a:r>
              <a:rPr lang="en-US" altLang="zh-TW" sz="1600" b="1" dirty="0" err="1">
                <a:ea typeface="新細明體" pitchFamily="18" charset="-120"/>
                <a:cs typeface="Times New Roman" pitchFamily="18" charset="0"/>
              </a:rPr>
              <a:t>effector</a:t>
            </a:r>
            <a:r>
              <a:rPr lang="en-US" altLang="zh-TW" sz="1600" b="1" dirty="0">
                <a:ea typeface="新細明體" pitchFamily="18" charset="-120"/>
                <a:cs typeface="Times New Roman" pitchFamily="18" charset="0"/>
              </a:rPr>
              <a:t> cells (</a:t>
            </a:r>
            <a:r>
              <a:rPr lang="en-US" altLang="zh-TW" sz="1600" b="1" dirty="0" err="1">
                <a:solidFill>
                  <a:srgbClr val="FF0000"/>
                </a:solidFill>
                <a:ea typeface="新細明體" pitchFamily="18" charset="-120"/>
                <a:cs typeface="Times New Roman" pitchFamily="18" charset="0"/>
              </a:rPr>
              <a:t>splenocytes</a:t>
            </a:r>
            <a:r>
              <a:rPr lang="en-US" altLang="zh-TW" sz="1600" b="1" dirty="0">
                <a:solidFill>
                  <a:srgbClr val="FF0000"/>
                </a:solidFill>
                <a:ea typeface="新細明體" pitchFamily="18" charset="-120"/>
                <a:cs typeface="Times New Roman" pitchFamily="18" charset="0"/>
              </a:rPr>
              <a:t> from 400 mg/kg HQLYT-treated </a:t>
            </a:r>
            <a:r>
              <a:rPr lang="en-US" altLang="zh-TW" sz="1600" b="1" dirty="0" err="1">
                <a:solidFill>
                  <a:srgbClr val="FF0000"/>
                </a:solidFill>
                <a:ea typeface="新細明體" pitchFamily="18" charset="-120"/>
                <a:cs typeface="Times New Roman" pitchFamily="18" charset="0"/>
              </a:rPr>
              <a:t>BaLb</a:t>
            </a:r>
            <a:r>
              <a:rPr lang="en-US" altLang="zh-TW" sz="1600" b="1" dirty="0">
                <a:solidFill>
                  <a:srgbClr val="FF0000"/>
                </a:solidFill>
                <a:ea typeface="新細明體" pitchFamily="18" charset="-120"/>
                <a:cs typeface="Times New Roman" pitchFamily="18" charset="0"/>
              </a:rPr>
              <a:t>/c mice</a:t>
            </a:r>
            <a:r>
              <a:rPr lang="en-US" altLang="zh-TW" sz="1600" b="1" dirty="0">
                <a:ea typeface="新細明體" pitchFamily="18" charset="-120"/>
                <a:cs typeface="Times New Roman" pitchFamily="18" charset="0"/>
              </a:rPr>
              <a:t>) were reacted with target cells (YAC-1).  The </a:t>
            </a:r>
            <a:r>
              <a:rPr lang="en-US" altLang="zh-TW" sz="1600" b="1" dirty="0" err="1">
                <a:ea typeface="新細明體" pitchFamily="18" charset="-120"/>
                <a:cs typeface="Times New Roman" pitchFamily="18" charset="0"/>
              </a:rPr>
              <a:t>cytotoxic</a:t>
            </a:r>
            <a:r>
              <a:rPr lang="en-US" altLang="zh-TW" sz="1600" b="1" dirty="0">
                <a:ea typeface="新細明體" pitchFamily="18" charset="-120"/>
                <a:cs typeface="Times New Roman" pitchFamily="18" charset="0"/>
              </a:rPr>
              <a:t> activity of NK cells was enhanced by more than 50% at the ratios of the </a:t>
            </a:r>
            <a:r>
              <a:rPr lang="en-US" altLang="zh-TW" sz="1600" b="1" dirty="0" err="1">
                <a:ea typeface="新細明體" pitchFamily="18" charset="-120"/>
                <a:cs typeface="Times New Roman" pitchFamily="18" charset="0"/>
              </a:rPr>
              <a:t>effector</a:t>
            </a:r>
            <a:r>
              <a:rPr lang="en-US" altLang="zh-TW" sz="1600" b="1" dirty="0">
                <a:ea typeface="新細明體" pitchFamily="18" charset="-120"/>
                <a:cs typeface="Times New Roman" pitchFamily="18" charset="0"/>
              </a:rPr>
              <a:t> and target of 15:1, 20:1, and 25:1.</a:t>
            </a:r>
          </a:p>
        </p:txBody>
      </p:sp>
      <p:graphicFrame>
        <p:nvGraphicFramePr>
          <p:cNvPr id="50178" name="Object 4"/>
          <p:cNvGraphicFramePr>
            <a:graphicFrameLocks noChangeAspect="1"/>
          </p:cNvGraphicFramePr>
          <p:nvPr/>
        </p:nvGraphicFramePr>
        <p:xfrm>
          <a:off x="2500313" y="2428875"/>
          <a:ext cx="5000625" cy="3592513"/>
        </p:xfrm>
        <a:graphic>
          <a:graphicData uri="http://schemas.openxmlformats.org/presentationml/2006/ole">
            <mc:AlternateContent xmlns:mc="http://schemas.openxmlformats.org/markup-compatibility/2006">
              <mc:Choice xmlns:v="urn:schemas-microsoft-com:vml" Requires="v">
                <p:oleObj spid="_x0000_s50179" name="SPW 9.0 Graph" r:id="rId3" imgW="5646420" imgH="4057193" progId="SigmaPlotGraphicObject.8">
                  <p:embed/>
                </p:oleObj>
              </mc:Choice>
              <mc:Fallback>
                <p:oleObj name="SPW 9.0 Graph" r:id="rId3" imgW="5646420" imgH="4057193" progId="SigmaPlotGraphicObjec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2428875"/>
                        <a:ext cx="5000625" cy="3592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6"/>
          <p:cNvSpPr txBox="1">
            <a:spLocks noChangeArrowheads="1"/>
          </p:cNvSpPr>
          <p:nvPr/>
        </p:nvSpPr>
        <p:spPr bwMode="auto">
          <a:xfrm>
            <a:off x="928688" y="6000750"/>
            <a:ext cx="7696200" cy="441325"/>
          </a:xfrm>
          <a:prstGeom prst="rect">
            <a:avLst/>
          </a:prstGeom>
          <a:noFill/>
          <a:ln w="9525">
            <a:noFill/>
            <a:miter lim="800000"/>
            <a:headEnd/>
            <a:tailEnd/>
          </a:ln>
        </p:spPr>
        <p:txBody>
          <a:bodyPr>
            <a:spAutoFit/>
          </a:bodyPr>
          <a:lstStyle/>
          <a:p>
            <a:pPr eaLnBrk="1" hangingPunct="1">
              <a:lnSpc>
                <a:spcPct val="115000"/>
              </a:lnSpc>
            </a:pPr>
            <a:r>
              <a:rPr lang="en-US" altLang="zh-TW" sz="1000" b="1" dirty="0">
                <a:solidFill>
                  <a:srgbClr val="CC00CC"/>
                </a:solidFill>
                <a:ea typeface="新細明體" pitchFamily="18" charset="-120"/>
                <a:cs typeface="Times New Roman" pitchFamily="18" charset="0"/>
              </a:rPr>
              <a:t>YAC-1 cells were used as the target cells, while </a:t>
            </a:r>
            <a:r>
              <a:rPr lang="en-US" altLang="zh-TW" sz="1000" b="1" dirty="0" err="1">
                <a:solidFill>
                  <a:srgbClr val="CC00CC"/>
                </a:solidFill>
                <a:ea typeface="新細明體" pitchFamily="18" charset="-120"/>
                <a:cs typeface="Times New Roman" pitchFamily="18" charset="0"/>
              </a:rPr>
              <a:t>splenocytes</a:t>
            </a:r>
            <a:r>
              <a:rPr lang="en-US" altLang="zh-TW" sz="1000" b="1" dirty="0">
                <a:solidFill>
                  <a:srgbClr val="CC00CC"/>
                </a:solidFill>
                <a:ea typeface="新細明體" pitchFamily="18" charset="-120"/>
                <a:cs typeface="Times New Roman" pitchFamily="18" charset="0"/>
              </a:rPr>
              <a:t> were the </a:t>
            </a:r>
            <a:r>
              <a:rPr lang="en-US" altLang="zh-TW" sz="1000" b="1" dirty="0" err="1">
                <a:solidFill>
                  <a:srgbClr val="CC00CC"/>
                </a:solidFill>
                <a:ea typeface="新細明體" pitchFamily="18" charset="-120"/>
                <a:cs typeface="Times New Roman" pitchFamily="18" charset="0"/>
              </a:rPr>
              <a:t>effector</a:t>
            </a:r>
            <a:r>
              <a:rPr lang="en-US" altLang="zh-TW" sz="1000" b="1" dirty="0">
                <a:solidFill>
                  <a:srgbClr val="CC00CC"/>
                </a:solidFill>
                <a:ea typeface="新細明體" pitchFamily="18" charset="-120"/>
                <a:cs typeface="Times New Roman" pitchFamily="18" charset="0"/>
              </a:rPr>
              <a:t> cells.</a:t>
            </a:r>
          </a:p>
          <a:p>
            <a:pPr eaLnBrk="1" hangingPunct="1">
              <a:lnSpc>
                <a:spcPct val="115000"/>
              </a:lnSpc>
            </a:pPr>
            <a:r>
              <a:rPr lang="en-US" altLang="zh-TW" sz="1000" b="1" dirty="0" err="1">
                <a:solidFill>
                  <a:srgbClr val="0000FF"/>
                </a:solidFill>
                <a:ea typeface="新細明體" pitchFamily="18" charset="-120"/>
                <a:cs typeface="Times New Roman" pitchFamily="18" charset="0"/>
              </a:rPr>
              <a:t>Cytotoxic</a:t>
            </a:r>
            <a:r>
              <a:rPr lang="en-US" altLang="zh-TW" sz="1000" b="1" dirty="0">
                <a:solidFill>
                  <a:srgbClr val="0000FF"/>
                </a:solidFill>
                <a:ea typeface="新細明體" pitchFamily="18" charset="-120"/>
                <a:cs typeface="Times New Roman" pitchFamily="18" charset="0"/>
              </a:rPr>
              <a:t> activity against YAC-1 cells was measured by the lactate </a:t>
            </a:r>
            <a:r>
              <a:rPr lang="en-US" altLang="zh-TW" sz="1000" b="1" dirty="0" err="1">
                <a:solidFill>
                  <a:srgbClr val="0000FF"/>
                </a:solidFill>
                <a:ea typeface="新細明體" pitchFamily="18" charset="-120"/>
                <a:cs typeface="Times New Roman" pitchFamily="18" charset="0"/>
              </a:rPr>
              <a:t>dehydrogenase</a:t>
            </a:r>
            <a:r>
              <a:rPr lang="en-US" altLang="zh-TW" sz="1000" b="1" dirty="0">
                <a:solidFill>
                  <a:srgbClr val="0000FF"/>
                </a:solidFill>
                <a:ea typeface="新細明體" pitchFamily="18" charset="-120"/>
                <a:cs typeface="Times New Roman" pitchFamily="18" charset="0"/>
              </a:rPr>
              <a:t> (LDH) release assay.</a:t>
            </a:r>
            <a:r>
              <a:rPr lang="en-US" altLang="zh-TW" sz="1000" dirty="0">
                <a:solidFill>
                  <a:srgbClr val="0000FF"/>
                </a:solidFill>
                <a:ea typeface="新細明體" pitchFamily="18" charset="-120"/>
                <a:cs typeface="Times New Roman" pitchFamily="18"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28625" y="214313"/>
            <a:ext cx="8547100" cy="877887"/>
          </a:xfrm>
          <a:prstGeom prst="rect">
            <a:avLst/>
          </a:prstGeom>
          <a:noFill/>
          <a:ln w="9525">
            <a:noFill/>
            <a:miter lim="800000"/>
            <a:headEnd/>
            <a:tailEnd/>
          </a:ln>
        </p:spPr>
        <p:txBody>
          <a:bodyPr>
            <a:spAutoFit/>
          </a:bodyPr>
          <a:lstStyle/>
          <a:p>
            <a:pPr eaLnBrk="1" hangingPunct="1">
              <a:lnSpc>
                <a:spcPct val="110000"/>
              </a:lnSpc>
            </a:pPr>
            <a:r>
              <a:rPr lang="en-US" altLang="zh-TW" sz="2800" b="1">
                <a:solidFill>
                  <a:srgbClr val="0000FF"/>
                </a:solidFill>
                <a:ea typeface="標楷體" pitchFamily="65" charset="-120"/>
                <a:cs typeface="Times New Roman" pitchFamily="18" charset="0"/>
              </a:rPr>
              <a:t>Cyclophosphamide</a:t>
            </a:r>
            <a:r>
              <a:rPr lang="zh-TW" altLang="en-US" sz="2800" b="1">
                <a:solidFill>
                  <a:srgbClr val="0000FF"/>
                </a:solidFill>
                <a:ea typeface="標楷體" pitchFamily="65" charset="-120"/>
                <a:cs typeface="Times New Roman" pitchFamily="18" charset="0"/>
              </a:rPr>
              <a:t>誘導小鼠白血球低下症實驗模式：</a:t>
            </a:r>
            <a:r>
              <a:rPr lang="en-US" altLang="zh-TW" sz="2800" b="1">
                <a:solidFill>
                  <a:srgbClr val="0000FF"/>
                </a:solidFill>
                <a:ea typeface="標楷體" pitchFamily="65" charset="-120"/>
                <a:cs typeface="Times New Roman" pitchFamily="18" charset="0"/>
              </a:rPr>
              <a:t> </a:t>
            </a:r>
            <a:r>
              <a:rPr lang="en-US" altLang="zh-TW" sz="2000" b="1">
                <a:solidFill>
                  <a:srgbClr val="0000FF"/>
                </a:solidFill>
                <a:ea typeface="標楷體" pitchFamily="65" charset="-120"/>
                <a:cs typeface="Times New Roman" pitchFamily="18" charset="0"/>
              </a:rPr>
              <a:t>Murine Model of Cyclophosphamide-induced Leucopenia</a:t>
            </a:r>
          </a:p>
        </p:txBody>
      </p:sp>
      <p:grpSp>
        <p:nvGrpSpPr>
          <p:cNvPr id="2" name="Group 3"/>
          <p:cNvGrpSpPr>
            <a:grpSpLocks/>
          </p:cNvGrpSpPr>
          <p:nvPr/>
        </p:nvGrpSpPr>
        <p:grpSpPr bwMode="auto">
          <a:xfrm>
            <a:off x="500063" y="3286125"/>
            <a:ext cx="6572250" cy="3284538"/>
            <a:chOff x="291" y="2181"/>
            <a:chExt cx="4176" cy="2069"/>
          </a:xfrm>
        </p:grpSpPr>
        <p:graphicFrame>
          <p:nvGraphicFramePr>
            <p:cNvPr id="35851" name="Object 4"/>
            <p:cNvGraphicFramePr>
              <a:graphicFrameLocks noChangeAspect="1"/>
            </p:cNvGraphicFramePr>
            <p:nvPr/>
          </p:nvGraphicFramePr>
          <p:xfrm>
            <a:off x="1827" y="2181"/>
            <a:ext cx="2640" cy="2054"/>
          </p:xfrm>
          <a:graphic>
            <a:graphicData uri="http://schemas.openxmlformats.org/presentationml/2006/ole">
              <mc:AlternateContent xmlns:mc="http://schemas.openxmlformats.org/markup-compatibility/2006">
                <mc:Choice xmlns:v="urn:schemas-microsoft-com:vml" Requires="v">
                  <p:oleObj spid="_x0000_s11268" name="SPW 7.1 Graph" r:id="rId3" imgW="5485320" imgH="4973400" progId="">
                    <p:embed/>
                  </p:oleObj>
                </mc:Choice>
                <mc:Fallback>
                  <p:oleObj name="SPW 7.1 Graph" r:id="rId3" imgW="5485320" imgH="49734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b="14203"/>
                        <a:stretch>
                          <a:fillRect/>
                        </a:stretch>
                      </p:blipFill>
                      <p:spPr bwMode="auto">
                        <a:xfrm>
                          <a:off x="1827" y="2181"/>
                          <a:ext cx="2640" cy="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5852" name="Picture 5" descr="P-450"/>
            <p:cNvPicPr>
              <a:picLocks noChangeAspect="1" noChangeArrowheads="1"/>
            </p:cNvPicPr>
            <p:nvPr/>
          </p:nvPicPr>
          <p:blipFill>
            <a:blip r:embed="rId5" cstate="print">
              <a:clrChange>
                <a:clrFrom>
                  <a:srgbClr val="ECE3F8"/>
                </a:clrFrom>
                <a:clrTo>
                  <a:srgbClr val="ECE3F8">
                    <a:alpha val="0"/>
                  </a:srgbClr>
                </a:clrTo>
              </a:clrChange>
              <a:lum contrast="12000"/>
            </a:blip>
            <a:srcRect/>
            <a:stretch>
              <a:fillRect/>
            </a:stretch>
          </p:blipFill>
          <p:spPr bwMode="auto">
            <a:xfrm>
              <a:off x="291" y="2181"/>
              <a:ext cx="1407" cy="2016"/>
            </a:xfrm>
            <a:prstGeom prst="rect">
              <a:avLst/>
            </a:prstGeom>
            <a:solidFill>
              <a:srgbClr val="FFFFFF"/>
            </a:solidFill>
            <a:ln w="9525">
              <a:noFill/>
              <a:miter lim="800000"/>
              <a:headEnd/>
              <a:tailEnd/>
            </a:ln>
          </p:spPr>
        </p:pic>
        <p:sp>
          <p:nvSpPr>
            <p:cNvPr id="35853" name="Text Box 6"/>
            <p:cNvSpPr txBox="1">
              <a:spLocks noChangeArrowheads="1"/>
            </p:cNvSpPr>
            <p:nvPr/>
          </p:nvSpPr>
          <p:spPr bwMode="auto">
            <a:xfrm>
              <a:off x="3014" y="4077"/>
              <a:ext cx="297" cy="173"/>
            </a:xfrm>
            <a:prstGeom prst="rect">
              <a:avLst/>
            </a:prstGeom>
            <a:noFill/>
            <a:ln w="9525">
              <a:noFill/>
              <a:miter lim="800000"/>
              <a:headEnd/>
              <a:tailEnd/>
            </a:ln>
          </p:spPr>
          <p:txBody>
            <a:bodyPr wrap="none">
              <a:spAutoFit/>
            </a:bodyPr>
            <a:lstStyle/>
            <a:p>
              <a:pPr eaLnBrk="1" hangingPunct="1"/>
              <a:r>
                <a:rPr lang="en-US" altLang="zh-TW" sz="1200">
                  <a:solidFill>
                    <a:schemeClr val="bg2"/>
                  </a:solidFill>
                  <a:ea typeface="新細明體" pitchFamily="18" charset="-120"/>
                  <a:cs typeface="Times New Roman" pitchFamily="18" charset="0"/>
                </a:rPr>
                <a:t>Days</a:t>
              </a:r>
            </a:p>
          </p:txBody>
        </p:sp>
      </p:grpSp>
      <p:graphicFrame>
        <p:nvGraphicFramePr>
          <p:cNvPr id="35844" name="Object 7"/>
          <p:cNvGraphicFramePr>
            <a:graphicFrameLocks noChangeAspect="1"/>
          </p:cNvGraphicFramePr>
          <p:nvPr/>
        </p:nvGraphicFramePr>
        <p:xfrm>
          <a:off x="5286375" y="1357313"/>
          <a:ext cx="1214438" cy="1073150"/>
        </p:xfrm>
        <a:graphic>
          <a:graphicData uri="http://schemas.openxmlformats.org/presentationml/2006/ole">
            <mc:AlternateContent xmlns:mc="http://schemas.openxmlformats.org/markup-compatibility/2006">
              <mc:Choice xmlns:v="urn:schemas-microsoft-com:vml" Requires="v">
                <p:oleObj spid="_x0000_s11269" name="Image" r:id="rId6" imgW="1396825" imgH="1231746" progId="">
                  <p:embed/>
                </p:oleObj>
              </mc:Choice>
              <mc:Fallback>
                <p:oleObj name="Image" r:id="rId6" imgW="1396825" imgH="1231746"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6375" y="1357313"/>
                        <a:ext cx="1214438"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9462" name="Picture 9" descr="hybrid_mouse2">
            <a:hlinkClick r:id="rId8"/>
          </p:cNvPr>
          <p:cNvPicPr>
            <a:picLocks noChangeAspect="1" noChangeArrowheads="1"/>
          </p:cNvPicPr>
          <p:nvPr/>
        </p:nvPicPr>
        <p:blipFill>
          <a:blip r:embed="rId9" cstate="print"/>
          <a:srcRect/>
          <a:stretch>
            <a:fillRect/>
          </a:stretch>
        </p:blipFill>
        <p:spPr bwMode="auto">
          <a:xfrm>
            <a:off x="285720" y="1285860"/>
            <a:ext cx="1857388" cy="1857388"/>
          </a:xfrm>
          <a:prstGeom prst="ellipse">
            <a:avLst/>
          </a:prstGeom>
          <a:ln>
            <a:noFill/>
          </a:ln>
          <a:effectLst>
            <a:softEdge rad="112500"/>
          </a:effectLst>
        </p:spPr>
      </p:pic>
      <p:sp>
        <p:nvSpPr>
          <p:cNvPr id="35846" name="Text Box 10"/>
          <p:cNvSpPr txBox="1">
            <a:spLocks noChangeArrowheads="1"/>
          </p:cNvSpPr>
          <p:nvPr/>
        </p:nvSpPr>
        <p:spPr bwMode="auto">
          <a:xfrm>
            <a:off x="1928813" y="1357313"/>
            <a:ext cx="3381375" cy="1301750"/>
          </a:xfrm>
          <a:prstGeom prst="rect">
            <a:avLst/>
          </a:prstGeom>
          <a:noFill/>
          <a:ln w="9525">
            <a:noFill/>
            <a:miter lim="800000"/>
            <a:headEnd/>
            <a:tailEnd/>
          </a:ln>
        </p:spPr>
        <p:txBody>
          <a:bodyPr>
            <a:spAutoFit/>
          </a:bodyPr>
          <a:lstStyle/>
          <a:p>
            <a:pPr eaLnBrk="1" hangingPunct="1">
              <a:lnSpc>
                <a:spcPct val="110000"/>
              </a:lnSpc>
            </a:pPr>
            <a:r>
              <a:rPr kumimoji="1" lang="en-US" altLang="zh-TW" sz="1200" b="1">
                <a:ea typeface="新細明體" pitchFamily="18" charset="-120"/>
                <a:cs typeface="Times New Roman" pitchFamily="18" charset="0"/>
              </a:rPr>
              <a:t>BaLb/c mice were injected intraperitoneally (</a:t>
            </a:r>
            <a:r>
              <a:rPr kumimoji="1" lang="en-US" altLang="zh-TW" sz="1200" b="1" i="1">
                <a:ea typeface="新細明體" pitchFamily="18" charset="-120"/>
                <a:cs typeface="Times New Roman" pitchFamily="18" charset="0"/>
              </a:rPr>
              <a:t>i.p.</a:t>
            </a:r>
            <a:r>
              <a:rPr kumimoji="1" lang="en-US" altLang="zh-TW" sz="1200" b="1">
                <a:ea typeface="新細明體" pitchFamily="18" charset="-120"/>
                <a:cs typeface="Times New Roman" pitchFamily="18" charset="0"/>
              </a:rPr>
              <a:t>) with </a:t>
            </a:r>
            <a:r>
              <a:rPr kumimoji="1" lang="en-US" altLang="zh-TW" sz="1200" b="1">
                <a:solidFill>
                  <a:srgbClr val="FF3300"/>
                </a:solidFill>
                <a:ea typeface="新細明體" pitchFamily="18" charset="-120"/>
                <a:cs typeface="Times New Roman" pitchFamily="18" charset="0"/>
              </a:rPr>
              <a:t>100 mg cyclophosphamide /kg BW</a:t>
            </a:r>
            <a:r>
              <a:rPr kumimoji="1" lang="en-US" altLang="zh-TW" sz="1200" b="1">
                <a:ea typeface="新細明體" pitchFamily="18" charset="-120"/>
                <a:cs typeface="Times New Roman" pitchFamily="18" charset="0"/>
              </a:rPr>
              <a:t> was administered once on day 0, and then </a:t>
            </a:r>
            <a:r>
              <a:rPr kumimoji="1" lang="en-US" altLang="zh-TW" sz="1200" b="1">
                <a:solidFill>
                  <a:srgbClr val="FF3300"/>
                </a:solidFill>
                <a:ea typeface="新細明體" pitchFamily="18" charset="-120"/>
                <a:cs typeface="Times New Roman" pitchFamily="18" charset="0"/>
              </a:rPr>
              <a:t>400 mg of HQLYT /kg BW</a:t>
            </a:r>
            <a:r>
              <a:rPr kumimoji="1" lang="en-US" altLang="zh-TW" sz="1200" b="1">
                <a:ea typeface="新細明體" pitchFamily="18" charset="-120"/>
                <a:cs typeface="Times New Roman" pitchFamily="18" charset="0"/>
              </a:rPr>
              <a:t> was orally administered to mice once a day for 6 days in the treated group.</a:t>
            </a:r>
            <a:r>
              <a:rPr kumimoji="1" lang="en-US" altLang="zh-TW" sz="1200" b="1">
                <a:latin typeface="Times New Roman" pitchFamily="18" charset="0"/>
                <a:ea typeface="新細明體" pitchFamily="18" charset="-120"/>
                <a:cs typeface="Times New Roman" pitchFamily="18" charset="0"/>
              </a:rPr>
              <a:t> </a:t>
            </a:r>
          </a:p>
        </p:txBody>
      </p:sp>
      <p:sp>
        <p:nvSpPr>
          <p:cNvPr id="35847" name="Text Box 12"/>
          <p:cNvSpPr txBox="1">
            <a:spLocks noChangeArrowheads="1"/>
          </p:cNvSpPr>
          <p:nvPr/>
        </p:nvSpPr>
        <p:spPr bwMode="auto">
          <a:xfrm>
            <a:off x="6715125" y="2571750"/>
            <a:ext cx="2214563" cy="1200150"/>
          </a:xfrm>
          <a:prstGeom prst="rect">
            <a:avLst/>
          </a:prstGeom>
          <a:noFill/>
          <a:ln w="9525">
            <a:noFill/>
            <a:miter lim="800000"/>
            <a:headEnd/>
            <a:tailEnd/>
          </a:ln>
        </p:spPr>
        <p:txBody>
          <a:bodyPr>
            <a:spAutoFit/>
          </a:bodyPr>
          <a:lstStyle/>
          <a:p>
            <a:pPr eaLnBrk="1" hangingPunct="1"/>
            <a:r>
              <a:rPr lang="en-US" altLang="zh-TW" sz="1200" b="1">
                <a:ea typeface="新細明體" pitchFamily="18" charset="-120"/>
                <a:cs typeface="Times New Roman" pitchFamily="18" charset="0"/>
              </a:rPr>
              <a:t>The </a:t>
            </a:r>
            <a:r>
              <a:rPr lang="en-US" altLang="zh-TW" sz="1200" b="1">
                <a:solidFill>
                  <a:srgbClr val="FF3300"/>
                </a:solidFill>
                <a:ea typeface="新細明體" pitchFamily="18" charset="-120"/>
                <a:cs typeface="Times New Roman" pitchFamily="18" charset="0"/>
              </a:rPr>
              <a:t>white blood cells (WBC)</a:t>
            </a:r>
            <a:r>
              <a:rPr lang="en-US" altLang="zh-TW" sz="1200" b="1">
                <a:ea typeface="新細明體" pitchFamily="18" charset="-120"/>
                <a:cs typeface="Times New Roman" pitchFamily="18" charset="0"/>
              </a:rPr>
              <a:t> levels of the whole blood were analyzed by an automatic multi-parameter blood cell counter (Sysmex KX-21N). </a:t>
            </a:r>
          </a:p>
        </p:txBody>
      </p:sp>
      <p:sp>
        <p:nvSpPr>
          <p:cNvPr id="35848" name="投影片編號版面配置區 1"/>
          <p:cNvSpPr>
            <a:spLocks noGrp="1"/>
          </p:cNvSpPr>
          <p:nvPr>
            <p:ph type="sldNum" sz="quarter" idx="12"/>
          </p:nvPr>
        </p:nvSpPr>
        <p:spPr>
          <a:noFill/>
        </p:spPr>
        <p:txBody>
          <a:bodyPr/>
          <a:lstStyle/>
          <a:p>
            <a:fld id="{37196E04-CF65-40A4-82B0-64EB88C7B97E}" type="slidenum">
              <a:rPr lang="en-US" altLang="zh-TW" smtClean="0"/>
              <a:pPr/>
              <a:t>35</a:t>
            </a:fld>
            <a:endParaRPr lang="en-US" altLang="zh-TW" smtClean="0"/>
          </a:p>
        </p:txBody>
      </p:sp>
      <p:sp>
        <p:nvSpPr>
          <p:cNvPr id="14" name="向右箭號 13"/>
          <p:cNvSpPr/>
          <p:nvPr/>
        </p:nvSpPr>
        <p:spPr bwMode="auto">
          <a:xfrm>
            <a:off x="1639888" y="2470150"/>
            <a:ext cx="5143500" cy="928688"/>
          </a:xfrm>
          <a:prstGeom prst="stripedRightArrow">
            <a:avLst>
              <a:gd name="adj1" fmla="val 55059"/>
              <a:gd name="adj2" fmla="val 50000"/>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zh-TW" altLang="en-US">
              <a:ea typeface="ＭＳ Ｐゴシック" pitchFamily="34" charset="-128"/>
            </a:endParaRPr>
          </a:p>
        </p:txBody>
      </p:sp>
      <p:sp>
        <p:nvSpPr>
          <p:cNvPr id="35850" name="Text Box 11"/>
          <p:cNvSpPr txBox="1">
            <a:spLocks noChangeArrowheads="1"/>
          </p:cNvSpPr>
          <p:nvPr/>
        </p:nvSpPr>
        <p:spPr bwMode="auto">
          <a:xfrm>
            <a:off x="3643313" y="2949575"/>
            <a:ext cx="2566987" cy="898525"/>
          </a:xfrm>
          <a:prstGeom prst="rect">
            <a:avLst/>
          </a:prstGeom>
          <a:noFill/>
          <a:ln w="9525">
            <a:noFill/>
            <a:miter lim="800000"/>
            <a:headEnd/>
            <a:tailEnd/>
          </a:ln>
        </p:spPr>
        <p:txBody>
          <a:bodyPr>
            <a:spAutoFit/>
          </a:bodyPr>
          <a:lstStyle/>
          <a:p>
            <a:pPr eaLnBrk="1" hangingPunct="1">
              <a:lnSpc>
                <a:spcPct val="110000"/>
              </a:lnSpc>
            </a:pPr>
            <a:r>
              <a:rPr lang="en-US" altLang="zh-TW" sz="1200" b="1">
                <a:solidFill>
                  <a:srgbClr val="FF3300"/>
                </a:solidFill>
                <a:ea typeface="新細明體" pitchFamily="18" charset="-120"/>
                <a:cs typeface="Times New Roman" pitchFamily="18" charset="0"/>
              </a:rPr>
              <a:t>Whole blood</a:t>
            </a:r>
            <a:r>
              <a:rPr lang="en-US" altLang="zh-TW" sz="1200" b="1">
                <a:ea typeface="新細明體" pitchFamily="18" charset="-120"/>
                <a:cs typeface="Times New Roman" pitchFamily="18" charset="0"/>
              </a:rPr>
              <a:t> was obtained from an eyehole vein of BaLb/c mice before treatment with HQLYT every day.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50850" y="338138"/>
            <a:ext cx="8693150" cy="587375"/>
          </a:xfrm>
          <a:prstGeom prst="rect">
            <a:avLst/>
          </a:prstGeom>
          <a:noFill/>
          <a:ln w="9525">
            <a:noFill/>
            <a:miter lim="800000"/>
            <a:headEnd/>
            <a:tailEnd/>
          </a:ln>
        </p:spPr>
        <p:txBody>
          <a:bodyPr anchor="ctr">
            <a:spAutoFit/>
          </a:bodyPr>
          <a:lstStyle/>
          <a:p>
            <a:pPr>
              <a:lnSpc>
                <a:spcPct val="115000"/>
              </a:lnSpc>
            </a:pPr>
            <a:r>
              <a:rPr lang="en-US" altLang="zh-TW" sz="2800" b="1">
                <a:solidFill>
                  <a:srgbClr val="0000FF"/>
                </a:solidFill>
                <a:ea typeface="標楷體" pitchFamily="65" charset="-120"/>
                <a:cs typeface="Times New Roman" pitchFamily="18" charset="0"/>
              </a:rPr>
              <a:t>HQLYT</a:t>
            </a:r>
            <a:r>
              <a:rPr lang="zh-TW" altLang="en-US" sz="2800" b="1">
                <a:solidFill>
                  <a:srgbClr val="0000FF"/>
                </a:solidFill>
                <a:ea typeface="標楷體" pitchFamily="65" charset="-120"/>
                <a:cs typeface="Times New Roman" pitchFamily="18" charset="0"/>
              </a:rPr>
              <a:t>使白血球低下症之小鼠的白血球顯著上升</a:t>
            </a:r>
            <a:r>
              <a:rPr lang="en-US" altLang="zh-TW" sz="2800" b="1">
                <a:solidFill>
                  <a:srgbClr val="0000FF"/>
                </a:solidFill>
                <a:ea typeface="標楷體" pitchFamily="65" charset="-120"/>
                <a:cs typeface="Times New Roman" pitchFamily="18" charset="0"/>
              </a:rPr>
              <a:t> </a:t>
            </a:r>
          </a:p>
        </p:txBody>
      </p:sp>
      <p:graphicFrame>
        <p:nvGraphicFramePr>
          <p:cNvPr id="133123" name="Group 3"/>
          <p:cNvGraphicFramePr>
            <a:graphicFrameLocks noGrp="1"/>
          </p:cNvGraphicFramePr>
          <p:nvPr/>
        </p:nvGraphicFramePr>
        <p:xfrm>
          <a:off x="571500" y="1643063"/>
          <a:ext cx="8159751" cy="3463925"/>
        </p:xfrm>
        <a:graphic>
          <a:graphicData uri="http://schemas.openxmlformats.org/drawingml/2006/table">
            <a:tbl>
              <a:tblPr/>
              <a:tblGrid>
                <a:gridCol w="1516039"/>
                <a:gridCol w="1857382"/>
                <a:gridCol w="1857382"/>
                <a:gridCol w="1857382"/>
                <a:gridCol w="1071566"/>
              </a:tblGrid>
              <a:tr h="643056">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rPr>
                        <a:t>WBC count (10</a:t>
                      </a:r>
                      <a:r>
                        <a:rPr kumimoji="1" lang="en-US" altLang="zh-TW" sz="1800" b="1" i="0" u="none" strike="noStrike" cap="none" normalizeH="0" baseline="30000" dirty="0" smtClean="0">
                          <a:ln>
                            <a:noFill/>
                          </a:ln>
                          <a:solidFill>
                            <a:schemeClr val="tx1"/>
                          </a:solidFill>
                          <a:effectLst/>
                          <a:latin typeface="Arial" pitchFamily="34" charset="0"/>
                          <a:ea typeface="標楷體" pitchFamily="65" charset="-120"/>
                          <a:cs typeface="Times New Roman" pitchFamily="18" charset="0"/>
                        </a:rPr>
                        <a:t>3</a:t>
                      </a:r>
                      <a:r>
                        <a:rPr kumimoji="1" lang="en-US" altLang="zh-TW" sz="18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rPr>
                        <a:t>/</a:t>
                      </a:r>
                      <a:r>
                        <a:rPr kumimoji="1" lang="en-US" altLang="zh-TW" sz="1800" b="1" i="0" u="none" strike="noStrike" cap="none" normalizeH="0" baseline="0" dirty="0" err="1" smtClean="0">
                          <a:ln>
                            <a:noFill/>
                          </a:ln>
                          <a:solidFill>
                            <a:schemeClr val="tx1"/>
                          </a:solidFill>
                          <a:effectLst/>
                          <a:latin typeface="Arial" pitchFamily="34" charset="0"/>
                          <a:ea typeface="標楷體" pitchFamily="65" charset="-120"/>
                          <a:cs typeface="Times New Roman" pitchFamily="18" charset="0"/>
                        </a:rPr>
                        <a:t>μl</a:t>
                      </a:r>
                      <a:r>
                        <a:rPr kumimoji="1" lang="en-US" altLang="zh-TW" sz="18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rPr>
                        <a:t>Blank group</a:t>
                      </a:r>
                      <a:endParaRPr kumimoji="1" lang="en-US" altLang="zh-TW" sz="1800" b="0"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rPr>
                        <a:t>Induced group</a:t>
                      </a:r>
                      <a:endParaRPr kumimoji="1" lang="en-US" altLang="zh-TW" sz="1800" b="0"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rPr>
                        <a:t>Treated group</a:t>
                      </a:r>
                      <a:endParaRPr kumimoji="1" lang="en-US" altLang="zh-TW" sz="1800" b="0"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zh-TW" sz="2000" b="1" i="1" u="none" strike="noStrike" cap="none" normalizeH="0" baseline="-30000" dirty="0" smtClean="0">
                          <a:ln>
                            <a:noFill/>
                          </a:ln>
                          <a:solidFill>
                            <a:schemeClr val="tx1"/>
                          </a:solidFill>
                          <a:effectLst/>
                          <a:latin typeface="Arial" pitchFamily="34" charset="0"/>
                          <a:ea typeface="標楷體" pitchFamily="65" charset="-120"/>
                          <a:cs typeface="Times New Roman" pitchFamily="18" charset="0"/>
                        </a:rPr>
                        <a:t>P </a:t>
                      </a:r>
                      <a:r>
                        <a:rPr kumimoji="1" lang="en-US" altLang="zh-TW" sz="18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rPr>
                        <a:t>value</a:t>
                      </a:r>
                      <a:endParaRPr kumimoji="1" lang="en-US" altLang="zh-TW" sz="1800" b="0"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2994">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Comic Sans MS" pitchFamily="66" charset="0"/>
                          <a:ea typeface="標楷體" pitchFamily="65" charset="-120"/>
                          <a:cs typeface="Times New Roman" pitchFamily="18" charset="0"/>
                        </a:rPr>
                        <a:t>0 day</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179388" marR="0" lvl="0" indent="0" algn="l" defTabSz="914400" rtl="0" eaLnBrk="1" fontAlgn="base" latinLnBrk="0" hangingPunct="1">
                        <a:lnSpc>
                          <a:spcPct val="9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Comic Sans MS" pitchFamily="66" charset="0"/>
                          <a:ea typeface="標楷體" pitchFamily="65" charset="-120"/>
                          <a:cs typeface="Times New Roman" pitchFamily="18" charset="0"/>
                        </a:rPr>
                        <a:t>3.89 ± 1.33</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Comic Sans MS" pitchFamily="66" charset="0"/>
                        <a:ea typeface="標楷體" pitchFamily="65" charset="-12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7557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Comic Sans MS" pitchFamily="66" charset="0"/>
                          <a:ea typeface="標楷體" pitchFamily="65" charset="-120"/>
                          <a:cs typeface="Times New Roman" pitchFamily="18" charset="0"/>
                        </a:rPr>
                        <a:t>1</a:t>
                      </a:r>
                      <a:r>
                        <a:rPr kumimoji="1" lang="en-US" altLang="zh-TW" sz="1800" b="0" i="0" u="none" strike="noStrike" cap="none" normalizeH="0" baseline="30000" smtClean="0">
                          <a:ln>
                            <a:noFill/>
                          </a:ln>
                          <a:solidFill>
                            <a:schemeClr val="tx1"/>
                          </a:solidFill>
                          <a:effectLst/>
                          <a:latin typeface="Comic Sans MS" pitchFamily="66" charset="0"/>
                          <a:ea typeface="標楷體" pitchFamily="65" charset="-120"/>
                          <a:cs typeface="Times New Roman" pitchFamily="18" charset="0"/>
                        </a:rPr>
                        <a:t>st</a:t>
                      </a:r>
                      <a:r>
                        <a:rPr kumimoji="1" lang="en-US" altLang="zh-TW" sz="1800" b="0" i="0" u="none" strike="noStrike" cap="none" normalizeH="0" baseline="0" smtClean="0">
                          <a:ln>
                            <a:noFill/>
                          </a:ln>
                          <a:solidFill>
                            <a:schemeClr val="tx1"/>
                          </a:solidFill>
                          <a:effectLst/>
                          <a:latin typeface="Comic Sans MS" pitchFamily="66" charset="0"/>
                          <a:ea typeface="標楷體" pitchFamily="65" charset="-120"/>
                          <a:cs typeface="Times New Roman" pitchFamily="18" charset="0"/>
                        </a:rPr>
                        <a:t> day</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Comic Sans MS" pitchFamily="66" charset="0"/>
                          <a:ea typeface="標楷體" pitchFamily="65" charset="-120"/>
                          <a:cs typeface="Times New Roman" pitchFamily="18" charset="0"/>
                        </a:rPr>
                        <a:t>2.54 ± 0.65</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Comic Sans MS" pitchFamily="66" charset="0"/>
                          <a:ea typeface="標楷體" pitchFamily="65" charset="-120"/>
                          <a:cs typeface="Times New Roman" pitchFamily="18" charset="0"/>
                        </a:rPr>
                        <a:t>2.02 ± 0.30</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Comic Sans MS" pitchFamily="66" charset="0"/>
                          <a:ea typeface="標楷體" pitchFamily="65" charset="-120"/>
                          <a:cs typeface="Times New Roman" pitchFamily="18" charset="0"/>
                        </a:rPr>
                        <a:t>3.74 ± 1.22</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Comic Sans MS" pitchFamily="66" charset="0"/>
                          <a:ea typeface="標楷體" pitchFamily="65" charset="-120"/>
                          <a:cs typeface="Times New Roman" pitchFamily="18" charset="0"/>
                        </a:rPr>
                        <a:t>**</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7557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Comic Sans MS" pitchFamily="66" charset="0"/>
                          <a:ea typeface="標楷體" pitchFamily="65" charset="-120"/>
                          <a:cs typeface="Times New Roman" pitchFamily="18" charset="0"/>
                        </a:rPr>
                        <a:t>2</a:t>
                      </a:r>
                      <a:r>
                        <a:rPr kumimoji="1" lang="en-US" altLang="zh-TW" sz="1800" b="0" i="0" u="none" strike="noStrike" cap="none" normalizeH="0" baseline="30000" smtClean="0">
                          <a:ln>
                            <a:noFill/>
                          </a:ln>
                          <a:solidFill>
                            <a:schemeClr val="tx1"/>
                          </a:solidFill>
                          <a:effectLst/>
                          <a:latin typeface="Comic Sans MS" pitchFamily="66" charset="0"/>
                          <a:ea typeface="標楷體" pitchFamily="65" charset="-120"/>
                          <a:cs typeface="Times New Roman" pitchFamily="18" charset="0"/>
                        </a:rPr>
                        <a:t>nd</a:t>
                      </a:r>
                      <a:r>
                        <a:rPr kumimoji="1" lang="en-US" altLang="zh-TW" sz="1800" b="0" i="0" u="none" strike="noStrike" cap="none" normalizeH="0" baseline="0" smtClean="0">
                          <a:ln>
                            <a:noFill/>
                          </a:ln>
                          <a:solidFill>
                            <a:schemeClr val="tx1"/>
                          </a:solidFill>
                          <a:effectLst/>
                          <a:latin typeface="Comic Sans MS" pitchFamily="66" charset="0"/>
                          <a:ea typeface="標楷體" pitchFamily="65" charset="-120"/>
                          <a:cs typeface="Times New Roman" pitchFamily="18" charset="0"/>
                        </a:rPr>
                        <a:t> day</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Comic Sans MS" pitchFamily="66" charset="0"/>
                          <a:ea typeface="標楷體" pitchFamily="65" charset="-120"/>
                          <a:cs typeface="Times New Roman" pitchFamily="18" charset="0"/>
                        </a:rPr>
                        <a:t>4.48 ± 0.68</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Comic Sans MS" pitchFamily="66" charset="0"/>
                          <a:ea typeface="標楷體" pitchFamily="65" charset="-120"/>
                          <a:cs typeface="Times New Roman" pitchFamily="18" charset="0"/>
                        </a:rPr>
                        <a:t>2.04 ± 0.15</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Comic Sans MS" pitchFamily="66" charset="0"/>
                          <a:ea typeface="標楷體" pitchFamily="65" charset="-120"/>
                          <a:cs typeface="Times New Roman" pitchFamily="18" charset="0"/>
                        </a:rPr>
                        <a:t>3.22 ± 1.39</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Comic Sans MS" pitchFamily="66" charset="0"/>
                          <a:ea typeface="標楷體" pitchFamily="65" charset="-120"/>
                          <a:cs typeface="Times New Roman" pitchFamily="18" charset="0"/>
                        </a:rPr>
                        <a:t>**</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7557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Comic Sans MS" pitchFamily="66" charset="0"/>
                          <a:ea typeface="標楷體" pitchFamily="65" charset="-120"/>
                          <a:cs typeface="Times New Roman" pitchFamily="18" charset="0"/>
                        </a:rPr>
                        <a:t>3</a:t>
                      </a:r>
                      <a:r>
                        <a:rPr kumimoji="1" lang="en-US" altLang="zh-TW" sz="1800" b="0" i="0" u="none" strike="noStrike" cap="none" normalizeH="0" baseline="30000" smtClean="0">
                          <a:ln>
                            <a:noFill/>
                          </a:ln>
                          <a:solidFill>
                            <a:schemeClr val="tx1"/>
                          </a:solidFill>
                          <a:effectLst/>
                          <a:latin typeface="Comic Sans MS" pitchFamily="66" charset="0"/>
                          <a:ea typeface="標楷體" pitchFamily="65" charset="-120"/>
                          <a:cs typeface="Times New Roman" pitchFamily="18" charset="0"/>
                        </a:rPr>
                        <a:t>rd</a:t>
                      </a:r>
                      <a:r>
                        <a:rPr kumimoji="1" lang="en-US" altLang="zh-TW" sz="1800" b="0" i="0" u="none" strike="noStrike" cap="none" normalizeH="0" baseline="0" smtClean="0">
                          <a:ln>
                            <a:noFill/>
                          </a:ln>
                          <a:solidFill>
                            <a:schemeClr val="tx1"/>
                          </a:solidFill>
                          <a:effectLst/>
                          <a:latin typeface="Comic Sans MS" pitchFamily="66" charset="0"/>
                          <a:ea typeface="標楷體" pitchFamily="65" charset="-120"/>
                          <a:cs typeface="Times New Roman" pitchFamily="18" charset="0"/>
                        </a:rPr>
                        <a:t> day </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Comic Sans MS" pitchFamily="66" charset="0"/>
                          <a:ea typeface="標楷體" pitchFamily="65" charset="-120"/>
                          <a:cs typeface="Times New Roman" pitchFamily="18" charset="0"/>
                        </a:rPr>
                        <a:t>3.06 ± 0.53</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Comic Sans MS" pitchFamily="66" charset="0"/>
                          <a:ea typeface="標楷體" pitchFamily="65" charset="-120"/>
                          <a:cs typeface="Times New Roman" pitchFamily="18" charset="0"/>
                        </a:rPr>
                        <a:t>2.08 ± 0.36</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Comic Sans MS" pitchFamily="66" charset="0"/>
                          <a:ea typeface="標楷體" pitchFamily="65" charset="-120"/>
                          <a:cs typeface="Times New Roman" pitchFamily="18" charset="0"/>
                        </a:rPr>
                        <a:t>2.82 ± 1.03</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1" lang="zh-TW" altLang="zh-TW" sz="2400" b="0" i="0" u="none" strike="noStrike" cap="none" normalizeH="0" baseline="0" smtClean="0">
                        <a:ln>
                          <a:noFill/>
                        </a:ln>
                        <a:solidFill>
                          <a:schemeClr val="tx1"/>
                        </a:solidFill>
                        <a:effectLst/>
                        <a:latin typeface="Comic Sans MS" pitchFamily="66" charset="0"/>
                        <a:ea typeface="標楷體" pitchFamily="65" charset="-12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7557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Comic Sans MS" pitchFamily="66" charset="0"/>
                          <a:ea typeface="標楷體" pitchFamily="65" charset="-120"/>
                          <a:cs typeface="Times New Roman" pitchFamily="18" charset="0"/>
                        </a:rPr>
                        <a:t>4</a:t>
                      </a:r>
                      <a:r>
                        <a:rPr kumimoji="1" lang="en-US" altLang="zh-TW" sz="1800" b="0" i="0" u="none" strike="noStrike" cap="none" normalizeH="0" baseline="30000" smtClean="0">
                          <a:ln>
                            <a:noFill/>
                          </a:ln>
                          <a:solidFill>
                            <a:schemeClr val="tx1"/>
                          </a:solidFill>
                          <a:effectLst/>
                          <a:latin typeface="Comic Sans MS" pitchFamily="66" charset="0"/>
                          <a:ea typeface="標楷體" pitchFamily="65" charset="-120"/>
                          <a:cs typeface="Times New Roman" pitchFamily="18" charset="0"/>
                        </a:rPr>
                        <a:t>th</a:t>
                      </a:r>
                      <a:r>
                        <a:rPr kumimoji="1" lang="en-US" altLang="zh-TW" sz="1800" b="0" i="0" u="none" strike="noStrike" cap="none" normalizeH="0" baseline="0" smtClean="0">
                          <a:ln>
                            <a:noFill/>
                          </a:ln>
                          <a:solidFill>
                            <a:schemeClr val="tx1"/>
                          </a:solidFill>
                          <a:effectLst/>
                          <a:latin typeface="Comic Sans MS" pitchFamily="66" charset="0"/>
                          <a:ea typeface="標楷體" pitchFamily="65" charset="-120"/>
                          <a:cs typeface="Times New Roman" pitchFamily="18" charset="0"/>
                        </a:rPr>
                        <a:t> day</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Comic Sans MS" pitchFamily="66" charset="0"/>
                          <a:ea typeface="標楷體" pitchFamily="65" charset="-120"/>
                          <a:cs typeface="Times New Roman" pitchFamily="18" charset="0"/>
                        </a:rPr>
                        <a:t>4.00 ± 1.02</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Comic Sans MS" pitchFamily="66" charset="0"/>
                          <a:ea typeface="標楷體" pitchFamily="65" charset="-120"/>
                          <a:cs typeface="Times New Roman" pitchFamily="18" charset="0"/>
                        </a:rPr>
                        <a:t>2.32 ± 0.25</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Comic Sans MS" pitchFamily="66" charset="0"/>
                          <a:ea typeface="標楷體" pitchFamily="65" charset="-120"/>
                          <a:cs typeface="Times New Roman" pitchFamily="18" charset="0"/>
                        </a:rPr>
                        <a:t>3.76 ± 1.69</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Comic Sans MS" pitchFamily="66" charset="0"/>
                          <a:ea typeface="標楷體" pitchFamily="65" charset="-120"/>
                          <a:cs typeface="Times New Roman" pitchFamily="18" charset="0"/>
                        </a:rPr>
                        <a:t>**</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7557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Comic Sans MS" pitchFamily="66" charset="0"/>
                          <a:ea typeface="標楷體" pitchFamily="65" charset="-120"/>
                          <a:cs typeface="Times New Roman" pitchFamily="18" charset="0"/>
                        </a:rPr>
                        <a:t>5</a:t>
                      </a:r>
                      <a:r>
                        <a:rPr kumimoji="1" lang="en-US" altLang="zh-TW" sz="1800" b="0" i="0" u="none" strike="noStrike" cap="none" normalizeH="0" baseline="30000" smtClean="0">
                          <a:ln>
                            <a:noFill/>
                          </a:ln>
                          <a:solidFill>
                            <a:schemeClr val="tx1"/>
                          </a:solidFill>
                          <a:effectLst/>
                          <a:latin typeface="Comic Sans MS" pitchFamily="66" charset="0"/>
                          <a:ea typeface="標楷體" pitchFamily="65" charset="-120"/>
                          <a:cs typeface="Times New Roman" pitchFamily="18" charset="0"/>
                        </a:rPr>
                        <a:t>th</a:t>
                      </a:r>
                      <a:r>
                        <a:rPr kumimoji="1" lang="en-US" altLang="zh-TW" sz="1800" b="0" i="0" u="none" strike="noStrike" cap="none" normalizeH="0" baseline="0" smtClean="0">
                          <a:ln>
                            <a:noFill/>
                          </a:ln>
                          <a:solidFill>
                            <a:schemeClr val="tx1"/>
                          </a:solidFill>
                          <a:effectLst/>
                          <a:latin typeface="Comic Sans MS" pitchFamily="66" charset="0"/>
                          <a:ea typeface="標楷體" pitchFamily="65" charset="-120"/>
                          <a:cs typeface="Times New Roman" pitchFamily="18" charset="0"/>
                        </a:rPr>
                        <a:t> day</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Comic Sans MS" pitchFamily="66" charset="0"/>
                          <a:ea typeface="標楷體" pitchFamily="65" charset="-120"/>
                          <a:cs typeface="Times New Roman" pitchFamily="18" charset="0"/>
                        </a:rPr>
                        <a:t>4.38 ± 1.09</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Comic Sans MS" pitchFamily="66" charset="0"/>
                          <a:ea typeface="標楷體" pitchFamily="65" charset="-120"/>
                          <a:cs typeface="Times New Roman" pitchFamily="18" charset="0"/>
                        </a:rPr>
                        <a:t>2.64 ± 0.19</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Comic Sans MS" pitchFamily="66" charset="0"/>
                          <a:ea typeface="標楷體" pitchFamily="65" charset="-120"/>
                          <a:cs typeface="Times New Roman" pitchFamily="18" charset="0"/>
                        </a:rPr>
                        <a:t>3.93 ± 0.60</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Comic Sans MS" pitchFamily="66" charset="0"/>
                          <a:ea typeface="標楷體" pitchFamily="65" charset="-120"/>
                          <a:cs typeface="Times New Roman" pitchFamily="18" charset="0"/>
                        </a:rPr>
                        <a:t>**</a:t>
                      </a: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6917" name="Text Box 53"/>
          <p:cNvSpPr txBox="1">
            <a:spLocks noChangeArrowheads="1"/>
          </p:cNvSpPr>
          <p:nvPr/>
        </p:nvSpPr>
        <p:spPr bwMode="auto">
          <a:xfrm>
            <a:off x="357188" y="5429250"/>
            <a:ext cx="8572500" cy="785813"/>
          </a:xfrm>
          <a:prstGeom prst="rect">
            <a:avLst/>
          </a:prstGeom>
          <a:noFill/>
          <a:ln w="9525">
            <a:noFill/>
            <a:miter lim="800000"/>
            <a:headEnd/>
            <a:tailEnd/>
          </a:ln>
        </p:spPr>
        <p:txBody>
          <a:bodyPr>
            <a:spAutoFit/>
          </a:bodyPr>
          <a:lstStyle/>
          <a:p>
            <a:pPr eaLnBrk="1" hangingPunct="1">
              <a:lnSpc>
                <a:spcPct val="115000"/>
              </a:lnSpc>
            </a:pPr>
            <a:r>
              <a:rPr lang="en-US" altLang="zh-TW" sz="1000" b="1">
                <a:solidFill>
                  <a:srgbClr val="000000"/>
                </a:solidFill>
                <a:ea typeface="新細明體" pitchFamily="18" charset="-120"/>
                <a:cs typeface="Times New Roman" pitchFamily="18" charset="0"/>
              </a:rPr>
              <a:t>Blank group</a:t>
            </a:r>
            <a:r>
              <a:rPr lang="en-US" altLang="zh-TW" sz="1000">
                <a:solidFill>
                  <a:srgbClr val="000000"/>
                </a:solidFill>
                <a:ea typeface="新細明體" pitchFamily="18" charset="-120"/>
                <a:cs typeface="Times New Roman" pitchFamily="18" charset="0"/>
              </a:rPr>
              <a:t>: Normal saline</a:t>
            </a:r>
            <a:r>
              <a:rPr lang="en-US" altLang="zh-TW" sz="1000" i="1">
                <a:solidFill>
                  <a:srgbClr val="000000"/>
                </a:solidFill>
                <a:ea typeface="新細明體" pitchFamily="18" charset="-120"/>
                <a:cs typeface="Times New Roman" pitchFamily="18" charset="0"/>
              </a:rPr>
              <a:t> i.p.</a:t>
            </a:r>
            <a:r>
              <a:rPr lang="en-US" altLang="zh-TW" sz="1000">
                <a:solidFill>
                  <a:srgbClr val="000000"/>
                </a:solidFill>
                <a:ea typeface="新細明體" pitchFamily="18" charset="-120"/>
                <a:cs typeface="Times New Roman" pitchFamily="18" charset="0"/>
              </a:rPr>
              <a:t> once on day 0, and sterile water orally administered to the mice once a day for 6 days.</a:t>
            </a:r>
            <a:endParaRPr lang="en-US" altLang="zh-TW" sz="1000" b="1">
              <a:solidFill>
                <a:srgbClr val="000000"/>
              </a:solidFill>
              <a:ea typeface="新細明體" pitchFamily="18" charset="-120"/>
              <a:cs typeface="Times New Roman" pitchFamily="18" charset="0"/>
            </a:endParaRPr>
          </a:p>
          <a:p>
            <a:pPr eaLnBrk="1" hangingPunct="1">
              <a:lnSpc>
                <a:spcPct val="115000"/>
              </a:lnSpc>
            </a:pPr>
            <a:r>
              <a:rPr lang="en-US" altLang="zh-TW" sz="1000" b="1">
                <a:solidFill>
                  <a:srgbClr val="000000"/>
                </a:solidFill>
                <a:ea typeface="新細明體" pitchFamily="18" charset="-120"/>
                <a:cs typeface="Times New Roman" pitchFamily="18" charset="0"/>
              </a:rPr>
              <a:t>Induced group</a:t>
            </a:r>
            <a:r>
              <a:rPr lang="en-US" altLang="zh-TW" sz="1000">
                <a:solidFill>
                  <a:srgbClr val="000000"/>
                </a:solidFill>
                <a:ea typeface="新細明體" pitchFamily="18" charset="-120"/>
                <a:cs typeface="Times New Roman" pitchFamily="18" charset="0"/>
              </a:rPr>
              <a:t>: Cyclophosphamide 100 mg/kg, </a:t>
            </a:r>
            <a:r>
              <a:rPr lang="en-US" altLang="zh-TW" sz="1000" i="1">
                <a:solidFill>
                  <a:srgbClr val="000000"/>
                </a:solidFill>
                <a:ea typeface="新細明體" pitchFamily="18" charset="-120"/>
                <a:cs typeface="Times New Roman" pitchFamily="18" charset="0"/>
              </a:rPr>
              <a:t>i.p.</a:t>
            </a:r>
            <a:r>
              <a:rPr lang="en-US" altLang="zh-TW" sz="1000">
                <a:solidFill>
                  <a:srgbClr val="000000"/>
                </a:solidFill>
                <a:ea typeface="新細明體" pitchFamily="18" charset="-120"/>
                <a:cs typeface="Times New Roman" pitchFamily="18" charset="0"/>
              </a:rPr>
              <a:t> once on day 0, and then sterile water orally administered to the mice once a day for 6 days.</a:t>
            </a:r>
            <a:endParaRPr lang="en-US" altLang="zh-TW" sz="1000" b="1">
              <a:solidFill>
                <a:srgbClr val="000000"/>
              </a:solidFill>
              <a:ea typeface="新細明體" pitchFamily="18" charset="-120"/>
              <a:cs typeface="Times New Roman" pitchFamily="18" charset="0"/>
            </a:endParaRPr>
          </a:p>
          <a:p>
            <a:pPr eaLnBrk="1" hangingPunct="1">
              <a:lnSpc>
                <a:spcPct val="115000"/>
              </a:lnSpc>
            </a:pPr>
            <a:r>
              <a:rPr lang="en-US" altLang="zh-TW" sz="1000" b="1">
                <a:solidFill>
                  <a:srgbClr val="000000"/>
                </a:solidFill>
                <a:ea typeface="新細明體" pitchFamily="18" charset="-120"/>
                <a:cs typeface="Times New Roman" pitchFamily="18" charset="0"/>
              </a:rPr>
              <a:t>Treated group</a:t>
            </a:r>
            <a:r>
              <a:rPr lang="en-US" altLang="zh-TW" sz="1000">
                <a:solidFill>
                  <a:srgbClr val="000000"/>
                </a:solidFill>
                <a:ea typeface="新細明體" pitchFamily="18" charset="-120"/>
                <a:cs typeface="Times New Roman" pitchFamily="18" charset="0"/>
              </a:rPr>
              <a:t>: Cyclophosphamide 100 mg/kg, </a:t>
            </a:r>
            <a:r>
              <a:rPr lang="en-US" altLang="zh-TW" sz="1000" i="1">
                <a:solidFill>
                  <a:srgbClr val="000000"/>
                </a:solidFill>
                <a:ea typeface="新細明體" pitchFamily="18" charset="-120"/>
                <a:cs typeface="Times New Roman" pitchFamily="18" charset="0"/>
              </a:rPr>
              <a:t>i.p.</a:t>
            </a:r>
            <a:r>
              <a:rPr lang="en-US" altLang="zh-TW" sz="1000">
                <a:solidFill>
                  <a:srgbClr val="000000"/>
                </a:solidFill>
                <a:ea typeface="新細明體" pitchFamily="18" charset="-120"/>
                <a:cs typeface="Times New Roman" pitchFamily="18" charset="0"/>
              </a:rPr>
              <a:t> once on day 0, and the HQLYT at 400 mg/kg orally administered to the mice once a day for 6 days.</a:t>
            </a:r>
          </a:p>
          <a:p>
            <a:pPr eaLnBrk="1" hangingPunct="1">
              <a:lnSpc>
                <a:spcPct val="115000"/>
              </a:lnSpc>
            </a:pPr>
            <a:r>
              <a:rPr lang="en-US" altLang="zh-TW" sz="1000">
                <a:solidFill>
                  <a:srgbClr val="000000"/>
                </a:solidFill>
                <a:ea typeface="新細明體" pitchFamily="18" charset="-120"/>
                <a:cs typeface="Times New Roman" pitchFamily="18" charset="0"/>
              </a:rPr>
              <a:t>Each group contained five mice. MANOVA, **</a:t>
            </a:r>
            <a:r>
              <a:rPr lang="en-US" altLang="zh-TW" sz="1000" i="1">
                <a:solidFill>
                  <a:srgbClr val="000000"/>
                </a:solidFill>
                <a:ea typeface="新細明體" pitchFamily="18" charset="-120"/>
                <a:cs typeface="Times New Roman" pitchFamily="18" charset="0"/>
              </a:rPr>
              <a:t>p </a:t>
            </a:r>
            <a:r>
              <a:rPr lang="en-US" altLang="zh-TW" sz="1000">
                <a:solidFill>
                  <a:srgbClr val="000000"/>
                </a:solidFill>
                <a:ea typeface="新細明體" pitchFamily="18" charset="-120"/>
                <a:cs typeface="Times New Roman" pitchFamily="18" charset="0"/>
              </a:rPr>
              <a:t>&lt; 0.01. </a:t>
            </a:r>
          </a:p>
        </p:txBody>
      </p:sp>
      <p:sp>
        <p:nvSpPr>
          <p:cNvPr id="36918" name="投影片編號版面配置區 1"/>
          <p:cNvSpPr>
            <a:spLocks noGrp="1"/>
          </p:cNvSpPr>
          <p:nvPr>
            <p:ph type="sldNum" sz="quarter" idx="12"/>
          </p:nvPr>
        </p:nvSpPr>
        <p:spPr>
          <a:noFill/>
        </p:spPr>
        <p:txBody>
          <a:bodyPr/>
          <a:lstStyle/>
          <a:p>
            <a:fld id="{D9DB65CF-E97E-4A0B-B006-165E22AA0347}" type="slidenum">
              <a:rPr lang="en-US" altLang="zh-TW" smtClean="0"/>
              <a:pPr/>
              <a:t>36</a:t>
            </a:fld>
            <a:endParaRPr lang="en-US" altLang="zh-TW"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zh-TW" altLang="en-US" sz="4800" smtClean="0">
                <a:latin typeface="Arial" charset="0"/>
              </a:rPr>
              <a:t>總結</a:t>
            </a:r>
            <a:endParaRPr lang="en-US" altLang="zh-TW" sz="4800" smtClean="0">
              <a:latin typeface="Arial" charset="0"/>
            </a:endParaRPr>
          </a:p>
        </p:txBody>
      </p:sp>
      <p:sp>
        <p:nvSpPr>
          <p:cNvPr id="37891" name="Rectangle 3"/>
          <p:cNvSpPr>
            <a:spLocks noGrp="1" noChangeArrowheads="1"/>
          </p:cNvSpPr>
          <p:nvPr>
            <p:ph type="body" idx="1"/>
          </p:nvPr>
        </p:nvSpPr>
        <p:spPr>
          <a:xfrm>
            <a:off x="539750" y="1484313"/>
            <a:ext cx="8280400" cy="4648200"/>
          </a:xfrm>
        </p:spPr>
        <p:txBody>
          <a:bodyPr>
            <a:normAutofit lnSpcReduction="10000"/>
          </a:bodyPr>
          <a:lstStyle/>
          <a:p>
            <a:pPr eaLnBrk="1" hangingPunct="1">
              <a:lnSpc>
                <a:spcPct val="150000"/>
              </a:lnSpc>
            </a:pPr>
            <a:r>
              <a:rPr lang="zh-TW" altLang="en-US" sz="2400" smtClean="0">
                <a:latin typeface="Arial" charset="0"/>
              </a:rPr>
              <a:t>黃耆六一湯可以預防</a:t>
            </a:r>
            <a:r>
              <a:rPr lang="en-US" altLang="zh-TW" sz="2400" smtClean="0">
                <a:latin typeface="Arial" charset="0"/>
              </a:rPr>
              <a:t>daunorubicin</a:t>
            </a:r>
            <a:r>
              <a:rPr lang="zh-TW" altLang="en-US" sz="2400" smtClean="0">
                <a:latin typeface="Arial" charset="0"/>
              </a:rPr>
              <a:t>誘導之毒性，並增強</a:t>
            </a:r>
            <a:r>
              <a:rPr lang="en-US" altLang="zh-TW" sz="2400" smtClean="0">
                <a:latin typeface="Arial" charset="0"/>
              </a:rPr>
              <a:t>daunorubicin</a:t>
            </a:r>
            <a:r>
              <a:rPr lang="zh-TW" altLang="en-US" sz="2400" smtClean="0">
                <a:latin typeface="Arial" charset="0"/>
              </a:rPr>
              <a:t>的抗癌作用，延長</a:t>
            </a:r>
            <a:r>
              <a:rPr lang="en-US" altLang="zh-TW" sz="2400" smtClean="0">
                <a:latin typeface="Arial" charset="0"/>
              </a:rPr>
              <a:t>P388-CDF1</a:t>
            </a:r>
            <a:r>
              <a:rPr lang="zh-TW" altLang="en-US" sz="2400" smtClean="0">
                <a:latin typeface="Arial" charset="0"/>
              </a:rPr>
              <a:t>擔癌鼠之存活率。</a:t>
            </a:r>
          </a:p>
          <a:p>
            <a:pPr eaLnBrk="1" hangingPunct="1">
              <a:lnSpc>
                <a:spcPct val="150000"/>
              </a:lnSpc>
            </a:pPr>
            <a:r>
              <a:rPr lang="zh-TW" altLang="en-US" sz="2400" smtClean="0">
                <a:latin typeface="Arial" charset="0"/>
              </a:rPr>
              <a:t>黃耆六一湯透過刺激</a:t>
            </a:r>
            <a:r>
              <a:rPr lang="en-US" altLang="zh-TW" sz="2400" smtClean="0">
                <a:latin typeface="Arial" charset="0"/>
              </a:rPr>
              <a:t>IL-2</a:t>
            </a:r>
            <a:r>
              <a:rPr lang="zh-TW" altLang="en-US" sz="2400" smtClean="0">
                <a:latin typeface="Arial" charset="0"/>
              </a:rPr>
              <a:t>釋放，活化</a:t>
            </a:r>
            <a:r>
              <a:rPr lang="en-US" altLang="zh-TW" sz="2400" smtClean="0">
                <a:latin typeface="Arial" charset="0"/>
              </a:rPr>
              <a:t>NK</a:t>
            </a:r>
            <a:r>
              <a:rPr lang="zh-TW" altLang="en-US" sz="2400" smtClean="0">
                <a:latin typeface="Arial" charset="0"/>
              </a:rPr>
              <a:t>細胞，及提升白血球水平，而達到輔助抗癌藥功效。</a:t>
            </a:r>
            <a:endParaRPr lang="en-US" altLang="zh-TW" sz="2400" smtClean="0">
              <a:latin typeface="Arial" charset="0"/>
            </a:endParaRPr>
          </a:p>
          <a:p>
            <a:pPr eaLnBrk="1" hangingPunct="1">
              <a:lnSpc>
                <a:spcPct val="150000"/>
              </a:lnSpc>
            </a:pPr>
            <a:r>
              <a:rPr lang="zh-TW" altLang="en-US" sz="2400" smtClean="0">
                <a:latin typeface="Arial" charset="0"/>
              </a:rPr>
              <a:t>本研究之黃耆六一湯主藥材使用晉耆，具有免疫調節功能，其指標活性成分建議可以用</a:t>
            </a:r>
            <a:r>
              <a:rPr lang="en-US" altLang="zh-TW" sz="2400" smtClean="0">
                <a:latin typeface="Arial" charset="0"/>
              </a:rPr>
              <a:t>formononetin</a:t>
            </a:r>
            <a:r>
              <a:rPr lang="zh-TW" altLang="en-US" sz="2400" smtClean="0">
                <a:latin typeface="Arial" charset="0"/>
              </a:rPr>
              <a:t>。</a:t>
            </a:r>
            <a:endParaRPr lang="en-US" altLang="zh-TW" sz="2400" smtClean="0">
              <a:latin typeface="Arial" charset="0"/>
            </a:endParaRPr>
          </a:p>
          <a:p>
            <a:pPr eaLnBrk="1" hangingPunct="1">
              <a:lnSpc>
                <a:spcPct val="150000"/>
              </a:lnSpc>
            </a:pPr>
            <a:r>
              <a:rPr lang="zh-TW" altLang="en-US" sz="2400" smtClean="0">
                <a:latin typeface="Arial" charset="0"/>
              </a:rPr>
              <a:t>綜合之，黃耆六一湯適合作為日常免疫提升之滋補湯劑。</a:t>
            </a:r>
            <a:endParaRPr lang="en-US" altLang="zh-TW" sz="2400" smtClean="0">
              <a:latin typeface="Arial" charset="0"/>
            </a:endParaRPr>
          </a:p>
        </p:txBody>
      </p:sp>
      <p:sp>
        <p:nvSpPr>
          <p:cNvPr id="37892" name="投影片編號版面配置區 1"/>
          <p:cNvSpPr>
            <a:spLocks noGrp="1"/>
          </p:cNvSpPr>
          <p:nvPr>
            <p:ph type="sldNum" sz="quarter" idx="12"/>
          </p:nvPr>
        </p:nvSpPr>
        <p:spPr>
          <a:noFill/>
        </p:spPr>
        <p:txBody>
          <a:bodyPr/>
          <a:lstStyle/>
          <a:p>
            <a:fld id="{D4D4D23A-EF7F-4DF9-9AE9-DD7FD77BBAEC}" type="slidenum">
              <a:rPr lang="en-US" altLang="zh-TW" smtClean="0"/>
              <a:pPr/>
              <a:t>37</a:t>
            </a:fld>
            <a:endParaRPr lang="en-US" altLang="zh-TW"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DSC_0743.JPG"/>
          <p:cNvPicPr>
            <a:picLocks noChangeAspect="1"/>
          </p:cNvPicPr>
          <p:nvPr/>
        </p:nvPicPr>
        <p:blipFill>
          <a:blip r:embed="rId2" cstate="print"/>
          <a:stretch>
            <a:fillRect/>
          </a:stretch>
        </p:blipFill>
        <p:spPr>
          <a:xfrm rot="16912141">
            <a:off x="3567291" y="2288375"/>
            <a:ext cx="4840408" cy="3214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8915" name="投影片編號版面配置區 1"/>
          <p:cNvSpPr>
            <a:spLocks noGrp="1"/>
          </p:cNvSpPr>
          <p:nvPr>
            <p:ph type="sldNum" sz="quarter" idx="12"/>
          </p:nvPr>
        </p:nvSpPr>
        <p:spPr>
          <a:noFill/>
        </p:spPr>
        <p:txBody>
          <a:bodyPr/>
          <a:lstStyle/>
          <a:p>
            <a:fld id="{C7EA3F01-3B6F-4104-98E7-CEEB8F63D2F8}" type="slidenum">
              <a:rPr lang="en-US" altLang="zh-TW" smtClean="0"/>
              <a:pPr/>
              <a:t>38</a:t>
            </a:fld>
            <a:endParaRPr lang="en-US" altLang="zh-TW" smtClean="0"/>
          </a:p>
        </p:txBody>
      </p:sp>
      <p:sp>
        <p:nvSpPr>
          <p:cNvPr id="44034" name="WordArt 2"/>
          <p:cNvSpPr>
            <a:spLocks noChangeArrowheads="1" noChangeShapeType="1" noTextEdit="1"/>
          </p:cNvSpPr>
          <p:nvPr/>
        </p:nvSpPr>
        <p:spPr bwMode="auto">
          <a:xfrm>
            <a:off x="6156176" y="5538471"/>
            <a:ext cx="2520280" cy="720080"/>
          </a:xfrm>
          <a:prstGeom prst="rect">
            <a:avLst/>
          </a:prstGeom>
        </p:spPr>
        <p:txBody>
          <a:bodyPr wrap="none" fromWordArt="1">
            <a:prstTxWarp prst="textPlain">
              <a:avLst>
                <a:gd name="adj" fmla="val 50000"/>
              </a:avLst>
            </a:prstTxWarp>
            <a:scene3d>
              <a:camera prst="perspectiveHeroicExtremeLeftFacing"/>
              <a:lightRig rig="threePt" dir="t"/>
            </a:scene3d>
          </a:bodyPr>
          <a:lstStyle/>
          <a:p>
            <a:pPr algn="ctr">
              <a:defRPr/>
            </a:pPr>
            <a:r>
              <a:rPr lang="en-US" altLang="zh-TW" sz="1000" b="1" kern="10" dirty="0">
                <a:ln w="19050">
                  <a:solidFill>
                    <a:srgbClr val="99CCFF"/>
                  </a:solidFill>
                  <a:round/>
                  <a:headEnd/>
                  <a:tailEnd/>
                </a:ln>
                <a:solidFill>
                  <a:srgbClr val="0066CC"/>
                </a:solidFill>
                <a:effectLst>
                  <a:outerShdw dist="35921" dir="2700000" algn="ctr" rotWithShape="0">
                    <a:srgbClr val="990000"/>
                  </a:outerShdw>
                </a:effectLst>
                <a:latin typeface="Comic Sans MS"/>
              </a:rPr>
              <a:t>THANKS</a:t>
            </a:r>
            <a:endParaRPr lang="zh-TW" altLang="en-US" sz="1000" b="1" kern="10" dirty="0">
              <a:ln w="19050">
                <a:solidFill>
                  <a:srgbClr val="99CCFF"/>
                </a:solidFill>
                <a:round/>
                <a:headEnd/>
                <a:tailEnd/>
              </a:ln>
              <a:solidFill>
                <a:srgbClr val="0066CC"/>
              </a:solidFill>
              <a:effectLst>
                <a:outerShdw dist="35921" dir="2700000" algn="ctr" rotWithShape="0">
                  <a:srgbClr val="990000"/>
                </a:outerShdw>
              </a:effectLst>
              <a:latin typeface="Comic Sans MS"/>
            </a:endParaRPr>
          </a:p>
        </p:txBody>
      </p:sp>
      <p:sp>
        <p:nvSpPr>
          <p:cNvPr id="38917" name="矩形 2"/>
          <p:cNvSpPr>
            <a:spLocks noChangeArrowheads="1"/>
          </p:cNvSpPr>
          <p:nvPr/>
        </p:nvSpPr>
        <p:spPr bwMode="auto">
          <a:xfrm>
            <a:off x="3635375" y="222250"/>
            <a:ext cx="4422775" cy="830263"/>
          </a:xfrm>
          <a:prstGeom prst="rect">
            <a:avLst/>
          </a:prstGeom>
          <a:noFill/>
          <a:ln w="9525">
            <a:noFill/>
            <a:miter lim="800000"/>
            <a:headEnd/>
            <a:tailEnd/>
          </a:ln>
        </p:spPr>
        <p:txBody>
          <a:bodyPr>
            <a:spAutoFit/>
          </a:bodyPr>
          <a:lstStyle/>
          <a:p>
            <a:r>
              <a:rPr lang="en-US" altLang="zh-TW" sz="1600" b="1">
                <a:solidFill>
                  <a:srgbClr val="FF3300"/>
                </a:solidFill>
                <a:latin typeface="Comic Sans MS" pitchFamily="66" charset="0"/>
                <a:cs typeface="Arial" charset="0"/>
              </a:rPr>
              <a:t>We are family…</a:t>
            </a:r>
            <a:r>
              <a:rPr lang="en-US" altLang="zh-TW" sz="1600" b="1">
                <a:latin typeface="Comic Sans MS" pitchFamily="66" charset="0"/>
                <a:cs typeface="Arial" charset="0"/>
              </a:rPr>
              <a:t/>
            </a:r>
            <a:br>
              <a:rPr lang="en-US" altLang="zh-TW" sz="1600" b="1">
                <a:latin typeface="Comic Sans MS" pitchFamily="66" charset="0"/>
                <a:cs typeface="Arial" charset="0"/>
              </a:rPr>
            </a:br>
            <a:r>
              <a:rPr lang="en-US" altLang="zh-TW" sz="1600" b="1">
                <a:latin typeface="Comic Sans MS" pitchFamily="66" charset="0"/>
                <a:cs typeface="Arial" charset="0"/>
              </a:rPr>
              <a:t>We happily work together, because we have the same dream.</a:t>
            </a:r>
            <a:endParaRPr lang="zh-TW" altLang="en-US" sz="1600" b="1">
              <a:latin typeface="Comic Sans MS" pitchFamily="66" charset="0"/>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chemeClr val="accent3">
                    <a:lumMod val="75000"/>
                  </a:schemeClr>
                </a:solidFill>
                <a:latin typeface="Baskerville Old Face" pitchFamily="18" charset="0"/>
              </a:rPr>
              <a:t>Lets Meet again at Pharmacognosy-2015</a:t>
            </a:r>
            <a:endParaRPr lang="en-US" sz="3600" b="1" dirty="0">
              <a:solidFill>
                <a:schemeClr val="accent3">
                  <a:lumMod val="75000"/>
                </a:schemeClr>
              </a:solidFill>
              <a:latin typeface="Baskerville Old Face" pitchFamily="18" charset="0"/>
            </a:endParaRPr>
          </a:p>
        </p:txBody>
      </p:sp>
      <p:sp>
        <p:nvSpPr>
          <p:cNvPr id="3" name="Content Placeholder 2"/>
          <p:cNvSpPr>
            <a:spLocks noGrp="1"/>
          </p:cNvSpPr>
          <p:nvPr>
            <p:ph idx="1"/>
          </p:nvPr>
        </p:nvSpPr>
        <p:spPr>
          <a:xfrm>
            <a:off x="642938" y="1714500"/>
            <a:ext cx="8001000" cy="3643313"/>
          </a:xfrm>
          <a:ln w="19050">
            <a:solidFill>
              <a:srgbClr val="002060"/>
            </a:solidFill>
          </a:ln>
        </p:spPr>
        <p:txBody>
          <a:bodyPr/>
          <a:lstStyle/>
          <a:p>
            <a:pPr algn="ctr">
              <a:buFont typeface="Arial" charset="0"/>
              <a:buNone/>
              <a:defRPr/>
            </a:pPr>
            <a:r>
              <a:rPr lang="en-US" sz="2800" b="1" dirty="0" smtClean="0">
                <a:solidFill>
                  <a:schemeClr val="accent4">
                    <a:lumMod val="50000"/>
                  </a:schemeClr>
                </a:solidFill>
                <a:effectLst>
                  <a:outerShdw blurRad="38100" dist="38100" dir="2700000" algn="tl">
                    <a:srgbClr val="000000">
                      <a:alpha val="43137"/>
                    </a:srgbClr>
                  </a:outerShdw>
                </a:effectLst>
              </a:rPr>
              <a:t>3</a:t>
            </a:r>
            <a:r>
              <a:rPr lang="en-US" sz="2800" b="1" baseline="30000" dirty="0" smtClean="0">
                <a:solidFill>
                  <a:schemeClr val="accent4">
                    <a:lumMod val="50000"/>
                  </a:schemeClr>
                </a:solidFill>
                <a:effectLst>
                  <a:outerShdw blurRad="38100" dist="38100" dir="2700000" algn="tl">
                    <a:srgbClr val="000000">
                      <a:alpha val="43137"/>
                    </a:srgbClr>
                  </a:outerShdw>
                </a:effectLst>
              </a:rPr>
              <a:t>rd</a:t>
            </a:r>
            <a:r>
              <a:rPr lang="en-US" sz="2800" b="1" dirty="0" smtClean="0">
                <a:solidFill>
                  <a:schemeClr val="accent4">
                    <a:lumMod val="50000"/>
                  </a:schemeClr>
                </a:solidFill>
                <a:effectLst>
                  <a:outerShdw blurRad="38100" dist="38100" dir="2700000" algn="tl">
                    <a:srgbClr val="000000">
                      <a:alpha val="43137"/>
                    </a:srgbClr>
                  </a:outerShdw>
                </a:effectLst>
              </a:rPr>
              <a:t> International Conference and Exhibition on Pharmacognosy, Phytochemistry and Natural Products</a:t>
            </a:r>
          </a:p>
          <a:p>
            <a:pPr algn="ctr">
              <a:buFont typeface="Arial" charset="0"/>
              <a:buNone/>
              <a:defRPr/>
            </a:pPr>
            <a:r>
              <a:rPr lang="en-US" sz="2400" b="1" dirty="0" smtClean="0">
                <a:solidFill>
                  <a:schemeClr val="accent2">
                    <a:lumMod val="50000"/>
                  </a:schemeClr>
                </a:solidFill>
                <a:effectLst>
                  <a:outerShdw blurRad="38100" dist="38100" dir="2700000" algn="tl">
                    <a:srgbClr val="000000">
                      <a:alpha val="43137"/>
                    </a:srgbClr>
                  </a:outerShdw>
                </a:effectLst>
                <a:latin typeface="Arial Black" pitchFamily="34" charset="0"/>
              </a:rPr>
              <a:t>October 26-28, 2015 Hyderabad, India</a:t>
            </a:r>
          </a:p>
          <a:p>
            <a:pPr algn="ctr">
              <a:buFont typeface="Arial" charset="0"/>
              <a:buNone/>
              <a:defRPr/>
            </a:pPr>
            <a:r>
              <a:rPr lang="en-US" sz="2400" b="1" dirty="0" smtClean="0">
                <a:solidFill>
                  <a:srgbClr val="C00000"/>
                </a:solidFill>
                <a:effectLst>
                  <a:outerShdw blurRad="38100" dist="38100" dir="2700000" algn="tl">
                    <a:srgbClr val="000000">
                      <a:alpha val="43137"/>
                    </a:srgbClr>
                  </a:outerShdw>
                </a:effectLst>
              </a:rPr>
              <a:t>Theme: </a:t>
            </a:r>
            <a:r>
              <a:rPr lang="en-US" sz="2400" i="1" dirty="0" smtClean="0">
                <a:effectLst>
                  <a:outerShdw blurRad="38100" dist="38100" dir="2700000" algn="tl">
                    <a:srgbClr val="000000">
                      <a:alpha val="43137"/>
                    </a:srgbClr>
                  </a:outerShdw>
                </a:effectLst>
              </a:rPr>
              <a:t>Advanced trends for the future of Herbal Drugs and Products</a:t>
            </a:r>
          </a:p>
          <a:p>
            <a:pPr algn="ctr">
              <a:buFont typeface="Arial" charset="0"/>
              <a:buNone/>
              <a:defRPr/>
            </a:pPr>
            <a:r>
              <a:rPr lang="en-US" sz="2400" b="1" i="1" dirty="0" smtClean="0">
                <a:effectLst>
                  <a:outerShdw blurRad="38100" dist="38100" dir="2700000" algn="tl">
                    <a:srgbClr val="000000">
                      <a:alpha val="43137"/>
                    </a:srgbClr>
                  </a:outerShdw>
                </a:effectLst>
              </a:rPr>
              <a:t>Website:</a:t>
            </a:r>
            <a:r>
              <a:rPr lang="en-US" sz="2400" i="1" dirty="0" smtClean="0">
                <a:effectLst>
                  <a:outerShdw blurRad="38100" dist="38100" dir="2700000" algn="tl">
                    <a:srgbClr val="000000">
                      <a:alpha val="43137"/>
                    </a:srgbClr>
                  </a:outerShdw>
                </a:effectLst>
              </a:rPr>
              <a:t> </a:t>
            </a:r>
            <a:r>
              <a:rPr lang="en-US" sz="2400" i="1" dirty="0" smtClean="0">
                <a:effectLst>
                  <a:outerShdw blurRad="38100" dist="38100" dir="2700000" algn="tl">
                    <a:srgbClr val="000000">
                      <a:alpha val="43137"/>
                    </a:srgbClr>
                  </a:outerShdw>
                </a:effectLst>
                <a:hlinkClick r:id="rId2"/>
              </a:rPr>
              <a:t>http://pharmacognosy-phytochemistry-natural-products.pharmaceuticalconferences.com/</a:t>
            </a:r>
            <a:endParaRPr lang="en-US" sz="2400" i="1" dirty="0" smtClean="0">
              <a:effectLst>
                <a:outerShdw blurRad="38100" dist="38100" dir="2700000" algn="tl">
                  <a:srgbClr val="000000">
                    <a:alpha val="43137"/>
                  </a:srgbClr>
                </a:outerShdw>
              </a:effectLst>
            </a:endParaRPr>
          </a:p>
          <a:p>
            <a:pPr algn="ctr">
              <a:buFont typeface="Arial" charset="0"/>
              <a:buNone/>
              <a:defRPr/>
            </a:pPr>
            <a:endParaRPr lang="en-US"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6615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投影片編號版面配置區 7"/>
          <p:cNvSpPr>
            <a:spLocks noGrp="1"/>
          </p:cNvSpPr>
          <p:nvPr>
            <p:ph type="sldNum" sz="quarter" idx="12"/>
          </p:nvPr>
        </p:nvSpPr>
        <p:spPr>
          <a:noFill/>
        </p:spPr>
        <p:txBody>
          <a:bodyPr/>
          <a:lstStyle/>
          <a:p>
            <a:fld id="{6602B964-B055-4300-ABF5-1628973CE144}" type="slidenum">
              <a:rPr lang="en-US" altLang="zh-TW" smtClean="0"/>
              <a:pPr/>
              <a:t>4</a:t>
            </a:fld>
            <a:endParaRPr lang="en-US" altLang="zh-TW" smtClean="0"/>
          </a:p>
        </p:txBody>
      </p:sp>
      <p:pic>
        <p:nvPicPr>
          <p:cNvPr id="4" name="Picture 3"/>
          <p:cNvPicPr>
            <a:picLocks noChangeAspect="1" noChangeArrowheads="1"/>
          </p:cNvPicPr>
          <p:nvPr/>
        </p:nvPicPr>
        <p:blipFill>
          <a:blip r:embed="rId2" cstate="print"/>
          <a:srcRect b="4586"/>
          <a:stretch>
            <a:fillRect/>
          </a:stretch>
        </p:blipFill>
        <p:spPr bwMode="auto">
          <a:xfrm>
            <a:off x="5955410" y="2714620"/>
            <a:ext cx="2165161" cy="16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圖片 7" descr="DSC02548.JPG"/>
          <p:cNvPicPr>
            <a:picLocks noChangeAspect="1"/>
          </p:cNvPicPr>
          <p:nvPr/>
        </p:nvPicPr>
        <p:blipFill>
          <a:blip r:embed="rId3" cstate="print"/>
          <a:srcRect/>
          <a:stretch>
            <a:fillRect/>
          </a:stretch>
        </p:blipFill>
        <p:spPr>
          <a:xfrm>
            <a:off x="1285852" y="2714620"/>
            <a:ext cx="2212683" cy="16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圖片 8" descr="DSC02681.JPG"/>
          <p:cNvPicPr>
            <a:picLocks noChangeAspect="1"/>
          </p:cNvPicPr>
          <p:nvPr/>
        </p:nvPicPr>
        <p:blipFill>
          <a:blip r:embed="rId4" cstate="print"/>
          <a:stretch>
            <a:fillRect/>
          </a:stretch>
        </p:blipFill>
        <p:spPr>
          <a:xfrm>
            <a:off x="3653245" y="2714620"/>
            <a:ext cx="2160000" cy="16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 descr="105-0598_IMG"/>
          <p:cNvPicPr>
            <a:picLocks noChangeAspect="1" noChangeArrowheads="1"/>
          </p:cNvPicPr>
          <p:nvPr/>
        </p:nvPicPr>
        <p:blipFill>
          <a:blip r:embed="rId5" cstate="print"/>
          <a:srcRect/>
          <a:stretch>
            <a:fillRect/>
          </a:stretch>
        </p:blipFill>
        <p:spPr bwMode="auto">
          <a:xfrm>
            <a:off x="5923726" y="4399314"/>
            <a:ext cx="2236794" cy="16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5" descr="F:\PowerShot\ZoomBrowser EX\Image Library One\中藥標本\105-0592_IMG.JPG"/>
          <p:cNvPicPr>
            <a:picLocks noChangeAspect="1" noChangeArrowheads="1"/>
          </p:cNvPicPr>
          <p:nvPr/>
        </p:nvPicPr>
        <p:blipFill>
          <a:blip r:embed="rId6" cstate="print"/>
          <a:srcRect/>
          <a:stretch>
            <a:fillRect/>
          </a:stretch>
        </p:blipFill>
        <p:spPr bwMode="auto">
          <a:xfrm>
            <a:off x="1292061" y="4409254"/>
            <a:ext cx="2183478" cy="16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5" descr="F:\PowerShot\ZoomBrowser EX\Image Library One\中藥標本\105-0586_IMG.JPG"/>
          <p:cNvPicPr>
            <a:picLocks noChangeAspect="1" noChangeArrowheads="1"/>
          </p:cNvPicPr>
          <p:nvPr/>
        </p:nvPicPr>
        <p:blipFill>
          <a:blip r:embed="rId7" cstate="print"/>
          <a:srcRect/>
          <a:stretch>
            <a:fillRect/>
          </a:stretch>
        </p:blipFill>
        <p:spPr bwMode="auto">
          <a:xfrm>
            <a:off x="3597955" y="4403045"/>
            <a:ext cx="2234456" cy="16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2"/>
          <p:cNvSpPr txBox="1">
            <a:spLocks noChangeArrowheads="1"/>
          </p:cNvSpPr>
          <p:nvPr/>
        </p:nvSpPr>
        <p:spPr>
          <a:xfrm>
            <a:off x="971550" y="1347788"/>
            <a:ext cx="7848600" cy="1295400"/>
          </a:xfrm>
          <a:prstGeom prst="rect">
            <a:avLst/>
          </a:prstGeom>
        </p:spPr>
        <p:txBody>
          <a:bodyPr/>
          <a:lstStyle/>
          <a:p>
            <a:pPr marL="342900" indent="-342900" eaLnBrk="1" hangingPunct="1">
              <a:lnSpc>
                <a:spcPct val="120000"/>
              </a:lnSpc>
              <a:spcBef>
                <a:spcPct val="20000"/>
              </a:spcBef>
              <a:buClr>
                <a:schemeClr val="folHlink"/>
              </a:buClr>
              <a:buSzPct val="75000"/>
              <a:buFont typeface="Wingdings" pitchFamily="2" charset="2"/>
              <a:buChar char="n"/>
              <a:defRPr/>
            </a:pPr>
            <a:r>
              <a:rPr lang="zh-TW" altLang="en-US" sz="2000" b="1" kern="0" dirty="0">
                <a:solidFill>
                  <a:srgbClr val="0000FF"/>
                </a:solidFill>
                <a:latin typeface="Times New Roman" pitchFamily="18" charset="0"/>
                <a:ea typeface="標楷體" pitchFamily="65" charset="-120"/>
                <a:cs typeface="Times New Roman" pitchFamily="18" charset="0"/>
              </a:rPr>
              <a:t>出典：太平惠民和劑局方 </a:t>
            </a:r>
          </a:p>
          <a:p>
            <a:pPr marL="342900" indent="-342900" eaLnBrk="1" hangingPunct="1">
              <a:lnSpc>
                <a:spcPct val="120000"/>
              </a:lnSpc>
              <a:spcBef>
                <a:spcPct val="20000"/>
              </a:spcBef>
              <a:buClr>
                <a:schemeClr val="folHlink"/>
              </a:buClr>
              <a:buSzPct val="75000"/>
              <a:buFont typeface="Wingdings" pitchFamily="2" charset="2"/>
              <a:buChar char="n"/>
              <a:defRPr/>
            </a:pPr>
            <a:r>
              <a:rPr lang="zh-TW" altLang="en-US" sz="2000" b="1" kern="0" dirty="0">
                <a:solidFill>
                  <a:srgbClr val="0000FF"/>
                </a:solidFill>
                <a:latin typeface="Times New Roman" pitchFamily="18" charset="0"/>
                <a:ea typeface="標楷體" pitchFamily="65" charset="-120"/>
                <a:cs typeface="Times New Roman" pitchFamily="18" charset="0"/>
              </a:rPr>
              <a:t>組成：黃耆</a:t>
            </a:r>
            <a:r>
              <a:rPr lang="en-US" altLang="zh-TW" sz="2000" b="1" kern="0" dirty="0">
                <a:solidFill>
                  <a:srgbClr val="0000FF"/>
                </a:solidFill>
                <a:latin typeface="Times New Roman" pitchFamily="18" charset="0"/>
                <a:ea typeface="標楷體" pitchFamily="65" charset="-120"/>
                <a:cs typeface="Times New Roman" pitchFamily="18" charset="0"/>
              </a:rPr>
              <a:t>67.5,</a:t>
            </a:r>
            <a:r>
              <a:rPr lang="zh-TW" altLang="en-US" sz="2000" b="1" kern="0" dirty="0">
                <a:solidFill>
                  <a:srgbClr val="0000FF"/>
                </a:solidFill>
                <a:latin typeface="Times New Roman" pitchFamily="18" charset="0"/>
                <a:ea typeface="標楷體" pitchFamily="65" charset="-120"/>
                <a:cs typeface="Times New Roman" pitchFamily="18" charset="0"/>
              </a:rPr>
              <a:t>甘草</a:t>
            </a:r>
            <a:r>
              <a:rPr lang="en-US" altLang="zh-TW" sz="2000" b="1" kern="0" dirty="0">
                <a:solidFill>
                  <a:srgbClr val="0000FF"/>
                </a:solidFill>
                <a:latin typeface="Times New Roman" pitchFamily="18" charset="0"/>
                <a:ea typeface="標楷體" pitchFamily="65" charset="-120"/>
                <a:cs typeface="Times New Roman" pitchFamily="18" charset="0"/>
              </a:rPr>
              <a:t>11.25,</a:t>
            </a:r>
            <a:r>
              <a:rPr lang="zh-TW" altLang="en-US" sz="2000" b="1" kern="0" dirty="0">
                <a:solidFill>
                  <a:srgbClr val="0000FF"/>
                </a:solidFill>
                <a:latin typeface="Times New Roman" pitchFamily="18" charset="0"/>
                <a:ea typeface="標楷體" pitchFamily="65" charset="-120"/>
                <a:cs typeface="Times New Roman" pitchFamily="18" charset="0"/>
              </a:rPr>
              <a:t>大棗</a:t>
            </a:r>
            <a:r>
              <a:rPr lang="en-US" altLang="zh-TW" sz="2000" b="1" kern="0" dirty="0">
                <a:solidFill>
                  <a:srgbClr val="0000FF"/>
                </a:solidFill>
                <a:latin typeface="Times New Roman" pitchFamily="18" charset="0"/>
                <a:ea typeface="標楷體" pitchFamily="65" charset="-120"/>
                <a:cs typeface="Times New Roman" pitchFamily="18" charset="0"/>
              </a:rPr>
              <a:t>11.25</a:t>
            </a:r>
            <a:r>
              <a:rPr lang="zh-TW" altLang="en-US" sz="2000" b="1" kern="0" dirty="0">
                <a:solidFill>
                  <a:srgbClr val="0000FF"/>
                </a:solidFill>
                <a:latin typeface="Times New Roman" pitchFamily="18" charset="0"/>
                <a:ea typeface="標楷體" pitchFamily="65" charset="-120"/>
                <a:cs typeface="Times New Roman" pitchFamily="18" charset="0"/>
              </a:rPr>
              <a:t>克 </a:t>
            </a:r>
          </a:p>
          <a:p>
            <a:pPr marL="342900" indent="-342900" eaLnBrk="1" hangingPunct="1">
              <a:lnSpc>
                <a:spcPct val="120000"/>
              </a:lnSpc>
              <a:spcBef>
                <a:spcPct val="20000"/>
              </a:spcBef>
              <a:buClr>
                <a:schemeClr val="folHlink"/>
              </a:buClr>
              <a:buSzPct val="75000"/>
              <a:buFont typeface="Wingdings" pitchFamily="2" charset="2"/>
              <a:buChar char="n"/>
              <a:defRPr/>
            </a:pPr>
            <a:r>
              <a:rPr lang="zh-TW" altLang="en-US" sz="2000" b="1" kern="0" dirty="0">
                <a:solidFill>
                  <a:srgbClr val="0000FF"/>
                </a:solidFill>
                <a:latin typeface="Times New Roman" pitchFamily="18" charset="0"/>
                <a:ea typeface="標楷體" pitchFamily="65" charset="-120"/>
                <a:cs typeface="Times New Roman" pitchFamily="18" charset="0"/>
              </a:rPr>
              <a:t>效用：</a:t>
            </a:r>
            <a:r>
              <a:rPr lang="zh-TW" altLang="en-US" sz="2000" b="1" kern="0" dirty="0">
                <a:solidFill>
                  <a:srgbClr val="FF0000"/>
                </a:solidFill>
                <a:latin typeface="Times New Roman" pitchFamily="18" charset="0"/>
                <a:ea typeface="標楷體" pitchFamily="65" charset="-120"/>
                <a:cs typeface="Times New Roman" pitchFamily="18" charset="0"/>
              </a:rPr>
              <a:t>諸虛不足 </a:t>
            </a:r>
          </a:p>
        </p:txBody>
      </p:sp>
      <p:sp>
        <p:nvSpPr>
          <p:cNvPr id="4106" name="Text Box 10"/>
          <p:cNvSpPr txBox="1">
            <a:spLocks noChangeArrowheads="1"/>
          </p:cNvSpPr>
          <p:nvPr/>
        </p:nvSpPr>
        <p:spPr bwMode="auto">
          <a:xfrm>
            <a:off x="1357313" y="6072188"/>
            <a:ext cx="2041525" cy="400050"/>
          </a:xfrm>
          <a:prstGeom prst="rect">
            <a:avLst/>
          </a:prstGeom>
          <a:noFill/>
          <a:ln w="9525">
            <a:noFill/>
            <a:miter lim="800000"/>
            <a:headEnd/>
            <a:tailEnd/>
          </a:ln>
        </p:spPr>
        <p:txBody>
          <a:bodyPr wrap="none">
            <a:spAutoFit/>
          </a:bodyPr>
          <a:lstStyle/>
          <a:p>
            <a:pPr eaLnBrk="1" hangingPunct="1"/>
            <a:r>
              <a:rPr lang="en-US" altLang="zh-TW" sz="2000" b="1">
                <a:solidFill>
                  <a:srgbClr val="006600"/>
                </a:solidFill>
                <a:ea typeface="新細明體" pitchFamily="18" charset="-120"/>
                <a:cs typeface="Times New Roman" pitchFamily="18" charset="0"/>
              </a:rPr>
              <a:t>Radix Astragali</a:t>
            </a:r>
          </a:p>
        </p:txBody>
      </p:sp>
      <p:sp>
        <p:nvSpPr>
          <p:cNvPr id="4107" name="Text Box 11"/>
          <p:cNvSpPr txBox="1">
            <a:spLocks noChangeArrowheads="1"/>
          </p:cNvSpPr>
          <p:nvPr/>
        </p:nvSpPr>
        <p:spPr bwMode="auto">
          <a:xfrm>
            <a:off x="4140200" y="6059488"/>
            <a:ext cx="1166813" cy="400050"/>
          </a:xfrm>
          <a:prstGeom prst="rect">
            <a:avLst/>
          </a:prstGeom>
          <a:noFill/>
          <a:ln w="9525">
            <a:noFill/>
            <a:miter lim="800000"/>
            <a:headEnd/>
            <a:tailEnd/>
          </a:ln>
        </p:spPr>
        <p:txBody>
          <a:bodyPr wrap="none">
            <a:spAutoFit/>
          </a:bodyPr>
          <a:lstStyle/>
          <a:p>
            <a:pPr eaLnBrk="1" hangingPunct="1"/>
            <a:r>
              <a:rPr lang="en-US" altLang="zh-TW" sz="2000" b="1">
                <a:solidFill>
                  <a:srgbClr val="660066"/>
                </a:solidFill>
                <a:ea typeface="新細明體" pitchFamily="18" charset="-120"/>
                <a:cs typeface="Times New Roman" pitchFamily="18" charset="0"/>
              </a:rPr>
              <a:t>Licorice</a:t>
            </a:r>
          </a:p>
        </p:txBody>
      </p:sp>
      <p:sp>
        <p:nvSpPr>
          <p:cNvPr id="4108" name="Text Box 12"/>
          <p:cNvSpPr txBox="1">
            <a:spLocks noChangeArrowheads="1"/>
          </p:cNvSpPr>
          <p:nvPr/>
        </p:nvSpPr>
        <p:spPr bwMode="auto">
          <a:xfrm>
            <a:off x="6731000" y="6056313"/>
            <a:ext cx="1011238" cy="400050"/>
          </a:xfrm>
          <a:prstGeom prst="rect">
            <a:avLst/>
          </a:prstGeom>
          <a:noFill/>
          <a:ln w="9525">
            <a:noFill/>
            <a:miter lim="800000"/>
            <a:headEnd/>
            <a:tailEnd/>
          </a:ln>
        </p:spPr>
        <p:txBody>
          <a:bodyPr wrap="none">
            <a:spAutoFit/>
          </a:bodyPr>
          <a:lstStyle/>
          <a:p>
            <a:pPr eaLnBrk="1" hangingPunct="1"/>
            <a:r>
              <a:rPr lang="en-US" altLang="zh-TW" sz="2000" b="1">
                <a:ea typeface="新細明體" pitchFamily="18" charset="-120"/>
                <a:cs typeface="Times New Roman" pitchFamily="18" charset="0"/>
              </a:rPr>
              <a:t>Jujube</a:t>
            </a:r>
          </a:p>
        </p:txBody>
      </p:sp>
      <p:sp>
        <p:nvSpPr>
          <p:cNvPr id="4109" name="Text Box 13"/>
          <p:cNvSpPr txBox="1">
            <a:spLocks noChangeArrowheads="1"/>
          </p:cNvSpPr>
          <p:nvPr/>
        </p:nvSpPr>
        <p:spPr bwMode="auto">
          <a:xfrm>
            <a:off x="866775" y="333375"/>
            <a:ext cx="7704138" cy="701675"/>
          </a:xfrm>
          <a:prstGeom prst="rect">
            <a:avLst/>
          </a:prstGeom>
          <a:noFill/>
          <a:ln w="9525">
            <a:noFill/>
            <a:miter lim="800000"/>
            <a:headEnd/>
            <a:tailEnd/>
          </a:ln>
        </p:spPr>
        <p:txBody>
          <a:bodyPr>
            <a:spAutoFit/>
          </a:bodyPr>
          <a:lstStyle/>
          <a:p>
            <a:r>
              <a:rPr lang="zh-TW" altLang="en-US" sz="4000" b="1">
                <a:ea typeface="標楷體" pitchFamily="65" charset="-120"/>
                <a:cs typeface="Times New Roman" pitchFamily="18" charset="0"/>
              </a:rPr>
              <a:t>黃耆六一湯</a:t>
            </a:r>
            <a:r>
              <a:rPr lang="en-US" altLang="zh-TW">
                <a:cs typeface="Times New Roman" pitchFamily="18" charset="0"/>
              </a:rPr>
              <a:t>Huang Qi Liu Yi Tang (</a:t>
            </a:r>
            <a:r>
              <a:rPr lang="en-US" altLang="zh-TW" b="1">
                <a:solidFill>
                  <a:srgbClr val="0000FF"/>
                </a:solidFill>
                <a:cs typeface="Times New Roman" pitchFamily="18" charset="0"/>
              </a:rPr>
              <a:t>HQLYT</a:t>
            </a:r>
            <a:r>
              <a:rPr lang="en-US" altLang="zh-TW">
                <a:cs typeface="Times New Roman" pitchFamily="18"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067175" y="1628775"/>
            <a:ext cx="4460875" cy="3054350"/>
          </a:xfrm>
        </p:spPr>
        <p:txBody>
          <a:bodyPr>
            <a:normAutofit fontScale="90000"/>
          </a:bodyPr>
          <a:lstStyle/>
          <a:p>
            <a:pPr algn="ctr" eaLnBrk="1" hangingPunct="1"/>
            <a:r>
              <a:rPr lang="zh-TW" altLang="en-US" sz="5400" smtClean="0">
                <a:solidFill>
                  <a:srgbClr val="FF0000"/>
                </a:solidFill>
              </a:rPr>
              <a:t>治諸虛不足</a:t>
            </a:r>
            <a:r>
              <a:rPr lang="en-US" altLang="zh-TW" sz="5400" smtClean="0">
                <a:solidFill>
                  <a:srgbClr val="FF0000"/>
                </a:solidFill>
              </a:rPr>
              <a:t/>
            </a:r>
            <a:br>
              <a:rPr lang="en-US" altLang="zh-TW" sz="5400" smtClean="0">
                <a:solidFill>
                  <a:srgbClr val="FF0000"/>
                </a:solidFill>
              </a:rPr>
            </a:br>
            <a:r>
              <a:rPr lang="en-US" altLang="zh-TW" sz="4400" smtClean="0">
                <a:solidFill>
                  <a:srgbClr val="FF0000"/>
                </a:solidFill>
              </a:rPr>
              <a:t/>
            </a:r>
            <a:br>
              <a:rPr lang="en-US" altLang="zh-TW" sz="4400" smtClean="0">
                <a:solidFill>
                  <a:srgbClr val="FF0000"/>
                </a:solidFill>
              </a:rPr>
            </a:br>
            <a:r>
              <a:rPr lang="en-US" altLang="zh-TW" sz="4400" smtClean="0">
                <a:solidFill>
                  <a:srgbClr val="FF0000"/>
                </a:solidFill>
              </a:rPr>
              <a:t/>
            </a:r>
            <a:br>
              <a:rPr lang="en-US" altLang="zh-TW" sz="4400" smtClean="0">
                <a:solidFill>
                  <a:srgbClr val="FF0000"/>
                </a:solidFill>
              </a:rPr>
            </a:br>
            <a:r>
              <a:rPr lang="zh-TW" altLang="en-US" sz="5400" smtClean="0">
                <a:solidFill>
                  <a:srgbClr val="825700"/>
                </a:solidFill>
              </a:rPr>
              <a:t>增強免疫力</a:t>
            </a:r>
          </a:p>
        </p:txBody>
      </p:sp>
      <p:pic>
        <p:nvPicPr>
          <p:cNvPr id="5123" name="Picture 3" descr="2"/>
          <p:cNvPicPr>
            <a:picLocks noChangeAspect="1" noChangeArrowheads="1" noCrop="1"/>
          </p:cNvPicPr>
          <p:nvPr/>
        </p:nvPicPr>
        <p:blipFill>
          <a:blip r:embed="rId2" cstate="print"/>
          <a:srcRect/>
          <a:stretch>
            <a:fillRect/>
          </a:stretch>
        </p:blipFill>
        <p:spPr bwMode="auto">
          <a:xfrm>
            <a:off x="4067175" y="4679950"/>
            <a:ext cx="4679950" cy="179388"/>
          </a:xfrm>
          <a:prstGeom prst="rect">
            <a:avLst/>
          </a:prstGeom>
          <a:noFill/>
          <a:ln w="9525">
            <a:noFill/>
            <a:miter lim="800000"/>
            <a:headEnd/>
            <a:tailEnd/>
          </a:ln>
        </p:spPr>
      </p:pic>
      <p:sp>
        <p:nvSpPr>
          <p:cNvPr id="5124" name="投影片編號版面配置區 1"/>
          <p:cNvSpPr>
            <a:spLocks noGrp="1"/>
          </p:cNvSpPr>
          <p:nvPr>
            <p:ph type="sldNum" sz="quarter" idx="12"/>
          </p:nvPr>
        </p:nvSpPr>
        <p:spPr>
          <a:noFill/>
        </p:spPr>
        <p:txBody>
          <a:bodyPr/>
          <a:lstStyle/>
          <a:p>
            <a:fld id="{31F872AD-903E-45D7-B4BB-8B06C8CE7210}" type="slidenum">
              <a:rPr lang="en-US" altLang="zh-TW" smtClean="0"/>
              <a:pPr/>
              <a:t>5</a:t>
            </a:fld>
            <a:endParaRPr lang="en-US" altLang="zh-TW" smtClean="0"/>
          </a:p>
        </p:txBody>
      </p:sp>
      <p:sp>
        <p:nvSpPr>
          <p:cNvPr id="5125" name="向下箭號 2"/>
          <p:cNvSpPr>
            <a:spLocks noChangeArrowheads="1"/>
          </p:cNvSpPr>
          <p:nvPr/>
        </p:nvSpPr>
        <p:spPr bwMode="auto">
          <a:xfrm>
            <a:off x="5751513" y="2781300"/>
            <a:ext cx="1223962" cy="977900"/>
          </a:xfrm>
          <a:prstGeom prst="downArrow">
            <a:avLst>
              <a:gd name="adj1" fmla="val 50000"/>
              <a:gd name="adj2" fmla="val 37727"/>
            </a:avLst>
          </a:prstGeom>
          <a:gradFill rotWithShape="1">
            <a:gsLst>
              <a:gs pos="0">
                <a:srgbClr val="FFFF80"/>
              </a:gs>
              <a:gs pos="50000">
                <a:srgbClr val="FFFFB3"/>
              </a:gs>
              <a:gs pos="100000">
                <a:srgbClr val="FFFFDA"/>
              </a:gs>
            </a:gsLst>
            <a:lin ang="16200000" scaled="1"/>
          </a:gradFill>
          <a:ln w="9525" algn="ctr">
            <a:solidFill>
              <a:schemeClr val="tx1"/>
            </a:solidFill>
            <a:round/>
            <a:headEnd/>
            <a:tailEnd/>
          </a:ln>
        </p:spPr>
        <p:txBody>
          <a:bodyPr/>
          <a:lstStyle/>
          <a:p>
            <a:r>
              <a:rPr lang="zh-TW" altLang="en-US" sz="3600" b="1">
                <a:latin typeface="新細明體" pitchFamily="18" charset="-120"/>
                <a:ea typeface="新細明體" pitchFamily="18" charset="-120"/>
                <a:cs typeface="Times New Roman" pitchFamily="18" charset="0"/>
              </a:rPr>
              <a:t>？</a:t>
            </a:r>
            <a:endParaRPr lang="zh-TW" altLang="en-US" sz="3600" b="1">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3563938" y="260350"/>
            <a:ext cx="4797425" cy="1584325"/>
          </a:xfrm>
        </p:spPr>
        <p:txBody>
          <a:bodyPr/>
          <a:lstStyle/>
          <a:p>
            <a:pPr algn="ctr" eaLnBrk="1" hangingPunct="1"/>
            <a:r>
              <a:rPr lang="zh-TW" altLang="en-US" sz="3200" smtClean="0">
                <a:solidFill>
                  <a:srgbClr val="0000FF"/>
                </a:solidFill>
              </a:rPr>
              <a:t>黃耆六一湯之主要藥材</a:t>
            </a:r>
            <a:r>
              <a:rPr lang="en-US" altLang="zh-TW" sz="3200" smtClean="0">
                <a:solidFill>
                  <a:srgbClr val="FF0000"/>
                </a:solidFill>
              </a:rPr>
              <a:t/>
            </a:r>
            <a:br>
              <a:rPr lang="en-US" altLang="zh-TW" sz="3200" smtClean="0">
                <a:solidFill>
                  <a:srgbClr val="FF0000"/>
                </a:solidFill>
              </a:rPr>
            </a:br>
            <a:r>
              <a:rPr lang="zh-TW" altLang="en-US" sz="4000" smtClean="0">
                <a:solidFill>
                  <a:srgbClr val="0000FF"/>
                </a:solidFill>
              </a:rPr>
              <a:t>黃耆</a:t>
            </a:r>
            <a:endParaRPr lang="zh-TW" altLang="en-US" sz="3200" smtClean="0">
              <a:solidFill>
                <a:srgbClr val="0000FF"/>
              </a:solidFill>
            </a:endParaRPr>
          </a:p>
        </p:txBody>
      </p:sp>
      <p:sp>
        <p:nvSpPr>
          <p:cNvPr id="6147" name="Rectangle 3"/>
          <p:cNvSpPr>
            <a:spLocks noGrp="1" noChangeArrowheads="1"/>
          </p:cNvSpPr>
          <p:nvPr>
            <p:ph type="subTitle" sz="quarter" idx="1"/>
          </p:nvPr>
        </p:nvSpPr>
        <p:spPr>
          <a:xfrm>
            <a:off x="4140200" y="2060575"/>
            <a:ext cx="4464050" cy="4162425"/>
          </a:xfrm>
        </p:spPr>
        <p:txBody>
          <a:bodyPr>
            <a:normAutofit fontScale="92500" lnSpcReduction="20000"/>
          </a:bodyPr>
          <a:lstStyle/>
          <a:p>
            <a:pPr eaLnBrk="1" hangingPunct="1">
              <a:lnSpc>
                <a:spcPct val="120000"/>
              </a:lnSpc>
              <a:buFont typeface="Wingdings" pitchFamily="2" charset="2"/>
              <a:buChar char="n"/>
            </a:pPr>
            <a:r>
              <a:rPr lang="zh-TW" altLang="en-US" smtClean="0"/>
              <a:t>產地</a:t>
            </a:r>
          </a:p>
          <a:p>
            <a:pPr lvl="1" eaLnBrk="1" hangingPunct="1">
              <a:lnSpc>
                <a:spcPct val="120000"/>
              </a:lnSpc>
            </a:pPr>
            <a:r>
              <a:rPr lang="zh-TW" altLang="en-US" smtClean="0"/>
              <a:t>甘肅、陜西、蒙古、河北、山西等</a:t>
            </a:r>
          </a:p>
          <a:p>
            <a:pPr eaLnBrk="1" hangingPunct="1">
              <a:lnSpc>
                <a:spcPct val="120000"/>
              </a:lnSpc>
              <a:buFont typeface="Wingdings" pitchFamily="2" charset="2"/>
              <a:buChar char="n"/>
            </a:pPr>
            <a:r>
              <a:rPr lang="zh-TW" altLang="en-US" smtClean="0"/>
              <a:t>性味</a:t>
            </a:r>
          </a:p>
          <a:p>
            <a:pPr lvl="1" eaLnBrk="1" hangingPunct="1">
              <a:lnSpc>
                <a:spcPct val="120000"/>
              </a:lnSpc>
            </a:pPr>
            <a:r>
              <a:rPr lang="zh-TW" altLang="en-US" smtClean="0"/>
              <a:t>甘，微溫</a:t>
            </a:r>
          </a:p>
          <a:p>
            <a:pPr eaLnBrk="1" hangingPunct="1">
              <a:lnSpc>
                <a:spcPct val="120000"/>
              </a:lnSpc>
              <a:buFont typeface="Wingdings" pitchFamily="2" charset="2"/>
              <a:buChar char="n"/>
            </a:pPr>
            <a:r>
              <a:rPr lang="zh-TW" altLang="en-US" smtClean="0"/>
              <a:t>效用</a:t>
            </a:r>
          </a:p>
          <a:p>
            <a:pPr lvl="1" eaLnBrk="1" hangingPunct="1">
              <a:lnSpc>
                <a:spcPct val="120000"/>
              </a:lnSpc>
            </a:pPr>
            <a:r>
              <a:rPr lang="zh-TW" altLang="en-US" smtClean="0"/>
              <a:t>補氣升陽，益衛固表，托瘡生肌，利水消腫。</a:t>
            </a:r>
          </a:p>
        </p:txBody>
      </p:sp>
      <p:sp>
        <p:nvSpPr>
          <p:cNvPr id="6148" name="投影片編號版面配置區 1"/>
          <p:cNvSpPr>
            <a:spLocks noGrp="1"/>
          </p:cNvSpPr>
          <p:nvPr>
            <p:ph type="sldNum" sz="quarter" idx="12"/>
          </p:nvPr>
        </p:nvSpPr>
        <p:spPr>
          <a:noFill/>
        </p:spPr>
        <p:txBody>
          <a:bodyPr/>
          <a:lstStyle/>
          <a:p>
            <a:fld id="{6F1554BA-0612-446B-BFD7-1FF8C8C39E06}" type="slidenum">
              <a:rPr lang="en-US" altLang="zh-TW" smtClean="0"/>
              <a:pPr/>
              <a:t>6</a:t>
            </a:fld>
            <a:endParaRPr lang="en-US" altLang="zh-TW" smtClean="0"/>
          </a:p>
        </p:txBody>
      </p:sp>
      <p:pic>
        <p:nvPicPr>
          <p:cNvPr id="8" name="內容版面配置區 5" descr="DSCF6347.JPG"/>
          <p:cNvPicPr>
            <a:picLocks noGrp="1" noChangeAspect="1"/>
          </p:cNvPicPr>
          <p:nvPr>
            <p:ph idx="4294967295"/>
          </p:nvPr>
        </p:nvPicPr>
        <p:blipFill>
          <a:blip r:embed="rId3" cstate="print"/>
          <a:srcRect/>
          <a:stretch>
            <a:fillRect/>
          </a:stretch>
        </p:blipFill>
        <p:spPr>
          <a:xfrm rot="20087411">
            <a:off x="494767" y="4573118"/>
            <a:ext cx="3169584" cy="1690364"/>
          </a:xfrm>
          <a:effectLst>
            <a:softEdge rad="112500"/>
          </a:effectLst>
        </p:spPr>
      </p:pic>
      <p:sp>
        <p:nvSpPr>
          <p:cNvPr id="6150" name="Text Box 6"/>
          <p:cNvSpPr txBox="1">
            <a:spLocks noChangeArrowheads="1"/>
          </p:cNvSpPr>
          <p:nvPr/>
        </p:nvSpPr>
        <p:spPr bwMode="auto">
          <a:xfrm>
            <a:off x="2124075" y="4292600"/>
            <a:ext cx="2143125" cy="369888"/>
          </a:xfrm>
          <a:prstGeom prst="rect">
            <a:avLst/>
          </a:prstGeom>
          <a:noFill/>
          <a:ln w="9525">
            <a:noFill/>
            <a:miter lim="800000"/>
            <a:headEnd/>
            <a:tailEnd/>
          </a:ln>
        </p:spPr>
        <p:txBody>
          <a:bodyPr>
            <a:spAutoFit/>
          </a:bodyPr>
          <a:lstStyle/>
          <a:p>
            <a:pPr eaLnBrk="1" hangingPunct="1">
              <a:spcBef>
                <a:spcPct val="50000"/>
              </a:spcBef>
            </a:pPr>
            <a:r>
              <a:rPr lang="zh-TW" altLang="en-US" sz="1800" b="1">
                <a:solidFill>
                  <a:srgbClr val="FF0000"/>
                </a:solidFill>
                <a:latin typeface="Times New Roman" pitchFamily="18" charset="0"/>
                <a:ea typeface="標楷體" pitchFamily="65" charset="-120"/>
                <a:cs typeface="Times New Roman" pitchFamily="18" charset="0"/>
              </a:rPr>
              <a:t>台灣習用品</a:t>
            </a:r>
            <a:r>
              <a:rPr lang="en-US" altLang="zh-TW" sz="1800" b="1">
                <a:solidFill>
                  <a:srgbClr val="FF0000"/>
                </a:solidFill>
                <a:latin typeface="Times New Roman" pitchFamily="18" charset="0"/>
                <a:ea typeface="標楷體" pitchFamily="65" charset="-120"/>
                <a:cs typeface="Times New Roman" pitchFamily="18" charset="0"/>
              </a:rPr>
              <a:t>-</a:t>
            </a:r>
            <a:r>
              <a:rPr lang="zh-TW" altLang="en-US" sz="1800" b="1">
                <a:solidFill>
                  <a:srgbClr val="FF0000"/>
                </a:solidFill>
                <a:latin typeface="Times New Roman" pitchFamily="18" charset="0"/>
                <a:ea typeface="標楷體" pitchFamily="65" charset="-120"/>
                <a:cs typeface="Times New Roman" pitchFamily="18" charset="0"/>
              </a:rPr>
              <a:t>晉耆</a:t>
            </a:r>
          </a:p>
        </p:txBody>
      </p:sp>
      <p:sp>
        <p:nvSpPr>
          <p:cNvPr id="6151" name="Text Box 7"/>
          <p:cNvSpPr txBox="1">
            <a:spLocks noChangeArrowheads="1"/>
          </p:cNvSpPr>
          <p:nvPr/>
        </p:nvSpPr>
        <p:spPr bwMode="auto">
          <a:xfrm>
            <a:off x="928688" y="6072188"/>
            <a:ext cx="800100" cy="461962"/>
          </a:xfrm>
          <a:prstGeom prst="rect">
            <a:avLst/>
          </a:prstGeom>
          <a:noFill/>
          <a:ln w="9525">
            <a:noFill/>
            <a:miter lim="800000"/>
            <a:headEnd/>
            <a:tailEnd/>
          </a:ln>
        </p:spPr>
        <p:txBody>
          <a:bodyPr wrap="none">
            <a:spAutoFit/>
          </a:bodyPr>
          <a:lstStyle/>
          <a:p>
            <a:pPr eaLnBrk="1" hangingPunct="1"/>
            <a:r>
              <a:rPr lang="zh-TW" altLang="en-US" b="1">
                <a:solidFill>
                  <a:srgbClr val="FFFF00"/>
                </a:solidFill>
                <a:latin typeface="Times New Roman" pitchFamily="18" charset="0"/>
                <a:ea typeface="標楷體" pitchFamily="65" charset="-120"/>
                <a:cs typeface="Times New Roman" pitchFamily="18" charset="0"/>
              </a:rPr>
              <a:t>北耆</a:t>
            </a:r>
          </a:p>
        </p:txBody>
      </p:sp>
      <p:pic>
        <p:nvPicPr>
          <p:cNvPr id="7" name="圖片 6" descr="P4115233.JPG"/>
          <p:cNvPicPr>
            <a:picLocks noChangeAspect="1"/>
          </p:cNvPicPr>
          <p:nvPr/>
        </p:nvPicPr>
        <p:blipFill>
          <a:blip r:embed="rId4" cstate="print"/>
          <a:stretch>
            <a:fillRect/>
          </a:stretch>
        </p:blipFill>
        <p:spPr>
          <a:xfrm rot="20019030">
            <a:off x="503011" y="1861408"/>
            <a:ext cx="3145731" cy="235929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153" name="Picture 13" descr="小花"/>
          <p:cNvPicPr>
            <a:picLocks noChangeAspect="1" noChangeArrowheads="1" noCrop="1"/>
          </p:cNvPicPr>
          <p:nvPr/>
        </p:nvPicPr>
        <p:blipFill>
          <a:blip r:embed="rId5" cstate="print"/>
          <a:srcRect/>
          <a:stretch>
            <a:fillRect/>
          </a:stretch>
        </p:blipFill>
        <p:spPr bwMode="auto">
          <a:xfrm>
            <a:off x="5000625" y="1387475"/>
            <a:ext cx="285750" cy="28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0063" y="285750"/>
            <a:ext cx="4429125" cy="857250"/>
          </a:xfrm>
        </p:spPr>
        <p:txBody>
          <a:bodyPr/>
          <a:lstStyle/>
          <a:p>
            <a:pPr eaLnBrk="1" hangingPunct="1"/>
            <a:r>
              <a:rPr lang="zh-TW" altLang="en-US" sz="4400" smtClean="0">
                <a:solidFill>
                  <a:srgbClr val="3333FF"/>
                </a:solidFill>
              </a:rPr>
              <a:t>本草記載</a:t>
            </a:r>
          </a:p>
        </p:txBody>
      </p:sp>
      <p:sp>
        <p:nvSpPr>
          <p:cNvPr id="7171" name="Rectangle 3"/>
          <p:cNvSpPr>
            <a:spLocks noGrp="1" noChangeArrowheads="1"/>
          </p:cNvSpPr>
          <p:nvPr>
            <p:ph type="body" idx="1"/>
          </p:nvPr>
        </p:nvSpPr>
        <p:spPr>
          <a:xfrm>
            <a:off x="428625" y="1357313"/>
            <a:ext cx="8382000" cy="4953000"/>
          </a:xfrm>
        </p:spPr>
        <p:txBody>
          <a:bodyPr>
            <a:normAutofit fontScale="92500" lnSpcReduction="10000"/>
          </a:bodyPr>
          <a:lstStyle/>
          <a:p>
            <a:pPr eaLnBrk="1" hangingPunct="1">
              <a:lnSpc>
                <a:spcPct val="110000"/>
              </a:lnSpc>
            </a:pPr>
            <a:r>
              <a:rPr lang="zh-TW" altLang="en-US" smtClean="0">
                <a:solidFill>
                  <a:srgbClr val="FF0000"/>
                </a:solidFill>
              </a:rPr>
              <a:t>神農本草經</a:t>
            </a:r>
          </a:p>
          <a:p>
            <a:pPr lvl="1" eaLnBrk="1" hangingPunct="1">
              <a:lnSpc>
                <a:spcPct val="110000"/>
              </a:lnSpc>
            </a:pPr>
            <a:r>
              <a:rPr lang="zh-TW" altLang="en-US" smtClean="0"/>
              <a:t>主癰疽，久敗瘡</a:t>
            </a:r>
            <a:r>
              <a:rPr lang="en-US" altLang="zh-TW" smtClean="0"/>
              <a:t>….</a:t>
            </a:r>
            <a:r>
              <a:rPr lang="zh-TW" altLang="en-US" smtClean="0"/>
              <a:t>小兒百病。</a:t>
            </a:r>
          </a:p>
          <a:p>
            <a:pPr eaLnBrk="1" hangingPunct="1">
              <a:lnSpc>
                <a:spcPct val="110000"/>
              </a:lnSpc>
            </a:pPr>
            <a:r>
              <a:rPr lang="zh-TW" altLang="en-US" smtClean="0">
                <a:solidFill>
                  <a:srgbClr val="FF0000"/>
                </a:solidFill>
              </a:rPr>
              <a:t>本經逢源</a:t>
            </a:r>
          </a:p>
          <a:p>
            <a:pPr lvl="1" eaLnBrk="1" hangingPunct="1">
              <a:lnSpc>
                <a:spcPct val="110000"/>
              </a:lnSpc>
            </a:pPr>
            <a:r>
              <a:rPr lang="zh-TW" altLang="en-US" smtClean="0"/>
              <a:t>能補五臟諸虛，</a:t>
            </a:r>
            <a:r>
              <a:rPr lang="en-US" altLang="zh-TW" smtClean="0"/>
              <a:t>….</a:t>
            </a:r>
            <a:r>
              <a:rPr lang="zh-TW" altLang="en-US" smtClean="0"/>
              <a:t>無汗則發，有汗則止，入肺而固表虛自汗，入脾而托已潰癰。 </a:t>
            </a:r>
          </a:p>
          <a:p>
            <a:pPr eaLnBrk="1" hangingPunct="1">
              <a:lnSpc>
                <a:spcPct val="110000"/>
              </a:lnSpc>
            </a:pPr>
            <a:r>
              <a:rPr lang="zh-TW" altLang="en-US" smtClean="0">
                <a:solidFill>
                  <a:srgbClr val="FF0000"/>
                </a:solidFill>
              </a:rPr>
              <a:t>本草求真</a:t>
            </a:r>
          </a:p>
          <a:p>
            <a:pPr lvl="1" eaLnBrk="1" hangingPunct="1">
              <a:lnSpc>
                <a:spcPct val="110000"/>
              </a:lnSpc>
            </a:pPr>
            <a:r>
              <a:rPr lang="zh-TW" altLang="en-US" smtClean="0"/>
              <a:t>黃耆，入肺補氣，入表實衛，為補氣諸藥之最，是以有耆之稱。 </a:t>
            </a:r>
          </a:p>
          <a:p>
            <a:pPr eaLnBrk="1" hangingPunct="1">
              <a:lnSpc>
                <a:spcPct val="110000"/>
              </a:lnSpc>
            </a:pPr>
            <a:r>
              <a:rPr lang="zh-TW" altLang="en-US" smtClean="0">
                <a:solidFill>
                  <a:srgbClr val="FF0000"/>
                </a:solidFill>
              </a:rPr>
              <a:t>本草備要</a:t>
            </a:r>
          </a:p>
          <a:p>
            <a:pPr lvl="1" eaLnBrk="1" hangingPunct="1">
              <a:lnSpc>
                <a:spcPct val="110000"/>
              </a:lnSpc>
            </a:pPr>
            <a:r>
              <a:rPr lang="zh-TW" altLang="en-US" smtClean="0"/>
              <a:t>黃耆“生血、生肌、排膿內托，瘡癰聖藥”。</a:t>
            </a:r>
          </a:p>
        </p:txBody>
      </p:sp>
      <p:sp>
        <p:nvSpPr>
          <p:cNvPr id="7172" name="投影片編號版面配置區 1"/>
          <p:cNvSpPr>
            <a:spLocks noGrp="1"/>
          </p:cNvSpPr>
          <p:nvPr>
            <p:ph type="sldNum" sz="quarter" idx="12"/>
          </p:nvPr>
        </p:nvSpPr>
        <p:spPr>
          <a:noFill/>
        </p:spPr>
        <p:txBody>
          <a:bodyPr/>
          <a:lstStyle/>
          <a:p>
            <a:fld id="{A62BC33C-571B-474D-9829-2147F4098CE1}" type="slidenum">
              <a:rPr lang="en-US" altLang="zh-TW" smtClean="0"/>
              <a:pPr/>
              <a:t>7</a:t>
            </a:fld>
            <a:endParaRPr lang="en-US" altLang="zh-TW"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47688" y="114300"/>
            <a:ext cx="7924800" cy="685800"/>
          </a:xfrm>
        </p:spPr>
        <p:txBody>
          <a:bodyPr>
            <a:normAutofit fontScale="90000"/>
          </a:bodyPr>
          <a:lstStyle/>
          <a:p>
            <a:pPr eaLnBrk="1" hangingPunct="1"/>
            <a:r>
              <a:rPr lang="zh-TW" altLang="en-US" smtClean="0">
                <a:solidFill>
                  <a:srgbClr val="3333FF"/>
                </a:solidFill>
              </a:rPr>
              <a:t>黃耆之主要成分</a:t>
            </a:r>
          </a:p>
        </p:txBody>
      </p:sp>
      <p:pic>
        <p:nvPicPr>
          <p:cNvPr id="8195" name="Picture 3"/>
          <p:cNvPicPr>
            <a:picLocks noChangeAspect="1" noChangeArrowheads="1"/>
          </p:cNvPicPr>
          <p:nvPr/>
        </p:nvPicPr>
        <p:blipFill>
          <a:blip r:embed="rId2" cstate="print"/>
          <a:srcRect/>
          <a:stretch>
            <a:fillRect/>
          </a:stretch>
        </p:blipFill>
        <p:spPr bwMode="auto">
          <a:xfrm>
            <a:off x="2547938" y="876300"/>
            <a:ext cx="6248400" cy="5638800"/>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552450" y="919163"/>
            <a:ext cx="2014538" cy="2868612"/>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619125" y="3733800"/>
            <a:ext cx="1924050" cy="2711450"/>
          </a:xfrm>
          <a:prstGeom prst="rect">
            <a:avLst/>
          </a:prstGeom>
          <a:noFill/>
          <a:ln w="9525">
            <a:noFill/>
            <a:miter lim="800000"/>
            <a:headEnd/>
            <a:tailEnd/>
          </a:ln>
        </p:spPr>
      </p:pic>
      <p:sp>
        <p:nvSpPr>
          <p:cNvPr id="103430" name="Oval 6"/>
          <p:cNvSpPr>
            <a:spLocks noChangeArrowheads="1"/>
          </p:cNvSpPr>
          <p:nvPr/>
        </p:nvSpPr>
        <p:spPr bwMode="auto">
          <a:xfrm>
            <a:off x="5029200" y="800100"/>
            <a:ext cx="2209800" cy="457200"/>
          </a:xfrm>
          <a:prstGeom prst="ellipse">
            <a:avLst/>
          </a:prstGeom>
          <a:noFill/>
          <a:ln w="57150">
            <a:solidFill>
              <a:srgbClr val="FF00FF"/>
            </a:solidFill>
            <a:round/>
            <a:headEnd/>
            <a:tailEnd/>
          </a:ln>
        </p:spPr>
        <p:txBody>
          <a:bodyPr wrap="none" anchor="ctr"/>
          <a:lstStyle/>
          <a:p>
            <a:endParaRPr lang="zh-TW" altLang="en-US">
              <a:cs typeface="Times New Roman" pitchFamily="18" charset="0"/>
            </a:endParaRPr>
          </a:p>
        </p:txBody>
      </p:sp>
      <p:sp>
        <p:nvSpPr>
          <p:cNvPr id="103431" name="Oval 7"/>
          <p:cNvSpPr>
            <a:spLocks noChangeArrowheads="1"/>
          </p:cNvSpPr>
          <p:nvPr/>
        </p:nvSpPr>
        <p:spPr bwMode="auto">
          <a:xfrm>
            <a:off x="5029200" y="4071938"/>
            <a:ext cx="2209800" cy="457200"/>
          </a:xfrm>
          <a:prstGeom prst="ellipse">
            <a:avLst/>
          </a:prstGeom>
          <a:noFill/>
          <a:ln w="57150">
            <a:solidFill>
              <a:srgbClr val="336600"/>
            </a:solidFill>
            <a:round/>
            <a:headEnd/>
            <a:tailEnd/>
          </a:ln>
        </p:spPr>
        <p:txBody>
          <a:bodyPr wrap="none" anchor="ctr"/>
          <a:lstStyle/>
          <a:p>
            <a:endParaRPr lang="zh-TW" altLang="en-US">
              <a:cs typeface="Times New Roman" pitchFamily="18" charset="0"/>
            </a:endParaRPr>
          </a:p>
        </p:txBody>
      </p:sp>
      <p:sp>
        <p:nvSpPr>
          <p:cNvPr id="8200" name="Text Box 8"/>
          <p:cNvSpPr txBox="1">
            <a:spLocks noChangeArrowheads="1"/>
          </p:cNvSpPr>
          <p:nvPr/>
        </p:nvSpPr>
        <p:spPr bwMode="auto">
          <a:xfrm>
            <a:off x="4543425" y="1238250"/>
            <a:ext cx="2574925" cy="214313"/>
          </a:xfrm>
          <a:prstGeom prst="rect">
            <a:avLst/>
          </a:prstGeom>
          <a:noFill/>
          <a:ln w="9525">
            <a:noFill/>
            <a:miter lim="800000"/>
            <a:headEnd/>
            <a:tailEnd/>
          </a:ln>
        </p:spPr>
        <p:txBody>
          <a:bodyPr wrap="none">
            <a:spAutoFit/>
          </a:bodyPr>
          <a:lstStyle/>
          <a:p>
            <a:pPr eaLnBrk="1" hangingPunct="1"/>
            <a:r>
              <a:rPr lang="en-US" altLang="zh-TW" sz="800">
                <a:latin typeface="Times New Roman" pitchFamily="18" charset="0"/>
                <a:ea typeface="新細明體" pitchFamily="18" charset="-120"/>
                <a:cs typeface="Times New Roman" pitchFamily="18" charset="0"/>
              </a:rPr>
              <a:t>7,3’-dihydroxy-4’-methoxyisoflavone 7-</a:t>
            </a:r>
            <a:r>
              <a:rPr lang="en-US" altLang="zh-TW" sz="800" i="1">
                <a:latin typeface="Times New Roman" pitchFamily="18" charset="0"/>
                <a:ea typeface="新細明體" pitchFamily="18" charset="-120"/>
                <a:cs typeface="Times New Roman" pitchFamily="18" charset="0"/>
              </a:rPr>
              <a:t>O</a:t>
            </a:r>
            <a:r>
              <a:rPr lang="en-US" altLang="zh-TW" sz="800">
                <a:latin typeface="Times New Roman" pitchFamily="18" charset="0"/>
                <a:ea typeface="新細明體" pitchFamily="18" charset="-120"/>
                <a:cs typeface="Times New Roman" pitchFamily="18" charset="0"/>
              </a:rPr>
              <a:t>- </a:t>
            </a:r>
            <a:r>
              <a:rPr lang="en-US" altLang="zh-TW" sz="800">
                <a:latin typeface="Times New Roman" pitchFamily="18" charset="0"/>
                <a:ea typeface="新細明體" pitchFamily="18" charset="-120"/>
                <a:cs typeface="Times New Roman" pitchFamily="18" charset="0"/>
                <a:sym typeface="Symbol" pitchFamily="18" charset="2"/>
              </a:rPr>
              <a:t></a:t>
            </a:r>
            <a:r>
              <a:rPr lang="en-US" altLang="zh-TW" sz="800">
                <a:latin typeface="Times New Roman" pitchFamily="18" charset="0"/>
                <a:ea typeface="新細明體" pitchFamily="18" charset="-120"/>
                <a:cs typeface="Times New Roman" pitchFamily="18" charset="0"/>
              </a:rPr>
              <a:t> -D-glucoside</a:t>
            </a:r>
          </a:p>
        </p:txBody>
      </p:sp>
      <p:sp>
        <p:nvSpPr>
          <p:cNvPr id="8201" name="Text Box 9"/>
          <p:cNvSpPr txBox="1">
            <a:spLocks noChangeArrowheads="1"/>
          </p:cNvSpPr>
          <p:nvPr/>
        </p:nvSpPr>
        <p:spPr bwMode="auto">
          <a:xfrm>
            <a:off x="6586538" y="1481138"/>
            <a:ext cx="1536700" cy="214312"/>
          </a:xfrm>
          <a:prstGeom prst="rect">
            <a:avLst/>
          </a:prstGeom>
          <a:noFill/>
          <a:ln w="9525">
            <a:noFill/>
            <a:miter lim="800000"/>
            <a:headEnd/>
            <a:tailEnd/>
          </a:ln>
        </p:spPr>
        <p:txBody>
          <a:bodyPr wrap="none">
            <a:spAutoFit/>
          </a:bodyPr>
          <a:lstStyle/>
          <a:p>
            <a:pPr eaLnBrk="1" hangingPunct="1"/>
            <a:r>
              <a:rPr lang="en-US" altLang="zh-TW" sz="800">
                <a:latin typeface="Times New Roman" pitchFamily="18" charset="0"/>
                <a:ea typeface="新細明體" pitchFamily="18" charset="-120"/>
                <a:cs typeface="Times New Roman" pitchFamily="18" charset="0"/>
              </a:rPr>
              <a:t>formononetin 7-</a:t>
            </a:r>
            <a:r>
              <a:rPr lang="en-US" altLang="zh-TW" sz="800" i="1">
                <a:latin typeface="Times New Roman" pitchFamily="18" charset="0"/>
                <a:ea typeface="新細明體" pitchFamily="18" charset="-120"/>
                <a:cs typeface="Times New Roman" pitchFamily="18" charset="0"/>
              </a:rPr>
              <a:t>O</a:t>
            </a:r>
            <a:r>
              <a:rPr lang="en-US" altLang="zh-TW" sz="800">
                <a:latin typeface="Times New Roman" pitchFamily="18" charset="0"/>
                <a:ea typeface="新細明體" pitchFamily="18" charset="-120"/>
                <a:cs typeface="Times New Roman" pitchFamily="18" charset="0"/>
              </a:rPr>
              <a:t>-</a:t>
            </a:r>
            <a:r>
              <a:rPr lang="en-US" altLang="zh-TW" sz="800" i="1">
                <a:latin typeface="Times New Roman" pitchFamily="18" charset="0"/>
                <a:ea typeface="新細明體" pitchFamily="18" charset="-120"/>
                <a:cs typeface="Times New Roman" pitchFamily="18" charset="0"/>
                <a:sym typeface="Symbol" pitchFamily="18" charset="2"/>
              </a:rPr>
              <a:t></a:t>
            </a:r>
            <a:r>
              <a:rPr lang="en-US" altLang="zh-TW" sz="800">
                <a:latin typeface="Times New Roman" pitchFamily="18" charset="0"/>
                <a:ea typeface="新細明體" pitchFamily="18" charset="-120"/>
                <a:cs typeface="Times New Roman" pitchFamily="18" charset="0"/>
              </a:rPr>
              <a:t>-D-glucoside</a:t>
            </a:r>
          </a:p>
        </p:txBody>
      </p:sp>
      <p:sp>
        <p:nvSpPr>
          <p:cNvPr id="8202" name="Text Box 10"/>
          <p:cNvSpPr txBox="1">
            <a:spLocks noChangeArrowheads="1"/>
          </p:cNvSpPr>
          <p:nvPr/>
        </p:nvSpPr>
        <p:spPr bwMode="auto">
          <a:xfrm>
            <a:off x="3767138" y="2714625"/>
            <a:ext cx="2743200" cy="184150"/>
          </a:xfrm>
          <a:prstGeom prst="rect">
            <a:avLst/>
          </a:prstGeom>
          <a:noFill/>
          <a:ln w="9525">
            <a:noFill/>
            <a:miter lim="800000"/>
            <a:headEnd/>
            <a:tailEnd/>
          </a:ln>
        </p:spPr>
        <p:txBody>
          <a:bodyPr>
            <a:spAutoFit/>
          </a:bodyPr>
          <a:lstStyle/>
          <a:p>
            <a:pPr eaLnBrk="1" hangingPunct="1"/>
            <a:r>
              <a:rPr lang="en-US" altLang="zh-TW" sz="600">
                <a:latin typeface="Comic Sans MS" pitchFamily="66" charset="0"/>
                <a:ea typeface="新細明體" pitchFamily="18" charset="-120"/>
                <a:cs typeface="Times New Roman" pitchFamily="18" charset="0"/>
              </a:rPr>
              <a:t>(6R</a:t>
            </a:r>
            <a:r>
              <a:rPr lang="en-US" altLang="zh-TW" sz="600" i="1">
                <a:latin typeface="Comic Sans MS" pitchFamily="66" charset="0"/>
                <a:ea typeface="新細明體" pitchFamily="18" charset="-120"/>
                <a:cs typeface="Times New Roman" pitchFamily="18" charset="0"/>
              </a:rPr>
              <a:t>R</a:t>
            </a:r>
            <a:r>
              <a:rPr lang="en-US" altLang="zh-TW" sz="600">
                <a:latin typeface="Comic Sans MS" pitchFamily="66" charset="0"/>
                <a:ea typeface="新細明體" pitchFamily="18" charset="-120"/>
                <a:cs typeface="Times New Roman" pitchFamily="18" charset="0"/>
              </a:rPr>
              <a:t>,11R</a:t>
            </a:r>
            <a:r>
              <a:rPr lang="en-US" altLang="zh-TW" sz="600" i="1">
                <a:latin typeface="Comic Sans MS" pitchFamily="66" charset="0"/>
                <a:ea typeface="新細明體" pitchFamily="18" charset="-120"/>
                <a:cs typeface="Times New Roman" pitchFamily="18" charset="0"/>
              </a:rPr>
              <a:t>R</a:t>
            </a:r>
            <a:r>
              <a:rPr lang="en-US" altLang="zh-TW" sz="600">
                <a:latin typeface="Comic Sans MS" pitchFamily="66" charset="0"/>
                <a:ea typeface="新細明體" pitchFamily="18" charset="-120"/>
                <a:cs typeface="Times New Roman" pitchFamily="18" charset="0"/>
              </a:rPr>
              <a:t>)-3-hydroxy-9,10-dimethoxypterocarpan 3-</a:t>
            </a:r>
            <a:r>
              <a:rPr lang="en-US" altLang="zh-TW" sz="600" i="1">
                <a:latin typeface="Comic Sans MS" pitchFamily="66" charset="0"/>
                <a:ea typeface="新細明體" pitchFamily="18" charset="-120"/>
                <a:cs typeface="Times New Roman" pitchFamily="18" charset="0"/>
              </a:rPr>
              <a:t>O</a:t>
            </a:r>
            <a:r>
              <a:rPr lang="en-US" altLang="zh-TW" sz="600">
                <a:latin typeface="Comic Sans MS" pitchFamily="66" charset="0"/>
                <a:ea typeface="新細明體" pitchFamily="18" charset="-120"/>
                <a:cs typeface="Times New Roman" pitchFamily="18" charset="0"/>
              </a:rPr>
              <a:t>-</a:t>
            </a:r>
            <a:r>
              <a:rPr lang="en-US" altLang="zh-TW" sz="600" i="1">
                <a:latin typeface="Comic Sans MS" pitchFamily="66" charset="0"/>
                <a:ea typeface="新細明體" pitchFamily="18" charset="-120"/>
                <a:cs typeface="Times New Roman" pitchFamily="18" charset="0"/>
                <a:sym typeface="Symbol" pitchFamily="18" charset="2"/>
              </a:rPr>
              <a:t></a:t>
            </a:r>
            <a:r>
              <a:rPr lang="en-US" altLang="zh-TW" sz="600">
                <a:latin typeface="Comic Sans MS" pitchFamily="66" charset="0"/>
                <a:ea typeface="新細明體" pitchFamily="18" charset="-120"/>
                <a:cs typeface="Times New Roman" pitchFamily="18" charset="0"/>
              </a:rPr>
              <a:t>-D-glucoside</a:t>
            </a:r>
          </a:p>
        </p:txBody>
      </p:sp>
      <p:sp>
        <p:nvSpPr>
          <p:cNvPr id="8203" name="Text Box 11"/>
          <p:cNvSpPr txBox="1">
            <a:spLocks noChangeArrowheads="1"/>
          </p:cNvSpPr>
          <p:nvPr/>
        </p:nvSpPr>
        <p:spPr bwMode="auto">
          <a:xfrm>
            <a:off x="6618288" y="2719388"/>
            <a:ext cx="2195512" cy="184150"/>
          </a:xfrm>
          <a:prstGeom prst="rect">
            <a:avLst/>
          </a:prstGeom>
          <a:noFill/>
          <a:ln w="9525">
            <a:noFill/>
            <a:miter lim="800000"/>
            <a:headEnd/>
            <a:tailEnd/>
          </a:ln>
        </p:spPr>
        <p:txBody>
          <a:bodyPr wrap="none">
            <a:spAutoFit/>
          </a:bodyPr>
          <a:lstStyle/>
          <a:p>
            <a:pPr eaLnBrk="1" hangingPunct="1"/>
            <a:r>
              <a:rPr lang="en-US" altLang="zh-TW" sz="600">
                <a:latin typeface="Times New Roman" pitchFamily="18" charset="0"/>
                <a:ea typeface="新細明體" pitchFamily="18" charset="-120"/>
                <a:cs typeface="Times New Roman" pitchFamily="18" charset="0"/>
              </a:rPr>
              <a:t>7,2’-dihydroxy-3’,4’-</a:t>
            </a:r>
            <a:r>
              <a:rPr lang="en-US" altLang="zh-TW" sz="600">
                <a:latin typeface="Comic Sans MS" pitchFamily="66" charset="0"/>
                <a:ea typeface="新細明體" pitchFamily="18" charset="-120"/>
                <a:cs typeface="Times New Roman" pitchFamily="18" charset="0"/>
              </a:rPr>
              <a:t>dimethoxyisoflavan 7-</a:t>
            </a:r>
            <a:r>
              <a:rPr lang="en-US" altLang="zh-TW" sz="600" i="1">
                <a:latin typeface="Comic Sans MS" pitchFamily="66" charset="0"/>
                <a:ea typeface="新細明體" pitchFamily="18" charset="-120"/>
                <a:cs typeface="Times New Roman" pitchFamily="18" charset="0"/>
              </a:rPr>
              <a:t>O</a:t>
            </a:r>
            <a:r>
              <a:rPr lang="en-US" altLang="zh-TW" sz="600">
                <a:latin typeface="Comic Sans MS" pitchFamily="66" charset="0"/>
                <a:ea typeface="新細明體" pitchFamily="18" charset="-120"/>
                <a:cs typeface="Times New Roman" pitchFamily="18" charset="0"/>
              </a:rPr>
              <a:t>-</a:t>
            </a:r>
            <a:r>
              <a:rPr lang="en-US" altLang="zh-TW" sz="600" i="1">
                <a:latin typeface="Comic Sans MS" pitchFamily="66" charset="0"/>
                <a:ea typeface="新細明體" pitchFamily="18" charset="-120"/>
                <a:cs typeface="Times New Roman" pitchFamily="18" charset="0"/>
                <a:sym typeface="Symbol" pitchFamily="18" charset="2"/>
              </a:rPr>
              <a:t></a:t>
            </a:r>
            <a:r>
              <a:rPr lang="en-US" altLang="zh-TW" sz="600">
                <a:latin typeface="Comic Sans MS" pitchFamily="66" charset="0"/>
                <a:ea typeface="新細明體" pitchFamily="18" charset="-120"/>
                <a:cs typeface="Times New Roman" pitchFamily="18" charset="0"/>
              </a:rPr>
              <a:t>-D-glucoside</a:t>
            </a:r>
          </a:p>
        </p:txBody>
      </p:sp>
      <p:sp>
        <p:nvSpPr>
          <p:cNvPr id="8204" name="Text Box 12"/>
          <p:cNvSpPr txBox="1">
            <a:spLocks noChangeArrowheads="1"/>
          </p:cNvSpPr>
          <p:nvPr/>
        </p:nvSpPr>
        <p:spPr bwMode="auto">
          <a:xfrm>
            <a:off x="4271963" y="1409700"/>
            <a:ext cx="1477962" cy="184150"/>
          </a:xfrm>
          <a:prstGeom prst="rect">
            <a:avLst/>
          </a:prstGeom>
          <a:noFill/>
          <a:ln w="9525">
            <a:noFill/>
            <a:miter lim="800000"/>
            <a:headEnd/>
            <a:tailEnd/>
          </a:ln>
        </p:spPr>
        <p:txBody>
          <a:bodyPr wrap="none">
            <a:spAutoFit/>
          </a:bodyPr>
          <a:lstStyle/>
          <a:p>
            <a:pPr eaLnBrk="1" hangingPunct="1"/>
            <a:r>
              <a:rPr lang="en-US" altLang="zh-TW" sz="600">
                <a:latin typeface="Comic Sans MS" pitchFamily="66" charset="0"/>
                <a:ea typeface="新細明體" pitchFamily="18" charset="-120"/>
                <a:cs typeface="Times New Roman" pitchFamily="18" charset="0"/>
              </a:rPr>
              <a:t>7,3’-dihydroxy-4’-methoxyisoflavone</a:t>
            </a:r>
          </a:p>
        </p:txBody>
      </p:sp>
      <p:sp>
        <p:nvSpPr>
          <p:cNvPr id="8205" name="投影片編號版面配置區 1"/>
          <p:cNvSpPr>
            <a:spLocks noGrp="1"/>
          </p:cNvSpPr>
          <p:nvPr>
            <p:ph type="sldNum" sz="quarter" idx="12"/>
          </p:nvPr>
        </p:nvSpPr>
        <p:spPr>
          <a:noFill/>
        </p:spPr>
        <p:txBody>
          <a:bodyPr/>
          <a:lstStyle/>
          <a:p>
            <a:fld id="{2E19BC43-A6D2-4405-BD24-603BFDBEA0C6}" type="slidenum">
              <a:rPr lang="en-US" altLang="zh-TW" smtClean="0"/>
              <a:pPr/>
              <a:t>8</a:t>
            </a:fld>
            <a:endParaRPr lang="en-US" altLang="zh-TW"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30"/>
                                        </p:tgtEl>
                                        <p:attrNameLst>
                                          <p:attrName>style.visibility</p:attrName>
                                        </p:attrNameLst>
                                      </p:cBhvr>
                                      <p:to>
                                        <p:strVal val="visible"/>
                                      </p:to>
                                    </p:set>
                                    <p:anim calcmode="lin" valueType="num">
                                      <p:cBhvr additive="base">
                                        <p:cTn id="7" dur="500" fill="hold"/>
                                        <p:tgtEl>
                                          <p:spTgt spid="103430"/>
                                        </p:tgtEl>
                                        <p:attrNameLst>
                                          <p:attrName>ppt_x</p:attrName>
                                        </p:attrNameLst>
                                      </p:cBhvr>
                                      <p:tavLst>
                                        <p:tav tm="0">
                                          <p:val>
                                            <p:strVal val="#ppt_x"/>
                                          </p:val>
                                        </p:tav>
                                        <p:tav tm="100000">
                                          <p:val>
                                            <p:strVal val="#ppt_x"/>
                                          </p:val>
                                        </p:tav>
                                      </p:tavLst>
                                    </p:anim>
                                    <p:anim calcmode="lin" valueType="num">
                                      <p:cBhvr additive="base">
                                        <p:cTn id="8" dur="500" fill="hold"/>
                                        <p:tgtEl>
                                          <p:spTgt spid="1034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431"/>
                                        </p:tgtEl>
                                        <p:attrNameLst>
                                          <p:attrName>style.visibility</p:attrName>
                                        </p:attrNameLst>
                                      </p:cBhvr>
                                      <p:to>
                                        <p:strVal val="visible"/>
                                      </p:to>
                                    </p:set>
                                    <p:anim calcmode="lin" valueType="num">
                                      <p:cBhvr additive="base">
                                        <p:cTn id="13" dur="500" fill="hold"/>
                                        <p:tgtEl>
                                          <p:spTgt spid="103431"/>
                                        </p:tgtEl>
                                        <p:attrNameLst>
                                          <p:attrName>ppt_x</p:attrName>
                                        </p:attrNameLst>
                                      </p:cBhvr>
                                      <p:tavLst>
                                        <p:tav tm="0">
                                          <p:val>
                                            <p:strVal val="#ppt_x"/>
                                          </p:val>
                                        </p:tav>
                                        <p:tav tm="100000">
                                          <p:val>
                                            <p:strVal val="#ppt_x"/>
                                          </p:val>
                                        </p:tav>
                                      </p:tavLst>
                                    </p:anim>
                                    <p:anim calcmode="lin" valueType="num">
                                      <p:cBhvr additive="base">
                                        <p:cTn id="14" dur="500" fill="hold"/>
                                        <p:tgtEl>
                                          <p:spTgt spid="1034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0" grpId="0" animBg="1"/>
      <p:bldP spid="1034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381000"/>
            <a:ext cx="8763000" cy="6018213"/>
          </a:xfrm>
          <a:prstGeom prst="rect">
            <a:avLst/>
          </a:prstGeom>
          <a:noFill/>
          <a:ln w="9525">
            <a:noFill/>
            <a:miter lim="800000"/>
            <a:headEnd/>
            <a:tailEnd/>
          </a:ln>
        </p:spPr>
      </p:pic>
      <p:sp>
        <p:nvSpPr>
          <p:cNvPr id="9219" name="Rectangle 3"/>
          <p:cNvSpPr>
            <a:spLocks noChangeArrowheads="1"/>
          </p:cNvSpPr>
          <p:nvPr/>
        </p:nvSpPr>
        <p:spPr bwMode="auto">
          <a:xfrm>
            <a:off x="14288" y="5043488"/>
            <a:ext cx="8763000" cy="657225"/>
          </a:xfrm>
          <a:prstGeom prst="rect">
            <a:avLst/>
          </a:prstGeom>
          <a:solidFill>
            <a:srgbClr val="33CC33">
              <a:alpha val="20000"/>
            </a:srgbClr>
          </a:solidFill>
          <a:ln w="9525">
            <a:solidFill>
              <a:schemeClr val="tx1"/>
            </a:solidFill>
            <a:miter lim="800000"/>
            <a:headEnd/>
            <a:tailEnd/>
          </a:ln>
        </p:spPr>
        <p:txBody>
          <a:bodyPr wrap="none" anchor="ctr"/>
          <a:lstStyle/>
          <a:p>
            <a:endParaRPr lang="zh-TW" altLang="en-US">
              <a:cs typeface="Times New Roman" pitchFamily="18" charset="0"/>
            </a:endParaRPr>
          </a:p>
        </p:txBody>
      </p:sp>
      <p:sp>
        <p:nvSpPr>
          <p:cNvPr id="9220" name="投影片編號版面配置區 1"/>
          <p:cNvSpPr>
            <a:spLocks noGrp="1"/>
          </p:cNvSpPr>
          <p:nvPr>
            <p:ph type="sldNum" sz="quarter" idx="12"/>
          </p:nvPr>
        </p:nvSpPr>
        <p:spPr>
          <a:noFill/>
        </p:spPr>
        <p:txBody>
          <a:bodyPr/>
          <a:lstStyle/>
          <a:p>
            <a:fld id="{1179199A-D89B-4A46-B315-7C01D8C23DD0}" type="slidenum">
              <a:rPr lang="en-US" altLang="zh-TW" smtClean="0"/>
              <a:pPr/>
              <a:t>9</a:t>
            </a:fld>
            <a:endParaRPr lang="en-US" altLang="zh-TW"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2224</Words>
  <Application>Microsoft Office PowerPoint</Application>
  <PresentationFormat>On-screen Show (4:3)</PresentationFormat>
  <Paragraphs>341</Paragraphs>
  <Slides>39</Slides>
  <Notes>1</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39</vt:i4>
      </vt:variant>
    </vt:vector>
  </HeadingPairs>
  <TitlesOfParts>
    <vt:vector size="44" baseType="lpstr">
      <vt:lpstr>Office 佈景主題</vt:lpstr>
      <vt:lpstr>SPW 9.0 Graph</vt:lpstr>
      <vt:lpstr>SPW 7.1 Graph</vt:lpstr>
      <vt:lpstr>圖表</vt:lpstr>
      <vt:lpstr>Image</vt:lpstr>
      <vt:lpstr>About OMICS Group</vt:lpstr>
      <vt:lpstr>About OMICS Group Conferences</vt:lpstr>
      <vt:lpstr>黃耆六一湯之免疫調節評估 Immunomodulatory Effects of Huang Qi Liu Yi Tang</vt:lpstr>
      <vt:lpstr>PowerPoint Presentation</vt:lpstr>
      <vt:lpstr>治諸虛不足   增強免疫力</vt:lpstr>
      <vt:lpstr>黃耆六一湯之主要藥材 黃耆</vt:lpstr>
      <vt:lpstr>本草記載</vt:lpstr>
      <vt:lpstr>黃耆之主要成分</vt:lpstr>
      <vt:lpstr>PowerPoint Presentation</vt:lpstr>
      <vt:lpstr>Quality Control of Hedysarum polybotrys extracts</vt:lpstr>
      <vt:lpstr>補氣藥</vt:lpstr>
      <vt:lpstr>免疫防禦系統</vt:lpstr>
      <vt:lpstr>晉耆</vt:lpstr>
      <vt:lpstr>Immunomodulatory Effects of Astragali Radix Extracts</vt:lpstr>
      <vt:lpstr>體外免疫調節實驗模式：In Vitro Splenocyte Model of the Immuno-modulation Effects Assay</vt:lpstr>
      <vt:lpstr>晉耆萃取物刺激脾臟增生作用 （Effects of H. polybotrys Extracts on Splenocyte Proliferation）</vt:lpstr>
      <vt:lpstr>晉耆M-EA萃取物使daunoblastina誘導的白血球低下症病鼠，白血球提升。（Rise in the WBC of M-EA Treated Daunoblastina-induced Leucopenia mice）</vt:lpstr>
      <vt:lpstr>Immunomodulatory Effects of Astragali Radix Extracts</vt:lpstr>
      <vt:lpstr>發炎介質：Nitric Oxide &amp; PGE2</vt:lpstr>
      <vt:lpstr>PowerPoint Presentation</vt:lpstr>
      <vt:lpstr>晉耆M-EA萃取物抑制發炎介質作用 Anti-inflammation Effects of M-EA </vt:lpstr>
      <vt:lpstr>M-EA extract showed inhibition on iNOS and COX 2 expression from LPS-stimulated RAW 264.7 cells. </vt:lpstr>
      <vt:lpstr>晉耆M-EA萃取物可以降低sodium nitroprusside (SNP)誘導RAW 264.7 細胞之細胞毒性  M-EA could significantly prevent cytotoxicity effects from NO-induced RAW 264.7 cells and inhibit NO in a dose dependence manner.</vt:lpstr>
      <vt:lpstr>晉耆M-EA萃取物可以降低sodium nitroprusside (SNP)誘導脾臟細胞之細胞毒性  M-EA could significantly prevent cytotoxicity effects from NO-induced splenocytes in a dose dependence manner. </vt:lpstr>
      <vt:lpstr>小結</vt:lpstr>
      <vt:lpstr>HQLYT免疫增強作用評估</vt:lpstr>
      <vt:lpstr>Mitogen: Concanavalin A (ConA)  Phytohaemagglutinin (PHA) Lipopolysaccharide (LPS)</vt:lpstr>
      <vt:lpstr>PowerPoint Presentation</vt:lpstr>
      <vt:lpstr>PowerPoint Presentation</vt:lpstr>
      <vt:lpstr>HQLYT more-strongly stimulated the proliferation effects of splenocytes than did Radix Astragali, licorice, and jujube used individually.</vt:lpstr>
      <vt:lpstr>體外脾臟細胞中自然殺手細胞活性：Natural Killer Cell Activity of Splenocytes in Vitro</vt:lpstr>
      <vt:lpstr>體內免疫調節實驗模式</vt:lpstr>
      <vt:lpstr>HQLYT 對 BaLb/c 小鼠之IL-2分泌影響  Effects of HQLYT on the IL-2 Assay in BaLb/c Mice </vt:lpstr>
      <vt:lpstr>HQLYT對 BaLb/c 小鼠之自然殺手細胞之影響  Effects of HQLYT on Natural Killer Cell Activity of Splenocytes in Vivo</vt:lpstr>
      <vt:lpstr>PowerPoint Presentation</vt:lpstr>
      <vt:lpstr>PowerPoint Presentation</vt:lpstr>
      <vt:lpstr>總結</vt:lpstr>
      <vt:lpstr>PowerPoint Presentation</vt:lpstr>
      <vt:lpstr>Lets Meet again at Pharmacognosy-2015</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黃耆六一湯之免疫調節評估 Immunomodulatory Effects of Huang Qi Liu Yi Tang</dc:title>
  <dc:creator>user</dc:creator>
  <cp:lastModifiedBy>Syeda Aeliya Fatima Zaidi</cp:lastModifiedBy>
  <cp:revision>3</cp:revision>
  <dcterms:created xsi:type="dcterms:W3CDTF">2014-08-19T00:58:35Z</dcterms:created>
  <dcterms:modified xsi:type="dcterms:W3CDTF">2014-09-23T16:09:51Z</dcterms:modified>
</cp:coreProperties>
</file>