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34" r:id="rId2"/>
    <p:sldId id="335" r:id="rId3"/>
    <p:sldId id="323" r:id="rId4"/>
    <p:sldId id="276" r:id="rId5"/>
    <p:sldId id="277" r:id="rId6"/>
    <p:sldId id="324" r:id="rId7"/>
    <p:sldId id="325" r:id="rId8"/>
    <p:sldId id="304" r:id="rId9"/>
    <p:sldId id="305" r:id="rId10"/>
    <p:sldId id="306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2" r:id="rId20"/>
    <p:sldId id="337" r:id="rId21"/>
    <p:sldId id="326" r:id="rId22"/>
    <p:sldId id="338" r:id="rId23"/>
    <p:sldId id="327" r:id="rId24"/>
    <p:sldId id="339" r:id="rId25"/>
    <p:sldId id="340" r:id="rId26"/>
    <p:sldId id="341" r:id="rId27"/>
    <p:sldId id="33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FF"/>
    <a:srgbClr val="FC020E"/>
    <a:srgbClr val="0802EF"/>
    <a:srgbClr val="000000"/>
    <a:srgbClr val="063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9" autoAdjust="0"/>
    <p:restoredTop sz="90929"/>
  </p:normalViewPr>
  <p:slideViewPr>
    <p:cSldViewPr>
      <p:cViewPr>
        <p:scale>
          <a:sx n="100" d="100"/>
          <a:sy n="100" d="100"/>
        </p:scale>
        <p:origin x="-360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Relationship Id="rId2" Type="http://schemas.openxmlformats.org/officeDocument/2006/relationships/slide" Target="slides/slide2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91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6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571500"/>
            <a:ext cx="4876800" cy="3657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94584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9F423296-24EB-9547-A881-EEB5B55BF34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b"/>
          <a:lstStyle>
            <a:lvl1pPr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0250" indent="-28098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23950" indent="-22383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73213" indent="-22383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24063" indent="-225425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12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384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56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28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7CFB631F-B643-104F-8308-944D7EC58778}" type="slidenum">
              <a:rPr lang="en-US">
                <a:latin typeface="Helvetica" charset="0"/>
              </a:rPr>
              <a:pPr algn="r" eaLnBrk="1" hangingPunct="1"/>
              <a:t>10</a:t>
            </a:fld>
            <a:endParaRPr lang="en-US">
              <a:latin typeface="Helvetica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0" tIns="45680" rIns="91360" bIns="4568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332BE38F-C53C-1A44-8C72-EDC4D791845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9FCF4AFE-7A15-3D4D-BFFA-248FFA24C09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073478C4-A358-6B48-A975-B2CEAF0F162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073478C4-A358-6B48-A975-B2CEAF0F162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7964" y="8686800"/>
            <a:ext cx="297003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0" tIns="45680" rIns="91360" bIns="45680" anchor="b"/>
          <a:lstStyle/>
          <a:p>
            <a:pPr algn="r" defTabSz="913458">
              <a:defRPr/>
            </a:pPr>
            <a:fld id="{71AF0290-7E93-0C42-A433-38649DE1AD4E}" type="slidenum">
              <a:rPr lang="en-US">
                <a:cs typeface="+mn-cs"/>
              </a:rPr>
              <a:pPr algn="r" defTabSz="913458">
                <a:defRPr/>
              </a:pPr>
              <a:t>23</a:t>
            </a:fld>
            <a:endParaRPr lang="en-US">
              <a:cs typeface="+mn-cs"/>
            </a:endParaRPr>
          </a:p>
        </p:txBody>
      </p:sp>
      <p:sp>
        <p:nvSpPr>
          <p:cNvPr id="96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  <a:ln/>
        </p:spPr>
        <p:txBody>
          <a:bodyPr lIns="89940" tIns="44970" rIns="89940" bIns="44970"/>
          <a:lstStyle/>
          <a:p>
            <a:fld id="{89B59B65-B10E-BD47-A04E-CAB95E28FB30}" type="slidenum">
              <a:rPr lang="en-US"/>
              <a:pPr/>
              <a:t>24</a:t>
            </a:fld>
            <a:endParaRPr lang="en-US"/>
          </a:p>
        </p:txBody>
      </p:sp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  <a:noFill/>
        </p:spPr>
        <p:txBody>
          <a:bodyPr lIns="89940" tIns="44970" rIns="89940" bIns="44970"/>
          <a:lstStyle/>
          <a:p>
            <a:fld id="{DF0F57E8-293E-4A29-A9A8-D90F0010B694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9FCF4AFE-7A15-3D4D-BFFA-248FFA24C09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40" tIns="44970" rIns="89940" bIns="44970"/>
          <a:lstStyle>
            <a:lvl1pPr defTabSz="913458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30766" indent="-281064" defTabSz="913458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24255" indent="-224851" defTabSz="913458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573957" indent="-224851" defTabSz="913458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23659" indent="-224851" defTabSz="913458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473361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23062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372764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22466" indent="-224851" algn="ctr" defTabSz="91345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788ED31F-1D2B-7346-A1C9-B0BED3086B8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/>
          <a:p>
            <a:pPr>
              <a:defRPr/>
            </a:pPr>
            <a:fld id="{2F944122-413A-8A46-A098-EB641DD8BA4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7964" y="8686800"/>
            <a:ext cx="297003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b"/>
          <a:lstStyle>
            <a:lvl1pPr defTabSz="928688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defTabSz="928688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defTabSz="928688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defTabSz="928688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defTabSz="928688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defTabSz="9286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r" eaLnBrk="1" hangingPunct="1"/>
            <a:fld id="{611F0585-F9E5-104E-B735-31FB145FD506}" type="slidenum">
              <a:rPr lang="en-US" sz="1200"/>
              <a:pPr algn="r" eaLnBrk="1" hangingPunct="1"/>
              <a:t>6</a:t>
            </a:fld>
            <a:endParaRPr lang="en-US" sz="1200"/>
          </a:p>
        </p:txBody>
      </p:sp>
      <p:sp>
        <p:nvSpPr>
          <p:cNvPr id="82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5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b"/>
          <a:lstStyle>
            <a:lvl1pPr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0250" indent="-28098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23950" indent="-22383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73213" indent="-22383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24063" indent="-225425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12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384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56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28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15ABA1B3-12FD-9549-BF8E-36301F0E41D1}" type="slidenum">
              <a:rPr lang="en-US">
                <a:latin typeface="Helvetica" charset="0"/>
              </a:rPr>
              <a:pPr algn="r" eaLnBrk="1" hangingPunct="1"/>
              <a:t>8</a:t>
            </a:fld>
            <a:endParaRPr lang="en-US">
              <a:latin typeface="Helvetica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0" tIns="45680" rIns="91360" bIns="4568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0" tIns="45680" rIns="91360" bIns="45680" anchor="b"/>
          <a:lstStyle>
            <a:lvl1pPr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30250" indent="-28098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23950" indent="-22383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73213" indent="-223838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24063" indent="-225425" defTabSz="912813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4812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384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956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52863" indent="-225425" defTabSz="9128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/>
            <a:fld id="{258A28C4-9871-4F40-A1E0-568AB7E472A7}" type="slidenum">
              <a:rPr lang="en-US">
                <a:latin typeface="Helvetica" charset="0"/>
              </a:rPr>
              <a:pPr algn="r" eaLnBrk="1" hangingPunct="1"/>
              <a:t>9</a:t>
            </a:fld>
            <a:endParaRPr lang="en-US">
              <a:latin typeface="Helvetica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360" tIns="45680" rIns="91360" bIns="45680"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1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5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9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8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52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5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4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6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1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6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2930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6442075" y="6477000"/>
            <a:ext cx="1165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800">
              <a:latin typeface="Helvetica" charset="0"/>
            </a:endParaRP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7572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Helvetica"/>
          <a:ea typeface="ＭＳ Ｐゴシック" charset="0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63DE8"/>
          </a:solidFill>
          <a:latin typeface="Time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rgbClr val="063DE8"/>
          </a:solidFill>
          <a:latin typeface="Helvetica"/>
          <a:ea typeface="ＭＳ Ｐゴシック" charset="0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rgbClr val="063DE8"/>
          </a:solidFill>
          <a:latin typeface="Helvetica"/>
          <a:ea typeface="ＭＳ Ｐゴシック" pitchFamily="-109" charset="-128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63DE8"/>
          </a:solidFill>
          <a:latin typeface="Helvetica"/>
          <a:ea typeface="ＭＳ Ｐゴシック" pitchFamily="-109" charset="-128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63DE8"/>
          </a:solidFill>
          <a:latin typeface="Helvetica"/>
          <a:ea typeface="ＭＳ Ｐゴシック" pitchFamily="-109" charset="-128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63DE8"/>
          </a:solidFill>
          <a:latin typeface="Helvetica"/>
          <a:ea typeface="ＭＳ Ｐゴシック" pitchFamily="-109" charset="-128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63DE8"/>
          </a:solidFill>
          <a:latin typeface="+mn-lt"/>
          <a:ea typeface="ＭＳ Ｐゴシック" pitchFamily="-109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63DE8"/>
          </a:solidFill>
          <a:latin typeface="+mn-lt"/>
          <a:ea typeface="ＭＳ Ｐゴシック" pitchFamily="-109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63DE8"/>
          </a:solidFill>
          <a:latin typeface="+mn-lt"/>
          <a:ea typeface="ＭＳ Ｐゴシック" pitchFamily="-109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63DE8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21.jpe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jpe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tiff"/><Relationship Id="rId3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3694113"/>
            <a:ext cx="91440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Gregory Snider, </a:t>
            </a:r>
            <a:r>
              <a:rPr lang="en-US" sz="2400" i="1" dirty="0" smtClean="0">
                <a:solidFill>
                  <a:srgbClr val="0000FF"/>
                </a:solidFill>
              </a:rPr>
              <a:t>Alexei </a:t>
            </a:r>
            <a:r>
              <a:rPr lang="en-US" sz="2400" i="1" dirty="0" err="1">
                <a:solidFill>
                  <a:srgbClr val="0000FF"/>
                </a:solidFill>
              </a:rPr>
              <a:t>Orlov</a:t>
            </a:r>
            <a:r>
              <a:rPr lang="en-US" sz="2400" i="1" dirty="0">
                <a:solidFill>
                  <a:srgbClr val="0000FF"/>
                </a:solidFill>
              </a:rPr>
              <a:t>, and </a:t>
            </a:r>
            <a:r>
              <a:rPr lang="en-US" sz="2400" i="1" dirty="0" smtClean="0">
                <a:solidFill>
                  <a:srgbClr val="0000FF"/>
                </a:solidFill>
              </a:rPr>
              <a:t>Craig </a:t>
            </a:r>
            <a:r>
              <a:rPr lang="en-US" sz="2400" i="1" dirty="0">
                <a:solidFill>
                  <a:srgbClr val="0000FF"/>
                </a:solidFill>
              </a:rPr>
              <a:t>Lent 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Department of Electrical Engineering</a:t>
            </a:r>
          </a:p>
          <a:p>
            <a:pPr algn="ctr" eaLnBrk="1" hangingPunct="1">
              <a:defRPr/>
            </a:pPr>
            <a:r>
              <a:rPr lang="en-US" sz="2400" i="1" dirty="0" smtClean="0">
                <a:solidFill>
                  <a:srgbClr val="0000FF"/>
                </a:solidFill>
              </a:rPr>
              <a:t>University of Notre Dame</a:t>
            </a:r>
            <a:endParaRPr lang="en-US" sz="3600" dirty="0" smtClean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304800"/>
            <a:ext cx="9144000" cy="22336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latin typeface="Helvetica"/>
                <a:cs typeface="Helvetica"/>
              </a:rPr>
              <a:t>What </a:t>
            </a:r>
            <a:r>
              <a:rPr lang="en-US" sz="3600" b="1" dirty="0" err="1">
                <a:latin typeface="Helvetica"/>
                <a:cs typeface="Helvetica"/>
              </a:rPr>
              <a:t>Landauer</a:t>
            </a:r>
            <a:r>
              <a:rPr lang="en-US" sz="3600" b="1" dirty="0">
                <a:latin typeface="Helvetica"/>
                <a:cs typeface="Helvetica"/>
              </a:rPr>
              <a:t> Limit? Ultra-low power electronics, and the minimum energy for computation</a:t>
            </a:r>
            <a:r>
              <a:rPr lang="en-US" sz="3600" b="1" dirty="0">
                <a:latin typeface="Helvetica"/>
                <a:cs typeface="Helvetica"/>
              </a:rPr>
              <a:t> </a:t>
            </a:r>
            <a:endParaRPr lang="en-US" sz="3600" b="1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7683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/>
              <a:t>The Debate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066800"/>
            <a:ext cx="77724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Exorcist XIV: The wrath of Maxwell</a:t>
            </a:r>
            <a:r>
              <a:rPr lang="ja-JP" altLang="en-US" sz="2000" b="1" dirty="0">
                <a:solidFill>
                  <a:srgbClr val="0000FF"/>
                </a:solidFill>
              </a:rPr>
              <a:t>’</a:t>
            </a:r>
            <a:r>
              <a:rPr lang="en-US" sz="2000" b="1" dirty="0">
                <a:solidFill>
                  <a:srgbClr val="0000FF"/>
                </a:solidFill>
              </a:rPr>
              <a:t>s demon. Part I: From Maxwell to Szilard,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Earman</a:t>
            </a:r>
            <a:r>
              <a:rPr lang="en-US" sz="2000" dirty="0">
                <a:solidFill>
                  <a:srgbClr val="0000FF"/>
                </a:solidFill>
              </a:rPr>
              <a:t>, J., &amp; Norton, J. D., Studies in History and Philosophy of Modern Physics, 29, 435 (1998).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Exorcist XIV: The wrath of Maxwell</a:t>
            </a:r>
            <a:r>
              <a:rPr lang="ja-JP" altLang="en-US" sz="2000" b="1" dirty="0">
                <a:solidFill>
                  <a:srgbClr val="0000FF"/>
                </a:solidFill>
              </a:rPr>
              <a:t>’</a:t>
            </a:r>
            <a:r>
              <a:rPr lang="en-US" sz="2000" b="1" dirty="0">
                <a:solidFill>
                  <a:srgbClr val="0000FF"/>
                </a:solidFill>
              </a:rPr>
              <a:t>s demon. Part II: From Szilard to </a:t>
            </a:r>
            <a:r>
              <a:rPr lang="en-US" sz="2000" b="1" dirty="0" err="1">
                <a:solidFill>
                  <a:srgbClr val="0000FF"/>
                </a:solidFill>
              </a:rPr>
              <a:t>Landauer</a:t>
            </a:r>
            <a:r>
              <a:rPr lang="en-US" sz="2000" b="1" dirty="0">
                <a:solidFill>
                  <a:srgbClr val="0000FF"/>
                </a:solidFill>
              </a:rPr>
              <a:t> and beyond,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Earman</a:t>
            </a:r>
            <a:r>
              <a:rPr lang="en-US" sz="2000" dirty="0">
                <a:solidFill>
                  <a:srgbClr val="0000FF"/>
                </a:solidFill>
              </a:rPr>
              <a:t>, J., &amp; Norton, J. D., Studies in History and Philosophy of Modern Physics, 30, 1 (1999).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Eaters of the lotus: </a:t>
            </a:r>
            <a:r>
              <a:rPr lang="en-US" sz="2000" b="1" dirty="0" err="1">
                <a:solidFill>
                  <a:srgbClr val="0000FF"/>
                </a:solidFill>
              </a:rPr>
              <a:t>Landauer</a:t>
            </a:r>
            <a:r>
              <a:rPr lang="ja-JP" altLang="en-US" sz="2000" b="1" dirty="0">
                <a:solidFill>
                  <a:srgbClr val="0000FF"/>
                </a:solidFill>
              </a:rPr>
              <a:t>’</a:t>
            </a:r>
            <a:r>
              <a:rPr lang="en-US" sz="2000" b="1" dirty="0">
                <a:solidFill>
                  <a:srgbClr val="0000FF"/>
                </a:solidFill>
              </a:rPr>
              <a:t>s principle and the return of Maxwell</a:t>
            </a:r>
            <a:r>
              <a:rPr lang="ja-JP" altLang="en-US" sz="2000" b="1" dirty="0">
                <a:solidFill>
                  <a:srgbClr val="0000FF"/>
                </a:solidFill>
              </a:rPr>
              <a:t>’</a:t>
            </a:r>
            <a:r>
              <a:rPr lang="en-US" sz="2000" b="1" dirty="0">
                <a:solidFill>
                  <a:srgbClr val="0000FF"/>
                </a:solidFill>
              </a:rPr>
              <a:t>s demon,</a:t>
            </a:r>
            <a:r>
              <a:rPr lang="en-US" sz="2000" dirty="0">
                <a:solidFill>
                  <a:srgbClr val="0000FF"/>
                </a:solidFill>
              </a:rPr>
              <a:t> Norton, J. D., Studies in History and Philosophy of Modern Physics, 36, 375 (2005).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The (absence of a) relationship between thermodynamic and logical reversibility,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Maroney</a:t>
            </a:r>
            <a:r>
              <a:rPr lang="en-US" sz="2000" dirty="0">
                <a:solidFill>
                  <a:srgbClr val="0000FF"/>
                </a:solidFill>
              </a:rPr>
              <a:t>, O. J. E. Studies in History and Philosophy of Modern Physics, 36, 355 (2005)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0000FF"/>
                </a:solidFill>
              </a:rPr>
              <a:t>The connection between logical and thermodynamic irreversibility</a:t>
            </a:r>
            <a:r>
              <a:rPr lang="en-US" sz="2000" dirty="0">
                <a:solidFill>
                  <a:srgbClr val="0000FF"/>
                </a:solidFill>
              </a:rPr>
              <a:t>, James </a:t>
            </a:r>
            <a:r>
              <a:rPr lang="en-US" sz="2000" dirty="0" err="1">
                <a:solidFill>
                  <a:srgbClr val="0000FF"/>
                </a:solidFill>
              </a:rPr>
              <a:t>Ladyman</a:t>
            </a:r>
            <a:r>
              <a:rPr lang="en-US" sz="2000" dirty="0">
                <a:solidFill>
                  <a:srgbClr val="0000FF"/>
                </a:solidFill>
              </a:rPr>
              <a:t>, Stuart </a:t>
            </a:r>
            <a:r>
              <a:rPr lang="en-US" sz="2000" dirty="0" err="1">
                <a:solidFill>
                  <a:srgbClr val="0000FF"/>
                </a:solidFill>
              </a:rPr>
              <a:t>Presnell</a:t>
            </a:r>
            <a:r>
              <a:rPr lang="en-US" sz="2000" dirty="0">
                <a:solidFill>
                  <a:srgbClr val="0000FF"/>
                </a:solidFill>
              </a:rPr>
              <a:t>, Anthony J. Short, Berry </a:t>
            </a:r>
            <a:r>
              <a:rPr lang="en-US" sz="2000" dirty="0" err="1">
                <a:solidFill>
                  <a:srgbClr val="0000FF"/>
                </a:solidFill>
              </a:rPr>
              <a:t>Groisman</a:t>
            </a:r>
            <a:r>
              <a:rPr lang="en-US" sz="2000" dirty="0">
                <a:solidFill>
                  <a:srgbClr val="0000FF"/>
                </a:solidFill>
              </a:rPr>
              <a:t>, Studies in History and Philosophy of Modern Physics, 38, 58 (2007).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Analysis of erasure process</a:t>
            </a:r>
          </a:p>
        </p:txBody>
      </p:sp>
      <p:sp>
        <p:nvSpPr>
          <p:cNvPr id="15073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78948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Helpful to examine and contrast two cases:</a:t>
            </a:r>
          </a:p>
          <a:p>
            <a:r>
              <a:rPr lang="en-US" sz="2800" dirty="0"/>
              <a:t>Erasure with a copy</a:t>
            </a:r>
          </a:p>
          <a:p>
            <a:pPr lvl="1"/>
            <a:r>
              <a:rPr lang="en-US" sz="2400" dirty="0">
                <a:ea typeface="ＭＳ Ｐゴシック" charset="0"/>
              </a:rPr>
              <a:t>Reversible logical </a:t>
            </a:r>
            <a:r>
              <a:rPr lang="en-US" sz="2400" dirty="0" smtClean="0">
                <a:ea typeface="ＭＳ Ｐゴシック" charset="0"/>
              </a:rPr>
              <a:t>operation (No Data Destroyed)</a:t>
            </a:r>
            <a:endParaRPr lang="en-US" sz="2400" dirty="0">
              <a:ea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Key feature: </a:t>
            </a:r>
          </a:p>
          <a:p>
            <a:pPr lvl="2">
              <a:buFontTx/>
              <a:buNone/>
            </a:pPr>
            <a:r>
              <a:rPr lang="en-US" sz="2000" dirty="0">
                <a:ea typeface="ＭＳ Ｐゴシック" charset="0"/>
              </a:rPr>
              <a:t>The copy biases the system toward the state </a:t>
            </a:r>
            <a:r>
              <a:rPr lang="en-US" sz="2000" dirty="0" smtClean="0">
                <a:ea typeface="ＭＳ Ｐゴシック" charset="0"/>
              </a:rPr>
              <a:t>it’s </a:t>
            </a:r>
            <a:r>
              <a:rPr lang="en-US" sz="2000" dirty="0">
                <a:ea typeface="ＭＳ Ｐゴシック" charset="0"/>
              </a:rPr>
              <a:t>in</a:t>
            </a:r>
          </a:p>
          <a:p>
            <a:r>
              <a:rPr lang="en-US" sz="2800" dirty="0"/>
              <a:t>Erasure without a copy</a:t>
            </a:r>
          </a:p>
          <a:p>
            <a:pPr lvl="1"/>
            <a:r>
              <a:rPr lang="en-US" sz="2400" dirty="0">
                <a:ea typeface="ＭＳ Ｐゴシック" charset="0"/>
              </a:rPr>
              <a:t>Irreversible logical </a:t>
            </a:r>
            <a:r>
              <a:rPr lang="en-US" sz="2400" dirty="0" smtClean="0">
                <a:ea typeface="ＭＳ Ｐゴシック" charset="0"/>
              </a:rPr>
              <a:t>operation (Data Destroyed)</a:t>
            </a:r>
            <a:endParaRPr lang="en-US" sz="2400" dirty="0">
              <a:ea typeface="ＭＳ Ｐゴシック" charset="0"/>
            </a:endParaRPr>
          </a:p>
          <a:p>
            <a:pPr lvl="1"/>
            <a:r>
              <a:rPr lang="en-US" sz="2400" dirty="0">
                <a:ea typeface="ＭＳ Ｐゴシック" charset="0"/>
              </a:rPr>
              <a:t>Key feature:</a:t>
            </a:r>
          </a:p>
          <a:p>
            <a:pPr lvl="2">
              <a:buFontTx/>
              <a:buNone/>
            </a:pPr>
            <a:r>
              <a:rPr lang="en-US" sz="2000" dirty="0">
                <a:ea typeface="ＭＳ Ｐゴシック" charset="0"/>
              </a:rPr>
              <a:t>The system cannot be biased toward the state </a:t>
            </a:r>
            <a:r>
              <a:rPr lang="en-US" sz="2000" dirty="0" smtClean="0">
                <a:ea typeface="ＭＳ Ｐゴシック" charset="0"/>
              </a:rPr>
              <a:t>it’s </a:t>
            </a:r>
            <a:r>
              <a:rPr lang="en-US" sz="2000" dirty="0">
                <a:ea typeface="ＭＳ Ｐゴシック" charset="0"/>
              </a:rPr>
              <a:t>in, so </a:t>
            </a:r>
            <a:r>
              <a:rPr lang="en-US" sz="2000" dirty="0" smtClean="0">
                <a:ea typeface="ＭＳ Ｐゴシック" charset="0"/>
              </a:rPr>
              <a:t>there</a:t>
            </a:r>
            <a:r>
              <a:rPr lang="en-US" sz="2000" dirty="0" smtClean="0">
                <a:ea typeface="ＭＳ Ｐゴシック" charset="0"/>
              </a:rPr>
              <a:t>’</a:t>
            </a:r>
            <a:r>
              <a:rPr lang="en-US" sz="2000" dirty="0" smtClean="0">
                <a:ea typeface="ＭＳ Ｐゴシック" charset="0"/>
              </a:rPr>
              <a:t>s </a:t>
            </a:r>
            <a:r>
              <a:rPr lang="en-US" sz="2000" dirty="0">
                <a:ea typeface="ＭＳ Ｐゴシック" charset="0"/>
              </a:rPr>
              <a:t>an uncontrolled step</a:t>
            </a:r>
          </a:p>
          <a:p>
            <a:pPr lvl="2">
              <a:buFontTx/>
              <a:buNone/>
            </a:pPr>
            <a:endParaRPr lang="en-US" sz="20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3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5800" y="187325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rgbClr val="063DE8"/>
                </a:solidFill>
                <a:latin typeface="Helvetica"/>
                <a:cs typeface="Helvetica"/>
              </a:rPr>
              <a:t>What About State Variables?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411163" y="1171575"/>
            <a:ext cx="818197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70000"/>
              </a:lnSpc>
              <a:buFontTx/>
              <a:buChar char="•"/>
            </a:pPr>
            <a:r>
              <a:rPr lang="en-US" sz="2400" dirty="0">
                <a:solidFill>
                  <a:srgbClr val="0802EF"/>
                </a:solidFill>
                <a:latin typeface="Helvetica"/>
                <a:cs typeface="Helvetica"/>
              </a:rPr>
              <a:t>Does the choice of a state variable affect this analysis?</a:t>
            </a:r>
          </a:p>
          <a:p>
            <a:pPr eaLnBrk="1" hangingPunct="1">
              <a:lnSpc>
                <a:spcPct val="170000"/>
              </a:lnSpc>
              <a:buFontTx/>
              <a:buChar char="•"/>
            </a:pPr>
            <a:endParaRPr lang="en-US" sz="2400" dirty="0">
              <a:solidFill>
                <a:srgbClr val="0802EF"/>
              </a:solidFill>
              <a:latin typeface="Helvetica"/>
              <a:cs typeface="Helvetica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430212" y="3468688"/>
            <a:ext cx="825658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28600" indent="-228600" eaLnBrk="1" hangingPunct="1">
              <a:lnSpc>
                <a:spcPct val="110000"/>
              </a:lnSpc>
              <a:buFontTx/>
              <a:buChar char="•"/>
            </a:pPr>
            <a:r>
              <a:rPr lang="en-US" sz="2400" dirty="0">
                <a:solidFill>
                  <a:srgbClr val="0802EF"/>
                </a:solidFill>
                <a:latin typeface="Helvetica"/>
                <a:cs typeface="Helvetica"/>
              </a:rPr>
              <a:t>If we use a different state variable like spin, the problem goes away, right?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40522" y="2332038"/>
            <a:ext cx="8174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FontTx/>
              <a:buChar char="•"/>
            </a:pPr>
            <a:r>
              <a:rPr lang="en-US" sz="2400" dirty="0">
                <a:solidFill>
                  <a:srgbClr val="0802EF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solidFill>
                  <a:srgbClr val="0802EF"/>
                </a:solidFill>
                <a:latin typeface="Helvetica"/>
                <a:cs typeface="Helvetica"/>
              </a:rPr>
              <a:t>Isn</a:t>
            </a:r>
            <a:r>
              <a:rPr lang="en-US" sz="2400" dirty="0" smtClean="0">
                <a:solidFill>
                  <a:srgbClr val="0802EF"/>
                </a:solidFill>
                <a:latin typeface="Helvetica"/>
                <a:cs typeface="Helvetica"/>
              </a:rPr>
              <a:t>’</a:t>
            </a:r>
            <a:r>
              <a:rPr lang="en-US" sz="2400" dirty="0" smtClean="0">
                <a:solidFill>
                  <a:srgbClr val="0802EF"/>
                </a:solidFill>
                <a:latin typeface="Helvetica"/>
                <a:cs typeface="Helvetica"/>
              </a:rPr>
              <a:t>t </a:t>
            </a:r>
            <a:r>
              <a:rPr lang="en-US" sz="2400" dirty="0">
                <a:solidFill>
                  <a:srgbClr val="0802EF"/>
                </a:solidFill>
                <a:latin typeface="Helvetica"/>
                <a:cs typeface="Helvetica"/>
              </a:rPr>
              <a:t>using charge as the state variable the real problem?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187325"/>
            <a:ext cx="77724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 smtClean="0">
                <a:solidFill>
                  <a:srgbClr val="063DE8"/>
                </a:solidFill>
                <a:latin typeface="Helvetica"/>
                <a:cs typeface="Helvetica"/>
              </a:rPr>
              <a:t>A Little History</a:t>
            </a:r>
            <a:endParaRPr lang="en-US" sz="4400" dirty="0">
              <a:solidFill>
                <a:srgbClr val="063DE8"/>
              </a:solidFill>
              <a:latin typeface="Helvetica"/>
              <a:cs typeface="Helvetica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79400" y="1025525"/>
            <a:ext cx="856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Beginning in 2003 </a:t>
            </a:r>
            <a:r>
              <a:rPr lang="en-US" sz="2000" dirty="0" err="1">
                <a:solidFill>
                  <a:srgbClr val="0802EF"/>
                </a:solidFill>
                <a:latin typeface="Helvetica"/>
                <a:cs typeface="Helvetica"/>
              </a:rPr>
              <a:t>Zhirnov</a:t>
            </a: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, </a:t>
            </a:r>
            <a:r>
              <a:rPr lang="en-US" sz="2000" dirty="0" err="1">
                <a:solidFill>
                  <a:srgbClr val="0802EF"/>
                </a:solidFill>
                <a:latin typeface="Helvetica"/>
                <a:cs typeface="Helvetica"/>
              </a:rPr>
              <a:t>Cavin</a:t>
            </a: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, and </a:t>
            </a:r>
            <a:r>
              <a:rPr lang="en-US" sz="2000" dirty="0" err="1">
                <a:solidFill>
                  <a:srgbClr val="0802EF"/>
                </a:solidFill>
                <a:latin typeface="Helvetica"/>
                <a:cs typeface="Helvetica"/>
              </a:rPr>
              <a:t>Hutchby</a:t>
            </a: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 from SRC have published a series of highly influential papers indicting charge as a state variable.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019175" y="6026150"/>
            <a:ext cx="6288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latin typeface="Helvetica"/>
                <a:cs typeface="Helvetica"/>
              </a:rPr>
              <a:t>V.V. Zhirnov, et al., </a:t>
            </a:r>
            <a:r>
              <a:rPr lang="en-US" sz="1600" i="1">
                <a:latin typeface="Helvetica"/>
                <a:cs typeface="Helvetica"/>
              </a:rPr>
              <a:t>Proceedings of the IEEE</a:t>
            </a:r>
            <a:r>
              <a:rPr lang="en-US" sz="1600">
                <a:latin typeface="Helvetica"/>
                <a:cs typeface="Helvetica"/>
              </a:rPr>
              <a:t>, </a:t>
            </a:r>
            <a:r>
              <a:rPr lang="en-US" sz="1600" b="1">
                <a:latin typeface="Helvetica"/>
                <a:cs typeface="Helvetica"/>
              </a:rPr>
              <a:t>91</a:t>
            </a:r>
            <a:r>
              <a:rPr lang="en-US" sz="1600">
                <a:latin typeface="Helvetica"/>
                <a:cs typeface="Helvetica"/>
              </a:rPr>
              <a:t>, p. 1934-39, 2003.</a:t>
            </a: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197100"/>
            <a:ext cx="32559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415925" y="5092700"/>
            <a:ext cx="3757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400">
                <a:solidFill>
                  <a:srgbClr val="000000"/>
                </a:solidFill>
                <a:latin typeface="Helvetica"/>
                <a:cs typeface="Helvetica"/>
              </a:rPr>
              <a:t>Fig. 1. Energy model for limiting device: w = width of left-hand well (LHW) and right-hand well (RHW); a = barrier width; E = barrier energy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278313" y="2197100"/>
            <a:ext cx="2441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b="1" dirty="0">
                <a:solidFill>
                  <a:srgbClr val="0802EF"/>
                </a:solidFill>
                <a:latin typeface="Helvetica"/>
                <a:cs typeface="Helvetica"/>
              </a:rPr>
              <a:t>Their conclusions: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4818063" y="2741613"/>
            <a:ext cx="4029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69863" indent="-169863" eaLnBrk="1" hangingPunct="1">
              <a:buFontTx/>
              <a:buChar char="•"/>
            </a:pP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At least </a:t>
            </a:r>
            <a:r>
              <a:rPr lang="en-US" sz="2000" dirty="0" err="1">
                <a:solidFill>
                  <a:srgbClr val="0802EF"/>
                </a:solidFill>
                <a:latin typeface="Helvetica"/>
                <a:cs typeface="Helvetica"/>
              </a:rPr>
              <a:t>k</a:t>
            </a:r>
            <a:r>
              <a:rPr lang="en-US" sz="2000" baseline="-25000" dirty="0" err="1">
                <a:solidFill>
                  <a:srgbClr val="0802EF"/>
                </a:solidFill>
                <a:latin typeface="Helvetica"/>
                <a:cs typeface="Helvetica"/>
              </a:rPr>
              <a:t>B</a:t>
            </a:r>
            <a:r>
              <a:rPr lang="en-US" sz="2000" dirty="0" err="1">
                <a:solidFill>
                  <a:srgbClr val="0802EF"/>
                </a:solidFill>
                <a:latin typeface="Helvetica"/>
                <a:cs typeface="Helvetica"/>
              </a:rPr>
              <a:t>T</a:t>
            </a: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 ln2 must be dissipated at each transition</a:t>
            </a:r>
          </a:p>
          <a:p>
            <a:pPr marL="169863" indent="-169863" eaLnBrk="1" hangingPunct="1">
              <a:buFontTx/>
              <a:buChar char="•"/>
            </a:pPr>
            <a:endParaRPr lang="en-US" sz="2000" dirty="0">
              <a:solidFill>
                <a:srgbClr val="0802EF"/>
              </a:solidFill>
              <a:latin typeface="Helvetica"/>
              <a:cs typeface="Helvetica"/>
            </a:endParaRPr>
          </a:p>
          <a:p>
            <a:pPr marL="169863" indent="-169863" eaLnBrk="1" hangingPunct="1">
              <a:buFontTx/>
              <a:buChar char="•"/>
            </a:pP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This result was generalized to all charge-based devices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4835525" y="4589463"/>
            <a:ext cx="3767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/>
                <a:cs typeface="Helvetica"/>
              </a:rPr>
              <a:t>This is true for CMOS, but what about other charge based devices?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228600" y="187325"/>
            <a:ext cx="868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063DE8"/>
                </a:solidFill>
                <a:latin typeface="Helvetica"/>
                <a:cs typeface="Helvetica"/>
              </a:rPr>
              <a:t>What About </a:t>
            </a:r>
            <a:r>
              <a:rPr lang="ja-JP" altLang="en-US" sz="3600" dirty="0">
                <a:solidFill>
                  <a:srgbClr val="063DE8"/>
                </a:solidFill>
                <a:latin typeface="Helvetica"/>
                <a:cs typeface="Helvetica"/>
              </a:rPr>
              <a:t>“</a:t>
            </a:r>
            <a:r>
              <a:rPr lang="en-US" sz="3600" dirty="0">
                <a:solidFill>
                  <a:srgbClr val="063DE8"/>
                </a:solidFill>
                <a:latin typeface="Helvetica"/>
                <a:cs typeface="Helvetica"/>
              </a:rPr>
              <a:t>Reversible</a:t>
            </a:r>
            <a:r>
              <a:rPr lang="ja-JP" altLang="en-US" sz="3600" dirty="0">
                <a:solidFill>
                  <a:srgbClr val="063DE8"/>
                </a:solidFill>
                <a:latin typeface="Helvetica"/>
                <a:cs typeface="Helvetica"/>
              </a:rPr>
              <a:t>”</a:t>
            </a:r>
            <a:r>
              <a:rPr lang="en-US" sz="3600" dirty="0">
                <a:solidFill>
                  <a:srgbClr val="063DE8"/>
                </a:solidFill>
                <a:latin typeface="Helvetica"/>
                <a:cs typeface="Helvetica"/>
              </a:rPr>
              <a:t> Computing?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754063" y="1200150"/>
            <a:ext cx="7272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Following </a:t>
            </a:r>
            <a:r>
              <a:rPr lang="en-US" sz="2000" dirty="0" err="1">
                <a:solidFill>
                  <a:srgbClr val="0802EF"/>
                </a:solidFill>
                <a:latin typeface="Helvetica"/>
                <a:cs typeface="Helvetica"/>
              </a:rPr>
              <a:t>Landauer</a:t>
            </a:r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, the idea is to avoid erasure of information.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754063" y="17970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2000">
              <a:solidFill>
                <a:srgbClr val="0802EF"/>
              </a:solidFill>
              <a:latin typeface="Helvetica"/>
              <a:cs typeface="Helvetica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1223963" y="1797050"/>
            <a:ext cx="7920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>
                <a:solidFill>
                  <a:srgbClr val="0802EF"/>
                </a:solidFill>
                <a:latin typeface="Helvetica"/>
                <a:cs typeface="Helvetica"/>
              </a:rPr>
              <a:t>A key technology in reversible computing is adiabatic charging and discharging of capacitors: recycle charge rather than throwing it to ground.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117725" y="5778500"/>
            <a:ext cx="48713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Helvetica"/>
                <a:cs typeface="Helvetica"/>
              </a:rPr>
              <a:t>The SRC critique: Cavin</a:t>
            </a:r>
            <a:r>
              <a:rPr lang="ja-JP" altLang="en-US" sz="240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  <a:r>
              <a:rPr lang="en-US" sz="2400">
                <a:solidFill>
                  <a:srgbClr val="FF0000"/>
                </a:solidFill>
                <a:latin typeface="Helvetica"/>
                <a:cs typeface="Helvetica"/>
              </a:rPr>
              <a:t>s Demon</a:t>
            </a:r>
            <a:r>
              <a:rPr lang="en-US" sz="2000">
                <a:latin typeface="Helvetica"/>
                <a:cs typeface="Helvetica"/>
              </a:rPr>
              <a:t> </a:t>
            </a:r>
          </a:p>
        </p:txBody>
      </p:sp>
      <p:pic>
        <p:nvPicPr>
          <p:cNvPr id="146439" name="Picture 7" descr="Adiabatic charg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717800"/>
            <a:ext cx="86614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6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573"/>
              </p:ext>
            </p:extLst>
          </p:nvPr>
        </p:nvGraphicFramePr>
        <p:xfrm>
          <a:off x="1263650" y="4597400"/>
          <a:ext cx="1706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0" name="Equation" r:id="rId5" imgW="749300" imgH="368300" progId="Equation.3">
                  <p:embed/>
                </p:oleObj>
              </mc:Choice>
              <mc:Fallback>
                <p:oleObj name="Equation" r:id="rId5" imgW="749300" imgH="368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0" y="4597400"/>
                        <a:ext cx="17065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81777"/>
              </p:ext>
            </p:extLst>
          </p:nvPr>
        </p:nvGraphicFramePr>
        <p:xfrm>
          <a:off x="6508750" y="4597400"/>
          <a:ext cx="1830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01" name="Equation" r:id="rId7" imgW="749300" imgH="368300" progId="Equation.DSMT4">
                  <p:embed/>
                </p:oleObj>
              </mc:Choice>
              <mc:Fallback>
                <p:oleObj name="Equation" r:id="rId7" imgW="749300" imgH="368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4597400"/>
                        <a:ext cx="1830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95313"/>
          </a:xfrm>
        </p:spPr>
        <p:txBody>
          <a:bodyPr/>
          <a:lstStyle/>
          <a:p>
            <a:r>
              <a:rPr lang="en-US" sz="3600" dirty="0" err="1"/>
              <a:t>Cavin</a:t>
            </a:r>
            <a:r>
              <a:rPr lang="ja-JP" altLang="en-US" sz="3600" dirty="0"/>
              <a:t>’</a:t>
            </a:r>
            <a:r>
              <a:rPr lang="en-US" sz="3600" dirty="0"/>
              <a:t>s Demon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5795963" y="6210300"/>
            <a:ext cx="3222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Helvetica"/>
                <a:cs typeface="Helvetica"/>
              </a:rPr>
              <a:t>Proc. SPIE Vol. </a:t>
            </a:r>
            <a:r>
              <a:rPr lang="en-US" sz="1600" b="1">
                <a:latin typeface="Helvetica"/>
                <a:cs typeface="Helvetica"/>
              </a:rPr>
              <a:t>5844</a:t>
            </a:r>
            <a:r>
              <a:rPr lang="en-US" sz="1600">
                <a:latin typeface="Helvetica"/>
                <a:cs typeface="Helvetica"/>
              </a:rPr>
              <a:t>, pp. 1, 2005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989013"/>
            <a:ext cx="2189163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765175" y="6210300"/>
            <a:ext cx="4408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i="1">
                <a:latin typeface="Helvetica"/>
                <a:cs typeface="Helvetica"/>
              </a:rPr>
              <a:t>Fluct. and Noise Letters</a:t>
            </a:r>
            <a:r>
              <a:rPr lang="en-US" sz="1600">
                <a:latin typeface="Helvetica"/>
                <a:cs typeface="Helvetica"/>
              </a:rPr>
              <a:t>, Vol. </a:t>
            </a:r>
            <a:r>
              <a:rPr lang="en-US" sz="1600" b="1">
                <a:latin typeface="Helvetica"/>
                <a:cs typeface="Helvetica"/>
              </a:rPr>
              <a:t>5</a:t>
            </a:r>
            <a:r>
              <a:rPr lang="en-US" sz="1600">
                <a:latin typeface="Helvetica"/>
                <a:cs typeface="Helvetica"/>
              </a:rPr>
              <a:t>, pp. C29, 2005.</a:t>
            </a:r>
          </a:p>
        </p:txBody>
      </p:sp>
      <p:pic>
        <p:nvPicPr>
          <p:cNvPr id="148486" name="Picture 6" descr="Cavin demon f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t="30635" r="49243" b="17250"/>
          <a:stretch>
            <a:fillRect/>
          </a:stretch>
        </p:blipFill>
        <p:spPr bwMode="auto">
          <a:xfrm>
            <a:off x="6238875" y="1108075"/>
            <a:ext cx="2455863" cy="510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2714625" y="638175"/>
            <a:ext cx="557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0802EF"/>
                </a:solidFill>
                <a:latin typeface="Helvetica"/>
                <a:cs typeface="Helvetica"/>
              </a:rPr>
              <a:t>Assertion 1.  Energy must be dissipated to make logic transitions.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2714625" y="4497388"/>
            <a:ext cx="3419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/>
                <a:cs typeface="Helvetica"/>
              </a:rPr>
              <a:t>Problem: Since there is no input this is really just creating a bit of information. 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2970213" y="1833563"/>
            <a:ext cx="305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800" dirty="0">
                <a:solidFill>
                  <a:srgbClr val="0802EF"/>
                </a:solidFill>
                <a:latin typeface="Helvetica"/>
                <a:cs typeface="Helvetica"/>
              </a:rPr>
              <a:t>Energy spent by the demon must be &gt; </a:t>
            </a:r>
            <a:r>
              <a:rPr lang="en-US" sz="1800" dirty="0" err="1">
                <a:solidFill>
                  <a:srgbClr val="0802EF"/>
                </a:solidFill>
                <a:latin typeface="Helvetica"/>
                <a:cs typeface="Helvetica"/>
              </a:rPr>
              <a:t>k</a:t>
            </a:r>
            <a:r>
              <a:rPr lang="en-US" sz="1800" baseline="-25000" dirty="0" err="1">
                <a:solidFill>
                  <a:srgbClr val="0802EF"/>
                </a:solidFill>
                <a:latin typeface="Helvetica"/>
                <a:cs typeface="Helvetica"/>
              </a:rPr>
              <a:t>B</a:t>
            </a:r>
            <a:r>
              <a:rPr lang="en-US" sz="1800" dirty="0" err="1">
                <a:solidFill>
                  <a:srgbClr val="0802EF"/>
                </a:solidFill>
                <a:latin typeface="Helvetica"/>
                <a:cs typeface="Helvetica"/>
              </a:rPr>
              <a:t>T</a:t>
            </a:r>
            <a:r>
              <a:rPr lang="en-US" sz="1800" dirty="0">
                <a:solidFill>
                  <a:srgbClr val="0802EF"/>
                </a:solidFill>
                <a:latin typeface="Helvetica"/>
                <a:cs typeface="Helvetica"/>
              </a:rPr>
              <a:t> ln2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601663"/>
          </a:xfrm>
        </p:spPr>
        <p:txBody>
          <a:bodyPr/>
          <a:lstStyle/>
          <a:p>
            <a:r>
              <a:rPr lang="en-US" sz="3600" dirty="0" err="1" smtClean="0">
                <a:latin typeface="Helvetica"/>
                <a:cs typeface="Helvetica"/>
              </a:rPr>
              <a:t>Cavin</a:t>
            </a:r>
            <a:r>
              <a:rPr lang="en-US" sz="3600" dirty="0" err="1" smtClean="0"/>
              <a:t>’</a:t>
            </a:r>
            <a:r>
              <a:rPr lang="en-US" sz="3600" dirty="0" err="1" smtClean="0">
                <a:latin typeface="Helvetica"/>
                <a:cs typeface="Helvetica"/>
              </a:rPr>
              <a:t>s</a:t>
            </a:r>
            <a:r>
              <a:rPr lang="en-US" sz="3600" dirty="0" smtClean="0">
                <a:latin typeface="Helvetica"/>
                <a:cs typeface="Helvetica"/>
              </a:rPr>
              <a:t> </a:t>
            </a:r>
            <a:r>
              <a:rPr lang="en-US" sz="3600" dirty="0">
                <a:latin typeface="Helvetica"/>
                <a:cs typeface="Helvetica"/>
              </a:rPr>
              <a:t>Demon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4056063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028700"/>
            <a:ext cx="3860800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48263"/>
            <a:ext cx="82581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496888" y="681038"/>
            <a:ext cx="796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>
                <a:solidFill>
                  <a:srgbClr val="0802EF"/>
                </a:solidFill>
                <a:latin typeface="Helvetica" charset="0"/>
              </a:rPr>
              <a:t>Assertion 2:  Charging a capacitor requires at least </a:t>
            </a:r>
            <a:r>
              <a:rPr lang="en-US" sz="2000" dirty="0" err="1">
                <a:solidFill>
                  <a:srgbClr val="0802EF"/>
                </a:solidFill>
                <a:latin typeface="Helvetica" charset="0"/>
              </a:rPr>
              <a:t>k</a:t>
            </a:r>
            <a:r>
              <a:rPr lang="en-US" sz="2000" baseline="-25000" dirty="0" err="1">
                <a:solidFill>
                  <a:srgbClr val="0802EF"/>
                </a:solidFill>
                <a:latin typeface="Helvetica" charset="0"/>
              </a:rPr>
              <a:t>B</a:t>
            </a:r>
            <a:r>
              <a:rPr lang="en-US" sz="2000" dirty="0" err="1">
                <a:solidFill>
                  <a:srgbClr val="0802EF"/>
                </a:solidFill>
                <a:latin typeface="Helvetica" charset="0"/>
              </a:rPr>
              <a:t>T</a:t>
            </a:r>
            <a:r>
              <a:rPr lang="en-US" sz="2000" dirty="0">
                <a:solidFill>
                  <a:srgbClr val="0802EF"/>
                </a:solidFill>
                <a:latin typeface="Helvetica" charset="0"/>
              </a:rPr>
              <a:t> ln2 of energy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375"/>
            <a:ext cx="7772400" cy="601663"/>
          </a:xfrm>
        </p:spPr>
        <p:txBody>
          <a:bodyPr/>
          <a:lstStyle/>
          <a:p>
            <a:r>
              <a:rPr lang="en-US" dirty="0" err="1" smtClean="0"/>
              <a:t>Cavin</a:t>
            </a:r>
            <a:r>
              <a:rPr lang="en-US" dirty="0" err="1" smtClean="0"/>
              <a:t>’</a:t>
            </a:r>
            <a:r>
              <a:rPr lang="en-US" dirty="0" err="1" smtClean="0"/>
              <a:t>s</a:t>
            </a:r>
            <a:r>
              <a:rPr lang="en-US" dirty="0" smtClean="0"/>
              <a:t> </a:t>
            </a:r>
            <a:r>
              <a:rPr lang="en-US" dirty="0"/>
              <a:t>Demon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131763" y="808038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 dirty="0">
                <a:solidFill>
                  <a:srgbClr val="0802EF"/>
                </a:solidFill>
                <a:latin typeface="Helvetica" charset="0"/>
              </a:rPr>
              <a:t>Assertion 3: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395413" y="5956300"/>
            <a:ext cx="6554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FF0000"/>
                </a:solidFill>
                <a:latin typeface="Helvetica" charset="0"/>
              </a:rPr>
              <a:t>SRC</a:t>
            </a:r>
            <a:r>
              <a:rPr lang="ja-JP" altLang="en-US" sz="320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3200">
                <a:solidFill>
                  <a:srgbClr val="FF0000"/>
                </a:solidFill>
                <a:latin typeface="Helvetica" charset="0"/>
              </a:rPr>
              <a:t>s Conclusion: Charge is dead!</a:t>
            </a:r>
          </a:p>
        </p:txBody>
      </p:sp>
      <p:pic>
        <p:nvPicPr>
          <p:cNvPr id="152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681038"/>
            <a:ext cx="72707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33363" y="1598613"/>
            <a:ext cx="8380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0802EF"/>
                </a:solidFill>
                <a:latin typeface="Helvetica" charset="0"/>
              </a:rPr>
              <a:t>This is a systems level assertion that depends on the signal generator.  However, signal generators can scale differently than integrated circuits!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496888" y="4875213"/>
            <a:ext cx="777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solidFill>
                  <a:srgbClr val="0802EF"/>
                </a:solidFill>
                <a:latin typeface="Helvetica" charset="0"/>
              </a:rPr>
              <a:t>Signal generator concerns apply equally to the control signals for every state variable</a:t>
            </a:r>
          </a:p>
        </p:txBody>
      </p:sp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3413125" y="2595563"/>
            <a:ext cx="5160963" cy="1538287"/>
            <a:chOff x="1434" y="1766"/>
            <a:chExt cx="3251" cy="969"/>
          </a:xfrm>
        </p:grpSpPr>
        <p:pic>
          <p:nvPicPr>
            <p:cNvPr id="152585" name="Picture 9" descr="nuke plan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" y="1766"/>
              <a:ext cx="1172" cy="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2586" name="Group 10"/>
            <p:cNvGrpSpPr>
              <a:grpSpLocks/>
            </p:cNvGrpSpPr>
            <p:nvPr/>
          </p:nvGrpSpPr>
          <p:grpSpPr bwMode="auto">
            <a:xfrm>
              <a:off x="3776" y="1998"/>
              <a:ext cx="909" cy="737"/>
              <a:chOff x="3623" y="2045"/>
              <a:chExt cx="909" cy="737"/>
            </a:xfrm>
          </p:grpSpPr>
          <p:grpSp>
            <p:nvGrpSpPr>
              <p:cNvPr id="152587" name="Group 11"/>
              <p:cNvGrpSpPr>
                <a:grpSpLocks/>
              </p:cNvGrpSpPr>
              <p:nvPr/>
            </p:nvGrpSpPr>
            <p:grpSpPr bwMode="auto">
              <a:xfrm>
                <a:off x="3776" y="2045"/>
                <a:ext cx="576" cy="411"/>
                <a:chOff x="3776" y="2045"/>
                <a:chExt cx="576" cy="411"/>
              </a:xfrm>
            </p:grpSpPr>
            <p:sp>
              <p:nvSpPr>
                <p:cNvPr id="152588" name="Rectangle 12"/>
                <p:cNvSpPr>
                  <a:spLocks noChangeArrowheads="1"/>
                </p:cNvSpPr>
                <p:nvPr/>
              </p:nvSpPr>
              <p:spPr bwMode="auto">
                <a:xfrm>
                  <a:off x="3776" y="2045"/>
                  <a:ext cx="576" cy="411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589" name="Rectangle 13"/>
                <p:cNvSpPr>
                  <a:spLocks noChangeArrowheads="1"/>
                </p:cNvSpPr>
                <p:nvPr/>
              </p:nvSpPr>
              <p:spPr bwMode="auto">
                <a:xfrm>
                  <a:off x="3947" y="2116"/>
                  <a:ext cx="27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sz="2000">
                      <a:solidFill>
                        <a:srgbClr val="000000"/>
                      </a:solidFill>
                      <a:latin typeface="Helvetica" charset="0"/>
                    </a:rPr>
                    <a:t>IC</a:t>
                  </a:r>
                </a:p>
              </p:txBody>
            </p:sp>
          </p:grpSp>
          <p:sp>
            <p:nvSpPr>
              <p:cNvPr id="152590" name="Rectangle 14"/>
              <p:cNvSpPr>
                <a:spLocks noChangeArrowheads="1"/>
              </p:cNvSpPr>
              <p:nvPr/>
            </p:nvSpPr>
            <p:spPr bwMode="auto">
              <a:xfrm>
                <a:off x="3623" y="2456"/>
                <a:ext cx="909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>
                    <a:solidFill>
                      <a:srgbClr val="000000"/>
                    </a:solidFill>
                    <a:latin typeface="Helvetica" charset="0"/>
                  </a:rPr>
                  <a:t>Less than 200 W/cm</a:t>
                </a:r>
                <a:r>
                  <a:rPr lang="en-US" sz="1400" baseline="30000">
                    <a:solidFill>
                      <a:srgbClr val="000000"/>
                    </a:solidFill>
                    <a:latin typeface="Helvetica" charset="0"/>
                  </a:rPr>
                  <a:t>2</a:t>
                </a:r>
                <a:endParaRPr lang="en-US" sz="1400">
                  <a:solidFill>
                    <a:srgbClr val="000000"/>
                  </a:solidFill>
                  <a:latin typeface="Helvetica" charset="0"/>
                </a:endParaRPr>
              </a:p>
            </p:txBody>
          </p:sp>
        </p:grpSp>
        <p:grpSp>
          <p:nvGrpSpPr>
            <p:cNvPr id="152591" name="Group 15"/>
            <p:cNvGrpSpPr>
              <a:grpSpLocks/>
            </p:cNvGrpSpPr>
            <p:nvPr/>
          </p:nvGrpSpPr>
          <p:grpSpPr bwMode="auto">
            <a:xfrm>
              <a:off x="2859" y="1891"/>
              <a:ext cx="624" cy="624"/>
              <a:chOff x="2523" y="2045"/>
              <a:chExt cx="624" cy="624"/>
            </a:xfrm>
          </p:grpSpPr>
          <p:sp>
            <p:nvSpPr>
              <p:cNvPr id="152592" name="Oval 16"/>
              <p:cNvSpPr>
                <a:spLocks noChangeArrowheads="1"/>
              </p:cNvSpPr>
              <p:nvPr/>
            </p:nvSpPr>
            <p:spPr bwMode="auto">
              <a:xfrm>
                <a:off x="2523" y="2045"/>
                <a:ext cx="624" cy="62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593" name="Rectangle 17"/>
              <p:cNvSpPr>
                <a:spLocks noChangeArrowheads="1"/>
              </p:cNvSpPr>
              <p:nvPr/>
            </p:nvSpPr>
            <p:spPr bwMode="auto">
              <a:xfrm>
                <a:off x="2616" y="2116"/>
                <a:ext cx="42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</a:rPr>
                  <a:t>Sig.</a:t>
                </a:r>
              </a:p>
              <a:p>
                <a:pPr algn="ctr" eaLnBrk="1" hangingPunct="1"/>
                <a:r>
                  <a:rPr lang="en-US" sz="1800">
                    <a:solidFill>
                      <a:srgbClr val="000000"/>
                    </a:solidFill>
                    <a:latin typeface="Helvetica" charset="0"/>
                  </a:rPr>
                  <a:t>Gen.</a:t>
                </a:r>
              </a:p>
            </p:txBody>
          </p:sp>
        </p:grpSp>
        <p:sp>
          <p:nvSpPr>
            <p:cNvPr id="152594" name="Line 18"/>
            <p:cNvSpPr>
              <a:spLocks noChangeShapeType="1"/>
            </p:cNvSpPr>
            <p:nvPr/>
          </p:nvSpPr>
          <p:spPr bwMode="auto">
            <a:xfrm flipV="1">
              <a:off x="3483" y="2203"/>
              <a:ext cx="44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595" name="Line 19"/>
            <p:cNvSpPr>
              <a:spLocks noChangeShapeType="1"/>
            </p:cNvSpPr>
            <p:nvPr/>
          </p:nvSpPr>
          <p:spPr bwMode="auto">
            <a:xfrm>
              <a:off x="2606" y="2208"/>
              <a:ext cx="2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233363" y="2778125"/>
            <a:ext cx="307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000">
                <a:solidFill>
                  <a:srgbClr val="FF0000"/>
                </a:solidFill>
                <a:latin typeface="Helvetica" charset="0"/>
              </a:rPr>
              <a:t>Worst case: Signal generator more easily cooled than and IC!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2" grpId="0"/>
      <p:bldP spid="152583" grpId="0"/>
      <p:bldP spid="15259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7475"/>
            <a:ext cx="7772400" cy="703263"/>
          </a:xfrm>
        </p:spPr>
        <p:txBody>
          <a:bodyPr/>
          <a:lstStyle/>
          <a:p>
            <a:r>
              <a:rPr lang="en-US"/>
              <a:t>Is this Conclusion Correct?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3524250" y="903288"/>
            <a:ext cx="23092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Let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’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s </a:t>
            </a:r>
            <a:r>
              <a:rPr lang="en-US" sz="2800" dirty="0">
                <a:solidFill>
                  <a:srgbClr val="FF0000"/>
                </a:solidFill>
                <a:latin typeface="Helvetica"/>
                <a:cs typeface="Helvetica"/>
              </a:rPr>
              <a:t>find out!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154628" name="Picture 4" descr="Measurement fi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862138"/>
            <a:ext cx="4376737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1474788" y="5200650"/>
            <a:ext cx="5868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solidFill>
                  <a:srgbClr val="FF0000"/>
                </a:solidFill>
                <a:latin typeface="Helvetica"/>
                <a:cs typeface="Helvetica"/>
              </a:rPr>
              <a:t>The challenge: k</a:t>
            </a:r>
            <a:r>
              <a:rPr lang="en-US" sz="2800" baseline="-2500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sz="2800">
                <a:solidFill>
                  <a:srgbClr val="FF0000"/>
                </a:solidFill>
                <a:latin typeface="Helvetica"/>
                <a:cs typeface="Helvetica"/>
              </a:rPr>
              <a:t>T ln2 at RT = 3 zJ!</a:t>
            </a:r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63272"/>
              </p:ext>
            </p:extLst>
          </p:nvPr>
        </p:nvGraphicFramePr>
        <p:xfrm>
          <a:off x="5245100" y="1968500"/>
          <a:ext cx="34512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2" name="Equation" r:id="rId5" imgW="1816100" imgH="635000" progId="Equation.DSMT4">
                  <p:embed/>
                </p:oleObj>
              </mc:Choice>
              <mc:Fallback>
                <p:oleObj name="Equation" r:id="rId5" imgW="18161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100" y="1968500"/>
                        <a:ext cx="3451225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035873"/>
              </p:ext>
            </p:extLst>
          </p:nvPr>
        </p:nvGraphicFramePr>
        <p:xfrm>
          <a:off x="5118100" y="3543300"/>
          <a:ext cx="3800475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93" name="Equation" r:id="rId7" imgW="2057400" imgH="635000" progId="Equation.DSMT4">
                  <p:embed/>
                </p:oleObj>
              </mc:Choice>
              <mc:Fallback>
                <p:oleObj name="Equation" r:id="rId7" imgW="20574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543300"/>
                        <a:ext cx="3800475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76200"/>
            <a:ext cx="7772400" cy="533400"/>
          </a:xfrm>
        </p:spPr>
        <p:txBody>
          <a:bodyPr/>
          <a:lstStyle/>
          <a:p>
            <a:r>
              <a:rPr lang="en-US" dirty="0"/>
              <a:t>Sanity Check</a:t>
            </a:r>
          </a:p>
        </p:txBody>
      </p:sp>
      <p:pic>
        <p:nvPicPr>
          <p:cNvPr id="158724" name="Picture 4" descr="Measured Energy 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 b="2614"/>
          <a:stretch>
            <a:fillRect/>
          </a:stretch>
        </p:blipFill>
        <p:spPr bwMode="auto">
          <a:xfrm>
            <a:off x="1187450" y="749300"/>
            <a:ext cx="6677025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143934"/>
            <a:ext cx="5303838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557" y="1231900"/>
            <a:ext cx="7635424" cy="35066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140000"/>
              </a:lnSpc>
              <a:buFont typeface="Arial"/>
              <a:buChar char="•"/>
            </a:pPr>
            <a:r>
              <a:rPr lang="en-US" sz="3200" dirty="0">
                <a:solidFill>
                  <a:srgbClr val="0000FF"/>
                </a:solidFill>
                <a:latin typeface="Helvetica"/>
                <a:cs typeface="Helvetica"/>
              </a:rPr>
              <a:t>T</a:t>
            </a: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he power </a:t>
            </a: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dilemma and resulting limits</a:t>
            </a:r>
            <a:endParaRPr lang="en-US" sz="3200" dirty="0" smtClean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  <a:latin typeface="Helvetica"/>
                <a:cs typeface="Helvetica"/>
              </a:rPr>
              <a:t>Landauer</a:t>
            </a: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 Principle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A word about state variables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Experiments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Helvetica"/>
                <a:cs typeface="Helvetica"/>
              </a:rPr>
              <a:t>Possible ways forward</a:t>
            </a:r>
            <a:endParaRPr lang="en-US" sz="32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641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cs typeface="+mj-cs"/>
              </a:rPr>
              <a:t>The </a:t>
            </a:r>
            <a:r>
              <a:rPr lang="en-US" sz="3200" dirty="0" err="1" smtClean="0">
                <a:cs typeface="+mj-cs"/>
              </a:rPr>
              <a:t>Landauer</a:t>
            </a:r>
            <a:r>
              <a:rPr lang="en-US" sz="3200" smtClean="0">
                <a:cs typeface="+mj-cs"/>
              </a:rPr>
              <a:t> Principle</a:t>
            </a:r>
            <a:endParaRPr lang="en-US" sz="3200" dirty="0" smtClean="0">
              <a:cs typeface="+mj-cs"/>
            </a:endParaRPr>
          </a:p>
        </p:txBody>
      </p:sp>
      <p:pic>
        <p:nvPicPr>
          <p:cNvPr id="5" name="Picture 4" descr="LandauerPrincipleNATURE 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78"/>
          <a:stretch/>
        </p:blipFill>
        <p:spPr>
          <a:xfrm>
            <a:off x="1208740" y="838200"/>
            <a:ext cx="6844553" cy="1999044"/>
          </a:xfrm>
          <a:prstGeom prst="rect">
            <a:avLst/>
          </a:prstGeom>
        </p:spPr>
      </p:pic>
      <p:pic>
        <p:nvPicPr>
          <p:cNvPr id="6" name="Picture 5" descr="LandauerPrincipleNATURE 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t="32849" r="50149" b="53595"/>
          <a:stretch/>
        </p:blipFill>
        <p:spPr>
          <a:xfrm>
            <a:off x="1331843" y="3062940"/>
            <a:ext cx="7131625" cy="328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361765"/>
            <a:ext cx="225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Nature  </a:t>
            </a:r>
            <a:r>
              <a:rPr lang="en-US" sz="1800" b="1" dirty="0" smtClean="0"/>
              <a:t>483</a:t>
            </a:r>
            <a:r>
              <a:rPr lang="en-US" sz="1800" dirty="0" smtClean="0"/>
              <a:t>, p189, 2012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611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"/>
                <a:cs typeface="Helvetica"/>
              </a:rPr>
              <a:t>The </a:t>
            </a:r>
            <a:r>
              <a:rPr lang="en-US" dirty="0" err="1" smtClean="0">
                <a:latin typeface="Helvetica"/>
                <a:cs typeface="Helvetica"/>
              </a:rPr>
              <a:t>Landauer</a:t>
            </a:r>
            <a:r>
              <a:rPr lang="en-US" dirty="0" smtClean="0">
                <a:latin typeface="Helvetica"/>
                <a:cs typeface="Helvetica"/>
              </a:rPr>
              <a:t> Principle</a:t>
            </a:r>
          </a:p>
        </p:txBody>
      </p:sp>
      <p:sp>
        <p:nvSpPr>
          <p:cNvPr id="966659" name="Rectangle 3"/>
          <p:cNvSpPr>
            <a:spLocks noChangeArrowheads="1"/>
          </p:cNvSpPr>
          <p:nvPr/>
        </p:nvSpPr>
        <p:spPr bwMode="auto">
          <a:xfrm>
            <a:off x="579438" y="876300"/>
            <a:ext cx="78835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The SRC group rejects the </a:t>
            </a: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Landauer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Principle, but can it be tested? </a:t>
            </a:r>
          </a:p>
        </p:txBody>
      </p:sp>
      <p:sp>
        <p:nvSpPr>
          <p:cNvPr id="966663" name="Rectangle 7"/>
          <p:cNvSpPr>
            <a:spLocks noChangeArrowheads="1"/>
          </p:cNvSpPr>
          <p:nvPr/>
        </p:nvSpPr>
        <p:spPr bwMode="auto">
          <a:xfrm>
            <a:off x="1127125" y="1346202"/>
            <a:ext cx="69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Room temperature operations on a 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30 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T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bit of information</a:t>
            </a:r>
          </a:p>
        </p:txBody>
      </p:sp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-85725" y="5789613"/>
            <a:ext cx="93655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Dissipation was measured as low as 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0.01 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T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, confirming the </a:t>
            </a:r>
            <a:r>
              <a:rPr lang="en-US" sz="2000" dirty="0" err="1">
                <a:solidFill>
                  <a:srgbClr val="0000FF"/>
                </a:solidFill>
                <a:latin typeface="Helvetica"/>
                <a:cs typeface="Helvetica"/>
              </a:rPr>
              <a:t>Landauer</a:t>
            </a: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 Principle.</a:t>
            </a:r>
          </a:p>
        </p:txBody>
      </p:sp>
      <p:pic>
        <p:nvPicPr>
          <p:cNvPr id="2" name="Picture 1" descr="copy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23457" r="12710" b="30370"/>
          <a:stretch/>
        </p:blipFill>
        <p:spPr>
          <a:xfrm>
            <a:off x="200024" y="1941513"/>
            <a:ext cx="4043363" cy="1853209"/>
          </a:xfrm>
          <a:prstGeom prst="rect">
            <a:avLst/>
          </a:prstGeom>
        </p:spPr>
      </p:pic>
      <p:pic>
        <p:nvPicPr>
          <p:cNvPr id="3" name="Picture 2" descr="Erase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23210" r="12519" b="31358"/>
          <a:stretch/>
        </p:blipFill>
        <p:spPr>
          <a:xfrm>
            <a:off x="166158" y="3794722"/>
            <a:ext cx="4077229" cy="180773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52600" y="1828801"/>
            <a:ext cx="6923088" cy="4895909"/>
            <a:chOff x="1752600" y="1828801"/>
            <a:chExt cx="6923088" cy="4895909"/>
          </a:xfrm>
        </p:grpSpPr>
        <p:pic>
          <p:nvPicPr>
            <p:cNvPr id="37894" name="Picture 5" descr="Landauer graph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3" t="8707" r="21582" b="15925"/>
            <a:stretch/>
          </p:blipFill>
          <p:spPr bwMode="auto">
            <a:xfrm>
              <a:off x="4800600" y="1828801"/>
              <a:ext cx="3875088" cy="393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752600" y="6324600"/>
              <a:ext cx="35630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Helvetica"/>
                  <a:cs typeface="Helvetica"/>
                </a:rPr>
                <a:t>JJAP</a:t>
              </a:r>
              <a:r>
                <a:rPr lang="en-US" sz="2000" dirty="0" smtClean="0">
                  <a:latin typeface="Helvetica"/>
                  <a:cs typeface="Helvetica"/>
                </a:rPr>
                <a:t>, </a:t>
              </a:r>
              <a:r>
                <a:rPr lang="en-US" sz="2000" b="1" dirty="0">
                  <a:latin typeface="Helvetica"/>
                  <a:cs typeface="Helvetica"/>
                </a:rPr>
                <a:t>51</a:t>
              </a:r>
              <a:r>
                <a:rPr lang="en-US" sz="2000" dirty="0">
                  <a:latin typeface="Helvetica"/>
                  <a:cs typeface="Helvetica"/>
                </a:rPr>
                <a:t>, pp. </a:t>
              </a:r>
              <a:r>
                <a:rPr lang="en-US" sz="2000" dirty="0" smtClean="0">
                  <a:latin typeface="Helvetica"/>
                  <a:cs typeface="Helvetica"/>
                </a:rPr>
                <a:t>06FE10, </a:t>
              </a:r>
              <a:r>
                <a:rPr lang="en-US" sz="2000" dirty="0">
                  <a:latin typeface="Helvetica"/>
                  <a:cs typeface="Helvetica"/>
                </a:rPr>
                <a:t>2012.</a:t>
              </a:r>
              <a:r>
                <a:rPr lang="en-US" sz="2000" dirty="0">
                  <a:latin typeface="Helvetica"/>
                  <a:cs typeface="Helvetic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15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66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Helvetica"/>
                <a:cs typeface="Helvetica"/>
              </a:rPr>
              <a:t>The </a:t>
            </a:r>
            <a:r>
              <a:rPr lang="en-US" dirty="0" err="1" smtClean="0">
                <a:latin typeface="Helvetica"/>
                <a:cs typeface="Helvetica"/>
              </a:rPr>
              <a:t>Landauer</a:t>
            </a:r>
            <a:r>
              <a:rPr lang="en-US" dirty="0" smtClean="0">
                <a:latin typeface="Helvetica"/>
                <a:cs typeface="Helvetica"/>
              </a:rPr>
              <a:t> Principle</a:t>
            </a:r>
          </a:p>
        </p:txBody>
      </p:sp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2209800" y="5943600"/>
            <a:ext cx="54864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3366FF"/>
                </a:solidFill>
                <a:latin typeface="Helvetica"/>
                <a:cs typeface="Helvetica"/>
              </a:rPr>
              <a:t>Measured dissipation </a:t>
            </a:r>
            <a:r>
              <a:rPr lang="en-US" sz="2000" dirty="0">
                <a:solidFill>
                  <a:srgbClr val="3366FF"/>
                </a:solidFill>
                <a:latin typeface="Helvetica"/>
                <a:cs typeface="Helvetica"/>
              </a:rPr>
              <a:t>was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0.005 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r>
              <a:rPr lang="en-US" sz="2000" baseline="-25000" dirty="0" err="1" smtClean="0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T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 (15 </a:t>
            </a:r>
            <a:r>
              <a:rPr lang="en-US" sz="2000" dirty="0" err="1" smtClean="0">
                <a:solidFill>
                  <a:srgbClr val="FF0000"/>
                </a:solidFill>
                <a:latin typeface="Helvetica"/>
                <a:cs typeface="Helvetica"/>
              </a:rPr>
              <a:t>yJ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)</a:t>
            </a:r>
            <a:r>
              <a:rPr lang="en-US" sz="2000" dirty="0" smtClean="0">
                <a:latin typeface="Helvetica"/>
                <a:cs typeface="Helvetica"/>
              </a:rPr>
              <a:t>.</a:t>
            </a:r>
            <a:endParaRPr lang="en-US" sz="2000" dirty="0">
              <a:latin typeface="Helvetica"/>
              <a:cs typeface="Helvetica"/>
            </a:endParaRPr>
          </a:p>
        </p:txBody>
      </p:sp>
      <p:pic>
        <p:nvPicPr>
          <p:cNvPr id="2" name="Picture 1" descr="0kT005 dis 73 kT to C and 12 mils aver-no dash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052040"/>
            <a:ext cx="5499100" cy="4737573"/>
          </a:xfrm>
          <a:prstGeom prst="rect">
            <a:avLst/>
          </a:prstGeom>
        </p:spPr>
      </p:pic>
      <p:sp>
        <p:nvSpPr>
          <p:cNvPr id="966663" name="Rectangle 7"/>
          <p:cNvSpPr>
            <a:spLocks noChangeArrowheads="1"/>
          </p:cNvSpPr>
          <p:nvPr/>
        </p:nvSpPr>
        <p:spPr bwMode="auto">
          <a:xfrm>
            <a:off x="1127125" y="750889"/>
            <a:ext cx="69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3366FF"/>
                </a:solidFill>
                <a:latin typeface="Helvetica"/>
                <a:cs typeface="Helvetica"/>
              </a:rPr>
              <a:t>Room temperature operations on a</a:t>
            </a:r>
            <a:r>
              <a:rPr lang="en-US" sz="2000" dirty="0">
                <a:latin typeface="Helvetica"/>
                <a:cs typeface="Helvetica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Helvetica"/>
                <a:cs typeface="Helvetica"/>
              </a:rPr>
              <a:t>73 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latin typeface="Helvetica"/>
                <a:cs typeface="Helvetica"/>
              </a:rPr>
              <a:t>B</a:t>
            </a:r>
            <a:r>
              <a:rPr lang="en-US" sz="2000" dirty="0" err="1">
                <a:solidFill>
                  <a:srgbClr val="FF0000"/>
                </a:solidFill>
                <a:latin typeface="Helvetica"/>
                <a:cs typeface="Helvetica"/>
              </a:rPr>
              <a:t>T</a:t>
            </a:r>
            <a:r>
              <a:rPr lang="en-US" sz="2000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Helvetica"/>
                <a:cs typeface="Helvetica"/>
              </a:rPr>
              <a:t>bit of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7906" y="2171699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Copy 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8606" y="1765299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Copy 0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6330" y="2171699"/>
            <a:ext cx="71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Erase 1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6230" y="1765299"/>
            <a:ext cx="715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Erase 0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Helvetica" charset="0"/>
                <a:ea typeface="ＭＳ Ｐゴシック" charset="0"/>
              </a:rPr>
              <a:t>Experimental Summary</a:t>
            </a:r>
          </a:p>
        </p:txBody>
      </p:sp>
      <p:pic>
        <p:nvPicPr>
          <p:cNvPr id="39938" name="Picture 9" descr="LandauerBar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51642"/>
          <a:stretch>
            <a:fillRect/>
          </a:stretch>
        </p:blipFill>
        <p:spPr bwMode="auto">
          <a:xfrm>
            <a:off x="0" y="1257300"/>
            <a:ext cx="91440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4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  <a:noFill/>
        </p:spPr>
        <p:txBody>
          <a:bodyPr/>
          <a:lstStyle/>
          <a:p>
            <a:r>
              <a:rPr lang="en-US" dirty="0"/>
              <a:t>Is There Any Hope?</a:t>
            </a:r>
          </a:p>
        </p:txBody>
      </p:sp>
      <p:sp>
        <p:nvSpPr>
          <p:cNvPr id="815107" name="Rectangle 3"/>
          <p:cNvSpPr>
            <a:spLocks noChangeArrowheads="1"/>
          </p:cNvSpPr>
          <p:nvPr/>
        </p:nvSpPr>
        <p:spPr bwMode="auto">
          <a:xfrm>
            <a:off x="1467547" y="1143000"/>
            <a:ext cx="62978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3366FF"/>
                </a:solidFill>
                <a:latin typeface="Helvetica"/>
                <a:cs typeface="Helvetica"/>
              </a:rPr>
              <a:t>Yes, but </a:t>
            </a:r>
            <a:r>
              <a:rPr lang="en-US" sz="2400" dirty="0" smtClean="0">
                <a:solidFill>
                  <a:srgbClr val="3366FF"/>
                </a:solidFill>
                <a:latin typeface="Helvetica"/>
                <a:cs typeface="Helvetica"/>
              </a:rPr>
              <a:t>transistors may not be the best way!</a:t>
            </a:r>
            <a:endParaRPr lang="en-US" sz="2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815108" name="Rectangle 4"/>
          <p:cNvSpPr>
            <a:spLocks noChangeArrowheads="1"/>
          </p:cNvSpPr>
          <p:nvPr/>
        </p:nvSpPr>
        <p:spPr bwMode="auto">
          <a:xfrm>
            <a:off x="2287588" y="1882775"/>
            <a:ext cx="4843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Helvetica"/>
                <a:cs typeface="Helvetica"/>
              </a:rPr>
              <a:t>It is time to do something different.</a:t>
            </a:r>
          </a:p>
        </p:txBody>
      </p:sp>
      <p:sp>
        <p:nvSpPr>
          <p:cNvPr id="815109" name="Rectangle 5"/>
          <p:cNvSpPr>
            <a:spLocks noChangeArrowheads="1"/>
          </p:cNvSpPr>
          <p:nvPr/>
        </p:nvSpPr>
        <p:spPr bwMode="auto">
          <a:xfrm>
            <a:off x="236538" y="2825750"/>
            <a:ext cx="86026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600" dirty="0">
                <a:solidFill>
                  <a:srgbClr val="3366FF"/>
                </a:solidFill>
                <a:latin typeface="Helvetica"/>
                <a:cs typeface="Helvetica"/>
              </a:rPr>
              <a:t>Represent binary information by charge configuration!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600" dirty="0">
                <a:solidFill>
                  <a:srgbClr val="3366FF"/>
                </a:solidFill>
                <a:latin typeface="Helvetica"/>
                <a:cs typeface="Helvetica"/>
              </a:rPr>
              <a:t>Quantum-dot Cellular Automata</a:t>
            </a:r>
          </a:p>
        </p:txBody>
      </p:sp>
      <p:grpSp>
        <p:nvGrpSpPr>
          <p:cNvPr id="815110" name="Group 6"/>
          <p:cNvGrpSpPr>
            <a:grpSpLocks/>
          </p:cNvGrpSpPr>
          <p:nvPr/>
        </p:nvGrpSpPr>
        <p:grpSpPr bwMode="auto">
          <a:xfrm>
            <a:off x="1104900" y="4081463"/>
            <a:ext cx="3252788" cy="1012825"/>
            <a:chOff x="478" y="1433"/>
            <a:chExt cx="2049" cy="638"/>
          </a:xfrm>
        </p:grpSpPr>
        <p:grpSp>
          <p:nvGrpSpPr>
            <p:cNvPr id="815111" name="Group 7"/>
            <p:cNvGrpSpPr>
              <a:grpSpLocks/>
            </p:cNvGrpSpPr>
            <p:nvPr/>
          </p:nvGrpSpPr>
          <p:grpSpPr bwMode="auto">
            <a:xfrm>
              <a:off x="478" y="1466"/>
              <a:ext cx="607" cy="605"/>
              <a:chOff x="480" y="1440"/>
              <a:chExt cx="607" cy="605"/>
            </a:xfrm>
          </p:grpSpPr>
          <p:sp>
            <p:nvSpPr>
              <p:cNvPr id="815112" name="Rectangle 8"/>
              <p:cNvSpPr>
                <a:spLocks noChangeArrowheads="1"/>
              </p:cNvSpPr>
              <p:nvPr/>
            </p:nvSpPr>
            <p:spPr bwMode="auto">
              <a:xfrm>
                <a:off x="480" y="1440"/>
                <a:ext cx="607" cy="60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815113" name="Oval 9"/>
              <p:cNvSpPr>
                <a:spLocks noChangeArrowheads="1"/>
              </p:cNvSpPr>
              <p:nvPr/>
            </p:nvSpPr>
            <p:spPr bwMode="auto">
              <a:xfrm>
                <a:off x="836" y="1469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815114" name="Oval 10"/>
              <p:cNvSpPr>
                <a:spLocks noChangeArrowheads="1"/>
              </p:cNvSpPr>
              <p:nvPr/>
            </p:nvSpPr>
            <p:spPr bwMode="auto">
              <a:xfrm>
                <a:off x="509" y="1469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815115" name="Oval 11"/>
              <p:cNvSpPr>
                <a:spLocks noChangeArrowheads="1"/>
              </p:cNvSpPr>
              <p:nvPr/>
            </p:nvSpPr>
            <p:spPr bwMode="auto">
              <a:xfrm>
                <a:off x="509" y="1791"/>
                <a:ext cx="222" cy="22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  <p:sp>
            <p:nvSpPr>
              <p:cNvPr id="815116" name="Oval 12"/>
              <p:cNvSpPr>
                <a:spLocks noChangeArrowheads="1"/>
              </p:cNvSpPr>
              <p:nvPr/>
            </p:nvSpPr>
            <p:spPr bwMode="auto">
              <a:xfrm>
                <a:off x="836" y="1794"/>
                <a:ext cx="222" cy="222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</p:grpSp>
        <p:sp>
          <p:nvSpPr>
            <p:cNvPr id="815117" name="Text Box 13"/>
            <p:cNvSpPr txBox="1">
              <a:spLocks noChangeArrowheads="1"/>
            </p:cNvSpPr>
            <p:nvPr/>
          </p:nvSpPr>
          <p:spPr bwMode="auto">
            <a:xfrm>
              <a:off x="1207" y="1433"/>
              <a:ext cx="13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366FF"/>
                  </a:solidFill>
                  <a:latin typeface="Helvetica"/>
                  <a:cs typeface="Helvetica"/>
                </a:rPr>
                <a:t>A cell with 4 dots</a:t>
              </a:r>
            </a:p>
          </p:txBody>
        </p:sp>
      </p:grpSp>
      <p:sp>
        <p:nvSpPr>
          <p:cNvPr id="815118" name="Text Box 14"/>
          <p:cNvSpPr txBox="1">
            <a:spLocks noChangeArrowheads="1"/>
          </p:cNvSpPr>
          <p:nvPr/>
        </p:nvSpPr>
        <p:spPr bwMode="auto">
          <a:xfrm>
            <a:off x="2143215" y="4868863"/>
            <a:ext cx="2903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  <a:latin typeface="Helvetica"/>
                <a:cs typeface="Helvetica"/>
              </a:rPr>
              <a:t>Tunneling between dots</a:t>
            </a:r>
          </a:p>
        </p:txBody>
      </p:sp>
      <p:grpSp>
        <p:nvGrpSpPr>
          <p:cNvPr id="815119" name="Group 15"/>
          <p:cNvGrpSpPr>
            <a:grpSpLocks/>
          </p:cNvGrpSpPr>
          <p:nvPr/>
        </p:nvGrpSpPr>
        <p:grpSpPr bwMode="auto">
          <a:xfrm>
            <a:off x="1104900" y="4133850"/>
            <a:ext cx="3189288" cy="960438"/>
            <a:chOff x="478" y="1466"/>
            <a:chExt cx="2009" cy="605"/>
          </a:xfrm>
        </p:grpSpPr>
        <p:sp>
          <p:nvSpPr>
            <p:cNvPr id="815120" name="Text Box 16"/>
            <p:cNvSpPr txBox="1">
              <a:spLocks noChangeArrowheads="1"/>
            </p:cNvSpPr>
            <p:nvPr/>
          </p:nvSpPr>
          <p:spPr bwMode="auto">
            <a:xfrm>
              <a:off x="1175" y="1681"/>
              <a:ext cx="131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3366FF"/>
                  </a:solidFill>
                  <a:latin typeface="Helvetica"/>
                  <a:cs typeface="Helvetica"/>
                </a:rPr>
                <a:t>2 extra electrons</a:t>
              </a:r>
            </a:p>
          </p:txBody>
        </p:sp>
        <p:grpSp>
          <p:nvGrpSpPr>
            <p:cNvPr id="815121" name="Group 17"/>
            <p:cNvGrpSpPr>
              <a:grpSpLocks/>
            </p:cNvGrpSpPr>
            <p:nvPr/>
          </p:nvGrpSpPr>
          <p:grpSpPr bwMode="auto">
            <a:xfrm flipV="1">
              <a:off x="478" y="1466"/>
              <a:ext cx="607" cy="605"/>
              <a:chOff x="2976" y="2928"/>
              <a:chExt cx="607" cy="605"/>
            </a:xfrm>
          </p:grpSpPr>
          <p:sp>
            <p:nvSpPr>
              <p:cNvPr id="815122" name="Rectangle 18"/>
              <p:cNvSpPr>
                <a:spLocks noChangeArrowheads="1"/>
              </p:cNvSpPr>
              <p:nvPr/>
            </p:nvSpPr>
            <p:spPr bwMode="auto">
              <a:xfrm>
                <a:off x="2976" y="2939"/>
                <a:ext cx="607" cy="5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  <p:grpSp>
            <p:nvGrpSpPr>
              <p:cNvPr id="815123" name="Group 19"/>
              <p:cNvGrpSpPr>
                <a:grpSpLocks/>
              </p:cNvGrpSpPr>
              <p:nvPr/>
            </p:nvGrpSpPr>
            <p:grpSpPr bwMode="auto">
              <a:xfrm>
                <a:off x="2976" y="2928"/>
                <a:ext cx="607" cy="605"/>
                <a:chOff x="1440" y="2256"/>
                <a:chExt cx="1008" cy="1004"/>
              </a:xfrm>
            </p:grpSpPr>
            <p:sp>
              <p:nvSpPr>
                <p:cNvPr id="815124" name="Rectangle 20"/>
                <p:cNvSpPr>
                  <a:spLocks noChangeArrowheads="1"/>
                </p:cNvSpPr>
                <p:nvPr/>
              </p:nvSpPr>
              <p:spPr bwMode="auto">
                <a:xfrm>
                  <a:off x="1440" y="2256"/>
                  <a:ext cx="1008" cy="10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solidFill>
                      <a:srgbClr val="3366FF"/>
                    </a:solidFill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815125" name="Group 21"/>
                <p:cNvGrpSpPr>
                  <a:grpSpLocks/>
                </p:cNvGrpSpPr>
                <p:nvPr/>
              </p:nvGrpSpPr>
              <p:grpSpPr bwMode="auto">
                <a:xfrm>
                  <a:off x="1488" y="2304"/>
                  <a:ext cx="912" cy="908"/>
                  <a:chOff x="1488" y="2256"/>
                  <a:chExt cx="912" cy="908"/>
                </a:xfrm>
              </p:grpSpPr>
              <p:sp>
                <p:nvSpPr>
                  <p:cNvPr id="81512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2256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>
                      <a:solidFill>
                        <a:srgbClr val="3366FF"/>
                      </a:solidFill>
                      <a:latin typeface="Helvetica"/>
                      <a:cs typeface="Helvetica"/>
                    </a:endParaRPr>
                  </a:p>
                </p:txBody>
              </p:sp>
              <p:grpSp>
                <p:nvGrpSpPr>
                  <p:cNvPr id="81512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1488" y="2256"/>
                    <a:ext cx="369" cy="369"/>
                    <a:chOff x="1457" y="2843"/>
                    <a:chExt cx="369" cy="369"/>
                  </a:xfrm>
                </p:grpSpPr>
                <p:sp>
                  <p:nvSpPr>
                    <p:cNvPr id="815128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7" y="2884"/>
                      <a:ext cx="288" cy="28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815129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7" y="2843"/>
                      <a:ext cx="369" cy="369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</p:grpSp>
              <p:sp>
                <p:nvSpPr>
                  <p:cNvPr id="81513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791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>
                      <a:solidFill>
                        <a:srgbClr val="3366FF"/>
                      </a:solidFill>
                      <a:latin typeface="Helvetica"/>
                      <a:cs typeface="Helvetica"/>
                    </a:endParaRPr>
                  </a:p>
                </p:txBody>
              </p:sp>
              <p:grpSp>
                <p:nvGrpSpPr>
                  <p:cNvPr id="815131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2031" y="2795"/>
                    <a:ext cx="369" cy="369"/>
                    <a:chOff x="1457" y="2843"/>
                    <a:chExt cx="369" cy="369"/>
                  </a:xfrm>
                </p:grpSpPr>
                <p:sp>
                  <p:nvSpPr>
                    <p:cNvPr id="815132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7" y="2884"/>
                      <a:ext cx="288" cy="28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815133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7" y="2843"/>
                      <a:ext cx="369" cy="369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815134" name="Group 30"/>
          <p:cNvGrpSpPr>
            <a:grpSpLocks/>
          </p:cNvGrpSpPr>
          <p:nvPr/>
        </p:nvGrpSpPr>
        <p:grpSpPr bwMode="auto">
          <a:xfrm>
            <a:off x="1104900" y="4133850"/>
            <a:ext cx="963613" cy="960438"/>
            <a:chOff x="2976" y="2928"/>
            <a:chExt cx="607" cy="605"/>
          </a:xfrm>
        </p:grpSpPr>
        <p:sp>
          <p:nvSpPr>
            <p:cNvPr id="815135" name="Rectangle 31"/>
            <p:cNvSpPr>
              <a:spLocks noChangeArrowheads="1"/>
            </p:cNvSpPr>
            <p:nvPr/>
          </p:nvSpPr>
          <p:spPr bwMode="auto">
            <a:xfrm>
              <a:off x="2976" y="2939"/>
              <a:ext cx="60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/>
                <a:cs typeface="Helvetica"/>
              </a:endParaRPr>
            </a:p>
          </p:txBody>
        </p:sp>
        <p:grpSp>
          <p:nvGrpSpPr>
            <p:cNvPr id="815136" name="Group 32"/>
            <p:cNvGrpSpPr>
              <a:grpSpLocks/>
            </p:cNvGrpSpPr>
            <p:nvPr/>
          </p:nvGrpSpPr>
          <p:grpSpPr bwMode="auto">
            <a:xfrm>
              <a:off x="2976" y="2928"/>
              <a:ext cx="607" cy="605"/>
              <a:chOff x="1440" y="2256"/>
              <a:chExt cx="1008" cy="1004"/>
            </a:xfrm>
          </p:grpSpPr>
          <p:sp>
            <p:nvSpPr>
              <p:cNvPr id="815137" name="Rectangle 33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08" cy="10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/>
                  <a:cs typeface="Helvetica"/>
                </a:endParaRPr>
              </a:p>
            </p:txBody>
          </p:sp>
          <p:grpSp>
            <p:nvGrpSpPr>
              <p:cNvPr id="815138" name="Group 34"/>
              <p:cNvGrpSpPr>
                <a:grpSpLocks/>
              </p:cNvGrpSpPr>
              <p:nvPr/>
            </p:nvGrpSpPr>
            <p:grpSpPr bwMode="auto">
              <a:xfrm>
                <a:off x="1488" y="2304"/>
                <a:ext cx="912" cy="908"/>
                <a:chOff x="1488" y="2256"/>
                <a:chExt cx="912" cy="908"/>
              </a:xfrm>
            </p:grpSpPr>
            <p:sp>
              <p:nvSpPr>
                <p:cNvPr id="815139" name="Oval 35"/>
                <p:cNvSpPr>
                  <a:spLocks noChangeArrowheads="1"/>
                </p:cNvSpPr>
                <p:nvPr/>
              </p:nvSpPr>
              <p:spPr bwMode="auto">
                <a:xfrm>
                  <a:off x="2031" y="2256"/>
                  <a:ext cx="369" cy="36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815140" name="Group 36"/>
                <p:cNvGrpSpPr>
                  <a:grpSpLocks/>
                </p:cNvGrpSpPr>
                <p:nvPr/>
              </p:nvGrpSpPr>
              <p:grpSpPr bwMode="auto">
                <a:xfrm>
                  <a:off x="1488" y="2256"/>
                  <a:ext cx="369" cy="369"/>
                  <a:chOff x="1457" y="2843"/>
                  <a:chExt cx="369" cy="369"/>
                </a:xfrm>
              </p:grpSpPr>
              <p:sp>
                <p:nvSpPr>
                  <p:cNvPr id="81514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884"/>
                    <a:ext cx="288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81514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1457" y="2843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815143" name="Oval 39"/>
                <p:cNvSpPr>
                  <a:spLocks noChangeArrowheads="1"/>
                </p:cNvSpPr>
                <p:nvPr/>
              </p:nvSpPr>
              <p:spPr bwMode="auto">
                <a:xfrm>
                  <a:off x="1488" y="2791"/>
                  <a:ext cx="369" cy="36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815144" name="Group 40"/>
                <p:cNvGrpSpPr>
                  <a:grpSpLocks/>
                </p:cNvGrpSpPr>
                <p:nvPr/>
              </p:nvGrpSpPr>
              <p:grpSpPr bwMode="auto">
                <a:xfrm>
                  <a:off x="2031" y="2795"/>
                  <a:ext cx="369" cy="369"/>
                  <a:chOff x="1457" y="2843"/>
                  <a:chExt cx="369" cy="369"/>
                </a:xfrm>
              </p:grpSpPr>
              <p:sp>
                <p:nvSpPr>
                  <p:cNvPr id="81514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884"/>
                    <a:ext cx="288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81514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457" y="2843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</p:grpSp>
          </p:grpSp>
        </p:grpSp>
      </p:grpSp>
      <p:grpSp>
        <p:nvGrpSpPr>
          <p:cNvPr id="815147" name="Group 43"/>
          <p:cNvGrpSpPr>
            <a:grpSpLocks/>
          </p:cNvGrpSpPr>
          <p:nvPr/>
        </p:nvGrpSpPr>
        <p:grpSpPr bwMode="auto">
          <a:xfrm flipV="1">
            <a:off x="1104900" y="4133850"/>
            <a:ext cx="963613" cy="960438"/>
            <a:chOff x="2976" y="2928"/>
            <a:chExt cx="607" cy="605"/>
          </a:xfrm>
        </p:grpSpPr>
        <p:sp>
          <p:nvSpPr>
            <p:cNvPr id="815148" name="Rectangle 44"/>
            <p:cNvSpPr>
              <a:spLocks noChangeArrowheads="1"/>
            </p:cNvSpPr>
            <p:nvPr/>
          </p:nvSpPr>
          <p:spPr bwMode="auto">
            <a:xfrm>
              <a:off x="2976" y="2939"/>
              <a:ext cx="607" cy="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"/>
                <a:cs typeface="Helvetica"/>
              </a:endParaRPr>
            </a:p>
          </p:txBody>
        </p:sp>
        <p:grpSp>
          <p:nvGrpSpPr>
            <p:cNvPr id="815149" name="Group 45"/>
            <p:cNvGrpSpPr>
              <a:grpSpLocks/>
            </p:cNvGrpSpPr>
            <p:nvPr/>
          </p:nvGrpSpPr>
          <p:grpSpPr bwMode="auto">
            <a:xfrm>
              <a:off x="2976" y="2928"/>
              <a:ext cx="607" cy="605"/>
              <a:chOff x="1440" y="2256"/>
              <a:chExt cx="1008" cy="1004"/>
            </a:xfrm>
          </p:grpSpPr>
          <p:sp>
            <p:nvSpPr>
              <p:cNvPr id="815150" name="Rectangle 46"/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1008" cy="10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Helvetica"/>
                  <a:cs typeface="Helvetica"/>
                </a:endParaRPr>
              </a:p>
            </p:txBody>
          </p:sp>
          <p:grpSp>
            <p:nvGrpSpPr>
              <p:cNvPr id="815151" name="Group 47"/>
              <p:cNvGrpSpPr>
                <a:grpSpLocks/>
              </p:cNvGrpSpPr>
              <p:nvPr/>
            </p:nvGrpSpPr>
            <p:grpSpPr bwMode="auto">
              <a:xfrm>
                <a:off x="1488" y="2304"/>
                <a:ext cx="912" cy="908"/>
                <a:chOff x="1488" y="2256"/>
                <a:chExt cx="912" cy="908"/>
              </a:xfrm>
            </p:grpSpPr>
            <p:sp>
              <p:nvSpPr>
                <p:cNvPr id="815152" name="Oval 48"/>
                <p:cNvSpPr>
                  <a:spLocks noChangeArrowheads="1"/>
                </p:cNvSpPr>
                <p:nvPr/>
              </p:nvSpPr>
              <p:spPr bwMode="auto">
                <a:xfrm>
                  <a:off x="2031" y="2256"/>
                  <a:ext cx="369" cy="36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815153" name="Group 49"/>
                <p:cNvGrpSpPr>
                  <a:grpSpLocks/>
                </p:cNvGrpSpPr>
                <p:nvPr/>
              </p:nvGrpSpPr>
              <p:grpSpPr bwMode="auto">
                <a:xfrm>
                  <a:off x="1488" y="2256"/>
                  <a:ext cx="369" cy="369"/>
                  <a:chOff x="1457" y="2843"/>
                  <a:chExt cx="369" cy="369"/>
                </a:xfrm>
              </p:grpSpPr>
              <p:sp>
                <p:nvSpPr>
                  <p:cNvPr id="815154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884"/>
                    <a:ext cx="288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81515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1457" y="2843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</p:grpSp>
            <p:sp>
              <p:nvSpPr>
                <p:cNvPr id="815156" name="Oval 52"/>
                <p:cNvSpPr>
                  <a:spLocks noChangeArrowheads="1"/>
                </p:cNvSpPr>
                <p:nvPr/>
              </p:nvSpPr>
              <p:spPr bwMode="auto">
                <a:xfrm>
                  <a:off x="1488" y="2791"/>
                  <a:ext cx="369" cy="36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815157" name="Group 53"/>
                <p:cNvGrpSpPr>
                  <a:grpSpLocks/>
                </p:cNvGrpSpPr>
                <p:nvPr/>
              </p:nvGrpSpPr>
              <p:grpSpPr bwMode="auto">
                <a:xfrm>
                  <a:off x="2031" y="2795"/>
                  <a:ext cx="369" cy="369"/>
                  <a:chOff x="1457" y="2843"/>
                  <a:chExt cx="369" cy="369"/>
                </a:xfrm>
              </p:grpSpPr>
              <p:sp>
                <p:nvSpPr>
                  <p:cNvPr id="81515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497" y="2884"/>
                    <a:ext cx="288" cy="28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  <p:sp>
                <p:nvSpPr>
                  <p:cNvPr id="81515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1457" y="2843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Helvetica"/>
                      <a:cs typeface="Helvetica"/>
                    </a:endParaRPr>
                  </a:p>
                </p:txBody>
              </p:sp>
            </p:grpSp>
          </p:grpSp>
        </p:grpSp>
      </p:grpSp>
      <p:grpSp>
        <p:nvGrpSpPr>
          <p:cNvPr id="815160" name="Group 56"/>
          <p:cNvGrpSpPr>
            <a:grpSpLocks/>
          </p:cNvGrpSpPr>
          <p:nvPr/>
        </p:nvGrpSpPr>
        <p:grpSpPr bwMode="auto">
          <a:xfrm>
            <a:off x="593725" y="4090990"/>
            <a:ext cx="2282824" cy="1866901"/>
            <a:chOff x="1389" y="2334"/>
            <a:chExt cx="1438" cy="1176"/>
          </a:xfrm>
        </p:grpSpPr>
        <p:sp>
          <p:nvSpPr>
            <p:cNvPr id="815161" name="Rectangle 57"/>
            <p:cNvSpPr>
              <a:spLocks noChangeArrowheads="1"/>
            </p:cNvSpPr>
            <p:nvPr/>
          </p:nvSpPr>
          <p:spPr bwMode="auto">
            <a:xfrm>
              <a:off x="1659" y="2334"/>
              <a:ext cx="686" cy="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3366FF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815162" name="Group 58"/>
            <p:cNvGrpSpPr>
              <a:grpSpLocks/>
            </p:cNvGrpSpPr>
            <p:nvPr/>
          </p:nvGrpSpPr>
          <p:grpSpPr bwMode="auto">
            <a:xfrm>
              <a:off x="1711" y="2359"/>
              <a:ext cx="607" cy="605"/>
              <a:chOff x="2976" y="2928"/>
              <a:chExt cx="607" cy="605"/>
            </a:xfrm>
          </p:grpSpPr>
          <p:sp>
            <p:nvSpPr>
              <p:cNvPr id="815163" name="Rectangle 59"/>
              <p:cNvSpPr>
                <a:spLocks noChangeArrowheads="1"/>
              </p:cNvSpPr>
              <p:nvPr/>
            </p:nvSpPr>
            <p:spPr bwMode="auto">
              <a:xfrm>
                <a:off x="2976" y="2939"/>
                <a:ext cx="607" cy="5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3366FF"/>
                  </a:solidFill>
                  <a:latin typeface="Helvetica"/>
                  <a:cs typeface="Helvetica"/>
                </a:endParaRPr>
              </a:p>
            </p:txBody>
          </p:sp>
          <p:grpSp>
            <p:nvGrpSpPr>
              <p:cNvPr id="815164" name="Group 60"/>
              <p:cNvGrpSpPr>
                <a:grpSpLocks/>
              </p:cNvGrpSpPr>
              <p:nvPr/>
            </p:nvGrpSpPr>
            <p:grpSpPr bwMode="auto">
              <a:xfrm>
                <a:off x="2976" y="2928"/>
                <a:ext cx="607" cy="605"/>
                <a:chOff x="1440" y="2256"/>
                <a:chExt cx="1008" cy="1004"/>
              </a:xfrm>
            </p:grpSpPr>
            <p:sp>
              <p:nvSpPr>
                <p:cNvPr id="815165" name="Rectangle 61"/>
                <p:cNvSpPr>
                  <a:spLocks noChangeArrowheads="1"/>
                </p:cNvSpPr>
                <p:nvPr/>
              </p:nvSpPr>
              <p:spPr bwMode="auto">
                <a:xfrm>
                  <a:off x="1440" y="2256"/>
                  <a:ext cx="1008" cy="1004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000">
                    <a:solidFill>
                      <a:srgbClr val="3366FF"/>
                    </a:solidFill>
                    <a:latin typeface="Helvetica"/>
                    <a:cs typeface="Helvetica"/>
                  </a:endParaRPr>
                </a:p>
              </p:txBody>
            </p:sp>
            <p:grpSp>
              <p:nvGrpSpPr>
                <p:cNvPr id="815166" name="Group 62"/>
                <p:cNvGrpSpPr>
                  <a:grpSpLocks/>
                </p:cNvGrpSpPr>
                <p:nvPr/>
              </p:nvGrpSpPr>
              <p:grpSpPr bwMode="auto">
                <a:xfrm>
                  <a:off x="1488" y="2304"/>
                  <a:ext cx="912" cy="908"/>
                  <a:chOff x="1488" y="2256"/>
                  <a:chExt cx="912" cy="908"/>
                </a:xfrm>
              </p:grpSpPr>
              <p:sp>
                <p:nvSpPr>
                  <p:cNvPr id="81516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031" y="2256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>
                      <a:solidFill>
                        <a:srgbClr val="3366FF"/>
                      </a:solidFill>
                      <a:latin typeface="Helvetica"/>
                      <a:cs typeface="Helvetica"/>
                    </a:endParaRPr>
                  </a:p>
                </p:txBody>
              </p:sp>
              <p:grpSp>
                <p:nvGrpSpPr>
                  <p:cNvPr id="81516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488" y="2256"/>
                    <a:ext cx="369" cy="369"/>
                    <a:chOff x="1457" y="2843"/>
                    <a:chExt cx="369" cy="369"/>
                  </a:xfrm>
                </p:grpSpPr>
                <p:sp>
                  <p:nvSpPr>
                    <p:cNvPr id="815169" name="Oval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7" y="2884"/>
                      <a:ext cx="288" cy="28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815170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7" y="2843"/>
                      <a:ext cx="369" cy="369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</p:grpSp>
              <p:sp>
                <p:nvSpPr>
                  <p:cNvPr id="81517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791"/>
                    <a:ext cx="369" cy="369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>
                      <a:solidFill>
                        <a:srgbClr val="3366FF"/>
                      </a:solidFill>
                      <a:latin typeface="Helvetica"/>
                      <a:cs typeface="Helvetica"/>
                    </a:endParaRPr>
                  </a:p>
                </p:txBody>
              </p:sp>
              <p:grpSp>
                <p:nvGrpSpPr>
                  <p:cNvPr id="81517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031" y="2795"/>
                    <a:ext cx="369" cy="369"/>
                    <a:chOff x="1457" y="2843"/>
                    <a:chExt cx="369" cy="369"/>
                  </a:xfrm>
                </p:grpSpPr>
                <p:sp>
                  <p:nvSpPr>
                    <p:cNvPr id="815173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97" y="2884"/>
                      <a:ext cx="288" cy="28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  <p:sp>
                  <p:nvSpPr>
                    <p:cNvPr id="815174" name="Oval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57" y="2843"/>
                      <a:ext cx="369" cy="369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rgbClr val="000000">
                                <a:alpha val="74998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000">
                        <a:solidFill>
                          <a:srgbClr val="3366FF"/>
                        </a:solidFill>
                        <a:latin typeface="Helvetica"/>
                        <a:cs typeface="Helvetica"/>
                      </a:endParaRPr>
                    </a:p>
                  </p:txBody>
                </p:sp>
              </p:grpSp>
            </p:grpSp>
          </p:grpSp>
        </p:grpSp>
        <p:sp>
          <p:nvSpPr>
            <p:cNvPr id="815175" name="Text Box 71"/>
            <p:cNvSpPr txBox="1">
              <a:spLocks noChangeArrowheads="1"/>
            </p:cNvSpPr>
            <p:nvPr/>
          </p:nvSpPr>
          <p:spPr bwMode="auto">
            <a:xfrm>
              <a:off x="1389" y="3064"/>
              <a:ext cx="1438" cy="4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3366FF"/>
                  </a:solidFill>
                  <a:latin typeface="Helvetica"/>
                  <a:cs typeface="Helvetica"/>
                </a:rPr>
                <a:t>Polarization P = -1</a:t>
              </a:r>
            </a:p>
            <a:p>
              <a:pPr algn="ctr"/>
              <a:r>
                <a:rPr lang="en-US" sz="2000">
                  <a:solidFill>
                    <a:srgbClr val="3366FF"/>
                  </a:solidFill>
                  <a:latin typeface="Helvetica"/>
                  <a:cs typeface="Helvetica"/>
                </a:rPr>
                <a:t>Bit value </a:t>
              </a:r>
              <a:r>
                <a:rPr lang="ja-JP" altLang="en-US" sz="2000">
                  <a:solidFill>
                    <a:srgbClr val="3366FF"/>
                  </a:solidFill>
                  <a:latin typeface="Helvetica"/>
                  <a:cs typeface="Helvetica"/>
                </a:rPr>
                <a:t>“</a:t>
              </a:r>
              <a:r>
                <a:rPr lang="en-US" sz="2000">
                  <a:solidFill>
                    <a:srgbClr val="3366FF"/>
                  </a:solidFill>
                  <a:latin typeface="Helvetica"/>
                  <a:cs typeface="Helvetica"/>
                </a:rPr>
                <a:t>0</a:t>
              </a:r>
              <a:r>
                <a:rPr lang="ja-JP" altLang="en-US" sz="2000">
                  <a:solidFill>
                    <a:srgbClr val="3366FF"/>
                  </a:solidFill>
                  <a:latin typeface="Helvetica"/>
                  <a:cs typeface="Helvetica"/>
                </a:rPr>
                <a:t>”</a:t>
              </a:r>
              <a:endParaRPr lang="en-US" sz="2000">
                <a:solidFill>
                  <a:srgbClr val="3366FF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815176" name="Rectangle 72"/>
          <p:cNvSpPr>
            <a:spLocks noChangeArrowheads="1"/>
          </p:cNvSpPr>
          <p:nvPr/>
        </p:nvSpPr>
        <p:spPr bwMode="auto">
          <a:xfrm>
            <a:off x="5521325" y="4640263"/>
            <a:ext cx="35702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66FF"/>
                </a:solidFill>
                <a:latin typeface="Helvetica"/>
                <a:cs typeface="Helvetica"/>
              </a:rPr>
              <a:t>Developed in the early 90s by</a:t>
            </a:r>
          </a:p>
          <a:p>
            <a:r>
              <a:rPr lang="en-US" sz="2000">
                <a:solidFill>
                  <a:srgbClr val="3366FF"/>
                </a:solidFill>
                <a:latin typeface="Helvetica"/>
                <a:cs typeface="Helvetica"/>
              </a:rPr>
              <a:t>Craig Lent</a:t>
            </a:r>
          </a:p>
          <a:p>
            <a:r>
              <a:rPr lang="en-US" sz="2000">
                <a:solidFill>
                  <a:srgbClr val="3366FF"/>
                </a:solidFill>
                <a:latin typeface="Helvetica"/>
                <a:cs typeface="Helvetica"/>
              </a:rPr>
              <a:t>Wolfgang Porod</a:t>
            </a:r>
          </a:p>
          <a:p>
            <a:r>
              <a:rPr lang="en-US" sz="2000">
                <a:solidFill>
                  <a:srgbClr val="3366FF"/>
                </a:solidFill>
                <a:latin typeface="Helvetica"/>
                <a:cs typeface="Helvetica"/>
              </a:rPr>
              <a:t>Gary Bernstein</a:t>
            </a:r>
          </a:p>
        </p:txBody>
      </p:sp>
    </p:spTree>
    <p:extLst>
      <p:ext uri="{BB962C8B-B14F-4D97-AF65-F5344CB8AC3E}">
        <p14:creationId xmlns:p14="http://schemas.microsoft.com/office/powerpoint/2010/main" val="1408195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Charge configuration represents bit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8463" y="1241425"/>
            <a:ext cx="8021637" cy="1587500"/>
            <a:chOff x="251" y="782"/>
            <a:chExt cx="5053" cy="1000"/>
          </a:xfrm>
        </p:grpSpPr>
        <p:pic>
          <p:nvPicPr>
            <p:cNvPr id="100388" name="Picture 4" descr="Av3dotMINUS_ISO"/>
            <p:cNvPicPr>
              <a:picLocks noChangeAspect="1" noChangeArrowheads="1"/>
            </p:cNvPicPr>
            <p:nvPr/>
          </p:nvPicPr>
          <p:blipFill>
            <a:blip r:embed="rId3" cstate="print"/>
            <a:srcRect l="17421" t="24521" r="17421" b="24521"/>
            <a:stretch>
              <a:fillRect/>
            </a:stretch>
          </p:blipFill>
          <p:spPr bwMode="auto">
            <a:xfrm>
              <a:off x="251" y="782"/>
              <a:ext cx="161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89" name="Picture 5" descr="Av3dotNULL_ISO"/>
            <p:cNvPicPr>
              <a:picLocks noChangeAspect="1" noChangeArrowheads="1"/>
            </p:cNvPicPr>
            <p:nvPr/>
          </p:nvPicPr>
          <p:blipFill>
            <a:blip r:embed="rId4" cstate="print"/>
            <a:srcRect l="17421" t="24521" r="17421" b="18799"/>
            <a:stretch>
              <a:fillRect/>
            </a:stretch>
          </p:blipFill>
          <p:spPr bwMode="auto">
            <a:xfrm>
              <a:off x="2059" y="782"/>
              <a:ext cx="16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90" name="Picture 6" descr="Av3dotPLUS_ISO"/>
            <p:cNvPicPr>
              <a:picLocks noChangeAspect="1" noChangeArrowheads="1"/>
            </p:cNvPicPr>
            <p:nvPr/>
          </p:nvPicPr>
          <p:blipFill>
            <a:blip r:embed="rId5" cstate="print"/>
            <a:srcRect l="17421" t="24521" r="17421" b="24521"/>
            <a:stretch>
              <a:fillRect/>
            </a:stretch>
          </p:blipFill>
          <p:spPr bwMode="auto">
            <a:xfrm>
              <a:off x="3686" y="782"/>
              <a:ext cx="161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356" name="Text Box 11"/>
          <p:cNvSpPr txBox="1">
            <a:spLocks noChangeArrowheads="1"/>
          </p:cNvSpPr>
          <p:nvPr/>
        </p:nvSpPr>
        <p:spPr bwMode="auto">
          <a:xfrm>
            <a:off x="7396163" y="2441575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isopotential surfaces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46075" y="3275012"/>
            <a:ext cx="8416925" cy="3174999"/>
            <a:chOff x="218" y="2063"/>
            <a:chExt cx="5302" cy="2000"/>
          </a:xfrm>
        </p:grpSpPr>
        <p:pic>
          <p:nvPicPr>
            <p:cNvPr id="100358" name="Picture 8" descr="Av3dotMINUS_spin"/>
            <p:cNvPicPr>
              <a:picLocks noChangeAspect="1" noChangeArrowheads="1"/>
            </p:cNvPicPr>
            <p:nvPr/>
          </p:nvPicPr>
          <p:blipFill>
            <a:blip r:embed="rId6" cstate="print"/>
            <a:srcRect l="17421" t="24521" r="17421" b="24521"/>
            <a:stretch>
              <a:fillRect/>
            </a:stretch>
          </p:blipFill>
          <p:spPr bwMode="auto">
            <a:xfrm>
              <a:off x="218" y="2063"/>
              <a:ext cx="161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59" name="Picture 9" descr="Av3dotNULL_spin"/>
            <p:cNvPicPr>
              <a:picLocks noChangeAspect="1" noChangeArrowheads="1"/>
            </p:cNvPicPr>
            <p:nvPr/>
          </p:nvPicPr>
          <p:blipFill>
            <a:blip r:embed="rId7" cstate="print"/>
            <a:srcRect l="17421" t="24521" r="17421" b="24521"/>
            <a:stretch>
              <a:fillRect/>
            </a:stretch>
          </p:blipFill>
          <p:spPr bwMode="auto">
            <a:xfrm>
              <a:off x="2071" y="2063"/>
              <a:ext cx="161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60" name="Picture 10" descr="Av3dotPLUS_spin"/>
            <p:cNvPicPr>
              <a:picLocks noChangeAspect="1" noChangeArrowheads="1"/>
            </p:cNvPicPr>
            <p:nvPr/>
          </p:nvPicPr>
          <p:blipFill>
            <a:blip r:embed="rId8" cstate="print"/>
            <a:srcRect l="17421" t="24521" r="17421" b="24521"/>
            <a:stretch>
              <a:fillRect/>
            </a:stretch>
          </p:blipFill>
          <p:spPr bwMode="auto">
            <a:xfrm>
              <a:off x="3902" y="2063"/>
              <a:ext cx="1618" cy="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2573" y="3240"/>
              <a:ext cx="614" cy="499"/>
              <a:chOff x="2573" y="3306"/>
              <a:chExt cx="614" cy="499"/>
            </a:xfrm>
          </p:grpSpPr>
          <p:sp>
            <p:nvSpPr>
              <p:cNvPr id="100382" name="Line 13"/>
              <p:cNvSpPr>
                <a:spLocks noChangeShapeType="1"/>
              </p:cNvSpPr>
              <p:nvPr/>
            </p:nvSpPr>
            <p:spPr bwMode="auto">
              <a:xfrm flipH="1">
                <a:off x="2902" y="3421"/>
                <a:ext cx="173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366FF"/>
                  </a:solidFill>
                </a:endParaRPr>
              </a:p>
            </p:txBody>
          </p:sp>
          <p:sp>
            <p:nvSpPr>
              <p:cNvPr id="100383" name="Line 14"/>
              <p:cNvSpPr>
                <a:spLocks noChangeShapeType="1"/>
              </p:cNvSpPr>
              <p:nvPr/>
            </p:nvSpPr>
            <p:spPr bwMode="auto">
              <a:xfrm>
                <a:off x="2698" y="3445"/>
                <a:ext cx="173" cy="2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3366FF"/>
                  </a:solidFill>
                </a:endParaRPr>
              </a:p>
            </p:txBody>
          </p:sp>
          <p:sp>
            <p:nvSpPr>
              <p:cNvPr id="100384" name="Oval 15"/>
              <p:cNvSpPr>
                <a:spLocks noChangeArrowheads="1"/>
              </p:cNvSpPr>
              <p:nvPr/>
            </p:nvSpPr>
            <p:spPr bwMode="auto">
              <a:xfrm flipH="1">
                <a:off x="2957" y="3306"/>
                <a:ext cx="230" cy="2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366FF"/>
                  </a:solidFill>
                </a:endParaRPr>
              </a:p>
            </p:txBody>
          </p:sp>
          <p:sp>
            <p:nvSpPr>
              <p:cNvPr id="100385" name="Oval 16"/>
              <p:cNvSpPr>
                <a:spLocks noChangeArrowheads="1"/>
              </p:cNvSpPr>
              <p:nvPr/>
            </p:nvSpPr>
            <p:spPr bwMode="auto">
              <a:xfrm flipH="1">
                <a:off x="2573" y="3306"/>
                <a:ext cx="230" cy="2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366FF"/>
                  </a:solidFill>
                </a:endParaRPr>
              </a:p>
            </p:txBody>
          </p:sp>
          <p:sp>
            <p:nvSpPr>
              <p:cNvPr id="100386" name="Oval 17"/>
              <p:cNvSpPr>
                <a:spLocks noChangeArrowheads="1"/>
              </p:cNvSpPr>
              <p:nvPr/>
            </p:nvSpPr>
            <p:spPr bwMode="auto">
              <a:xfrm flipH="1">
                <a:off x="2765" y="3575"/>
                <a:ext cx="230" cy="2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366FF"/>
                  </a:solidFill>
                </a:endParaRPr>
              </a:p>
            </p:txBody>
          </p:sp>
          <p:sp>
            <p:nvSpPr>
              <p:cNvPr id="100387" name="Oval 18"/>
              <p:cNvSpPr>
                <a:spLocks noChangeArrowheads="1"/>
              </p:cNvSpPr>
              <p:nvPr/>
            </p:nvSpPr>
            <p:spPr bwMode="auto">
              <a:xfrm flipH="1">
                <a:off x="2809" y="3619"/>
                <a:ext cx="142" cy="142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rgbClr val="00C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3366FF"/>
                  </a:solidFill>
                </a:endParaRPr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4378" y="3240"/>
              <a:ext cx="614" cy="823"/>
              <a:chOff x="4378" y="3240"/>
              <a:chExt cx="614" cy="823"/>
            </a:xfrm>
          </p:grpSpPr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 flipH="1">
                <a:off x="4378" y="3240"/>
                <a:ext cx="614" cy="499"/>
                <a:chOff x="621" y="3341"/>
                <a:chExt cx="614" cy="499"/>
              </a:xfrm>
            </p:grpSpPr>
            <p:sp>
              <p:nvSpPr>
                <p:cNvPr id="100376" name="Line 21"/>
                <p:cNvSpPr>
                  <a:spLocks noChangeShapeType="1"/>
                </p:cNvSpPr>
                <p:nvPr/>
              </p:nvSpPr>
              <p:spPr bwMode="auto">
                <a:xfrm>
                  <a:off x="733" y="3456"/>
                  <a:ext cx="173" cy="2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7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937" y="3480"/>
                  <a:ext cx="173" cy="2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8" name="Oval 23"/>
                <p:cNvSpPr>
                  <a:spLocks noChangeArrowheads="1"/>
                </p:cNvSpPr>
                <p:nvPr/>
              </p:nvSpPr>
              <p:spPr bwMode="auto">
                <a:xfrm>
                  <a:off x="621" y="3341"/>
                  <a:ext cx="230" cy="23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9" name="Oval 24"/>
                <p:cNvSpPr>
                  <a:spLocks noChangeArrowheads="1"/>
                </p:cNvSpPr>
                <p:nvPr/>
              </p:nvSpPr>
              <p:spPr bwMode="auto">
                <a:xfrm>
                  <a:off x="1005" y="3341"/>
                  <a:ext cx="230" cy="23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80" name="Oval 25"/>
                <p:cNvSpPr>
                  <a:spLocks noChangeArrowheads="1"/>
                </p:cNvSpPr>
                <p:nvPr/>
              </p:nvSpPr>
              <p:spPr bwMode="auto">
                <a:xfrm>
                  <a:off x="813" y="3610"/>
                  <a:ext cx="230" cy="23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81" name="Oval 26"/>
                <p:cNvSpPr>
                  <a:spLocks noChangeArrowheads="1"/>
                </p:cNvSpPr>
                <p:nvPr/>
              </p:nvSpPr>
              <p:spPr bwMode="auto">
                <a:xfrm>
                  <a:off x="665" y="3385"/>
                  <a:ext cx="142" cy="14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</p:grpSp>
          <p:sp>
            <p:nvSpPr>
              <p:cNvPr id="100375" name="Text Box 27"/>
              <p:cNvSpPr txBox="1">
                <a:spLocks noChangeArrowheads="1"/>
              </p:cNvSpPr>
              <p:nvPr/>
            </p:nvSpPr>
            <p:spPr bwMode="auto">
              <a:xfrm>
                <a:off x="4518" y="3772"/>
                <a:ext cx="3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rgbClr val="3366FF"/>
                    </a:solidFill>
                  </a:rPr>
                  <a:t>“1”</a:t>
                </a:r>
              </a:p>
            </p:txBody>
          </p:sp>
        </p:grpSp>
        <p:sp>
          <p:nvSpPr>
            <p:cNvPr id="100363" name="Text Box 28"/>
            <p:cNvSpPr txBox="1">
              <a:spLocks noChangeArrowheads="1"/>
            </p:cNvSpPr>
            <p:nvPr/>
          </p:nvSpPr>
          <p:spPr bwMode="auto">
            <a:xfrm>
              <a:off x="2623" y="3772"/>
              <a:ext cx="59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66FF"/>
                  </a:solidFill>
                </a:rPr>
                <a:t>“null”</a:t>
              </a: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531" y="3214"/>
              <a:ext cx="819" cy="849"/>
              <a:chOff x="531" y="3214"/>
              <a:chExt cx="819" cy="849"/>
            </a:xfrm>
          </p:grpSpPr>
          <p:grpSp>
            <p:nvGrpSpPr>
              <p:cNvPr id="8" name="Group 30"/>
              <p:cNvGrpSpPr>
                <a:grpSpLocks/>
              </p:cNvGrpSpPr>
              <p:nvPr/>
            </p:nvGrpSpPr>
            <p:grpSpPr bwMode="auto">
              <a:xfrm>
                <a:off x="736" y="3240"/>
                <a:ext cx="614" cy="499"/>
                <a:chOff x="621" y="3341"/>
                <a:chExt cx="614" cy="499"/>
              </a:xfrm>
            </p:grpSpPr>
            <p:sp>
              <p:nvSpPr>
                <p:cNvPr id="100368" name="Line 31"/>
                <p:cNvSpPr>
                  <a:spLocks noChangeShapeType="1"/>
                </p:cNvSpPr>
                <p:nvPr/>
              </p:nvSpPr>
              <p:spPr bwMode="auto">
                <a:xfrm>
                  <a:off x="733" y="3456"/>
                  <a:ext cx="173" cy="2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69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937" y="3480"/>
                  <a:ext cx="173" cy="2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0" name="Oval 33"/>
                <p:cNvSpPr>
                  <a:spLocks noChangeArrowheads="1"/>
                </p:cNvSpPr>
                <p:nvPr/>
              </p:nvSpPr>
              <p:spPr bwMode="auto">
                <a:xfrm>
                  <a:off x="621" y="3341"/>
                  <a:ext cx="230" cy="23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1" name="Oval 34"/>
                <p:cNvSpPr>
                  <a:spLocks noChangeArrowheads="1"/>
                </p:cNvSpPr>
                <p:nvPr/>
              </p:nvSpPr>
              <p:spPr bwMode="auto">
                <a:xfrm>
                  <a:off x="1005" y="3341"/>
                  <a:ext cx="230" cy="23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2" name="Oval 35"/>
                <p:cNvSpPr>
                  <a:spLocks noChangeArrowheads="1"/>
                </p:cNvSpPr>
                <p:nvPr/>
              </p:nvSpPr>
              <p:spPr bwMode="auto">
                <a:xfrm>
                  <a:off x="813" y="3610"/>
                  <a:ext cx="230" cy="23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100373" name="Oval 36"/>
                <p:cNvSpPr>
                  <a:spLocks noChangeArrowheads="1"/>
                </p:cNvSpPr>
                <p:nvPr/>
              </p:nvSpPr>
              <p:spPr bwMode="auto">
                <a:xfrm>
                  <a:off x="665" y="3385"/>
                  <a:ext cx="142" cy="142"/>
                </a:xfrm>
                <a:prstGeom prst="ellipse">
                  <a:avLst/>
                </a:prstGeom>
                <a:solidFill>
                  <a:srgbClr val="00CC00"/>
                </a:solidFill>
                <a:ln w="9525">
                  <a:solidFill>
                    <a:srgbClr val="00CC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3366FF"/>
                    </a:solidFill>
                  </a:endParaRPr>
                </a:p>
              </p:txBody>
            </p:sp>
          </p:grpSp>
          <p:sp>
            <p:nvSpPr>
              <p:cNvPr id="100366" name="Text Box 37"/>
              <p:cNvSpPr txBox="1">
                <a:spLocks noChangeArrowheads="1"/>
              </p:cNvSpPr>
              <p:nvPr/>
            </p:nvSpPr>
            <p:spPr bwMode="auto">
              <a:xfrm>
                <a:off x="531" y="3214"/>
                <a:ext cx="17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3366FF"/>
                    </a:solidFill>
                  </a:rPr>
                  <a:t>+</a:t>
                </a:r>
              </a:p>
            </p:txBody>
          </p:sp>
          <p:sp>
            <p:nvSpPr>
              <p:cNvPr id="100367" name="Text Box 38"/>
              <p:cNvSpPr txBox="1">
                <a:spLocks noChangeArrowheads="1"/>
              </p:cNvSpPr>
              <p:nvPr/>
            </p:nvSpPr>
            <p:spPr bwMode="auto">
              <a:xfrm>
                <a:off x="844" y="3772"/>
                <a:ext cx="3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3366FF"/>
                    </a:solidFill>
                  </a:rPr>
                  <a:t>“0”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184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cule.tif"/>
          <p:cNvPicPr>
            <a:picLocks noChangeAspect="1"/>
          </p:cNvPicPr>
          <p:nvPr/>
        </p:nvPicPr>
        <p:blipFill>
          <a:blip r:embed="rId2" cstate="print"/>
          <a:srcRect l="18102" t="24015" r="18540" b="27221"/>
          <a:stretch>
            <a:fillRect/>
          </a:stretch>
        </p:blipFill>
        <p:spPr>
          <a:xfrm>
            <a:off x="1531338" y="1312224"/>
            <a:ext cx="5700122" cy="29857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8268" y="56232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>
                <a:solidFill>
                  <a:srgbClr val="3366FF"/>
                </a:solidFill>
                <a:latin typeface="Helvetica"/>
                <a:cs typeface="Helvetica"/>
              </a:rPr>
              <a:t>A</a:t>
            </a:r>
            <a:r>
              <a:rPr lang="en-US" sz="1400" dirty="0" err="1" smtClean="0">
                <a:solidFill>
                  <a:srgbClr val="3366FF"/>
                </a:solidFill>
                <a:latin typeface="Helvetica"/>
                <a:cs typeface="Helvetica"/>
              </a:rPr>
              <a:t>witterionic</a:t>
            </a:r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 </a:t>
            </a:r>
            <a:r>
              <a:rPr lang="en-US" sz="1400" dirty="0">
                <a:solidFill>
                  <a:srgbClr val="3366FF"/>
                </a:solidFill>
                <a:latin typeface="Helvetica"/>
                <a:cs typeface="Helvetica"/>
              </a:rPr>
              <a:t>mixed-</a:t>
            </a:r>
            <a:r>
              <a:rPr lang="en-US" sz="1400" dirty="0" err="1">
                <a:solidFill>
                  <a:srgbClr val="3366FF"/>
                </a:solidFill>
                <a:latin typeface="Helvetica"/>
                <a:cs typeface="Helvetica"/>
              </a:rPr>
              <a:t>valent</a:t>
            </a:r>
            <a:r>
              <a:rPr lang="en-US" sz="1400" dirty="0">
                <a:solidFill>
                  <a:srgbClr val="3366FF"/>
                </a:solidFill>
                <a:latin typeface="Helvetica"/>
                <a:cs typeface="Helvetica"/>
              </a:rPr>
              <a:t> nido-1,2-diferrocenyl-undecacarborane.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8372" y="3862647"/>
            <a:ext cx="2929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Synthesis:</a:t>
            </a:r>
          </a:p>
          <a:p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John Christie, Kenneth Henderson</a:t>
            </a:r>
            <a:endParaRPr lang="en-US" sz="1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Neutral mixed-valence zwitterion (self-doped)</a:t>
            </a:r>
            <a:endParaRPr lang="en-US" dirty="0"/>
          </a:p>
        </p:txBody>
      </p:sp>
      <p:pic>
        <p:nvPicPr>
          <p:cNvPr id="2447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51969" r="9435" b="6885"/>
          <a:stretch/>
        </p:blipFill>
        <p:spPr bwMode="auto">
          <a:xfrm>
            <a:off x="816434" y="4124257"/>
            <a:ext cx="2038335" cy="135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5800" y="5562600"/>
            <a:ext cx="23934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Imaging:</a:t>
            </a:r>
          </a:p>
          <a:p>
            <a:pPr algn="l"/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Alex Kandel, Natalie Wasio,</a:t>
            </a:r>
          </a:p>
          <a:p>
            <a:pPr algn="l"/>
            <a:r>
              <a:rPr lang="en-US" sz="1400" dirty="0" smtClean="0">
                <a:solidFill>
                  <a:srgbClr val="3366FF"/>
                </a:solidFill>
                <a:latin typeface="Helvetica"/>
                <a:cs typeface="Helvetica"/>
              </a:rPr>
              <a:t>Rebecca </a:t>
            </a:r>
            <a:r>
              <a:rPr lang="en-US" sz="1400" dirty="0" err="1" smtClean="0">
                <a:solidFill>
                  <a:srgbClr val="3366FF"/>
                </a:solidFill>
                <a:latin typeface="Helvetica"/>
                <a:cs typeface="Helvetica"/>
              </a:rPr>
              <a:t>Quardokas</a:t>
            </a:r>
            <a:endParaRPr lang="en-US" sz="1400" dirty="0">
              <a:solidFill>
                <a:srgbClr val="3366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241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Conclusions</a:t>
            </a: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838200"/>
            <a:ext cx="8408987" cy="50212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800" dirty="0">
                <a:latin typeface="Helvetica" charset="0"/>
                <a:ea typeface="ＭＳ Ｐゴシック" charset="0"/>
              </a:rPr>
              <a:t>E</a:t>
            </a:r>
            <a:r>
              <a:rPr lang="en-US" sz="2800" dirty="0" smtClean="0">
                <a:latin typeface="Helvetica" charset="0"/>
                <a:ea typeface="ＭＳ Ｐゴシック" charset="0"/>
              </a:rPr>
              <a:t>nergy recycling can enable power reduction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800" dirty="0" smtClean="0">
                <a:latin typeface="Helvetica" charset="0"/>
                <a:ea typeface="ＭＳ Ｐゴシック" charset="0"/>
              </a:rPr>
              <a:t>Charge </a:t>
            </a:r>
            <a:r>
              <a:rPr lang="en-US" sz="2800" dirty="0">
                <a:latin typeface="Helvetica" charset="0"/>
                <a:ea typeface="ＭＳ Ｐゴシック" charset="0"/>
              </a:rPr>
              <a:t>is a viable state variable </a:t>
            </a:r>
            <a:endParaRPr lang="en-US" sz="2800" dirty="0" smtClean="0">
              <a:latin typeface="Helvetica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800" dirty="0" smtClean="0">
                <a:latin typeface="Helvetica" charset="0"/>
                <a:ea typeface="ＭＳ Ｐゴシック" charset="0"/>
              </a:rPr>
              <a:t>Alternative state variables face the same limits as charge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800" dirty="0" smtClean="0">
                <a:latin typeface="Helvetica" charset="0"/>
                <a:ea typeface="ＭＳ Ｐゴシック" charset="0"/>
              </a:rPr>
              <a:t>There </a:t>
            </a:r>
            <a:r>
              <a:rPr lang="en-US" sz="2800" dirty="0">
                <a:latin typeface="Helvetica" charset="0"/>
                <a:ea typeface="ＭＳ Ｐゴシック" charset="0"/>
              </a:rPr>
              <a:t>is no fundamental lower limit on the energy needed for computation – only practical ones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800" dirty="0" smtClean="0">
                <a:latin typeface="Helvetica" charset="0"/>
                <a:ea typeface="ＭＳ Ｐゴシック" charset="0"/>
              </a:rPr>
              <a:t>The </a:t>
            </a:r>
            <a:r>
              <a:rPr lang="en-US" sz="2800" dirty="0">
                <a:latin typeface="Helvetica" charset="0"/>
                <a:ea typeface="ＭＳ Ｐゴシック" charset="0"/>
              </a:rPr>
              <a:t>key is to trade speed for power, a trade-off that is already being made</a:t>
            </a:r>
            <a:r>
              <a:rPr lang="en-US" sz="2800" dirty="0" smtClean="0">
                <a:latin typeface="Helvetica" charset="0"/>
                <a:ea typeface="ＭＳ Ｐゴシック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60000"/>
              </a:spcAft>
              <a:defRPr/>
            </a:pPr>
            <a:r>
              <a:rPr lang="en-US" sz="2800" dirty="0" smtClean="0">
                <a:latin typeface="Helvetica" charset="0"/>
              </a:rPr>
              <a:t>Low energy dissipation key to implantable applications.</a:t>
            </a:r>
            <a:endParaRPr lang="en-US" sz="2800" dirty="0">
              <a:latin typeface="Helvetica" charset="0"/>
              <a:ea typeface="ＭＳ Ｐゴシック" charset="0"/>
            </a:endParaRPr>
          </a:p>
          <a:p>
            <a:pPr lvl="1" eaLnBrk="1" hangingPunct="1">
              <a:lnSpc>
                <a:spcPct val="190000"/>
              </a:lnSpc>
              <a:defRPr/>
            </a:pPr>
            <a:endParaRPr lang="en-US" dirty="0">
              <a:latin typeface="Helvetic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Helvetica" charset="0"/>
              </a:rPr>
              <a:t>Moore</a:t>
            </a:r>
            <a:r>
              <a:rPr lang="ja-JP" altLang="en-US" dirty="0">
                <a:latin typeface="Helvetica" charset="0"/>
              </a:rPr>
              <a:t>’</a:t>
            </a:r>
            <a:r>
              <a:rPr lang="en-US" dirty="0">
                <a:latin typeface="Helvetica" charset="0"/>
              </a:rPr>
              <a:t>s Law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981075" y="5745163"/>
            <a:ext cx="70326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number of transistors per chip doubles every 18 months</a:t>
            </a:r>
          </a:p>
        </p:txBody>
      </p:sp>
      <p:pic>
        <p:nvPicPr>
          <p:cNvPr id="19460" name="Picture 4" descr="Moores_Law 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987425"/>
            <a:ext cx="7216775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64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04" name="Rectangle 132"/>
          <p:cNvSpPr>
            <a:spLocks noChangeArrowheads="1"/>
          </p:cNvSpPr>
          <p:nvPr/>
        </p:nvSpPr>
        <p:spPr bwMode="auto">
          <a:xfrm>
            <a:off x="1774825" y="381000"/>
            <a:ext cx="530383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dirty="0">
                <a:solidFill>
                  <a:srgbClr val="063DE8"/>
                </a:solidFill>
                <a:latin typeface="Helvetica"/>
                <a:cs typeface="Helvetica"/>
              </a:rPr>
              <a:t>Power Density</a:t>
            </a:r>
          </a:p>
        </p:txBody>
      </p:sp>
      <p:sp>
        <p:nvSpPr>
          <p:cNvPr id="54405" name="Rectangle 133"/>
          <p:cNvSpPr>
            <a:spLocks noChangeArrowheads="1"/>
          </p:cNvSpPr>
          <p:nvPr/>
        </p:nvSpPr>
        <p:spPr bwMode="auto">
          <a:xfrm>
            <a:off x="838200" y="5942013"/>
            <a:ext cx="7942263" cy="36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</a:pPr>
            <a:r>
              <a:rPr lang="en-US" sz="2200" dirty="0">
                <a:solidFill>
                  <a:srgbClr val="3366FF"/>
                </a:solidFill>
                <a:latin typeface="Helvetica" charset="0"/>
              </a:rPr>
              <a:t>Multi-core processors necessary to keep chips from melting</a:t>
            </a:r>
            <a:endParaRPr lang="en-US" sz="2200" dirty="0">
              <a:solidFill>
                <a:srgbClr val="3366FF"/>
              </a:solidFill>
              <a:latin typeface="Comic Sans MS" charset="0"/>
            </a:endParaRPr>
          </a:p>
        </p:txBody>
      </p:sp>
      <p:pic>
        <p:nvPicPr>
          <p:cNvPr id="5440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020763"/>
            <a:ext cx="755967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07" name="TextBox 4"/>
          <p:cNvSpPr txBox="1">
            <a:spLocks noChangeArrowheads="1"/>
          </p:cNvSpPr>
          <p:nvPr/>
        </p:nvSpPr>
        <p:spPr bwMode="auto">
          <a:xfrm>
            <a:off x="1671638" y="5094288"/>
            <a:ext cx="6699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4004</a:t>
            </a:r>
          </a:p>
        </p:txBody>
      </p:sp>
      <p:sp>
        <p:nvSpPr>
          <p:cNvPr id="54408" name="TextBox 5"/>
          <p:cNvSpPr txBox="1">
            <a:spLocks noChangeArrowheads="1"/>
          </p:cNvSpPr>
          <p:nvPr/>
        </p:nvSpPr>
        <p:spPr bwMode="auto">
          <a:xfrm>
            <a:off x="1871663" y="4660900"/>
            <a:ext cx="600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8008</a:t>
            </a:r>
          </a:p>
        </p:txBody>
      </p:sp>
      <p:sp>
        <p:nvSpPr>
          <p:cNvPr id="54409" name="TextBox 6"/>
          <p:cNvSpPr txBox="1">
            <a:spLocks noChangeArrowheads="1"/>
          </p:cNvSpPr>
          <p:nvPr/>
        </p:nvSpPr>
        <p:spPr bwMode="auto">
          <a:xfrm>
            <a:off x="2139950" y="4981575"/>
            <a:ext cx="669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8080</a:t>
            </a:r>
          </a:p>
        </p:txBody>
      </p:sp>
      <p:sp>
        <p:nvSpPr>
          <p:cNvPr id="54410" name="TextBox 7"/>
          <p:cNvSpPr txBox="1">
            <a:spLocks noChangeArrowheads="1"/>
          </p:cNvSpPr>
          <p:nvPr/>
        </p:nvSpPr>
        <p:spPr bwMode="auto">
          <a:xfrm>
            <a:off x="2341563" y="4660900"/>
            <a:ext cx="638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8085</a:t>
            </a:r>
          </a:p>
        </p:txBody>
      </p:sp>
      <p:sp>
        <p:nvSpPr>
          <p:cNvPr id="54411" name="TextBox 8"/>
          <p:cNvSpPr txBox="1">
            <a:spLocks noChangeArrowheads="1"/>
          </p:cNvSpPr>
          <p:nvPr/>
        </p:nvSpPr>
        <p:spPr bwMode="auto">
          <a:xfrm>
            <a:off x="2809875" y="4646613"/>
            <a:ext cx="671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8086</a:t>
            </a:r>
          </a:p>
        </p:txBody>
      </p:sp>
      <p:sp>
        <p:nvSpPr>
          <p:cNvPr id="54412" name="TextBox 9"/>
          <p:cNvSpPr txBox="1">
            <a:spLocks noChangeArrowheads="1"/>
          </p:cNvSpPr>
          <p:nvPr/>
        </p:nvSpPr>
        <p:spPr bwMode="auto">
          <a:xfrm>
            <a:off x="3481388" y="4518025"/>
            <a:ext cx="4683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286</a:t>
            </a:r>
          </a:p>
        </p:txBody>
      </p:sp>
      <p:sp>
        <p:nvSpPr>
          <p:cNvPr id="54413" name="TextBox 10"/>
          <p:cNvSpPr txBox="1">
            <a:spLocks noChangeArrowheads="1"/>
          </p:cNvSpPr>
          <p:nvPr/>
        </p:nvSpPr>
        <p:spPr bwMode="auto">
          <a:xfrm>
            <a:off x="3748088" y="5157788"/>
            <a:ext cx="46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386</a:t>
            </a:r>
          </a:p>
        </p:txBody>
      </p:sp>
      <p:sp>
        <p:nvSpPr>
          <p:cNvPr id="54414" name="TextBox 11"/>
          <p:cNvSpPr txBox="1">
            <a:spLocks noChangeArrowheads="1"/>
          </p:cNvSpPr>
          <p:nvPr/>
        </p:nvSpPr>
        <p:spPr bwMode="auto">
          <a:xfrm>
            <a:off x="4284663" y="4710113"/>
            <a:ext cx="469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486</a:t>
            </a:r>
          </a:p>
        </p:txBody>
      </p:sp>
      <p:sp>
        <p:nvSpPr>
          <p:cNvPr id="54415" name="TextBox 12"/>
          <p:cNvSpPr txBox="1">
            <a:spLocks noChangeArrowheads="1"/>
          </p:cNvSpPr>
          <p:nvPr/>
        </p:nvSpPr>
        <p:spPr bwMode="auto">
          <a:xfrm>
            <a:off x="5156200" y="4581525"/>
            <a:ext cx="66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Pentium</a:t>
            </a:r>
          </a:p>
        </p:txBody>
      </p:sp>
      <p:sp>
        <p:nvSpPr>
          <p:cNvPr id="54416" name="TextBox 13"/>
          <p:cNvSpPr txBox="1">
            <a:spLocks noChangeArrowheads="1"/>
          </p:cNvSpPr>
          <p:nvPr/>
        </p:nvSpPr>
        <p:spPr bwMode="auto">
          <a:xfrm>
            <a:off x="5089525" y="4084638"/>
            <a:ext cx="80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Pentium Pro</a:t>
            </a:r>
          </a:p>
        </p:txBody>
      </p:sp>
      <p:sp>
        <p:nvSpPr>
          <p:cNvPr id="54417" name="TextBox 14"/>
          <p:cNvSpPr txBox="1">
            <a:spLocks noChangeArrowheads="1"/>
          </p:cNvSpPr>
          <p:nvPr/>
        </p:nvSpPr>
        <p:spPr bwMode="auto">
          <a:xfrm>
            <a:off x="5729288" y="4298950"/>
            <a:ext cx="833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Pentium II</a:t>
            </a:r>
          </a:p>
        </p:txBody>
      </p:sp>
      <p:sp>
        <p:nvSpPr>
          <p:cNvPr id="54418" name="TextBox 15"/>
          <p:cNvSpPr txBox="1">
            <a:spLocks noChangeArrowheads="1"/>
          </p:cNvSpPr>
          <p:nvPr/>
        </p:nvSpPr>
        <p:spPr bwMode="auto">
          <a:xfrm>
            <a:off x="5892800" y="3892550"/>
            <a:ext cx="469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III</a:t>
            </a:r>
          </a:p>
        </p:txBody>
      </p:sp>
      <p:sp>
        <p:nvSpPr>
          <p:cNvPr id="54419" name="TextBox 16"/>
          <p:cNvSpPr txBox="1">
            <a:spLocks noChangeArrowheads="1"/>
          </p:cNvSpPr>
          <p:nvPr/>
        </p:nvSpPr>
        <p:spPr bwMode="auto">
          <a:xfrm>
            <a:off x="6064250" y="4175125"/>
            <a:ext cx="334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4</a:t>
            </a:r>
          </a:p>
        </p:txBody>
      </p:sp>
      <p:sp>
        <p:nvSpPr>
          <p:cNvPr id="54420" name="TextBox 17"/>
          <p:cNvSpPr txBox="1">
            <a:spLocks noChangeArrowheads="1"/>
          </p:cNvSpPr>
          <p:nvPr/>
        </p:nvSpPr>
        <p:spPr bwMode="auto">
          <a:xfrm>
            <a:off x="6161088" y="3827463"/>
            <a:ext cx="738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Itanium</a:t>
            </a:r>
          </a:p>
        </p:txBody>
      </p:sp>
      <p:sp>
        <p:nvSpPr>
          <p:cNvPr id="54421" name="TextBox 18"/>
          <p:cNvSpPr txBox="1">
            <a:spLocks noChangeArrowheads="1"/>
          </p:cNvSpPr>
          <p:nvPr/>
        </p:nvSpPr>
        <p:spPr bwMode="auto">
          <a:xfrm>
            <a:off x="6496050" y="4068763"/>
            <a:ext cx="73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Itanium 2</a:t>
            </a:r>
          </a:p>
        </p:txBody>
      </p:sp>
      <p:sp>
        <p:nvSpPr>
          <p:cNvPr id="54422" name="TextBox 19"/>
          <p:cNvSpPr txBox="1">
            <a:spLocks noChangeArrowheads="1"/>
          </p:cNvSpPr>
          <p:nvPr/>
        </p:nvSpPr>
        <p:spPr bwMode="auto">
          <a:xfrm>
            <a:off x="6831013" y="3813175"/>
            <a:ext cx="938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Sylfaen" charset="0"/>
                <a:cs typeface="Arial" charset="0"/>
              </a:rPr>
              <a:t>Core 2 Duo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094413" y="2546350"/>
            <a:ext cx="1541462" cy="1346200"/>
          </a:xfrm>
          <a:prstGeom prst="line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24" name="TextBox 25"/>
          <p:cNvSpPr txBox="1">
            <a:spLocks noChangeArrowheads="1"/>
          </p:cNvSpPr>
          <p:nvPr/>
        </p:nvSpPr>
        <p:spPr bwMode="auto">
          <a:xfrm>
            <a:off x="4754563" y="3827463"/>
            <a:ext cx="1138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Sylfaen" charset="0"/>
                <a:cs typeface="Arial" charset="0"/>
              </a:rPr>
              <a:t>Hot Plate</a:t>
            </a:r>
          </a:p>
        </p:txBody>
      </p:sp>
      <p:sp>
        <p:nvSpPr>
          <p:cNvPr id="54425" name="TextBox 26"/>
          <p:cNvSpPr txBox="1">
            <a:spLocks noChangeArrowheads="1"/>
          </p:cNvSpPr>
          <p:nvPr/>
        </p:nvSpPr>
        <p:spPr bwMode="auto">
          <a:xfrm>
            <a:off x="5491163" y="2674938"/>
            <a:ext cx="1408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Sylfaen" charset="0"/>
                <a:cs typeface="Arial" charset="0"/>
              </a:rPr>
              <a:t>Rocket Nozzle</a:t>
            </a:r>
          </a:p>
        </p:txBody>
      </p:sp>
      <p:sp>
        <p:nvSpPr>
          <p:cNvPr id="54426" name="TextBox 27"/>
          <p:cNvSpPr txBox="1">
            <a:spLocks noChangeArrowheads="1"/>
          </p:cNvSpPr>
          <p:nvPr/>
        </p:nvSpPr>
        <p:spPr bwMode="auto">
          <a:xfrm>
            <a:off x="6899275" y="1328738"/>
            <a:ext cx="1406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Sylfaen" charset="0"/>
                <a:cs typeface="Arial" charset="0"/>
              </a:rPr>
              <a:t>Sun</a:t>
            </a:r>
            <a:r>
              <a:rPr lang="en-US" sz="1800" dirty="0" smtClean="0">
                <a:solidFill>
                  <a:srgbClr val="FF0000"/>
                </a:solidFill>
                <a:latin typeface="Sylfaen" charset="0"/>
                <a:cs typeface="Arial" charset="0"/>
              </a:rPr>
              <a:t>’</a:t>
            </a:r>
            <a:r>
              <a:rPr lang="en-US" sz="1800" dirty="0" smtClean="0">
                <a:solidFill>
                  <a:srgbClr val="FF0000"/>
                </a:solidFill>
                <a:latin typeface="Sylfaen" charset="0"/>
                <a:cs typeface="Arial" charset="0"/>
              </a:rPr>
              <a:t>s </a:t>
            </a:r>
            <a:r>
              <a:rPr lang="en-US" sz="1800" dirty="0">
                <a:solidFill>
                  <a:srgbClr val="FF0000"/>
                </a:solidFill>
                <a:latin typeface="Sylfaen" charset="0"/>
                <a:cs typeface="Arial" charset="0"/>
              </a:rPr>
              <a:t>Surface</a:t>
            </a:r>
          </a:p>
        </p:txBody>
      </p:sp>
      <p:sp>
        <p:nvSpPr>
          <p:cNvPr id="54427" name="TextBox 34"/>
          <p:cNvSpPr txBox="1">
            <a:spLocks noChangeArrowheads="1"/>
          </p:cNvSpPr>
          <p:nvPr/>
        </p:nvSpPr>
        <p:spPr bwMode="auto">
          <a:xfrm>
            <a:off x="4754563" y="3059113"/>
            <a:ext cx="1608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  <a:latin typeface="Sylfaen" charset="0"/>
                <a:cs typeface="Arial" charset="0"/>
              </a:rPr>
              <a:t>Nuclear Reactor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838200"/>
          </a:xfrm>
        </p:spPr>
        <p:txBody>
          <a:bodyPr/>
          <a:lstStyle/>
          <a:p>
            <a:r>
              <a:rPr lang="en-US" dirty="0"/>
              <a:t>Is Heat Really a Problem?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8800" y="1600200"/>
            <a:ext cx="6553200" cy="4068716"/>
            <a:chOff x="480" y="1082"/>
            <a:chExt cx="4848" cy="3010"/>
          </a:xfrm>
        </p:grpSpPr>
        <p:pic>
          <p:nvPicPr>
            <p:cNvPr id="56325" name="Picture 5" descr="laptop protec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82"/>
              <a:ext cx="4848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6" name="Picture 6" descr="laptop protection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" y="2900"/>
              <a:ext cx="3592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95300" y="1260475"/>
            <a:ext cx="4589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3366FF"/>
                </a:solidFill>
                <a:latin typeface="Helvetica" charset="0"/>
              </a:rPr>
              <a:t>Every Problem is an opportunity: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66800" y="5715000"/>
            <a:ext cx="5633404" cy="857310"/>
            <a:chOff x="914400" y="5715000"/>
            <a:chExt cx="5633404" cy="857310"/>
          </a:xfrm>
        </p:grpSpPr>
        <p:sp>
          <p:nvSpPr>
            <p:cNvPr id="3" name="TextBox 2"/>
            <p:cNvSpPr txBox="1"/>
            <p:nvPr/>
          </p:nvSpPr>
          <p:spPr>
            <a:xfrm>
              <a:off x="2286000" y="6172200"/>
              <a:ext cx="42618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366FF"/>
                  </a:solidFill>
                  <a:latin typeface="Helvetica"/>
                  <a:cs typeface="Helvetica"/>
                </a:rPr>
                <a:t>Home heating, Global warming, etc. </a:t>
              </a:r>
              <a:endParaRPr lang="en-US" sz="2000" dirty="0">
                <a:solidFill>
                  <a:srgbClr val="3366FF"/>
                </a:solidFill>
                <a:latin typeface="Helvetica"/>
                <a:cs typeface="Helvetica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5715000"/>
              <a:ext cx="3948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  <a:latin typeface="Helvetica"/>
                  <a:cs typeface="Helvetica"/>
                </a:rPr>
                <a:t>Applications for waste heat:</a:t>
              </a:r>
              <a:endParaRPr lang="en-US" sz="2400" dirty="0">
                <a:solidFill>
                  <a:srgbClr val="3366FF"/>
                </a:solidFill>
                <a:latin typeface="Helvetica"/>
                <a:cs typeface="Helvetica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270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Power in Conventional Logic</a:t>
            </a: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293688" y="1268413"/>
            <a:ext cx="25225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Conventional CMOS</a:t>
            </a:r>
          </a:p>
        </p:txBody>
      </p:sp>
      <p:grpSp>
        <p:nvGrpSpPr>
          <p:cNvPr id="8198" name="Group 45"/>
          <p:cNvGrpSpPr>
            <a:grpSpLocks/>
          </p:cNvGrpSpPr>
          <p:nvPr/>
        </p:nvGrpSpPr>
        <p:grpSpPr bwMode="auto">
          <a:xfrm>
            <a:off x="720725" y="2244725"/>
            <a:ext cx="2973388" cy="2827338"/>
            <a:chOff x="408" y="895"/>
            <a:chExt cx="1524" cy="1450"/>
          </a:xfrm>
        </p:grpSpPr>
        <p:sp>
          <p:nvSpPr>
            <p:cNvPr id="824348" name="Rectangle 28"/>
            <p:cNvSpPr>
              <a:spLocks noChangeArrowheads="1"/>
            </p:cNvSpPr>
            <p:nvPr/>
          </p:nvSpPr>
          <p:spPr bwMode="auto">
            <a:xfrm>
              <a:off x="1064" y="895"/>
              <a:ext cx="1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V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grpSp>
          <p:nvGrpSpPr>
            <p:cNvPr id="8201" name="Group 44"/>
            <p:cNvGrpSpPr>
              <a:grpSpLocks/>
            </p:cNvGrpSpPr>
            <p:nvPr/>
          </p:nvGrpSpPr>
          <p:grpSpPr bwMode="auto">
            <a:xfrm>
              <a:off x="408" y="1070"/>
              <a:ext cx="1524" cy="1275"/>
              <a:chOff x="408" y="1070"/>
              <a:chExt cx="1524" cy="1275"/>
            </a:xfrm>
          </p:grpSpPr>
          <p:sp>
            <p:nvSpPr>
              <p:cNvPr id="824330" name="Line 10"/>
              <p:cNvSpPr>
                <a:spLocks noChangeShapeType="1"/>
              </p:cNvSpPr>
              <p:nvPr/>
            </p:nvSpPr>
            <p:spPr bwMode="auto">
              <a:xfrm>
                <a:off x="1192" y="1070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1" name="Line 11"/>
              <p:cNvSpPr>
                <a:spLocks noChangeShapeType="1"/>
              </p:cNvSpPr>
              <p:nvPr/>
            </p:nvSpPr>
            <p:spPr bwMode="auto">
              <a:xfrm flipH="1">
                <a:off x="1008" y="1289"/>
                <a:ext cx="1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3" name="Line 13"/>
              <p:cNvSpPr>
                <a:spLocks noChangeShapeType="1"/>
              </p:cNvSpPr>
              <p:nvPr/>
            </p:nvSpPr>
            <p:spPr bwMode="auto">
              <a:xfrm>
                <a:off x="1008" y="1287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4" name="Line 14"/>
              <p:cNvSpPr>
                <a:spLocks noChangeShapeType="1"/>
              </p:cNvSpPr>
              <p:nvPr/>
            </p:nvSpPr>
            <p:spPr bwMode="auto">
              <a:xfrm flipH="1">
                <a:off x="1012" y="1502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5" name="Line 15"/>
              <p:cNvSpPr>
                <a:spLocks noChangeShapeType="1"/>
              </p:cNvSpPr>
              <p:nvPr/>
            </p:nvSpPr>
            <p:spPr bwMode="auto">
              <a:xfrm>
                <a:off x="1192" y="1506"/>
                <a:ext cx="0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6" name="Line 16"/>
              <p:cNvSpPr>
                <a:spLocks noChangeShapeType="1"/>
              </p:cNvSpPr>
              <p:nvPr/>
            </p:nvSpPr>
            <p:spPr bwMode="auto">
              <a:xfrm flipH="1">
                <a:off x="1012" y="1841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7" name="Line 17"/>
              <p:cNvSpPr>
                <a:spLocks noChangeShapeType="1"/>
              </p:cNvSpPr>
              <p:nvPr/>
            </p:nvSpPr>
            <p:spPr bwMode="auto">
              <a:xfrm>
                <a:off x="1012" y="1839"/>
                <a:ext cx="0" cy="21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8" name="Line 18"/>
              <p:cNvSpPr>
                <a:spLocks noChangeShapeType="1"/>
              </p:cNvSpPr>
              <p:nvPr/>
            </p:nvSpPr>
            <p:spPr bwMode="auto">
              <a:xfrm flipH="1">
                <a:off x="1016" y="2054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39" name="Line 19"/>
              <p:cNvSpPr>
                <a:spLocks noChangeShapeType="1"/>
              </p:cNvSpPr>
              <p:nvPr/>
            </p:nvSpPr>
            <p:spPr bwMode="auto">
              <a:xfrm>
                <a:off x="1200" y="2054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0" name="Oval 20"/>
              <p:cNvSpPr>
                <a:spLocks noChangeArrowheads="1"/>
              </p:cNvSpPr>
              <p:nvPr/>
            </p:nvSpPr>
            <p:spPr bwMode="auto">
              <a:xfrm>
                <a:off x="944" y="1352"/>
                <a:ext cx="63" cy="64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1" name="Line 21"/>
              <p:cNvSpPr>
                <a:spLocks noChangeShapeType="1"/>
              </p:cNvSpPr>
              <p:nvPr/>
            </p:nvSpPr>
            <p:spPr bwMode="auto">
              <a:xfrm flipH="1">
                <a:off x="760" y="1385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2" name="Line 22"/>
              <p:cNvSpPr>
                <a:spLocks noChangeShapeType="1"/>
              </p:cNvSpPr>
              <p:nvPr/>
            </p:nvSpPr>
            <p:spPr bwMode="auto">
              <a:xfrm flipH="1">
                <a:off x="760" y="1953"/>
                <a:ext cx="24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3" name="Line 23"/>
              <p:cNvSpPr>
                <a:spLocks noChangeShapeType="1"/>
              </p:cNvSpPr>
              <p:nvPr/>
            </p:nvSpPr>
            <p:spPr bwMode="auto">
              <a:xfrm>
                <a:off x="760" y="1385"/>
                <a:ext cx="0" cy="5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4" name="Line 24"/>
              <p:cNvSpPr>
                <a:spLocks noChangeShapeType="1"/>
              </p:cNvSpPr>
              <p:nvPr/>
            </p:nvSpPr>
            <p:spPr bwMode="auto">
              <a:xfrm flipH="1">
                <a:off x="576" y="1654"/>
                <a:ext cx="18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5" name="Line 25"/>
              <p:cNvSpPr>
                <a:spLocks noChangeShapeType="1"/>
              </p:cNvSpPr>
              <p:nvPr/>
            </p:nvSpPr>
            <p:spPr bwMode="auto">
              <a:xfrm flipH="1">
                <a:off x="1192" y="1654"/>
                <a:ext cx="6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46" name="Rectangle 26"/>
              <p:cNvSpPr>
                <a:spLocks noChangeArrowheads="1"/>
              </p:cNvSpPr>
              <p:nvPr/>
            </p:nvSpPr>
            <p:spPr bwMode="auto">
              <a:xfrm>
                <a:off x="408" y="1448"/>
                <a:ext cx="247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V</a:t>
                </a:r>
                <a:r>
                  <a:rPr lang="en-US" baseline="-25000">
                    <a:solidFill>
                      <a:srgbClr val="000000"/>
                    </a:solidFill>
                  </a:rPr>
                  <a:t>in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347" name="Rectangle 27"/>
              <p:cNvSpPr>
                <a:spLocks noChangeArrowheads="1"/>
              </p:cNvSpPr>
              <p:nvPr/>
            </p:nvSpPr>
            <p:spPr bwMode="auto">
              <a:xfrm>
                <a:off x="1633" y="1438"/>
                <a:ext cx="29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V</a:t>
                </a:r>
                <a:r>
                  <a:rPr lang="en-US" baseline="-25000">
                    <a:solidFill>
                      <a:srgbClr val="000000"/>
                    </a:solidFill>
                  </a:rPr>
                  <a:t>out</a:t>
                </a: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219" name="Group 36"/>
              <p:cNvGrpSpPr>
                <a:grpSpLocks/>
              </p:cNvGrpSpPr>
              <p:nvPr/>
            </p:nvGrpSpPr>
            <p:grpSpPr bwMode="auto">
              <a:xfrm>
                <a:off x="1104" y="2273"/>
                <a:ext cx="184" cy="72"/>
                <a:chOff x="1104" y="2273"/>
                <a:chExt cx="184" cy="72"/>
              </a:xfrm>
            </p:grpSpPr>
            <p:sp>
              <p:nvSpPr>
                <p:cNvPr id="824349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1104" y="2273"/>
                  <a:ext cx="185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50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1148" y="2309"/>
                  <a:ext cx="9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51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83" y="2345"/>
                  <a:ext cx="3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24352" name="Line 32"/>
              <p:cNvSpPr>
                <a:spLocks noChangeShapeType="1"/>
              </p:cNvSpPr>
              <p:nvPr/>
            </p:nvSpPr>
            <p:spPr bwMode="auto">
              <a:xfrm flipH="1">
                <a:off x="1561" y="1820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53" name="Line 33"/>
              <p:cNvSpPr>
                <a:spLocks noChangeShapeType="1"/>
              </p:cNvSpPr>
              <p:nvPr/>
            </p:nvSpPr>
            <p:spPr bwMode="auto">
              <a:xfrm flipH="1">
                <a:off x="1564" y="1908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54" name="Line 34"/>
              <p:cNvSpPr>
                <a:spLocks noChangeShapeType="1"/>
              </p:cNvSpPr>
              <p:nvPr/>
            </p:nvSpPr>
            <p:spPr bwMode="auto">
              <a:xfrm>
                <a:off x="1655" y="1650"/>
                <a:ext cx="0" cy="1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55" name="Line 35"/>
              <p:cNvSpPr>
                <a:spLocks noChangeShapeType="1"/>
              </p:cNvSpPr>
              <p:nvPr/>
            </p:nvSpPr>
            <p:spPr bwMode="auto">
              <a:xfrm>
                <a:off x="1655" y="1908"/>
                <a:ext cx="0" cy="3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8224" name="Group 37"/>
              <p:cNvGrpSpPr>
                <a:grpSpLocks/>
              </p:cNvGrpSpPr>
              <p:nvPr/>
            </p:nvGrpSpPr>
            <p:grpSpPr bwMode="auto">
              <a:xfrm>
                <a:off x="1561" y="2273"/>
                <a:ext cx="184" cy="72"/>
                <a:chOff x="1104" y="2273"/>
                <a:chExt cx="184" cy="72"/>
              </a:xfrm>
            </p:grpSpPr>
            <p:sp>
              <p:nvSpPr>
                <p:cNvPr id="824358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104" y="2273"/>
                  <a:ext cx="1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59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1148" y="2309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6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183" y="2345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24361" name="Rectangle 41"/>
              <p:cNvSpPr>
                <a:spLocks noChangeArrowheads="1"/>
              </p:cNvSpPr>
              <p:nvPr/>
            </p:nvSpPr>
            <p:spPr bwMode="auto">
              <a:xfrm>
                <a:off x="1742" y="1762"/>
                <a:ext cx="190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C</a:t>
                </a:r>
              </a:p>
            </p:txBody>
          </p:sp>
        </p:grpSp>
      </p:grpSp>
      <p:sp>
        <p:nvSpPr>
          <p:cNvPr id="824362" name="Rectangle 42"/>
          <p:cNvSpPr>
            <a:spLocks noChangeArrowheads="1"/>
          </p:cNvSpPr>
          <p:nvPr/>
        </p:nvSpPr>
        <p:spPr bwMode="auto">
          <a:xfrm>
            <a:off x="4502150" y="2720975"/>
            <a:ext cx="44294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" indent="-228600" algn="l"/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How to reduce power?</a:t>
            </a:r>
          </a:p>
          <a:p>
            <a:pPr marL="228600" indent="-228600" algn="l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Reduce V</a:t>
            </a:r>
          </a:p>
          <a:p>
            <a:pPr marL="228600" indent="-228600" algn="l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Reduce C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Reduce f (multi-core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</a:p>
          <a:p>
            <a:pPr marL="228600" indent="-228600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Turn off parts of the </a:t>
            </a:r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circuit (α)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228600" indent="-228600" algn="l">
              <a:buFontTx/>
              <a:buChar char="•"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Reduce passive </a:t>
            </a:r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power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892425" y="1220788"/>
            <a:ext cx="50397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P = N</a:t>
            </a:r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(αCV</a:t>
            </a:r>
            <a:r>
              <a:rPr lang="en-US" sz="2400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2</a:t>
            </a:r>
            <a:r>
              <a:rPr lang="en-US" sz="1800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f + Passive Dissipation)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 rot="16200000">
            <a:off x="4045743" y="1429543"/>
            <a:ext cx="3206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cs typeface="+mn-cs"/>
              </a:rPr>
              <a:t>{</a:t>
            </a:r>
            <a:endParaRPr lang="en-US" sz="2800" dirty="0">
              <a:cs typeface="+mn-cs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3810000" y="16764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latin typeface="Helvetica"/>
                <a:cs typeface="Helvetica"/>
              </a:rPr>
              <a:t>2E</a:t>
            </a:r>
            <a:r>
              <a:rPr lang="en-US" sz="2400" baseline="-25000" dirty="0">
                <a:solidFill>
                  <a:srgbClr val="FF0000"/>
                </a:solidFill>
                <a:latin typeface="Helvetica"/>
                <a:cs typeface="Helvetica"/>
              </a:rPr>
              <a:t>Bit</a:t>
            </a:r>
            <a:endParaRPr lang="en-US" sz="2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74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ensch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44918" r="31976" b="37872"/>
          <a:stretch/>
        </p:blipFill>
        <p:spPr>
          <a:xfrm>
            <a:off x="220088" y="711581"/>
            <a:ext cx="4427099" cy="2640014"/>
          </a:xfrm>
          <a:prstGeom prst="rect">
            <a:avLst/>
          </a:prstGeom>
        </p:spPr>
      </p:pic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330200" y="-8464"/>
            <a:ext cx="8534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0B52FC"/>
                </a:solidFill>
                <a:latin typeface="Helvetica"/>
                <a:cs typeface="Helvetica"/>
              </a:rPr>
              <a:t>Focus on Active or Passive Power?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4447644" y="1006475"/>
            <a:ext cx="41671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Passive Power seems the most threatening!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427098" y="2196455"/>
            <a:ext cx="41191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Solution: Improve the switch!</a:t>
            </a:r>
          </a:p>
        </p:txBody>
      </p:sp>
      <p:grpSp>
        <p:nvGrpSpPr>
          <p:cNvPr id="10279" name="Group 39"/>
          <p:cNvGrpSpPr>
            <a:grpSpLocks/>
          </p:cNvGrpSpPr>
          <p:nvPr/>
        </p:nvGrpSpPr>
        <p:grpSpPr bwMode="auto">
          <a:xfrm>
            <a:off x="488950" y="3616325"/>
            <a:ext cx="2459038" cy="2746375"/>
            <a:chOff x="308" y="2278"/>
            <a:chExt cx="1549" cy="1730"/>
          </a:xfrm>
        </p:grpSpPr>
        <p:sp>
          <p:nvSpPr>
            <p:cNvPr id="824363" name="Rectangle 43"/>
            <p:cNvSpPr>
              <a:spLocks noChangeArrowheads="1"/>
            </p:cNvSpPr>
            <p:nvPr/>
          </p:nvSpPr>
          <p:spPr bwMode="auto">
            <a:xfrm>
              <a:off x="308" y="2278"/>
              <a:ext cx="14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0000FF"/>
                  </a:solidFill>
                  <a:latin typeface="Helvetica"/>
                  <a:cs typeface="Helvetica"/>
                </a:rPr>
                <a:t>The Perfect Switch</a:t>
              </a:r>
            </a:p>
          </p:txBody>
        </p:sp>
        <p:grpSp>
          <p:nvGrpSpPr>
            <p:cNvPr id="10245" name="Group 11"/>
            <p:cNvGrpSpPr>
              <a:grpSpLocks/>
            </p:cNvGrpSpPr>
            <p:nvPr/>
          </p:nvGrpSpPr>
          <p:grpSpPr bwMode="auto">
            <a:xfrm>
              <a:off x="308" y="2558"/>
              <a:ext cx="1549" cy="1450"/>
              <a:chOff x="1736" y="2564"/>
              <a:chExt cx="1549" cy="1450"/>
            </a:xfrm>
          </p:grpSpPr>
          <p:sp>
            <p:nvSpPr>
              <p:cNvPr id="824367" name="Rectangle 47"/>
              <p:cNvSpPr>
                <a:spLocks noChangeArrowheads="1"/>
              </p:cNvSpPr>
              <p:nvPr/>
            </p:nvSpPr>
            <p:spPr bwMode="auto">
              <a:xfrm>
                <a:off x="2395" y="2564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  <a:cs typeface="+mn-cs"/>
                  </a:rPr>
                  <a:t>V</a:t>
                </a:r>
              </a:p>
            </p:txBody>
          </p:sp>
          <p:sp>
            <p:nvSpPr>
              <p:cNvPr id="824369" name="Line 49"/>
              <p:cNvSpPr>
                <a:spLocks noChangeShapeType="1"/>
              </p:cNvSpPr>
              <p:nvPr/>
            </p:nvSpPr>
            <p:spPr bwMode="auto">
              <a:xfrm>
                <a:off x="2533" y="2739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72" name="Line 52"/>
              <p:cNvSpPr>
                <a:spLocks noChangeShapeType="1"/>
              </p:cNvSpPr>
              <p:nvPr/>
            </p:nvSpPr>
            <p:spPr bwMode="auto">
              <a:xfrm flipH="1" flipV="1">
                <a:off x="2441" y="2962"/>
                <a:ext cx="92" cy="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73" name="Line 53"/>
              <p:cNvSpPr>
                <a:spLocks noChangeShapeType="1"/>
              </p:cNvSpPr>
              <p:nvPr/>
            </p:nvSpPr>
            <p:spPr bwMode="auto">
              <a:xfrm>
                <a:off x="2533" y="3175"/>
                <a:ext cx="0" cy="3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77" name="Line 57"/>
              <p:cNvSpPr>
                <a:spLocks noChangeShapeType="1"/>
              </p:cNvSpPr>
              <p:nvPr/>
            </p:nvSpPr>
            <p:spPr bwMode="auto">
              <a:xfrm>
                <a:off x="2541" y="3723"/>
                <a:ext cx="0" cy="21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78" name="Oval 58"/>
              <p:cNvSpPr>
                <a:spLocks noChangeArrowheads="1"/>
              </p:cNvSpPr>
              <p:nvPr/>
            </p:nvSpPr>
            <p:spPr bwMode="auto">
              <a:xfrm>
                <a:off x="2285" y="3021"/>
                <a:ext cx="64" cy="64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79" name="Line 59"/>
              <p:cNvSpPr>
                <a:spLocks noChangeShapeType="1"/>
              </p:cNvSpPr>
              <p:nvPr/>
            </p:nvSpPr>
            <p:spPr bwMode="auto">
              <a:xfrm flipH="1">
                <a:off x="2101" y="3054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80" name="Line 60"/>
              <p:cNvSpPr>
                <a:spLocks noChangeShapeType="1"/>
              </p:cNvSpPr>
              <p:nvPr/>
            </p:nvSpPr>
            <p:spPr bwMode="auto">
              <a:xfrm flipH="1">
                <a:off x="2101" y="3622"/>
                <a:ext cx="24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81" name="Line 61"/>
              <p:cNvSpPr>
                <a:spLocks noChangeShapeType="1"/>
              </p:cNvSpPr>
              <p:nvPr/>
            </p:nvSpPr>
            <p:spPr bwMode="auto">
              <a:xfrm>
                <a:off x="2101" y="3054"/>
                <a:ext cx="0" cy="56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82" name="Line 62"/>
              <p:cNvSpPr>
                <a:spLocks noChangeShapeType="1"/>
              </p:cNvSpPr>
              <p:nvPr/>
            </p:nvSpPr>
            <p:spPr bwMode="auto">
              <a:xfrm flipH="1">
                <a:off x="1917" y="3323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83" name="Line 63"/>
              <p:cNvSpPr>
                <a:spLocks noChangeShapeType="1"/>
              </p:cNvSpPr>
              <p:nvPr/>
            </p:nvSpPr>
            <p:spPr bwMode="auto">
              <a:xfrm flipH="1">
                <a:off x="2533" y="3323"/>
                <a:ext cx="65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84" name="Rectangle 64"/>
              <p:cNvSpPr>
                <a:spLocks noChangeArrowheads="1"/>
              </p:cNvSpPr>
              <p:nvPr/>
            </p:nvSpPr>
            <p:spPr bwMode="auto">
              <a:xfrm>
                <a:off x="1736" y="3117"/>
                <a:ext cx="27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  <a:cs typeface="+mn-cs"/>
                  </a:rPr>
                  <a:t>V</a:t>
                </a:r>
                <a:r>
                  <a:rPr lang="en-US" sz="1600" baseline="-25000">
                    <a:solidFill>
                      <a:srgbClr val="000000"/>
                    </a:solidFill>
                    <a:cs typeface="+mn-cs"/>
                  </a:rPr>
                  <a:t>in</a:t>
                </a:r>
                <a:endParaRPr lang="en-US" sz="160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24385" name="Rectangle 65"/>
              <p:cNvSpPr>
                <a:spLocks noChangeArrowheads="1"/>
              </p:cNvSpPr>
              <p:nvPr/>
            </p:nvSpPr>
            <p:spPr bwMode="auto">
              <a:xfrm>
                <a:off x="2961" y="3107"/>
                <a:ext cx="3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  <a:cs typeface="+mn-cs"/>
                  </a:rPr>
                  <a:t>V</a:t>
                </a:r>
                <a:r>
                  <a:rPr lang="en-US" sz="1600" baseline="-25000">
                    <a:solidFill>
                      <a:srgbClr val="000000"/>
                    </a:solidFill>
                    <a:cs typeface="+mn-cs"/>
                  </a:rPr>
                  <a:t>out</a:t>
                </a:r>
                <a:endParaRPr lang="en-US" sz="160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0263" name="Group 66"/>
              <p:cNvGrpSpPr>
                <a:grpSpLocks/>
              </p:cNvGrpSpPr>
              <p:nvPr/>
            </p:nvGrpSpPr>
            <p:grpSpPr bwMode="auto">
              <a:xfrm>
                <a:off x="2445" y="3942"/>
                <a:ext cx="184" cy="72"/>
                <a:chOff x="1104" y="2273"/>
                <a:chExt cx="184" cy="72"/>
              </a:xfrm>
            </p:grpSpPr>
            <p:sp>
              <p:nvSpPr>
                <p:cNvPr id="82438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104" y="2273"/>
                  <a:ext cx="1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88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1148" y="2309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89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183" y="2345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24390" name="Line 70"/>
              <p:cNvSpPr>
                <a:spLocks noChangeShapeType="1"/>
              </p:cNvSpPr>
              <p:nvPr/>
            </p:nvSpPr>
            <p:spPr bwMode="auto">
              <a:xfrm flipH="1">
                <a:off x="2902" y="3489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91" name="Line 71"/>
              <p:cNvSpPr>
                <a:spLocks noChangeShapeType="1"/>
              </p:cNvSpPr>
              <p:nvPr/>
            </p:nvSpPr>
            <p:spPr bwMode="auto">
              <a:xfrm flipH="1">
                <a:off x="2905" y="3577"/>
                <a:ext cx="18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92" name="Line 72"/>
              <p:cNvSpPr>
                <a:spLocks noChangeShapeType="1"/>
              </p:cNvSpPr>
              <p:nvPr/>
            </p:nvSpPr>
            <p:spPr bwMode="auto">
              <a:xfrm>
                <a:off x="2996" y="3319"/>
                <a:ext cx="0" cy="17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393" name="Line 73"/>
              <p:cNvSpPr>
                <a:spLocks noChangeShapeType="1"/>
              </p:cNvSpPr>
              <p:nvPr/>
            </p:nvSpPr>
            <p:spPr bwMode="auto">
              <a:xfrm>
                <a:off x="2996" y="3577"/>
                <a:ext cx="0" cy="3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0268" name="Group 74"/>
              <p:cNvGrpSpPr>
                <a:grpSpLocks/>
              </p:cNvGrpSpPr>
              <p:nvPr/>
            </p:nvGrpSpPr>
            <p:grpSpPr bwMode="auto">
              <a:xfrm>
                <a:off x="2902" y="3942"/>
                <a:ext cx="184" cy="72"/>
                <a:chOff x="1104" y="2273"/>
                <a:chExt cx="184" cy="72"/>
              </a:xfrm>
            </p:grpSpPr>
            <p:sp>
              <p:nvSpPr>
                <p:cNvPr id="824395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1104" y="2273"/>
                  <a:ext cx="184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96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1148" y="2309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2439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1183" y="2345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824398" name="Rectangle 78"/>
              <p:cNvSpPr>
                <a:spLocks noChangeArrowheads="1"/>
              </p:cNvSpPr>
              <p:nvPr/>
            </p:nvSpPr>
            <p:spPr bwMode="auto">
              <a:xfrm>
                <a:off x="3073" y="3431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000000"/>
                    </a:solidFill>
                    <a:cs typeface="+mn-cs"/>
                  </a:rPr>
                  <a:t>C</a:t>
                </a:r>
              </a:p>
            </p:txBody>
          </p:sp>
          <p:sp>
            <p:nvSpPr>
              <p:cNvPr id="824399" name="Line 79"/>
              <p:cNvSpPr>
                <a:spLocks noChangeShapeType="1"/>
              </p:cNvSpPr>
              <p:nvPr/>
            </p:nvSpPr>
            <p:spPr bwMode="auto">
              <a:xfrm flipH="1" flipV="1">
                <a:off x="2449" y="3517"/>
                <a:ext cx="92" cy="2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400" name="Line 80"/>
              <p:cNvSpPr>
                <a:spLocks noChangeShapeType="1"/>
              </p:cNvSpPr>
              <p:nvPr/>
            </p:nvSpPr>
            <p:spPr bwMode="auto">
              <a:xfrm>
                <a:off x="2349" y="3054"/>
                <a:ext cx="14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24401" name="Line 81"/>
              <p:cNvSpPr>
                <a:spLocks noChangeShapeType="1"/>
              </p:cNvSpPr>
              <p:nvPr/>
            </p:nvSpPr>
            <p:spPr bwMode="auto">
              <a:xfrm>
                <a:off x="2349" y="3622"/>
                <a:ext cx="14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824402" name="Rectangle 82"/>
          <p:cNvSpPr>
            <a:spLocks noChangeArrowheads="1"/>
          </p:cNvSpPr>
          <p:nvPr/>
        </p:nvSpPr>
        <p:spPr bwMode="auto">
          <a:xfrm>
            <a:off x="3543300" y="3516313"/>
            <a:ext cx="5321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You</a:t>
            </a:r>
            <a:r>
              <a:rPr lang="en-US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’</a:t>
            </a:r>
            <a:r>
              <a:rPr lang="en-US" altLang="ja-JP" sz="2400" b="1" dirty="0" smtClean="0">
                <a:solidFill>
                  <a:srgbClr val="0000FF"/>
                </a:solidFill>
                <a:latin typeface="Helvetica"/>
                <a:cs typeface="Helvetica"/>
              </a:rPr>
              <a:t>ve </a:t>
            </a:r>
            <a:r>
              <a:rPr lang="en-US" altLang="ja-JP" sz="2400" b="1" dirty="0">
                <a:solidFill>
                  <a:srgbClr val="0000FF"/>
                </a:solidFill>
                <a:latin typeface="Helvetica"/>
                <a:cs typeface="Helvetica"/>
              </a:rPr>
              <a:t>fixed Static Power issue, but not the active power!</a:t>
            </a:r>
            <a:endParaRPr lang="en-US" sz="2400" b="1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66602" name="Rectangle 42"/>
          <p:cNvSpPr>
            <a:spLocks noChangeArrowheads="1"/>
          </p:cNvSpPr>
          <p:nvPr/>
        </p:nvSpPr>
        <p:spPr bwMode="auto">
          <a:xfrm>
            <a:off x="3216275" y="4887913"/>
            <a:ext cx="5652358" cy="96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If </a:t>
            </a: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E</a:t>
            </a:r>
            <a:r>
              <a:rPr lang="en-US" sz="2400" baseline="-25000" dirty="0" err="1">
                <a:solidFill>
                  <a:srgbClr val="0000FF"/>
                </a:solidFill>
                <a:latin typeface="Helvetica"/>
                <a:cs typeface="Helvetica"/>
              </a:rPr>
              <a:t>Bit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 =100 </a:t>
            </a: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400" baseline="-25000" dirty="0" err="1">
                <a:solidFill>
                  <a:srgbClr val="0000FF"/>
                </a:solidFill>
                <a:latin typeface="Helvetica"/>
                <a:cs typeface="Helvetica"/>
              </a:rPr>
              <a:t>B</a:t>
            </a: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T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, f=100 GHz, N=</a:t>
            </a:r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10</a:t>
            </a:r>
            <a:r>
              <a:rPr lang="en-US" sz="2400" baseline="30000" dirty="0" smtClean="0">
                <a:solidFill>
                  <a:srgbClr val="0000FF"/>
                </a:solidFill>
                <a:latin typeface="Helvetica"/>
                <a:cs typeface="Helvetica"/>
              </a:rPr>
              <a:t>11</a:t>
            </a:r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cm</a:t>
            </a:r>
            <a:r>
              <a:rPr lang="en-US" sz="2400" baseline="30000" dirty="0">
                <a:solidFill>
                  <a:srgbClr val="0000FF"/>
                </a:solidFill>
                <a:latin typeface="Helvetica"/>
                <a:cs typeface="Helvetica"/>
              </a:rPr>
              <a:t>-2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rgbClr val="FF0000"/>
                </a:solidFill>
                <a:latin typeface="Helvetica"/>
                <a:cs typeface="Helvetica"/>
              </a:rPr>
              <a:t>P = </a:t>
            </a:r>
            <a:r>
              <a:rPr lang="en-US" sz="2400" dirty="0" smtClean="0">
                <a:solidFill>
                  <a:srgbClr val="FF0000"/>
                </a:solidFill>
                <a:latin typeface="Helvetica"/>
                <a:cs typeface="Helvetica"/>
              </a:rPr>
              <a:t>4 </a:t>
            </a:r>
            <a:r>
              <a:rPr lang="en-US" sz="2400" dirty="0">
                <a:solidFill>
                  <a:srgbClr val="FF0000"/>
                </a:solidFill>
                <a:latin typeface="Helvetica"/>
                <a:cs typeface="Helvetica"/>
              </a:rPr>
              <a:t>kW/cm</a:t>
            </a:r>
            <a:r>
              <a:rPr lang="en-US" sz="2400" baseline="30000" dirty="0">
                <a:solidFill>
                  <a:srgbClr val="FF0000"/>
                </a:solidFill>
                <a:latin typeface="Helvetica"/>
                <a:cs typeface="Helvetica"/>
              </a:rPr>
              <a:t>2</a:t>
            </a:r>
            <a:endParaRPr lang="en-US" sz="2400" baseline="30000" dirty="0">
              <a:latin typeface="Helvetica"/>
              <a:cs typeface="Helvetica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62431" y="3030540"/>
            <a:ext cx="19674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</a:rPr>
              <a:t>From </a:t>
            </a:r>
            <a:r>
              <a:rPr lang="en-US" sz="1400" dirty="0" err="1" smtClean="0">
                <a:solidFill>
                  <a:srgbClr val="000000"/>
                </a:solidFill>
              </a:rPr>
              <a:t>Haensch</a:t>
            </a:r>
            <a:endParaRPr lang="en-US" sz="1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IBM J. Res. Dev. 2006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956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9" grpId="0"/>
      <p:bldP spid="824402" grpId="0"/>
      <p:bldP spid="66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8200"/>
          </a:xfrm>
        </p:spPr>
        <p:txBody>
          <a:bodyPr/>
          <a:lstStyle/>
          <a:p>
            <a:r>
              <a:rPr lang="en-US" dirty="0"/>
              <a:t>Fundamental limits </a:t>
            </a:r>
            <a:r>
              <a:rPr lang="en-US" dirty="0" smtClean="0"/>
              <a:t>for computation</a:t>
            </a:r>
            <a:r>
              <a:rPr lang="en-US" dirty="0"/>
              <a:t>?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5624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Is there a fundamental lower limit on energy dissipation per bit?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 </a:t>
            </a:r>
            <a:r>
              <a:rPr lang="en-US" sz="2800" i="1" dirty="0"/>
              <a:t>i.e.</a:t>
            </a:r>
            <a:r>
              <a:rPr lang="en-US" sz="2800" dirty="0"/>
              <a:t> is there a minimum amount of </a:t>
            </a:r>
            <a:r>
              <a:rPr lang="en-US" sz="2800" dirty="0">
                <a:solidFill>
                  <a:srgbClr val="FF0000"/>
                </a:solidFill>
              </a:rPr>
              <a:t>heat</a:t>
            </a:r>
            <a:r>
              <a:rPr lang="en-US" sz="2800" dirty="0"/>
              <a:t> that </a:t>
            </a:r>
            <a:r>
              <a:rPr lang="en-US" sz="2800" dirty="0" smtClean="0"/>
              <a:t>must be </a:t>
            </a:r>
            <a:r>
              <a:rPr lang="en-US" sz="2800" dirty="0"/>
              <a:t>generated to compute a bit?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Times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600">
              <a:solidFill>
                <a:schemeClr val="hlink"/>
              </a:solidFill>
              <a:latin typeface="Palatino" charset="0"/>
            </a:endParaRPr>
          </a:p>
        </p:txBody>
      </p:sp>
      <p:sp>
        <p:nvSpPr>
          <p:cNvPr id="1241091" name="Rectangle 3"/>
          <p:cNvSpPr>
            <a:spLocks noChangeArrowheads="1"/>
          </p:cNvSpPr>
          <p:nvPr/>
        </p:nvSpPr>
        <p:spPr bwMode="auto">
          <a:xfrm>
            <a:off x="685800" y="1447800"/>
            <a:ext cx="82391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3773488" algn="l"/>
              </a:tabLst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Maxwell</a:t>
            </a:r>
            <a:r>
              <a:rPr lang="ja-JP" altLang="en-US" sz="2400" dirty="0">
                <a:solidFill>
                  <a:srgbClr val="0000FF"/>
                </a:solidFill>
                <a:latin typeface="Helvetica"/>
                <a:cs typeface="Helvetica"/>
              </a:rPr>
              <a:t>’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s demon (1875) – by first measuring states, could perform reversible processes to lower entropy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3773488" algn="l"/>
              </a:tabLst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Szilard (1929), </a:t>
            </a: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Brillouin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 (1962): </a:t>
            </a:r>
            <a:r>
              <a:rPr lang="en-US" sz="2400" i="1" dirty="0">
                <a:solidFill>
                  <a:srgbClr val="0000FF"/>
                </a:solidFill>
                <a:latin typeface="Helvetica"/>
                <a:cs typeface="Helvetica"/>
              </a:rPr>
              <a:t>measurement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 causes</a:t>
            </a:r>
            <a:b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</a:br>
            <a:r>
              <a:rPr lang="en-US" sz="2400" i="1" dirty="0" err="1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Helvetica"/>
                <a:cs typeface="Helvetica"/>
              </a:rPr>
              <a:t>B</a:t>
            </a:r>
            <a:r>
              <a:rPr lang="en-US" sz="2400" i="1" dirty="0" err="1">
                <a:solidFill>
                  <a:srgbClr val="0000FF"/>
                </a:solidFill>
                <a:latin typeface="Helvetica"/>
                <a:cs typeface="Helvetica"/>
              </a:rPr>
              <a:t>T</a:t>
            </a:r>
            <a:r>
              <a:rPr lang="en-US" sz="2400" i="1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ln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(2) dissipation per bit.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3773488" algn="l"/>
              </a:tabLst>
            </a:pP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Landauer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 (1961,1970): only </a:t>
            </a:r>
            <a:r>
              <a:rPr lang="en-US" sz="2400" i="1" dirty="0" smtClean="0">
                <a:solidFill>
                  <a:srgbClr val="0000FF"/>
                </a:solidFill>
                <a:latin typeface="Helvetica"/>
                <a:cs typeface="Helvetica"/>
              </a:rPr>
              <a:t>destruction </a:t>
            </a:r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of 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information must cause dissipation of </a:t>
            </a:r>
            <a:r>
              <a:rPr lang="en-US" sz="2400" i="1" dirty="0" err="1">
                <a:solidFill>
                  <a:srgbClr val="0000FF"/>
                </a:solidFill>
                <a:latin typeface="Helvetica"/>
                <a:cs typeface="Helvetica"/>
              </a:rPr>
              <a:t>k</a:t>
            </a:r>
            <a:r>
              <a:rPr lang="en-US" sz="2400" i="1" baseline="-25000" dirty="0" err="1">
                <a:solidFill>
                  <a:srgbClr val="0000FF"/>
                </a:solidFill>
                <a:latin typeface="Helvetica"/>
                <a:cs typeface="Helvetica"/>
              </a:rPr>
              <a:t>B</a:t>
            </a:r>
            <a:r>
              <a:rPr lang="en-US" sz="2400" i="1" dirty="0" err="1">
                <a:solidFill>
                  <a:srgbClr val="0000FF"/>
                </a:solidFill>
                <a:latin typeface="Helvetica"/>
                <a:cs typeface="Helvetica"/>
              </a:rPr>
              <a:t>T</a:t>
            </a:r>
            <a:r>
              <a:rPr lang="en-US" sz="2400" i="1" dirty="0">
                <a:solidFill>
                  <a:srgbClr val="0000FF"/>
                </a:solidFill>
                <a:latin typeface="Helvetica"/>
                <a:cs typeface="Helvetica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Helvetica"/>
                <a:cs typeface="Helvetica"/>
              </a:rPr>
              <a:t>ln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(2) per bit (</a:t>
            </a:r>
            <a:r>
              <a:rPr lang="en-US" sz="2400" b="1" dirty="0" err="1">
                <a:solidFill>
                  <a:srgbClr val="0000FF"/>
                </a:solidFill>
                <a:latin typeface="Helvetica"/>
                <a:cs typeface="Helvetica"/>
              </a:rPr>
              <a:t>Landauer</a:t>
            </a:r>
            <a:r>
              <a:rPr lang="ja-JP" altLang="en-US" sz="2400" b="1" dirty="0">
                <a:solidFill>
                  <a:srgbClr val="0000FF"/>
                </a:solidFill>
                <a:latin typeface="Helvetica"/>
                <a:cs typeface="Helvetica"/>
              </a:rPr>
              <a:t>’</a:t>
            </a:r>
            <a:r>
              <a:rPr lang="en-US" sz="2400" b="1" dirty="0">
                <a:solidFill>
                  <a:srgbClr val="0000FF"/>
                </a:solidFill>
                <a:latin typeface="Helvetica"/>
                <a:cs typeface="Helvetica"/>
              </a:rPr>
              <a:t>s Principle</a:t>
            </a: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tabLst>
                <a:tab pos="3773488" algn="l"/>
              </a:tabLst>
            </a:pPr>
            <a:r>
              <a:rPr lang="en-US" sz="2400" dirty="0">
                <a:solidFill>
                  <a:srgbClr val="0000FF"/>
                </a:solidFill>
                <a:latin typeface="Helvetica"/>
                <a:cs typeface="Helvetica"/>
              </a:rPr>
              <a:t>Bennett (1982): full computation can be done without erasure.</a:t>
            </a:r>
          </a:p>
          <a:p>
            <a:pPr marL="342900" indent="-342900" eaLnBrk="1" hangingPunct="1">
              <a:spcBef>
                <a:spcPct val="20000"/>
              </a:spcBef>
              <a:tabLst>
                <a:tab pos="3773488" algn="l"/>
              </a:tabLst>
            </a:pPr>
            <a:r>
              <a:rPr lang="en-US" sz="2400" dirty="0">
                <a:solidFill>
                  <a:srgbClr val="FF0000"/>
                </a:solidFill>
                <a:latin typeface="Helvetica"/>
                <a:cs typeface="Helvetica"/>
              </a:rPr>
              <a:t>     logical reversibility    </a:t>
            </a:r>
            <a:r>
              <a:rPr lang="en-US" sz="2400" dirty="0">
                <a:solidFill>
                  <a:srgbClr val="FF0000"/>
                </a:solidFill>
                <a:latin typeface="Helvetica"/>
                <a:cs typeface="Helvetica"/>
                <a:sym typeface="Wingdings" charset="0"/>
              </a:rPr>
              <a:t>   physical reversibility</a:t>
            </a:r>
            <a:endParaRPr lang="en-US" sz="24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342900" indent="-342900" eaLnBrk="1" hangingPunct="1">
              <a:spcBef>
                <a:spcPct val="20000"/>
              </a:spcBef>
              <a:tabLst>
                <a:tab pos="3773488" algn="l"/>
              </a:tabLst>
            </a:pPr>
            <a:endParaRPr lang="en-US" sz="2000" dirty="0">
              <a:solidFill>
                <a:srgbClr val="0000FF"/>
              </a:solidFill>
              <a:latin typeface="Helvetica"/>
              <a:cs typeface="Helvetica"/>
            </a:endParaRPr>
          </a:p>
          <a:p>
            <a:pPr marL="342900" indent="-342900" eaLnBrk="1" hangingPunct="1">
              <a:spcBef>
                <a:spcPct val="20000"/>
              </a:spcBef>
              <a:tabLst>
                <a:tab pos="3773488" algn="l"/>
              </a:tabLst>
            </a:pPr>
            <a:r>
              <a:rPr lang="en-US" sz="2000" dirty="0">
                <a:solidFill>
                  <a:srgbClr val="0000FF"/>
                </a:solidFill>
                <a:latin typeface="Helvetica"/>
                <a:cs typeface="Helvetica"/>
              </a:rPr>
              <a:t>	Still somewhat controversial.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>
                <a:latin typeface="Helvetica"/>
                <a:cs typeface="Helvetica"/>
              </a:rPr>
              <a:t>Minimum energy for computation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71600" y="2362200"/>
            <a:ext cx="6582529" cy="2038773"/>
            <a:chOff x="457200" y="3962400"/>
            <a:chExt cx="6582529" cy="2038773"/>
          </a:xfrm>
        </p:grpSpPr>
        <p:pic>
          <p:nvPicPr>
            <p:cNvPr id="6" name="Picture 5" descr="unname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3962400"/>
              <a:ext cx="4178300" cy="203877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53000" y="5257800"/>
              <a:ext cx="2086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Maxwell’s Demon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1" grpId="0" build="p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15210</TotalTime>
  <Pages>1</Pages>
  <Words>1294</Words>
  <Application>Microsoft Macintosh PowerPoint</Application>
  <PresentationFormat>On-screen Show (4:3)</PresentationFormat>
  <Paragraphs>201</Paragraphs>
  <Slides>27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Microsoft Office 98</vt:lpstr>
      <vt:lpstr>Equation</vt:lpstr>
      <vt:lpstr>What Landauer Limit? Ultra-low power electronics, and the minimum energy for computation </vt:lpstr>
      <vt:lpstr>Outline</vt:lpstr>
      <vt:lpstr>Moore’s Law</vt:lpstr>
      <vt:lpstr>PowerPoint Presentation</vt:lpstr>
      <vt:lpstr>Is Heat Really a Problem?</vt:lpstr>
      <vt:lpstr>Power in Conventional Logic</vt:lpstr>
      <vt:lpstr>PowerPoint Presentation</vt:lpstr>
      <vt:lpstr>Fundamental limits for computation?</vt:lpstr>
      <vt:lpstr>Minimum energy for computation</vt:lpstr>
      <vt:lpstr>The Debate</vt:lpstr>
      <vt:lpstr>Analysis of erasure process</vt:lpstr>
      <vt:lpstr>PowerPoint Presentation</vt:lpstr>
      <vt:lpstr>PowerPoint Presentation</vt:lpstr>
      <vt:lpstr>PowerPoint Presentation</vt:lpstr>
      <vt:lpstr>Cavin’s Demon</vt:lpstr>
      <vt:lpstr>Cavin’s Demon</vt:lpstr>
      <vt:lpstr>Cavin’s Demon</vt:lpstr>
      <vt:lpstr>Is this Conclusion Correct?</vt:lpstr>
      <vt:lpstr>Sanity Check</vt:lpstr>
      <vt:lpstr>The Landauer Principle</vt:lpstr>
      <vt:lpstr>The Landauer Principle</vt:lpstr>
      <vt:lpstr>The Landauer Principle</vt:lpstr>
      <vt:lpstr>Experimental Summary</vt:lpstr>
      <vt:lpstr>Is There Any Hope?</vt:lpstr>
      <vt:lpstr>Charge configuration represents bit</vt:lpstr>
      <vt:lpstr>Neutral mixed-valence zwitterion (self-doped)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Greg Snider</dc:creator>
  <cp:keywords/>
  <dc:description/>
  <cp:lastModifiedBy>Greg Snider</cp:lastModifiedBy>
  <cp:revision>111</cp:revision>
  <cp:lastPrinted>2000-10-13T18:37:26Z</cp:lastPrinted>
  <dcterms:created xsi:type="dcterms:W3CDTF">2008-11-07T18:09:51Z</dcterms:created>
  <dcterms:modified xsi:type="dcterms:W3CDTF">2014-12-03T19:06:15Z</dcterms:modified>
</cp:coreProperties>
</file>