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79" r:id="rId5"/>
    <p:sldId id="259" r:id="rId6"/>
    <p:sldId id="260" r:id="rId7"/>
    <p:sldId id="261" r:id="rId8"/>
    <p:sldId id="262" r:id="rId9"/>
    <p:sldId id="278" r:id="rId10"/>
    <p:sldId id="263" r:id="rId11"/>
    <p:sldId id="280" r:id="rId12"/>
    <p:sldId id="264" r:id="rId13"/>
    <p:sldId id="265" r:id="rId14"/>
    <p:sldId id="281" r:id="rId15"/>
    <p:sldId id="266" r:id="rId16"/>
    <p:sldId id="282" r:id="rId17"/>
    <p:sldId id="267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1" r:id="rId26"/>
    <p:sldId id="290" r:id="rId27"/>
    <p:sldId id="277" r:id="rId28"/>
    <p:sldId id="293" r:id="rId29"/>
    <p:sldId id="29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47336-0011-4608-ACBB-D6AC7FFBD095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DB5E6-F17B-44E6-BC5E-A5A4A70F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DB5E6-F17B-44E6-BC5E-A5A4A70F083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450D38-8299-459B-AB41-E9CDAC464008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ACC670-3D1F-48CA-9FE4-0BFC0DED9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7315200" cy="4114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HISTOLOGIC PATTERN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OF </a:t>
            </a:r>
            <a:br>
              <a:rPr lang="en-US" sz="3200" dirty="0" smtClean="0"/>
            </a:br>
            <a:r>
              <a:rPr lang="en-US" sz="3200" dirty="0" smtClean="0"/>
              <a:t>LYMPH NODE BIOPSIES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IN A </a:t>
            </a:r>
            <a:br>
              <a:rPr lang="en-US" sz="3200" dirty="0" smtClean="0"/>
            </a:br>
            <a:r>
              <a:rPr lang="en-US" sz="3200" dirty="0" smtClean="0"/>
              <a:t>TERTIARY HOSPITAL IN SOUTH EASTERN NIGERIA.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486400"/>
            <a:ext cx="8534400" cy="1371600"/>
          </a:xfrm>
        </p:spPr>
        <p:txBody>
          <a:bodyPr/>
          <a:lstStyle/>
          <a:p>
            <a:pPr algn="ctr"/>
            <a:r>
              <a:rPr lang="en-US" u="sng" dirty="0" smtClean="0"/>
              <a:t>MBATA G. C.</a:t>
            </a:r>
            <a:r>
              <a:rPr lang="en-US" u="sng" baseline="30000" dirty="0" smtClean="0"/>
              <a:t>1,3</a:t>
            </a:r>
            <a:r>
              <a:rPr lang="en-US" dirty="0" smtClean="0"/>
              <a:t>, NWEKE IG </a:t>
            </a:r>
            <a:r>
              <a:rPr lang="en-US" baseline="30000" dirty="0" smtClean="0"/>
              <a:t>2</a:t>
            </a:r>
            <a:r>
              <a:rPr lang="en-US" dirty="0" smtClean="0"/>
              <a:t>, EGEJURU RO</a:t>
            </a:r>
            <a:r>
              <a:rPr lang="en-US" baseline="30000" dirty="0" smtClean="0"/>
              <a:t>2</a:t>
            </a:r>
            <a:r>
              <a:rPr lang="en-US" dirty="0" smtClean="0"/>
              <a:t>, OMEJUA EG </a:t>
            </a:r>
            <a:r>
              <a:rPr lang="en-US" baseline="30000" dirty="0" smtClean="0"/>
              <a:t>1</a:t>
            </a:r>
            <a:r>
              <a:rPr lang="en-US" dirty="0" smtClean="0"/>
              <a:t>, NWAKO OF</a:t>
            </a:r>
            <a:r>
              <a:rPr lang="en-US" baseline="30000" dirty="0" smtClean="0"/>
              <a:t>1</a:t>
            </a:r>
            <a:r>
              <a:rPr lang="en-US" dirty="0" smtClean="0"/>
              <a:t>, CHIMA E I</a:t>
            </a:r>
            <a:r>
              <a:rPr lang="en-US" baseline="30000" dirty="0" smtClean="0"/>
              <a:t>3 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total of </a:t>
            </a:r>
            <a:r>
              <a:rPr lang="en-US" sz="2800" dirty="0" smtClean="0">
                <a:solidFill>
                  <a:srgbClr val="FF0000"/>
                </a:solidFill>
              </a:rPr>
              <a:t>141 lymph node biopsies</a:t>
            </a:r>
            <a:r>
              <a:rPr lang="en-US" sz="2800" dirty="0" smtClean="0"/>
              <a:t> were done.</a:t>
            </a:r>
          </a:p>
          <a:p>
            <a:r>
              <a:rPr lang="en-US" sz="2800" dirty="0" smtClean="0"/>
              <a:t>Constituting </a:t>
            </a:r>
            <a:r>
              <a:rPr lang="en-US" sz="2800" dirty="0" smtClean="0">
                <a:solidFill>
                  <a:srgbClr val="FF0000"/>
                </a:solidFill>
              </a:rPr>
              <a:t>6% of total histology</a:t>
            </a:r>
            <a:r>
              <a:rPr lang="en-US" sz="2800" dirty="0" smtClean="0"/>
              <a:t> during the 4-year period Jan.2010- Dec.2013 </a:t>
            </a:r>
          </a:p>
          <a:p>
            <a:r>
              <a:rPr lang="en-US" sz="2800" dirty="0" smtClean="0"/>
              <a:t>Of the </a:t>
            </a:r>
            <a:r>
              <a:rPr lang="en-US" sz="2800" dirty="0" smtClean="0">
                <a:solidFill>
                  <a:srgbClr val="FF0000"/>
                </a:solidFill>
              </a:rPr>
              <a:t>141 cases; 60 males, 81 females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M:F ratio was </a:t>
            </a:r>
            <a:r>
              <a:rPr lang="en-US" sz="2800" dirty="0" smtClean="0">
                <a:solidFill>
                  <a:srgbClr val="FF0000"/>
                </a:solidFill>
              </a:rPr>
              <a:t>1: 1.35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Mean age </a:t>
            </a:r>
            <a:r>
              <a:rPr lang="en-US" sz="2800" dirty="0" smtClean="0">
                <a:solidFill>
                  <a:srgbClr val="FF0000"/>
                </a:solidFill>
              </a:rPr>
              <a:t>17.6 ± 8.5 </a:t>
            </a:r>
            <a:r>
              <a:rPr lang="en-US" sz="2800" dirty="0" smtClean="0"/>
              <a:t>years. see </a:t>
            </a:r>
            <a:r>
              <a:rPr lang="en-US" sz="2800" b="1" dirty="0" smtClean="0"/>
              <a:t>table 1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TABLE I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b="1" u="sng" dirty="0" smtClean="0"/>
              <a:t>AGE DISTRIBUTION OF PATIENTS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86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AGE RANGE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MALES (%)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FEMALES (%)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TOTAL (%)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0 – 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10 – 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20 – 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30 – 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40 – 49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50 – 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60 – 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    ≥ 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15 (10.6)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8 (5.7)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9 (6.4)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12 (8.5)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 4 (2.8)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 6 (4.4)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 4 (2.8)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 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16 (11.3)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13 (9.2)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17 (12.1)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5 (3.5)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10 (7.1)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7 (5.0)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12 (8.5)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 1 (0.7)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31 (22)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21 (14.9)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26 (18.5)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17 (12.0)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14 (9.9)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13 (9.3)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16 (11.3)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  3 (2.1)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60 (42.6)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81 (57.4)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141 (100)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638800"/>
            <a:ext cx="6415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 Age = 17.6 ± 8.5years, Range = 68years (2-70 years).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TABLE 2 :</a:t>
            </a:r>
          </a:p>
          <a:p>
            <a:r>
              <a:rPr lang="en-US" dirty="0" smtClean="0"/>
              <a:t> Shows the site, distribution and histological diagnosis and frequency of diff groups of lymph nodes.</a:t>
            </a:r>
          </a:p>
          <a:p>
            <a:r>
              <a:rPr lang="en-US" dirty="0" smtClean="0"/>
              <a:t>Regional </a:t>
            </a:r>
            <a:r>
              <a:rPr lang="en-US" dirty="0" err="1" smtClean="0"/>
              <a:t>lymphadenopathy</a:t>
            </a:r>
            <a:r>
              <a:rPr lang="en-US" dirty="0" smtClean="0"/>
              <a:t> seen in </a:t>
            </a:r>
            <a:r>
              <a:rPr lang="en-US" dirty="0" smtClean="0">
                <a:solidFill>
                  <a:srgbClr val="FF0000"/>
                </a:solidFill>
              </a:rPr>
              <a:t>135 (95.7%).</a:t>
            </a:r>
          </a:p>
          <a:p>
            <a:r>
              <a:rPr lang="en-US" dirty="0" err="1" smtClean="0"/>
              <a:t>Generilized</a:t>
            </a:r>
            <a:r>
              <a:rPr lang="en-US" dirty="0" smtClean="0"/>
              <a:t> </a:t>
            </a:r>
            <a:r>
              <a:rPr lang="en-US" dirty="0" err="1" smtClean="0"/>
              <a:t>lymphadenopathy</a:t>
            </a:r>
            <a:r>
              <a:rPr lang="en-US" dirty="0" smtClean="0"/>
              <a:t> occurred </a:t>
            </a:r>
            <a:r>
              <a:rPr lang="en-US" dirty="0" smtClean="0">
                <a:solidFill>
                  <a:srgbClr val="FF0000"/>
                </a:solidFill>
              </a:rPr>
              <a:t>6(4.3%)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Cervical groups were frequently affected </a:t>
            </a:r>
            <a:r>
              <a:rPr lang="en-US" dirty="0" smtClean="0">
                <a:solidFill>
                  <a:srgbClr val="FF0000"/>
                </a:solidFill>
              </a:rPr>
              <a:t>64(45.4%)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Axillary</a:t>
            </a:r>
            <a:r>
              <a:rPr lang="en-US" dirty="0" smtClean="0"/>
              <a:t>  groups </a:t>
            </a:r>
            <a:r>
              <a:rPr lang="en-US" dirty="0" smtClean="0">
                <a:solidFill>
                  <a:srgbClr val="FF0000"/>
                </a:solidFill>
              </a:rPr>
              <a:t>28(19.9%)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Supraclaviclar</a:t>
            </a:r>
            <a:r>
              <a:rPr lang="en-US" dirty="0" smtClean="0"/>
              <a:t>  groups </a:t>
            </a:r>
            <a:r>
              <a:rPr lang="en-US" dirty="0" smtClean="0">
                <a:solidFill>
                  <a:srgbClr val="FF0000"/>
                </a:solidFill>
              </a:rPr>
              <a:t>12(8.5%)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Reactive hyperplasia most common cause </a:t>
            </a:r>
            <a:r>
              <a:rPr lang="en-US" sz="2800" dirty="0" smtClean="0">
                <a:solidFill>
                  <a:srgbClr val="FF0000"/>
                </a:solidFill>
              </a:rPr>
              <a:t>46(32.6%)</a:t>
            </a:r>
          </a:p>
          <a:p>
            <a:r>
              <a:rPr lang="en-US" sz="2800" dirty="0" err="1" smtClean="0"/>
              <a:t>Tuberculous</a:t>
            </a:r>
            <a:r>
              <a:rPr lang="en-US" sz="2800" dirty="0" smtClean="0"/>
              <a:t> adenitis seen in </a:t>
            </a:r>
            <a:r>
              <a:rPr lang="en-US" sz="2800" dirty="0" smtClean="0">
                <a:solidFill>
                  <a:srgbClr val="FF0000"/>
                </a:solidFill>
              </a:rPr>
              <a:t>40 (28.3%).</a:t>
            </a:r>
          </a:p>
          <a:p>
            <a:r>
              <a:rPr lang="en-US" sz="2800" dirty="0" smtClean="0"/>
              <a:t>Metastatic deposits seen in </a:t>
            </a:r>
            <a:r>
              <a:rPr lang="en-US" sz="2800" dirty="0" smtClean="0">
                <a:solidFill>
                  <a:srgbClr val="FF0000"/>
                </a:solidFill>
              </a:rPr>
              <a:t>27(19.1%)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Non </a:t>
            </a:r>
            <a:r>
              <a:rPr lang="en-US" sz="2800" dirty="0" err="1" smtClean="0"/>
              <a:t>hodgkins</a:t>
            </a:r>
            <a:r>
              <a:rPr lang="en-US" sz="2800" dirty="0" smtClean="0"/>
              <a:t> lymphoma </a:t>
            </a:r>
            <a:r>
              <a:rPr lang="en-US" sz="2800" dirty="0" smtClean="0">
                <a:solidFill>
                  <a:srgbClr val="FF0000"/>
                </a:solidFill>
              </a:rPr>
              <a:t>17(12.1%)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Hodgkins</a:t>
            </a:r>
            <a:r>
              <a:rPr lang="en-US" sz="2800" dirty="0" smtClean="0"/>
              <a:t> lymphoma </a:t>
            </a:r>
            <a:r>
              <a:rPr lang="en-US" sz="2800" dirty="0" smtClean="0">
                <a:solidFill>
                  <a:srgbClr val="FF0000"/>
                </a:solidFill>
              </a:rPr>
              <a:t>7(5%)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Onchocerciasis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3(2.1%)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Rosai</a:t>
            </a:r>
            <a:r>
              <a:rPr lang="en-US" sz="2800" dirty="0" smtClean="0"/>
              <a:t> – </a:t>
            </a:r>
            <a:r>
              <a:rPr lang="en-US" sz="2800" dirty="0" err="1" smtClean="0"/>
              <a:t>Dorfman’s</a:t>
            </a:r>
            <a:r>
              <a:rPr lang="en-US" sz="2800" dirty="0" smtClean="0"/>
              <a:t> syndrome </a:t>
            </a:r>
            <a:r>
              <a:rPr lang="en-US" sz="2800" dirty="0" smtClean="0">
                <a:solidFill>
                  <a:srgbClr val="FF0000"/>
                </a:solidFill>
              </a:rPr>
              <a:t>1(0.7%)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15400" cy="838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TABLE 2</a:t>
            </a:r>
            <a:br>
              <a:rPr lang="en-US" sz="2400" dirty="0" smtClean="0"/>
            </a:br>
            <a:r>
              <a:rPr lang="en-US" sz="2400" b="1" u="sng" dirty="0" smtClean="0"/>
              <a:t>SITE DISTRIBUTION AND HISTOLOGIC DIAGNOSIS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295400"/>
          <a:ext cx="8534403" cy="4095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53534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8571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SITE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TOTAL (%)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REACTIVE HYPERPLASIA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METAS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NHL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HL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ROSAI DORTMAN DISEASE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ONCHO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604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Cervical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Axillary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Supraclaviclar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Submandibular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Submental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Inguinal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Generalized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64 (45.4)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28 (19.9)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12 (8.5)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 (5.7)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 (2.8)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19 (13.5)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 (4.2)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20 (14.2)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 (5.0)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 (2.8)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 (3.5)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 (4.3)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18 (12.8)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12 (8.5)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 (3.2)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(0.7)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12 8.5)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 (4.3)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 (2.1)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(0.7)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 (2.1)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 (5.7)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 (2.8)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(0.7)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 (2.8)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(0.7)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(0.7)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(0.7)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      -       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8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141 (100)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46 (32.6)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40 (28.3)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27 (19.7)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17 (12.0)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 (5.0)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(0.7)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 (2.1)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486400"/>
            <a:ext cx="3581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TB – Tuberculosis.</a:t>
            </a:r>
          </a:p>
          <a:p>
            <a:r>
              <a:rPr lang="en-US" sz="1400" dirty="0" smtClean="0"/>
              <a:t>METAS -</a:t>
            </a:r>
            <a:r>
              <a:rPr lang="en-US" sz="1400" dirty="0" err="1" smtClean="0"/>
              <a:t>Metastasissis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NHL - Non </a:t>
            </a:r>
            <a:r>
              <a:rPr lang="en-US" sz="1400" dirty="0" err="1" smtClean="0"/>
              <a:t>Hodgkins</a:t>
            </a:r>
            <a:r>
              <a:rPr lang="en-US" sz="1400" dirty="0" smtClean="0"/>
              <a:t> Lymphoma.</a:t>
            </a:r>
          </a:p>
          <a:p>
            <a:r>
              <a:rPr lang="en-US" sz="1400" dirty="0" smtClean="0"/>
              <a:t>HL- </a:t>
            </a:r>
            <a:r>
              <a:rPr lang="en-US" sz="1400" dirty="0" err="1" smtClean="0"/>
              <a:t>Hodgkins</a:t>
            </a:r>
            <a:r>
              <a:rPr lang="en-US" sz="1400" dirty="0" smtClean="0"/>
              <a:t> Lymphoma.</a:t>
            </a:r>
          </a:p>
          <a:p>
            <a:r>
              <a:rPr lang="en-US" sz="1400" dirty="0" smtClean="0"/>
              <a:t>ONCHO- </a:t>
            </a:r>
            <a:r>
              <a:rPr lang="en-US" sz="1400" dirty="0" err="1" smtClean="0"/>
              <a:t>Onchocerciasis</a:t>
            </a:r>
            <a:r>
              <a:rPr lang="en-US" sz="1400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TABLE 3.</a:t>
            </a:r>
          </a:p>
          <a:p>
            <a:r>
              <a:rPr lang="en-US" sz="2800" dirty="0" smtClean="0"/>
              <a:t>Shows </a:t>
            </a:r>
            <a:r>
              <a:rPr lang="en-US" sz="2800" dirty="0" err="1" smtClean="0"/>
              <a:t>histologic</a:t>
            </a:r>
            <a:r>
              <a:rPr lang="en-US" sz="2800" dirty="0" smtClean="0"/>
              <a:t> diagnosis, sex distribution and sex ratios of the patients.</a:t>
            </a:r>
          </a:p>
          <a:p>
            <a:r>
              <a:rPr lang="en-US" sz="2800" dirty="0" err="1" smtClean="0"/>
              <a:t>Lymphadenopathy</a:t>
            </a:r>
            <a:r>
              <a:rPr lang="en-US" sz="2800" dirty="0" smtClean="0"/>
              <a:t> was more common in females.</a:t>
            </a:r>
          </a:p>
          <a:p>
            <a:r>
              <a:rPr lang="en-US" sz="2800" dirty="0" smtClean="0"/>
              <a:t>Female ratios were higher in most conditions except non </a:t>
            </a:r>
            <a:r>
              <a:rPr lang="en-US" sz="2800" dirty="0" err="1" smtClean="0"/>
              <a:t>hodgkins</a:t>
            </a:r>
            <a:r>
              <a:rPr lang="en-US" sz="2800" dirty="0" smtClean="0"/>
              <a:t> lymphoma.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1600" dirty="0" smtClean="0"/>
              <a:t>TABLE 3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u="sng" dirty="0" smtClean="0"/>
              <a:t> HISTOLOGIC DIAGNOSIS, SEX DISTRIBUTION AND SEX RATIOS OF PATIENTS WITH LYMPHADENOPATHY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676400"/>
          <a:ext cx="7848600" cy="4121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234440"/>
                <a:gridCol w="1569720"/>
                <a:gridCol w="1569720"/>
                <a:gridCol w="1569720"/>
              </a:tblGrid>
              <a:tr h="4137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DIAGNOSIS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NO.OF CASES (%)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MALES (%)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FEMALES (%)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M:F RATIO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7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Reactive Hyperplasia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Tuberculosis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Metastatic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Non </a:t>
                      </a: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Hodgkins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Lymphoma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Hodgkins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Lymphoma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Rosai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Dortman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Disease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Onchocerciasis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46 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(32.6)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40 (28.4)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27 (19.1)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17 (12.1)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7 (5.0)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1 (0.7)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 (2.1)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20 (14.2)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16 (11.4)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11 (7.8)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10 (7.1)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(1.4)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(0.7)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26 (18.4)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24 (17.0)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16 (11.3)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 (5.0)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 (3.6)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 (2.1)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: 1.3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: 1.5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: 1.5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1.4 : 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: 2.5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7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141 (100)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60 (42.6)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81 (57.4)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7467600" cy="4873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AFB were demonstrated in </a:t>
            </a:r>
            <a:r>
              <a:rPr lang="en-US" sz="2800" dirty="0" smtClean="0">
                <a:solidFill>
                  <a:srgbClr val="FF0000"/>
                </a:solidFill>
              </a:rPr>
              <a:t>12/40 (30%) </a:t>
            </a:r>
            <a:r>
              <a:rPr lang="en-US" sz="2800" dirty="0" smtClean="0"/>
              <a:t>of patients with TB adenitis.</a:t>
            </a:r>
          </a:p>
          <a:p>
            <a:r>
              <a:rPr lang="en-US" sz="2800" dirty="0" smtClean="0"/>
              <a:t>All the patients with TB had voluntary testing and counseling for HIV.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14/40 (35%) </a:t>
            </a:r>
            <a:r>
              <a:rPr lang="en-US" sz="2800" dirty="0" smtClean="0"/>
              <a:t>were HIV positive.</a:t>
            </a:r>
          </a:p>
          <a:p>
            <a:r>
              <a:rPr lang="en-US" sz="2800" dirty="0" smtClean="0"/>
              <a:t>Of the 6 patients with generalized </a:t>
            </a:r>
            <a:r>
              <a:rPr lang="en-US" sz="2800" dirty="0" err="1" smtClean="0"/>
              <a:t>lymphadenopathy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4/6 (66.6%)</a:t>
            </a:r>
            <a:r>
              <a:rPr lang="en-US" sz="2800" dirty="0" smtClean="0"/>
              <a:t> of them were HIV positive.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en-US" dirty="0" smtClean="0"/>
              <a:t>Palpable lymph nodes give an important clue  to </a:t>
            </a:r>
            <a:r>
              <a:rPr lang="en-US" dirty="0" err="1" smtClean="0"/>
              <a:t>aetiologic</a:t>
            </a:r>
            <a:r>
              <a:rPr lang="en-US" dirty="0" smtClean="0"/>
              <a:t> diagnosis of disease condition. </a:t>
            </a:r>
            <a:r>
              <a:rPr lang="en-US" baseline="30000" dirty="0" smtClean="0"/>
              <a:t>2,9</a:t>
            </a:r>
            <a:r>
              <a:rPr lang="en-US" dirty="0" smtClean="0"/>
              <a:t>.</a:t>
            </a:r>
          </a:p>
          <a:p>
            <a:r>
              <a:rPr lang="en-US" dirty="0" smtClean="0"/>
              <a:t>FNAC is commonly used but excision biopsy is the “gold standard’’. </a:t>
            </a:r>
            <a:r>
              <a:rPr lang="en-US" baseline="30000" dirty="0" smtClean="0"/>
              <a:t>2,9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Biopsies were done on outpatient basis.</a:t>
            </a:r>
          </a:p>
          <a:p>
            <a:r>
              <a:rPr lang="en-US" dirty="0" smtClean="0"/>
              <a:t>In line with most studies within and outside the sub region cervical lymph nodes were the most commonly biopsied, followed by </a:t>
            </a:r>
            <a:r>
              <a:rPr lang="en-US" dirty="0" err="1" smtClean="0"/>
              <a:t>axillary</a:t>
            </a:r>
            <a:r>
              <a:rPr lang="en-US" dirty="0" smtClean="0"/>
              <a:t> and </a:t>
            </a:r>
            <a:r>
              <a:rPr lang="en-US" dirty="0" err="1" smtClean="0"/>
              <a:t>supraclaviclar</a:t>
            </a:r>
            <a:r>
              <a:rPr lang="en-US" dirty="0" smtClean="0"/>
              <a:t> nodes. </a:t>
            </a:r>
            <a:r>
              <a:rPr lang="en-US" baseline="30000" dirty="0" smtClean="0"/>
              <a:t>2, 10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r>
              <a:rPr lang="en-US" dirty="0" smtClean="0"/>
              <a:t>The most common </a:t>
            </a:r>
            <a:r>
              <a:rPr lang="en-US" dirty="0" err="1" smtClean="0"/>
              <a:t>aetiologic</a:t>
            </a:r>
            <a:r>
              <a:rPr lang="en-US" dirty="0" smtClean="0"/>
              <a:t> factor in many studies was TB followed by reactive hyperplasia. </a:t>
            </a:r>
            <a:r>
              <a:rPr lang="en-US" baseline="30000" dirty="0" smtClean="0"/>
              <a:t>2, 3,4,7</a:t>
            </a:r>
            <a:r>
              <a:rPr lang="en-US" dirty="0" smtClean="0"/>
              <a:t>.</a:t>
            </a:r>
          </a:p>
          <a:p>
            <a:r>
              <a:rPr lang="en-US" dirty="0" smtClean="0"/>
              <a:t>TB and reactive hyperplasia were seen to be more common in cervical lymph nodes.</a:t>
            </a:r>
          </a:p>
          <a:p>
            <a:r>
              <a:rPr lang="en-US" dirty="0" smtClean="0"/>
              <a:t>Our study  showed more female preponderance and more affectation in the young adults.</a:t>
            </a:r>
          </a:p>
          <a:p>
            <a:r>
              <a:rPr lang="en-US" dirty="0" smtClean="0"/>
              <a:t>Documented evidence shows that TB is more common in the first three decades of life, reactive hyperplasia in the early years of life and malignancy in the elderly </a:t>
            </a:r>
            <a:r>
              <a:rPr lang="en-US" baseline="30000" dirty="0" smtClean="0"/>
              <a:t>2, 4,7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688848"/>
            <a:ext cx="7467600" cy="5711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   </a:t>
            </a:r>
            <a:r>
              <a:rPr lang="en-US" sz="2800" b="1" dirty="0" smtClean="0"/>
              <a:t>INTRODUCTION</a:t>
            </a:r>
          </a:p>
          <a:p>
            <a:pPr algn="just"/>
            <a:r>
              <a:rPr lang="en-US" sz="2800" dirty="0" err="1" smtClean="0"/>
              <a:t>Lymphadenopathy</a:t>
            </a:r>
            <a:r>
              <a:rPr lang="en-US" sz="2800" dirty="0" smtClean="0"/>
              <a:t> is a common clinical presentation in both medical and surgical clinics.</a:t>
            </a:r>
          </a:p>
          <a:p>
            <a:pPr algn="just"/>
            <a:r>
              <a:rPr lang="en-US" sz="2800" dirty="0" smtClean="0"/>
              <a:t>Causes are broadly divided into </a:t>
            </a:r>
            <a:r>
              <a:rPr lang="en-US" sz="2800" dirty="0" err="1" smtClean="0"/>
              <a:t>neoplasic</a:t>
            </a:r>
            <a:r>
              <a:rPr lang="en-US" sz="2800" dirty="0" smtClean="0"/>
              <a:t> and non </a:t>
            </a:r>
            <a:r>
              <a:rPr lang="en-US" sz="2800" dirty="0" err="1" smtClean="0"/>
              <a:t>neoplastic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Non </a:t>
            </a:r>
            <a:r>
              <a:rPr lang="en-US" sz="2800" dirty="0" err="1" smtClean="0"/>
              <a:t>neoplastic</a:t>
            </a:r>
            <a:r>
              <a:rPr lang="en-US" sz="2800" dirty="0" smtClean="0"/>
              <a:t> causes predominate  and range from infective to drug reaction, lipid storage disorders and inflammatory conditions. </a:t>
            </a:r>
            <a:r>
              <a:rPr lang="en-US" sz="2800" baseline="30000" dirty="0" smtClean="0"/>
              <a:t>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Analysis of </a:t>
            </a:r>
            <a:r>
              <a:rPr lang="en-US" dirty="0" err="1" smtClean="0"/>
              <a:t>lymphadenopathy</a:t>
            </a:r>
            <a:r>
              <a:rPr lang="en-US" dirty="0" smtClean="0"/>
              <a:t> in the developing nations shows that infection remains an important cause. </a:t>
            </a:r>
            <a:r>
              <a:rPr lang="en-US" baseline="30000" dirty="0" smtClean="0"/>
              <a:t>5, 6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TB remains an important cause in many developing nations </a:t>
            </a:r>
            <a:r>
              <a:rPr lang="en-US" baseline="30000" dirty="0" smtClean="0"/>
              <a:t>1,2,11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Reactive hyperplasia and URTI (viral and bacterial) are also important cause in many developing areas </a:t>
            </a:r>
            <a:r>
              <a:rPr lang="en-US" baseline="30000" dirty="0" smtClean="0"/>
              <a:t>2,5,6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Malignancy and reactive hyperplasia are more commoner in the developed world </a:t>
            </a:r>
            <a:r>
              <a:rPr lang="en-US" baseline="30000" dirty="0" smtClean="0"/>
              <a:t>12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In our study of 141 cases, 46 (32.6%) had reactive hyperplasia.</a:t>
            </a:r>
          </a:p>
          <a:p>
            <a:r>
              <a:rPr lang="en-US" dirty="0" smtClean="0"/>
              <a:t>TB which is the most common in many studies in our sub region was found to be  the second </a:t>
            </a:r>
            <a:r>
              <a:rPr lang="en-US" dirty="0" err="1" smtClean="0"/>
              <a:t>aetiologic</a:t>
            </a:r>
            <a:r>
              <a:rPr lang="en-US" dirty="0" smtClean="0"/>
              <a:t>  factor 40 (28.3%).</a:t>
            </a:r>
          </a:p>
          <a:p>
            <a:r>
              <a:rPr lang="en-US" dirty="0" smtClean="0"/>
              <a:t>The percentage of TB found here is smaller than that recorded in many places.</a:t>
            </a:r>
          </a:p>
          <a:p>
            <a:r>
              <a:rPr lang="en-US" dirty="0" smtClean="0"/>
              <a:t>Higher prevalence have been quoted in some series in India, Pakistan and Bangladesh </a:t>
            </a:r>
            <a:r>
              <a:rPr lang="en-US" baseline="30000" dirty="0" smtClean="0"/>
              <a:t>13 14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reason for this lower rate is because our study population included both adults and children.</a:t>
            </a:r>
          </a:p>
          <a:p>
            <a:r>
              <a:rPr lang="en-US" dirty="0" smtClean="0"/>
              <a:t>Most studies were done in adult population only.</a:t>
            </a:r>
          </a:p>
          <a:p>
            <a:r>
              <a:rPr lang="en-US" dirty="0" smtClean="0"/>
              <a:t>The reason for more children with reactive hyperplasia has been adduced to reaction to minor stimuli b/c of yet developing immune system </a:t>
            </a:r>
            <a:r>
              <a:rPr lang="en-US" baseline="30000" dirty="0" smtClean="0"/>
              <a:t>5,6,7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United States reactive hyperplasia is more common cause  </a:t>
            </a:r>
            <a:r>
              <a:rPr lang="en-US" baseline="30000" dirty="0" smtClean="0"/>
              <a:t>3, 12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reason being lower prevalence of TB and earlier detection of malignancy before onset of nodal metastasis </a:t>
            </a:r>
            <a:r>
              <a:rPr lang="en-US" baseline="30000" dirty="0" smtClean="0"/>
              <a:t>7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Lymph node hyperplasia was also common in some studies done in India </a:t>
            </a:r>
            <a:r>
              <a:rPr lang="en-US" baseline="30000" dirty="0" smtClean="0"/>
              <a:t>15</a:t>
            </a:r>
            <a:r>
              <a:rPr lang="en-US" dirty="0" smtClean="0"/>
              <a:t>, South Africa </a:t>
            </a:r>
            <a:r>
              <a:rPr lang="en-US" baseline="30000" dirty="0" smtClean="0"/>
              <a:t>16</a:t>
            </a:r>
            <a:r>
              <a:rPr lang="en-US" dirty="0" smtClean="0"/>
              <a:t> and Zimbabwe </a:t>
            </a:r>
            <a:r>
              <a:rPr lang="en-US" baseline="30000" dirty="0" smtClean="0"/>
              <a:t>9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hyperplasia appears to be a consequence of pathological process; </a:t>
            </a:r>
            <a:r>
              <a:rPr lang="en-US" dirty="0" smtClean="0">
                <a:solidFill>
                  <a:srgbClr val="FF0000"/>
                </a:solidFill>
              </a:rPr>
              <a:t>an important factor is HIV </a:t>
            </a:r>
            <a:r>
              <a:rPr lang="en-US" baseline="30000" dirty="0" smtClean="0"/>
              <a:t>15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Change in primary HIV </a:t>
            </a:r>
            <a:r>
              <a:rPr lang="en-US" dirty="0" err="1" smtClean="0">
                <a:solidFill>
                  <a:srgbClr val="FF0000"/>
                </a:solidFill>
              </a:rPr>
              <a:t>lymphadenopathy</a:t>
            </a:r>
            <a:r>
              <a:rPr lang="en-US" dirty="0" smtClean="0">
                <a:solidFill>
                  <a:srgbClr val="FF0000"/>
                </a:solidFill>
              </a:rPr>
              <a:t> ranges from mild follicular hyperplasia to diffuse to “burnt out” lymph node </a:t>
            </a:r>
            <a:r>
              <a:rPr lang="en-US" baseline="30000" dirty="0" smtClean="0">
                <a:solidFill>
                  <a:srgbClr val="FF0000"/>
                </a:solidFill>
              </a:rPr>
              <a:t>15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r>
              <a:rPr lang="en-US" dirty="0" err="1" smtClean="0"/>
              <a:t>Lymphadenopathy</a:t>
            </a:r>
            <a:r>
              <a:rPr lang="en-US" dirty="0" smtClean="0"/>
              <a:t> due to metastasis was seen in 27(19.1%). </a:t>
            </a:r>
          </a:p>
          <a:p>
            <a:r>
              <a:rPr lang="en-US" dirty="0" smtClean="0"/>
              <a:t>This is similar to other figures obtained in other Nigerian cities but significantly higher than those obtained from Zimbabwe </a:t>
            </a:r>
            <a:r>
              <a:rPr lang="en-US" baseline="30000" dirty="0" smtClean="0"/>
              <a:t>9</a:t>
            </a:r>
            <a:r>
              <a:rPr lang="en-US" dirty="0" smtClean="0"/>
              <a:t> and Ethiopia </a:t>
            </a:r>
            <a:r>
              <a:rPr lang="en-US" baseline="30000" dirty="0" smtClean="0"/>
              <a:t>17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US metastasis was found in 29% of cases </a:t>
            </a:r>
            <a:r>
              <a:rPr lang="en-US" baseline="30000" dirty="0" smtClean="0"/>
              <a:t>7, 12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most common cause of metastasis in our study was breast ca affecting the </a:t>
            </a:r>
            <a:r>
              <a:rPr lang="en-US" dirty="0" err="1" smtClean="0"/>
              <a:t>axillary</a:t>
            </a:r>
            <a:r>
              <a:rPr lang="en-US" dirty="0" smtClean="0"/>
              <a:t> nodes. This is in agreement with other studies done in Nigeria </a:t>
            </a:r>
            <a:r>
              <a:rPr lang="en-US" baseline="30000" dirty="0" smtClean="0"/>
              <a:t>14, 18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7467600" cy="4873752"/>
          </a:xfrm>
        </p:spPr>
        <p:txBody>
          <a:bodyPr/>
          <a:lstStyle/>
          <a:p>
            <a:r>
              <a:rPr lang="en-US" dirty="0" smtClean="0"/>
              <a:t>Lymphoma constituted the most common malignancy causing </a:t>
            </a:r>
            <a:r>
              <a:rPr lang="en-US" dirty="0" err="1" smtClean="0"/>
              <a:t>lymphadenopathy</a:t>
            </a:r>
            <a:r>
              <a:rPr lang="en-US" dirty="0" smtClean="0"/>
              <a:t> 24(17%).</a:t>
            </a:r>
          </a:p>
          <a:p>
            <a:r>
              <a:rPr lang="en-US" dirty="0" smtClean="0"/>
              <a:t>This is lower than values obtained in other Nigerian cities – Kano 23.6% </a:t>
            </a:r>
            <a:r>
              <a:rPr lang="en-US" baseline="30000" dirty="0" smtClean="0"/>
              <a:t>7</a:t>
            </a:r>
            <a:r>
              <a:rPr lang="en-US" dirty="0" smtClean="0"/>
              <a:t>, Ife 23.8% </a:t>
            </a:r>
            <a:r>
              <a:rPr lang="en-US" baseline="30000" dirty="0" smtClean="0"/>
              <a:t>19</a:t>
            </a:r>
            <a:r>
              <a:rPr lang="en-US" dirty="0" smtClean="0"/>
              <a:t>  and </a:t>
            </a:r>
            <a:r>
              <a:rPr lang="en-US" dirty="0" err="1" smtClean="0"/>
              <a:t>Jos</a:t>
            </a:r>
            <a:r>
              <a:rPr lang="en-US" dirty="0" smtClean="0"/>
              <a:t> 28.2% </a:t>
            </a:r>
            <a:r>
              <a:rPr lang="en-US" baseline="30000" dirty="0" smtClean="0"/>
              <a:t>4</a:t>
            </a:r>
            <a:r>
              <a:rPr lang="en-US" dirty="0" smtClean="0"/>
              <a:t>.</a:t>
            </a:r>
          </a:p>
          <a:p>
            <a:r>
              <a:rPr lang="en-US" dirty="0" smtClean="0"/>
              <a:t>NHL was more common than HL supporting most other studies in the sub region and beyond </a:t>
            </a:r>
            <a:r>
              <a:rPr lang="en-US" baseline="30000" dirty="0" smtClean="0"/>
              <a:t>2, 20,21,22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the western world NHL was found to be 3-4 times more common than HL </a:t>
            </a:r>
            <a:r>
              <a:rPr lang="en-US" baseline="30000" dirty="0" smtClean="0"/>
              <a:t>23,24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Onchocerciasis</a:t>
            </a:r>
            <a:r>
              <a:rPr lang="en-US" sz="2800" dirty="0" smtClean="0"/>
              <a:t> is a </a:t>
            </a:r>
            <a:r>
              <a:rPr lang="en-US" sz="2800" dirty="0" err="1" smtClean="0"/>
              <a:t>microfilarial</a:t>
            </a:r>
            <a:r>
              <a:rPr lang="en-US" sz="2800" dirty="0" smtClean="0"/>
              <a:t> infection that is common in the tropical sub </a:t>
            </a:r>
            <a:r>
              <a:rPr lang="en-US" sz="2800" dirty="0" err="1" smtClean="0"/>
              <a:t>saharan</a:t>
            </a:r>
            <a:r>
              <a:rPr lang="en-US" sz="2800" dirty="0" smtClean="0"/>
              <a:t> Africa.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Onchocerciasis</a:t>
            </a:r>
            <a:r>
              <a:rPr lang="en-US" sz="2800" dirty="0" smtClean="0"/>
              <a:t> was found in 3(2.1%) of our cases </a:t>
            </a:r>
            <a:r>
              <a:rPr lang="en-US" sz="2800" baseline="30000" dirty="0" smtClean="0"/>
              <a:t>13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Found to be more common in females </a:t>
            </a:r>
            <a:r>
              <a:rPr lang="en-US" sz="2800" baseline="30000" dirty="0" smtClean="0"/>
              <a:t>13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Also occurred predominantly in the inguinal lymph nodes </a:t>
            </a:r>
            <a:r>
              <a:rPr lang="en-US" sz="2800" baseline="30000" dirty="0" smtClean="0"/>
              <a:t>13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CONCLUSION</a:t>
            </a:r>
          </a:p>
          <a:p>
            <a:r>
              <a:rPr lang="en-US" dirty="0" smtClean="0"/>
              <a:t>Differential diagnosis of </a:t>
            </a:r>
            <a:r>
              <a:rPr lang="en-US" dirty="0" err="1" smtClean="0"/>
              <a:t>lymphadenopathy</a:t>
            </a:r>
            <a:r>
              <a:rPr lang="en-US" dirty="0" smtClean="0"/>
              <a:t> are many.</a:t>
            </a:r>
          </a:p>
          <a:p>
            <a:r>
              <a:rPr lang="en-US" dirty="0" smtClean="0"/>
              <a:t>TB and reactive hyperplasia have remained the predominant cause in our environment, followed by metastasis and lymphoma.</a:t>
            </a:r>
          </a:p>
          <a:p>
            <a:r>
              <a:rPr lang="en-US" dirty="0" smtClean="0"/>
              <a:t>Accurate diagnosis and early intervention is the key to good treatment outcome.</a:t>
            </a:r>
          </a:p>
          <a:p>
            <a:r>
              <a:rPr lang="en-US" dirty="0" smtClean="0"/>
              <a:t>Definitive histological classification using modern technique like </a:t>
            </a:r>
            <a:r>
              <a:rPr lang="en-US" dirty="0" err="1" smtClean="0"/>
              <a:t>immunohistochemistry</a:t>
            </a:r>
            <a:r>
              <a:rPr lang="en-US" dirty="0" smtClean="0"/>
              <a:t>  and </a:t>
            </a:r>
            <a:r>
              <a:rPr lang="en-US" dirty="0" err="1" smtClean="0"/>
              <a:t>cytogenetics</a:t>
            </a:r>
            <a:r>
              <a:rPr lang="en-US" dirty="0" smtClean="0"/>
              <a:t> should be made available in our tertiary institutions.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752600"/>
            <a:ext cx="8229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28600"/>
            <a:ext cx="7543800" cy="6169152"/>
          </a:xfrm>
        </p:spPr>
        <p:txBody>
          <a:bodyPr>
            <a:noAutofit/>
          </a:bodyPr>
          <a:lstStyle/>
          <a:p>
            <a:pPr marL="228600" indent="-228600">
              <a:spcBef>
                <a:spcPts val="0"/>
              </a:spcBef>
              <a:buClrTx/>
              <a:buSzTx/>
              <a:buAutoNum type="arabicPeriod"/>
              <a:defRPr/>
            </a:pPr>
            <a:r>
              <a:rPr lang="en-US" sz="1200" dirty="0" err="1" smtClean="0"/>
              <a:t>Rosai</a:t>
            </a:r>
            <a:r>
              <a:rPr lang="en-US" sz="1200" dirty="0" smtClean="0"/>
              <a:t> J. lymph nodes : in </a:t>
            </a:r>
            <a:r>
              <a:rPr lang="en-US" sz="1200" dirty="0" err="1" smtClean="0"/>
              <a:t>Ankerman’s</a:t>
            </a:r>
            <a:r>
              <a:rPr lang="en-US" sz="1200" dirty="0" smtClean="0"/>
              <a:t> surgical pathology, 2011. </a:t>
            </a:r>
          </a:p>
          <a:p>
            <a:pPr marL="228600" indent="-228600">
              <a:spcBef>
                <a:spcPts val="0"/>
              </a:spcBef>
              <a:buClrTx/>
              <a:buSzTx/>
              <a:buAutoNum type="arabicPeriod"/>
              <a:defRPr/>
            </a:pPr>
            <a:r>
              <a:rPr lang="en-US" sz="1200" dirty="0" err="1" smtClean="0"/>
              <a:t>Adeniji</a:t>
            </a:r>
            <a:r>
              <a:rPr lang="en-US" sz="1200" dirty="0" smtClean="0"/>
              <a:t> et al. peripheral </a:t>
            </a:r>
            <a:r>
              <a:rPr lang="en-US" sz="1200" dirty="0" err="1" smtClean="0"/>
              <a:t>lymphadenopathy</a:t>
            </a:r>
            <a:r>
              <a:rPr lang="en-US" sz="1200" dirty="0" smtClean="0"/>
              <a:t> in Nigeria. Afr. J of Med Sc. 2000.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1200" dirty="0" smtClean="0"/>
              <a:t>3.   Longo et al. </a:t>
            </a:r>
            <a:r>
              <a:rPr lang="en-US" sz="1200" dirty="0" err="1" smtClean="0"/>
              <a:t>lymphadenopathy</a:t>
            </a:r>
            <a:r>
              <a:rPr lang="en-US" sz="1200" dirty="0" smtClean="0"/>
              <a:t>. Harrison’s principles of Medicine 18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edition. 2012.   </a:t>
            </a:r>
          </a:p>
          <a:p>
            <a:pPr marL="228600" indent="-228600">
              <a:spcBef>
                <a:spcPts val="0"/>
              </a:spcBef>
              <a:buClrTx/>
              <a:buSzTx/>
              <a:buAutoNum type="arabicPlain" startAt="4"/>
              <a:defRPr/>
            </a:pPr>
            <a:r>
              <a:rPr lang="en-US" sz="1200" dirty="0" err="1" smtClean="0"/>
              <a:t>Obafunwa</a:t>
            </a:r>
            <a:r>
              <a:rPr lang="en-US" sz="1200" dirty="0" smtClean="0"/>
              <a:t> et al. primary </a:t>
            </a:r>
            <a:r>
              <a:rPr lang="en-US" sz="1200" dirty="0" err="1" smtClean="0"/>
              <a:t>lymphadenopathy</a:t>
            </a:r>
            <a:r>
              <a:rPr lang="en-US" sz="1200" dirty="0" smtClean="0"/>
              <a:t> in Jos. W. Afr. J of Med. 1992.   </a:t>
            </a:r>
          </a:p>
          <a:p>
            <a:pPr marL="228600" indent="-228600">
              <a:spcBef>
                <a:spcPts val="0"/>
              </a:spcBef>
              <a:buClrTx/>
              <a:buSzTx/>
              <a:buAutoNum type="arabicPlain" startAt="4"/>
              <a:defRPr/>
            </a:pPr>
            <a:r>
              <a:rPr lang="en-US" sz="1200" dirty="0" smtClean="0"/>
              <a:t> Lake et al. peripheral </a:t>
            </a:r>
            <a:r>
              <a:rPr lang="en-US" sz="1200" dirty="0" err="1" smtClean="0"/>
              <a:t>lymphadenopathy</a:t>
            </a:r>
            <a:r>
              <a:rPr lang="en-US" sz="1200" dirty="0" smtClean="0"/>
              <a:t> in childhood. Am J Dis. Child, 1978.  </a:t>
            </a:r>
          </a:p>
          <a:p>
            <a:pPr marL="228600" indent="-228600">
              <a:spcBef>
                <a:spcPts val="0"/>
              </a:spcBef>
              <a:buClrTx/>
              <a:buSzTx/>
              <a:buAutoNum type="arabicPlain" startAt="4"/>
              <a:defRPr/>
            </a:pPr>
            <a:r>
              <a:rPr lang="en-US" sz="1200" dirty="0" smtClean="0"/>
              <a:t> </a:t>
            </a:r>
            <a:r>
              <a:rPr lang="en-US" sz="1200" dirty="0" err="1" smtClean="0"/>
              <a:t>Narang</a:t>
            </a:r>
            <a:r>
              <a:rPr lang="en-US" sz="1200" dirty="0" smtClean="0"/>
              <a:t> et al. prevalence of TB lymphadenitis in </a:t>
            </a:r>
            <a:r>
              <a:rPr lang="en-US" sz="1200" dirty="0" err="1" smtClean="0"/>
              <a:t>Wardha</a:t>
            </a:r>
            <a:r>
              <a:rPr lang="en-US" sz="1200" dirty="0" smtClean="0"/>
              <a:t> district India. Int. J </a:t>
            </a:r>
            <a:r>
              <a:rPr lang="en-US" sz="1200" dirty="0" err="1" smtClean="0"/>
              <a:t>Tuberc</a:t>
            </a:r>
            <a:r>
              <a:rPr lang="en-US" sz="1200" dirty="0" smtClean="0"/>
              <a:t>. and L. Dis. 2005.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1200" dirty="0" smtClean="0"/>
              <a:t>7.   </a:t>
            </a:r>
            <a:r>
              <a:rPr lang="en-US" sz="1200" dirty="0" err="1" smtClean="0"/>
              <a:t>Ochicha</a:t>
            </a:r>
            <a:r>
              <a:rPr lang="en-US" sz="1200" dirty="0" smtClean="0"/>
              <a:t> et al. pathology of peripheral lymph node biopsies in Kano, Northern Nigeria. Ann. </a:t>
            </a:r>
            <a:r>
              <a:rPr lang="en-US" sz="1200" dirty="0" err="1" smtClean="0"/>
              <a:t>Afr</a:t>
            </a:r>
            <a:r>
              <a:rPr lang="en-US" sz="1200" dirty="0" smtClean="0"/>
              <a:t>, Med. 2007.  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1200" dirty="0" smtClean="0"/>
              <a:t>8.   </a:t>
            </a:r>
            <a:r>
              <a:rPr lang="en-US" sz="1200" dirty="0" err="1" smtClean="0"/>
              <a:t>Ferrer</a:t>
            </a:r>
            <a:r>
              <a:rPr lang="en-US" sz="1200" dirty="0" smtClean="0"/>
              <a:t> R. </a:t>
            </a:r>
            <a:r>
              <a:rPr lang="en-US" sz="1200" dirty="0" err="1" smtClean="0"/>
              <a:t>Lymphadenopathy</a:t>
            </a:r>
            <a:r>
              <a:rPr lang="en-US" sz="1200" dirty="0" smtClean="0"/>
              <a:t>: differential diagnosis and evaluation. Am Fam. Med. 1998. </a:t>
            </a:r>
          </a:p>
          <a:p>
            <a:pPr marL="228600" indent="-228600">
              <a:spcBef>
                <a:spcPts val="0"/>
              </a:spcBef>
              <a:buClrTx/>
              <a:buSzTx/>
              <a:buAutoNum type="arabicPeriod" startAt="9"/>
              <a:defRPr/>
            </a:pPr>
            <a:r>
              <a:rPr lang="en-US" sz="1200" dirty="0" err="1" smtClean="0"/>
              <a:t>Sibanda</a:t>
            </a:r>
            <a:r>
              <a:rPr lang="en-US" sz="1200" dirty="0" smtClean="0"/>
              <a:t> et al. lymph node pathology in Zimbabwe. Q. J Med. 1993. 1</a:t>
            </a:r>
          </a:p>
          <a:p>
            <a:pPr marL="228600" indent="-228600">
              <a:spcBef>
                <a:spcPts val="0"/>
              </a:spcBef>
              <a:buClrTx/>
              <a:buSzTx/>
              <a:buAutoNum type="arabicPeriod" startAt="9"/>
              <a:defRPr/>
            </a:pPr>
            <a:r>
              <a:rPr lang="en-US" sz="1200" dirty="0" smtClean="0"/>
              <a:t> </a:t>
            </a:r>
            <a:r>
              <a:rPr lang="en-US" sz="1200" dirty="0" err="1" smtClean="0"/>
              <a:t>Pindiga</a:t>
            </a:r>
            <a:r>
              <a:rPr lang="en-US" sz="1200" dirty="0" smtClean="0"/>
              <a:t> et al. Histopathology of primary peripheral lymph </a:t>
            </a:r>
            <a:r>
              <a:rPr lang="en-US" sz="1200" dirty="0" err="1" smtClean="0"/>
              <a:t>lymphadenopathy</a:t>
            </a:r>
            <a:r>
              <a:rPr lang="en-US" sz="1200" dirty="0" smtClean="0"/>
              <a:t> in Northern Nigeria. Nig. J of Surg. Research, 1999.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1200" dirty="0" smtClean="0"/>
              <a:t>11. </a:t>
            </a:r>
            <a:r>
              <a:rPr lang="en-US" sz="1200" dirty="0" err="1" smtClean="0"/>
              <a:t>Bem</a:t>
            </a:r>
            <a:r>
              <a:rPr lang="en-US" sz="1200" dirty="0" smtClean="0"/>
              <a:t> et al. Importance of HIV –associated </a:t>
            </a:r>
            <a:r>
              <a:rPr lang="en-US" sz="1200" dirty="0" err="1" smtClean="0"/>
              <a:t>lymphadenopathy</a:t>
            </a:r>
            <a:r>
              <a:rPr lang="en-US" sz="1200" dirty="0" smtClean="0"/>
              <a:t> and  TB adenitis in pts </a:t>
            </a:r>
            <a:r>
              <a:rPr lang="en-US" sz="1200" dirty="0" err="1" smtClean="0"/>
              <a:t>underoing</a:t>
            </a:r>
            <a:r>
              <a:rPr lang="en-US" sz="1200" dirty="0" smtClean="0"/>
              <a:t> lymph node   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1200" dirty="0" smtClean="0"/>
              <a:t>       biopsy in </a:t>
            </a:r>
            <a:r>
              <a:rPr lang="en-US" sz="1200" dirty="0" err="1" smtClean="0"/>
              <a:t>Zimbabwe.Br</a:t>
            </a:r>
            <a:r>
              <a:rPr lang="en-US" sz="1200" dirty="0" smtClean="0"/>
              <a:t>. J Surg. 1996. 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1200" dirty="0" smtClean="0"/>
              <a:t>12.  Lee et al. Biopsy of peripheral lymph nodes. Am Surg. 1982.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1200" dirty="0" smtClean="0"/>
              <a:t>13.  </a:t>
            </a:r>
            <a:r>
              <a:rPr lang="en-US" sz="1200" dirty="0" err="1" smtClean="0"/>
              <a:t>Hemalath</a:t>
            </a:r>
            <a:r>
              <a:rPr lang="en-US" sz="1200" dirty="0" smtClean="0"/>
              <a:t> et al. TB adenitis in South-India. </a:t>
            </a:r>
            <a:r>
              <a:rPr lang="en-US" sz="1200" dirty="0" err="1" smtClean="0"/>
              <a:t>Tubercule</a:t>
            </a:r>
            <a:r>
              <a:rPr lang="en-US" sz="1200" dirty="0" smtClean="0"/>
              <a:t> 1972.  </a:t>
            </a:r>
          </a:p>
          <a:p>
            <a:pPr marL="228600" indent="-228600">
              <a:spcBef>
                <a:spcPts val="0"/>
              </a:spcBef>
              <a:buClrTx/>
              <a:buSzTx/>
              <a:buAutoNum type="arabicPeriod" startAt="14"/>
              <a:defRPr/>
            </a:pPr>
            <a:r>
              <a:rPr lang="en-US" sz="1200" dirty="0" smtClean="0"/>
              <a:t>  </a:t>
            </a:r>
            <a:r>
              <a:rPr lang="en-US" sz="1200" dirty="0" err="1" smtClean="0"/>
              <a:t>Chhadbra</a:t>
            </a:r>
            <a:r>
              <a:rPr lang="en-US" sz="1200" dirty="0" smtClean="0"/>
              <a:t> et al. A retrospective evaluation of non </a:t>
            </a:r>
            <a:r>
              <a:rPr lang="en-US" sz="1200" dirty="0" err="1" smtClean="0"/>
              <a:t>neoplastic</a:t>
            </a:r>
            <a:r>
              <a:rPr lang="en-US" sz="1200" dirty="0" smtClean="0"/>
              <a:t> superficial </a:t>
            </a:r>
            <a:r>
              <a:rPr lang="en-US" sz="1200" dirty="0" err="1" smtClean="0"/>
              <a:t>lympahenopathy</a:t>
            </a:r>
            <a:r>
              <a:rPr lang="en-US" sz="1200" dirty="0" smtClean="0"/>
              <a:t>. The Internet J. of  Med 2005.</a:t>
            </a:r>
          </a:p>
          <a:p>
            <a:pPr>
              <a:buNone/>
            </a:pPr>
            <a:r>
              <a:rPr lang="en-US" sz="1200" dirty="0" smtClean="0"/>
              <a:t>15.  Mohan et al. </a:t>
            </a:r>
            <a:r>
              <a:rPr lang="en-US" sz="1200" dirty="0" err="1" smtClean="0"/>
              <a:t>Aetiology</a:t>
            </a:r>
            <a:r>
              <a:rPr lang="en-US" sz="1200" dirty="0" smtClean="0"/>
              <a:t> of peripheral </a:t>
            </a:r>
            <a:r>
              <a:rPr lang="en-US" sz="1200" dirty="0" err="1" smtClean="0"/>
              <a:t>lymphadenopathy</a:t>
            </a:r>
            <a:r>
              <a:rPr lang="en-US" sz="1200" dirty="0" smtClean="0"/>
              <a:t> in adults. </a:t>
            </a:r>
            <a:r>
              <a:rPr lang="en-US" sz="1200" dirty="0" err="1" smtClean="0"/>
              <a:t>Natl</a:t>
            </a:r>
            <a:r>
              <a:rPr lang="en-US" sz="1200" dirty="0" smtClean="0"/>
              <a:t> J. India; 2007. </a:t>
            </a:r>
          </a:p>
          <a:p>
            <a:pPr>
              <a:buNone/>
            </a:pPr>
            <a:r>
              <a:rPr lang="en-US" sz="1200" dirty="0" smtClean="0"/>
              <a:t>16.  Moore et al. diagnostic aspects of cervical </a:t>
            </a:r>
            <a:r>
              <a:rPr lang="en-US" sz="1200" dirty="0" err="1" smtClean="0"/>
              <a:t>lymphadenopathy</a:t>
            </a:r>
            <a:r>
              <a:rPr lang="en-US" sz="1200" dirty="0" smtClean="0"/>
              <a:t> in developing world. </a:t>
            </a:r>
            <a:r>
              <a:rPr lang="en-US" sz="1200" dirty="0" err="1" smtClean="0"/>
              <a:t>Paed</a:t>
            </a:r>
            <a:r>
              <a:rPr lang="en-US" sz="1200" dirty="0" smtClean="0"/>
              <a:t>. Surg. </a:t>
            </a:r>
            <a:r>
              <a:rPr lang="en-US" sz="1200" dirty="0" err="1" smtClean="0"/>
              <a:t>Int</a:t>
            </a:r>
            <a:r>
              <a:rPr lang="en-US" sz="1200" dirty="0" smtClean="0"/>
              <a:t> 2003.</a:t>
            </a:r>
          </a:p>
          <a:p>
            <a:pPr>
              <a:buNone/>
            </a:pPr>
            <a:r>
              <a:rPr lang="en-US" sz="1200" dirty="0" smtClean="0"/>
              <a:t>17.  </a:t>
            </a:r>
            <a:r>
              <a:rPr lang="en-US" sz="1200" dirty="0" err="1" smtClean="0"/>
              <a:t>Gestachew</a:t>
            </a:r>
            <a:r>
              <a:rPr lang="en-US" sz="1200" dirty="0" smtClean="0"/>
              <a:t> et al. pattern of histological diagnosis of cervical lymph node biopsies in Addis-Ababa. Ethiopian Med. J. 1999.</a:t>
            </a:r>
          </a:p>
          <a:p>
            <a:pPr>
              <a:buNone/>
            </a:pPr>
            <a:r>
              <a:rPr lang="en-US" sz="1200" dirty="0" smtClean="0"/>
              <a:t>18.  </a:t>
            </a:r>
            <a:r>
              <a:rPr lang="en-US" sz="1200" dirty="0" err="1" smtClean="0"/>
              <a:t>Obiora</a:t>
            </a:r>
            <a:r>
              <a:rPr lang="en-US" sz="1200" dirty="0" smtClean="0"/>
              <a:t> et al. pathology of </a:t>
            </a:r>
            <a:r>
              <a:rPr lang="en-US" sz="1200" dirty="0" err="1" smtClean="0"/>
              <a:t>lymphoreticular</a:t>
            </a:r>
            <a:r>
              <a:rPr lang="en-US" sz="1200" dirty="0" smtClean="0"/>
              <a:t> diseases in </a:t>
            </a:r>
            <a:r>
              <a:rPr lang="en-US" sz="1200" dirty="0" err="1" smtClean="0"/>
              <a:t>nigeria</a:t>
            </a:r>
            <a:r>
              <a:rPr lang="en-US" sz="1200" dirty="0" smtClean="0"/>
              <a:t>. </a:t>
            </a:r>
            <a:r>
              <a:rPr lang="en-US" sz="1200" dirty="0" err="1" smtClean="0"/>
              <a:t>Pion</a:t>
            </a:r>
            <a:r>
              <a:rPr lang="en-US" sz="1200" dirty="0" smtClean="0"/>
              <a:t>. Med. J; 2013.</a:t>
            </a:r>
          </a:p>
          <a:p>
            <a:pPr>
              <a:buNone/>
            </a:pPr>
            <a:r>
              <a:rPr lang="en-US" sz="1200" dirty="0" smtClean="0"/>
              <a:t>19.  </a:t>
            </a:r>
            <a:r>
              <a:rPr lang="en-US" sz="1200" dirty="0" err="1" smtClean="0"/>
              <a:t>Udani</a:t>
            </a:r>
            <a:r>
              <a:rPr lang="en-US" sz="1200" dirty="0" smtClean="0"/>
              <a:t> et al. TB. In Diseases of children in tropics and subtropics. London 1981. </a:t>
            </a:r>
          </a:p>
          <a:p>
            <a:pPr>
              <a:buNone/>
            </a:pPr>
            <a:r>
              <a:rPr lang="en-US" sz="1200" dirty="0" smtClean="0"/>
              <a:t>20.  </a:t>
            </a:r>
            <a:r>
              <a:rPr lang="en-US" sz="1200" dirty="0" err="1" smtClean="0"/>
              <a:t>Pindiga</a:t>
            </a:r>
            <a:r>
              <a:rPr lang="en-US" sz="1200" dirty="0" smtClean="0"/>
              <a:t> et al. histological types of lymphoma in North eastern Nigeria. Sahel Med. J (Nig.) 2002. </a:t>
            </a:r>
          </a:p>
          <a:p>
            <a:pPr>
              <a:buNone/>
            </a:pPr>
            <a:r>
              <a:rPr lang="en-US" sz="1200" dirty="0" smtClean="0"/>
              <a:t>21.  </a:t>
            </a:r>
            <a:r>
              <a:rPr lang="en-US" sz="1200" dirty="0" err="1" smtClean="0"/>
              <a:t>Adedeji</a:t>
            </a:r>
            <a:r>
              <a:rPr lang="en-US" sz="1200" dirty="0" smtClean="0"/>
              <a:t>. MO. Malignant lymphoma in Benin City, Nigeria. East Afr. Med;1989.</a:t>
            </a:r>
          </a:p>
          <a:p>
            <a:pPr marL="228600" indent="-228600">
              <a:buNone/>
            </a:pPr>
            <a:r>
              <a:rPr lang="en-US" sz="1200" dirty="0" smtClean="0"/>
              <a:t>22.  </a:t>
            </a:r>
            <a:r>
              <a:rPr lang="en-US" sz="1200" dirty="0" err="1" smtClean="0"/>
              <a:t>Obafunwa</a:t>
            </a:r>
            <a:r>
              <a:rPr lang="en-US" sz="1200" dirty="0" smtClean="0"/>
              <a:t> et al. Malignant lymphoma in Jos. Central Afr. J of Med. 1992.  </a:t>
            </a:r>
          </a:p>
          <a:p>
            <a:pPr marL="228600" indent="-228600">
              <a:buNone/>
            </a:pPr>
            <a:r>
              <a:rPr lang="en-US" sz="1200" dirty="0" smtClean="0"/>
              <a:t>23.  </a:t>
            </a:r>
            <a:r>
              <a:rPr lang="en-US" sz="1200" dirty="0" err="1" smtClean="0"/>
              <a:t>Hartge</a:t>
            </a:r>
            <a:r>
              <a:rPr lang="en-US" sz="1200" dirty="0" smtClean="0"/>
              <a:t> et al. Cancer Surv.1994.</a:t>
            </a:r>
          </a:p>
          <a:p>
            <a:pPr marL="228600" indent="-228600">
              <a:buNone/>
            </a:pPr>
            <a:r>
              <a:rPr lang="en-US" sz="1200" dirty="0" smtClean="0"/>
              <a:t>24.  </a:t>
            </a:r>
            <a:r>
              <a:rPr lang="en-US" sz="1200" dirty="0" err="1" smtClean="0"/>
              <a:t>Croves</a:t>
            </a:r>
            <a:r>
              <a:rPr lang="en-US" sz="1200" dirty="0" smtClean="0"/>
              <a:t> et al. non </a:t>
            </a:r>
            <a:r>
              <a:rPr lang="en-US" sz="1200" dirty="0" err="1" smtClean="0"/>
              <a:t>Hodgkins</a:t>
            </a:r>
            <a:r>
              <a:rPr lang="en-US" sz="1200" dirty="0" smtClean="0"/>
              <a:t> lymphoma incidence in USA. J. </a:t>
            </a:r>
            <a:r>
              <a:rPr lang="en-US" sz="1200" dirty="0" err="1" smtClean="0"/>
              <a:t>Natl</a:t>
            </a:r>
            <a:r>
              <a:rPr lang="en-US" sz="1200" dirty="0" smtClean="0"/>
              <a:t> Cancer Inst. 2000.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924800" cy="441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Documented reports  shows that non specific reactive hyperplasia are common in developed world while tuberculosis (TB) are common causes in developing world especially in Africa where </a:t>
            </a:r>
            <a:r>
              <a:rPr lang="en-US" sz="2800" dirty="0" smtClean="0">
                <a:solidFill>
                  <a:srgbClr val="FF0000"/>
                </a:solidFill>
              </a:rPr>
              <a:t>HIV is quite common.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HIV apart from directly causing </a:t>
            </a:r>
            <a:r>
              <a:rPr lang="en-US" sz="2800" dirty="0" err="1" smtClean="0">
                <a:solidFill>
                  <a:srgbClr val="FF0000"/>
                </a:solidFill>
              </a:rPr>
              <a:t>lymphadenopathy</a:t>
            </a:r>
            <a:r>
              <a:rPr lang="en-US" sz="2800" dirty="0" smtClean="0">
                <a:solidFill>
                  <a:srgbClr val="FF0000"/>
                </a:solidFill>
              </a:rPr>
              <a:t> also contributes via several AIDS defining illnesses. </a:t>
            </a:r>
            <a:r>
              <a:rPr lang="en-US" sz="2800" baseline="30000" dirty="0" smtClean="0"/>
              <a:t>2, 3, 4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7467600" cy="4873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 the number of diseases causing </a:t>
            </a:r>
            <a:r>
              <a:rPr lang="en-US" sz="2800" dirty="0" err="1" smtClean="0"/>
              <a:t>lymphadenopathy</a:t>
            </a:r>
            <a:r>
              <a:rPr lang="en-US" sz="2800" dirty="0" smtClean="0"/>
              <a:t>, it is necessary to define the cause in a particular environment and age.</a:t>
            </a:r>
          </a:p>
          <a:p>
            <a:r>
              <a:rPr lang="en-US" sz="2800" dirty="0" smtClean="0"/>
              <a:t>In children the cause is due to infective and reactive due to developing immune system. </a:t>
            </a:r>
            <a:r>
              <a:rPr lang="en-US" sz="2800" baseline="30000" dirty="0" smtClean="0"/>
              <a:t>5,6</a:t>
            </a:r>
          </a:p>
          <a:p>
            <a:r>
              <a:rPr lang="en-US" sz="2800" dirty="0" smtClean="0"/>
              <a:t>In elderly the cause is mainly due to malignancy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848600" cy="5334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Clinical assessment of peripheral lymph node is easier. </a:t>
            </a:r>
            <a:r>
              <a:rPr lang="en-US" sz="2800" baseline="30000" dirty="0" smtClean="0"/>
              <a:t>7</a:t>
            </a:r>
          </a:p>
          <a:p>
            <a:r>
              <a:rPr lang="en-US" sz="2800" dirty="0" smtClean="0"/>
              <a:t>Assessment of visceral lymph node is more difficult since they require imaging assistance or </a:t>
            </a:r>
            <a:r>
              <a:rPr lang="en-US" sz="2800" dirty="0" err="1" smtClean="0"/>
              <a:t>laparotomy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7</a:t>
            </a:r>
          </a:p>
          <a:p>
            <a:r>
              <a:rPr lang="en-US" sz="2800" dirty="0" smtClean="0"/>
              <a:t>Biopsy of lymph nodes in the upper part of the body is desired as they give better diagnostic yield. </a:t>
            </a:r>
            <a:r>
              <a:rPr lang="en-US" sz="2800" baseline="30000" dirty="0" smtClean="0"/>
              <a:t>7, 8</a:t>
            </a:r>
          </a:p>
          <a:p>
            <a:r>
              <a:rPr lang="en-US" sz="2800" dirty="0" smtClean="0"/>
              <a:t>Biopsy in the lower part of the body is less desired as they are characterized with nonspecific, inflammatory and fibrotic changes. </a:t>
            </a:r>
            <a:r>
              <a:rPr lang="en-US" sz="2800" baseline="30000" dirty="0" smtClean="0"/>
              <a:t>7,8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5638800" cy="579438"/>
          </a:xfrm>
        </p:spPr>
        <p:txBody>
          <a:bodyPr/>
          <a:lstStyle/>
          <a:p>
            <a:pPr algn="just"/>
            <a:r>
              <a:rPr lang="en-US" b="1" dirty="0" smtClean="0"/>
              <a:t>Objective of the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Data on the spectrum of diseases causing </a:t>
            </a:r>
            <a:r>
              <a:rPr lang="en-US" sz="2800" dirty="0" err="1" smtClean="0"/>
              <a:t>lymphadenopathy</a:t>
            </a:r>
            <a:r>
              <a:rPr lang="en-US" sz="2800" dirty="0" smtClean="0"/>
              <a:t> in the South eastern Nigeria are limited.</a:t>
            </a:r>
          </a:p>
          <a:p>
            <a:r>
              <a:rPr lang="en-US" sz="2800" dirty="0" smtClean="0"/>
              <a:t>The study aims at investigating the causes and pattern of lymph node distribution in patients seen at FMC </a:t>
            </a:r>
            <a:r>
              <a:rPr lang="en-US" sz="2800" dirty="0" err="1" smtClean="0"/>
              <a:t>Owerri</a:t>
            </a:r>
            <a:r>
              <a:rPr lang="en-US" sz="2800" dirty="0" smtClean="0"/>
              <a:t>, Eastern Nigeria over a 4-year period.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579438"/>
          </a:xfrm>
        </p:spPr>
        <p:txBody>
          <a:bodyPr/>
          <a:lstStyle/>
          <a:p>
            <a:r>
              <a:rPr lang="en-US" b="1" dirty="0" smtClean="0"/>
              <a:t>Materials and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7620000" cy="5254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cases of lymph node biopsies done from Jan 2010-Dec. 2013 were reviewed.</a:t>
            </a:r>
          </a:p>
          <a:p>
            <a:r>
              <a:rPr lang="en-US" sz="2800" dirty="0" smtClean="0"/>
              <a:t>Clinical data regarding age, sex, anatomical sites of lymph node biopsies were obtained from request forms and case notes.</a:t>
            </a:r>
          </a:p>
          <a:p>
            <a:r>
              <a:rPr lang="en-US" sz="2800" dirty="0" smtClean="0"/>
              <a:t>The relevant slides were retrieved from the archives of the Dept. of Pathology.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7467600" cy="4873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slides were prepared from paraffin embedded blocks.</a:t>
            </a:r>
          </a:p>
          <a:p>
            <a:r>
              <a:rPr lang="en-US" sz="2800" dirty="0" smtClean="0"/>
              <a:t>Routine stain done with eosin and </a:t>
            </a:r>
            <a:r>
              <a:rPr lang="en-US" sz="2800" dirty="0" err="1" smtClean="0"/>
              <a:t>haematoxylin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Special stain done with ZN where necessary.</a:t>
            </a:r>
          </a:p>
          <a:p>
            <a:r>
              <a:rPr lang="en-US" sz="2800" dirty="0" err="1" smtClean="0"/>
              <a:t>Cytogenetics</a:t>
            </a:r>
            <a:r>
              <a:rPr lang="en-US" sz="2800" dirty="0" smtClean="0"/>
              <a:t>, </a:t>
            </a:r>
            <a:r>
              <a:rPr lang="en-US" sz="2800" dirty="0" err="1" smtClean="0"/>
              <a:t>immunohistochemistry</a:t>
            </a:r>
            <a:r>
              <a:rPr lang="en-US" sz="2800" dirty="0" smtClean="0"/>
              <a:t> and molecular diagnostic technique like receptor genes rearrangement were not employed.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590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ETHICAL clearance was obtained from ethics committee of the institution.</a:t>
            </a:r>
          </a:p>
          <a:p>
            <a:pPr algn="just"/>
            <a:r>
              <a:rPr lang="en-US" sz="2800" dirty="0" smtClean="0"/>
              <a:t>Data analysis was done using SPSS version 16 Chicago IL.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1224</TotalTime>
  <Words>2390</Words>
  <Application>Microsoft Office PowerPoint</Application>
  <PresentationFormat>On-screen Show (4:3)</PresentationFormat>
  <Paragraphs>327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Oriel</vt:lpstr>
      <vt:lpstr>HISTOLOGIC PATTERN   OF  LYMPH NODE BIOPSIES   IN A  TERTIARY HOSPITAL IN SOUTH EASTERN NIGERIA. </vt:lpstr>
      <vt:lpstr>Slide 2</vt:lpstr>
      <vt:lpstr>Slide 3</vt:lpstr>
      <vt:lpstr>Slide 4</vt:lpstr>
      <vt:lpstr>Slide 5</vt:lpstr>
      <vt:lpstr>Objective of the study</vt:lpstr>
      <vt:lpstr>Materials and methods</vt:lpstr>
      <vt:lpstr>Slide 8</vt:lpstr>
      <vt:lpstr>Slide 9</vt:lpstr>
      <vt:lpstr>RESULTS.</vt:lpstr>
      <vt:lpstr> TABLE I    AGE DISTRIBUTION OF PATIENTS</vt:lpstr>
      <vt:lpstr>Slide 12</vt:lpstr>
      <vt:lpstr>Slide 13</vt:lpstr>
      <vt:lpstr>TABLE 2 SITE DISTRIBUTION AND HISTOLOGIC DIAGNOSIS </vt:lpstr>
      <vt:lpstr>Slide 15</vt:lpstr>
      <vt:lpstr>TABLE 3   HISTOLOGIC DIAGNOSIS, SEX DISTRIBUTION AND SEX RATIOS OF PATIENTS WITH LYMPHADENOPATHY</vt:lpstr>
      <vt:lpstr>Slide 17</vt:lpstr>
      <vt:lpstr>discussion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HISTOLOGIC PATTERN   OF  LYMPH NODE BIOPSIES   IN A  TERTIARY HOSPITAL IN SOUTH EASTERN NIGERIA.</dc:title>
  <dc:creator>Fujitsu</dc:creator>
  <cp:lastModifiedBy>sahoo</cp:lastModifiedBy>
  <cp:revision>125</cp:revision>
  <dcterms:created xsi:type="dcterms:W3CDTF">2014-09-16T05:43:48Z</dcterms:created>
  <dcterms:modified xsi:type="dcterms:W3CDTF">2014-10-31T10:23:11Z</dcterms:modified>
</cp:coreProperties>
</file>