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63" r:id="rId4"/>
    <p:sldId id="329" r:id="rId5"/>
    <p:sldId id="328" r:id="rId6"/>
    <p:sldId id="268" r:id="rId7"/>
    <p:sldId id="324" r:id="rId8"/>
    <p:sldId id="274" r:id="rId9"/>
    <p:sldId id="278" r:id="rId10"/>
    <p:sldId id="325" r:id="rId11"/>
    <p:sldId id="279" r:id="rId12"/>
    <p:sldId id="338" r:id="rId13"/>
    <p:sldId id="333" r:id="rId14"/>
    <p:sldId id="334" r:id="rId15"/>
    <p:sldId id="283" r:id="rId16"/>
    <p:sldId id="336" r:id="rId17"/>
    <p:sldId id="339" r:id="rId18"/>
    <p:sldId id="304" r:id="rId19"/>
    <p:sldId id="335" r:id="rId20"/>
    <p:sldId id="305" r:id="rId21"/>
    <p:sldId id="337" r:id="rId22"/>
    <p:sldId id="307" r:id="rId23"/>
    <p:sldId id="340" r:id="rId24"/>
    <p:sldId id="31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FF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30" autoAdjust="0"/>
    <p:restoredTop sz="94660" autoAdjust="0"/>
  </p:normalViewPr>
  <p:slideViewPr>
    <p:cSldViewPr>
      <p:cViewPr>
        <p:scale>
          <a:sx n="66" d="100"/>
          <a:sy n="66" d="100"/>
        </p:scale>
        <p:origin x="-143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9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79B55-C336-41A7-84CD-DF9988641A3D}" type="datetimeFigureOut">
              <a:rPr lang="en-IN" smtClean="0"/>
              <a:pPr/>
              <a:t>13-09-2014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D501-951D-4D7E-82A7-9277AF93742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0078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AAC937-3B3F-4A3F-A0EB-D3DF4FE077B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E9303E-391D-4A00-940E-7E751D0F4BE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lva.u-psud.fr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n/imgres?imgurl=http://blog.metmuseum.org/cloistersgardens/wp-content/uploads/2009/09/curcuma-longa-in-flower1.jpg&amp;imgrefurl=http://blog.metmuseum.org/cloistersgardens/2009/09/16/far-from-home/curcuma-longa-in-flower1/&amp;usg=__iC2g4ocXL8WbtiFG-HyYTly3Oyc=&amp;h=400&amp;w=300&amp;sz=28&amp;hl=en&amp;start=88&amp;itbs=1&amp;tbnid=RGyZlgFQCKHVCM:&amp;tbnh=124&amp;tbnw=93&amp;prev=/images?q=long+flowers&amp;start=72&amp;hl=en&amp;sa=N&amp;gbv=2&amp;ndsp=18&amp;tbs=isch:1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.in/imgres?imgurl=http://www.missouriplants.com/Whiteopp/Justicia_americana_inflorescence.jpg&amp;imgrefurl=http://www.missouriplants.com/Whiteopp/Justicia_americana_page.html&amp;usg=__0k5GPjBr_9wwO0XsLfoNq20opdg=&amp;h=398&amp;w=450&amp;sz=41&amp;hl=en&amp;start=128&amp;itbs=1&amp;tbnid=Fd1KPc8YdwPm-M:&amp;tbnh=112&amp;tbnw=127&amp;prev=/images?q=long+flowers&amp;start=126&amp;hl=en&amp;sa=N&amp;gbv=2&amp;ndsp=18&amp;tbs=isch:1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914400"/>
            <a:ext cx="7467600" cy="4953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Application 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of MLVA-15 genotyping for typing of </a:t>
            </a:r>
            <a:r>
              <a:rPr lang="en-US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Brucella abortus 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isolates from 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India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0000"/>
                </a:solidFill>
                <a:cs typeface="Calibri" pitchFamily="34" charset="0"/>
              </a:rPr>
              <a:t>                     </a:t>
            </a:r>
            <a:endParaRPr lang="en-US" sz="2800" b="1" dirty="0"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06659" y="6228020"/>
            <a:ext cx="25374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cs typeface="Calibri" pitchFamily="34" charset="0"/>
              </a:rPr>
              <a:t>Dr. Gita Kumari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77215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390539"/>
              </p:ext>
            </p:extLst>
          </p:nvPr>
        </p:nvGraphicFramePr>
        <p:xfrm>
          <a:off x="76200" y="1142986"/>
          <a:ext cx="8996394" cy="5500725"/>
        </p:xfrm>
        <a:graphic>
          <a:graphicData uri="http://schemas.openxmlformats.org/drawingml/2006/table">
            <a:tbl>
              <a:tblPr/>
              <a:tblGrid>
                <a:gridCol w="1058892"/>
                <a:gridCol w="1489056"/>
                <a:gridCol w="2746516"/>
                <a:gridCol w="2784347"/>
                <a:gridCol w="917583"/>
              </a:tblGrid>
              <a:tr h="506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Name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Forward Primer (5'-3')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Reverse Primer (5'-3')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References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Calibri" pitchFamily="34" charset="0"/>
                          <a:cs typeface="Calibri" pitchFamily="34" charset="0"/>
                        </a:rPr>
                        <a:t>Panel 1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rgbClr val="0000FF"/>
                          </a:solidFill>
                          <a:latin typeface="Calibri" pitchFamily="34" charset="0"/>
                          <a:cs typeface="Calibri" pitchFamily="34" charset="0"/>
                        </a:rPr>
                        <a:t>Minisatellite Loci</a:t>
                      </a:r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7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6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ATG GGA TGT GGT AGG GTA ATC G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GCG TGA CAA TCG ACT TTT TGT C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8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ATT ATT CGC AGG CTC GTG ATT C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ACA GAA GGT TTT CCA GCT CGT C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11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CTG TTG ATC TGA CCT TGC AAC C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CCA GAC AAC AAC CTA CGT CCT G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12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CGG TAA ATC AAT TGT CCC ATG A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GCC CAA GTT CAA CAG GAG TTT C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42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CAT CGC CTC AAC TAT ACC GTC A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ACC GCA AAA TTT ACG CAT CG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43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TCT CAA GCC CGA TAT GGA GAA T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TAT TTT CCG CCT GCC CAT AAA C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MLVA-15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45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ATC CTT GCC TCT CCC TAC CAG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CGG GTA AAT ATC AAT GGC TTG G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Le Fleche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9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55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TCA GGC TGT TTC GTC ATG TCT T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AAT CTG GCG TTC GAG TTG TTC T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et </a:t>
                      </a:r>
                      <a:r>
                        <a:rPr lang="fr-FR" sz="14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al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Calibri" pitchFamily="34" charset="0"/>
                          <a:cs typeface="Calibri" pitchFamily="34" charset="0"/>
                        </a:rPr>
                        <a:t>Panel 2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rgbClr val="0000FF"/>
                          </a:solidFill>
                          <a:latin typeface="Calibri" pitchFamily="34" charset="0"/>
                          <a:cs typeface="Calibri" pitchFamily="34" charset="0"/>
                        </a:rPr>
                        <a:t>Microsatellite Loci</a:t>
                      </a:r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2006)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4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CTG ACG AAG GGA AGG CAA TAA G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CGA TCT GGA GAT TAT CGG GAA G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7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GCT GAC GGG GAA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GAA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CAT CTA T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ACC CTT TTT CAG TCA AGG CAA A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9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GCG GAT TCG TTC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TTC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AGT TAT C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GGG AGT ATG TTT TGG TTG TAC ATA G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1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16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ACG GGA GTT TTT GTT GCT CAA T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GGC CAT GTT TCC GTT GAT TTA T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18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TAT GTT AGG GCA ATA GGG CAG T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GAT GGT TGA GAG CAT TGT GAA G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21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CTC ATG CGC AAC CAA AAC A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GAT TCG TGG TCG ATA ATC TCA TT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Bruce 30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TGA CCG CAA AAC CAT ATC CTT C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TATGTGCAGAGCTTCATGTTCG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42910" y="357166"/>
            <a:ext cx="80471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Oligonucleotide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Primers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used for MLVA Typing</a:t>
            </a:r>
          </a:p>
        </p:txBody>
      </p:sp>
    </p:spTree>
    <p:extLst>
      <p:ext uri="{BB962C8B-B14F-4D97-AF65-F5344CB8AC3E}">
        <p14:creationId xmlns:p14="http://schemas.microsoft.com/office/powerpoint/2010/main" val="245480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362393"/>
              </p:ext>
            </p:extLst>
          </p:nvPr>
        </p:nvGraphicFramePr>
        <p:xfrm>
          <a:off x="192881" y="1571605"/>
          <a:ext cx="8808278" cy="5143547"/>
        </p:xfrm>
        <a:graphic>
          <a:graphicData uri="http://schemas.openxmlformats.org/drawingml/2006/table">
            <a:tbl>
              <a:tblPr/>
              <a:tblGrid>
                <a:gridCol w="366425"/>
                <a:gridCol w="535542"/>
                <a:gridCol w="716994"/>
                <a:gridCol w="798997"/>
                <a:gridCol w="992606"/>
                <a:gridCol w="727565"/>
                <a:gridCol w="924868"/>
                <a:gridCol w="909014"/>
                <a:gridCol w="725803"/>
                <a:gridCol w="724039"/>
                <a:gridCol w="672046"/>
                <a:gridCol w="714379"/>
              </a:tblGrid>
              <a:tr h="12564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Sr. No. 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Bruce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NFDW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Glycerol</a:t>
                      </a:r>
                      <a:endParaRPr lang="en-US" sz="1200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(10%)</a:t>
                      </a:r>
                      <a:endParaRPr lang="en-US" sz="1200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10x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PCR Buffer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 mM </a:t>
                      </a:r>
                      <a:r>
                        <a:rPr lang="en-US" sz="1200" b="1" dirty="0" err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dNTP</a:t>
                      </a: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Mix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MgCl2 (25mM)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Taq DNA Polymerase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(5U/µl ) 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Forward Primer (10pm) 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Reverse Primer (10pm)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Genomic DNA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 </a:t>
                      </a: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Reaction </a:t>
                      </a: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Volume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06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8.8 µl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2.5µl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2.5 µl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(Final conc. of 1X)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1.5 µl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(Final conc. of 120µM of each)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1.5 µl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(1.5mM)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0.2 µl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(Final conc. 1U)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 µl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(Final conc. of 10pM)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 µl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(Final conc. of 10pM)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 µl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25 µl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260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08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13.3 µl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13.3 µl 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13.3 µl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42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8.8 µl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2.5µl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43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13.3 µl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45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13.3 µl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55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13.3 µl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04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13.3 µl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07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13.3 µl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09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13.3 µl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16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13.3 µl</a:t>
                      </a:r>
                    </a:p>
                  </a:txBody>
                  <a:tcPr marL="50165" marR="5016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037">
                <a:tc>
                  <a:txBody>
                    <a:bodyPr/>
                    <a:lstStyle/>
                    <a:p>
                      <a:pPr marL="0" marR="0" indent="-1143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43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43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13.3 µl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055">
                <a:tc>
                  <a:txBody>
                    <a:bodyPr/>
                    <a:lstStyle/>
                    <a:p>
                      <a:pPr marL="0" marR="0" indent="-1143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43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43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13.3 µl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000">
                <a:tc>
                  <a:txBody>
                    <a:bodyPr/>
                    <a:lstStyle/>
                    <a:p>
                      <a:pPr marL="0" marR="0" indent="-1143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43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43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13.3 µl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833" name="Rectangle 1"/>
          <p:cNvSpPr>
            <a:spLocks noChangeArrowheads="1"/>
          </p:cNvSpPr>
          <p:nvPr/>
        </p:nvSpPr>
        <p:spPr bwMode="auto">
          <a:xfrm>
            <a:off x="2071638" y="928670"/>
            <a:ext cx="70723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272774" bIns="0" anchor="ctr">
            <a:spAutoFit/>
          </a:bodyPr>
          <a:lstStyle/>
          <a:p>
            <a:pPr algn="ctr" eaLnBrk="0" hangingPunct="0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PCR reaction mix for 15 VNTR loci</a:t>
            </a:r>
          </a:p>
          <a:p>
            <a:pPr eaLnBrk="0" hangingPunct="0"/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83265"/>
              </p:ext>
            </p:extLst>
          </p:nvPr>
        </p:nvGraphicFramePr>
        <p:xfrm>
          <a:off x="2643174" y="6715148"/>
          <a:ext cx="6357982" cy="471170"/>
        </p:xfrm>
        <a:graphic>
          <a:graphicData uri="http://schemas.openxmlformats.org/drawingml/2006/table">
            <a:tbl>
              <a:tblPr/>
              <a:tblGrid>
                <a:gridCol w="6357982"/>
              </a:tblGrid>
              <a:tr h="47117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41" marB="456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0837" name="Rectangle 117"/>
          <p:cNvSpPr>
            <a:spLocks noChangeArrowheads="1"/>
          </p:cNvSpPr>
          <p:nvPr/>
        </p:nvSpPr>
        <p:spPr bwMode="auto">
          <a:xfrm rot="10800000" flipV="1">
            <a:off x="1571604" y="253256"/>
            <a:ext cx="61103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lvl="2" algn="just" eaLnBrk="0" hangingPunct="0">
              <a:tabLst>
                <a:tab pos="457200" algn="l"/>
              </a:tabLst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MLVA-15 Genotyping</a:t>
            </a:r>
            <a:endParaRPr lang="en-US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5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Amplification conditions for the 15 VNTR loci</a:t>
            </a:r>
            <a:b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8403"/>
              </p:ext>
            </p:extLst>
          </p:nvPr>
        </p:nvGraphicFramePr>
        <p:xfrm>
          <a:off x="152400" y="1143000"/>
          <a:ext cx="8839200" cy="5181599"/>
        </p:xfrm>
        <a:graphic>
          <a:graphicData uri="http://schemas.openxmlformats.org/drawingml/2006/table">
            <a:tbl>
              <a:tblPr/>
              <a:tblGrid>
                <a:gridCol w="642850"/>
                <a:gridCol w="652550"/>
                <a:gridCol w="1143001"/>
                <a:gridCol w="1143000"/>
                <a:gridCol w="1523999"/>
                <a:gridCol w="914400"/>
                <a:gridCol w="1219200"/>
                <a:gridCol w="990600"/>
                <a:gridCol w="609600"/>
              </a:tblGrid>
              <a:tr h="1076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Sr. No.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Bruce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STEP1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Initial Denaturation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STEP2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Denaturation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STEP3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Annealing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STEP4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Extension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STEP5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Repeat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(Steps 2 to 4)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Final Extension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Hold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96°C for 5 min</a:t>
                      </a:r>
                    </a:p>
                  </a:txBody>
                  <a:tcPr marL="68580" marR="68580" marT="0" marB="0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96°C for 30 sec</a:t>
                      </a:r>
                    </a:p>
                  </a:txBody>
                  <a:tcPr marL="68580" marR="68580" marT="0" marB="0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62⁰C for 30 sec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70⁰C for 1 min</a:t>
                      </a:r>
                    </a:p>
                  </a:txBody>
                  <a:tcPr marL="68580" marR="68580" marT="0" marB="0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 cycles</a:t>
                      </a:r>
                    </a:p>
                  </a:txBody>
                  <a:tcPr marL="68580" marR="68580" marT="0" marB="0"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70°C for 5 min</a:t>
                      </a:r>
                    </a:p>
                  </a:txBody>
                  <a:tcPr marL="68580" marR="68580" marT="0" marB="0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4°C for Infinite</a:t>
                      </a:r>
                    </a:p>
                  </a:txBody>
                  <a:tcPr marL="68580" marR="68580" marT="0" marB="0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60⁰C for 30 sec</a:t>
                      </a:r>
                    </a:p>
                  </a:txBody>
                  <a:tcPr marL="68580" marR="68580" marT="0" marB="0"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61⁰C for 30 sec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55⁰C for 30 sec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 cycles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61⁰C for 30 sec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 cycles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55⁰C for 30 sec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 cycles</a:t>
                      </a:r>
                    </a:p>
                  </a:txBody>
                  <a:tcPr marL="68580" marR="68580" marT="0" marB="0"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60⁰C for 30 sec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 cycles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55⁰C for 30 sec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 cycles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95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48588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b="1" dirty="0" smtClean="0"/>
              <a:t>Analysis of PCR Products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 smtClean="0"/>
          </a:p>
        </p:txBody>
      </p:sp>
      <p:sp>
        <p:nvSpPr>
          <p:cNvPr id="32771" name="Content Placeholder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marL="0" indent="0">
              <a:buClr>
                <a:srgbClr val="0000FF"/>
              </a:buClr>
              <a:buNone/>
            </a:pPr>
            <a:r>
              <a:rPr lang="en-US" sz="2400" b="1" dirty="0" smtClean="0"/>
              <a:t>Done by </a:t>
            </a:r>
            <a:r>
              <a:rPr lang="en-US" sz="2400" b="1" dirty="0"/>
              <a:t>Agarose Gel </a:t>
            </a:r>
            <a:r>
              <a:rPr lang="en-US" sz="2400" b="1" dirty="0" smtClean="0"/>
              <a:t>Electrophoresis</a:t>
            </a:r>
          </a:p>
          <a:p>
            <a:pPr eaLnBrk="1" hangingPunct="1">
              <a:buClr>
                <a:srgbClr val="0000FF"/>
              </a:buClr>
            </a:pP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Minisatellites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(Panel 1 Loci)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dirty="0" smtClean="0"/>
              <a:t>2% (w/v) Agarose gel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dirty="0" smtClean="0"/>
              <a:t>100bp and </a:t>
            </a:r>
            <a:r>
              <a:rPr lang="en-US" sz="2400" dirty="0" smtClean="0"/>
              <a:t>50bp </a:t>
            </a:r>
            <a:r>
              <a:rPr lang="en-US" sz="2400" dirty="0" smtClean="0"/>
              <a:t>DNA ladder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dirty="0" smtClean="0"/>
              <a:t>constant 80V for 3 to 4 h depending on the particular VNTR loci.</a:t>
            </a:r>
          </a:p>
          <a:p>
            <a:pPr eaLnBrk="1" hangingPunct="1">
              <a:buClr>
                <a:srgbClr val="0000FF"/>
              </a:buClr>
            </a:pPr>
            <a:r>
              <a:rPr lang="en-US" sz="2400" b="1" dirty="0" smtClean="0">
                <a:solidFill>
                  <a:srgbClr val="0000FF"/>
                </a:solidFill>
              </a:rPr>
              <a:t>Microsatellites (Panel 2 Loci)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4% (w/v) High Resolution Agarose gel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20bp DNA ladder 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constant 80V for 6 h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 t="7895" r="6897" b="18420"/>
          <a:stretch>
            <a:fillRect/>
          </a:stretch>
        </p:blipFill>
        <p:spPr bwMode="auto">
          <a:xfrm>
            <a:off x="4286248" y="5143512"/>
            <a:ext cx="4857752" cy="17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62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Amplicon size determination and calculation of number of repeat at particular loci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524000" y="3276600"/>
            <a:ext cx="6248400" cy="34290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en-US" sz="2400" b="1" dirty="0" smtClean="0"/>
              <a:t>Comparing with standard strain’s </a:t>
            </a:r>
            <a:r>
              <a:rPr lang="en-US" sz="2400" b="1" dirty="0" err="1" smtClean="0"/>
              <a:t>amplicon</a:t>
            </a:r>
            <a:r>
              <a:rPr lang="en-US" sz="2400" b="1" dirty="0" smtClean="0"/>
              <a:t> size (</a:t>
            </a:r>
            <a:r>
              <a:rPr lang="en-US" sz="2400" b="1" i="1" dirty="0" smtClean="0"/>
              <a:t>B. melitensis</a:t>
            </a:r>
            <a:r>
              <a:rPr lang="en-US" sz="2400" b="1" dirty="0" smtClean="0"/>
              <a:t> 16M, ATCC 23456) </a:t>
            </a:r>
          </a:p>
          <a:p>
            <a:pPr>
              <a:buBlip>
                <a:blip r:embed="rId2"/>
              </a:buBlip>
            </a:pPr>
            <a:r>
              <a:rPr lang="en-US" sz="2400" b="1" dirty="0" smtClean="0"/>
              <a:t>100bp </a:t>
            </a:r>
            <a:r>
              <a:rPr lang="en-US" sz="2400" b="1" dirty="0"/>
              <a:t>DNA ladder </a:t>
            </a:r>
            <a:endParaRPr lang="en-US" sz="2400" b="1" dirty="0" smtClean="0"/>
          </a:p>
          <a:p>
            <a:pPr>
              <a:buBlip>
                <a:blip r:embed="rId2"/>
              </a:buBlip>
            </a:pPr>
            <a:r>
              <a:rPr lang="en-US" sz="2400" b="1" dirty="0" smtClean="0"/>
              <a:t>50bp </a:t>
            </a:r>
            <a:r>
              <a:rPr lang="en-US" sz="2400" b="1" dirty="0"/>
              <a:t>DNA ladder  </a:t>
            </a:r>
            <a:endParaRPr lang="en-US" sz="2400" b="1" dirty="0" smtClean="0"/>
          </a:p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en-US" sz="2400" b="1" dirty="0" smtClean="0"/>
              <a:t>20bp </a:t>
            </a:r>
            <a:r>
              <a:rPr lang="en-US" sz="2400" b="1" dirty="0" smtClean="0"/>
              <a:t>DNA ladder  </a:t>
            </a:r>
          </a:p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en-US" sz="2400" b="1" dirty="0" smtClean="0"/>
              <a:t>Respective number of repeat at particular loci with the help of VNTR allelic </a:t>
            </a:r>
            <a:r>
              <a:rPr lang="en-US" sz="2400" b="1" dirty="0" smtClean="0"/>
              <a:t>Table</a:t>
            </a:r>
            <a:endParaRPr lang="en-US" sz="1400" b="1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 t="7895" r="6897" b="18420"/>
          <a:stretch>
            <a:fillRect/>
          </a:stretch>
        </p:blipFill>
        <p:spPr bwMode="auto">
          <a:xfrm>
            <a:off x="1295400" y="1066800"/>
            <a:ext cx="5257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06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24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503864"/>
              </p:ext>
            </p:extLst>
          </p:nvPr>
        </p:nvGraphicFramePr>
        <p:xfrm>
          <a:off x="685800" y="1676400"/>
          <a:ext cx="7924801" cy="4914939"/>
        </p:xfrm>
        <a:graphic>
          <a:graphicData uri="http://schemas.openxmlformats.org/drawingml/2006/table">
            <a:tbl>
              <a:tblPr/>
              <a:tblGrid>
                <a:gridCol w="745641"/>
                <a:gridCol w="1009241"/>
                <a:gridCol w="2776726"/>
                <a:gridCol w="1038647"/>
                <a:gridCol w="1416718"/>
                <a:gridCol w="937828"/>
              </a:tblGrid>
              <a:tr h="7360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Sl. 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Locus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VNTR 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PCR product size(</a:t>
                      </a:r>
                      <a:r>
                        <a:rPr lang="en-US" sz="1400" b="1" dirty="0" err="1">
                          <a:latin typeface="+mn-lt"/>
                          <a:ea typeface="Times New Roman"/>
                          <a:cs typeface="Times New Roman"/>
                        </a:rPr>
                        <a:t>bp</a:t>
                      </a: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Tandem repeats (</a:t>
                      </a:r>
                      <a:r>
                        <a:rPr lang="en-US" sz="14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bp</a:t>
                      </a: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Unit size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Panel 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Bruce06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BRU1322_134bp_408bp_3u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Bruce08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BRU1134_18bp_348bp_4u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348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Bruce11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BRU211_63bp_257bp_2u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257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Bruce12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 pitchFamily="18" charset="0"/>
                        </a:rPr>
                        <a:t>BRU73_15bp_392bp_13u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392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Bruce42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BRU424_125bp_539bp_4u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539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125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 pitchFamily="18" charset="0"/>
                        </a:rPr>
                        <a:t>Bruce43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 pitchFamily="18" charset="0"/>
                        </a:rPr>
                        <a:t>BRU379_12bp_182bp_2u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 pitchFamily="18" charset="0"/>
                        </a:rPr>
                        <a:t>Bruce45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BRU233_18bp_151bp_3u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 pitchFamily="18" charset="0"/>
                        </a:rPr>
                        <a:t>Bruce55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BRU2066_40bp_273bp_3u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273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 pitchFamily="18" charset="0"/>
                        </a:rPr>
                        <a:t>Panel 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Bruce04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BRU1543_8bp_152bp_2u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 pitchFamily="18" charset="0"/>
                        </a:rPr>
                        <a:t>Bruce07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BRU1250_8bp_158bp_5u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 pitchFamily="18" charset="0"/>
                        </a:rPr>
                        <a:t>Bruce09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BRU588_8bp_156bp_7u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 pitchFamily="18" charset="0"/>
                        </a:rPr>
                        <a:t>Bruce16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BRU548_8bp_152bp_3u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 pitchFamily="18" charset="0"/>
                        </a:rPr>
                        <a:t>Bruce18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BRU339_8bp_146bp_5u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 pitchFamily="18" charset="0"/>
                        </a:rPr>
                        <a:t>Bruce21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BRU329_8bp_148bp_6u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 pitchFamily="18" charset="0"/>
                        </a:rPr>
                        <a:t>Bruce30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BRU1505_8bp_151bp_6u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151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985" name="Rectangle 1"/>
          <p:cNvSpPr>
            <a:spLocks noChangeArrowheads="1"/>
          </p:cNvSpPr>
          <p:nvPr/>
        </p:nvSpPr>
        <p:spPr bwMode="auto">
          <a:xfrm>
            <a:off x="395536" y="286197"/>
            <a:ext cx="91440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3200" b="1" dirty="0">
                <a:latin typeface="+mj-lt"/>
                <a:cs typeface="Times New Roman" pitchFamily="18" charset="0"/>
              </a:rPr>
              <a:t>Repeat number present at each locus in standard strain (</a:t>
            </a:r>
            <a:r>
              <a:rPr lang="en-US" sz="3200" b="1" i="1" dirty="0">
                <a:latin typeface="+mj-lt"/>
                <a:cs typeface="Times New Roman" pitchFamily="18" charset="0"/>
              </a:rPr>
              <a:t>Brucella</a:t>
            </a:r>
            <a:r>
              <a:rPr lang="en-US" sz="3200" b="1" dirty="0">
                <a:latin typeface="+mj-lt"/>
                <a:cs typeface="Times New Roman" pitchFamily="18" charset="0"/>
              </a:rPr>
              <a:t> </a:t>
            </a:r>
            <a:r>
              <a:rPr lang="en-US" sz="3200" b="1" i="1" dirty="0">
                <a:cs typeface="Times New Roman" pitchFamily="18" charset="0"/>
              </a:rPr>
              <a:t>melitensis</a:t>
            </a:r>
            <a:r>
              <a:rPr lang="en-US" sz="3200" b="1" dirty="0">
                <a:cs typeface="Times New Roman" pitchFamily="18" charset="0"/>
              </a:rPr>
              <a:t> 16M, ATCC 23456)</a:t>
            </a:r>
            <a:r>
              <a:rPr lang="en-US" sz="3200" b="1" dirty="0" smtClean="0">
                <a:latin typeface="+mj-lt"/>
                <a:cs typeface="Times New Roman" pitchFamily="18" charset="0"/>
              </a:rPr>
              <a:t>        </a:t>
            </a:r>
            <a:endParaRPr lang="en-US" sz="3200" b="1" dirty="0">
              <a:latin typeface="+mj-lt"/>
            </a:endParaRPr>
          </a:p>
          <a:p>
            <a:pPr eaLnBrk="0" hangingPunct="0"/>
            <a:r>
              <a:rPr lang="en-US" sz="3200" b="1" dirty="0">
                <a:solidFill>
                  <a:srgbClr val="FF0066"/>
                </a:solidFill>
                <a:latin typeface="+mj-lt"/>
                <a:cs typeface="Times New Roman" pitchFamily="18" charset="0"/>
              </a:rPr>
              <a:t>                   </a:t>
            </a:r>
            <a:endParaRPr lang="en-US" sz="3200" b="1" dirty="0">
              <a:solidFill>
                <a:srgbClr val="FF0066"/>
              </a:solidFill>
              <a:latin typeface="+mj-lt"/>
            </a:endParaRPr>
          </a:p>
          <a:p>
            <a:pPr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7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Analysis of MLVA-15 genotyping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657600"/>
          </a:xfrm>
        </p:spPr>
        <p:txBody>
          <a:bodyPr>
            <a:noAutofit/>
          </a:bodyPr>
          <a:lstStyle/>
          <a:p>
            <a:pPr eaLnBrk="1" hangingPunct="1">
              <a:buClr>
                <a:srgbClr val="FF0066"/>
              </a:buClr>
            </a:pP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START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(Sequence Type Analysis and Recombinational Test) software, version 1.0.5                      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1800" b="1" dirty="0" err="1" smtClean="0">
                <a:latin typeface="Calibri" pitchFamily="34" charset="0"/>
                <a:cs typeface="Calibri" pitchFamily="34" charset="0"/>
              </a:rPr>
              <a:t>Jolley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i="1" dirty="0" smtClean="0">
                <a:latin typeface="Calibri" pitchFamily="34" charset="0"/>
                <a:cs typeface="Calibri" pitchFamily="34" charset="0"/>
              </a:rPr>
              <a:t>et al.,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 2001) </a:t>
            </a:r>
          </a:p>
          <a:p>
            <a:pPr lvl="1" eaLnBrk="1" hangingPunct="1">
              <a:buClr>
                <a:srgbClr val="FF0066"/>
              </a:buClr>
              <a:buFont typeface="Wingdings" pitchFamily="2" charset="2"/>
              <a:buChar char="Ø"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Allelic profile frequencies  </a:t>
            </a:r>
          </a:p>
          <a:p>
            <a:pPr lvl="1" eaLnBrk="1" hangingPunct="1">
              <a:buClr>
                <a:srgbClr val="FF0066"/>
              </a:buClr>
              <a:buFont typeface="Wingdings" pitchFamily="2" charset="2"/>
              <a:buChar char="Ø"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Allele frequencies</a:t>
            </a:r>
          </a:p>
          <a:p>
            <a:pPr lvl="1" eaLnBrk="1" hangingPunct="1">
              <a:buClr>
                <a:srgbClr val="FF0066"/>
              </a:buClr>
              <a:buFont typeface="Wingdings" pitchFamily="2" charset="2"/>
              <a:buChar char="Ø"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Phylogenetic tree by UPGMA method  </a:t>
            </a:r>
          </a:p>
          <a:p>
            <a:pPr eaLnBrk="1" hangingPunct="1">
              <a:buClr>
                <a:srgbClr val="FF0066"/>
              </a:buClr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Hunter-Gaston diversity index (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HGDI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 eaLnBrk="1" hangingPunct="1">
              <a:buClr>
                <a:srgbClr val="0000CC"/>
              </a:buClr>
              <a:buFont typeface="Wingdings" pitchFamily="2" charset="2"/>
              <a:buChar char="Ø"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Measure of the variability of the TRs copy number at each locus.</a:t>
            </a:r>
          </a:p>
          <a:p>
            <a:pPr lvl="1" eaLnBrk="1" hangingPunct="1">
              <a:buClr>
                <a:srgbClr val="0000CC"/>
              </a:buClr>
              <a:buFont typeface="Wingdings" pitchFamily="2" charset="2"/>
              <a:buChar char="Ø"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V-DICE (VNTR diversity and confidence extractor) 						</a:t>
            </a:r>
            <a:r>
              <a:rPr lang="en-US" sz="20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(http://www.hpa.org.uk)</a:t>
            </a:r>
          </a:p>
        </p:txBody>
      </p:sp>
      <p:sp>
        <p:nvSpPr>
          <p:cNvPr id="36868" name="AutoShape 5" descr="mk:@MSITStore:C:\Program%20Files\START\START.chm::/common/main_window.jpg"/>
          <p:cNvSpPr>
            <a:spLocks noChangeAspect="1" noChangeArrowheads="1"/>
          </p:cNvSpPr>
          <p:nvPr/>
        </p:nvSpPr>
        <p:spPr bwMode="auto">
          <a:xfrm>
            <a:off x="4572000" y="-46038"/>
            <a:ext cx="4714875" cy="462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AutoShape 7" descr="mk:@MSITStore:C:\Program%20Files\START\START.chm::/common/main_window.jpg"/>
          <p:cNvSpPr>
            <a:spLocks noChangeAspect="1" noChangeArrowheads="1"/>
          </p:cNvSpPr>
          <p:nvPr/>
        </p:nvSpPr>
        <p:spPr bwMode="auto">
          <a:xfrm>
            <a:off x="4572000" y="-46038"/>
            <a:ext cx="4714875" cy="462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6870" name="Picture 9" descr="S.T.A.R.T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37" y="6019800"/>
            <a:ext cx="312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1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032062"/>
              </p:ext>
            </p:extLst>
          </p:nvPr>
        </p:nvGraphicFramePr>
        <p:xfrm>
          <a:off x="214282" y="1598408"/>
          <a:ext cx="8715435" cy="5214968"/>
        </p:xfrm>
        <a:graphic>
          <a:graphicData uri="http://schemas.openxmlformats.org/drawingml/2006/table">
            <a:tbl>
              <a:tblPr/>
              <a:tblGrid>
                <a:gridCol w="726285"/>
                <a:gridCol w="1679749"/>
                <a:gridCol w="481381"/>
                <a:gridCol w="431673"/>
                <a:gridCol w="431673"/>
                <a:gridCol w="415105"/>
                <a:gridCol w="398534"/>
                <a:gridCol w="448241"/>
                <a:gridCol w="431673"/>
                <a:gridCol w="381965"/>
                <a:gridCol w="381965"/>
                <a:gridCol w="431673"/>
                <a:gridCol w="481381"/>
                <a:gridCol w="381965"/>
                <a:gridCol w="381965"/>
                <a:gridCol w="398534"/>
                <a:gridCol w="431673"/>
              </a:tblGrid>
              <a:tr h="5483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S.N.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B. abortus </a:t>
                      </a:r>
                      <a:r>
                        <a:rPr lang="en-US" sz="14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strains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18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12/02_VPH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M06_VPH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07/VPH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19/VPH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21/VPH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22/VPH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47a(8)/VPH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11/08_VPH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60/VPH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61/VPH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75/VPH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76/VPH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BAB_VPH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Ref 544  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Ref S 19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16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Ref S99  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Ref 1119-R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</a:p>
                  </a:txBody>
                  <a:tcPr marL="65876" marR="65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0762" name="Rectangle 1"/>
          <p:cNvSpPr>
            <a:spLocks noChangeArrowheads="1"/>
          </p:cNvSpPr>
          <p:nvPr/>
        </p:nvSpPr>
        <p:spPr bwMode="auto">
          <a:xfrm>
            <a:off x="142844" y="692696"/>
            <a:ext cx="9305956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800" b="1" dirty="0">
                <a:latin typeface="Calibri" pitchFamily="34" charset="0"/>
                <a:cs typeface="Calibri" pitchFamily="34" charset="0"/>
              </a:rPr>
              <a:t>Number of tandem repeats determined at each locus for 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i="1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. abortus 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strains</a:t>
            </a:r>
          </a:p>
          <a:p>
            <a:pPr eaLnBrk="0" hangingPunct="0"/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52400"/>
            <a:ext cx="6095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cap="all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3673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021732"/>
              </p:ext>
            </p:extLst>
          </p:nvPr>
        </p:nvGraphicFramePr>
        <p:xfrm>
          <a:off x="214282" y="1524000"/>
          <a:ext cx="8715436" cy="5119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6756"/>
                <a:gridCol w="4346222"/>
                <a:gridCol w="1264772"/>
                <a:gridCol w="1747686"/>
              </a:tblGrid>
              <a:tr h="815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Genotype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Profile ( Bruce 06, 08, 11, 12, 42, 43, 45, 55,  04, 07, 09, 16, 18, 21, 30)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% of dataset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9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A1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4, 5, 4, 12, 2, 2, 3, 3, 3, 4, 3, 3, 6, 8, 6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17.65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A2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4, 5, 4, 12, 2, 2, 3, 3, 3, 4, 3, 3, 6, 8, 7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11.76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A3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4, 5, 4, 12, 2, 2, 3, 3, 3, 6, 3, 3, 6, 8, 5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11.76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A4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4, 5, 4, 12, 2, 2, 3, 3, 4, 4, 3, 3, 6, 8, 6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5.88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A5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4, 5, 4, 12, 2, 2, 3, 3, 3, 5, 3, 3, 7, 8, 6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5.88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A6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4, 5, 4, 12, 2, 2, 3, 3, 3, 4, 3, 3, 6, 8, 8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5.88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A7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4, 5, 4, 12, 2, 2, 3, 3, 3, 4, 3, 3, 7, 8, 7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5.88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A8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4, 5, 4, 13, 2, 2, 3, 3, 3, 4, 3, 3, 7, 8, 5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5.88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A9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4, 5, 4, 12, 2, 2, 3, 3, 3, 4, 3, 3, 6, 8, 5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5.88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A10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4, 5, 4, 12, 2, 2, 3, 3, 3, 5, 3, 3, 6, 8, 5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5.88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A11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4, 5, 4, 12, 2, 2, 3, 3, 3, 5, 3, 4, 6, 8, 5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5.88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A12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4, 5, 4, 12, 2, 2, 3, 3, 3, 5, 3, 4, 6, 8, 6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</a:t>
                      </a:r>
                      <a:endParaRPr lang="en-IN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5.88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A13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4, 5, 4, 12, 2, 2, 3, 3, 3, 6, 4, 3, 6, 8, 5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5.88</a:t>
                      </a:r>
                      <a:endParaRPr lang="en-IN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20" y="228600"/>
            <a:ext cx="8643998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Allelic profile frequencies of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B. abortus</a:t>
            </a: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13 different profile(s) in dataset (displayed in descending order of frequency)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24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714480" y="1071546"/>
            <a:ext cx="7165975" cy="47149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dirty="0" smtClean="0"/>
              <a:t> </a:t>
            </a:r>
            <a:r>
              <a:rPr lang="en-US" sz="2000" b="1" dirty="0"/>
              <a:t>Brucellosis is considered as the most </a:t>
            </a:r>
            <a:r>
              <a:rPr lang="en-US" sz="2000" b="1" dirty="0">
                <a:solidFill>
                  <a:srgbClr val="0000FF"/>
                </a:solidFill>
              </a:rPr>
              <a:t>wide spread  </a:t>
            </a:r>
            <a:r>
              <a:rPr lang="en-US" sz="2000" b="1" dirty="0" err="1">
                <a:solidFill>
                  <a:srgbClr val="0000FF"/>
                </a:solidFill>
              </a:rPr>
              <a:t>zoonosis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pPr marL="457200" indent="-457200">
              <a:defRPr/>
            </a:pPr>
            <a:r>
              <a:rPr lang="en-US" sz="2000" b="1" dirty="0" smtClean="0"/>
              <a:t> in </a:t>
            </a:r>
            <a:r>
              <a:rPr lang="en-US" sz="2000" b="1" dirty="0"/>
              <a:t>the world and a </a:t>
            </a:r>
            <a:r>
              <a:rPr lang="en-US" sz="2000" b="1" dirty="0">
                <a:solidFill>
                  <a:srgbClr val="0000FF"/>
                </a:solidFill>
              </a:rPr>
              <a:t>True  </a:t>
            </a:r>
            <a:r>
              <a:rPr lang="en-US" sz="2000" b="1" dirty="0" err="1" smtClean="0">
                <a:solidFill>
                  <a:srgbClr val="0000FF"/>
                </a:solidFill>
              </a:rPr>
              <a:t>zoonosis</a:t>
            </a:r>
            <a:endParaRPr lang="en-US" sz="2000" b="1" dirty="0" smtClean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r>
              <a:rPr lang="en-US" sz="2000" b="1" dirty="0" smtClean="0">
                <a:solidFill>
                  <a:srgbClr val="000099"/>
                </a:solidFill>
              </a:rPr>
              <a:t>Genus </a:t>
            </a:r>
            <a:r>
              <a:rPr lang="en-US" sz="2000" b="1" dirty="0">
                <a:solidFill>
                  <a:srgbClr val="000099"/>
                </a:solidFill>
              </a:rPr>
              <a:t>- </a:t>
            </a:r>
            <a:r>
              <a:rPr lang="en-US" sz="2000" b="1" i="1" dirty="0">
                <a:solidFill>
                  <a:srgbClr val="000099"/>
                </a:solidFill>
              </a:rPr>
              <a:t>Brucella - </a:t>
            </a:r>
            <a:r>
              <a:rPr lang="en-US" sz="2000" b="1" dirty="0">
                <a:solidFill>
                  <a:srgbClr val="000099"/>
                </a:solidFill>
              </a:rPr>
              <a:t>Gram negative bacteria </a:t>
            </a:r>
            <a:endParaRPr lang="en-US" sz="2000" b="1" dirty="0" smtClean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 smtClean="0">
              <a:solidFill>
                <a:srgbClr val="000099"/>
              </a:solidFill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75000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Bovine brucellosis - </a:t>
            </a:r>
            <a:r>
              <a:rPr lang="en-US" sz="2000" b="1" i="1" dirty="0" smtClean="0">
                <a:solidFill>
                  <a:srgbClr val="0000FF"/>
                </a:solidFill>
              </a:rPr>
              <a:t>B. abortus </a:t>
            </a:r>
          </a:p>
          <a:p>
            <a:pPr marL="1371600" lvl="2" indent="-457200">
              <a:buFont typeface="Wingdings" pitchFamily="2" charset="2"/>
              <a:buChar char="§"/>
              <a:defRPr/>
            </a:pPr>
            <a:r>
              <a:rPr lang="en-US" sz="2000" b="1" dirty="0"/>
              <a:t>most widespread form in Cattle </a:t>
            </a:r>
          </a:p>
          <a:p>
            <a:pPr marL="1371600" lvl="2" indent="-457200">
              <a:buFont typeface="Wingdings" pitchFamily="2" charset="2"/>
              <a:buChar char="§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economic </a:t>
            </a:r>
            <a:r>
              <a:rPr lang="en-US" sz="2000" b="1" dirty="0">
                <a:solidFill>
                  <a:srgbClr val="0000FF"/>
                </a:solidFill>
              </a:rPr>
              <a:t>impact</a:t>
            </a:r>
            <a:r>
              <a:rPr lang="en-US" sz="2000" b="1" dirty="0"/>
              <a:t> on livestock </a:t>
            </a:r>
            <a:r>
              <a:rPr lang="en-US" sz="2000" b="1" dirty="0" smtClean="0"/>
              <a:t>industry due to</a:t>
            </a:r>
          </a:p>
          <a:p>
            <a:pPr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5000"/>
              <a:defRPr/>
            </a:pPr>
            <a:r>
              <a:rPr lang="en-US" sz="2000" b="1" dirty="0" smtClean="0"/>
              <a:t>                        abortions</a:t>
            </a:r>
            <a:r>
              <a:rPr lang="en-US" sz="2000" b="1" dirty="0"/>
              <a:t>, stillbirths</a:t>
            </a:r>
            <a:r>
              <a:rPr lang="en-US" sz="2000" b="1" dirty="0" smtClean="0"/>
              <a:t>,  </a:t>
            </a:r>
            <a:r>
              <a:rPr lang="en-US" sz="2000" b="1" dirty="0"/>
              <a:t>weight loss, </a:t>
            </a:r>
            <a:r>
              <a:rPr lang="en-US" sz="2000" b="1" dirty="0" smtClean="0"/>
              <a:t> decreased</a:t>
            </a:r>
            <a:endParaRPr lang="en-US" sz="2000" b="1" dirty="0"/>
          </a:p>
          <a:p>
            <a:pPr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5000"/>
              <a:defRPr/>
            </a:pPr>
            <a:r>
              <a:rPr lang="en-US" sz="2000" b="1" dirty="0"/>
              <a:t>           </a:t>
            </a:r>
            <a:r>
              <a:rPr lang="en-US" sz="2000" b="1" dirty="0" smtClean="0"/>
              <a:t>             milk    production,  </a:t>
            </a:r>
            <a:r>
              <a:rPr lang="en-US" sz="2000" b="1" dirty="0" smtClean="0"/>
              <a:t>hazard </a:t>
            </a:r>
            <a:r>
              <a:rPr lang="en-US" sz="2000" b="1" dirty="0" smtClean="0"/>
              <a:t>to human health</a:t>
            </a:r>
          </a:p>
          <a:p>
            <a:pPr marL="1371600" lvl="2" indent="-457200">
              <a:buFont typeface="Wingdings" pitchFamily="2" charset="2"/>
              <a:buChar char="§"/>
              <a:defRPr/>
            </a:pPr>
            <a:r>
              <a:rPr lang="en-US" sz="2000" b="1" dirty="0" smtClean="0"/>
              <a:t>barriers to international trade of animals and       their products </a:t>
            </a:r>
            <a:r>
              <a:rPr lang="en-US" sz="1400" b="1" dirty="0" smtClean="0"/>
              <a:t>(Corbel, 2006) </a:t>
            </a:r>
            <a:endParaRPr lang="en-IN" sz="2000" b="1" dirty="0">
              <a:latin typeface="Comic Sans MS" pitchFamily="66" charset="0"/>
            </a:endParaRPr>
          </a:p>
          <a:p>
            <a:pPr marL="1371600" lvl="2" indent="-457200">
              <a:buFont typeface="Wingdings" pitchFamily="2" charset="2"/>
              <a:buChar char="§"/>
              <a:defRPr/>
            </a:pPr>
            <a:endParaRPr lang="en-US" sz="2000" b="1" dirty="0">
              <a:latin typeface="Comic Sans MS" pitchFamily="66" charset="0"/>
            </a:endParaRPr>
          </a:p>
          <a:p>
            <a:pPr marL="457200" indent="-457200">
              <a:defRPr/>
            </a:pPr>
            <a:r>
              <a:rPr lang="en-US" b="1" dirty="0" smtClean="0">
                <a:latin typeface="Comic Sans MS" pitchFamily="66" charset="0"/>
              </a:rPr>
              <a:t>    </a:t>
            </a:r>
            <a:endParaRPr lang="en-US" b="1" dirty="0">
              <a:latin typeface="Calibri" pitchFamily="34" charset="0"/>
            </a:endParaRPr>
          </a:p>
        </p:txBody>
      </p:sp>
      <p:pic>
        <p:nvPicPr>
          <p:cNvPr id="5124" name="Picture 5" descr="arro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1142984"/>
            <a:ext cx="7905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arro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2000240"/>
            <a:ext cx="7905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2571736" y="357166"/>
            <a:ext cx="3816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Introduction</a:t>
            </a:r>
            <a:r>
              <a:rPr lang="en-US" sz="4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14414" y="5286388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     </a:t>
            </a:r>
            <a:r>
              <a:rPr lang="en-US" b="1" dirty="0" smtClean="0">
                <a:cs typeface="Times New Roman" pitchFamily="18" charset="0"/>
              </a:rPr>
              <a:t>Control and </a:t>
            </a:r>
            <a:r>
              <a:rPr lang="en-US" b="1" dirty="0" smtClean="0">
                <a:cs typeface="Calibri" pitchFamily="34" charset="0"/>
              </a:rPr>
              <a:t>Eradication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of infection -  continuous </a:t>
            </a:r>
            <a:r>
              <a:rPr lang="en-US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surveillance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and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                                   </a:t>
            </a:r>
            <a:r>
              <a:rPr lang="en-US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epidemiological trace-back</a:t>
            </a:r>
          </a:p>
        </p:txBody>
      </p:sp>
      <p:pic>
        <p:nvPicPr>
          <p:cNvPr id="10" name="Picture 9" descr="arro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5286388"/>
            <a:ext cx="7905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arro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2714620"/>
            <a:ext cx="7905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086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ChangeArrowheads="1"/>
          </p:cNvSpPr>
          <p:nvPr/>
        </p:nvSpPr>
        <p:spPr bwMode="auto">
          <a:xfrm>
            <a:off x="0" y="269558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3200" b="1" dirty="0">
                <a:latin typeface="Calibri" pitchFamily="34" charset="0"/>
                <a:cs typeface="Calibri" pitchFamily="34" charset="0"/>
              </a:rPr>
              <a:t>Allelic frequencies and Allelic Diversity of </a:t>
            </a:r>
            <a:r>
              <a:rPr lang="en-US" sz="3200" b="1" i="1" dirty="0">
                <a:latin typeface="Calibri" pitchFamily="34" charset="0"/>
                <a:cs typeface="Calibri" pitchFamily="34" charset="0"/>
              </a:rPr>
              <a:t>B. abortus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473806"/>
              </p:ext>
            </p:extLst>
          </p:nvPr>
        </p:nvGraphicFramePr>
        <p:xfrm>
          <a:off x="7" y="928657"/>
          <a:ext cx="9143992" cy="5786490"/>
        </p:xfrm>
        <a:graphic>
          <a:graphicData uri="http://schemas.openxmlformats.org/drawingml/2006/table">
            <a:tbl>
              <a:tblPr/>
              <a:tblGrid>
                <a:gridCol w="1238489"/>
                <a:gridCol w="525590"/>
                <a:gridCol w="526288"/>
                <a:gridCol w="526288"/>
                <a:gridCol w="526288"/>
                <a:gridCol w="526288"/>
                <a:gridCol w="526288"/>
                <a:gridCol w="526288"/>
                <a:gridCol w="538169"/>
                <a:gridCol w="526288"/>
                <a:gridCol w="526288"/>
                <a:gridCol w="526288"/>
                <a:gridCol w="526288"/>
                <a:gridCol w="526288"/>
                <a:gridCol w="526288"/>
                <a:gridCol w="526288"/>
              </a:tblGrid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Allele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42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43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45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55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16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18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21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16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16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15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14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CC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CC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16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Allelic Diversity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0.000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0.000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0.000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0.118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0.000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0.000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0.000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0.000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0.118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660033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0.603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0.118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0.221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0.309</a:t>
                      </a:r>
                      <a:endParaRPr lang="en-US" sz="1200" b="1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0.000</a:t>
                      </a:r>
                      <a:endParaRPr lang="en-US" sz="12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0.713</a:t>
                      </a:r>
                    </a:p>
                  </a:txBody>
                  <a:tcPr marL="50322" marR="503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86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C:\DOCUME~1\ZEDCA~1\LOCALS~1\Temp\~ml1B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524000"/>
            <a:ext cx="86995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5181600" y="2895600"/>
            <a:ext cx="2057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105400" y="3352800"/>
            <a:ext cx="2057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469" name="Rectangle 2"/>
          <p:cNvSpPr>
            <a:spLocks noChangeArrowheads="1"/>
          </p:cNvSpPr>
          <p:nvPr/>
        </p:nvSpPr>
        <p:spPr bwMode="auto">
          <a:xfrm>
            <a:off x="533400" y="304800"/>
            <a:ext cx="7543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Calibri" pitchFamily="34" charset="0"/>
                <a:cs typeface="Calibri" pitchFamily="34" charset="0"/>
              </a:rPr>
              <a:t>Phylogenetic tree constructed from MLVA-15 fingerprinting of </a:t>
            </a:r>
            <a:r>
              <a:rPr lang="en-US" sz="2800" b="1" i="1" dirty="0" err="1">
                <a:latin typeface="Calibri" pitchFamily="34" charset="0"/>
                <a:cs typeface="Calibri" pitchFamily="34" charset="0"/>
              </a:rPr>
              <a:t>B.abortus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 strains using UPGMA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470" name="TextBox 5"/>
          <p:cNvSpPr txBox="1">
            <a:spLocks noChangeArrowheads="1"/>
          </p:cNvSpPr>
          <p:nvPr/>
        </p:nvSpPr>
        <p:spPr bwMode="auto">
          <a:xfrm>
            <a:off x="0" y="2239963"/>
            <a:ext cx="4191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v"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13 types observed out of 17 strains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Isolates that clustered together had same place and year of isolation</a:t>
            </a:r>
          </a:p>
        </p:txBody>
      </p:sp>
    </p:spTree>
    <p:extLst>
      <p:ext uri="{BB962C8B-B14F-4D97-AF65-F5344CB8AC3E}">
        <p14:creationId xmlns:p14="http://schemas.microsoft.com/office/powerpoint/2010/main" val="307244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3491" name="Picture 3" descr="~m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76200" y="152400"/>
            <a:ext cx="45720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latin typeface="Calibri" pitchFamily="34" charset="0"/>
                <a:cs typeface="Calibri" pitchFamily="34" charset="0"/>
              </a:rPr>
              <a:t>Dendrogram showing comparison of Indian </a:t>
            </a:r>
            <a:r>
              <a:rPr lang="en-US" sz="2400" b="1" i="1" dirty="0">
                <a:latin typeface="Calibri" pitchFamily="34" charset="0"/>
                <a:cs typeface="Calibri" pitchFamily="34" charset="0"/>
              </a:rPr>
              <a:t>Brucella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>
                <a:latin typeface="Calibri" pitchFamily="34" charset="0"/>
                <a:cs typeface="Calibri" pitchFamily="34" charset="0"/>
              </a:rPr>
              <a:t>abortus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strains with the foreign </a:t>
            </a:r>
            <a:r>
              <a:rPr lang="en-US" sz="2400" b="1" i="1" dirty="0">
                <a:latin typeface="Calibri" pitchFamily="34" charset="0"/>
                <a:cs typeface="Calibri" pitchFamily="34" charset="0"/>
              </a:rPr>
              <a:t>Brucella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>
                <a:latin typeface="Calibri" pitchFamily="34" charset="0"/>
                <a:cs typeface="Calibri" pitchFamily="34" charset="0"/>
              </a:rPr>
              <a:t>abortus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strains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u="sng" dirty="0">
                <a:latin typeface="Calibri" pitchFamily="34" charset="0"/>
                <a:cs typeface="Calibri" pitchFamily="34" charset="0"/>
                <a:hlinkClick r:id="rId4"/>
              </a:rPr>
              <a:t>http://mlva.u-psud.fr</a:t>
            </a:r>
            <a:r>
              <a:rPr lang="en-US" sz="2400" u="sng" dirty="0">
                <a:latin typeface="Calibri" pitchFamily="34" charset="0"/>
                <a:cs typeface="Calibri" pitchFamily="34" charset="0"/>
              </a:rPr>
              <a:t>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000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200" y="304800"/>
            <a:ext cx="2895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91200" y="609600"/>
            <a:ext cx="2971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7400" y="1219200"/>
            <a:ext cx="2667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76200" y="1582738"/>
            <a:ext cx="4495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Same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allelic profile of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  <a:cs typeface="Calibri" pitchFamily="34" charset="0"/>
              </a:rPr>
              <a:t>B. abortus,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76/VPH (Maharashtra ) and BCCN V1 </a:t>
            </a:r>
            <a:r>
              <a:rPr lang="en-US" sz="2000" b="1" i="1" dirty="0">
                <a:latin typeface="Calibri" pitchFamily="34" charset="0"/>
                <a:cs typeface="Calibri" pitchFamily="34" charset="0"/>
              </a:rPr>
              <a:t>B. abortus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biovar 1 United states)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i="1" dirty="0">
                <a:latin typeface="Calibri" pitchFamily="34" charset="0"/>
                <a:cs typeface="Calibri" pitchFamily="34" charset="0"/>
              </a:rPr>
              <a:t>B. abortus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, 75/VPH (Mizoram) and BCCN 95-55 </a:t>
            </a:r>
            <a:r>
              <a:rPr lang="en-US" sz="2000" b="1" i="1" dirty="0" err="1">
                <a:latin typeface="Calibri" pitchFamily="34" charset="0"/>
                <a:cs typeface="Calibri" pitchFamily="34" charset="0"/>
              </a:rPr>
              <a:t>B.abortus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biovar 1 (Costa Rica)</a:t>
            </a:r>
          </a:p>
        </p:txBody>
      </p:sp>
    </p:spTree>
    <p:extLst>
      <p:ext uri="{BB962C8B-B14F-4D97-AF65-F5344CB8AC3E}">
        <p14:creationId xmlns:p14="http://schemas.microsoft.com/office/powerpoint/2010/main" val="1284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 dirty="0" smtClean="0">
                <a:cs typeface="Calibri" pitchFamily="34" charset="0"/>
              </a:rPr>
              <a:t>17 </a:t>
            </a:r>
            <a:r>
              <a:rPr lang="en-US" sz="2400" b="1" i="1" dirty="0" smtClean="0">
                <a:cs typeface="Calibri" pitchFamily="34" charset="0"/>
              </a:rPr>
              <a:t>Brucella abortus</a:t>
            </a:r>
            <a:r>
              <a:rPr lang="en-US" sz="2400" b="1" dirty="0" smtClean="0">
                <a:cs typeface="Calibri" pitchFamily="34" charset="0"/>
              </a:rPr>
              <a:t> strains (13 field </a:t>
            </a:r>
            <a:r>
              <a:rPr lang="en-US" sz="2400" b="1" dirty="0" smtClean="0">
                <a:cs typeface="Calibri" pitchFamily="34" charset="0"/>
              </a:rPr>
              <a:t>isolates &amp; </a:t>
            </a:r>
            <a:r>
              <a:rPr lang="en-US" sz="2400" b="1" dirty="0" smtClean="0">
                <a:cs typeface="Calibri" pitchFamily="34" charset="0"/>
              </a:rPr>
              <a:t>4 reference strains) were used in MLVA-15 genotyping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Ø"/>
            </a:pPr>
            <a:endParaRPr lang="en-US" sz="2400" b="1" dirty="0" smtClean="0">
              <a:cs typeface="Calibri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IN" sz="2400" b="1" dirty="0"/>
              <a:t>MLVA-15 genotyping clearly discriminated Indian field isolates of  </a:t>
            </a:r>
            <a:r>
              <a:rPr lang="en-IN" sz="2400" b="1" i="1" dirty="0" err="1"/>
              <a:t>Brucella</a:t>
            </a:r>
            <a:r>
              <a:rPr lang="en-IN" sz="2400" b="1" i="1" dirty="0"/>
              <a:t> </a:t>
            </a:r>
            <a:r>
              <a:rPr lang="en-IN" sz="2400" b="1" i="1" dirty="0" err="1" smtClean="0"/>
              <a:t>abortus</a:t>
            </a:r>
            <a:r>
              <a:rPr lang="en-IN" sz="2400" b="1" i="1" dirty="0" smtClean="0"/>
              <a:t> </a:t>
            </a:r>
            <a:r>
              <a:rPr lang="en-IN" sz="2400" b="1" dirty="0" smtClean="0"/>
              <a:t>producing</a:t>
            </a:r>
            <a:r>
              <a:rPr lang="en-US" sz="2400" b="1" dirty="0" smtClean="0">
                <a:cs typeface="Calibri" pitchFamily="34" charset="0"/>
              </a:rPr>
              <a:t> 13 genotypes</a:t>
            </a:r>
          </a:p>
          <a:p>
            <a:pPr>
              <a:buClr>
                <a:srgbClr val="FF0000"/>
              </a:buClr>
              <a:buNone/>
            </a:pPr>
            <a:endParaRPr lang="en-US" sz="2400" b="1" dirty="0" smtClean="0">
              <a:cs typeface="Calibri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 dirty="0" smtClean="0">
                <a:cs typeface="Calibri" pitchFamily="34" charset="0"/>
              </a:rPr>
              <a:t>The isolates that grouped together were of same source</a:t>
            </a:r>
          </a:p>
          <a:p>
            <a:pPr>
              <a:buFont typeface="Wingdings" pitchFamily="2" charset="2"/>
              <a:buChar char="Ø"/>
            </a:pPr>
            <a:endParaRPr lang="en-US" sz="2600" dirty="0" smtClean="0"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600" dirty="0" smtClean="0">
              <a:cs typeface="Calibri" pitchFamily="34" charset="0"/>
            </a:endParaRPr>
          </a:p>
          <a:p>
            <a:pPr marL="0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So</a:t>
            </a:r>
            <a:r>
              <a:rPr lang="en-US" sz="24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, MLVA-15 genotyping sufficiently discriminated  Indian field isolates of </a:t>
            </a:r>
            <a:r>
              <a:rPr lang="en-US" sz="2400" b="1" i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Brucella abortus</a:t>
            </a:r>
            <a:r>
              <a:rPr lang="en-US" sz="24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en-US" sz="2400" b="1" dirty="0" smtClean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Specific </a:t>
            </a:r>
            <a:r>
              <a:rPr lang="en-US" sz="24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grouping  was also observed according to epidemiological data/source of infection </a:t>
            </a:r>
          </a:p>
          <a:p>
            <a:endParaRPr lang="en-US" sz="1800" dirty="0"/>
          </a:p>
          <a:p>
            <a:pPr>
              <a:buFont typeface="Wingdings" pitchFamily="2" charset="2"/>
              <a:buChar char="Ø"/>
            </a:pPr>
            <a:endParaRPr lang="en-US" sz="1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1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274638"/>
            <a:ext cx="6477000" cy="584775"/>
          </a:xfrm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Summary and conclusion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0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247899" y="457200"/>
            <a:ext cx="4648200" cy="5867400"/>
          </a:xfrm>
          <a:prstGeom prst="verticalScroll">
            <a:avLst/>
          </a:prstGeom>
          <a:solidFill>
            <a:srgbClr val="4881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Mufferaw" pitchFamily="66" charset="0"/>
              </a:rPr>
              <a:t> </a:t>
            </a:r>
          </a:p>
        </p:txBody>
      </p:sp>
      <p:pic>
        <p:nvPicPr>
          <p:cNvPr id="86019" name="Picture 2" descr="http://t1.gstatic.com/images?q=tbn:RGyZlgFQCKHVCM:http://blog.metmuseum.org/cloistersgardens/wp-content/uploads/2009/09/curcuma-longa-in-flower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0" name="Picture 3" descr="http://t1.gstatic.com/images?q=tbn:RGyZlgFQCKHVCM:http://blog.metmuseum.org/cloistersgardens/wp-content/uploads/2009/09/curcuma-longa-in-flower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60819" y="2886670"/>
            <a:ext cx="32351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Lucida Handwriting" pitchFamily="66" charset="0"/>
              </a:rPr>
              <a:t>Thanks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73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42976" y="714356"/>
            <a:ext cx="7300938" cy="28575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cs typeface="Times New Roman" pitchFamily="18" charset="0"/>
              </a:rPr>
              <a:t>Trace-back Analysis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</a:b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71538" y="2357430"/>
            <a:ext cx="7086600" cy="1571636"/>
          </a:xfrm>
        </p:spPr>
        <p:txBody>
          <a:bodyPr>
            <a:normAutofit fontScale="25000" lnSpcReduction="20000"/>
          </a:bodyPr>
          <a:lstStyle/>
          <a:p>
            <a:pPr algn="ctr">
              <a:buFont typeface="Arial" charset="0"/>
              <a:buNone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    </a:t>
            </a:r>
            <a:r>
              <a:rPr lang="en-US" sz="12800" b="1" dirty="0" smtClean="0">
                <a:solidFill>
                  <a:srgbClr val="002060"/>
                </a:solidFill>
                <a:latin typeface="+mj-lt"/>
              </a:rPr>
              <a:t>Strain-specific identification is essential</a:t>
            </a:r>
          </a:p>
          <a:p>
            <a:pPr algn="ctr">
              <a:buFont typeface="Arial" charset="0"/>
              <a:buNone/>
            </a:pPr>
            <a:r>
              <a:rPr lang="en-US" sz="12800" b="1" dirty="0" smtClean="0">
                <a:solidFill>
                  <a:srgbClr val="002060"/>
                </a:solidFill>
                <a:latin typeface="+mj-lt"/>
              </a:rPr>
              <a:t>     to know the source of infection</a:t>
            </a:r>
          </a:p>
          <a:p>
            <a:pPr>
              <a:buFont typeface="Arial" charset="0"/>
              <a:buNone/>
            </a:pPr>
            <a:r>
              <a:rPr lang="en-US" sz="12800" dirty="0" smtClean="0">
                <a:latin typeface="+mj-lt"/>
              </a:rPr>
              <a:t>        </a:t>
            </a:r>
          </a:p>
          <a:p>
            <a:pPr>
              <a:buFont typeface="Arial" charset="0"/>
              <a:buNone/>
            </a:pPr>
            <a:endParaRPr lang="en-US" sz="12800" dirty="0" smtClean="0">
              <a:latin typeface="+mj-lt"/>
            </a:endParaRPr>
          </a:p>
          <a:p>
            <a:pPr>
              <a:buFont typeface="Arial" charset="0"/>
              <a:buNone/>
            </a:pPr>
            <a:endParaRPr lang="en-US" sz="12800" dirty="0" smtClean="0">
              <a:latin typeface="+mj-lt"/>
            </a:endParaRPr>
          </a:p>
          <a:p>
            <a:pPr>
              <a:buFont typeface="Arial" charset="0"/>
              <a:buNone/>
            </a:pPr>
            <a:r>
              <a:rPr lang="en-US" sz="12800" dirty="0" smtClean="0">
                <a:latin typeface="+mj-lt"/>
              </a:rPr>
              <a:t>              </a:t>
            </a:r>
            <a:endParaRPr lang="en-US" sz="12800" b="1" i="1" dirty="0" smtClean="0">
              <a:solidFill>
                <a:srgbClr val="FF0000"/>
              </a:solidFill>
              <a:latin typeface="+mj-lt"/>
            </a:endParaRPr>
          </a:p>
          <a:p>
            <a:pPr>
              <a:buFont typeface="Arial" charset="0"/>
              <a:buNone/>
            </a:pPr>
            <a:endParaRPr lang="en-US" sz="12800" dirty="0" smtClean="0">
              <a:latin typeface="+mj-lt"/>
            </a:endParaRPr>
          </a:p>
          <a:p>
            <a:pPr>
              <a:buFont typeface="Arial" charset="0"/>
              <a:buNone/>
            </a:pPr>
            <a:endParaRPr lang="en-US" dirty="0" smtClean="0">
              <a:latin typeface="Comic Sans MS" pitchFamily="66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 rot="5400000">
            <a:off x="3814754" y="3614742"/>
            <a:ext cx="1285884" cy="914400"/>
          </a:xfrm>
          <a:prstGeom prst="notched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Notched Right Arrow 8"/>
          <p:cNvSpPr/>
          <p:nvPr/>
        </p:nvSpPr>
        <p:spPr>
          <a:xfrm rot="5400000">
            <a:off x="3921910" y="1293008"/>
            <a:ext cx="1214447" cy="914400"/>
          </a:xfrm>
          <a:prstGeom prst="notched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720" y="4786322"/>
            <a:ext cx="86106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en-US" sz="3200" b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equires </a:t>
            </a:r>
            <a:r>
              <a:rPr lang="en-US" sz="3200" b="1" dirty="0">
                <a:solidFill>
                  <a:srgbClr val="002060"/>
                </a:solidFill>
                <a:latin typeface="+mj-lt"/>
              </a:rPr>
              <a:t>a suitable typing technique for identification at sub-species level</a:t>
            </a:r>
          </a:p>
        </p:txBody>
      </p:sp>
    </p:spTree>
    <p:extLst>
      <p:ext uri="{BB962C8B-B14F-4D97-AF65-F5344CB8AC3E}">
        <p14:creationId xmlns:p14="http://schemas.microsoft.com/office/powerpoint/2010/main" val="61347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10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</a:rPr>
              <a:t>Molecular typing of </a:t>
            </a:r>
            <a:r>
              <a:rPr lang="en-US" b="1" i="1" dirty="0" smtClean="0">
                <a:solidFill>
                  <a:srgbClr val="002060"/>
                </a:solidFill>
              </a:rPr>
              <a:t>Brucella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193945"/>
              </p:ext>
            </p:extLst>
          </p:nvPr>
        </p:nvGraphicFramePr>
        <p:xfrm>
          <a:off x="214282" y="1015178"/>
          <a:ext cx="8786874" cy="57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357718"/>
              </a:tblGrid>
              <a:tr h="4803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Outer membrane protein typing</a:t>
                      </a:r>
                    </a:p>
                  </a:txBody>
                  <a:tcPr marT="45726" marB="4572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Species-specific polymorphisms</a:t>
                      </a:r>
                    </a:p>
                  </a:txBody>
                  <a:tcPr marT="45726" marB="4572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5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Insertion sequence based typing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Limited subspecies level diversity</a:t>
                      </a:r>
                    </a:p>
                  </a:txBody>
                  <a:tcPr marT="45726" marB="45726" anchor="ctr"/>
                </a:tc>
              </a:tr>
              <a:tr h="435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Pulsed field gel electrophoresis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</a:rPr>
                        <a:t>                -do-</a:t>
                      </a:r>
                    </a:p>
                  </a:txBody>
                  <a:tcPr marT="45726" marB="45726" anchor="ctr"/>
                </a:tc>
              </a:tr>
              <a:tr h="692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Amplified fragment length polymorphism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</a:rPr>
                        <a:t>                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-do-</a:t>
                      </a:r>
                      <a:endParaRPr lang="en-US" sz="2000" b="1" u="none" dirty="0" smtClean="0">
                        <a:solidFill>
                          <a:srgbClr val="0000FF"/>
                        </a:solidFill>
                        <a:latin typeface="+mn-lt"/>
                      </a:endParaRPr>
                    </a:p>
                    <a:p>
                      <a:pPr algn="l"/>
                      <a:endParaRPr lang="en-US" sz="2000" dirty="0">
                        <a:latin typeface="+mn-lt"/>
                      </a:endParaRPr>
                    </a:p>
                  </a:txBody>
                  <a:tcPr marT="45726" marB="45726" anchor="ctr"/>
                </a:tc>
              </a:tr>
              <a:tr h="692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Random Amplified Polymorphic DNA analysis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Sensitive to environmental conditions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US" sz="200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6" marB="45726" anchor="ctr"/>
                </a:tc>
              </a:tr>
              <a:tr h="993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Repetitive sequences based typing approaches (ERIC-PCR, REP-PCR, BOX A1R-PCR, (GTG)5-PCR, </a:t>
                      </a:r>
                      <a:r>
                        <a:rPr lang="en-US" sz="2000" b="1" i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etc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.)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rgbClr val="0000CC"/>
                          </a:solidFill>
                          <a:latin typeface="+mn-lt"/>
                        </a:rPr>
                        <a:t>Sensitive to environmental conditions 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T="45726" marB="45726" anchor="ctr"/>
                </a:tc>
              </a:tr>
              <a:tr h="69236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Multilocus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sequence-typing (MLST)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Global epidemiology of bacteria</a:t>
                      </a:r>
                    </a:p>
                    <a:p>
                      <a:pPr algn="l"/>
                      <a:endParaRPr lang="en-US" sz="2000" dirty="0">
                        <a:latin typeface="+mn-lt"/>
                      </a:endParaRPr>
                    </a:p>
                  </a:txBody>
                  <a:tcPr marT="45726" marB="45726" anchor="ctr"/>
                </a:tc>
              </a:tr>
              <a:tr h="1278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Multilocus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Variable-Number Tandem-Repeat Analysis (MLVA)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2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Local epidemiology and epidemiological trace-back in outbreak cases </a:t>
                      </a:r>
                    </a:p>
                    <a:p>
                      <a:pPr algn="l"/>
                      <a:endParaRPr lang="en-US" sz="2000" dirty="0">
                        <a:latin typeface="+mn-lt"/>
                      </a:endParaRPr>
                    </a:p>
                  </a:txBody>
                  <a:tcPr marT="45726" marB="4572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4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0" y="2011363"/>
            <a:ext cx="7086600" cy="1874837"/>
          </a:xfrm>
        </p:spPr>
        <p:txBody>
          <a:bodyPr>
            <a:normAutofit fontScale="40000" lnSpcReduction="20000"/>
          </a:bodyPr>
          <a:lstStyle/>
          <a:p>
            <a:pPr algn="ctr">
              <a:buFont typeface="Arial" charset="0"/>
              <a:buNone/>
            </a:pPr>
            <a:r>
              <a:rPr lang="en-US" dirty="0" smtClean="0">
                <a:solidFill>
                  <a:srgbClr val="CC3300"/>
                </a:solidFill>
                <a:latin typeface="Comic Sans MS" pitchFamily="66" charset="0"/>
              </a:rPr>
              <a:t>     </a:t>
            </a:r>
            <a:endParaRPr lang="en-US" sz="12800" dirty="0" smtClean="0">
              <a:latin typeface="+mj-lt"/>
            </a:endParaRPr>
          </a:p>
          <a:p>
            <a:pPr>
              <a:buFont typeface="Arial" charset="0"/>
              <a:buNone/>
            </a:pPr>
            <a:endParaRPr lang="en-US" sz="12800" dirty="0" smtClean="0">
              <a:latin typeface="+mj-lt"/>
            </a:endParaRPr>
          </a:p>
          <a:p>
            <a:pPr>
              <a:buFont typeface="Arial" charset="0"/>
              <a:buNone/>
            </a:pPr>
            <a:r>
              <a:rPr lang="en-US" sz="12800" dirty="0" smtClean="0">
                <a:latin typeface="+mj-lt"/>
              </a:rPr>
              <a:t>              </a:t>
            </a:r>
            <a:endParaRPr lang="en-US" sz="12800" b="1" i="1" dirty="0" smtClean="0">
              <a:solidFill>
                <a:srgbClr val="FF0000"/>
              </a:solidFill>
              <a:latin typeface="+mj-lt"/>
            </a:endParaRPr>
          </a:p>
          <a:p>
            <a:pPr>
              <a:buFont typeface="Arial" charset="0"/>
              <a:buNone/>
            </a:pPr>
            <a:endParaRPr lang="en-US" sz="12800" dirty="0" smtClean="0">
              <a:latin typeface="+mj-lt"/>
            </a:endParaRPr>
          </a:p>
          <a:p>
            <a:pPr>
              <a:buFont typeface="Arial" charset="0"/>
              <a:buNone/>
            </a:pPr>
            <a:endParaRPr lang="en-US" dirty="0" smtClean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428736"/>
            <a:ext cx="7467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Blip>
                <a:blip r:embed="rId2"/>
              </a:buBlip>
              <a:defRPr/>
            </a:pPr>
            <a:r>
              <a:rPr lang="en-US" sz="2200" b="1" dirty="0"/>
              <a:t>Tandemly repeated sequences  observed throughout the prokaryotic and eukaryotic genomes  in thousands of </a:t>
            </a:r>
            <a:r>
              <a:rPr lang="en-US" sz="2200" b="1" dirty="0" smtClean="0"/>
              <a:t>copies</a:t>
            </a:r>
            <a:r>
              <a:rPr lang="en-US" sz="2000" b="1" dirty="0" smtClean="0"/>
              <a:t>   </a:t>
            </a:r>
          </a:p>
          <a:p>
            <a:pPr>
              <a:defRPr/>
            </a:pPr>
            <a:r>
              <a:rPr lang="en-US" sz="2000" b="1" dirty="0" smtClean="0"/>
              <a:t>                                            </a:t>
            </a:r>
            <a:r>
              <a:rPr lang="en-US" sz="1400" b="1" dirty="0">
                <a:solidFill>
                  <a:srgbClr val="0000FF"/>
                </a:solidFill>
              </a:rPr>
              <a:t>(Bennett, 2000; van </a:t>
            </a:r>
            <a:r>
              <a:rPr lang="en-US" sz="1400" b="1" dirty="0" err="1">
                <a:solidFill>
                  <a:srgbClr val="0000FF"/>
                </a:solidFill>
              </a:rPr>
              <a:t>Belkum</a:t>
            </a:r>
            <a:r>
              <a:rPr lang="en-US" sz="1400" b="1" dirty="0">
                <a:solidFill>
                  <a:srgbClr val="0000FF"/>
                </a:solidFill>
              </a:rPr>
              <a:t>  </a:t>
            </a:r>
            <a:r>
              <a:rPr lang="en-US" sz="1400" b="1" i="1" dirty="0">
                <a:solidFill>
                  <a:srgbClr val="0000FF"/>
                </a:solidFill>
              </a:rPr>
              <a:t>et al</a:t>
            </a:r>
            <a:r>
              <a:rPr lang="en-US" sz="1400" b="1" dirty="0">
                <a:solidFill>
                  <a:srgbClr val="0000FF"/>
                </a:solidFill>
              </a:rPr>
              <a:t>., 1999</a:t>
            </a:r>
            <a:r>
              <a:rPr lang="en-US" sz="1400" b="1" dirty="0" smtClean="0">
                <a:solidFill>
                  <a:srgbClr val="0000FF"/>
                </a:solidFill>
              </a:rPr>
              <a:t>)</a:t>
            </a:r>
          </a:p>
          <a:p>
            <a:pPr marL="342900" indent="-342900" algn="just">
              <a:buBlip>
                <a:blip r:embed="rId2"/>
              </a:buBlip>
              <a:defRPr/>
            </a:pPr>
            <a:r>
              <a:rPr lang="en-US" sz="2200" b="1" dirty="0" err="1" smtClean="0"/>
              <a:t>Minisatellites</a:t>
            </a:r>
            <a:r>
              <a:rPr lang="en-US" sz="2200" b="1" dirty="0" smtClean="0"/>
              <a:t> : </a:t>
            </a:r>
            <a:r>
              <a:rPr lang="en-US" sz="2200" b="1" dirty="0"/>
              <a:t>repeat unit sizes of 9 bp or greater </a:t>
            </a:r>
            <a:r>
              <a:rPr lang="en-US" sz="2200" b="1" dirty="0" smtClean="0"/>
              <a:t> </a:t>
            </a:r>
          </a:p>
          <a:p>
            <a:pPr algn="just">
              <a:defRPr/>
            </a:pPr>
            <a:r>
              <a:rPr lang="en-US" sz="2200" b="1" dirty="0" smtClean="0"/>
              <a:t>      Microsatellites : repeat unit sizes of up to 8 </a:t>
            </a:r>
            <a:r>
              <a:rPr lang="en-US" sz="2200" b="1" dirty="0" err="1" smtClean="0"/>
              <a:t>bp</a:t>
            </a:r>
            <a:endParaRPr lang="en-US" sz="2200" b="1" dirty="0" smtClean="0"/>
          </a:p>
          <a:p>
            <a:pPr>
              <a:defRPr/>
            </a:pPr>
            <a:r>
              <a:rPr lang="en-US" sz="2000" b="1" dirty="0" smtClean="0"/>
              <a:t>                                                                                 </a:t>
            </a:r>
            <a:r>
              <a:rPr lang="en-US" sz="1400" b="1" dirty="0">
                <a:solidFill>
                  <a:srgbClr val="0000FF"/>
                </a:solidFill>
              </a:rPr>
              <a:t>(</a:t>
            </a:r>
            <a:r>
              <a:rPr lang="en-US" sz="1400" b="1" dirty="0" err="1">
                <a:solidFill>
                  <a:srgbClr val="0000FF"/>
                </a:solidFill>
              </a:rPr>
              <a:t>Vergnaud</a:t>
            </a:r>
            <a:r>
              <a:rPr lang="en-US" sz="1400" b="1" dirty="0">
                <a:solidFill>
                  <a:srgbClr val="0000FF"/>
                </a:solidFill>
              </a:rPr>
              <a:t> and </a:t>
            </a:r>
            <a:r>
              <a:rPr lang="en-US" sz="1400" b="1" dirty="0" err="1">
                <a:solidFill>
                  <a:srgbClr val="0000FF"/>
                </a:solidFill>
              </a:rPr>
              <a:t>Pourcel</a:t>
            </a:r>
            <a:r>
              <a:rPr lang="en-US" sz="1400" b="1" dirty="0">
                <a:solidFill>
                  <a:srgbClr val="0000FF"/>
                </a:solidFill>
              </a:rPr>
              <a:t>. 2006</a:t>
            </a:r>
            <a:r>
              <a:rPr lang="en-US" sz="1400" b="1" dirty="0" smtClean="0">
                <a:solidFill>
                  <a:srgbClr val="0000FF"/>
                </a:solidFill>
              </a:rPr>
              <a:t>)</a:t>
            </a:r>
          </a:p>
          <a:p>
            <a:pPr>
              <a:defRPr/>
            </a:pPr>
            <a:endParaRPr lang="en-US" sz="1400" b="1" dirty="0" smtClean="0">
              <a:solidFill>
                <a:srgbClr val="0000FF"/>
              </a:solidFill>
            </a:endParaRPr>
          </a:p>
          <a:p>
            <a:pPr marL="342900" indent="-342900" algn="just">
              <a:buBlip>
                <a:blip r:embed="rId2"/>
              </a:buBlip>
              <a:defRPr/>
            </a:pPr>
            <a:r>
              <a:rPr lang="en-US" sz="2200" b="1" dirty="0"/>
              <a:t>Combinations of minisatellite and microsatellite repeats in MLVA </a:t>
            </a:r>
            <a:r>
              <a:rPr lang="en-US" sz="2200" b="1" dirty="0" smtClean="0"/>
              <a:t>proven </a:t>
            </a:r>
            <a:r>
              <a:rPr lang="en-US" sz="2200" b="1" dirty="0"/>
              <a:t>highly discriminatory in subtyping of monomorphic bacterial species, like </a:t>
            </a:r>
            <a:r>
              <a:rPr lang="en-US" sz="2200" b="1" i="1" dirty="0"/>
              <a:t>Brucella </a:t>
            </a:r>
            <a:endParaRPr lang="en-US" sz="2200" b="1" i="1" dirty="0" smtClean="0"/>
          </a:p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                                        </a:t>
            </a:r>
            <a:r>
              <a:rPr lang="en-US" sz="1400" b="1" dirty="0" smtClean="0">
                <a:solidFill>
                  <a:srgbClr val="0000FF"/>
                </a:solidFill>
              </a:rPr>
              <a:t>(</a:t>
            </a:r>
            <a:r>
              <a:rPr lang="en-US" sz="1400" b="1" dirty="0">
                <a:solidFill>
                  <a:srgbClr val="0000FF"/>
                </a:solidFill>
              </a:rPr>
              <a:t>Bricker et al., 2003; </a:t>
            </a:r>
            <a:r>
              <a:rPr lang="en-US" sz="1400" b="1" dirty="0" err="1">
                <a:solidFill>
                  <a:srgbClr val="0000FF"/>
                </a:solidFill>
              </a:rPr>
              <a:t>Whatmore</a:t>
            </a:r>
            <a:r>
              <a:rPr lang="en-US" sz="1400" b="1" dirty="0">
                <a:solidFill>
                  <a:srgbClr val="0000FF"/>
                </a:solidFill>
              </a:rPr>
              <a:t> et al., 2006; Le Fleche et al., 2006</a:t>
            </a:r>
            <a:r>
              <a:rPr lang="en-US" sz="1400" b="1" dirty="0" smtClean="0">
                <a:solidFill>
                  <a:srgbClr val="0000FF"/>
                </a:solidFill>
              </a:rPr>
              <a:t>)</a:t>
            </a:r>
          </a:p>
          <a:p>
            <a:pPr>
              <a:defRPr/>
            </a:pPr>
            <a:endParaRPr lang="en-IN" sz="1400" b="1" dirty="0">
              <a:solidFill>
                <a:srgbClr val="0000FF"/>
              </a:solidFill>
            </a:endParaRPr>
          </a:p>
          <a:p>
            <a:pPr marL="342900" indent="-342900">
              <a:buBlip>
                <a:blip r:embed="rId2"/>
              </a:buBlip>
              <a:defRPr/>
            </a:pPr>
            <a:r>
              <a:rPr lang="en-US" sz="2200" b="1" dirty="0" smtClean="0"/>
              <a:t>High-speed </a:t>
            </a:r>
            <a:r>
              <a:rPr lang="en-US" sz="2200" b="1" dirty="0"/>
              <a:t>molecular clocks </a:t>
            </a:r>
            <a:r>
              <a:rPr lang="en-US" sz="1400" b="1" dirty="0">
                <a:solidFill>
                  <a:srgbClr val="0000FF"/>
                </a:solidFill>
              </a:rPr>
              <a:t>(van </a:t>
            </a:r>
            <a:r>
              <a:rPr lang="en-US" sz="1400" b="1" dirty="0" err="1">
                <a:solidFill>
                  <a:srgbClr val="0000FF"/>
                </a:solidFill>
              </a:rPr>
              <a:t>Belkum</a:t>
            </a:r>
            <a:r>
              <a:rPr lang="en-US" sz="1400" b="1" dirty="0">
                <a:solidFill>
                  <a:srgbClr val="0000FF"/>
                </a:solidFill>
              </a:rPr>
              <a:t>, 1999)</a:t>
            </a:r>
            <a:r>
              <a:rPr lang="en-US" sz="1400" dirty="0">
                <a:solidFill>
                  <a:srgbClr val="0000FF"/>
                </a:solidFill>
              </a:rPr>
              <a:t>. </a:t>
            </a:r>
            <a:endParaRPr lang="en-US" sz="1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dirty="0"/>
          </a:p>
          <a:p>
            <a:pPr marL="171450" indent="-171450">
              <a:buBlip>
                <a:blip r:embed="rId2"/>
              </a:buBlip>
              <a:defRPr/>
            </a:pPr>
            <a:endParaRPr lang="en-US" sz="12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171450" indent="-171450">
              <a:buBlip>
                <a:blip r:embed="rId3"/>
              </a:buBlip>
              <a:defRPr/>
            </a:pPr>
            <a:endParaRPr lang="en-US" sz="12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034" y="285728"/>
            <a:ext cx="83058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Multilocus Variable-Number Tandem-Repeat Analysis </a:t>
            </a:r>
            <a:b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</a:b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(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MLVA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735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http://t2.gstatic.com/images?q=tbn:Fd1KPc8YdwPm-M:http://www.missouriplants.com/Whiteopp/Justicia_americana_inflorescence.jpg">
            <a:hlinkClick r:id="rId2"/>
          </p:cNvPr>
          <p:cNvSpPr>
            <a:spLocks noGrp="1" noChangeAspect="1" noChangeArrowheads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eaLnBrk="1" hangingPunct="1"/>
            <a:r>
              <a:rPr lang="en-US" sz="1600" dirty="0" smtClean="0">
                <a:latin typeface="Calibri" pitchFamily="34" charset="0"/>
                <a:cs typeface="Calibri" pitchFamily="34" charset="0"/>
              </a:rPr>
              <a:t>MLVA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contd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….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315200" cy="5148282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PCR-based</a:t>
            </a: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Multiple alleles can be present at a single locus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ize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differences could be easily resolved by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electrophoresis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Lindstedt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, 2005; 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Vergnaud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and 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Pourcel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, 2006)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When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multiple loci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are analyzed, the resulting fingerprint can be highly discriminatory or even unique.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Use of </a:t>
            </a:r>
            <a:r>
              <a:rPr lang="en-US" sz="24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multiple loci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avoids dangers of incorrect conclusions being drawn from single loci 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Data 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can be </a:t>
            </a:r>
            <a:r>
              <a:rPr lang="en-US" sz="2400" b="1" dirty="0">
                <a:solidFill>
                  <a:srgbClr val="CC0099"/>
                </a:solidFill>
                <a:latin typeface="Calibri" pitchFamily="34" charset="0"/>
                <a:cs typeface="Calibri" pitchFamily="34" charset="0"/>
              </a:rPr>
              <a:t>easily stored and compared between laboratories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leading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to the development of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International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databases accessible via the Internet.</a:t>
            </a:r>
          </a:p>
          <a:p>
            <a:pPr>
              <a:buNone/>
            </a:pPr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800" dirty="0"/>
          </a:p>
          <a:p>
            <a:pPr>
              <a:buFont typeface="Wingdings" pitchFamily="2" charset="2"/>
              <a:buChar char="ü"/>
            </a:pPr>
            <a:endParaRPr lang="en-US" sz="2000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42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420104" cy="6477000"/>
          </a:xfrm>
        </p:spPr>
        <p:txBody>
          <a:bodyPr>
            <a:normAutofit/>
          </a:bodyPr>
          <a:lstStyle/>
          <a:p>
            <a:pPr lvl="1" eaLnBrk="1" hangingPunct="1">
              <a:buNone/>
            </a:pPr>
            <a:endParaRPr lang="en-US" sz="2400" b="1" dirty="0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Field isolates of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B. abortus-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13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Reference strains- 4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buNone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v"/>
            </a:pPr>
            <a:endParaRPr lang="en-US" sz="240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v"/>
            </a:pPr>
            <a:endParaRPr lang="en-US" sz="2400" b="1" i="1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v"/>
            </a:pPr>
            <a:endParaRPr lang="en-US" sz="240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v"/>
            </a:pPr>
            <a:endParaRPr lang="en-US" sz="240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v"/>
            </a:pPr>
            <a:endParaRPr lang="en-US" sz="240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B. melitensis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16M-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Standard strain</a:t>
            </a:r>
          </a:p>
          <a:p>
            <a:pPr eaLnBrk="1" hangingPunct="1"/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710675"/>
              </p:ext>
            </p:extLst>
          </p:nvPr>
        </p:nvGraphicFramePr>
        <p:xfrm>
          <a:off x="571472" y="2786058"/>
          <a:ext cx="8358246" cy="2523744"/>
        </p:xfrm>
        <a:graphic>
          <a:graphicData uri="http://schemas.openxmlformats.org/drawingml/2006/table">
            <a:tbl>
              <a:tblPr/>
              <a:tblGrid>
                <a:gridCol w="591734"/>
                <a:gridCol w="1849169"/>
                <a:gridCol w="2366937"/>
                <a:gridCol w="3550406"/>
              </a:tblGrid>
              <a:tr h="685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Sl. No.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Reference Strains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pecies-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biovar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Acc. No.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544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B. abortus </a:t>
                      </a:r>
                      <a:r>
                        <a:rPr lang="en-US" sz="2400" i="1" dirty="0" err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bv</a:t>
                      </a:r>
                      <a:r>
                        <a:rPr lang="en-US" sz="2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1  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ATCC 23448/NCTC10093</a:t>
                      </a:r>
                      <a:endParaRPr lang="en-US" sz="2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S19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B. </a:t>
                      </a:r>
                      <a:r>
                        <a:rPr lang="en-US" sz="2400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Abortus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NCTC8038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S99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B. abortus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2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1119-R</a:t>
                      </a:r>
                      <a:endParaRPr lang="en-US" sz="2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B. abortus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14348" y="428604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>
                <a:ln w="11430"/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MATERIALS </a:t>
            </a:r>
            <a:r>
              <a:rPr lang="en-US" sz="4800" b="1" dirty="0" smtClean="0">
                <a:ln w="11430"/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&amp; </a:t>
            </a:r>
            <a:r>
              <a:rPr lang="en-US" sz="4800" b="1" dirty="0">
                <a:ln w="11430"/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37477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357158" y="142853"/>
            <a:ext cx="8286808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  <a:ex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40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Field I</a:t>
            </a:r>
            <a:r>
              <a:rPr lang="en-US" sz="40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solates Of </a:t>
            </a:r>
            <a:r>
              <a:rPr lang="en-US" sz="4000" b="1" i="1" dirty="0" err="1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Brucella</a:t>
            </a:r>
            <a:r>
              <a:rPr lang="en-US" sz="4000" b="1" i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abortus</a:t>
            </a:r>
            <a:r>
              <a:rPr lang="en-US" sz="40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                 Used For 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40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he Present 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40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tudy</a:t>
            </a:r>
            <a:endParaRPr lang="en-US" sz="4000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306445"/>
              </p:ext>
            </p:extLst>
          </p:nvPr>
        </p:nvGraphicFramePr>
        <p:xfrm>
          <a:off x="152400" y="1500177"/>
          <a:ext cx="8762999" cy="5143537"/>
        </p:xfrm>
        <a:graphic>
          <a:graphicData uri="http://schemas.openxmlformats.org/drawingml/2006/table">
            <a:tbl>
              <a:tblPr/>
              <a:tblGrid>
                <a:gridCol w="513314"/>
                <a:gridCol w="1283285"/>
                <a:gridCol w="1405291"/>
                <a:gridCol w="710547"/>
                <a:gridCol w="1078667"/>
                <a:gridCol w="1286243"/>
                <a:gridCol w="1242826"/>
                <a:gridCol w="1242826"/>
              </a:tblGrid>
              <a:tr h="605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S. N.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Sample No./ Strain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pecies-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biovar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ost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Occupation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Source of isolation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Year of isolation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Place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12/02_VPH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Brucella abortus  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2002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M06_VPH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Brucella abortus  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2006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07/VPH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Brucella abortus 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ovine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borted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fetus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2006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Kolkata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19/VPH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Brucella abortus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Bovine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2007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West Bengal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21/VPH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Brucella abortus 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Bovine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2007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West Bengal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22/VPH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Brucella abortus 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Bovine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2007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West Bengal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47a(8)/VPH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Brucella abortus 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attle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2008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Bangalore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11/08_VPH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Brucella abortus  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2008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5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60/VPH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Brucella abortus  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Cattle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borted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materials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2009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CADRAD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61/VPH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Brucella abortus  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Cattle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borted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materials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2009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CADRAD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75/VPH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Brucella</a:t>
                      </a: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abortus</a:t>
                      </a: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Bovine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etus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2010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Mizoram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76/VPH</a:t>
                      </a: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Brucella abortus  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utcher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Blood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2010</a:t>
                      </a: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Maharashtra</a:t>
                      </a: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BAB_VPH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Brucella abortus  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47494" marR="47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97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99273"/>
              </p:ext>
            </p:extLst>
          </p:nvPr>
        </p:nvGraphicFramePr>
        <p:xfrm>
          <a:off x="76200" y="2438400"/>
          <a:ext cx="5943600" cy="4162427"/>
        </p:xfrm>
        <a:graphic>
          <a:graphicData uri="http://schemas.openxmlformats.org/drawingml/2006/table">
            <a:tbl>
              <a:tblPr/>
              <a:tblGrid>
                <a:gridCol w="1263356"/>
                <a:gridCol w="1202606"/>
                <a:gridCol w="1643975"/>
                <a:gridCol w="1833663"/>
              </a:tblGrid>
              <a:tr h="268544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Reaction mixture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Cycle condition</a:t>
                      </a:r>
                    </a:p>
                  </a:txBody>
                  <a:tcPr marL="7088" marR="7088" marT="70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44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10X PCR buffer</a:t>
                      </a:r>
                    </a:p>
                  </a:txBody>
                  <a:tcPr marL="7088" marR="7088" marT="708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2.5 µl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Initial denaturation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94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 for 5 min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3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dNTP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088" marR="7088" marT="708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2.5 µl(2mM each) 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Denaturation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94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 for 45 s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3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MgCl2</a:t>
                      </a:r>
                    </a:p>
                  </a:txBody>
                  <a:tcPr marL="7088" marR="7088" marT="708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2.5 µl(2.5 mM) 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Annealing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</a:t>
                      </a:r>
                      <a:r>
                        <a:rPr lang="en-US" sz="1400" b="1" i="0" u="none" strike="noStrike" baseline="30000" dirty="0"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</a:t>
                      </a:r>
                      <a:r>
                        <a:rPr lang="en-US" sz="14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 for 45 s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3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Forward primer</a:t>
                      </a:r>
                    </a:p>
                  </a:txBody>
                  <a:tcPr marL="7088" marR="7088" marT="708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 µl (10 pmol/µl) 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Extension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 for 1 min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3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Reverse primer</a:t>
                      </a:r>
                    </a:p>
                  </a:txBody>
                  <a:tcPr marL="7088" marR="7088" marT="708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 µl(10 pmol/µl)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Final extension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 for5 min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495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Taq DNA polymerase</a:t>
                      </a:r>
                    </a:p>
                  </a:txBody>
                  <a:tcPr marL="7088" marR="7088" marT="708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0.2 µl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(1 unit)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Cycles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3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Genomic DNA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088" marR="7088" marT="708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 µl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7088" marR="7088" marT="7088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959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NFW</a:t>
                      </a:r>
                    </a:p>
                  </a:txBody>
                  <a:tcPr marL="7088" marR="7088" marT="708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12.8 µl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Amplicon size: 410 bp 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59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Volume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 µl</a:t>
                      </a:r>
                    </a:p>
                  </a:txBody>
                  <a:tcPr marL="7088" marR="7088" marT="70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6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204071"/>
              </p:ext>
            </p:extLst>
          </p:nvPr>
        </p:nvGraphicFramePr>
        <p:xfrm>
          <a:off x="6248400" y="3048000"/>
          <a:ext cx="20193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" r:id="rId3" imgW="6095238" imgH="4571429" progId="">
                  <p:embed/>
                </p:oleObj>
              </mc:Choice>
              <mc:Fallback>
                <p:oleObj r:id="rId3" imgW="6095238" imgH="4571429" progId="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7500" t="27547" r="35417" b="44907"/>
                      <a:stretch>
                        <a:fillRect/>
                      </a:stretch>
                    </p:blipFill>
                    <p:spPr bwMode="auto">
                      <a:xfrm>
                        <a:off x="6248400" y="3048000"/>
                        <a:ext cx="2019300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84" name="Group 59"/>
          <p:cNvGrpSpPr>
            <a:grpSpLocks noChangeAspect="1"/>
          </p:cNvGrpSpPr>
          <p:nvPr/>
        </p:nvGrpSpPr>
        <p:grpSpPr bwMode="auto">
          <a:xfrm>
            <a:off x="0" y="1590675"/>
            <a:ext cx="342900" cy="228600"/>
            <a:chOff x="2528" y="17281"/>
            <a:chExt cx="415" cy="279"/>
          </a:xfrm>
        </p:grpSpPr>
        <p:sp>
          <p:nvSpPr>
            <p:cNvPr id="1090" name="AutoShape 60"/>
            <p:cNvSpPr>
              <a:spLocks noChangeAspect="1" noChangeArrowheads="1" noTextEdit="1"/>
            </p:cNvSpPr>
            <p:nvPr/>
          </p:nvSpPr>
          <p:spPr bwMode="auto">
            <a:xfrm>
              <a:off x="2528" y="17281"/>
              <a:ext cx="415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85" name="Text Box 62"/>
          <p:cNvSpPr txBox="1">
            <a:spLocks noChangeArrowheads="1"/>
          </p:cNvSpPr>
          <p:nvPr/>
        </p:nvSpPr>
        <p:spPr bwMode="auto">
          <a:xfrm>
            <a:off x="8267700" y="4381500"/>
            <a:ext cx="6477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100" b="1" dirty="0"/>
              <a:t>410bp</a:t>
            </a:r>
            <a:endParaRPr lang="en-US" dirty="0"/>
          </a:p>
        </p:txBody>
      </p:sp>
      <p:sp>
        <p:nvSpPr>
          <p:cNvPr id="1086" name="Rectangle 63"/>
          <p:cNvSpPr>
            <a:spLocks noChangeArrowheads="1"/>
          </p:cNvSpPr>
          <p:nvPr/>
        </p:nvSpPr>
        <p:spPr bwMode="auto">
          <a:xfrm>
            <a:off x="6096000" y="2798762"/>
            <a:ext cx="21336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200" b="1" dirty="0">
                <a:latin typeface="Times New Roman" pitchFamily="18" charset="0"/>
              </a:rPr>
              <a:t>     M   1     2     3    4    5     6     </a:t>
            </a:r>
            <a:endParaRPr lang="en-US" sz="1200" dirty="0"/>
          </a:p>
          <a:p>
            <a:pPr eaLnBrk="0" hangingPunct="0"/>
            <a:endParaRPr lang="en-US" dirty="0"/>
          </a:p>
        </p:txBody>
      </p:sp>
      <p:sp>
        <p:nvSpPr>
          <p:cNvPr id="1087" name="Rectangle 6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8" name="Rectangle 65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sz="1200">
              <a:latin typeface="Times New Roman" pitchFamily="18" charset="0"/>
            </a:endParaRPr>
          </a:p>
          <a:p>
            <a:pPr eaLnBrk="0" hangingPunct="0"/>
            <a:r>
              <a:rPr lang="en-US" sz="1200">
                <a:latin typeface="Times New Roman" pitchFamily="18" charset="0"/>
              </a:rPr>
              <a:t>                </a:t>
            </a:r>
            <a:endParaRPr lang="en-US"/>
          </a:p>
        </p:txBody>
      </p:sp>
      <p:sp>
        <p:nvSpPr>
          <p:cNvPr id="1089" name="Rectangle 66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00034" y="142853"/>
            <a:ext cx="813435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All the isolates were checked for purity &amp; biochemical characteristics along with 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genus specific PCR 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16S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-23S r-RNA spacer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gene) 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before </a:t>
            </a: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use  in the 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study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931849"/>
              </p:ext>
            </p:extLst>
          </p:nvPr>
        </p:nvGraphicFramePr>
        <p:xfrm>
          <a:off x="76200" y="1723816"/>
          <a:ext cx="8991601" cy="714584"/>
        </p:xfrm>
        <a:graphic>
          <a:graphicData uri="http://schemas.openxmlformats.org/drawingml/2006/table">
            <a:tbl>
              <a:tblPr/>
              <a:tblGrid>
                <a:gridCol w="1066799"/>
                <a:gridCol w="1676401"/>
                <a:gridCol w="2590799"/>
                <a:gridCol w="2895601"/>
                <a:gridCol w="762001"/>
              </a:tblGrid>
              <a:tr h="342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Name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Forward Primer (5'-3')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Reverse Primer (5'-3')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References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Genus specific PCR</a:t>
                      </a:r>
                    </a:p>
                  </a:txBody>
                  <a:tcPr marL="6753" marR="6753" marT="67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16S-23S r-RNA spacer genes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AAC ATA GAT CGC AGG CCA GTC AGC 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TGC CAA TAT CCG TCT CAA GAC CAA 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Kumar (2007)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2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2917</Words>
  <Application>Microsoft Office PowerPoint</Application>
  <PresentationFormat>On-screen Show (4:3)</PresentationFormat>
  <Paragraphs>1287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Trace-back Analysis </vt:lpstr>
      <vt:lpstr>Molecular typing of Brucella </vt:lpstr>
      <vt:lpstr>PowerPoint Presentation</vt:lpstr>
      <vt:lpstr>MLVA contd….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Amplification conditions for the 15 VNTR loci </vt:lpstr>
      <vt:lpstr>Analysis of PCR Products  </vt:lpstr>
      <vt:lpstr>Amplicon size determination and calculation of number of repeat at particular loci  </vt:lpstr>
      <vt:lpstr>PowerPoint Presentation</vt:lpstr>
      <vt:lpstr>PowerPoint Presentation</vt:lpstr>
      <vt:lpstr>Analysis of MLVA-15 genotyping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and 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242</cp:revision>
  <dcterms:created xsi:type="dcterms:W3CDTF">2006-08-16T00:00:00Z</dcterms:created>
  <dcterms:modified xsi:type="dcterms:W3CDTF">2014-09-13T00:54:42Z</dcterms:modified>
</cp:coreProperties>
</file>