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0" r:id="rId3"/>
  </p:sldMasterIdLst>
  <p:notesMasterIdLst>
    <p:notesMasterId r:id="rId46"/>
  </p:notesMasterIdLst>
  <p:sldIdLst>
    <p:sldId id="375" r:id="rId4"/>
    <p:sldId id="376" r:id="rId5"/>
    <p:sldId id="302" r:id="rId6"/>
    <p:sldId id="350" r:id="rId7"/>
    <p:sldId id="360" r:id="rId8"/>
    <p:sldId id="366" r:id="rId9"/>
    <p:sldId id="362" r:id="rId10"/>
    <p:sldId id="364" r:id="rId11"/>
    <p:sldId id="365" r:id="rId12"/>
    <p:sldId id="367" r:id="rId13"/>
    <p:sldId id="363" r:id="rId14"/>
    <p:sldId id="368" r:id="rId15"/>
    <p:sldId id="369" r:id="rId16"/>
    <p:sldId id="370" r:id="rId17"/>
    <p:sldId id="319" r:id="rId18"/>
    <p:sldId id="340" r:id="rId19"/>
    <p:sldId id="321" r:id="rId20"/>
    <p:sldId id="341" r:id="rId21"/>
    <p:sldId id="328" r:id="rId22"/>
    <p:sldId id="342" r:id="rId23"/>
    <p:sldId id="343" r:id="rId24"/>
    <p:sldId id="344" r:id="rId25"/>
    <p:sldId id="345" r:id="rId26"/>
    <p:sldId id="346" r:id="rId27"/>
    <p:sldId id="373" r:id="rId28"/>
    <p:sldId id="323" r:id="rId29"/>
    <p:sldId id="347" r:id="rId30"/>
    <p:sldId id="371" r:id="rId31"/>
    <p:sldId id="322" r:id="rId32"/>
    <p:sldId id="348" r:id="rId33"/>
    <p:sldId id="374" r:id="rId34"/>
    <p:sldId id="372" r:id="rId35"/>
    <p:sldId id="349" r:id="rId36"/>
    <p:sldId id="351" r:id="rId37"/>
    <p:sldId id="354" r:id="rId38"/>
    <p:sldId id="361" r:id="rId39"/>
    <p:sldId id="355" r:id="rId40"/>
    <p:sldId id="356" r:id="rId41"/>
    <p:sldId id="358" r:id="rId42"/>
    <p:sldId id="357" r:id="rId43"/>
    <p:sldId id="359" r:id="rId44"/>
    <p:sldId id="377" r:id="rId45"/>
  </p:sldIdLst>
  <p:sldSz cx="9144000" cy="5143500" type="screen16x9"/>
  <p:notesSz cx="6797675" cy="9928225"/>
  <p:defaultTextStyle>
    <a:defPPr>
      <a:defRPr lang="en-US"/>
    </a:defPPr>
    <a:lvl1pPr algn="l" rtl="0" eaLnBrk="0" fontAlgn="base" hangingPunct="0">
      <a:spcBef>
        <a:spcPct val="0"/>
      </a:spcBef>
      <a:spcAft>
        <a:spcPct val="0"/>
      </a:spcAft>
      <a:defRPr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2981">
          <p15:clr>
            <a:srgbClr val="A4A3A4"/>
          </p15:clr>
        </p15:guide>
        <p15:guide id="3" orient="horz" pos="531">
          <p15:clr>
            <a:srgbClr val="A4A3A4"/>
          </p15:clr>
        </p15:guide>
        <p15:guide id="4" orient="horz" pos="3162">
          <p15:clr>
            <a:srgbClr val="A4A3A4"/>
          </p15:clr>
        </p15:guide>
        <p15:guide id="5" pos="2880">
          <p15:clr>
            <a:srgbClr val="A4A3A4"/>
          </p15:clr>
        </p15:guide>
        <p15:guide id="6" pos="340">
          <p15:clr>
            <a:srgbClr val="A4A3A4"/>
          </p15:clr>
        </p15:guide>
        <p15:guide id="7" pos="295">
          <p15:clr>
            <a:srgbClr val="A4A3A4"/>
          </p15:clr>
        </p15:guide>
        <p15:guide id="8" pos="839">
          <p15:clr>
            <a:srgbClr val="A4A3A4"/>
          </p15:clr>
        </p15:guide>
        <p15:guide id="9" pos="2517">
          <p15:clr>
            <a:srgbClr val="A4A3A4"/>
          </p15:clr>
        </p15:guide>
        <p15:guide id="10" pos="2381">
          <p15:clr>
            <a:srgbClr val="A4A3A4"/>
          </p15:clr>
        </p15:guide>
        <p15:guide id="11" pos="4694">
          <p15:clr>
            <a:srgbClr val="A4A3A4"/>
          </p15:clr>
        </p15:guide>
        <p15:guide id="12" pos="54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 Furlan" initials="G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78AE"/>
    <a:srgbClr val="727272"/>
    <a:srgbClr val="7D2484"/>
    <a:srgbClr val="EF7B10"/>
    <a:srgbClr val="006EA8"/>
    <a:srgbClr val="73B1D7"/>
    <a:srgbClr val="9FA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9" d="100"/>
          <a:sy n="99" d="100"/>
        </p:scale>
        <p:origin x="-996" y="-84"/>
      </p:cViewPr>
      <p:guideLst>
        <p:guide orient="horz" pos="1620"/>
        <p:guide orient="horz" pos="2981"/>
        <p:guide orient="horz" pos="531"/>
        <p:guide orient="horz" pos="3162"/>
        <p:guide pos="2880"/>
        <p:guide pos="340"/>
        <p:guide pos="295"/>
        <p:guide pos="839"/>
        <p:guide pos="2517"/>
        <p:guide pos="2381"/>
        <p:guide pos="4694"/>
        <p:guide pos="542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4B5DCD-B23A-4ABA-B643-7522049F7753}" type="datetimeFigureOut">
              <a:rPr lang="en-US"/>
              <a:pPr>
                <a:defRPr/>
              </a:pPr>
              <a:t>8/18/2015</a:t>
            </a:fld>
            <a:endParaRPr lang="en-US"/>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Segnaposto note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US" noProof="0"/>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6BB1706-D52B-4DF0-8F4F-18892FAC636C}" type="slidenum">
              <a:rPr lang="en-US"/>
              <a:pPr>
                <a:defRPr/>
              </a:pPr>
              <a:t>‹#›</a:t>
            </a:fld>
            <a:endParaRPr lang="en-US"/>
          </a:p>
        </p:txBody>
      </p:sp>
    </p:spTree>
    <p:extLst>
      <p:ext uri="{BB962C8B-B14F-4D97-AF65-F5344CB8AC3E}">
        <p14:creationId xmlns:p14="http://schemas.microsoft.com/office/powerpoint/2010/main" val="4269399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Immagin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4355976" y="1469232"/>
            <a:ext cx="3886200" cy="1102519"/>
          </a:xfrm>
        </p:spPr>
        <p:txBody>
          <a:bodyPr>
            <a:normAutofit/>
          </a:bodyPr>
          <a:lstStyle>
            <a:lvl1pPr>
              <a:defRPr sz="2800" b="1">
                <a:solidFill>
                  <a:schemeClr val="bg1"/>
                </a:solidFill>
              </a:defRPr>
            </a:lvl1pPr>
          </a:lstStyle>
          <a:p>
            <a:r>
              <a:rPr lang="it-IT" dirty="0" smtClean="0"/>
              <a:t>Fare clic per modificare lo stile del titolo</a:t>
            </a:r>
            <a:endParaRPr lang="en-US" dirty="0"/>
          </a:p>
        </p:txBody>
      </p:sp>
      <p:sp>
        <p:nvSpPr>
          <p:cNvPr id="3" name="Sottotitolo 2"/>
          <p:cNvSpPr>
            <a:spLocks noGrp="1"/>
          </p:cNvSpPr>
          <p:nvPr>
            <p:ph type="subTitle" idx="1"/>
          </p:nvPr>
        </p:nvSpPr>
        <p:spPr>
          <a:xfrm>
            <a:off x="4355976" y="2571750"/>
            <a:ext cx="3888432" cy="1314450"/>
          </a:xfrm>
        </p:spPr>
        <p:txBody>
          <a:bodyPr/>
          <a:lstStyle>
            <a:lvl1pPr marL="0" indent="0" algn="l">
              <a:buNone/>
              <a:defRPr>
                <a:solidFill>
                  <a:srgbClr val="0078A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5" name="Segnaposto numero diapositiva 7"/>
          <p:cNvSpPr>
            <a:spLocks noGrp="1"/>
          </p:cNvSpPr>
          <p:nvPr>
            <p:ph type="sldNum" sz="quarter" idx="10"/>
          </p:nvPr>
        </p:nvSpPr>
        <p:spPr/>
        <p:txBody>
          <a:bodyPr/>
          <a:lstStyle>
            <a:lvl1pPr>
              <a:defRPr/>
            </a:lvl1pPr>
          </a:lstStyle>
          <a:p>
            <a:pPr>
              <a:defRPr/>
            </a:pPr>
            <a:fld id="{FF3F4E31-1979-459C-9D98-DF9482E917A6}" type="slidenum">
              <a:rPr lang="en-US"/>
              <a:pPr>
                <a:defRPr/>
              </a:pPr>
              <a:t>‹#›</a:t>
            </a:fld>
            <a:endParaRPr lang="en-US"/>
          </a:p>
        </p:txBody>
      </p:sp>
    </p:spTree>
    <p:extLst>
      <p:ext uri="{BB962C8B-B14F-4D97-AF65-F5344CB8AC3E}">
        <p14:creationId xmlns:p14="http://schemas.microsoft.com/office/powerpoint/2010/main" val="102157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1613" y="4678363"/>
            <a:ext cx="22304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323850" y="4646613"/>
            <a:ext cx="7191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fld id="{4ED24832-EC72-41CE-B274-7485259C912C}" type="slidenum">
              <a:rPr lang="it-IT" sz="1600" b="1">
                <a:solidFill>
                  <a:srgbClr val="808080"/>
                </a:solidFill>
              </a:rPr>
              <a:pPr eaLnBrk="1" hangingPunct="1"/>
              <a:t>‹#›</a:t>
            </a:fld>
            <a:endParaRPr lang="it-IT" sz="1600" b="1">
              <a:solidFill>
                <a:srgbClr val="808080"/>
              </a:solidFill>
            </a:endParaRPr>
          </a:p>
        </p:txBody>
      </p:sp>
      <p:sp>
        <p:nvSpPr>
          <p:cNvPr id="23554" name="Rectangle 2"/>
          <p:cNvSpPr>
            <a:spLocks noGrp="1" noChangeArrowheads="1"/>
          </p:cNvSpPr>
          <p:nvPr>
            <p:ph type="ctrTitle"/>
          </p:nvPr>
        </p:nvSpPr>
        <p:spPr>
          <a:xfrm>
            <a:off x="4356103" y="2193131"/>
            <a:ext cx="4537075" cy="1102519"/>
          </a:xfrm>
        </p:spPr>
        <p:txBody>
          <a:bodyPr/>
          <a:lstStyle>
            <a:lvl1pPr>
              <a:defRPr/>
            </a:lvl1pPr>
          </a:lstStyle>
          <a:p>
            <a:pPr lvl="0"/>
            <a:r>
              <a:rPr lang="it-IT" noProof="0" smtClean="0"/>
              <a:t>Fare clic per modificare lo stile del titolo</a:t>
            </a:r>
          </a:p>
        </p:txBody>
      </p:sp>
      <p:sp>
        <p:nvSpPr>
          <p:cNvPr id="23555" name="Rectangle 3"/>
          <p:cNvSpPr>
            <a:spLocks noGrp="1" noChangeArrowheads="1"/>
          </p:cNvSpPr>
          <p:nvPr>
            <p:ph type="subTitle" idx="1"/>
          </p:nvPr>
        </p:nvSpPr>
        <p:spPr>
          <a:xfrm>
            <a:off x="4356103" y="3381376"/>
            <a:ext cx="4537075" cy="847725"/>
          </a:xfrm>
        </p:spPr>
        <p:txBody>
          <a:bodyPr/>
          <a:lstStyle>
            <a:lvl1pPr marL="0" indent="0">
              <a:buFont typeface="Arial Narrow" pitchFamily="34" charset="0"/>
              <a:buNone/>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val="6901896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9906650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72763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2268541" y="951311"/>
            <a:ext cx="3163887" cy="3664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5584825" y="951311"/>
            <a:ext cx="3163888" cy="3664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6060310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8453596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18944271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4321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49052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01016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9400844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9" name="Segnaposto testo 8"/>
          <p:cNvSpPr>
            <a:spLocks noGrp="1"/>
          </p:cNvSpPr>
          <p:nvPr>
            <p:ph type="body" sz="quarter" idx="11"/>
          </p:nvPr>
        </p:nvSpPr>
        <p:spPr>
          <a:xfrm>
            <a:off x="468314" y="700089"/>
            <a:ext cx="8207375" cy="358775"/>
          </a:xfrm>
        </p:spPr>
        <p:txBody>
          <a:bodyPr>
            <a:noAutofit/>
          </a:bodyPr>
          <a:lstStyle>
            <a:lvl1pPr marL="0" indent="0">
              <a:buFont typeface="Arial" panose="020B0604020202020204" pitchFamily="34" charset="0"/>
              <a:buNone/>
              <a:defRPr sz="2400">
                <a:solidFill>
                  <a:schemeClr val="tx1">
                    <a:lumMod val="75000"/>
                    <a:lumOff val="25000"/>
                  </a:schemeClr>
                </a:solidFill>
              </a:defRPr>
            </a:lvl1pPr>
          </a:lstStyle>
          <a:p>
            <a:pPr lvl="0"/>
            <a:r>
              <a:rPr lang="it-IT" dirty="0" smtClean="0"/>
              <a:t>Fare clic per modificare stili del testo dello schema</a:t>
            </a:r>
            <a:endParaRPr lang="en-US" dirty="0"/>
          </a:p>
        </p:txBody>
      </p:sp>
      <p:sp>
        <p:nvSpPr>
          <p:cNvPr id="5" name="Segnaposto numero diapositiva 5"/>
          <p:cNvSpPr>
            <a:spLocks noGrp="1"/>
          </p:cNvSpPr>
          <p:nvPr>
            <p:ph type="sldNum" sz="quarter" idx="12"/>
          </p:nvPr>
        </p:nvSpPr>
        <p:spPr/>
        <p:txBody>
          <a:bodyPr/>
          <a:lstStyle>
            <a:lvl1pPr>
              <a:defRPr/>
            </a:lvl1pPr>
          </a:lstStyle>
          <a:p>
            <a:pPr>
              <a:defRPr/>
            </a:pPr>
            <a:fld id="{B1FB3E36-9989-41C2-8038-B1C79AE78B36}" type="slidenum">
              <a:rPr lang="en-US"/>
              <a:pPr>
                <a:defRPr/>
              </a:pPr>
              <a:t>‹#›</a:t>
            </a:fld>
            <a:endParaRPr lang="en-US"/>
          </a:p>
        </p:txBody>
      </p:sp>
    </p:spTree>
    <p:extLst>
      <p:ext uri="{BB962C8B-B14F-4D97-AF65-F5344CB8AC3E}">
        <p14:creationId xmlns:p14="http://schemas.microsoft.com/office/powerpoint/2010/main" val="2389357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9463" y="104775"/>
            <a:ext cx="1619250" cy="4511279"/>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2268539" y="104775"/>
            <a:ext cx="4708525" cy="45112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9623527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1613" y="4678363"/>
            <a:ext cx="22304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323850" y="4646613"/>
            <a:ext cx="7191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fld id="{9BA7344D-66C7-4727-B70A-51B76383E38D}" type="slidenum">
              <a:rPr lang="it-IT" sz="1600" b="1">
                <a:solidFill>
                  <a:srgbClr val="808080"/>
                </a:solidFill>
              </a:rPr>
              <a:pPr eaLnBrk="1" hangingPunct="1"/>
              <a:t>‹#›</a:t>
            </a:fld>
            <a:endParaRPr lang="it-IT" sz="1600" b="1">
              <a:solidFill>
                <a:srgbClr val="808080"/>
              </a:solidFill>
            </a:endParaRPr>
          </a:p>
        </p:txBody>
      </p:sp>
      <p:sp>
        <p:nvSpPr>
          <p:cNvPr id="23554" name="Rectangle 2"/>
          <p:cNvSpPr>
            <a:spLocks noGrp="1" noChangeArrowheads="1"/>
          </p:cNvSpPr>
          <p:nvPr>
            <p:ph type="ctrTitle"/>
          </p:nvPr>
        </p:nvSpPr>
        <p:spPr>
          <a:xfrm>
            <a:off x="4356103" y="2193131"/>
            <a:ext cx="4537075" cy="1102519"/>
          </a:xfrm>
        </p:spPr>
        <p:txBody>
          <a:bodyPr/>
          <a:lstStyle>
            <a:lvl1pPr>
              <a:defRPr/>
            </a:lvl1pPr>
          </a:lstStyle>
          <a:p>
            <a:pPr lvl="0"/>
            <a:r>
              <a:rPr lang="it-IT" noProof="0" smtClean="0"/>
              <a:t>Fare clic per modificare lo stile del titolo</a:t>
            </a:r>
          </a:p>
        </p:txBody>
      </p:sp>
      <p:sp>
        <p:nvSpPr>
          <p:cNvPr id="23555" name="Rectangle 3"/>
          <p:cNvSpPr>
            <a:spLocks noGrp="1" noChangeArrowheads="1"/>
          </p:cNvSpPr>
          <p:nvPr>
            <p:ph type="subTitle" idx="1"/>
          </p:nvPr>
        </p:nvSpPr>
        <p:spPr>
          <a:xfrm>
            <a:off x="4356103" y="3381376"/>
            <a:ext cx="4537075" cy="847725"/>
          </a:xfrm>
        </p:spPr>
        <p:txBody>
          <a:bodyPr/>
          <a:lstStyle>
            <a:lvl1pPr marL="0" indent="0">
              <a:buFont typeface="Arial Narrow" pitchFamily="34" charset="0"/>
              <a:buNone/>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val="14611154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3250934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233515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2268541" y="951311"/>
            <a:ext cx="3163887" cy="3664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5584825" y="951311"/>
            <a:ext cx="3163888" cy="3664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54794379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773048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159840770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2120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57678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6360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BIANCO">
    <p:spTree>
      <p:nvGrpSpPr>
        <p:cNvPr id="1" name=""/>
        <p:cNvGrpSpPr/>
        <p:nvPr/>
      </p:nvGrpSpPr>
      <p:grpSpPr>
        <a:xfrm>
          <a:off x="0" y="0"/>
          <a:ext cx="0" cy="0"/>
          <a:chOff x="0" y="0"/>
          <a:chExt cx="0" cy="0"/>
        </a:xfrm>
      </p:grpSpPr>
      <p:sp>
        <p:nvSpPr>
          <p:cNvPr id="2" name="Titolo 1"/>
          <p:cNvSpPr>
            <a:spLocks noGrp="1"/>
          </p:cNvSpPr>
          <p:nvPr>
            <p:ph type="title"/>
          </p:nvPr>
        </p:nvSpPr>
        <p:spPr>
          <a:xfrm>
            <a:off x="1331914" y="987574"/>
            <a:ext cx="6119812" cy="1021556"/>
          </a:xfrm>
        </p:spPr>
        <p:txBody>
          <a:bodyPr anchor="t"/>
          <a:lstStyle>
            <a:lvl1pPr algn="l">
              <a:defRPr sz="4000" b="0" cap="none"/>
            </a:lvl1pPr>
          </a:lstStyle>
          <a:p>
            <a:r>
              <a:rPr lang="it-IT" dirty="0" smtClean="0"/>
              <a:t>Fare clic per modificare lo stile del titolo</a:t>
            </a:r>
            <a:endParaRPr lang="en-US" dirty="0"/>
          </a:p>
        </p:txBody>
      </p:sp>
      <p:sp>
        <p:nvSpPr>
          <p:cNvPr id="3" name="Segnaposto testo 2"/>
          <p:cNvSpPr>
            <a:spLocks noGrp="1"/>
          </p:cNvSpPr>
          <p:nvPr>
            <p:ph type="body" idx="1"/>
          </p:nvPr>
        </p:nvSpPr>
        <p:spPr>
          <a:xfrm>
            <a:off x="1331914" y="2211711"/>
            <a:ext cx="6119812" cy="1125140"/>
          </a:xfrm>
        </p:spPr>
        <p:txBody>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Segnaposto numero diapositiva 5"/>
          <p:cNvSpPr>
            <a:spLocks noGrp="1"/>
          </p:cNvSpPr>
          <p:nvPr>
            <p:ph type="sldNum" sz="quarter" idx="10"/>
          </p:nvPr>
        </p:nvSpPr>
        <p:spPr/>
        <p:txBody>
          <a:bodyPr/>
          <a:lstStyle>
            <a:lvl1pPr>
              <a:defRPr/>
            </a:lvl1pPr>
          </a:lstStyle>
          <a:p>
            <a:pPr>
              <a:defRPr/>
            </a:pPr>
            <a:fld id="{7017C09C-FEB6-4463-898F-902CE9DA0732}" type="slidenum">
              <a:rPr lang="en-US"/>
              <a:pPr>
                <a:defRPr/>
              </a:pPr>
              <a:t>‹#›</a:t>
            </a:fld>
            <a:endParaRPr lang="en-US"/>
          </a:p>
        </p:txBody>
      </p:sp>
    </p:spTree>
    <p:extLst>
      <p:ext uri="{BB962C8B-B14F-4D97-AF65-F5344CB8AC3E}">
        <p14:creationId xmlns:p14="http://schemas.microsoft.com/office/powerpoint/2010/main" val="1834345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6232121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9463" y="104775"/>
            <a:ext cx="1619250" cy="4511279"/>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2268539" y="104775"/>
            <a:ext cx="4708525" cy="45112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5330405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Intestazione sezione BLU">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1331914" y="987574"/>
            <a:ext cx="6119812" cy="1021556"/>
          </a:xfrm>
        </p:spPr>
        <p:txBody>
          <a:bodyPr anchor="t"/>
          <a:lstStyle>
            <a:lvl1pPr algn="l">
              <a:defRPr sz="4000" b="0" cap="none">
                <a:solidFill>
                  <a:schemeClr val="bg1"/>
                </a:solidFill>
              </a:defRPr>
            </a:lvl1pPr>
          </a:lstStyle>
          <a:p>
            <a:r>
              <a:rPr lang="it-IT" dirty="0" smtClean="0"/>
              <a:t>Fare clic per modificare lo stile del titolo</a:t>
            </a:r>
            <a:endParaRPr lang="en-US" dirty="0"/>
          </a:p>
        </p:txBody>
      </p:sp>
      <p:sp>
        <p:nvSpPr>
          <p:cNvPr id="3" name="Segnaposto testo 2"/>
          <p:cNvSpPr>
            <a:spLocks noGrp="1"/>
          </p:cNvSpPr>
          <p:nvPr>
            <p:ph type="body" idx="1"/>
          </p:nvPr>
        </p:nvSpPr>
        <p:spPr>
          <a:xfrm>
            <a:off x="1331914" y="2211711"/>
            <a:ext cx="6119812" cy="1125140"/>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5" name="Segnaposto numero diapositiva 6"/>
          <p:cNvSpPr>
            <a:spLocks noGrp="1"/>
          </p:cNvSpPr>
          <p:nvPr>
            <p:ph type="sldNum" sz="quarter" idx="10"/>
          </p:nvPr>
        </p:nvSpPr>
        <p:spPr/>
        <p:txBody>
          <a:bodyPr/>
          <a:lstStyle>
            <a:lvl1pPr>
              <a:defRPr/>
            </a:lvl1pPr>
          </a:lstStyle>
          <a:p>
            <a:pPr>
              <a:defRPr/>
            </a:pPr>
            <a:fld id="{B9EF8472-4C51-4C00-9F23-DC22A576C4C5}" type="slidenum">
              <a:rPr lang="en-US"/>
              <a:pPr>
                <a:defRPr/>
              </a:pPr>
              <a:t>‹#›</a:t>
            </a:fld>
            <a:endParaRPr lang="en-US"/>
          </a:p>
        </p:txBody>
      </p:sp>
    </p:spTree>
    <p:extLst>
      <p:ext uri="{BB962C8B-B14F-4D97-AF65-F5344CB8AC3E}">
        <p14:creationId xmlns:p14="http://schemas.microsoft.com/office/powerpoint/2010/main" val="328540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900114"/>
            <a:ext cx="4038600" cy="2545556"/>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Segnaposto contenuto 3"/>
          <p:cNvSpPr>
            <a:spLocks noGrp="1"/>
          </p:cNvSpPr>
          <p:nvPr>
            <p:ph sz="half" idx="2"/>
          </p:nvPr>
        </p:nvSpPr>
        <p:spPr>
          <a:xfrm>
            <a:off x="4648200" y="900114"/>
            <a:ext cx="4038600" cy="2545556"/>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egnaposto numero diapositiva 5"/>
          <p:cNvSpPr>
            <a:spLocks noGrp="1"/>
          </p:cNvSpPr>
          <p:nvPr>
            <p:ph type="sldNum" sz="quarter" idx="10"/>
          </p:nvPr>
        </p:nvSpPr>
        <p:spPr/>
        <p:txBody>
          <a:bodyPr/>
          <a:lstStyle>
            <a:lvl1pPr>
              <a:defRPr/>
            </a:lvl1pPr>
          </a:lstStyle>
          <a:p>
            <a:pPr>
              <a:defRPr/>
            </a:pPr>
            <a:fld id="{8A630C15-3533-4CD8-86F8-4E367C26DD2F}" type="slidenum">
              <a:rPr lang="en-US"/>
              <a:pPr>
                <a:defRPr/>
              </a:pPr>
              <a:t>‹#›</a:t>
            </a:fld>
            <a:endParaRPr lang="en-US"/>
          </a:p>
        </p:txBody>
      </p:sp>
    </p:spTree>
    <p:extLst>
      <p:ext uri="{BB962C8B-B14F-4D97-AF65-F5344CB8AC3E}">
        <p14:creationId xmlns:p14="http://schemas.microsoft.com/office/powerpoint/2010/main" val="346409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8"/>
            <a:ext cx="8229600" cy="85725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egnaposto testo 4"/>
          <p:cNvSpPr>
            <a:spLocks noGrp="1"/>
          </p:cNvSpPr>
          <p:nvPr>
            <p:ph type="body" sz="quarter" idx="3"/>
          </p:nvPr>
        </p:nvSpPr>
        <p:spPr>
          <a:xfrm>
            <a:off x="4645028" y="1151335"/>
            <a:ext cx="4041775" cy="47982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4645028" y="1631156"/>
            <a:ext cx="4041775" cy="2963466"/>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Segnaposto numero diapositiva 5"/>
          <p:cNvSpPr>
            <a:spLocks noGrp="1"/>
          </p:cNvSpPr>
          <p:nvPr>
            <p:ph type="sldNum" sz="quarter" idx="10"/>
          </p:nvPr>
        </p:nvSpPr>
        <p:spPr/>
        <p:txBody>
          <a:bodyPr/>
          <a:lstStyle>
            <a:lvl1pPr>
              <a:defRPr/>
            </a:lvl1pPr>
          </a:lstStyle>
          <a:p>
            <a:pPr>
              <a:defRPr/>
            </a:pPr>
            <a:fld id="{B73C68E6-C12F-43FF-8AB7-1676313332C3}" type="slidenum">
              <a:rPr lang="en-US"/>
              <a:pPr>
                <a:defRPr/>
              </a:pPr>
              <a:t>‹#›</a:t>
            </a:fld>
            <a:endParaRPr lang="en-US"/>
          </a:p>
        </p:txBody>
      </p:sp>
    </p:spTree>
    <p:extLst>
      <p:ext uri="{BB962C8B-B14F-4D97-AF65-F5344CB8AC3E}">
        <p14:creationId xmlns:p14="http://schemas.microsoft.com/office/powerpoint/2010/main" val="252153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numero diapositiva 5"/>
          <p:cNvSpPr>
            <a:spLocks noGrp="1"/>
          </p:cNvSpPr>
          <p:nvPr>
            <p:ph type="sldNum" sz="quarter" idx="10"/>
          </p:nvPr>
        </p:nvSpPr>
        <p:spPr/>
        <p:txBody>
          <a:bodyPr/>
          <a:lstStyle>
            <a:lvl1pPr>
              <a:defRPr/>
            </a:lvl1pPr>
          </a:lstStyle>
          <a:p>
            <a:pPr>
              <a:defRPr/>
            </a:pPr>
            <a:fld id="{BD686E9F-239B-41D6-9D14-6CB56078E5CC}" type="slidenum">
              <a:rPr lang="en-US"/>
              <a:pPr>
                <a:defRPr/>
              </a:pPr>
              <a:t>‹#›</a:t>
            </a:fld>
            <a:endParaRPr lang="en-US"/>
          </a:p>
        </p:txBody>
      </p:sp>
    </p:spTree>
    <p:extLst>
      <p:ext uri="{BB962C8B-B14F-4D97-AF65-F5344CB8AC3E}">
        <p14:creationId xmlns:p14="http://schemas.microsoft.com/office/powerpoint/2010/main" val="266782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pPr>
              <a:defRPr/>
            </a:pPr>
            <a:fld id="{2DC43094-6C36-4CFA-9E00-A31846E276F6}" type="slidenum">
              <a:rPr lang="en-US"/>
              <a:pPr>
                <a:defRPr/>
              </a:pPr>
              <a:t>‹#›</a:t>
            </a:fld>
            <a:endParaRPr lang="en-US"/>
          </a:p>
        </p:txBody>
      </p:sp>
    </p:spTree>
    <p:extLst>
      <p:ext uri="{BB962C8B-B14F-4D97-AF65-F5344CB8AC3E}">
        <p14:creationId xmlns:p14="http://schemas.microsoft.com/office/powerpoint/2010/main" val="385978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3677324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magin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Segnaposto titolo 1"/>
          <p:cNvSpPr>
            <a:spLocks noGrp="1"/>
          </p:cNvSpPr>
          <p:nvPr>
            <p:ph type="title"/>
          </p:nvPr>
        </p:nvSpPr>
        <p:spPr bwMode="auto">
          <a:xfrm>
            <a:off x="457200" y="206375"/>
            <a:ext cx="822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8" name="Segnaposto testo 2"/>
          <p:cNvSpPr>
            <a:spLocks noGrp="1"/>
          </p:cNvSpPr>
          <p:nvPr>
            <p:ph type="body" idx="1"/>
          </p:nvPr>
        </p:nvSpPr>
        <p:spPr bwMode="auto">
          <a:xfrm>
            <a:off x="468313" y="1131888"/>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6" name="Segnaposto numero diapositiva 5"/>
          <p:cNvSpPr>
            <a:spLocks noGrp="1"/>
          </p:cNvSpPr>
          <p:nvPr>
            <p:ph type="sldNum" sz="quarter" idx="4"/>
          </p:nvPr>
        </p:nvSpPr>
        <p:spPr>
          <a:xfrm>
            <a:off x="3598863" y="4868863"/>
            <a:ext cx="720725" cy="2746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939393"/>
                </a:solidFill>
              </a:defRPr>
            </a:lvl1pPr>
          </a:lstStyle>
          <a:p>
            <a:pPr>
              <a:defRPr/>
            </a:pPr>
            <a:fld id="{DFC7412B-67FD-4723-B75C-9B1C8A11F5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06" r:id="rId2"/>
    <p:sldLayoutId id="2147483807" r:id="rId3"/>
    <p:sldLayoutId id="2147483833" r:id="rId4"/>
    <p:sldLayoutId id="2147483808" r:id="rId5"/>
    <p:sldLayoutId id="2147483809" r:id="rId6"/>
    <p:sldLayoutId id="2147483810" r:id="rId7"/>
    <p:sldLayoutId id="2147483811" r:id="rId8"/>
    <p:sldLayoutId id="2147483834" r:id="rId9"/>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rgbClr val="0078AE"/>
          </a:solidFill>
          <a:latin typeface="Arial Narrow" panose="020B0606020202030204" pitchFamily="34" charset="0"/>
          <a:ea typeface="+mj-ea"/>
          <a:cs typeface="+mj-cs"/>
        </a:defRPr>
      </a:lvl1pPr>
      <a:lvl2pPr algn="l" rtl="0" eaLnBrk="0" fontAlgn="base" hangingPunct="0">
        <a:spcBef>
          <a:spcPct val="0"/>
        </a:spcBef>
        <a:spcAft>
          <a:spcPct val="0"/>
        </a:spcAft>
        <a:defRPr sz="3200">
          <a:solidFill>
            <a:srgbClr val="0078AE"/>
          </a:solidFill>
          <a:latin typeface="Arial Narrow" pitchFamily="34" charset="0"/>
        </a:defRPr>
      </a:lvl2pPr>
      <a:lvl3pPr algn="l" rtl="0" eaLnBrk="0" fontAlgn="base" hangingPunct="0">
        <a:spcBef>
          <a:spcPct val="0"/>
        </a:spcBef>
        <a:spcAft>
          <a:spcPct val="0"/>
        </a:spcAft>
        <a:defRPr sz="3200">
          <a:solidFill>
            <a:srgbClr val="0078AE"/>
          </a:solidFill>
          <a:latin typeface="Arial Narrow" pitchFamily="34" charset="0"/>
        </a:defRPr>
      </a:lvl3pPr>
      <a:lvl4pPr algn="l" rtl="0" eaLnBrk="0" fontAlgn="base" hangingPunct="0">
        <a:spcBef>
          <a:spcPct val="0"/>
        </a:spcBef>
        <a:spcAft>
          <a:spcPct val="0"/>
        </a:spcAft>
        <a:defRPr sz="3200">
          <a:solidFill>
            <a:srgbClr val="0078AE"/>
          </a:solidFill>
          <a:latin typeface="Arial Narrow" pitchFamily="34" charset="0"/>
        </a:defRPr>
      </a:lvl4pPr>
      <a:lvl5pPr algn="l" rtl="0" eaLnBrk="0" fontAlgn="base" hangingPunct="0">
        <a:spcBef>
          <a:spcPct val="0"/>
        </a:spcBef>
        <a:spcAft>
          <a:spcPct val="0"/>
        </a:spcAft>
        <a:defRPr sz="3200">
          <a:solidFill>
            <a:srgbClr val="0078AE"/>
          </a:solidFill>
          <a:latin typeface="Arial Narrow" pitchFamily="34" charset="0"/>
        </a:defRPr>
      </a:lvl5pPr>
      <a:lvl6pPr marL="457200" algn="l" rtl="0" fontAlgn="base">
        <a:spcBef>
          <a:spcPct val="0"/>
        </a:spcBef>
        <a:spcAft>
          <a:spcPct val="0"/>
        </a:spcAft>
        <a:defRPr sz="3200">
          <a:solidFill>
            <a:srgbClr val="0078AE"/>
          </a:solidFill>
          <a:latin typeface="Arial Narrow" pitchFamily="34" charset="0"/>
        </a:defRPr>
      </a:lvl6pPr>
      <a:lvl7pPr marL="914400" algn="l" rtl="0" fontAlgn="base">
        <a:spcBef>
          <a:spcPct val="0"/>
        </a:spcBef>
        <a:spcAft>
          <a:spcPct val="0"/>
        </a:spcAft>
        <a:defRPr sz="3200">
          <a:solidFill>
            <a:srgbClr val="0078AE"/>
          </a:solidFill>
          <a:latin typeface="Arial Narrow" pitchFamily="34" charset="0"/>
        </a:defRPr>
      </a:lvl7pPr>
      <a:lvl8pPr marL="1371600" algn="l" rtl="0" fontAlgn="base">
        <a:spcBef>
          <a:spcPct val="0"/>
        </a:spcBef>
        <a:spcAft>
          <a:spcPct val="0"/>
        </a:spcAft>
        <a:defRPr sz="3200">
          <a:solidFill>
            <a:srgbClr val="0078AE"/>
          </a:solidFill>
          <a:latin typeface="Arial Narrow" pitchFamily="34" charset="0"/>
        </a:defRPr>
      </a:lvl8pPr>
      <a:lvl9pPr marL="1828800" algn="l" rtl="0" fontAlgn="base">
        <a:spcBef>
          <a:spcPct val="0"/>
        </a:spcBef>
        <a:spcAft>
          <a:spcPct val="0"/>
        </a:spcAft>
        <a:defRPr sz="3200">
          <a:solidFill>
            <a:srgbClr val="0078AE"/>
          </a:solidFill>
          <a:latin typeface="Arial Narrow" pitchFamily="34" charset="0"/>
        </a:defRPr>
      </a:lvl9pPr>
    </p:titleStyle>
    <p:bodyStyle>
      <a:lvl1pPr marL="342900" indent="-342900" algn="l" rtl="0" eaLnBrk="0" fontAlgn="base" hangingPunct="0">
        <a:spcBef>
          <a:spcPct val="20000"/>
        </a:spcBef>
        <a:spcAft>
          <a:spcPct val="0"/>
        </a:spcAft>
        <a:defRPr kern="1200">
          <a:solidFill>
            <a:srgbClr val="9FA1A4"/>
          </a:solidFill>
          <a:latin typeface="Arial Narrow" panose="020B0606020202030204" pitchFamily="34" charset="0"/>
          <a:ea typeface="+mn-ea"/>
          <a:cs typeface="+mn-cs"/>
        </a:defRPr>
      </a:lvl1pPr>
      <a:lvl2pPr marL="447675" indent="-285750" algn="l" rtl="0" eaLnBrk="0" fontAlgn="base" hangingPunct="0">
        <a:spcBef>
          <a:spcPct val="20000"/>
        </a:spcBef>
        <a:spcAft>
          <a:spcPct val="0"/>
        </a:spcAft>
        <a:buClr>
          <a:srgbClr val="0078AE"/>
        </a:buClr>
        <a:buFont typeface="Arial" charset="0"/>
        <a:buChar char="■"/>
        <a:defRPr kern="1200">
          <a:solidFill>
            <a:srgbClr val="9FA1A4"/>
          </a:solidFill>
          <a:latin typeface="Arial Narrow" panose="020B0606020202030204" pitchFamily="34" charset="0"/>
          <a:ea typeface="+mn-ea"/>
          <a:cs typeface="+mn-cs"/>
        </a:defRPr>
      </a:lvl2pPr>
      <a:lvl3pPr marL="717550" indent="-228600" algn="l" rtl="0" eaLnBrk="0" fontAlgn="base" hangingPunct="0">
        <a:spcBef>
          <a:spcPct val="20000"/>
        </a:spcBef>
        <a:spcAft>
          <a:spcPct val="0"/>
        </a:spcAft>
        <a:buFont typeface="Arial Narrow" pitchFamily="34" charset="0"/>
        <a:buChar char="–"/>
        <a:tabLst>
          <a:tab pos="719138" algn="l"/>
        </a:tabLst>
        <a:defRPr kern="1200">
          <a:solidFill>
            <a:srgbClr val="9FA1A4"/>
          </a:solidFill>
          <a:latin typeface="Arial Narrow" panose="020B0606020202030204" pitchFamily="34" charset="0"/>
          <a:ea typeface="+mn-ea"/>
          <a:cs typeface="+mn-cs"/>
        </a:defRPr>
      </a:lvl3pPr>
      <a:lvl4pPr marL="987425" indent="-228600" algn="l" rtl="0" eaLnBrk="0" fontAlgn="base" hangingPunct="0">
        <a:spcBef>
          <a:spcPct val="20000"/>
        </a:spcBef>
        <a:spcAft>
          <a:spcPct val="0"/>
        </a:spcAft>
        <a:buClr>
          <a:srgbClr val="0078AE"/>
        </a:buClr>
        <a:buFont typeface="Arial" charset="0"/>
        <a:buChar char="■"/>
        <a:defRPr sz="1600" kern="1200">
          <a:solidFill>
            <a:srgbClr val="9FA1A4"/>
          </a:solidFill>
          <a:latin typeface="Arial Narrow" panose="020B0606020202030204" pitchFamily="34" charset="0"/>
          <a:ea typeface="+mn-ea"/>
          <a:cs typeface="+mn-cs"/>
        </a:defRPr>
      </a:lvl4pPr>
      <a:lvl5pPr marL="1166813" indent="-228600" algn="l" rtl="0" eaLnBrk="0" fontAlgn="base" hangingPunct="0">
        <a:spcBef>
          <a:spcPct val="20000"/>
        </a:spcBef>
        <a:spcAft>
          <a:spcPct val="0"/>
        </a:spcAft>
        <a:buFont typeface="Arial Narrow" pitchFamily="34" charset="0"/>
        <a:buChar char="–"/>
        <a:defRPr sz="1600" kern="1200">
          <a:solidFill>
            <a:srgbClr val="9FA1A4"/>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68538" y="104775"/>
            <a:ext cx="648017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Rectangle 3"/>
          <p:cNvSpPr>
            <a:spLocks noGrp="1" noChangeArrowheads="1"/>
          </p:cNvSpPr>
          <p:nvPr>
            <p:ph type="body" idx="1"/>
          </p:nvPr>
        </p:nvSpPr>
        <p:spPr bwMode="auto">
          <a:xfrm>
            <a:off x="2268538" y="950913"/>
            <a:ext cx="6480175"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pic>
        <p:nvPicPr>
          <p:cNvPr id="2052" name="Picture 4"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1613" y="4673600"/>
            <a:ext cx="22304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userDrawn="1"/>
        </p:nvSpPr>
        <p:spPr bwMode="auto">
          <a:xfrm>
            <a:off x="323850" y="4635500"/>
            <a:ext cx="7191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fld id="{3A97D170-0AC6-4EC2-8B4F-CACFB87F06E2}" type="slidenum">
              <a:rPr lang="it-IT" sz="1600" b="1">
                <a:solidFill>
                  <a:srgbClr val="808080"/>
                </a:solidFill>
              </a:rPr>
              <a:pPr eaLnBrk="1" hangingPunct="1"/>
              <a:t>‹#›</a:t>
            </a:fld>
            <a:endParaRPr lang="it-IT" sz="1600" b="1">
              <a:solidFill>
                <a:srgbClr val="808080"/>
              </a:solidFill>
            </a:endParaRPr>
          </a:p>
        </p:txBody>
      </p:sp>
    </p:spTree>
  </p:cSld>
  <p:clrMap bg1="lt1" tx1="dk1" bg2="lt2" tx2="dk2" accent1="accent1" accent2="accent2" accent3="accent3" accent4="accent4" accent5="accent5" accent6="accent6" hlink="hlink" folHlink="folHlink"/>
  <p:sldLayoutIdLst>
    <p:sldLayoutId id="2147483835"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000" b="1">
          <a:solidFill>
            <a:srgbClr val="0073AB"/>
          </a:solidFill>
          <a:latin typeface="+mj-lt"/>
          <a:ea typeface="+mj-ea"/>
          <a:cs typeface="+mj-cs"/>
        </a:defRPr>
      </a:lvl1pPr>
      <a:lvl2pPr algn="l" rtl="0" eaLnBrk="0" fontAlgn="base" hangingPunct="0">
        <a:spcBef>
          <a:spcPct val="0"/>
        </a:spcBef>
        <a:spcAft>
          <a:spcPct val="0"/>
        </a:spcAft>
        <a:defRPr sz="3000" b="1">
          <a:solidFill>
            <a:srgbClr val="0073AB"/>
          </a:solidFill>
          <a:latin typeface="Arial Narrow" pitchFamily="34" charset="0"/>
          <a:cs typeface="Arial" charset="0"/>
        </a:defRPr>
      </a:lvl2pPr>
      <a:lvl3pPr algn="l" rtl="0" eaLnBrk="0" fontAlgn="base" hangingPunct="0">
        <a:spcBef>
          <a:spcPct val="0"/>
        </a:spcBef>
        <a:spcAft>
          <a:spcPct val="0"/>
        </a:spcAft>
        <a:defRPr sz="3000" b="1">
          <a:solidFill>
            <a:srgbClr val="0073AB"/>
          </a:solidFill>
          <a:latin typeface="Arial Narrow" pitchFamily="34" charset="0"/>
          <a:cs typeface="Arial" charset="0"/>
        </a:defRPr>
      </a:lvl3pPr>
      <a:lvl4pPr algn="l" rtl="0" eaLnBrk="0" fontAlgn="base" hangingPunct="0">
        <a:spcBef>
          <a:spcPct val="0"/>
        </a:spcBef>
        <a:spcAft>
          <a:spcPct val="0"/>
        </a:spcAft>
        <a:defRPr sz="3000" b="1">
          <a:solidFill>
            <a:srgbClr val="0073AB"/>
          </a:solidFill>
          <a:latin typeface="Arial Narrow" pitchFamily="34" charset="0"/>
          <a:cs typeface="Arial" charset="0"/>
        </a:defRPr>
      </a:lvl4pPr>
      <a:lvl5pPr algn="l" rtl="0" eaLnBrk="0" fontAlgn="base" hangingPunct="0">
        <a:spcBef>
          <a:spcPct val="0"/>
        </a:spcBef>
        <a:spcAft>
          <a:spcPct val="0"/>
        </a:spcAft>
        <a:defRPr sz="3000" b="1">
          <a:solidFill>
            <a:srgbClr val="0073AB"/>
          </a:solidFill>
          <a:latin typeface="Arial Narrow" pitchFamily="34" charset="0"/>
          <a:cs typeface="Arial" charset="0"/>
        </a:defRPr>
      </a:lvl5pPr>
      <a:lvl6pPr marL="457200" algn="l" rtl="0" fontAlgn="base">
        <a:spcBef>
          <a:spcPct val="0"/>
        </a:spcBef>
        <a:spcAft>
          <a:spcPct val="0"/>
        </a:spcAft>
        <a:defRPr sz="3000" b="1">
          <a:solidFill>
            <a:srgbClr val="0073AB"/>
          </a:solidFill>
          <a:latin typeface="Arial Narrow" pitchFamily="34" charset="0"/>
          <a:cs typeface="Arial" charset="0"/>
        </a:defRPr>
      </a:lvl6pPr>
      <a:lvl7pPr marL="914400" algn="l" rtl="0" fontAlgn="base">
        <a:spcBef>
          <a:spcPct val="0"/>
        </a:spcBef>
        <a:spcAft>
          <a:spcPct val="0"/>
        </a:spcAft>
        <a:defRPr sz="3000" b="1">
          <a:solidFill>
            <a:srgbClr val="0073AB"/>
          </a:solidFill>
          <a:latin typeface="Arial Narrow" pitchFamily="34" charset="0"/>
          <a:cs typeface="Arial" charset="0"/>
        </a:defRPr>
      </a:lvl7pPr>
      <a:lvl8pPr marL="1371600" algn="l" rtl="0" fontAlgn="base">
        <a:spcBef>
          <a:spcPct val="0"/>
        </a:spcBef>
        <a:spcAft>
          <a:spcPct val="0"/>
        </a:spcAft>
        <a:defRPr sz="3000" b="1">
          <a:solidFill>
            <a:srgbClr val="0073AB"/>
          </a:solidFill>
          <a:latin typeface="Arial Narrow" pitchFamily="34" charset="0"/>
          <a:cs typeface="Arial" charset="0"/>
        </a:defRPr>
      </a:lvl8pPr>
      <a:lvl9pPr marL="1828800" algn="l" rtl="0" fontAlgn="base">
        <a:spcBef>
          <a:spcPct val="0"/>
        </a:spcBef>
        <a:spcAft>
          <a:spcPct val="0"/>
        </a:spcAft>
        <a:defRPr sz="3000" b="1">
          <a:solidFill>
            <a:srgbClr val="0073AB"/>
          </a:solidFill>
          <a:latin typeface="Arial Narrow" pitchFamily="34" charset="0"/>
          <a:cs typeface="Arial" charset="0"/>
        </a:defRPr>
      </a:lvl9pPr>
    </p:titleStyle>
    <p:bodyStyle>
      <a:lvl1pPr marL="266700" indent="-266700" algn="l" rtl="0" eaLnBrk="0" fontAlgn="base" hangingPunct="0">
        <a:spcBef>
          <a:spcPct val="20000"/>
        </a:spcBef>
        <a:spcAft>
          <a:spcPct val="0"/>
        </a:spcAft>
        <a:buClr>
          <a:srgbClr val="0073AB"/>
        </a:buClr>
        <a:buSzPct val="130000"/>
        <a:buFont typeface="Arial Narrow" pitchFamily="34" charset="0"/>
        <a:buChar char="●"/>
        <a:defRPr>
          <a:solidFill>
            <a:srgbClr val="4D4D4D"/>
          </a:solidFill>
          <a:latin typeface="+mn-lt"/>
          <a:ea typeface="+mn-ea"/>
          <a:cs typeface="+mn-cs"/>
        </a:defRPr>
      </a:lvl1pPr>
      <a:lvl2pPr marL="623888" indent="-166688" algn="l" rtl="0" eaLnBrk="0" fontAlgn="base" hangingPunct="0">
        <a:spcBef>
          <a:spcPct val="20000"/>
        </a:spcBef>
        <a:spcAft>
          <a:spcPct val="0"/>
        </a:spcAft>
        <a:buChar char="–"/>
        <a:defRPr sz="1600">
          <a:solidFill>
            <a:srgbClr val="4D4D4D"/>
          </a:solidFill>
          <a:latin typeface="+mn-lt"/>
          <a:cs typeface="+mn-cs"/>
        </a:defRPr>
      </a:lvl2pPr>
      <a:lvl3pPr marL="1077913" indent="-163513" algn="l" rtl="0" eaLnBrk="0" fontAlgn="base" hangingPunct="0">
        <a:spcBef>
          <a:spcPct val="20000"/>
        </a:spcBef>
        <a:spcAft>
          <a:spcPct val="0"/>
        </a:spcAft>
        <a:buChar char="•"/>
        <a:defRPr sz="1400">
          <a:solidFill>
            <a:srgbClr val="4D4D4D"/>
          </a:solidFill>
          <a:latin typeface="+mn-lt"/>
          <a:cs typeface="+mn-cs"/>
        </a:defRPr>
      </a:lvl3pPr>
      <a:lvl4pPr marL="1524000" indent="-152400" algn="l" rtl="0" eaLnBrk="0" fontAlgn="base" hangingPunct="0">
        <a:spcBef>
          <a:spcPct val="20000"/>
        </a:spcBef>
        <a:spcAft>
          <a:spcPct val="0"/>
        </a:spcAft>
        <a:buChar char="–"/>
        <a:defRPr sz="1200">
          <a:solidFill>
            <a:srgbClr val="4D4D4D"/>
          </a:solidFill>
          <a:latin typeface="+mn-lt"/>
          <a:cs typeface="+mn-cs"/>
        </a:defRPr>
      </a:lvl4pPr>
      <a:lvl5pPr marL="1970088" indent="-141288" algn="l" rtl="0" eaLnBrk="0" fontAlgn="base" hangingPunct="0">
        <a:spcBef>
          <a:spcPct val="20000"/>
        </a:spcBef>
        <a:spcAft>
          <a:spcPct val="0"/>
        </a:spcAft>
        <a:buChar char="»"/>
        <a:defRPr sz="1200">
          <a:solidFill>
            <a:srgbClr val="4D4D4D"/>
          </a:solidFill>
          <a:latin typeface="+mn-lt"/>
          <a:cs typeface="+mn-cs"/>
        </a:defRPr>
      </a:lvl5pPr>
      <a:lvl6pPr marL="2427288" indent="-141288" algn="l" rtl="0" fontAlgn="base">
        <a:spcBef>
          <a:spcPct val="20000"/>
        </a:spcBef>
        <a:spcAft>
          <a:spcPct val="0"/>
        </a:spcAft>
        <a:buChar char="»"/>
        <a:defRPr sz="1200">
          <a:solidFill>
            <a:srgbClr val="4D4D4D"/>
          </a:solidFill>
          <a:latin typeface="+mn-lt"/>
          <a:cs typeface="+mn-cs"/>
        </a:defRPr>
      </a:lvl6pPr>
      <a:lvl7pPr marL="2884488" indent="-141288" algn="l" rtl="0" fontAlgn="base">
        <a:spcBef>
          <a:spcPct val="20000"/>
        </a:spcBef>
        <a:spcAft>
          <a:spcPct val="0"/>
        </a:spcAft>
        <a:buChar char="»"/>
        <a:defRPr sz="1200">
          <a:solidFill>
            <a:srgbClr val="4D4D4D"/>
          </a:solidFill>
          <a:latin typeface="+mn-lt"/>
          <a:cs typeface="+mn-cs"/>
        </a:defRPr>
      </a:lvl7pPr>
      <a:lvl8pPr marL="3341688" indent="-141288" algn="l" rtl="0" fontAlgn="base">
        <a:spcBef>
          <a:spcPct val="20000"/>
        </a:spcBef>
        <a:spcAft>
          <a:spcPct val="0"/>
        </a:spcAft>
        <a:buChar char="»"/>
        <a:defRPr sz="1200">
          <a:solidFill>
            <a:srgbClr val="4D4D4D"/>
          </a:solidFill>
          <a:latin typeface="+mn-lt"/>
          <a:cs typeface="+mn-cs"/>
        </a:defRPr>
      </a:lvl8pPr>
      <a:lvl9pPr marL="3798888" indent="-141288" algn="l" rtl="0" fontAlgn="base">
        <a:spcBef>
          <a:spcPct val="20000"/>
        </a:spcBef>
        <a:spcAft>
          <a:spcPct val="0"/>
        </a:spcAft>
        <a:buChar char="»"/>
        <a:defRPr sz="12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68538" y="104775"/>
            <a:ext cx="648017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Rectangle 3"/>
          <p:cNvSpPr>
            <a:spLocks noGrp="1" noChangeArrowheads="1"/>
          </p:cNvSpPr>
          <p:nvPr>
            <p:ph type="body" idx="1"/>
          </p:nvPr>
        </p:nvSpPr>
        <p:spPr bwMode="auto">
          <a:xfrm>
            <a:off x="2268538" y="950913"/>
            <a:ext cx="6480175"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pic>
        <p:nvPicPr>
          <p:cNvPr id="3076" name="Picture 4"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1613" y="4673600"/>
            <a:ext cx="22304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userDrawn="1"/>
        </p:nvSpPr>
        <p:spPr bwMode="auto">
          <a:xfrm>
            <a:off x="323850" y="4635500"/>
            <a:ext cx="7191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fld id="{3C64B0D7-4B6B-4679-9765-6D07C8A263CB}" type="slidenum">
              <a:rPr lang="it-IT" sz="1600" b="1">
                <a:solidFill>
                  <a:srgbClr val="808080"/>
                </a:solidFill>
              </a:rPr>
              <a:pPr eaLnBrk="1" hangingPunct="1"/>
              <a:t>‹#›</a:t>
            </a:fld>
            <a:endParaRPr lang="it-IT" sz="1600" b="1">
              <a:solidFill>
                <a:srgbClr val="808080"/>
              </a:solidFill>
            </a:endParaRPr>
          </a:p>
        </p:txBody>
      </p:sp>
    </p:spTree>
  </p:cSld>
  <p:clrMap bg1="lt1" tx1="dk1" bg2="lt2" tx2="dk2" accent1="accent1" accent2="accent2" accent3="accent3" accent4="accent4" accent5="accent5" accent6="accent6" hlink="hlink" folHlink="folHlink"/>
  <p:sldLayoutIdLst>
    <p:sldLayoutId id="2147483836"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000" b="1">
          <a:solidFill>
            <a:srgbClr val="0073AB"/>
          </a:solidFill>
          <a:latin typeface="+mj-lt"/>
          <a:ea typeface="+mj-ea"/>
          <a:cs typeface="+mj-cs"/>
        </a:defRPr>
      </a:lvl1pPr>
      <a:lvl2pPr algn="l" rtl="0" eaLnBrk="0" fontAlgn="base" hangingPunct="0">
        <a:spcBef>
          <a:spcPct val="0"/>
        </a:spcBef>
        <a:spcAft>
          <a:spcPct val="0"/>
        </a:spcAft>
        <a:defRPr sz="3000" b="1">
          <a:solidFill>
            <a:srgbClr val="0073AB"/>
          </a:solidFill>
          <a:latin typeface="Arial Narrow" pitchFamily="34" charset="0"/>
          <a:cs typeface="Arial" charset="0"/>
        </a:defRPr>
      </a:lvl2pPr>
      <a:lvl3pPr algn="l" rtl="0" eaLnBrk="0" fontAlgn="base" hangingPunct="0">
        <a:spcBef>
          <a:spcPct val="0"/>
        </a:spcBef>
        <a:spcAft>
          <a:spcPct val="0"/>
        </a:spcAft>
        <a:defRPr sz="3000" b="1">
          <a:solidFill>
            <a:srgbClr val="0073AB"/>
          </a:solidFill>
          <a:latin typeface="Arial Narrow" pitchFamily="34" charset="0"/>
          <a:cs typeface="Arial" charset="0"/>
        </a:defRPr>
      </a:lvl3pPr>
      <a:lvl4pPr algn="l" rtl="0" eaLnBrk="0" fontAlgn="base" hangingPunct="0">
        <a:spcBef>
          <a:spcPct val="0"/>
        </a:spcBef>
        <a:spcAft>
          <a:spcPct val="0"/>
        </a:spcAft>
        <a:defRPr sz="3000" b="1">
          <a:solidFill>
            <a:srgbClr val="0073AB"/>
          </a:solidFill>
          <a:latin typeface="Arial Narrow" pitchFamily="34" charset="0"/>
          <a:cs typeface="Arial" charset="0"/>
        </a:defRPr>
      </a:lvl4pPr>
      <a:lvl5pPr algn="l" rtl="0" eaLnBrk="0" fontAlgn="base" hangingPunct="0">
        <a:spcBef>
          <a:spcPct val="0"/>
        </a:spcBef>
        <a:spcAft>
          <a:spcPct val="0"/>
        </a:spcAft>
        <a:defRPr sz="3000" b="1">
          <a:solidFill>
            <a:srgbClr val="0073AB"/>
          </a:solidFill>
          <a:latin typeface="Arial Narrow" pitchFamily="34" charset="0"/>
          <a:cs typeface="Arial" charset="0"/>
        </a:defRPr>
      </a:lvl5pPr>
      <a:lvl6pPr marL="457200" algn="l" rtl="0" fontAlgn="base">
        <a:spcBef>
          <a:spcPct val="0"/>
        </a:spcBef>
        <a:spcAft>
          <a:spcPct val="0"/>
        </a:spcAft>
        <a:defRPr sz="3000" b="1">
          <a:solidFill>
            <a:srgbClr val="0073AB"/>
          </a:solidFill>
          <a:latin typeface="Arial Narrow" pitchFamily="34" charset="0"/>
          <a:cs typeface="Arial" charset="0"/>
        </a:defRPr>
      </a:lvl6pPr>
      <a:lvl7pPr marL="914400" algn="l" rtl="0" fontAlgn="base">
        <a:spcBef>
          <a:spcPct val="0"/>
        </a:spcBef>
        <a:spcAft>
          <a:spcPct val="0"/>
        </a:spcAft>
        <a:defRPr sz="3000" b="1">
          <a:solidFill>
            <a:srgbClr val="0073AB"/>
          </a:solidFill>
          <a:latin typeface="Arial Narrow" pitchFamily="34" charset="0"/>
          <a:cs typeface="Arial" charset="0"/>
        </a:defRPr>
      </a:lvl7pPr>
      <a:lvl8pPr marL="1371600" algn="l" rtl="0" fontAlgn="base">
        <a:spcBef>
          <a:spcPct val="0"/>
        </a:spcBef>
        <a:spcAft>
          <a:spcPct val="0"/>
        </a:spcAft>
        <a:defRPr sz="3000" b="1">
          <a:solidFill>
            <a:srgbClr val="0073AB"/>
          </a:solidFill>
          <a:latin typeface="Arial Narrow" pitchFamily="34" charset="0"/>
          <a:cs typeface="Arial" charset="0"/>
        </a:defRPr>
      </a:lvl8pPr>
      <a:lvl9pPr marL="1828800" algn="l" rtl="0" fontAlgn="base">
        <a:spcBef>
          <a:spcPct val="0"/>
        </a:spcBef>
        <a:spcAft>
          <a:spcPct val="0"/>
        </a:spcAft>
        <a:defRPr sz="3000" b="1">
          <a:solidFill>
            <a:srgbClr val="0073AB"/>
          </a:solidFill>
          <a:latin typeface="Arial Narrow" pitchFamily="34" charset="0"/>
          <a:cs typeface="Arial" charset="0"/>
        </a:defRPr>
      </a:lvl9pPr>
    </p:titleStyle>
    <p:bodyStyle>
      <a:lvl1pPr marL="266700" indent="-266700" algn="l" rtl="0" eaLnBrk="0" fontAlgn="base" hangingPunct="0">
        <a:spcBef>
          <a:spcPct val="20000"/>
        </a:spcBef>
        <a:spcAft>
          <a:spcPct val="0"/>
        </a:spcAft>
        <a:buClr>
          <a:srgbClr val="0073AB"/>
        </a:buClr>
        <a:buSzPct val="130000"/>
        <a:buFont typeface="Arial Narrow" pitchFamily="34" charset="0"/>
        <a:buChar char="●"/>
        <a:defRPr>
          <a:solidFill>
            <a:srgbClr val="4D4D4D"/>
          </a:solidFill>
          <a:latin typeface="+mn-lt"/>
          <a:ea typeface="+mn-ea"/>
          <a:cs typeface="+mn-cs"/>
        </a:defRPr>
      </a:lvl1pPr>
      <a:lvl2pPr marL="623888" indent="-166688" algn="l" rtl="0" eaLnBrk="0" fontAlgn="base" hangingPunct="0">
        <a:spcBef>
          <a:spcPct val="20000"/>
        </a:spcBef>
        <a:spcAft>
          <a:spcPct val="0"/>
        </a:spcAft>
        <a:buChar char="–"/>
        <a:defRPr sz="1600">
          <a:solidFill>
            <a:srgbClr val="4D4D4D"/>
          </a:solidFill>
          <a:latin typeface="+mn-lt"/>
          <a:cs typeface="+mn-cs"/>
        </a:defRPr>
      </a:lvl2pPr>
      <a:lvl3pPr marL="1077913" indent="-163513" algn="l" rtl="0" eaLnBrk="0" fontAlgn="base" hangingPunct="0">
        <a:spcBef>
          <a:spcPct val="20000"/>
        </a:spcBef>
        <a:spcAft>
          <a:spcPct val="0"/>
        </a:spcAft>
        <a:buChar char="•"/>
        <a:defRPr sz="1400">
          <a:solidFill>
            <a:srgbClr val="4D4D4D"/>
          </a:solidFill>
          <a:latin typeface="+mn-lt"/>
          <a:cs typeface="+mn-cs"/>
        </a:defRPr>
      </a:lvl3pPr>
      <a:lvl4pPr marL="1524000" indent="-152400" algn="l" rtl="0" eaLnBrk="0" fontAlgn="base" hangingPunct="0">
        <a:spcBef>
          <a:spcPct val="20000"/>
        </a:spcBef>
        <a:spcAft>
          <a:spcPct val="0"/>
        </a:spcAft>
        <a:buChar char="–"/>
        <a:defRPr sz="1200">
          <a:solidFill>
            <a:srgbClr val="4D4D4D"/>
          </a:solidFill>
          <a:latin typeface="+mn-lt"/>
          <a:cs typeface="+mn-cs"/>
        </a:defRPr>
      </a:lvl4pPr>
      <a:lvl5pPr marL="1970088" indent="-141288" algn="l" rtl="0" eaLnBrk="0" fontAlgn="base" hangingPunct="0">
        <a:spcBef>
          <a:spcPct val="20000"/>
        </a:spcBef>
        <a:spcAft>
          <a:spcPct val="0"/>
        </a:spcAft>
        <a:buChar char="»"/>
        <a:defRPr sz="1200">
          <a:solidFill>
            <a:srgbClr val="4D4D4D"/>
          </a:solidFill>
          <a:latin typeface="+mn-lt"/>
          <a:cs typeface="+mn-cs"/>
        </a:defRPr>
      </a:lvl5pPr>
      <a:lvl6pPr marL="2427288" indent="-141288" algn="l" rtl="0" fontAlgn="base">
        <a:spcBef>
          <a:spcPct val="20000"/>
        </a:spcBef>
        <a:spcAft>
          <a:spcPct val="0"/>
        </a:spcAft>
        <a:buChar char="»"/>
        <a:defRPr sz="1200">
          <a:solidFill>
            <a:srgbClr val="4D4D4D"/>
          </a:solidFill>
          <a:latin typeface="+mn-lt"/>
          <a:cs typeface="+mn-cs"/>
        </a:defRPr>
      </a:lvl6pPr>
      <a:lvl7pPr marL="2884488" indent="-141288" algn="l" rtl="0" fontAlgn="base">
        <a:spcBef>
          <a:spcPct val="20000"/>
        </a:spcBef>
        <a:spcAft>
          <a:spcPct val="0"/>
        </a:spcAft>
        <a:buChar char="»"/>
        <a:defRPr sz="1200">
          <a:solidFill>
            <a:srgbClr val="4D4D4D"/>
          </a:solidFill>
          <a:latin typeface="+mn-lt"/>
          <a:cs typeface="+mn-cs"/>
        </a:defRPr>
      </a:lvl7pPr>
      <a:lvl8pPr marL="3341688" indent="-141288" algn="l" rtl="0" fontAlgn="base">
        <a:spcBef>
          <a:spcPct val="20000"/>
        </a:spcBef>
        <a:spcAft>
          <a:spcPct val="0"/>
        </a:spcAft>
        <a:buChar char="»"/>
        <a:defRPr sz="1200">
          <a:solidFill>
            <a:srgbClr val="4D4D4D"/>
          </a:solidFill>
          <a:latin typeface="+mn-lt"/>
          <a:cs typeface="+mn-cs"/>
        </a:defRPr>
      </a:lvl8pPr>
      <a:lvl9pPr marL="3798888" indent="-141288" algn="l" rtl="0" fontAlgn="base">
        <a:spcBef>
          <a:spcPct val="20000"/>
        </a:spcBef>
        <a:spcAft>
          <a:spcPct val="0"/>
        </a:spcAft>
        <a:buChar char="»"/>
        <a:defRPr sz="12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9.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heguardian.com/artanddesign/2012/dec/20/best-exhibitions-2012-edvard-munch-tate?sa=X&amp;ved=0CC8Q9QEwDWoVChMI7PvJov7zxgIVJCDbCh2v6gV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ma.europa.eu/ema/index.jsp?curl=pages/regulation/document_listing/document_listing_000345.jsp&amp;mid=WC0b01ac058058f32c"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pharmacovigilance.pharmaceuticalconferences.co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latin typeface="Arial" pitchFamily="34" charset="0"/>
                <a:cs typeface="Arial" pitchFamily="34" charset="0"/>
              </a:rPr>
              <a:t>About OMICS Group</a:t>
            </a:r>
          </a:p>
        </p:txBody>
      </p:sp>
      <p:sp>
        <p:nvSpPr>
          <p:cNvPr id="3" name="Content Placeholder 2"/>
          <p:cNvSpPr>
            <a:spLocks noGrp="1"/>
          </p:cNvSpPr>
          <p:nvPr>
            <p:ph idx="1"/>
          </p:nvPr>
        </p:nvSpPr>
        <p:spPr>
          <a:xfrm>
            <a:off x="448966" y="968348"/>
            <a:ext cx="8237835" cy="3626275"/>
          </a:xfrm>
        </p:spPr>
        <p:txBody>
          <a:bodyPr>
            <a:normAutofit/>
          </a:bodyPr>
          <a:lstStyle/>
          <a:p>
            <a:pPr marL="0" indent="0" algn="just">
              <a:buNone/>
            </a:pPr>
            <a:r>
              <a:rPr lang="en-US" dirty="0">
                <a:latin typeface="+mn-lt"/>
                <a:cs typeface="Arial" pitchFamily="34" charset="0"/>
              </a:rPr>
              <a:t>OMICS Group is an amalgamation of </a:t>
            </a:r>
            <a:r>
              <a:rPr lang="en-US" dirty="0">
                <a:latin typeface="+mn-lt"/>
                <a:cs typeface="Arial" pitchFamily="34" charset="0"/>
                <a:hlinkClick r:id="rId2"/>
              </a:rPr>
              <a:t>Open Access Publications</a:t>
            </a:r>
            <a:r>
              <a:rPr lang="en-US" dirty="0">
                <a:latin typeface="+mn-lt"/>
                <a:cs typeface="Arial" pitchFamily="34" charset="0"/>
              </a:rPr>
              <a:t> and worldwide international science conferences and events. Established in the year 2007 with the sole aim of making the information on Sciences and technology ‘Open Access’, OMICS Group publishes 500 online open access </a:t>
            </a:r>
            <a:r>
              <a:rPr lang="en-US" dirty="0">
                <a:latin typeface="+mn-lt"/>
                <a:cs typeface="Arial" pitchFamily="34" charset="0"/>
                <a:hlinkClick r:id="rId3"/>
              </a:rPr>
              <a:t>scholarly journals </a:t>
            </a:r>
            <a:r>
              <a:rPr lang="en-US" dirty="0">
                <a:latin typeface="+mn-lt"/>
                <a:cs typeface="Arial" pitchFamily="34" charset="0"/>
              </a:rPr>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latin typeface="+mn-lt"/>
                <a:cs typeface="Arial" pitchFamily="34" charset="0"/>
                <a:hlinkClick r:id="rId4"/>
              </a:rPr>
              <a:t>International conferences</a:t>
            </a:r>
            <a:r>
              <a:rPr lang="en-US" dirty="0">
                <a:latin typeface="+mn-lt"/>
                <a:cs typeface="Arial" pitchFamily="34" charset="0"/>
              </a:rPr>
              <a:t> annually across the globe, where knowledge transfer takes place through debates, round table discussions, poster presentations, workshops, symposia and exhibitions.</a:t>
            </a:r>
          </a:p>
          <a:p>
            <a:endParaRPr lang="en-US" dirty="0" smtClean="0"/>
          </a:p>
          <a:p>
            <a:endParaRPr lang="en-US" dirty="0"/>
          </a:p>
        </p:txBody>
      </p:sp>
    </p:spTree>
    <p:extLst>
      <p:ext uri="{BB962C8B-B14F-4D97-AF65-F5344CB8AC3E}">
        <p14:creationId xmlns:p14="http://schemas.microsoft.com/office/powerpoint/2010/main" val="20100816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gf\Desktop\2.3 Order No.81 Appendix 3_Page_1.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9502"/>
            <a:ext cx="7104831" cy="444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20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gf\Desktop\2.2 Order No.81 Appendix 2_Page_1.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95486"/>
            <a:ext cx="403244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93" y="1131888"/>
            <a:ext cx="7706791" cy="3672110"/>
          </a:xfrm>
        </p:spPr>
        <p:txBody>
          <a:bodyPr/>
          <a:lstStyle/>
          <a:p>
            <a:r>
              <a:rPr lang="en-IE" dirty="0" smtClean="0">
                <a:solidFill>
                  <a:schemeClr val="tx1"/>
                </a:solidFill>
              </a:rPr>
              <a:t>PSUR cover letter requires:</a:t>
            </a:r>
          </a:p>
          <a:p>
            <a:pPr marL="180975" indent="-180975">
              <a:buFont typeface="Arial" panose="020B0604020202020204" pitchFamily="34" charset="0"/>
              <a:buChar char="•"/>
            </a:pPr>
            <a:r>
              <a:rPr lang="en-IE" dirty="0" smtClean="0">
                <a:solidFill>
                  <a:schemeClr val="tx1"/>
                </a:solidFill>
              </a:rPr>
              <a:t>Main new safety information received in the reporting period</a:t>
            </a:r>
          </a:p>
          <a:p>
            <a:pPr marL="180975" indent="-180975">
              <a:buFont typeface="Arial" panose="020B0604020202020204" pitchFamily="34" charset="0"/>
              <a:buChar char="•"/>
            </a:pPr>
            <a:r>
              <a:rPr lang="en-IE" dirty="0" smtClean="0">
                <a:solidFill>
                  <a:schemeClr val="tx1"/>
                </a:solidFill>
              </a:rPr>
              <a:t>Patient exposure</a:t>
            </a:r>
          </a:p>
          <a:p>
            <a:pPr marL="180975" indent="-180975">
              <a:buFont typeface="Arial" panose="020B0604020202020204" pitchFamily="34" charset="0"/>
              <a:buChar char="•"/>
            </a:pPr>
            <a:r>
              <a:rPr lang="en-IE" dirty="0" smtClean="0">
                <a:solidFill>
                  <a:schemeClr val="tx1"/>
                </a:solidFill>
              </a:rPr>
              <a:t>Description of unlisted ADRs received during the reference period</a:t>
            </a:r>
          </a:p>
          <a:p>
            <a:pPr marL="180975" indent="-180975">
              <a:buFont typeface="Arial" panose="020B0604020202020204" pitchFamily="34" charset="0"/>
              <a:buChar char="•"/>
            </a:pPr>
            <a:r>
              <a:rPr lang="en-IE" dirty="0" smtClean="0">
                <a:solidFill>
                  <a:schemeClr val="tx1"/>
                </a:solidFill>
              </a:rPr>
              <a:t>No of fatal cases</a:t>
            </a:r>
          </a:p>
          <a:p>
            <a:pPr marL="180975" indent="-180975">
              <a:buFont typeface="Arial" panose="020B0604020202020204" pitchFamily="34" charset="0"/>
              <a:buChar char="•"/>
            </a:pPr>
            <a:r>
              <a:rPr lang="en-IE" dirty="0" smtClean="0">
                <a:solidFill>
                  <a:schemeClr val="tx1"/>
                </a:solidFill>
              </a:rPr>
              <a:t>Data on safety studies conducted during the reference period</a:t>
            </a:r>
          </a:p>
          <a:p>
            <a:pPr marL="180975" indent="-180975">
              <a:buFont typeface="Arial" panose="020B0604020202020204" pitchFamily="34" charset="0"/>
              <a:buChar char="•"/>
            </a:pPr>
            <a:r>
              <a:rPr lang="en-IE" dirty="0" smtClean="0">
                <a:solidFill>
                  <a:schemeClr val="tx1"/>
                </a:solidFill>
              </a:rPr>
              <a:t>Routine </a:t>
            </a:r>
            <a:r>
              <a:rPr lang="en-IE" dirty="0" err="1" smtClean="0">
                <a:solidFill>
                  <a:schemeClr val="tx1"/>
                </a:solidFill>
              </a:rPr>
              <a:t>pharmacovigilance</a:t>
            </a:r>
            <a:r>
              <a:rPr lang="en-IE" dirty="0" smtClean="0">
                <a:solidFill>
                  <a:schemeClr val="tx1"/>
                </a:solidFill>
              </a:rPr>
              <a:t> activities/actions related to newly received safety information described in the latest RMP</a:t>
            </a:r>
          </a:p>
          <a:p>
            <a:pPr marL="180975" indent="-180975">
              <a:buFont typeface="Arial" panose="020B0604020202020204" pitchFamily="34" charset="0"/>
              <a:buChar char="•"/>
            </a:pPr>
            <a:r>
              <a:rPr lang="en-IE" dirty="0" smtClean="0">
                <a:solidFill>
                  <a:schemeClr val="tx1"/>
                </a:solidFill>
              </a:rPr>
              <a:t>Minimization activities/actions related to new safety information described in the latest RMP</a:t>
            </a:r>
          </a:p>
          <a:p>
            <a:pPr marL="180975" indent="-180975">
              <a:buFont typeface="Arial" panose="020B0604020202020204" pitchFamily="34" charset="0"/>
              <a:buChar char="•"/>
            </a:pPr>
            <a:r>
              <a:rPr lang="en-IE" dirty="0" smtClean="0">
                <a:solidFill>
                  <a:schemeClr val="tx1"/>
                </a:solidFill>
              </a:rPr>
              <a:t>Summary tabulation of ICSRs included in the </a:t>
            </a:r>
            <a:r>
              <a:rPr lang="en-IE" dirty="0">
                <a:solidFill>
                  <a:schemeClr val="tx1"/>
                </a:solidFill>
              </a:rPr>
              <a:t>P</a:t>
            </a:r>
            <a:r>
              <a:rPr lang="en-IE" dirty="0" smtClean="0">
                <a:solidFill>
                  <a:schemeClr val="tx1"/>
                </a:solidFill>
              </a:rPr>
              <a:t>SUR</a:t>
            </a:r>
          </a:p>
          <a:p>
            <a:r>
              <a:rPr lang="en-IE" dirty="0" smtClean="0"/>
              <a:t>  </a:t>
            </a:r>
            <a:endParaRPr lang="en-IE" dirty="0"/>
          </a:p>
        </p:txBody>
      </p:sp>
      <p:pic>
        <p:nvPicPr>
          <p:cNvPr id="1026" name="Imagem 1" descr="logo_anvisa_8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801" y="319683"/>
            <a:ext cx="2162175" cy="7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0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Latin </a:t>
            </a:r>
            <a:r>
              <a:rPr lang="en-IE" dirty="0"/>
              <a:t>A</a:t>
            </a:r>
            <a:r>
              <a:rPr lang="en-IE" dirty="0" smtClean="0"/>
              <a:t>merica requirements for non serious cases</a:t>
            </a:r>
            <a:endParaRPr lang="en-IE" dirty="0"/>
          </a:p>
        </p:txBody>
      </p:sp>
      <p:sp>
        <p:nvSpPr>
          <p:cNvPr id="3" name="Content Placeholder 2"/>
          <p:cNvSpPr>
            <a:spLocks noGrp="1"/>
          </p:cNvSpPr>
          <p:nvPr>
            <p:ph idx="1"/>
          </p:nvPr>
        </p:nvSpPr>
        <p:spPr>
          <a:xfrm>
            <a:off x="468313" y="1131888"/>
            <a:ext cx="5615855" cy="3394075"/>
          </a:xfrm>
        </p:spPr>
        <p:txBody>
          <a:bodyPr/>
          <a:lstStyle/>
          <a:p>
            <a:r>
              <a:rPr lang="en-IE" dirty="0" smtClean="0">
                <a:solidFill>
                  <a:schemeClr val="tx1"/>
                </a:solidFill>
              </a:rPr>
              <a:t>Argentina: pregnancy associated with ADR: 7 calendar days</a:t>
            </a:r>
          </a:p>
          <a:p>
            <a:r>
              <a:rPr lang="en-IE" dirty="0" smtClean="0">
                <a:solidFill>
                  <a:schemeClr val="tx1"/>
                </a:solidFill>
              </a:rPr>
              <a:t>		pregnancy not associated with ADR: 15 calendar days</a:t>
            </a:r>
          </a:p>
          <a:p>
            <a:endParaRPr lang="en-IE" dirty="0">
              <a:solidFill>
                <a:schemeClr val="tx1"/>
              </a:solidFill>
            </a:endParaRPr>
          </a:p>
          <a:p>
            <a:r>
              <a:rPr lang="en-IE" dirty="0" smtClean="0">
                <a:solidFill>
                  <a:schemeClr val="tx1"/>
                </a:solidFill>
              </a:rPr>
              <a:t>Costa Rica: 10 working days</a:t>
            </a:r>
          </a:p>
          <a:p>
            <a:r>
              <a:rPr lang="en-IE" dirty="0" smtClean="0">
                <a:solidFill>
                  <a:schemeClr val="tx1"/>
                </a:solidFill>
              </a:rPr>
              <a:t>Ecuador:    every two months</a:t>
            </a:r>
          </a:p>
          <a:p>
            <a:r>
              <a:rPr lang="en-IE" dirty="0" smtClean="0">
                <a:solidFill>
                  <a:schemeClr val="tx1"/>
                </a:solidFill>
              </a:rPr>
              <a:t>Panama:   15 calendar days</a:t>
            </a:r>
          </a:p>
          <a:p>
            <a:r>
              <a:rPr lang="en-IE" dirty="0" smtClean="0">
                <a:solidFill>
                  <a:schemeClr val="tx1"/>
                </a:solidFill>
              </a:rPr>
              <a:t>Peru:	10 working day</a:t>
            </a:r>
          </a:p>
          <a:p>
            <a:r>
              <a:rPr lang="en-IE" dirty="0" smtClean="0">
                <a:solidFill>
                  <a:schemeClr val="tx1"/>
                </a:solidFill>
              </a:rPr>
              <a:t>Chile:        monthly</a:t>
            </a:r>
            <a:endParaRPr lang="en-IE" dirty="0">
              <a:solidFill>
                <a:schemeClr val="tx1"/>
              </a:solidFill>
            </a:endParaRPr>
          </a:p>
        </p:txBody>
      </p:sp>
      <p:pic>
        <p:nvPicPr>
          <p:cNvPr id="1026" name="Picture 2" descr="https://encrypted-tbn0.gstatic.com/images?q=tbn:ANd9GcQehmHDmLqVi9apn2FfXGWtyf612xw7gUejqtlSKsl17WOeAMnhsbt2Yz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427734"/>
            <a:ext cx="248029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8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83518"/>
            <a:ext cx="8229600" cy="4042445"/>
          </a:xfrm>
        </p:spPr>
        <p:txBody>
          <a:bodyPr/>
          <a:lstStyle/>
          <a:p>
            <a:pPr algn="ctr"/>
            <a:r>
              <a:rPr lang="en-IE" sz="2400" dirty="0" smtClean="0">
                <a:solidFill>
                  <a:schemeClr val="tx1"/>
                </a:solidFill>
              </a:rPr>
              <a:t>There is the need to harmonize PV requirements world wide</a:t>
            </a:r>
          </a:p>
          <a:p>
            <a:endParaRPr lang="en-IE" sz="2400" dirty="0">
              <a:solidFill>
                <a:schemeClr val="tx1"/>
              </a:solidFill>
            </a:endParaRPr>
          </a:p>
          <a:p>
            <a:r>
              <a:rPr lang="en-IE" sz="2400" dirty="0" smtClean="0">
                <a:solidFill>
                  <a:schemeClr val="tx1"/>
                </a:solidFill>
              </a:rPr>
              <a:t>Which should be the reference standard ?</a:t>
            </a:r>
          </a:p>
          <a:p>
            <a:endParaRPr lang="en-IE" sz="2400" dirty="0">
              <a:solidFill>
                <a:schemeClr val="tx1"/>
              </a:solidFill>
            </a:endParaRPr>
          </a:p>
          <a:p>
            <a:r>
              <a:rPr lang="en-IE" sz="2400" dirty="0" smtClean="0">
                <a:solidFill>
                  <a:schemeClr val="tx1"/>
                </a:solidFill>
              </a:rPr>
              <a:t>ICH ? EU legislation?</a:t>
            </a:r>
          </a:p>
          <a:p>
            <a:endParaRPr lang="en-IE" sz="2400" dirty="0" smtClean="0">
              <a:solidFill>
                <a:schemeClr val="tx1"/>
              </a:solidFill>
            </a:endParaRPr>
          </a:p>
          <a:p>
            <a:r>
              <a:rPr lang="en-IE" sz="2400" dirty="0" smtClean="0">
                <a:solidFill>
                  <a:schemeClr val="tx1"/>
                </a:solidFill>
              </a:rPr>
              <a:t>Which are the pros and cons of these standards?</a:t>
            </a:r>
            <a:endParaRPr lang="en-IE" sz="2400" dirty="0">
              <a:solidFill>
                <a:schemeClr val="tx1"/>
              </a:solidFill>
            </a:endParaRPr>
          </a:p>
        </p:txBody>
      </p:sp>
    </p:spTree>
    <p:extLst>
      <p:ext uri="{BB962C8B-B14F-4D97-AF65-F5344CB8AC3E}">
        <p14:creationId xmlns:p14="http://schemas.microsoft.com/office/powerpoint/2010/main" val="399748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23850" y="123825"/>
            <a:ext cx="6985000" cy="576263"/>
          </a:xfrm>
        </p:spPr>
        <p:txBody>
          <a:bodyPr rtlCol="0">
            <a:normAutofit fontScale="90000"/>
          </a:bodyPr>
          <a:lstStyle/>
          <a:p>
            <a:pPr algn="ctr" eaLnBrk="1" fontAlgn="auto" hangingPunct="1">
              <a:spcAft>
                <a:spcPts val="0"/>
              </a:spcAft>
              <a:defRPr/>
            </a:pPr>
            <a:r>
              <a:rPr lang="en-GB" b="1" dirty="0" smtClean="0"/>
              <a:t>Changes in EU </a:t>
            </a:r>
            <a:r>
              <a:rPr lang="en-GB" b="1" dirty="0" err="1" smtClean="0"/>
              <a:t>pharmacovigilance</a:t>
            </a:r>
            <a:r>
              <a:rPr lang="en-GB" b="1" dirty="0" smtClean="0"/>
              <a:t> legislation:</a:t>
            </a:r>
            <a:r>
              <a:rPr lang="en-GB" dirty="0" smtClean="0"/>
              <a:t/>
            </a:r>
            <a:br>
              <a:rPr lang="en-GB" dirty="0" smtClean="0"/>
            </a:br>
            <a:endParaRPr lang="en-GB" sz="2700" dirty="0" smtClean="0">
              <a:solidFill>
                <a:schemeClr val="tx1"/>
              </a:solidFill>
            </a:endParaRPr>
          </a:p>
        </p:txBody>
      </p:sp>
      <p:sp>
        <p:nvSpPr>
          <p:cNvPr id="11267" name="Content Placeholder 2"/>
          <p:cNvSpPr>
            <a:spLocks noGrp="1"/>
          </p:cNvSpPr>
          <p:nvPr/>
        </p:nvSpPr>
        <p:spPr bwMode="auto">
          <a:xfrm>
            <a:off x="250825" y="627063"/>
            <a:ext cx="820896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it-CH" sz="2000" dirty="0">
                <a:solidFill>
                  <a:srgbClr val="FF0000"/>
                </a:solidFill>
                <a:latin typeface="Arial" charset="0"/>
                <a:cs typeface="Arial" charset="0"/>
              </a:rPr>
              <a:t>From Volume 9a </a:t>
            </a:r>
            <a:r>
              <a:rPr lang="it-CH" sz="2000" dirty="0">
                <a:latin typeface="Arial" charset="0"/>
                <a:cs typeface="Arial" charset="0"/>
              </a:rPr>
              <a:t>(229 pages)</a:t>
            </a:r>
            <a:r>
              <a:rPr lang="it-CH" sz="2000" dirty="0">
                <a:solidFill>
                  <a:srgbClr val="FF0000"/>
                </a:solidFill>
                <a:latin typeface="Arial" charset="0"/>
                <a:cs typeface="Arial" charset="0"/>
              </a:rPr>
              <a:t> to</a:t>
            </a:r>
            <a:r>
              <a:rPr lang="it-CH" sz="2000" dirty="0">
                <a:latin typeface="Arial" charset="0"/>
                <a:cs typeface="Arial" charset="0"/>
              </a:rPr>
              <a:t>:</a:t>
            </a:r>
          </a:p>
          <a:p>
            <a:pPr eaLnBrk="1" hangingPunct="1">
              <a:spcBef>
                <a:spcPct val="20000"/>
              </a:spcBef>
            </a:pPr>
            <a:r>
              <a:rPr lang="it-CH" sz="2000" dirty="0" smtClean="0">
                <a:latin typeface="Arial" charset="0"/>
                <a:cs typeface="Arial" charset="0"/>
              </a:rPr>
              <a:t>12 finalized GVPs + </a:t>
            </a:r>
            <a:r>
              <a:rPr lang="it-CH" sz="2000" dirty="0">
                <a:latin typeface="Arial" charset="0"/>
                <a:cs typeface="Arial" charset="0"/>
              </a:rPr>
              <a:t>definitions, templates for RMP (60 pages) and PSUR, </a:t>
            </a:r>
            <a:r>
              <a:rPr lang="it-CH" sz="2000" dirty="0" smtClean="0">
                <a:latin typeface="Arial" charset="0"/>
                <a:cs typeface="Arial" charset="0"/>
              </a:rPr>
              <a:t>abbreviations, 3 GVPs still not final</a:t>
            </a:r>
            <a:endParaRPr lang="it-CH" sz="2000" dirty="0">
              <a:latin typeface="Arial" charset="0"/>
              <a:cs typeface="Arial" charset="0"/>
            </a:endParaRPr>
          </a:p>
          <a:p>
            <a:pPr eaLnBrk="1" hangingPunct="1">
              <a:spcBef>
                <a:spcPct val="20000"/>
              </a:spcBef>
            </a:pPr>
            <a:r>
              <a:rPr lang="it-CH" sz="2000" dirty="0">
                <a:latin typeface="Arial" charset="0"/>
                <a:cs typeface="Arial" charset="0"/>
              </a:rPr>
              <a:t>9 «Other pharmacovigilance guidance» (final GVP annex III)</a:t>
            </a:r>
          </a:p>
        </p:txBody>
      </p:sp>
      <p:sp>
        <p:nvSpPr>
          <p:cNvPr id="11268" name="Content Placeholder 2"/>
          <p:cNvSpPr>
            <a:spLocks noGrp="1"/>
          </p:cNvSpPr>
          <p:nvPr/>
        </p:nvSpPr>
        <p:spPr bwMode="auto">
          <a:xfrm>
            <a:off x="34925" y="2716213"/>
            <a:ext cx="85772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it-CH" sz="2400">
              <a:latin typeface="Arial" charset="0"/>
              <a:cs typeface="Arial" charset="0"/>
            </a:endParaRPr>
          </a:p>
        </p:txBody>
      </p:sp>
      <p:sp>
        <p:nvSpPr>
          <p:cNvPr id="6" name="Content Placeholder 2"/>
          <p:cNvSpPr>
            <a:spLocks noGrp="1"/>
          </p:cNvSpPr>
          <p:nvPr/>
        </p:nvSpPr>
        <p:spPr>
          <a:xfrm>
            <a:off x="34925" y="4371975"/>
            <a:ext cx="7632700" cy="647700"/>
          </a:xfrm>
          <a:prstGeom prst="rect">
            <a:avLst/>
          </a:prstGeom>
        </p:spPr>
        <p:txBody>
          <a:bodyPr>
            <a:normAutofit fontScale="92500" lnSpcReduction="10000"/>
          </a:bodyPr>
          <a:lstStyle>
            <a:lvl1pPr marL="0" indent="0" algn="l" defTabSz="914400" rtl="0" eaLnBrk="1" latinLnBrk="0" hangingPunct="1">
              <a:spcBef>
                <a:spcPct val="20000"/>
              </a:spcBef>
              <a:buFontTx/>
              <a:buNone/>
              <a:defRPr sz="1800" kern="1200">
                <a:solidFill>
                  <a:schemeClr val="tx1">
                    <a:lumMod val="75000"/>
                    <a:lumOff val="25000"/>
                  </a:schemeClr>
                </a:solidFill>
                <a:latin typeface="Arial Narrow" panose="020B0606020202030204" pitchFamily="34" charset="0"/>
                <a:ea typeface="+mn-ea"/>
                <a:cs typeface="+mn-cs"/>
              </a:defRPr>
            </a:lvl1pPr>
            <a:lvl2pPr marL="447675" indent="-285750" algn="l" defTabSz="914400" rtl="0" eaLnBrk="1" latinLnBrk="0" hangingPunct="1">
              <a:spcBef>
                <a:spcPct val="20000"/>
              </a:spcBef>
              <a:buClr>
                <a:srgbClr val="0078AE"/>
              </a:buClr>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2pPr>
            <a:lvl3pPr marL="717550" indent="-228600" algn="l" defTabSz="914400" rtl="0" eaLnBrk="1" latinLnBrk="0" hangingPunct="1">
              <a:spcBef>
                <a:spcPct val="20000"/>
              </a:spcBef>
              <a:buFont typeface="Arial Narrow" panose="020B0606020202030204" pitchFamily="34" charset="0"/>
              <a:buChar char="–"/>
              <a:tabLst>
                <a:tab pos="719138" algn="l"/>
              </a:tabLst>
              <a:defRPr sz="1800" kern="1200">
                <a:solidFill>
                  <a:schemeClr val="tx1">
                    <a:lumMod val="75000"/>
                    <a:lumOff val="25000"/>
                  </a:schemeClr>
                </a:solidFill>
                <a:latin typeface="Arial Narrow" panose="020B0606020202030204" pitchFamily="34" charset="0"/>
                <a:ea typeface="+mn-ea"/>
                <a:cs typeface="+mn-cs"/>
              </a:defRPr>
            </a:lvl3pPr>
            <a:lvl4pPr marL="987425" indent="-228600" algn="l" defTabSz="914400" rtl="0" eaLnBrk="1" latinLnBrk="0" hangingPunct="1">
              <a:spcBef>
                <a:spcPct val="20000"/>
              </a:spcBef>
              <a:buClr>
                <a:srgbClr val="0078AE"/>
              </a:buClr>
              <a:buFont typeface="Arial" panose="020B0604020202020204" pitchFamily="34" charset="0"/>
              <a:buChar char="■"/>
              <a:defRPr sz="1600" kern="1200">
                <a:solidFill>
                  <a:schemeClr val="tx1">
                    <a:lumMod val="75000"/>
                    <a:lumOff val="25000"/>
                  </a:schemeClr>
                </a:solidFill>
                <a:latin typeface="Arial Narrow" panose="020B0606020202030204" pitchFamily="34" charset="0"/>
                <a:ea typeface="+mn-ea"/>
                <a:cs typeface="+mn-cs"/>
              </a:defRPr>
            </a:lvl4pPr>
            <a:lvl5pPr marL="1166813" indent="-228600" algn="l" defTabSz="914400" rtl="0" eaLnBrk="1" latinLnBrk="0" hangingPunct="1">
              <a:spcBef>
                <a:spcPct val="20000"/>
              </a:spcBef>
              <a:buFont typeface="Arial Narrow" panose="020B0606020202030204" pitchFamily="34" charset="0"/>
              <a:buChar char="–"/>
              <a:defRPr sz="16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it-CH" sz="1000" dirty="0" smtClean="0">
                <a:solidFill>
                  <a:schemeClr val="tx1"/>
                </a:solidFill>
                <a:latin typeface="Arial" pitchFamily="34" charset="0"/>
                <a:cs typeface="Arial" pitchFamily="34" charset="0"/>
              </a:rPr>
              <a:t>References:</a:t>
            </a:r>
          </a:p>
          <a:p>
            <a:pPr fontAlgn="auto">
              <a:spcAft>
                <a:spcPts val="0"/>
              </a:spcAft>
              <a:defRPr/>
            </a:pPr>
            <a:r>
              <a:rPr lang="it-CH" sz="1000" dirty="0" smtClean="0">
                <a:solidFill>
                  <a:schemeClr val="tx1"/>
                </a:solidFill>
                <a:latin typeface="Arial" pitchFamily="34" charset="0"/>
                <a:cs typeface="Arial" pitchFamily="34" charset="0"/>
                <a:hlinkClick r:id="rId2"/>
              </a:rPr>
              <a:t>http</a:t>
            </a:r>
            <a:r>
              <a:rPr lang="it-CH" sz="1000" dirty="0">
                <a:solidFill>
                  <a:schemeClr val="tx1"/>
                </a:solidFill>
                <a:latin typeface="Arial" pitchFamily="34" charset="0"/>
                <a:cs typeface="Arial" pitchFamily="34" charset="0"/>
                <a:hlinkClick r:id="rId2"/>
              </a:rPr>
              <a:t>://</a:t>
            </a:r>
            <a:r>
              <a:rPr lang="it-CH" sz="1000" dirty="0" smtClean="0">
                <a:solidFill>
                  <a:schemeClr val="tx1"/>
                </a:solidFill>
                <a:latin typeface="Arial" pitchFamily="34" charset="0"/>
                <a:cs typeface="Arial" pitchFamily="34" charset="0"/>
                <a:hlinkClick r:id="rId2"/>
              </a:rPr>
              <a:t>www.ema.europa.eu/ema/index.jsp?curl=pages/regulation/document_listing/document_listing_000345.jsp&amp;mid=WC0b01ac058058f32c</a:t>
            </a:r>
            <a:endParaRPr lang="it-CH" sz="1000" dirty="0" smtClean="0">
              <a:solidFill>
                <a:schemeClr val="tx1"/>
              </a:solidFill>
              <a:latin typeface="Arial" pitchFamily="34" charset="0"/>
              <a:cs typeface="Arial" pitchFamily="34" charset="0"/>
            </a:endParaRPr>
          </a:p>
          <a:p>
            <a:pPr fontAlgn="auto">
              <a:spcAft>
                <a:spcPts val="0"/>
              </a:spcAft>
              <a:defRPr/>
            </a:pPr>
            <a:r>
              <a:rPr lang="it-CH" sz="1000" dirty="0">
                <a:solidFill>
                  <a:schemeClr val="tx1"/>
                </a:solidFill>
                <a:latin typeface="Arial" pitchFamily="34" charset="0"/>
                <a:cs typeface="Arial" pitchFamily="34" charset="0"/>
              </a:rPr>
              <a:t>http://www.ema.europa.eu/ema/index.jsp?curl=pages/regulation/document_listing/document_listing_000336.jsp&amp;mid=WC0b01ac05804d8b2b&amp;jsenabled=true</a:t>
            </a:r>
            <a:endParaRPr lang="it-CH" sz="1000" dirty="0" smtClean="0">
              <a:solidFill>
                <a:schemeClr val="tx1"/>
              </a:solidFill>
              <a:latin typeface="Arial" pitchFamily="34" charset="0"/>
              <a:cs typeface="Arial" pitchFamily="34" charset="0"/>
            </a:endParaRPr>
          </a:p>
        </p:txBody>
      </p:sp>
      <p:sp>
        <p:nvSpPr>
          <p:cNvPr id="7" name="Content Placeholder 2"/>
          <p:cNvSpPr>
            <a:spLocks noGrp="1"/>
          </p:cNvSpPr>
          <p:nvPr/>
        </p:nvSpPr>
        <p:spPr>
          <a:xfrm>
            <a:off x="107950" y="2355850"/>
            <a:ext cx="7993063" cy="1871663"/>
          </a:xfrm>
          <a:prstGeom prst="rect">
            <a:avLst/>
          </a:prstGeom>
        </p:spPr>
        <p:txBody>
          <a:bodyPr>
            <a:normAutofit fontScale="77500" lnSpcReduction="20000"/>
          </a:bodyPr>
          <a:lstStyle>
            <a:lvl1pPr marL="0" indent="0" algn="l" defTabSz="914400" rtl="0" eaLnBrk="1" latinLnBrk="0" hangingPunct="1">
              <a:spcBef>
                <a:spcPct val="20000"/>
              </a:spcBef>
              <a:buFontTx/>
              <a:buNone/>
              <a:defRPr sz="1800" kern="1200">
                <a:solidFill>
                  <a:schemeClr val="tx1">
                    <a:lumMod val="75000"/>
                    <a:lumOff val="25000"/>
                  </a:schemeClr>
                </a:solidFill>
                <a:latin typeface="Arial Narrow" panose="020B0606020202030204" pitchFamily="34" charset="0"/>
                <a:ea typeface="+mn-ea"/>
                <a:cs typeface="+mn-cs"/>
              </a:defRPr>
            </a:lvl1pPr>
            <a:lvl2pPr marL="447675" indent="-285750" algn="l" defTabSz="914400" rtl="0" eaLnBrk="1" latinLnBrk="0" hangingPunct="1">
              <a:spcBef>
                <a:spcPct val="20000"/>
              </a:spcBef>
              <a:buClr>
                <a:srgbClr val="0078AE"/>
              </a:buClr>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2pPr>
            <a:lvl3pPr marL="717550" indent="-228600" algn="l" defTabSz="914400" rtl="0" eaLnBrk="1" latinLnBrk="0" hangingPunct="1">
              <a:spcBef>
                <a:spcPct val="20000"/>
              </a:spcBef>
              <a:buFont typeface="Arial Narrow" panose="020B0606020202030204" pitchFamily="34" charset="0"/>
              <a:buChar char="–"/>
              <a:tabLst>
                <a:tab pos="719138" algn="l"/>
              </a:tabLst>
              <a:defRPr sz="1800" kern="1200">
                <a:solidFill>
                  <a:schemeClr val="tx1">
                    <a:lumMod val="75000"/>
                    <a:lumOff val="25000"/>
                  </a:schemeClr>
                </a:solidFill>
                <a:latin typeface="Arial Narrow" panose="020B0606020202030204" pitchFamily="34" charset="0"/>
                <a:ea typeface="+mn-ea"/>
                <a:cs typeface="+mn-cs"/>
              </a:defRPr>
            </a:lvl3pPr>
            <a:lvl4pPr marL="987425" indent="-228600" algn="l" defTabSz="914400" rtl="0" eaLnBrk="1" latinLnBrk="0" hangingPunct="1">
              <a:spcBef>
                <a:spcPct val="20000"/>
              </a:spcBef>
              <a:buClr>
                <a:srgbClr val="0078AE"/>
              </a:buClr>
              <a:buFont typeface="Arial" panose="020B0604020202020204" pitchFamily="34" charset="0"/>
              <a:buChar char="■"/>
              <a:defRPr sz="1600" kern="1200">
                <a:solidFill>
                  <a:schemeClr val="tx1">
                    <a:lumMod val="75000"/>
                    <a:lumOff val="25000"/>
                  </a:schemeClr>
                </a:solidFill>
                <a:latin typeface="Arial Narrow" panose="020B0606020202030204" pitchFamily="34" charset="0"/>
                <a:ea typeface="+mn-ea"/>
                <a:cs typeface="+mn-cs"/>
              </a:defRPr>
            </a:lvl4pPr>
            <a:lvl5pPr marL="1166813" indent="-228600" algn="l" defTabSz="914400" rtl="0" eaLnBrk="1" latinLnBrk="0" hangingPunct="1">
              <a:spcBef>
                <a:spcPct val="20000"/>
              </a:spcBef>
              <a:buFont typeface="Arial Narrow" panose="020B0606020202030204" pitchFamily="34" charset="0"/>
              <a:buChar char="–"/>
              <a:defRPr sz="16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it-CH" sz="2400" dirty="0" smtClean="0">
                <a:solidFill>
                  <a:schemeClr val="tx1"/>
                </a:solidFill>
                <a:latin typeface="Arial" pitchFamily="34" charset="0"/>
                <a:cs typeface="Arial" pitchFamily="34" charset="0"/>
              </a:rPr>
              <a:t>Guidance documents for submission of data to XEVMPD:</a:t>
            </a:r>
          </a:p>
          <a:p>
            <a:pPr fontAlgn="auto">
              <a:spcAft>
                <a:spcPts val="0"/>
              </a:spcAft>
              <a:defRPr/>
            </a:pPr>
            <a:r>
              <a:rPr lang="it-CH" sz="2400" dirty="0" smtClean="0">
                <a:solidFill>
                  <a:schemeClr val="tx1"/>
                </a:solidFill>
                <a:latin typeface="Arial" pitchFamily="34" charset="0"/>
                <a:cs typeface="Arial" pitchFamily="34" charset="0"/>
              </a:rPr>
              <a:t>9 documents </a:t>
            </a:r>
          </a:p>
          <a:p>
            <a:pPr fontAlgn="auto">
              <a:spcAft>
                <a:spcPts val="0"/>
              </a:spcAft>
              <a:defRPr/>
            </a:pPr>
            <a:r>
              <a:rPr lang="en-IE" sz="2400" dirty="0" smtClean="0"/>
              <a:t> </a:t>
            </a:r>
            <a:r>
              <a:rPr lang="en-IE" sz="2400" dirty="0"/>
              <a:t>Detailed guidance on the electronic submission of information on medicinal products for human use by marketing authorisation holders to the European Medicines Agency in accordance with Article 57(2), second subparagraph of Regulation (EC) No 726/2004 </a:t>
            </a:r>
          </a:p>
          <a:p>
            <a:pPr fontAlgn="auto">
              <a:spcAft>
                <a:spcPts val="0"/>
              </a:spcAft>
              <a:defRPr/>
            </a:pPr>
            <a:r>
              <a:rPr lang="en-IE" sz="2400" dirty="0"/>
              <a:t>XEVPRM technical specifications, Chapter 3.I </a:t>
            </a:r>
            <a:r>
              <a:rPr lang="en-IE" sz="2400" dirty="0" smtClean="0"/>
              <a:t>: </a:t>
            </a:r>
            <a:r>
              <a:rPr lang="en-IE" sz="2400" dirty="0" smtClean="0">
                <a:solidFill>
                  <a:schemeClr val="tx1"/>
                </a:solidFill>
              </a:rPr>
              <a:t>224 pages</a:t>
            </a:r>
            <a:endParaRPr lang="it-CH" sz="2400" dirty="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566738"/>
          </a:xfrm>
        </p:spPr>
        <p:txBody>
          <a:bodyPr rtlCol="0">
            <a:normAutofit fontScale="90000"/>
          </a:bodyPr>
          <a:lstStyle/>
          <a:p>
            <a:pPr algn="ctr" eaLnBrk="1" fontAlgn="auto" hangingPunct="1">
              <a:spcAft>
                <a:spcPts val="0"/>
              </a:spcAft>
              <a:defRPr/>
            </a:pPr>
            <a:r>
              <a:rPr lang="en-IE" dirty="0" smtClean="0"/>
              <a:t>Changes in ICH guidelines</a:t>
            </a:r>
            <a:endParaRPr lang="en-IE" dirty="0"/>
          </a:p>
        </p:txBody>
      </p:sp>
      <p:sp>
        <p:nvSpPr>
          <p:cNvPr id="12291" name="Content Placeholder 2"/>
          <p:cNvSpPr>
            <a:spLocks noGrp="1"/>
          </p:cNvSpPr>
          <p:nvPr>
            <p:ph idx="1"/>
          </p:nvPr>
        </p:nvSpPr>
        <p:spPr>
          <a:xfrm>
            <a:off x="250825" y="700088"/>
            <a:ext cx="8229600" cy="1377950"/>
          </a:xfrm>
        </p:spPr>
        <p:txBody>
          <a:bodyPr/>
          <a:lstStyle/>
          <a:p>
            <a:pPr marL="0" indent="0" eaLnBrk="1" hangingPunct="1"/>
            <a:r>
              <a:rPr lang="en-IE" sz="2000" dirty="0" smtClean="0">
                <a:solidFill>
                  <a:schemeClr val="tx1"/>
                </a:solidFill>
              </a:rPr>
              <a:t>ICH E2B R3:</a:t>
            </a:r>
          </a:p>
          <a:p>
            <a:pPr marL="0" indent="0" eaLnBrk="1" hangingPunct="1"/>
            <a:r>
              <a:rPr lang="en-IE" sz="2000" dirty="0" smtClean="0">
                <a:solidFill>
                  <a:schemeClr val="tx1"/>
                </a:solidFill>
              </a:rPr>
              <a:t>166 page implementation guide + 8 appendices - “old” E2B R2 was 29 pages</a:t>
            </a:r>
          </a:p>
          <a:p>
            <a:pPr marL="0" indent="0" eaLnBrk="1" hangingPunct="1"/>
            <a:endParaRPr lang="en-IE" sz="900" dirty="0" smtClean="0">
              <a:solidFill>
                <a:schemeClr val="tx1"/>
              </a:solidFill>
            </a:endParaRPr>
          </a:p>
          <a:p>
            <a:pPr marL="0" indent="0" eaLnBrk="1" hangingPunct="1"/>
            <a:r>
              <a:rPr lang="en-IE" sz="2000" dirty="0" smtClean="0">
                <a:solidFill>
                  <a:schemeClr val="tx1"/>
                </a:solidFill>
              </a:rPr>
              <a:t>ICH E2C (new </a:t>
            </a:r>
            <a:r>
              <a:rPr lang="en-IE" sz="2000" dirty="0" err="1" smtClean="0">
                <a:solidFill>
                  <a:schemeClr val="tx1"/>
                </a:solidFill>
              </a:rPr>
              <a:t>vs</a:t>
            </a:r>
            <a:r>
              <a:rPr lang="en-IE" sz="2000" dirty="0" smtClean="0">
                <a:solidFill>
                  <a:schemeClr val="tx1"/>
                </a:solidFill>
              </a:rPr>
              <a:t> old version) grew from 10 to 19 chapters</a:t>
            </a:r>
          </a:p>
          <a:p>
            <a:pPr marL="0" indent="0" eaLnBrk="1" hangingPunct="1"/>
            <a:endParaRPr lang="en-IE" sz="2000" dirty="0" smtClean="0">
              <a:solidFill>
                <a:schemeClr val="tx1"/>
              </a:solidFill>
            </a:endParaRPr>
          </a:p>
          <a:p>
            <a:pPr marL="0" indent="0" eaLnBrk="1" hangingPunct="1"/>
            <a:endParaRPr lang="en-IE" dirty="0" smtClean="0"/>
          </a:p>
        </p:txBody>
      </p:sp>
      <p:sp>
        <p:nvSpPr>
          <p:cNvPr id="4" name="Rectangle 3"/>
          <p:cNvSpPr/>
          <p:nvPr/>
        </p:nvSpPr>
        <p:spPr>
          <a:xfrm>
            <a:off x="323850" y="2711450"/>
            <a:ext cx="7127875" cy="2308225"/>
          </a:xfrm>
          <a:prstGeom prst="rect">
            <a:avLst/>
          </a:prstGeom>
        </p:spPr>
        <p:txBody>
          <a:bodyPr>
            <a:spAutoFit/>
          </a:bodyPr>
          <a:lstStyle/>
          <a:p>
            <a:pPr eaLnBrk="1" fontAlgn="auto" hangingPunct="1">
              <a:spcBef>
                <a:spcPts val="0"/>
              </a:spcBef>
              <a:spcAft>
                <a:spcPts val="0"/>
              </a:spcAft>
              <a:defRPr/>
            </a:pPr>
            <a:r>
              <a:rPr lang="en-IE" b="1" dirty="0">
                <a:latin typeface="+mn-lt"/>
              </a:rPr>
              <a:t>Impact of the new legislation on marketing-authorisation holders</a:t>
            </a:r>
          </a:p>
          <a:p>
            <a:pPr eaLnBrk="1" fontAlgn="auto" hangingPunct="1">
              <a:spcBef>
                <a:spcPts val="0"/>
              </a:spcBef>
              <a:spcAft>
                <a:spcPts val="0"/>
              </a:spcAft>
              <a:defRPr/>
            </a:pPr>
            <a:r>
              <a:rPr lang="en-IE" dirty="0">
                <a:latin typeface="+mn-lt"/>
              </a:rPr>
              <a:t>Marketing-authorisation applicants and holders are impacted by the legislation in a number of key areas. The legislation aims to:</a:t>
            </a:r>
          </a:p>
          <a:p>
            <a:pPr marL="285750" indent="-285750" eaLnBrk="1" fontAlgn="auto" hangingPunct="1">
              <a:spcBef>
                <a:spcPts val="0"/>
              </a:spcBef>
              <a:spcAft>
                <a:spcPts val="0"/>
              </a:spcAft>
              <a:buFont typeface="Arial" pitchFamily="34" charset="0"/>
              <a:buChar char="•"/>
              <a:defRPr/>
            </a:pPr>
            <a:r>
              <a:rPr lang="en-IE" dirty="0">
                <a:latin typeface="+mn-lt"/>
              </a:rPr>
              <a:t>make roles and responsibilities clear;</a:t>
            </a:r>
          </a:p>
          <a:p>
            <a:pPr marL="285750" indent="-285750" eaLnBrk="1" fontAlgn="auto" hangingPunct="1">
              <a:spcBef>
                <a:spcPts val="0"/>
              </a:spcBef>
              <a:spcAft>
                <a:spcPts val="0"/>
              </a:spcAft>
              <a:buFont typeface="Arial" pitchFamily="34" charset="0"/>
              <a:buChar char="•"/>
              <a:defRPr/>
            </a:pPr>
            <a:r>
              <a:rPr lang="en-IE" dirty="0">
                <a:latin typeface="+mn-lt"/>
              </a:rPr>
              <a:t>minimise duplication of effort;</a:t>
            </a:r>
          </a:p>
          <a:p>
            <a:pPr marL="285750" indent="-285750" eaLnBrk="1" fontAlgn="auto" hangingPunct="1">
              <a:spcBef>
                <a:spcPts val="0"/>
              </a:spcBef>
              <a:spcAft>
                <a:spcPts val="0"/>
              </a:spcAft>
              <a:buFont typeface="Arial" pitchFamily="34" charset="0"/>
              <a:buChar char="•"/>
              <a:defRPr/>
            </a:pPr>
            <a:r>
              <a:rPr lang="en-IE" dirty="0">
                <a:latin typeface="+mn-lt"/>
              </a:rPr>
              <a:t>free up resources by rationalising and simplifying periodic safety update reports (PSURs) and adverse-drug-reaction (ADR) reporting;</a:t>
            </a:r>
          </a:p>
          <a:p>
            <a:pPr marL="285750" indent="-285750" eaLnBrk="1" fontAlgn="auto" hangingPunct="1">
              <a:spcBef>
                <a:spcPts val="0"/>
              </a:spcBef>
              <a:spcAft>
                <a:spcPts val="0"/>
              </a:spcAft>
              <a:buFont typeface="Arial" pitchFamily="34" charset="0"/>
              <a:buChar char="•"/>
              <a:defRPr/>
            </a:pPr>
            <a:r>
              <a:rPr lang="en-IE" dirty="0">
                <a:latin typeface="+mn-lt"/>
              </a:rPr>
              <a:t>establish a clear legal framework for post-authorisation monitoring.</a:t>
            </a:r>
          </a:p>
        </p:txBody>
      </p:sp>
      <p:sp>
        <p:nvSpPr>
          <p:cNvPr id="5" name="Title 1"/>
          <p:cNvSpPr txBox="1">
            <a:spLocks/>
          </p:cNvSpPr>
          <p:nvPr/>
        </p:nvSpPr>
        <p:spPr>
          <a:xfrm>
            <a:off x="395288" y="2078038"/>
            <a:ext cx="8229600" cy="565150"/>
          </a:xfrm>
          <a:prstGeom prst="rect">
            <a:avLst/>
          </a:prstGeom>
        </p:spPr>
        <p:txBody>
          <a:bodyPr anchor="ctr">
            <a:normAutofit fontScale="97500"/>
          </a:bodyPr>
          <a:lstStyle>
            <a:lvl1pPr algn="l" defTabSz="914400" rtl="0" eaLnBrk="1" latinLnBrk="0" hangingPunct="1">
              <a:spcBef>
                <a:spcPct val="0"/>
              </a:spcBef>
              <a:buNone/>
              <a:defRPr sz="3200" kern="1200">
                <a:solidFill>
                  <a:srgbClr val="0078AE"/>
                </a:solidFill>
                <a:latin typeface="Arial Narrow" panose="020B0606020202030204" pitchFamily="34" charset="0"/>
                <a:ea typeface="+mj-ea"/>
                <a:cs typeface="+mj-cs"/>
              </a:defRPr>
            </a:lvl1pPr>
          </a:lstStyle>
          <a:p>
            <a:pPr algn="ctr" fontAlgn="auto">
              <a:spcAft>
                <a:spcPts val="0"/>
              </a:spcAft>
              <a:defRPr/>
            </a:pPr>
            <a:r>
              <a:rPr lang="en-IE" dirty="0" smtClean="0"/>
              <a:t>Purpose of new EU legislation</a:t>
            </a:r>
            <a:endParaRPr lang="en-IE"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93700" y="15874"/>
            <a:ext cx="8229600" cy="899691"/>
          </a:xfrm>
        </p:spPr>
        <p:txBody>
          <a:bodyPr rtlCol="0">
            <a:normAutofit/>
          </a:bodyPr>
          <a:lstStyle/>
          <a:p>
            <a:pPr algn="ctr" eaLnBrk="1" fontAlgn="auto" hangingPunct="1">
              <a:spcAft>
                <a:spcPts val="0"/>
              </a:spcAft>
              <a:defRPr/>
            </a:pPr>
            <a:r>
              <a:rPr lang="en-GB" dirty="0" smtClean="0"/>
              <a:t>Redundancies are recognized</a:t>
            </a:r>
            <a:br>
              <a:rPr lang="en-GB" dirty="0" smtClean="0"/>
            </a:br>
            <a:r>
              <a:rPr lang="en-GB" sz="1100" dirty="0" smtClean="0"/>
              <a:t>(EMA/CHMP/ICH/544553/1998)</a:t>
            </a:r>
          </a:p>
        </p:txBody>
      </p:sp>
      <p:sp>
        <p:nvSpPr>
          <p:cNvPr id="13315" name="AutoShape 7" descr="http://www.pinterest.com/offsite/?token=131-21&amp;url=http%3A%2F%2Fmedia-cache-ec0.pinimg.com%2Foriginals%2F83%2F8f%2F50%2F838f50422d0f0be3bbf1b80b0ee40905.jpg&amp;pin=493636809127638744"/>
          <p:cNvSpPr>
            <a:spLocks noChangeAspect="1" noChangeArrowheads="1"/>
          </p:cNvSpPr>
          <p:nvPr/>
        </p:nvSpPr>
        <p:spPr bwMode="auto">
          <a:xfrm>
            <a:off x="63500" y="-13652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13316" name="AutoShape 9" descr="http://www.pinterest.com/offsite/?token=131-21&amp;url=http%3A%2F%2Fmedia-cache-ec0.pinimg.com%2Foriginals%2F83%2F8f%2F50%2F838f50422d0f0be3bbf1b80b0ee40905.jpg&amp;pin=493636809127638744"/>
          <p:cNvSpPr>
            <a:spLocks noChangeAspect="1" noChangeArrowheads="1"/>
          </p:cNvSpPr>
          <p:nvPr/>
        </p:nvSpPr>
        <p:spPr bwMode="auto">
          <a:xfrm>
            <a:off x="215900" y="158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13317" name="AutoShape 11" descr="http://www.pinterest.com/offsite/?token=131-21&amp;url=http%3A%2F%2Fmedia-cache-ec0.pinimg.com%2Foriginals%2F83%2F8f%2F50%2F838f50422d0f0be3bbf1b80b0ee40905.jpg&amp;pin=493636809127638744"/>
          <p:cNvSpPr>
            <a:spLocks noChangeAspect="1" noChangeArrowheads="1"/>
          </p:cNvSpPr>
          <p:nvPr/>
        </p:nvSpPr>
        <p:spPr bwMode="auto">
          <a:xfrm>
            <a:off x="368300" y="1682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13318" name="AutoShape 13" descr="http://www.pinterest.com/offsite/?token=131-21&amp;url=http%3A%2F%2Fmedia-cache-ec0.pinimg.com%2Foriginals%2F83%2F8f%2F50%2F838f50422d0f0be3bbf1b80b0ee40905.jpg&amp;pin=493636809127638744"/>
          <p:cNvSpPr>
            <a:spLocks noChangeAspect="1" noChangeArrowheads="1"/>
          </p:cNvSpPr>
          <p:nvPr/>
        </p:nvSpPr>
        <p:spPr bwMode="auto">
          <a:xfrm>
            <a:off x="520700" y="3206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13319" name="AutoShape 15" descr="http://www.pinterest.com/offsite/?token=131-21&amp;url=http%3A%2F%2Fmedia-cache-ec0.pinimg.com%2Foriginals%2F83%2F8f%2F50%2F838f50422d0f0be3bbf1b80b0ee40905.jpg&amp;pin=493636809127638744"/>
          <p:cNvSpPr>
            <a:spLocks noChangeAspect="1" noChangeArrowheads="1"/>
          </p:cNvSpPr>
          <p:nvPr/>
        </p:nvSpPr>
        <p:spPr bwMode="auto">
          <a:xfrm>
            <a:off x="673100" y="4730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13320" name="AutoShape 17" descr="http://www.pinterest.com/offsite/?token=131-21&amp;url=http%3A%2F%2Fmedia-cache-ec0.pinimg.com%2Foriginals%2F83%2F8f%2F50%2F838f50422d0f0be3bbf1b80b0ee40905.jpg&amp;pin=493636809127638744"/>
          <p:cNvSpPr>
            <a:spLocks noChangeAspect="1" noChangeArrowheads="1"/>
          </p:cNvSpPr>
          <p:nvPr/>
        </p:nvSpPr>
        <p:spPr bwMode="auto">
          <a:xfrm>
            <a:off x="825500" y="6254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13321" name="AutoShape 19" descr="http://www.pinterest.com/offsite/?token=131-21&amp;url=http%3A%2F%2Fmedia-cache-ec0.pinimg.com%2Foriginals%2F83%2F8f%2F50%2F838f50422d0f0be3bbf1b80b0ee40905.jpg&amp;pin=493636809127638744"/>
          <p:cNvSpPr>
            <a:spLocks noChangeAspect="1" noChangeArrowheads="1"/>
          </p:cNvSpPr>
          <p:nvPr/>
        </p:nvSpPr>
        <p:spPr bwMode="auto">
          <a:xfrm>
            <a:off x="977900" y="7778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pic>
        <p:nvPicPr>
          <p:cNvPr id="13322" name="Picture 3"/>
          <p:cNvPicPr>
            <a:picLocks noChangeAspect="1" noChangeArrowheads="1"/>
          </p:cNvPicPr>
          <p:nvPr/>
        </p:nvPicPr>
        <p:blipFill>
          <a:blip r:embed="rId2">
            <a:extLst>
              <a:ext uri="{28A0092B-C50C-407E-A947-70E740481C1C}">
                <a14:useLocalDpi xmlns:a14="http://schemas.microsoft.com/office/drawing/2010/main" val="0"/>
              </a:ext>
            </a:extLst>
          </a:blip>
          <a:srcRect l="30974" t="14459" r="32861" b="18193"/>
          <a:stretch>
            <a:fillRect/>
          </a:stretch>
        </p:blipFill>
        <p:spPr bwMode="auto">
          <a:xfrm>
            <a:off x="35496" y="993675"/>
            <a:ext cx="4140200" cy="402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5"/>
          <p:cNvPicPr>
            <a:picLocks noChangeAspect="1" noChangeArrowheads="1"/>
          </p:cNvPicPr>
          <p:nvPr/>
        </p:nvPicPr>
        <p:blipFill>
          <a:blip r:embed="rId3">
            <a:extLst>
              <a:ext uri="{28A0092B-C50C-407E-A947-70E740481C1C}">
                <a14:useLocalDpi xmlns:a14="http://schemas.microsoft.com/office/drawing/2010/main" val="0"/>
              </a:ext>
            </a:extLst>
          </a:blip>
          <a:srcRect l="23764" t="16628" r="26506" b="24295"/>
          <a:stretch>
            <a:fillRect/>
          </a:stretch>
        </p:blipFill>
        <p:spPr bwMode="auto">
          <a:xfrm>
            <a:off x="5508104" y="993675"/>
            <a:ext cx="3371850" cy="41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IE" dirty="0" smtClean="0"/>
              <a:t>Redundancies have not been resolved</a:t>
            </a:r>
            <a:endParaRPr lang="en-IE" dirty="0"/>
          </a:p>
        </p:txBody>
      </p:sp>
      <p:sp>
        <p:nvSpPr>
          <p:cNvPr id="14339" name="Content Placeholder 2"/>
          <p:cNvSpPr>
            <a:spLocks noGrp="1"/>
          </p:cNvSpPr>
          <p:nvPr>
            <p:ph idx="1"/>
          </p:nvPr>
        </p:nvSpPr>
        <p:spPr>
          <a:xfrm>
            <a:off x="323850" y="842963"/>
            <a:ext cx="8156575" cy="3457575"/>
          </a:xfrm>
        </p:spPr>
        <p:txBody>
          <a:bodyPr/>
          <a:lstStyle/>
          <a:p>
            <a:pPr marL="0" indent="0" eaLnBrk="1" hangingPunct="1"/>
            <a:r>
              <a:rPr lang="en-IE" dirty="0" smtClean="0">
                <a:solidFill>
                  <a:schemeClr val="tx1"/>
                </a:solidFill>
              </a:rPr>
              <a:t>16 out 40 sections in common between PBRER and DSUR; 3 with RMP</a:t>
            </a:r>
          </a:p>
          <a:p>
            <a:pPr marL="0" indent="0" eaLnBrk="1" hangingPunct="1"/>
            <a:endParaRPr lang="en-IE" dirty="0" smtClean="0">
              <a:solidFill>
                <a:schemeClr val="tx1"/>
              </a:solidFill>
            </a:endParaRPr>
          </a:p>
          <a:p>
            <a:pPr marL="0" indent="0" eaLnBrk="1" hangingPunct="1"/>
            <a:r>
              <a:rPr lang="en-IE" dirty="0" smtClean="0">
                <a:solidFill>
                  <a:schemeClr val="tx1"/>
                </a:solidFill>
              </a:rPr>
              <a:t>Periodicity is not the same:</a:t>
            </a:r>
          </a:p>
          <a:p>
            <a:pPr marL="285750" indent="-285750" eaLnBrk="1" hangingPunct="1">
              <a:buFont typeface="Arial" pitchFamily="34" charset="0"/>
              <a:buChar char="•"/>
            </a:pPr>
            <a:r>
              <a:rPr lang="en-IE" dirty="0" smtClean="0">
                <a:solidFill>
                  <a:schemeClr val="tx1"/>
                </a:solidFill>
              </a:rPr>
              <a:t>Annually for DSUR</a:t>
            </a:r>
          </a:p>
          <a:p>
            <a:pPr marL="285750" indent="-285750" eaLnBrk="1" hangingPunct="1">
              <a:buFont typeface="Arial" pitchFamily="34" charset="0"/>
              <a:buChar char="•"/>
            </a:pPr>
            <a:r>
              <a:rPr lang="en-IE" dirty="0" smtClean="0">
                <a:solidFill>
                  <a:schemeClr val="tx1"/>
                </a:solidFill>
              </a:rPr>
              <a:t>PBRER: Every 6 months after placing on the EU market for 2 years; once a year for 2 years; every 3 years. (depending on EU RD list)</a:t>
            </a:r>
          </a:p>
          <a:p>
            <a:pPr marL="285750" indent="-285750" eaLnBrk="1" hangingPunct="1">
              <a:buFont typeface="Arial" pitchFamily="34" charset="0"/>
              <a:buChar char="•"/>
            </a:pPr>
            <a:r>
              <a:rPr lang="en-IE" dirty="0" smtClean="0">
                <a:solidFill>
                  <a:schemeClr val="tx1"/>
                </a:solidFill>
              </a:rPr>
              <a:t>RMP: at the request of an authority; when important milestone is reached; new information can change the benefit-risk balance of the product</a:t>
            </a:r>
          </a:p>
          <a:p>
            <a:pPr marL="0" indent="0" eaLnBrk="1" hangingPunct="1"/>
            <a:endParaRPr lang="en-IE" dirty="0" smtClean="0">
              <a:solidFill>
                <a:schemeClr val="tx1"/>
              </a:solidFill>
            </a:endParaRPr>
          </a:p>
        </p:txBody>
      </p:sp>
      <p:sp>
        <p:nvSpPr>
          <p:cNvPr id="14340" name="Content Placeholder 2"/>
          <p:cNvSpPr txBox="1">
            <a:spLocks/>
          </p:cNvSpPr>
          <p:nvPr/>
        </p:nvSpPr>
        <p:spPr bwMode="auto">
          <a:xfrm>
            <a:off x="250825" y="3940175"/>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spcBef>
                <a:spcPct val="20000"/>
              </a:spcBef>
            </a:pPr>
            <a:r>
              <a:rPr lang="en-IE"/>
              <a:t>No modular approach is possible</a:t>
            </a:r>
          </a:p>
        </p:txBody>
      </p:sp>
      <p:sp>
        <p:nvSpPr>
          <p:cNvPr id="14341" name="Content Placeholder 2"/>
          <p:cNvSpPr txBox="1">
            <a:spLocks/>
          </p:cNvSpPr>
          <p:nvPr/>
        </p:nvSpPr>
        <p:spPr bwMode="auto">
          <a:xfrm>
            <a:off x="179388" y="4443413"/>
            <a:ext cx="83740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marL="285750" indent="-285750" eaLnBrk="1" hangingPunct="1">
              <a:spcBef>
                <a:spcPct val="20000"/>
              </a:spcBef>
              <a:buFont typeface="Arial" pitchFamily="34" charset="0"/>
              <a:buChar char="•"/>
            </a:pPr>
            <a:r>
              <a:rPr lang="en-IE" dirty="0"/>
              <a:t>PADER: quarterly for first 2 years, then annually</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IE" dirty="0" smtClean="0"/>
              <a:t>Redundancies</a:t>
            </a:r>
            <a:endParaRPr lang="en-IE" dirty="0"/>
          </a:p>
        </p:txBody>
      </p:sp>
      <p:sp>
        <p:nvSpPr>
          <p:cNvPr id="5" name="Rectangle 4"/>
          <p:cNvSpPr/>
          <p:nvPr/>
        </p:nvSpPr>
        <p:spPr>
          <a:xfrm>
            <a:off x="34925" y="2989263"/>
            <a:ext cx="7921625" cy="2030412"/>
          </a:xfrm>
          <a:prstGeom prst="rect">
            <a:avLst/>
          </a:prstGeom>
        </p:spPr>
        <p:txBody>
          <a:bodyPr>
            <a:spAutoFit/>
          </a:bodyPr>
          <a:lstStyle/>
          <a:p>
            <a:pPr algn="ctr" eaLnBrk="1" fontAlgn="auto" hangingPunct="1">
              <a:spcBef>
                <a:spcPts val="0"/>
              </a:spcBef>
              <a:spcAft>
                <a:spcPts val="0"/>
              </a:spcAft>
              <a:defRPr/>
            </a:pPr>
            <a:r>
              <a:rPr lang="en-IE" dirty="0">
                <a:solidFill>
                  <a:srgbClr val="FF0000"/>
                </a:solidFill>
                <a:latin typeface="+mn-lt"/>
              </a:rPr>
              <a:t>Signal detection:</a:t>
            </a:r>
          </a:p>
          <a:p>
            <a:pPr eaLnBrk="1" fontAlgn="auto" hangingPunct="1">
              <a:spcBef>
                <a:spcPts val="0"/>
              </a:spcBef>
              <a:spcAft>
                <a:spcPts val="0"/>
              </a:spcAft>
              <a:defRPr/>
            </a:pPr>
            <a:r>
              <a:rPr lang="en-IE" dirty="0">
                <a:solidFill>
                  <a:schemeClr val="tx1">
                    <a:lumMod val="50000"/>
                  </a:schemeClr>
                </a:solidFill>
                <a:latin typeface="+mn-lt"/>
              </a:rPr>
              <a:t>The marketing authorisation holder: </a:t>
            </a:r>
          </a:p>
          <a:p>
            <a:pPr eaLnBrk="1" fontAlgn="auto" hangingPunct="1">
              <a:spcBef>
                <a:spcPts val="0"/>
              </a:spcBef>
              <a:spcAft>
                <a:spcPts val="0"/>
              </a:spcAft>
              <a:defRPr/>
            </a:pPr>
            <a:r>
              <a:rPr lang="en-IE" dirty="0">
                <a:solidFill>
                  <a:schemeClr val="tx1">
                    <a:lumMod val="50000"/>
                  </a:schemeClr>
                </a:solidFill>
                <a:latin typeface="+mn-lt"/>
              </a:rPr>
              <a:t>shall monitor the data in </a:t>
            </a:r>
            <a:r>
              <a:rPr lang="en-IE" dirty="0" err="1">
                <a:solidFill>
                  <a:schemeClr val="tx1">
                    <a:lumMod val="50000"/>
                  </a:schemeClr>
                </a:solidFill>
                <a:latin typeface="+mn-lt"/>
              </a:rPr>
              <a:t>EudraVigilance</a:t>
            </a:r>
            <a:r>
              <a:rPr lang="en-IE" dirty="0">
                <a:solidFill>
                  <a:schemeClr val="tx1">
                    <a:lumMod val="50000"/>
                  </a:schemeClr>
                </a:solidFill>
                <a:latin typeface="+mn-lt"/>
              </a:rPr>
              <a:t> to the extent of their accessibility. The frequency of the monitoring should be at least once monthly and shall be proportionate to the identified risk, the potential risk and the need for additional information </a:t>
            </a:r>
          </a:p>
          <a:p>
            <a:pPr eaLnBrk="1" fontAlgn="auto" hangingPunct="1">
              <a:spcBef>
                <a:spcPts val="0"/>
              </a:spcBef>
              <a:spcAft>
                <a:spcPts val="0"/>
              </a:spcAft>
              <a:defRPr/>
            </a:pPr>
            <a:endParaRPr lang="en-IE" dirty="0">
              <a:solidFill>
                <a:schemeClr val="tx1">
                  <a:lumMod val="50000"/>
                </a:schemeClr>
              </a:solidFill>
              <a:latin typeface="+mn-lt"/>
            </a:endParaRPr>
          </a:p>
          <a:p>
            <a:pPr algn="ctr" eaLnBrk="1" fontAlgn="auto" hangingPunct="1">
              <a:spcBef>
                <a:spcPts val="0"/>
              </a:spcBef>
              <a:spcAft>
                <a:spcPts val="0"/>
              </a:spcAft>
              <a:defRPr/>
            </a:pPr>
            <a:r>
              <a:rPr lang="en-IE" dirty="0">
                <a:solidFill>
                  <a:schemeClr val="tx1">
                    <a:lumMod val="50000"/>
                  </a:schemeClr>
                </a:solidFill>
                <a:latin typeface="+mn-lt"/>
              </a:rPr>
              <a:t>How many monthly signal detection reports for acetylsalicylic acid </a:t>
            </a:r>
            <a:r>
              <a:rPr lang="en-IE" dirty="0" smtClean="0">
                <a:solidFill>
                  <a:schemeClr val="tx1">
                    <a:lumMod val="50000"/>
                  </a:schemeClr>
                </a:solidFill>
                <a:latin typeface="+mn-lt"/>
              </a:rPr>
              <a:t>will be prepared </a:t>
            </a:r>
            <a:r>
              <a:rPr lang="en-IE" dirty="0">
                <a:solidFill>
                  <a:schemeClr val="tx1">
                    <a:lumMod val="50000"/>
                  </a:schemeClr>
                </a:solidFill>
                <a:latin typeface="+mn-lt"/>
              </a:rPr>
              <a:t>?</a:t>
            </a:r>
          </a:p>
        </p:txBody>
      </p:sp>
      <p:sp>
        <p:nvSpPr>
          <p:cNvPr id="4" name="Rectangle 3"/>
          <p:cNvSpPr/>
          <p:nvPr/>
        </p:nvSpPr>
        <p:spPr>
          <a:xfrm>
            <a:off x="187325" y="915988"/>
            <a:ext cx="8066088" cy="1754187"/>
          </a:xfrm>
          <a:prstGeom prst="rect">
            <a:avLst/>
          </a:prstGeom>
        </p:spPr>
        <p:txBody>
          <a:bodyPr>
            <a:spAutoFit/>
          </a:bodyPr>
          <a:lstStyle/>
          <a:p>
            <a:pPr algn="ctr" eaLnBrk="1" fontAlgn="auto" hangingPunct="1">
              <a:spcBef>
                <a:spcPts val="0"/>
              </a:spcBef>
              <a:spcAft>
                <a:spcPts val="0"/>
              </a:spcAft>
              <a:defRPr/>
            </a:pPr>
            <a:r>
              <a:rPr lang="en-IE" dirty="0">
                <a:solidFill>
                  <a:srgbClr val="FF0000"/>
                </a:solidFill>
                <a:latin typeface="+mn-lt"/>
              </a:rPr>
              <a:t>Renewals</a:t>
            </a:r>
          </a:p>
          <a:p>
            <a:pPr marL="285750" indent="-285750" eaLnBrk="1" fontAlgn="auto" hangingPunct="1">
              <a:spcBef>
                <a:spcPts val="0"/>
              </a:spcBef>
              <a:spcAft>
                <a:spcPts val="0"/>
              </a:spcAft>
              <a:buFont typeface="Arial" pitchFamily="34" charset="0"/>
              <a:buChar char="•"/>
              <a:defRPr/>
            </a:pPr>
            <a:r>
              <a:rPr lang="en-IE" dirty="0">
                <a:solidFill>
                  <a:schemeClr val="accent1">
                    <a:lumMod val="50000"/>
                  </a:schemeClr>
                </a:solidFill>
                <a:latin typeface="+mn-lt"/>
              </a:rPr>
              <a:t>No PSUR </a:t>
            </a:r>
            <a:r>
              <a:rPr lang="en-IE" dirty="0" smtClean="0">
                <a:solidFill>
                  <a:schemeClr val="accent1">
                    <a:lumMod val="50000"/>
                  </a:schemeClr>
                </a:solidFill>
                <a:latin typeface="+mn-lt"/>
              </a:rPr>
              <a:t>is required</a:t>
            </a:r>
            <a:r>
              <a:rPr lang="en-IE" dirty="0">
                <a:solidFill>
                  <a:schemeClr val="accent1">
                    <a:lumMod val="50000"/>
                  </a:schemeClr>
                </a:solidFill>
                <a:latin typeface="+mn-lt"/>
              </a:rPr>
              <a:t>, but addendum to clinical overview (in practice a PBRER in a different format with benefit evaluation and benefit-risk balance </a:t>
            </a:r>
            <a:r>
              <a:rPr lang="en-IE" dirty="0" smtClean="0">
                <a:solidFill>
                  <a:schemeClr val="accent1">
                    <a:lumMod val="50000"/>
                  </a:schemeClr>
                </a:solidFill>
                <a:latin typeface="+mn-lt"/>
              </a:rPr>
              <a:t>sections)</a:t>
            </a:r>
            <a:endParaRPr lang="en-IE" dirty="0">
              <a:solidFill>
                <a:schemeClr val="accent1">
                  <a:lumMod val="50000"/>
                </a:schemeClr>
              </a:solidFill>
              <a:latin typeface="+mn-lt"/>
            </a:endParaRPr>
          </a:p>
          <a:p>
            <a:pPr marL="285750" indent="-285750" eaLnBrk="1" fontAlgn="auto" hangingPunct="1">
              <a:spcBef>
                <a:spcPts val="0"/>
              </a:spcBef>
              <a:spcAft>
                <a:spcPts val="0"/>
              </a:spcAft>
              <a:buFont typeface="Arial" pitchFamily="34" charset="0"/>
              <a:buChar char="•"/>
              <a:defRPr/>
            </a:pPr>
            <a:endParaRPr lang="en-IE" dirty="0">
              <a:solidFill>
                <a:schemeClr val="accent1">
                  <a:lumMod val="50000"/>
                </a:schemeClr>
              </a:solidFill>
              <a:latin typeface="+mn-lt"/>
            </a:endParaRPr>
          </a:p>
          <a:p>
            <a:pPr marL="285750" indent="-285750" eaLnBrk="1" fontAlgn="auto" hangingPunct="1">
              <a:spcBef>
                <a:spcPts val="0"/>
              </a:spcBef>
              <a:spcAft>
                <a:spcPts val="0"/>
              </a:spcAft>
              <a:buFont typeface="Arial" pitchFamily="34" charset="0"/>
              <a:buChar char="•"/>
              <a:defRPr/>
            </a:pPr>
            <a:r>
              <a:rPr lang="en-IE" dirty="0">
                <a:solidFill>
                  <a:schemeClr val="accent1">
                    <a:lumMod val="50000"/>
                  </a:schemeClr>
                </a:solidFill>
                <a:latin typeface="+mn-lt"/>
              </a:rPr>
              <a:t>Clinical Expert Statement (with confirmation that there are no new data that can change the benefit-risk balance)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OMICS International Conferences</a:t>
            </a:r>
          </a:p>
        </p:txBody>
      </p:sp>
      <p:sp>
        <p:nvSpPr>
          <p:cNvPr id="3" name="Content Placeholder 2"/>
          <p:cNvSpPr>
            <a:spLocks noGrp="1"/>
          </p:cNvSpPr>
          <p:nvPr>
            <p:ph idx="1"/>
          </p:nvPr>
        </p:nvSpPr>
        <p:spPr>
          <a:xfrm>
            <a:off x="448966" y="968348"/>
            <a:ext cx="8237835" cy="3626275"/>
          </a:xfrm>
        </p:spPr>
        <p:txBody>
          <a:bodyPr>
            <a:normAutofit/>
          </a:bodyPr>
          <a:lstStyle/>
          <a:p>
            <a:pPr marL="0" indent="0" algn="just">
              <a:buNone/>
            </a:pPr>
            <a:r>
              <a:rPr lang="en-US" dirty="0"/>
              <a:t>OMICS International is a pioneer and leading science event organizer, which publishes around 500 open access journals and conducts over 500 Medical, Clinical, Engineering, Life Sciences, </a:t>
            </a:r>
            <a:r>
              <a:rPr lang="en-US" dirty="0" err="1"/>
              <a:t>Pharma</a:t>
            </a:r>
            <a:r>
              <a:rPr lang="en-US" dirty="0"/>
              <a:t> scientific conferences all over the globe annually with the support of more than 1000 scientific associations and 30,000 editorial board members and 3.5 million followers to its credit.</a:t>
            </a:r>
          </a:p>
          <a:p>
            <a:pPr marL="0" indent="0" algn="just">
              <a:buNone/>
            </a:pPr>
            <a:endParaRPr lang="en-US" dirty="0" smtClean="0"/>
          </a:p>
          <a:p>
            <a:pPr marL="0" indent="0" algn="just">
              <a:buNone/>
            </a:pPr>
            <a:r>
              <a:rPr lang="en-US" dirty="0" smtClean="0"/>
              <a:t>OMICS </a:t>
            </a:r>
            <a:r>
              <a:rPr lang="en-US" dirty="0"/>
              <a:t>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smtClean="0"/>
          </a:p>
          <a:p>
            <a:endParaRPr lang="en-US" dirty="0"/>
          </a:p>
        </p:txBody>
      </p:sp>
    </p:spTree>
    <p:extLst>
      <p:ext uri="{BB962C8B-B14F-4D97-AF65-F5344CB8AC3E}">
        <p14:creationId xmlns:p14="http://schemas.microsoft.com/office/powerpoint/2010/main" val="9445258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925513"/>
          </a:xfrm>
        </p:spPr>
        <p:txBody>
          <a:bodyPr rtlCol="0">
            <a:normAutofit fontScale="90000"/>
          </a:bodyPr>
          <a:lstStyle/>
          <a:p>
            <a:pPr algn="ctr" eaLnBrk="1" fontAlgn="auto" hangingPunct="1">
              <a:spcAft>
                <a:spcPts val="0"/>
              </a:spcAft>
              <a:defRPr/>
            </a:pPr>
            <a:r>
              <a:rPr lang="en-IE" dirty="0" smtClean="0"/>
              <a:t>Documents addressing signals, risks, benefit-risk balance (post marketing)</a:t>
            </a:r>
            <a:endParaRPr lang="en-IE" dirty="0"/>
          </a:p>
        </p:txBody>
      </p:sp>
      <p:sp>
        <p:nvSpPr>
          <p:cNvPr id="4" name="Oval 3"/>
          <p:cNvSpPr/>
          <p:nvPr/>
        </p:nvSpPr>
        <p:spPr>
          <a:xfrm>
            <a:off x="900113" y="1058863"/>
            <a:ext cx="1303337" cy="100806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PBRER</a:t>
            </a:r>
          </a:p>
        </p:txBody>
      </p:sp>
      <p:sp>
        <p:nvSpPr>
          <p:cNvPr id="6" name="Oval 5"/>
          <p:cNvSpPr/>
          <p:nvPr/>
        </p:nvSpPr>
        <p:spPr>
          <a:xfrm>
            <a:off x="3348038" y="1203325"/>
            <a:ext cx="1079500" cy="1008063"/>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RMP</a:t>
            </a:r>
          </a:p>
        </p:txBody>
      </p:sp>
      <p:sp>
        <p:nvSpPr>
          <p:cNvPr id="8" name="Oval 7"/>
          <p:cNvSpPr/>
          <p:nvPr/>
        </p:nvSpPr>
        <p:spPr>
          <a:xfrm>
            <a:off x="3708400" y="2284413"/>
            <a:ext cx="1439863" cy="122396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Signal detection reports</a:t>
            </a:r>
          </a:p>
        </p:txBody>
      </p:sp>
      <p:sp>
        <p:nvSpPr>
          <p:cNvPr id="9" name="Oval 8"/>
          <p:cNvSpPr/>
          <p:nvPr/>
        </p:nvSpPr>
        <p:spPr>
          <a:xfrm>
            <a:off x="6156325" y="2427288"/>
            <a:ext cx="1800225" cy="1368425"/>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Addendum to clinical overview</a:t>
            </a:r>
          </a:p>
        </p:txBody>
      </p:sp>
      <p:sp>
        <p:nvSpPr>
          <p:cNvPr id="10" name="Oval 9"/>
          <p:cNvSpPr/>
          <p:nvPr/>
        </p:nvSpPr>
        <p:spPr>
          <a:xfrm>
            <a:off x="2051050" y="2427288"/>
            <a:ext cx="1225550" cy="1081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PADER</a:t>
            </a:r>
          </a:p>
        </p:txBody>
      </p:sp>
      <p:sp>
        <p:nvSpPr>
          <p:cNvPr id="11" name="Oval 10"/>
          <p:cNvSpPr/>
          <p:nvPr/>
        </p:nvSpPr>
        <p:spPr>
          <a:xfrm>
            <a:off x="6156325" y="842963"/>
            <a:ext cx="1800225" cy="1368425"/>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Safety information for referrals</a:t>
            </a:r>
          </a:p>
        </p:txBody>
      </p:sp>
      <p:sp>
        <p:nvSpPr>
          <p:cNvPr id="13" name="Title 1"/>
          <p:cNvSpPr txBox="1">
            <a:spLocks/>
          </p:cNvSpPr>
          <p:nvPr/>
        </p:nvSpPr>
        <p:spPr>
          <a:xfrm>
            <a:off x="34924" y="3940175"/>
            <a:ext cx="8497515" cy="781050"/>
          </a:xfrm>
          <a:prstGeom prst="rect">
            <a:avLst/>
          </a:prstGeom>
        </p:spPr>
        <p:txBody>
          <a:bodyPr anchor="ctr">
            <a:normAutofit fontScale="82500" lnSpcReduction="20000"/>
          </a:bodyPr>
          <a:lstStyle>
            <a:lvl1pPr algn="l" defTabSz="914400" rtl="0" eaLnBrk="1" latinLnBrk="0" hangingPunct="1">
              <a:spcBef>
                <a:spcPct val="0"/>
              </a:spcBef>
              <a:buNone/>
              <a:defRPr sz="3200" kern="1200">
                <a:solidFill>
                  <a:srgbClr val="0078AE"/>
                </a:solidFill>
                <a:latin typeface="Arial Narrow" panose="020B0606020202030204" pitchFamily="34" charset="0"/>
                <a:ea typeface="+mj-ea"/>
                <a:cs typeface="+mj-cs"/>
              </a:defRPr>
            </a:lvl1pPr>
          </a:lstStyle>
          <a:p>
            <a:pPr fontAlgn="auto">
              <a:spcAft>
                <a:spcPts val="0"/>
              </a:spcAft>
              <a:defRPr/>
            </a:pPr>
            <a:r>
              <a:rPr lang="en-IE" dirty="0" smtClean="0">
                <a:solidFill>
                  <a:srgbClr val="FF0000"/>
                </a:solidFill>
              </a:rPr>
              <a:t>More complicated overlapping documents = more time = </a:t>
            </a:r>
          </a:p>
          <a:p>
            <a:pPr fontAlgn="auto">
              <a:spcAft>
                <a:spcPts val="0"/>
              </a:spcAft>
              <a:defRPr/>
            </a:pPr>
            <a:r>
              <a:rPr lang="en-IE" dirty="0" smtClean="0">
                <a:solidFill>
                  <a:srgbClr val="FF0000"/>
                </a:solidFill>
              </a:rPr>
              <a:t>additional costs  </a:t>
            </a:r>
            <a:endParaRPr lang="en-IE" dirty="0">
              <a:solidFill>
                <a:srgbClr val="FF0000"/>
              </a:solidFill>
            </a:endParaRPr>
          </a:p>
        </p:txBody>
      </p:sp>
      <p:sp>
        <p:nvSpPr>
          <p:cNvPr id="14" name="Oval 13"/>
          <p:cNvSpPr/>
          <p:nvPr/>
        </p:nvSpPr>
        <p:spPr>
          <a:xfrm>
            <a:off x="611188" y="2211388"/>
            <a:ext cx="1303337" cy="100806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PSUR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IE" dirty="0" smtClean="0"/>
              <a:t>Clinical trials regulation 536/2014</a:t>
            </a:r>
            <a:endParaRPr lang="en-IE" dirty="0"/>
          </a:p>
        </p:txBody>
      </p:sp>
      <p:sp>
        <p:nvSpPr>
          <p:cNvPr id="15363" name="Content Placeholder 2"/>
          <p:cNvSpPr>
            <a:spLocks noGrp="1"/>
          </p:cNvSpPr>
          <p:nvPr>
            <p:ph idx="1"/>
          </p:nvPr>
        </p:nvSpPr>
        <p:spPr>
          <a:xfrm>
            <a:off x="468313" y="771525"/>
            <a:ext cx="8229600" cy="2160588"/>
          </a:xfrm>
        </p:spPr>
        <p:txBody>
          <a:bodyPr/>
          <a:lstStyle/>
          <a:p>
            <a:pPr marL="0" indent="0" algn="ctr" eaLnBrk="1" hangingPunct="1">
              <a:defRPr/>
            </a:pPr>
            <a:r>
              <a:rPr lang="en-IE" sz="2000" dirty="0" smtClean="0">
                <a:solidFill>
                  <a:srgbClr val="FF0000"/>
                </a:solidFill>
              </a:rPr>
              <a:t>Protocol </a:t>
            </a:r>
            <a:r>
              <a:rPr lang="en-IE" sz="1600" dirty="0" smtClean="0">
                <a:solidFill>
                  <a:schemeClr val="tx1"/>
                </a:solidFill>
              </a:rPr>
              <a:t>(Annex I section d, 17)</a:t>
            </a:r>
          </a:p>
          <a:p>
            <a:pPr marL="0" indent="0" eaLnBrk="1" hangingPunct="1">
              <a:defRPr/>
            </a:pPr>
            <a:r>
              <a:rPr lang="en-IE" sz="2000" dirty="0" smtClean="0">
                <a:solidFill>
                  <a:schemeClr val="tx1"/>
                </a:solidFill>
              </a:rPr>
              <a:t>The protocol shall at least include</a:t>
            </a:r>
            <a:r>
              <a:rPr lang="en-IE" sz="1600" dirty="0" smtClean="0">
                <a:solidFill>
                  <a:schemeClr val="tx1"/>
                </a:solidFill>
              </a:rPr>
              <a:t>:</a:t>
            </a:r>
          </a:p>
          <a:p>
            <a:pPr marL="285750" indent="-285750" eaLnBrk="1" hangingPunct="1">
              <a:buFont typeface="Arial" pitchFamily="34" charset="0"/>
              <a:buChar char="•"/>
              <a:defRPr/>
            </a:pPr>
            <a:r>
              <a:rPr lang="en-IE" dirty="0" smtClean="0">
                <a:solidFill>
                  <a:schemeClr val="tx1"/>
                </a:solidFill>
              </a:rPr>
              <a:t>A summary of findings from non-clinical studies that potentially have clinical significance  and from other clinical trials that are relevant to the clinical trial </a:t>
            </a:r>
          </a:p>
          <a:p>
            <a:pPr marL="285750" indent="-285750" eaLnBrk="1" hangingPunct="1">
              <a:buFont typeface="Arial" pitchFamily="34" charset="0"/>
              <a:buChar char="•"/>
              <a:defRPr/>
            </a:pPr>
            <a:r>
              <a:rPr lang="en-IE" dirty="0" smtClean="0">
                <a:solidFill>
                  <a:schemeClr val="tx1"/>
                </a:solidFill>
              </a:rPr>
              <a:t>A summary of the known and potential risks and benefits including an evaluation of the anticipated benefits and risks</a:t>
            </a:r>
          </a:p>
          <a:p>
            <a:pPr marL="0" indent="0" eaLnBrk="1" hangingPunct="1">
              <a:defRPr/>
            </a:pPr>
            <a:endParaRPr lang="en-IE" dirty="0" smtClean="0">
              <a:solidFill>
                <a:schemeClr val="tx1"/>
              </a:solidFill>
            </a:endParaRPr>
          </a:p>
          <a:p>
            <a:pPr marL="0" indent="0" eaLnBrk="1" hangingPunct="1">
              <a:defRPr/>
            </a:pPr>
            <a:r>
              <a:rPr lang="en-IE" dirty="0" smtClean="0">
                <a:solidFill>
                  <a:schemeClr val="tx1"/>
                </a:solidFill>
              </a:rPr>
              <a:t> </a:t>
            </a:r>
          </a:p>
        </p:txBody>
      </p:sp>
      <p:sp>
        <p:nvSpPr>
          <p:cNvPr id="17412" name="Content Placeholder 2"/>
          <p:cNvSpPr txBox="1">
            <a:spLocks/>
          </p:cNvSpPr>
          <p:nvPr/>
        </p:nvSpPr>
        <p:spPr bwMode="auto">
          <a:xfrm>
            <a:off x="467544" y="3076574"/>
            <a:ext cx="77057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spcBef>
                <a:spcPct val="20000"/>
              </a:spcBef>
            </a:pPr>
            <a:r>
              <a:rPr lang="en-IE" sz="2000" dirty="0">
                <a:solidFill>
                  <a:srgbClr val="FF0000"/>
                </a:solidFill>
              </a:rPr>
              <a:t>Investigator’s Brochure </a:t>
            </a:r>
            <a:r>
              <a:rPr lang="en-IE" sz="1600" dirty="0"/>
              <a:t>(Annex I section e, 27)</a:t>
            </a:r>
          </a:p>
          <a:p>
            <a:pPr eaLnBrk="1" hangingPunct="1">
              <a:spcBef>
                <a:spcPct val="20000"/>
              </a:spcBef>
            </a:pPr>
            <a:r>
              <a:rPr lang="en-IE" sz="2000" dirty="0"/>
              <a:t>The information in the IB…..enables a clinician or investigator to understand it and make an unbiased benefit-risk assessment of the appropriateness of the clinical trial</a:t>
            </a:r>
            <a:endParaRPr lang="en-IE" dirty="0"/>
          </a:p>
          <a:p>
            <a:pPr eaLnBrk="1" hangingPunct="1">
              <a:spcBef>
                <a:spcPct val="20000"/>
              </a:spcBef>
            </a:pPr>
            <a:endParaRPr lang="en-IE"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IE" smtClean="0"/>
              <a:t>Clinical trials regulation 536/2014</a:t>
            </a:r>
          </a:p>
        </p:txBody>
      </p:sp>
      <p:sp>
        <p:nvSpPr>
          <p:cNvPr id="3" name="Content Placeholder 2"/>
          <p:cNvSpPr>
            <a:spLocks noGrp="1"/>
          </p:cNvSpPr>
          <p:nvPr>
            <p:ph idx="1"/>
          </p:nvPr>
        </p:nvSpPr>
        <p:spPr>
          <a:xfrm>
            <a:off x="250825" y="771525"/>
            <a:ext cx="7777163" cy="3168650"/>
          </a:xfrm>
        </p:spPr>
        <p:txBody>
          <a:bodyPr/>
          <a:lstStyle/>
          <a:p>
            <a:pPr algn="ctr">
              <a:defRPr/>
            </a:pPr>
            <a:r>
              <a:rPr lang="en-IE" dirty="0" smtClean="0">
                <a:solidFill>
                  <a:srgbClr val="FF0000"/>
                </a:solidFill>
              </a:rPr>
              <a:t>Investigational medicinal product dossier –IMPD- (Annex I, G)</a:t>
            </a:r>
          </a:p>
          <a:p>
            <a:pPr algn="ctr">
              <a:defRPr/>
            </a:pPr>
            <a:r>
              <a:rPr lang="en-IE" i="1" dirty="0" smtClean="0">
                <a:solidFill>
                  <a:schemeClr val="tx1"/>
                </a:solidFill>
              </a:rPr>
              <a:t>SCOPE: The IMPD shall give information on the quality of any investigational medicinal</a:t>
            </a:r>
          </a:p>
          <a:p>
            <a:pPr algn="ctr">
              <a:defRPr/>
            </a:pPr>
            <a:r>
              <a:rPr lang="en-IE" i="1" dirty="0" smtClean="0">
                <a:solidFill>
                  <a:schemeClr val="tx1"/>
                </a:solidFill>
              </a:rPr>
              <a:t>product…and data from non-clinical studies and from its clinical use</a:t>
            </a:r>
          </a:p>
          <a:p>
            <a:pPr>
              <a:defRPr/>
            </a:pPr>
            <a:endParaRPr lang="en-IE" sz="800" dirty="0">
              <a:solidFill>
                <a:schemeClr val="tx1"/>
              </a:solidFill>
            </a:endParaRPr>
          </a:p>
          <a:p>
            <a:pPr marL="285750" indent="-285750">
              <a:buFont typeface="Arial" pitchFamily="34" charset="0"/>
              <a:buChar char="•"/>
              <a:defRPr/>
            </a:pPr>
            <a:r>
              <a:rPr lang="en-IE" dirty="0" smtClean="0">
                <a:solidFill>
                  <a:schemeClr val="tx1"/>
                </a:solidFill>
              </a:rPr>
              <a:t>The IMPD shall also contain summaries of non-clinical pharmacology and toxicology data </a:t>
            </a:r>
            <a:r>
              <a:rPr lang="en-IE" sz="1600" dirty="0" smtClean="0">
                <a:solidFill>
                  <a:schemeClr val="tx1"/>
                </a:solidFill>
              </a:rPr>
              <a:t>(point 41)</a:t>
            </a:r>
          </a:p>
          <a:p>
            <a:pPr>
              <a:buFont typeface="Arial" pitchFamily="34" charset="0"/>
              <a:buChar char="•"/>
              <a:defRPr/>
            </a:pPr>
            <a:r>
              <a:rPr lang="en-IE" dirty="0" smtClean="0">
                <a:solidFill>
                  <a:schemeClr val="tx1"/>
                </a:solidFill>
              </a:rPr>
              <a:t>Overall risk and benefit assessment </a:t>
            </a:r>
            <a:r>
              <a:rPr lang="en-IE" sz="1600" dirty="0" smtClean="0">
                <a:solidFill>
                  <a:schemeClr val="tx1"/>
                </a:solidFill>
              </a:rPr>
              <a:t>(point 48): This section shall provide a brief integrated summary that critically analyses the non-clinical and clinical data in relation to the potential risks and benefits of the investigational medicinal product……unless the information is already provided in the protocol. In the latter case, it shall cross-reference to the relevant section of the protocol</a:t>
            </a:r>
          </a:p>
          <a:p>
            <a:pPr>
              <a:defRPr/>
            </a:pPr>
            <a:endParaRPr lang="en-IE" dirty="0" smtClean="0">
              <a:solidFill>
                <a:schemeClr val="tx1"/>
              </a:solidFill>
            </a:endParaRPr>
          </a:p>
          <a:p>
            <a:pPr>
              <a:defRPr/>
            </a:pPr>
            <a:r>
              <a:rPr lang="en-IE" dirty="0" smtClean="0">
                <a:solidFill>
                  <a:srgbClr val="FF0000"/>
                </a:solidFill>
              </a:rPr>
              <a:t> </a:t>
            </a:r>
            <a:endParaRPr lang="en-IE" dirty="0" smtClean="0">
              <a:solidFill>
                <a:schemeClr val="tx1"/>
              </a:solidFill>
            </a:endParaRPr>
          </a:p>
          <a:p>
            <a:pPr>
              <a:defRPr/>
            </a:pPr>
            <a:endParaRPr lang="en-IE" dirty="0" smtClean="0">
              <a:solidFill>
                <a:srgbClr val="FF0000"/>
              </a:solidFill>
            </a:endParaRPr>
          </a:p>
          <a:p>
            <a:pPr>
              <a:defRPr/>
            </a:pPr>
            <a:endParaRPr lang="en-IE" dirty="0" smtClean="0">
              <a:solidFill>
                <a:srgbClr val="FF0000"/>
              </a:solidFill>
            </a:endParaRPr>
          </a:p>
          <a:p>
            <a:pPr>
              <a:defRPr/>
            </a:pPr>
            <a:endParaRPr lang="en-IE" dirty="0"/>
          </a:p>
        </p:txBody>
      </p:sp>
      <p:sp>
        <p:nvSpPr>
          <p:cNvPr id="18436" name="Content Placeholder 2"/>
          <p:cNvSpPr txBox="1">
            <a:spLocks/>
          </p:cNvSpPr>
          <p:nvPr/>
        </p:nvSpPr>
        <p:spPr bwMode="auto">
          <a:xfrm>
            <a:off x="250825" y="3724275"/>
            <a:ext cx="7705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spcBef>
                <a:spcPct val="20000"/>
              </a:spcBef>
            </a:pPr>
            <a:r>
              <a:rPr lang="en-IE" sz="2000">
                <a:solidFill>
                  <a:srgbClr val="FF0000"/>
                </a:solidFill>
              </a:rPr>
              <a:t>DSUR </a:t>
            </a:r>
            <a:r>
              <a:rPr lang="en-IE" sz="1600"/>
              <a:t>(Art 43)</a:t>
            </a:r>
          </a:p>
          <a:p>
            <a:pPr eaLnBrk="1" hangingPunct="1">
              <a:spcBef>
                <a:spcPct val="20000"/>
              </a:spcBef>
            </a:pPr>
            <a:r>
              <a:rPr lang="en-IE"/>
              <a:t>…as usual</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IE" smtClean="0"/>
              <a:t>Redundancies from clinical trial regulations </a:t>
            </a:r>
          </a:p>
        </p:txBody>
      </p:sp>
      <p:sp>
        <p:nvSpPr>
          <p:cNvPr id="19459" name="Content Placeholder 2"/>
          <p:cNvSpPr>
            <a:spLocks noGrp="1"/>
          </p:cNvSpPr>
          <p:nvPr>
            <p:ph idx="1"/>
          </p:nvPr>
        </p:nvSpPr>
        <p:spPr>
          <a:xfrm>
            <a:off x="468313" y="987425"/>
            <a:ext cx="8229600" cy="2736850"/>
          </a:xfrm>
        </p:spPr>
        <p:txBody>
          <a:bodyPr/>
          <a:lstStyle/>
          <a:p>
            <a:r>
              <a:rPr lang="en-IE" dirty="0" smtClean="0">
                <a:solidFill>
                  <a:schemeClr val="tx1"/>
                </a:solidFill>
              </a:rPr>
              <a:t>Four documents with benefit-risk information for clinical trials:</a:t>
            </a:r>
          </a:p>
          <a:p>
            <a:pPr marL="161925" lvl="1" indent="0">
              <a:buNone/>
            </a:pPr>
            <a:r>
              <a:rPr lang="en-IE" dirty="0" smtClean="0">
                <a:solidFill>
                  <a:schemeClr val="tx1"/>
                </a:solidFill>
              </a:rPr>
              <a:t>IB is updated at least annually</a:t>
            </a:r>
          </a:p>
          <a:p>
            <a:pPr marL="161925" lvl="1" indent="0">
              <a:buNone/>
            </a:pPr>
            <a:r>
              <a:rPr lang="en-IE" dirty="0" smtClean="0">
                <a:solidFill>
                  <a:schemeClr val="tx1"/>
                </a:solidFill>
              </a:rPr>
              <a:t>DSUR is prepared annually</a:t>
            </a:r>
          </a:p>
          <a:p>
            <a:endParaRPr lang="en-IE" dirty="0" smtClean="0">
              <a:solidFill>
                <a:schemeClr val="tx1"/>
              </a:solidFill>
            </a:endParaRPr>
          </a:p>
          <a:p>
            <a:r>
              <a:rPr lang="en-IE" dirty="0" smtClean="0">
                <a:solidFill>
                  <a:schemeClr val="tx1"/>
                </a:solidFill>
              </a:rPr>
              <a:t>IMPD and protocol ? Will they need to be updated annually?</a:t>
            </a:r>
          </a:p>
          <a:p>
            <a:endParaRPr lang="en-IE" dirty="0" smtClean="0">
              <a:solidFill>
                <a:schemeClr val="tx1"/>
              </a:solidFill>
            </a:endParaRPr>
          </a:p>
          <a:p>
            <a:r>
              <a:rPr lang="en-IE" dirty="0" smtClean="0">
                <a:solidFill>
                  <a:schemeClr val="tx1"/>
                </a:solidFill>
              </a:rPr>
              <a:t> </a:t>
            </a:r>
          </a:p>
          <a:p>
            <a:endParaRPr lang="en-IE" dirty="0" smtClean="0">
              <a:solidFill>
                <a:schemeClr val="tx1"/>
              </a:solidFill>
            </a:endParaRPr>
          </a:p>
        </p:txBody>
      </p:sp>
      <p:pic>
        <p:nvPicPr>
          <p:cNvPr id="4" name="Picture 8" descr="charlie-chaplin-tempi-moder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59088"/>
            <a:ext cx="41148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06375"/>
            <a:ext cx="8229600" cy="852488"/>
          </a:xfrm>
        </p:spPr>
        <p:txBody>
          <a:bodyPr/>
          <a:lstStyle/>
          <a:p>
            <a:pPr algn="ctr" eaLnBrk="1" hangingPunct="1"/>
            <a:r>
              <a:rPr lang="en-IE" smtClean="0"/>
              <a:t>Documents addressing signals, risks, benefit-risk</a:t>
            </a:r>
          </a:p>
        </p:txBody>
      </p:sp>
      <p:sp>
        <p:nvSpPr>
          <p:cNvPr id="4" name="Oval 3"/>
          <p:cNvSpPr/>
          <p:nvPr/>
        </p:nvSpPr>
        <p:spPr>
          <a:xfrm>
            <a:off x="900113" y="1058863"/>
            <a:ext cx="1303337" cy="100806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PBRER</a:t>
            </a:r>
          </a:p>
        </p:txBody>
      </p:sp>
      <p:sp>
        <p:nvSpPr>
          <p:cNvPr id="5" name="Oval 4"/>
          <p:cNvSpPr/>
          <p:nvPr/>
        </p:nvSpPr>
        <p:spPr>
          <a:xfrm>
            <a:off x="2627313" y="987425"/>
            <a:ext cx="1081087" cy="1008063"/>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DSUR</a:t>
            </a:r>
          </a:p>
        </p:txBody>
      </p:sp>
      <p:sp>
        <p:nvSpPr>
          <p:cNvPr id="6" name="Oval 5"/>
          <p:cNvSpPr/>
          <p:nvPr/>
        </p:nvSpPr>
        <p:spPr>
          <a:xfrm>
            <a:off x="4356100" y="1203325"/>
            <a:ext cx="1079500" cy="1008063"/>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RMP</a:t>
            </a:r>
          </a:p>
        </p:txBody>
      </p:sp>
      <p:sp>
        <p:nvSpPr>
          <p:cNvPr id="8" name="Oval 7"/>
          <p:cNvSpPr/>
          <p:nvPr/>
        </p:nvSpPr>
        <p:spPr>
          <a:xfrm>
            <a:off x="4572000" y="2284413"/>
            <a:ext cx="1439863" cy="122396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Signal detection reports</a:t>
            </a:r>
          </a:p>
        </p:txBody>
      </p:sp>
      <p:sp>
        <p:nvSpPr>
          <p:cNvPr id="9" name="Oval 8"/>
          <p:cNvSpPr/>
          <p:nvPr/>
        </p:nvSpPr>
        <p:spPr>
          <a:xfrm>
            <a:off x="6156325" y="2427288"/>
            <a:ext cx="1800225" cy="1368425"/>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Addendum to clinical overview</a:t>
            </a:r>
          </a:p>
        </p:txBody>
      </p:sp>
      <p:sp>
        <p:nvSpPr>
          <p:cNvPr id="10" name="Oval 9"/>
          <p:cNvSpPr/>
          <p:nvPr/>
        </p:nvSpPr>
        <p:spPr>
          <a:xfrm>
            <a:off x="1260475" y="2427288"/>
            <a:ext cx="1223963" cy="1081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PADER</a:t>
            </a:r>
          </a:p>
        </p:txBody>
      </p:sp>
      <p:sp>
        <p:nvSpPr>
          <p:cNvPr id="11" name="Oval 10"/>
          <p:cNvSpPr/>
          <p:nvPr/>
        </p:nvSpPr>
        <p:spPr>
          <a:xfrm>
            <a:off x="6156325" y="842963"/>
            <a:ext cx="1800225" cy="1368425"/>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Safety information for referrals</a:t>
            </a:r>
          </a:p>
        </p:txBody>
      </p:sp>
      <p:sp>
        <p:nvSpPr>
          <p:cNvPr id="12" name="Oval 11"/>
          <p:cNvSpPr/>
          <p:nvPr/>
        </p:nvSpPr>
        <p:spPr>
          <a:xfrm>
            <a:off x="2484438" y="3362325"/>
            <a:ext cx="1223962" cy="1081088"/>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IB</a:t>
            </a:r>
          </a:p>
        </p:txBody>
      </p:sp>
      <p:sp>
        <p:nvSpPr>
          <p:cNvPr id="14" name="Oval 13"/>
          <p:cNvSpPr/>
          <p:nvPr/>
        </p:nvSpPr>
        <p:spPr>
          <a:xfrm>
            <a:off x="3924300" y="3651250"/>
            <a:ext cx="1439863" cy="1081088"/>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Protocol</a:t>
            </a:r>
          </a:p>
        </p:txBody>
      </p:sp>
      <p:sp>
        <p:nvSpPr>
          <p:cNvPr id="16" name="Oval 15"/>
          <p:cNvSpPr/>
          <p:nvPr/>
        </p:nvSpPr>
        <p:spPr>
          <a:xfrm>
            <a:off x="2914650" y="2139950"/>
            <a:ext cx="1081088" cy="1008063"/>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PSUR</a:t>
            </a:r>
          </a:p>
        </p:txBody>
      </p:sp>
      <p:sp>
        <p:nvSpPr>
          <p:cNvPr id="17" name="Oval 16"/>
          <p:cNvSpPr/>
          <p:nvPr/>
        </p:nvSpPr>
        <p:spPr>
          <a:xfrm>
            <a:off x="539750" y="3795713"/>
            <a:ext cx="1223963" cy="1079500"/>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IE" dirty="0"/>
              <a:t>IMPD</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sz="2000" dirty="0" smtClean="0">
              <a:solidFill>
                <a:schemeClr val="tx1"/>
              </a:solidFill>
            </a:endParaRPr>
          </a:p>
          <a:p>
            <a:endParaRPr lang="en-IE" sz="2000" dirty="0">
              <a:solidFill>
                <a:schemeClr val="tx1"/>
              </a:solidFill>
            </a:endParaRPr>
          </a:p>
          <a:p>
            <a:r>
              <a:rPr lang="en-IE" sz="2400" dirty="0" smtClean="0">
                <a:solidFill>
                  <a:schemeClr val="tx1"/>
                </a:solidFill>
              </a:rPr>
              <a:t>What is the impact of redundant regulatory requirements on the quality of the work ?</a:t>
            </a:r>
          </a:p>
          <a:p>
            <a:endParaRPr lang="en-IE" sz="2400" dirty="0">
              <a:solidFill>
                <a:schemeClr val="tx1"/>
              </a:solidFill>
            </a:endParaRPr>
          </a:p>
          <a:p>
            <a:r>
              <a:rPr lang="en-IE" sz="2400" dirty="0" smtClean="0">
                <a:solidFill>
                  <a:schemeClr val="tx1"/>
                </a:solidFill>
              </a:rPr>
              <a:t>…and on the </a:t>
            </a:r>
            <a:r>
              <a:rPr lang="en-IE" sz="2400" dirty="0" err="1" smtClean="0">
                <a:solidFill>
                  <a:schemeClr val="tx1"/>
                </a:solidFill>
              </a:rPr>
              <a:t>pharma</a:t>
            </a:r>
            <a:r>
              <a:rPr lang="en-IE" sz="2400" dirty="0" smtClean="0">
                <a:solidFill>
                  <a:schemeClr val="tx1"/>
                </a:solidFill>
              </a:rPr>
              <a:t> sector in general?</a:t>
            </a:r>
          </a:p>
          <a:p>
            <a:endParaRPr lang="en-IE" dirty="0"/>
          </a:p>
          <a:p>
            <a:endParaRPr lang="en-IE" dirty="0"/>
          </a:p>
        </p:txBody>
      </p:sp>
    </p:spTree>
    <p:extLst>
      <p:ext uri="{BB962C8B-B14F-4D97-AF65-F5344CB8AC3E}">
        <p14:creationId xmlns:p14="http://schemas.microsoft.com/office/powerpoint/2010/main" val="38458860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520700" y="805755"/>
            <a:ext cx="7291388" cy="1621979"/>
          </a:xfrm>
        </p:spPr>
        <p:txBody>
          <a:bodyPr/>
          <a:lstStyle/>
          <a:p>
            <a:pPr eaLnBrk="1" hangingPunct="1"/>
            <a:r>
              <a:rPr lang="en-GB" sz="2000" dirty="0" smtClean="0">
                <a:solidFill>
                  <a:schemeClr val="tx1"/>
                </a:solidFill>
              </a:rPr>
              <a:t>In </a:t>
            </a:r>
            <a:r>
              <a:rPr lang="en-GB" sz="2000" dirty="0" err="1" smtClean="0">
                <a:solidFill>
                  <a:schemeClr val="tx1"/>
                </a:solidFill>
              </a:rPr>
              <a:t>pharma</a:t>
            </a:r>
            <a:r>
              <a:rPr lang="en-GB" sz="2000" dirty="0" smtClean="0">
                <a:solidFill>
                  <a:schemeClr val="tx1"/>
                </a:solidFill>
              </a:rPr>
              <a:t> industry we see:</a:t>
            </a:r>
            <a:br>
              <a:rPr lang="en-GB" sz="2000" dirty="0" smtClean="0">
                <a:solidFill>
                  <a:schemeClr val="tx1"/>
                </a:solidFill>
              </a:rPr>
            </a:br>
            <a:r>
              <a:rPr lang="en-GB" sz="2000" dirty="0" smtClean="0">
                <a:solidFill>
                  <a:schemeClr val="tx1"/>
                </a:solidFill>
              </a:rPr>
              <a:t>- No new antibiotics being developed</a:t>
            </a:r>
            <a:br>
              <a:rPr lang="en-GB" sz="2000" dirty="0" smtClean="0">
                <a:solidFill>
                  <a:schemeClr val="tx1"/>
                </a:solidFill>
              </a:rPr>
            </a:br>
            <a:r>
              <a:rPr lang="en-GB" sz="2000" dirty="0" smtClean="0">
                <a:solidFill>
                  <a:schemeClr val="tx1"/>
                </a:solidFill>
              </a:rPr>
              <a:t>- Focus is on orphan drug development (costs less to develop), cancer, monoclonal antibodies (</a:t>
            </a:r>
            <a:r>
              <a:rPr lang="en-GB" sz="2000" dirty="0" err="1" smtClean="0">
                <a:solidFill>
                  <a:schemeClr val="tx1"/>
                </a:solidFill>
              </a:rPr>
              <a:t>biogenerics</a:t>
            </a:r>
            <a:r>
              <a:rPr lang="en-GB" sz="2000" dirty="0" smtClean="0">
                <a:solidFill>
                  <a:schemeClr val="tx1"/>
                </a:solidFill>
              </a:rPr>
              <a:t> are more difficult to register, innovator has longer market exclusivity) </a:t>
            </a:r>
            <a:br>
              <a:rPr lang="en-GB" sz="2000" dirty="0" smtClean="0">
                <a:solidFill>
                  <a:schemeClr val="tx1"/>
                </a:solidFill>
              </a:rPr>
            </a:br>
            <a:r>
              <a:rPr lang="en-GB" sz="2000" dirty="0" smtClean="0">
                <a:solidFill>
                  <a:schemeClr val="tx1"/>
                </a:solidFill>
              </a:rPr>
              <a:t>- Drug shortages</a:t>
            </a:r>
          </a:p>
        </p:txBody>
      </p:sp>
      <p:sp>
        <p:nvSpPr>
          <p:cNvPr id="4" name="Rectangle 3"/>
          <p:cNvSpPr txBox="1">
            <a:spLocks noChangeArrowheads="1"/>
          </p:cNvSpPr>
          <p:nvPr/>
        </p:nvSpPr>
        <p:spPr>
          <a:xfrm>
            <a:off x="520700" y="123478"/>
            <a:ext cx="8229600" cy="565150"/>
          </a:xfrm>
          <a:prstGeom prst="rect">
            <a:avLst/>
          </a:prstGeom>
        </p:spPr>
        <p:txBody>
          <a:bodyPr anchor="ctr">
            <a:normAutofit fontScale="82500" lnSpcReduction="10000"/>
          </a:bodyPr>
          <a:lstStyle>
            <a:lvl1pPr algn="l" defTabSz="914400" rtl="0" eaLnBrk="1" latinLnBrk="0" hangingPunct="1">
              <a:spcBef>
                <a:spcPct val="0"/>
              </a:spcBef>
              <a:buNone/>
              <a:defRPr sz="3200" kern="1200">
                <a:solidFill>
                  <a:srgbClr val="0078AE"/>
                </a:solidFill>
                <a:latin typeface="Arial Narrow" panose="020B0606020202030204" pitchFamily="34" charset="0"/>
                <a:ea typeface="+mj-ea"/>
                <a:cs typeface="+mj-cs"/>
              </a:defRPr>
            </a:lvl1pPr>
          </a:lstStyle>
          <a:p>
            <a:pPr algn="ctr" fontAlgn="auto">
              <a:spcAft>
                <a:spcPts val="0"/>
              </a:spcAft>
              <a:defRPr/>
            </a:pPr>
            <a:r>
              <a:rPr lang="en-GB" dirty="0" smtClean="0"/>
              <a:t>What happens when costs increase but revenues don’t increase?</a:t>
            </a:r>
          </a:p>
        </p:txBody>
      </p:sp>
      <p:sp>
        <p:nvSpPr>
          <p:cNvPr id="6" name="Rectangle 3"/>
          <p:cNvSpPr txBox="1">
            <a:spLocks noChangeArrowheads="1"/>
          </p:cNvSpPr>
          <p:nvPr/>
        </p:nvSpPr>
        <p:spPr>
          <a:xfrm>
            <a:off x="468313" y="2706340"/>
            <a:ext cx="7127875" cy="1881634"/>
          </a:xfrm>
          <a:prstGeom prst="rect">
            <a:avLst/>
          </a:prstGeom>
        </p:spPr>
        <p:txBody>
          <a:bodyPr anchor="ctr">
            <a:normAutofit lnSpcReduction="10000"/>
          </a:bodyPr>
          <a:lstStyle>
            <a:lvl1pPr algn="l" defTabSz="914400" rtl="0" eaLnBrk="1" latinLnBrk="0" hangingPunct="1">
              <a:spcBef>
                <a:spcPct val="0"/>
              </a:spcBef>
              <a:buNone/>
              <a:defRPr sz="3200" kern="1200">
                <a:solidFill>
                  <a:srgbClr val="0078AE"/>
                </a:solidFill>
                <a:latin typeface="Arial Narrow" panose="020B0606020202030204" pitchFamily="34" charset="0"/>
                <a:ea typeface="+mj-ea"/>
                <a:cs typeface="+mj-cs"/>
              </a:defRPr>
            </a:lvl1pPr>
          </a:lstStyle>
          <a:p>
            <a:pPr fontAlgn="auto">
              <a:spcAft>
                <a:spcPts val="0"/>
              </a:spcAft>
              <a:defRPr/>
            </a:pPr>
            <a:r>
              <a:rPr lang="en-GB" sz="2000" dirty="0" smtClean="0">
                <a:solidFill>
                  <a:schemeClr val="tx1"/>
                </a:solidFill>
              </a:rPr>
              <a:t>In </a:t>
            </a:r>
            <a:r>
              <a:rPr lang="en-GB" sz="2000" dirty="0" err="1" smtClean="0">
                <a:solidFill>
                  <a:schemeClr val="tx1"/>
                </a:solidFill>
              </a:rPr>
              <a:t>pharmacovigilance</a:t>
            </a:r>
            <a:r>
              <a:rPr lang="en-GB" sz="2000" dirty="0" smtClean="0">
                <a:solidFill>
                  <a:schemeClr val="tx1"/>
                </a:solidFill>
              </a:rPr>
              <a:t>:</a:t>
            </a:r>
          </a:p>
          <a:p>
            <a:pPr marL="342900" indent="-342900" fontAlgn="auto">
              <a:spcAft>
                <a:spcPts val="0"/>
              </a:spcAft>
              <a:buFont typeface="Arial" pitchFamily="34" charset="0"/>
              <a:buChar char="•"/>
              <a:defRPr/>
            </a:pPr>
            <a:r>
              <a:rPr lang="en-GB" sz="2000" dirty="0" smtClean="0">
                <a:solidFill>
                  <a:schemeClr val="tx1"/>
                </a:solidFill>
              </a:rPr>
              <a:t>Work outsourced at lowest possible cost (low cost = low quality ?)</a:t>
            </a:r>
          </a:p>
          <a:p>
            <a:pPr marL="342900" indent="-342900" fontAlgn="auto">
              <a:spcAft>
                <a:spcPts val="0"/>
              </a:spcAft>
              <a:buFont typeface="Arial" pitchFamily="34" charset="0"/>
              <a:buChar char="•"/>
              <a:defRPr/>
            </a:pPr>
            <a:r>
              <a:rPr lang="en-GB" sz="2000" dirty="0" smtClean="0">
                <a:solidFill>
                  <a:schemeClr val="tx1"/>
                </a:solidFill>
              </a:rPr>
              <a:t>Work done by under qualified personnel</a:t>
            </a:r>
          </a:p>
          <a:p>
            <a:pPr marL="342900" indent="-342900" fontAlgn="auto">
              <a:spcAft>
                <a:spcPts val="0"/>
              </a:spcAft>
              <a:buFont typeface="Arial" pitchFamily="34" charset="0"/>
              <a:buChar char="•"/>
              <a:defRPr/>
            </a:pPr>
            <a:r>
              <a:rPr lang="en-GB" sz="2000" dirty="0" smtClean="0">
                <a:solidFill>
                  <a:schemeClr val="tx1"/>
                </a:solidFill>
              </a:rPr>
              <a:t>Number of employees does not increase in a proportionate way to workload = work exceeds staff capacity</a:t>
            </a:r>
          </a:p>
          <a:p>
            <a:pPr marL="342900" indent="-342900" fontAlgn="auto">
              <a:spcAft>
                <a:spcPts val="0"/>
              </a:spcAft>
              <a:buFont typeface="Arial" pitchFamily="34" charset="0"/>
              <a:buChar char="•"/>
              <a:defRPr/>
            </a:pPr>
            <a:r>
              <a:rPr lang="en-GB" sz="2000" dirty="0" smtClean="0">
                <a:solidFill>
                  <a:schemeClr val="tx1"/>
                </a:solidFill>
              </a:rPr>
              <a:t>Copy and paste exercises</a:t>
            </a:r>
          </a:p>
          <a:p>
            <a:pPr fontAlgn="auto">
              <a:spcAft>
                <a:spcPts val="0"/>
              </a:spcAft>
              <a:defRPr/>
            </a:pPr>
            <a:endParaRPr lang="en-GB" sz="2000" dirty="0" smtClean="0">
              <a:solidFill>
                <a:schemeClr val="tx1"/>
              </a:solidFill>
            </a:endParaRPr>
          </a:p>
        </p:txBody>
      </p:sp>
      <p:sp>
        <p:nvSpPr>
          <p:cNvPr id="7" name="Title 1"/>
          <p:cNvSpPr txBox="1">
            <a:spLocks/>
          </p:cNvSpPr>
          <p:nvPr/>
        </p:nvSpPr>
        <p:spPr>
          <a:xfrm>
            <a:off x="34925" y="4443958"/>
            <a:ext cx="8229600" cy="648742"/>
          </a:xfrm>
          <a:prstGeom prst="rect">
            <a:avLst/>
          </a:prstGeom>
        </p:spPr>
        <p:txBody>
          <a:bodyPr anchor="ctr">
            <a:normAutofit fontScale="97500"/>
          </a:bodyPr>
          <a:lstStyle>
            <a:lvl1pPr algn="l" defTabSz="914400" rtl="0" eaLnBrk="1" latinLnBrk="0" hangingPunct="1">
              <a:spcBef>
                <a:spcPct val="0"/>
              </a:spcBef>
              <a:buNone/>
              <a:defRPr sz="3200" kern="1200">
                <a:solidFill>
                  <a:srgbClr val="0078AE"/>
                </a:solidFill>
                <a:latin typeface="Arial Narrow" panose="020B0606020202030204" pitchFamily="34" charset="0"/>
                <a:ea typeface="+mj-ea"/>
                <a:cs typeface="+mj-cs"/>
              </a:defRPr>
            </a:lvl1pPr>
          </a:lstStyle>
          <a:p>
            <a:pPr algn="ctr" fontAlgn="auto">
              <a:spcAft>
                <a:spcPts val="0"/>
              </a:spcAft>
              <a:defRPr/>
            </a:pPr>
            <a:r>
              <a:rPr lang="en-IE" sz="2800" dirty="0" smtClean="0">
                <a:solidFill>
                  <a:schemeClr val="accent1">
                    <a:lumMod val="50000"/>
                  </a:schemeClr>
                </a:solidFill>
              </a:rPr>
              <a:t>Is this in the best interests of patient safety ?</a:t>
            </a:r>
            <a:endParaRPr lang="en-IE" sz="2800"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87425"/>
            <a:ext cx="6624637"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395288" y="123825"/>
            <a:ext cx="8137525" cy="7921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0000"/>
              </a:lnSpc>
              <a:defRPr/>
            </a:pPr>
            <a:r>
              <a:rPr lang="it-IT" sz="2400" b="1" dirty="0">
                <a:solidFill>
                  <a:srgbClr val="0078AE"/>
                </a:solidFill>
                <a:ea typeface="+mj-ea"/>
                <a:cs typeface="+mj-cs"/>
              </a:rPr>
              <a:t>Interactions between components playing a role in pharmacovigilance quality</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IE" sz="2800" dirty="0" smtClean="0">
                <a:solidFill>
                  <a:schemeClr val="tx1"/>
                </a:solidFill>
              </a:rPr>
              <a:t>Any ideas on how simplify aggregate reports?</a:t>
            </a:r>
          </a:p>
          <a:p>
            <a:pPr algn="ctr"/>
            <a:endParaRPr lang="en-IE" sz="2800" dirty="0">
              <a:solidFill>
                <a:schemeClr val="tx1"/>
              </a:solidFill>
            </a:endParaRPr>
          </a:p>
          <a:p>
            <a:pPr algn="ctr"/>
            <a:r>
              <a:rPr lang="en-IE" sz="2800" dirty="0" smtClean="0">
                <a:solidFill>
                  <a:schemeClr val="tx1"/>
                </a:solidFill>
              </a:rPr>
              <a:t>Do we need all of them?</a:t>
            </a:r>
          </a:p>
          <a:p>
            <a:endParaRPr lang="en-IE" dirty="0"/>
          </a:p>
          <a:p>
            <a:endParaRPr lang="en-IE" dirty="0"/>
          </a:p>
        </p:txBody>
      </p:sp>
    </p:spTree>
    <p:extLst>
      <p:ext uri="{BB962C8B-B14F-4D97-AF65-F5344CB8AC3E}">
        <p14:creationId xmlns:p14="http://schemas.microsoft.com/office/powerpoint/2010/main" val="13693665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rtlCol="0">
            <a:normAutofit fontScale="90000"/>
          </a:bodyPr>
          <a:lstStyle/>
          <a:p>
            <a:pPr algn="ctr" eaLnBrk="1" fontAlgn="auto" hangingPunct="1">
              <a:spcAft>
                <a:spcPts val="0"/>
              </a:spcAft>
              <a:defRPr/>
            </a:pPr>
            <a:r>
              <a:rPr lang="en-GB" dirty="0" smtClean="0"/>
              <a:t>What are aggregate reports/</a:t>
            </a:r>
            <a:r>
              <a:rPr lang="en-GB" dirty="0" err="1" smtClean="0"/>
              <a:t>pharmacovigilance</a:t>
            </a:r>
            <a:r>
              <a:rPr lang="en-GB" dirty="0" smtClean="0"/>
              <a:t> about ?</a:t>
            </a:r>
          </a:p>
        </p:txBody>
      </p:sp>
      <p:sp>
        <p:nvSpPr>
          <p:cNvPr id="23555" name="AutoShape 2" descr="http://www.pinterest.com/offsite/?token=131-21&amp;url=http%3A%2F%2Fmedia-cache-ec0.pinimg.com%2Foriginals%2F83%2F8f%2F50%2F838f50422d0f0be3bbf1b80b0ee40905.jpg&amp;pin=493636809127638744"/>
          <p:cNvSpPr>
            <a:spLocks noChangeAspect="1" noChangeArrowheads="1"/>
          </p:cNvSpPr>
          <p:nvPr/>
        </p:nvSpPr>
        <p:spPr bwMode="auto">
          <a:xfrm>
            <a:off x="63500" y="-13652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56" name="AutoShape 4" descr="http://www.pinterest.com/offsite/?token=131-21&amp;url=http%3A%2F%2Fmedia-cache-ec0.pinimg.com%2Foriginals%2F83%2F8f%2F50%2F838f50422d0f0be3bbf1b80b0ee40905.jpg&amp;pin=493636809127638744"/>
          <p:cNvSpPr>
            <a:spLocks noChangeAspect="1" noChangeArrowheads="1"/>
          </p:cNvSpPr>
          <p:nvPr/>
        </p:nvSpPr>
        <p:spPr bwMode="auto">
          <a:xfrm>
            <a:off x="215900" y="1192213"/>
            <a:ext cx="65166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57" name="AutoShape 6" descr="http://www.pinterest.com/offsite/?token=131-21&amp;url=http%3A%2F%2Fmedia-cache-ec0.pinimg.com%2Foriginals%2F83%2F8f%2F50%2F838f50422d0f0be3bbf1b80b0ee40905.jpg&amp;pin=493636809127638744"/>
          <p:cNvSpPr>
            <a:spLocks noChangeAspect="1" noChangeArrowheads="1"/>
          </p:cNvSpPr>
          <p:nvPr/>
        </p:nvSpPr>
        <p:spPr bwMode="auto">
          <a:xfrm>
            <a:off x="368300" y="1682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58" name="AutoShape 8" descr="http://www.pinterest.com/offsite/?token=131-21&amp;url=http%3A%2F%2Fmedia-cache-ec0.pinimg.com%2Foriginals%2F83%2F8f%2F50%2F838f50422d0f0be3bbf1b80b0ee40905.jpg&amp;pin=493636809127638744"/>
          <p:cNvSpPr>
            <a:spLocks noChangeAspect="1" noChangeArrowheads="1"/>
          </p:cNvSpPr>
          <p:nvPr/>
        </p:nvSpPr>
        <p:spPr bwMode="auto">
          <a:xfrm>
            <a:off x="520700" y="3206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59" name="AutoShape 10" descr="http://www.pinterest.com/offsite/?token=131-21&amp;url=http%3A%2F%2Fmedia-cache-ec0.pinimg.com%2Foriginals%2F83%2F8f%2F50%2F838f50422d0f0be3bbf1b80b0ee40905.jpg&amp;pin=493636809127638744"/>
          <p:cNvSpPr>
            <a:spLocks noChangeAspect="1" noChangeArrowheads="1"/>
          </p:cNvSpPr>
          <p:nvPr/>
        </p:nvSpPr>
        <p:spPr bwMode="auto">
          <a:xfrm>
            <a:off x="673100" y="1387475"/>
            <a:ext cx="21907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60" name="AutoShape 12" descr="http://www.pinterest.com/offsite/?token=131-21&amp;url=http%3A%2F%2Fmedia-cache-ec0.pinimg.com%2Foriginals%2F83%2F8f%2F50%2F838f50422d0f0be3bbf1b80b0ee40905.jpg&amp;pin=493636809127638744"/>
          <p:cNvSpPr>
            <a:spLocks noChangeAspect="1" noChangeArrowheads="1"/>
          </p:cNvSpPr>
          <p:nvPr/>
        </p:nvSpPr>
        <p:spPr bwMode="auto">
          <a:xfrm>
            <a:off x="215900" y="881063"/>
            <a:ext cx="7885113"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600"/>
              </a:spcBef>
              <a:spcAft>
                <a:spcPts val="600"/>
              </a:spcAft>
              <a:buFontTx/>
              <a:buAutoNum type="arabicParenR"/>
            </a:pPr>
            <a:r>
              <a:rPr lang="en-IE" dirty="0"/>
              <a:t>What is known about a medicinal product (e.g. mechanism of action, patient exposure, action taken by regulatory authorities/MAH, which studies have been conducted, effect </a:t>
            </a:r>
            <a:r>
              <a:rPr lang="en-IE" dirty="0" smtClean="0"/>
              <a:t>of </a:t>
            </a:r>
            <a:r>
              <a:rPr lang="en-IE" dirty="0"/>
              <a:t>products of the same class, metabolism)</a:t>
            </a:r>
          </a:p>
          <a:p>
            <a:pPr marL="342900" indent="-342900" eaLnBrk="1" hangingPunct="1">
              <a:spcBef>
                <a:spcPts val="600"/>
              </a:spcBef>
              <a:spcAft>
                <a:spcPts val="600"/>
              </a:spcAft>
              <a:buFontTx/>
              <a:buAutoNum type="arabicParenR"/>
            </a:pPr>
            <a:r>
              <a:rPr lang="en-IE" dirty="0"/>
              <a:t>What is not know about a product (e.g. in populations subgroups -safety/efficacy-)</a:t>
            </a:r>
          </a:p>
          <a:p>
            <a:pPr marL="342900" indent="-342900" eaLnBrk="1" hangingPunct="1">
              <a:spcBef>
                <a:spcPts val="600"/>
              </a:spcBef>
              <a:spcAft>
                <a:spcPts val="600"/>
              </a:spcAft>
              <a:buFontTx/>
              <a:buAutoNum type="arabicParenR"/>
            </a:pPr>
            <a:r>
              <a:rPr lang="en-IE" dirty="0"/>
              <a:t>Main risks (known and unknown)</a:t>
            </a:r>
          </a:p>
          <a:p>
            <a:pPr marL="342900" indent="-342900" eaLnBrk="1" hangingPunct="1">
              <a:spcBef>
                <a:spcPts val="600"/>
              </a:spcBef>
              <a:spcAft>
                <a:spcPts val="600"/>
              </a:spcAft>
              <a:buFontTx/>
              <a:buAutoNum type="arabicParenR"/>
            </a:pPr>
            <a:r>
              <a:rPr lang="en-IE" dirty="0"/>
              <a:t>Efficacy (known and unknown)</a:t>
            </a:r>
          </a:p>
          <a:p>
            <a:pPr marL="342900" indent="-342900" eaLnBrk="1" hangingPunct="1">
              <a:spcBef>
                <a:spcPts val="600"/>
              </a:spcBef>
              <a:spcAft>
                <a:spcPts val="600"/>
              </a:spcAft>
              <a:buFontTx/>
              <a:buAutoNum type="arabicParenR"/>
            </a:pPr>
            <a:r>
              <a:rPr lang="en-IE" dirty="0"/>
              <a:t>New safety information received during the reference period (risk characteristics, signals, benefits)</a:t>
            </a:r>
          </a:p>
          <a:p>
            <a:pPr marL="342900" indent="-342900" eaLnBrk="1" hangingPunct="1">
              <a:spcBef>
                <a:spcPts val="600"/>
              </a:spcBef>
              <a:spcAft>
                <a:spcPts val="600"/>
              </a:spcAft>
              <a:buFontTx/>
              <a:buAutoNum type="arabicParenR"/>
            </a:pPr>
            <a:r>
              <a:rPr lang="en-IE" dirty="0"/>
              <a:t>How are risks minimized</a:t>
            </a:r>
          </a:p>
          <a:p>
            <a:pPr marL="342900" indent="-342900" eaLnBrk="1" hangingPunct="1">
              <a:spcBef>
                <a:spcPts val="600"/>
              </a:spcBef>
              <a:spcAft>
                <a:spcPts val="600"/>
              </a:spcAft>
              <a:buFontTx/>
              <a:buAutoNum type="arabicParenR"/>
            </a:pPr>
            <a:r>
              <a:rPr lang="en-IE" dirty="0"/>
              <a:t>What has to be done to collect information on the unknowns </a:t>
            </a:r>
          </a:p>
          <a:p>
            <a:pPr marL="342900" indent="-342900" eaLnBrk="1" hangingPunct="1">
              <a:spcBef>
                <a:spcPts val="600"/>
              </a:spcBef>
              <a:spcAft>
                <a:spcPts val="600"/>
              </a:spcAft>
              <a:buFontTx/>
              <a:buAutoNum type="arabicParenR"/>
            </a:pPr>
            <a:r>
              <a:rPr lang="en-IE" dirty="0"/>
              <a:t>Benefit-risk evaluation</a:t>
            </a:r>
          </a:p>
          <a:p>
            <a:pPr marL="342900" indent="-342900" eaLnBrk="1" hangingPunct="1">
              <a:buFontTx/>
              <a:buAutoNum type="arabicParenR"/>
            </a:pPr>
            <a:endParaRPr lang="en-IE" dirty="0"/>
          </a:p>
          <a:p>
            <a:pPr marL="342900" indent="-342900" eaLnBrk="1" hangingPunct="1">
              <a:buFontTx/>
              <a:buAutoNum type="arabicParenR"/>
            </a:pPr>
            <a:endParaRPr lang="en-IE" dirty="0"/>
          </a:p>
        </p:txBody>
      </p:sp>
      <p:sp>
        <p:nvSpPr>
          <p:cNvPr id="23561" name="AutoShape 14" descr="http://www.pinterest.com/offsite/?token=131-21&amp;url=http%3A%2F%2Fmedia-cache-ec0.pinimg.com%2Foriginals%2F83%2F8f%2F50%2F838f50422d0f0be3bbf1b80b0ee40905.jpg&amp;pin=493636809127638744"/>
          <p:cNvSpPr>
            <a:spLocks noChangeAspect="1" noChangeArrowheads="1"/>
          </p:cNvSpPr>
          <p:nvPr/>
        </p:nvSpPr>
        <p:spPr bwMode="auto">
          <a:xfrm>
            <a:off x="977900" y="7778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62" name="AutoShape 18" descr="http://www.pinterest.com/offsite/?token=131-21&amp;url=http%3A%2F%2Fmedia-cache-ec0.pinimg.com%2Foriginals%2F83%2F8f%2F50%2F838f50422d0f0be3bbf1b80b0ee40905.jpg&amp;pin=493636809127638744"/>
          <p:cNvSpPr>
            <a:spLocks noChangeAspect="1" noChangeArrowheads="1"/>
          </p:cNvSpPr>
          <p:nvPr/>
        </p:nvSpPr>
        <p:spPr bwMode="auto">
          <a:xfrm>
            <a:off x="1282700" y="10826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63" name="AutoShape 20" descr="http://www.pinterest.com/offsite/?token=432-858&amp;url=http%3A%2F%2Fmedia-cache-ec0.pinimg.com%2Foriginals%2F83%2F8f%2F50%2F838f50422d0f0be3bbf1b80b0ee40905.jpg&amp;pin=493636809127638744"/>
          <p:cNvSpPr>
            <a:spLocks noChangeAspect="1" noChangeArrowheads="1"/>
          </p:cNvSpPr>
          <p:nvPr/>
        </p:nvSpPr>
        <p:spPr bwMode="auto">
          <a:xfrm>
            <a:off x="1435100" y="12350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64" name="AutoShape 22" descr="http://www.pinterest.com/offsite/?token=432-858&amp;url=http%3A%2F%2Fmedia-cache-ec0.pinimg.com%2Foriginals%2F83%2F8f%2F50%2F838f50422d0f0be3bbf1b80b0ee40905.jpg&amp;pin=493636809127638744"/>
          <p:cNvSpPr>
            <a:spLocks noChangeAspect="1" noChangeArrowheads="1"/>
          </p:cNvSpPr>
          <p:nvPr/>
        </p:nvSpPr>
        <p:spPr bwMode="auto">
          <a:xfrm>
            <a:off x="1587500" y="13874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65" name="AutoShape 28" descr="http://www.pinterest.com/offsite/?token=432-858&amp;url=http%3A%2F%2Fmedia-cache-ec0.pinimg.com%2Foriginals%2F83%2F8f%2F50%2F838f50422d0f0be3bbf1b80b0ee40905.jpg&amp;pin=493636809127638744"/>
          <p:cNvSpPr>
            <a:spLocks noChangeAspect="1" noChangeArrowheads="1"/>
          </p:cNvSpPr>
          <p:nvPr/>
        </p:nvSpPr>
        <p:spPr bwMode="auto">
          <a:xfrm>
            <a:off x="2044700" y="18446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
        <p:nvSpPr>
          <p:cNvPr id="23566" name="AutoShape 30" descr="http://www.pinterest.com/offsite/?token=432-858&amp;url=http%3A%2F%2Fmedia-cache-ec0.pinimg.com%2Foriginals%2F83%2F8f%2F50%2F838f50422d0f0be3bbf1b80b0ee40905.jpg&amp;pin=493636809127638744"/>
          <p:cNvSpPr>
            <a:spLocks noChangeAspect="1" noChangeArrowheads="1"/>
          </p:cNvSpPr>
          <p:nvPr/>
        </p:nvSpPr>
        <p:spPr bwMode="auto">
          <a:xfrm>
            <a:off x="2197100" y="1997075"/>
            <a:ext cx="21907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572000" y="555625"/>
            <a:ext cx="3886200" cy="917575"/>
          </a:xfrm>
        </p:spPr>
        <p:txBody>
          <a:bodyPr/>
          <a:lstStyle/>
          <a:p>
            <a:pPr eaLnBrk="1" hangingPunct="1"/>
            <a:r>
              <a:rPr lang="it-IT" sz="2600" smtClean="0"/>
              <a:t>HELSINN BIREX PHARMACEUTICALS LTD</a:t>
            </a:r>
          </a:p>
        </p:txBody>
      </p:sp>
      <p:sp>
        <p:nvSpPr>
          <p:cNvPr id="9219" name="Rectangle 4"/>
          <p:cNvSpPr>
            <a:spLocks noChangeArrowheads="1"/>
          </p:cNvSpPr>
          <p:nvPr/>
        </p:nvSpPr>
        <p:spPr bwMode="auto">
          <a:xfrm>
            <a:off x="3635375" y="1473200"/>
            <a:ext cx="5473700"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ts val="200"/>
              </a:spcBef>
              <a:spcAft>
                <a:spcPts val="200"/>
              </a:spcAft>
            </a:pPr>
            <a:r>
              <a:rPr lang="en-GB" sz="3200" b="1" dirty="0">
                <a:solidFill>
                  <a:srgbClr val="0073AB"/>
                </a:solidFill>
              </a:rPr>
              <a:t/>
            </a:r>
            <a:br>
              <a:rPr lang="en-GB" sz="3200" b="1" dirty="0">
                <a:solidFill>
                  <a:srgbClr val="0073AB"/>
                </a:solidFill>
              </a:rPr>
            </a:br>
            <a:r>
              <a:rPr lang="en-GB" sz="2400" b="1" dirty="0" smtClean="0">
                <a:solidFill>
                  <a:srgbClr val="FF0000"/>
                </a:solidFill>
              </a:rPr>
              <a:t>Inefficiencies in </a:t>
            </a:r>
            <a:r>
              <a:rPr lang="en-GB" sz="2400" b="1" dirty="0" err="1" smtClean="0">
                <a:solidFill>
                  <a:srgbClr val="FF0000"/>
                </a:solidFill>
              </a:rPr>
              <a:t>pharmacovigilance</a:t>
            </a:r>
            <a:r>
              <a:rPr lang="en-GB" sz="2400" b="1" dirty="0" smtClean="0">
                <a:solidFill>
                  <a:srgbClr val="FF0000"/>
                </a:solidFill>
              </a:rPr>
              <a:t>: what can we do now and what could be done in the future</a:t>
            </a:r>
          </a:p>
          <a:p>
            <a:pPr eaLnBrk="1" hangingPunct="1">
              <a:spcBef>
                <a:spcPts val="200"/>
              </a:spcBef>
              <a:spcAft>
                <a:spcPts val="200"/>
              </a:spcAft>
            </a:pPr>
            <a:r>
              <a:rPr lang="en-GB" sz="2000" b="1" i="1" dirty="0" smtClean="0">
                <a:solidFill>
                  <a:srgbClr val="FF0000"/>
                </a:solidFill>
              </a:rPr>
              <a:t>Giovanni </a:t>
            </a:r>
            <a:r>
              <a:rPr lang="en-GB" sz="2000" b="1" i="1" dirty="0" err="1">
                <a:solidFill>
                  <a:srgbClr val="FF0000"/>
                </a:solidFill>
              </a:rPr>
              <a:t>Furlan</a:t>
            </a:r>
            <a:r>
              <a:rPr lang="en-GB" sz="2000" b="1" i="1" dirty="0">
                <a:solidFill>
                  <a:srgbClr val="FF0000"/>
                </a:solidFill>
              </a:rPr>
              <a:t> </a:t>
            </a:r>
          </a:p>
          <a:p>
            <a:pPr eaLnBrk="1" hangingPunct="1">
              <a:spcBef>
                <a:spcPts val="200"/>
              </a:spcBef>
              <a:spcAft>
                <a:spcPts val="200"/>
              </a:spcAft>
            </a:pPr>
            <a:r>
              <a:rPr lang="en-GB" sz="2000" b="1" i="1" dirty="0">
                <a:solidFill>
                  <a:srgbClr val="FF0000"/>
                </a:solidFill>
              </a:rPr>
              <a:t>EU QPPV </a:t>
            </a:r>
            <a:r>
              <a:rPr lang="en-GB" sz="2000" b="1" i="1" dirty="0" err="1">
                <a:solidFill>
                  <a:srgbClr val="FF0000"/>
                </a:solidFill>
              </a:rPr>
              <a:t>Helsinn</a:t>
            </a:r>
            <a:r>
              <a:rPr lang="en-GB" sz="2000" b="1" i="1" dirty="0">
                <a:solidFill>
                  <a:srgbClr val="FF0000"/>
                </a:solidFill>
              </a:rPr>
              <a:t> </a:t>
            </a:r>
            <a:r>
              <a:rPr lang="en-GB" sz="2000" b="1" i="1" dirty="0" err="1">
                <a:solidFill>
                  <a:srgbClr val="FF0000"/>
                </a:solidFill>
              </a:rPr>
              <a:t>Birex</a:t>
            </a:r>
            <a:endParaRPr lang="en-GB" sz="2000" b="1" i="1" dirty="0">
              <a:solidFill>
                <a:srgbClr val="FF0000"/>
              </a:solidFill>
            </a:endParaRPr>
          </a:p>
          <a:p>
            <a:pPr eaLnBrk="1" hangingPunct="1"/>
            <a:endParaRPr lang="it-IT" sz="2000" dirty="0">
              <a:solidFill>
                <a:srgbClr val="0073AB"/>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06375"/>
            <a:ext cx="8229600" cy="420688"/>
          </a:xfrm>
        </p:spPr>
        <p:txBody>
          <a:bodyPr/>
          <a:lstStyle/>
          <a:p>
            <a:pPr algn="ctr"/>
            <a:r>
              <a:rPr lang="en-IE" smtClean="0"/>
              <a:t>An “old” proposal</a:t>
            </a:r>
          </a:p>
        </p:txBody>
      </p:sp>
      <p:graphicFrame>
        <p:nvGraphicFramePr>
          <p:cNvPr id="4" name="Content Placeholder 3"/>
          <p:cNvGraphicFramePr>
            <a:graphicFrameLocks noGrp="1"/>
          </p:cNvGraphicFramePr>
          <p:nvPr>
            <p:ph idx="1"/>
          </p:nvPr>
        </p:nvGraphicFramePr>
        <p:xfrm>
          <a:off x="755650" y="650875"/>
          <a:ext cx="5378450" cy="3937000"/>
        </p:xfrm>
        <a:graphic>
          <a:graphicData uri="http://schemas.openxmlformats.org/drawingml/2006/table">
            <a:tbl>
              <a:tblPr firstRow="1" firstCol="1" lastRow="1" lastCol="1" bandRow="1" bandCol="1">
                <a:tableStyleId>{5C22544A-7EE6-4342-B048-85BDC9FD1C3A}</a:tableStyleId>
              </a:tblPr>
              <a:tblGrid>
                <a:gridCol w="5378450"/>
              </a:tblGrid>
              <a:tr h="171174">
                <a:tc>
                  <a:txBody>
                    <a:bodyPr/>
                    <a:lstStyle/>
                    <a:p>
                      <a:pPr>
                        <a:spcAft>
                          <a:spcPts val="0"/>
                        </a:spcAft>
                      </a:pPr>
                      <a:r>
                        <a:rPr lang="en-GB" sz="1000" dirty="0">
                          <a:effectLst/>
                        </a:rPr>
                        <a:t>1 Introduction</a:t>
                      </a:r>
                      <a:endParaRPr lang="en-IE" sz="1000" dirty="0">
                        <a:effectLst/>
                        <a:latin typeface="Times New Roman"/>
                        <a:ea typeface="Times New Roman"/>
                      </a:endParaRPr>
                    </a:p>
                  </a:txBody>
                  <a:tcPr marL="55345" marR="55345" marT="0" marB="0"/>
                </a:tc>
              </a:tr>
              <a:tr h="171174">
                <a:tc>
                  <a:txBody>
                    <a:bodyPr/>
                    <a:lstStyle/>
                    <a:p>
                      <a:pPr>
                        <a:spcAft>
                          <a:spcPts val="0"/>
                        </a:spcAft>
                      </a:pPr>
                      <a:r>
                        <a:rPr lang="en-GB" sz="1000">
                          <a:effectLst/>
                        </a:rPr>
                        <a:t>2 World-wide Market Authorization Status </a:t>
                      </a:r>
                      <a:endParaRPr lang="en-IE" sz="1000">
                        <a:effectLst/>
                        <a:latin typeface="Times New Roman"/>
                        <a:ea typeface="Times New Roman"/>
                      </a:endParaRPr>
                    </a:p>
                  </a:txBody>
                  <a:tcPr marL="55345" marR="55345" marT="0" marB="0"/>
                </a:tc>
              </a:tr>
              <a:tr h="171174">
                <a:tc>
                  <a:txBody>
                    <a:bodyPr/>
                    <a:lstStyle/>
                    <a:p>
                      <a:pPr>
                        <a:spcAft>
                          <a:spcPts val="0"/>
                        </a:spcAft>
                      </a:pPr>
                      <a:r>
                        <a:rPr lang="en-GB" sz="1000">
                          <a:effectLst/>
                        </a:rPr>
                        <a:t>3 Inventory of Ongoing/Completed Safety Studies* </a:t>
                      </a:r>
                      <a:endParaRPr lang="en-IE" sz="1000">
                        <a:effectLst/>
                        <a:latin typeface="Times New Roman"/>
                        <a:ea typeface="Times New Roman"/>
                      </a:endParaRPr>
                    </a:p>
                  </a:txBody>
                  <a:tcPr marL="55345" marR="55345" marT="0" marB="0"/>
                </a:tc>
              </a:tr>
              <a:tr h="171174">
                <a:tc>
                  <a:txBody>
                    <a:bodyPr/>
                    <a:lstStyle/>
                    <a:p>
                      <a:pPr>
                        <a:spcAft>
                          <a:spcPts val="0"/>
                        </a:spcAft>
                      </a:pPr>
                      <a:r>
                        <a:rPr lang="en-GB" sz="1000">
                          <a:effectLst/>
                        </a:rPr>
                        <a:t>4 Changes to RSI*</a:t>
                      </a:r>
                      <a:endParaRPr lang="en-IE" sz="1000">
                        <a:effectLst/>
                        <a:latin typeface="Times New Roman"/>
                        <a:ea typeface="Times New Roman"/>
                      </a:endParaRPr>
                    </a:p>
                  </a:txBody>
                  <a:tcPr marL="55345" marR="55345" marT="0" marB="0"/>
                </a:tc>
              </a:tr>
              <a:tr h="171174">
                <a:tc>
                  <a:txBody>
                    <a:bodyPr/>
                    <a:lstStyle/>
                    <a:p>
                      <a:pPr>
                        <a:spcAft>
                          <a:spcPts val="0"/>
                        </a:spcAft>
                      </a:pPr>
                      <a:r>
                        <a:rPr lang="en-GB" sz="1000">
                          <a:effectLst/>
                        </a:rPr>
                        <a:t>5 Regulatory Actions Taken for Safety Reasons**</a:t>
                      </a:r>
                      <a:endParaRPr lang="en-IE" sz="1000">
                        <a:effectLst/>
                        <a:latin typeface="Times New Roman"/>
                        <a:ea typeface="Times New Roman"/>
                      </a:endParaRPr>
                    </a:p>
                  </a:txBody>
                  <a:tcPr marL="55345" marR="55345" marT="0" marB="0"/>
                </a:tc>
              </a:tr>
              <a:tr h="342347">
                <a:tc>
                  <a:txBody>
                    <a:bodyPr/>
                    <a:lstStyle/>
                    <a:p>
                      <a:pPr>
                        <a:spcAft>
                          <a:spcPts val="0"/>
                        </a:spcAft>
                      </a:pPr>
                      <a:r>
                        <a:rPr lang="en-GB" sz="1000">
                          <a:effectLst/>
                        </a:rPr>
                        <a:t>6.1 Patient Exposure** </a:t>
                      </a:r>
                      <a:endParaRPr lang="en-IE" sz="1000">
                        <a:effectLst/>
                      </a:endParaRPr>
                    </a:p>
                    <a:p>
                      <a:pPr>
                        <a:spcAft>
                          <a:spcPts val="0"/>
                        </a:spcAft>
                      </a:pPr>
                      <a:r>
                        <a:rPr lang="en-GB" sz="1000">
                          <a:effectLst/>
                        </a:rPr>
                        <a:t>6.2 Limitations of Human Safety Database</a:t>
                      </a:r>
                      <a:endParaRPr lang="en-IE" sz="1000">
                        <a:effectLst/>
                        <a:latin typeface="Times New Roman"/>
                        <a:ea typeface="Times New Roman"/>
                      </a:endParaRPr>
                    </a:p>
                  </a:txBody>
                  <a:tcPr marL="55345" marR="55345" marT="0" marB="0"/>
                </a:tc>
              </a:tr>
              <a:tr h="2567609">
                <a:tc>
                  <a:txBody>
                    <a:bodyPr/>
                    <a:lstStyle/>
                    <a:p>
                      <a:pPr>
                        <a:spcAft>
                          <a:spcPts val="0"/>
                        </a:spcAft>
                      </a:pPr>
                      <a:r>
                        <a:rPr lang="en-GB" sz="1000" dirty="0">
                          <a:effectLst/>
                        </a:rPr>
                        <a:t>7 Drug Risks Currently Under Evaluation</a:t>
                      </a:r>
                      <a:endParaRPr lang="en-IE" sz="1000" dirty="0">
                        <a:effectLst/>
                      </a:endParaRPr>
                    </a:p>
                    <a:p>
                      <a:pPr marL="127000">
                        <a:spcAft>
                          <a:spcPts val="0"/>
                        </a:spcAft>
                      </a:pPr>
                      <a:r>
                        <a:rPr lang="en-GB" sz="1000" dirty="0">
                          <a:effectLst/>
                        </a:rPr>
                        <a:t>7.1 General Introduction </a:t>
                      </a:r>
                      <a:r>
                        <a:rPr lang="en-GB" sz="800" dirty="0">
                          <a:effectLst/>
                        </a:rPr>
                        <a:t>(describe how the risk was identified and by whom)</a:t>
                      </a:r>
                      <a:endParaRPr lang="en-IE" sz="1000" dirty="0">
                        <a:effectLst/>
                      </a:endParaRPr>
                    </a:p>
                    <a:p>
                      <a:pPr marL="127000">
                        <a:spcAft>
                          <a:spcPts val="0"/>
                        </a:spcAft>
                      </a:pPr>
                      <a:r>
                        <a:rPr lang="en-GB" sz="1000" dirty="0">
                          <a:effectLst/>
                        </a:rPr>
                        <a:t>7.2 Sources of Evidence</a:t>
                      </a:r>
                      <a:endParaRPr lang="en-IE" sz="1000" dirty="0">
                        <a:effectLst/>
                      </a:endParaRPr>
                    </a:p>
                    <a:p>
                      <a:pPr marL="381000">
                        <a:spcAft>
                          <a:spcPts val="0"/>
                        </a:spcAft>
                      </a:pPr>
                      <a:r>
                        <a:rPr lang="en-GB" sz="1000" dirty="0">
                          <a:effectLst/>
                        </a:rPr>
                        <a:t>7.2.1 Spontaneous Reports</a:t>
                      </a:r>
                      <a:endParaRPr lang="en-IE" sz="1000" dirty="0">
                        <a:effectLst/>
                      </a:endParaRPr>
                    </a:p>
                    <a:p>
                      <a:pPr marL="381000">
                        <a:spcAft>
                          <a:spcPts val="0"/>
                        </a:spcAft>
                      </a:pPr>
                      <a:r>
                        <a:rPr lang="en-GB" sz="1000" dirty="0">
                          <a:effectLst/>
                        </a:rPr>
                        <a:t>7.2.2 Company Sponsored/Supported Interventional Studies</a:t>
                      </a:r>
                      <a:endParaRPr lang="en-IE" sz="1000" dirty="0">
                        <a:effectLst/>
                      </a:endParaRPr>
                    </a:p>
                    <a:p>
                      <a:pPr marL="381000">
                        <a:spcAft>
                          <a:spcPts val="0"/>
                        </a:spcAft>
                      </a:pPr>
                      <a:r>
                        <a:rPr lang="en-GB" sz="1000" dirty="0">
                          <a:effectLst/>
                        </a:rPr>
                        <a:t>7.2.3 Company Sponsored/Supported non-Interventional Studies</a:t>
                      </a:r>
                      <a:endParaRPr lang="en-IE" sz="1000" dirty="0">
                        <a:effectLst/>
                      </a:endParaRPr>
                    </a:p>
                    <a:p>
                      <a:pPr marL="381000">
                        <a:spcAft>
                          <a:spcPts val="0"/>
                        </a:spcAft>
                      </a:pPr>
                      <a:r>
                        <a:rPr lang="en-GB" sz="1000" dirty="0">
                          <a:effectLst/>
                        </a:rPr>
                        <a:t>7.2.4 Literature</a:t>
                      </a:r>
                      <a:endParaRPr lang="en-IE" sz="1000" dirty="0">
                        <a:effectLst/>
                      </a:endParaRPr>
                    </a:p>
                    <a:p>
                      <a:pPr marL="381000">
                        <a:spcAft>
                          <a:spcPts val="0"/>
                        </a:spcAft>
                      </a:pPr>
                      <a:r>
                        <a:rPr lang="en-GB" sz="1000" dirty="0">
                          <a:effectLst/>
                        </a:rPr>
                        <a:t>7.2.5.Other Sources</a:t>
                      </a:r>
                      <a:endParaRPr lang="en-IE" sz="1000" dirty="0">
                        <a:effectLst/>
                      </a:endParaRPr>
                    </a:p>
                    <a:p>
                      <a:pPr indent="127000">
                        <a:spcAft>
                          <a:spcPts val="0"/>
                        </a:spcAft>
                      </a:pPr>
                      <a:r>
                        <a:rPr lang="en-GB" sz="1000" dirty="0">
                          <a:effectLst/>
                        </a:rPr>
                        <a:t>7.3 Risk Characterization and Evaluation</a:t>
                      </a:r>
                      <a:endParaRPr lang="en-IE" sz="1000" dirty="0">
                        <a:effectLst/>
                      </a:endParaRPr>
                    </a:p>
                    <a:p>
                      <a:pPr indent="381000">
                        <a:spcAft>
                          <a:spcPts val="0"/>
                        </a:spcAft>
                      </a:pPr>
                      <a:r>
                        <a:rPr lang="en-GB" sz="1000" dirty="0">
                          <a:effectLst/>
                        </a:rPr>
                        <a:t>7.3.1 Risk Factors and sub-Populations at Risk</a:t>
                      </a:r>
                      <a:endParaRPr lang="en-IE" sz="1000" dirty="0">
                        <a:effectLst/>
                      </a:endParaRPr>
                    </a:p>
                    <a:p>
                      <a:pPr indent="381000">
                        <a:spcAft>
                          <a:spcPts val="0"/>
                        </a:spcAft>
                      </a:pPr>
                      <a:r>
                        <a:rPr lang="en-GB" sz="1000" dirty="0">
                          <a:effectLst/>
                        </a:rPr>
                        <a:t>7.3.2 Risk Severity/Seriousness and Frequency</a:t>
                      </a:r>
                      <a:endParaRPr lang="en-IE" sz="1000" dirty="0">
                        <a:effectLst/>
                      </a:endParaRPr>
                    </a:p>
                    <a:p>
                      <a:pPr indent="381000">
                        <a:spcAft>
                          <a:spcPts val="0"/>
                        </a:spcAft>
                      </a:pPr>
                      <a:r>
                        <a:rPr lang="en-GB" sz="1000" dirty="0">
                          <a:effectLst/>
                        </a:rPr>
                        <a:t>7.3.3 Biological Plausibility</a:t>
                      </a:r>
                      <a:endParaRPr lang="en-IE" sz="1000" dirty="0">
                        <a:effectLst/>
                      </a:endParaRPr>
                    </a:p>
                    <a:p>
                      <a:pPr indent="381000">
                        <a:spcAft>
                          <a:spcPts val="0"/>
                        </a:spcAft>
                      </a:pPr>
                      <a:r>
                        <a:rPr lang="en-GB" sz="1000" dirty="0">
                          <a:effectLst/>
                        </a:rPr>
                        <a:t>7.3.4 Clinical Plausibility (evidence strength and consistency)</a:t>
                      </a:r>
                      <a:endParaRPr lang="en-IE" sz="1000" dirty="0">
                        <a:effectLst/>
                      </a:endParaRPr>
                    </a:p>
                    <a:p>
                      <a:pPr indent="381000">
                        <a:spcAft>
                          <a:spcPts val="0"/>
                        </a:spcAft>
                      </a:pPr>
                      <a:r>
                        <a:rPr lang="en-GB" sz="1000" dirty="0">
                          <a:effectLst/>
                        </a:rPr>
                        <a:t>7.3.5 Risk Impact on Compliance and Benefit-Risk Balance</a:t>
                      </a:r>
                      <a:endParaRPr lang="en-IE" sz="1000" dirty="0">
                        <a:effectLst/>
                      </a:endParaRPr>
                    </a:p>
                    <a:p>
                      <a:pPr marL="381000">
                        <a:spcAft>
                          <a:spcPts val="0"/>
                        </a:spcAft>
                      </a:pPr>
                      <a:r>
                        <a:rPr lang="en-GB" sz="1000" dirty="0">
                          <a:effectLst/>
                        </a:rPr>
                        <a:t>7.3.6 Actions Taken and further actions that could be taken</a:t>
                      </a:r>
                      <a:endParaRPr lang="en-IE" sz="1000" dirty="0">
                        <a:effectLst/>
                        <a:latin typeface="Times New Roman"/>
                        <a:ea typeface="Times New Roman"/>
                      </a:endParaRPr>
                    </a:p>
                  </a:txBody>
                  <a:tcPr marL="55345" marR="55345" marT="0" marB="0"/>
                </a:tc>
              </a:tr>
              <a:tr h="171174">
                <a:tc>
                  <a:txBody>
                    <a:bodyPr/>
                    <a:lstStyle/>
                    <a:p>
                      <a:pPr>
                        <a:spcAft>
                          <a:spcPts val="0"/>
                        </a:spcAft>
                      </a:pPr>
                      <a:r>
                        <a:rPr lang="en-GB" sz="1000" dirty="0">
                          <a:effectLst/>
                        </a:rPr>
                        <a:t>8 Summary of resolved drug risks</a:t>
                      </a:r>
                      <a:endParaRPr lang="en-IE" sz="1000" dirty="0">
                        <a:effectLst/>
                        <a:latin typeface="Times New Roman"/>
                        <a:ea typeface="Times New Roman"/>
                      </a:endParaRPr>
                    </a:p>
                  </a:txBody>
                  <a:tcPr marL="55345" marR="55345" marT="0" marB="0"/>
                </a:tc>
              </a:tr>
            </a:tbl>
          </a:graphicData>
        </a:graphic>
      </p:graphicFrame>
      <p:sp>
        <p:nvSpPr>
          <p:cNvPr id="24599" name="Rectangle 4"/>
          <p:cNvSpPr>
            <a:spLocks noChangeArrowheads="1"/>
          </p:cNvSpPr>
          <p:nvPr/>
        </p:nvSpPr>
        <p:spPr bwMode="auto">
          <a:xfrm>
            <a:off x="6227763" y="17795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b="1"/>
              <a:t>* during the reference period</a:t>
            </a:r>
            <a:endParaRPr lang="en-IE" sz="1200" b="1"/>
          </a:p>
          <a:p>
            <a:r>
              <a:rPr lang="en-GB" sz="1200" b="1"/>
              <a:t>** cumulative and during the reference period</a:t>
            </a:r>
            <a:endParaRPr lang="en-IE" sz="1200" b="1"/>
          </a:p>
        </p:txBody>
      </p:sp>
      <p:sp>
        <p:nvSpPr>
          <p:cNvPr id="24600" name="Rectangle 5"/>
          <p:cNvSpPr>
            <a:spLocks noChangeArrowheads="1"/>
          </p:cNvSpPr>
          <p:nvPr/>
        </p:nvSpPr>
        <p:spPr bwMode="auto">
          <a:xfrm>
            <a:off x="1187450" y="4743450"/>
            <a:ext cx="670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b="1">
                <a:solidFill>
                  <a:srgbClr val="00B050"/>
                </a:solidFill>
              </a:rPr>
              <a:t>Reference: Drug Safety 2012; 35(8):615-622</a:t>
            </a:r>
            <a:endParaRPr lang="en-IE" sz="1400" b="1">
              <a:solidFill>
                <a:srgbClr val="00B050"/>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Drug Safety Master file: benefits</a:t>
            </a:r>
            <a:endParaRPr lang="en-IE" dirty="0"/>
          </a:p>
        </p:txBody>
      </p:sp>
      <p:sp>
        <p:nvSpPr>
          <p:cNvPr id="3" name="Content Placeholder 2"/>
          <p:cNvSpPr>
            <a:spLocks noGrp="1"/>
          </p:cNvSpPr>
          <p:nvPr>
            <p:ph idx="1"/>
          </p:nvPr>
        </p:nvSpPr>
        <p:spPr/>
        <p:txBody>
          <a:bodyPr/>
          <a:lstStyle/>
          <a:p>
            <a:pPr marL="285750" indent="-285750">
              <a:buFont typeface="Arial" pitchFamily="34" charset="0"/>
              <a:buChar char="•"/>
            </a:pPr>
            <a:r>
              <a:rPr lang="en-IE" sz="2000" dirty="0">
                <a:solidFill>
                  <a:schemeClr val="tx1"/>
                </a:solidFill>
                <a:latin typeface="Arial" panose="020B0604020202020204" pitchFamily="34" charset="0"/>
                <a:cs typeface="Arial" panose="020B0604020202020204" pitchFamily="34" charset="0"/>
              </a:rPr>
              <a:t>No duplication</a:t>
            </a:r>
          </a:p>
          <a:p>
            <a:pPr marL="285750" indent="-285750">
              <a:buFont typeface="Arial" pitchFamily="34" charset="0"/>
              <a:buChar char="•"/>
            </a:pPr>
            <a:r>
              <a:rPr lang="en-IE" sz="2000" dirty="0">
                <a:solidFill>
                  <a:schemeClr val="tx1"/>
                </a:solidFill>
                <a:latin typeface="Arial" panose="020B0604020202020204" pitchFamily="34" charset="0"/>
                <a:cs typeface="Arial" panose="020B0604020202020204" pitchFamily="34" charset="0"/>
              </a:rPr>
              <a:t>No inconsistencies between documents</a:t>
            </a:r>
          </a:p>
          <a:p>
            <a:pPr marL="285750" indent="-285750">
              <a:buFont typeface="Arial" pitchFamily="34" charset="0"/>
              <a:buChar char="•"/>
            </a:pPr>
            <a:r>
              <a:rPr lang="en-IE" sz="2000" dirty="0">
                <a:solidFill>
                  <a:schemeClr val="tx1"/>
                </a:solidFill>
                <a:latin typeface="Arial" panose="020B0604020202020204" pitchFamily="34" charset="0"/>
                <a:cs typeface="Arial" panose="020B0604020202020204" pitchFamily="34" charset="0"/>
              </a:rPr>
              <a:t>One single assessment from authorities = no diverging assessments </a:t>
            </a:r>
          </a:p>
          <a:p>
            <a:pPr marL="285750" indent="-285750">
              <a:buFont typeface="Arial" pitchFamily="34" charset="0"/>
              <a:buChar char="•"/>
            </a:pPr>
            <a:r>
              <a:rPr lang="en-IE" sz="2000" dirty="0">
                <a:solidFill>
                  <a:schemeClr val="tx1"/>
                </a:solidFill>
                <a:latin typeface="Arial" panose="020B0604020202020204" pitchFamily="34" charset="0"/>
                <a:cs typeface="Arial" panose="020B0604020202020204" pitchFamily="34" charset="0"/>
              </a:rPr>
              <a:t>Harmonization between documents, internationally</a:t>
            </a:r>
          </a:p>
          <a:p>
            <a:pPr marL="285750" indent="-285750">
              <a:buFont typeface="Arial" pitchFamily="34" charset="0"/>
              <a:buChar char="•"/>
            </a:pPr>
            <a:r>
              <a:rPr lang="en-IE" sz="2000" dirty="0">
                <a:solidFill>
                  <a:schemeClr val="tx1"/>
                </a:solidFill>
                <a:latin typeface="Arial" panose="020B0604020202020204" pitchFamily="34" charset="0"/>
                <a:cs typeface="Arial" panose="020B0604020202020204" pitchFamily="34" charset="0"/>
              </a:rPr>
              <a:t>More resources for scientific assessment of safety data, collecting data, risk minimization activities</a:t>
            </a:r>
          </a:p>
          <a:p>
            <a:endParaRPr lang="en-IE" dirty="0"/>
          </a:p>
        </p:txBody>
      </p:sp>
    </p:spTree>
    <p:extLst>
      <p:ext uri="{BB962C8B-B14F-4D97-AF65-F5344CB8AC3E}">
        <p14:creationId xmlns:p14="http://schemas.microsoft.com/office/powerpoint/2010/main" val="374802114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15566"/>
            <a:ext cx="8229600" cy="3610397"/>
          </a:xfrm>
        </p:spPr>
        <p:txBody>
          <a:bodyPr/>
          <a:lstStyle/>
          <a:p>
            <a:pPr marL="0" indent="0" algn="ctr"/>
            <a:r>
              <a:rPr lang="en-IE" sz="2400" dirty="0" smtClean="0">
                <a:solidFill>
                  <a:schemeClr val="tx1"/>
                </a:solidFill>
              </a:rPr>
              <a:t>Is there anything the industry can do to simplify clinical and PV operations?</a:t>
            </a:r>
          </a:p>
          <a:p>
            <a:pPr marL="0" indent="0" algn="ctr"/>
            <a:endParaRPr lang="en-IE" sz="2400" dirty="0">
              <a:solidFill>
                <a:schemeClr val="tx1"/>
              </a:solidFill>
            </a:endParaRPr>
          </a:p>
          <a:p>
            <a:pPr marL="0" indent="0"/>
            <a:r>
              <a:rPr lang="en-IE" sz="2400" dirty="0" smtClean="0">
                <a:solidFill>
                  <a:schemeClr val="tx1"/>
                </a:solidFill>
              </a:rPr>
              <a:t>Why do we use separate clinical and PV databases?</a:t>
            </a:r>
          </a:p>
          <a:p>
            <a:pPr marL="0" indent="0"/>
            <a:endParaRPr lang="en-IE" sz="2400" dirty="0">
              <a:solidFill>
                <a:schemeClr val="tx1"/>
              </a:solidFill>
            </a:endParaRPr>
          </a:p>
          <a:p>
            <a:pPr marL="0" indent="0"/>
            <a:r>
              <a:rPr lang="en-IE" sz="2400" dirty="0" smtClean="0">
                <a:solidFill>
                  <a:schemeClr val="tx1"/>
                </a:solidFill>
              </a:rPr>
              <a:t>Is there any benefit in having 2 separate databases?</a:t>
            </a:r>
          </a:p>
          <a:p>
            <a:endParaRPr lang="en-IE" dirty="0"/>
          </a:p>
          <a:p>
            <a:endParaRPr lang="en-IE" dirty="0"/>
          </a:p>
        </p:txBody>
      </p:sp>
    </p:spTree>
    <p:extLst>
      <p:ext uri="{BB962C8B-B14F-4D97-AF65-F5344CB8AC3E}">
        <p14:creationId xmlns:p14="http://schemas.microsoft.com/office/powerpoint/2010/main" val="19698137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06374"/>
            <a:ext cx="8229600" cy="709191"/>
          </a:xfrm>
        </p:spPr>
        <p:txBody>
          <a:bodyPr/>
          <a:lstStyle/>
          <a:p>
            <a:pPr algn="ctr"/>
            <a:r>
              <a:rPr lang="en-IE" sz="2800" b="1" dirty="0" smtClean="0"/>
              <a:t>Inefficiencies originating from separate clinical and safety databases</a:t>
            </a:r>
          </a:p>
        </p:txBody>
      </p:sp>
      <p:sp>
        <p:nvSpPr>
          <p:cNvPr id="3" name="Content Placeholder 2"/>
          <p:cNvSpPr>
            <a:spLocks noGrp="1"/>
          </p:cNvSpPr>
          <p:nvPr>
            <p:ph idx="1"/>
          </p:nvPr>
        </p:nvSpPr>
        <p:spPr>
          <a:xfrm>
            <a:off x="251521" y="986755"/>
            <a:ext cx="7704855" cy="4105275"/>
          </a:xfrm>
        </p:spPr>
        <p:txBody>
          <a:bodyPr/>
          <a:lstStyle/>
          <a:p>
            <a:pPr marL="0" indent="0">
              <a:defRPr/>
            </a:pPr>
            <a:r>
              <a:rPr lang="en-IE" dirty="0" smtClean="0">
                <a:solidFill>
                  <a:schemeClr val="tx1"/>
                </a:solidFill>
              </a:rPr>
              <a:t>Clinical and safety run their operations independently and use separate databases with different data standards: CDASH (Clinical </a:t>
            </a:r>
            <a:r>
              <a:rPr lang="en-IE" dirty="0">
                <a:solidFill>
                  <a:schemeClr val="tx1"/>
                </a:solidFill>
              </a:rPr>
              <a:t>D</a:t>
            </a:r>
            <a:r>
              <a:rPr lang="en-IE" dirty="0" smtClean="0">
                <a:solidFill>
                  <a:schemeClr val="tx1"/>
                </a:solidFill>
              </a:rPr>
              <a:t>ata Acquisition Standards Harmonization) and E2B</a:t>
            </a:r>
          </a:p>
          <a:p>
            <a:pPr marL="285750" indent="-285750">
              <a:buFont typeface="Arial" pitchFamily="34" charset="0"/>
              <a:buChar char="•"/>
              <a:defRPr/>
            </a:pPr>
            <a:r>
              <a:rPr lang="en-IE" dirty="0" smtClean="0">
                <a:solidFill>
                  <a:schemeClr val="tx1"/>
                </a:solidFill>
              </a:rPr>
              <a:t>Duplicate data entry of SAEs and/or QC </a:t>
            </a:r>
          </a:p>
          <a:p>
            <a:pPr marL="285750" indent="-285750">
              <a:buFont typeface="Arial" pitchFamily="34" charset="0"/>
              <a:buChar char="•"/>
              <a:defRPr/>
            </a:pPr>
            <a:r>
              <a:rPr lang="en-IE" dirty="0" smtClean="0">
                <a:solidFill>
                  <a:schemeClr val="tx1"/>
                </a:solidFill>
              </a:rPr>
              <a:t>Different coding dictionaries or different versions of the same dictionary</a:t>
            </a:r>
          </a:p>
          <a:p>
            <a:pPr marL="285750" indent="-285750">
              <a:buFont typeface="Arial" pitchFamily="34" charset="0"/>
              <a:buChar char="•"/>
              <a:defRPr/>
            </a:pPr>
            <a:r>
              <a:rPr lang="en-IE" dirty="0" smtClean="0">
                <a:solidFill>
                  <a:schemeClr val="tx1"/>
                </a:solidFill>
              </a:rPr>
              <a:t>Reconciliation</a:t>
            </a:r>
          </a:p>
          <a:p>
            <a:pPr marL="285750" indent="-285750">
              <a:buFont typeface="Arial" pitchFamily="34" charset="0"/>
              <a:buChar char="•"/>
              <a:defRPr/>
            </a:pPr>
            <a:r>
              <a:rPr lang="en-IE" dirty="0" smtClean="0">
                <a:solidFill>
                  <a:schemeClr val="tx1"/>
                </a:solidFill>
              </a:rPr>
              <a:t>Maintenance and validation of two separate databases</a:t>
            </a:r>
          </a:p>
          <a:p>
            <a:pPr marL="285750" indent="-285750">
              <a:buFont typeface="Arial" pitchFamily="34" charset="0"/>
              <a:buChar char="•"/>
              <a:defRPr/>
            </a:pPr>
            <a:r>
              <a:rPr lang="en-IE" dirty="0" smtClean="0">
                <a:solidFill>
                  <a:schemeClr val="tx1"/>
                </a:solidFill>
              </a:rPr>
              <a:t>Drug safety does not immediately have access to all safety data originating from clinical trials (i.e. lab data/clinical exams, non-serious adverse events). More difficult to prepare:</a:t>
            </a:r>
          </a:p>
          <a:p>
            <a:pPr marL="841375" lvl="2">
              <a:buFont typeface="Courier New" pitchFamily="49" charset="0"/>
              <a:buChar char="o"/>
              <a:defRPr/>
            </a:pPr>
            <a:r>
              <a:rPr lang="en-IE" dirty="0" smtClean="0">
                <a:solidFill>
                  <a:schemeClr val="tx1"/>
                </a:solidFill>
              </a:rPr>
              <a:t>IBs</a:t>
            </a:r>
          </a:p>
          <a:p>
            <a:pPr marL="841375" lvl="2">
              <a:buFont typeface="Courier New" pitchFamily="49" charset="0"/>
              <a:buChar char="o"/>
              <a:defRPr/>
            </a:pPr>
            <a:r>
              <a:rPr lang="en-IE" dirty="0" smtClean="0">
                <a:solidFill>
                  <a:schemeClr val="tx1"/>
                </a:solidFill>
              </a:rPr>
              <a:t>DSURs</a:t>
            </a:r>
          </a:p>
          <a:p>
            <a:pPr marL="841375" lvl="2">
              <a:buFont typeface="Courier New" pitchFamily="49" charset="0"/>
              <a:buChar char="o"/>
              <a:defRPr/>
            </a:pPr>
            <a:r>
              <a:rPr lang="en-IE" dirty="0" smtClean="0">
                <a:solidFill>
                  <a:schemeClr val="tx1"/>
                </a:solidFill>
              </a:rPr>
              <a:t>Signal detection reports</a:t>
            </a:r>
          </a:p>
          <a:p>
            <a:pPr marL="0" indent="0">
              <a:defRPr/>
            </a:pPr>
            <a:endParaRPr lang="en-IE" dirty="0">
              <a:solidFill>
                <a:schemeClr val="tx1"/>
              </a:solidFill>
            </a:endParaRPr>
          </a:p>
          <a:p>
            <a:pPr marL="0" indent="0">
              <a:defRPr/>
            </a:pPr>
            <a:endParaRPr lang="en-IE" dirty="0" smtClean="0">
              <a:solidFill>
                <a:schemeClr val="tx1"/>
              </a:solidFill>
            </a:endParaRPr>
          </a:p>
          <a:p>
            <a:pPr>
              <a:defRPr/>
            </a:pPr>
            <a:endParaRPr lang="en-IE" dirty="0">
              <a:solidFill>
                <a:schemeClr val="tx1"/>
              </a:solidFill>
            </a:endParaRPr>
          </a:p>
          <a:p>
            <a:pPr marL="0" indent="0">
              <a:defRPr/>
            </a:pPr>
            <a:endParaRPr lang="en-IE"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06374"/>
            <a:ext cx="8229600" cy="709191"/>
          </a:xfrm>
        </p:spPr>
        <p:txBody>
          <a:bodyPr/>
          <a:lstStyle/>
          <a:p>
            <a:pPr algn="ctr"/>
            <a:r>
              <a:rPr lang="en-IE" b="1" dirty="0"/>
              <a:t>Inefficiencies originating from separate clinical and safety databases</a:t>
            </a:r>
            <a:endParaRPr lang="en-IE" dirty="0" smtClean="0"/>
          </a:p>
        </p:txBody>
      </p:sp>
      <p:sp>
        <p:nvSpPr>
          <p:cNvPr id="26627" name="Content Placeholder 2"/>
          <p:cNvSpPr>
            <a:spLocks noGrp="1"/>
          </p:cNvSpPr>
          <p:nvPr>
            <p:ph idx="1"/>
          </p:nvPr>
        </p:nvSpPr>
        <p:spPr>
          <a:xfrm>
            <a:off x="250825" y="1131118"/>
            <a:ext cx="8229600" cy="1728094"/>
          </a:xfrm>
        </p:spPr>
        <p:txBody>
          <a:bodyPr/>
          <a:lstStyle/>
          <a:p>
            <a:pPr>
              <a:buFontTx/>
              <a:buChar char="•"/>
            </a:pPr>
            <a:r>
              <a:rPr lang="en-IE" dirty="0" smtClean="0">
                <a:solidFill>
                  <a:schemeClr val="tx1"/>
                </a:solidFill>
              </a:rPr>
              <a:t>Duplicate queries to Investigators</a:t>
            </a:r>
          </a:p>
          <a:p>
            <a:pPr>
              <a:buFontTx/>
              <a:buChar char="•"/>
            </a:pPr>
            <a:r>
              <a:rPr lang="en-IE" dirty="0" smtClean="0">
                <a:solidFill>
                  <a:schemeClr val="tx1"/>
                </a:solidFill>
              </a:rPr>
              <a:t>If EDC is implemented: drug safety may not be aware of SUSARs</a:t>
            </a:r>
          </a:p>
          <a:p>
            <a:pPr>
              <a:buFontTx/>
              <a:buChar char="•"/>
            </a:pPr>
            <a:r>
              <a:rPr lang="en-IE" dirty="0">
                <a:solidFill>
                  <a:schemeClr val="tx1"/>
                </a:solidFill>
              </a:rPr>
              <a:t>Less accurate signal validation and </a:t>
            </a:r>
            <a:r>
              <a:rPr lang="en-IE" dirty="0" smtClean="0">
                <a:solidFill>
                  <a:schemeClr val="tx1"/>
                </a:solidFill>
              </a:rPr>
              <a:t>evaluation</a:t>
            </a:r>
          </a:p>
          <a:p>
            <a:pPr>
              <a:buFontTx/>
              <a:buChar char="•"/>
            </a:pPr>
            <a:r>
              <a:rPr lang="en-IE" dirty="0">
                <a:solidFill>
                  <a:schemeClr val="tx1"/>
                </a:solidFill>
              </a:rPr>
              <a:t>Increased costs (two data repositories, more time, more personnel)</a:t>
            </a:r>
          </a:p>
          <a:p>
            <a:pPr>
              <a:buFontTx/>
              <a:buChar char="•"/>
            </a:pPr>
            <a:endParaRPr lang="en-IE" dirty="0">
              <a:solidFill>
                <a:schemeClr val="tx1"/>
              </a:solidFill>
            </a:endParaRPr>
          </a:p>
          <a:p>
            <a:pPr>
              <a:buFontTx/>
              <a:buChar char="•"/>
            </a:pPr>
            <a:endParaRPr lang="en-IE" dirty="0" smtClean="0">
              <a:solidFill>
                <a:schemeClr val="tx1"/>
              </a:solidFill>
            </a:endParaRPr>
          </a:p>
          <a:p>
            <a:endParaRPr lang="en-IE" dirty="0" smtClean="0"/>
          </a:p>
        </p:txBody>
      </p:sp>
      <p:sp>
        <p:nvSpPr>
          <p:cNvPr id="26628" name="Content Placeholder 2"/>
          <p:cNvSpPr txBox="1">
            <a:spLocks/>
          </p:cNvSpPr>
          <p:nvPr/>
        </p:nvSpPr>
        <p:spPr bwMode="auto">
          <a:xfrm>
            <a:off x="251520" y="2643758"/>
            <a:ext cx="792088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a:spcBef>
                <a:spcPct val="20000"/>
              </a:spcBef>
            </a:pPr>
            <a:r>
              <a:rPr lang="en-IE" dirty="0"/>
              <a:t>Why two different standards </a:t>
            </a:r>
            <a:r>
              <a:rPr lang="en-IE" dirty="0" smtClean="0"/>
              <a:t>?</a:t>
            </a:r>
          </a:p>
          <a:p>
            <a:pPr>
              <a:spcBef>
                <a:spcPct val="20000"/>
              </a:spcBef>
            </a:pPr>
            <a:r>
              <a:rPr lang="en-IE" dirty="0" smtClean="0"/>
              <a:t>They have been developed independently</a:t>
            </a:r>
          </a:p>
          <a:p>
            <a:pPr>
              <a:spcBef>
                <a:spcPct val="20000"/>
              </a:spcBef>
            </a:pPr>
            <a:r>
              <a:rPr lang="en-IE" dirty="0" smtClean="0"/>
              <a:t>CDASH is an industry convention for accommodating SDTM FDA requirements , ICH is global</a:t>
            </a:r>
          </a:p>
          <a:p>
            <a:pPr>
              <a:spcBef>
                <a:spcPct val="20000"/>
              </a:spcBef>
            </a:pPr>
            <a:endParaRPr lang="en-IE" dirty="0"/>
          </a:p>
          <a:p>
            <a:pPr>
              <a:spcBef>
                <a:spcPct val="20000"/>
              </a:spcBef>
            </a:pPr>
            <a:endParaRPr lang="en-IE" dirty="0" smtClean="0"/>
          </a:p>
          <a:p>
            <a:pPr>
              <a:spcBef>
                <a:spcPct val="20000"/>
              </a:spcBef>
            </a:pPr>
            <a:endParaRPr lang="en-IE" dirty="0" smtClean="0"/>
          </a:p>
          <a:p>
            <a:pPr>
              <a:spcBef>
                <a:spcPct val="20000"/>
              </a:spcBef>
            </a:pPr>
            <a:endParaRPr lang="en-IE" dirty="0" smtClean="0"/>
          </a:p>
          <a:p>
            <a:pPr>
              <a:spcBef>
                <a:spcPct val="20000"/>
              </a:spcBef>
            </a:pPr>
            <a:endParaRPr lang="en-IE" dirty="0" smtClean="0"/>
          </a:p>
          <a:p>
            <a:pPr>
              <a:spcBef>
                <a:spcPct val="20000"/>
              </a:spcBef>
            </a:pPr>
            <a:endParaRPr lang="en-IE" dirty="0"/>
          </a:p>
          <a:p>
            <a:pPr>
              <a:spcBef>
                <a:spcPct val="20000"/>
              </a:spcBef>
            </a:pPr>
            <a:endParaRPr lang="en-IE" dirty="0"/>
          </a:p>
          <a:p>
            <a:pPr>
              <a:spcBef>
                <a:spcPct val="20000"/>
              </a:spcBef>
            </a:pPr>
            <a:endParaRPr lang="en-IE" dirty="0"/>
          </a:p>
          <a:p>
            <a:pPr>
              <a:spcBef>
                <a:spcPct val="20000"/>
              </a:spcBef>
            </a:pPr>
            <a:endParaRPr lang="en-IE" dirty="0"/>
          </a:p>
          <a:p>
            <a:pPr>
              <a:spcBef>
                <a:spcPct val="20000"/>
              </a:spcBef>
            </a:pPr>
            <a:endParaRPr lang="en-IE" dirty="0">
              <a:solidFill>
                <a:srgbClr val="9FA1A4"/>
              </a:solidFill>
            </a:endParaRPr>
          </a:p>
        </p:txBody>
      </p:sp>
      <p:sp>
        <p:nvSpPr>
          <p:cNvPr id="5" name="Content Placeholder 2"/>
          <p:cNvSpPr txBox="1">
            <a:spLocks/>
          </p:cNvSpPr>
          <p:nvPr/>
        </p:nvSpPr>
        <p:spPr bwMode="auto">
          <a:xfrm>
            <a:off x="251520" y="4011910"/>
            <a:ext cx="82296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spcBef>
                <a:spcPct val="20000"/>
              </a:spcBef>
            </a:pPr>
            <a:r>
              <a:rPr lang="en-IE" dirty="0" smtClean="0"/>
              <a:t>Clinical </a:t>
            </a:r>
            <a:r>
              <a:rPr lang="en-IE" dirty="0"/>
              <a:t>D</a:t>
            </a:r>
            <a:r>
              <a:rPr lang="en-IE" dirty="0" smtClean="0"/>
              <a:t>ata Interchange Standards Consortium (CDISC):</a:t>
            </a:r>
          </a:p>
          <a:p>
            <a:pPr>
              <a:spcBef>
                <a:spcPct val="20000"/>
              </a:spcBef>
            </a:pPr>
            <a:r>
              <a:rPr lang="en-IE" dirty="0" smtClean="0"/>
              <a:t>Mapped E2B (R2) with CDASH</a:t>
            </a:r>
          </a:p>
          <a:p>
            <a:pPr>
              <a:spcBef>
                <a:spcPct val="20000"/>
              </a:spcBef>
            </a:pPr>
            <a:endParaRPr lang="en-IE" dirty="0"/>
          </a:p>
          <a:p>
            <a:pPr>
              <a:spcBef>
                <a:spcPct val="20000"/>
              </a:spcBef>
            </a:pPr>
            <a:endParaRPr lang="en-IE" dirty="0" smtClean="0"/>
          </a:p>
          <a:p>
            <a:pPr>
              <a:spcBef>
                <a:spcPct val="20000"/>
              </a:spcBef>
            </a:pPr>
            <a:endParaRPr lang="en-IE" dirty="0" smtClean="0"/>
          </a:p>
          <a:p>
            <a:pPr>
              <a:spcBef>
                <a:spcPct val="20000"/>
              </a:spcBef>
            </a:pPr>
            <a:endParaRPr lang="en-IE" dirty="0" smtClean="0"/>
          </a:p>
          <a:p>
            <a:pPr>
              <a:spcBef>
                <a:spcPct val="20000"/>
              </a:spcBef>
            </a:pPr>
            <a:endParaRPr lang="en-IE" dirty="0" smtClean="0"/>
          </a:p>
          <a:p>
            <a:pPr>
              <a:spcBef>
                <a:spcPct val="20000"/>
              </a:spcBef>
            </a:pPr>
            <a:endParaRPr lang="en-IE" dirty="0"/>
          </a:p>
          <a:p>
            <a:pPr>
              <a:spcBef>
                <a:spcPct val="20000"/>
              </a:spcBef>
            </a:pPr>
            <a:endParaRPr lang="en-IE" dirty="0"/>
          </a:p>
          <a:p>
            <a:pPr>
              <a:spcBef>
                <a:spcPct val="20000"/>
              </a:spcBef>
            </a:pPr>
            <a:endParaRPr lang="en-IE" dirty="0"/>
          </a:p>
          <a:p>
            <a:pPr>
              <a:spcBef>
                <a:spcPct val="20000"/>
              </a:spcBef>
            </a:pPr>
            <a:endParaRPr lang="en-IE" dirty="0"/>
          </a:p>
          <a:p>
            <a:pPr>
              <a:spcBef>
                <a:spcPct val="20000"/>
              </a:spcBef>
            </a:pPr>
            <a:endParaRPr lang="en-IE" dirty="0">
              <a:solidFill>
                <a:srgbClr val="9FA1A4"/>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Can operations be improved?</a:t>
            </a:r>
            <a:endParaRPr lang="en-IE" dirty="0"/>
          </a:p>
        </p:txBody>
      </p:sp>
      <p:sp>
        <p:nvSpPr>
          <p:cNvPr id="3" name="Content Placeholder 2"/>
          <p:cNvSpPr>
            <a:spLocks noGrp="1"/>
          </p:cNvSpPr>
          <p:nvPr>
            <p:ph idx="1"/>
          </p:nvPr>
        </p:nvSpPr>
        <p:spPr>
          <a:xfrm>
            <a:off x="323528" y="915567"/>
            <a:ext cx="7920111" cy="2952327"/>
          </a:xfrm>
        </p:spPr>
        <p:txBody>
          <a:bodyPr/>
          <a:lstStyle/>
          <a:p>
            <a:pPr marL="0" indent="0"/>
            <a:r>
              <a:rPr lang="en-IE" dirty="0" smtClean="0">
                <a:solidFill>
                  <a:schemeClr val="tx1"/>
                </a:solidFill>
              </a:rPr>
              <a:t>The differences between CDASH and E2B R</a:t>
            </a:r>
            <a:r>
              <a:rPr lang="en-IE" dirty="0">
                <a:solidFill>
                  <a:schemeClr val="tx1"/>
                </a:solidFill>
              </a:rPr>
              <a:t>2</a:t>
            </a:r>
            <a:r>
              <a:rPr lang="en-IE" dirty="0" smtClean="0">
                <a:solidFill>
                  <a:schemeClr val="tx1"/>
                </a:solidFill>
              </a:rPr>
              <a:t> are a matter of conventions, not driven by different scientific requirements.</a:t>
            </a:r>
          </a:p>
          <a:p>
            <a:pPr marL="0" indent="0"/>
            <a:r>
              <a:rPr lang="en-IE" dirty="0">
                <a:solidFill>
                  <a:schemeClr val="tx1"/>
                </a:solidFill>
              </a:rPr>
              <a:t>E</a:t>
            </a:r>
            <a:r>
              <a:rPr lang="en-IE" dirty="0" smtClean="0">
                <a:solidFill>
                  <a:schemeClr val="tx1"/>
                </a:solidFill>
              </a:rPr>
              <a:t>xamples</a:t>
            </a:r>
            <a:endParaRPr lang="en-IE" dirty="0">
              <a:solidFill>
                <a:schemeClr val="tx1"/>
              </a:solidFill>
            </a:endParaRPr>
          </a:p>
          <a:p>
            <a:pPr marL="285750" indent="-285750">
              <a:buFont typeface="Wingdings" pitchFamily="2" charset="2"/>
              <a:buChar char="§"/>
            </a:pPr>
            <a:r>
              <a:rPr lang="en-IE" dirty="0" smtClean="0">
                <a:solidFill>
                  <a:schemeClr val="tx1"/>
                </a:solidFill>
              </a:rPr>
              <a:t>E2B is more granular than CDASH</a:t>
            </a:r>
          </a:p>
          <a:p>
            <a:pPr marL="285750" indent="-285750">
              <a:buFont typeface="Wingdings" pitchFamily="2" charset="2"/>
              <a:buChar char="§"/>
            </a:pPr>
            <a:r>
              <a:rPr lang="en-IE" dirty="0" smtClean="0">
                <a:solidFill>
                  <a:schemeClr val="tx1"/>
                </a:solidFill>
              </a:rPr>
              <a:t>Dates for reporting information are not captured from the reporter (E2B – first awareness date) but extracted from the EDC  (each entry has a date). </a:t>
            </a:r>
          </a:p>
          <a:p>
            <a:pPr marL="285750" indent="-285750">
              <a:buFont typeface="Wingdings" pitchFamily="2" charset="2"/>
              <a:buChar char="§"/>
            </a:pPr>
            <a:r>
              <a:rPr lang="en-IE" dirty="0" smtClean="0">
                <a:solidFill>
                  <a:schemeClr val="tx1"/>
                </a:solidFill>
              </a:rPr>
              <a:t> CDASH employs letters for field labelling (e.g. AESDTH), while E2B alphanumeric with no relation to data type (A.1.5.2) </a:t>
            </a:r>
          </a:p>
          <a:p>
            <a:pPr marL="0" indent="0"/>
            <a:r>
              <a:rPr lang="en-IE" sz="1400" dirty="0" smtClean="0">
                <a:solidFill>
                  <a:srgbClr val="00B050"/>
                </a:solidFill>
              </a:rPr>
              <a:t>Reference: Current drug safety 2013, 8(1): 56-62</a:t>
            </a:r>
            <a:endParaRPr lang="en-IE" sz="1400" dirty="0">
              <a:solidFill>
                <a:srgbClr val="00B050"/>
              </a:solidFill>
            </a:endParaRPr>
          </a:p>
        </p:txBody>
      </p:sp>
      <p:sp>
        <p:nvSpPr>
          <p:cNvPr id="4" name="Content Placeholder 2"/>
          <p:cNvSpPr txBox="1">
            <a:spLocks/>
          </p:cNvSpPr>
          <p:nvPr/>
        </p:nvSpPr>
        <p:spPr bwMode="auto">
          <a:xfrm>
            <a:off x="476250" y="3939902"/>
            <a:ext cx="82296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a:spcBef>
                <a:spcPct val="20000"/>
              </a:spcBef>
            </a:pPr>
            <a:r>
              <a:rPr lang="en-IE" dirty="0" smtClean="0"/>
              <a:t>With release of new E2B R3 mapping needs to be re-done</a:t>
            </a:r>
          </a:p>
          <a:p>
            <a:pPr algn="ctr">
              <a:spcBef>
                <a:spcPct val="20000"/>
              </a:spcBef>
            </a:pPr>
            <a:r>
              <a:rPr lang="en-US" dirty="0" smtClean="0"/>
              <a:t>HL7 needs to be accommodated</a:t>
            </a:r>
          </a:p>
          <a:p>
            <a:pPr algn="ctr">
              <a:spcBef>
                <a:spcPct val="20000"/>
              </a:spcBef>
            </a:pPr>
            <a:r>
              <a:rPr lang="en-US" dirty="0" smtClean="0"/>
              <a:t>New standard to </a:t>
            </a:r>
            <a:r>
              <a:rPr lang="en-US" smtClean="0"/>
              <a:t>be developed</a:t>
            </a:r>
            <a:endParaRPr lang="en-US" dirty="0" smtClean="0"/>
          </a:p>
          <a:p>
            <a:pPr algn="ctr">
              <a:spcBef>
                <a:spcPct val="20000"/>
              </a:spcBef>
            </a:pPr>
            <a:endParaRPr lang="en-IE" dirty="0"/>
          </a:p>
          <a:p>
            <a:pPr>
              <a:spcBef>
                <a:spcPct val="20000"/>
              </a:spcBef>
            </a:pPr>
            <a:endParaRPr lang="en-IE" dirty="0" smtClean="0"/>
          </a:p>
          <a:p>
            <a:pPr>
              <a:spcBef>
                <a:spcPct val="20000"/>
              </a:spcBef>
            </a:pPr>
            <a:endParaRPr lang="en-IE" dirty="0" smtClean="0"/>
          </a:p>
          <a:p>
            <a:pPr>
              <a:spcBef>
                <a:spcPct val="20000"/>
              </a:spcBef>
            </a:pPr>
            <a:endParaRPr lang="en-IE" dirty="0" smtClean="0"/>
          </a:p>
          <a:p>
            <a:pPr>
              <a:spcBef>
                <a:spcPct val="20000"/>
              </a:spcBef>
            </a:pPr>
            <a:endParaRPr lang="en-IE" dirty="0" smtClean="0"/>
          </a:p>
          <a:p>
            <a:pPr>
              <a:spcBef>
                <a:spcPct val="20000"/>
              </a:spcBef>
            </a:pPr>
            <a:endParaRPr lang="en-IE" dirty="0"/>
          </a:p>
          <a:p>
            <a:pPr>
              <a:spcBef>
                <a:spcPct val="20000"/>
              </a:spcBef>
            </a:pPr>
            <a:endParaRPr lang="en-IE" dirty="0"/>
          </a:p>
          <a:p>
            <a:pPr>
              <a:spcBef>
                <a:spcPct val="20000"/>
              </a:spcBef>
            </a:pPr>
            <a:endParaRPr lang="en-IE" dirty="0"/>
          </a:p>
          <a:p>
            <a:pPr>
              <a:spcBef>
                <a:spcPct val="20000"/>
              </a:spcBef>
            </a:pPr>
            <a:endParaRPr lang="en-IE" dirty="0"/>
          </a:p>
          <a:p>
            <a:pPr>
              <a:spcBef>
                <a:spcPct val="20000"/>
              </a:spcBef>
            </a:pPr>
            <a:endParaRPr lang="en-IE" dirty="0">
              <a:solidFill>
                <a:srgbClr val="9FA1A4"/>
              </a:solidFill>
            </a:endParaRPr>
          </a:p>
        </p:txBody>
      </p:sp>
    </p:spTree>
    <p:extLst>
      <p:ext uri="{BB962C8B-B14F-4D97-AF65-F5344CB8AC3E}">
        <p14:creationId xmlns:p14="http://schemas.microsoft.com/office/powerpoint/2010/main" val="146303244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484439" y="1132285"/>
            <a:ext cx="1081087" cy="3239690"/>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pPr algn="ctr" eaLnBrk="0" hangingPunct="0"/>
            <a:r>
              <a:rPr lang="en-GB" b="1">
                <a:latin typeface="Arial Narrow" pitchFamily="34" charset="0"/>
              </a:rPr>
              <a:t>EDC</a:t>
            </a:r>
            <a:r>
              <a:rPr lang="en-GB">
                <a:latin typeface="Arial Narrow" pitchFamily="34" charset="0"/>
              </a:rPr>
              <a:t> </a:t>
            </a:r>
          </a:p>
        </p:txBody>
      </p:sp>
      <p:sp>
        <p:nvSpPr>
          <p:cNvPr id="2051" name="Oval 14"/>
          <p:cNvSpPr>
            <a:spLocks noChangeArrowheads="1"/>
          </p:cNvSpPr>
          <p:nvPr/>
        </p:nvSpPr>
        <p:spPr bwMode="auto">
          <a:xfrm>
            <a:off x="611188" y="4371975"/>
            <a:ext cx="2520950" cy="48458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GB" b="1">
                <a:solidFill>
                  <a:srgbClr val="EF7B10"/>
                </a:solidFill>
                <a:latin typeface="Arial Narrow" pitchFamily="34" charset="0"/>
              </a:rPr>
              <a:t>Internationally recognised data standard</a:t>
            </a:r>
          </a:p>
        </p:txBody>
      </p:sp>
      <p:sp>
        <p:nvSpPr>
          <p:cNvPr id="2052" name="AutoShape 33"/>
          <p:cNvSpPr>
            <a:spLocks noChangeArrowheads="1"/>
          </p:cNvSpPr>
          <p:nvPr/>
        </p:nvSpPr>
        <p:spPr bwMode="auto">
          <a:xfrm>
            <a:off x="1331913" y="2111598"/>
            <a:ext cx="1079500" cy="388144"/>
          </a:xfrm>
          <a:prstGeom prst="rightArrow">
            <a:avLst>
              <a:gd name="adj1" fmla="val 50000"/>
              <a:gd name="adj2" fmla="val 3911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GB" b="1" dirty="0">
                <a:latin typeface="Arial Narrow" pitchFamily="34" charset="0"/>
              </a:rPr>
              <a:t>Key Data </a:t>
            </a:r>
          </a:p>
        </p:txBody>
      </p:sp>
      <p:sp>
        <p:nvSpPr>
          <p:cNvPr id="2053" name="Rectangle 39"/>
          <p:cNvSpPr>
            <a:spLocks noChangeArrowheads="1"/>
          </p:cNvSpPr>
          <p:nvPr/>
        </p:nvSpPr>
        <p:spPr bwMode="auto">
          <a:xfrm>
            <a:off x="7092950" y="1006079"/>
            <a:ext cx="863600" cy="323850"/>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eaLnBrk="0" hangingPunct="0"/>
            <a:r>
              <a:rPr lang="en-GB">
                <a:solidFill>
                  <a:srgbClr val="33CC33"/>
                </a:solidFill>
                <a:latin typeface="Arial Narrow" pitchFamily="34" charset="0"/>
              </a:rPr>
              <a:t>ICSR</a:t>
            </a:r>
          </a:p>
        </p:txBody>
      </p:sp>
      <p:sp>
        <p:nvSpPr>
          <p:cNvPr id="2054" name="Rectangle 40"/>
          <p:cNvSpPr>
            <a:spLocks noChangeArrowheads="1"/>
          </p:cNvSpPr>
          <p:nvPr/>
        </p:nvSpPr>
        <p:spPr bwMode="auto">
          <a:xfrm>
            <a:off x="7092950" y="1491854"/>
            <a:ext cx="863600" cy="323850"/>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eaLnBrk="0" hangingPunct="0"/>
            <a:r>
              <a:rPr lang="en-GB">
                <a:solidFill>
                  <a:srgbClr val="33CC33"/>
                </a:solidFill>
                <a:latin typeface="Arial Narrow" pitchFamily="34" charset="0"/>
              </a:rPr>
              <a:t>PSUR</a:t>
            </a:r>
          </a:p>
        </p:txBody>
      </p:sp>
      <p:sp>
        <p:nvSpPr>
          <p:cNvPr id="2055" name="Rectangle 41"/>
          <p:cNvSpPr>
            <a:spLocks noChangeArrowheads="1"/>
          </p:cNvSpPr>
          <p:nvPr/>
        </p:nvSpPr>
        <p:spPr bwMode="auto">
          <a:xfrm>
            <a:off x="7019925" y="2085975"/>
            <a:ext cx="865188" cy="376238"/>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eaLnBrk="0" hangingPunct="0"/>
            <a:r>
              <a:rPr lang="en-GB">
                <a:solidFill>
                  <a:srgbClr val="33CC33"/>
                </a:solidFill>
                <a:latin typeface="Arial Narrow" pitchFamily="34" charset="0"/>
              </a:rPr>
              <a:t>DSUR</a:t>
            </a:r>
          </a:p>
        </p:txBody>
      </p:sp>
      <p:sp>
        <p:nvSpPr>
          <p:cNvPr id="2056" name="Rectangle 4"/>
          <p:cNvSpPr>
            <a:spLocks noChangeArrowheads="1"/>
          </p:cNvSpPr>
          <p:nvPr/>
        </p:nvSpPr>
        <p:spPr bwMode="auto">
          <a:xfrm>
            <a:off x="3635375" y="2356248"/>
            <a:ext cx="1079500" cy="2015728"/>
          </a:xfrm>
          <a:prstGeom prst="rect">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algn="ctr" eaLnBrk="0" hangingPunct="0"/>
            <a:r>
              <a:rPr lang="en-GB" b="1">
                <a:latin typeface="Arial Narrow" pitchFamily="34" charset="0"/>
              </a:rPr>
              <a:t>Clinical</a:t>
            </a:r>
          </a:p>
          <a:p>
            <a:pPr algn="ctr" eaLnBrk="0" hangingPunct="0"/>
            <a:r>
              <a:rPr lang="en-GB" b="1">
                <a:latin typeface="Arial Narrow" pitchFamily="34" charset="0"/>
              </a:rPr>
              <a:t>Module</a:t>
            </a:r>
          </a:p>
        </p:txBody>
      </p:sp>
      <p:sp>
        <p:nvSpPr>
          <p:cNvPr id="2057" name="Rectangle 6"/>
          <p:cNvSpPr>
            <a:spLocks noChangeArrowheads="1"/>
          </p:cNvSpPr>
          <p:nvPr/>
        </p:nvSpPr>
        <p:spPr bwMode="auto">
          <a:xfrm>
            <a:off x="3635375" y="1132285"/>
            <a:ext cx="1066800" cy="1333500"/>
          </a:xfrm>
          <a:prstGeom prst="rect">
            <a:avLst/>
          </a:prstGeom>
          <a:solidFill>
            <a:srgbClr val="29292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92929"/>
            </a:extrusionClr>
          </a:sp3d>
        </p:spPr>
        <p:txBody>
          <a:bodyPr wrap="none" anchor="ctr">
            <a:flatTx/>
          </a:bodyPr>
          <a:lstStyle/>
          <a:p>
            <a:pPr algn="ctr" eaLnBrk="0" hangingPunct="0"/>
            <a:r>
              <a:rPr lang="en-GB" b="1">
                <a:solidFill>
                  <a:schemeClr val="bg1"/>
                </a:solidFill>
                <a:latin typeface="Arial Narrow" pitchFamily="34" charset="0"/>
              </a:rPr>
              <a:t>Safety </a:t>
            </a:r>
          </a:p>
          <a:p>
            <a:pPr algn="ctr" eaLnBrk="0" hangingPunct="0"/>
            <a:r>
              <a:rPr lang="en-GB" b="1">
                <a:solidFill>
                  <a:schemeClr val="bg1"/>
                </a:solidFill>
                <a:latin typeface="Arial Narrow" pitchFamily="34" charset="0"/>
              </a:rPr>
              <a:t>Module</a:t>
            </a:r>
          </a:p>
          <a:p>
            <a:pPr algn="ctr" eaLnBrk="0" hangingPunct="0"/>
            <a:endParaRPr lang="en-GB" b="1">
              <a:solidFill>
                <a:schemeClr val="bg1"/>
              </a:solidFill>
              <a:latin typeface="Arial Narrow" pitchFamily="34" charset="0"/>
            </a:endParaRPr>
          </a:p>
        </p:txBody>
      </p:sp>
      <p:sp>
        <p:nvSpPr>
          <p:cNvPr id="2058" name="AutoShape 32"/>
          <p:cNvSpPr>
            <a:spLocks noChangeArrowheads="1"/>
          </p:cNvSpPr>
          <p:nvPr/>
        </p:nvSpPr>
        <p:spPr bwMode="auto">
          <a:xfrm>
            <a:off x="3780879" y="2141935"/>
            <a:ext cx="917079" cy="838704"/>
          </a:xfrm>
          <a:prstGeom prst="upDownArrow">
            <a:avLst>
              <a:gd name="adj1" fmla="val 50000"/>
              <a:gd name="adj2" fmla="val 32309"/>
            </a:avLst>
          </a:prstGeom>
          <a:solidFill>
            <a:schemeClr val="bg1"/>
          </a:solidFill>
          <a:ln w="9525">
            <a:solidFill>
              <a:schemeClr val="tx1"/>
            </a:solidFill>
            <a:miter lim="800000"/>
            <a:headEnd/>
            <a:tailEnd/>
          </a:ln>
        </p:spPr>
        <p:txBody>
          <a:bodyPr vert="eaVert" wrap="square" anchor="ctr">
            <a:spAutoFit/>
          </a:bodyPr>
          <a:lstStyle/>
          <a:p>
            <a:pPr algn="ctr" eaLnBrk="0" hangingPunct="0"/>
            <a:r>
              <a:rPr lang="en-GB">
                <a:latin typeface="Arial Narrow" pitchFamily="34" charset="0"/>
              </a:rPr>
              <a:t>Unify</a:t>
            </a:r>
          </a:p>
        </p:txBody>
      </p:sp>
      <p:sp>
        <p:nvSpPr>
          <p:cNvPr id="2059" name="Rectangle 38"/>
          <p:cNvSpPr>
            <a:spLocks noChangeArrowheads="1"/>
          </p:cNvSpPr>
          <p:nvPr/>
        </p:nvSpPr>
        <p:spPr bwMode="auto">
          <a:xfrm>
            <a:off x="3779839" y="3867150"/>
            <a:ext cx="71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b="1">
                <a:solidFill>
                  <a:srgbClr val="EF7B10"/>
                </a:solidFill>
                <a:latin typeface="Arial Narrow" pitchFamily="34" charset="0"/>
              </a:rPr>
              <a:t>SDTM</a:t>
            </a:r>
          </a:p>
        </p:txBody>
      </p:sp>
      <p:sp>
        <p:nvSpPr>
          <p:cNvPr id="2060" name="AutoShape 12"/>
          <p:cNvSpPr>
            <a:spLocks noChangeArrowheads="1"/>
          </p:cNvSpPr>
          <p:nvPr/>
        </p:nvSpPr>
        <p:spPr bwMode="auto">
          <a:xfrm>
            <a:off x="4716464" y="3508772"/>
            <a:ext cx="2160587" cy="378619"/>
          </a:xfrm>
          <a:prstGeom prst="rightArrow">
            <a:avLst>
              <a:gd name="adj1" fmla="val 50000"/>
              <a:gd name="adj2" fmla="val 80248"/>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algn="ctr" eaLnBrk="0" hangingPunct="0"/>
            <a:r>
              <a:rPr lang="en-GB">
                <a:latin typeface="Arial Narrow" pitchFamily="34" charset="0"/>
              </a:rPr>
              <a:t>XML</a:t>
            </a:r>
            <a:endParaRPr lang="en-GB" sz="1400">
              <a:latin typeface="Arial Narrow" pitchFamily="34" charset="0"/>
            </a:endParaRPr>
          </a:p>
        </p:txBody>
      </p:sp>
      <p:sp>
        <p:nvSpPr>
          <p:cNvPr id="2061" name="Rectangle 49"/>
          <p:cNvSpPr>
            <a:spLocks noChangeArrowheads="1"/>
          </p:cNvSpPr>
          <p:nvPr/>
        </p:nvSpPr>
        <p:spPr bwMode="auto">
          <a:xfrm>
            <a:off x="7019925" y="2715817"/>
            <a:ext cx="790575" cy="326231"/>
          </a:xfrm>
          <a:prstGeom prst="rect">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algn="ctr" eaLnBrk="0" hangingPunct="0"/>
            <a:r>
              <a:rPr lang="en-GB">
                <a:latin typeface="Arial Narrow" pitchFamily="34" charset="0"/>
              </a:rPr>
              <a:t>CRTs</a:t>
            </a:r>
          </a:p>
        </p:txBody>
      </p:sp>
      <p:grpSp>
        <p:nvGrpSpPr>
          <p:cNvPr id="2062" name="Group 53"/>
          <p:cNvGrpSpPr>
            <a:grpSpLocks/>
          </p:cNvGrpSpPr>
          <p:nvPr/>
        </p:nvGrpSpPr>
        <p:grpSpPr bwMode="auto">
          <a:xfrm>
            <a:off x="6948488" y="3580210"/>
            <a:ext cx="792162" cy="1078706"/>
            <a:chOff x="5103" y="1760"/>
            <a:chExt cx="530" cy="853"/>
          </a:xfrm>
        </p:grpSpPr>
        <p:sp>
          <p:nvSpPr>
            <p:cNvPr id="2074" name="Rectangle 44"/>
            <p:cNvSpPr>
              <a:spLocks noChangeArrowheads="1"/>
            </p:cNvSpPr>
            <p:nvPr/>
          </p:nvSpPr>
          <p:spPr bwMode="auto">
            <a:xfrm>
              <a:off x="5103" y="2341"/>
              <a:ext cx="530" cy="272"/>
            </a:xfrm>
            <a:prstGeom prst="rect">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algn="ctr" eaLnBrk="0" hangingPunct="0"/>
              <a:r>
                <a:rPr lang="en-GB">
                  <a:solidFill>
                    <a:srgbClr val="EF7B10"/>
                  </a:solidFill>
                  <a:latin typeface="Arial Narrow" pitchFamily="34" charset="0"/>
                </a:rPr>
                <a:t>ADaM</a:t>
              </a:r>
            </a:p>
          </p:txBody>
        </p:sp>
        <p:sp>
          <p:nvSpPr>
            <p:cNvPr id="2075" name="AutoShape 45"/>
            <p:cNvSpPr>
              <a:spLocks noChangeArrowheads="1"/>
            </p:cNvSpPr>
            <p:nvPr/>
          </p:nvSpPr>
          <p:spPr bwMode="auto">
            <a:xfrm>
              <a:off x="5103" y="2078"/>
              <a:ext cx="408" cy="227"/>
            </a:xfrm>
            <a:prstGeom prst="downArrow">
              <a:avLst>
                <a:gd name="adj1" fmla="val 50000"/>
                <a:gd name="adj2" fmla="val 25000"/>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eaLnBrk="0" hangingPunct="0"/>
              <a:endParaRPr lang="en-IE">
                <a:latin typeface="Arial Narrow" pitchFamily="34" charset="0"/>
              </a:endParaRPr>
            </a:p>
          </p:txBody>
        </p:sp>
        <p:sp>
          <p:nvSpPr>
            <p:cNvPr id="2076" name="Rectangle 43"/>
            <p:cNvSpPr>
              <a:spLocks noChangeArrowheads="1"/>
            </p:cNvSpPr>
            <p:nvPr/>
          </p:nvSpPr>
          <p:spPr bwMode="auto">
            <a:xfrm>
              <a:off x="5103" y="1760"/>
              <a:ext cx="530" cy="204"/>
            </a:xfrm>
            <a:prstGeom prst="rect">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algn="ctr" eaLnBrk="0" hangingPunct="0"/>
              <a:r>
                <a:rPr lang="en-GB">
                  <a:solidFill>
                    <a:srgbClr val="EF7B10"/>
                  </a:solidFill>
                  <a:latin typeface="Arial Narrow" pitchFamily="34" charset="0"/>
                </a:rPr>
                <a:t>SDTM</a:t>
              </a:r>
            </a:p>
          </p:txBody>
        </p:sp>
      </p:grpSp>
      <p:sp>
        <p:nvSpPr>
          <p:cNvPr id="2063" name="AutoShape 10"/>
          <p:cNvSpPr>
            <a:spLocks noChangeArrowheads="1"/>
          </p:cNvSpPr>
          <p:nvPr/>
        </p:nvSpPr>
        <p:spPr bwMode="auto">
          <a:xfrm>
            <a:off x="4716463" y="4011216"/>
            <a:ext cx="1655762" cy="366713"/>
          </a:xfrm>
          <a:prstGeom prst="rightArrow">
            <a:avLst>
              <a:gd name="adj1" fmla="val 50000"/>
              <a:gd name="adj2" fmla="val 63494"/>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algn="ctr" eaLnBrk="0" hangingPunct="0"/>
            <a:r>
              <a:rPr lang="en-GB">
                <a:latin typeface="Arial Narrow" pitchFamily="34" charset="0"/>
              </a:rPr>
              <a:t>SAS datasets</a:t>
            </a:r>
          </a:p>
        </p:txBody>
      </p:sp>
      <p:sp>
        <p:nvSpPr>
          <p:cNvPr id="2064" name="Rectangle 52"/>
          <p:cNvSpPr>
            <a:spLocks noChangeArrowheads="1"/>
          </p:cNvSpPr>
          <p:nvPr/>
        </p:nvSpPr>
        <p:spPr bwMode="auto">
          <a:xfrm>
            <a:off x="2555876" y="3867150"/>
            <a:ext cx="849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GB" b="1" dirty="0">
                <a:solidFill>
                  <a:srgbClr val="EF7B10"/>
                </a:solidFill>
                <a:latin typeface="Arial Narrow" pitchFamily="34" charset="0"/>
              </a:rPr>
              <a:t>CDASH</a:t>
            </a:r>
          </a:p>
        </p:txBody>
      </p:sp>
      <p:grpSp>
        <p:nvGrpSpPr>
          <p:cNvPr id="2065" name="Group 20"/>
          <p:cNvGrpSpPr>
            <a:grpSpLocks/>
          </p:cNvGrpSpPr>
          <p:nvPr/>
        </p:nvGrpSpPr>
        <p:grpSpPr bwMode="auto">
          <a:xfrm>
            <a:off x="4643439" y="1058466"/>
            <a:ext cx="2339975" cy="2232422"/>
            <a:chOff x="3379" y="722"/>
            <a:chExt cx="1474" cy="1306"/>
          </a:xfrm>
        </p:grpSpPr>
        <p:grpSp>
          <p:nvGrpSpPr>
            <p:cNvPr id="2069" name="Group 48"/>
            <p:cNvGrpSpPr>
              <a:grpSpLocks/>
            </p:cNvGrpSpPr>
            <p:nvPr/>
          </p:nvGrpSpPr>
          <p:grpSpPr bwMode="auto">
            <a:xfrm>
              <a:off x="3379" y="1348"/>
              <a:ext cx="1451" cy="680"/>
              <a:chOff x="3470" y="845"/>
              <a:chExt cx="1451" cy="680"/>
            </a:xfrm>
          </p:grpSpPr>
          <p:sp>
            <p:nvSpPr>
              <p:cNvPr id="2072" name="AutoShape 46"/>
              <p:cNvSpPr>
                <a:spLocks noChangeArrowheads="1"/>
              </p:cNvSpPr>
              <p:nvPr/>
            </p:nvSpPr>
            <p:spPr bwMode="auto">
              <a:xfrm>
                <a:off x="3470" y="1162"/>
                <a:ext cx="1406" cy="363"/>
              </a:xfrm>
              <a:prstGeom prst="rightArrow">
                <a:avLst>
                  <a:gd name="adj1" fmla="val 50000"/>
                  <a:gd name="adj2" fmla="val 96832"/>
                </a:avLst>
              </a:prstGeom>
              <a:solidFill>
                <a:srgbClr val="B2B2B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pPr algn="ctr" eaLnBrk="0" hangingPunct="0"/>
                <a:r>
                  <a:rPr lang="en-GB">
                    <a:latin typeface="Arial Narrow" pitchFamily="34" charset="0"/>
                  </a:rPr>
                  <a:t>SQL Data Retrievals</a:t>
                </a:r>
              </a:p>
            </p:txBody>
          </p:sp>
          <p:sp>
            <p:nvSpPr>
              <p:cNvPr id="2073" name="AutoShape 47"/>
              <p:cNvSpPr>
                <a:spLocks noChangeArrowheads="1"/>
              </p:cNvSpPr>
              <p:nvPr/>
            </p:nvSpPr>
            <p:spPr bwMode="auto">
              <a:xfrm>
                <a:off x="3515" y="845"/>
                <a:ext cx="1406" cy="317"/>
              </a:xfrm>
              <a:prstGeom prst="rightArrow">
                <a:avLst>
                  <a:gd name="adj1" fmla="val 50000"/>
                  <a:gd name="adj2" fmla="val 110883"/>
                </a:avLst>
              </a:prstGeom>
              <a:solidFill>
                <a:srgbClr val="29292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92929"/>
                </a:extrusionClr>
              </a:sp3d>
            </p:spPr>
            <p:txBody>
              <a:bodyPr wrap="none" anchor="ctr">
                <a:flatTx/>
              </a:bodyPr>
              <a:lstStyle/>
              <a:p>
                <a:pPr algn="ctr" eaLnBrk="0" hangingPunct="0"/>
                <a:r>
                  <a:rPr lang="en-GB">
                    <a:solidFill>
                      <a:schemeClr val="bg1"/>
                    </a:solidFill>
                    <a:latin typeface="Arial Narrow" pitchFamily="34" charset="0"/>
                  </a:rPr>
                  <a:t>SQL Data Retrievals</a:t>
                </a:r>
              </a:p>
            </p:txBody>
          </p:sp>
        </p:grpSp>
        <p:sp>
          <p:nvSpPr>
            <p:cNvPr id="2070" name="AutoShape 9"/>
            <p:cNvSpPr>
              <a:spLocks noChangeArrowheads="1"/>
            </p:cNvSpPr>
            <p:nvPr/>
          </p:nvSpPr>
          <p:spPr bwMode="auto">
            <a:xfrm>
              <a:off x="3424" y="985"/>
              <a:ext cx="1406" cy="272"/>
            </a:xfrm>
            <a:prstGeom prst="rightArrow">
              <a:avLst>
                <a:gd name="adj1" fmla="val 50000"/>
                <a:gd name="adj2" fmla="val 96921"/>
              </a:avLst>
            </a:prstGeom>
            <a:solidFill>
              <a:srgbClr val="29292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92929"/>
              </a:extrusionClr>
            </a:sp3d>
          </p:spPr>
          <p:txBody>
            <a:bodyPr wrap="none" anchor="ctr">
              <a:flatTx/>
            </a:bodyPr>
            <a:lstStyle/>
            <a:p>
              <a:pPr algn="ctr" eaLnBrk="0" hangingPunct="0"/>
              <a:r>
                <a:rPr lang="en-GB">
                  <a:solidFill>
                    <a:schemeClr val="bg1"/>
                  </a:solidFill>
                  <a:latin typeface="Arial Narrow" pitchFamily="34" charset="0"/>
                </a:rPr>
                <a:t>SQL Data Retrievals</a:t>
              </a:r>
            </a:p>
          </p:txBody>
        </p:sp>
        <p:sp>
          <p:nvSpPr>
            <p:cNvPr id="2071" name="AutoShape 7"/>
            <p:cNvSpPr>
              <a:spLocks noChangeArrowheads="1"/>
            </p:cNvSpPr>
            <p:nvPr/>
          </p:nvSpPr>
          <p:spPr bwMode="auto">
            <a:xfrm>
              <a:off x="3447" y="722"/>
              <a:ext cx="1406" cy="240"/>
            </a:xfrm>
            <a:prstGeom prst="rightArrow">
              <a:avLst>
                <a:gd name="adj1" fmla="val 50000"/>
                <a:gd name="adj2" fmla="val 100107"/>
              </a:avLst>
            </a:prstGeom>
            <a:solidFill>
              <a:srgbClr val="29292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92929"/>
              </a:extrusionClr>
            </a:sp3d>
          </p:spPr>
          <p:txBody>
            <a:bodyPr wrap="none" anchor="ctr">
              <a:flatTx/>
            </a:bodyPr>
            <a:lstStyle/>
            <a:p>
              <a:pPr algn="ctr" eaLnBrk="0" hangingPunct="0"/>
              <a:r>
                <a:rPr lang="en-GB" dirty="0">
                  <a:solidFill>
                    <a:srgbClr val="00B050"/>
                  </a:solidFill>
                  <a:latin typeface="Arial Narrow" pitchFamily="34" charset="0"/>
                </a:rPr>
                <a:t>E2B </a:t>
              </a:r>
              <a:r>
                <a:rPr lang="en-GB" dirty="0">
                  <a:solidFill>
                    <a:schemeClr val="bg1"/>
                  </a:solidFill>
                  <a:latin typeface="Arial Narrow" pitchFamily="34" charset="0"/>
                </a:rPr>
                <a:t>XML file</a:t>
              </a:r>
            </a:p>
          </p:txBody>
        </p:sp>
      </p:grpSp>
      <p:sp>
        <p:nvSpPr>
          <p:cNvPr id="2066" name="Title 1"/>
          <p:cNvSpPr>
            <a:spLocks noGrp="1"/>
          </p:cNvSpPr>
          <p:nvPr>
            <p:ph type="title" idx="4294967295"/>
          </p:nvPr>
        </p:nvSpPr>
        <p:spPr>
          <a:xfrm>
            <a:off x="0" y="141685"/>
            <a:ext cx="9144000" cy="565547"/>
          </a:xfrm>
        </p:spPr>
        <p:txBody>
          <a:bodyPr/>
          <a:lstStyle/>
          <a:p>
            <a:pPr eaLnBrk="1" hangingPunct="1"/>
            <a:r>
              <a:rPr lang="en-IE" sz="4000" smtClean="0"/>
              <a:t>One data repository for all study data</a:t>
            </a:r>
            <a:r>
              <a:rPr lang="en-IE" smtClean="0"/>
              <a:t> </a:t>
            </a:r>
          </a:p>
        </p:txBody>
      </p:sp>
      <p:sp>
        <p:nvSpPr>
          <p:cNvPr id="2067" name="Oval 14"/>
          <p:cNvSpPr>
            <a:spLocks noChangeArrowheads="1"/>
          </p:cNvSpPr>
          <p:nvPr/>
        </p:nvSpPr>
        <p:spPr bwMode="auto">
          <a:xfrm>
            <a:off x="250825" y="1868091"/>
            <a:ext cx="1081088" cy="70365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GB" b="1" dirty="0">
                <a:latin typeface="Arial Narrow" pitchFamily="34" charset="0"/>
              </a:rPr>
              <a:t>Trial Site</a:t>
            </a:r>
          </a:p>
        </p:txBody>
      </p:sp>
      <p:sp>
        <p:nvSpPr>
          <p:cNvPr id="2068" name="Rectangle 28"/>
          <p:cNvSpPr>
            <a:spLocks noChangeArrowheads="1"/>
          </p:cNvSpPr>
          <p:nvPr/>
        </p:nvSpPr>
        <p:spPr bwMode="auto">
          <a:xfrm>
            <a:off x="250825" y="4711303"/>
            <a:ext cx="3240088" cy="43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solidFill>
                  <a:srgbClr val="33CC33"/>
                </a:solidFill>
                <a:latin typeface="Arial Narrow" pitchFamily="34" charset="0"/>
              </a:rPr>
              <a:t>Internationally recognised safety report</a:t>
            </a:r>
          </a:p>
        </p:txBody>
      </p:sp>
    </p:spTree>
    <p:extLst>
      <p:ext uri="{BB962C8B-B14F-4D97-AF65-F5344CB8AC3E}">
        <p14:creationId xmlns:p14="http://schemas.microsoft.com/office/powerpoint/2010/main" val="134594631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Potential benefits</a:t>
            </a:r>
            <a:endParaRPr lang="en-IE" dirty="0"/>
          </a:p>
        </p:txBody>
      </p:sp>
      <p:sp>
        <p:nvSpPr>
          <p:cNvPr id="3" name="Content Placeholder 2"/>
          <p:cNvSpPr>
            <a:spLocks noGrp="1"/>
          </p:cNvSpPr>
          <p:nvPr>
            <p:ph idx="1"/>
          </p:nvPr>
        </p:nvSpPr>
        <p:spPr>
          <a:xfrm>
            <a:off x="468313" y="1131888"/>
            <a:ext cx="8229600" cy="3456085"/>
          </a:xfrm>
        </p:spPr>
        <p:txBody>
          <a:bodyPr/>
          <a:lstStyle/>
          <a:p>
            <a:pPr>
              <a:buFont typeface="Arial" pitchFamily="34" charset="0"/>
              <a:buChar char="•"/>
            </a:pPr>
            <a:r>
              <a:rPr lang="en-IE" sz="2000" dirty="0" smtClean="0">
                <a:solidFill>
                  <a:schemeClr val="tx1"/>
                </a:solidFill>
              </a:rPr>
              <a:t>No duplicate data processing</a:t>
            </a:r>
          </a:p>
          <a:p>
            <a:pPr>
              <a:buFont typeface="Arial" pitchFamily="34" charset="0"/>
              <a:buChar char="•"/>
            </a:pPr>
            <a:r>
              <a:rPr lang="en-IE" sz="2000" dirty="0" smtClean="0">
                <a:solidFill>
                  <a:schemeClr val="tx1"/>
                </a:solidFill>
              </a:rPr>
              <a:t>Same coding dictionary</a:t>
            </a:r>
          </a:p>
          <a:p>
            <a:pPr>
              <a:buFont typeface="Arial" pitchFamily="34" charset="0"/>
              <a:buChar char="•"/>
            </a:pPr>
            <a:r>
              <a:rPr lang="en-IE" sz="2000" dirty="0" smtClean="0">
                <a:solidFill>
                  <a:schemeClr val="tx1"/>
                </a:solidFill>
              </a:rPr>
              <a:t>No reconciliation</a:t>
            </a:r>
          </a:p>
          <a:p>
            <a:pPr>
              <a:buFont typeface="Arial" pitchFamily="34" charset="0"/>
              <a:buChar char="•"/>
            </a:pPr>
            <a:r>
              <a:rPr lang="en-IE" sz="2000" dirty="0" smtClean="0">
                <a:solidFill>
                  <a:schemeClr val="tx1"/>
                </a:solidFill>
              </a:rPr>
              <a:t>Reduced cost: one database instead of two, less time, less personnel</a:t>
            </a:r>
          </a:p>
          <a:p>
            <a:pPr>
              <a:buFont typeface="Arial" pitchFamily="34" charset="0"/>
              <a:buChar char="•"/>
            </a:pPr>
            <a:r>
              <a:rPr lang="en-IE" sz="2000" dirty="0" smtClean="0">
                <a:solidFill>
                  <a:schemeClr val="tx1"/>
                </a:solidFill>
              </a:rPr>
              <a:t>Drug Safety has access to all clinical safety data:</a:t>
            </a:r>
          </a:p>
          <a:p>
            <a:pPr indent="19050">
              <a:buFont typeface="Wingdings" pitchFamily="2" charset="2"/>
              <a:buChar char="ü"/>
            </a:pPr>
            <a:r>
              <a:rPr lang="en-IE" dirty="0" smtClean="0">
                <a:solidFill>
                  <a:schemeClr val="tx1"/>
                </a:solidFill>
              </a:rPr>
              <a:t>Easier preparation of aggregate reports</a:t>
            </a:r>
          </a:p>
          <a:p>
            <a:pPr indent="19050">
              <a:buFont typeface="Wingdings" pitchFamily="2" charset="2"/>
              <a:buChar char="ü"/>
            </a:pPr>
            <a:r>
              <a:rPr lang="en-IE" dirty="0" smtClean="0">
                <a:solidFill>
                  <a:schemeClr val="tx1"/>
                </a:solidFill>
              </a:rPr>
              <a:t>Reduced time and cost for preparing aggregate reports</a:t>
            </a:r>
          </a:p>
          <a:p>
            <a:pPr indent="19050">
              <a:buFont typeface="Wingdings" pitchFamily="2" charset="2"/>
              <a:buChar char="ü"/>
            </a:pPr>
            <a:r>
              <a:rPr lang="en-IE" dirty="0" smtClean="0">
                <a:solidFill>
                  <a:schemeClr val="tx1"/>
                </a:solidFill>
              </a:rPr>
              <a:t>Better signal validation and evaluation</a:t>
            </a:r>
          </a:p>
          <a:p>
            <a:pPr>
              <a:buFont typeface="Arial" pitchFamily="34" charset="0"/>
              <a:buChar char="•"/>
            </a:pPr>
            <a:r>
              <a:rPr lang="en-IE" sz="2000" dirty="0">
                <a:solidFill>
                  <a:schemeClr val="tx1"/>
                </a:solidFill>
              </a:rPr>
              <a:t>Safety and clinical become aware of SUSARs at the same time</a:t>
            </a:r>
          </a:p>
          <a:p>
            <a:endParaRPr lang="en-IE" dirty="0"/>
          </a:p>
        </p:txBody>
      </p:sp>
    </p:spTree>
    <p:extLst>
      <p:ext uri="{BB962C8B-B14F-4D97-AF65-F5344CB8AC3E}">
        <p14:creationId xmlns:p14="http://schemas.microsoft.com/office/powerpoint/2010/main" val="23712964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1520" y="411510"/>
            <a:ext cx="822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0078AE"/>
                </a:solidFill>
                <a:latin typeface="Arial Narrow" panose="020B0606020202030204" pitchFamily="34" charset="0"/>
                <a:ea typeface="+mj-ea"/>
                <a:cs typeface="+mj-cs"/>
              </a:defRPr>
            </a:lvl1pPr>
            <a:lvl2pPr algn="l" rtl="0" eaLnBrk="0" fontAlgn="base" hangingPunct="0">
              <a:spcBef>
                <a:spcPct val="0"/>
              </a:spcBef>
              <a:spcAft>
                <a:spcPct val="0"/>
              </a:spcAft>
              <a:defRPr sz="3200">
                <a:solidFill>
                  <a:srgbClr val="0078AE"/>
                </a:solidFill>
                <a:latin typeface="Arial Narrow" pitchFamily="34" charset="0"/>
              </a:defRPr>
            </a:lvl2pPr>
            <a:lvl3pPr algn="l" rtl="0" eaLnBrk="0" fontAlgn="base" hangingPunct="0">
              <a:spcBef>
                <a:spcPct val="0"/>
              </a:spcBef>
              <a:spcAft>
                <a:spcPct val="0"/>
              </a:spcAft>
              <a:defRPr sz="3200">
                <a:solidFill>
                  <a:srgbClr val="0078AE"/>
                </a:solidFill>
                <a:latin typeface="Arial Narrow" pitchFamily="34" charset="0"/>
              </a:defRPr>
            </a:lvl3pPr>
            <a:lvl4pPr algn="l" rtl="0" eaLnBrk="0" fontAlgn="base" hangingPunct="0">
              <a:spcBef>
                <a:spcPct val="0"/>
              </a:spcBef>
              <a:spcAft>
                <a:spcPct val="0"/>
              </a:spcAft>
              <a:defRPr sz="3200">
                <a:solidFill>
                  <a:srgbClr val="0078AE"/>
                </a:solidFill>
                <a:latin typeface="Arial Narrow" pitchFamily="34" charset="0"/>
              </a:defRPr>
            </a:lvl4pPr>
            <a:lvl5pPr algn="l" rtl="0" eaLnBrk="0" fontAlgn="base" hangingPunct="0">
              <a:spcBef>
                <a:spcPct val="0"/>
              </a:spcBef>
              <a:spcAft>
                <a:spcPct val="0"/>
              </a:spcAft>
              <a:defRPr sz="3200">
                <a:solidFill>
                  <a:srgbClr val="0078AE"/>
                </a:solidFill>
                <a:latin typeface="Arial Narrow" pitchFamily="34" charset="0"/>
              </a:defRPr>
            </a:lvl5pPr>
            <a:lvl6pPr marL="457200" algn="l" rtl="0" fontAlgn="base">
              <a:spcBef>
                <a:spcPct val="0"/>
              </a:spcBef>
              <a:spcAft>
                <a:spcPct val="0"/>
              </a:spcAft>
              <a:defRPr sz="3200">
                <a:solidFill>
                  <a:srgbClr val="0078AE"/>
                </a:solidFill>
                <a:latin typeface="Arial Narrow" pitchFamily="34" charset="0"/>
              </a:defRPr>
            </a:lvl6pPr>
            <a:lvl7pPr marL="914400" algn="l" rtl="0" fontAlgn="base">
              <a:spcBef>
                <a:spcPct val="0"/>
              </a:spcBef>
              <a:spcAft>
                <a:spcPct val="0"/>
              </a:spcAft>
              <a:defRPr sz="3200">
                <a:solidFill>
                  <a:srgbClr val="0078AE"/>
                </a:solidFill>
                <a:latin typeface="Arial Narrow" pitchFamily="34" charset="0"/>
              </a:defRPr>
            </a:lvl7pPr>
            <a:lvl8pPr marL="1371600" algn="l" rtl="0" fontAlgn="base">
              <a:spcBef>
                <a:spcPct val="0"/>
              </a:spcBef>
              <a:spcAft>
                <a:spcPct val="0"/>
              </a:spcAft>
              <a:defRPr sz="3200">
                <a:solidFill>
                  <a:srgbClr val="0078AE"/>
                </a:solidFill>
                <a:latin typeface="Arial Narrow" pitchFamily="34" charset="0"/>
              </a:defRPr>
            </a:lvl8pPr>
            <a:lvl9pPr marL="1828800" algn="l" rtl="0" fontAlgn="base">
              <a:spcBef>
                <a:spcPct val="0"/>
              </a:spcBef>
              <a:spcAft>
                <a:spcPct val="0"/>
              </a:spcAft>
              <a:defRPr sz="3200">
                <a:solidFill>
                  <a:srgbClr val="0078AE"/>
                </a:solidFill>
                <a:latin typeface="Arial Narrow" pitchFamily="34" charset="0"/>
              </a:defRPr>
            </a:lvl9pPr>
          </a:lstStyle>
          <a:p>
            <a:pPr algn="ctr"/>
            <a:r>
              <a:rPr lang="en-IE" dirty="0" smtClean="0"/>
              <a:t>Challenges</a:t>
            </a:r>
            <a:endParaRPr lang="en-IE" dirty="0"/>
          </a:p>
        </p:txBody>
      </p:sp>
      <p:sp>
        <p:nvSpPr>
          <p:cNvPr id="5" name="Content Placeholder 2"/>
          <p:cNvSpPr txBox="1">
            <a:spLocks/>
          </p:cNvSpPr>
          <p:nvPr/>
        </p:nvSpPr>
        <p:spPr bwMode="auto">
          <a:xfrm>
            <a:off x="323528" y="1203598"/>
            <a:ext cx="822960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kern="1200">
                <a:solidFill>
                  <a:srgbClr val="9FA1A4"/>
                </a:solidFill>
                <a:latin typeface="Arial Narrow" panose="020B0606020202030204" pitchFamily="34" charset="0"/>
                <a:ea typeface="+mn-ea"/>
                <a:cs typeface="+mn-cs"/>
              </a:defRPr>
            </a:lvl1pPr>
            <a:lvl2pPr marL="447675" indent="-285750" algn="l" rtl="0" eaLnBrk="0" fontAlgn="base" hangingPunct="0">
              <a:spcBef>
                <a:spcPct val="20000"/>
              </a:spcBef>
              <a:spcAft>
                <a:spcPct val="0"/>
              </a:spcAft>
              <a:buClr>
                <a:srgbClr val="0078AE"/>
              </a:buClr>
              <a:buFont typeface="Arial" charset="0"/>
              <a:buChar char="■"/>
              <a:defRPr kern="1200">
                <a:solidFill>
                  <a:srgbClr val="9FA1A4"/>
                </a:solidFill>
                <a:latin typeface="Arial Narrow" panose="020B0606020202030204" pitchFamily="34" charset="0"/>
                <a:ea typeface="+mn-ea"/>
                <a:cs typeface="+mn-cs"/>
              </a:defRPr>
            </a:lvl2pPr>
            <a:lvl3pPr marL="717550" indent="-228600" algn="l" rtl="0" eaLnBrk="0" fontAlgn="base" hangingPunct="0">
              <a:spcBef>
                <a:spcPct val="20000"/>
              </a:spcBef>
              <a:spcAft>
                <a:spcPct val="0"/>
              </a:spcAft>
              <a:buFont typeface="Arial Narrow" pitchFamily="34" charset="0"/>
              <a:buChar char="–"/>
              <a:tabLst>
                <a:tab pos="719138" algn="l"/>
              </a:tabLst>
              <a:defRPr kern="1200">
                <a:solidFill>
                  <a:srgbClr val="9FA1A4"/>
                </a:solidFill>
                <a:latin typeface="Arial Narrow" panose="020B0606020202030204" pitchFamily="34" charset="0"/>
                <a:ea typeface="+mn-ea"/>
                <a:cs typeface="+mn-cs"/>
              </a:defRPr>
            </a:lvl3pPr>
            <a:lvl4pPr marL="987425" indent="-228600" algn="l" rtl="0" eaLnBrk="0" fontAlgn="base" hangingPunct="0">
              <a:spcBef>
                <a:spcPct val="20000"/>
              </a:spcBef>
              <a:spcAft>
                <a:spcPct val="0"/>
              </a:spcAft>
              <a:buClr>
                <a:srgbClr val="0078AE"/>
              </a:buClr>
              <a:buFont typeface="Arial" charset="0"/>
              <a:buChar char="■"/>
              <a:defRPr sz="1600" kern="1200">
                <a:solidFill>
                  <a:srgbClr val="9FA1A4"/>
                </a:solidFill>
                <a:latin typeface="Arial Narrow" panose="020B0606020202030204" pitchFamily="34" charset="0"/>
                <a:ea typeface="+mn-ea"/>
                <a:cs typeface="+mn-cs"/>
              </a:defRPr>
            </a:lvl4pPr>
            <a:lvl5pPr marL="1166813" indent="-228600" algn="l" rtl="0" eaLnBrk="0" fontAlgn="base" hangingPunct="0">
              <a:spcBef>
                <a:spcPct val="20000"/>
              </a:spcBef>
              <a:spcAft>
                <a:spcPct val="0"/>
              </a:spcAft>
              <a:buFont typeface="Arial Narrow" pitchFamily="34" charset="0"/>
              <a:buChar char="–"/>
              <a:defRPr sz="1600" kern="1200">
                <a:solidFill>
                  <a:srgbClr val="9FA1A4"/>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itchFamily="34" charset="0"/>
              <a:buChar char="•"/>
            </a:pPr>
            <a:r>
              <a:rPr lang="en-IE" dirty="0" smtClean="0">
                <a:solidFill>
                  <a:schemeClr val="tx1"/>
                </a:solidFill>
              </a:rPr>
              <a:t>Clinical and drug safety departments will need to be restructured</a:t>
            </a:r>
          </a:p>
          <a:p>
            <a:pPr>
              <a:buFont typeface="Arial" pitchFamily="34" charset="0"/>
              <a:buChar char="•"/>
            </a:pPr>
            <a:r>
              <a:rPr lang="en-IE" dirty="0" smtClean="0">
                <a:solidFill>
                  <a:schemeClr val="tx1"/>
                </a:solidFill>
              </a:rPr>
              <a:t>Closer cooperation between departments</a:t>
            </a:r>
          </a:p>
          <a:p>
            <a:pPr>
              <a:buFont typeface="Arial" pitchFamily="34" charset="0"/>
              <a:buChar char="•"/>
            </a:pPr>
            <a:r>
              <a:rPr lang="en-IE" dirty="0" smtClean="0">
                <a:solidFill>
                  <a:schemeClr val="tx1"/>
                </a:solidFill>
              </a:rPr>
              <a:t>Development of one single standard (unified database)</a:t>
            </a:r>
          </a:p>
          <a:p>
            <a:pPr>
              <a:buFont typeface="Arial" pitchFamily="34" charset="0"/>
              <a:buChar char="•"/>
            </a:pPr>
            <a:r>
              <a:rPr lang="en-IE" dirty="0" smtClean="0">
                <a:solidFill>
                  <a:schemeClr val="tx1"/>
                </a:solidFill>
              </a:rPr>
              <a:t>For each study, define which database fields are relevant (for safety data)</a:t>
            </a:r>
          </a:p>
        </p:txBody>
      </p:sp>
    </p:spTree>
    <p:extLst>
      <p:ext uri="{BB962C8B-B14F-4D97-AF65-F5344CB8AC3E}">
        <p14:creationId xmlns:p14="http://schemas.microsoft.com/office/powerpoint/2010/main" val="100157220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565150"/>
          </a:xfrm>
        </p:spPr>
        <p:txBody>
          <a:bodyPr/>
          <a:lstStyle/>
          <a:p>
            <a:pPr algn="ctr"/>
            <a:r>
              <a:rPr lang="en-IE" dirty="0" smtClean="0"/>
              <a:t>Systems </a:t>
            </a:r>
            <a:r>
              <a:rPr lang="en-IE" dirty="0"/>
              <a:t>A</a:t>
            </a:r>
            <a:r>
              <a:rPr lang="en-IE" dirty="0" smtClean="0"/>
              <a:t>pproach</a:t>
            </a:r>
            <a:endParaRPr lang="en-IE" dirty="0"/>
          </a:p>
        </p:txBody>
      </p:sp>
      <p:sp>
        <p:nvSpPr>
          <p:cNvPr id="3" name="Content Placeholder 2"/>
          <p:cNvSpPr>
            <a:spLocks noGrp="1"/>
          </p:cNvSpPr>
          <p:nvPr>
            <p:ph idx="1"/>
          </p:nvPr>
        </p:nvSpPr>
        <p:spPr>
          <a:xfrm>
            <a:off x="468313" y="627534"/>
            <a:ext cx="8229600" cy="4464496"/>
          </a:xfrm>
        </p:spPr>
        <p:txBody>
          <a:bodyPr/>
          <a:lstStyle/>
          <a:p>
            <a:pPr marL="0" indent="0"/>
            <a:r>
              <a:rPr lang="en-IE" dirty="0" smtClean="0">
                <a:solidFill>
                  <a:schemeClr val="tx1"/>
                </a:solidFill>
              </a:rPr>
              <a:t>A system should not be the result of the development of its single components in isolation without taking into account the relationships among all socio-technical components </a:t>
            </a:r>
          </a:p>
          <a:p>
            <a:pPr marL="0" indent="0"/>
            <a:r>
              <a:rPr lang="en-IE" dirty="0" smtClean="0">
                <a:solidFill>
                  <a:schemeClr val="tx1"/>
                </a:solidFill>
              </a:rPr>
              <a:t>(i.e. the interactions between all stakeholders, components and factors – drug safety employees, environmental pressures, regulatory authorities, processes, etc.) </a:t>
            </a:r>
          </a:p>
          <a:p>
            <a:pPr marL="0" indent="0"/>
            <a:endParaRPr lang="en-IE" dirty="0">
              <a:solidFill>
                <a:schemeClr val="tx1"/>
              </a:solidFill>
            </a:endParaRPr>
          </a:p>
          <a:p>
            <a:pPr marL="0" indent="0"/>
            <a:r>
              <a:rPr lang="en-IE" dirty="0" smtClean="0">
                <a:solidFill>
                  <a:schemeClr val="tx1"/>
                </a:solidFill>
              </a:rPr>
              <a:t>1994: US Army </a:t>
            </a:r>
            <a:r>
              <a:rPr lang="en-IE" dirty="0">
                <a:solidFill>
                  <a:schemeClr val="tx1"/>
                </a:solidFill>
              </a:rPr>
              <a:t>B</a:t>
            </a:r>
            <a:r>
              <a:rPr lang="en-IE" dirty="0" smtClean="0">
                <a:solidFill>
                  <a:schemeClr val="tx1"/>
                </a:solidFill>
              </a:rPr>
              <a:t>lackhawk helicopter was shot down in north Iraq by friendly fire</a:t>
            </a:r>
          </a:p>
          <a:p>
            <a:pPr marL="0" indent="0"/>
            <a:r>
              <a:rPr lang="en-IE" dirty="0" smtClean="0">
                <a:solidFill>
                  <a:schemeClr val="tx1"/>
                </a:solidFill>
              </a:rPr>
              <a:t>System evaluation of the accident revealed multiple redundant layers of control </a:t>
            </a:r>
          </a:p>
          <a:p>
            <a:pPr marL="0" indent="0"/>
            <a:r>
              <a:rPr lang="en-IE" dirty="0" smtClean="0">
                <a:solidFill>
                  <a:schemeClr val="tx1"/>
                </a:solidFill>
              </a:rPr>
              <a:t>Many overlapping responsibilities and departments involved </a:t>
            </a:r>
          </a:p>
          <a:p>
            <a:pPr marL="0" indent="0"/>
            <a:r>
              <a:rPr lang="en-IE" dirty="0" smtClean="0">
                <a:solidFill>
                  <a:schemeClr val="tx1"/>
                </a:solidFill>
              </a:rPr>
              <a:t>Departments were using different communication codes and wave lengths</a:t>
            </a:r>
          </a:p>
          <a:p>
            <a:pPr marL="0" indent="0"/>
            <a:endParaRPr lang="en-IE" sz="800" dirty="0">
              <a:solidFill>
                <a:schemeClr val="tx1"/>
              </a:solidFill>
            </a:endParaRPr>
          </a:p>
          <a:p>
            <a:pPr marL="0" indent="0"/>
            <a:r>
              <a:rPr lang="en-IE" dirty="0" smtClean="0">
                <a:solidFill>
                  <a:schemeClr val="tx1"/>
                </a:solidFill>
              </a:rPr>
              <a:t>Complication, redundancy, overlap does not prevent failure</a:t>
            </a:r>
          </a:p>
          <a:p>
            <a:pPr marL="0" indent="0"/>
            <a:r>
              <a:rPr lang="en-IE" dirty="0" smtClean="0">
                <a:solidFill>
                  <a:schemeClr val="tx1"/>
                </a:solidFill>
              </a:rPr>
              <a:t>More is not better, it can be worse</a:t>
            </a:r>
          </a:p>
          <a:p>
            <a:pPr marL="0" indent="0"/>
            <a:endParaRPr lang="en-IE" sz="800" dirty="0">
              <a:solidFill>
                <a:schemeClr val="tx1"/>
              </a:solidFill>
            </a:endParaRPr>
          </a:p>
          <a:p>
            <a:pPr marL="0" indent="0"/>
            <a:r>
              <a:rPr lang="en-IE" sz="1400" dirty="0" smtClean="0">
                <a:solidFill>
                  <a:srgbClr val="00B050"/>
                </a:solidFill>
                <a:latin typeface="Arial" pitchFamily="34" charset="0"/>
                <a:cs typeface="Arial" pitchFamily="34" charset="0"/>
              </a:rPr>
              <a:t>Reference: Nancy G. </a:t>
            </a:r>
            <a:r>
              <a:rPr lang="en-IE" sz="1400" dirty="0" err="1" smtClean="0">
                <a:solidFill>
                  <a:srgbClr val="00B050"/>
                </a:solidFill>
                <a:latin typeface="Arial" pitchFamily="34" charset="0"/>
                <a:cs typeface="Arial" pitchFamily="34" charset="0"/>
              </a:rPr>
              <a:t>Leveson</a:t>
            </a:r>
            <a:r>
              <a:rPr lang="en-IE" sz="1400" dirty="0" smtClean="0">
                <a:solidFill>
                  <a:srgbClr val="00B050"/>
                </a:solidFill>
                <a:latin typeface="Arial" pitchFamily="34" charset="0"/>
                <a:cs typeface="Arial" pitchFamily="34" charset="0"/>
              </a:rPr>
              <a:t>. Engineering a Safety world. The MIT Press</a:t>
            </a:r>
          </a:p>
          <a:p>
            <a:pPr marL="0" indent="0"/>
            <a:endParaRPr lang="en-IE" dirty="0" smtClean="0">
              <a:solidFill>
                <a:schemeClr val="tx1"/>
              </a:solidFill>
            </a:endParaRPr>
          </a:p>
          <a:p>
            <a:pPr marL="0" indent="0"/>
            <a:r>
              <a:rPr lang="en-IE" dirty="0" smtClean="0">
                <a:solidFill>
                  <a:schemeClr val="tx1"/>
                </a:solidFill>
              </a:rPr>
              <a:t> </a:t>
            </a:r>
            <a:endParaRPr lang="en-IE" dirty="0">
              <a:solidFill>
                <a:schemeClr val="tx1"/>
              </a:solidFill>
            </a:endParaRPr>
          </a:p>
        </p:txBody>
      </p:sp>
    </p:spTree>
    <p:extLst>
      <p:ext uri="{BB962C8B-B14F-4D97-AF65-F5344CB8AC3E}">
        <p14:creationId xmlns:p14="http://schemas.microsoft.com/office/powerpoint/2010/main" val="9084876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IE" sz="3600" smtClean="0"/>
              <a:t>Disclaimer</a:t>
            </a:r>
          </a:p>
        </p:txBody>
      </p:sp>
      <p:sp>
        <p:nvSpPr>
          <p:cNvPr id="10243" name="Content Placeholder 2"/>
          <p:cNvSpPr>
            <a:spLocks noGrp="1"/>
          </p:cNvSpPr>
          <p:nvPr>
            <p:ph idx="1"/>
          </p:nvPr>
        </p:nvSpPr>
        <p:spPr>
          <a:xfrm>
            <a:off x="179388" y="1131888"/>
            <a:ext cx="8064500" cy="3743325"/>
          </a:xfrm>
        </p:spPr>
        <p:txBody>
          <a:bodyPr/>
          <a:lstStyle/>
          <a:p>
            <a:pPr marL="0" indent="0">
              <a:spcAft>
                <a:spcPts val="600"/>
              </a:spcAft>
            </a:pPr>
            <a:r>
              <a:rPr lang="en-IE" sz="2400" dirty="0" smtClean="0">
                <a:solidFill>
                  <a:schemeClr val="tx1"/>
                </a:solidFill>
                <a:latin typeface="Arial" charset="0"/>
                <a:cs typeface="Arial" charset="0"/>
              </a:rPr>
              <a:t>The views and opinions expressed in the following PowerPoint slides are those of the individual presenter and should not be attributed to </a:t>
            </a:r>
            <a:r>
              <a:rPr lang="en-IE" sz="2400" dirty="0" err="1" smtClean="0">
                <a:solidFill>
                  <a:schemeClr val="tx1"/>
                </a:solidFill>
                <a:latin typeface="Arial" charset="0"/>
                <a:cs typeface="Arial" charset="0"/>
              </a:rPr>
              <a:t>Helsinn</a:t>
            </a:r>
            <a:r>
              <a:rPr lang="en-IE" sz="2400" dirty="0" smtClean="0">
                <a:solidFill>
                  <a:schemeClr val="tx1"/>
                </a:solidFill>
                <a:latin typeface="Arial" charset="0"/>
                <a:cs typeface="Arial" charset="0"/>
              </a:rPr>
              <a:t>, its directors, officers, employees or affiliates or any organization with which the presenter is employed or affiliated.</a:t>
            </a:r>
          </a:p>
          <a:p>
            <a:pPr marL="0" indent="0">
              <a:spcAft>
                <a:spcPts val="600"/>
              </a:spcAft>
            </a:pPr>
            <a:endParaRPr lang="en-IE" sz="2400" dirty="0" smtClean="0">
              <a:solidFill>
                <a:schemeClr val="tx1"/>
              </a:solidFill>
              <a:latin typeface="Arial" charset="0"/>
              <a:cs typeface="Arial" charset="0"/>
            </a:endParaRPr>
          </a:p>
          <a:p>
            <a:pPr marL="0" indent="0">
              <a:spcAft>
                <a:spcPts val="600"/>
              </a:spcAft>
            </a:pPr>
            <a:r>
              <a:rPr lang="en-IE" sz="2400" dirty="0" smtClean="0">
                <a:solidFill>
                  <a:schemeClr val="tx1"/>
                </a:solidFill>
                <a:latin typeface="Arial" charset="0"/>
                <a:cs typeface="Arial" charset="0"/>
              </a:rPr>
              <a:t>These PowerPoint slides are the intellectual property of the individual presenter and are protected  under copyright laws. Used by permission. All rights reserved</a:t>
            </a:r>
          </a:p>
          <a:p>
            <a:pPr marL="0" indent="0"/>
            <a:endParaRPr lang="en-IE"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709191"/>
          </a:xfrm>
        </p:spPr>
        <p:txBody>
          <a:bodyPr/>
          <a:lstStyle/>
          <a:p>
            <a:pPr algn="ctr"/>
            <a:r>
              <a:rPr lang="en-IE" sz="2800" dirty="0" smtClean="0"/>
              <a:t>ACRES</a:t>
            </a:r>
            <a:r>
              <a:rPr lang="en-IE" sz="2400" dirty="0" smtClean="0"/>
              <a:t> (Alliance for Clinical Research Excellence and Safety)</a:t>
            </a:r>
            <a:endParaRPr lang="en-IE" sz="2400" dirty="0"/>
          </a:p>
        </p:txBody>
      </p:sp>
      <p:sp>
        <p:nvSpPr>
          <p:cNvPr id="3" name="Content Placeholder 2"/>
          <p:cNvSpPr>
            <a:spLocks noGrp="1"/>
          </p:cNvSpPr>
          <p:nvPr>
            <p:ph idx="1"/>
          </p:nvPr>
        </p:nvSpPr>
        <p:spPr>
          <a:xfrm>
            <a:off x="468313" y="915566"/>
            <a:ext cx="8229600" cy="2303957"/>
          </a:xfrm>
        </p:spPr>
        <p:txBody>
          <a:bodyPr/>
          <a:lstStyle/>
          <a:p>
            <a:pPr marL="0" indent="0"/>
            <a:r>
              <a:rPr lang="en-IE" sz="2000" dirty="0" smtClean="0">
                <a:solidFill>
                  <a:schemeClr val="tx1"/>
                </a:solidFill>
                <a:latin typeface="Arial" pitchFamily="34" charset="0"/>
                <a:cs typeface="Arial" pitchFamily="34" charset="0"/>
              </a:rPr>
              <a:t>A multi-sector alliance of like-minded people and organizations working collaboratively to build shared Global System for Clinical Research Excellence</a:t>
            </a:r>
          </a:p>
          <a:p>
            <a:endParaRPr lang="en-IE" sz="800" dirty="0">
              <a:solidFill>
                <a:schemeClr val="tx1"/>
              </a:solidFill>
              <a:latin typeface="Arial" pitchFamily="34" charset="0"/>
              <a:cs typeface="Arial" pitchFamily="34" charset="0"/>
            </a:endParaRPr>
          </a:p>
          <a:p>
            <a:pPr marL="0" indent="0"/>
            <a:r>
              <a:rPr lang="en-IE" sz="2000" dirty="0" smtClean="0">
                <a:solidFill>
                  <a:schemeClr val="tx1"/>
                </a:solidFill>
                <a:latin typeface="Arial" pitchFamily="34" charset="0"/>
                <a:cs typeface="Arial" pitchFamily="34" charset="0"/>
              </a:rPr>
              <a:t>Foster more effective and efficient ethical and regulatory oversight through standardization, innovation, collaboration and stakeholder engagement</a:t>
            </a:r>
            <a:endParaRPr lang="en-IE" sz="2000" dirty="0">
              <a:solidFill>
                <a:schemeClr val="tx1"/>
              </a:solidFill>
              <a:latin typeface="Arial" pitchFamily="34" charset="0"/>
              <a:cs typeface="Arial" pitchFamily="34" charset="0"/>
            </a:endParaRPr>
          </a:p>
        </p:txBody>
      </p:sp>
      <p:sp>
        <p:nvSpPr>
          <p:cNvPr id="6" name="Down Arrow 5"/>
          <p:cNvSpPr/>
          <p:nvPr/>
        </p:nvSpPr>
        <p:spPr>
          <a:xfrm>
            <a:off x="4211960" y="3219822"/>
            <a:ext cx="360040" cy="216024"/>
          </a:xfrm>
          <a:prstGeom prst="downArrow">
            <a:avLst>
              <a:gd name="adj1" fmla="val 50000"/>
              <a:gd name="adj2" fmla="val 473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2"/>
          <p:cNvSpPr txBox="1">
            <a:spLocks/>
          </p:cNvSpPr>
          <p:nvPr/>
        </p:nvSpPr>
        <p:spPr bwMode="auto">
          <a:xfrm>
            <a:off x="620713" y="3795886"/>
            <a:ext cx="8229600" cy="4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kern="1200">
                <a:solidFill>
                  <a:srgbClr val="9FA1A4"/>
                </a:solidFill>
                <a:latin typeface="Arial Narrow" panose="020B0606020202030204" pitchFamily="34" charset="0"/>
                <a:ea typeface="+mn-ea"/>
                <a:cs typeface="+mn-cs"/>
              </a:defRPr>
            </a:lvl1pPr>
            <a:lvl2pPr marL="447675" indent="-285750" algn="l" rtl="0" eaLnBrk="0" fontAlgn="base" hangingPunct="0">
              <a:spcBef>
                <a:spcPct val="20000"/>
              </a:spcBef>
              <a:spcAft>
                <a:spcPct val="0"/>
              </a:spcAft>
              <a:buClr>
                <a:srgbClr val="0078AE"/>
              </a:buClr>
              <a:buFont typeface="Arial" charset="0"/>
              <a:buChar char="■"/>
              <a:defRPr kern="1200">
                <a:solidFill>
                  <a:srgbClr val="9FA1A4"/>
                </a:solidFill>
                <a:latin typeface="Arial Narrow" panose="020B0606020202030204" pitchFamily="34" charset="0"/>
                <a:ea typeface="+mn-ea"/>
                <a:cs typeface="+mn-cs"/>
              </a:defRPr>
            </a:lvl2pPr>
            <a:lvl3pPr marL="717550" indent="-228600" algn="l" rtl="0" eaLnBrk="0" fontAlgn="base" hangingPunct="0">
              <a:spcBef>
                <a:spcPct val="20000"/>
              </a:spcBef>
              <a:spcAft>
                <a:spcPct val="0"/>
              </a:spcAft>
              <a:buFont typeface="Arial Narrow" pitchFamily="34" charset="0"/>
              <a:buChar char="–"/>
              <a:tabLst>
                <a:tab pos="719138" algn="l"/>
              </a:tabLst>
              <a:defRPr kern="1200">
                <a:solidFill>
                  <a:srgbClr val="9FA1A4"/>
                </a:solidFill>
                <a:latin typeface="Arial Narrow" panose="020B0606020202030204" pitchFamily="34" charset="0"/>
                <a:ea typeface="+mn-ea"/>
                <a:cs typeface="+mn-cs"/>
              </a:defRPr>
            </a:lvl3pPr>
            <a:lvl4pPr marL="987425" indent="-228600" algn="l" rtl="0" eaLnBrk="0" fontAlgn="base" hangingPunct="0">
              <a:spcBef>
                <a:spcPct val="20000"/>
              </a:spcBef>
              <a:spcAft>
                <a:spcPct val="0"/>
              </a:spcAft>
              <a:buClr>
                <a:srgbClr val="0078AE"/>
              </a:buClr>
              <a:buFont typeface="Arial" charset="0"/>
              <a:buChar char="■"/>
              <a:defRPr sz="1600" kern="1200">
                <a:solidFill>
                  <a:srgbClr val="9FA1A4"/>
                </a:solidFill>
                <a:latin typeface="Arial Narrow" panose="020B0606020202030204" pitchFamily="34" charset="0"/>
                <a:ea typeface="+mn-ea"/>
                <a:cs typeface="+mn-cs"/>
              </a:defRPr>
            </a:lvl4pPr>
            <a:lvl5pPr marL="1166813" indent="-228600" algn="l" rtl="0" eaLnBrk="0" fontAlgn="base" hangingPunct="0">
              <a:spcBef>
                <a:spcPct val="20000"/>
              </a:spcBef>
              <a:spcAft>
                <a:spcPct val="0"/>
              </a:spcAft>
              <a:buFont typeface="Arial Narrow" pitchFamily="34" charset="0"/>
              <a:buChar char="–"/>
              <a:defRPr sz="1600" kern="1200">
                <a:solidFill>
                  <a:srgbClr val="9FA1A4"/>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r>
              <a:rPr lang="en-IE" sz="2000" dirty="0" smtClean="0">
                <a:solidFill>
                  <a:schemeClr val="tx1"/>
                </a:solidFill>
                <a:latin typeface="Arial" pitchFamily="34" charset="0"/>
                <a:cs typeface="Arial" pitchFamily="34" charset="0"/>
              </a:rPr>
              <a:t>Working on unified database project to make it reality</a:t>
            </a:r>
            <a:endParaRPr lang="en-IE"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3189652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2149351"/>
          </a:xfrm>
        </p:spPr>
        <p:txBody>
          <a:bodyPr/>
          <a:lstStyle/>
          <a:p>
            <a:pPr algn="ctr"/>
            <a:r>
              <a:rPr lang="en-IE" dirty="0" smtClean="0"/>
              <a:t>Questions ?</a:t>
            </a:r>
            <a:br>
              <a:rPr lang="en-IE" dirty="0" smtClean="0"/>
            </a:br>
            <a:r>
              <a:rPr lang="en-IE" dirty="0" smtClean="0"/>
              <a:t>Any ideas ?</a:t>
            </a:r>
            <a:endParaRPr lang="en-IE" dirty="0"/>
          </a:p>
        </p:txBody>
      </p:sp>
      <p:pic>
        <p:nvPicPr>
          <p:cNvPr id="3" name="Picture 2" descr="C:\Users\EPAL\Desktop\ani_thinkingcap.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9662"/>
            <a:ext cx="1368152" cy="20046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PAL\Desktop\ThinkingCap_icli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707654"/>
            <a:ext cx="1440160" cy="281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3576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504056"/>
          </a:xfrm>
        </p:spPr>
        <p:txBody>
          <a:bodyPr/>
          <a:lstStyle/>
          <a:p>
            <a:pPr algn="ctr"/>
            <a:r>
              <a:rPr lang="en-US" dirty="0"/>
              <a:t>Let us meet again..</a:t>
            </a:r>
          </a:p>
        </p:txBody>
      </p:sp>
      <p:sp>
        <p:nvSpPr>
          <p:cNvPr id="3" name="Content Placeholder 2"/>
          <p:cNvSpPr>
            <a:spLocks noGrp="1"/>
          </p:cNvSpPr>
          <p:nvPr>
            <p:ph idx="1"/>
          </p:nvPr>
        </p:nvSpPr>
        <p:spPr>
          <a:xfrm>
            <a:off x="448966" y="1563638"/>
            <a:ext cx="8237835" cy="3030985"/>
          </a:xfrm>
        </p:spPr>
        <p:txBody>
          <a:bodyPr>
            <a:normAutofit/>
          </a:bodyPr>
          <a:lstStyle/>
          <a:p>
            <a:pPr marL="0" indent="0" algn="ctr">
              <a:buNone/>
            </a:pPr>
            <a:r>
              <a:rPr lang="en-US" sz="2000" dirty="0"/>
              <a:t>We welcome you all to our future conferences of OMICS International</a:t>
            </a:r>
          </a:p>
          <a:p>
            <a:pPr marL="0" indent="0" algn="ctr">
              <a:buNone/>
            </a:pPr>
            <a:r>
              <a:rPr lang="en-IN" sz="2000" b="1" dirty="0"/>
              <a:t>5</a:t>
            </a:r>
            <a:r>
              <a:rPr lang="en-IN" sz="2000" b="1" baseline="30000" dirty="0"/>
              <a:t>th </a:t>
            </a:r>
            <a:r>
              <a:rPr lang="en-IN" sz="2000" b="1" dirty="0"/>
              <a:t>International Conference &amp; Exhibition on Pharmacovigilance &amp; Clinical Trials</a:t>
            </a:r>
          </a:p>
          <a:p>
            <a:pPr marL="0" indent="0" algn="ctr">
              <a:buNone/>
            </a:pPr>
            <a:r>
              <a:rPr lang="en-US" sz="2000" dirty="0"/>
              <a:t>On</a:t>
            </a:r>
          </a:p>
          <a:p>
            <a:pPr marL="0" indent="0" algn="ctr">
              <a:buNone/>
            </a:pPr>
            <a:r>
              <a:rPr lang="en-US" sz="2000" dirty="0"/>
              <a:t> </a:t>
            </a:r>
            <a:r>
              <a:rPr lang="en-US" sz="2000" b="1" dirty="0"/>
              <a:t>September 19 - 21, 2016 </a:t>
            </a:r>
            <a:r>
              <a:rPr lang="en-US" sz="2000" dirty="0"/>
              <a:t>at Vienna, </a:t>
            </a:r>
            <a:r>
              <a:rPr lang="en-US" sz="2000" b="1" dirty="0"/>
              <a:t>Austria</a:t>
            </a:r>
            <a:r>
              <a:rPr lang="en-US" sz="2000" dirty="0"/>
              <a:t> </a:t>
            </a:r>
            <a:r>
              <a:rPr lang="en-US" sz="2000" dirty="0">
                <a:hlinkClick r:id="rId2"/>
              </a:rPr>
              <a:t>http://pharmacovigilance.pharmaceuticalconferences.com/</a:t>
            </a:r>
            <a:endParaRPr lang="en-US" sz="2000" dirty="0"/>
          </a:p>
          <a:p>
            <a:pPr marL="0" indent="0">
              <a:buNone/>
            </a:pPr>
            <a:endParaRPr lang="en-US" sz="2000" dirty="0" smtClean="0"/>
          </a:p>
          <a:p>
            <a:endParaRPr lang="en-US" dirty="0"/>
          </a:p>
        </p:txBody>
      </p:sp>
    </p:spTree>
    <p:extLst>
      <p:ext uri="{BB962C8B-B14F-4D97-AF65-F5344CB8AC3E}">
        <p14:creationId xmlns:p14="http://schemas.microsoft.com/office/powerpoint/2010/main" val="42071473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What are we going to discuss ?</a:t>
            </a:r>
            <a:endParaRPr lang="en-IE" dirty="0"/>
          </a:p>
        </p:txBody>
      </p:sp>
      <p:sp>
        <p:nvSpPr>
          <p:cNvPr id="3" name="Content Placeholder 2"/>
          <p:cNvSpPr>
            <a:spLocks noGrp="1"/>
          </p:cNvSpPr>
          <p:nvPr>
            <p:ph idx="1"/>
          </p:nvPr>
        </p:nvSpPr>
        <p:spPr>
          <a:xfrm>
            <a:off x="468313" y="843559"/>
            <a:ext cx="7560071" cy="3312368"/>
          </a:xfrm>
        </p:spPr>
        <p:txBody>
          <a:bodyPr/>
          <a:lstStyle/>
          <a:p>
            <a:pPr algn="ctr"/>
            <a:r>
              <a:rPr lang="en-IE" sz="2000" dirty="0" smtClean="0">
                <a:solidFill>
                  <a:srgbClr val="4D4D4D"/>
                </a:solidFill>
              </a:rPr>
              <a:t>Do the </a:t>
            </a:r>
            <a:r>
              <a:rPr lang="en-IE" sz="2000" dirty="0" err="1" smtClean="0">
                <a:solidFill>
                  <a:srgbClr val="4D4D4D"/>
                </a:solidFill>
              </a:rPr>
              <a:t>pharmacovigilance</a:t>
            </a:r>
            <a:r>
              <a:rPr lang="en-IE" sz="2000" dirty="0" smtClean="0">
                <a:solidFill>
                  <a:srgbClr val="4D4D4D"/>
                </a:solidFill>
              </a:rPr>
              <a:t> regulations achieve their aim of protecting patient safety ?</a:t>
            </a:r>
          </a:p>
          <a:p>
            <a:pPr algn="ctr"/>
            <a:endParaRPr lang="en-IE" sz="2000" dirty="0" smtClean="0">
              <a:solidFill>
                <a:srgbClr val="4D4D4D"/>
              </a:solidFill>
            </a:endParaRPr>
          </a:p>
          <a:p>
            <a:pPr algn="ctr"/>
            <a:r>
              <a:rPr lang="en-IE" sz="2000" dirty="0" smtClean="0">
                <a:solidFill>
                  <a:srgbClr val="4D4D4D"/>
                </a:solidFill>
              </a:rPr>
              <a:t>Have they become cumbersome and complex ?</a:t>
            </a:r>
          </a:p>
          <a:p>
            <a:pPr algn="ctr"/>
            <a:endParaRPr lang="en-IE" sz="2000" dirty="0" smtClean="0">
              <a:solidFill>
                <a:srgbClr val="4D4D4D"/>
              </a:solidFill>
            </a:endParaRPr>
          </a:p>
          <a:p>
            <a:pPr marL="0" indent="0" algn="ctr"/>
            <a:r>
              <a:rPr lang="en-US" sz="2000" dirty="0" smtClean="0">
                <a:solidFill>
                  <a:srgbClr val="4D4D4D"/>
                </a:solidFill>
              </a:rPr>
              <a:t>Do we have too </a:t>
            </a:r>
            <a:r>
              <a:rPr lang="en-US" sz="2000" dirty="0">
                <a:solidFill>
                  <a:srgbClr val="4D4D4D"/>
                </a:solidFill>
              </a:rPr>
              <a:t>many regulations, resulting in too much redundant </a:t>
            </a:r>
            <a:r>
              <a:rPr lang="en-US" sz="2000" dirty="0" smtClean="0">
                <a:solidFill>
                  <a:srgbClr val="4D4D4D"/>
                </a:solidFill>
              </a:rPr>
              <a:t>effort that</a:t>
            </a:r>
            <a:endParaRPr lang="en-US" sz="2000" dirty="0">
              <a:solidFill>
                <a:srgbClr val="4D4D4D"/>
              </a:solidFill>
            </a:endParaRPr>
          </a:p>
          <a:p>
            <a:pPr marL="0" indent="0" algn="ctr"/>
            <a:r>
              <a:rPr lang="en-US" sz="2000" dirty="0">
                <a:solidFill>
                  <a:srgbClr val="4D4D4D"/>
                </a:solidFill>
              </a:rPr>
              <a:t>has forced us in Drug Safety to spend more time doing busy work than actually </a:t>
            </a:r>
          </a:p>
          <a:p>
            <a:pPr marL="0" indent="0" algn="ctr"/>
            <a:r>
              <a:rPr lang="en-US" sz="2000" dirty="0">
                <a:solidFill>
                  <a:srgbClr val="4D4D4D"/>
                </a:solidFill>
              </a:rPr>
              <a:t>monitoring, evaluating, and </a:t>
            </a:r>
            <a:r>
              <a:rPr lang="en-US" sz="2000" dirty="0" smtClean="0">
                <a:solidFill>
                  <a:srgbClr val="4D4D4D"/>
                </a:solidFill>
              </a:rPr>
              <a:t>analyzing safety information so to take adequate risk minimization measures ?</a:t>
            </a:r>
            <a:endParaRPr lang="en-IE" sz="2000" dirty="0">
              <a:solidFill>
                <a:srgbClr val="4D4D4D"/>
              </a:solidFill>
            </a:endParaRPr>
          </a:p>
        </p:txBody>
      </p:sp>
      <p:sp>
        <p:nvSpPr>
          <p:cNvPr id="4" name="Text Placeholder 3"/>
          <p:cNvSpPr txBox="1">
            <a:spLocks/>
          </p:cNvSpPr>
          <p:nvPr/>
        </p:nvSpPr>
        <p:spPr bwMode="auto">
          <a:xfrm>
            <a:off x="395536" y="4227934"/>
            <a:ext cx="820737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400" kern="1200">
                <a:solidFill>
                  <a:schemeClr val="tx1">
                    <a:lumMod val="75000"/>
                    <a:lumOff val="25000"/>
                  </a:schemeClr>
                </a:solidFill>
                <a:latin typeface="Arial Narrow" panose="020B0606020202030204" pitchFamily="34" charset="0"/>
                <a:ea typeface="+mn-ea"/>
                <a:cs typeface="+mn-cs"/>
              </a:defRPr>
            </a:lvl1pPr>
            <a:lvl2pPr marL="447675" indent="-285750" algn="l" rtl="0" eaLnBrk="0" fontAlgn="base" hangingPunct="0">
              <a:spcBef>
                <a:spcPct val="20000"/>
              </a:spcBef>
              <a:spcAft>
                <a:spcPct val="0"/>
              </a:spcAft>
              <a:buClr>
                <a:srgbClr val="0078AE"/>
              </a:buClr>
              <a:buFont typeface="Arial" charset="0"/>
              <a:buChar char="■"/>
              <a:defRPr kern="1200">
                <a:solidFill>
                  <a:srgbClr val="9FA1A4"/>
                </a:solidFill>
                <a:latin typeface="Arial Narrow" panose="020B0606020202030204" pitchFamily="34" charset="0"/>
                <a:ea typeface="+mn-ea"/>
                <a:cs typeface="+mn-cs"/>
              </a:defRPr>
            </a:lvl2pPr>
            <a:lvl3pPr marL="717550" indent="-228600" algn="l" rtl="0" eaLnBrk="0" fontAlgn="base" hangingPunct="0">
              <a:spcBef>
                <a:spcPct val="20000"/>
              </a:spcBef>
              <a:spcAft>
                <a:spcPct val="0"/>
              </a:spcAft>
              <a:buFont typeface="Arial Narrow" pitchFamily="34" charset="0"/>
              <a:buChar char="–"/>
              <a:tabLst>
                <a:tab pos="719138" algn="l"/>
              </a:tabLst>
              <a:defRPr kern="1200">
                <a:solidFill>
                  <a:srgbClr val="9FA1A4"/>
                </a:solidFill>
                <a:latin typeface="Arial Narrow" panose="020B0606020202030204" pitchFamily="34" charset="0"/>
                <a:ea typeface="+mn-ea"/>
                <a:cs typeface="+mn-cs"/>
              </a:defRPr>
            </a:lvl3pPr>
            <a:lvl4pPr marL="987425" indent="-228600" algn="l" rtl="0" eaLnBrk="0" fontAlgn="base" hangingPunct="0">
              <a:spcBef>
                <a:spcPct val="20000"/>
              </a:spcBef>
              <a:spcAft>
                <a:spcPct val="0"/>
              </a:spcAft>
              <a:buClr>
                <a:srgbClr val="0078AE"/>
              </a:buClr>
              <a:buFont typeface="Arial" charset="0"/>
              <a:buChar char="■"/>
              <a:defRPr sz="1600" kern="1200">
                <a:solidFill>
                  <a:srgbClr val="9FA1A4"/>
                </a:solidFill>
                <a:latin typeface="Arial Narrow" panose="020B0606020202030204" pitchFamily="34" charset="0"/>
                <a:ea typeface="+mn-ea"/>
                <a:cs typeface="+mn-cs"/>
              </a:defRPr>
            </a:lvl4pPr>
            <a:lvl5pPr marL="1166813" indent="-228600" algn="l" rtl="0" eaLnBrk="0" fontAlgn="base" hangingPunct="0">
              <a:spcBef>
                <a:spcPct val="20000"/>
              </a:spcBef>
              <a:spcAft>
                <a:spcPct val="0"/>
              </a:spcAft>
              <a:buFont typeface="Arial Narrow" pitchFamily="34" charset="0"/>
              <a:buChar char="–"/>
              <a:defRPr sz="1600" kern="1200">
                <a:solidFill>
                  <a:srgbClr val="9FA1A4"/>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IE" sz="2000" dirty="0">
                <a:solidFill>
                  <a:srgbClr val="4D4D4D"/>
                </a:solidFill>
              </a:rPr>
              <a:t>Did ICH achieve the  aim of harmonizing regulations?</a:t>
            </a:r>
          </a:p>
        </p:txBody>
      </p:sp>
    </p:spTree>
    <p:extLst>
      <p:ext uri="{BB962C8B-B14F-4D97-AF65-F5344CB8AC3E}">
        <p14:creationId xmlns:p14="http://schemas.microsoft.com/office/powerpoint/2010/main" val="2205565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788072"/>
            <a:ext cx="7704856" cy="1871910"/>
          </a:xfrm>
        </p:spPr>
        <p:txBody>
          <a:bodyPr/>
          <a:lstStyle/>
          <a:p>
            <a:pPr algn="ctr"/>
            <a:r>
              <a:rPr lang="en-IE" dirty="0">
                <a:solidFill>
                  <a:schemeClr val="tx1"/>
                </a:solidFill>
              </a:rPr>
              <a:t>U.K. Prime Minister David Cameron will push for lighter regulations on the pharmaceutical industry in order to speed the path of new medicines to the market.</a:t>
            </a:r>
          </a:p>
          <a:p>
            <a:pPr algn="ctr"/>
            <a:r>
              <a:rPr lang="en-IE" dirty="0">
                <a:solidFill>
                  <a:schemeClr val="tx1"/>
                </a:solidFill>
              </a:rPr>
              <a:t>Cameron, who is in Washington to meet with President Barack Obama, sees the current process of developing and licensing new drugs as “abhorrently expensive and time consuming,” according to a statement from his office</a:t>
            </a:r>
          </a:p>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4017"/>
            <a:ext cx="6264696" cy="264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97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9" y="134939"/>
            <a:ext cx="8229600" cy="565150"/>
          </a:xfrm>
        </p:spPr>
        <p:txBody>
          <a:bodyPr/>
          <a:lstStyle/>
          <a:p>
            <a:pPr algn="ctr"/>
            <a:r>
              <a:rPr lang="en-IE" dirty="0" smtClean="0"/>
              <a:t>Chinese regulations</a:t>
            </a:r>
            <a:endParaRPr lang="en-IE" dirty="0"/>
          </a:p>
        </p:txBody>
      </p:sp>
      <p:sp>
        <p:nvSpPr>
          <p:cNvPr id="3" name="Content Placeholder 2"/>
          <p:cNvSpPr>
            <a:spLocks noGrp="1"/>
          </p:cNvSpPr>
          <p:nvPr>
            <p:ph idx="1"/>
          </p:nvPr>
        </p:nvSpPr>
        <p:spPr>
          <a:xfrm>
            <a:off x="395537" y="843558"/>
            <a:ext cx="7560839" cy="4176464"/>
          </a:xfrm>
        </p:spPr>
        <p:txBody>
          <a:bodyPr/>
          <a:lstStyle/>
          <a:p>
            <a:pPr algn="ctr"/>
            <a:r>
              <a:rPr lang="en-IE" sz="2000" dirty="0" smtClean="0">
                <a:solidFill>
                  <a:schemeClr val="tx1"/>
                </a:solidFill>
              </a:rPr>
              <a:t>PSURs are prepared in the old ICH format (R1).</a:t>
            </a:r>
          </a:p>
          <a:p>
            <a:r>
              <a:rPr lang="en-IE" sz="2000" u="sng" dirty="0" smtClean="0">
                <a:solidFill>
                  <a:schemeClr val="tx1"/>
                </a:solidFill>
              </a:rPr>
              <a:t>Periodicity</a:t>
            </a:r>
            <a:r>
              <a:rPr lang="en-IE" sz="2000" dirty="0" smtClean="0">
                <a:solidFill>
                  <a:schemeClr val="tx1"/>
                </a:solidFill>
              </a:rPr>
              <a:t>: every year since obtaining registration until renewal. Then every five years</a:t>
            </a:r>
            <a:endParaRPr lang="en-IE" sz="2000" dirty="0"/>
          </a:p>
          <a:p>
            <a:pPr algn="ctr"/>
            <a:r>
              <a:rPr lang="en-IE" sz="2000" u="sng" dirty="0" smtClean="0">
                <a:solidFill>
                  <a:schemeClr val="tx1"/>
                </a:solidFill>
              </a:rPr>
              <a:t>Data </a:t>
            </a:r>
            <a:r>
              <a:rPr lang="en-IE" sz="2000" u="sng" dirty="0">
                <a:solidFill>
                  <a:schemeClr val="tx1"/>
                </a:solidFill>
              </a:rPr>
              <a:t>collection period</a:t>
            </a:r>
          </a:p>
          <a:p>
            <a:pPr marL="0" indent="0"/>
            <a:r>
              <a:rPr lang="en-IE" sz="2000" dirty="0">
                <a:solidFill>
                  <a:schemeClr val="tx1"/>
                </a:solidFill>
              </a:rPr>
              <a:t>Data collection for the Periodic Safety Update Report </a:t>
            </a:r>
            <a:r>
              <a:rPr lang="en-IE" sz="2000" dirty="0" smtClean="0">
                <a:solidFill>
                  <a:schemeClr val="tx1"/>
                </a:solidFill>
              </a:rPr>
              <a:t>commence </a:t>
            </a:r>
            <a:r>
              <a:rPr lang="en-IE" sz="2000" dirty="0">
                <a:solidFill>
                  <a:schemeClr val="tx1"/>
                </a:solidFill>
              </a:rPr>
              <a:t>as of the </a:t>
            </a:r>
            <a:r>
              <a:rPr lang="en-IE" sz="2000" dirty="0" smtClean="0">
                <a:solidFill>
                  <a:schemeClr val="tx1"/>
                </a:solidFill>
              </a:rPr>
              <a:t>day when </a:t>
            </a:r>
            <a:r>
              <a:rPr lang="en-IE" sz="2000" dirty="0">
                <a:solidFill>
                  <a:schemeClr val="tx1"/>
                </a:solidFill>
              </a:rPr>
              <a:t>the drug approval documents are obtained, and collected data shall be reported within 60 days after the data deadline. It is permitted to submit the Periodic Safety Update Report with the data’s international generation date as the collection commencement date, provided that, if the data deadline of the aforesaid report is earlier than </a:t>
            </a:r>
            <a:r>
              <a:rPr lang="en-IE" sz="2000" dirty="0" smtClean="0">
                <a:solidFill>
                  <a:schemeClr val="tx1"/>
                </a:solidFill>
              </a:rPr>
              <a:t>that required </a:t>
            </a:r>
            <a:r>
              <a:rPr lang="en-IE" sz="2000" dirty="0">
                <a:solidFill>
                  <a:schemeClr val="tx1"/>
                </a:solidFill>
              </a:rPr>
              <a:t>in China, the data </a:t>
            </a:r>
            <a:r>
              <a:rPr lang="en-IE" sz="2000" dirty="0" smtClean="0">
                <a:solidFill>
                  <a:schemeClr val="tx1"/>
                </a:solidFill>
              </a:rPr>
              <a:t>collected after </a:t>
            </a:r>
            <a:r>
              <a:rPr lang="en-IE" sz="2000" dirty="0">
                <a:solidFill>
                  <a:schemeClr val="tx1"/>
                </a:solidFill>
              </a:rPr>
              <a:t>the deadline of the report till the required deadline shall be supplemented and </a:t>
            </a:r>
            <a:r>
              <a:rPr lang="en-IE" sz="2000" dirty="0" err="1" smtClean="0">
                <a:solidFill>
                  <a:schemeClr val="tx1"/>
                </a:solidFill>
              </a:rPr>
              <a:t>analyzed</a:t>
            </a:r>
            <a:endParaRPr lang="en-IE" sz="2000" dirty="0" smtClean="0">
              <a:solidFill>
                <a:schemeClr val="tx1"/>
              </a:solidFill>
            </a:endParaRPr>
          </a:p>
        </p:txBody>
      </p:sp>
    </p:spTree>
    <p:extLst>
      <p:ext uri="{BB962C8B-B14F-4D97-AF65-F5344CB8AC3E}">
        <p14:creationId xmlns:p14="http://schemas.microsoft.com/office/powerpoint/2010/main" val="393954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493714"/>
          </a:xfrm>
        </p:spPr>
        <p:txBody>
          <a:bodyPr/>
          <a:lstStyle/>
          <a:p>
            <a:pPr algn="ctr"/>
            <a:r>
              <a:rPr lang="en-IE" dirty="0" smtClean="0"/>
              <a:t>Chinese ICSRs regulations</a:t>
            </a:r>
            <a:endParaRPr lang="en-IE" dirty="0"/>
          </a:p>
        </p:txBody>
      </p:sp>
      <p:sp>
        <p:nvSpPr>
          <p:cNvPr id="4" name="Text Placeholder 3"/>
          <p:cNvSpPr>
            <a:spLocks noGrp="1"/>
          </p:cNvSpPr>
          <p:nvPr>
            <p:ph type="body" sz="quarter" idx="11"/>
          </p:nvPr>
        </p:nvSpPr>
        <p:spPr>
          <a:xfrm>
            <a:off x="323528" y="700089"/>
            <a:ext cx="8496944" cy="4319933"/>
          </a:xfrm>
        </p:spPr>
        <p:txBody>
          <a:bodyPr/>
          <a:lstStyle/>
          <a:p>
            <a:pPr algn="ctr"/>
            <a:r>
              <a:rPr lang="en-IE" dirty="0" smtClean="0">
                <a:solidFill>
                  <a:schemeClr val="tx1"/>
                </a:solidFill>
              </a:rPr>
              <a:t>ICSRs originating in China</a:t>
            </a:r>
          </a:p>
          <a:p>
            <a:r>
              <a:rPr lang="en-IE" sz="2200" dirty="0">
                <a:solidFill>
                  <a:schemeClr val="tx1"/>
                </a:solidFill>
              </a:rPr>
              <a:t>A</a:t>
            </a:r>
            <a:r>
              <a:rPr lang="en-IE" sz="2200" dirty="0" smtClean="0">
                <a:solidFill>
                  <a:schemeClr val="tx1"/>
                </a:solidFill>
              </a:rPr>
              <a:t>ll adverse reactions occurred within 5 years from the date of authorization</a:t>
            </a:r>
          </a:p>
          <a:p>
            <a:r>
              <a:rPr lang="en-IE" sz="2200" dirty="0" smtClean="0">
                <a:solidFill>
                  <a:schemeClr val="tx1"/>
                </a:solidFill>
              </a:rPr>
              <a:t>Any new and/or serious adverse drug reactions occurred after 5-year period</a:t>
            </a:r>
          </a:p>
          <a:p>
            <a:pPr algn="ctr"/>
            <a:r>
              <a:rPr lang="en-IE" dirty="0" smtClean="0">
                <a:solidFill>
                  <a:schemeClr val="tx1"/>
                </a:solidFill>
              </a:rPr>
              <a:t>Timelines:</a:t>
            </a:r>
          </a:p>
          <a:p>
            <a:r>
              <a:rPr lang="en-IE" sz="2200" dirty="0" smtClean="0">
                <a:solidFill>
                  <a:schemeClr val="tx1"/>
                </a:solidFill>
              </a:rPr>
              <a:t>Any new and/or serious adverse drug reaction within 15 days from first awareness</a:t>
            </a:r>
          </a:p>
          <a:p>
            <a:r>
              <a:rPr lang="en-IE" sz="2200" dirty="0" smtClean="0">
                <a:solidFill>
                  <a:schemeClr val="tx1"/>
                </a:solidFill>
              </a:rPr>
              <a:t>Death cases shall be reported immediately, other ADRs in 30 days</a:t>
            </a:r>
          </a:p>
          <a:p>
            <a:r>
              <a:rPr lang="en-IE" sz="2200" dirty="0" smtClean="0">
                <a:solidFill>
                  <a:schemeClr val="tx1"/>
                </a:solidFill>
              </a:rPr>
              <a:t>Follow-up information shall be timely</a:t>
            </a:r>
          </a:p>
          <a:p>
            <a:r>
              <a:rPr lang="en-IE" sz="2200" dirty="0" smtClean="0">
                <a:solidFill>
                  <a:schemeClr val="tx1"/>
                </a:solidFill>
              </a:rPr>
              <a:t>Death cases: investigation report in 15 days</a:t>
            </a:r>
          </a:p>
          <a:p>
            <a:endParaRPr lang="en-IE" sz="2200" dirty="0">
              <a:solidFill>
                <a:schemeClr val="tx1"/>
              </a:solidFill>
            </a:endParaRPr>
          </a:p>
          <a:p>
            <a:r>
              <a:rPr lang="en-IE" sz="2200" dirty="0" smtClean="0">
                <a:solidFill>
                  <a:schemeClr val="tx1"/>
                </a:solidFill>
              </a:rPr>
              <a:t>All serious adverse reaction from outside China in 30 days</a:t>
            </a:r>
          </a:p>
          <a:p>
            <a:endParaRPr lang="en-IE" dirty="0"/>
          </a:p>
        </p:txBody>
      </p:sp>
    </p:spTree>
    <p:extLst>
      <p:ext uri="{BB962C8B-B14F-4D97-AF65-F5344CB8AC3E}">
        <p14:creationId xmlns:p14="http://schemas.microsoft.com/office/powerpoint/2010/main" val="3980385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1470"/>
            <a:ext cx="5832648" cy="509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63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Helsinn2014">
      <a:dk1>
        <a:srgbClr val="434343"/>
      </a:dk1>
      <a:lt1>
        <a:srgbClr val="FFFFFF"/>
      </a:lt1>
      <a:dk2>
        <a:srgbClr val="006EAB"/>
      </a:dk2>
      <a:lt2>
        <a:srgbClr val="FFFFFF"/>
      </a:lt2>
      <a:accent1>
        <a:srgbClr val="006EA8"/>
      </a:accent1>
      <a:accent2>
        <a:srgbClr val="434343"/>
      </a:accent2>
      <a:accent3>
        <a:srgbClr val="7D2484"/>
      </a:accent3>
      <a:accent4>
        <a:srgbClr val="EF7B10"/>
      </a:accent4>
      <a:accent5>
        <a:srgbClr val="999898"/>
      </a:accent5>
      <a:accent6>
        <a:srgbClr val="C591C1"/>
      </a:accent6>
      <a:hlink>
        <a:srgbClr val="0000FF"/>
      </a:hlink>
      <a:folHlink>
        <a:srgbClr val="800080"/>
      </a:folHlink>
    </a:clrScheme>
    <a:fontScheme name="Helsinn 201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Struttura predefinita">
  <a:themeElements>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ruttura predefinit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ruttura predefinita">
  <a:themeElements>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ruttura predefinita">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4837</TotalTime>
  <Words>2715</Words>
  <Application>Microsoft Office PowerPoint</Application>
  <PresentationFormat>On-screen Show (16:9)</PresentationFormat>
  <Paragraphs>348</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Tema di Office</vt:lpstr>
      <vt:lpstr>2_Struttura predefinita</vt:lpstr>
      <vt:lpstr>3_Struttura predefinita</vt:lpstr>
      <vt:lpstr>About OMICS Group</vt:lpstr>
      <vt:lpstr>OMICS International Conferences</vt:lpstr>
      <vt:lpstr>HELSINN BIREX PHARMACEUTICALS LTD</vt:lpstr>
      <vt:lpstr>Disclaimer</vt:lpstr>
      <vt:lpstr>What are we going to discuss ?</vt:lpstr>
      <vt:lpstr>PowerPoint Presentation</vt:lpstr>
      <vt:lpstr>Chinese regulations</vt:lpstr>
      <vt:lpstr>Chinese ICSRs regulations</vt:lpstr>
      <vt:lpstr>PowerPoint Presentation</vt:lpstr>
      <vt:lpstr>PowerPoint Presentation</vt:lpstr>
      <vt:lpstr>PowerPoint Presentation</vt:lpstr>
      <vt:lpstr>PowerPoint Presentation</vt:lpstr>
      <vt:lpstr>Latin America requirements for non serious cases</vt:lpstr>
      <vt:lpstr>PowerPoint Presentation</vt:lpstr>
      <vt:lpstr>Changes in EU pharmacovigilance legislation: </vt:lpstr>
      <vt:lpstr>Changes in ICH guidelines</vt:lpstr>
      <vt:lpstr>Redundancies are recognized (EMA/CHMP/ICH/544553/1998)</vt:lpstr>
      <vt:lpstr>Redundancies have not been resolved</vt:lpstr>
      <vt:lpstr>Redundancies</vt:lpstr>
      <vt:lpstr>Documents addressing signals, risks, benefit-risk balance (post marketing)</vt:lpstr>
      <vt:lpstr>Clinical trials regulation 536/2014</vt:lpstr>
      <vt:lpstr>Clinical trials regulation 536/2014</vt:lpstr>
      <vt:lpstr>Redundancies from clinical trial regulations </vt:lpstr>
      <vt:lpstr>Documents addressing signals, risks, benefit-risk</vt:lpstr>
      <vt:lpstr>PowerPoint Presentation</vt:lpstr>
      <vt:lpstr>In pharma industry we see: - No new antibiotics being developed - Focus is on orphan drug development (costs less to develop), cancer, monoclonal antibodies (biogenerics are more difficult to register, innovator has longer market exclusivity)  - Drug shortages</vt:lpstr>
      <vt:lpstr>PowerPoint Presentation</vt:lpstr>
      <vt:lpstr>PowerPoint Presentation</vt:lpstr>
      <vt:lpstr>What are aggregate reports/pharmacovigilance about ?</vt:lpstr>
      <vt:lpstr>An “old” proposal</vt:lpstr>
      <vt:lpstr>Drug Safety Master file: benefits</vt:lpstr>
      <vt:lpstr>PowerPoint Presentation</vt:lpstr>
      <vt:lpstr>Inefficiencies originating from separate clinical and safety databases</vt:lpstr>
      <vt:lpstr>Inefficiencies originating from separate clinical and safety databases</vt:lpstr>
      <vt:lpstr>Can operations be improved?</vt:lpstr>
      <vt:lpstr>One data repository for all study data </vt:lpstr>
      <vt:lpstr>Potential benefits</vt:lpstr>
      <vt:lpstr>PowerPoint Presentation</vt:lpstr>
      <vt:lpstr>Systems Approach</vt:lpstr>
      <vt:lpstr>ACRES (Alliance for Clinical Research Excellence and Safety)</vt:lpstr>
      <vt:lpstr>Questions ? Any ideas ?</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DELL</dc:creator>
  <cp:lastModifiedBy>pharmacovigilance</cp:lastModifiedBy>
  <cp:revision>586</cp:revision>
  <cp:lastPrinted>2014-01-10T14:23:42Z</cp:lastPrinted>
  <dcterms:created xsi:type="dcterms:W3CDTF">2014-01-08T13:47:02Z</dcterms:created>
  <dcterms:modified xsi:type="dcterms:W3CDTF">2015-08-18T06:36:43Z</dcterms:modified>
</cp:coreProperties>
</file>