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324" r:id="rId2"/>
    <p:sldId id="326" r:id="rId3"/>
    <p:sldId id="325" r:id="rId4"/>
    <p:sldId id="257" r:id="rId5"/>
    <p:sldId id="258" r:id="rId6"/>
    <p:sldId id="261" r:id="rId7"/>
    <p:sldId id="262" r:id="rId8"/>
    <p:sldId id="264" r:id="rId9"/>
    <p:sldId id="266" r:id="rId10"/>
    <p:sldId id="268" r:id="rId11"/>
    <p:sldId id="270" r:id="rId12"/>
    <p:sldId id="271" r:id="rId13"/>
    <p:sldId id="272" r:id="rId14"/>
    <p:sldId id="273" r:id="rId15"/>
    <p:sldId id="275" r:id="rId16"/>
    <p:sldId id="279" r:id="rId17"/>
    <p:sldId id="280" r:id="rId18"/>
    <p:sldId id="283" r:id="rId19"/>
    <p:sldId id="284" r:id="rId20"/>
    <p:sldId id="285" r:id="rId21"/>
    <p:sldId id="286" r:id="rId22"/>
    <p:sldId id="287" r:id="rId23"/>
    <p:sldId id="304" r:id="rId24"/>
    <p:sldId id="323" r:id="rId25"/>
    <p:sldId id="309" r:id="rId26"/>
    <p:sldId id="310" r:id="rId27"/>
    <p:sldId id="312" r:id="rId28"/>
    <p:sldId id="313" r:id="rId29"/>
    <p:sldId id="315" r:id="rId30"/>
    <p:sldId id="317" r:id="rId31"/>
    <p:sldId id="318" r:id="rId32"/>
    <p:sldId id="314" r:id="rId33"/>
    <p:sldId id="316" r:id="rId34"/>
    <p:sldId id="32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ianni\Desktop\THESIS\THESIS\STATISTICA%20TESIS\TESTF&amp;T95%25andPropagacion\TEST%20PROPAGACION%20DE%20ERROR%20ALEATOR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ianni\Desktop\THESIS%20FINAL\THESIS\TESIS\CAP.VII%20IBERIAN\IBERIAN%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ianni\Desktop\THESIS%20FINAL\THESIS\TESIS\CAP.VII%20IBERIAN\IBERIA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Ca mg/g</a:t>
            </a:r>
          </a:p>
        </c:rich>
      </c:tx>
    </c:title>
    <c:plotArea>
      <c:layout/>
      <c:lineChart>
        <c:grouping val="standard"/>
        <c:ser>
          <c:idx val="3"/>
          <c:order val="1"/>
          <c:tx>
            <c:strRef>
              <c:f>'STBfigureICPOES '!$F$20</c:f>
              <c:strCache>
                <c:ptCount val="1"/>
                <c:pt idx="0">
                  <c:v>_
x+s</c:v>
                </c:pt>
              </c:strCache>
            </c:strRef>
          </c:tx>
          <c:marker>
            <c:symbol val="none"/>
          </c:marker>
          <c:val>
            <c:numRef>
              <c:f>'STBfigureICPOES '!$F$21:$F$44</c:f>
              <c:numCache>
                <c:formatCode>General</c:formatCode>
                <c:ptCount val="24"/>
                <c:pt idx="0">
                  <c:v>409.83484834796678</c:v>
                </c:pt>
                <c:pt idx="1">
                  <c:v>409.83484834796678</c:v>
                </c:pt>
                <c:pt idx="2">
                  <c:v>409.83484834796678</c:v>
                </c:pt>
                <c:pt idx="3">
                  <c:v>409.83484834796678</c:v>
                </c:pt>
                <c:pt idx="4">
                  <c:v>409.83484834796678</c:v>
                </c:pt>
                <c:pt idx="5">
                  <c:v>409.83484834796678</c:v>
                </c:pt>
                <c:pt idx="6">
                  <c:v>409.83484834796678</c:v>
                </c:pt>
                <c:pt idx="7">
                  <c:v>409.83484834796678</c:v>
                </c:pt>
                <c:pt idx="8">
                  <c:v>409.83484834796678</c:v>
                </c:pt>
                <c:pt idx="9">
                  <c:v>409.83484834796678</c:v>
                </c:pt>
                <c:pt idx="10">
                  <c:v>409.83484834796678</c:v>
                </c:pt>
                <c:pt idx="11">
                  <c:v>409.83484834796678</c:v>
                </c:pt>
                <c:pt idx="12">
                  <c:v>409.83484834796678</c:v>
                </c:pt>
                <c:pt idx="13">
                  <c:v>409.83484834796678</c:v>
                </c:pt>
                <c:pt idx="14">
                  <c:v>409.83484834796678</c:v>
                </c:pt>
                <c:pt idx="15">
                  <c:v>409.83484834796678</c:v>
                </c:pt>
                <c:pt idx="16">
                  <c:v>409.83484834796678</c:v>
                </c:pt>
                <c:pt idx="17">
                  <c:v>409.83484834796678</c:v>
                </c:pt>
                <c:pt idx="18">
                  <c:v>409.83484834796678</c:v>
                </c:pt>
                <c:pt idx="19">
                  <c:v>409.83484834796678</c:v>
                </c:pt>
                <c:pt idx="20">
                  <c:v>409.83484834796678</c:v>
                </c:pt>
                <c:pt idx="21">
                  <c:v>409.83484834796678</c:v>
                </c:pt>
                <c:pt idx="22">
                  <c:v>409.83484834796678</c:v>
                </c:pt>
                <c:pt idx="23">
                  <c:v>409.83484834796678</c:v>
                </c:pt>
              </c:numCache>
            </c:numRef>
          </c:val>
        </c:ser>
        <c:ser>
          <c:idx val="1"/>
          <c:order val="2"/>
          <c:tx>
            <c:v>STBmed.x</c:v>
          </c:tx>
          <c:marker>
            <c:symbol val="none"/>
          </c:marker>
          <c:val>
            <c:numRef>
              <c:f>'STBfigureICPOES '!$D$21:$D$44</c:f>
              <c:numCache>
                <c:formatCode>General</c:formatCode>
                <c:ptCount val="24"/>
                <c:pt idx="0">
                  <c:v>380.59755602604395</c:v>
                </c:pt>
                <c:pt idx="1">
                  <c:v>380.59755602604395</c:v>
                </c:pt>
                <c:pt idx="2">
                  <c:v>380.59755602604395</c:v>
                </c:pt>
                <c:pt idx="3">
                  <c:v>380.59755602604395</c:v>
                </c:pt>
                <c:pt idx="4">
                  <c:v>380.59755602604395</c:v>
                </c:pt>
                <c:pt idx="5">
                  <c:v>380.59755602604395</c:v>
                </c:pt>
                <c:pt idx="6">
                  <c:v>380.59755602604395</c:v>
                </c:pt>
                <c:pt idx="7">
                  <c:v>380.59755602604395</c:v>
                </c:pt>
                <c:pt idx="8">
                  <c:v>380.59755602604395</c:v>
                </c:pt>
                <c:pt idx="9">
                  <c:v>380.59755602604395</c:v>
                </c:pt>
                <c:pt idx="10">
                  <c:v>380.59755602604395</c:v>
                </c:pt>
                <c:pt idx="11">
                  <c:v>380.59755602604395</c:v>
                </c:pt>
                <c:pt idx="12">
                  <c:v>380.59755602604395</c:v>
                </c:pt>
                <c:pt idx="13">
                  <c:v>380.59755602604395</c:v>
                </c:pt>
                <c:pt idx="14">
                  <c:v>380.59755602604395</c:v>
                </c:pt>
                <c:pt idx="15">
                  <c:v>380.59755602604395</c:v>
                </c:pt>
                <c:pt idx="16">
                  <c:v>380.59755602604395</c:v>
                </c:pt>
                <c:pt idx="17">
                  <c:v>380.59755602604395</c:v>
                </c:pt>
                <c:pt idx="18">
                  <c:v>380.59755602604395</c:v>
                </c:pt>
                <c:pt idx="19">
                  <c:v>380.59755602604395</c:v>
                </c:pt>
                <c:pt idx="20">
                  <c:v>380.59755602604395</c:v>
                </c:pt>
                <c:pt idx="21">
                  <c:v>380.59755602604395</c:v>
                </c:pt>
                <c:pt idx="22">
                  <c:v>380.59755602604395</c:v>
                </c:pt>
                <c:pt idx="23">
                  <c:v>380.59755602604395</c:v>
                </c:pt>
              </c:numCache>
            </c:numRef>
          </c:val>
        </c:ser>
        <c:ser>
          <c:idx val="2"/>
          <c:order val="3"/>
          <c:tx>
            <c:strRef>
              <c:f>'STBfigureICPOES '!$E$20</c:f>
              <c:strCache>
                <c:ptCount val="1"/>
                <c:pt idx="0">
                  <c:v>_
x-s</c:v>
                </c:pt>
              </c:strCache>
            </c:strRef>
          </c:tx>
          <c:marker>
            <c:symbol val="none"/>
          </c:marker>
          <c:val>
            <c:numRef>
              <c:f>'STBfigureICPOES '!$E$21:$E$44</c:f>
              <c:numCache>
                <c:formatCode>General</c:formatCode>
                <c:ptCount val="24"/>
                <c:pt idx="0">
                  <c:v>351.36026370412242</c:v>
                </c:pt>
                <c:pt idx="1">
                  <c:v>351.36026370412242</c:v>
                </c:pt>
                <c:pt idx="2">
                  <c:v>351.36026370412242</c:v>
                </c:pt>
                <c:pt idx="3">
                  <c:v>351.36026370412242</c:v>
                </c:pt>
                <c:pt idx="4">
                  <c:v>351.36026370412242</c:v>
                </c:pt>
                <c:pt idx="5">
                  <c:v>351.36026370412242</c:v>
                </c:pt>
                <c:pt idx="6">
                  <c:v>351.36026370412242</c:v>
                </c:pt>
                <c:pt idx="7">
                  <c:v>351.36026370412242</c:v>
                </c:pt>
                <c:pt idx="8">
                  <c:v>351.36026370412242</c:v>
                </c:pt>
                <c:pt idx="9">
                  <c:v>351.36026370412242</c:v>
                </c:pt>
                <c:pt idx="10">
                  <c:v>351.36026370412242</c:v>
                </c:pt>
                <c:pt idx="11">
                  <c:v>351.36026370412242</c:v>
                </c:pt>
                <c:pt idx="12">
                  <c:v>351.36026370412242</c:v>
                </c:pt>
                <c:pt idx="13">
                  <c:v>351.36026370412242</c:v>
                </c:pt>
                <c:pt idx="14">
                  <c:v>351.36026370412242</c:v>
                </c:pt>
                <c:pt idx="15">
                  <c:v>351.36026370412242</c:v>
                </c:pt>
                <c:pt idx="16">
                  <c:v>351.36026370412242</c:v>
                </c:pt>
                <c:pt idx="17">
                  <c:v>351.36026370412242</c:v>
                </c:pt>
                <c:pt idx="18">
                  <c:v>351.36026370412242</c:v>
                </c:pt>
                <c:pt idx="19">
                  <c:v>351.36026370412242</c:v>
                </c:pt>
                <c:pt idx="20">
                  <c:v>351.36026370412242</c:v>
                </c:pt>
                <c:pt idx="21">
                  <c:v>351.36026370412242</c:v>
                </c:pt>
                <c:pt idx="22">
                  <c:v>351.36026370412242</c:v>
                </c:pt>
                <c:pt idx="23">
                  <c:v>351.36026370412242</c:v>
                </c:pt>
              </c:numCache>
            </c:numRef>
          </c:val>
        </c:ser>
        <c:marker val="1"/>
        <c:axId val="71108480"/>
        <c:axId val="71162496"/>
      </c:lineChart>
      <c:scatterChart>
        <c:scatterStyle val="lineMarker"/>
        <c:ser>
          <c:idx val="0"/>
          <c:order val="0"/>
          <c:tx>
            <c:v>STB</c:v>
          </c:tx>
          <c:spPr>
            <a:ln w="28575">
              <a:noFill/>
            </a:ln>
          </c:spPr>
          <c:errBars>
            <c:errDir val="y"/>
            <c:errBarType val="both"/>
            <c:errValType val="cust"/>
            <c:plus>
              <c:numRef>
                <c:f>'STBfigureICPOES '!$M$21:$M$44</c:f>
                <c:numCache>
                  <c:formatCode>General</c:formatCode>
                  <c:ptCount val="24"/>
                  <c:pt idx="0">
                    <c:v>13.377607915196506</c:v>
                  </c:pt>
                  <c:pt idx="1">
                    <c:v>7.7908570320666106</c:v>
                  </c:pt>
                  <c:pt idx="2">
                    <c:v>2.1809436754131197</c:v>
                  </c:pt>
                  <c:pt idx="3">
                    <c:v>4.0417819437078402</c:v>
                  </c:pt>
                  <c:pt idx="4">
                    <c:v>7.0938453875693392</c:v>
                  </c:pt>
                  <c:pt idx="5">
                    <c:v>17.727302514300089</c:v>
                  </c:pt>
                  <c:pt idx="6">
                    <c:v>8.2785730399508459</c:v>
                  </c:pt>
                  <c:pt idx="7">
                    <c:v>3.0302768858604101</c:v>
                  </c:pt>
                  <c:pt idx="8">
                    <c:v>2.6099291025358</c:v>
                  </c:pt>
                  <c:pt idx="9">
                    <c:v>18.078167133940493</c:v>
                  </c:pt>
                  <c:pt idx="10">
                    <c:v>4.2996024197877034</c:v>
                  </c:pt>
                  <c:pt idx="11">
                    <c:v>5.4246354787126601</c:v>
                  </c:pt>
                  <c:pt idx="12">
                    <c:v>7.2502951890457634</c:v>
                  </c:pt>
                  <c:pt idx="13">
                    <c:v>5.1725385236592745</c:v>
                  </c:pt>
                  <c:pt idx="14">
                    <c:v>11.466369831295324</c:v>
                  </c:pt>
                  <c:pt idx="15">
                    <c:v>9.2880494188116014</c:v>
                  </c:pt>
                  <c:pt idx="16">
                    <c:v>15.651308653243499</c:v>
                  </c:pt>
                  <c:pt idx="17">
                    <c:v>6.5187474220986594</c:v>
                  </c:pt>
                  <c:pt idx="18">
                    <c:v>6.5142711490895797</c:v>
                  </c:pt>
                  <c:pt idx="19">
                    <c:v>19.047000000000001</c:v>
                  </c:pt>
                  <c:pt idx="20">
                    <c:v>21.21</c:v>
                  </c:pt>
                  <c:pt idx="21">
                    <c:v>1.0962992032747698</c:v>
                  </c:pt>
                  <c:pt idx="22">
                    <c:v>7.7732425843996138</c:v>
                  </c:pt>
                  <c:pt idx="23">
                    <c:v>14.035667077578006</c:v>
                  </c:pt>
                </c:numCache>
              </c:numRef>
            </c:plus>
            <c:minus>
              <c:numRef>
                <c:f>'STBfigureICPOES '!$M$21:$M$44</c:f>
                <c:numCache>
                  <c:formatCode>General</c:formatCode>
                  <c:ptCount val="24"/>
                  <c:pt idx="0">
                    <c:v>13.377607915196506</c:v>
                  </c:pt>
                  <c:pt idx="1">
                    <c:v>7.7908570320666106</c:v>
                  </c:pt>
                  <c:pt idx="2">
                    <c:v>2.1809436754131197</c:v>
                  </c:pt>
                  <c:pt idx="3">
                    <c:v>4.0417819437078402</c:v>
                  </c:pt>
                  <c:pt idx="4">
                    <c:v>7.0938453875693392</c:v>
                  </c:pt>
                  <c:pt idx="5">
                    <c:v>17.727302514300089</c:v>
                  </c:pt>
                  <c:pt idx="6">
                    <c:v>8.2785730399508459</c:v>
                  </c:pt>
                  <c:pt idx="7">
                    <c:v>3.0302768858604101</c:v>
                  </c:pt>
                  <c:pt idx="8">
                    <c:v>2.6099291025358</c:v>
                  </c:pt>
                  <c:pt idx="9">
                    <c:v>18.078167133940493</c:v>
                  </c:pt>
                  <c:pt idx="10">
                    <c:v>4.2996024197877034</c:v>
                  </c:pt>
                  <c:pt idx="11">
                    <c:v>5.4246354787126601</c:v>
                  </c:pt>
                  <c:pt idx="12">
                    <c:v>7.2502951890457634</c:v>
                  </c:pt>
                  <c:pt idx="13">
                    <c:v>5.1725385236592745</c:v>
                  </c:pt>
                  <c:pt idx="14">
                    <c:v>11.466369831295324</c:v>
                  </c:pt>
                  <c:pt idx="15">
                    <c:v>9.2880494188116014</c:v>
                  </c:pt>
                  <c:pt idx="16">
                    <c:v>15.651308653243499</c:v>
                  </c:pt>
                  <c:pt idx="17">
                    <c:v>6.5187474220986594</c:v>
                  </c:pt>
                  <c:pt idx="18">
                    <c:v>6.5142711490895797</c:v>
                  </c:pt>
                  <c:pt idx="19">
                    <c:v>19.047000000000001</c:v>
                  </c:pt>
                  <c:pt idx="20">
                    <c:v>21.21</c:v>
                  </c:pt>
                  <c:pt idx="21">
                    <c:v>1.0962992032747698</c:v>
                  </c:pt>
                  <c:pt idx="22">
                    <c:v>7.7732425843996138</c:v>
                  </c:pt>
                  <c:pt idx="23">
                    <c:v>14.035667077578006</c:v>
                  </c:pt>
                </c:numCache>
              </c:numRef>
            </c:minus>
          </c:errBars>
          <c:errBars>
            <c:errDir val="x"/>
            <c:errBarType val="both"/>
            <c:errValType val="fixedVal"/>
            <c:val val="0"/>
          </c:errBars>
          <c:yVal>
            <c:numRef>
              <c:f>'STBfigureICPOES '!$C$21:$C$44</c:f>
              <c:numCache>
                <c:formatCode>General</c:formatCode>
                <c:ptCount val="24"/>
                <c:pt idx="0">
                  <c:v>399.23491558176698</c:v>
                </c:pt>
                <c:pt idx="1">
                  <c:v>396.79373344721324</c:v>
                </c:pt>
                <c:pt idx="2">
                  <c:v>392.48061033110395</c:v>
                </c:pt>
                <c:pt idx="3">
                  <c:v>397.77810940829602</c:v>
                </c:pt>
                <c:pt idx="4">
                  <c:v>390.18487085210631</c:v>
                </c:pt>
                <c:pt idx="5">
                  <c:v>375.88030594468137</c:v>
                </c:pt>
                <c:pt idx="6">
                  <c:v>387.40892299750169</c:v>
                </c:pt>
                <c:pt idx="7">
                  <c:v>269.13336196354896</c:v>
                </c:pt>
                <c:pt idx="8">
                  <c:v>417.313445923225</c:v>
                </c:pt>
                <c:pt idx="9">
                  <c:v>373.35974341226205</c:v>
                </c:pt>
                <c:pt idx="10">
                  <c:v>388.68233739507195</c:v>
                </c:pt>
                <c:pt idx="11">
                  <c:v>411.99553923963663</c:v>
                </c:pt>
                <c:pt idx="12">
                  <c:v>386.341452053176</c:v>
                </c:pt>
                <c:pt idx="13">
                  <c:v>376.12579479523993</c:v>
                </c:pt>
                <c:pt idx="14">
                  <c:v>394.91575761765699</c:v>
                </c:pt>
                <c:pt idx="15">
                  <c:v>407.48148660260063</c:v>
                </c:pt>
                <c:pt idx="16">
                  <c:v>358.02224945650369</c:v>
                </c:pt>
                <c:pt idx="17">
                  <c:v>353.53057725410309</c:v>
                </c:pt>
                <c:pt idx="18">
                  <c:v>373.20851422596695</c:v>
                </c:pt>
                <c:pt idx="19">
                  <c:v>348.38976734884</c:v>
                </c:pt>
                <c:pt idx="20">
                  <c:v>375.27441379388705</c:v>
                </c:pt>
                <c:pt idx="21">
                  <c:v>382.46439053002405</c:v>
                </c:pt>
                <c:pt idx="22">
                  <c:v>382.66806073559502</c:v>
                </c:pt>
                <c:pt idx="23">
                  <c:v>395.67298371498902</c:v>
                </c:pt>
              </c:numCache>
            </c:numRef>
          </c:yVal>
        </c:ser>
        <c:axId val="71108480"/>
        <c:axId val="71162496"/>
      </c:scatterChart>
      <c:catAx>
        <c:axId val="71108480"/>
        <c:scaling>
          <c:orientation val="minMax"/>
        </c:scaling>
        <c:axPos val="b"/>
        <c:tickLblPos val="nextTo"/>
        <c:crossAx val="71162496"/>
        <c:crosses val="autoZero"/>
        <c:auto val="1"/>
        <c:lblAlgn val="ctr"/>
        <c:lblOffset val="100"/>
      </c:catAx>
      <c:valAx>
        <c:axId val="71162496"/>
        <c:scaling>
          <c:orientation val="minMax"/>
          <c:max val="440"/>
          <c:min val="250"/>
        </c:scaling>
        <c:axPos val="l"/>
        <c:numFmt formatCode="General" sourceLinked="1"/>
        <c:tickLblPos val="nextTo"/>
        <c:crossAx val="71108480"/>
        <c:crosses val="autoZero"/>
        <c:crossBetween val="between"/>
        <c:majorUnit val="10"/>
      </c:valAx>
      <c:spPr>
        <a:noFill/>
        <a:ln w="25400">
          <a:noFill/>
        </a:ln>
      </c:spPr>
    </c:plotArea>
    <c:legend>
      <c:legendPos val="l"/>
      <c:layout>
        <c:manualLayout>
          <c:xMode val="edge"/>
          <c:yMode val="edge"/>
          <c:x val="1.0822510822511061E-2"/>
          <c:y val="0.29068496292333412"/>
          <c:w val="0.16350732092038692"/>
          <c:h val="0.46812736905527175"/>
        </c:manualLayout>
      </c:layout>
    </c:legend>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Sr/Ca</a:t>
            </a:r>
          </a:p>
        </c:rich>
      </c:tx>
    </c:title>
    <c:plotArea>
      <c:layout/>
      <c:lineChart>
        <c:grouping val="standard"/>
        <c:ser>
          <c:idx val="2"/>
          <c:order val="1"/>
          <c:tx>
            <c:v>VEGETABLE</c:v>
          </c:tx>
          <c:marker>
            <c:symbol val="none"/>
          </c:marker>
          <c:cat>
            <c:strLit>
              <c:ptCount val="3"/>
              <c:pt idx="0">
                <c:v>I.</c:v>
              </c:pt>
              <c:pt idx="1">
                <c:v>CR.</c:v>
              </c:pt>
              <c:pt idx="2">
                <c:v>S.H.</c:v>
              </c:pt>
            </c:strLit>
          </c:cat>
          <c:val>
            <c:numRef>
              <c:f>'TABLA MEDIAS'!$R$46:$R$48</c:f>
              <c:numCache>
                <c:formatCode>General</c:formatCode>
                <c:ptCount val="3"/>
                <c:pt idx="0">
                  <c:v>0.70000000000000029</c:v>
                </c:pt>
                <c:pt idx="1">
                  <c:v>0.70000000000000029</c:v>
                </c:pt>
                <c:pt idx="2">
                  <c:v>0.70000000000000029</c:v>
                </c:pt>
              </c:numCache>
            </c:numRef>
          </c:val>
        </c:ser>
        <c:ser>
          <c:idx val="1"/>
          <c:order val="2"/>
          <c:tx>
            <c:v>PROTEIN</c:v>
          </c:tx>
          <c:marker>
            <c:symbol val="none"/>
          </c:marker>
          <c:cat>
            <c:strLit>
              <c:ptCount val="3"/>
              <c:pt idx="0">
                <c:v>I.</c:v>
              </c:pt>
              <c:pt idx="1">
                <c:v>CR.</c:v>
              </c:pt>
              <c:pt idx="2">
                <c:v>S.H.</c:v>
              </c:pt>
            </c:strLit>
          </c:cat>
          <c:val>
            <c:numRef>
              <c:f>'TABLA MEDIAS'!$Q$46:$Q$48</c:f>
              <c:numCache>
                <c:formatCode>General</c:formatCode>
                <c:ptCount val="3"/>
                <c:pt idx="0">
                  <c:v>0.4</c:v>
                </c:pt>
                <c:pt idx="1">
                  <c:v>0.4</c:v>
                </c:pt>
                <c:pt idx="2">
                  <c:v>0.4</c:v>
                </c:pt>
              </c:numCache>
            </c:numRef>
          </c:val>
        </c:ser>
        <c:marker val="1"/>
        <c:axId val="90593152"/>
        <c:axId val="90594688"/>
      </c:lineChart>
      <c:scatterChart>
        <c:scatterStyle val="lineMarker"/>
        <c:ser>
          <c:idx val="0"/>
          <c:order val="0"/>
          <c:tx>
            <c:v>X (Sr/Ca)</c:v>
          </c:tx>
          <c:spPr>
            <a:ln w="28575">
              <a:noFill/>
            </a:ln>
          </c:spPr>
          <c:xVal>
            <c:strRef>
              <c:f>'TABLA MEDIAS'!$O$46:$O$48</c:f>
              <c:strCache>
                <c:ptCount val="3"/>
                <c:pt idx="0">
                  <c:v>I.</c:v>
                </c:pt>
                <c:pt idx="1">
                  <c:v>C.B</c:v>
                </c:pt>
                <c:pt idx="2">
                  <c:v>S.H</c:v>
                </c:pt>
              </c:strCache>
            </c:strRef>
          </c:xVal>
          <c:yVal>
            <c:numRef>
              <c:f>'TABLA MEDIAS'!$P$46:$P$48</c:f>
              <c:numCache>
                <c:formatCode>0.0</c:formatCode>
                <c:ptCount val="3"/>
                <c:pt idx="0">
                  <c:v>0.32142540554915333</c:v>
                </c:pt>
                <c:pt idx="1">
                  <c:v>0.83090185676392636</c:v>
                </c:pt>
                <c:pt idx="2">
                  <c:v>0.60179499291450234</c:v>
                </c:pt>
              </c:numCache>
            </c:numRef>
          </c:yVal>
        </c:ser>
        <c:axId val="116154752"/>
        <c:axId val="108058880"/>
      </c:scatterChart>
      <c:catAx>
        <c:axId val="90593152"/>
        <c:scaling>
          <c:orientation val="minMax"/>
        </c:scaling>
        <c:axPos val="b"/>
        <c:tickLblPos val="nextTo"/>
        <c:crossAx val="90594688"/>
        <c:crosses val="autoZero"/>
        <c:auto val="1"/>
        <c:lblAlgn val="ctr"/>
        <c:lblOffset val="100"/>
      </c:catAx>
      <c:valAx>
        <c:axId val="90594688"/>
        <c:scaling>
          <c:orientation val="minMax"/>
        </c:scaling>
        <c:axPos val="l"/>
        <c:majorGridlines/>
        <c:numFmt formatCode="General" sourceLinked="1"/>
        <c:tickLblPos val="nextTo"/>
        <c:crossAx val="90593152"/>
        <c:crosses val="autoZero"/>
        <c:crossBetween val="between"/>
      </c:valAx>
      <c:valAx>
        <c:axId val="108058880"/>
        <c:scaling>
          <c:orientation val="minMax"/>
        </c:scaling>
        <c:delete val="1"/>
        <c:axPos val="r"/>
        <c:numFmt formatCode="0.0" sourceLinked="1"/>
        <c:tickLblPos val="none"/>
        <c:crossAx val="116154752"/>
        <c:crosses val="max"/>
        <c:crossBetween val="midCat"/>
      </c:valAx>
      <c:valAx>
        <c:axId val="116154752"/>
        <c:scaling>
          <c:orientation val="minMax"/>
        </c:scaling>
        <c:delete val="1"/>
        <c:axPos val="t"/>
        <c:tickLblPos val="none"/>
        <c:crossAx val="108058880"/>
        <c:crosses val="max"/>
        <c:crossBetween val="midCat"/>
      </c:valAx>
    </c:plotArea>
    <c:legend>
      <c:legendPos val="l"/>
      <c:layout>
        <c:manualLayout>
          <c:xMode val="edge"/>
          <c:yMode val="edge"/>
          <c:x val="1.6666666666666701E-2"/>
          <c:y val="0.33025377195802047"/>
          <c:w val="0.22422280658647378"/>
          <c:h val="0.49227221503325713"/>
        </c:manualLayout>
      </c:layout>
    </c:legend>
    <c:plotVisOnly val="1"/>
    <c:dispBlanksAs val="gap"/>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US"/>
              <a:t>Zn/Ca</a:t>
            </a:r>
          </a:p>
        </c:rich>
      </c:tx>
    </c:title>
    <c:plotArea>
      <c:layout/>
      <c:lineChart>
        <c:grouping val="standard"/>
        <c:ser>
          <c:idx val="2"/>
          <c:order val="0"/>
          <c:tx>
            <c:v>RICH</c:v>
          </c:tx>
          <c:marker>
            <c:symbol val="none"/>
          </c:marker>
          <c:cat>
            <c:strLit>
              <c:ptCount val="3"/>
              <c:pt idx="0">
                <c:v>I.</c:v>
              </c:pt>
              <c:pt idx="1">
                <c:v> CB.</c:v>
              </c:pt>
              <c:pt idx="2">
                <c:v> S.H.</c:v>
              </c:pt>
            </c:strLit>
          </c:cat>
          <c:val>
            <c:numRef>
              <c:f>'TABLA MEDIAS'!$R$31:$R$33</c:f>
              <c:numCache>
                <c:formatCode>General</c:formatCode>
                <c:ptCount val="3"/>
                <c:pt idx="0">
                  <c:v>0.5</c:v>
                </c:pt>
                <c:pt idx="1">
                  <c:v>0.5</c:v>
                </c:pt>
                <c:pt idx="2">
                  <c:v>0.5</c:v>
                </c:pt>
              </c:numCache>
            </c:numRef>
          </c:val>
        </c:ser>
        <c:ser>
          <c:idx val="1"/>
          <c:order val="1"/>
          <c:tx>
            <c:v>POOR</c:v>
          </c:tx>
          <c:marker>
            <c:symbol val="none"/>
          </c:marker>
          <c:cat>
            <c:strLit>
              <c:ptCount val="3"/>
              <c:pt idx="0">
                <c:v>I.</c:v>
              </c:pt>
              <c:pt idx="1">
                <c:v> CB.</c:v>
              </c:pt>
              <c:pt idx="2">
                <c:v> S.H.</c:v>
              </c:pt>
            </c:strLit>
          </c:cat>
          <c:val>
            <c:numRef>
              <c:f>'TABLA MEDIAS'!$Q$31:$Q$33</c:f>
              <c:numCache>
                <c:formatCode>General</c:formatCode>
                <c:ptCount val="3"/>
                <c:pt idx="0">
                  <c:v>0.35000000000000014</c:v>
                </c:pt>
                <c:pt idx="1">
                  <c:v>0.35000000000000014</c:v>
                </c:pt>
                <c:pt idx="2">
                  <c:v>0.35000000000000014</c:v>
                </c:pt>
              </c:numCache>
            </c:numRef>
          </c:val>
        </c:ser>
        <c:marker val="1"/>
        <c:axId val="141874304"/>
        <c:axId val="141875840"/>
      </c:lineChart>
      <c:scatterChart>
        <c:scatterStyle val="lineMarker"/>
        <c:ser>
          <c:idx val="0"/>
          <c:order val="2"/>
          <c:tx>
            <c:v>X (Zn/Ca)</c:v>
          </c:tx>
          <c:spPr>
            <a:ln w="28575">
              <a:noFill/>
            </a:ln>
          </c:spPr>
          <c:xVal>
            <c:strRef>
              <c:f>'TABLA MEDIAS'!$O$31:$O$33</c:f>
              <c:strCache>
                <c:ptCount val="3"/>
                <c:pt idx="0">
                  <c:v>I.</c:v>
                </c:pt>
                <c:pt idx="1">
                  <c:v>C.</c:v>
                </c:pt>
                <c:pt idx="2">
                  <c:v>S.</c:v>
                </c:pt>
              </c:strCache>
            </c:strRef>
          </c:xVal>
          <c:yVal>
            <c:numRef>
              <c:f>'TABLA MEDIAS'!$P$31:$P$33</c:f>
              <c:numCache>
                <c:formatCode>General</c:formatCode>
                <c:ptCount val="3"/>
                <c:pt idx="0">
                  <c:v>0.2</c:v>
                </c:pt>
                <c:pt idx="1">
                  <c:v>0.2</c:v>
                </c:pt>
                <c:pt idx="2">
                  <c:v>0.1</c:v>
                </c:pt>
              </c:numCache>
            </c:numRef>
          </c:yVal>
        </c:ser>
        <c:axId val="47216896"/>
        <c:axId val="47215360"/>
      </c:scatterChart>
      <c:catAx>
        <c:axId val="141874304"/>
        <c:scaling>
          <c:orientation val="minMax"/>
        </c:scaling>
        <c:axPos val="b"/>
        <c:tickLblPos val="nextTo"/>
        <c:crossAx val="141875840"/>
        <c:crosses val="autoZero"/>
        <c:auto val="1"/>
        <c:lblAlgn val="ctr"/>
        <c:lblOffset val="100"/>
      </c:catAx>
      <c:valAx>
        <c:axId val="141875840"/>
        <c:scaling>
          <c:orientation val="minMax"/>
        </c:scaling>
        <c:axPos val="l"/>
        <c:majorGridlines/>
        <c:numFmt formatCode="General" sourceLinked="1"/>
        <c:tickLblPos val="nextTo"/>
        <c:crossAx val="141874304"/>
        <c:crosses val="autoZero"/>
        <c:crossBetween val="between"/>
      </c:valAx>
      <c:valAx>
        <c:axId val="47215360"/>
        <c:scaling>
          <c:orientation val="minMax"/>
        </c:scaling>
        <c:delete val="1"/>
        <c:axPos val="r"/>
        <c:numFmt formatCode="General" sourceLinked="1"/>
        <c:tickLblPos val="none"/>
        <c:crossAx val="47216896"/>
        <c:crosses val="max"/>
        <c:crossBetween val="midCat"/>
      </c:valAx>
      <c:valAx>
        <c:axId val="47216896"/>
        <c:scaling>
          <c:orientation val="minMax"/>
        </c:scaling>
        <c:delete val="1"/>
        <c:axPos val="t"/>
        <c:tickLblPos val="none"/>
        <c:crossAx val="47215360"/>
        <c:crosses val="max"/>
        <c:crossBetween val="midCat"/>
      </c:valAx>
    </c:plotArea>
    <c:legend>
      <c:legendPos val="l"/>
      <c:layout>
        <c:manualLayout>
          <c:xMode val="edge"/>
          <c:yMode val="edge"/>
          <c:x val="1.6666666666666701E-2"/>
          <c:y val="0.26538889920517167"/>
          <c:w val="0.18730555555555556"/>
          <c:h val="0.43204054747703735"/>
        </c:manualLayout>
      </c:layout>
    </c:legend>
    <c:plotVisOnly val="1"/>
    <c:dispBlanksAs val="gap"/>
  </c:chart>
  <c:spPr>
    <a:solidFill>
      <a:schemeClr val="bg1"/>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4AE3B-7B45-40F4-9906-EBC631A894A6}"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n-GB"/>
        </a:p>
      </dgm:t>
    </dgm:pt>
    <dgm:pt modelId="{F967598A-EA16-48DC-BB93-2B46EBD74C05}">
      <dgm:prSet custT="1"/>
      <dgm:spPr/>
      <dgm:t>
        <a:bodyPr/>
        <a:lstStyle/>
        <a:p>
          <a:pPr rtl="0"/>
          <a:r>
            <a:rPr lang="es-ES" sz="2400" b="1" dirty="0" smtClean="0"/>
            <a:t>INTRODUCTION</a:t>
          </a:r>
          <a:endParaRPr lang="en-GB" sz="2400" b="1" dirty="0"/>
        </a:p>
      </dgm:t>
    </dgm:pt>
    <dgm:pt modelId="{53278D25-5C57-426B-8D80-872922195F6C}" type="parTrans" cxnId="{8E02960F-EBA1-4133-ADE2-282DC14E953D}">
      <dgm:prSet/>
      <dgm:spPr/>
      <dgm:t>
        <a:bodyPr/>
        <a:lstStyle/>
        <a:p>
          <a:endParaRPr lang="en-GB"/>
        </a:p>
      </dgm:t>
    </dgm:pt>
    <dgm:pt modelId="{86BD4BAE-BDEB-40C8-A2B7-87B5908C9BB8}" type="sibTrans" cxnId="{8E02960F-EBA1-4133-ADE2-282DC14E953D}">
      <dgm:prSet/>
      <dgm:spPr/>
      <dgm:t>
        <a:bodyPr/>
        <a:lstStyle/>
        <a:p>
          <a:endParaRPr lang="en-GB"/>
        </a:p>
      </dgm:t>
    </dgm:pt>
    <dgm:pt modelId="{ACB50073-2E88-4F70-9CDF-DF002594F77A}">
      <dgm:prSet/>
      <dgm:spPr/>
      <dgm:t>
        <a:bodyPr/>
        <a:lstStyle/>
        <a:p>
          <a:pPr rtl="0"/>
          <a:r>
            <a:rPr lang="es-ES" b="1" dirty="0" smtClean="0"/>
            <a:t>I.MATERIAL AND METHOD</a:t>
          </a:r>
          <a:endParaRPr lang="en-GB" dirty="0"/>
        </a:p>
      </dgm:t>
    </dgm:pt>
    <dgm:pt modelId="{9B39DAF2-9678-4409-B5B3-A780AA57D60D}" type="parTrans" cxnId="{67880194-B378-4BF5-AC60-C2866733509C}">
      <dgm:prSet/>
      <dgm:spPr/>
      <dgm:t>
        <a:bodyPr/>
        <a:lstStyle/>
        <a:p>
          <a:endParaRPr lang="en-GB"/>
        </a:p>
      </dgm:t>
    </dgm:pt>
    <dgm:pt modelId="{1FABD479-5EC0-4668-B5F8-64403B03A6AC}" type="sibTrans" cxnId="{67880194-B378-4BF5-AC60-C2866733509C}">
      <dgm:prSet/>
      <dgm:spPr/>
      <dgm:t>
        <a:bodyPr/>
        <a:lstStyle/>
        <a:p>
          <a:endParaRPr lang="en-GB"/>
        </a:p>
      </dgm:t>
    </dgm:pt>
    <dgm:pt modelId="{29E3983A-A638-4EA4-B12A-A5BB6C407DC3}">
      <dgm:prSet/>
      <dgm:spPr/>
      <dgm:t>
        <a:bodyPr/>
        <a:lstStyle/>
        <a:p>
          <a:pPr rtl="0"/>
          <a:r>
            <a:rPr lang="es-ES" b="1" dirty="0" smtClean="0"/>
            <a:t>II.METHODOLOGICAL  QUALITY</a:t>
          </a:r>
          <a:endParaRPr lang="en-GB" dirty="0"/>
        </a:p>
      </dgm:t>
    </dgm:pt>
    <dgm:pt modelId="{DE2585BF-B5A0-454F-9EEE-343EBCEAE161}" type="parTrans" cxnId="{329DD962-826A-460E-B3F1-01C23696CE4E}">
      <dgm:prSet/>
      <dgm:spPr/>
      <dgm:t>
        <a:bodyPr/>
        <a:lstStyle/>
        <a:p>
          <a:endParaRPr lang="en-GB"/>
        </a:p>
      </dgm:t>
    </dgm:pt>
    <dgm:pt modelId="{5FE25FD7-6543-4D55-B7BE-CC83A14F8D62}" type="sibTrans" cxnId="{329DD962-826A-460E-B3F1-01C23696CE4E}">
      <dgm:prSet/>
      <dgm:spPr/>
      <dgm:t>
        <a:bodyPr/>
        <a:lstStyle/>
        <a:p>
          <a:endParaRPr lang="en-GB"/>
        </a:p>
      </dgm:t>
    </dgm:pt>
    <dgm:pt modelId="{4E16C978-99F3-421A-B4EA-44E5EDA992C5}">
      <dgm:prSet/>
      <dgm:spPr/>
      <dgm:t>
        <a:bodyPr/>
        <a:lstStyle/>
        <a:p>
          <a:pPr rtl="0"/>
          <a:r>
            <a:rPr lang="es-ES" b="1" dirty="0" smtClean="0"/>
            <a:t>III.BONES AND DIAGENESIS</a:t>
          </a:r>
          <a:endParaRPr lang="en-GB" dirty="0"/>
        </a:p>
      </dgm:t>
    </dgm:pt>
    <dgm:pt modelId="{78564D57-5707-4C30-BBF0-CBA877C1A751}" type="parTrans" cxnId="{256723A8-8F5C-430A-8D86-A0204F0B7552}">
      <dgm:prSet/>
      <dgm:spPr/>
      <dgm:t>
        <a:bodyPr/>
        <a:lstStyle/>
        <a:p>
          <a:endParaRPr lang="en-GB"/>
        </a:p>
      </dgm:t>
    </dgm:pt>
    <dgm:pt modelId="{EA5ACCB2-CB09-418E-AE20-654BBA9A2CDD}" type="sibTrans" cxnId="{256723A8-8F5C-430A-8D86-A0204F0B7552}">
      <dgm:prSet/>
      <dgm:spPr/>
      <dgm:t>
        <a:bodyPr/>
        <a:lstStyle/>
        <a:p>
          <a:endParaRPr lang="en-GB"/>
        </a:p>
      </dgm:t>
    </dgm:pt>
    <dgm:pt modelId="{C1519FEE-5735-4DB1-A77B-45EB2E38E9FF}">
      <dgm:prSet/>
      <dgm:spPr/>
      <dgm:t>
        <a:bodyPr/>
        <a:lstStyle/>
        <a:p>
          <a:pPr rtl="0"/>
          <a:r>
            <a:rPr lang="es-ES" b="1" dirty="0" smtClean="0"/>
            <a:t>IV.BURNED BONES METHOD</a:t>
          </a:r>
          <a:endParaRPr lang="en-GB" dirty="0"/>
        </a:p>
      </dgm:t>
    </dgm:pt>
    <dgm:pt modelId="{77DBB0E7-25FF-4C76-B760-73C9D09A8244}" type="parTrans" cxnId="{51A2409B-F596-440A-AB38-59AEC534FDA1}">
      <dgm:prSet/>
      <dgm:spPr/>
      <dgm:t>
        <a:bodyPr/>
        <a:lstStyle/>
        <a:p>
          <a:endParaRPr lang="en-GB"/>
        </a:p>
      </dgm:t>
    </dgm:pt>
    <dgm:pt modelId="{A4764E61-0AD2-4724-BC24-8BC46D47A707}" type="sibTrans" cxnId="{51A2409B-F596-440A-AB38-59AEC534FDA1}">
      <dgm:prSet/>
      <dgm:spPr/>
      <dgm:t>
        <a:bodyPr/>
        <a:lstStyle/>
        <a:p>
          <a:endParaRPr lang="en-GB"/>
        </a:p>
      </dgm:t>
    </dgm:pt>
    <dgm:pt modelId="{E11298F1-4193-47B3-AF21-11EB2F16A53E}">
      <dgm:prSet/>
      <dgm:spPr/>
      <dgm:t>
        <a:bodyPr/>
        <a:lstStyle/>
        <a:p>
          <a:pPr rtl="0"/>
          <a:r>
            <a:rPr lang="es-ES" b="1" dirty="0" smtClean="0"/>
            <a:t>V. FORENSIC ARCHAEOLOGY CASES</a:t>
          </a:r>
          <a:endParaRPr lang="en-GB" dirty="0"/>
        </a:p>
      </dgm:t>
    </dgm:pt>
    <dgm:pt modelId="{098CA8E6-8302-491A-8F8A-57E99446DE6A}" type="parTrans" cxnId="{F8321B95-640D-41FD-8416-47BB0226F841}">
      <dgm:prSet/>
      <dgm:spPr/>
      <dgm:t>
        <a:bodyPr/>
        <a:lstStyle/>
        <a:p>
          <a:endParaRPr lang="en-GB"/>
        </a:p>
      </dgm:t>
    </dgm:pt>
    <dgm:pt modelId="{F945D237-D28D-4BED-A3A0-1AB1CD5F78E2}" type="sibTrans" cxnId="{F8321B95-640D-41FD-8416-47BB0226F841}">
      <dgm:prSet/>
      <dgm:spPr/>
      <dgm:t>
        <a:bodyPr/>
        <a:lstStyle/>
        <a:p>
          <a:endParaRPr lang="en-GB"/>
        </a:p>
      </dgm:t>
    </dgm:pt>
    <dgm:pt modelId="{39813E10-3253-4B0E-A324-C14508BF4F58}">
      <dgm:prSet/>
      <dgm:spPr/>
      <dgm:t>
        <a:bodyPr/>
        <a:lstStyle/>
        <a:p>
          <a:pPr rtl="0"/>
          <a:r>
            <a:rPr lang="en-GB" b="1" dirty="0" smtClean="0"/>
            <a:t>VI.CONCLUSIONS  AND  FUTURE DEVELOPMENTS</a:t>
          </a:r>
          <a:endParaRPr lang="en-GB" dirty="0"/>
        </a:p>
      </dgm:t>
    </dgm:pt>
    <dgm:pt modelId="{AF8056B0-1CC6-4C00-A130-36F5B0F1A67E}" type="parTrans" cxnId="{4BD58E5B-693E-4F30-B42E-A3FD5586EB18}">
      <dgm:prSet/>
      <dgm:spPr/>
      <dgm:t>
        <a:bodyPr/>
        <a:lstStyle/>
        <a:p>
          <a:endParaRPr lang="en-GB"/>
        </a:p>
      </dgm:t>
    </dgm:pt>
    <dgm:pt modelId="{4017B4EE-5C52-4E3A-81B1-A855EF387439}" type="sibTrans" cxnId="{4BD58E5B-693E-4F30-B42E-A3FD5586EB18}">
      <dgm:prSet/>
      <dgm:spPr/>
      <dgm:t>
        <a:bodyPr/>
        <a:lstStyle/>
        <a:p>
          <a:endParaRPr lang="en-GB"/>
        </a:p>
      </dgm:t>
    </dgm:pt>
    <dgm:pt modelId="{395B2B35-4FD2-4DD4-8D3E-CFE45A06F481}" type="pres">
      <dgm:prSet presAssocID="{7254AE3B-7B45-40F4-9906-EBC631A894A6}" presName="linear" presStyleCnt="0">
        <dgm:presLayoutVars>
          <dgm:animLvl val="lvl"/>
          <dgm:resizeHandles val="exact"/>
        </dgm:presLayoutVars>
      </dgm:prSet>
      <dgm:spPr/>
      <dgm:t>
        <a:bodyPr/>
        <a:lstStyle/>
        <a:p>
          <a:endParaRPr lang="en-GB"/>
        </a:p>
      </dgm:t>
    </dgm:pt>
    <dgm:pt modelId="{4EC7D939-187B-4F30-9205-93BF77AF74A1}" type="pres">
      <dgm:prSet presAssocID="{F967598A-EA16-48DC-BB93-2B46EBD74C05}" presName="parentText" presStyleLbl="node1" presStyleIdx="0" presStyleCnt="7">
        <dgm:presLayoutVars>
          <dgm:chMax val="0"/>
          <dgm:bulletEnabled val="1"/>
        </dgm:presLayoutVars>
      </dgm:prSet>
      <dgm:spPr/>
      <dgm:t>
        <a:bodyPr/>
        <a:lstStyle/>
        <a:p>
          <a:endParaRPr lang="en-GB"/>
        </a:p>
      </dgm:t>
    </dgm:pt>
    <dgm:pt modelId="{F4CDFC48-678A-4650-AF6A-E4D3FEB68EEF}" type="pres">
      <dgm:prSet presAssocID="{86BD4BAE-BDEB-40C8-A2B7-87B5908C9BB8}" presName="spacer" presStyleCnt="0"/>
      <dgm:spPr/>
      <dgm:t>
        <a:bodyPr/>
        <a:lstStyle/>
        <a:p>
          <a:endParaRPr lang="en-GB"/>
        </a:p>
      </dgm:t>
    </dgm:pt>
    <dgm:pt modelId="{F3491E44-81E0-430C-BE01-D994FEEE3854}" type="pres">
      <dgm:prSet presAssocID="{ACB50073-2E88-4F70-9CDF-DF002594F77A}" presName="parentText" presStyleLbl="node1" presStyleIdx="1" presStyleCnt="7">
        <dgm:presLayoutVars>
          <dgm:chMax val="0"/>
          <dgm:bulletEnabled val="1"/>
        </dgm:presLayoutVars>
      </dgm:prSet>
      <dgm:spPr/>
      <dgm:t>
        <a:bodyPr/>
        <a:lstStyle/>
        <a:p>
          <a:endParaRPr lang="en-GB"/>
        </a:p>
      </dgm:t>
    </dgm:pt>
    <dgm:pt modelId="{BA477EFC-D639-45C1-9073-DAB24208B643}" type="pres">
      <dgm:prSet presAssocID="{1FABD479-5EC0-4668-B5F8-64403B03A6AC}" presName="spacer" presStyleCnt="0"/>
      <dgm:spPr/>
      <dgm:t>
        <a:bodyPr/>
        <a:lstStyle/>
        <a:p>
          <a:endParaRPr lang="en-GB"/>
        </a:p>
      </dgm:t>
    </dgm:pt>
    <dgm:pt modelId="{F058C867-11B5-4645-BA35-1F07CD38B425}" type="pres">
      <dgm:prSet presAssocID="{29E3983A-A638-4EA4-B12A-A5BB6C407DC3}" presName="parentText" presStyleLbl="node1" presStyleIdx="2" presStyleCnt="7">
        <dgm:presLayoutVars>
          <dgm:chMax val="0"/>
          <dgm:bulletEnabled val="1"/>
        </dgm:presLayoutVars>
      </dgm:prSet>
      <dgm:spPr/>
      <dgm:t>
        <a:bodyPr/>
        <a:lstStyle/>
        <a:p>
          <a:endParaRPr lang="en-GB"/>
        </a:p>
      </dgm:t>
    </dgm:pt>
    <dgm:pt modelId="{23A4EB0C-EF8C-4B3F-AB17-9862F93049B7}" type="pres">
      <dgm:prSet presAssocID="{5FE25FD7-6543-4D55-B7BE-CC83A14F8D62}" presName="spacer" presStyleCnt="0"/>
      <dgm:spPr/>
      <dgm:t>
        <a:bodyPr/>
        <a:lstStyle/>
        <a:p>
          <a:endParaRPr lang="en-GB"/>
        </a:p>
      </dgm:t>
    </dgm:pt>
    <dgm:pt modelId="{16858EF1-00B9-42BB-8AAF-7227E3387578}" type="pres">
      <dgm:prSet presAssocID="{4E16C978-99F3-421A-B4EA-44E5EDA992C5}" presName="parentText" presStyleLbl="node1" presStyleIdx="3" presStyleCnt="7">
        <dgm:presLayoutVars>
          <dgm:chMax val="0"/>
          <dgm:bulletEnabled val="1"/>
        </dgm:presLayoutVars>
      </dgm:prSet>
      <dgm:spPr/>
      <dgm:t>
        <a:bodyPr/>
        <a:lstStyle/>
        <a:p>
          <a:endParaRPr lang="en-GB"/>
        </a:p>
      </dgm:t>
    </dgm:pt>
    <dgm:pt modelId="{BA9F48A4-B9DE-4238-85D9-EA83EE360FE6}" type="pres">
      <dgm:prSet presAssocID="{EA5ACCB2-CB09-418E-AE20-654BBA9A2CDD}" presName="spacer" presStyleCnt="0"/>
      <dgm:spPr/>
      <dgm:t>
        <a:bodyPr/>
        <a:lstStyle/>
        <a:p>
          <a:endParaRPr lang="en-GB"/>
        </a:p>
      </dgm:t>
    </dgm:pt>
    <dgm:pt modelId="{B052B879-E6C5-410A-AEBA-9F7EDB62DA2D}" type="pres">
      <dgm:prSet presAssocID="{C1519FEE-5735-4DB1-A77B-45EB2E38E9FF}" presName="parentText" presStyleLbl="node1" presStyleIdx="4" presStyleCnt="7">
        <dgm:presLayoutVars>
          <dgm:chMax val="0"/>
          <dgm:bulletEnabled val="1"/>
        </dgm:presLayoutVars>
      </dgm:prSet>
      <dgm:spPr/>
      <dgm:t>
        <a:bodyPr/>
        <a:lstStyle/>
        <a:p>
          <a:endParaRPr lang="en-GB"/>
        </a:p>
      </dgm:t>
    </dgm:pt>
    <dgm:pt modelId="{4EF68430-1D22-4E5F-92E2-583845D737E0}" type="pres">
      <dgm:prSet presAssocID="{A4764E61-0AD2-4724-BC24-8BC46D47A707}" presName="spacer" presStyleCnt="0"/>
      <dgm:spPr/>
      <dgm:t>
        <a:bodyPr/>
        <a:lstStyle/>
        <a:p>
          <a:endParaRPr lang="en-GB"/>
        </a:p>
      </dgm:t>
    </dgm:pt>
    <dgm:pt modelId="{4C433478-45C5-45B9-8C29-2F70B77090E7}" type="pres">
      <dgm:prSet presAssocID="{E11298F1-4193-47B3-AF21-11EB2F16A53E}" presName="parentText" presStyleLbl="node1" presStyleIdx="5" presStyleCnt="7">
        <dgm:presLayoutVars>
          <dgm:chMax val="0"/>
          <dgm:bulletEnabled val="1"/>
        </dgm:presLayoutVars>
      </dgm:prSet>
      <dgm:spPr/>
      <dgm:t>
        <a:bodyPr/>
        <a:lstStyle/>
        <a:p>
          <a:endParaRPr lang="en-GB"/>
        </a:p>
      </dgm:t>
    </dgm:pt>
    <dgm:pt modelId="{E7E2C054-BC8F-49A4-8EF3-55DD09EF01CB}" type="pres">
      <dgm:prSet presAssocID="{F945D237-D28D-4BED-A3A0-1AB1CD5F78E2}" presName="spacer" presStyleCnt="0"/>
      <dgm:spPr/>
      <dgm:t>
        <a:bodyPr/>
        <a:lstStyle/>
        <a:p>
          <a:endParaRPr lang="en-GB"/>
        </a:p>
      </dgm:t>
    </dgm:pt>
    <dgm:pt modelId="{5FB9F150-B67F-4749-94CC-26C792FA222A}" type="pres">
      <dgm:prSet presAssocID="{39813E10-3253-4B0E-A324-C14508BF4F58}" presName="parentText" presStyleLbl="node1" presStyleIdx="6" presStyleCnt="7">
        <dgm:presLayoutVars>
          <dgm:chMax val="0"/>
          <dgm:bulletEnabled val="1"/>
        </dgm:presLayoutVars>
      </dgm:prSet>
      <dgm:spPr/>
      <dgm:t>
        <a:bodyPr/>
        <a:lstStyle/>
        <a:p>
          <a:endParaRPr lang="en-GB"/>
        </a:p>
      </dgm:t>
    </dgm:pt>
  </dgm:ptLst>
  <dgm:cxnLst>
    <dgm:cxn modelId="{D5B282CF-B1C2-4FE0-AE67-0489599F6CBA}" type="presOf" srcId="{F967598A-EA16-48DC-BB93-2B46EBD74C05}" destId="{4EC7D939-187B-4F30-9205-93BF77AF74A1}" srcOrd="0" destOrd="0" presId="urn:microsoft.com/office/officeart/2005/8/layout/vList2"/>
    <dgm:cxn modelId="{59E825B6-8B55-48A4-B322-FBA25DB13C9B}" type="presOf" srcId="{4E16C978-99F3-421A-B4EA-44E5EDA992C5}" destId="{16858EF1-00B9-42BB-8AAF-7227E3387578}" srcOrd="0" destOrd="0" presId="urn:microsoft.com/office/officeart/2005/8/layout/vList2"/>
    <dgm:cxn modelId="{51A2409B-F596-440A-AB38-59AEC534FDA1}" srcId="{7254AE3B-7B45-40F4-9906-EBC631A894A6}" destId="{C1519FEE-5735-4DB1-A77B-45EB2E38E9FF}" srcOrd="4" destOrd="0" parTransId="{77DBB0E7-25FF-4C76-B760-73C9D09A8244}" sibTransId="{A4764E61-0AD2-4724-BC24-8BC46D47A707}"/>
    <dgm:cxn modelId="{E281C8BA-8EA6-4557-8D47-79DFFE57E463}" type="presOf" srcId="{C1519FEE-5735-4DB1-A77B-45EB2E38E9FF}" destId="{B052B879-E6C5-410A-AEBA-9F7EDB62DA2D}" srcOrd="0" destOrd="0" presId="urn:microsoft.com/office/officeart/2005/8/layout/vList2"/>
    <dgm:cxn modelId="{5A11487D-AE1D-49B2-A8A5-304F57159B1C}" type="presOf" srcId="{ACB50073-2E88-4F70-9CDF-DF002594F77A}" destId="{F3491E44-81E0-430C-BE01-D994FEEE3854}" srcOrd="0" destOrd="0" presId="urn:microsoft.com/office/officeart/2005/8/layout/vList2"/>
    <dgm:cxn modelId="{8E02960F-EBA1-4133-ADE2-282DC14E953D}" srcId="{7254AE3B-7B45-40F4-9906-EBC631A894A6}" destId="{F967598A-EA16-48DC-BB93-2B46EBD74C05}" srcOrd="0" destOrd="0" parTransId="{53278D25-5C57-426B-8D80-872922195F6C}" sibTransId="{86BD4BAE-BDEB-40C8-A2B7-87B5908C9BB8}"/>
    <dgm:cxn modelId="{256723A8-8F5C-430A-8D86-A0204F0B7552}" srcId="{7254AE3B-7B45-40F4-9906-EBC631A894A6}" destId="{4E16C978-99F3-421A-B4EA-44E5EDA992C5}" srcOrd="3" destOrd="0" parTransId="{78564D57-5707-4C30-BBF0-CBA877C1A751}" sibTransId="{EA5ACCB2-CB09-418E-AE20-654BBA9A2CDD}"/>
    <dgm:cxn modelId="{B4FFE25A-71BA-47A0-A460-5AC087EA61C6}" type="presOf" srcId="{E11298F1-4193-47B3-AF21-11EB2F16A53E}" destId="{4C433478-45C5-45B9-8C29-2F70B77090E7}" srcOrd="0" destOrd="0" presId="urn:microsoft.com/office/officeart/2005/8/layout/vList2"/>
    <dgm:cxn modelId="{D658D60A-BE55-4CA8-B8C2-A530D009C7DE}" type="presOf" srcId="{39813E10-3253-4B0E-A324-C14508BF4F58}" destId="{5FB9F150-B67F-4749-94CC-26C792FA222A}" srcOrd="0" destOrd="0" presId="urn:microsoft.com/office/officeart/2005/8/layout/vList2"/>
    <dgm:cxn modelId="{4BD58E5B-693E-4F30-B42E-A3FD5586EB18}" srcId="{7254AE3B-7B45-40F4-9906-EBC631A894A6}" destId="{39813E10-3253-4B0E-A324-C14508BF4F58}" srcOrd="6" destOrd="0" parTransId="{AF8056B0-1CC6-4C00-A130-36F5B0F1A67E}" sibTransId="{4017B4EE-5C52-4E3A-81B1-A855EF387439}"/>
    <dgm:cxn modelId="{67880194-B378-4BF5-AC60-C2866733509C}" srcId="{7254AE3B-7B45-40F4-9906-EBC631A894A6}" destId="{ACB50073-2E88-4F70-9CDF-DF002594F77A}" srcOrd="1" destOrd="0" parTransId="{9B39DAF2-9678-4409-B5B3-A780AA57D60D}" sibTransId="{1FABD479-5EC0-4668-B5F8-64403B03A6AC}"/>
    <dgm:cxn modelId="{329DD962-826A-460E-B3F1-01C23696CE4E}" srcId="{7254AE3B-7B45-40F4-9906-EBC631A894A6}" destId="{29E3983A-A638-4EA4-B12A-A5BB6C407DC3}" srcOrd="2" destOrd="0" parTransId="{DE2585BF-B5A0-454F-9EEE-343EBCEAE161}" sibTransId="{5FE25FD7-6543-4D55-B7BE-CC83A14F8D62}"/>
    <dgm:cxn modelId="{6DD6D81A-FF1D-4E64-B112-58F057626ACA}" type="presOf" srcId="{7254AE3B-7B45-40F4-9906-EBC631A894A6}" destId="{395B2B35-4FD2-4DD4-8D3E-CFE45A06F481}" srcOrd="0" destOrd="0" presId="urn:microsoft.com/office/officeart/2005/8/layout/vList2"/>
    <dgm:cxn modelId="{9EDCBE0B-4936-4260-93D1-2BE81ADCAEE1}" type="presOf" srcId="{29E3983A-A638-4EA4-B12A-A5BB6C407DC3}" destId="{F058C867-11B5-4645-BA35-1F07CD38B425}" srcOrd="0" destOrd="0" presId="urn:microsoft.com/office/officeart/2005/8/layout/vList2"/>
    <dgm:cxn modelId="{F8321B95-640D-41FD-8416-47BB0226F841}" srcId="{7254AE3B-7B45-40F4-9906-EBC631A894A6}" destId="{E11298F1-4193-47B3-AF21-11EB2F16A53E}" srcOrd="5" destOrd="0" parTransId="{098CA8E6-8302-491A-8F8A-57E99446DE6A}" sibTransId="{F945D237-D28D-4BED-A3A0-1AB1CD5F78E2}"/>
    <dgm:cxn modelId="{EDAAEF28-543F-49D5-9D38-83B88CBD76FE}" type="presParOf" srcId="{395B2B35-4FD2-4DD4-8D3E-CFE45A06F481}" destId="{4EC7D939-187B-4F30-9205-93BF77AF74A1}" srcOrd="0" destOrd="0" presId="urn:microsoft.com/office/officeart/2005/8/layout/vList2"/>
    <dgm:cxn modelId="{7D754CFE-A86A-4EA1-81FA-09D3B5802949}" type="presParOf" srcId="{395B2B35-4FD2-4DD4-8D3E-CFE45A06F481}" destId="{F4CDFC48-678A-4650-AF6A-E4D3FEB68EEF}" srcOrd="1" destOrd="0" presId="urn:microsoft.com/office/officeart/2005/8/layout/vList2"/>
    <dgm:cxn modelId="{5F0A570F-9D7D-4809-860B-DF50945A67FC}" type="presParOf" srcId="{395B2B35-4FD2-4DD4-8D3E-CFE45A06F481}" destId="{F3491E44-81E0-430C-BE01-D994FEEE3854}" srcOrd="2" destOrd="0" presId="urn:microsoft.com/office/officeart/2005/8/layout/vList2"/>
    <dgm:cxn modelId="{EB9CC31E-EB4E-42AF-B715-A48E5CBC110C}" type="presParOf" srcId="{395B2B35-4FD2-4DD4-8D3E-CFE45A06F481}" destId="{BA477EFC-D639-45C1-9073-DAB24208B643}" srcOrd="3" destOrd="0" presId="urn:microsoft.com/office/officeart/2005/8/layout/vList2"/>
    <dgm:cxn modelId="{F0A43FC0-91AE-4486-9A7F-D285FE93DA0C}" type="presParOf" srcId="{395B2B35-4FD2-4DD4-8D3E-CFE45A06F481}" destId="{F058C867-11B5-4645-BA35-1F07CD38B425}" srcOrd="4" destOrd="0" presId="urn:microsoft.com/office/officeart/2005/8/layout/vList2"/>
    <dgm:cxn modelId="{A820A79D-729B-4C94-9C46-E26FB3869318}" type="presParOf" srcId="{395B2B35-4FD2-4DD4-8D3E-CFE45A06F481}" destId="{23A4EB0C-EF8C-4B3F-AB17-9862F93049B7}" srcOrd="5" destOrd="0" presId="urn:microsoft.com/office/officeart/2005/8/layout/vList2"/>
    <dgm:cxn modelId="{C51D8F99-CB29-4D0D-822F-E6789E369CE4}" type="presParOf" srcId="{395B2B35-4FD2-4DD4-8D3E-CFE45A06F481}" destId="{16858EF1-00B9-42BB-8AAF-7227E3387578}" srcOrd="6" destOrd="0" presId="urn:microsoft.com/office/officeart/2005/8/layout/vList2"/>
    <dgm:cxn modelId="{7E90AAC4-A35C-4A44-96DC-BA520DD46036}" type="presParOf" srcId="{395B2B35-4FD2-4DD4-8D3E-CFE45A06F481}" destId="{BA9F48A4-B9DE-4238-85D9-EA83EE360FE6}" srcOrd="7" destOrd="0" presId="urn:microsoft.com/office/officeart/2005/8/layout/vList2"/>
    <dgm:cxn modelId="{24DBB90A-D027-4B58-8994-570DCFB8B030}" type="presParOf" srcId="{395B2B35-4FD2-4DD4-8D3E-CFE45A06F481}" destId="{B052B879-E6C5-410A-AEBA-9F7EDB62DA2D}" srcOrd="8" destOrd="0" presId="urn:microsoft.com/office/officeart/2005/8/layout/vList2"/>
    <dgm:cxn modelId="{5132ACD9-E30B-4CB8-BDB7-FC52E60A49AC}" type="presParOf" srcId="{395B2B35-4FD2-4DD4-8D3E-CFE45A06F481}" destId="{4EF68430-1D22-4E5F-92E2-583845D737E0}" srcOrd="9" destOrd="0" presId="urn:microsoft.com/office/officeart/2005/8/layout/vList2"/>
    <dgm:cxn modelId="{F1311ED2-9213-4833-8975-A8E59F9F59BF}" type="presParOf" srcId="{395B2B35-4FD2-4DD4-8D3E-CFE45A06F481}" destId="{4C433478-45C5-45B9-8C29-2F70B77090E7}" srcOrd="10" destOrd="0" presId="urn:microsoft.com/office/officeart/2005/8/layout/vList2"/>
    <dgm:cxn modelId="{CDF2A54A-652B-4EB1-AED5-CDB7AC24344C}" type="presParOf" srcId="{395B2B35-4FD2-4DD4-8D3E-CFE45A06F481}" destId="{E7E2C054-BC8F-49A4-8EF3-55DD09EF01CB}" srcOrd="11" destOrd="0" presId="urn:microsoft.com/office/officeart/2005/8/layout/vList2"/>
    <dgm:cxn modelId="{60BB66F2-364C-4BCE-B933-A0F8753C3517}" type="presParOf" srcId="{395B2B35-4FD2-4DD4-8D3E-CFE45A06F481}" destId="{5FB9F150-B67F-4749-94CC-26C792FA222A}"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C7D939-187B-4F30-9205-93BF77AF74A1}">
      <dsp:nvSpPr>
        <dsp:cNvPr id="0" name=""/>
        <dsp:cNvSpPr/>
      </dsp:nvSpPr>
      <dsp:spPr>
        <a:xfrm>
          <a:off x="0" y="4088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INTRODUCTION</a:t>
          </a:r>
          <a:endParaRPr lang="en-GB" sz="2400" b="1" kern="1200" dirty="0"/>
        </a:p>
      </dsp:txBody>
      <dsp:txXfrm>
        <a:off x="0" y="40881"/>
        <a:ext cx="8229599" cy="575639"/>
      </dsp:txXfrm>
    </dsp:sp>
    <dsp:sp modelId="{F3491E44-81E0-430C-BE01-D994FEEE3854}">
      <dsp:nvSpPr>
        <dsp:cNvPr id="0" name=""/>
        <dsp:cNvSpPr/>
      </dsp:nvSpPr>
      <dsp:spPr>
        <a:xfrm>
          <a:off x="0" y="68564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I.MATERIAL AND METHOD</a:t>
          </a:r>
          <a:endParaRPr lang="en-GB" sz="2400" kern="1200" dirty="0"/>
        </a:p>
      </dsp:txBody>
      <dsp:txXfrm>
        <a:off x="0" y="685641"/>
        <a:ext cx="8229599" cy="575639"/>
      </dsp:txXfrm>
    </dsp:sp>
    <dsp:sp modelId="{F058C867-11B5-4645-BA35-1F07CD38B425}">
      <dsp:nvSpPr>
        <dsp:cNvPr id="0" name=""/>
        <dsp:cNvSpPr/>
      </dsp:nvSpPr>
      <dsp:spPr>
        <a:xfrm>
          <a:off x="0" y="133040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II.METHODOLOGICAL  QUALITY</a:t>
          </a:r>
          <a:endParaRPr lang="en-GB" sz="2400" kern="1200" dirty="0"/>
        </a:p>
      </dsp:txBody>
      <dsp:txXfrm>
        <a:off x="0" y="1330401"/>
        <a:ext cx="8229599" cy="575639"/>
      </dsp:txXfrm>
    </dsp:sp>
    <dsp:sp modelId="{16858EF1-00B9-42BB-8AAF-7227E3387578}">
      <dsp:nvSpPr>
        <dsp:cNvPr id="0" name=""/>
        <dsp:cNvSpPr/>
      </dsp:nvSpPr>
      <dsp:spPr>
        <a:xfrm>
          <a:off x="0" y="197516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III.BONES AND DIAGENESIS</a:t>
          </a:r>
          <a:endParaRPr lang="en-GB" sz="2400" kern="1200" dirty="0"/>
        </a:p>
      </dsp:txBody>
      <dsp:txXfrm>
        <a:off x="0" y="1975161"/>
        <a:ext cx="8229599" cy="575639"/>
      </dsp:txXfrm>
    </dsp:sp>
    <dsp:sp modelId="{B052B879-E6C5-410A-AEBA-9F7EDB62DA2D}">
      <dsp:nvSpPr>
        <dsp:cNvPr id="0" name=""/>
        <dsp:cNvSpPr/>
      </dsp:nvSpPr>
      <dsp:spPr>
        <a:xfrm>
          <a:off x="0" y="261992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IV.BURNED BONES METHOD</a:t>
          </a:r>
          <a:endParaRPr lang="en-GB" sz="2400" kern="1200" dirty="0"/>
        </a:p>
      </dsp:txBody>
      <dsp:txXfrm>
        <a:off x="0" y="2619921"/>
        <a:ext cx="8229599" cy="575639"/>
      </dsp:txXfrm>
    </dsp:sp>
    <dsp:sp modelId="{4C433478-45C5-45B9-8C29-2F70B77090E7}">
      <dsp:nvSpPr>
        <dsp:cNvPr id="0" name=""/>
        <dsp:cNvSpPr/>
      </dsp:nvSpPr>
      <dsp:spPr>
        <a:xfrm>
          <a:off x="0" y="326468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V. FORENSIC ARCHAEOLOGY CASES</a:t>
          </a:r>
          <a:endParaRPr lang="en-GB" sz="2400" kern="1200" dirty="0"/>
        </a:p>
      </dsp:txBody>
      <dsp:txXfrm>
        <a:off x="0" y="3264681"/>
        <a:ext cx="8229599" cy="575639"/>
      </dsp:txXfrm>
    </dsp:sp>
    <dsp:sp modelId="{5FB9F150-B67F-4749-94CC-26C792FA222A}">
      <dsp:nvSpPr>
        <dsp:cNvPr id="0" name=""/>
        <dsp:cNvSpPr/>
      </dsp:nvSpPr>
      <dsp:spPr>
        <a:xfrm>
          <a:off x="0" y="3909441"/>
          <a:ext cx="8229599" cy="575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VI.CONCLUSIONS  AND  FUTURE DEVELOPMENTS</a:t>
          </a:r>
          <a:endParaRPr lang="en-GB" sz="2400" kern="1200" dirty="0"/>
        </a:p>
      </dsp:txBody>
      <dsp:txXfrm>
        <a:off x="0" y="3909441"/>
        <a:ext cx="8229599" cy="5756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0D914-B28C-4B63-857C-5F0807AEFE34}" type="datetimeFigureOut">
              <a:rPr lang="en-GB" smtClean="0"/>
              <a:pPr/>
              <a:t>29/09/2014</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E5697-4961-465E-8770-B697EAC1C41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8C8E5697-4961-465E-8770-B697EAC1C418}"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F7C297-C8DB-4861-95CB-3DFBA172644B}" type="datetimeFigureOut">
              <a:rPr lang="en-GB" smtClean="0"/>
              <a:pPr/>
              <a:t>29/09/2014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10919DC-F948-49D3-83E1-0FEABACE91B9}" type="slidenum">
              <a:rPr lang="en-GB" smtClean="0"/>
              <a:pPr/>
              <a:t>‹#›</a:t>
            </a:fld>
            <a:endParaRPr lang="en-GB"/>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8000"/>
            <a:duotone>
              <a:prstClr val="black"/>
              <a:schemeClr val="accent1">
                <a:tint val="45000"/>
                <a:satMod val="400000"/>
              </a:schemeClr>
            </a:duotone>
          </a:blip>
          <a:srcRect/>
          <a:stretch>
            <a:fillRect t="-25000" b="-25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7C297-C8DB-4861-95CB-3DFBA172644B}" type="datetimeFigureOut">
              <a:rPr lang="en-GB" smtClean="0"/>
              <a:pPr/>
              <a:t>29/09/2014</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919DC-F948-49D3-83E1-0FEABACE91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xmlns="" val="2521056495"/>
              </p:ext>
            </p:extLst>
          </p:nvPr>
        </p:nvGraphicFramePr>
        <p:xfrm>
          <a:off x="467544" y="1196752"/>
          <a:ext cx="3888432" cy="1512167"/>
        </p:xfrm>
        <a:graphic>
          <a:graphicData uri="http://schemas.openxmlformats.org/drawingml/2006/table">
            <a:tbl>
              <a:tblPr>
                <a:effectLst/>
              </a:tblPr>
              <a:tblGrid>
                <a:gridCol w="1881438"/>
                <a:gridCol w="2006994"/>
              </a:tblGrid>
              <a:tr h="374852">
                <a:tc>
                  <a:txBody>
                    <a:bodyPr/>
                    <a:lstStyle/>
                    <a:p>
                      <a:pPr marL="243840" algn="just">
                        <a:lnSpc>
                          <a:spcPct val="150000"/>
                        </a:lnSpc>
                        <a:spcAft>
                          <a:spcPts val="0"/>
                        </a:spcAft>
                      </a:pPr>
                      <a:r>
                        <a:rPr lang="es-ES" sz="1400" b="1" dirty="0">
                          <a:effectLst/>
                          <a:latin typeface="Calibri"/>
                          <a:ea typeface="Calibri"/>
                          <a:cs typeface="Times New Roman"/>
                        </a:rPr>
                        <a:t>Presión de vacio</a:t>
                      </a:r>
                      <a:endParaRPr lang="en-GB" sz="14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400" dirty="0" smtClean="0">
                          <a:effectLst/>
                          <a:latin typeface="Calibri"/>
                          <a:ea typeface="Calibri"/>
                          <a:cs typeface="Times New Roman"/>
                        </a:rPr>
                        <a:t>5x 10</a:t>
                      </a:r>
                      <a:r>
                        <a:rPr lang="es-ES" sz="1400" baseline="30000" dirty="0" smtClean="0">
                          <a:effectLst/>
                          <a:latin typeface="Calibri"/>
                          <a:ea typeface="Calibri"/>
                          <a:cs typeface="Times New Roman"/>
                        </a:rPr>
                        <a:t>-5</a:t>
                      </a:r>
                      <a:r>
                        <a:rPr lang="es-ES" sz="1400" dirty="0" smtClean="0">
                          <a:effectLst/>
                          <a:latin typeface="Calibri"/>
                          <a:ea typeface="Calibri"/>
                          <a:cs typeface="Times New Roman"/>
                        </a:rPr>
                        <a:t> torr</a:t>
                      </a:r>
                      <a:endParaRPr lang="en-GB" sz="14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9105">
                <a:tc>
                  <a:txBody>
                    <a:bodyPr/>
                    <a:lstStyle/>
                    <a:p>
                      <a:pPr marL="243840" algn="just">
                        <a:lnSpc>
                          <a:spcPct val="150000"/>
                        </a:lnSpc>
                        <a:spcAft>
                          <a:spcPts val="0"/>
                        </a:spcAft>
                      </a:pPr>
                      <a:r>
                        <a:rPr lang="es-ES" sz="1400" b="1" dirty="0" err="1" smtClean="0">
                          <a:effectLst/>
                          <a:latin typeface="Calibri"/>
                          <a:ea typeface="Calibri"/>
                          <a:cs typeface="Times New Roman"/>
                        </a:rPr>
                        <a:t>Argon</a:t>
                      </a:r>
                      <a:r>
                        <a:rPr lang="es-ES" sz="1400" b="1" dirty="0" smtClean="0">
                          <a:effectLst/>
                          <a:latin typeface="Calibri"/>
                          <a:ea typeface="Calibri"/>
                          <a:cs typeface="Times New Roman"/>
                        </a:rPr>
                        <a:t> </a:t>
                      </a:r>
                      <a:r>
                        <a:rPr lang="es-ES" sz="1400" b="1" dirty="0" err="1" smtClean="0">
                          <a:effectLst/>
                          <a:latin typeface="Calibri"/>
                          <a:ea typeface="Calibri"/>
                          <a:cs typeface="Times New Roman"/>
                        </a:rPr>
                        <a:t>Flow</a:t>
                      </a:r>
                      <a:endParaRPr lang="en-GB" sz="14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400" dirty="0">
                          <a:effectLst/>
                          <a:latin typeface="Calibri"/>
                          <a:ea typeface="Calibri"/>
                          <a:cs typeface="Times New Roman"/>
                        </a:rPr>
                        <a:t>0.92 L/min</a:t>
                      </a:r>
                      <a:endParaRPr lang="en-GB" sz="14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9105">
                <a:tc>
                  <a:txBody>
                    <a:bodyPr/>
                    <a:lstStyle/>
                    <a:p>
                      <a:pPr marL="243840" algn="just">
                        <a:lnSpc>
                          <a:spcPct val="150000"/>
                        </a:lnSpc>
                        <a:spcAft>
                          <a:spcPts val="0"/>
                        </a:spcAft>
                      </a:pPr>
                      <a:r>
                        <a:rPr lang="es-ES" sz="1400" b="1" dirty="0" err="1" smtClean="0">
                          <a:effectLst/>
                          <a:latin typeface="Calibri"/>
                          <a:ea typeface="Calibri"/>
                          <a:cs typeface="Times New Roman"/>
                        </a:rPr>
                        <a:t>Power</a:t>
                      </a:r>
                      <a:endParaRPr lang="en-GB" sz="14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400" dirty="0">
                          <a:effectLst/>
                          <a:latin typeface="Calibri"/>
                          <a:ea typeface="Calibri"/>
                          <a:cs typeface="Times New Roman"/>
                        </a:rPr>
                        <a:t>1100 Watts</a:t>
                      </a:r>
                      <a:endParaRPr lang="en-GB" sz="14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9105">
                <a:tc>
                  <a:txBody>
                    <a:bodyPr/>
                    <a:lstStyle/>
                    <a:p>
                      <a:pPr marL="243840" algn="just">
                        <a:lnSpc>
                          <a:spcPct val="150000"/>
                        </a:lnSpc>
                        <a:spcAft>
                          <a:spcPts val="0"/>
                        </a:spcAft>
                      </a:pPr>
                      <a:r>
                        <a:rPr lang="es-ES" sz="1400" b="1" dirty="0" smtClean="0">
                          <a:effectLst/>
                          <a:latin typeface="Calibri"/>
                          <a:ea typeface="Calibri"/>
                          <a:cs typeface="Times New Roman"/>
                        </a:rPr>
                        <a:t>Plasma </a:t>
                      </a:r>
                      <a:r>
                        <a:rPr lang="es-ES" sz="1400" b="1" dirty="0" err="1" smtClean="0">
                          <a:effectLst/>
                          <a:latin typeface="Calibri"/>
                          <a:ea typeface="Calibri"/>
                          <a:cs typeface="Times New Roman"/>
                        </a:rPr>
                        <a:t>setting</a:t>
                      </a:r>
                      <a:endParaRPr lang="en-GB" sz="14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n-GB" sz="1400" dirty="0">
                          <a:effectLst/>
                          <a:latin typeface="Calibri"/>
                          <a:ea typeface="Calibri"/>
                          <a:cs typeface="Times New Roman"/>
                        </a:rPr>
                        <a:t>15 sec</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bl>
          </a:graphicData>
        </a:graphic>
      </p:graphicFrame>
      <p:sp>
        <p:nvSpPr>
          <p:cNvPr id="5" name="Rectangle 1"/>
          <p:cNvSpPr>
            <a:spLocks noChangeArrowheads="1"/>
          </p:cNvSpPr>
          <p:nvPr/>
        </p:nvSpPr>
        <p:spPr bwMode="auto">
          <a:xfrm>
            <a:off x="467544" y="188640"/>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II.2Measurement and Elemental </a:t>
            </a:r>
            <a:r>
              <a:rPr kumimoji="0" lang="es-ES" sz="2800" b="1" i="0" u="none" strike="noStrike" normalizeH="0" baseline="0" dirty="0" err="1" smtClean="0">
                <a:ln w="50800"/>
                <a:solidFill>
                  <a:schemeClr val="tx2">
                    <a:lumMod val="50000"/>
                  </a:schemeClr>
                </a:solidFill>
                <a:latin typeface="+mj-lt"/>
                <a:ea typeface="Calibri" pitchFamily="34" charset="0"/>
                <a:cs typeface="Times New Roman" pitchFamily="18" charset="0"/>
              </a:rPr>
              <a:t>Parameters</a:t>
            </a: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 (ICP-MS)</a:t>
            </a:r>
            <a:endParaRPr kumimoji="0" lang="es-ES" sz="2800" b="1" i="0" u="none" strike="noStrike" normalizeH="0" baseline="0" dirty="0" smtClean="0">
              <a:ln w="50800"/>
              <a:solidFill>
                <a:schemeClr val="tx2">
                  <a:lumMod val="50000"/>
                </a:schemeClr>
              </a:solidFill>
              <a:latin typeface="+mj-lt"/>
              <a:cs typeface="Arial" pitchFamily="34" charset="0"/>
            </a:endParaRPr>
          </a:p>
        </p:txBody>
      </p:sp>
      <p:graphicFrame>
        <p:nvGraphicFramePr>
          <p:cNvPr id="6" name="Tabella 5"/>
          <p:cNvGraphicFramePr>
            <a:graphicFrameLocks noGrp="1"/>
          </p:cNvGraphicFramePr>
          <p:nvPr/>
        </p:nvGraphicFramePr>
        <p:xfrm>
          <a:off x="4644008" y="692696"/>
          <a:ext cx="4032449" cy="5958840"/>
        </p:xfrm>
        <a:graphic>
          <a:graphicData uri="http://schemas.openxmlformats.org/drawingml/2006/table">
            <a:tbl>
              <a:tblPr/>
              <a:tblGrid>
                <a:gridCol w="701296"/>
                <a:gridCol w="701296"/>
                <a:gridCol w="584412"/>
                <a:gridCol w="701296"/>
                <a:gridCol w="701296"/>
                <a:gridCol w="642853"/>
              </a:tblGrid>
              <a:tr h="118601">
                <a:tc>
                  <a:txBody>
                    <a:bodyPr/>
                    <a:lstStyle/>
                    <a:p>
                      <a:pPr algn="ctr">
                        <a:lnSpc>
                          <a:spcPct val="115000"/>
                        </a:lnSpc>
                        <a:spcAft>
                          <a:spcPts val="0"/>
                        </a:spcAft>
                      </a:pPr>
                      <a:r>
                        <a:rPr lang="es-ES" sz="1000" b="1" dirty="0">
                          <a:solidFill>
                            <a:srgbClr val="000000"/>
                          </a:solidFill>
                          <a:latin typeface="Calibri"/>
                          <a:ea typeface="Times New Roman"/>
                          <a:cs typeface="Times New Roman"/>
                        </a:rPr>
                        <a:t>ELEMENTO</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b="1" dirty="0">
                          <a:solidFill>
                            <a:srgbClr val="000000"/>
                          </a:solidFill>
                          <a:latin typeface="Calibri"/>
                          <a:ea typeface="Times New Roman"/>
                          <a:cs typeface="Times New Roman"/>
                        </a:rPr>
                        <a:t>SIMBOLO</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b="1" dirty="0">
                          <a:solidFill>
                            <a:srgbClr val="000000"/>
                          </a:solidFill>
                          <a:latin typeface="Calibri"/>
                          <a:ea typeface="Times New Roman"/>
                          <a:cs typeface="Times New Roman"/>
                        </a:rPr>
                        <a:t>ms [Da]</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b="1" dirty="0" smtClean="0">
                          <a:solidFill>
                            <a:srgbClr val="000000"/>
                          </a:solidFill>
                          <a:latin typeface="Calibri"/>
                          <a:ea typeface="Times New Roman"/>
                          <a:cs typeface="Times New Roman"/>
                        </a:rPr>
                        <a:t>LOD (</a:t>
                      </a:r>
                      <a:r>
                        <a:rPr lang="el-GR" sz="1000" b="1" dirty="0" smtClean="0">
                          <a:solidFill>
                            <a:srgbClr val="000000"/>
                          </a:solidFill>
                          <a:latin typeface="Calibri"/>
                          <a:ea typeface="Times New Roman"/>
                          <a:cs typeface="Times New Roman"/>
                        </a:rPr>
                        <a:t>μ</a:t>
                      </a:r>
                      <a:r>
                        <a:rPr lang="es-ES" sz="1000" b="1" dirty="0" smtClean="0">
                          <a:solidFill>
                            <a:srgbClr val="000000"/>
                          </a:solidFill>
                          <a:latin typeface="Calibri"/>
                          <a:ea typeface="Times New Roman"/>
                          <a:cs typeface="Times New Roman"/>
                        </a:rPr>
                        <a:t>g/g)</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b="1" dirty="0" smtClean="0">
                          <a:solidFill>
                            <a:srgbClr val="000000"/>
                          </a:solidFill>
                          <a:latin typeface="+mn-lt"/>
                          <a:ea typeface="Times New Roman"/>
                          <a:cs typeface="Times New Roman"/>
                        </a:rPr>
                        <a:t>LOQ (</a:t>
                      </a:r>
                      <a:r>
                        <a:rPr lang="el-GR" sz="1000" b="1" dirty="0" smtClean="0">
                          <a:solidFill>
                            <a:srgbClr val="000000"/>
                          </a:solidFill>
                          <a:latin typeface="+mn-lt"/>
                          <a:ea typeface="Times New Roman"/>
                          <a:cs typeface="Times New Roman"/>
                        </a:rPr>
                        <a:t>μ</a:t>
                      </a:r>
                      <a:r>
                        <a:rPr lang="es-ES" sz="1000" b="1" dirty="0" smtClean="0">
                          <a:solidFill>
                            <a:srgbClr val="000000"/>
                          </a:solidFill>
                          <a:latin typeface="+mn-lt"/>
                          <a:ea typeface="Times New Roman"/>
                          <a:cs typeface="Times New Roman"/>
                        </a:rPr>
                        <a:t>g/g)</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b="1" dirty="0">
                          <a:solidFill>
                            <a:srgbClr val="000000"/>
                          </a:solidFill>
                          <a:latin typeface="Calibri"/>
                          <a:ea typeface="Times New Roman"/>
                          <a:cs typeface="Times New Roman"/>
                        </a:rPr>
                        <a:t>R²</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Lantano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La</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139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0.0004</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0.0014</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0.9997</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Cerio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Ce</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140</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0.0005</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0.0018</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0.9997</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Praseodimio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Pr</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141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0.00010</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0.00032</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0.9997</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Neodimio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Nd</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142</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0.0003</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0.001</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0.9985</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Samario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Sm</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152</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0.00035</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0.0011</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Europio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Eu</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151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0.00018</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Gadolinio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Gd</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158</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Terbio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Tb</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159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0.9977</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Disprosio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Dy</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162</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smtClean="0">
                          <a:solidFill>
                            <a:srgbClr val="000000"/>
                          </a:solidFill>
                          <a:latin typeface="Calibri"/>
                          <a:ea typeface="Calibri"/>
                          <a:cs typeface="Times New Roman"/>
                        </a:rPr>
                        <a:t>0.00001</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0.00004</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Holmio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Ho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165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0.00003</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0.00011</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0.9983</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Erbio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Er</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166</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0.00013</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Tulio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Tm</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169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0.000016</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0.9985</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Iterbio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Yb</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172</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0.0002</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Lutecio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Lu</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175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0.000017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0.00006</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dirty="0" err="1">
                          <a:solidFill>
                            <a:srgbClr val="000000"/>
                          </a:solidFill>
                          <a:latin typeface="Calibri"/>
                          <a:ea typeface="Times New Roman"/>
                          <a:cs typeface="Times New Roman"/>
                        </a:rPr>
                        <a:t>Escandio</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Sc</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45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0.013</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0.04</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Itrio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Y</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89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0.0016</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0.9996</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Bario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Ba</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138</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0.00019</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0.0006</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0.9992</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Bismuto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Bi</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209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0.0006</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0.002</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Cadmio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Cd</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111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0.00017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0.0006</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0.9995</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Cromo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Cr</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52</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0.01</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0.3</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0.9986</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Cobalto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Co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59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0.0004</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0.0014</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0.9986</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Cobre</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Cu</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63</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0.009</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0.03</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Plomo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Pb</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207</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0.002</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0.9996</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Litio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Li</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7</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0.0002</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0.0008</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0.9994</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Manganeso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Mn</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55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0.004</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0.015</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smtClean="0">
                          <a:solidFill>
                            <a:srgbClr val="000000"/>
                          </a:solidFill>
                          <a:latin typeface="Calibri"/>
                          <a:ea typeface="Times New Roman"/>
                          <a:cs typeface="Times New Roman"/>
                        </a:rPr>
                        <a:t>0.9983</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Molibdeno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Mo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95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0.0011</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0.004</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Niquel</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Ni</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60</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0.007</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0.02</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0.9996</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Estroncio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Sr</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88</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0.0005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0.0015</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Talio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Tl</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205</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0.00008</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0.0003</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Titanio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Ti</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47</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0.09</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0.3</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Vanadio</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V</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51</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0.7</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2</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0.9985</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a:solidFill>
                            <a:srgbClr val="000000"/>
                          </a:solidFill>
                          <a:latin typeface="Calibri"/>
                          <a:ea typeface="Times New Roman"/>
                          <a:cs typeface="Times New Roman"/>
                        </a:rPr>
                        <a:t>Zinc</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Zn</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64</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a:solidFill>
                            <a:srgbClr val="000000"/>
                          </a:solidFill>
                          <a:latin typeface="Calibri"/>
                          <a:ea typeface="Calibri"/>
                          <a:cs typeface="Times New Roman"/>
                        </a:rPr>
                        <a:t>0.015</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1000"/>
                        </a:spcAft>
                      </a:pPr>
                      <a:r>
                        <a:rPr lang="en-GB" sz="1000" dirty="0">
                          <a:solidFill>
                            <a:srgbClr val="000000"/>
                          </a:solidFill>
                          <a:latin typeface="Calibri"/>
                          <a:ea typeface="Calibri"/>
                          <a:cs typeface="Times New Roman"/>
                        </a:rPr>
                        <a:t>0.05</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0.9998</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r h="118601">
                <a:tc>
                  <a:txBody>
                    <a:bodyPr/>
                    <a:lstStyle/>
                    <a:p>
                      <a:pPr algn="ctr">
                        <a:lnSpc>
                          <a:spcPct val="115000"/>
                        </a:lnSpc>
                        <a:spcAft>
                          <a:spcPts val="0"/>
                        </a:spcAft>
                      </a:pPr>
                      <a:r>
                        <a:rPr lang="en-GB" sz="1000" dirty="0" err="1">
                          <a:solidFill>
                            <a:srgbClr val="000000"/>
                          </a:solidFill>
                          <a:latin typeface="Calibri"/>
                          <a:ea typeface="Times New Roman"/>
                          <a:cs typeface="Times New Roman"/>
                        </a:rPr>
                        <a:t>Rodio</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Rh*</a:t>
                      </a:r>
                      <a:endParaRPr lang="en-GB" sz="100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103</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a:t>
                      </a:r>
                      <a:endParaRPr lang="en-GB" sz="100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21577" marR="21577"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21577" marR="21577" marT="0" marB="0">
                    <a:lnL>
                      <a:noFill/>
                    </a:lnL>
                    <a:lnR>
                      <a:noFill/>
                    </a:lnR>
                    <a:lnT>
                      <a:noFill/>
                    </a:lnT>
                    <a:lnB>
                      <a:noFill/>
                    </a:lnB>
                    <a:solidFill>
                      <a:schemeClr val="bg1">
                        <a:lumMod val="85000"/>
                      </a:schemeClr>
                    </a:solidFill>
                  </a:tcPr>
                </a:tc>
              </a:tr>
            </a:tbl>
          </a:graphicData>
        </a:graphic>
      </p:graphicFrame>
      <p:pic>
        <p:nvPicPr>
          <p:cNvPr id="8" name="Immagine 7" descr="C:\Users\gianni\Desktop\THESIS FINAL\Fotos Doctorado\DSCN3533.JPG"/>
          <p:cNvPicPr/>
          <p:nvPr/>
        </p:nvPicPr>
        <p:blipFill>
          <a:blip r:embed="rId2" cstate="print"/>
          <a:srcRect/>
          <a:stretch>
            <a:fillRect/>
          </a:stretch>
        </p:blipFill>
        <p:spPr bwMode="auto">
          <a:xfrm>
            <a:off x="467544" y="3429000"/>
            <a:ext cx="3888432" cy="273630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1403648" y="692696"/>
          <a:ext cx="6552727" cy="2743200"/>
        </p:xfrm>
        <a:graphic>
          <a:graphicData uri="http://schemas.openxmlformats.org/drawingml/2006/table">
            <a:tbl>
              <a:tblPr/>
              <a:tblGrid>
                <a:gridCol w="1449837"/>
                <a:gridCol w="2545663"/>
                <a:gridCol w="2557227"/>
              </a:tblGrid>
              <a:tr h="338677">
                <a:tc>
                  <a:txBody>
                    <a:bodyPr/>
                    <a:lstStyle/>
                    <a:p>
                      <a:pPr algn="just">
                        <a:lnSpc>
                          <a:spcPct val="150000"/>
                        </a:lnSpc>
                        <a:spcAft>
                          <a:spcPts val="0"/>
                        </a:spcAft>
                      </a:pPr>
                      <a:r>
                        <a:rPr lang="es-ES" sz="2000" b="1" dirty="0">
                          <a:effectLst/>
                          <a:latin typeface="Calibri"/>
                          <a:ea typeface="Calibri"/>
                          <a:cs typeface="Times New Roman"/>
                        </a:rPr>
                        <a:t>N. </a:t>
                      </a:r>
                      <a:endParaRPr lang="en-GB" sz="20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b="1" dirty="0" smtClean="0">
                          <a:effectLst/>
                          <a:latin typeface="Calibri"/>
                          <a:ea typeface="Calibri"/>
                          <a:cs typeface="Times New Roman"/>
                        </a:rPr>
                        <a:t>Time</a:t>
                      </a:r>
                      <a:endParaRPr lang="en-GB" sz="20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b="1" dirty="0" err="1" smtClean="0">
                          <a:effectLst/>
                          <a:latin typeface="Calibri"/>
                          <a:ea typeface="Calibri"/>
                          <a:cs typeface="Times New Roman"/>
                        </a:rPr>
                        <a:t>Temperature</a:t>
                      </a:r>
                      <a:endParaRPr lang="en-GB" sz="20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38677">
                <a:tc>
                  <a:txBody>
                    <a:bodyPr/>
                    <a:lstStyle/>
                    <a:p>
                      <a:pPr algn="just">
                        <a:lnSpc>
                          <a:spcPct val="150000"/>
                        </a:lnSpc>
                        <a:spcAft>
                          <a:spcPts val="0"/>
                        </a:spcAft>
                      </a:pPr>
                      <a:r>
                        <a:rPr lang="es-ES" sz="2000" b="1" dirty="0">
                          <a:effectLst/>
                          <a:latin typeface="Calibri"/>
                          <a:ea typeface="Calibri"/>
                          <a:cs typeface="Times New Roman"/>
                        </a:rPr>
                        <a:t>1</a:t>
                      </a:r>
                      <a:endParaRPr lang="en-GB" sz="20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00:01:00</a:t>
                      </a:r>
                      <a:endParaRPr lang="en-GB" sz="20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200°C</a:t>
                      </a:r>
                      <a:endParaRPr lang="en-GB" sz="20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38677">
                <a:tc>
                  <a:txBody>
                    <a:bodyPr/>
                    <a:lstStyle/>
                    <a:p>
                      <a:pPr algn="just">
                        <a:lnSpc>
                          <a:spcPct val="150000"/>
                        </a:lnSpc>
                        <a:spcAft>
                          <a:spcPts val="0"/>
                        </a:spcAft>
                      </a:pPr>
                      <a:r>
                        <a:rPr lang="es-ES" sz="2000" b="1" dirty="0">
                          <a:effectLst/>
                          <a:latin typeface="Calibri"/>
                          <a:ea typeface="Calibri"/>
                          <a:cs typeface="Times New Roman"/>
                        </a:rPr>
                        <a:t>2</a:t>
                      </a:r>
                      <a:endParaRPr lang="en-GB" sz="20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00:02:00</a:t>
                      </a:r>
                      <a:endParaRPr lang="en-GB" sz="20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650°C</a:t>
                      </a:r>
                      <a:endParaRPr lang="en-GB" sz="20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38677">
                <a:tc>
                  <a:txBody>
                    <a:bodyPr/>
                    <a:lstStyle/>
                    <a:p>
                      <a:pPr algn="just">
                        <a:lnSpc>
                          <a:spcPct val="150000"/>
                        </a:lnSpc>
                        <a:spcAft>
                          <a:spcPts val="0"/>
                        </a:spcAft>
                      </a:pPr>
                      <a:r>
                        <a:rPr lang="es-ES" sz="2000" b="1">
                          <a:effectLst/>
                          <a:latin typeface="Calibri"/>
                          <a:ea typeface="Calibri"/>
                          <a:cs typeface="Times New Roman"/>
                        </a:rPr>
                        <a:t>3</a:t>
                      </a:r>
                      <a:endParaRPr lang="en-GB" sz="20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00:01:00</a:t>
                      </a:r>
                      <a:endParaRPr lang="en-GB" sz="20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2000" dirty="0">
                          <a:effectLst/>
                          <a:latin typeface="Calibri"/>
                          <a:ea typeface="Calibri"/>
                          <a:cs typeface="Times New Roman"/>
                        </a:rPr>
                        <a:t>650°C</a:t>
                      </a:r>
                      <a:endParaRPr lang="en-GB" sz="20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30758">
                <a:tc gridSpan="3">
                  <a:txBody>
                    <a:bodyPr/>
                    <a:lstStyle/>
                    <a:p>
                      <a:pPr algn="just">
                        <a:lnSpc>
                          <a:spcPct val="150000"/>
                        </a:lnSpc>
                        <a:spcAft>
                          <a:spcPts val="0"/>
                        </a:spcAft>
                      </a:pPr>
                      <a:r>
                        <a:rPr lang="en-US" sz="2000" noProof="0" dirty="0" smtClean="0">
                          <a:effectLst/>
                          <a:latin typeface="Calibri"/>
                          <a:ea typeface="Calibri"/>
                          <a:cs typeface="Times New Roman"/>
                        </a:rPr>
                        <a:t>Starting Maximum Temperature 200°C</a:t>
                      </a:r>
                      <a:endParaRPr lang="en-US" sz="2000" noProof="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r>
              <a:tr h="330758">
                <a:tc gridSpan="3">
                  <a:txBody>
                    <a:bodyPr/>
                    <a:lstStyle/>
                    <a:p>
                      <a:pPr algn="just">
                        <a:lnSpc>
                          <a:spcPct val="150000"/>
                        </a:lnSpc>
                        <a:spcAft>
                          <a:spcPts val="0"/>
                        </a:spcAft>
                      </a:pPr>
                      <a:r>
                        <a:rPr lang="en-US" sz="2000" noProof="0" dirty="0" smtClean="0">
                          <a:effectLst/>
                          <a:latin typeface="Calibri"/>
                          <a:ea typeface="Calibri"/>
                          <a:cs typeface="Times New Roman"/>
                        </a:rPr>
                        <a:t>Purge 50 seconds</a:t>
                      </a:r>
                      <a:endParaRPr lang="en-US" sz="2000" noProof="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r>
            </a:tbl>
          </a:graphicData>
        </a:graphic>
      </p:graphicFrame>
      <p:sp>
        <p:nvSpPr>
          <p:cNvPr id="10" name="Rectangle 1"/>
          <p:cNvSpPr>
            <a:spLocks noChangeArrowheads="1"/>
          </p:cNvSpPr>
          <p:nvPr/>
        </p:nvSpPr>
        <p:spPr bwMode="auto">
          <a:xfrm>
            <a:off x="467544" y="188640"/>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II.3Measurement and Elemental </a:t>
            </a:r>
            <a:r>
              <a:rPr kumimoji="0" lang="es-ES" sz="2800" b="1" i="0" u="none" strike="noStrike" normalizeH="0" baseline="0" dirty="0" err="1" smtClean="0">
                <a:ln w="50800"/>
                <a:solidFill>
                  <a:schemeClr val="tx2">
                    <a:lumMod val="50000"/>
                  </a:schemeClr>
                </a:solidFill>
                <a:latin typeface="+mj-lt"/>
                <a:ea typeface="Calibri" pitchFamily="34" charset="0"/>
                <a:cs typeface="Times New Roman" pitchFamily="18" charset="0"/>
              </a:rPr>
              <a:t>Parameters</a:t>
            </a: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 (AAS-CV)</a:t>
            </a:r>
            <a:endParaRPr kumimoji="0" lang="es-ES" sz="2800" b="1" i="0" u="none" strike="noStrike" normalizeH="0" baseline="0" dirty="0" smtClean="0">
              <a:ln w="50800"/>
              <a:solidFill>
                <a:schemeClr val="tx2">
                  <a:lumMod val="50000"/>
                </a:schemeClr>
              </a:solidFill>
              <a:latin typeface="+mj-lt"/>
              <a:cs typeface="Arial" pitchFamily="34" charset="0"/>
            </a:endParaRPr>
          </a:p>
        </p:txBody>
      </p:sp>
      <p:pic>
        <p:nvPicPr>
          <p:cNvPr id="11" name="Immagine 10" descr="C:\Users\gianni\Desktop\THESIS FINAL\Fotos Doctorado\DSCN3619.JPG"/>
          <p:cNvPicPr/>
          <p:nvPr/>
        </p:nvPicPr>
        <p:blipFill>
          <a:blip r:embed="rId2" cstate="print"/>
          <a:srcRect/>
          <a:stretch>
            <a:fillRect/>
          </a:stretch>
        </p:blipFill>
        <p:spPr bwMode="auto">
          <a:xfrm>
            <a:off x="4788024" y="4365104"/>
            <a:ext cx="3168352" cy="2304256"/>
          </a:xfrm>
          <a:prstGeom prst="rect">
            <a:avLst/>
          </a:prstGeom>
          <a:noFill/>
          <a:ln w="9525">
            <a:noFill/>
            <a:miter lim="800000"/>
            <a:headEnd/>
            <a:tailEnd/>
          </a:ln>
        </p:spPr>
      </p:pic>
      <p:pic>
        <p:nvPicPr>
          <p:cNvPr id="12" name="Immagine 11" descr="C:\Users\gianni\Desktop\THESIS FINAL\Fotos Doctorado\DSCN3621.JPG"/>
          <p:cNvPicPr/>
          <p:nvPr/>
        </p:nvPicPr>
        <p:blipFill>
          <a:blip r:embed="rId3" cstate="print"/>
          <a:srcRect/>
          <a:stretch>
            <a:fillRect/>
          </a:stretch>
        </p:blipFill>
        <p:spPr bwMode="auto">
          <a:xfrm>
            <a:off x="1403648" y="4365104"/>
            <a:ext cx="3384376" cy="2304256"/>
          </a:xfrm>
          <a:prstGeom prst="rect">
            <a:avLst/>
          </a:prstGeom>
          <a:noFill/>
          <a:ln w="9525">
            <a:noFill/>
            <a:miter lim="800000"/>
            <a:headEnd/>
            <a:tailEnd/>
          </a:ln>
        </p:spPr>
      </p:pic>
      <p:pic>
        <p:nvPicPr>
          <p:cNvPr id="7" name="Immagine 6"/>
          <p:cNvPicPr/>
          <p:nvPr/>
        </p:nvPicPr>
        <p:blipFill>
          <a:blip r:embed="rId4" cstate="print"/>
          <a:srcRect/>
          <a:stretch>
            <a:fillRect/>
          </a:stretch>
        </p:blipFill>
        <p:spPr bwMode="auto">
          <a:xfrm>
            <a:off x="1403648" y="3573016"/>
            <a:ext cx="6552728" cy="576064"/>
          </a:xfrm>
          <a:prstGeom prst="rect">
            <a:avLst/>
          </a:prstGeom>
          <a:solidFill>
            <a:schemeClr val="bg1">
              <a:lumMod val="85000"/>
            </a:schemeClr>
          </a:solidFill>
          <a:ln w="9525">
            <a:noFill/>
            <a:miter lim="800000"/>
            <a:headEnd/>
            <a:tailEnd/>
          </a:ln>
        </p:spPr>
      </p:pic>
      <p:sp>
        <p:nvSpPr>
          <p:cNvPr id="8" name="Rettangolo 7"/>
          <p:cNvSpPr/>
          <p:nvPr/>
        </p:nvSpPr>
        <p:spPr>
          <a:xfrm>
            <a:off x="4860032" y="3501008"/>
            <a:ext cx="864096" cy="369332"/>
          </a:xfrm>
          <a:prstGeom prst="rect">
            <a:avLst/>
          </a:prstGeom>
        </p:spPr>
        <p:txBody>
          <a:bodyPr wrap="square">
            <a:spAutoFit/>
          </a:bodyPr>
          <a:lstStyle/>
          <a:p>
            <a:r>
              <a:rPr lang="es-ES" b="1" dirty="0" smtClean="0">
                <a:solidFill>
                  <a:srgbClr val="000000"/>
                </a:solidFill>
                <a:ea typeface="Times New Roman"/>
                <a:cs typeface="Times New Roman"/>
              </a:rPr>
              <a:t>(</a:t>
            </a:r>
            <a:r>
              <a:rPr lang="el-GR" b="1" dirty="0" smtClean="0">
                <a:solidFill>
                  <a:srgbClr val="000000"/>
                </a:solidFill>
                <a:ea typeface="Times New Roman"/>
                <a:cs typeface="Times New Roman"/>
              </a:rPr>
              <a:t>μ</a:t>
            </a:r>
            <a:r>
              <a:rPr lang="es-ES" b="1" dirty="0" smtClean="0">
                <a:solidFill>
                  <a:srgbClr val="000000"/>
                </a:solidFill>
                <a:ea typeface="Times New Roman"/>
                <a:cs typeface="Times New Roman"/>
              </a:rPr>
              <a:t>g/g)</a:t>
            </a:r>
            <a:endParaRPr lang="en-GB" dirty="0"/>
          </a:p>
        </p:txBody>
      </p:sp>
      <p:sp>
        <p:nvSpPr>
          <p:cNvPr id="9" name="Rettangolo 8"/>
          <p:cNvSpPr/>
          <p:nvPr/>
        </p:nvSpPr>
        <p:spPr>
          <a:xfrm>
            <a:off x="6228184" y="3501008"/>
            <a:ext cx="864096" cy="369332"/>
          </a:xfrm>
          <a:prstGeom prst="rect">
            <a:avLst/>
          </a:prstGeom>
        </p:spPr>
        <p:txBody>
          <a:bodyPr wrap="square">
            <a:spAutoFit/>
          </a:bodyPr>
          <a:lstStyle/>
          <a:p>
            <a:r>
              <a:rPr lang="es-ES" b="1" dirty="0" smtClean="0">
                <a:solidFill>
                  <a:srgbClr val="000000"/>
                </a:solidFill>
                <a:ea typeface="Times New Roman"/>
                <a:cs typeface="Times New Roman"/>
              </a:rPr>
              <a:t>(</a:t>
            </a:r>
            <a:r>
              <a:rPr lang="el-GR" b="1" dirty="0" smtClean="0">
                <a:solidFill>
                  <a:srgbClr val="000000"/>
                </a:solidFill>
                <a:ea typeface="Times New Roman"/>
                <a:cs typeface="Times New Roman"/>
              </a:rPr>
              <a:t>μ</a:t>
            </a:r>
            <a:r>
              <a:rPr lang="es-ES" b="1" dirty="0" smtClean="0">
                <a:solidFill>
                  <a:srgbClr val="000000"/>
                </a:solidFill>
                <a:ea typeface="Times New Roman"/>
                <a:cs typeface="Times New Roman"/>
              </a:rPr>
              <a:t>g/g)</a:t>
            </a:r>
            <a:endParaRPr lang="en-GB"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1187624" y="980728"/>
          <a:ext cx="6912768" cy="1872210"/>
        </p:xfrm>
        <a:graphic>
          <a:graphicData uri="http://schemas.openxmlformats.org/drawingml/2006/table">
            <a:tbl>
              <a:tblPr/>
              <a:tblGrid>
                <a:gridCol w="4109702"/>
                <a:gridCol w="2803066"/>
              </a:tblGrid>
              <a:tr h="374442">
                <a:tc>
                  <a:txBody>
                    <a:bodyPr/>
                    <a:lstStyle/>
                    <a:p>
                      <a:pPr algn="just">
                        <a:lnSpc>
                          <a:spcPct val="150000"/>
                        </a:lnSpc>
                        <a:spcAft>
                          <a:spcPts val="0"/>
                        </a:spcAft>
                      </a:pPr>
                      <a:r>
                        <a:rPr lang="en-US" sz="1600" b="1" noProof="0" dirty="0" smtClean="0">
                          <a:solidFill>
                            <a:srgbClr val="000000"/>
                          </a:solidFill>
                          <a:latin typeface="Calibri"/>
                          <a:ea typeface="Calibri"/>
                          <a:cs typeface="Times New Roman"/>
                        </a:rPr>
                        <a:t>Argon Flow</a:t>
                      </a:r>
                      <a:endParaRPr lang="en-US" sz="1600" noProof="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600">
                          <a:solidFill>
                            <a:srgbClr val="000000"/>
                          </a:solidFill>
                          <a:latin typeface="Calibri"/>
                          <a:ea typeface="Calibri"/>
                          <a:cs typeface="Times New Roman"/>
                        </a:rPr>
                        <a:t>250 mL/min</a:t>
                      </a:r>
                      <a:endParaRPr lang="en-GB" sz="16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4442">
                <a:tc>
                  <a:txBody>
                    <a:bodyPr/>
                    <a:lstStyle/>
                    <a:p>
                      <a:pPr algn="just">
                        <a:lnSpc>
                          <a:spcPct val="150000"/>
                        </a:lnSpc>
                        <a:spcAft>
                          <a:spcPts val="0"/>
                        </a:spcAft>
                      </a:pPr>
                      <a:r>
                        <a:rPr lang="en-US" sz="1600" b="1" noProof="0" dirty="0" err="1" smtClean="0">
                          <a:latin typeface="Calibri"/>
                          <a:ea typeface="Calibri"/>
                          <a:cs typeface="Times New Roman"/>
                        </a:rPr>
                        <a:t>NaBH</a:t>
                      </a:r>
                      <a:r>
                        <a:rPr lang="en-US" sz="1600" b="1" noProof="0" dirty="0" smtClean="0">
                          <a:latin typeface="Calibri"/>
                          <a:ea typeface="Calibri"/>
                          <a:cs typeface="Cambria Math"/>
                        </a:rPr>
                        <a:t>₄ Flow</a:t>
                      </a:r>
                      <a:endParaRPr lang="en-US" sz="1600" noProof="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600" dirty="0">
                          <a:latin typeface="Calibri"/>
                          <a:ea typeface="Calibri"/>
                          <a:cs typeface="Times New Roman"/>
                        </a:rPr>
                        <a:t>4.5 </a:t>
                      </a:r>
                      <a:r>
                        <a:rPr lang="es-ES" sz="1600" dirty="0" err="1">
                          <a:latin typeface="Calibri"/>
                          <a:ea typeface="Calibri"/>
                          <a:cs typeface="Times New Roman"/>
                        </a:rPr>
                        <a:t>mL</a:t>
                      </a:r>
                      <a:r>
                        <a:rPr lang="es-ES" sz="1600" dirty="0">
                          <a:latin typeface="Calibri"/>
                          <a:ea typeface="Calibri"/>
                          <a:cs typeface="Times New Roman"/>
                        </a:rPr>
                        <a:t>/min</a:t>
                      </a:r>
                      <a:endParaRPr lang="en-GB"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4442">
                <a:tc>
                  <a:txBody>
                    <a:bodyPr/>
                    <a:lstStyle/>
                    <a:p>
                      <a:pPr algn="just">
                        <a:lnSpc>
                          <a:spcPct val="150000"/>
                        </a:lnSpc>
                        <a:spcAft>
                          <a:spcPts val="0"/>
                        </a:spcAft>
                      </a:pPr>
                      <a:r>
                        <a:rPr lang="en-US" sz="1600" b="1" noProof="0" dirty="0" smtClean="0">
                          <a:latin typeface="Calibri"/>
                          <a:ea typeface="Calibri"/>
                          <a:cs typeface="Times New Roman"/>
                        </a:rPr>
                        <a:t>Fist Discharge </a:t>
                      </a:r>
                      <a:r>
                        <a:rPr lang="en-US" sz="1600" b="1" noProof="0" dirty="0" err="1" smtClean="0">
                          <a:latin typeface="Calibri"/>
                          <a:ea typeface="Calibri"/>
                          <a:cs typeface="Times New Roman"/>
                        </a:rPr>
                        <a:t>mA</a:t>
                      </a:r>
                      <a:endParaRPr lang="en-US" sz="1600" noProof="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600" dirty="0" smtClean="0">
                          <a:latin typeface="Calibri"/>
                          <a:ea typeface="Calibri"/>
                          <a:cs typeface="Times New Roman"/>
                        </a:rPr>
                        <a:t>27.5</a:t>
                      </a:r>
                      <a:endParaRPr lang="en-GB"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4442">
                <a:tc>
                  <a:txBody>
                    <a:bodyPr/>
                    <a:lstStyle/>
                    <a:p>
                      <a:pPr algn="just">
                        <a:lnSpc>
                          <a:spcPct val="150000"/>
                        </a:lnSpc>
                        <a:spcAft>
                          <a:spcPts val="0"/>
                        </a:spcAft>
                      </a:pPr>
                      <a:r>
                        <a:rPr lang="en-US" sz="1600" b="1" noProof="0" dirty="0" smtClean="0">
                          <a:latin typeface="Calibri"/>
                          <a:ea typeface="Calibri"/>
                          <a:cs typeface="Times New Roman"/>
                        </a:rPr>
                        <a:t>Second Discharge </a:t>
                      </a:r>
                      <a:r>
                        <a:rPr lang="en-US" sz="1600" b="1" noProof="0" dirty="0" err="1" smtClean="0">
                          <a:latin typeface="Calibri"/>
                          <a:ea typeface="Calibri"/>
                          <a:cs typeface="Times New Roman"/>
                        </a:rPr>
                        <a:t>mA</a:t>
                      </a:r>
                      <a:endParaRPr lang="en-US" sz="1600" noProof="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600" dirty="0" smtClean="0">
                          <a:latin typeface="Calibri"/>
                          <a:ea typeface="Calibri"/>
                          <a:cs typeface="Times New Roman"/>
                        </a:rPr>
                        <a:t>30</a:t>
                      </a:r>
                      <a:endParaRPr lang="en-GB"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74442">
                <a:tc>
                  <a:txBody>
                    <a:bodyPr/>
                    <a:lstStyle/>
                    <a:p>
                      <a:pPr algn="just">
                        <a:lnSpc>
                          <a:spcPct val="150000"/>
                        </a:lnSpc>
                        <a:spcAft>
                          <a:spcPts val="0"/>
                        </a:spcAft>
                      </a:pPr>
                      <a:r>
                        <a:rPr lang="en-US" sz="1600" b="1" noProof="0" dirty="0" smtClean="0">
                          <a:latin typeface="Calibri"/>
                          <a:ea typeface="Calibri"/>
                          <a:cs typeface="Times New Roman"/>
                        </a:rPr>
                        <a:t>Element</a:t>
                      </a:r>
                      <a:endParaRPr lang="en-US" sz="1600" noProof="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s-ES" sz="1600" dirty="0">
                          <a:latin typeface="Calibri"/>
                          <a:ea typeface="Calibri"/>
                          <a:cs typeface="Times New Roman"/>
                        </a:rPr>
                        <a:t>As</a:t>
                      </a:r>
                      <a:endParaRPr lang="en-GB"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bl>
          </a:graphicData>
        </a:graphic>
      </p:graphicFrame>
      <p:sp>
        <p:nvSpPr>
          <p:cNvPr id="7" name="Rectangle 1"/>
          <p:cNvSpPr>
            <a:spLocks noChangeArrowheads="1"/>
          </p:cNvSpPr>
          <p:nvPr/>
        </p:nvSpPr>
        <p:spPr bwMode="auto">
          <a:xfrm>
            <a:off x="467544" y="188640"/>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II.4 </a:t>
            </a:r>
            <a:r>
              <a:rPr kumimoji="0" lang="es-ES" sz="2800" b="1" i="0" u="none" strike="noStrike" normalizeH="0" baseline="0" dirty="0" err="1" smtClean="0">
                <a:ln w="50800"/>
                <a:solidFill>
                  <a:schemeClr val="tx2">
                    <a:lumMod val="50000"/>
                  </a:schemeClr>
                </a:solidFill>
                <a:latin typeface="+mj-lt"/>
                <a:ea typeface="Calibri" pitchFamily="34" charset="0"/>
                <a:cs typeface="Times New Roman" pitchFamily="18" charset="0"/>
              </a:rPr>
              <a:t>Measurement</a:t>
            </a: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 and Elemental </a:t>
            </a:r>
            <a:r>
              <a:rPr kumimoji="0" lang="es-ES" sz="2800" b="1" i="0" u="none" strike="noStrike" normalizeH="0" baseline="0" dirty="0" err="1" smtClean="0">
                <a:ln w="50800"/>
                <a:solidFill>
                  <a:schemeClr val="tx2">
                    <a:lumMod val="50000"/>
                  </a:schemeClr>
                </a:solidFill>
                <a:latin typeface="+mj-lt"/>
                <a:ea typeface="Calibri" pitchFamily="34" charset="0"/>
                <a:cs typeface="Times New Roman" pitchFamily="18" charset="0"/>
              </a:rPr>
              <a:t>Parameters</a:t>
            </a: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 (HG-AFS)</a:t>
            </a:r>
            <a:endParaRPr kumimoji="0" lang="es-ES" sz="2800" b="1" i="0" u="none" strike="noStrike" normalizeH="0" baseline="0" dirty="0" smtClean="0">
              <a:ln w="50800"/>
              <a:solidFill>
                <a:schemeClr val="tx2">
                  <a:lumMod val="50000"/>
                </a:schemeClr>
              </a:solidFill>
              <a:latin typeface="+mj-lt"/>
              <a:cs typeface="Arial" pitchFamily="34" charset="0"/>
            </a:endParaRPr>
          </a:p>
        </p:txBody>
      </p:sp>
      <p:pic>
        <p:nvPicPr>
          <p:cNvPr id="8" name="Immagine 7" descr="C:\Users\gianni\Desktop\THESIS FINAL\Fotos Doctorado\DSCN3598.JPG"/>
          <p:cNvPicPr/>
          <p:nvPr/>
        </p:nvPicPr>
        <p:blipFill>
          <a:blip r:embed="rId2" cstate="print"/>
          <a:srcRect/>
          <a:stretch>
            <a:fillRect/>
          </a:stretch>
        </p:blipFill>
        <p:spPr bwMode="auto">
          <a:xfrm>
            <a:off x="2987824" y="3933056"/>
            <a:ext cx="3312368" cy="2808312"/>
          </a:xfrm>
          <a:prstGeom prst="rect">
            <a:avLst/>
          </a:prstGeom>
          <a:noFill/>
          <a:ln w="9525">
            <a:noFill/>
            <a:miter lim="800000"/>
            <a:headEnd/>
            <a:tailEnd/>
          </a:ln>
        </p:spPr>
      </p:pic>
      <p:pic>
        <p:nvPicPr>
          <p:cNvPr id="9" name="Immagine 8"/>
          <p:cNvPicPr/>
          <p:nvPr/>
        </p:nvPicPr>
        <p:blipFill>
          <a:blip r:embed="rId3" cstate="print"/>
          <a:srcRect/>
          <a:stretch>
            <a:fillRect/>
          </a:stretch>
        </p:blipFill>
        <p:spPr bwMode="auto">
          <a:xfrm>
            <a:off x="1259632" y="2996952"/>
            <a:ext cx="6840760" cy="792087"/>
          </a:xfrm>
          <a:prstGeom prst="rect">
            <a:avLst/>
          </a:prstGeom>
          <a:solidFill>
            <a:schemeClr val="bg1">
              <a:lumMod val="85000"/>
            </a:schemeClr>
          </a:solidFill>
          <a:ln w="9525">
            <a:noFill/>
            <a:miter lim="800000"/>
            <a:headEnd/>
            <a:tailEnd/>
          </a:ln>
        </p:spPr>
      </p:pic>
      <p:sp>
        <p:nvSpPr>
          <p:cNvPr id="6" name="Rettangolo 5"/>
          <p:cNvSpPr/>
          <p:nvPr/>
        </p:nvSpPr>
        <p:spPr>
          <a:xfrm>
            <a:off x="4932040" y="2996952"/>
            <a:ext cx="792088" cy="369332"/>
          </a:xfrm>
          <a:prstGeom prst="rect">
            <a:avLst/>
          </a:prstGeom>
        </p:spPr>
        <p:txBody>
          <a:bodyPr wrap="square">
            <a:spAutoFit/>
          </a:bodyPr>
          <a:lstStyle/>
          <a:p>
            <a:r>
              <a:rPr lang="es-ES" b="1" dirty="0" smtClean="0">
                <a:solidFill>
                  <a:srgbClr val="000000"/>
                </a:solidFill>
                <a:ea typeface="Times New Roman"/>
                <a:cs typeface="Times New Roman"/>
              </a:rPr>
              <a:t>(</a:t>
            </a:r>
            <a:r>
              <a:rPr lang="el-GR" b="1" dirty="0" smtClean="0">
                <a:solidFill>
                  <a:srgbClr val="000000"/>
                </a:solidFill>
                <a:ea typeface="Times New Roman"/>
                <a:cs typeface="Times New Roman"/>
              </a:rPr>
              <a:t>μ</a:t>
            </a:r>
            <a:r>
              <a:rPr lang="es-ES" b="1" dirty="0" smtClean="0">
                <a:solidFill>
                  <a:srgbClr val="000000"/>
                </a:solidFill>
                <a:ea typeface="Times New Roman"/>
                <a:cs typeface="Times New Roman"/>
              </a:rPr>
              <a:t>g/g)</a:t>
            </a:r>
            <a:endParaRPr lang="en-GB" dirty="0"/>
          </a:p>
        </p:txBody>
      </p:sp>
      <p:sp>
        <p:nvSpPr>
          <p:cNvPr id="10" name="Rettangolo 9"/>
          <p:cNvSpPr/>
          <p:nvPr/>
        </p:nvSpPr>
        <p:spPr>
          <a:xfrm>
            <a:off x="6300192" y="2996952"/>
            <a:ext cx="864096" cy="369332"/>
          </a:xfrm>
          <a:prstGeom prst="rect">
            <a:avLst/>
          </a:prstGeom>
        </p:spPr>
        <p:txBody>
          <a:bodyPr wrap="square">
            <a:spAutoFit/>
          </a:bodyPr>
          <a:lstStyle/>
          <a:p>
            <a:r>
              <a:rPr lang="es-ES" b="1" dirty="0" smtClean="0">
                <a:solidFill>
                  <a:srgbClr val="000000"/>
                </a:solidFill>
                <a:ea typeface="Times New Roman"/>
                <a:cs typeface="Times New Roman"/>
              </a:rPr>
              <a:t>(</a:t>
            </a:r>
            <a:r>
              <a:rPr lang="el-GR" b="1" dirty="0" smtClean="0">
                <a:solidFill>
                  <a:srgbClr val="000000"/>
                </a:solidFill>
                <a:ea typeface="Times New Roman"/>
                <a:cs typeface="Times New Roman"/>
              </a:rPr>
              <a:t>μ</a:t>
            </a:r>
            <a:r>
              <a:rPr lang="es-ES" b="1" dirty="0" smtClean="0">
                <a:solidFill>
                  <a:srgbClr val="000000"/>
                </a:solidFill>
                <a:ea typeface="Times New Roman"/>
                <a:cs typeface="Times New Roman"/>
              </a:rPr>
              <a:t>g/g)</a:t>
            </a:r>
            <a:endParaRPr lang="en-GB"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67544" y="4118302"/>
            <a:ext cx="8208912" cy="52322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smtClean="0">
                <a:solidFill>
                  <a:schemeClr val="tx1"/>
                </a:solidFill>
                <a:ea typeface="Calibri" pitchFamily="34" charset="0"/>
                <a:cs typeface="Times New Roman" pitchFamily="18" charset="0"/>
              </a:rPr>
              <a:t>NIST -1633C Coal </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Fly Ash (Mercury AAS-CV ) </a:t>
            </a:r>
            <a:endParaRPr kumimoji="0" lang="en-US" sz="2800" b="0" i="0" u="none" strike="noStrike" cap="none" normalizeH="0" baseline="0" dirty="0" smtClean="0">
              <a:ln>
                <a:noFill/>
              </a:ln>
              <a:solidFill>
                <a:schemeClr val="tx1"/>
              </a:solidFill>
              <a:effectLst/>
              <a:cs typeface="Arial" pitchFamily="34" charset="0"/>
            </a:endParaRPr>
          </a:p>
        </p:txBody>
      </p:sp>
      <p:sp>
        <p:nvSpPr>
          <p:cNvPr id="5" name="Rettangolo 4"/>
          <p:cNvSpPr/>
          <p:nvPr/>
        </p:nvSpPr>
        <p:spPr>
          <a:xfrm>
            <a:off x="467544" y="2564904"/>
            <a:ext cx="8208912"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ea typeface="Calibri" pitchFamily="34" charset="0"/>
                <a:cs typeface="Times New Roman" pitchFamily="18" charset="0"/>
              </a:rPr>
              <a:t>NIST - 1400 Bone Ash (ICP-OES, ICP-MS and HG-AFS</a:t>
            </a:r>
            <a:r>
              <a:rPr lang="es-ES" sz="2800" dirty="0" smtClean="0">
                <a:ea typeface="Calibri" pitchFamily="34" charset="0"/>
                <a:cs typeface="Times New Roman" pitchFamily="18" charset="0"/>
              </a:rPr>
              <a:t>) </a:t>
            </a:r>
            <a:endParaRPr lang="en-GB" sz="2800" dirty="0"/>
          </a:p>
        </p:txBody>
      </p:sp>
      <p:sp>
        <p:nvSpPr>
          <p:cNvPr id="6" name="Rettangolo 5"/>
          <p:cNvSpPr/>
          <p:nvPr/>
        </p:nvSpPr>
        <p:spPr>
          <a:xfrm>
            <a:off x="467544" y="3356992"/>
            <a:ext cx="8208912"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ea typeface="Calibri" pitchFamily="34" charset="0"/>
                <a:cs typeface="Times New Roman" pitchFamily="18" charset="0"/>
              </a:rPr>
              <a:t>NIM- GBW07408 Soil (ICP-OES and ICP-MS)</a:t>
            </a:r>
            <a:endParaRPr lang="en-US" sz="2800" dirty="0"/>
          </a:p>
        </p:txBody>
      </p:sp>
      <p:sp>
        <p:nvSpPr>
          <p:cNvPr id="27" name="Rettangolo 26"/>
          <p:cNvSpPr/>
          <p:nvPr/>
        </p:nvSpPr>
        <p:spPr>
          <a:xfrm>
            <a:off x="467544" y="404664"/>
            <a:ext cx="8208912"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tx2">
                    <a:lumMod val="50000"/>
                  </a:schemeClr>
                </a:solidFill>
              </a:rPr>
              <a:t>II.5 </a:t>
            </a:r>
            <a:r>
              <a:rPr lang="es-ES" sz="2800" b="1" dirty="0" err="1" smtClean="0">
                <a:ln w="50800"/>
                <a:solidFill>
                  <a:schemeClr val="tx2">
                    <a:lumMod val="50000"/>
                  </a:schemeClr>
                </a:solidFill>
              </a:rPr>
              <a:t>Certificate</a:t>
            </a:r>
            <a:r>
              <a:rPr lang="es-ES" sz="2800" b="1" dirty="0" smtClean="0">
                <a:ln w="50800"/>
                <a:solidFill>
                  <a:schemeClr val="tx2">
                    <a:lumMod val="50000"/>
                  </a:schemeClr>
                </a:solidFill>
              </a:rPr>
              <a:t> and Control </a:t>
            </a:r>
            <a:r>
              <a:rPr lang="es-ES" sz="2800" b="1" dirty="0" err="1" smtClean="0">
                <a:ln w="50800"/>
                <a:solidFill>
                  <a:schemeClr val="tx2">
                    <a:lumMod val="50000"/>
                  </a:schemeClr>
                </a:solidFill>
              </a:rPr>
              <a:t>Samples</a:t>
            </a:r>
            <a:endParaRPr lang="en-GB" sz="2800" b="1" dirty="0">
              <a:ln w="50800"/>
              <a:solidFill>
                <a:schemeClr val="tx2">
                  <a:lumMod val="50000"/>
                </a:schemeClr>
              </a:solidFill>
            </a:endParaRPr>
          </a:p>
        </p:txBody>
      </p:sp>
      <p:sp>
        <p:nvSpPr>
          <p:cNvPr id="8" name="Rettangolo 7"/>
          <p:cNvSpPr/>
          <p:nvPr/>
        </p:nvSpPr>
        <p:spPr>
          <a:xfrm>
            <a:off x="467544" y="4941168"/>
            <a:ext cx="8208912"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ea typeface="Calibri" pitchFamily="34" charset="0"/>
                <a:cs typeface="Times New Roman" pitchFamily="18" charset="0"/>
              </a:rPr>
              <a:t>Control Samples “MF” (ICP-OES y ICP-MS) </a:t>
            </a:r>
            <a:endParaRPr lang="en-US" sz="2800" dirty="0"/>
          </a:p>
        </p:txBody>
      </p:sp>
      <p:sp>
        <p:nvSpPr>
          <p:cNvPr id="9" name="Rettangolo 8"/>
          <p:cNvSpPr/>
          <p:nvPr/>
        </p:nvSpPr>
        <p:spPr>
          <a:xfrm>
            <a:off x="467544" y="1052736"/>
            <a:ext cx="8208912" cy="1384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800" dirty="0" smtClean="0"/>
              <a:t>To carry out a proper control on the quality, reliability and validation of the results, we have continuously employed CRMs and control samples.</a:t>
            </a:r>
            <a:endParaRPr lang="en-US" sz="28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08912" cy="70609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s-ES" sz="2800" b="1" dirty="0" smtClean="0">
                <a:ln w="50800"/>
                <a:solidFill>
                  <a:schemeClr val="tx2">
                    <a:lumMod val="50000"/>
                  </a:schemeClr>
                </a:solidFill>
              </a:rPr>
              <a:t>II.6 </a:t>
            </a:r>
            <a:r>
              <a:rPr lang="en-US" sz="2800" b="1" dirty="0" smtClean="0">
                <a:ln w="50800"/>
                <a:solidFill>
                  <a:schemeClr val="tx2">
                    <a:lumMod val="50000"/>
                  </a:schemeClr>
                </a:solidFill>
              </a:rPr>
              <a:t>Reliability</a:t>
            </a:r>
            <a:r>
              <a:rPr lang="es-ES" sz="2800" b="1" dirty="0" smtClean="0">
                <a:ln w="50800"/>
                <a:solidFill>
                  <a:schemeClr val="tx2">
                    <a:lumMod val="50000"/>
                  </a:schemeClr>
                </a:solidFill>
              </a:rPr>
              <a:t> and </a:t>
            </a:r>
            <a:r>
              <a:rPr lang="en-US" sz="2800" b="1" dirty="0" smtClean="0">
                <a:ln w="50800"/>
                <a:solidFill>
                  <a:schemeClr val="tx2">
                    <a:lumMod val="50000"/>
                  </a:schemeClr>
                </a:solidFill>
              </a:rPr>
              <a:t>precision</a:t>
            </a:r>
            <a:r>
              <a:rPr lang="es-ES" sz="2800" b="1" dirty="0" smtClean="0">
                <a:ln w="50800"/>
                <a:solidFill>
                  <a:schemeClr val="tx2">
                    <a:lumMod val="50000"/>
                  </a:schemeClr>
                </a:solidFill>
              </a:rPr>
              <a:t> of </a:t>
            </a:r>
            <a:r>
              <a:rPr lang="en-US" sz="2800" b="1" dirty="0" smtClean="0">
                <a:ln w="50800"/>
                <a:solidFill>
                  <a:schemeClr val="tx2">
                    <a:lumMod val="50000"/>
                  </a:schemeClr>
                </a:solidFill>
              </a:rPr>
              <a:t>the analytical methodology employed</a:t>
            </a:r>
            <a:endParaRPr lang="en-US" sz="2800" b="1" dirty="0">
              <a:ln w="50800"/>
              <a:solidFill>
                <a:schemeClr val="tx2">
                  <a:lumMod val="50000"/>
                </a:schemeClr>
              </a:solidFill>
            </a:endParaRPr>
          </a:p>
        </p:txBody>
      </p:sp>
      <p:sp>
        <p:nvSpPr>
          <p:cNvPr id="6" name="Rettangolo 5"/>
          <p:cNvSpPr/>
          <p:nvPr/>
        </p:nvSpPr>
        <p:spPr>
          <a:xfrm>
            <a:off x="467544" y="3356992"/>
            <a:ext cx="8208912" cy="369332"/>
          </a:xfrm>
          <a:prstGeom prst="rect">
            <a:avLst/>
          </a:prstGeom>
        </p:spPr>
        <p:txBody>
          <a:bodyPr wrap="square">
            <a:spAutoFit/>
          </a:bodyPr>
          <a:lstStyle/>
          <a:p>
            <a:pPr algn="ctr"/>
            <a:r>
              <a:rPr lang="en-US" b="1" dirty="0" smtClean="0"/>
              <a:t>BONE ASH NIST 1400 obtained values during each analysis</a:t>
            </a:r>
            <a:endParaRPr lang="en-US" dirty="0"/>
          </a:p>
        </p:txBody>
      </p:sp>
      <p:graphicFrame>
        <p:nvGraphicFramePr>
          <p:cNvPr id="7" name="Grafico 6"/>
          <p:cNvGraphicFramePr/>
          <p:nvPr/>
        </p:nvGraphicFramePr>
        <p:xfrm>
          <a:off x="1835696" y="3789040"/>
          <a:ext cx="5472608"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a 7"/>
          <p:cNvGraphicFramePr>
            <a:graphicFrameLocks noGrp="1"/>
          </p:cNvGraphicFramePr>
          <p:nvPr/>
        </p:nvGraphicFramePr>
        <p:xfrm>
          <a:off x="1835696" y="1700808"/>
          <a:ext cx="5472609" cy="1512170"/>
        </p:xfrm>
        <a:graphic>
          <a:graphicData uri="http://schemas.openxmlformats.org/drawingml/2006/table">
            <a:tbl>
              <a:tblPr/>
              <a:tblGrid>
                <a:gridCol w="1047807"/>
                <a:gridCol w="1047807"/>
                <a:gridCol w="1047807"/>
                <a:gridCol w="1147131"/>
                <a:gridCol w="1182057"/>
              </a:tblGrid>
              <a:tr h="302434">
                <a:tc>
                  <a:txBody>
                    <a:bodyPr/>
                    <a:lstStyle/>
                    <a:p>
                      <a:pPr algn="ctr">
                        <a:lnSpc>
                          <a:spcPct val="115000"/>
                        </a:lnSpc>
                        <a:spcAft>
                          <a:spcPts val="0"/>
                        </a:spcAft>
                      </a:pPr>
                      <a:r>
                        <a:rPr lang="es-ES" sz="1600" b="1" dirty="0">
                          <a:solidFill>
                            <a:srgbClr val="000000"/>
                          </a:solidFill>
                          <a:latin typeface="Calibri"/>
                          <a:ea typeface="Times New Roman"/>
                          <a:cs typeface="Times New Roman"/>
                        </a:rPr>
                        <a:t>El.</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b="1" dirty="0" smtClean="0">
                          <a:solidFill>
                            <a:srgbClr val="000000"/>
                          </a:solidFill>
                          <a:latin typeface="Calibri"/>
                          <a:ea typeface="Times New Roman"/>
                          <a:cs typeface="Times New Roman"/>
                        </a:rPr>
                        <a:t>OBT. V.</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b="1" i="1" dirty="0">
                          <a:solidFill>
                            <a:srgbClr val="222222"/>
                          </a:solidFill>
                          <a:latin typeface="Calibri"/>
                          <a:ea typeface="Times New Roman"/>
                          <a:cs typeface="Times New Roman"/>
                        </a:rPr>
                        <a:t>s</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b="1" dirty="0">
                          <a:solidFill>
                            <a:srgbClr val="000000"/>
                          </a:solidFill>
                          <a:latin typeface="Calibri"/>
                          <a:ea typeface="Times New Roman"/>
                          <a:cs typeface="Times New Roman"/>
                        </a:rPr>
                        <a:t>V.  CERT.</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b="1" i="1">
                          <a:solidFill>
                            <a:srgbClr val="222222"/>
                          </a:solidFill>
                          <a:latin typeface="Calibri"/>
                          <a:ea typeface="Times New Roman"/>
                          <a:cs typeface="Times New Roman"/>
                        </a:rPr>
                        <a:t>s</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02434">
                <a:tc>
                  <a:txBody>
                    <a:bodyPr/>
                    <a:lstStyle/>
                    <a:p>
                      <a:pPr algn="ctr">
                        <a:lnSpc>
                          <a:spcPct val="115000"/>
                        </a:lnSpc>
                        <a:spcAft>
                          <a:spcPts val="0"/>
                        </a:spcAft>
                      </a:pPr>
                      <a:r>
                        <a:rPr lang="es-ES" sz="1600" dirty="0">
                          <a:solidFill>
                            <a:srgbClr val="000000"/>
                          </a:solidFill>
                          <a:latin typeface="Calibri"/>
                          <a:ea typeface="Times New Roman"/>
                          <a:cs typeface="Times New Roman"/>
                        </a:rPr>
                        <a:t>Ca</a:t>
                      </a:r>
                      <a:r>
                        <a:rPr lang="es-ES" sz="1600" dirty="0" smtClean="0">
                          <a:solidFill>
                            <a:srgbClr val="000000"/>
                          </a:solidFill>
                          <a:latin typeface="Calibri"/>
                          <a:ea typeface="Times New Roman"/>
                          <a:cs typeface="Times New Roman"/>
                        </a:rPr>
                        <a:t>*</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380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30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smtClean="0">
                          <a:solidFill>
                            <a:srgbClr val="000000"/>
                          </a:solidFill>
                          <a:latin typeface="Calibri"/>
                          <a:ea typeface="Times New Roman"/>
                          <a:cs typeface="Times New Roman"/>
                        </a:rPr>
                        <a:t>381.8</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1600">
                          <a:solidFill>
                            <a:srgbClr val="000000"/>
                          </a:solidFill>
                          <a:latin typeface="Calibri"/>
                          <a:ea typeface="Times New Roman"/>
                          <a:cs typeface="Times New Roman"/>
                        </a:rPr>
                        <a:t>1.3</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02434">
                <a:tc>
                  <a:txBody>
                    <a:bodyPr/>
                    <a:lstStyle/>
                    <a:p>
                      <a:pPr algn="ctr">
                        <a:lnSpc>
                          <a:spcPct val="115000"/>
                        </a:lnSpc>
                        <a:spcAft>
                          <a:spcPts val="0"/>
                        </a:spcAft>
                      </a:pPr>
                      <a:r>
                        <a:rPr lang="es-ES" sz="1600" dirty="0">
                          <a:solidFill>
                            <a:srgbClr val="000000"/>
                          </a:solidFill>
                          <a:latin typeface="Calibri"/>
                          <a:ea typeface="Times New Roman"/>
                          <a:cs typeface="Times New Roman"/>
                        </a:rPr>
                        <a:t>Mg</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7190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1600">
                          <a:solidFill>
                            <a:srgbClr val="000000"/>
                          </a:solidFill>
                          <a:latin typeface="Calibri"/>
                          <a:ea typeface="Times New Roman"/>
                          <a:cs typeface="Times New Roman"/>
                        </a:rPr>
                        <a:t>320</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6840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130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02434">
                <a:tc>
                  <a:txBody>
                    <a:bodyPr/>
                    <a:lstStyle/>
                    <a:p>
                      <a:pPr algn="ctr">
                        <a:lnSpc>
                          <a:spcPct val="115000"/>
                        </a:lnSpc>
                        <a:spcAft>
                          <a:spcPts val="0"/>
                        </a:spcAft>
                      </a:pPr>
                      <a:r>
                        <a:rPr lang="es-ES" sz="1600">
                          <a:solidFill>
                            <a:srgbClr val="000000"/>
                          </a:solidFill>
                          <a:latin typeface="Calibri"/>
                          <a:ea typeface="Times New Roman"/>
                          <a:cs typeface="Times New Roman"/>
                        </a:rPr>
                        <a:t>Sr</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280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30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600" dirty="0">
                          <a:solidFill>
                            <a:srgbClr val="000000"/>
                          </a:solidFill>
                          <a:latin typeface="Calibri"/>
                          <a:ea typeface="Times New Roman"/>
                          <a:cs typeface="Times New Roman"/>
                        </a:rPr>
                        <a:t>249</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7</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02434">
                <a:tc>
                  <a:txBody>
                    <a:bodyPr/>
                    <a:lstStyle/>
                    <a:p>
                      <a:pPr algn="ctr">
                        <a:lnSpc>
                          <a:spcPct val="115000"/>
                        </a:lnSpc>
                        <a:spcAft>
                          <a:spcPts val="0"/>
                        </a:spcAft>
                      </a:pPr>
                      <a:r>
                        <a:rPr lang="en-GB" sz="1600" dirty="0">
                          <a:solidFill>
                            <a:srgbClr val="000000"/>
                          </a:solidFill>
                          <a:latin typeface="Calibri"/>
                          <a:ea typeface="Times New Roman"/>
                          <a:cs typeface="Times New Roman"/>
                        </a:rPr>
                        <a:t>Zn</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178</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21</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181</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3</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9" name="Rettangolo 8"/>
          <p:cNvSpPr/>
          <p:nvPr/>
        </p:nvSpPr>
        <p:spPr>
          <a:xfrm>
            <a:off x="467544" y="908720"/>
            <a:ext cx="8208912" cy="646331"/>
          </a:xfrm>
          <a:prstGeom prst="rect">
            <a:avLst/>
          </a:prstGeom>
        </p:spPr>
        <p:txBody>
          <a:bodyPr wrap="square">
            <a:spAutoFit/>
          </a:bodyPr>
          <a:lstStyle/>
          <a:p>
            <a:pPr algn="just"/>
            <a:r>
              <a:rPr lang="en-US" b="1" dirty="0" smtClean="0"/>
              <a:t>BONE ASH NIST 1400 values expressed in µg/g. Obtained Values (OBT. V.). Certificate Values(CERT.V.). Standard Deviation (</a:t>
            </a:r>
            <a:r>
              <a:rPr lang="en-US" b="1" i="1" dirty="0" smtClean="0"/>
              <a:t>s</a:t>
            </a:r>
            <a:r>
              <a:rPr lang="en-US" b="1" dirty="0" smtClean="0"/>
              <a:t>). * mg/g values.</a:t>
            </a:r>
            <a:endParaRPr lang="en-US"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1268761"/>
            <a:ext cx="820800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i="1" dirty="0" smtClean="0"/>
              <a:t>Post-mortem</a:t>
            </a:r>
            <a:r>
              <a:rPr lang="en-GB" dirty="0" smtClean="0"/>
              <a:t> alterations (weathering, dissolution, precipitation, microbial attack, mineral replacement, ionic substitution, </a:t>
            </a:r>
            <a:r>
              <a:rPr lang="en-GB" dirty="0" err="1" smtClean="0"/>
              <a:t>recrystallization</a:t>
            </a:r>
            <a:r>
              <a:rPr lang="en-GB" dirty="0" smtClean="0"/>
              <a:t> and isotopic exchange) in bones are commonly referred to as </a:t>
            </a:r>
            <a:r>
              <a:rPr lang="en-GB" dirty="0" err="1" smtClean="0"/>
              <a:t>diagenesis</a:t>
            </a:r>
            <a:r>
              <a:rPr lang="en-GB" dirty="0" smtClean="0"/>
              <a:t>.</a:t>
            </a:r>
          </a:p>
        </p:txBody>
      </p:sp>
      <p:sp>
        <p:nvSpPr>
          <p:cNvPr id="6" name="Rettangolo 5"/>
          <p:cNvSpPr/>
          <p:nvPr/>
        </p:nvSpPr>
        <p:spPr>
          <a:xfrm>
            <a:off x="467544" y="2564904"/>
            <a:ext cx="820799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dirty="0" smtClean="0"/>
              <a:t>In many cases a previous impact on the structure and chemical composition of the bones is induced by cremation during funerary rituals, cooking habits or other human activities.</a:t>
            </a:r>
            <a:endParaRPr lang="en-GB" dirty="0"/>
          </a:p>
        </p:txBody>
      </p:sp>
      <p:sp>
        <p:nvSpPr>
          <p:cNvPr id="8" name="Rectangle 1"/>
          <p:cNvSpPr>
            <a:spLocks noChangeArrowheads="1"/>
          </p:cNvSpPr>
          <p:nvPr/>
        </p:nvSpPr>
        <p:spPr bwMode="auto">
          <a:xfrm>
            <a:off x="467544" y="3979222"/>
            <a:ext cx="8207992" cy="92333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As a development of those prior methodological works, more recently, rare earth elements (REEs) analyses have been in general performed to monitoring the impact of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diagenetic</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processes in bones. </a:t>
            </a:r>
            <a:endParaRPr kumimoji="0" lang="en-US" b="0" i="0" u="none" strike="noStrike" cap="none" normalizeH="0" baseline="0" dirty="0" smtClean="0">
              <a:ln>
                <a:noFill/>
              </a:ln>
              <a:solidFill>
                <a:schemeClr val="tx1"/>
              </a:solidFill>
              <a:effectLst/>
              <a:latin typeface="+mj-lt"/>
              <a:cs typeface="Arial" pitchFamily="34" charset="0"/>
            </a:endParaRPr>
          </a:p>
        </p:txBody>
      </p:sp>
      <p:sp>
        <p:nvSpPr>
          <p:cNvPr id="10" name="Rectangle 1"/>
          <p:cNvSpPr>
            <a:spLocks noChangeArrowheads="1"/>
          </p:cNvSpPr>
          <p:nvPr/>
        </p:nvSpPr>
        <p:spPr bwMode="auto">
          <a:xfrm>
            <a:off x="467544" y="5347374"/>
            <a:ext cx="8208912" cy="92333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mj-lt"/>
                <a:ea typeface="Calibri" pitchFamily="34" charset="0"/>
                <a:cs typeface="Times New Roman" pitchFamily="18" charset="0"/>
              </a:rPr>
              <a:t>The limits of chemical analysis methodological approaches are linked to the control of the variables intervening during the post-depositional processes that can mislead data interpretations. </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p:txBody>
      </p:sp>
      <p:sp>
        <p:nvSpPr>
          <p:cNvPr id="12" name="Rettangolo 11"/>
          <p:cNvSpPr/>
          <p:nvPr/>
        </p:nvSpPr>
        <p:spPr>
          <a:xfrm>
            <a:off x="467544" y="332656"/>
            <a:ext cx="8208912"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400" b="1" dirty="0" smtClean="0">
                <a:ln w="50800"/>
                <a:solidFill>
                  <a:schemeClr val="tx2">
                    <a:lumMod val="50000"/>
                  </a:schemeClr>
                </a:solidFill>
              </a:rPr>
              <a:t>III.BONES AND DIAGENESIS</a:t>
            </a:r>
            <a:endParaRPr lang="en-GB" sz="4400" b="1" dirty="0">
              <a:ln w="5080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67544" y="6237312"/>
            <a:ext cx="8208912" cy="36933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Iron age </a:t>
            </a:r>
            <a:r>
              <a:rPr kumimoji="0" lang="en-GB" b="0" i="0" u="none" strike="noStrike" cap="none" normalizeH="0" baseline="0" dirty="0" err="1" smtClean="0">
                <a:ln>
                  <a:noFill/>
                </a:ln>
                <a:solidFill>
                  <a:schemeClr val="tx1"/>
                </a:solidFill>
                <a:effectLst/>
                <a:ea typeface="Calibri" pitchFamily="34" charset="0"/>
                <a:cs typeface="Times New Roman" pitchFamily="18" charset="0"/>
              </a:rPr>
              <a:t>Necrópolis</a:t>
            </a:r>
            <a:r>
              <a:rPr kumimoji="0" lang="en-GB" b="0" i="0" u="none" strike="noStrike" cap="none" normalizeH="0" baseline="0" dirty="0" smtClean="0">
                <a:ln>
                  <a:noFill/>
                </a:ln>
                <a:solidFill>
                  <a:schemeClr val="tx1"/>
                </a:solidFill>
                <a:effectLst/>
                <a:ea typeface="Calibri" pitchFamily="34" charset="0"/>
                <a:cs typeface="Times New Roman" pitchFamily="18" charset="0"/>
              </a:rPr>
              <a:t> of Corral de </a:t>
            </a:r>
            <a:r>
              <a:rPr kumimoji="0" lang="en-GB" b="0" i="0" u="none" strike="noStrike" cap="none" normalizeH="0" baseline="0" dirty="0" err="1" smtClean="0">
                <a:ln>
                  <a:noFill/>
                </a:ln>
                <a:solidFill>
                  <a:schemeClr val="tx1"/>
                </a:solidFill>
                <a:effectLst/>
                <a:ea typeface="Calibri" pitchFamily="34" charset="0"/>
                <a:cs typeface="Times New Roman" pitchFamily="18" charset="0"/>
              </a:rPr>
              <a:t>Saus</a:t>
            </a:r>
            <a:r>
              <a:rPr kumimoji="0" lang="en-GB" b="0" i="0" u="none" strike="noStrike" cap="none" normalizeH="0" baseline="0" dirty="0" smtClean="0">
                <a:ln>
                  <a:noFill/>
                </a:ln>
                <a:solidFill>
                  <a:schemeClr val="tx1"/>
                </a:solidFill>
                <a:effectLst/>
                <a:ea typeface="Calibri" pitchFamily="34" charset="0"/>
                <a:cs typeface="Times New Roman" pitchFamily="18" charset="0"/>
              </a:rPr>
              <a:t>. Cremated bones.</a:t>
            </a:r>
          </a:p>
        </p:txBody>
      </p:sp>
      <p:sp>
        <p:nvSpPr>
          <p:cNvPr id="4" name="Rettangolo 3"/>
          <p:cNvSpPr/>
          <p:nvPr/>
        </p:nvSpPr>
        <p:spPr>
          <a:xfrm>
            <a:off x="467544" y="116633"/>
            <a:ext cx="8208912" cy="76944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tx2">
                    <a:lumMod val="50000"/>
                  </a:schemeClr>
                </a:solidFill>
              </a:rPr>
              <a:t>IV.BURNED BONES METHOD</a:t>
            </a:r>
            <a:endParaRPr lang="en-GB" sz="4400" b="1" dirty="0">
              <a:ln w="50800"/>
              <a:solidFill>
                <a:schemeClr val="tx2">
                  <a:lumMod val="50000"/>
                </a:schemeClr>
              </a:solidFill>
            </a:endParaRPr>
          </a:p>
        </p:txBody>
      </p:sp>
      <p:sp>
        <p:nvSpPr>
          <p:cNvPr id="9" name="Rettangolo 8"/>
          <p:cNvSpPr/>
          <p:nvPr/>
        </p:nvSpPr>
        <p:spPr>
          <a:xfrm>
            <a:off x="467544" y="908720"/>
            <a:ext cx="8208912" cy="6480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r>
              <a:rPr lang="en-GB" dirty="0" smtClean="0"/>
              <a:t>A sampling strategy to control  archaeological bone contamination due to </a:t>
            </a:r>
            <a:r>
              <a:rPr lang="en-GB" dirty="0" err="1" smtClean="0"/>
              <a:t>diagenetic</a:t>
            </a:r>
            <a:r>
              <a:rPr lang="en-GB" dirty="0" smtClean="0"/>
              <a:t> and </a:t>
            </a:r>
            <a:r>
              <a:rPr lang="en-GB" dirty="0" err="1" smtClean="0"/>
              <a:t>taphonomic</a:t>
            </a:r>
            <a:r>
              <a:rPr lang="en-GB" dirty="0" smtClean="0"/>
              <a:t> processes has been designed. </a:t>
            </a:r>
            <a:endParaRPr lang="en-GB" dirty="0"/>
          </a:p>
        </p:txBody>
      </p:sp>
      <p:sp>
        <p:nvSpPr>
          <p:cNvPr id="10" name="Rettangolo 9"/>
          <p:cNvSpPr/>
          <p:nvPr/>
        </p:nvSpPr>
        <p:spPr>
          <a:xfrm>
            <a:off x="467544" y="2204864"/>
            <a:ext cx="4032448"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dirty="0" smtClean="0">
                <a:solidFill>
                  <a:schemeClr val="tx1"/>
                </a:solidFill>
              </a:rPr>
              <a:t>Cremated bones that were suffered different thermal impact were sampled. They belong to different part of a “thermal” gradient.</a:t>
            </a:r>
            <a:endParaRPr lang="en-GB" dirty="0">
              <a:solidFill>
                <a:schemeClr val="tx1"/>
              </a:solidFill>
            </a:endParaRPr>
          </a:p>
        </p:txBody>
      </p:sp>
      <p:pic>
        <p:nvPicPr>
          <p:cNvPr id="1026" name="Picture 2" descr="C:\Users\gianni\Desktop\escalaacromatica.jpg"/>
          <p:cNvPicPr>
            <a:picLocks noChangeAspect="1" noChangeArrowheads="1"/>
          </p:cNvPicPr>
          <p:nvPr/>
        </p:nvPicPr>
        <p:blipFill>
          <a:blip r:embed="rId2" cstate="print"/>
          <a:srcRect/>
          <a:stretch>
            <a:fillRect/>
          </a:stretch>
        </p:blipFill>
        <p:spPr bwMode="auto">
          <a:xfrm>
            <a:off x="4572000" y="1628800"/>
            <a:ext cx="4095750" cy="962025"/>
          </a:xfrm>
          <a:prstGeom prst="rect">
            <a:avLst/>
          </a:prstGeom>
          <a:noFill/>
        </p:spPr>
      </p:pic>
      <p:pic>
        <p:nvPicPr>
          <p:cNvPr id="13" name="Immagine 12"/>
          <p:cNvPicPr/>
          <p:nvPr/>
        </p:nvPicPr>
        <p:blipFill>
          <a:blip r:embed="rId3" cstate="print"/>
          <a:srcRect/>
          <a:stretch>
            <a:fillRect/>
          </a:stretch>
        </p:blipFill>
        <p:spPr bwMode="auto">
          <a:xfrm>
            <a:off x="4572000" y="2636912"/>
            <a:ext cx="4104456" cy="1872208"/>
          </a:xfrm>
          <a:prstGeom prst="rect">
            <a:avLst/>
          </a:prstGeom>
          <a:noFill/>
          <a:ln w="9525">
            <a:noFill/>
            <a:miter lim="800000"/>
            <a:headEnd/>
            <a:tailEnd/>
          </a:ln>
        </p:spPr>
      </p:pic>
      <p:pic>
        <p:nvPicPr>
          <p:cNvPr id="18433" name="Picture 1" descr="C:\Users\gianni\Desktop\THESIS FINAL\fotoshuesos\IMG_0828.jpg"/>
          <p:cNvPicPr>
            <a:picLocks noChangeAspect="1" noChangeArrowheads="1"/>
          </p:cNvPicPr>
          <p:nvPr/>
        </p:nvPicPr>
        <p:blipFill>
          <a:blip r:embed="rId4" cstate="print"/>
          <a:srcRect/>
          <a:stretch>
            <a:fillRect/>
          </a:stretch>
        </p:blipFill>
        <p:spPr bwMode="auto">
          <a:xfrm>
            <a:off x="467544" y="4221088"/>
            <a:ext cx="1992039" cy="1494077"/>
          </a:xfrm>
          <a:prstGeom prst="rect">
            <a:avLst/>
          </a:prstGeom>
          <a:noFill/>
        </p:spPr>
      </p:pic>
      <p:pic>
        <p:nvPicPr>
          <p:cNvPr id="11" name="Immagine 10" descr="C:\Users\gianni\Desktop\THESIS FINAL\fotoshuesos\IMG_0829.jpg"/>
          <p:cNvPicPr/>
          <p:nvPr/>
        </p:nvPicPr>
        <p:blipFill>
          <a:blip r:embed="rId5" cstate="print"/>
          <a:srcRect/>
          <a:stretch>
            <a:fillRect/>
          </a:stretch>
        </p:blipFill>
        <p:spPr bwMode="auto">
          <a:xfrm>
            <a:off x="2411760" y="4221088"/>
            <a:ext cx="2016224" cy="1512168"/>
          </a:xfrm>
          <a:prstGeom prst="rect">
            <a:avLst/>
          </a:prstGeom>
          <a:noFill/>
          <a:ln w="9525">
            <a:noFill/>
            <a:miter lim="800000"/>
            <a:headEnd/>
            <a:tailEnd/>
          </a:ln>
        </p:spPr>
      </p:pic>
      <p:sp>
        <p:nvSpPr>
          <p:cNvPr id="12" name="Rettangolo 11"/>
          <p:cNvSpPr/>
          <p:nvPr/>
        </p:nvSpPr>
        <p:spPr>
          <a:xfrm>
            <a:off x="4572000" y="5013176"/>
            <a:ext cx="396044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dirty="0" smtClean="0"/>
              <a:t>Different skeletal sectors for each individual have been sampled. </a:t>
            </a:r>
            <a:endParaRPr lang="en-GB"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s-ES" sz="2800" b="1" dirty="0" smtClean="0">
                <a:ln w="50800"/>
                <a:solidFill>
                  <a:schemeClr val="tx2">
                    <a:lumMod val="50000"/>
                  </a:schemeClr>
                </a:solidFill>
              </a:rPr>
              <a:t>Corral de </a:t>
            </a:r>
            <a:r>
              <a:rPr lang="es-ES" sz="2800" b="1" dirty="0" err="1" smtClean="0">
                <a:ln w="50800"/>
                <a:solidFill>
                  <a:schemeClr val="tx2">
                    <a:lumMod val="50000"/>
                  </a:schemeClr>
                </a:solidFill>
              </a:rPr>
              <a:t>Saus</a:t>
            </a:r>
            <a:r>
              <a:rPr lang="en-GB" sz="2800" b="1" dirty="0" smtClean="0">
                <a:ln w="50800"/>
                <a:solidFill>
                  <a:schemeClr val="tx2">
                    <a:lumMod val="50000"/>
                  </a:schemeClr>
                </a:solidFill>
              </a:rPr>
              <a:t/>
            </a:r>
            <a:br>
              <a:rPr lang="en-GB" sz="2800" b="1" dirty="0" smtClean="0">
                <a:ln w="50800"/>
                <a:solidFill>
                  <a:schemeClr val="tx2">
                    <a:lumMod val="50000"/>
                  </a:schemeClr>
                </a:solidFill>
              </a:rPr>
            </a:br>
            <a:endParaRPr lang="en-GB" sz="2800" b="1" dirty="0">
              <a:ln w="50800"/>
              <a:solidFill>
                <a:schemeClr val="tx2">
                  <a:lumMod val="50000"/>
                </a:schemeClr>
              </a:solidFill>
            </a:endParaRPr>
          </a:p>
        </p:txBody>
      </p:sp>
      <p:pic>
        <p:nvPicPr>
          <p:cNvPr id="4" name="Immagine 3" descr="C:\Users\gianni\Documents\CORRAL DE SAUS.jpg"/>
          <p:cNvPicPr/>
          <p:nvPr/>
        </p:nvPicPr>
        <p:blipFill>
          <a:blip r:embed="rId2" cstate="print"/>
          <a:srcRect/>
          <a:stretch>
            <a:fillRect/>
          </a:stretch>
        </p:blipFill>
        <p:spPr bwMode="auto">
          <a:xfrm>
            <a:off x="1043608" y="1268760"/>
            <a:ext cx="7056784" cy="5355976"/>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6156176" y="1340768"/>
            <a:ext cx="1330697" cy="1224136"/>
          </a:xfrm>
          <a:prstGeom prst="rect">
            <a:avLst/>
          </a:prstGeom>
          <a:noFill/>
        </p:spPr>
      </p:pic>
      <p:sp>
        <p:nvSpPr>
          <p:cNvPr id="7" name="Rettangolo 6"/>
          <p:cNvSpPr/>
          <p:nvPr/>
        </p:nvSpPr>
        <p:spPr>
          <a:xfrm>
            <a:off x="467544" y="116632"/>
            <a:ext cx="8208912"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tx2">
                    <a:lumMod val="50000"/>
                  </a:schemeClr>
                </a:solidFill>
              </a:rPr>
              <a:t>IV.1 </a:t>
            </a:r>
            <a:r>
              <a:rPr lang="en-US" sz="2800" b="1" dirty="0" smtClean="0">
                <a:ln w="50800"/>
                <a:solidFill>
                  <a:schemeClr val="tx2">
                    <a:lumMod val="50000"/>
                  </a:schemeClr>
                </a:solidFill>
              </a:rPr>
              <a:t>Results</a:t>
            </a:r>
            <a:endParaRPr lang="en-US" sz="2800" b="1" dirty="0">
              <a:ln w="50800"/>
              <a:solidFill>
                <a:schemeClr val="tx2">
                  <a:lumMod val="50000"/>
                </a:schemeClr>
              </a:solidFill>
            </a:endParaRPr>
          </a:p>
        </p:txBody>
      </p:sp>
      <p:pic>
        <p:nvPicPr>
          <p:cNvPr id="8" name="Immagine 7" descr="C:\Users\gianni\Pictures\corralolla1.jpg"/>
          <p:cNvPicPr/>
          <p:nvPr/>
        </p:nvPicPr>
        <p:blipFill>
          <a:blip r:embed="rId4" cstate="print">
            <a:grayscl/>
          </a:blip>
          <a:srcRect/>
          <a:stretch>
            <a:fillRect/>
          </a:stretch>
        </p:blipFill>
        <p:spPr bwMode="auto">
          <a:xfrm>
            <a:off x="1907704" y="3429000"/>
            <a:ext cx="1440160" cy="1383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7544" y="5517232"/>
            <a:ext cx="8208912" cy="67710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b="0" i="0" u="none" strike="noStrike" cap="none" normalizeH="0" baseline="0" dirty="0" smtClean="0">
                <a:ln>
                  <a:noFill/>
                </a:ln>
                <a:solidFill>
                  <a:srgbClr val="000000"/>
                </a:solidFill>
                <a:effectLst/>
                <a:latin typeface="+mj-lt"/>
                <a:ea typeface="Calibri" pitchFamily="34" charset="0"/>
                <a:cs typeface="Times New Roman" pitchFamily="18" charset="0"/>
              </a:rPr>
              <a:t>17 individuals dated III-II centuries BC have been analyzed.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dirty="0" smtClean="0">
                <a:solidFill>
                  <a:srgbClr val="000000"/>
                </a:solidFill>
                <a:latin typeface="+mj-lt"/>
                <a:ea typeface="Calibri" pitchFamily="34" charset="0"/>
                <a:cs typeface="Times New Roman" pitchFamily="18" charset="0"/>
              </a:rPr>
              <a:t> The obtained  dataset  contained </a:t>
            </a:r>
            <a:r>
              <a:rPr kumimoji="0" lang="en-GB" b="0" i="0" u="none" strike="noStrike" cap="none" normalizeH="0" baseline="0" dirty="0" smtClean="0">
                <a:ln>
                  <a:noFill/>
                </a:ln>
                <a:solidFill>
                  <a:srgbClr val="000000"/>
                </a:solidFill>
                <a:effectLst/>
                <a:latin typeface="+mj-lt"/>
                <a:ea typeface="Calibri" pitchFamily="34" charset="0"/>
                <a:cs typeface="Times New Roman" pitchFamily="18" charset="0"/>
              </a:rPr>
              <a:t>65 samples and 22 variables (elements)</a:t>
            </a:r>
            <a:r>
              <a:rPr kumimoji="0" lang="en-GB" sz="2000" b="0" i="0" u="none" strike="noStrike" cap="none" normalizeH="0" baseline="0" dirty="0" smtClean="0">
                <a:ln>
                  <a:noFill/>
                </a:ln>
                <a:solidFill>
                  <a:srgbClr val="000000"/>
                </a:solidFill>
                <a:effectLst/>
                <a:latin typeface="+mj-lt"/>
                <a:ea typeface="Calibri" pitchFamily="34" charset="0"/>
                <a:cs typeface="Times New Roman" pitchFamily="18" charset="0"/>
              </a:rPr>
              <a:t>.</a:t>
            </a:r>
            <a:endParaRPr kumimoji="0" lang="en-GB" sz="2000" b="0" i="0" u="none" strike="noStrike" cap="none" normalizeH="0" baseline="0" dirty="0" smtClean="0">
              <a:ln>
                <a:noFill/>
              </a:ln>
              <a:solidFill>
                <a:schemeClr val="tx1"/>
              </a:solidFill>
              <a:effectLst/>
              <a:latin typeface="+mj-lt"/>
              <a:cs typeface="Arial" pitchFamily="34" charset="0"/>
            </a:endParaRPr>
          </a:p>
        </p:txBody>
      </p:sp>
      <p:pic>
        <p:nvPicPr>
          <p:cNvPr id="6" name="Immagine 5"/>
          <p:cNvPicPr/>
          <p:nvPr/>
        </p:nvPicPr>
        <p:blipFill>
          <a:blip r:embed="rId2" cstate="print">
            <a:duotone>
              <a:prstClr val="black"/>
              <a:schemeClr val="bg1">
                <a:lumMod val="85000"/>
                <a:tint val="45000"/>
                <a:satMod val="400000"/>
              </a:schemeClr>
            </a:duotone>
          </a:blip>
          <a:srcRect/>
          <a:stretch>
            <a:fillRect/>
          </a:stretch>
        </p:blipFill>
        <p:spPr bwMode="auto">
          <a:xfrm>
            <a:off x="467544" y="332656"/>
            <a:ext cx="8208912" cy="4968552"/>
          </a:xfrm>
          <a:prstGeom prst="rect">
            <a:avLst/>
          </a:prstGeom>
          <a:solidFill>
            <a:schemeClr val="bg1">
              <a:lumMod val="85000"/>
            </a:schemeClr>
          </a:solid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08912" cy="580926"/>
          </a:xfrm>
        </p:spPr>
        <p:txBody>
          <a:bodyPr>
            <a:normAutofit fontScale="90000"/>
          </a:bodyPr>
          <a:lstStyle/>
          <a:p>
            <a:pPr lvl="1" algn="ctr" rtl="0">
              <a:spcBef>
                <a:spcPct val="0"/>
              </a:spcBef>
            </a:pPr>
            <a:r>
              <a:rPr lang="es-ES" sz="2000" b="1" dirty="0" smtClean="0"/>
              <a:t> </a:t>
            </a:r>
            <a:br>
              <a:rPr lang="es-ES" sz="2000" b="1" dirty="0" smtClean="0"/>
            </a:br>
            <a:r>
              <a:rPr lang="es-ES" sz="2000" b="1" dirty="0" smtClean="0">
                <a:latin typeface="+mn-lt"/>
              </a:rPr>
              <a:t> </a:t>
            </a:r>
            <a:r>
              <a:rPr lang="en-US" sz="2000" b="1" dirty="0" smtClean="0">
                <a:latin typeface="+mn-lt"/>
              </a:rPr>
              <a:t>Revealing </a:t>
            </a:r>
            <a:r>
              <a:rPr lang="en-US" sz="2000" b="1" dirty="0">
                <a:latin typeface="+mn-lt"/>
              </a:rPr>
              <a:t>the impact of </a:t>
            </a:r>
            <a:r>
              <a:rPr lang="en-US" sz="2000" b="1" dirty="0" err="1">
                <a:latin typeface="+mn-lt"/>
              </a:rPr>
              <a:t>diagenetic</a:t>
            </a:r>
            <a:r>
              <a:rPr lang="en-US" sz="2000" b="1" dirty="0">
                <a:latin typeface="+mn-lt"/>
              </a:rPr>
              <a:t> factors applying PCA</a:t>
            </a:r>
            <a:r>
              <a:rPr lang="en-GB" sz="2000" dirty="0">
                <a:latin typeface="+mn-lt"/>
              </a:rPr>
              <a:t/>
            </a:r>
            <a:br>
              <a:rPr lang="en-GB" sz="2000" dirty="0">
                <a:latin typeface="+mn-lt"/>
              </a:rPr>
            </a:br>
            <a:endParaRPr lang="en-GB" sz="2000" dirty="0">
              <a:latin typeface="+mn-lt"/>
            </a:endParaRPr>
          </a:p>
        </p:txBody>
      </p:sp>
      <p:pic>
        <p:nvPicPr>
          <p:cNvPr id="4" name="Imagen 4"/>
          <p:cNvPicPr/>
          <p:nvPr/>
        </p:nvPicPr>
        <p:blipFill>
          <a:blip r:embed="rId2" cstate="print"/>
          <a:srcRect/>
          <a:stretch>
            <a:fillRect/>
          </a:stretch>
        </p:blipFill>
        <p:spPr bwMode="auto">
          <a:xfrm>
            <a:off x="1115616" y="980728"/>
            <a:ext cx="6912768" cy="4088482"/>
          </a:xfrm>
          <a:prstGeom prst="rect">
            <a:avLst/>
          </a:prstGeom>
          <a:solidFill>
            <a:schemeClr val="bg1"/>
          </a:solidFill>
          <a:ln w="9525">
            <a:noFill/>
            <a:miter lim="800000"/>
            <a:headEnd/>
            <a:tailEnd/>
          </a:ln>
        </p:spPr>
      </p:pic>
      <p:sp>
        <p:nvSpPr>
          <p:cNvPr id="9" name="Rettangolo 8"/>
          <p:cNvSpPr/>
          <p:nvPr/>
        </p:nvSpPr>
        <p:spPr>
          <a:xfrm>
            <a:off x="467544" y="5229200"/>
            <a:ext cx="820891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n-US" b="1" dirty="0" smtClean="0"/>
              <a:t>B</a:t>
            </a:r>
            <a:r>
              <a:rPr lang="en-GB" b="1" dirty="0" smtClean="0"/>
              <a:t>one samples from the outer bone layer are located between soil samples and bone samples </a:t>
            </a:r>
            <a:r>
              <a:rPr lang="en-US" b="1" dirty="0" smtClean="0"/>
              <a:t>in the direction of PC1. </a:t>
            </a:r>
            <a:endParaRPr lang="es-ES" b="1" dirty="0" smtClean="0"/>
          </a:p>
          <a:p>
            <a:pPr algn="just">
              <a:buFont typeface="Arial" pitchFamily="34" charset="0"/>
              <a:buChar char="•"/>
            </a:pPr>
            <a:r>
              <a:rPr lang="en-US" b="1" dirty="0" smtClean="0"/>
              <a:t>PC2 captures variance explaining differences between white and black bone samples (all from the inner bone part).</a:t>
            </a:r>
            <a:endParaRPr lang="en-GB" b="1" dirty="0"/>
          </a:p>
        </p:txBody>
      </p:sp>
      <p:pic>
        <p:nvPicPr>
          <p:cNvPr id="12" name="Imagen 1"/>
          <p:cNvPicPr/>
          <p:nvPr/>
        </p:nvPicPr>
        <p:blipFill>
          <a:blip r:embed="rId3" cstate="print"/>
          <a:srcRect l="41431" t="15706" r="15201" b="44930"/>
          <a:stretch>
            <a:fillRect/>
          </a:stretch>
        </p:blipFill>
        <p:spPr bwMode="auto">
          <a:xfrm>
            <a:off x="5580112" y="3068960"/>
            <a:ext cx="1602381" cy="122413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580112" y="3933056"/>
            <a:ext cx="1224136" cy="21602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27584" y="908720"/>
            <a:ext cx="7416824" cy="4392488"/>
          </a:xfrm>
          <a:prstGeom prst="rect">
            <a:avLst/>
          </a:prstGeom>
          <a:solidFill>
            <a:schemeClr val="bg1"/>
          </a:solidFill>
          <a:ln>
            <a:noFill/>
          </a:ln>
        </p:spPr>
      </p:pic>
      <p:sp>
        <p:nvSpPr>
          <p:cNvPr id="5" name="Rettangolo 4"/>
          <p:cNvSpPr/>
          <p:nvPr/>
        </p:nvSpPr>
        <p:spPr>
          <a:xfrm>
            <a:off x="467544" y="5589240"/>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n-US" b="1" dirty="0" smtClean="0"/>
              <a:t>Ca show higher concentrations in bone samples  than soil samples.</a:t>
            </a:r>
          </a:p>
          <a:p>
            <a:pPr algn="just">
              <a:buFont typeface="Arial" pitchFamily="34" charset="0"/>
              <a:buChar char="•"/>
            </a:pPr>
            <a:r>
              <a:rPr lang="en-US" b="1" dirty="0" smtClean="0"/>
              <a:t>Concentrations of </a:t>
            </a:r>
            <a:r>
              <a:rPr lang="en-US" b="1" dirty="0" err="1" smtClean="0"/>
              <a:t>Mn</a:t>
            </a:r>
            <a:r>
              <a:rPr lang="en-US" b="1" dirty="0" smtClean="0"/>
              <a:t>, La, </a:t>
            </a:r>
            <a:r>
              <a:rPr lang="en-US" b="1" dirty="0" err="1" smtClean="0"/>
              <a:t>Er</a:t>
            </a:r>
            <a:r>
              <a:rPr lang="en-US" b="1" dirty="0" smtClean="0"/>
              <a:t>, </a:t>
            </a:r>
            <a:r>
              <a:rPr lang="en-US" b="1" dirty="0" err="1" smtClean="0"/>
              <a:t>Yb</a:t>
            </a:r>
            <a:r>
              <a:rPr lang="en-US" b="1" dirty="0" smtClean="0"/>
              <a:t>, Sc and Y are lower in bone samples and higher in soil samples.</a:t>
            </a:r>
            <a:endParaRPr lang="en-GB" b="1" dirty="0"/>
          </a:p>
        </p:txBody>
      </p:sp>
      <p:sp>
        <p:nvSpPr>
          <p:cNvPr id="6" name="Rettangolo 5"/>
          <p:cNvSpPr/>
          <p:nvPr/>
        </p:nvSpPr>
        <p:spPr>
          <a:xfrm>
            <a:off x="467544" y="188640"/>
            <a:ext cx="8208912" cy="646331"/>
          </a:xfrm>
          <a:prstGeom prst="rect">
            <a:avLst/>
          </a:prstGeom>
        </p:spPr>
        <p:txBody>
          <a:bodyPr wrap="square">
            <a:spAutoFit/>
          </a:bodyPr>
          <a:lstStyle/>
          <a:p>
            <a:pPr algn="just"/>
            <a:r>
              <a:rPr lang="en-GB" b="1" dirty="0" smtClean="0"/>
              <a:t>Loadings</a:t>
            </a:r>
            <a:r>
              <a:rPr lang="es-ES" b="1" dirty="0" smtClean="0"/>
              <a:t>. </a:t>
            </a:r>
            <a:r>
              <a:rPr lang="en-US" b="1" dirty="0" smtClean="0"/>
              <a:t>Contribution of each variable (i.e. elements) to the calculation of PC1 and PC2 are represented.</a:t>
            </a:r>
            <a:endParaRPr lang="en-GB"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normAutofit/>
          </a:bodyPr>
          <a:lstStyle/>
          <a:p>
            <a:r>
              <a:rPr lang="en-GB" sz="1800" b="1" dirty="0" smtClean="0"/>
              <a:t>Corral de </a:t>
            </a:r>
            <a:r>
              <a:rPr lang="en-GB" sz="1800" b="1" dirty="0" err="1" smtClean="0"/>
              <a:t>Saus</a:t>
            </a:r>
            <a:r>
              <a:rPr lang="en-GB" sz="1800" b="1" dirty="0" smtClean="0"/>
              <a:t> Cremated bones classification (PLS-DA).  </a:t>
            </a:r>
            <a:r>
              <a:rPr lang="en-GB" sz="1800" dirty="0" smtClean="0"/>
              <a:t/>
            </a:r>
            <a:br>
              <a:rPr lang="en-GB" sz="1800" dirty="0" smtClean="0"/>
            </a:br>
            <a:endParaRPr lang="en-GB" sz="1800" dirty="0"/>
          </a:p>
        </p:txBody>
      </p:sp>
      <p:pic>
        <p:nvPicPr>
          <p:cNvPr id="4" name="Imagen 1"/>
          <p:cNvPicPr/>
          <p:nvPr/>
        </p:nvPicPr>
        <p:blipFill>
          <a:blip r:embed="rId2" cstate="print"/>
          <a:srcRect/>
          <a:stretch>
            <a:fillRect/>
          </a:stretch>
        </p:blipFill>
        <p:spPr bwMode="auto">
          <a:xfrm>
            <a:off x="611560" y="548680"/>
            <a:ext cx="7920880" cy="4680520"/>
          </a:xfrm>
          <a:prstGeom prst="rect">
            <a:avLst/>
          </a:prstGeom>
          <a:solidFill>
            <a:schemeClr val="bg1"/>
          </a:solidFill>
          <a:ln w="9525">
            <a:noFill/>
            <a:miter lim="800000"/>
            <a:headEnd/>
            <a:tailEnd/>
          </a:ln>
        </p:spPr>
      </p:pic>
      <p:pic>
        <p:nvPicPr>
          <p:cNvPr id="5" name="Imagen 3"/>
          <p:cNvPicPr/>
          <p:nvPr/>
        </p:nvPicPr>
        <p:blipFill>
          <a:blip r:embed="rId3" cstate="print"/>
          <a:srcRect l="32678" t="31190" r="33036" b="41191"/>
          <a:stretch>
            <a:fillRect/>
          </a:stretch>
        </p:blipFill>
        <p:spPr bwMode="auto">
          <a:xfrm>
            <a:off x="4355976" y="1124744"/>
            <a:ext cx="1368152" cy="1296144"/>
          </a:xfrm>
          <a:prstGeom prst="rect">
            <a:avLst/>
          </a:prstGeom>
          <a:noFill/>
          <a:ln w="9525">
            <a:noFill/>
            <a:miter lim="800000"/>
            <a:headEnd/>
            <a:tailEnd/>
          </a:ln>
        </p:spPr>
      </p:pic>
      <p:sp>
        <p:nvSpPr>
          <p:cNvPr id="7" name="Rettangolo 6"/>
          <p:cNvSpPr/>
          <p:nvPr/>
        </p:nvSpPr>
        <p:spPr>
          <a:xfrm>
            <a:off x="467544" y="5373216"/>
            <a:ext cx="820891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n-GB" b="1" dirty="0" smtClean="0"/>
              <a:t>Good class separation between black and white bones was obtained using a PLS-DA model .</a:t>
            </a:r>
          </a:p>
          <a:p>
            <a:pPr algn="just">
              <a:buFont typeface="Arial" pitchFamily="34" charset="0"/>
              <a:buChar char="•"/>
            </a:pPr>
            <a:r>
              <a:rPr lang="en-GB" b="1" dirty="0" smtClean="0"/>
              <a:t>The model was applied to a set of bone of unidentifiable burning and some animal bone in dependence on their chemical characteristics.</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3568" y="620688"/>
            <a:ext cx="7704856" cy="4824536"/>
          </a:xfrm>
          <a:prstGeom prst="rect">
            <a:avLst/>
          </a:prstGeom>
          <a:solidFill>
            <a:schemeClr val="bg1"/>
          </a:solidFill>
          <a:ln>
            <a:noFill/>
          </a:ln>
        </p:spPr>
      </p:pic>
      <p:sp>
        <p:nvSpPr>
          <p:cNvPr id="5" name="Rettangolo 4"/>
          <p:cNvSpPr/>
          <p:nvPr/>
        </p:nvSpPr>
        <p:spPr>
          <a:xfrm>
            <a:off x="467544" y="5661248"/>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s-ES" sz="1400" b="1" dirty="0" smtClean="0"/>
              <a:t> </a:t>
            </a:r>
            <a:r>
              <a:rPr lang="en-GB" b="1" dirty="0" err="1" smtClean="0"/>
              <a:t>Sr</a:t>
            </a:r>
            <a:r>
              <a:rPr lang="en-GB" b="1" dirty="0" smtClean="0"/>
              <a:t>, Mg, Cu, </a:t>
            </a:r>
            <a:r>
              <a:rPr lang="en-GB" b="1" dirty="0" err="1" smtClean="0"/>
              <a:t>Ba</a:t>
            </a:r>
            <a:r>
              <a:rPr lang="en-GB" b="1" dirty="0" smtClean="0"/>
              <a:t>, V and </a:t>
            </a:r>
            <a:r>
              <a:rPr lang="en-GB" b="1" dirty="0" err="1" smtClean="0"/>
              <a:t>Yb</a:t>
            </a:r>
            <a:r>
              <a:rPr lang="en-GB" b="1" dirty="0" smtClean="0"/>
              <a:t> were the elements with the highest impact on the PLS-DA model.</a:t>
            </a:r>
          </a:p>
          <a:p>
            <a:pPr algn="just">
              <a:buFont typeface="Arial" pitchFamily="34" charset="0"/>
              <a:buChar char="•"/>
            </a:pPr>
            <a:r>
              <a:rPr lang="en-GB" b="1" dirty="0" smtClean="0"/>
              <a:t>Concentrations are higher in carbonized  than incinerated bones.</a:t>
            </a:r>
            <a:endParaRPr lang="es-ES" b="1" dirty="0" smtClean="0"/>
          </a:p>
        </p:txBody>
      </p:sp>
      <p:sp>
        <p:nvSpPr>
          <p:cNvPr id="6" name="Rettangolo 5"/>
          <p:cNvSpPr/>
          <p:nvPr/>
        </p:nvSpPr>
        <p:spPr>
          <a:xfrm>
            <a:off x="467544" y="188640"/>
            <a:ext cx="8208912" cy="369332"/>
          </a:xfrm>
          <a:prstGeom prst="rect">
            <a:avLst/>
          </a:prstGeom>
        </p:spPr>
        <p:txBody>
          <a:bodyPr wrap="square">
            <a:spAutoFit/>
          </a:bodyPr>
          <a:lstStyle/>
          <a:p>
            <a:pPr algn="ctr"/>
            <a:r>
              <a:rPr lang="en-US" b="1" dirty="0" smtClean="0"/>
              <a:t>Variable Importance in Projection (</a:t>
            </a:r>
            <a:r>
              <a:rPr lang="en-GB" b="1" dirty="0" smtClean="0"/>
              <a:t>VIP) scores for the calculated model </a:t>
            </a:r>
            <a:r>
              <a:rPr lang="es-ES" b="1" dirty="0" smtClean="0"/>
              <a:t>.</a:t>
            </a:r>
            <a:endParaRPr lang="en-GB"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2" y="1340768"/>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smtClean="0"/>
              <a:t>El/Ca Corral de </a:t>
            </a:r>
            <a:r>
              <a:rPr lang="en-US" dirty="0" err="1" smtClean="0"/>
              <a:t>Saus</a:t>
            </a:r>
            <a:r>
              <a:rPr lang="en-US" dirty="0" smtClean="0"/>
              <a:t> samples. Zn/Ca (rich and poor protein intake), </a:t>
            </a:r>
            <a:r>
              <a:rPr lang="en-US" dirty="0" err="1" smtClean="0"/>
              <a:t>Sr</a:t>
            </a:r>
            <a:r>
              <a:rPr lang="en-US" dirty="0" smtClean="0"/>
              <a:t>/Ca (vegetable and animal protein based diet).  Incinerated bones (I.),  carbonized bones (CB.), bone surface (S.H.). </a:t>
            </a:r>
            <a:endParaRPr lang="en-US" dirty="0"/>
          </a:p>
        </p:txBody>
      </p:sp>
      <p:sp>
        <p:nvSpPr>
          <p:cNvPr id="12" name="Rettangolo 11"/>
          <p:cNvSpPr/>
          <p:nvPr/>
        </p:nvSpPr>
        <p:spPr>
          <a:xfrm>
            <a:off x="467544" y="404664"/>
            <a:ext cx="8208912" cy="954107"/>
          </a:xfrm>
          <a:prstGeom prst="rect">
            <a:avLst/>
          </a:prstGeom>
        </p:spPr>
        <p:txBody>
          <a:bodyPr wrap="square">
            <a:spAutoFit/>
          </a:bodyPr>
          <a:lstStyle/>
          <a:p>
            <a:pPr algn="ctr"/>
            <a:r>
              <a:rPr lang="es-ES" sz="2800" b="1" dirty="0" smtClean="0">
                <a:ln w="50800"/>
                <a:solidFill>
                  <a:schemeClr val="tx2">
                    <a:lumMod val="50000"/>
                  </a:schemeClr>
                </a:solidFill>
              </a:rPr>
              <a:t>IV.2 </a:t>
            </a:r>
            <a:r>
              <a:rPr lang="en-US" sz="2800" b="1" dirty="0" smtClean="0">
                <a:ln w="50800"/>
                <a:solidFill>
                  <a:schemeClr val="tx2">
                    <a:lumMod val="50000"/>
                  </a:schemeClr>
                </a:solidFill>
              </a:rPr>
              <a:t>Population</a:t>
            </a:r>
            <a:r>
              <a:rPr lang="es-ES" sz="2800" b="1" dirty="0" smtClean="0">
                <a:ln w="50800"/>
                <a:solidFill>
                  <a:schemeClr val="tx2">
                    <a:lumMod val="50000"/>
                  </a:schemeClr>
                </a:solidFill>
              </a:rPr>
              <a:t> </a:t>
            </a:r>
            <a:r>
              <a:rPr lang="en-US" sz="2800" b="1" dirty="0" smtClean="0">
                <a:ln w="50800"/>
                <a:solidFill>
                  <a:schemeClr val="tx2">
                    <a:lumMod val="50000"/>
                  </a:schemeClr>
                </a:solidFill>
              </a:rPr>
              <a:t>Lifestyle (diet) reconstruction, differences depending on the bone class: an example</a:t>
            </a:r>
            <a:endParaRPr lang="en-US" sz="2800" b="1" dirty="0">
              <a:ln w="50800"/>
              <a:solidFill>
                <a:schemeClr val="tx2">
                  <a:lumMod val="50000"/>
                </a:schemeClr>
              </a:solidFill>
            </a:endParaRPr>
          </a:p>
        </p:txBody>
      </p:sp>
      <p:graphicFrame>
        <p:nvGraphicFramePr>
          <p:cNvPr id="7" name="Grafico 6"/>
          <p:cNvGraphicFramePr/>
          <p:nvPr/>
        </p:nvGraphicFramePr>
        <p:xfrm>
          <a:off x="2411760" y="4437112"/>
          <a:ext cx="4320480"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p:nvPr/>
        </p:nvGraphicFramePr>
        <p:xfrm>
          <a:off x="2411760" y="2276872"/>
          <a:ext cx="4320480" cy="2088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3128227"/>
            <a:ext cx="8208912" cy="178510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lang="en-GB" sz="2000" dirty="0" smtClean="0"/>
              <a:t> </a:t>
            </a:r>
            <a:r>
              <a:rPr lang="en-GB" dirty="0" smtClean="0"/>
              <a:t>Some forensic archaeological studies have focused their efforts on the determination of heavy metals in human remains in order to establish intentional or unintentional poisoning as the cause of death of some individuals.</a:t>
            </a:r>
          </a:p>
          <a:p>
            <a:pPr lvl="0" algn="just" fontAlgn="base">
              <a:spcBef>
                <a:spcPct val="0"/>
              </a:spcBef>
              <a:spcAft>
                <a:spcPct val="0"/>
              </a:spcAft>
              <a:buFont typeface="Arial" pitchFamily="34" charset="0"/>
              <a:buChar char="•"/>
            </a:pPr>
            <a:r>
              <a:rPr lang="en-GB" dirty="0" smtClean="0"/>
              <a:t>Arsenic (As), Mercury (Hg) and Lead (</a:t>
            </a:r>
            <a:r>
              <a:rPr lang="en-GB" dirty="0" err="1" smtClean="0"/>
              <a:t>Pb</a:t>
            </a:r>
            <a:r>
              <a:rPr lang="en-GB" dirty="0" smtClean="0"/>
              <a:t>) have been the more attractive elements from scholars investigating the cases of poisoning in ancient populations or in famous people of antiquity.</a:t>
            </a:r>
            <a:endParaRPr kumimoji="0" lang="es-ES" b="0" i="0" u="none" strike="noStrike" cap="none" normalizeH="0" baseline="0" dirty="0" smtClean="0">
              <a:ln>
                <a:noFill/>
              </a:ln>
              <a:solidFill>
                <a:schemeClr val="tx1"/>
              </a:solidFill>
              <a:effectLst/>
              <a:cs typeface="Arial" pitchFamily="34" charset="0"/>
            </a:endParaRPr>
          </a:p>
        </p:txBody>
      </p:sp>
      <p:sp>
        <p:nvSpPr>
          <p:cNvPr id="5" name="Titolo 1"/>
          <p:cNvSpPr>
            <a:spLocks noGrp="1"/>
          </p:cNvSpPr>
          <p:nvPr>
            <p:ph type="title"/>
          </p:nvPr>
        </p:nvSpPr>
        <p:spPr>
          <a:xfrm>
            <a:off x="467544" y="1124744"/>
            <a:ext cx="8208912"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tx2">
                    <a:lumMod val="50000"/>
                  </a:schemeClr>
                </a:solidFill>
              </a:rPr>
              <a:t>V. FORENSIC ARCHAEOLOGY CASES</a:t>
            </a:r>
            <a:r>
              <a:rPr lang="en-US" sz="4800" b="1" dirty="0" smtClean="0">
                <a:ln w="50800"/>
                <a:solidFill>
                  <a:schemeClr val="tx2">
                    <a:lumMod val="50000"/>
                  </a:schemeClr>
                </a:solidFill>
              </a:rPr>
              <a:t/>
            </a:r>
            <a:br>
              <a:rPr lang="en-US" sz="4800" b="1" dirty="0" smtClean="0">
                <a:ln w="50800"/>
                <a:solidFill>
                  <a:schemeClr val="tx2">
                    <a:lumMod val="50000"/>
                  </a:schemeClr>
                </a:solidFill>
              </a:rPr>
            </a:br>
            <a:endParaRPr lang="en-US" sz="4800" b="1" dirty="0">
              <a:ln w="5080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41805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tx2">
                    <a:lumMod val="50000"/>
                  </a:schemeClr>
                </a:solidFill>
              </a:rPr>
              <a:t>Renaissance Humanists and Medieval Ceramist</a:t>
            </a:r>
            <a:endParaRPr lang="en-US" sz="2800" b="1" dirty="0">
              <a:ln w="50800"/>
              <a:solidFill>
                <a:schemeClr val="tx2">
                  <a:lumMod val="50000"/>
                </a:schemeClr>
              </a:solidFill>
            </a:endParaRPr>
          </a:p>
        </p:txBody>
      </p:sp>
      <p:sp>
        <p:nvSpPr>
          <p:cNvPr id="4" name="Rettangolo 3"/>
          <p:cNvSpPr/>
          <p:nvPr/>
        </p:nvSpPr>
        <p:spPr>
          <a:xfrm>
            <a:off x="467544" y="836712"/>
            <a:ext cx="1649943" cy="369332"/>
          </a:xfrm>
          <a:prstGeom prst="rect">
            <a:avLst/>
          </a:prstGeom>
        </p:spPr>
        <p:txBody>
          <a:bodyPr wrap="square">
            <a:spAutoFit/>
          </a:bodyPr>
          <a:lstStyle/>
          <a:p>
            <a:r>
              <a:rPr lang="es-ES" b="1" i="1" dirty="0" smtClean="0"/>
              <a:t>Las muestras</a:t>
            </a:r>
            <a:endParaRPr lang="en-GB" dirty="0"/>
          </a:p>
        </p:txBody>
      </p:sp>
      <p:sp>
        <p:nvSpPr>
          <p:cNvPr id="67585" name="Rectangle 1"/>
          <p:cNvSpPr>
            <a:spLocks noChangeArrowheads="1"/>
          </p:cNvSpPr>
          <p:nvPr/>
        </p:nvSpPr>
        <p:spPr bwMode="auto">
          <a:xfrm>
            <a:off x="467544" y="789381"/>
            <a:ext cx="8208912" cy="1754326"/>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fontAlgn="t"/>
            <a:r>
              <a:rPr lang="en-GB" dirty="0" smtClean="0"/>
              <a:t>We have selected two cases: </a:t>
            </a:r>
          </a:p>
          <a:p>
            <a:pPr fontAlgn="t">
              <a:buFont typeface="Arial" pitchFamily="34" charset="0"/>
              <a:buChar char="•"/>
            </a:pPr>
            <a:r>
              <a:rPr lang="en-GB" dirty="0" smtClean="0"/>
              <a:t> The first case about the Italian Renaissance Florentine humanists, Giovanni Pico </a:t>
            </a:r>
            <a:r>
              <a:rPr lang="en-GB" dirty="0" err="1" smtClean="0"/>
              <a:t>della</a:t>
            </a:r>
            <a:r>
              <a:rPr lang="en-GB" dirty="0" smtClean="0"/>
              <a:t> </a:t>
            </a:r>
            <a:r>
              <a:rPr lang="en-GB" dirty="0" err="1" smtClean="0"/>
              <a:t>Mirandola</a:t>
            </a:r>
            <a:r>
              <a:rPr lang="en-GB" dirty="0" smtClean="0"/>
              <a:t>, Angelo </a:t>
            </a:r>
            <a:r>
              <a:rPr lang="en-GB" dirty="0" err="1" smtClean="0"/>
              <a:t>Poliziano</a:t>
            </a:r>
            <a:r>
              <a:rPr lang="en-GB" dirty="0" smtClean="0"/>
              <a:t> and </a:t>
            </a:r>
            <a:r>
              <a:rPr lang="en-GB" dirty="0" err="1" smtClean="0"/>
              <a:t>Girolamo</a:t>
            </a:r>
            <a:r>
              <a:rPr lang="en-GB" dirty="0" smtClean="0"/>
              <a:t> </a:t>
            </a:r>
            <a:r>
              <a:rPr lang="en-GB" dirty="0" err="1" smtClean="0"/>
              <a:t>Benivieni</a:t>
            </a:r>
            <a:r>
              <a:rPr lang="en-GB" dirty="0" smtClean="0"/>
              <a:t>.</a:t>
            </a:r>
          </a:p>
          <a:p>
            <a:pPr>
              <a:buFont typeface="Arial" pitchFamily="34" charset="0"/>
              <a:buChar char="•"/>
            </a:pPr>
            <a:r>
              <a:rPr lang="en-GB" dirty="0" smtClean="0"/>
              <a:t> The second case from the medieval excavation of </a:t>
            </a:r>
            <a:r>
              <a:rPr lang="en-GB" dirty="0" err="1" smtClean="0"/>
              <a:t>Montelupo</a:t>
            </a:r>
            <a:r>
              <a:rPr lang="en-GB" dirty="0" smtClean="0"/>
              <a:t> </a:t>
            </a:r>
            <a:r>
              <a:rPr lang="en-GB" dirty="0" err="1" smtClean="0"/>
              <a:t>Fiorentino</a:t>
            </a:r>
            <a:r>
              <a:rPr lang="en-GB" dirty="0" smtClean="0"/>
              <a:t> town (Florence, Italy), famous for its ceramic production (an individual that archaeologist believe to be a ceramist).</a:t>
            </a:r>
          </a:p>
        </p:txBody>
      </p:sp>
      <p:pic>
        <p:nvPicPr>
          <p:cNvPr id="6" name="Immagine 5" descr="C:\Users\gianni\Documents\Montelupo Fiorentino e Firenze.jpg"/>
          <p:cNvPicPr/>
          <p:nvPr/>
        </p:nvPicPr>
        <p:blipFill>
          <a:blip r:embed="rId2" cstate="print"/>
          <a:srcRect/>
          <a:stretch>
            <a:fillRect/>
          </a:stretch>
        </p:blipFill>
        <p:spPr bwMode="auto">
          <a:xfrm>
            <a:off x="1619672" y="2852936"/>
            <a:ext cx="5904656" cy="3861048"/>
          </a:xfrm>
          <a:prstGeom prst="rect">
            <a:avLst/>
          </a:prstGeom>
          <a:noFill/>
          <a:ln w="9525">
            <a:noFill/>
            <a:miter lim="800000"/>
            <a:headEnd/>
            <a:tailEnd/>
          </a:ln>
        </p:spPr>
      </p:pic>
      <p:pic>
        <p:nvPicPr>
          <p:cNvPr id="7" name="Immagine 6"/>
          <p:cNvPicPr/>
          <p:nvPr/>
        </p:nvPicPr>
        <p:blipFill>
          <a:blip r:embed="rId3" cstate="print"/>
          <a:srcRect/>
          <a:stretch>
            <a:fillRect/>
          </a:stretch>
        </p:blipFill>
        <p:spPr bwMode="auto">
          <a:xfrm>
            <a:off x="6444208" y="5301208"/>
            <a:ext cx="1035174" cy="108012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12290" name="Picture 2" descr="http://samanthasurlowart102.files.wordpress.com/2012/04/san-marco-firenze.jpg"/>
          <p:cNvPicPr>
            <a:picLocks noChangeAspect="1" noChangeArrowheads="1"/>
          </p:cNvPicPr>
          <p:nvPr/>
        </p:nvPicPr>
        <p:blipFill>
          <a:blip r:embed="rId4" cstate="print"/>
          <a:srcRect/>
          <a:stretch>
            <a:fillRect/>
          </a:stretch>
        </p:blipFill>
        <p:spPr bwMode="auto">
          <a:xfrm>
            <a:off x="3995936" y="2996952"/>
            <a:ext cx="1008112" cy="748125"/>
          </a:xfrm>
          <a:prstGeom prst="rect">
            <a:avLst/>
          </a:prstGeom>
          <a:noFill/>
        </p:spPr>
      </p:pic>
      <p:pic>
        <p:nvPicPr>
          <p:cNvPr id="12291" name="Picture 3" descr="C:\Users\gianni\Desktop\MONTELUPO CERAMICA.jpg"/>
          <p:cNvPicPr>
            <a:picLocks noChangeAspect="1" noChangeArrowheads="1"/>
          </p:cNvPicPr>
          <p:nvPr/>
        </p:nvPicPr>
        <p:blipFill>
          <a:blip r:embed="rId5" cstate="print"/>
          <a:srcRect/>
          <a:stretch>
            <a:fillRect/>
          </a:stretch>
        </p:blipFill>
        <p:spPr bwMode="auto">
          <a:xfrm>
            <a:off x="2843808" y="3933056"/>
            <a:ext cx="792087" cy="79208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88640"/>
            <a:ext cx="8352928"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dirty="0" smtClean="0"/>
              <a:t>Humanist Florentine individuals chemical analysis of toxic metals (As, Hg) have been carried out to clarify if their death was due to poisoning, and to find out the biological relevance of elemental concentrations not conditioned by </a:t>
            </a:r>
            <a:r>
              <a:rPr lang="en-GB" i="1" dirty="0" smtClean="0"/>
              <a:t>post-mortem</a:t>
            </a:r>
            <a:r>
              <a:rPr lang="en-GB" dirty="0" smtClean="0"/>
              <a:t> processes</a:t>
            </a:r>
            <a:r>
              <a:rPr lang="es-ES" dirty="0" smtClean="0"/>
              <a:t> .</a:t>
            </a:r>
            <a:endParaRPr lang="en-GB" dirty="0"/>
          </a:p>
        </p:txBody>
      </p:sp>
      <p:pic>
        <p:nvPicPr>
          <p:cNvPr id="5" name="Immagine 4" descr="C:\Users\gianni\Pictures\Pico1.jpg"/>
          <p:cNvPicPr/>
          <p:nvPr/>
        </p:nvPicPr>
        <p:blipFill>
          <a:blip r:embed="rId2" cstate="print"/>
          <a:srcRect/>
          <a:stretch>
            <a:fillRect/>
          </a:stretch>
        </p:blipFill>
        <p:spPr bwMode="auto">
          <a:xfrm>
            <a:off x="467544" y="1628800"/>
            <a:ext cx="2160000" cy="2880320"/>
          </a:xfrm>
          <a:prstGeom prst="rect">
            <a:avLst/>
          </a:prstGeom>
          <a:noFill/>
          <a:ln w="9525">
            <a:noFill/>
            <a:miter lim="800000"/>
            <a:headEnd/>
            <a:tailEnd/>
          </a:ln>
        </p:spPr>
      </p:pic>
      <p:pic>
        <p:nvPicPr>
          <p:cNvPr id="6" name="Immagine 5" descr="C:\Users\gianni\Pictures\472px-Ridolfo_del_Ghirlandaio_008.jpg"/>
          <p:cNvPicPr/>
          <p:nvPr/>
        </p:nvPicPr>
        <p:blipFill>
          <a:blip r:embed="rId3" cstate="print"/>
          <a:srcRect/>
          <a:stretch>
            <a:fillRect/>
          </a:stretch>
        </p:blipFill>
        <p:spPr bwMode="auto">
          <a:xfrm>
            <a:off x="3491880" y="1628800"/>
            <a:ext cx="2160000" cy="2880320"/>
          </a:xfrm>
          <a:prstGeom prst="rect">
            <a:avLst/>
          </a:prstGeom>
          <a:noFill/>
          <a:ln w="9525">
            <a:noFill/>
            <a:miter lim="800000"/>
            <a:headEnd/>
            <a:tailEnd/>
          </a:ln>
        </p:spPr>
      </p:pic>
      <p:pic>
        <p:nvPicPr>
          <p:cNvPr id="7" name="Immagine 6" descr="C:\Users\gianni\Pictures\poliziano.png"/>
          <p:cNvPicPr/>
          <p:nvPr/>
        </p:nvPicPr>
        <p:blipFill>
          <a:blip r:embed="rId4" cstate="print"/>
          <a:srcRect/>
          <a:stretch>
            <a:fillRect/>
          </a:stretch>
        </p:blipFill>
        <p:spPr bwMode="auto">
          <a:xfrm>
            <a:off x="6516216" y="1628800"/>
            <a:ext cx="2160000" cy="2880320"/>
          </a:xfrm>
          <a:prstGeom prst="rect">
            <a:avLst/>
          </a:prstGeom>
          <a:noFill/>
          <a:ln w="9525">
            <a:noFill/>
            <a:miter lim="800000"/>
            <a:headEnd/>
            <a:tailEnd/>
          </a:ln>
        </p:spPr>
      </p:pic>
      <p:sp>
        <p:nvSpPr>
          <p:cNvPr id="9" name="Rettangolo 8"/>
          <p:cNvSpPr/>
          <p:nvPr/>
        </p:nvSpPr>
        <p:spPr>
          <a:xfrm>
            <a:off x="467544" y="5301208"/>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dirty="0" smtClean="0"/>
              <a:t>About ceramist the aim have been understand, through metal analyses (As, Hg, </a:t>
            </a:r>
            <a:r>
              <a:rPr lang="en-GB" dirty="0" err="1" smtClean="0"/>
              <a:t>Pb</a:t>
            </a:r>
            <a:r>
              <a:rPr lang="en-GB" dirty="0" smtClean="0"/>
              <a:t>), if its high concentrations levels are due to  the long exposure to toxic agents (</a:t>
            </a:r>
            <a:r>
              <a:rPr lang="en-GB" dirty="0" err="1" smtClean="0"/>
              <a:t>colors</a:t>
            </a:r>
            <a:r>
              <a:rPr lang="en-GB" dirty="0" smtClean="0"/>
              <a:t>) or if the results are conditioned by </a:t>
            </a:r>
            <a:r>
              <a:rPr lang="en-GB" i="1" dirty="0" smtClean="0"/>
              <a:t>post-mortem </a:t>
            </a:r>
            <a:r>
              <a:rPr lang="en-GB" dirty="0" smtClean="0"/>
              <a:t>processes. </a:t>
            </a:r>
            <a:endParaRPr lang="en-GB" dirty="0"/>
          </a:p>
        </p:txBody>
      </p:sp>
      <p:sp>
        <p:nvSpPr>
          <p:cNvPr id="10" name="Rettangolo 9"/>
          <p:cNvSpPr/>
          <p:nvPr/>
        </p:nvSpPr>
        <p:spPr>
          <a:xfrm>
            <a:off x="467544" y="4509120"/>
            <a:ext cx="2160240" cy="646331"/>
          </a:xfrm>
          <a:prstGeom prst="rect">
            <a:avLst/>
          </a:prstGeom>
        </p:spPr>
        <p:txBody>
          <a:bodyPr wrap="square">
            <a:spAutoFit/>
          </a:bodyPr>
          <a:lstStyle/>
          <a:p>
            <a:pPr algn="ctr"/>
            <a:r>
              <a:rPr lang="en-GB" i="1" dirty="0" smtClean="0"/>
              <a:t>Pico </a:t>
            </a:r>
            <a:r>
              <a:rPr lang="en-GB" i="1" dirty="0" err="1" smtClean="0"/>
              <a:t>della</a:t>
            </a:r>
            <a:r>
              <a:rPr lang="en-GB" i="1" dirty="0" smtClean="0"/>
              <a:t> </a:t>
            </a:r>
            <a:r>
              <a:rPr lang="en-GB" i="1" dirty="0" err="1" smtClean="0"/>
              <a:t>Mirandola</a:t>
            </a:r>
            <a:endParaRPr lang="en-GB" i="1" dirty="0" smtClean="0"/>
          </a:p>
          <a:p>
            <a:pPr algn="ctr"/>
            <a:r>
              <a:rPr lang="es-ES" i="1" dirty="0" smtClean="0"/>
              <a:t>(1463-1494)</a:t>
            </a:r>
            <a:endParaRPr lang="en-GB" i="1" dirty="0"/>
          </a:p>
        </p:txBody>
      </p:sp>
      <p:sp>
        <p:nvSpPr>
          <p:cNvPr id="11" name="Rettangolo 10"/>
          <p:cNvSpPr/>
          <p:nvPr/>
        </p:nvSpPr>
        <p:spPr>
          <a:xfrm>
            <a:off x="3491880" y="4509120"/>
            <a:ext cx="2160240" cy="646331"/>
          </a:xfrm>
          <a:prstGeom prst="rect">
            <a:avLst/>
          </a:prstGeom>
        </p:spPr>
        <p:txBody>
          <a:bodyPr wrap="square">
            <a:spAutoFit/>
          </a:bodyPr>
          <a:lstStyle/>
          <a:p>
            <a:pPr algn="ctr"/>
            <a:r>
              <a:rPr lang="en-GB" i="1" dirty="0" err="1" smtClean="0"/>
              <a:t>Benivieni</a:t>
            </a:r>
            <a:endParaRPr lang="en-GB" i="1" dirty="0" smtClean="0"/>
          </a:p>
          <a:p>
            <a:pPr algn="ctr"/>
            <a:r>
              <a:rPr lang="es-ES" i="1" dirty="0" smtClean="0"/>
              <a:t>(1453-1542)</a:t>
            </a:r>
            <a:endParaRPr lang="en-GB" i="1" dirty="0"/>
          </a:p>
        </p:txBody>
      </p:sp>
      <p:sp>
        <p:nvSpPr>
          <p:cNvPr id="12" name="Rettangolo 11"/>
          <p:cNvSpPr/>
          <p:nvPr/>
        </p:nvSpPr>
        <p:spPr>
          <a:xfrm>
            <a:off x="6516216" y="4509120"/>
            <a:ext cx="2160240" cy="646331"/>
          </a:xfrm>
          <a:prstGeom prst="rect">
            <a:avLst/>
          </a:prstGeom>
        </p:spPr>
        <p:txBody>
          <a:bodyPr wrap="square">
            <a:spAutoFit/>
          </a:bodyPr>
          <a:lstStyle/>
          <a:p>
            <a:pPr algn="ctr"/>
            <a:r>
              <a:rPr lang="en-GB" i="1" dirty="0" err="1" smtClean="0"/>
              <a:t>Poliziano</a:t>
            </a:r>
            <a:endParaRPr lang="en-GB" i="1" dirty="0" smtClean="0"/>
          </a:p>
          <a:p>
            <a:pPr algn="ctr"/>
            <a:r>
              <a:rPr lang="es-ES" i="1" dirty="0" smtClean="0"/>
              <a:t>(1454-1494)</a:t>
            </a:r>
            <a:endParaRPr lang="en-GB" i="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467544" y="178768"/>
            <a:ext cx="820891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1"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As y Hg</a:t>
            </a:r>
            <a:r>
              <a:rPr lang="en-US" b="1" dirty="0" smtClean="0"/>
              <a:t> (µg/g)</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 values in Giovanni Pico Della </a:t>
            </a:r>
            <a:r>
              <a:rPr kumimoji="0" lang="en-US" b="1" i="1" u="none" strike="noStrike" cap="none" normalizeH="0" baseline="0" dirty="0" err="1" smtClean="0">
                <a:ln>
                  <a:noFill/>
                </a:ln>
                <a:solidFill>
                  <a:schemeClr val="tx1"/>
                </a:solidFill>
                <a:effectLst/>
                <a:latin typeface="+mj-lt"/>
                <a:ea typeface="Calibri" pitchFamily="34" charset="0"/>
                <a:cs typeface="Times New Roman" pitchFamily="18" charset="0"/>
              </a:rPr>
              <a:t>Mirandola</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mj-lt"/>
                <a:ea typeface="Calibri" pitchFamily="34" charset="0"/>
                <a:cs typeface="Times New Roman" pitchFamily="18" charset="0"/>
              </a:rPr>
              <a:t>Girolamo</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mj-lt"/>
                <a:ea typeface="Calibri" pitchFamily="34" charset="0"/>
                <a:cs typeface="Times New Roman" pitchFamily="18" charset="0"/>
              </a:rPr>
              <a:t>Benivieni</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 y Angelo </a:t>
            </a:r>
            <a:r>
              <a:rPr kumimoji="0" lang="en-US" b="1" i="1" u="none" strike="noStrike" cap="none" normalizeH="0" baseline="0" dirty="0" err="1" smtClean="0">
                <a:ln>
                  <a:noFill/>
                </a:ln>
                <a:solidFill>
                  <a:schemeClr val="tx1"/>
                </a:solidFill>
                <a:effectLst/>
                <a:latin typeface="+mj-lt"/>
                <a:ea typeface="Calibri" pitchFamily="34" charset="0"/>
                <a:cs typeface="Times New Roman" pitchFamily="18" charset="0"/>
              </a:rPr>
              <a:t>Poliziano</a:t>
            </a:r>
            <a:r>
              <a:rPr kumimoji="0" lang="en-US" b="1" i="1"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mj-lt"/>
              <a:cs typeface="Arial" pitchFamily="34" charset="0"/>
            </a:endParaRPr>
          </a:p>
        </p:txBody>
      </p:sp>
      <p:pic>
        <p:nvPicPr>
          <p:cNvPr id="11" name="Immagine 10"/>
          <p:cNvPicPr/>
          <p:nvPr/>
        </p:nvPicPr>
        <p:blipFill>
          <a:blip r:embed="rId2" cstate="print"/>
          <a:srcRect/>
          <a:stretch>
            <a:fillRect/>
          </a:stretch>
        </p:blipFill>
        <p:spPr bwMode="auto">
          <a:xfrm>
            <a:off x="1403648" y="1052736"/>
            <a:ext cx="6264696" cy="5491866"/>
          </a:xfrm>
          <a:prstGeom prst="rect">
            <a:avLst/>
          </a:prstGeom>
          <a:solidFill>
            <a:schemeClr val="bg1"/>
          </a:solidFill>
          <a:ln w="9525">
            <a:noFill/>
            <a:miter lim="800000"/>
            <a:headEnd/>
            <a:tailEnd/>
          </a:ln>
        </p:spPr>
      </p:pic>
      <p:sp>
        <p:nvSpPr>
          <p:cNvPr id="14" name="Freccia a destra 13"/>
          <p:cNvSpPr/>
          <p:nvPr/>
        </p:nvSpPr>
        <p:spPr>
          <a:xfrm>
            <a:off x="4644008" y="3645024"/>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a destra 14"/>
          <p:cNvSpPr/>
          <p:nvPr/>
        </p:nvSpPr>
        <p:spPr>
          <a:xfrm>
            <a:off x="4644008" y="486916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p:cNvSpPr/>
          <p:nvPr/>
        </p:nvSpPr>
        <p:spPr>
          <a:xfrm>
            <a:off x="3203848" y="4725144"/>
            <a:ext cx="136815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3203848" y="3501008"/>
            <a:ext cx="136815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620688"/>
            <a:ext cx="8208912" cy="369332"/>
          </a:xfrm>
          <a:prstGeom prst="rect">
            <a:avLst/>
          </a:prstGeom>
        </p:spPr>
        <p:txBody>
          <a:bodyPr wrap="square">
            <a:spAutoFit/>
          </a:bodyPr>
          <a:lstStyle/>
          <a:p>
            <a:pPr algn="just"/>
            <a:r>
              <a:rPr lang="en-US" b="1" i="1" dirty="0" smtClean="0">
                <a:latin typeface="+mj-lt"/>
              </a:rPr>
              <a:t>As, Hg y </a:t>
            </a:r>
            <a:r>
              <a:rPr lang="en-US" b="1" i="1" dirty="0" err="1" smtClean="0">
                <a:latin typeface="+mj-lt"/>
              </a:rPr>
              <a:t>Pb</a:t>
            </a:r>
            <a:r>
              <a:rPr lang="en-US" b="1" dirty="0" smtClean="0">
                <a:latin typeface="+mj-lt"/>
              </a:rPr>
              <a:t> (µg/g)</a:t>
            </a:r>
            <a:r>
              <a:rPr lang="en-US" b="1" i="1" dirty="0" smtClean="0">
                <a:latin typeface="+mj-lt"/>
              </a:rPr>
              <a:t> values in </a:t>
            </a:r>
            <a:r>
              <a:rPr lang="en-US" b="1" i="1" dirty="0" err="1" smtClean="0">
                <a:latin typeface="+mj-lt"/>
              </a:rPr>
              <a:t>Montelupo</a:t>
            </a:r>
            <a:r>
              <a:rPr lang="en-US" b="1" i="1" dirty="0" smtClean="0">
                <a:latin typeface="+mj-lt"/>
              </a:rPr>
              <a:t> </a:t>
            </a:r>
            <a:r>
              <a:rPr lang="en-US" b="1" i="1" dirty="0" err="1" smtClean="0">
                <a:latin typeface="+mj-lt"/>
              </a:rPr>
              <a:t>Fiorentino</a:t>
            </a:r>
            <a:r>
              <a:rPr lang="en-US" b="1" i="1" dirty="0" smtClean="0">
                <a:latin typeface="+mj-lt"/>
              </a:rPr>
              <a:t> samples</a:t>
            </a:r>
            <a:endParaRPr lang="en-US" dirty="0">
              <a:latin typeface="+mj-lt"/>
            </a:endParaRPr>
          </a:p>
        </p:txBody>
      </p:sp>
      <p:sp>
        <p:nvSpPr>
          <p:cNvPr id="13" name="Rettangolo 12"/>
          <p:cNvSpPr/>
          <p:nvPr/>
        </p:nvSpPr>
        <p:spPr>
          <a:xfrm>
            <a:off x="467544" y="5013176"/>
            <a:ext cx="820891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n-US" b="1" dirty="0" smtClean="0"/>
              <a:t>Soil sample “31” </a:t>
            </a:r>
            <a:r>
              <a:rPr lang="en-US" b="1" dirty="0" err="1" smtClean="0"/>
              <a:t>Pb</a:t>
            </a:r>
            <a:r>
              <a:rPr lang="en-US" b="1" dirty="0" smtClean="0"/>
              <a:t> value minor than soil sample “27”. </a:t>
            </a:r>
          </a:p>
          <a:p>
            <a:pPr algn="just">
              <a:buFont typeface="Arial" pitchFamily="34" charset="0"/>
              <a:buChar char="•"/>
            </a:pPr>
            <a:r>
              <a:rPr lang="en-US" b="1" dirty="0" smtClean="0"/>
              <a:t>Soil sample“27” </a:t>
            </a:r>
            <a:r>
              <a:rPr lang="en-US" b="1" dirty="0" err="1" smtClean="0"/>
              <a:t>Pb</a:t>
            </a:r>
            <a:r>
              <a:rPr lang="en-US" b="1" dirty="0" smtClean="0"/>
              <a:t> higher value related to rib values.</a:t>
            </a:r>
            <a:r>
              <a:rPr lang="en-US" dirty="0" smtClean="0"/>
              <a:t> </a:t>
            </a:r>
          </a:p>
          <a:p>
            <a:pPr algn="just">
              <a:buFont typeface="Arial" pitchFamily="34" charset="0"/>
              <a:buChar char="•"/>
            </a:pPr>
            <a:r>
              <a:rPr lang="en-US" b="1" dirty="0" smtClean="0"/>
              <a:t>Femur “25” contains high </a:t>
            </a:r>
            <a:r>
              <a:rPr lang="en-US" b="1" dirty="0" err="1" smtClean="0"/>
              <a:t>Pb</a:t>
            </a:r>
            <a:r>
              <a:rPr lang="en-US" b="1" dirty="0" smtClean="0"/>
              <a:t> values . </a:t>
            </a:r>
          </a:p>
          <a:p>
            <a:pPr algn="just">
              <a:buFont typeface="Arial" pitchFamily="34" charset="0"/>
              <a:buChar char="•"/>
            </a:pPr>
            <a:r>
              <a:rPr lang="en-US" b="1" dirty="0" smtClean="0"/>
              <a:t>High </a:t>
            </a:r>
            <a:r>
              <a:rPr lang="en-US" b="1" dirty="0" err="1" smtClean="0"/>
              <a:t>Pb</a:t>
            </a:r>
            <a:r>
              <a:rPr lang="en-US" b="1" dirty="0" smtClean="0"/>
              <a:t> values  also found in  large bone child“29”  SU 2073.</a:t>
            </a:r>
            <a:endParaRPr lang="en-US" b="1" dirty="0"/>
          </a:p>
        </p:txBody>
      </p:sp>
      <p:pic>
        <p:nvPicPr>
          <p:cNvPr id="14" name="Immagine 13"/>
          <p:cNvPicPr/>
          <p:nvPr/>
        </p:nvPicPr>
        <p:blipFill>
          <a:blip r:embed="rId2" cstate="print"/>
          <a:srcRect/>
          <a:stretch>
            <a:fillRect/>
          </a:stretch>
        </p:blipFill>
        <p:spPr bwMode="auto">
          <a:xfrm>
            <a:off x="1259632" y="1412776"/>
            <a:ext cx="6552728" cy="3096344"/>
          </a:xfrm>
          <a:prstGeom prst="rect">
            <a:avLst/>
          </a:prstGeom>
          <a:solidFill>
            <a:schemeClr val="bg1"/>
          </a:solidFill>
          <a:ln w="9525">
            <a:noFill/>
            <a:miter lim="800000"/>
            <a:headEnd/>
            <a:tailEnd/>
          </a:ln>
        </p:spPr>
      </p:pic>
      <p:sp>
        <p:nvSpPr>
          <p:cNvPr id="16" name="Rettangolo 15"/>
          <p:cNvSpPr/>
          <p:nvPr/>
        </p:nvSpPr>
        <p:spPr>
          <a:xfrm>
            <a:off x="1331640" y="1844824"/>
            <a:ext cx="2304256"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6444208" y="1844824"/>
            <a:ext cx="1296144"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17"/>
          <p:cNvSpPr/>
          <p:nvPr/>
        </p:nvSpPr>
        <p:spPr>
          <a:xfrm>
            <a:off x="1331640" y="3356992"/>
            <a:ext cx="2304256" cy="360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ttangolo 18"/>
          <p:cNvSpPr/>
          <p:nvPr/>
        </p:nvSpPr>
        <p:spPr>
          <a:xfrm>
            <a:off x="6444208" y="3356992"/>
            <a:ext cx="1296144" cy="360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19"/>
          <p:cNvSpPr/>
          <p:nvPr/>
        </p:nvSpPr>
        <p:spPr>
          <a:xfrm>
            <a:off x="1331640" y="4149080"/>
            <a:ext cx="2304256"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p:cNvSpPr/>
          <p:nvPr/>
        </p:nvSpPr>
        <p:spPr>
          <a:xfrm>
            <a:off x="6444208" y="4149080"/>
            <a:ext cx="1296144"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467544" y="2409856"/>
            <a:ext cx="8208912" cy="341632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During the development of our project many factors have contributed to obtain innovative results:</a:t>
            </a:r>
          </a:p>
          <a:p>
            <a:pPr marL="0" marR="0" lvl="0" indent="0" algn="just" defTabSz="914400" rtl="0" eaLnBrk="0" fontAlgn="t"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itchFamily="18" charset="0"/>
                <a:cs typeface="Times New Roman" pitchFamily="18" charset="0"/>
              </a:rPr>
              <a:t> 1) the proposed analytical methodology has produced a meaningful and reliable statistical analysis of our database.</a:t>
            </a:r>
            <a:r>
              <a:rPr kumimoji="0" lang="en-GB"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0" fontAlgn="t"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2) The combination involving major elements, trace elements and REEs analysis, the strategy of sample selections and the multivariate statistic treatment of data applied to very heterogeneous and diachronic archaeological materials have provided support to develop some original methodological proposals </a:t>
            </a:r>
            <a:r>
              <a:rPr kumimoji="0" lang="en-US" b="0" i="0" u="none" strike="noStrike" cap="none" normalizeH="0" baseline="0" dirty="0" smtClean="0">
                <a:ln>
                  <a:noFill/>
                </a:ln>
                <a:solidFill>
                  <a:schemeClr val="tx1"/>
                </a:solidFill>
                <a:effectLst/>
                <a:ea typeface="Calibri" pitchFamily="34" charset="0"/>
                <a:cs typeface="Times New Roman" pitchFamily="18" charset="0"/>
              </a:rPr>
              <a:t>adding new ways to overcome problems in some forensic science and forensic archaeology. </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olo 1"/>
          <p:cNvSpPr>
            <a:spLocks noGrp="1"/>
          </p:cNvSpPr>
          <p:nvPr>
            <p:ph type="title"/>
          </p:nvPr>
        </p:nvSpPr>
        <p:spPr>
          <a:xfrm>
            <a:off x="467544" y="260648"/>
            <a:ext cx="8208912"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chemeClr val="tx2">
                    <a:lumMod val="50000"/>
                  </a:schemeClr>
                </a:solidFill>
              </a:rPr>
              <a:t>VI. CONCLUSIONS</a:t>
            </a:r>
            <a:br>
              <a:rPr lang="en-GB" b="1" dirty="0" smtClean="0">
                <a:ln w="50800"/>
                <a:solidFill>
                  <a:schemeClr val="tx2">
                    <a:lumMod val="50000"/>
                  </a:schemeClr>
                </a:solidFill>
              </a:rPr>
            </a:br>
            <a:r>
              <a:rPr lang="en-GB" b="1" dirty="0" smtClean="0">
                <a:ln w="50800"/>
                <a:solidFill>
                  <a:schemeClr val="tx2">
                    <a:lumMod val="50000"/>
                  </a:schemeClr>
                </a:solidFill>
              </a:rPr>
              <a:t> AND FUTURE DEVELOPMENTS </a:t>
            </a:r>
            <a:endParaRPr lang="en-GB" b="1" dirty="0">
              <a:ln w="5080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Immagine 1" descr="untitled.png"/>
          <p:cNvPicPr>
            <a:picLocks noChangeAspect="1" noChangeArrowheads="1"/>
          </p:cNvPicPr>
          <p:nvPr/>
        </p:nvPicPr>
        <p:blipFill>
          <a:blip r:embed="rId2" cstate="print"/>
          <a:srcRect/>
          <a:stretch>
            <a:fillRect/>
          </a:stretch>
        </p:blipFill>
        <p:spPr bwMode="auto">
          <a:xfrm>
            <a:off x="7432549" y="0"/>
            <a:ext cx="1711451" cy="555748"/>
          </a:xfrm>
          <a:prstGeom prst="rect">
            <a:avLst/>
          </a:prstGeom>
          <a:noFill/>
        </p:spPr>
      </p:pic>
      <p:pic>
        <p:nvPicPr>
          <p:cNvPr id="1028" name="Immagine 0" descr="logo-universidad-solo.gif"/>
          <p:cNvPicPr>
            <a:picLocks noChangeAspect="1" noChangeArrowheads="1"/>
          </p:cNvPicPr>
          <p:nvPr/>
        </p:nvPicPr>
        <p:blipFill>
          <a:blip r:embed="rId3" cstate="print"/>
          <a:srcRect/>
          <a:stretch>
            <a:fillRect/>
          </a:stretch>
        </p:blipFill>
        <p:spPr bwMode="auto">
          <a:xfrm>
            <a:off x="467544" y="260648"/>
            <a:ext cx="1296144" cy="1277759"/>
          </a:xfrm>
          <a:prstGeom prst="rect">
            <a:avLst/>
          </a:prstGeom>
          <a:noFill/>
        </p:spPr>
      </p:pic>
      <p:sp>
        <p:nvSpPr>
          <p:cNvPr id="1032" name="Rectangle 8"/>
          <p:cNvSpPr>
            <a:spLocks noChangeArrowheads="1"/>
          </p:cNvSpPr>
          <p:nvPr/>
        </p:nvSpPr>
        <p:spPr bwMode="auto">
          <a:xfrm rot="10800000" flipV="1">
            <a:off x="0" y="223070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227013" algn="l"/>
              </a:tabLst>
            </a:pPr>
            <a:r>
              <a:rPr lang="en-GB" sz="2800" b="1" dirty="0" smtClean="0">
                <a:latin typeface="+mj-lt"/>
              </a:rPr>
              <a:t>Chemical Element Levels as a Methodological Tool in Forensic Science</a:t>
            </a:r>
            <a:endParaRPr kumimoji="0" lang="en-GB" sz="28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7013" algn="l"/>
              </a:tabLst>
            </a:pPr>
            <a:endParaRPr kumimoji="0" lang="es-ES" sz="1400" b="1" i="0" u="none" strike="noStrike" cap="none" normalizeH="0" baseline="0" dirty="0" smtClean="0">
              <a:ln>
                <a:noFill/>
              </a:ln>
              <a:solidFill>
                <a:schemeClr val="tx1"/>
              </a:solidFill>
              <a:effectLst/>
              <a:latin typeface="Adobe Garamond Pro Bold"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7013" algn="l"/>
              </a:tabLst>
            </a:pPr>
            <a:r>
              <a:rPr kumimoji="0" lang="es-ES" b="1" i="0" u="none" strike="noStrike" cap="none" normalizeH="0" baseline="0" dirty="0" smtClean="0">
                <a:ln>
                  <a:noFill/>
                </a:ln>
                <a:solidFill>
                  <a:schemeClr val="tx1"/>
                </a:solidFill>
                <a:effectLst/>
                <a:latin typeface="+mj-lt"/>
                <a:ea typeface="Calibri" pitchFamily="34" charset="0"/>
                <a:cs typeface="Times New Roman" pitchFamily="18" charset="0"/>
              </a:rPr>
              <a:t>GIANNI  GALLELLO</a:t>
            </a:r>
            <a:endParaRPr kumimoji="0" lang="en-GB"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7013" algn="l"/>
              </a:tabLst>
            </a:pPr>
            <a:endParaRPr kumimoji="0" lang="es-ES" sz="1400" b="1" i="0" u="none" strike="noStrike" cap="none" normalizeH="0" baseline="0" dirty="0" smtClean="0">
              <a:ln>
                <a:noFill/>
              </a:ln>
              <a:solidFill>
                <a:schemeClr val="tx1"/>
              </a:solidFill>
              <a:effectLst/>
              <a:latin typeface="Adobe Garamond Pro Bold" pitchFamily="18" charset="0"/>
              <a:ea typeface="Calibri" pitchFamily="34" charset="0"/>
              <a:cs typeface="Times New Roman" pitchFamily="18" charset="0"/>
            </a:endParaRPr>
          </a:p>
          <a:p>
            <a:pPr lvl="0" algn="ctr" eaLnBrk="0" fontAlgn="base" hangingPunct="0">
              <a:spcBef>
                <a:spcPct val="0"/>
              </a:spcBef>
              <a:spcAft>
                <a:spcPct val="0"/>
              </a:spcAft>
              <a:tabLst>
                <a:tab pos="227013" algn="l"/>
              </a:tabLst>
            </a:pPr>
            <a:r>
              <a:rPr lang="en-GB" dirty="0" smtClean="0">
                <a:latin typeface="+mj-lt"/>
              </a:rPr>
              <a:t>(</a:t>
            </a:r>
            <a:r>
              <a:rPr lang="en-GB" b="1" dirty="0" smtClean="0">
                <a:latin typeface="+mj-lt"/>
              </a:rPr>
              <a:t>co-authors: Julia </a:t>
            </a:r>
            <a:r>
              <a:rPr lang="en-GB" b="1" dirty="0" err="1" smtClean="0">
                <a:latin typeface="+mj-lt"/>
              </a:rPr>
              <a:t>Kuligowski</a:t>
            </a:r>
            <a:r>
              <a:rPr lang="en-GB" b="1" dirty="0" smtClean="0">
                <a:latin typeface="+mj-lt"/>
              </a:rPr>
              <a:t>, </a:t>
            </a:r>
            <a:r>
              <a:rPr lang="en-GB" b="1" dirty="0" err="1" smtClean="0">
                <a:latin typeface="+mj-lt"/>
              </a:rPr>
              <a:t>Agustín</a:t>
            </a:r>
            <a:r>
              <a:rPr lang="en-GB" b="1" dirty="0" smtClean="0">
                <a:latin typeface="+mj-lt"/>
              </a:rPr>
              <a:t> Pastor, </a:t>
            </a:r>
            <a:r>
              <a:rPr lang="en-GB" b="1" dirty="0" err="1" smtClean="0">
                <a:latin typeface="+mj-lt"/>
              </a:rPr>
              <a:t>Agustín</a:t>
            </a:r>
            <a:r>
              <a:rPr lang="en-GB" b="1" dirty="0" smtClean="0">
                <a:latin typeface="+mj-lt"/>
              </a:rPr>
              <a:t> </a:t>
            </a:r>
            <a:r>
              <a:rPr lang="en-GB" b="1" dirty="0" err="1" smtClean="0">
                <a:latin typeface="+mj-lt"/>
              </a:rPr>
              <a:t>Diez</a:t>
            </a:r>
            <a:r>
              <a:rPr lang="en-GB" b="1" dirty="0" smtClean="0">
                <a:latin typeface="+mj-lt"/>
              </a:rPr>
              <a:t>, Joan </a:t>
            </a:r>
            <a:r>
              <a:rPr lang="en-GB" b="1" dirty="0" err="1" smtClean="0">
                <a:latin typeface="+mj-lt"/>
              </a:rPr>
              <a:t>Bernabeu</a:t>
            </a:r>
            <a:r>
              <a:rPr lang="en-GB" b="1" dirty="0" smtClean="0">
                <a:latin typeface="+mj-lt"/>
              </a:rPr>
              <a:t>) </a:t>
            </a:r>
            <a:endParaRPr kumimoji="0" lang="es-ES" b="1" i="0" u="none" strike="noStrike" cap="none" normalizeH="0" baseline="0" dirty="0" smtClean="0">
              <a:ln>
                <a:noFill/>
              </a:ln>
              <a:solidFill>
                <a:schemeClr val="tx1"/>
              </a:solidFill>
              <a:effectLst/>
              <a:latin typeface="+mj-lt"/>
              <a:cs typeface="Arial" pitchFamily="34" charset="0"/>
            </a:endParaRPr>
          </a:p>
        </p:txBody>
      </p:sp>
      <p:sp>
        <p:nvSpPr>
          <p:cNvPr id="5" name="Titolo 1"/>
          <p:cNvSpPr txBox="1">
            <a:spLocks/>
          </p:cNvSpPr>
          <p:nvPr/>
        </p:nvSpPr>
        <p:spPr>
          <a:xfrm>
            <a:off x="467544" y="260648"/>
            <a:ext cx="8229600" cy="1728192"/>
          </a:xfrm>
          <a:prstGeom prst="rect">
            <a:avLst/>
          </a:prstGeom>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rPr>
              <a:t>3th International </a:t>
            </a:r>
            <a:r>
              <a:rPr kumimoji="0" lang="es-ES" sz="2800" b="1" i="0" u="none" strike="noStrike" kern="1200" cap="none" spc="0" normalizeH="0" baseline="0" noProof="0" dirty="0" err="1" smtClean="0">
                <a:ln w="50800"/>
                <a:solidFill>
                  <a:schemeClr val="tx2">
                    <a:lumMod val="50000"/>
                  </a:schemeClr>
                </a:solidFill>
                <a:effectLst/>
                <a:uLnTx/>
                <a:uFillTx/>
                <a:latin typeface="+mj-lt"/>
                <a:ea typeface="+mj-ea"/>
                <a:cs typeface="+mj-cs"/>
              </a:rPr>
              <a:t>Conference</a:t>
            </a:r>
            <a:r>
              <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rPr>
              <a:t> </a:t>
            </a:r>
            <a:r>
              <a:rPr kumimoji="0" lang="es-ES" sz="2800" b="1" i="0" u="none" strike="noStrike" kern="1200" cap="none" spc="0" normalizeH="0" baseline="0" noProof="0" dirty="0" err="1" smtClean="0">
                <a:ln w="50800"/>
                <a:solidFill>
                  <a:schemeClr val="tx2">
                    <a:lumMod val="50000"/>
                  </a:schemeClr>
                </a:solidFill>
                <a:effectLst/>
                <a:uLnTx/>
                <a:uFillTx/>
                <a:latin typeface="+mj-lt"/>
                <a:ea typeface="+mj-ea"/>
                <a:cs typeface="+mj-cs"/>
              </a:rPr>
              <a:t>on</a:t>
            </a:r>
            <a:endPar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err="1" smtClean="0">
                <a:ln w="50800"/>
                <a:solidFill>
                  <a:schemeClr val="tx2">
                    <a:lumMod val="50000"/>
                  </a:schemeClr>
                </a:solidFill>
                <a:effectLst/>
                <a:uLnTx/>
                <a:uFillTx/>
                <a:latin typeface="+mj-lt"/>
                <a:ea typeface="+mj-ea"/>
                <a:cs typeface="+mj-cs"/>
              </a:rPr>
              <a:t>Forensic</a:t>
            </a:r>
            <a:r>
              <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rPr>
              <a:t> </a:t>
            </a:r>
            <a:r>
              <a:rPr kumimoji="0" lang="es-ES" sz="2800" b="1" i="0" u="none" strike="noStrike" kern="1200" cap="none" spc="0" normalizeH="0" baseline="0" noProof="0" dirty="0" err="1" smtClean="0">
                <a:ln w="50800"/>
                <a:solidFill>
                  <a:schemeClr val="tx2">
                    <a:lumMod val="50000"/>
                  </a:schemeClr>
                </a:solidFill>
                <a:effectLst/>
                <a:uLnTx/>
                <a:uFillTx/>
                <a:latin typeface="+mj-lt"/>
                <a:ea typeface="+mj-ea"/>
                <a:cs typeface="+mj-cs"/>
              </a:rPr>
              <a:t>Research</a:t>
            </a:r>
            <a:r>
              <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rPr>
              <a:t> and </a:t>
            </a:r>
            <a:r>
              <a:rPr kumimoji="0" lang="es-ES" sz="2800" b="1" i="0" u="none" strike="noStrike" kern="1200" cap="none" spc="0" normalizeH="0" baseline="0" noProof="0" dirty="0" err="1" smtClean="0">
                <a:ln w="50800"/>
                <a:solidFill>
                  <a:schemeClr val="tx2">
                    <a:lumMod val="50000"/>
                  </a:schemeClr>
                </a:solidFill>
                <a:effectLst/>
                <a:uLnTx/>
                <a:uFillTx/>
                <a:latin typeface="+mj-lt"/>
                <a:ea typeface="+mj-ea"/>
                <a:cs typeface="+mj-cs"/>
              </a:rPr>
              <a:t>Technology</a:t>
            </a:r>
            <a:endPar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err="1" smtClean="0">
                <a:ln w="50800"/>
                <a:solidFill>
                  <a:schemeClr val="tx2">
                    <a:lumMod val="50000"/>
                  </a:schemeClr>
                </a:solidFill>
                <a:latin typeface="+mj-lt"/>
                <a:ea typeface="+mj-ea"/>
                <a:cs typeface="+mj-cs"/>
              </a:rPr>
              <a:t>Octuber</a:t>
            </a:r>
            <a:r>
              <a:rPr lang="es-ES" sz="2800" b="1" dirty="0" smtClean="0">
                <a:ln w="50800"/>
                <a:solidFill>
                  <a:schemeClr val="tx2">
                    <a:lumMod val="50000"/>
                  </a:schemeClr>
                </a:solidFill>
                <a:latin typeface="+mj-lt"/>
                <a:ea typeface="+mj-ea"/>
                <a:cs typeface="+mj-cs"/>
              </a:rPr>
              <a:t> 6-8, 2014</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w="50800"/>
                <a:solidFill>
                  <a:schemeClr val="tx2">
                    <a:lumMod val="50000"/>
                  </a:schemeClr>
                </a:solidFill>
                <a:effectLst/>
                <a:uLnTx/>
                <a:uFillTx/>
                <a:latin typeface="+mj-lt"/>
                <a:ea typeface="+mj-ea"/>
                <a:cs typeface="+mj-cs"/>
              </a:rPr>
              <a:t>San Antonio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ln w="50800"/>
                <a:solidFill>
                  <a:schemeClr val="tx2">
                    <a:lumMod val="50000"/>
                  </a:schemeClr>
                </a:solidFill>
                <a:latin typeface="+mj-lt"/>
                <a:ea typeface="+mj-ea"/>
                <a:cs typeface="+mj-cs"/>
              </a:rPr>
              <a:t>USA</a:t>
            </a:r>
            <a:endParaRPr kumimoji="0" lang="en-GB" sz="2800" b="1" i="0" u="none" strike="noStrike" kern="1200" cap="none" spc="0" normalizeH="0" baseline="0" noProof="0" dirty="0">
              <a:ln w="50800"/>
              <a:solidFill>
                <a:schemeClr val="tx2">
                  <a:lumMod val="50000"/>
                </a:schemeClr>
              </a:solidFill>
              <a:effectLst/>
              <a:uLnTx/>
              <a:uFillTx/>
              <a:latin typeface="+mj-lt"/>
              <a:ea typeface="+mj-ea"/>
              <a:cs typeface="+mj-cs"/>
            </a:endParaRPr>
          </a:p>
        </p:txBody>
      </p:sp>
      <p:sp>
        <p:nvSpPr>
          <p:cNvPr id="7" name="Rectangle 149" descr="inicio"/>
          <p:cNvSpPr>
            <a:spLocks noChangeArrowheads="1"/>
          </p:cNvSpPr>
          <p:nvPr/>
        </p:nvSpPr>
        <p:spPr bwMode="auto">
          <a:xfrm>
            <a:off x="1475656" y="4509120"/>
            <a:ext cx="6192688" cy="1512168"/>
          </a:xfrm>
          <a:prstGeom prst="rect">
            <a:avLst/>
          </a:prstGeom>
          <a:blipFill dpi="0" rotWithShape="0">
            <a:blip r:embed="rId4" cstate="print">
              <a:alphaModFix amt="75000"/>
            </a:blip>
            <a:srcRect/>
            <a:stretch>
              <a:fillRect/>
            </a:stretch>
          </a:blipFill>
          <a:ln w="9525">
            <a:solidFill>
              <a:schemeClr val="tx1"/>
            </a:solidFill>
            <a:miter lim="800000"/>
            <a:headEnd/>
            <a:tailEnd/>
          </a:ln>
          <a:effectLst/>
        </p:spPr>
        <p:txBody>
          <a:bodyPr wrap="none" lIns="83478" tIns="41738" rIns="83478" bIns="41738" anchor="ctr"/>
          <a:lstStyle/>
          <a:p>
            <a:pPr algn="ctr" defTabSz="833438"/>
            <a:endParaRPr lang="en-US"/>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67544" y="116632"/>
            <a:ext cx="5976664" cy="400110"/>
          </a:xfrm>
          <a:prstGeom prst="rect">
            <a:avLst/>
          </a:prstGeom>
        </p:spPr>
        <p:txBody>
          <a:bodyPr wrap="square">
            <a:spAutoFit/>
          </a:bodyPr>
          <a:lstStyle/>
          <a:p>
            <a:pPr lvl="0" algn="just" eaLnBrk="0" fontAlgn="t" hangingPunct="0">
              <a:spcBef>
                <a:spcPct val="0"/>
              </a:spcBef>
              <a:spcAft>
                <a:spcPct val="0"/>
              </a:spcAft>
            </a:pPr>
            <a:r>
              <a:rPr lang="en-US" sz="2000" b="1" dirty="0" smtClean="0">
                <a:ea typeface="Calibri" pitchFamily="34" charset="0"/>
                <a:cs typeface="Times New Roman" pitchFamily="18" charset="0"/>
              </a:rPr>
              <a:t>The most interesting conclusions need to be stressed:</a:t>
            </a:r>
            <a:endParaRPr lang="en-GB" sz="2000" b="1" dirty="0" smtClean="0">
              <a:cs typeface="Arial" pitchFamily="34" charset="0"/>
            </a:endParaRPr>
          </a:p>
        </p:txBody>
      </p:sp>
      <p:sp>
        <p:nvSpPr>
          <p:cNvPr id="7" name="Rettangolo 6"/>
          <p:cNvSpPr/>
          <p:nvPr/>
        </p:nvSpPr>
        <p:spPr>
          <a:xfrm>
            <a:off x="467544" y="1844824"/>
            <a:ext cx="820891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b="1" dirty="0" smtClean="0">
                <a:solidFill>
                  <a:srgbClr val="000000"/>
                </a:solidFill>
                <a:ea typeface="Calibri" pitchFamily="34" charset="0"/>
                <a:cs typeface="Times New Roman" pitchFamily="18" charset="0"/>
              </a:rPr>
              <a:t>2. </a:t>
            </a:r>
            <a:r>
              <a:rPr lang="en-GB" dirty="0" smtClean="0">
                <a:solidFill>
                  <a:srgbClr val="000000"/>
                </a:solidFill>
                <a:ea typeface="Calibri" pitchFamily="34" charset="0"/>
                <a:cs typeface="Times New Roman" pitchFamily="18" charset="0"/>
              </a:rPr>
              <a:t>Chemical analysis and statistical classification of burned bones exposed to different thermal impact, </a:t>
            </a:r>
            <a:r>
              <a:rPr lang="en-GB" b="1" u="sng" dirty="0" smtClean="0">
                <a:solidFill>
                  <a:srgbClr val="000000"/>
                </a:solidFill>
                <a:ea typeface="Calibri" pitchFamily="34" charset="0"/>
                <a:cs typeface="Times New Roman" pitchFamily="18" charset="0"/>
              </a:rPr>
              <a:t>are a good tool</a:t>
            </a:r>
            <a:r>
              <a:rPr lang="en-GB" dirty="0" smtClean="0">
                <a:solidFill>
                  <a:srgbClr val="000000"/>
                </a:solidFill>
                <a:ea typeface="Calibri" pitchFamily="34" charset="0"/>
                <a:cs typeface="Times New Roman" pitchFamily="18" charset="0"/>
              </a:rPr>
              <a:t>, together with analysis of bones belonging to different skeletal sectors to control </a:t>
            </a:r>
            <a:r>
              <a:rPr lang="en-GB" dirty="0" err="1" smtClean="0">
                <a:solidFill>
                  <a:srgbClr val="000000"/>
                </a:solidFill>
                <a:ea typeface="Calibri" pitchFamily="34" charset="0"/>
                <a:cs typeface="Times New Roman" pitchFamily="18" charset="0"/>
              </a:rPr>
              <a:t>diagenetic</a:t>
            </a:r>
            <a:r>
              <a:rPr lang="en-GB" dirty="0" smtClean="0">
                <a:solidFill>
                  <a:srgbClr val="000000"/>
                </a:solidFill>
                <a:ea typeface="Calibri" pitchFamily="34" charset="0"/>
                <a:cs typeface="Times New Roman" pitchFamily="18" charset="0"/>
              </a:rPr>
              <a:t> factors in order to decide whether a sample is suitable or not for  forensic, biological or  </a:t>
            </a:r>
            <a:r>
              <a:rPr lang="en-GB" dirty="0" err="1" smtClean="0">
                <a:solidFill>
                  <a:srgbClr val="000000"/>
                </a:solidFill>
                <a:ea typeface="Calibri" pitchFamily="34" charset="0"/>
                <a:cs typeface="Times New Roman" pitchFamily="18" charset="0"/>
              </a:rPr>
              <a:t>paleonutritional</a:t>
            </a:r>
            <a:r>
              <a:rPr lang="en-GB" dirty="0" smtClean="0">
                <a:solidFill>
                  <a:srgbClr val="000000"/>
                </a:solidFill>
                <a:ea typeface="Calibri" pitchFamily="34" charset="0"/>
                <a:cs typeface="Times New Roman" pitchFamily="18" charset="0"/>
              </a:rPr>
              <a:t> studies.</a:t>
            </a:r>
            <a:r>
              <a:rPr lang="en-GB" dirty="0" smtClean="0">
                <a:ea typeface="Calibri" pitchFamily="34" charset="0"/>
                <a:cs typeface="Times New Roman" pitchFamily="18" charset="0"/>
              </a:rPr>
              <a:t> </a:t>
            </a:r>
            <a:endParaRPr lang="en-GB" dirty="0"/>
          </a:p>
        </p:txBody>
      </p:sp>
      <p:sp>
        <p:nvSpPr>
          <p:cNvPr id="11" name="Rettangolo 10"/>
          <p:cNvSpPr/>
          <p:nvPr/>
        </p:nvSpPr>
        <p:spPr>
          <a:xfrm>
            <a:off x="467544" y="620688"/>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b="1" dirty="0" smtClean="0">
                <a:ea typeface="Calibri" pitchFamily="34" charset="0"/>
                <a:cs typeface="Times New Roman" pitchFamily="18" charset="0"/>
              </a:rPr>
              <a:t>1.</a:t>
            </a:r>
            <a:r>
              <a:rPr lang="en-GB" dirty="0" smtClean="0">
                <a:ea typeface="Calibri" pitchFamily="34" charset="0"/>
                <a:cs typeface="Times New Roman" pitchFamily="18" charset="0"/>
              </a:rPr>
              <a:t>Carbonized bones have been statistically differentiated from incinerated bones and </a:t>
            </a:r>
            <a:r>
              <a:rPr lang="en-GB" b="1" u="sng" dirty="0" smtClean="0">
                <a:ea typeface="Calibri" pitchFamily="34" charset="0"/>
                <a:cs typeface="Times New Roman" pitchFamily="18" charset="0"/>
              </a:rPr>
              <a:t>class assignment of bone samples </a:t>
            </a:r>
            <a:r>
              <a:rPr lang="en-GB" dirty="0" smtClean="0">
                <a:ea typeface="Calibri" pitchFamily="34" charset="0"/>
                <a:cs typeface="Times New Roman" pitchFamily="18" charset="0"/>
              </a:rPr>
              <a:t>with uncertain thermal impact in dependence on their trace elements composition has shown to be feasible. </a:t>
            </a:r>
            <a:endParaRPr lang="en-GB" dirty="0"/>
          </a:p>
        </p:txBody>
      </p:sp>
      <p:sp>
        <p:nvSpPr>
          <p:cNvPr id="13" name="Rettangolo 12"/>
          <p:cNvSpPr/>
          <p:nvPr/>
        </p:nvSpPr>
        <p:spPr>
          <a:xfrm>
            <a:off x="467544" y="3284984"/>
            <a:ext cx="820891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US" b="1" dirty="0" smtClean="0">
                <a:ea typeface="Calibri" pitchFamily="34" charset="0"/>
                <a:cs typeface="Times New Roman" pitchFamily="18" charset="0"/>
              </a:rPr>
              <a:t>3.</a:t>
            </a:r>
            <a:r>
              <a:rPr lang="en-US" dirty="0" smtClean="0">
                <a:ea typeface="Calibri" pitchFamily="34" charset="0"/>
                <a:cs typeface="Times New Roman" pitchFamily="18" charset="0"/>
              </a:rPr>
              <a:t>The use of elemental profiles found in outer bone layers (buried and cremated) for biochemical-archaeological studies </a:t>
            </a:r>
            <a:r>
              <a:rPr lang="en-US" b="1" u="sng" dirty="0" smtClean="0">
                <a:ea typeface="Calibri" pitchFamily="34" charset="0"/>
                <a:cs typeface="Times New Roman" pitchFamily="18" charset="0"/>
              </a:rPr>
              <a:t>is not recommended</a:t>
            </a:r>
            <a:r>
              <a:rPr lang="en-US" dirty="0" smtClean="0">
                <a:ea typeface="Calibri" pitchFamily="34" charset="0"/>
                <a:cs typeface="Times New Roman" pitchFamily="18" charset="0"/>
              </a:rPr>
              <a:t>.</a:t>
            </a:r>
            <a:endParaRPr lang="en-GB" dirty="0"/>
          </a:p>
        </p:txBody>
      </p:sp>
      <p:sp>
        <p:nvSpPr>
          <p:cNvPr id="14" name="Rettangolo 13"/>
          <p:cNvSpPr/>
          <p:nvPr/>
        </p:nvSpPr>
        <p:spPr>
          <a:xfrm>
            <a:off x="467544" y="4149080"/>
            <a:ext cx="820891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t" hangingPunct="0">
              <a:spcBef>
                <a:spcPct val="0"/>
              </a:spcBef>
              <a:spcAft>
                <a:spcPct val="0"/>
              </a:spcAft>
            </a:pPr>
            <a:r>
              <a:rPr lang="en-US" b="1" dirty="0" smtClean="0">
                <a:ea typeface="Calibri" pitchFamily="34" charset="0"/>
                <a:cs typeface="Times New Roman" pitchFamily="18" charset="0"/>
              </a:rPr>
              <a:t>4. </a:t>
            </a:r>
            <a:r>
              <a:rPr lang="en-US" dirty="0" smtClean="0">
                <a:ea typeface="Calibri" pitchFamily="34" charset="0"/>
                <a:cs typeface="Times New Roman" pitchFamily="18" charset="0"/>
              </a:rPr>
              <a:t>Diet profile of a population </a:t>
            </a:r>
            <a:r>
              <a:rPr lang="en-US" b="1" u="sng" dirty="0" smtClean="0">
                <a:ea typeface="Calibri" pitchFamily="34" charset="0"/>
                <a:cs typeface="Times New Roman" pitchFamily="18" charset="0"/>
              </a:rPr>
              <a:t>could change </a:t>
            </a:r>
            <a:r>
              <a:rPr lang="en-US" dirty="0" smtClean="0">
                <a:ea typeface="Calibri" pitchFamily="34" charset="0"/>
                <a:cs typeface="Times New Roman" pitchFamily="18" charset="0"/>
              </a:rPr>
              <a:t>depending on the class of bones analyzed between the same population and individuals.</a:t>
            </a:r>
            <a:endParaRPr lang="en-GB" dirty="0" smtClean="0">
              <a:cs typeface="Arial" pitchFamily="34" charset="0"/>
            </a:endParaRPr>
          </a:p>
        </p:txBody>
      </p:sp>
      <p:sp>
        <p:nvSpPr>
          <p:cNvPr id="15" name="Rettangolo 14"/>
          <p:cNvSpPr/>
          <p:nvPr/>
        </p:nvSpPr>
        <p:spPr>
          <a:xfrm>
            <a:off x="467544" y="5013176"/>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t" hangingPunct="0">
              <a:spcBef>
                <a:spcPct val="0"/>
              </a:spcBef>
              <a:spcAft>
                <a:spcPct val="0"/>
              </a:spcAft>
            </a:pPr>
            <a:r>
              <a:rPr lang="en-GB" b="1" dirty="0" smtClean="0">
                <a:ea typeface="Times New Roman" pitchFamily="18" charset="0"/>
                <a:cs typeface="Times New Roman" pitchFamily="18" charset="0"/>
              </a:rPr>
              <a:t>5.</a:t>
            </a:r>
            <a:r>
              <a:rPr lang="en-GB" dirty="0" smtClean="0">
                <a:ea typeface="Times New Roman" pitchFamily="18" charset="0"/>
                <a:cs typeface="Times New Roman" pitchFamily="18" charset="0"/>
              </a:rPr>
              <a:t>The analysis of heavy metals in forensic archaeological studies </a:t>
            </a:r>
            <a:r>
              <a:rPr lang="en-GB" b="1" u="sng" dirty="0" smtClean="0">
                <a:ea typeface="Times New Roman" pitchFamily="18" charset="0"/>
                <a:cs typeface="Times New Roman" pitchFamily="18" charset="0"/>
              </a:rPr>
              <a:t>have been an effective tool</a:t>
            </a:r>
            <a:r>
              <a:rPr lang="en-GB" dirty="0" smtClean="0">
                <a:ea typeface="Times New Roman" pitchFamily="18" charset="0"/>
                <a:cs typeface="Times New Roman" pitchFamily="18" charset="0"/>
              </a:rPr>
              <a:t> in certain situations to rebuilt interpretations about human toxic element exposure, although an accurate strategy of sampling need to be applied. </a:t>
            </a:r>
          </a:p>
        </p:txBody>
      </p:sp>
      <p:sp>
        <p:nvSpPr>
          <p:cNvPr id="16" name="Rettangolo 15"/>
          <p:cNvSpPr/>
          <p:nvPr/>
        </p:nvSpPr>
        <p:spPr>
          <a:xfrm>
            <a:off x="467544" y="6165304"/>
            <a:ext cx="8208912"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t" hangingPunct="0">
              <a:spcBef>
                <a:spcPct val="0"/>
              </a:spcBef>
              <a:spcAft>
                <a:spcPct val="0"/>
              </a:spcAft>
            </a:pPr>
            <a:r>
              <a:rPr lang="en-GB" b="1" dirty="0" smtClean="0">
                <a:ea typeface="Times New Roman" pitchFamily="18" charset="0"/>
                <a:cs typeface="Times New Roman" pitchFamily="18" charset="0"/>
              </a:rPr>
              <a:t>6.</a:t>
            </a:r>
            <a:r>
              <a:rPr lang="en-GB" dirty="0" smtClean="0">
                <a:ea typeface="Times New Roman" pitchFamily="18" charset="0"/>
                <a:cs typeface="Times New Roman" pitchFamily="18" charset="0"/>
              </a:rPr>
              <a:t>Pico Della </a:t>
            </a:r>
            <a:r>
              <a:rPr lang="en-GB" dirty="0" err="1" smtClean="0">
                <a:ea typeface="Times New Roman" pitchFamily="18" charset="0"/>
                <a:cs typeface="Times New Roman" pitchFamily="18" charset="0"/>
              </a:rPr>
              <a:t>Mirandola</a:t>
            </a:r>
            <a:r>
              <a:rPr lang="en-GB" dirty="0" smtClean="0">
                <a:ea typeface="Times New Roman" pitchFamily="18" charset="0"/>
                <a:cs typeface="Times New Roman" pitchFamily="18" charset="0"/>
              </a:rPr>
              <a:t> bone samples have </a:t>
            </a:r>
            <a:r>
              <a:rPr lang="en-GB" b="1" u="sng" dirty="0" smtClean="0">
                <a:ea typeface="Times New Roman" pitchFamily="18" charset="0"/>
                <a:cs typeface="Times New Roman" pitchFamily="18" charset="0"/>
              </a:rPr>
              <a:t>not presented toxic levels</a:t>
            </a:r>
            <a:r>
              <a:rPr lang="en-GB" dirty="0" smtClean="0">
                <a:ea typeface="Times New Roman" pitchFamily="18" charset="0"/>
                <a:cs typeface="Times New Roman" pitchFamily="18" charset="0"/>
              </a:rPr>
              <a:t> of As and Hg. </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67544" y="188640"/>
            <a:ext cx="820891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t" hangingPunct="0">
              <a:spcBef>
                <a:spcPct val="0"/>
              </a:spcBef>
              <a:spcAft>
                <a:spcPct val="0"/>
              </a:spcAft>
            </a:pPr>
            <a:r>
              <a:rPr lang="en-GB" b="1" dirty="0" smtClean="0">
                <a:ea typeface="Times New Roman" pitchFamily="18" charset="0"/>
                <a:cs typeface="Times New Roman" pitchFamily="18" charset="0"/>
              </a:rPr>
              <a:t>7.</a:t>
            </a:r>
            <a:r>
              <a:rPr lang="en-GB" dirty="0" smtClean="0">
                <a:ea typeface="Times New Roman" pitchFamily="18" charset="0"/>
                <a:cs typeface="Times New Roman" pitchFamily="18" charset="0"/>
              </a:rPr>
              <a:t>In </a:t>
            </a:r>
            <a:r>
              <a:rPr lang="en-GB" dirty="0" err="1" smtClean="0">
                <a:ea typeface="Times New Roman" pitchFamily="18" charset="0"/>
                <a:cs typeface="Times New Roman" pitchFamily="18" charset="0"/>
              </a:rPr>
              <a:t>Girolamo</a:t>
            </a:r>
            <a:r>
              <a:rPr lang="en-GB" dirty="0" smtClean="0">
                <a:ea typeface="Times New Roman" pitchFamily="18" charset="0"/>
                <a:cs typeface="Times New Roman" pitchFamily="18" charset="0"/>
              </a:rPr>
              <a:t> </a:t>
            </a:r>
            <a:r>
              <a:rPr lang="en-GB" dirty="0" err="1" smtClean="0">
                <a:ea typeface="Times New Roman" pitchFamily="18" charset="0"/>
                <a:cs typeface="Times New Roman" pitchFamily="18" charset="0"/>
              </a:rPr>
              <a:t>Benivieni</a:t>
            </a:r>
            <a:r>
              <a:rPr lang="en-GB" dirty="0" smtClean="0">
                <a:ea typeface="Times New Roman" pitchFamily="18" charset="0"/>
                <a:cs typeface="Times New Roman" pitchFamily="18" charset="0"/>
              </a:rPr>
              <a:t> corpse, some substance containing As and Hg </a:t>
            </a:r>
            <a:r>
              <a:rPr lang="en-GB" b="1" u="sng" dirty="0" smtClean="0">
                <a:ea typeface="Times New Roman" pitchFamily="18" charset="0"/>
                <a:cs typeface="Times New Roman" pitchFamily="18" charset="0"/>
              </a:rPr>
              <a:t>has probably been employed</a:t>
            </a:r>
            <a:r>
              <a:rPr lang="en-GB" dirty="0" smtClean="0">
                <a:ea typeface="Times New Roman" pitchFamily="18" charset="0"/>
                <a:cs typeface="Times New Roman" pitchFamily="18" charset="0"/>
              </a:rPr>
              <a:t> </a:t>
            </a:r>
            <a:r>
              <a:rPr lang="en-GB" i="1" dirty="0" smtClean="0">
                <a:ea typeface="Times New Roman" pitchFamily="18" charset="0"/>
                <a:cs typeface="Times New Roman" pitchFamily="18" charset="0"/>
              </a:rPr>
              <a:t>post-mortem</a:t>
            </a:r>
            <a:r>
              <a:rPr lang="en-GB" dirty="0" smtClean="0">
                <a:ea typeface="Times New Roman" pitchFamily="18" charset="0"/>
                <a:cs typeface="Times New Roman" pitchFamily="18" charset="0"/>
              </a:rPr>
              <a:t> as preservative. </a:t>
            </a:r>
          </a:p>
        </p:txBody>
      </p:sp>
      <p:sp>
        <p:nvSpPr>
          <p:cNvPr id="9" name="Rettangolo 8"/>
          <p:cNvSpPr/>
          <p:nvPr/>
        </p:nvSpPr>
        <p:spPr>
          <a:xfrm>
            <a:off x="467544" y="1052736"/>
            <a:ext cx="820891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r>
              <a:rPr lang="en-GB" b="1" dirty="0" smtClean="0">
                <a:ea typeface="Times New Roman" pitchFamily="18" charset="0"/>
                <a:cs typeface="Times New Roman" pitchFamily="18" charset="0"/>
              </a:rPr>
              <a:t>8.</a:t>
            </a:r>
            <a:r>
              <a:rPr lang="en-GB" dirty="0" smtClean="0">
                <a:ea typeface="Times New Roman" pitchFamily="18" charset="0"/>
                <a:cs typeface="Times New Roman" pitchFamily="18" charset="0"/>
              </a:rPr>
              <a:t>Poliziano has got a </a:t>
            </a:r>
            <a:r>
              <a:rPr lang="en-GB" b="1" u="sng" dirty="0" smtClean="0">
                <a:ea typeface="Times New Roman" pitchFamily="18" charset="0"/>
                <a:cs typeface="Times New Roman" pitchFamily="18" charset="0"/>
              </a:rPr>
              <a:t>chronic exposure to arsenic</a:t>
            </a:r>
            <a:r>
              <a:rPr lang="en-GB" dirty="0" smtClean="0">
                <a:ea typeface="Times New Roman" pitchFamily="18" charset="0"/>
                <a:cs typeface="Times New Roman" pitchFamily="18" charset="0"/>
              </a:rPr>
              <a:t> caused by environmental factors or medical cures, but </a:t>
            </a:r>
            <a:r>
              <a:rPr lang="en-GB" dirty="0" err="1" smtClean="0">
                <a:ea typeface="Times New Roman" pitchFamily="18" charset="0"/>
                <a:cs typeface="Times New Roman" pitchFamily="18" charset="0"/>
              </a:rPr>
              <a:t>Poliziano´s</a:t>
            </a:r>
            <a:r>
              <a:rPr lang="en-GB" dirty="0" smtClean="0">
                <a:ea typeface="Times New Roman" pitchFamily="18" charset="0"/>
                <a:cs typeface="Times New Roman" pitchFamily="18" charset="0"/>
              </a:rPr>
              <a:t> death by arsenic poisoning has not been confirmed.</a:t>
            </a:r>
            <a:endParaRPr lang="en-GB" dirty="0"/>
          </a:p>
        </p:txBody>
      </p:sp>
      <p:sp>
        <p:nvSpPr>
          <p:cNvPr id="10" name="Rettangolo 9"/>
          <p:cNvSpPr/>
          <p:nvPr/>
        </p:nvSpPr>
        <p:spPr>
          <a:xfrm>
            <a:off x="467544" y="1916832"/>
            <a:ext cx="820891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b="1" dirty="0" smtClean="0">
                <a:ea typeface="Times New Roman" pitchFamily="18" charset="0"/>
                <a:cs typeface="Times New Roman" pitchFamily="18" charset="0"/>
              </a:rPr>
              <a:t>9.</a:t>
            </a:r>
            <a:r>
              <a:rPr lang="en-GB" dirty="0" smtClean="0">
                <a:ea typeface="Times New Roman" pitchFamily="18" charset="0"/>
                <a:cs typeface="Times New Roman" pitchFamily="18" charset="0"/>
              </a:rPr>
              <a:t>In the case of </a:t>
            </a:r>
            <a:r>
              <a:rPr lang="en-GB" dirty="0" err="1" smtClean="0">
                <a:ea typeface="Times New Roman" pitchFamily="18" charset="0"/>
                <a:cs typeface="Times New Roman" pitchFamily="18" charset="0"/>
              </a:rPr>
              <a:t>Montelupo</a:t>
            </a:r>
            <a:r>
              <a:rPr lang="en-GB" dirty="0" smtClean="0">
                <a:ea typeface="Times New Roman" pitchFamily="18" charset="0"/>
                <a:cs typeface="Times New Roman" pitchFamily="18" charset="0"/>
              </a:rPr>
              <a:t> </a:t>
            </a:r>
            <a:r>
              <a:rPr lang="en-GB" dirty="0" err="1" smtClean="0">
                <a:ea typeface="Times New Roman" pitchFamily="18" charset="0"/>
                <a:cs typeface="Times New Roman" pitchFamily="18" charset="0"/>
              </a:rPr>
              <a:t>Fiorentino</a:t>
            </a:r>
            <a:r>
              <a:rPr lang="en-GB" dirty="0" smtClean="0">
                <a:ea typeface="Times New Roman" pitchFamily="18" charset="0"/>
                <a:cs typeface="Times New Roman" pitchFamily="18" charset="0"/>
              </a:rPr>
              <a:t> individual </a:t>
            </a:r>
            <a:r>
              <a:rPr lang="en-GB" b="1" u="sng" dirty="0" smtClean="0">
                <a:ea typeface="Times New Roman" pitchFamily="18" charset="0"/>
                <a:cs typeface="Times New Roman" pitchFamily="18" charset="0"/>
              </a:rPr>
              <a:t>has not been possible</a:t>
            </a:r>
            <a:r>
              <a:rPr lang="en-GB" dirty="0" smtClean="0">
                <a:ea typeface="Times New Roman" pitchFamily="18" charset="0"/>
                <a:cs typeface="Times New Roman" pitchFamily="18" charset="0"/>
              </a:rPr>
              <a:t> to determine whether the individual was a ceramist.</a:t>
            </a:r>
            <a:endParaRPr lang="en-GB" dirty="0"/>
          </a:p>
        </p:txBody>
      </p:sp>
      <p:sp>
        <p:nvSpPr>
          <p:cNvPr id="11" name="Rettangolo 10"/>
          <p:cNvSpPr/>
          <p:nvPr/>
        </p:nvSpPr>
        <p:spPr>
          <a:xfrm>
            <a:off x="467544" y="2780928"/>
            <a:ext cx="820891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GB" dirty="0" smtClean="0">
                <a:ea typeface="Times New Roman" pitchFamily="18" charset="0"/>
                <a:cs typeface="Times New Roman" pitchFamily="18" charset="0"/>
              </a:rPr>
              <a:t>I consider the results of this thesis </a:t>
            </a:r>
            <a:r>
              <a:rPr lang="en-GB" b="1" u="sng" dirty="0" smtClean="0">
                <a:ea typeface="Times New Roman" pitchFamily="18" charset="0"/>
                <a:cs typeface="Times New Roman" pitchFamily="18" charset="0"/>
              </a:rPr>
              <a:t>an interesting contribution </a:t>
            </a:r>
            <a:r>
              <a:rPr lang="en-GB" dirty="0" smtClean="0">
                <a:ea typeface="Times New Roman" pitchFamily="18" charset="0"/>
                <a:cs typeface="Times New Roman" pitchFamily="18" charset="0"/>
              </a:rPr>
              <a:t>to the progress of forensic methodologies. This work was born as a multidisciplinary research approach.</a:t>
            </a:r>
          </a:p>
          <a:p>
            <a:pPr algn="just"/>
            <a:endParaRPr lang="es-ES" dirty="0" smtClean="0">
              <a:cs typeface="Times New Roman" pitchFamily="18" charset="0"/>
            </a:endParaRPr>
          </a:p>
          <a:p>
            <a:pPr algn="just"/>
            <a:endParaRPr lang="en-GB" dirty="0"/>
          </a:p>
        </p:txBody>
      </p:sp>
      <p:pic>
        <p:nvPicPr>
          <p:cNvPr id="4097" name="Picture 1" descr="C:\Users\gianni\Desktop\WEB\Photo0437.jpg"/>
          <p:cNvPicPr>
            <a:picLocks noChangeAspect="1" noChangeArrowheads="1"/>
          </p:cNvPicPr>
          <p:nvPr/>
        </p:nvPicPr>
        <p:blipFill>
          <a:blip r:embed="rId3" cstate="print"/>
          <a:srcRect/>
          <a:stretch>
            <a:fillRect/>
          </a:stretch>
        </p:blipFill>
        <p:spPr bwMode="auto">
          <a:xfrm>
            <a:off x="2267744" y="4149080"/>
            <a:ext cx="2736304" cy="2538594"/>
          </a:xfrm>
          <a:prstGeom prst="rect">
            <a:avLst/>
          </a:prstGeom>
          <a:noFill/>
        </p:spPr>
      </p:pic>
      <p:pic>
        <p:nvPicPr>
          <p:cNvPr id="4098" name="Picture 2" descr="C:\Users\gianni\Desktop\WEB\gianni portada.jpg"/>
          <p:cNvPicPr>
            <a:picLocks noChangeAspect="1" noChangeArrowheads="1"/>
          </p:cNvPicPr>
          <p:nvPr/>
        </p:nvPicPr>
        <p:blipFill>
          <a:blip r:embed="rId4" cstate="print"/>
          <a:srcRect/>
          <a:stretch>
            <a:fillRect/>
          </a:stretch>
        </p:blipFill>
        <p:spPr bwMode="auto">
          <a:xfrm>
            <a:off x="5004048" y="4149080"/>
            <a:ext cx="1693739" cy="2538497"/>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67544" y="199092"/>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tab pos="687388" algn="l"/>
              </a:tabLst>
            </a:pPr>
            <a:r>
              <a:rPr kumimoji="0" lang="en-GB" sz="2800" b="1" i="0" u="none" strike="noStrike" normalizeH="0" baseline="0" dirty="0" smtClean="0">
                <a:ln w="50800"/>
                <a:solidFill>
                  <a:schemeClr val="tx2">
                    <a:lumMod val="50000"/>
                  </a:schemeClr>
                </a:solidFill>
                <a:ea typeface="Calibri" pitchFamily="34" charset="0"/>
                <a:cs typeface="Times New Roman" pitchFamily="18" charset="0"/>
              </a:rPr>
              <a:t>VI.2 Future Developments</a:t>
            </a:r>
            <a:endParaRPr kumimoji="0" lang="en-GB" sz="2800" b="1" i="0" u="none" strike="noStrike" normalizeH="0" baseline="0" dirty="0" smtClean="0">
              <a:ln w="50800"/>
              <a:solidFill>
                <a:schemeClr val="tx2">
                  <a:lumMod val="50000"/>
                </a:schemeClr>
              </a:solidFill>
              <a:cs typeface="Arial" pitchFamily="34" charset="0"/>
            </a:endParaRPr>
          </a:p>
        </p:txBody>
      </p:sp>
      <p:sp>
        <p:nvSpPr>
          <p:cNvPr id="6" name="Rettangolo 5"/>
          <p:cNvSpPr/>
          <p:nvPr/>
        </p:nvSpPr>
        <p:spPr>
          <a:xfrm>
            <a:off x="467544" y="2852936"/>
            <a:ext cx="820891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base" hangingPunct="0">
              <a:spcBef>
                <a:spcPct val="0"/>
              </a:spcBef>
              <a:spcAft>
                <a:spcPct val="0"/>
              </a:spcAft>
            </a:pPr>
            <a:r>
              <a:rPr lang="en-GB" dirty="0" smtClean="0">
                <a:ea typeface="Calibri" pitchFamily="34" charset="0"/>
                <a:cs typeface="Times New Roman" pitchFamily="18" charset="0"/>
              </a:rPr>
              <a:t>Also comparative studies between organic and inorganic bone matter have to be developed</a:t>
            </a:r>
            <a:r>
              <a:rPr lang="en-US" dirty="0" smtClean="0">
                <a:ea typeface="Calibri" pitchFamily="34" charset="0"/>
                <a:cs typeface="Times New Roman" pitchFamily="18" charset="0"/>
              </a:rPr>
              <a:t> to better understand if there are, and which are, the relationships between </a:t>
            </a:r>
            <a:r>
              <a:rPr lang="en-US" dirty="0" err="1" smtClean="0">
                <a:ea typeface="Calibri" pitchFamily="34" charset="0"/>
                <a:cs typeface="Times New Roman" pitchFamily="18" charset="0"/>
              </a:rPr>
              <a:t>diagenetic</a:t>
            </a:r>
            <a:r>
              <a:rPr lang="en-US" dirty="0" smtClean="0">
                <a:ea typeface="Calibri" pitchFamily="34" charset="0"/>
                <a:cs typeface="Times New Roman" pitchFamily="18" charset="0"/>
              </a:rPr>
              <a:t> processes involving both tissues employing our proposed methodology.</a:t>
            </a:r>
          </a:p>
        </p:txBody>
      </p:sp>
      <p:sp>
        <p:nvSpPr>
          <p:cNvPr id="7" name="Rettangolo 6"/>
          <p:cNvSpPr/>
          <p:nvPr/>
        </p:nvSpPr>
        <p:spPr>
          <a:xfrm>
            <a:off x="467544" y="4149080"/>
            <a:ext cx="8208000"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eaLnBrk="0" fontAlgn="base" hangingPunct="0">
              <a:spcBef>
                <a:spcPct val="0"/>
              </a:spcBef>
              <a:spcAft>
                <a:spcPct val="0"/>
              </a:spcAft>
            </a:pPr>
            <a:r>
              <a:rPr lang="en-GB" dirty="0" smtClean="0">
                <a:ea typeface="Calibri" pitchFamily="34" charset="0"/>
                <a:cs typeface="Times New Roman" pitchFamily="18" charset="0"/>
              </a:rPr>
              <a:t>Eventually, non-destructive techniques like Spectral diffuse reflectance VIS-SWIR, XR Fluorescence and Laser Ablation ICP-MS, could allow to determine the mineral content of samples without any complex sample pre-treatment and facilitate the advance of future studies in some of the mentioned materials.</a:t>
            </a:r>
            <a:endParaRPr lang="en-GB" dirty="0" smtClean="0">
              <a:cs typeface="Arial" pitchFamily="34" charset="0"/>
            </a:endParaRPr>
          </a:p>
        </p:txBody>
      </p:sp>
      <p:sp>
        <p:nvSpPr>
          <p:cNvPr id="8" name="Rettangolo 7"/>
          <p:cNvSpPr/>
          <p:nvPr/>
        </p:nvSpPr>
        <p:spPr>
          <a:xfrm>
            <a:off x="467544" y="1052736"/>
            <a:ext cx="8208912"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lvl="0" algn="just" fontAlgn="base">
              <a:spcBef>
                <a:spcPct val="0"/>
              </a:spcBef>
              <a:spcAft>
                <a:spcPct val="0"/>
              </a:spcAft>
            </a:pPr>
            <a:r>
              <a:rPr lang="en-GB" dirty="0" smtClean="0">
                <a:ea typeface="Calibri" pitchFamily="34" charset="0"/>
                <a:cs typeface="Times New Roman" pitchFamily="18" charset="0"/>
              </a:rPr>
              <a:t>Due to </a:t>
            </a:r>
            <a:r>
              <a:rPr lang="en-US" dirty="0" smtClean="0">
                <a:ea typeface="Calibri" pitchFamily="34" charset="0"/>
                <a:cs typeface="Times New Roman" pitchFamily="18" charset="0"/>
              </a:rPr>
              <a:t>the encouraging results achieved by bone analysis, the same methodological proposals are being tested </a:t>
            </a:r>
            <a:r>
              <a:rPr lang="en-GB" dirty="0" smtClean="0">
                <a:ea typeface="Calibri" pitchFamily="34" charset="0"/>
                <a:cs typeface="Times New Roman" pitchFamily="18" charset="0"/>
              </a:rPr>
              <a:t>in other ancient forensic cases as studying the people died during the Spanish civil war (1936-1939) to indentify individuals. Analysis have shown to be an effective tool to know living habits of individuals excluding post-mortem contaminations.</a:t>
            </a:r>
            <a:endParaRPr lang="en-GB" dirty="0" smtClean="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08912" cy="836712"/>
          </a:xfrm>
        </p:spPr>
        <p:style>
          <a:lnRef idx="1">
            <a:schemeClr val="dk1"/>
          </a:lnRef>
          <a:fillRef idx="2">
            <a:schemeClr val="dk1"/>
          </a:fillRef>
          <a:effectRef idx="1">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s-ES" b="1" dirty="0" smtClean="0">
                <a:ln w="50800"/>
                <a:solidFill>
                  <a:srgbClr val="C00000"/>
                </a:solidFill>
              </a:rPr>
              <a:t>ACKNOWLEDGMENT</a:t>
            </a:r>
            <a:endParaRPr lang="en-GB" b="1" dirty="0">
              <a:ln w="50800"/>
              <a:solidFill>
                <a:srgbClr val="C00000"/>
              </a:solidFill>
            </a:endParaRPr>
          </a:p>
        </p:txBody>
      </p:sp>
      <p:grpSp>
        <p:nvGrpSpPr>
          <p:cNvPr id="6" name="Group 608"/>
          <p:cNvGrpSpPr>
            <a:grpSpLocks/>
          </p:cNvGrpSpPr>
          <p:nvPr/>
        </p:nvGrpSpPr>
        <p:grpSpPr bwMode="auto">
          <a:xfrm>
            <a:off x="467544" y="908720"/>
            <a:ext cx="8208912" cy="1368152"/>
            <a:chOff x="4219" y="377"/>
            <a:chExt cx="14968" cy="2322"/>
          </a:xfrm>
        </p:grpSpPr>
        <p:sp>
          <p:nvSpPr>
            <p:cNvPr id="7" name="Rectangle 149" descr="inicio"/>
            <p:cNvSpPr>
              <a:spLocks noChangeArrowheads="1"/>
            </p:cNvSpPr>
            <p:nvPr/>
          </p:nvSpPr>
          <p:spPr bwMode="auto">
            <a:xfrm>
              <a:off x="4219" y="377"/>
              <a:ext cx="14968" cy="2275"/>
            </a:xfrm>
            <a:prstGeom prst="rect">
              <a:avLst/>
            </a:prstGeom>
            <a:blipFill dpi="0" rotWithShape="0">
              <a:blip r:embed="rId2" cstate="print">
                <a:alphaModFix amt="75000"/>
              </a:blip>
              <a:srcRect/>
              <a:stretch>
                <a:fillRect/>
              </a:stretch>
            </a:blipFill>
            <a:ln w="9525">
              <a:solidFill>
                <a:schemeClr val="tx1"/>
              </a:solidFill>
              <a:miter lim="800000"/>
              <a:headEnd/>
              <a:tailEnd/>
            </a:ln>
            <a:effectLst/>
          </p:spPr>
          <p:txBody>
            <a:bodyPr wrap="none" lIns="83478" tIns="41738" rIns="83478" bIns="41738" anchor="ctr"/>
            <a:lstStyle/>
            <a:p>
              <a:pPr algn="ctr" defTabSz="833438"/>
              <a:endParaRPr lang="en-US"/>
            </a:p>
          </p:txBody>
        </p:sp>
        <p:grpSp>
          <p:nvGrpSpPr>
            <p:cNvPr id="8" name="Group 150"/>
            <p:cNvGrpSpPr>
              <a:grpSpLocks/>
            </p:cNvGrpSpPr>
            <p:nvPr/>
          </p:nvGrpSpPr>
          <p:grpSpPr bwMode="auto">
            <a:xfrm>
              <a:off x="4310" y="377"/>
              <a:ext cx="6123" cy="2322"/>
              <a:chOff x="544" y="0"/>
              <a:chExt cx="5841" cy="1990"/>
            </a:xfrm>
          </p:grpSpPr>
          <p:pic>
            <p:nvPicPr>
              <p:cNvPr id="11" name="Picture 151" descr="Nombre01"/>
              <p:cNvPicPr>
                <a:picLocks noChangeAspect="1" noChangeArrowheads="1"/>
              </p:cNvPicPr>
              <p:nvPr/>
            </p:nvPicPr>
            <p:blipFill>
              <a:blip r:embed="rId3" cstate="print">
                <a:clrChange>
                  <a:clrFrom>
                    <a:srgbClr val="FFFFFF"/>
                  </a:clrFrom>
                  <a:clrTo>
                    <a:srgbClr val="FFFFFF">
                      <a:alpha val="0"/>
                    </a:srgbClr>
                  </a:clrTo>
                </a:clrChange>
                <a:lum bright="100000" contrast="-100000"/>
              </a:blip>
              <a:srcRect l="54752"/>
              <a:stretch>
                <a:fillRect/>
              </a:stretch>
            </p:blipFill>
            <p:spPr bwMode="auto">
              <a:xfrm>
                <a:off x="757" y="953"/>
                <a:ext cx="5414" cy="1037"/>
              </a:xfrm>
              <a:prstGeom prst="rect">
                <a:avLst/>
              </a:prstGeom>
              <a:noFill/>
              <a:ln w="9525">
                <a:noFill/>
                <a:miter lim="800000"/>
                <a:headEnd/>
                <a:tailEnd/>
              </a:ln>
            </p:spPr>
          </p:pic>
          <p:pic>
            <p:nvPicPr>
              <p:cNvPr id="12" name="Picture 152" descr="Nombre01"/>
              <p:cNvPicPr>
                <a:picLocks noChangeAspect="1" noChangeArrowheads="1"/>
              </p:cNvPicPr>
              <p:nvPr/>
            </p:nvPicPr>
            <p:blipFill>
              <a:blip r:embed="rId3" cstate="print">
                <a:clrChange>
                  <a:clrFrom>
                    <a:srgbClr val="FFFFFF"/>
                  </a:clrFrom>
                  <a:clrTo>
                    <a:srgbClr val="FFFFFF">
                      <a:alpha val="0"/>
                    </a:srgbClr>
                  </a:clrTo>
                </a:clrChange>
                <a:lum bright="100000" contrast="-100000"/>
              </a:blip>
              <a:srcRect r="51184" b="-13148"/>
              <a:stretch>
                <a:fillRect/>
              </a:stretch>
            </p:blipFill>
            <p:spPr bwMode="auto">
              <a:xfrm>
                <a:off x="544" y="0"/>
                <a:ext cx="5841" cy="1174"/>
              </a:xfrm>
              <a:prstGeom prst="rect">
                <a:avLst/>
              </a:prstGeom>
              <a:noFill/>
              <a:ln w="9525">
                <a:noFill/>
                <a:miter lim="800000"/>
                <a:headEnd/>
                <a:tailEnd/>
              </a:ln>
            </p:spPr>
          </p:pic>
        </p:grpSp>
        <p:sp>
          <p:nvSpPr>
            <p:cNvPr id="10" name="WordArt 154"/>
            <p:cNvSpPr>
              <a:spLocks noChangeArrowheads="1" noChangeShapeType="1" noTextEdit="1"/>
            </p:cNvSpPr>
            <p:nvPr/>
          </p:nvSpPr>
          <p:spPr bwMode="auto">
            <a:xfrm>
              <a:off x="13063" y="483"/>
              <a:ext cx="5987" cy="687"/>
            </a:xfrm>
            <a:prstGeom prst="rect">
              <a:avLst/>
            </a:prstGeom>
          </p:spPr>
          <p:txBody>
            <a:bodyPr wrap="none" fromWordArt="1">
              <a:prstTxWarp prst="textPlain">
                <a:avLst>
                  <a:gd name="adj" fmla="val 50000"/>
                </a:avLst>
              </a:prstTxWarp>
            </a:bodyPr>
            <a:lstStyle/>
            <a:p>
              <a:pPr algn="r"/>
              <a:r>
                <a:rPr lang="en-GB" sz="3800" kern="10" dirty="0">
                  <a:ln w="9525">
                    <a:noFill/>
                    <a:round/>
                    <a:headEnd/>
                    <a:tailEnd/>
                  </a:ln>
                  <a:latin typeface="Arial Black"/>
                </a:rPr>
                <a:t>Analytical Chemistry Department</a:t>
              </a:r>
            </a:p>
          </p:txBody>
        </p:sp>
      </p:grpSp>
      <p:pic>
        <p:nvPicPr>
          <p:cNvPr id="14" name="Immagine 13" descr="Logo del portal"/>
          <p:cNvPicPr/>
          <p:nvPr/>
        </p:nvPicPr>
        <p:blipFill>
          <a:blip r:embed="rId4" cstate="print"/>
          <a:srcRect/>
          <a:stretch>
            <a:fillRect/>
          </a:stretch>
        </p:blipFill>
        <p:spPr bwMode="auto">
          <a:xfrm>
            <a:off x="467544" y="5013176"/>
            <a:ext cx="4104456" cy="928117"/>
          </a:xfrm>
          <a:prstGeom prst="rect">
            <a:avLst/>
          </a:prstGeom>
          <a:noFill/>
          <a:ln w="9525">
            <a:noFill/>
            <a:miter lim="800000"/>
            <a:headEnd/>
            <a:tailEnd/>
          </a:ln>
        </p:spPr>
      </p:pic>
      <p:pic>
        <p:nvPicPr>
          <p:cNvPr id="74762" name="Picture 10" descr="Logotipo del Museo de Prehistoria de Valencia"/>
          <p:cNvPicPr>
            <a:picLocks noChangeAspect="1" noChangeArrowheads="1"/>
          </p:cNvPicPr>
          <p:nvPr/>
        </p:nvPicPr>
        <p:blipFill>
          <a:blip r:embed="rId5" cstate="print"/>
          <a:srcRect/>
          <a:stretch>
            <a:fillRect/>
          </a:stretch>
        </p:blipFill>
        <p:spPr bwMode="auto">
          <a:xfrm>
            <a:off x="4644008" y="5013176"/>
            <a:ext cx="2304256" cy="921702"/>
          </a:xfrm>
          <a:prstGeom prst="rect">
            <a:avLst/>
          </a:prstGeom>
          <a:noFill/>
        </p:spPr>
      </p:pic>
      <p:sp>
        <p:nvSpPr>
          <p:cNvPr id="747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8" name="Immagine 17" descr="Dipartimento di Biologia"/>
          <p:cNvPicPr/>
          <p:nvPr/>
        </p:nvPicPr>
        <p:blipFill>
          <a:blip r:embed="rId6" cstate="print"/>
          <a:srcRect/>
          <a:stretch>
            <a:fillRect/>
          </a:stretch>
        </p:blipFill>
        <p:spPr bwMode="auto">
          <a:xfrm>
            <a:off x="1763688" y="6021288"/>
            <a:ext cx="5587156" cy="725611"/>
          </a:xfrm>
          <a:prstGeom prst="rect">
            <a:avLst/>
          </a:prstGeom>
          <a:noFill/>
          <a:ln w="9525">
            <a:noFill/>
            <a:miter lim="800000"/>
            <a:headEnd/>
            <a:tailEnd/>
          </a:ln>
        </p:spPr>
      </p:pic>
      <p:pic>
        <p:nvPicPr>
          <p:cNvPr id="1025" name="Picture 1" descr="C:\Users\gianni\Desktop\TITULO DE DOCTOR\ARTICLE&amp;CONGRESS\IV WORKSHOP\IV WORKSHOP FOTO.jpg"/>
          <p:cNvPicPr>
            <a:picLocks noChangeAspect="1" noChangeArrowheads="1"/>
          </p:cNvPicPr>
          <p:nvPr/>
        </p:nvPicPr>
        <p:blipFill>
          <a:blip r:embed="rId7" cstate="print"/>
          <a:srcRect/>
          <a:stretch>
            <a:fillRect/>
          </a:stretch>
        </p:blipFill>
        <p:spPr bwMode="auto">
          <a:xfrm>
            <a:off x="1187624" y="2276872"/>
            <a:ext cx="6762328" cy="2645761"/>
          </a:xfrm>
          <a:prstGeom prst="rect">
            <a:avLst/>
          </a:prstGeom>
          <a:noFill/>
        </p:spPr>
      </p:pic>
      <p:pic>
        <p:nvPicPr>
          <p:cNvPr id="1026" name="Picture 2" descr="C:\Users\gianni\Desktop\logo.jpg"/>
          <p:cNvPicPr>
            <a:picLocks noChangeAspect="1" noChangeArrowheads="1"/>
          </p:cNvPicPr>
          <p:nvPr/>
        </p:nvPicPr>
        <p:blipFill>
          <a:blip r:embed="rId8" cstate="print"/>
          <a:srcRect/>
          <a:stretch>
            <a:fillRect/>
          </a:stretch>
        </p:blipFill>
        <p:spPr bwMode="auto">
          <a:xfrm>
            <a:off x="5292080" y="1412776"/>
            <a:ext cx="3402930" cy="864096"/>
          </a:xfrm>
          <a:prstGeom prst="rect">
            <a:avLst/>
          </a:prstGeom>
          <a:noFill/>
        </p:spPr>
      </p:pic>
      <p:sp>
        <p:nvSpPr>
          <p:cNvPr id="1027" name="Rectangle 3"/>
          <p:cNvSpPr>
            <a:spLocks noChangeArrowheads="1"/>
          </p:cNvSpPr>
          <p:nvPr/>
        </p:nvSpPr>
        <p:spPr bwMode="auto">
          <a:xfrm>
            <a:off x="5364088" y="1659577"/>
            <a:ext cx="33123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www.uv.es/archaechemis/</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08912" cy="1143000"/>
          </a:xfrm>
          <a:effectLst/>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tx2">
                    <a:lumMod val="50000"/>
                  </a:schemeClr>
                </a:solidFill>
              </a:rPr>
              <a:t>INDEX</a:t>
            </a:r>
            <a:endParaRPr lang="en-US" b="1" dirty="0">
              <a:ln w="50800"/>
              <a:solidFill>
                <a:schemeClr val="tx2">
                  <a:lumMod val="50000"/>
                </a:schemeClr>
              </a:solidFill>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EC7D939-187B-4F30-9205-93BF77AF74A1}"/>
                                            </p:graphicEl>
                                          </p:spTgt>
                                        </p:tgtEl>
                                        <p:attrNameLst>
                                          <p:attrName>style.visibility</p:attrName>
                                        </p:attrNameLst>
                                      </p:cBhvr>
                                      <p:to>
                                        <p:strVal val="visible"/>
                                      </p:to>
                                    </p:set>
                                    <p:animEffect transition="in" filter="fade">
                                      <p:cBhvr>
                                        <p:cTn id="7" dur="2000"/>
                                        <p:tgtEl>
                                          <p:spTgt spid="4">
                                            <p:graphicEl>
                                              <a:dgm id="{4EC7D939-187B-4F30-9205-93BF77AF74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3491E44-81E0-430C-BE01-D994FEEE3854}"/>
                                            </p:graphicEl>
                                          </p:spTgt>
                                        </p:tgtEl>
                                        <p:attrNameLst>
                                          <p:attrName>style.visibility</p:attrName>
                                        </p:attrNameLst>
                                      </p:cBhvr>
                                      <p:to>
                                        <p:strVal val="visible"/>
                                      </p:to>
                                    </p:set>
                                    <p:animEffect transition="in" filter="fade">
                                      <p:cBhvr>
                                        <p:cTn id="10" dur="2000"/>
                                        <p:tgtEl>
                                          <p:spTgt spid="4">
                                            <p:graphicEl>
                                              <a:dgm id="{F3491E44-81E0-430C-BE01-D994FEEE385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F058C867-11B5-4645-BA35-1F07CD38B425}"/>
                                            </p:graphicEl>
                                          </p:spTgt>
                                        </p:tgtEl>
                                        <p:attrNameLst>
                                          <p:attrName>style.visibility</p:attrName>
                                        </p:attrNameLst>
                                      </p:cBhvr>
                                      <p:to>
                                        <p:strVal val="visible"/>
                                      </p:to>
                                    </p:set>
                                    <p:animEffect transition="in" filter="fade">
                                      <p:cBhvr>
                                        <p:cTn id="13" dur="2000"/>
                                        <p:tgtEl>
                                          <p:spTgt spid="4">
                                            <p:graphicEl>
                                              <a:dgm id="{F058C867-11B5-4645-BA35-1F07CD38B42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16858EF1-00B9-42BB-8AAF-7227E3387578}"/>
                                            </p:graphicEl>
                                          </p:spTgt>
                                        </p:tgtEl>
                                        <p:attrNameLst>
                                          <p:attrName>style.visibility</p:attrName>
                                        </p:attrNameLst>
                                      </p:cBhvr>
                                      <p:to>
                                        <p:strVal val="visible"/>
                                      </p:to>
                                    </p:set>
                                    <p:animEffect transition="in" filter="fade">
                                      <p:cBhvr>
                                        <p:cTn id="16" dur="2000"/>
                                        <p:tgtEl>
                                          <p:spTgt spid="4">
                                            <p:graphicEl>
                                              <a:dgm id="{16858EF1-00B9-42BB-8AAF-7227E338757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B052B879-E6C5-410A-AEBA-9F7EDB62DA2D}"/>
                                            </p:graphicEl>
                                          </p:spTgt>
                                        </p:tgtEl>
                                        <p:attrNameLst>
                                          <p:attrName>style.visibility</p:attrName>
                                        </p:attrNameLst>
                                      </p:cBhvr>
                                      <p:to>
                                        <p:strVal val="visible"/>
                                      </p:to>
                                    </p:set>
                                    <p:animEffect transition="in" filter="fade">
                                      <p:cBhvr>
                                        <p:cTn id="19" dur="2000"/>
                                        <p:tgtEl>
                                          <p:spTgt spid="4">
                                            <p:graphicEl>
                                              <a:dgm id="{B052B879-E6C5-410A-AEBA-9F7EDB62DA2D}"/>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4C433478-45C5-45B9-8C29-2F70B77090E7}"/>
                                            </p:graphicEl>
                                          </p:spTgt>
                                        </p:tgtEl>
                                        <p:attrNameLst>
                                          <p:attrName>style.visibility</p:attrName>
                                        </p:attrNameLst>
                                      </p:cBhvr>
                                      <p:to>
                                        <p:strVal val="visible"/>
                                      </p:to>
                                    </p:set>
                                    <p:animEffect transition="in" filter="fade">
                                      <p:cBhvr>
                                        <p:cTn id="22" dur="2000"/>
                                        <p:tgtEl>
                                          <p:spTgt spid="4">
                                            <p:graphicEl>
                                              <a:dgm id="{4C433478-45C5-45B9-8C29-2F70B77090E7}"/>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5FB9F150-B67F-4749-94CC-26C792FA222A}"/>
                                            </p:graphicEl>
                                          </p:spTgt>
                                        </p:tgtEl>
                                        <p:attrNameLst>
                                          <p:attrName>style.visibility</p:attrName>
                                        </p:attrNameLst>
                                      </p:cBhvr>
                                      <p:to>
                                        <p:strVal val="visible"/>
                                      </p:to>
                                    </p:set>
                                    <p:animEffect transition="in" filter="fade">
                                      <p:cBhvr>
                                        <p:cTn id="25" dur="2000"/>
                                        <p:tgtEl>
                                          <p:spTgt spid="4">
                                            <p:graphicEl>
                                              <a:dgm id="{5FB9F150-B67F-4749-94CC-26C792FA22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s-ES" b="1" dirty="0" smtClean="0">
                <a:ln w="50800"/>
                <a:solidFill>
                  <a:schemeClr val="tx2">
                    <a:lumMod val="50000"/>
                  </a:schemeClr>
                </a:solidFill>
              </a:rPr>
              <a:t>INTRODUCTION</a:t>
            </a:r>
            <a:endParaRPr lang="en-GB" b="1" dirty="0">
              <a:ln w="50800"/>
              <a:solidFill>
                <a:schemeClr val="tx2">
                  <a:lumMod val="50000"/>
                </a:schemeClr>
              </a:solidFill>
            </a:endParaRPr>
          </a:p>
        </p:txBody>
      </p:sp>
      <p:sp>
        <p:nvSpPr>
          <p:cNvPr id="6" name="Segnaposto contenuto 2"/>
          <p:cNvSpPr>
            <a:spLocks noGrp="1"/>
          </p:cNvSpPr>
          <p:nvPr>
            <p:ph idx="1"/>
          </p:nvPr>
        </p:nvSpPr>
        <p:spPr>
          <a:xfrm>
            <a:off x="467544" y="4985792"/>
            <a:ext cx="8208912" cy="16115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normAutofit/>
          </a:bodyPr>
          <a:lstStyle/>
          <a:p>
            <a:pPr>
              <a:buNone/>
            </a:pPr>
            <a:r>
              <a:rPr lang="en-US" sz="1800" b="1" u="sng" dirty="0" smtClean="0"/>
              <a:t>Specific aims</a:t>
            </a:r>
          </a:p>
          <a:p>
            <a:pPr marL="571500" indent="-571500" algn="just">
              <a:buFont typeface="+mj-lt"/>
              <a:buAutoNum type="romanUcPeriod"/>
            </a:pPr>
            <a:r>
              <a:rPr lang="en-US" sz="1800" dirty="0" smtClean="0"/>
              <a:t>Define a strategy to select bone samples correctly .</a:t>
            </a:r>
            <a:endParaRPr lang="en-US" sz="1800" dirty="0" smtClean="0">
              <a:solidFill>
                <a:schemeClr val="tx1"/>
              </a:solidFill>
            </a:endParaRPr>
          </a:p>
          <a:p>
            <a:pPr marL="571500" lvl="0" indent="-571500" algn="just">
              <a:buFont typeface="+mj-lt"/>
              <a:buAutoNum type="romanUcPeriod"/>
            </a:pPr>
            <a:r>
              <a:rPr lang="en-US" sz="1800" dirty="0" smtClean="0"/>
              <a:t>Heavy metal results ( e.g. arsenic -As-, mercury- Hg- and lead-</a:t>
            </a:r>
            <a:r>
              <a:rPr lang="en-US" sz="1800" dirty="0" err="1" smtClean="0"/>
              <a:t>Pb</a:t>
            </a:r>
            <a:r>
              <a:rPr lang="en-US" sz="1800" dirty="0" smtClean="0"/>
              <a:t>-) correct interpretation for forensic science approaches.  </a:t>
            </a:r>
            <a:endParaRPr lang="en-US" sz="1800" dirty="0"/>
          </a:p>
        </p:txBody>
      </p:sp>
      <p:sp>
        <p:nvSpPr>
          <p:cNvPr id="5" name="Rettangolo 4"/>
          <p:cNvSpPr/>
          <p:nvPr/>
        </p:nvSpPr>
        <p:spPr>
          <a:xfrm>
            <a:off x="467544" y="1124744"/>
            <a:ext cx="8208000" cy="20928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r>
              <a:rPr lang="en-GB" sz="2000" dirty="0" smtClean="0"/>
              <a:t> </a:t>
            </a:r>
            <a:r>
              <a:rPr lang="en-GB" dirty="0" smtClean="0"/>
              <a:t>Alterations on the structure and chemical composition of human bones and tissues can be generated by: </a:t>
            </a:r>
          </a:p>
          <a:p>
            <a:pPr algn="just">
              <a:buFont typeface="Arial" pitchFamily="34" charset="0"/>
              <a:buChar char="•"/>
            </a:pPr>
            <a:r>
              <a:rPr lang="en-GB" dirty="0" smtClean="0"/>
              <a:t> Human activities</a:t>
            </a:r>
          </a:p>
          <a:p>
            <a:pPr algn="just">
              <a:buFont typeface="Arial" pitchFamily="34" charset="0"/>
              <a:buChar char="•"/>
            </a:pPr>
            <a:r>
              <a:rPr lang="en-GB" dirty="0" smtClean="0"/>
              <a:t> Accidents</a:t>
            </a:r>
          </a:p>
          <a:p>
            <a:pPr algn="just">
              <a:buFont typeface="Arial" pitchFamily="34" charset="0"/>
              <a:buChar char="•"/>
            </a:pPr>
            <a:r>
              <a:rPr lang="en-GB" dirty="0" smtClean="0"/>
              <a:t> Cremations </a:t>
            </a:r>
          </a:p>
          <a:p>
            <a:pPr algn="just">
              <a:buFont typeface="Arial" pitchFamily="34" charset="0"/>
              <a:buChar char="•"/>
            </a:pPr>
            <a:r>
              <a:rPr lang="en-GB" dirty="0" smtClean="0"/>
              <a:t> Funerary rituals</a:t>
            </a:r>
          </a:p>
          <a:p>
            <a:pPr algn="just"/>
            <a:endParaRPr lang="en-GB" sz="2000" dirty="0"/>
          </a:p>
        </p:txBody>
      </p:sp>
      <p:sp>
        <p:nvSpPr>
          <p:cNvPr id="4" name="Rectangle 2"/>
          <p:cNvSpPr>
            <a:spLocks noChangeArrowheads="1"/>
          </p:cNvSpPr>
          <p:nvPr/>
        </p:nvSpPr>
        <p:spPr bwMode="auto">
          <a:xfrm rot="10800000" flipV="1">
            <a:off x="467544" y="3562563"/>
            <a:ext cx="8208912" cy="1200329"/>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0000"/>
                </a:solidFill>
                <a:effectLst/>
                <a:latin typeface="+mj-lt"/>
                <a:ea typeface="Calibri" pitchFamily="34" charset="0"/>
                <a:cs typeface="Times New Roman" pitchFamily="18" charset="0"/>
              </a:rPr>
              <a:t>General aim</a:t>
            </a:r>
            <a:endParaRPr kumimoji="0" lang="en-US" b="0" i="0" u="sng"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ea typeface="Calibri" pitchFamily="34" charset="0"/>
                <a:cs typeface="Times New Roman" pitchFamily="18" charset="0"/>
              </a:rPr>
              <a:t>We are looking for trace elements and rare earth elements (REE) potential characteristics to propose novel methodological approach applicable to forensic science scenarios. </a:t>
            </a:r>
            <a:endParaRPr kumimoji="0" lang="en-US"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additive="base">
                                        <p:cTn id="2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6">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67544" y="2420888"/>
            <a:ext cx="8208912" cy="646331"/>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Arial" pitchFamily="34" charset="0"/>
              </a:rPr>
              <a:t>To determine trace elements and rare earth elements (REEs), techniques based on atomic  spectrometry  are  employed.</a:t>
            </a:r>
            <a:endParaRPr kumimoji="0" lang="en-US" b="0" i="0" u="none" strike="noStrike" cap="none" normalizeH="0" baseline="0" dirty="0" smtClean="0">
              <a:ln>
                <a:noFill/>
              </a:ln>
              <a:solidFill>
                <a:schemeClr val="tx1"/>
              </a:solidFill>
              <a:effectLst/>
              <a:cs typeface="Arial" pitchFamily="34" charset="0"/>
            </a:endParaRPr>
          </a:p>
        </p:txBody>
      </p:sp>
      <p:sp>
        <p:nvSpPr>
          <p:cNvPr id="8" name="Rettangolo 7"/>
          <p:cNvSpPr/>
          <p:nvPr/>
        </p:nvSpPr>
        <p:spPr>
          <a:xfrm>
            <a:off x="467544" y="4149080"/>
            <a:ext cx="8208912"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en-US" sz="2000" i="1" dirty="0" smtClean="0"/>
              <a:t> </a:t>
            </a:r>
            <a:r>
              <a:rPr lang="en-US" i="1" dirty="0" smtClean="0">
                <a:solidFill>
                  <a:schemeClr val="tx1"/>
                </a:solidFill>
                <a:latin typeface="+mj-lt"/>
                <a:ea typeface="Calibri" pitchFamily="34" charset="0"/>
                <a:cs typeface="Times New Roman" pitchFamily="18" charset="0"/>
              </a:rPr>
              <a:t>Inductively Coupled Plasma Mass Spectrometry</a:t>
            </a:r>
            <a:r>
              <a:rPr lang="en-US" i="1" dirty="0" smtClean="0">
                <a:latin typeface="+mj-lt"/>
              </a:rPr>
              <a:t> </a:t>
            </a:r>
            <a:r>
              <a:rPr lang="en-US" dirty="0" smtClean="0">
                <a:latin typeface="+mj-lt"/>
              </a:rPr>
              <a:t>(ICP-MS)</a:t>
            </a:r>
            <a:endParaRPr lang="en-US" dirty="0">
              <a:latin typeface="+mj-lt"/>
            </a:endParaRPr>
          </a:p>
        </p:txBody>
      </p:sp>
      <p:sp>
        <p:nvSpPr>
          <p:cNvPr id="9" name="Rettangolo 8"/>
          <p:cNvSpPr/>
          <p:nvPr/>
        </p:nvSpPr>
        <p:spPr>
          <a:xfrm>
            <a:off x="467544" y="4941168"/>
            <a:ext cx="8208912"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a:spAutoFit/>
          </a:bodyPr>
          <a:lstStyle/>
          <a:p>
            <a:pPr>
              <a:buFont typeface="Arial" pitchFamily="34" charset="0"/>
              <a:buChar char="•"/>
            </a:pPr>
            <a:r>
              <a:rPr lang="en-GB" i="1" dirty="0" smtClean="0"/>
              <a:t>Cold-</a:t>
            </a:r>
            <a:r>
              <a:rPr lang="en-GB" i="1" dirty="0" err="1" smtClean="0"/>
              <a:t>Vapor</a:t>
            </a:r>
            <a:r>
              <a:rPr lang="en-US" i="1" dirty="0" smtClean="0"/>
              <a:t> </a:t>
            </a:r>
            <a:r>
              <a:rPr lang="en-US" i="1" dirty="0" smtClean="0">
                <a:latin typeface="+mj-lt"/>
              </a:rPr>
              <a:t>Atomic Absorption Spectrometry “mercury direct measurement” (CV-AAS)</a:t>
            </a:r>
            <a:endParaRPr lang="en-US" i="1" dirty="0">
              <a:latin typeface="+mj-lt"/>
            </a:endParaRPr>
          </a:p>
        </p:txBody>
      </p:sp>
      <p:sp>
        <p:nvSpPr>
          <p:cNvPr id="17410" name="Rectangle 2"/>
          <p:cNvSpPr>
            <a:spLocks noChangeArrowheads="1"/>
          </p:cNvSpPr>
          <p:nvPr/>
        </p:nvSpPr>
        <p:spPr bwMode="auto">
          <a:xfrm>
            <a:off x="467544" y="5686509"/>
            <a:ext cx="8208912" cy="36933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kumimoji="0" lang="en-US"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GB" i="1" dirty="0" smtClean="0">
                <a:latin typeface="+mj-lt"/>
              </a:rPr>
              <a:t>Hydride Generation Atomic Fluorescence Spectrometry</a:t>
            </a:r>
            <a:r>
              <a:rPr kumimoji="0" lang="en-US"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a:t>
            </a:r>
            <a:r>
              <a:rPr lang="en-US" dirty="0" smtClean="0">
                <a:latin typeface="+mj-lt"/>
              </a:rPr>
              <a:t>HG-AFS)</a:t>
            </a:r>
            <a:endParaRPr kumimoji="0" lang="en-US" i="0" u="none" strike="noStrike" cap="none" normalizeH="0" baseline="0" dirty="0" smtClean="0">
              <a:ln>
                <a:noFill/>
              </a:ln>
              <a:solidFill>
                <a:schemeClr val="tx1"/>
              </a:solidFill>
              <a:effectLst/>
              <a:latin typeface="+mj-lt"/>
              <a:cs typeface="Arial" pitchFamily="34" charset="0"/>
            </a:endParaRPr>
          </a:p>
        </p:txBody>
      </p:sp>
      <p:sp>
        <p:nvSpPr>
          <p:cNvPr id="11" name="Rettangolo 10"/>
          <p:cNvSpPr/>
          <p:nvPr/>
        </p:nvSpPr>
        <p:spPr>
          <a:xfrm>
            <a:off x="467544" y="1340768"/>
            <a:ext cx="8208912" cy="52322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tx2">
                    <a:lumMod val="50000"/>
                  </a:schemeClr>
                </a:solidFill>
                <a:latin typeface="+mj-lt"/>
              </a:rPr>
              <a:t>I.1 ANALYTICAL TECHNIQUES</a:t>
            </a:r>
            <a:endParaRPr lang="en-US" sz="2800" b="1" dirty="0">
              <a:ln w="50800"/>
              <a:solidFill>
                <a:schemeClr val="tx2">
                  <a:lumMod val="50000"/>
                </a:schemeClr>
              </a:solidFill>
              <a:latin typeface="+mj-lt"/>
            </a:endParaRPr>
          </a:p>
        </p:txBody>
      </p:sp>
      <p:sp>
        <p:nvSpPr>
          <p:cNvPr id="59394" name="Rectangle 2"/>
          <p:cNvSpPr>
            <a:spLocks noChangeArrowheads="1"/>
          </p:cNvSpPr>
          <p:nvPr/>
        </p:nvSpPr>
        <p:spPr bwMode="auto">
          <a:xfrm>
            <a:off x="467544" y="3429000"/>
            <a:ext cx="8208912" cy="40011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1" u="none" strike="noStrike" cap="none" normalizeH="0" baseline="0" dirty="0" smtClean="0">
                <a:ln>
                  <a:noFill/>
                </a:ln>
                <a:solidFill>
                  <a:schemeClr val="tx1"/>
                </a:solidFill>
                <a:effectLst/>
                <a:latin typeface="+mj-lt"/>
                <a:ea typeface="Calibri" pitchFamily="34" charset="0"/>
                <a:cs typeface="Times New Roman" pitchFamily="18" charset="0"/>
              </a:rPr>
              <a:t>Inductively Coupled Plasma Optical Emission Spectrometry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(ICP-OES)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itolo 1"/>
          <p:cNvSpPr>
            <a:spLocks noGrp="1"/>
          </p:cNvSpPr>
          <p:nvPr>
            <p:ph type="title"/>
          </p:nvPr>
        </p:nvSpPr>
        <p:spPr>
          <a:xfrm>
            <a:off x="467544" y="620688"/>
            <a:ext cx="8208912" cy="638944"/>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sz="4900" b="1" dirty="0" smtClean="0">
                <a:ln w="50800"/>
                <a:solidFill>
                  <a:schemeClr val="tx2">
                    <a:lumMod val="50000"/>
                  </a:schemeClr>
                </a:solidFill>
              </a:rPr>
              <a:t>I.MATERIAL</a:t>
            </a:r>
            <a:r>
              <a:rPr lang="en-US" sz="5300" b="1" dirty="0" smtClean="0">
                <a:ln w="50800"/>
                <a:solidFill>
                  <a:schemeClr val="tx2">
                    <a:lumMod val="50000"/>
                  </a:schemeClr>
                </a:solidFill>
              </a:rPr>
              <a:t> AND METHOD</a:t>
            </a:r>
            <a:r>
              <a:rPr lang="en-US" b="1" dirty="0" smtClean="0">
                <a:ln w="50800"/>
                <a:solidFill>
                  <a:schemeClr val="tx2">
                    <a:lumMod val="50000"/>
                  </a:schemeClr>
                </a:solidFill>
              </a:rPr>
              <a:t/>
            </a:r>
            <a:br>
              <a:rPr lang="en-US" b="1" dirty="0" smtClean="0">
                <a:ln w="50800"/>
                <a:solidFill>
                  <a:schemeClr val="tx2">
                    <a:lumMod val="50000"/>
                  </a:schemeClr>
                </a:solidFill>
              </a:rPr>
            </a:br>
            <a:endParaRPr lang="en-US" b="1" dirty="0">
              <a:ln w="50800"/>
              <a:solidFill>
                <a:schemeClr val="tx2">
                  <a:lumMod val="5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bg/>
                                          </p:spTgt>
                                        </p:tgtEl>
                                        <p:attrNameLst>
                                          <p:attrName>style.visibility</p:attrName>
                                        </p:attrNameLst>
                                      </p:cBhvr>
                                      <p:to>
                                        <p:strVal val="visible"/>
                                      </p:to>
                                    </p:set>
                                    <p:anim calcmode="lin" valueType="num">
                                      <p:cBhvr additive="base">
                                        <p:cTn id="7" dur="500" fill="hold"/>
                                        <p:tgtEl>
                                          <p:spTgt spid="5939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4">
                                            <p:txEl>
                                              <p:pRg st="0" end="0"/>
                                            </p:txEl>
                                          </p:spTgt>
                                        </p:tgtEl>
                                        <p:attrNameLst>
                                          <p:attrName>style.visibility</p:attrName>
                                        </p:attrNameLst>
                                      </p:cBhvr>
                                      <p:to>
                                        <p:strVal val="visible"/>
                                      </p:to>
                                    </p:set>
                                    <p:anim calcmode="lin" valueType="num">
                                      <p:cBhvr additive="base">
                                        <p:cTn id="11"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additive="base">
                                        <p:cTn id="2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9">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0">
                                            <p:bg/>
                                          </p:spTgt>
                                        </p:tgtEl>
                                        <p:attrNameLst>
                                          <p:attrName>style.visibility</p:attrName>
                                        </p:attrNameLst>
                                      </p:cBhvr>
                                      <p:to>
                                        <p:strVal val="visible"/>
                                      </p:to>
                                    </p:set>
                                    <p:anim calcmode="lin" valueType="num">
                                      <p:cBhvr additive="base">
                                        <p:cTn id="37" dur="500" fill="hold"/>
                                        <p:tgtEl>
                                          <p:spTgt spid="174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410">
                                            <p:txEl>
                                              <p:pRg st="0" end="0"/>
                                            </p:txEl>
                                          </p:spTgt>
                                        </p:tgtEl>
                                        <p:attrNameLst>
                                          <p:attrName>style.visibility</p:attrName>
                                        </p:attrNameLst>
                                      </p:cBhvr>
                                      <p:to>
                                        <p:strVal val="visible"/>
                                      </p:to>
                                    </p:set>
                                    <p:anim calcmode="lin" valueType="num">
                                      <p:cBhvr additive="base">
                                        <p:cTn id="41"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P spid="17410" grpId="0" build="allAtOnce" animBg="1"/>
      <p:bldP spid="5939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08912" cy="57606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s-ES" sz="2800" b="1" dirty="0" smtClean="0">
                <a:ln w="50800"/>
                <a:solidFill>
                  <a:schemeClr val="tx2">
                    <a:lumMod val="50000"/>
                  </a:schemeClr>
                </a:solidFill>
              </a:rPr>
              <a:t>I.2 </a:t>
            </a:r>
            <a:r>
              <a:rPr lang="es-ES" sz="2800" b="1" dirty="0" err="1" smtClean="0">
                <a:ln w="50800"/>
                <a:solidFill>
                  <a:schemeClr val="tx2">
                    <a:lumMod val="50000"/>
                  </a:schemeClr>
                </a:solidFill>
              </a:rPr>
              <a:t>Analytical</a:t>
            </a:r>
            <a:r>
              <a:rPr lang="es-ES" sz="2800" b="1" dirty="0" smtClean="0">
                <a:ln w="50800"/>
                <a:solidFill>
                  <a:schemeClr val="tx2">
                    <a:lumMod val="50000"/>
                  </a:schemeClr>
                </a:solidFill>
              </a:rPr>
              <a:t> </a:t>
            </a:r>
            <a:r>
              <a:rPr lang="es-ES" sz="2800" b="1" dirty="0" err="1" smtClean="0">
                <a:ln w="50800"/>
                <a:solidFill>
                  <a:schemeClr val="tx2">
                    <a:lumMod val="50000"/>
                  </a:schemeClr>
                </a:solidFill>
              </a:rPr>
              <a:t>Methodology</a:t>
            </a:r>
            <a:endParaRPr lang="en-GB" sz="2800" b="1" dirty="0">
              <a:ln w="50800"/>
              <a:solidFill>
                <a:schemeClr val="tx2">
                  <a:lumMod val="50000"/>
                </a:schemeClr>
              </a:solidFill>
            </a:endParaRPr>
          </a:p>
        </p:txBody>
      </p:sp>
      <p:sp>
        <p:nvSpPr>
          <p:cNvPr id="10" name="Titolo 1"/>
          <p:cNvSpPr txBox="1">
            <a:spLocks/>
          </p:cNvSpPr>
          <p:nvPr/>
        </p:nvSpPr>
        <p:spPr>
          <a:xfrm>
            <a:off x="1475656" y="2996952"/>
            <a:ext cx="6336704"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800" i="0" u="none" strike="noStrike" kern="1200" normalizeH="0" baseline="0" noProof="0" dirty="0">
              <a:uLnTx/>
              <a:uFillTx/>
              <a:latin typeface="+mj-lt"/>
              <a:ea typeface="+mj-ea"/>
              <a:cs typeface="+mj-cs"/>
            </a:endParaRPr>
          </a:p>
        </p:txBody>
      </p:sp>
      <p:sp>
        <p:nvSpPr>
          <p:cNvPr id="6" name="Rettangolo 5"/>
          <p:cNvSpPr/>
          <p:nvPr/>
        </p:nvSpPr>
        <p:spPr>
          <a:xfrm>
            <a:off x="467544" y="620688"/>
            <a:ext cx="3888432" cy="400110"/>
          </a:xfrm>
          <a:prstGeom prst="rect">
            <a:avLst/>
          </a:prstGeom>
        </p:spPr>
        <p:txBody>
          <a:bodyPr wrap="square">
            <a:spAutoFit/>
          </a:bodyPr>
          <a:lstStyle/>
          <a:p>
            <a:r>
              <a:rPr lang="en-US" sz="2000" b="1" i="1" dirty="0" smtClean="0"/>
              <a:t>Sample Preparation</a:t>
            </a:r>
            <a:endParaRPr lang="en-US" sz="2000" dirty="0"/>
          </a:p>
        </p:txBody>
      </p:sp>
      <p:graphicFrame>
        <p:nvGraphicFramePr>
          <p:cNvPr id="11" name="Tabella 10"/>
          <p:cNvGraphicFramePr>
            <a:graphicFrameLocks noGrp="1"/>
          </p:cNvGraphicFramePr>
          <p:nvPr/>
        </p:nvGraphicFramePr>
        <p:xfrm>
          <a:off x="2339752" y="4437112"/>
          <a:ext cx="4392488" cy="2243328"/>
        </p:xfrm>
        <a:graphic>
          <a:graphicData uri="http://schemas.openxmlformats.org/drawingml/2006/table">
            <a:tbl>
              <a:tblPr/>
              <a:tblGrid>
                <a:gridCol w="2751969"/>
                <a:gridCol w="1640519"/>
              </a:tblGrid>
              <a:tr h="256836">
                <a:tc>
                  <a:txBody>
                    <a:bodyPr/>
                    <a:lstStyle/>
                    <a:p>
                      <a:pPr algn="ctr">
                        <a:lnSpc>
                          <a:spcPct val="115000"/>
                        </a:lnSpc>
                        <a:spcAft>
                          <a:spcPts val="0"/>
                        </a:spcAft>
                      </a:pPr>
                      <a:r>
                        <a:rPr lang="en-GB" sz="1600" b="1" dirty="0" smtClean="0">
                          <a:solidFill>
                            <a:srgbClr val="000000"/>
                          </a:solidFill>
                          <a:latin typeface="Calibri"/>
                          <a:ea typeface="Times New Roman"/>
                          <a:cs typeface="Times New Roman"/>
                        </a:rPr>
                        <a:t>TYPES</a:t>
                      </a:r>
                      <a:endParaRPr lang="en-GB"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b="1" dirty="0">
                          <a:solidFill>
                            <a:srgbClr val="000000"/>
                          </a:solidFill>
                          <a:latin typeface="Calibri"/>
                          <a:ea typeface="Times New Roman"/>
                          <a:cs typeface="Times New Roman"/>
                        </a:rPr>
                        <a:t>NUM.</a:t>
                      </a:r>
                      <a:endParaRPr lang="en-GB"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r>
              <a:tr h="256836">
                <a:tc>
                  <a:txBody>
                    <a:bodyPr/>
                    <a:lstStyle/>
                    <a:p>
                      <a:pPr algn="ctr">
                        <a:lnSpc>
                          <a:spcPct val="115000"/>
                        </a:lnSpc>
                        <a:spcAft>
                          <a:spcPts val="0"/>
                        </a:spcAft>
                      </a:pPr>
                      <a:r>
                        <a:rPr lang="es-ES" sz="1600" dirty="0" smtClean="0">
                          <a:solidFill>
                            <a:srgbClr val="000000"/>
                          </a:solidFill>
                          <a:latin typeface="Calibri"/>
                          <a:ea typeface="Calibri"/>
                          <a:cs typeface="Times New Roman"/>
                        </a:rPr>
                        <a:t>BONES</a:t>
                      </a:r>
                      <a:endParaRPr lang="en-GB"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226</a:t>
                      </a:r>
                      <a:endParaRPr lang="en-GB"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256836">
                <a:tc>
                  <a:txBody>
                    <a:bodyPr/>
                    <a:lstStyle/>
                    <a:p>
                      <a:pPr algn="ctr">
                        <a:lnSpc>
                          <a:spcPct val="115000"/>
                        </a:lnSpc>
                        <a:spcAft>
                          <a:spcPts val="0"/>
                        </a:spcAft>
                      </a:pPr>
                      <a:r>
                        <a:rPr lang="en-GB" sz="1600" dirty="0" smtClean="0">
                          <a:solidFill>
                            <a:srgbClr val="000000"/>
                          </a:solidFill>
                          <a:latin typeface="Calibri"/>
                          <a:ea typeface="Times New Roman"/>
                          <a:cs typeface="Times New Roman"/>
                        </a:rPr>
                        <a:t>BONE SURFACE</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141</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r>
              <a:tr h="256836">
                <a:tc>
                  <a:txBody>
                    <a:bodyPr/>
                    <a:lstStyle/>
                    <a:p>
                      <a:pPr algn="ctr">
                        <a:lnSpc>
                          <a:spcPct val="115000"/>
                        </a:lnSpc>
                        <a:spcAft>
                          <a:spcPts val="0"/>
                        </a:spcAft>
                      </a:pPr>
                      <a:r>
                        <a:rPr lang="en-GB" sz="1600" dirty="0" smtClean="0">
                          <a:solidFill>
                            <a:srgbClr val="000000"/>
                          </a:solidFill>
                          <a:latin typeface="Calibri"/>
                          <a:ea typeface="Times New Roman"/>
                          <a:cs typeface="Times New Roman"/>
                        </a:rPr>
                        <a:t>SOILS</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136</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r>
              <a:tr h="256836">
                <a:tc>
                  <a:txBody>
                    <a:bodyPr/>
                    <a:lstStyle/>
                    <a:p>
                      <a:pPr algn="ctr">
                        <a:lnSpc>
                          <a:spcPct val="115000"/>
                        </a:lnSpc>
                        <a:spcAft>
                          <a:spcPts val="0"/>
                        </a:spcAft>
                      </a:pPr>
                      <a:r>
                        <a:rPr lang="en-GB" sz="1600" dirty="0" smtClean="0">
                          <a:solidFill>
                            <a:srgbClr val="000000"/>
                          </a:solidFill>
                          <a:latin typeface="Calibri"/>
                          <a:ea typeface="Times New Roman"/>
                          <a:cs typeface="Times New Roman"/>
                        </a:rPr>
                        <a:t>WOODS</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10</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r>
              <a:tr h="256836">
                <a:tc>
                  <a:txBody>
                    <a:bodyPr/>
                    <a:lstStyle/>
                    <a:p>
                      <a:pPr algn="ctr">
                        <a:lnSpc>
                          <a:spcPct val="115000"/>
                        </a:lnSpc>
                        <a:spcAft>
                          <a:spcPts val="0"/>
                        </a:spcAft>
                      </a:pPr>
                      <a:r>
                        <a:rPr lang="en-GB" sz="1600" dirty="0" smtClean="0">
                          <a:solidFill>
                            <a:srgbClr val="000000"/>
                          </a:solidFill>
                          <a:latin typeface="Calibri"/>
                          <a:ea typeface="Times New Roman"/>
                          <a:cs typeface="Times New Roman"/>
                        </a:rPr>
                        <a:t>HUMAN TISSUES</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7</a:t>
                      </a:r>
                      <a:endParaRPr lang="en-GB" sz="16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r>
              <a:tr h="256836">
                <a:tc>
                  <a:txBody>
                    <a:bodyPr/>
                    <a:lstStyle/>
                    <a:p>
                      <a:pPr algn="ctr">
                        <a:lnSpc>
                          <a:spcPct val="115000"/>
                        </a:lnSpc>
                        <a:spcAft>
                          <a:spcPts val="0"/>
                        </a:spcAft>
                      </a:pPr>
                      <a:r>
                        <a:rPr lang="en-GB" sz="1600" dirty="0" smtClean="0">
                          <a:solidFill>
                            <a:srgbClr val="000000"/>
                          </a:solidFill>
                          <a:latin typeface="Calibri"/>
                          <a:ea typeface="Times New Roman"/>
                          <a:cs typeface="Times New Roman"/>
                        </a:rPr>
                        <a:t>TEXTILES</a:t>
                      </a:r>
                      <a:endParaRPr lang="en-GB"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2</a:t>
                      </a:r>
                      <a:endParaRPr lang="en-GB"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r>
              <a:tr h="256836">
                <a:tc>
                  <a:txBody>
                    <a:bodyPr/>
                    <a:lstStyle/>
                    <a:p>
                      <a:pPr algn="ctr">
                        <a:lnSpc>
                          <a:spcPct val="115000"/>
                        </a:lnSpc>
                        <a:spcAft>
                          <a:spcPts val="0"/>
                        </a:spcAft>
                      </a:pPr>
                      <a:r>
                        <a:rPr lang="en-GB" sz="1600" dirty="0">
                          <a:solidFill>
                            <a:srgbClr val="000000"/>
                          </a:solidFill>
                          <a:latin typeface="Calibri"/>
                          <a:ea typeface="Times New Roman"/>
                          <a:cs typeface="Times New Roman"/>
                        </a:rPr>
                        <a:t>TOTAL</a:t>
                      </a:r>
                      <a:endParaRPr lang="en-GB"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n-GB" sz="1600" dirty="0">
                          <a:solidFill>
                            <a:srgbClr val="000000"/>
                          </a:solidFill>
                          <a:latin typeface="Calibri"/>
                          <a:ea typeface="Times New Roman"/>
                          <a:cs typeface="Times New Roman"/>
                        </a:rPr>
                        <a:t>522</a:t>
                      </a:r>
                      <a:endParaRPr lang="en-GB"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bl>
          </a:graphicData>
        </a:graphic>
      </p:graphicFrame>
      <p:sp>
        <p:nvSpPr>
          <p:cNvPr id="12" name="Rettangolo 11"/>
          <p:cNvSpPr/>
          <p:nvPr/>
        </p:nvSpPr>
        <p:spPr>
          <a:xfrm>
            <a:off x="467544" y="4005064"/>
            <a:ext cx="4824536" cy="400110"/>
          </a:xfrm>
          <a:prstGeom prst="rect">
            <a:avLst/>
          </a:prstGeom>
        </p:spPr>
        <p:txBody>
          <a:bodyPr wrap="square">
            <a:spAutoFit/>
          </a:bodyPr>
          <a:lstStyle/>
          <a:p>
            <a:r>
              <a:rPr lang="en-US" sz="2000" b="1" i="1" smtClean="0"/>
              <a:t>Analyzed samples during the last two years</a:t>
            </a:r>
            <a:endParaRPr lang="en-US" sz="2000"/>
          </a:p>
        </p:txBody>
      </p:sp>
      <p:sp>
        <p:nvSpPr>
          <p:cNvPr id="13" name="Rettangolo 12"/>
          <p:cNvSpPr/>
          <p:nvPr/>
        </p:nvSpPr>
        <p:spPr>
          <a:xfrm>
            <a:off x="107504" y="1556792"/>
            <a:ext cx="1800000" cy="1800000"/>
          </a:xfrm>
          <a:prstGeom prst="rect">
            <a:avLst/>
          </a:prstGeom>
          <a:blipFill rotWithShape="0">
            <a:blip r:embed="rId2" cstate="print"/>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4" name="Rettangolo 13"/>
          <p:cNvSpPr/>
          <p:nvPr/>
        </p:nvSpPr>
        <p:spPr>
          <a:xfrm>
            <a:off x="1835696" y="1556792"/>
            <a:ext cx="1800200" cy="1800000"/>
          </a:xfrm>
          <a:prstGeom prst="rect">
            <a:avLst/>
          </a:prstGeom>
          <a:blipFill rotWithShape="0">
            <a:blip r:embed="rId3" cstate="print"/>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5" name="Rettangolo 14"/>
          <p:cNvSpPr/>
          <p:nvPr/>
        </p:nvSpPr>
        <p:spPr>
          <a:xfrm>
            <a:off x="3635896" y="1556792"/>
            <a:ext cx="1800000" cy="1800000"/>
          </a:xfrm>
          <a:prstGeom prst="rect">
            <a:avLst/>
          </a:prstGeom>
          <a:blipFill rotWithShape="0">
            <a:blip r:embed="rId4" cstate="print"/>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6" name="Rettangolo 15"/>
          <p:cNvSpPr/>
          <p:nvPr/>
        </p:nvSpPr>
        <p:spPr>
          <a:xfrm>
            <a:off x="5436096" y="1556792"/>
            <a:ext cx="1800000" cy="1800000"/>
          </a:xfrm>
          <a:prstGeom prst="rect">
            <a:avLst/>
          </a:prstGeom>
          <a:blipFill rotWithShape="0">
            <a:blip r:embed="rId5" cstate="print"/>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7" name="Rettangolo 16"/>
          <p:cNvSpPr/>
          <p:nvPr/>
        </p:nvSpPr>
        <p:spPr>
          <a:xfrm>
            <a:off x="7236296" y="1556792"/>
            <a:ext cx="1800000" cy="1800000"/>
          </a:xfrm>
          <a:prstGeom prst="rect">
            <a:avLst/>
          </a:prstGeom>
          <a:blipFill rotWithShape="0">
            <a:blip r:embed="rId6" cstate="print"/>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8" name="Freccia a destra 17"/>
          <p:cNvSpPr/>
          <p:nvPr/>
        </p:nvSpPr>
        <p:spPr>
          <a:xfrm>
            <a:off x="107504" y="3429000"/>
            <a:ext cx="8928992" cy="468544"/>
          </a:xfrm>
          <a:prstGeom prst="rightArrow">
            <a:avLst/>
          </a:prstGeom>
          <a:solidFill>
            <a:schemeClr val="accent2"/>
          </a:solidFill>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s-ES" sz="2800" b="1" dirty="0" smtClean="0">
                <a:ln w="50800"/>
                <a:solidFill>
                  <a:schemeClr val="tx2">
                    <a:lumMod val="50000"/>
                  </a:schemeClr>
                </a:solidFill>
              </a:rPr>
              <a:t>I.3 </a:t>
            </a:r>
            <a:r>
              <a:rPr lang="es-ES" sz="2800" b="1" dirty="0" err="1" smtClean="0">
                <a:ln w="50800"/>
                <a:solidFill>
                  <a:schemeClr val="tx2">
                    <a:lumMod val="50000"/>
                  </a:schemeClr>
                </a:solidFill>
              </a:rPr>
              <a:t>Statistics</a:t>
            </a:r>
            <a:endParaRPr lang="en-GB" sz="2800" b="1" dirty="0">
              <a:ln w="50800"/>
              <a:solidFill>
                <a:schemeClr val="tx2">
                  <a:lumMod val="50000"/>
                </a:schemeClr>
              </a:solidFill>
            </a:endParaRPr>
          </a:p>
        </p:txBody>
      </p:sp>
      <p:sp>
        <p:nvSpPr>
          <p:cNvPr id="3" name="Segnaposto contenuto 2"/>
          <p:cNvSpPr>
            <a:spLocks noGrp="1"/>
          </p:cNvSpPr>
          <p:nvPr>
            <p:ph idx="1"/>
          </p:nvPr>
        </p:nvSpPr>
        <p:spPr>
          <a:xfrm>
            <a:off x="467544" y="1844824"/>
            <a:ext cx="6912768" cy="12241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normAutofit/>
          </a:bodyPr>
          <a:lstStyle/>
          <a:p>
            <a:r>
              <a:rPr lang="en-US" sz="2000" dirty="0" smtClean="0"/>
              <a:t>Cluster Analysis (CA)</a:t>
            </a:r>
          </a:p>
          <a:p>
            <a:r>
              <a:rPr lang="en-US" sz="2000" dirty="0" smtClean="0"/>
              <a:t>Principal Component Analysis (PCA)</a:t>
            </a:r>
          </a:p>
          <a:p>
            <a:r>
              <a:rPr lang="en-US" sz="2000" dirty="0" smtClean="0"/>
              <a:t>Partial Least Squares </a:t>
            </a:r>
            <a:r>
              <a:rPr lang="en-US" sz="2000" dirty="0" err="1" smtClean="0"/>
              <a:t>Discriminant</a:t>
            </a:r>
            <a:r>
              <a:rPr lang="en-US" sz="2000" dirty="0" smtClean="0"/>
              <a:t>  Analysis  (PLS-DA)</a:t>
            </a:r>
            <a:endParaRPr lang="en-US" sz="2000" dirty="0"/>
          </a:p>
        </p:txBody>
      </p:sp>
      <p:sp>
        <p:nvSpPr>
          <p:cNvPr id="5" name="Rettangolo 4"/>
          <p:cNvSpPr/>
          <p:nvPr/>
        </p:nvSpPr>
        <p:spPr>
          <a:xfrm>
            <a:off x="467544" y="1196752"/>
            <a:ext cx="3888432" cy="400110"/>
          </a:xfrm>
          <a:prstGeom prst="rect">
            <a:avLst/>
          </a:prstGeom>
        </p:spPr>
        <p:txBody>
          <a:bodyPr wrap="square">
            <a:spAutoFit/>
          </a:bodyPr>
          <a:lstStyle/>
          <a:p>
            <a:r>
              <a:rPr lang="en-US" sz="2000" b="1" i="1" dirty="0" smtClean="0"/>
              <a:t>Multivariate Statistics</a:t>
            </a:r>
            <a:endParaRPr lang="en-US" sz="2000" dirty="0"/>
          </a:p>
        </p:txBody>
      </p:sp>
      <p:sp>
        <p:nvSpPr>
          <p:cNvPr id="6" name="Rettangolo 5"/>
          <p:cNvSpPr/>
          <p:nvPr/>
        </p:nvSpPr>
        <p:spPr>
          <a:xfrm>
            <a:off x="467544" y="3573016"/>
            <a:ext cx="3888432" cy="400110"/>
          </a:xfrm>
          <a:prstGeom prst="rect">
            <a:avLst/>
          </a:prstGeom>
        </p:spPr>
        <p:txBody>
          <a:bodyPr wrap="square">
            <a:spAutoFit/>
          </a:bodyPr>
          <a:lstStyle/>
          <a:p>
            <a:r>
              <a:rPr lang="en-US" sz="2000" b="1" i="1" dirty="0" smtClean="0"/>
              <a:t>Hypothesis Testing</a:t>
            </a:r>
            <a:endParaRPr lang="en-US" sz="2000" dirty="0"/>
          </a:p>
        </p:txBody>
      </p:sp>
      <p:sp>
        <p:nvSpPr>
          <p:cNvPr id="7" name="Segnaposto contenuto 2"/>
          <p:cNvSpPr txBox="1">
            <a:spLocks/>
          </p:cNvSpPr>
          <p:nvPr/>
        </p:nvSpPr>
        <p:spPr>
          <a:xfrm>
            <a:off x="467544" y="4365105"/>
            <a:ext cx="6912000" cy="1512168"/>
          </a:xfrm>
          <a:prstGeom prst="rect">
            <a:avLst/>
          </a:prstGeom>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dk1"/>
                </a:solidFill>
                <a:effectLst/>
                <a:uLnTx/>
                <a:uFillTx/>
                <a:latin typeface="+mn-lt"/>
                <a:ea typeface="+mn-ea"/>
                <a:cs typeface="+mn-cs"/>
              </a:rPr>
              <a:t>Standard Deviations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dk1"/>
                </a:solidFill>
                <a:effectLst/>
                <a:uLnTx/>
                <a:uFillTx/>
                <a:latin typeface="+mn-lt"/>
                <a:ea typeface="+mn-ea"/>
                <a:cs typeface="+mn-cs"/>
              </a:rPr>
              <a:t>Dixon Test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dk1"/>
                </a:solidFill>
                <a:effectLst/>
                <a:uLnTx/>
                <a:uFillTx/>
                <a:latin typeface="+mn-lt"/>
                <a:ea typeface="+mn-ea"/>
                <a:cs typeface="+mn-cs"/>
              </a:rPr>
              <a:t>Average Comparison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Propagation of Error</a:t>
            </a:r>
            <a:endParaRPr kumimoji="0" lang="en-US" sz="2000" b="0" i="0" u="none" strike="noStrike" kern="1200" cap="none" spc="0" normalizeH="0" baseline="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732329"/>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II.1Measurement and Elemental </a:t>
            </a:r>
            <a:r>
              <a:rPr kumimoji="0" lang="es-ES" sz="2800" b="1" i="0" u="none" strike="noStrike" normalizeH="0" baseline="0" dirty="0" err="1" smtClean="0">
                <a:ln w="50800"/>
                <a:solidFill>
                  <a:schemeClr val="tx2">
                    <a:lumMod val="50000"/>
                  </a:schemeClr>
                </a:solidFill>
                <a:latin typeface="+mj-lt"/>
                <a:ea typeface="Calibri" pitchFamily="34" charset="0"/>
                <a:cs typeface="Times New Roman" pitchFamily="18" charset="0"/>
              </a:rPr>
              <a:t>Parameters</a:t>
            </a:r>
            <a:r>
              <a:rPr kumimoji="0" lang="es-ES" sz="2800" b="1" i="0" u="none" strike="noStrike" normalizeH="0" baseline="0" dirty="0" smtClean="0">
                <a:ln w="50800"/>
                <a:solidFill>
                  <a:schemeClr val="tx2">
                    <a:lumMod val="50000"/>
                  </a:schemeClr>
                </a:solidFill>
                <a:latin typeface="+mj-lt"/>
                <a:ea typeface="Calibri" pitchFamily="34" charset="0"/>
                <a:cs typeface="Times New Roman" pitchFamily="18" charset="0"/>
              </a:rPr>
              <a:t> (ICP-OES)</a:t>
            </a:r>
            <a:endParaRPr kumimoji="0" lang="es-ES" sz="2800" b="1" i="0" u="none" strike="noStrike" normalizeH="0" baseline="0" dirty="0" smtClean="0">
              <a:ln w="50800"/>
              <a:solidFill>
                <a:schemeClr val="tx2">
                  <a:lumMod val="50000"/>
                </a:schemeClr>
              </a:solidFill>
              <a:latin typeface="+mj-lt"/>
              <a:cs typeface="Arial" pitchFamily="34" charset="0"/>
            </a:endParaRPr>
          </a:p>
        </p:txBody>
      </p:sp>
      <p:sp>
        <p:nvSpPr>
          <p:cNvPr id="7" name="Rettangolo 6"/>
          <p:cNvSpPr/>
          <p:nvPr/>
        </p:nvSpPr>
        <p:spPr>
          <a:xfrm>
            <a:off x="467544" y="188641"/>
            <a:ext cx="8188399" cy="76944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tx2">
                    <a:lumMod val="50000"/>
                  </a:schemeClr>
                </a:solidFill>
              </a:rPr>
              <a:t>II. METHODOLOGY and QUALITY</a:t>
            </a:r>
            <a:endParaRPr lang="en-GB" sz="4400" b="1" dirty="0">
              <a:ln w="50800"/>
              <a:solidFill>
                <a:schemeClr val="tx2">
                  <a:lumMod val="50000"/>
                </a:schemeClr>
              </a:solidFill>
            </a:endParaRPr>
          </a:p>
        </p:txBody>
      </p:sp>
      <p:graphicFrame>
        <p:nvGraphicFramePr>
          <p:cNvPr id="8" name="Tabella 7"/>
          <p:cNvGraphicFramePr>
            <a:graphicFrameLocks noGrp="1"/>
          </p:cNvGraphicFramePr>
          <p:nvPr/>
        </p:nvGraphicFramePr>
        <p:xfrm>
          <a:off x="467544" y="1196752"/>
          <a:ext cx="3816424" cy="2281086"/>
        </p:xfrm>
        <a:graphic>
          <a:graphicData uri="http://schemas.openxmlformats.org/drawingml/2006/table">
            <a:tbl>
              <a:tblPr>
                <a:effectLst/>
              </a:tblPr>
              <a:tblGrid>
                <a:gridCol w="2178754"/>
                <a:gridCol w="1637670"/>
              </a:tblGrid>
              <a:tr h="1082537">
                <a:tc>
                  <a:txBody>
                    <a:bodyPr/>
                    <a:lstStyle/>
                    <a:p>
                      <a:pPr>
                        <a:lnSpc>
                          <a:spcPct val="150000"/>
                        </a:lnSpc>
                        <a:spcAft>
                          <a:spcPts val="0"/>
                        </a:spcAft>
                      </a:pPr>
                      <a:r>
                        <a:rPr lang="es-ES" sz="1200" b="1" dirty="0" err="1" smtClean="0">
                          <a:latin typeface="Calibri"/>
                          <a:ea typeface="Calibri"/>
                          <a:cs typeface="Times New Roman"/>
                        </a:rPr>
                        <a:t>Argon</a:t>
                      </a:r>
                      <a:r>
                        <a:rPr lang="es-ES" sz="1200" b="1" dirty="0" smtClean="0">
                          <a:latin typeface="Calibri"/>
                          <a:ea typeface="Calibri"/>
                          <a:cs typeface="Times New Roman"/>
                        </a:rPr>
                        <a:t> </a:t>
                      </a:r>
                      <a:r>
                        <a:rPr lang="es-ES" sz="1200" b="1" dirty="0" err="1" smtClean="0">
                          <a:latin typeface="Calibri"/>
                          <a:ea typeface="Calibri"/>
                          <a:cs typeface="Times New Roman"/>
                        </a:rPr>
                        <a:t>Flows</a:t>
                      </a:r>
                      <a:endParaRPr lang="en-GB"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marL="342900" lvl="0" indent="-342900">
                        <a:lnSpc>
                          <a:spcPct val="150000"/>
                        </a:lnSpc>
                        <a:spcAft>
                          <a:spcPts val="0"/>
                        </a:spcAft>
                        <a:buFont typeface="Symbol"/>
                        <a:buChar char=""/>
                      </a:pPr>
                      <a:r>
                        <a:rPr lang="es-ES" sz="1200" b="1" dirty="0">
                          <a:latin typeface="Calibri"/>
                          <a:ea typeface="Calibri"/>
                          <a:cs typeface="Times New Roman"/>
                        </a:rPr>
                        <a:t>Plasma 15 L/min</a:t>
                      </a:r>
                      <a:endParaRPr lang="en-GB" sz="1200" b="1" dirty="0">
                        <a:latin typeface="Calibri"/>
                        <a:ea typeface="Calibri"/>
                        <a:cs typeface="Times New Roman"/>
                      </a:endParaRPr>
                    </a:p>
                    <a:p>
                      <a:pPr marL="342900" lvl="0" indent="-342900">
                        <a:lnSpc>
                          <a:spcPct val="150000"/>
                        </a:lnSpc>
                        <a:spcAft>
                          <a:spcPts val="0"/>
                        </a:spcAft>
                        <a:buFont typeface="Symbol"/>
                        <a:buChar char=""/>
                      </a:pPr>
                      <a:r>
                        <a:rPr lang="es-ES" sz="1200" b="1" dirty="0">
                          <a:latin typeface="Calibri"/>
                          <a:ea typeface="Calibri"/>
                          <a:cs typeface="Times New Roman"/>
                        </a:rPr>
                        <a:t>Auxiliar 0.2 L/min</a:t>
                      </a:r>
                      <a:endParaRPr lang="en-GB" sz="1200" b="1" dirty="0">
                        <a:latin typeface="Calibri"/>
                        <a:ea typeface="Calibri"/>
                        <a:cs typeface="Times New Roman"/>
                      </a:endParaRPr>
                    </a:p>
                    <a:p>
                      <a:pPr marL="342900" lvl="0" indent="-342900">
                        <a:lnSpc>
                          <a:spcPct val="150000"/>
                        </a:lnSpc>
                        <a:spcAft>
                          <a:spcPts val="0"/>
                        </a:spcAft>
                        <a:buFont typeface="Symbol"/>
                        <a:buChar char=""/>
                      </a:pPr>
                      <a:r>
                        <a:rPr lang="es-ES" sz="1200" b="1" dirty="0">
                          <a:latin typeface="Calibri"/>
                          <a:ea typeface="Calibri"/>
                          <a:cs typeface="Times New Roman"/>
                        </a:rPr>
                        <a:t>Nebulizador 0.80 L/min</a:t>
                      </a:r>
                      <a:endParaRPr lang="en-GB" sz="1200" b="1"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360846">
                <a:tc>
                  <a:txBody>
                    <a:bodyPr/>
                    <a:lstStyle/>
                    <a:p>
                      <a:pPr>
                        <a:lnSpc>
                          <a:spcPct val="150000"/>
                        </a:lnSpc>
                        <a:spcAft>
                          <a:spcPts val="0"/>
                        </a:spcAft>
                      </a:pPr>
                      <a:r>
                        <a:rPr lang="es-ES" sz="1200" b="1" dirty="0" err="1" smtClean="0">
                          <a:latin typeface="Calibri"/>
                          <a:ea typeface="Calibri"/>
                          <a:cs typeface="Times New Roman"/>
                        </a:rPr>
                        <a:t>Power</a:t>
                      </a:r>
                      <a:endParaRPr lang="en-GB"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nSpc>
                          <a:spcPct val="150000"/>
                        </a:lnSpc>
                        <a:spcAft>
                          <a:spcPts val="0"/>
                        </a:spcAft>
                        <a:buFont typeface="Arial" pitchFamily="34" charset="0"/>
                        <a:buChar char="•"/>
                      </a:pPr>
                      <a:r>
                        <a:rPr lang="es-ES" sz="1200" b="1" dirty="0">
                          <a:latin typeface="Calibri"/>
                          <a:ea typeface="Calibri"/>
                          <a:cs typeface="Times New Roman"/>
                        </a:rPr>
                        <a:t>1300 Vatios</a:t>
                      </a:r>
                      <a:endParaRPr lang="en-GB" sz="1200" b="1"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r h="788617">
                <a:tc>
                  <a:txBody>
                    <a:bodyPr/>
                    <a:lstStyle/>
                    <a:p>
                      <a:pPr>
                        <a:lnSpc>
                          <a:spcPct val="150000"/>
                        </a:lnSpc>
                        <a:spcAft>
                          <a:spcPts val="0"/>
                        </a:spcAft>
                      </a:pPr>
                      <a:r>
                        <a:rPr lang="en-GB" sz="1200" b="1" dirty="0" smtClean="0">
                          <a:latin typeface="Calibri"/>
                          <a:ea typeface="Calibri"/>
                          <a:cs typeface="Times New Roman"/>
                        </a:rPr>
                        <a:t>Plasma position </a:t>
                      </a:r>
                      <a:endParaRPr lang="en-GB"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marL="342900" lvl="0" indent="-342900">
                        <a:lnSpc>
                          <a:spcPct val="150000"/>
                        </a:lnSpc>
                        <a:spcAft>
                          <a:spcPts val="0"/>
                        </a:spcAft>
                        <a:buFont typeface="Symbol"/>
                        <a:buChar char=""/>
                      </a:pPr>
                      <a:r>
                        <a:rPr lang="en-GB" sz="1200" b="1" dirty="0">
                          <a:latin typeface="Calibri"/>
                          <a:ea typeface="Calibri"/>
                          <a:cs typeface="Times New Roman"/>
                        </a:rPr>
                        <a:t>Radial (Ca, </a:t>
                      </a:r>
                      <a:r>
                        <a:rPr lang="en-GB" sz="1200" b="1" dirty="0" err="1">
                          <a:latin typeface="Calibri"/>
                          <a:ea typeface="Calibri"/>
                          <a:cs typeface="Times New Roman"/>
                        </a:rPr>
                        <a:t>Sr</a:t>
                      </a:r>
                      <a:r>
                        <a:rPr lang="en-GB" sz="1200" b="1" dirty="0">
                          <a:latin typeface="Calibri"/>
                          <a:ea typeface="Calibri"/>
                          <a:cs typeface="Times New Roman"/>
                        </a:rPr>
                        <a:t>, Mg)</a:t>
                      </a:r>
                    </a:p>
                    <a:p>
                      <a:pPr marL="342900" lvl="0" indent="-342900">
                        <a:lnSpc>
                          <a:spcPct val="150000"/>
                        </a:lnSpc>
                        <a:spcAft>
                          <a:spcPts val="0"/>
                        </a:spcAft>
                        <a:buFont typeface="Symbol"/>
                        <a:buChar char=""/>
                      </a:pPr>
                      <a:r>
                        <a:rPr lang="es-ES" sz="1200" b="1" dirty="0">
                          <a:latin typeface="Calibri"/>
                          <a:ea typeface="Calibri"/>
                          <a:cs typeface="Times New Roman"/>
                        </a:rPr>
                        <a:t>Axial (Elementos traza y </a:t>
                      </a:r>
                      <a:r>
                        <a:rPr lang="es-ES" sz="1200" b="1" dirty="0" err="1">
                          <a:latin typeface="Calibri"/>
                          <a:ea typeface="Calibri"/>
                          <a:cs typeface="Times New Roman"/>
                        </a:rPr>
                        <a:t>REEs</a:t>
                      </a:r>
                      <a:r>
                        <a:rPr lang="es-ES" sz="1200" b="1" dirty="0">
                          <a:latin typeface="Calibri"/>
                          <a:ea typeface="Calibri"/>
                          <a:cs typeface="Times New Roman"/>
                        </a:rPr>
                        <a:t>)</a:t>
                      </a:r>
                      <a:endParaRPr lang="en-GB" sz="1200" b="1"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r>
            </a:tbl>
          </a:graphicData>
        </a:graphic>
      </p:graphicFrame>
      <p:graphicFrame>
        <p:nvGraphicFramePr>
          <p:cNvPr id="10" name="Tabella 9"/>
          <p:cNvGraphicFramePr>
            <a:graphicFrameLocks noGrp="1"/>
          </p:cNvGraphicFramePr>
          <p:nvPr/>
        </p:nvGraphicFramePr>
        <p:xfrm>
          <a:off x="4644008" y="1196752"/>
          <a:ext cx="3960440" cy="5783580"/>
        </p:xfrm>
        <a:graphic>
          <a:graphicData uri="http://schemas.openxmlformats.org/drawingml/2006/table">
            <a:tbl>
              <a:tblPr/>
              <a:tblGrid>
                <a:gridCol w="777943"/>
                <a:gridCol w="848668"/>
                <a:gridCol w="777943"/>
                <a:gridCol w="777943"/>
                <a:gridCol w="777943"/>
              </a:tblGrid>
              <a:tr h="163655">
                <a:tc>
                  <a:txBody>
                    <a:bodyPr/>
                    <a:lstStyle/>
                    <a:p>
                      <a:pPr algn="ctr">
                        <a:lnSpc>
                          <a:spcPct val="115000"/>
                        </a:lnSpc>
                        <a:spcAft>
                          <a:spcPts val="0"/>
                        </a:spcAft>
                      </a:pPr>
                      <a:r>
                        <a:rPr lang="es-ES" sz="1000" b="1" dirty="0" smtClean="0">
                          <a:solidFill>
                            <a:srgbClr val="000000"/>
                          </a:solidFill>
                          <a:latin typeface="Calibri"/>
                          <a:ea typeface="Times New Roman"/>
                          <a:cs typeface="Times New Roman"/>
                        </a:rPr>
                        <a:t>ELEMENTS</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b="1">
                          <a:solidFill>
                            <a:srgbClr val="000000"/>
                          </a:solidFill>
                          <a:latin typeface="Calibri"/>
                          <a:ea typeface="Times New Roman"/>
                          <a:cs typeface="Times New Roman"/>
                        </a:rPr>
                        <a:t>W.L. [nm]</a:t>
                      </a:r>
                      <a:endParaRPr lang="en-GB" sz="100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b="1" dirty="0" smtClean="0">
                          <a:solidFill>
                            <a:srgbClr val="000000"/>
                          </a:solidFill>
                          <a:latin typeface="+mn-lt"/>
                          <a:ea typeface="Times New Roman"/>
                          <a:cs typeface="Times New Roman"/>
                        </a:rPr>
                        <a:t>LOD (</a:t>
                      </a:r>
                      <a:r>
                        <a:rPr lang="el-GR" sz="1000" b="1" dirty="0" smtClean="0">
                          <a:solidFill>
                            <a:srgbClr val="000000"/>
                          </a:solidFill>
                          <a:latin typeface="+mn-lt"/>
                          <a:ea typeface="Times New Roman"/>
                          <a:cs typeface="Times New Roman"/>
                        </a:rPr>
                        <a:t>μ</a:t>
                      </a:r>
                      <a:r>
                        <a:rPr lang="es-ES" sz="1000" b="1" dirty="0" smtClean="0">
                          <a:solidFill>
                            <a:srgbClr val="000000"/>
                          </a:solidFill>
                          <a:latin typeface="+mn-lt"/>
                          <a:ea typeface="Times New Roman"/>
                          <a:cs typeface="Times New Roman"/>
                        </a:rPr>
                        <a:t>g/g)</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b="1" dirty="0" smtClean="0">
                          <a:solidFill>
                            <a:srgbClr val="000000"/>
                          </a:solidFill>
                          <a:latin typeface="+mn-lt"/>
                          <a:ea typeface="Times New Roman"/>
                          <a:cs typeface="Times New Roman"/>
                        </a:rPr>
                        <a:t>LOQ (</a:t>
                      </a:r>
                      <a:r>
                        <a:rPr lang="el-GR" sz="1000" b="1" dirty="0" smtClean="0">
                          <a:solidFill>
                            <a:srgbClr val="000000"/>
                          </a:solidFill>
                          <a:latin typeface="+mn-lt"/>
                          <a:ea typeface="Times New Roman"/>
                          <a:cs typeface="Times New Roman"/>
                        </a:rPr>
                        <a:t>μ</a:t>
                      </a:r>
                      <a:r>
                        <a:rPr lang="es-ES" sz="1000" b="1" dirty="0" smtClean="0">
                          <a:solidFill>
                            <a:srgbClr val="000000"/>
                          </a:solidFill>
                          <a:latin typeface="+mn-lt"/>
                          <a:ea typeface="Times New Roman"/>
                          <a:cs typeface="Times New Roman"/>
                        </a:rPr>
                        <a:t>g/g)</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b="1" dirty="0">
                          <a:solidFill>
                            <a:srgbClr val="000000"/>
                          </a:solidFill>
                          <a:latin typeface="Calibri"/>
                          <a:ea typeface="Times New Roman"/>
                          <a:cs typeface="Times New Roman"/>
                        </a:rPr>
                        <a:t>R²</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r>
              <a:tr h="163655">
                <a:tc>
                  <a:txBody>
                    <a:bodyPr/>
                    <a:lstStyle/>
                    <a:p>
                      <a:pPr algn="ctr">
                        <a:lnSpc>
                          <a:spcPct val="115000"/>
                        </a:lnSpc>
                        <a:spcAft>
                          <a:spcPts val="0"/>
                        </a:spcAft>
                      </a:pPr>
                      <a:r>
                        <a:rPr lang="en-GB" sz="1000" dirty="0">
                          <a:solidFill>
                            <a:srgbClr val="000000"/>
                          </a:solidFill>
                          <a:latin typeface="Calibri"/>
                          <a:ea typeface="Times New Roman"/>
                          <a:cs typeface="Times New Roman"/>
                        </a:rPr>
                        <a:t>Ca</a:t>
                      </a:r>
                      <a:endParaRPr lang="en-GB" sz="1000" dirty="0">
                        <a:latin typeface="Calibri"/>
                        <a:ea typeface="Calibri"/>
                        <a:cs typeface="Times New Roman"/>
                      </a:endParaRPr>
                    </a:p>
                  </a:txBody>
                  <a:tcPr marL="39978" marR="39978"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317.933</a:t>
                      </a:r>
                      <a:endParaRPr lang="en-GB" sz="1000">
                        <a:latin typeface="Calibri"/>
                        <a:ea typeface="Calibri"/>
                        <a:cs typeface="Times New Roman"/>
                      </a:endParaRPr>
                    </a:p>
                  </a:txBody>
                  <a:tcPr marL="39978" marR="39978"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1600</a:t>
                      </a:r>
                      <a:endParaRPr lang="en-GB" sz="1000">
                        <a:latin typeface="Calibri"/>
                        <a:ea typeface="Calibri"/>
                        <a:cs typeface="Times New Roman"/>
                      </a:endParaRPr>
                    </a:p>
                  </a:txBody>
                  <a:tcPr marL="39978" marR="39978"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5400</a:t>
                      </a:r>
                      <a:endParaRPr lang="en-GB" sz="1000">
                        <a:latin typeface="Calibri"/>
                        <a:ea typeface="Calibri"/>
                        <a:cs typeface="Times New Roman"/>
                      </a:endParaRPr>
                    </a:p>
                  </a:txBody>
                  <a:tcPr marL="39978" marR="39978"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0.9996</a:t>
                      </a:r>
                      <a:endParaRPr lang="en-GB" sz="1000">
                        <a:latin typeface="Calibri"/>
                        <a:ea typeface="Calibri"/>
                        <a:cs typeface="Times New Roman"/>
                      </a:endParaRPr>
                    </a:p>
                  </a:txBody>
                  <a:tcPr marL="39978" marR="39978"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163655">
                <a:tc>
                  <a:txBody>
                    <a:bodyPr/>
                    <a:lstStyle/>
                    <a:p>
                      <a:pPr algn="ctr">
                        <a:lnSpc>
                          <a:spcPct val="115000"/>
                        </a:lnSpc>
                        <a:spcAft>
                          <a:spcPts val="0"/>
                        </a:spcAft>
                      </a:pPr>
                      <a:r>
                        <a:rPr lang="en-GB" sz="1000" dirty="0" err="1">
                          <a:solidFill>
                            <a:srgbClr val="000000"/>
                          </a:solidFill>
                          <a:latin typeface="Calibri"/>
                          <a:ea typeface="Times New Roman"/>
                          <a:cs typeface="Times New Roman"/>
                        </a:rPr>
                        <a:t>Sr</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421.552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0.9995</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Mg</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285.213</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0.4</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Zn</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206.2</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Cu</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327.393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0.11</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Ba</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233.527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0.08</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V</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290.88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Mn</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257.61</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0.14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0.5</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Cd</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228.802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0.05</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0.17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Pb</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220.353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0.6</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dirty="0">
                          <a:solidFill>
                            <a:srgbClr val="000000"/>
                          </a:solidFill>
                          <a:latin typeface="Calibri"/>
                          <a:ea typeface="Times New Roman"/>
                          <a:cs typeface="Times New Roman"/>
                        </a:rPr>
                        <a:t>Cr</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267.716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0.2</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Co</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238.892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0.01</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0.3</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Ni</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231.604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0.17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0.6</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dirty="0">
                          <a:solidFill>
                            <a:srgbClr val="000000"/>
                          </a:solidFill>
                          <a:latin typeface="Calibri"/>
                          <a:ea typeface="Times New Roman"/>
                          <a:cs typeface="Times New Roman"/>
                        </a:rPr>
                        <a:t>La</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408.672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0.13</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Ce</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413.764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0.11</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0.9995</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dirty="0">
                          <a:solidFill>
                            <a:srgbClr val="000000"/>
                          </a:solidFill>
                          <a:latin typeface="Calibri"/>
                          <a:ea typeface="Times New Roman"/>
                          <a:cs typeface="Times New Roman"/>
                        </a:rPr>
                        <a:t>Pr</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390.844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1.2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0.9995</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dirty="0" err="1">
                          <a:solidFill>
                            <a:srgbClr val="000000"/>
                          </a:solidFill>
                          <a:latin typeface="Calibri"/>
                          <a:ea typeface="Times New Roman"/>
                          <a:cs typeface="Times New Roman"/>
                        </a:rPr>
                        <a:t>Nd</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406.109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0.9998</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Sm</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359.26</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0.9994</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Eu</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382.967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0.01</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0.9996</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Gd</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342.247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0.014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0.9995</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Tb</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350.917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0.9997</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dirty="0" err="1">
                          <a:solidFill>
                            <a:srgbClr val="000000"/>
                          </a:solidFill>
                          <a:latin typeface="Calibri"/>
                          <a:ea typeface="Times New Roman"/>
                          <a:cs typeface="Times New Roman"/>
                        </a:rPr>
                        <a:t>Dy</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353.17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0.07</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0.9995</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Ho</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345.6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0.008</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0.9997</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Er</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337.271</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0.11</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0.9995</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Tm</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346.22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0.04</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0.12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0.9997</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Yb</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328.937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Lu</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261.542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0.009</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0.9996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Sc</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361.383</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0.006</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n-GB" sz="1000">
                          <a:solidFill>
                            <a:srgbClr val="000000"/>
                          </a:solidFill>
                          <a:latin typeface="Calibri"/>
                          <a:ea typeface="Times New Roman"/>
                          <a:cs typeface="Times New Roman"/>
                        </a:rPr>
                        <a:t>Y</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371.029</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0.006</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0.02</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0.9999</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s-ES" sz="1000">
                          <a:solidFill>
                            <a:srgbClr val="000000"/>
                          </a:solidFill>
                          <a:latin typeface="Calibri"/>
                          <a:ea typeface="Times New Roman"/>
                          <a:cs typeface="Times New Roman"/>
                        </a:rPr>
                        <a:t>Ru*</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240.272</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a:t>
                      </a:r>
                      <a:endParaRPr lang="en-GB" sz="1000">
                        <a:latin typeface="Calibri"/>
                        <a:ea typeface="Calibri"/>
                        <a:cs typeface="Times New Roman"/>
                      </a:endParaRPr>
                    </a:p>
                  </a:txBody>
                  <a:tcPr marL="39978" marR="39978"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a:t>
                      </a:r>
                      <a:endParaRPr lang="en-GB" sz="1000">
                        <a:latin typeface="Calibri"/>
                        <a:ea typeface="Calibri"/>
                        <a:cs typeface="Times New Roman"/>
                      </a:endParaRPr>
                    </a:p>
                  </a:txBody>
                  <a:tcPr marL="39978" marR="39978"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s-ES" sz="1000">
                          <a:solidFill>
                            <a:srgbClr val="000000"/>
                          </a:solidFill>
                          <a:latin typeface="Calibri"/>
                          <a:ea typeface="Times New Roman"/>
                          <a:cs typeface="Times New Roman"/>
                        </a:rPr>
                        <a:t>Be*</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313.107</a:t>
                      </a:r>
                      <a:endParaRPr lang="en-GB" sz="100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39978" marR="39978"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a:t>
                      </a:r>
                      <a:endParaRPr lang="en-GB" sz="1000">
                        <a:latin typeface="Calibri"/>
                        <a:ea typeface="Calibri"/>
                        <a:cs typeface="Times New Roman"/>
                      </a:endParaRPr>
                    </a:p>
                  </a:txBody>
                  <a:tcPr marL="39978" marR="39978" marT="0" marB="0" anchor="b">
                    <a:lnL>
                      <a:noFill/>
                    </a:lnL>
                    <a:lnR>
                      <a:noFill/>
                    </a:lnR>
                    <a:lnT>
                      <a:noFill/>
                    </a:lnT>
                    <a:lnB>
                      <a:noFill/>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39978" marR="39978" marT="0" marB="0">
                    <a:lnL>
                      <a:noFill/>
                    </a:lnL>
                    <a:lnR>
                      <a:noFill/>
                    </a:lnR>
                    <a:lnT>
                      <a:noFill/>
                    </a:lnT>
                    <a:lnB>
                      <a:noFill/>
                    </a:lnB>
                    <a:solidFill>
                      <a:schemeClr val="bg1">
                        <a:lumMod val="85000"/>
                      </a:schemeClr>
                    </a:solidFill>
                  </a:tcPr>
                </a:tc>
              </a:tr>
              <a:tr h="163655">
                <a:tc>
                  <a:txBody>
                    <a:bodyPr/>
                    <a:lstStyle/>
                    <a:p>
                      <a:pPr algn="ctr">
                        <a:lnSpc>
                          <a:spcPct val="115000"/>
                        </a:lnSpc>
                        <a:spcAft>
                          <a:spcPts val="0"/>
                        </a:spcAft>
                      </a:pPr>
                      <a:r>
                        <a:rPr lang="es-ES" sz="1000" dirty="0">
                          <a:solidFill>
                            <a:srgbClr val="000000"/>
                          </a:solidFill>
                          <a:latin typeface="Calibri"/>
                          <a:ea typeface="Times New Roman"/>
                          <a:cs typeface="Times New Roman"/>
                        </a:rPr>
                        <a:t>Re*</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dirty="0">
                          <a:solidFill>
                            <a:srgbClr val="000000"/>
                          </a:solidFill>
                          <a:latin typeface="Calibri"/>
                          <a:ea typeface="Times New Roman"/>
                          <a:cs typeface="Times New Roman"/>
                        </a:rPr>
                        <a:t>197.248</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000">
                          <a:solidFill>
                            <a:srgbClr val="000000"/>
                          </a:solidFill>
                          <a:latin typeface="Calibri"/>
                          <a:ea typeface="Times New Roman"/>
                          <a:cs typeface="Times New Roman"/>
                        </a:rPr>
                        <a:t>-</a:t>
                      </a:r>
                      <a:endParaRPr lang="en-GB" sz="1000">
                        <a:latin typeface="Calibri"/>
                        <a:ea typeface="Calibri"/>
                        <a:cs typeface="Times New Roman"/>
                      </a:endParaRPr>
                    </a:p>
                  </a:txBody>
                  <a:tcPr marL="39978" marR="39978"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000">
                          <a:solidFill>
                            <a:srgbClr val="000000"/>
                          </a:solidFill>
                          <a:latin typeface="Calibri"/>
                          <a:ea typeface="Times New Roman"/>
                          <a:cs typeface="Times New Roman"/>
                        </a:rPr>
                        <a:t>-</a:t>
                      </a:r>
                      <a:endParaRPr lang="en-GB" sz="1000">
                        <a:latin typeface="Calibri"/>
                        <a:ea typeface="Calibri"/>
                        <a:cs typeface="Times New Roman"/>
                      </a:endParaRPr>
                    </a:p>
                  </a:txBody>
                  <a:tcPr marL="39978" marR="39978"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1000" dirty="0">
                          <a:solidFill>
                            <a:srgbClr val="000000"/>
                          </a:solidFill>
                          <a:latin typeface="Calibri"/>
                          <a:ea typeface="Times New Roman"/>
                          <a:cs typeface="Times New Roman"/>
                        </a:rPr>
                        <a:t>-</a:t>
                      </a:r>
                      <a:endParaRPr lang="en-GB" sz="1000" dirty="0">
                        <a:latin typeface="Calibri"/>
                        <a:ea typeface="Calibri"/>
                        <a:cs typeface="Times New Roman"/>
                      </a:endParaRPr>
                    </a:p>
                  </a:txBody>
                  <a:tcPr marL="39978" marR="39978" marT="0" marB="0">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pic>
        <p:nvPicPr>
          <p:cNvPr id="1026" name="Picture 2" descr="C:\Users\gianni\Desktop\THESIS FINAL\Fotos Doctorado\DSCN3531.JPG"/>
          <p:cNvPicPr>
            <a:picLocks noChangeAspect="1" noChangeArrowheads="1"/>
          </p:cNvPicPr>
          <p:nvPr/>
        </p:nvPicPr>
        <p:blipFill>
          <a:blip r:embed="rId2" cstate="print"/>
          <a:srcRect/>
          <a:stretch>
            <a:fillRect/>
          </a:stretch>
        </p:blipFill>
        <p:spPr bwMode="auto">
          <a:xfrm>
            <a:off x="467544" y="3789040"/>
            <a:ext cx="3840428" cy="2880320"/>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8542</TotalTime>
  <Words>2340</Words>
  <Application>Microsoft Office PowerPoint</Application>
  <PresentationFormat>On-screen Show (4:3)</PresentationFormat>
  <Paragraphs>608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About OMICS Group</vt:lpstr>
      <vt:lpstr>About OMICS Group Conferences</vt:lpstr>
      <vt:lpstr>Slide 3</vt:lpstr>
      <vt:lpstr>INDEX</vt:lpstr>
      <vt:lpstr>INTRODUCTION</vt:lpstr>
      <vt:lpstr>I.MATERIAL AND METHOD </vt:lpstr>
      <vt:lpstr>I.2 Analytical Methodology</vt:lpstr>
      <vt:lpstr>I.3 Statistics</vt:lpstr>
      <vt:lpstr>Slide 9</vt:lpstr>
      <vt:lpstr>Slide 10</vt:lpstr>
      <vt:lpstr>Slide 11</vt:lpstr>
      <vt:lpstr>Slide 12</vt:lpstr>
      <vt:lpstr>Slide 13</vt:lpstr>
      <vt:lpstr>II.6 Reliability and precision of the analytical methodology employed</vt:lpstr>
      <vt:lpstr>Slide 15</vt:lpstr>
      <vt:lpstr>Slide 16</vt:lpstr>
      <vt:lpstr>Corral de Saus </vt:lpstr>
      <vt:lpstr>Slide 18</vt:lpstr>
      <vt:lpstr>   Revealing the impact of diagenetic factors applying PCA </vt:lpstr>
      <vt:lpstr>Slide 20</vt:lpstr>
      <vt:lpstr>Corral de Saus Cremated bones classification (PLS-DA).   </vt:lpstr>
      <vt:lpstr>Slide 22</vt:lpstr>
      <vt:lpstr>Slide 23</vt:lpstr>
      <vt:lpstr>V. FORENSIC ARCHAEOLOGY CASES </vt:lpstr>
      <vt:lpstr>Renaissance Humanists and Medieval Ceramist</vt:lpstr>
      <vt:lpstr>Slide 26</vt:lpstr>
      <vt:lpstr>Slide 27</vt:lpstr>
      <vt:lpstr>Slide 28</vt:lpstr>
      <vt:lpstr>VI. CONCLUSIONS  AND FUTURE DEVELOPMENTS </vt:lpstr>
      <vt:lpstr>Slide 30</vt:lpstr>
      <vt:lpstr>Slide 31</vt:lpstr>
      <vt:lpstr>Slide 32</vt:lpstr>
      <vt:lpstr>ACKNOWLEDGMENT</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gianni</dc:creator>
  <cp:lastModifiedBy>Shivani dhyani</cp:lastModifiedBy>
  <cp:revision>704</cp:revision>
  <dcterms:created xsi:type="dcterms:W3CDTF">2014-03-08T15:11:20Z</dcterms:created>
  <dcterms:modified xsi:type="dcterms:W3CDTF">2014-09-29T10:40:19Z</dcterms:modified>
</cp:coreProperties>
</file>