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sldIdLst>
    <p:sldId id="272" r:id="rId2"/>
    <p:sldId id="273" r:id="rId3"/>
    <p:sldId id="317" r:id="rId4"/>
    <p:sldId id="318" r:id="rId5"/>
    <p:sldId id="319" r:id="rId6"/>
    <p:sldId id="320" r:id="rId7"/>
    <p:sldId id="278" r:id="rId8"/>
    <p:sldId id="279" r:id="rId9"/>
    <p:sldId id="311" r:id="rId10"/>
    <p:sldId id="298" r:id="rId11"/>
    <p:sldId id="282" r:id="rId12"/>
    <p:sldId id="300" r:id="rId13"/>
    <p:sldId id="301" r:id="rId14"/>
    <p:sldId id="286" r:id="rId15"/>
    <p:sldId id="302" r:id="rId16"/>
    <p:sldId id="303" r:id="rId17"/>
    <p:sldId id="304" r:id="rId18"/>
    <p:sldId id="288" r:id="rId19"/>
    <p:sldId id="305" r:id="rId20"/>
    <p:sldId id="306" r:id="rId21"/>
    <p:sldId id="291" r:id="rId22"/>
    <p:sldId id="307" r:id="rId23"/>
    <p:sldId id="308" r:id="rId24"/>
    <p:sldId id="294" r:id="rId25"/>
    <p:sldId id="321" r:id="rId26"/>
    <p:sldId id="31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1260"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C0F9C3-8FAC-420A-98F1-065789D531F2}" type="datetimeFigureOut">
              <a:rPr lang="en-US" smtClean="0"/>
              <a:pPr/>
              <a:t>10/16/2015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71424C-4040-4F6A-BB24-E87FCB865EB9}" type="slidenum">
              <a:rPr lang="en-US" smtClean="0"/>
              <a:pPr/>
              <a:t>‹#›</a:t>
            </a:fld>
            <a:endParaRPr lang="en-US"/>
          </a:p>
        </p:txBody>
      </p:sp>
    </p:spTree>
    <p:extLst>
      <p:ext uri="{BB962C8B-B14F-4D97-AF65-F5344CB8AC3E}">
        <p14:creationId xmlns:p14="http://schemas.microsoft.com/office/powerpoint/2010/main" val="3335487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a:spcBef>
                <a:spcPct val="0"/>
              </a:spcBef>
            </a:pPr>
            <a:endParaRPr lang="en-GB" smtClean="0">
              <a:cs typeface="Cordia New" pitchFamily="34" charset="-34"/>
            </a:endParaRPr>
          </a:p>
        </p:txBody>
      </p:sp>
      <p:sp>
        <p:nvSpPr>
          <p:cNvPr id="96260" name="Slide Number Placeholder 3"/>
          <p:cNvSpPr>
            <a:spLocks noGrp="1"/>
          </p:cNvSpPr>
          <p:nvPr>
            <p:ph type="sldNum" sz="quarter" idx="5"/>
          </p:nvPr>
        </p:nvSpPr>
        <p:spPr>
          <a:noFill/>
        </p:spPr>
        <p:txBody>
          <a:bodyPr/>
          <a:lstStyle/>
          <a:p>
            <a:fld id="{A2F35CBF-343F-4D61-8EC4-45F3AB9DF1B6}" type="slidenum">
              <a:rPr lang="en-GB" smtClean="0">
                <a:latin typeface="Angsana New" pitchFamily="18" charset="-34"/>
              </a:rPr>
              <a:pPr/>
              <a:t>26</a:t>
            </a:fld>
            <a:endParaRPr lang="en-GB" smtClean="0">
              <a:latin typeface="Angsana New" pitchFamily="18" charset="-3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254FF1AE-69E0-4ECE-867A-CD95899ABD75}" type="datetimeFigureOut">
              <a:rPr lang="en-US" smtClean="0"/>
              <a:pPr/>
              <a:t>10/16/2015</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208EDF84-3CF8-4FBB-9531-EFB0A914CE7A}"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841347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4FF1AE-69E0-4ECE-867A-CD95899ABD75}" type="datetimeFigureOut">
              <a:rPr lang="en-US" smtClean="0"/>
              <a:pPr/>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EDF84-3CF8-4FBB-9531-EFB0A914CE7A}" type="slidenum">
              <a:rPr lang="en-US" smtClean="0"/>
              <a:pPr/>
              <a:t>‹#›</a:t>
            </a:fld>
            <a:endParaRPr lang="en-US"/>
          </a:p>
        </p:txBody>
      </p:sp>
    </p:spTree>
    <p:extLst>
      <p:ext uri="{BB962C8B-B14F-4D97-AF65-F5344CB8AC3E}">
        <p14:creationId xmlns:p14="http://schemas.microsoft.com/office/powerpoint/2010/main" val="1596469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4FF1AE-69E0-4ECE-867A-CD95899ABD75}"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EDF84-3CF8-4FBB-9531-EFB0A914CE7A}" type="slidenum">
              <a:rPr lang="en-US" smtClean="0"/>
              <a:pPr/>
              <a:t>‹#›</a:t>
            </a:fld>
            <a:endParaRPr lang="en-US"/>
          </a:p>
        </p:txBody>
      </p:sp>
    </p:spTree>
    <p:extLst>
      <p:ext uri="{BB962C8B-B14F-4D97-AF65-F5344CB8AC3E}">
        <p14:creationId xmlns:p14="http://schemas.microsoft.com/office/powerpoint/2010/main" val="793947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4FF1AE-69E0-4ECE-867A-CD95899ABD75}"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EDF84-3CF8-4FBB-9531-EFB0A914CE7A}" type="slidenum">
              <a:rPr lang="en-US" smtClean="0"/>
              <a:pPr/>
              <a:t>‹#›</a:t>
            </a:fld>
            <a:endParaRPr lang="en-US"/>
          </a:p>
        </p:txBody>
      </p:sp>
    </p:spTree>
    <p:extLst>
      <p:ext uri="{BB962C8B-B14F-4D97-AF65-F5344CB8AC3E}">
        <p14:creationId xmlns:p14="http://schemas.microsoft.com/office/powerpoint/2010/main" val="3827349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4FF1AE-69E0-4ECE-867A-CD95899ABD75}"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EDF84-3CF8-4FBB-9531-EFB0A914CE7A}" type="slidenum">
              <a:rPr lang="en-US" smtClean="0"/>
              <a:pPr/>
              <a:t>‹#›</a:t>
            </a:fld>
            <a:endParaRPr lang="en-US"/>
          </a:p>
        </p:txBody>
      </p:sp>
    </p:spTree>
    <p:extLst>
      <p:ext uri="{BB962C8B-B14F-4D97-AF65-F5344CB8AC3E}">
        <p14:creationId xmlns:p14="http://schemas.microsoft.com/office/powerpoint/2010/main" val="2613380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4FF1AE-69E0-4ECE-867A-CD95899ABD75}"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EDF84-3CF8-4FBB-9531-EFB0A914CE7A}" type="slidenum">
              <a:rPr lang="en-US" smtClean="0"/>
              <a:pPr/>
              <a:t>‹#›</a:t>
            </a:fld>
            <a:endParaRPr lang="en-US"/>
          </a:p>
        </p:txBody>
      </p:sp>
    </p:spTree>
    <p:extLst>
      <p:ext uri="{BB962C8B-B14F-4D97-AF65-F5344CB8AC3E}">
        <p14:creationId xmlns:p14="http://schemas.microsoft.com/office/powerpoint/2010/main" val="2307582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4FF1AE-69E0-4ECE-867A-CD95899ABD75}"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EDF84-3CF8-4FBB-9531-EFB0A914CE7A}" type="slidenum">
              <a:rPr lang="en-US" smtClean="0"/>
              <a:pPr/>
              <a:t>‹#›</a:t>
            </a:fld>
            <a:endParaRPr lang="en-US"/>
          </a:p>
        </p:txBody>
      </p:sp>
    </p:spTree>
    <p:extLst>
      <p:ext uri="{BB962C8B-B14F-4D97-AF65-F5344CB8AC3E}">
        <p14:creationId xmlns:p14="http://schemas.microsoft.com/office/powerpoint/2010/main" val="3716997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4FF1AE-69E0-4ECE-867A-CD95899ABD75}"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EDF84-3CF8-4FBB-9531-EFB0A914CE7A}" type="slidenum">
              <a:rPr lang="en-US" smtClean="0"/>
              <a:pPr/>
              <a:t>‹#›</a:t>
            </a:fld>
            <a:endParaRPr lang="en-US"/>
          </a:p>
        </p:txBody>
      </p:sp>
    </p:spTree>
    <p:extLst>
      <p:ext uri="{BB962C8B-B14F-4D97-AF65-F5344CB8AC3E}">
        <p14:creationId xmlns:p14="http://schemas.microsoft.com/office/powerpoint/2010/main" val="1271078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4FF1AE-69E0-4ECE-867A-CD95899ABD75}"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EDF84-3CF8-4FBB-9531-EFB0A914CE7A}" type="slidenum">
              <a:rPr lang="en-US" smtClean="0"/>
              <a:pPr/>
              <a:t>‹#›</a:t>
            </a:fld>
            <a:endParaRPr lang="en-US"/>
          </a:p>
        </p:txBody>
      </p:sp>
    </p:spTree>
    <p:extLst>
      <p:ext uri="{BB962C8B-B14F-4D97-AF65-F5344CB8AC3E}">
        <p14:creationId xmlns:p14="http://schemas.microsoft.com/office/powerpoint/2010/main" val="2144519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254FF1AE-69E0-4ECE-867A-CD95899ABD75}" type="datetimeFigureOut">
              <a:rPr lang="en-US" smtClean="0"/>
              <a:pPr/>
              <a:t>10/16/2015</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208EDF84-3CF8-4FBB-9531-EFB0A914CE7A}" type="slidenum">
              <a:rPr lang="en-US" smtClean="0"/>
              <a:pPr/>
              <a:t>‹#›</a:t>
            </a:fld>
            <a:endParaRPr lang="en-US"/>
          </a:p>
        </p:txBody>
      </p:sp>
    </p:spTree>
    <p:extLst>
      <p:ext uri="{BB962C8B-B14F-4D97-AF65-F5344CB8AC3E}">
        <p14:creationId xmlns:p14="http://schemas.microsoft.com/office/powerpoint/2010/main" val="114207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4FF1AE-69E0-4ECE-867A-CD95899ABD75}"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208EDF84-3CF8-4FBB-9531-EFB0A914CE7A}" type="slidenum">
              <a:rPr lang="en-US" smtClean="0"/>
              <a:pPr/>
              <a:t>‹#›</a:t>
            </a:fld>
            <a:endParaRPr lang="en-US"/>
          </a:p>
        </p:txBody>
      </p:sp>
    </p:spTree>
    <p:extLst>
      <p:ext uri="{BB962C8B-B14F-4D97-AF65-F5344CB8AC3E}">
        <p14:creationId xmlns:p14="http://schemas.microsoft.com/office/powerpoint/2010/main" val="316736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4FF1AE-69E0-4ECE-867A-CD95899ABD75}" type="datetimeFigureOut">
              <a:rPr lang="en-US" smtClean="0"/>
              <a:pPr/>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EDF84-3CF8-4FBB-9531-EFB0A914CE7A}" type="slidenum">
              <a:rPr lang="en-US" smtClean="0"/>
              <a:pPr/>
              <a:t>‹#›</a:t>
            </a:fld>
            <a:endParaRPr lang="en-US"/>
          </a:p>
        </p:txBody>
      </p:sp>
    </p:spTree>
    <p:extLst>
      <p:ext uri="{BB962C8B-B14F-4D97-AF65-F5344CB8AC3E}">
        <p14:creationId xmlns:p14="http://schemas.microsoft.com/office/powerpoint/2010/main" val="3025160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4FF1AE-69E0-4ECE-867A-CD95899ABD75}" type="datetimeFigureOut">
              <a:rPr lang="en-US" smtClean="0"/>
              <a:pPr/>
              <a:t>10/16/2015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8EDF84-3CF8-4FBB-9531-EFB0A914CE7A}" type="slidenum">
              <a:rPr lang="en-US" smtClean="0"/>
              <a:pPr/>
              <a:t>‹#›</a:t>
            </a:fld>
            <a:endParaRPr lang="en-US"/>
          </a:p>
        </p:txBody>
      </p:sp>
    </p:spTree>
    <p:extLst>
      <p:ext uri="{BB962C8B-B14F-4D97-AF65-F5344CB8AC3E}">
        <p14:creationId xmlns:p14="http://schemas.microsoft.com/office/powerpoint/2010/main" val="1599531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4FF1AE-69E0-4ECE-867A-CD95899ABD75}" type="datetimeFigureOut">
              <a:rPr lang="en-US" smtClean="0"/>
              <a:pPr/>
              <a:t>10/16/2015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8EDF84-3CF8-4FBB-9531-EFB0A914CE7A}" type="slidenum">
              <a:rPr lang="en-US" smtClean="0"/>
              <a:pPr/>
              <a:t>‹#›</a:t>
            </a:fld>
            <a:endParaRPr lang="en-US"/>
          </a:p>
        </p:txBody>
      </p:sp>
    </p:spTree>
    <p:extLst>
      <p:ext uri="{BB962C8B-B14F-4D97-AF65-F5344CB8AC3E}">
        <p14:creationId xmlns:p14="http://schemas.microsoft.com/office/powerpoint/2010/main" val="645291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FF1AE-69E0-4ECE-867A-CD95899ABD75}" type="datetimeFigureOut">
              <a:rPr lang="en-US" smtClean="0"/>
              <a:pPr/>
              <a:t>10/16/2015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8EDF84-3CF8-4FBB-9531-EFB0A914CE7A}" type="slidenum">
              <a:rPr lang="en-US" smtClean="0"/>
              <a:pPr/>
              <a:t>‹#›</a:t>
            </a:fld>
            <a:endParaRPr lang="en-US"/>
          </a:p>
        </p:txBody>
      </p:sp>
    </p:spTree>
    <p:extLst>
      <p:ext uri="{BB962C8B-B14F-4D97-AF65-F5344CB8AC3E}">
        <p14:creationId xmlns:p14="http://schemas.microsoft.com/office/powerpoint/2010/main" val="69232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4FF1AE-69E0-4ECE-867A-CD95899ABD75}" type="datetimeFigureOut">
              <a:rPr lang="en-US" smtClean="0"/>
              <a:pPr/>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EDF84-3CF8-4FBB-9531-EFB0A914CE7A}" type="slidenum">
              <a:rPr lang="en-US" smtClean="0"/>
              <a:pPr/>
              <a:t>‹#›</a:t>
            </a:fld>
            <a:endParaRPr lang="en-US"/>
          </a:p>
        </p:txBody>
      </p:sp>
    </p:spTree>
    <p:extLst>
      <p:ext uri="{BB962C8B-B14F-4D97-AF65-F5344CB8AC3E}">
        <p14:creationId xmlns:p14="http://schemas.microsoft.com/office/powerpoint/2010/main" val="269086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4FF1AE-69E0-4ECE-867A-CD95899ABD75}" type="datetimeFigureOut">
              <a:rPr lang="en-US" smtClean="0"/>
              <a:pPr/>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EDF84-3CF8-4FBB-9531-EFB0A914CE7A}" type="slidenum">
              <a:rPr lang="en-US" smtClean="0"/>
              <a:pPr/>
              <a:t>‹#›</a:t>
            </a:fld>
            <a:endParaRPr lang="en-US"/>
          </a:p>
        </p:txBody>
      </p:sp>
    </p:spTree>
    <p:extLst>
      <p:ext uri="{BB962C8B-B14F-4D97-AF65-F5344CB8AC3E}">
        <p14:creationId xmlns:p14="http://schemas.microsoft.com/office/powerpoint/2010/main" val="268677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4FF1AE-69E0-4ECE-867A-CD95899ABD75}" type="datetimeFigureOut">
              <a:rPr lang="en-US" smtClean="0"/>
              <a:pPr/>
              <a:t>10/16/2015</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08EDF84-3CF8-4FBB-9531-EFB0A914CE7A}" type="slidenum">
              <a:rPr lang="en-US" smtClean="0"/>
              <a:pPr/>
              <a:t>‹#›</a:t>
            </a:fld>
            <a:endParaRPr lang="en-US"/>
          </a:p>
        </p:txBody>
      </p:sp>
    </p:spTree>
    <p:extLst>
      <p:ext uri="{BB962C8B-B14F-4D97-AF65-F5344CB8AC3E}">
        <p14:creationId xmlns:p14="http://schemas.microsoft.com/office/powerpoint/2010/main" val="13308880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icc folder Pripectus2015\latif hall.jpg"/>
          <p:cNvPicPr>
            <a:picLocks noChangeAspect="1" noChangeArrowheads="1"/>
          </p:cNvPicPr>
          <p:nvPr/>
        </p:nvPicPr>
        <p:blipFill>
          <a:blip r:embed="rId2" cstate="print">
            <a:lum bright="40000"/>
          </a:blip>
          <a:srcRect/>
          <a:stretch>
            <a:fillRect/>
          </a:stretch>
        </p:blipFill>
        <p:spPr bwMode="auto">
          <a:xfrm>
            <a:off x="1" y="0"/>
            <a:ext cx="9143999" cy="6858000"/>
          </a:xfrm>
          <a:prstGeom prst="rect">
            <a:avLst/>
          </a:prstGeom>
          <a:noFill/>
        </p:spPr>
      </p:pic>
      <p:sp>
        <p:nvSpPr>
          <p:cNvPr id="2" name="Title 1"/>
          <p:cNvSpPr>
            <a:spLocks noGrp="1"/>
          </p:cNvSpPr>
          <p:nvPr>
            <p:ph type="ctrTitle"/>
          </p:nvPr>
        </p:nvSpPr>
        <p:spPr>
          <a:xfrm>
            <a:off x="814080" y="1427316"/>
            <a:ext cx="7656819" cy="2465256"/>
          </a:xfrm>
        </p:spPr>
        <p:txBody>
          <a:bodyPr>
            <a:noAutofit/>
          </a:bodyPr>
          <a:lstStyle/>
          <a:p>
            <a:pPr algn="ctr"/>
            <a:r>
              <a:rPr lang="en-US" sz="4400" b="1" dirty="0" smtClean="0">
                <a:solidFill>
                  <a:schemeClr val="accent2">
                    <a:lumMod val="50000"/>
                  </a:schemeClr>
                </a:solidFill>
              </a:rPr>
              <a:t/>
            </a:r>
            <a:br>
              <a:rPr lang="en-US" sz="4400" b="1" dirty="0" smtClean="0">
                <a:solidFill>
                  <a:schemeClr val="accent2">
                    <a:lumMod val="50000"/>
                  </a:schemeClr>
                </a:solidFill>
              </a:rPr>
            </a:br>
            <a:r>
              <a:rPr lang="en-US" sz="4400" b="1" dirty="0" smtClean="0">
                <a:solidFill>
                  <a:schemeClr val="accent2">
                    <a:lumMod val="50000"/>
                  </a:schemeClr>
                </a:solidFill>
              </a:rPr>
              <a:t/>
            </a:r>
            <a:br>
              <a:rPr lang="en-US" sz="4400" b="1" dirty="0" smtClean="0">
                <a:solidFill>
                  <a:schemeClr val="accent2">
                    <a:lumMod val="50000"/>
                  </a:schemeClr>
                </a:solidFill>
              </a:rPr>
            </a:br>
            <a:r>
              <a:rPr lang="en-US" sz="4400" b="1" dirty="0" smtClean="0">
                <a:solidFill>
                  <a:schemeClr val="accent2">
                    <a:lumMod val="50000"/>
                  </a:schemeClr>
                </a:solidFill>
              </a:rPr>
              <a:t/>
            </a:r>
            <a:br>
              <a:rPr lang="en-US" sz="4400" b="1" dirty="0" smtClean="0">
                <a:solidFill>
                  <a:schemeClr val="accent2">
                    <a:lumMod val="50000"/>
                  </a:schemeClr>
                </a:solidFill>
              </a:rPr>
            </a:br>
            <a:r>
              <a:rPr lang="en-US" sz="4400" b="1" dirty="0" smtClean="0">
                <a:solidFill>
                  <a:schemeClr val="accent2">
                    <a:lumMod val="50000"/>
                  </a:schemeClr>
                </a:solidFill>
              </a:rPr>
              <a:t/>
            </a:r>
            <a:br>
              <a:rPr lang="en-US" sz="4400" b="1" dirty="0" smtClean="0">
                <a:solidFill>
                  <a:schemeClr val="accent2">
                    <a:lumMod val="50000"/>
                  </a:schemeClr>
                </a:solidFill>
              </a:rPr>
            </a:br>
            <a:r>
              <a:rPr lang="en-US" sz="4400" b="1" dirty="0" smtClean="0">
                <a:solidFill>
                  <a:schemeClr val="accent2">
                    <a:lumMod val="50000"/>
                  </a:schemeClr>
                </a:solidFill>
              </a:rPr>
              <a:t/>
            </a:r>
            <a:br>
              <a:rPr lang="en-US" sz="4400" b="1" dirty="0" smtClean="0">
                <a:solidFill>
                  <a:schemeClr val="accent2">
                    <a:lumMod val="50000"/>
                  </a:schemeClr>
                </a:solidFill>
              </a:rPr>
            </a:br>
            <a:r>
              <a:rPr lang="en-US" sz="4400" b="1" dirty="0" smtClean="0">
                <a:solidFill>
                  <a:schemeClr val="accent2">
                    <a:lumMod val="50000"/>
                  </a:schemeClr>
                </a:solidFill>
              </a:rPr>
              <a:t>Effects of Calcium Antagonists on Insulin Release</a:t>
            </a:r>
            <a:endParaRPr lang="en-US" sz="4400" b="1" dirty="0">
              <a:solidFill>
                <a:schemeClr val="accent2">
                  <a:lumMod val="50000"/>
                </a:schemeClr>
              </a:solidFill>
            </a:endParaRPr>
          </a:p>
        </p:txBody>
      </p:sp>
      <p:sp>
        <p:nvSpPr>
          <p:cNvPr id="3" name="Subtitle 2"/>
          <p:cNvSpPr>
            <a:spLocks noGrp="1"/>
          </p:cNvSpPr>
          <p:nvPr>
            <p:ph type="subTitle" idx="1"/>
          </p:nvPr>
        </p:nvSpPr>
        <p:spPr>
          <a:xfrm>
            <a:off x="1815737" y="4372434"/>
            <a:ext cx="5826033" cy="861420"/>
          </a:xfrm>
        </p:spPr>
        <p:txBody>
          <a:bodyPr>
            <a:noAutofit/>
          </a:bodyPr>
          <a:lstStyle/>
          <a:p>
            <a:pPr algn="ctr"/>
            <a:r>
              <a:rPr lang="en-US" sz="3200" b="1" dirty="0" smtClean="0">
                <a:solidFill>
                  <a:schemeClr val="accent2">
                    <a:lumMod val="50000"/>
                  </a:schemeClr>
                </a:solidFill>
              </a:rPr>
              <a:t>Prof. </a:t>
            </a:r>
            <a:r>
              <a:rPr lang="en-US" sz="3200" b="1" dirty="0" err="1" smtClean="0">
                <a:solidFill>
                  <a:schemeClr val="accent2">
                    <a:lumMod val="50000"/>
                  </a:schemeClr>
                </a:solidFill>
              </a:rPr>
              <a:t>Mashori</a:t>
            </a:r>
            <a:r>
              <a:rPr lang="en-US" sz="3200" b="1" dirty="0" smtClean="0">
                <a:solidFill>
                  <a:schemeClr val="accent2">
                    <a:lumMod val="50000"/>
                  </a:schemeClr>
                </a:solidFill>
              </a:rPr>
              <a:t> </a:t>
            </a:r>
            <a:r>
              <a:rPr lang="en-US" sz="3200" b="1" dirty="0" err="1" smtClean="0">
                <a:solidFill>
                  <a:schemeClr val="accent2">
                    <a:lumMod val="50000"/>
                  </a:schemeClr>
                </a:solidFill>
              </a:rPr>
              <a:t>Ghulam</a:t>
            </a:r>
            <a:r>
              <a:rPr lang="en-US" sz="3200" b="1" dirty="0" smtClean="0">
                <a:solidFill>
                  <a:schemeClr val="accent2">
                    <a:lumMod val="50000"/>
                  </a:schemeClr>
                </a:solidFill>
              </a:rPr>
              <a:t> </a:t>
            </a:r>
            <a:r>
              <a:rPr lang="en-US" sz="3200" b="1" dirty="0" err="1" smtClean="0">
                <a:solidFill>
                  <a:schemeClr val="accent2">
                    <a:lumMod val="50000"/>
                  </a:schemeClr>
                </a:solidFill>
              </a:rPr>
              <a:t>Rasool</a:t>
            </a:r>
            <a:r>
              <a:rPr lang="en-US" sz="3200" b="1" dirty="0" smtClean="0">
                <a:solidFill>
                  <a:schemeClr val="accent2">
                    <a:lumMod val="50000"/>
                  </a:schemeClr>
                </a:solidFill>
              </a:rPr>
              <a:t>, Pakistan</a:t>
            </a:r>
            <a:endParaRPr lang="en-US" sz="2800" b="1" dirty="0">
              <a:solidFill>
                <a:schemeClr val="accent2">
                  <a:lumMod val="50000"/>
                </a:schemeClr>
              </a:solidFill>
            </a:endParaRPr>
          </a:p>
        </p:txBody>
      </p:sp>
      <p:sp>
        <p:nvSpPr>
          <p:cNvPr id="4" name="Title 1"/>
          <p:cNvSpPr txBox="1">
            <a:spLocks/>
          </p:cNvSpPr>
          <p:nvPr/>
        </p:nvSpPr>
        <p:spPr>
          <a:xfrm>
            <a:off x="444500" y="5715000"/>
            <a:ext cx="8191500" cy="457200"/>
          </a:xfrm>
          <a:prstGeom prst="rect">
            <a:avLst/>
          </a:prstGeom>
          <a:solidFill>
            <a:schemeClr val="accent1">
              <a:lumMod val="60000"/>
              <a:lumOff val="40000"/>
            </a:schemeClr>
          </a:solid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2000" b="1" dirty="0" smtClean="0">
                <a:solidFill>
                  <a:schemeClr val="tx2">
                    <a:lumMod val="25000"/>
                  </a:schemeClr>
                </a:solidFill>
              </a:rPr>
              <a:t>   Peoples </a:t>
            </a:r>
            <a:r>
              <a:rPr lang="en-US" sz="2000" b="1" dirty="0" smtClean="0">
                <a:solidFill>
                  <a:schemeClr val="tx2">
                    <a:lumMod val="25000"/>
                  </a:schemeClr>
                </a:solidFill>
              </a:rPr>
              <a:t>University of Medical &amp; Health Sciences For Women, </a:t>
            </a:r>
            <a:r>
              <a:rPr lang="en-US" sz="2000" b="1" dirty="0" smtClean="0">
                <a:solidFill>
                  <a:schemeClr val="tx2">
                    <a:lumMod val="25000"/>
                  </a:schemeClr>
                </a:solidFill>
              </a:rPr>
              <a:t>Pakistan</a:t>
            </a:r>
            <a:r>
              <a:rPr lang="en-US" sz="1900" b="1" dirty="0" smtClean="0">
                <a:solidFill>
                  <a:schemeClr val="tx2">
                    <a:lumMod val="25000"/>
                  </a:schemeClr>
                </a:solidFill>
              </a:rPr>
              <a:t>.</a:t>
            </a:r>
            <a:endParaRPr lang="en-US" sz="1900" b="1" dirty="0">
              <a:solidFill>
                <a:schemeClr val="tx2">
                  <a:lumMod val="25000"/>
                </a:schemeClr>
              </a:solidFill>
            </a:endParaRPr>
          </a:p>
        </p:txBody>
      </p:sp>
      <p:pic>
        <p:nvPicPr>
          <p:cNvPr id="5" name="Picture 4"/>
          <p:cNvPicPr/>
          <p:nvPr/>
        </p:nvPicPr>
        <p:blipFill>
          <a:blip r:embed="rId3"/>
          <a:srcRect/>
          <a:stretch>
            <a:fillRect/>
          </a:stretch>
        </p:blipFill>
        <p:spPr bwMode="auto">
          <a:xfrm>
            <a:off x="896881" y="524397"/>
            <a:ext cx="1274819" cy="13508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rot="21026205">
            <a:off x="3436626" y="2009445"/>
            <a:ext cx="1644585"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5619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Method</a:t>
            </a:r>
            <a:endParaRPr lang="en-US" sz="4800" dirty="0"/>
          </a:p>
        </p:txBody>
      </p:sp>
      <p:sp>
        <p:nvSpPr>
          <p:cNvPr id="3" name="Content Placeholder 2"/>
          <p:cNvSpPr>
            <a:spLocks noGrp="1"/>
          </p:cNvSpPr>
          <p:nvPr>
            <p:ph idx="1"/>
          </p:nvPr>
        </p:nvSpPr>
        <p:spPr>
          <a:xfrm>
            <a:off x="1008259" y="2066109"/>
            <a:ext cx="7704667" cy="3332816"/>
          </a:xfrm>
        </p:spPr>
        <p:txBody>
          <a:bodyPr/>
          <a:lstStyle/>
          <a:p>
            <a:pPr algn="just"/>
            <a:r>
              <a:rPr lang="en-US" sz="2800" b="1" dirty="0" smtClean="0"/>
              <a:t>The concentrations chosen for the drugs were based on the peak serum/ plasma concentration achieved in human with a single therapeutic dose.</a:t>
            </a:r>
          </a:p>
          <a:p>
            <a:pPr algn="just"/>
            <a:r>
              <a:rPr lang="en-US" sz="2800" b="1" dirty="0" smtClean="0"/>
              <a:t>The </a:t>
            </a:r>
            <a:r>
              <a:rPr lang="en-US" sz="2800" b="1" dirty="0" err="1" smtClean="0"/>
              <a:t>Concs</a:t>
            </a:r>
            <a:r>
              <a:rPr lang="en-US" sz="2800" b="1" dirty="0" smtClean="0"/>
              <a:t>. of drugs used are shown in Table-I</a:t>
            </a:r>
          </a:p>
          <a:p>
            <a:endParaRPr lang="en-US" dirty="0"/>
          </a:p>
        </p:txBody>
      </p:sp>
      <p:sp>
        <p:nvSpPr>
          <p:cNvPr id="4" name="Title 1"/>
          <p:cNvSpPr txBox="1">
            <a:spLocks/>
          </p:cNvSpPr>
          <p:nvPr/>
        </p:nvSpPr>
        <p:spPr>
          <a:xfrm>
            <a:off x="0" y="5715000"/>
            <a:ext cx="9144000" cy="457200"/>
          </a:xfrm>
          <a:prstGeom prst="rect">
            <a:avLst/>
          </a:prstGeom>
          <a:solidFill>
            <a:schemeClr val="accent1">
              <a:lumMod val="60000"/>
              <a:lumOff val="40000"/>
            </a:schemeClr>
          </a:solid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1900" b="1" dirty="0" smtClean="0">
                <a:solidFill>
                  <a:schemeClr val="tx2">
                    <a:lumMod val="25000"/>
                  </a:schemeClr>
                </a:solidFill>
              </a:rPr>
              <a:t>Peoples University of Medical &amp; Health Sciences For Women,                                 Pakistan.</a:t>
            </a:r>
            <a:endParaRPr lang="en-US" sz="1900" b="1" dirty="0">
              <a:solidFill>
                <a:schemeClr val="tx2">
                  <a:lumMod val="25000"/>
                </a:schemeClr>
              </a:solidFill>
            </a:endParaRPr>
          </a:p>
        </p:txBody>
      </p:sp>
      <p:pic>
        <p:nvPicPr>
          <p:cNvPr id="5" name="Picture 4"/>
          <p:cNvPicPr/>
          <p:nvPr/>
        </p:nvPicPr>
        <p:blipFill>
          <a:blip r:embed="rId2"/>
          <a:srcRect/>
          <a:stretch>
            <a:fillRect/>
          </a:stretch>
        </p:blipFill>
        <p:spPr bwMode="auto">
          <a:xfrm>
            <a:off x="6434081" y="5204147"/>
            <a:ext cx="1457325" cy="1400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9" y="452718"/>
            <a:ext cx="8006148" cy="1400530"/>
          </a:xfrm>
        </p:spPr>
        <p:txBody>
          <a:bodyPr/>
          <a:lstStyle/>
          <a:p>
            <a:r>
              <a:rPr lang="en-US" sz="3600" b="1" u="sng" dirty="0" smtClean="0"/>
              <a:t>Table-I</a:t>
            </a:r>
            <a:r>
              <a:rPr lang="en-US" sz="3600" dirty="0" smtClean="0"/>
              <a:t>:</a:t>
            </a:r>
            <a:r>
              <a:rPr lang="en-US" sz="3200" b="1" dirty="0" smtClean="0"/>
              <a:t> </a:t>
            </a:r>
            <a:r>
              <a:rPr lang="en-US" sz="3600" b="1" dirty="0" smtClean="0"/>
              <a:t>Concentration of Calcium Antagonists used in the Study</a:t>
            </a:r>
            <a:endParaRPr lang="en-US" sz="3600" b="1" dirty="0"/>
          </a:p>
        </p:txBody>
      </p:sp>
      <p:graphicFrame>
        <p:nvGraphicFramePr>
          <p:cNvPr id="4" name="Content Placeholder 3"/>
          <p:cNvGraphicFramePr>
            <a:graphicFrameLocks noGrp="1"/>
          </p:cNvGraphicFramePr>
          <p:nvPr>
            <p:ph idx="1"/>
          </p:nvPr>
        </p:nvGraphicFramePr>
        <p:xfrm>
          <a:off x="523897" y="1791380"/>
          <a:ext cx="8309666" cy="3286828"/>
        </p:xfrm>
        <a:graphic>
          <a:graphicData uri="http://schemas.openxmlformats.org/drawingml/2006/table">
            <a:tbl>
              <a:tblPr firstRow="1" bandRow="1">
                <a:tableStyleId>{5C22544A-7EE6-4342-B048-85BDC9FD1C3A}</a:tableStyleId>
              </a:tblPr>
              <a:tblGrid>
                <a:gridCol w="2077417"/>
                <a:gridCol w="2225974"/>
                <a:gridCol w="1928858"/>
                <a:gridCol w="2077417"/>
              </a:tblGrid>
              <a:tr h="1093975">
                <a:tc>
                  <a:txBody>
                    <a:bodyPr/>
                    <a:lstStyle/>
                    <a:p>
                      <a:r>
                        <a:rPr lang="en-US" dirty="0" smtClean="0"/>
                        <a:t>Calcium Antagonist</a:t>
                      </a:r>
                      <a:endParaRPr lang="en-US" dirty="0"/>
                    </a:p>
                  </a:txBody>
                  <a:tcPr/>
                </a:tc>
                <a:tc>
                  <a:txBody>
                    <a:bodyPr/>
                    <a:lstStyle/>
                    <a:p>
                      <a:r>
                        <a:rPr lang="en-US" dirty="0" smtClean="0"/>
                        <a:t>1/10 Peak</a:t>
                      </a:r>
                      <a:r>
                        <a:rPr lang="en-US" baseline="0" dirty="0" smtClean="0"/>
                        <a:t> Plasma Concentration</a:t>
                      </a:r>
                      <a:endParaRPr lang="en-US" dirty="0"/>
                    </a:p>
                  </a:txBody>
                  <a:tcPr/>
                </a:tc>
                <a:tc>
                  <a:txBody>
                    <a:bodyPr/>
                    <a:lstStyle/>
                    <a:p>
                      <a:r>
                        <a:rPr lang="en-US" dirty="0" smtClean="0"/>
                        <a:t>Peak Plasma Concentration</a:t>
                      </a:r>
                      <a:endParaRPr lang="en-US" dirty="0"/>
                    </a:p>
                  </a:txBody>
                  <a:tcPr/>
                </a:tc>
                <a:tc>
                  <a:txBody>
                    <a:bodyPr/>
                    <a:lstStyle/>
                    <a:p>
                      <a:r>
                        <a:rPr lang="en-US" dirty="0" smtClean="0"/>
                        <a:t>10x Peak Plasma Concentration</a:t>
                      </a:r>
                      <a:endParaRPr lang="en-US" dirty="0"/>
                    </a:p>
                  </a:txBody>
                  <a:tcPr/>
                </a:tc>
              </a:tr>
              <a:tr h="730951">
                <a:tc>
                  <a:txBody>
                    <a:bodyPr/>
                    <a:lstStyle/>
                    <a:p>
                      <a:r>
                        <a:rPr lang="en-US" b="1" dirty="0" err="1" smtClean="0"/>
                        <a:t>Isradipine</a:t>
                      </a:r>
                      <a:endParaRPr lang="en-US" b="1" dirty="0"/>
                    </a:p>
                  </a:txBody>
                  <a:tcPr/>
                </a:tc>
                <a:tc>
                  <a:txBody>
                    <a:bodyPr/>
                    <a:lstStyle/>
                    <a:p>
                      <a:pPr algn="ctr"/>
                      <a:r>
                        <a:rPr lang="en-US" b="1" dirty="0" smtClean="0"/>
                        <a:t>1ng</a:t>
                      </a:r>
                      <a:endParaRPr lang="en-US" b="1" dirty="0"/>
                    </a:p>
                  </a:txBody>
                  <a:tcPr/>
                </a:tc>
                <a:tc>
                  <a:txBody>
                    <a:bodyPr/>
                    <a:lstStyle/>
                    <a:p>
                      <a:pPr algn="ctr"/>
                      <a:r>
                        <a:rPr lang="en-US" b="1" dirty="0" smtClean="0"/>
                        <a:t>10ng</a:t>
                      </a:r>
                      <a:endParaRPr lang="en-US" b="1" dirty="0"/>
                    </a:p>
                  </a:txBody>
                  <a:tcPr/>
                </a:tc>
                <a:tc>
                  <a:txBody>
                    <a:bodyPr/>
                    <a:lstStyle/>
                    <a:p>
                      <a:pPr algn="ctr"/>
                      <a:r>
                        <a:rPr lang="en-US" b="1" dirty="0" smtClean="0"/>
                        <a:t>100ng</a:t>
                      </a:r>
                      <a:endParaRPr lang="en-US" b="1" dirty="0"/>
                    </a:p>
                  </a:txBody>
                  <a:tcPr/>
                </a:tc>
              </a:tr>
              <a:tr h="730951">
                <a:tc>
                  <a:txBody>
                    <a:bodyPr/>
                    <a:lstStyle/>
                    <a:p>
                      <a:r>
                        <a:rPr lang="en-US" b="1" dirty="0" err="1" smtClean="0"/>
                        <a:t>Nicardipine</a:t>
                      </a:r>
                      <a:endParaRPr lang="en-US" b="1" dirty="0"/>
                    </a:p>
                  </a:txBody>
                  <a:tcPr/>
                </a:tc>
                <a:tc>
                  <a:txBody>
                    <a:bodyPr/>
                    <a:lstStyle/>
                    <a:p>
                      <a:pPr algn="ctr"/>
                      <a:r>
                        <a:rPr lang="en-US" b="1" dirty="0" smtClean="0"/>
                        <a:t>20ng</a:t>
                      </a:r>
                      <a:endParaRPr lang="en-US" b="1" dirty="0"/>
                    </a:p>
                  </a:txBody>
                  <a:tcPr/>
                </a:tc>
                <a:tc>
                  <a:txBody>
                    <a:bodyPr/>
                    <a:lstStyle/>
                    <a:p>
                      <a:pPr algn="ctr"/>
                      <a:r>
                        <a:rPr lang="en-US" b="1" dirty="0" smtClean="0"/>
                        <a:t>200ng</a:t>
                      </a:r>
                      <a:endParaRPr lang="en-US" b="1" dirty="0"/>
                    </a:p>
                  </a:txBody>
                  <a:tcPr/>
                </a:tc>
                <a:tc>
                  <a:txBody>
                    <a:bodyPr/>
                    <a:lstStyle/>
                    <a:p>
                      <a:pPr algn="ctr"/>
                      <a:r>
                        <a:rPr lang="en-US" b="1" dirty="0" smtClean="0"/>
                        <a:t>2µg</a:t>
                      </a:r>
                      <a:endParaRPr lang="en-US" b="1" dirty="0"/>
                    </a:p>
                  </a:txBody>
                  <a:tcPr/>
                </a:tc>
              </a:tr>
              <a:tr h="730951">
                <a:tc>
                  <a:txBody>
                    <a:bodyPr/>
                    <a:lstStyle/>
                    <a:p>
                      <a:r>
                        <a:rPr lang="en-US" b="1" dirty="0" smtClean="0"/>
                        <a:t>Amlodipine</a:t>
                      </a:r>
                      <a:endParaRPr lang="en-US" b="1" dirty="0"/>
                    </a:p>
                  </a:txBody>
                  <a:tcPr/>
                </a:tc>
                <a:tc>
                  <a:txBody>
                    <a:bodyPr/>
                    <a:lstStyle/>
                    <a:p>
                      <a:pPr algn="ctr"/>
                      <a:r>
                        <a:rPr lang="en-US" b="1" dirty="0" smtClean="0"/>
                        <a:t>0.5ng</a:t>
                      </a:r>
                      <a:endParaRPr lang="en-US" b="1" dirty="0"/>
                    </a:p>
                  </a:txBody>
                  <a:tcPr/>
                </a:tc>
                <a:tc>
                  <a:txBody>
                    <a:bodyPr/>
                    <a:lstStyle/>
                    <a:p>
                      <a:pPr algn="ctr"/>
                      <a:r>
                        <a:rPr lang="en-US" b="1" dirty="0" smtClean="0"/>
                        <a:t>5ng</a:t>
                      </a:r>
                      <a:endParaRPr lang="en-US" b="1" dirty="0"/>
                    </a:p>
                  </a:txBody>
                  <a:tcPr/>
                </a:tc>
                <a:tc>
                  <a:txBody>
                    <a:bodyPr/>
                    <a:lstStyle/>
                    <a:p>
                      <a:pPr algn="ctr"/>
                      <a:r>
                        <a:rPr lang="en-US" b="1" dirty="0" smtClean="0"/>
                        <a:t>50ng</a:t>
                      </a:r>
                      <a:endParaRPr lang="en-US" b="1" dirty="0"/>
                    </a:p>
                  </a:txBody>
                  <a:tcPr/>
                </a:tc>
              </a:tr>
            </a:tbl>
          </a:graphicData>
        </a:graphic>
      </p:graphicFrame>
      <p:sp>
        <p:nvSpPr>
          <p:cNvPr id="5" name="Title 1"/>
          <p:cNvSpPr txBox="1">
            <a:spLocks/>
          </p:cNvSpPr>
          <p:nvPr/>
        </p:nvSpPr>
        <p:spPr>
          <a:xfrm>
            <a:off x="0" y="5715000"/>
            <a:ext cx="9144000" cy="457200"/>
          </a:xfrm>
          <a:prstGeom prst="rect">
            <a:avLst/>
          </a:prstGeom>
          <a:solidFill>
            <a:schemeClr val="accent1">
              <a:lumMod val="60000"/>
              <a:lumOff val="40000"/>
            </a:schemeClr>
          </a:solid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1900" b="1" dirty="0" smtClean="0">
                <a:solidFill>
                  <a:schemeClr val="tx2">
                    <a:lumMod val="25000"/>
                  </a:schemeClr>
                </a:solidFill>
              </a:rPr>
              <a:t>Peoples University of Medical &amp; Health Sciences For Women,                                 Pakistan.</a:t>
            </a:r>
            <a:endParaRPr lang="en-US" sz="1900" b="1" dirty="0">
              <a:solidFill>
                <a:schemeClr val="tx2">
                  <a:lumMod val="25000"/>
                </a:schemeClr>
              </a:solidFill>
            </a:endParaRPr>
          </a:p>
        </p:txBody>
      </p:sp>
      <p:pic>
        <p:nvPicPr>
          <p:cNvPr id="6" name="Picture 5"/>
          <p:cNvPicPr/>
          <p:nvPr/>
        </p:nvPicPr>
        <p:blipFill>
          <a:blip r:embed="rId2"/>
          <a:srcRect/>
          <a:stretch>
            <a:fillRect/>
          </a:stretch>
        </p:blipFill>
        <p:spPr bwMode="auto">
          <a:xfrm>
            <a:off x="6434081" y="5204147"/>
            <a:ext cx="1457325" cy="1400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90372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898" y="5288625"/>
            <a:ext cx="7704667" cy="1291469"/>
          </a:xfrm>
        </p:spPr>
        <p:txBody>
          <a:bodyPr>
            <a:normAutofit/>
          </a:bodyPr>
          <a:lstStyle/>
          <a:p>
            <a:r>
              <a:rPr lang="en-US" sz="2200" b="1" dirty="0" smtClean="0"/>
              <a:t>Effects of low (0-5) and high glucose perfusion (6-25 min) on insulin release in normal isolated rat pancreas</a:t>
            </a:r>
            <a:r>
              <a:rPr lang="en-US" sz="2400" b="1" dirty="0" smtClean="0"/>
              <a:t>.</a:t>
            </a:r>
            <a:endParaRPr lang="en-US" sz="2400" b="1" dirty="0"/>
          </a:p>
        </p:txBody>
      </p:sp>
      <p:pic>
        <p:nvPicPr>
          <p:cNvPr id="5" name="Content Placeholder 4"/>
          <p:cNvPicPr>
            <a:picLocks noGrp="1" noChangeAspect="1"/>
          </p:cNvPicPr>
          <p:nvPr>
            <p:ph idx="1"/>
          </p:nvPr>
        </p:nvPicPr>
        <p:blipFill>
          <a:blip r:embed="rId2">
            <a:clrChange>
              <a:clrFrom>
                <a:srgbClr val="F2EDE9"/>
              </a:clrFrom>
              <a:clrTo>
                <a:srgbClr val="F2EDE9">
                  <a:alpha val="0"/>
                </a:srgbClr>
              </a:clrTo>
            </a:clrChange>
            <a:lum bright="-20000" contrast="60000"/>
            <a:extLst>
              <a:ext uri="{28A0092B-C50C-407E-A947-70E740481C1C}">
                <a14:useLocalDpi xmlns:a14="http://schemas.microsoft.com/office/drawing/2010/main" val="0"/>
              </a:ext>
            </a:extLst>
          </a:blip>
          <a:stretch>
            <a:fillRect/>
          </a:stretch>
        </p:blipFill>
        <p:spPr>
          <a:xfrm>
            <a:off x="1923015" y="735105"/>
            <a:ext cx="6534772" cy="3827931"/>
          </a:xfrm>
          <a:noFill/>
        </p:spPr>
      </p:pic>
      <p:sp>
        <p:nvSpPr>
          <p:cNvPr id="6" name="TextBox 5"/>
          <p:cNvSpPr txBox="1"/>
          <p:nvPr/>
        </p:nvSpPr>
        <p:spPr>
          <a:xfrm>
            <a:off x="3601819" y="4961076"/>
            <a:ext cx="2330823" cy="369332"/>
          </a:xfrm>
          <a:prstGeom prst="rect">
            <a:avLst/>
          </a:prstGeom>
          <a:noFill/>
        </p:spPr>
        <p:txBody>
          <a:bodyPr wrap="square" rtlCol="0">
            <a:spAutoFit/>
          </a:bodyPr>
          <a:lstStyle/>
          <a:p>
            <a:r>
              <a:rPr lang="en-US" b="1" dirty="0" smtClean="0"/>
              <a:t>Time in minutes</a:t>
            </a:r>
            <a:endParaRPr lang="en-US" b="1" dirty="0"/>
          </a:p>
        </p:txBody>
      </p:sp>
      <p:sp>
        <p:nvSpPr>
          <p:cNvPr id="8" name="TextBox 7"/>
          <p:cNvSpPr txBox="1"/>
          <p:nvPr/>
        </p:nvSpPr>
        <p:spPr>
          <a:xfrm rot="16200000">
            <a:off x="-915955" y="2369121"/>
            <a:ext cx="4454441" cy="369332"/>
          </a:xfrm>
          <a:prstGeom prst="rect">
            <a:avLst/>
          </a:prstGeom>
          <a:noFill/>
        </p:spPr>
        <p:txBody>
          <a:bodyPr wrap="square" rtlCol="0">
            <a:spAutoFit/>
          </a:bodyPr>
          <a:lstStyle/>
          <a:p>
            <a:r>
              <a:rPr lang="en-US" b="1" dirty="0" err="1" smtClean="0"/>
              <a:t>Immuno</a:t>
            </a:r>
            <a:r>
              <a:rPr lang="en-US" b="1" dirty="0" smtClean="0"/>
              <a:t>-reactive Insulin (µ</a:t>
            </a:r>
            <a:r>
              <a:rPr lang="en-US" b="1" dirty="0" err="1" smtClean="0"/>
              <a:t>lU</a:t>
            </a:r>
            <a:r>
              <a:rPr lang="en-US" b="1" dirty="0" smtClean="0"/>
              <a:t>/minute)</a:t>
            </a:r>
            <a:endParaRPr lang="en-US" b="1" dirty="0"/>
          </a:p>
        </p:txBody>
      </p:sp>
      <p:pic>
        <p:nvPicPr>
          <p:cNvPr id="10" name="Picture 9"/>
          <p:cNvPicPr>
            <a:picLocks noChangeAspect="1"/>
          </p:cNvPicPr>
          <p:nvPr/>
        </p:nvPicPr>
        <p:blipFill>
          <a:blip r:embed="rId3">
            <a:clrChange>
              <a:clrFrom>
                <a:srgbClr val="F1ECE8"/>
              </a:clrFrom>
              <a:clrTo>
                <a:srgbClr val="F1ECE8">
                  <a:alpha val="0"/>
                </a:srgbClr>
              </a:clrTo>
            </a:clrChange>
            <a:extLst>
              <a:ext uri="{28A0092B-C50C-407E-A947-70E740481C1C}">
                <a14:useLocalDpi xmlns:a14="http://schemas.microsoft.com/office/drawing/2010/main" val="0"/>
              </a:ext>
            </a:extLst>
          </a:blip>
          <a:stretch>
            <a:fillRect/>
          </a:stretch>
        </p:blipFill>
        <p:spPr>
          <a:xfrm>
            <a:off x="2151202" y="4651795"/>
            <a:ext cx="6306585" cy="327550"/>
          </a:xfrm>
          <a:prstGeom prst="rect">
            <a:avLst/>
          </a:prstGeom>
        </p:spPr>
      </p:pic>
    </p:spTree>
    <p:extLst>
      <p:ext uri="{BB962C8B-B14F-4D97-AF65-F5344CB8AC3E}">
        <p14:creationId xmlns:p14="http://schemas.microsoft.com/office/powerpoint/2010/main" val="419016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839" y="5227859"/>
            <a:ext cx="7704667" cy="1349188"/>
          </a:xfrm>
        </p:spPr>
        <p:txBody>
          <a:bodyPr>
            <a:noAutofit/>
          </a:bodyPr>
          <a:lstStyle/>
          <a:p>
            <a:r>
              <a:rPr lang="en-US" sz="2200" b="1" dirty="0" smtClean="0"/>
              <a:t>Effect of Diazoxide (10µg/ml) on insulin release (µ</a:t>
            </a:r>
            <a:r>
              <a:rPr lang="en-US" sz="2200" b="1" dirty="0" err="1" smtClean="0"/>
              <a:t>lU</a:t>
            </a:r>
            <a:r>
              <a:rPr lang="en-US" sz="2200" b="1" dirty="0" smtClean="0"/>
              <a:t>/min) in low and high glucose perfusion in isolated rat pancreas (n=6)</a:t>
            </a:r>
            <a:endParaRPr lang="en-US" sz="2200" b="1" dirty="0"/>
          </a:p>
        </p:txBody>
      </p:sp>
      <p:pic>
        <p:nvPicPr>
          <p:cNvPr id="5" name="Content Placeholder 4"/>
          <p:cNvPicPr>
            <a:picLocks noGrp="1" noChangeAspect="1"/>
          </p:cNvPicPr>
          <p:nvPr>
            <p:ph idx="1"/>
          </p:nvPr>
        </p:nvPicPr>
        <p:blipFill>
          <a:blip r:embed="rId2">
            <a:clrChange>
              <a:clrFrom>
                <a:srgbClr val="F8F8F8"/>
              </a:clrFrom>
              <a:clrTo>
                <a:srgbClr val="F8F8F8">
                  <a:alpha val="0"/>
                </a:srgbClr>
              </a:clrTo>
            </a:clrChange>
            <a:duotone>
              <a:prstClr val="black"/>
              <a:schemeClr val="tx2">
                <a:tint val="45000"/>
                <a:satMod val="400000"/>
              </a:schemeClr>
            </a:duotone>
            <a:lum bright="-20000" contrast="60000"/>
            <a:extLst>
              <a:ext uri="{28A0092B-C50C-407E-A947-70E740481C1C}">
                <a14:useLocalDpi xmlns:a14="http://schemas.microsoft.com/office/drawing/2010/main" val="0"/>
              </a:ext>
            </a:extLst>
          </a:blip>
          <a:stretch>
            <a:fillRect/>
          </a:stretch>
        </p:blipFill>
        <p:spPr>
          <a:xfrm>
            <a:off x="1562050" y="48817"/>
            <a:ext cx="7326456" cy="4512375"/>
          </a:xfrm>
        </p:spPr>
      </p:pic>
      <p:sp>
        <p:nvSpPr>
          <p:cNvPr id="6" name="TextBox 5"/>
          <p:cNvSpPr txBox="1"/>
          <p:nvPr/>
        </p:nvSpPr>
        <p:spPr>
          <a:xfrm rot="16200000">
            <a:off x="-738929" y="2566546"/>
            <a:ext cx="3971365" cy="369332"/>
          </a:xfrm>
          <a:prstGeom prst="rect">
            <a:avLst/>
          </a:prstGeom>
          <a:noFill/>
        </p:spPr>
        <p:txBody>
          <a:bodyPr wrap="square" rtlCol="0">
            <a:spAutoFit/>
          </a:bodyPr>
          <a:lstStyle/>
          <a:p>
            <a:r>
              <a:rPr lang="en-US" b="1" dirty="0" smtClean="0"/>
              <a:t>Immuno-reactive Insulin (µ</a:t>
            </a:r>
            <a:r>
              <a:rPr lang="en-US" b="1" dirty="0" err="1" smtClean="0"/>
              <a:t>lU</a:t>
            </a:r>
            <a:r>
              <a:rPr lang="en-US" b="1" dirty="0" smtClean="0"/>
              <a:t>/minute)</a:t>
            </a:r>
            <a:endParaRPr lang="en-US" b="1" dirty="0"/>
          </a:p>
        </p:txBody>
      </p:sp>
      <p:sp>
        <p:nvSpPr>
          <p:cNvPr id="7" name="TextBox 6"/>
          <p:cNvSpPr txBox="1"/>
          <p:nvPr/>
        </p:nvSpPr>
        <p:spPr>
          <a:xfrm>
            <a:off x="4059866" y="5049092"/>
            <a:ext cx="2330823" cy="369332"/>
          </a:xfrm>
          <a:prstGeom prst="rect">
            <a:avLst/>
          </a:prstGeom>
          <a:noFill/>
        </p:spPr>
        <p:txBody>
          <a:bodyPr wrap="square" rtlCol="0">
            <a:spAutoFit/>
          </a:bodyPr>
          <a:lstStyle/>
          <a:p>
            <a:r>
              <a:rPr lang="en-US" b="1" dirty="0" smtClean="0"/>
              <a:t>Time in minutes</a:t>
            </a:r>
            <a:endParaRPr lang="en-US" b="1" dirty="0"/>
          </a:p>
        </p:txBody>
      </p:sp>
      <p:pic>
        <p:nvPicPr>
          <p:cNvPr id="9" name="Picture 8"/>
          <p:cNvPicPr>
            <a:picLocks noChangeAspect="1"/>
          </p:cNvPicPr>
          <p:nvPr/>
        </p:nvPicPr>
        <p:blipFill>
          <a:blip r:embed="rId3">
            <a:clrChange>
              <a:clrFrom>
                <a:srgbClr val="F1ECE8"/>
              </a:clrFrom>
              <a:clrTo>
                <a:srgbClr val="F1ECE8">
                  <a:alpha val="0"/>
                </a:srgbClr>
              </a:clrTo>
            </a:clrChange>
            <a:extLst>
              <a:ext uri="{28A0092B-C50C-407E-A947-70E740481C1C}">
                <a14:useLocalDpi xmlns:a14="http://schemas.microsoft.com/office/drawing/2010/main" val="0"/>
              </a:ext>
            </a:extLst>
          </a:blip>
          <a:stretch>
            <a:fillRect/>
          </a:stretch>
        </p:blipFill>
        <p:spPr>
          <a:xfrm>
            <a:off x="1993587" y="4641367"/>
            <a:ext cx="6894919" cy="327550"/>
          </a:xfrm>
          <a:prstGeom prst="rect">
            <a:avLst/>
          </a:prstGeom>
        </p:spPr>
      </p:pic>
    </p:spTree>
    <p:extLst>
      <p:ext uri="{BB962C8B-B14F-4D97-AF65-F5344CB8AC3E}">
        <p14:creationId xmlns:p14="http://schemas.microsoft.com/office/powerpoint/2010/main" val="2528272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Method</a:t>
            </a:r>
            <a:endParaRPr lang="en-US" b="1" dirty="0"/>
          </a:p>
        </p:txBody>
      </p:sp>
      <p:sp>
        <p:nvSpPr>
          <p:cNvPr id="3" name="Content Placeholder 2"/>
          <p:cNvSpPr>
            <a:spLocks noGrp="1"/>
          </p:cNvSpPr>
          <p:nvPr>
            <p:ph idx="1"/>
          </p:nvPr>
        </p:nvSpPr>
        <p:spPr>
          <a:xfrm>
            <a:off x="982133" y="2242458"/>
            <a:ext cx="7704667" cy="3668486"/>
          </a:xfrm>
        </p:spPr>
        <p:txBody>
          <a:bodyPr>
            <a:normAutofit fontScale="92500" lnSpcReduction="10000"/>
          </a:bodyPr>
          <a:lstStyle/>
          <a:p>
            <a:pPr marL="514350" indent="-514350" algn="just">
              <a:buFont typeface="+mj-lt"/>
              <a:buAutoNum type="arabicPeriod"/>
            </a:pPr>
            <a:r>
              <a:rPr lang="en-US" sz="3000" b="1" dirty="0" smtClean="0"/>
              <a:t>Effect of Glucose on Insulin Release is Biphasic Response.</a:t>
            </a:r>
          </a:p>
          <a:p>
            <a:pPr marL="514350" indent="-514350" algn="just">
              <a:buFont typeface="+mj-lt"/>
              <a:buAutoNum type="arabicPeriod"/>
            </a:pPr>
            <a:r>
              <a:rPr lang="en-US" sz="3200" b="1" dirty="0" smtClean="0"/>
              <a:t>Diazoxide a known insulin suppressant drug used as a positive control at a dose 10µg/ml shows inhibition of insulin release approximately by 50% </a:t>
            </a:r>
            <a:r>
              <a:rPr lang="en-US" sz="3000" b="1" dirty="0" smtClean="0"/>
              <a:t>(Howell et al. 1968, </a:t>
            </a:r>
            <a:r>
              <a:rPr lang="en-US" sz="3000" b="1" dirty="0" err="1" smtClean="0"/>
              <a:t>Henquin</a:t>
            </a:r>
            <a:r>
              <a:rPr lang="en-US" sz="3000" b="1" dirty="0" smtClean="0"/>
              <a:t> et al. 1982, Bergsten et al. 1988, </a:t>
            </a:r>
            <a:r>
              <a:rPr lang="en-US" sz="3000" b="1" dirty="0" err="1" smtClean="0"/>
              <a:t>Garrino</a:t>
            </a:r>
            <a:r>
              <a:rPr lang="en-US" sz="3000" b="1" dirty="0" smtClean="0"/>
              <a:t> et al. 1989 etc.)</a:t>
            </a:r>
          </a:p>
          <a:p>
            <a:pPr marL="514350" indent="-514350">
              <a:buFont typeface="+mj-lt"/>
              <a:buAutoNum type="arabicPeriod"/>
            </a:pPr>
            <a:endParaRPr lang="en-US" b="1" dirty="0"/>
          </a:p>
        </p:txBody>
      </p:sp>
      <p:sp>
        <p:nvSpPr>
          <p:cNvPr id="5" name="Title 1"/>
          <p:cNvSpPr txBox="1">
            <a:spLocks/>
          </p:cNvSpPr>
          <p:nvPr/>
        </p:nvSpPr>
        <p:spPr>
          <a:xfrm>
            <a:off x="0" y="5715000"/>
            <a:ext cx="9144000" cy="457200"/>
          </a:xfrm>
          <a:prstGeom prst="rect">
            <a:avLst/>
          </a:prstGeom>
          <a:solidFill>
            <a:schemeClr val="accent1">
              <a:lumMod val="60000"/>
              <a:lumOff val="40000"/>
            </a:schemeClr>
          </a:solid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1900" b="1" dirty="0" smtClean="0">
                <a:solidFill>
                  <a:schemeClr val="tx2">
                    <a:lumMod val="25000"/>
                  </a:schemeClr>
                </a:solidFill>
              </a:rPr>
              <a:t>Peoples University of Medical &amp; Health Sciences For Women,                                 Pakistan.</a:t>
            </a:r>
            <a:endParaRPr lang="en-US" sz="1900" b="1" dirty="0">
              <a:solidFill>
                <a:schemeClr val="tx2">
                  <a:lumMod val="25000"/>
                </a:schemeClr>
              </a:solidFill>
            </a:endParaRPr>
          </a:p>
        </p:txBody>
      </p:sp>
      <p:pic>
        <p:nvPicPr>
          <p:cNvPr id="6" name="Picture 5"/>
          <p:cNvPicPr/>
          <p:nvPr/>
        </p:nvPicPr>
        <p:blipFill>
          <a:blip r:embed="rId2"/>
          <a:srcRect/>
          <a:stretch>
            <a:fillRect/>
          </a:stretch>
        </p:blipFill>
        <p:spPr bwMode="auto">
          <a:xfrm>
            <a:off x="6421018" y="5321714"/>
            <a:ext cx="1457325" cy="1400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73167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1" y="5150224"/>
            <a:ext cx="7704667" cy="1160930"/>
          </a:xfrm>
        </p:spPr>
        <p:txBody>
          <a:bodyPr>
            <a:noAutofit/>
          </a:bodyPr>
          <a:lstStyle/>
          <a:p>
            <a:r>
              <a:rPr lang="en-US" sz="2000" b="1" dirty="0" smtClean="0"/>
              <a:t>Effect of Diazoxide (10µg/ml) on average insulin/min/pancreas (mean± sem) in low  and high glucose perfusion in isolated rat pancreas (n=6) (*P&lt;0.05).</a:t>
            </a:r>
            <a:endParaRPr lang="en-US" sz="2000" b="1" dirty="0"/>
          </a:p>
        </p:txBody>
      </p:sp>
      <p:pic>
        <p:nvPicPr>
          <p:cNvPr id="4" name="Content Placeholder 3"/>
          <p:cNvPicPr>
            <a:picLocks noGrp="1" noChangeAspect="1"/>
          </p:cNvPicPr>
          <p:nvPr>
            <p:ph idx="1"/>
          </p:nvPr>
        </p:nvPicPr>
        <p:blipFill>
          <a:blip r:embed="rId2">
            <a:clrChange>
              <a:clrFrom>
                <a:srgbClr val="F5F2ED"/>
              </a:clrFrom>
              <a:clrTo>
                <a:srgbClr val="F5F2ED">
                  <a:alpha val="0"/>
                </a:srgbClr>
              </a:clrTo>
            </a:clrChange>
            <a:lum bright="-20000" contrast="60000"/>
            <a:extLst>
              <a:ext uri="{28A0092B-C50C-407E-A947-70E740481C1C}">
                <a14:useLocalDpi xmlns:a14="http://schemas.microsoft.com/office/drawing/2010/main" val="0"/>
              </a:ext>
            </a:extLst>
          </a:blip>
          <a:stretch>
            <a:fillRect/>
          </a:stretch>
        </p:blipFill>
        <p:spPr>
          <a:xfrm>
            <a:off x="2074241" y="772319"/>
            <a:ext cx="5520449" cy="3332163"/>
          </a:xfrm>
        </p:spPr>
      </p:pic>
      <p:sp>
        <p:nvSpPr>
          <p:cNvPr id="5" name="TextBox 4"/>
          <p:cNvSpPr txBox="1"/>
          <p:nvPr/>
        </p:nvSpPr>
        <p:spPr>
          <a:xfrm rot="16200000">
            <a:off x="-566726" y="2500264"/>
            <a:ext cx="3971365" cy="369332"/>
          </a:xfrm>
          <a:prstGeom prst="rect">
            <a:avLst/>
          </a:prstGeom>
          <a:noFill/>
        </p:spPr>
        <p:txBody>
          <a:bodyPr wrap="square" rtlCol="0">
            <a:spAutoFit/>
          </a:bodyPr>
          <a:lstStyle/>
          <a:p>
            <a:r>
              <a:rPr lang="en-US" b="1" dirty="0" smtClean="0"/>
              <a:t>Immuno-reactive Insulin (µU/minute)</a:t>
            </a:r>
            <a:endParaRPr lang="en-US" b="1" dirty="0"/>
          </a:p>
        </p:txBody>
      </p:sp>
      <p:sp>
        <p:nvSpPr>
          <p:cNvPr id="6" name="TextBox 5"/>
          <p:cNvSpPr txBox="1"/>
          <p:nvPr/>
        </p:nvSpPr>
        <p:spPr>
          <a:xfrm>
            <a:off x="3227295" y="4149764"/>
            <a:ext cx="941293" cy="369332"/>
          </a:xfrm>
          <a:prstGeom prst="rect">
            <a:avLst/>
          </a:prstGeom>
          <a:noFill/>
        </p:spPr>
        <p:txBody>
          <a:bodyPr wrap="square" rtlCol="0">
            <a:spAutoFit/>
          </a:bodyPr>
          <a:lstStyle/>
          <a:p>
            <a:r>
              <a:rPr lang="en-US" b="1" dirty="0" smtClean="0"/>
              <a:t>Control</a:t>
            </a:r>
            <a:endParaRPr lang="en-US" b="1" dirty="0"/>
          </a:p>
        </p:txBody>
      </p:sp>
      <p:sp>
        <p:nvSpPr>
          <p:cNvPr id="7" name="TextBox 6"/>
          <p:cNvSpPr txBox="1"/>
          <p:nvPr/>
        </p:nvSpPr>
        <p:spPr>
          <a:xfrm>
            <a:off x="5713078" y="4149764"/>
            <a:ext cx="1210235" cy="646331"/>
          </a:xfrm>
          <a:prstGeom prst="rect">
            <a:avLst/>
          </a:prstGeom>
          <a:noFill/>
        </p:spPr>
        <p:txBody>
          <a:bodyPr wrap="square" rtlCol="0">
            <a:spAutoFit/>
          </a:bodyPr>
          <a:lstStyle/>
          <a:p>
            <a:r>
              <a:rPr lang="en-US" b="1" dirty="0" smtClean="0"/>
              <a:t>Diazoxide</a:t>
            </a:r>
          </a:p>
          <a:p>
            <a:r>
              <a:rPr lang="en-US" b="1" dirty="0" smtClean="0"/>
              <a:t> (10µg/ml)</a:t>
            </a:r>
            <a:endParaRPr lang="en-US" b="1" dirty="0"/>
          </a:p>
        </p:txBody>
      </p:sp>
    </p:spTree>
    <p:extLst>
      <p:ext uri="{BB962C8B-B14F-4D97-AF65-F5344CB8AC3E}">
        <p14:creationId xmlns:p14="http://schemas.microsoft.com/office/powerpoint/2010/main" val="385060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733" y="5526741"/>
            <a:ext cx="7704667" cy="1214718"/>
          </a:xfrm>
        </p:spPr>
        <p:txBody>
          <a:bodyPr>
            <a:noAutofit/>
          </a:bodyPr>
          <a:lstStyle/>
          <a:p>
            <a:r>
              <a:rPr lang="en-US" sz="2200" b="1" dirty="0" smtClean="0"/>
              <a:t>Effects of </a:t>
            </a:r>
            <a:r>
              <a:rPr lang="en-US" sz="2200" b="1" dirty="0" err="1" smtClean="0"/>
              <a:t>Isradipine</a:t>
            </a:r>
            <a:r>
              <a:rPr lang="en-US" sz="2200" b="1" dirty="0" smtClean="0"/>
              <a:t> (1ng/ml, 10ng/ml &amp; 100ng/ml) on insulin release (</a:t>
            </a:r>
            <a:r>
              <a:rPr lang="en-US" sz="2400" b="1" dirty="0" smtClean="0"/>
              <a:t>µ</a:t>
            </a:r>
            <a:r>
              <a:rPr lang="en-US" sz="2200" b="1" dirty="0" err="1" smtClean="0"/>
              <a:t>lU</a:t>
            </a:r>
            <a:r>
              <a:rPr lang="en-US" sz="2200" b="1" dirty="0" smtClean="0"/>
              <a:t>/min) in low and high glucose perfusion in isolated rat pancreas (n=6).</a:t>
            </a:r>
            <a:endParaRPr lang="en-US" sz="2200" b="1" dirty="0"/>
          </a:p>
        </p:txBody>
      </p:sp>
      <p:pic>
        <p:nvPicPr>
          <p:cNvPr id="4" name="Content Placeholder 3"/>
          <p:cNvPicPr>
            <a:picLocks noGrp="1" noChangeAspect="1"/>
          </p:cNvPicPr>
          <p:nvPr>
            <p:ph idx="1"/>
          </p:nvPr>
        </p:nvPicPr>
        <p:blipFill>
          <a:blip r:embed="rId2">
            <a:clrChange>
              <a:clrFrom>
                <a:srgbClr val="F1EEE9"/>
              </a:clrFrom>
              <a:clrTo>
                <a:srgbClr val="F1EEE9">
                  <a:alpha val="0"/>
                </a:srgbClr>
              </a:clrTo>
            </a:clrChange>
            <a:lum bright="-20000" contrast="60000"/>
            <a:extLst>
              <a:ext uri="{28A0092B-C50C-407E-A947-70E740481C1C}">
                <a14:useLocalDpi xmlns:a14="http://schemas.microsoft.com/office/drawing/2010/main" val="0"/>
              </a:ext>
            </a:extLst>
          </a:blip>
          <a:stretch>
            <a:fillRect/>
          </a:stretch>
        </p:blipFill>
        <p:spPr>
          <a:xfrm>
            <a:off x="1840380" y="772319"/>
            <a:ext cx="6873314" cy="3880363"/>
          </a:xfrm>
        </p:spPr>
      </p:pic>
      <p:sp>
        <p:nvSpPr>
          <p:cNvPr id="5" name="TextBox 4"/>
          <p:cNvSpPr txBox="1"/>
          <p:nvPr/>
        </p:nvSpPr>
        <p:spPr>
          <a:xfrm rot="16200000">
            <a:off x="-590285" y="2788486"/>
            <a:ext cx="3971365" cy="369332"/>
          </a:xfrm>
          <a:prstGeom prst="rect">
            <a:avLst/>
          </a:prstGeom>
          <a:noFill/>
        </p:spPr>
        <p:txBody>
          <a:bodyPr wrap="square" rtlCol="0">
            <a:spAutoFit/>
          </a:bodyPr>
          <a:lstStyle/>
          <a:p>
            <a:r>
              <a:rPr lang="en-US" b="1" dirty="0" err="1" smtClean="0"/>
              <a:t>Immuno</a:t>
            </a:r>
            <a:r>
              <a:rPr lang="en-US" b="1" dirty="0" smtClean="0"/>
              <a:t>-reactive </a:t>
            </a:r>
            <a:r>
              <a:rPr lang="en-US" b="1" dirty="0" err="1" smtClean="0"/>
              <a:t>Insµlin</a:t>
            </a:r>
            <a:r>
              <a:rPr lang="en-US" b="1" dirty="0" smtClean="0"/>
              <a:t> (</a:t>
            </a:r>
            <a:r>
              <a:rPr lang="en-US" b="1" dirty="0" err="1" smtClean="0"/>
              <a:t>ulU</a:t>
            </a:r>
            <a:r>
              <a:rPr lang="en-US" b="1" dirty="0" smtClean="0"/>
              <a:t>/minute)</a:t>
            </a:r>
            <a:endParaRPr lang="en-US" b="1" dirty="0"/>
          </a:p>
        </p:txBody>
      </p:sp>
      <p:sp>
        <p:nvSpPr>
          <p:cNvPr id="6" name="TextBox 5"/>
          <p:cNvSpPr txBox="1"/>
          <p:nvPr/>
        </p:nvSpPr>
        <p:spPr>
          <a:xfrm>
            <a:off x="4111625" y="5035922"/>
            <a:ext cx="2330823" cy="369332"/>
          </a:xfrm>
          <a:prstGeom prst="rect">
            <a:avLst/>
          </a:prstGeom>
          <a:noFill/>
        </p:spPr>
        <p:txBody>
          <a:bodyPr wrap="square" rtlCol="0">
            <a:spAutoFit/>
          </a:bodyPr>
          <a:lstStyle/>
          <a:p>
            <a:r>
              <a:rPr lang="en-US" b="1" dirty="0" smtClean="0"/>
              <a:t>Time in minutes</a:t>
            </a:r>
            <a:endParaRPr lang="en-US" b="1" dirty="0"/>
          </a:p>
        </p:txBody>
      </p:sp>
      <p:pic>
        <p:nvPicPr>
          <p:cNvPr id="8" name="Picture 7"/>
          <p:cNvPicPr>
            <a:picLocks noChangeAspect="1"/>
          </p:cNvPicPr>
          <p:nvPr/>
        </p:nvPicPr>
        <p:blipFill>
          <a:blip r:embed="rId3">
            <a:clrChange>
              <a:clrFrom>
                <a:srgbClr val="F1ECE8"/>
              </a:clrFrom>
              <a:clrTo>
                <a:srgbClr val="F1ECE8">
                  <a:alpha val="0"/>
                </a:srgbClr>
              </a:clrTo>
            </a:clrChange>
            <a:extLst>
              <a:ext uri="{28A0092B-C50C-407E-A947-70E740481C1C}">
                <a14:useLocalDpi xmlns:a14="http://schemas.microsoft.com/office/drawing/2010/main" val="0"/>
              </a:ext>
            </a:extLst>
          </a:blip>
          <a:stretch>
            <a:fillRect/>
          </a:stretch>
        </p:blipFill>
        <p:spPr>
          <a:xfrm>
            <a:off x="2020481" y="4695772"/>
            <a:ext cx="6894919" cy="327550"/>
          </a:xfrm>
          <a:prstGeom prst="rect">
            <a:avLst/>
          </a:prstGeom>
        </p:spPr>
      </p:pic>
    </p:spTree>
    <p:extLst>
      <p:ext uri="{BB962C8B-B14F-4D97-AF65-F5344CB8AC3E}">
        <p14:creationId xmlns:p14="http://schemas.microsoft.com/office/powerpoint/2010/main" val="2845113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290" y="4946622"/>
            <a:ext cx="7704667" cy="1421805"/>
          </a:xfrm>
        </p:spPr>
        <p:txBody>
          <a:bodyPr>
            <a:noAutofit/>
          </a:bodyPr>
          <a:lstStyle/>
          <a:p>
            <a:r>
              <a:rPr lang="en-US" sz="2200" b="1" dirty="0" smtClean="0"/>
              <a:t>Effects of </a:t>
            </a:r>
            <a:r>
              <a:rPr lang="en-US" sz="2200" b="1" dirty="0" err="1" smtClean="0"/>
              <a:t>Isradipine</a:t>
            </a:r>
            <a:r>
              <a:rPr lang="en-US" sz="2200" b="1" dirty="0" smtClean="0"/>
              <a:t> </a:t>
            </a:r>
            <a:r>
              <a:rPr lang="en-US" sz="2200" b="1" dirty="0"/>
              <a:t>(1ng/ml, 10ng/ml &amp; 100ng/ml) </a:t>
            </a:r>
            <a:r>
              <a:rPr lang="en-US" sz="2200" b="1" dirty="0" smtClean="0"/>
              <a:t>on average insulin/min/pancreas (mean ± sem) in low and high perfusion in isolated rat pancreas (n=6). (*P&lt;0.05)</a:t>
            </a:r>
            <a:endParaRPr lang="en-US" sz="2200" b="1" dirty="0"/>
          </a:p>
        </p:txBody>
      </p:sp>
      <p:pic>
        <p:nvPicPr>
          <p:cNvPr id="4" name="Content Placeholder 3"/>
          <p:cNvPicPr>
            <a:picLocks noGrp="1" noChangeAspect="1"/>
          </p:cNvPicPr>
          <p:nvPr>
            <p:ph idx="1"/>
          </p:nvPr>
        </p:nvPicPr>
        <p:blipFill>
          <a:blip r:embed="rId2">
            <a:clrChange>
              <a:clrFrom>
                <a:srgbClr val="F3EEEB"/>
              </a:clrFrom>
              <a:clrTo>
                <a:srgbClr val="F3EEEB">
                  <a:alpha val="0"/>
                </a:srgbClr>
              </a:clrTo>
            </a:clrChange>
            <a:grayscl/>
            <a:lum bright="-20000" contrast="60000"/>
            <a:extLst>
              <a:ext uri="{28A0092B-C50C-407E-A947-70E740481C1C}">
                <a14:useLocalDpi xmlns:a14="http://schemas.microsoft.com/office/drawing/2010/main" val="0"/>
              </a:ext>
            </a:extLst>
          </a:blip>
          <a:stretch>
            <a:fillRect/>
          </a:stretch>
        </p:blipFill>
        <p:spPr>
          <a:xfrm>
            <a:off x="1896036" y="909918"/>
            <a:ext cx="6669740" cy="3541058"/>
          </a:xfrm>
        </p:spPr>
      </p:pic>
      <p:sp>
        <p:nvSpPr>
          <p:cNvPr id="5" name="TextBox 4"/>
          <p:cNvSpPr txBox="1"/>
          <p:nvPr/>
        </p:nvSpPr>
        <p:spPr>
          <a:xfrm rot="16200000">
            <a:off x="-566726" y="2500264"/>
            <a:ext cx="3971365" cy="369332"/>
          </a:xfrm>
          <a:prstGeom prst="rect">
            <a:avLst/>
          </a:prstGeom>
          <a:noFill/>
        </p:spPr>
        <p:txBody>
          <a:bodyPr wrap="square" rtlCol="0">
            <a:spAutoFit/>
          </a:bodyPr>
          <a:lstStyle/>
          <a:p>
            <a:r>
              <a:rPr lang="en-US" b="1" dirty="0" smtClean="0"/>
              <a:t>Immuno-reactive Insulin (µ</a:t>
            </a:r>
            <a:r>
              <a:rPr lang="en-US" b="1" dirty="0" err="1" smtClean="0"/>
              <a:t>lU</a:t>
            </a:r>
            <a:r>
              <a:rPr lang="en-US" b="1" dirty="0" smtClean="0"/>
              <a:t>/minute)</a:t>
            </a:r>
            <a:endParaRPr lang="en-US" b="1" dirty="0"/>
          </a:p>
        </p:txBody>
      </p:sp>
      <p:sp>
        <p:nvSpPr>
          <p:cNvPr id="6" name="TextBox 5"/>
          <p:cNvSpPr txBox="1"/>
          <p:nvPr/>
        </p:nvSpPr>
        <p:spPr>
          <a:xfrm>
            <a:off x="2630101" y="4366800"/>
            <a:ext cx="941293" cy="369332"/>
          </a:xfrm>
          <a:prstGeom prst="rect">
            <a:avLst/>
          </a:prstGeom>
          <a:noFill/>
        </p:spPr>
        <p:txBody>
          <a:bodyPr wrap="square" rtlCol="0">
            <a:spAutoFit/>
          </a:bodyPr>
          <a:lstStyle/>
          <a:p>
            <a:r>
              <a:rPr lang="en-US" b="1" dirty="0" smtClean="0"/>
              <a:t>Control</a:t>
            </a:r>
            <a:endParaRPr lang="en-US" b="1" dirty="0"/>
          </a:p>
        </p:txBody>
      </p:sp>
      <p:sp>
        <p:nvSpPr>
          <p:cNvPr id="7" name="TextBox 6"/>
          <p:cNvSpPr txBox="1"/>
          <p:nvPr/>
        </p:nvSpPr>
        <p:spPr>
          <a:xfrm>
            <a:off x="3760166" y="4296797"/>
            <a:ext cx="941293" cy="646331"/>
          </a:xfrm>
          <a:prstGeom prst="rect">
            <a:avLst/>
          </a:prstGeom>
          <a:noFill/>
        </p:spPr>
        <p:txBody>
          <a:bodyPr wrap="square" rtlCol="0">
            <a:spAutoFit/>
          </a:bodyPr>
          <a:lstStyle/>
          <a:p>
            <a:r>
              <a:rPr lang="en-US" b="1" dirty="0" err="1" smtClean="0"/>
              <a:t>Isr</a:t>
            </a:r>
            <a:r>
              <a:rPr lang="en-US" b="1" dirty="0" smtClean="0"/>
              <a:t> 1ng/ml</a:t>
            </a:r>
            <a:endParaRPr lang="en-US" b="1" dirty="0"/>
          </a:p>
        </p:txBody>
      </p:sp>
      <p:sp>
        <p:nvSpPr>
          <p:cNvPr id="8" name="TextBox 7"/>
          <p:cNvSpPr txBox="1"/>
          <p:nvPr/>
        </p:nvSpPr>
        <p:spPr>
          <a:xfrm>
            <a:off x="4992883" y="4292553"/>
            <a:ext cx="1046470" cy="646331"/>
          </a:xfrm>
          <a:prstGeom prst="rect">
            <a:avLst/>
          </a:prstGeom>
          <a:noFill/>
        </p:spPr>
        <p:txBody>
          <a:bodyPr wrap="square" rtlCol="0">
            <a:spAutoFit/>
          </a:bodyPr>
          <a:lstStyle/>
          <a:p>
            <a:r>
              <a:rPr lang="en-US" b="1" dirty="0" err="1" smtClean="0"/>
              <a:t>Isr</a:t>
            </a:r>
            <a:r>
              <a:rPr lang="en-US" b="1" dirty="0" smtClean="0"/>
              <a:t> 10ng/ml</a:t>
            </a:r>
            <a:endParaRPr lang="en-US" b="1" dirty="0"/>
          </a:p>
        </p:txBody>
      </p:sp>
      <p:sp>
        <p:nvSpPr>
          <p:cNvPr id="9" name="TextBox 8"/>
          <p:cNvSpPr txBox="1"/>
          <p:nvPr/>
        </p:nvSpPr>
        <p:spPr>
          <a:xfrm>
            <a:off x="6206437" y="4301737"/>
            <a:ext cx="1337894" cy="646331"/>
          </a:xfrm>
          <a:prstGeom prst="rect">
            <a:avLst/>
          </a:prstGeom>
          <a:noFill/>
        </p:spPr>
        <p:txBody>
          <a:bodyPr wrap="square" rtlCol="0">
            <a:spAutoFit/>
          </a:bodyPr>
          <a:lstStyle/>
          <a:p>
            <a:r>
              <a:rPr lang="en-US" b="1" dirty="0" err="1" smtClean="0"/>
              <a:t>Isr</a:t>
            </a:r>
            <a:r>
              <a:rPr lang="en-US" b="1" dirty="0" smtClean="0"/>
              <a:t> 100ng/ml</a:t>
            </a:r>
            <a:endParaRPr lang="en-US" b="1" dirty="0"/>
          </a:p>
        </p:txBody>
      </p:sp>
      <p:sp>
        <p:nvSpPr>
          <p:cNvPr id="10" name="TextBox 9"/>
          <p:cNvSpPr txBox="1"/>
          <p:nvPr/>
        </p:nvSpPr>
        <p:spPr>
          <a:xfrm>
            <a:off x="7423308" y="4298243"/>
            <a:ext cx="1142468" cy="646331"/>
          </a:xfrm>
          <a:prstGeom prst="rect">
            <a:avLst/>
          </a:prstGeom>
          <a:noFill/>
        </p:spPr>
        <p:txBody>
          <a:bodyPr wrap="square" rtlCol="0">
            <a:spAutoFit/>
          </a:bodyPr>
          <a:lstStyle/>
          <a:p>
            <a:r>
              <a:rPr lang="en-US" b="1" dirty="0" smtClean="0"/>
              <a:t>Diaz 10µg/ml</a:t>
            </a:r>
            <a:endParaRPr lang="en-US" b="1" dirty="0"/>
          </a:p>
        </p:txBody>
      </p:sp>
    </p:spTree>
    <p:extLst>
      <p:ext uri="{BB962C8B-B14F-4D97-AF65-F5344CB8AC3E}">
        <p14:creationId xmlns:p14="http://schemas.microsoft.com/office/powerpoint/2010/main" val="1115691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2" y="295836"/>
            <a:ext cx="7704667" cy="1981200"/>
          </a:xfrm>
        </p:spPr>
        <p:txBody>
          <a:bodyPr>
            <a:normAutofit/>
          </a:bodyPr>
          <a:lstStyle/>
          <a:p>
            <a:r>
              <a:rPr lang="en-US" sz="4800" b="1" dirty="0" smtClean="0"/>
              <a:t>Effects of </a:t>
            </a:r>
            <a:r>
              <a:rPr lang="en-US" sz="4800" b="1" dirty="0" err="1" smtClean="0"/>
              <a:t>Isradipine</a:t>
            </a:r>
            <a:r>
              <a:rPr lang="en-US" sz="4800" b="1" dirty="0" smtClean="0"/>
              <a:t> on Insulin Release</a:t>
            </a:r>
            <a:endParaRPr lang="en-US" sz="4800" b="1" dirty="0"/>
          </a:p>
        </p:txBody>
      </p:sp>
      <p:sp>
        <p:nvSpPr>
          <p:cNvPr id="3" name="Content Placeholder 2"/>
          <p:cNvSpPr>
            <a:spLocks noGrp="1"/>
          </p:cNvSpPr>
          <p:nvPr>
            <p:ph idx="1"/>
          </p:nvPr>
        </p:nvSpPr>
        <p:spPr>
          <a:xfrm>
            <a:off x="897224" y="2126758"/>
            <a:ext cx="7874484" cy="3332816"/>
          </a:xfrm>
        </p:spPr>
        <p:txBody>
          <a:bodyPr>
            <a:normAutofit/>
          </a:bodyPr>
          <a:lstStyle/>
          <a:p>
            <a:pPr algn="just"/>
            <a:r>
              <a:rPr lang="en-US" sz="3200" b="1" dirty="0" smtClean="0"/>
              <a:t>At 1ng/ml there were no significant effect.</a:t>
            </a:r>
          </a:p>
          <a:p>
            <a:pPr algn="just"/>
            <a:r>
              <a:rPr lang="en-US" sz="3200" b="1" dirty="0" smtClean="0"/>
              <a:t>At 10ng/ml and 100ng/ml there was significant inhibition of insulin release.</a:t>
            </a:r>
          </a:p>
          <a:p>
            <a:pPr algn="just"/>
            <a:r>
              <a:rPr lang="en-US" sz="3200" b="1" dirty="0" smtClean="0"/>
              <a:t>Inhibition was dose dependent.</a:t>
            </a:r>
            <a:endParaRPr lang="en-US" sz="3200" b="1" dirty="0"/>
          </a:p>
        </p:txBody>
      </p:sp>
      <p:sp>
        <p:nvSpPr>
          <p:cNvPr id="4" name="Title 1"/>
          <p:cNvSpPr txBox="1">
            <a:spLocks/>
          </p:cNvSpPr>
          <p:nvPr/>
        </p:nvSpPr>
        <p:spPr>
          <a:xfrm>
            <a:off x="0" y="5715000"/>
            <a:ext cx="9144000" cy="457200"/>
          </a:xfrm>
          <a:prstGeom prst="rect">
            <a:avLst/>
          </a:prstGeom>
          <a:solidFill>
            <a:schemeClr val="accent1">
              <a:lumMod val="60000"/>
              <a:lumOff val="40000"/>
            </a:schemeClr>
          </a:solid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1900" b="1" dirty="0" smtClean="0">
                <a:solidFill>
                  <a:schemeClr val="tx2">
                    <a:lumMod val="25000"/>
                  </a:schemeClr>
                </a:solidFill>
              </a:rPr>
              <a:t>Peoples University of Medical &amp; Health Sciences For Women,                                 Pakistan.</a:t>
            </a:r>
            <a:endParaRPr lang="en-US" sz="1900" b="1" dirty="0">
              <a:solidFill>
                <a:schemeClr val="tx2">
                  <a:lumMod val="25000"/>
                </a:schemeClr>
              </a:solidFill>
            </a:endParaRPr>
          </a:p>
        </p:txBody>
      </p:sp>
      <p:pic>
        <p:nvPicPr>
          <p:cNvPr id="5" name="Picture 4"/>
          <p:cNvPicPr/>
          <p:nvPr/>
        </p:nvPicPr>
        <p:blipFill>
          <a:blip r:embed="rId2"/>
          <a:srcRect/>
          <a:stretch>
            <a:fillRect/>
          </a:stretch>
        </p:blipFill>
        <p:spPr bwMode="auto">
          <a:xfrm>
            <a:off x="6434081" y="5204147"/>
            <a:ext cx="1457325" cy="1400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91066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262" y="4998163"/>
            <a:ext cx="7704667" cy="1402638"/>
          </a:xfrm>
        </p:spPr>
        <p:txBody>
          <a:bodyPr>
            <a:noAutofit/>
          </a:bodyPr>
          <a:lstStyle/>
          <a:p>
            <a:r>
              <a:rPr lang="en-US" sz="2400" b="1" dirty="0" smtClean="0"/>
              <a:t>Effects of </a:t>
            </a:r>
            <a:r>
              <a:rPr lang="en-US" sz="2400" b="1" dirty="0" err="1" smtClean="0"/>
              <a:t>Nicardipine</a:t>
            </a:r>
            <a:r>
              <a:rPr lang="en-US" sz="2400" b="1" dirty="0" smtClean="0"/>
              <a:t> (20ng/ml, 200ng/ml, &amp; 2µg/ml) on insulin release (µ</a:t>
            </a:r>
            <a:r>
              <a:rPr lang="en-US" sz="2400" b="1" dirty="0" err="1" smtClean="0"/>
              <a:t>lU</a:t>
            </a:r>
            <a:r>
              <a:rPr lang="en-US" sz="2400" b="1" dirty="0" smtClean="0"/>
              <a:t>/min) in low and high glucose perfusion in isolated rat pancreas. (n=6)</a:t>
            </a:r>
            <a:endParaRPr lang="en-US" sz="2400" b="1" dirty="0"/>
          </a:p>
        </p:txBody>
      </p:sp>
      <p:pic>
        <p:nvPicPr>
          <p:cNvPr id="4" name="Content Placeholder 3"/>
          <p:cNvPicPr>
            <a:picLocks noGrp="1" noChangeAspect="1"/>
          </p:cNvPicPr>
          <p:nvPr>
            <p:ph idx="1"/>
          </p:nvPr>
        </p:nvPicPr>
        <p:blipFill>
          <a:blip r:embed="rId2">
            <a:clrChange>
              <a:clrFrom>
                <a:srgbClr val="F5F2ED"/>
              </a:clrFrom>
              <a:clrTo>
                <a:srgbClr val="F5F2ED">
                  <a:alpha val="0"/>
                </a:srgbClr>
              </a:clrTo>
            </a:clrChange>
            <a:lum bright="-20000" contrast="60000"/>
            <a:extLst>
              <a:ext uri="{28A0092B-C50C-407E-A947-70E740481C1C}">
                <a14:useLocalDpi xmlns:a14="http://schemas.microsoft.com/office/drawing/2010/main" val="0"/>
              </a:ext>
            </a:extLst>
          </a:blip>
          <a:stretch>
            <a:fillRect/>
          </a:stretch>
        </p:blipFill>
        <p:spPr>
          <a:xfrm>
            <a:off x="1977901" y="623047"/>
            <a:ext cx="6574427" cy="3511756"/>
          </a:xfrm>
        </p:spPr>
      </p:pic>
      <p:sp>
        <p:nvSpPr>
          <p:cNvPr id="5" name="TextBox 4"/>
          <p:cNvSpPr txBox="1"/>
          <p:nvPr/>
        </p:nvSpPr>
        <p:spPr>
          <a:xfrm rot="16200000">
            <a:off x="-284338" y="2387186"/>
            <a:ext cx="3944472" cy="338554"/>
          </a:xfrm>
          <a:prstGeom prst="rect">
            <a:avLst/>
          </a:prstGeom>
          <a:noFill/>
        </p:spPr>
        <p:txBody>
          <a:bodyPr wrap="square" rtlCol="0">
            <a:spAutoFit/>
          </a:bodyPr>
          <a:lstStyle/>
          <a:p>
            <a:r>
              <a:rPr lang="en-US" sz="1600" b="1" dirty="0" smtClean="0"/>
              <a:t>Immuno-reactive Insulin (µ</a:t>
            </a:r>
            <a:r>
              <a:rPr lang="en-US" sz="1600" b="1" dirty="0" err="1" smtClean="0"/>
              <a:t>lU</a:t>
            </a:r>
            <a:r>
              <a:rPr lang="en-US" sz="1600" b="1" dirty="0" smtClean="0"/>
              <a:t>/minute)</a:t>
            </a:r>
            <a:endParaRPr lang="en-US" sz="1600" b="1" dirty="0"/>
          </a:p>
        </p:txBody>
      </p:sp>
      <p:sp>
        <p:nvSpPr>
          <p:cNvPr id="6" name="TextBox 5"/>
          <p:cNvSpPr txBox="1"/>
          <p:nvPr/>
        </p:nvSpPr>
        <p:spPr>
          <a:xfrm>
            <a:off x="4099702" y="4562485"/>
            <a:ext cx="2330823" cy="369332"/>
          </a:xfrm>
          <a:prstGeom prst="rect">
            <a:avLst/>
          </a:prstGeom>
          <a:noFill/>
        </p:spPr>
        <p:txBody>
          <a:bodyPr wrap="square" rtlCol="0">
            <a:spAutoFit/>
          </a:bodyPr>
          <a:lstStyle/>
          <a:p>
            <a:r>
              <a:rPr lang="en-US" b="1" dirty="0" smtClean="0"/>
              <a:t>Time in minutes</a:t>
            </a:r>
            <a:endParaRPr lang="en-US" b="1" dirty="0"/>
          </a:p>
        </p:txBody>
      </p:sp>
      <p:pic>
        <p:nvPicPr>
          <p:cNvPr id="7" name="Picture 6"/>
          <p:cNvPicPr>
            <a:picLocks noChangeAspect="1"/>
          </p:cNvPicPr>
          <p:nvPr/>
        </p:nvPicPr>
        <p:blipFill>
          <a:blip r:embed="rId3">
            <a:clrChange>
              <a:clrFrom>
                <a:srgbClr val="F1ECE8"/>
              </a:clrFrom>
              <a:clrTo>
                <a:srgbClr val="F1ECE8">
                  <a:alpha val="0"/>
                </a:srgbClr>
              </a:clrTo>
            </a:clrChange>
            <a:extLst>
              <a:ext uri="{28A0092B-C50C-407E-A947-70E740481C1C}">
                <a14:useLocalDpi xmlns:a14="http://schemas.microsoft.com/office/drawing/2010/main" val="0"/>
              </a:ext>
            </a:extLst>
          </a:blip>
          <a:stretch>
            <a:fillRect/>
          </a:stretch>
        </p:blipFill>
        <p:spPr>
          <a:xfrm>
            <a:off x="1977901" y="4201149"/>
            <a:ext cx="6894919" cy="327550"/>
          </a:xfrm>
          <a:prstGeom prst="rect">
            <a:avLst/>
          </a:prstGeom>
        </p:spPr>
      </p:pic>
    </p:spTree>
    <p:extLst>
      <p:ext uri="{BB962C8B-B14F-4D97-AF65-F5344CB8AC3E}">
        <p14:creationId xmlns:p14="http://schemas.microsoft.com/office/powerpoint/2010/main" val="2429562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Introduction</a:t>
            </a:r>
            <a:endParaRPr lang="en-US" sz="4800" b="1" dirty="0"/>
          </a:p>
        </p:txBody>
      </p:sp>
      <p:sp>
        <p:nvSpPr>
          <p:cNvPr id="3" name="Content Placeholder 2"/>
          <p:cNvSpPr>
            <a:spLocks noGrp="1"/>
          </p:cNvSpPr>
          <p:nvPr>
            <p:ph idx="1"/>
          </p:nvPr>
        </p:nvSpPr>
        <p:spPr>
          <a:xfrm>
            <a:off x="1112762" y="1948543"/>
            <a:ext cx="7704667" cy="3332816"/>
          </a:xfrm>
        </p:spPr>
        <p:txBody>
          <a:bodyPr>
            <a:normAutofit/>
          </a:bodyPr>
          <a:lstStyle/>
          <a:p>
            <a:pPr algn="just"/>
            <a:r>
              <a:rPr lang="en-US" sz="3200" b="1" dirty="0" smtClean="0"/>
              <a:t>Cardiovascular diseases are the main cause of death in many countries and pose health problems not only in the developed countries, but also in the developing countries (WHO, 2015).</a:t>
            </a:r>
            <a:endParaRPr lang="en-US" sz="3200" b="1" dirty="0"/>
          </a:p>
        </p:txBody>
      </p:sp>
      <p:sp>
        <p:nvSpPr>
          <p:cNvPr id="4" name="Title 1"/>
          <p:cNvSpPr txBox="1">
            <a:spLocks/>
          </p:cNvSpPr>
          <p:nvPr/>
        </p:nvSpPr>
        <p:spPr>
          <a:xfrm>
            <a:off x="0" y="5715000"/>
            <a:ext cx="9144000" cy="457200"/>
          </a:xfrm>
          <a:prstGeom prst="rect">
            <a:avLst/>
          </a:prstGeom>
          <a:solidFill>
            <a:schemeClr val="accent1">
              <a:lumMod val="60000"/>
              <a:lumOff val="40000"/>
            </a:schemeClr>
          </a:solid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1900" b="1" dirty="0" smtClean="0">
                <a:solidFill>
                  <a:schemeClr val="tx2">
                    <a:lumMod val="25000"/>
                  </a:schemeClr>
                </a:solidFill>
              </a:rPr>
              <a:t>Peoples University of Medical &amp; Health Sciences For Women,                                 Pakistan.</a:t>
            </a:r>
            <a:endParaRPr lang="en-US" sz="1900" b="1" dirty="0">
              <a:solidFill>
                <a:schemeClr val="tx2">
                  <a:lumMod val="25000"/>
                </a:schemeClr>
              </a:solidFill>
            </a:endParaRPr>
          </a:p>
        </p:txBody>
      </p:sp>
      <p:pic>
        <p:nvPicPr>
          <p:cNvPr id="5" name="Picture 4"/>
          <p:cNvPicPr/>
          <p:nvPr/>
        </p:nvPicPr>
        <p:blipFill>
          <a:blip r:embed="rId2"/>
          <a:srcRect/>
          <a:stretch>
            <a:fillRect/>
          </a:stretch>
        </p:blipFill>
        <p:spPr bwMode="auto">
          <a:xfrm>
            <a:off x="6434081" y="5204147"/>
            <a:ext cx="1457325" cy="1400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34471" y="6266123"/>
            <a:ext cx="5217459" cy="338554"/>
          </a:xfrm>
          <a:prstGeom prst="rect">
            <a:avLst/>
          </a:prstGeom>
          <a:noFill/>
        </p:spPr>
        <p:txBody>
          <a:bodyPr wrap="square" rtlCol="0">
            <a:spAutoFit/>
          </a:bodyPr>
          <a:lstStyle/>
          <a:p>
            <a:r>
              <a:rPr lang="en-US" sz="1600" b="1" dirty="0"/>
              <a:t>http://www.who.int/mediacentre/factsheets/fs317/en/)</a:t>
            </a:r>
          </a:p>
        </p:txBody>
      </p:sp>
    </p:spTree>
    <p:extLst>
      <p:ext uri="{BB962C8B-B14F-4D97-AF65-F5344CB8AC3E}">
        <p14:creationId xmlns:p14="http://schemas.microsoft.com/office/powerpoint/2010/main" val="2283108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1" y="4563037"/>
            <a:ext cx="7704667" cy="1981200"/>
          </a:xfrm>
        </p:spPr>
        <p:txBody>
          <a:bodyPr>
            <a:noAutofit/>
          </a:bodyPr>
          <a:lstStyle/>
          <a:p>
            <a:r>
              <a:rPr lang="en-US" sz="2400" b="1" dirty="0" smtClean="0"/>
              <a:t>Effects of </a:t>
            </a:r>
            <a:r>
              <a:rPr lang="en-US" sz="2400" b="1" dirty="0" err="1" smtClean="0"/>
              <a:t>Nicardipine</a:t>
            </a:r>
            <a:r>
              <a:rPr lang="en-US" sz="2400" b="1" dirty="0" smtClean="0"/>
              <a:t> (20ng/ml, 200ng/ml, &amp; 2ug/ml) on average insulin/min/pancreas (mean ± sem) in low and high glucose perfusion in isolated rat pancreas (n=6). (*P&lt;0.05)</a:t>
            </a:r>
            <a:endParaRPr lang="en-US" sz="2400" b="1" dirty="0"/>
          </a:p>
        </p:txBody>
      </p:sp>
      <p:pic>
        <p:nvPicPr>
          <p:cNvPr id="4" name="Content Placeholder 3"/>
          <p:cNvPicPr>
            <a:picLocks noGrp="1" noChangeAspect="1"/>
          </p:cNvPicPr>
          <p:nvPr>
            <p:ph idx="1"/>
          </p:nvPr>
        </p:nvPicPr>
        <p:blipFill>
          <a:blip r:embed="rId2">
            <a:clrChange>
              <a:clrFrom>
                <a:srgbClr val="F3EFEC"/>
              </a:clrFrom>
              <a:clrTo>
                <a:srgbClr val="F3EFEC">
                  <a:alpha val="0"/>
                </a:srgbClr>
              </a:clrTo>
            </a:clrChange>
            <a:lum bright="-20000" contrast="60000"/>
            <a:extLst>
              <a:ext uri="{28A0092B-C50C-407E-A947-70E740481C1C}">
                <a14:useLocalDpi xmlns:a14="http://schemas.microsoft.com/office/drawing/2010/main" val="0"/>
              </a:ext>
            </a:extLst>
          </a:blip>
          <a:stretch>
            <a:fillRect/>
          </a:stretch>
        </p:blipFill>
        <p:spPr>
          <a:xfrm>
            <a:off x="2150560" y="457201"/>
            <a:ext cx="6321087" cy="3332163"/>
          </a:xfrm>
        </p:spPr>
      </p:pic>
      <p:sp>
        <p:nvSpPr>
          <p:cNvPr id="5" name="TextBox 4"/>
          <p:cNvSpPr txBox="1"/>
          <p:nvPr/>
        </p:nvSpPr>
        <p:spPr>
          <a:xfrm>
            <a:off x="2782612" y="3786657"/>
            <a:ext cx="941293" cy="369332"/>
          </a:xfrm>
          <a:prstGeom prst="rect">
            <a:avLst/>
          </a:prstGeom>
          <a:noFill/>
        </p:spPr>
        <p:txBody>
          <a:bodyPr wrap="square" rtlCol="0">
            <a:spAutoFit/>
          </a:bodyPr>
          <a:lstStyle/>
          <a:p>
            <a:r>
              <a:rPr lang="en-US" b="1" dirty="0" smtClean="0"/>
              <a:t>Control</a:t>
            </a:r>
            <a:endParaRPr lang="en-US" b="1" dirty="0"/>
          </a:p>
        </p:txBody>
      </p:sp>
      <p:sp>
        <p:nvSpPr>
          <p:cNvPr id="6" name="TextBox 5"/>
          <p:cNvSpPr txBox="1"/>
          <p:nvPr/>
        </p:nvSpPr>
        <p:spPr>
          <a:xfrm>
            <a:off x="3935803" y="3807280"/>
            <a:ext cx="1017584" cy="646331"/>
          </a:xfrm>
          <a:prstGeom prst="rect">
            <a:avLst/>
          </a:prstGeom>
          <a:noFill/>
        </p:spPr>
        <p:txBody>
          <a:bodyPr wrap="square" rtlCol="0">
            <a:spAutoFit/>
          </a:bodyPr>
          <a:lstStyle/>
          <a:p>
            <a:r>
              <a:rPr lang="en-US" b="1" dirty="0" err="1" smtClean="0"/>
              <a:t>Nic</a:t>
            </a:r>
            <a:r>
              <a:rPr lang="en-US" b="1" dirty="0" smtClean="0"/>
              <a:t> 20ng/ml</a:t>
            </a:r>
            <a:endParaRPr lang="en-US" b="1" dirty="0"/>
          </a:p>
        </p:txBody>
      </p:sp>
      <p:sp>
        <p:nvSpPr>
          <p:cNvPr id="7" name="TextBox 6"/>
          <p:cNvSpPr txBox="1"/>
          <p:nvPr/>
        </p:nvSpPr>
        <p:spPr>
          <a:xfrm>
            <a:off x="5059336" y="3786657"/>
            <a:ext cx="1189332" cy="646331"/>
          </a:xfrm>
          <a:prstGeom prst="rect">
            <a:avLst/>
          </a:prstGeom>
          <a:noFill/>
        </p:spPr>
        <p:txBody>
          <a:bodyPr wrap="square" rtlCol="0">
            <a:spAutoFit/>
          </a:bodyPr>
          <a:lstStyle/>
          <a:p>
            <a:r>
              <a:rPr lang="en-US" b="1" dirty="0" err="1" smtClean="0"/>
              <a:t>Nic</a:t>
            </a:r>
            <a:r>
              <a:rPr lang="en-US" b="1" dirty="0" smtClean="0"/>
              <a:t> 200ng/ml</a:t>
            </a:r>
            <a:endParaRPr lang="en-US" b="1" dirty="0"/>
          </a:p>
        </p:txBody>
      </p:sp>
      <p:sp>
        <p:nvSpPr>
          <p:cNvPr id="8" name="TextBox 7"/>
          <p:cNvSpPr txBox="1"/>
          <p:nvPr/>
        </p:nvSpPr>
        <p:spPr>
          <a:xfrm>
            <a:off x="6189374" y="3786657"/>
            <a:ext cx="941293" cy="646331"/>
          </a:xfrm>
          <a:prstGeom prst="rect">
            <a:avLst/>
          </a:prstGeom>
          <a:noFill/>
        </p:spPr>
        <p:txBody>
          <a:bodyPr wrap="square" rtlCol="0">
            <a:spAutoFit/>
          </a:bodyPr>
          <a:lstStyle/>
          <a:p>
            <a:r>
              <a:rPr lang="en-US" b="1" dirty="0" err="1" smtClean="0"/>
              <a:t>Nic</a:t>
            </a:r>
            <a:r>
              <a:rPr lang="en-US" b="1" dirty="0" smtClean="0"/>
              <a:t> 2ug/ml</a:t>
            </a:r>
            <a:endParaRPr lang="en-US" b="1" dirty="0"/>
          </a:p>
        </p:txBody>
      </p:sp>
      <p:sp>
        <p:nvSpPr>
          <p:cNvPr id="9" name="TextBox 8"/>
          <p:cNvSpPr txBox="1"/>
          <p:nvPr/>
        </p:nvSpPr>
        <p:spPr>
          <a:xfrm>
            <a:off x="7342565" y="3714536"/>
            <a:ext cx="1129082" cy="646331"/>
          </a:xfrm>
          <a:prstGeom prst="rect">
            <a:avLst/>
          </a:prstGeom>
          <a:noFill/>
        </p:spPr>
        <p:txBody>
          <a:bodyPr wrap="square" rtlCol="0">
            <a:spAutoFit/>
          </a:bodyPr>
          <a:lstStyle/>
          <a:p>
            <a:r>
              <a:rPr lang="en-US" b="1" dirty="0" err="1" smtClean="0"/>
              <a:t>Diz</a:t>
            </a:r>
            <a:r>
              <a:rPr lang="en-US" b="1" dirty="0" smtClean="0"/>
              <a:t> 10µg/ml</a:t>
            </a:r>
            <a:endParaRPr lang="en-US" b="1" dirty="0"/>
          </a:p>
        </p:txBody>
      </p:sp>
      <p:sp>
        <p:nvSpPr>
          <p:cNvPr id="10" name="TextBox 9"/>
          <p:cNvSpPr txBox="1"/>
          <p:nvPr/>
        </p:nvSpPr>
        <p:spPr>
          <a:xfrm rot="16200000">
            <a:off x="-110348" y="1816364"/>
            <a:ext cx="3971365" cy="338554"/>
          </a:xfrm>
          <a:prstGeom prst="rect">
            <a:avLst/>
          </a:prstGeom>
          <a:noFill/>
        </p:spPr>
        <p:txBody>
          <a:bodyPr wrap="square" rtlCol="0">
            <a:spAutoFit/>
          </a:bodyPr>
          <a:lstStyle/>
          <a:p>
            <a:r>
              <a:rPr lang="en-US" sz="1600" b="1" dirty="0" smtClean="0"/>
              <a:t>Immuno-reactive Insulin (µ</a:t>
            </a:r>
            <a:r>
              <a:rPr lang="en-US" sz="1600" b="1" dirty="0" err="1" smtClean="0"/>
              <a:t>lU</a:t>
            </a:r>
            <a:r>
              <a:rPr lang="en-US" sz="1600" b="1" dirty="0" smtClean="0"/>
              <a:t>/minute)</a:t>
            </a:r>
            <a:endParaRPr lang="en-US" sz="1600" b="1" dirty="0"/>
          </a:p>
        </p:txBody>
      </p:sp>
    </p:spTree>
    <p:extLst>
      <p:ext uri="{BB962C8B-B14F-4D97-AF65-F5344CB8AC3E}">
        <p14:creationId xmlns:p14="http://schemas.microsoft.com/office/powerpoint/2010/main" val="856304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201775"/>
            <a:ext cx="7704667" cy="1981200"/>
          </a:xfrm>
        </p:spPr>
        <p:txBody>
          <a:bodyPr>
            <a:normAutofit/>
          </a:bodyPr>
          <a:lstStyle/>
          <a:p>
            <a:r>
              <a:rPr lang="en-US" sz="4800" b="1" dirty="0" smtClean="0"/>
              <a:t>Effects of </a:t>
            </a:r>
            <a:r>
              <a:rPr lang="en-US" sz="4800" b="1" dirty="0" err="1" smtClean="0"/>
              <a:t>Nicardipine</a:t>
            </a:r>
            <a:r>
              <a:rPr lang="en-US" sz="4800" b="1" dirty="0" smtClean="0"/>
              <a:t> on Insulin Release</a:t>
            </a:r>
            <a:endParaRPr lang="en-US" sz="4800" b="1" dirty="0"/>
          </a:p>
        </p:txBody>
      </p:sp>
      <p:sp>
        <p:nvSpPr>
          <p:cNvPr id="3" name="Content Placeholder 2"/>
          <p:cNvSpPr>
            <a:spLocks noGrp="1"/>
          </p:cNvSpPr>
          <p:nvPr>
            <p:ph idx="1"/>
          </p:nvPr>
        </p:nvSpPr>
        <p:spPr>
          <a:xfrm>
            <a:off x="982132" y="2052479"/>
            <a:ext cx="7704667" cy="3332816"/>
          </a:xfrm>
        </p:spPr>
        <p:txBody>
          <a:bodyPr>
            <a:normAutofit/>
          </a:bodyPr>
          <a:lstStyle/>
          <a:p>
            <a:pPr algn="just"/>
            <a:r>
              <a:rPr lang="en-US" sz="3200" b="1" dirty="0" smtClean="0"/>
              <a:t>At 20ng/ml there was no significant effect.</a:t>
            </a:r>
          </a:p>
          <a:p>
            <a:pPr algn="just"/>
            <a:r>
              <a:rPr lang="en-US" sz="3200" b="1" dirty="0" smtClean="0"/>
              <a:t>At 200ng/ml and 2µg/ml there were significant inhibition of insulin release.</a:t>
            </a:r>
          </a:p>
          <a:p>
            <a:pPr algn="just"/>
            <a:r>
              <a:rPr lang="en-US" sz="3200" b="1" dirty="0" smtClean="0"/>
              <a:t>Inhibition was dose dependent.</a:t>
            </a:r>
            <a:endParaRPr lang="en-US" sz="3200" b="1" dirty="0"/>
          </a:p>
        </p:txBody>
      </p:sp>
      <p:sp>
        <p:nvSpPr>
          <p:cNvPr id="4" name="Title 1"/>
          <p:cNvSpPr txBox="1">
            <a:spLocks/>
          </p:cNvSpPr>
          <p:nvPr/>
        </p:nvSpPr>
        <p:spPr>
          <a:xfrm>
            <a:off x="0" y="5715000"/>
            <a:ext cx="9144000" cy="457200"/>
          </a:xfrm>
          <a:prstGeom prst="rect">
            <a:avLst/>
          </a:prstGeom>
          <a:solidFill>
            <a:schemeClr val="accent1">
              <a:lumMod val="60000"/>
              <a:lumOff val="40000"/>
            </a:schemeClr>
          </a:solid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1900" b="1" dirty="0" smtClean="0">
                <a:solidFill>
                  <a:schemeClr val="tx2">
                    <a:lumMod val="25000"/>
                  </a:schemeClr>
                </a:solidFill>
              </a:rPr>
              <a:t>Peoples University of Medical &amp; Health Sciences For Women,                                 Pakistan.</a:t>
            </a:r>
            <a:endParaRPr lang="en-US" sz="1900" b="1" dirty="0">
              <a:solidFill>
                <a:schemeClr val="tx2">
                  <a:lumMod val="25000"/>
                </a:schemeClr>
              </a:solidFill>
            </a:endParaRPr>
          </a:p>
        </p:txBody>
      </p:sp>
      <p:pic>
        <p:nvPicPr>
          <p:cNvPr id="5" name="Picture 4"/>
          <p:cNvPicPr/>
          <p:nvPr/>
        </p:nvPicPr>
        <p:blipFill>
          <a:blip r:embed="rId2"/>
          <a:srcRect/>
          <a:stretch>
            <a:fillRect/>
          </a:stretch>
        </p:blipFill>
        <p:spPr bwMode="auto">
          <a:xfrm>
            <a:off x="6434081" y="5204147"/>
            <a:ext cx="1457325" cy="1400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4586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2" y="4419601"/>
            <a:ext cx="7704667" cy="1981200"/>
          </a:xfrm>
        </p:spPr>
        <p:txBody>
          <a:bodyPr>
            <a:noAutofit/>
          </a:bodyPr>
          <a:lstStyle/>
          <a:p>
            <a:r>
              <a:rPr lang="en-US" sz="2400" b="1" dirty="0" smtClean="0"/>
              <a:t>Effects of Amlodipine (0.5ng/ml, 5ng/ml &amp; 50ng/ml) on insulin release (µ</a:t>
            </a:r>
            <a:r>
              <a:rPr lang="en-US" sz="2400" b="1" dirty="0" err="1" smtClean="0"/>
              <a:t>lU</a:t>
            </a:r>
            <a:r>
              <a:rPr lang="en-US" sz="2400" b="1" dirty="0" smtClean="0"/>
              <a:t>/min) in low and high glucose perfusion in isolated pancreas (n=6).</a:t>
            </a:r>
            <a:endParaRPr lang="en-US" sz="2400" b="1" dirty="0"/>
          </a:p>
        </p:txBody>
      </p:sp>
      <p:pic>
        <p:nvPicPr>
          <p:cNvPr id="4" name="Content Placeholder 3"/>
          <p:cNvPicPr>
            <a:picLocks noGrp="1" noChangeAspect="1"/>
          </p:cNvPicPr>
          <p:nvPr>
            <p:ph idx="1"/>
          </p:nvPr>
        </p:nvPicPr>
        <p:blipFill>
          <a:blip r:embed="rId2">
            <a:clrChange>
              <a:clrFrom>
                <a:srgbClr val="EEEAE9"/>
              </a:clrFrom>
              <a:clrTo>
                <a:srgbClr val="EEEAE9">
                  <a:alpha val="0"/>
                </a:srgbClr>
              </a:clrTo>
            </a:clrChange>
            <a:lum bright="-20000" contrast="60000"/>
            <a:extLst>
              <a:ext uri="{28A0092B-C50C-407E-A947-70E740481C1C}">
                <a14:useLocalDpi xmlns:a14="http://schemas.microsoft.com/office/drawing/2010/main" val="0"/>
              </a:ext>
            </a:extLst>
          </a:blip>
          <a:stretch>
            <a:fillRect/>
          </a:stretch>
        </p:blipFill>
        <p:spPr>
          <a:xfrm>
            <a:off x="2066015" y="457201"/>
            <a:ext cx="6620784" cy="3332163"/>
          </a:xfrm>
        </p:spPr>
      </p:pic>
      <p:sp>
        <p:nvSpPr>
          <p:cNvPr id="5" name="TextBox 4"/>
          <p:cNvSpPr txBox="1"/>
          <p:nvPr/>
        </p:nvSpPr>
        <p:spPr>
          <a:xfrm rot="16200000">
            <a:off x="-284337" y="1910962"/>
            <a:ext cx="3971365" cy="338554"/>
          </a:xfrm>
          <a:prstGeom prst="rect">
            <a:avLst/>
          </a:prstGeom>
          <a:noFill/>
        </p:spPr>
        <p:txBody>
          <a:bodyPr wrap="square" rtlCol="0">
            <a:spAutoFit/>
          </a:bodyPr>
          <a:lstStyle/>
          <a:p>
            <a:r>
              <a:rPr lang="en-US" sz="1600" b="1" dirty="0" smtClean="0"/>
              <a:t>Immuno-reactive Insulin (µ</a:t>
            </a:r>
            <a:r>
              <a:rPr lang="en-US" sz="1600" b="1" dirty="0" err="1" smtClean="0"/>
              <a:t>lU</a:t>
            </a:r>
            <a:r>
              <a:rPr lang="en-US" sz="1600" b="1" dirty="0" smtClean="0"/>
              <a:t>/minute)</a:t>
            </a:r>
            <a:endParaRPr lang="en-US" sz="1600" b="1" dirty="0"/>
          </a:p>
        </p:txBody>
      </p:sp>
      <p:sp>
        <p:nvSpPr>
          <p:cNvPr id="6" name="TextBox 5"/>
          <p:cNvSpPr txBox="1"/>
          <p:nvPr/>
        </p:nvSpPr>
        <p:spPr>
          <a:xfrm>
            <a:off x="3621742" y="4419601"/>
            <a:ext cx="2330823" cy="369332"/>
          </a:xfrm>
          <a:prstGeom prst="rect">
            <a:avLst/>
          </a:prstGeom>
          <a:noFill/>
        </p:spPr>
        <p:txBody>
          <a:bodyPr wrap="square" rtlCol="0">
            <a:spAutoFit/>
          </a:bodyPr>
          <a:lstStyle/>
          <a:p>
            <a:r>
              <a:rPr lang="en-US" b="1" dirty="0" smtClean="0"/>
              <a:t>Time in minutes</a:t>
            </a:r>
            <a:endParaRPr lang="en-US" b="1" dirty="0"/>
          </a:p>
        </p:txBody>
      </p:sp>
      <p:pic>
        <p:nvPicPr>
          <p:cNvPr id="7" name="Picture 6"/>
          <p:cNvPicPr>
            <a:picLocks noChangeAspect="1"/>
          </p:cNvPicPr>
          <p:nvPr/>
        </p:nvPicPr>
        <p:blipFill>
          <a:blip r:embed="rId3">
            <a:clrChange>
              <a:clrFrom>
                <a:srgbClr val="F1ECE8"/>
              </a:clrFrom>
              <a:clrTo>
                <a:srgbClr val="F1ECE8">
                  <a:alpha val="0"/>
                </a:srgbClr>
              </a:clrTo>
            </a:clrChange>
            <a:extLst>
              <a:ext uri="{28A0092B-C50C-407E-A947-70E740481C1C}">
                <a14:useLocalDpi xmlns:a14="http://schemas.microsoft.com/office/drawing/2010/main" val="0"/>
              </a:ext>
            </a:extLst>
          </a:blip>
          <a:stretch>
            <a:fillRect/>
          </a:stretch>
        </p:blipFill>
        <p:spPr>
          <a:xfrm>
            <a:off x="2066015" y="3902146"/>
            <a:ext cx="6894919" cy="327550"/>
          </a:xfrm>
          <a:prstGeom prst="rect">
            <a:avLst/>
          </a:prstGeom>
        </p:spPr>
      </p:pic>
    </p:spTree>
    <p:extLst>
      <p:ext uri="{BB962C8B-B14F-4D97-AF65-F5344CB8AC3E}">
        <p14:creationId xmlns:p14="http://schemas.microsoft.com/office/powerpoint/2010/main" val="2031718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769" y="4580966"/>
            <a:ext cx="7704667" cy="1981200"/>
          </a:xfrm>
        </p:spPr>
        <p:txBody>
          <a:bodyPr>
            <a:noAutofit/>
          </a:bodyPr>
          <a:lstStyle/>
          <a:p>
            <a:r>
              <a:rPr lang="en-US" sz="2400" b="1" dirty="0"/>
              <a:t>Effects of Amlodipine (0.5ng/ml, 5ng/ml &amp; 50ng/ml) on </a:t>
            </a:r>
            <a:r>
              <a:rPr lang="en-US" sz="2400" b="1" dirty="0" smtClean="0"/>
              <a:t>average insulin/min/pancreas </a:t>
            </a:r>
            <a:r>
              <a:rPr lang="en-US" sz="2400" b="1" dirty="0"/>
              <a:t>(mean ± </a:t>
            </a:r>
            <a:r>
              <a:rPr lang="en-US" sz="2400" b="1" dirty="0" smtClean="0"/>
              <a:t>sem</a:t>
            </a:r>
            <a:r>
              <a:rPr lang="en-US" sz="2400" b="1" dirty="0"/>
              <a:t>) in low and high glucose perfusion in isolated rat pancreas (n=6). </a:t>
            </a:r>
            <a:r>
              <a:rPr lang="en-US" sz="2400" b="1" dirty="0" smtClean="0"/>
              <a:t>(*</a:t>
            </a:r>
            <a:r>
              <a:rPr lang="en-US" sz="2400" b="1" dirty="0"/>
              <a:t>P&lt;0.05)</a:t>
            </a:r>
            <a:endParaRPr lang="en-US" sz="2400" dirty="0"/>
          </a:p>
        </p:txBody>
      </p:sp>
      <p:pic>
        <p:nvPicPr>
          <p:cNvPr id="4" name="Content Placeholder 3"/>
          <p:cNvPicPr>
            <a:picLocks noGrp="1" noChangeAspect="1"/>
          </p:cNvPicPr>
          <p:nvPr>
            <p:ph idx="1"/>
          </p:nvPr>
        </p:nvPicPr>
        <p:blipFill>
          <a:blip r:embed="rId2">
            <a:clrChange>
              <a:clrFrom>
                <a:srgbClr val="F5F0ED"/>
              </a:clrFrom>
              <a:clrTo>
                <a:srgbClr val="F5F0ED">
                  <a:alpha val="0"/>
                </a:srgbClr>
              </a:clrTo>
            </a:clrChange>
            <a:lum bright="-20000" contrast="60000"/>
            <a:extLst>
              <a:ext uri="{28A0092B-C50C-407E-A947-70E740481C1C}">
                <a14:useLocalDpi xmlns:a14="http://schemas.microsoft.com/office/drawing/2010/main" val="0"/>
              </a:ext>
            </a:extLst>
          </a:blip>
          <a:stretch>
            <a:fillRect/>
          </a:stretch>
        </p:blipFill>
        <p:spPr>
          <a:xfrm>
            <a:off x="2128603" y="457201"/>
            <a:ext cx="6544749" cy="3332163"/>
          </a:xfrm>
        </p:spPr>
      </p:pic>
      <p:sp>
        <p:nvSpPr>
          <p:cNvPr id="5" name="TextBox 4"/>
          <p:cNvSpPr txBox="1"/>
          <p:nvPr/>
        </p:nvSpPr>
        <p:spPr>
          <a:xfrm rot="16200000">
            <a:off x="-84243" y="2030206"/>
            <a:ext cx="3971365" cy="338554"/>
          </a:xfrm>
          <a:prstGeom prst="rect">
            <a:avLst/>
          </a:prstGeom>
          <a:noFill/>
        </p:spPr>
        <p:txBody>
          <a:bodyPr wrap="square" rtlCol="0">
            <a:spAutoFit/>
          </a:bodyPr>
          <a:lstStyle/>
          <a:p>
            <a:r>
              <a:rPr lang="en-US" sz="1600" b="1" dirty="0" smtClean="0"/>
              <a:t>Immuno-reactive Insulin (µ</a:t>
            </a:r>
            <a:r>
              <a:rPr lang="en-US" sz="1600" b="1" dirty="0" err="1" smtClean="0"/>
              <a:t>lU</a:t>
            </a:r>
            <a:r>
              <a:rPr lang="en-US" sz="1600" b="1" dirty="0" smtClean="0"/>
              <a:t>/minute)</a:t>
            </a:r>
            <a:endParaRPr lang="en-US" sz="1600" b="1" dirty="0"/>
          </a:p>
        </p:txBody>
      </p:sp>
      <p:sp>
        <p:nvSpPr>
          <p:cNvPr id="6" name="TextBox 5"/>
          <p:cNvSpPr txBox="1"/>
          <p:nvPr/>
        </p:nvSpPr>
        <p:spPr>
          <a:xfrm>
            <a:off x="2689412" y="3789364"/>
            <a:ext cx="941293" cy="369332"/>
          </a:xfrm>
          <a:prstGeom prst="rect">
            <a:avLst/>
          </a:prstGeom>
          <a:noFill/>
        </p:spPr>
        <p:txBody>
          <a:bodyPr wrap="square" rtlCol="0">
            <a:spAutoFit/>
          </a:bodyPr>
          <a:lstStyle/>
          <a:p>
            <a:r>
              <a:rPr lang="en-US" b="1" dirty="0" smtClean="0"/>
              <a:t>Control</a:t>
            </a:r>
            <a:endParaRPr lang="en-US" b="1" dirty="0"/>
          </a:p>
        </p:txBody>
      </p:sp>
      <p:sp>
        <p:nvSpPr>
          <p:cNvPr id="7" name="TextBox 6"/>
          <p:cNvSpPr txBox="1"/>
          <p:nvPr/>
        </p:nvSpPr>
        <p:spPr>
          <a:xfrm>
            <a:off x="3942196" y="3790249"/>
            <a:ext cx="1097472" cy="646331"/>
          </a:xfrm>
          <a:prstGeom prst="rect">
            <a:avLst/>
          </a:prstGeom>
          <a:noFill/>
        </p:spPr>
        <p:txBody>
          <a:bodyPr wrap="square" rtlCol="0">
            <a:spAutoFit/>
          </a:bodyPr>
          <a:lstStyle/>
          <a:p>
            <a:r>
              <a:rPr lang="en-US" b="1" dirty="0" err="1" smtClean="0"/>
              <a:t>Aml</a:t>
            </a:r>
            <a:r>
              <a:rPr lang="en-US" b="1" dirty="0" smtClean="0"/>
              <a:t> 0.5ng/ml</a:t>
            </a:r>
            <a:endParaRPr lang="en-US" b="1" dirty="0"/>
          </a:p>
        </p:txBody>
      </p:sp>
      <p:sp>
        <p:nvSpPr>
          <p:cNvPr id="8" name="TextBox 7"/>
          <p:cNvSpPr txBox="1"/>
          <p:nvPr/>
        </p:nvSpPr>
        <p:spPr>
          <a:xfrm>
            <a:off x="5111382" y="3861999"/>
            <a:ext cx="1093964" cy="646331"/>
          </a:xfrm>
          <a:prstGeom prst="rect">
            <a:avLst/>
          </a:prstGeom>
          <a:noFill/>
        </p:spPr>
        <p:txBody>
          <a:bodyPr wrap="square" rtlCol="0">
            <a:spAutoFit/>
          </a:bodyPr>
          <a:lstStyle/>
          <a:p>
            <a:r>
              <a:rPr lang="en-US" b="1" dirty="0" err="1" smtClean="0"/>
              <a:t>Aml</a:t>
            </a:r>
            <a:r>
              <a:rPr lang="en-US" b="1" dirty="0" smtClean="0"/>
              <a:t> 5.0ng/ml</a:t>
            </a:r>
            <a:endParaRPr lang="en-US" b="1" dirty="0"/>
          </a:p>
        </p:txBody>
      </p:sp>
      <p:sp>
        <p:nvSpPr>
          <p:cNvPr id="9" name="TextBox 8"/>
          <p:cNvSpPr txBox="1"/>
          <p:nvPr/>
        </p:nvSpPr>
        <p:spPr>
          <a:xfrm>
            <a:off x="6277060" y="3819850"/>
            <a:ext cx="1085789" cy="646331"/>
          </a:xfrm>
          <a:prstGeom prst="rect">
            <a:avLst/>
          </a:prstGeom>
          <a:noFill/>
        </p:spPr>
        <p:txBody>
          <a:bodyPr wrap="square" rtlCol="0">
            <a:spAutoFit/>
          </a:bodyPr>
          <a:lstStyle/>
          <a:p>
            <a:r>
              <a:rPr lang="en-US" b="1" dirty="0" err="1" smtClean="0"/>
              <a:t>Aml</a:t>
            </a:r>
            <a:r>
              <a:rPr lang="en-US" b="1" dirty="0" smtClean="0"/>
              <a:t> 50ng/ml</a:t>
            </a:r>
            <a:endParaRPr lang="en-US" b="1" dirty="0"/>
          </a:p>
        </p:txBody>
      </p:sp>
      <p:sp>
        <p:nvSpPr>
          <p:cNvPr id="10" name="TextBox 9"/>
          <p:cNvSpPr txBox="1"/>
          <p:nvPr/>
        </p:nvSpPr>
        <p:spPr>
          <a:xfrm>
            <a:off x="7506277" y="3843170"/>
            <a:ext cx="1090698" cy="646331"/>
          </a:xfrm>
          <a:prstGeom prst="rect">
            <a:avLst/>
          </a:prstGeom>
          <a:noFill/>
        </p:spPr>
        <p:txBody>
          <a:bodyPr wrap="square" rtlCol="0">
            <a:spAutoFit/>
          </a:bodyPr>
          <a:lstStyle/>
          <a:p>
            <a:r>
              <a:rPr lang="en-US" b="1" dirty="0" smtClean="0"/>
              <a:t>Diaz 10µg/ml</a:t>
            </a:r>
            <a:endParaRPr lang="en-US" b="1" dirty="0"/>
          </a:p>
        </p:txBody>
      </p:sp>
    </p:spTree>
    <p:extLst>
      <p:ext uri="{BB962C8B-B14F-4D97-AF65-F5344CB8AC3E}">
        <p14:creationId xmlns:p14="http://schemas.microsoft.com/office/powerpoint/2010/main" val="2503893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Effects of Amlodipine on Insulin Release</a:t>
            </a:r>
            <a:endParaRPr lang="en-US" sz="4800" b="1" dirty="0"/>
          </a:p>
        </p:txBody>
      </p:sp>
      <p:sp>
        <p:nvSpPr>
          <p:cNvPr id="3" name="Content Placeholder 2"/>
          <p:cNvSpPr>
            <a:spLocks noGrp="1"/>
          </p:cNvSpPr>
          <p:nvPr>
            <p:ph idx="1"/>
          </p:nvPr>
        </p:nvSpPr>
        <p:spPr>
          <a:xfrm>
            <a:off x="982133" y="2142564"/>
            <a:ext cx="7704667" cy="3332816"/>
          </a:xfrm>
        </p:spPr>
        <p:txBody>
          <a:bodyPr>
            <a:normAutofit/>
          </a:bodyPr>
          <a:lstStyle/>
          <a:p>
            <a:r>
              <a:rPr lang="en-US" sz="3200" b="1" dirty="0" smtClean="0"/>
              <a:t>At 0.5ng/ml, 5ng/ml, and 50ng/ml, there were no significant inhibition on insulin release.</a:t>
            </a:r>
            <a:endParaRPr lang="en-US" sz="3200" b="1" dirty="0"/>
          </a:p>
        </p:txBody>
      </p:sp>
      <p:sp>
        <p:nvSpPr>
          <p:cNvPr id="4" name="Title 1"/>
          <p:cNvSpPr txBox="1">
            <a:spLocks/>
          </p:cNvSpPr>
          <p:nvPr/>
        </p:nvSpPr>
        <p:spPr>
          <a:xfrm>
            <a:off x="0" y="5715000"/>
            <a:ext cx="9144000" cy="457200"/>
          </a:xfrm>
          <a:prstGeom prst="rect">
            <a:avLst/>
          </a:prstGeom>
          <a:solidFill>
            <a:schemeClr val="accent1">
              <a:lumMod val="60000"/>
              <a:lumOff val="40000"/>
            </a:schemeClr>
          </a:solid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1900" b="1" dirty="0" smtClean="0">
                <a:solidFill>
                  <a:schemeClr val="tx2">
                    <a:lumMod val="25000"/>
                  </a:schemeClr>
                </a:solidFill>
              </a:rPr>
              <a:t>Peoples University of Medical &amp; Health Sciences For Women,                                 Pakistan.</a:t>
            </a:r>
            <a:endParaRPr lang="en-US" sz="1900" b="1" dirty="0">
              <a:solidFill>
                <a:schemeClr val="tx2">
                  <a:lumMod val="25000"/>
                </a:schemeClr>
              </a:solidFill>
            </a:endParaRPr>
          </a:p>
        </p:txBody>
      </p:sp>
      <p:pic>
        <p:nvPicPr>
          <p:cNvPr id="5" name="Picture 4"/>
          <p:cNvPicPr/>
          <p:nvPr/>
        </p:nvPicPr>
        <p:blipFill>
          <a:blip r:embed="rId2"/>
          <a:srcRect/>
          <a:stretch>
            <a:fillRect/>
          </a:stretch>
        </p:blipFill>
        <p:spPr bwMode="auto">
          <a:xfrm>
            <a:off x="6434081" y="5204147"/>
            <a:ext cx="1457325" cy="1400530"/>
          </a:xfrm>
          <a:prstGeom prst="rect">
            <a:avLst/>
          </a:prstGeom>
          <a:noFill/>
          <a:ln w="9525">
            <a:noFill/>
            <a:miter lim="800000"/>
            <a:headEnd/>
            <a:tailEnd/>
          </a:ln>
        </p:spPr>
      </p:pic>
    </p:spTree>
    <p:extLst>
      <p:ext uri="{BB962C8B-B14F-4D97-AF65-F5344CB8AC3E}">
        <p14:creationId xmlns:p14="http://schemas.microsoft.com/office/powerpoint/2010/main" val="4192733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Conclusion</a:t>
            </a:r>
            <a:endParaRPr lang="en-US" sz="4800" b="1" dirty="0"/>
          </a:p>
        </p:txBody>
      </p:sp>
      <p:sp>
        <p:nvSpPr>
          <p:cNvPr id="3" name="Content Placeholder 2"/>
          <p:cNvSpPr>
            <a:spLocks noGrp="1"/>
          </p:cNvSpPr>
          <p:nvPr>
            <p:ph idx="1"/>
          </p:nvPr>
        </p:nvSpPr>
        <p:spPr>
          <a:xfrm>
            <a:off x="982133" y="2142564"/>
            <a:ext cx="7704667" cy="3332816"/>
          </a:xfrm>
        </p:spPr>
        <p:txBody>
          <a:bodyPr>
            <a:normAutofit/>
          </a:bodyPr>
          <a:lstStyle/>
          <a:p>
            <a:r>
              <a:rPr lang="en-US" sz="3200" b="1" dirty="0" smtClean="0"/>
              <a:t>Different Calcium antagonists have varying effects on insulin release at equivalent therapeutic doses.</a:t>
            </a:r>
            <a:endParaRPr lang="en-US" sz="3200" b="1" dirty="0"/>
          </a:p>
        </p:txBody>
      </p:sp>
      <p:sp>
        <p:nvSpPr>
          <p:cNvPr id="4" name="Title 1"/>
          <p:cNvSpPr txBox="1">
            <a:spLocks/>
          </p:cNvSpPr>
          <p:nvPr/>
        </p:nvSpPr>
        <p:spPr>
          <a:xfrm>
            <a:off x="0" y="5715000"/>
            <a:ext cx="9144000" cy="457200"/>
          </a:xfrm>
          <a:prstGeom prst="rect">
            <a:avLst/>
          </a:prstGeom>
          <a:solidFill>
            <a:schemeClr val="accent1">
              <a:lumMod val="60000"/>
              <a:lumOff val="40000"/>
            </a:schemeClr>
          </a:solid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1900" b="1" dirty="0" smtClean="0">
                <a:solidFill>
                  <a:schemeClr val="tx2">
                    <a:lumMod val="25000"/>
                  </a:schemeClr>
                </a:solidFill>
              </a:rPr>
              <a:t>Peoples University of Medical &amp; Health Sciences For Women,                                 Pakistan.</a:t>
            </a:r>
            <a:endParaRPr lang="en-US" sz="1900" b="1" dirty="0">
              <a:solidFill>
                <a:schemeClr val="tx2">
                  <a:lumMod val="25000"/>
                </a:schemeClr>
              </a:solidFill>
            </a:endParaRPr>
          </a:p>
        </p:txBody>
      </p:sp>
      <p:pic>
        <p:nvPicPr>
          <p:cNvPr id="5" name="Picture 4"/>
          <p:cNvPicPr/>
          <p:nvPr/>
        </p:nvPicPr>
        <p:blipFill>
          <a:blip r:embed="rId2"/>
          <a:srcRect/>
          <a:stretch>
            <a:fillRect/>
          </a:stretch>
        </p:blipFill>
        <p:spPr bwMode="auto">
          <a:xfrm>
            <a:off x="6434081" y="5204147"/>
            <a:ext cx="1457325" cy="1400530"/>
          </a:xfrm>
          <a:prstGeom prst="rect">
            <a:avLst/>
          </a:prstGeom>
          <a:noFill/>
          <a:ln w="9525">
            <a:noFill/>
            <a:miter lim="800000"/>
            <a:headEnd/>
            <a:tailEnd/>
          </a:ln>
        </p:spPr>
      </p:pic>
    </p:spTree>
    <p:extLst>
      <p:ext uri="{BB962C8B-B14F-4D97-AF65-F5344CB8AC3E}">
        <p14:creationId xmlns:p14="http://schemas.microsoft.com/office/powerpoint/2010/main" val="4192733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picc folder Pripectus2015\latif hall.jpg"/>
          <p:cNvPicPr>
            <a:picLocks noChangeAspect="1" noChangeArrowheads="1"/>
          </p:cNvPicPr>
          <p:nvPr/>
        </p:nvPicPr>
        <p:blipFill>
          <a:blip r:embed="rId3" cstate="print">
            <a:lum bright="40000"/>
          </a:blip>
          <a:srcRect/>
          <a:stretch>
            <a:fillRect/>
          </a:stretch>
        </p:blipFill>
        <p:spPr bwMode="auto">
          <a:xfrm>
            <a:off x="1" y="0"/>
            <a:ext cx="9143999" cy="6858000"/>
          </a:xfrm>
          <a:prstGeom prst="rect">
            <a:avLst/>
          </a:prstGeom>
          <a:noFill/>
        </p:spPr>
      </p:pic>
      <p:pic>
        <p:nvPicPr>
          <p:cNvPr id="38914" name="Picture 2"/>
          <p:cNvPicPr>
            <a:picLocks noChangeArrowheads="1"/>
          </p:cNvPicPr>
          <p:nvPr/>
        </p:nvPicPr>
        <p:blipFill>
          <a:blip r:embed="rId4"/>
          <a:srcRect/>
          <a:stretch>
            <a:fillRect/>
          </a:stretch>
        </p:blipFill>
        <p:spPr bwMode="auto">
          <a:xfrm>
            <a:off x="1524000" y="1530350"/>
            <a:ext cx="5867400" cy="4479925"/>
          </a:xfrm>
          <a:prstGeom prst="rect">
            <a:avLst/>
          </a:prstGeom>
          <a:noFill/>
          <a:ln w="9525">
            <a:noFill/>
            <a:miter lim="800000"/>
            <a:headEnd/>
            <a:tailEnd/>
          </a:ln>
        </p:spPr>
      </p:pic>
      <p:sp>
        <p:nvSpPr>
          <p:cNvPr id="38915" name="AutoShape 3"/>
          <p:cNvSpPr>
            <a:spLocks noChangeArrowheads="1"/>
          </p:cNvSpPr>
          <p:nvPr/>
        </p:nvSpPr>
        <p:spPr bwMode="auto">
          <a:xfrm>
            <a:off x="4349750" y="692150"/>
            <a:ext cx="2044700" cy="1004888"/>
          </a:xfrm>
          <a:prstGeom prst="wedgeRoundRectCallout">
            <a:avLst>
              <a:gd name="adj1" fmla="val -41671"/>
              <a:gd name="adj2" fmla="val 66667"/>
              <a:gd name="adj3" fmla="val 16667"/>
            </a:avLst>
          </a:prstGeom>
          <a:solidFill>
            <a:srgbClr val="FFFF00"/>
          </a:solidFill>
          <a:ln w="12700">
            <a:solidFill>
              <a:schemeClr val="tx1"/>
            </a:solidFill>
            <a:miter lim="800000"/>
            <a:headEnd/>
            <a:tailEnd/>
          </a:ln>
          <a:effectLst/>
        </p:spPr>
        <p:txBody>
          <a:bodyPr wrap="none" lIns="92075" tIns="46038" rIns="92075" bIns="46038" anchor="ctr"/>
          <a:lstStyle/>
          <a:p>
            <a:pPr algn="ctr">
              <a:defRPr/>
            </a:pPr>
            <a:r>
              <a:rPr lang="th-TH" sz="5400" b="1">
                <a:solidFill>
                  <a:schemeClr val="bg2"/>
                </a:solidFill>
                <a:effectLst>
                  <a:outerShdw blurRad="38100" dist="38100" dir="2700000" algn="tl">
                    <a:srgbClr val="FFFFFF"/>
                  </a:outerShdw>
                </a:effectLst>
                <a:latin typeface="AngsanaUPC" pitchFamily="18" charset="-34"/>
              </a:rPr>
              <a:t>The End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0" fill="hold"/>
                                        <p:tgtEl>
                                          <p:spTgt spid="38914"/>
                                        </p:tgtEl>
                                        <p:attrNameLst>
                                          <p:attrName>ppt_w</p:attrName>
                                        </p:attrNameLst>
                                      </p:cBhvr>
                                      <p:tavLst>
                                        <p:tav tm="0">
                                          <p:val>
                                            <p:fltVal val="0"/>
                                          </p:val>
                                        </p:tav>
                                        <p:tav tm="100000">
                                          <p:val>
                                            <p:strVal val="#ppt_w"/>
                                          </p:val>
                                        </p:tav>
                                      </p:tavLst>
                                    </p:anim>
                                    <p:anim calcmode="lin" valueType="num">
                                      <p:cBhvr>
                                        <p:cTn id="8" dur="5000" fill="hold"/>
                                        <p:tgtEl>
                                          <p:spTgt spid="38914"/>
                                        </p:tgtEl>
                                        <p:attrNameLst>
                                          <p:attrName>ppt_h</p:attrName>
                                        </p:attrNameLst>
                                      </p:cBhvr>
                                      <p:tavLst>
                                        <p:tav tm="0">
                                          <p:val>
                                            <p:fltVal val="0"/>
                                          </p:val>
                                        </p:tav>
                                        <p:tav tm="100000">
                                          <p:val>
                                            <p:strVal val="#ppt_h"/>
                                          </p:val>
                                        </p:tav>
                                      </p:tavLst>
                                    </p:anim>
                                    <p:anim calcmode="lin" valueType="num">
                                      <p:cBhvr>
                                        <p:cTn id="9" dur="5000" fill="hold"/>
                                        <p:tgtEl>
                                          <p:spTgt spid="38914"/>
                                        </p:tgtEl>
                                        <p:attrNameLst>
                                          <p:attrName>ppt_x</p:attrName>
                                        </p:attrNameLst>
                                      </p:cBhvr>
                                      <p:tavLst>
                                        <p:tav tm="0" fmla="#ppt_x+(cos(-2*pi*(1-$))*-#ppt_x-sin(-2*pi*(1-$))*(1-#ppt_y))*(1-$)">
                                          <p:val>
                                            <p:fltVal val="0"/>
                                          </p:val>
                                        </p:tav>
                                        <p:tav tm="100000">
                                          <p:val>
                                            <p:fltVal val="1"/>
                                          </p:val>
                                        </p:tav>
                                      </p:tavLst>
                                    </p:anim>
                                    <p:anim calcmode="lin" valueType="num">
                                      <p:cBhvr>
                                        <p:cTn id="10" dur="5000" fill="hold"/>
                                        <p:tgtEl>
                                          <p:spTgt spid="389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grpId="0" nodeType="clickEffect">
                                  <p:stCondLst>
                                    <p:cond delay="0"/>
                                  </p:stCondLst>
                                  <p:childTnLst>
                                    <p:set>
                                      <p:cBhvr>
                                        <p:cTn id="14" dur="1" fill="hold">
                                          <p:stCondLst>
                                            <p:cond delay="0"/>
                                          </p:stCondLst>
                                        </p:cTn>
                                        <p:tgtEl>
                                          <p:spTgt spid="38915"/>
                                        </p:tgtEl>
                                        <p:attrNameLst>
                                          <p:attrName>style.visibility</p:attrName>
                                        </p:attrNameLst>
                                      </p:cBhvr>
                                      <p:to>
                                        <p:strVal val="visible"/>
                                      </p:to>
                                    </p:set>
                                    <p:anim calcmode="lin" valueType="num">
                                      <p:cBhvr>
                                        <p:cTn id="15" dur="5000" fill="hold"/>
                                        <p:tgtEl>
                                          <p:spTgt spid="38915"/>
                                        </p:tgtEl>
                                        <p:attrNameLst>
                                          <p:attrName>ppt_w</p:attrName>
                                        </p:attrNameLst>
                                      </p:cBhvr>
                                      <p:tavLst>
                                        <p:tav tm="0" fmla="#ppt_w*sin(2.5*pi*$)">
                                          <p:val>
                                            <p:fltVal val="0"/>
                                          </p:val>
                                        </p:tav>
                                        <p:tav tm="100000">
                                          <p:val>
                                            <p:fltVal val="1"/>
                                          </p:val>
                                        </p:tav>
                                      </p:tavLst>
                                    </p:anim>
                                    <p:anim calcmode="lin" valueType="num">
                                      <p:cBhvr>
                                        <p:cTn id="16" dur="5000" fill="hold"/>
                                        <p:tgtEl>
                                          <p:spTgt spid="389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Introduction</a:t>
            </a:r>
            <a:endParaRPr lang="en-US" sz="4800" b="1" dirty="0"/>
          </a:p>
        </p:txBody>
      </p:sp>
      <p:sp>
        <p:nvSpPr>
          <p:cNvPr id="3" name="Content Placeholder 2"/>
          <p:cNvSpPr>
            <a:spLocks noGrp="1"/>
          </p:cNvSpPr>
          <p:nvPr>
            <p:ph idx="1"/>
          </p:nvPr>
        </p:nvSpPr>
        <p:spPr>
          <a:xfrm>
            <a:off x="1112762" y="1948543"/>
            <a:ext cx="7704667" cy="3332816"/>
          </a:xfrm>
        </p:spPr>
        <p:txBody>
          <a:bodyPr>
            <a:normAutofit lnSpcReduction="10000"/>
          </a:bodyPr>
          <a:lstStyle/>
          <a:p>
            <a:pPr algn="just"/>
            <a:r>
              <a:rPr lang="en-US" sz="3200" b="1" dirty="0" smtClean="0"/>
              <a:t>Antihypertensive treatment has reduced the incidence of stroke, heart failure and renal failure. However the incidence of coronary heart disease (CHD) is not reduced to the same degree (Wang et. el. 2005) (</a:t>
            </a:r>
            <a:r>
              <a:rPr lang="en-US" sz="3200" b="1" dirty="0" err="1" smtClean="0"/>
              <a:t>Europian</a:t>
            </a:r>
            <a:r>
              <a:rPr lang="en-US" sz="3200" b="1" dirty="0" smtClean="0"/>
              <a:t> Society of Cardiology 2014)</a:t>
            </a:r>
            <a:endParaRPr lang="en-US" sz="3200" b="1" dirty="0"/>
          </a:p>
        </p:txBody>
      </p:sp>
      <p:sp>
        <p:nvSpPr>
          <p:cNvPr id="10" name="Title 1"/>
          <p:cNvSpPr txBox="1">
            <a:spLocks/>
          </p:cNvSpPr>
          <p:nvPr/>
        </p:nvSpPr>
        <p:spPr>
          <a:xfrm>
            <a:off x="0" y="5715000"/>
            <a:ext cx="9144000" cy="457200"/>
          </a:xfrm>
          <a:prstGeom prst="rect">
            <a:avLst/>
          </a:prstGeom>
          <a:solidFill>
            <a:schemeClr val="accent1">
              <a:lumMod val="60000"/>
              <a:lumOff val="40000"/>
            </a:schemeClr>
          </a:solid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1900" b="1" dirty="0" smtClean="0">
                <a:solidFill>
                  <a:schemeClr val="tx2">
                    <a:lumMod val="25000"/>
                  </a:schemeClr>
                </a:solidFill>
              </a:rPr>
              <a:t>Peoples University of Medical &amp; Health Sciences For Women,                                 Pakistan.</a:t>
            </a:r>
            <a:endParaRPr lang="en-US" sz="1900" b="1" dirty="0">
              <a:solidFill>
                <a:schemeClr val="tx2">
                  <a:lumMod val="25000"/>
                </a:schemeClr>
              </a:solidFill>
            </a:endParaRPr>
          </a:p>
        </p:txBody>
      </p:sp>
      <p:sp>
        <p:nvSpPr>
          <p:cNvPr id="12" name="TextBox 11"/>
          <p:cNvSpPr txBox="1"/>
          <p:nvPr/>
        </p:nvSpPr>
        <p:spPr>
          <a:xfrm>
            <a:off x="147918" y="6172200"/>
            <a:ext cx="6286163" cy="769441"/>
          </a:xfrm>
          <a:prstGeom prst="rect">
            <a:avLst/>
          </a:prstGeom>
          <a:noFill/>
        </p:spPr>
        <p:txBody>
          <a:bodyPr wrap="square" rtlCol="0">
            <a:spAutoFit/>
          </a:bodyPr>
          <a:lstStyle/>
          <a:p>
            <a:r>
              <a:rPr lang="en-US" sz="1100" dirty="0" smtClean="0"/>
              <a:t>(Wang </a:t>
            </a:r>
            <a:r>
              <a:rPr lang="en-US" sz="1100" dirty="0"/>
              <a:t>JG, </a:t>
            </a:r>
            <a:r>
              <a:rPr lang="en-US" sz="1100" dirty="0" err="1"/>
              <a:t>Staessen</a:t>
            </a:r>
            <a:r>
              <a:rPr lang="en-US" sz="1100" dirty="0"/>
              <a:t> JA, Franklin SS, </a:t>
            </a:r>
            <a:r>
              <a:rPr lang="en-US" sz="1100" dirty="0" err="1"/>
              <a:t>Fagard</a:t>
            </a:r>
            <a:r>
              <a:rPr lang="en-US" sz="1100" dirty="0"/>
              <a:t> R, </a:t>
            </a:r>
            <a:r>
              <a:rPr lang="en-US" sz="1100" dirty="0" err="1"/>
              <a:t>Gueyffier</a:t>
            </a:r>
            <a:r>
              <a:rPr lang="en-US" sz="1100" dirty="0"/>
              <a:t> F. Systolic </a:t>
            </a:r>
            <a:r>
              <a:rPr lang="en-US" sz="1100" dirty="0" smtClean="0"/>
              <a:t>and diastolic </a:t>
            </a:r>
            <a:r>
              <a:rPr lang="en-US" sz="1100" dirty="0"/>
              <a:t>blood </a:t>
            </a:r>
            <a:r>
              <a:rPr lang="en-US" sz="1100" dirty="0" smtClean="0"/>
              <a:t>pressure lowering </a:t>
            </a:r>
            <a:r>
              <a:rPr lang="en-US" sz="1100" dirty="0"/>
              <a:t>as determinants of </a:t>
            </a:r>
            <a:r>
              <a:rPr lang="en-US" sz="1100" dirty="0" smtClean="0"/>
              <a:t>cardiovascular outcome</a:t>
            </a:r>
            <a:r>
              <a:rPr lang="en-US" sz="1100" dirty="0"/>
              <a:t>. </a:t>
            </a:r>
            <a:r>
              <a:rPr lang="en-US" sz="1100" i="1" dirty="0"/>
              <a:t>Hypertension</a:t>
            </a:r>
            <a:r>
              <a:rPr lang="en-US" sz="1100" dirty="0"/>
              <a:t>. 2005;45:907–913</a:t>
            </a:r>
            <a:r>
              <a:rPr lang="en-US" sz="1100" dirty="0" smtClean="0"/>
              <a:t>.)</a:t>
            </a:r>
          </a:p>
          <a:p>
            <a:r>
              <a:rPr lang="en-US" sz="1100" dirty="0"/>
              <a:t>http://www.escardio.org/The-ESC/Press-Office/Press-releases/Last-5-years/Antihypertensive-therapy-reduces-CV-events-strokes-and-mortality-in-older-adult</a:t>
            </a:r>
          </a:p>
        </p:txBody>
      </p:sp>
      <p:pic>
        <p:nvPicPr>
          <p:cNvPr id="13" name="Picture 12"/>
          <p:cNvPicPr/>
          <p:nvPr/>
        </p:nvPicPr>
        <p:blipFill>
          <a:blip r:embed="rId2"/>
          <a:srcRect/>
          <a:stretch>
            <a:fillRect/>
          </a:stretch>
        </p:blipFill>
        <p:spPr bwMode="auto">
          <a:xfrm>
            <a:off x="6434081" y="5204147"/>
            <a:ext cx="1457325" cy="1400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83108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Introduction</a:t>
            </a:r>
            <a:endParaRPr lang="en-US" sz="4800" b="1" dirty="0"/>
          </a:p>
        </p:txBody>
      </p:sp>
      <p:sp>
        <p:nvSpPr>
          <p:cNvPr id="3" name="Content Placeholder 2"/>
          <p:cNvSpPr>
            <a:spLocks noGrp="1"/>
          </p:cNvSpPr>
          <p:nvPr>
            <p:ph idx="1"/>
          </p:nvPr>
        </p:nvSpPr>
        <p:spPr>
          <a:xfrm>
            <a:off x="1112762" y="1948543"/>
            <a:ext cx="7704667" cy="3332816"/>
          </a:xfrm>
        </p:spPr>
        <p:txBody>
          <a:bodyPr>
            <a:normAutofit fontScale="92500" lnSpcReduction="20000"/>
          </a:bodyPr>
          <a:lstStyle/>
          <a:p>
            <a:pPr algn="just"/>
            <a:r>
              <a:rPr lang="en-US" sz="3200" b="1" dirty="0" smtClean="0"/>
              <a:t>The main goal in the treatment of Hypertension is to reduce the risk of future cardiovascular morbidity and early death. (</a:t>
            </a:r>
            <a:r>
              <a:rPr lang="en-US" sz="3200" b="1" dirty="0" err="1" smtClean="0"/>
              <a:t>Vadera</a:t>
            </a:r>
            <a:r>
              <a:rPr lang="en-US" sz="3200" b="1" dirty="0" smtClean="0"/>
              <a:t> et. el. 2011). Cardiovascular diseases may be related not only to the elevated blood pressure, but also to the other risk factors, including the increase in plasma glucose (Davidson JA, 2009)</a:t>
            </a:r>
            <a:endParaRPr lang="en-US" sz="3200" b="1" dirty="0"/>
          </a:p>
        </p:txBody>
      </p:sp>
      <p:sp>
        <p:nvSpPr>
          <p:cNvPr id="10" name="Title 1"/>
          <p:cNvSpPr txBox="1">
            <a:spLocks/>
          </p:cNvSpPr>
          <p:nvPr/>
        </p:nvSpPr>
        <p:spPr>
          <a:xfrm>
            <a:off x="0" y="5715000"/>
            <a:ext cx="9144000" cy="457200"/>
          </a:xfrm>
          <a:prstGeom prst="rect">
            <a:avLst/>
          </a:prstGeom>
          <a:solidFill>
            <a:schemeClr val="accent1">
              <a:lumMod val="60000"/>
              <a:lumOff val="40000"/>
            </a:schemeClr>
          </a:solid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1900" b="1" dirty="0" smtClean="0">
                <a:solidFill>
                  <a:schemeClr val="tx2">
                    <a:lumMod val="25000"/>
                  </a:schemeClr>
                </a:solidFill>
              </a:rPr>
              <a:t>Peoples University of Medical &amp; Health Sciences For Women,                                 Pakistan.</a:t>
            </a:r>
            <a:endParaRPr lang="en-US" sz="1900" b="1" dirty="0">
              <a:solidFill>
                <a:schemeClr val="tx2">
                  <a:lumMod val="25000"/>
                </a:schemeClr>
              </a:solidFill>
            </a:endParaRPr>
          </a:p>
        </p:txBody>
      </p:sp>
      <p:pic>
        <p:nvPicPr>
          <p:cNvPr id="13" name="Picture 12"/>
          <p:cNvPicPr/>
          <p:nvPr/>
        </p:nvPicPr>
        <p:blipFill>
          <a:blip r:embed="rId2"/>
          <a:srcRect/>
          <a:stretch>
            <a:fillRect/>
          </a:stretch>
        </p:blipFill>
        <p:spPr bwMode="auto">
          <a:xfrm>
            <a:off x="6434081" y="5204147"/>
            <a:ext cx="1457325" cy="1400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07576" y="5943600"/>
            <a:ext cx="6326506" cy="1061829"/>
          </a:xfrm>
          <a:prstGeom prst="rect">
            <a:avLst/>
          </a:prstGeom>
          <a:noFill/>
        </p:spPr>
        <p:txBody>
          <a:bodyPr wrap="square" rtlCol="0">
            <a:spAutoFit/>
          </a:bodyPr>
          <a:lstStyle/>
          <a:p>
            <a:endParaRPr lang="en-US" dirty="0"/>
          </a:p>
          <a:p>
            <a:r>
              <a:rPr lang="en-US" sz="900" dirty="0"/>
              <a:t>1: </a:t>
            </a:r>
            <a:r>
              <a:rPr lang="en-US" sz="900" dirty="0" err="1"/>
              <a:t>Vadera</a:t>
            </a:r>
            <a:r>
              <a:rPr lang="en-US" sz="900" dirty="0"/>
              <a:t> R. Does antihypertensive drug therapy decrease morbidity or </a:t>
            </a:r>
            <a:r>
              <a:rPr lang="en-US" sz="900" dirty="0" smtClean="0"/>
              <a:t>mortality in </a:t>
            </a:r>
            <a:r>
              <a:rPr lang="en-US" sz="900" dirty="0"/>
              <a:t>patients with a hypertensive emergency? Ann </a:t>
            </a:r>
            <a:r>
              <a:rPr lang="en-US" sz="900" dirty="0" err="1"/>
              <a:t>Emerg</a:t>
            </a:r>
            <a:r>
              <a:rPr lang="en-US" sz="900" dirty="0"/>
              <a:t> Med. 2011 Jan;57(1):</a:t>
            </a:r>
            <a:r>
              <a:rPr lang="en-US" sz="900" dirty="0" smtClean="0"/>
              <a:t>64-5. </a:t>
            </a:r>
            <a:r>
              <a:rPr lang="en-US" sz="900" dirty="0" err="1" smtClean="0"/>
              <a:t>doi</a:t>
            </a:r>
            <a:r>
              <a:rPr lang="en-US" sz="900" dirty="0"/>
              <a:t>: 10.1016/j.annemergmed.2010.05.021. </a:t>
            </a:r>
            <a:endParaRPr lang="en-US" sz="900" dirty="0" smtClean="0"/>
          </a:p>
          <a:p>
            <a:r>
              <a:rPr lang="en-US" sz="900" dirty="0" smtClean="0"/>
              <a:t>2: Davidson JA, </a:t>
            </a:r>
            <a:r>
              <a:rPr lang="en-US" sz="900" dirty="0" err="1" smtClean="0"/>
              <a:t>Parkin</a:t>
            </a:r>
            <a:r>
              <a:rPr lang="en-US" sz="900" dirty="0" smtClean="0"/>
              <a:t> CG. Is hyperglycemia a causal factor in cardiovascular disease</a:t>
            </a:r>
            <a:r>
              <a:rPr lang="en-US" sz="900" dirty="0"/>
              <a:t>? Does proving this relationship really matter? Yes. Diabetes Care. </a:t>
            </a:r>
            <a:r>
              <a:rPr lang="en-US" sz="900" dirty="0" smtClean="0"/>
              <a:t>2009 Nov;32 </a:t>
            </a:r>
            <a:r>
              <a:rPr lang="en-US" sz="900" dirty="0" err="1"/>
              <a:t>Suppl</a:t>
            </a:r>
            <a:r>
              <a:rPr lang="en-US" sz="900" dirty="0"/>
              <a:t> 2:S331-3. </a:t>
            </a:r>
            <a:r>
              <a:rPr lang="en-US" sz="900" dirty="0" err="1"/>
              <a:t>doi</a:t>
            </a:r>
            <a:r>
              <a:rPr lang="en-US" sz="900" dirty="0"/>
              <a:t>: 10.2337/dc09-S333. Review.</a:t>
            </a:r>
          </a:p>
          <a:p>
            <a:r>
              <a:rPr lang="en-US" sz="900" dirty="0" smtClean="0"/>
              <a:t>.</a:t>
            </a:r>
            <a:endParaRPr lang="en-US" sz="900" dirty="0"/>
          </a:p>
        </p:txBody>
      </p:sp>
    </p:spTree>
    <p:extLst>
      <p:ext uri="{BB962C8B-B14F-4D97-AF65-F5344CB8AC3E}">
        <p14:creationId xmlns:p14="http://schemas.microsoft.com/office/powerpoint/2010/main" val="2283108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Introduction</a:t>
            </a:r>
            <a:endParaRPr lang="en-US" sz="4800" b="1" dirty="0"/>
          </a:p>
        </p:txBody>
      </p:sp>
      <p:sp>
        <p:nvSpPr>
          <p:cNvPr id="3" name="Content Placeholder 2"/>
          <p:cNvSpPr>
            <a:spLocks noGrp="1"/>
          </p:cNvSpPr>
          <p:nvPr>
            <p:ph idx="1"/>
          </p:nvPr>
        </p:nvSpPr>
        <p:spPr>
          <a:xfrm>
            <a:off x="1112762" y="1948543"/>
            <a:ext cx="7704667" cy="3332816"/>
          </a:xfrm>
        </p:spPr>
        <p:txBody>
          <a:bodyPr>
            <a:normAutofit fontScale="92500"/>
          </a:bodyPr>
          <a:lstStyle/>
          <a:p>
            <a:pPr algn="just"/>
            <a:r>
              <a:rPr lang="en-US" sz="3200" b="1" dirty="0" smtClean="0"/>
              <a:t>Treatment of hypertension in most instances is prolonged and often for life. Therefore it is always necessary to identify antihypertensive drugs such as the Calcium Antagonists, which are needed to reduce blood pressure, that may potentially cause deterioration in GI (Jeff Hughes,2007).</a:t>
            </a:r>
            <a:endParaRPr lang="en-US" sz="3200" b="1" dirty="0"/>
          </a:p>
        </p:txBody>
      </p:sp>
      <p:sp>
        <p:nvSpPr>
          <p:cNvPr id="10" name="Title 1"/>
          <p:cNvSpPr txBox="1">
            <a:spLocks/>
          </p:cNvSpPr>
          <p:nvPr/>
        </p:nvSpPr>
        <p:spPr>
          <a:xfrm>
            <a:off x="0" y="5715000"/>
            <a:ext cx="9144000" cy="457200"/>
          </a:xfrm>
          <a:prstGeom prst="rect">
            <a:avLst/>
          </a:prstGeom>
          <a:solidFill>
            <a:schemeClr val="accent1">
              <a:lumMod val="60000"/>
              <a:lumOff val="40000"/>
            </a:schemeClr>
          </a:solid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1900" b="1" dirty="0" smtClean="0">
                <a:solidFill>
                  <a:schemeClr val="tx2">
                    <a:lumMod val="25000"/>
                  </a:schemeClr>
                </a:solidFill>
              </a:rPr>
              <a:t>Peoples University of Medical &amp; Health Sciences For Women,                                 Pakistan.</a:t>
            </a:r>
            <a:endParaRPr lang="en-US" sz="1900" b="1" dirty="0">
              <a:solidFill>
                <a:schemeClr val="tx2">
                  <a:lumMod val="25000"/>
                </a:schemeClr>
              </a:solidFill>
            </a:endParaRPr>
          </a:p>
        </p:txBody>
      </p:sp>
      <p:pic>
        <p:nvPicPr>
          <p:cNvPr id="13" name="Picture 12"/>
          <p:cNvPicPr/>
          <p:nvPr/>
        </p:nvPicPr>
        <p:blipFill>
          <a:blip r:embed="rId2"/>
          <a:srcRect/>
          <a:stretch>
            <a:fillRect/>
          </a:stretch>
        </p:blipFill>
        <p:spPr bwMode="auto">
          <a:xfrm>
            <a:off x="6434081" y="5204147"/>
            <a:ext cx="1457325" cy="1400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07576" y="6210300"/>
            <a:ext cx="6326506" cy="461665"/>
          </a:xfrm>
          <a:prstGeom prst="rect">
            <a:avLst/>
          </a:prstGeom>
          <a:noFill/>
        </p:spPr>
        <p:txBody>
          <a:bodyPr wrap="square" rtlCol="0">
            <a:spAutoFit/>
          </a:bodyPr>
          <a:lstStyle/>
          <a:p>
            <a:r>
              <a:rPr lang="en-US" sz="1200" dirty="0" smtClean="0"/>
              <a:t>Do calcium antagonists contribute to gastro-</a:t>
            </a:r>
            <a:r>
              <a:rPr lang="en-US" sz="1200" dirty="0" err="1" smtClean="0"/>
              <a:t>oesophageal</a:t>
            </a:r>
            <a:r>
              <a:rPr lang="en-US" sz="1200" dirty="0" smtClean="0"/>
              <a:t> reflux disease and concomitant </a:t>
            </a:r>
            <a:r>
              <a:rPr lang="en-US" sz="1200" dirty="0" err="1" smtClean="0"/>
              <a:t>noncardiac</a:t>
            </a:r>
            <a:r>
              <a:rPr lang="en-US" sz="1200" dirty="0" smtClean="0"/>
              <a:t> chest pain? British Journal of Clinical Pharmacology, 2007 July 64(1): 83-89.</a:t>
            </a:r>
            <a:endParaRPr lang="en-US" sz="1200" dirty="0"/>
          </a:p>
        </p:txBody>
      </p:sp>
    </p:spTree>
    <p:extLst>
      <p:ext uri="{BB962C8B-B14F-4D97-AF65-F5344CB8AC3E}">
        <p14:creationId xmlns:p14="http://schemas.microsoft.com/office/powerpoint/2010/main" val="2283108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Introduction</a:t>
            </a:r>
            <a:endParaRPr lang="en-US" sz="4800" b="1" dirty="0"/>
          </a:p>
        </p:txBody>
      </p:sp>
      <p:sp>
        <p:nvSpPr>
          <p:cNvPr id="3" name="Content Placeholder 2"/>
          <p:cNvSpPr>
            <a:spLocks noGrp="1"/>
          </p:cNvSpPr>
          <p:nvPr>
            <p:ph idx="1"/>
          </p:nvPr>
        </p:nvSpPr>
        <p:spPr>
          <a:xfrm>
            <a:off x="1112762" y="1948543"/>
            <a:ext cx="7704667" cy="3332816"/>
          </a:xfrm>
        </p:spPr>
        <p:txBody>
          <a:bodyPr>
            <a:normAutofit lnSpcReduction="10000"/>
          </a:bodyPr>
          <a:lstStyle/>
          <a:p>
            <a:pPr algn="just"/>
            <a:r>
              <a:rPr lang="en-US" sz="3200" b="1" dirty="0" smtClean="0"/>
              <a:t>Several agents advocated as first line  drugs in the stepwise antihypertensive therapy have been known to cause carbohydrate intolerance and this has been implicated as a major risk factor in the development of CHD (</a:t>
            </a:r>
            <a:r>
              <a:rPr lang="en-US" sz="3200" b="1" dirty="0" err="1" smtClean="0"/>
              <a:t>Suter</a:t>
            </a:r>
            <a:r>
              <a:rPr lang="en-US" sz="3200" b="1" dirty="0" smtClean="0"/>
              <a:t> et. al 1995). </a:t>
            </a:r>
            <a:endParaRPr lang="en-US" sz="3200" b="1" dirty="0"/>
          </a:p>
        </p:txBody>
      </p:sp>
      <p:sp>
        <p:nvSpPr>
          <p:cNvPr id="10" name="Title 1"/>
          <p:cNvSpPr txBox="1">
            <a:spLocks/>
          </p:cNvSpPr>
          <p:nvPr/>
        </p:nvSpPr>
        <p:spPr>
          <a:xfrm>
            <a:off x="0" y="5715000"/>
            <a:ext cx="9144000" cy="457200"/>
          </a:xfrm>
          <a:prstGeom prst="rect">
            <a:avLst/>
          </a:prstGeom>
          <a:solidFill>
            <a:schemeClr val="accent1">
              <a:lumMod val="60000"/>
              <a:lumOff val="40000"/>
            </a:schemeClr>
          </a:solid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1900" b="1" dirty="0" smtClean="0">
                <a:solidFill>
                  <a:schemeClr val="tx2">
                    <a:lumMod val="25000"/>
                  </a:schemeClr>
                </a:solidFill>
              </a:rPr>
              <a:t>Peoples University of Medical &amp; Health Sciences For Women,                                 Pakistan.</a:t>
            </a:r>
            <a:endParaRPr lang="en-US" sz="1900" b="1" dirty="0">
              <a:solidFill>
                <a:schemeClr val="tx2">
                  <a:lumMod val="25000"/>
                </a:schemeClr>
              </a:solidFill>
            </a:endParaRPr>
          </a:p>
        </p:txBody>
      </p:sp>
      <p:pic>
        <p:nvPicPr>
          <p:cNvPr id="13" name="Picture 12"/>
          <p:cNvPicPr/>
          <p:nvPr/>
        </p:nvPicPr>
        <p:blipFill>
          <a:blip r:embed="rId2"/>
          <a:srcRect/>
          <a:stretch>
            <a:fillRect/>
          </a:stretch>
        </p:blipFill>
        <p:spPr bwMode="auto">
          <a:xfrm>
            <a:off x="6434081" y="5204147"/>
            <a:ext cx="1457325" cy="1400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07576" y="6210300"/>
            <a:ext cx="6326506" cy="461665"/>
          </a:xfrm>
          <a:prstGeom prst="rect">
            <a:avLst/>
          </a:prstGeom>
          <a:noFill/>
        </p:spPr>
        <p:txBody>
          <a:bodyPr wrap="square" rtlCol="0">
            <a:spAutoFit/>
          </a:bodyPr>
          <a:lstStyle/>
          <a:p>
            <a:r>
              <a:rPr lang="en-US" sz="1200" dirty="0" err="1" smtClean="0"/>
              <a:t>Suter</a:t>
            </a:r>
            <a:r>
              <a:rPr lang="en-US" sz="1200" dirty="0" smtClean="0"/>
              <a:t> PM, Vetter W. Metabolic effects of antihypertensive drugs. J </a:t>
            </a:r>
            <a:r>
              <a:rPr lang="en-US" sz="1200" dirty="0" err="1" smtClean="0"/>
              <a:t>Hypertens</a:t>
            </a:r>
            <a:r>
              <a:rPr lang="en-US" sz="1200" dirty="0" smtClean="0"/>
              <a:t> Suppl. 1995 Dec;13(4):S11-7.</a:t>
            </a:r>
            <a:endParaRPr lang="en-US" sz="1200" dirty="0"/>
          </a:p>
        </p:txBody>
      </p:sp>
    </p:spTree>
    <p:extLst>
      <p:ext uri="{BB962C8B-B14F-4D97-AF65-F5344CB8AC3E}">
        <p14:creationId xmlns:p14="http://schemas.microsoft.com/office/powerpoint/2010/main" val="2283108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Introduction</a:t>
            </a:r>
            <a:endParaRPr lang="en-US" sz="4800" dirty="0"/>
          </a:p>
        </p:txBody>
      </p:sp>
      <p:sp>
        <p:nvSpPr>
          <p:cNvPr id="3" name="Content Placeholder 2"/>
          <p:cNvSpPr>
            <a:spLocks noGrp="1"/>
          </p:cNvSpPr>
          <p:nvPr>
            <p:ph idx="1"/>
          </p:nvPr>
        </p:nvSpPr>
        <p:spPr>
          <a:xfrm>
            <a:off x="982132" y="1985438"/>
            <a:ext cx="7704667" cy="3332816"/>
          </a:xfrm>
        </p:spPr>
        <p:txBody>
          <a:bodyPr>
            <a:normAutofit lnSpcReduction="10000"/>
          </a:bodyPr>
          <a:lstStyle/>
          <a:p>
            <a:pPr algn="just"/>
            <a:r>
              <a:rPr lang="en-US" sz="3200" b="1" dirty="0" smtClean="0"/>
              <a:t>In the 1990’s individualized therapy in the treatment of Hypertension has also been </a:t>
            </a:r>
            <a:r>
              <a:rPr lang="en-US" sz="3200" b="1" dirty="0"/>
              <a:t>advocated </a:t>
            </a:r>
            <a:r>
              <a:rPr lang="en-US" sz="3200" b="1" dirty="0" smtClean="0"/>
              <a:t>(</a:t>
            </a:r>
            <a:r>
              <a:rPr lang="en-US" sz="3200" b="1" dirty="0" err="1" smtClean="0"/>
              <a:t>Ogihara</a:t>
            </a:r>
            <a:r>
              <a:rPr lang="en-US" sz="3200" b="1" dirty="0"/>
              <a:t> </a:t>
            </a:r>
            <a:r>
              <a:rPr lang="en-US" sz="3200" b="1" dirty="0" smtClean="0"/>
              <a:t>et al 1990), whereby new groups of antihypertensive drugs, such as the Calcium Antagonists may be used as first line therapy </a:t>
            </a:r>
            <a:r>
              <a:rPr lang="en-US" sz="3200" b="1" dirty="0"/>
              <a:t>(</a:t>
            </a:r>
            <a:r>
              <a:rPr lang="en-US" sz="3200" b="1" dirty="0" err="1" smtClean="0"/>
              <a:t>Burnier</a:t>
            </a:r>
            <a:r>
              <a:rPr lang="en-US" sz="3200" b="1" dirty="0" smtClean="0"/>
              <a:t> et al, 2009).</a:t>
            </a:r>
            <a:endParaRPr lang="en-US" sz="3200" b="1" dirty="0"/>
          </a:p>
        </p:txBody>
      </p:sp>
      <p:sp>
        <p:nvSpPr>
          <p:cNvPr id="4" name="Title 1"/>
          <p:cNvSpPr txBox="1">
            <a:spLocks/>
          </p:cNvSpPr>
          <p:nvPr/>
        </p:nvSpPr>
        <p:spPr>
          <a:xfrm>
            <a:off x="0" y="5715000"/>
            <a:ext cx="9144000" cy="457200"/>
          </a:xfrm>
          <a:prstGeom prst="rect">
            <a:avLst/>
          </a:prstGeom>
          <a:solidFill>
            <a:schemeClr val="accent1">
              <a:lumMod val="60000"/>
              <a:lumOff val="40000"/>
            </a:schemeClr>
          </a:solid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1900" b="1" dirty="0" smtClean="0">
                <a:solidFill>
                  <a:schemeClr val="tx2">
                    <a:lumMod val="25000"/>
                  </a:schemeClr>
                </a:solidFill>
              </a:rPr>
              <a:t>Peoples University of Medical &amp; Health Sciences For Women,                                 Pakistan.</a:t>
            </a:r>
            <a:endParaRPr lang="en-US" sz="1900" b="1" dirty="0">
              <a:solidFill>
                <a:schemeClr val="tx2">
                  <a:lumMod val="25000"/>
                </a:schemeClr>
              </a:solidFill>
            </a:endParaRPr>
          </a:p>
        </p:txBody>
      </p:sp>
      <p:pic>
        <p:nvPicPr>
          <p:cNvPr id="5" name="Picture 4"/>
          <p:cNvPicPr/>
          <p:nvPr/>
        </p:nvPicPr>
        <p:blipFill>
          <a:blip r:embed="rId2"/>
          <a:srcRect/>
          <a:stretch>
            <a:fillRect/>
          </a:stretch>
        </p:blipFill>
        <p:spPr bwMode="auto">
          <a:xfrm>
            <a:off x="6434081" y="5204147"/>
            <a:ext cx="1457325" cy="1400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0" y="6088559"/>
            <a:ext cx="6434081" cy="769441"/>
          </a:xfrm>
          <a:prstGeom prst="rect">
            <a:avLst/>
          </a:prstGeom>
          <a:noFill/>
        </p:spPr>
        <p:txBody>
          <a:bodyPr wrap="square" rtlCol="0">
            <a:spAutoFit/>
          </a:bodyPr>
          <a:lstStyle/>
          <a:p>
            <a:r>
              <a:rPr lang="en-US" sz="1100" dirty="0" smtClean="0"/>
              <a:t>1. </a:t>
            </a:r>
            <a:r>
              <a:rPr lang="en-US" sz="1100" dirty="0" err="1" smtClean="0"/>
              <a:t>Ogihara</a:t>
            </a:r>
            <a:r>
              <a:rPr lang="en-US" sz="1100" dirty="0" smtClean="0"/>
              <a:t> T</a:t>
            </a:r>
            <a:r>
              <a:rPr lang="en-US" sz="1100" dirty="0"/>
              <a:t>, </a:t>
            </a:r>
            <a:r>
              <a:rPr lang="en-US" sz="1100" dirty="0" err="1"/>
              <a:t>Mikami</a:t>
            </a:r>
            <a:r>
              <a:rPr lang="en-US" sz="1100" dirty="0"/>
              <a:t> H. [Pathogenesis and </a:t>
            </a:r>
            <a:r>
              <a:rPr lang="en-US" sz="1100" dirty="0" smtClean="0"/>
              <a:t>treatment </a:t>
            </a:r>
            <a:r>
              <a:rPr lang="en-US" sz="1100" dirty="0"/>
              <a:t>of hypertension]. </a:t>
            </a:r>
            <a:r>
              <a:rPr lang="en-US" sz="1100" dirty="0" err="1" smtClean="0"/>
              <a:t>Rinsho</a:t>
            </a:r>
            <a:r>
              <a:rPr lang="en-US" sz="1100" dirty="0" smtClean="0"/>
              <a:t> </a:t>
            </a:r>
            <a:r>
              <a:rPr lang="en-US" sz="1100" dirty="0" err="1" smtClean="0"/>
              <a:t>Byori</a:t>
            </a:r>
            <a:r>
              <a:rPr lang="en-US" sz="1100" dirty="0"/>
              <a:t>. 1990 May;38(5):559-62. Review. </a:t>
            </a:r>
            <a:r>
              <a:rPr lang="en-US" sz="1100" dirty="0" smtClean="0"/>
              <a:t>Japanese. : </a:t>
            </a:r>
          </a:p>
          <a:p>
            <a:r>
              <a:rPr lang="en-US" sz="1100" dirty="0" smtClean="0"/>
              <a:t>2. </a:t>
            </a:r>
            <a:r>
              <a:rPr lang="en-US" sz="1100" dirty="0" err="1" smtClean="0"/>
              <a:t>Burnier</a:t>
            </a:r>
            <a:r>
              <a:rPr lang="en-US" sz="1100" dirty="0" smtClean="0"/>
              <a:t> </a:t>
            </a:r>
            <a:r>
              <a:rPr lang="en-US" sz="1100" dirty="0"/>
              <a:t>M, </a:t>
            </a:r>
            <a:r>
              <a:rPr lang="en-US" sz="1100" dirty="0" err="1"/>
              <a:t>Pruijm</a:t>
            </a:r>
            <a:r>
              <a:rPr lang="en-US" sz="1100" dirty="0"/>
              <a:t> M, </a:t>
            </a:r>
            <a:r>
              <a:rPr lang="en-US" sz="1100" dirty="0" err="1"/>
              <a:t>Wuerzner</a:t>
            </a:r>
            <a:r>
              <a:rPr lang="en-US" sz="1100" dirty="0"/>
              <a:t> G. Treatment of essential hypertension </a:t>
            </a:r>
            <a:r>
              <a:rPr lang="en-US" sz="1100" dirty="0" smtClean="0"/>
              <a:t>with calcium </a:t>
            </a:r>
            <a:r>
              <a:rPr lang="en-US" sz="1100" dirty="0"/>
              <a:t>channel blockers: what is the place of </a:t>
            </a:r>
            <a:r>
              <a:rPr lang="en-US" sz="1100" dirty="0" err="1"/>
              <a:t>lercanidipine</a:t>
            </a:r>
            <a:r>
              <a:rPr lang="en-US" sz="1100" dirty="0"/>
              <a:t>? Expert </a:t>
            </a:r>
            <a:r>
              <a:rPr lang="en-US" sz="1100" dirty="0" err="1"/>
              <a:t>Opin</a:t>
            </a:r>
            <a:r>
              <a:rPr lang="en-US" sz="1100" dirty="0"/>
              <a:t> </a:t>
            </a:r>
            <a:r>
              <a:rPr lang="en-US" sz="1100" dirty="0" smtClean="0"/>
              <a:t>Drug </a:t>
            </a:r>
            <a:r>
              <a:rPr lang="en-US" sz="1100" dirty="0" err="1" smtClean="0"/>
              <a:t>Metab</a:t>
            </a:r>
            <a:r>
              <a:rPr lang="en-US" sz="1100" dirty="0" smtClean="0"/>
              <a:t> </a:t>
            </a:r>
            <a:r>
              <a:rPr lang="en-US" sz="1100" dirty="0" err="1"/>
              <a:t>Toxicol</a:t>
            </a:r>
            <a:r>
              <a:rPr lang="en-US" sz="1100" dirty="0"/>
              <a:t>. 2009 Aug;5(8):</a:t>
            </a:r>
            <a:r>
              <a:rPr lang="en-US" sz="1100" dirty="0" smtClean="0"/>
              <a:t>981-7. </a:t>
            </a:r>
            <a:r>
              <a:rPr lang="en-US" sz="1100" dirty="0"/>
              <a:t>Review.</a:t>
            </a:r>
          </a:p>
        </p:txBody>
      </p:sp>
    </p:spTree>
    <p:extLst>
      <p:ext uri="{BB962C8B-B14F-4D97-AF65-F5344CB8AC3E}">
        <p14:creationId xmlns:p14="http://schemas.microsoft.com/office/powerpoint/2010/main" val="1118469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Objective</a:t>
            </a:r>
            <a:endParaRPr lang="en-US" sz="4800" b="1" dirty="0"/>
          </a:p>
        </p:txBody>
      </p:sp>
      <p:sp>
        <p:nvSpPr>
          <p:cNvPr id="3" name="Content Placeholder 2"/>
          <p:cNvSpPr>
            <a:spLocks noGrp="1"/>
          </p:cNvSpPr>
          <p:nvPr>
            <p:ph idx="1"/>
          </p:nvPr>
        </p:nvSpPr>
        <p:spPr>
          <a:xfrm>
            <a:off x="1047447" y="1948543"/>
            <a:ext cx="7704667" cy="3332816"/>
          </a:xfrm>
        </p:spPr>
        <p:txBody>
          <a:bodyPr>
            <a:normAutofit/>
          </a:bodyPr>
          <a:lstStyle/>
          <a:p>
            <a:pPr algn="just"/>
            <a:r>
              <a:rPr lang="en-US" sz="3200" b="1" dirty="0" smtClean="0"/>
              <a:t>The study relates to evaluate and compare the effects of a number of calcium antagonists of dihydropyridine class on insulin release in rat isolated pancreas.</a:t>
            </a:r>
            <a:endParaRPr lang="en-US" sz="3200" b="1" dirty="0"/>
          </a:p>
        </p:txBody>
      </p:sp>
      <p:sp>
        <p:nvSpPr>
          <p:cNvPr id="4" name="Title 1"/>
          <p:cNvSpPr txBox="1">
            <a:spLocks/>
          </p:cNvSpPr>
          <p:nvPr/>
        </p:nvSpPr>
        <p:spPr>
          <a:xfrm>
            <a:off x="0" y="5715000"/>
            <a:ext cx="9144000" cy="457200"/>
          </a:xfrm>
          <a:prstGeom prst="rect">
            <a:avLst/>
          </a:prstGeom>
          <a:solidFill>
            <a:schemeClr val="accent1">
              <a:lumMod val="60000"/>
              <a:lumOff val="40000"/>
            </a:schemeClr>
          </a:solid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1900" b="1" dirty="0" smtClean="0">
                <a:solidFill>
                  <a:schemeClr val="tx2">
                    <a:lumMod val="25000"/>
                  </a:schemeClr>
                </a:solidFill>
              </a:rPr>
              <a:t>Peoples University of Medical &amp; Health Sciences For Women,                                 Pakistan.</a:t>
            </a:r>
            <a:endParaRPr lang="en-US" sz="1900" b="1" dirty="0">
              <a:solidFill>
                <a:schemeClr val="tx2">
                  <a:lumMod val="25000"/>
                </a:schemeClr>
              </a:solidFill>
            </a:endParaRPr>
          </a:p>
        </p:txBody>
      </p:sp>
      <p:pic>
        <p:nvPicPr>
          <p:cNvPr id="5" name="Picture 4"/>
          <p:cNvPicPr/>
          <p:nvPr/>
        </p:nvPicPr>
        <p:blipFill>
          <a:blip r:embed="rId2"/>
          <a:srcRect/>
          <a:stretch>
            <a:fillRect/>
          </a:stretch>
        </p:blipFill>
        <p:spPr bwMode="auto">
          <a:xfrm>
            <a:off x="6434081" y="5204147"/>
            <a:ext cx="1457325" cy="1400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2264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960" y="-4457"/>
            <a:ext cx="7704667" cy="914399"/>
          </a:xfrm>
        </p:spPr>
        <p:txBody>
          <a:bodyPr/>
          <a:lstStyle/>
          <a:p>
            <a:r>
              <a:rPr lang="en-US" b="1" dirty="0" smtClean="0"/>
              <a:t>Method</a:t>
            </a:r>
            <a:endParaRPr lang="en-US" b="1" dirty="0"/>
          </a:p>
        </p:txBody>
      </p:sp>
      <p:sp>
        <p:nvSpPr>
          <p:cNvPr id="7" name="TextBox 6"/>
          <p:cNvSpPr txBox="1"/>
          <p:nvPr/>
        </p:nvSpPr>
        <p:spPr>
          <a:xfrm>
            <a:off x="2037806" y="1069738"/>
            <a:ext cx="5264331"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b="1" dirty="0" smtClean="0">
                <a:solidFill>
                  <a:schemeClr val="tx1"/>
                </a:solidFill>
              </a:rPr>
              <a:t>Male </a:t>
            </a:r>
            <a:r>
              <a:rPr lang="en-US" b="1" dirty="0">
                <a:solidFill>
                  <a:schemeClr val="tx1"/>
                </a:solidFill>
              </a:rPr>
              <a:t>Albino </a:t>
            </a:r>
            <a:r>
              <a:rPr lang="en-US" b="1" dirty="0" smtClean="0">
                <a:solidFill>
                  <a:schemeClr val="tx1"/>
                </a:solidFill>
              </a:rPr>
              <a:t>Rats 250-300gm, fasted for over night</a:t>
            </a:r>
            <a:endParaRPr lang="en-US" dirty="0">
              <a:solidFill>
                <a:schemeClr val="tx1"/>
              </a:solidFill>
            </a:endParaRPr>
          </a:p>
        </p:txBody>
      </p:sp>
      <p:sp>
        <p:nvSpPr>
          <p:cNvPr id="9" name="TextBox 8"/>
          <p:cNvSpPr txBox="1"/>
          <p:nvPr/>
        </p:nvSpPr>
        <p:spPr>
          <a:xfrm>
            <a:off x="2312957" y="1777367"/>
            <a:ext cx="4638368"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b="1" dirty="0" smtClean="0">
                <a:solidFill>
                  <a:schemeClr val="tx1"/>
                </a:solidFill>
              </a:rPr>
              <a:t>Pancreas isolated using </a:t>
            </a:r>
            <a:r>
              <a:rPr lang="en-US" b="1" dirty="0" err="1" smtClean="0">
                <a:solidFill>
                  <a:schemeClr val="tx1"/>
                </a:solidFill>
              </a:rPr>
              <a:t>phenobarbitone</a:t>
            </a:r>
            <a:endParaRPr lang="en-US" dirty="0">
              <a:solidFill>
                <a:schemeClr val="tx1"/>
              </a:solidFill>
            </a:endParaRPr>
          </a:p>
        </p:txBody>
      </p:sp>
      <p:sp>
        <p:nvSpPr>
          <p:cNvPr id="10" name="TextBox 9"/>
          <p:cNvSpPr txBox="1"/>
          <p:nvPr/>
        </p:nvSpPr>
        <p:spPr>
          <a:xfrm>
            <a:off x="1632719" y="2462915"/>
            <a:ext cx="6073028"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b="1" dirty="0">
                <a:solidFill>
                  <a:schemeClr val="tx1"/>
                </a:solidFill>
              </a:rPr>
              <a:t>Perfused with low </a:t>
            </a:r>
            <a:r>
              <a:rPr lang="en-US" b="1" dirty="0" smtClean="0">
                <a:solidFill>
                  <a:schemeClr val="tx1"/>
                </a:solidFill>
              </a:rPr>
              <a:t>glucose (60mg/100ml) </a:t>
            </a:r>
            <a:r>
              <a:rPr lang="en-US" b="1" dirty="0">
                <a:solidFill>
                  <a:schemeClr val="tx1"/>
                </a:solidFill>
              </a:rPr>
              <a:t>in Krebs </a:t>
            </a:r>
            <a:r>
              <a:rPr lang="en-US" b="1" dirty="0" smtClean="0">
                <a:solidFill>
                  <a:schemeClr val="tx1"/>
                </a:solidFill>
              </a:rPr>
              <a:t>Solution</a:t>
            </a:r>
            <a:endParaRPr lang="en-US" dirty="0">
              <a:solidFill>
                <a:schemeClr val="tx1"/>
              </a:solidFill>
            </a:endParaRPr>
          </a:p>
        </p:txBody>
      </p:sp>
      <p:sp>
        <p:nvSpPr>
          <p:cNvPr id="13" name="TextBox 12"/>
          <p:cNvSpPr txBox="1"/>
          <p:nvPr/>
        </p:nvSpPr>
        <p:spPr>
          <a:xfrm>
            <a:off x="1617092" y="3161761"/>
            <a:ext cx="6104281"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514350" indent="-514350" algn="ctr">
              <a:buNone/>
            </a:pPr>
            <a:r>
              <a:rPr lang="en-US" b="1" dirty="0" smtClean="0">
                <a:solidFill>
                  <a:schemeClr val="tx1"/>
                </a:solidFill>
              </a:rPr>
              <a:t>3-conc. </a:t>
            </a:r>
            <a:r>
              <a:rPr lang="en-US" b="1" dirty="0">
                <a:solidFill>
                  <a:schemeClr val="tx1"/>
                </a:solidFill>
              </a:rPr>
              <a:t>of </a:t>
            </a:r>
            <a:r>
              <a:rPr lang="en-US" b="1" dirty="0" smtClean="0">
                <a:solidFill>
                  <a:schemeClr val="tx1"/>
                </a:solidFill>
              </a:rPr>
              <a:t>each drug  in Krebs Solution chosen</a:t>
            </a:r>
            <a:endParaRPr lang="en-US" b="1" dirty="0">
              <a:solidFill>
                <a:schemeClr val="tx1"/>
              </a:solidFill>
            </a:endParaRPr>
          </a:p>
        </p:txBody>
      </p:sp>
      <p:sp>
        <p:nvSpPr>
          <p:cNvPr id="14" name="TextBox 13"/>
          <p:cNvSpPr txBox="1"/>
          <p:nvPr/>
        </p:nvSpPr>
        <p:spPr>
          <a:xfrm>
            <a:off x="446725" y="3971894"/>
            <a:ext cx="210053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b="1" dirty="0" smtClean="0">
                <a:solidFill>
                  <a:schemeClr val="tx1"/>
                </a:solidFill>
              </a:rPr>
              <a:t>10X below Therapeutic Conc.</a:t>
            </a:r>
            <a:endParaRPr lang="en-US" dirty="0">
              <a:solidFill>
                <a:schemeClr val="tx1"/>
              </a:solidFill>
            </a:endParaRPr>
          </a:p>
        </p:txBody>
      </p:sp>
      <p:sp>
        <p:nvSpPr>
          <p:cNvPr id="15" name="TextBox 14"/>
          <p:cNvSpPr txBox="1"/>
          <p:nvPr/>
        </p:nvSpPr>
        <p:spPr>
          <a:xfrm>
            <a:off x="3638988" y="3984955"/>
            <a:ext cx="2134794"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b="1" dirty="0" smtClean="0">
                <a:solidFill>
                  <a:schemeClr val="tx1"/>
                </a:solidFill>
              </a:rPr>
              <a:t>Therapeutic Conc.</a:t>
            </a:r>
            <a:endParaRPr lang="en-US" dirty="0">
              <a:solidFill>
                <a:schemeClr val="tx1"/>
              </a:solidFill>
            </a:endParaRPr>
          </a:p>
        </p:txBody>
      </p:sp>
      <p:sp>
        <p:nvSpPr>
          <p:cNvPr id="16" name="TextBox 15"/>
          <p:cNvSpPr txBox="1"/>
          <p:nvPr/>
        </p:nvSpPr>
        <p:spPr>
          <a:xfrm>
            <a:off x="6564392" y="3982343"/>
            <a:ext cx="2083219"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b="1" dirty="0" smtClean="0">
                <a:solidFill>
                  <a:schemeClr val="tx1"/>
                </a:solidFill>
              </a:rPr>
              <a:t>10x above </a:t>
            </a:r>
            <a:r>
              <a:rPr lang="en-US" b="1" dirty="0">
                <a:solidFill>
                  <a:schemeClr val="tx1"/>
                </a:solidFill>
              </a:rPr>
              <a:t>Therapeutic </a:t>
            </a:r>
            <a:r>
              <a:rPr lang="en-US" b="1" dirty="0" smtClean="0">
                <a:solidFill>
                  <a:schemeClr val="tx1"/>
                </a:solidFill>
              </a:rPr>
              <a:t>Conc. </a:t>
            </a:r>
            <a:endParaRPr lang="en-US" dirty="0">
              <a:solidFill>
                <a:schemeClr val="tx1"/>
              </a:solidFill>
            </a:endParaRPr>
          </a:p>
        </p:txBody>
      </p:sp>
      <p:cxnSp>
        <p:nvCxnSpPr>
          <p:cNvPr id="8" name="Straight Arrow Connector 7"/>
          <p:cNvCxnSpPr/>
          <p:nvPr/>
        </p:nvCxnSpPr>
        <p:spPr>
          <a:xfrm>
            <a:off x="4632141" y="752122"/>
            <a:ext cx="0" cy="3057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4685235" y="1439070"/>
            <a:ext cx="0" cy="3057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a:off x="4719223" y="2832247"/>
            <a:ext cx="0" cy="3057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4719223" y="2146699"/>
            <a:ext cx="0" cy="3057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a:off x="1465607" y="3653931"/>
            <a:ext cx="0" cy="3057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a:off x="7705747" y="3680056"/>
            <a:ext cx="0" cy="3057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a:off x="1465607" y="3666994"/>
            <a:ext cx="6253750" cy="0"/>
          </a:xfrm>
          <a:prstGeom prst="line">
            <a:avLst/>
          </a:prstGeom>
        </p:spPr>
        <p:style>
          <a:lnRef idx="3">
            <a:schemeClr val="dk1"/>
          </a:lnRef>
          <a:fillRef idx="0">
            <a:schemeClr val="dk1"/>
          </a:fillRef>
          <a:effectRef idx="2">
            <a:schemeClr val="dk1"/>
          </a:effectRef>
          <a:fontRef idx="minor">
            <a:schemeClr val="tx1"/>
          </a:fontRef>
        </p:style>
      </p:cxnSp>
      <p:sp>
        <p:nvSpPr>
          <p:cNvPr id="34" name="TextBox 33"/>
          <p:cNvSpPr txBox="1"/>
          <p:nvPr/>
        </p:nvSpPr>
        <p:spPr>
          <a:xfrm>
            <a:off x="3286001" y="329637"/>
            <a:ext cx="2635622"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b="1" dirty="0" err="1">
                <a:solidFill>
                  <a:schemeClr val="tx1"/>
                </a:solidFill>
              </a:rPr>
              <a:t>Loubatieres</a:t>
            </a:r>
            <a:r>
              <a:rPr lang="en-US" b="1" dirty="0">
                <a:solidFill>
                  <a:schemeClr val="tx1"/>
                </a:solidFill>
              </a:rPr>
              <a:t> et. al</a:t>
            </a:r>
            <a:r>
              <a:rPr lang="en-US" b="1" dirty="0" smtClean="0">
                <a:solidFill>
                  <a:schemeClr val="tx1"/>
                </a:solidFill>
              </a:rPr>
              <a:t>. (1972)</a:t>
            </a:r>
            <a:endParaRPr lang="en-US" dirty="0">
              <a:solidFill>
                <a:schemeClr val="tx1"/>
              </a:solidFill>
            </a:endParaRPr>
          </a:p>
        </p:txBody>
      </p:sp>
      <p:cxnSp>
        <p:nvCxnSpPr>
          <p:cNvPr id="35" name="Straight Connector 34"/>
          <p:cNvCxnSpPr/>
          <p:nvPr/>
        </p:nvCxnSpPr>
        <p:spPr>
          <a:xfrm>
            <a:off x="1478569" y="4849534"/>
            <a:ext cx="6253750" cy="0"/>
          </a:xfrm>
          <a:prstGeom prst="line">
            <a:avLst/>
          </a:prstGeom>
        </p:spPr>
        <p:style>
          <a:lnRef idx="3">
            <a:schemeClr val="dk1"/>
          </a:lnRef>
          <a:fillRef idx="0">
            <a:schemeClr val="dk1"/>
          </a:fillRef>
          <a:effectRef idx="2">
            <a:schemeClr val="dk1"/>
          </a:effectRef>
          <a:fontRef idx="minor">
            <a:schemeClr val="tx1"/>
          </a:fontRef>
        </p:style>
      </p:cxnSp>
      <p:cxnSp>
        <p:nvCxnSpPr>
          <p:cNvPr id="37" name="Straight Arrow Connector 36"/>
          <p:cNvCxnSpPr/>
          <p:nvPr/>
        </p:nvCxnSpPr>
        <p:spPr>
          <a:xfrm flipV="1">
            <a:off x="7703568" y="4556574"/>
            <a:ext cx="1380" cy="2902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a:xfrm flipV="1">
            <a:off x="4698096" y="4311318"/>
            <a:ext cx="1380" cy="5417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flipV="1">
            <a:off x="1449265" y="4578867"/>
            <a:ext cx="3215" cy="2551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6" name="TextBox 45"/>
          <p:cNvSpPr txBox="1"/>
          <p:nvPr/>
        </p:nvSpPr>
        <p:spPr>
          <a:xfrm>
            <a:off x="1500031" y="4939660"/>
            <a:ext cx="6104281"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514350" indent="-514350" algn="ctr">
              <a:buNone/>
            </a:pPr>
            <a:r>
              <a:rPr lang="en-US" b="1" dirty="0" smtClean="0">
                <a:solidFill>
                  <a:schemeClr val="tx1"/>
                </a:solidFill>
              </a:rPr>
              <a:t>5 samples collected (Low </a:t>
            </a:r>
            <a:r>
              <a:rPr lang="en-US" b="1" dirty="0">
                <a:solidFill>
                  <a:schemeClr val="tx1"/>
                </a:solidFill>
              </a:rPr>
              <a:t>G</a:t>
            </a:r>
            <a:r>
              <a:rPr lang="en-US" b="1" dirty="0" smtClean="0">
                <a:solidFill>
                  <a:schemeClr val="tx1"/>
                </a:solidFill>
              </a:rPr>
              <a:t>lucose Conc.)</a:t>
            </a:r>
            <a:endParaRPr lang="en-US" b="1" dirty="0">
              <a:solidFill>
                <a:schemeClr val="tx1"/>
              </a:solidFill>
            </a:endParaRPr>
          </a:p>
        </p:txBody>
      </p:sp>
      <p:sp>
        <p:nvSpPr>
          <p:cNvPr id="47" name="TextBox 46"/>
          <p:cNvSpPr txBox="1"/>
          <p:nvPr/>
        </p:nvSpPr>
        <p:spPr>
          <a:xfrm>
            <a:off x="1540240" y="5681637"/>
            <a:ext cx="6104281"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514350" indent="-514350" algn="ctr">
              <a:buNone/>
            </a:pPr>
            <a:r>
              <a:rPr lang="en-US" b="1" dirty="0" smtClean="0">
                <a:solidFill>
                  <a:schemeClr val="tx1"/>
                </a:solidFill>
              </a:rPr>
              <a:t>20 samples collected (High </a:t>
            </a:r>
            <a:r>
              <a:rPr lang="en-US" b="1" dirty="0">
                <a:solidFill>
                  <a:schemeClr val="tx1"/>
                </a:solidFill>
              </a:rPr>
              <a:t>G</a:t>
            </a:r>
            <a:r>
              <a:rPr lang="en-US" b="1" dirty="0" smtClean="0">
                <a:solidFill>
                  <a:schemeClr val="tx1"/>
                </a:solidFill>
              </a:rPr>
              <a:t>lucose Conc.--- 300mg/100ml)</a:t>
            </a:r>
            <a:endParaRPr lang="en-US" b="1" dirty="0">
              <a:solidFill>
                <a:schemeClr val="tx1"/>
              </a:solidFill>
            </a:endParaRPr>
          </a:p>
        </p:txBody>
      </p:sp>
      <p:sp>
        <p:nvSpPr>
          <p:cNvPr id="48" name="TextBox 47"/>
          <p:cNvSpPr txBox="1"/>
          <p:nvPr/>
        </p:nvSpPr>
        <p:spPr>
          <a:xfrm>
            <a:off x="300444" y="6318851"/>
            <a:ext cx="868680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514350" indent="-514350" algn="ctr">
              <a:buNone/>
            </a:pPr>
            <a:r>
              <a:rPr lang="en-US" b="1" dirty="0" smtClean="0">
                <a:solidFill>
                  <a:schemeClr val="tx1"/>
                </a:solidFill>
              </a:rPr>
              <a:t>Samples stored and frozen at -20⁰C then Analyzed by using RIA (Coat-A-Count Kit)   </a:t>
            </a:r>
            <a:endParaRPr lang="en-US" b="1" dirty="0">
              <a:solidFill>
                <a:schemeClr val="tx1"/>
              </a:solidFill>
            </a:endParaRPr>
          </a:p>
        </p:txBody>
      </p:sp>
      <p:cxnSp>
        <p:nvCxnSpPr>
          <p:cNvPr id="55" name="Straight Arrow Connector 54"/>
          <p:cNvCxnSpPr/>
          <p:nvPr/>
        </p:nvCxnSpPr>
        <p:spPr>
          <a:xfrm flipH="1">
            <a:off x="4724400" y="5327391"/>
            <a:ext cx="4728" cy="3823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8" name="Straight Arrow Connector 57"/>
          <p:cNvCxnSpPr/>
          <p:nvPr/>
        </p:nvCxnSpPr>
        <p:spPr>
          <a:xfrm flipH="1">
            <a:off x="4716859" y="6094663"/>
            <a:ext cx="2364" cy="2947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p:cNvCxnSpPr/>
          <p:nvPr/>
        </p:nvCxnSpPr>
        <p:spPr>
          <a:xfrm>
            <a:off x="4714868" y="3533287"/>
            <a:ext cx="0" cy="3057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658455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988</TotalTime>
  <Words>1410</Words>
  <Application>Microsoft Office PowerPoint</Application>
  <PresentationFormat>On-screen Show (4:3)</PresentationFormat>
  <Paragraphs>132</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Parallax</vt:lpstr>
      <vt:lpstr>     Effects of Calcium Antagonists on Insulin Release</vt:lpstr>
      <vt:lpstr>Introduction</vt:lpstr>
      <vt:lpstr>Introduction</vt:lpstr>
      <vt:lpstr>Introduction</vt:lpstr>
      <vt:lpstr>Introduction</vt:lpstr>
      <vt:lpstr>Introduction</vt:lpstr>
      <vt:lpstr>Introduction</vt:lpstr>
      <vt:lpstr>Objective</vt:lpstr>
      <vt:lpstr>Method</vt:lpstr>
      <vt:lpstr>Method</vt:lpstr>
      <vt:lpstr>Table-I: Concentration of Calcium Antagonists used in the Study</vt:lpstr>
      <vt:lpstr>Effects of low (0-5) and high glucose perfusion (6-25 min) on insulin release in normal isolated rat pancreas.</vt:lpstr>
      <vt:lpstr>Effect of Diazoxide (10µg/ml) on insulin release (µlU/min) in low and high glucose perfusion in isolated rat pancreas (n=6)</vt:lpstr>
      <vt:lpstr>Method</vt:lpstr>
      <vt:lpstr>Effect of Diazoxide (10µg/ml) on average insulin/min/pancreas (mean± sem) in low  and high glucose perfusion in isolated rat pancreas (n=6) (*P&lt;0.05).</vt:lpstr>
      <vt:lpstr>Effects of Isradipine (1ng/ml, 10ng/ml &amp; 100ng/ml) on insulin release (µlU/min) in low and high glucose perfusion in isolated rat pancreas (n=6).</vt:lpstr>
      <vt:lpstr>Effects of Isradipine (1ng/ml, 10ng/ml &amp; 100ng/ml) on average insulin/min/pancreas (mean ± sem) in low and high perfusion in isolated rat pancreas (n=6). (*P&lt;0.05)</vt:lpstr>
      <vt:lpstr>Effects of Isradipine on Insulin Release</vt:lpstr>
      <vt:lpstr>Effects of Nicardipine (20ng/ml, 200ng/ml, &amp; 2µg/ml) on insulin release (µlU/min) in low and high glucose perfusion in isolated rat pancreas. (n=6)</vt:lpstr>
      <vt:lpstr>Effects of Nicardipine (20ng/ml, 200ng/ml, &amp; 2ug/ml) on average insulin/min/pancreas (mean ± sem) in low and high glucose perfusion in isolated rat pancreas (n=6). (*P&lt;0.05)</vt:lpstr>
      <vt:lpstr>Effects of Nicardipine on Insulin Release</vt:lpstr>
      <vt:lpstr>Effects of Amlodipine (0.5ng/ml, 5ng/ml &amp; 50ng/ml) on insulin release (µlU/min) in low and high glucose perfusion in isolated pancreas (n=6).</vt:lpstr>
      <vt:lpstr>Effects of Amlodipine (0.5ng/ml, 5ng/ml &amp; 50ng/ml) on average insulin/min/pancreas (mean ± sem) in low and high glucose perfusion in isolated rat pancreas (n=6). (*P&lt;0.05)</vt:lpstr>
      <vt:lpstr>Effects of Amlodipine on Insulin Release</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Shoaib Muhammad Umrani</dc:creator>
  <cp:lastModifiedBy>Priyanka Verma</cp:lastModifiedBy>
  <cp:revision>139</cp:revision>
  <dcterms:created xsi:type="dcterms:W3CDTF">2015-08-21T03:09:22Z</dcterms:created>
  <dcterms:modified xsi:type="dcterms:W3CDTF">2015-10-16T12:47:59Z</dcterms:modified>
</cp:coreProperties>
</file>