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p:defaultTextStyle>
  <p:extLst>
    <p:ext uri="{EFAFB233-063F-42B5-8137-9DF3F51BA10A}">
      <p15:sldGuideLst xmlns="" xmlns:p15="http://schemas.microsoft.com/office/powerpoint/2012/main">
        <p15:guide id="1" orient="horz" pos="4096">
          <p15:clr>
            <a:srgbClr val="A4A3A4"/>
          </p15:clr>
        </p15:guide>
        <p15:guide id="2" orient="horz" pos="3096">
          <p15:clr>
            <a:srgbClr val="A4A3A4"/>
          </p15:clr>
        </p15:guide>
        <p15:guide id="3" orient="horz" pos="2000">
          <p15:clr>
            <a:srgbClr val="A4A3A4"/>
          </p15:clr>
        </p15:guide>
        <p15:guide id="4" orient="horz" pos="3008">
          <p15:clr>
            <a:srgbClr val="A4A3A4"/>
          </p15:clr>
        </p15:guide>
        <p15:guide id="5" pos="4994">
          <p15:clr>
            <a:srgbClr val="A4A3A4"/>
          </p15:clr>
        </p15:guide>
        <p15:guide id="6" pos="3488">
          <p15:clr>
            <a:srgbClr val="A4A3A4"/>
          </p15:clr>
        </p15:guide>
        <p15:guide id="7" pos="3432">
          <p15:clr>
            <a:srgbClr val="A4A3A4"/>
          </p15:clr>
        </p15:guide>
        <p15:guide id="8" pos="2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EC7"/>
    <a:srgbClr val="E119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7" d="100"/>
          <a:sy n="77" d="100"/>
        </p:scale>
        <p:origin x="-1176" y="30"/>
      </p:cViewPr>
      <p:guideLst>
        <p:guide orient="horz" pos="4096"/>
        <p:guide orient="horz" pos="3096"/>
        <p:guide orient="horz" pos="2000"/>
        <p:guide orient="horz" pos="3008"/>
        <p:guide pos="4994"/>
        <p:guide pos="3488"/>
        <p:guide pos="3432"/>
        <p:guide pos="2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Marital status</c:v>
                </c:pt>
              </c:strCache>
            </c:strRef>
          </c:tx>
          <c:explosion val="25"/>
          <c:cat>
            <c:strRef>
              <c:f>Sheet1!$A$2:$A$5</c:f>
              <c:strCache>
                <c:ptCount val="4"/>
                <c:pt idx="0">
                  <c:v>Married</c:v>
                </c:pt>
                <c:pt idx="1">
                  <c:v>Single</c:v>
                </c:pt>
                <c:pt idx="2">
                  <c:v>Divorced</c:v>
                </c:pt>
                <c:pt idx="3">
                  <c:v>Widowed</c:v>
                </c:pt>
              </c:strCache>
            </c:strRef>
          </c:cat>
          <c:val>
            <c:numRef>
              <c:f>Sheet1!$B$2:$B$5</c:f>
              <c:numCache>
                <c:formatCode>General</c:formatCode>
                <c:ptCount val="4"/>
                <c:pt idx="0">
                  <c:v>73.3</c:v>
                </c:pt>
                <c:pt idx="1">
                  <c:v>18.3</c:v>
                </c:pt>
                <c:pt idx="2">
                  <c:v>4.7</c:v>
                </c:pt>
                <c:pt idx="3">
                  <c:v>1.2</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26"/>
    </mc:Choice>
    <mc:Fallback>
      <c:style val="26"/>
    </mc:Fallback>
  </mc:AlternateContent>
  <c:chart>
    <c:title>
      <c:layout/>
      <c:overlay val="0"/>
    </c:title>
    <c:autoTitleDeleted val="0"/>
    <c:plotArea>
      <c:layout/>
      <c:barChart>
        <c:barDir val="col"/>
        <c:grouping val="clustered"/>
        <c:varyColors val="0"/>
        <c:ser>
          <c:idx val="0"/>
          <c:order val="0"/>
          <c:tx>
            <c:strRef>
              <c:f>Sheet1!$B$1</c:f>
              <c:strCache>
                <c:ptCount val="1"/>
                <c:pt idx="0">
                  <c:v>Educational status</c:v>
                </c:pt>
              </c:strCache>
            </c:strRef>
          </c:tx>
          <c:spPr>
            <a:solidFill>
              <a:schemeClr val="accent4">
                <a:lumMod val="60000"/>
                <a:lumOff val="40000"/>
              </a:schemeClr>
            </a:solidFill>
          </c:spPr>
          <c:invertIfNegative val="0"/>
          <c:dLbls>
            <c:dLbl>
              <c:idx val="6"/>
              <c:delete val="1"/>
            </c:dLbl>
            <c:dLblPos val="outEnd"/>
            <c:showLegendKey val="0"/>
            <c:showVal val="1"/>
            <c:showCatName val="0"/>
            <c:showSerName val="0"/>
            <c:showPercent val="0"/>
            <c:showBubbleSize val="0"/>
            <c:showLeaderLines val="0"/>
          </c:dLbls>
          <c:cat>
            <c:strRef>
              <c:f>Sheet1!$A$2:$A$10</c:f>
              <c:strCache>
                <c:ptCount val="5"/>
                <c:pt idx="0">
                  <c:v>Illiterate</c:v>
                </c:pt>
                <c:pt idx="1">
                  <c:v>Primary</c:v>
                </c:pt>
                <c:pt idx="2">
                  <c:v>Preparatory</c:v>
                </c:pt>
                <c:pt idx="3">
                  <c:v>Secondary </c:v>
                </c:pt>
                <c:pt idx="4">
                  <c:v>University</c:v>
                </c:pt>
              </c:strCache>
            </c:strRef>
          </c:cat>
          <c:val>
            <c:numRef>
              <c:f>Sheet1!$B$2:$B$10</c:f>
              <c:numCache>
                <c:formatCode>General</c:formatCode>
                <c:ptCount val="9"/>
                <c:pt idx="0">
                  <c:v>4.7</c:v>
                </c:pt>
                <c:pt idx="1">
                  <c:v>3.3</c:v>
                </c:pt>
                <c:pt idx="2">
                  <c:v>5</c:v>
                </c:pt>
                <c:pt idx="3">
                  <c:v>39.299999999999997</c:v>
                </c:pt>
                <c:pt idx="4">
                  <c:v>47.7</c:v>
                </c:pt>
                <c:pt idx="6">
                  <c:v>0</c:v>
                </c:pt>
              </c:numCache>
            </c:numRef>
          </c:val>
        </c:ser>
        <c:dLbls>
          <c:dLblPos val="outEnd"/>
          <c:showLegendKey val="0"/>
          <c:showVal val="1"/>
          <c:showCatName val="0"/>
          <c:showSerName val="0"/>
          <c:showPercent val="0"/>
          <c:showBubbleSize val="0"/>
        </c:dLbls>
        <c:gapWidth val="150"/>
        <c:axId val="36262400"/>
        <c:axId val="32608768"/>
      </c:barChart>
      <c:catAx>
        <c:axId val="36262400"/>
        <c:scaling>
          <c:orientation val="minMax"/>
        </c:scaling>
        <c:delete val="0"/>
        <c:axPos val="b"/>
        <c:majorTickMark val="none"/>
        <c:minorTickMark val="none"/>
        <c:tickLblPos val="nextTo"/>
        <c:crossAx val="32608768"/>
        <c:crosses val="autoZero"/>
        <c:auto val="1"/>
        <c:lblAlgn val="ctr"/>
        <c:lblOffset val="100"/>
        <c:noMultiLvlLbl val="0"/>
      </c:catAx>
      <c:valAx>
        <c:axId val="32608768"/>
        <c:scaling>
          <c:orientation val="minMax"/>
        </c:scaling>
        <c:delete val="0"/>
        <c:axPos val="l"/>
        <c:majorGridlines/>
        <c:numFmt formatCode="General" sourceLinked="1"/>
        <c:majorTickMark val="none"/>
        <c:minorTickMark val="none"/>
        <c:tickLblPos val="nextTo"/>
        <c:crossAx val="362624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lvl1pPr>
          </a:lstStyle>
          <a:p>
            <a:pPr>
              <a:defRPr/>
            </a:pPr>
            <a:fld id="{E3A8DB4F-DE24-4BF7-A1EA-2E4F6BDFEAD0}" type="datetime1">
              <a:rPr lang="en-US" altLang="en-US"/>
              <a:pPr>
                <a:defRPr/>
              </a:pPr>
              <a:t>8/23/2017</a:t>
            </a:fld>
            <a:endParaRPr lang="en-US" alt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0"/>
                <a:cs typeface="ＭＳ Ｐゴシック"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pPr>
              <a:defRPr/>
            </a:pPr>
            <a:fld id="{46DF3C70-6DDB-4FB8-99A9-F0E7576814AE}" type="slidenum">
              <a:rPr lang="en-US" altLang="en-US"/>
              <a:pPr>
                <a:defRPr/>
              </a:pPr>
              <a:t>‹#›</a:t>
            </a:fld>
            <a:endParaRPr lang="en-US" altLang="en-US"/>
          </a:p>
        </p:txBody>
      </p:sp>
    </p:spTree>
    <p:extLst>
      <p:ext uri="{BB962C8B-B14F-4D97-AF65-F5344CB8AC3E}">
        <p14:creationId xmlns:p14="http://schemas.microsoft.com/office/powerpoint/2010/main" val="20724324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pPr eaLnBrk="1" hangingPunct="1">
              <a:defRPr/>
            </a:pPr>
            <a:endParaRPr lang="en-US" smtClean="0">
              <a:ea typeface="ＭＳ Ｐゴシック" charset="0"/>
              <a:cs typeface="ＭＳ Ｐゴシック" charset="0"/>
            </a:endParaRPr>
          </a:p>
        </p:txBody>
      </p:sp>
    </p:spTree>
    <p:extLst>
      <p:ext uri="{BB962C8B-B14F-4D97-AF65-F5344CB8AC3E}">
        <p14:creationId xmlns:p14="http://schemas.microsoft.com/office/powerpoint/2010/main" val="2876314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B814F9-C6C5-428F-B570-8CD97A284675}" type="slidenum">
              <a:rPr lang="en-GB" smtClean="0"/>
              <a:t>10</a:t>
            </a:fld>
            <a:endParaRPr lang="en-GB"/>
          </a:p>
        </p:txBody>
      </p:sp>
    </p:spTree>
    <p:extLst>
      <p:ext uri="{BB962C8B-B14F-4D97-AF65-F5344CB8AC3E}">
        <p14:creationId xmlns:p14="http://schemas.microsoft.com/office/powerpoint/2010/main" val="16439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ltLang="en-US" smtClean="0"/>
              <a:t>8/30/2017</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3C650F-BEC7-490E-A15F-8FE1C98BB872}" type="slidenum">
              <a:rPr lang="en-US" altLang="en-US"/>
              <a:pPr>
                <a:defRPr/>
              </a:pPr>
              <a:t>‹#›</a:t>
            </a:fld>
            <a:endParaRPr lang="en-US" altLang="en-US"/>
          </a:p>
        </p:txBody>
      </p:sp>
    </p:spTree>
    <p:extLst>
      <p:ext uri="{BB962C8B-B14F-4D97-AF65-F5344CB8AC3E}">
        <p14:creationId xmlns:p14="http://schemas.microsoft.com/office/powerpoint/2010/main" val="2745808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en-US" smtClean="0"/>
              <a:t>8/30/2017</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5B3EB8-3FB3-42FD-B47F-74FEAB12BBC7}" type="slidenum">
              <a:rPr lang="en-US" altLang="en-US"/>
              <a:pPr>
                <a:defRPr/>
              </a:pPr>
              <a:t>‹#›</a:t>
            </a:fld>
            <a:endParaRPr lang="en-US" altLang="en-US"/>
          </a:p>
        </p:txBody>
      </p:sp>
    </p:spTree>
    <p:extLst>
      <p:ext uri="{BB962C8B-B14F-4D97-AF65-F5344CB8AC3E}">
        <p14:creationId xmlns:p14="http://schemas.microsoft.com/office/powerpoint/2010/main" val="844140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en-US" smtClean="0"/>
              <a:t>8/30/2017</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5A361D-509B-46B6-8CC8-939B1613D6B7}" type="slidenum">
              <a:rPr lang="en-US" altLang="en-US"/>
              <a:pPr>
                <a:defRPr/>
              </a:pPr>
              <a:t>‹#›</a:t>
            </a:fld>
            <a:endParaRPr lang="en-US" altLang="en-US"/>
          </a:p>
        </p:txBody>
      </p:sp>
    </p:spTree>
    <p:extLst>
      <p:ext uri="{BB962C8B-B14F-4D97-AF65-F5344CB8AC3E}">
        <p14:creationId xmlns:p14="http://schemas.microsoft.com/office/powerpoint/2010/main" val="195305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en-US" smtClean="0"/>
              <a:t>8/30/2017</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366230-4F78-4CCD-87F4-91D7EFDD62CF}" type="slidenum">
              <a:rPr lang="en-US" altLang="en-US"/>
              <a:pPr>
                <a:defRPr/>
              </a:pPr>
              <a:t>‹#›</a:t>
            </a:fld>
            <a:endParaRPr lang="en-US" altLang="en-US"/>
          </a:p>
        </p:txBody>
      </p:sp>
    </p:spTree>
    <p:extLst>
      <p:ext uri="{BB962C8B-B14F-4D97-AF65-F5344CB8AC3E}">
        <p14:creationId xmlns:p14="http://schemas.microsoft.com/office/powerpoint/2010/main" val="1686365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en-US" smtClean="0"/>
              <a:t>8/30/2017</a:t>
            </a: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815109-A178-41C1-9739-AC6C62D9F545}" type="slidenum">
              <a:rPr lang="en-US" altLang="en-US"/>
              <a:pPr>
                <a:defRPr/>
              </a:pPr>
              <a:t>‹#›</a:t>
            </a:fld>
            <a:endParaRPr lang="en-US" altLang="en-US"/>
          </a:p>
        </p:txBody>
      </p:sp>
    </p:spTree>
    <p:extLst>
      <p:ext uri="{BB962C8B-B14F-4D97-AF65-F5344CB8AC3E}">
        <p14:creationId xmlns:p14="http://schemas.microsoft.com/office/powerpoint/2010/main" val="215528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ltLang="en-US" smtClean="0"/>
              <a:t>8/30/2017</a:t>
            </a: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7D5B4A-D568-4CF7-9769-382F2BC7BFB7}" type="slidenum">
              <a:rPr lang="en-US" altLang="en-US"/>
              <a:pPr>
                <a:defRPr/>
              </a:pPr>
              <a:t>‹#›</a:t>
            </a:fld>
            <a:endParaRPr lang="en-US" altLang="en-US"/>
          </a:p>
        </p:txBody>
      </p:sp>
    </p:spTree>
    <p:extLst>
      <p:ext uri="{BB962C8B-B14F-4D97-AF65-F5344CB8AC3E}">
        <p14:creationId xmlns:p14="http://schemas.microsoft.com/office/powerpoint/2010/main" val="175262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ltLang="en-US" smtClean="0"/>
              <a:t>8/30/2017</a:t>
            </a: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6FCE5A7-35B9-47AF-BE5B-E254220896C5}" type="slidenum">
              <a:rPr lang="en-US" altLang="en-US"/>
              <a:pPr>
                <a:defRPr/>
              </a:pPr>
              <a:t>‹#›</a:t>
            </a:fld>
            <a:endParaRPr lang="en-US" altLang="en-US"/>
          </a:p>
        </p:txBody>
      </p:sp>
    </p:spTree>
    <p:extLst>
      <p:ext uri="{BB962C8B-B14F-4D97-AF65-F5344CB8AC3E}">
        <p14:creationId xmlns:p14="http://schemas.microsoft.com/office/powerpoint/2010/main" val="1136193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ltLang="en-US" smtClean="0"/>
              <a:t>8/30/2017</a:t>
            </a: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E518F90-E547-4158-99D6-E547F492794A}" type="slidenum">
              <a:rPr lang="en-US" altLang="en-US"/>
              <a:pPr>
                <a:defRPr/>
              </a:pPr>
              <a:t>‹#›</a:t>
            </a:fld>
            <a:endParaRPr lang="en-US" altLang="en-US"/>
          </a:p>
        </p:txBody>
      </p:sp>
    </p:spTree>
    <p:extLst>
      <p:ext uri="{BB962C8B-B14F-4D97-AF65-F5344CB8AC3E}">
        <p14:creationId xmlns:p14="http://schemas.microsoft.com/office/powerpoint/2010/main" val="141644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en-US" smtClean="0"/>
              <a:t>8/30/2017</a:t>
            </a: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71DEE28-AD2F-4308-AF28-5786F71B3F60}" type="slidenum">
              <a:rPr lang="en-US" altLang="en-US"/>
              <a:pPr>
                <a:defRPr/>
              </a:pPr>
              <a:t>‹#›</a:t>
            </a:fld>
            <a:endParaRPr lang="en-US" altLang="en-US"/>
          </a:p>
        </p:txBody>
      </p:sp>
    </p:spTree>
    <p:extLst>
      <p:ext uri="{BB962C8B-B14F-4D97-AF65-F5344CB8AC3E}">
        <p14:creationId xmlns:p14="http://schemas.microsoft.com/office/powerpoint/2010/main" val="1493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en-US" smtClean="0"/>
              <a:t>8/30/2017</a:t>
            </a: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3D9B92-6F56-47F6-AA14-22281CE6735D}" type="slidenum">
              <a:rPr lang="en-US" altLang="en-US"/>
              <a:pPr>
                <a:defRPr/>
              </a:pPr>
              <a:t>‹#›</a:t>
            </a:fld>
            <a:endParaRPr lang="en-US" altLang="en-US"/>
          </a:p>
        </p:txBody>
      </p:sp>
    </p:spTree>
    <p:extLst>
      <p:ext uri="{BB962C8B-B14F-4D97-AF65-F5344CB8AC3E}">
        <p14:creationId xmlns:p14="http://schemas.microsoft.com/office/powerpoint/2010/main" val="138506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en-US" smtClean="0"/>
              <a:t>8/30/2017</a:t>
            </a: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FC6318-C50C-4EBB-BFB6-1345CD08929F}" type="slidenum">
              <a:rPr lang="en-US" altLang="en-US"/>
              <a:pPr>
                <a:defRPr/>
              </a:pPr>
              <a:t>‹#›</a:t>
            </a:fld>
            <a:endParaRPr lang="en-US" altLang="en-US"/>
          </a:p>
        </p:txBody>
      </p:sp>
    </p:spTree>
    <p:extLst>
      <p:ext uri="{BB962C8B-B14F-4D97-AF65-F5344CB8AC3E}">
        <p14:creationId xmlns:p14="http://schemas.microsoft.com/office/powerpoint/2010/main" val="4083750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H6868 RCSI PowerPoint_Follow on_1.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r>
              <a:rPr lang="en-US" altLang="en-US" smtClean="0"/>
              <a:t>8/30/2017</a:t>
            </a: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3965C90-77E6-4AAC-BD99-FB8515B9F2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457200" rtl="0" eaLnBrk="1" fontAlgn="base" hangingPunct="1">
        <a:spcBef>
          <a:spcPct val="0"/>
        </a:spcBef>
        <a:spcAft>
          <a:spcPct val="0"/>
        </a:spcAft>
        <a:defRPr sz="3000" b="1" kern="1200">
          <a:solidFill>
            <a:srgbClr val="FF0000"/>
          </a:solidFill>
          <a:latin typeface="Arial"/>
          <a:ea typeface="MS PGothic" pitchFamily="34" charset="-128"/>
          <a:cs typeface="MS PGothic" charset="0"/>
        </a:defRPr>
      </a:lvl1pPr>
      <a:lvl2pPr algn="l" defTabSz="457200" rtl="0" eaLnBrk="1" fontAlgn="base" hangingPunct="1">
        <a:spcBef>
          <a:spcPct val="0"/>
        </a:spcBef>
        <a:spcAft>
          <a:spcPct val="0"/>
        </a:spcAft>
        <a:defRPr sz="3000" b="1">
          <a:solidFill>
            <a:srgbClr val="FF0000"/>
          </a:solidFill>
          <a:latin typeface="Arial" charset="0"/>
          <a:ea typeface="MS PGothic" pitchFamily="34" charset="-128"/>
          <a:cs typeface="MS PGothic" charset="0"/>
        </a:defRPr>
      </a:lvl2pPr>
      <a:lvl3pPr algn="l" defTabSz="457200" rtl="0" eaLnBrk="1" fontAlgn="base" hangingPunct="1">
        <a:spcBef>
          <a:spcPct val="0"/>
        </a:spcBef>
        <a:spcAft>
          <a:spcPct val="0"/>
        </a:spcAft>
        <a:defRPr sz="3000" b="1">
          <a:solidFill>
            <a:srgbClr val="FF0000"/>
          </a:solidFill>
          <a:latin typeface="Arial" charset="0"/>
          <a:ea typeface="MS PGothic" pitchFamily="34" charset="-128"/>
          <a:cs typeface="MS PGothic" charset="0"/>
        </a:defRPr>
      </a:lvl3pPr>
      <a:lvl4pPr algn="l" defTabSz="457200" rtl="0" eaLnBrk="1" fontAlgn="base" hangingPunct="1">
        <a:spcBef>
          <a:spcPct val="0"/>
        </a:spcBef>
        <a:spcAft>
          <a:spcPct val="0"/>
        </a:spcAft>
        <a:defRPr sz="3000" b="1">
          <a:solidFill>
            <a:srgbClr val="FF0000"/>
          </a:solidFill>
          <a:latin typeface="Arial" charset="0"/>
          <a:ea typeface="MS PGothic" pitchFamily="34" charset="-128"/>
          <a:cs typeface="MS PGothic" charset="0"/>
        </a:defRPr>
      </a:lvl4pPr>
      <a:lvl5pPr algn="l" defTabSz="457200" rtl="0" eaLnBrk="1" fontAlgn="base" hangingPunct="1">
        <a:spcBef>
          <a:spcPct val="0"/>
        </a:spcBef>
        <a:spcAft>
          <a:spcPct val="0"/>
        </a:spcAft>
        <a:defRPr sz="3000" b="1">
          <a:solidFill>
            <a:srgbClr val="FF0000"/>
          </a:solidFill>
          <a:latin typeface="Arial" charset="0"/>
          <a:ea typeface="MS PGothic" pitchFamily="34" charset="-128"/>
          <a:cs typeface="MS PGothic" charset="0"/>
        </a:defRPr>
      </a:lvl5pPr>
      <a:lvl6pPr marL="457200" algn="l" defTabSz="457200" rtl="0" eaLnBrk="1" fontAlgn="base" hangingPunct="1">
        <a:spcBef>
          <a:spcPct val="0"/>
        </a:spcBef>
        <a:spcAft>
          <a:spcPct val="0"/>
        </a:spcAft>
        <a:defRPr sz="3000" b="1">
          <a:solidFill>
            <a:srgbClr val="FF0000"/>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000" b="1">
          <a:solidFill>
            <a:srgbClr val="FF0000"/>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000" b="1">
          <a:solidFill>
            <a:srgbClr val="FF0000"/>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000" b="1">
          <a:solidFill>
            <a:srgbClr val="FF0000"/>
          </a:solidFill>
          <a:latin typeface="Arial"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rgbClr val="E11923"/>
        </a:buClr>
        <a:buFont typeface="Arial" pitchFamily="34" charset="0"/>
        <a:buChar char="•"/>
        <a:defRPr kern="1200">
          <a:solidFill>
            <a:schemeClr val="tx1"/>
          </a:solidFill>
          <a:latin typeface="Arial"/>
          <a:ea typeface="MS PGothic" pitchFamily="34" charset="-128"/>
          <a:cs typeface="MS PGothic"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hyperlink" Target="http://www.google.com.bh/url?sa=i&amp;rct=j&amp;q=&amp;esrc=s&amp;source=images&amp;cd=&amp;cad=rja&amp;docid=Qk0eUwyhWGsJ1M&amp;tbnid=T4q0AiBUIKX6eM:&amp;ved=0CAUQjRw&amp;url=http://www.urbika.com/projects/view/4569-dual-towers&amp;ei=TO3jUsSqDKOU0AXSmYGoAQ&amp;psig=AFQjCNG8y9a2FCWBoDI_VUhCCwWJ20aSjA&amp;ust=1390755403468096" TargetMode="External"/><Relationship Id="rId13"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hyperlink" Target="http://www.twentyfoursevennews.com/wp-content/uploads/2011/12/World-Trade-Centre-Bahrain.jpg" TargetMode="External"/><Relationship Id="rId2" Type="http://schemas.openxmlformats.org/officeDocument/2006/relationships/hyperlink" Target="http://www.google.com.bh/url?sa=i&amp;rct=j&amp;q=&amp;esrc=s&amp;source=images&amp;cd=&amp;cad=rja&amp;docid=YwFxC-JLNSbEZM&amp;tbnid=ZOaCezFxynYcmM:&amp;ved=0CAUQjRw&amp;url=http://www.sunfarm.com.bh/location.htm&amp;ei=devjUpnhEOOn0QWd7oCABQ&amp;psig=AFQjCNGfzBqJZhNnxSyg_-YxLFaJAXZK_Q&amp;ust=1390754845929750" TargetMode="External"/><Relationship Id="rId1" Type="http://schemas.openxmlformats.org/officeDocument/2006/relationships/slideLayout" Target="../slideLayouts/slideLayout2.xml"/><Relationship Id="rId6" Type="http://schemas.openxmlformats.org/officeDocument/2006/relationships/hyperlink" Target="http://www.google.com.bh/url?sa=i&amp;rct=j&amp;q=&amp;esrc=s&amp;source=images&amp;cd=&amp;cad=rja&amp;docid=kS887nIcMl7sgM&amp;tbnid=7UsYAZkF8X6cMM:&amp;ved=0CAUQjRw&amp;url=http://www.constructionweekonline.com/article-19059-wyndham-group-announces-first-hotel-in-bahrain/&amp;ei=J-3jUqWTBsbL0AWAl4DwCQ&amp;psig=AFQjCNG8y9a2FCWBoDI_VUhCCwWJ20aSjA&amp;ust=1390755403468096" TargetMode="External"/><Relationship Id="rId11" Type="http://schemas.openxmlformats.org/officeDocument/2006/relationships/image" Target="../media/image7.jpeg"/><Relationship Id="rId5" Type="http://schemas.openxmlformats.org/officeDocument/2006/relationships/image" Target="../media/image4.jpeg"/><Relationship Id="rId10" Type="http://schemas.openxmlformats.org/officeDocument/2006/relationships/hyperlink" Target="http://www.google.com.bh/url?sa=i&amp;rct=j&amp;q=&amp;esrc=s&amp;source=images&amp;cd=&amp;cad=rja&amp;docid=XJoryvTg13FVwM&amp;tbnid=UM7SYi0aGj-0iM:&amp;ved=0CAUQjRw&amp;url=http://bahrainv8.com/&amp;ei=u-vjUvHvLIep0AXF-YDYAg&amp;psig=AFQjCNGfzBqJZhNnxSyg_-YxLFaJAXZK_Q&amp;ust=1390754845929750" TargetMode="External"/><Relationship Id="rId4" Type="http://schemas.openxmlformats.org/officeDocument/2006/relationships/hyperlink" Target="http://affiliates.allposters.com/link/redirect.asp?aid=30131&amp;search=%22bahrain+map%22" TargetMode="External"/><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3" name="TextBox 3"/>
          <p:cNvSpPr txBox="1">
            <a:spLocks noChangeArrowheads="1"/>
          </p:cNvSpPr>
          <p:nvPr/>
        </p:nvSpPr>
        <p:spPr bwMode="auto">
          <a:xfrm>
            <a:off x="1982401" y="4119563"/>
            <a:ext cx="6188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en-US" sz="1800" dirty="0" err="1">
                <a:solidFill>
                  <a:schemeClr val="bg1"/>
                </a:solidFill>
                <a:latin typeface="Arial" pitchFamily="34" charset="0"/>
                <a:cs typeface="Arial" pitchFamily="34" charset="0"/>
              </a:rPr>
              <a:t>Dr</a:t>
            </a:r>
            <a:r>
              <a:rPr lang="en-US" sz="1800" dirty="0">
                <a:solidFill>
                  <a:schemeClr val="bg1"/>
                </a:solidFill>
                <a:latin typeface="Arial" pitchFamily="34" charset="0"/>
                <a:cs typeface="Arial" pitchFamily="34" charset="0"/>
              </a:rPr>
              <a:t> </a:t>
            </a:r>
            <a:r>
              <a:rPr lang="en-US" sz="1800" dirty="0" err="1">
                <a:solidFill>
                  <a:schemeClr val="bg1"/>
                </a:solidFill>
                <a:latin typeface="Arial" pitchFamily="34" charset="0"/>
                <a:cs typeface="Arial" pitchFamily="34" charset="0"/>
              </a:rPr>
              <a:t>Ghufran</a:t>
            </a:r>
            <a:r>
              <a:rPr lang="en-US" sz="1800" dirty="0">
                <a:solidFill>
                  <a:schemeClr val="bg1"/>
                </a:solidFill>
                <a:latin typeface="Arial" pitchFamily="34" charset="0"/>
                <a:cs typeface="Arial" pitchFamily="34" charset="0"/>
              </a:rPr>
              <a:t> </a:t>
            </a:r>
            <a:r>
              <a:rPr lang="en-US" sz="1800" dirty="0" err="1">
                <a:solidFill>
                  <a:schemeClr val="bg1"/>
                </a:solidFill>
                <a:latin typeface="Arial" pitchFamily="34" charset="0"/>
                <a:cs typeface="Arial" pitchFamily="34" charset="0"/>
              </a:rPr>
              <a:t>Jassim</a:t>
            </a:r>
            <a:endParaRPr lang="en-US" sz="1800" dirty="0">
              <a:solidFill>
                <a:schemeClr val="bg1"/>
              </a:solidFill>
              <a:latin typeface="Arial" pitchFamily="34" charset="0"/>
              <a:cs typeface="Arial" pitchFamily="34" charset="0"/>
            </a:endParaRPr>
          </a:p>
          <a:p>
            <a:pPr eaLnBrk="1" hangingPunct="1"/>
            <a:r>
              <a:rPr lang="en-US" sz="1800" dirty="0">
                <a:solidFill>
                  <a:schemeClr val="bg1"/>
                </a:solidFill>
                <a:latin typeface="Arial" pitchFamily="34" charset="0"/>
                <a:cs typeface="Arial" pitchFamily="34" charset="0"/>
              </a:rPr>
              <a:t>MBBS,MD, MSc, PhD</a:t>
            </a:r>
          </a:p>
        </p:txBody>
      </p:sp>
      <p:sp>
        <p:nvSpPr>
          <p:cNvPr id="3" name="Title 2"/>
          <p:cNvSpPr>
            <a:spLocks noGrp="1"/>
          </p:cNvSpPr>
          <p:nvPr>
            <p:ph type="ctrTitle"/>
          </p:nvPr>
        </p:nvSpPr>
        <p:spPr/>
        <p:txBody>
          <a:bodyPr/>
          <a:lstStyle/>
          <a:p>
            <a:pPr algn="ctr"/>
            <a:r>
              <a:rPr lang="en-GB" dirty="0"/>
              <a:t>Knowledge, Attitudes, and Practices Regarding Cervical Cancer and Screening </a:t>
            </a:r>
          </a:p>
        </p:txBody>
      </p:sp>
      <p:sp>
        <p:nvSpPr>
          <p:cNvPr id="5" name="Date Placeholder 4"/>
          <p:cNvSpPr>
            <a:spLocks noGrp="1"/>
          </p:cNvSpPr>
          <p:nvPr>
            <p:ph type="dt" sz="half" idx="10"/>
          </p:nvPr>
        </p:nvSpPr>
        <p:spPr>
          <a:xfrm>
            <a:off x="457200" y="6173787"/>
            <a:ext cx="2133600" cy="365125"/>
          </a:xfrm>
        </p:spPr>
        <p:txBody>
          <a:bodyPr/>
          <a:lstStyle/>
          <a:p>
            <a:pPr>
              <a:defRPr/>
            </a:pPr>
            <a:r>
              <a:rPr lang="en-US" altLang="en-US" dirty="0" smtClean="0">
                <a:solidFill>
                  <a:schemeClr val="bg1"/>
                </a:solidFill>
              </a:rPr>
              <a:t>8/30/2017</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98200801"/>
              </p:ext>
            </p:extLst>
          </p:nvPr>
        </p:nvGraphicFramePr>
        <p:xfrm>
          <a:off x="457200" y="44624"/>
          <a:ext cx="8229600" cy="6788448"/>
        </p:xfrm>
        <a:graphic>
          <a:graphicData uri="http://schemas.openxmlformats.org/drawingml/2006/table">
            <a:tbl>
              <a:tblPr firstRow="1" bandRow="1">
                <a:tableStyleId>{EB9631B5-78F2-41C9-869B-9F39066F8104}</a:tableStyleId>
              </a:tblPr>
              <a:tblGrid>
                <a:gridCol w="3826768"/>
                <a:gridCol w="1512168"/>
                <a:gridCol w="1512168"/>
                <a:gridCol w="1378496"/>
              </a:tblGrid>
              <a:tr h="345436">
                <a:tc>
                  <a:txBody>
                    <a:bodyPr/>
                    <a:lstStyle/>
                    <a:p>
                      <a:r>
                        <a:rPr lang="en-US" dirty="0" smtClean="0"/>
                        <a:t>Attitudes /Practice items</a:t>
                      </a:r>
                      <a:endParaRPr lang="en-GB" dirty="0"/>
                    </a:p>
                  </a:txBody>
                  <a:tcPr/>
                </a:tc>
                <a:tc>
                  <a:txBody>
                    <a:bodyPr/>
                    <a:lstStyle/>
                    <a:p>
                      <a:r>
                        <a:rPr lang="en-US" dirty="0" smtClean="0"/>
                        <a:t>Yes </a:t>
                      </a:r>
                      <a:endParaRPr lang="en-GB" dirty="0"/>
                    </a:p>
                  </a:txBody>
                  <a:tcPr/>
                </a:tc>
                <a:tc>
                  <a:txBody>
                    <a:bodyPr/>
                    <a:lstStyle/>
                    <a:p>
                      <a:r>
                        <a:rPr lang="en-US" dirty="0" smtClean="0"/>
                        <a:t>No </a:t>
                      </a:r>
                      <a:endParaRPr lang="en-GB" dirty="0"/>
                    </a:p>
                  </a:txBody>
                  <a:tcPr/>
                </a:tc>
                <a:tc>
                  <a:txBody>
                    <a:bodyPr/>
                    <a:lstStyle/>
                    <a:p>
                      <a:r>
                        <a:rPr lang="en-US" dirty="0" smtClean="0"/>
                        <a:t>DK</a:t>
                      </a:r>
                      <a:endParaRPr lang="en-GB" dirty="0"/>
                    </a:p>
                  </a:txBody>
                  <a:tcPr/>
                </a:tc>
              </a:tr>
              <a:tr h="596232">
                <a:tc>
                  <a:txBody>
                    <a:bodyPr/>
                    <a:lstStyle/>
                    <a:p>
                      <a:r>
                        <a:rPr lang="en-GB" dirty="0" smtClean="0"/>
                        <a:t>1.Have you ever had a Pap smear done?</a:t>
                      </a:r>
                      <a:endParaRPr lang="en-GB" dirty="0"/>
                    </a:p>
                  </a:txBody>
                  <a:tcPr/>
                </a:tc>
                <a:tc>
                  <a:txBody>
                    <a:bodyPr/>
                    <a:lstStyle/>
                    <a:p>
                      <a:pPr>
                        <a:lnSpc>
                          <a:spcPct val="200000"/>
                        </a:lnSpc>
                        <a:spcAft>
                          <a:spcPts val="800"/>
                        </a:spcAft>
                      </a:pPr>
                      <a:r>
                        <a:rPr lang="en-GB" sz="1400" dirty="0">
                          <a:effectLst/>
                        </a:rPr>
                        <a:t>1221 (40.7)</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a:effectLst/>
                        </a:rPr>
                        <a:t>155 (51.7)</a:t>
                      </a:r>
                      <a:endParaRPr lang="en-GB" sz="1400" b="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23 (7.7)</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r>
              <a:tr h="889616">
                <a:tc>
                  <a:txBody>
                    <a:bodyPr/>
                    <a:lstStyle/>
                    <a:p>
                      <a:r>
                        <a:rPr lang="en-US" dirty="0" smtClean="0"/>
                        <a:t> </a:t>
                      </a:r>
                      <a:r>
                        <a:rPr lang="en-GB" dirty="0" smtClean="0"/>
                        <a:t>2.If you were single, would you go for screening test?</a:t>
                      </a:r>
                      <a:endParaRPr lang="en-GB" dirty="0"/>
                    </a:p>
                  </a:txBody>
                  <a:tcPr/>
                </a:tc>
                <a:tc>
                  <a:txBody>
                    <a:bodyPr/>
                    <a:lstStyle/>
                    <a:p>
                      <a:pPr>
                        <a:lnSpc>
                          <a:spcPct val="200000"/>
                        </a:lnSpc>
                        <a:spcAft>
                          <a:spcPts val="800"/>
                        </a:spcAft>
                      </a:pPr>
                      <a:r>
                        <a:rPr lang="en-GB" sz="1400" dirty="0">
                          <a:effectLst/>
                        </a:rPr>
                        <a:t>69 (23.0)</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173 (57.7)</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58 (19.3)</a:t>
                      </a:r>
                    </a:p>
                    <a:p>
                      <a:pPr>
                        <a:lnSpc>
                          <a:spcPct val="200000"/>
                        </a:lnSpc>
                        <a:spcAft>
                          <a:spcPts val="800"/>
                        </a:spcAft>
                      </a:pPr>
                      <a:r>
                        <a:rPr lang="en-GB" sz="1400" dirty="0">
                          <a:effectLst/>
                        </a:rPr>
                        <a:t> </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r>
              <a:tr h="889616">
                <a:tc>
                  <a:txBody>
                    <a:bodyPr/>
                    <a:lstStyle/>
                    <a:p>
                      <a:r>
                        <a:rPr lang="en-US" dirty="0" smtClean="0"/>
                        <a:t>3.</a:t>
                      </a:r>
                      <a:r>
                        <a:rPr lang="en-GB" dirty="0" smtClean="0"/>
                        <a:t>If male doctor performed the test, would you feel embarrassed?</a:t>
                      </a:r>
                      <a:endParaRPr lang="en-GB" dirty="0"/>
                    </a:p>
                  </a:txBody>
                  <a:tcPr/>
                </a:tc>
                <a:tc>
                  <a:txBody>
                    <a:bodyPr/>
                    <a:lstStyle/>
                    <a:p>
                      <a:pPr>
                        <a:lnSpc>
                          <a:spcPct val="200000"/>
                        </a:lnSpc>
                        <a:spcAft>
                          <a:spcPts val="800"/>
                        </a:spcAft>
                      </a:pPr>
                      <a:r>
                        <a:rPr lang="en-GB" sz="1400" dirty="0">
                          <a:effectLst/>
                        </a:rPr>
                        <a:t>250 (83.3) </a:t>
                      </a:r>
                    </a:p>
                    <a:p>
                      <a:pPr>
                        <a:lnSpc>
                          <a:spcPct val="200000"/>
                        </a:lnSpc>
                        <a:spcAft>
                          <a:spcPts val="800"/>
                        </a:spcAft>
                      </a:pPr>
                      <a:r>
                        <a:rPr lang="en-GB" sz="1400" dirty="0">
                          <a:effectLst/>
                        </a:rPr>
                        <a:t> </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42 (14.0)</a:t>
                      </a:r>
                    </a:p>
                    <a:p>
                      <a:pPr>
                        <a:lnSpc>
                          <a:spcPct val="200000"/>
                        </a:lnSpc>
                        <a:spcAft>
                          <a:spcPts val="800"/>
                        </a:spcAft>
                      </a:pPr>
                      <a:r>
                        <a:rPr lang="en-GB" sz="1400" dirty="0">
                          <a:effectLst/>
                        </a:rPr>
                        <a:t> </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8 (2.7)</a:t>
                      </a:r>
                    </a:p>
                    <a:p>
                      <a:pPr>
                        <a:lnSpc>
                          <a:spcPct val="200000"/>
                        </a:lnSpc>
                        <a:spcAft>
                          <a:spcPts val="800"/>
                        </a:spcAft>
                      </a:pPr>
                      <a:r>
                        <a:rPr lang="en-GB" sz="1400" dirty="0">
                          <a:effectLst/>
                        </a:rPr>
                        <a:t> </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r>
              <a:tr h="889616">
                <a:tc>
                  <a:txBody>
                    <a:bodyPr/>
                    <a:lstStyle/>
                    <a:p>
                      <a:r>
                        <a:rPr lang="en-GB" dirty="0" smtClean="0"/>
                        <a:t>4.Are you discouraged from screening for cervical cancer by your partner or others?</a:t>
                      </a:r>
                      <a:endParaRPr lang="en-GB" dirty="0"/>
                    </a:p>
                  </a:txBody>
                  <a:tcPr/>
                </a:tc>
                <a:tc>
                  <a:txBody>
                    <a:bodyPr/>
                    <a:lstStyle/>
                    <a:p>
                      <a:pPr>
                        <a:lnSpc>
                          <a:spcPct val="200000"/>
                        </a:lnSpc>
                        <a:spcAft>
                          <a:spcPts val="800"/>
                        </a:spcAft>
                      </a:pPr>
                      <a:r>
                        <a:rPr lang="en-GB" sz="1400">
                          <a:effectLst/>
                        </a:rPr>
                        <a:t>28 (9.3)</a:t>
                      </a:r>
                    </a:p>
                    <a:p>
                      <a:pPr>
                        <a:lnSpc>
                          <a:spcPct val="200000"/>
                        </a:lnSpc>
                        <a:spcAft>
                          <a:spcPts val="800"/>
                        </a:spcAft>
                      </a:pPr>
                      <a:r>
                        <a:rPr lang="en-GB" sz="1400">
                          <a:effectLst/>
                        </a:rPr>
                        <a:t> </a:t>
                      </a:r>
                      <a:endParaRPr lang="en-GB" sz="1400" b="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208 (69.3)</a:t>
                      </a:r>
                    </a:p>
                    <a:p>
                      <a:pPr>
                        <a:lnSpc>
                          <a:spcPct val="200000"/>
                        </a:lnSpc>
                        <a:spcAft>
                          <a:spcPts val="800"/>
                        </a:spcAft>
                      </a:pPr>
                      <a:r>
                        <a:rPr lang="en-GB" sz="1400" dirty="0">
                          <a:effectLst/>
                        </a:rPr>
                        <a:t> </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64 (21.3) </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r>
              <a:tr h="889616">
                <a:tc>
                  <a:txBody>
                    <a:bodyPr/>
                    <a:lstStyle/>
                    <a:p>
                      <a:r>
                        <a:rPr lang="en-US" dirty="0" smtClean="0"/>
                        <a:t>5.</a:t>
                      </a:r>
                      <a:r>
                        <a:rPr lang="en-GB" dirty="0" smtClean="0"/>
                        <a:t>Pap smear is unnecessary if there are no signs and symptoms</a:t>
                      </a:r>
                      <a:endParaRPr lang="en-GB" dirty="0"/>
                    </a:p>
                  </a:txBody>
                  <a:tcPr/>
                </a:tc>
                <a:tc>
                  <a:txBody>
                    <a:bodyPr/>
                    <a:lstStyle/>
                    <a:p>
                      <a:pPr>
                        <a:lnSpc>
                          <a:spcPct val="200000"/>
                        </a:lnSpc>
                        <a:spcAft>
                          <a:spcPts val="800"/>
                        </a:spcAft>
                      </a:pPr>
                      <a:r>
                        <a:rPr lang="en-GB" sz="1400">
                          <a:effectLst/>
                        </a:rPr>
                        <a:t>59 (19.7) </a:t>
                      </a:r>
                    </a:p>
                    <a:p>
                      <a:pPr>
                        <a:lnSpc>
                          <a:spcPct val="200000"/>
                        </a:lnSpc>
                        <a:spcAft>
                          <a:spcPts val="800"/>
                        </a:spcAft>
                      </a:pPr>
                      <a:r>
                        <a:rPr lang="en-GB" sz="1400">
                          <a:effectLst/>
                        </a:rPr>
                        <a:t> </a:t>
                      </a:r>
                      <a:endParaRPr lang="en-GB" sz="1400" b="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188 (62.7)</a:t>
                      </a:r>
                    </a:p>
                    <a:p>
                      <a:pPr>
                        <a:lnSpc>
                          <a:spcPct val="200000"/>
                        </a:lnSpc>
                        <a:spcAft>
                          <a:spcPts val="800"/>
                        </a:spcAft>
                      </a:pPr>
                      <a:r>
                        <a:rPr lang="en-GB" sz="1400" dirty="0">
                          <a:effectLst/>
                        </a:rPr>
                        <a:t> </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53 (17.7)</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r>
              <a:tr h="889616">
                <a:tc>
                  <a:txBody>
                    <a:bodyPr/>
                    <a:lstStyle/>
                    <a:p>
                      <a:r>
                        <a:rPr lang="en-US" dirty="0" smtClean="0"/>
                        <a:t>6.</a:t>
                      </a:r>
                      <a:r>
                        <a:rPr lang="en-GB" dirty="0" smtClean="0"/>
                        <a:t>I am afraid that something wrong will be detected if I go for Pap smear</a:t>
                      </a:r>
                      <a:endParaRPr lang="en-GB" dirty="0"/>
                    </a:p>
                  </a:txBody>
                  <a:tcPr/>
                </a:tc>
                <a:tc>
                  <a:txBody>
                    <a:bodyPr/>
                    <a:lstStyle/>
                    <a:p>
                      <a:pPr>
                        <a:lnSpc>
                          <a:spcPct val="200000"/>
                        </a:lnSpc>
                        <a:spcAft>
                          <a:spcPts val="800"/>
                        </a:spcAft>
                      </a:pPr>
                      <a:r>
                        <a:rPr lang="en-GB" sz="1400">
                          <a:effectLst/>
                        </a:rPr>
                        <a:t>79 (26.3)</a:t>
                      </a:r>
                    </a:p>
                    <a:p>
                      <a:pPr>
                        <a:lnSpc>
                          <a:spcPct val="200000"/>
                        </a:lnSpc>
                        <a:spcAft>
                          <a:spcPts val="800"/>
                        </a:spcAft>
                      </a:pPr>
                      <a:r>
                        <a:rPr lang="en-GB" sz="1400">
                          <a:effectLst/>
                        </a:rPr>
                        <a:t> </a:t>
                      </a:r>
                      <a:endParaRPr lang="en-GB" sz="1400" b="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 150 (50.0)</a:t>
                      </a:r>
                    </a:p>
                    <a:p>
                      <a:pPr>
                        <a:lnSpc>
                          <a:spcPct val="200000"/>
                        </a:lnSpc>
                        <a:spcAft>
                          <a:spcPts val="800"/>
                        </a:spcAft>
                      </a:pPr>
                      <a:r>
                        <a:rPr lang="en-GB" sz="1400" dirty="0">
                          <a:effectLst/>
                        </a:rPr>
                        <a:t> </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71 (23.7)</a:t>
                      </a:r>
                    </a:p>
                    <a:p>
                      <a:pPr>
                        <a:lnSpc>
                          <a:spcPct val="200000"/>
                        </a:lnSpc>
                        <a:spcAft>
                          <a:spcPts val="800"/>
                        </a:spcAft>
                      </a:pPr>
                      <a:r>
                        <a:rPr lang="en-GB" sz="1400" dirty="0">
                          <a:effectLst/>
                        </a:rPr>
                        <a:t> </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r>
              <a:tr h="397488">
                <a:tc>
                  <a:txBody>
                    <a:bodyPr/>
                    <a:lstStyle/>
                    <a:p>
                      <a:r>
                        <a:rPr lang="en-US" dirty="0" smtClean="0"/>
                        <a:t>7.</a:t>
                      </a:r>
                      <a:r>
                        <a:rPr lang="en-GB" dirty="0" smtClean="0"/>
                        <a:t>Would you take HPV vaccine?</a:t>
                      </a:r>
                      <a:endParaRPr lang="en-GB" dirty="0"/>
                    </a:p>
                  </a:txBody>
                  <a:tcPr/>
                </a:tc>
                <a:tc>
                  <a:txBody>
                    <a:bodyPr/>
                    <a:lstStyle/>
                    <a:p>
                      <a:pPr>
                        <a:lnSpc>
                          <a:spcPct val="200000"/>
                        </a:lnSpc>
                        <a:spcAft>
                          <a:spcPts val="800"/>
                        </a:spcAft>
                      </a:pPr>
                      <a:r>
                        <a:rPr lang="en-GB" sz="1400">
                          <a:effectLst/>
                        </a:rPr>
                        <a:t>245 (81.8)</a:t>
                      </a:r>
                      <a:endParaRPr lang="en-GB" sz="1400" b="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55 (18.2)</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r>
              <a:tr h="889616">
                <a:tc>
                  <a:txBody>
                    <a:bodyPr/>
                    <a:lstStyle/>
                    <a:p>
                      <a:r>
                        <a:rPr lang="en-US" dirty="0" smtClean="0"/>
                        <a:t>8.</a:t>
                      </a:r>
                      <a:r>
                        <a:rPr lang="en-GB" dirty="0" smtClean="0"/>
                        <a:t>Would you allow your children to be vaccinated against HPV?</a:t>
                      </a:r>
                      <a:endParaRPr lang="en-GB" dirty="0"/>
                    </a:p>
                  </a:txBody>
                  <a:tcPr/>
                </a:tc>
                <a:tc>
                  <a:txBody>
                    <a:bodyPr/>
                    <a:lstStyle/>
                    <a:p>
                      <a:pPr>
                        <a:lnSpc>
                          <a:spcPct val="200000"/>
                        </a:lnSpc>
                        <a:spcAft>
                          <a:spcPts val="800"/>
                        </a:spcAft>
                      </a:pPr>
                      <a:r>
                        <a:rPr lang="en-GB" sz="1400">
                          <a:effectLst/>
                        </a:rPr>
                        <a:t>273 (90.9)</a:t>
                      </a:r>
                    </a:p>
                    <a:p>
                      <a:pPr>
                        <a:lnSpc>
                          <a:spcPct val="200000"/>
                        </a:lnSpc>
                        <a:spcAft>
                          <a:spcPts val="800"/>
                        </a:spcAft>
                      </a:pPr>
                      <a:r>
                        <a:rPr lang="en-GB" sz="1400">
                          <a:effectLst/>
                        </a:rPr>
                        <a:t> </a:t>
                      </a:r>
                      <a:endParaRPr lang="en-GB" sz="1400" b="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r>
                        <a:rPr lang="en-GB" sz="1400" dirty="0">
                          <a:effectLst/>
                        </a:rPr>
                        <a:t>27 (9.1)</a:t>
                      </a:r>
                    </a:p>
                    <a:p>
                      <a:pPr>
                        <a:lnSpc>
                          <a:spcPct val="200000"/>
                        </a:lnSpc>
                        <a:spcAft>
                          <a:spcPts val="800"/>
                        </a:spcAft>
                      </a:pPr>
                      <a:r>
                        <a:rPr lang="en-GB" sz="1400" dirty="0">
                          <a:effectLst/>
                        </a:rPr>
                        <a:t> </a:t>
                      </a: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c>
                  <a:txBody>
                    <a:bodyPr/>
                    <a:lstStyle/>
                    <a:p>
                      <a:pPr>
                        <a:lnSpc>
                          <a:spcPct val="200000"/>
                        </a:lnSpc>
                        <a:spcAft>
                          <a:spcPts val="800"/>
                        </a:spcAft>
                      </a:pPr>
                      <a:endParaRPr lang="en-GB" sz="1400" b="0" dirty="0">
                        <a:solidFill>
                          <a:srgbClr val="000000"/>
                        </a:solidFill>
                        <a:effectLst/>
                        <a:latin typeface="Times New Roman" pitchFamily="18" charset="0"/>
                        <a:ea typeface="Calibri"/>
                        <a:cs typeface="Times New Roman" pitchFamily="18" charset="0"/>
                      </a:endParaRPr>
                    </a:p>
                  </a:txBody>
                  <a:tcPr marL="68580" marR="68580" marT="0" marB="0"/>
                </a:tc>
              </a:tr>
            </a:tbl>
          </a:graphicData>
        </a:graphic>
      </p:graphicFrame>
      <p:sp>
        <p:nvSpPr>
          <p:cNvPr id="2" name="Date Placeholder 1"/>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174108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US" sz="2400" dirty="0" smtClean="0"/>
              <a:t>Association between knowledge, attitude, practice and independent variables</a:t>
            </a:r>
            <a:endParaRPr lang="en-GB"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8681419"/>
              </p:ext>
            </p:extLst>
          </p:nvPr>
        </p:nvGraphicFramePr>
        <p:xfrm>
          <a:off x="827585" y="908722"/>
          <a:ext cx="6984775" cy="5832645"/>
        </p:xfrm>
        <a:graphic>
          <a:graphicData uri="http://schemas.openxmlformats.org/drawingml/2006/table">
            <a:tbl>
              <a:tblPr firstRow="1" firstCol="1" bandRow="1">
                <a:tableStyleId>{17292A2E-F333-43FB-9621-5CBBE7FDCDCB}</a:tableStyleId>
              </a:tblPr>
              <a:tblGrid>
                <a:gridCol w="2424677"/>
                <a:gridCol w="2667277"/>
                <a:gridCol w="1282320"/>
                <a:gridCol w="610501"/>
              </a:tblGrid>
              <a:tr h="445545">
                <a:tc>
                  <a:txBody>
                    <a:bodyPr/>
                    <a:lstStyle/>
                    <a:p>
                      <a:pPr>
                        <a:lnSpc>
                          <a:spcPct val="200000"/>
                        </a:lnSpc>
                        <a:spcAft>
                          <a:spcPts val="800"/>
                        </a:spcAft>
                      </a:pPr>
                      <a:r>
                        <a:rPr lang="en-GB" sz="1400" dirty="0">
                          <a:effectLst/>
                        </a:rPr>
                        <a:t>Variable</a:t>
                      </a:r>
                      <a:endParaRPr lang="en-GB" sz="1400" dirty="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Pearson chi square</a:t>
                      </a:r>
                      <a:endParaRPr lang="en-GB" sz="1400" dirty="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p-value</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df</a:t>
                      </a:r>
                      <a:endParaRPr lang="en-GB" sz="1400">
                        <a:solidFill>
                          <a:srgbClr val="000000"/>
                        </a:solidFill>
                        <a:effectLst/>
                        <a:latin typeface="Calibri"/>
                        <a:ea typeface="Calibri"/>
                        <a:cs typeface="Arial"/>
                      </a:endParaRPr>
                    </a:p>
                  </a:txBody>
                  <a:tcPr marL="68580" marR="68580" marT="0" marB="0"/>
                </a:tc>
              </a:tr>
              <a:tr h="445545">
                <a:tc gridSpan="4">
                  <a:txBody>
                    <a:bodyPr/>
                    <a:lstStyle/>
                    <a:p>
                      <a:pPr algn="ctr">
                        <a:lnSpc>
                          <a:spcPct val="200000"/>
                        </a:lnSpc>
                        <a:spcAft>
                          <a:spcPts val="800"/>
                        </a:spcAft>
                      </a:pPr>
                      <a:r>
                        <a:rPr lang="en-GB" sz="1400" dirty="0">
                          <a:effectLst/>
                        </a:rPr>
                        <a:t>Knowledge: Have you heard of the Pap smear</a:t>
                      </a:r>
                      <a:endParaRPr lang="en-GB" sz="1400" dirty="0">
                        <a:solidFill>
                          <a:srgbClr val="000000"/>
                        </a:solidFill>
                        <a:effectLst/>
                        <a:latin typeface="Calibri"/>
                        <a:ea typeface="Calibri"/>
                        <a:cs typeface="Arial"/>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r>
              <a:tr h="445545">
                <a:tc>
                  <a:txBody>
                    <a:bodyPr/>
                    <a:lstStyle/>
                    <a:p>
                      <a:pPr>
                        <a:lnSpc>
                          <a:spcPct val="200000"/>
                        </a:lnSpc>
                        <a:spcAft>
                          <a:spcPts val="800"/>
                        </a:spcAft>
                      </a:pPr>
                      <a:r>
                        <a:rPr lang="en-GB" sz="1400" dirty="0">
                          <a:effectLst/>
                        </a:rPr>
                        <a:t>Marital status</a:t>
                      </a:r>
                      <a:endParaRPr lang="en-GB" sz="1400" dirty="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45.943</a:t>
                      </a:r>
                      <a:endParaRPr lang="en-GB" sz="1400" dirty="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0.000</a:t>
                      </a:r>
                      <a:endParaRPr lang="en-GB" sz="1400" dirty="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3</a:t>
                      </a:r>
                      <a:endParaRPr lang="en-GB" sz="1400">
                        <a:solidFill>
                          <a:srgbClr val="000000"/>
                        </a:solidFill>
                        <a:effectLst/>
                        <a:latin typeface="Calibri"/>
                        <a:ea typeface="Calibri"/>
                        <a:cs typeface="Arial"/>
                      </a:endParaRPr>
                    </a:p>
                  </a:txBody>
                  <a:tcPr marL="68580" marR="68580" marT="0" marB="0"/>
                </a:tc>
              </a:tr>
              <a:tr h="445545">
                <a:tc>
                  <a:txBody>
                    <a:bodyPr/>
                    <a:lstStyle/>
                    <a:p>
                      <a:pPr>
                        <a:lnSpc>
                          <a:spcPct val="200000"/>
                        </a:lnSpc>
                        <a:spcAft>
                          <a:spcPts val="800"/>
                        </a:spcAft>
                      </a:pPr>
                      <a:r>
                        <a:rPr lang="en-GB" sz="1400">
                          <a:effectLst/>
                        </a:rPr>
                        <a:t>Educational level</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3.325</a:t>
                      </a:r>
                      <a:endParaRPr lang="en-GB" sz="1400" dirty="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0.505</a:t>
                      </a:r>
                      <a:endParaRPr lang="en-GB" sz="1400" dirty="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4</a:t>
                      </a:r>
                      <a:endParaRPr lang="en-GB" sz="1400" dirty="0">
                        <a:solidFill>
                          <a:srgbClr val="000000"/>
                        </a:solidFill>
                        <a:effectLst/>
                        <a:latin typeface="Calibri"/>
                        <a:ea typeface="Calibri"/>
                        <a:cs typeface="Arial"/>
                      </a:endParaRPr>
                    </a:p>
                  </a:txBody>
                  <a:tcPr marL="68580" marR="68580" marT="0" marB="0"/>
                </a:tc>
              </a:tr>
              <a:tr h="445545">
                <a:tc>
                  <a:txBody>
                    <a:bodyPr/>
                    <a:lstStyle/>
                    <a:p>
                      <a:pPr>
                        <a:lnSpc>
                          <a:spcPct val="200000"/>
                        </a:lnSpc>
                        <a:spcAft>
                          <a:spcPts val="800"/>
                        </a:spcAft>
                      </a:pPr>
                      <a:r>
                        <a:rPr lang="en-GB" sz="1400">
                          <a:effectLst/>
                        </a:rPr>
                        <a:t>Employment</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2.629</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0.269</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2</a:t>
                      </a:r>
                      <a:endParaRPr lang="en-GB" sz="1400" dirty="0">
                        <a:solidFill>
                          <a:srgbClr val="000000"/>
                        </a:solidFill>
                        <a:effectLst/>
                        <a:latin typeface="Calibri"/>
                        <a:ea typeface="Calibri"/>
                        <a:cs typeface="Arial"/>
                      </a:endParaRPr>
                    </a:p>
                  </a:txBody>
                  <a:tcPr marL="68580" marR="68580" marT="0" marB="0"/>
                </a:tc>
              </a:tr>
              <a:tr h="445545">
                <a:tc gridSpan="4">
                  <a:txBody>
                    <a:bodyPr/>
                    <a:lstStyle/>
                    <a:p>
                      <a:pPr algn="ctr">
                        <a:lnSpc>
                          <a:spcPct val="200000"/>
                        </a:lnSpc>
                        <a:spcAft>
                          <a:spcPts val="800"/>
                        </a:spcAft>
                      </a:pPr>
                      <a:r>
                        <a:rPr lang="en-GB" sz="1400" dirty="0">
                          <a:effectLst/>
                        </a:rPr>
                        <a:t>Practice: Have you ever had a Pap smear done</a:t>
                      </a:r>
                      <a:endParaRPr lang="en-GB" sz="1400" dirty="0">
                        <a:solidFill>
                          <a:srgbClr val="000000"/>
                        </a:solidFill>
                        <a:effectLst/>
                        <a:latin typeface="Calibri"/>
                        <a:ea typeface="Calibri"/>
                        <a:cs typeface="Arial"/>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r>
              <a:tr h="445545">
                <a:tc>
                  <a:txBody>
                    <a:bodyPr/>
                    <a:lstStyle/>
                    <a:p>
                      <a:pPr>
                        <a:lnSpc>
                          <a:spcPct val="200000"/>
                        </a:lnSpc>
                        <a:spcAft>
                          <a:spcPts val="800"/>
                        </a:spcAft>
                      </a:pPr>
                      <a:r>
                        <a:rPr lang="en-GB" sz="1400">
                          <a:effectLst/>
                        </a:rPr>
                        <a:t>Marital status</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52.883</a:t>
                      </a:r>
                      <a:endParaRPr lang="en-GB" sz="1400" dirty="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0.000</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3</a:t>
                      </a:r>
                      <a:endParaRPr lang="en-GB" sz="1400" dirty="0">
                        <a:solidFill>
                          <a:srgbClr val="000000"/>
                        </a:solidFill>
                        <a:effectLst/>
                        <a:latin typeface="Calibri"/>
                        <a:ea typeface="Calibri"/>
                        <a:cs typeface="Arial"/>
                      </a:endParaRPr>
                    </a:p>
                  </a:txBody>
                  <a:tcPr marL="68580" marR="68580" marT="0" marB="0"/>
                </a:tc>
              </a:tr>
              <a:tr h="445545">
                <a:tc>
                  <a:txBody>
                    <a:bodyPr/>
                    <a:lstStyle/>
                    <a:p>
                      <a:pPr>
                        <a:lnSpc>
                          <a:spcPct val="200000"/>
                        </a:lnSpc>
                        <a:spcAft>
                          <a:spcPts val="800"/>
                        </a:spcAft>
                      </a:pPr>
                      <a:r>
                        <a:rPr lang="en-GB" sz="1400">
                          <a:effectLst/>
                        </a:rPr>
                        <a:t>Educational level</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6.738</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0.565</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4</a:t>
                      </a:r>
                      <a:endParaRPr lang="en-GB" sz="1400" dirty="0">
                        <a:solidFill>
                          <a:srgbClr val="000000"/>
                        </a:solidFill>
                        <a:effectLst/>
                        <a:latin typeface="Calibri"/>
                        <a:ea typeface="Calibri"/>
                        <a:cs typeface="Arial"/>
                      </a:endParaRPr>
                    </a:p>
                  </a:txBody>
                  <a:tcPr marL="68580" marR="68580" marT="0" marB="0"/>
                </a:tc>
              </a:tr>
              <a:tr h="445545">
                <a:tc>
                  <a:txBody>
                    <a:bodyPr/>
                    <a:lstStyle/>
                    <a:p>
                      <a:pPr>
                        <a:lnSpc>
                          <a:spcPct val="200000"/>
                        </a:lnSpc>
                        <a:spcAft>
                          <a:spcPts val="800"/>
                        </a:spcAft>
                      </a:pPr>
                      <a:r>
                        <a:rPr lang="en-GB" sz="1400">
                          <a:effectLst/>
                        </a:rPr>
                        <a:t>Employment</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3.132</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0.536</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2</a:t>
                      </a:r>
                      <a:endParaRPr lang="en-GB" sz="1400" dirty="0">
                        <a:solidFill>
                          <a:srgbClr val="000000"/>
                        </a:solidFill>
                        <a:effectLst/>
                        <a:latin typeface="Calibri"/>
                        <a:ea typeface="Calibri"/>
                        <a:cs typeface="Arial"/>
                      </a:endParaRPr>
                    </a:p>
                  </a:txBody>
                  <a:tcPr marL="68580" marR="68580" marT="0" marB="0"/>
                </a:tc>
              </a:tr>
              <a:tr h="486105">
                <a:tc gridSpan="4">
                  <a:txBody>
                    <a:bodyPr/>
                    <a:lstStyle/>
                    <a:p>
                      <a:pPr algn="ctr">
                        <a:lnSpc>
                          <a:spcPct val="200000"/>
                        </a:lnSpc>
                        <a:spcAft>
                          <a:spcPts val="800"/>
                        </a:spcAft>
                      </a:pPr>
                      <a:r>
                        <a:rPr lang="en-GB" sz="1400" dirty="0">
                          <a:effectLst/>
                        </a:rPr>
                        <a:t>Attitude: A Pap smear is unnecessary if the patient has no signs or symptoms</a:t>
                      </a:r>
                      <a:endParaRPr lang="en-GB" sz="1400" dirty="0">
                        <a:solidFill>
                          <a:srgbClr val="000000"/>
                        </a:solidFill>
                        <a:effectLst/>
                        <a:latin typeface="Calibri"/>
                        <a:ea typeface="Calibri"/>
                        <a:cs typeface="Arial"/>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r>
              <a:tr h="445545">
                <a:tc>
                  <a:txBody>
                    <a:bodyPr/>
                    <a:lstStyle/>
                    <a:p>
                      <a:pPr>
                        <a:lnSpc>
                          <a:spcPct val="200000"/>
                        </a:lnSpc>
                        <a:spcAft>
                          <a:spcPts val="800"/>
                        </a:spcAft>
                      </a:pPr>
                      <a:r>
                        <a:rPr lang="en-GB" sz="1400">
                          <a:effectLst/>
                        </a:rPr>
                        <a:t>Marital status</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14.623</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0.023</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3</a:t>
                      </a:r>
                      <a:endParaRPr lang="en-GB" sz="1400" dirty="0">
                        <a:solidFill>
                          <a:srgbClr val="000000"/>
                        </a:solidFill>
                        <a:effectLst/>
                        <a:latin typeface="Calibri"/>
                        <a:ea typeface="Calibri"/>
                        <a:cs typeface="Arial"/>
                      </a:endParaRPr>
                    </a:p>
                  </a:txBody>
                  <a:tcPr marL="68580" marR="68580" marT="0" marB="0"/>
                </a:tc>
              </a:tr>
              <a:tr h="445545">
                <a:tc>
                  <a:txBody>
                    <a:bodyPr/>
                    <a:lstStyle/>
                    <a:p>
                      <a:pPr>
                        <a:lnSpc>
                          <a:spcPct val="200000"/>
                        </a:lnSpc>
                        <a:spcAft>
                          <a:spcPts val="800"/>
                        </a:spcAft>
                      </a:pPr>
                      <a:r>
                        <a:rPr lang="en-GB" sz="1400">
                          <a:effectLst/>
                        </a:rPr>
                        <a:t>Educational level</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15.718</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0.047</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4</a:t>
                      </a:r>
                      <a:endParaRPr lang="en-GB" sz="1400" dirty="0">
                        <a:solidFill>
                          <a:srgbClr val="000000"/>
                        </a:solidFill>
                        <a:effectLst/>
                        <a:latin typeface="Calibri"/>
                        <a:ea typeface="Calibri"/>
                        <a:cs typeface="Arial"/>
                      </a:endParaRPr>
                    </a:p>
                  </a:txBody>
                  <a:tcPr marL="68580" marR="68580" marT="0" marB="0"/>
                </a:tc>
              </a:tr>
              <a:tr h="445545">
                <a:tc>
                  <a:txBody>
                    <a:bodyPr/>
                    <a:lstStyle/>
                    <a:p>
                      <a:pPr>
                        <a:lnSpc>
                          <a:spcPct val="200000"/>
                        </a:lnSpc>
                        <a:spcAft>
                          <a:spcPts val="800"/>
                        </a:spcAft>
                      </a:pPr>
                      <a:r>
                        <a:rPr lang="en-GB" sz="1400" dirty="0">
                          <a:effectLst/>
                        </a:rPr>
                        <a:t>Employment</a:t>
                      </a:r>
                      <a:endParaRPr lang="en-GB" sz="1400" dirty="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9.153</a:t>
                      </a:r>
                      <a:endParaRPr lang="en-GB" sz="1400" dirty="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a:effectLst/>
                        </a:rPr>
                        <a:t>0.057</a:t>
                      </a:r>
                      <a:endParaRPr lang="en-GB" sz="1400">
                        <a:solidFill>
                          <a:srgbClr val="000000"/>
                        </a:solidFill>
                        <a:effectLst/>
                        <a:latin typeface="Calibri"/>
                        <a:ea typeface="Calibri"/>
                        <a:cs typeface="Arial"/>
                      </a:endParaRPr>
                    </a:p>
                  </a:txBody>
                  <a:tcPr marL="68580" marR="68580" marT="0" marB="0"/>
                </a:tc>
                <a:tc>
                  <a:txBody>
                    <a:bodyPr/>
                    <a:lstStyle/>
                    <a:p>
                      <a:pPr>
                        <a:lnSpc>
                          <a:spcPct val="200000"/>
                        </a:lnSpc>
                        <a:spcAft>
                          <a:spcPts val="800"/>
                        </a:spcAft>
                      </a:pPr>
                      <a:r>
                        <a:rPr lang="en-GB" sz="1400" dirty="0">
                          <a:effectLst/>
                        </a:rPr>
                        <a:t>2</a:t>
                      </a:r>
                      <a:endParaRPr lang="en-GB" sz="1400" dirty="0">
                        <a:solidFill>
                          <a:srgbClr val="000000"/>
                        </a:solidFill>
                        <a:effectLst/>
                        <a:latin typeface="Calibri"/>
                        <a:ea typeface="Calibri"/>
                        <a:cs typeface="Arial"/>
                      </a:endParaRPr>
                    </a:p>
                  </a:txBody>
                  <a:tcPr marL="68580" marR="68580" marT="0" marB="0"/>
                </a:tc>
              </a:tr>
            </a:tbl>
          </a:graphicData>
        </a:graphic>
      </p:graphicFrame>
      <p:sp>
        <p:nvSpPr>
          <p:cNvPr id="5" name="Rectangle 1"/>
          <p:cNvSpPr>
            <a:spLocks noChangeArrowheads="1"/>
          </p:cNvSpPr>
          <p:nvPr/>
        </p:nvSpPr>
        <p:spPr bwMode="auto">
          <a:xfrm>
            <a:off x="2908300" y="1943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pitchFamily="34" charset="0"/>
                <a:cs typeface="Arial" pitchFamily="34" charset="0"/>
              </a:rPr>
              <a:t/>
            </a:r>
            <a:br>
              <a:rPr kumimoji="0" lang="en-GB" sz="1800" b="0" i="0" u="none" strike="noStrike" cap="none" normalizeH="0" baseline="0" smtClean="0">
                <a:ln>
                  <a:noFill/>
                </a:ln>
                <a:solidFill>
                  <a:schemeClr val="tx1"/>
                </a:solidFill>
                <a:effectLst/>
                <a:latin typeface="Arial" pitchFamily="34" charset="0"/>
                <a:cs typeface="Arial" pitchFamily="34" charset="0"/>
              </a:rPr>
            </a:b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Date Placeholder 2"/>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2717149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GB" dirty="0"/>
          </a:p>
        </p:txBody>
      </p:sp>
      <p:sp>
        <p:nvSpPr>
          <p:cNvPr id="3" name="Content Placeholder 2"/>
          <p:cNvSpPr>
            <a:spLocks noGrp="1"/>
          </p:cNvSpPr>
          <p:nvPr>
            <p:ph idx="1"/>
          </p:nvPr>
        </p:nvSpPr>
        <p:spPr>
          <a:xfrm>
            <a:off x="457200" y="1600200"/>
            <a:ext cx="8229600" cy="4925144"/>
          </a:xfrm>
        </p:spPr>
        <p:txBody>
          <a:bodyPr>
            <a:normAutofit/>
          </a:bodyPr>
          <a:lstStyle/>
          <a:p>
            <a:r>
              <a:rPr lang="en-GB" sz="2400" dirty="0" smtClean="0"/>
              <a:t>This low level of uptake and knowledge is far less than that reported in developed countries, although the data were at least a decade older.</a:t>
            </a:r>
          </a:p>
          <a:p>
            <a:r>
              <a:rPr lang="en-GB" sz="2400" dirty="0" smtClean="0"/>
              <a:t> Considering the religious and conservative aspects of this culture, the majority of participants expressed their feeling of embarrassment if examined by a male doctor, and had been denied screening if single. </a:t>
            </a:r>
          </a:p>
          <a:p>
            <a:r>
              <a:rPr lang="en-GB" sz="2400" dirty="0" smtClean="0"/>
              <a:t>Few participants were discouraged from cervical screening by their partner or friends, however, this study failed to determine the reasons for this finding</a:t>
            </a:r>
            <a:endParaRPr lang="en-GB" sz="2400" dirty="0"/>
          </a:p>
        </p:txBody>
      </p:sp>
      <p:sp>
        <p:nvSpPr>
          <p:cNvPr id="4" name="Date Placeholder 3"/>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2712746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GB" dirty="0"/>
          </a:p>
        </p:txBody>
      </p:sp>
      <p:sp>
        <p:nvSpPr>
          <p:cNvPr id="3" name="Content Placeholder 2"/>
          <p:cNvSpPr>
            <a:spLocks noGrp="1"/>
          </p:cNvSpPr>
          <p:nvPr>
            <p:ph idx="1"/>
          </p:nvPr>
        </p:nvSpPr>
        <p:spPr>
          <a:xfrm>
            <a:off x="457200" y="1600200"/>
            <a:ext cx="8229600" cy="4925144"/>
          </a:xfrm>
        </p:spPr>
        <p:txBody>
          <a:bodyPr>
            <a:normAutofit/>
          </a:bodyPr>
          <a:lstStyle/>
          <a:p>
            <a:r>
              <a:rPr lang="en-US" sz="2400" dirty="0" smtClean="0"/>
              <a:t>Knowledge, attitudes and practices was not influenced by education or employment but by marital status. </a:t>
            </a:r>
          </a:p>
          <a:p>
            <a:r>
              <a:rPr lang="en-GB" sz="2400" dirty="0" smtClean="0"/>
              <a:t>the majority reported positive attitudes towards HPV vaccine and were happy to either take the vaccine themselves or allow their children to be vaccinated</a:t>
            </a:r>
          </a:p>
          <a:p>
            <a:r>
              <a:rPr lang="en-GB" sz="2400" dirty="0" smtClean="0"/>
              <a:t>This information should encourage health policy officials to promote the HPV vaccine as it resolves the dispute presented in previous studies about parental perception of the HPV vaccine encouraging premarital sexual behaviour</a:t>
            </a:r>
            <a:endParaRPr lang="en-GB" sz="2400" dirty="0"/>
          </a:p>
        </p:txBody>
      </p:sp>
      <p:sp>
        <p:nvSpPr>
          <p:cNvPr id="4" name="Date Placeholder 3"/>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507986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GB" dirty="0"/>
          </a:p>
        </p:txBody>
      </p:sp>
      <p:sp>
        <p:nvSpPr>
          <p:cNvPr id="3" name="Content Placeholder 2"/>
          <p:cNvSpPr>
            <a:spLocks noGrp="1"/>
          </p:cNvSpPr>
          <p:nvPr>
            <p:ph idx="1"/>
          </p:nvPr>
        </p:nvSpPr>
        <p:spPr>
          <a:xfrm>
            <a:off x="457200" y="1600200"/>
            <a:ext cx="8229600" cy="4997152"/>
          </a:xfrm>
        </p:spPr>
        <p:txBody>
          <a:bodyPr>
            <a:normAutofit/>
          </a:bodyPr>
          <a:lstStyle/>
          <a:p>
            <a:r>
              <a:rPr lang="en-GB" sz="2400" dirty="0" smtClean="0"/>
              <a:t>Participants demonstrated a wide range of knowledge and attitudes towards cervical cancer screening. </a:t>
            </a:r>
          </a:p>
          <a:p>
            <a:r>
              <a:rPr lang="en-GB" sz="2400" dirty="0" smtClean="0"/>
              <a:t>However, the majority demonstrated a positive attitude towards the HPV vaccine. </a:t>
            </a:r>
          </a:p>
          <a:p>
            <a:r>
              <a:rPr lang="en-GB" sz="2400" dirty="0" smtClean="0"/>
              <a:t>This study shows the need to establish a sustainable awareness campaign concerning the prevention of cervical cancer, and further emphasizes the importance of a nationwide population-based screening program across primary health care centres.</a:t>
            </a:r>
          </a:p>
          <a:p>
            <a:endParaRPr lang="en-GB" dirty="0" smtClean="0"/>
          </a:p>
          <a:p>
            <a:endParaRPr lang="en-GB" dirty="0"/>
          </a:p>
        </p:txBody>
      </p:sp>
      <p:sp>
        <p:nvSpPr>
          <p:cNvPr id="4" name="Date Placeholder 3"/>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72189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492896"/>
            <a:ext cx="8229600" cy="1143000"/>
          </a:xfrm>
        </p:spPr>
        <p:txBody>
          <a:bodyPr/>
          <a:lstStyle/>
          <a:p>
            <a:pPr algn="ctr"/>
            <a:r>
              <a:rPr lang="en-US" dirty="0" smtClean="0"/>
              <a:t>Thank you </a:t>
            </a:r>
            <a:endParaRPr lang="en-GB" dirty="0"/>
          </a:p>
        </p:txBody>
      </p:sp>
      <p:sp>
        <p:nvSpPr>
          <p:cNvPr id="2" name="Date Placeholder 1"/>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237219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67600" cy="639762"/>
          </a:xfrm>
        </p:spPr>
        <p:txBody>
          <a:bodyPr>
            <a:normAutofit/>
          </a:bodyPr>
          <a:lstStyle/>
          <a:p>
            <a:pPr algn="ctr"/>
            <a:r>
              <a:rPr lang="en-US" dirty="0" smtClean="0">
                <a:solidFill>
                  <a:schemeClr val="accent2">
                    <a:lumMod val="60000"/>
                    <a:lumOff val="40000"/>
                  </a:schemeClr>
                </a:solidFill>
                <a:effectLst>
                  <a:glow rad="228600">
                    <a:schemeClr val="accent3">
                      <a:satMod val="175000"/>
                      <a:alpha val="40000"/>
                    </a:schemeClr>
                  </a:glow>
                </a:effectLst>
              </a:rPr>
              <a:t>Bahrain</a:t>
            </a:r>
            <a:endParaRPr lang="en-US" dirty="0">
              <a:solidFill>
                <a:schemeClr val="accent2">
                  <a:lumMod val="60000"/>
                  <a:lumOff val="40000"/>
                </a:schemeClr>
              </a:solidFill>
              <a:effectLst>
                <a:glow rad="228600">
                  <a:schemeClr val="accent3">
                    <a:satMod val="175000"/>
                    <a:alpha val="40000"/>
                  </a:schemeClr>
                </a:glow>
              </a:effectLst>
            </a:endParaRPr>
          </a:p>
        </p:txBody>
      </p:sp>
      <p:sp>
        <p:nvSpPr>
          <p:cNvPr id="3" name="Content Placeholder 2"/>
          <p:cNvSpPr>
            <a:spLocks noGrp="1"/>
          </p:cNvSpPr>
          <p:nvPr>
            <p:ph idx="1"/>
          </p:nvPr>
        </p:nvSpPr>
        <p:spPr>
          <a:xfrm>
            <a:off x="457200" y="1371600"/>
            <a:ext cx="3352800" cy="1447800"/>
          </a:xfrm>
        </p:spPr>
        <p:txBody>
          <a:bodyPr>
            <a:normAutofit/>
          </a:bodyPr>
          <a:lstStyle/>
          <a:p>
            <a:r>
              <a:rPr lang="en-US" dirty="0" smtClean="0"/>
              <a:t>Population 1,234,571</a:t>
            </a:r>
          </a:p>
          <a:p>
            <a:r>
              <a:rPr lang="en-US" dirty="0" smtClean="0"/>
              <a:t>Area 760 km² .</a:t>
            </a:r>
            <a:endParaRPr lang="en-US" dirty="0"/>
          </a:p>
        </p:txBody>
      </p:sp>
      <p:pic>
        <p:nvPicPr>
          <p:cNvPr id="4" name="Picture 18" descr="http://www.sunfarm.com.bh/images/middle_e.jpg">
            <a:hlinkClick r:id="rId2"/>
          </p:cNvPr>
          <p:cNvPicPr>
            <a:picLocks noChangeAspect="1" noChangeArrowheads="1"/>
          </p:cNvPicPr>
          <p:nvPr/>
        </p:nvPicPr>
        <p:blipFill>
          <a:blip r:embed="rId3" cstate="print"/>
          <a:srcRect/>
          <a:stretch>
            <a:fillRect/>
          </a:stretch>
        </p:blipFill>
        <p:spPr bwMode="auto">
          <a:xfrm>
            <a:off x="4182192" y="76200"/>
            <a:ext cx="4885608" cy="4495800"/>
          </a:xfrm>
          <a:prstGeom prst="rect">
            <a:avLst/>
          </a:prstGeom>
          <a:noFill/>
        </p:spPr>
      </p:pic>
      <p:pic>
        <p:nvPicPr>
          <p:cNvPr id="52226" name="Picture 2" descr="Bahrain Maps">
            <a:hlinkClick r:id="rId4" tooltip="Bahrain Maps"/>
          </p:cNvPr>
          <p:cNvPicPr>
            <a:picLocks noChangeAspect="1" noChangeArrowheads="1"/>
          </p:cNvPicPr>
          <p:nvPr/>
        </p:nvPicPr>
        <p:blipFill>
          <a:blip r:embed="rId5" cstate="print"/>
          <a:srcRect/>
          <a:stretch>
            <a:fillRect/>
          </a:stretch>
        </p:blipFill>
        <p:spPr bwMode="auto">
          <a:xfrm>
            <a:off x="5105400" y="4114800"/>
            <a:ext cx="3657600" cy="2743200"/>
          </a:xfrm>
          <a:prstGeom prst="rect">
            <a:avLst/>
          </a:prstGeom>
          <a:noFill/>
        </p:spPr>
      </p:pic>
      <p:pic>
        <p:nvPicPr>
          <p:cNvPr id="6" name="Picture 26" descr="https://encrypted-tbn0.gstatic.com/images?q=tbn:ANd9GcRyUjvr7ZXxJ3taWnN0Nl9LJ5I0hKkxq0YM2Lycbl3xq45sWVyslA">
            <a:hlinkClick r:id="rId6"/>
          </p:cNvPr>
          <p:cNvPicPr>
            <a:picLocks noChangeAspect="1" noChangeArrowheads="1"/>
          </p:cNvPicPr>
          <p:nvPr/>
        </p:nvPicPr>
        <p:blipFill>
          <a:blip r:embed="rId7" cstate="print"/>
          <a:srcRect/>
          <a:stretch>
            <a:fillRect/>
          </a:stretch>
        </p:blipFill>
        <p:spPr bwMode="auto">
          <a:xfrm>
            <a:off x="152400" y="5024537"/>
            <a:ext cx="1142999" cy="1833463"/>
          </a:xfrm>
          <a:prstGeom prst="rect">
            <a:avLst/>
          </a:prstGeom>
          <a:noFill/>
        </p:spPr>
      </p:pic>
      <p:pic>
        <p:nvPicPr>
          <p:cNvPr id="7" name="Picture 28" descr="http://www.urbika.com/imgs/projects/large/4569_dual-towers.jpg">
            <a:hlinkClick r:id="rId8"/>
          </p:cNvPr>
          <p:cNvPicPr>
            <a:picLocks noChangeAspect="1" noChangeArrowheads="1"/>
          </p:cNvPicPr>
          <p:nvPr/>
        </p:nvPicPr>
        <p:blipFill>
          <a:blip r:embed="rId9" cstate="print"/>
          <a:srcRect/>
          <a:stretch>
            <a:fillRect/>
          </a:stretch>
        </p:blipFill>
        <p:spPr bwMode="auto">
          <a:xfrm>
            <a:off x="3352800" y="5029200"/>
            <a:ext cx="1372764" cy="1828800"/>
          </a:xfrm>
          <a:prstGeom prst="rect">
            <a:avLst/>
          </a:prstGeom>
          <a:noFill/>
        </p:spPr>
      </p:pic>
      <p:pic>
        <p:nvPicPr>
          <p:cNvPr id="8" name="Picture 22" descr="http://bahrainv8.com/wp-content/sidebar/01bahrain-supercars-stadium.jpg">
            <a:hlinkClick r:id="rId10"/>
          </p:cNvPr>
          <p:cNvPicPr>
            <a:picLocks noChangeAspect="1" noChangeArrowheads="1"/>
          </p:cNvPicPr>
          <p:nvPr/>
        </p:nvPicPr>
        <p:blipFill>
          <a:blip r:embed="rId11" cstate="print"/>
          <a:srcRect/>
          <a:stretch>
            <a:fillRect/>
          </a:stretch>
        </p:blipFill>
        <p:spPr bwMode="auto">
          <a:xfrm>
            <a:off x="1447800" y="5029200"/>
            <a:ext cx="1676400" cy="1828800"/>
          </a:xfrm>
          <a:prstGeom prst="rect">
            <a:avLst/>
          </a:prstGeom>
          <a:noFill/>
        </p:spPr>
      </p:pic>
      <p:pic>
        <p:nvPicPr>
          <p:cNvPr id="9" name="Picture 16" descr="http://www.twentyfoursevennews.com/wp-content/uploads/2011/12/World-Trade-Centre-Bahrain-294x300.jpg">
            <a:hlinkClick r:id="rId12"/>
          </p:cNvPr>
          <p:cNvPicPr>
            <a:picLocks noChangeAspect="1" noChangeArrowheads="1"/>
          </p:cNvPicPr>
          <p:nvPr/>
        </p:nvPicPr>
        <p:blipFill>
          <a:blip r:embed="rId13" cstate="print"/>
          <a:srcRect/>
          <a:stretch>
            <a:fillRect/>
          </a:stretch>
        </p:blipFill>
        <p:spPr bwMode="auto">
          <a:xfrm>
            <a:off x="152400" y="2971800"/>
            <a:ext cx="1828800" cy="1866122"/>
          </a:xfrm>
          <a:prstGeom prst="rect">
            <a:avLst/>
          </a:prstGeom>
          <a:noFill/>
        </p:spPr>
      </p:pic>
      <p:sp>
        <p:nvSpPr>
          <p:cNvPr id="5" name="Date Placeholder 4"/>
          <p:cNvSpPr>
            <a:spLocks noGrp="1"/>
          </p:cNvSpPr>
          <p:nvPr>
            <p:ph type="dt" sz="half" idx="10"/>
          </p:nvPr>
        </p:nvSpPr>
        <p:spPr/>
        <p:txBody>
          <a:bodyPr/>
          <a:lstStyle/>
          <a:p>
            <a:pPr>
              <a:defRPr/>
            </a:pPr>
            <a:r>
              <a:rPr lang="en-US" altLang="en-US" smtClean="0"/>
              <a:t>8/30/2017</a:t>
            </a:r>
            <a:endParaRPr lang="en-US" altLang="en-US"/>
          </a:p>
        </p:txBody>
      </p:sp>
      <p:sp>
        <p:nvSpPr>
          <p:cNvPr id="10" name="Down Arrow 9"/>
          <p:cNvSpPr/>
          <p:nvPr/>
        </p:nvSpPr>
        <p:spPr>
          <a:xfrm>
            <a:off x="6734432" y="1668162"/>
            <a:ext cx="753763" cy="236014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904239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additive="base">
                                        <p:cTn id="7" dur="500" fill="hold"/>
                                        <p:tgtEl>
                                          <p:spTgt spid="52226"/>
                                        </p:tgtEl>
                                        <p:attrNameLst>
                                          <p:attrName>ppt_x</p:attrName>
                                        </p:attrNameLst>
                                      </p:cBhvr>
                                      <p:tavLst>
                                        <p:tav tm="0">
                                          <p:val>
                                            <p:strVal val="#ppt_x"/>
                                          </p:val>
                                        </p:tav>
                                        <p:tav tm="100000">
                                          <p:val>
                                            <p:strVal val="#ppt_x"/>
                                          </p:val>
                                        </p:tav>
                                      </p:tavLst>
                                    </p:anim>
                                    <p:anim calcmode="lin" valueType="num">
                                      <p:cBhvr additive="base">
                                        <p:cTn id="8" dur="500" fill="hold"/>
                                        <p:tgtEl>
                                          <p:spTgt spid="522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GB" dirty="0"/>
          </a:p>
        </p:txBody>
      </p:sp>
      <p:sp>
        <p:nvSpPr>
          <p:cNvPr id="3" name="Content Placeholder 2"/>
          <p:cNvSpPr>
            <a:spLocks noGrp="1"/>
          </p:cNvSpPr>
          <p:nvPr>
            <p:ph idx="1"/>
          </p:nvPr>
        </p:nvSpPr>
        <p:spPr>
          <a:xfrm>
            <a:off x="457200" y="1412776"/>
            <a:ext cx="8229600" cy="5112568"/>
          </a:xfrm>
        </p:spPr>
        <p:txBody>
          <a:bodyPr>
            <a:normAutofit/>
          </a:bodyPr>
          <a:lstStyle/>
          <a:p>
            <a:r>
              <a:rPr lang="en-GB" sz="2400" dirty="0" smtClean="0"/>
              <a:t>Cervical cancer is one of the most common cancers among women, with 80% of the cases occurring in developing countries. </a:t>
            </a:r>
          </a:p>
          <a:p>
            <a:r>
              <a:rPr lang="en-GB" sz="2400" dirty="0" smtClean="0"/>
              <a:t>Cervical cancer is largely preventable by effective screening programs. </a:t>
            </a:r>
          </a:p>
          <a:p>
            <a:r>
              <a:rPr lang="en-US" sz="2400" dirty="0" smtClean="0"/>
              <a:t>In Bahrain, </a:t>
            </a:r>
            <a:r>
              <a:rPr lang="en-GB" sz="2400" dirty="0" smtClean="0"/>
              <a:t>all public </a:t>
            </a:r>
            <a:r>
              <a:rPr lang="en-GB" sz="2400" dirty="0"/>
              <a:t>health care centres </a:t>
            </a:r>
            <a:r>
              <a:rPr lang="en-GB" sz="2400" dirty="0" smtClean="0"/>
              <a:t>provide </a:t>
            </a:r>
            <a:r>
              <a:rPr lang="en-GB" sz="2400" dirty="0"/>
              <a:t>screening services free of charge for nationals</a:t>
            </a:r>
            <a:r>
              <a:rPr lang="en-GB" sz="2400" dirty="0" smtClean="0"/>
              <a:t>.</a:t>
            </a:r>
            <a:endParaRPr lang="en-GB" sz="2400" dirty="0"/>
          </a:p>
          <a:p>
            <a:r>
              <a:rPr lang="en-GB" sz="2400" dirty="0" smtClean="0"/>
              <a:t>The objective of this study was to explore the knowledge, attitudes, and practices of women attending primary care health centres for cervical cancer screening.</a:t>
            </a:r>
            <a:endParaRPr lang="en-GB" sz="2400" dirty="0"/>
          </a:p>
        </p:txBody>
      </p:sp>
      <p:sp>
        <p:nvSpPr>
          <p:cNvPr id="4" name="Date Placeholder 3"/>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2123510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40"/>
            <a:ext cx="8229600" cy="1143000"/>
          </a:xfrm>
        </p:spPr>
        <p:txBody>
          <a:bodyPr/>
          <a:lstStyle/>
          <a:p>
            <a:r>
              <a:rPr lang="en-US" dirty="0" smtClean="0"/>
              <a:t>Significance</a:t>
            </a:r>
            <a:endParaRPr lang="en-GB" dirty="0"/>
          </a:p>
        </p:txBody>
      </p:sp>
      <p:sp>
        <p:nvSpPr>
          <p:cNvPr id="3" name="Content Placeholder 2"/>
          <p:cNvSpPr>
            <a:spLocks noGrp="1"/>
          </p:cNvSpPr>
          <p:nvPr>
            <p:ph idx="1"/>
          </p:nvPr>
        </p:nvSpPr>
        <p:spPr>
          <a:xfrm>
            <a:off x="457200" y="1149176"/>
            <a:ext cx="8229600" cy="5375192"/>
          </a:xfrm>
        </p:spPr>
        <p:txBody>
          <a:bodyPr>
            <a:normAutofit/>
          </a:bodyPr>
          <a:lstStyle/>
          <a:p>
            <a:pPr lvl="1"/>
            <a:r>
              <a:rPr lang="en-GB" dirty="0" smtClean="0"/>
              <a:t>considering the significant impact of cervical screening, 	</a:t>
            </a:r>
          </a:p>
          <a:p>
            <a:pPr lvl="1"/>
            <a:r>
              <a:rPr lang="en-GB" dirty="0" smtClean="0"/>
              <a:t>the low coverage of cervical screening, and absence of a population-based screening program, </a:t>
            </a:r>
          </a:p>
          <a:p>
            <a:pPr lvl="1"/>
            <a:r>
              <a:rPr lang="en-GB" dirty="0" smtClean="0"/>
              <a:t>as well as not including the HPV vaccine in the national vaccination schedule, </a:t>
            </a:r>
          </a:p>
          <a:p>
            <a:r>
              <a:rPr lang="en-GB" sz="2400" dirty="0" smtClean="0"/>
              <a:t>Knowledge and attitudes assessment of cervical cancer screening and the HPV vaccine is an important determinant for cervical cancer screening acceptance and use. </a:t>
            </a:r>
            <a:endParaRPr lang="en-GB" sz="2400" dirty="0"/>
          </a:p>
        </p:txBody>
      </p:sp>
      <p:sp>
        <p:nvSpPr>
          <p:cNvPr id="4" name="Date Placeholder 3"/>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344784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GB" dirty="0"/>
          </a:p>
        </p:txBody>
      </p:sp>
      <p:sp>
        <p:nvSpPr>
          <p:cNvPr id="3" name="Content Placeholder 2"/>
          <p:cNvSpPr>
            <a:spLocks noGrp="1"/>
          </p:cNvSpPr>
          <p:nvPr>
            <p:ph idx="1"/>
          </p:nvPr>
        </p:nvSpPr>
        <p:spPr>
          <a:xfrm>
            <a:off x="457200" y="1526058"/>
            <a:ext cx="8229600" cy="5069160"/>
          </a:xfrm>
        </p:spPr>
        <p:txBody>
          <a:bodyPr>
            <a:normAutofit/>
          </a:bodyPr>
          <a:lstStyle/>
          <a:p>
            <a:r>
              <a:rPr lang="en-GB" sz="2400" dirty="0" smtClean="0"/>
              <a:t>a cross-sectional study of 300 women attending primary health care centres in Bahrain. </a:t>
            </a:r>
          </a:p>
          <a:p>
            <a:r>
              <a:rPr lang="en-GB" sz="2400" dirty="0" smtClean="0"/>
              <a:t>We used a validated tool comprised of 45 items to collect data through face-to-face interviews between December 2015 and February 2016.</a:t>
            </a:r>
          </a:p>
          <a:p>
            <a:r>
              <a:rPr lang="en-GB" sz="2400" dirty="0" smtClean="0"/>
              <a:t>First, all five health governorates were included as our sample strata. </a:t>
            </a:r>
          </a:p>
          <a:p>
            <a:r>
              <a:rPr lang="en-GB" sz="2400" dirty="0" smtClean="0"/>
              <a:t>Then, one health centre was selected at random from all the health centres belonging to each health governorate. </a:t>
            </a:r>
          </a:p>
          <a:p>
            <a:r>
              <a:rPr lang="en-GB" sz="2400" dirty="0" smtClean="0"/>
              <a:t>Finally, systematic sampling was adopted by selecting every 5th woman attending the health centre for any reason </a:t>
            </a:r>
          </a:p>
        </p:txBody>
      </p:sp>
      <p:sp>
        <p:nvSpPr>
          <p:cNvPr id="4" name="Date Placeholder 3"/>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107018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GB" dirty="0"/>
          </a:p>
        </p:txBody>
      </p:sp>
      <p:sp>
        <p:nvSpPr>
          <p:cNvPr id="3" name="Content Placeholder 2"/>
          <p:cNvSpPr>
            <a:spLocks noGrp="1"/>
          </p:cNvSpPr>
          <p:nvPr>
            <p:ph idx="1"/>
          </p:nvPr>
        </p:nvSpPr>
        <p:spPr/>
        <p:txBody>
          <a:bodyPr/>
          <a:lstStyle/>
          <a:p>
            <a:r>
              <a:rPr lang="en-US" dirty="0" smtClean="0"/>
              <a:t>Socio-demographic</a:t>
            </a:r>
          </a:p>
          <a:p>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278098160"/>
              </p:ext>
            </p:extLst>
          </p:nvPr>
        </p:nvGraphicFramePr>
        <p:xfrm>
          <a:off x="457200" y="2671051"/>
          <a:ext cx="8229600" cy="2438400"/>
        </p:xfrm>
        <a:graphic>
          <a:graphicData uri="http://schemas.openxmlformats.org/drawingml/2006/table">
            <a:tbl>
              <a:tblPr firstRow="1" firstCol="1" bandRow="1">
                <a:tableStyleId>{17292A2E-F333-43FB-9621-5CBBE7FDCDCB}</a:tableStyleId>
              </a:tblPr>
              <a:tblGrid>
                <a:gridCol w="4114800"/>
                <a:gridCol w="4114800"/>
              </a:tblGrid>
              <a:tr h="49436">
                <a:tc>
                  <a:txBody>
                    <a:bodyPr/>
                    <a:lstStyle/>
                    <a:p>
                      <a:pPr algn="ctr">
                        <a:lnSpc>
                          <a:spcPct val="200000"/>
                        </a:lnSpc>
                        <a:spcAft>
                          <a:spcPts val="800"/>
                        </a:spcAft>
                      </a:pPr>
                      <a:r>
                        <a:rPr lang="en-GB" sz="2000" dirty="0">
                          <a:effectLst/>
                        </a:rPr>
                        <a:t>Variable</a:t>
                      </a:r>
                      <a:endParaRPr lang="en-GB" sz="2000" dirty="0">
                        <a:solidFill>
                          <a:srgbClr val="000000"/>
                        </a:solidFill>
                        <a:effectLst/>
                        <a:latin typeface="Calibri"/>
                        <a:ea typeface="Calibri"/>
                        <a:cs typeface="Arial"/>
                      </a:endParaRPr>
                    </a:p>
                  </a:txBody>
                  <a:tcPr marL="102870" marR="102870" marT="0" marB="0"/>
                </a:tc>
                <a:tc>
                  <a:txBody>
                    <a:bodyPr/>
                    <a:lstStyle/>
                    <a:p>
                      <a:pPr algn="ctr">
                        <a:lnSpc>
                          <a:spcPct val="200000"/>
                        </a:lnSpc>
                        <a:spcAft>
                          <a:spcPts val="800"/>
                        </a:spcAft>
                      </a:pPr>
                      <a:r>
                        <a:rPr lang="en-GB" sz="2000" dirty="0">
                          <a:effectLst/>
                        </a:rPr>
                        <a:t>Mean (SD)</a:t>
                      </a:r>
                      <a:endParaRPr lang="en-GB" sz="2000" dirty="0">
                        <a:solidFill>
                          <a:srgbClr val="000000"/>
                        </a:solidFill>
                        <a:effectLst/>
                        <a:latin typeface="Calibri"/>
                        <a:ea typeface="Calibri"/>
                        <a:cs typeface="Arial"/>
                      </a:endParaRPr>
                    </a:p>
                  </a:txBody>
                  <a:tcPr marL="102870" marR="102870" marT="0" marB="0"/>
                </a:tc>
              </a:tr>
              <a:tr h="0">
                <a:tc>
                  <a:txBody>
                    <a:bodyPr/>
                    <a:lstStyle/>
                    <a:p>
                      <a:pPr algn="ctr">
                        <a:lnSpc>
                          <a:spcPct val="200000"/>
                        </a:lnSpc>
                        <a:spcAft>
                          <a:spcPts val="800"/>
                        </a:spcAft>
                      </a:pPr>
                      <a:r>
                        <a:rPr lang="en-GB" sz="2000" dirty="0">
                          <a:effectLst/>
                        </a:rPr>
                        <a:t>Age</a:t>
                      </a:r>
                      <a:endParaRPr lang="en-GB" sz="2000" dirty="0">
                        <a:solidFill>
                          <a:srgbClr val="000000"/>
                        </a:solidFill>
                        <a:effectLst/>
                        <a:latin typeface="Calibri"/>
                        <a:ea typeface="Calibri"/>
                        <a:cs typeface="Arial"/>
                      </a:endParaRPr>
                    </a:p>
                  </a:txBody>
                  <a:tcPr marL="102870" marR="102870" marT="0" marB="0"/>
                </a:tc>
                <a:tc>
                  <a:txBody>
                    <a:bodyPr/>
                    <a:lstStyle/>
                    <a:p>
                      <a:pPr algn="ctr">
                        <a:lnSpc>
                          <a:spcPct val="200000"/>
                        </a:lnSpc>
                        <a:spcAft>
                          <a:spcPts val="800"/>
                        </a:spcAft>
                      </a:pPr>
                      <a:r>
                        <a:rPr lang="en-GB" sz="2000">
                          <a:effectLst/>
                        </a:rPr>
                        <a:t>37.24 (11.89)</a:t>
                      </a:r>
                      <a:endParaRPr lang="en-GB" sz="2000">
                        <a:solidFill>
                          <a:srgbClr val="000000"/>
                        </a:solidFill>
                        <a:effectLst/>
                        <a:latin typeface="Calibri"/>
                        <a:ea typeface="Calibri"/>
                        <a:cs typeface="Arial"/>
                      </a:endParaRPr>
                    </a:p>
                  </a:txBody>
                  <a:tcPr marL="102870" marR="102870" marT="0" marB="0"/>
                </a:tc>
              </a:tr>
              <a:tr h="0">
                <a:tc>
                  <a:txBody>
                    <a:bodyPr/>
                    <a:lstStyle/>
                    <a:p>
                      <a:pPr algn="ctr">
                        <a:lnSpc>
                          <a:spcPct val="200000"/>
                        </a:lnSpc>
                        <a:spcAft>
                          <a:spcPts val="800"/>
                        </a:spcAft>
                      </a:pPr>
                      <a:r>
                        <a:rPr lang="en-GB" sz="2000" dirty="0">
                          <a:effectLst/>
                        </a:rPr>
                        <a:t>Parity</a:t>
                      </a:r>
                      <a:endParaRPr lang="en-GB" sz="2000" dirty="0">
                        <a:solidFill>
                          <a:srgbClr val="000000"/>
                        </a:solidFill>
                        <a:effectLst/>
                        <a:latin typeface="Calibri"/>
                        <a:ea typeface="Calibri"/>
                        <a:cs typeface="Arial"/>
                      </a:endParaRPr>
                    </a:p>
                  </a:txBody>
                  <a:tcPr marL="102870" marR="102870" marT="0" marB="0"/>
                </a:tc>
                <a:tc>
                  <a:txBody>
                    <a:bodyPr/>
                    <a:lstStyle/>
                    <a:p>
                      <a:pPr algn="ctr">
                        <a:lnSpc>
                          <a:spcPct val="200000"/>
                        </a:lnSpc>
                        <a:spcAft>
                          <a:spcPts val="800"/>
                        </a:spcAft>
                      </a:pPr>
                      <a:r>
                        <a:rPr lang="en-GB" sz="2000" dirty="0">
                          <a:effectLst/>
                        </a:rPr>
                        <a:t>2.31 (2.09)</a:t>
                      </a:r>
                      <a:endParaRPr lang="en-GB" sz="2000" dirty="0">
                        <a:solidFill>
                          <a:srgbClr val="000000"/>
                        </a:solidFill>
                        <a:effectLst/>
                        <a:latin typeface="Calibri"/>
                        <a:ea typeface="Calibri"/>
                        <a:cs typeface="Arial"/>
                      </a:endParaRPr>
                    </a:p>
                  </a:txBody>
                  <a:tcPr marL="102870" marR="102870" marT="0" marB="0"/>
                </a:tc>
              </a:tr>
              <a:tr h="0">
                <a:tc>
                  <a:txBody>
                    <a:bodyPr/>
                    <a:lstStyle/>
                    <a:p>
                      <a:pPr algn="ctr">
                        <a:lnSpc>
                          <a:spcPct val="200000"/>
                        </a:lnSpc>
                        <a:spcAft>
                          <a:spcPts val="800"/>
                        </a:spcAft>
                      </a:pPr>
                      <a:r>
                        <a:rPr lang="en-GB" sz="2000">
                          <a:effectLst/>
                        </a:rPr>
                        <a:t>Duration of marriage</a:t>
                      </a:r>
                      <a:endParaRPr lang="en-GB" sz="2000">
                        <a:solidFill>
                          <a:srgbClr val="000000"/>
                        </a:solidFill>
                        <a:effectLst/>
                        <a:latin typeface="Calibri"/>
                        <a:ea typeface="Calibri"/>
                        <a:cs typeface="Arial"/>
                      </a:endParaRPr>
                    </a:p>
                  </a:txBody>
                  <a:tcPr marL="102870" marR="102870" marT="0" marB="0"/>
                </a:tc>
                <a:tc>
                  <a:txBody>
                    <a:bodyPr/>
                    <a:lstStyle/>
                    <a:p>
                      <a:pPr algn="ctr">
                        <a:lnSpc>
                          <a:spcPct val="200000"/>
                        </a:lnSpc>
                        <a:spcAft>
                          <a:spcPts val="800"/>
                        </a:spcAft>
                      </a:pPr>
                      <a:r>
                        <a:rPr lang="en-GB" sz="2000" dirty="0">
                          <a:effectLst/>
                        </a:rPr>
                        <a:t>14.95 (10.99)</a:t>
                      </a:r>
                      <a:endParaRPr lang="en-GB" sz="2000" dirty="0">
                        <a:solidFill>
                          <a:srgbClr val="000000"/>
                        </a:solidFill>
                        <a:effectLst/>
                        <a:latin typeface="Calibri"/>
                        <a:ea typeface="Calibri"/>
                        <a:cs typeface="Arial"/>
                      </a:endParaRPr>
                    </a:p>
                  </a:txBody>
                  <a:tcPr marL="102870" marR="102870" marT="0" marB="0"/>
                </a:tc>
              </a:tr>
            </a:tbl>
          </a:graphicData>
        </a:graphic>
      </p:graphicFrame>
      <p:sp>
        <p:nvSpPr>
          <p:cNvPr id="5" name="Date Placeholder 4"/>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470029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GB" dirty="0"/>
          </a:p>
        </p:txBody>
      </p:sp>
      <p:graphicFrame>
        <p:nvGraphicFramePr>
          <p:cNvPr id="5" name="Chart 4"/>
          <p:cNvGraphicFramePr/>
          <p:nvPr>
            <p:extLst>
              <p:ext uri="{D42A27DB-BD31-4B8C-83A1-F6EECF244321}">
                <p14:modId xmlns:p14="http://schemas.microsoft.com/office/powerpoint/2010/main" val="969510177"/>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75980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172098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3389833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226389"/>
              </p:ext>
            </p:extLst>
          </p:nvPr>
        </p:nvGraphicFramePr>
        <p:xfrm>
          <a:off x="457200" y="1556792"/>
          <a:ext cx="8229600" cy="5120640"/>
        </p:xfrm>
        <a:graphic>
          <a:graphicData uri="http://schemas.openxmlformats.org/drawingml/2006/table">
            <a:tbl>
              <a:tblPr firstRow="1" bandRow="1">
                <a:tableStyleId>{EB9631B5-78F2-41C9-869B-9F39066F8104}</a:tableStyleId>
              </a:tblPr>
              <a:tblGrid>
                <a:gridCol w="4258816"/>
                <a:gridCol w="1368152"/>
                <a:gridCol w="1368152"/>
                <a:gridCol w="1234480"/>
              </a:tblGrid>
              <a:tr h="370840">
                <a:tc>
                  <a:txBody>
                    <a:bodyPr/>
                    <a:lstStyle/>
                    <a:p>
                      <a:r>
                        <a:rPr lang="en-US" sz="2800" dirty="0" smtClean="0"/>
                        <a:t>Knowledge items </a:t>
                      </a:r>
                      <a:endParaRPr lang="en-GB" sz="2800" dirty="0"/>
                    </a:p>
                  </a:txBody>
                  <a:tcPr anchor="ctr"/>
                </a:tc>
                <a:tc>
                  <a:txBody>
                    <a:bodyPr/>
                    <a:lstStyle/>
                    <a:p>
                      <a:r>
                        <a:rPr lang="en-US" dirty="0" smtClean="0"/>
                        <a:t>Yes</a:t>
                      </a:r>
                      <a:endParaRPr lang="en-GB" dirty="0"/>
                    </a:p>
                  </a:txBody>
                  <a:tcPr anchor="ctr"/>
                </a:tc>
                <a:tc>
                  <a:txBody>
                    <a:bodyPr/>
                    <a:lstStyle/>
                    <a:p>
                      <a:r>
                        <a:rPr lang="en-US" dirty="0" smtClean="0"/>
                        <a:t>No</a:t>
                      </a:r>
                      <a:endParaRPr lang="en-GB" dirty="0"/>
                    </a:p>
                  </a:txBody>
                  <a:tcPr anchor="ctr"/>
                </a:tc>
                <a:tc>
                  <a:txBody>
                    <a:bodyPr/>
                    <a:lstStyle/>
                    <a:p>
                      <a:r>
                        <a:rPr lang="en-US" dirty="0" smtClean="0"/>
                        <a:t>DK</a:t>
                      </a:r>
                      <a:endParaRPr lang="en-GB" dirty="0"/>
                    </a:p>
                  </a:txBody>
                  <a:tcPr anchor="ctr"/>
                </a:tc>
              </a:tr>
              <a:tr h="370840">
                <a:tc>
                  <a:txBody>
                    <a:bodyPr/>
                    <a:lstStyle/>
                    <a:p>
                      <a:r>
                        <a:rPr lang="en-GB" dirty="0" smtClean="0"/>
                        <a:t>1.Have you ever heard about the Pap smear?</a:t>
                      </a:r>
                      <a:endParaRPr lang="en-GB" dirty="0"/>
                    </a:p>
                  </a:txBody>
                  <a:tcPr anchor="ctr"/>
                </a:tc>
                <a:tc>
                  <a:txBody>
                    <a:bodyPr/>
                    <a:lstStyle/>
                    <a:p>
                      <a:pPr algn="ctr">
                        <a:lnSpc>
                          <a:spcPct val="200000"/>
                        </a:lnSpc>
                        <a:spcAft>
                          <a:spcPts val="800"/>
                        </a:spcAft>
                      </a:pPr>
                      <a:r>
                        <a:rPr lang="en-GB" sz="2000" dirty="0">
                          <a:effectLst/>
                        </a:rPr>
                        <a:t>194 (64.7)</a:t>
                      </a:r>
                      <a:endParaRPr lang="en-GB" sz="2000" b="0" dirty="0">
                        <a:solidFill>
                          <a:srgbClr val="000000"/>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200000"/>
                        </a:lnSpc>
                        <a:spcAft>
                          <a:spcPts val="800"/>
                        </a:spcAft>
                      </a:pPr>
                      <a:r>
                        <a:rPr lang="en-GB" sz="2000" dirty="0">
                          <a:effectLst/>
                        </a:rPr>
                        <a:t>106 (35.3)</a:t>
                      </a:r>
                      <a:endParaRPr lang="en-GB" sz="2000" b="0" dirty="0">
                        <a:solidFill>
                          <a:srgbClr val="000000"/>
                        </a:solidFill>
                        <a:effectLst/>
                        <a:latin typeface="Times New Roman" pitchFamily="18" charset="0"/>
                        <a:ea typeface="Calibri"/>
                        <a:cs typeface="Times New Roman" pitchFamily="18" charset="0"/>
                      </a:endParaRPr>
                    </a:p>
                  </a:txBody>
                  <a:tcPr marL="68580" marR="68580" marT="0" marB="0" anchor="ctr"/>
                </a:tc>
                <a:tc>
                  <a:txBody>
                    <a:bodyPr/>
                    <a:lstStyle/>
                    <a:p>
                      <a:endParaRPr lang="en-GB" sz="2000" b="0" dirty="0">
                        <a:latin typeface="Times New Roman" pitchFamily="18" charset="0"/>
                        <a:cs typeface="Times New Roman" pitchFamily="18" charset="0"/>
                      </a:endParaRPr>
                    </a:p>
                  </a:txBody>
                  <a:tcPr anchor="ctr"/>
                </a:tc>
              </a:tr>
              <a:tr h="370840">
                <a:tc>
                  <a:txBody>
                    <a:bodyPr/>
                    <a:lstStyle/>
                    <a:p>
                      <a:r>
                        <a:rPr lang="en-GB" dirty="0" smtClean="0"/>
                        <a:t>2.Pap smear is not able to detect precancerous cells before manifestations of its symptoms</a:t>
                      </a:r>
                      <a:endParaRPr lang="en-GB" dirty="0"/>
                    </a:p>
                  </a:txBody>
                  <a:tcPr anchor="ctr"/>
                </a:tc>
                <a:tc>
                  <a:txBody>
                    <a:bodyPr/>
                    <a:lstStyle/>
                    <a:p>
                      <a:pPr algn="ctr">
                        <a:lnSpc>
                          <a:spcPct val="200000"/>
                        </a:lnSpc>
                        <a:spcAft>
                          <a:spcPts val="800"/>
                        </a:spcAft>
                      </a:pPr>
                      <a:r>
                        <a:rPr lang="en-GB" sz="2000">
                          <a:effectLst/>
                        </a:rPr>
                        <a:t>49 (16.3)</a:t>
                      </a:r>
                    </a:p>
                    <a:p>
                      <a:pPr algn="ctr">
                        <a:lnSpc>
                          <a:spcPct val="200000"/>
                        </a:lnSpc>
                        <a:spcAft>
                          <a:spcPts val="800"/>
                        </a:spcAft>
                      </a:pPr>
                      <a:r>
                        <a:rPr lang="en-GB" sz="2000">
                          <a:effectLst/>
                        </a:rPr>
                        <a:t> </a:t>
                      </a:r>
                      <a:endParaRPr lang="en-GB" sz="2000" b="0">
                        <a:solidFill>
                          <a:srgbClr val="000000"/>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200000"/>
                        </a:lnSpc>
                        <a:spcAft>
                          <a:spcPts val="800"/>
                        </a:spcAft>
                      </a:pPr>
                      <a:r>
                        <a:rPr lang="en-GB" sz="2000">
                          <a:effectLst/>
                        </a:rPr>
                        <a:t>70 (23.3)</a:t>
                      </a:r>
                    </a:p>
                    <a:p>
                      <a:pPr algn="ctr">
                        <a:lnSpc>
                          <a:spcPct val="200000"/>
                        </a:lnSpc>
                        <a:spcAft>
                          <a:spcPts val="800"/>
                        </a:spcAft>
                      </a:pPr>
                      <a:r>
                        <a:rPr lang="en-GB" sz="2000">
                          <a:effectLst/>
                        </a:rPr>
                        <a:t> </a:t>
                      </a:r>
                      <a:endParaRPr lang="en-GB" sz="2000" b="0">
                        <a:solidFill>
                          <a:srgbClr val="000000"/>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200000"/>
                        </a:lnSpc>
                        <a:spcAft>
                          <a:spcPts val="800"/>
                        </a:spcAft>
                      </a:pPr>
                      <a:r>
                        <a:rPr lang="en-GB" sz="2000" dirty="0">
                          <a:effectLst/>
                        </a:rPr>
                        <a:t>181 (60.3)</a:t>
                      </a:r>
                    </a:p>
                    <a:p>
                      <a:pPr algn="ctr">
                        <a:lnSpc>
                          <a:spcPct val="200000"/>
                        </a:lnSpc>
                        <a:spcAft>
                          <a:spcPts val="800"/>
                        </a:spcAft>
                      </a:pPr>
                      <a:r>
                        <a:rPr lang="en-GB" sz="2000" dirty="0">
                          <a:effectLst/>
                        </a:rPr>
                        <a:t> </a:t>
                      </a:r>
                      <a:endParaRPr lang="en-GB" sz="2000" b="0" dirty="0">
                        <a:solidFill>
                          <a:srgbClr val="000000"/>
                        </a:solidFill>
                        <a:effectLst/>
                        <a:latin typeface="Times New Roman" pitchFamily="18" charset="0"/>
                        <a:ea typeface="Calibri"/>
                        <a:cs typeface="Times New Roman" pitchFamily="18" charset="0"/>
                      </a:endParaRPr>
                    </a:p>
                  </a:txBody>
                  <a:tcPr marL="68580" marR="68580" marT="0" marB="0" anchor="ctr"/>
                </a:tc>
              </a:tr>
              <a:tr h="370840">
                <a:tc>
                  <a:txBody>
                    <a:bodyPr/>
                    <a:lstStyle/>
                    <a:p>
                      <a:r>
                        <a:rPr lang="en-US" dirty="0" smtClean="0"/>
                        <a:t>3.</a:t>
                      </a:r>
                      <a:r>
                        <a:rPr lang="en-GB" dirty="0" smtClean="0"/>
                        <a:t>If someone is having a normal Pap smear, she does not need Pap smears in the future</a:t>
                      </a:r>
                      <a:endParaRPr lang="en-GB" dirty="0"/>
                    </a:p>
                  </a:txBody>
                  <a:tcPr anchor="ctr"/>
                </a:tc>
                <a:tc>
                  <a:txBody>
                    <a:bodyPr/>
                    <a:lstStyle/>
                    <a:p>
                      <a:pPr algn="ctr">
                        <a:lnSpc>
                          <a:spcPct val="200000"/>
                        </a:lnSpc>
                        <a:spcAft>
                          <a:spcPts val="800"/>
                        </a:spcAft>
                      </a:pPr>
                      <a:r>
                        <a:rPr lang="en-GB" sz="2000">
                          <a:effectLst/>
                        </a:rPr>
                        <a:t>39 (13.0)</a:t>
                      </a:r>
                    </a:p>
                    <a:p>
                      <a:pPr algn="ctr">
                        <a:lnSpc>
                          <a:spcPct val="200000"/>
                        </a:lnSpc>
                        <a:spcAft>
                          <a:spcPts val="800"/>
                        </a:spcAft>
                      </a:pPr>
                      <a:r>
                        <a:rPr lang="en-GB" sz="2000">
                          <a:effectLst/>
                        </a:rPr>
                        <a:t> </a:t>
                      </a:r>
                      <a:endParaRPr lang="en-GB" sz="2000" b="0">
                        <a:solidFill>
                          <a:srgbClr val="000000"/>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200000"/>
                        </a:lnSpc>
                        <a:spcAft>
                          <a:spcPts val="800"/>
                        </a:spcAft>
                      </a:pPr>
                      <a:r>
                        <a:rPr lang="en-GB" sz="2000">
                          <a:effectLst/>
                        </a:rPr>
                        <a:t>124 (41.3)</a:t>
                      </a:r>
                    </a:p>
                    <a:p>
                      <a:pPr algn="ctr">
                        <a:lnSpc>
                          <a:spcPct val="200000"/>
                        </a:lnSpc>
                        <a:spcAft>
                          <a:spcPts val="800"/>
                        </a:spcAft>
                      </a:pPr>
                      <a:r>
                        <a:rPr lang="en-GB" sz="2000">
                          <a:effectLst/>
                        </a:rPr>
                        <a:t> </a:t>
                      </a:r>
                      <a:endParaRPr lang="en-GB" sz="2000" b="0">
                        <a:solidFill>
                          <a:srgbClr val="000000"/>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200000"/>
                        </a:lnSpc>
                        <a:spcAft>
                          <a:spcPts val="800"/>
                        </a:spcAft>
                      </a:pPr>
                      <a:r>
                        <a:rPr lang="en-GB" sz="2000" dirty="0">
                          <a:effectLst/>
                        </a:rPr>
                        <a:t>137 (45.7)</a:t>
                      </a:r>
                    </a:p>
                    <a:p>
                      <a:pPr algn="ctr">
                        <a:lnSpc>
                          <a:spcPct val="200000"/>
                        </a:lnSpc>
                        <a:spcAft>
                          <a:spcPts val="800"/>
                        </a:spcAft>
                      </a:pPr>
                      <a:r>
                        <a:rPr lang="en-GB" sz="2000" dirty="0">
                          <a:effectLst/>
                        </a:rPr>
                        <a:t> </a:t>
                      </a:r>
                      <a:endParaRPr lang="en-GB" sz="2000" b="0" dirty="0">
                        <a:solidFill>
                          <a:srgbClr val="000000"/>
                        </a:solidFill>
                        <a:effectLst/>
                        <a:latin typeface="Times New Roman" pitchFamily="18" charset="0"/>
                        <a:ea typeface="Calibri"/>
                        <a:cs typeface="Times New Roman" pitchFamily="18" charset="0"/>
                      </a:endParaRPr>
                    </a:p>
                  </a:txBody>
                  <a:tcPr marL="68580" marR="68580" marT="0" marB="0" anchor="ctr"/>
                </a:tc>
              </a:tr>
              <a:tr h="810352">
                <a:tc>
                  <a:txBody>
                    <a:bodyPr/>
                    <a:lstStyle/>
                    <a:p>
                      <a:r>
                        <a:rPr lang="en-US" dirty="0" smtClean="0"/>
                        <a:t>4.</a:t>
                      </a:r>
                      <a:r>
                        <a:rPr lang="en-GB" dirty="0" smtClean="0"/>
                        <a:t>Pap smear is a non-invasive method</a:t>
                      </a:r>
                      <a:endParaRPr lang="en-GB" dirty="0"/>
                    </a:p>
                  </a:txBody>
                  <a:tcPr anchor="ctr"/>
                </a:tc>
                <a:tc>
                  <a:txBody>
                    <a:bodyPr/>
                    <a:lstStyle/>
                    <a:p>
                      <a:pPr algn="ctr">
                        <a:lnSpc>
                          <a:spcPct val="200000"/>
                        </a:lnSpc>
                        <a:spcAft>
                          <a:spcPts val="800"/>
                        </a:spcAft>
                      </a:pPr>
                      <a:r>
                        <a:rPr lang="en-GB" sz="2000">
                          <a:effectLst/>
                        </a:rPr>
                        <a:t>117 (59.0)</a:t>
                      </a:r>
                    </a:p>
                    <a:p>
                      <a:pPr algn="ctr">
                        <a:lnSpc>
                          <a:spcPct val="200000"/>
                        </a:lnSpc>
                        <a:spcAft>
                          <a:spcPts val="800"/>
                        </a:spcAft>
                      </a:pPr>
                      <a:r>
                        <a:rPr lang="en-GB" sz="2000">
                          <a:effectLst/>
                        </a:rPr>
                        <a:t> </a:t>
                      </a:r>
                      <a:endParaRPr lang="en-GB" sz="2000" b="0">
                        <a:solidFill>
                          <a:srgbClr val="000000"/>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200000"/>
                        </a:lnSpc>
                        <a:spcAft>
                          <a:spcPts val="800"/>
                        </a:spcAft>
                      </a:pPr>
                      <a:r>
                        <a:rPr lang="en-GB" sz="2000">
                          <a:effectLst/>
                        </a:rPr>
                        <a:t>9 (3.0)</a:t>
                      </a:r>
                    </a:p>
                    <a:p>
                      <a:pPr algn="ctr">
                        <a:lnSpc>
                          <a:spcPct val="200000"/>
                        </a:lnSpc>
                        <a:spcAft>
                          <a:spcPts val="800"/>
                        </a:spcAft>
                      </a:pPr>
                      <a:r>
                        <a:rPr lang="en-GB" sz="2000">
                          <a:effectLst/>
                        </a:rPr>
                        <a:t> </a:t>
                      </a:r>
                      <a:endParaRPr lang="en-GB" sz="2000" b="0">
                        <a:solidFill>
                          <a:srgbClr val="000000"/>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200000"/>
                        </a:lnSpc>
                        <a:spcAft>
                          <a:spcPts val="800"/>
                        </a:spcAft>
                      </a:pPr>
                      <a:r>
                        <a:rPr lang="en-GB" sz="2000" dirty="0">
                          <a:effectLst/>
                        </a:rPr>
                        <a:t>114 (38.0)</a:t>
                      </a:r>
                    </a:p>
                    <a:p>
                      <a:pPr algn="ctr">
                        <a:lnSpc>
                          <a:spcPct val="200000"/>
                        </a:lnSpc>
                        <a:spcAft>
                          <a:spcPts val="800"/>
                        </a:spcAft>
                      </a:pPr>
                      <a:r>
                        <a:rPr lang="en-GB" sz="2000" dirty="0">
                          <a:effectLst/>
                        </a:rPr>
                        <a:t> </a:t>
                      </a:r>
                      <a:endParaRPr lang="en-GB" sz="2000" b="0" dirty="0">
                        <a:solidFill>
                          <a:srgbClr val="000000"/>
                        </a:solidFill>
                        <a:effectLst/>
                        <a:latin typeface="Times New Roman" pitchFamily="18" charset="0"/>
                        <a:ea typeface="Calibri"/>
                        <a:cs typeface="Times New Roman" pitchFamily="18" charset="0"/>
                      </a:endParaRPr>
                    </a:p>
                  </a:txBody>
                  <a:tcPr marL="68580" marR="68580" marT="0" marB="0" anchor="ctr"/>
                </a:tc>
              </a:tr>
            </a:tbl>
          </a:graphicData>
        </a:graphic>
      </p:graphicFrame>
      <p:sp>
        <p:nvSpPr>
          <p:cNvPr id="3" name="Date Placeholder 2"/>
          <p:cNvSpPr>
            <a:spLocks noGrp="1"/>
          </p:cNvSpPr>
          <p:nvPr>
            <p:ph type="dt" sz="half" idx="10"/>
          </p:nvPr>
        </p:nvSpPr>
        <p:spPr/>
        <p:txBody>
          <a:bodyPr/>
          <a:lstStyle/>
          <a:p>
            <a:pPr>
              <a:defRPr/>
            </a:pPr>
            <a:r>
              <a:rPr lang="en-US" altLang="en-US" smtClean="0"/>
              <a:t>8/30/2017</a:t>
            </a:r>
            <a:endParaRPr lang="en-US" altLang="en-US"/>
          </a:p>
        </p:txBody>
      </p:sp>
    </p:spTree>
    <p:extLst>
      <p:ext uri="{BB962C8B-B14F-4D97-AF65-F5344CB8AC3E}">
        <p14:creationId xmlns:p14="http://schemas.microsoft.com/office/powerpoint/2010/main" val="2014393347"/>
      </p:ext>
    </p:extLst>
  </p:cSld>
  <p:clrMapOvr>
    <a:masterClrMapping/>
  </p:clrMapOvr>
</p:sld>
</file>

<file path=ppt/theme/theme1.xml><?xml version="1.0" encoding="utf-8"?>
<a:theme xmlns:a="http://schemas.openxmlformats.org/drawingml/2006/main" name="ptt-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ptt-Red</Template>
  <TotalTime>203</TotalTime>
  <Words>857</Words>
  <Application>Microsoft Office PowerPoint</Application>
  <PresentationFormat>On-screen Show (4:3)</PresentationFormat>
  <Paragraphs>186</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ptt-Red</vt:lpstr>
      <vt:lpstr>Knowledge, Attitudes, and Practices Regarding Cervical Cancer and Screening </vt:lpstr>
      <vt:lpstr>Bahrain</vt:lpstr>
      <vt:lpstr>Introduction</vt:lpstr>
      <vt:lpstr>Significance</vt:lpstr>
      <vt:lpstr>Methods</vt:lpstr>
      <vt:lpstr>Results</vt:lpstr>
      <vt:lpstr>Results</vt:lpstr>
      <vt:lpstr>Results</vt:lpstr>
      <vt:lpstr>Results</vt:lpstr>
      <vt:lpstr>PowerPoint Presentation</vt:lpstr>
      <vt:lpstr>Association between knowledge, attitude, practice and independent variables</vt:lpstr>
      <vt:lpstr>Discussion </vt:lpstr>
      <vt:lpstr>Discussion</vt:lpstr>
      <vt:lpstr>Conclusion </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Ghufran Jassim</dc:creator>
  <cp:lastModifiedBy>Gynecologic Cancer 2016</cp:lastModifiedBy>
  <cp:revision>45</cp:revision>
  <dcterms:created xsi:type="dcterms:W3CDTF">2014-09-04T07:07:24Z</dcterms:created>
  <dcterms:modified xsi:type="dcterms:W3CDTF">2017-08-23T05:30:50Z</dcterms:modified>
</cp:coreProperties>
</file>